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0" r:id="rId3"/>
    <p:sldId id="261" r:id="rId4"/>
    <p:sldId id="262" r:id="rId5"/>
    <p:sldId id="263" r:id="rId6"/>
    <p:sldId id="264"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26" autoAdjust="0"/>
    <p:restoredTop sz="94660"/>
  </p:normalViewPr>
  <p:slideViewPr>
    <p:cSldViewPr>
      <p:cViewPr varScale="1">
        <p:scale>
          <a:sx n="54" d="100"/>
          <a:sy n="54" d="100"/>
        </p:scale>
        <p:origin x="-1157"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79C1"/>
        </a:solidFill>
        <a:effectLst/>
      </p:bgPr>
    </p:bg>
    <p:spTree>
      <p:nvGrpSpPr>
        <p:cNvPr id="1" name=""/>
        <p:cNvGrpSpPr/>
        <p:nvPr/>
      </p:nvGrpSpPr>
      <p:grpSpPr>
        <a:xfrm>
          <a:off x="0" y="0"/>
          <a:ext cx="0" cy="0"/>
          <a:chOff x="0" y="0"/>
          <a:chExt cx="0" cy="0"/>
        </a:xfrm>
      </p:grpSpPr>
      <p:sp>
        <p:nvSpPr>
          <p:cNvPr id="4" name="Freeform 2"/>
          <p:cNvSpPr>
            <a:spLocks/>
          </p:cNvSpPr>
          <p:nvPr/>
        </p:nvSpPr>
        <p:spPr bwMode="auto">
          <a:xfrm>
            <a:off x="0" y="0"/>
            <a:ext cx="9159875" cy="2400300"/>
          </a:xfrm>
          <a:custGeom>
            <a:avLst/>
            <a:gdLst/>
            <a:ahLst/>
            <a:cxnLst>
              <a:cxn ang="0">
                <a:pos x="0" y="0"/>
              </a:cxn>
              <a:cxn ang="0">
                <a:pos x="0" y="1368"/>
              </a:cxn>
              <a:cxn ang="0">
                <a:pos x="1008" y="1368"/>
              </a:cxn>
              <a:cxn ang="0">
                <a:pos x="1152" y="1512"/>
              </a:cxn>
              <a:cxn ang="0">
                <a:pos x="1296" y="1368"/>
              </a:cxn>
              <a:cxn ang="0">
                <a:pos x="5760" y="1368"/>
              </a:cxn>
              <a:cxn ang="0">
                <a:pos x="5760" y="0"/>
              </a:cxn>
              <a:cxn ang="0">
                <a:pos x="0" y="0"/>
              </a:cxn>
            </a:cxnLst>
            <a:rect l="0" t="0" r="r" b="b"/>
            <a:pathLst>
              <a:path w="5760" h="1512">
                <a:moveTo>
                  <a:pt x="0" y="0"/>
                </a:moveTo>
                <a:lnTo>
                  <a:pt x="0" y="1368"/>
                </a:lnTo>
                <a:lnTo>
                  <a:pt x="1008" y="1368"/>
                </a:lnTo>
                <a:lnTo>
                  <a:pt x="1152" y="1512"/>
                </a:lnTo>
                <a:lnTo>
                  <a:pt x="1296" y="1368"/>
                </a:lnTo>
                <a:lnTo>
                  <a:pt x="5760" y="1368"/>
                </a:lnTo>
                <a:lnTo>
                  <a:pt x="5760" y="0"/>
                </a:lnTo>
                <a:lnTo>
                  <a:pt x="0" y="0"/>
                </a:lnTo>
                <a:close/>
              </a:path>
            </a:pathLst>
          </a:custGeom>
          <a:solidFill>
            <a:schemeClr val="bg1"/>
          </a:solidFill>
          <a:ln w="9525">
            <a:noFill/>
            <a:round/>
            <a:headEnd/>
            <a:tailEnd/>
          </a:ln>
          <a:effectLst/>
        </p:spPr>
        <p:txBody>
          <a:bodyPr/>
          <a:lstStyle/>
          <a:p>
            <a:pPr>
              <a:defRPr/>
            </a:pPr>
            <a:endParaRPr lang="en-GB">
              <a:solidFill>
                <a:srgbClr val="000000"/>
              </a:solidFill>
            </a:endParaRPr>
          </a:p>
        </p:txBody>
      </p:sp>
      <p:sp>
        <p:nvSpPr>
          <p:cNvPr id="5" name="Line 5"/>
          <p:cNvSpPr>
            <a:spLocks noChangeShapeType="1"/>
          </p:cNvSpPr>
          <p:nvPr/>
        </p:nvSpPr>
        <p:spPr bwMode="auto">
          <a:xfrm flipH="1" flipV="1">
            <a:off x="685800" y="2971800"/>
            <a:ext cx="457200" cy="342900"/>
          </a:xfrm>
          <a:prstGeom prst="line">
            <a:avLst/>
          </a:prstGeom>
          <a:noFill/>
          <a:ln w="9525">
            <a:solidFill>
              <a:schemeClr val="bg1"/>
            </a:solidFill>
            <a:round/>
            <a:headEnd/>
            <a:tailEnd type="triangle" w="med" len="med"/>
          </a:ln>
          <a:effectLst/>
        </p:spPr>
        <p:txBody>
          <a:bodyPr/>
          <a:lstStyle/>
          <a:p>
            <a:pPr>
              <a:defRPr/>
            </a:pPr>
            <a:endParaRPr lang="en-GB">
              <a:solidFill>
                <a:srgbClr val="000000"/>
              </a:solidFill>
            </a:endParaRPr>
          </a:p>
        </p:txBody>
      </p:sp>
      <p:sp>
        <p:nvSpPr>
          <p:cNvPr id="6" name="Line 6"/>
          <p:cNvSpPr>
            <a:spLocks noChangeShapeType="1"/>
          </p:cNvSpPr>
          <p:nvPr/>
        </p:nvSpPr>
        <p:spPr bwMode="auto">
          <a:xfrm>
            <a:off x="2400300" y="4343400"/>
            <a:ext cx="457200" cy="342900"/>
          </a:xfrm>
          <a:prstGeom prst="line">
            <a:avLst/>
          </a:prstGeom>
          <a:noFill/>
          <a:ln w="9525">
            <a:solidFill>
              <a:schemeClr val="bg1"/>
            </a:solidFill>
            <a:round/>
            <a:headEnd/>
            <a:tailEnd type="triangle" w="med" len="med"/>
          </a:ln>
          <a:effectLst/>
        </p:spPr>
        <p:txBody>
          <a:bodyPr/>
          <a:lstStyle/>
          <a:p>
            <a:pPr>
              <a:defRPr/>
            </a:pPr>
            <a:endParaRPr lang="en-GB">
              <a:solidFill>
                <a:srgbClr val="000000"/>
              </a:solidFill>
            </a:endParaRPr>
          </a:p>
        </p:txBody>
      </p:sp>
      <p:sp>
        <p:nvSpPr>
          <p:cNvPr id="7" name="Line 7"/>
          <p:cNvSpPr>
            <a:spLocks noChangeShapeType="1"/>
          </p:cNvSpPr>
          <p:nvPr/>
        </p:nvSpPr>
        <p:spPr bwMode="auto">
          <a:xfrm flipH="1">
            <a:off x="685800" y="4343400"/>
            <a:ext cx="457200" cy="342900"/>
          </a:xfrm>
          <a:prstGeom prst="line">
            <a:avLst/>
          </a:prstGeom>
          <a:noFill/>
          <a:ln w="9525">
            <a:solidFill>
              <a:schemeClr val="bg1"/>
            </a:solidFill>
            <a:round/>
            <a:headEnd/>
            <a:tailEnd type="triangle" w="med" len="med"/>
          </a:ln>
          <a:effectLst/>
        </p:spPr>
        <p:txBody>
          <a:bodyPr/>
          <a:lstStyle/>
          <a:p>
            <a:pPr>
              <a:defRPr/>
            </a:pPr>
            <a:endParaRPr lang="en-GB">
              <a:solidFill>
                <a:srgbClr val="000000"/>
              </a:solidFill>
            </a:endParaRPr>
          </a:p>
        </p:txBody>
      </p:sp>
      <p:sp>
        <p:nvSpPr>
          <p:cNvPr id="8" name="Line 8"/>
          <p:cNvSpPr>
            <a:spLocks noChangeShapeType="1"/>
          </p:cNvSpPr>
          <p:nvPr/>
        </p:nvSpPr>
        <p:spPr bwMode="auto">
          <a:xfrm flipV="1">
            <a:off x="2400300" y="2971800"/>
            <a:ext cx="457200" cy="342900"/>
          </a:xfrm>
          <a:prstGeom prst="line">
            <a:avLst/>
          </a:prstGeom>
          <a:noFill/>
          <a:ln w="9525">
            <a:solidFill>
              <a:schemeClr val="bg1"/>
            </a:solidFill>
            <a:round/>
            <a:headEnd/>
            <a:tailEnd type="triangle" w="med" len="med"/>
          </a:ln>
          <a:effectLst/>
        </p:spPr>
        <p:txBody>
          <a:bodyPr/>
          <a:lstStyle/>
          <a:p>
            <a:pPr>
              <a:defRPr/>
            </a:pPr>
            <a:endParaRPr lang="en-GB">
              <a:solidFill>
                <a:srgbClr val="000000"/>
              </a:solidFill>
            </a:endParaRPr>
          </a:p>
        </p:txBody>
      </p:sp>
      <p:sp>
        <p:nvSpPr>
          <p:cNvPr id="9" name="Text Box 7"/>
          <p:cNvSpPr txBox="1">
            <a:spLocks noChangeArrowheads="1"/>
          </p:cNvSpPr>
          <p:nvPr/>
        </p:nvSpPr>
        <p:spPr bwMode="auto">
          <a:xfrm>
            <a:off x="1028700" y="3216275"/>
            <a:ext cx="1439863" cy="1241425"/>
          </a:xfrm>
          <a:prstGeom prst="rect">
            <a:avLst/>
          </a:prstGeom>
          <a:solidFill>
            <a:schemeClr val="bg1"/>
          </a:solidFill>
          <a:ln w="9525">
            <a:noFill/>
            <a:miter lim="800000"/>
            <a:headEnd/>
            <a:tailEnd/>
          </a:ln>
          <a:effectLst/>
        </p:spPr>
        <p:txBody>
          <a:bodyPr lIns="18000" tIns="10800" rIns="18000" bIns="10800">
            <a:spAutoFit/>
          </a:bodyPr>
          <a:lstStyle/>
          <a:p>
            <a:pPr>
              <a:defRPr/>
            </a:pPr>
            <a:r>
              <a:rPr lang="en-GB" sz="1000">
                <a:solidFill>
                  <a:srgbClr val="000000"/>
                </a:solidFill>
              </a:rPr>
              <a:t>Place your chosen image here. The four corners must just cover the arrow tips. For covers, the three pictures should be the same size and in a straight line.   </a:t>
            </a:r>
            <a:endParaRPr lang="en-GB" sz="2800">
              <a:solidFill>
                <a:srgbClr val="000000"/>
              </a:solidFill>
            </a:endParaRPr>
          </a:p>
        </p:txBody>
      </p:sp>
      <p:pic>
        <p:nvPicPr>
          <p:cNvPr id="10" name="Picture 10" descr="National_Grid_logo_blu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10375" y="342900"/>
            <a:ext cx="1830388"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3875" name="Rectangle 3"/>
          <p:cNvSpPr>
            <a:spLocks noGrp="1" noChangeArrowheads="1"/>
          </p:cNvSpPr>
          <p:nvPr>
            <p:ph type="ctrTitle" sz="quarter"/>
          </p:nvPr>
        </p:nvSpPr>
        <p:spPr>
          <a:xfrm>
            <a:off x="593725" y="1279525"/>
            <a:ext cx="8043863" cy="639763"/>
          </a:xfrm>
        </p:spPr>
        <p:txBody>
          <a:bodyPr anchor="ctr"/>
          <a:lstStyle>
            <a:lvl1pPr>
              <a:defRPr/>
            </a:lvl1pPr>
          </a:lstStyle>
          <a:p>
            <a:r>
              <a:rPr lang="en-US"/>
              <a:t>Click to edit Master title style</a:t>
            </a:r>
          </a:p>
        </p:txBody>
      </p:sp>
      <p:sp>
        <p:nvSpPr>
          <p:cNvPr id="463876" name="Rectangle 4"/>
          <p:cNvSpPr>
            <a:spLocks noGrp="1" noChangeArrowheads="1"/>
          </p:cNvSpPr>
          <p:nvPr>
            <p:ph type="subTitle" sz="quarter" idx="1"/>
          </p:nvPr>
        </p:nvSpPr>
        <p:spPr>
          <a:xfrm>
            <a:off x="571500" y="5164138"/>
            <a:ext cx="8043863" cy="503237"/>
          </a:xfrm>
        </p:spPr>
        <p:txBody>
          <a:bodyPr/>
          <a:lstStyle>
            <a:lvl1pPr marL="0" indent="0">
              <a:spcBef>
                <a:spcPct val="20000"/>
              </a:spcBef>
              <a:spcAft>
                <a:spcPct val="0"/>
              </a:spcAft>
              <a:buFont typeface="Wingdings" pitchFamily="2" charset="2"/>
              <a:buNone/>
              <a:defRPr sz="2000">
                <a:solidFill>
                  <a:schemeClr val="bg1"/>
                </a:solidFill>
              </a:defRPr>
            </a:lvl1pPr>
          </a:lstStyle>
          <a:p>
            <a:r>
              <a:rPr lang="en-US"/>
              <a:t>Click to edit Master subtitle style</a:t>
            </a:r>
          </a:p>
        </p:txBody>
      </p:sp>
      <p:sp>
        <p:nvSpPr>
          <p:cNvPr id="11" name="Rectangle 11"/>
          <p:cNvSpPr>
            <a:spLocks noGrp="1" noChangeArrowheads="1"/>
          </p:cNvSpPr>
          <p:nvPr>
            <p:ph type="ftr" sz="quarter" idx="10"/>
          </p:nvPr>
        </p:nvSpPr>
        <p:spPr>
          <a:xfrm>
            <a:off x="611188" y="6237288"/>
            <a:ext cx="2895600" cy="476250"/>
          </a:xfrm>
        </p:spPr>
        <p:txBody>
          <a:bodyPr/>
          <a:lstStyle>
            <a:lvl1pPr>
              <a:defRPr>
                <a:solidFill>
                  <a:schemeClr val="bg1"/>
                </a:solidFill>
              </a:defRPr>
            </a:lvl1pPr>
          </a:lstStyle>
          <a:p>
            <a:pPr>
              <a:defRPr/>
            </a:pPr>
            <a:endParaRPr lang="en-US">
              <a:solidFill>
                <a:srgbClr val="FFFFFF"/>
              </a:solidFill>
            </a:endParaRPr>
          </a:p>
          <a:p>
            <a:pPr>
              <a:defRPr/>
            </a:pPr>
            <a:r>
              <a:rPr lang="en-US">
                <a:solidFill>
                  <a:srgbClr val="FFFFFF"/>
                </a:solidFill>
              </a:rPr>
              <a:t>V5</a:t>
            </a:r>
          </a:p>
        </p:txBody>
      </p:sp>
    </p:spTree>
    <p:extLst>
      <p:ext uri="{BB962C8B-B14F-4D97-AF65-F5344CB8AC3E}">
        <p14:creationId xmlns:p14="http://schemas.microsoft.com/office/powerpoint/2010/main" val="1189078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r>
              <a:rPr lang="en-US">
                <a:solidFill>
                  <a:srgbClr val="000000"/>
                </a:solidFill>
              </a:rPr>
              <a:t>V5</a:t>
            </a:r>
          </a:p>
        </p:txBody>
      </p:sp>
      <p:sp>
        <p:nvSpPr>
          <p:cNvPr id="6" name="Rectangle 4"/>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0CD6E954-DBA0-424E-905E-C51FA1B2F0C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18621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4325" y="762000"/>
            <a:ext cx="2022475" cy="53721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93725" y="762000"/>
            <a:ext cx="5918200" cy="5372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r>
              <a:rPr lang="en-US">
                <a:solidFill>
                  <a:srgbClr val="000000"/>
                </a:solidFill>
              </a:rPr>
              <a:t>V5</a:t>
            </a:r>
          </a:p>
        </p:txBody>
      </p:sp>
      <p:sp>
        <p:nvSpPr>
          <p:cNvPr id="6" name="Rectangle 4"/>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F3800A08-C6DB-4F5D-8240-887F8D00136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949894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593725" y="762000"/>
            <a:ext cx="6149975" cy="519113"/>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593725" y="1485900"/>
            <a:ext cx="8089900" cy="4648200"/>
          </a:xfrm>
        </p:spPr>
        <p:txBody>
          <a:bodyPr/>
          <a:lstStyle/>
          <a:p>
            <a:pPr lvl="0"/>
            <a:endParaRPr lang="en-GB" noProof="0"/>
          </a:p>
        </p:txBody>
      </p:sp>
      <p:sp>
        <p:nvSpPr>
          <p:cNvPr id="4" name="Date Placeholder 3"/>
          <p:cNvSpPr>
            <a:spLocks noGrp="1"/>
          </p:cNvSpPr>
          <p:nvPr>
            <p:ph type="dt" sz="half" idx="10"/>
          </p:nvPr>
        </p:nvSpPr>
        <p:spPr>
          <a:xfrm>
            <a:off x="457200" y="6245225"/>
            <a:ext cx="2133600" cy="476250"/>
          </a:xfrm>
        </p:spPr>
        <p:txBody>
          <a:bodyPr/>
          <a:lstStyle>
            <a:lvl1pPr>
              <a:defRPr/>
            </a:lvl1pPr>
          </a:lstStyle>
          <a:p>
            <a:pPr>
              <a:defRPr/>
            </a:pPr>
            <a:endParaRPr lang="en-US">
              <a:solidFill>
                <a:srgbClr val="000000"/>
              </a:solidFill>
            </a:endParaRPr>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pPr>
              <a:defRPr/>
            </a:pPr>
            <a:r>
              <a:rPr lang="en-US" smtClean="0">
                <a:solidFill>
                  <a:srgbClr val="000000"/>
                </a:solidFill>
              </a:rPr>
              <a:t> V5</a:t>
            </a:r>
            <a:endParaRPr lang="en-US">
              <a:solidFill>
                <a:srgbClr val="000000"/>
              </a:solidFill>
            </a:endParaRPr>
          </a:p>
        </p:txBody>
      </p:sp>
      <p:sp>
        <p:nvSpPr>
          <p:cNvPr id="6" name="Slide Number Placeholder 5"/>
          <p:cNvSpPr>
            <a:spLocks noGrp="1"/>
          </p:cNvSpPr>
          <p:nvPr>
            <p:ph type="sldNum" sz="quarter" idx="12"/>
          </p:nvPr>
        </p:nvSpPr>
        <p:spPr>
          <a:xfrm>
            <a:off x="6781800" y="6381750"/>
            <a:ext cx="2133600" cy="361950"/>
          </a:xfrm>
        </p:spPr>
        <p:txBody>
          <a:bodyPr/>
          <a:lstStyle>
            <a:lvl1pPr>
              <a:defRPr/>
            </a:lvl1pPr>
          </a:lstStyle>
          <a:p>
            <a:pPr>
              <a:defRPr/>
            </a:pPr>
            <a:fld id="{311F81C9-0263-4CB2-8498-714BE0FEF51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35875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93725" y="762000"/>
            <a:ext cx="8093075" cy="519113"/>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593725" y="1485900"/>
            <a:ext cx="396875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714875" y="1485900"/>
            <a:ext cx="3968750" cy="2247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714875" y="3886200"/>
            <a:ext cx="3968750" cy="2247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2"/>
          <p:cNvSpPr>
            <a:spLocks noGrp="1" noChangeArrowheads="1"/>
          </p:cNvSpPr>
          <p:nvPr>
            <p:ph type="dt" sz="half" idx="10"/>
          </p:nvPr>
        </p:nvSpPr>
        <p:spPr/>
        <p:txBody>
          <a:bodyPr/>
          <a:lstStyle>
            <a:lvl1pPr>
              <a:defRPr/>
            </a:lvl1pPr>
          </a:lstStyle>
          <a:p>
            <a:pPr>
              <a:defRPr/>
            </a:pPr>
            <a:fld id="{195776AA-64AE-435F-BB77-837CFC2620CF}" type="datetime1">
              <a:rPr lang="en-US">
                <a:solidFill>
                  <a:srgbClr val="000000"/>
                </a:solidFill>
              </a:rPr>
              <a:pPr>
                <a:defRPr/>
              </a:pPr>
              <a:t>9/19/2017</a:t>
            </a:fld>
            <a:endParaRPr lang="en-US">
              <a:solidFill>
                <a:srgbClr val="000000"/>
              </a:solidFill>
            </a:endParaRPr>
          </a:p>
        </p:txBody>
      </p:sp>
      <p:sp>
        <p:nvSpPr>
          <p:cNvPr id="7" name="Rectangle 3"/>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8" name="Rectangle 4"/>
          <p:cNvSpPr>
            <a:spLocks noGrp="1" noChangeArrowheads="1"/>
          </p:cNvSpPr>
          <p:nvPr>
            <p:ph type="sldNum" sz="quarter" idx="12"/>
          </p:nvPr>
        </p:nvSpPr>
        <p:spPr/>
        <p:txBody>
          <a:bodyPr/>
          <a:lstStyle>
            <a:lvl1pPr>
              <a:defRPr/>
            </a:lvl1pPr>
          </a:lstStyle>
          <a:p>
            <a:pPr>
              <a:defRPr/>
            </a:pPr>
            <a:fld id="{E7B547C8-9D96-4D5C-B70C-7929358764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7825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r>
              <a:rPr lang="en-US">
                <a:solidFill>
                  <a:srgbClr val="000000"/>
                </a:solidFill>
              </a:rPr>
              <a:t>V5</a:t>
            </a:r>
          </a:p>
        </p:txBody>
      </p:sp>
      <p:sp>
        <p:nvSpPr>
          <p:cNvPr id="6" name="Rectangle 4"/>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2B60A224-95B3-4520-A0B9-98A435F925D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27368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r>
              <a:rPr lang="en-US">
                <a:solidFill>
                  <a:srgbClr val="000000"/>
                </a:solidFill>
              </a:rPr>
              <a:t>V5</a:t>
            </a:r>
          </a:p>
        </p:txBody>
      </p:sp>
      <p:sp>
        <p:nvSpPr>
          <p:cNvPr id="6" name="Rectangle 4"/>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6FDFEED1-3688-46DA-A9B3-0211D50E94C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27221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93725" y="1485900"/>
            <a:ext cx="396875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14875" y="1485900"/>
            <a:ext cx="396875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r>
              <a:rPr lang="en-US">
                <a:solidFill>
                  <a:srgbClr val="000000"/>
                </a:solidFill>
              </a:rPr>
              <a:t>V5</a:t>
            </a:r>
          </a:p>
        </p:txBody>
      </p:sp>
      <p:sp>
        <p:nvSpPr>
          <p:cNvPr id="7" name="Rectangle 4"/>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B497E20F-0F8B-4732-B52F-333DE4F8637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47149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r>
              <a:rPr lang="en-US">
                <a:solidFill>
                  <a:srgbClr val="000000"/>
                </a:solidFill>
              </a:rPr>
              <a:t>V5</a:t>
            </a:r>
          </a:p>
        </p:txBody>
      </p:sp>
      <p:sp>
        <p:nvSpPr>
          <p:cNvPr id="9" name="Rectangle 4"/>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22E9D35B-A799-4E44-9B83-B900391CBF3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92826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r>
              <a:rPr lang="en-US">
                <a:solidFill>
                  <a:srgbClr val="000000"/>
                </a:solidFill>
              </a:rPr>
              <a:t>V5</a:t>
            </a:r>
          </a:p>
        </p:txBody>
      </p:sp>
      <p:sp>
        <p:nvSpPr>
          <p:cNvPr id="5" name="Rectangle 4"/>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D281D911-8899-440F-9380-9AC13483A76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2512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r>
              <a:rPr lang="en-US">
                <a:solidFill>
                  <a:srgbClr val="000000"/>
                </a:solidFill>
              </a:rPr>
              <a:t>V5</a:t>
            </a:r>
          </a:p>
        </p:txBody>
      </p:sp>
      <p:sp>
        <p:nvSpPr>
          <p:cNvPr id="4" name="Rectangle 4"/>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DA79FC0E-E959-497C-BFD9-438A18F1CF8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94972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r>
              <a:rPr lang="en-US">
                <a:solidFill>
                  <a:srgbClr val="000000"/>
                </a:solidFill>
              </a:rPr>
              <a:t>V5</a:t>
            </a:r>
          </a:p>
        </p:txBody>
      </p:sp>
      <p:sp>
        <p:nvSpPr>
          <p:cNvPr id="7" name="Rectangle 4"/>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49028753-B27C-4806-B6A8-88AC48D72DD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08205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r>
              <a:rPr lang="en-US">
                <a:solidFill>
                  <a:srgbClr val="000000"/>
                </a:solidFill>
              </a:rPr>
              <a:t>V5</a:t>
            </a:r>
          </a:p>
        </p:txBody>
      </p:sp>
      <p:sp>
        <p:nvSpPr>
          <p:cNvPr id="7" name="Rectangle 4"/>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80B42081-D612-417A-B1A0-0D35415CF7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1212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2850" name="Rectangle 2"/>
          <p:cNvSpPr>
            <a:spLocks noGrp="1" noChangeArrowheads="1"/>
          </p:cNvSpPr>
          <p:nvPr>
            <p:ph type="dt" sz="half" idx="2"/>
          </p:nvPr>
        </p:nvSpPr>
        <p:spPr bwMode="auto">
          <a:xfrm>
            <a:off x="4067175"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48" charset="-128"/>
              </a:defRPr>
            </a:lvl1pPr>
          </a:lstStyle>
          <a:p>
            <a:pPr>
              <a:defRPr/>
            </a:pPr>
            <a:endParaRPr lang="en-US">
              <a:solidFill>
                <a:srgbClr val="000000"/>
              </a:solidFill>
            </a:endParaRPr>
          </a:p>
        </p:txBody>
      </p:sp>
      <p:sp>
        <p:nvSpPr>
          <p:cNvPr id="462851" name="Rectangle 3"/>
          <p:cNvSpPr>
            <a:spLocks noGrp="1" noChangeArrowheads="1"/>
          </p:cNvSpPr>
          <p:nvPr>
            <p:ph type="ftr" sz="quarter" idx="3"/>
          </p:nvPr>
        </p:nvSpPr>
        <p:spPr bwMode="auto">
          <a:xfrm>
            <a:off x="323850" y="6237288"/>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48" charset="-128"/>
              </a:defRPr>
            </a:lvl1pPr>
          </a:lstStyle>
          <a:p>
            <a:pPr>
              <a:defRPr/>
            </a:pPr>
            <a:endParaRPr lang="en-US">
              <a:solidFill>
                <a:srgbClr val="000000"/>
              </a:solidFill>
            </a:endParaRPr>
          </a:p>
          <a:p>
            <a:pPr>
              <a:defRPr/>
            </a:pPr>
            <a:r>
              <a:rPr lang="en-US">
                <a:solidFill>
                  <a:srgbClr val="000000"/>
                </a:solidFill>
              </a:rPr>
              <a:t>V5</a:t>
            </a:r>
          </a:p>
        </p:txBody>
      </p:sp>
      <p:sp>
        <p:nvSpPr>
          <p:cNvPr id="462852" name="Rectangle 4"/>
          <p:cNvSpPr>
            <a:spLocks noGrp="1" noChangeArrowheads="1"/>
          </p:cNvSpPr>
          <p:nvPr>
            <p:ph type="sldNum" sz="quarter" idx="4"/>
          </p:nvPr>
        </p:nvSpPr>
        <p:spPr bwMode="auto">
          <a:xfrm>
            <a:off x="6781800" y="6237288"/>
            <a:ext cx="2133600" cy="5064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48" charset="-128"/>
              </a:defRPr>
            </a:lvl1pPr>
          </a:lstStyle>
          <a:p>
            <a:pPr>
              <a:defRPr/>
            </a:pPr>
            <a:endParaRPr lang="en-US">
              <a:solidFill>
                <a:srgbClr val="000000"/>
              </a:solidFill>
            </a:endParaRPr>
          </a:p>
          <a:p>
            <a:pPr>
              <a:defRPr/>
            </a:pPr>
            <a:fld id="{7A3C15DE-5C4A-4DB2-9767-4FA842B36F06}" type="slidenum">
              <a:rPr lang="en-US">
                <a:solidFill>
                  <a:srgbClr val="000000"/>
                </a:solidFill>
              </a:rPr>
              <a:pPr>
                <a:defRPr/>
              </a:pPr>
              <a:t>‹#›</a:t>
            </a:fld>
            <a:endParaRPr lang="en-US">
              <a:solidFill>
                <a:srgbClr val="000000"/>
              </a:solidFill>
            </a:endParaRPr>
          </a:p>
        </p:txBody>
      </p:sp>
      <p:cxnSp>
        <p:nvCxnSpPr>
          <p:cNvPr id="4" name="Straight Connector 3"/>
          <p:cNvCxnSpPr/>
          <p:nvPr/>
        </p:nvCxnSpPr>
        <p:spPr>
          <a:xfrm>
            <a:off x="700088" y="1382713"/>
            <a:ext cx="7999412" cy="1587"/>
          </a:xfrm>
          <a:prstGeom prst="line">
            <a:avLst/>
          </a:prstGeom>
          <a:ln w="19050" cap="flat" cmpd="sng" algn="ctr">
            <a:solidFill>
              <a:srgbClr val="2478C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030" name="Rectangle 5"/>
          <p:cNvSpPr>
            <a:spLocks noGrp="1" noChangeArrowheads="1"/>
          </p:cNvSpPr>
          <p:nvPr>
            <p:ph type="title"/>
          </p:nvPr>
        </p:nvSpPr>
        <p:spPr bwMode="auto">
          <a:xfrm>
            <a:off x="593725" y="762000"/>
            <a:ext cx="80930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p>
            <a:pPr lvl="0"/>
            <a:r>
              <a:rPr lang="en-GB" smtClean="0"/>
              <a:t>Click to edit Master title style</a:t>
            </a:r>
          </a:p>
        </p:txBody>
      </p:sp>
      <p:sp>
        <p:nvSpPr>
          <p:cNvPr id="1031" name="Rectangle 3"/>
          <p:cNvSpPr>
            <a:spLocks noGrp="1" noChangeArrowheads="1"/>
          </p:cNvSpPr>
          <p:nvPr>
            <p:ph type="body" idx="1"/>
          </p:nvPr>
        </p:nvSpPr>
        <p:spPr bwMode="auto">
          <a:xfrm>
            <a:off x="593725" y="1485900"/>
            <a:ext cx="80899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32" name="Picture 9" descr="National_Grid_logo_blue"/>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810375" y="342900"/>
            <a:ext cx="1830388"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05548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rtl="0" eaLnBrk="0" fontAlgn="base" hangingPunct="0">
        <a:spcBef>
          <a:spcPct val="0"/>
        </a:spcBef>
        <a:spcAft>
          <a:spcPct val="0"/>
        </a:spcAft>
        <a:defRPr sz="2800" b="1">
          <a:solidFill>
            <a:srgbClr val="0079C1"/>
          </a:solidFill>
          <a:latin typeface="+mj-lt"/>
          <a:ea typeface="+mj-ea"/>
          <a:cs typeface="+mj-cs"/>
        </a:defRPr>
      </a:lvl1pPr>
      <a:lvl2pPr algn="l" rtl="0" eaLnBrk="0" fontAlgn="base" hangingPunct="0">
        <a:spcBef>
          <a:spcPct val="0"/>
        </a:spcBef>
        <a:spcAft>
          <a:spcPct val="0"/>
        </a:spcAft>
        <a:defRPr sz="2800" b="1">
          <a:solidFill>
            <a:srgbClr val="0079C1"/>
          </a:solidFill>
          <a:latin typeface="Arial" charset="0"/>
          <a:ea typeface="ＭＳ Ｐゴシック" pitchFamily="48" charset="-128"/>
        </a:defRPr>
      </a:lvl2pPr>
      <a:lvl3pPr algn="l" rtl="0" eaLnBrk="0" fontAlgn="base" hangingPunct="0">
        <a:spcBef>
          <a:spcPct val="0"/>
        </a:spcBef>
        <a:spcAft>
          <a:spcPct val="0"/>
        </a:spcAft>
        <a:defRPr sz="2800" b="1">
          <a:solidFill>
            <a:srgbClr val="0079C1"/>
          </a:solidFill>
          <a:latin typeface="Arial" charset="0"/>
          <a:ea typeface="ＭＳ Ｐゴシック" pitchFamily="48" charset="-128"/>
        </a:defRPr>
      </a:lvl3pPr>
      <a:lvl4pPr algn="l" rtl="0" eaLnBrk="0" fontAlgn="base" hangingPunct="0">
        <a:spcBef>
          <a:spcPct val="0"/>
        </a:spcBef>
        <a:spcAft>
          <a:spcPct val="0"/>
        </a:spcAft>
        <a:defRPr sz="2800" b="1">
          <a:solidFill>
            <a:srgbClr val="0079C1"/>
          </a:solidFill>
          <a:latin typeface="Arial" charset="0"/>
          <a:ea typeface="ＭＳ Ｐゴシック" pitchFamily="48" charset="-128"/>
        </a:defRPr>
      </a:lvl4pPr>
      <a:lvl5pPr algn="l" rtl="0" eaLnBrk="0" fontAlgn="base" hangingPunct="0">
        <a:spcBef>
          <a:spcPct val="0"/>
        </a:spcBef>
        <a:spcAft>
          <a:spcPct val="0"/>
        </a:spcAft>
        <a:defRPr sz="2800" b="1">
          <a:solidFill>
            <a:srgbClr val="0079C1"/>
          </a:solidFill>
          <a:latin typeface="Arial" charset="0"/>
          <a:ea typeface="ＭＳ Ｐゴシック" pitchFamily="48" charset="-128"/>
        </a:defRPr>
      </a:lvl5pPr>
      <a:lvl6pPr marL="457200" algn="l" rtl="0" fontAlgn="base">
        <a:spcBef>
          <a:spcPct val="0"/>
        </a:spcBef>
        <a:spcAft>
          <a:spcPct val="0"/>
        </a:spcAft>
        <a:defRPr sz="2800" b="1">
          <a:solidFill>
            <a:srgbClr val="0079C1"/>
          </a:solidFill>
          <a:latin typeface="Arial" charset="0"/>
          <a:ea typeface="ＭＳ Ｐゴシック" pitchFamily="48" charset="-128"/>
        </a:defRPr>
      </a:lvl6pPr>
      <a:lvl7pPr marL="914400" algn="l" rtl="0" fontAlgn="base">
        <a:spcBef>
          <a:spcPct val="0"/>
        </a:spcBef>
        <a:spcAft>
          <a:spcPct val="0"/>
        </a:spcAft>
        <a:defRPr sz="2800" b="1">
          <a:solidFill>
            <a:srgbClr val="0079C1"/>
          </a:solidFill>
          <a:latin typeface="Arial" charset="0"/>
          <a:ea typeface="ＭＳ Ｐゴシック" pitchFamily="48" charset="-128"/>
        </a:defRPr>
      </a:lvl7pPr>
      <a:lvl8pPr marL="1371600" algn="l" rtl="0" fontAlgn="base">
        <a:spcBef>
          <a:spcPct val="0"/>
        </a:spcBef>
        <a:spcAft>
          <a:spcPct val="0"/>
        </a:spcAft>
        <a:defRPr sz="2800" b="1">
          <a:solidFill>
            <a:srgbClr val="0079C1"/>
          </a:solidFill>
          <a:latin typeface="Arial" charset="0"/>
          <a:ea typeface="ＭＳ Ｐゴシック" pitchFamily="48" charset="-128"/>
        </a:defRPr>
      </a:lvl8pPr>
      <a:lvl9pPr marL="1828800" algn="l" rtl="0" fontAlgn="base">
        <a:spcBef>
          <a:spcPct val="0"/>
        </a:spcBef>
        <a:spcAft>
          <a:spcPct val="0"/>
        </a:spcAft>
        <a:defRPr sz="2800" b="1">
          <a:solidFill>
            <a:srgbClr val="0079C1"/>
          </a:solidFill>
          <a:latin typeface="Arial" charset="0"/>
          <a:ea typeface="ＭＳ Ｐゴシック" pitchFamily="48" charset="-128"/>
        </a:defRPr>
      </a:lvl9pPr>
    </p:titleStyle>
    <p:bodyStyle>
      <a:lvl1pPr marL="342900" indent="-342900" algn="l" rtl="0" eaLnBrk="0" fontAlgn="base" hangingPunct="0">
        <a:spcBef>
          <a:spcPct val="0"/>
        </a:spcBef>
        <a:spcAft>
          <a:spcPct val="50000"/>
        </a:spcAft>
        <a:buClr>
          <a:srgbClr val="0079C1"/>
        </a:buClr>
        <a:buFont typeface="Wingdings 2" pitchFamily="18" charset="2"/>
        <a:buChar char="¾"/>
        <a:defRPr sz="2400">
          <a:solidFill>
            <a:schemeClr val="tx2"/>
          </a:solidFill>
          <a:latin typeface="+mn-lt"/>
          <a:ea typeface="+mn-ea"/>
          <a:cs typeface="+mn-cs"/>
        </a:defRPr>
      </a:lvl1pPr>
      <a:lvl2pPr marL="742950" indent="-285750" algn="l" rtl="0" eaLnBrk="0" fontAlgn="base" hangingPunct="0">
        <a:spcBef>
          <a:spcPct val="0"/>
        </a:spcBef>
        <a:spcAft>
          <a:spcPct val="50000"/>
        </a:spcAft>
        <a:buClr>
          <a:srgbClr val="0079C1"/>
        </a:buClr>
        <a:buFont typeface="Wingdings 2" pitchFamily="18" charset="2"/>
        <a:buChar char="¾"/>
        <a:defRPr sz="2200">
          <a:solidFill>
            <a:schemeClr val="tx2"/>
          </a:solidFill>
          <a:latin typeface="+mn-lt"/>
          <a:ea typeface="+mn-ea"/>
        </a:defRPr>
      </a:lvl2pPr>
      <a:lvl3pPr marL="1143000" indent="-228600" algn="l" rtl="0" eaLnBrk="0" fontAlgn="base" hangingPunct="0">
        <a:spcBef>
          <a:spcPct val="0"/>
        </a:spcBef>
        <a:spcAft>
          <a:spcPct val="50000"/>
        </a:spcAft>
        <a:buClr>
          <a:srgbClr val="0079C1"/>
        </a:buClr>
        <a:buFont typeface="Wingdings 2" pitchFamily="18" charset="2"/>
        <a:buChar char="¾"/>
        <a:defRPr sz="2000">
          <a:solidFill>
            <a:schemeClr val="tx2"/>
          </a:solidFill>
          <a:latin typeface="+mn-lt"/>
          <a:ea typeface="+mn-ea"/>
        </a:defRPr>
      </a:lvl3pPr>
      <a:lvl4pPr marL="1600200" indent="-228600" algn="l" rtl="0" eaLnBrk="0" fontAlgn="base" hangingPunct="0">
        <a:spcBef>
          <a:spcPct val="0"/>
        </a:spcBef>
        <a:spcAft>
          <a:spcPct val="50000"/>
        </a:spcAft>
        <a:buClr>
          <a:srgbClr val="0079C1"/>
        </a:buClr>
        <a:buFont typeface="Wingdings 2" pitchFamily="18" charset="2"/>
        <a:buChar char="¾"/>
        <a:defRPr sz="2000">
          <a:solidFill>
            <a:schemeClr val="tx2"/>
          </a:solidFill>
          <a:latin typeface="+mn-lt"/>
          <a:ea typeface="+mn-ea"/>
        </a:defRPr>
      </a:lvl4pPr>
      <a:lvl5pPr marL="20574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5pPr>
      <a:lvl6pPr marL="25146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6pPr>
      <a:lvl7pPr marL="29718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7pPr>
      <a:lvl8pPr marL="34290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8pPr>
      <a:lvl9pPr marL="3886200" indent="-228600" algn="l" rtl="0" eaLnBrk="0" fontAlgn="base" hangingPunct="0">
        <a:spcBef>
          <a:spcPct val="0"/>
        </a:spcBef>
        <a:spcAft>
          <a:spcPct val="50000"/>
        </a:spcAft>
        <a:buClr>
          <a:srgbClr val="0079C1"/>
        </a:buClr>
        <a:buFont typeface="Wingdings 2" pitchFamily="18" charset="2"/>
        <a:buChar char="¾"/>
        <a:defRPr sz="160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593725" y="1399350"/>
            <a:ext cx="8043863" cy="400110"/>
          </a:xfrm>
        </p:spPr>
        <p:txBody>
          <a:bodyPr/>
          <a:lstStyle/>
          <a:p>
            <a:r>
              <a:rPr lang="en-GB" sz="2000" dirty="0" smtClean="0"/>
              <a:t>GC0079 Workgroup Meeting: September  2017</a:t>
            </a:r>
            <a:endParaRPr lang="en-GB" sz="2000" dirty="0"/>
          </a:p>
        </p:txBody>
      </p:sp>
      <p:sp>
        <p:nvSpPr>
          <p:cNvPr id="4" name="Rectangle 3"/>
          <p:cNvSpPr/>
          <p:nvPr/>
        </p:nvSpPr>
        <p:spPr bwMode="auto">
          <a:xfrm>
            <a:off x="251520" y="2564904"/>
            <a:ext cx="4104456" cy="2520280"/>
          </a:xfrm>
          <a:prstGeom prst="rect">
            <a:avLst/>
          </a:prstGeom>
          <a:solidFill>
            <a:srgbClr val="0079C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en-GB" b="1">
              <a:solidFill>
                <a:srgbClr val="0079C1"/>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2944312736"/>
              </p:ext>
            </p:extLst>
          </p:nvPr>
        </p:nvGraphicFramePr>
        <p:xfrm>
          <a:off x="611560" y="2593424"/>
          <a:ext cx="7920880" cy="2834640"/>
        </p:xfrm>
        <a:graphic>
          <a:graphicData uri="http://schemas.openxmlformats.org/drawingml/2006/table">
            <a:tbl>
              <a:tblPr firstRow="1" bandRow="1">
                <a:tableStyleId>{5C22544A-7EE6-4342-B048-85BDC9FD1C3A}</a:tableStyleId>
              </a:tblPr>
              <a:tblGrid>
                <a:gridCol w="2952328"/>
                <a:gridCol w="4968552"/>
              </a:tblGrid>
              <a:tr h="594066">
                <a:tc>
                  <a:txBody>
                    <a:bodyPr/>
                    <a:lstStyle/>
                    <a:p>
                      <a:r>
                        <a:rPr lang="en-GB" dirty="0" smtClean="0"/>
                        <a:t>Meeting name</a:t>
                      </a:r>
                    </a:p>
                    <a:p>
                      <a:endParaRPr lang="en-GB" dirty="0"/>
                    </a:p>
                  </a:txBody>
                  <a:tcPr/>
                </a:tc>
                <a:tc>
                  <a:txBody>
                    <a:bodyPr/>
                    <a:lstStyle/>
                    <a:p>
                      <a:r>
                        <a:rPr lang="en-US" dirty="0" smtClean="0"/>
                        <a:t>Frequency Changes during Large System Disturbances Workgroup (GC0079)</a:t>
                      </a:r>
                    </a:p>
                    <a:p>
                      <a:endParaRPr lang="en-GB" dirty="0"/>
                    </a:p>
                  </a:txBody>
                  <a:tcPr/>
                </a:tc>
              </a:tr>
              <a:tr h="594066">
                <a:tc>
                  <a:txBody>
                    <a:bodyPr/>
                    <a:lstStyle/>
                    <a:p>
                      <a:r>
                        <a:rPr lang="en-GB" dirty="0" smtClean="0"/>
                        <a:t>Date of meeting</a:t>
                      </a:r>
                    </a:p>
                    <a:p>
                      <a:endParaRPr lang="en-GB" dirty="0"/>
                    </a:p>
                  </a:txBody>
                  <a:tcPr/>
                </a:tc>
                <a:tc>
                  <a:txBody>
                    <a:bodyPr/>
                    <a:lstStyle/>
                    <a:p>
                      <a:r>
                        <a:rPr lang="en-GB" dirty="0" smtClean="0"/>
                        <a:t>Tuesday 26</a:t>
                      </a:r>
                      <a:r>
                        <a:rPr lang="en-GB" baseline="30000" dirty="0" smtClean="0"/>
                        <a:t>th</a:t>
                      </a:r>
                      <a:r>
                        <a:rPr lang="en-GB" baseline="0" dirty="0" smtClean="0"/>
                        <a:t> September 2017</a:t>
                      </a:r>
                      <a:endParaRPr lang="en-GB" dirty="0"/>
                    </a:p>
                  </a:txBody>
                  <a:tcPr/>
                </a:tc>
              </a:tr>
              <a:tr h="594066">
                <a:tc>
                  <a:txBody>
                    <a:bodyPr/>
                    <a:lstStyle/>
                    <a:p>
                      <a:r>
                        <a:rPr lang="en-GB" dirty="0" smtClean="0"/>
                        <a:t>Time</a:t>
                      </a:r>
                      <a:endParaRPr lang="en-GB" dirty="0"/>
                    </a:p>
                  </a:txBody>
                  <a:tcPr/>
                </a:tc>
                <a:tc>
                  <a:txBody>
                    <a:bodyPr/>
                    <a:lstStyle/>
                    <a:p>
                      <a:r>
                        <a:rPr lang="en-GB" b="0" dirty="0" smtClean="0"/>
                        <a:t>10.30am</a:t>
                      </a:r>
                      <a:r>
                        <a:rPr lang="en-GB" b="0" baseline="0" dirty="0" smtClean="0"/>
                        <a:t> – 4pm </a:t>
                      </a:r>
                      <a:endParaRPr lang="en-GB" b="0" dirty="0" smtClean="0"/>
                    </a:p>
                    <a:p>
                      <a:endParaRPr lang="en-GB" dirty="0"/>
                    </a:p>
                  </a:txBody>
                  <a:tcPr/>
                </a:tc>
              </a:tr>
              <a:tr h="594066">
                <a:tc>
                  <a:txBody>
                    <a:bodyPr/>
                    <a:lstStyle/>
                    <a:p>
                      <a:r>
                        <a:rPr lang="en-GB" dirty="0" smtClean="0"/>
                        <a:t>Location</a:t>
                      </a:r>
                      <a:endParaRPr lang="en-GB" dirty="0"/>
                    </a:p>
                  </a:txBody>
                  <a:tcPr/>
                </a:tc>
                <a:tc>
                  <a:txBody>
                    <a:bodyPr/>
                    <a:lstStyle/>
                    <a:p>
                      <a:r>
                        <a:rPr lang="en-GB" dirty="0" smtClean="0"/>
                        <a:t>Energy Networks Association,</a:t>
                      </a:r>
                      <a:r>
                        <a:rPr lang="en-GB" baseline="0" dirty="0" smtClean="0"/>
                        <a:t> London</a:t>
                      </a:r>
                      <a:endParaRPr lang="en-GB" dirty="0" smtClean="0"/>
                    </a:p>
                    <a:p>
                      <a:endParaRPr lang="en-GB" dirty="0"/>
                    </a:p>
                  </a:txBody>
                  <a:tcPr/>
                </a:tc>
              </a:tr>
            </a:tbl>
          </a:graphicData>
        </a:graphic>
      </p:graphicFrame>
    </p:spTree>
    <p:extLst>
      <p:ext uri="{BB962C8B-B14F-4D97-AF65-F5344CB8AC3E}">
        <p14:creationId xmlns:p14="http://schemas.microsoft.com/office/powerpoint/2010/main" val="12675475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dirty="0" smtClean="0"/>
              <a:t>Cost of RoCoF Constraint</a:t>
            </a:r>
            <a:endParaRPr lang="en-GB" dirty="0"/>
          </a:p>
        </p:txBody>
      </p:sp>
      <p:sp>
        <p:nvSpPr>
          <p:cNvPr id="7" name="Slide Number Placeholder 6"/>
          <p:cNvSpPr>
            <a:spLocks noGrp="1"/>
          </p:cNvSpPr>
          <p:nvPr>
            <p:ph type="sldNum" sz="quarter" idx="12"/>
          </p:nvPr>
        </p:nvSpPr>
        <p:spPr/>
        <p:txBody>
          <a:bodyPr/>
          <a:lstStyle/>
          <a:p>
            <a:pPr>
              <a:defRPr/>
            </a:pPr>
            <a:endParaRPr lang="en-US" smtClean="0">
              <a:solidFill>
                <a:srgbClr val="000000"/>
              </a:solidFill>
            </a:endParaRPr>
          </a:p>
          <a:p>
            <a:pPr>
              <a:defRPr/>
            </a:pPr>
            <a:fld id="{22E9D35B-A799-4E44-9B83-B900391CBF39}" type="slidenum">
              <a:rPr lang="en-US" smtClean="0">
                <a:solidFill>
                  <a:srgbClr val="000000"/>
                </a:solidFill>
              </a:rPr>
              <a:pPr>
                <a:defRPr/>
              </a:pPr>
              <a:t>2</a:t>
            </a:fld>
            <a:endParaRPr lang="en-US">
              <a:solidFill>
                <a:srgbClr val="000000"/>
              </a:solidFill>
            </a:endParaRPr>
          </a:p>
        </p:txBody>
      </p:sp>
      <p:sp>
        <p:nvSpPr>
          <p:cNvPr id="10" name="TextBox 9"/>
          <p:cNvSpPr txBox="1"/>
          <p:nvPr/>
        </p:nvSpPr>
        <p:spPr>
          <a:xfrm>
            <a:off x="611560" y="1916832"/>
            <a:ext cx="8136904" cy="3693319"/>
          </a:xfrm>
          <a:prstGeom prst="rect">
            <a:avLst/>
          </a:prstGeom>
          <a:noFill/>
        </p:spPr>
        <p:txBody>
          <a:bodyPr wrap="square" rtlCol="0">
            <a:spAutoFit/>
          </a:bodyPr>
          <a:lstStyle/>
          <a:p>
            <a:r>
              <a:rPr lang="en-GB" b="1" dirty="0" smtClean="0"/>
              <a:t>Recap:</a:t>
            </a:r>
          </a:p>
          <a:p>
            <a:endParaRPr lang="en-GB" dirty="0"/>
          </a:p>
          <a:p>
            <a:pPr marL="285750" indent="-285750">
              <a:buFont typeface="Arial" panose="020B0604020202020204" pitchFamily="34" charset="0"/>
              <a:buChar char="•"/>
            </a:pPr>
            <a:r>
              <a:rPr lang="en-GB" dirty="0" smtClean="0"/>
              <a:t>The presence of the RoCoF relays manifests as a constraint on the largest credible loss on the transmission system and/or the level of system inertia.</a:t>
            </a:r>
          </a:p>
          <a:p>
            <a:pPr marL="285750" indent="-285750">
              <a:buFont typeface="Arial" panose="020B0604020202020204" pitchFamily="34" charset="0"/>
              <a:buChar char="•"/>
            </a:pPr>
            <a:endParaRPr lang="en-GB" dirty="0"/>
          </a:p>
          <a:p>
            <a:pPr marL="285750" indent="-285750" algn="just">
              <a:buFont typeface="Arial" panose="020B0604020202020204" pitchFamily="34" charset="0"/>
              <a:buChar char="•"/>
            </a:pPr>
            <a:r>
              <a:rPr lang="en-GB" dirty="0" smtClean="0"/>
              <a:t>This is generally managed by curtailing the size of the largest instantaneous generation or demand loss(</a:t>
            </a:r>
            <a:r>
              <a:rPr lang="en-GB" dirty="0" err="1" smtClean="0"/>
              <a:t>es</a:t>
            </a:r>
            <a:r>
              <a:rPr lang="en-GB" dirty="0" smtClean="0"/>
              <a:t>) to a level where if one of them did trip, the RoCoF would be smaller than the threshold of 0.125 Hz/s.</a:t>
            </a:r>
          </a:p>
          <a:p>
            <a:pPr marL="285750" indent="-285750">
              <a:buFont typeface="Arial" panose="020B0604020202020204" pitchFamily="34" charset="0"/>
              <a:buChar char="•"/>
            </a:pPr>
            <a:endParaRPr lang="en-GB" dirty="0"/>
          </a:p>
          <a:p>
            <a:pPr marL="285750" indent="-285750" algn="just">
              <a:buFont typeface="Arial" panose="020B0604020202020204" pitchFamily="34" charset="0"/>
              <a:buChar char="•"/>
            </a:pPr>
            <a:r>
              <a:rPr lang="en-GB" dirty="0" smtClean="0"/>
              <a:t>In rare circumstances, the only available action is to increase inertia by synchronising another unit, but this involves making room for that unit when there is likely very little flexibility to do so (low demand &amp; footroom constraint).</a:t>
            </a:r>
          </a:p>
        </p:txBody>
      </p:sp>
    </p:spTree>
    <p:extLst>
      <p:ext uri="{BB962C8B-B14F-4D97-AF65-F5344CB8AC3E}">
        <p14:creationId xmlns:p14="http://schemas.microsoft.com/office/powerpoint/2010/main" val="2264805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dirty="0"/>
              <a:t>Cost of RoCoF Constraint</a:t>
            </a:r>
          </a:p>
        </p:txBody>
      </p:sp>
      <p:sp>
        <p:nvSpPr>
          <p:cNvPr id="7" name="Slide Number Placeholder 6"/>
          <p:cNvSpPr>
            <a:spLocks noGrp="1"/>
          </p:cNvSpPr>
          <p:nvPr>
            <p:ph type="sldNum" sz="quarter" idx="12"/>
          </p:nvPr>
        </p:nvSpPr>
        <p:spPr/>
        <p:txBody>
          <a:bodyPr/>
          <a:lstStyle/>
          <a:p>
            <a:pPr>
              <a:defRPr/>
            </a:pPr>
            <a:endParaRPr lang="en-US" dirty="0" smtClean="0">
              <a:solidFill>
                <a:srgbClr val="000000"/>
              </a:solidFill>
            </a:endParaRPr>
          </a:p>
          <a:p>
            <a:pPr>
              <a:defRPr/>
            </a:pPr>
            <a:fld id="{22E9D35B-A799-4E44-9B83-B900391CBF39}" type="slidenum">
              <a:rPr lang="en-US" smtClean="0">
                <a:solidFill>
                  <a:srgbClr val="000000"/>
                </a:solidFill>
              </a:rPr>
              <a:pPr>
                <a:defRPr/>
              </a:pPr>
              <a:t>3</a:t>
            </a:fld>
            <a:endParaRPr lang="en-US" dirty="0">
              <a:solidFill>
                <a:srgbClr val="000000"/>
              </a:solidFill>
            </a:endParaRPr>
          </a:p>
        </p:txBody>
      </p:sp>
      <p:sp>
        <p:nvSpPr>
          <p:cNvPr id="10" name="TextBox 9"/>
          <p:cNvSpPr txBox="1"/>
          <p:nvPr/>
        </p:nvSpPr>
        <p:spPr>
          <a:xfrm>
            <a:off x="700514" y="1623012"/>
            <a:ext cx="7848872" cy="2031325"/>
          </a:xfrm>
          <a:prstGeom prst="rect">
            <a:avLst/>
          </a:prstGeom>
          <a:noFill/>
        </p:spPr>
        <p:txBody>
          <a:bodyPr wrap="square" rtlCol="0">
            <a:spAutoFit/>
          </a:bodyPr>
          <a:lstStyle/>
          <a:p>
            <a:r>
              <a:rPr lang="en-GB" b="1" dirty="0" smtClean="0"/>
              <a:t>Forecast of future costs:</a:t>
            </a:r>
          </a:p>
          <a:p>
            <a:endParaRPr lang="en-GB" dirty="0" smtClean="0"/>
          </a:p>
          <a:p>
            <a:pPr marL="285750" indent="-285750">
              <a:buFont typeface="Arial" panose="020B0604020202020204" pitchFamily="34" charset="0"/>
              <a:buChar char="•"/>
            </a:pPr>
            <a:r>
              <a:rPr lang="en-GB" dirty="0" smtClean="0"/>
              <a:t>Use the same economic model as used for the Network Options </a:t>
            </a:r>
            <a:r>
              <a:rPr lang="en-GB" dirty="0" smtClean="0"/>
              <a:t>Assessment</a:t>
            </a:r>
            <a:r>
              <a:rPr lang="en-US" dirty="0" smtClean="0"/>
              <a:t> (license condition C27) </a:t>
            </a:r>
            <a:r>
              <a:rPr lang="en-GB" dirty="0" smtClean="0"/>
              <a:t> </a:t>
            </a:r>
            <a:r>
              <a:rPr lang="en-GB" dirty="0" smtClean="0"/>
              <a:t>– Bid3:</a:t>
            </a:r>
          </a:p>
          <a:p>
            <a:pPr marL="742950" lvl="1" indent="-285750">
              <a:buFont typeface="Arial" panose="020B0604020202020204" pitchFamily="34" charset="0"/>
              <a:buChar char="•"/>
            </a:pPr>
            <a:r>
              <a:rPr lang="en-GB" dirty="0" smtClean="0"/>
              <a:t>Pan-European model</a:t>
            </a:r>
          </a:p>
          <a:p>
            <a:pPr marL="742950" lvl="1" indent="-285750">
              <a:buFont typeface="Arial" panose="020B0604020202020204" pitchFamily="34" charset="0"/>
              <a:buChar char="•"/>
            </a:pPr>
            <a:r>
              <a:rPr lang="en-GB" dirty="0" smtClean="0"/>
              <a:t>Industry approved</a:t>
            </a:r>
          </a:p>
          <a:p>
            <a:pPr marL="742950" lvl="1" indent="-285750">
              <a:buFont typeface="Arial" panose="020B0604020202020204" pitchFamily="34" charset="0"/>
              <a:buChar char="•"/>
            </a:pPr>
            <a:r>
              <a:rPr lang="en-GB" dirty="0" smtClean="0"/>
              <a:t>Based on the Future Energy Scenarios</a:t>
            </a:r>
          </a:p>
        </p:txBody>
      </p:sp>
      <p:grpSp>
        <p:nvGrpSpPr>
          <p:cNvPr id="23" name="Group 22"/>
          <p:cNvGrpSpPr/>
          <p:nvPr/>
        </p:nvGrpSpPr>
        <p:grpSpPr>
          <a:xfrm>
            <a:off x="1124766" y="4549770"/>
            <a:ext cx="7219101" cy="1840850"/>
            <a:chOff x="700514" y="4477762"/>
            <a:chExt cx="7219101" cy="1840850"/>
          </a:xfrm>
        </p:grpSpPr>
        <p:sp>
          <p:nvSpPr>
            <p:cNvPr id="3" name="Pentagon 2"/>
            <p:cNvSpPr/>
            <p:nvPr/>
          </p:nvSpPr>
          <p:spPr bwMode="auto">
            <a:xfrm>
              <a:off x="700514" y="5085184"/>
              <a:ext cx="1783254" cy="648072"/>
            </a:xfrm>
            <a:prstGeom prst="homePlate">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chemeClr val="bg1"/>
                  </a:solidFill>
                  <a:effectLst/>
                  <a:latin typeface="Arial" charset="0"/>
                  <a:ea typeface="ＭＳ Ｐゴシック" pitchFamily="48" charset="-128"/>
                </a:rPr>
                <a:t>Pure</a:t>
              </a:r>
              <a:r>
                <a:rPr kumimoji="0" lang="en-GB" sz="1600" b="1" i="0" u="none" strike="noStrike" cap="none" normalizeH="0" dirty="0" smtClean="0">
                  <a:ln>
                    <a:noFill/>
                  </a:ln>
                  <a:solidFill>
                    <a:schemeClr val="bg1"/>
                  </a:solidFill>
                  <a:effectLst/>
                  <a:latin typeface="Arial" charset="0"/>
                  <a:ea typeface="ＭＳ Ｐゴシック" pitchFamily="48" charset="-128"/>
                </a:rPr>
                <a:t> market dispatch</a:t>
              </a:r>
              <a:endParaRPr kumimoji="0" lang="en-GB" sz="1600" b="1" i="0" u="none" strike="noStrike" cap="none" normalizeH="0" baseline="0" dirty="0" smtClean="0">
                <a:ln>
                  <a:noFill/>
                </a:ln>
                <a:solidFill>
                  <a:schemeClr val="bg1"/>
                </a:solidFill>
                <a:effectLst/>
                <a:latin typeface="Arial" charset="0"/>
                <a:ea typeface="ＭＳ Ｐゴシック" pitchFamily="48" charset="-128"/>
              </a:endParaRPr>
            </a:p>
          </p:txBody>
        </p:sp>
        <p:sp>
          <p:nvSpPr>
            <p:cNvPr id="4" name="Chevron 3"/>
            <p:cNvSpPr/>
            <p:nvPr/>
          </p:nvSpPr>
          <p:spPr bwMode="auto">
            <a:xfrm>
              <a:off x="2519015" y="5085184"/>
              <a:ext cx="1800200" cy="648072"/>
            </a:xfrm>
            <a:prstGeom prst="chevron">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r>
                <a:rPr lang="en-GB" sz="1600" b="1" dirty="0" smtClean="0">
                  <a:solidFill>
                    <a:schemeClr val="bg1"/>
                  </a:solidFill>
                  <a:latin typeface="Arial" charset="0"/>
                  <a:ea typeface="ＭＳ Ｐゴシック" pitchFamily="48" charset="-128"/>
                </a:rPr>
                <a:t>Thermal</a:t>
              </a:r>
              <a:endParaRPr lang="en-GB" sz="1600" b="1" dirty="0">
                <a:solidFill>
                  <a:schemeClr val="bg1"/>
                </a:solidFill>
                <a:latin typeface="Arial" charset="0"/>
                <a:ea typeface="ＭＳ Ｐゴシック" pitchFamily="48" charset="-128"/>
              </a:endParaRPr>
            </a:p>
          </p:txBody>
        </p:sp>
        <p:sp>
          <p:nvSpPr>
            <p:cNvPr id="11" name="Chevron 10"/>
            <p:cNvSpPr/>
            <p:nvPr/>
          </p:nvSpPr>
          <p:spPr bwMode="auto">
            <a:xfrm>
              <a:off x="4319215" y="5085184"/>
              <a:ext cx="1800200" cy="648072"/>
            </a:xfrm>
            <a:prstGeom prst="chevron">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r>
                <a:rPr lang="en-GB" sz="1600" b="1" dirty="0" smtClean="0">
                  <a:solidFill>
                    <a:schemeClr val="bg1"/>
                  </a:solidFill>
                  <a:latin typeface="Arial" charset="0"/>
                  <a:ea typeface="ＭＳ Ｐゴシック" pitchFamily="48" charset="-128"/>
                </a:rPr>
                <a:t>Voltage</a:t>
              </a:r>
              <a:endParaRPr lang="en-GB" sz="1600" b="1" dirty="0">
                <a:solidFill>
                  <a:schemeClr val="bg1"/>
                </a:solidFill>
                <a:latin typeface="Arial" charset="0"/>
                <a:ea typeface="ＭＳ Ｐゴシック" pitchFamily="48" charset="-128"/>
              </a:endParaRPr>
            </a:p>
          </p:txBody>
        </p:sp>
        <p:sp>
          <p:nvSpPr>
            <p:cNvPr id="12" name="Chevron 11"/>
            <p:cNvSpPr/>
            <p:nvPr/>
          </p:nvSpPr>
          <p:spPr bwMode="auto">
            <a:xfrm>
              <a:off x="6119415" y="5085184"/>
              <a:ext cx="1800200" cy="648072"/>
            </a:xfrm>
            <a:prstGeom prst="chevron">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r>
                <a:rPr lang="en-GB" sz="1600" b="1" dirty="0" smtClean="0">
                  <a:solidFill>
                    <a:schemeClr val="bg1"/>
                  </a:solidFill>
                  <a:latin typeface="Arial" charset="0"/>
                  <a:ea typeface="ＭＳ Ｐゴシック" pitchFamily="48" charset="-128"/>
                </a:rPr>
                <a:t>Loss limit</a:t>
              </a:r>
              <a:endParaRPr lang="en-GB" sz="1600" b="1" dirty="0">
                <a:solidFill>
                  <a:schemeClr val="bg1"/>
                </a:solidFill>
                <a:latin typeface="Arial" charset="0"/>
                <a:ea typeface="ＭＳ Ｐゴシック" pitchFamily="48" charset="-128"/>
              </a:endParaRPr>
            </a:p>
          </p:txBody>
        </p:sp>
        <p:sp>
          <p:nvSpPr>
            <p:cNvPr id="5" name="TextBox 4"/>
            <p:cNvSpPr txBox="1"/>
            <p:nvPr/>
          </p:nvSpPr>
          <p:spPr>
            <a:xfrm>
              <a:off x="1375970" y="4477762"/>
              <a:ext cx="1800493" cy="369332"/>
            </a:xfrm>
            <a:prstGeom prst="rect">
              <a:avLst/>
            </a:prstGeom>
            <a:noFill/>
          </p:spPr>
          <p:txBody>
            <a:bodyPr wrap="none" rtlCol="0">
              <a:spAutoFit/>
            </a:bodyPr>
            <a:lstStyle/>
            <a:p>
              <a:r>
                <a:rPr lang="en-GB" dirty="0" smtClean="0"/>
                <a:t>Normal process</a:t>
              </a:r>
              <a:endParaRPr lang="en-GB" dirty="0"/>
            </a:p>
          </p:txBody>
        </p:sp>
        <p:cxnSp>
          <p:nvCxnSpPr>
            <p:cNvPr id="14" name="Straight Connector 13"/>
            <p:cNvCxnSpPr/>
            <p:nvPr/>
          </p:nvCxnSpPr>
          <p:spPr bwMode="auto">
            <a:xfrm>
              <a:off x="700514" y="4941168"/>
              <a:ext cx="3151406"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 name="TextBox 14"/>
            <p:cNvSpPr txBox="1"/>
            <p:nvPr/>
          </p:nvSpPr>
          <p:spPr>
            <a:xfrm>
              <a:off x="4525331" y="4477762"/>
              <a:ext cx="2864887" cy="369332"/>
            </a:xfrm>
            <a:prstGeom prst="rect">
              <a:avLst/>
            </a:prstGeom>
            <a:noFill/>
          </p:spPr>
          <p:txBody>
            <a:bodyPr wrap="none" rtlCol="0">
              <a:spAutoFit/>
            </a:bodyPr>
            <a:lstStyle/>
            <a:p>
              <a:r>
                <a:rPr lang="en-GB" dirty="0" smtClean="0"/>
                <a:t>Operability enhancements</a:t>
              </a:r>
              <a:endParaRPr lang="en-GB" dirty="0"/>
            </a:p>
          </p:txBody>
        </p:sp>
        <p:cxnSp>
          <p:nvCxnSpPr>
            <p:cNvPr id="16" name="Straight Connector 15"/>
            <p:cNvCxnSpPr/>
            <p:nvPr/>
          </p:nvCxnSpPr>
          <p:spPr bwMode="auto">
            <a:xfrm>
              <a:off x="4319215" y="4944576"/>
              <a:ext cx="3277121" cy="0"/>
            </a:xfrm>
            <a:prstGeom prst="line">
              <a:avLst/>
            </a:prstGeom>
            <a:solidFill>
              <a:schemeClr val="accent1"/>
            </a:solidFill>
            <a:ln w="28575" cap="flat" cmpd="sng" algn="ctr">
              <a:gradFill>
                <a:gsLst>
                  <a:gs pos="0">
                    <a:schemeClr val="accent1"/>
                  </a:gs>
                  <a:gs pos="100000">
                    <a:schemeClr val="accent2"/>
                  </a:gs>
                </a:gsLst>
                <a:lin ang="0" scaled="0"/>
              </a:gradFill>
              <a:prstDash val="solid"/>
              <a:round/>
              <a:headEnd type="none" w="med" len="med"/>
              <a:tailEnd type="none" w="med" len="med"/>
            </a:ln>
            <a:effectLst/>
          </p:spPr>
        </p:cxnSp>
        <p:cxnSp>
          <p:nvCxnSpPr>
            <p:cNvPr id="26" name="Straight Connector 25"/>
            <p:cNvCxnSpPr/>
            <p:nvPr/>
          </p:nvCxnSpPr>
          <p:spPr bwMode="auto">
            <a:xfrm>
              <a:off x="2519015" y="5877272"/>
              <a:ext cx="5077321" cy="0"/>
            </a:xfrm>
            <a:prstGeom prst="line">
              <a:avLst/>
            </a:prstGeom>
            <a:solidFill>
              <a:schemeClr val="accent1"/>
            </a:solidFill>
            <a:ln w="28575" cap="flat" cmpd="sng" algn="ctr">
              <a:solidFill>
                <a:srgbClr val="FF0000"/>
              </a:solidFill>
              <a:prstDash val="solid"/>
              <a:round/>
              <a:headEnd type="none" w="med" len="med"/>
              <a:tailEnd type="none" w="med" len="med"/>
            </a:ln>
            <a:effectLst/>
          </p:spPr>
        </p:cxnSp>
        <p:sp>
          <p:nvSpPr>
            <p:cNvPr id="28" name="TextBox 27"/>
            <p:cNvSpPr txBox="1"/>
            <p:nvPr/>
          </p:nvSpPr>
          <p:spPr>
            <a:xfrm>
              <a:off x="3977892" y="5949280"/>
              <a:ext cx="2159566" cy="369332"/>
            </a:xfrm>
            <a:prstGeom prst="rect">
              <a:avLst/>
            </a:prstGeom>
            <a:noFill/>
          </p:spPr>
          <p:txBody>
            <a:bodyPr wrap="none" rtlCol="0">
              <a:spAutoFit/>
            </a:bodyPr>
            <a:lstStyle/>
            <a:p>
              <a:r>
                <a:rPr lang="en-GB" dirty="0" smtClean="0"/>
                <a:t>Constraints applied</a:t>
              </a:r>
              <a:endParaRPr lang="en-GB" dirty="0"/>
            </a:p>
          </p:txBody>
        </p:sp>
      </p:grpSp>
      <p:sp>
        <p:nvSpPr>
          <p:cNvPr id="25" name="TextBox 24"/>
          <p:cNvSpPr txBox="1"/>
          <p:nvPr/>
        </p:nvSpPr>
        <p:spPr>
          <a:xfrm>
            <a:off x="700514" y="4005064"/>
            <a:ext cx="7759918" cy="369332"/>
          </a:xfrm>
          <a:prstGeom prst="rect">
            <a:avLst/>
          </a:prstGeom>
          <a:noFill/>
        </p:spPr>
        <p:txBody>
          <a:bodyPr wrap="square" rtlCol="0">
            <a:spAutoFit/>
          </a:bodyPr>
          <a:lstStyle/>
          <a:p>
            <a:r>
              <a:rPr lang="en-GB" b="1" dirty="0" smtClean="0"/>
              <a:t>Model process:</a:t>
            </a:r>
            <a:endParaRPr lang="en-GB" b="1" dirty="0"/>
          </a:p>
        </p:txBody>
      </p:sp>
    </p:spTree>
    <p:extLst>
      <p:ext uri="{BB962C8B-B14F-4D97-AF65-F5344CB8AC3E}">
        <p14:creationId xmlns:p14="http://schemas.microsoft.com/office/powerpoint/2010/main" val="73291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Cost of RoCoF Constraint</a:t>
            </a:r>
          </a:p>
        </p:txBody>
      </p:sp>
      <p:sp>
        <p:nvSpPr>
          <p:cNvPr id="3" name="Slide Number Placeholder 2"/>
          <p:cNvSpPr>
            <a:spLocks noGrp="1"/>
          </p:cNvSpPr>
          <p:nvPr>
            <p:ph type="sldNum" sz="quarter" idx="12"/>
          </p:nvPr>
        </p:nvSpPr>
        <p:spPr/>
        <p:txBody>
          <a:bodyPr/>
          <a:lstStyle/>
          <a:p>
            <a:pPr>
              <a:defRPr/>
            </a:pPr>
            <a:endParaRPr lang="en-US" smtClean="0">
              <a:solidFill>
                <a:srgbClr val="000000"/>
              </a:solidFill>
            </a:endParaRPr>
          </a:p>
          <a:p>
            <a:pPr>
              <a:defRPr/>
            </a:pPr>
            <a:fld id="{D281D911-8899-440F-9380-9AC13483A766}" type="slidenum">
              <a:rPr lang="en-US" smtClean="0">
                <a:solidFill>
                  <a:srgbClr val="000000"/>
                </a:solidFill>
              </a:rPr>
              <a:pPr>
                <a:defRPr/>
              </a:pPr>
              <a:t>4</a:t>
            </a:fld>
            <a:endParaRPr lang="en-US">
              <a:solidFill>
                <a:srgbClr val="000000"/>
              </a:solidFill>
            </a:endParaRPr>
          </a:p>
        </p:txBody>
      </p:sp>
      <p:grpSp>
        <p:nvGrpSpPr>
          <p:cNvPr id="4" name="Group 3"/>
          <p:cNvGrpSpPr/>
          <p:nvPr/>
        </p:nvGrpSpPr>
        <p:grpSpPr>
          <a:xfrm>
            <a:off x="2051720" y="2708920"/>
            <a:ext cx="5400600" cy="648072"/>
            <a:chOff x="2519015" y="5085184"/>
            <a:chExt cx="5400600" cy="648072"/>
          </a:xfrm>
        </p:grpSpPr>
        <p:sp>
          <p:nvSpPr>
            <p:cNvPr id="6" name="Chevron 5"/>
            <p:cNvSpPr/>
            <p:nvPr/>
          </p:nvSpPr>
          <p:spPr bwMode="auto">
            <a:xfrm>
              <a:off x="2519015" y="5085184"/>
              <a:ext cx="1800200" cy="648072"/>
            </a:xfrm>
            <a:prstGeom prst="chevron">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r>
                <a:rPr lang="en-GB" sz="1600" b="1" dirty="0" smtClean="0">
                  <a:solidFill>
                    <a:schemeClr val="bg1"/>
                  </a:solidFill>
                  <a:latin typeface="Arial" charset="0"/>
                  <a:ea typeface="ＭＳ Ｐゴシック" pitchFamily="48" charset="-128"/>
                </a:rPr>
                <a:t>Thermal</a:t>
              </a:r>
              <a:endParaRPr lang="en-GB" sz="1600" b="1" dirty="0">
                <a:solidFill>
                  <a:schemeClr val="bg1"/>
                </a:solidFill>
                <a:latin typeface="Arial" charset="0"/>
                <a:ea typeface="ＭＳ Ｐゴシック" pitchFamily="48" charset="-128"/>
              </a:endParaRPr>
            </a:p>
          </p:txBody>
        </p:sp>
        <p:sp>
          <p:nvSpPr>
            <p:cNvPr id="7" name="Chevron 6"/>
            <p:cNvSpPr/>
            <p:nvPr/>
          </p:nvSpPr>
          <p:spPr bwMode="auto">
            <a:xfrm>
              <a:off x="4319215" y="5085184"/>
              <a:ext cx="1800200" cy="648072"/>
            </a:xfrm>
            <a:prstGeom prst="chevron">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r>
                <a:rPr lang="en-GB" sz="1600" b="1" dirty="0" smtClean="0">
                  <a:solidFill>
                    <a:schemeClr val="bg1"/>
                  </a:solidFill>
                  <a:latin typeface="Arial" charset="0"/>
                  <a:ea typeface="ＭＳ Ｐゴシック" pitchFamily="48" charset="-128"/>
                </a:rPr>
                <a:t>Voltage</a:t>
              </a:r>
              <a:endParaRPr lang="en-GB" sz="1600" b="1" dirty="0">
                <a:solidFill>
                  <a:schemeClr val="bg1"/>
                </a:solidFill>
                <a:latin typeface="Arial" charset="0"/>
                <a:ea typeface="ＭＳ Ｐゴシック" pitchFamily="48" charset="-128"/>
              </a:endParaRPr>
            </a:p>
          </p:txBody>
        </p:sp>
        <p:sp>
          <p:nvSpPr>
            <p:cNvPr id="8" name="Chevron 7"/>
            <p:cNvSpPr/>
            <p:nvPr/>
          </p:nvSpPr>
          <p:spPr bwMode="auto">
            <a:xfrm>
              <a:off x="6119415" y="5085184"/>
              <a:ext cx="1800200" cy="648072"/>
            </a:xfrm>
            <a:prstGeom prst="chevron">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r>
                <a:rPr lang="en-GB" sz="1600" b="1" dirty="0" smtClean="0">
                  <a:solidFill>
                    <a:schemeClr val="bg1"/>
                  </a:solidFill>
                  <a:latin typeface="Arial" charset="0"/>
                  <a:ea typeface="ＭＳ Ｐゴシック" pitchFamily="48" charset="-128"/>
                </a:rPr>
                <a:t>Loss limit</a:t>
              </a:r>
              <a:endParaRPr lang="en-GB" sz="1600" b="1" dirty="0">
                <a:solidFill>
                  <a:schemeClr val="bg1"/>
                </a:solidFill>
                <a:latin typeface="Arial" charset="0"/>
                <a:ea typeface="ＭＳ Ｐゴシック" pitchFamily="48" charset="-128"/>
              </a:endParaRPr>
            </a:p>
          </p:txBody>
        </p:sp>
      </p:grpSp>
      <p:sp>
        <p:nvSpPr>
          <p:cNvPr id="15" name="TextBox 14"/>
          <p:cNvSpPr txBox="1"/>
          <p:nvPr/>
        </p:nvSpPr>
        <p:spPr>
          <a:xfrm>
            <a:off x="565773" y="1772816"/>
            <a:ext cx="4968552" cy="553998"/>
          </a:xfrm>
          <a:prstGeom prst="rect">
            <a:avLst/>
          </a:prstGeom>
          <a:noFill/>
        </p:spPr>
        <p:txBody>
          <a:bodyPr wrap="square" rtlCol="0">
            <a:spAutoFit/>
          </a:bodyPr>
          <a:lstStyle/>
          <a:p>
            <a:r>
              <a:rPr lang="en-GB" dirty="0" smtClean="0"/>
              <a:t>Network thermal constraints.</a:t>
            </a:r>
          </a:p>
          <a:p>
            <a:r>
              <a:rPr lang="en-GB" sz="1200" i="1" dirty="0" smtClean="0"/>
              <a:t>E.g. max transfer of 3.5 GW at ‘B6’ boundary (Scotland </a:t>
            </a:r>
            <a:r>
              <a:rPr lang="en-GB" sz="1200" i="1" dirty="0" smtClean="0">
                <a:sym typeface="Wingdings" panose="05000000000000000000" pitchFamily="2" charset="2"/>
              </a:rPr>
              <a:t> </a:t>
            </a:r>
            <a:r>
              <a:rPr lang="en-GB" sz="1200" i="1" dirty="0" smtClean="0"/>
              <a:t>England)</a:t>
            </a:r>
            <a:endParaRPr lang="en-GB" sz="1200" i="1" dirty="0"/>
          </a:p>
        </p:txBody>
      </p:sp>
      <p:sp>
        <p:nvSpPr>
          <p:cNvPr id="16" name="TextBox 15"/>
          <p:cNvSpPr txBox="1"/>
          <p:nvPr/>
        </p:nvSpPr>
        <p:spPr>
          <a:xfrm>
            <a:off x="537387" y="3789040"/>
            <a:ext cx="4063936" cy="830997"/>
          </a:xfrm>
          <a:prstGeom prst="rect">
            <a:avLst/>
          </a:prstGeom>
          <a:noFill/>
        </p:spPr>
        <p:txBody>
          <a:bodyPr wrap="square" rtlCol="0">
            <a:spAutoFit/>
          </a:bodyPr>
          <a:lstStyle/>
          <a:p>
            <a:r>
              <a:rPr lang="en-GB" dirty="0" smtClean="0"/>
              <a:t>Minimum requirement of synchronous machines in particular regions.</a:t>
            </a:r>
          </a:p>
          <a:p>
            <a:r>
              <a:rPr lang="en-GB" sz="1200" i="1" dirty="0" smtClean="0"/>
              <a:t>E.g. (table)</a:t>
            </a:r>
            <a:endParaRPr lang="en-GB" sz="1200" i="1" dirty="0"/>
          </a:p>
        </p:txBody>
      </p:sp>
      <p:sp>
        <p:nvSpPr>
          <p:cNvPr id="17" name="TextBox 16"/>
          <p:cNvSpPr txBox="1"/>
          <p:nvPr/>
        </p:nvSpPr>
        <p:spPr>
          <a:xfrm>
            <a:off x="5302184" y="4005064"/>
            <a:ext cx="3523876" cy="2031325"/>
          </a:xfrm>
          <a:prstGeom prst="rect">
            <a:avLst/>
          </a:prstGeom>
          <a:noFill/>
        </p:spPr>
        <p:txBody>
          <a:bodyPr wrap="square" rtlCol="0">
            <a:spAutoFit/>
          </a:bodyPr>
          <a:lstStyle/>
          <a:p>
            <a:r>
              <a:rPr lang="en-GB" dirty="0" smtClean="0"/>
              <a:t>Unit / </a:t>
            </a:r>
            <a:r>
              <a:rPr lang="en-GB" dirty="0"/>
              <a:t>u</a:t>
            </a:r>
            <a:r>
              <a:rPr lang="en-GB" dirty="0" smtClean="0"/>
              <a:t>nit group </a:t>
            </a:r>
            <a:r>
              <a:rPr lang="en-GB" dirty="0"/>
              <a:t>l</a:t>
            </a:r>
            <a:r>
              <a:rPr lang="en-GB" dirty="0" smtClean="0"/>
              <a:t>imit</a:t>
            </a:r>
          </a:p>
          <a:p>
            <a:r>
              <a:rPr lang="en-GB" sz="1200" i="1" dirty="0" smtClean="0"/>
              <a:t>E.g. largest credible loss of a single unit or group of units* shall not cause RoCoF &gt; 0.125Hz/s.</a:t>
            </a:r>
          </a:p>
          <a:p>
            <a:endParaRPr lang="en-GB" sz="1200" i="1" dirty="0"/>
          </a:p>
          <a:p>
            <a:r>
              <a:rPr lang="en-GB" sz="1200" i="1" dirty="0" smtClean="0"/>
              <a:t>Both generators and demand are considered, the latter being exporting interconnectors.</a:t>
            </a:r>
          </a:p>
          <a:p>
            <a:endParaRPr lang="en-GB" sz="1200" i="1" dirty="0"/>
          </a:p>
          <a:p>
            <a:r>
              <a:rPr lang="en-GB" sz="1200" i="1" dirty="0" smtClean="0"/>
              <a:t>*at a double-circuit risk on an intact network. There are three groups, one in the South West and two in the North East.</a:t>
            </a:r>
            <a:endParaRPr lang="en-GB" sz="1200" i="1" dirty="0"/>
          </a:p>
        </p:txBody>
      </p:sp>
      <p:graphicFrame>
        <p:nvGraphicFramePr>
          <p:cNvPr id="18" name="Table 17"/>
          <p:cNvGraphicFramePr>
            <a:graphicFrameLocks noGrp="1"/>
          </p:cNvGraphicFramePr>
          <p:nvPr>
            <p:extLst>
              <p:ext uri="{D42A27DB-BD31-4B8C-83A1-F6EECF244321}">
                <p14:modId xmlns:p14="http://schemas.microsoft.com/office/powerpoint/2010/main" val="1614534811"/>
              </p:ext>
            </p:extLst>
          </p:nvPr>
        </p:nvGraphicFramePr>
        <p:xfrm>
          <a:off x="537387" y="4685496"/>
          <a:ext cx="3287688" cy="1767840"/>
        </p:xfrm>
        <a:graphic>
          <a:graphicData uri="http://schemas.openxmlformats.org/drawingml/2006/table">
            <a:tbl>
              <a:tblPr firstRow="1" bandRow="1">
                <a:tableStyleId>{5940675A-B579-460E-94D1-54222C63F5DA}</a:tableStyleId>
              </a:tblPr>
              <a:tblGrid>
                <a:gridCol w="821922"/>
                <a:gridCol w="821922"/>
                <a:gridCol w="821922"/>
                <a:gridCol w="821922"/>
              </a:tblGrid>
              <a:tr h="214017">
                <a:tc gridSpan="2">
                  <a:txBody>
                    <a:bodyPr/>
                    <a:lstStyle/>
                    <a:p>
                      <a:pPr algn="ctr"/>
                      <a:r>
                        <a:rPr lang="en-GB" sz="1100" b="1" dirty="0" smtClean="0"/>
                        <a:t>Zone 1</a:t>
                      </a:r>
                      <a:endParaRPr lang="en-GB" sz="1100" b="1" dirty="0"/>
                    </a:p>
                  </a:txBody>
                  <a:tcPr>
                    <a:lnB w="12700" cap="flat" cmpd="sng" algn="ctr">
                      <a:noFill/>
                      <a:prstDash val="solid"/>
                      <a:round/>
                      <a:headEnd type="none" w="med" len="med"/>
                      <a:tailEnd type="none" w="med" len="med"/>
                    </a:lnB>
                  </a:tcPr>
                </a:tc>
                <a:tc hMerge="1">
                  <a:txBody>
                    <a:bodyPr/>
                    <a:lstStyle/>
                    <a:p>
                      <a:endParaRPr lang="en-GB" sz="1200" dirty="0"/>
                    </a:p>
                  </a:txBody>
                  <a:tcPr/>
                </a:tc>
                <a:tc gridSpan="2">
                  <a:txBody>
                    <a:bodyPr/>
                    <a:lstStyle/>
                    <a:p>
                      <a:pPr algn="ctr"/>
                      <a:r>
                        <a:rPr lang="en-GB" sz="1100" b="1" dirty="0" smtClean="0"/>
                        <a:t>Zone 2</a:t>
                      </a:r>
                      <a:endParaRPr lang="en-GB" sz="1100" b="1" dirty="0"/>
                    </a:p>
                  </a:txBody>
                  <a:tcPr>
                    <a:lnB w="12700" cap="flat" cmpd="sng" algn="ctr">
                      <a:noFill/>
                      <a:prstDash val="solid"/>
                      <a:round/>
                      <a:headEnd type="none" w="med" len="med"/>
                      <a:tailEnd type="none" w="med" len="med"/>
                    </a:lnB>
                  </a:tcPr>
                </a:tc>
                <a:tc hMerge="1">
                  <a:txBody>
                    <a:bodyPr/>
                    <a:lstStyle/>
                    <a:p>
                      <a:endParaRPr lang="en-GB" sz="1200" dirty="0"/>
                    </a:p>
                  </a:txBody>
                  <a:tcPr/>
                </a:tc>
              </a:tr>
              <a:tr h="214017">
                <a:tc>
                  <a:txBody>
                    <a:bodyPr/>
                    <a:lstStyle/>
                    <a:p>
                      <a:pPr algn="ctr"/>
                      <a:r>
                        <a:rPr lang="en-GB" sz="1050" b="1" dirty="0" smtClean="0"/>
                        <a:t>Req.</a:t>
                      </a:r>
                      <a:endParaRPr lang="en-GB" sz="1050" b="1"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050" b="1" dirty="0" smtClean="0"/>
                        <a:t>3.0</a:t>
                      </a:r>
                      <a:endParaRPr lang="en-GB" sz="1050" b="1"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050" b="1" dirty="0" smtClean="0"/>
                        <a:t>Req.</a:t>
                      </a:r>
                      <a:endParaRPr lang="en-GB" sz="1050" b="1"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050" b="1" dirty="0" smtClean="0"/>
                        <a:t>2.0</a:t>
                      </a:r>
                      <a:endParaRPr lang="en-GB" sz="1050" b="1"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14017">
                <a:tc>
                  <a:txBody>
                    <a:bodyPr/>
                    <a:lstStyle/>
                    <a:p>
                      <a:r>
                        <a:rPr lang="en-GB" sz="1050" dirty="0" smtClean="0"/>
                        <a:t>Unit A</a:t>
                      </a:r>
                    </a:p>
                  </a:txBody>
                  <a:tcPr>
                    <a:lnT w="12700" cap="flat" cmpd="sng" algn="ctr">
                      <a:solidFill>
                        <a:schemeClr val="tx1"/>
                      </a:solidFill>
                      <a:prstDash val="solid"/>
                      <a:round/>
                      <a:headEnd type="none" w="med" len="med"/>
                      <a:tailEnd type="none" w="med" len="med"/>
                    </a:lnT>
                    <a:solidFill>
                      <a:schemeClr val="accent5"/>
                    </a:solidFill>
                  </a:tcPr>
                </a:tc>
                <a:tc>
                  <a:txBody>
                    <a:bodyPr/>
                    <a:lstStyle/>
                    <a:p>
                      <a:pPr algn="ctr"/>
                      <a:r>
                        <a:rPr lang="en-GB" sz="1050" dirty="0" smtClean="0"/>
                        <a:t>1.0</a:t>
                      </a:r>
                    </a:p>
                  </a:txBody>
                  <a:tcPr>
                    <a:lnT w="12700" cap="flat" cmpd="sng" algn="ctr">
                      <a:solidFill>
                        <a:schemeClr val="tx1"/>
                      </a:solidFill>
                      <a:prstDash val="solid"/>
                      <a:round/>
                      <a:headEnd type="none" w="med" len="med"/>
                      <a:tailEnd type="none" w="med" len="med"/>
                    </a:lnT>
                    <a:solidFill>
                      <a:schemeClr val="accent5"/>
                    </a:solidFill>
                  </a:tcPr>
                </a:tc>
                <a:tc>
                  <a:txBody>
                    <a:bodyPr/>
                    <a:lstStyle/>
                    <a:p>
                      <a:r>
                        <a:rPr lang="en-GB" sz="1050" dirty="0" smtClean="0"/>
                        <a:t>Unit B</a:t>
                      </a:r>
                      <a:endParaRPr lang="en-GB" sz="1050" dirty="0"/>
                    </a:p>
                  </a:txBody>
                  <a:tcPr>
                    <a:lnT w="12700" cap="flat" cmpd="sng" algn="ctr">
                      <a:solidFill>
                        <a:schemeClr val="tx1"/>
                      </a:solidFill>
                      <a:prstDash val="solid"/>
                      <a:round/>
                      <a:headEnd type="none" w="med" len="med"/>
                      <a:tailEnd type="none" w="med" len="med"/>
                    </a:lnT>
                    <a:solidFill>
                      <a:schemeClr val="accent5"/>
                    </a:solidFill>
                  </a:tcPr>
                </a:tc>
                <a:tc>
                  <a:txBody>
                    <a:bodyPr/>
                    <a:lstStyle/>
                    <a:p>
                      <a:pPr algn="ctr"/>
                      <a:r>
                        <a:rPr lang="en-GB" sz="1050" dirty="0" smtClean="0"/>
                        <a:t>1.0</a:t>
                      </a:r>
                      <a:endParaRPr lang="en-GB" sz="1050" dirty="0"/>
                    </a:p>
                  </a:txBody>
                  <a:tcPr>
                    <a:lnT w="12700" cap="flat" cmpd="sng" algn="ctr">
                      <a:solidFill>
                        <a:schemeClr val="tx1"/>
                      </a:solidFill>
                      <a:prstDash val="solid"/>
                      <a:round/>
                      <a:headEnd type="none" w="med" len="med"/>
                      <a:tailEnd type="none" w="med" len="med"/>
                    </a:lnT>
                    <a:solidFill>
                      <a:schemeClr val="accent5"/>
                    </a:solidFill>
                  </a:tcPr>
                </a:tc>
              </a:tr>
              <a:tr h="214017">
                <a:tc>
                  <a:txBody>
                    <a:bodyPr/>
                    <a:lstStyle/>
                    <a:p>
                      <a:r>
                        <a:rPr lang="en-GB" sz="1050" dirty="0" smtClean="0"/>
                        <a:t>Unit B</a:t>
                      </a:r>
                      <a:endParaRPr lang="en-GB" sz="1050" dirty="0"/>
                    </a:p>
                  </a:txBody>
                  <a:tcPr>
                    <a:solidFill>
                      <a:schemeClr val="accent5"/>
                    </a:solidFill>
                  </a:tcPr>
                </a:tc>
                <a:tc>
                  <a:txBody>
                    <a:bodyPr/>
                    <a:lstStyle/>
                    <a:p>
                      <a:pPr algn="ctr"/>
                      <a:r>
                        <a:rPr lang="en-GB" sz="1050" dirty="0" smtClean="0"/>
                        <a:t>1.0</a:t>
                      </a:r>
                      <a:endParaRPr lang="en-GB" sz="1050" dirty="0"/>
                    </a:p>
                  </a:txBody>
                  <a:tcPr>
                    <a:solidFill>
                      <a:schemeClr val="accent5"/>
                    </a:solidFill>
                  </a:tcPr>
                </a:tc>
                <a:tc>
                  <a:txBody>
                    <a:bodyPr/>
                    <a:lstStyle/>
                    <a:p>
                      <a:r>
                        <a:rPr lang="en-GB" sz="1050" dirty="0" smtClean="0"/>
                        <a:t>Unit D</a:t>
                      </a:r>
                      <a:endParaRPr lang="en-GB" sz="1050" dirty="0"/>
                    </a:p>
                  </a:txBody>
                  <a:tcPr>
                    <a:solidFill>
                      <a:schemeClr val="accent5"/>
                    </a:solidFill>
                  </a:tcPr>
                </a:tc>
                <a:tc>
                  <a:txBody>
                    <a:bodyPr/>
                    <a:lstStyle/>
                    <a:p>
                      <a:pPr algn="ctr"/>
                      <a:r>
                        <a:rPr lang="en-GB" sz="1050" dirty="0" smtClean="0"/>
                        <a:t>0.5</a:t>
                      </a:r>
                      <a:endParaRPr lang="en-GB" sz="1050" dirty="0"/>
                    </a:p>
                  </a:txBody>
                  <a:tcPr>
                    <a:solidFill>
                      <a:schemeClr val="accent5"/>
                    </a:solidFill>
                  </a:tcPr>
                </a:tc>
              </a:tr>
              <a:tr h="214017">
                <a:tc>
                  <a:txBody>
                    <a:bodyPr/>
                    <a:lstStyle/>
                    <a:p>
                      <a:r>
                        <a:rPr lang="en-GB" sz="1050" dirty="0" smtClean="0"/>
                        <a:t>Unit C</a:t>
                      </a:r>
                      <a:endParaRPr lang="en-GB" sz="1050" dirty="0"/>
                    </a:p>
                  </a:txBody>
                  <a:tcPr/>
                </a:tc>
                <a:tc>
                  <a:txBody>
                    <a:bodyPr/>
                    <a:lstStyle/>
                    <a:p>
                      <a:pPr algn="ctr"/>
                      <a:r>
                        <a:rPr lang="en-GB" sz="1050" dirty="0" smtClean="0"/>
                        <a:t>1.0</a:t>
                      </a:r>
                      <a:endParaRPr lang="en-GB" sz="1050" dirty="0"/>
                    </a:p>
                  </a:txBody>
                  <a:tcPr/>
                </a:tc>
                <a:tc>
                  <a:txBody>
                    <a:bodyPr/>
                    <a:lstStyle/>
                    <a:p>
                      <a:r>
                        <a:rPr lang="en-GB" sz="1050" dirty="0" smtClean="0"/>
                        <a:t>Unit</a:t>
                      </a:r>
                      <a:r>
                        <a:rPr lang="en-GB" sz="1050" baseline="0" dirty="0" smtClean="0"/>
                        <a:t> E</a:t>
                      </a:r>
                      <a:endParaRPr lang="en-GB" sz="1050" dirty="0"/>
                    </a:p>
                  </a:txBody>
                  <a:tcPr>
                    <a:solidFill>
                      <a:schemeClr val="accent5"/>
                    </a:solidFill>
                  </a:tcPr>
                </a:tc>
                <a:tc>
                  <a:txBody>
                    <a:bodyPr/>
                    <a:lstStyle/>
                    <a:p>
                      <a:pPr algn="ctr"/>
                      <a:r>
                        <a:rPr lang="en-GB" sz="1050" dirty="0" smtClean="0"/>
                        <a:t>0.5</a:t>
                      </a:r>
                      <a:endParaRPr lang="en-GB" sz="1050" dirty="0"/>
                    </a:p>
                  </a:txBody>
                  <a:tcPr>
                    <a:solidFill>
                      <a:schemeClr val="accent5"/>
                    </a:solidFill>
                  </a:tcPr>
                </a:tc>
              </a:tr>
              <a:tr h="214017">
                <a:tc>
                  <a:txBody>
                    <a:bodyPr/>
                    <a:lstStyle/>
                    <a:p>
                      <a:r>
                        <a:rPr lang="en-GB" sz="1050" dirty="0" smtClean="0"/>
                        <a:t>Unit D</a:t>
                      </a:r>
                      <a:endParaRPr lang="en-GB" sz="1050" dirty="0"/>
                    </a:p>
                  </a:txBody>
                  <a:tcPr>
                    <a:solidFill>
                      <a:schemeClr val="accent5"/>
                    </a:solidFill>
                  </a:tcPr>
                </a:tc>
                <a:tc>
                  <a:txBody>
                    <a:bodyPr/>
                    <a:lstStyle/>
                    <a:p>
                      <a:pPr algn="ctr"/>
                      <a:r>
                        <a:rPr lang="en-GB" sz="1050" dirty="0" smtClean="0"/>
                        <a:t>0.5</a:t>
                      </a:r>
                      <a:endParaRPr lang="en-GB" sz="1050" dirty="0"/>
                    </a:p>
                  </a:txBody>
                  <a:tcPr>
                    <a:solidFill>
                      <a:schemeClr val="accent5"/>
                    </a:solidFill>
                  </a:tcPr>
                </a:tc>
                <a:tc>
                  <a:txBody>
                    <a:bodyPr/>
                    <a:lstStyle/>
                    <a:p>
                      <a:r>
                        <a:rPr lang="en-GB" sz="1050" dirty="0" smtClean="0"/>
                        <a:t>Unit</a:t>
                      </a:r>
                      <a:r>
                        <a:rPr lang="en-GB" sz="1050" baseline="0" dirty="0" smtClean="0"/>
                        <a:t> F</a:t>
                      </a:r>
                      <a:endParaRPr lang="en-GB" sz="1050" dirty="0"/>
                    </a:p>
                  </a:txBody>
                  <a:tcPr/>
                </a:tc>
                <a:tc>
                  <a:txBody>
                    <a:bodyPr/>
                    <a:lstStyle/>
                    <a:p>
                      <a:pPr algn="ctr"/>
                      <a:r>
                        <a:rPr lang="en-GB" sz="1050" dirty="0" smtClean="0"/>
                        <a:t>1.0</a:t>
                      </a:r>
                      <a:endParaRPr lang="en-GB" sz="1050" dirty="0"/>
                    </a:p>
                  </a:txBody>
                  <a:tcPr/>
                </a:tc>
              </a:tr>
              <a:tr h="214017">
                <a:tc>
                  <a:txBody>
                    <a:bodyPr/>
                    <a:lstStyle/>
                    <a:p>
                      <a:r>
                        <a:rPr lang="en-GB" sz="1050" dirty="0" smtClean="0"/>
                        <a:t>Unit E</a:t>
                      </a:r>
                      <a:endParaRPr lang="en-GB" sz="1050" dirty="0"/>
                    </a:p>
                  </a:txBody>
                  <a:tcPr>
                    <a:solidFill>
                      <a:schemeClr val="accent5"/>
                    </a:solidFill>
                  </a:tcPr>
                </a:tc>
                <a:tc>
                  <a:txBody>
                    <a:bodyPr/>
                    <a:lstStyle/>
                    <a:p>
                      <a:pPr algn="ctr"/>
                      <a:r>
                        <a:rPr lang="en-GB" sz="1050" dirty="0" smtClean="0"/>
                        <a:t>0.5</a:t>
                      </a:r>
                      <a:endParaRPr lang="en-GB" sz="1050" dirty="0"/>
                    </a:p>
                  </a:txBody>
                  <a:tcPr>
                    <a:solidFill>
                      <a:schemeClr val="accent5"/>
                    </a:solidFill>
                  </a:tcPr>
                </a:tc>
                <a:tc>
                  <a:txBody>
                    <a:bodyPr/>
                    <a:lstStyle/>
                    <a:p>
                      <a:r>
                        <a:rPr lang="en-GB" sz="1050" dirty="0" smtClean="0"/>
                        <a:t>Unit G</a:t>
                      </a:r>
                      <a:endParaRPr lang="en-GB" sz="1050" dirty="0"/>
                    </a:p>
                  </a:txBody>
                  <a:tcPr/>
                </a:tc>
                <a:tc>
                  <a:txBody>
                    <a:bodyPr/>
                    <a:lstStyle/>
                    <a:p>
                      <a:pPr algn="ctr"/>
                      <a:r>
                        <a:rPr lang="en-GB" sz="1050" dirty="0" smtClean="0"/>
                        <a:t>1.0</a:t>
                      </a:r>
                      <a:endParaRPr lang="en-GB" sz="1050" dirty="0"/>
                    </a:p>
                  </a:txBody>
                  <a:tcPr/>
                </a:tc>
              </a:tr>
            </a:tbl>
          </a:graphicData>
        </a:graphic>
      </p:graphicFrame>
      <p:sp>
        <p:nvSpPr>
          <p:cNvPr id="19" name="Freeform 18"/>
          <p:cNvSpPr/>
          <p:nvPr/>
        </p:nvSpPr>
        <p:spPr bwMode="auto">
          <a:xfrm>
            <a:off x="1055716" y="2360815"/>
            <a:ext cx="1055717" cy="660045"/>
          </a:xfrm>
          <a:custGeom>
            <a:avLst/>
            <a:gdLst>
              <a:gd name="connsiteX0" fmla="*/ 0 w 1055717"/>
              <a:gd name="connsiteY0" fmla="*/ 0 h 660045"/>
              <a:gd name="connsiteX1" fmla="*/ 349135 w 1055717"/>
              <a:gd name="connsiteY1" fmla="*/ 606829 h 660045"/>
              <a:gd name="connsiteX2" fmla="*/ 1055717 w 1055717"/>
              <a:gd name="connsiteY2" fmla="*/ 590203 h 660045"/>
            </a:gdLst>
            <a:ahLst/>
            <a:cxnLst>
              <a:cxn ang="0">
                <a:pos x="connsiteX0" y="connsiteY0"/>
              </a:cxn>
              <a:cxn ang="0">
                <a:pos x="connsiteX1" y="connsiteY1"/>
              </a:cxn>
              <a:cxn ang="0">
                <a:pos x="connsiteX2" y="connsiteY2"/>
              </a:cxn>
            </a:cxnLst>
            <a:rect l="l" t="t" r="r" b="b"/>
            <a:pathLst>
              <a:path w="1055717" h="660045">
                <a:moveTo>
                  <a:pt x="0" y="0"/>
                </a:moveTo>
                <a:cubicBezTo>
                  <a:pt x="86591" y="254231"/>
                  <a:pt x="173182" y="508462"/>
                  <a:pt x="349135" y="606829"/>
                </a:cubicBezTo>
                <a:cubicBezTo>
                  <a:pt x="525088" y="705196"/>
                  <a:pt x="790402" y="647699"/>
                  <a:pt x="1055717" y="590203"/>
                </a:cubicBezTo>
              </a:path>
            </a:pathLst>
          </a:custGeom>
          <a:noFill/>
          <a:ln w="28575" cap="flat" cmpd="sng" algn="ctr">
            <a:solidFill>
              <a:schemeClr val="tx2"/>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smtClean="0">
              <a:ln>
                <a:noFill/>
              </a:ln>
              <a:solidFill>
                <a:srgbClr val="0079C1"/>
              </a:solidFill>
              <a:effectLst/>
              <a:latin typeface="Arial" charset="0"/>
              <a:ea typeface="ＭＳ Ｐゴシック" pitchFamily="48" charset="-128"/>
            </a:endParaRPr>
          </a:p>
        </p:txBody>
      </p:sp>
      <p:sp>
        <p:nvSpPr>
          <p:cNvPr id="21" name="Freeform 20"/>
          <p:cNvSpPr/>
          <p:nvPr/>
        </p:nvSpPr>
        <p:spPr bwMode="auto">
          <a:xfrm rot="21388288">
            <a:off x="4327888" y="3451654"/>
            <a:ext cx="546870" cy="749342"/>
          </a:xfrm>
          <a:custGeom>
            <a:avLst/>
            <a:gdLst>
              <a:gd name="connsiteX0" fmla="*/ 0 w 821903"/>
              <a:gd name="connsiteY0" fmla="*/ 681644 h 681644"/>
              <a:gd name="connsiteX1" fmla="*/ 781396 w 821903"/>
              <a:gd name="connsiteY1" fmla="*/ 540328 h 681644"/>
              <a:gd name="connsiteX2" fmla="*/ 640080 w 821903"/>
              <a:gd name="connsiteY2" fmla="*/ 0 h 681644"/>
              <a:gd name="connsiteX0" fmla="*/ 0 w 861046"/>
              <a:gd name="connsiteY0" fmla="*/ 681644 h 682208"/>
              <a:gd name="connsiteX1" fmla="*/ 781396 w 861046"/>
              <a:gd name="connsiteY1" fmla="*/ 540328 h 682208"/>
              <a:gd name="connsiteX2" fmla="*/ 640080 w 861046"/>
              <a:gd name="connsiteY2" fmla="*/ 0 h 682208"/>
              <a:gd name="connsiteX0" fmla="*/ 0 w 843563"/>
              <a:gd name="connsiteY0" fmla="*/ 681644 h 681644"/>
              <a:gd name="connsiteX1" fmla="*/ 781396 w 843563"/>
              <a:gd name="connsiteY1" fmla="*/ 540328 h 681644"/>
              <a:gd name="connsiteX2" fmla="*/ 640080 w 843563"/>
              <a:gd name="connsiteY2" fmla="*/ 0 h 681644"/>
            </a:gdLst>
            <a:ahLst/>
            <a:cxnLst>
              <a:cxn ang="0">
                <a:pos x="connsiteX0" y="connsiteY0"/>
              </a:cxn>
              <a:cxn ang="0">
                <a:pos x="connsiteX1" y="connsiteY1"/>
              </a:cxn>
              <a:cxn ang="0">
                <a:pos x="connsiteX2" y="connsiteY2"/>
              </a:cxn>
            </a:cxnLst>
            <a:rect l="l" t="t" r="r" b="b"/>
            <a:pathLst>
              <a:path w="843563" h="681644">
                <a:moveTo>
                  <a:pt x="0" y="681644"/>
                </a:moveTo>
                <a:cubicBezTo>
                  <a:pt x="337358" y="667789"/>
                  <a:pt x="624790" y="705547"/>
                  <a:pt x="781396" y="540328"/>
                </a:cubicBezTo>
                <a:cubicBezTo>
                  <a:pt x="938002" y="375109"/>
                  <a:pt x="764078" y="213360"/>
                  <a:pt x="640080" y="0"/>
                </a:cubicBezTo>
              </a:path>
            </a:pathLst>
          </a:custGeom>
          <a:noFill/>
          <a:ln w="28575" cap="flat" cmpd="sng" algn="ctr">
            <a:solidFill>
              <a:schemeClr val="accent1"/>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smtClean="0">
              <a:ln>
                <a:noFill/>
              </a:ln>
              <a:solidFill>
                <a:srgbClr val="0079C1"/>
              </a:solidFill>
              <a:effectLst/>
              <a:latin typeface="Arial" charset="0"/>
              <a:ea typeface="ＭＳ Ｐゴシック" pitchFamily="48" charset="-128"/>
            </a:endParaRPr>
          </a:p>
        </p:txBody>
      </p:sp>
      <p:sp>
        <p:nvSpPr>
          <p:cNvPr id="22" name="Freeform 21"/>
          <p:cNvSpPr/>
          <p:nvPr/>
        </p:nvSpPr>
        <p:spPr bwMode="auto">
          <a:xfrm>
            <a:off x="7380312" y="3284984"/>
            <a:ext cx="410811" cy="894754"/>
          </a:xfrm>
          <a:custGeom>
            <a:avLst/>
            <a:gdLst>
              <a:gd name="connsiteX0" fmla="*/ 216131 w 381759"/>
              <a:gd name="connsiteY0" fmla="*/ 781396 h 781396"/>
              <a:gd name="connsiteX1" fmla="*/ 374073 w 381759"/>
              <a:gd name="connsiteY1" fmla="*/ 332509 h 781396"/>
              <a:gd name="connsiteX2" fmla="*/ 0 w 381759"/>
              <a:gd name="connsiteY2" fmla="*/ 0 h 781396"/>
              <a:gd name="connsiteX0" fmla="*/ 216131 w 383642"/>
              <a:gd name="connsiteY0" fmla="*/ 781396 h 781396"/>
              <a:gd name="connsiteX1" fmla="*/ 374073 w 383642"/>
              <a:gd name="connsiteY1" fmla="*/ 332509 h 781396"/>
              <a:gd name="connsiteX2" fmla="*/ 0 w 383642"/>
              <a:gd name="connsiteY2" fmla="*/ 0 h 781396"/>
            </a:gdLst>
            <a:ahLst/>
            <a:cxnLst>
              <a:cxn ang="0">
                <a:pos x="connsiteX0" y="connsiteY0"/>
              </a:cxn>
              <a:cxn ang="0">
                <a:pos x="connsiteX1" y="connsiteY1"/>
              </a:cxn>
              <a:cxn ang="0">
                <a:pos x="connsiteX2" y="connsiteY2"/>
              </a:cxn>
            </a:cxnLst>
            <a:rect l="l" t="t" r="r" b="b"/>
            <a:pathLst>
              <a:path w="383642" h="781396">
                <a:moveTo>
                  <a:pt x="216131" y="781396"/>
                </a:moveTo>
                <a:cubicBezTo>
                  <a:pt x="313113" y="622069"/>
                  <a:pt x="415843" y="529244"/>
                  <a:pt x="374073" y="332509"/>
                </a:cubicBezTo>
                <a:cubicBezTo>
                  <a:pt x="332303" y="135774"/>
                  <a:pt x="169025" y="101138"/>
                  <a:pt x="0" y="0"/>
                </a:cubicBezTo>
              </a:path>
            </a:pathLst>
          </a:custGeom>
          <a:noFill/>
          <a:ln w="28575" cap="flat" cmpd="sng" algn="ctr">
            <a:solidFill>
              <a:schemeClr val="accent2"/>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smtClean="0">
              <a:ln>
                <a:noFill/>
              </a:ln>
              <a:solidFill>
                <a:srgbClr val="0079C1"/>
              </a:solidFill>
              <a:effectLst/>
              <a:latin typeface="Arial" charset="0"/>
              <a:ea typeface="ＭＳ Ｐゴシック" pitchFamily="48" charset="-128"/>
            </a:endParaRPr>
          </a:p>
        </p:txBody>
      </p:sp>
    </p:spTree>
    <p:extLst>
      <p:ext uri="{BB962C8B-B14F-4D97-AF65-F5344CB8AC3E}">
        <p14:creationId xmlns:p14="http://schemas.microsoft.com/office/powerpoint/2010/main" val="1103987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5481612" y="2281658"/>
            <a:ext cx="0" cy="674504"/>
          </a:xfrm>
          <a:prstGeom prst="line">
            <a:avLst/>
          </a:prstGeom>
          <a:solidFill>
            <a:schemeClr val="accent1"/>
          </a:solidFill>
          <a:ln w="28575" cap="flat" cmpd="sng" algn="ctr">
            <a:solidFill>
              <a:schemeClr val="accent1"/>
            </a:solidFill>
            <a:prstDash val="solid"/>
            <a:round/>
            <a:headEnd type="none" w="med" len="med"/>
            <a:tailEnd type="none" w="med" len="med"/>
          </a:ln>
          <a:effectLst/>
        </p:spPr>
      </p:cxnSp>
      <p:cxnSp>
        <p:nvCxnSpPr>
          <p:cNvPr id="51" name="Straight Connector 50"/>
          <p:cNvCxnSpPr/>
          <p:nvPr/>
        </p:nvCxnSpPr>
        <p:spPr bwMode="auto">
          <a:xfrm>
            <a:off x="7285280" y="2281658"/>
            <a:ext cx="0" cy="674504"/>
          </a:xfrm>
          <a:prstGeom prst="line">
            <a:avLst/>
          </a:prstGeom>
          <a:solidFill>
            <a:schemeClr val="accent1"/>
          </a:solidFill>
          <a:ln w="28575" cap="flat" cmpd="sng" algn="ctr">
            <a:solidFill>
              <a:schemeClr val="accent2"/>
            </a:solidFill>
            <a:prstDash val="solid"/>
            <a:round/>
            <a:headEnd type="none" w="med" len="med"/>
            <a:tailEnd type="none" w="med" len="med"/>
          </a:ln>
          <a:effectLst/>
        </p:spPr>
      </p:cxnSp>
      <p:sp>
        <p:nvSpPr>
          <p:cNvPr id="2" name="Title 1"/>
          <p:cNvSpPr>
            <a:spLocks noGrp="1"/>
          </p:cNvSpPr>
          <p:nvPr>
            <p:ph type="title"/>
          </p:nvPr>
        </p:nvSpPr>
        <p:spPr/>
        <p:txBody>
          <a:bodyPr/>
          <a:lstStyle/>
          <a:p>
            <a:r>
              <a:rPr lang="en-GB" dirty="0"/>
              <a:t>Cost of RoCoF Constraint</a:t>
            </a:r>
          </a:p>
        </p:txBody>
      </p:sp>
      <p:sp>
        <p:nvSpPr>
          <p:cNvPr id="3" name="Slide Number Placeholder 2"/>
          <p:cNvSpPr>
            <a:spLocks noGrp="1"/>
          </p:cNvSpPr>
          <p:nvPr>
            <p:ph type="sldNum" sz="quarter" idx="12"/>
          </p:nvPr>
        </p:nvSpPr>
        <p:spPr/>
        <p:txBody>
          <a:bodyPr/>
          <a:lstStyle/>
          <a:p>
            <a:pPr>
              <a:defRPr/>
            </a:pPr>
            <a:endParaRPr lang="en-US" smtClean="0">
              <a:solidFill>
                <a:srgbClr val="000000"/>
              </a:solidFill>
            </a:endParaRPr>
          </a:p>
          <a:p>
            <a:pPr>
              <a:defRPr/>
            </a:pPr>
            <a:fld id="{D281D911-8899-440F-9380-9AC13483A766}" type="slidenum">
              <a:rPr lang="en-US" smtClean="0">
                <a:solidFill>
                  <a:srgbClr val="000000"/>
                </a:solidFill>
              </a:rPr>
              <a:pPr>
                <a:defRPr/>
              </a:pPr>
              <a:t>5</a:t>
            </a:fld>
            <a:endParaRPr lang="en-US">
              <a:solidFill>
                <a:srgbClr val="000000"/>
              </a:solidFill>
            </a:endParaRPr>
          </a:p>
        </p:txBody>
      </p:sp>
      <p:grpSp>
        <p:nvGrpSpPr>
          <p:cNvPr id="4" name="Group 3"/>
          <p:cNvGrpSpPr/>
          <p:nvPr/>
        </p:nvGrpSpPr>
        <p:grpSpPr>
          <a:xfrm>
            <a:off x="2051720" y="3026672"/>
            <a:ext cx="5400600" cy="648072"/>
            <a:chOff x="2519015" y="5085184"/>
            <a:chExt cx="5400600" cy="648072"/>
          </a:xfrm>
        </p:grpSpPr>
        <p:sp>
          <p:nvSpPr>
            <p:cNvPr id="5" name="Chevron 4"/>
            <p:cNvSpPr/>
            <p:nvPr/>
          </p:nvSpPr>
          <p:spPr bwMode="auto">
            <a:xfrm>
              <a:off x="2519015" y="5085184"/>
              <a:ext cx="1800200" cy="648072"/>
            </a:xfrm>
            <a:prstGeom prst="chevron">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r>
                <a:rPr lang="en-GB" sz="1600" b="1" dirty="0" smtClean="0">
                  <a:solidFill>
                    <a:schemeClr val="bg1"/>
                  </a:solidFill>
                  <a:latin typeface="Arial" charset="0"/>
                  <a:ea typeface="ＭＳ Ｐゴシック" pitchFamily="48" charset="-128"/>
                </a:rPr>
                <a:t>Thermal</a:t>
              </a:r>
              <a:endParaRPr lang="en-GB" sz="1600" b="1" dirty="0">
                <a:solidFill>
                  <a:schemeClr val="bg1"/>
                </a:solidFill>
                <a:latin typeface="Arial" charset="0"/>
                <a:ea typeface="ＭＳ Ｐゴシック" pitchFamily="48" charset="-128"/>
              </a:endParaRPr>
            </a:p>
          </p:txBody>
        </p:sp>
        <p:sp>
          <p:nvSpPr>
            <p:cNvPr id="6" name="Chevron 5"/>
            <p:cNvSpPr/>
            <p:nvPr/>
          </p:nvSpPr>
          <p:spPr bwMode="auto">
            <a:xfrm>
              <a:off x="4319215" y="5085184"/>
              <a:ext cx="1800200" cy="648072"/>
            </a:xfrm>
            <a:prstGeom prst="chevron">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r>
                <a:rPr lang="en-GB" sz="1600" b="1" dirty="0" smtClean="0">
                  <a:solidFill>
                    <a:schemeClr val="bg1"/>
                  </a:solidFill>
                  <a:latin typeface="Arial" charset="0"/>
                  <a:ea typeface="ＭＳ Ｐゴシック" pitchFamily="48" charset="-128"/>
                </a:rPr>
                <a:t>Voltage</a:t>
              </a:r>
              <a:endParaRPr lang="en-GB" sz="1600" b="1" dirty="0">
                <a:solidFill>
                  <a:schemeClr val="bg1"/>
                </a:solidFill>
                <a:latin typeface="Arial" charset="0"/>
                <a:ea typeface="ＭＳ Ｐゴシック" pitchFamily="48" charset="-128"/>
              </a:endParaRPr>
            </a:p>
          </p:txBody>
        </p:sp>
        <p:sp>
          <p:nvSpPr>
            <p:cNvPr id="7" name="Chevron 6"/>
            <p:cNvSpPr/>
            <p:nvPr/>
          </p:nvSpPr>
          <p:spPr bwMode="auto">
            <a:xfrm>
              <a:off x="6119415" y="5085184"/>
              <a:ext cx="1800200" cy="648072"/>
            </a:xfrm>
            <a:prstGeom prst="chevron">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r>
                <a:rPr lang="en-GB" sz="1600" b="1" dirty="0" smtClean="0">
                  <a:solidFill>
                    <a:schemeClr val="bg1"/>
                  </a:solidFill>
                  <a:latin typeface="Arial" charset="0"/>
                  <a:ea typeface="ＭＳ Ｐゴシック" pitchFamily="48" charset="-128"/>
                </a:rPr>
                <a:t>Loss limit</a:t>
              </a:r>
              <a:endParaRPr lang="en-GB" sz="1600" b="1" dirty="0">
                <a:solidFill>
                  <a:schemeClr val="bg1"/>
                </a:solidFill>
                <a:latin typeface="Arial" charset="0"/>
                <a:ea typeface="ＭＳ Ｐゴシック" pitchFamily="48" charset="-128"/>
              </a:endParaRPr>
            </a:p>
          </p:txBody>
        </p:sp>
      </p:grpSp>
      <p:cxnSp>
        <p:nvCxnSpPr>
          <p:cNvPr id="24" name="Straight Connector 23"/>
          <p:cNvCxnSpPr/>
          <p:nvPr/>
        </p:nvCxnSpPr>
        <p:spPr bwMode="auto">
          <a:xfrm>
            <a:off x="5487106" y="3674744"/>
            <a:ext cx="0" cy="0"/>
          </a:xfrm>
          <a:prstGeom prst="line">
            <a:avLst/>
          </a:prstGeom>
          <a:solidFill>
            <a:schemeClr val="accent1"/>
          </a:solidFill>
          <a:ln w="28575" cap="flat" cmpd="sng" algn="ctr">
            <a:solidFill>
              <a:schemeClr val="accent1"/>
            </a:solidFill>
            <a:prstDash val="solid"/>
            <a:round/>
            <a:headEnd type="none" w="med" len="med"/>
            <a:tailEnd type="none" w="med" len="med"/>
          </a:ln>
          <a:effectLst/>
        </p:spPr>
      </p:cxnSp>
      <p:sp>
        <p:nvSpPr>
          <p:cNvPr id="30" name="Freeform 29"/>
          <p:cNvSpPr/>
          <p:nvPr/>
        </p:nvSpPr>
        <p:spPr bwMode="auto">
          <a:xfrm>
            <a:off x="5480933" y="2808540"/>
            <a:ext cx="334080" cy="1081087"/>
          </a:xfrm>
          <a:custGeom>
            <a:avLst/>
            <a:gdLst>
              <a:gd name="connsiteX0" fmla="*/ 705 w 334080"/>
              <a:gd name="connsiteY0" fmla="*/ 0 h 1081087"/>
              <a:gd name="connsiteX1" fmla="*/ 705 w 334080"/>
              <a:gd name="connsiteY1" fmla="*/ 219075 h 1081087"/>
              <a:gd name="connsiteX2" fmla="*/ 334080 w 334080"/>
              <a:gd name="connsiteY2" fmla="*/ 552450 h 1081087"/>
              <a:gd name="connsiteX3" fmla="*/ 3086 w 334080"/>
              <a:gd name="connsiteY3" fmla="*/ 866775 h 1081087"/>
              <a:gd name="connsiteX4" fmla="*/ 705 w 334080"/>
              <a:gd name="connsiteY4" fmla="*/ 1081087 h 1081087"/>
              <a:gd name="connsiteX0" fmla="*/ 705 w 334080"/>
              <a:gd name="connsiteY0" fmla="*/ 0 h 1081087"/>
              <a:gd name="connsiteX1" fmla="*/ 705 w 334080"/>
              <a:gd name="connsiteY1" fmla="*/ 219075 h 1081087"/>
              <a:gd name="connsiteX2" fmla="*/ 334080 w 334080"/>
              <a:gd name="connsiteY2" fmla="*/ 552450 h 1081087"/>
              <a:gd name="connsiteX3" fmla="*/ 3086 w 334080"/>
              <a:gd name="connsiteY3" fmla="*/ 866775 h 1081087"/>
              <a:gd name="connsiteX4" fmla="*/ 705 w 334080"/>
              <a:gd name="connsiteY4" fmla="*/ 1081087 h 10810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80" h="1081087">
                <a:moveTo>
                  <a:pt x="705" y="0"/>
                </a:moveTo>
                <a:cubicBezTo>
                  <a:pt x="705" y="52189"/>
                  <a:pt x="-882" y="104378"/>
                  <a:pt x="705" y="219075"/>
                </a:cubicBezTo>
                <a:cubicBezTo>
                  <a:pt x="111830" y="330200"/>
                  <a:pt x="209065" y="434975"/>
                  <a:pt x="334080" y="552450"/>
                </a:cubicBezTo>
                <a:cubicBezTo>
                  <a:pt x="223749" y="657225"/>
                  <a:pt x="68174" y="790575"/>
                  <a:pt x="3086" y="866775"/>
                </a:cubicBezTo>
                <a:cubicBezTo>
                  <a:pt x="3086" y="866775"/>
                  <a:pt x="1499" y="1009650"/>
                  <a:pt x="705" y="1081087"/>
                </a:cubicBezTo>
              </a:path>
            </a:pathLst>
          </a:custGeom>
          <a:noFill/>
          <a:ln w="28575" cap="flat" cmpd="sng" algn="ctr">
            <a:solidFill>
              <a:schemeClr val="accent1"/>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smtClean="0">
              <a:ln>
                <a:noFill/>
              </a:ln>
              <a:solidFill>
                <a:srgbClr val="0079C1"/>
              </a:solidFill>
              <a:effectLst/>
              <a:latin typeface="Arial" charset="0"/>
              <a:ea typeface="ＭＳ Ｐゴシック" pitchFamily="48" charset="-128"/>
            </a:endParaRPr>
          </a:p>
        </p:txBody>
      </p:sp>
      <p:sp>
        <p:nvSpPr>
          <p:cNvPr id="31" name="Freeform 30"/>
          <p:cNvSpPr/>
          <p:nvPr/>
        </p:nvSpPr>
        <p:spPr bwMode="auto">
          <a:xfrm>
            <a:off x="7285280" y="2808540"/>
            <a:ext cx="334080" cy="1081087"/>
          </a:xfrm>
          <a:custGeom>
            <a:avLst/>
            <a:gdLst>
              <a:gd name="connsiteX0" fmla="*/ 705 w 334080"/>
              <a:gd name="connsiteY0" fmla="*/ 0 h 1081087"/>
              <a:gd name="connsiteX1" fmla="*/ 705 w 334080"/>
              <a:gd name="connsiteY1" fmla="*/ 219075 h 1081087"/>
              <a:gd name="connsiteX2" fmla="*/ 334080 w 334080"/>
              <a:gd name="connsiteY2" fmla="*/ 552450 h 1081087"/>
              <a:gd name="connsiteX3" fmla="*/ 3086 w 334080"/>
              <a:gd name="connsiteY3" fmla="*/ 866775 h 1081087"/>
              <a:gd name="connsiteX4" fmla="*/ 705 w 334080"/>
              <a:gd name="connsiteY4" fmla="*/ 1081087 h 1081087"/>
              <a:gd name="connsiteX0" fmla="*/ 705 w 334080"/>
              <a:gd name="connsiteY0" fmla="*/ 0 h 1081087"/>
              <a:gd name="connsiteX1" fmla="*/ 705 w 334080"/>
              <a:gd name="connsiteY1" fmla="*/ 219075 h 1081087"/>
              <a:gd name="connsiteX2" fmla="*/ 334080 w 334080"/>
              <a:gd name="connsiteY2" fmla="*/ 552450 h 1081087"/>
              <a:gd name="connsiteX3" fmla="*/ 3086 w 334080"/>
              <a:gd name="connsiteY3" fmla="*/ 866775 h 1081087"/>
              <a:gd name="connsiteX4" fmla="*/ 705 w 334080"/>
              <a:gd name="connsiteY4" fmla="*/ 1081087 h 10810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80" h="1081087">
                <a:moveTo>
                  <a:pt x="705" y="0"/>
                </a:moveTo>
                <a:cubicBezTo>
                  <a:pt x="705" y="52189"/>
                  <a:pt x="-882" y="104378"/>
                  <a:pt x="705" y="219075"/>
                </a:cubicBezTo>
                <a:cubicBezTo>
                  <a:pt x="111830" y="330200"/>
                  <a:pt x="209065" y="434975"/>
                  <a:pt x="334080" y="552450"/>
                </a:cubicBezTo>
                <a:cubicBezTo>
                  <a:pt x="223749" y="657225"/>
                  <a:pt x="68174" y="790575"/>
                  <a:pt x="3086" y="866775"/>
                </a:cubicBezTo>
                <a:cubicBezTo>
                  <a:pt x="3086" y="866775"/>
                  <a:pt x="1499" y="1009650"/>
                  <a:pt x="705" y="1081087"/>
                </a:cubicBezTo>
              </a:path>
            </a:pathLst>
          </a:custGeom>
          <a:noFill/>
          <a:ln w="28575" cap="flat" cmpd="sng" algn="ctr">
            <a:solidFill>
              <a:schemeClr val="accent2"/>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smtClean="0">
              <a:ln>
                <a:noFill/>
              </a:ln>
              <a:solidFill>
                <a:srgbClr val="0079C1"/>
              </a:solidFill>
              <a:effectLst/>
              <a:latin typeface="Arial" charset="0"/>
              <a:ea typeface="ＭＳ Ｐゴシック" pitchFamily="48" charset="-128"/>
            </a:endParaRPr>
          </a:p>
        </p:txBody>
      </p:sp>
      <p:sp>
        <p:nvSpPr>
          <p:cNvPr id="32" name="Right Brace 31"/>
          <p:cNvSpPr/>
          <p:nvPr/>
        </p:nvSpPr>
        <p:spPr bwMode="auto">
          <a:xfrm rot="5400000">
            <a:off x="6236003" y="3855778"/>
            <a:ext cx="288032" cy="1798173"/>
          </a:xfrm>
          <a:prstGeom prst="rightBrace">
            <a:avLst>
              <a:gd name="adj1" fmla="val 63889"/>
              <a:gd name="adj2" fmla="val 50000"/>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smtClean="0">
              <a:ln>
                <a:noFill/>
              </a:ln>
              <a:solidFill>
                <a:srgbClr val="0079C1"/>
              </a:solidFill>
              <a:effectLst/>
              <a:latin typeface="Arial" charset="0"/>
              <a:ea typeface="ＭＳ Ｐゴシック" pitchFamily="48" charset="-128"/>
            </a:endParaRPr>
          </a:p>
        </p:txBody>
      </p:sp>
      <p:sp>
        <p:nvSpPr>
          <p:cNvPr id="34" name="TextBox 33"/>
          <p:cNvSpPr txBox="1"/>
          <p:nvPr/>
        </p:nvSpPr>
        <p:spPr>
          <a:xfrm>
            <a:off x="4675124" y="3934250"/>
            <a:ext cx="1623964" cy="523220"/>
          </a:xfrm>
          <a:prstGeom prst="rect">
            <a:avLst/>
          </a:prstGeom>
          <a:noFill/>
        </p:spPr>
        <p:txBody>
          <a:bodyPr wrap="square" rtlCol="0">
            <a:spAutoFit/>
          </a:bodyPr>
          <a:lstStyle>
            <a:defPPr>
              <a:defRPr lang="en-US"/>
            </a:defPPr>
            <a:lvl1pPr algn="ctr">
              <a:defRPr sz="1400"/>
            </a:lvl1pPr>
          </a:lstStyle>
          <a:p>
            <a:r>
              <a:rPr lang="en-GB" b="1" dirty="0"/>
              <a:t>Constraint costs</a:t>
            </a:r>
          </a:p>
          <a:p>
            <a:r>
              <a:rPr lang="en-GB" i="1" dirty="0" smtClean="0"/>
              <a:t>... + Volts</a:t>
            </a:r>
            <a:endParaRPr lang="en-GB" i="1" dirty="0"/>
          </a:p>
        </p:txBody>
      </p:sp>
      <p:sp>
        <p:nvSpPr>
          <p:cNvPr id="35" name="TextBox 34"/>
          <p:cNvSpPr txBox="1"/>
          <p:nvPr/>
        </p:nvSpPr>
        <p:spPr>
          <a:xfrm>
            <a:off x="6475324" y="3915041"/>
            <a:ext cx="1616804" cy="523220"/>
          </a:xfrm>
          <a:prstGeom prst="rect">
            <a:avLst/>
          </a:prstGeom>
          <a:noFill/>
        </p:spPr>
        <p:txBody>
          <a:bodyPr wrap="square" rtlCol="0">
            <a:spAutoFit/>
          </a:bodyPr>
          <a:lstStyle>
            <a:defPPr>
              <a:defRPr lang="en-US"/>
            </a:defPPr>
            <a:lvl1pPr algn="ctr">
              <a:defRPr sz="1400"/>
            </a:lvl1pPr>
          </a:lstStyle>
          <a:p>
            <a:r>
              <a:rPr lang="en-GB" b="1" dirty="0"/>
              <a:t>Constraint costs</a:t>
            </a:r>
          </a:p>
          <a:p>
            <a:r>
              <a:rPr lang="en-GB" i="1" dirty="0" smtClean="0"/>
              <a:t>... + RoCoF</a:t>
            </a:r>
            <a:endParaRPr lang="en-GB" i="1" dirty="0"/>
          </a:p>
        </p:txBody>
      </p:sp>
      <p:sp>
        <p:nvSpPr>
          <p:cNvPr id="36" name="TextBox 35"/>
          <p:cNvSpPr txBox="1"/>
          <p:nvPr/>
        </p:nvSpPr>
        <p:spPr>
          <a:xfrm>
            <a:off x="4499992" y="5025950"/>
            <a:ext cx="3767440" cy="923330"/>
          </a:xfrm>
          <a:prstGeom prst="rect">
            <a:avLst/>
          </a:prstGeom>
          <a:noFill/>
        </p:spPr>
        <p:txBody>
          <a:bodyPr wrap="square" rtlCol="0">
            <a:spAutoFit/>
          </a:bodyPr>
          <a:lstStyle/>
          <a:p>
            <a:pPr algn="ctr"/>
            <a:r>
              <a:rPr lang="en-GB" dirty="0" smtClean="0"/>
              <a:t>The difference between these two constraint cost totals is the cost of the ‘RoCoF Constraint’</a:t>
            </a:r>
            <a:endParaRPr lang="en-GB" dirty="0"/>
          </a:p>
        </p:txBody>
      </p:sp>
      <p:sp>
        <p:nvSpPr>
          <p:cNvPr id="37" name="TextBox 36"/>
          <p:cNvSpPr txBox="1"/>
          <p:nvPr/>
        </p:nvSpPr>
        <p:spPr>
          <a:xfrm>
            <a:off x="289328" y="1628800"/>
            <a:ext cx="7443063" cy="369332"/>
          </a:xfrm>
          <a:prstGeom prst="rect">
            <a:avLst/>
          </a:prstGeom>
          <a:noFill/>
        </p:spPr>
        <p:txBody>
          <a:bodyPr wrap="none" rtlCol="0">
            <a:spAutoFit/>
          </a:bodyPr>
          <a:lstStyle/>
          <a:p>
            <a:r>
              <a:rPr lang="en-GB" dirty="0" smtClean="0"/>
              <a:t>The model re-optimises all constraints when a new constraint is added.</a:t>
            </a:r>
          </a:p>
        </p:txBody>
      </p:sp>
      <p:sp>
        <p:nvSpPr>
          <p:cNvPr id="42" name="Rectangle 41"/>
          <p:cNvSpPr/>
          <p:nvPr/>
        </p:nvSpPr>
        <p:spPr bwMode="auto">
          <a:xfrm>
            <a:off x="2051719" y="2225342"/>
            <a:ext cx="5246811" cy="112633"/>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smtClean="0">
              <a:ln>
                <a:noFill/>
              </a:ln>
              <a:solidFill>
                <a:srgbClr val="0079C1"/>
              </a:solidFill>
              <a:effectLst/>
              <a:latin typeface="Arial" charset="0"/>
              <a:ea typeface="ＭＳ Ｐゴシック" pitchFamily="48" charset="-128"/>
            </a:endParaRPr>
          </a:p>
        </p:txBody>
      </p:sp>
      <p:sp>
        <p:nvSpPr>
          <p:cNvPr id="43" name="Rectangle 42"/>
          <p:cNvSpPr/>
          <p:nvPr/>
        </p:nvSpPr>
        <p:spPr bwMode="auto">
          <a:xfrm>
            <a:off x="3851920" y="2450608"/>
            <a:ext cx="3446610" cy="112633"/>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smtClean="0">
              <a:ln>
                <a:noFill/>
              </a:ln>
              <a:solidFill>
                <a:schemeClr val="accent1"/>
              </a:solidFill>
              <a:effectLst/>
              <a:latin typeface="Arial" charset="0"/>
              <a:ea typeface="ＭＳ Ｐゴシック" pitchFamily="48" charset="-128"/>
            </a:endParaRPr>
          </a:p>
        </p:txBody>
      </p:sp>
      <p:sp>
        <p:nvSpPr>
          <p:cNvPr id="44" name="Rectangle 43"/>
          <p:cNvSpPr/>
          <p:nvPr/>
        </p:nvSpPr>
        <p:spPr bwMode="auto">
          <a:xfrm>
            <a:off x="5652119" y="2693496"/>
            <a:ext cx="1646411" cy="112633"/>
          </a:xfrm>
          <a:prstGeom prst="rect">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smtClean="0">
              <a:ln>
                <a:noFill/>
              </a:ln>
              <a:solidFill>
                <a:srgbClr val="0079C1"/>
              </a:solidFill>
              <a:effectLst/>
              <a:latin typeface="Arial" charset="0"/>
              <a:ea typeface="ＭＳ Ｐゴシック" pitchFamily="48" charset="-128"/>
            </a:endParaRPr>
          </a:p>
        </p:txBody>
      </p:sp>
      <p:cxnSp>
        <p:nvCxnSpPr>
          <p:cNvPr id="52" name="Straight Connector 51"/>
          <p:cNvCxnSpPr/>
          <p:nvPr/>
        </p:nvCxnSpPr>
        <p:spPr bwMode="auto">
          <a:xfrm>
            <a:off x="3677832" y="2281658"/>
            <a:ext cx="0" cy="674504"/>
          </a:xfrm>
          <a:prstGeom prst="line">
            <a:avLst/>
          </a:prstGeom>
          <a:solidFill>
            <a:schemeClr val="accent1"/>
          </a:solidFill>
          <a:ln w="28575" cap="flat" cmpd="sng" algn="ctr">
            <a:solidFill>
              <a:schemeClr val="tx2"/>
            </a:solidFill>
            <a:prstDash val="solid"/>
            <a:round/>
            <a:headEnd type="none" w="med" len="med"/>
            <a:tailEnd type="none" w="med" len="med"/>
          </a:ln>
          <a:effectLst/>
        </p:spPr>
      </p:cxnSp>
      <p:sp>
        <p:nvSpPr>
          <p:cNvPr id="53" name="Freeform 52"/>
          <p:cNvSpPr/>
          <p:nvPr/>
        </p:nvSpPr>
        <p:spPr bwMode="auto">
          <a:xfrm>
            <a:off x="3677153" y="2808540"/>
            <a:ext cx="334080" cy="1081087"/>
          </a:xfrm>
          <a:custGeom>
            <a:avLst/>
            <a:gdLst>
              <a:gd name="connsiteX0" fmla="*/ 705 w 334080"/>
              <a:gd name="connsiteY0" fmla="*/ 0 h 1081087"/>
              <a:gd name="connsiteX1" fmla="*/ 705 w 334080"/>
              <a:gd name="connsiteY1" fmla="*/ 219075 h 1081087"/>
              <a:gd name="connsiteX2" fmla="*/ 334080 w 334080"/>
              <a:gd name="connsiteY2" fmla="*/ 552450 h 1081087"/>
              <a:gd name="connsiteX3" fmla="*/ 3086 w 334080"/>
              <a:gd name="connsiteY3" fmla="*/ 866775 h 1081087"/>
              <a:gd name="connsiteX4" fmla="*/ 705 w 334080"/>
              <a:gd name="connsiteY4" fmla="*/ 1081087 h 1081087"/>
              <a:gd name="connsiteX0" fmla="*/ 705 w 334080"/>
              <a:gd name="connsiteY0" fmla="*/ 0 h 1081087"/>
              <a:gd name="connsiteX1" fmla="*/ 705 w 334080"/>
              <a:gd name="connsiteY1" fmla="*/ 219075 h 1081087"/>
              <a:gd name="connsiteX2" fmla="*/ 334080 w 334080"/>
              <a:gd name="connsiteY2" fmla="*/ 552450 h 1081087"/>
              <a:gd name="connsiteX3" fmla="*/ 3086 w 334080"/>
              <a:gd name="connsiteY3" fmla="*/ 866775 h 1081087"/>
              <a:gd name="connsiteX4" fmla="*/ 705 w 334080"/>
              <a:gd name="connsiteY4" fmla="*/ 1081087 h 10810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080" h="1081087">
                <a:moveTo>
                  <a:pt x="705" y="0"/>
                </a:moveTo>
                <a:cubicBezTo>
                  <a:pt x="705" y="52189"/>
                  <a:pt x="-882" y="104378"/>
                  <a:pt x="705" y="219075"/>
                </a:cubicBezTo>
                <a:cubicBezTo>
                  <a:pt x="111830" y="330200"/>
                  <a:pt x="209065" y="434975"/>
                  <a:pt x="334080" y="552450"/>
                </a:cubicBezTo>
                <a:cubicBezTo>
                  <a:pt x="223749" y="657225"/>
                  <a:pt x="68174" y="790575"/>
                  <a:pt x="3086" y="866775"/>
                </a:cubicBezTo>
                <a:cubicBezTo>
                  <a:pt x="3086" y="866775"/>
                  <a:pt x="1499" y="1009650"/>
                  <a:pt x="705" y="1081087"/>
                </a:cubicBezTo>
              </a:path>
            </a:pathLst>
          </a:custGeom>
          <a:noFill/>
          <a:ln w="28575" cap="flat" cmpd="sng" algn="ctr">
            <a:solidFill>
              <a:schemeClr val="tx2"/>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smtClean="0">
              <a:ln>
                <a:noFill/>
              </a:ln>
              <a:solidFill>
                <a:srgbClr val="0079C1"/>
              </a:solidFill>
              <a:effectLst/>
              <a:latin typeface="Arial" charset="0"/>
              <a:ea typeface="ＭＳ Ｐゴシック" pitchFamily="48" charset="-128"/>
            </a:endParaRPr>
          </a:p>
        </p:txBody>
      </p:sp>
      <p:sp>
        <p:nvSpPr>
          <p:cNvPr id="54" name="TextBox 53"/>
          <p:cNvSpPr txBox="1"/>
          <p:nvPr/>
        </p:nvSpPr>
        <p:spPr>
          <a:xfrm>
            <a:off x="2843808" y="3934250"/>
            <a:ext cx="1679036" cy="523220"/>
          </a:xfrm>
          <a:prstGeom prst="rect">
            <a:avLst/>
          </a:prstGeom>
          <a:noFill/>
        </p:spPr>
        <p:txBody>
          <a:bodyPr wrap="square" rtlCol="0">
            <a:spAutoFit/>
          </a:bodyPr>
          <a:lstStyle/>
          <a:p>
            <a:pPr algn="ctr"/>
            <a:r>
              <a:rPr lang="en-GB" sz="1400" b="1" dirty="0" smtClean="0"/>
              <a:t>Constraint costs</a:t>
            </a:r>
          </a:p>
          <a:p>
            <a:pPr algn="ctr"/>
            <a:r>
              <a:rPr lang="en-GB" sz="1400" i="1" dirty="0" smtClean="0"/>
              <a:t>Thermal only</a:t>
            </a:r>
            <a:endParaRPr lang="en-GB" sz="1400" i="1" dirty="0"/>
          </a:p>
        </p:txBody>
      </p:sp>
    </p:spTree>
    <p:extLst>
      <p:ext uri="{BB962C8B-B14F-4D97-AF65-F5344CB8AC3E}">
        <p14:creationId xmlns:p14="http://schemas.microsoft.com/office/powerpoint/2010/main" val="54013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747843" y="2944491"/>
            <a:ext cx="4413250" cy="1493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GB" dirty="0" smtClean="0"/>
              <a:t>Assessment Schedule</a:t>
            </a:r>
            <a:endParaRPr lang="en-GB" dirty="0"/>
          </a:p>
        </p:txBody>
      </p:sp>
      <p:sp>
        <p:nvSpPr>
          <p:cNvPr id="3" name="Slide Number Placeholder 2"/>
          <p:cNvSpPr>
            <a:spLocks noGrp="1"/>
          </p:cNvSpPr>
          <p:nvPr>
            <p:ph type="sldNum" sz="quarter" idx="12"/>
          </p:nvPr>
        </p:nvSpPr>
        <p:spPr/>
        <p:txBody>
          <a:bodyPr/>
          <a:lstStyle/>
          <a:p>
            <a:pPr>
              <a:defRPr/>
            </a:pPr>
            <a:endParaRPr lang="en-US" smtClean="0">
              <a:solidFill>
                <a:srgbClr val="000000"/>
              </a:solidFill>
            </a:endParaRPr>
          </a:p>
          <a:p>
            <a:pPr>
              <a:defRPr/>
            </a:pPr>
            <a:fld id="{D281D911-8899-440F-9380-9AC13483A766}" type="slidenum">
              <a:rPr lang="en-US" smtClean="0">
                <a:solidFill>
                  <a:srgbClr val="000000"/>
                </a:solidFill>
              </a:rPr>
              <a:pPr>
                <a:defRPr/>
              </a:pPr>
              <a:t>6</a:t>
            </a:fld>
            <a:endParaRPr lang="en-US">
              <a:solidFill>
                <a:srgbClr val="000000"/>
              </a:solidFill>
            </a:endParaRPr>
          </a:p>
        </p:txBody>
      </p:sp>
      <p:sp>
        <p:nvSpPr>
          <p:cNvPr id="5" name="TextBox 4"/>
          <p:cNvSpPr txBox="1"/>
          <p:nvPr/>
        </p:nvSpPr>
        <p:spPr>
          <a:xfrm>
            <a:off x="323528" y="1585506"/>
            <a:ext cx="6096541" cy="369332"/>
          </a:xfrm>
          <a:prstGeom prst="rect">
            <a:avLst/>
          </a:prstGeom>
          <a:noFill/>
        </p:spPr>
        <p:txBody>
          <a:bodyPr wrap="none" rtlCol="0">
            <a:spAutoFit/>
          </a:bodyPr>
          <a:lstStyle/>
          <a:p>
            <a:r>
              <a:rPr lang="en-GB" b="1" dirty="0" smtClean="0"/>
              <a:t>For each Future Energy Scenario for next ten years:</a:t>
            </a:r>
            <a:endParaRPr lang="en-GB" b="1" dirty="0"/>
          </a:p>
        </p:txBody>
      </p:sp>
      <p:sp>
        <p:nvSpPr>
          <p:cNvPr id="9" name="Cloud 8"/>
          <p:cNvSpPr/>
          <p:nvPr/>
        </p:nvSpPr>
        <p:spPr bwMode="auto">
          <a:xfrm>
            <a:off x="7207549" y="5088582"/>
            <a:ext cx="1069064" cy="809453"/>
          </a:xfrm>
          <a:prstGeom prst="cloud">
            <a:avLst/>
          </a:prstGeom>
          <a:solidFill>
            <a:schemeClr val="bg1"/>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GB" sz="4400" b="1" i="0" u="none" strike="noStrike" cap="none" normalizeH="0" baseline="0" dirty="0" smtClean="0">
                <a:ln>
                  <a:noFill/>
                </a:ln>
                <a:solidFill>
                  <a:srgbClr val="FF0000"/>
                </a:solidFill>
                <a:effectLst/>
                <a:latin typeface="Arial" charset="0"/>
                <a:ea typeface="ＭＳ Ｐゴシック" pitchFamily="48" charset="-128"/>
              </a:rPr>
              <a:t>?</a:t>
            </a:r>
          </a:p>
        </p:txBody>
      </p:sp>
      <p:sp>
        <p:nvSpPr>
          <p:cNvPr id="10" name="TextBox 9"/>
          <p:cNvSpPr txBox="1"/>
          <p:nvPr/>
        </p:nvSpPr>
        <p:spPr>
          <a:xfrm>
            <a:off x="6275019" y="5989044"/>
            <a:ext cx="2304256" cy="738664"/>
          </a:xfrm>
          <a:prstGeom prst="rect">
            <a:avLst/>
          </a:prstGeom>
          <a:noFill/>
        </p:spPr>
        <p:txBody>
          <a:bodyPr wrap="square" rtlCol="0">
            <a:spAutoFit/>
          </a:bodyPr>
          <a:lstStyle/>
          <a:p>
            <a:r>
              <a:rPr lang="en-GB" sz="1400" dirty="0" smtClean="0"/>
              <a:t>Later years might become technically or economically infeasible.</a:t>
            </a:r>
            <a:endParaRPr lang="en-GB" sz="1400" dirty="0"/>
          </a:p>
        </p:txBody>
      </p:sp>
      <p:sp>
        <p:nvSpPr>
          <p:cNvPr id="12" name="Freeform 11"/>
          <p:cNvSpPr/>
          <p:nvPr/>
        </p:nvSpPr>
        <p:spPr bwMode="auto">
          <a:xfrm rot="13428518" flipV="1">
            <a:off x="6881586" y="5488517"/>
            <a:ext cx="137855" cy="577898"/>
          </a:xfrm>
          <a:custGeom>
            <a:avLst/>
            <a:gdLst>
              <a:gd name="connsiteX0" fmla="*/ 0 w 289701"/>
              <a:gd name="connsiteY0" fmla="*/ 548640 h 548640"/>
              <a:gd name="connsiteX1" fmla="*/ 289560 w 289701"/>
              <a:gd name="connsiteY1" fmla="*/ 327660 h 548640"/>
              <a:gd name="connsiteX2" fmla="*/ 30480 w 289701"/>
              <a:gd name="connsiteY2" fmla="*/ 0 h 548640"/>
            </a:gdLst>
            <a:ahLst/>
            <a:cxnLst>
              <a:cxn ang="0">
                <a:pos x="connsiteX0" y="connsiteY0"/>
              </a:cxn>
              <a:cxn ang="0">
                <a:pos x="connsiteX1" y="connsiteY1"/>
              </a:cxn>
              <a:cxn ang="0">
                <a:pos x="connsiteX2" y="connsiteY2"/>
              </a:cxn>
            </a:cxnLst>
            <a:rect l="l" t="t" r="r" b="b"/>
            <a:pathLst>
              <a:path w="289701" h="548640">
                <a:moveTo>
                  <a:pt x="0" y="548640"/>
                </a:moveTo>
                <a:cubicBezTo>
                  <a:pt x="142240" y="483870"/>
                  <a:pt x="284480" y="419100"/>
                  <a:pt x="289560" y="327660"/>
                </a:cubicBezTo>
                <a:cubicBezTo>
                  <a:pt x="294640" y="236220"/>
                  <a:pt x="162560" y="118110"/>
                  <a:pt x="30480" y="0"/>
                </a:cubicBezTo>
              </a:path>
            </a:pathLst>
          </a:custGeom>
          <a:noFill/>
          <a:ln w="28575" cap="flat" cmpd="sng" algn="ctr">
            <a:solidFill>
              <a:srgbClr val="FF0000"/>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smtClean="0">
              <a:ln>
                <a:noFill/>
              </a:ln>
              <a:solidFill>
                <a:srgbClr val="0079C1"/>
              </a:solidFill>
              <a:effectLst/>
              <a:latin typeface="Arial" charset="0"/>
              <a:ea typeface="ＭＳ Ｐゴシック" pitchFamily="48" charset="-128"/>
            </a:endParaRPr>
          </a:p>
        </p:txBody>
      </p:sp>
      <p:pic>
        <p:nvPicPr>
          <p:cNvPr id="1026" name="Picture 2"/>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0689" y="2132856"/>
            <a:ext cx="4824536" cy="4148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p:cNvSpPr txBox="1"/>
          <p:nvPr/>
        </p:nvSpPr>
        <p:spPr>
          <a:xfrm>
            <a:off x="5730859" y="3322077"/>
            <a:ext cx="1088319" cy="738664"/>
          </a:xfrm>
          <a:prstGeom prst="rect">
            <a:avLst/>
          </a:prstGeom>
          <a:noFill/>
        </p:spPr>
        <p:txBody>
          <a:bodyPr wrap="square" rtlCol="0">
            <a:spAutoFit/>
          </a:bodyPr>
          <a:lstStyle/>
          <a:p>
            <a:r>
              <a:rPr lang="en-GB" sz="1400" dirty="0" smtClean="0"/>
              <a:t>RoCoF constraint costs</a:t>
            </a:r>
            <a:endParaRPr lang="en-GB" sz="1400" dirty="0"/>
          </a:p>
        </p:txBody>
      </p:sp>
      <p:sp>
        <p:nvSpPr>
          <p:cNvPr id="13" name="Right Arrow 12"/>
          <p:cNvSpPr/>
          <p:nvPr/>
        </p:nvSpPr>
        <p:spPr bwMode="auto">
          <a:xfrm>
            <a:off x="6700746" y="3583397"/>
            <a:ext cx="319526" cy="216024"/>
          </a:xfrm>
          <a:prstGeom prst="rightArrow">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smtClean="0">
              <a:ln>
                <a:noFill/>
              </a:ln>
              <a:solidFill>
                <a:srgbClr val="0079C1"/>
              </a:solidFill>
              <a:effectLst/>
              <a:latin typeface="Arial" charset="0"/>
              <a:ea typeface="ＭＳ Ｐゴシック" pitchFamily="48" charset="-128"/>
            </a:endParaRPr>
          </a:p>
        </p:txBody>
      </p:sp>
    </p:spTree>
    <p:extLst>
      <p:ext uri="{BB962C8B-B14F-4D97-AF65-F5344CB8AC3E}">
        <p14:creationId xmlns:p14="http://schemas.microsoft.com/office/powerpoint/2010/main" val="1334857344"/>
      </p:ext>
    </p:extLst>
  </p:cSld>
  <p:clrMapOvr>
    <a:masterClrMapping/>
  </p:clrMapOvr>
</p:sld>
</file>

<file path=ppt/theme/theme1.xml><?xml version="1.0" encoding="utf-8"?>
<a:theme xmlns:a="http://schemas.openxmlformats.org/drawingml/2006/main" name="2_NG Photo">
  <a:themeElements>
    <a:clrScheme name="2_NG Photo 1">
      <a:dk1>
        <a:srgbClr val="000000"/>
      </a:dk1>
      <a:lt1>
        <a:srgbClr val="FFFFFF"/>
      </a:lt1>
      <a:dk2>
        <a:srgbClr val="000000"/>
      </a:dk2>
      <a:lt2>
        <a:srgbClr val="808080"/>
      </a:lt2>
      <a:accent1>
        <a:srgbClr val="00AED9"/>
      </a:accent1>
      <a:accent2>
        <a:srgbClr val="52DA3F"/>
      </a:accent2>
      <a:accent3>
        <a:srgbClr val="FFFFFF"/>
      </a:accent3>
      <a:accent4>
        <a:srgbClr val="000000"/>
      </a:accent4>
      <a:accent5>
        <a:srgbClr val="AAD3E9"/>
      </a:accent5>
      <a:accent6>
        <a:srgbClr val="49C538"/>
      </a:accent6>
      <a:hlink>
        <a:srgbClr val="FF7800"/>
      </a:hlink>
      <a:folHlink>
        <a:srgbClr val="00B090"/>
      </a:folHlink>
    </a:clrScheme>
    <a:fontScheme name="2_NG Photo">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1" i="0" u="none" strike="noStrike" cap="none" normalizeH="0" baseline="0" smtClean="0">
            <a:ln>
              <a:noFill/>
            </a:ln>
            <a:solidFill>
              <a:srgbClr val="0079C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1" i="0" u="none" strike="noStrike" cap="none" normalizeH="0" baseline="0" smtClean="0">
            <a:ln>
              <a:noFill/>
            </a:ln>
            <a:solidFill>
              <a:srgbClr val="0079C1"/>
            </a:solidFill>
            <a:effectLst/>
            <a:latin typeface="Arial" charset="0"/>
            <a:ea typeface="ＭＳ Ｐゴシック" pitchFamily="48" charset="-128"/>
          </a:defRPr>
        </a:defPPr>
      </a:lstStyle>
    </a:lnDef>
  </a:objectDefaults>
  <a:extraClrSchemeLst>
    <a:extraClrScheme>
      <a:clrScheme name="2_NG Photo 1">
        <a:dk1>
          <a:srgbClr val="000000"/>
        </a:dk1>
        <a:lt1>
          <a:srgbClr val="FFFFFF"/>
        </a:lt1>
        <a:dk2>
          <a:srgbClr val="000000"/>
        </a:dk2>
        <a:lt2>
          <a:srgbClr val="808080"/>
        </a:lt2>
        <a:accent1>
          <a:srgbClr val="00AED9"/>
        </a:accent1>
        <a:accent2>
          <a:srgbClr val="52DA3F"/>
        </a:accent2>
        <a:accent3>
          <a:srgbClr val="FFFFFF"/>
        </a:accent3>
        <a:accent4>
          <a:srgbClr val="000000"/>
        </a:accent4>
        <a:accent5>
          <a:srgbClr val="AAD3E9"/>
        </a:accent5>
        <a:accent6>
          <a:srgbClr val="49C538"/>
        </a:accent6>
        <a:hlink>
          <a:srgbClr val="FF7800"/>
        </a:hlink>
        <a:folHlink>
          <a:srgbClr val="00B09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749</TotalTime>
  <Words>434</Words>
  <Application>Microsoft Office PowerPoint</Application>
  <PresentationFormat>On-screen Show (4:3)</PresentationFormat>
  <Paragraphs>99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2_NG Photo</vt:lpstr>
      <vt:lpstr>GC0079 Workgroup Meeting: September  2017</vt:lpstr>
      <vt:lpstr>Cost of RoCoF Constraint</vt:lpstr>
      <vt:lpstr>Cost of RoCoF Constraint</vt:lpstr>
      <vt:lpstr>Cost of RoCoF Constraint</vt:lpstr>
      <vt:lpstr>Cost of RoCoF Constraint</vt:lpstr>
      <vt:lpstr>Assessment Schedule</vt:lpstr>
    </vt:vector>
  </TitlesOfParts>
  <Company>National Grid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GC0079 Workgroup Meeting</dc:title>
  <dc:creator>National Grid</dc:creator>
  <cp:lastModifiedBy>National Grid</cp:lastModifiedBy>
  <cp:revision>43</cp:revision>
  <dcterms:created xsi:type="dcterms:W3CDTF">2016-09-05T15:00:45Z</dcterms:created>
  <dcterms:modified xsi:type="dcterms:W3CDTF">2017-09-19T14:07:07Z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1012823624</vt:i4>
  </property>
  <property fmtid="{D5CDD505-2E9C-101B-9397-08002B2CF9AE}" pid="3" name="_NewReviewCycle">
    <vt:lpwstr/>
  </property>
  <property fmtid="{D5CDD505-2E9C-101B-9397-08002B2CF9AE}" pid="4" name="_EmailSubject">
    <vt:lpwstr>GC0079  26 September 20017</vt:lpwstr>
  </property>
  <property fmtid="{D5CDD505-2E9C-101B-9397-08002B2CF9AE}" pid="5" name="_AuthorEmail">
    <vt:lpwstr>Peter.Simango@nationalgrid.com</vt:lpwstr>
  </property>
  <property fmtid="{D5CDD505-2E9C-101B-9397-08002B2CF9AE}" pid="6" name="_AuthorEmailDisplayName">
    <vt:lpwstr>Simango, Peter</vt:lpwstr>
  </property>
  <property fmtid="{D5CDD505-2E9C-101B-9397-08002B2CF9AE}" pid="7" name="_PreviousAdHocReviewCycleID">
    <vt:i4>739330103</vt:i4>
  </property>
</Properties>
</file>