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67" r:id="rId5"/>
    <p:sldId id="287" r:id="rId6"/>
    <p:sldId id="288" r:id="rId7"/>
    <p:sldId id="289" r:id="rId8"/>
    <p:sldId id="283" r:id="rId9"/>
    <p:sldId id="349" r:id="rId10"/>
    <p:sldId id="350" r:id="rId11"/>
    <p:sldId id="351" r:id="rId12"/>
    <p:sldId id="352" r:id="rId13"/>
    <p:sldId id="353" r:id="rId14"/>
    <p:sldId id="2147377768" r:id="rId15"/>
    <p:sldId id="2147377779" r:id="rId16"/>
    <p:sldId id="284" r:id="rId17"/>
    <p:sldId id="21473777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0730"/>
    <a:srgbClr val="813366"/>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0CF3CE-AC73-42AB-BF6C-4CC3C0F04466}" v="15" dt="2026-07-30T09:42:43.234"/>
    <p1510:client id="{ED7C7D23-D687-9E19-0108-2A741FCFA2F1}" v="137" dt="2026-07-31T15:08:02.96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thin Somasundaran" userId="a1585b88-0cde-4add-abcf-8d2beb48cf46" providerId="ADAL" clId="{591BBE62-3A94-4DF5-BE5A-C82209F31807}"/>
    <pc:docChg chg="custSel modSld">
      <pc:chgData name="Nithin Somasundaran" userId="a1585b88-0cde-4add-abcf-8d2beb48cf46" providerId="ADAL" clId="{591BBE62-3A94-4DF5-BE5A-C82209F31807}" dt="2026-07-29T14:29:49.578" v="19" actId="20577"/>
      <pc:docMkLst>
        <pc:docMk/>
      </pc:docMkLst>
      <pc:sldChg chg="modSp mod">
        <pc:chgData name="Nithin Somasundaran" userId="a1585b88-0cde-4add-abcf-8d2beb48cf46" providerId="ADAL" clId="{591BBE62-3A94-4DF5-BE5A-C82209F31807}" dt="2026-07-29T14:29:49.578" v="19" actId="20577"/>
        <pc:sldMkLst>
          <pc:docMk/>
          <pc:sldMk cId="2243787793" sldId="259"/>
        </pc:sldMkLst>
        <pc:spChg chg="mod">
          <ac:chgData name="Nithin Somasundaran" userId="a1585b88-0cde-4add-abcf-8d2beb48cf46" providerId="ADAL" clId="{591BBE62-3A94-4DF5-BE5A-C82209F31807}" dt="2026-07-29T14:29:49.578" v="19" actId="20577"/>
          <ac:spMkLst>
            <pc:docMk/>
            <pc:sldMk cId="2243787793" sldId="259"/>
            <ac:spMk id="3" creationId="{B02BCE70-488F-7049-D20C-5CDB35F0633E}"/>
          </ac:spMkLst>
        </pc:spChg>
      </pc:sldChg>
      <pc:sldChg chg="addSp delSp modSp mod">
        <pc:chgData name="Nithin Somasundaran" userId="a1585b88-0cde-4add-abcf-8d2beb48cf46" providerId="ADAL" clId="{591BBE62-3A94-4DF5-BE5A-C82209F31807}" dt="2026-07-29T14:28:01.845" v="17" actId="1076"/>
        <pc:sldMkLst>
          <pc:docMk/>
          <pc:sldMk cId="1377780086" sldId="285"/>
        </pc:sldMkLst>
        <pc:spChg chg="mod">
          <ac:chgData name="Nithin Somasundaran" userId="a1585b88-0cde-4add-abcf-8d2beb48cf46" providerId="ADAL" clId="{591BBE62-3A94-4DF5-BE5A-C82209F31807}" dt="2026-07-29T14:28:01.845" v="17" actId="1076"/>
          <ac:spMkLst>
            <pc:docMk/>
            <pc:sldMk cId="1377780086" sldId="285"/>
            <ac:spMk id="2" creationId="{3F1CD693-0670-76D5-FFC9-4129D84F534F}"/>
          </ac:spMkLst>
        </pc:spChg>
        <pc:spChg chg="del mod">
          <ac:chgData name="Nithin Somasundaran" userId="a1585b88-0cde-4add-abcf-8d2beb48cf46" providerId="ADAL" clId="{591BBE62-3A94-4DF5-BE5A-C82209F31807}" dt="2026-07-29T14:27:49.577" v="11" actId="478"/>
          <ac:spMkLst>
            <pc:docMk/>
            <pc:sldMk cId="1377780086" sldId="285"/>
            <ac:spMk id="3" creationId="{37487FB6-9A23-539E-7430-1C40C0101418}"/>
          </ac:spMkLst>
        </pc:spChg>
        <pc:spChg chg="add mod">
          <ac:chgData name="Nithin Somasundaran" userId="a1585b88-0cde-4add-abcf-8d2beb48cf46" providerId="ADAL" clId="{591BBE62-3A94-4DF5-BE5A-C82209F31807}" dt="2026-07-29T14:27:57.693" v="16" actId="20577"/>
          <ac:spMkLst>
            <pc:docMk/>
            <pc:sldMk cId="1377780086" sldId="285"/>
            <ac:spMk id="5" creationId="{32F1EDCE-0ABE-C392-1610-554636C95823}"/>
          </ac:spMkLst>
        </pc:spChg>
        <pc:spChg chg="add del mod">
          <ac:chgData name="Nithin Somasundaran" userId="a1585b88-0cde-4add-abcf-8d2beb48cf46" providerId="ADAL" clId="{591BBE62-3A94-4DF5-BE5A-C82209F31807}" dt="2026-07-29T14:27:52.135" v="12" actId="478"/>
          <ac:spMkLst>
            <pc:docMk/>
            <pc:sldMk cId="1377780086" sldId="285"/>
            <ac:spMk id="7" creationId="{DE0F5084-D81D-E100-7903-AEBCC035ABD1}"/>
          </ac:spMkLst>
        </pc:spChg>
      </pc:sldChg>
    </pc:docChg>
  </pc:docChgLst>
  <pc:docChgLst>
    <pc:chgData name="Claire Newton" userId="bf695b71-78f5-41ee-9462-9dd578471041" providerId="ADAL" clId="{2E4359FE-9F29-4387-8AFD-E52912CA061A}"/>
    <pc:docChg chg="modSld">
      <pc:chgData name="Claire Newton" userId="bf695b71-78f5-41ee-9462-9dd578471041" providerId="ADAL" clId="{2E4359FE-9F29-4387-8AFD-E52912CA061A}" dt="2026-07-27T16:00:04.678" v="146" actId="20577"/>
      <pc:docMkLst>
        <pc:docMk/>
      </pc:docMkLst>
      <pc:sldChg chg="modSp mod">
        <pc:chgData name="Claire Newton" userId="bf695b71-78f5-41ee-9462-9dd578471041" providerId="ADAL" clId="{2E4359FE-9F29-4387-8AFD-E52912CA061A}" dt="2026-07-27T15:55:05.278" v="15" actId="6549"/>
        <pc:sldMkLst>
          <pc:docMk/>
          <pc:sldMk cId="1377780086" sldId="285"/>
        </pc:sldMkLst>
      </pc:sldChg>
      <pc:sldChg chg="modSp mod">
        <pc:chgData name="Claire Newton" userId="bf695b71-78f5-41ee-9462-9dd578471041" providerId="ADAL" clId="{2E4359FE-9F29-4387-8AFD-E52912CA061A}" dt="2026-07-27T15:58:09.751" v="89" actId="20577"/>
        <pc:sldMkLst>
          <pc:docMk/>
          <pc:sldMk cId="405446505" sldId="286"/>
        </pc:sldMkLst>
        <pc:spChg chg="mod">
          <ac:chgData name="Claire Newton" userId="bf695b71-78f5-41ee-9462-9dd578471041" providerId="ADAL" clId="{2E4359FE-9F29-4387-8AFD-E52912CA061A}" dt="2026-07-27T15:58:09.751" v="89" actId="20577"/>
          <ac:spMkLst>
            <pc:docMk/>
            <pc:sldMk cId="405446505" sldId="286"/>
            <ac:spMk id="3" creationId="{0871CD0F-F5F4-646F-BECB-C9E49517ABDD}"/>
          </ac:spMkLst>
        </pc:spChg>
      </pc:sldChg>
      <pc:sldChg chg="modSp mod">
        <pc:chgData name="Claire Newton" userId="bf695b71-78f5-41ee-9462-9dd578471041" providerId="ADAL" clId="{2E4359FE-9F29-4387-8AFD-E52912CA061A}" dt="2026-07-27T16:00:04.678" v="146" actId="20577"/>
        <pc:sldMkLst>
          <pc:docMk/>
          <pc:sldMk cId="347013013" sldId="350"/>
        </pc:sldMkLst>
        <pc:spChg chg="mod">
          <ac:chgData name="Claire Newton" userId="bf695b71-78f5-41ee-9462-9dd578471041" providerId="ADAL" clId="{2E4359FE-9F29-4387-8AFD-E52912CA061A}" dt="2026-07-27T15:59:58.342" v="133" actId="115"/>
          <ac:spMkLst>
            <pc:docMk/>
            <pc:sldMk cId="347013013" sldId="350"/>
            <ac:spMk id="2" creationId="{5D7058AD-69B4-C8ED-6F76-3DDD47855B3C}"/>
          </ac:spMkLst>
        </pc:spChg>
        <pc:spChg chg="mod">
          <ac:chgData name="Claire Newton" userId="bf695b71-78f5-41ee-9462-9dd578471041" providerId="ADAL" clId="{2E4359FE-9F29-4387-8AFD-E52912CA061A}" dt="2026-07-27T16:00:04.678" v="146" actId="20577"/>
          <ac:spMkLst>
            <pc:docMk/>
            <pc:sldMk cId="347013013" sldId="350"/>
            <ac:spMk id="5" creationId="{63BE38DC-D0E4-EBA2-932D-A8756922685D}"/>
          </ac:spMkLst>
        </pc:spChg>
      </pc:sldChg>
      <pc:sldChg chg="modSp mod">
        <pc:chgData name="Claire Newton" userId="bf695b71-78f5-41ee-9462-9dd578471041" providerId="ADAL" clId="{2E4359FE-9F29-4387-8AFD-E52912CA061A}" dt="2026-07-27T15:58:27.303" v="105" actId="20577"/>
        <pc:sldMkLst>
          <pc:docMk/>
          <pc:sldMk cId="3004479127" sldId="2147377780"/>
        </pc:sldMkLst>
        <pc:spChg chg="mod">
          <ac:chgData name="Claire Newton" userId="bf695b71-78f5-41ee-9462-9dd578471041" providerId="ADAL" clId="{2E4359FE-9F29-4387-8AFD-E52912CA061A}" dt="2026-07-27T15:58:27.303" v="105" actId="20577"/>
          <ac:spMkLst>
            <pc:docMk/>
            <pc:sldMk cId="3004479127" sldId="2147377780"/>
            <ac:spMk id="3" creationId="{353704D2-DB27-A162-1363-7AA83C5EAC2C}"/>
          </ac:spMkLst>
        </pc:spChg>
      </pc:sldChg>
      <pc:sldChg chg="modSp mod">
        <pc:chgData name="Claire Newton" userId="bf695b71-78f5-41ee-9462-9dd578471041" providerId="ADAL" clId="{2E4359FE-9F29-4387-8AFD-E52912CA061A}" dt="2026-07-27T15:59:27.442" v="132" actId="13926"/>
        <pc:sldMkLst>
          <pc:docMk/>
          <pc:sldMk cId="1764537256" sldId="2147377781"/>
        </pc:sldMkLst>
        <pc:spChg chg="mod">
          <ac:chgData name="Claire Newton" userId="bf695b71-78f5-41ee-9462-9dd578471041" providerId="ADAL" clId="{2E4359FE-9F29-4387-8AFD-E52912CA061A}" dt="2026-07-27T15:59:27.442" v="132" actId="13926"/>
          <ac:spMkLst>
            <pc:docMk/>
            <pc:sldMk cId="1764537256" sldId="2147377781"/>
            <ac:spMk id="3" creationId="{06184319-2868-BF5A-CC43-EA8D55183564}"/>
          </ac:spMkLst>
        </pc:spChg>
      </pc:sldChg>
    </pc:docChg>
  </pc:docChgLst>
  <pc:docChgLst>
    <pc:chgData name="Thomas Goss" userId="8d2f24a2-354f-4596-b68b-54231adfc0d2" providerId="ADAL" clId="{C01556F0-8517-46F2-B125-EDD68907C6C3}"/>
    <pc:docChg chg="undo custSel addSld delSld modSld">
      <pc:chgData name="Thomas Goss" userId="8d2f24a2-354f-4596-b68b-54231adfc0d2" providerId="ADAL" clId="{C01556F0-8517-46F2-B125-EDD68907C6C3}" dt="2026-07-30T09:42:43.234" v="616" actId="47"/>
      <pc:docMkLst>
        <pc:docMk/>
      </pc:docMkLst>
      <pc:sldChg chg="add del">
        <pc:chgData name="Thomas Goss" userId="8d2f24a2-354f-4596-b68b-54231adfc0d2" providerId="ADAL" clId="{C01556F0-8517-46F2-B125-EDD68907C6C3}" dt="2026-07-30T09:42:32.282" v="610" actId="47"/>
        <pc:sldMkLst>
          <pc:docMk/>
          <pc:sldMk cId="2243787793" sldId="259"/>
        </pc:sldMkLst>
      </pc:sldChg>
      <pc:sldChg chg="modSp mod">
        <pc:chgData name="Thomas Goss" userId="8d2f24a2-354f-4596-b68b-54231adfc0d2" providerId="ADAL" clId="{C01556F0-8517-46F2-B125-EDD68907C6C3}" dt="2026-07-23T15:20:54.465" v="16" actId="20577"/>
        <pc:sldMkLst>
          <pc:docMk/>
          <pc:sldMk cId="899774094" sldId="267"/>
        </pc:sldMkLst>
        <pc:spChg chg="mod">
          <ac:chgData name="Thomas Goss" userId="8d2f24a2-354f-4596-b68b-54231adfc0d2" providerId="ADAL" clId="{C01556F0-8517-46F2-B125-EDD68907C6C3}" dt="2026-07-23T15:20:54.465" v="16" actId="20577"/>
          <ac:spMkLst>
            <pc:docMk/>
            <pc:sldMk cId="899774094" sldId="267"/>
            <ac:spMk id="9" creationId="{6DD13FD5-C4D3-133B-B783-E7A4133E6C07}"/>
          </ac:spMkLst>
        </pc:spChg>
      </pc:sldChg>
      <pc:sldChg chg="add">
        <pc:chgData name="Thomas Goss" userId="8d2f24a2-354f-4596-b68b-54231adfc0d2" providerId="ADAL" clId="{C01556F0-8517-46F2-B125-EDD68907C6C3}" dt="2026-07-27T09:03:27.524" v="304"/>
        <pc:sldMkLst>
          <pc:docMk/>
          <pc:sldMk cId="3562645678" sldId="283"/>
        </pc:sldMkLst>
      </pc:sldChg>
      <pc:sldChg chg="add del">
        <pc:chgData name="Thomas Goss" userId="8d2f24a2-354f-4596-b68b-54231adfc0d2" providerId="ADAL" clId="{C01556F0-8517-46F2-B125-EDD68907C6C3}" dt="2026-07-30T09:42:34.693" v="612" actId="47"/>
        <pc:sldMkLst>
          <pc:docMk/>
          <pc:sldMk cId="1377780086" sldId="285"/>
        </pc:sldMkLst>
      </pc:sldChg>
      <pc:sldChg chg="add del">
        <pc:chgData name="Thomas Goss" userId="8d2f24a2-354f-4596-b68b-54231adfc0d2" providerId="ADAL" clId="{C01556F0-8517-46F2-B125-EDD68907C6C3}" dt="2026-07-30T09:42:35.424" v="613" actId="47"/>
        <pc:sldMkLst>
          <pc:docMk/>
          <pc:sldMk cId="405446505" sldId="286"/>
        </pc:sldMkLst>
      </pc:sldChg>
      <pc:sldChg chg="modSp mod">
        <pc:chgData name="Thomas Goss" userId="8d2f24a2-354f-4596-b68b-54231adfc0d2" providerId="ADAL" clId="{C01556F0-8517-46F2-B125-EDD68907C6C3}" dt="2026-07-30T09:42:18.341" v="608" actId="2165"/>
        <pc:sldMkLst>
          <pc:docMk/>
          <pc:sldMk cId="420078891" sldId="287"/>
        </pc:sldMkLst>
        <pc:graphicFrameChg chg="mod modGraphic">
          <ac:chgData name="Thomas Goss" userId="8d2f24a2-354f-4596-b68b-54231adfc0d2" providerId="ADAL" clId="{C01556F0-8517-46F2-B125-EDD68907C6C3}" dt="2026-07-30T09:42:18.341" v="608" actId="2165"/>
          <ac:graphicFrameMkLst>
            <pc:docMk/>
            <pc:sldMk cId="420078891" sldId="287"/>
            <ac:graphicFrameMk id="5" creationId="{36DC3531-3669-192D-C7DB-AFC6FC7E1C06}"/>
          </ac:graphicFrameMkLst>
        </pc:graphicFrameChg>
      </pc:sldChg>
      <pc:sldChg chg="add del">
        <pc:chgData name="Thomas Goss" userId="8d2f24a2-354f-4596-b68b-54231adfc0d2" providerId="ADAL" clId="{C01556F0-8517-46F2-B125-EDD68907C6C3}" dt="2026-07-30T09:42:43.234" v="616" actId="47"/>
        <pc:sldMkLst>
          <pc:docMk/>
          <pc:sldMk cId="232061935" sldId="291"/>
        </pc:sldMkLst>
      </pc:sldChg>
      <pc:sldChg chg="add">
        <pc:chgData name="Thomas Goss" userId="8d2f24a2-354f-4596-b68b-54231adfc0d2" providerId="ADAL" clId="{C01556F0-8517-46F2-B125-EDD68907C6C3}" dt="2026-07-27T09:03:33.041" v="305"/>
        <pc:sldMkLst>
          <pc:docMk/>
          <pc:sldMk cId="3376410260" sldId="349"/>
        </pc:sldMkLst>
      </pc:sldChg>
      <pc:sldChg chg="add">
        <pc:chgData name="Thomas Goss" userId="8d2f24a2-354f-4596-b68b-54231adfc0d2" providerId="ADAL" clId="{C01556F0-8517-46F2-B125-EDD68907C6C3}" dt="2026-07-27T09:03:37.235" v="306"/>
        <pc:sldMkLst>
          <pc:docMk/>
          <pc:sldMk cId="347013013" sldId="350"/>
        </pc:sldMkLst>
      </pc:sldChg>
      <pc:sldChg chg="add">
        <pc:chgData name="Thomas Goss" userId="8d2f24a2-354f-4596-b68b-54231adfc0d2" providerId="ADAL" clId="{C01556F0-8517-46F2-B125-EDD68907C6C3}" dt="2026-07-27T09:03:41.385" v="307"/>
        <pc:sldMkLst>
          <pc:docMk/>
          <pc:sldMk cId="3363210747" sldId="351"/>
        </pc:sldMkLst>
      </pc:sldChg>
      <pc:sldChg chg="add">
        <pc:chgData name="Thomas Goss" userId="8d2f24a2-354f-4596-b68b-54231adfc0d2" providerId="ADAL" clId="{C01556F0-8517-46F2-B125-EDD68907C6C3}" dt="2026-07-27T09:03:47.292" v="308"/>
        <pc:sldMkLst>
          <pc:docMk/>
          <pc:sldMk cId="1765508087" sldId="352"/>
        </pc:sldMkLst>
      </pc:sldChg>
      <pc:sldChg chg="add">
        <pc:chgData name="Thomas Goss" userId="8d2f24a2-354f-4596-b68b-54231adfc0d2" providerId="ADAL" clId="{C01556F0-8517-46F2-B125-EDD68907C6C3}" dt="2026-07-27T09:03:52.348" v="309"/>
        <pc:sldMkLst>
          <pc:docMk/>
          <pc:sldMk cId="2723682449" sldId="353"/>
        </pc:sldMkLst>
      </pc:sldChg>
      <pc:sldChg chg="modSp del mod">
        <pc:chgData name="Thomas Goss" userId="8d2f24a2-354f-4596-b68b-54231adfc0d2" providerId="ADAL" clId="{C01556F0-8517-46F2-B125-EDD68907C6C3}" dt="2026-07-30T09:42:28.356" v="609" actId="47"/>
        <pc:sldMkLst>
          <pc:docMk/>
          <pc:sldMk cId="3754111501" sldId="2147377766"/>
        </pc:sldMkLst>
        <pc:spChg chg="mod">
          <ac:chgData name="Thomas Goss" userId="8d2f24a2-354f-4596-b68b-54231adfc0d2" providerId="ADAL" clId="{C01556F0-8517-46F2-B125-EDD68907C6C3}" dt="2026-07-24T14:30:07.708" v="160" actId="1076"/>
          <ac:spMkLst>
            <pc:docMk/>
            <pc:sldMk cId="3754111501" sldId="2147377766"/>
            <ac:spMk id="4" creationId="{753A0CBA-48DC-882C-74CB-78F25BC95304}"/>
          </ac:spMkLst>
        </pc:spChg>
        <pc:spChg chg="mod">
          <ac:chgData name="Thomas Goss" userId="8d2f24a2-354f-4596-b68b-54231adfc0d2" providerId="ADAL" clId="{C01556F0-8517-46F2-B125-EDD68907C6C3}" dt="2026-07-24T14:30:19.793" v="164" actId="27636"/>
          <ac:spMkLst>
            <pc:docMk/>
            <pc:sldMk cId="3754111501" sldId="2147377766"/>
            <ac:spMk id="5" creationId="{3CDD7920-4747-DD94-623A-0DF148AB910C}"/>
          </ac:spMkLst>
        </pc:spChg>
      </pc:sldChg>
      <pc:sldChg chg="modSp mod">
        <pc:chgData name="Thomas Goss" userId="8d2f24a2-354f-4596-b68b-54231adfc0d2" providerId="ADAL" clId="{C01556F0-8517-46F2-B125-EDD68907C6C3}" dt="2026-07-27T16:07:11.429" v="471" actId="20577"/>
        <pc:sldMkLst>
          <pc:docMk/>
          <pc:sldMk cId="4072262711" sldId="2147377768"/>
        </pc:sldMkLst>
        <pc:spChg chg="mod">
          <ac:chgData name="Thomas Goss" userId="8d2f24a2-354f-4596-b68b-54231adfc0d2" providerId="ADAL" clId="{C01556F0-8517-46F2-B125-EDD68907C6C3}" dt="2026-07-27T16:07:01.586" v="442" actId="14100"/>
          <ac:spMkLst>
            <pc:docMk/>
            <pc:sldMk cId="4072262711" sldId="2147377768"/>
            <ac:spMk id="4" creationId="{2F15EDA5-D1D9-63C4-8DDA-B038DE8FB340}"/>
          </ac:spMkLst>
        </pc:spChg>
        <pc:spChg chg="mod">
          <ac:chgData name="Thomas Goss" userId="8d2f24a2-354f-4596-b68b-54231adfc0d2" providerId="ADAL" clId="{C01556F0-8517-46F2-B125-EDD68907C6C3}" dt="2026-07-27T16:07:11.429" v="471" actId="20577"/>
          <ac:spMkLst>
            <pc:docMk/>
            <pc:sldMk cId="4072262711" sldId="2147377768"/>
            <ac:spMk id="5" creationId="{FEB3E8BC-2F9F-6F50-E4F3-41147CA3CD24}"/>
          </ac:spMkLst>
        </pc:spChg>
      </pc:sldChg>
      <pc:sldChg chg="addSp modSp mod">
        <pc:chgData name="Thomas Goss" userId="8d2f24a2-354f-4596-b68b-54231adfc0d2" providerId="ADAL" clId="{C01556F0-8517-46F2-B125-EDD68907C6C3}" dt="2026-07-28T11:26:38.474" v="594" actId="1076"/>
        <pc:sldMkLst>
          <pc:docMk/>
          <pc:sldMk cId="1733862018" sldId="2147377778"/>
        </pc:sldMkLst>
        <pc:spChg chg="add mod">
          <ac:chgData name="Thomas Goss" userId="8d2f24a2-354f-4596-b68b-54231adfc0d2" providerId="ADAL" clId="{C01556F0-8517-46F2-B125-EDD68907C6C3}" dt="2026-07-28T11:26:38.474" v="594" actId="1076"/>
          <ac:spMkLst>
            <pc:docMk/>
            <pc:sldMk cId="1733862018" sldId="2147377778"/>
            <ac:spMk id="3" creationId="{48F77D8D-5256-8992-B11B-F17B4C551D20}"/>
          </ac:spMkLst>
        </pc:spChg>
        <pc:spChg chg="mod">
          <ac:chgData name="Thomas Goss" userId="8d2f24a2-354f-4596-b68b-54231adfc0d2" providerId="ADAL" clId="{C01556F0-8517-46F2-B125-EDD68907C6C3}" dt="2026-07-28T11:25:05.357" v="479" actId="20577"/>
          <ac:spMkLst>
            <pc:docMk/>
            <pc:sldMk cId="1733862018" sldId="2147377778"/>
            <ac:spMk id="10" creationId="{7FA229EC-534E-CF60-8FE8-5ADBC95BD70E}"/>
          </ac:spMkLst>
        </pc:spChg>
      </pc:sldChg>
      <pc:sldChg chg="add del">
        <pc:chgData name="Thomas Goss" userId="8d2f24a2-354f-4596-b68b-54231adfc0d2" providerId="ADAL" clId="{C01556F0-8517-46F2-B125-EDD68907C6C3}" dt="2026-07-30T09:42:36.545" v="614" actId="47"/>
        <pc:sldMkLst>
          <pc:docMk/>
          <pc:sldMk cId="3004479127" sldId="2147377780"/>
        </pc:sldMkLst>
      </pc:sldChg>
      <pc:sldChg chg="modSp add del mod">
        <pc:chgData name="Thomas Goss" userId="8d2f24a2-354f-4596-b68b-54231adfc0d2" providerId="ADAL" clId="{C01556F0-8517-46F2-B125-EDD68907C6C3}" dt="2026-07-30T09:42:40.557" v="615" actId="47"/>
        <pc:sldMkLst>
          <pc:docMk/>
          <pc:sldMk cId="1764537256" sldId="2147377781"/>
        </pc:sldMkLst>
        <pc:spChg chg="mod">
          <ac:chgData name="Thomas Goss" userId="8d2f24a2-354f-4596-b68b-54231adfc0d2" providerId="ADAL" clId="{C01556F0-8517-46F2-B125-EDD68907C6C3}" dt="2026-07-28T13:43:59.689" v="601" actId="20577"/>
          <ac:spMkLst>
            <pc:docMk/>
            <pc:sldMk cId="1764537256" sldId="2147377781"/>
            <ac:spMk id="3" creationId="{06184319-2868-BF5A-CC43-EA8D55183564}"/>
          </ac:spMkLst>
        </pc:spChg>
      </pc:sldChg>
      <pc:sldChg chg="add del">
        <pc:chgData name="Thomas Goss" userId="8d2f24a2-354f-4596-b68b-54231adfc0d2" providerId="ADAL" clId="{C01556F0-8517-46F2-B125-EDD68907C6C3}" dt="2026-07-30T09:42:33.777" v="611" actId="47"/>
        <pc:sldMkLst>
          <pc:docMk/>
          <pc:sldMk cId="3111170558" sldId="2147377782"/>
        </pc:sldMkLst>
      </pc:sldChg>
    </pc:docChg>
  </pc:docChgLst>
  <pc:docChgLst>
    <pc:chgData name="Amanda Rooney" userId="S::amanda.rooney@neso.energy::bdbd6049-c4fa-4852-bca2-7c6f92e3bcb4" providerId="AD" clId="Web-{ED7C7D23-D687-9E19-0108-2A741FCFA2F1}"/>
    <pc:docChg chg="addSld modSld">
      <pc:chgData name="Amanda Rooney" userId="S::amanda.rooney@neso.energy::bdbd6049-c4fa-4852-bca2-7c6f92e3bcb4" providerId="AD" clId="Web-{ED7C7D23-D687-9E19-0108-2A741FCFA2F1}" dt="2026-07-31T15:08:02.962" v="84" actId="20577"/>
      <pc:docMkLst>
        <pc:docMk/>
      </pc:docMkLst>
      <pc:sldChg chg="modSp add replId">
        <pc:chgData name="Amanda Rooney" userId="S::amanda.rooney@neso.energy::bdbd6049-c4fa-4852-bca2-7c6f92e3bcb4" providerId="AD" clId="Web-{ED7C7D23-D687-9E19-0108-2A741FCFA2F1}" dt="2026-07-31T15:08:02.962" v="84" actId="20577"/>
        <pc:sldMkLst>
          <pc:docMk/>
          <pc:sldMk cId="3093225589" sldId="2147377779"/>
        </pc:sldMkLst>
        <pc:spChg chg="mod">
          <ac:chgData name="Amanda Rooney" userId="S::amanda.rooney@neso.energy::bdbd6049-c4fa-4852-bca2-7c6f92e3bcb4" providerId="AD" clId="Web-{ED7C7D23-D687-9E19-0108-2A741FCFA2F1}" dt="2026-07-31T15:07:42.587" v="40" actId="20577"/>
          <ac:spMkLst>
            <pc:docMk/>
            <pc:sldMk cId="3093225589" sldId="2147377779"/>
            <ac:spMk id="2" creationId="{B922C463-4054-AF79-036A-E4C5CB4EE0F8}"/>
          </ac:spMkLst>
        </pc:spChg>
        <pc:spChg chg="mod">
          <ac:chgData name="Amanda Rooney" userId="S::amanda.rooney@neso.energy::bdbd6049-c4fa-4852-bca2-7c6f92e3bcb4" providerId="AD" clId="Web-{ED7C7D23-D687-9E19-0108-2A741FCFA2F1}" dt="2026-07-31T15:08:02.962" v="84" actId="20577"/>
          <ac:spMkLst>
            <pc:docMk/>
            <pc:sldMk cId="3093225589" sldId="2147377779"/>
            <ac:spMk id="5" creationId="{5E063CAF-60A9-C0DF-2E0F-F1443208699C}"/>
          </ac:spMkLst>
        </pc:spChg>
      </pc:sldChg>
    </pc:docChg>
  </pc:docChgLst>
  <pc:docChgLst>
    <pc:chgData name="Graham Lear" userId="f5ff4eb6-cb05-4d37-a5fe-9811df56e3f4" providerId="ADAL" clId="{FBADEA79-2D00-4DE3-9E64-09EAEFB9321C}"/>
    <pc:docChg chg="modSld">
      <pc:chgData name="Graham Lear" userId="f5ff4eb6-cb05-4d37-a5fe-9811df56e3f4" providerId="ADAL" clId="{FBADEA79-2D00-4DE3-9E64-09EAEFB9321C}" dt="2026-07-28T08:17:20.296" v="0" actId="13926"/>
      <pc:docMkLst>
        <pc:docMk/>
      </pc:docMkLst>
      <pc:sldChg chg="modSp mod">
        <pc:chgData name="Graham Lear" userId="f5ff4eb6-cb05-4d37-a5fe-9811df56e3f4" providerId="ADAL" clId="{FBADEA79-2D00-4DE3-9E64-09EAEFB9321C}" dt="2026-07-28T08:17:20.296" v="0" actId="13926"/>
        <pc:sldMkLst>
          <pc:docMk/>
          <pc:sldMk cId="1764537256" sldId="2147377781"/>
        </pc:sldMkLst>
        <pc:spChg chg="mod">
          <ac:chgData name="Graham Lear" userId="f5ff4eb6-cb05-4d37-a5fe-9811df56e3f4" providerId="ADAL" clId="{FBADEA79-2D00-4DE3-9E64-09EAEFB9321C}" dt="2026-07-28T08:17:20.296" v="0" actId="13926"/>
          <ac:spMkLst>
            <pc:docMk/>
            <pc:sldMk cId="1764537256" sldId="2147377781"/>
            <ac:spMk id="3" creationId="{06184319-2868-BF5A-CC43-EA8D5518356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31/07/2026</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rtiary Text (Left) Media (Right) Slide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270388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58214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9298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Image Breaker Slide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87183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rtiary Text (Left) Media (Right) Slide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32268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AFB738FC-0462-C63D-682C-9E95B659DBDD}"/>
              </a:ext>
            </a:extLst>
          </p:cNvPr>
          <p:cNvSpPr txBox="1"/>
          <p:nvPr userDrawn="1">
            <p:extLst>
              <p:ext uri="{1162E1C5-73C7-4A58-AE30-91384D911F3F}">
                <p184:classification xmlns:p184="http://schemas.microsoft.com/office/powerpoint/2018/4/main" val="hdr"/>
              </p:ext>
            </p:extLst>
          </p:nvPr>
        </p:nvSpPr>
        <p:spPr>
          <a:xfrm>
            <a:off x="63500" y="63500"/>
            <a:ext cx="498475" cy="182880"/>
          </a:xfrm>
          <a:prstGeom prst="rect">
            <a:avLst/>
          </a:prstGeom>
        </p:spPr>
        <p:txBody>
          <a:bodyPr horzOverflow="overflow" lIns="0" tIns="0" rIns="0" bIns="0">
            <a:spAutoFit/>
          </a:bodyPr>
          <a:lstStyle/>
          <a:p>
            <a:pPr algn="l"/>
            <a:r>
              <a:rPr lang="en-GB" sz="1200">
                <a:solidFill>
                  <a:srgbClr val="FF00FF">
                    <a:alpha val="50000"/>
                  </a:srgbClr>
                </a:solidFill>
                <a:latin typeface="Poppins" panose="00000500000000000000" pitchFamily="2" charset="0"/>
                <a:cs typeface="Poppins" panose="00000500000000000000" pitchFamily="2" charset="0"/>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82" r:id="rId24"/>
    <p:sldLayoutId id="2147483661" r:id="rId25"/>
    <p:sldLayoutId id="2147483664" r:id="rId26"/>
    <p:sldLayoutId id="2147483669" r:id="rId27"/>
    <p:sldLayoutId id="2147483670" r:id="rId28"/>
    <p:sldLayoutId id="2147483662" r:id="rId29"/>
    <p:sldLayoutId id="2147483665"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9C7B1D-0A8C-D9DD-40AB-4657874D3074}"/>
              </a:ext>
            </a:extLst>
          </p:cNvPr>
          <p:cNvSpPr>
            <a:spLocks noGrp="1"/>
          </p:cNvSpPr>
          <p:nvPr>
            <p:ph type="ctrTitle"/>
          </p:nvPr>
        </p:nvSpPr>
        <p:spPr/>
        <p:txBody>
          <a:bodyPr/>
          <a:lstStyle/>
          <a:p>
            <a:r>
              <a:rPr lang="en-GB"/>
              <a:t>Grid Code Development Forum</a:t>
            </a:r>
          </a:p>
        </p:txBody>
      </p:sp>
      <p:sp>
        <p:nvSpPr>
          <p:cNvPr id="9" name="Subtitle 8">
            <a:extLst>
              <a:ext uri="{FF2B5EF4-FFF2-40B4-BE49-F238E27FC236}">
                <a16:creationId xmlns:a16="http://schemas.microsoft.com/office/drawing/2014/main" id="{6DD13FD5-C4D3-133B-B783-E7A4133E6C07}"/>
              </a:ext>
            </a:extLst>
          </p:cNvPr>
          <p:cNvSpPr>
            <a:spLocks noGrp="1"/>
          </p:cNvSpPr>
          <p:nvPr>
            <p:ph type="subTitle" idx="1"/>
          </p:nvPr>
        </p:nvSpPr>
        <p:spPr/>
        <p:txBody>
          <a:bodyPr/>
          <a:lstStyle/>
          <a:p>
            <a:r>
              <a:rPr lang="en-GB"/>
              <a:t>05 August 2026</a:t>
            </a:r>
          </a:p>
        </p:txBody>
      </p:sp>
      <p:pic>
        <p:nvPicPr>
          <p:cNvPr id="5" name="Picture 4" descr="A blue circles on a black background&#10;&#10;Description automatically generated">
            <a:extLst>
              <a:ext uri="{FF2B5EF4-FFF2-40B4-BE49-F238E27FC236}">
                <a16:creationId xmlns:a16="http://schemas.microsoft.com/office/drawing/2014/main" id="{474B87DA-0DC9-EDFB-538E-C35ADD3CE11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0104" t="45274"/>
          <a:stretch/>
        </p:blipFill>
        <p:spPr>
          <a:xfrm>
            <a:off x="6096000" y="3103417"/>
            <a:ext cx="6083278" cy="3754583"/>
          </a:xfrm>
          <a:prstGeom prst="rect">
            <a:avLst/>
          </a:prstGeom>
        </p:spPr>
      </p:pic>
    </p:spTree>
    <p:extLst>
      <p:ext uri="{BB962C8B-B14F-4D97-AF65-F5344CB8AC3E}">
        <p14:creationId xmlns:p14="http://schemas.microsoft.com/office/powerpoint/2010/main" val="899774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CDB8A-1FFA-61F5-E392-555EBFB07936}"/>
              </a:ext>
            </a:extLst>
          </p:cNvPr>
          <p:cNvSpPr>
            <a:spLocks noGrp="1"/>
          </p:cNvSpPr>
          <p:nvPr>
            <p:ph type="ctrTitle"/>
          </p:nvPr>
        </p:nvSpPr>
        <p:spPr/>
        <p:txBody>
          <a:bodyPr/>
          <a:lstStyle/>
          <a:p>
            <a:r>
              <a:rPr lang="en-US"/>
              <a:t>Thank you</a:t>
            </a:r>
            <a:endParaRPr lang="en-GB"/>
          </a:p>
        </p:txBody>
      </p:sp>
      <p:sp>
        <p:nvSpPr>
          <p:cNvPr id="3" name="Subtitle 2">
            <a:extLst>
              <a:ext uri="{FF2B5EF4-FFF2-40B4-BE49-F238E27FC236}">
                <a16:creationId xmlns:a16="http://schemas.microsoft.com/office/drawing/2014/main" id="{9A95D6C8-7EE4-1AD6-633E-E412E9F2F450}"/>
              </a:ext>
            </a:extLst>
          </p:cNvPr>
          <p:cNvSpPr>
            <a:spLocks noGrp="1"/>
          </p:cNvSpPr>
          <p:nvPr>
            <p:ph type="subTitle" idx="1"/>
          </p:nvPr>
        </p:nvSpPr>
        <p:spPr>
          <a:xfrm>
            <a:off x="235471" y="2231751"/>
            <a:ext cx="5269217" cy="663146"/>
          </a:xfrm>
        </p:spPr>
        <p:txBody>
          <a:bodyPr>
            <a:normAutofit/>
          </a:bodyPr>
          <a:lstStyle/>
          <a:p>
            <a:r>
              <a:rPr lang="en-US" sz="1800"/>
              <a:t>For any questions, please reach out: tanmay.kadam@neso.energy</a:t>
            </a:r>
            <a:endParaRPr lang="en-GB" sz="1800"/>
          </a:p>
        </p:txBody>
      </p:sp>
    </p:spTree>
    <p:extLst>
      <p:ext uri="{BB962C8B-B14F-4D97-AF65-F5344CB8AC3E}">
        <p14:creationId xmlns:p14="http://schemas.microsoft.com/office/powerpoint/2010/main" val="2723682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02923-745F-90D3-623E-70C98318B4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15EDA5-D1D9-63C4-8DDA-B038DE8FB340}"/>
              </a:ext>
            </a:extLst>
          </p:cNvPr>
          <p:cNvSpPr>
            <a:spLocks noGrp="1"/>
          </p:cNvSpPr>
          <p:nvPr>
            <p:ph type="ctrTitle"/>
          </p:nvPr>
        </p:nvSpPr>
        <p:spPr>
          <a:xfrm>
            <a:off x="532944" y="1600200"/>
            <a:ext cx="5385942" cy="2576383"/>
          </a:xfrm>
        </p:spPr>
        <p:txBody>
          <a:bodyPr>
            <a:normAutofit fontScale="90000"/>
          </a:bodyPr>
          <a:lstStyle/>
          <a:p>
            <a:r>
              <a:rPr lang="en-GB"/>
              <a:t>Compliance Clarifications and Corrections Modifications </a:t>
            </a:r>
          </a:p>
        </p:txBody>
      </p:sp>
      <p:sp>
        <p:nvSpPr>
          <p:cNvPr id="5" name="Subtitle 4">
            <a:extLst>
              <a:ext uri="{FF2B5EF4-FFF2-40B4-BE49-F238E27FC236}">
                <a16:creationId xmlns:a16="http://schemas.microsoft.com/office/drawing/2014/main" id="{FEB3E8BC-2F9F-6F50-E4F3-41147CA3CD24}"/>
              </a:ext>
            </a:extLst>
          </p:cNvPr>
          <p:cNvSpPr>
            <a:spLocks noGrp="1"/>
          </p:cNvSpPr>
          <p:nvPr>
            <p:ph type="subTitle" idx="1"/>
          </p:nvPr>
        </p:nvSpPr>
        <p:spPr/>
        <p:txBody>
          <a:bodyPr>
            <a:normAutofit/>
          </a:bodyPr>
          <a:lstStyle/>
          <a:p>
            <a:r>
              <a:rPr lang="en-GB"/>
              <a:t>Amanda Rooney, NESO</a:t>
            </a:r>
          </a:p>
        </p:txBody>
      </p:sp>
    </p:spTree>
    <p:extLst>
      <p:ext uri="{BB962C8B-B14F-4D97-AF65-F5344CB8AC3E}">
        <p14:creationId xmlns:p14="http://schemas.microsoft.com/office/powerpoint/2010/main" val="4072262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ACEAC-8DAE-2DB9-A2B9-5B22437979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2C463-4054-AF79-036A-E4C5CB4EE0F8}"/>
              </a:ext>
            </a:extLst>
          </p:cNvPr>
          <p:cNvSpPr>
            <a:spLocks noGrp="1"/>
          </p:cNvSpPr>
          <p:nvPr>
            <p:ph type="title"/>
          </p:nvPr>
        </p:nvSpPr>
        <p:spPr>
          <a:xfrm>
            <a:off x="623316" y="490388"/>
            <a:ext cx="10515600" cy="899499"/>
          </a:xfrm>
        </p:spPr>
        <p:txBody>
          <a:bodyPr>
            <a:normAutofit/>
          </a:bodyPr>
          <a:lstStyle/>
          <a:p>
            <a:r>
              <a:rPr lang="en-US" sz="2800">
                <a:solidFill>
                  <a:schemeClr val="tx2"/>
                </a:solidFill>
                <a:latin typeface="Calibri"/>
                <a:ea typeface="Calibri"/>
                <a:cs typeface="Calibri"/>
              </a:rPr>
              <a:t>New Modification- Housekeeping and small but Material Changes</a:t>
            </a:r>
            <a:endParaRPr lang="en-US">
              <a:solidFill>
                <a:schemeClr val="tx2"/>
              </a:solidFill>
            </a:endParaRPr>
          </a:p>
        </p:txBody>
      </p:sp>
      <p:sp>
        <p:nvSpPr>
          <p:cNvPr id="5" name="TextBox 4">
            <a:extLst>
              <a:ext uri="{FF2B5EF4-FFF2-40B4-BE49-F238E27FC236}">
                <a16:creationId xmlns:a16="http://schemas.microsoft.com/office/drawing/2014/main" id="{5E063CAF-60A9-C0DF-2E0F-F1443208699C}"/>
              </a:ext>
            </a:extLst>
          </p:cNvPr>
          <p:cNvSpPr txBox="1"/>
          <p:nvPr/>
        </p:nvSpPr>
        <p:spPr>
          <a:xfrm>
            <a:off x="623316" y="1650605"/>
            <a:ext cx="10724388" cy="58477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a:latin typeface="Calibri"/>
                <a:ea typeface="Calibri"/>
                <a:cs typeface="Calibri"/>
              </a:rPr>
              <a:t>We're here to discuss:</a:t>
            </a:r>
          </a:p>
          <a:p>
            <a:pPr marL="742950" lvl="1" indent="-285750">
              <a:buFont typeface="Arial" panose="020B0604020202020204" pitchFamily="34" charset="0"/>
              <a:buChar char="•"/>
            </a:pPr>
            <a:r>
              <a:rPr lang="en-US" sz="1600">
                <a:latin typeface="Calibri"/>
                <a:ea typeface="Calibri"/>
                <a:cs typeface="Calibri"/>
              </a:rPr>
              <a:t>A large number of small changes</a:t>
            </a:r>
          </a:p>
        </p:txBody>
      </p:sp>
    </p:spTree>
    <p:extLst>
      <p:ext uri="{BB962C8B-B14F-4D97-AF65-F5344CB8AC3E}">
        <p14:creationId xmlns:p14="http://schemas.microsoft.com/office/powerpoint/2010/main" val="3093225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F925F94-4F25-0077-D784-3713DE5DD340}"/>
              </a:ext>
            </a:extLst>
          </p:cNvPr>
          <p:cNvSpPr>
            <a:spLocks noGrp="1"/>
          </p:cNvSpPr>
          <p:nvPr>
            <p:ph type="ctrTitle"/>
          </p:nvPr>
        </p:nvSpPr>
        <p:spPr/>
        <p:txBody>
          <a:bodyPr/>
          <a:lstStyle/>
          <a:p>
            <a:r>
              <a:rPr lang="en-GB"/>
              <a:t>Thank You</a:t>
            </a:r>
          </a:p>
        </p:txBody>
      </p:sp>
    </p:spTree>
    <p:extLst>
      <p:ext uri="{BB962C8B-B14F-4D97-AF65-F5344CB8AC3E}">
        <p14:creationId xmlns:p14="http://schemas.microsoft.com/office/powerpoint/2010/main" val="2140644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7FA229EC-534E-CF60-8FE8-5ADBC95BD70E}"/>
              </a:ext>
            </a:extLst>
          </p:cNvPr>
          <p:cNvSpPr txBox="1">
            <a:spLocks/>
          </p:cNvSpPr>
          <p:nvPr/>
        </p:nvSpPr>
        <p:spPr>
          <a:xfrm>
            <a:off x="532944" y="820795"/>
            <a:ext cx="5105856" cy="2387600"/>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400" b="1" i="0" kern="1200">
                <a:solidFill>
                  <a:schemeClr val="bg1"/>
                </a:solidFill>
                <a:latin typeface="Poppins" panose="00000500000000000000" pitchFamily="2" charset="0"/>
                <a:ea typeface="+mj-ea"/>
                <a:cs typeface="Poppins" panose="00000500000000000000" pitchFamily="2" charset="0"/>
              </a:defRPr>
            </a:lvl1pPr>
          </a:lstStyle>
          <a:p>
            <a:r>
              <a:rPr lang="en-GB"/>
              <a:t>AOB:</a:t>
            </a:r>
          </a:p>
        </p:txBody>
      </p:sp>
      <p:sp>
        <p:nvSpPr>
          <p:cNvPr id="3" name="Title 3">
            <a:extLst>
              <a:ext uri="{FF2B5EF4-FFF2-40B4-BE49-F238E27FC236}">
                <a16:creationId xmlns:a16="http://schemas.microsoft.com/office/drawing/2014/main" id="{48F77D8D-5256-8992-B11B-F17B4C551D20}"/>
              </a:ext>
            </a:extLst>
          </p:cNvPr>
          <p:cNvSpPr txBox="1">
            <a:spLocks/>
          </p:cNvSpPr>
          <p:nvPr/>
        </p:nvSpPr>
        <p:spPr>
          <a:xfrm>
            <a:off x="532944" y="3631318"/>
            <a:ext cx="8775648" cy="1243584"/>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4400" b="1" i="0" kern="1200">
                <a:solidFill>
                  <a:schemeClr val="bg1"/>
                </a:solidFill>
                <a:latin typeface="Poppins" panose="00000500000000000000" pitchFamily="2" charset="0"/>
                <a:ea typeface="+mj-ea"/>
                <a:cs typeface="Poppins" panose="00000500000000000000" pitchFamily="2" charset="0"/>
              </a:defRPr>
            </a:lvl1pPr>
          </a:lstStyle>
          <a:p>
            <a:r>
              <a:rPr lang="en-GB" sz="2400"/>
              <a:t>AOB1: Technical Requirements for Demand Connections (An update on progress of the demand expert group)</a:t>
            </a:r>
          </a:p>
        </p:txBody>
      </p:sp>
    </p:spTree>
    <p:extLst>
      <p:ext uri="{BB962C8B-B14F-4D97-AF65-F5344CB8AC3E}">
        <p14:creationId xmlns:p14="http://schemas.microsoft.com/office/powerpoint/2010/main" val="1733862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p:txBody>
          <a:bodyPr/>
          <a:lstStyle/>
          <a:p>
            <a:r>
              <a:rPr lang="en-GB"/>
              <a:t>Agenda</a:t>
            </a:r>
          </a:p>
        </p:txBody>
      </p:sp>
      <p:graphicFrame>
        <p:nvGraphicFramePr>
          <p:cNvPr id="5" name="Table Contents">
            <a:extLst>
              <a:ext uri="{FF2B5EF4-FFF2-40B4-BE49-F238E27FC236}">
                <a16:creationId xmlns:a16="http://schemas.microsoft.com/office/drawing/2014/main" id="{36DC3531-3669-192D-C7DB-AFC6FC7E1C06}"/>
              </a:ext>
            </a:extLst>
          </p:cNvPr>
          <p:cNvGraphicFramePr>
            <a:graphicFrameLocks noGrp="1"/>
          </p:cNvGraphicFramePr>
          <p:nvPr>
            <p:extLst>
              <p:ext uri="{D42A27DB-BD31-4B8C-83A1-F6EECF244321}">
                <p14:modId xmlns:p14="http://schemas.microsoft.com/office/powerpoint/2010/main" val="533870109"/>
              </p:ext>
            </p:extLst>
          </p:nvPr>
        </p:nvGraphicFramePr>
        <p:xfrm>
          <a:off x="225944" y="1848275"/>
          <a:ext cx="11169644" cy="2058415"/>
        </p:xfrm>
        <a:graphic>
          <a:graphicData uri="http://schemas.openxmlformats.org/drawingml/2006/table">
            <a:tbl>
              <a:tblPr firstRow="1" firstCol="1" bandRow="1"/>
              <a:tblGrid>
                <a:gridCol w="639214">
                  <a:extLst>
                    <a:ext uri="{9D8B030D-6E8A-4147-A177-3AD203B41FA5}">
                      <a16:colId xmlns:a16="http://schemas.microsoft.com/office/drawing/2014/main" val="20000"/>
                    </a:ext>
                  </a:extLst>
                </a:gridCol>
                <a:gridCol w="9417535">
                  <a:extLst>
                    <a:ext uri="{9D8B030D-6E8A-4147-A177-3AD203B41FA5}">
                      <a16:colId xmlns:a16="http://schemas.microsoft.com/office/drawing/2014/main" val="20001"/>
                    </a:ext>
                  </a:extLst>
                </a:gridCol>
                <a:gridCol w="1112895">
                  <a:extLst>
                    <a:ext uri="{9D8B030D-6E8A-4147-A177-3AD203B41FA5}">
                      <a16:colId xmlns:a16="http://schemas.microsoft.com/office/drawing/2014/main" val="20002"/>
                    </a:ext>
                  </a:extLst>
                </a:gridCol>
              </a:tblGrid>
              <a:tr h="411683">
                <a:tc>
                  <a:txBody>
                    <a:bodyPr/>
                    <a:lstStyle/>
                    <a:p>
                      <a:pPr marL="0" marR="0" algn="ctr">
                        <a:spcBef>
                          <a:spcPts val="900"/>
                        </a:spcBef>
                        <a:spcAft>
                          <a:spcPts val="900"/>
                        </a:spcAft>
                      </a:pPr>
                      <a:r>
                        <a:rPr lang="en-GB" sz="1100" b="0" noProof="0">
                          <a:solidFill>
                            <a:schemeClr val="accent1"/>
                          </a:solidFill>
                          <a:effectLst/>
                          <a:latin typeface="+mj-lt"/>
                          <a:ea typeface="Times New Roman"/>
                        </a:rPr>
                        <a:t>1</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spcBef>
                          <a:spcPts val="900"/>
                        </a:spcBef>
                        <a:spcAft>
                          <a:spcPts val="900"/>
                        </a:spcAft>
                      </a:pPr>
                      <a:r>
                        <a:rPr lang="en-GB" sz="1100" b="0" noProof="0">
                          <a:solidFill>
                            <a:srgbClr val="454546"/>
                          </a:solidFill>
                          <a:effectLst/>
                          <a:latin typeface="+mj-lt"/>
                          <a:ea typeface="Times New Roman"/>
                        </a:rPr>
                        <a:t>Introduction, meeting objectives and review of previous actions - </a:t>
                      </a:r>
                      <a:r>
                        <a:rPr lang="en-GB" sz="1100" b="1" kern="1200" noProof="0">
                          <a:solidFill>
                            <a:srgbClr val="454546"/>
                          </a:solidFill>
                          <a:effectLst/>
                          <a:latin typeface="+mj-lt"/>
                          <a:ea typeface="+mn-ea"/>
                          <a:cs typeface="+mn-cs"/>
                        </a:rPr>
                        <a:t>Claire Newton, N</a:t>
                      </a:r>
                      <a:r>
                        <a:rPr lang="en-GB" sz="1100" b="1" noProof="0">
                          <a:solidFill>
                            <a:srgbClr val="454546"/>
                          </a:solidFill>
                          <a:effectLst/>
                          <a:latin typeface="+mj-lt"/>
                          <a:ea typeface="Times New Roman"/>
                        </a:rPr>
                        <a:t>ESO</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rtl="0" eaLnBrk="1" fontAlgn="auto" latinLnBrk="0" hangingPunct="1">
                        <a:lnSpc>
                          <a:spcPct val="100000"/>
                        </a:lnSpc>
                        <a:spcBef>
                          <a:spcPts val="900"/>
                        </a:spcBef>
                        <a:spcAft>
                          <a:spcPts val="900"/>
                        </a:spcAft>
                        <a:buClrTx/>
                        <a:buSzTx/>
                        <a:buFontTx/>
                        <a:buNone/>
                      </a:pPr>
                      <a:endParaRPr lang="en-GB" sz="1200" noProof="0">
                        <a:solidFill>
                          <a:srgbClr val="454546"/>
                        </a:solidFill>
                        <a:effectLst/>
                        <a:latin typeface="HelveticaNeueLTPro-Roman"/>
                        <a:ea typeface="Times New Roman"/>
                      </a:endParaRP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11683">
                <a:tc>
                  <a:txBody>
                    <a:bodyPr/>
                    <a:lstStyle/>
                    <a:p>
                      <a:pPr marL="0" marR="0" algn="ctr">
                        <a:spcBef>
                          <a:spcPts val="900"/>
                        </a:spcBef>
                        <a:spcAft>
                          <a:spcPts val="900"/>
                        </a:spcAft>
                      </a:pPr>
                      <a:r>
                        <a:rPr lang="en-GB" sz="1100" noProof="0">
                          <a:solidFill>
                            <a:schemeClr val="accent1"/>
                          </a:solidFill>
                          <a:effectLst/>
                          <a:latin typeface="+mj-lt"/>
                          <a:ea typeface="Times New Roman"/>
                        </a:rPr>
                        <a:t>2</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900"/>
                        </a:spcBef>
                        <a:spcAft>
                          <a:spcPts val="900"/>
                        </a:spcAft>
                        <a:buClrTx/>
                        <a:buSzTx/>
                        <a:buFontTx/>
                        <a:buNone/>
                        <a:tabLst/>
                        <a:defRPr/>
                      </a:pPr>
                      <a:r>
                        <a:rPr lang="en-GB" sz="1100" b="0" kern="1200" noProof="0">
                          <a:solidFill>
                            <a:srgbClr val="454546"/>
                          </a:solidFill>
                          <a:effectLst/>
                          <a:latin typeface="+mj-lt"/>
                          <a:ea typeface="+mn-ea"/>
                          <a:cs typeface="+mn-cs"/>
                        </a:rPr>
                        <a:t>Code Administrator Update –</a:t>
                      </a:r>
                      <a:r>
                        <a:rPr lang="en-GB" sz="1100" b="1" kern="1200" noProof="0">
                          <a:solidFill>
                            <a:srgbClr val="454546"/>
                          </a:solidFill>
                          <a:effectLst/>
                          <a:latin typeface="+mj-lt"/>
                          <a:ea typeface="+mn-ea"/>
                          <a:cs typeface="+mn-cs"/>
                        </a:rPr>
                        <a:t> NESO (Code Administrator)</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018824" rtl="0" eaLnBrk="1" fontAlgn="auto" latinLnBrk="0" hangingPunct="1">
                        <a:lnSpc>
                          <a:spcPct val="100000"/>
                        </a:lnSpc>
                        <a:spcBef>
                          <a:spcPts val="900"/>
                        </a:spcBef>
                        <a:spcAft>
                          <a:spcPts val="900"/>
                        </a:spcAft>
                        <a:buClrTx/>
                        <a:buSzTx/>
                        <a:buFontTx/>
                        <a:buNone/>
                        <a:tabLst/>
                        <a:defRPr/>
                      </a:pPr>
                      <a:endParaRPr lang="en-GB" sz="1200" b="0" kern="1200" noProof="0">
                        <a:solidFill>
                          <a:srgbClr val="454546"/>
                        </a:solidFill>
                        <a:effectLst/>
                        <a:latin typeface="HelveticaNeueLTPro-Roman"/>
                        <a:ea typeface="Times New Roman"/>
                        <a:cs typeface="+mn-cs"/>
                      </a:endParaRP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9796392"/>
                  </a:ext>
                </a:extLst>
              </a:tr>
              <a:tr h="411683">
                <a:tc>
                  <a:txBody>
                    <a:bodyPr/>
                    <a:lstStyle/>
                    <a:p>
                      <a:pPr marL="0" marR="0" algn="ctr">
                        <a:spcBef>
                          <a:spcPts val="900"/>
                        </a:spcBef>
                        <a:spcAft>
                          <a:spcPts val="900"/>
                        </a:spcAft>
                      </a:pPr>
                      <a:r>
                        <a:rPr lang="en-GB" sz="1100" noProof="0">
                          <a:solidFill>
                            <a:schemeClr val="accent1"/>
                          </a:solidFill>
                          <a:effectLst/>
                          <a:latin typeface="+mj-lt"/>
                          <a:ea typeface="Times New Roman"/>
                        </a:rPr>
                        <a:t>3</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900"/>
                        </a:spcBef>
                        <a:spcAft>
                          <a:spcPts val="900"/>
                        </a:spcAft>
                        <a:buClrTx/>
                        <a:buSzTx/>
                        <a:buFontTx/>
                        <a:buNone/>
                        <a:tabLst/>
                        <a:defRPr/>
                      </a:pPr>
                      <a:r>
                        <a:rPr lang="en-GB" sz="1100"/>
                        <a:t>Alternate Reactive Power Capability </a:t>
                      </a:r>
                      <a:r>
                        <a:rPr lang="en-GB" sz="1100" b="0" kern="1200" noProof="0">
                          <a:solidFill>
                            <a:srgbClr val="454546"/>
                          </a:solidFill>
                          <a:effectLst/>
                          <a:latin typeface="+mn-lt"/>
                          <a:ea typeface="+mn-ea"/>
                          <a:cs typeface="+mn-cs"/>
                        </a:rPr>
                        <a:t>– </a:t>
                      </a:r>
                      <a:r>
                        <a:rPr lang="en-GB" sz="1100" b="1" kern="1200" noProof="0">
                          <a:solidFill>
                            <a:schemeClr val="accent1"/>
                          </a:solidFill>
                          <a:effectLst/>
                          <a:latin typeface="+mn-lt"/>
                          <a:ea typeface="+mn-ea"/>
                          <a:cs typeface="+mn-cs"/>
                        </a:rPr>
                        <a:t>Tanmay Kadam</a:t>
                      </a:r>
                      <a:r>
                        <a:rPr lang="en-GB" sz="1100" b="1" kern="1200" noProof="0">
                          <a:solidFill>
                            <a:srgbClr val="454546"/>
                          </a:solidFill>
                          <a:effectLst/>
                          <a:latin typeface="+mn-lt"/>
                          <a:ea typeface="+mn-ea"/>
                          <a:cs typeface="+mn-cs"/>
                        </a:rPr>
                        <a:t>, NESO</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018824" rtl="0" eaLnBrk="1" fontAlgn="auto" latinLnBrk="0" hangingPunct="1">
                        <a:lnSpc>
                          <a:spcPct val="100000"/>
                        </a:lnSpc>
                        <a:spcBef>
                          <a:spcPts val="900"/>
                        </a:spcBef>
                        <a:spcAft>
                          <a:spcPts val="900"/>
                        </a:spcAft>
                        <a:buClrTx/>
                        <a:buSzTx/>
                        <a:buFontTx/>
                        <a:buNone/>
                        <a:tabLst/>
                        <a:defRPr/>
                      </a:pPr>
                      <a:endParaRPr lang="en-GB" sz="1200" b="0" kern="1200" noProof="0">
                        <a:solidFill>
                          <a:srgbClr val="454546"/>
                        </a:solidFill>
                        <a:effectLst/>
                        <a:latin typeface="HelveticaNeueLTPro-Roman"/>
                        <a:ea typeface="Times New Roman"/>
                        <a:cs typeface="+mn-cs"/>
                      </a:endParaRP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0126983"/>
                  </a:ext>
                </a:extLst>
              </a:tr>
              <a:tr h="411683">
                <a:tc>
                  <a:txBody>
                    <a:bodyPr/>
                    <a:lstStyle/>
                    <a:p>
                      <a:pPr marL="0" marR="0" algn="ctr">
                        <a:spcBef>
                          <a:spcPts val="900"/>
                        </a:spcBef>
                        <a:spcAft>
                          <a:spcPts val="900"/>
                        </a:spcAft>
                      </a:pPr>
                      <a:r>
                        <a:rPr lang="en-GB" sz="1100" noProof="0">
                          <a:solidFill>
                            <a:schemeClr val="accent1"/>
                          </a:solidFill>
                          <a:effectLst/>
                          <a:latin typeface="+mj-lt"/>
                          <a:ea typeface="Times New Roman"/>
                        </a:rPr>
                        <a:t>4</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900"/>
                        </a:spcBef>
                        <a:spcAft>
                          <a:spcPts val="900"/>
                        </a:spcAft>
                        <a:buClrTx/>
                        <a:buSzTx/>
                        <a:buFontTx/>
                        <a:buNone/>
                        <a:tabLst/>
                        <a:defRPr/>
                      </a:pPr>
                      <a:r>
                        <a:rPr lang="en-GB" sz="1100" b="0" kern="1200" noProof="0">
                          <a:solidFill>
                            <a:srgbClr val="454546"/>
                          </a:solidFill>
                          <a:effectLst/>
                          <a:latin typeface="+mn-lt"/>
                          <a:ea typeface="+mn-ea"/>
                          <a:cs typeface="+mn-cs"/>
                        </a:rPr>
                        <a:t>Compliance Clarifications and Corrections Modifications – </a:t>
                      </a:r>
                      <a:r>
                        <a:rPr lang="en-GB" sz="1100" b="1" kern="1200" noProof="0">
                          <a:solidFill>
                            <a:schemeClr val="accent1"/>
                          </a:solidFill>
                          <a:effectLst/>
                          <a:latin typeface="+mn-lt"/>
                          <a:ea typeface="+mn-ea"/>
                          <a:cs typeface="+mn-cs"/>
                        </a:rPr>
                        <a:t>Tanmay Kadam/Amanda Rooney</a:t>
                      </a:r>
                      <a:r>
                        <a:rPr lang="en-GB" sz="1100" b="1" kern="1200" noProof="0">
                          <a:solidFill>
                            <a:schemeClr val="accent2"/>
                          </a:solidFill>
                          <a:effectLst/>
                          <a:latin typeface="+mn-lt"/>
                          <a:ea typeface="+mn-ea"/>
                          <a:cs typeface="+mn-cs"/>
                        </a:rPr>
                        <a:t>, </a:t>
                      </a:r>
                      <a:r>
                        <a:rPr lang="en-GB" sz="1100" b="1" kern="1200" noProof="0">
                          <a:solidFill>
                            <a:srgbClr val="454546"/>
                          </a:solidFill>
                          <a:effectLst/>
                          <a:latin typeface="+mn-lt"/>
                          <a:ea typeface="+mn-ea"/>
                          <a:cs typeface="+mn-cs"/>
                        </a:rPr>
                        <a:t>NESO</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018824" rtl="0" eaLnBrk="1" fontAlgn="auto" latinLnBrk="0" hangingPunct="1">
                        <a:lnSpc>
                          <a:spcPct val="100000"/>
                        </a:lnSpc>
                        <a:spcBef>
                          <a:spcPts val="900"/>
                        </a:spcBef>
                        <a:spcAft>
                          <a:spcPts val="900"/>
                        </a:spcAft>
                        <a:buClrTx/>
                        <a:buSzTx/>
                        <a:buFontTx/>
                        <a:buNone/>
                        <a:tabLst/>
                        <a:defRPr/>
                      </a:pPr>
                      <a:endParaRPr lang="en-GB" sz="1200" b="0" kern="1200" noProof="0">
                        <a:solidFill>
                          <a:srgbClr val="454546"/>
                        </a:solidFill>
                        <a:effectLst/>
                        <a:latin typeface="HelveticaNeueLTPro-Roman"/>
                        <a:ea typeface="Times New Roman"/>
                        <a:cs typeface="+mn-cs"/>
                      </a:endParaRP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4397262"/>
                  </a:ext>
                </a:extLst>
              </a:tr>
              <a:tr h="411683">
                <a:tc>
                  <a:txBody>
                    <a:bodyPr/>
                    <a:lstStyle/>
                    <a:p>
                      <a:pPr marL="0" marR="0" algn="ctr">
                        <a:spcBef>
                          <a:spcPts val="900"/>
                        </a:spcBef>
                        <a:spcAft>
                          <a:spcPts val="900"/>
                        </a:spcAft>
                      </a:pPr>
                      <a:r>
                        <a:rPr lang="en-GB" sz="1100" noProof="0">
                          <a:solidFill>
                            <a:schemeClr val="accent1"/>
                          </a:solidFill>
                          <a:effectLst/>
                          <a:latin typeface="+mj-lt"/>
                          <a:ea typeface="Times New Roman"/>
                        </a:rPr>
                        <a:t>5</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l" rtl="0" eaLnBrk="1" fontAlgn="auto" latinLnBrk="0" hangingPunct="1">
                        <a:lnSpc>
                          <a:spcPct val="100000"/>
                        </a:lnSpc>
                        <a:spcBef>
                          <a:spcPts val="900"/>
                        </a:spcBef>
                        <a:spcAft>
                          <a:spcPts val="900"/>
                        </a:spcAft>
                        <a:buClrTx/>
                        <a:buSzTx/>
                        <a:buFontTx/>
                        <a:buNone/>
                      </a:pPr>
                      <a:r>
                        <a:rPr lang="en-GB" sz="1100" b="0" kern="1200" noProof="0">
                          <a:solidFill>
                            <a:srgbClr val="454546"/>
                          </a:solidFill>
                          <a:effectLst/>
                          <a:latin typeface="+mn-lt"/>
                          <a:ea typeface="Times New Roman"/>
                          <a:cs typeface="+mn-cs"/>
                        </a:rPr>
                        <a:t>AOB and Meeting Close  - </a:t>
                      </a:r>
                      <a:r>
                        <a:rPr lang="en-GB" sz="1100" b="1" kern="1200" noProof="0">
                          <a:solidFill>
                            <a:srgbClr val="454546"/>
                          </a:solidFill>
                          <a:effectLst/>
                          <a:latin typeface="+mn-lt"/>
                          <a:ea typeface="+mn-ea"/>
                          <a:cs typeface="+mn-cs"/>
                        </a:rPr>
                        <a:t>Claire Newton, N</a:t>
                      </a:r>
                      <a:r>
                        <a:rPr lang="en-GB" sz="1100" b="1" kern="1200" noProof="0">
                          <a:solidFill>
                            <a:srgbClr val="454546"/>
                          </a:solidFill>
                          <a:effectLst/>
                          <a:latin typeface="+mn-lt"/>
                          <a:ea typeface="Times New Roman"/>
                          <a:cs typeface="+mn-cs"/>
                        </a:rPr>
                        <a:t>ESO</a:t>
                      </a: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018824" rtl="0" eaLnBrk="1" fontAlgn="auto" latinLnBrk="0" hangingPunct="1">
                        <a:lnSpc>
                          <a:spcPct val="100000"/>
                        </a:lnSpc>
                        <a:spcBef>
                          <a:spcPts val="900"/>
                        </a:spcBef>
                        <a:spcAft>
                          <a:spcPts val="900"/>
                        </a:spcAft>
                        <a:buClrTx/>
                        <a:buSzTx/>
                        <a:buFontTx/>
                        <a:buNone/>
                        <a:tabLst/>
                        <a:defRPr/>
                      </a:pPr>
                      <a:endParaRPr lang="en-GB" sz="1200" b="0" kern="1200" noProof="0">
                        <a:solidFill>
                          <a:srgbClr val="454546"/>
                        </a:solidFill>
                        <a:effectLst/>
                        <a:latin typeface="HelveticaNeueLTPro-Roman"/>
                        <a:ea typeface="Times New Roman"/>
                        <a:cs typeface="+mn-cs"/>
                      </a:endParaRPr>
                    </a:p>
                  </a:txBody>
                  <a:tcPr marL="32747" marR="32747" marT="49118" marB="49118"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6180433"/>
                  </a:ext>
                </a:extLst>
              </a:tr>
            </a:tbl>
          </a:graphicData>
        </a:graphic>
      </p:graphicFrame>
    </p:spTree>
    <p:extLst>
      <p:ext uri="{BB962C8B-B14F-4D97-AF65-F5344CB8AC3E}">
        <p14:creationId xmlns:p14="http://schemas.microsoft.com/office/powerpoint/2010/main" val="420078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BC22-EDF6-A72A-688D-FEF1392C7F46}"/>
              </a:ext>
            </a:extLst>
          </p:cNvPr>
          <p:cNvSpPr>
            <a:spLocks noGrp="1"/>
          </p:cNvSpPr>
          <p:nvPr>
            <p:ph type="title"/>
          </p:nvPr>
        </p:nvSpPr>
        <p:spPr>
          <a:xfrm>
            <a:off x="478247" y="152061"/>
            <a:ext cx="10515600" cy="1325563"/>
          </a:xfrm>
        </p:spPr>
        <p:txBody>
          <a:bodyPr>
            <a:normAutofit/>
          </a:bodyPr>
          <a:lstStyle/>
          <a:p>
            <a:r>
              <a:rPr lang="en-GB" sz="3200"/>
              <a:t>GCDF – Objectives and Expectations</a:t>
            </a:r>
          </a:p>
        </p:txBody>
      </p:sp>
      <p:graphicFrame>
        <p:nvGraphicFramePr>
          <p:cNvPr id="3" name="Table 8">
            <a:extLst>
              <a:ext uri="{FF2B5EF4-FFF2-40B4-BE49-F238E27FC236}">
                <a16:creationId xmlns:a16="http://schemas.microsoft.com/office/drawing/2014/main" id="{ABC56849-1160-6889-8350-027E92876683}"/>
              </a:ext>
            </a:extLst>
          </p:cNvPr>
          <p:cNvGraphicFramePr>
            <a:graphicFrameLocks noGrp="1"/>
          </p:cNvGraphicFramePr>
          <p:nvPr/>
        </p:nvGraphicFramePr>
        <p:xfrm>
          <a:off x="544023" y="1215231"/>
          <a:ext cx="10590781" cy="1522215"/>
        </p:xfrm>
        <a:graphic>
          <a:graphicData uri="http://schemas.openxmlformats.org/drawingml/2006/table">
            <a:tbl>
              <a:tblPr firstRow="1" bandRow="1">
                <a:tableStyleId>{5C22544A-7EE6-4342-B048-85BDC9FD1C3A}</a:tableStyleId>
              </a:tblPr>
              <a:tblGrid>
                <a:gridCol w="10590781">
                  <a:extLst>
                    <a:ext uri="{9D8B030D-6E8A-4147-A177-3AD203B41FA5}">
                      <a16:colId xmlns:a16="http://schemas.microsoft.com/office/drawing/2014/main" val="302989001"/>
                    </a:ext>
                  </a:extLst>
                </a:gridCol>
              </a:tblGrid>
              <a:tr h="463176">
                <a:tc>
                  <a:txBody>
                    <a:bodyPr/>
                    <a:lstStyle/>
                    <a:p>
                      <a:r>
                        <a:rPr lang="en-GB"/>
                        <a:t>Objective</a:t>
                      </a:r>
                    </a:p>
                  </a:txBody>
                  <a:tcPr/>
                </a:tc>
                <a:extLst>
                  <a:ext uri="{0D108BD9-81ED-4DB2-BD59-A6C34878D82A}">
                    <a16:rowId xmlns:a16="http://schemas.microsoft.com/office/drawing/2014/main" val="2482929702"/>
                  </a:ext>
                </a:extLst>
              </a:tr>
              <a:tr h="575441">
                <a:tc>
                  <a:txBody>
                    <a:bodyPr/>
                    <a:lstStyle/>
                    <a:p>
                      <a:r>
                        <a:rPr lang="en-GB"/>
                        <a:t>Develop ideas, understand impacts to industry and modification content discussion, in relation to Grid Code related issues.</a:t>
                      </a:r>
                    </a:p>
                  </a:txBody>
                  <a:tcPr/>
                </a:tc>
                <a:extLst>
                  <a:ext uri="{0D108BD9-81ED-4DB2-BD59-A6C34878D82A}">
                    <a16:rowId xmlns:a16="http://schemas.microsoft.com/office/drawing/2014/main" val="356590447"/>
                  </a:ext>
                </a:extLst>
              </a:tr>
              <a:tr h="418959">
                <a:tc>
                  <a:txBody>
                    <a:bodyPr/>
                    <a:lstStyle/>
                    <a:p>
                      <a:r>
                        <a:rPr lang="en-GB"/>
                        <a:t>Anyone can bring an agenda item (not just NESO!)</a:t>
                      </a:r>
                    </a:p>
                  </a:txBody>
                  <a:tcPr/>
                </a:tc>
                <a:extLst>
                  <a:ext uri="{0D108BD9-81ED-4DB2-BD59-A6C34878D82A}">
                    <a16:rowId xmlns:a16="http://schemas.microsoft.com/office/drawing/2014/main" val="4262946262"/>
                  </a:ext>
                </a:extLst>
              </a:tr>
            </a:tbl>
          </a:graphicData>
        </a:graphic>
      </p:graphicFrame>
      <p:graphicFrame>
        <p:nvGraphicFramePr>
          <p:cNvPr id="4" name="Table 9">
            <a:extLst>
              <a:ext uri="{FF2B5EF4-FFF2-40B4-BE49-F238E27FC236}">
                <a16:creationId xmlns:a16="http://schemas.microsoft.com/office/drawing/2014/main" id="{E23A955A-A901-BAF5-EB76-DA2187DC120D}"/>
              </a:ext>
            </a:extLst>
          </p:cNvPr>
          <p:cNvGraphicFramePr>
            <a:graphicFrameLocks noGrp="1"/>
          </p:cNvGraphicFramePr>
          <p:nvPr/>
        </p:nvGraphicFramePr>
        <p:xfrm>
          <a:off x="544023" y="2873150"/>
          <a:ext cx="10590780" cy="2891530"/>
        </p:xfrm>
        <a:graphic>
          <a:graphicData uri="http://schemas.openxmlformats.org/drawingml/2006/table">
            <a:tbl>
              <a:tblPr firstRow="1" bandRow="1">
                <a:tableStyleId>{5C22544A-7EE6-4342-B048-85BDC9FD1C3A}</a:tableStyleId>
              </a:tblPr>
              <a:tblGrid>
                <a:gridCol w="10590780">
                  <a:extLst>
                    <a:ext uri="{9D8B030D-6E8A-4147-A177-3AD203B41FA5}">
                      <a16:colId xmlns:a16="http://schemas.microsoft.com/office/drawing/2014/main" val="3609539245"/>
                    </a:ext>
                  </a:extLst>
                </a:gridCol>
              </a:tblGrid>
              <a:tr h="450290">
                <a:tc>
                  <a:txBody>
                    <a:bodyPr/>
                    <a:lstStyle/>
                    <a:p>
                      <a:r>
                        <a:rPr lang="en-GB"/>
                        <a:t>Expectations</a:t>
                      </a:r>
                    </a:p>
                  </a:txBody>
                  <a:tcPr/>
                </a:tc>
                <a:extLst>
                  <a:ext uri="{0D108BD9-81ED-4DB2-BD59-A6C34878D82A}">
                    <a16:rowId xmlns:a16="http://schemas.microsoft.com/office/drawing/2014/main" val="3101566514"/>
                  </a:ext>
                </a:extLst>
              </a:tr>
              <a:tr h="450290">
                <a:tc>
                  <a:txBody>
                    <a:bodyPr/>
                    <a:lstStyle/>
                    <a:p>
                      <a:r>
                        <a:rPr lang="en-GB"/>
                        <a:t>Explain acronyms and context of the update or change</a:t>
                      </a:r>
                    </a:p>
                  </a:txBody>
                  <a:tcPr/>
                </a:tc>
                <a:extLst>
                  <a:ext uri="{0D108BD9-81ED-4DB2-BD59-A6C34878D82A}">
                    <a16:rowId xmlns:a16="http://schemas.microsoft.com/office/drawing/2014/main" val="451314754"/>
                  </a:ext>
                </a:extLst>
              </a:tr>
              <a:tr h="450290">
                <a:tc>
                  <a:txBody>
                    <a:bodyPr/>
                    <a:lstStyle/>
                    <a:p>
                      <a:r>
                        <a:rPr lang="en-GB"/>
                        <a:t>Be respectful of each other’s opinions and polite when providing feedback and asking questions</a:t>
                      </a:r>
                    </a:p>
                  </a:txBody>
                  <a:tcPr/>
                </a:tc>
                <a:extLst>
                  <a:ext uri="{0D108BD9-81ED-4DB2-BD59-A6C34878D82A}">
                    <a16:rowId xmlns:a16="http://schemas.microsoft.com/office/drawing/2014/main" val="2141309267"/>
                  </a:ext>
                </a:extLst>
              </a:tr>
              <a:tr h="450290">
                <a:tc>
                  <a:txBody>
                    <a:bodyPr/>
                    <a:lstStyle/>
                    <a:p>
                      <a:r>
                        <a:rPr lang="en-GB"/>
                        <a:t>Contribute to the discussion</a:t>
                      </a:r>
                    </a:p>
                  </a:txBody>
                  <a:tcPr/>
                </a:tc>
                <a:extLst>
                  <a:ext uri="{0D108BD9-81ED-4DB2-BD59-A6C34878D82A}">
                    <a16:rowId xmlns:a16="http://schemas.microsoft.com/office/drawing/2014/main" val="4019539551"/>
                  </a:ext>
                </a:extLst>
              </a:tr>
              <a:tr h="450290">
                <a:tc>
                  <a:txBody>
                    <a:bodyPr/>
                    <a:lstStyle/>
                    <a:p>
                      <a:r>
                        <a:rPr lang="en-GB"/>
                        <a:t>Language and Conduct to be consistent with the values of equality and diversity</a:t>
                      </a:r>
                    </a:p>
                  </a:txBody>
                  <a:tcPr/>
                </a:tc>
                <a:extLst>
                  <a:ext uri="{0D108BD9-81ED-4DB2-BD59-A6C34878D82A}">
                    <a16:rowId xmlns:a16="http://schemas.microsoft.com/office/drawing/2014/main" val="4267843991"/>
                  </a:ext>
                </a:extLst>
              </a:tr>
              <a:tr h="450290">
                <a:tc>
                  <a:txBody>
                    <a:bodyPr/>
                    <a:lstStyle/>
                    <a:p>
                      <a:r>
                        <a:rPr lang="en-GB"/>
                        <a:t>Keep to agreed scope</a:t>
                      </a:r>
                    </a:p>
                  </a:txBody>
                  <a:tcPr/>
                </a:tc>
                <a:extLst>
                  <a:ext uri="{0D108BD9-81ED-4DB2-BD59-A6C34878D82A}">
                    <a16:rowId xmlns:a16="http://schemas.microsoft.com/office/drawing/2014/main" val="2408849083"/>
                  </a:ext>
                </a:extLst>
              </a:tr>
            </a:tbl>
          </a:graphicData>
        </a:graphic>
      </p:graphicFrame>
      <p:sp>
        <p:nvSpPr>
          <p:cNvPr id="6" name="TextBox 5">
            <a:extLst>
              <a:ext uri="{FF2B5EF4-FFF2-40B4-BE49-F238E27FC236}">
                <a16:creationId xmlns:a16="http://schemas.microsoft.com/office/drawing/2014/main" id="{3A1CE756-7551-3F06-4C65-42C35899EF96}"/>
              </a:ext>
            </a:extLst>
          </p:cNvPr>
          <p:cNvSpPr txBox="1"/>
          <p:nvPr/>
        </p:nvSpPr>
        <p:spPr>
          <a:xfrm>
            <a:off x="294372" y="5900384"/>
            <a:ext cx="11090082" cy="646331"/>
          </a:xfrm>
          <a:prstGeom prst="rect">
            <a:avLst/>
          </a:prstGeom>
          <a:noFill/>
        </p:spPr>
        <p:txBody>
          <a:bodyPr wrap="square">
            <a:spAutoFit/>
          </a:bodyPr>
          <a:lstStyle/>
          <a:p>
            <a:pPr marR="0" lvl="1" algn="l" defTabSz="914400" rtl="0" eaLnBrk="1" fontAlgn="base" latinLnBrk="0" hangingPunct="1">
              <a:lnSpc>
                <a:spcPct val="100000"/>
              </a:lnSpc>
              <a:spcBef>
                <a:spcPct val="0"/>
              </a:spcBef>
              <a:spcAft>
                <a:spcPct val="0"/>
              </a:spcAft>
              <a:buClrTx/>
              <a:buSzTx/>
              <a:tabLst/>
              <a:defRPr/>
            </a:pPr>
            <a:r>
              <a:rPr kumimoji="0" lang="en-GB" sz="1800" b="0" i="0" u="none" strike="noStrike" kern="1200" cap="none" spc="0" normalizeH="0" baseline="0" noProof="0">
                <a:ln>
                  <a:noFill/>
                </a:ln>
                <a:solidFill>
                  <a:srgbClr val="454546"/>
                </a:solidFill>
                <a:effectLst/>
                <a:uLnTx/>
                <a:uFillTx/>
                <a:ea typeface="+mn-ea"/>
                <a:cs typeface="+mn-cs"/>
              </a:rPr>
              <a:t>The Forum will be recorded and made available on the GCDF webpage along with summary notes.</a:t>
            </a:r>
          </a:p>
        </p:txBody>
      </p:sp>
    </p:spTree>
    <p:extLst>
      <p:ext uri="{BB962C8B-B14F-4D97-AF65-F5344CB8AC3E}">
        <p14:creationId xmlns:p14="http://schemas.microsoft.com/office/powerpoint/2010/main" val="3923664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89DD-83DC-ED85-67D3-320FFEFCF1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8FBF119-BD20-C5DD-D26C-229F2D687FE7}"/>
              </a:ext>
            </a:extLst>
          </p:cNvPr>
          <p:cNvSpPr>
            <a:spLocks noGrp="1"/>
          </p:cNvSpPr>
          <p:nvPr>
            <p:ph type="ctrTitle"/>
          </p:nvPr>
        </p:nvSpPr>
        <p:spPr/>
        <p:txBody>
          <a:bodyPr/>
          <a:lstStyle/>
          <a:p>
            <a:r>
              <a:rPr lang="en-GB"/>
              <a:t>Code Administrator Update</a:t>
            </a:r>
          </a:p>
        </p:txBody>
      </p:sp>
      <p:sp>
        <p:nvSpPr>
          <p:cNvPr id="5" name="Subtitle 4">
            <a:extLst>
              <a:ext uri="{FF2B5EF4-FFF2-40B4-BE49-F238E27FC236}">
                <a16:creationId xmlns:a16="http://schemas.microsoft.com/office/drawing/2014/main" id="{117F2708-5AFB-502A-4CB0-E25B88640566}"/>
              </a:ext>
            </a:extLst>
          </p:cNvPr>
          <p:cNvSpPr>
            <a:spLocks noGrp="1"/>
          </p:cNvSpPr>
          <p:nvPr>
            <p:ph type="subTitle" idx="1"/>
          </p:nvPr>
        </p:nvSpPr>
        <p:spPr/>
        <p:txBody>
          <a:bodyPr>
            <a:normAutofit/>
          </a:bodyPr>
          <a:lstStyle/>
          <a:p>
            <a:r>
              <a:rPr lang="en-GB"/>
              <a:t>NESO (Code Administrator)</a:t>
            </a:r>
          </a:p>
        </p:txBody>
      </p:sp>
    </p:spTree>
    <p:extLst>
      <p:ext uri="{BB962C8B-B14F-4D97-AF65-F5344CB8AC3E}">
        <p14:creationId xmlns:p14="http://schemas.microsoft.com/office/powerpoint/2010/main" val="147135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93D91C-6889-ED30-9C33-A849B890FAAB}"/>
              </a:ext>
            </a:extLst>
          </p:cNvPr>
          <p:cNvSpPr>
            <a:spLocks noGrp="1"/>
          </p:cNvSpPr>
          <p:nvPr>
            <p:ph type="ctrTitle"/>
          </p:nvPr>
        </p:nvSpPr>
        <p:spPr>
          <a:xfrm>
            <a:off x="317089" y="2133600"/>
            <a:ext cx="10626214" cy="3262313"/>
          </a:xfrm>
        </p:spPr>
        <p:txBody>
          <a:bodyPr>
            <a:normAutofit/>
          </a:bodyPr>
          <a:lstStyle/>
          <a:p>
            <a:r>
              <a:rPr lang="en-GB">
                <a:solidFill>
                  <a:schemeClr val="bg1"/>
                </a:solidFill>
                <a:latin typeface="Calibri" panose="020F0502020204030204" pitchFamily="34" charset="0"/>
                <a:cs typeface="Calibri" panose="020F0502020204030204" pitchFamily="34" charset="0"/>
              </a:rPr>
              <a:t>Alternate Reactive Power Capability due to Network Restrictions</a:t>
            </a:r>
            <a:br>
              <a:rPr lang="en-GB">
                <a:solidFill>
                  <a:schemeClr val="bg1"/>
                </a:solidFill>
                <a:latin typeface="Calibri" panose="020F0502020204030204" pitchFamily="34" charset="0"/>
                <a:cs typeface="Calibri" panose="020F0502020204030204" pitchFamily="34" charset="0"/>
              </a:rPr>
            </a:br>
            <a:br>
              <a:rPr lang="en-GB">
                <a:solidFill>
                  <a:schemeClr val="bg1"/>
                </a:solidFill>
                <a:latin typeface="Calibri" panose="020F0502020204030204" pitchFamily="34" charset="0"/>
                <a:cs typeface="Calibri" panose="020F0502020204030204" pitchFamily="34" charset="0"/>
              </a:rPr>
            </a:br>
            <a:r>
              <a:rPr lang="en-GB" sz="2800">
                <a:solidFill>
                  <a:schemeClr val="bg1"/>
                </a:solidFill>
                <a:latin typeface="Calibri" panose="020F0502020204030204" pitchFamily="34" charset="0"/>
                <a:cs typeface="Calibri" panose="020F0502020204030204" pitchFamily="34" charset="0"/>
              </a:rPr>
              <a:t>Tanmay Kadam – Eng. Compliance</a:t>
            </a:r>
            <a:endParaRPr lang="en-GB" sz="2800" b="1">
              <a:solidFill>
                <a:schemeClr val="bg1"/>
              </a:solidFill>
            </a:endParaRPr>
          </a:p>
        </p:txBody>
      </p:sp>
    </p:spTree>
    <p:extLst>
      <p:ext uri="{BB962C8B-B14F-4D97-AF65-F5344CB8AC3E}">
        <p14:creationId xmlns:p14="http://schemas.microsoft.com/office/powerpoint/2010/main" val="3562645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B946-452F-B671-B4C1-2970976FA647}"/>
              </a:ext>
            </a:extLst>
          </p:cNvPr>
          <p:cNvSpPr>
            <a:spLocks noGrp="1"/>
          </p:cNvSpPr>
          <p:nvPr>
            <p:ph type="title"/>
          </p:nvPr>
        </p:nvSpPr>
        <p:spPr>
          <a:xfrm>
            <a:off x="637273" y="365125"/>
            <a:ext cx="10515600" cy="933323"/>
          </a:xfrm>
        </p:spPr>
        <p:txBody>
          <a:bodyPr>
            <a:normAutofit/>
          </a:bodyPr>
          <a:lstStyle/>
          <a:p>
            <a:r>
              <a:rPr lang="en-US" sz="2800">
                <a:solidFill>
                  <a:schemeClr val="tx2"/>
                </a:solidFill>
              </a:rPr>
              <a:t>Current Grid Code Requirements </a:t>
            </a:r>
            <a:endParaRPr lang="en-GB" sz="2800">
              <a:solidFill>
                <a:schemeClr val="tx2"/>
              </a:solidFill>
            </a:endParaRPr>
          </a:p>
        </p:txBody>
      </p:sp>
      <p:sp>
        <p:nvSpPr>
          <p:cNvPr id="5" name="TextBox 4">
            <a:extLst>
              <a:ext uri="{FF2B5EF4-FFF2-40B4-BE49-F238E27FC236}">
                <a16:creationId xmlns:a16="http://schemas.microsoft.com/office/drawing/2014/main" id="{7C15C8F4-017F-B78F-0252-C378BC2C4689}"/>
              </a:ext>
            </a:extLst>
          </p:cNvPr>
          <p:cNvSpPr txBox="1"/>
          <p:nvPr/>
        </p:nvSpPr>
        <p:spPr>
          <a:xfrm>
            <a:off x="530352" y="1472184"/>
            <a:ext cx="11137392" cy="3539430"/>
          </a:xfrm>
          <a:prstGeom prst="rect">
            <a:avLst/>
          </a:prstGeom>
          <a:noFill/>
        </p:spPr>
        <p:txBody>
          <a:bodyPr wrap="square" rtlCol="0">
            <a:spAutoFit/>
          </a:bodyPr>
          <a:lstStyle/>
          <a:p>
            <a:pPr marL="285750" indent="-285750">
              <a:buFont typeface="Arial" panose="020B0604020202020204" pitchFamily="34" charset="0"/>
              <a:buChar char="•"/>
            </a:pPr>
            <a:r>
              <a:rPr lang="en-US" sz="1600" i="1">
                <a:latin typeface="Calibri" panose="020F0502020204030204" pitchFamily="34" charset="0"/>
                <a:ea typeface="Calibri" panose="020F0502020204030204" pitchFamily="34" charset="0"/>
                <a:cs typeface="Calibri" panose="020F0502020204030204" pitchFamily="34" charset="0"/>
              </a:rPr>
              <a:t>ECC.A.7.2.1</a:t>
            </a:r>
          </a:p>
          <a:p>
            <a:pPr marL="285750" indent="-285750">
              <a:buFont typeface="Arial" panose="020B0604020202020204" pitchFamily="34" charset="0"/>
              <a:buChar char="•"/>
            </a:pPr>
            <a:endParaRPr lang="en-US" sz="1600" i="1">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1600" b="1" i="1">
                <a:latin typeface="Calibri" panose="020F0502020204030204" pitchFamily="34" charset="0"/>
                <a:ea typeface="Calibri" panose="020F0502020204030204" pitchFamily="34" charset="0"/>
                <a:cs typeface="Calibri" panose="020F0502020204030204" pitchFamily="34" charset="0"/>
              </a:rPr>
              <a:t>The Company</a:t>
            </a:r>
            <a:r>
              <a:rPr lang="en-US" sz="1600" i="1">
                <a:latin typeface="Calibri" panose="020F0502020204030204" pitchFamily="34" charset="0"/>
                <a:ea typeface="Calibri" panose="020F0502020204030204" pitchFamily="34" charset="0"/>
                <a:cs typeface="Calibri" panose="020F0502020204030204" pitchFamily="34" charset="0"/>
              </a:rPr>
              <a:t> requires that the continuously acting automatic voltage control system for the </a:t>
            </a:r>
            <a:r>
              <a:rPr lang="en-US" sz="1600" b="1" i="1">
                <a:latin typeface="Calibri" panose="020F0502020204030204" pitchFamily="34" charset="0"/>
                <a:ea typeface="Calibri" panose="020F0502020204030204" pitchFamily="34" charset="0"/>
                <a:cs typeface="Calibri" panose="020F0502020204030204" pitchFamily="34" charset="0"/>
              </a:rPr>
              <a:t>Onshore Power Park Module</a:t>
            </a:r>
            <a:r>
              <a:rPr lang="en-US" sz="1600" i="1">
                <a:latin typeface="Calibri" panose="020F0502020204030204" pitchFamily="34" charset="0"/>
                <a:ea typeface="Calibri" panose="020F0502020204030204" pitchFamily="34" charset="0"/>
                <a:cs typeface="Calibri" panose="020F0502020204030204" pitchFamily="34" charset="0"/>
              </a:rPr>
              <a:t>, </a:t>
            </a:r>
            <a:r>
              <a:rPr lang="en-US" sz="1600" b="1" i="1">
                <a:latin typeface="Calibri" panose="020F0502020204030204" pitchFamily="34" charset="0"/>
                <a:ea typeface="Calibri" panose="020F0502020204030204" pitchFamily="34" charset="0"/>
                <a:cs typeface="Calibri" panose="020F0502020204030204" pitchFamily="34" charset="0"/>
              </a:rPr>
              <a:t>Onshore HVDC Converter </a:t>
            </a:r>
            <a:r>
              <a:rPr lang="en-US" sz="1600" i="1">
                <a:latin typeface="Calibri" panose="020F0502020204030204" pitchFamily="34" charset="0"/>
                <a:ea typeface="Calibri" panose="020F0502020204030204" pitchFamily="34" charset="0"/>
                <a:cs typeface="Calibri" panose="020F0502020204030204" pitchFamily="34" charset="0"/>
              </a:rPr>
              <a:t>or </a:t>
            </a:r>
            <a:r>
              <a:rPr lang="en-US" sz="1600" b="1" i="1">
                <a:latin typeface="Calibri" panose="020F0502020204030204" pitchFamily="34" charset="0"/>
                <a:ea typeface="Calibri" panose="020F0502020204030204" pitchFamily="34" charset="0"/>
                <a:cs typeface="Calibri" panose="020F0502020204030204" pitchFamily="34" charset="0"/>
              </a:rPr>
              <a:t>OTSDUW Plant and Apparatus</a:t>
            </a:r>
            <a:r>
              <a:rPr lang="en-US" sz="1600" i="1">
                <a:latin typeface="Calibri" panose="020F0502020204030204" pitchFamily="34" charset="0"/>
                <a:ea typeface="Calibri" panose="020F0502020204030204" pitchFamily="34" charset="0"/>
                <a:cs typeface="Calibri" panose="020F0502020204030204" pitchFamily="34" charset="0"/>
              </a:rPr>
              <a:t> shall meet the following functional performance specification. </a:t>
            </a:r>
          </a:p>
          <a:p>
            <a:pPr marL="285750" indent="-285750">
              <a:buFont typeface="Arial" panose="020B0604020202020204" pitchFamily="34" charset="0"/>
              <a:buChar char="•"/>
            </a:pPr>
            <a:endParaRPr lang="en-US" sz="1600" i="1">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1600" i="1">
                <a:latin typeface="Calibri" panose="020F0502020204030204" pitchFamily="34" charset="0"/>
                <a:ea typeface="Calibri" panose="020F0502020204030204" pitchFamily="34" charset="0"/>
                <a:cs typeface="Calibri" panose="020F0502020204030204" pitchFamily="34" charset="0"/>
              </a:rPr>
              <a:t>If a </a:t>
            </a:r>
            <a:r>
              <a:rPr lang="en-US" sz="1600" b="1" i="1">
                <a:latin typeface="Calibri" panose="020F0502020204030204" pitchFamily="34" charset="0"/>
                <a:ea typeface="Calibri" panose="020F0502020204030204" pitchFamily="34" charset="0"/>
                <a:cs typeface="Calibri" panose="020F0502020204030204" pitchFamily="34" charset="0"/>
              </a:rPr>
              <a:t>Network Operator</a:t>
            </a:r>
            <a:r>
              <a:rPr lang="en-US" sz="1600" i="1">
                <a:latin typeface="Calibri" panose="020F0502020204030204" pitchFamily="34" charset="0"/>
                <a:ea typeface="Calibri" panose="020F0502020204030204" pitchFamily="34" charset="0"/>
                <a:cs typeface="Calibri" panose="020F0502020204030204" pitchFamily="34" charset="0"/>
              </a:rPr>
              <a:t> has confirmed to </a:t>
            </a:r>
            <a:r>
              <a:rPr lang="en-US" sz="1600" b="1" i="1">
                <a:latin typeface="Calibri" panose="020F0502020204030204" pitchFamily="34" charset="0"/>
                <a:ea typeface="Calibri" panose="020F0502020204030204" pitchFamily="34" charset="0"/>
                <a:cs typeface="Calibri" panose="020F0502020204030204" pitchFamily="34" charset="0"/>
              </a:rPr>
              <a:t>The Company </a:t>
            </a:r>
            <a:r>
              <a:rPr lang="en-US" sz="1600" i="1">
                <a:latin typeface="Calibri" panose="020F0502020204030204" pitchFamily="34" charset="0"/>
                <a:ea typeface="Calibri" panose="020F0502020204030204" pitchFamily="34" charset="0"/>
                <a:cs typeface="Calibri" panose="020F0502020204030204" pitchFamily="34" charset="0"/>
              </a:rPr>
              <a:t>that its network to which an </a:t>
            </a:r>
            <a:r>
              <a:rPr lang="en-US" sz="1600" b="1" i="1">
                <a:latin typeface="Calibri" panose="020F0502020204030204" pitchFamily="34" charset="0"/>
                <a:ea typeface="Calibri" panose="020F0502020204030204" pitchFamily="34" charset="0"/>
                <a:cs typeface="Calibri" panose="020F0502020204030204" pitchFamily="34" charset="0"/>
              </a:rPr>
              <a:t>Embedded</a:t>
            </a:r>
            <a:r>
              <a:rPr lang="en-US" sz="1600" i="1">
                <a:latin typeface="Calibri" panose="020F0502020204030204" pitchFamily="34" charset="0"/>
                <a:ea typeface="Calibri" panose="020F0502020204030204" pitchFamily="34" charset="0"/>
                <a:cs typeface="Calibri" panose="020F0502020204030204" pitchFamily="34" charset="0"/>
              </a:rPr>
              <a:t> </a:t>
            </a:r>
            <a:r>
              <a:rPr lang="en-US" sz="1600" b="1" i="1">
                <a:latin typeface="Calibri" panose="020F0502020204030204" pitchFamily="34" charset="0"/>
                <a:ea typeface="Calibri" panose="020F0502020204030204" pitchFamily="34" charset="0"/>
                <a:cs typeface="Calibri" panose="020F0502020204030204" pitchFamily="34" charset="0"/>
              </a:rPr>
              <a:t>Onshore</a:t>
            </a:r>
            <a:r>
              <a:rPr lang="en-US" sz="1600" i="1">
                <a:latin typeface="Calibri" panose="020F0502020204030204" pitchFamily="34" charset="0"/>
                <a:ea typeface="Calibri" panose="020F0502020204030204" pitchFamily="34" charset="0"/>
                <a:cs typeface="Calibri" panose="020F0502020204030204" pitchFamily="34" charset="0"/>
              </a:rPr>
              <a:t> </a:t>
            </a:r>
            <a:r>
              <a:rPr lang="en-US" sz="1600" b="1" i="1">
                <a:latin typeface="Calibri" panose="020F0502020204030204" pitchFamily="34" charset="0"/>
                <a:ea typeface="Calibri" panose="020F0502020204030204" pitchFamily="34" charset="0"/>
                <a:cs typeface="Calibri" panose="020F0502020204030204" pitchFamily="34" charset="0"/>
              </a:rPr>
              <a:t>Power Park Module </a:t>
            </a:r>
            <a:r>
              <a:rPr lang="en-US" sz="1600" i="1">
                <a:latin typeface="Calibri" panose="020F0502020204030204" pitchFamily="34" charset="0"/>
                <a:ea typeface="Calibri" panose="020F0502020204030204" pitchFamily="34" charset="0"/>
                <a:cs typeface="Calibri" panose="020F0502020204030204" pitchFamily="34" charset="0"/>
              </a:rPr>
              <a:t>or </a:t>
            </a:r>
            <a:r>
              <a:rPr lang="en-US" sz="1600" b="1" i="1">
                <a:latin typeface="Calibri" panose="020F0502020204030204" pitchFamily="34" charset="0"/>
                <a:ea typeface="Calibri" panose="020F0502020204030204" pitchFamily="34" charset="0"/>
                <a:cs typeface="Calibri" panose="020F0502020204030204" pitchFamily="34" charset="0"/>
              </a:rPr>
              <a:t>Onshore HVDC Converter </a:t>
            </a:r>
            <a:r>
              <a:rPr lang="en-US" sz="1600" i="1">
                <a:latin typeface="Calibri" panose="020F0502020204030204" pitchFamily="34" charset="0"/>
                <a:ea typeface="Calibri" panose="020F0502020204030204" pitchFamily="34" charset="0"/>
                <a:cs typeface="Calibri" panose="020F0502020204030204" pitchFamily="34" charset="0"/>
              </a:rPr>
              <a:t>or </a:t>
            </a:r>
            <a:r>
              <a:rPr lang="en-US" sz="1600" b="1" i="1">
                <a:latin typeface="Calibri" panose="020F0502020204030204" pitchFamily="34" charset="0"/>
                <a:ea typeface="Calibri" panose="020F0502020204030204" pitchFamily="34" charset="0"/>
                <a:cs typeface="Calibri" panose="020F0502020204030204" pitchFamily="34" charset="0"/>
              </a:rPr>
              <a:t>OTSDUW Plant and Apparatus </a:t>
            </a:r>
            <a:r>
              <a:rPr lang="en-US" sz="1600" i="1">
                <a:latin typeface="Calibri" panose="020F0502020204030204" pitchFamily="34" charset="0"/>
                <a:ea typeface="Calibri" panose="020F0502020204030204" pitchFamily="34" charset="0"/>
                <a:cs typeface="Calibri" panose="020F0502020204030204" pitchFamily="34" charset="0"/>
              </a:rPr>
              <a:t>is connected is restricted such that the full reactive range under the steady state voltage control requirements (ECC.A.7.2.2) cannot be </a:t>
            </a:r>
            <a:r>
              <a:rPr lang="en-US" sz="1600" i="1" err="1">
                <a:latin typeface="Calibri" panose="020F0502020204030204" pitchFamily="34" charset="0"/>
                <a:ea typeface="Calibri" panose="020F0502020204030204" pitchFamily="34" charset="0"/>
                <a:cs typeface="Calibri" panose="020F0502020204030204" pitchFamily="34" charset="0"/>
              </a:rPr>
              <a:t>utilised</a:t>
            </a:r>
            <a:r>
              <a:rPr lang="en-US" sz="1600" i="1">
                <a:latin typeface="Calibri" panose="020F0502020204030204" pitchFamily="34" charset="0"/>
                <a:ea typeface="Calibri" panose="020F0502020204030204" pitchFamily="34" charset="0"/>
                <a:cs typeface="Calibri" panose="020F0502020204030204" pitchFamily="34" charset="0"/>
              </a:rPr>
              <a:t>, </a:t>
            </a:r>
            <a:r>
              <a:rPr lang="en-US" sz="1600" b="1" i="1">
                <a:latin typeface="Calibri" panose="020F0502020204030204" pitchFamily="34" charset="0"/>
                <a:ea typeface="Calibri" panose="020F0502020204030204" pitchFamily="34" charset="0"/>
                <a:cs typeface="Calibri" panose="020F0502020204030204" pitchFamily="34" charset="0"/>
              </a:rPr>
              <a:t>The Company </a:t>
            </a:r>
            <a:r>
              <a:rPr lang="en-US" sz="1600" i="1">
                <a:latin typeface="Calibri" panose="020F0502020204030204" pitchFamily="34" charset="0"/>
                <a:ea typeface="Calibri" panose="020F0502020204030204" pitchFamily="34" charset="0"/>
                <a:cs typeface="Calibri" panose="020F0502020204030204" pitchFamily="34" charset="0"/>
              </a:rPr>
              <a:t>may specify alternative limits to the steady state voltage control range that reflect these restrictions. </a:t>
            </a:r>
          </a:p>
          <a:p>
            <a:pPr marL="285750" indent="-285750">
              <a:buFont typeface="Arial" panose="020B0604020202020204" pitchFamily="34" charset="0"/>
              <a:buChar char="•"/>
            </a:pPr>
            <a:endParaRPr lang="en-US" sz="1600" i="1">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1600" i="1">
                <a:latin typeface="Calibri" panose="020F0502020204030204" pitchFamily="34" charset="0"/>
                <a:ea typeface="Calibri" panose="020F0502020204030204" pitchFamily="34" charset="0"/>
                <a:cs typeface="Calibri" panose="020F0502020204030204" pitchFamily="34" charset="0"/>
              </a:rPr>
              <a:t>Where the </a:t>
            </a:r>
            <a:r>
              <a:rPr lang="en-US" sz="1600" b="1" i="1">
                <a:latin typeface="Calibri" panose="020F0502020204030204" pitchFamily="34" charset="0"/>
                <a:ea typeface="Calibri" panose="020F0502020204030204" pitchFamily="34" charset="0"/>
                <a:cs typeface="Calibri" panose="020F0502020204030204" pitchFamily="34" charset="0"/>
              </a:rPr>
              <a:t>Network</a:t>
            </a:r>
            <a:r>
              <a:rPr lang="en-US" sz="1600" i="1">
                <a:latin typeface="Calibri" panose="020F0502020204030204" pitchFamily="34" charset="0"/>
                <a:ea typeface="Calibri" panose="020F0502020204030204" pitchFamily="34" charset="0"/>
                <a:cs typeface="Calibri" panose="020F0502020204030204" pitchFamily="34" charset="0"/>
              </a:rPr>
              <a:t> </a:t>
            </a:r>
            <a:r>
              <a:rPr lang="en-US" sz="1600" b="1" i="1">
                <a:latin typeface="Calibri" panose="020F0502020204030204" pitchFamily="34" charset="0"/>
                <a:ea typeface="Calibri" panose="020F0502020204030204" pitchFamily="34" charset="0"/>
                <a:cs typeface="Calibri" panose="020F0502020204030204" pitchFamily="34" charset="0"/>
              </a:rPr>
              <a:t>Operator</a:t>
            </a:r>
            <a:r>
              <a:rPr lang="en-US" sz="1600" i="1">
                <a:latin typeface="Calibri" panose="020F0502020204030204" pitchFamily="34" charset="0"/>
                <a:ea typeface="Calibri" panose="020F0502020204030204" pitchFamily="34" charset="0"/>
                <a:cs typeface="Calibri" panose="020F0502020204030204" pitchFamily="34" charset="0"/>
              </a:rPr>
              <a:t> subsequently notifies </a:t>
            </a:r>
            <a:r>
              <a:rPr lang="en-US" sz="1600" b="1" i="1">
                <a:latin typeface="Calibri" panose="020F0502020204030204" pitchFamily="34" charset="0"/>
                <a:ea typeface="Calibri" panose="020F0502020204030204" pitchFamily="34" charset="0"/>
                <a:cs typeface="Calibri" panose="020F0502020204030204" pitchFamily="34" charset="0"/>
              </a:rPr>
              <a:t>The Company </a:t>
            </a:r>
            <a:r>
              <a:rPr lang="en-US" sz="1600" i="1">
                <a:latin typeface="Calibri" panose="020F0502020204030204" pitchFamily="34" charset="0"/>
                <a:ea typeface="Calibri" panose="020F0502020204030204" pitchFamily="34" charset="0"/>
                <a:cs typeface="Calibri" panose="020F0502020204030204" pitchFamily="34" charset="0"/>
              </a:rPr>
              <a:t>that such restriction has been removed, The Company may propose a </a:t>
            </a:r>
            <a:r>
              <a:rPr lang="en-US" sz="1600" b="1" i="1">
                <a:latin typeface="Calibri" panose="020F0502020204030204" pitchFamily="34" charset="0"/>
                <a:ea typeface="Calibri" panose="020F0502020204030204" pitchFamily="34" charset="0"/>
                <a:cs typeface="Calibri" panose="020F0502020204030204" pitchFamily="34" charset="0"/>
              </a:rPr>
              <a:t>Modification</a:t>
            </a:r>
            <a:r>
              <a:rPr lang="en-US" sz="1600" i="1">
                <a:latin typeface="Calibri" panose="020F0502020204030204" pitchFamily="34" charset="0"/>
                <a:ea typeface="Calibri" panose="020F0502020204030204" pitchFamily="34" charset="0"/>
                <a:cs typeface="Calibri" panose="020F0502020204030204" pitchFamily="34" charset="0"/>
              </a:rPr>
              <a:t> to the </a:t>
            </a:r>
            <a:r>
              <a:rPr lang="en-US" sz="1600" b="1" i="1">
                <a:latin typeface="Calibri" panose="020F0502020204030204" pitchFamily="34" charset="0"/>
                <a:ea typeface="Calibri" panose="020F0502020204030204" pitchFamily="34" charset="0"/>
                <a:cs typeface="Calibri" panose="020F0502020204030204" pitchFamily="34" charset="0"/>
              </a:rPr>
              <a:t>Bilateral Agreement </a:t>
            </a:r>
            <a:r>
              <a:rPr lang="en-US" sz="1600" i="1">
                <a:latin typeface="Calibri" panose="020F0502020204030204" pitchFamily="34" charset="0"/>
                <a:ea typeface="Calibri" panose="020F0502020204030204" pitchFamily="34" charset="0"/>
                <a:cs typeface="Calibri" panose="020F0502020204030204" pitchFamily="34" charset="0"/>
              </a:rPr>
              <a:t>(in accordance with the </a:t>
            </a:r>
            <a:r>
              <a:rPr lang="en-US" sz="1600" b="1" i="1">
                <a:latin typeface="Calibri" panose="020F0502020204030204" pitchFamily="34" charset="0"/>
                <a:ea typeface="Calibri" panose="020F0502020204030204" pitchFamily="34" charset="0"/>
                <a:cs typeface="Calibri" panose="020F0502020204030204" pitchFamily="34" charset="0"/>
              </a:rPr>
              <a:t>CUSC</a:t>
            </a:r>
            <a:r>
              <a:rPr lang="en-US" sz="1600" i="1">
                <a:latin typeface="Calibri" panose="020F0502020204030204" pitchFamily="34" charset="0"/>
                <a:ea typeface="Calibri" panose="020F0502020204030204" pitchFamily="34" charset="0"/>
                <a:cs typeface="Calibri" panose="020F0502020204030204" pitchFamily="34" charset="0"/>
              </a:rPr>
              <a:t> contract) to remove the alternative limits such that the continuously acting automatic voltage control system meets the following functional performance specification. All other requirements of the voltage control system will remain as in this Appendix.</a:t>
            </a:r>
            <a:endParaRPr lang="en-GB" sz="16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6410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965FC-A9E2-04BA-4ABB-FA5ABC390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058AD-69B4-C8ED-6F76-3DDD47855B3C}"/>
              </a:ext>
            </a:extLst>
          </p:cNvPr>
          <p:cNvSpPr>
            <a:spLocks noGrp="1"/>
          </p:cNvSpPr>
          <p:nvPr>
            <p:ph type="title"/>
          </p:nvPr>
        </p:nvSpPr>
        <p:spPr>
          <a:xfrm>
            <a:off x="312420" y="398949"/>
            <a:ext cx="10515600" cy="676656"/>
          </a:xfrm>
        </p:spPr>
        <p:txBody>
          <a:bodyPr>
            <a:normAutofit/>
          </a:bodyPr>
          <a:lstStyle/>
          <a:p>
            <a: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t>Case – 1: DNO Restriction in place </a:t>
            </a:r>
            <a:r>
              <a:rPr lang="en-US" sz="2800" u="sng">
                <a:solidFill>
                  <a:schemeClr val="tx2"/>
                </a:solidFill>
                <a:latin typeface="Calibri" panose="020F0502020204030204" pitchFamily="34" charset="0"/>
                <a:ea typeface="Calibri" panose="020F0502020204030204" pitchFamily="34" charset="0"/>
                <a:cs typeface="Calibri" panose="020F0502020204030204" pitchFamily="34" charset="0"/>
              </a:rPr>
              <a:t>before</a:t>
            </a:r>
            <a: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t> NESO Compliance</a:t>
            </a:r>
            <a:endParaRPr lang="en-GB" sz="28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3BE38DC-D0E4-EBA2-932D-A8756922685D}"/>
              </a:ext>
            </a:extLst>
          </p:cNvPr>
          <p:cNvSpPr txBox="1"/>
          <p:nvPr/>
        </p:nvSpPr>
        <p:spPr>
          <a:xfrm>
            <a:off x="623316" y="1184261"/>
            <a:ext cx="10945368" cy="4524315"/>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A Distribution Network Operator (DNO) may put a restriction on the Embedded Generator’s </a:t>
            </a:r>
            <a:r>
              <a:rPr lang="en-US" sz="1600">
                <a:solidFill>
                  <a:schemeClr val="accent1"/>
                </a:solidFill>
                <a:latin typeface="Calibri" panose="020F0502020204030204" pitchFamily="34" charset="0"/>
                <a:ea typeface="Calibri" panose="020F0502020204030204" pitchFamily="34" charset="0"/>
                <a:cs typeface="Calibri" panose="020F0502020204030204" pitchFamily="34" charset="0"/>
              </a:rPr>
              <a:t>reactive power capability</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This restriction may be time bound and may occur due to any ongoing network reinforcement works or operability challenge from the DNO </a:t>
            </a:r>
            <a:r>
              <a:rPr lang="en-US" sz="1600">
                <a:solidFill>
                  <a:schemeClr val="accent1"/>
                </a:solidFill>
                <a:latin typeface="Calibri" panose="020F0502020204030204" pitchFamily="34" charset="0"/>
                <a:ea typeface="Calibri" panose="020F0502020204030204" pitchFamily="34" charset="0"/>
                <a:cs typeface="Calibri" panose="020F0502020204030204" pitchFamily="34" charset="0"/>
              </a:rPr>
              <a:t>(example: low fault level)</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In such case, the Generator shall inform NESO of the relevant restriction at the earliest possible opportunity and agree on the alternative reactive power capability</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These restrictions shall then be incorporated into the NESO Bilateral Agreement with the User</a:t>
            </a:r>
          </a:p>
          <a:p>
            <a:pPr marL="742950" lvl="1"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Where the restricted reactive capability is smaller than the required GC minimum (0.95pf)</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User shall still be required to demonstrate that the installed Plant will be capable of providing the GC minimum reactive power using the ‘voltage control and reactive capability’ simulation studies* </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Additionally, the User shall be required to submit simulations demonstrating compliance with respect to the restricted reactive capability</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The onsite testing shall be completed with respect to the restricted capability (in co-ordination with the DNO) </a:t>
            </a:r>
          </a:p>
          <a:p>
            <a:pPr marL="742950" lvl="1"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When the DNO lifts the restriction, the corresponding NESO Bilateral Agreement shall then be amended, and the User will be required to demonstrate compliance with unrestricted capability as per Grid Code</a:t>
            </a:r>
          </a:p>
        </p:txBody>
      </p:sp>
      <p:sp>
        <p:nvSpPr>
          <p:cNvPr id="3" name="TextBox 2">
            <a:extLst>
              <a:ext uri="{FF2B5EF4-FFF2-40B4-BE49-F238E27FC236}">
                <a16:creationId xmlns:a16="http://schemas.microsoft.com/office/drawing/2014/main" id="{84917689-B353-4B4F-1EFB-59B1D702165B}"/>
              </a:ext>
            </a:extLst>
          </p:cNvPr>
          <p:cNvSpPr txBox="1"/>
          <p:nvPr/>
        </p:nvSpPr>
        <p:spPr>
          <a:xfrm>
            <a:off x="1097280" y="6017906"/>
            <a:ext cx="9098280" cy="461665"/>
          </a:xfrm>
          <a:prstGeom prst="rect">
            <a:avLst/>
          </a:prstGeom>
          <a:noFill/>
        </p:spPr>
        <p:txBody>
          <a:bodyPr wrap="square" rtlCol="0">
            <a:spAutoFit/>
          </a:bodyPr>
          <a:lstStyle/>
          <a:p>
            <a:r>
              <a:rPr lang="en-US" sz="1200">
                <a:latin typeface="Calibri" panose="020F0502020204030204" pitchFamily="34" charset="0"/>
                <a:ea typeface="Calibri" panose="020F0502020204030204" pitchFamily="34" charset="0"/>
                <a:cs typeface="Calibri" panose="020F0502020204030204" pitchFamily="34" charset="0"/>
              </a:rPr>
              <a:t>*Network restrictions or conditions can change over time, and the User is required to ensure their Plant and Apparatus is designed and capable of providing the Grid Code minimum required capability for future proofing the asset.</a:t>
            </a:r>
            <a:endParaRPr lang="en-GB" sz="12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013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4360D-F591-E9AB-F0B3-0C84DE1C0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968BF-4E25-D2F6-E695-D4C96CB611D1}"/>
              </a:ext>
            </a:extLst>
          </p:cNvPr>
          <p:cNvSpPr>
            <a:spLocks noGrp="1"/>
          </p:cNvSpPr>
          <p:nvPr>
            <p:ph type="title"/>
          </p:nvPr>
        </p:nvSpPr>
        <p:spPr>
          <a:xfrm>
            <a:off x="495300" y="380661"/>
            <a:ext cx="10515600" cy="676656"/>
          </a:xfrm>
        </p:spPr>
        <p:txBody>
          <a:bodyPr>
            <a:normAutofit/>
          </a:bodyPr>
          <a:lstStyle/>
          <a:p>
            <a: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t>Case – 2: DNO Restriction in place </a:t>
            </a:r>
            <a:r>
              <a:rPr lang="en-US" sz="2800" u="sng">
                <a:solidFill>
                  <a:schemeClr val="tx2"/>
                </a:solidFill>
                <a:latin typeface="Calibri" panose="020F0502020204030204" pitchFamily="34" charset="0"/>
                <a:ea typeface="Calibri" panose="020F0502020204030204" pitchFamily="34" charset="0"/>
                <a:cs typeface="Calibri" panose="020F0502020204030204" pitchFamily="34" charset="0"/>
              </a:rPr>
              <a:t>after</a:t>
            </a:r>
            <a: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t> NESO Compliance</a:t>
            </a:r>
            <a:endParaRPr lang="en-GB" sz="28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C300B94-3199-5D71-A9A3-9BE31B44CDDB}"/>
              </a:ext>
            </a:extLst>
          </p:cNvPr>
          <p:cNvSpPr txBox="1"/>
          <p:nvPr/>
        </p:nvSpPr>
        <p:spPr>
          <a:xfrm>
            <a:off x="523494" y="1366897"/>
            <a:ext cx="11145012" cy="2800767"/>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A Network Operator may put a restriction on the Embedded Generator’s reactive power capability when the Site has achieved NESO compliance (post FON)</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The User (which may also include the Network Operator) shall notify NESO of such operational restrictions as per OC7 procedures. This may be treated as an operational issue and NESO Control Room shall liaise with the relevant Network Operator prior to issuing any instructions to the Embedded Generator</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It is not required for the Generator to re-demonstrate the full Grid Code compliance in such cases as it already achieved the FON. </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The Generator may be asked to re-submit the models incorporating the relevant restriction as per PC.A.9.7.5 that puts obligation on User to ensure the submitted models continue to demonstrate true and accurate representation of their Plant</a:t>
            </a:r>
          </a:p>
        </p:txBody>
      </p:sp>
    </p:spTree>
    <p:extLst>
      <p:ext uri="{BB962C8B-B14F-4D97-AF65-F5344CB8AC3E}">
        <p14:creationId xmlns:p14="http://schemas.microsoft.com/office/powerpoint/2010/main" val="3363210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8063-24AE-A3F7-C1DF-D741A018A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F931E-15B9-73BD-4EFC-57E3BDB88EBD}"/>
              </a:ext>
            </a:extLst>
          </p:cNvPr>
          <p:cNvSpPr>
            <a:spLocks noGrp="1"/>
          </p:cNvSpPr>
          <p:nvPr>
            <p:ph type="title"/>
          </p:nvPr>
        </p:nvSpPr>
        <p:spPr>
          <a:xfrm>
            <a:off x="623316" y="490388"/>
            <a:ext cx="10515600" cy="899499"/>
          </a:xfrm>
        </p:spPr>
        <p:txBody>
          <a:bodyPr>
            <a:normAutofit/>
          </a:bodyPr>
          <a:lstStyle/>
          <a:p>
            <a: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t>Case – 3: No Restriction in place, but Low Network Fault Levels </a:t>
            </a:r>
            <a:br>
              <a:rPr lang="en-US" sz="2800">
                <a:solidFill>
                  <a:schemeClr val="tx2"/>
                </a:solidFill>
                <a:latin typeface="Calibri" panose="020F0502020204030204" pitchFamily="34" charset="0"/>
                <a:ea typeface="Calibri" panose="020F0502020204030204" pitchFamily="34" charset="0"/>
                <a:cs typeface="Calibri" panose="020F0502020204030204" pitchFamily="34" charset="0"/>
              </a:rPr>
            </a:br>
            <a:r>
              <a:rPr lang="en-US" sz="2400">
                <a:solidFill>
                  <a:schemeClr val="tx2"/>
                </a:solidFill>
                <a:latin typeface="Calibri" panose="020F0502020204030204" pitchFamily="34" charset="0"/>
                <a:ea typeface="Calibri" panose="020F0502020204030204" pitchFamily="34" charset="0"/>
                <a:cs typeface="Calibri" panose="020F0502020204030204" pitchFamily="34" charset="0"/>
              </a:rPr>
              <a:t>(applicable for both Embedded/Directly Connected)</a:t>
            </a:r>
            <a:endParaRPr lang="en-GB" sz="280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53D48B3-2BC8-DF12-FEA0-5EC02931E177}"/>
              </a:ext>
            </a:extLst>
          </p:cNvPr>
          <p:cNvSpPr txBox="1"/>
          <p:nvPr/>
        </p:nvSpPr>
        <p:spPr>
          <a:xfrm>
            <a:off x="623316" y="1650605"/>
            <a:ext cx="10724388" cy="4031873"/>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There may be instances where there is no restriction in place by the Network Operator or TO however the site fault level is very low which may cause issues for the User in achieving the compliance (e.g. voltage control simulations)</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Where the User is unable to demonstrate the GC min. reactive capability using the min. fault level, NESO may suggest alternative methods to demonstrate compliance. </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For example, it has been brought to NESO’s attention that some Users may not be able to demonstrate ECP.A.3.4 (v) where the fault level is very low. </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Users shall demonstrate the capability based on actual system fault level (showing the limitation in achieving required reactive capability without triggering LVRT/HVRT)</a:t>
            </a:r>
          </a:p>
          <a:p>
            <a:pPr marL="742950" lvl="1"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In such cases, the Users are required to follow NESO recommended approaches to demonstrate compliance (e.g. using slightly higher fault levels (that are within the TO specified range) for the purposes of this simulation)</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Calibri" panose="020F0502020204030204" pitchFamily="34" charset="0"/>
              </a:rPr>
              <a:t>Where the DNO has any concerns over onsite testing performance and impact on DNO’s network (say during reactive capability testing as per ECP.A.6), NESO can agree on alternative testing procedure in coordination with the relevant DNO</a:t>
            </a: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5508087"/>
      </p:ext>
    </p:extLst>
  </p:cSld>
  <p:clrMapOvr>
    <a:masterClrMapping/>
  </p:clrMapOvr>
</p:sld>
</file>

<file path=ppt/theme/theme1.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69460A7-A54A-46E7-8645-4C4B6CB51BD4}" vid="{C51E5BE2-EADA-4659-9266-CFD28689B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C46F44E5CB4144B14721DA3AAC8360" ma:contentTypeVersion="6" ma:contentTypeDescription="Create a new document." ma:contentTypeScope="" ma:versionID="c5530b606ca9764ff59e585797078792">
  <xsd:schema xmlns:xsd="http://www.w3.org/2001/XMLSchema" xmlns:xs="http://www.w3.org/2001/XMLSchema" xmlns:p="http://schemas.microsoft.com/office/2006/metadata/properties" xmlns:ns2="6032ed8b-3e71-4b2f-ab7b-020545ac21c9" xmlns:ns3="2e3132a0-aaf2-4326-8928-c084593c093d" xmlns:ns4="63cc5491-11d0-42b6-aa67-deea8f49087f" xmlns:ns5="35ebc48a-dc9e-45bc-8496-b347132bae57" targetNamespace="http://schemas.microsoft.com/office/2006/metadata/properties" ma:root="true" ma:fieldsID="b8e5b52bad25dddbb0e4d43d742244ea" ns2:_="" ns3:_="" ns4:_="" ns5:_="">
    <xsd:import namespace="6032ed8b-3e71-4b2f-ab7b-020545ac21c9"/>
    <xsd:import namespace="2e3132a0-aaf2-4326-8928-c084593c093d"/>
    <xsd:import namespace="63cc5491-11d0-42b6-aa67-deea8f49087f"/>
    <xsd:import namespace="35ebc48a-dc9e-45bc-8496-b347132bae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ObjectDetectorVersions" minOccurs="0"/>
                <xsd:element ref="ns2:MediaServiceSearchProperties" minOccurs="0"/>
                <xsd:element ref="ns4:lcf76f155ced4ddcb4097134ff3c332f" minOccurs="0"/>
                <xsd:element ref="ns5:TaxCatchAll"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32ed8b-3e71-4b2f-ab7b-020545ac21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3132a0-aaf2-4326-8928-c084593c093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cc5491-11d0-42b6-aa67-deea8f49087f" elementFormDefault="qualified">
    <xsd:import namespace="http://schemas.microsoft.com/office/2006/documentManagement/types"/>
    <xsd:import namespace="http://schemas.microsoft.com/office/infopath/2007/PartnerControls"/>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88d538d1-1f4a-4c59-9947-dc698ca978ed}"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ebc48a-dc9e-45bc-8496-b347132bae57" xsi:nil="true"/>
    <lcf76f155ced4ddcb4097134ff3c332f xmlns="63cc5491-11d0-42b6-aa67-deea8f4908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8C9B408-7B9E-4043-9D71-DFE322008267}">
  <ds:schemaRefs>
    <ds:schemaRef ds:uri="2e3132a0-aaf2-4326-8928-c084593c093d"/>
    <ds:schemaRef ds:uri="35ebc48a-dc9e-45bc-8496-b347132bae57"/>
    <ds:schemaRef ds:uri="6032ed8b-3e71-4b2f-ab7b-020545ac21c9"/>
    <ds:schemaRef ds:uri="63cc5491-11d0-42b6-aa67-deea8f4908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038DAACB-6079-4222-BA99-947C98D03F94}">
  <ds:schemaRefs>
    <ds:schemaRef ds:uri="2e3132a0-aaf2-4326-8928-c084593c093d"/>
    <ds:schemaRef ds:uri="35ebc48a-dc9e-45bc-8496-b347132bae57"/>
    <ds:schemaRef ds:uri="6032ed8b-3e71-4b2f-ab7b-020545ac21c9"/>
    <ds:schemaRef ds:uri="63cc5491-11d0-42b6-aa67-deea8f4908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NESO PowerPoint Template (1)</Template>
  <Application>Microsoft Office PowerPoint</Application>
  <PresentationFormat>Widescreen</PresentationFormat>
  <Slides>14</Slides>
  <Notes>0</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Grid Code Development Forum</vt:lpstr>
      <vt:lpstr>Agenda</vt:lpstr>
      <vt:lpstr>GCDF – Objectives and Expectations</vt:lpstr>
      <vt:lpstr>Code Administrator Update</vt:lpstr>
      <vt:lpstr>Alternate Reactive Power Capability due to Network Restrictions  Tanmay Kadam – Eng. Compliance</vt:lpstr>
      <vt:lpstr>Current Grid Code Requirements </vt:lpstr>
      <vt:lpstr>Case – 1: DNO Restriction in place before NESO Compliance</vt:lpstr>
      <vt:lpstr>Case – 2: DNO Restriction in place after NESO Compliance</vt:lpstr>
      <vt:lpstr>Case – 3: No Restriction in place, but Low Network Fault Levels  (applicable for both Embedded/Directly Connected)</vt:lpstr>
      <vt:lpstr>Thank you</vt:lpstr>
      <vt:lpstr>Compliance Clarifications and Corrections Modifications </vt:lpstr>
      <vt:lpstr>New Modification- Housekeeping and small but Material Changes</vt:lpstr>
      <vt:lpstr>Thank You</vt:lpstr>
      <vt:lpstr>PowerPoint Presentation</vt:lpstr>
    </vt:vector>
  </TitlesOfParts>
  <Company>NESO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Graham Lear</dc:creator>
  <cp:revision>1</cp:revision>
  <dcterms:created xsi:type="dcterms:W3CDTF">2026-06-01T12:59:51Z</dcterms:created>
  <dcterms:modified xsi:type="dcterms:W3CDTF">2026-07-31T15:08:06Z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0x010100B4C46F44E5CB4144B14721DA3AAC8360</vt:lpwstr>
  </property>
  <property fmtid="{D5CDD505-2E9C-101B-9397-08002B2CF9AE}" pid="3" name="MediaServiceImageTags">
    <vt:lpwstr/>
  </property>
  <property fmtid="{D5CDD505-2E9C-101B-9397-08002B2CF9AE}" pid="4" name="MSIP_Label_46b973ef-eb54-4209-9a1a-47743cb8bf58_Enabled">
    <vt:lpwstr>true</vt:lpwstr>
  </property>
  <property fmtid="{D5CDD505-2E9C-101B-9397-08002B2CF9AE}" pid="5" name="MSIP_Label_46b973ef-eb54-4209-9a1a-47743cb8bf58_SetDate">
    <vt:lpwstr>2026-06-01T13:00:30Z</vt:lpwstr>
  </property>
  <property fmtid="{D5CDD505-2E9C-101B-9397-08002B2CF9AE}" pid="6" name="MSIP_Label_46b973ef-eb54-4209-9a1a-47743cb8bf58_Method">
    <vt:lpwstr>Privileged</vt:lpwstr>
  </property>
  <property fmtid="{D5CDD505-2E9C-101B-9397-08002B2CF9AE}" pid="7" name="MSIP_Label_46b973ef-eb54-4209-9a1a-47743cb8bf58_Name">
    <vt:lpwstr>Publicly Available</vt:lpwstr>
  </property>
  <property fmtid="{D5CDD505-2E9C-101B-9397-08002B2CF9AE}" pid="8" name="MSIP_Label_46b973ef-eb54-4209-9a1a-47743cb8bf58_SiteId">
    <vt:lpwstr>a63c9e9e-b4db-442a-a94f-08718d788e8c</vt:lpwstr>
  </property>
  <property fmtid="{D5CDD505-2E9C-101B-9397-08002B2CF9AE}" pid="9" name="MSIP_Label_46b973ef-eb54-4209-9a1a-47743cb8bf58_ActionId">
    <vt:lpwstr>287cb60b-881e-4f60-96c2-50a6790e9357</vt:lpwstr>
  </property>
  <property fmtid="{D5CDD505-2E9C-101B-9397-08002B2CF9AE}" pid="10" name="MSIP_Label_46b973ef-eb54-4209-9a1a-47743cb8bf58_ContentBits">
    <vt:lpwstr>1</vt:lpwstr>
  </property>
  <property fmtid="{D5CDD505-2E9C-101B-9397-08002B2CF9AE}" pid="11" name="MSIP_Label_46b973ef-eb54-4209-9a1a-47743cb8bf58_Tag">
    <vt:lpwstr>10, 0, 1, 1</vt:lpwstr>
  </property>
  <property fmtid="{D5CDD505-2E9C-101B-9397-08002B2CF9AE}" pid="12" name="ClassificationContentMarkingHeaderLocations">
    <vt:lpwstr>Office Theme:5</vt:lpwstr>
  </property>
  <property fmtid="{D5CDD505-2E9C-101B-9397-08002B2CF9AE}" pid="13" name="ClassificationContentMarkingHeaderText">
    <vt:lpwstr>Public</vt:lpwstr>
  </property>
</Properties>
</file>