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39"/>
  </p:notesMasterIdLst>
  <p:handoutMasterIdLst>
    <p:handoutMasterId r:id="rId40"/>
  </p:handoutMasterIdLst>
  <p:sldIdLst>
    <p:sldId id="256" r:id="rId5"/>
    <p:sldId id="278" r:id="rId6"/>
    <p:sldId id="339" r:id="rId7"/>
    <p:sldId id="309" r:id="rId8"/>
    <p:sldId id="489" r:id="rId9"/>
    <p:sldId id="349" r:id="rId10"/>
    <p:sldId id="484" r:id="rId11"/>
    <p:sldId id="483" r:id="rId12"/>
    <p:sldId id="466" r:id="rId13"/>
    <p:sldId id="280" r:id="rId14"/>
    <p:sldId id="490" r:id="rId15"/>
    <p:sldId id="491" r:id="rId16"/>
    <p:sldId id="492" r:id="rId17"/>
    <p:sldId id="493" r:id="rId18"/>
    <p:sldId id="494" r:id="rId19"/>
    <p:sldId id="495" r:id="rId20"/>
    <p:sldId id="496" r:id="rId21"/>
    <p:sldId id="497" r:id="rId22"/>
    <p:sldId id="498" r:id="rId23"/>
    <p:sldId id="499" r:id="rId24"/>
    <p:sldId id="500" r:id="rId25"/>
    <p:sldId id="474" r:id="rId26"/>
    <p:sldId id="487" r:id="rId27"/>
    <p:sldId id="343" r:id="rId28"/>
    <p:sldId id="486" r:id="rId29"/>
    <p:sldId id="314" r:id="rId30"/>
    <p:sldId id="501" r:id="rId31"/>
    <p:sldId id="462" r:id="rId32"/>
    <p:sldId id="463" r:id="rId33"/>
    <p:sldId id="321" r:id="rId34"/>
    <p:sldId id="347" r:id="rId35"/>
    <p:sldId id="317" r:id="rId36"/>
    <p:sldId id="324" r:id="rId37"/>
    <p:sldId id="283"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862A6DBF-A979-4A0A-A52E-6FF15315D062}">
          <p14:sldIdLst>
            <p14:sldId id="256"/>
            <p14:sldId id="278"/>
            <p14:sldId id="339"/>
            <p14:sldId id="309"/>
            <p14:sldId id="489"/>
            <p14:sldId id="349"/>
            <p14:sldId id="484"/>
            <p14:sldId id="483"/>
            <p14:sldId id="466"/>
            <p14:sldId id="280"/>
            <p14:sldId id="490"/>
            <p14:sldId id="491"/>
            <p14:sldId id="492"/>
            <p14:sldId id="493"/>
            <p14:sldId id="494"/>
            <p14:sldId id="495"/>
            <p14:sldId id="496"/>
            <p14:sldId id="497"/>
            <p14:sldId id="498"/>
            <p14:sldId id="499"/>
            <p14:sldId id="500"/>
            <p14:sldId id="474"/>
            <p14:sldId id="487"/>
            <p14:sldId id="343"/>
            <p14:sldId id="486"/>
            <p14:sldId id="314"/>
            <p14:sldId id="501"/>
            <p14:sldId id="462"/>
            <p14:sldId id="463"/>
            <p14:sldId id="321"/>
            <p14:sldId id="347"/>
            <p14:sldId id="317"/>
            <p14:sldId id="324"/>
            <p14:sldId id="283"/>
          </p14:sldIdLst>
        </p14:section>
        <p14:section name="Default Section" id="{874BEFE8-1577-4E81-83A5-523BEAEF8487}">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7C33502-FDE9-AE5F-9164-A29461069F06}" name="Prisca Evans" initials="" userId="S::Prisca.Evans@neso.energy::6c178728-ab8c-469b-bf51-6d37cef315b4" providerId="AD"/>
  <p188:author id="{A61A7416-0248-8CDD-1843-B551CC5CE274}" name="Jess Rivalland [NESO]" initials="JR" userId="S::Jessica.Rivalland@neso.energy::a36c0013-553d-4105-bf1d-efd7ffb5ab5d" providerId="AD"/>
  <p188:author id="{7F239A1B-5BAE-F358-3D93-6A89072364F5}" name="Lurrentia Walker" initials="LW" userId="Lurrentia Walker" providerId="None"/>
  <p188:author id="{C6CF421F-A5A3-9488-CE5F-C032A8ED3530}" name="Sarah Williams [NESO]" initials="S[" userId="S::sarah.williams@neso.energy::5b0aa433-5d49-4ca7-85f9-f2aee14f3b09" providerId="AD"/>
  <p188:author id="{850BAC57-5B12-F37B-FDDA-96FD7F2DCDD1}" name="Kayte Stanton-Hughes" initials="KS" userId="S::karen.hughes2@neso.energy::35976183-0766-4505-9948-b9dbd1fecbda" providerId="AD"/>
  <p188:author id="{40C0E260-E9AF-1BCE-86C3-7EFAAF6BBA59}" name="Deborah Spencer [NESO]" initials="DS" userId="S::Deborah.Spencer@neso.energy::d665c83c-687f-4b3a-8ae3-0b4e9a1728b9" providerId="AD"/>
  <p188:author id="{C9C48466-BD0B-8CF6-239E-5EC03112922F}" name="Lurrentia Walker" initials="" userId="S::Lurrentia.Walker@neso.energy::51b9fa9b-c933-484f-915a-be1aacf869c6" providerId="AD"/>
  <p188:author id="{88D59070-5074-46BB-1C6A-4A3A1353C78D}" name="Kat Higby" initials="KH" userId="S::Katharine.Higby@neso.energy::bb83a146-3996-4902-af3f-4eb94237d464" providerId="AD"/>
  <p188:author id="{9C5CB677-8B01-E85A-AFD3-0FC0B4696BF6}" name="Qi Zhong (NESO)" initials="QZ" userId="S::Qi.Zhong@uk.nationalgrid.com::890dabac-f33c-48ed-93ca-b8456076c457" providerId="AD"/>
  <p188:author id="{A2488B7B-2AF4-206F-2E63-B63A0EAF8D48}" name="Guidance" initials="ML" userId="Guidance" providerId="None"/>
  <p188:author id="{65525AA3-DB88-31B3-8893-8F94B6630C76}" name="Kayte Stanton-Hughes" initials="KS" userId="S::Karen.Hughes2@neso.energy::35976183-0766-4505-9948-b9dbd1fecbda" providerId="AD"/>
  <p188:author id="{F52434DF-93AE-7F4D-0782-6C06A4145DCA}" name="Teri Puddefoot" initials="TP" userId="S::Terri.Puddefoot@neso.energy::4089053d-6086-4bb5-9eca-76b929ffc6b7" providerId="AD"/>
  <p188:author id="{0C3E0FE4-E00D-4D87-5B8F-7F731D9A8BEC}" name="Teri Puddefoot" initials="TP" userId="S::terri.puddefoot@neso.energy::4089053d-6086-4bb5-9eca-76b929ffc6b7" providerId="AD"/>
  <p188:author id="{5F8C81F1-24F4-16BB-28E6-63B885636E0B}" name="Ryan Baldwin" initials="RB" userId="S::Ryan.Baldwin@neso.energy::b564f1a2-9f9c-4f93-a0c3-b143f602c6f6" providerId="AD"/>
  <p188:author id="{64485FFA-479F-1D3A-26A5-C79793718689}" name="Sarah Williams (NESO)" initials="SW" userId="S::Sarah.Williams@uk.nationalgrid.com::cd66cba7-fbda-43b1-880e-8f0338397be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13366"/>
    <a:srgbClr val="3F0730"/>
    <a:srgbClr val="F0F0F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3744331-FA29-417D-2837-BAAFE3464E84}" v="1" dt="2026-05-21T13:53:46.008"/>
    <p1510:client id="{6AB10514-6A08-0FAD-9BF8-7B02BC0808E4}" v="12" dt="2026-05-22T07:13:16.772"/>
    <p1510:client id="{6E1A127F-A6E2-8A67-2454-ADE3DA76687F}" v="84" dt="2026-05-21T13:48:42.469"/>
    <p1510:client id="{C34AF22D-7343-43BA-8E61-AFD350BD2CF2}" v="432" dt="2026-05-21T14:20:03.413"/>
  </p1510:revLst>
</p1510:revInfo>
</file>

<file path=ppt/tableStyles.xml><?xml version="1.0" encoding="utf-8"?>
<a:tblStyleLst xmlns:a="http://schemas.openxmlformats.org/drawingml/2006/main" def="{69CF1AB2-1976-4502-BF36-3FF5EA218861}">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47"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handoutMaster" Target="handoutMasters/handoutMaster1.xml"/><Relationship Id="rId45"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microsoft.com/office/2015/10/relationships/revisionInfo" Target="revisionInfo.xml"/><Relationship Id="rId20" Type="http://schemas.openxmlformats.org/officeDocument/2006/relationships/slide" Target="slides/slide16.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t Higby" userId="bb83a146-3996-4902-af3f-4eb94237d464" providerId="ADAL" clId="{412C2E85-536B-4071-A2D8-B61900E6EC48}"/>
    <pc:docChg chg="modSld sldOrd">
      <pc:chgData name="Kat Higby" userId="bb83a146-3996-4902-af3f-4eb94237d464" providerId="ADAL" clId="{412C2E85-536B-4071-A2D8-B61900E6EC48}" dt="2026-05-13T12:55:51.664" v="82" actId="255"/>
      <pc:docMkLst>
        <pc:docMk/>
      </pc:docMkLst>
      <pc:sldChg chg="modSp mod">
        <pc:chgData name="Kat Higby" userId="bb83a146-3996-4902-af3f-4eb94237d464" providerId="ADAL" clId="{412C2E85-536B-4071-A2D8-B61900E6EC48}" dt="2026-05-13T12:32:58.771" v="68" actId="20577"/>
        <pc:sldMkLst>
          <pc:docMk/>
          <pc:sldMk cId="3507853021" sldId="280"/>
        </pc:sldMkLst>
        <pc:graphicFrameChg chg="modGraphic">
          <ac:chgData name="Kat Higby" userId="bb83a146-3996-4902-af3f-4eb94237d464" providerId="ADAL" clId="{412C2E85-536B-4071-A2D8-B61900E6EC48}" dt="2026-05-13T12:32:58.771" v="68" actId="20577"/>
          <ac:graphicFrameMkLst>
            <pc:docMk/>
            <pc:sldMk cId="3507853021" sldId="280"/>
            <ac:graphicFrameMk id="2" creationId="{7E43311C-2192-512C-2A35-94F39DC59132}"/>
          </ac:graphicFrameMkLst>
        </pc:graphicFrameChg>
      </pc:sldChg>
      <pc:sldChg chg="modSp mod">
        <pc:chgData name="Kat Higby" userId="bb83a146-3996-4902-af3f-4eb94237d464" providerId="ADAL" clId="{412C2E85-536B-4071-A2D8-B61900E6EC48}" dt="2026-05-13T12:30:13.114" v="0" actId="20577"/>
        <pc:sldMkLst>
          <pc:docMk/>
          <pc:sldMk cId="725249735" sldId="349"/>
        </pc:sldMkLst>
        <pc:spChg chg="mod">
          <ac:chgData name="Kat Higby" userId="bb83a146-3996-4902-af3f-4eb94237d464" providerId="ADAL" clId="{412C2E85-536B-4071-A2D8-B61900E6EC48}" dt="2026-05-13T12:30:13.114" v="0" actId="20577"/>
          <ac:spMkLst>
            <pc:docMk/>
            <pc:sldMk cId="725249735" sldId="349"/>
            <ac:spMk id="2" creationId="{4C7511C7-722C-EB44-8F0E-3FE53AB0269A}"/>
          </ac:spMkLst>
        </pc:spChg>
      </pc:sldChg>
      <pc:sldChg chg="modSp mod">
        <pc:chgData name="Kat Higby" userId="bb83a146-3996-4902-af3f-4eb94237d464" providerId="ADAL" clId="{412C2E85-536B-4071-A2D8-B61900E6EC48}" dt="2026-05-13T12:31:52.062" v="61" actId="20577"/>
        <pc:sldMkLst>
          <pc:docMk/>
          <pc:sldMk cId="3448308199" sldId="483"/>
        </pc:sldMkLst>
        <pc:spChg chg="mod">
          <ac:chgData name="Kat Higby" userId="bb83a146-3996-4902-af3f-4eb94237d464" providerId="ADAL" clId="{412C2E85-536B-4071-A2D8-B61900E6EC48}" dt="2026-05-13T12:31:52.062" v="61" actId="20577"/>
          <ac:spMkLst>
            <pc:docMk/>
            <pc:sldMk cId="3448308199" sldId="483"/>
            <ac:spMk id="6" creationId="{CEAE01EC-4E63-63E9-5B60-D8E6AAD63627}"/>
          </ac:spMkLst>
        </pc:spChg>
      </pc:sldChg>
      <pc:sldChg chg="modSp mod">
        <pc:chgData name="Kat Higby" userId="bb83a146-3996-4902-af3f-4eb94237d464" providerId="ADAL" clId="{412C2E85-536B-4071-A2D8-B61900E6EC48}" dt="2026-05-13T12:30:16.178" v="1" actId="20577"/>
        <pc:sldMkLst>
          <pc:docMk/>
          <pc:sldMk cId="1015025909" sldId="484"/>
        </pc:sldMkLst>
        <pc:spChg chg="mod">
          <ac:chgData name="Kat Higby" userId="bb83a146-3996-4902-af3f-4eb94237d464" providerId="ADAL" clId="{412C2E85-536B-4071-A2D8-B61900E6EC48}" dt="2026-05-13T12:30:16.178" v="1" actId="20577"/>
          <ac:spMkLst>
            <pc:docMk/>
            <pc:sldMk cId="1015025909" sldId="484"/>
            <ac:spMk id="2" creationId="{3ADC646A-B24E-3A84-DC0F-97BFAC893B51}"/>
          </ac:spMkLst>
        </pc:spChg>
      </pc:sldChg>
      <pc:sldChg chg="modSp mod">
        <pc:chgData name="Kat Higby" userId="bb83a146-3996-4902-af3f-4eb94237d464" providerId="ADAL" clId="{412C2E85-536B-4071-A2D8-B61900E6EC48}" dt="2026-05-13T12:55:51.664" v="82" actId="255"/>
        <pc:sldMkLst>
          <pc:docMk/>
          <pc:sldMk cId="2177192360" sldId="486"/>
        </pc:sldMkLst>
        <pc:spChg chg="mod">
          <ac:chgData name="Kat Higby" userId="bb83a146-3996-4902-af3f-4eb94237d464" providerId="ADAL" clId="{412C2E85-536B-4071-A2D8-B61900E6EC48}" dt="2026-05-13T12:55:51.664" v="82" actId="255"/>
          <ac:spMkLst>
            <pc:docMk/>
            <pc:sldMk cId="2177192360" sldId="486"/>
            <ac:spMk id="3" creationId="{90D56784-F5B0-2FD8-7D56-D916DDB2B9FE}"/>
          </ac:spMkLst>
        </pc:spChg>
      </pc:sldChg>
      <pc:sldChg chg="ord">
        <pc:chgData name="Kat Higby" userId="bb83a146-3996-4902-af3f-4eb94237d464" providerId="ADAL" clId="{412C2E85-536B-4071-A2D8-B61900E6EC48}" dt="2026-05-13T12:34:49.978" v="80"/>
        <pc:sldMkLst>
          <pc:docMk/>
          <pc:sldMk cId="308597280" sldId="487"/>
        </pc:sldMkLst>
      </pc:sldChg>
      <pc:sldChg chg="modSp mod">
        <pc:chgData name="Kat Higby" userId="bb83a146-3996-4902-af3f-4eb94237d464" providerId="ADAL" clId="{412C2E85-536B-4071-A2D8-B61900E6EC48}" dt="2026-05-13T12:34:29.742" v="78" actId="14100"/>
        <pc:sldMkLst>
          <pc:docMk/>
          <pc:sldMk cId="3433180614" sldId="493"/>
        </pc:sldMkLst>
        <pc:spChg chg="mod">
          <ac:chgData name="Kat Higby" userId="bb83a146-3996-4902-af3f-4eb94237d464" providerId="ADAL" clId="{412C2E85-536B-4071-A2D8-B61900E6EC48}" dt="2026-05-13T12:33:37.173" v="73" actId="2711"/>
          <ac:spMkLst>
            <pc:docMk/>
            <pc:sldMk cId="3433180614" sldId="493"/>
            <ac:spMk id="6" creationId="{E14D330F-0B09-2BED-0C9A-1B1539102D50}"/>
          </ac:spMkLst>
        </pc:spChg>
        <pc:spChg chg="mod">
          <ac:chgData name="Kat Higby" userId="bb83a146-3996-4902-af3f-4eb94237d464" providerId="ADAL" clId="{412C2E85-536B-4071-A2D8-B61900E6EC48}" dt="2026-05-13T12:34:29.742" v="78" actId="14100"/>
          <ac:spMkLst>
            <pc:docMk/>
            <pc:sldMk cId="3433180614" sldId="493"/>
            <ac:spMk id="7" creationId="{1DE94CAE-2064-46F9-D7C1-FFD217B35F3D}"/>
          </ac:spMkLst>
        </pc:spChg>
        <pc:graphicFrameChg chg="modGraphic">
          <ac:chgData name="Kat Higby" userId="bb83a146-3996-4902-af3f-4eb94237d464" providerId="ADAL" clId="{412C2E85-536B-4071-A2D8-B61900E6EC48}" dt="2026-05-13T12:33:21.252" v="69" actId="2711"/>
          <ac:graphicFrameMkLst>
            <pc:docMk/>
            <pc:sldMk cId="3433180614" sldId="493"/>
            <ac:graphicFrameMk id="4" creationId="{C5DED447-FF95-B2CC-E7E5-67A52C34B654}"/>
          </ac:graphicFrameMkLst>
        </pc:graphicFrameChg>
        <pc:graphicFrameChg chg="modGraphic">
          <ac:chgData name="Kat Higby" userId="bb83a146-3996-4902-af3f-4eb94237d464" providerId="ADAL" clId="{412C2E85-536B-4071-A2D8-B61900E6EC48}" dt="2026-05-13T12:33:26.705" v="71" actId="20577"/>
          <ac:graphicFrameMkLst>
            <pc:docMk/>
            <pc:sldMk cId="3433180614" sldId="493"/>
            <ac:graphicFrameMk id="5" creationId="{E648A7FA-2530-C2DE-FD55-A539E25AA5B2}"/>
          </ac:graphicFrameMkLst>
        </pc:graphicFrameChg>
      </pc:sldChg>
    </pc:docChg>
  </pc:docChgLst>
  <pc:docChgLst>
    <pc:chgData name="Teri Puddefoot" userId="S::terri.puddefoot@neso.energy::4089053d-6086-4bb5-9eca-76b929ffc6b7" providerId="AD" clId="Web-{6E1A127F-A6E2-8A67-2454-ADE3DA76687F}"/>
    <pc:docChg chg="addSld modSld sldOrd modSection">
      <pc:chgData name="Teri Puddefoot" userId="S::terri.puddefoot@neso.energy::4089053d-6086-4bb5-9eca-76b929ffc6b7" providerId="AD" clId="Web-{6E1A127F-A6E2-8A67-2454-ADE3DA76687F}" dt="2026-05-21T13:48:41.390" v="74"/>
      <pc:docMkLst>
        <pc:docMk/>
      </pc:docMkLst>
      <pc:sldChg chg="modSp">
        <pc:chgData name="Teri Puddefoot" userId="S::terri.puddefoot@neso.energy::4089053d-6086-4bb5-9eca-76b929ffc6b7" providerId="AD" clId="Web-{6E1A127F-A6E2-8A67-2454-ADE3DA76687F}" dt="2026-05-21T13:45:29.366" v="7" actId="20577"/>
        <pc:sldMkLst>
          <pc:docMk/>
          <pc:sldMk cId="886306568" sldId="343"/>
        </pc:sldMkLst>
        <pc:spChg chg="mod">
          <ac:chgData name="Teri Puddefoot" userId="S::terri.puddefoot@neso.energy::4089053d-6086-4bb5-9eca-76b929ffc6b7" providerId="AD" clId="Web-{6E1A127F-A6E2-8A67-2454-ADE3DA76687F}" dt="2026-05-21T13:45:29.366" v="7" actId="20577"/>
          <ac:spMkLst>
            <pc:docMk/>
            <pc:sldMk cId="886306568" sldId="343"/>
            <ac:spMk id="3" creationId="{3B49E849-1019-1ACC-3FFE-ECE6F5BB914B}"/>
          </ac:spMkLst>
        </pc:spChg>
      </pc:sldChg>
      <pc:sldChg chg="add">
        <pc:chgData name="Teri Puddefoot" userId="S::terri.puddefoot@neso.energy::4089053d-6086-4bb5-9eca-76b929ffc6b7" providerId="AD" clId="Web-{6E1A127F-A6E2-8A67-2454-ADE3DA76687F}" dt="2026-05-21T13:45:52.867" v="8"/>
        <pc:sldMkLst>
          <pc:docMk/>
          <pc:sldMk cId="3097957397" sldId="462"/>
        </pc:sldMkLst>
      </pc:sldChg>
      <pc:sldChg chg="add">
        <pc:chgData name="Teri Puddefoot" userId="S::terri.puddefoot@neso.energy::4089053d-6086-4bb5-9eca-76b929ffc6b7" providerId="AD" clId="Web-{6E1A127F-A6E2-8A67-2454-ADE3DA76687F}" dt="2026-05-21T13:45:53.117" v="9"/>
        <pc:sldMkLst>
          <pc:docMk/>
          <pc:sldMk cId="3886749305" sldId="463"/>
        </pc:sldMkLst>
      </pc:sldChg>
      <pc:sldChg chg="modSp add ord replId">
        <pc:chgData name="Teri Puddefoot" userId="S::terri.puddefoot@neso.energy::4089053d-6086-4bb5-9eca-76b929ffc6b7" providerId="AD" clId="Web-{6E1A127F-A6E2-8A67-2454-ADE3DA76687F}" dt="2026-05-21T13:48:41.390" v="74"/>
        <pc:sldMkLst>
          <pc:docMk/>
          <pc:sldMk cId="3863484070" sldId="501"/>
        </pc:sldMkLst>
        <pc:spChg chg="mod">
          <ac:chgData name="Teri Puddefoot" userId="S::terri.puddefoot@neso.energy::4089053d-6086-4bb5-9eca-76b929ffc6b7" providerId="AD" clId="Web-{6E1A127F-A6E2-8A67-2454-ADE3DA76687F}" dt="2026-05-21T13:46:38.260" v="15" actId="20577"/>
          <ac:spMkLst>
            <pc:docMk/>
            <pc:sldMk cId="3863484070" sldId="501"/>
            <ac:spMk id="2" creationId="{984B7FF1-AB78-99DC-D147-AE1F2D193AC2}"/>
          </ac:spMkLst>
        </pc:spChg>
        <pc:spChg chg="mod">
          <ac:chgData name="Teri Puddefoot" userId="S::terri.puddefoot@neso.energy::4089053d-6086-4bb5-9eca-76b929ffc6b7" providerId="AD" clId="Web-{6E1A127F-A6E2-8A67-2454-ADE3DA76687F}" dt="2026-05-21T13:48:00.717" v="21" actId="20577"/>
          <ac:spMkLst>
            <pc:docMk/>
            <pc:sldMk cId="3863484070" sldId="501"/>
            <ac:spMk id="3" creationId="{E4EEDEDD-D54A-E6D9-AE2D-43DA383F40C0}"/>
          </ac:spMkLst>
        </pc:spChg>
        <pc:spChg chg="mod">
          <ac:chgData name="Teri Puddefoot" userId="S::terri.puddefoot@neso.energy::4089053d-6086-4bb5-9eca-76b929ffc6b7" providerId="AD" clId="Web-{6E1A127F-A6E2-8A67-2454-ADE3DA76687F}" dt="2026-05-21T13:48:01.717" v="24" actId="20577"/>
          <ac:spMkLst>
            <pc:docMk/>
            <pc:sldMk cId="3863484070" sldId="501"/>
            <ac:spMk id="4" creationId="{4AF8131A-731D-9583-920C-20BB776A3620}"/>
          </ac:spMkLst>
        </pc:spChg>
        <pc:spChg chg="mod">
          <ac:chgData name="Teri Puddefoot" userId="S::terri.puddefoot@neso.energy::4089053d-6086-4bb5-9eca-76b929ffc6b7" providerId="AD" clId="Web-{6E1A127F-A6E2-8A67-2454-ADE3DA76687F}" dt="2026-05-21T13:47:55.310" v="19" actId="20577"/>
          <ac:spMkLst>
            <pc:docMk/>
            <pc:sldMk cId="3863484070" sldId="501"/>
            <ac:spMk id="6" creationId="{9D008753-703B-C6C5-9191-DFE079AE3C33}"/>
          </ac:spMkLst>
        </pc:spChg>
        <pc:graphicFrameChg chg="mod modGraphic">
          <ac:chgData name="Teri Puddefoot" userId="S::terri.puddefoot@neso.energy::4089053d-6086-4bb5-9eca-76b929ffc6b7" providerId="AD" clId="Web-{6E1A127F-A6E2-8A67-2454-ADE3DA76687F}" dt="2026-05-21T13:48:41.390" v="74"/>
          <ac:graphicFrameMkLst>
            <pc:docMk/>
            <pc:sldMk cId="3863484070" sldId="501"/>
            <ac:graphicFrameMk id="5" creationId="{FB6AD377-8FDA-E7F7-5823-2C508BB02F07}"/>
          </ac:graphicFrameMkLst>
        </pc:graphicFrameChg>
      </pc:sldChg>
    </pc:docChg>
  </pc:docChgLst>
  <pc:docChgLst>
    <pc:chgData name="Kayte Stanton-Hughes" userId="S::karen.hughes2@neso.energy::35976183-0766-4505-9948-b9dbd1fecbda" providerId="AD" clId="Web-{6AB98644-893F-525D-4490-BC12C9A55459}"/>
    <pc:docChg chg="modSld">
      <pc:chgData name="Kayte Stanton-Hughes" userId="S::karen.hughes2@neso.energy::35976183-0766-4505-9948-b9dbd1fecbda" providerId="AD" clId="Web-{6AB98644-893F-525D-4490-BC12C9A55459}" dt="2026-05-13T12:54:48.081" v="38" actId="20577"/>
      <pc:docMkLst>
        <pc:docMk/>
      </pc:docMkLst>
      <pc:sldChg chg="modSp modCm">
        <pc:chgData name="Kayte Stanton-Hughes" userId="S::karen.hughes2@neso.energy::35976183-0766-4505-9948-b9dbd1fecbda" providerId="AD" clId="Web-{6AB98644-893F-525D-4490-BC12C9A55459}" dt="2026-05-13T12:54:48.081" v="38" actId="20577"/>
        <pc:sldMkLst>
          <pc:docMk/>
          <pc:sldMk cId="2177192360" sldId="486"/>
        </pc:sldMkLst>
        <pc:spChg chg="mod">
          <ac:chgData name="Kayte Stanton-Hughes" userId="S::karen.hughes2@neso.energy::35976183-0766-4505-9948-b9dbd1fecbda" providerId="AD" clId="Web-{6AB98644-893F-525D-4490-BC12C9A55459}" dt="2026-05-13T12:54:48.081" v="38" actId="20577"/>
          <ac:spMkLst>
            <pc:docMk/>
            <pc:sldMk cId="2177192360" sldId="486"/>
            <ac:spMk id="3" creationId="{90D56784-F5B0-2FD8-7D56-D916DDB2B9FE}"/>
          </ac:spMkLst>
        </pc:spChg>
        <pc:extLst>
          <p:ext xmlns:p="http://schemas.openxmlformats.org/presentationml/2006/main" uri="{D6D511B9-2390-475A-947B-AFAB55BFBCF1}">
            <pc226:cmChg xmlns:pc226="http://schemas.microsoft.com/office/powerpoint/2022/06/main/command" chg="mod">
              <pc226:chgData name="Kayte Stanton-Hughes" userId="S::karen.hughes2@neso.energy::35976183-0766-4505-9948-b9dbd1fecbda" providerId="AD" clId="Web-{6AB98644-893F-525D-4490-BC12C9A55459}" dt="2026-05-13T12:54:48.081" v="38" actId="20577"/>
              <pc2:cmMkLst xmlns:pc2="http://schemas.microsoft.com/office/powerpoint/2019/9/main/command">
                <pc:docMk/>
                <pc:sldMk cId="2177192360" sldId="486"/>
                <pc2:cmMk id="{E4267187-063F-4B54-80E5-45E3AE2E459B}"/>
              </pc2:cmMkLst>
            </pc226:cmChg>
          </p:ext>
        </pc:extLst>
      </pc:sldChg>
    </pc:docChg>
  </pc:docChgLst>
  <pc:docChgLst>
    <pc:chgData name="Ryan Baldwin" userId="b564f1a2-9f9c-4f93-a0c3-b143f602c6f6" providerId="ADAL" clId="{9C05D053-E4DF-4BB7-A412-83A9DC3B2661}"/>
    <pc:docChg chg="undo custSel modSld">
      <pc:chgData name="Ryan Baldwin" userId="b564f1a2-9f9c-4f93-a0c3-b143f602c6f6" providerId="ADAL" clId="{9C05D053-E4DF-4BB7-A412-83A9DC3B2661}" dt="2026-05-13T09:25:56.978" v="30" actId="27636"/>
      <pc:docMkLst>
        <pc:docMk/>
      </pc:docMkLst>
      <pc:sldChg chg="modSp mod">
        <pc:chgData name="Ryan Baldwin" userId="b564f1a2-9f9c-4f93-a0c3-b143f602c6f6" providerId="ADAL" clId="{9C05D053-E4DF-4BB7-A412-83A9DC3B2661}" dt="2026-05-13T09:23:06.901" v="0" actId="2711"/>
        <pc:sldMkLst>
          <pc:docMk/>
          <pc:sldMk cId="3448308199" sldId="483"/>
        </pc:sldMkLst>
        <pc:spChg chg="mod">
          <ac:chgData name="Ryan Baldwin" userId="b564f1a2-9f9c-4f93-a0c3-b143f602c6f6" providerId="ADAL" clId="{9C05D053-E4DF-4BB7-A412-83A9DC3B2661}" dt="2026-05-13T09:23:06.901" v="0" actId="2711"/>
          <ac:spMkLst>
            <pc:docMk/>
            <pc:sldMk cId="3448308199" sldId="483"/>
            <ac:spMk id="6" creationId="{CEAE01EC-4E63-63E9-5B60-D8E6AAD63627}"/>
          </ac:spMkLst>
        </pc:spChg>
      </pc:sldChg>
      <pc:sldChg chg="modSp mod">
        <pc:chgData name="Ryan Baldwin" userId="b564f1a2-9f9c-4f93-a0c3-b143f602c6f6" providerId="ADAL" clId="{9C05D053-E4DF-4BB7-A412-83A9DC3B2661}" dt="2026-05-13T09:23:55.674" v="2" actId="2711"/>
        <pc:sldMkLst>
          <pc:docMk/>
          <pc:sldMk cId="3433180614" sldId="493"/>
        </pc:sldMkLst>
        <pc:graphicFrameChg chg="modGraphic">
          <ac:chgData name="Ryan Baldwin" userId="b564f1a2-9f9c-4f93-a0c3-b143f602c6f6" providerId="ADAL" clId="{9C05D053-E4DF-4BB7-A412-83A9DC3B2661}" dt="2026-05-13T09:23:55.674" v="2" actId="2711"/>
          <ac:graphicFrameMkLst>
            <pc:docMk/>
            <pc:sldMk cId="3433180614" sldId="493"/>
            <ac:graphicFrameMk id="4" creationId="{C5DED447-FF95-B2CC-E7E5-67A52C34B654}"/>
          </ac:graphicFrameMkLst>
        </pc:graphicFrameChg>
      </pc:sldChg>
      <pc:sldChg chg="modSp mod">
        <pc:chgData name="Ryan Baldwin" userId="b564f1a2-9f9c-4f93-a0c3-b143f602c6f6" providerId="ADAL" clId="{9C05D053-E4DF-4BB7-A412-83A9DC3B2661}" dt="2026-05-13T09:24:59.770" v="13" actId="27636"/>
        <pc:sldMkLst>
          <pc:docMk/>
          <pc:sldMk cId="735323911" sldId="494"/>
        </pc:sldMkLst>
        <pc:spChg chg="mod">
          <ac:chgData name="Ryan Baldwin" userId="b564f1a2-9f9c-4f93-a0c3-b143f602c6f6" providerId="ADAL" clId="{9C05D053-E4DF-4BB7-A412-83A9DC3B2661}" dt="2026-05-13T09:24:59.770" v="13" actId="27636"/>
          <ac:spMkLst>
            <pc:docMk/>
            <pc:sldMk cId="735323911" sldId="494"/>
            <ac:spMk id="3" creationId="{017825F9-B8C7-1064-C18A-0902C197D847}"/>
          </ac:spMkLst>
        </pc:spChg>
      </pc:sldChg>
      <pc:sldChg chg="modSp mod">
        <pc:chgData name="Ryan Baldwin" userId="b564f1a2-9f9c-4f93-a0c3-b143f602c6f6" providerId="ADAL" clId="{9C05D053-E4DF-4BB7-A412-83A9DC3B2661}" dt="2026-05-13T09:25:12.492" v="15" actId="14100"/>
        <pc:sldMkLst>
          <pc:docMk/>
          <pc:sldMk cId="4029429418" sldId="495"/>
        </pc:sldMkLst>
        <pc:spChg chg="mod">
          <ac:chgData name="Ryan Baldwin" userId="b564f1a2-9f9c-4f93-a0c3-b143f602c6f6" providerId="ADAL" clId="{9C05D053-E4DF-4BB7-A412-83A9DC3B2661}" dt="2026-05-13T09:25:12.492" v="15" actId="14100"/>
          <ac:spMkLst>
            <pc:docMk/>
            <pc:sldMk cId="4029429418" sldId="495"/>
            <ac:spMk id="3" creationId="{2AC5CB20-1F57-F92A-DE94-783F174611E0}"/>
          </ac:spMkLst>
        </pc:spChg>
      </pc:sldChg>
      <pc:sldChg chg="modSp mod">
        <pc:chgData name="Ryan Baldwin" userId="b564f1a2-9f9c-4f93-a0c3-b143f602c6f6" providerId="ADAL" clId="{9C05D053-E4DF-4BB7-A412-83A9DC3B2661}" dt="2026-05-13T09:24:43.500" v="11" actId="27636"/>
        <pc:sldMkLst>
          <pc:docMk/>
          <pc:sldMk cId="287479926" sldId="496"/>
        </pc:sldMkLst>
        <pc:spChg chg="mod">
          <ac:chgData name="Ryan Baldwin" userId="b564f1a2-9f9c-4f93-a0c3-b143f602c6f6" providerId="ADAL" clId="{9C05D053-E4DF-4BB7-A412-83A9DC3B2661}" dt="2026-05-13T09:24:43.500" v="11" actId="27636"/>
          <ac:spMkLst>
            <pc:docMk/>
            <pc:sldMk cId="287479926" sldId="496"/>
            <ac:spMk id="3" creationId="{746AA1A1-B113-542B-90BA-687FBD3C0B78}"/>
          </ac:spMkLst>
        </pc:spChg>
      </pc:sldChg>
      <pc:sldChg chg="modSp mod">
        <pc:chgData name="Ryan Baldwin" userId="b564f1a2-9f9c-4f93-a0c3-b143f602c6f6" providerId="ADAL" clId="{9C05D053-E4DF-4BB7-A412-83A9DC3B2661}" dt="2026-05-13T09:25:41.681" v="26" actId="1076"/>
        <pc:sldMkLst>
          <pc:docMk/>
          <pc:sldMk cId="1927140897" sldId="498"/>
        </pc:sldMkLst>
        <pc:spChg chg="mod">
          <ac:chgData name="Ryan Baldwin" userId="b564f1a2-9f9c-4f93-a0c3-b143f602c6f6" providerId="ADAL" clId="{9C05D053-E4DF-4BB7-A412-83A9DC3B2661}" dt="2026-05-13T09:25:41.681" v="26" actId="1076"/>
          <ac:spMkLst>
            <pc:docMk/>
            <pc:sldMk cId="1927140897" sldId="498"/>
            <ac:spMk id="3" creationId="{94D5E810-9C0F-25CA-CD3D-509DE574155B}"/>
          </ac:spMkLst>
        </pc:spChg>
      </pc:sldChg>
      <pc:sldChg chg="modSp mod">
        <pc:chgData name="Ryan Baldwin" userId="b564f1a2-9f9c-4f93-a0c3-b143f602c6f6" providerId="ADAL" clId="{9C05D053-E4DF-4BB7-A412-83A9DC3B2661}" dt="2026-05-13T09:25:56.978" v="30" actId="27636"/>
        <pc:sldMkLst>
          <pc:docMk/>
          <pc:sldMk cId="2627157168" sldId="500"/>
        </pc:sldMkLst>
        <pc:spChg chg="mod">
          <ac:chgData name="Ryan Baldwin" userId="b564f1a2-9f9c-4f93-a0c3-b143f602c6f6" providerId="ADAL" clId="{9C05D053-E4DF-4BB7-A412-83A9DC3B2661}" dt="2026-05-13T09:25:56.978" v="30" actId="27636"/>
          <ac:spMkLst>
            <pc:docMk/>
            <pc:sldMk cId="2627157168" sldId="500"/>
            <ac:spMk id="3" creationId="{4F3F17AF-F5E8-5778-3185-BE7F5EA517F5}"/>
          </ac:spMkLst>
        </pc:spChg>
      </pc:sldChg>
    </pc:docChg>
  </pc:docChgLst>
  <pc:docChgLst>
    <pc:chgData name="Teri Puddefoot" userId="S::terri.puddefoot@neso.energy::4089053d-6086-4bb5-9eca-76b929ffc6b7" providerId="AD" clId="Web-{6AB10514-6A08-0FAD-9BF8-7B02BC0808E4}"/>
    <pc:docChg chg="modSld">
      <pc:chgData name="Teri Puddefoot" userId="S::terri.puddefoot@neso.energy::4089053d-6086-4bb5-9eca-76b929ffc6b7" providerId="AD" clId="Web-{6AB10514-6A08-0FAD-9BF8-7B02BC0808E4}" dt="2026-05-22T07:13:16.772" v="10" actId="20577"/>
      <pc:docMkLst>
        <pc:docMk/>
      </pc:docMkLst>
      <pc:sldChg chg="modSp">
        <pc:chgData name="Teri Puddefoot" userId="S::terri.puddefoot@neso.energy::4089053d-6086-4bb5-9eca-76b929ffc6b7" providerId="AD" clId="Web-{6AB10514-6A08-0FAD-9BF8-7B02BC0808E4}" dt="2026-05-22T07:13:16.772" v="10" actId="20577"/>
        <pc:sldMkLst>
          <pc:docMk/>
          <pc:sldMk cId="3863484070" sldId="501"/>
        </pc:sldMkLst>
        <pc:spChg chg="mod">
          <ac:chgData name="Teri Puddefoot" userId="S::terri.puddefoot@neso.energy::4089053d-6086-4bb5-9eca-76b929ffc6b7" providerId="AD" clId="Web-{6AB10514-6A08-0FAD-9BF8-7B02BC0808E4}" dt="2026-05-22T07:13:16.772" v="10" actId="20577"/>
          <ac:spMkLst>
            <pc:docMk/>
            <pc:sldMk cId="3863484070" sldId="501"/>
            <ac:spMk id="2" creationId="{984B7FF1-AB78-99DC-D147-AE1F2D193AC2}"/>
          </ac:spMkLst>
        </pc:spChg>
        <pc:spChg chg="mod">
          <ac:chgData name="Teri Puddefoot" userId="S::terri.puddefoot@neso.energy::4089053d-6086-4bb5-9eca-76b929ffc6b7" providerId="AD" clId="Web-{6AB10514-6A08-0FAD-9BF8-7B02BC0808E4}" dt="2026-05-22T07:08:09.879" v="1" actId="14100"/>
          <ac:spMkLst>
            <pc:docMk/>
            <pc:sldMk cId="3863484070" sldId="501"/>
            <ac:spMk id="4" creationId="{4AF8131A-731D-9583-920C-20BB776A3620}"/>
          </ac:spMkLst>
        </pc:spChg>
      </pc:sldChg>
    </pc:docChg>
  </pc:docChgLst>
  <pc:docChgLst>
    <pc:chgData name="Lurrentia Walker" userId="51b9fa9b-c933-484f-915a-be1aacf869c6" providerId="ADAL" clId="{C34AF22D-7343-43BA-8E61-AFD350BD2CF2}"/>
    <pc:docChg chg="custSel modSld">
      <pc:chgData name="Lurrentia Walker" userId="51b9fa9b-c933-484f-915a-be1aacf869c6" providerId="ADAL" clId="{C34AF22D-7343-43BA-8E61-AFD350BD2CF2}" dt="2026-05-21T14:19:51.905" v="429" actId="20577"/>
      <pc:docMkLst>
        <pc:docMk/>
      </pc:docMkLst>
      <pc:sldChg chg="modSp mod">
        <pc:chgData name="Lurrentia Walker" userId="51b9fa9b-c933-484f-915a-be1aacf869c6" providerId="ADAL" clId="{C34AF22D-7343-43BA-8E61-AFD350BD2CF2}" dt="2026-05-21T14:19:51.905" v="429" actId="20577"/>
        <pc:sldMkLst>
          <pc:docMk/>
          <pc:sldMk cId="3863484070" sldId="501"/>
        </pc:sldMkLst>
        <pc:spChg chg="mod">
          <ac:chgData name="Lurrentia Walker" userId="51b9fa9b-c933-484f-915a-be1aacf869c6" providerId="ADAL" clId="{C34AF22D-7343-43BA-8E61-AFD350BD2CF2}" dt="2026-05-21T14:19:38.075" v="393" actId="20577"/>
          <ac:spMkLst>
            <pc:docMk/>
            <pc:sldMk cId="3863484070" sldId="501"/>
            <ac:spMk id="3" creationId="{E4EEDEDD-D54A-E6D9-AE2D-43DA383F40C0}"/>
          </ac:spMkLst>
        </pc:spChg>
        <pc:spChg chg="mod">
          <ac:chgData name="Lurrentia Walker" userId="51b9fa9b-c933-484f-915a-be1aacf869c6" providerId="ADAL" clId="{C34AF22D-7343-43BA-8E61-AFD350BD2CF2}" dt="2026-05-21T14:19:51.905" v="429" actId="20577"/>
          <ac:spMkLst>
            <pc:docMk/>
            <pc:sldMk cId="3863484070" sldId="501"/>
            <ac:spMk id="4" creationId="{4AF8131A-731D-9583-920C-20BB776A3620}"/>
          </ac:spMkLst>
        </pc:spChg>
        <pc:graphicFrameChg chg="modGraphic">
          <ac:chgData name="Lurrentia Walker" userId="51b9fa9b-c933-484f-915a-be1aacf869c6" providerId="ADAL" clId="{C34AF22D-7343-43BA-8E61-AFD350BD2CF2}" dt="2026-05-21T13:51:46.379" v="94" actId="20577"/>
          <ac:graphicFrameMkLst>
            <pc:docMk/>
            <pc:sldMk cId="3863484070" sldId="501"/>
            <ac:graphicFrameMk id="5" creationId="{FB6AD377-8FDA-E7F7-5823-2C508BB02F07}"/>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DA310AD-F027-27EB-4602-211E4A6D639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248130B5-B50E-B6FE-4405-48E33F1C152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2D891A2-E083-C241-91C5-C9FB84084A2A}" type="datetimeFigureOut">
              <a:rPr lang="en-GB" smtClean="0"/>
              <a:t>22/05/2026</a:t>
            </a:fld>
            <a:endParaRPr lang="en-GB"/>
          </a:p>
        </p:txBody>
      </p:sp>
      <p:sp>
        <p:nvSpPr>
          <p:cNvPr id="4" name="Footer Placeholder 3">
            <a:extLst>
              <a:ext uri="{FF2B5EF4-FFF2-40B4-BE49-F238E27FC236}">
                <a16:creationId xmlns:a16="http://schemas.microsoft.com/office/drawing/2014/main" id="{052E0D38-ED75-AA87-7805-0081E7475BC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157F45DB-FB21-85F1-C9F3-78AE8584353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9FFC139-5B22-214E-96AA-73F1B8CD28ED}" type="slidenum">
              <a:rPr lang="en-GB" smtClean="0"/>
              <a:t>‹#›</a:t>
            </a:fld>
            <a:endParaRPr lang="en-GB"/>
          </a:p>
        </p:txBody>
      </p:sp>
    </p:spTree>
    <p:extLst>
      <p:ext uri="{BB962C8B-B14F-4D97-AF65-F5344CB8AC3E}">
        <p14:creationId xmlns:p14="http://schemas.microsoft.com/office/powerpoint/2010/main" val="3777799865"/>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A85FC6-1AC7-024C-A106-0432FE715B33}" type="datetimeFigureOut">
              <a:rPr lang="en-GB" smtClean="0"/>
              <a:t>22/05/2026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CCB5404-C021-EC41-B6A7-4D708E49A9C1}" type="slidenum">
              <a:rPr lang="en-GB" smtClean="0"/>
              <a:t>‹#›</a:t>
            </a:fld>
            <a:endParaRPr lang="en-GB"/>
          </a:p>
        </p:txBody>
      </p:sp>
    </p:spTree>
    <p:extLst>
      <p:ext uri="{BB962C8B-B14F-4D97-AF65-F5344CB8AC3E}">
        <p14:creationId xmlns:p14="http://schemas.microsoft.com/office/powerpoint/2010/main" val="24937696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FCCB5404-C021-EC41-B6A7-4D708E49A9C1}" type="slidenum">
              <a:rPr lang="en-GB" smtClean="0"/>
              <a:t>13</a:t>
            </a:fld>
            <a:endParaRPr lang="en-GB"/>
          </a:p>
        </p:txBody>
      </p:sp>
    </p:spTree>
    <p:extLst>
      <p:ext uri="{BB962C8B-B14F-4D97-AF65-F5344CB8AC3E}">
        <p14:creationId xmlns:p14="http://schemas.microsoft.com/office/powerpoint/2010/main" val="23588515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FCCB5404-C021-EC41-B6A7-4D708E49A9C1}" type="slidenum">
              <a:rPr lang="en-GB" smtClean="0"/>
              <a:t>14</a:t>
            </a:fld>
            <a:endParaRPr lang="en-GB"/>
          </a:p>
        </p:txBody>
      </p:sp>
    </p:spTree>
    <p:extLst>
      <p:ext uri="{BB962C8B-B14F-4D97-AF65-F5344CB8AC3E}">
        <p14:creationId xmlns:p14="http://schemas.microsoft.com/office/powerpoint/2010/main" val="110537464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8.png"/><Relationship Id="rId1" Type="http://schemas.openxmlformats.org/officeDocument/2006/relationships/slideMaster" Target="../slideMasters/slideMaster1.xml"/><Relationship Id="rId4" Type="http://schemas.openxmlformats.org/officeDocument/2006/relationships/image" Target="../media/image19.png"/></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8.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9.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over slide">
    <p:bg>
      <p:bgPr>
        <a:solidFill>
          <a:schemeClr val="tx2"/>
        </a:solidFill>
        <a:effectLst/>
      </p:bgPr>
    </p:bg>
    <p:spTree>
      <p:nvGrpSpPr>
        <p:cNvPr id="1" name=""/>
        <p:cNvGrpSpPr/>
        <p:nvPr/>
      </p:nvGrpSpPr>
      <p:grpSpPr>
        <a:xfrm>
          <a:off x="0" y="0"/>
          <a:ext cx="0" cy="0"/>
          <a:chOff x="0" y="0"/>
          <a:chExt cx="0" cy="0"/>
        </a:xfrm>
      </p:grpSpPr>
      <p:pic>
        <p:nvPicPr>
          <p:cNvPr id="9" name="Picture 8" descr="A screenshot of a video game&#10;&#10;Description automatically generated">
            <a:extLst>
              <a:ext uri="{FF2B5EF4-FFF2-40B4-BE49-F238E27FC236}">
                <a16:creationId xmlns:a16="http://schemas.microsoft.com/office/drawing/2014/main" id="{FADD29DE-B854-2169-55E1-C3FD699E00D8}"/>
              </a:ext>
            </a:extLst>
          </p:cNvPr>
          <p:cNvPicPr>
            <a:picLocks noGrp="1" noRot="1" noChangeAspect="1" noMove="1" noResize="1" noEditPoints="1" noAdjustHandles="1" noChangeArrowheads="1" noChangeShapeType="1" noCrop="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E304E765-D7CE-66CF-AAD3-B47633EED211}"/>
              </a:ext>
            </a:extLst>
          </p:cNvPr>
          <p:cNvSpPr>
            <a:spLocks noGrp="1"/>
          </p:cNvSpPr>
          <p:nvPr>
            <p:ph type="ctrTitle"/>
          </p:nvPr>
        </p:nvSpPr>
        <p:spPr>
          <a:xfrm>
            <a:off x="532944" y="1788983"/>
            <a:ext cx="5385942" cy="2387600"/>
          </a:xfrm>
        </p:spPr>
        <p:txBody>
          <a:bodyPr anchor="b">
            <a:normAutofit/>
          </a:bodyPr>
          <a:lstStyle>
            <a:lvl1pPr algn="l">
              <a:defRPr sz="4400" b="1" i="0">
                <a:solidFill>
                  <a:schemeClr val="accent1"/>
                </a:solidFill>
                <a:latin typeface="Arial" panose="020B0604020202020204" pitchFamily="34" charset="0"/>
                <a:cs typeface="Arial" panose="020B0604020202020204" pitchFamily="34" charset="0"/>
              </a:defRPr>
            </a:lvl1pPr>
          </a:lstStyle>
          <a:p>
            <a:r>
              <a:rPr lang="en-GB"/>
              <a:t>Click to edit Master title style</a:t>
            </a:r>
          </a:p>
        </p:txBody>
      </p:sp>
      <p:sp>
        <p:nvSpPr>
          <p:cNvPr id="3" name="Subtitle 2">
            <a:extLst>
              <a:ext uri="{FF2B5EF4-FFF2-40B4-BE49-F238E27FC236}">
                <a16:creationId xmlns:a16="http://schemas.microsoft.com/office/drawing/2014/main" id="{EE141B9C-4686-EF1F-23CB-10919C7B2DC1}"/>
              </a:ext>
            </a:extLst>
          </p:cNvPr>
          <p:cNvSpPr>
            <a:spLocks noGrp="1"/>
          </p:cNvSpPr>
          <p:nvPr>
            <p:ph type="subTitle" idx="1"/>
          </p:nvPr>
        </p:nvSpPr>
        <p:spPr>
          <a:xfrm>
            <a:off x="532944" y="4213654"/>
            <a:ext cx="4335618" cy="1044146"/>
          </a:xfrm>
        </p:spPr>
        <p:txBody>
          <a:bodyPr>
            <a:normAutofit/>
          </a:bodyPr>
          <a:lstStyle>
            <a:lvl1pPr marL="0" indent="0" algn="l">
              <a:buNone/>
              <a:defRPr sz="2400" b="0" i="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5" name="TextBox 4">
            <a:extLst>
              <a:ext uri="{FF2B5EF4-FFF2-40B4-BE49-F238E27FC236}">
                <a16:creationId xmlns:a16="http://schemas.microsoft.com/office/drawing/2014/main" id="{CA69FE06-965E-AA5C-F8B9-30A3AB56667F}"/>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Arial" panose="020B0604020202020204" pitchFamily="34" charset="0"/>
              </a:rPr>
              <a:t>Public</a:t>
            </a:r>
          </a:p>
        </p:txBody>
      </p:sp>
    </p:spTree>
    <p:extLst>
      <p:ext uri="{BB962C8B-B14F-4D97-AF65-F5344CB8AC3E}">
        <p14:creationId xmlns:p14="http://schemas.microsoft.com/office/powerpoint/2010/main" val="361467498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7"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box x 1">
    <p:spTree>
      <p:nvGrpSpPr>
        <p:cNvPr id="1" name=""/>
        <p:cNvGrpSpPr/>
        <p:nvPr/>
      </p:nvGrpSpPr>
      <p:grpSpPr>
        <a:xfrm>
          <a:off x="0" y="0"/>
          <a:ext cx="0" cy="0"/>
          <a:chOff x="0" y="0"/>
          <a:chExt cx="0" cy="0"/>
        </a:xfrm>
      </p:grpSpPr>
      <p:pic>
        <p:nvPicPr>
          <p:cNvPr id="10" name="Picture 9" descr="A black background with a pink object&#10;&#10;Description automatically generated">
            <a:extLst>
              <a:ext uri="{FF2B5EF4-FFF2-40B4-BE49-F238E27FC236}">
                <a16:creationId xmlns:a16="http://schemas.microsoft.com/office/drawing/2014/main" id="{A17F6C51-DF54-894F-505B-FBC3BC97F71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 y="-1"/>
            <a:ext cx="12192002" cy="6858001"/>
          </a:xfrm>
          <a:prstGeom prst="rect">
            <a:avLst/>
          </a:prstGeom>
        </p:spPr>
      </p:pic>
      <p:sp>
        <p:nvSpPr>
          <p:cNvPr id="2" name="Title 1">
            <a:extLst>
              <a:ext uri="{FF2B5EF4-FFF2-40B4-BE49-F238E27FC236}">
                <a16:creationId xmlns:a16="http://schemas.microsoft.com/office/drawing/2014/main" id="{A24D5798-821B-54D8-7307-D3B592F91BCE}"/>
              </a:ext>
            </a:extLst>
          </p:cNvPr>
          <p:cNvSpPr>
            <a:spLocks noGrp="1"/>
          </p:cNvSpPr>
          <p:nvPr>
            <p:ph type="title"/>
          </p:nvPr>
        </p:nvSpPr>
        <p:spPr>
          <a:xfrm>
            <a:off x="637273" y="365125"/>
            <a:ext cx="9709361" cy="870551"/>
          </a:xfrm>
        </p:spPr>
        <p:txBody>
          <a:bodyPr/>
          <a:lstStyle>
            <a:lvl1pPr>
              <a:defRPr b="1" i="0">
                <a:solidFill>
                  <a:schemeClr val="accent1"/>
                </a:solidFill>
                <a:latin typeface="Arial" panose="020B0604020202020204" pitchFamily="34" charset="0"/>
                <a:cs typeface="Arial" panose="020B0604020202020204" pitchFamily="34" charset="0"/>
              </a:defRPr>
            </a:lvl1pPr>
          </a:lstStyle>
          <a:p>
            <a:r>
              <a:rPr lang="en-GB"/>
              <a:t>Click to edit Master title style</a:t>
            </a:r>
          </a:p>
        </p:txBody>
      </p:sp>
      <p:sp>
        <p:nvSpPr>
          <p:cNvPr id="3" name="Content Placeholder 2">
            <a:extLst>
              <a:ext uri="{FF2B5EF4-FFF2-40B4-BE49-F238E27FC236}">
                <a16:creationId xmlns:a16="http://schemas.microsoft.com/office/drawing/2014/main" id="{A4A32C58-2F88-40C5-EF11-16328E9C88E8}"/>
              </a:ext>
            </a:extLst>
          </p:cNvPr>
          <p:cNvSpPr>
            <a:spLocks noGrp="1"/>
          </p:cNvSpPr>
          <p:nvPr>
            <p:ph sz="half" idx="1"/>
          </p:nvPr>
        </p:nvSpPr>
        <p:spPr>
          <a:xfrm>
            <a:off x="637273" y="2372497"/>
            <a:ext cx="9709362" cy="3804466"/>
          </a:xfrm>
        </p:spPr>
        <p:txBody>
          <a:bodyPr>
            <a:normAutofit/>
          </a:bodyPr>
          <a:lstStyle>
            <a:lvl1pPr marL="0" indent="0">
              <a:buNone/>
              <a:defRPr sz="1800" b="0" i="0">
                <a:latin typeface="Arial" panose="020B0604020202020204" pitchFamily="34" charset="0"/>
              </a:defRPr>
            </a:lvl1pPr>
          </a:lstStyle>
          <a:p>
            <a:pPr lvl="0"/>
            <a:r>
              <a:rPr lang="en-GB"/>
              <a:t>Click to edit Master text styles</a:t>
            </a:r>
          </a:p>
        </p:txBody>
      </p:sp>
      <p:sp>
        <p:nvSpPr>
          <p:cNvPr id="9" name="Content Placeholder 8">
            <a:extLst>
              <a:ext uri="{FF2B5EF4-FFF2-40B4-BE49-F238E27FC236}">
                <a16:creationId xmlns:a16="http://schemas.microsoft.com/office/drawing/2014/main" id="{35AB5FD5-63AB-4F3D-B548-39DB3336BC6A}"/>
              </a:ext>
            </a:extLst>
          </p:cNvPr>
          <p:cNvSpPr>
            <a:spLocks noGrp="1"/>
          </p:cNvSpPr>
          <p:nvPr>
            <p:ph sz="quarter" idx="13"/>
          </p:nvPr>
        </p:nvSpPr>
        <p:spPr>
          <a:xfrm>
            <a:off x="637273" y="1322559"/>
            <a:ext cx="9709361" cy="759597"/>
          </a:xfrm>
        </p:spPr>
        <p:txBody>
          <a:bodyPr>
            <a:normAutofit/>
          </a:bodyPr>
          <a:lstStyle>
            <a:lvl1pPr marL="0" indent="0">
              <a:buNone/>
              <a:defRPr sz="2400" b="0" i="0">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Master text styles</a:t>
            </a:r>
          </a:p>
        </p:txBody>
      </p:sp>
    </p:spTree>
    <p:extLst>
      <p:ext uri="{BB962C8B-B14F-4D97-AF65-F5344CB8AC3E}">
        <p14:creationId xmlns:p14="http://schemas.microsoft.com/office/powerpoint/2010/main" val="19306681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box (left) media box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B57A9E-C78F-DAF6-0658-5E582E5609F0}"/>
              </a:ext>
            </a:extLst>
          </p:cNvPr>
          <p:cNvSpPr>
            <a:spLocks noGrp="1"/>
          </p:cNvSpPr>
          <p:nvPr>
            <p:ph type="title"/>
          </p:nvPr>
        </p:nvSpPr>
        <p:spPr>
          <a:xfrm>
            <a:off x="637274" y="365125"/>
            <a:ext cx="5360302" cy="1325563"/>
          </a:xfrm>
        </p:spPr>
        <p:txBody>
          <a:bodyPr/>
          <a:lstStyle>
            <a:lvl1pPr>
              <a:defRPr b="1" i="0">
                <a:solidFill>
                  <a:schemeClr val="accent1"/>
                </a:solidFill>
                <a:latin typeface="Arial" panose="020B0604020202020204" pitchFamily="34" charset="0"/>
                <a:cs typeface="Arial" panose="020B0604020202020204" pitchFamily="34" charset="0"/>
              </a:defRPr>
            </a:lvl1pPr>
          </a:lstStyle>
          <a:p>
            <a:r>
              <a:rPr lang="en-GB"/>
              <a:t>Click to edit Master title style</a:t>
            </a:r>
          </a:p>
        </p:txBody>
      </p:sp>
      <p:sp>
        <p:nvSpPr>
          <p:cNvPr id="3" name="Text Placeholder 2">
            <a:extLst>
              <a:ext uri="{FF2B5EF4-FFF2-40B4-BE49-F238E27FC236}">
                <a16:creationId xmlns:a16="http://schemas.microsoft.com/office/drawing/2014/main" id="{1881D6EB-D2F1-4B16-20AA-2B2362036EC3}"/>
              </a:ext>
            </a:extLst>
          </p:cNvPr>
          <p:cNvSpPr>
            <a:spLocks noGrp="1"/>
          </p:cNvSpPr>
          <p:nvPr>
            <p:ph type="body" idx="1"/>
          </p:nvPr>
        </p:nvSpPr>
        <p:spPr>
          <a:xfrm>
            <a:off x="637274" y="1681163"/>
            <a:ext cx="5360302" cy="546222"/>
          </a:xfrm>
        </p:spPr>
        <p:txBody>
          <a:bodyPr anchor="b"/>
          <a:lstStyle>
            <a:lvl1pPr marL="0" indent="0">
              <a:buNone/>
              <a:defRPr sz="2400" b="0" i="0">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A05F1A0D-AA08-8017-1259-207ADC3A5774}"/>
              </a:ext>
            </a:extLst>
          </p:cNvPr>
          <p:cNvSpPr>
            <a:spLocks noGrp="1"/>
          </p:cNvSpPr>
          <p:nvPr>
            <p:ph sz="half" idx="2"/>
          </p:nvPr>
        </p:nvSpPr>
        <p:spPr>
          <a:xfrm>
            <a:off x="637274" y="2505075"/>
            <a:ext cx="5360302" cy="3684588"/>
          </a:xfrm>
        </p:spPr>
        <p:txBody>
          <a:bodyPr>
            <a:normAutofit/>
          </a:bodyPr>
          <a:lstStyle>
            <a:lvl1pPr marL="0" indent="0">
              <a:buNone/>
              <a:defRPr sz="1800" b="0" i="0">
                <a:latin typeface="Arial" panose="020B0604020202020204" pitchFamily="34" charset="0"/>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GB"/>
              <a:t>Click to edit Master text styles</a:t>
            </a:r>
          </a:p>
        </p:txBody>
      </p:sp>
      <p:sp>
        <p:nvSpPr>
          <p:cNvPr id="11" name="Picture Placeholder 10">
            <a:extLst>
              <a:ext uri="{FF2B5EF4-FFF2-40B4-BE49-F238E27FC236}">
                <a16:creationId xmlns:a16="http://schemas.microsoft.com/office/drawing/2014/main" id="{920475B3-F806-CFBA-374B-4DFD48EA25F5}"/>
              </a:ext>
            </a:extLst>
          </p:cNvPr>
          <p:cNvSpPr>
            <a:spLocks noGrp="1"/>
          </p:cNvSpPr>
          <p:nvPr>
            <p:ph type="pic" sz="quarter" idx="13"/>
          </p:nvPr>
        </p:nvSpPr>
        <p:spPr>
          <a:xfrm>
            <a:off x="6470650" y="0"/>
            <a:ext cx="5721350" cy="6858000"/>
          </a:xfrm>
        </p:spPr>
        <p:txBody>
          <a:bodyPr/>
          <a:lstStyle>
            <a:lvl1pPr>
              <a:defRPr b="0" i="0">
                <a:latin typeface="Arial" panose="020B0604020202020204" pitchFamily="34" charset="0"/>
              </a:defRPr>
            </a:lvl1pPr>
          </a:lstStyle>
          <a:p>
            <a:endParaRPr lang="en-GB"/>
          </a:p>
        </p:txBody>
      </p:sp>
      <p:pic>
        <p:nvPicPr>
          <p:cNvPr id="15" name="Picture 14" descr="A black and white logo&#10;&#10;Description automatically generated">
            <a:extLst>
              <a:ext uri="{FF2B5EF4-FFF2-40B4-BE49-F238E27FC236}">
                <a16:creationId xmlns:a16="http://schemas.microsoft.com/office/drawing/2014/main" id="{3864807D-A5DF-3E79-E021-543FED2A716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298283" y="5745025"/>
            <a:ext cx="1658716" cy="1112975"/>
          </a:xfrm>
          <a:prstGeom prst="rect">
            <a:avLst/>
          </a:prstGeom>
        </p:spPr>
      </p:pic>
    </p:spTree>
    <p:extLst>
      <p:ext uri="{BB962C8B-B14F-4D97-AF65-F5344CB8AC3E}">
        <p14:creationId xmlns:p14="http://schemas.microsoft.com/office/powerpoint/2010/main" val="6225490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ighlight Box x 2">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9A1647E-75C3-1FDB-7B8C-7BFFC9765437}"/>
              </a:ext>
            </a:extLst>
          </p:cNvPr>
          <p:cNvSpPr/>
          <p:nvPr userDrawn="1"/>
        </p:nvSpPr>
        <p:spPr>
          <a:xfrm>
            <a:off x="0" y="3429000"/>
            <a:ext cx="6096000" cy="3429000"/>
          </a:xfrm>
          <a:prstGeom prst="rect">
            <a:avLst/>
          </a:prstGeom>
          <a:solidFill>
            <a:srgbClr val="81336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a:latin typeface="Arial" panose="020B0604020202020204" pitchFamily="34" charset="0"/>
            </a:endParaRPr>
          </a:p>
        </p:txBody>
      </p:sp>
      <p:sp>
        <p:nvSpPr>
          <p:cNvPr id="8" name="Rectangle 7">
            <a:extLst>
              <a:ext uri="{FF2B5EF4-FFF2-40B4-BE49-F238E27FC236}">
                <a16:creationId xmlns:a16="http://schemas.microsoft.com/office/drawing/2014/main" id="{BC44BC44-1008-8478-D64A-C7BFB3047FAB}"/>
              </a:ext>
            </a:extLst>
          </p:cNvPr>
          <p:cNvSpPr/>
          <p:nvPr userDrawn="1"/>
        </p:nvSpPr>
        <p:spPr>
          <a:xfrm>
            <a:off x="0" y="1"/>
            <a:ext cx="6096000" cy="3429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a:latin typeface="Arial" panose="020B0604020202020204" pitchFamily="34" charset="0"/>
            </a:endParaRPr>
          </a:p>
        </p:txBody>
      </p:sp>
      <p:sp>
        <p:nvSpPr>
          <p:cNvPr id="9" name="Rectangle 8">
            <a:extLst>
              <a:ext uri="{FF2B5EF4-FFF2-40B4-BE49-F238E27FC236}">
                <a16:creationId xmlns:a16="http://schemas.microsoft.com/office/drawing/2014/main" id="{03BCE880-9610-64A0-A954-B9102D8026D1}"/>
              </a:ext>
            </a:extLst>
          </p:cNvPr>
          <p:cNvSpPr>
            <a:spLocks noGrp="1" noRot="1" noMove="1" noResize="1" noEditPoints="1" noAdjustHandles="1" noChangeArrowheads="1" noChangeShapeType="1"/>
          </p:cNvSpPr>
          <p:nvPr userDrawn="1"/>
        </p:nvSpPr>
        <p:spPr>
          <a:xfrm>
            <a:off x="6096000" y="0"/>
            <a:ext cx="6096000" cy="6857999"/>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a:latin typeface="Arial" panose="020B0604020202020204" pitchFamily="34" charset="0"/>
            </a:endParaRPr>
          </a:p>
        </p:txBody>
      </p:sp>
      <p:sp>
        <p:nvSpPr>
          <p:cNvPr id="2" name="Title 1">
            <a:extLst>
              <a:ext uri="{FF2B5EF4-FFF2-40B4-BE49-F238E27FC236}">
                <a16:creationId xmlns:a16="http://schemas.microsoft.com/office/drawing/2014/main" id="{1591C4AD-353B-4788-1942-1F0D641705CA}"/>
              </a:ext>
            </a:extLst>
          </p:cNvPr>
          <p:cNvSpPr>
            <a:spLocks noGrp="1"/>
          </p:cNvSpPr>
          <p:nvPr>
            <p:ph type="title"/>
          </p:nvPr>
        </p:nvSpPr>
        <p:spPr>
          <a:xfrm>
            <a:off x="632012" y="501652"/>
            <a:ext cx="4114800" cy="668242"/>
          </a:xfrm>
        </p:spPr>
        <p:txBody>
          <a:bodyPr>
            <a:normAutofit/>
          </a:bodyPr>
          <a:lstStyle>
            <a:lvl1pPr>
              <a:defRPr sz="2400" b="1" i="0">
                <a:solidFill>
                  <a:schemeClr val="tx2"/>
                </a:solidFill>
                <a:latin typeface="Arial" panose="020B0604020202020204" pitchFamily="34" charset="0"/>
                <a:cs typeface="Arial" panose="020B0604020202020204" pitchFamily="34" charset="0"/>
              </a:defRPr>
            </a:lvl1pPr>
          </a:lstStyle>
          <a:p>
            <a:r>
              <a:rPr lang="en-GB"/>
              <a:t>Click to edit Master title style</a:t>
            </a:r>
          </a:p>
        </p:txBody>
      </p:sp>
      <p:sp>
        <p:nvSpPr>
          <p:cNvPr id="12" name="Text Placeholder 11">
            <a:extLst>
              <a:ext uri="{FF2B5EF4-FFF2-40B4-BE49-F238E27FC236}">
                <a16:creationId xmlns:a16="http://schemas.microsoft.com/office/drawing/2014/main" id="{6E3E7257-1DA1-F7E1-28D5-D974C4FA5449}"/>
              </a:ext>
            </a:extLst>
          </p:cNvPr>
          <p:cNvSpPr>
            <a:spLocks noGrp="1"/>
          </p:cNvSpPr>
          <p:nvPr>
            <p:ph type="body" sz="quarter" idx="13"/>
          </p:nvPr>
        </p:nvSpPr>
        <p:spPr>
          <a:xfrm>
            <a:off x="632012" y="1342349"/>
            <a:ext cx="4924348" cy="1712014"/>
          </a:xfrm>
        </p:spPr>
        <p:txBody>
          <a:bodyPr>
            <a:normAutofit/>
          </a:bodyPr>
          <a:lstStyle>
            <a:lvl1pPr marL="0" indent="0">
              <a:buNone/>
              <a:defRPr sz="1800" b="0" i="0">
                <a:solidFill>
                  <a:schemeClr val="tx2"/>
                </a:solidFill>
                <a:latin typeface="Arial" panose="020B0604020202020204" pitchFamily="34" charset="0"/>
              </a:defRPr>
            </a:lvl1pPr>
            <a:lvl2pPr marL="457200" indent="0">
              <a:buNone/>
              <a:defRPr sz="1800">
                <a:solidFill>
                  <a:schemeClr val="tx2"/>
                </a:solidFill>
              </a:defRPr>
            </a:lvl2pPr>
            <a:lvl3pPr marL="914400" indent="0">
              <a:buNone/>
              <a:defRPr sz="1800">
                <a:solidFill>
                  <a:schemeClr val="tx2"/>
                </a:solidFill>
              </a:defRPr>
            </a:lvl3pPr>
            <a:lvl4pPr marL="1371600" indent="0">
              <a:buNone/>
              <a:defRPr sz="1800">
                <a:solidFill>
                  <a:schemeClr val="tx2"/>
                </a:solidFill>
              </a:defRPr>
            </a:lvl4pPr>
            <a:lvl5pPr marL="1828800" indent="0">
              <a:buNone/>
              <a:defRPr sz="1800">
                <a:solidFill>
                  <a:schemeClr val="tx2"/>
                </a:solidFill>
              </a:defRPr>
            </a:lvl5pPr>
          </a:lstStyle>
          <a:p>
            <a:pPr lvl="0"/>
            <a:r>
              <a:rPr lang="en-GB"/>
              <a:t>Click to edit Master text styles</a:t>
            </a:r>
          </a:p>
        </p:txBody>
      </p:sp>
      <p:pic>
        <p:nvPicPr>
          <p:cNvPr id="17" name="Picture 16" descr="A black background with white text&#10;&#10;Description automatically generated">
            <a:extLst>
              <a:ext uri="{FF2B5EF4-FFF2-40B4-BE49-F238E27FC236}">
                <a16:creationId xmlns:a16="http://schemas.microsoft.com/office/drawing/2014/main" id="{F64D4804-511F-AFEC-D1BB-B29C795B970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325370" y="5746066"/>
            <a:ext cx="1665087" cy="1117250"/>
          </a:xfrm>
          <a:prstGeom prst="rect">
            <a:avLst/>
          </a:prstGeom>
        </p:spPr>
      </p:pic>
      <p:sp>
        <p:nvSpPr>
          <p:cNvPr id="21" name="Picture Placeholder 20">
            <a:extLst>
              <a:ext uri="{FF2B5EF4-FFF2-40B4-BE49-F238E27FC236}">
                <a16:creationId xmlns:a16="http://schemas.microsoft.com/office/drawing/2014/main" id="{17F6E517-5429-A2F6-D34C-964E6CD37C9D}"/>
              </a:ext>
            </a:extLst>
          </p:cNvPr>
          <p:cNvSpPr>
            <a:spLocks noGrp="1"/>
          </p:cNvSpPr>
          <p:nvPr>
            <p:ph type="pic" sz="quarter" idx="15"/>
          </p:nvPr>
        </p:nvSpPr>
        <p:spPr>
          <a:xfrm>
            <a:off x="6792990" y="1006627"/>
            <a:ext cx="2297679" cy="2297679"/>
          </a:xfrm>
          <a:prstGeom prst="ellipse">
            <a:avLst/>
          </a:prstGeom>
        </p:spPr>
        <p:txBody>
          <a:bodyPr/>
          <a:lstStyle>
            <a:lvl1pPr>
              <a:defRPr b="0" i="0">
                <a:latin typeface="Arial" panose="020B0604020202020204" pitchFamily="34" charset="0"/>
              </a:defRPr>
            </a:lvl1pPr>
          </a:lstStyle>
          <a:p>
            <a:endParaRPr lang="en-GB"/>
          </a:p>
        </p:txBody>
      </p:sp>
      <p:sp>
        <p:nvSpPr>
          <p:cNvPr id="22" name="Picture Placeholder 20">
            <a:extLst>
              <a:ext uri="{FF2B5EF4-FFF2-40B4-BE49-F238E27FC236}">
                <a16:creationId xmlns:a16="http://schemas.microsoft.com/office/drawing/2014/main" id="{E04B2806-1F83-34D3-221F-2C4B3249EA6D}"/>
              </a:ext>
            </a:extLst>
          </p:cNvPr>
          <p:cNvSpPr>
            <a:spLocks noGrp="1"/>
          </p:cNvSpPr>
          <p:nvPr>
            <p:ph type="pic" sz="quarter" idx="16"/>
          </p:nvPr>
        </p:nvSpPr>
        <p:spPr>
          <a:xfrm>
            <a:off x="9133166" y="1006627"/>
            <a:ext cx="2297679" cy="2297679"/>
          </a:xfrm>
          <a:prstGeom prst="ellipse">
            <a:avLst/>
          </a:prstGeom>
        </p:spPr>
        <p:txBody>
          <a:bodyPr/>
          <a:lstStyle>
            <a:lvl1pPr>
              <a:defRPr b="0" i="0">
                <a:latin typeface="Arial" panose="020B0604020202020204" pitchFamily="34" charset="0"/>
              </a:defRPr>
            </a:lvl1pPr>
          </a:lstStyle>
          <a:p>
            <a:endParaRPr lang="en-GB"/>
          </a:p>
        </p:txBody>
      </p:sp>
      <p:sp>
        <p:nvSpPr>
          <p:cNvPr id="23" name="Picture Placeholder 20">
            <a:extLst>
              <a:ext uri="{FF2B5EF4-FFF2-40B4-BE49-F238E27FC236}">
                <a16:creationId xmlns:a16="http://schemas.microsoft.com/office/drawing/2014/main" id="{3A50FE80-7330-1683-7D23-937274886C7D}"/>
              </a:ext>
            </a:extLst>
          </p:cNvPr>
          <p:cNvSpPr>
            <a:spLocks noGrp="1"/>
          </p:cNvSpPr>
          <p:nvPr>
            <p:ph type="pic" sz="quarter" idx="17"/>
          </p:nvPr>
        </p:nvSpPr>
        <p:spPr>
          <a:xfrm>
            <a:off x="6792990" y="3309169"/>
            <a:ext cx="2297679" cy="2297679"/>
          </a:xfrm>
          <a:prstGeom prst="ellipse">
            <a:avLst/>
          </a:prstGeom>
        </p:spPr>
        <p:txBody>
          <a:bodyPr/>
          <a:lstStyle>
            <a:lvl1pPr>
              <a:defRPr b="0" i="0">
                <a:latin typeface="Arial" panose="020B0604020202020204" pitchFamily="34" charset="0"/>
              </a:defRPr>
            </a:lvl1pPr>
          </a:lstStyle>
          <a:p>
            <a:endParaRPr lang="en-GB"/>
          </a:p>
        </p:txBody>
      </p:sp>
      <p:sp>
        <p:nvSpPr>
          <p:cNvPr id="24" name="Picture Placeholder 20">
            <a:extLst>
              <a:ext uri="{FF2B5EF4-FFF2-40B4-BE49-F238E27FC236}">
                <a16:creationId xmlns:a16="http://schemas.microsoft.com/office/drawing/2014/main" id="{8D27946E-1055-AE60-D3CE-5732F4CA1791}"/>
              </a:ext>
            </a:extLst>
          </p:cNvPr>
          <p:cNvSpPr>
            <a:spLocks noGrp="1"/>
          </p:cNvSpPr>
          <p:nvPr>
            <p:ph type="pic" sz="quarter" idx="18"/>
          </p:nvPr>
        </p:nvSpPr>
        <p:spPr>
          <a:xfrm>
            <a:off x="9133166" y="3309169"/>
            <a:ext cx="2297679" cy="2297679"/>
          </a:xfrm>
          <a:prstGeom prst="ellipse">
            <a:avLst/>
          </a:prstGeom>
        </p:spPr>
        <p:txBody>
          <a:bodyPr/>
          <a:lstStyle>
            <a:lvl1pPr>
              <a:defRPr b="0" i="0">
                <a:latin typeface="Arial" panose="020B0604020202020204" pitchFamily="34" charset="0"/>
              </a:defRPr>
            </a:lvl1pPr>
          </a:lstStyle>
          <a:p>
            <a:endParaRPr lang="en-GB"/>
          </a:p>
        </p:txBody>
      </p:sp>
      <p:sp>
        <p:nvSpPr>
          <p:cNvPr id="25" name="Oval 24">
            <a:extLst>
              <a:ext uri="{FF2B5EF4-FFF2-40B4-BE49-F238E27FC236}">
                <a16:creationId xmlns:a16="http://schemas.microsoft.com/office/drawing/2014/main" id="{D2D94757-FA0A-6B76-AD9C-3993534B0523}"/>
              </a:ext>
            </a:extLst>
          </p:cNvPr>
          <p:cNvSpPr/>
          <p:nvPr userDrawn="1"/>
        </p:nvSpPr>
        <p:spPr>
          <a:xfrm>
            <a:off x="11430845" y="1001026"/>
            <a:ext cx="2297679" cy="2297679"/>
          </a:xfrm>
          <a:prstGeom prst="ellipse">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a:latin typeface="Arial" panose="020B0604020202020204" pitchFamily="34" charset="0"/>
            </a:endParaRPr>
          </a:p>
        </p:txBody>
      </p:sp>
      <p:sp>
        <p:nvSpPr>
          <p:cNvPr id="26" name="Oval 25">
            <a:extLst>
              <a:ext uri="{FF2B5EF4-FFF2-40B4-BE49-F238E27FC236}">
                <a16:creationId xmlns:a16="http://schemas.microsoft.com/office/drawing/2014/main" id="{9AB12763-DBD1-1841-CA8E-22FF5ED6696E}"/>
              </a:ext>
            </a:extLst>
          </p:cNvPr>
          <p:cNvSpPr/>
          <p:nvPr userDrawn="1"/>
        </p:nvSpPr>
        <p:spPr>
          <a:xfrm>
            <a:off x="11430845" y="3303551"/>
            <a:ext cx="2297679" cy="2297679"/>
          </a:xfrm>
          <a:prstGeom prst="ellipse">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a:latin typeface="Arial" panose="020B0604020202020204" pitchFamily="34" charset="0"/>
            </a:endParaRPr>
          </a:p>
        </p:txBody>
      </p:sp>
      <p:sp>
        <p:nvSpPr>
          <p:cNvPr id="27" name="Title 1">
            <a:extLst>
              <a:ext uri="{FF2B5EF4-FFF2-40B4-BE49-F238E27FC236}">
                <a16:creationId xmlns:a16="http://schemas.microsoft.com/office/drawing/2014/main" id="{61BBB9AE-4A63-EFC4-BAF9-A24EC128133F}"/>
              </a:ext>
            </a:extLst>
          </p:cNvPr>
          <p:cNvSpPr txBox="1">
            <a:spLocks/>
          </p:cNvSpPr>
          <p:nvPr userDrawn="1"/>
        </p:nvSpPr>
        <p:spPr>
          <a:xfrm>
            <a:off x="632012" y="3685723"/>
            <a:ext cx="4114800" cy="66824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b="1" i="0" kern="1200">
                <a:solidFill>
                  <a:schemeClr val="tx2"/>
                </a:solidFill>
                <a:latin typeface="Arial" panose="020B0604020202020204" pitchFamily="34" charset="0"/>
                <a:ea typeface="+mj-ea"/>
                <a:cs typeface="Arial" panose="020B0604020202020204" pitchFamily="34" charset="0"/>
              </a:defRPr>
            </a:lvl1pPr>
          </a:lstStyle>
          <a:p>
            <a:r>
              <a:rPr lang="en-GB" b="0" i="0">
                <a:solidFill>
                  <a:schemeClr val="bg1"/>
                </a:solidFill>
                <a:latin typeface="Arial" panose="020B0604020202020204" pitchFamily="34" charset="0"/>
                <a:cs typeface="Arial" panose="020B0604020202020204" pitchFamily="34" charset="0"/>
              </a:rPr>
              <a:t>Click to edit Master title style</a:t>
            </a:r>
          </a:p>
        </p:txBody>
      </p:sp>
      <p:sp>
        <p:nvSpPr>
          <p:cNvPr id="28" name="Text Placeholder 11">
            <a:extLst>
              <a:ext uri="{FF2B5EF4-FFF2-40B4-BE49-F238E27FC236}">
                <a16:creationId xmlns:a16="http://schemas.microsoft.com/office/drawing/2014/main" id="{9F928298-8FD9-7EE7-12A2-6E4EE4203525}"/>
              </a:ext>
            </a:extLst>
          </p:cNvPr>
          <p:cNvSpPr>
            <a:spLocks noGrp="1"/>
          </p:cNvSpPr>
          <p:nvPr>
            <p:ph type="body" sz="quarter" idx="19"/>
          </p:nvPr>
        </p:nvSpPr>
        <p:spPr>
          <a:xfrm>
            <a:off x="632012" y="4526420"/>
            <a:ext cx="4924348" cy="1712014"/>
          </a:xfrm>
        </p:spPr>
        <p:txBody>
          <a:bodyPr>
            <a:normAutofit/>
          </a:bodyPr>
          <a:lstStyle>
            <a:lvl1pPr marL="0" indent="0">
              <a:buNone/>
              <a:defRPr sz="1800" b="0" i="0">
                <a:solidFill>
                  <a:schemeClr val="bg1"/>
                </a:solidFill>
                <a:latin typeface="Arial" panose="020B0604020202020204" pitchFamily="34" charset="0"/>
              </a:defRPr>
            </a:lvl1pPr>
            <a:lvl2pPr marL="457200" indent="0">
              <a:buNone/>
              <a:defRPr sz="1800">
                <a:solidFill>
                  <a:schemeClr val="tx2"/>
                </a:solidFill>
              </a:defRPr>
            </a:lvl2pPr>
            <a:lvl3pPr marL="914400" indent="0">
              <a:buNone/>
              <a:defRPr sz="1800">
                <a:solidFill>
                  <a:schemeClr val="tx2"/>
                </a:solidFill>
              </a:defRPr>
            </a:lvl3pPr>
            <a:lvl4pPr marL="1371600" indent="0">
              <a:buNone/>
              <a:defRPr sz="1800">
                <a:solidFill>
                  <a:schemeClr val="tx2"/>
                </a:solidFill>
              </a:defRPr>
            </a:lvl4pPr>
            <a:lvl5pPr marL="1828800" indent="0">
              <a:buNone/>
              <a:defRPr sz="1800">
                <a:solidFill>
                  <a:schemeClr val="tx2"/>
                </a:solidFill>
              </a:defRPr>
            </a:lvl5pPr>
          </a:lstStyle>
          <a:p>
            <a:pPr lvl="0"/>
            <a:r>
              <a:rPr lang="en-GB"/>
              <a:t>Click to edit Master text styles</a:t>
            </a:r>
          </a:p>
        </p:txBody>
      </p:sp>
      <p:sp>
        <p:nvSpPr>
          <p:cNvPr id="5" name="TextBox 4">
            <a:extLst>
              <a:ext uri="{FF2B5EF4-FFF2-40B4-BE49-F238E27FC236}">
                <a16:creationId xmlns:a16="http://schemas.microsoft.com/office/drawing/2014/main" id="{1385A706-DD91-6F22-5AA3-A69E8823136A}"/>
              </a:ext>
            </a:extLst>
          </p:cNvPr>
          <p:cNvSpPr txBox="1"/>
          <p:nvPr userDrawn="1"/>
        </p:nvSpPr>
        <p:spPr>
          <a:xfrm>
            <a:off x="543721" y="6509834"/>
            <a:ext cx="141064"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b="0" i="0" smtClean="0">
                <a:solidFill>
                  <a:schemeClr val="bg1"/>
                </a:solidFill>
                <a:latin typeface="Arial" panose="020B0604020202020204" pitchFamily="34" charset="0"/>
                <a:cs typeface="Arial" panose="020B0604020202020204" pitchFamily="34" charset="0"/>
              </a:rPr>
              <a:t>‹#›</a:t>
            </a:fld>
            <a:endParaRPr lang="en-GB" sz="2000" b="0" i="0" noProof="0">
              <a:solidFill>
                <a:schemeClr val="bg1"/>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16F0B063-2AC7-4AF4-0958-1511CAD9BBDB}"/>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tx2"/>
                </a:solidFill>
                <a:latin typeface="Arial" panose="020B0604020202020204" pitchFamily="34" charset="0"/>
              </a:rPr>
              <a:t>Public</a:t>
            </a:r>
          </a:p>
        </p:txBody>
      </p:sp>
    </p:spTree>
    <p:extLst>
      <p:ext uri="{BB962C8B-B14F-4D97-AF65-F5344CB8AC3E}">
        <p14:creationId xmlns:p14="http://schemas.microsoft.com/office/powerpoint/2010/main" val="33614809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Primary Breaker slide - Purple">
    <p:bg>
      <p:bgPr>
        <a:solidFill>
          <a:schemeClr val="tx2"/>
        </a:solidFill>
        <a:effectLst/>
      </p:bgPr>
    </p:bg>
    <p:spTree>
      <p:nvGrpSpPr>
        <p:cNvPr id="1" name=""/>
        <p:cNvGrpSpPr/>
        <p:nvPr/>
      </p:nvGrpSpPr>
      <p:grpSpPr>
        <a:xfrm>
          <a:off x="0" y="0"/>
          <a:ext cx="0" cy="0"/>
          <a:chOff x="0" y="0"/>
          <a:chExt cx="0" cy="0"/>
        </a:xfrm>
      </p:grpSpPr>
      <p:pic>
        <p:nvPicPr>
          <p:cNvPr id="7" name="Picture 6" descr="A purple and white background&#10;&#10;Description automatically generated">
            <a:extLst>
              <a:ext uri="{FF2B5EF4-FFF2-40B4-BE49-F238E27FC236}">
                <a16:creationId xmlns:a16="http://schemas.microsoft.com/office/drawing/2014/main" id="{A130E291-1866-9610-5CC3-7DFC426B7A03}"/>
              </a:ext>
            </a:extLst>
          </p:cNvPr>
          <p:cNvPicPr>
            <a:picLocks noChangeAspect="1"/>
          </p:cNvPicPr>
          <p:nvPr userDrawn="1"/>
        </p:nvPicPr>
        <p:blipFill>
          <a:blip r:embed="rId2"/>
          <a:stretch>
            <a:fillRect/>
          </a:stretch>
        </p:blipFill>
        <p:spPr>
          <a:xfrm>
            <a:off x="2466" y="0"/>
            <a:ext cx="12189533" cy="6859388"/>
          </a:xfrm>
          <a:prstGeom prst="rect">
            <a:avLst/>
          </a:prstGeom>
        </p:spPr>
      </p:pic>
      <p:sp>
        <p:nvSpPr>
          <p:cNvPr id="2" name="Title 1">
            <a:extLst>
              <a:ext uri="{FF2B5EF4-FFF2-40B4-BE49-F238E27FC236}">
                <a16:creationId xmlns:a16="http://schemas.microsoft.com/office/drawing/2014/main" id="{E304E765-D7CE-66CF-AAD3-B47633EED211}"/>
              </a:ext>
            </a:extLst>
          </p:cNvPr>
          <p:cNvSpPr>
            <a:spLocks noGrp="1"/>
          </p:cNvSpPr>
          <p:nvPr>
            <p:ph type="ctrTitle"/>
          </p:nvPr>
        </p:nvSpPr>
        <p:spPr>
          <a:xfrm>
            <a:off x="591018" y="820795"/>
            <a:ext cx="5047782" cy="2387600"/>
          </a:xfrm>
        </p:spPr>
        <p:txBody>
          <a:bodyPr anchor="b">
            <a:normAutofit/>
          </a:bodyPr>
          <a:lstStyle>
            <a:lvl1pPr algn="l">
              <a:defRPr sz="4400" b="1" i="0">
                <a:solidFill>
                  <a:schemeClr val="bg1"/>
                </a:solidFill>
                <a:latin typeface="Arial" panose="020B0604020202020204" pitchFamily="34" charset="0"/>
                <a:cs typeface="Arial" panose="020B0604020202020204" pitchFamily="34" charset="0"/>
              </a:defRPr>
            </a:lvl1pPr>
          </a:lstStyle>
          <a:p>
            <a:r>
              <a:rPr lang="en-GB"/>
              <a:t>Click to edit Master title style</a:t>
            </a:r>
          </a:p>
        </p:txBody>
      </p:sp>
      <p:sp>
        <p:nvSpPr>
          <p:cNvPr id="3" name="Subtitle 2">
            <a:extLst>
              <a:ext uri="{FF2B5EF4-FFF2-40B4-BE49-F238E27FC236}">
                <a16:creationId xmlns:a16="http://schemas.microsoft.com/office/drawing/2014/main" id="{EE141B9C-4686-EF1F-23CB-10919C7B2DC1}"/>
              </a:ext>
            </a:extLst>
          </p:cNvPr>
          <p:cNvSpPr>
            <a:spLocks noGrp="1"/>
          </p:cNvSpPr>
          <p:nvPr>
            <p:ph type="subTitle" idx="1"/>
          </p:nvPr>
        </p:nvSpPr>
        <p:spPr>
          <a:xfrm>
            <a:off x="591018" y="3245466"/>
            <a:ext cx="3841424" cy="1044146"/>
          </a:xfrm>
        </p:spPr>
        <p:txBody>
          <a:bodyPr>
            <a:normAutofit/>
          </a:bodyPr>
          <a:lstStyle>
            <a:lvl1pPr marL="0" indent="0" algn="l">
              <a:buNone/>
              <a:defRPr sz="2400" b="0" i="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5" name="TextBox 4">
            <a:extLst>
              <a:ext uri="{FF2B5EF4-FFF2-40B4-BE49-F238E27FC236}">
                <a16:creationId xmlns:a16="http://schemas.microsoft.com/office/drawing/2014/main" id="{1D6A8BFF-616F-C1F3-75EC-AC1330A8142F}"/>
              </a:ext>
            </a:extLst>
          </p:cNvPr>
          <p:cNvSpPr txBox="1"/>
          <p:nvPr userDrawn="1"/>
        </p:nvSpPr>
        <p:spPr>
          <a:xfrm>
            <a:off x="543721" y="6509834"/>
            <a:ext cx="141064"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b="0" i="0" smtClean="0">
                <a:solidFill>
                  <a:schemeClr val="bg1"/>
                </a:solidFill>
                <a:latin typeface="Arial" panose="020B0604020202020204" pitchFamily="34" charset="0"/>
                <a:cs typeface="Arial" panose="020B0604020202020204" pitchFamily="34" charset="0"/>
              </a:rPr>
              <a:t>‹#›</a:t>
            </a:fld>
            <a:endParaRPr lang="en-GB" sz="2000" b="0" i="0" noProof="0">
              <a:solidFill>
                <a:schemeClr val="bg1"/>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7562F1C3-D8E4-B6FF-1CB4-4CA989B0F147}"/>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Arial" panose="020B0604020202020204" pitchFamily="34" charset="0"/>
              </a:rPr>
              <a:t>Public</a:t>
            </a:r>
          </a:p>
        </p:txBody>
      </p:sp>
    </p:spTree>
    <p:extLst>
      <p:ext uri="{BB962C8B-B14F-4D97-AF65-F5344CB8AC3E}">
        <p14:creationId xmlns:p14="http://schemas.microsoft.com/office/powerpoint/2010/main" val="32756587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rimary Image Breaker Slide (Purpl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CFF8368B-8346-55F3-7D58-DDEE5EB26EAC}"/>
              </a:ext>
            </a:extLst>
          </p:cNvPr>
          <p:cNvSpPr>
            <a:spLocks noGrp="1"/>
          </p:cNvSpPr>
          <p:nvPr>
            <p:ph type="pic" sz="quarter" idx="13"/>
          </p:nvPr>
        </p:nvSpPr>
        <p:spPr>
          <a:xfrm>
            <a:off x="0" y="0"/>
            <a:ext cx="12192000" cy="6858000"/>
          </a:xfrm>
        </p:spPr>
        <p:txBody>
          <a:bodyPr/>
          <a:lstStyle>
            <a:lvl1pPr>
              <a:defRPr b="0" i="0">
                <a:latin typeface="Arial" panose="020B0604020202020204" pitchFamily="34" charset="0"/>
              </a:defRPr>
            </a:lvl1pPr>
          </a:lstStyle>
          <a:p>
            <a:endParaRPr lang="en-GB"/>
          </a:p>
        </p:txBody>
      </p:sp>
      <p:pic>
        <p:nvPicPr>
          <p:cNvPr id="7" name="Picture 6" descr="A group of purple circles on a black background&#10;&#10;Description automatically generated">
            <a:extLst>
              <a:ext uri="{FF2B5EF4-FFF2-40B4-BE49-F238E27FC236}">
                <a16:creationId xmlns:a16="http://schemas.microsoft.com/office/drawing/2014/main" id="{EDD804F0-E153-6B19-9F2C-012CBEAE4F41}"/>
              </a:ext>
            </a:extLst>
          </p:cNvPr>
          <p:cNvPicPr>
            <a:picLocks noChangeAspect="1"/>
          </p:cNvPicPr>
          <p:nvPr userDrawn="1"/>
        </p:nvPicPr>
        <p:blipFill>
          <a:blip r:embed="rId2"/>
          <a:stretch>
            <a:fillRect/>
          </a:stretch>
        </p:blipFill>
        <p:spPr>
          <a:xfrm>
            <a:off x="19877" y="-1388"/>
            <a:ext cx="12189533" cy="6859388"/>
          </a:xfrm>
          <a:prstGeom prst="rect">
            <a:avLst/>
          </a:prstGeom>
        </p:spPr>
      </p:pic>
      <p:sp>
        <p:nvSpPr>
          <p:cNvPr id="12" name="Title 1">
            <a:extLst>
              <a:ext uri="{FF2B5EF4-FFF2-40B4-BE49-F238E27FC236}">
                <a16:creationId xmlns:a16="http://schemas.microsoft.com/office/drawing/2014/main" id="{59302902-1CE7-278C-0E6C-C35B72BD0542}"/>
              </a:ext>
            </a:extLst>
          </p:cNvPr>
          <p:cNvSpPr>
            <a:spLocks noGrp="1"/>
          </p:cNvSpPr>
          <p:nvPr>
            <p:ph type="ctrTitle"/>
          </p:nvPr>
        </p:nvSpPr>
        <p:spPr>
          <a:xfrm>
            <a:off x="532944" y="820795"/>
            <a:ext cx="5105856" cy="2387600"/>
          </a:xfrm>
        </p:spPr>
        <p:txBody>
          <a:bodyPr anchor="b">
            <a:normAutofit/>
          </a:bodyPr>
          <a:lstStyle>
            <a:lvl1pPr algn="l">
              <a:defRPr sz="4400" b="1" i="0">
                <a:solidFill>
                  <a:schemeClr val="tx1"/>
                </a:solidFill>
                <a:latin typeface="Arial" panose="020B0604020202020204" pitchFamily="34" charset="0"/>
                <a:cs typeface="Arial" panose="020B0604020202020204" pitchFamily="34" charset="0"/>
              </a:defRPr>
            </a:lvl1pPr>
          </a:lstStyle>
          <a:p>
            <a:r>
              <a:rPr lang="en-GB"/>
              <a:t>Click to edit Master title style</a:t>
            </a:r>
          </a:p>
        </p:txBody>
      </p:sp>
      <p:sp>
        <p:nvSpPr>
          <p:cNvPr id="13" name="Subtitle 2">
            <a:extLst>
              <a:ext uri="{FF2B5EF4-FFF2-40B4-BE49-F238E27FC236}">
                <a16:creationId xmlns:a16="http://schemas.microsoft.com/office/drawing/2014/main" id="{43267D14-FA6F-F2E2-91FC-0421FD5B4571}"/>
              </a:ext>
            </a:extLst>
          </p:cNvPr>
          <p:cNvSpPr>
            <a:spLocks noGrp="1"/>
          </p:cNvSpPr>
          <p:nvPr>
            <p:ph type="subTitle" idx="1"/>
          </p:nvPr>
        </p:nvSpPr>
        <p:spPr>
          <a:xfrm>
            <a:off x="532944" y="3245466"/>
            <a:ext cx="3885619" cy="1044146"/>
          </a:xfrm>
        </p:spPr>
        <p:txBody>
          <a:bodyPr>
            <a:normAutofit/>
          </a:bodyPr>
          <a:lstStyle>
            <a:lvl1pPr marL="0" indent="0" algn="l">
              <a:buNone/>
              <a:defRPr sz="2400" b="0" i="0">
                <a:solidFill>
                  <a:schemeClr val="tx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Tree>
    <p:extLst>
      <p:ext uri="{BB962C8B-B14F-4D97-AF65-F5344CB8AC3E}">
        <p14:creationId xmlns:p14="http://schemas.microsoft.com/office/powerpoint/2010/main" val="33131610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Primary Image Breaker Slide (Purple)">
    <p:spTree>
      <p:nvGrpSpPr>
        <p:cNvPr id="1" name=""/>
        <p:cNvGrpSpPr/>
        <p:nvPr/>
      </p:nvGrpSpPr>
      <p:grpSpPr>
        <a:xfrm>
          <a:off x="0" y="0"/>
          <a:ext cx="0" cy="0"/>
          <a:chOff x="0" y="0"/>
          <a:chExt cx="0" cy="0"/>
        </a:xfrm>
      </p:grpSpPr>
      <p:pic>
        <p:nvPicPr>
          <p:cNvPr id="5" name="Picture 4" descr="A aerial view of a landscape&#10;&#10;Description automatically generated">
            <a:extLst>
              <a:ext uri="{FF2B5EF4-FFF2-40B4-BE49-F238E27FC236}">
                <a16:creationId xmlns:a16="http://schemas.microsoft.com/office/drawing/2014/main" id="{CD01DA94-F338-6D64-E8BC-F0B3B13D7B02}"/>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1388"/>
            <a:ext cx="12192000" cy="6859388"/>
          </a:xfrm>
          <a:prstGeom prst="rect">
            <a:avLst/>
          </a:prstGeom>
        </p:spPr>
      </p:pic>
      <p:sp>
        <p:nvSpPr>
          <p:cNvPr id="4" name="Rectangle 3">
            <a:extLst>
              <a:ext uri="{FF2B5EF4-FFF2-40B4-BE49-F238E27FC236}">
                <a16:creationId xmlns:a16="http://schemas.microsoft.com/office/drawing/2014/main" id="{3CAB9DCB-488A-769D-8E9F-C764AB021394}"/>
              </a:ext>
            </a:extLst>
          </p:cNvPr>
          <p:cNvSpPr/>
          <p:nvPr userDrawn="1"/>
        </p:nvSpPr>
        <p:spPr>
          <a:xfrm>
            <a:off x="0" y="-1388"/>
            <a:ext cx="12192000" cy="6859388"/>
          </a:xfrm>
          <a:prstGeom prst="rect">
            <a:avLst/>
          </a:prstGeom>
          <a:gradFill>
            <a:gsLst>
              <a:gs pos="0">
                <a:schemeClr val="tx1">
                  <a:alpha val="39214"/>
                </a:schemeClr>
              </a:gs>
              <a:gs pos="99000">
                <a:schemeClr val="bg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descr="A group of purple circles on a black background&#10;&#10;Description automatically generated">
            <a:extLst>
              <a:ext uri="{FF2B5EF4-FFF2-40B4-BE49-F238E27FC236}">
                <a16:creationId xmlns:a16="http://schemas.microsoft.com/office/drawing/2014/main" id="{EDD804F0-E153-6B19-9F2C-012CBEAE4F41}"/>
              </a:ext>
            </a:extLst>
          </p:cNvPr>
          <p:cNvPicPr>
            <a:picLocks noChangeAspect="1"/>
          </p:cNvPicPr>
          <p:nvPr userDrawn="1"/>
        </p:nvPicPr>
        <p:blipFill>
          <a:blip r:embed="rId3"/>
          <a:stretch>
            <a:fillRect/>
          </a:stretch>
        </p:blipFill>
        <p:spPr>
          <a:xfrm>
            <a:off x="19877" y="-1388"/>
            <a:ext cx="12189533" cy="6859388"/>
          </a:xfrm>
          <a:prstGeom prst="rect">
            <a:avLst/>
          </a:prstGeom>
          <a:ln>
            <a:noFill/>
          </a:ln>
        </p:spPr>
      </p:pic>
      <p:sp>
        <p:nvSpPr>
          <p:cNvPr id="12" name="Title 1">
            <a:extLst>
              <a:ext uri="{FF2B5EF4-FFF2-40B4-BE49-F238E27FC236}">
                <a16:creationId xmlns:a16="http://schemas.microsoft.com/office/drawing/2014/main" id="{59302902-1CE7-278C-0E6C-C35B72BD0542}"/>
              </a:ext>
            </a:extLst>
          </p:cNvPr>
          <p:cNvSpPr>
            <a:spLocks noGrp="1"/>
          </p:cNvSpPr>
          <p:nvPr>
            <p:ph type="ctrTitle"/>
          </p:nvPr>
        </p:nvSpPr>
        <p:spPr>
          <a:xfrm>
            <a:off x="532944" y="820795"/>
            <a:ext cx="5105856" cy="2387600"/>
          </a:xfrm>
        </p:spPr>
        <p:txBody>
          <a:bodyPr anchor="b">
            <a:normAutofit/>
          </a:bodyPr>
          <a:lstStyle>
            <a:lvl1pPr algn="l">
              <a:defRPr sz="4400" b="1" i="0">
                <a:solidFill>
                  <a:schemeClr val="bg1"/>
                </a:solidFill>
                <a:latin typeface="Arial" panose="020B0604020202020204" pitchFamily="34" charset="0"/>
                <a:cs typeface="Arial" panose="020B0604020202020204" pitchFamily="34" charset="0"/>
              </a:defRPr>
            </a:lvl1pPr>
          </a:lstStyle>
          <a:p>
            <a:r>
              <a:rPr lang="en-GB"/>
              <a:t>Click to edit Master title style</a:t>
            </a:r>
          </a:p>
        </p:txBody>
      </p:sp>
      <p:sp>
        <p:nvSpPr>
          <p:cNvPr id="13" name="Subtitle 2">
            <a:extLst>
              <a:ext uri="{FF2B5EF4-FFF2-40B4-BE49-F238E27FC236}">
                <a16:creationId xmlns:a16="http://schemas.microsoft.com/office/drawing/2014/main" id="{43267D14-FA6F-F2E2-91FC-0421FD5B4571}"/>
              </a:ext>
            </a:extLst>
          </p:cNvPr>
          <p:cNvSpPr>
            <a:spLocks noGrp="1"/>
          </p:cNvSpPr>
          <p:nvPr>
            <p:ph type="subTitle" idx="1"/>
          </p:nvPr>
        </p:nvSpPr>
        <p:spPr>
          <a:xfrm>
            <a:off x="532944" y="3245466"/>
            <a:ext cx="3885619" cy="1044146"/>
          </a:xfrm>
        </p:spPr>
        <p:txBody>
          <a:bodyPr>
            <a:normAutofit/>
          </a:bodyPr>
          <a:lstStyle>
            <a:lvl1pPr marL="0" indent="0" algn="l">
              <a:buNone/>
              <a:defRPr sz="2400" b="0" i="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9" name="TextBox 8">
            <a:extLst>
              <a:ext uri="{FF2B5EF4-FFF2-40B4-BE49-F238E27FC236}">
                <a16:creationId xmlns:a16="http://schemas.microsoft.com/office/drawing/2014/main" id="{9A087B3C-9691-28BD-F147-96ADB5060A6A}"/>
              </a:ext>
            </a:extLst>
          </p:cNvPr>
          <p:cNvSpPr txBox="1"/>
          <p:nvPr userDrawn="1"/>
        </p:nvSpPr>
        <p:spPr>
          <a:xfrm>
            <a:off x="543721" y="6509834"/>
            <a:ext cx="141064"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b="0" i="0" smtClean="0">
                <a:solidFill>
                  <a:schemeClr val="bg1"/>
                </a:solidFill>
                <a:latin typeface="Arial" panose="020B0604020202020204" pitchFamily="34" charset="0"/>
                <a:cs typeface="Arial" panose="020B0604020202020204" pitchFamily="34" charset="0"/>
              </a:rPr>
              <a:t>‹#›</a:t>
            </a:fld>
            <a:endParaRPr lang="en-GB" sz="2000" b="0" i="0" noProof="0">
              <a:solidFill>
                <a:schemeClr val="bg1"/>
              </a:solidFill>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92168696-50C5-E93F-C095-40854C3C3AC9}"/>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Arial" panose="020B0604020202020204" pitchFamily="34" charset="0"/>
              </a:rPr>
              <a:t>Public</a:t>
            </a:r>
          </a:p>
        </p:txBody>
      </p:sp>
    </p:spTree>
    <p:extLst>
      <p:ext uri="{BB962C8B-B14F-4D97-AF65-F5344CB8AC3E}">
        <p14:creationId xmlns:p14="http://schemas.microsoft.com/office/powerpoint/2010/main" val="273674362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rimary Text (Left) Media (Right) Slide - Purple">
    <p:bg>
      <p:bgPr>
        <a:solidFill>
          <a:schemeClr val="tx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717E8957-A01D-893F-D819-6B81B4015BEE}"/>
              </a:ext>
            </a:extLst>
          </p:cNvPr>
          <p:cNvSpPr>
            <a:spLocks noGrp="1"/>
          </p:cNvSpPr>
          <p:nvPr>
            <p:ph type="pic" sz="quarter" idx="14"/>
          </p:nvPr>
        </p:nvSpPr>
        <p:spPr>
          <a:xfrm>
            <a:off x="6096000" y="0"/>
            <a:ext cx="6096000" cy="6858000"/>
          </a:xfrm>
        </p:spPr>
        <p:txBody>
          <a:bodyPr/>
          <a:lstStyle>
            <a:lvl1pPr>
              <a:defRPr b="0" i="0">
                <a:latin typeface="Arial" panose="020B0604020202020204" pitchFamily="34" charset="0"/>
              </a:defRPr>
            </a:lvl1pPr>
          </a:lstStyle>
          <a:p>
            <a:endParaRPr lang="en-GB"/>
          </a:p>
        </p:txBody>
      </p:sp>
      <p:pic>
        <p:nvPicPr>
          <p:cNvPr id="11" name="Picture 10" descr="A black background with white dots&#10;&#10;Description automatically generated">
            <a:extLst>
              <a:ext uri="{FF2B5EF4-FFF2-40B4-BE49-F238E27FC236}">
                <a16:creationId xmlns:a16="http://schemas.microsoft.com/office/drawing/2014/main" id="{ABFEF8AB-34E7-73B6-DDB3-863F32E4DCC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5" name="Title 1">
            <a:extLst>
              <a:ext uri="{FF2B5EF4-FFF2-40B4-BE49-F238E27FC236}">
                <a16:creationId xmlns:a16="http://schemas.microsoft.com/office/drawing/2014/main" id="{54EFE4BF-EB68-BFFF-F1BF-9E1AC71C4350}"/>
              </a:ext>
            </a:extLst>
          </p:cNvPr>
          <p:cNvSpPr>
            <a:spLocks noGrp="1"/>
          </p:cNvSpPr>
          <p:nvPr>
            <p:ph type="title"/>
          </p:nvPr>
        </p:nvSpPr>
        <p:spPr>
          <a:xfrm>
            <a:off x="637273" y="827711"/>
            <a:ext cx="5045070" cy="1325563"/>
          </a:xfrm>
        </p:spPr>
        <p:txBody>
          <a:bodyPr/>
          <a:lstStyle>
            <a:lvl1pPr>
              <a:defRPr b="1" i="0">
                <a:solidFill>
                  <a:schemeClr val="accent1"/>
                </a:solidFill>
                <a:latin typeface="Arial" panose="020B0604020202020204" pitchFamily="34" charset="0"/>
                <a:cs typeface="Arial" panose="020B0604020202020204" pitchFamily="34" charset="0"/>
              </a:defRPr>
            </a:lvl1pPr>
          </a:lstStyle>
          <a:p>
            <a:r>
              <a:rPr lang="en-GB"/>
              <a:t>Click to edit Master title style</a:t>
            </a:r>
          </a:p>
        </p:txBody>
      </p:sp>
      <p:sp>
        <p:nvSpPr>
          <p:cNvPr id="6" name="Text Placeholder 12">
            <a:extLst>
              <a:ext uri="{FF2B5EF4-FFF2-40B4-BE49-F238E27FC236}">
                <a16:creationId xmlns:a16="http://schemas.microsoft.com/office/drawing/2014/main" id="{4736E375-44F9-DC20-7D2C-AE6352F49D2D}"/>
              </a:ext>
            </a:extLst>
          </p:cNvPr>
          <p:cNvSpPr>
            <a:spLocks noGrp="1"/>
          </p:cNvSpPr>
          <p:nvPr>
            <p:ph type="body" sz="quarter" idx="13"/>
          </p:nvPr>
        </p:nvSpPr>
        <p:spPr>
          <a:xfrm>
            <a:off x="637273" y="2389357"/>
            <a:ext cx="5045070" cy="2410421"/>
          </a:xfrm>
        </p:spPr>
        <p:txBody>
          <a:bodyPr>
            <a:normAutofit/>
          </a:bodyPr>
          <a:lstStyle>
            <a:lvl1pPr marL="0" indent="0">
              <a:buNone/>
              <a:defRPr sz="1800" b="0" i="0">
                <a:solidFill>
                  <a:schemeClr val="bg1"/>
                </a:solidFill>
                <a:latin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Master text styles</a:t>
            </a:r>
          </a:p>
        </p:txBody>
      </p:sp>
      <p:sp>
        <p:nvSpPr>
          <p:cNvPr id="3" name="TextBox 2">
            <a:extLst>
              <a:ext uri="{FF2B5EF4-FFF2-40B4-BE49-F238E27FC236}">
                <a16:creationId xmlns:a16="http://schemas.microsoft.com/office/drawing/2014/main" id="{E536F979-0D00-F0C3-148A-532A54812373}"/>
              </a:ext>
            </a:extLst>
          </p:cNvPr>
          <p:cNvSpPr txBox="1"/>
          <p:nvPr userDrawn="1"/>
        </p:nvSpPr>
        <p:spPr>
          <a:xfrm>
            <a:off x="543721" y="6509834"/>
            <a:ext cx="141064"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b="0" i="0" smtClean="0">
                <a:solidFill>
                  <a:schemeClr val="bg1"/>
                </a:solidFill>
                <a:latin typeface="Arial" panose="020B0604020202020204" pitchFamily="34" charset="0"/>
                <a:cs typeface="Arial" panose="020B0604020202020204" pitchFamily="34" charset="0"/>
              </a:rPr>
              <a:t>‹#›</a:t>
            </a:fld>
            <a:endParaRPr lang="en-GB" sz="2000" b="0" i="0" noProof="0">
              <a:solidFill>
                <a:schemeClr val="bg1"/>
              </a:solidFill>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E2BA68CD-CD7C-6841-61D8-9B40F0364868}"/>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Arial" panose="020B0604020202020204" pitchFamily="34" charset="0"/>
              </a:rPr>
              <a:t>Public</a:t>
            </a:r>
          </a:p>
        </p:txBody>
      </p:sp>
    </p:spTree>
    <p:extLst>
      <p:ext uri="{BB962C8B-B14F-4D97-AF65-F5344CB8AC3E}">
        <p14:creationId xmlns:p14="http://schemas.microsoft.com/office/powerpoint/2010/main" val="9068309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Dark background text layout">
    <p:bg>
      <p:bgPr>
        <a:solidFill>
          <a:schemeClr val="tx2"/>
        </a:solidFill>
        <a:effectLst/>
      </p:bgPr>
    </p:bg>
    <p:spTree>
      <p:nvGrpSpPr>
        <p:cNvPr id="1" name=""/>
        <p:cNvGrpSpPr/>
        <p:nvPr/>
      </p:nvGrpSpPr>
      <p:grpSpPr>
        <a:xfrm>
          <a:off x="0" y="0"/>
          <a:ext cx="0" cy="0"/>
          <a:chOff x="0" y="0"/>
          <a:chExt cx="0" cy="0"/>
        </a:xfrm>
      </p:grpSpPr>
      <p:pic>
        <p:nvPicPr>
          <p:cNvPr id="11" name="Picture 10" descr="A black background with white dots&#10;&#10;Description automatically generated">
            <a:extLst>
              <a:ext uri="{FF2B5EF4-FFF2-40B4-BE49-F238E27FC236}">
                <a16:creationId xmlns:a16="http://schemas.microsoft.com/office/drawing/2014/main" id="{ABFEF8AB-34E7-73B6-DDB3-863F32E4DCC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3" name="Picture 2">
            <a:extLst>
              <a:ext uri="{FF2B5EF4-FFF2-40B4-BE49-F238E27FC236}">
                <a16:creationId xmlns:a16="http://schemas.microsoft.com/office/drawing/2014/main" id="{C594BE5F-29D9-6A6E-3331-86902DD88706}"/>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0" y="5085913"/>
            <a:ext cx="3652468" cy="1772086"/>
          </a:xfrm>
          <a:prstGeom prst="rect">
            <a:avLst/>
          </a:prstGeom>
        </p:spPr>
      </p:pic>
      <p:pic>
        <p:nvPicPr>
          <p:cNvPr id="4" name="Picture 3" descr="A black background with a pink object&#10;&#10;Description automatically generated">
            <a:extLst>
              <a:ext uri="{FF2B5EF4-FFF2-40B4-BE49-F238E27FC236}">
                <a16:creationId xmlns:a16="http://schemas.microsoft.com/office/drawing/2014/main" id="{1E9E3F9F-3B31-579B-232E-B051281E6921}"/>
              </a:ext>
            </a:extLst>
          </p:cNvPr>
          <p:cNvPicPr>
            <a:picLocks noChangeAspect="1"/>
          </p:cNvPicPr>
          <p:nvPr userDrawn="1"/>
        </p:nvPicPr>
        <p:blipFill>
          <a:blip r:embed="rId4" cstate="screen">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a:off x="8805910" y="0"/>
            <a:ext cx="3386090" cy="2339440"/>
          </a:xfrm>
          <a:prstGeom prst="rect">
            <a:avLst/>
          </a:prstGeom>
        </p:spPr>
      </p:pic>
      <p:sp>
        <p:nvSpPr>
          <p:cNvPr id="14" name="Title 1">
            <a:extLst>
              <a:ext uri="{FF2B5EF4-FFF2-40B4-BE49-F238E27FC236}">
                <a16:creationId xmlns:a16="http://schemas.microsoft.com/office/drawing/2014/main" id="{34E2B107-4A77-DBA7-45F4-4E1E102F838B}"/>
              </a:ext>
            </a:extLst>
          </p:cNvPr>
          <p:cNvSpPr>
            <a:spLocks noGrp="1"/>
          </p:cNvSpPr>
          <p:nvPr>
            <p:ph type="title"/>
          </p:nvPr>
        </p:nvSpPr>
        <p:spPr>
          <a:xfrm>
            <a:off x="637273" y="365125"/>
            <a:ext cx="8664382" cy="1325563"/>
          </a:xfrm>
        </p:spPr>
        <p:txBody>
          <a:bodyPr/>
          <a:lstStyle>
            <a:lvl1pPr>
              <a:defRPr b="1" i="0">
                <a:solidFill>
                  <a:schemeClr val="accent1"/>
                </a:solidFill>
                <a:latin typeface="Arial" panose="020B0604020202020204" pitchFamily="34" charset="0"/>
                <a:cs typeface="Arial" panose="020B0604020202020204" pitchFamily="34" charset="0"/>
              </a:defRPr>
            </a:lvl1pPr>
          </a:lstStyle>
          <a:p>
            <a:r>
              <a:rPr lang="en-GB"/>
              <a:t>Click to edit Master title style</a:t>
            </a:r>
          </a:p>
        </p:txBody>
      </p:sp>
      <p:sp>
        <p:nvSpPr>
          <p:cNvPr id="16" name="Text Placeholder 12">
            <a:extLst>
              <a:ext uri="{FF2B5EF4-FFF2-40B4-BE49-F238E27FC236}">
                <a16:creationId xmlns:a16="http://schemas.microsoft.com/office/drawing/2014/main" id="{AF2E0677-1F71-2249-5CE6-C3BA76F65548}"/>
              </a:ext>
            </a:extLst>
          </p:cNvPr>
          <p:cNvSpPr>
            <a:spLocks noGrp="1"/>
          </p:cNvSpPr>
          <p:nvPr>
            <p:ph type="body" sz="quarter" idx="13"/>
          </p:nvPr>
        </p:nvSpPr>
        <p:spPr>
          <a:xfrm>
            <a:off x="637273" y="1926771"/>
            <a:ext cx="4462848" cy="2755588"/>
          </a:xfrm>
        </p:spPr>
        <p:txBody>
          <a:bodyPr>
            <a:normAutofit/>
          </a:bodyPr>
          <a:lstStyle>
            <a:lvl1pPr marL="0" indent="0">
              <a:buNone/>
              <a:defRPr sz="1800" b="0" i="0">
                <a:solidFill>
                  <a:schemeClr val="bg1"/>
                </a:solidFill>
                <a:latin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Master text styles</a:t>
            </a:r>
          </a:p>
        </p:txBody>
      </p:sp>
      <p:sp>
        <p:nvSpPr>
          <p:cNvPr id="17" name="Text Placeholder 12">
            <a:extLst>
              <a:ext uri="{FF2B5EF4-FFF2-40B4-BE49-F238E27FC236}">
                <a16:creationId xmlns:a16="http://schemas.microsoft.com/office/drawing/2014/main" id="{E7A36747-0535-B11F-27CB-9A6F5DF06DB7}"/>
              </a:ext>
            </a:extLst>
          </p:cNvPr>
          <p:cNvSpPr>
            <a:spLocks noGrp="1"/>
          </p:cNvSpPr>
          <p:nvPr>
            <p:ph type="body" sz="quarter" idx="14"/>
          </p:nvPr>
        </p:nvSpPr>
        <p:spPr>
          <a:xfrm>
            <a:off x="5449088" y="1926771"/>
            <a:ext cx="4462848" cy="2755588"/>
          </a:xfrm>
        </p:spPr>
        <p:txBody>
          <a:bodyPr>
            <a:normAutofit/>
          </a:bodyPr>
          <a:lstStyle>
            <a:lvl1pPr marL="0" indent="0">
              <a:buNone/>
              <a:defRPr sz="1800" b="0" i="0">
                <a:solidFill>
                  <a:schemeClr val="bg1"/>
                </a:solidFill>
                <a:latin typeface="Arial" panose="020B0604020202020204" pitchFamily="34" charset="0"/>
              </a:defRPr>
            </a:lvl1pPr>
          </a:lstStyle>
          <a:p>
            <a:pPr lvl="0"/>
            <a:r>
              <a:rPr lang="en-GB"/>
              <a:t>Click to edit Master text styles</a:t>
            </a:r>
          </a:p>
        </p:txBody>
      </p:sp>
      <p:sp>
        <p:nvSpPr>
          <p:cNvPr id="5" name="TextBox 4">
            <a:extLst>
              <a:ext uri="{FF2B5EF4-FFF2-40B4-BE49-F238E27FC236}">
                <a16:creationId xmlns:a16="http://schemas.microsoft.com/office/drawing/2014/main" id="{A9754318-E03D-0393-D152-B9A196C9C082}"/>
              </a:ext>
            </a:extLst>
          </p:cNvPr>
          <p:cNvSpPr txBox="1"/>
          <p:nvPr userDrawn="1"/>
        </p:nvSpPr>
        <p:spPr>
          <a:xfrm>
            <a:off x="543721" y="6509834"/>
            <a:ext cx="141064"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b="0" i="0" smtClean="0">
                <a:solidFill>
                  <a:schemeClr val="bg1"/>
                </a:solidFill>
                <a:latin typeface="Arial" panose="020B0604020202020204" pitchFamily="34" charset="0"/>
                <a:cs typeface="Arial" panose="020B0604020202020204" pitchFamily="34" charset="0"/>
              </a:rPr>
              <a:t>‹#›</a:t>
            </a:fld>
            <a:endParaRPr lang="en-GB" sz="2000" b="0" i="0" noProof="0">
              <a:solidFill>
                <a:schemeClr val="bg1"/>
              </a:solidFill>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B61424DF-37C5-E8FF-0693-6DC50DFA7141}"/>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Arial" panose="020B0604020202020204" pitchFamily="34" charset="0"/>
              </a:rPr>
              <a:t>Public</a:t>
            </a:r>
          </a:p>
        </p:txBody>
      </p:sp>
    </p:spTree>
    <p:extLst>
      <p:ext uri="{BB962C8B-B14F-4D97-AF65-F5344CB8AC3E}">
        <p14:creationId xmlns:p14="http://schemas.microsoft.com/office/powerpoint/2010/main" val="163522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Primary Text (left) Circle Media (right) -Purple">
    <p:spTree>
      <p:nvGrpSpPr>
        <p:cNvPr id="1" name=""/>
        <p:cNvGrpSpPr/>
        <p:nvPr/>
      </p:nvGrpSpPr>
      <p:grpSpPr>
        <a:xfrm>
          <a:off x="0" y="0"/>
          <a:ext cx="0" cy="0"/>
          <a:chOff x="0" y="0"/>
          <a:chExt cx="0" cy="0"/>
        </a:xfrm>
      </p:grpSpPr>
      <p:pic>
        <p:nvPicPr>
          <p:cNvPr id="10" name="Picture 9" descr="A purple circle with a white circle in the middle&#10;&#10;Description automatically generated">
            <a:extLst>
              <a:ext uri="{FF2B5EF4-FFF2-40B4-BE49-F238E27FC236}">
                <a16:creationId xmlns:a16="http://schemas.microsoft.com/office/drawing/2014/main" id="{9D45391A-D756-788D-03AE-0C05671999B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4" name="Picture Placeholder 13">
            <a:extLst>
              <a:ext uri="{FF2B5EF4-FFF2-40B4-BE49-F238E27FC236}">
                <a16:creationId xmlns:a16="http://schemas.microsoft.com/office/drawing/2014/main" id="{CFC8E555-A363-BBFE-7CE9-820F21628147}"/>
              </a:ext>
            </a:extLst>
          </p:cNvPr>
          <p:cNvSpPr>
            <a:spLocks noGrp="1"/>
          </p:cNvSpPr>
          <p:nvPr>
            <p:ph type="pic" sz="quarter" idx="13"/>
          </p:nvPr>
        </p:nvSpPr>
        <p:spPr>
          <a:xfrm>
            <a:off x="6690691" y="-620033"/>
            <a:ext cx="8539843" cy="8327117"/>
          </a:xfrm>
          <a:prstGeom prst="ellipse">
            <a:avLst/>
          </a:prstGeom>
        </p:spPr>
        <p:txBody>
          <a:bodyPr/>
          <a:lstStyle>
            <a:lvl1pPr>
              <a:defRPr b="0" i="0">
                <a:latin typeface="Arial" panose="020B0604020202020204" pitchFamily="34" charset="0"/>
              </a:defRPr>
            </a:lvl1pPr>
          </a:lstStyle>
          <a:p>
            <a:endParaRPr lang="en-GB"/>
          </a:p>
        </p:txBody>
      </p:sp>
      <p:sp>
        <p:nvSpPr>
          <p:cNvPr id="15" name="Title 1">
            <a:extLst>
              <a:ext uri="{FF2B5EF4-FFF2-40B4-BE49-F238E27FC236}">
                <a16:creationId xmlns:a16="http://schemas.microsoft.com/office/drawing/2014/main" id="{CF0BC532-0DCF-D95D-28B5-7CED43AF3080}"/>
              </a:ext>
            </a:extLst>
          </p:cNvPr>
          <p:cNvSpPr>
            <a:spLocks noGrp="1"/>
          </p:cNvSpPr>
          <p:nvPr>
            <p:ph type="title"/>
          </p:nvPr>
        </p:nvSpPr>
        <p:spPr>
          <a:xfrm>
            <a:off x="637273" y="1077687"/>
            <a:ext cx="5274796" cy="1325563"/>
          </a:xfrm>
        </p:spPr>
        <p:txBody>
          <a:bodyPr/>
          <a:lstStyle>
            <a:lvl1pPr>
              <a:defRPr b="1" i="0">
                <a:solidFill>
                  <a:schemeClr val="bg1"/>
                </a:solidFill>
                <a:latin typeface="Arial" panose="020B0604020202020204" pitchFamily="34" charset="0"/>
                <a:cs typeface="Arial" panose="020B0604020202020204" pitchFamily="34" charset="0"/>
              </a:defRPr>
            </a:lvl1pPr>
          </a:lstStyle>
          <a:p>
            <a:r>
              <a:rPr lang="en-GB"/>
              <a:t>Click to edit Master title style</a:t>
            </a:r>
          </a:p>
        </p:txBody>
      </p:sp>
      <p:sp>
        <p:nvSpPr>
          <p:cNvPr id="16" name="Text Placeholder 12">
            <a:extLst>
              <a:ext uri="{FF2B5EF4-FFF2-40B4-BE49-F238E27FC236}">
                <a16:creationId xmlns:a16="http://schemas.microsoft.com/office/drawing/2014/main" id="{FA8AA84D-31F0-CED3-DCC7-DD7727F14369}"/>
              </a:ext>
            </a:extLst>
          </p:cNvPr>
          <p:cNvSpPr>
            <a:spLocks noGrp="1"/>
          </p:cNvSpPr>
          <p:nvPr>
            <p:ph type="body" sz="quarter" idx="14"/>
          </p:nvPr>
        </p:nvSpPr>
        <p:spPr>
          <a:xfrm>
            <a:off x="637273" y="2628900"/>
            <a:ext cx="4462848" cy="3151414"/>
          </a:xfrm>
        </p:spPr>
        <p:txBody>
          <a:bodyPr>
            <a:normAutofit/>
          </a:bodyPr>
          <a:lstStyle>
            <a:lvl1pPr marL="0" indent="0">
              <a:buNone/>
              <a:defRPr sz="1800" b="0" i="0">
                <a:solidFill>
                  <a:schemeClr val="bg1"/>
                </a:solidFill>
                <a:latin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Master text styles</a:t>
            </a:r>
          </a:p>
        </p:txBody>
      </p:sp>
      <p:sp>
        <p:nvSpPr>
          <p:cNvPr id="4" name="TextBox 3">
            <a:extLst>
              <a:ext uri="{FF2B5EF4-FFF2-40B4-BE49-F238E27FC236}">
                <a16:creationId xmlns:a16="http://schemas.microsoft.com/office/drawing/2014/main" id="{6111AFC3-25D2-4B14-78FC-0C6BD6DE986C}"/>
              </a:ext>
            </a:extLst>
          </p:cNvPr>
          <p:cNvSpPr txBox="1"/>
          <p:nvPr userDrawn="1"/>
        </p:nvSpPr>
        <p:spPr>
          <a:xfrm>
            <a:off x="543721" y="6509834"/>
            <a:ext cx="141064"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b="0" i="0" smtClean="0">
                <a:solidFill>
                  <a:schemeClr val="bg1"/>
                </a:solidFill>
                <a:latin typeface="Arial" panose="020B0604020202020204" pitchFamily="34" charset="0"/>
                <a:cs typeface="Arial" panose="020B0604020202020204" pitchFamily="34" charset="0"/>
              </a:rPr>
              <a:t>‹#›</a:t>
            </a:fld>
            <a:endParaRPr lang="en-GB" sz="2000" b="0" i="0" noProof="0">
              <a:solidFill>
                <a:schemeClr val="bg1"/>
              </a:solidFill>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72FC02AE-1AAC-7ECE-4BF2-8C2929350E85}"/>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Arial" panose="020B0604020202020204" pitchFamily="34" charset="0"/>
              </a:rPr>
              <a:t>Public</a:t>
            </a:r>
          </a:p>
        </p:txBody>
      </p:sp>
    </p:spTree>
    <p:extLst>
      <p:ext uri="{BB962C8B-B14F-4D97-AF65-F5344CB8AC3E}">
        <p14:creationId xmlns:p14="http://schemas.microsoft.com/office/powerpoint/2010/main" val="3578492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Secondary Breaker slide - Blue">
    <p:bg>
      <p:bgPr>
        <a:solidFill>
          <a:schemeClr val="tx2"/>
        </a:solidFill>
        <a:effectLst/>
      </p:bgPr>
    </p:bg>
    <p:spTree>
      <p:nvGrpSpPr>
        <p:cNvPr id="1" name=""/>
        <p:cNvGrpSpPr/>
        <p:nvPr/>
      </p:nvGrpSpPr>
      <p:grpSpPr>
        <a:xfrm>
          <a:off x="0" y="0"/>
          <a:ext cx="0" cy="0"/>
          <a:chOff x="0" y="0"/>
          <a:chExt cx="0" cy="0"/>
        </a:xfrm>
      </p:grpSpPr>
      <p:pic>
        <p:nvPicPr>
          <p:cNvPr id="8" name="Picture 7" descr="A blue and white clouds in the sky&#10;&#10;Description automatically generated">
            <a:extLst>
              <a:ext uri="{FF2B5EF4-FFF2-40B4-BE49-F238E27FC236}">
                <a16:creationId xmlns:a16="http://schemas.microsoft.com/office/drawing/2014/main" id="{695FCF66-087E-9315-E6B2-2961093D6DA7}"/>
              </a:ext>
            </a:extLst>
          </p:cNvPr>
          <p:cNvPicPr>
            <a:picLocks noChangeAspect="1"/>
          </p:cNvPicPr>
          <p:nvPr userDrawn="1"/>
        </p:nvPicPr>
        <p:blipFill>
          <a:blip r:embed="rId2"/>
          <a:stretch>
            <a:fillRect/>
          </a:stretch>
        </p:blipFill>
        <p:spPr>
          <a:xfrm>
            <a:off x="2466" y="0"/>
            <a:ext cx="12189533" cy="6859388"/>
          </a:xfrm>
          <a:prstGeom prst="rect">
            <a:avLst/>
          </a:prstGeom>
        </p:spPr>
      </p:pic>
      <p:sp>
        <p:nvSpPr>
          <p:cNvPr id="2" name="Title 1">
            <a:extLst>
              <a:ext uri="{FF2B5EF4-FFF2-40B4-BE49-F238E27FC236}">
                <a16:creationId xmlns:a16="http://schemas.microsoft.com/office/drawing/2014/main" id="{E304E765-D7CE-66CF-AAD3-B47633EED211}"/>
              </a:ext>
            </a:extLst>
          </p:cNvPr>
          <p:cNvSpPr>
            <a:spLocks noGrp="1"/>
          </p:cNvSpPr>
          <p:nvPr>
            <p:ph type="ctrTitle"/>
          </p:nvPr>
        </p:nvSpPr>
        <p:spPr>
          <a:xfrm>
            <a:off x="637273" y="820795"/>
            <a:ext cx="5001527" cy="2387600"/>
          </a:xfrm>
        </p:spPr>
        <p:txBody>
          <a:bodyPr anchor="b">
            <a:normAutofit/>
          </a:bodyPr>
          <a:lstStyle>
            <a:lvl1pPr algn="l">
              <a:defRPr sz="4400" b="1" i="0">
                <a:solidFill>
                  <a:schemeClr val="bg1"/>
                </a:solidFill>
                <a:latin typeface="Arial" panose="020B0604020202020204" pitchFamily="34" charset="0"/>
                <a:cs typeface="Arial" panose="020B0604020202020204" pitchFamily="34" charset="0"/>
              </a:defRPr>
            </a:lvl1pPr>
          </a:lstStyle>
          <a:p>
            <a:r>
              <a:rPr lang="en-GB"/>
              <a:t>Click to edit Master title style</a:t>
            </a:r>
          </a:p>
        </p:txBody>
      </p:sp>
      <p:sp>
        <p:nvSpPr>
          <p:cNvPr id="3" name="Subtitle 2">
            <a:extLst>
              <a:ext uri="{FF2B5EF4-FFF2-40B4-BE49-F238E27FC236}">
                <a16:creationId xmlns:a16="http://schemas.microsoft.com/office/drawing/2014/main" id="{EE141B9C-4686-EF1F-23CB-10919C7B2DC1}"/>
              </a:ext>
            </a:extLst>
          </p:cNvPr>
          <p:cNvSpPr>
            <a:spLocks noGrp="1"/>
          </p:cNvSpPr>
          <p:nvPr>
            <p:ph type="subTitle" idx="1"/>
          </p:nvPr>
        </p:nvSpPr>
        <p:spPr>
          <a:xfrm>
            <a:off x="637273" y="3245466"/>
            <a:ext cx="3806223" cy="1044146"/>
          </a:xfrm>
        </p:spPr>
        <p:txBody>
          <a:bodyPr>
            <a:normAutofit/>
          </a:bodyPr>
          <a:lstStyle>
            <a:lvl1pPr marL="0" indent="0" algn="l">
              <a:buNone/>
              <a:defRPr sz="2400" b="0" i="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5" name="TextBox 4">
            <a:extLst>
              <a:ext uri="{FF2B5EF4-FFF2-40B4-BE49-F238E27FC236}">
                <a16:creationId xmlns:a16="http://schemas.microsoft.com/office/drawing/2014/main" id="{37256FFC-8BE2-6AB3-3E84-1F18019410A9}"/>
              </a:ext>
            </a:extLst>
          </p:cNvPr>
          <p:cNvSpPr txBox="1"/>
          <p:nvPr userDrawn="1"/>
        </p:nvSpPr>
        <p:spPr>
          <a:xfrm>
            <a:off x="543721" y="6509834"/>
            <a:ext cx="141064"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b="0" i="0" smtClean="0">
                <a:solidFill>
                  <a:schemeClr val="bg1"/>
                </a:solidFill>
                <a:latin typeface="Arial" panose="020B0604020202020204" pitchFamily="34" charset="0"/>
                <a:cs typeface="Arial" panose="020B0604020202020204" pitchFamily="34" charset="0"/>
              </a:rPr>
              <a:t>‹#›</a:t>
            </a:fld>
            <a:endParaRPr lang="en-GB" sz="2000" b="0" i="0" noProof="0">
              <a:solidFill>
                <a:schemeClr val="bg1"/>
              </a:solidFill>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A84D4CDE-5878-2D26-7E2A-5736CF858EED}"/>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Arial" panose="020B0604020202020204" pitchFamily="34" charset="0"/>
              </a:rPr>
              <a:t>Public</a:t>
            </a:r>
          </a:p>
        </p:txBody>
      </p:sp>
    </p:spTree>
    <p:extLst>
      <p:ext uri="{BB962C8B-B14F-4D97-AF65-F5344CB8AC3E}">
        <p14:creationId xmlns:p14="http://schemas.microsoft.com/office/powerpoint/2010/main" val="312628563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over slide">
    <p:bg>
      <p:bgPr>
        <a:solidFill>
          <a:schemeClr val="bg1"/>
        </a:solidFill>
        <a:effectLst/>
      </p:bgPr>
    </p:bg>
    <p:spTree>
      <p:nvGrpSpPr>
        <p:cNvPr id="1" name=""/>
        <p:cNvGrpSpPr/>
        <p:nvPr/>
      </p:nvGrpSpPr>
      <p:grpSpPr>
        <a:xfrm>
          <a:off x="0" y="0"/>
          <a:ext cx="0" cy="0"/>
          <a:chOff x="0" y="0"/>
          <a:chExt cx="0" cy="0"/>
        </a:xfrm>
      </p:grpSpPr>
      <p:pic>
        <p:nvPicPr>
          <p:cNvPr id="6" name="Picture 5" descr="A road through a green field&#10;&#10;Description automatically generated">
            <a:extLst>
              <a:ext uri="{FF2B5EF4-FFF2-40B4-BE49-F238E27FC236}">
                <a16:creationId xmlns:a16="http://schemas.microsoft.com/office/drawing/2014/main" id="{BAB3A051-7BF3-EAAC-A888-553C382803C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7" name="Picture 6">
            <a:extLst>
              <a:ext uri="{FF2B5EF4-FFF2-40B4-BE49-F238E27FC236}">
                <a16:creationId xmlns:a16="http://schemas.microsoft.com/office/drawing/2014/main" id="{9FF42232-F648-DDAD-E75B-0C12BC4B2F0F}"/>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3" name="Title 1">
            <a:extLst>
              <a:ext uri="{FF2B5EF4-FFF2-40B4-BE49-F238E27FC236}">
                <a16:creationId xmlns:a16="http://schemas.microsoft.com/office/drawing/2014/main" id="{4BB77347-9877-93CA-4103-023E62BFEDA6}"/>
              </a:ext>
            </a:extLst>
          </p:cNvPr>
          <p:cNvSpPr>
            <a:spLocks noGrp="1"/>
          </p:cNvSpPr>
          <p:nvPr>
            <p:ph type="ctrTitle"/>
          </p:nvPr>
        </p:nvSpPr>
        <p:spPr>
          <a:xfrm>
            <a:off x="628664" y="796204"/>
            <a:ext cx="4328983" cy="1532773"/>
          </a:xfrm>
        </p:spPr>
        <p:txBody>
          <a:bodyPr lIns="0" anchor="t" anchorCtr="0">
            <a:normAutofit/>
          </a:bodyPr>
          <a:lstStyle>
            <a:lvl1pPr algn="l">
              <a:defRPr sz="4400" b="1" i="0">
                <a:solidFill>
                  <a:schemeClr val="accent1"/>
                </a:solidFill>
                <a:latin typeface="Arial" panose="020B0604020202020204" pitchFamily="34" charset="0"/>
                <a:cs typeface="Arial" panose="020B0604020202020204" pitchFamily="34" charset="0"/>
              </a:defRPr>
            </a:lvl1pPr>
          </a:lstStyle>
          <a:p>
            <a:endParaRPr lang="en-GB"/>
          </a:p>
        </p:txBody>
      </p:sp>
      <p:pic>
        <p:nvPicPr>
          <p:cNvPr id="5" name="Picture 4" descr="A black background with white dots&#10;&#10;Description automatically generated">
            <a:extLst>
              <a:ext uri="{FF2B5EF4-FFF2-40B4-BE49-F238E27FC236}">
                <a16:creationId xmlns:a16="http://schemas.microsoft.com/office/drawing/2014/main" id="{03362316-8BB8-BD40-9D0A-F62FC8602205}"/>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0261600" y="5811520"/>
            <a:ext cx="1930400" cy="1046480"/>
          </a:xfrm>
          <a:prstGeom prst="rect">
            <a:avLst/>
          </a:prstGeom>
        </p:spPr>
      </p:pic>
      <p:sp>
        <p:nvSpPr>
          <p:cNvPr id="8" name="Subtitle 2">
            <a:extLst>
              <a:ext uri="{FF2B5EF4-FFF2-40B4-BE49-F238E27FC236}">
                <a16:creationId xmlns:a16="http://schemas.microsoft.com/office/drawing/2014/main" id="{A611D19F-4AA1-948B-0F06-8E3EAD4A15D1}"/>
              </a:ext>
            </a:extLst>
          </p:cNvPr>
          <p:cNvSpPr>
            <a:spLocks noGrp="1"/>
          </p:cNvSpPr>
          <p:nvPr>
            <p:ph type="subTitle" idx="1"/>
          </p:nvPr>
        </p:nvSpPr>
        <p:spPr>
          <a:xfrm>
            <a:off x="628663" y="2478639"/>
            <a:ext cx="3824891" cy="663146"/>
          </a:xfrm>
        </p:spPr>
        <p:txBody>
          <a:bodyPr>
            <a:normAutofit/>
          </a:bodyPr>
          <a:lstStyle>
            <a:lvl1pPr marL="0" indent="0" algn="l">
              <a:buNone/>
              <a:defRPr sz="2400" b="0" i="0">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9" name="TextBox 8">
            <a:extLst>
              <a:ext uri="{FF2B5EF4-FFF2-40B4-BE49-F238E27FC236}">
                <a16:creationId xmlns:a16="http://schemas.microsoft.com/office/drawing/2014/main" id="{54AFD3AA-7A13-765E-86F8-A68EAA0D19F2}"/>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Arial" panose="020B0604020202020204" pitchFamily="34" charset="0"/>
              </a:rPr>
              <a:t>Public</a:t>
            </a:r>
          </a:p>
        </p:txBody>
      </p:sp>
    </p:spTree>
    <p:extLst>
      <p:ext uri="{BB962C8B-B14F-4D97-AF65-F5344CB8AC3E}">
        <p14:creationId xmlns:p14="http://schemas.microsoft.com/office/powerpoint/2010/main" val="945958175"/>
      </p:ext>
    </p:extLst>
  </p:cSld>
  <p:clrMapOvr>
    <a:masterClrMapping/>
  </p:clrMapOvr>
  <p:extLst>
    <p:ext uri="{DCECCB84-F9BA-43D5-87BE-67443E8EF086}">
      <p15:sldGuideLst xmlns:p15="http://schemas.microsoft.com/office/powerpoint/2012/main">
        <p15:guide id="1" pos="199"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ondary Image Breaker Slide (Blue)">
    <p:spTree>
      <p:nvGrpSpPr>
        <p:cNvPr id="1" name=""/>
        <p:cNvGrpSpPr/>
        <p:nvPr/>
      </p:nvGrpSpPr>
      <p:grpSpPr>
        <a:xfrm>
          <a:off x="0" y="0"/>
          <a:ext cx="0" cy="0"/>
          <a:chOff x="0" y="0"/>
          <a:chExt cx="0" cy="0"/>
        </a:xfrm>
      </p:grpSpPr>
      <p:pic>
        <p:nvPicPr>
          <p:cNvPr id="5" name="Picture 4" descr="A group of wind turbines in the clouds&#10;&#10;Description automatically generated">
            <a:extLst>
              <a:ext uri="{FF2B5EF4-FFF2-40B4-BE49-F238E27FC236}">
                <a16:creationId xmlns:a16="http://schemas.microsoft.com/office/drawing/2014/main" id="{E7EEC786-2769-8466-07B5-E7D0AA49D5C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7112"/>
            <a:ext cx="12189533" cy="6859388"/>
          </a:xfrm>
          <a:prstGeom prst="rect">
            <a:avLst/>
          </a:prstGeom>
        </p:spPr>
      </p:pic>
      <p:sp>
        <p:nvSpPr>
          <p:cNvPr id="6" name="Rectangle 5">
            <a:extLst>
              <a:ext uri="{FF2B5EF4-FFF2-40B4-BE49-F238E27FC236}">
                <a16:creationId xmlns:a16="http://schemas.microsoft.com/office/drawing/2014/main" id="{BBE0215E-7B04-4288-9AC8-EF4E34392362}"/>
              </a:ext>
            </a:extLst>
          </p:cNvPr>
          <p:cNvSpPr/>
          <p:nvPr userDrawn="1"/>
        </p:nvSpPr>
        <p:spPr>
          <a:xfrm>
            <a:off x="0" y="-1388"/>
            <a:ext cx="12192000" cy="6859388"/>
          </a:xfrm>
          <a:prstGeom prst="rect">
            <a:avLst/>
          </a:prstGeom>
          <a:gradFill>
            <a:gsLst>
              <a:gs pos="0">
                <a:schemeClr val="tx1">
                  <a:alpha val="39214"/>
                </a:schemeClr>
              </a:gs>
              <a:gs pos="99000">
                <a:schemeClr val="bg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descr="A blue circles on a black background&#10;&#10;Description automatically generated">
            <a:extLst>
              <a:ext uri="{FF2B5EF4-FFF2-40B4-BE49-F238E27FC236}">
                <a16:creationId xmlns:a16="http://schemas.microsoft.com/office/drawing/2014/main" id="{BA538AA3-D05D-FFD9-A944-D4518D7AD22F}"/>
              </a:ext>
            </a:extLst>
          </p:cNvPr>
          <p:cNvPicPr>
            <a:picLocks noChangeAspect="1"/>
          </p:cNvPicPr>
          <p:nvPr userDrawn="1"/>
        </p:nvPicPr>
        <p:blipFill>
          <a:blip r:embed="rId3"/>
          <a:stretch>
            <a:fillRect/>
          </a:stretch>
        </p:blipFill>
        <p:spPr>
          <a:xfrm>
            <a:off x="2466" y="0"/>
            <a:ext cx="12189533" cy="6859388"/>
          </a:xfrm>
          <a:prstGeom prst="rect">
            <a:avLst/>
          </a:prstGeom>
        </p:spPr>
      </p:pic>
      <p:sp>
        <p:nvSpPr>
          <p:cNvPr id="7" name="Title 1">
            <a:extLst>
              <a:ext uri="{FF2B5EF4-FFF2-40B4-BE49-F238E27FC236}">
                <a16:creationId xmlns:a16="http://schemas.microsoft.com/office/drawing/2014/main" id="{E4EC0BC1-72B6-275A-5E00-6D110B8EB9C4}"/>
              </a:ext>
            </a:extLst>
          </p:cNvPr>
          <p:cNvSpPr>
            <a:spLocks noGrp="1"/>
          </p:cNvSpPr>
          <p:nvPr>
            <p:ph type="ctrTitle"/>
          </p:nvPr>
        </p:nvSpPr>
        <p:spPr>
          <a:xfrm>
            <a:off x="637273" y="820795"/>
            <a:ext cx="5001527" cy="2387600"/>
          </a:xfrm>
        </p:spPr>
        <p:txBody>
          <a:bodyPr anchor="b">
            <a:normAutofit/>
          </a:bodyPr>
          <a:lstStyle>
            <a:lvl1pPr algn="l">
              <a:defRPr sz="4400" b="1" i="0">
                <a:solidFill>
                  <a:schemeClr val="bg1"/>
                </a:solidFill>
                <a:latin typeface="Arial" panose="020B0604020202020204" pitchFamily="34" charset="0"/>
                <a:cs typeface="Arial" panose="020B0604020202020204" pitchFamily="34" charset="0"/>
              </a:defRPr>
            </a:lvl1pPr>
          </a:lstStyle>
          <a:p>
            <a:r>
              <a:rPr lang="en-GB"/>
              <a:t>Click to edit Master title style</a:t>
            </a:r>
          </a:p>
        </p:txBody>
      </p:sp>
      <p:sp>
        <p:nvSpPr>
          <p:cNvPr id="8" name="Subtitle 2">
            <a:extLst>
              <a:ext uri="{FF2B5EF4-FFF2-40B4-BE49-F238E27FC236}">
                <a16:creationId xmlns:a16="http://schemas.microsoft.com/office/drawing/2014/main" id="{10004CF6-EF4E-6CC8-4202-FAE750CFEAA0}"/>
              </a:ext>
            </a:extLst>
          </p:cNvPr>
          <p:cNvSpPr>
            <a:spLocks noGrp="1"/>
          </p:cNvSpPr>
          <p:nvPr>
            <p:ph type="subTitle" idx="1"/>
          </p:nvPr>
        </p:nvSpPr>
        <p:spPr>
          <a:xfrm>
            <a:off x="637273" y="3245466"/>
            <a:ext cx="3806223" cy="1044146"/>
          </a:xfrm>
        </p:spPr>
        <p:txBody>
          <a:bodyPr>
            <a:normAutofit/>
          </a:bodyPr>
          <a:lstStyle>
            <a:lvl1pPr marL="0" indent="0" algn="l">
              <a:buNone/>
              <a:defRPr sz="2400" b="0" i="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13" name="TextBox 12">
            <a:extLst>
              <a:ext uri="{FF2B5EF4-FFF2-40B4-BE49-F238E27FC236}">
                <a16:creationId xmlns:a16="http://schemas.microsoft.com/office/drawing/2014/main" id="{347BBA40-725A-C3B6-3BA3-BB0EC57FDF21}"/>
              </a:ext>
            </a:extLst>
          </p:cNvPr>
          <p:cNvSpPr txBox="1"/>
          <p:nvPr userDrawn="1"/>
        </p:nvSpPr>
        <p:spPr>
          <a:xfrm>
            <a:off x="543721" y="6509834"/>
            <a:ext cx="141064"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b="0" i="0" smtClean="0">
                <a:solidFill>
                  <a:schemeClr val="bg1"/>
                </a:solidFill>
                <a:latin typeface="Arial" panose="020B0604020202020204" pitchFamily="34" charset="0"/>
                <a:cs typeface="Arial" panose="020B0604020202020204" pitchFamily="34" charset="0"/>
              </a:rPr>
              <a:t>‹#›</a:t>
            </a:fld>
            <a:endParaRPr lang="en-GB" sz="2000" b="0" i="0" noProof="0">
              <a:solidFill>
                <a:schemeClr val="bg1"/>
              </a:solidFill>
              <a:latin typeface="Arial" panose="020B0604020202020204" pitchFamily="34" charset="0"/>
              <a:cs typeface="Arial" panose="020B0604020202020204" pitchFamily="34" charset="0"/>
            </a:endParaRPr>
          </a:p>
        </p:txBody>
      </p:sp>
      <p:sp>
        <p:nvSpPr>
          <p:cNvPr id="15" name="TextBox 14">
            <a:extLst>
              <a:ext uri="{FF2B5EF4-FFF2-40B4-BE49-F238E27FC236}">
                <a16:creationId xmlns:a16="http://schemas.microsoft.com/office/drawing/2014/main" id="{4DA10FCB-7656-EE0D-8F15-9392C54587E2}"/>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Arial" panose="020B0604020202020204" pitchFamily="34" charset="0"/>
              </a:rPr>
              <a:t>Public</a:t>
            </a:r>
          </a:p>
        </p:txBody>
      </p:sp>
    </p:spTree>
    <p:extLst>
      <p:ext uri="{BB962C8B-B14F-4D97-AF65-F5344CB8AC3E}">
        <p14:creationId xmlns:p14="http://schemas.microsoft.com/office/powerpoint/2010/main" val="92892749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ondary Text (Left) Media (Right) Slide - Blue">
    <p:bg>
      <p:bgPr>
        <a:solidFill>
          <a:schemeClr val="bg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717E8957-A01D-893F-D819-6B81B4015BEE}"/>
              </a:ext>
            </a:extLst>
          </p:cNvPr>
          <p:cNvSpPr>
            <a:spLocks noGrp="1"/>
          </p:cNvSpPr>
          <p:nvPr>
            <p:ph type="pic" sz="quarter" idx="14"/>
          </p:nvPr>
        </p:nvSpPr>
        <p:spPr>
          <a:xfrm>
            <a:off x="6096000" y="0"/>
            <a:ext cx="6096000" cy="6858000"/>
          </a:xfrm>
        </p:spPr>
        <p:txBody>
          <a:bodyPr/>
          <a:lstStyle>
            <a:lvl1pPr>
              <a:defRPr b="0" i="0">
                <a:latin typeface="Arial" panose="020B0604020202020204" pitchFamily="34" charset="0"/>
              </a:defRPr>
            </a:lvl1pPr>
          </a:lstStyle>
          <a:p>
            <a:endParaRPr lang="en-GB"/>
          </a:p>
        </p:txBody>
      </p:sp>
      <p:pic>
        <p:nvPicPr>
          <p:cNvPr id="2" name="Picture 1" descr="A black background with white dots&#10;&#10;Description automatically generated">
            <a:extLst>
              <a:ext uri="{FF2B5EF4-FFF2-40B4-BE49-F238E27FC236}">
                <a16:creationId xmlns:a16="http://schemas.microsoft.com/office/drawing/2014/main" id="{5D9163CD-19FC-782F-5450-ED883692132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7887A11A-A392-6FAC-5922-AEBA42E592C6}"/>
              </a:ext>
            </a:extLst>
          </p:cNvPr>
          <p:cNvSpPr>
            <a:spLocks noGrp="1"/>
          </p:cNvSpPr>
          <p:nvPr>
            <p:ph type="title"/>
          </p:nvPr>
        </p:nvSpPr>
        <p:spPr>
          <a:xfrm>
            <a:off x="637273" y="827711"/>
            <a:ext cx="5045070" cy="1325563"/>
          </a:xfrm>
        </p:spPr>
        <p:txBody>
          <a:bodyPr/>
          <a:lstStyle>
            <a:lvl1pPr>
              <a:defRPr b="1" i="0">
                <a:solidFill>
                  <a:schemeClr val="accent2"/>
                </a:solidFill>
                <a:latin typeface="Arial" panose="020B0604020202020204" pitchFamily="34" charset="0"/>
                <a:cs typeface="Arial" panose="020B0604020202020204" pitchFamily="34" charset="0"/>
              </a:defRPr>
            </a:lvl1pPr>
          </a:lstStyle>
          <a:p>
            <a:r>
              <a:rPr lang="en-GB"/>
              <a:t>Click to edit Master title style</a:t>
            </a:r>
          </a:p>
        </p:txBody>
      </p:sp>
      <p:sp>
        <p:nvSpPr>
          <p:cNvPr id="11" name="Text Placeholder 12">
            <a:extLst>
              <a:ext uri="{FF2B5EF4-FFF2-40B4-BE49-F238E27FC236}">
                <a16:creationId xmlns:a16="http://schemas.microsoft.com/office/drawing/2014/main" id="{CA61B4C0-F6DF-37B6-776B-E9844CCFD826}"/>
              </a:ext>
            </a:extLst>
          </p:cNvPr>
          <p:cNvSpPr>
            <a:spLocks noGrp="1"/>
          </p:cNvSpPr>
          <p:nvPr>
            <p:ph type="body" sz="quarter" idx="13"/>
          </p:nvPr>
        </p:nvSpPr>
        <p:spPr>
          <a:xfrm>
            <a:off x="637273" y="2389357"/>
            <a:ext cx="5045070" cy="2410421"/>
          </a:xfrm>
        </p:spPr>
        <p:txBody>
          <a:bodyPr>
            <a:normAutofit/>
          </a:bodyPr>
          <a:lstStyle>
            <a:lvl1pPr marL="0" indent="0">
              <a:buNone/>
              <a:defRPr sz="1800" b="0" i="0">
                <a:solidFill>
                  <a:schemeClr val="bg1"/>
                </a:solidFill>
                <a:latin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Master text styles</a:t>
            </a:r>
          </a:p>
        </p:txBody>
      </p:sp>
      <p:sp>
        <p:nvSpPr>
          <p:cNvPr id="3" name="TextBox 2">
            <a:extLst>
              <a:ext uri="{FF2B5EF4-FFF2-40B4-BE49-F238E27FC236}">
                <a16:creationId xmlns:a16="http://schemas.microsoft.com/office/drawing/2014/main" id="{8DDDB8E0-6780-FE8C-B899-CB71568827DF}"/>
              </a:ext>
            </a:extLst>
          </p:cNvPr>
          <p:cNvSpPr txBox="1"/>
          <p:nvPr userDrawn="1"/>
        </p:nvSpPr>
        <p:spPr>
          <a:xfrm>
            <a:off x="543721" y="6509834"/>
            <a:ext cx="141064"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b="0" i="0" smtClean="0">
                <a:solidFill>
                  <a:schemeClr val="bg1"/>
                </a:solidFill>
                <a:latin typeface="Arial" panose="020B0604020202020204" pitchFamily="34" charset="0"/>
                <a:cs typeface="Arial" panose="020B0604020202020204" pitchFamily="34" charset="0"/>
              </a:rPr>
              <a:t>‹#›</a:t>
            </a:fld>
            <a:endParaRPr lang="en-GB" sz="2000" b="0" i="0" noProof="0">
              <a:solidFill>
                <a:schemeClr val="bg1"/>
              </a:solidFill>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CF0D8DDC-157D-E41B-CBD5-F5507A026C5B}"/>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Arial" panose="020B0604020202020204" pitchFamily="34" charset="0"/>
              </a:rPr>
              <a:t>Public</a:t>
            </a:r>
          </a:p>
        </p:txBody>
      </p:sp>
    </p:spTree>
    <p:extLst>
      <p:ext uri="{BB962C8B-B14F-4D97-AF65-F5344CB8AC3E}">
        <p14:creationId xmlns:p14="http://schemas.microsoft.com/office/powerpoint/2010/main" val="53575699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econdary Text (left) Circle Media (right) - Blue">
    <p:spTree>
      <p:nvGrpSpPr>
        <p:cNvPr id="1" name=""/>
        <p:cNvGrpSpPr/>
        <p:nvPr/>
      </p:nvGrpSpPr>
      <p:grpSpPr>
        <a:xfrm>
          <a:off x="0" y="0"/>
          <a:ext cx="0" cy="0"/>
          <a:chOff x="0" y="0"/>
          <a:chExt cx="0" cy="0"/>
        </a:xfrm>
      </p:grpSpPr>
      <p:pic>
        <p:nvPicPr>
          <p:cNvPr id="5" name="Picture 4" descr="A blue circle with a white circle in the middle&#10;&#10;Description automatically generated">
            <a:extLst>
              <a:ext uri="{FF2B5EF4-FFF2-40B4-BE49-F238E27FC236}">
                <a16:creationId xmlns:a16="http://schemas.microsoft.com/office/drawing/2014/main" id="{E7A9C4BF-956B-808E-3CF6-CE7422921BC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4" name="Picture Placeholder 13">
            <a:extLst>
              <a:ext uri="{FF2B5EF4-FFF2-40B4-BE49-F238E27FC236}">
                <a16:creationId xmlns:a16="http://schemas.microsoft.com/office/drawing/2014/main" id="{CFC8E555-A363-BBFE-7CE9-820F21628147}"/>
              </a:ext>
            </a:extLst>
          </p:cNvPr>
          <p:cNvSpPr>
            <a:spLocks noGrp="1"/>
          </p:cNvSpPr>
          <p:nvPr>
            <p:ph type="pic" sz="quarter" idx="13"/>
          </p:nvPr>
        </p:nvSpPr>
        <p:spPr>
          <a:xfrm>
            <a:off x="6690691" y="-620033"/>
            <a:ext cx="8539843" cy="8327117"/>
          </a:xfrm>
          <a:prstGeom prst="ellipse">
            <a:avLst/>
          </a:prstGeom>
        </p:spPr>
        <p:txBody>
          <a:bodyPr/>
          <a:lstStyle>
            <a:lvl1pPr>
              <a:defRPr b="0" i="0">
                <a:latin typeface="Arial" panose="020B0604020202020204" pitchFamily="34" charset="0"/>
              </a:defRPr>
            </a:lvl1pPr>
          </a:lstStyle>
          <a:p>
            <a:endParaRPr lang="en-GB"/>
          </a:p>
        </p:txBody>
      </p:sp>
      <p:pic>
        <p:nvPicPr>
          <p:cNvPr id="12" name="Picture 11" descr="A black background with white dots&#10;&#10;Description automatically generated">
            <a:extLst>
              <a:ext uri="{FF2B5EF4-FFF2-40B4-BE49-F238E27FC236}">
                <a16:creationId xmlns:a16="http://schemas.microsoft.com/office/drawing/2014/main" id="{E67CFF76-6D91-97FD-5651-EF0E6470CA4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5" name="Title 1">
            <a:extLst>
              <a:ext uri="{FF2B5EF4-FFF2-40B4-BE49-F238E27FC236}">
                <a16:creationId xmlns:a16="http://schemas.microsoft.com/office/drawing/2014/main" id="{CF0BC532-0DCF-D95D-28B5-7CED43AF3080}"/>
              </a:ext>
            </a:extLst>
          </p:cNvPr>
          <p:cNvSpPr>
            <a:spLocks noGrp="1"/>
          </p:cNvSpPr>
          <p:nvPr>
            <p:ph type="title"/>
          </p:nvPr>
        </p:nvSpPr>
        <p:spPr>
          <a:xfrm>
            <a:off x="637273" y="1077687"/>
            <a:ext cx="5006782" cy="1325563"/>
          </a:xfrm>
        </p:spPr>
        <p:txBody>
          <a:bodyPr/>
          <a:lstStyle>
            <a:lvl1pPr>
              <a:defRPr b="1" i="0">
                <a:solidFill>
                  <a:schemeClr val="bg1"/>
                </a:solidFill>
                <a:latin typeface="Arial" panose="020B0604020202020204" pitchFamily="34" charset="0"/>
                <a:cs typeface="Arial" panose="020B0604020202020204" pitchFamily="34" charset="0"/>
              </a:defRPr>
            </a:lvl1pPr>
          </a:lstStyle>
          <a:p>
            <a:r>
              <a:rPr lang="en-GB"/>
              <a:t>Click to edit Master title style</a:t>
            </a:r>
          </a:p>
        </p:txBody>
      </p:sp>
      <p:sp>
        <p:nvSpPr>
          <p:cNvPr id="16" name="Text Placeholder 12">
            <a:extLst>
              <a:ext uri="{FF2B5EF4-FFF2-40B4-BE49-F238E27FC236}">
                <a16:creationId xmlns:a16="http://schemas.microsoft.com/office/drawing/2014/main" id="{FA8AA84D-31F0-CED3-DCC7-DD7727F14369}"/>
              </a:ext>
            </a:extLst>
          </p:cNvPr>
          <p:cNvSpPr>
            <a:spLocks noGrp="1"/>
          </p:cNvSpPr>
          <p:nvPr>
            <p:ph type="body" sz="quarter" idx="14"/>
          </p:nvPr>
        </p:nvSpPr>
        <p:spPr>
          <a:xfrm>
            <a:off x="637273" y="2628900"/>
            <a:ext cx="4462848" cy="3151414"/>
          </a:xfrm>
        </p:spPr>
        <p:txBody>
          <a:bodyPr>
            <a:normAutofit/>
          </a:bodyPr>
          <a:lstStyle>
            <a:lvl1pPr marL="0" indent="0">
              <a:buNone/>
              <a:defRPr sz="1800" b="0" i="0">
                <a:solidFill>
                  <a:schemeClr val="bg1"/>
                </a:solidFill>
                <a:latin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Master text styles</a:t>
            </a:r>
          </a:p>
        </p:txBody>
      </p:sp>
      <p:sp>
        <p:nvSpPr>
          <p:cNvPr id="2" name="TextBox 1">
            <a:extLst>
              <a:ext uri="{FF2B5EF4-FFF2-40B4-BE49-F238E27FC236}">
                <a16:creationId xmlns:a16="http://schemas.microsoft.com/office/drawing/2014/main" id="{65A0BDAB-0384-8944-7892-A19661E7044D}"/>
              </a:ext>
            </a:extLst>
          </p:cNvPr>
          <p:cNvSpPr txBox="1"/>
          <p:nvPr userDrawn="1"/>
        </p:nvSpPr>
        <p:spPr>
          <a:xfrm>
            <a:off x="543721" y="6509834"/>
            <a:ext cx="141064"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b="0" i="0" smtClean="0">
                <a:solidFill>
                  <a:schemeClr val="bg1"/>
                </a:solidFill>
                <a:latin typeface="Arial" panose="020B0604020202020204" pitchFamily="34" charset="0"/>
                <a:cs typeface="Arial" panose="020B0604020202020204" pitchFamily="34" charset="0"/>
              </a:rPr>
              <a:t>‹#›</a:t>
            </a:fld>
            <a:endParaRPr lang="en-GB" sz="2000" b="0" i="0" noProof="0">
              <a:solidFill>
                <a:schemeClr val="bg1"/>
              </a:solidFill>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664435E4-A94F-659B-D563-856E739CC9C8}"/>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Arial" panose="020B0604020202020204" pitchFamily="34" charset="0"/>
              </a:rPr>
              <a:t>Public</a:t>
            </a:r>
          </a:p>
        </p:txBody>
      </p:sp>
    </p:spTree>
    <p:extLst>
      <p:ext uri="{BB962C8B-B14F-4D97-AF65-F5344CB8AC3E}">
        <p14:creationId xmlns:p14="http://schemas.microsoft.com/office/powerpoint/2010/main" val="37285896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ertiary Breaker slide - Green">
    <p:bg>
      <p:bgPr>
        <a:solidFill>
          <a:schemeClr val="tx2"/>
        </a:solidFill>
        <a:effectLst/>
      </p:bgPr>
    </p:bg>
    <p:spTree>
      <p:nvGrpSpPr>
        <p:cNvPr id="1" name=""/>
        <p:cNvGrpSpPr/>
        <p:nvPr/>
      </p:nvGrpSpPr>
      <p:grpSpPr>
        <a:xfrm>
          <a:off x="0" y="0"/>
          <a:ext cx="0" cy="0"/>
          <a:chOff x="0" y="0"/>
          <a:chExt cx="0" cy="0"/>
        </a:xfrm>
      </p:grpSpPr>
      <p:pic>
        <p:nvPicPr>
          <p:cNvPr id="7" name="Picture 6" descr="A green background with white dots&#10;&#10;Description automatically generated">
            <a:extLst>
              <a:ext uri="{FF2B5EF4-FFF2-40B4-BE49-F238E27FC236}">
                <a16:creationId xmlns:a16="http://schemas.microsoft.com/office/drawing/2014/main" id="{1A23FE8F-1A8C-3483-DD34-260D9AAE7570}"/>
              </a:ext>
            </a:extLst>
          </p:cNvPr>
          <p:cNvPicPr>
            <a:picLocks noChangeAspect="1"/>
          </p:cNvPicPr>
          <p:nvPr userDrawn="1"/>
        </p:nvPicPr>
        <p:blipFill>
          <a:blip r:embed="rId2"/>
          <a:stretch>
            <a:fillRect/>
          </a:stretch>
        </p:blipFill>
        <p:spPr>
          <a:xfrm>
            <a:off x="2466" y="0"/>
            <a:ext cx="12189533" cy="6859388"/>
          </a:xfrm>
          <a:prstGeom prst="rect">
            <a:avLst/>
          </a:prstGeom>
        </p:spPr>
      </p:pic>
      <p:sp>
        <p:nvSpPr>
          <p:cNvPr id="5" name="Title 1">
            <a:extLst>
              <a:ext uri="{FF2B5EF4-FFF2-40B4-BE49-F238E27FC236}">
                <a16:creationId xmlns:a16="http://schemas.microsoft.com/office/drawing/2014/main" id="{13128467-E1EE-21BE-5004-05D7FBC53EEB}"/>
              </a:ext>
            </a:extLst>
          </p:cNvPr>
          <p:cNvSpPr>
            <a:spLocks noGrp="1"/>
          </p:cNvSpPr>
          <p:nvPr>
            <p:ph type="ctrTitle"/>
          </p:nvPr>
        </p:nvSpPr>
        <p:spPr>
          <a:xfrm>
            <a:off x="637273" y="820795"/>
            <a:ext cx="5001527" cy="2387600"/>
          </a:xfrm>
        </p:spPr>
        <p:txBody>
          <a:bodyPr anchor="b">
            <a:normAutofit/>
          </a:bodyPr>
          <a:lstStyle>
            <a:lvl1pPr algn="l">
              <a:defRPr sz="4400" b="1" i="0">
                <a:solidFill>
                  <a:schemeClr val="bg1"/>
                </a:solidFill>
                <a:latin typeface="Arial" panose="020B0604020202020204" pitchFamily="34" charset="0"/>
                <a:cs typeface="Arial" panose="020B0604020202020204" pitchFamily="34" charset="0"/>
              </a:defRPr>
            </a:lvl1pPr>
          </a:lstStyle>
          <a:p>
            <a:r>
              <a:rPr lang="en-GB"/>
              <a:t>Click to edit Master title style</a:t>
            </a:r>
          </a:p>
        </p:txBody>
      </p:sp>
      <p:sp>
        <p:nvSpPr>
          <p:cNvPr id="6" name="Subtitle 2">
            <a:extLst>
              <a:ext uri="{FF2B5EF4-FFF2-40B4-BE49-F238E27FC236}">
                <a16:creationId xmlns:a16="http://schemas.microsoft.com/office/drawing/2014/main" id="{706A50D8-B7F7-160D-2F07-AD017507DDFD}"/>
              </a:ext>
            </a:extLst>
          </p:cNvPr>
          <p:cNvSpPr>
            <a:spLocks noGrp="1"/>
          </p:cNvSpPr>
          <p:nvPr>
            <p:ph type="subTitle" idx="1"/>
          </p:nvPr>
        </p:nvSpPr>
        <p:spPr>
          <a:xfrm>
            <a:off x="637273" y="3245466"/>
            <a:ext cx="3806223" cy="1044146"/>
          </a:xfrm>
        </p:spPr>
        <p:txBody>
          <a:bodyPr>
            <a:normAutofit/>
          </a:bodyPr>
          <a:lstStyle>
            <a:lvl1pPr marL="0" indent="0" algn="l">
              <a:buNone/>
              <a:defRPr sz="2400" b="0" i="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11" name="TextBox 10">
            <a:extLst>
              <a:ext uri="{FF2B5EF4-FFF2-40B4-BE49-F238E27FC236}">
                <a16:creationId xmlns:a16="http://schemas.microsoft.com/office/drawing/2014/main" id="{A5F0AE30-09F3-89B9-C1D8-4D114E715861}"/>
              </a:ext>
            </a:extLst>
          </p:cNvPr>
          <p:cNvSpPr txBox="1"/>
          <p:nvPr userDrawn="1"/>
        </p:nvSpPr>
        <p:spPr>
          <a:xfrm>
            <a:off x="543721" y="6509834"/>
            <a:ext cx="141064"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b="0" i="0" smtClean="0">
                <a:solidFill>
                  <a:schemeClr val="bg1"/>
                </a:solidFill>
                <a:latin typeface="Arial" panose="020B0604020202020204" pitchFamily="34" charset="0"/>
                <a:cs typeface="Arial" panose="020B0604020202020204" pitchFamily="34" charset="0"/>
              </a:rPr>
              <a:t>‹#›</a:t>
            </a:fld>
            <a:endParaRPr lang="en-GB" sz="2000" b="0" i="0" noProof="0">
              <a:solidFill>
                <a:schemeClr val="bg1"/>
              </a:solidFill>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57FE990D-228C-FCDE-0A15-0DF08D078B06}"/>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Arial" panose="020B0604020202020204" pitchFamily="34" charset="0"/>
              </a:rPr>
              <a:t>Public</a:t>
            </a:r>
          </a:p>
        </p:txBody>
      </p:sp>
    </p:spTree>
    <p:extLst>
      <p:ext uri="{BB962C8B-B14F-4D97-AF65-F5344CB8AC3E}">
        <p14:creationId xmlns:p14="http://schemas.microsoft.com/office/powerpoint/2010/main" val="65969598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ertiary Image Breaker Slide (Green)">
    <p:spTree>
      <p:nvGrpSpPr>
        <p:cNvPr id="1" name=""/>
        <p:cNvGrpSpPr/>
        <p:nvPr/>
      </p:nvGrpSpPr>
      <p:grpSpPr>
        <a:xfrm>
          <a:off x="0" y="0"/>
          <a:ext cx="0" cy="0"/>
          <a:chOff x="0" y="0"/>
          <a:chExt cx="0" cy="0"/>
        </a:xfrm>
      </p:grpSpPr>
      <p:pic>
        <p:nvPicPr>
          <p:cNvPr id="8" name="Picture 7" descr="A group of green circles on a black background&#10;&#10;Description automatically generated">
            <a:extLst>
              <a:ext uri="{FF2B5EF4-FFF2-40B4-BE49-F238E27FC236}">
                <a16:creationId xmlns:a16="http://schemas.microsoft.com/office/drawing/2014/main" id="{61C10941-FE59-5783-1798-BE788622A26F}"/>
              </a:ext>
            </a:extLst>
          </p:cNvPr>
          <p:cNvPicPr>
            <a:picLocks noChangeAspect="1"/>
          </p:cNvPicPr>
          <p:nvPr userDrawn="1"/>
        </p:nvPicPr>
        <p:blipFill>
          <a:blip r:embed="rId2"/>
          <a:stretch>
            <a:fillRect/>
          </a:stretch>
        </p:blipFill>
        <p:spPr>
          <a:xfrm>
            <a:off x="2466" y="0"/>
            <a:ext cx="12189533" cy="6859388"/>
          </a:xfrm>
          <a:prstGeom prst="rect">
            <a:avLst/>
          </a:prstGeom>
        </p:spPr>
      </p:pic>
      <p:sp>
        <p:nvSpPr>
          <p:cNvPr id="9" name="Picture Placeholder 8">
            <a:extLst>
              <a:ext uri="{FF2B5EF4-FFF2-40B4-BE49-F238E27FC236}">
                <a16:creationId xmlns:a16="http://schemas.microsoft.com/office/drawing/2014/main" id="{CFF8368B-8346-55F3-7D58-DDEE5EB26EAC}"/>
              </a:ext>
            </a:extLst>
          </p:cNvPr>
          <p:cNvSpPr>
            <a:spLocks noGrp="1"/>
          </p:cNvSpPr>
          <p:nvPr>
            <p:ph type="pic" sz="quarter" idx="13"/>
          </p:nvPr>
        </p:nvSpPr>
        <p:spPr>
          <a:xfrm>
            <a:off x="0" y="0"/>
            <a:ext cx="12192000" cy="6858000"/>
          </a:xfrm>
        </p:spPr>
        <p:txBody>
          <a:bodyPr/>
          <a:lstStyle>
            <a:lvl1pPr>
              <a:defRPr b="0" i="0">
                <a:latin typeface="Arial" panose="020B0604020202020204" pitchFamily="34" charset="0"/>
              </a:defRPr>
            </a:lvl1pPr>
          </a:lstStyle>
          <a:p>
            <a:endParaRPr lang="en-GB"/>
          </a:p>
        </p:txBody>
      </p:sp>
      <p:sp>
        <p:nvSpPr>
          <p:cNvPr id="4" name="TextBox 3" hidden="1">
            <a:extLst>
              <a:ext uri="{FF2B5EF4-FFF2-40B4-BE49-F238E27FC236}">
                <a16:creationId xmlns:a16="http://schemas.microsoft.com/office/drawing/2014/main" id="{1B5911EA-0029-5ED7-CF00-6237279D68F8}"/>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rgbClr val="3F0730"/>
                </a:solidFill>
                <a:latin typeface="Arial" panose="020B0604020202020204" pitchFamily="34" charset="0"/>
              </a:rPr>
              <a:t>Internal Use Only</a:t>
            </a:r>
          </a:p>
        </p:txBody>
      </p:sp>
      <p:sp>
        <p:nvSpPr>
          <p:cNvPr id="2" name="Title 1">
            <a:extLst>
              <a:ext uri="{FF2B5EF4-FFF2-40B4-BE49-F238E27FC236}">
                <a16:creationId xmlns:a16="http://schemas.microsoft.com/office/drawing/2014/main" id="{C856C5E9-02A0-7EFC-1CAD-77CFFD92A2D1}"/>
              </a:ext>
            </a:extLst>
          </p:cNvPr>
          <p:cNvSpPr>
            <a:spLocks noGrp="1"/>
          </p:cNvSpPr>
          <p:nvPr>
            <p:ph type="ctrTitle"/>
          </p:nvPr>
        </p:nvSpPr>
        <p:spPr>
          <a:xfrm>
            <a:off x="637273" y="820795"/>
            <a:ext cx="5001527" cy="2387600"/>
          </a:xfrm>
        </p:spPr>
        <p:txBody>
          <a:bodyPr anchor="b">
            <a:normAutofit/>
          </a:bodyPr>
          <a:lstStyle>
            <a:lvl1pPr algn="l">
              <a:defRPr sz="4400" b="1" i="0">
                <a:solidFill>
                  <a:schemeClr val="tx1"/>
                </a:solidFill>
                <a:latin typeface="Arial" panose="020B0604020202020204" pitchFamily="34" charset="0"/>
                <a:cs typeface="Arial" panose="020B0604020202020204" pitchFamily="34" charset="0"/>
              </a:defRPr>
            </a:lvl1pPr>
          </a:lstStyle>
          <a:p>
            <a:r>
              <a:rPr lang="en-GB"/>
              <a:t>Click to edit Master title style</a:t>
            </a:r>
          </a:p>
        </p:txBody>
      </p:sp>
      <p:sp>
        <p:nvSpPr>
          <p:cNvPr id="3" name="Subtitle 2">
            <a:extLst>
              <a:ext uri="{FF2B5EF4-FFF2-40B4-BE49-F238E27FC236}">
                <a16:creationId xmlns:a16="http://schemas.microsoft.com/office/drawing/2014/main" id="{7D2094A8-3BFB-1955-613A-A7F8F91187FF}"/>
              </a:ext>
            </a:extLst>
          </p:cNvPr>
          <p:cNvSpPr>
            <a:spLocks noGrp="1"/>
          </p:cNvSpPr>
          <p:nvPr>
            <p:ph type="subTitle" idx="1"/>
          </p:nvPr>
        </p:nvSpPr>
        <p:spPr>
          <a:xfrm>
            <a:off x="637273" y="3245466"/>
            <a:ext cx="3806223" cy="1044146"/>
          </a:xfrm>
        </p:spPr>
        <p:txBody>
          <a:bodyPr>
            <a:normAutofit/>
          </a:bodyPr>
          <a:lstStyle>
            <a:lvl1pPr marL="0" indent="0" algn="l">
              <a:buNone/>
              <a:defRPr sz="2400" b="0" i="0">
                <a:solidFill>
                  <a:schemeClr val="tx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Tree>
    <p:extLst>
      <p:ext uri="{BB962C8B-B14F-4D97-AF65-F5344CB8AC3E}">
        <p14:creationId xmlns:p14="http://schemas.microsoft.com/office/powerpoint/2010/main" val="208203846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ertiary Image Breaker Slide (Green)">
    <p:spTree>
      <p:nvGrpSpPr>
        <p:cNvPr id="1" name=""/>
        <p:cNvGrpSpPr/>
        <p:nvPr/>
      </p:nvGrpSpPr>
      <p:grpSpPr>
        <a:xfrm>
          <a:off x="0" y="0"/>
          <a:ext cx="0" cy="0"/>
          <a:chOff x="0" y="0"/>
          <a:chExt cx="0" cy="0"/>
        </a:xfrm>
      </p:grpSpPr>
      <p:pic>
        <p:nvPicPr>
          <p:cNvPr id="5" name="Picture 4" descr="A landscape with wind turbines&#10;&#10;Description automatically generated">
            <a:extLst>
              <a:ext uri="{FF2B5EF4-FFF2-40B4-BE49-F238E27FC236}">
                <a16:creationId xmlns:a16="http://schemas.microsoft.com/office/drawing/2014/main" id="{80230456-1E1D-9882-953C-735C1650D9D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 y="-1389"/>
            <a:ext cx="12191999" cy="6859389"/>
          </a:xfrm>
          <a:prstGeom prst="rect">
            <a:avLst/>
          </a:prstGeom>
        </p:spPr>
      </p:pic>
      <p:sp>
        <p:nvSpPr>
          <p:cNvPr id="2" name="Rectangle 1">
            <a:extLst>
              <a:ext uri="{FF2B5EF4-FFF2-40B4-BE49-F238E27FC236}">
                <a16:creationId xmlns:a16="http://schemas.microsoft.com/office/drawing/2014/main" id="{25D03570-DB34-2024-B384-8606A528FC2A}"/>
              </a:ext>
            </a:extLst>
          </p:cNvPr>
          <p:cNvSpPr/>
          <p:nvPr userDrawn="1"/>
        </p:nvSpPr>
        <p:spPr>
          <a:xfrm>
            <a:off x="0" y="-1388"/>
            <a:ext cx="12192000" cy="6859388"/>
          </a:xfrm>
          <a:prstGeom prst="rect">
            <a:avLst/>
          </a:prstGeom>
          <a:gradFill>
            <a:gsLst>
              <a:gs pos="0">
                <a:schemeClr val="tx1">
                  <a:alpha val="39214"/>
                </a:schemeClr>
              </a:gs>
              <a:gs pos="99000">
                <a:schemeClr val="bg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descr="A group of green circles on a black background&#10;&#10;Description automatically generated">
            <a:extLst>
              <a:ext uri="{FF2B5EF4-FFF2-40B4-BE49-F238E27FC236}">
                <a16:creationId xmlns:a16="http://schemas.microsoft.com/office/drawing/2014/main" id="{61C10941-FE59-5783-1798-BE788622A26F}"/>
              </a:ext>
            </a:extLst>
          </p:cNvPr>
          <p:cNvPicPr>
            <a:picLocks noChangeAspect="1"/>
          </p:cNvPicPr>
          <p:nvPr userDrawn="1"/>
        </p:nvPicPr>
        <p:blipFill>
          <a:blip r:embed="rId3"/>
          <a:stretch>
            <a:fillRect/>
          </a:stretch>
        </p:blipFill>
        <p:spPr>
          <a:xfrm>
            <a:off x="2466" y="0"/>
            <a:ext cx="12189533" cy="6859388"/>
          </a:xfrm>
          <a:prstGeom prst="rect">
            <a:avLst/>
          </a:prstGeom>
        </p:spPr>
      </p:pic>
      <p:sp>
        <p:nvSpPr>
          <p:cNvPr id="6" name="Title 1">
            <a:extLst>
              <a:ext uri="{FF2B5EF4-FFF2-40B4-BE49-F238E27FC236}">
                <a16:creationId xmlns:a16="http://schemas.microsoft.com/office/drawing/2014/main" id="{59E7D018-B171-94AC-7AB0-6D4A778AF143}"/>
              </a:ext>
            </a:extLst>
          </p:cNvPr>
          <p:cNvSpPr>
            <a:spLocks noGrp="1"/>
          </p:cNvSpPr>
          <p:nvPr>
            <p:ph type="ctrTitle"/>
          </p:nvPr>
        </p:nvSpPr>
        <p:spPr>
          <a:xfrm>
            <a:off x="637273" y="820795"/>
            <a:ext cx="5001527" cy="2387600"/>
          </a:xfrm>
        </p:spPr>
        <p:txBody>
          <a:bodyPr anchor="b">
            <a:normAutofit/>
          </a:bodyPr>
          <a:lstStyle>
            <a:lvl1pPr algn="l">
              <a:defRPr sz="4400" b="1" i="0">
                <a:solidFill>
                  <a:schemeClr val="bg1"/>
                </a:solidFill>
                <a:latin typeface="Arial" panose="020B0604020202020204" pitchFamily="34" charset="0"/>
                <a:cs typeface="Arial" panose="020B0604020202020204" pitchFamily="34" charset="0"/>
              </a:defRPr>
            </a:lvl1pPr>
          </a:lstStyle>
          <a:p>
            <a:r>
              <a:rPr lang="en-GB"/>
              <a:t>Click to edit Master title style</a:t>
            </a:r>
          </a:p>
        </p:txBody>
      </p:sp>
      <p:sp>
        <p:nvSpPr>
          <p:cNvPr id="7" name="Subtitle 2">
            <a:extLst>
              <a:ext uri="{FF2B5EF4-FFF2-40B4-BE49-F238E27FC236}">
                <a16:creationId xmlns:a16="http://schemas.microsoft.com/office/drawing/2014/main" id="{E204E558-0287-752E-E0C0-41C16261E3E1}"/>
              </a:ext>
            </a:extLst>
          </p:cNvPr>
          <p:cNvSpPr>
            <a:spLocks noGrp="1"/>
          </p:cNvSpPr>
          <p:nvPr>
            <p:ph type="subTitle" idx="1"/>
          </p:nvPr>
        </p:nvSpPr>
        <p:spPr>
          <a:xfrm>
            <a:off x="637273" y="3245466"/>
            <a:ext cx="3806223" cy="1044146"/>
          </a:xfrm>
        </p:spPr>
        <p:txBody>
          <a:bodyPr>
            <a:normAutofit/>
          </a:bodyPr>
          <a:lstStyle>
            <a:lvl1pPr marL="0" indent="0" algn="l">
              <a:buNone/>
              <a:defRPr sz="2400" b="0" i="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13" name="TextBox 12">
            <a:extLst>
              <a:ext uri="{FF2B5EF4-FFF2-40B4-BE49-F238E27FC236}">
                <a16:creationId xmlns:a16="http://schemas.microsoft.com/office/drawing/2014/main" id="{4EB6BB7C-D587-B2C7-DFFC-E364FFD9D89C}"/>
              </a:ext>
            </a:extLst>
          </p:cNvPr>
          <p:cNvSpPr txBox="1"/>
          <p:nvPr userDrawn="1"/>
        </p:nvSpPr>
        <p:spPr>
          <a:xfrm>
            <a:off x="543721" y="6509834"/>
            <a:ext cx="141064"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b="0" i="0" smtClean="0">
                <a:solidFill>
                  <a:schemeClr val="bg1"/>
                </a:solidFill>
                <a:latin typeface="Arial" panose="020B0604020202020204" pitchFamily="34" charset="0"/>
                <a:cs typeface="Arial" panose="020B0604020202020204" pitchFamily="34" charset="0"/>
              </a:rPr>
              <a:t>‹#›</a:t>
            </a:fld>
            <a:endParaRPr lang="en-GB" sz="2000" b="0" i="0" noProof="0">
              <a:solidFill>
                <a:schemeClr val="bg1"/>
              </a:solidFill>
              <a:latin typeface="Arial" panose="020B0604020202020204" pitchFamily="34" charset="0"/>
              <a:cs typeface="Arial" panose="020B0604020202020204" pitchFamily="34" charset="0"/>
            </a:endParaRPr>
          </a:p>
        </p:txBody>
      </p:sp>
      <p:sp>
        <p:nvSpPr>
          <p:cNvPr id="15" name="TextBox 14">
            <a:extLst>
              <a:ext uri="{FF2B5EF4-FFF2-40B4-BE49-F238E27FC236}">
                <a16:creationId xmlns:a16="http://schemas.microsoft.com/office/drawing/2014/main" id="{7CE72D25-3E0E-710D-9BCD-098260002641}"/>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Arial" panose="020B0604020202020204" pitchFamily="34" charset="0"/>
              </a:rPr>
              <a:t>Public</a:t>
            </a:r>
          </a:p>
        </p:txBody>
      </p:sp>
    </p:spTree>
    <p:extLst>
      <p:ext uri="{BB962C8B-B14F-4D97-AF65-F5344CB8AC3E}">
        <p14:creationId xmlns:p14="http://schemas.microsoft.com/office/powerpoint/2010/main" val="43114555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Tertiary Text (Left) Media (Right) Slide - Green">
    <p:bg>
      <p:bgPr>
        <a:solidFill>
          <a:schemeClr val="accent3"/>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717E8957-A01D-893F-D819-6B81B4015BEE}"/>
              </a:ext>
            </a:extLst>
          </p:cNvPr>
          <p:cNvSpPr>
            <a:spLocks noGrp="1"/>
          </p:cNvSpPr>
          <p:nvPr>
            <p:ph type="pic" sz="quarter" idx="14"/>
          </p:nvPr>
        </p:nvSpPr>
        <p:spPr>
          <a:xfrm>
            <a:off x="6096000" y="0"/>
            <a:ext cx="6096000" cy="6858000"/>
          </a:xfrm>
        </p:spPr>
        <p:txBody>
          <a:bodyPr/>
          <a:lstStyle>
            <a:lvl1pPr>
              <a:defRPr b="0" i="0">
                <a:latin typeface="Arial" panose="020B0604020202020204" pitchFamily="34" charset="0"/>
              </a:defRPr>
            </a:lvl1pPr>
          </a:lstStyle>
          <a:p>
            <a:endParaRPr lang="en-GB"/>
          </a:p>
        </p:txBody>
      </p:sp>
      <p:pic>
        <p:nvPicPr>
          <p:cNvPr id="2" name="Picture 1" descr="A black background with white dots&#10;&#10;Description automatically generated">
            <a:extLst>
              <a:ext uri="{FF2B5EF4-FFF2-40B4-BE49-F238E27FC236}">
                <a16:creationId xmlns:a16="http://schemas.microsoft.com/office/drawing/2014/main" id="{4C9BF871-1C7B-3808-FD75-784CB7BA95D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2207C220-E592-CD43-BF11-9B33F731AC01}"/>
              </a:ext>
            </a:extLst>
          </p:cNvPr>
          <p:cNvSpPr>
            <a:spLocks noGrp="1"/>
          </p:cNvSpPr>
          <p:nvPr>
            <p:ph type="title"/>
          </p:nvPr>
        </p:nvSpPr>
        <p:spPr>
          <a:xfrm>
            <a:off x="637273" y="827711"/>
            <a:ext cx="5045070" cy="1325563"/>
          </a:xfrm>
        </p:spPr>
        <p:txBody>
          <a:bodyPr/>
          <a:lstStyle>
            <a:lvl1pPr>
              <a:defRPr b="1" i="0">
                <a:solidFill>
                  <a:schemeClr val="bg1"/>
                </a:solidFill>
                <a:latin typeface="Arial" panose="020B0604020202020204" pitchFamily="34" charset="0"/>
                <a:cs typeface="Arial" panose="020B0604020202020204" pitchFamily="34" charset="0"/>
              </a:defRPr>
            </a:lvl1pPr>
          </a:lstStyle>
          <a:p>
            <a:r>
              <a:rPr lang="en-GB"/>
              <a:t>Click to edit Master title style</a:t>
            </a:r>
          </a:p>
        </p:txBody>
      </p:sp>
      <p:sp>
        <p:nvSpPr>
          <p:cNvPr id="11" name="Text Placeholder 12">
            <a:extLst>
              <a:ext uri="{FF2B5EF4-FFF2-40B4-BE49-F238E27FC236}">
                <a16:creationId xmlns:a16="http://schemas.microsoft.com/office/drawing/2014/main" id="{38887E76-4EAB-217B-9905-5F41F80D1AB5}"/>
              </a:ext>
            </a:extLst>
          </p:cNvPr>
          <p:cNvSpPr>
            <a:spLocks noGrp="1"/>
          </p:cNvSpPr>
          <p:nvPr>
            <p:ph type="body" sz="quarter" idx="13"/>
          </p:nvPr>
        </p:nvSpPr>
        <p:spPr>
          <a:xfrm>
            <a:off x="637273" y="2389357"/>
            <a:ext cx="5045070" cy="2410421"/>
          </a:xfrm>
        </p:spPr>
        <p:txBody>
          <a:bodyPr>
            <a:normAutofit/>
          </a:bodyPr>
          <a:lstStyle>
            <a:lvl1pPr marL="0" indent="0">
              <a:buNone/>
              <a:defRPr sz="1800" b="0" i="0">
                <a:solidFill>
                  <a:schemeClr val="bg1"/>
                </a:solidFill>
                <a:latin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Master text styles</a:t>
            </a:r>
          </a:p>
        </p:txBody>
      </p:sp>
      <p:sp>
        <p:nvSpPr>
          <p:cNvPr id="3" name="TextBox 2">
            <a:extLst>
              <a:ext uri="{FF2B5EF4-FFF2-40B4-BE49-F238E27FC236}">
                <a16:creationId xmlns:a16="http://schemas.microsoft.com/office/drawing/2014/main" id="{2ED519D1-4CCA-277C-E47A-2C77401C2A94}"/>
              </a:ext>
            </a:extLst>
          </p:cNvPr>
          <p:cNvSpPr txBox="1"/>
          <p:nvPr userDrawn="1"/>
        </p:nvSpPr>
        <p:spPr>
          <a:xfrm>
            <a:off x="543721" y="6509834"/>
            <a:ext cx="141064"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b="0" i="0" smtClean="0">
                <a:solidFill>
                  <a:schemeClr val="bg1"/>
                </a:solidFill>
                <a:latin typeface="Arial" panose="020B0604020202020204" pitchFamily="34" charset="0"/>
                <a:cs typeface="Arial" panose="020B0604020202020204" pitchFamily="34" charset="0"/>
              </a:rPr>
              <a:t>‹#›</a:t>
            </a:fld>
            <a:endParaRPr lang="en-GB" sz="2000" b="0" i="0" noProof="0">
              <a:solidFill>
                <a:schemeClr val="bg1"/>
              </a:solidFill>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0B9BFE38-B7CD-0A4C-1AAE-65706FE9A314}"/>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Arial" panose="020B0604020202020204" pitchFamily="34" charset="0"/>
              </a:rPr>
              <a:t>Public</a:t>
            </a:r>
          </a:p>
        </p:txBody>
      </p:sp>
    </p:spTree>
    <p:extLst>
      <p:ext uri="{BB962C8B-B14F-4D97-AF65-F5344CB8AC3E}">
        <p14:creationId xmlns:p14="http://schemas.microsoft.com/office/powerpoint/2010/main" val="427038864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rtiary Text (left) Circle Media (right) -Green">
    <p:spTree>
      <p:nvGrpSpPr>
        <p:cNvPr id="1" name=""/>
        <p:cNvGrpSpPr/>
        <p:nvPr/>
      </p:nvGrpSpPr>
      <p:grpSpPr>
        <a:xfrm>
          <a:off x="0" y="0"/>
          <a:ext cx="0" cy="0"/>
          <a:chOff x="0" y="0"/>
          <a:chExt cx="0" cy="0"/>
        </a:xfrm>
      </p:grpSpPr>
      <p:pic>
        <p:nvPicPr>
          <p:cNvPr id="4" name="Picture 3" descr="A green circle on a green background&#10;&#10;Description automatically generated">
            <a:extLst>
              <a:ext uri="{FF2B5EF4-FFF2-40B4-BE49-F238E27FC236}">
                <a16:creationId xmlns:a16="http://schemas.microsoft.com/office/drawing/2014/main" id="{20C745BF-A6FE-9C89-A1A9-53C92188F4E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4" name="Picture Placeholder 13">
            <a:extLst>
              <a:ext uri="{FF2B5EF4-FFF2-40B4-BE49-F238E27FC236}">
                <a16:creationId xmlns:a16="http://schemas.microsoft.com/office/drawing/2014/main" id="{CFC8E555-A363-BBFE-7CE9-820F21628147}"/>
              </a:ext>
            </a:extLst>
          </p:cNvPr>
          <p:cNvSpPr>
            <a:spLocks noGrp="1"/>
          </p:cNvSpPr>
          <p:nvPr>
            <p:ph type="pic" sz="quarter" idx="13"/>
          </p:nvPr>
        </p:nvSpPr>
        <p:spPr>
          <a:xfrm>
            <a:off x="6690691" y="-620033"/>
            <a:ext cx="8539843" cy="8327117"/>
          </a:xfrm>
          <a:prstGeom prst="ellipse">
            <a:avLst/>
          </a:prstGeom>
        </p:spPr>
        <p:txBody>
          <a:bodyPr/>
          <a:lstStyle>
            <a:lvl1pPr>
              <a:defRPr b="0" i="0">
                <a:latin typeface="Arial" panose="020B0604020202020204" pitchFamily="34" charset="0"/>
              </a:defRPr>
            </a:lvl1pPr>
          </a:lstStyle>
          <a:p>
            <a:endParaRPr lang="en-GB"/>
          </a:p>
        </p:txBody>
      </p:sp>
      <p:pic>
        <p:nvPicPr>
          <p:cNvPr id="12" name="Picture 11" descr="A black background with white dots&#10;&#10;Description automatically generated">
            <a:extLst>
              <a:ext uri="{FF2B5EF4-FFF2-40B4-BE49-F238E27FC236}">
                <a16:creationId xmlns:a16="http://schemas.microsoft.com/office/drawing/2014/main" id="{E67CFF76-6D91-97FD-5651-EF0E6470CA4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5" name="Title 1">
            <a:extLst>
              <a:ext uri="{FF2B5EF4-FFF2-40B4-BE49-F238E27FC236}">
                <a16:creationId xmlns:a16="http://schemas.microsoft.com/office/drawing/2014/main" id="{CF0BC532-0DCF-D95D-28B5-7CED43AF3080}"/>
              </a:ext>
            </a:extLst>
          </p:cNvPr>
          <p:cNvSpPr>
            <a:spLocks noGrp="1"/>
          </p:cNvSpPr>
          <p:nvPr>
            <p:ph type="title"/>
          </p:nvPr>
        </p:nvSpPr>
        <p:spPr>
          <a:xfrm>
            <a:off x="637272" y="1077687"/>
            <a:ext cx="5458727" cy="1325563"/>
          </a:xfrm>
        </p:spPr>
        <p:txBody>
          <a:bodyPr/>
          <a:lstStyle>
            <a:lvl1pPr>
              <a:defRPr b="1" i="0">
                <a:solidFill>
                  <a:schemeClr val="bg1"/>
                </a:solidFill>
                <a:latin typeface="Arial" panose="020B0604020202020204" pitchFamily="34" charset="0"/>
                <a:cs typeface="Arial" panose="020B0604020202020204" pitchFamily="34" charset="0"/>
              </a:defRPr>
            </a:lvl1pPr>
          </a:lstStyle>
          <a:p>
            <a:r>
              <a:rPr lang="en-GB"/>
              <a:t>Click to edit Master title style</a:t>
            </a:r>
          </a:p>
        </p:txBody>
      </p:sp>
      <p:sp>
        <p:nvSpPr>
          <p:cNvPr id="16" name="Text Placeholder 12">
            <a:extLst>
              <a:ext uri="{FF2B5EF4-FFF2-40B4-BE49-F238E27FC236}">
                <a16:creationId xmlns:a16="http://schemas.microsoft.com/office/drawing/2014/main" id="{FA8AA84D-31F0-CED3-DCC7-DD7727F14369}"/>
              </a:ext>
            </a:extLst>
          </p:cNvPr>
          <p:cNvSpPr>
            <a:spLocks noGrp="1"/>
          </p:cNvSpPr>
          <p:nvPr>
            <p:ph type="body" sz="quarter" idx="14"/>
          </p:nvPr>
        </p:nvSpPr>
        <p:spPr>
          <a:xfrm>
            <a:off x="637273" y="2628900"/>
            <a:ext cx="4462848" cy="3151414"/>
          </a:xfrm>
        </p:spPr>
        <p:txBody>
          <a:bodyPr>
            <a:normAutofit/>
          </a:bodyPr>
          <a:lstStyle>
            <a:lvl1pPr marL="0" indent="0">
              <a:buNone/>
              <a:defRPr sz="1800" b="0" i="0">
                <a:solidFill>
                  <a:schemeClr val="bg1"/>
                </a:solidFill>
                <a:latin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Master text styles</a:t>
            </a:r>
          </a:p>
        </p:txBody>
      </p:sp>
      <p:sp>
        <p:nvSpPr>
          <p:cNvPr id="3" name="TextBox 2">
            <a:extLst>
              <a:ext uri="{FF2B5EF4-FFF2-40B4-BE49-F238E27FC236}">
                <a16:creationId xmlns:a16="http://schemas.microsoft.com/office/drawing/2014/main" id="{EE90123E-ED9B-5C86-2BDD-C6716D248A35}"/>
              </a:ext>
            </a:extLst>
          </p:cNvPr>
          <p:cNvSpPr txBox="1"/>
          <p:nvPr userDrawn="1"/>
        </p:nvSpPr>
        <p:spPr>
          <a:xfrm>
            <a:off x="543721" y="6509834"/>
            <a:ext cx="141064"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b="0" i="0" smtClean="0">
                <a:solidFill>
                  <a:schemeClr val="bg1"/>
                </a:solidFill>
                <a:latin typeface="Arial" panose="020B0604020202020204" pitchFamily="34" charset="0"/>
                <a:cs typeface="Arial" panose="020B0604020202020204" pitchFamily="34" charset="0"/>
              </a:rPr>
              <a:t>‹#›</a:t>
            </a:fld>
            <a:endParaRPr lang="en-GB" sz="2000" b="0" i="0" noProof="0">
              <a:solidFill>
                <a:schemeClr val="bg1"/>
              </a:solidFill>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4FF91707-5D4B-CA6A-ABC5-F682A39DF208}"/>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Arial" panose="020B0604020202020204" pitchFamily="34" charset="0"/>
              </a:rPr>
              <a:t>Public</a:t>
            </a:r>
          </a:p>
        </p:txBody>
      </p:sp>
    </p:spTree>
    <p:extLst>
      <p:ext uri="{BB962C8B-B14F-4D97-AF65-F5344CB8AC3E}">
        <p14:creationId xmlns:p14="http://schemas.microsoft.com/office/powerpoint/2010/main" val="15821452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rtiary Breaker slide - Orange">
    <p:bg>
      <p:bgPr>
        <a:solidFill>
          <a:schemeClr val="tx2"/>
        </a:solidFill>
        <a:effectLst/>
      </p:bgPr>
    </p:bg>
    <p:spTree>
      <p:nvGrpSpPr>
        <p:cNvPr id="1" name=""/>
        <p:cNvGrpSpPr/>
        <p:nvPr/>
      </p:nvGrpSpPr>
      <p:grpSpPr>
        <a:xfrm>
          <a:off x="0" y="0"/>
          <a:ext cx="0" cy="0"/>
          <a:chOff x="0" y="0"/>
          <a:chExt cx="0" cy="0"/>
        </a:xfrm>
      </p:grpSpPr>
      <p:pic>
        <p:nvPicPr>
          <p:cNvPr id="8" name="Picture 7" descr="A red and orange background with white dots&#10;&#10;Description automatically generated">
            <a:extLst>
              <a:ext uri="{FF2B5EF4-FFF2-40B4-BE49-F238E27FC236}">
                <a16:creationId xmlns:a16="http://schemas.microsoft.com/office/drawing/2014/main" id="{3A206F06-1DC8-DB27-CD61-EA425EBFA406}"/>
              </a:ext>
            </a:extLst>
          </p:cNvPr>
          <p:cNvPicPr>
            <a:picLocks noChangeAspect="1"/>
          </p:cNvPicPr>
          <p:nvPr userDrawn="1"/>
        </p:nvPicPr>
        <p:blipFill>
          <a:blip r:embed="rId2"/>
          <a:stretch>
            <a:fillRect/>
          </a:stretch>
        </p:blipFill>
        <p:spPr>
          <a:xfrm>
            <a:off x="2466" y="0"/>
            <a:ext cx="12189533" cy="6859388"/>
          </a:xfrm>
          <a:prstGeom prst="rect">
            <a:avLst/>
          </a:prstGeom>
        </p:spPr>
      </p:pic>
      <p:sp>
        <p:nvSpPr>
          <p:cNvPr id="5" name="Title 1">
            <a:extLst>
              <a:ext uri="{FF2B5EF4-FFF2-40B4-BE49-F238E27FC236}">
                <a16:creationId xmlns:a16="http://schemas.microsoft.com/office/drawing/2014/main" id="{E0565349-94A5-B4CE-810A-617DD67F0633}"/>
              </a:ext>
            </a:extLst>
          </p:cNvPr>
          <p:cNvSpPr>
            <a:spLocks noGrp="1"/>
          </p:cNvSpPr>
          <p:nvPr>
            <p:ph type="ctrTitle"/>
          </p:nvPr>
        </p:nvSpPr>
        <p:spPr>
          <a:xfrm>
            <a:off x="532944" y="820795"/>
            <a:ext cx="5105856" cy="2387600"/>
          </a:xfrm>
        </p:spPr>
        <p:txBody>
          <a:bodyPr anchor="b">
            <a:normAutofit/>
          </a:bodyPr>
          <a:lstStyle>
            <a:lvl1pPr algn="l">
              <a:defRPr sz="4400" b="1" i="0">
                <a:solidFill>
                  <a:schemeClr val="bg1"/>
                </a:solidFill>
                <a:latin typeface="Arial" panose="020B0604020202020204" pitchFamily="34" charset="0"/>
                <a:cs typeface="Arial" panose="020B0604020202020204" pitchFamily="34" charset="0"/>
              </a:defRPr>
            </a:lvl1pPr>
          </a:lstStyle>
          <a:p>
            <a:r>
              <a:rPr lang="en-GB"/>
              <a:t>Click to edit Master title style</a:t>
            </a:r>
          </a:p>
        </p:txBody>
      </p:sp>
      <p:sp>
        <p:nvSpPr>
          <p:cNvPr id="6" name="Subtitle 2">
            <a:extLst>
              <a:ext uri="{FF2B5EF4-FFF2-40B4-BE49-F238E27FC236}">
                <a16:creationId xmlns:a16="http://schemas.microsoft.com/office/drawing/2014/main" id="{3EFE08E9-6261-DAF2-2875-EDFD62D93E5C}"/>
              </a:ext>
            </a:extLst>
          </p:cNvPr>
          <p:cNvSpPr>
            <a:spLocks noGrp="1"/>
          </p:cNvSpPr>
          <p:nvPr>
            <p:ph type="subTitle" idx="1"/>
          </p:nvPr>
        </p:nvSpPr>
        <p:spPr>
          <a:xfrm>
            <a:off x="532944" y="3245466"/>
            <a:ext cx="3885619" cy="1044146"/>
          </a:xfrm>
        </p:spPr>
        <p:txBody>
          <a:bodyPr>
            <a:normAutofit/>
          </a:bodyPr>
          <a:lstStyle>
            <a:lvl1pPr marL="0" indent="0" algn="l">
              <a:buNone/>
              <a:defRPr sz="2400" b="0" i="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7" name="TextBox 6">
            <a:extLst>
              <a:ext uri="{FF2B5EF4-FFF2-40B4-BE49-F238E27FC236}">
                <a16:creationId xmlns:a16="http://schemas.microsoft.com/office/drawing/2014/main" id="{58ECB0C5-3372-8899-E0C4-BAA7FF3C995D}"/>
              </a:ext>
            </a:extLst>
          </p:cNvPr>
          <p:cNvSpPr txBox="1"/>
          <p:nvPr userDrawn="1"/>
        </p:nvSpPr>
        <p:spPr>
          <a:xfrm>
            <a:off x="543721" y="6509834"/>
            <a:ext cx="141064"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b="0" i="0" smtClean="0">
                <a:solidFill>
                  <a:schemeClr val="bg1"/>
                </a:solidFill>
                <a:latin typeface="Arial" panose="020B0604020202020204" pitchFamily="34" charset="0"/>
                <a:cs typeface="Arial" panose="020B0604020202020204" pitchFamily="34" charset="0"/>
              </a:rPr>
              <a:t>‹#›</a:t>
            </a:fld>
            <a:endParaRPr lang="en-GB" sz="2000" b="0" i="0" noProof="0">
              <a:solidFill>
                <a:schemeClr val="bg1"/>
              </a:solidFill>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877E368F-6B9D-6F1D-6C75-4991CC7DAEDD}"/>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Arial" panose="020B0604020202020204" pitchFamily="34" charset="0"/>
              </a:rPr>
              <a:t>Public</a:t>
            </a:r>
          </a:p>
        </p:txBody>
      </p:sp>
    </p:spTree>
    <p:extLst>
      <p:ext uri="{BB962C8B-B14F-4D97-AF65-F5344CB8AC3E}">
        <p14:creationId xmlns:p14="http://schemas.microsoft.com/office/powerpoint/2010/main" val="192985766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Tertiary Image Breaker Slide (Orange)">
    <p:spTree>
      <p:nvGrpSpPr>
        <p:cNvPr id="1" name=""/>
        <p:cNvGrpSpPr/>
        <p:nvPr/>
      </p:nvGrpSpPr>
      <p:grpSpPr>
        <a:xfrm>
          <a:off x="0" y="0"/>
          <a:ext cx="0" cy="0"/>
          <a:chOff x="0" y="0"/>
          <a:chExt cx="0" cy="0"/>
        </a:xfrm>
      </p:grpSpPr>
      <p:pic>
        <p:nvPicPr>
          <p:cNvPr id="5" name="Picture 4" descr="Men standing in a room with a window&#10;&#10;Description automatically generated">
            <a:extLst>
              <a:ext uri="{FF2B5EF4-FFF2-40B4-BE49-F238E27FC236}">
                <a16:creationId xmlns:a16="http://schemas.microsoft.com/office/drawing/2014/main" id="{7E5940D1-7D44-F002-B80B-1547B0BB3187}"/>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Rectangle 1">
            <a:extLst>
              <a:ext uri="{FF2B5EF4-FFF2-40B4-BE49-F238E27FC236}">
                <a16:creationId xmlns:a16="http://schemas.microsoft.com/office/drawing/2014/main" id="{7DBE9E21-7697-D9F7-4B4C-A0A1BB7C8E9C}"/>
              </a:ext>
            </a:extLst>
          </p:cNvPr>
          <p:cNvSpPr/>
          <p:nvPr userDrawn="1"/>
        </p:nvSpPr>
        <p:spPr>
          <a:xfrm>
            <a:off x="87086" y="0"/>
            <a:ext cx="12192000" cy="6859388"/>
          </a:xfrm>
          <a:prstGeom prst="rect">
            <a:avLst/>
          </a:prstGeom>
          <a:gradFill>
            <a:gsLst>
              <a:gs pos="0">
                <a:schemeClr val="tx1">
                  <a:alpha val="39214"/>
                </a:schemeClr>
              </a:gs>
              <a:gs pos="99000">
                <a:schemeClr val="bg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descr="A group of yellow circles on a black background&#10;&#10;Description automatically generated">
            <a:extLst>
              <a:ext uri="{FF2B5EF4-FFF2-40B4-BE49-F238E27FC236}">
                <a16:creationId xmlns:a16="http://schemas.microsoft.com/office/drawing/2014/main" id="{00C307F2-82C7-4AE4-F7EA-9DBAC43E819A}"/>
              </a:ext>
            </a:extLst>
          </p:cNvPr>
          <p:cNvPicPr>
            <a:picLocks noChangeAspect="1"/>
          </p:cNvPicPr>
          <p:nvPr userDrawn="1"/>
        </p:nvPicPr>
        <p:blipFill>
          <a:blip r:embed="rId3"/>
          <a:stretch>
            <a:fillRect/>
          </a:stretch>
        </p:blipFill>
        <p:spPr>
          <a:xfrm>
            <a:off x="2466" y="0"/>
            <a:ext cx="12189533" cy="6859388"/>
          </a:xfrm>
          <a:prstGeom prst="rect">
            <a:avLst/>
          </a:prstGeom>
        </p:spPr>
      </p:pic>
      <p:sp>
        <p:nvSpPr>
          <p:cNvPr id="12" name="Title 1">
            <a:extLst>
              <a:ext uri="{FF2B5EF4-FFF2-40B4-BE49-F238E27FC236}">
                <a16:creationId xmlns:a16="http://schemas.microsoft.com/office/drawing/2014/main" id="{D7403249-DAF3-F6D3-58FB-ACF79DCCD9D1}"/>
              </a:ext>
            </a:extLst>
          </p:cNvPr>
          <p:cNvSpPr>
            <a:spLocks noGrp="1"/>
          </p:cNvSpPr>
          <p:nvPr>
            <p:ph type="ctrTitle"/>
          </p:nvPr>
        </p:nvSpPr>
        <p:spPr>
          <a:xfrm>
            <a:off x="532944" y="820795"/>
            <a:ext cx="5105856" cy="2387600"/>
          </a:xfrm>
        </p:spPr>
        <p:txBody>
          <a:bodyPr anchor="b">
            <a:normAutofit/>
          </a:bodyPr>
          <a:lstStyle>
            <a:lvl1pPr algn="l">
              <a:defRPr sz="4400" b="1" i="0">
                <a:solidFill>
                  <a:schemeClr val="bg1"/>
                </a:solidFill>
                <a:latin typeface="Arial" panose="020B0604020202020204" pitchFamily="34" charset="0"/>
                <a:cs typeface="Arial" panose="020B0604020202020204" pitchFamily="34" charset="0"/>
              </a:defRPr>
            </a:lvl1pPr>
          </a:lstStyle>
          <a:p>
            <a:r>
              <a:rPr lang="en-GB"/>
              <a:t>Click to edit Master title style</a:t>
            </a:r>
          </a:p>
        </p:txBody>
      </p:sp>
      <p:sp>
        <p:nvSpPr>
          <p:cNvPr id="13" name="Subtitle 2">
            <a:extLst>
              <a:ext uri="{FF2B5EF4-FFF2-40B4-BE49-F238E27FC236}">
                <a16:creationId xmlns:a16="http://schemas.microsoft.com/office/drawing/2014/main" id="{B5B0F677-F88B-19B9-DBAC-1B2F7B283C97}"/>
              </a:ext>
            </a:extLst>
          </p:cNvPr>
          <p:cNvSpPr>
            <a:spLocks noGrp="1"/>
          </p:cNvSpPr>
          <p:nvPr>
            <p:ph type="subTitle" idx="1"/>
          </p:nvPr>
        </p:nvSpPr>
        <p:spPr>
          <a:xfrm>
            <a:off x="532944" y="3245466"/>
            <a:ext cx="3885619" cy="1044146"/>
          </a:xfrm>
        </p:spPr>
        <p:txBody>
          <a:bodyPr>
            <a:normAutofit/>
          </a:bodyPr>
          <a:lstStyle>
            <a:lvl1pPr marL="0" indent="0" algn="l">
              <a:buNone/>
              <a:defRPr sz="2400" b="0" i="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7" name="TextBox 6">
            <a:extLst>
              <a:ext uri="{FF2B5EF4-FFF2-40B4-BE49-F238E27FC236}">
                <a16:creationId xmlns:a16="http://schemas.microsoft.com/office/drawing/2014/main" id="{B8CABF5A-754E-8920-0F75-178EB04F4065}"/>
              </a:ext>
            </a:extLst>
          </p:cNvPr>
          <p:cNvSpPr txBox="1"/>
          <p:nvPr userDrawn="1"/>
        </p:nvSpPr>
        <p:spPr>
          <a:xfrm>
            <a:off x="543721" y="6509834"/>
            <a:ext cx="141064"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b="0" i="0" smtClean="0">
                <a:solidFill>
                  <a:schemeClr val="bg1"/>
                </a:solidFill>
                <a:latin typeface="Arial" panose="020B0604020202020204" pitchFamily="34" charset="0"/>
                <a:cs typeface="Arial" panose="020B0604020202020204" pitchFamily="34" charset="0"/>
              </a:rPr>
              <a:t>‹#›</a:t>
            </a:fld>
            <a:endParaRPr lang="en-GB" sz="2000" b="0" i="0" noProof="0">
              <a:solidFill>
                <a:schemeClr val="bg1"/>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2C5861B5-CD8F-EB20-8FAA-52B2F6A42F48}"/>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Arial" panose="020B0604020202020204" pitchFamily="34" charset="0"/>
              </a:rPr>
              <a:t>Public</a:t>
            </a:r>
          </a:p>
        </p:txBody>
      </p:sp>
    </p:spTree>
    <p:extLst>
      <p:ext uri="{BB962C8B-B14F-4D97-AF65-F5344CB8AC3E}">
        <p14:creationId xmlns:p14="http://schemas.microsoft.com/office/powerpoint/2010/main" val="8718314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Cover slide">
    <p:bg>
      <p:bgPr>
        <a:solidFill>
          <a:schemeClr val="bg1"/>
        </a:solidFill>
        <a:effectLst/>
      </p:bgPr>
    </p:bg>
    <p:spTree>
      <p:nvGrpSpPr>
        <p:cNvPr id="1" name=""/>
        <p:cNvGrpSpPr/>
        <p:nvPr/>
      </p:nvGrpSpPr>
      <p:grpSpPr>
        <a:xfrm>
          <a:off x="0" y="0"/>
          <a:ext cx="0" cy="0"/>
          <a:chOff x="0" y="0"/>
          <a:chExt cx="0" cy="0"/>
        </a:xfrm>
      </p:grpSpPr>
      <p:pic>
        <p:nvPicPr>
          <p:cNvPr id="11" name="Picture 10" descr="A group of people sitting around a table looking at a computer&#10;&#10;Description automatically generated">
            <a:extLst>
              <a:ext uri="{FF2B5EF4-FFF2-40B4-BE49-F238E27FC236}">
                <a16:creationId xmlns:a16="http://schemas.microsoft.com/office/drawing/2014/main" id="{5C1AFF9B-026C-9129-DEA5-779635F510DC}"/>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7" name="Picture 6">
            <a:extLst>
              <a:ext uri="{FF2B5EF4-FFF2-40B4-BE49-F238E27FC236}">
                <a16:creationId xmlns:a16="http://schemas.microsoft.com/office/drawing/2014/main" id="{9FF42232-F648-DDAD-E75B-0C12BC4B2F0F}"/>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3" name="Title 1">
            <a:extLst>
              <a:ext uri="{FF2B5EF4-FFF2-40B4-BE49-F238E27FC236}">
                <a16:creationId xmlns:a16="http://schemas.microsoft.com/office/drawing/2014/main" id="{4BB77347-9877-93CA-4103-023E62BFEDA6}"/>
              </a:ext>
            </a:extLst>
          </p:cNvPr>
          <p:cNvSpPr>
            <a:spLocks noGrp="1"/>
          </p:cNvSpPr>
          <p:nvPr>
            <p:ph type="ctrTitle"/>
          </p:nvPr>
        </p:nvSpPr>
        <p:spPr>
          <a:xfrm>
            <a:off x="628664" y="796204"/>
            <a:ext cx="4328983" cy="1532773"/>
          </a:xfrm>
        </p:spPr>
        <p:txBody>
          <a:bodyPr lIns="0" anchor="t" anchorCtr="0">
            <a:normAutofit/>
          </a:bodyPr>
          <a:lstStyle>
            <a:lvl1pPr algn="l">
              <a:defRPr sz="4400" b="1" i="0">
                <a:solidFill>
                  <a:schemeClr val="accent1"/>
                </a:solidFill>
                <a:latin typeface="Arial" panose="020B0604020202020204" pitchFamily="34" charset="0"/>
                <a:cs typeface="Arial" panose="020B0604020202020204" pitchFamily="34" charset="0"/>
              </a:defRPr>
            </a:lvl1pPr>
          </a:lstStyle>
          <a:p>
            <a:endParaRPr lang="en-GB"/>
          </a:p>
        </p:txBody>
      </p:sp>
      <p:pic>
        <p:nvPicPr>
          <p:cNvPr id="5" name="Picture 4" descr="A black background with white dots&#10;&#10;Description automatically generated">
            <a:extLst>
              <a:ext uri="{FF2B5EF4-FFF2-40B4-BE49-F238E27FC236}">
                <a16:creationId xmlns:a16="http://schemas.microsoft.com/office/drawing/2014/main" id="{03362316-8BB8-BD40-9D0A-F62FC8602205}"/>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0261600" y="5811520"/>
            <a:ext cx="1930400" cy="1046480"/>
          </a:xfrm>
          <a:prstGeom prst="rect">
            <a:avLst/>
          </a:prstGeom>
        </p:spPr>
      </p:pic>
      <p:sp>
        <p:nvSpPr>
          <p:cNvPr id="8" name="Subtitle 2">
            <a:extLst>
              <a:ext uri="{FF2B5EF4-FFF2-40B4-BE49-F238E27FC236}">
                <a16:creationId xmlns:a16="http://schemas.microsoft.com/office/drawing/2014/main" id="{A611D19F-4AA1-948B-0F06-8E3EAD4A15D1}"/>
              </a:ext>
            </a:extLst>
          </p:cNvPr>
          <p:cNvSpPr>
            <a:spLocks noGrp="1"/>
          </p:cNvSpPr>
          <p:nvPr>
            <p:ph type="subTitle" idx="1"/>
          </p:nvPr>
        </p:nvSpPr>
        <p:spPr>
          <a:xfrm>
            <a:off x="628663" y="2478639"/>
            <a:ext cx="3824891" cy="663146"/>
          </a:xfrm>
        </p:spPr>
        <p:txBody>
          <a:bodyPr>
            <a:normAutofit/>
          </a:bodyPr>
          <a:lstStyle>
            <a:lvl1pPr marL="0" indent="0" algn="l">
              <a:buNone/>
              <a:defRPr sz="2400" b="0" i="0">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14" name="TextBox 13">
            <a:extLst>
              <a:ext uri="{FF2B5EF4-FFF2-40B4-BE49-F238E27FC236}">
                <a16:creationId xmlns:a16="http://schemas.microsoft.com/office/drawing/2014/main" id="{CF62EF2A-DA07-421C-5B25-7BA1CEB572D3}"/>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Arial" panose="020B0604020202020204" pitchFamily="34" charset="0"/>
              </a:rPr>
              <a:t>Public</a:t>
            </a:r>
          </a:p>
        </p:txBody>
      </p:sp>
    </p:spTree>
    <p:extLst>
      <p:ext uri="{BB962C8B-B14F-4D97-AF65-F5344CB8AC3E}">
        <p14:creationId xmlns:p14="http://schemas.microsoft.com/office/powerpoint/2010/main" val="3532655862"/>
      </p:ext>
    </p:extLst>
  </p:cSld>
  <p:clrMapOvr>
    <a:masterClrMapping/>
  </p:clrMapOvr>
  <p:extLst>
    <p:ext uri="{DCECCB84-F9BA-43D5-87BE-67443E8EF086}">
      <p15:sldGuideLst xmlns:p15="http://schemas.microsoft.com/office/powerpoint/2012/main">
        <p15:guide id="1" pos="199"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Tertiary Image Breaker Slide (Orange)">
    <p:spTree>
      <p:nvGrpSpPr>
        <p:cNvPr id="1" name=""/>
        <p:cNvGrpSpPr/>
        <p:nvPr/>
      </p:nvGrpSpPr>
      <p:grpSpPr>
        <a:xfrm>
          <a:off x="0" y="0"/>
          <a:ext cx="0" cy="0"/>
          <a:chOff x="0" y="0"/>
          <a:chExt cx="0" cy="0"/>
        </a:xfrm>
      </p:grpSpPr>
      <p:pic>
        <p:nvPicPr>
          <p:cNvPr id="11" name="Picture 10" descr="A group of yellow circles on a black background&#10;&#10;Description automatically generated" hidden="1">
            <a:extLst>
              <a:ext uri="{FF2B5EF4-FFF2-40B4-BE49-F238E27FC236}">
                <a16:creationId xmlns:a16="http://schemas.microsoft.com/office/drawing/2014/main" id="{00C307F2-82C7-4AE4-F7EA-9DBAC43E819A}"/>
              </a:ext>
            </a:extLst>
          </p:cNvPr>
          <p:cNvPicPr>
            <a:picLocks noChangeAspect="1"/>
          </p:cNvPicPr>
          <p:nvPr userDrawn="1"/>
        </p:nvPicPr>
        <p:blipFill>
          <a:blip r:embed="rId2"/>
          <a:stretch>
            <a:fillRect/>
          </a:stretch>
        </p:blipFill>
        <p:spPr>
          <a:xfrm>
            <a:off x="2466" y="0"/>
            <a:ext cx="12189533" cy="6859388"/>
          </a:xfrm>
          <a:prstGeom prst="rect">
            <a:avLst/>
          </a:prstGeom>
        </p:spPr>
      </p:pic>
      <p:sp>
        <p:nvSpPr>
          <p:cNvPr id="12" name="Title 1">
            <a:extLst>
              <a:ext uri="{FF2B5EF4-FFF2-40B4-BE49-F238E27FC236}">
                <a16:creationId xmlns:a16="http://schemas.microsoft.com/office/drawing/2014/main" id="{D7403249-DAF3-F6D3-58FB-ACF79DCCD9D1}"/>
              </a:ext>
            </a:extLst>
          </p:cNvPr>
          <p:cNvSpPr>
            <a:spLocks noGrp="1"/>
          </p:cNvSpPr>
          <p:nvPr>
            <p:ph type="ctrTitle"/>
          </p:nvPr>
        </p:nvSpPr>
        <p:spPr>
          <a:xfrm>
            <a:off x="532944" y="820795"/>
            <a:ext cx="5105856" cy="2387600"/>
          </a:xfrm>
        </p:spPr>
        <p:txBody>
          <a:bodyPr anchor="b">
            <a:normAutofit/>
          </a:bodyPr>
          <a:lstStyle>
            <a:lvl1pPr algn="l">
              <a:defRPr sz="4400" b="1" i="0">
                <a:solidFill>
                  <a:schemeClr val="tx1"/>
                </a:solidFill>
                <a:latin typeface="Arial" panose="020B0604020202020204" pitchFamily="34" charset="0"/>
                <a:cs typeface="Arial" panose="020B0604020202020204" pitchFamily="34" charset="0"/>
              </a:defRPr>
            </a:lvl1pPr>
          </a:lstStyle>
          <a:p>
            <a:r>
              <a:rPr lang="en-GB"/>
              <a:t>Click to edit Master title style</a:t>
            </a:r>
          </a:p>
        </p:txBody>
      </p:sp>
      <p:sp>
        <p:nvSpPr>
          <p:cNvPr id="13" name="Subtitle 2">
            <a:extLst>
              <a:ext uri="{FF2B5EF4-FFF2-40B4-BE49-F238E27FC236}">
                <a16:creationId xmlns:a16="http://schemas.microsoft.com/office/drawing/2014/main" id="{B5B0F677-F88B-19B9-DBAC-1B2F7B283C97}"/>
              </a:ext>
            </a:extLst>
          </p:cNvPr>
          <p:cNvSpPr>
            <a:spLocks noGrp="1"/>
          </p:cNvSpPr>
          <p:nvPr>
            <p:ph type="subTitle" idx="1"/>
          </p:nvPr>
        </p:nvSpPr>
        <p:spPr>
          <a:xfrm>
            <a:off x="532944" y="3245466"/>
            <a:ext cx="3885619" cy="1044146"/>
          </a:xfrm>
        </p:spPr>
        <p:txBody>
          <a:bodyPr>
            <a:normAutofit/>
          </a:bodyPr>
          <a:lstStyle>
            <a:lvl1pPr marL="0" indent="0" algn="l">
              <a:buNone/>
              <a:defRPr sz="2400" b="0" i="0">
                <a:solidFill>
                  <a:schemeClr val="tx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Tree>
    <p:extLst>
      <p:ext uri="{BB962C8B-B14F-4D97-AF65-F5344CB8AC3E}">
        <p14:creationId xmlns:p14="http://schemas.microsoft.com/office/powerpoint/2010/main" val="221153604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Tertiary Text (Left) Media (Right) Slide - Orange">
    <p:bg>
      <p:bgPr>
        <a:solidFill>
          <a:schemeClr val="accent4"/>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717E8957-A01D-893F-D819-6B81B4015BEE}"/>
              </a:ext>
            </a:extLst>
          </p:cNvPr>
          <p:cNvSpPr>
            <a:spLocks noGrp="1"/>
          </p:cNvSpPr>
          <p:nvPr>
            <p:ph type="pic" sz="quarter" idx="14"/>
          </p:nvPr>
        </p:nvSpPr>
        <p:spPr>
          <a:xfrm>
            <a:off x="6096000" y="0"/>
            <a:ext cx="6096000" cy="6858000"/>
          </a:xfrm>
        </p:spPr>
        <p:txBody>
          <a:bodyPr/>
          <a:lstStyle>
            <a:lvl1pPr>
              <a:defRPr b="0" i="0">
                <a:latin typeface="Arial" panose="020B0604020202020204" pitchFamily="34" charset="0"/>
              </a:defRPr>
            </a:lvl1pPr>
          </a:lstStyle>
          <a:p>
            <a:endParaRPr lang="en-GB"/>
          </a:p>
        </p:txBody>
      </p:sp>
      <p:pic>
        <p:nvPicPr>
          <p:cNvPr id="2" name="Picture 1" descr="A black background with white dots&#10;&#10;Description automatically generated">
            <a:extLst>
              <a:ext uri="{FF2B5EF4-FFF2-40B4-BE49-F238E27FC236}">
                <a16:creationId xmlns:a16="http://schemas.microsoft.com/office/drawing/2014/main" id="{50800B55-4735-AD9F-0549-68B2C0540B6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D86A7EF4-7D16-83B4-DDCB-016341778631}"/>
              </a:ext>
            </a:extLst>
          </p:cNvPr>
          <p:cNvSpPr>
            <a:spLocks noGrp="1"/>
          </p:cNvSpPr>
          <p:nvPr>
            <p:ph type="title"/>
          </p:nvPr>
        </p:nvSpPr>
        <p:spPr>
          <a:xfrm>
            <a:off x="637273" y="827711"/>
            <a:ext cx="5045070" cy="1325563"/>
          </a:xfrm>
        </p:spPr>
        <p:txBody>
          <a:bodyPr/>
          <a:lstStyle>
            <a:lvl1pPr>
              <a:defRPr b="1" i="0">
                <a:solidFill>
                  <a:schemeClr val="accent5"/>
                </a:solidFill>
                <a:latin typeface="Arial" panose="020B0604020202020204" pitchFamily="34" charset="0"/>
                <a:cs typeface="Arial" panose="020B0604020202020204" pitchFamily="34" charset="0"/>
              </a:defRPr>
            </a:lvl1pPr>
          </a:lstStyle>
          <a:p>
            <a:r>
              <a:rPr lang="en-GB"/>
              <a:t>Click to edit Master title style</a:t>
            </a:r>
          </a:p>
        </p:txBody>
      </p:sp>
      <p:sp>
        <p:nvSpPr>
          <p:cNvPr id="11" name="Text Placeholder 12">
            <a:extLst>
              <a:ext uri="{FF2B5EF4-FFF2-40B4-BE49-F238E27FC236}">
                <a16:creationId xmlns:a16="http://schemas.microsoft.com/office/drawing/2014/main" id="{9DC703E9-13B3-B7EB-69E3-5F8ADF1ECA56}"/>
              </a:ext>
            </a:extLst>
          </p:cNvPr>
          <p:cNvSpPr>
            <a:spLocks noGrp="1"/>
          </p:cNvSpPr>
          <p:nvPr>
            <p:ph type="body" sz="quarter" idx="13"/>
          </p:nvPr>
        </p:nvSpPr>
        <p:spPr>
          <a:xfrm>
            <a:off x="637273" y="2389357"/>
            <a:ext cx="5045070" cy="2410421"/>
          </a:xfrm>
        </p:spPr>
        <p:txBody>
          <a:bodyPr>
            <a:normAutofit/>
          </a:bodyPr>
          <a:lstStyle>
            <a:lvl1pPr marL="0" indent="0">
              <a:buNone/>
              <a:defRPr sz="1800" b="0" i="0">
                <a:solidFill>
                  <a:schemeClr val="bg1"/>
                </a:solidFill>
                <a:latin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Master text styles</a:t>
            </a:r>
          </a:p>
        </p:txBody>
      </p:sp>
      <p:sp>
        <p:nvSpPr>
          <p:cNvPr id="3" name="TextBox 2">
            <a:extLst>
              <a:ext uri="{FF2B5EF4-FFF2-40B4-BE49-F238E27FC236}">
                <a16:creationId xmlns:a16="http://schemas.microsoft.com/office/drawing/2014/main" id="{F71C6992-F80A-F269-66D6-6535B74E506E}"/>
              </a:ext>
            </a:extLst>
          </p:cNvPr>
          <p:cNvSpPr txBox="1"/>
          <p:nvPr userDrawn="1"/>
        </p:nvSpPr>
        <p:spPr>
          <a:xfrm>
            <a:off x="543721" y="6509834"/>
            <a:ext cx="141064"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b="0" i="0" smtClean="0">
                <a:solidFill>
                  <a:schemeClr val="bg1"/>
                </a:solidFill>
                <a:latin typeface="Arial" panose="020B0604020202020204" pitchFamily="34" charset="0"/>
                <a:cs typeface="Arial" panose="020B0604020202020204" pitchFamily="34" charset="0"/>
              </a:rPr>
              <a:t>‹#›</a:t>
            </a:fld>
            <a:endParaRPr lang="en-GB" sz="2000" b="0" i="0" noProof="0">
              <a:solidFill>
                <a:schemeClr val="bg1"/>
              </a:solidFill>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C934A9EB-9590-4CAF-23D2-74BF331BCF5E}"/>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Arial" panose="020B0604020202020204" pitchFamily="34" charset="0"/>
              </a:rPr>
              <a:t>Public</a:t>
            </a:r>
          </a:p>
        </p:txBody>
      </p:sp>
    </p:spTree>
    <p:extLst>
      <p:ext uri="{BB962C8B-B14F-4D97-AF65-F5344CB8AC3E}">
        <p14:creationId xmlns:p14="http://schemas.microsoft.com/office/powerpoint/2010/main" val="367150211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rtiary Text (left) Circle Media (right) - Orange">
    <p:spTree>
      <p:nvGrpSpPr>
        <p:cNvPr id="1" name=""/>
        <p:cNvGrpSpPr/>
        <p:nvPr/>
      </p:nvGrpSpPr>
      <p:grpSpPr>
        <a:xfrm>
          <a:off x="0" y="0"/>
          <a:ext cx="0" cy="0"/>
          <a:chOff x="0" y="0"/>
          <a:chExt cx="0" cy="0"/>
        </a:xfrm>
      </p:grpSpPr>
      <p:pic>
        <p:nvPicPr>
          <p:cNvPr id="4" name="Picture 3" descr="A yellow and orange circle&#10;&#10;Description automatically generated">
            <a:extLst>
              <a:ext uri="{FF2B5EF4-FFF2-40B4-BE49-F238E27FC236}">
                <a16:creationId xmlns:a16="http://schemas.microsoft.com/office/drawing/2014/main" id="{08760D1E-DF65-35B5-8609-7AA3EC598DC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4" name="Picture Placeholder 13">
            <a:extLst>
              <a:ext uri="{FF2B5EF4-FFF2-40B4-BE49-F238E27FC236}">
                <a16:creationId xmlns:a16="http://schemas.microsoft.com/office/drawing/2014/main" id="{CFC8E555-A363-BBFE-7CE9-820F21628147}"/>
              </a:ext>
            </a:extLst>
          </p:cNvPr>
          <p:cNvSpPr>
            <a:spLocks noGrp="1"/>
          </p:cNvSpPr>
          <p:nvPr>
            <p:ph type="pic" sz="quarter" idx="13"/>
          </p:nvPr>
        </p:nvSpPr>
        <p:spPr>
          <a:xfrm>
            <a:off x="6690691" y="-620033"/>
            <a:ext cx="8539843" cy="8327117"/>
          </a:xfrm>
          <a:prstGeom prst="ellipse">
            <a:avLst/>
          </a:prstGeom>
        </p:spPr>
        <p:txBody>
          <a:bodyPr/>
          <a:lstStyle>
            <a:lvl1pPr>
              <a:defRPr b="0" i="0">
                <a:latin typeface="Arial" panose="020B0604020202020204" pitchFamily="34" charset="0"/>
              </a:defRPr>
            </a:lvl1pPr>
          </a:lstStyle>
          <a:p>
            <a:endParaRPr lang="en-GB"/>
          </a:p>
        </p:txBody>
      </p:sp>
      <p:pic>
        <p:nvPicPr>
          <p:cNvPr id="12" name="Picture 11" descr="A black background with white dots&#10;&#10;Description automatically generated">
            <a:extLst>
              <a:ext uri="{FF2B5EF4-FFF2-40B4-BE49-F238E27FC236}">
                <a16:creationId xmlns:a16="http://schemas.microsoft.com/office/drawing/2014/main" id="{E67CFF76-6D91-97FD-5651-EF0E6470CA4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5" name="Title 1">
            <a:extLst>
              <a:ext uri="{FF2B5EF4-FFF2-40B4-BE49-F238E27FC236}">
                <a16:creationId xmlns:a16="http://schemas.microsoft.com/office/drawing/2014/main" id="{CF0BC532-0DCF-D95D-28B5-7CED43AF3080}"/>
              </a:ext>
            </a:extLst>
          </p:cNvPr>
          <p:cNvSpPr>
            <a:spLocks noGrp="1"/>
          </p:cNvSpPr>
          <p:nvPr>
            <p:ph type="title"/>
          </p:nvPr>
        </p:nvSpPr>
        <p:spPr>
          <a:xfrm>
            <a:off x="637273" y="1077687"/>
            <a:ext cx="5148672" cy="1325563"/>
          </a:xfrm>
        </p:spPr>
        <p:txBody>
          <a:bodyPr/>
          <a:lstStyle>
            <a:lvl1pPr>
              <a:defRPr b="1" i="0">
                <a:solidFill>
                  <a:schemeClr val="bg1"/>
                </a:solidFill>
                <a:latin typeface="Arial" panose="020B0604020202020204" pitchFamily="34" charset="0"/>
                <a:cs typeface="Arial" panose="020B0604020202020204" pitchFamily="34" charset="0"/>
              </a:defRPr>
            </a:lvl1pPr>
          </a:lstStyle>
          <a:p>
            <a:r>
              <a:rPr lang="en-GB"/>
              <a:t>Click to edit Master title style</a:t>
            </a:r>
          </a:p>
        </p:txBody>
      </p:sp>
      <p:sp>
        <p:nvSpPr>
          <p:cNvPr id="16" name="Text Placeholder 12">
            <a:extLst>
              <a:ext uri="{FF2B5EF4-FFF2-40B4-BE49-F238E27FC236}">
                <a16:creationId xmlns:a16="http://schemas.microsoft.com/office/drawing/2014/main" id="{FA8AA84D-31F0-CED3-DCC7-DD7727F14369}"/>
              </a:ext>
            </a:extLst>
          </p:cNvPr>
          <p:cNvSpPr>
            <a:spLocks noGrp="1"/>
          </p:cNvSpPr>
          <p:nvPr>
            <p:ph type="body" sz="quarter" idx="14"/>
          </p:nvPr>
        </p:nvSpPr>
        <p:spPr>
          <a:xfrm>
            <a:off x="637273" y="2628900"/>
            <a:ext cx="4462848" cy="3151414"/>
          </a:xfrm>
        </p:spPr>
        <p:txBody>
          <a:bodyPr>
            <a:normAutofit/>
          </a:bodyPr>
          <a:lstStyle>
            <a:lvl1pPr marL="0" indent="0">
              <a:buNone/>
              <a:defRPr sz="1800" b="0" i="0">
                <a:solidFill>
                  <a:schemeClr val="bg1"/>
                </a:solidFill>
                <a:latin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Master text styles</a:t>
            </a:r>
          </a:p>
        </p:txBody>
      </p:sp>
      <p:sp>
        <p:nvSpPr>
          <p:cNvPr id="2" name="TextBox 1">
            <a:extLst>
              <a:ext uri="{FF2B5EF4-FFF2-40B4-BE49-F238E27FC236}">
                <a16:creationId xmlns:a16="http://schemas.microsoft.com/office/drawing/2014/main" id="{E37B0077-E4FB-DB68-32EB-70E5BFA02DD2}"/>
              </a:ext>
            </a:extLst>
          </p:cNvPr>
          <p:cNvSpPr txBox="1"/>
          <p:nvPr userDrawn="1"/>
        </p:nvSpPr>
        <p:spPr>
          <a:xfrm>
            <a:off x="543721" y="6509834"/>
            <a:ext cx="141064"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b="0" i="0" smtClean="0">
                <a:solidFill>
                  <a:schemeClr val="bg1"/>
                </a:solidFill>
                <a:latin typeface="Arial" panose="020B0604020202020204" pitchFamily="34" charset="0"/>
                <a:cs typeface="Arial" panose="020B0604020202020204" pitchFamily="34" charset="0"/>
              </a:rPr>
              <a:t>‹#›</a:t>
            </a:fld>
            <a:endParaRPr lang="en-GB" sz="2000" b="0" i="0" noProof="0">
              <a:solidFill>
                <a:schemeClr val="bg1"/>
              </a:solidFill>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847147E8-B984-E512-52AF-BE49CE4AD4AA}"/>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Arial" panose="020B0604020202020204" pitchFamily="34" charset="0"/>
              </a:rPr>
              <a:t>Public</a:t>
            </a:r>
          </a:p>
        </p:txBody>
      </p:sp>
    </p:spTree>
    <p:extLst>
      <p:ext uri="{BB962C8B-B14F-4D97-AF65-F5344CB8AC3E}">
        <p14:creationId xmlns:p14="http://schemas.microsoft.com/office/powerpoint/2010/main" val="23226869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Contents Slide">
    <p:spTree>
      <p:nvGrpSpPr>
        <p:cNvPr id="1" name=""/>
        <p:cNvGrpSpPr/>
        <p:nvPr/>
      </p:nvGrpSpPr>
      <p:grpSpPr>
        <a:xfrm>
          <a:off x="0" y="0"/>
          <a:ext cx="0" cy="0"/>
          <a:chOff x="0" y="0"/>
          <a:chExt cx="0" cy="0"/>
        </a:xfrm>
      </p:grpSpPr>
      <p:pic>
        <p:nvPicPr>
          <p:cNvPr id="4" name="Picture 3" descr="A field with wind turbines in the background&#10;&#10;Description automatically generated">
            <a:extLst>
              <a:ext uri="{FF2B5EF4-FFF2-40B4-BE49-F238E27FC236}">
                <a16:creationId xmlns:a16="http://schemas.microsoft.com/office/drawing/2014/main" id="{91B95623-DB60-0FE1-2973-59391D11872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191999" cy="6857999"/>
          </a:xfrm>
          <a:prstGeom prst="rect">
            <a:avLst/>
          </a:prstGeom>
        </p:spPr>
      </p:pic>
      <p:pic>
        <p:nvPicPr>
          <p:cNvPr id="9" name="Picture 8" descr="A screenshot of a video game&#10;&#10;Description automatically generated">
            <a:extLst>
              <a:ext uri="{FF2B5EF4-FFF2-40B4-BE49-F238E27FC236}">
                <a16:creationId xmlns:a16="http://schemas.microsoft.com/office/drawing/2014/main" id="{A15E0C7C-613F-78A1-1DEC-00D6D4942CC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1"/>
            <a:ext cx="12192000" cy="6858000"/>
          </a:xfrm>
          <a:prstGeom prst="rect">
            <a:avLst/>
          </a:prstGeom>
        </p:spPr>
      </p:pic>
      <p:pic>
        <p:nvPicPr>
          <p:cNvPr id="10" name="Picture 9" descr="A black background with white dots&#10;&#10;Description automatically generated">
            <a:extLst>
              <a:ext uri="{FF2B5EF4-FFF2-40B4-BE49-F238E27FC236}">
                <a16:creationId xmlns:a16="http://schemas.microsoft.com/office/drawing/2014/main" id="{44D1BF2D-F7AD-63E3-71D8-BDE9BF2F933A}"/>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0261600" y="5811520"/>
            <a:ext cx="1930400" cy="1046480"/>
          </a:xfrm>
          <a:prstGeom prst="rect">
            <a:avLst/>
          </a:prstGeom>
        </p:spPr>
      </p:pic>
      <p:sp>
        <p:nvSpPr>
          <p:cNvPr id="11" name="Title 1">
            <a:extLst>
              <a:ext uri="{FF2B5EF4-FFF2-40B4-BE49-F238E27FC236}">
                <a16:creationId xmlns:a16="http://schemas.microsoft.com/office/drawing/2014/main" id="{05A63E56-9227-9978-ADC2-9223E6C51ABD}"/>
              </a:ext>
            </a:extLst>
          </p:cNvPr>
          <p:cNvSpPr>
            <a:spLocks noGrp="1"/>
          </p:cNvSpPr>
          <p:nvPr>
            <p:ph type="title"/>
          </p:nvPr>
        </p:nvSpPr>
        <p:spPr>
          <a:xfrm>
            <a:off x="637273" y="365125"/>
            <a:ext cx="8307435" cy="1325563"/>
          </a:xfrm>
        </p:spPr>
        <p:txBody>
          <a:bodyPr/>
          <a:lstStyle>
            <a:lvl1pPr>
              <a:defRPr b="1" i="0">
                <a:solidFill>
                  <a:schemeClr val="accent1"/>
                </a:solidFill>
                <a:latin typeface="Arial" panose="020B0604020202020204" pitchFamily="34" charset="0"/>
                <a:cs typeface="Arial" panose="020B0604020202020204" pitchFamily="34" charset="0"/>
              </a:defRPr>
            </a:lvl1pPr>
          </a:lstStyle>
          <a:p>
            <a:endParaRPr lang="en-GB"/>
          </a:p>
        </p:txBody>
      </p:sp>
      <p:sp>
        <p:nvSpPr>
          <p:cNvPr id="12" name="Content Placeholder 2">
            <a:extLst>
              <a:ext uri="{FF2B5EF4-FFF2-40B4-BE49-F238E27FC236}">
                <a16:creationId xmlns:a16="http://schemas.microsoft.com/office/drawing/2014/main" id="{C349BD22-11FD-5019-2AE1-EEBDE251B20D}"/>
              </a:ext>
            </a:extLst>
          </p:cNvPr>
          <p:cNvSpPr>
            <a:spLocks noGrp="1"/>
          </p:cNvSpPr>
          <p:nvPr>
            <p:ph idx="1"/>
          </p:nvPr>
        </p:nvSpPr>
        <p:spPr>
          <a:xfrm>
            <a:off x="637273" y="3200878"/>
            <a:ext cx="4122296" cy="2734702"/>
          </a:xfrm>
        </p:spPr>
        <p:txBody>
          <a:bodyPr/>
          <a:lstStyle>
            <a:lvl1pPr marL="514350" indent="-514350">
              <a:buClr>
                <a:schemeClr val="accent1"/>
              </a:buClr>
              <a:buFont typeface="+mj-lt"/>
              <a:buAutoNum type="arabicPeriod"/>
              <a:defRPr sz="2000" b="0" i="0">
                <a:solidFill>
                  <a:schemeClr val="bg1"/>
                </a:solidFill>
                <a:latin typeface="Arial" panose="020B0604020202020204" pitchFamily="34" charset="0"/>
              </a:defRPr>
            </a:lvl1pPr>
            <a:lvl2pPr marL="914400" indent="-457200">
              <a:buClr>
                <a:schemeClr val="accent1"/>
              </a:buClr>
              <a:buFont typeface="+mj-lt"/>
              <a:buAutoNum type="arabicPeriod"/>
              <a:defRPr sz="1400" b="0" i="0">
                <a:solidFill>
                  <a:schemeClr val="bg1"/>
                </a:solidFill>
                <a:latin typeface="Arial" panose="020B0604020202020204" pitchFamily="34" charset="0"/>
              </a:defRPr>
            </a:lvl2pPr>
            <a:lvl3pPr marL="1371600" indent="-457200">
              <a:buClr>
                <a:schemeClr val="accent1"/>
              </a:buClr>
              <a:buFont typeface="+mj-lt"/>
              <a:buAutoNum type="arabicPeriod"/>
              <a:defRPr sz="1400" b="0" i="0">
                <a:solidFill>
                  <a:schemeClr val="bg1"/>
                </a:solidFill>
                <a:latin typeface="Arial" panose="020B0604020202020204" pitchFamily="34" charset="0"/>
              </a:defRPr>
            </a:lvl3pPr>
            <a:lvl4pPr marL="1714500" indent="-342900">
              <a:buClr>
                <a:schemeClr val="accent1"/>
              </a:buClr>
              <a:buFont typeface="+mj-lt"/>
              <a:buAutoNum type="arabicPeriod"/>
              <a:defRPr sz="1400" b="0" i="0">
                <a:solidFill>
                  <a:schemeClr val="bg1"/>
                </a:solidFill>
                <a:latin typeface="Arial" panose="020B0604020202020204" pitchFamily="34" charset="0"/>
              </a:defRPr>
            </a:lvl4pPr>
            <a:lvl5pPr marL="2171700" indent="-342900">
              <a:buClr>
                <a:schemeClr val="accent1"/>
              </a:buClr>
              <a:buFont typeface="+mj-lt"/>
              <a:buAutoNum type="arabicPeriod"/>
              <a:defRPr sz="1400" b="0" i="0">
                <a:solidFill>
                  <a:schemeClr val="bg1"/>
                </a:solidFill>
                <a:latin typeface="Arial" panose="020B0604020202020204"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 name="TextBox 1">
            <a:extLst>
              <a:ext uri="{FF2B5EF4-FFF2-40B4-BE49-F238E27FC236}">
                <a16:creationId xmlns:a16="http://schemas.microsoft.com/office/drawing/2014/main" id="{597C07A8-1BF4-5583-A597-1F97B315BCF8}"/>
              </a:ext>
            </a:extLst>
          </p:cNvPr>
          <p:cNvSpPr txBox="1"/>
          <p:nvPr userDrawn="1"/>
        </p:nvSpPr>
        <p:spPr>
          <a:xfrm>
            <a:off x="543721" y="6509834"/>
            <a:ext cx="141064"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b="0" i="0" smtClean="0">
                <a:solidFill>
                  <a:schemeClr val="bg1"/>
                </a:solidFill>
                <a:latin typeface="Arial" panose="020B0604020202020204" pitchFamily="34" charset="0"/>
                <a:cs typeface="Arial" panose="020B0604020202020204" pitchFamily="34" charset="0"/>
              </a:rPr>
              <a:t>‹#›</a:t>
            </a:fld>
            <a:endParaRPr lang="en-GB" sz="2000" b="0" i="0" noProof="0">
              <a:solidFill>
                <a:schemeClr val="bg1"/>
              </a:solidFill>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31ECEC26-1630-4E64-F2CE-15AC8D9DE404}"/>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tx2"/>
                </a:solidFill>
                <a:latin typeface="Arial" panose="020B0604020202020204" pitchFamily="34" charset="0"/>
              </a:rPr>
              <a:t>Public</a:t>
            </a:r>
          </a:p>
        </p:txBody>
      </p:sp>
    </p:spTree>
    <p:extLst>
      <p:ext uri="{BB962C8B-B14F-4D97-AF65-F5344CB8AC3E}">
        <p14:creationId xmlns:p14="http://schemas.microsoft.com/office/powerpoint/2010/main" val="334539827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Contents Slide">
    <p:spTree>
      <p:nvGrpSpPr>
        <p:cNvPr id="1" name=""/>
        <p:cNvGrpSpPr/>
        <p:nvPr/>
      </p:nvGrpSpPr>
      <p:grpSpPr>
        <a:xfrm>
          <a:off x="0" y="0"/>
          <a:ext cx="0" cy="0"/>
          <a:chOff x="0" y="0"/>
          <a:chExt cx="0" cy="0"/>
        </a:xfrm>
      </p:grpSpPr>
      <p:pic>
        <p:nvPicPr>
          <p:cNvPr id="8" name="Picture 7" descr="A purple and black background&#10;&#10;Description automatically generated">
            <a:extLst>
              <a:ext uri="{FF2B5EF4-FFF2-40B4-BE49-F238E27FC236}">
                <a16:creationId xmlns:a16="http://schemas.microsoft.com/office/drawing/2014/main" id="{BD733B61-FDE5-43FD-02B9-15749A7E232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8495"/>
            <a:ext cx="12207103" cy="6866495"/>
          </a:xfrm>
          <a:prstGeom prst="rect">
            <a:avLst/>
          </a:prstGeom>
        </p:spPr>
      </p:pic>
      <p:sp>
        <p:nvSpPr>
          <p:cNvPr id="2" name="Title 1">
            <a:extLst>
              <a:ext uri="{FF2B5EF4-FFF2-40B4-BE49-F238E27FC236}">
                <a16:creationId xmlns:a16="http://schemas.microsoft.com/office/drawing/2014/main" id="{E369532E-6917-836E-1185-E305911BAE82}"/>
              </a:ext>
            </a:extLst>
          </p:cNvPr>
          <p:cNvSpPr>
            <a:spLocks noGrp="1"/>
          </p:cNvSpPr>
          <p:nvPr>
            <p:ph type="title"/>
          </p:nvPr>
        </p:nvSpPr>
        <p:spPr>
          <a:xfrm>
            <a:off x="637273" y="365125"/>
            <a:ext cx="10515600" cy="1325563"/>
          </a:xfrm>
        </p:spPr>
        <p:txBody>
          <a:bodyPr/>
          <a:lstStyle>
            <a:lvl1pPr>
              <a:defRPr b="1" i="0">
                <a:solidFill>
                  <a:schemeClr val="accent1"/>
                </a:solidFill>
                <a:latin typeface="Arial" panose="020B0604020202020204" pitchFamily="34" charset="0"/>
                <a:cs typeface="Arial" panose="020B0604020202020204" pitchFamily="34" charset="0"/>
              </a:defRPr>
            </a:lvl1pPr>
          </a:lstStyle>
          <a:p>
            <a:r>
              <a:rPr lang="en-GB"/>
              <a:t>Click to edit Master title style</a:t>
            </a:r>
          </a:p>
        </p:txBody>
      </p:sp>
      <p:sp>
        <p:nvSpPr>
          <p:cNvPr id="3" name="Content Placeholder 2">
            <a:extLst>
              <a:ext uri="{FF2B5EF4-FFF2-40B4-BE49-F238E27FC236}">
                <a16:creationId xmlns:a16="http://schemas.microsoft.com/office/drawing/2014/main" id="{C2DFC869-04DE-7711-205B-68333ECEB111}"/>
              </a:ext>
            </a:extLst>
          </p:cNvPr>
          <p:cNvSpPr>
            <a:spLocks noGrp="1"/>
          </p:cNvSpPr>
          <p:nvPr>
            <p:ph idx="1"/>
          </p:nvPr>
        </p:nvSpPr>
        <p:spPr>
          <a:xfrm>
            <a:off x="637273" y="1825625"/>
            <a:ext cx="10515600" cy="4351338"/>
          </a:xfrm>
        </p:spPr>
        <p:txBody>
          <a:bodyPr/>
          <a:lstStyle>
            <a:lvl1pPr marL="514350" indent="-514350">
              <a:buFont typeface="+mj-lt"/>
              <a:buAutoNum type="arabicPeriod"/>
              <a:defRPr b="0" i="0">
                <a:latin typeface="Arial" panose="020B0604020202020204" pitchFamily="34" charset="0"/>
              </a:defRPr>
            </a:lvl1pPr>
            <a:lvl2pPr marL="914400" indent="-457200">
              <a:buFont typeface="+mj-lt"/>
              <a:buAutoNum type="arabicPeriod"/>
              <a:defRPr b="0" i="0">
                <a:latin typeface="Arial" panose="020B0604020202020204" pitchFamily="34" charset="0"/>
              </a:defRPr>
            </a:lvl2pPr>
            <a:lvl3pPr marL="1371600" indent="-457200">
              <a:buFont typeface="+mj-lt"/>
              <a:buAutoNum type="arabicPeriod"/>
              <a:defRPr b="0" i="0">
                <a:latin typeface="Arial" panose="020B0604020202020204" pitchFamily="34" charset="0"/>
              </a:defRPr>
            </a:lvl3pPr>
            <a:lvl4pPr marL="1714500" indent="-342900">
              <a:buFont typeface="+mj-lt"/>
              <a:buAutoNum type="arabicPeriod"/>
              <a:defRPr b="0" i="0">
                <a:latin typeface="Arial" panose="020B0604020202020204" pitchFamily="34" charset="0"/>
              </a:defRPr>
            </a:lvl4pPr>
            <a:lvl5pPr marL="2171700" indent="-342900">
              <a:buFont typeface="+mj-lt"/>
              <a:buAutoNum type="arabicPeriod"/>
              <a:defRPr b="0" i="0">
                <a:latin typeface="Arial" panose="020B0604020202020204"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8879101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9"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box x2">
    <p:spTree>
      <p:nvGrpSpPr>
        <p:cNvPr id="1" name=""/>
        <p:cNvGrpSpPr/>
        <p:nvPr/>
      </p:nvGrpSpPr>
      <p:grpSpPr>
        <a:xfrm>
          <a:off x="0" y="0"/>
          <a:ext cx="0" cy="0"/>
          <a:chOff x="0" y="0"/>
          <a:chExt cx="0" cy="0"/>
        </a:xfrm>
      </p:grpSpPr>
      <p:pic>
        <p:nvPicPr>
          <p:cNvPr id="8" name="Picture 7" descr="A black background with a pink object&#10;&#10;Description automatically generated">
            <a:extLst>
              <a:ext uri="{FF2B5EF4-FFF2-40B4-BE49-F238E27FC236}">
                <a16:creationId xmlns:a16="http://schemas.microsoft.com/office/drawing/2014/main" id="{40DE9A63-8C09-1B7B-D2EE-4082DB84327F}"/>
              </a:ext>
            </a:extLst>
          </p:cNvPr>
          <p:cNvPicPr>
            <a:picLocks noGrp="1" noRot="1" noChangeAspect="1" noMove="1" noResize="1" noEditPoints="1" noAdjustHandles="1" noChangeArrowheads="1" noChangeShapeType="1" noCrop="1"/>
          </p:cNvPicPr>
          <p:nvPr userDrawn="1"/>
        </p:nvPicPr>
        <p:blipFill>
          <a:blip r:embed="rId2" cstate="screen">
            <a:extLst>
              <a:ext uri="{28A0092B-C50C-407E-A947-70E740481C1C}">
                <a14:useLocalDpi xmlns:a14="http://schemas.microsoft.com/office/drawing/2010/main"/>
              </a:ext>
            </a:extLst>
          </a:blip>
          <a:stretch>
            <a:fillRect/>
          </a:stretch>
        </p:blipFill>
        <p:spPr>
          <a:xfrm>
            <a:off x="-2" y="-1"/>
            <a:ext cx="12192002" cy="6858001"/>
          </a:xfrm>
          <a:prstGeom prst="rect">
            <a:avLst/>
          </a:prstGeom>
        </p:spPr>
      </p:pic>
      <p:sp>
        <p:nvSpPr>
          <p:cNvPr id="9" name="Title 1">
            <a:extLst>
              <a:ext uri="{FF2B5EF4-FFF2-40B4-BE49-F238E27FC236}">
                <a16:creationId xmlns:a16="http://schemas.microsoft.com/office/drawing/2014/main" id="{E1A24C3F-E03C-61C2-1BCE-010C0EDD73CA}"/>
              </a:ext>
            </a:extLst>
          </p:cNvPr>
          <p:cNvSpPr>
            <a:spLocks noGrp="1"/>
          </p:cNvSpPr>
          <p:nvPr>
            <p:ph type="title"/>
          </p:nvPr>
        </p:nvSpPr>
        <p:spPr>
          <a:xfrm>
            <a:off x="637273" y="365125"/>
            <a:ext cx="10515600" cy="1325563"/>
          </a:xfrm>
        </p:spPr>
        <p:txBody>
          <a:bodyPr/>
          <a:lstStyle>
            <a:lvl1pPr>
              <a:defRPr b="1" i="0">
                <a:solidFill>
                  <a:schemeClr val="accent1"/>
                </a:solidFill>
                <a:latin typeface="Arial" panose="020B0604020202020204" pitchFamily="34" charset="0"/>
                <a:cs typeface="Arial" panose="020B0604020202020204" pitchFamily="34" charset="0"/>
              </a:defRPr>
            </a:lvl1pPr>
          </a:lstStyle>
          <a:p>
            <a:r>
              <a:rPr lang="en-GB"/>
              <a:t>Click to edit Master title style</a:t>
            </a:r>
          </a:p>
        </p:txBody>
      </p:sp>
      <p:sp>
        <p:nvSpPr>
          <p:cNvPr id="13" name="Text Placeholder 12">
            <a:extLst>
              <a:ext uri="{FF2B5EF4-FFF2-40B4-BE49-F238E27FC236}">
                <a16:creationId xmlns:a16="http://schemas.microsoft.com/office/drawing/2014/main" id="{60D44057-B0E9-C3CD-858C-1158DB642F87}"/>
              </a:ext>
            </a:extLst>
          </p:cNvPr>
          <p:cNvSpPr>
            <a:spLocks noGrp="1"/>
          </p:cNvSpPr>
          <p:nvPr>
            <p:ph type="body" sz="quarter" idx="13"/>
          </p:nvPr>
        </p:nvSpPr>
        <p:spPr>
          <a:xfrm>
            <a:off x="637273" y="1926771"/>
            <a:ext cx="4462848" cy="4153354"/>
          </a:xfrm>
        </p:spPr>
        <p:txBody>
          <a:bodyPr>
            <a:normAutofit/>
          </a:bodyPr>
          <a:lstStyle>
            <a:lvl1pPr marL="0" indent="0">
              <a:buNone/>
              <a:defRPr sz="1800" b="0" i="0">
                <a:latin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Master text styles</a:t>
            </a:r>
          </a:p>
        </p:txBody>
      </p:sp>
      <p:sp>
        <p:nvSpPr>
          <p:cNvPr id="15" name="Text Placeholder 12">
            <a:extLst>
              <a:ext uri="{FF2B5EF4-FFF2-40B4-BE49-F238E27FC236}">
                <a16:creationId xmlns:a16="http://schemas.microsoft.com/office/drawing/2014/main" id="{16DFA2F4-A131-0E86-D67F-D866F130441E}"/>
              </a:ext>
            </a:extLst>
          </p:cNvPr>
          <p:cNvSpPr>
            <a:spLocks noGrp="1"/>
          </p:cNvSpPr>
          <p:nvPr>
            <p:ph type="body" sz="quarter" idx="14"/>
          </p:nvPr>
        </p:nvSpPr>
        <p:spPr>
          <a:xfrm>
            <a:off x="5449088" y="1926771"/>
            <a:ext cx="4462848" cy="4153354"/>
          </a:xfrm>
        </p:spPr>
        <p:txBody>
          <a:bodyPr>
            <a:normAutofit/>
          </a:bodyPr>
          <a:lstStyle>
            <a:lvl1pPr marL="0" indent="0">
              <a:buNone/>
              <a:defRPr sz="1800" b="0" i="0">
                <a:latin typeface="Arial" panose="020B0604020202020204" pitchFamily="34" charset="0"/>
              </a:defRPr>
            </a:lvl1pPr>
          </a:lstStyle>
          <a:p>
            <a:pPr lvl="0"/>
            <a:r>
              <a:rPr lang="en-GB"/>
              <a:t>Click to edit Master text styles</a:t>
            </a:r>
          </a:p>
        </p:txBody>
      </p:sp>
    </p:spTree>
    <p:extLst>
      <p:ext uri="{BB962C8B-B14F-4D97-AF65-F5344CB8AC3E}">
        <p14:creationId xmlns:p14="http://schemas.microsoft.com/office/powerpoint/2010/main" val="51891423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layout 1">
    <p:spTree>
      <p:nvGrpSpPr>
        <p:cNvPr id="1" name=""/>
        <p:cNvGrpSpPr/>
        <p:nvPr/>
      </p:nvGrpSpPr>
      <p:grpSpPr>
        <a:xfrm>
          <a:off x="0" y="0"/>
          <a:ext cx="0" cy="0"/>
          <a:chOff x="0" y="0"/>
          <a:chExt cx="0" cy="0"/>
        </a:xfrm>
      </p:grpSpPr>
      <p:pic>
        <p:nvPicPr>
          <p:cNvPr id="3" name="Picture 2" descr="A purple flower on a black background&#10;&#10;Description automatically generated">
            <a:extLst>
              <a:ext uri="{FF2B5EF4-FFF2-40B4-BE49-F238E27FC236}">
                <a16:creationId xmlns:a16="http://schemas.microsoft.com/office/drawing/2014/main" id="{624B9880-4FA8-5D6B-4930-EB7C51734EDC}"/>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4941561" cy="3055537"/>
          </a:xfrm>
          <a:prstGeom prst="rect">
            <a:avLst/>
          </a:prstGeom>
        </p:spPr>
      </p:pic>
      <p:pic>
        <p:nvPicPr>
          <p:cNvPr id="8" name="Picture 7" descr="A black background with a pink object&#10;&#10;Description automatically generated">
            <a:extLst>
              <a:ext uri="{FF2B5EF4-FFF2-40B4-BE49-F238E27FC236}">
                <a16:creationId xmlns:a16="http://schemas.microsoft.com/office/drawing/2014/main" id="{40DE9A63-8C09-1B7B-D2EE-4082DB84327F}"/>
              </a:ext>
            </a:extLst>
          </p:cNvPr>
          <p:cNvPicPr>
            <a:picLocks noGrp="1" noRot="1" noChangeAspect="1" noMove="1" noResize="1" noEditPoints="1" noAdjustHandles="1" noChangeArrowheads="1" noChangeShapeType="1" noCrop="1"/>
          </p:cNvPicPr>
          <p:nvPr userDrawn="1"/>
        </p:nvPicPr>
        <p:blipFill>
          <a:blip r:embed="rId3" cstate="screen">
            <a:extLst>
              <a:ext uri="{28A0092B-C50C-407E-A947-70E740481C1C}">
                <a14:useLocalDpi xmlns:a14="http://schemas.microsoft.com/office/drawing/2010/main"/>
              </a:ext>
            </a:extLst>
          </a:blip>
          <a:stretch>
            <a:fillRect/>
          </a:stretch>
        </p:blipFill>
        <p:spPr>
          <a:xfrm>
            <a:off x="-2" y="-1"/>
            <a:ext cx="12192002" cy="6858001"/>
          </a:xfrm>
          <a:prstGeom prst="rect">
            <a:avLst/>
          </a:prstGeom>
        </p:spPr>
      </p:pic>
      <p:sp>
        <p:nvSpPr>
          <p:cNvPr id="9" name="Title 1">
            <a:extLst>
              <a:ext uri="{FF2B5EF4-FFF2-40B4-BE49-F238E27FC236}">
                <a16:creationId xmlns:a16="http://schemas.microsoft.com/office/drawing/2014/main" id="{E1A24C3F-E03C-61C2-1BCE-010C0EDD73CA}"/>
              </a:ext>
            </a:extLst>
          </p:cNvPr>
          <p:cNvSpPr>
            <a:spLocks noGrp="1"/>
          </p:cNvSpPr>
          <p:nvPr>
            <p:ph type="title"/>
          </p:nvPr>
        </p:nvSpPr>
        <p:spPr>
          <a:xfrm>
            <a:off x="637273" y="631032"/>
            <a:ext cx="3016800" cy="1325563"/>
          </a:xfrm>
        </p:spPr>
        <p:txBody>
          <a:bodyPr>
            <a:normAutofit/>
          </a:bodyPr>
          <a:lstStyle>
            <a:lvl1pPr>
              <a:defRPr sz="3000" b="1" i="0">
                <a:solidFill>
                  <a:schemeClr val="accent1"/>
                </a:solidFill>
                <a:latin typeface="Arial" panose="020B0604020202020204" pitchFamily="34" charset="0"/>
                <a:cs typeface="Arial" panose="020B0604020202020204" pitchFamily="34" charset="0"/>
              </a:defRPr>
            </a:lvl1pPr>
          </a:lstStyle>
          <a:p>
            <a:r>
              <a:rPr lang="en-GB"/>
              <a:t>Click to edit Master title style</a:t>
            </a:r>
          </a:p>
        </p:txBody>
      </p:sp>
      <p:sp>
        <p:nvSpPr>
          <p:cNvPr id="13" name="Text Placeholder 12">
            <a:extLst>
              <a:ext uri="{FF2B5EF4-FFF2-40B4-BE49-F238E27FC236}">
                <a16:creationId xmlns:a16="http://schemas.microsoft.com/office/drawing/2014/main" id="{60D44057-B0E9-C3CD-858C-1158DB642F87}"/>
              </a:ext>
            </a:extLst>
          </p:cNvPr>
          <p:cNvSpPr>
            <a:spLocks noGrp="1"/>
          </p:cNvSpPr>
          <p:nvPr>
            <p:ph type="body" sz="quarter" idx="13"/>
          </p:nvPr>
        </p:nvSpPr>
        <p:spPr>
          <a:xfrm>
            <a:off x="637273" y="3613681"/>
            <a:ext cx="4139679" cy="2140733"/>
          </a:xfrm>
        </p:spPr>
        <p:txBody>
          <a:bodyPr>
            <a:normAutofit/>
          </a:bodyPr>
          <a:lstStyle>
            <a:lvl1pPr marL="0" indent="0">
              <a:buNone/>
              <a:defRPr sz="1800" b="0" i="0">
                <a:latin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Master text styles</a:t>
            </a:r>
          </a:p>
        </p:txBody>
      </p:sp>
      <p:sp>
        <p:nvSpPr>
          <p:cNvPr id="5" name="Text Placeholder 12">
            <a:extLst>
              <a:ext uri="{FF2B5EF4-FFF2-40B4-BE49-F238E27FC236}">
                <a16:creationId xmlns:a16="http://schemas.microsoft.com/office/drawing/2014/main" id="{A80908B0-75DE-A115-6336-EF8AAE3C5F4A}"/>
              </a:ext>
            </a:extLst>
          </p:cNvPr>
          <p:cNvSpPr>
            <a:spLocks noGrp="1"/>
          </p:cNvSpPr>
          <p:nvPr>
            <p:ph type="body" sz="quarter" idx="14"/>
          </p:nvPr>
        </p:nvSpPr>
        <p:spPr>
          <a:xfrm>
            <a:off x="6220807" y="1926771"/>
            <a:ext cx="2401614" cy="2818650"/>
          </a:xfrm>
        </p:spPr>
        <p:txBody>
          <a:bodyPr>
            <a:normAutofit/>
          </a:bodyPr>
          <a:lstStyle>
            <a:lvl1pPr marL="0" indent="0">
              <a:buNone/>
              <a:defRPr sz="1800" b="0" i="0">
                <a:latin typeface="Arial" panose="020B0604020202020204" pitchFamily="34" charset="0"/>
              </a:defRPr>
            </a:lvl1pPr>
          </a:lstStyle>
          <a:p>
            <a:pPr lvl="0"/>
            <a:r>
              <a:rPr lang="en-GB"/>
              <a:t>Click to edit Master text styles</a:t>
            </a:r>
          </a:p>
        </p:txBody>
      </p:sp>
      <p:sp>
        <p:nvSpPr>
          <p:cNvPr id="6" name="Text Placeholder 12">
            <a:extLst>
              <a:ext uri="{FF2B5EF4-FFF2-40B4-BE49-F238E27FC236}">
                <a16:creationId xmlns:a16="http://schemas.microsoft.com/office/drawing/2014/main" id="{544403BA-BDEC-33C9-D380-0A99E3D527D8}"/>
              </a:ext>
            </a:extLst>
          </p:cNvPr>
          <p:cNvSpPr>
            <a:spLocks noGrp="1"/>
          </p:cNvSpPr>
          <p:nvPr>
            <p:ph type="body" sz="quarter" idx="15"/>
          </p:nvPr>
        </p:nvSpPr>
        <p:spPr>
          <a:xfrm>
            <a:off x="9040209" y="1926771"/>
            <a:ext cx="2401614" cy="2818650"/>
          </a:xfrm>
        </p:spPr>
        <p:txBody>
          <a:bodyPr>
            <a:normAutofit/>
          </a:bodyPr>
          <a:lstStyle>
            <a:lvl1pPr marL="0" indent="0">
              <a:buNone/>
              <a:defRPr sz="1800" b="0" i="0">
                <a:latin typeface="Arial" panose="020B0604020202020204" pitchFamily="34" charset="0"/>
              </a:defRPr>
            </a:lvl1pPr>
          </a:lstStyle>
          <a:p>
            <a:pPr lvl="0"/>
            <a:r>
              <a:rPr lang="en-GB"/>
              <a:t>Click to edit Master text styles</a:t>
            </a:r>
          </a:p>
        </p:txBody>
      </p:sp>
      <p:sp>
        <p:nvSpPr>
          <p:cNvPr id="7" name="TextBox 6">
            <a:extLst>
              <a:ext uri="{FF2B5EF4-FFF2-40B4-BE49-F238E27FC236}">
                <a16:creationId xmlns:a16="http://schemas.microsoft.com/office/drawing/2014/main" id="{19E009D3-6AC2-A43C-54C7-5572F42CB24D}"/>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Arial" panose="020B0604020202020204" pitchFamily="34" charset="0"/>
              </a:rPr>
              <a:t>Public</a:t>
            </a:r>
          </a:p>
        </p:txBody>
      </p:sp>
    </p:spTree>
    <p:extLst>
      <p:ext uri="{BB962C8B-B14F-4D97-AF65-F5344CB8AC3E}">
        <p14:creationId xmlns:p14="http://schemas.microsoft.com/office/powerpoint/2010/main" val="33430411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vider layout 2">
    <p:spTree>
      <p:nvGrpSpPr>
        <p:cNvPr id="1" name=""/>
        <p:cNvGrpSpPr/>
        <p:nvPr/>
      </p:nvGrpSpPr>
      <p:grpSpPr>
        <a:xfrm>
          <a:off x="0" y="0"/>
          <a:ext cx="0" cy="0"/>
          <a:chOff x="0" y="0"/>
          <a:chExt cx="0" cy="0"/>
        </a:xfrm>
      </p:grpSpPr>
      <p:pic>
        <p:nvPicPr>
          <p:cNvPr id="5" name="Picture 4" descr="A purple and black background&#10;&#10;Description automatically generated">
            <a:extLst>
              <a:ext uri="{FF2B5EF4-FFF2-40B4-BE49-F238E27FC236}">
                <a16:creationId xmlns:a16="http://schemas.microsoft.com/office/drawing/2014/main" id="{FA872D7E-483A-F12C-54BD-9C3DEF2A571F}"/>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 y="2422566"/>
            <a:ext cx="6096001" cy="4439265"/>
          </a:xfrm>
          <a:prstGeom prst="rect">
            <a:avLst/>
          </a:prstGeom>
        </p:spPr>
      </p:pic>
      <p:pic>
        <p:nvPicPr>
          <p:cNvPr id="8" name="Picture 7" descr="A black background with a pink object&#10;&#10;Description automatically generated">
            <a:extLst>
              <a:ext uri="{FF2B5EF4-FFF2-40B4-BE49-F238E27FC236}">
                <a16:creationId xmlns:a16="http://schemas.microsoft.com/office/drawing/2014/main" id="{40DE9A63-8C09-1B7B-D2EE-4082DB84327F}"/>
              </a:ext>
            </a:extLst>
          </p:cNvPr>
          <p:cNvPicPr>
            <a:picLocks noGrp="1" noRot="1" noChangeAspect="1" noMove="1" noResize="1" noEditPoints="1" noAdjustHandles="1" noChangeArrowheads="1" noChangeShapeType="1" noCrop="1"/>
          </p:cNvPicPr>
          <p:nvPr userDrawn="1"/>
        </p:nvPicPr>
        <p:blipFill>
          <a:blip r:embed="rId3" cstate="screen">
            <a:extLst>
              <a:ext uri="{28A0092B-C50C-407E-A947-70E740481C1C}">
                <a14:useLocalDpi xmlns:a14="http://schemas.microsoft.com/office/drawing/2010/main"/>
              </a:ext>
            </a:extLst>
          </a:blip>
          <a:stretch>
            <a:fillRect/>
          </a:stretch>
        </p:blipFill>
        <p:spPr>
          <a:xfrm>
            <a:off x="-2" y="-1"/>
            <a:ext cx="12192002" cy="6858001"/>
          </a:xfrm>
          <a:prstGeom prst="rect">
            <a:avLst/>
          </a:prstGeom>
        </p:spPr>
      </p:pic>
      <p:sp>
        <p:nvSpPr>
          <p:cNvPr id="9" name="Title 1">
            <a:extLst>
              <a:ext uri="{FF2B5EF4-FFF2-40B4-BE49-F238E27FC236}">
                <a16:creationId xmlns:a16="http://schemas.microsoft.com/office/drawing/2014/main" id="{E1A24C3F-E03C-61C2-1BCE-010C0EDD73CA}"/>
              </a:ext>
            </a:extLst>
          </p:cNvPr>
          <p:cNvSpPr>
            <a:spLocks noGrp="1"/>
          </p:cNvSpPr>
          <p:nvPr>
            <p:ph type="title"/>
          </p:nvPr>
        </p:nvSpPr>
        <p:spPr>
          <a:xfrm>
            <a:off x="637273" y="631032"/>
            <a:ext cx="3016800" cy="1325563"/>
          </a:xfrm>
        </p:spPr>
        <p:txBody>
          <a:bodyPr>
            <a:normAutofit/>
          </a:bodyPr>
          <a:lstStyle>
            <a:lvl1pPr>
              <a:defRPr sz="3000" b="1" i="0">
                <a:solidFill>
                  <a:schemeClr val="accent1"/>
                </a:solidFill>
                <a:latin typeface="Arial" panose="020B0604020202020204" pitchFamily="34" charset="0"/>
                <a:cs typeface="Arial" panose="020B0604020202020204" pitchFamily="34" charset="0"/>
              </a:defRPr>
            </a:lvl1pPr>
          </a:lstStyle>
          <a:p>
            <a:r>
              <a:rPr lang="en-GB"/>
              <a:t>Click to edit Master title style</a:t>
            </a:r>
          </a:p>
        </p:txBody>
      </p:sp>
      <p:sp>
        <p:nvSpPr>
          <p:cNvPr id="13" name="Text Placeholder 12">
            <a:extLst>
              <a:ext uri="{FF2B5EF4-FFF2-40B4-BE49-F238E27FC236}">
                <a16:creationId xmlns:a16="http://schemas.microsoft.com/office/drawing/2014/main" id="{60D44057-B0E9-C3CD-858C-1158DB642F87}"/>
              </a:ext>
            </a:extLst>
          </p:cNvPr>
          <p:cNvSpPr>
            <a:spLocks noGrp="1"/>
          </p:cNvSpPr>
          <p:nvPr>
            <p:ph type="body" sz="quarter" idx="13"/>
          </p:nvPr>
        </p:nvSpPr>
        <p:spPr>
          <a:xfrm>
            <a:off x="637273" y="3613681"/>
            <a:ext cx="4139679" cy="2140733"/>
          </a:xfrm>
        </p:spPr>
        <p:txBody>
          <a:bodyPr>
            <a:normAutofit/>
          </a:bodyPr>
          <a:lstStyle>
            <a:lvl1pPr marL="0" indent="0">
              <a:buNone/>
              <a:defRPr sz="1800" b="0" i="0">
                <a:solidFill>
                  <a:schemeClr val="bg1"/>
                </a:solidFill>
                <a:latin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Master text styles</a:t>
            </a:r>
          </a:p>
        </p:txBody>
      </p:sp>
      <p:sp>
        <p:nvSpPr>
          <p:cNvPr id="15" name="Text Placeholder 12">
            <a:extLst>
              <a:ext uri="{FF2B5EF4-FFF2-40B4-BE49-F238E27FC236}">
                <a16:creationId xmlns:a16="http://schemas.microsoft.com/office/drawing/2014/main" id="{16DFA2F4-A131-0E86-D67F-D866F130441E}"/>
              </a:ext>
            </a:extLst>
          </p:cNvPr>
          <p:cNvSpPr>
            <a:spLocks noGrp="1"/>
          </p:cNvSpPr>
          <p:nvPr>
            <p:ph type="body" sz="quarter" idx="14"/>
          </p:nvPr>
        </p:nvSpPr>
        <p:spPr>
          <a:xfrm>
            <a:off x="6220807" y="1926771"/>
            <a:ext cx="2401614" cy="2818650"/>
          </a:xfrm>
        </p:spPr>
        <p:txBody>
          <a:bodyPr>
            <a:normAutofit/>
          </a:bodyPr>
          <a:lstStyle>
            <a:lvl1pPr marL="0" indent="0">
              <a:buNone/>
              <a:defRPr sz="1800" b="0" i="0">
                <a:latin typeface="Arial" panose="020B0604020202020204" pitchFamily="34" charset="0"/>
              </a:defRPr>
            </a:lvl1pPr>
          </a:lstStyle>
          <a:p>
            <a:pPr lvl="0"/>
            <a:r>
              <a:rPr lang="en-GB"/>
              <a:t>Click to edit Master text styles</a:t>
            </a:r>
          </a:p>
        </p:txBody>
      </p:sp>
      <p:sp>
        <p:nvSpPr>
          <p:cNvPr id="4" name="Text Placeholder 12">
            <a:extLst>
              <a:ext uri="{FF2B5EF4-FFF2-40B4-BE49-F238E27FC236}">
                <a16:creationId xmlns:a16="http://schemas.microsoft.com/office/drawing/2014/main" id="{FB81684C-BEDC-A504-8845-1713CDAEB0CB}"/>
              </a:ext>
            </a:extLst>
          </p:cNvPr>
          <p:cNvSpPr>
            <a:spLocks noGrp="1"/>
          </p:cNvSpPr>
          <p:nvPr>
            <p:ph type="body" sz="quarter" idx="15"/>
          </p:nvPr>
        </p:nvSpPr>
        <p:spPr>
          <a:xfrm>
            <a:off x="9040209" y="1926771"/>
            <a:ext cx="2401614" cy="2818650"/>
          </a:xfrm>
        </p:spPr>
        <p:txBody>
          <a:bodyPr>
            <a:normAutofit/>
          </a:bodyPr>
          <a:lstStyle>
            <a:lvl1pPr marL="0" indent="0">
              <a:buNone/>
              <a:defRPr sz="1800" b="0" i="0">
                <a:latin typeface="Arial" panose="020B0604020202020204" pitchFamily="34" charset="0"/>
              </a:defRPr>
            </a:lvl1pPr>
          </a:lstStyle>
          <a:p>
            <a:pPr lvl="0"/>
            <a:r>
              <a:rPr lang="en-GB"/>
              <a:t>Click to edit Master text styles</a:t>
            </a:r>
          </a:p>
        </p:txBody>
      </p:sp>
      <p:sp>
        <p:nvSpPr>
          <p:cNvPr id="2" name="TextBox 1">
            <a:extLst>
              <a:ext uri="{FF2B5EF4-FFF2-40B4-BE49-F238E27FC236}">
                <a16:creationId xmlns:a16="http://schemas.microsoft.com/office/drawing/2014/main" id="{1BB28D82-A3B0-1B3C-D021-6E2F641AB46E}"/>
              </a:ext>
            </a:extLst>
          </p:cNvPr>
          <p:cNvSpPr txBox="1"/>
          <p:nvPr userDrawn="1"/>
        </p:nvSpPr>
        <p:spPr>
          <a:xfrm>
            <a:off x="543720" y="6509834"/>
            <a:ext cx="141065"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smtClean="0">
                <a:solidFill>
                  <a:schemeClr val="bg1"/>
                </a:solidFill>
              </a:rPr>
              <a:t>‹#›</a:t>
            </a:fld>
            <a:endParaRPr lang="en-GB" sz="2000" noProof="0">
              <a:solidFill>
                <a:schemeClr val="bg1"/>
              </a:solidFill>
            </a:endParaRPr>
          </a:p>
        </p:txBody>
      </p:sp>
    </p:spTree>
    <p:extLst>
      <p:ext uri="{BB962C8B-B14F-4D97-AF65-F5344CB8AC3E}">
        <p14:creationId xmlns:p14="http://schemas.microsoft.com/office/powerpoint/2010/main" val="293582929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layout 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B750103-FF4D-6647-58A5-FC31ECFD368F}"/>
              </a:ext>
            </a:extLst>
          </p:cNvPr>
          <p:cNvSpPr/>
          <p:nvPr userDrawn="1"/>
        </p:nvSpPr>
        <p:spPr>
          <a:xfrm>
            <a:off x="0" y="0"/>
            <a:ext cx="4251159" cy="685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4BD9546A-ACA3-E84E-1693-0DA11D64DE9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5085913"/>
            <a:ext cx="3652468" cy="1772086"/>
          </a:xfrm>
          <a:prstGeom prst="rect">
            <a:avLst/>
          </a:prstGeom>
        </p:spPr>
      </p:pic>
      <p:pic>
        <p:nvPicPr>
          <p:cNvPr id="8" name="Picture 7" descr="A black background with a pink object&#10;&#10;Description automatically generated">
            <a:extLst>
              <a:ext uri="{FF2B5EF4-FFF2-40B4-BE49-F238E27FC236}">
                <a16:creationId xmlns:a16="http://schemas.microsoft.com/office/drawing/2014/main" id="{40DE9A63-8C09-1B7B-D2EE-4082DB84327F}"/>
              </a:ext>
            </a:extLst>
          </p:cNvPr>
          <p:cNvPicPr>
            <a:picLocks noGrp="1" noRot="1" noChangeAspect="1" noMove="1" noResize="1" noEditPoints="1" noAdjustHandles="1" noChangeArrowheads="1" noChangeShapeType="1" noCrop="1"/>
          </p:cNvPicPr>
          <p:nvPr userDrawn="1"/>
        </p:nvPicPr>
        <p:blipFill>
          <a:blip r:embed="rId3" cstate="screen">
            <a:extLst>
              <a:ext uri="{28A0092B-C50C-407E-A947-70E740481C1C}">
                <a14:useLocalDpi xmlns:a14="http://schemas.microsoft.com/office/drawing/2010/main"/>
              </a:ext>
            </a:extLst>
          </a:blip>
          <a:stretch>
            <a:fillRect/>
          </a:stretch>
        </p:blipFill>
        <p:spPr>
          <a:xfrm>
            <a:off x="-2" y="-1"/>
            <a:ext cx="12192002" cy="6858001"/>
          </a:xfrm>
          <a:prstGeom prst="rect">
            <a:avLst/>
          </a:prstGeom>
        </p:spPr>
      </p:pic>
      <p:sp>
        <p:nvSpPr>
          <p:cNvPr id="9" name="Title 1">
            <a:extLst>
              <a:ext uri="{FF2B5EF4-FFF2-40B4-BE49-F238E27FC236}">
                <a16:creationId xmlns:a16="http://schemas.microsoft.com/office/drawing/2014/main" id="{E1A24C3F-E03C-61C2-1BCE-010C0EDD73CA}"/>
              </a:ext>
            </a:extLst>
          </p:cNvPr>
          <p:cNvSpPr>
            <a:spLocks noGrp="1"/>
          </p:cNvSpPr>
          <p:nvPr>
            <p:ph type="title"/>
          </p:nvPr>
        </p:nvSpPr>
        <p:spPr>
          <a:xfrm>
            <a:off x="637273" y="631032"/>
            <a:ext cx="3016800" cy="1325563"/>
          </a:xfrm>
        </p:spPr>
        <p:txBody>
          <a:bodyPr>
            <a:normAutofit/>
          </a:bodyPr>
          <a:lstStyle>
            <a:lvl1pPr>
              <a:defRPr sz="3000" b="1" i="0">
                <a:solidFill>
                  <a:schemeClr val="accent1"/>
                </a:solidFill>
                <a:latin typeface="Arial" panose="020B0604020202020204" pitchFamily="34" charset="0"/>
                <a:cs typeface="Arial" panose="020B0604020202020204" pitchFamily="34" charset="0"/>
              </a:defRPr>
            </a:lvl1pPr>
          </a:lstStyle>
          <a:p>
            <a:r>
              <a:rPr lang="en-GB"/>
              <a:t>Click to edit Master title style</a:t>
            </a:r>
          </a:p>
        </p:txBody>
      </p:sp>
      <p:sp>
        <p:nvSpPr>
          <p:cNvPr id="13" name="Text Placeholder 12">
            <a:extLst>
              <a:ext uri="{FF2B5EF4-FFF2-40B4-BE49-F238E27FC236}">
                <a16:creationId xmlns:a16="http://schemas.microsoft.com/office/drawing/2014/main" id="{60D44057-B0E9-C3CD-858C-1158DB642F87}"/>
              </a:ext>
            </a:extLst>
          </p:cNvPr>
          <p:cNvSpPr>
            <a:spLocks noGrp="1"/>
          </p:cNvSpPr>
          <p:nvPr>
            <p:ph type="body" sz="quarter" idx="13"/>
          </p:nvPr>
        </p:nvSpPr>
        <p:spPr>
          <a:xfrm>
            <a:off x="637274" y="2389514"/>
            <a:ext cx="3015194" cy="1131740"/>
          </a:xfrm>
        </p:spPr>
        <p:txBody>
          <a:bodyPr>
            <a:normAutofit/>
          </a:bodyPr>
          <a:lstStyle>
            <a:lvl1pPr marL="0" indent="0">
              <a:buNone/>
              <a:defRPr sz="1800" b="0" i="0">
                <a:solidFill>
                  <a:schemeClr val="bg1"/>
                </a:solidFill>
                <a:latin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Master text styles</a:t>
            </a:r>
          </a:p>
        </p:txBody>
      </p:sp>
      <p:sp>
        <p:nvSpPr>
          <p:cNvPr id="15" name="Text Placeholder 12">
            <a:extLst>
              <a:ext uri="{FF2B5EF4-FFF2-40B4-BE49-F238E27FC236}">
                <a16:creationId xmlns:a16="http://schemas.microsoft.com/office/drawing/2014/main" id="{16DFA2F4-A131-0E86-D67F-D866F130441E}"/>
              </a:ext>
            </a:extLst>
          </p:cNvPr>
          <p:cNvSpPr>
            <a:spLocks noGrp="1"/>
          </p:cNvSpPr>
          <p:nvPr>
            <p:ph type="body" sz="quarter" idx="14"/>
          </p:nvPr>
        </p:nvSpPr>
        <p:spPr>
          <a:xfrm>
            <a:off x="4895193" y="1721819"/>
            <a:ext cx="2832536" cy="2818650"/>
          </a:xfrm>
        </p:spPr>
        <p:txBody>
          <a:bodyPr>
            <a:normAutofit/>
          </a:bodyPr>
          <a:lstStyle>
            <a:lvl1pPr marL="0" indent="0">
              <a:buNone/>
              <a:defRPr sz="1800" b="0" i="0">
                <a:latin typeface="Arial" panose="020B0604020202020204" pitchFamily="34" charset="0"/>
              </a:defRPr>
            </a:lvl1pPr>
          </a:lstStyle>
          <a:p>
            <a:pPr lvl="0"/>
            <a:r>
              <a:rPr lang="en-GB"/>
              <a:t>Click to edit Master text styles</a:t>
            </a:r>
          </a:p>
        </p:txBody>
      </p:sp>
      <p:sp>
        <p:nvSpPr>
          <p:cNvPr id="4" name="Text Placeholder 12">
            <a:extLst>
              <a:ext uri="{FF2B5EF4-FFF2-40B4-BE49-F238E27FC236}">
                <a16:creationId xmlns:a16="http://schemas.microsoft.com/office/drawing/2014/main" id="{FB81684C-BEDC-A504-8845-1713CDAEB0CB}"/>
              </a:ext>
            </a:extLst>
          </p:cNvPr>
          <p:cNvSpPr>
            <a:spLocks noGrp="1"/>
          </p:cNvSpPr>
          <p:nvPr>
            <p:ph type="body" sz="quarter" idx="15"/>
          </p:nvPr>
        </p:nvSpPr>
        <p:spPr>
          <a:xfrm>
            <a:off x="8360079" y="1721819"/>
            <a:ext cx="2832536" cy="2818650"/>
          </a:xfrm>
        </p:spPr>
        <p:txBody>
          <a:bodyPr>
            <a:normAutofit/>
          </a:bodyPr>
          <a:lstStyle>
            <a:lvl1pPr marL="0" indent="0">
              <a:buNone/>
              <a:defRPr sz="1800" b="0" i="0">
                <a:latin typeface="Arial" panose="020B0604020202020204" pitchFamily="34" charset="0"/>
              </a:defRPr>
            </a:lvl1pPr>
          </a:lstStyle>
          <a:p>
            <a:pPr lvl="0"/>
            <a:r>
              <a:rPr lang="en-GB"/>
              <a:t>Click to edit Master text styles</a:t>
            </a:r>
          </a:p>
        </p:txBody>
      </p:sp>
      <p:sp>
        <p:nvSpPr>
          <p:cNvPr id="5" name="TextBox 4">
            <a:extLst>
              <a:ext uri="{FF2B5EF4-FFF2-40B4-BE49-F238E27FC236}">
                <a16:creationId xmlns:a16="http://schemas.microsoft.com/office/drawing/2014/main" id="{1DC0D688-373E-EFA1-4A88-C13714EA7D47}"/>
              </a:ext>
            </a:extLst>
          </p:cNvPr>
          <p:cNvSpPr txBox="1"/>
          <p:nvPr userDrawn="1"/>
        </p:nvSpPr>
        <p:spPr>
          <a:xfrm>
            <a:off x="543720" y="6509834"/>
            <a:ext cx="141065"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smtClean="0">
                <a:solidFill>
                  <a:schemeClr val="bg1"/>
                </a:solidFill>
              </a:rPr>
              <a:t>‹#›</a:t>
            </a:fld>
            <a:endParaRPr lang="en-GB" sz="2000" noProof="0">
              <a:solidFill>
                <a:schemeClr val="bg1"/>
              </a:solidFill>
            </a:endParaRPr>
          </a:p>
        </p:txBody>
      </p:sp>
      <p:sp>
        <p:nvSpPr>
          <p:cNvPr id="10" name="TextBox 9">
            <a:extLst>
              <a:ext uri="{FF2B5EF4-FFF2-40B4-BE49-F238E27FC236}">
                <a16:creationId xmlns:a16="http://schemas.microsoft.com/office/drawing/2014/main" id="{5C17D236-609B-B324-173A-EB4BE4303570}"/>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Arial" panose="020B0604020202020204" pitchFamily="34" charset="0"/>
              </a:rPr>
              <a:t>Public</a:t>
            </a:r>
          </a:p>
        </p:txBody>
      </p:sp>
    </p:spTree>
    <p:extLst>
      <p:ext uri="{BB962C8B-B14F-4D97-AF65-F5344CB8AC3E}">
        <p14:creationId xmlns:p14="http://schemas.microsoft.com/office/powerpoint/2010/main" val="394074309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48FF2E-BD35-BB4A-CC38-C131393D779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E041784F-2B95-B961-C761-D3A678AE864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TextBox 6">
            <a:extLst>
              <a:ext uri="{FF2B5EF4-FFF2-40B4-BE49-F238E27FC236}">
                <a16:creationId xmlns:a16="http://schemas.microsoft.com/office/drawing/2014/main" id="{B863419D-0416-D0A5-806B-BE51A335AB2E}"/>
              </a:ext>
            </a:extLst>
          </p:cNvPr>
          <p:cNvSpPr txBox="1"/>
          <p:nvPr userDrawn="1"/>
        </p:nvSpPr>
        <p:spPr>
          <a:xfrm>
            <a:off x="543721" y="6509834"/>
            <a:ext cx="141064"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b="0" i="0" smtClean="0">
                <a:solidFill>
                  <a:schemeClr val="tx2"/>
                </a:solidFill>
                <a:latin typeface="Arial" panose="020B0604020202020204" pitchFamily="34" charset="0"/>
                <a:cs typeface="Arial" panose="020B0604020202020204" pitchFamily="34" charset="0"/>
              </a:rPr>
              <a:t>‹#›</a:t>
            </a:fld>
            <a:endParaRPr lang="en-GB" sz="2000" b="0" i="0" noProof="0">
              <a:solidFill>
                <a:schemeClr val="tx2"/>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42188D62-5123-B5CB-FA0B-6F227B6303A7}"/>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rgbClr val="3F0730"/>
                </a:solidFill>
                <a:latin typeface="Arial" panose="020B0604020202020204" pitchFamily="34" charset="0"/>
              </a:rPr>
              <a:t>Public</a:t>
            </a:r>
          </a:p>
        </p:txBody>
      </p:sp>
      <p:sp>
        <p:nvSpPr>
          <p:cNvPr id="5" name="TextBox 4">
            <a:extLst>
              <a:ext uri="{FF2B5EF4-FFF2-40B4-BE49-F238E27FC236}">
                <a16:creationId xmlns:a16="http://schemas.microsoft.com/office/drawing/2014/main" id="{2EAF90EB-614E-BE75-A72B-1656BD1912DC}"/>
              </a:ext>
            </a:extLst>
          </p:cNvPr>
          <p:cNvSpPr txBox="1"/>
          <p:nvPr userDrawn="1">
            <p:extLst>
              <p:ext uri="{1162E1C5-73C7-4A58-AE30-91384D911F3F}">
                <p184:classification xmlns:p184="http://schemas.microsoft.com/office/powerpoint/2018/4/main" val="ftr"/>
              </p:ext>
            </p:extLst>
          </p:nvPr>
        </p:nvSpPr>
        <p:spPr>
          <a:xfrm>
            <a:off x="63500" y="6642100"/>
            <a:ext cx="919163" cy="152400"/>
          </a:xfrm>
          <a:prstGeom prst="rect">
            <a:avLst/>
          </a:prstGeom>
        </p:spPr>
        <p:txBody>
          <a:bodyPr horzOverflow="overflow" lIns="0" tIns="0" rIns="0" bIns="0">
            <a:spAutoFit/>
          </a:bodyPr>
          <a:lstStyle/>
          <a:p>
            <a:pPr algn="l"/>
            <a:r>
              <a:rPr lang="en-GB" sz="1000">
                <a:solidFill>
                  <a:srgbClr val="000000"/>
                </a:solidFill>
                <a:latin typeface="Calibri" panose="020F0502020204030204" pitchFamily="34" charset="0"/>
                <a:cs typeface="Calibri" panose="020F0502020204030204" pitchFamily="34" charset="0"/>
              </a:rPr>
              <a:t>Publicly Available</a:t>
            </a:r>
          </a:p>
        </p:txBody>
      </p:sp>
      <p:sp>
        <p:nvSpPr>
          <p:cNvPr id="6" name="TextBox 5">
            <a:extLst>
              <a:ext uri="{FF2B5EF4-FFF2-40B4-BE49-F238E27FC236}">
                <a16:creationId xmlns:a16="http://schemas.microsoft.com/office/drawing/2014/main" id="{09F600B3-C27E-E014-95ED-A6782B05B490}"/>
              </a:ext>
            </a:extLst>
          </p:cNvPr>
          <p:cNvSpPr txBox="1"/>
          <p:nvPr>
            <p:extLst>
              <p:ext uri="{1162E1C5-73C7-4A58-AE30-91384D911F3F}">
                <p184:classification xmlns:p184="http://schemas.microsoft.com/office/powerpoint/2018/4/main" val="hdr"/>
              </p:ext>
            </p:extLst>
          </p:nvPr>
        </p:nvSpPr>
        <p:spPr>
          <a:xfrm>
            <a:off x="63500" y="63500"/>
            <a:ext cx="498475" cy="182880"/>
          </a:xfrm>
          <a:prstGeom prst="rect">
            <a:avLst/>
          </a:prstGeom>
        </p:spPr>
        <p:txBody>
          <a:bodyPr horzOverflow="overflow" lIns="0" tIns="0" rIns="0" bIns="0">
            <a:spAutoFit/>
          </a:bodyPr>
          <a:lstStyle/>
          <a:p>
            <a:pPr algn="l"/>
            <a:r>
              <a:rPr lang="en-US" sz="1200">
                <a:solidFill>
                  <a:srgbClr val="FF00FF">
                    <a:alpha val="50000"/>
                  </a:srgbClr>
                </a:solidFill>
                <a:latin typeface="Poppins" panose="00000500000000000000" pitchFamily="2" charset="0"/>
                <a:cs typeface="Poppins" panose="00000500000000000000" pitchFamily="2" charset="0"/>
              </a:rPr>
              <a:t>Public</a:t>
            </a:r>
          </a:p>
        </p:txBody>
      </p:sp>
    </p:spTree>
    <p:extLst>
      <p:ext uri="{BB962C8B-B14F-4D97-AF65-F5344CB8AC3E}">
        <p14:creationId xmlns:p14="http://schemas.microsoft.com/office/powerpoint/2010/main" val="3691040093"/>
      </p:ext>
    </p:extLst>
  </p:cSld>
  <p:clrMap bg1="lt1" tx1="dk1" bg2="lt2" tx2="dk2" accent1="accent1" accent2="accent2" accent3="accent3" accent4="accent4" accent5="accent5" accent6="accent6" hlink="hlink" folHlink="folHlink"/>
  <p:sldLayoutIdLst>
    <p:sldLayoutId id="2147483649" r:id="rId1"/>
    <p:sldLayoutId id="2147483674" r:id="rId2"/>
    <p:sldLayoutId id="2147483684" r:id="rId3"/>
    <p:sldLayoutId id="2147483676" r:id="rId4"/>
    <p:sldLayoutId id="2147483650" r:id="rId5"/>
    <p:sldLayoutId id="2147483651" r:id="rId6"/>
    <p:sldLayoutId id="2147483678" r:id="rId7"/>
    <p:sldLayoutId id="2147483679" r:id="rId8"/>
    <p:sldLayoutId id="2147483680" r:id="rId9"/>
    <p:sldLayoutId id="2147483652" r:id="rId10"/>
    <p:sldLayoutId id="2147483653" r:id="rId11"/>
    <p:sldLayoutId id="2147483654" r:id="rId12"/>
    <p:sldLayoutId id="2147483666" r:id="rId13"/>
    <p:sldLayoutId id="2147483673" r:id="rId14"/>
    <p:sldLayoutId id="2147483681" r:id="rId15"/>
    <p:sldLayoutId id="2147483655" r:id="rId16"/>
    <p:sldLayoutId id="2147483677" r:id="rId17"/>
    <p:sldLayoutId id="2147483656" r:id="rId18"/>
    <p:sldLayoutId id="2147483667" r:id="rId19"/>
    <p:sldLayoutId id="2147483672" r:id="rId20"/>
    <p:sldLayoutId id="2147483660" r:id="rId21"/>
    <p:sldLayoutId id="2147483663" r:id="rId22"/>
    <p:sldLayoutId id="2147483668" r:id="rId23"/>
    <p:sldLayoutId id="2147483671" r:id="rId24"/>
    <p:sldLayoutId id="2147483682" r:id="rId25"/>
    <p:sldLayoutId id="2147483661" r:id="rId26"/>
    <p:sldLayoutId id="2147483664" r:id="rId27"/>
    <p:sldLayoutId id="2147483669" r:id="rId28"/>
    <p:sldLayoutId id="2147483670" r:id="rId29"/>
    <p:sldLayoutId id="2147483683" r:id="rId30"/>
    <p:sldLayoutId id="2147483662" r:id="rId31"/>
    <p:sldLayoutId id="2147483665" r:id="rId32"/>
  </p:sldLayoutIdLst>
  <p:txStyles>
    <p:titleStyle>
      <a:lvl1pPr algn="l" defTabSz="914400" rtl="0" eaLnBrk="1" latinLnBrk="0" hangingPunct="1">
        <a:lnSpc>
          <a:spcPct val="90000"/>
        </a:lnSpc>
        <a:spcBef>
          <a:spcPct val="0"/>
        </a:spcBef>
        <a:buNone/>
        <a:defRPr sz="4400" b="1" i="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hyperlink" Target="https://www.neso.energy/industry-information/network-access-planning/transmission-acceleration-public-consultation" TargetMode="Externa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hyperlink" Target="https://www.neso.energy/calendar/cusc-panel-meeting-24-april-2026" TargetMode="External"/><Relationship Id="rId2" Type="http://schemas.openxmlformats.org/officeDocument/2006/relationships/hyperlink" Target="https://www.neso.energy/calendar/grid-code-review-panel-meeting-23-april-2026" TargetMode="External"/><Relationship Id="rId1" Type="http://schemas.openxmlformats.org/officeDocument/2006/relationships/slideLayout" Target="../slideLayouts/slideLayout14.xml"/><Relationship Id="rId4" Type="http://schemas.openxmlformats.org/officeDocument/2006/relationships/hyperlink" Target="https://www.neso.energy/calendar/stc-panel-meeting-29-april-2026" TargetMode="External"/></Relationships>
</file>

<file path=ppt/slides/_rels/slide31.xml.rels><?xml version="1.0" encoding="UTF-8" standalone="yes"?>
<Relationships xmlns="http://schemas.openxmlformats.org/package/2006/relationships"><Relationship Id="rId2" Type="http://schemas.openxmlformats.org/officeDocument/2006/relationships/hyperlink" Target="https://www.ofgem.gov.uk/consultation/establishing-harmonised-prioritisation-process-industry-codes-statutory-consultation" TargetMode="Externa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hyperlink" Target="https://www.ofgem.gov.uk/energy-regulation/how-we-regulate/energy-codes" TargetMode="External"/><Relationship Id="rId2" Type="http://schemas.openxmlformats.org/officeDocument/2006/relationships/hyperlink" Target="https://www.ofgem.gov.uk/energy-regulation/how-we-regulate/energy-codes/energy-code-timetable" TargetMode="Externa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CD650BC-F0A5-A481-1852-5EE168368D73}"/>
              </a:ext>
            </a:extLst>
          </p:cNvPr>
          <p:cNvSpPr>
            <a:spLocks noGrp="1"/>
          </p:cNvSpPr>
          <p:nvPr>
            <p:ph type="ctrTitle"/>
          </p:nvPr>
        </p:nvSpPr>
        <p:spPr>
          <a:xfrm>
            <a:off x="429035" y="1196701"/>
            <a:ext cx="5385942" cy="2387600"/>
          </a:xfrm>
        </p:spPr>
        <p:txBody>
          <a:bodyPr>
            <a:normAutofit/>
          </a:bodyPr>
          <a:lstStyle/>
          <a:p>
            <a:r>
              <a:rPr lang="en-GB" sz="2500" noProof="0">
                <a:solidFill>
                  <a:schemeClr val="bg1"/>
                </a:solidFill>
                <a:latin typeface="Poppins"/>
                <a:cs typeface="Poppins"/>
              </a:rPr>
              <a:t> </a:t>
            </a:r>
            <a:r>
              <a:rPr lang="en-GB" sz="4800" noProof="0">
                <a:solidFill>
                  <a:schemeClr val="bg1"/>
                </a:solidFill>
                <a:latin typeface="Poppins"/>
                <a:cs typeface="Poppins"/>
              </a:rPr>
              <a:t>SQSS Panel</a:t>
            </a:r>
          </a:p>
        </p:txBody>
      </p:sp>
      <p:sp>
        <p:nvSpPr>
          <p:cNvPr id="5" name="Subtitle 4">
            <a:extLst>
              <a:ext uri="{FF2B5EF4-FFF2-40B4-BE49-F238E27FC236}">
                <a16:creationId xmlns:a16="http://schemas.microsoft.com/office/drawing/2014/main" id="{3B5167A3-4A0A-1FD4-0498-8A738F8345C3}"/>
              </a:ext>
            </a:extLst>
          </p:cNvPr>
          <p:cNvSpPr>
            <a:spLocks noGrp="1"/>
          </p:cNvSpPr>
          <p:nvPr>
            <p:ph type="subTitle" idx="1"/>
          </p:nvPr>
        </p:nvSpPr>
        <p:spPr>
          <a:xfrm>
            <a:off x="553725" y="3694108"/>
            <a:ext cx="4776475" cy="1044146"/>
          </a:xfrm>
        </p:spPr>
        <p:txBody>
          <a:bodyPr vert="horz" lIns="91440" tIns="45720" rIns="91440" bIns="45720" rtlCol="0" anchor="t">
            <a:normAutofit/>
          </a:bodyPr>
          <a:lstStyle/>
          <a:p>
            <a:r>
              <a:rPr lang="en-GB" sz="1800">
                <a:latin typeface="Poppins"/>
                <a:cs typeface="Poppins"/>
              </a:rPr>
              <a:t>Wednesday</a:t>
            </a:r>
            <a:r>
              <a:rPr lang="en-GB" sz="1800" noProof="0">
                <a:latin typeface="Poppins"/>
                <a:cs typeface="Poppins"/>
              </a:rPr>
              <a:t>, </a:t>
            </a:r>
            <a:r>
              <a:rPr lang="en-GB" sz="1800">
                <a:latin typeface="Poppins"/>
                <a:cs typeface="Poppins"/>
              </a:rPr>
              <a:t>27 May </a:t>
            </a:r>
            <a:r>
              <a:rPr lang="en-GB" sz="1800" noProof="0">
                <a:latin typeface="Poppins"/>
                <a:cs typeface="Poppins"/>
              </a:rPr>
              <a:t>2026</a:t>
            </a:r>
          </a:p>
          <a:p>
            <a:r>
              <a:rPr lang="en-GB" sz="1800" noProof="0">
                <a:latin typeface="Poppins"/>
                <a:cs typeface="Poppins"/>
              </a:rPr>
              <a:t>Microsoft Teams</a:t>
            </a:r>
            <a:endParaRPr lang="en-GB" sz="1800" noProof="0">
              <a:latin typeface="Poppins" panose="00000500000000000000" pitchFamily="2" charset="0"/>
              <a:cs typeface="Poppins" panose="00000500000000000000" pitchFamily="2" charset="0"/>
            </a:endParaRPr>
          </a:p>
        </p:txBody>
      </p:sp>
    </p:spTree>
    <p:extLst>
      <p:ext uri="{BB962C8B-B14F-4D97-AF65-F5344CB8AC3E}">
        <p14:creationId xmlns:p14="http://schemas.microsoft.com/office/powerpoint/2010/main" val="40902165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90B1B2F-B40E-1A00-AAB1-1A801E85CB60}"/>
              </a:ext>
            </a:extLst>
          </p:cNvPr>
          <p:cNvSpPr>
            <a:spLocks noGrp="1"/>
          </p:cNvSpPr>
          <p:nvPr>
            <p:ph type="title"/>
          </p:nvPr>
        </p:nvSpPr>
        <p:spPr/>
        <p:txBody>
          <a:bodyPr>
            <a:normAutofit/>
          </a:bodyPr>
          <a:lstStyle/>
          <a:p>
            <a:r>
              <a:rPr lang="en-GB" sz="1800">
                <a:solidFill>
                  <a:srgbClr val="813366"/>
                </a:solidFill>
                <a:latin typeface="Poppins"/>
                <a:cs typeface="Poppins"/>
              </a:rPr>
              <a:t>Critical Friend Feedback: GSR036</a:t>
            </a:r>
            <a:endParaRPr lang="en-GB" sz="1800">
              <a:solidFill>
                <a:srgbClr val="813366"/>
              </a:solidFill>
              <a:latin typeface="Poppins" panose="00000500000000000000" pitchFamily="2" charset="0"/>
              <a:cs typeface="Poppins" panose="00000500000000000000" pitchFamily="2" charset="0"/>
            </a:endParaRPr>
          </a:p>
        </p:txBody>
      </p:sp>
      <p:graphicFrame>
        <p:nvGraphicFramePr>
          <p:cNvPr id="2" name="Table 1">
            <a:extLst>
              <a:ext uri="{FF2B5EF4-FFF2-40B4-BE49-F238E27FC236}">
                <a16:creationId xmlns:a16="http://schemas.microsoft.com/office/drawing/2014/main" id="{7E43311C-2192-512C-2A35-94F39DC59132}"/>
              </a:ext>
            </a:extLst>
          </p:cNvPr>
          <p:cNvGraphicFramePr>
            <a:graphicFrameLocks noGrp="1"/>
          </p:cNvGraphicFramePr>
          <p:nvPr>
            <p:extLst>
              <p:ext uri="{D42A27DB-BD31-4B8C-83A1-F6EECF244321}">
                <p14:modId xmlns:p14="http://schemas.microsoft.com/office/powerpoint/2010/main" val="3349167262"/>
              </p:ext>
            </p:extLst>
          </p:nvPr>
        </p:nvGraphicFramePr>
        <p:xfrm>
          <a:off x="872197" y="1239518"/>
          <a:ext cx="10440637" cy="4481720"/>
        </p:xfrm>
        <a:graphic>
          <a:graphicData uri="http://schemas.openxmlformats.org/drawingml/2006/table">
            <a:tbl>
              <a:tblPr firstRow="1" bandRow="1">
                <a:tableStyleId>{5C22544A-7EE6-4342-B048-85BDC9FD1C3A}</a:tableStyleId>
              </a:tblPr>
              <a:tblGrid>
                <a:gridCol w="5125234">
                  <a:extLst>
                    <a:ext uri="{9D8B030D-6E8A-4147-A177-3AD203B41FA5}">
                      <a16:colId xmlns:a16="http://schemas.microsoft.com/office/drawing/2014/main" val="1146401892"/>
                    </a:ext>
                  </a:extLst>
                </a:gridCol>
                <a:gridCol w="5315403">
                  <a:extLst>
                    <a:ext uri="{9D8B030D-6E8A-4147-A177-3AD203B41FA5}">
                      <a16:colId xmlns:a16="http://schemas.microsoft.com/office/drawing/2014/main" val="655031194"/>
                    </a:ext>
                  </a:extLst>
                </a:gridCol>
              </a:tblGrid>
              <a:tr h="788164">
                <a:tc>
                  <a:txBody>
                    <a:bodyPr/>
                    <a:lstStyle/>
                    <a:p>
                      <a:r>
                        <a:rPr lang="en-GB">
                          <a:latin typeface="Poppins" panose="00000500000000000000" pitchFamily="2" charset="0"/>
                          <a:cs typeface="Poppins" panose="00000500000000000000" pitchFamily="2" charset="0"/>
                        </a:rPr>
                        <a:t>Code Administrator comments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13366"/>
                    </a:solidFill>
                  </a:tcPr>
                </a:tc>
                <a:tc>
                  <a:txBody>
                    <a:bodyPr/>
                    <a:lstStyle/>
                    <a:p>
                      <a:r>
                        <a:rPr lang="en-GB">
                          <a:latin typeface="Poppins" panose="00000500000000000000" pitchFamily="2" charset="0"/>
                          <a:cs typeface="Poppins" panose="00000500000000000000" pitchFamily="2" charset="0"/>
                        </a:rPr>
                        <a:t>Amendments made by the Proposer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13366"/>
                    </a:solidFill>
                  </a:tcPr>
                </a:tc>
                <a:extLst>
                  <a:ext uri="{0D108BD9-81ED-4DB2-BD59-A6C34878D82A}">
                    <a16:rowId xmlns:a16="http://schemas.microsoft.com/office/drawing/2014/main" val="542454768"/>
                  </a:ext>
                </a:extLst>
              </a:tr>
              <a:tr h="3693556">
                <a:tc>
                  <a:txBody>
                    <a:bodyPr/>
                    <a:lstStyle/>
                    <a:p>
                      <a:pPr algn="l" fontAlgn="base"/>
                      <a:r>
                        <a:rPr lang="en-GB" sz="1400" b="0">
                          <a:solidFill>
                            <a:schemeClr val="bg2"/>
                          </a:solidFill>
                          <a:effectLst/>
                          <a:latin typeface="Poppins"/>
                          <a:cs typeface="Poppins"/>
                        </a:rPr>
                        <a:t>Suggested making paragraphs shorter for readability</a:t>
                      </a:r>
                    </a:p>
                    <a:p>
                      <a:pPr algn="l" fontAlgn="base"/>
                      <a:endParaRPr lang="en-GB" sz="1400" b="0">
                        <a:solidFill>
                          <a:schemeClr val="bg2"/>
                        </a:solidFill>
                        <a:effectLst/>
                        <a:latin typeface="Poppins"/>
                        <a:cs typeface="Poppins"/>
                      </a:endParaRPr>
                    </a:p>
                    <a:p>
                      <a:pPr algn="l" fontAlgn="base"/>
                      <a:r>
                        <a:rPr lang="en-GB" sz="1400" b="0">
                          <a:solidFill>
                            <a:schemeClr val="bg2"/>
                          </a:solidFill>
                          <a:effectLst/>
                          <a:latin typeface="Poppins"/>
                          <a:cs typeface="Poppins"/>
                        </a:rPr>
                        <a:t>Consistency in the word used “Proposal or Modification”</a:t>
                      </a:r>
                    </a:p>
                    <a:p>
                      <a:pPr algn="l" fontAlgn="base"/>
                      <a:endParaRPr lang="en-GB" sz="1400" b="0">
                        <a:solidFill>
                          <a:schemeClr val="bg2"/>
                        </a:solidFill>
                        <a:effectLst/>
                        <a:latin typeface="Poppins"/>
                        <a:cs typeface="Poppins"/>
                      </a:endParaRPr>
                    </a:p>
                    <a:p>
                      <a:pPr algn="l" fontAlgn="base"/>
                      <a:r>
                        <a:rPr lang="en-GB" sz="1400" b="0">
                          <a:solidFill>
                            <a:schemeClr val="bg2"/>
                          </a:solidFill>
                          <a:effectLst/>
                          <a:latin typeface="Poppins"/>
                          <a:cs typeface="Poppins"/>
                        </a:rPr>
                        <a:t>Review of font size used throughout</a:t>
                      </a:r>
                    </a:p>
                    <a:p>
                      <a:pPr algn="l" fontAlgn="base"/>
                      <a:endParaRPr lang="en-GB" sz="1400" b="0">
                        <a:solidFill>
                          <a:schemeClr val="bg2"/>
                        </a:solidFill>
                        <a:effectLst/>
                        <a:latin typeface="Poppins"/>
                        <a:cs typeface="Poppins"/>
                      </a:endParaRPr>
                    </a:p>
                    <a:p>
                      <a:pPr algn="l" fontAlgn="base"/>
                      <a:r>
                        <a:rPr lang="en-GB" sz="1400" b="0">
                          <a:solidFill>
                            <a:schemeClr val="bg2"/>
                          </a:solidFill>
                          <a:effectLst/>
                          <a:latin typeface="Poppins"/>
                          <a:cs typeface="Poppins"/>
                        </a:rPr>
                        <a:t>Updated Acronyms</a:t>
                      </a:r>
                    </a:p>
                    <a:p>
                      <a:pPr lvl="0" algn="l">
                        <a:buNone/>
                      </a:pPr>
                      <a:endParaRPr lang="en-GB" sz="1400" b="0">
                        <a:solidFill>
                          <a:schemeClr val="bg2"/>
                        </a:solidFill>
                        <a:effectLst/>
                        <a:latin typeface="Poppins"/>
                        <a:cs typeface="Poppins"/>
                      </a:endParaRPr>
                    </a:p>
                    <a:p>
                      <a:pPr lvl="0" algn="l">
                        <a:buNone/>
                      </a:pPr>
                      <a:r>
                        <a:rPr lang="en-GB" sz="1400" b="0">
                          <a:solidFill>
                            <a:schemeClr val="bg2"/>
                          </a:solidFill>
                          <a:effectLst/>
                          <a:latin typeface="Poppins"/>
                          <a:cs typeface="Poppins"/>
                        </a:rPr>
                        <a:t>Annex suggestions for paragraph shortening of wording </a:t>
                      </a:r>
                    </a:p>
                    <a:p>
                      <a:pPr algn="l" fontAlgn="base"/>
                      <a:endParaRPr lang="en-GB" sz="1400" b="0">
                        <a:solidFill>
                          <a:schemeClr val="bg2"/>
                        </a:solidFill>
                        <a:effectLst/>
                        <a:latin typeface="Poppins"/>
                        <a:cs typeface="Poppins"/>
                      </a:endParaRPr>
                    </a:p>
                  </a:txBody>
                  <a:tcPr marL="89127" marR="89127" marT="44564" marB="445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ase"/>
                      <a:r>
                        <a:rPr lang="en-GB" sz="1400" b="0">
                          <a:solidFill>
                            <a:schemeClr val="bg2"/>
                          </a:solidFill>
                          <a:effectLst/>
                          <a:latin typeface="Poppins"/>
                          <a:cs typeface="Poppins"/>
                        </a:rPr>
                        <a:t>​The Proposer accepted the Critical Friend Check and returned documents updated as required and chose not to change the paragraph detail. </a:t>
                      </a:r>
                    </a:p>
                  </a:txBody>
                  <a:tcPr marL="89127" marR="89127" marT="44564" marB="445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42635544"/>
                  </a:ext>
                </a:extLst>
              </a:tr>
            </a:tbl>
          </a:graphicData>
        </a:graphic>
      </p:graphicFrame>
    </p:spTree>
    <p:extLst>
      <p:ext uri="{BB962C8B-B14F-4D97-AF65-F5344CB8AC3E}">
        <p14:creationId xmlns:p14="http://schemas.microsoft.com/office/powerpoint/2010/main" val="35078530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CD650BC-F0A5-A481-1852-5EE168368D73}"/>
              </a:ext>
            </a:extLst>
          </p:cNvPr>
          <p:cNvSpPr>
            <a:spLocks noGrp="1"/>
          </p:cNvSpPr>
          <p:nvPr>
            <p:ph type="ctrTitle"/>
          </p:nvPr>
        </p:nvSpPr>
        <p:spPr/>
        <p:txBody>
          <a:bodyPr>
            <a:normAutofit/>
          </a:bodyPr>
          <a:lstStyle/>
          <a:p>
            <a:r>
              <a:rPr lang="en-US">
                <a:latin typeface="Poppins" panose="00000500000000000000" pitchFamily="2" charset="0"/>
                <a:cs typeface="Poppins" panose="00000500000000000000" pitchFamily="2" charset="0"/>
              </a:rPr>
              <a:t>GSR036 Impact Assessment</a:t>
            </a:r>
            <a:endParaRPr lang="en-GB">
              <a:latin typeface="Poppins" panose="00000500000000000000" pitchFamily="2" charset="0"/>
              <a:cs typeface="Poppins" panose="00000500000000000000" pitchFamily="2" charset="0"/>
            </a:endParaRPr>
          </a:p>
        </p:txBody>
      </p:sp>
    </p:spTree>
    <p:extLst>
      <p:ext uri="{BB962C8B-B14F-4D97-AF65-F5344CB8AC3E}">
        <p14:creationId xmlns:p14="http://schemas.microsoft.com/office/powerpoint/2010/main" val="16155743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9FBC22-EDF6-A72A-688D-FEF1392C7F46}"/>
              </a:ext>
            </a:extLst>
          </p:cNvPr>
          <p:cNvSpPr>
            <a:spLocks noGrp="1"/>
          </p:cNvSpPr>
          <p:nvPr>
            <p:ph type="title"/>
          </p:nvPr>
        </p:nvSpPr>
        <p:spPr/>
        <p:txBody>
          <a:bodyPr/>
          <a:lstStyle/>
          <a:p>
            <a:r>
              <a:rPr lang="en-GB">
                <a:latin typeface="Poppins" panose="00000500000000000000" pitchFamily="2" charset="0"/>
                <a:cs typeface="Poppins" panose="00000500000000000000" pitchFamily="2" charset="0"/>
              </a:rPr>
              <a:t>Introduction</a:t>
            </a:r>
          </a:p>
        </p:txBody>
      </p:sp>
      <p:sp>
        <p:nvSpPr>
          <p:cNvPr id="4" name="Text Placeholder 3">
            <a:extLst>
              <a:ext uri="{FF2B5EF4-FFF2-40B4-BE49-F238E27FC236}">
                <a16:creationId xmlns:a16="http://schemas.microsoft.com/office/drawing/2014/main" id="{D675BD98-EE88-4D0E-2ABB-05409C9DCAFF}"/>
              </a:ext>
            </a:extLst>
          </p:cNvPr>
          <p:cNvSpPr>
            <a:spLocks noGrp="1"/>
          </p:cNvSpPr>
          <p:nvPr>
            <p:ph type="body" sz="quarter" idx="14"/>
          </p:nvPr>
        </p:nvSpPr>
        <p:spPr>
          <a:xfrm>
            <a:off x="637273" y="1926771"/>
            <a:ext cx="9274663" cy="4153354"/>
          </a:xfrm>
        </p:spPr>
        <p:txBody>
          <a:bodyPr vert="horz" lIns="91440" tIns="45720" rIns="91440" bIns="45720" rtlCol="0" anchor="t">
            <a:normAutofit/>
          </a:bodyPr>
          <a:lstStyle/>
          <a:p>
            <a:pPr marL="457200" indent="-457200">
              <a:buFont typeface="Arial" panose="020B0604020202020204" pitchFamily="34" charset="0"/>
              <a:buChar char="•"/>
            </a:pPr>
            <a:r>
              <a:rPr lang="en-GB" sz="2000" b="1">
                <a:latin typeface="Poppins"/>
                <a:cs typeface="Poppins"/>
              </a:rPr>
              <a:t>GSR036 proposes reverting the 275kV upper voltage limit from +9% to +10%</a:t>
            </a:r>
            <a:r>
              <a:rPr lang="en-GB" sz="2000">
                <a:latin typeface="Poppins"/>
                <a:cs typeface="Poppins"/>
              </a:rPr>
              <a:t>, restoring the pre‑2017 SQSS position</a:t>
            </a:r>
          </a:p>
          <a:p>
            <a:pPr marL="457200" indent="-457200">
              <a:buFont typeface="Arial" panose="020B0604020202020204" pitchFamily="34" charset="0"/>
              <a:buChar char="•"/>
            </a:pPr>
            <a:endParaRPr lang="en-GB" sz="2000">
              <a:latin typeface="Poppins"/>
              <a:cs typeface="Poppins"/>
            </a:endParaRPr>
          </a:p>
          <a:p>
            <a:pPr marL="457200" indent="-457200">
              <a:buFont typeface="Arial" panose="020B0604020202020204" pitchFamily="34" charset="0"/>
              <a:buChar char="•"/>
            </a:pPr>
            <a:r>
              <a:rPr lang="en-GB" sz="2000" b="1">
                <a:latin typeface="Poppins"/>
                <a:cs typeface="Poppins"/>
              </a:rPr>
              <a:t>The current +9% limit constrains transmission development</a:t>
            </a:r>
            <a:r>
              <a:rPr lang="en-GB" sz="2000">
                <a:latin typeface="Poppins"/>
                <a:cs typeface="Poppins"/>
              </a:rPr>
              <a:t>, slowing outage planning and network growth needed for 2030 and 2050 targets.</a:t>
            </a:r>
          </a:p>
          <a:p>
            <a:pPr marL="457200" indent="-457200">
              <a:buFont typeface="Arial" panose="020B0604020202020204" pitchFamily="34" charset="0"/>
              <a:buChar char="•"/>
            </a:pPr>
            <a:endParaRPr lang="en-GB" sz="2000">
              <a:latin typeface="Poppins"/>
              <a:cs typeface="Poppins"/>
            </a:endParaRPr>
          </a:p>
          <a:p>
            <a:pPr marL="457200" indent="-457200">
              <a:buFont typeface="Arial" panose="020B0604020202020204" pitchFamily="34" charset="0"/>
              <a:buChar char="•"/>
            </a:pPr>
            <a:r>
              <a:rPr lang="en-GB" sz="2000" b="1">
                <a:latin typeface="Poppins"/>
                <a:cs typeface="Poppins"/>
              </a:rPr>
              <a:t>The change has a medium industry impact</a:t>
            </a:r>
            <a:r>
              <a:rPr lang="en-GB" sz="2000">
                <a:latin typeface="Poppins"/>
                <a:cs typeface="Poppins"/>
              </a:rPr>
              <a:t>, could benefit Transmission Owners, NESO, Network Operators, Interconnectors, and Generators by enabling more efficient outage scheduling, fewer rejections, and faster grid connections without compromising asset integrity.</a:t>
            </a:r>
          </a:p>
          <a:p>
            <a:endParaRPr lang="en-GB"/>
          </a:p>
        </p:txBody>
      </p:sp>
    </p:spTree>
    <p:extLst>
      <p:ext uri="{BB962C8B-B14F-4D97-AF65-F5344CB8AC3E}">
        <p14:creationId xmlns:p14="http://schemas.microsoft.com/office/powerpoint/2010/main" val="17071552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22">
            <a:extLst>
              <a:ext uri="{FF2B5EF4-FFF2-40B4-BE49-F238E27FC236}">
                <a16:creationId xmlns:a16="http://schemas.microsoft.com/office/drawing/2014/main" id="{6318A9D0-9816-A9CE-E57D-783F0ECC043E}"/>
              </a:ext>
            </a:extLst>
          </p:cNvPr>
          <p:cNvSpPr>
            <a:spLocks noGrp="1"/>
          </p:cNvSpPr>
          <p:nvPr>
            <p:ph type="title"/>
          </p:nvPr>
        </p:nvSpPr>
        <p:spPr/>
        <p:txBody>
          <a:bodyPr/>
          <a:lstStyle/>
          <a:p>
            <a:r>
              <a:rPr lang="en-GB">
                <a:latin typeface="Poppins" panose="00000500000000000000" pitchFamily="2" charset="0"/>
                <a:cs typeface="Poppins" panose="00000500000000000000" pitchFamily="2" charset="0"/>
              </a:rPr>
              <a:t>Problem Statement </a:t>
            </a:r>
          </a:p>
        </p:txBody>
      </p:sp>
      <p:sp>
        <p:nvSpPr>
          <p:cNvPr id="3" name="Content Placeholder 2">
            <a:extLst>
              <a:ext uri="{FF2B5EF4-FFF2-40B4-BE49-F238E27FC236}">
                <a16:creationId xmlns:a16="http://schemas.microsoft.com/office/drawing/2014/main" id="{E892D09A-F913-2C89-6D9C-053F50F7034B}"/>
              </a:ext>
            </a:extLst>
          </p:cNvPr>
          <p:cNvSpPr>
            <a:spLocks noGrp="1"/>
          </p:cNvSpPr>
          <p:nvPr>
            <p:ph idx="1"/>
          </p:nvPr>
        </p:nvSpPr>
        <p:spPr>
          <a:xfrm>
            <a:off x="535577" y="1690688"/>
            <a:ext cx="11299372" cy="4486275"/>
          </a:xfrm>
        </p:spPr>
        <p:txBody>
          <a:bodyPr vert="horz" lIns="91440" tIns="45720" rIns="91440" bIns="45720" rtlCol="0" anchor="t">
            <a:normAutofit/>
          </a:bodyPr>
          <a:lstStyle/>
          <a:p>
            <a:pPr lvl="1"/>
            <a:r>
              <a:rPr lang="en-GB">
                <a:latin typeface="Poppins"/>
                <a:cs typeface="Poppins"/>
              </a:rPr>
              <a:t>NETS SQSS Section 6 voltage limits for 200kV–300kV set too low</a:t>
            </a:r>
          </a:p>
          <a:p>
            <a:pPr lvl="1"/>
            <a:r>
              <a:rPr lang="en-GB">
                <a:latin typeface="Poppins"/>
                <a:cs typeface="Poppins"/>
              </a:rPr>
              <a:t>No short-term flexibility, even when safe</a:t>
            </a:r>
          </a:p>
          <a:p>
            <a:pPr lvl="1"/>
            <a:r>
              <a:rPr lang="en-GB">
                <a:latin typeface="Poppins"/>
                <a:cs typeface="Poppins"/>
              </a:rPr>
              <a:t>Restricts efficient upgrades and maintenance</a:t>
            </a:r>
          </a:p>
          <a:p>
            <a:pPr lvl="1"/>
            <a:r>
              <a:rPr lang="en-GB">
                <a:latin typeface="Poppins"/>
                <a:cs typeface="Poppins"/>
              </a:rPr>
              <a:t>Revise upper voltage limit to +10% for 275kV and similar ranges</a:t>
            </a:r>
          </a:p>
        </p:txBody>
      </p:sp>
    </p:spTree>
    <p:extLst>
      <p:ext uri="{BB962C8B-B14F-4D97-AF65-F5344CB8AC3E}">
        <p14:creationId xmlns:p14="http://schemas.microsoft.com/office/powerpoint/2010/main" val="35034204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9FBC22-EDF6-A72A-688D-FEF1392C7F46}"/>
              </a:ext>
            </a:extLst>
          </p:cNvPr>
          <p:cNvSpPr>
            <a:spLocks noGrp="1"/>
          </p:cNvSpPr>
          <p:nvPr>
            <p:ph type="title"/>
          </p:nvPr>
        </p:nvSpPr>
        <p:spPr/>
        <p:txBody>
          <a:bodyPr/>
          <a:lstStyle/>
          <a:p>
            <a:r>
              <a:rPr lang="en-GB">
                <a:latin typeface="Poppins" panose="00000500000000000000" pitchFamily="2" charset="0"/>
                <a:cs typeface="Poppins" panose="00000500000000000000" pitchFamily="2" charset="0"/>
              </a:rPr>
              <a:t>Proposed Solution</a:t>
            </a:r>
          </a:p>
        </p:txBody>
      </p:sp>
      <p:sp>
        <p:nvSpPr>
          <p:cNvPr id="3" name="Text Placeholder 2">
            <a:extLst>
              <a:ext uri="{FF2B5EF4-FFF2-40B4-BE49-F238E27FC236}">
                <a16:creationId xmlns:a16="http://schemas.microsoft.com/office/drawing/2014/main" id="{60E8BB6D-155C-CBCD-7CA6-6329E5684709}"/>
              </a:ext>
            </a:extLst>
          </p:cNvPr>
          <p:cNvSpPr>
            <a:spLocks noGrp="1"/>
          </p:cNvSpPr>
          <p:nvPr>
            <p:ph type="body" sz="quarter" idx="13"/>
          </p:nvPr>
        </p:nvSpPr>
        <p:spPr>
          <a:xfrm>
            <a:off x="637272" y="1476103"/>
            <a:ext cx="10622911" cy="4898571"/>
          </a:xfrm>
        </p:spPr>
        <p:txBody>
          <a:bodyPr vert="horz" lIns="91440" tIns="45720" rIns="91440" bIns="45720" rtlCol="0" anchor="t">
            <a:normAutofit/>
          </a:bodyPr>
          <a:lstStyle/>
          <a:p>
            <a:r>
              <a:rPr lang="en-GB" sz="2000">
                <a:latin typeface="Poppins"/>
                <a:cs typeface="Poppins"/>
              </a:rPr>
              <a:t>Route : Standard Governance modification to proceed to Code Administrator Consultation Update SQSS</a:t>
            </a:r>
          </a:p>
          <a:p>
            <a:pPr lvl="1"/>
            <a:r>
              <a:rPr lang="en-GB" sz="2000">
                <a:latin typeface="Poppins"/>
                <a:cs typeface="Poppins"/>
              </a:rPr>
              <a:t>- Revise upper voltage limit to +10% for 275kV and similar ranges</a:t>
            </a:r>
          </a:p>
        </p:txBody>
      </p:sp>
      <p:graphicFrame>
        <p:nvGraphicFramePr>
          <p:cNvPr id="4" name="Table 3">
            <a:extLst>
              <a:ext uri="{FF2B5EF4-FFF2-40B4-BE49-F238E27FC236}">
                <a16:creationId xmlns:a16="http://schemas.microsoft.com/office/drawing/2014/main" id="{C5DED447-FF95-B2CC-E7E5-67A52C34B654}"/>
              </a:ext>
            </a:extLst>
          </p:cNvPr>
          <p:cNvGraphicFramePr>
            <a:graphicFrameLocks noGrp="1"/>
          </p:cNvGraphicFramePr>
          <p:nvPr>
            <p:extLst>
              <p:ext uri="{D42A27DB-BD31-4B8C-83A1-F6EECF244321}">
                <p14:modId xmlns:p14="http://schemas.microsoft.com/office/powerpoint/2010/main" val="3139370648"/>
              </p:ext>
            </p:extLst>
          </p:nvPr>
        </p:nvGraphicFramePr>
        <p:xfrm>
          <a:off x="893795" y="3232672"/>
          <a:ext cx="4812030" cy="2717855"/>
        </p:xfrm>
        <a:graphic>
          <a:graphicData uri="http://schemas.openxmlformats.org/drawingml/2006/table">
            <a:tbl>
              <a:tblPr firstRow="1" firstCol="1" bandRow="1"/>
              <a:tblGrid>
                <a:gridCol w="740410">
                  <a:extLst>
                    <a:ext uri="{9D8B030D-6E8A-4147-A177-3AD203B41FA5}">
                      <a16:colId xmlns:a16="http://schemas.microsoft.com/office/drawing/2014/main" val="3283499531"/>
                    </a:ext>
                  </a:extLst>
                </a:gridCol>
                <a:gridCol w="1151255">
                  <a:extLst>
                    <a:ext uri="{9D8B030D-6E8A-4147-A177-3AD203B41FA5}">
                      <a16:colId xmlns:a16="http://schemas.microsoft.com/office/drawing/2014/main" val="3177042861"/>
                    </a:ext>
                  </a:extLst>
                </a:gridCol>
                <a:gridCol w="1394460">
                  <a:extLst>
                    <a:ext uri="{9D8B030D-6E8A-4147-A177-3AD203B41FA5}">
                      <a16:colId xmlns:a16="http://schemas.microsoft.com/office/drawing/2014/main" val="99114466"/>
                    </a:ext>
                  </a:extLst>
                </a:gridCol>
                <a:gridCol w="1525905">
                  <a:extLst>
                    <a:ext uri="{9D8B030D-6E8A-4147-A177-3AD203B41FA5}">
                      <a16:colId xmlns:a16="http://schemas.microsoft.com/office/drawing/2014/main" val="1672279431"/>
                    </a:ext>
                  </a:extLst>
                </a:gridCol>
              </a:tblGrid>
              <a:tr h="176051">
                <a:tc gridSpan="4">
                  <a:txBody>
                    <a:bodyPr/>
                    <a:lstStyle/>
                    <a:p>
                      <a:pPr>
                        <a:lnSpc>
                          <a:spcPct val="107000"/>
                        </a:lnSpc>
                        <a:spcAft>
                          <a:spcPts val="800"/>
                        </a:spcAft>
                        <a:buNone/>
                        <a:tabLst>
                          <a:tab pos="1365250" algn="ctr"/>
                        </a:tabLst>
                      </a:pPr>
                      <a:r>
                        <a:rPr lang="en-GB" sz="850" b="1" kern="100">
                          <a:effectLst/>
                          <a:latin typeface="Poppins" panose="00000500000000000000" pitchFamily="2" charset="0"/>
                          <a:ea typeface="Arial" panose="020B0604020202020204" pitchFamily="34" charset="0"/>
                          <a:cs typeface="Poppins" panose="00000500000000000000" pitchFamily="2" charset="0"/>
                        </a:rPr>
                        <a:t>(a) 	Voltage Limits on Transmission Networks </a:t>
                      </a:r>
                      <a:endParaRPr lang="en-GB" sz="1100" kern="100">
                        <a:effectLst/>
                        <a:latin typeface="Poppins" panose="00000500000000000000" pitchFamily="2" charset="0"/>
                        <a:ea typeface="Arial" panose="020B0604020202020204" pitchFamily="34" charset="0"/>
                        <a:cs typeface="Poppins" panose="00000500000000000000" pitchFamily="2" charset="0"/>
                      </a:endParaRPr>
                    </a:p>
                  </a:txBody>
                  <a:tcPr marL="52705" marR="20955" marT="31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750716409"/>
                  </a:ext>
                </a:extLst>
              </a:tr>
              <a:tr h="520453">
                <a:tc>
                  <a:txBody>
                    <a:bodyPr/>
                    <a:lstStyle/>
                    <a:p>
                      <a:pPr algn="ctr">
                        <a:lnSpc>
                          <a:spcPct val="107000"/>
                        </a:lnSpc>
                        <a:spcAft>
                          <a:spcPts val="800"/>
                        </a:spcAft>
                        <a:buNone/>
                      </a:pPr>
                      <a:r>
                        <a:rPr lang="en-GB" sz="850" kern="100">
                          <a:effectLst/>
                          <a:latin typeface="Poppins" panose="00000500000000000000" pitchFamily="2" charset="0"/>
                          <a:ea typeface="MS PGothic" panose="020B0600070205080204" pitchFamily="34" charset="-128"/>
                          <a:cs typeface="Poppins" panose="00000500000000000000" pitchFamily="2" charset="0"/>
                        </a:rPr>
                        <a:t>Nominal Voltage </a:t>
                      </a:r>
                      <a:endParaRPr lang="en-GB" sz="1100" kern="100">
                        <a:effectLst/>
                        <a:latin typeface="Poppins" panose="00000500000000000000" pitchFamily="2" charset="0"/>
                        <a:ea typeface="Arial" panose="020B0604020202020204" pitchFamily="34" charset="0"/>
                        <a:cs typeface="Poppins" panose="00000500000000000000" pitchFamily="2" charset="0"/>
                      </a:endParaRPr>
                    </a:p>
                  </a:txBody>
                  <a:tcPr marL="52705" marR="20955" marT="31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3175" marR="5715" algn="ctr">
                        <a:lnSpc>
                          <a:spcPct val="107000"/>
                        </a:lnSpc>
                        <a:spcAft>
                          <a:spcPts val="800"/>
                        </a:spcAft>
                        <a:buNone/>
                      </a:pPr>
                      <a:r>
                        <a:rPr lang="en-GB" sz="850" kern="100">
                          <a:effectLst/>
                          <a:latin typeface="Poppins" panose="00000500000000000000" pitchFamily="2" charset="0"/>
                          <a:ea typeface="MS PGothic" panose="020B0600070205080204" pitchFamily="34" charset="-128"/>
                          <a:cs typeface="Poppins" panose="00000500000000000000" pitchFamily="2" charset="0"/>
                        </a:rPr>
                        <a:t>PU Value (1pu relates to the </a:t>
                      </a:r>
                      <a:endParaRPr lang="en-GB" sz="1100" kern="100">
                        <a:effectLst/>
                        <a:latin typeface="Poppins" panose="00000500000000000000" pitchFamily="2" charset="0"/>
                        <a:ea typeface="Arial" panose="020B0604020202020204" pitchFamily="34" charset="0"/>
                        <a:cs typeface="Poppins" panose="00000500000000000000" pitchFamily="2" charset="0"/>
                      </a:endParaRPr>
                    </a:p>
                    <a:p>
                      <a:pPr marR="31115" algn="ctr">
                        <a:lnSpc>
                          <a:spcPct val="107000"/>
                        </a:lnSpc>
                        <a:spcAft>
                          <a:spcPts val="800"/>
                        </a:spcAft>
                        <a:buNone/>
                      </a:pPr>
                      <a:r>
                        <a:rPr lang="en-GB" sz="850" kern="100">
                          <a:effectLst/>
                          <a:latin typeface="Poppins" panose="00000500000000000000" pitchFamily="2" charset="0"/>
                          <a:ea typeface="MS PGothic" panose="020B0600070205080204" pitchFamily="34" charset="-128"/>
                          <a:cs typeface="Poppins" panose="00000500000000000000" pitchFamily="2" charset="0"/>
                        </a:rPr>
                        <a:t>Nominal Voltage) </a:t>
                      </a:r>
                      <a:endParaRPr lang="en-GB" sz="1100" kern="100">
                        <a:effectLst/>
                        <a:latin typeface="Poppins" panose="00000500000000000000" pitchFamily="2" charset="0"/>
                        <a:ea typeface="Arial" panose="020B0604020202020204" pitchFamily="34" charset="0"/>
                        <a:cs typeface="Poppins" panose="00000500000000000000" pitchFamily="2" charset="0"/>
                      </a:endParaRPr>
                    </a:p>
                  </a:txBody>
                  <a:tcPr marL="52705" marR="20955" marT="31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800"/>
                        </a:spcAft>
                        <a:buNone/>
                      </a:pPr>
                      <a:r>
                        <a:rPr lang="en-GB" sz="850" kern="100">
                          <a:effectLst/>
                          <a:latin typeface="Poppins" panose="00000500000000000000" pitchFamily="2" charset="0"/>
                          <a:ea typeface="MS PGothic" panose="020B0600070205080204" pitchFamily="34" charset="-128"/>
                          <a:cs typeface="Poppins" panose="00000500000000000000" pitchFamily="2" charset="0"/>
                        </a:rPr>
                        <a:t>Minimum (percentage of Nominal Voltage) </a:t>
                      </a:r>
                      <a:endParaRPr lang="en-GB" sz="1100" kern="100">
                        <a:effectLst/>
                        <a:latin typeface="Poppins" panose="00000500000000000000" pitchFamily="2" charset="0"/>
                        <a:ea typeface="Arial" panose="020B0604020202020204" pitchFamily="34" charset="0"/>
                        <a:cs typeface="Poppins" panose="00000500000000000000" pitchFamily="2" charset="0"/>
                      </a:endParaRPr>
                    </a:p>
                  </a:txBody>
                  <a:tcPr marL="52705" marR="20955" marT="31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800"/>
                        </a:spcAft>
                        <a:buNone/>
                      </a:pPr>
                      <a:r>
                        <a:rPr lang="en-GB" sz="850" kern="100">
                          <a:effectLst/>
                          <a:latin typeface="Poppins" panose="00000500000000000000" pitchFamily="2" charset="0"/>
                          <a:ea typeface="MS PGothic" panose="020B0600070205080204" pitchFamily="34" charset="-128"/>
                          <a:cs typeface="Poppins" panose="00000500000000000000" pitchFamily="2" charset="0"/>
                        </a:rPr>
                        <a:t>Maximum (percentage of Nominal Voltage) </a:t>
                      </a:r>
                      <a:endParaRPr lang="en-GB" sz="1100" kern="100">
                        <a:effectLst/>
                        <a:latin typeface="Poppins" panose="00000500000000000000" pitchFamily="2" charset="0"/>
                        <a:ea typeface="Arial" panose="020B0604020202020204" pitchFamily="34" charset="0"/>
                        <a:cs typeface="Poppins" panose="00000500000000000000" pitchFamily="2" charset="0"/>
                      </a:endParaRPr>
                    </a:p>
                  </a:txBody>
                  <a:tcPr marL="52705" marR="20955" marT="31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75602298"/>
                  </a:ext>
                </a:extLst>
              </a:tr>
              <a:tr h="275598">
                <a:tc>
                  <a:txBody>
                    <a:bodyPr/>
                    <a:lstStyle/>
                    <a:p>
                      <a:pPr algn="ctr">
                        <a:lnSpc>
                          <a:spcPct val="107000"/>
                        </a:lnSpc>
                        <a:spcAft>
                          <a:spcPts val="800"/>
                        </a:spcAft>
                        <a:buNone/>
                      </a:pPr>
                      <a:r>
                        <a:rPr lang="en-GB" sz="850" kern="100">
                          <a:effectLst/>
                          <a:latin typeface="Poppins" panose="00000500000000000000" pitchFamily="2" charset="0"/>
                          <a:ea typeface="MS PGothic" panose="020B0600070205080204" pitchFamily="34" charset="-128"/>
                          <a:cs typeface="Poppins" panose="00000500000000000000" pitchFamily="2" charset="0"/>
                        </a:rPr>
                        <a:t>Greater than 300kV </a:t>
                      </a:r>
                      <a:endParaRPr lang="en-GB" sz="1100" kern="100">
                        <a:effectLst/>
                        <a:latin typeface="Poppins" panose="00000500000000000000" pitchFamily="2" charset="0"/>
                        <a:ea typeface="Arial" panose="020B0604020202020204" pitchFamily="34" charset="0"/>
                        <a:cs typeface="Poppins" panose="00000500000000000000" pitchFamily="2" charset="0"/>
                      </a:endParaRPr>
                    </a:p>
                  </a:txBody>
                  <a:tcPr marL="52705" marR="20955" marT="31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R="59690" algn="ctr">
                        <a:lnSpc>
                          <a:spcPct val="107000"/>
                        </a:lnSpc>
                        <a:spcAft>
                          <a:spcPts val="800"/>
                        </a:spcAft>
                        <a:buNone/>
                      </a:pPr>
                      <a:r>
                        <a:rPr lang="en-GB" sz="850" kern="100">
                          <a:effectLst/>
                          <a:latin typeface="Poppins" panose="00000500000000000000" pitchFamily="2" charset="0"/>
                          <a:ea typeface="MS PGothic" panose="020B0600070205080204" pitchFamily="34" charset="-128"/>
                          <a:cs typeface="Poppins" panose="00000500000000000000" pitchFamily="2" charset="0"/>
                        </a:rPr>
                        <a:t>0.95pu-1.05pu </a:t>
                      </a:r>
                      <a:endParaRPr lang="en-GB" sz="1100" kern="100">
                        <a:effectLst/>
                        <a:latin typeface="Poppins" panose="00000500000000000000" pitchFamily="2" charset="0"/>
                        <a:ea typeface="Arial" panose="020B0604020202020204" pitchFamily="34" charset="0"/>
                        <a:cs typeface="Poppins" panose="00000500000000000000" pitchFamily="2" charset="0"/>
                      </a:endParaRPr>
                    </a:p>
                  </a:txBody>
                  <a:tcPr marL="52705" marR="20955" marT="31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R="31750" algn="ctr">
                        <a:lnSpc>
                          <a:spcPct val="107000"/>
                        </a:lnSpc>
                        <a:spcAft>
                          <a:spcPts val="800"/>
                        </a:spcAft>
                        <a:buNone/>
                      </a:pPr>
                      <a:r>
                        <a:rPr lang="en-GB" sz="850" kern="100">
                          <a:effectLst/>
                          <a:latin typeface="Poppins" panose="00000500000000000000" pitchFamily="2" charset="0"/>
                          <a:ea typeface="MS PGothic" panose="020B0600070205080204" pitchFamily="34" charset="-128"/>
                          <a:cs typeface="Poppins" panose="00000500000000000000" pitchFamily="2" charset="0"/>
                        </a:rPr>
                        <a:t>-5% </a:t>
                      </a:r>
                      <a:r>
                        <a:rPr lang="en-GB" sz="850" b="1" i="1" kern="100">
                          <a:effectLst/>
                          <a:latin typeface="Poppins" panose="00000500000000000000" pitchFamily="2" charset="0"/>
                          <a:ea typeface="Arial" panose="020B0604020202020204" pitchFamily="34" charset="0"/>
                          <a:cs typeface="Poppins" panose="00000500000000000000" pitchFamily="2" charset="0"/>
                        </a:rPr>
                        <a:t>Note 6 </a:t>
                      </a:r>
                      <a:endParaRPr lang="en-GB" sz="1100" kern="100">
                        <a:effectLst/>
                        <a:latin typeface="Poppins" panose="00000500000000000000" pitchFamily="2" charset="0"/>
                        <a:ea typeface="Arial" panose="020B0604020202020204" pitchFamily="34" charset="0"/>
                        <a:cs typeface="Poppins" panose="00000500000000000000" pitchFamily="2" charset="0"/>
                      </a:endParaRPr>
                    </a:p>
                  </a:txBody>
                  <a:tcPr marL="52705" marR="20955" marT="31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R="31115" algn="ctr">
                        <a:lnSpc>
                          <a:spcPct val="107000"/>
                        </a:lnSpc>
                        <a:spcAft>
                          <a:spcPts val="800"/>
                        </a:spcAft>
                        <a:buNone/>
                      </a:pPr>
                      <a:r>
                        <a:rPr lang="en-GB" sz="850" kern="100">
                          <a:effectLst/>
                          <a:latin typeface="Poppins" panose="00000500000000000000" pitchFamily="2" charset="0"/>
                          <a:ea typeface="MS PGothic" panose="020B0600070205080204" pitchFamily="34" charset="-128"/>
                          <a:cs typeface="Poppins" panose="00000500000000000000" pitchFamily="2" charset="0"/>
                        </a:rPr>
                        <a:t>+5% </a:t>
                      </a:r>
                      <a:endParaRPr lang="en-GB" sz="1100" kern="100">
                        <a:effectLst/>
                        <a:latin typeface="Poppins" panose="00000500000000000000" pitchFamily="2" charset="0"/>
                        <a:ea typeface="Arial" panose="020B0604020202020204" pitchFamily="34" charset="0"/>
                        <a:cs typeface="Poppins" panose="00000500000000000000" pitchFamily="2" charset="0"/>
                      </a:endParaRPr>
                    </a:p>
                  </a:txBody>
                  <a:tcPr marL="52705" marR="20955" marT="31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98130573"/>
                  </a:ext>
                </a:extLst>
              </a:tr>
              <a:tr h="275598">
                <a:tc>
                  <a:txBody>
                    <a:bodyPr/>
                    <a:lstStyle/>
                    <a:p>
                      <a:pPr algn="ctr">
                        <a:lnSpc>
                          <a:spcPct val="107000"/>
                        </a:lnSpc>
                        <a:spcAft>
                          <a:spcPts val="800"/>
                        </a:spcAft>
                        <a:buNone/>
                      </a:pPr>
                      <a:r>
                        <a:rPr lang="en-GB" sz="850" kern="100">
                          <a:effectLst/>
                          <a:latin typeface="Poppins" panose="00000500000000000000" pitchFamily="2" charset="0"/>
                          <a:ea typeface="MS PGothic" panose="020B0600070205080204" pitchFamily="34" charset="-128"/>
                          <a:cs typeface="Poppins" panose="00000500000000000000" pitchFamily="2" charset="0"/>
                        </a:rPr>
                        <a:t>200kV up to 300kV </a:t>
                      </a:r>
                      <a:endParaRPr lang="en-GB" sz="1100" kern="100">
                        <a:effectLst/>
                        <a:latin typeface="Poppins" panose="00000500000000000000" pitchFamily="2" charset="0"/>
                        <a:ea typeface="Arial" panose="020B0604020202020204" pitchFamily="34" charset="0"/>
                        <a:cs typeface="Poppins" panose="00000500000000000000" pitchFamily="2" charset="0"/>
                      </a:endParaRPr>
                    </a:p>
                  </a:txBody>
                  <a:tcPr marL="52705" marR="20955" marT="31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R="59055" algn="ctr">
                        <a:lnSpc>
                          <a:spcPct val="107000"/>
                        </a:lnSpc>
                        <a:spcAft>
                          <a:spcPts val="800"/>
                        </a:spcAft>
                        <a:buNone/>
                      </a:pPr>
                      <a:r>
                        <a:rPr lang="en-GB" sz="850" kern="100">
                          <a:effectLst/>
                          <a:latin typeface="Poppins" panose="00000500000000000000" pitchFamily="2" charset="0"/>
                          <a:ea typeface="MS PGothic" panose="020B0600070205080204" pitchFamily="34" charset="-128"/>
                          <a:cs typeface="Poppins" panose="00000500000000000000" pitchFamily="2" charset="0"/>
                        </a:rPr>
                        <a:t>0.95pu-</a:t>
                      </a:r>
                      <a:r>
                        <a:rPr lang="en-GB" sz="850" strike="sngStrike" kern="100">
                          <a:solidFill>
                            <a:schemeClr val="tx1"/>
                          </a:solidFill>
                          <a:effectLst/>
                          <a:latin typeface="Poppins" panose="00000500000000000000" pitchFamily="2" charset="0"/>
                          <a:ea typeface="MS PGothic" panose="020B0600070205080204" pitchFamily="34" charset="-128"/>
                          <a:cs typeface="Poppins" panose="00000500000000000000" pitchFamily="2" charset="0"/>
                        </a:rPr>
                        <a:t>1.09pu</a:t>
                      </a:r>
                      <a:r>
                        <a:rPr lang="en-GB" sz="850" kern="100">
                          <a:effectLst/>
                          <a:latin typeface="Poppins" panose="00000500000000000000" pitchFamily="2" charset="0"/>
                          <a:ea typeface="MS PGothic" panose="020B0600070205080204" pitchFamily="34" charset="-128"/>
                          <a:cs typeface="Poppins" panose="00000500000000000000" pitchFamily="2" charset="0"/>
                        </a:rPr>
                        <a:t> </a:t>
                      </a:r>
                      <a:r>
                        <a:rPr lang="en-GB" sz="850" kern="100">
                          <a:solidFill>
                            <a:srgbClr val="FF0000"/>
                          </a:solidFill>
                          <a:effectLst/>
                          <a:latin typeface="Poppins" panose="00000500000000000000" pitchFamily="2" charset="0"/>
                          <a:ea typeface="MS PGothic" panose="020B0600070205080204" pitchFamily="34" charset="-128"/>
                          <a:cs typeface="Poppins" panose="00000500000000000000" pitchFamily="2" charset="0"/>
                        </a:rPr>
                        <a:t>1.10pu</a:t>
                      </a:r>
                      <a:endParaRPr lang="en-GB" sz="1100" kern="100">
                        <a:solidFill>
                          <a:srgbClr val="FF0000"/>
                        </a:solidFill>
                        <a:effectLst/>
                        <a:latin typeface="Poppins" panose="00000500000000000000" pitchFamily="2" charset="0"/>
                        <a:ea typeface="Arial" panose="020B0604020202020204" pitchFamily="34" charset="0"/>
                        <a:cs typeface="Poppins" panose="00000500000000000000" pitchFamily="2" charset="0"/>
                      </a:endParaRPr>
                    </a:p>
                  </a:txBody>
                  <a:tcPr marL="52705" marR="20955" marT="31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R="31750" algn="ctr">
                        <a:lnSpc>
                          <a:spcPct val="107000"/>
                        </a:lnSpc>
                        <a:spcAft>
                          <a:spcPts val="800"/>
                        </a:spcAft>
                        <a:buNone/>
                      </a:pPr>
                      <a:r>
                        <a:rPr lang="en-GB" sz="850" kern="100">
                          <a:effectLst/>
                          <a:latin typeface="Poppins" panose="00000500000000000000" pitchFamily="2" charset="0"/>
                          <a:ea typeface="MS PGothic" panose="020B0600070205080204" pitchFamily="34" charset="-128"/>
                          <a:cs typeface="Poppins" panose="00000500000000000000" pitchFamily="2" charset="0"/>
                        </a:rPr>
                        <a:t>-5% </a:t>
                      </a:r>
                      <a:r>
                        <a:rPr lang="en-GB" sz="850" b="1" i="1" kern="100">
                          <a:effectLst/>
                          <a:latin typeface="Poppins" panose="00000500000000000000" pitchFamily="2" charset="0"/>
                          <a:ea typeface="Arial" panose="020B0604020202020204" pitchFamily="34" charset="0"/>
                          <a:cs typeface="Poppins" panose="00000500000000000000" pitchFamily="2" charset="0"/>
                        </a:rPr>
                        <a:t>Note 6 </a:t>
                      </a:r>
                      <a:endParaRPr lang="en-GB" sz="1100" kern="100">
                        <a:effectLst/>
                        <a:latin typeface="Poppins" panose="00000500000000000000" pitchFamily="2" charset="0"/>
                        <a:ea typeface="Arial" panose="020B0604020202020204" pitchFamily="34" charset="0"/>
                        <a:cs typeface="Poppins" panose="00000500000000000000" pitchFamily="2" charset="0"/>
                      </a:endParaRPr>
                    </a:p>
                  </a:txBody>
                  <a:tcPr marL="52705" marR="20955" marT="31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R="31115" algn="ctr">
                        <a:lnSpc>
                          <a:spcPct val="107000"/>
                        </a:lnSpc>
                        <a:spcAft>
                          <a:spcPts val="800"/>
                        </a:spcAft>
                        <a:buNone/>
                      </a:pPr>
                      <a:r>
                        <a:rPr lang="en-GB" sz="850" strike="sngStrike" kern="100">
                          <a:effectLst/>
                          <a:latin typeface="Poppins" panose="00000500000000000000" pitchFamily="2" charset="0"/>
                          <a:ea typeface="MS PGothic" panose="020B0600070205080204" pitchFamily="34" charset="-128"/>
                          <a:cs typeface="Poppins" panose="00000500000000000000" pitchFamily="2" charset="0"/>
                        </a:rPr>
                        <a:t>+9%</a:t>
                      </a:r>
                      <a:r>
                        <a:rPr lang="en-GB" sz="850" kern="100">
                          <a:effectLst/>
                          <a:latin typeface="Poppins" panose="00000500000000000000" pitchFamily="2" charset="0"/>
                          <a:ea typeface="MS PGothic" panose="020B0600070205080204" pitchFamily="34" charset="-128"/>
                          <a:cs typeface="Poppins" panose="00000500000000000000" pitchFamily="2" charset="0"/>
                        </a:rPr>
                        <a:t> </a:t>
                      </a:r>
                      <a:r>
                        <a:rPr lang="en-GB" sz="850" kern="100">
                          <a:solidFill>
                            <a:srgbClr val="FF0000"/>
                          </a:solidFill>
                          <a:effectLst/>
                          <a:latin typeface="Poppins" panose="00000500000000000000" pitchFamily="2" charset="0"/>
                          <a:ea typeface="MS PGothic" panose="020B0600070205080204" pitchFamily="34" charset="-128"/>
                          <a:cs typeface="Poppins" panose="00000500000000000000" pitchFamily="2" charset="0"/>
                        </a:rPr>
                        <a:t>+10% </a:t>
                      </a:r>
                      <a:endParaRPr lang="en-GB" sz="1100" kern="100">
                        <a:solidFill>
                          <a:srgbClr val="FF0000"/>
                        </a:solidFill>
                        <a:effectLst/>
                        <a:latin typeface="Poppins" panose="00000500000000000000" pitchFamily="2" charset="0"/>
                        <a:ea typeface="Arial" panose="020B0604020202020204" pitchFamily="34" charset="0"/>
                        <a:cs typeface="Poppins" panose="00000500000000000000" pitchFamily="2" charset="0"/>
                      </a:endParaRPr>
                    </a:p>
                  </a:txBody>
                  <a:tcPr marL="52705" marR="20955" marT="31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766483458"/>
                  </a:ext>
                </a:extLst>
              </a:tr>
              <a:tr h="765306">
                <a:tc>
                  <a:txBody>
                    <a:bodyPr/>
                    <a:lstStyle/>
                    <a:p>
                      <a:pPr algn="ctr">
                        <a:lnSpc>
                          <a:spcPct val="107000"/>
                        </a:lnSpc>
                        <a:spcAft>
                          <a:spcPts val="800"/>
                        </a:spcAft>
                        <a:buNone/>
                      </a:pPr>
                      <a:r>
                        <a:rPr lang="en-GB" sz="850" kern="100">
                          <a:effectLst/>
                          <a:latin typeface="Poppins" panose="00000500000000000000" pitchFamily="2" charset="0"/>
                          <a:ea typeface="MS PGothic" panose="020B0600070205080204" pitchFamily="34" charset="-128"/>
                          <a:cs typeface="Poppins" panose="00000500000000000000" pitchFamily="2" charset="0"/>
                        </a:rPr>
                        <a:t>132kV up to and </a:t>
                      </a:r>
                      <a:endParaRPr lang="en-GB" sz="1100" kern="100">
                        <a:effectLst/>
                        <a:latin typeface="Poppins" panose="00000500000000000000" pitchFamily="2" charset="0"/>
                        <a:ea typeface="Arial" panose="020B0604020202020204" pitchFamily="34" charset="0"/>
                        <a:cs typeface="Poppins" panose="00000500000000000000" pitchFamily="2" charset="0"/>
                      </a:endParaRPr>
                    </a:p>
                    <a:p>
                      <a:pPr marR="31115" algn="ctr">
                        <a:lnSpc>
                          <a:spcPct val="107000"/>
                        </a:lnSpc>
                        <a:spcAft>
                          <a:spcPts val="800"/>
                        </a:spcAft>
                        <a:buNone/>
                      </a:pPr>
                      <a:r>
                        <a:rPr lang="en-GB" sz="850" kern="100">
                          <a:effectLst/>
                          <a:latin typeface="Poppins" panose="00000500000000000000" pitchFamily="2" charset="0"/>
                          <a:ea typeface="MS PGothic" panose="020B0600070205080204" pitchFamily="34" charset="-128"/>
                          <a:cs typeface="Poppins" panose="00000500000000000000" pitchFamily="2" charset="0"/>
                        </a:rPr>
                        <a:t>including </a:t>
                      </a:r>
                      <a:endParaRPr lang="en-GB" sz="1100" kern="100">
                        <a:effectLst/>
                        <a:latin typeface="Poppins" panose="00000500000000000000" pitchFamily="2" charset="0"/>
                        <a:ea typeface="Arial" panose="020B0604020202020204" pitchFamily="34" charset="0"/>
                        <a:cs typeface="Poppins" panose="00000500000000000000" pitchFamily="2" charset="0"/>
                      </a:endParaRPr>
                    </a:p>
                    <a:p>
                      <a:pPr marR="32385" algn="ctr">
                        <a:lnSpc>
                          <a:spcPct val="107000"/>
                        </a:lnSpc>
                        <a:spcAft>
                          <a:spcPts val="800"/>
                        </a:spcAft>
                        <a:buNone/>
                      </a:pPr>
                      <a:r>
                        <a:rPr lang="en-GB" sz="850" kern="100">
                          <a:effectLst/>
                          <a:latin typeface="Poppins" panose="00000500000000000000" pitchFamily="2" charset="0"/>
                          <a:ea typeface="MS PGothic" panose="020B0600070205080204" pitchFamily="34" charset="-128"/>
                          <a:cs typeface="Poppins" panose="00000500000000000000" pitchFamily="2" charset="0"/>
                        </a:rPr>
                        <a:t>200kV </a:t>
                      </a:r>
                      <a:endParaRPr lang="en-GB" sz="1100" kern="100">
                        <a:effectLst/>
                        <a:latin typeface="Poppins" panose="00000500000000000000" pitchFamily="2" charset="0"/>
                        <a:ea typeface="Arial" panose="020B0604020202020204" pitchFamily="34" charset="0"/>
                        <a:cs typeface="Poppins" panose="00000500000000000000" pitchFamily="2" charset="0"/>
                      </a:endParaRPr>
                    </a:p>
                  </a:txBody>
                  <a:tcPr marL="52705" marR="20955" marT="31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R="59690" algn="ctr">
                        <a:lnSpc>
                          <a:spcPct val="107000"/>
                        </a:lnSpc>
                        <a:spcAft>
                          <a:spcPts val="800"/>
                        </a:spcAft>
                        <a:buNone/>
                      </a:pPr>
                      <a:r>
                        <a:rPr lang="en-GB" sz="850" kern="100">
                          <a:effectLst/>
                          <a:latin typeface="Poppins" panose="00000500000000000000" pitchFamily="2" charset="0"/>
                          <a:ea typeface="MS PGothic" panose="020B0600070205080204" pitchFamily="34" charset="-128"/>
                          <a:cs typeface="Poppins" panose="00000500000000000000" pitchFamily="2" charset="0"/>
                        </a:rPr>
                        <a:t>0.95pu-1.10pu </a:t>
                      </a:r>
                      <a:endParaRPr lang="en-GB" sz="1100" kern="100">
                        <a:effectLst/>
                        <a:latin typeface="Poppins" panose="00000500000000000000" pitchFamily="2" charset="0"/>
                        <a:ea typeface="Arial" panose="020B0604020202020204" pitchFamily="34" charset="0"/>
                        <a:cs typeface="Poppins" panose="00000500000000000000" pitchFamily="2" charset="0"/>
                      </a:endParaRPr>
                    </a:p>
                  </a:txBody>
                  <a:tcPr marL="52705" marR="20955" marT="31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R="31750" algn="ctr">
                        <a:lnSpc>
                          <a:spcPct val="107000"/>
                        </a:lnSpc>
                        <a:spcAft>
                          <a:spcPts val="800"/>
                        </a:spcAft>
                        <a:buNone/>
                      </a:pPr>
                      <a:r>
                        <a:rPr lang="en-GB" sz="850" kern="100">
                          <a:effectLst/>
                          <a:latin typeface="Poppins" panose="00000500000000000000" pitchFamily="2" charset="0"/>
                          <a:ea typeface="MS PGothic" panose="020B0600070205080204" pitchFamily="34" charset="-128"/>
                          <a:cs typeface="Poppins" panose="00000500000000000000" pitchFamily="2" charset="0"/>
                        </a:rPr>
                        <a:t>-5% </a:t>
                      </a:r>
                      <a:r>
                        <a:rPr lang="en-GB" sz="850" b="1" i="1" kern="100">
                          <a:effectLst/>
                          <a:latin typeface="Poppins" panose="00000500000000000000" pitchFamily="2" charset="0"/>
                          <a:ea typeface="Arial" panose="020B0604020202020204" pitchFamily="34" charset="0"/>
                          <a:cs typeface="Poppins" panose="00000500000000000000" pitchFamily="2" charset="0"/>
                        </a:rPr>
                        <a:t>Note 6 </a:t>
                      </a:r>
                      <a:endParaRPr lang="en-GB" sz="1100" kern="100">
                        <a:effectLst/>
                        <a:latin typeface="Poppins" panose="00000500000000000000" pitchFamily="2" charset="0"/>
                        <a:ea typeface="Arial" panose="020B0604020202020204" pitchFamily="34" charset="0"/>
                        <a:cs typeface="Poppins" panose="00000500000000000000" pitchFamily="2" charset="0"/>
                      </a:endParaRPr>
                    </a:p>
                  </a:txBody>
                  <a:tcPr marL="52705" marR="20955" marT="317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R="31115" algn="ctr">
                        <a:lnSpc>
                          <a:spcPct val="107000"/>
                        </a:lnSpc>
                        <a:spcAft>
                          <a:spcPts val="800"/>
                        </a:spcAft>
                        <a:buNone/>
                      </a:pPr>
                      <a:r>
                        <a:rPr lang="en-GB" sz="850" kern="100">
                          <a:effectLst/>
                          <a:latin typeface="Poppins" panose="00000500000000000000" pitchFamily="2" charset="0"/>
                          <a:ea typeface="MS PGothic" panose="020B0600070205080204" pitchFamily="34" charset="-128"/>
                          <a:cs typeface="Poppins" panose="00000500000000000000" pitchFamily="2" charset="0"/>
                        </a:rPr>
                        <a:t>+10% </a:t>
                      </a:r>
                      <a:endParaRPr lang="en-GB" sz="1100" kern="100">
                        <a:effectLst/>
                        <a:latin typeface="Poppins" panose="00000500000000000000" pitchFamily="2" charset="0"/>
                        <a:ea typeface="Arial" panose="020B0604020202020204" pitchFamily="34" charset="0"/>
                        <a:cs typeface="Poppins" panose="00000500000000000000" pitchFamily="2" charset="0"/>
                      </a:endParaRPr>
                    </a:p>
                  </a:txBody>
                  <a:tcPr marL="52705" marR="20955" marT="317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93276018"/>
                  </a:ext>
                </a:extLst>
              </a:tr>
              <a:tr h="289320">
                <a:tc gridSpan="4">
                  <a:txBody>
                    <a:bodyPr/>
                    <a:lstStyle/>
                    <a:p>
                      <a:pPr marL="16510">
                        <a:lnSpc>
                          <a:spcPct val="107000"/>
                        </a:lnSpc>
                        <a:spcAft>
                          <a:spcPts val="800"/>
                        </a:spcAft>
                        <a:buNone/>
                      </a:pPr>
                      <a:r>
                        <a:rPr lang="en-GB" sz="850" b="1" kern="100">
                          <a:effectLst/>
                          <a:latin typeface="Poppins" panose="00000500000000000000" pitchFamily="2" charset="0"/>
                          <a:ea typeface="Arial" panose="020B0604020202020204" pitchFamily="34" charset="0"/>
                          <a:cs typeface="Poppins" panose="00000500000000000000" pitchFamily="2" charset="0"/>
                        </a:rPr>
                        <a:t>(b) Voltages to be Achievable at Interfaces to Distribution Networks and Non-Embedded Customers </a:t>
                      </a:r>
                      <a:endParaRPr lang="en-GB" sz="1100" kern="100">
                        <a:effectLst/>
                        <a:latin typeface="Poppins" panose="00000500000000000000" pitchFamily="2" charset="0"/>
                        <a:ea typeface="Arial" panose="020B0604020202020204" pitchFamily="34" charset="0"/>
                        <a:cs typeface="Poppins" panose="00000500000000000000" pitchFamily="2" charset="0"/>
                      </a:endParaRPr>
                    </a:p>
                  </a:txBody>
                  <a:tcPr marL="52705" marR="20955" marT="31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15284256"/>
                  </a:ext>
                </a:extLst>
              </a:tr>
              <a:tr h="275598">
                <a:tc>
                  <a:txBody>
                    <a:bodyPr/>
                    <a:lstStyle/>
                    <a:p>
                      <a:pPr marL="147320" indent="-130810">
                        <a:lnSpc>
                          <a:spcPct val="107000"/>
                        </a:lnSpc>
                        <a:spcAft>
                          <a:spcPts val="800"/>
                        </a:spcAft>
                        <a:buNone/>
                      </a:pPr>
                      <a:r>
                        <a:rPr lang="en-GB" sz="850" kern="100">
                          <a:effectLst/>
                          <a:latin typeface="Poppins" panose="00000500000000000000" pitchFamily="2" charset="0"/>
                          <a:ea typeface="MS PGothic" panose="020B0600070205080204" pitchFamily="34" charset="-128"/>
                          <a:cs typeface="Poppins" panose="00000500000000000000" pitchFamily="2" charset="0"/>
                        </a:rPr>
                        <a:t>Any Nominal Voltage </a:t>
                      </a:r>
                      <a:endParaRPr lang="en-GB" sz="1100" kern="100">
                        <a:effectLst/>
                        <a:latin typeface="Poppins" panose="00000500000000000000" pitchFamily="2" charset="0"/>
                        <a:ea typeface="Arial" panose="020B0604020202020204" pitchFamily="34" charset="0"/>
                        <a:cs typeface="Poppins" panose="00000500000000000000" pitchFamily="2" charset="0"/>
                      </a:endParaRPr>
                    </a:p>
                  </a:txBody>
                  <a:tcPr marL="52705" marR="20955" marT="31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3">
                  <a:txBody>
                    <a:bodyPr/>
                    <a:lstStyle/>
                    <a:p>
                      <a:pPr>
                        <a:lnSpc>
                          <a:spcPct val="107000"/>
                        </a:lnSpc>
                        <a:spcAft>
                          <a:spcPts val="800"/>
                        </a:spcAft>
                        <a:buNone/>
                      </a:pPr>
                      <a:r>
                        <a:rPr lang="en-GB" sz="850" kern="100">
                          <a:effectLst/>
                          <a:latin typeface="Poppins" panose="00000500000000000000" pitchFamily="2" charset="0"/>
                          <a:ea typeface="MS PGothic" panose="020B0600070205080204" pitchFamily="34" charset="-128"/>
                          <a:cs typeface="Poppins" panose="00000500000000000000" pitchFamily="2" charset="0"/>
                        </a:rPr>
                        <a:t>Target voltages and voltage ranges as agreed with the relevant Distribution Network Operators or Non-Embedded Customers, within the limits of Table 6.4 </a:t>
                      </a:r>
                      <a:endParaRPr lang="en-GB" sz="1100" kern="100">
                        <a:effectLst/>
                        <a:latin typeface="Poppins" panose="00000500000000000000" pitchFamily="2" charset="0"/>
                        <a:ea typeface="Arial" panose="020B0604020202020204" pitchFamily="34" charset="0"/>
                        <a:cs typeface="Poppins" panose="00000500000000000000" pitchFamily="2" charset="0"/>
                      </a:endParaRPr>
                    </a:p>
                  </a:txBody>
                  <a:tcPr marL="52705" marR="20955" marT="31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14019252"/>
                  </a:ext>
                </a:extLst>
              </a:tr>
            </a:tbl>
          </a:graphicData>
        </a:graphic>
      </p:graphicFrame>
      <p:graphicFrame>
        <p:nvGraphicFramePr>
          <p:cNvPr id="5" name="Table 4">
            <a:extLst>
              <a:ext uri="{FF2B5EF4-FFF2-40B4-BE49-F238E27FC236}">
                <a16:creationId xmlns:a16="http://schemas.microsoft.com/office/drawing/2014/main" id="{E648A7FA-2530-C2DE-FD55-A539E25AA5B2}"/>
              </a:ext>
            </a:extLst>
          </p:cNvPr>
          <p:cNvGraphicFramePr>
            <a:graphicFrameLocks noGrp="1"/>
          </p:cNvGraphicFramePr>
          <p:nvPr>
            <p:extLst>
              <p:ext uri="{D42A27DB-BD31-4B8C-83A1-F6EECF244321}">
                <p14:modId xmlns:p14="http://schemas.microsoft.com/office/powerpoint/2010/main" val="3929803956"/>
              </p:ext>
            </p:extLst>
          </p:nvPr>
        </p:nvGraphicFramePr>
        <p:xfrm>
          <a:off x="6096693" y="3232672"/>
          <a:ext cx="4830445" cy="2618912"/>
        </p:xfrm>
        <a:graphic>
          <a:graphicData uri="http://schemas.openxmlformats.org/drawingml/2006/table">
            <a:tbl>
              <a:tblPr firstRow="1" firstCol="1" bandRow="1"/>
              <a:tblGrid>
                <a:gridCol w="1055231">
                  <a:extLst>
                    <a:ext uri="{9D8B030D-6E8A-4147-A177-3AD203B41FA5}">
                      <a16:colId xmlns:a16="http://schemas.microsoft.com/office/drawing/2014/main" val="3706603256"/>
                    </a:ext>
                  </a:extLst>
                </a:gridCol>
                <a:gridCol w="1225389">
                  <a:extLst>
                    <a:ext uri="{9D8B030D-6E8A-4147-A177-3AD203B41FA5}">
                      <a16:colId xmlns:a16="http://schemas.microsoft.com/office/drawing/2014/main" val="4162497571"/>
                    </a:ext>
                  </a:extLst>
                </a:gridCol>
                <a:gridCol w="1232373">
                  <a:extLst>
                    <a:ext uri="{9D8B030D-6E8A-4147-A177-3AD203B41FA5}">
                      <a16:colId xmlns:a16="http://schemas.microsoft.com/office/drawing/2014/main" val="3131898777"/>
                    </a:ext>
                  </a:extLst>
                </a:gridCol>
                <a:gridCol w="1317452">
                  <a:extLst>
                    <a:ext uri="{9D8B030D-6E8A-4147-A177-3AD203B41FA5}">
                      <a16:colId xmlns:a16="http://schemas.microsoft.com/office/drawing/2014/main" val="1194805715"/>
                    </a:ext>
                  </a:extLst>
                </a:gridCol>
              </a:tblGrid>
              <a:tr h="192381">
                <a:tc gridSpan="4">
                  <a:txBody>
                    <a:bodyPr/>
                    <a:lstStyle/>
                    <a:p>
                      <a:pPr>
                        <a:lnSpc>
                          <a:spcPct val="107000"/>
                        </a:lnSpc>
                        <a:spcAft>
                          <a:spcPts val="800"/>
                        </a:spcAft>
                        <a:buNone/>
                        <a:tabLst>
                          <a:tab pos="1414145" algn="ctr"/>
                        </a:tabLst>
                      </a:pPr>
                      <a:r>
                        <a:rPr lang="en-GB" sz="850" b="1" kern="100">
                          <a:effectLst/>
                          <a:latin typeface="Poppins" panose="00000500000000000000" pitchFamily="2" charset="0"/>
                          <a:ea typeface="Arial" panose="020B0604020202020204" pitchFamily="34" charset="0"/>
                          <a:cs typeface="Poppins" panose="00000500000000000000" pitchFamily="2" charset="0"/>
                        </a:rPr>
                        <a:t>(a) 	Voltage Limits on Transmission Networks #</a:t>
                      </a:r>
                      <a:endParaRPr lang="en-GB" sz="1100" kern="100">
                        <a:effectLst/>
                        <a:latin typeface="Poppins" panose="00000500000000000000" pitchFamily="2" charset="0"/>
                        <a:ea typeface="Arial" panose="020B0604020202020204" pitchFamily="34" charset="0"/>
                        <a:cs typeface="Poppins" panose="00000500000000000000" pitchFamily="2" charset="0"/>
                      </a:endParaRPr>
                    </a:p>
                  </a:txBody>
                  <a:tcPr marL="4445" marR="47625" marT="31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94727945"/>
                  </a:ext>
                </a:extLst>
              </a:tr>
              <a:tr h="681893">
                <a:tc>
                  <a:txBody>
                    <a:bodyPr/>
                    <a:lstStyle/>
                    <a:p>
                      <a:pPr marL="50800" algn="ctr">
                        <a:lnSpc>
                          <a:spcPct val="107000"/>
                        </a:lnSpc>
                        <a:spcAft>
                          <a:spcPts val="800"/>
                        </a:spcAft>
                        <a:buNone/>
                      </a:pPr>
                      <a:r>
                        <a:rPr lang="en-GB" sz="850" kern="100">
                          <a:effectLst/>
                          <a:latin typeface="Poppins" panose="00000500000000000000" pitchFamily="2" charset="0"/>
                          <a:ea typeface="MS PGothic" panose="020B0600070205080204" pitchFamily="34" charset="-128"/>
                          <a:cs typeface="Poppins" panose="00000500000000000000" pitchFamily="2" charset="0"/>
                        </a:rPr>
                        <a:t>Nominal Voltage </a:t>
                      </a:r>
                      <a:endParaRPr lang="en-GB" sz="1100" kern="100">
                        <a:effectLst/>
                        <a:latin typeface="Poppins" panose="00000500000000000000" pitchFamily="2" charset="0"/>
                        <a:ea typeface="Arial" panose="020B0604020202020204" pitchFamily="34" charset="0"/>
                        <a:cs typeface="Poppins" panose="00000500000000000000" pitchFamily="2" charset="0"/>
                      </a:endParaRPr>
                    </a:p>
                  </a:txBody>
                  <a:tcPr marL="4445" marR="47625" marT="317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29210" algn="ctr">
                        <a:lnSpc>
                          <a:spcPct val="107000"/>
                        </a:lnSpc>
                        <a:spcAft>
                          <a:spcPts val="5"/>
                        </a:spcAft>
                        <a:buNone/>
                      </a:pPr>
                      <a:r>
                        <a:rPr lang="en-GB" sz="850" kern="100">
                          <a:effectLst/>
                          <a:latin typeface="Poppins" panose="00000500000000000000" pitchFamily="2" charset="0"/>
                          <a:ea typeface="MS PGothic" panose="020B0600070205080204" pitchFamily="34" charset="-128"/>
                          <a:cs typeface="Poppins" panose="00000500000000000000" pitchFamily="2" charset="0"/>
                        </a:rPr>
                        <a:t>PU Value (1pu relates to the Nominal </a:t>
                      </a:r>
                      <a:endParaRPr lang="en-GB" sz="1100" kern="100">
                        <a:effectLst/>
                        <a:latin typeface="Poppins" panose="00000500000000000000" pitchFamily="2" charset="0"/>
                        <a:ea typeface="Arial" panose="020B0604020202020204" pitchFamily="34" charset="0"/>
                        <a:cs typeface="Poppins" panose="00000500000000000000" pitchFamily="2" charset="0"/>
                      </a:endParaRPr>
                    </a:p>
                    <a:p>
                      <a:pPr marL="45085" algn="ctr">
                        <a:lnSpc>
                          <a:spcPct val="107000"/>
                        </a:lnSpc>
                        <a:spcAft>
                          <a:spcPts val="800"/>
                        </a:spcAft>
                        <a:buNone/>
                      </a:pPr>
                      <a:r>
                        <a:rPr lang="en-GB" sz="850" kern="100">
                          <a:effectLst/>
                          <a:latin typeface="Poppins" panose="00000500000000000000" pitchFamily="2" charset="0"/>
                          <a:ea typeface="MS PGothic" panose="020B0600070205080204" pitchFamily="34" charset="-128"/>
                          <a:cs typeface="Poppins" panose="00000500000000000000" pitchFamily="2" charset="0"/>
                        </a:rPr>
                        <a:t>Voltage) </a:t>
                      </a:r>
                      <a:endParaRPr lang="en-GB" sz="1100" kern="100">
                        <a:effectLst/>
                        <a:latin typeface="Poppins" panose="00000500000000000000" pitchFamily="2" charset="0"/>
                        <a:ea typeface="Arial" panose="020B0604020202020204" pitchFamily="34" charset="0"/>
                        <a:cs typeface="Poppins" panose="00000500000000000000" pitchFamily="2" charset="0"/>
                      </a:endParaRPr>
                    </a:p>
                  </a:txBody>
                  <a:tcPr marL="4445" marR="47625" marT="31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38735" algn="ctr">
                        <a:lnSpc>
                          <a:spcPct val="107000"/>
                        </a:lnSpc>
                        <a:spcAft>
                          <a:spcPts val="800"/>
                        </a:spcAft>
                        <a:buNone/>
                      </a:pPr>
                      <a:r>
                        <a:rPr lang="en-GB" sz="850" kern="100">
                          <a:effectLst/>
                          <a:latin typeface="Poppins" panose="00000500000000000000" pitchFamily="2" charset="0"/>
                          <a:ea typeface="MS PGothic" panose="020B0600070205080204" pitchFamily="34" charset="-128"/>
                          <a:cs typeface="Poppins" panose="00000500000000000000" pitchFamily="2" charset="0"/>
                        </a:rPr>
                        <a:t>Minimum (percentage of Nominal Voltage) </a:t>
                      </a:r>
                      <a:endParaRPr lang="en-GB" sz="1100" kern="100">
                        <a:effectLst/>
                        <a:latin typeface="Poppins" panose="00000500000000000000" pitchFamily="2" charset="0"/>
                        <a:ea typeface="Arial" panose="020B0604020202020204" pitchFamily="34" charset="0"/>
                        <a:cs typeface="Poppins" panose="00000500000000000000" pitchFamily="2" charset="0"/>
                      </a:endParaRPr>
                    </a:p>
                  </a:txBody>
                  <a:tcPr marL="4445" marR="47625" marT="31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307975">
                        <a:lnSpc>
                          <a:spcPct val="107000"/>
                        </a:lnSpc>
                        <a:spcAft>
                          <a:spcPts val="800"/>
                        </a:spcAft>
                        <a:buNone/>
                      </a:pPr>
                      <a:r>
                        <a:rPr lang="en-GB" sz="850" kern="100">
                          <a:effectLst/>
                          <a:latin typeface="Poppins" panose="00000500000000000000" pitchFamily="2" charset="0"/>
                          <a:ea typeface="MS PGothic" panose="020B0600070205080204" pitchFamily="34" charset="-128"/>
                          <a:cs typeface="Poppins" panose="00000500000000000000" pitchFamily="2" charset="0"/>
                        </a:rPr>
                        <a:t>Maximum </a:t>
                      </a:r>
                      <a:endParaRPr lang="en-GB" sz="1100" kern="100">
                        <a:effectLst/>
                        <a:latin typeface="Poppins" panose="00000500000000000000" pitchFamily="2" charset="0"/>
                        <a:ea typeface="Arial" panose="020B0604020202020204" pitchFamily="34" charset="0"/>
                        <a:cs typeface="Poppins" panose="00000500000000000000" pitchFamily="2" charset="0"/>
                      </a:endParaRPr>
                    </a:p>
                    <a:p>
                      <a:pPr marL="196850">
                        <a:lnSpc>
                          <a:spcPct val="107000"/>
                        </a:lnSpc>
                        <a:spcAft>
                          <a:spcPts val="800"/>
                        </a:spcAft>
                        <a:buNone/>
                      </a:pPr>
                      <a:r>
                        <a:rPr lang="en-GB" sz="850" kern="100">
                          <a:effectLst/>
                          <a:latin typeface="Poppins" panose="00000500000000000000" pitchFamily="2" charset="0"/>
                          <a:ea typeface="MS PGothic" panose="020B0600070205080204" pitchFamily="34" charset="-128"/>
                          <a:cs typeface="Poppins" panose="00000500000000000000" pitchFamily="2" charset="0"/>
                        </a:rPr>
                        <a:t>(percentage of </a:t>
                      </a:r>
                      <a:endParaRPr lang="en-GB" sz="1100" kern="100">
                        <a:effectLst/>
                        <a:latin typeface="Poppins" panose="00000500000000000000" pitchFamily="2" charset="0"/>
                        <a:ea typeface="Arial" panose="020B0604020202020204" pitchFamily="34" charset="0"/>
                        <a:cs typeface="Poppins" panose="00000500000000000000" pitchFamily="2" charset="0"/>
                      </a:endParaRPr>
                    </a:p>
                    <a:p>
                      <a:pPr marL="131445">
                        <a:lnSpc>
                          <a:spcPct val="107000"/>
                        </a:lnSpc>
                        <a:spcAft>
                          <a:spcPts val="800"/>
                        </a:spcAft>
                        <a:buNone/>
                      </a:pPr>
                      <a:r>
                        <a:rPr lang="en-GB" sz="850" kern="100">
                          <a:effectLst/>
                          <a:latin typeface="Poppins" panose="00000500000000000000" pitchFamily="2" charset="0"/>
                          <a:ea typeface="MS PGothic" panose="020B0600070205080204" pitchFamily="34" charset="-128"/>
                          <a:cs typeface="Poppins" panose="00000500000000000000" pitchFamily="2" charset="0"/>
                        </a:rPr>
                        <a:t>Nominal Voltage) </a:t>
                      </a:r>
                      <a:endParaRPr lang="en-GB" sz="1100" kern="100">
                        <a:effectLst/>
                        <a:latin typeface="Poppins" panose="00000500000000000000" pitchFamily="2" charset="0"/>
                        <a:ea typeface="Arial" panose="020B0604020202020204" pitchFamily="34" charset="0"/>
                        <a:cs typeface="Poppins" panose="00000500000000000000" pitchFamily="2" charset="0"/>
                      </a:endParaRPr>
                    </a:p>
                  </a:txBody>
                  <a:tcPr marL="4445" marR="47625" marT="31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23931193"/>
                  </a:ext>
                </a:extLst>
              </a:tr>
              <a:tr h="301161">
                <a:tc>
                  <a:txBody>
                    <a:bodyPr/>
                    <a:lstStyle/>
                    <a:p>
                      <a:pPr marL="62230" algn="ctr">
                        <a:lnSpc>
                          <a:spcPct val="107000"/>
                        </a:lnSpc>
                        <a:spcAft>
                          <a:spcPts val="800"/>
                        </a:spcAft>
                        <a:buNone/>
                      </a:pPr>
                      <a:r>
                        <a:rPr lang="en-GB" sz="850" kern="100">
                          <a:effectLst/>
                          <a:latin typeface="Poppins" panose="00000500000000000000" pitchFamily="2" charset="0"/>
                          <a:ea typeface="MS PGothic" panose="020B0600070205080204" pitchFamily="34" charset="-128"/>
                          <a:cs typeface="Poppins" panose="00000500000000000000" pitchFamily="2" charset="0"/>
                        </a:rPr>
                        <a:t>Greater than 300kV </a:t>
                      </a:r>
                      <a:endParaRPr lang="en-GB" sz="1100" kern="100">
                        <a:effectLst/>
                        <a:latin typeface="Poppins" panose="00000500000000000000" pitchFamily="2" charset="0"/>
                        <a:ea typeface="Arial" panose="020B0604020202020204" pitchFamily="34" charset="0"/>
                        <a:cs typeface="Poppins" panose="00000500000000000000" pitchFamily="2" charset="0"/>
                      </a:endParaRPr>
                    </a:p>
                  </a:txBody>
                  <a:tcPr marL="4445" marR="47625" marT="31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45720" algn="ctr">
                        <a:lnSpc>
                          <a:spcPct val="107000"/>
                        </a:lnSpc>
                        <a:spcAft>
                          <a:spcPts val="800"/>
                        </a:spcAft>
                        <a:buNone/>
                      </a:pPr>
                      <a:r>
                        <a:rPr lang="en-GB" sz="850" kern="100">
                          <a:effectLst/>
                          <a:latin typeface="Poppins" panose="00000500000000000000" pitchFamily="2" charset="0"/>
                          <a:ea typeface="MS PGothic" panose="020B0600070205080204" pitchFamily="34" charset="-128"/>
                          <a:cs typeface="Poppins" panose="00000500000000000000" pitchFamily="2" charset="0"/>
                        </a:rPr>
                        <a:t>0.90pu-1.05pu </a:t>
                      </a:r>
                      <a:endParaRPr lang="en-GB" sz="1100" kern="100">
                        <a:effectLst/>
                        <a:latin typeface="Poppins" panose="00000500000000000000" pitchFamily="2" charset="0"/>
                        <a:ea typeface="Arial" panose="020B0604020202020204" pitchFamily="34" charset="0"/>
                        <a:cs typeface="Poppins" panose="00000500000000000000" pitchFamily="2" charset="0"/>
                      </a:endParaRPr>
                    </a:p>
                  </a:txBody>
                  <a:tcPr marL="4445" marR="47625" marT="31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46355" algn="ctr">
                        <a:lnSpc>
                          <a:spcPct val="107000"/>
                        </a:lnSpc>
                        <a:spcAft>
                          <a:spcPts val="800"/>
                        </a:spcAft>
                        <a:buNone/>
                      </a:pPr>
                      <a:r>
                        <a:rPr lang="en-GB" sz="850" kern="100">
                          <a:effectLst/>
                          <a:latin typeface="Poppins" panose="00000500000000000000" pitchFamily="2" charset="0"/>
                          <a:ea typeface="MS PGothic" panose="020B0600070205080204" pitchFamily="34" charset="-128"/>
                          <a:cs typeface="Poppins" panose="00000500000000000000" pitchFamily="2" charset="0"/>
                        </a:rPr>
                        <a:t>-10% </a:t>
                      </a:r>
                      <a:endParaRPr lang="en-GB" sz="1100" kern="100">
                        <a:effectLst/>
                        <a:latin typeface="Poppins" panose="00000500000000000000" pitchFamily="2" charset="0"/>
                        <a:ea typeface="Arial" panose="020B0604020202020204" pitchFamily="34" charset="0"/>
                        <a:cs typeface="Poppins" panose="00000500000000000000" pitchFamily="2" charset="0"/>
                      </a:endParaRPr>
                    </a:p>
                  </a:txBody>
                  <a:tcPr marL="4445" marR="47625" marT="31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40640" algn="ctr">
                        <a:lnSpc>
                          <a:spcPct val="107000"/>
                        </a:lnSpc>
                        <a:spcAft>
                          <a:spcPts val="800"/>
                        </a:spcAft>
                        <a:buNone/>
                      </a:pPr>
                      <a:r>
                        <a:rPr lang="en-GB" sz="850" kern="100">
                          <a:effectLst/>
                          <a:latin typeface="Poppins" panose="00000500000000000000" pitchFamily="2" charset="0"/>
                          <a:ea typeface="MS PGothic" panose="020B0600070205080204" pitchFamily="34" charset="-128"/>
                          <a:cs typeface="Poppins" panose="00000500000000000000" pitchFamily="2" charset="0"/>
                        </a:rPr>
                        <a:t>+5% </a:t>
                      </a:r>
                      <a:r>
                        <a:rPr lang="en-GB" sz="850" b="1" i="1" kern="100">
                          <a:effectLst/>
                          <a:latin typeface="Poppins" panose="00000500000000000000" pitchFamily="2" charset="0"/>
                          <a:ea typeface="Arial" panose="020B0604020202020204" pitchFamily="34" charset="0"/>
                          <a:cs typeface="Poppins" panose="00000500000000000000" pitchFamily="2" charset="0"/>
                        </a:rPr>
                        <a:t>Note 7 </a:t>
                      </a:r>
                      <a:endParaRPr lang="en-GB" sz="1100" kern="100">
                        <a:effectLst/>
                        <a:latin typeface="Poppins" panose="00000500000000000000" pitchFamily="2" charset="0"/>
                        <a:ea typeface="Arial" panose="020B0604020202020204" pitchFamily="34" charset="0"/>
                        <a:cs typeface="Poppins" panose="00000500000000000000" pitchFamily="2" charset="0"/>
                      </a:endParaRPr>
                    </a:p>
                  </a:txBody>
                  <a:tcPr marL="4445" marR="47625" marT="31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15707792"/>
                  </a:ext>
                </a:extLst>
              </a:tr>
              <a:tr h="301161">
                <a:tc>
                  <a:txBody>
                    <a:bodyPr/>
                    <a:lstStyle/>
                    <a:p>
                      <a:pPr algn="ctr">
                        <a:lnSpc>
                          <a:spcPct val="107000"/>
                        </a:lnSpc>
                        <a:spcAft>
                          <a:spcPts val="800"/>
                        </a:spcAft>
                        <a:buNone/>
                      </a:pPr>
                      <a:r>
                        <a:rPr lang="en-GB" sz="850" kern="100">
                          <a:effectLst/>
                          <a:latin typeface="Poppins" panose="00000500000000000000" pitchFamily="2" charset="0"/>
                          <a:ea typeface="MS PGothic" panose="020B0600070205080204" pitchFamily="34" charset="-128"/>
                          <a:cs typeface="Poppins" panose="00000500000000000000" pitchFamily="2" charset="0"/>
                        </a:rPr>
                        <a:t>200kV up to and including 300kV </a:t>
                      </a:r>
                      <a:endParaRPr lang="en-GB" sz="1100" kern="100">
                        <a:effectLst/>
                        <a:latin typeface="Poppins" panose="00000500000000000000" pitchFamily="2" charset="0"/>
                        <a:ea typeface="Arial" panose="020B0604020202020204" pitchFamily="34" charset="0"/>
                        <a:cs typeface="Poppins" panose="00000500000000000000" pitchFamily="2" charset="0"/>
                      </a:endParaRPr>
                    </a:p>
                  </a:txBody>
                  <a:tcPr marL="4445" marR="47625" marT="31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R="59055" algn="ctr">
                        <a:lnSpc>
                          <a:spcPct val="107000"/>
                        </a:lnSpc>
                        <a:spcAft>
                          <a:spcPts val="800"/>
                        </a:spcAft>
                        <a:buNone/>
                      </a:pPr>
                      <a:r>
                        <a:rPr lang="en-GB" sz="850" kern="100">
                          <a:effectLst/>
                          <a:latin typeface="Poppins" panose="00000500000000000000" pitchFamily="2" charset="0"/>
                          <a:ea typeface="MS PGothic" panose="020B0600070205080204" pitchFamily="34" charset="-128"/>
                          <a:cs typeface="Poppins" panose="00000500000000000000" pitchFamily="2" charset="0"/>
                        </a:rPr>
                        <a:t>0.95pu-</a:t>
                      </a:r>
                      <a:r>
                        <a:rPr lang="en-GB" sz="850" strike="sngStrike" kern="100">
                          <a:solidFill>
                            <a:schemeClr val="tx1"/>
                          </a:solidFill>
                          <a:effectLst/>
                          <a:latin typeface="Poppins" panose="00000500000000000000" pitchFamily="2" charset="0"/>
                          <a:ea typeface="MS PGothic" panose="020B0600070205080204" pitchFamily="34" charset="-128"/>
                          <a:cs typeface="Poppins" panose="00000500000000000000" pitchFamily="2" charset="0"/>
                        </a:rPr>
                        <a:t>1.09pu</a:t>
                      </a:r>
                      <a:r>
                        <a:rPr lang="en-GB" sz="850" kern="100">
                          <a:effectLst/>
                          <a:latin typeface="Poppins" panose="00000500000000000000" pitchFamily="2" charset="0"/>
                          <a:ea typeface="MS PGothic" panose="020B0600070205080204" pitchFamily="34" charset="-128"/>
                          <a:cs typeface="Poppins" panose="00000500000000000000" pitchFamily="2" charset="0"/>
                        </a:rPr>
                        <a:t> </a:t>
                      </a:r>
                      <a:r>
                        <a:rPr lang="en-GB" sz="850" kern="100">
                          <a:solidFill>
                            <a:srgbClr val="FF0000"/>
                          </a:solidFill>
                          <a:effectLst/>
                          <a:latin typeface="Poppins" panose="00000500000000000000" pitchFamily="2" charset="0"/>
                          <a:ea typeface="MS PGothic" panose="020B0600070205080204" pitchFamily="34" charset="-128"/>
                          <a:cs typeface="Poppins" panose="00000500000000000000" pitchFamily="2" charset="0"/>
                        </a:rPr>
                        <a:t>1.10pu</a:t>
                      </a:r>
                      <a:endParaRPr lang="en-GB" sz="1100" kern="100">
                        <a:solidFill>
                          <a:srgbClr val="FF0000"/>
                        </a:solidFill>
                        <a:effectLst/>
                        <a:latin typeface="Poppins" panose="00000500000000000000" pitchFamily="2" charset="0"/>
                        <a:ea typeface="Arial" panose="020B0604020202020204" pitchFamily="34" charset="0"/>
                        <a:cs typeface="Poppins" panose="00000500000000000000" pitchFamily="2" charset="0"/>
                      </a:endParaRPr>
                    </a:p>
                  </a:txBody>
                  <a:tcPr marL="4445" marR="47625" marT="31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46355" algn="ctr">
                        <a:lnSpc>
                          <a:spcPct val="107000"/>
                        </a:lnSpc>
                        <a:spcAft>
                          <a:spcPts val="800"/>
                        </a:spcAft>
                        <a:buNone/>
                      </a:pPr>
                      <a:r>
                        <a:rPr lang="en-GB" sz="850" kern="100">
                          <a:effectLst/>
                          <a:latin typeface="Poppins" panose="00000500000000000000" pitchFamily="2" charset="0"/>
                          <a:ea typeface="MS PGothic" panose="020B0600070205080204" pitchFamily="34" charset="-128"/>
                          <a:cs typeface="Poppins" panose="00000500000000000000" pitchFamily="2" charset="0"/>
                        </a:rPr>
                        <a:t>-10% </a:t>
                      </a:r>
                      <a:endParaRPr lang="en-GB" sz="1100" kern="100">
                        <a:effectLst/>
                        <a:latin typeface="Poppins" panose="00000500000000000000" pitchFamily="2" charset="0"/>
                        <a:ea typeface="Arial" panose="020B0604020202020204" pitchFamily="34" charset="0"/>
                        <a:cs typeface="Poppins" panose="00000500000000000000" pitchFamily="2" charset="0"/>
                      </a:endParaRPr>
                    </a:p>
                  </a:txBody>
                  <a:tcPr marL="4445" marR="47625" marT="31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75565" algn="ctr">
                        <a:lnSpc>
                          <a:spcPct val="107000"/>
                        </a:lnSpc>
                        <a:spcAft>
                          <a:spcPts val="800"/>
                        </a:spcAft>
                        <a:buNone/>
                      </a:pPr>
                      <a:r>
                        <a:rPr lang="en-GB" sz="850" strike="sngStrike" kern="100">
                          <a:effectLst/>
                          <a:latin typeface="Poppins" panose="00000500000000000000" pitchFamily="2" charset="0"/>
                          <a:ea typeface="MS PGothic" panose="020B0600070205080204" pitchFamily="34" charset="-128"/>
                          <a:cs typeface="Poppins" panose="00000500000000000000" pitchFamily="2" charset="0"/>
                        </a:rPr>
                        <a:t>+9%</a:t>
                      </a:r>
                      <a:r>
                        <a:rPr lang="en-GB" sz="850" kern="100">
                          <a:effectLst/>
                          <a:latin typeface="Poppins" panose="00000500000000000000" pitchFamily="2" charset="0"/>
                          <a:ea typeface="MS PGothic" panose="020B0600070205080204" pitchFamily="34" charset="-128"/>
                          <a:cs typeface="Poppins" panose="00000500000000000000" pitchFamily="2" charset="0"/>
                        </a:rPr>
                        <a:t>  </a:t>
                      </a:r>
                      <a:r>
                        <a:rPr lang="en-GB" sz="850" kern="100">
                          <a:solidFill>
                            <a:srgbClr val="FF0000"/>
                          </a:solidFill>
                          <a:effectLst/>
                          <a:latin typeface="Poppins" panose="00000500000000000000" pitchFamily="2" charset="0"/>
                          <a:ea typeface="MS PGothic" panose="020B0600070205080204" pitchFamily="34" charset="-128"/>
                          <a:cs typeface="Poppins" panose="00000500000000000000" pitchFamily="2" charset="0"/>
                        </a:rPr>
                        <a:t>+10%</a:t>
                      </a:r>
                      <a:endParaRPr lang="en-GB" sz="1100" kern="100">
                        <a:solidFill>
                          <a:srgbClr val="FF0000"/>
                        </a:solidFill>
                        <a:effectLst/>
                        <a:latin typeface="Poppins" panose="00000500000000000000" pitchFamily="2" charset="0"/>
                        <a:ea typeface="Arial" panose="020B0604020202020204" pitchFamily="34" charset="0"/>
                        <a:cs typeface="Poppins" panose="00000500000000000000" pitchFamily="2" charset="0"/>
                      </a:endParaRPr>
                    </a:p>
                  </a:txBody>
                  <a:tcPr marL="4445" marR="47625" marT="31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80374766"/>
                  </a:ext>
                </a:extLst>
              </a:tr>
              <a:tr h="301161">
                <a:tc>
                  <a:txBody>
                    <a:bodyPr/>
                    <a:lstStyle/>
                    <a:p>
                      <a:pPr algn="ctr">
                        <a:lnSpc>
                          <a:spcPct val="107000"/>
                        </a:lnSpc>
                        <a:spcAft>
                          <a:spcPts val="800"/>
                        </a:spcAft>
                        <a:buNone/>
                      </a:pPr>
                      <a:r>
                        <a:rPr lang="en-GB" sz="850" kern="100">
                          <a:effectLst/>
                          <a:latin typeface="Poppins" panose="00000500000000000000" pitchFamily="2" charset="0"/>
                          <a:ea typeface="MS PGothic" panose="020B0600070205080204" pitchFamily="34" charset="-128"/>
                          <a:cs typeface="Poppins" panose="00000500000000000000" pitchFamily="2" charset="0"/>
                        </a:rPr>
                        <a:t>132kV up to and including 200kV </a:t>
                      </a:r>
                      <a:endParaRPr lang="en-GB" sz="1100" kern="100">
                        <a:effectLst/>
                        <a:latin typeface="Poppins" panose="00000500000000000000" pitchFamily="2" charset="0"/>
                        <a:ea typeface="Arial" panose="020B0604020202020204" pitchFamily="34" charset="0"/>
                        <a:cs typeface="Poppins" panose="00000500000000000000" pitchFamily="2" charset="0"/>
                      </a:endParaRPr>
                    </a:p>
                  </a:txBody>
                  <a:tcPr marL="4445" marR="47625" marT="31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45720" algn="ctr">
                        <a:lnSpc>
                          <a:spcPct val="107000"/>
                        </a:lnSpc>
                        <a:spcAft>
                          <a:spcPts val="800"/>
                        </a:spcAft>
                        <a:buNone/>
                      </a:pPr>
                      <a:r>
                        <a:rPr lang="en-GB" sz="850" kern="100">
                          <a:effectLst/>
                          <a:latin typeface="Poppins" panose="00000500000000000000" pitchFamily="2" charset="0"/>
                          <a:ea typeface="MS PGothic" panose="020B0600070205080204" pitchFamily="34" charset="-128"/>
                          <a:cs typeface="Poppins" panose="00000500000000000000" pitchFamily="2" charset="0"/>
                        </a:rPr>
                        <a:t>0.90pu-1.10pu </a:t>
                      </a:r>
                      <a:endParaRPr lang="en-GB" sz="1100" kern="100">
                        <a:effectLst/>
                        <a:latin typeface="Poppins" panose="00000500000000000000" pitchFamily="2" charset="0"/>
                        <a:ea typeface="Arial" panose="020B0604020202020204" pitchFamily="34" charset="0"/>
                        <a:cs typeface="Poppins" panose="00000500000000000000" pitchFamily="2" charset="0"/>
                      </a:endParaRPr>
                    </a:p>
                  </a:txBody>
                  <a:tcPr marL="4445" marR="47625" marT="31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46355" algn="ctr">
                        <a:lnSpc>
                          <a:spcPct val="107000"/>
                        </a:lnSpc>
                        <a:spcAft>
                          <a:spcPts val="800"/>
                        </a:spcAft>
                        <a:buNone/>
                      </a:pPr>
                      <a:r>
                        <a:rPr lang="en-GB" sz="850" kern="100">
                          <a:effectLst/>
                          <a:latin typeface="Poppins" panose="00000500000000000000" pitchFamily="2" charset="0"/>
                          <a:ea typeface="MS PGothic" panose="020B0600070205080204" pitchFamily="34" charset="-128"/>
                          <a:cs typeface="Poppins" panose="00000500000000000000" pitchFamily="2" charset="0"/>
                        </a:rPr>
                        <a:t>-10% </a:t>
                      </a:r>
                      <a:endParaRPr lang="en-GB" sz="1100" kern="100">
                        <a:effectLst/>
                        <a:latin typeface="Poppins" panose="00000500000000000000" pitchFamily="2" charset="0"/>
                        <a:ea typeface="Arial" panose="020B0604020202020204" pitchFamily="34" charset="0"/>
                        <a:cs typeface="Poppins" panose="00000500000000000000" pitchFamily="2" charset="0"/>
                      </a:endParaRPr>
                    </a:p>
                  </a:txBody>
                  <a:tcPr marL="4445" marR="47625" marT="317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14605" algn="ctr">
                        <a:lnSpc>
                          <a:spcPct val="107000"/>
                        </a:lnSpc>
                        <a:spcAft>
                          <a:spcPts val="800"/>
                        </a:spcAft>
                        <a:buNone/>
                      </a:pPr>
                      <a:r>
                        <a:rPr lang="en-GB" sz="850" kern="100">
                          <a:effectLst/>
                          <a:latin typeface="Poppins" panose="00000500000000000000" pitchFamily="2" charset="0"/>
                          <a:ea typeface="MS PGothic" panose="020B0600070205080204" pitchFamily="34" charset="-128"/>
                          <a:cs typeface="Poppins" panose="00000500000000000000" pitchFamily="2" charset="0"/>
                        </a:rPr>
                        <a:t>+10% </a:t>
                      </a:r>
                      <a:endParaRPr lang="en-GB" sz="1100" kern="100">
                        <a:effectLst/>
                        <a:latin typeface="Poppins" panose="00000500000000000000" pitchFamily="2" charset="0"/>
                        <a:ea typeface="Arial" panose="020B0604020202020204" pitchFamily="34" charset="0"/>
                        <a:cs typeface="Poppins" panose="00000500000000000000" pitchFamily="2" charset="0"/>
                      </a:endParaRPr>
                    </a:p>
                  </a:txBody>
                  <a:tcPr marL="4445" marR="47625" marT="317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9928083"/>
                  </a:ext>
                </a:extLst>
              </a:tr>
              <a:tr h="211478">
                <a:tc gridSpan="4">
                  <a:txBody>
                    <a:bodyPr/>
                    <a:lstStyle/>
                    <a:p>
                      <a:pPr>
                        <a:lnSpc>
                          <a:spcPct val="107000"/>
                        </a:lnSpc>
                        <a:spcAft>
                          <a:spcPts val="800"/>
                        </a:spcAft>
                        <a:buNone/>
                        <a:tabLst>
                          <a:tab pos="4777740" algn="r"/>
                        </a:tabLst>
                      </a:pPr>
                      <a:r>
                        <a:rPr lang="en-GB" sz="850" b="1" kern="100">
                          <a:effectLst/>
                          <a:latin typeface="Poppins" panose="00000500000000000000" pitchFamily="2" charset="0"/>
                          <a:ea typeface="Arial" panose="020B0604020202020204" pitchFamily="34" charset="0"/>
                          <a:cs typeface="Poppins" panose="00000500000000000000" pitchFamily="2" charset="0"/>
                        </a:rPr>
                        <a:t>(b) 	Voltage Limits at Interfaces to Distribution Networks and Non-Embedded Customers </a:t>
                      </a:r>
                      <a:endParaRPr lang="en-GB" sz="1100" kern="100">
                        <a:effectLst/>
                        <a:latin typeface="Poppins" panose="00000500000000000000" pitchFamily="2" charset="0"/>
                        <a:ea typeface="Arial" panose="020B0604020202020204" pitchFamily="34" charset="0"/>
                        <a:cs typeface="Poppins" panose="00000500000000000000" pitchFamily="2" charset="0"/>
                      </a:endParaRPr>
                    </a:p>
                  </a:txBody>
                  <a:tcPr marL="4445" marR="47625" marT="31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392445669"/>
                  </a:ext>
                </a:extLst>
              </a:tr>
              <a:tr h="187430">
                <a:tc>
                  <a:txBody>
                    <a:bodyPr/>
                    <a:lstStyle/>
                    <a:p>
                      <a:pPr marL="50800" algn="ctr">
                        <a:lnSpc>
                          <a:spcPct val="107000"/>
                        </a:lnSpc>
                        <a:spcAft>
                          <a:spcPts val="800"/>
                        </a:spcAft>
                        <a:buNone/>
                      </a:pPr>
                      <a:r>
                        <a:rPr lang="en-GB" sz="850" kern="100">
                          <a:effectLst/>
                          <a:latin typeface="Poppins" panose="00000500000000000000" pitchFamily="2" charset="0"/>
                          <a:ea typeface="MS PGothic" panose="020B0600070205080204" pitchFamily="34" charset="-128"/>
                          <a:cs typeface="Poppins" panose="00000500000000000000" pitchFamily="2" charset="0"/>
                        </a:rPr>
                        <a:t>Nominal Voltage </a:t>
                      </a:r>
                      <a:endParaRPr lang="en-GB" sz="1100" kern="100">
                        <a:effectLst/>
                        <a:latin typeface="Poppins" panose="00000500000000000000" pitchFamily="2" charset="0"/>
                        <a:ea typeface="Arial" panose="020B0604020202020204" pitchFamily="34" charset="0"/>
                        <a:cs typeface="Poppins" panose="00000500000000000000" pitchFamily="2" charset="0"/>
                      </a:endParaRPr>
                    </a:p>
                  </a:txBody>
                  <a:tcPr marL="4445" marR="47625" marT="31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800"/>
                        </a:spcAft>
                        <a:buNone/>
                      </a:pPr>
                      <a:r>
                        <a:rPr lang="en-GB" sz="850" kern="100">
                          <a:effectLst/>
                          <a:latin typeface="Poppins" panose="00000500000000000000" pitchFamily="2" charset="0"/>
                          <a:ea typeface="MS PGothic" panose="020B0600070205080204" pitchFamily="34" charset="-128"/>
                          <a:cs typeface="Poppins" panose="00000500000000000000" pitchFamily="2" charset="0"/>
                        </a:rPr>
                        <a:t> </a:t>
                      </a:r>
                      <a:endParaRPr lang="en-GB" sz="1100" kern="100">
                        <a:effectLst/>
                        <a:latin typeface="Poppins" panose="00000500000000000000" pitchFamily="2" charset="0"/>
                        <a:ea typeface="Arial" panose="020B0604020202020204" pitchFamily="34" charset="0"/>
                        <a:cs typeface="Poppins" panose="00000500000000000000" pitchFamily="2" charset="0"/>
                      </a:endParaRPr>
                    </a:p>
                  </a:txBody>
                  <a:tcPr marL="4445" marR="47625" marT="31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800"/>
                        </a:spcAft>
                        <a:buNone/>
                      </a:pPr>
                      <a:r>
                        <a:rPr lang="en-GB" sz="850" kern="100">
                          <a:effectLst/>
                          <a:latin typeface="Poppins" panose="00000500000000000000" pitchFamily="2" charset="0"/>
                          <a:ea typeface="MS PGothic" panose="020B0600070205080204" pitchFamily="34" charset="-128"/>
                          <a:cs typeface="Poppins" panose="00000500000000000000" pitchFamily="2" charset="0"/>
                        </a:rPr>
                        <a:t> </a:t>
                      </a:r>
                      <a:endParaRPr lang="en-GB" sz="1100" kern="100">
                        <a:effectLst/>
                        <a:latin typeface="Poppins" panose="00000500000000000000" pitchFamily="2" charset="0"/>
                        <a:ea typeface="Arial" panose="020B0604020202020204" pitchFamily="34" charset="0"/>
                        <a:cs typeface="Poppins" panose="00000500000000000000" pitchFamily="2" charset="0"/>
                      </a:endParaRPr>
                    </a:p>
                  </a:txBody>
                  <a:tcPr marL="4445" marR="47625" marT="31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800"/>
                        </a:spcAft>
                        <a:buNone/>
                      </a:pPr>
                      <a:r>
                        <a:rPr lang="en-GB" sz="850" kern="100">
                          <a:effectLst/>
                          <a:latin typeface="Poppins" panose="00000500000000000000" pitchFamily="2" charset="0"/>
                          <a:ea typeface="MS PGothic" panose="020B0600070205080204" pitchFamily="34" charset="-128"/>
                          <a:cs typeface="Poppins" panose="00000500000000000000" pitchFamily="2" charset="0"/>
                        </a:rPr>
                        <a:t> </a:t>
                      </a:r>
                      <a:endParaRPr lang="en-GB" sz="1100" kern="100">
                        <a:effectLst/>
                        <a:latin typeface="Poppins" panose="00000500000000000000" pitchFamily="2" charset="0"/>
                        <a:ea typeface="Arial" panose="020B0604020202020204" pitchFamily="34" charset="0"/>
                        <a:cs typeface="Poppins" panose="00000500000000000000" pitchFamily="2" charset="0"/>
                      </a:endParaRPr>
                    </a:p>
                  </a:txBody>
                  <a:tcPr marL="4445" marR="47625" marT="31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00865135"/>
                  </a:ext>
                </a:extLst>
              </a:tr>
              <a:tr h="185309">
                <a:tc>
                  <a:txBody>
                    <a:bodyPr/>
                    <a:lstStyle/>
                    <a:p>
                      <a:pPr marL="51435" algn="ctr">
                        <a:lnSpc>
                          <a:spcPct val="107000"/>
                        </a:lnSpc>
                        <a:spcAft>
                          <a:spcPts val="800"/>
                        </a:spcAft>
                        <a:buNone/>
                      </a:pPr>
                      <a:r>
                        <a:rPr lang="en-GB" sz="850" kern="100">
                          <a:effectLst/>
                          <a:latin typeface="Poppins" panose="00000500000000000000" pitchFamily="2" charset="0"/>
                          <a:ea typeface="MS PGothic" panose="020B0600070205080204" pitchFamily="34" charset="-128"/>
                          <a:cs typeface="Poppins" panose="00000500000000000000" pitchFamily="2" charset="0"/>
                        </a:rPr>
                        <a:t>132kV </a:t>
                      </a:r>
                      <a:endParaRPr lang="en-GB" sz="1100" kern="100">
                        <a:effectLst/>
                        <a:latin typeface="Poppins" panose="00000500000000000000" pitchFamily="2" charset="0"/>
                        <a:ea typeface="Arial" panose="020B0604020202020204" pitchFamily="34" charset="0"/>
                        <a:cs typeface="Poppins" panose="00000500000000000000" pitchFamily="2" charset="0"/>
                      </a:endParaRPr>
                    </a:p>
                  </a:txBody>
                  <a:tcPr marL="4445" marR="47625" marT="31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45720" algn="ctr">
                        <a:lnSpc>
                          <a:spcPct val="107000"/>
                        </a:lnSpc>
                        <a:spcAft>
                          <a:spcPts val="800"/>
                        </a:spcAft>
                        <a:buNone/>
                      </a:pPr>
                      <a:r>
                        <a:rPr lang="en-GB" sz="850" kern="100">
                          <a:effectLst/>
                          <a:latin typeface="Poppins" panose="00000500000000000000" pitchFamily="2" charset="0"/>
                          <a:ea typeface="MS PGothic" panose="020B0600070205080204" pitchFamily="34" charset="-128"/>
                          <a:cs typeface="Poppins" panose="00000500000000000000" pitchFamily="2" charset="0"/>
                        </a:rPr>
                        <a:t>0.90pu-1.10pu </a:t>
                      </a:r>
                      <a:endParaRPr lang="en-GB" sz="1100" kern="100">
                        <a:effectLst/>
                        <a:latin typeface="Poppins" panose="00000500000000000000" pitchFamily="2" charset="0"/>
                        <a:ea typeface="Arial" panose="020B0604020202020204" pitchFamily="34" charset="0"/>
                        <a:cs typeface="Poppins" panose="00000500000000000000" pitchFamily="2" charset="0"/>
                      </a:endParaRPr>
                    </a:p>
                  </a:txBody>
                  <a:tcPr marL="4445" marR="47625" marT="31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46355" algn="ctr">
                        <a:lnSpc>
                          <a:spcPct val="107000"/>
                        </a:lnSpc>
                        <a:spcAft>
                          <a:spcPts val="800"/>
                        </a:spcAft>
                        <a:buNone/>
                      </a:pPr>
                      <a:r>
                        <a:rPr lang="en-GB" sz="850" kern="100">
                          <a:effectLst/>
                          <a:latin typeface="Poppins" panose="00000500000000000000" pitchFamily="2" charset="0"/>
                          <a:ea typeface="MS PGothic" panose="020B0600070205080204" pitchFamily="34" charset="-128"/>
                          <a:cs typeface="Poppins" panose="00000500000000000000" pitchFamily="2" charset="0"/>
                        </a:rPr>
                        <a:t>-10% </a:t>
                      </a:r>
                      <a:endParaRPr lang="en-GB" sz="1100" kern="100">
                        <a:effectLst/>
                        <a:latin typeface="Poppins" panose="00000500000000000000" pitchFamily="2" charset="0"/>
                        <a:ea typeface="Arial" panose="020B0604020202020204" pitchFamily="34" charset="0"/>
                        <a:cs typeface="Poppins" panose="00000500000000000000" pitchFamily="2" charset="0"/>
                      </a:endParaRPr>
                    </a:p>
                  </a:txBody>
                  <a:tcPr marL="4445" marR="47625" marT="31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14605" algn="ctr">
                        <a:lnSpc>
                          <a:spcPct val="107000"/>
                        </a:lnSpc>
                        <a:spcAft>
                          <a:spcPts val="800"/>
                        </a:spcAft>
                        <a:buNone/>
                      </a:pPr>
                      <a:r>
                        <a:rPr lang="en-GB" sz="850" kern="100">
                          <a:effectLst/>
                          <a:latin typeface="Poppins" panose="00000500000000000000" pitchFamily="2" charset="0"/>
                          <a:ea typeface="MS PGothic" panose="020B0600070205080204" pitchFamily="34" charset="-128"/>
                          <a:cs typeface="Poppins" panose="00000500000000000000" pitchFamily="2" charset="0"/>
                        </a:rPr>
                        <a:t>+10% </a:t>
                      </a:r>
                      <a:endParaRPr lang="en-GB" sz="1100" kern="100">
                        <a:effectLst/>
                        <a:latin typeface="Poppins" panose="00000500000000000000" pitchFamily="2" charset="0"/>
                        <a:ea typeface="Arial" panose="020B0604020202020204" pitchFamily="34" charset="0"/>
                        <a:cs typeface="Poppins" panose="00000500000000000000" pitchFamily="2" charset="0"/>
                      </a:endParaRPr>
                    </a:p>
                  </a:txBody>
                  <a:tcPr marL="4445" marR="47625" marT="31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00597451"/>
                  </a:ext>
                </a:extLst>
              </a:tr>
              <a:tr h="192381">
                <a:tc>
                  <a:txBody>
                    <a:bodyPr/>
                    <a:lstStyle/>
                    <a:p>
                      <a:pPr marL="57150">
                        <a:lnSpc>
                          <a:spcPct val="107000"/>
                        </a:lnSpc>
                        <a:spcAft>
                          <a:spcPts val="800"/>
                        </a:spcAft>
                        <a:buNone/>
                      </a:pPr>
                      <a:r>
                        <a:rPr lang="en-GB" sz="850" kern="100">
                          <a:effectLst/>
                          <a:latin typeface="Poppins" panose="00000500000000000000" pitchFamily="2" charset="0"/>
                          <a:ea typeface="MS PGothic" panose="020B0600070205080204" pitchFamily="34" charset="-128"/>
                          <a:cs typeface="Poppins" panose="00000500000000000000" pitchFamily="2" charset="0"/>
                        </a:rPr>
                        <a:t>At less than 132kV </a:t>
                      </a:r>
                      <a:endParaRPr lang="en-GB" sz="1100" kern="100">
                        <a:effectLst/>
                        <a:latin typeface="Poppins" panose="00000500000000000000" pitchFamily="2" charset="0"/>
                        <a:ea typeface="Arial" panose="020B0604020202020204" pitchFamily="34" charset="0"/>
                        <a:cs typeface="Poppins" panose="00000500000000000000" pitchFamily="2" charset="0"/>
                      </a:endParaRPr>
                    </a:p>
                  </a:txBody>
                  <a:tcPr marL="4445" marR="47625" marT="31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45720" algn="ctr">
                        <a:lnSpc>
                          <a:spcPct val="107000"/>
                        </a:lnSpc>
                        <a:spcAft>
                          <a:spcPts val="800"/>
                        </a:spcAft>
                        <a:buNone/>
                      </a:pPr>
                      <a:r>
                        <a:rPr lang="en-GB" sz="850" kern="100">
                          <a:effectLst/>
                          <a:latin typeface="Poppins" panose="00000500000000000000" pitchFamily="2" charset="0"/>
                          <a:ea typeface="MS PGothic" panose="020B0600070205080204" pitchFamily="34" charset="-128"/>
                          <a:cs typeface="Poppins" panose="00000500000000000000" pitchFamily="2" charset="0"/>
                        </a:rPr>
                        <a:t>0.94pu-1.06pu </a:t>
                      </a:r>
                      <a:endParaRPr lang="en-GB" sz="1100" kern="100">
                        <a:effectLst/>
                        <a:latin typeface="Poppins" panose="00000500000000000000" pitchFamily="2" charset="0"/>
                        <a:ea typeface="Arial" panose="020B0604020202020204" pitchFamily="34" charset="0"/>
                        <a:cs typeface="Poppins" panose="00000500000000000000" pitchFamily="2" charset="0"/>
                      </a:endParaRPr>
                    </a:p>
                  </a:txBody>
                  <a:tcPr marL="4445" marR="47625" marT="31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44450" algn="ctr">
                        <a:lnSpc>
                          <a:spcPct val="107000"/>
                        </a:lnSpc>
                        <a:spcAft>
                          <a:spcPts val="800"/>
                        </a:spcAft>
                        <a:buNone/>
                      </a:pPr>
                      <a:r>
                        <a:rPr lang="en-GB" sz="850" kern="100">
                          <a:effectLst/>
                          <a:latin typeface="Poppins" panose="00000500000000000000" pitchFamily="2" charset="0"/>
                          <a:ea typeface="MS PGothic" panose="020B0600070205080204" pitchFamily="34" charset="-128"/>
                          <a:cs typeface="Poppins" panose="00000500000000000000" pitchFamily="2" charset="0"/>
                        </a:rPr>
                        <a:t>-6% </a:t>
                      </a:r>
                      <a:endParaRPr lang="en-GB" sz="1100" kern="100">
                        <a:effectLst/>
                        <a:latin typeface="Poppins" panose="00000500000000000000" pitchFamily="2" charset="0"/>
                        <a:ea typeface="Arial" panose="020B0604020202020204" pitchFamily="34" charset="0"/>
                        <a:cs typeface="Poppins" panose="00000500000000000000" pitchFamily="2" charset="0"/>
                      </a:endParaRPr>
                    </a:p>
                  </a:txBody>
                  <a:tcPr marL="4445" marR="47625" marT="31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75565" algn="ctr">
                        <a:lnSpc>
                          <a:spcPct val="107000"/>
                        </a:lnSpc>
                        <a:spcAft>
                          <a:spcPts val="800"/>
                        </a:spcAft>
                        <a:buNone/>
                      </a:pPr>
                      <a:r>
                        <a:rPr lang="en-GB" sz="850" kern="100">
                          <a:effectLst/>
                          <a:latin typeface="Poppins" panose="00000500000000000000" pitchFamily="2" charset="0"/>
                          <a:ea typeface="MS PGothic" panose="020B0600070205080204" pitchFamily="34" charset="-128"/>
                          <a:cs typeface="Poppins" panose="00000500000000000000" pitchFamily="2" charset="0"/>
                        </a:rPr>
                        <a:t>+6% </a:t>
                      </a:r>
                      <a:endParaRPr lang="en-GB" sz="1100" kern="100">
                        <a:effectLst/>
                        <a:latin typeface="Poppins" panose="00000500000000000000" pitchFamily="2" charset="0"/>
                        <a:ea typeface="Arial" panose="020B0604020202020204" pitchFamily="34" charset="0"/>
                        <a:cs typeface="Poppins" panose="00000500000000000000" pitchFamily="2" charset="0"/>
                      </a:endParaRPr>
                    </a:p>
                  </a:txBody>
                  <a:tcPr marL="4445" marR="47625" marT="31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07784655"/>
                  </a:ext>
                </a:extLst>
              </a:tr>
            </a:tbl>
          </a:graphicData>
        </a:graphic>
      </p:graphicFrame>
      <p:sp>
        <p:nvSpPr>
          <p:cNvPr id="6" name="Content Placeholder 2">
            <a:extLst>
              <a:ext uri="{FF2B5EF4-FFF2-40B4-BE49-F238E27FC236}">
                <a16:creationId xmlns:a16="http://schemas.microsoft.com/office/drawing/2014/main" id="{E14D330F-0B09-2BED-0C9A-1B1539102D50}"/>
              </a:ext>
            </a:extLst>
          </p:cNvPr>
          <p:cNvSpPr txBox="1">
            <a:spLocks/>
          </p:cNvSpPr>
          <p:nvPr/>
        </p:nvSpPr>
        <p:spPr>
          <a:xfrm>
            <a:off x="795609" y="2801678"/>
            <a:ext cx="5007355" cy="430983"/>
          </a:xfrm>
          <a:prstGeom prst="rect">
            <a:avLst/>
          </a:prstGeom>
        </p:spPr>
        <p:txBody>
          <a:bodyPr>
            <a:norm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b="0" i="0" kern="1200">
                <a:solidFill>
                  <a:schemeClr val="tx1"/>
                </a:solidFill>
                <a:latin typeface="+mj-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b="0" i="0" kern="1200">
                <a:solidFill>
                  <a:schemeClr val="tx1"/>
                </a:solidFill>
                <a:latin typeface="+mj-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b="0" i="0" kern="1200">
                <a:solidFill>
                  <a:schemeClr val="tx1"/>
                </a:solidFill>
                <a:latin typeface="+mj-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b="0" i="0" kern="1200">
                <a:solidFill>
                  <a:schemeClr val="tx1"/>
                </a:solidFill>
                <a:latin typeface="+mj-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b="0" i="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3810" lvl="0" indent="0">
              <a:lnSpc>
                <a:spcPct val="94000"/>
              </a:lnSpc>
              <a:spcAft>
                <a:spcPts val="110"/>
              </a:spcAft>
              <a:buNone/>
            </a:pPr>
            <a:r>
              <a:rPr lang="en-GB" sz="900" b="1" kern="100">
                <a:effectLst/>
                <a:latin typeface="Poppins" panose="00000500000000000000" pitchFamily="2" charset="0"/>
                <a:ea typeface="Arial" panose="020B0604020202020204" pitchFamily="34" charset="0"/>
                <a:cs typeface="Poppins" panose="00000500000000000000" pitchFamily="2" charset="0"/>
              </a:rPr>
              <a:t>Table 6.3 Pre-Fault Steady State Voltage Limits and Targets in Operational Timescales </a:t>
            </a:r>
          </a:p>
          <a:p>
            <a:pPr lvl="1"/>
            <a:endParaRPr lang="en-GB"/>
          </a:p>
        </p:txBody>
      </p:sp>
      <p:sp>
        <p:nvSpPr>
          <p:cNvPr id="7" name="Content Placeholder 2">
            <a:extLst>
              <a:ext uri="{FF2B5EF4-FFF2-40B4-BE49-F238E27FC236}">
                <a16:creationId xmlns:a16="http://schemas.microsoft.com/office/drawing/2014/main" id="{1DE94CAE-2064-46F9-D7C1-FFD217B35F3D}"/>
              </a:ext>
            </a:extLst>
          </p:cNvPr>
          <p:cNvSpPr txBox="1">
            <a:spLocks/>
          </p:cNvSpPr>
          <p:nvPr/>
        </p:nvSpPr>
        <p:spPr>
          <a:xfrm>
            <a:off x="5615713" y="2801678"/>
            <a:ext cx="5215320" cy="430983"/>
          </a:xfrm>
          <a:prstGeom prst="rect">
            <a:avLst/>
          </a:prstGeom>
        </p:spPr>
        <p:txBody>
          <a:bodyPr>
            <a:norm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b="0" i="0" kern="1200">
                <a:solidFill>
                  <a:schemeClr val="tx1"/>
                </a:solidFill>
                <a:latin typeface="+mj-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b="0" i="0" kern="1200">
                <a:solidFill>
                  <a:schemeClr val="tx1"/>
                </a:solidFill>
                <a:latin typeface="+mj-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b="0" i="0" kern="1200">
                <a:solidFill>
                  <a:schemeClr val="tx1"/>
                </a:solidFill>
                <a:latin typeface="+mj-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b="0" i="0" kern="1200">
                <a:solidFill>
                  <a:schemeClr val="tx1"/>
                </a:solidFill>
                <a:latin typeface="+mj-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b="0" i="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716280" marR="3810">
              <a:lnSpc>
                <a:spcPct val="94000"/>
              </a:lnSpc>
              <a:spcAft>
                <a:spcPts val="110"/>
              </a:spcAft>
              <a:buNone/>
            </a:pPr>
            <a:r>
              <a:rPr lang="en-GB" sz="900" b="1" kern="100">
                <a:effectLst/>
                <a:latin typeface="Poppins" panose="00000500000000000000" pitchFamily="2" charset="0"/>
                <a:ea typeface="Arial" panose="020B0604020202020204" pitchFamily="34" charset="0"/>
                <a:cs typeface="Poppins" panose="00000500000000000000" pitchFamily="2" charset="0"/>
              </a:rPr>
              <a:t>Table 6.4 Steady State Voltage Limits and Targets in Operational Timescales </a:t>
            </a:r>
            <a:endParaRPr lang="en-GB" sz="1200" b="1" kern="100">
              <a:effectLst/>
              <a:latin typeface="Poppins" panose="00000500000000000000" pitchFamily="2" charset="0"/>
              <a:ea typeface="Arial" panose="020B0604020202020204" pitchFamily="34" charset="0"/>
              <a:cs typeface="Poppins" panose="00000500000000000000" pitchFamily="2" charset="0"/>
            </a:endParaRPr>
          </a:p>
          <a:p>
            <a:pPr lvl="1"/>
            <a:endParaRPr lang="en-GB"/>
          </a:p>
        </p:txBody>
      </p:sp>
    </p:spTree>
    <p:extLst>
      <p:ext uri="{BB962C8B-B14F-4D97-AF65-F5344CB8AC3E}">
        <p14:creationId xmlns:p14="http://schemas.microsoft.com/office/powerpoint/2010/main" val="34331806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D2F81B-CE0F-086A-B937-C1D9F263843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301B15-81CF-04AD-B0A1-403C4B0F6A6E}"/>
              </a:ext>
            </a:extLst>
          </p:cNvPr>
          <p:cNvSpPr>
            <a:spLocks noGrp="1"/>
          </p:cNvSpPr>
          <p:nvPr>
            <p:ph type="title"/>
          </p:nvPr>
        </p:nvSpPr>
        <p:spPr>
          <a:xfrm>
            <a:off x="637273" y="365125"/>
            <a:ext cx="8937651" cy="1325563"/>
          </a:xfrm>
        </p:spPr>
        <p:txBody>
          <a:bodyPr>
            <a:normAutofit fontScale="90000"/>
          </a:bodyPr>
          <a:lstStyle/>
          <a:p>
            <a:r>
              <a:rPr lang="en-GB">
                <a:latin typeface="Poppins" panose="00000500000000000000" pitchFamily="2" charset="0"/>
                <a:cs typeface="Poppins" panose="00000500000000000000" pitchFamily="2" charset="0"/>
              </a:rPr>
              <a:t>Impact on resilience and 275KV steady state voltage increase </a:t>
            </a:r>
          </a:p>
        </p:txBody>
      </p:sp>
      <p:sp>
        <p:nvSpPr>
          <p:cNvPr id="3" name="Text Placeholder 2">
            <a:extLst>
              <a:ext uri="{FF2B5EF4-FFF2-40B4-BE49-F238E27FC236}">
                <a16:creationId xmlns:a16="http://schemas.microsoft.com/office/drawing/2014/main" id="{017825F9-B8C7-1064-C18A-0902C197D847}"/>
              </a:ext>
            </a:extLst>
          </p:cNvPr>
          <p:cNvSpPr>
            <a:spLocks noGrp="1"/>
          </p:cNvSpPr>
          <p:nvPr>
            <p:ph type="body" sz="quarter" idx="13"/>
          </p:nvPr>
        </p:nvSpPr>
        <p:spPr>
          <a:xfrm>
            <a:off x="637273" y="1776248"/>
            <a:ext cx="10515600" cy="4716627"/>
          </a:xfrm>
        </p:spPr>
        <p:txBody>
          <a:bodyPr vert="horz" lIns="91440" tIns="45720" rIns="91440" bIns="45720" rtlCol="0" anchor="t">
            <a:normAutofit fontScale="47500" lnSpcReduction="20000"/>
          </a:bodyPr>
          <a:lstStyle/>
          <a:p>
            <a:pPr marL="285750" indent="-285750">
              <a:lnSpc>
                <a:spcPct val="120000"/>
              </a:lnSpc>
              <a:buFont typeface="Arial" panose="020B0604020202020204" pitchFamily="34" charset="0"/>
              <a:buChar char="•"/>
            </a:pPr>
            <a:r>
              <a:rPr lang="en-GB" sz="3800" b="1">
                <a:latin typeface="Poppins"/>
                <a:cs typeface="Poppins"/>
              </a:rPr>
              <a:t>No material impact on system resilience</a:t>
            </a:r>
            <a:r>
              <a:rPr lang="en-GB" sz="3800">
                <a:latin typeface="Poppins"/>
                <a:cs typeface="Poppins"/>
              </a:rPr>
              <a:t> is anticipated from increasing the 200–300 kV SQSS voltage limits, based on TO’s consent.</a:t>
            </a:r>
          </a:p>
          <a:p>
            <a:pPr>
              <a:lnSpc>
                <a:spcPct val="120000"/>
              </a:lnSpc>
            </a:pPr>
            <a:endParaRPr lang="en-GB" sz="3800">
              <a:latin typeface="Poppins"/>
              <a:cs typeface="Poppins"/>
            </a:endParaRPr>
          </a:p>
          <a:p>
            <a:pPr marL="285750" indent="-285750">
              <a:lnSpc>
                <a:spcPct val="120000"/>
              </a:lnSpc>
              <a:buFont typeface="Arial" panose="020B0604020202020204" pitchFamily="34" charset="0"/>
              <a:buChar char="•"/>
            </a:pPr>
            <a:r>
              <a:rPr lang="en-GB" sz="3800" b="1">
                <a:latin typeface="Poppins"/>
                <a:cs typeface="Poppins"/>
              </a:rPr>
              <a:t>Reverting the 275 kV upper voltage limit to 1.1pu (302.5 kV)</a:t>
            </a:r>
            <a:r>
              <a:rPr lang="en-GB" sz="3800">
                <a:latin typeface="Poppins"/>
                <a:cs typeface="Poppins"/>
              </a:rPr>
              <a:t> restores the pre‑2017 SQSS position and corrects a temporary deviation introduced to align with EU standards.</a:t>
            </a:r>
          </a:p>
          <a:p>
            <a:pPr marL="285750" indent="-285750">
              <a:lnSpc>
                <a:spcPct val="120000"/>
              </a:lnSpc>
              <a:buFont typeface="Arial" panose="020B0604020202020204" pitchFamily="34" charset="0"/>
              <a:buChar char="•"/>
            </a:pPr>
            <a:endParaRPr lang="en-GB" sz="3800">
              <a:latin typeface="Poppins"/>
              <a:cs typeface="Poppins"/>
            </a:endParaRPr>
          </a:p>
          <a:p>
            <a:pPr marL="285750" indent="-285750">
              <a:lnSpc>
                <a:spcPct val="120000"/>
              </a:lnSpc>
              <a:buFont typeface="Arial" panose="020B0604020202020204" pitchFamily="34" charset="0"/>
              <a:buChar char="•"/>
            </a:pPr>
            <a:r>
              <a:rPr lang="en-GB" sz="3800" b="1">
                <a:latin typeface="Poppins"/>
                <a:cs typeface="Poppins"/>
              </a:rPr>
              <a:t>The change is supported by Transmission Owners and NESO</a:t>
            </a:r>
            <a:r>
              <a:rPr lang="en-GB" sz="3800">
                <a:latin typeface="Poppins"/>
                <a:cs typeface="Poppins"/>
              </a:rPr>
              <a:t>, aligns with Grid Code CC.6.1.4, and reflects voltage levels already used in practice on 275 kV networks.</a:t>
            </a:r>
          </a:p>
          <a:p>
            <a:pPr marL="285750" indent="-285750">
              <a:lnSpc>
                <a:spcPct val="120000"/>
              </a:lnSpc>
              <a:buFont typeface="Arial" panose="020B0604020202020204" pitchFamily="34" charset="0"/>
              <a:buChar char="•"/>
            </a:pPr>
            <a:endParaRPr lang="en-GB" sz="3800">
              <a:latin typeface="Poppins"/>
              <a:cs typeface="Poppins"/>
            </a:endParaRPr>
          </a:p>
          <a:p>
            <a:pPr marL="285750" indent="-285750">
              <a:lnSpc>
                <a:spcPct val="120000"/>
              </a:lnSpc>
              <a:buFont typeface="Arial" panose="020B0604020202020204" pitchFamily="34" charset="0"/>
              <a:buChar char="•"/>
            </a:pPr>
            <a:r>
              <a:rPr lang="en-GB" sz="3800" b="1">
                <a:latin typeface="Poppins"/>
                <a:cs typeface="Poppins"/>
              </a:rPr>
              <a:t>Transmission equipment is designed to withstand 1.1 </a:t>
            </a:r>
            <a:r>
              <a:rPr lang="en-GB" sz="3800" b="1" err="1">
                <a:latin typeface="Poppins"/>
                <a:cs typeface="Poppins"/>
              </a:rPr>
              <a:t>pu</a:t>
            </a:r>
            <a:r>
              <a:rPr lang="en-GB" sz="3800">
                <a:latin typeface="Poppins"/>
                <a:cs typeface="Poppins"/>
              </a:rPr>
              <a:t>, with negligible impact on generation, as relevant electrical specifications already reference this capability.</a:t>
            </a:r>
          </a:p>
          <a:p>
            <a:pPr marL="285750" indent="-285750">
              <a:lnSpc>
                <a:spcPct val="120000"/>
              </a:lnSpc>
              <a:buFont typeface="Arial" panose="020B0604020202020204" pitchFamily="34" charset="0"/>
              <a:buChar char="•"/>
            </a:pPr>
            <a:endParaRPr lang="en-GB" u="sng">
              <a:latin typeface="Poppins" panose="00000500000000000000" pitchFamily="2" charset="0"/>
              <a:cs typeface="Poppins" panose="00000500000000000000" pitchFamily="2" charset="0"/>
              <a:hlinkClick r:id="rId2"/>
            </a:endParaRPr>
          </a:p>
          <a:p>
            <a:pPr>
              <a:lnSpc>
                <a:spcPct val="120000"/>
              </a:lnSpc>
            </a:pPr>
            <a:r>
              <a:rPr lang="en-GB" sz="2500" u="sng">
                <a:latin typeface="Poppins" panose="00000500000000000000" pitchFamily="2" charset="0"/>
                <a:cs typeface="Poppins" panose="00000500000000000000" pitchFamily="2" charset="0"/>
                <a:hlinkClick r:id="rId2"/>
              </a:rPr>
              <a:t>Transmission Acceleration Public Consultation | National Energy System Operator</a:t>
            </a:r>
            <a:endParaRPr lang="en-GB" sz="2500">
              <a:latin typeface="Poppins" panose="00000500000000000000" pitchFamily="2" charset="0"/>
              <a:cs typeface="Poppins" panose="00000500000000000000" pitchFamily="2" charset="0"/>
            </a:endParaRPr>
          </a:p>
        </p:txBody>
      </p:sp>
    </p:spTree>
    <p:extLst>
      <p:ext uri="{BB962C8B-B14F-4D97-AF65-F5344CB8AC3E}">
        <p14:creationId xmlns:p14="http://schemas.microsoft.com/office/powerpoint/2010/main" val="7353239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A4B08A-9168-B730-B17E-726BA852B1D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DD3ABE7-FD84-2BD3-7600-D258F1778064}"/>
              </a:ext>
            </a:extLst>
          </p:cNvPr>
          <p:cNvSpPr>
            <a:spLocks noGrp="1"/>
          </p:cNvSpPr>
          <p:nvPr>
            <p:ph type="title"/>
          </p:nvPr>
        </p:nvSpPr>
        <p:spPr>
          <a:xfrm>
            <a:off x="637273" y="365125"/>
            <a:ext cx="8937651" cy="1325563"/>
          </a:xfrm>
        </p:spPr>
        <p:txBody>
          <a:bodyPr>
            <a:normAutofit/>
          </a:bodyPr>
          <a:lstStyle/>
          <a:p>
            <a:r>
              <a:rPr lang="en-GB">
                <a:latin typeface="Poppins" panose="00000500000000000000" pitchFamily="2" charset="0"/>
                <a:cs typeface="Poppins" panose="00000500000000000000" pitchFamily="2" charset="0"/>
              </a:rPr>
              <a:t>Case Studies</a:t>
            </a:r>
          </a:p>
        </p:txBody>
      </p:sp>
      <p:sp>
        <p:nvSpPr>
          <p:cNvPr id="3" name="Text Placeholder 2">
            <a:extLst>
              <a:ext uri="{FF2B5EF4-FFF2-40B4-BE49-F238E27FC236}">
                <a16:creationId xmlns:a16="http://schemas.microsoft.com/office/drawing/2014/main" id="{2AC5CB20-1F57-F92A-DE94-783F174611E0}"/>
              </a:ext>
            </a:extLst>
          </p:cNvPr>
          <p:cNvSpPr>
            <a:spLocks noGrp="1"/>
          </p:cNvSpPr>
          <p:nvPr>
            <p:ph type="body" sz="quarter" idx="13"/>
          </p:nvPr>
        </p:nvSpPr>
        <p:spPr>
          <a:xfrm>
            <a:off x="637273" y="1776248"/>
            <a:ext cx="10515600" cy="4999125"/>
          </a:xfrm>
        </p:spPr>
        <p:txBody>
          <a:bodyPr vert="horz" lIns="91440" tIns="45720" rIns="91440" bIns="45720" rtlCol="0" anchor="t">
            <a:normAutofit/>
          </a:bodyPr>
          <a:lstStyle/>
          <a:p>
            <a:pPr marL="342900" indent="-342900">
              <a:buFont typeface="Arial" panose="020B0604020202020204" pitchFamily="34" charset="0"/>
              <a:buChar char="•"/>
            </a:pPr>
            <a:r>
              <a:rPr lang="en-GB" b="1">
                <a:latin typeface="Poppins"/>
                <a:cs typeface="Poppins"/>
              </a:rPr>
              <a:t>Case studies illustrate the operational impact</a:t>
            </a:r>
            <a:r>
              <a:rPr lang="en-GB">
                <a:latin typeface="Poppins"/>
                <a:cs typeface="Poppins"/>
              </a:rPr>
              <a:t> of increasing the 275 kV voltage limit, using scenarios derived from NESO’s Voltage Event Reports (VER).</a:t>
            </a:r>
          </a:p>
          <a:p>
            <a:endParaRPr lang="en-GB">
              <a:latin typeface="Poppins"/>
              <a:cs typeface="Poppins"/>
            </a:endParaRPr>
          </a:p>
          <a:p>
            <a:pPr marL="342900" indent="-342900">
              <a:buFont typeface="Arial" panose="020B0604020202020204" pitchFamily="34" charset="0"/>
              <a:buChar char="•"/>
            </a:pPr>
            <a:r>
              <a:rPr lang="en-GB" b="1">
                <a:latin typeface="Poppins"/>
                <a:cs typeface="Poppins"/>
              </a:rPr>
              <a:t>No real system events have exceeded the current +9% limit at 275 kV</a:t>
            </a:r>
            <a:r>
              <a:rPr lang="en-GB">
                <a:latin typeface="Poppins"/>
                <a:cs typeface="Poppins"/>
              </a:rPr>
              <a:t>; all examples are based on calculated voltages from Power Network Analyser (PNA) simulations representing insecure fault conditions.</a:t>
            </a:r>
          </a:p>
          <a:p>
            <a:pPr marL="342900" indent="-342900">
              <a:buFont typeface="Arial" panose="020B0604020202020204" pitchFamily="34" charset="0"/>
              <a:buChar char="•"/>
            </a:pPr>
            <a:endParaRPr lang="en-GB">
              <a:latin typeface="Poppins"/>
              <a:cs typeface="Poppins"/>
            </a:endParaRPr>
          </a:p>
          <a:p>
            <a:pPr marL="342900" indent="-342900">
              <a:buFont typeface="Arial" panose="020B0604020202020204" pitchFamily="34" charset="0"/>
              <a:buChar char="•"/>
            </a:pPr>
            <a:r>
              <a:rPr lang="en-GB" b="1">
                <a:latin typeface="Poppins"/>
                <a:cs typeface="Poppins"/>
              </a:rPr>
              <a:t>Voltage issues are typically identified first on the 400 kV network</a:t>
            </a:r>
            <a:r>
              <a:rPr lang="en-GB">
                <a:latin typeface="Poppins"/>
                <a:cs typeface="Poppins"/>
              </a:rPr>
              <a:t>, due to its stricter +5% limit, prompting operational actions before 275 kV voltage limits are reached.</a:t>
            </a:r>
          </a:p>
          <a:p>
            <a:endParaRPr lang="en-GB" sz="2500"/>
          </a:p>
        </p:txBody>
      </p:sp>
    </p:spTree>
    <p:extLst>
      <p:ext uri="{BB962C8B-B14F-4D97-AF65-F5344CB8AC3E}">
        <p14:creationId xmlns:p14="http://schemas.microsoft.com/office/powerpoint/2010/main" val="40294294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384CBA-CA54-60F0-1D0F-C6B7E2E3E1E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DC49D5-4F9F-9480-B3CA-9395A13A71AA}"/>
              </a:ext>
            </a:extLst>
          </p:cNvPr>
          <p:cNvSpPr>
            <a:spLocks noGrp="1"/>
          </p:cNvSpPr>
          <p:nvPr>
            <p:ph type="title"/>
          </p:nvPr>
        </p:nvSpPr>
        <p:spPr>
          <a:xfrm>
            <a:off x="637273" y="365125"/>
            <a:ext cx="8937651" cy="1325563"/>
          </a:xfrm>
        </p:spPr>
        <p:txBody>
          <a:bodyPr>
            <a:normAutofit/>
          </a:bodyPr>
          <a:lstStyle/>
          <a:p>
            <a:r>
              <a:rPr lang="en-GB">
                <a:latin typeface="Poppins" panose="00000500000000000000" pitchFamily="2" charset="0"/>
                <a:cs typeface="Poppins" panose="00000500000000000000" pitchFamily="2" charset="0"/>
              </a:rPr>
              <a:t>Case Study 1</a:t>
            </a:r>
          </a:p>
        </p:txBody>
      </p:sp>
      <p:sp>
        <p:nvSpPr>
          <p:cNvPr id="3" name="Text Placeholder 2">
            <a:extLst>
              <a:ext uri="{FF2B5EF4-FFF2-40B4-BE49-F238E27FC236}">
                <a16:creationId xmlns:a16="http://schemas.microsoft.com/office/drawing/2014/main" id="{746AA1A1-B113-542B-90BA-687FBD3C0B78}"/>
              </a:ext>
            </a:extLst>
          </p:cNvPr>
          <p:cNvSpPr>
            <a:spLocks noGrp="1"/>
          </p:cNvSpPr>
          <p:nvPr>
            <p:ph type="body" sz="quarter" idx="13"/>
          </p:nvPr>
        </p:nvSpPr>
        <p:spPr>
          <a:xfrm>
            <a:off x="637273" y="1553378"/>
            <a:ext cx="10515600" cy="5144877"/>
          </a:xfrm>
        </p:spPr>
        <p:txBody>
          <a:bodyPr vert="horz" lIns="91440" tIns="45720" rIns="91440" bIns="45720" rtlCol="0" anchor="t">
            <a:normAutofit fontScale="70000" lnSpcReduction="20000"/>
          </a:bodyPr>
          <a:lstStyle/>
          <a:p>
            <a:pPr marL="457200" indent="-457200">
              <a:lnSpc>
                <a:spcPct val="120000"/>
              </a:lnSpc>
              <a:buFont typeface="Arial" panose="020B0604020202020204" pitchFamily="34" charset="0"/>
              <a:buChar char="•"/>
            </a:pPr>
            <a:r>
              <a:rPr lang="en-GB" sz="2600" b="1">
                <a:latin typeface="Poppins"/>
                <a:cs typeface="Poppins"/>
              </a:rPr>
              <a:t>Outage combinations in West London and South Wales led to elevated post‑fault voltages</a:t>
            </a:r>
            <a:r>
              <a:rPr lang="en-GB" sz="2600">
                <a:latin typeface="Poppins"/>
                <a:cs typeface="Poppins"/>
              </a:rPr>
              <a:t>, reaching 300–301 kV at two West London substations, slightly exceeding the current +9% (300 kV) limit under lightly loaded overnight conditions.</a:t>
            </a:r>
          </a:p>
          <a:p>
            <a:pPr marL="457200" indent="-457200">
              <a:lnSpc>
                <a:spcPct val="120000"/>
              </a:lnSpc>
              <a:buFont typeface="Arial" panose="020B0604020202020204" pitchFamily="34" charset="0"/>
              <a:buChar char="•"/>
            </a:pPr>
            <a:endParaRPr lang="en-GB" sz="2600">
              <a:latin typeface="Poppins"/>
              <a:cs typeface="Poppins"/>
            </a:endParaRPr>
          </a:p>
          <a:p>
            <a:pPr marL="457200" indent="-457200">
              <a:lnSpc>
                <a:spcPct val="120000"/>
              </a:lnSpc>
              <a:buFont typeface="Arial" panose="020B0604020202020204" pitchFamily="34" charset="0"/>
              <a:buChar char="•"/>
            </a:pPr>
            <a:r>
              <a:rPr lang="en-GB" sz="2600" b="1">
                <a:latin typeface="Poppins"/>
                <a:cs typeface="Poppins"/>
              </a:rPr>
              <a:t>Voltage control options were limited</a:t>
            </a:r>
            <a:r>
              <a:rPr lang="en-GB" sz="2600">
                <a:latin typeface="Poppins"/>
                <a:cs typeface="Poppins"/>
              </a:rPr>
              <a:t>, with an interconnector STATCOM unavailable and a Voltage Control Circuit (VCC) required to remain in service, reducing operational flexibility.</a:t>
            </a:r>
          </a:p>
          <a:p>
            <a:pPr>
              <a:lnSpc>
                <a:spcPct val="120000"/>
              </a:lnSpc>
            </a:pPr>
            <a:endParaRPr lang="en-GB" sz="2600">
              <a:latin typeface="Poppins"/>
              <a:cs typeface="Poppins"/>
            </a:endParaRPr>
          </a:p>
          <a:p>
            <a:pPr marL="457200" indent="-457200">
              <a:lnSpc>
                <a:spcPct val="120000"/>
              </a:lnSpc>
              <a:buFont typeface="Arial" panose="020B0604020202020204" pitchFamily="34" charset="0"/>
              <a:buChar char="•"/>
            </a:pPr>
            <a:r>
              <a:rPr lang="en-GB" sz="2600" b="1">
                <a:latin typeface="Poppins"/>
                <a:cs typeface="Poppins"/>
              </a:rPr>
              <a:t>Operational mitigations were assessed but not viable in real time</a:t>
            </a:r>
            <a:r>
              <a:rPr lang="en-GB" sz="2600">
                <a:latin typeface="Poppins"/>
                <a:cs typeface="Poppins"/>
              </a:rPr>
              <a:t>, as the only action capable of reducing voltage within current limits introduced unacceptable additional demand (single‑circuit) risk.</a:t>
            </a:r>
          </a:p>
          <a:p>
            <a:pPr marL="457200" indent="-457200">
              <a:lnSpc>
                <a:spcPct val="120000"/>
              </a:lnSpc>
              <a:buFont typeface="Arial" panose="020B0604020202020204" pitchFamily="34" charset="0"/>
              <a:buChar char="•"/>
            </a:pPr>
            <a:endParaRPr lang="en-GB" sz="2600">
              <a:latin typeface="Poppins"/>
              <a:cs typeface="Poppins"/>
            </a:endParaRPr>
          </a:p>
          <a:p>
            <a:pPr marL="457200" indent="-457200">
              <a:lnSpc>
                <a:spcPct val="120000"/>
              </a:lnSpc>
              <a:buFont typeface="Arial" panose="020B0604020202020204" pitchFamily="34" charset="0"/>
              <a:buChar char="•"/>
            </a:pPr>
            <a:r>
              <a:rPr lang="en-GB" sz="2600" b="1">
                <a:latin typeface="Poppins"/>
                <a:cs typeface="Poppins"/>
              </a:rPr>
              <a:t>Under the proposed +10% limit (302.5 kV), the scenario would be compliant and secure</a:t>
            </a:r>
            <a:r>
              <a:rPr lang="en-GB" sz="2600">
                <a:latin typeface="Poppins"/>
                <a:cs typeface="Poppins"/>
              </a:rPr>
              <a:t>, allowing the outage to proceed without additional intervention, with demand security maintained through reinstatement of the VCC.</a:t>
            </a:r>
          </a:p>
          <a:p>
            <a:endParaRPr lang="en-GB" sz="2500"/>
          </a:p>
        </p:txBody>
      </p:sp>
    </p:spTree>
    <p:extLst>
      <p:ext uri="{BB962C8B-B14F-4D97-AF65-F5344CB8AC3E}">
        <p14:creationId xmlns:p14="http://schemas.microsoft.com/office/powerpoint/2010/main" val="2874799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9DE1B0-14A9-3839-6810-EE1145B5B0A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D8A9CDC-627D-49C3-E74A-37BD1DF8A408}"/>
              </a:ext>
            </a:extLst>
          </p:cNvPr>
          <p:cNvSpPr>
            <a:spLocks noGrp="1"/>
          </p:cNvSpPr>
          <p:nvPr>
            <p:ph type="title"/>
          </p:nvPr>
        </p:nvSpPr>
        <p:spPr>
          <a:xfrm>
            <a:off x="637273" y="365125"/>
            <a:ext cx="8937651" cy="1325563"/>
          </a:xfrm>
        </p:spPr>
        <p:txBody>
          <a:bodyPr>
            <a:normAutofit/>
          </a:bodyPr>
          <a:lstStyle/>
          <a:p>
            <a:r>
              <a:rPr lang="en-GB">
                <a:latin typeface="Poppins" panose="00000500000000000000" pitchFamily="2" charset="0"/>
                <a:cs typeface="Poppins" panose="00000500000000000000" pitchFamily="2" charset="0"/>
              </a:rPr>
              <a:t>Case Study 2</a:t>
            </a:r>
          </a:p>
        </p:txBody>
      </p:sp>
      <p:sp>
        <p:nvSpPr>
          <p:cNvPr id="3" name="Text Placeholder 2">
            <a:extLst>
              <a:ext uri="{FF2B5EF4-FFF2-40B4-BE49-F238E27FC236}">
                <a16:creationId xmlns:a16="http://schemas.microsoft.com/office/drawing/2014/main" id="{635BB490-B13F-CBEA-51B9-0D3B753C6A91}"/>
              </a:ext>
            </a:extLst>
          </p:cNvPr>
          <p:cNvSpPr>
            <a:spLocks noGrp="1"/>
          </p:cNvSpPr>
          <p:nvPr>
            <p:ph type="body" sz="quarter" idx="13"/>
          </p:nvPr>
        </p:nvSpPr>
        <p:spPr>
          <a:xfrm>
            <a:off x="637273" y="1776248"/>
            <a:ext cx="10515600" cy="4508937"/>
          </a:xfrm>
        </p:spPr>
        <p:txBody>
          <a:bodyPr vert="horz" lIns="91440" tIns="45720" rIns="91440" bIns="45720" rtlCol="0" anchor="t">
            <a:normAutofit fontScale="92500" lnSpcReduction="10000"/>
          </a:bodyPr>
          <a:lstStyle/>
          <a:p>
            <a:pPr marL="342900" indent="-342900">
              <a:buFont typeface="Arial" panose="020B0604020202020204" pitchFamily="34" charset="0"/>
              <a:buChar char="•"/>
            </a:pPr>
            <a:r>
              <a:rPr lang="en-GB" sz="1900" b="1">
                <a:latin typeface="Poppins"/>
                <a:cs typeface="Poppins"/>
              </a:rPr>
              <a:t>Elevated post‑fault voltages were observed in the West Midlands</a:t>
            </a:r>
            <a:r>
              <a:rPr lang="en-GB" sz="1900">
                <a:latin typeface="Poppins"/>
                <a:cs typeface="Poppins"/>
              </a:rPr>
              <a:t> following changes in wind generation output, reducing north–south power flows and increasing system voltage gain, with a worst‑case voltage of </a:t>
            </a:r>
            <a:r>
              <a:rPr lang="en-GB" sz="1900" b="1">
                <a:latin typeface="Poppins"/>
                <a:cs typeface="Poppins"/>
              </a:rPr>
              <a:t>304 kV</a:t>
            </a:r>
            <a:r>
              <a:rPr lang="en-GB" sz="1900">
                <a:latin typeface="Poppins"/>
                <a:cs typeface="Poppins"/>
              </a:rPr>
              <a:t> at a key substation under low overnight demand.</a:t>
            </a:r>
          </a:p>
          <a:p>
            <a:pPr marL="342900" indent="-342900">
              <a:buFont typeface="Arial" panose="020B0604020202020204" pitchFamily="34" charset="0"/>
              <a:buChar char="•"/>
            </a:pPr>
            <a:endParaRPr lang="en-GB" sz="1900">
              <a:latin typeface="Poppins"/>
              <a:cs typeface="Poppins"/>
            </a:endParaRPr>
          </a:p>
          <a:p>
            <a:pPr marL="342900" indent="-342900">
              <a:buFont typeface="Arial" panose="020B0604020202020204" pitchFamily="34" charset="0"/>
              <a:buChar char="•"/>
            </a:pPr>
            <a:r>
              <a:rPr lang="en-GB" sz="1900" b="1">
                <a:latin typeface="Poppins"/>
                <a:cs typeface="Poppins"/>
              </a:rPr>
              <a:t>Mitigation options were limited</a:t>
            </a:r>
            <a:r>
              <a:rPr lang="en-GB" sz="1900">
                <a:latin typeface="Poppins"/>
                <a:cs typeface="Poppins"/>
              </a:rPr>
              <a:t>, as the affected substations had restricted access to reactive compensation or controllable generation, and no tested operational actions successfully reduced voltages to within secure limits.</a:t>
            </a:r>
          </a:p>
          <a:p>
            <a:pPr marL="342900" indent="-342900">
              <a:buFont typeface="Arial" panose="020B0604020202020204" pitchFamily="34" charset="0"/>
              <a:buChar char="•"/>
            </a:pPr>
            <a:endParaRPr lang="en-GB" sz="1900">
              <a:latin typeface="Poppins"/>
              <a:cs typeface="Poppins"/>
            </a:endParaRPr>
          </a:p>
          <a:p>
            <a:pPr marL="342900" indent="-342900">
              <a:buFont typeface="Arial" panose="020B0604020202020204" pitchFamily="34" charset="0"/>
              <a:buChar char="•"/>
            </a:pPr>
            <a:r>
              <a:rPr lang="en-GB" sz="1900" b="1">
                <a:latin typeface="Poppins"/>
                <a:cs typeface="Poppins"/>
              </a:rPr>
              <a:t>The most severe contingency was a double‑circuit fault</a:t>
            </a:r>
            <a:r>
              <a:rPr lang="en-GB" sz="1900">
                <a:latin typeface="Poppins"/>
                <a:cs typeface="Poppins"/>
              </a:rPr>
              <a:t>, resulting in post‑fault voltages exceeding both the current and proposed +10% operational limits.</a:t>
            </a:r>
          </a:p>
          <a:p>
            <a:pPr marL="342900" indent="-342900">
              <a:buFont typeface="Arial" panose="020B0604020202020204" pitchFamily="34" charset="0"/>
              <a:buChar char="•"/>
            </a:pPr>
            <a:endParaRPr lang="en-GB" sz="1900">
              <a:latin typeface="Poppins"/>
              <a:cs typeface="Poppins"/>
            </a:endParaRPr>
          </a:p>
          <a:p>
            <a:pPr marL="342900" indent="-342900">
              <a:buFont typeface="Arial" panose="020B0604020202020204" pitchFamily="34" charset="0"/>
              <a:buChar char="•"/>
            </a:pPr>
            <a:r>
              <a:rPr lang="en-GB" sz="1900" b="1">
                <a:latin typeface="Poppins"/>
                <a:cs typeface="Poppins"/>
              </a:rPr>
              <a:t>The exceedance was driven by system conditions rather than asset design</a:t>
            </a:r>
            <a:r>
              <a:rPr lang="en-GB" sz="1900">
                <a:latin typeface="Poppins"/>
                <a:cs typeface="Poppins"/>
              </a:rPr>
              <a:t>, and while the +10% limit would not resolve this specific scenario, it would provide greater operational flexibility and reduce constraints for lower‑magnitude voltage events.</a:t>
            </a:r>
          </a:p>
          <a:p>
            <a:endParaRPr lang="en-GB" sz="2500"/>
          </a:p>
        </p:txBody>
      </p:sp>
    </p:spTree>
    <p:extLst>
      <p:ext uri="{BB962C8B-B14F-4D97-AF65-F5344CB8AC3E}">
        <p14:creationId xmlns:p14="http://schemas.microsoft.com/office/powerpoint/2010/main" val="35117497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F52EC2-9E66-4608-6446-E4A3D352C74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3A56895-2FE5-95A9-4199-6C5A7A38EEDB}"/>
              </a:ext>
            </a:extLst>
          </p:cNvPr>
          <p:cNvSpPr>
            <a:spLocks noGrp="1"/>
          </p:cNvSpPr>
          <p:nvPr>
            <p:ph type="title"/>
          </p:nvPr>
        </p:nvSpPr>
        <p:spPr>
          <a:xfrm>
            <a:off x="637273" y="365125"/>
            <a:ext cx="8937651" cy="1325563"/>
          </a:xfrm>
        </p:spPr>
        <p:txBody>
          <a:bodyPr>
            <a:normAutofit/>
          </a:bodyPr>
          <a:lstStyle/>
          <a:p>
            <a:r>
              <a:rPr lang="en-GB">
                <a:latin typeface="Poppins" panose="00000500000000000000" pitchFamily="2" charset="0"/>
                <a:cs typeface="Poppins" panose="00000500000000000000" pitchFamily="2" charset="0"/>
              </a:rPr>
              <a:t>Case Study 3</a:t>
            </a:r>
          </a:p>
        </p:txBody>
      </p:sp>
      <p:sp>
        <p:nvSpPr>
          <p:cNvPr id="3" name="Text Placeholder 2">
            <a:extLst>
              <a:ext uri="{FF2B5EF4-FFF2-40B4-BE49-F238E27FC236}">
                <a16:creationId xmlns:a16="http://schemas.microsoft.com/office/drawing/2014/main" id="{94D5E810-9C0F-25CA-CD3D-509DE574155B}"/>
              </a:ext>
            </a:extLst>
          </p:cNvPr>
          <p:cNvSpPr>
            <a:spLocks noGrp="1"/>
          </p:cNvSpPr>
          <p:nvPr>
            <p:ph type="body" sz="quarter" idx="13"/>
          </p:nvPr>
        </p:nvSpPr>
        <p:spPr>
          <a:xfrm>
            <a:off x="394902" y="1522860"/>
            <a:ext cx="10515600" cy="5081752"/>
          </a:xfrm>
        </p:spPr>
        <p:txBody>
          <a:bodyPr vert="horz" lIns="91440" tIns="45720" rIns="91440" bIns="45720" rtlCol="0" anchor="t">
            <a:normAutofit fontScale="40000" lnSpcReduction="20000"/>
          </a:bodyPr>
          <a:lstStyle/>
          <a:p>
            <a:pPr marL="342900" indent="-342900">
              <a:lnSpc>
                <a:spcPct val="120000"/>
              </a:lnSpc>
              <a:buFont typeface="Arial" panose="020B0604020202020204" pitchFamily="34" charset="0"/>
              <a:buChar char="•"/>
            </a:pPr>
            <a:r>
              <a:rPr lang="en-GB" sz="4500" b="1">
                <a:latin typeface="Poppins"/>
                <a:cs typeface="Poppins"/>
              </a:rPr>
              <a:t>High post‑fault voltages were simulated in the Northwest</a:t>
            </a:r>
            <a:r>
              <a:rPr lang="en-GB" sz="4500">
                <a:latin typeface="Poppins"/>
                <a:cs typeface="Poppins"/>
              </a:rPr>
              <a:t> following a traffic‑related loss of a single circuit and synchronous compensation, with regional generation unavailable due to planned outages under low overnight demand.</a:t>
            </a:r>
          </a:p>
          <a:p>
            <a:pPr marL="342900" indent="-342900">
              <a:lnSpc>
                <a:spcPct val="120000"/>
              </a:lnSpc>
              <a:buFont typeface="Arial" panose="020B0604020202020204" pitchFamily="34" charset="0"/>
              <a:buChar char="•"/>
            </a:pPr>
            <a:endParaRPr lang="en-GB" sz="4500">
              <a:latin typeface="Poppins"/>
              <a:cs typeface="Poppins"/>
            </a:endParaRPr>
          </a:p>
          <a:p>
            <a:pPr marL="342900" indent="-342900">
              <a:lnSpc>
                <a:spcPct val="120000"/>
              </a:lnSpc>
              <a:buFont typeface="Arial" panose="020B0604020202020204" pitchFamily="34" charset="0"/>
              <a:buChar char="•"/>
            </a:pPr>
            <a:r>
              <a:rPr lang="en-GB" sz="4500" b="1">
                <a:latin typeface="Poppins"/>
                <a:cs typeface="Poppins"/>
              </a:rPr>
              <a:t>A subsequent double‑circuit contingency resulted in voltage exceedances</a:t>
            </a:r>
            <a:r>
              <a:rPr lang="en-GB" sz="4500">
                <a:latin typeface="Poppins"/>
                <a:cs typeface="Poppins"/>
              </a:rPr>
              <a:t>, reaching 302 kV at the most affected substation and 301 kV at a secondary site, indicating an insecure condition under current limits.</a:t>
            </a:r>
          </a:p>
          <a:p>
            <a:pPr marL="342900" indent="-342900">
              <a:lnSpc>
                <a:spcPct val="120000"/>
              </a:lnSpc>
              <a:buFont typeface="Arial" panose="020B0604020202020204" pitchFamily="34" charset="0"/>
              <a:buChar char="•"/>
            </a:pPr>
            <a:endParaRPr lang="en-GB" sz="4500">
              <a:latin typeface="Poppins"/>
              <a:cs typeface="Poppins"/>
            </a:endParaRPr>
          </a:p>
          <a:p>
            <a:pPr marL="342900" indent="-342900">
              <a:lnSpc>
                <a:spcPct val="120000"/>
              </a:lnSpc>
              <a:buFont typeface="Arial" panose="020B0604020202020204" pitchFamily="34" charset="0"/>
              <a:buChar char="•"/>
            </a:pPr>
            <a:r>
              <a:rPr lang="en-GB" sz="4500" b="1">
                <a:latin typeface="Poppins"/>
                <a:cs typeface="Poppins"/>
              </a:rPr>
              <a:t>The scenario represents a low‑probability Mult contingency</a:t>
            </a:r>
            <a:r>
              <a:rPr lang="en-GB" sz="4500">
                <a:latin typeface="Poppins"/>
                <a:cs typeface="Poppins"/>
              </a:rPr>
              <a:t>, combining a planned outage, a fault‑induced outage, and an additional double‑circuit event, with post‑fault voltages in the +9% to +10% range.</a:t>
            </a:r>
          </a:p>
          <a:p>
            <a:pPr marL="342900" indent="-342900">
              <a:lnSpc>
                <a:spcPct val="120000"/>
              </a:lnSpc>
              <a:buFont typeface="Arial" panose="020B0604020202020204" pitchFamily="34" charset="0"/>
              <a:buChar char="•"/>
            </a:pPr>
            <a:endParaRPr lang="en-GB" sz="4500">
              <a:latin typeface="Poppins"/>
              <a:cs typeface="Poppins"/>
            </a:endParaRPr>
          </a:p>
          <a:p>
            <a:pPr marL="342900" indent="-342900">
              <a:lnSpc>
                <a:spcPct val="120000"/>
              </a:lnSpc>
              <a:buFont typeface="Arial" panose="020B0604020202020204" pitchFamily="34" charset="0"/>
              <a:buChar char="•"/>
            </a:pPr>
            <a:r>
              <a:rPr lang="en-GB" sz="4500" b="1">
                <a:latin typeface="Poppins"/>
                <a:cs typeface="Poppins"/>
              </a:rPr>
              <a:t>Under the proposed +10% post‑fault voltage limit, all voltages would remain secure</a:t>
            </a:r>
            <a:r>
              <a:rPr lang="en-GB" sz="4500">
                <a:latin typeface="Poppins"/>
                <a:cs typeface="Poppins"/>
              </a:rPr>
              <a:t>, removing the need for a Voltage Event Report (VER) and improving security of supply and operational resilience during rare contingency events</a:t>
            </a:r>
          </a:p>
          <a:p>
            <a:endParaRPr lang="en-GB" sz="2500"/>
          </a:p>
        </p:txBody>
      </p:sp>
    </p:spTree>
    <p:extLst>
      <p:ext uri="{BB962C8B-B14F-4D97-AF65-F5344CB8AC3E}">
        <p14:creationId xmlns:p14="http://schemas.microsoft.com/office/powerpoint/2010/main" val="19271408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5E72A62-834B-91D1-5B4D-1B1ADF5B69FA}"/>
              </a:ext>
            </a:extLst>
          </p:cNvPr>
          <p:cNvSpPr>
            <a:spLocks noGrp="1"/>
          </p:cNvSpPr>
          <p:nvPr>
            <p:ph type="ctrTitle"/>
          </p:nvPr>
        </p:nvSpPr>
        <p:spPr/>
        <p:txBody>
          <a:bodyPr>
            <a:normAutofit/>
          </a:bodyPr>
          <a:lstStyle/>
          <a:p>
            <a:r>
              <a:rPr lang="en-GB" noProof="0">
                <a:solidFill>
                  <a:schemeClr val="bg1"/>
                </a:solidFill>
                <a:latin typeface="Poppins" panose="00000500000000000000" pitchFamily="2" charset="0"/>
                <a:cs typeface="Poppins" panose="00000500000000000000" pitchFamily="2" charset="0"/>
              </a:rPr>
              <a:t>WELCOME</a:t>
            </a:r>
            <a:br>
              <a:rPr lang="en-GB" noProof="0">
                <a:solidFill>
                  <a:schemeClr val="bg1"/>
                </a:solidFill>
                <a:latin typeface="Poppins" panose="00000500000000000000" pitchFamily="2" charset="0"/>
                <a:cs typeface="Poppins" panose="00000500000000000000" pitchFamily="2" charset="0"/>
              </a:rPr>
            </a:br>
            <a:endParaRPr lang="en-GB" noProof="0">
              <a:solidFill>
                <a:schemeClr val="bg1"/>
              </a:solidFill>
              <a:latin typeface="Poppins" panose="00000500000000000000" pitchFamily="2" charset="0"/>
              <a:cs typeface="Poppins" panose="00000500000000000000" pitchFamily="2" charset="0"/>
            </a:endParaRPr>
          </a:p>
        </p:txBody>
      </p:sp>
    </p:spTree>
    <p:extLst>
      <p:ext uri="{BB962C8B-B14F-4D97-AF65-F5344CB8AC3E}">
        <p14:creationId xmlns:p14="http://schemas.microsoft.com/office/powerpoint/2010/main" val="15591928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2596E7-8305-0CDB-78F5-D17BC1993C4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E26D00D-C5BD-3FEB-D0D1-EC674328844E}"/>
              </a:ext>
            </a:extLst>
          </p:cNvPr>
          <p:cNvSpPr>
            <a:spLocks noGrp="1"/>
          </p:cNvSpPr>
          <p:nvPr>
            <p:ph type="title"/>
          </p:nvPr>
        </p:nvSpPr>
        <p:spPr>
          <a:xfrm>
            <a:off x="637273" y="365125"/>
            <a:ext cx="8937651" cy="1325563"/>
          </a:xfrm>
        </p:spPr>
        <p:txBody>
          <a:bodyPr>
            <a:normAutofit/>
          </a:bodyPr>
          <a:lstStyle/>
          <a:p>
            <a:r>
              <a:rPr lang="en-GB">
                <a:latin typeface="Poppins" panose="00000500000000000000" pitchFamily="2" charset="0"/>
                <a:cs typeface="Poppins" panose="00000500000000000000" pitchFamily="2" charset="0"/>
              </a:rPr>
              <a:t>Case Study 4</a:t>
            </a:r>
          </a:p>
        </p:txBody>
      </p:sp>
      <p:sp>
        <p:nvSpPr>
          <p:cNvPr id="3" name="Text Placeholder 2">
            <a:extLst>
              <a:ext uri="{FF2B5EF4-FFF2-40B4-BE49-F238E27FC236}">
                <a16:creationId xmlns:a16="http://schemas.microsoft.com/office/drawing/2014/main" id="{DE46D6DA-7080-2DEB-8D70-E9507AD4CF37}"/>
              </a:ext>
            </a:extLst>
          </p:cNvPr>
          <p:cNvSpPr>
            <a:spLocks noGrp="1"/>
          </p:cNvSpPr>
          <p:nvPr>
            <p:ph type="body" sz="quarter" idx="13"/>
          </p:nvPr>
        </p:nvSpPr>
        <p:spPr>
          <a:xfrm>
            <a:off x="637273" y="1776248"/>
            <a:ext cx="10515600" cy="4508937"/>
          </a:xfrm>
        </p:spPr>
        <p:txBody>
          <a:bodyPr vert="horz" lIns="91440" tIns="45720" rIns="91440" bIns="45720" rtlCol="0" anchor="t">
            <a:normAutofit/>
          </a:bodyPr>
          <a:lstStyle/>
          <a:p>
            <a:pPr marL="285750" indent="-285750">
              <a:buFont typeface="Arial" panose="020B0604020202020204" pitchFamily="34" charset="0"/>
              <a:buChar char="•"/>
            </a:pPr>
            <a:r>
              <a:rPr lang="en-GB" b="1">
                <a:latin typeface="Poppins"/>
                <a:cs typeface="Poppins"/>
              </a:rPr>
              <a:t>Simulated overnight conditions in the Northeast of England</a:t>
            </a:r>
            <a:r>
              <a:rPr lang="en-GB">
                <a:latin typeface="Poppins"/>
                <a:cs typeface="Poppins"/>
              </a:rPr>
              <a:t> showed elevated post‑fault voltages when key generators and reactive compensation equipment were unavailable, with a worst‑case voltage of ~301 kV following a single‑circuit contingency.</a:t>
            </a:r>
          </a:p>
          <a:p>
            <a:pPr marL="285750" indent="-285750">
              <a:buFont typeface="Arial" panose="020B0604020202020204" pitchFamily="34" charset="0"/>
              <a:buChar char="•"/>
            </a:pPr>
            <a:endParaRPr lang="en-GB">
              <a:latin typeface="Poppins"/>
              <a:cs typeface="Poppins"/>
            </a:endParaRPr>
          </a:p>
          <a:p>
            <a:pPr marL="285750" indent="-285750">
              <a:buFont typeface="Arial" panose="020B0604020202020204" pitchFamily="34" charset="0"/>
              <a:buChar char="•"/>
            </a:pPr>
            <a:r>
              <a:rPr lang="en-GB" b="1">
                <a:latin typeface="Poppins"/>
                <a:cs typeface="Poppins"/>
              </a:rPr>
              <a:t>The scenario represents a medium‑probability event</a:t>
            </a:r>
            <a:r>
              <a:rPr lang="en-GB">
                <a:latin typeface="Poppins"/>
                <a:cs typeface="Poppins"/>
              </a:rPr>
              <a:t>, combining unavailability of strategically significant generation, loss of reactive equipment, and a subsequent single‑circuit fault, with voltages reaching between +9% and +10% of nominal.</a:t>
            </a:r>
          </a:p>
          <a:p>
            <a:pPr marL="285750" indent="-285750">
              <a:buFont typeface="Arial" panose="020B0604020202020204" pitchFamily="34" charset="0"/>
              <a:buChar char="•"/>
            </a:pPr>
            <a:endParaRPr lang="en-GB">
              <a:latin typeface="Poppins"/>
              <a:cs typeface="Poppins"/>
            </a:endParaRPr>
          </a:p>
          <a:p>
            <a:pPr marL="285750" indent="-285750">
              <a:buFont typeface="Arial" panose="020B0604020202020204" pitchFamily="34" charset="0"/>
              <a:buChar char="•"/>
            </a:pPr>
            <a:r>
              <a:rPr lang="en-GB" b="1">
                <a:latin typeface="Poppins"/>
                <a:cs typeface="Poppins"/>
              </a:rPr>
              <a:t>Under the proposed +10% post‑fault voltage limit</a:t>
            </a:r>
            <a:r>
              <a:rPr lang="en-GB">
                <a:latin typeface="Poppins"/>
                <a:cs typeface="Poppins"/>
              </a:rPr>
              <a:t>, the system would remain within secure operating thresholds, avoiding a security or compliance issue.</a:t>
            </a:r>
          </a:p>
          <a:p>
            <a:pPr marL="285750" indent="-285750">
              <a:buFont typeface="Arial" panose="020B0604020202020204" pitchFamily="34" charset="0"/>
              <a:buChar char="•"/>
            </a:pPr>
            <a:endParaRPr lang="en-GB">
              <a:latin typeface="Poppins"/>
              <a:cs typeface="Poppins"/>
            </a:endParaRPr>
          </a:p>
          <a:p>
            <a:pPr marL="285750" indent="-285750">
              <a:buFont typeface="Arial" panose="020B0604020202020204" pitchFamily="34" charset="0"/>
              <a:buChar char="•"/>
            </a:pPr>
            <a:r>
              <a:rPr lang="en-GB" b="1">
                <a:latin typeface="Poppins"/>
                <a:cs typeface="Poppins"/>
              </a:rPr>
              <a:t>The increased limit enables reactive equipment outages</a:t>
            </a:r>
            <a:r>
              <a:rPr lang="en-GB">
                <a:latin typeface="Poppins"/>
                <a:cs typeface="Poppins"/>
              </a:rPr>
              <a:t> (e.g. reactors) to be scheduled without compromising stability, reducing unnecessary operational costs and improving system flexibility.</a:t>
            </a:r>
          </a:p>
          <a:p>
            <a:pPr marL="342900" indent="-342900">
              <a:buFont typeface="Arial" panose="020B0604020202020204" pitchFamily="34" charset="0"/>
              <a:buChar char="•"/>
            </a:pPr>
            <a:endParaRPr lang="en-GB" sz="1900"/>
          </a:p>
          <a:p>
            <a:endParaRPr lang="en-GB" sz="2500"/>
          </a:p>
        </p:txBody>
      </p:sp>
    </p:spTree>
    <p:extLst>
      <p:ext uri="{BB962C8B-B14F-4D97-AF65-F5344CB8AC3E}">
        <p14:creationId xmlns:p14="http://schemas.microsoft.com/office/powerpoint/2010/main" val="19990407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14F979-F27D-0408-647A-7C32D596E4E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09491A0-686A-C8DC-D8FA-C062C8A58F2B}"/>
              </a:ext>
            </a:extLst>
          </p:cNvPr>
          <p:cNvSpPr>
            <a:spLocks noGrp="1"/>
          </p:cNvSpPr>
          <p:nvPr>
            <p:ph type="title"/>
          </p:nvPr>
        </p:nvSpPr>
        <p:spPr>
          <a:xfrm>
            <a:off x="637273" y="365125"/>
            <a:ext cx="8937651" cy="1325563"/>
          </a:xfrm>
        </p:spPr>
        <p:txBody>
          <a:bodyPr>
            <a:normAutofit/>
          </a:bodyPr>
          <a:lstStyle/>
          <a:p>
            <a:r>
              <a:rPr lang="en-GB">
                <a:latin typeface="Poppins" panose="00000500000000000000" pitchFamily="2" charset="0"/>
                <a:cs typeface="Poppins" panose="00000500000000000000" pitchFamily="2" charset="0"/>
              </a:rPr>
              <a:t>Conclusion</a:t>
            </a:r>
          </a:p>
        </p:txBody>
      </p:sp>
      <p:sp>
        <p:nvSpPr>
          <p:cNvPr id="3" name="Text Placeholder 2">
            <a:extLst>
              <a:ext uri="{FF2B5EF4-FFF2-40B4-BE49-F238E27FC236}">
                <a16:creationId xmlns:a16="http://schemas.microsoft.com/office/drawing/2014/main" id="{4F3F17AF-F5E8-5778-3185-BE7F5EA517F5}"/>
              </a:ext>
            </a:extLst>
          </p:cNvPr>
          <p:cNvSpPr>
            <a:spLocks noGrp="1"/>
          </p:cNvSpPr>
          <p:nvPr>
            <p:ph type="body" sz="quarter" idx="13"/>
          </p:nvPr>
        </p:nvSpPr>
        <p:spPr>
          <a:xfrm>
            <a:off x="637273" y="1776248"/>
            <a:ext cx="10515600" cy="4716627"/>
          </a:xfrm>
        </p:spPr>
        <p:txBody>
          <a:bodyPr vert="horz" lIns="91440" tIns="45720" rIns="91440" bIns="45720" rtlCol="0" anchor="t">
            <a:normAutofit fontScale="92500" lnSpcReduction="20000"/>
          </a:bodyPr>
          <a:lstStyle/>
          <a:p>
            <a:pPr marL="285750" indent="-285750">
              <a:lnSpc>
                <a:spcPct val="110000"/>
              </a:lnSpc>
              <a:buFont typeface="Arial" panose="020B0604020202020204" pitchFamily="34" charset="0"/>
              <a:buChar char="•"/>
            </a:pPr>
            <a:r>
              <a:rPr lang="en-GB" sz="1900" b="1">
                <a:latin typeface="Poppins"/>
                <a:cs typeface="Poppins"/>
              </a:rPr>
              <a:t>Transmission assets are designed to withstand 1.1pu (302.5 kV)</a:t>
            </a:r>
            <a:r>
              <a:rPr lang="en-GB" sz="1900">
                <a:latin typeface="Poppins"/>
                <a:cs typeface="Poppins"/>
              </a:rPr>
              <a:t>, consistent with Grid Code CC.6.1.4 and existing electrical specifications, which continue to reference this capability.</a:t>
            </a:r>
          </a:p>
          <a:p>
            <a:pPr marL="285750" indent="-285750">
              <a:lnSpc>
                <a:spcPct val="110000"/>
              </a:lnSpc>
              <a:buFont typeface="Arial" panose="020B0604020202020204" pitchFamily="34" charset="0"/>
              <a:buChar char="•"/>
            </a:pPr>
            <a:endParaRPr lang="en-GB" sz="1900">
              <a:latin typeface="Poppins"/>
              <a:cs typeface="Poppins"/>
            </a:endParaRPr>
          </a:p>
          <a:p>
            <a:pPr marL="285750" indent="-285750">
              <a:lnSpc>
                <a:spcPct val="110000"/>
              </a:lnSpc>
              <a:buFont typeface="Arial" panose="020B0604020202020204" pitchFamily="34" charset="0"/>
              <a:buChar char="•"/>
            </a:pPr>
            <a:r>
              <a:rPr lang="en-GB" sz="1900" b="1">
                <a:latin typeface="Poppins"/>
                <a:cs typeface="Poppins"/>
              </a:rPr>
              <a:t>Case studies demonstrate systemwide benefits</a:t>
            </a:r>
            <a:r>
              <a:rPr lang="en-GB" sz="1900">
                <a:latin typeface="Poppins"/>
                <a:cs typeface="Poppins"/>
              </a:rPr>
              <a:t> from increasing the post‑fault voltage limit to +10%, enabling more outages to proceed without breaching SQSS security criteria.</a:t>
            </a:r>
          </a:p>
          <a:p>
            <a:pPr marL="285750" indent="-285750">
              <a:lnSpc>
                <a:spcPct val="110000"/>
              </a:lnSpc>
              <a:buFont typeface="Arial" panose="020B0604020202020204" pitchFamily="34" charset="0"/>
              <a:buChar char="•"/>
            </a:pPr>
            <a:endParaRPr lang="en-GB" sz="1900">
              <a:latin typeface="Poppins"/>
              <a:cs typeface="Poppins"/>
            </a:endParaRPr>
          </a:p>
          <a:p>
            <a:pPr marL="285750" indent="-285750">
              <a:lnSpc>
                <a:spcPct val="110000"/>
              </a:lnSpc>
              <a:buFont typeface="Arial" panose="020B0604020202020204" pitchFamily="34" charset="0"/>
              <a:buChar char="•"/>
            </a:pPr>
            <a:r>
              <a:rPr lang="en-GB" sz="1900" b="1">
                <a:latin typeface="Poppins"/>
                <a:cs typeface="Poppins"/>
              </a:rPr>
              <a:t>Operational efficiency is improved</a:t>
            </a:r>
            <a:r>
              <a:rPr lang="en-GB" sz="1900">
                <a:latin typeface="Poppins"/>
                <a:cs typeface="Poppins"/>
              </a:rPr>
              <a:t>, with fewer unnecessary interventions and Voltage Event Reports (VERs), and reduced reliance on additional generation dispatch or reactive support.</a:t>
            </a:r>
          </a:p>
          <a:p>
            <a:pPr marL="285750" indent="-285750">
              <a:lnSpc>
                <a:spcPct val="110000"/>
              </a:lnSpc>
              <a:buFont typeface="Arial" panose="020B0604020202020204" pitchFamily="34" charset="0"/>
              <a:buChar char="•"/>
            </a:pPr>
            <a:endParaRPr lang="en-GB" sz="1900">
              <a:latin typeface="Poppins"/>
              <a:cs typeface="Poppins"/>
            </a:endParaRPr>
          </a:p>
          <a:p>
            <a:pPr marL="285750" indent="-285750">
              <a:lnSpc>
                <a:spcPct val="110000"/>
              </a:lnSpc>
              <a:buFont typeface="Arial" panose="020B0604020202020204" pitchFamily="34" charset="0"/>
              <a:buChar char="•"/>
            </a:pPr>
            <a:r>
              <a:rPr lang="en-GB" sz="1900" b="1">
                <a:latin typeface="Poppins"/>
                <a:cs typeface="Poppins"/>
              </a:rPr>
              <a:t>Overall system security and resilience remains </a:t>
            </a:r>
            <a:r>
              <a:rPr lang="en-GB" sz="1900">
                <a:latin typeface="Poppins"/>
                <a:cs typeface="Poppins"/>
              </a:rPr>
              <a:t>, as increased voltage margins improve flexibility during abnormal conditions, support demand security, and contribute to a more robust energy infrastructure.</a:t>
            </a:r>
          </a:p>
          <a:p>
            <a:endParaRPr lang="en-GB" sz="1900"/>
          </a:p>
          <a:p>
            <a:endParaRPr lang="en-GB" sz="2500"/>
          </a:p>
        </p:txBody>
      </p:sp>
    </p:spTree>
    <p:extLst>
      <p:ext uri="{BB962C8B-B14F-4D97-AF65-F5344CB8AC3E}">
        <p14:creationId xmlns:p14="http://schemas.microsoft.com/office/powerpoint/2010/main" val="26271571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E6FDDF-0AEC-E436-A837-6D312B5279E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B36D65B-82FD-C3FE-A8DD-9A469DF432A1}"/>
              </a:ext>
            </a:extLst>
          </p:cNvPr>
          <p:cNvSpPr>
            <a:spLocks noGrp="1"/>
          </p:cNvSpPr>
          <p:nvPr>
            <p:ph type="title"/>
          </p:nvPr>
        </p:nvSpPr>
        <p:spPr>
          <a:xfrm>
            <a:off x="637274" y="562552"/>
            <a:ext cx="9709361" cy="870551"/>
          </a:xfrm>
        </p:spPr>
        <p:txBody>
          <a:bodyPr/>
          <a:lstStyle/>
          <a:p>
            <a:r>
              <a:rPr lang="en-GB">
                <a:solidFill>
                  <a:srgbClr val="813366"/>
                </a:solidFill>
                <a:latin typeface="Poppins"/>
                <a:cs typeface="Poppins"/>
              </a:rPr>
              <a:t>GSR036 Asks</a:t>
            </a:r>
            <a:r>
              <a:rPr lang="en-GB" noProof="0">
                <a:solidFill>
                  <a:srgbClr val="813366"/>
                </a:solidFill>
                <a:latin typeface="Poppins"/>
                <a:cs typeface="Poppins"/>
              </a:rPr>
              <a:t> of Panel </a:t>
            </a:r>
          </a:p>
        </p:txBody>
      </p:sp>
      <p:sp>
        <p:nvSpPr>
          <p:cNvPr id="3" name="Content Placeholder 2">
            <a:extLst>
              <a:ext uri="{FF2B5EF4-FFF2-40B4-BE49-F238E27FC236}">
                <a16:creationId xmlns:a16="http://schemas.microsoft.com/office/drawing/2014/main" id="{EDF13AFE-9FAE-A498-A848-3DCDF9C3E9D0}"/>
              </a:ext>
            </a:extLst>
          </p:cNvPr>
          <p:cNvSpPr>
            <a:spLocks noGrp="1"/>
          </p:cNvSpPr>
          <p:nvPr>
            <p:ph sz="half" idx="1"/>
          </p:nvPr>
        </p:nvSpPr>
        <p:spPr>
          <a:xfrm>
            <a:off x="637273" y="1528286"/>
            <a:ext cx="9709362" cy="4846104"/>
          </a:xfrm>
        </p:spPr>
        <p:txBody>
          <a:bodyPr/>
          <a:lstStyle/>
          <a:p>
            <a:pPr marL="285750" indent="-285750" algn="l" rtl="0" fontAlgn="base">
              <a:buFont typeface="Arial" panose="020B0604020202020204" pitchFamily="34" charset="0"/>
              <a:buChar char="•"/>
            </a:pPr>
            <a:r>
              <a:rPr lang="en-GB" sz="1800" b="1" i="0" u="none" strike="noStrike" noProof="0">
                <a:effectLst/>
                <a:latin typeface="Poppins" panose="00000500000000000000" pitchFamily="2" charset="0"/>
                <a:cs typeface="Poppins" panose="00000500000000000000" pitchFamily="2" charset="0"/>
              </a:rPr>
              <a:t>AGREE</a:t>
            </a:r>
            <a:r>
              <a:rPr lang="en-GB" sz="1800" b="0" i="0" u="none" strike="noStrike" noProof="0">
                <a:effectLst/>
                <a:latin typeface="Poppins" panose="00000500000000000000" pitchFamily="2" charset="0"/>
                <a:cs typeface="Poppins" panose="00000500000000000000" pitchFamily="2" charset="0"/>
              </a:rPr>
              <a:t> that this Modification has a clearly defined defect and scope</a:t>
            </a:r>
            <a:r>
              <a:rPr lang="en-GB" sz="1800" b="0" i="0" noProof="0">
                <a:effectLst/>
                <a:latin typeface="Poppins" panose="00000500000000000000" pitchFamily="2" charset="0"/>
                <a:cs typeface="Poppins" panose="00000500000000000000" pitchFamily="2" charset="0"/>
              </a:rPr>
              <a:t>​</a:t>
            </a:r>
            <a:br>
              <a:rPr lang="en-GB" sz="1800" b="0" i="0" noProof="0">
                <a:effectLst/>
                <a:latin typeface="Poppins" panose="00000500000000000000" pitchFamily="2" charset="0"/>
                <a:cs typeface="Poppins" panose="00000500000000000000" pitchFamily="2" charset="0"/>
              </a:rPr>
            </a:br>
            <a:r>
              <a:rPr lang="en-GB" sz="1800" b="0" i="0" noProof="0">
                <a:effectLst/>
                <a:latin typeface="Poppins" panose="00000500000000000000" pitchFamily="2" charset="0"/>
                <a:cs typeface="Poppins" panose="00000500000000000000" pitchFamily="2" charset="0"/>
              </a:rPr>
              <a:t>​</a:t>
            </a:r>
            <a:endParaRPr lang="en-GB" b="0" i="0" noProof="0">
              <a:effectLst/>
              <a:latin typeface="Poppins" panose="00000500000000000000" pitchFamily="2" charset="0"/>
              <a:cs typeface="Poppins" panose="00000500000000000000" pitchFamily="2" charset="0"/>
            </a:endParaRPr>
          </a:p>
          <a:p>
            <a:pPr marL="285750" indent="-285750" algn="l" rtl="0" fontAlgn="base">
              <a:buFont typeface="Arial" panose="020B0604020202020204" pitchFamily="34" charset="0"/>
              <a:buChar char="•"/>
            </a:pPr>
            <a:r>
              <a:rPr lang="en-GB" sz="1800" b="1" i="0" u="none" strike="noStrike" noProof="0">
                <a:effectLst/>
                <a:latin typeface="Poppins" panose="00000500000000000000" pitchFamily="2" charset="0"/>
                <a:cs typeface="Poppins" panose="00000500000000000000" pitchFamily="2" charset="0"/>
              </a:rPr>
              <a:t>AGREE </a:t>
            </a:r>
            <a:r>
              <a:rPr lang="en-GB" sz="1800" b="0" i="0" u="none" strike="noStrike" noProof="0">
                <a:effectLst/>
                <a:latin typeface="Poppins" panose="00000500000000000000" pitchFamily="2" charset="0"/>
                <a:cs typeface="Poppins" panose="00000500000000000000" pitchFamily="2" charset="0"/>
              </a:rPr>
              <a:t>that this Modification should proceed to Code Administrator Consultation </a:t>
            </a:r>
            <a:endParaRPr lang="en-GB" b="0" i="0" noProof="0">
              <a:effectLst/>
              <a:latin typeface="Poppins" panose="00000500000000000000" pitchFamily="2" charset="0"/>
              <a:cs typeface="Poppins" panose="00000500000000000000" pitchFamily="2" charset="0"/>
            </a:endParaRPr>
          </a:p>
          <a:p>
            <a:pPr marL="285750" indent="-285750" algn="l" rtl="0" fontAlgn="base">
              <a:buFont typeface="Arial" panose="020B0604020202020204" pitchFamily="34" charset="0"/>
              <a:buChar char="•"/>
            </a:pPr>
            <a:endParaRPr lang="en-GB" b="0" i="0" noProof="0">
              <a:effectLst/>
              <a:latin typeface="Poppins" panose="00000500000000000000" pitchFamily="2" charset="0"/>
              <a:cs typeface="Poppins" panose="00000500000000000000" pitchFamily="2" charset="0"/>
            </a:endParaRPr>
          </a:p>
          <a:p>
            <a:pPr marL="285750" indent="-285750" algn="l" rtl="0" fontAlgn="base">
              <a:buFont typeface="Arial" panose="020B0604020202020204" pitchFamily="34" charset="0"/>
              <a:buChar char="•"/>
            </a:pPr>
            <a:r>
              <a:rPr lang="en-GB" sz="1800" b="1" i="0" u="none" strike="noStrike" noProof="0">
                <a:effectLst/>
                <a:latin typeface="Poppins" panose="00000500000000000000" pitchFamily="2" charset="0"/>
                <a:cs typeface="Poppins" panose="00000500000000000000" pitchFamily="2" charset="0"/>
              </a:rPr>
              <a:t>NOTE</a:t>
            </a:r>
            <a:r>
              <a:rPr lang="en-GB" sz="1800" b="0" i="0" u="none" strike="noStrike" noProof="0">
                <a:effectLst/>
                <a:latin typeface="Poppins" panose="00000500000000000000" pitchFamily="2" charset="0"/>
                <a:cs typeface="Poppins" panose="00000500000000000000" pitchFamily="2" charset="0"/>
              </a:rPr>
              <a:t> the proposed timeline </a:t>
            </a:r>
            <a:endParaRPr lang="en-GB" noProof="0">
              <a:latin typeface="Poppins" panose="00000500000000000000" pitchFamily="2" charset="0"/>
              <a:cs typeface="Poppins" panose="00000500000000000000" pitchFamily="2" charset="0"/>
            </a:endParaRPr>
          </a:p>
        </p:txBody>
      </p:sp>
    </p:spTree>
    <p:extLst>
      <p:ext uri="{BB962C8B-B14F-4D97-AF65-F5344CB8AC3E}">
        <p14:creationId xmlns:p14="http://schemas.microsoft.com/office/powerpoint/2010/main" val="10530004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7511C7-722C-EB44-8F0E-3FE53AB0269A}"/>
              </a:ext>
            </a:extLst>
          </p:cNvPr>
          <p:cNvSpPr>
            <a:spLocks noGrp="1"/>
          </p:cNvSpPr>
          <p:nvPr>
            <p:ph type="title"/>
          </p:nvPr>
        </p:nvSpPr>
        <p:spPr>
          <a:xfrm>
            <a:off x="326572" y="365126"/>
            <a:ext cx="9709361" cy="870551"/>
          </a:xfrm>
        </p:spPr>
        <p:txBody>
          <a:bodyPr>
            <a:noAutofit/>
          </a:bodyPr>
          <a:lstStyle/>
          <a:p>
            <a:r>
              <a:rPr lang="en-GB" sz="2400">
                <a:solidFill>
                  <a:schemeClr val="tx2">
                    <a:lumMod val="90000"/>
                    <a:lumOff val="10000"/>
                  </a:schemeClr>
                </a:solidFill>
                <a:latin typeface="Poppins"/>
                <a:cs typeface="Poppins"/>
              </a:rPr>
              <a:t>GSR036 Proposed Timeline </a:t>
            </a:r>
            <a:endParaRPr lang="en-GB" sz="2400" i="1">
              <a:solidFill>
                <a:schemeClr val="tx2">
                  <a:lumMod val="90000"/>
                  <a:lumOff val="10000"/>
                </a:schemeClr>
              </a:solidFill>
              <a:highlight>
                <a:srgbClr val="00FF00"/>
              </a:highlight>
              <a:latin typeface="Poppins"/>
              <a:cs typeface="Poppins"/>
            </a:endParaRPr>
          </a:p>
        </p:txBody>
      </p:sp>
      <p:graphicFrame>
        <p:nvGraphicFramePr>
          <p:cNvPr id="5" name="Content Placeholder 4">
            <a:extLst>
              <a:ext uri="{FF2B5EF4-FFF2-40B4-BE49-F238E27FC236}">
                <a16:creationId xmlns:a16="http://schemas.microsoft.com/office/drawing/2014/main" id="{628B05E2-7A8F-9879-B41D-B5AC78EB31DF}"/>
              </a:ext>
            </a:extLst>
          </p:cNvPr>
          <p:cNvGraphicFramePr>
            <a:graphicFrameLocks noGrp="1"/>
          </p:cNvGraphicFramePr>
          <p:nvPr>
            <p:ph sz="half" idx="1"/>
          </p:nvPr>
        </p:nvGraphicFramePr>
        <p:xfrm>
          <a:off x="480808" y="1235677"/>
          <a:ext cx="10139452" cy="4901787"/>
        </p:xfrm>
        <a:graphic>
          <a:graphicData uri="http://schemas.openxmlformats.org/drawingml/2006/table">
            <a:tbl>
              <a:tblPr firstRow="1" bandRow="1">
                <a:tableStyleId>{69CF1AB2-1976-4502-BF36-3FF5EA218861}</a:tableStyleId>
              </a:tblPr>
              <a:tblGrid>
                <a:gridCol w="5732705">
                  <a:extLst>
                    <a:ext uri="{9D8B030D-6E8A-4147-A177-3AD203B41FA5}">
                      <a16:colId xmlns:a16="http://schemas.microsoft.com/office/drawing/2014/main" val="2093312658"/>
                    </a:ext>
                  </a:extLst>
                </a:gridCol>
                <a:gridCol w="4406747">
                  <a:extLst>
                    <a:ext uri="{9D8B030D-6E8A-4147-A177-3AD203B41FA5}">
                      <a16:colId xmlns:a16="http://schemas.microsoft.com/office/drawing/2014/main" val="4012075836"/>
                    </a:ext>
                  </a:extLst>
                </a:gridCol>
              </a:tblGrid>
              <a:tr h="263426">
                <a:tc>
                  <a:txBody>
                    <a:bodyPr/>
                    <a:lstStyle/>
                    <a:p>
                      <a:pPr algn="l" fontAlgn="base"/>
                      <a:r>
                        <a:rPr lang="en-GB" sz="1050" b="1">
                          <a:solidFill>
                            <a:schemeClr val="bg1"/>
                          </a:solidFill>
                          <a:effectLst/>
                          <a:latin typeface="Poppins" panose="00000500000000000000" pitchFamily="2" charset="0"/>
                          <a:cs typeface="Poppins" panose="00000500000000000000" pitchFamily="2" charset="0"/>
                        </a:rPr>
                        <a:t>Milestone​</a:t>
                      </a:r>
                    </a:p>
                    <a:p>
                      <a:pPr algn="l" fontAlgn="base"/>
                      <a:endParaRPr lang="en-GB" sz="1400" b="1" i="0">
                        <a:solidFill>
                          <a:schemeClr val="bg1"/>
                        </a:solidFill>
                        <a:effectLst/>
                        <a:latin typeface="Poppins" panose="00000500000000000000" pitchFamily="2" charset="0"/>
                        <a:cs typeface="Poppins" panose="00000500000000000000" pitchFamily="2" charset="0"/>
                      </a:endParaRP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solidFill>
                      <a:srgbClr val="813366"/>
                    </a:solidFill>
                  </a:tcPr>
                </a:tc>
                <a:tc>
                  <a:txBody>
                    <a:bodyPr/>
                    <a:lstStyle/>
                    <a:p>
                      <a:pPr algn="l" fontAlgn="base"/>
                      <a:r>
                        <a:rPr lang="en-GB" sz="900" b="1">
                          <a:solidFill>
                            <a:schemeClr val="bg1"/>
                          </a:solidFill>
                          <a:effectLst/>
                          <a:latin typeface="Poppins" panose="00000500000000000000" pitchFamily="2" charset="0"/>
                          <a:cs typeface="Poppins" panose="00000500000000000000" pitchFamily="2" charset="0"/>
                        </a:rPr>
                        <a:t>Date​</a:t>
                      </a:r>
                      <a:endParaRPr lang="en-GB" sz="1100" b="1" i="0">
                        <a:solidFill>
                          <a:schemeClr val="bg1"/>
                        </a:solidFill>
                        <a:effectLst/>
                        <a:latin typeface="Poppins" panose="00000500000000000000" pitchFamily="2" charset="0"/>
                        <a:cs typeface="Poppins" panose="00000500000000000000" pitchFamily="2" charset="0"/>
                      </a:endParaRP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solidFill>
                      <a:srgbClr val="813366"/>
                    </a:solidFill>
                  </a:tcPr>
                </a:tc>
                <a:extLst>
                  <a:ext uri="{0D108BD9-81ED-4DB2-BD59-A6C34878D82A}">
                    <a16:rowId xmlns:a16="http://schemas.microsoft.com/office/drawing/2014/main" val="95019418"/>
                  </a:ext>
                </a:extLst>
              </a:tr>
              <a:tr h="778012">
                <a:tc>
                  <a:txBody>
                    <a:bodyPr/>
                    <a:lstStyle/>
                    <a:p>
                      <a:pPr algn="l" fontAlgn="base"/>
                      <a:r>
                        <a:rPr lang="en-GB" sz="1200" b="0">
                          <a:solidFill>
                            <a:srgbClr val="000000"/>
                          </a:solidFill>
                          <a:effectLst/>
                          <a:latin typeface="Poppins" panose="00000500000000000000" pitchFamily="2" charset="0"/>
                          <a:cs typeface="Poppins" panose="00000500000000000000" pitchFamily="2" charset="0"/>
                        </a:rPr>
                        <a:t>Modification presented to Panel​</a:t>
                      </a:r>
                      <a:endParaRPr lang="en-GB" sz="1800" b="0" i="0">
                        <a:solidFill>
                          <a:srgbClr val="000000"/>
                        </a:solidFill>
                        <a:effectLst/>
                        <a:latin typeface="Poppins" panose="00000500000000000000" pitchFamily="2" charset="0"/>
                        <a:cs typeface="Poppins" panose="00000500000000000000" pitchFamily="2" charset="0"/>
                      </a:endParaRP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tc>
                  <a:txBody>
                    <a:bodyPr/>
                    <a:lstStyle/>
                    <a:p>
                      <a:pPr algn="l" fontAlgn="base"/>
                      <a:r>
                        <a:rPr lang="en-US" sz="1050" b="0" i="0">
                          <a:solidFill>
                            <a:srgbClr val="000000"/>
                          </a:solidFill>
                          <a:effectLst/>
                          <a:latin typeface="Poppins" panose="00000500000000000000" pitchFamily="2" charset="0"/>
                          <a:cs typeface="Poppins" panose="00000500000000000000" pitchFamily="2" charset="0"/>
                        </a:rPr>
                        <a:t>20 May 2026</a:t>
                      </a:r>
                      <a:endParaRPr lang="en-GB" sz="1050" b="0" i="0">
                        <a:solidFill>
                          <a:srgbClr val="000000"/>
                        </a:solidFill>
                        <a:effectLst/>
                        <a:latin typeface="Poppins" panose="00000500000000000000" pitchFamily="2" charset="0"/>
                        <a:cs typeface="Poppins" panose="00000500000000000000" pitchFamily="2" charset="0"/>
                      </a:endParaRP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extLst>
                  <a:ext uri="{0D108BD9-81ED-4DB2-BD59-A6C34878D82A}">
                    <a16:rowId xmlns:a16="http://schemas.microsoft.com/office/drawing/2014/main" val="3038944520"/>
                  </a:ext>
                </a:extLst>
              </a:tr>
              <a:tr h="482915">
                <a:tc>
                  <a:txBody>
                    <a:bodyPr/>
                    <a:lstStyle/>
                    <a:p>
                      <a:pPr algn="l" fontAlgn="base"/>
                      <a:r>
                        <a:rPr lang="en-US" sz="1200" b="0" i="0">
                          <a:solidFill>
                            <a:srgbClr val="000000"/>
                          </a:solidFill>
                          <a:effectLst/>
                          <a:latin typeface="Poppins" panose="00000500000000000000" pitchFamily="2" charset="0"/>
                          <a:cs typeface="Poppins" panose="00000500000000000000" pitchFamily="2" charset="0"/>
                        </a:rPr>
                        <a:t>C</a:t>
                      </a:r>
                      <a:r>
                        <a:rPr lang="en-GB" sz="1200" b="0" i="0">
                          <a:solidFill>
                            <a:srgbClr val="000000"/>
                          </a:solidFill>
                          <a:effectLst/>
                          <a:latin typeface="Poppins" panose="00000500000000000000" pitchFamily="2" charset="0"/>
                          <a:cs typeface="Poppins" panose="00000500000000000000" pitchFamily="2" charset="0"/>
                        </a:rPr>
                        <a:t>ode Administrator Consultation (15 Working days)</a:t>
                      </a:r>
                      <a:endParaRPr lang="en-GB" sz="1800" b="0" i="0">
                        <a:solidFill>
                          <a:srgbClr val="000000"/>
                        </a:solidFill>
                        <a:effectLst/>
                        <a:latin typeface="Poppins" panose="00000500000000000000" pitchFamily="2" charset="0"/>
                        <a:cs typeface="Poppins" panose="00000500000000000000" pitchFamily="2" charset="0"/>
                      </a:endParaRP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tc>
                  <a:txBody>
                    <a:bodyPr/>
                    <a:lstStyle/>
                    <a:p>
                      <a:pPr algn="l" fontAlgn="base"/>
                      <a:r>
                        <a:rPr lang="en-US" sz="1050" b="0" i="0">
                          <a:solidFill>
                            <a:srgbClr val="000000"/>
                          </a:solidFill>
                          <a:effectLst/>
                          <a:latin typeface="Poppins" panose="00000500000000000000" pitchFamily="2" charset="0"/>
                          <a:cs typeface="Poppins" panose="00000500000000000000" pitchFamily="2" charset="0"/>
                        </a:rPr>
                        <a:t>25 May 2026 - 12 June 2026</a:t>
                      </a:r>
                      <a:endParaRPr lang="en-GB" sz="1050" b="0" i="0">
                        <a:solidFill>
                          <a:srgbClr val="000000"/>
                        </a:solidFill>
                        <a:effectLst/>
                        <a:latin typeface="Poppins" panose="00000500000000000000" pitchFamily="2" charset="0"/>
                        <a:cs typeface="Poppins" panose="00000500000000000000" pitchFamily="2" charset="0"/>
                      </a:endParaRP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extLst>
                  <a:ext uri="{0D108BD9-81ED-4DB2-BD59-A6C34878D82A}">
                    <a16:rowId xmlns:a16="http://schemas.microsoft.com/office/drawing/2014/main" val="3024615914"/>
                  </a:ext>
                </a:extLst>
              </a:tr>
              <a:tr h="630463">
                <a:tc>
                  <a:txBody>
                    <a:bodyPr/>
                    <a:lstStyle/>
                    <a:p>
                      <a:pPr algn="l" fontAlgn="base"/>
                      <a:r>
                        <a:rPr lang="en-US" sz="1200" b="0" kern="1200">
                          <a:solidFill>
                            <a:srgbClr val="000000"/>
                          </a:solidFill>
                          <a:effectLst/>
                          <a:latin typeface="Poppins" panose="00000500000000000000" pitchFamily="2" charset="0"/>
                          <a:ea typeface="+mn-ea"/>
                          <a:cs typeface="Poppins" panose="00000500000000000000" pitchFamily="2" charset="0"/>
                        </a:rPr>
                        <a:t>D</a:t>
                      </a:r>
                      <a:r>
                        <a:rPr lang="en-GB" sz="1200" b="0" kern="1200">
                          <a:solidFill>
                            <a:srgbClr val="000000"/>
                          </a:solidFill>
                          <a:effectLst/>
                          <a:latin typeface="Poppins" panose="00000500000000000000" pitchFamily="2" charset="0"/>
                          <a:ea typeface="+mn-ea"/>
                          <a:cs typeface="Poppins" panose="00000500000000000000" pitchFamily="2" charset="0"/>
                        </a:rPr>
                        <a:t>raft Final Modification Report (DFMR) issued to Panel  (5 working days)</a:t>
                      </a: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tc>
                  <a:txBody>
                    <a:bodyPr/>
                    <a:lstStyle/>
                    <a:p>
                      <a:pPr algn="l" fontAlgn="base"/>
                      <a:r>
                        <a:rPr lang="en-US" sz="1050" b="0" i="0">
                          <a:solidFill>
                            <a:srgbClr val="000000"/>
                          </a:solidFill>
                          <a:effectLst/>
                          <a:latin typeface="Poppins" panose="00000500000000000000" pitchFamily="2" charset="0"/>
                          <a:cs typeface="Poppins" panose="00000500000000000000" pitchFamily="2" charset="0"/>
                        </a:rPr>
                        <a:t>13 July 2026</a:t>
                      </a:r>
                      <a:endParaRPr lang="en-GB" sz="1050" b="0" i="0">
                        <a:solidFill>
                          <a:srgbClr val="000000"/>
                        </a:solidFill>
                        <a:effectLst/>
                        <a:latin typeface="Poppins" panose="00000500000000000000" pitchFamily="2" charset="0"/>
                        <a:cs typeface="Poppins" panose="00000500000000000000" pitchFamily="2" charset="0"/>
                      </a:endParaRP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extLst>
                  <a:ext uri="{0D108BD9-81ED-4DB2-BD59-A6C34878D82A}">
                    <a16:rowId xmlns:a16="http://schemas.microsoft.com/office/drawing/2014/main" val="3421836977"/>
                  </a:ext>
                </a:extLst>
              </a:tr>
              <a:tr h="630463">
                <a:tc>
                  <a:txBody>
                    <a:bodyPr/>
                    <a:lstStyle/>
                    <a:p>
                      <a:pPr algn="l" fontAlgn="base"/>
                      <a:r>
                        <a:rPr lang="en-GB" sz="1200" b="0" kern="1200">
                          <a:solidFill>
                            <a:srgbClr val="000000"/>
                          </a:solidFill>
                          <a:effectLst/>
                          <a:latin typeface="Poppins" panose="00000500000000000000" pitchFamily="2" charset="0"/>
                          <a:ea typeface="+mn-ea"/>
                          <a:cs typeface="Poppins" panose="00000500000000000000" pitchFamily="2" charset="0"/>
                        </a:rPr>
                        <a:t>Panel undertake DFMR recommendation vote</a:t>
                      </a:r>
                    </a:p>
                    <a:p>
                      <a:pPr algn="l" fontAlgn="base"/>
                      <a:endParaRPr lang="en-GB" sz="1200" b="0" kern="1200">
                        <a:solidFill>
                          <a:srgbClr val="000000"/>
                        </a:solidFill>
                        <a:effectLst/>
                        <a:latin typeface="Poppins" panose="00000500000000000000" pitchFamily="2" charset="0"/>
                        <a:ea typeface="+mn-ea"/>
                        <a:cs typeface="Poppins" panose="00000500000000000000" pitchFamily="2" charset="0"/>
                      </a:endParaRP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tc>
                  <a:txBody>
                    <a:bodyPr/>
                    <a:lstStyle/>
                    <a:p>
                      <a:pPr algn="l" fontAlgn="base"/>
                      <a:r>
                        <a:rPr lang="en-US" sz="1050" b="0" i="0">
                          <a:solidFill>
                            <a:srgbClr val="000000"/>
                          </a:solidFill>
                          <a:effectLst/>
                          <a:latin typeface="Poppins" panose="00000500000000000000" pitchFamily="2" charset="0"/>
                          <a:cs typeface="Poppins" panose="00000500000000000000" pitchFamily="2" charset="0"/>
                        </a:rPr>
                        <a:t>28 July 2026</a:t>
                      </a:r>
                      <a:endParaRPr lang="en-GB" sz="1050" b="0" i="0">
                        <a:solidFill>
                          <a:srgbClr val="000000"/>
                        </a:solidFill>
                        <a:effectLst/>
                        <a:latin typeface="Poppins" panose="00000500000000000000" pitchFamily="2" charset="0"/>
                        <a:cs typeface="Poppins" panose="00000500000000000000" pitchFamily="2" charset="0"/>
                      </a:endParaRP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extLst>
                  <a:ext uri="{0D108BD9-81ED-4DB2-BD59-A6C34878D82A}">
                    <a16:rowId xmlns:a16="http://schemas.microsoft.com/office/drawing/2014/main" val="3119348136"/>
                  </a:ext>
                </a:extLst>
              </a:tr>
              <a:tr h="630463">
                <a:tc>
                  <a:txBody>
                    <a:bodyPr/>
                    <a:lstStyle/>
                    <a:p>
                      <a:pPr algn="l" fontAlgn="base"/>
                      <a:r>
                        <a:rPr lang="en-GB" sz="1200" b="0">
                          <a:solidFill>
                            <a:srgbClr val="000000"/>
                          </a:solidFill>
                          <a:effectLst/>
                          <a:latin typeface="Poppins" panose="00000500000000000000" pitchFamily="2" charset="0"/>
                          <a:cs typeface="Poppins" panose="00000500000000000000" pitchFamily="2" charset="0"/>
                        </a:rPr>
                        <a:t>Final Modification Report issued to Ofgem</a:t>
                      </a:r>
                      <a:endParaRPr lang="en-GB" sz="1200" b="0" i="0">
                        <a:solidFill>
                          <a:srgbClr val="000000"/>
                        </a:solidFill>
                        <a:effectLst/>
                        <a:latin typeface="Poppins" panose="00000500000000000000" pitchFamily="2" charset="0"/>
                        <a:cs typeface="Poppins" panose="00000500000000000000" pitchFamily="2" charset="0"/>
                      </a:endParaRP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tc>
                  <a:txBody>
                    <a:bodyPr/>
                    <a:lstStyle/>
                    <a:p>
                      <a:pPr algn="l" fontAlgn="base"/>
                      <a:r>
                        <a:rPr lang="en-US" sz="1050" b="0" i="0">
                          <a:solidFill>
                            <a:srgbClr val="000000"/>
                          </a:solidFill>
                          <a:effectLst/>
                          <a:latin typeface="Poppins" panose="00000500000000000000" pitchFamily="2" charset="0"/>
                          <a:cs typeface="Poppins" panose="00000500000000000000" pitchFamily="2" charset="0"/>
                        </a:rPr>
                        <a:t>11 August 2026</a:t>
                      </a:r>
                      <a:endParaRPr lang="en-GB" sz="1050" b="0" i="0">
                        <a:solidFill>
                          <a:srgbClr val="000000"/>
                        </a:solidFill>
                        <a:effectLst/>
                        <a:latin typeface="Poppins" panose="00000500000000000000" pitchFamily="2" charset="0"/>
                        <a:cs typeface="Poppins" panose="00000500000000000000" pitchFamily="2" charset="0"/>
                      </a:endParaRP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extLst>
                  <a:ext uri="{0D108BD9-81ED-4DB2-BD59-A6C34878D82A}">
                    <a16:rowId xmlns:a16="http://schemas.microsoft.com/office/drawing/2014/main" val="2601999055"/>
                  </a:ext>
                </a:extLst>
              </a:tr>
              <a:tr h="630463">
                <a:tc>
                  <a:txBody>
                    <a:bodyPr/>
                    <a:lstStyle/>
                    <a:p>
                      <a:pPr algn="l" fontAlgn="base"/>
                      <a:r>
                        <a:rPr lang="en-US" sz="1200" b="0" i="0">
                          <a:solidFill>
                            <a:srgbClr val="000000"/>
                          </a:solidFill>
                          <a:effectLst/>
                          <a:latin typeface="Poppins" panose="00000500000000000000" pitchFamily="2" charset="0"/>
                          <a:cs typeface="Poppins" panose="00000500000000000000" pitchFamily="2" charset="0"/>
                        </a:rPr>
                        <a:t>O</a:t>
                      </a:r>
                      <a:r>
                        <a:rPr lang="en-GB" sz="1200" b="0" i="0">
                          <a:solidFill>
                            <a:srgbClr val="000000"/>
                          </a:solidFill>
                          <a:effectLst/>
                          <a:latin typeface="Poppins" panose="00000500000000000000" pitchFamily="2" charset="0"/>
                          <a:cs typeface="Poppins" panose="00000500000000000000" pitchFamily="2" charset="0"/>
                        </a:rPr>
                        <a:t>fgem Decision </a:t>
                      </a:r>
                      <a:endParaRPr lang="en-GB" sz="1800" b="0" i="0">
                        <a:solidFill>
                          <a:srgbClr val="000000"/>
                        </a:solidFill>
                        <a:effectLst/>
                        <a:latin typeface="Poppins" panose="00000500000000000000" pitchFamily="2" charset="0"/>
                        <a:cs typeface="Poppins" panose="00000500000000000000" pitchFamily="2" charset="0"/>
                      </a:endParaRP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tc>
                  <a:txBody>
                    <a:bodyPr/>
                    <a:lstStyle/>
                    <a:p>
                      <a:pPr algn="l" fontAlgn="base"/>
                      <a:r>
                        <a:rPr lang="en-US" sz="1050" b="0" i="0">
                          <a:solidFill>
                            <a:srgbClr val="000000"/>
                          </a:solidFill>
                          <a:effectLst/>
                          <a:latin typeface="Poppins" panose="00000500000000000000" pitchFamily="2" charset="0"/>
                          <a:cs typeface="Poppins" panose="00000500000000000000" pitchFamily="2" charset="0"/>
                        </a:rPr>
                        <a:t>TBC</a:t>
                      </a:r>
                      <a:endParaRPr lang="en-GB" sz="1050" b="0" i="0">
                        <a:solidFill>
                          <a:srgbClr val="000000"/>
                        </a:solidFill>
                        <a:effectLst/>
                        <a:latin typeface="Poppins" panose="00000500000000000000" pitchFamily="2" charset="0"/>
                        <a:cs typeface="Poppins" panose="00000500000000000000" pitchFamily="2" charset="0"/>
                      </a:endParaRP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extLst>
                  <a:ext uri="{0D108BD9-81ED-4DB2-BD59-A6C34878D82A}">
                    <a16:rowId xmlns:a16="http://schemas.microsoft.com/office/drawing/2014/main" val="1572352113"/>
                  </a:ext>
                </a:extLst>
              </a:tr>
              <a:tr h="699874">
                <a:tc>
                  <a:txBody>
                    <a:bodyPr/>
                    <a:lstStyle/>
                    <a:p>
                      <a:pPr algn="l" fontAlgn="base"/>
                      <a:r>
                        <a:rPr lang="en-GB" sz="1200" b="0">
                          <a:solidFill>
                            <a:srgbClr val="000000"/>
                          </a:solidFill>
                          <a:effectLst/>
                          <a:latin typeface="Poppins" panose="00000500000000000000" pitchFamily="2" charset="0"/>
                          <a:cs typeface="Poppins" panose="00000500000000000000" pitchFamily="2" charset="0"/>
                        </a:rPr>
                        <a:t>Implementation date</a:t>
                      </a:r>
                      <a:endParaRPr lang="en-GB" sz="1800" b="0" i="0">
                        <a:solidFill>
                          <a:srgbClr val="000000"/>
                        </a:solidFill>
                        <a:effectLst/>
                        <a:latin typeface="Poppins" panose="00000500000000000000" pitchFamily="2" charset="0"/>
                        <a:cs typeface="Poppins" panose="00000500000000000000" pitchFamily="2" charset="0"/>
                      </a:endParaRP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tc>
                  <a:txBody>
                    <a:bodyPr/>
                    <a:lstStyle/>
                    <a:p>
                      <a:pPr algn="l" fontAlgn="base"/>
                      <a:r>
                        <a:rPr lang="en-US" sz="1050" b="0" i="0">
                          <a:solidFill>
                            <a:srgbClr val="000000"/>
                          </a:solidFill>
                          <a:effectLst/>
                          <a:latin typeface="Poppins" panose="00000500000000000000" pitchFamily="2" charset="0"/>
                          <a:cs typeface="Poppins" panose="00000500000000000000" pitchFamily="2" charset="0"/>
                        </a:rPr>
                        <a:t>10 Business Days after Decision</a:t>
                      </a:r>
                      <a:endParaRPr lang="en-GB" sz="1050" b="0" i="0">
                        <a:solidFill>
                          <a:srgbClr val="000000"/>
                        </a:solidFill>
                        <a:effectLst/>
                        <a:latin typeface="Poppins" panose="00000500000000000000" pitchFamily="2" charset="0"/>
                        <a:cs typeface="Poppins" panose="00000500000000000000" pitchFamily="2" charset="0"/>
                      </a:endParaRP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extLst>
                  <a:ext uri="{0D108BD9-81ED-4DB2-BD59-A6C34878D82A}">
                    <a16:rowId xmlns:a16="http://schemas.microsoft.com/office/drawing/2014/main" val="2641631323"/>
                  </a:ext>
                </a:extLst>
              </a:tr>
            </a:tbl>
          </a:graphicData>
        </a:graphic>
      </p:graphicFrame>
      <p:sp>
        <p:nvSpPr>
          <p:cNvPr id="6" name="Rectangle 1">
            <a:extLst>
              <a:ext uri="{FF2B5EF4-FFF2-40B4-BE49-F238E27FC236}">
                <a16:creationId xmlns:a16="http://schemas.microsoft.com/office/drawing/2014/main" id="{C8B788FB-82D8-C32A-8F30-6A43EF1F460A}"/>
              </a:ext>
            </a:extLst>
          </p:cNvPr>
          <p:cNvSpPr>
            <a:spLocks noChangeArrowheads="1"/>
          </p:cNvSpPr>
          <p:nvPr/>
        </p:nvSpPr>
        <p:spPr bwMode="auto">
          <a:xfrm>
            <a:off x="0" y="-323165"/>
            <a:ext cx="121920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000000"/>
                </a:solidFill>
                <a:effectLst/>
                <a:latin typeface="Poppins" panose="00000500000000000000" pitchFamily="2" charset="0"/>
                <a:cs typeface="Poppins" panose="00000500000000000000" pitchFamily="2" charset="0"/>
              </a:rPr>
              <a:t> </a:t>
            </a:r>
            <a:endParaRPr kumimoji="0" lang="en-US" altLang="en-US" sz="1800" b="0" i="0" u="none" strike="noStrike" cap="none" normalizeH="0" baseline="0">
              <a:ln>
                <a:noFill/>
              </a:ln>
              <a:solidFill>
                <a:schemeClr val="tx1"/>
              </a:solidFill>
              <a:effectLst/>
              <a:latin typeface="Poppins" panose="00000500000000000000" pitchFamily="2" charset="0"/>
              <a:cs typeface="Poppins" panose="00000500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Poppins" panose="00000500000000000000" pitchFamily="2" charset="0"/>
              <a:cs typeface="Poppins" panose="00000500000000000000" pitchFamily="2" charset="0"/>
            </a:endParaRPr>
          </a:p>
        </p:txBody>
      </p:sp>
    </p:spTree>
    <p:extLst>
      <p:ext uri="{BB962C8B-B14F-4D97-AF65-F5344CB8AC3E}">
        <p14:creationId xmlns:p14="http://schemas.microsoft.com/office/powerpoint/2010/main" val="3085972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752DDB-22F6-7211-4723-981DE6C7ABD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C4A6378-F6C3-D9E1-24EE-B264BEE54D1A}"/>
              </a:ext>
            </a:extLst>
          </p:cNvPr>
          <p:cNvSpPr>
            <a:spLocks noGrp="1"/>
          </p:cNvSpPr>
          <p:nvPr>
            <p:ph type="title"/>
          </p:nvPr>
        </p:nvSpPr>
        <p:spPr>
          <a:xfrm>
            <a:off x="555080" y="1721819"/>
            <a:ext cx="3016800" cy="1325563"/>
          </a:xfrm>
        </p:spPr>
        <p:txBody>
          <a:bodyPr>
            <a:noAutofit/>
          </a:bodyPr>
          <a:lstStyle/>
          <a:p>
            <a:r>
              <a:rPr lang="en-GB" sz="2500" b="1" i="0" u="none" strike="noStrike">
                <a:solidFill>
                  <a:schemeClr val="bg1"/>
                </a:solidFill>
                <a:effectLst/>
                <a:latin typeface="Poppins" panose="00000500000000000000" pitchFamily="2" charset="0"/>
                <a:cs typeface="Poppins" panose="00000500000000000000" pitchFamily="2" charset="0"/>
              </a:rPr>
              <a:t>Inflight Modification Updates</a:t>
            </a:r>
            <a:endParaRPr lang="en-GB" sz="2000">
              <a:solidFill>
                <a:schemeClr val="bg1"/>
              </a:solidFill>
              <a:latin typeface="Poppins" panose="00000500000000000000" pitchFamily="2" charset="0"/>
              <a:cs typeface="Poppins" panose="00000500000000000000" pitchFamily="2" charset="0"/>
            </a:endParaRPr>
          </a:p>
        </p:txBody>
      </p:sp>
      <p:sp>
        <p:nvSpPr>
          <p:cNvPr id="3" name="TextBox 2">
            <a:extLst>
              <a:ext uri="{FF2B5EF4-FFF2-40B4-BE49-F238E27FC236}">
                <a16:creationId xmlns:a16="http://schemas.microsoft.com/office/drawing/2014/main" id="{3B49E849-1019-1ACC-3FFE-ECE6F5BB914B}"/>
              </a:ext>
            </a:extLst>
          </p:cNvPr>
          <p:cNvSpPr txBox="1"/>
          <p:nvPr/>
        </p:nvSpPr>
        <p:spPr>
          <a:xfrm>
            <a:off x="5181600" y="1868129"/>
            <a:ext cx="4916129" cy="1200329"/>
          </a:xfrm>
          <a:prstGeom prst="rect">
            <a:avLst/>
          </a:prstGeom>
          <a:noFill/>
        </p:spPr>
        <p:txBody>
          <a:bodyPr wrap="square" lIns="91440" tIns="45720" rIns="91440" bIns="45720" rtlCol="0" anchor="t">
            <a:spAutoFit/>
          </a:bodyPr>
          <a:lstStyle/>
          <a:p>
            <a:pPr marL="285750" indent="-285750">
              <a:buFont typeface="Arial" panose="020B0604020202020204" pitchFamily="34" charset="0"/>
              <a:buChar char="•"/>
            </a:pPr>
            <a:r>
              <a:rPr lang="en-GB">
                <a:latin typeface="Poppins" panose="00000500000000000000" pitchFamily="2" charset="0"/>
                <a:cs typeface="Poppins" panose="00000500000000000000" pitchFamily="2" charset="0"/>
              </a:rPr>
              <a:t>GSR037 Timeline Update</a:t>
            </a:r>
          </a:p>
          <a:p>
            <a:pPr marL="285750" indent="-285750">
              <a:buFont typeface="Arial" panose="020B0604020202020204" pitchFamily="34" charset="0"/>
              <a:buChar char="•"/>
            </a:pPr>
            <a:r>
              <a:rPr lang="en-US">
                <a:latin typeface="Poppins" panose="00000500000000000000" pitchFamily="2" charset="0"/>
                <a:cs typeface="Poppins" panose="00000500000000000000" pitchFamily="2" charset="0"/>
              </a:rPr>
              <a:t>GSR038 Withdrawal</a:t>
            </a:r>
            <a:endParaRPr lang="en-GB">
              <a:latin typeface="Poppins" panose="00000500000000000000" pitchFamily="2" charset="0"/>
              <a:cs typeface="Poppins" panose="00000500000000000000" pitchFamily="2" charset="0"/>
            </a:endParaRPr>
          </a:p>
          <a:p>
            <a:pPr marL="285750" indent="-285750">
              <a:buFont typeface="Arial" panose="020B0604020202020204" pitchFamily="34" charset="0"/>
              <a:buChar char="•"/>
            </a:pPr>
            <a:r>
              <a:rPr lang="en-US">
                <a:latin typeface="Poppins"/>
                <a:cs typeface="Poppins"/>
              </a:rPr>
              <a:t>GSR035 Timeline Options</a:t>
            </a:r>
          </a:p>
          <a:p>
            <a:pPr marL="285750" indent="-285750">
              <a:buFont typeface="Arial" panose="020B0604020202020204" pitchFamily="34" charset="0"/>
              <a:buChar char="•"/>
            </a:pPr>
            <a:endParaRPr lang="en-GB">
              <a:cs typeface="Arial" panose="020B0604020202020204"/>
            </a:endParaRPr>
          </a:p>
        </p:txBody>
      </p:sp>
    </p:spTree>
    <p:extLst>
      <p:ext uri="{BB962C8B-B14F-4D97-AF65-F5344CB8AC3E}">
        <p14:creationId xmlns:p14="http://schemas.microsoft.com/office/powerpoint/2010/main" val="8863065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97607F-5864-3550-1052-AFDC205B7AD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97A31A6-D1B7-7429-E145-043E4999DDEF}"/>
              </a:ext>
            </a:extLst>
          </p:cNvPr>
          <p:cNvSpPr>
            <a:spLocks noGrp="1"/>
          </p:cNvSpPr>
          <p:nvPr>
            <p:ph type="title"/>
          </p:nvPr>
        </p:nvSpPr>
        <p:spPr>
          <a:xfrm>
            <a:off x="376157" y="496697"/>
            <a:ext cx="9117163" cy="585489"/>
          </a:xfrm>
        </p:spPr>
        <p:txBody>
          <a:bodyPr>
            <a:normAutofit fontScale="90000"/>
          </a:bodyPr>
          <a:lstStyle/>
          <a:p>
            <a:r>
              <a:rPr lang="en-GB" sz="2500">
                <a:solidFill>
                  <a:srgbClr val="670B50"/>
                </a:solidFill>
                <a:latin typeface="Poppins"/>
                <a:cs typeface="Poppins"/>
              </a:rPr>
              <a:t>GSR037 ‘Formatting and Housekeeping’ Timeline</a:t>
            </a:r>
            <a:r>
              <a:rPr lang="en-GB" sz="2500" b="1" i="0" u="none" strike="noStrike">
                <a:solidFill>
                  <a:srgbClr val="670B50"/>
                </a:solidFill>
                <a:effectLst/>
                <a:latin typeface="Poppins"/>
                <a:cs typeface="Poppins"/>
              </a:rPr>
              <a:t> Update </a:t>
            </a:r>
            <a:endParaRPr lang="en-US" sz="2500"/>
          </a:p>
        </p:txBody>
      </p:sp>
      <p:sp>
        <p:nvSpPr>
          <p:cNvPr id="3" name="Text Placeholder 2">
            <a:extLst>
              <a:ext uri="{FF2B5EF4-FFF2-40B4-BE49-F238E27FC236}">
                <a16:creationId xmlns:a16="http://schemas.microsoft.com/office/drawing/2014/main" id="{90D56784-F5B0-2FD8-7D56-D916DDB2B9FE}"/>
              </a:ext>
            </a:extLst>
          </p:cNvPr>
          <p:cNvSpPr>
            <a:spLocks noGrp="1"/>
          </p:cNvSpPr>
          <p:nvPr>
            <p:ph type="body" sz="quarter" idx="13"/>
          </p:nvPr>
        </p:nvSpPr>
        <p:spPr>
          <a:xfrm>
            <a:off x="327260" y="3531164"/>
            <a:ext cx="11076618" cy="794592"/>
          </a:xfrm>
        </p:spPr>
        <p:txBody>
          <a:bodyPr vert="horz" lIns="91440" tIns="45720" rIns="91440" bIns="45720" rtlCol="0" anchor="t">
            <a:normAutofit/>
          </a:bodyPr>
          <a:lstStyle/>
          <a:p>
            <a:r>
              <a:rPr lang="en-GB" sz="1600" b="1">
                <a:latin typeface="Poppins"/>
                <a:cs typeface="Poppins"/>
              </a:rPr>
              <a:t>Rationale:</a:t>
            </a:r>
            <a:r>
              <a:rPr lang="en-GB" sz="1600">
                <a:latin typeface="Poppins"/>
                <a:cs typeface="Poppins"/>
              </a:rPr>
              <a:t> The</a:t>
            </a:r>
            <a:r>
              <a:rPr lang="en-GB" sz="1600">
                <a:latin typeface="Arial"/>
                <a:cs typeface="Arial"/>
              </a:rPr>
              <a:t> Code Administrator Consultation has been delayed due to an informal meeting being required to resolve additional questions.</a:t>
            </a:r>
            <a:r>
              <a:rPr lang="en-GB" sz="1600">
                <a:latin typeface="Poppins"/>
                <a:cs typeface="Poppins"/>
              </a:rPr>
              <a:t>  </a:t>
            </a:r>
            <a:endParaRPr lang="en-GB" sz="1600">
              <a:highlight>
                <a:srgbClr val="00FF00"/>
              </a:highlight>
              <a:latin typeface="Poppins" panose="00000500000000000000" pitchFamily="2" charset="0"/>
              <a:cs typeface="Poppins" panose="00000500000000000000" pitchFamily="2" charset="0"/>
            </a:endParaRPr>
          </a:p>
        </p:txBody>
      </p:sp>
      <p:sp>
        <p:nvSpPr>
          <p:cNvPr id="4" name="Text Placeholder 3">
            <a:extLst>
              <a:ext uri="{FF2B5EF4-FFF2-40B4-BE49-F238E27FC236}">
                <a16:creationId xmlns:a16="http://schemas.microsoft.com/office/drawing/2014/main" id="{05F77CF4-1076-5C84-AFB4-3384CA83709D}"/>
              </a:ext>
            </a:extLst>
          </p:cNvPr>
          <p:cNvSpPr>
            <a:spLocks noGrp="1"/>
          </p:cNvSpPr>
          <p:nvPr>
            <p:ph type="body" sz="quarter" idx="14"/>
          </p:nvPr>
        </p:nvSpPr>
        <p:spPr>
          <a:xfrm>
            <a:off x="376158" y="4325756"/>
            <a:ext cx="4872164" cy="462440"/>
          </a:xfrm>
          <a:noFill/>
        </p:spPr>
        <p:txBody>
          <a:bodyPr vert="horz" lIns="91440" tIns="45720" rIns="91440" bIns="45720" rtlCol="0" anchor="t">
            <a:noAutofit/>
          </a:bodyPr>
          <a:lstStyle/>
          <a:p>
            <a:pPr algn="just" rtl="0" fontAlgn="base"/>
            <a:r>
              <a:rPr lang="en-GB" sz="1600" b="1" i="0" u="none" strike="noStrike">
                <a:solidFill>
                  <a:srgbClr val="000000"/>
                </a:solidFill>
                <a:effectLst/>
                <a:latin typeface="Poppins"/>
                <a:cs typeface="Poppins"/>
              </a:rPr>
              <a:t>Workgroups Remaining: </a:t>
            </a:r>
            <a:r>
              <a:rPr lang="en-GB" sz="1600">
                <a:solidFill>
                  <a:srgbClr val="000000"/>
                </a:solidFill>
                <a:latin typeface="Poppins"/>
                <a:cs typeface="Poppins"/>
              </a:rPr>
              <a:t>n/a</a:t>
            </a:r>
            <a:endParaRPr lang="en-GB" sz="1600" i="0">
              <a:solidFill>
                <a:srgbClr val="000000"/>
              </a:solidFill>
              <a:effectLst/>
              <a:highlight>
                <a:srgbClr val="00FF00"/>
              </a:highlight>
              <a:latin typeface="Poppins" panose="00000500000000000000" pitchFamily="2" charset="0"/>
              <a:cs typeface="Poppins" panose="00000500000000000000" pitchFamily="2" charset="0"/>
            </a:endParaRPr>
          </a:p>
          <a:p>
            <a:pPr algn="just" rtl="0" fontAlgn="base"/>
            <a:endParaRPr lang="en-GB" sz="1600" b="0" i="0">
              <a:solidFill>
                <a:srgbClr val="000000"/>
              </a:solidFill>
              <a:effectLst/>
              <a:latin typeface="Poppins" panose="00000500000000000000" pitchFamily="2" charset="0"/>
              <a:cs typeface="Poppins" panose="00000500000000000000" pitchFamily="2" charset="0"/>
            </a:endParaRPr>
          </a:p>
        </p:txBody>
      </p:sp>
      <p:graphicFrame>
        <p:nvGraphicFramePr>
          <p:cNvPr id="5" name="Table 4">
            <a:extLst>
              <a:ext uri="{FF2B5EF4-FFF2-40B4-BE49-F238E27FC236}">
                <a16:creationId xmlns:a16="http://schemas.microsoft.com/office/drawing/2014/main" id="{18D99736-3DA2-56CE-EB21-FB2C14E4F982}"/>
              </a:ext>
            </a:extLst>
          </p:cNvPr>
          <p:cNvGraphicFramePr>
            <a:graphicFrameLocks noGrp="1"/>
          </p:cNvGraphicFramePr>
          <p:nvPr>
            <p:extLst>
              <p:ext uri="{D42A27DB-BD31-4B8C-83A1-F6EECF244321}">
                <p14:modId xmlns:p14="http://schemas.microsoft.com/office/powerpoint/2010/main" val="2577587003"/>
              </p:ext>
            </p:extLst>
          </p:nvPr>
        </p:nvGraphicFramePr>
        <p:xfrm>
          <a:off x="327260" y="1316075"/>
          <a:ext cx="11608071" cy="1981200"/>
        </p:xfrm>
        <a:graphic>
          <a:graphicData uri="http://schemas.openxmlformats.org/drawingml/2006/table">
            <a:tbl>
              <a:tblPr firstRow="1" bandRow="1">
                <a:tableStyleId>{69CF1AB2-1976-4502-BF36-3FF5EA218861}</a:tableStyleId>
              </a:tblPr>
              <a:tblGrid>
                <a:gridCol w="1752263">
                  <a:extLst>
                    <a:ext uri="{9D8B030D-6E8A-4147-A177-3AD203B41FA5}">
                      <a16:colId xmlns:a16="http://schemas.microsoft.com/office/drawing/2014/main" val="615974789"/>
                    </a:ext>
                  </a:extLst>
                </a:gridCol>
                <a:gridCol w="2499851">
                  <a:extLst>
                    <a:ext uri="{9D8B030D-6E8A-4147-A177-3AD203B41FA5}">
                      <a16:colId xmlns:a16="http://schemas.microsoft.com/office/drawing/2014/main" val="3608638968"/>
                    </a:ext>
                  </a:extLst>
                </a:gridCol>
                <a:gridCol w="2020529">
                  <a:extLst>
                    <a:ext uri="{9D8B030D-6E8A-4147-A177-3AD203B41FA5}">
                      <a16:colId xmlns:a16="http://schemas.microsoft.com/office/drawing/2014/main" val="1686333452"/>
                    </a:ext>
                  </a:extLst>
                </a:gridCol>
                <a:gridCol w="1828800">
                  <a:extLst>
                    <a:ext uri="{9D8B030D-6E8A-4147-A177-3AD203B41FA5}">
                      <a16:colId xmlns:a16="http://schemas.microsoft.com/office/drawing/2014/main" val="2443922695"/>
                    </a:ext>
                  </a:extLst>
                </a:gridCol>
                <a:gridCol w="1736140">
                  <a:extLst>
                    <a:ext uri="{9D8B030D-6E8A-4147-A177-3AD203B41FA5}">
                      <a16:colId xmlns:a16="http://schemas.microsoft.com/office/drawing/2014/main" val="3093290136"/>
                    </a:ext>
                  </a:extLst>
                </a:gridCol>
                <a:gridCol w="1770488">
                  <a:extLst>
                    <a:ext uri="{9D8B030D-6E8A-4147-A177-3AD203B41FA5}">
                      <a16:colId xmlns:a16="http://schemas.microsoft.com/office/drawing/2014/main" val="1133349533"/>
                    </a:ext>
                  </a:extLst>
                </a:gridCol>
              </a:tblGrid>
              <a:tr h="215595">
                <a:tc>
                  <a:txBody>
                    <a:bodyPr/>
                    <a:lstStyle/>
                    <a:p>
                      <a:endParaRPr lang="en-GB" sz="1400">
                        <a:latin typeface="Poppins" panose="00000500000000000000" pitchFamily="2" charset="0"/>
                        <a:cs typeface="Poppins" panose="00000500000000000000"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400" b="0" i="0" kern="1200">
                          <a:solidFill>
                            <a:schemeClr val="bg1"/>
                          </a:solidFill>
                          <a:effectLst/>
                          <a:latin typeface="Poppins" panose="00000500000000000000" pitchFamily="2" charset="0"/>
                          <a:ea typeface="+mn-ea"/>
                          <a:cs typeface="Poppins" panose="00000500000000000000" pitchFamily="2" charset="0"/>
                        </a:rPr>
                        <a:t>Code Administrator Consultation</a:t>
                      </a:r>
                      <a:endParaRPr lang="en-GB" sz="1400" b="0">
                        <a:solidFill>
                          <a:schemeClr val="bg1"/>
                        </a:solidFill>
                        <a:latin typeface="Poppins" panose="00000500000000000000" pitchFamily="2" charset="0"/>
                        <a:cs typeface="Poppins" panose="00000500000000000000"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90000"/>
                        <a:lumOff val="10000"/>
                      </a:schemeClr>
                    </a:solidFill>
                  </a:tcPr>
                </a:tc>
                <a:tc>
                  <a:txBody>
                    <a:bodyPr/>
                    <a:lstStyle/>
                    <a:p>
                      <a:r>
                        <a:rPr lang="en-GB" sz="1400" b="0" i="0" kern="1200">
                          <a:solidFill>
                            <a:schemeClr val="bg1"/>
                          </a:solidFill>
                          <a:effectLst/>
                          <a:latin typeface="Poppins" panose="00000500000000000000" pitchFamily="2" charset="0"/>
                          <a:ea typeface="+mn-ea"/>
                          <a:cs typeface="Poppins" panose="00000500000000000000" pitchFamily="2" charset="0"/>
                        </a:rPr>
                        <a:t>DFMR issued to Panel</a:t>
                      </a:r>
                      <a:endParaRPr lang="en-GB" sz="1400" b="0">
                        <a:solidFill>
                          <a:schemeClr val="bg1"/>
                        </a:solidFill>
                        <a:latin typeface="Poppins" panose="00000500000000000000" pitchFamily="2" charset="0"/>
                        <a:cs typeface="Poppins" panose="00000500000000000000"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90000"/>
                        <a:lumOff val="10000"/>
                      </a:schemeClr>
                    </a:solidFill>
                  </a:tcPr>
                </a:tc>
                <a:tc>
                  <a:txBody>
                    <a:bodyPr/>
                    <a:lstStyle/>
                    <a:p>
                      <a:r>
                        <a:rPr lang="en-GB" sz="1400" b="0" i="0" kern="1200">
                          <a:solidFill>
                            <a:schemeClr val="bg1"/>
                          </a:solidFill>
                          <a:effectLst/>
                          <a:latin typeface="Poppins" panose="00000500000000000000" pitchFamily="2" charset="0"/>
                          <a:ea typeface="+mn-ea"/>
                          <a:cs typeface="Poppins" panose="00000500000000000000" pitchFamily="2" charset="0"/>
                        </a:rPr>
                        <a:t>FMR issued to Ofgem</a:t>
                      </a:r>
                      <a:endParaRPr lang="en-GB" sz="1400" b="0">
                        <a:solidFill>
                          <a:schemeClr val="bg1"/>
                        </a:solidFill>
                        <a:latin typeface="Poppins" panose="00000500000000000000" pitchFamily="2" charset="0"/>
                        <a:cs typeface="Poppins" panose="00000500000000000000"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90000"/>
                        <a:lumOff val="10000"/>
                      </a:schemeClr>
                    </a:solidFill>
                  </a:tcPr>
                </a:tc>
                <a:tc>
                  <a:txBody>
                    <a:bodyPr/>
                    <a:lstStyle/>
                    <a:p>
                      <a:r>
                        <a:rPr lang="en-GB" sz="1400" b="0">
                          <a:solidFill>
                            <a:schemeClr val="bg1"/>
                          </a:solidFill>
                          <a:latin typeface="Poppins" panose="00000500000000000000" pitchFamily="2" charset="0"/>
                          <a:cs typeface="Poppins" panose="00000500000000000000" pitchFamily="2" charset="0"/>
                        </a:rPr>
                        <a:t>Decision Date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90000"/>
                        <a:lumOff val="10000"/>
                      </a:schemeClr>
                    </a:solidFill>
                  </a:tcPr>
                </a:tc>
                <a:tc>
                  <a:txBody>
                    <a:bodyPr/>
                    <a:lstStyle/>
                    <a:p>
                      <a:r>
                        <a:rPr lang="en-GB" sz="1400" b="0" i="0" kern="1200">
                          <a:solidFill>
                            <a:schemeClr val="bg1"/>
                          </a:solidFill>
                          <a:effectLst/>
                          <a:latin typeface="Poppins" panose="00000500000000000000" pitchFamily="2" charset="0"/>
                          <a:ea typeface="+mn-ea"/>
                          <a:cs typeface="Poppins" panose="00000500000000000000" pitchFamily="2" charset="0"/>
                        </a:rPr>
                        <a:t>Implementation Date</a:t>
                      </a:r>
                      <a:endParaRPr lang="en-GB" sz="1400" b="0">
                        <a:solidFill>
                          <a:schemeClr val="bg1"/>
                        </a:solidFill>
                        <a:latin typeface="Poppins" panose="00000500000000000000" pitchFamily="2" charset="0"/>
                        <a:cs typeface="Poppins" panose="00000500000000000000"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90000"/>
                        <a:lumOff val="10000"/>
                      </a:schemeClr>
                    </a:solidFill>
                  </a:tcPr>
                </a:tc>
                <a:extLst>
                  <a:ext uri="{0D108BD9-81ED-4DB2-BD59-A6C34878D82A}">
                    <a16:rowId xmlns:a16="http://schemas.microsoft.com/office/drawing/2014/main" val="314768954"/>
                  </a:ext>
                </a:extLst>
              </a:tr>
              <a:tr h="0">
                <a:tc>
                  <a:txBody>
                    <a:bodyPr/>
                    <a:lstStyle/>
                    <a:p>
                      <a:r>
                        <a:rPr lang="en-GB" sz="1400">
                          <a:latin typeface="Poppins" panose="00000500000000000000" pitchFamily="2" charset="0"/>
                          <a:cs typeface="Poppins" panose="00000500000000000000" pitchFamily="2" charset="0"/>
                        </a:rPr>
                        <a:t>Previous timeline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ase"/>
                      <a:r>
                        <a:rPr lang="en-GB" sz="1400" b="0" i="0" noProof="0">
                          <a:solidFill>
                            <a:srgbClr val="000000"/>
                          </a:solidFill>
                          <a:effectLst/>
                          <a:latin typeface="Poppins" panose="00000500000000000000" pitchFamily="2" charset="0"/>
                          <a:cs typeface="Poppins" panose="00000500000000000000" pitchFamily="2" charset="0"/>
                        </a:rPr>
                        <a:t>27 March 2026 – 21 April 2026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ase"/>
                      <a:r>
                        <a:rPr lang="en-GB" sz="1400" b="0" i="0" noProof="0">
                          <a:solidFill>
                            <a:srgbClr val="000000"/>
                          </a:solidFill>
                          <a:effectLst/>
                          <a:latin typeface="Poppins" panose="00000500000000000000" pitchFamily="2" charset="0"/>
                          <a:cs typeface="Poppins" panose="00000500000000000000" pitchFamily="2" charset="0"/>
                        </a:rPr>
                        <a:t>12 May 2026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GB" sz="1400" b="0" i="0" noProof="0">
                          <a:solidFill>
                            <a:srgbClr val="000000"/>
                          </a:solidFill>
                          <a:effectLst/>
                          <a:latin typeface="Poppins" panose="00000500000000000000" pitchFamily="2" charset="0"/>
                          <a:cs typeface="Poppins" panose="00000500000000000000" pitchFamily="2" charset="0"/>
                        </a:rPr>
                        <a:t>04 June 2026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i="0" kern="1200">
                          <a:solidFill>
                            <a:schemeClr val="dk1"/>
                          </a:solidFill>
                          <a:effectLst/>
                          <a:latin typeface="Poppins" panose="00000500000000000000" pitchFamily="2" charset="0"/>
                          <a:ea typeface="+mn-ea"/>
                          <a:cs typeface="Poppins" panose="00000500000000000000" pitchFamily="2" charset="0"/>
                        </a:rPr>
                        <a:t>TBC</a:t>
                      </a:r>
                      <a:endParaRPr lang="en-GB" sz="1400">
                        <a:latin typeface="Poppins" panose="00000500000000000000" pitchFamily="2" charset="0"/>
                        <a:cs typeface="Poppins" panose="00000500000000000000"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ase"/>
                      <a:r>
                        <a:rPr lang="en-GB" sz="1400" b="0" noProof="0">
                          <a:solidFill>
                            <a:srgbClr val="000000"/>
                          </a:solidFill>
                          <a:effectLst/>
                          <a:latin typeface="Poppins" panose="00000500000000000000" pitchFamily="2" charset="0"/>
                          <a:cs typeface="Poppins" panose="00000500000000000000" pitchFamily="2" charset="0"/>
                        </a:rPr>
                        <a:t>10 Business Days after Authority decision</a:t>
                      </a:r>
                      <a:endParaRPr lang="en-GB" sz="1400" b="0" i="0" noProof="0">
                        <a:solidFill>
                          <a:srgbClr val="000000"/>
                        </a:solidFill>
                        <a:effectLst/>
                        <a:latin typeface="Poppins" panose="00000500000000000000" pitchFamily="2" charset="0"/>
                        <a:cs typeface="Poppins" panose="00000500000000000000"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8140411"/>
                  </a:ext>
                </a:extLst>
              </a:tr>
              <a:tr h="154299">
                <a:tc>
                  <a:txBody>
                    <a:bodyPr/>
                    <a:lstStyle/>
                    <a:p>
                      <a:r>
                        <a:rPr lang="en-GB" sz="1400" b="0" i="0" kern="1200">
                          <a:solidFill>
                            <a:schemeClr val="dk1"/>
                          </a:solidFill>
                          <a:effectLst/>
                          <a:latin typeface="Poppins" panose="00000500000000000000" pitchFamily="2" charset="0"/>
                          <a:ea typeface="+mn-ea"/>
                          <a:cs typeface="Poppins" panose="00000500000000000000" pitchFamily="2" charset="0"/>
                        </a:rPr>
                        <a:t>New timeline</a:t>
                      </a:r>
                      <a:endParaRPr lang="en-GB" sz="1400">
                        <a:latin typeface="Poppins" panose="00000500000000000000" pitchFamily="2" charset="0"/>
                        <a:cs typeface="Poppins" panose="00000500000000000000"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i="0" kern="1200">
                          <a:solidFill>
                            <a:schemeClr val="dk1"/>
                          </a:solidFill>
                          <a:effectLst/>
                          <a:latin typeface="Poppins"/>
                          <a:ea typeface="+mn-ea"/>
                          <a:cs typeface="Poppins"/>
                        </a:rPr>
                        <a:t>19 May 2026 – 16 June 2026</a:t>
                      </a:r>
                      <a:endParaRPr lang="en-GB" sz="1400">
                        <a:latin typeface="Poppins"/>
                        <a:cs typeface="Poppin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i="0" kern="1200">
                          <a:solidFill>
                            <a:schemeClr val="dk1"/>
                          </a:solidFill>
                          <a:effectLst/>
                          <a:latin typeface="Poppins" panose="00000500000000000000" pitchFamily="2" charset="0"/>
                          <a:ea typeface="+mn-ea"/>
                          <a:cs typeface="Poppins" panose="00000500000000000000" pitchFamily="2" charset="0"/>
                        </a:rPr>
                        <a:t>14 July 2026</a:t>
                      </a:r>
                      <a:endParaRPr lang="en-GB" sz="1400">
                        <a:latin typeface="Poppins" panose="00000500000000000000" pitchFamily="2" charset="0"/>
                        <a:cs typeface="Poppins" panose="00000500000000000000"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i="0" kern="1200">
                          <a:solidFill>
                            <a:schemeClr val="dk1"/>
                          </a:solidFill>
                          <a:effectLst/>
                          <a:latin typeface="Poppins" panose="00000500000000000000" pitchFamily="2" charset="0"/>
                          <a:ea typeface="+mn-ea"/>
                          <a:cs typeface="Poppins" panose="00000500000000000000" pitchFamily="2" charset="0"/>
                        </a:rPr>
                        <a:t>05 August 2026</a:t>
                      </a:r>
                      <a:endParaRPr lang="en-GB" sz="1400">
                        <a:latin typeface="Poppins" panose="00000500000000000000" pitchFamily="2" charset="0"/>
                        <a:cs typeface="Poppins" panose="00000500000000000000"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i="0" kern="1200">
                          <a:solidFill>
                            <a:schemeClr val="dk1"/>
                          </a:solidFill>
                          <a:effectLst/>
                          <a:latin typeface="Poppins" panose="00000500000000000000" pitchFamily="2" charset="0"/>
                          <a:ea typeface="+mn-ea"/>
                          <a:cs typeface="Poppins" panose="00000500000000000000" pitchFamily="2" charset="0"/>
                        </a:rPr>
                        <a:t>TBC</a:t>
                      </a:r>
                      <a:endParaRPr lang="en-GB" sz="1400">
                        <a:latin typeface="Poppins" panose="00000500000000000000" pitchFamily="2" charset="0"/>
                        <a:cs typeface="Poppins" panose="00000500000000000000"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ase"/>
                      <a:r>
                        <a:rPr lang="en-GB" sz="1400" b="0" noProof="0">
                          <a:solidFill>
                            <a:srgbClr val="000000"/>
                          </a:solidFill>
                          <a:effectLst/>
                          <a:latin typeface="Poppins" panose="00000500000000000000" pitchFamily="2" charset="0"/>
                          <a:cs typeface="Poppins" panose="00000500000000000000" pitchFamily="2" charset="0"/>
                        </a:rPr>
                        <a:t>10 Business Days after Authority decision</a:t>
                      </a:r>
                      <a:endParaRPr lang="en-GB" sz="1400" b="0" i="0" noProof="0">
                        <a:solidFill>
                          <a:srgbClr val="000000"/>
                        </a:solidFill>
                        <a:effectLst/>
                        <a:latin typeface="Poppins" panose="00000500000000000000" pitchFamily="2" charset="0"/>
                        <a:cs typeface="Poppins" panose="00000500000000000000"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4285135"/>
                  </a:ext>
                </a:extLst>
              </a:tr>
            </a:tbl>
          </a:graphicData>
        </a:graphic>
      </p:graphicFrame>
      <p:sp>
        <p:nvSpPr>
          <p:cNvPr id="6" name="Subtitle 6">
            <a:extLst>
              <a:ext uri="{FF2B5EF4-FFF2-40B4-BE49-F238E27FC236}">
                <a16:creationId xmlns:a16="http://schemas.microsoft.com/office/drawing/2014/main" id="{8D1C297D-370F-E7BD-D422-E8B30410B1B0}"/>
              </a:ext>
            </a:extLst>
          </p:cNvPr>
          <p:cNvSpPr txBox="1">
            <a:spLocks/>
          </p:cNvSpPr>
          <p:nvPr/>
        </p:nvSpPr>
        <p:spPr>
          <a:xfrm>
            <a:off x="327260" y="5074901"/>
            <a:ext cx="10629508" cy="1127760"/>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1800" b="0" i="0" kern="1200">
                <a:solidFill>
                  <a:schemeClr val="tx1"/>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tx1"/>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tx1"/>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tx1"/>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600">
                <a:solidFill>
                  <a:schemeClr val="tx2">
                    <a:lumMod val="90000"/>
                    <a:lumOff val="10000"/>
                  </a:schemeClr>
                </a:solidFill>
                <a:latin typeface="Poppins"/>
                <a:cs typeface="Poppins"/>
              </a:rPr>
              <a:t>GSR037– the asks of Panel</a:t>
            </a:r>
          </a:p>
          <a:p>
            <a:pPr marL="342900" indent="-342900">
              <a:buFont typeface="Arial" panose="020B0604020202020204" pitchFamily="34" charset="0"/>
              <a:buChar char="•"/>
            </a:pPr>
            <a:endParaRPr lang="en-GB" sz="1600" b="1">
              <a:latin typeface="Poppins" panose="00000500000000000000" pitchFamily="2" charset="0"/>
              <a:cs typeface="Poppins" panose="00000500000000000000" pitchFamily="2" charset="0"/>
            </a:endParaRPr>
          </a:p>
          <a:p>
            <a:pPr marL="342900" indent="-342900">
              <a:buFont typeface="Arial" panose="020B0604020202020204" pitchFamily="34" charset="0"/>
              <a:buChar char="•"/>
            </a:pPr>
            <a:r>
              <a:rPr lang="en-GB" sz="1600" b="1">
                <a:latin typeface="Poppins" panose="00000500000000000000" pitchFamily="2" charset="0"/>
                <a:cs typeface="Poppins" panose="00000500000000000000" pitchFamily="2" charset="0"/>
              </a:rPr>
              <a:t>AGREE </a:t>
            </a:r>
            <a:r>
              <a:rPr lang="en-GB" sz="1600">
                <a:latin typeface="Poppins" panose="00000500000000000000" pitchFamily="2" charset="0"/>
                <a:cs typeface="Poppins" panose="00000500000000000000" pitchFamily="2" charset="0"/>
              </a:rPr>
              <a:t>revised timeline</a:t>
            </a:r>
          </a:p>
        </p:txBody>
      </p:sp>
    </p:spTree>
    <p:extLst>
      <p:ext uri="{BB962C8B-B14F-4D97-AF65-F5344CB8AC3E}">
        <p14:creationId xmlns:p14="http://schemas.microsoft.com/office/powerpoint/2010/main" val="21771923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7D6DC75-6F37-EAD1-CEDF-DE3943FD3E12}"/>
              </a:ext>
            </a:extLst>
          </p:cNvPr>
          <p:cNvSpPr>
            <a:spLocks noGrp="1"/>
          </p:cNvSpPr>
          <p:nvPr>
            <p:ph type="title"/>
          </p:nvPr>
        </p:nvSpPr>
        <p:spPr>
          <a:xfrm>
            <a:off x="343292" y="379923"/>
            <a:ext cx="9150029" cy="1310765"/>
          </a:xfrm>
        </p:spPr>
        <p:txBody>
          <a:bodyPr>
            <a:noAutofit/>
          </a:bodyPr>
          <a:lstStyle/>
          <a:p>
            <a:pPr algn="just"/>
            <a:r>
              <a:rPr lang="en-GB" sz="2500" b="1" i="0" u="none" strike="noStrike">
                <a:solidFill>
                  <a:schemeClr val="tx2">
                    <a:lumMod val="90000"/>
                    <a:lumOff val="10000"/>
                  </a:schemeClr>
                </a:solidFill>
                <a:effectLst/>
                <a:latin typeface="Poppins" panose="00000500000000000000" pitchFamily="2" charset="0"/>
                <a:cs typeface="Poppins" panose="00000500000000000000" pitchFamily="2" charset="0"/>
              </a:rPr>
              <a:t>GSR038: ‘Single Transformer Offshore AC Substations’ Withdrawal</a:t>
            </a:r>
            <a:endParaRPr lang="en-GB" sz="2500">
              <a:solidFill>
                <a:schemeClr val="tx2">
                  <a:lumMod val="90000"/>
                  <a:lumOff val="10000"/>
                </a:schemeClr>
              </a:solidFill>
              <a:latin typeface="Poppins" panose="00000500000000000000" pitchFamily="2" charset="0"/>
              <a:cs typeface="Poppins" panose="00000500000000000000" pitchFamily="2" charset="0"/>
            </a:endParaRPr>
          </a:p>
        </p:txBody>
      </p:sp>
      <p:sp>
        <p:nvSpPr>
          <p:cNvPr id="7" name="Subtitle 6">
            <a:extLst>
              <a:ext uri="{FF2B5EF4-FFF2-40B4-BE49-F238E27FC236}">
                <a16:creationId xmlns:a16="http://schemas.microsoft.com/office/drawing/2014/main" id="{757E0C57-941C-9C4D-8B8C-FACCECF1272D}"/>
              </a:ext>
            </a:extLst>
          </p:cNvPr>
          <p:cNvSpPr>
            <a:spLocks noGrp="1"/>
          </p:cNvSpPr>
          <p:nvPr>
            <p:ph type="body" sz="quarter" idx="13"/>
          </p:nvPr>
        </p:nvSpPr>
        <p:spPr>
          <a:xfrm>
            <a:off x="343292" y="3137945"/>
            <a:ext cx="10629508" cy="1310765"/>
          </a:xfrm>
        </p:spPr>
        <p:txBody>
          <a:bodyPr>
            <a:normAutofit/>
          </a:bodyPr>
          <a:lstStyle/>
          <a:p>
            <a:r>
              <a:rPr lang="en-GB" sz="2000">
                <a:solidFill>
                  <a:schemeClr val="tx2">
                    <a:lumMod val="90000"/>
                    <a:lumOff val="10000"/>
                  </a:schemeClr>
                </a:solidFill>
                <a:latin typeface="Poppins" panose="00000500000000000000" pitchFamily="2" charset="0"/>
                <a:cs typeface="Poppins" panose="00000500000000000000" pitchFamily="2" charset="0"/>
              </a:rPr>
              <a:t>GSR038 – the asks of Panel</a:t>
            </a:r>
          </a:p>
          <a:p>
            <a:endParaRPr lang="en-GB" sz="2000">
              <a:solidFill>
                <a:schemeClr val="tx2">
                  <a:lumMod val="90000"/>
                  <a:lumOff val="10000"/>
                </a:schemeClr>
              </a:solidFill>
              <a:latin typeface="Poppins" panose="00000500000000000000" pitchFamily="2" charset="0"/>
              <a:cs typeface="Poppins" panose="00000500000000000000" pitchFamily="2" charset="0"/>
            </a:endParaRPr>
          </a:p>
          <a:p>
            <a:pPr marL="342900" indent="-342900">
              <a:buFont typeface="Arial" panose="020B0604020202020204" pitchFamily="34" charset="0"/>
              <a:buChar char="•"/>
            </a:pPr>
            <a:r>
              <a:rPr lang="en-GB" sz="2000" b="1">
                <a:latin typeface="Poppins" panose="00000500000000000000" pitchFamily="2" charset="0"/>
                <a:cs typeface="Poppins" panose="00000500000000000000" pitchFamily="2" charset="0"/>
              </a:rPr>
              <a:t>AGREE </a:t>
            </a:r>
            <a:r>
              <a:rPr lang="en-GB" sz="2000">
                <a:latin typeface="Poppins" panose="00000500000000000000" pitchFamily="2" charset="0"/>
                <a:cs typeface="Poppins" panose="00000500000000000000" pitchFamily="2" charset="0"/>
              </a:rPr>
              <a:t>that the Modification can be withdrawn</a:t>
            </a:r>
          </a:p>
        </p:txBody>
      </p:sp>
      <p:sp>
        <p:nvSpPr>
          <p:cNvPr id="2" name="TextBox 1">
            <a:extLst>
              <a:ext uri="{FF2B5EF4-FFF2-40B4-BE49-F238E27FC236}">
                <a16:creationId xmlns:a16="http://schemas.microsoft.com/office/drawing/2014/main" id="{228CABF8-8C4D-D1FB-B378-D3A42B4EE1C8}"/>
              </a:ext>
            </a:extLst>
          </p:cNvPr>
          <p:cNvSpPr txBox="1"/>
          <p:nvPr/>
        </p:nvSpPr>
        <p:spPr>
          <a:xfrm>
            <a:off x="343292" y="1321570"/>
            <a:ext cx="11028331" cy="1477328"/>
          </a:xfrm>
          <a:prstGeom prst="rect">
            <a:avLst/>
          </a:prstGeom>
          <a:noFill/>
        </p:spPr>
        <p:txBody>
          <a:bodyPr wrap="square" rtlCol="0">
            <a:spAutoFit/>
          </a:bodyPr>
          <a:lstStyle/>
          <a:p>
            <a:endParaRPr lang="en-GB" b="1">
              <a:solidFill>
                <a:schemeClr val="accent1">
                  <a:lumMod val="50000"/>
                </a:schemeClr>
              </a:solidFill>
              <a:latin typeface="Poppins" panose="00000500000000000000" pitchFamily="2" charset="0"/>
              <a:cs typeface="Poppins" panose="00000500000000000000" pitchFamily="2" charset="0"/>
            </a:endParaRPr>
          </a:p>
          <a:p>
            <a:r>
              <a:rPr lang="en-GB">
                <a:latin typeface="Poppins" panose="00000500000000000000" pitchFamily="2" charset="0"/>
                <a:cs typeface="Poppins" panose="00000500000000000000" pitchFamily="2" charset="0"/>
              </a:rPr>
              <a:t>The Proposer withdrew their support for GSR038 on 20 March 2026. A withdrawal window was opened up for 5 Business Days from this date. </a:t>
            </a:r>
          </a:p>
          <a:p>
            <a:endParaRPr lang="en-GB">
              <a:latin typeface="Poppins" panose="00000500000000000000" pitchFamily="2" charset="0"/>
              <a:cs typeface="Poppins" panose="00000500000000000000" pitchFamily="2" charset="0"/>
            </a:endParaRPr>
          </a:p>
          <a:p>
            <a:r>
              <a:rPr lang="en-GB">
                <a:latin typeface="Poppins" panose="00000500000000000000" pitchFamily="2" charset="0"/>
                <a:cs typeface="Poppins" panose="00000500000000000000" pitchFamily="2" charset="0"/>
              </a:rPr>
              <a:t>No parties came forward to become the Proposer for this Modification.</a:t>
            </a:r>
          </a:p>
        </p:txBody>
      </p:sp>
    </p:spTree>
    <p:extLst>
      <p:ext uri="{BB962C8B-B14F-4D97-AF65-F5344CB8AC3E}">
        <p14:creationId xmlns:p14="http://schemas.microsoft.com/office/powerpoint/2010/main" val="25365602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81622E-0103-164A-0FF9-CE4E9938C45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84B7FF1-AB78-99DC-D147-AE1F2D193AC2}"/>
              </a:ext>
            </a:extLst>
          </p:cNvPr>
          <p:cNvSpPr>
            <a:spLocks noGrp="1"/>
          </p:cNvSpPr>
          <p:nvPr>
            <p:ph type="title"/>
          </p:nvPr>
        </p:nvSpPr>
        <p:spPr>
          <a:xfrm>
            <a:off x="376157" y="496697"/>
            <a:ext cx="9117163" cy="585489"/>
          </a:xfrm>
        </p:spPr>
        <p:txBody>
          <a:bodyPr>
            <a:normAutofit fontScale="90000"/>
          </a:bodyPr>
          <a:lstStyle/>
          <a:p>
            <a:r>
              <a:rPr lang="en-GB" sz="2500">
                <a:solidFill>
                  <a:srgbClr val="670B50"/>
                </a:solidFill>
                <a:latin typeface="Poppins"/>
                <a:cs typeface="Poppins"/>
              </a:rPr>
              <a:t>GSR035 '</a:t>
            </a:r>
            <a:r>
              <a:rPr lang="en-GB" sz="2600">
                <a:solidFill>
                  <a:srgbClr val="670B50"/>
                </a:solidFill>
                <a:latin typeface="Poppins"/>
                <a:cs typeface="Poppins"/>
              </a:rPr>
              <a:t>System Access Reform : Review of the operational requirements on the Onshore Systems'</a:t>
            </a:r>
            <a:r>
              <a:rPr lang="en-GB" sz="2500" dirty="0">
                <a:solidFill>
                  <a:srgbClr val="670B50"/>
                </a:solidFill>
                <a:latin typeface="Poppins"/>
                <a:cs typeface="Poppins"/>
              </a:rPr>
              <a:t> Timeline</a:t>
            </a:r>
            <a:r>
              <a:rPr lang="en-GB" sz="2500" b="1" i="0" u="none" strike="noStrike" dirty="0">
                <a:solidFill>
                  <a:srgbClr val="670B50"/>
                </a:solidFill>
                <a:effectLst/>
                <a:latin typeface="Poppins"/>
                <a:cs typeface="Poppins"/>
              </a:rPr>
              <a:t> Update </a:t>
            </a:r>
            <a:endParaRPr lang="en-US" sz="2500" dirty="0"/>
          </a:p>
        </p:txBody>
      </p:sp>
      <p:sp>
        <p:nvSpPr>
          <p:cNvPr id="3" name="Text Placeholder 2">
            <a:extLst>
              <a:ext uri="{FF2B5EF4-FFF2-40B4-BE49-F238E27FC236}">
                <a16:creationId xmlns:a16="http://schemas.microsoft.com/office/drawing/2014/main" id="{E4EEDEDD-D54A-E6D9-AE2D-43DA383F40C0}"/>
              </a:ext>
            </a:extLst>
          </p:cNvPr>
          <p:cNvSpPr>
            <a:spLocks noGrp="1"/>
          </p:cNvSpPr>
          <p:nvPr>
            <p:ph type="body" sz="quarter" idx="13"/>
          </p:nvPr>
        </p:nvSpPr>
        <p:spPr>
          <a:xfrm>
            <a:off x="327260" y="3531164"/>
            <a:ext cx="11076618" cy="794592"/>
          </a:xfrm>
        </p:spPr>
        <p:txBody>
          <a:bodyPr vert="horz" lIns="91440" tIns="45720" rIns="91440" bIns="45720" rtlCol="0" anchor="t">
            <a:normAutofit/>
          </a:bodyPr>
          <a:lstStyle/>
          <a:p>
            <a:r>
              <a:rPr lang="en-GB" sz="1600" b="1">
                <a:latin typeface="Poppins"/>
                <a:cs typeface="Poppins"/>
              </a:rPr>
              <a:t>Rationale:</a:t>
            </a:r>
            <a:r>
              <a:rPr lang="en-GB" sz="1600">
                <a:latin typeface="Poppins"/>
                <a:cs typeface="Poppins"/>
              </a:rPr>
              <a:t> An additional Workgroup meeting is required for the Workgroup to discuss Appendix K. This has resulted in the Workgroup Consultation being pushed back and therefore a timeline extension is required. </a:t>
            </a:r>
            <a:endParaRPr lang="en-GB" sz="1600">
              <a:latin typeface="Poppins" panose="00000500000000000000" pitchFamily="2" charset="0"/>
              <a:cs typeface="Poppins" panose="00000500000000000000" pitchFamily="2" charset="0"/>
            </a:endParaRPr>
          </a:p>
        </p:txBody>
      </p:sp>
      <p:sp>
        <p:nvSpPr>
          <p:cNvPr id="4" name="Text Placeholder 3">
            <a:extLst>
              <a:ext uri="{FF2B5EF4-FFF2-40B4-BE49-F238E27FC236}">
                <a16:creationId xmlns:a16="http://schemas.microsoft.com/office/drawing/2014/main" id="{4AF8131A-731D-9583-920C-20BB776A3620}"/>
              </a:ext>
            </a:extLst>
          </p:cNvPr>
          <p:cNvSpPr>
            <a:spLocks noGrp="1"/>
          </p:cNvSpPr>
          <p:nvPr>
            <p:ph type="body" sz="quarter" idx="14"/>
          </p:nvPr>
        </p:nvSpPr>
        <p:spPr>
          <a:xfrm>
            <a:off x="327312" y="4335525"/>
            <a:ext cx="6894394" cy="452671"/>
          </a:xfrm>
          <a:noFill/>
        </p:spPr>
        <p:txBody>
          <a:bodyPr vert="horz" lIns="91440" tIns="45720" rIns="91440" bIns="45720" rtlCol="0" anchor="t">
            <a:noAutofit/>
          </a:bodyPr>
          <a:lstStyle/>
          <a:p>
            <a:pPr algn="just" rtl="0" fontAlgn="base"/>
            <a:r>
              <a:rPr lang="en-GB" sz="1600" b="1" i="0" u="none" strike="noStrike">
                <a:solidFill>
                  <a:srgbClr val="000000"/>
                </a:solidFill>
                <a:effectLst/>
                <a:latin typeface="Poppins"/>
                <a:cs typeface="Poppins"/>
              </a:rPr>
              <a:t>Workgroups Remaining: </a:t>
            </a:r>
            <a:r>
              <a:rPr lang="en-GB" sz="1600" i="0" u="none" strike="noStrike">
                <a:solidFill>
                  <a:srgbClr val="000000"/>
                </a:solidFill>
                <a:effectLst/>
                <a:latin typeface="Poppins"/>
                <a:cs typeface="Poppins"/>
              </a:rPr>
              <a:t>1 before Workgroup Consultation </a:t>
            </a:r>
            <a:endParaRPr lang="en-GB" sz="1600" i="0">
              <a:solidFill>
                <a:srgbClr val="000000"/>
              </a:solidFill>
              <a:effectLst/>
              <a:latin typeface="Poppins" panose="00000500000000000000" pitchFamily="2" charset="0"/>
              <a:cs typeface="Poppins" panose="00000500000000000000" pitchFamily="2" charset="0"/>
            </a:endParaRPr>
          </a:p>
          <a:p>
            <a:pPr algn="just" rtl="0" fontAlgn="base"/>
            <a:endParaRPr lang="en-GB" sz="1600" b="0" i="0">
              <a:solidFill>
                <a:srgbClr val="000000"/>
              </a:solidFill>
              <a:effectLst/>
              <a:latin typeface="Poppins" panose="00000500000000000000" pitchFamily="2" charset="0"/>
              <a:cs typeface="Poppins" panose="00000500000000000000" pitchFamily="2" charset="0"/>
            </a:endParaRPr>
          </a:p>
        </p:txBody>
      </p:sp>
      <p:graphicFrame>
        <p:nvGraphicFramePr>
          <p:cNvPr id="5" name="Table 4">
            <a:extLst>
              <a:ext uri="{FF2B5EF4-FFF2-40B4-BE49-F238E27FC236}">
                <a16:creationId xmlns:a16="http://schemas.microsoft.com/office/drawing/2014/main" id="{FB6AD377-8FDA-E7F7-5823-2C508BB02F07}"/>
              </a:ext>
            </a:extLst>
          </p:cNvPr>
          <p:cNvGraphicFramePr>
            <a:graphicFrameLocks noGrp="1"/>
          </p:cNvGraphicFramePr>
          <p:nvPr>
            <p:extLst>
              <p:ext uri="{D42A27DB-BD31-4B8C-83A1-F6EECF244321}">
                <p14:modId xmlns:p14="http://schemas.microsoft.com/office/powerpoint/2010/main" val="1346458798"/>
              </p:ext>
            </p:extLst>
          </p:nvPr>
        </p:nvGraphicFramePr>
        <p:xfrm>
          <a:off x="327260" y="1316075"/>
          <a:ext cx="11608071" cy="1554480"/>
        </p:xfrm>
        <a:graphic>
          <a:graphicData uri="http://schemas.openxmlformats.org/drawingml/2006/table">
            <a:tbl>
              <a:tblPr firstRow="1" bandRow="1">
                <a:tableStyleId>{69CF1AB2-1976-4502-BF36-3FF5EA218861}</a:tableStyleId>
              </a:tblPr>
              <a:tblGrid>
                <a:gridCol w="1752263">
                  <a:extLst>
                    <a:ext uri="{9D8B030D-6E8A-4147-A177-3AD203B41FA5}">
                      <a16:colId xmlns:a16="http://schemas.microsoft.com/office/drawing/2014/main" val="615974789"/>
                    </a:ext>
                  </a:extLst>
                </a:gridCol>
                <a:gridCol w="2499851">
                  <a:extLst>
                    <a:ext uri="{9D8B030D-6E8A-4147-A177-3AD203B41FA5}">
                      <a16:colId xmlns:a16="http://schemas.microsoft.com/office/drawing/2014/main" val="3608638968"/>
                    </a:ext>
                  </a:extLst>
                </a:gridCol>
                <a:gridCol w="2020529">
                  <a:extLst>
                    <a:ext uri="{9D8B030D-6E8A-4147-A177-3AD203B41FA5}">
                      <a16:colId xmlns:a16="http://schemas.microsoft.com/office/drawing/2014/main" val="1686333452"/>
                    </a:ext>
                  </a:extLst>
                </a:gridCol>
                <a:gridCol w="1828800">
                  <a:extLst>
                    <a:ext uri="{9D8B030D-6E8A-4147-A177-3AD203B41FA5}">
                      <a16:colId xmlns:a16="http://schemas.microsoft.com/office/drawing/2014/main" val="2443922695"/>
                    </a:ext>
                  </a:extLst>
                </a:gridCol>
                <a:gridCol w="1736140">
                  <a:extLst>
                    <a:ext uri="{9D8B030D-6E8A-4147-A177-3AD203B41FA5}">
                      <a16:colId xmlns:a16="http://schemas.microsoft.com/office/drawing/2014/main" val="3093290136"/>
                    </a:ext>
                  </a:extLst>
                </a:gridCol>
                <a:gridCol w="1770488">
                  <a:extLst>
                    <a:ext uri="{9D8B030D-6E8A-4147-A177-3AD203B41FA5}">
                      <a16:colId xmlns:a16="http://schemas.microsoft.com/office/drawing/2014/main" val="1133349533"/>
                    </a:ext>
                  </a:extLst>
                </a:gridCol>
              </a:tblGrid>
              <a:tr h="215595">
                <a:tc>
                  <a:txBody>
                    <a:bodyPr/>
                    <a:lstStyle/>
                    <a:p>
                      <a:endParaRPr lang="en-GB" sz="1400">
                        <a:latin typeface="Poppins" panose="00000500000000000000" pitchFamily="2" charset="0"/>
                        <a:cs typeface="Poppins" panose="00000500000000000000"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400" b="0" i="0" kern="1200">
                          <a:solidFill>
                            <a:schemeClr val="bg1"/>
                          </a:solidFill>
                          <a:effectLst/>
                          <a:latin typeface="Poppins" panose="00000500000000000000" pitchFamily="2" charset="0"/>
                          <a:ea typeface="+mn-ea"/>
                          <a:cs typeface="Poppins" panose="00000500000000000000" pitchFamily="2" charset="0"/>
                        </a:rPr>
                        <a:t>Code Administrator Consultation</a:t>
                      </a:r>
                      <a:endParaRPr lang="en-GB" sz="1400" b="0">
                        <a:solidFill>
                          <a:schemeClr val="bg1"/>
                        </a:solidFill>
                        <a:latin typeface="Poppins" panose="00000500000000000000" pitchFamily="2" charset="0"/>
                        <a:cs typeface="Poppins" panose="00000500000000000000"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90000"/>
                        <a:lumOff val="10000"/>
                      </a:schemeClr>
                    </a:solidFill>
                  </a:tcPr>
                </a:tc>
                <a:tc>
                  <a:txBody>
                    <a:bodyPr/>
                    <a:lstStyle/>
                    <a:p>
                      <a:r>
                        <a:rPr lang="en-GB" sz="1400" b="0" i="0" kern="1200">
                          <a:solidFill>
                            <a:schemeClr val="bg1"/>
                          </a:solidFill>
                          <a:effectLst/>
                          <a:latin typeface="Poppins" panose="00000500000000000000" pitchFamily="2" charset="0"/>
                          <a:ea typeface="+mn-ea"/>
                          <a:cs typeface="Poppins" panose="00000500000000000000" pitchFamily="2" charset="0"/>
                        </a:rPr>
                        <a:t>DFMR issued to Panel</a:t>
                      </a:r>
                      <a:endParaRPr lang="en-GB" sz="1400" b="0">
                        <a:solidFill>
                          <a:schemeClr val="bg1"/>
                        </a:solidFill>
                        <a:latin typeface="Poppins" panose="00000500000000000000" pitchFamily="2" charset="0"/>
                        <a:cs typeface="Poppins" panose="00000500000000000000"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90000"/>
                        <a:lumOff val="10000"/>
                      </a:schemeClr>
                    </a:solidFill>
                  </a:tcPr>
                </a:tc>
                <a:tc>
                  <a:txBody>
                    <a:bodyPr/>
                    <a:lstStyle/>
                    <a:p>
                      <a:r>
                        <a:rPr lang="en-GB" sz="1400" b="0" i="0" kern="1200">
                          <a:solidFill>
                            <a:schemeClr val="bg1"/>
                          </a:solidFill>
                          <a:effectLst/>
                          <a:latin typeface="Poppins" panose="00000500000000000000" pitchFamily="2" charset="0"/>
                          <a:ea typeface="+mn-ea"/>
                          <a:cs typeface="Poppins" panose="00000500000000000000" pitchFamily="2" charset="0"/>
                        </a:rPr>
                        <a:t>FMR issued to Ofgem</a:t>
                      </a:r>
                      <a:endParaRPr lang="en-GB" sz="1400" b="0">
                        <a:solidFill>
                          <a:schemeClr val="bg1"/>
                        </a:solidFill>
                        <a:latin typeface="Poppins" panose="00000500000000000000" pitchFamily="2" charset="0"/>
                        <a:cs typeface="Poppins" panose="00000500000000000000"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90000"/>
                        <a:lumOff val="10000"/>
                      </a:schemeClr>
                    </a:solidFill>
                  </a:tcPr>
                </a:tc>
                <a:tc>
                  <a:txBody>
                    <a:bodyPr/>
                    <a:lstStyle/>
                    <a:p>
                      <a:r>
                        <a:rPr lang="en-GB" sz="1400" b="0">
                          <a:solidFill>
                            <a:schemeClr val="bg1"/>
                          </a:solidFill>
                          <a:latin typeface="Poppins" panose="00000500000000000000" pitchFamily="2" charset="0"/>
                          <a:cs typeface="Poppins" panose="00000500000000000000" pitchFamily="2" charset="0"/>
                        </a:rPr>
                        <a:t>Decision Date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90000"/>
                        <a:lumOff val="10000"/>
                      </a:schemeClr>
                    </a:solidFill>
                  </a:tcPr>
                </a:tc>
                <a:tc>
                  <a:txBody>
                    <a:bodyPr/>
                    <a:lstStyle/>
                    <a:p>
                      <a:r>
                        <a:rPr lang="en-GB" sz="1400" b="0" i="0" kern="1200">
                          <a:solidFill>
                            <a:schemeClr val="bg1"/>
                          </a:solidFill>
                          <a:effectLst/>
                          <a:latin typeface="Poppins" panose="00000500000000000000" pitchFamily="2" charset="0"/>
                          <a:ea typeface="+mn-ea"/>
                          <a:cs typeface="Poppins" panose="00000500000000000000" pitchFamily="2" charset="0"/>
                        </a:rPr>
                        <a:t>Implementation Date</a:t>
                      </a:r>
                      <a:endParaRPr lang="en-GB" sz="1400" b="0">
                        <a:solidFill>
                          <a:schemeClr val="bg1"/>
                        </a:solidFill>
                        <a:latin typeface="Poppins" panose="00000500000000000000" pitchFamily="2" charset="0"/>
                        <a:cs typeface="Poppins" panose="00000500000000000000"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90000"/>
                        <a:lumOff val="10000"/>
                      </a:schemeClr>
                    </a:solidFill>
                  </a:tcPr>
                </a:tc>
                <a:extLst>
                  <a:ext uri="{0D108BD9-81ED-4DB2-BD59-A6C34878D82A}">
                    <a16:rowId xmlns:a16="http://schemas.microsoft.com/office/drawing/2014/main" val="314768954"/>
                  </a:ext>
                </a:extLst>
              </a:tr>
              <a:tr h="0">
                <a:tc>
                  <a:txBody>
                    <a:bodyPr/>
                    <a:lstStyle/>
                    <a:p>
                      <a:r>
                        <a:rPr lang="en-GB" sz="1400">
                          <a:latin typeface="Poppins"/>
                          <a:cs typeface="Poppins"/>
                        </a:rPr>
                        <a:t>Previous timeline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ase"/>
                      <a:r>
                        <a:rPr lang="en-GB" sz="1400" b="0" i="0" noProof="0">
                          <a:solidFill>
                            <a:srgbClr val="000000"/>
                          </a:solidFill>
                          <a:effectLst/>
                          <a:latin typeface="Poppins"/>
                          <a:cs typeface="Poppins"/>
                        </a:rPr>
                        <a:t>05 August – 27 August 2026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ase"/>
                      <a:r>
                        <a:rPr lang="en-GB" sz="1400" b="0" i="0" noProof="0">
                          <a:solidFill>
                            <a:srgbClr val="000000"/>
                          </a:solidFill>
                          <a:effectLst/>
                          <a:latin typeface="Poppins"/>
                          <a:cs typeface="Poppins"/>
                        </a:rPr>
                        <a:t>15 September 2026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GB" sz="1400" b="0" i="0" noProof="0">
                          <a:solidFill>
                            <a:srgbClr val="000000"/>
                          </a:solidFill>
                          <a:effectLst/>
                          <a:latin typeface="Poppins"/>
                          <a:cs typeface="Poppins"/>
                        </a:rPr>
                        <a:t>06 October 2026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i="0" kern="1200">
                          <a:solidFill>
                            <a:schemeClr val="dk1"/>
                          </a:solidFill>
                          <a:effectLst/>
                          <a:latin typeface="Poppins"/>
                          <a:ea typeface="+mn-ea"/>
                          <a:cs typeface="Poppins"/>
                        </a:rPr>
                        <a:t>TBC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ase"/>
                      <a:r>
                        <a:rPr lang="en-GB" sz="1400" b="0" noProof="0">
                          <a:solidFill>
                            <a:srgbClr val="000000"/>
                          </a:solidFill>
                          <a:effectLst/>
                          <a:latin typeface="Poppins"/>
                          <a:cs typeface="Poppins"/>
                        </a:rPr>
                        <a:t>10BD following Authority Decision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8140411"/>
                  </a:ext>
                </a:extLst>
              </a:tr>
              <a:tr h="154299">
                <a:tc>
                  <a:txBody>
                    <a:bodyPr/>
                    <a:lstStyle/>
                    <a:p>
                      <a:r>
                        <a:rPr lang="en-GB" sz="1400" b="0" i="0" kern="1200">
                          <a:solidFill>
                            <a:schemeClr val="dk1"/>
                          </a:solidFill>
                          <a:effectLst/>
                          <a:latin typeface="Poppins" panose="00000500000000000000" pitchFamily="2" charset="0"/>
                          <a:ea typeface="+mn-ea"/>
                          <a:cs typeface="Poppins" panose="00000500000000000000" pitchFamily="2" charset="0"/>
                        </a:rPr>
                        <a:t>New timeline</a:t>
                      </a:r>
                      <a:endParaRPr lang="en-GB" sz="1400">
                        <a:latin typeface="Poppins" panose="00000500000000000000" pitchFamily="2" charset="0"/>
                        <a:cs typeface="Poppins" panose="00000500000000000000"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i="0" kern="1200">
                          <a:solidFill>
                            <a:schemeClr val="dk1"/>
                          </a:solidFill>
                          <a:effectLst/>
                          <a:latin typeface="Poppins"/>
                          <a:ea typeface="+mn-ea"/>
                          <a:cs typeface="Poppins"/>
                        </a:rPr>
                        <a:t>TBC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i="0" kern="1200">
                          <a:solidFill>
                            <a:schemeClr val="dk1"/>
                          </a:solidFill>
                          <a:effectLst/>
                          <a:latin typeface="Poppins"/>
                          <a:ea typeface="+mn-ea"/>
                          <a:cs typeface="Poppins"/>
                        </a:rPr>
                        <a:t>TBC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i="0" kern="1200">
                          <a:solidFill>
                            <a:schemeClr val="dk1"/>
                          </a:solidFill>
                          <a:effectLst/>
                          <a:latin typeface="Poppins"/>
                          <a:ea typeface="+mn-ea"/>
                          <a:cs typeface="Poppins"/>
                        </a:rPr>
                        <a:t>TBC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i="0" kern="1200">
                          <a:solidFill>
                            <a:schemeClr val="dk1"/>
                          </a:solidFill>
                          <a:effectLst/>
                          <a:latin typeface="Poppins"/>
                          <a:ea typeface="+mn-ea"/>
                          <a:cs typeface="Poppins"/>
                        </a:rPr>
                        <a:t>TBC</a:t>
                      </a:r>
                      <a:endParaRPr lang="en-GB" sz="1400">
                        <a:latin typeface="Poppins" panose="00000500000000000000" pitchFamily="2" charset="0"/>
                        <a:cs typeface="Poppins" panose="00000500000000000000"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ase"/>
                      <a:r>
                        <a:rPr lang="en-GB" sz="1400" b="0" noProof="0">
                          <a:solidFill>
                            <a:srgbClr val="000000"/>
                          </a:solidFill>
                          <a:effectLst/>
                          <a:latin typeface="Poppins"/>
                          <a:cs typeface="Poppins"/>
                        </a:rPr>
                        <a:t>TBC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4285135"/>
                  </a:ext>
                </a:extLst>
              </a:tr>
            </a:tbl>
          </a:graphicData>
        </a:graphic>
      </p:graphicFrame>
      <p:sp>
        <p:nvSpPr>
          <p:cNvPr id="6" name="Subtitle 6">
            <a:extLst>
              <a:ext uri="{FF2B5EF4-FFF2-40B4-BE49-F238E27FC236}">
                <a16:creationId xmlns:a16="http://schemas.microsoft.com/office/drawing/2014/main" id="{9D008753-703B-C6C5-9191-DFE079AE3C33}"/>
              </a:ext>
            </a:extLst>
          </p:cNvPr>
          <p:cNvSpPr txBox="1">
            <a:spLocks/>
          </p:cNvSpPr>
          <p:nvPr/>
        </p:nvSpPr>
        <p:spPr>
          <a:xfrm>
            <a:off x="327260" y="5074901"/>
            <a:ext cx="10629508" cy="1127760"/>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1800" b="0" i="0" kern="1200">
                <a:solidFill>
                  <a:schemeClr val="tx1"/>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tx1"/>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tx1"/>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tx1"/>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600">
                <a:solidFill>
                  <a:schemeClr val="tx2">
                    <a:lumMod val="90000"/>
                    <a:lumOff val="10000"/>
                  </a:schemeClr>
                </a:solidFill>
                <a:latin typeface="Poppins"/>
                <a:cs typeface="Poppins"/>
              </a:rPr>
              <a:t>GSR035– the asks of Panel</a:t>
            </a:r>
          </a:p>
          <a:p>
            <a:pPr marL="342900" indent="-342900">
              <a:buFont typeface="Arial" panose="020B0604020202020204" pitchFamily="34" charset="0"/>
              <a:buChar char="•"/>
            </a:pPr>
            <a:endParaRPr lang="en-GB" sz="1600" b="1">
              <a:latin typeface="Poppins" panose="00000500000000000000" pitchFamily="2" charset="0"/>
              <a:cs typeface="Poppins" panose="00000500000000000000" pitchFamily="2" charset="0"/>
            </a:endParaRPr>
          </a:p>
          <a:p>
            <a:pPr marL="342900" indent="-342900">
              <a:buFont typeface="Arial" panose="020B0604020202020204" pitchFamily="34" charset="0"/>
              <a:buChar char="•"/>
            </a:pPr>
            <a:r>
              <a:rPr lang="en-GB" sz="1600" b="1">
                <a:latin typeface="Poppins"/>
                <a:cs typeface="Poppins"/>
              </a:rPr>
              <a:t>AGREE </a:t>
            </a:r>
            <a:r>
              <a:rPr lang="en-GB" sz="1600">
                <a:latin typeface="Poppins"/>
                <a:cs typeface="Poppins"/>
              </a:rPr>
              <a:t>revised timeline option</a:t>
            </a:r>
            <a:endParaRPr lang="en-GB" sz="1600">
              <a:latin typeface="Poppins" panose="00000500000000000000" pitchFamily="2" charset="0"/>
              <a:cs typeface="Poppins" panose="00000500000000000000" pitchFamily="2" charset="0"/>
            </a:endParaRPr>
          </a:p>
        </p:txBody>
      </p:sp>
    </p:spTree>
    <p:extLst>
      <p:ext uri="{BB962C8B-B14F-4D97-AF65-F5344CB8AC3E}">
        <p14:creationId xmlns:p14="http://schemas.microsoft.com/office/powerpoint/2010/main" val="38634840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EC3261-8114-1E5C-3175-BC18C28EBE7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DEE16D5-1840-EC05-15DF-DF89EFA5194C}"/>
              </a:ext>
            </a:extLst>
          </p:cNvPr>
          <p:cNvSpPr>
            <a:spLocks noGrp="1"/>
          </p:cNvSpPr>
          <p:nvPr>
            <p:ph type="title"/>
          </p:nvPr>
        </p:nvSpPr>
        <p:spPr>
          <a:xfrm>
            <a:off x="326572" y="139333"/>
            <a:ext cx="9709361" cy="870551"/>
          </a:xfrm>
        </p:spPr>
        <p:txBody>
          <a:bodyPr>
            <a:noAutofit/>
          </a:bodyPr>
          <a:lstStyle/>
          <a:p>
            <a:r>
              <a:rPr lang="en-GB" sz="2400">
                <a:solidFill>
                  <a:srgbClr val="813366"/>
                </a:solidFill>
                <a:latin typeface="Poppins" panose="00000500000000000000" pitchFamily="2" charset="0"/>
                <a:cs typeface="Poppins" panose="00000500000000000000" pitchFamily="2" charset="0"/>
              </a:rPr>
              <a:t>GSR035 Proposed Timeline – Option 1</a:t>
            </a:r>
            <a:endParaRPr lang="en-GB" sz="2400" i="1">
              <a:solidFill>
                <a:srgbClr val="813366"/>
              </a:solidFill>
              <a:highlight>
                <a:srgbClr val="00FF00"/>
              </a:highlight>
              <a:latin typeface="Poppins" panose="00000500000000000000" pitchFamily="2" charset="0"/>
              <a:cs typeface="Poppins" panose="00000500000000000000" pitchFamily="2" charset="0"/>
            </a:endParaRPr>
          </a:p>
        </p:txBody>
      </p:sp>
      <p:graphicFrame>
        <p:nvGraphicFramePr>
          <p:cNvPr id="5" name="Content Placeholder 4">
            <a:extLst>
              <a:ext uri="{FF2B5EF4-FFF2-40B4-BE49-F238E27FC236}">
                <a16:creationId xmlns:a16="http://schemas.microsoft.com/office/drawing/2014/main" id="{D74FBADD-968A-D003-502B-B9AB5B3B73D8}"/>
              </a:ext>
            </a:extLst>
          </p:cNvPr>
          <p:cNvGraphicFramePr>
            <a:graphicFrameLocks noGrp="1"/>
          </p:cNvGraphicFramePr>
          <p:nvPr>
            <p:ph sz="half" idx="1"/>
          </p:nvPr>
        </p:nvGraphicFramePr>
        <p:xfrm>
          <a:off x="326572" y="863776"/>
          <a:ext cx="11245996" cy="5161504"/>
        </p:xfrm>
        <a:graphic>
          <a:graphicData uri="http://schemas.openxmlformats.org/drawingml/2006/table">
            <a:tbl>
              <a:tblPr firstRow="1" bandRow="1">
                <a:tableStyleId>{69CF1AB2-1976-4502-BF36-3FF5EA218861}</a:tableStyleId>
              </a:tblPr>
              <a:tblGrid>
                <a:gridCol w="3296869">
                  <a:extLst>
                    <a:ext uri="{9D8B030D-6E8A-4147-A177-3AD203B41FA5}">
                      <a16:colId xmlns:a16="http://schemas.microsoft.com/office/drawing/2014/main" val="2093312658"/>
                    </a:ext>
                  </a:extLst>
                </a:gridCol>
                <a:gridCol w="2454339">
                  <a:extLst>
                    <a:ext uri="{9D8B030D-6E8A-4147-A177-3AD203B41FA5}">
                      <a16:colId xmlns:a16="http://schemas.microsoft.com/office/drawing/2014/main" val="4012075836"/>
                    </a:ext>
                  </a:extLst>
                </a:gridCol>
                <a:gridCol w="3316227">
                  <a:extLst>
                    <a:ext uri="{9D8B030D-6E8A-4147-A177-3AD203B41FA5}">
                      <a16:colId xmlns:a16="http://schemas.microsoft.com/office/drawing/2014/main" val="2483574887"/>
                    </a:ext>
                  </a:extLst>
                </a:gridCol>
                <a:gridCol w="2178561">
                  <a:extLst>
                    <a:ext uri="{9D8B030D-6E8A-4147-A177-3AD203B41FA5}">
                      <a16:colId xmlns:a16="http://schemas.microsoft.com/office/drawing/2014/main" val="3603233372"/>
                    </a:ext>
                  </a:extLst>
                </a:gridCol>
              </a:tblGrid>
              <a:tr h="220966">
                <a:tc>
                  <a:txBody>
                    <a:bodyPr/>
                    <a:lstStyle/>
                    <a:p>
                      <a:pPr algn="l" fontAlgn="base"/>
                      <a:r>
                        <a:rPr lang="en-GB" sz="1200" b="1">
                          <a:solidFill>
                            <a:schemeClr val="bg1"/>
                          </a:solidFill>
                          <a:effectLst/>
                          <a:latin typeface="Poppins" panose="00000500000000000000" pitchFamily="2" charset="0"/>
                          <a:cs typeface="Poppins" panose="00000500000000000000" pitchFamily="2" charset="0"/>
                        </a:rPr>
                        <a:t>Milestone​</a:t>
                      </a:r>
                      <a:endParaRPr lang="en-GB" sz="1800" b="1" i="0">
                        <a:solidFill>
                          <a:schemeClr val="bg1"/>
                        </a:solidFill>
                        <a:effectLst/>
                        <a:latin typeface="Poppins" panose="00000500000000000000" pitchFamily="2" charset="0"/>
                        <a:cs typeface="Poppins" panose="00000500000000000000" pitchFamily="2" charset="0"/>
                      </a:endParaRP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solidFill>
                      <a:srgbClr val="813366"/>
                    </a:solidFill>
                  </a:tcPr>
                </a:tc>
                <a:tc>
                  <a:txBody>
                    <a:bodyPr/>
                    <a:lstStyle/>
                    <a:p>
                      <a:pPr algn="l" fontAlgn="base"/>
                      <a:r>
                        <a:rPr lang="en-GB" sz="1200" b="1">
                          <a:solidFill>
                            <a:schemeClr val="bg1"/>
                          </a:solidFill>
                          <a:effectLst/>
                          <a:latin typeface="Poppins" panose="00000500000000000000" pitchFamily="2" charset="0"/>
                          <a:cs typeface="Poppins" panose="00000500000000000000" pitchFamily="2" charset="0"/>
                        </a:rPr>
                        <a:t>Date​</a:t>
                      </a:r>
                      <a:endParaRPr lang="en-GB" sz="1800" b="1" i="0">
                        <a:solidFill>
                          <a:schemeClr val="bg1"/>
                        </a:solidFill>
                        <a:effectLst/>
                        <a:latin typeface="Poppins" panose="00000500000000000000" pitchFamily="2" charset="0"/>
                        <a:cs typeface="Poppins" panose="00000500000000000000" pitchFamily="2" charset="0"/>
                      </a:endParaRP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solidFill>
                      <a:srgbClr val="813366"/>
                    </a:solidFill>
                  </a:tcPr>
                </a:tc>
                <a:tc>
                  <a:txBody>
                    <a:bodyPr/>
                    <a:lstStyle/>
                    <a:p>
                      <a:pPr algn="l" fontAlgn="base"/>
                      <a:r>
                        <a:rPr lang="en-GB" sz="1200" b="1">
                          <a:solidFill>
                            <a:schemeClr val="bg1"/>
                          </a:solidFill>
                          <a:effectLst/>
                          <a:latin typeface="Poppins" panose="00000500000000000000" pitchFamily="2" charset="0"/>
                          <a:cs typeface="Poppins" panose="00000500000000000000" pitchFamily="2" charset="0"/>
                        </a:rPr>
                        <a:t>Milestone​</a:t>
                      </a:r>
                      <a:endParaRPr lang="en-GB" sz="1800" b="1" i="0">
                        <a:solidFill>
                          <a:schemeClr val="bg1"/>
                        </a:solidFill>
                        <a:effectLst/>
                        <a:latin typeface="Poppins" panose="00000500000000000000" pitchFamily="2" charset="0"/>
                        <a:cs typeface="Poppins" panose="00000500000000000000" pitchFamily="2" charset="0"/>
                      </a:endParaRP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solidFill>
                      <a:srgbClr val="813366"/>
                    </a:solidFill>
                  </a:tcPr>
                </a:tc>
                <a:tc>
                  <a:txBody>
                    <a:bodyPr/>
                    <a:lstStyle/>
                    <a:p>
                      <a:pPr algn="l" fontAlgn="base"/>
                      <a:r>
                        <a:rPr lang="en-GB" sz="1200" b="1">
                          <a:solidFill>
                            <a:schemeClr val="bg1"/>
                          </a:solidFill>
                          <a:effectLst/>
                          <a:latin typeface="Poppins" panose="00000500000000000000" pitchFamily="2" charset="0"/>
                          <a:cs typeface="Poppins" panose="00000500000000000000" pitchFamily="2" charset="0"/>
                        </a:rPr>
                        <a:t>Date​</a:t>
                      </a:r>
                      <a:endParaRPr lang="en-GB" sz="1800" b="1" i="0">
                        <a:solidFill>
                          <a:schemeClr val="bg1"/>
                        </a:solidFill>
                        <a:effectLst/>
                        <a:latin typeface="Poppins" panose="00000500000000000000" pitchFamily="2" charset="0"/>
                        <a:cs typeface="Poppins" panose="00000500000000000000" pitchFamily="2" charset="0"/>
                      </a:endParaRP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solidFill>
                      <a:srgbClr val="813366"/>
                    </a:solidFill>
                  </a:tcPr>
                </a:tc>
                <a:extLst>
                  <a:ext uri="{0D108BD9-81ED-4DB2-BD59-A6C34878D82A}">
                    <a16:rowId xmlns:a16="http://schemas.microsoft.com/office/drawing/2014/main" val="95019418"/>
                  </a:ext>
                </a:extLst>
              </a:tr>
              <a:tr h="474745">
                <a:tc>
                  <a:txBody>
                    <a:bodyPr/>
                    <a:lstStyle/>
                    <a:p>
                      <a:pPr algn="l" fontAlgn="base"/>
                      <a:r>
                        <a:rPr lang="en-GB" sz="1200" b="0">
                          <a:solidFill>
                            <a:srgbClr val="000000"/>
                          </a:solidFill>
                          <a:effectLst/>
                          <a:latin typeface="Poppins" panose="00000500000000000000" pitchFamily="2" charset="0"/>
                          <a:cs typeface="Poppins" panose="00000500000000000000" pitchFamily="2" charset="0"/>
                        </a:rPr>
                        <a:t>Modification presented to Panel​</a:t>
                      </a:r>
                      <a:endParaRPr lang="en-GB" sz="1200" b="0" i="0">
                        <a:solidFill>
                          <a:srgbClr val="000000"/>
                        </a:solidFill>
                        <a:effectLst/>
                        <a:latin typeface="Poppins" panose="00000500000000000000" pitchFamily="2" charset="0"/>
                        <a:cs typeface="Poppins" panose="00000500000000000000" pitchFamily="2" charset="0"/>
                      </a:endParaRP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tc>
                  <a:txBody>
                    <a:bodyPr/>
                    <a:lstStyle/>
                    <a:p>
                      <a:pPr algn="l" fontAlgn="base"/>
                      <a:r>
                        <a:rPr lang="en-GB" sz="1200" b="0">
                          <a:solidFill>
                            <a:srgbClr val="000000"/>
                          </a:solidFill>
                          <a:effectLst/>
                          <a:latin typeface="Poppins" panose="00000500000000000000" pitchFamily="2" charset="0"/>
                          <a:cs typeface="Poppins" panose="00000500000000000000" pitchFamily="2" charset="0"/>
                        </a:rPr>
                        <a:t>05 December 2025</a:t>
                      </a:r>
                      <a:endParaRPr lang="en-GB" sz="1200" b="0" i="0">
                        <a:solidFill>
                          <a:srgbClr val="000000"/>
                        </a:solidFill>
                        <a:effectLst/>
                        <a:latin typeface="Poppins" panose="00000500000000000000" pitchFamily="2" charset="0"/>
                        <a:cs typeface="Poppins" panose="00000500000000000000" pitchFamily="2" charset="0"/>
                      </a:endParaRP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tc>
                  <a:txBody>
                    <a:bodyPr/>
                    <a:lstStyle/>
                    <a:p>
                      <a:pPr algn="l" fontAlgn="base"/>
                      <a:r>
                        <a:rPr lang="en-GB" sz="1200" b="0">
                          <a:solidFill>
                            <a:srgbClr val="000000"/>
                          </a:solidFill>
                          <a:effectLst/>
                          <a:latin typeface="Poppins" panose="00000500000000000000" pitchFamily="2" charset="0"/>
                          <a:cs typeface="Poppins" panose="00000500000000000000" pitchFamily="2" charset="0"/>
                        </a:rPr>
                        <a:t>Code Administrator Consultation (15 Business Days) </a:t>
                      </a:r>
                      <a:endParaRPr lang="en-GB" sz="1200" b="0" i="0">
                        <a:solidFill>
                          <a:srgbClr val="000000"/>
                        </a:solidFill>
                        <a:effectLst/>
                        <a:latin typeface="Poppins" panose="00000500000000000000" pitchFamily="2" charset="0"/>
                        <a:cs typeface="Poppins" panose="00000500000000000000" pitchFamily="2" charset="0"/>
                      </a:endParaRP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tc>
                  <a:txBody>
                    <a:bodyPr/>
                    <a:lstStyle/>
                    <a:p>
                      <a:pPr marL="0" indent="0" algn="l" fontAlgn="base">
                        <a:buNone/>
                      </a:pPr>
                      <a:r>
                        <a:rPr lang="en-GB" sz="1200" b="0" i="0">
                          <a:solidFill>
                            <a:srgbClr val="000000"/>
                          </a:solidFill>
                          <a:effectLst/>
                          <a:latin typeface="Poppins" panose="00000500000000000000" pitchFamily="2" charset="0"/>
                          <a:cs typeface="Poppins" panose="00000500000000000000" pitchFamily="2" charset="0"/>
                        </a:rPr>
                        <a:t>11 August – 01 September 2026</a:t>
                      </a: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extLst>
                  <a:ext uri="{0D108BD9-81ED-4DB2-BD59-A6C34878D82A}">
                    <a16:rowId xmlns:a16="http://schemas.microsoft.com/office/drawing/2014/main" val="3038944520"/>
                  </a:ext>
                </a:extLst>
              </a:tr>
              <a:tr h="574460">
                <a:tc>
                  <a:txBody>
                    <a:bodyPr/>
                    <a:lstStyle/>
                    <a:p>
                      <a:pPr algn="l" fontAlgn="base"/>
                      <a:r>
                        <a:rPr lang="en-GB" sz="1200" b="0">
                          <a:solidFill>
                            <a:srgbClr val="000000"/>
                          </a:solidFill>
                          <a:effectLst/>
                          <a:latin typeface="Poppins" panose="00000500000000000000" pitchFamily="2" charset="0"/>
                          <a:cs typeface="Poppins" panose="00000500000000000000" pitchFamily="2" charset="0"/>
                        </a:rPr>
                        <a:t>Workgroup Nominations (20 Business Days holiday period)​</a:t>
                      </a:r>
                    </a:p>
                    <a:p>
                      <a:pPr algn="l" fontAlgn="base"/>
                      <a:r>
                        <a:rPr lang="en-GB" sz="1200" b="0">
                          <a:solidFill>
                            <a:srgbClr val="000000"/>
                          </a:solidFill>
                          <a:effectLst/>
                          <a:latin typeface="Poppins" panose="00000500000000000000" pitchFamily="2" charset="0"/>
                          <a:cs typeface="Poppins" panose="00000500000000000000" pitchFamily="2" charset="0"/>
                        </a:rPr>
                        <a:t>​</a:t>
                      </a:r>
                      <a:endParaRPr lang="en-GB" sz="1200" b="0" i="0">
                        <a:solidFill>
                          <a:srgbClr val="000000"/>
                        </a:solidFill>
                        <a:effectLst/>
                        <a:latin typeface="Poppins" panose="00000500000000000000" pitchFamily="2" charset="0"/>
                        <a:cs typeface="Poppins" panose="00000500000000000000" pitchFamily="2" charset="0"/>
                      </a:endParaRP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tc>
                  <a:txBody>
                    <a:bodyPr/>
                    <a:lstStyle/>
                    <a:p>
                      <a:pPr algn="l" fontAlgn="base"/>
                      <a:r>
                        <a:rPr lang="en-GB" sz="1200" b="0">
                          <a:solidFill>
                            <a:srgbClr val="000000"/>
                          </a:solidFill>
                          <a:effectLst/>
                          <a:latin typeface="Poppins" panose="00000500000000000000" pitchFamily="2" charset="0"/>
                          <a:cs typeface="Poppins" panose="00000500000000000000" pitchFamily="2" charset="0"/>
                        </a:rPr>
                        <a:t>22 January 2026 – 12 February 2026</a:t>
                      </a:r>
                      <a:endParaRPr lang="en-GB" sz="1200" b="0" i="0">
                        <a:solidFill>
                          <a:srgbClr val="000000"/>
                        </a:solidFill>
                        <a:effectLst/>
                        <a:latin typeface="Poppins" panose="00000500000000000000" pitchFamily="2" charset="0"/>
                        <a:cs typeface="Poppins" panose="00000500000000000000" pitchFamily="2" charset="0"/>
                      </a:endParaRP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tc>
                  <a:txBody>
                    <a:bodyPr/>
                    <a:lstStyle/>
                    <a:p>
                      <a:pPr algn="l" fontAlgn="base"/>
                      <a:r>
                        <a:rPr lang="en-GB" sz="1200" b="0">
                          <a:solidFill>
                            <a:srgbClr val="000000"/>
                          </a:solidFill>
                          <a:effectLst/>
                          <a:latin typeface="Poppins" panose="00000500000000000000" pitchFamily="2" charset="0"/>
                          <a:cs typeface="Poppins" panose="00000500000000000000" pitchFamily="2" charset="0"/>
                        </a:rPr>
                        <a:t>Draft Final Modification Report (DFMR) issued to Panel (5 Business Days)​</a:t>
                      </a: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tc>
                  <a:txBody>
                    <a:bodyPr/>
                    <a:lstStyle/>
                    <a:p>
                      <a:pPr algn="l" fontAlgn="base"/>
                      <a:r>
                        <a:rPr lang="en-GB" sz="1200" b="0" i="0">
                          <a:solidFill>
                            <a:srgbClr val="000000"/>
                          </a:solidFill>
                          <a:effectLst/>
                          <a:latin typeface="Poppins" panose="00000500000000000000" pitchFamily="2" charset="0"/>
                          <a:cs typeface="Poppins" panose="00000500000000000000" pitchFamily="2" charset="0"/>
                        </a:rPr>
                        <a:t>15 September 2026</a:t>
                      </a: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extLst>
                  <a:ext uri="{0D108BD9-81ED-4DB2-BD59-A6C34878D82A}">
                    <a16:rowId xmlns:a16="http://schemas.microsoft.com/office/drawing/2014/main" val="3024615914"/>
                  </a:ext>
                </a:extLst>
              </a:tr>
              <a:tr h="1281447">
                <a:tc>
                  <a:txBody>
                    <a:bodyPr/>
                    <a:lstStyle/>
                    <a:p>
                      <a:pPr marL="171450" indent="-171450" algn="l" fontAlgn="base">
                        <a:buFont typeface="Arial" panose="020B0604020202020204" pitchFamily="34" charset="0"/>
                        <a:buChar char="•"/>
                      </a:pPr>
                      <a:r>
                        <a:rPr lang="en-GB" sz="1200" b="0" kern="1200">
                          <a:solidFill>
                            <a:srgbClr val="000000"/>
                          </a:solidFill>
                          <a:effectLst/>
                          <a:latin typeface="Poppins" panose="00000500000000000000" pitchFamily="2" charset="0"/>
                          <a:ea typeface="+mn-ea"/>
                          <a:cs typeface="Poppins" panose="00000500000000000000" pitchFamily="2" charset="0"/>
                        </a:rPr>
                        <a:t>Workgroup 6 – approve Workgroup Consultation document </a:t>
                      </a: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tc>
                  <a:txBody>
                    <a:bodyPr/>
                    <a:lstStyle/>
                    <a:p>
                      <a:pPr algn="l" fontAlgn="base"/>
                      <a:r>
                        <a:rPr lang="en-GB" sz="1200" b="0" i="0">
                          <a:solidFill>
                            <a:srgbClr val="000000"/>
                          </a:solidFill>
                          <a:effectLst/>
                          <a:latin typeface="Poppins" panose="00000500000000000000" pitchFamily="2" charset="0"/>
                          <a:cs typeface="Poppins" panose="00000500000000000000" pitchFamily="2" charset="0"/>
                        </a:rPr>
                        <a:t>03 June 2026</a:t>
                      </a: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tc>
                  <a:txBody>
                    <a:bodyPr/>
                    <a:lstStyle/>
                    <a:p>
                      <a:pPr algn="l" fontAlgn="base"/>
                      <a:r>
                        <a:rPr lang="en-GB" sz="1200" b="0">
                          <a:solidFill>
                            <a:srgbClr val="000000"/>
                          </a:solidFill>
                          <a:effectLst/>
                          <a:latin typeface="Poppins" panose="00000500000000000000" pitchFamily="2" charset="0"/>
                          <a:cs typeface="Poppins" panose="00000500000000000000" pitchFamily="2" charset="0"/>
                        </a:rPr>
                        <a:t>Panel undertake DFMR recommendation vote ​</a:t>
                      </a:r>
                      <a:endParaRPr lang="en-GB" sz="1200" b="0" i="0">
                        <a:solidFill>
                          <a:srgbClr val="000000"/>
                        </a:solidFill>
                        <a:effectLst/>
                        <a:latin typeface="Poppins" panose="00000500000000000000" pitchFamily="2" charset="0"/>
                        <a:cs typeface="Poppins" panose="00000500000000000000" pitchFamily="2" charset="0"/>
                      </a:endParaRP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tc>
                  <a:txBody>
                    <a:bodyPr/>
                    <a:lstStyle/>
                    <a:p>
                      <a:pPr algn="l" fontAlgn="base"/>
                      <a:r>
                        <a:rPr lang="en-GB" sz="1200" b="0" i="0">
                          <a:solidFill>
                            <a:srgbClr val="000000"/>
                          </a:solidFill>
                          <a:effectLst/>
                          <a:latin typeface="Poppins" panose="00000500000000000000" pitchFamily="2" charset="0"/>
                          <a:cs typeface="Poppins" panose="00000500000000000000" pitchFamily="2" charset="0"/>
                        </a:rPr>
                        <a:t>29 September 2026</a:t>
                      </a: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extLst>
                  <a:ext uri="{0D108BD9-81ED-4DB2-BD59-A6C34878D82A}">
                    <a16:rowId xmlns:a16="http://schemas.microsoft.com/office/drawing/2014/main" val="3421836977"/>
                  </a:ext>
                </a:extLst>
              </a:tr>
              <a:tr h="591647">
                <a:tc>
                  <a:txBody>
                    <a:bodyPr/>
                    <a:lstStyle/>
                    <a:p>
                      <a:pPr algn="l" fontAlgn="base"/>
                      <a:r>
                        <a:rPr lang="en-GB" sz="1200" b="0">
                          <a:solidFill>
                            <a:srgbClr val="000000"/>
                          </a:solidFill>
                          <a:effectLst/>
                          <a:latin typeface="Poppins" panose="00000500000000000000" pitchFamily="2" charset="0"/>
                          <a:cs typeface="Poppins" panose="00000500000000000000" pitchFamily="2" charset="0"/>
                        </a:rPr>
                        <a:t>Workgroup Consultation (10 Business Days)​</a:t>
                      </a: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tc>
                  <a:txBody>
                    <a:bodyPr/>
                    <a:lstStyle/>
                    <a:p>
                      <a:pPr algn="l" fontAlgn="base"/>
                      <a:r>
                        <a:rPr lang="en-GB" sz="1200" b="0" i="0" strike="noStrike">
                          <a:solidFill>
                            <a:srgbClr val="000000"/>
                          </a:solidFill>
                          <a:effectLst/>
                          <a:latin typeface="Poppins" panose="00000500000000000000" pitchFamily="2" charset="0"/>
                          <a:cs typeface="Poppins" panose="00000500000000000000" pitchFamily="2" charset="0"/>
                        </a:rPr>
                        <a:t>08 June – 22 June 2026</a:t>
                      </a: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tc>
                  <a:txBody>
                    <a:bodyPr/>
                    <a:lstStyle/>
                    <a:p>
                      <a:pPr algn="l" fontAlgn="base"/>
                      <a:r>
                        <a:rPr lang="en-GB" sz="1200" b="0">
                          <a:solidFill>
                            <a:srgbClr val="000000"/>
                          </a:solidFill>
                          <a:effectLst/>
                          <a:latin typeface="Poppins" panose="00000500000000000000" pitchFamily="2" charset="0"/>
                          <a:cs typeface="Poppins" panose="00000500000000000000" pitchFamily="2" charset="0"/>
                        </a:rPr>
                        <a:t>Final Modification Report issued to Panel to check votes recorded correctly </a:t>
                      </a:r>
                      <a:endParaRPr lang="en-GB" sz="1200" b="0" i="0">
                        <a:solidFill>
                          <a:srgbClr val="000000"/>
                        </a:solidFill>
                        <a:effectLst/>
                        <a:latin typeface="Poppins" panose="00000500000000000000" pitchFamily="2" charset="0"/>
                        <a:cs typeface="Poppins" panose="00000500000000000000" pitchFamily="2" charset="0"/>
                      </a:endParaRP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tc>
                  <a:txBody>
                    <a:bodyPr/>
                    <a:lstStyle/>
                    <a:p>
                      <a:pPr algn="l" fontAlgn="base"/>
                      <a:r>
                        <a:rPr lang="en-GB" sz="1200" b="0" i="0">
                          <a:solidFill>
                            <a:srgbClr val="000000"/>
                          </a:solidFill>
                          <a:effectLst/>
                          <a:latin typeface="Poppins" panose="00000500000000000000" pitchFamily="2" charset="0"/>
                          <a:cs typeface="Poppins" panose="00000500000000000000" pitchFamily="2" charset="0"/>
                        </a:rPr>
                        <a:t>29 September 2026 to 05 October 2026</a:t>
                      </a: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extLst>
                  <a:ext uri="{0D108BD9-81ED-4DB2-BD59-A6C34878D82A}">
                    <a16:rowId xmlns:a16="http://schemas.microsoft.com/office/drawing/2014/main" val="3119348136"/>
                  </a:ext>
                </a:extLst>
              </a:tr>
              <a:tr h="927954">
                <a:tc>
                  <a:txBody>
                    <a:bodyPr/>
                    <a:lstStyle/>
                    <a:p>
                      <a:pPr algn="l" fontAlgn="base"/>
                      <a:r>
                        <a:rPr lang="en-GB" sz="1200" b="0">
                          <a:solidFill>
                            <a:srgbClr val="000000"/>
                          </a:solidFill>
                          <a:effectLst/>
                          <a:latin typeface="Poppins" panose="00000500000000000000" pitchFamily="2" charset="0"/>
                          <a:cs typeface="Poppins" panose="00000500000000000000" pitchFamily="2" charset="0"/>
                        </a:rPr>
                        <a:t>Workgroup 5 – review consultation feedback ad build Workgroup Report</a:t>
                      </a:r>
                    </a:p>
                    <a:p>
                      <a:pPr algn="l" fontAlgn="base"/>
                      <a:r>
                        <a:rPr lang="en-GB" sz="1200" b="0" i="0">
                          <a:solidFill>
                            <a:srgbClr val="000000"/>
                          </a:solidFill>
                          <a:effectLst/>
                          <a:latin typeface="Poppins" panose="00000500000000000000" pitchFamily="2" charset="0"/>
                          <a:cs typeface="Poppins" panose="00000500000000000000" pitchFamily="2" charset="0"/>
                        </a:rPr>
                        <a:t>Workgroup 6 – Review Workgroup Report and vote</a:t>
                      </a: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tc>
                  <a:txBody>
                    <a:bodyPr/>
                    <a:lstStyle/>
                    <a:p>
                      <a:pPr algn="l" fontAlgn="base"/>
                      <a:r>
                        <a:rPr lang="en-GB" sz="1200" b="0" i="0" strike="noStrike">
                          <a:solidFill>
                            <a:srgbClr val="000000"/>
                          </a:solidFill>
                          <a:effectLst/>
                          <a:latin typeface="Poppins"/>
                          <a:cs typeface="Poppins"/>
                        </a:rPr>
                        <a:t>30 June 2026</a:t>
                      </a:r>
                    </a:p>
                    <a:p>
                      <a:pPr algn="l" fontAlgn="base"/>
                      <a:r>
                        <a:rPr lang="en-GB" sz="1200" b="0" i="0" strike="noStrike">
                          <a:solidFill>
                            <a:srgbClr val="000000"/>
                          </a:solidFill>
                          <a:effectLst/>
                          <a:latin typeface="Poppins"/>
                          <a:cs typeface="Poppins"/>
                        </a:rPr>
                        <a:t>20 July 2026</a:t>
                      </a:r>
                    </a:p>
                    <a:p>
                      <a:pPr algn="l" fontAlgn="base"/>
                      <a:endParaRPr lang="en-GB" sz="1200" b="0" i="0">
                        <a:solidFill>
                          <a:srgbClr val="000000"/>
                        </a:solidFill>
                        <a:effectLst/>
                        <a:latin typeface="Poppins" panose="00000500000000000000" pitchFamily="2" charset="0"/>
                        <a:cs typeface="Poppins" panose="00000500000000000000" pitchFamily="2" charset="0"/>
                      </a:endParaRP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tc>
                  <a:txBody>
                    <a:bodyPr/>
                    <a:lstStyle/>
                    <a:p>
                      <a:pPr algn="l" fontAlgn="base"/>
                      <a:r>
                        <a:rPr lang="en-GB" sz="1200" b="0">
                          <a:solidFill>
                            <a:srgbClr val="000000"/>
                          </a:solidFill>
                          <a:effectLst/>
                          <a:latin typeface="Poppins" panose="00000500000000000000" pitchFamily="2" charset="0"/>
                          <a:cs typeface="Poppins" panose="00000500000000000000" pitchFamily="2" charset="0"/>
                        </a:rPr>
                        <a:t>Final Modification Report issued to Ofgem​</a:t>
                      </a: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GB" sz="1200" b="0" i="0">
                          <a:solidFill>
                            <a:srgbClr val="000000"/>
                          </a:solidFill>
                          <a:effectLst/>
                          <a:latin typeface="Poppins" panose="00000500000000000000" pitchFamily="2" charset="0"/>
                          <a:cs typeface="Poppins" panose="00000500000000000000" pitchFamily="2" charset="0"/>
                        </a:rPr>
                        <a:t>06 October 2026</a:t>
                      </a:r>
                    </a:p>
                    <a:p>
                      <a:pPr algn="l" fontAlgn="base"/>
                      <a:endParaRPr lang="en-GB" sz="1200" b="0" i="0">
                        <a:solidFill>
                          <a:srgbClr val="000000"/>
                        </a:solidFill>
                        <a:effectLst/>
                        <a:latin typeface="Poppins" panose="00000500000000000000" pitchFamily="2" charset="0"/>
                        <a:cs typeface="Poppins" panose="00000500000000000000" pitchFamily="2" charset="0"/>
                      </a:endParaRP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extLst>
                  <a:ext uri="{0D108BD9-81ED-4DB2-BD59-A6C34878D82A}">
                    <a16:rowId xmlns:a16="http://schemas.microsoft.com/office/drawing/2014/main" val="2601999055"/>
                  </a:ext>
                </a:extLst>
              </a:tr>
              <a:tr h="526868">
                <a:tc>
                  <a:txBody>
                    <a:bodyPr/>
                    <a:lstStyle/>
                    <a:p>
                      <a:pPr algn="l" fontAlgn="base"/>
                      <a:r>
                        <a:rPr lang="en-GB" sz="1200" b="0">
                          <a:solidFill>
                            <a:srgbClr val="000000"/>
                          </a:solidFill>
                          <a:effectLst/>
                          <a:latin typeface="Poppins" panose="00000500000000000000" pitchFamily="2" charset="0"/>
                          <a:cs typeface="Poppins" panose="00000500000000000000" pitchFamily="2" charset="0"/>
                        </a:rPr>
                        <a:t>Workgroup report issued to Panel (5 Business Days)​</a:t>
                      </a: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tc>
                  <a:txBody>
                    <a:bodyPr/>
                    <a:lstStyle/>
                    <a:p>
                      <a:pPr algn="l" fontAlgn="base"/>
                      <a:r>
                        <a:rPr lang="en-GB" sz="1200" b="0" i="0">
                          <a:solidFill>
                            <a:srgbClr val="000000"/>
                          </a:solidFill>
                          <a:effectLst/>
                          <a:latin typeface="Poppins" panose="00000500000000000000" pitchFamily="2" charset="0"/>
                          <a:cs typeface="Poppins" panose="00000500000000000000" pitchFamily="2" charset="0"/>
                        </a:rPr>
                        <a:t>23 July 2026</a:t>
                      </a: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tc>
                  <a:txBody>
                    <a:bodyPr/>
                    <a:lstStyle/>
                    <a:p>
                      <a:pPr algn="l" fontAlgn="base"/>
                      <a:r>
                        <a:rPr lang="en-GB" sz="1200" b="0">
                          <a:solidFill>
                            <a:srgbClr val="000000"/>
                          </a:solidFill>
                          <a:effectLst/>
                          <a:latin typeface="Poppins" panose="00000500000000000000" pitchFamily="2" charset="0"/>
                          <a:cs typeface="Poppins" panose="00000500000000000000" pitchFamily="2" charset="0"/>
                        </a:rPr>
                        <a:t>Ofgem decision ​</a:t>
                      </a:r>
                      <a:endParaRPr lang="en-GB" sz="1200" b="0" i="0">
                        <a:solidFill>
                          <a:srgbClr val="000000"/>
                        </a:solidFill>
                        <a:effectLst/>
                        <a:latin typeface="Poppins" panose="00000500000000000000" pitchFamily="2" charset="0"/>
                        <a:cs typeface="Poppins" panose="00000500000000000000" pitchFamily="2" charset="0"/>
                      </a:endParaRP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tc>
                  <a:txBody>
                    <a:bodyPr/>
                    <a:lstStyle/>
                    <a:p>
                      <a:pPr algn="l" fontAlgn="base"/>
                      <a:r>
                        <a:rPr lang="en-GB" sz="1200" b="0" u="none" strike="noStrike">
                          <a:solidFill>
                            <a:srgbClr val="000000"/>
                          </a:solidFill>
                          <a:effectLst/>
                          <a:latin typeface="Poppins" panose="00000500000000000000" pitchFamily="2" charset="0"/>
                          <a:cs typeface="Poppins" panose="00000500000000000000" pitchFamily="2" charset="0"/>
                        </a:rPr>
                        <a:t>TBC</a:t>
                      </a:r>
                      <a:endParaRPr lang="en-GB" sz="1200" b="0" i="0">
                        <a:solidFill>
                          <a:srgbClr val="000000"/>
                        </a:solidFill>
                        <a:effectLst/>
                        <a:latin typeface="Poppins" panose="00000500000000000000" pitchFamily="2" charset="0"/>
                        <a:cs typeface="Poppins" panose="00000500000000000000" pitchFamily="2" charset="0"/>
                      </a:endParaRP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extLst>
                  <a:ext uri="{0D108BD9-81ED-4DB2-BD59-A6C34878D82A}">
                    <a16:rowId xmlns:a16="http://schemas.microsoft.com/office/drawing/2014/main" val="1572352113"/>
                  </a:ext>
                </a:extLst>
              </a:tr>
              <a:tr h="535815">
                <a:tc>
                  <a:txBody>
                    <a:bodyPr/>
                    <a:lstStyle/>
                    <a:p>
                      <a:pPr algn="l" fontAlgn="base"/>
                      <a:r>
                        <a:rPr lang="en-GB" sz="1200" b="0">
                          <a:solidFill>
                            <a:srgbClr val="000000"/>
                          </a:solidFill>
                          <a:effectLst/>
                          <a:latin typeface="Poppins" panose="00000500000000000000" pitchFamily="2" charset="0"/>
                          <a:cs typeface="Poppins" panose="00000500000000000000" pitchFamily="2" charset="0"/>
                        </a:rPr>
                        <a:t>Panel sign off that Workgroup Report has met its Terms of Reference​</a:t>
                      </a:r>
                      <a:endParaRPr lang="en-GB" sz="1200" b="0" i="0">
                        <a:solidFill>
                          <a:srgbClr val="000000"/>
                        </a:solidFill>
                        <a:effectLst/>
                        <a:latin typeface="Poppins" panose="00000500000000000000" pitchFamily="2" charset="0"/>
                        <a:cs typeface="Poppins" panose="00000500000000000000" pitchFamily="2" charset="0"/>
                      </a:endParaRP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tc>
                  <a:txBody>
                    <a:bodyPr/>
                    <a:lstStyle/>
                    <a:p>
                      <a:pPr algn="l" fontAlgn="base"/>
                      <a:r>
                        <a:rPr lang="en-GB" sz="1200" b="0" i="0">
                          <a:solidFill>
                            <a:srgbClr val="000000"/>
                          </a:solidFill>
                          <a:effectLst/>
                          <a:latin typeface="Poppins" panose="00000500000000000000" pitchFamily="2" charset="0"/>
                          <a:cs typeface="Poppins" panose="00000500000000000000" pitchFamily="2" charset="0"/>
                        </a:rPr>
                        <a:t>10 August 2026 (Special Panel)</a:t>
                      </a: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tc>
                  <a:txBody>
                    <a:bodyPr/>
                    <a:lstStyle/>
                    <a:p>
                      <a:pPr algn="l" fontAlgn="base"/>
                      <a:r>
                        <a:rPr lang="en-GB" sz="1200" b="0">
                          <a:solidFill>
                            <a:srgbClr val="000000"/>
                          </a:solidFill>
                          <a:effectLst/>
                          <a:latin typeface="Poppins" panose="00000500000000000000" pitchFamily="2" charset="0"/>
                          <a:cs typeface="Poppins" panose="00000500000000000000" pitchFamily="2" charset="0"/>
                        </a:rPr>
                        <a:t>Implementation Date ​</a:t>
                      </a: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tc>
                  <a:txBody>
                    <a:bodyPr/>
                    <a:lstStyle/>
                    <a:p>
                      <a:pPr algn="l" fontAlgn="base"/>
                      <a:r>
                        <a:rPr lang="en-GB" sz="1200" b="0">
                          <a:solidFill>
                            <a:srgbClr val="000000"/>
                          </a:solidFill>
                          <a:effectLst/>
                          <a:latin typeface="Poppins" panose="00000500000000000000" pitchFamily="2" charset="0"/>
                          <a:cs typeface="Poppins" panose="00000500000000000000" pitchFamily="2" charset="0"/>
                        </a:rPr>
                        <a:t>10 Business Days after Authority decision</a:t>
                      </a:r>
                      <a:endParaRPr lang="en-GB" sz="1200" b="0" i="0">
                        <a:solidFill>
                          <a:srgbClr val="000000"/>
                        </a:solidFill>
                        <a:effectLst/>
                        <a:latin typeface="Poppins" panose="00000500000000000000" pitchFamily="2" charset="0"/>
                        <a:cs typeface="Poppins" panose="00000500000000000000" pitchFamily="2" charset="0"/>
                      </a:endParaRP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extLst>
                  <a:ext uri="{0D108BD9-81ED-4DB2-BD59-A6C34878D82A}">
                    <a16:rowId xmlns:a16="http://schemas.microsoft.com/office/drawing/2014/main" val="2641631323"/>
                  </a:ext>
                </a:extLst>
              </a:tr>
            </a:tbl>
          </a:graphicData>
        </a:graphic>
      </p:graphicFrame>
      <p:sp>
        <p:nvSpPr>
          <p:cNvPr id="6" name="Rectangle 1">
            <a:extLst>
              <a:ext uri="{FF2B5EF4-FFF2-40B4-BE49-F238E27FC236}">
                <a16:creationId xmlns:a16="http://schemas.microsoft.com/office/drawing/2014/main" id="{972C63DF-384F-62CE-81AA-CC5CC9A55606}"/>
              </a:ext>
            </a:extLst>
          </p:cNvPr>
          <p:cNvSpPr>
            <a:spLocks noChangeArrowheads="1"/>
          </p:cNvSpPr>
          <p:nvPr/>
        </p:nvSpPr>
        <p:spPr bwMode="auto">
          <a:xfrm>
            <a:off x="0" y="-323165"/>
            <a:ext cx="121920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Poppins" panose="00000500000000000000" pitchFamily="2" charset="0"/>
                <a:ea typeface="+mn-ea"/>
                <a:cs typeface="Poppins" panose="00000500000000000000" pitchFamily="2" charset="0"/>
              </a:rPr>
              <a:t> </a:t>
            </a:r>
            <a:endParaRPr kumimoji="0" lang="en-US" altLang="en-US" sz="1800" b="0" i="0" u="none" strike="noStrike" kern="1200" cap="none" spc="0" normalizeH="0" baseline="0" noProof="0">
              <a:ln>
                <a:noFill/>
              </a:ln>
              <a:solidFill>
                <a:prstClr val="black"/>
              </a:solidFill>
              <a:effectLst/>
              <a:uLnTx/>
              <a:uFillTx/>
              <a:latin typeface="Poppins" panose="00000500000000000000" pitchFamily="2" charset="0"/>
              <a:ea typeface="+mn-ea"/>
              <a:cs typeface="Poppins" panose="00000500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prstClr val="black"/>
              </a:solidFill>
              <a:effectLst/>
              <a:uLnTx/>
              <a:uFillTx/>
              <a:latin typeface="Poppins" panose="00000500000000000000" pitchFamily="2" charset="0"/>
              <a:ea typeface="+mn-ea"/>
              <a:cs typeface="Poppins" panose="00000500000000000000" pitchFamily="2" charset="0"/>
            </a:endParaRPr>
          </a:p>
        </p:txBody>
      </p:sp>
    </p:spTree>
    <p:extLst>
      <p:ext uri="{BB962C8B-B14F-4D97-AF65-F5344CB8AC3E}">
        <p14:creationId xmlns:p14="http://schemas.microsoft.com/office/powerpoint/2010/main" val="30979573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7320FA-77BE-9D68-53F7-5D48390ED95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E7FD667-BD58-A67C-7A1D-E4FB84CDEFE7}"/>
              </a:ext>
            </a:extLst>
          </p:cNvPr>
          <p:cNvSpPr>
            <a:spLocks noGrp="1"/>
          </p:cNvSpPr>
          <p:nvPr>
            <p:ph type="title"/>
          </p:nvPr>
        </p:nvSpPr>
        <p:spPr>
          <a:xfrm>
            <a:off x="326572" y="139333"/>
            <a:ext cx="9709361" cy="870551"/>
          </a:xfrm>
        </p:spPr>
        <p:txBody>
          <a:bodyPr>
            <a:noAutofit/>
          </a:bodyPr>
          <a:lstStyle/>
          <a:p>
            <a:r>
              <a:rPr lang="en-GB" sz="2400">
                <a:solidFill>
                  <a:srgbClr val="813366"/>
                </a:solidFill>
                <a:latin typeface="Poppins" panose="00000500000000000000" pitchFamily="2" charset="0"/>
                <a:cs typeface="Poppins" panose="00000500000000000000" pitchFamily="2" charset="0"/>
              </a:rPr>
              <a:t>GSR035 Proposed Timeline – Option 2</a:t>
            </a:r>
            <a:endParaRPr lang="en-GB" sz="2400" i="1">
              <a:solidFill>
                <a:srgbClr val="813366"/>
              </a:solidFill>
              <a:highlight>
                <a:srgbClr val="00FF00"/>
              </a:highlight>
              <a:latin typeface="Poppins" panose="00000500000000000000" pitchFamily="2" charset="0"/>
              <a:cs typeface="Poppins" panose="00000500000000000000" pitchFamily="2" charset="0"/>
            </a:endParaRPr>
          </a:p>
        </p:txBody>
      </p:sp>
      <p:graphicFrame>
        <p:nvGraphicFramePr>
          <p:cNvPr id="5" name="Content Placeholder 4">
            <a:extLst>
              <a:ext uri="{FF2B5EF4-FFF2-40B4-BE49-F238E27FC236}">
                <a16:creationId xmlns:a16="http://schemas.microsoft.com/office/drawing/2014/main" id="{88AC90EE-AA03-BB60-BEDB-BBF513A53F37}"/>
              </a:ext>
            </a:extLst>
          </p:cNvPr>
          <p:cNvGraphicFramePr>
            <a:graphicFrameLocks noGrp="1"/>
          </p:cNvGraphicFramePr>
          <p:nvPr>
            <p:ph sz="half" idx="1"/>
          </p:nvPr>
        </p:nvGraphicFramePr>
        <p:xfrm>
          <a:off x="326572" y="863776"/>
          <a:ext cx="11245996" cy="5182495"/>
        </p:xfrm>
        <a:graphic>
          <a:graphicData uri="http://schemas.openxmlformats.org/drawingml/2006/table">
            <a:tbl>
              <a:tblPr firstRow="1" bandRow="1">
                <a:tableStyleId>{69CF1AB2-1976-4502-BF36-3FF5EA218861}</a:tableStyleId>
              </a:tblPr>
              <a:tblGrid>
                <a:gridCol w="3296869">
                  <a:extLst>
                    <a:ext uri="{9D8B030D-6E8A-4147-A177-3AD203B41FA5}">
                      <a16:colId xmlns:a16="http://schemas.microsoft.com/office/drawing/2014/main" val="2093312658"/>
                    </a:ext>
                  </a:extLst>
                </a:gridCol>
                <a:gridCol w="2454339">
                  <a:extLst>
                    <a:ext uri="{9D8B030D-6E8A-4147-A177-3AD203B41FA5}">
                      <a16:colId xmlns:a16="http://schemas.microsoft.com/office/drawing/2014/main" val="4012075836"/>
                    </a:ext>
                  </a:extLst>
                </a:gridCol>
                <a:gridCol w="3316227">
                  <a:extLst>
                    <a:ext uri="{9D8B030D-6E8A-4147-A177-3AD203B41FA5}">
                      <a16:colId xmlns:a16="http://schemas.microsoft.com/office/drawing/2014/main" val="2483574887"/>
                    </a:ext>
                  </a:extLst>
                </a:gridCol>
                <a:gridCol w="2178561">
                  <a:extLst>
                    <a:ext uri="{9D8B030D-6E8A-4147-A177-3AD203B41FA5}">
                      <a16:colId xmlns:a16="http://schemas.microsoft.com/office/drawing/2014/main" val="3603233372"/>
                    </a:ext>
                  </a:extLst>
                </a:gridCol>
              </a:tblGrid>
              <a:tr h="220966">
                <a:tc>
                  <a:txBody>
                    <a:bodyPr/>
                    <a:lstStyle/>
                    <a:p>
                      <a:pPr algn="l" fontAlgn="base"/>
                      <a:r>
                        <a:rPr lang="en-GB" sz="1200" b="1">
                          <a:solidFill>
                            <a:schemeClr val="bg1"/>
                          </a:solidFill>
                          <a:effectLst/>
                          <a:latin typeface="Poppins" panose="00000500000000000000" pitchFamily="2" charset="0"/>
                          <a:cs typeface="Poppins" panose="00000500000000000000" pitchFamily="2" charset="0"/>
                        </a:rPr>
                        <a:t>Milestone​</a:t>
                      </a:r>
                      <a:endParaRPr lang="en-GB" sz="1800" b="1" i="0">
                        <a:solidFill>
                          <a:schemeClr val="bg1"/>
                        </a:solidFill>
                        <a:effectLst/>
                        <a:latin typeface="Poppins" panose="00000500000000000000" pitchFamily="2" charset="0"/>
                        <a:cs typeface="Poppins" panose="00000500000000000000" pitchFamily="2" charset="0"/>
                      </a:endParaRP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solidFill>
                      <a:srgbClr val="813366"/>
                    </a:solidFill>
                  </a:tcPr>
                </a:tc>
                <a:tc>
                  <a:txBody>
                    <a:bodyPr/>
                    <a:lstStyle/>
                    <a:p>
                      <a:pPr algn="l" fontAlgn="base"/>
                      <a:r>
                        <a:rPr lang="en-GB" sz="1200" b="1">
                          <a:solidFill>
                            <a:schemeClr val="bg1"/>
                          </a:solidFill>
                          <a:effectLst/>
                          <a:latin typeface="Poppins" panose="00000500000000000000" pitchFamily="2" charset="0"/>
                          <a:cs typeface="Poppins" panose="00000500000000000000" pitchFamily="2" charset="0"/>
                        </a:rPr>
                        <a:t>Date​</a:t>
                      </a:r>
                      <a:endParaRPr lang="en-GB" sz="1800" b="1" i="0">
                        <a:solidFill>
                          <a:schemeClr val="bg1"/>
                        </a:solidFill>
                        <a:effectLst/>
                        <a:latin typeface="Poppins" panose="00000500000000000000" pitchFamily="2" charset="0"/>
                        <a:cs typeface="Poppins" panose="00000500000000000000" pitchFamily="2" charset="0"/>
                      </a:endParaRP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solidFill>
                      <a:srgbClr val="813366"/>
                    </a:solidFill>
                  </a:tcPr>
                </a:tc>
                <a:tc>
                  <a:txBody>
                    <a:bodyPr/>
                    <a:lstStyle/>
                    <a:p>
                      <a:pPr algn="l" fontAlgn="base"/>
                      <a:r>
                        <a:rPr lang="en-GB" sz="1200" b="1">
                          <a:solidFill>
                            <a:schemeClr val="bg1"/>
                          </a:solidFill>
                          <a:effectLst/>
                          <a:latin typeface="Poppins" panose="00000500000000000000" pitchFamily="2" charset="0"/>
                          <a:cs typeface="Poppins" panose="00000500000000000000" pitchFamily="2" charset="0"/>
                        </a:rPr>
                        <a:t>Milestone​</a:t>
                      </a:r>
                      <a:endParaRPr lang="en-GB" sz="1800" b="1" i="0">
                        <a:solidFill>
                          <a:schemeClr val="bg1"/>
                        </a:solidFill>
                        <a:effectLst/>
                        <a:latin typeface="Poppins" panose="00000500000000000000" pitchFamily="2" charset="0"/>
                        <a:cs typeface="Poppins" panose="00000500000000000000" pitchFamily="2" charset="0"/>
                      </a:endParaRP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solidFill>
                      <a:srgbClr val="813366"/>
                    </a:solidFill>
                  </a:tcPr>
                </a:tc>
                <a:tc>
                  <a:txBody>
                    <a:bodyPr/>
                    <a:lstStyle/>
                    <a:p>
                      <a:pPr algn="l" fontAlgn="base"/>
                      <a:r>
                        <a:rPr lang="en-GB" sz="1200" b="1">
                          <a:solidFill>
                            <a:schemeClr val="bg1"/>
                          </a:solidFill>
                          <a:effectLst/>
                          <a:latin typeface="Poppins" panose="00000500000000000000" pitchFamily="2" charset="0"/>
                          <a:cs typeface="Poppins" panose="00000500000000000000" pitchFamily="2" charset="0"/>
                        </a:rPr>
                        <a:t>Date​</a:t>
                      </a:r>
                      <a:endParaRPr lang="en-GB" sz="1800" b="1" i="0">
                        <a:solidFill>
                          <a:schemeClr val="bg1"/>
                        </a:solidFill>
                        <a:effectLst/>
                        <a:latin typeface="Poppins" panose="00000500000000000000" pitchFamily="2" charset="0"/>
                        <a:cs typeface="Poppins" panose="00000500000000000000" pitchFamily="2" charset="0"/>
                      </a:endParaRP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solidFill>
                      <a:srgbClr val="813366"/>
                    </a:solidFill>
                  </a:tcPr>
                </a:tc>
                <a:extLst>
                  <a:ext uri="{0D108BD9-81ED-4DB2-BD59-A6C34878D82A}">
                    <a16:rowId xmlns:a16="http://schemas.microsoft.com/office/drawing/2014/main" val="95019418"/>
                  </a:ext>
                </a:extLst>
              </a:tr>
              <a:tr h="474745">
                <a:tc>
                  <a:txBody>
                    <a:bodyPr/>
                    <a:lstStyle/>
                    <a:p>
                      <a:pPr algn="l" fontAlgn="base"/>
                      <a:r>
                        <a:rPr lang="en-GB" sz="1200" b="0">
                          <a:solidFill>
                            <a:srgbClr val="000000"/>
                          </a:solidFill>
                          <a:effectLst/>
                          <a:latin typeface="Poppins" panose="00000500000000000000" pitchFamily="2" charset="0"/>
                          <a:cs typeface="Poppins" panose="00000500000000000000" pitchFamily="2" charset="0"/>
                        </a:rPr>
                        <a:t>Modification presented to Panel​</a:t>
                      </a:r>
                      <a:endParaRPr lang="en-GB" sz="1200" b="0" i="0">
                        <a:solidFill>
                          <a:srgbClr val="000000"/>
                        </a:solidFill>
                        <a:effectLst/>
                        <a:latin typeface="Poppins" panose="00000500000000000000" pitchFamily="2" charset="0"/>
                        <a:cs typeface="Poppins" panose="00000500000000000000" pitchFamily="2" charset="0"/>
                      </a:endParaRP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tc>
                  <a:txBody>
                    <a:bodyPr/>
                    <a:lstStyle/>
                    <a:p>
                      <a:pPr algn="l" fontAlgn="base"/>
                      <a:r>
                        <a:rPr lang="en-GB" sz="1200" b="0">
                          <a:solidFill>
                            <a:srgbClr val="000000"/>
                          </a:solidFill>
                          <a:effectLst/>
                          <a:latin typeface="Poppins" panose="00000500000000000000" pitchFamily="2" charset="0"/>
                          <a:cs typeface="Poppins" panose="00000500000000000000" pitchFamily="2" charset="0"/>
                        </a:rPr>
                        <a:t>05 December 2025</a:t>
                      </a:r>
                      <a:endParaRPr lang="en-GB" sz="1200" b="0" i="0">
                        <a:solidFill>
                          <a:srgbClr val="000000"/>
                        </a:solidFill>
                        <a:effectLst/>
                        <a:latin typeface="Poppins" panose="00000500000000000000" pitchFamily="2" charset="0"/>
                        <a:cs typeface="Poppins" panose="00000500000000000000" pitchFamily="2" charset="0"/>
                      </a:endParaRP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tc>
                  <a:txBody>
                    <a:bodyPr/>
                    <a:lstStyle/>
                    <a:p>
                      <a:pPr algn="l" fontAlgn="base"/>
                      <a:r>
                        <a:rPr lang="en-GB" sz="1200" b="0">
                          <a:solidFill>
                            <a:srgbClr val="000000"/>
                          </a:solidFill>
                          <a:effectLst/>
                          <a:latin typeface="Poppins" panose="00000500000000000000" pitchFamily="2" charset="0"/>
                          <a:cs typeface="Poppins" panose="00000500000000000000" pitchFamily="2" charset="0"/>
                        </a:rPr>
                        <a:t>Code Administrator Consultation (15 Business Days) </a:t>
                      </a:r>
                      <a:endParaRPr lang="en-GB" sz="1200" b="0" i="0">
                        <a:solidFill>
                          <a:srgbClr val="000000"/>
                        </a:solidFill>
                        <a:effectLst/>
                        <a:latin typeface="Poppins" panose="00000500000000000000" pitchFamily="2" charset="0"/>
                        <a:cs typeface="Poppins" panose="00000500000000000000" pitchFamily="2" charset="0"/>
                      </a:endParaRP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tc>
                  <a:txBody>
                    <a:bodyPr/>
                    <a:lstStyle/>
                    <a:p>
                      <a:pPr algn="l" fontAlgn="base"/>
                      <a:r>
                        <a:rPr lang="en-GB" sz="1200" b="0" i="0">
                          <a:solidFill>
                            <a:srgbClr val="000000"/>
                          </a:solidFill>
                          <a:effectLst/>
                          <a:latin typeface="Poppins" panose="00000500000000000000" pitchFamily="2" charset="0"/>
                          <a:cs typeface="Poppins" panose="00000500000000000000" pitchFamily="2" charset="0"/>
                        </a:rPr>
                        <a:t>27 August -18 September 2026</a:t>
                      </a: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extLst>
                  <a:ext uri="{0D108BD9-81ED-4DB2-BD59-A6C34878D82A}">
                    <a16:rowId xmlns:a16="http://schemas.microsoft.com/office/drawing/2014/main" val="3038944520"/>
                  </a:ext>
                </a:extLst>
              </a:tr>
              <a:tr h="574460">
                <a:tc>
                  <a:txBody>
                    <a:bodyPr/>
                    <a:lstStyle/>
                    <a:p>
                      <a:pPr algn="l" fontAlgn="base"/>
                      <a:r>
                        <a:rPr lang="en-GB" sz="1200" b="0">
                          <a:solidFill>
                            <a:srgbClr val="000000"/>
                          </a:solidFill>
                          <a:effectLst/>
                          <a:latin typeface="Poppins" panose="00000500000000000000" pitchFamily="2" charset="0"/>
                          <a:cs typeface="Poppins" panose="00000500000000000000" pitchFamily="2" charset="0"/>
                        </a:rPr>
                        <a:t>Workgroup Nominations (20 Business Days holiday period)​</a:t>
                      </a:r>
                    </a:p>
                    <a:p>
                      <a:pPr algn="l" fontAlgn="base"/>
                      <a:r>
                        <a:rPr lang="en-GB" sz="1200" b="0">
                          <a:solidFill>
                            <a:srgbClr val="000000"/>
                          </a:solidFill>
                          <a:effectLst/>
                          <a:latin typeface="Poppins" panose="00000500000000000000" pitchFamily="2" charset="0"/>
                          <a:cs typeface="Poppins" panose="00000500000000000000" pitchFamily="2" charset="0"/>
                        </a:rPr>
                        <a:t>​</a:t>
                      </a:r>
                      <a:endParaRPr lang="en-GB" sz="1200" b="0" i="0">
                        <a:solidFill>
                          <a:srgbClr val="000000"/>
                        </a:solidFill>
                        <a:effectLst/>
                        <a:latin typeface="Poppins" panose="00000500000000000000" pitchFamily="2" charset="0"/>
                        <a:cs typeface="Poppins" panose="00000500000000000000" pitchFamily="2" charset="0"/>
                      </a:endParaRP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tc>
                  <a:txBody>
                    <a:bodyPr/>
                    <a:lstStyle/>
                    <a:p>
                      <a:pPr algn="l" fontAlgn="base"/>
                      <a:r>
                        <a:rPr lang="en-GB" sz="1200" b="0">
                          <a:solidFill>
                            <a:srgbClr val="000000"/>
                          </a:solidFill>
                          <a:effectLst/>
                          <a:latin typeface="Poppins" panose="00000500000000000000" pitchFamily="2" charset="0"/>
                          <a:cs typeface="Poppins" panose="00000500000000000000" pitchFamily="2" charset="0"/>
                        </a:rPr>
                        <a:t>22 January 2026 – 12 February 2026</a:t>
                      </a:r>
                      <a:endParaRPr lang="en-GB" sz="1200" b="0" i="0">
                        <a:solidFill>
                          <a:srgbClr val="000000"/>
                        </a:solidFill>
                        <a:effectLst/>
                        <a:latin typeface="Poppins" panose="00000500000000000000" pitchFamily="2" charset="0"/>
                        <a:cs typeface="Poppins" panose="00000500000000000000" pitchFamily="2" charset="0"/>
                      </a:endParaRP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tc>
                  <a:txBody>
                    <a:bodyPr/>
                    <a:lstStyle/>
                    <a:p>
                      <a:pPr algn="l" fontAlgn="base"/>
                      <a:r>
                        <a:rPr lang="en-GB" sz="1200" b="0">
                          <a:solidFill>
                            <a:srgbClr val="000000"/>
                          </a:solidFill>
                          <a:effectLst/>
                          <a:latin typeface="Poppins" panose="00000500000000000000" pitchFamily="2" charset="0"/>
                          <a:cs typeface="Poppins" panose="00000500000000000000" pitchFamily="2" charset="0"/>
                        </a:rPr>
                        <a:t>Draft Final Modification Report (DFMR) issued to Panel (10 Business Days)​</a:t>
                      </a: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tc>
                  <a:txBody>
                    <a:bodyPr/>
                    <a:lstStyle/>
                    <a:p>
                      <a:pPr algn="l" fontAlgn="base"/>
                      <a:r>
                        <a:rPr lang="en-GB" sz="1200" b="0" i="0">
                          <a:solidFill>
                            <a:srgbClr val="000000"/>
                          </a:solidFill>
                          <a:effectLst/>
                          <a:latin typeface="Poppins" panose="00000500000000000000" pitchFamily="2" charset="0"/>
                          <a:cs typeface="Poppins" panose="00000500000000000000" pitchFamily="2" charset="0"/>
                        </a:rPr>
                        <a:t>23 September 2026</a:t>
                      </a: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extLst>
                  <a:ext uri="{0D108BD9-81ED-4DB2-BD59-A6C34878D82A}">
                    <a16:rowId xmlns:a16="http://schemas.microsoft.com/office/drawing/2014/main" val="3024615914"/>
                  </a:ext>
                </a:extLst>
              </a:tr>
              <a:tr h="1302438">
                <a:tc>
                  <a:txBody>
                    <a:bodyPr/>
                    <a:lstStyle/>
                    <a:p>
                      <a:pPr marL="171450" indent="-171450" algn="l" fontAlgn="base">
                        <a:buFont typeface="Arial" panose="020B0604020202020204" pitchFamily="34" charset="0"/>
                        <a:buChar char="•"/>
                      </a:pPr>
                      <a:r>
                        <a:rPr lang="en-GB" sz="1200" b="0" kern="1200">
                          <a:solidFill>
                            <a:srgbClr val="000000"/>
                          </a:solidFill>
                          <a:effectLst/>
                          <a:latin typeface="Poppins" panose="00000500000000000000" pitchFamily="2" charset="0"/>
                          <a:ea typeface="+mn-ea"/>
                          <a:cs typeface="Poppins" panose="00000500000000000000" pitchFamily="2" charset="0"/>
                        </a:rPr>
                        <a:t>Workgroup 6 - approve Workgroup Consultation document </a:t>
                      </a: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tc>
                  <a:txBody>
                    <a:bodyPr/>
                    <a:lstStyle/>
                    <a:p>
                      <a:pPr algn="l" fontAlgn="base"/>
                      <a:r>
                        <a:rPr lang="en-GB" sz="1200" b="0" i="0">
                          <a:solidFill>
                            <a:srgbClr val="000000"/>
                          </a:solidFill>
                          <a:effectLst/>
                          <a:latin typeface="Poppins" panose="00000500000000000000" pitchFamily="2" charset="0"/>
                          <a:cs typeface="Poppins" panose="00000500000000000000" pitchFamily="2" charset="0"/>
                        </a:rPr>
                        <a:t>03 June 2026</a:t>
                      </a: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tc>
                  <a:txBody>
                    <a:bodyPr/>
                    <a:lstStyle/>
                    <a:p>
                      <a:pPr algn="l" fontAlgn="base"/>
                      <a:r>
                        <a:rPr lang="en-GB" sz="1200" b="0">
                          <a:solidFill>
                            <a:srgbClr val="000000"/>
                          </a:solidFill>
                          <a:effectLst/>
                          <a:latin typeface="Poppins" panose="00000500000000000000" pitchFamily="2" charset="0"/>
                          <a:cs typeface="Poppins" panose="00000500000000000000" pitchFamily="2" charset="0"/>
                        </a:rPr>
                        <a:t>Panel undertake DFMR recommendation vote ​</a:t>
                      </a:r>
                      <a:endParaRPr lang="en-GB" sz="1200" b="0" i="0">
                        <a:solidFill>
                          <a:srgbClr val="000000"/>
                        </a:solidFill>
                        <a:effectLst/>
                        <a:latin typeface="Poppins" panose="00000500000000000000" pitchFamily="2" charset="0"/>
                        <a:cs typeface="Poppins" panose="00000500000000000000" pitchFamily="2" charset="0"/>
                      </a:endParaRP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tc>
                  <a:txBody>
                    <a:bodyPr/>
                    <a:lstStyle/>
                    <a:p>
                      <a:pPr algn="l" fontAlgn="base"/>
                      <a:r>
                        <a:rPr lang="en-GB" sz="1200" b="0" i="0">
                          <a:solidFill>
                            <a:srgbClr val="000000"/>
                          </a:solidFill>
                          <a:effectLst/>
                          <a:latin typeface="Poppins" panose="00000500000000000000" pitchFamily="2" charset="0"/>
                          <a:cs typeface="Poppins" panose="00000500000000000000" pitchFamily="2" charset="0"/>
                        </a:rPr>
                        <a:t>08 October 2026 (Special Panel)</a:t>
                      </a: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extLst>
                  <a:ext uri="{0D108BD9-81ED-4DB2-BD59-A6C34878D82A}">
                    <a16:rowId xmlns:a16="http://schemas.microsoft.com/office/drawing/2014/main" val="3421836977"/>
                  </a:ext>
                </a:extLst>
              </a:tr>
              <a:tr h="591647">
                <a:tc>
                  <a:txBody>
                    <a:bodyPr/>
                    <a:lstStyle/>
                    <a:p>
                      <a:pPr algn="l" fontAlgn="base"/>
                      <a:r>
                        <a:rPr lang="en-GB" sz="1200" b="0">
                          <a:solidFill>
                            <a:srgbClr val="000000"/>
                          </a:solidFill>
                          <a:effectLst/>
                          <a:latin typeface="Poppins" panose="00000500000000000000" pitchFamily="2" charset="0"/>
                          <a:cs typeface="Poppins" panose="00000500000000000000" pitchFamily="2" charset="0"/>
                        </a:rPr>
                        <a:t>Workgroup Consultation (15 Business Days)​</a:t>
                      </a: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tc>
                  <a:txBody>
                    <a:bodyPr/>
                    <a:lstStyle/>
                    <a:p>
                      <a:pPr algn="l" fontAlgn="base"/>
                      <a:r>
                        <a:rPr lang="en-GB" sz="1200" b="0" i="0" strike="noStrike">
                          <a:solidFill>
                            <a:srgbClr val="000000"/>
                          </a:solidFill>
                          <a:effectLst/>
                          <a:latin typeface="Poppins" panose="00000500000000000000" pitchFamily="2" charset="0"/>
                          <a:cs typeface="Poppins" panose="00000500000000000000" pitchFamily="2" charset="0"/>
                        </a:rPr>
                        <a:t>10 June – 01 July 2026</a:t>
                      </a: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tc>
                  <a:txBody>
                    <a:bodyPr/>
                    <a:lstStyle/>
                    <a:p>
                      <a:pPr algn="l" fontAlgn="base"/>
                      <a:r>
                        <a:rPr lang="en-GB" sz="1200" b="0">
                          <a:solidFill>
                            <a:srgbClr val="000000"/>
                          </a:solidFill>
                          <a:effectLst/>
                          <a:latin typeface="Poppins" panose="00000500000000000000" pitchFamily="2" charset="0"/>
                          <a:cs typeface="Poppins" panose="00000500000000000000" pitchFamily="2" charset="0"/>
                        </a:rPr>
                        <a:t>Final Modification Report issued to Panel to check votes recorded correctly </a:t>
                      </a:r>
                      <a:endParaRPr lang="en-GB" sz="1200" b="0" i="0">
                        <a:solidFill>
                          <a:srgbClr val="000000"/>
                        </a:solidFill>
                        <a:effectLst/>
                        <a:latin typeface="Poppins" panose="00000500000000000000" pitchFamily="2" charset="0"/>
                        <a:cs typeface="Poppins" panose="00000500000000000000" pitchFamily="2" charset="0"/>
                      </a:endParaRP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tc>
                  <a:txBody>
                    <a:bodyPr/>
                    <a:lstStyle/>
                    <a:p>
                      <a:pPr algn="l" fontAlgn="base"/>
                      <a:r>
                        <a:rPr lang="en-GB" sz="1200" b="0" i="0">
                          <a:solidFill>
                            <a:srgbClr val="000000"/>
                          </a:solidFill>
                          <a:effectLst/>
                          <a:latin typeface="Poppins" panose="00000500000000000000" pitchFamily="2" charset="0"/>
                          <a:cs typeface="Poppins" panose="00000500000000000000" pitchFamily="2" charset="0"/>
                        </a:rPr>
                        <a:t>08 October – 15 October 2026</a:t>
                      </a: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extLst>
                  <a:ext uri="{0D108BD9-81ED-4DB2-BD59-A6C34878D82A}">
                    <a16:rowId xmlns:a16="http://schemas.microsoft.com/office/drawing/2014/main" val="3119348136"/>
                  </a:ext>
                </a:extLst>
              </a:tr>
              <a:tr h="927954">
                <a:tc>
                  <a:txBody>
                    <a:bodyPr/>
                    <a:lstStyle/>
                    <a:p>
                      <a:pPr algn="l" fontAlgn="base"/>
                      <a:r>
                        <a:rPr lang="en-GB" sz="1200" b="0">
                          <a:solidFill>
                            <a:srgbClr val="000000"/>
                          </a:solidFill>
                          <a:effectLst/>
                          <a:latin typeface="Poppins" panose="00000500000000000000" pitchFamily="2" charset="0"/>
                          <a:cs typeface="Poppins" panose="00000500000000000000" pitchFamily="2" charset="0"/>
                        </a:rPr>
                        <a:t>Workgroup 5 – review consultation feedback ad build Workgroup Report</a:t>
                      </a:r>
                    </a:p>
                    <a:p>
                      <a:pPr algn="l" fontAlgn="base"/>
                      <a:r>
                        <a:rPr lang="en-GB" sz="1200" b="0" i="0">
                          <a:solidFill>
                            <a:srgbClr val="000000"/>
                          </a:solidFill>
                          <a:effectLst/>
                          <a:latin typeface="Poppins" panose="00000500000000000000" pitchFamily="2" charset="0"/>
                          <a:cs typeface="Poppins" panose="00000500000000000000" pitchFamily="2" charset="0"/>
                        </a:rPr>
                        <a:t>Workgroup 6 – Review Workgroup Report and vote</a:t>
                      </a: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tc>
                  <a:txBody>
                    <a:bodyPr/>
                    <a:lstStyle/>
                    <a:p>
                      <a:pPr algn="l" fontAlgn="base"/>
                      <a:r>
                        <a:rPr lang="en-GB" sz="1200" b="0" i="0" strike="noStrike">
                          <a:solidFill>
                            <a:srgbClr val="000000"/>
                          </a:solidFill>
                          <a:effectLst/>
                          <a:latin typeface="Poppins"/>
                          <a:cs typeface="Poppins"/>
                        </a:rPr>
                        <a:t>28 July</a:t>
                      </a:r>
                    </a:p>
                    <a:p>
                      <a:pPr algn="l" fontAlgn="base"/>
                      <a:r>
                        <a:rPr lang="en-GB" sz="1200" b="0" i="0" strike="noStrike">
                          <a:solidFill>
                            <a:srgbClr val="000000"/>
                          </a:solidFill>
                          <a:effectLst/>
                          <a:latin typeface="Poppins"/>
                          <a:cs typeface="Poppins"/>
                        </a:rPr>
                        <a:t>05 August</a:t>
                      </a:r>
                    </a:p>
                    <a:p>
                      <a:pPr algn="l" fontAlgn="base"/>
                      <a:endParaRPr lang="en-GB" sz="1200" b="0" i="0">
                        <a:solidFill>
                          <a:srgbClr val="000000"/>
                        </a:solidFill>
                        <a:effectLst/>
                        <a:latin typeface="Poppins" panose="00000500000000000000" pitchFamily="2" charset="0"/>
                        <a:cs typeface="Poppins" panose="00000500000000000000" pitchFamily="2" charset="0"/>
                      </a:endParaRP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tc>
                  <a:txBody>
                    <a:bodyPr/>
                    <a:lstStyle/>
                    <a:p>
                      <a:pPr algn="l" fontAlgn="base"/>
                      <a:r>
                        <a:rPr lang="en-GB" sz="1200" b="0">
                          <a:solidFill>
                            <a:srgbClr val="000000"/>
                          </a:solidFill>
                          <a:effectLst/>
                          <a:latin typeface="Poppins" panose="00000500000000000000" pitchFamily="2" charset="0"/>
                          <a:cs typeface="Poppins" panose="00000500000000000000" pitchFamily="2" charset="0"/>
                        </a:rPr>
                        <a:t>Final Modification Report issued to Ofgem​</a:t>
                      </a: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GB" sz="1200" b="0" i="0">
                          <a:solidFill>
                            <a:srgbClr val="000000"/>
                          </a:solidFill>
                          <a:effectLst/>
                          <a:latin typeface="Poppins" panose="00000500000000000000" pitchFamily="2" charset="0"/>
                          <a:cs typeface="Poppins" panose="00000500000000000000" pitchFamily="2" charset="0"/>
                        </a:rPr>
                        <a:t>16 October 2026</a:t>
                      </a:r>
                    </a:p>
                    <a:p>
                      <a:pPr algn="l" fontAlgn="base"/>
                      <a:endParaRPr lang="en-GB" sz="1200" b="0" i="0">
                        <a:solidFill>
                          <a:srgbClr val="000000"/>
                        </a:solidFill>
                        <a:effectLst/>
                        <a:latin typeface="Poppins" panose="00000500000000000000" pitchFamily="2" charset="0"/>
                        <a:cs typeface="Poppins" panose="00000500000000000000" pitchFamily="2" charset="0"/>
                      </a:endParaRP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extLst>
                  <a:ext uri="{0D108BD9-81ED-4DB2-BD59-A6C34878D82A}">
                    <a16:rowId xmlns:a16="http://schemas.microsoft.com/office/drawing/2014/main" val="2601999055"/>
                  </a:ext>
                </a:extLst>
              </a:tr>
              <a:tr h="526868">
                <a:tc>
                  <a:txBody>
                    <a:bodyPr/>
                    <a:lstStyle/>
                    <a:p>
                      <a:pPr algn="l" fontAlgn="base"/>
                      <a:r>
                        <a:rPr lang="en-GB" sz="1200" b="0">
                          <a:solidFill>
                            <a:srgbClr val="000000"/>
                          </a:solidFill>
                          <a:effectLst/>
                          <a:latin typeface="Poppins" panose="00000500000000000000" pitchFamily="2" charset="0"/>
                          <a:cs typeface="Poppins" panose="00000500000000000000" pitchFamily="2" charset="0"/>
                        </a:rPr>
                        <a:t>Workgroup report issued to Panel (10 Business Days)​</a:t>
                      </a: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tc>
                  <a:txBody>
                    <a:bodyPr/>
                    <a:lstStyle/>
                    <a:p>
                      <a:pPr algn="l" fontAlgn="base"/>
                      <a:r>
                        <a:rPr lang="en-GB" sz="1200" b="0" i="0" strike="noStrike">
                          <a:solidFill>
                            <a:srgbClr val="000000"/>
                          </a:solidFill>
                          <a:effectLst/>
                          <a:latin typeface="Poppins" panose="00000500000000000000" pitchFamily="2" charset="0"/>
                          <a:cs typeface="Poppins" panose="00000500000000000000" pitchFamily="2" charset="0"/>
                        </a:rPr>
                        <a:t>11 August</a:t>
                      </a: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tc>
                  <a:txBody>
                    <a:bodyPr/>
                    <a:lstStyle/>
                    <a:p>
                      <a:pPr algn="l" fontAlgn="base"/>
                      <a:r>
                        <a:rPr lang="en-GB" sz="1200" b="0">
                          <a:solidFill>
                            <a:srgbClr val="000000"/>
                          </a:solidFill>
                          <a:effectLst/>
                          <a:latin typeface="Poppins" panose="00000500000000000000" pitchFamily="2" charset="0"/>
                          <a:cs typeface="Poppins" panose="00000500000000000000" pitchFamily="2" charset="0"/>
                        </a:rPr>
                        <a:t>Ofgem decision ​</a:t>
                      </a:r>
                      <a:endParaRPr lang="en-GB" sz="1200" b="0" i="0">
                        <a:solidFill>
                          <a:srgbClr val="000000"/>
                        </a:solidFill>
                        <a:effectLst/>
                        <a:latin typeface="Poppins" panose="00000500000000000000" pitchFamily="2" charset="0"/>
                        <a:cs typeface="Poppins" panose="00000500000000000000" pitchFamily="2" charset="0"/>
                      </a:endParaRP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tc>
                  <a:txBody>
                    <a:bodyPr/>
                    <a:lstStyle/>
                    <a:p>
                      <a:pPr algn="l" fontAlgn="base"/>
                      <a:r>
                        <a:rPr lang="en-GB" sz="1200" b="0" u="none" strike="noStrike">
                          <a:solidFill>
                            <a:srgbClr val="000000"/>
                          </a:solidFill>
                          <a:effectLst/>
                          <a:latin typeface="Poppins" panose="00000500000000000000" pitchFamily="2" charset="0"/>
                          <a:cs typeface="Poppins" panose="00000500000000000000" pitchFamily="2" charset="0"/>
                        </a:rPr>
                        <a:t>TBC</a:t>
                      </a:r>
                      <a:endParaRPr lang="en-GB" sz="1200" b="0" i="0">
                        <a:solidFill>
                          <a:srgbClr val="000000"/>
                        </a:solidFill>
                        <a:effectLst/>
                        <a:latin typeface="Poppins" panose="00000500000000000000" pitchFamily="2" charset="0"/>
                        <a:cs typeface="Poppins" panose="00000500000000000000" pitchFamily="2" charset="0"/>
                      </a:endParaRP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extLst>
                  <a:ext uri="{0D108BD9-81ED-4DB2-BD59-A6C34878D82A}">
                    <a16:rowId xmlns:a16="http://schemas.microsoft.com/office/drawing/2014/main" val="1572352113"/>
                  </a:ext>
                </a:extLst>
              </a:tr>
              <a:tr h="535815">
                <a:tc>
                  <a:txBody>
                    <a:bodyPr/>
                    <a:lstStyle/>
                    <a:p>
                      <a:pPr algn="l" fontAlgn="base"/>
                      <a:r>
                        <a:rPr lang="en-GB" sz="1200" b="0">
                          <a:solidFill>
                            <a:srgbClr val="000000"/>
                          </a:solidFill>
                          <a:effectLst/>
                          <a:latin typeface="Poppins" panose="00000500000000000000" pitchFamily="2" charset="0"/>
                          <a:cs typeface="Poppins" panose="00000500000000000000" pitchFamily="2" charset="0"/>
                        </a:rPr>
                        <a:t>Panel sign off that Workgroup Report has met its Terms of Reference​</a:t>
                      </a:r>
                      <a:endParaRPr lang="en-GB" sz="1200" b="0" i="0">
                        <a:solidFill>
                          <a:srgbClr val="000000"/>
                        </a:solidFill>
                        <a:effectLst/>
                        <a:latin typeface="Poppins" panose="00000500000000000000" pitchFamily="2" charset="0"/>
                        <a:cs typeface="Poppins" panose="00000500000000000000" pitchFamily="2" charset="0"/>
                      </a:endParaRP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tc>
                  <a:txBody>
                    <a:bodyPr/>
                    <a:lstStyle/>
                    <a:p>
                      <a:pPr algn="l" fontAlgn="base"/>
                      <a:r>
                        <a:rPr lang="en-GB" sz="1200" b="0" i="0" strike="noStrike">
                          <a:solidFill>
                            <a:srgbClr val="000000"/>
                          </a:solidFill>
                          <a:effectLst/>
                          <a:latin typeface="Poppins" panose="00000500000000000000" pitchFamily="2" charset="0"/>
                          <a:cs typeface="Poppins" panose="00000500000000000000" pitchFamily="2" charset="0"/>
                        </a:rPr>
                        <a:t>26 August (Special Panel)</a:t>
                      </a: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tc>
                  <a:txBody>
                    <a:bodyPr/>
                    <a:lstStyle/>
                    <a:p>
                      <a:pPr algn="l" fontAlgn="base"/>
                      <a:r>
                        <a:rPr lang="en-GB" sz="1200" b="0">
                          <a:solidFill>
                            <a:srgbClr val="000000"/>
                          </a:solidFill>
                          <a:effectLst/>
                          <a:latin typeface="Poppins" panose="00000500000000000000" pitchFamily="2" charset="0"/>
                          <a:cs typeface="Poppins" panose="00000500000000000000" pitchFamily="2" charset="0"/>
                        </a:rPr>
                        <a:t>Implementation Date ​</a:t>
                      </a: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tc>
                  <a:txBody>
                    <a:bodyPr/>
                    <a:lstStyle/>
                    <a:p>
                      <a:pPr algn="l" fontAlgn="base"/>
                      <a:r>
                        <a:rPr lang="en-GB" sz="1200" b="0">
                          <a:solidFill>
                            <a:srgbClr val="000000"/>
                          </a:solidFill>
                          <a:effectLst/>
                          <a:latin typeface="Poppins" panose="00000500000000000000" pitchFamily="2" charset="0"/>
                          <a:cs typeface="Poppins" panose="00000500000000000000" pitchFamily="2" charset="0"/>
                        </a:rPr>
                        <a:t>10 Business Days after Authority decision</a:t>
                      </a:r>
                      <a:endParaRPr lang="en-GB" sz="1200" b="0" i="0">
                        <a:solidFill>
                          <a:srgbClr val="000000"/>
                        </a:solidFill>
                        <a:effectLst/>
                        <a:latin typeface="Poppins" panose="00000500000000000000" pitchFamily="2" charset="0"/>
                        <a:cs typeface="Poppins" panose="00000500000000000000" pitchFamily="2" charset="0"/>
                      </a:endParaRPr>
                    </a:p>
                  </a:txBody>
                  <a:tcPr marL="45754" marR="45754" marT="22877" marB="22877">
                    <a:lnL w="12700" cap="flat" cmpd="sng" algn="ctr">
                      <a:solidFill>
                        <a:srgbClr val="3F0730"/>
                      </a:solidFill>
                      <a:prstDash val="solid"/>
                      <a:round/>
                      <a:headEnd type="none" w="med" len="med"/>
                      <a:tailEnd type="none" w="med" len="med"/>
                    </a:lnL>
                    <a:lnR w="12700" cap="flat" cmpd="sng" algn="ctr">
                      <a:solidFill>
                        <a:srgbClr val="3F0730"/>
                      </a:solidFill>
                      <a:prstDash val="solid"/>
                      <a:round/>
                      <a:headEnd type="none" w="med" len="med"/>
                      <a:tailEnd type="none" w="med" len="med"/>
                    </a:lnR>
                    <a:lnT w="12700" cap="flat" cmpd="sng" algn="ctr">
                      <a:solidFill>
                        <a:srgbClr val="3F0730"/>
                      </a:solidFill>
                      <a:prstDash val="solid"/>
                      <a:round/>
                      <a:headEnd type="none" w="med" len="med"/>
                      <a:tailEnd type="none" w="med" len="med"/>
                    </a:lnT>
                    <a:lnB w="12700" cap="flat" cmpd="sng" algn="ctr">
                      <a:solidFill>
                        <a:srgbClr val="3F0730"/>
                      </a:solidFill>
                      <a:prstDash val="solid"/>
                      <a:round/>
                      <a:headEnd type="none" w="med" len="med"/>
                      <a:tailEnd type="none" w="med" len="med"/>
                    </a:lnB>
                    <a:noFill/>
                  </a:tcPr>
                </a:tc>
                <a:extLst>
                  <a:ext uri="{0D108BD9-81ED-4DB2-BD59-A6C34878D82A}">
                    <a16:rowId xmlns:a16="http://schemas.microsoft.com/office/drawing/2014/main" val="2641631323"/>
                  </a:ext>
                </a:extLst>
              </a:tr>
            </a:tbl>
          </a:graphicData>
        </a:graphic>
      </p:graphicFrame>
      <p:sp>
        <p:nvSpPr>
          <p:cNvPr id="6" name="Rectangle 1">
            <a:extLst>
              <a:ext uri="{FF2B5EF4-FFF2-40B4-BE49-F238E27FC236}">
                <a16:creationId xmlns:a16="http://schemas.microsoft.com/office/drawing/2014/main" id="{BD3CB61B-33B5-42F5-DAA4-B224672B23E2}"/>
              </a:ext>
            </a:extLst>
          </p:cNvPr>
          <p:cNvSpPr>
            <a:spLocks noChangeArrowheads="1"/>
          </p:cNvSpPr>
          <p:nvPr/>
        </p:nvSpPr>
        <p:spPr bwMode="auto">
          <a:xfrm>
            <a:off x="0" y="-323165"/>
            <a:ext cx="121920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Poppins" panose="00000500000000000000" pitchFamily="2" charset="0"/>
                <a:ea typeface="+mn-ea"/>
                <a:cs typeface="Poppins" panose="00000500000000000000" pitchFamily="2" charset="0"/>
              </a:rPr>
              <a:t> </a:t>
            </a:r>
            <a:endParaRPr kumimoji="0" lang="en-US" altLang="en-US" sz="1800" b="0" i="0" u="none" strike="noStrike" kern="1200" cap="none" spc="0" normalizeH="0" baseline="0" noProof="0">
              <a:ln>
                <a:noFill/>
              </a:ln>
              <a:solidFill>
                <a:prstClr val="black"/>
              </a:solidFill>
              <a:effectLst/>
              <a:uLnTx/>
              <a:uFillTx/>
              <a:latin typeface="Poppins" panose="00000500000000000000" pitchFamily="2" charset="0"/>
              <a:ea typeface="+mn-ea"/>
              <a:cs typeface="Poppins" panose="00000500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prstClr val="black"/>
              </a:solidFill>
              <a:effectLst/>
              <a:uLnTx/>
              <a:uFillTx/>
              <a:latin typeface="Poppins" panose="00000500000000000000" pitchFamily="2" charset="0"/>
              <a:ea typeface="+mn-ea"/>
              <a:cs typeface="Poppins" panose="00000500000000000000" pitchFamily="2" charset="0"/>
            </a:endParaRPr>
          </a:p>
        </p:txBody>
      </p:sp>
    </p:spTree>
    <p:extLst>
      <p:ext uri="{BB962C8B-B14F-4D97-AF65-F5344CB8AC3E}">
        <p14:creationId xmlns:p14="http://schemas.microsoft.com/office/powerpoint/2010/main" val="38867493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22">
            <a:extLst>
              <a:ext uri="{FF2B5EF4-FFF2-40B4-BE49-F238E27FC236}">
                <a16:creationId xmlns:a16="http://schemas.microsoft.com/office/drawing/2014/main" id="{6318A9D0-9816-A9CE-E57D-783F0ECC043E}"/>
              </a:ext>
            </a:extLst>
          </p:cNvPr>
          <p:cNvSpPr>
            <a:spLocks noGrp="1"/>
          </p:cNvSpPr>
          <p:nvPr>
            <p:ph type="title"/>
          </p:nvPr>
        </p:nvSpPr>
        <p:spPr>
          <a:xfrm>
            <a:off x="637273" y="365126"/>
            <a:ext cx="7141753" cy="893832"/>
          </a:xfrm>
        </p:spPr>
        <p:txBody>
          <a:bodyPr>
            <a:normAutofit/>
          </a:bodyPr>
          <a:lstStyle/>
          <a:p>
            <a:r>
              <a:rPr lang="en-GB" sz="2500" noProof="0">
                <a:solidFill>
                  <a:srgbClr val="3F0730"/>
                </a:solidFill>
                <a:latin typeface="Poppins" panose="00000500000000000000" pitchFamily="2" charset="0"/>
                <a:cs typeface="Poppins" panose="00000500000000000000" pitchFamily="2" charset="0"/>
              </a:rPr>
              <a:t>Purpose of Panel &amp; Duties of Panel Members</a:t>
            </a:r>
          </a:p>
        </p:txBody>
      </p:sp>
      <p:sp>
        <p:nvSpPr>
          <p:cNvPr id="3" name="Content Placeholder 2">
            <a:extLst>
              <a:ext uri="{FF2B5EF4-FFF2-40B4-BE49-F238E27FC236}">
                <a16:creationId xmlns:a16="http://schemas.microsoft.com/office/drawing/2014/main" id="{E892D09A-F913-2C89-6D9C-053F50F7034B}"/>
              </a:ext>
            </a:extLst>
          </p:cNvPr>
          <p:cNvSpPr>
            <a:spLocks noGrp="1"/>
          </p:cNvSpPr>
          <p:nvPr>
            <p:ph idx="1"/>
          </p:nvPr>
        </p:nvSpPr>
        <p:spPr>
          <a:xfrm>
            <a:off x="637273" y="1825625"/>
            <a:ext cx="10515600" cy="4351338"/>
          </a:xfrm>
        </p:spPr>
        <p:txBody>
          <a:bodyPr vert="horz" lIns="91440" tIns="45720" rIns="91440" bIns="45720" rtlCol="0" anchor="t">
            <a:normAutofit/>
          </a:bodyPr>
          <a:lstStyle/>
          <a:p>
            <a:pPr marL="0" indent="0">
              <a:buNone/>
            </a:pPr>
            <a:endParaRPr lang="en-GB" sz="1600" b="0" i="0" u="none" strike="noStrike" noProof="0">
              <a:solidFill>
                <a:srgbClr val="000000"/>
              </a:solidFill>
              <a:effectLst/>
              <a:latin typeface="Poppins" panose="00000500000000000000" pitchFamily="2" charset="0"/>
              <a:cs typeface="Poppins" panose="00000500000000000000" pitchFamily="2" charset="0"/>
            </a:endParaRPr>
          </a:p>
          <a:p>
            <a:pPr marL="0" indent="0" fontAlgn="base">
              <a:buNone/>
            </a:pPr>
            <a:endParaRPr lang="en-GB" sz="1600" noProof="0">
              <a:solidFill>
                <a:srgbClr val="000000"/>
              </a:solidFill>
              <a:latin typeface="Poppins" panose="00000500000000000000" pitchFamily="2" charset="0"/>
              <a:cs typeface="Poppins" panose="00000500000000000000" pitchFamily="2" charset="0"/>
            </a:endParaRPr>
          </a:p>
          <a:p>
            <a:pPr marL="0" indent="0" fontAlgn="base">
              <a:buNone/>
            </a:pPr>
            <a:endParaRPr lang="en-GB" sz="1600" b="0" i="0" noProof="0">
              <a:solidFill>
                <a:srgbClr val="000000"/>
              </a:solidFill>
              <a:effectLst/>
              <a:latin typeface="Poppins" panose="00000500000000000000" pitchFamily="2" charset="0"/>
              <a:cs typeface="Poppins" panose="00000500000000000000" pitchFamily="2" charset="0"/>
            </a:endParaRPr>
          </a:p>
          <a:p>
            <a:pPr marL="285750" indent="-285750">
              <a:buFont typeface="Arial" panose="020B0604020202020204" pitchFamily="34" charset="0"/>
              <a:buChar char="•"/>
            </a:pPr>
            <a:endParaRPr lang="en-GB" sz="1600" noProof="0">
              <a:latin typeface="Poppins" panose="00000500000000000000" pitchFamily="2" charset="0"/>
              <a:cs typeface="Poppins" panose="00000500000000000000" pitchFamily="2" charset="0"/>
            </a:endParaRPr>
          </a:p>
        </p:txBody>
      </p:sp>
      <p:pic>
        <p:nvPicPr>
          <p:cNvPr id="1026" name="Picture 2">
            <a:extLst>
              <a:ext uri="{FF2B5EF4-FFF2-40B4-BE49-F238E27FC236}">
                <a16:creationId xmlns:a16="http://schemas.microsoft.com/office/drawing/2014/main" id="{B5C64A54-B609-C1B3-051B-F4B08D77B89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7273" y="1407297"/>
            <a:ext cx="6238875" cy="45434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667036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295903-B3BB-BE9D-73DF-79B1912428C1}"/>
              </a:ext>
            </a:extLst>
          </p:cNvPr>
          <p:cNvSpPr>
            <a:spLocks noGrp="1"/>
          </p:cNvSpPr>
          <p:nvPr>
            <p:ph type="ctrTitle"/>
          </p:nvPr>
        </p:nvSpPr>
        <p:spPr>
          <a:xfrm>
            <a:off x="532943" y="483911"/>
            <a:ext cx="8651999" cy="2387600"/>
          </a:xfrm>
        </p:spPr>
        <p:txBody>
          <a:bodyPr>
            <a:normAutofit/>
          </a:bodyPr>
          <a:lstStyle/>
          <a:p>
            <a:r>
              <a:rPr lang="en-GB" sz="3600" b="1" i="0" u="none" strike="noStrike" noProof="0">
                <a:solidFill>
                  <a:srgbClr val="813366"/>
                </a:solidFill>
                <a:effectLst/>
                <a:latin typeface="Poppins" panose="00000500000000000000" pitchFamily="2" charset="0"/>
                <a:cs typeface="Poppins" panose="00000500000000000000" pitchFamily="2" charset="0"/>
              </a:rPr>
              <a:t>Updates on other industry codes</a:t>
            </a:r>
            <a:endParaRPr lang="en-GB" sz="3600" noProof="0">
              <a:solidFill>
                <a:srgbClr val="813366"/>
              </a:solidFill>
              <a:latin typeface="Poppins" panose="00000500000000000000" pitchFamily="2" charset="0"/>
              <a:cs typeface="Poppins" panose="00000500000000000000" pitchFamily="2" charset="0"/>
            </a:endParaRPr>
          </a:p>
        </p:txBody>
      </p:sp>
      <p:sp>
        <p:nvSpPr>
          <p:cNvPr id="3" name="Text Placeholder 2">
            <a:extLst>
              <a:ext uri="{FF2B5EF4-FFF2-40B4-BE49-F238E27FC236}">
                <a16:creationId xmlns:a16="http://schemas.microsoft.com/office/drawing/2014/main" id="{08CC9AC6-299A-BF47-7C3E-2A098B714830}"/>
              </a:ext>
            </a:extLst>
          </p:cNvPr>
          <p:cNvSpPr>
            <a:spLocks noGrp="1"/>
          </p:cNvSpPr>
          <p:nvPr>
            <p:ph type="subTitle" idx="1"/>
          </p:nvPr>
        </p:nvSpPr>
        <p:spPr>
          <a:xfrm>
            <a:off x="532943" y="2908581"/>
            <a:ext cx="7846782" cy="1490163"/>
          </a:xfrm>
        </p:spPr>
        <p:txBody>
          <a:bodyPr vert="horz" lIns="91440" tIns="45720" rIns="91440" bIns="45720" rtlCol="0" anchor="t">
            <a:normAutofit/>
          </a:bodyPr>
          <a:lstStyle/>
          <a:p>
            <a:r>
              <a:rPr lang="en-GB" sz="1600">
                <a:latin typeface="Poppins"/>
                <a:cs typeface="Poppins"/>
              </a:rPr>
              <a:t>23 April </a:t>
            </a:r>
            <a:r>
              <a:rPr lang="en-GB" sz="1600" noProof="0">
                <a:latin typeface="Poppins"/>
                <a:cs typeface="Poppins"/>
              </a:rPr>
              <a:t>2026 </a:t>
            </a:r>
            <a:r>
              <a:rPr lang="en-GB" sz="1600">
                <a:latin typeface="Poppins"/>
                <a:cs typeface="Poppins"/>
              </a:rPr>
              <a:t>Grid Code Review </a:t>
            </a:r>
            <a:r>
              <a:rPr lang="en-GB" sz="1600" b="0" i="0" strike="noStrike" noProof="0">
                <a:solidFill>
                  <a:srgbClr val="0563C1"/>
                </a:solidFill>
                <a:effectLst/>
                <a:latin typeface="Poppins"/>
                <a:cs typeface="Poppins"/>
                <a:hlinkClick r:id="rId2"/>
              </a:rPr>
              <a:t>Panel Papers and Headline Report</a:t>
            </a:r>
            <a:r>
              <a:rPr lang="en-GB" sz="1600">
                <a:solidFill>
                  <a:srgbClr val="000000"/>
                </a:solidFill>
                <a:latin typeface="Poppins"/>
                <a:cs typeface="Poppins"/>
              </a:rPr>
              <a:t> </a:t>
            </a:r>
            <a:endParaRPr lang="en-GB" sz="1600" b="0" i="0" noProof="0">
              <a:solidFill>
                <a:srgbClr val="000000"/>
              </a:solidFill>
              <a:effectLst/>
              <a:latin typeface="Poppins"/>
              <a:cs typeface="Poppins"/>
            </a:endParaRPr>
          </a:p>
          <a:p>
            <a:r>
              <a:rPr lang="en-GB" sz="1600">
                <a:latin typeface="Poppins"/>
                <a:cs typeface="Poppins"/>
              </a:rPr>
              <a:t>24 April </a:t>
            </a:r>
            <a:r>
              <a:rPr lang="en-GB" sz="1600" noProof="0">
                <a:latin typeface="Poppins"/>
                <a:cs typeface="Poppins"/>
              </a:rPr>
              <a:t>2026 </a:t>
            </a:r>
            <a:r>
              <a:rPr lang="en-GB" sz="1600">
                <a:latin typeface="Poppins"/>
                <a:cs typeface="Poppins"/>
              </a:rPr>
              <a:t>CUSC </a:t>
            </a:r>
            <a:r>
              <a:rPr lang="en-GB" sz="1600" noProof="0">
                <a:solidFill>
                  <a:srgbClr val="0563C1"/>
                </a:solidFill>
                <a:latin typeface="Poppins"/>
                <a:cs typeface="Poppins"/>
                <a:hlinkClick r:id="rId3"/>
              </a:rPr>
              <a:t>Panel Papers and Headline Report</a:t>
            </a:r>
            <a:endParaRPr lang="en-US" sz="1600" noProof="0">
              <a:solidFill>
                <a:srgbClr val="0563C1"/>
              </a:solidFill>
              <a:latin typeface="Calibri"/>
              <a:ea typeface="Calibri"/>
              <a:cs typeface="Calibri"/>
              <a:hlinkClick r:id="rId3"/>
            </a:endParaRPr>
          </a:p>
          <a:p>
            <a:r>
              <a:rPr lang="en-GB" sz="1600">
                <a:latin typeface="Poppins"/>
                <a:cs typeface="Poppins"/>
              </a:rPr>
              <a:t>29 April </a:t>
            </a:r>
            <a:r>
              <a:rPr lang="en-GB" sz="1600" noProof="0">
                <a:latin typeface="Poppins"/>
                <a:cs typeface="Poppins"/>
              </a:rPr>
              <a:t>2026 </a:t>
            </a:r>
            <a:r>
              <a:rPr lang="en-GB" sz="1600">
                <a:latin typeface="Poppins"/>
                <a:cs typeface="Poppins"/>
              </a:rPr>
              <a:t>STC </a:t>
            </a:r>
            <a:r>
              <a:rPr lang="en-GB" sz="1600" noProof="0">
                <a:solidFill>
                  <a:srgbClr val="0563C1"/>
                </a:solidFill>
                <a:latin typeface="Poppins"/>
                <a:cs typeface="Poppins"/>
                <a:hlinkClick r:id="rId4"/>
              </a:rPr>
              <a:t>Panel Papers and Headline Report</a:t>
            </a:r>
            <a:endParaRPr lang="en-GB">
              <a:solidFill>
                <a:srgbClr val="0563C1"/>
              </a:solidFill>
              <a:hlinkClick r:id="rId4"/>
            </a:endParaRPr>
          </a:p>
          <a:p>
            <a:endParaRPr lang="en-GB" sz="1600" noProof="0">
              <a:solidFill>
                <a:srgbClr val="000000"/>
              </a:solidFill>
              <a:latin typeface="Poppins"/>
              <a:cs typeface="Poppins"/>
            </a:endParaRPr>
          </a:p>
          <a:p>
            <a:endParaRPr lang="en-GB" sz="1600" noProof="0">
              <a:latin typeface="Poppins" panose="00000500000000000000" pitchFamily="2" charset="0"/>
              <a:cs typeface="Poppins" panose="00000500000000000000" pitchFamily="2" charset="0"/>
            </a:endParaRPr>
          </a:p>
        </p:txBody>
      </p:sp>
    </p:spTree>
    <p:extLst>
      <p:ext uri="{BB962C8B-B14F-4D97-AF65-F5344CB8AC3E}">
        <p14:creationId xmlns:p14="http://schemas.microsoft.com/office/powerpoint/2010/main" val="411150426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ECCF94-1F63-2AD1-787E-6CC71C2175D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0259F12-7280-7E46-5E98-073E1406354F}"/>
              </a:ext>
            </a:extLst>
          </p:cNvPr>
          <p:cNvSpPr>
            <a:spLocks noGrp="1"/>
          </p:cNvSpPr>
          <p:nvPr>
            <p:ph type="title"/>
          </p:nvPr>
        </p:nvSpPr>
        <p:spPr>
          <a:xfrm>
            <a:off x="539277" y="1233098"/>
            <a:ext cx="3369648" cy="1279961"/>
          </a:xfrm>
        </p:spPr>
        <p:txBody>
          <a:bodyPr>
            <a:noAutofit/>
          </a:bodyPr>
          <a:lstStyle/>
          <a:p>
            <a:r>
              <a:rPr lang="en-GB" sz="2500" noProof="0">
                <a:solidFill>
                  <a:schemeClr val="bg1"/>
                </a:solidFill>
                <a:latin typeface="Poppins" panose="00000500000000000000" pitchFamily="2" charset="0"/>
                <a:cs typeface="Poppins" panose="00000500000000000000" pitchFamily="2" charset="0"/>
              </a:rPr>
              <a:t>Any other business</a:t>
            </a:r>
          </a:p>
        </p:txBody>
      </p:sp>
      <p:sp>
        <p:nvSpPr>
          <p:cNvPr id="3" name="TextBox 2">
            <a:extLst>
              <a:ext uri="{FF2B5EF4-FFF2-40B4-BE49-F238E27FC236}">
                <a16:creationId xmlns:a16="http://schemas.microsoft.com/office/drawing/2014/main" id="{EB2801D8-8FFB-35D4-D8E4-4B19AA7E7629}"/>
              </a:ext>
            </a:extLst>
          </p:cNvPr>
          <p:cNvSpPr txBox="1"/>
          <p:nvPr/>
        </p:nvSpPr>
        <p:spPr>
          <a:xfrm>
            <a:off x="4925962" y="1688412"/>
            <a:ext cx="5378245" cy="923330"/>
          </a:xfrm>
          <a:prstGeom prst="rect">
            <a:avLst/>
          </a:prstGeom>
          <a:noFill/>
        </p:spPr>
        <p:txBody>
          <a:bodyPr wrap="square" lIns="91440" tIns="45720" rIns="91440" bIns="45720" rtlCol="0" anchor="t">
            <a:spAutoFit/>
          </a:bodyPr>
          <a:lstStyle/>
          <a:p>
            <a:pPr marL="285750" indent="-285750">
              <a:buFont typeface="Arial" panose="020B0604020202020204" pitchFamily="34" charset="0"/>
              <a:buChar char="•"/>
            </a:pPr>
            <a:r>
              <a:rPr lang="en-US" b="1" err="1">
                <a:latin typeface="Poppins"/>
                <a:cs typeface="Poppins"/>
              </a:rPr>
              <a:t>Prioritisation</a:t>
            </a:r>
            <a:r>
              <a:rPr lang="en-US">
                <a:latin typeface="Poppins"/>
                <a:cs typeface="Poppins"/>
              </a:rPr>
              <a:t> - </a:t>
            </a:r>
            <a:r>
              <a:rPr lang="en-US">
                <a:latin typeface="Poppins"/>
                <a:cs typeface="Poppins"/>
                <a:hlinkClick r:id="rId2"/>
              </a:rPr>
              <a:t>Establishing a </a:t>
            </a:r>
            <a:r>
              <a:rPr lang="en-US" err="1">
                <a:latin typeface="Poppins"/>
                <a:cs typeface="Poppins"/>
                <a:hlinkClick r:id="rId2"/>
              </a:rPr>
              <a:t>harmonised</a:t>
            </a:r>
            <a:r>
              <a:rPr lang="en-US">
                <a:latin typeface="Poppins"/>
                <a:cs typeface="Poppins"/>
                <a:hlinkClick r:id="rId2"/>
              </a:rPr>
              <a:t> </a:t>
            </a:r>
            <a:r>
              <a:rPr lang="en-US" err="1">
                <a:latin typeface="Poppins"/>
                <a:cs typeface="Poppins"/>
                <a:hlinkClick r:id="rId2"/>
              </a:rPr>
              <a:t>prioritisation</a:t>
            </a:r>
            <a:r>
              <a:rPr lang="en-US">
                <a:latin typeface="Poppins"/>
                <a:cs typeface="Poppins"/>
                <a:hlinkClick r:id="rId2"/>
              </a:rPr>
              <a:t> process in the Industry Codes: statutory consultation</a:t>
            </a:r>
            <a:endParaRPr lang="en-US">
              <a:cs typeface="Arial"/>
            </a:endParaRPr>
          </a:p>
        </p:txBody>
      </p:sp>
    </p:spTree>
    <p:extLst>
      <p:ext uri="{BB962C8B-B14F-4D97-AF65-F5344CB8AC3E}">
        <p14:creationId xmlns:p14="http://schemas.microsoft.com/office/powerpoint/2010/main" val="207043015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295903-B3BB-BE9D-73DF-79B1912428C1}"/>
              </a:ext>
            </a:extLst>
          </p:cNvPr>
          <p:cNvSpPr>
            <a:spLocks noGrp="1"/>
          </p:cNvSpPr>
          <p:nvPr>
            <p:ph type="ctrTitle"/>
          </p:nvPr>
        </p:nvSpPr>
        <p:spPr>
          <a:xfrm>
            <a:off x="261068" y="462212"/>
            <a:ext cx="7460350" cy="514845"/>
          </a:xfrm>
        </p:spPr>
        <p:txBody>
          <a:bodyPr>
            <a:normAutofit/>
          </a:bodyPr>
          <a:lstStyle/>
          <a:p>
            <a:r>
              <a:rPr lang="en-GB" sz="2800">
                <a:solidFill>
                  <a:schemeClr val="tx2">
                    <a:lumMod val="90000"/>
                    <a:lumOff val="10000"/>
                  </a:schemeClr>
                </a:solidFill>
                <a:latin typeface="Poppins" panose="00000500000000000000" pitchFamily="2" charset="0"/>
                <a:cs typeface="Poppins" panose="00000500000000000000" pitchFamily="2" charset="0"/>
              </a:rPr>
              <a:t>The Prioritisation Framework</a:t>
            </a:r>
            <a:endParaRPr lang="en-GB" sz="2500">
              <a:solidFill>
                <a:schemeClr val="tx2">
                  <a:lumMod val="90000"/>
                  <a:lumOff val="10000"/>
                </a:schemeClr>
              </a:solidFill>
              <a:latin typeface="Poppins" panose="00000500000000000000" pitchFamily="2" charset="0"/>
              <a:cs typeface="Poppins" panose="00000500000000000000" pitchFamily="2" charset="0"/>
            </a:endParaRPr>
          </a:p>
        </p:txBody>
      </p:sp>
      <p:sp>
        <p:nvSpPr>
          <p:cNvPr id="6" name="Subtitle 5">
            <a:extLst>
              <a:ext uri="{FF2B5EF4-FFF2-40B4-BE49-F238E27FC236}">
                <a16:creationId xmlns:a16="http://schemas.microsoft.com/office/drawing/2014/main" id="{39984FF9-BDD1-2884-240D-BBA9B56ED652}"/>
              </a:ext>
            </a:extLst>
          </p:cNvPr>
          <p:cNvSpPr>
            <a:spLocks noGrp="1"/>
          </p:cNvSpPr>
          <p:nvPr>
            <p:ph type="subTitle" idx="1"/>
          </p:nvPr>
        </p:nvSpPr>
        <p:spPr>
          <a:xfrm>
            <a:off x="261068" y="1144678"/>
            <a:ext cx="7548259" cy="1067683"/>
          </a:xfrm>
        </p:spPr>
        <p:txBody>
          <a:bodyPr>
            <a:normAutofit fontScale="25000" lnSpcReduction="20000"/>
          </a:bodyPr>
          <a:lstStyle/>
          <a:p>
            <a:r>
              <a:rPr lang="en-US" sz="5600" b="1">
                <a:solidFill>
                  <a:schemeClr val="tx2">
                    <a:lumMod val="90000"/>
                    <a:lumOff val="10000"/>
                  </a:schemeClr>
                </a:solidFill>
                <a:latin typeface="Poppins" panose="00000500000000000000" pitchFamily="2" charset="0"/>
                <a:cs typeface="Poppins" panose="00000500000000000000" pitchFamily="2" charset="0"/>
              </a:rPr>
              <a:t>Three </a:t>
            </a:r>
            <a:r>
              <a:rPr lang="en-US" sz="5600" b="1" err="1">
                <a:solidFill>
                  <a:schemeClr val="tx2">
                    <a:lumMod val="90000"/>
                    <a:lumOff val="10000"/>
                  </a:schemeClr>
                </a:solidFill>
                <a:latin typeface="Poppins" panose="00000500000000000000" pitchFamily="2" charset="0"/>
                <a:cs typeface="Poppins" panose="00000500000000000000" pitchFamily="2" charset="0"/>
              </a:rPr>
              <a:t>Prioritisation</a:t>
            </a:r>
            <a:r>
              <a:rPr lang="en-US" sz="5600" b="1">
                <a:solidFill>
                  <a:schemeClr val="tx2">
                    <a:lumMod val="90000"/>
                    <a:lumOff val="10000"/>
                  </a:schemeClr>
                </a:solidFill>
                <a:latin typeface="Poppins" panose="00000500000000000000" pitchFamily="2" charset="0"/>
                <a:cs typeface="Poppins" panose="00000500000000000000" pitchFamily="2" charset="0"/>
              </a:rPr>
              <a:t> Criteria:</a:t>
            </a:r>
          </a:p>
          <a:p>
            <a:r>
              <a:rPr lang="en-US" sz="5600">
                <a:latin typeface="Poppins" panose="00000500000000000000" pitchFamily="2" charset="0"/>
                <a:cs typeface="Poppins" panose="00000500000000000000" pitchFamily="2" charset="0"/>
              </a:rPr>
              <a:t>1. </a:t>
            </a:r>
            <a:r>
              <a:rPr lang="en-US" sz="5600">
                <a:solidFill>
                  <a:schemeClr val="tx2">
                    <a:lumMod val="90000"/>
                    <a:lumOff val="10000"/>
                  </a:schemeClr>
                </a:solidFill>
                <a:latin typeface="Poppins" panose="00000500000000000000" pitchFamily="2" charset="0"/>
                <a:cs typeface="Poppins" panose="00000500000000000000" pitchFamily="2" charset="0"/>
              </a:rPr>
              <a:t>Alignment with SDS </a:t>
            </a:r>
          </a:p>
          <a:p>
            <a:r>
              <a:rPr lang="en-US" sz="5600">
                <a:latin typeface="Poppins" panose="00000500000000000000" pitchFamily="2" charset="0"/>
                <a:cs typeface="Poppins" panose="00000500000000000000" pitchFamily="2" charset="0"/>
              </a:rPr>
              <a:t>Does the modification support “Act now”, “Think and plan”, or “Listen and wait” policy areas?</a:t>
            </a:r>
          </a:p>
          <a:p>
            <a:r>
              <a:rPr lang="en-US" sz="5600">
                <a:latin typeface="Poppins" panose="00000500000000000000" pitchFamily="2" charset="0"/>
                <a:cs typeface="Poppins" panose="00000500000000000000" pitchFamily="2" charset="0"/>
              </a:rPr>
              <a:t>2. </a:t>
            </a:r>
            <a:r>
              <a:rPr lang="en-US" sz="5600">
                <a:solidFill>
                  <a:schemeClr val="tx2">
                    <a:lumMod val="90000"/>
                    <a:lumOff val="10000"/>
                  </a:schemeClr>
                </a:solidFill>
                <a:latin typeface="Poppins" panose="00000500000000000000" pitchFamily="2" charset="0"/>
                <a:cs typeface="Poppins" panose="00000500000000000000" pitchFamily="2" charset="0"/>
              </a:rPr>
              <a:t>Importance </a:t>
            </a:r>
          </a:p>
          <a:p>
            <a:r>
              <a:rPr lang="en-US" sz="5600">
                <a:latin typeface="Poppins" panose="00000500000000000000" pitchFamily="2" charset="0"/>
                <a:cs typeface="Poppins" panose="00000500000000000000" pitchFamily="2" charset="0"/>
              </a:rPr>
              <a:t>Value, risk, criticality to stakeholders, and systemic impact</a:t>
            </a:r>
          </a:p>
          <a:p>
            <a:r>
              <a:rPr lang="en-US" sz="5600">
                <a:latin typeface="Poppins" panose="00000500000000000000" pitchFamily="2" charset="0"/>
                <a:cs typeface="Poppins" panose="00000500000000000000" pitchFamily="2" charset="0"/>
              </a:rPr>
              <a:t>3. </a:t>
            </a:r>
            <a:r>
              <a:rPr lang="en-US" sz="5600">
                <a:solidFill>
                  <a:schemeClr val="tx2">
                    <a:lumMod val="90000"/>
                    <a:lumOff val="10000"/>
                  </a:schemeClr>
                </a:solidFill>
                <a:latin typeface="Poppins" panose="00000500000000000000" pitchFamily="2" charset="0"/>
                <a:cs typeface="Poppins" panose="00000500000000000000" pitchFamily="2" charset="0"/>
              </a:rPr>
              <a:t>Complexity </a:t>
            </a:r>
          </a:p>
          <a:p>
            <a:r>
              <a:rPr lang="en-US" sz="5600">
                <a:latin typeface="Poppins" panose="00000500000000000000" pitchFamily="2" charset="0"/>
                <a:cs typeface="Poppins" panose="00000500000000000000" pitchFamily="2" charset="0"/>
              </a:rPr>
              <a:t>Level of resource, system/process change, cross-code impact, and implementation effort</a:t>
            </a:r>
          </a:p>
          <a:p>
            <a:endParaRPr lang="en-US" sz="5600">
              <a:latin typeface="Poppins" panose="00000500000000000000" pitchFamily="2" charset="0"/>
              <a:cs typeface="Poppins" panose="00000500000000000000" pitchFamily="2" charset="0"/>
            </a:endParaRPr>
          </a:p>
          <a:p>
            <a:r>
              <a:rPr lang="en-US" sz="5600" b="1">
                <a:solidFill>
                  <a:schemeClr val="tx2">
                    <a:lumMod val="90000"/>
                    <a:lumOff val="10000"/>
                  </a:schemeClr>
                </a:solidFill>
                <a:latin typeface="Poppins" panose="00000500000000000000" pitchFamily="2" charset="0"/>
                <a:cs typeface="Poppins" panose="00000500000000000000" pitchFamily="2" charset="0"/>
              </a:rPr>
              <a:t>Two </a:t>
            </a:r>
            <a:r>
              <a:rPr lang="en-US" sz="5600" b="1" err="1">
                <a:solidFill>
                  <a:schemeClr val="tx2">
                    <a:lumMod val="90000"/>
                    <a:lumOff val="10000"/>
                  </a:schemeClr>
                </a:solidFill>
                <a:latin typeface="Poppins" panose="00000500000000000000" pitchFamily="2" charset="0"/>
                <a:cs typeface="Poppins" panose="00000500000000000000" pitchFamily="2" charset="0"/>
              </a:rPr>
              <a:t>Prioritisation</a:t>
            </a:r>
            <a:r>
              <a:rPr lang="en-US" sz="5600" b="1">
                <a:solidFill>
                  <a:schemeClr val="tx2">
                    <a:lumMod val="90000"/>
                    <a:lumOff val="10000"/>
                  </a:schemeClr>
                </a:solidFill>
                <a:latin typeface="Poppins" panose="00000500000000000000" pitchFamily="2" charset="0"/>
                <a:cs typeface="Poppins" panose="00000500000000000000" pitchFamily="2" charset="0"/>
              </a:rPr>
              <a:t> Categories:</a:t>
            </a:r>
          </a:p>
          <a:p>
            <a:r>
              <a:rPr lang="en-US" sz="5600">
                <a:latin typeface="Poppins" panose="00000500000000000000" pitchFamily="2" charset="0"/>
                <a:cs typeface="Poppins" panose="00000500000000000000" pitchFamily="2" charset="0"/>
              </a:rPr>
              <a:t>1. </a:t>
            </a:r>
            <a:r>
              <a:rPr lang="en-US" sz="5600">
                <a:solidFill>
                  <a:schemeClr val="tx2">
                    <a:lumMod val="90000"/>
                    <a:lumOff val="10000"/>
                  </a:schemeClr>
                </a:solidFill>
                <a:latin typeface="Poppins" panose="00000500000000000000" pitchFamily="2" charset="0"/>
                <a:cs typeface="Poppins" panose="00000500000000000000" pitchFamily="2" charset="0"/>
              </a:rPr>
              <a:t>Standard Priority: </a:t>
            </a:r>
            <a:r>
              <a:rPr lang="en-US" sz="5600">
                <a:latin typeface="Poppins" panose="00000500000000000000" pitchFamily="2" charset="0"/>
                <a:cs typeface="Poppins" panose="00000500000000000000" pitchFamily="2" charset="0"/>
              </a:rPr>
              <a:t>Follows typical timelines; may pause if dependent on other changes</a:t>
            </a:r>
          </a:p>
          <a:p>
            <a:r>
              <a:rPr lang="en-US" sz="5600">
                <a:latin typeface="Poppins" panose="00000500000000000000" pitchFamily="2" charset="0"/>
                <a:cs typeface="Poppins" panose="00000500000000000000" pitchFamily="2" charset="0"/>
              </a:rPr>
              <a:t>2. </a:t>
            </a:r>
            <a:r>
              <a:rPr lang="en-US" sz="5600">
                <a:solidFill>
                  <a:schemeClr val="tx2">
                    <a:lumMod val="90000"/>
                    <a:lumOff val="10000"/>
                  </a:schemeClr>
                </a:solidFill>
                <a:latin typeface="Poppins" panose="00000500000000000000" pitchFamily="2" charset="0"/>
                <a:cs typeface="Poppins" panose="00000500000000000000" pitchFamily="2" charset="0"/>
              </a:rPr>
              <a:t>High Priority: </a:t>
            </a:r>
            <a:r>
              <a:rPr lang="en-US" sz="5600">
                <a:latin typeface="Poppins" panose="00000500000000000000" pitchFamily="2" charset="0"/>
                <a:cs typeface="Poppins" panose="00000500000000000000" pitchFamily="2" charset="0"/>
              </a:rPr>
              <a:t>Requires faster progression but not necessarily urgent</a:t>
            </a:r>
          </a:p>
          <a:p>
            <a:endParaRPr lang="en-US" sz="7200">
              <a:latin typeface="Poppins" panose="00000500000000000000" pitchFamily="2" charset="0"/>
              <a:cs typeface="Poppins" panose="00000500000000000000" pitchFamily="2" charset="0"/>
            </a:endParaRPr>
          </a:p>
          <a:p>
            <a:endParaRPr lang="en-US" sz="7200">
              <a:latin typeface="Poppins" panose="00000500000000000000" pitchFamily="2" charset="0"/>
              <a:cs typeface="Poppins" panose="00000500000000000000" pitchFamily="2" charset="0"/>
            </a:endParaRPr>
          </a:p>
        </p:txBody>
      </p:sp>
      <p:sp>
        <p:nvSpPr>
          <p:cNvPr id="5" name="TextBox 4">
            <a:extLst>
              <a:ext uri="{FF2B5EF4-FFF2-40B4-BE49-F238E27FC236}">
                <a16:creationId xmlns:a16="http://schemas.microsoft.com/office/drawing/2014/main" id="{94C90AF1-1301-74EF-CA59-E7C6A5C03507}"/>
              </a:ext>
            </a:extLst>
          </p:cNvPr>
          <p:cNvSpPr txBox="1"/>
          <p:nvPr/>
        </p:nvSpPr>
        <p:spPr>
          <a:xfrm>
            <a:off x="261068" y="4270808"/>
            <a:ext cx="6441210" cy="1723549"/>
          </a:xfrm>
          <a:prstGeom prst="rect">
            <a:avLst/>
          </a:prstGeom>
          <a:noFill/>
        </p:spPr>
        <p:txBody>
          <a:bodyPr wrap="square" rtlCol="0">
            <a:spAutoFit/>
          </a:bodyPr>
          <a:lstStyle/>
          <a:p>
            <a:endParaRPr lang="en-US" sz="3200">
              <a:latin typeface="Poppins" panose="00000500000000000000" pitchFamily="2" charset="0"/>
              <a:cs typeface="Poppins" panose="00000500000000000000" pitchFamily="2" charset="0"/>
            </a:endParaRPr>
          </a:p>
          <a:p>
            <a:r>
              <a:rPr lang="en-US" sz="1400" b="1">
                <a:solidFill>
                  <a:schemeClr val="tx2">
                    <a:lumMod val="90000"/>
                    <a:lumOff val="10000"/>
                  </a:schemeClr>
                </a:solidFill>
                <a:latin typeface="Poppins" panose="00000500000000000000" pitchFamily="2" charset="0"/>
                <a:cs typeface="Poppins" panose="00000500000000000000" pitchFamily="2" charset="0"/>
              </a:rPr>
              <a:t>Equal Weighting: </a:t>
            </a:r>
            <a:r>
              <a:rPr lang="en-US" sz="1400">
                <a:latin typeface="Poppins" panose="00000500000000000000" pitchFamily="2" charset="0"/>
                <a:cs typeface="Poppins" panose="00000500000000000000" pitchFamily="2" charset="0"/>
              </a:rPr>
              <a:t>All criteria are considered equally in determining priority</a:t>
            </a:r>
          </a:p>
          <a:p>
            <a:r>
              <a:rPr lang="en-US" sz="1400" b="1">
                <a:solidFill>
                  <a:schemeClr val="tx2">
                    <a:lumMod val="90000"/>
                    <a:lumOff val="10000"/>
                  </a:schemeClr>
                </a:solidFill>
                <a:latin typeface="Poppins" panose="00000500000000000000" pitchFamily="2" charset="0"/>
                <a:cs typeface="Poppins" panose="00000500000000000000" pitchFamily="2" charset="0"/>
              </a:rPr>
              <a:t>Relative </a:t>
            </a:r>
            <a:r>
              <a:rPr lang="en-US" sz="1400" b="1" err="1">
                <a:solidFill>
                  <a:schemeClr val="tx2">
                    <a:lumMod val="90000"/>
                    <a:lumOff val="10000"/>
                  </a:schemeClr>
                </a:solidFill>
                <a:latin typeface="Poppins" panose="00000500000000000000" pitchFamily="2" charset="0"/>
                <a:cs typeface="Poppins" panose="00000500000000000000" pitchFamily="2" charset="0"/>
              </a:rPr>
              <a:t>prioritisation</a:t>
            </a:r>
            <a:r>
              <a:rPr lang="en-US" sz="1400" b="1">
                <a:solidFill>
                  <a:schemeClr val="tx2">
                    <a:lumMod val="90000"/>
                    <a:lumOff val="10000"/>
                  </a:schemeClr>
                </a:solidFill>
                <a:latin typeface="Poppins" panose="00000500000000000000" pitchFamily="2" charset="0"/>
                <a:cs typeface="Poppins" panose="00000500000000000000" pitchFamily="2" charset="0"/>
              </a:rPr>
              <a:t>: </a:t>
            </a:r>
            <a:r>
              <a:rPr lang="en-US" sz="1400">
                <a:latin typeface="Poppins" panose="00000500000000000000" pitchFamily="2" charset="0"/>
                <a:cs typeface="Poppins" panose="00000500000000000000" pitchFamily="2" charset="0"/>
              </a:rPr>
              <a:t>Mods assessed against other live proposals to make sure ‘high priority’ reserved for most pressing proposals</a:t>
            </a:r>
          </a:p>
          <a:p>
            <a:endParaRPr lang="en-GB"/>
          </a:p>
        </p:txBody>
      </p:sp>
      <p:sp>
        <p:nvSpPr>
          <p:cNvPr id="7" name="TextBox 6">
            <a:extLst>
              <a:ext uri="{FF2B5EF4-FFF2-40B4-BE49-F238E27FC236}">
                <a16:creationId xmlns:a16="http://schemas.microsoft.com/office/drawing/2014/main" id="{376BC1E6-2FBA-1B7F-050D-28D1FBB7FEC3}"/>
              </a:ext>
            </a:extLst>
          </p:cNvPr>
          <p:cNvSpPr txBox="1"/>
          <p:nvPr/>
        </p:nvSpPr>
        <p:spPr>
          <a:xfrm>
            <a:off x="8439150" y="3495675"/>
            <a:ext cx="1543050" cy="1323439"/>
          </a:xfrm>
          <a:prstGeom prst="rect">
            <a:avLst/>
          </a:prstGeom>
          <a:noFill/>
        </p:spPr>
        <p:txBody>
          <a:bodyPr wrap="square" rtlCol="0">
            <a:spAutoFit/>
          </a:bodyPr>
          <a:lstStyle/>
          <a:p>
            <a:r>
              <a:rPr lang="en-US" sz="1600" b="1">
                <a:solidFill>
                  <a:schemeClr val="bg1"/>
                </a:solidFill>
                <a:latin typeface="Poppins" panose="00000500000000000000" pitchFamily="2" charset="0"/>
                <a:cs typeface="Poppins" panose="00000500000000000000" pitchFamily="2" charset="0"/>
              </a:rPr>
              <a:t>Urgent modification process remains the same</a:t>
            </a:r>
            <a:endParaRPr lang="en-GB" sz="1600" b="1">
              <a:solidFill>
                <a:schemeClr val="bg1"/>
              </a:solidFill>
              <a:latin typeface="Poppins" panose="00000500000000000000" pitchFamily="2" charset="0"/>
              <a:cs typeface="Poppins" panose="00000500000000000000" pitchFamily="2" charset="0"/>
            </a:endParaRPr>
          </a:p>
        </p:txBody>
      </p:sp>
    </p:spTree>
    <p:extLst>
      <p:ext uri="{BB962C8B-B14F-4D97-AF65-F5344CB8AC3E}">
        <p14:creationId xmlns:p14="http://schemas.microsoft.com/office/powerpoint/2010/main" val="109342939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9FBC22-EDF6-A72A-688D-FEF1392C7F46}"/>
              </a:ext>
            </a:extLst>
          </p:cNvPr>
          <p:cNvSpPr>
            <a:spLocks noGrp="1"/>
          </p:cNvSpPr>
          <p:nvPr>
            <p:ph type="title"/>
          </p:nvPr>
        </p:nvSpPr>
        <p:spPr>
          <a:xfrm>
            <a:off x="583544" y="1956596"/>
            <a:ext cx="3016800" cy="1325563"/>
          </a:xfrm>
        </p:spPr>
        <p:txBody>
          <a:bodyPr>
            <a:noAutofit/>
          </a:bodyPr>
          <a:lstStyle/>
          <a:p>
            <a:r>
              <a:rPr lang="en-GB" sz="2500" noProof="0">
                <a:solidFill>
                  <a:schemeClr val="bg1"/>
                </a:solidFill>
                <a:latin typeface="Poppins" panose="00000500000000000000" pitchFamily="2" charset="0"/>
                <a:cs typeface="Poppins" panose="00000500000000000000" pitchFamily="2" charset="0"/>
              </a:rPr>
              <a:t>Activities ahead of the next Panel Meeting</a:t>
            </a:r>
          </a:p>
        </p:txBody>
      </p:sp>
      <p:graphicFrame>
        <p:nvGraphicFramePr>
          <p:cNvPr id="10" name="Table 9">
            <a:extLst>
              <a:ext uri="{FF2B5EF4-FFF2-40B4-BE49-F238E27FC236}">
                <a16:creationId xmlns:a16="http://schemas.microsoft.com/office/drawing/2014/main" id="{E3F53823-3488-1754-4466-9FC6D28C964C}"/>
              </a:ext>
            </a:extLst>
          </p:cNvPr>
          <p:cNvGraphicFramePr>
            <a:graphicFrameLocks noGrp="1"/>
          </p:cNvGraphicFramePr>
          <p:nvPr>
            <p:extLst>
              <p:ext uri="{D42A27DB-BD31-4B8C-83A1-F6EECF244321}">
                <p14:modId xmlns:p14="http://schemas.microsoft.com/office/powerpoint/2010/main" val="465396880"/>
              </p:ext>
            </p:extLst>
          </p:nvPr>
        </p:nvGraphicFramePr>
        <p:xfrm>
          <a:off x="4475747" y="1956596"/>
          <a:ext cx="7503479" cy="1515438"/>
        </p:xfrm>
        <a:graphic>
          <a:graphicData uri="http://schemas.openxmlformats.org/drawingml/2006/table">
            <a:tbl>
              <a:tblPr firstRow="1" bandRow="1">
                <a:tableStyleId>{3B4B98B0-60AC-42C2-AFA5-B58CD77FA1E5}</a:tableStyleId>
              </a:tblPr>
              <a:tblGrid>
                <a:gridCol w="5123793">
                  <a:extLst>
                    <a:ext uri="{9D8B030D-6E8A-4147-A177-3AD203B41FA5}">
                      <a16:colId xmlns:a16="http://schemas.microsoft.com/office/drawing/2014/main" val="723373159"/>
                    </a:ext>
                  </a:extLst>
                </a:gridCol>
                <a:gridCol w="2379686">
                  <a:extLst>
                    <a:ext uri="{9D8B030D-6E8A-4147-A177-3AD203B41FA5}">
                      <a16:colId xmlns:a16="http://schemas.microsoft.com/office/drawing/2014/main" val="2272569071"/>
                    </a:ext>
                  </a:extLst>
                </a:gridCol>
              </a:tblGrid>
              <a:tr h="420328">
                <a:tc>
                  <a:txBody>
                    <a:bodyPr/>
                    <a:lstStyle/>
                    <a:p>
                      <a:r>
                        <a:rPr lang="en-GB" sz="1600" b="1" noProof="0">
                          <a:latin typeface="Poppins"/>
                          <a:cs typeface="Poppins"/>
                        </a:rPr>
                        <a:t>Modification Proposal Deadline for November Panel</a:t>
                      </a:r>
                    </a:p>
                  </a:txBody>
                  <a:tcPr anchor="ctr"/>
                </a:tc>
                <a:tc>
                  <a:txBody>
                    <a:bodyPr/>
                    <a:lstStyle/>
                    <a:p>
                      <a:pPr marL="0" marR="0" lvl="0" indent="0" algn="l" rtl="0" eaLnBrk="1" fontAlgn="auto" latinLnBrk="0" hangingPunct="1">
                        <a:lnSpc>
                          <a:spcPct val="100000"/>
                        </a:lnSpc>
                        <a:spcBef>
                          <a:spcPts val="0"/>
                        </a:spcBef>
                        <a:spcAft>
                          <a:spcPts val="0"/>
                        </a:spcAft>
                        <a:buClrTx/>
                        <a:buSzTx/>
                        <a:buFontTx/>
                        <a:buNone/>
                      </a:pPr>
                      <a:r>
                        <a:rPr lang="en-GB" sz="1600" b="0" noProof="0">
                          <a:latin typeface="Poppins"/>
                          <a:cs typeface="Poppins"/>
                        </a:rPr>
                        <a:t>07 July 2026</a:t>
                      </a:r>
                    </a:p>
                  </a:txBody>
                  <a:tcPr/>
                </a:tc>
                <a:extLst>
                  <a:ext uri="{0D108BD9-81ED-4DB2-BD59-A6C34878D82A}">
                    <a16:rowId xmlns:a16="http://schemas.microsoft.com/office/drawing/2014/main" val="324308257"/>
                  </a:ext>
                </a:extLst>
              </a:tr>
              <a:tr h="357198">
                <a:tc>
                  <a:txBody>
                    <a:bodyPr/>
                    <a:lstStyle/>
                    <a:p>
                      <a:r>
                        <a:rPr lang="en-GB" sz="1600" b="1" noProof="0">
                          <a:latin typeface="Poppins"/>
                          <a:cs typeface="Poppins"/>
                        </a:rPr>
                        <a:t>Papers Day</a:t>
                      </a:r>
                    </a:p>
                  </a:txBody>
                  <a:tcPr anchor="ctr"/>
                </a:tc>
                <a:tc>
                  <a:txBody>
                    <a:bodyPr/>
                    <a:lstStyle/>
                    <a:p>
                      <a:pPr marL="0" marR="0" lvl="0" indent="0" algn="l" rtl="0" eaLnBrk="1" fontAlgn="auto" latinLnBrk="0" hangingPunct="1">
                        <a:lnSpc>
                          <a:spcPct val="100000"/>
                        </a:lnSpc>
                        <a:spcBef>
                          <a:spcPts val="0"/>
                        </a:spcBef>
                        <a:spcAft>
                          <a:spcPts val="0"/>
                        </a:spcAft>
                        <a:buClrTx/>
                        <a:buSzTx/>
                        <a:buFontTx/>
                        <a:buNone/>
                      </a:pPr>
                      <a:r>
                        <a:rPr lang="en-GB" sz="1600" noProof="0">
                          <a:latin typeface="Poppins"/>
                          <a:cs typeface="Poppins"/>
                        </a:rPr>
                        <a:t>14 July 2026</a:t>
                      </a:r>
                    </a:p>
                  </a:txBody>
                  <a:tcPr/>
                </a:tc>
                <a:extLst>
                  <a:ext uri="{0D108BD9-81ED-4DB2-BD59-A6C34878D82A}">
                    <a16:rowId xmlns:a16="http://schemas.microsoft.com/office/drawing/2014/main" val="2792345613"/>
                  </a:ext>
                </a:extLst>
              </a:tr>
              <a:tr h="515001">
                <a:tc>
                  <a:txBody>
                    <a:bodyPr/>
                    <a:lstStyle/>
                    <a:p>
                      <a:r>
                        <a:rPr lang="en-GB" sz="1600" b="1" noProof="0">
                          <a:latin typeface="Poppins"/>
                          <a:cs typeface="Poppins"/>
                        </a:rPr>
                        <a:t>Panel Meeting</a:t>
                      </a:r>
                    </a:p>
                  </a:txBody>
                  <a:tcPr anchor="ctr"/>
                </a:tc>
                <a:tc>
                  <a:txBody>
                    <a:bodyPr/>
                    <a:lstStyle/>
                    <a:p>
                      <a:pPr marL="0" marR="0" lvl="0" indent="0" algn="l" rtl="0" eaLnBrk="1" fontAlgn="auto" latinLnBrk="0" hangingPunct="1">
                        <a:lnSpc>
                          <a:spcPct val="100000"/>
                        </a:lnSpc>
                        <a:spcBef>
                          <a:spcPts val="0"/>
                        </a:spcBef>
                        <a:spcAft>
                          <a:spcPts val="0"/>
                        </a:spcAft>
                        <a:buClrTx/>
                        <a:buSzTx/>
                        <a:buFontTx/>
                        <a:buNone/>
                      </a:pPr>
                      <a:r>
                        <a:rPr lang="en-GB" sz="1600" b="0" noProof="0">
                          <a:latin typeface="Poppins"/>
                          <a:cs typeface="Poppins"/>
                        </a:rPr>
                        <a:t>28 July  2026</a:t>
                      </a:r>
                      <a:endParaRPr lang="en-GB" sz="1600" noProof="0">
                        <a:latin typeface="Poppins"/>
                        <a:cs typeface="Poppin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noProof="0">
                          <a:latin typeface="Poppins"/>
                          <a:cs typeface="Poppins"/>
                        </a:rPr>
                        <a:t>Teams</a:t>
                      </a:r>
                      <a:endParaRPr lang="en-GB" sz="1600" noProof="0">
                        <a:latin typeface="Poppins"/>
                        <a:cs typeface="Poppins"/>
                      </a:endParaRPr>
                    </a:p>
                  </a:txBody>
                  <a:tcPr/>
                </a:tc>
                <a:extLst>
                  <a:ext uri="{0D108BD9-81ED-4DB2-BD59-A6C34878D82A}">
                    <a16:rowId xmlns:a16="http://schemas.microsoft.com/office/drawing/2014/main" val="1904511668"/>
                  </a:ext>
                </a:extLst>
              </a:tr>
            </a:tbl>
          </a:graphicData>
        </a:graphic>
      </p:graphicFrame>
    </p:spTree>
    <p:extLst>
      <p:ext uri="{BB962C8B-B14F-4D97-AF65-F5344CB8AC3E}">
        <p14:creationId xmlns:p14="http://schemas.microsoft.com/office/powerpoint/2010/main" val="118735845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AD98EE-E1A5-660F-D8BB-77F4E2ECC5B4}"/>
              </a:ext>
            </a:extLst>
          </p:cNvPr>
          <p:cNvSpPr>
            <a:spLocks noGrp="1"/>
          </p:cNvSpPr>
          <p:nvPr>
            <p:ph type="ctrTitle"/>
          </p:nvPr>
        </p:nvSpPr>
        <p:spPr>
          <a:xfrm>
            <a:off x="532944" y="2976854"/>
            <a:ext cx="5105856" cy="2387600"/>
          </a:xfrm>
        </p:spPr>
        <p:txBody>
          <a:bodyPr/>
          <a:lstStyle/>
          <a:p>
            <a:r>
              <a:rPr lang="en-GB" noProof="0">
                <a:latin typeface="Poppins" panose="00000500000000000000" pitchFamily="2" charset="0"/>
                <a:cs typeface="Poppins" panose="00000500000000000000" pitchFamily="2" charset="0"/>
              </a:rPr>
              <a:t>Close</a:t>
            </a:r>
          </a:p>
        </p:txBody>
      </p:sp>
      <p:sp>
        <p:nvSpPr>
          <p:cNvPr id="3" name="Subtitle 2">
            <a:extLst>
              <a:ext uri="{FF2B5EF4-FFF2-40B4-BE49-F238E27FC236}">
                <a16:creationId xmlns:a16="http://schemas.microsoft.com/office/drawing/2014/main" id="{4934B3D5-AFDE-1E8B-99C9-335523313904}"/>
              </a:ext>
            </a:extLst>
          </p:cNvPr>
          <p:cNvSpPr>
            <a:spLocks noGrp="1"/>
          </p:cNvSpPr>
          <p:nvPr>
            <p:ph type="subTitle" idx="1"/>
          </p:nvPr>
        </p:nvSpPr>
        <p:spPr>
          <a:xfrm>
            <a:off x="117308" y="5165630"/>
            <a:ext cx="5011208" cy="1044146"/>
          </a:xfrm>
        </p:spPr>
        <p:txBody>
          <a:bodyPr vert="horz" lIns="91440" tIns="45720" rIns="91440" bIns="45720" rtlCol="0" anchor="t">
            <a:normAutofit fontScale="85000" lnSpcReduction="20000"/>
          </a:bodyPr>
          <a:lstStyle/>
          <a:p>
            <a:r>
              <a:rPr lang="en-GB" b="1" noProof="0">
                <a:latin typeface="Poppins"/>
                <a:cs typeface="Poppins"/>
              </a:rPr>
              <a:t>          </a:t>
            </a:r>
            <a:endParaRPr lang="en-GB" b="1" noProof="0">
              <a:latin typeface="Poppins" panose="00000500000000000000" pitchFamily="2" charset="0"/>
              <a:cs typeface="Poppins" panose="00000500000000000000" pitchFamily="2" charset="0"/>
            </a:endParaRPr>
          </a:p>
          <a:p>
            <a:r>
              <a:rPr lang="en-GB">
                <a:latin typeface="Poppins"/>
                <a:cs typeface="Poppins"/>
              </a:rPr>
              <a:t>       Teri Puddefoot</a:t>
            </a:r>
            <a:endParaRPr lang="en-GB" noProof="0">
              <a:latin typeface="Poppins"/>
              <a:cs typeface="Poppins"/>
            </a:endParaRPr>
          </a:p>
          <a:p>
            <a:r>
              <a:rPr lang="en-GB" noProof="0">
                <a:latin typeface="Poppins"/>
                <a:cs typeface="Poppins"/>
              </a:rPr>
              <a:t>      Chair, SQSS Panel</a:t>
            </a:r>
            <a:endParaRPr lang="en-GB" noProof="0"/>
          </a:p>
        </p:txBody>
      </p:sp>
    </p:spTree>
    <p:extLst>
      <p:ext uri="{BB962C8B-B14F-4D97-AF65-F5344CB8AC3E}">
        <p14:creationId xmlns:p14="http://schemas.microsoft.com/office/powerpoint/2010/main" val="28782552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0ED612-48F1-2626-7176-8A9EC645E353}"/>
              </a:ext>
            </a:extLst>
          </p:cNvPr>
          <p:cNvSpPr>
            <a:spLocks noGrp="1"/>
          </p:cNvSpPr>
          <p:nvPr>
            <p:ph type="ctrTitle"/>
          </p:nvPr>
        </p:nvSpPr>
        <p:spPr>
          <a:xfrm>
            <a:off x="532943" y="-398488"/>
            <a:ext cx="6140811" cy="2387600"/>
          </a:xfrm>
        </p:spPr>
        <p:txBody>
          <a:bodyPr>
            <a:normAutofit/>
          </a:bodyPr>
          <a:lstStyle/>
          <a:p>
            <a:r>
              <a:rPr lang="en-GB" sz="3200" noProof="0">
                <a:solidFill>
                  <a:srgbClr val="813366"/>
                </a:solidFill>
                <a:latin typeface="Poppins" panose="00000500000000000000" pitchFamily="2" charset="0"/>
                <a:cs typeface="Poppins" panose="00000500000000000000" pitchFamily="2" charset="0"/>
              </a:rPr>
              <a:t>Approval of Panel Minutes </a:t>
            </a:r>
          </a:p>
        </p:txBody>
      </p:sp>
      <p:sp>
        <p:nvSpPr>
          <p:cNvPr id="3" name="Text Placeholder 2">
            <a:extLst>
              <a:ext uri="{FF2B5EF4-FFF2-40B4-BE49-F238E27FC236}">
                <a16:creationId xmlns:a16="http://schemas.microsoft.com/office/drawing/2014/main" id="{E8DBB640-83BA-44ED-CD36-C6CFE564475A}"/>
              </a:ext>
            </a:extLst>
          </p:cNvPr>
          <p:cNvSpPr>
            <a:spLocks noGrp="1"/>
          </p:cNvSpPr>
          <p:nvPr>
            <p:ph type="subTitle" idx="1"/>
          </p:nvPr>
        </p:nvSpPr>
        <p:spPr>
          <a:xfrm>
            <a:off x="532943" y="2132012"/>
            <a:ext cx="10220296" cy="1044146"/>
          </a:xfrm>
        </p:spPr>
        <p:txBody>
          <a:bodyPr vert="horz" lIns="91440" tIns="45720" rIns="91440" bIns="45720" rtlCol="0" anchor="t">
            <a:normAutofit/>
          </a:bodyPr>
          <a:lstStyle/>
          <a:p>
            <a:pPr>
              <a:lnSpc>
                <a:spcPct val="100000"/>
              </a:lnSpc>
            </a:pPr>
            <a:r>
              <a:rPr lang="en-GB" sz="1800">
                <a:latin typeface="Poppins"/>
                <a:cs typeface="Poppins"/>
              </a:rPr>
              <a:t>Approval of Minutes from the SQSS Panel held on 24 March 2026 and Special Panel meeting held on 28 April 2026</a:t>
            </a:r>
            <a:endParaRPr lang="en-GB" sz="1800">
              <a:latin typeface="Poppins" panose="00000500000000000000" pitchFamily="2" charset="0"/>
              <a:cs typeface="Poppins" panose="00000500000000000000" pitchFamily="2" charset="0"/>
            </a:endParaRPr>
          </a:p>
          <a:p>
            <a:endParaRPr lang="en-GB" sz="1800" noProof="0">
              <a:latin typeface="Poppins" panose="00000500000000000000" pitchFamily="2" charset="0"/>
              <a:cs typeface="Poppins" panose="00000500000000000000" pitchFamily="2" charset="0"/>
            </a:endParaRPr>
          </a:p>
        </p:txBody>
      </p:sp>
    </p:spTree>
    <p:extLst>
      <p:ext uri="{BB962C8B-B14F-4D97-AF65-F5344CB8AC3E}">
        <p14:creationId xmlns:p14="http://schemas.microsoft.com/office/powerpoint/2010/main" val="37940035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A04DC0-AD1B-68D3-AA4E-43FEF941CBC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EEC732F-BE41-C9A9-64D6-AB7D2CA9A193}"/>
              </a:ext>
            </a:extLst>
          </p:cNvPr>
          <p:cNvSpPr>
            <a:spLocks noGrp="1"/>
          </p:cNvSpPr>
          <p:nvPr>
            <p:ph type="title"/>
          </p:nvPr>
        </p:nvSpPr>
        <p:spPr>
          <a:xfrm>
            <a:off x="555080" y="1721819"/>
            <a:ext cx="3016800" cy="1325563"/>
          </a:xfrm>
        </p:spPr>
        <p:txBody>
          <a:bodyPr>
            <a:noAutofit/>
          </a:bodyPr>
          <a:lstStyle/>
          <a:p>
            <a:r>
              <a:rPr lang="en-GB" sz="2500" b="1" i="0" u="none" strike="noStrike">
                <a:solidFill>
                  <a:schemeClr val="bg1"/>
                </a:solidFill>
                <a:effectLst/>
                <a:latin typeface="Poppins" panose="00000500000000000000" pitchFamily="2" charset="0"/>
                <a:cs typeface="Poppins" panose="00000500000000000000" pitchFamily="2" charset="0"/>
              </a:rPr>
              <a:t>Action Log</a:t>
            </a:r>
            <a:endParaRPr lang="en-GB" sz="2000">
              <a:solidFill>
                <a:schemeClr val="bg1"/>
              </a:solidFill>
              <a:latin typeface="Poppins" panose="00000500000000000000" pitchFamily="2" charset="0"/>
              <a:cs typeface="Poppins" panose="00000500000000000000" pitchFamily="2" charset="0"/>
            </a:endParaRPr>
          </a:p>
        </p:txBody>
      </p:sp>
    </p:spTree>
    <p:extLst>
      <p:ext uri="{BB962C8B-B14F-4D97-AF65-F5344CB8AC3E}">
        <p14:creationId xmlns:p14="http://schemas.microsoft.com/office/powerpoint/2010/main" val="8092685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7511C7-722C-EB44-8F0E-3FE53AB0269A}"/>
              </a:ext>
            </a:extLst>
          </p:cNvPr>
          <p:cNvSpPr>
            <a:spLocks noGrp="1"/>
          </p:cNvSpPr>
          <p:nvPr>
            <p:ph type="title"/>
          </p:nvPr>
        </p:nvSpPr>
        <p:spPr/>
        <p:txBody>
          <a:bodyPr>
            <a:normAutofit/>
          </a:bodyPr>
          <a:lstStyle/>
          <a:p>
            <a:r>
              <a:rPr lang="en-GB" sz="2500" noProof="0">
                <a:solidFill>
                  <a:srgbClr val="813366"/>
                </a:solidFill>
                <a:latin typeface="Poppins" panose="00000500000000000000" pitchFamily="2" charset="0"/>
                <a:cs typeface="Poppins" panose="00000500000000000000" pitchFamily="2" charset="0"/>
              </a:rPr>
              <a:t>Action Log</a:t>
            </a:r>
          </a:p>
        </p:txBody>
      </p:sp>
      <p:graphicFrame>
        <p:nvGraphicFramePr>
          <p:cNvPr id="8" name="Table 7">
            <a:extLst>
              <a:ext uri="{FF2B5EF4-FFF2-40B4-BE49-F238E27FC236}">
                <a16:creationId xmlns:a16="http://schemas.microsoft.com/office/drawing/2014/main" id="{3496543A-BA51-9ABD-1748-CD31989C5054}"/>
              </a:ext>
            </a:extLst>
          </p:cNvPr>
          <p:cNvGraphicFramePr>
            <a:graphicFrameLocks noGrp="1"/>
          </p:cNvGraphicFramePr>
          <p:nvPr>
            <p:extLst>
              <p:ext uri="{D42A27DB-BD31-4B8C-83A1-F6EECF244321}">
                <p14:modId xmlns:p14="http://schemas.microsoft.com/office/powerpoint/2010/main" val="3562529233"/>
              </p:ext>
            </p:extLst>
          </p:nvPr>
        </p:nvGraphicFramePr>
        <p:xfrm>
          <a:off x="637273" y="1486538"/>
          <a:ext cx="11289159" cy="3884923"/>
        </p:xfrm>
        <a:graphic>
          <a:graphicData uri="http://schemas.openxmlformats.org/drawingml/2006/table">
            <a:tbl>
              <a:tblPr/>
              <a:tblGrid>
                <a:gridCol w="705970">
                  <a:extLst>
                    <a:ext uri="{9D8B030D-6E8A-4147-A177-3AD203B41FA5}">
                      <a16:colId xmlns:a16="http://schemas.microsoft.com/office/drawing/2014/main" val="3908258340"/>
                    </a:ext>
                  </a:extLst>
                </a:gridCol>
                <a:gridCol w="680529">
                  <a:extLst>
                    <a:ext uri="{9D8B030D-6E8A-4147-A177-3AD203B41FA5}">
                      <a16:colId xmlns:a16="http://schemas.microsoft.com/office/drawing/2014/main" val="3141526667"/>
                    </a:ext>
                  </a:extLst>
                </a:gridCol>
                <a:gridCol w="1081215">
                  <a:extLst>
                    <a:ext uri="{9D8B030D-6E8A-4147-A177-3AD203B41FA5}">
                      <a16:colId xmlns:a16="http://schemas.microsoft.com/office/drawing/2014/main" val="4040325774"/>
                    </a:ext>
                  </a:extLst>
                </a:gridCol>
                <a:gridCol w="1749025">
                  <a:extLst>
                    <a:ext uri="{9D8B030D-6E8A-4147-A177-3AD203B41FA5}">
                      <a16:colId xmlns:a16="http://schemas.microsoft.com/office/drawing/2014/main" val="1683475057"/>
                    </a:ext>
                  </a:extLst>
                </a:gridCol>
                <a:gridCol w="5495117">
                  <a:extLst>
                    <a:ext uri="{9D8B030D-6E8A-4147-A177-3AD203B41FA5}">
                      <a16:colId xmlns:a16="http://schemas.microsoft.com/office/drawing/2014/main" val="612882537"/>
                    </a:ext>
                  </a:extLst>
                </a:gridCol>
                <a:gridCol w="566049">
                  <a:extLst>
                    <a:ext uri="{9D8B030D-6E8A-4147-A177-3AD203B41FA5}">
                      <a16:colId xmlns:a16="http://schemas.microsoft.com/office/drawing/2014/main" val="1731821550"/>
                    </a:ext>
                  </a:extLst>
                </a:gridCol>
                <a:gridCol w="1011254">
                  <a:extLst>
                    <a:ext uri="{9D8B030D-6E8A-4147-A177-3AD203B41FA5}">
                      <a16:colId xmlns:a16="http://schemas.microsoft.com/office/drawing/2014/main" val="3013771169"/>
                    </a:ext>
                  </a:extLst>
                </a:gridCol>
              </a:tblGrid>
              <a:tr h="100664">
                <a:tc>
                  <a:txBody>
                    <a:bodyPr/>
                    <a:lstStyle/>
                    <a:p>
                      <a:pPr algn="l" fontAlgn="t">
                        <a:buNone/>
                      </a:pPr>
                      <a:r>
                        <a:rPr lang="en-GB" sz="1100" b="1" i="0" u="none" strike="noStrike">
                          <a:solidFill>
                            <a:srgbClr val="FFFFFF"/>
                          </a:solidFill>
                          <a:effectLst/>
                          <a:latin typeface="Poppins" panose="00000500000000000000" pitchFamily="2" charset="0"/>
                        </a:rPr>
                        <a:t>Action number</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90000"/>
                        <a:lumOff val="10000"/>
                      </a:schemeClr>
                    </a:solidFill>
                  </a:tcPr>
                </a:tc>
                <a:tc>
                  <a:txBody>
                    <a:bodyPr/>
                    <a:lstStyle/>
                    <a:p>
                      <a:pPr algn="l" fontAlgn="t">
                        <a:buNone/>
                      </a:pPr>
                      <a:r>
                        <a:rPr lang="en-GB" sz="1100" b="1" i="0" u="none" strike="noStrike">
                          <a:solidFill>
                            <a:srgbClr val="FFFFFF"/>
                          </a:solidFill>
                          <a:effectLst/>
                          <a:latin typeface="Poppins" panose="00000500000000000000" pitchFamily="2" charset="0"/>
                        </a:rPr>
                        <a:t>Panel Raised</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90000"/>
                        <a:lumOff val="10000"/>
                      </a:schemeClr>
                    </a:solidFill>
                  </a:tcPr>
                </a:tc>
                <a:tc>
                  <a:txBody>
                    <a:bodyPr/>
                    <a:lstStyle/>
                    <a:p>
                      <a:pPr algn="l" fontAlgn="t">
                        <a:buNone/>
                      </a:pPr>
                      <a:r>
                        <a:rPr lang="en-GB" sz="1100" b="1" i="0" u="none" strike="noStrike">
                          <a:solidFill>
                            <a:srgbClr val="FFFFFF"/>
                          </a:solidFill>
                          <a:effectLst/>
                          <a:latin typeface="Poppins" panose="00000500000000000000" pitchFamily="2" charset="0"/>
                        </a:rPr>
                        <a:t>Owner</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90000"/>
                        <a:lumOff val="10000"/>
                      </a:schemeClr>
                    </a:solidFill>
                  </a:tcPr>
                </a:tc>
                <a:tc>
                  <a:txBody>
                    <a:bodyPr/>
                    <a:lstStyle/>
                    <a:p>
                      <a:pPr algn="l" fontAlgn="t">
                        <a:buNone/>
                      </a:pPr>
                      <a:r>
                        <a:rPr lang="en-GB" sz="1100" b="1" i="0" u="none" strike="noStrike">
                          <a:solidFill>
                            <a:srgbClr val="FFFFFF"/>
                          </a:solidFill>
                          <a:effectLst/>
                          <a:latin typeface="Poppins" panose="00000500000000000000" pitchFamily="2" charset="0"/>
                        </a:rPr>
                        <a:t>Action</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90000"/>
                        <a:lumOff val="10000"/>
                      </a:schemeClr>
                    </a:solidFill>
                  </a:tcPr>
                </a:tc>
                <a:tc>
                  <a:txBody>
                    <a:bodyPr/>
                    <a:lstStyle/>
                    <a:p>
                      <a:pPr algn="l" fontAlgn="t">
                        <a:buNone/>
                      </a:pPr>
                      <a:r>
                        <a:rPr lang="en-GB" sz="1100" b="1" i="0" u="none" strike="noStrike">
                          <a:solidFill>
                            <a:srgbClr val="FFFFFF"/>
                          </a:solidFill>
                          <a:effectLst/>
                          <a:latin typeface="Poppins" panose="00000500000000000000" pitchFamily="2" charset="0"/>
                        </a:rPr>
                        <a:t>Comment</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90000"/>
                        <a:lumOff val="10000"/>
                      </a:schemeClr>
                    </a:solidFill>
                  </a:tcPr>
                </a:tc>
                <a:tc>
                  <a:txBody>
                    <a:bodyPr/>
                    <a:lstStyle/>
                    <a:p>
                      <a:pPr algn="l" fontAlgn="t">
                        <a:buNone/>
                      </a:pPr>
                      <a:r>
                        <a:rPr lang="en-GB" sz="1100" b="1" i="0" u="none" strike="noStrike">
                          <a:solidFill>
                            <a:srgbClr val="FFFFFF"/>
                          </a:solidFill>
                          <a:effectLst/>
                          <a:latin typeface="Poppins" panose="00000500000000000000" pitchFamily="2" charset="0"/>
                        </a:rPr>
                        <a:t>Due by</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90000"/>
                        <a:lumOff val="10000"/>
                      </a:schemeClr>
                    </a:solidFill>
                  </a:tcPr>
                </a:tc>
                <a:tc>
                  <a:txBody>
                    <a:bodyPr/>
                    <a:lstStyle/>
                    <a:p>
                      <a:pPr algn="l" fontAlgn="t">
                        <a:buNone/>
                      </a:pPr>
                      <a:r>
                        <a:rPr lang="en-GB" sz="1100" b="1" i="0" u="none" strike="noStrike">
                          <a:solidFill>
                            <a:srgbClr val="FFFFFF"/>
                          </a:solidFill>
                          <a:effectLst/>
                          <a:latin typeface="Poppins" panose="00000500000000000000" pitchFamily="2" charset="0"/>
                        </a:rPr>
                        <a:t>Status </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90000"/>
                        <a:lumOff val="10000"/>
                      </a:schemeClr>
                    </a:solidFill>
                  </a:tcPr>
                </a:tc>
                <a:extLst>
                  <a:ext uri="{0D108BD9-81ED-4DB2-BD59-A6C34878D82A}">
                    <a16:rowId xmlns:a16="http://schemas.microsoft.com/office/drawing/2014/main" val="2333309946"/>
                  </a:ext>
                </a:extLst>
              </a:tr>
              <a:tr h="1023039">
                <a:tc>
                  <a:txBody>
                    <a:bodyPr/>
                    <a:lstStyle/>
                    <a:p>
                      <a:pPr algn="l" fontAlgn="t">
                        <a:buNone/>
                      </a:pPr>
                      <a:r>
                        <a:rPr lang="en-GB" sz="1100" b="0" i="0" u="none" strike="noStrike">
                          <a:solidFill>
                            <a:srgbClr val="000000"/>
                          </a:solidFill>
                          <a:effectLst/>
                          <a:latin typeface="Poppins" panose="00000500000000000000" pitchFamily="2" charset="0"/>
                        </a:rPr>
                        <a:t>40.8</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100" b="0" i="0" u="none" strike="noStrike">
                          <a:solidFill>
                            <a:srgbClr val="000000"/>
                          </a:solidFill>
                          <a:effectLst/>
                          <a:latin typeface="Poppins" panose="00000500000000000000" pitchFamily="2" charset="0"/>
                        </a:rPr>
                        <a:t>Mar-24</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100" b="0" i="0" u="none" strike="noStrike">
                          <a:solidFill>
                            <a:srgbClr val="000000"/>
                          </a:solidFill>
                          <a:effectLst/>
                          <a:latin typeface="Poppins" panose="00000500000000000000" pitchFamily="2" charset="0"/>
                        </a:rPr>
                        <a:t>AJ</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Poppins" panose="00000500000000000000" pitchFamily="2" charset="0"/>
                        </a:rPr>
                        <a:t>ESO to report on progress of GC0117 and if an SQSS modification is required, when this will be raised. </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br>
                        <a:rPr lang="en-US" sz="1100" b="0" i="0" u="none" strike="noStrike">
                          <a:solidFill>
                            <a:srgbClr val="000000"/>
                          </a:solidFill>
                          <a:effectLst/>
                          <a:latin typeface="Poppins" panose="00000500000000000000" pitchFamily="2" charset="0"/>
                        </a:rPr>
                      </a:br>
                      <a:r>
                        <a:rPr lang="en-US" sz="1100" b="0" i="0" u="none" strike="noStrike">
                          <a:solidFill>
                            <a:srgbClr val="000000"/>
                          </a:solidFill>
                          <a:effectLst/>
                          <a:latin typeface="Poppins" panose="00000500000000000000" pitchFamily="2" charset="0"/>
                        </a:rPr>
                        <a:t>28.04.26 AJ gave an update: The Workgroup is rerunning the cost-benefit analysis (CBA) using the latest data and has sought stakeholder feedback on key sensitivities. Further updates will be provided as the CBA progresses. No further action is expected until Ofgem decides on the GC117 send-back.</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100" b="0" i="0" u="none" strike="noStrike">
                          <a:solidFill>
                            <a:srgbClr val="000000"/>
                          </a:solidFill>
                          <a:effectLst/>
                          <a:latin typeface="Poppins" panose="00000500000000000000" pitchFamily="2" charset="0"/>
                        </a:rPr>
                        <a:t>TBC</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100" b="0" i="0" u="none" strike="noStrike">
                          <a:solidFill>
                            <a:srgbClr val="000000"/>
                          </a:solidFill>
                          <a:effectLst/>
                          <a:latin typeface="Poppins" panose="00000500000000000000" pitchFamily="2" charset="0"/>
                        </a:rPr>
                        <a:t>Open</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31230829"/>
                  </a:ext>
                </a:extLst>
              </a:tr>
              <a:tr h="1012723">
                <a:tc>
                  <a:txBody>
                    <a:bodyPr/>
                    <a:lstStyle/>
                    <a:p>
                      <a:pPr algn="l" fontAlgn="t">
                        <a:buNone/>
                      </a:pPr>
                      <a:r>
                        <a:rPr lang="en-GB" sz="1100" b="0" i="0" u="none" strike="noStrike">
                          <a:solidFill>
                            <a:srgbClr val="000000"/>
                          </a:solidFill>
                          <a:effectLst/>
                          <a:latin typeface="Poppins" panose="00000500000000000000" pitchFamily="2" charset="0"/>
                        </a:rPr>
                        <a:t>42</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100" b="0" i="0" u="none" strike="noStrike">
                          <a:solidFill>
                            <a:srgbClr val="000000"/>
                          </a:solidFill>
                          <a:effectLst/>
                          <a:latin typeface="Poppins" panose="00000500000000000000" pitchFamily="2" charset="0"/>
                        </a:rPr>
                        <a:t>Sep-24</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100" b="0" i="0" u="none" strike="noStrike">
                          <a:solidFill>
                            <a:srgbClr val="000000"/>
                          </a:solidFill>
                          <a:effectLst/>
                          <a:latin typeface="Poppins" panose="00000500000000000000" pitchFamily="2" charset="0"/>
                        </a:rPr>
                        <a:t>AG / PD</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Poppins" panose="00000500000000000000" pitchFamily="2" charset="0"/>
                        </a:rPr>
                        <a:t>AG to talk to Ofgem Lawyers for clarification of “Company” / Code references within licence/code</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Poppins" panose="00000500000000000000" pitchFamily="2" charset="0"/>
                        </a:rPr>
                        <a:t>SMC to add to housekeeping modification </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100" b="0" i="0" u="none" strike="noStrike">
                          <a:solidFill>
                            <a:srgbClr val="000000"/>
                          </a:solidFill>
                          <a:effectLst/>
                          <a:latin typeface="Poppins" panose="00000500000000000000" pitchFamily="2" charset="0"/>
                        </a:rPr>
                        <a:t>TBC</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100" b="0" i="0" u="none" strike="noStrike">
                          <a:solidFill>
                            <a:srgbClr val="000000"/>
                          </a:solidFill>
                          <a:effectLst/>
                          <a:latin typeface="Poppins" panose="00000500000000000000" pitchFamily="2" charset="0"/>
                        </a:rPr>
                        <a:t>Open</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91895914"/>
                  </a:ext>
                </a:extLst>
              </a:tr>
              <a:tr h="301991">
                <a:tc>
                  <a:txBody>
                    <a:bodyPr/>
                    <a:lstStyle/>
                    <a:p>
                      <a:pPr algn="l" fontAlgn="t">
                        <a:buNone/>
                      </a:pPr>
                      <a:r>
                        <a:rPr lang="en-GB" sz="1100" b="0" i="0" u="none" strike="noStrike">
                          <a:solidFill>
                            <a:srgbClr val="000000"/>
                          </a:solidFill>
                          <a:effectLst/>
                          <a:latin typeface="Poppins" panose="00000500000000000000" pitchFamily="2" charset="0"/>
                        </a:rPr>
                        <a:t>47</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100" b="0" i="0" u="none" strike="noStrike">
                          <a:solidFill>
                            <a:srgbClr val="000000"/>
                          </a:solidFill>
                          <a:effectLst/>
                          <a:latin typeface="Poppins" panose="00000500000000000000" pitchFamily="2" charset="0"/>
                        </a:rPr>
                        <a:t>Dec-25</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100" b="0" i="0" u="none" strike="noStrike">
                          <a:solidFill>
                            <a:srgbClr val="000000"/>
                          </a:solidFill>
                          <a:effectLst/>
                          <a:latin typeface="Poppins" panose="00000500000000000000" pitchFamily="2" charset="0"/>
                        </a:rPr>
                        <a:t>GG</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Poppins" panose="00000500000000000000" pitchFamily="2" charset="0"/>
                        </a:rPr>
                        <a:t>5.12.25 GG to consider the necessity of drafting a consequential SQSS Modificaiton alongside GC0117</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Poppins" panose="00000500000000000000" pitchFamily="2" charset="0"/>
                        </a:rPr>
                        <a:t>GG advised not in a position to raise an SQSS Mod until the GC0117 send back has been completed. </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100" b="0" i="0" u="none" strike="noStrike">
                          <a:solidFill>
                            <a:srgbClr val="000000"/>
                          </a:solidFill>
                          <a:effectLst/>
                          <a:latin typeface="Poppins" panose="00000500000000000000" pitchFamily="2" charset="0"/>
                        </a:rPr>
                        <a:t>TBC</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100" b="0" i="0" u="none" strike="noStrike">
                          <a:solidFill>
                            <a:srgbClr val="000000"/>
                          </a:solidFill>
                          <a:effectLst/>
                          <a:latin typeface="Poppins" panose="00000500000000000000" pitchFamily="2" charset="0"/>
                        </a:rPr>
                        <a:t>Open</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13610922"/>
                  </a:ext>
                </a:extLst>
              </a:tr>
              <a:tr h="597984">
                <a:tc>
                  <a:txBody>
                    <a:bodyPr/>
                    <a:lstStyle/>
                    <a:p>
                      <a:pPr algn="l" fontAlgn="t">
                        <a:buNone/>
                      </a:pPr>
                      <a:r>
                        <a:rPr lang="en-GB" sz="1100" b="0" i="0" u="none" strike="noStrike">
                          <a:solidFill>
                            <a:srgbClr val="000000"/>
                          </a:solidFill>
                          <a:effectLst/>
                          <a:latin typeface="Poppins" panose="00000500000000000000" pitchFamily="2" charset="0"/>
                        </a:rPr>
                        <a:t>48</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100" b="0" i="0" u="none" strike="noStrike">
                          <a:solidFill>
                            <a:srgbClr val="000000"/>
                          </a:solidFill>
                          <a:effectLst/>
                          <a:latin typeface="Poppins" panose="00000500000000000000" pitchFamily="2" charset="0"/>
                        </a:rPr>
                        <a:t>24-Mar</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100" b="0" i="0" u="none" strike="noStrike">
                          <a:solidFill>
                            <a:srgbClr val="000000"/>
                          </a:solidFill>
                          <a:effectLst/>
                          <a:latin typeface="Poppins" panose="00000500000000000000" pitchFamily="2" charset="0"/>
                        </a:rPr>
                        <a:t>All </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buNone/>
                      </a:pPr>
                      <a:r>
                        <a:rPr lang="en-US" sz="1100" b="0" i="0" u="none" strike="noStrike">
                          <a:solidFill>
                            <a:srgbClr val="000000"/>
                          </a:solidFill>
                          <a:effectLst/>
                          <a:latin typeface="Poppins" panose="00000500000000000000" pitchFamily="2" charset="0"/>
                        </a:rPr>
                        <a:t>Review updated </a:t>
                      </a:r>
                      <a:r>
                        <a:rPr lang="en-US" sz="1100" b="1" i="0" u="none" strike="noStrike">
                          <a:solidFill>
                            <a:srgbClr val="000000"/>
                          </a:solidFill>
                          <a:effectLst/>
                          <a:latin typeface="Poppins" panose="00000500000000000000" pitchFamily="2" charset="0"/>
                        </a:rPr>
                        <a:t>GSR036</a:t>
                      </a:r>
                      <a:r>
                        <a:rPr lang="en-US" sz="1100" b="0" i="0" u="none" strike="noStrike">
                          <a:solidFill>
                            <a:srgbClr val="000000"/>
                          </a:solidFill>
                          <a:effectLst/>
                          <a:latin typeface="Poppins" panose="00000500000000000000" pitchFamily="2" charset="0"/>
                        </a:rPr>
                        <a:t> proposal, legal text, and case studies and provide comments</a:t>
                      </a:r>
                    </a:p>
                  </a:txBody>
                  <a:tcPr marL="1707" marR="1707" marT="170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Poppins" panose="00000500000000000000" pitchFamily="2" charset="0"/>
                        </a:rPr>
                        <a:t>Panel to review</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100" b="0" i="0" u="none" strike="noStrike">
                          <a:solidFill>
                            <a:srgbClr val="000000"/>
                          </a:solidFill>
                          <a:effectLst/>
                          <a:latin typeface="Poppins" panose="00000500000000000000" pitchFamily="2" charset="0"/>
                        </a:rPr>
                        <a:t> </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100" b="0" i="0" u="none" strike="noStrike">
                          <a:solidFill>
                            <a:srgbClr val="000000"/>
                          </a:solidFill>
                          <a:effectLst/>
                          <a:latin typeface="Poppins" panose="00000500000000000000" pitchFamily="2" charset="0"/>
                        </a:rPr>
                        <a:t>Open</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15119366"/>
                  </a:ext>
                </a:extLst>
              </a:tr>
            </a:tbl>
          </a:graphicData>
        </a:graphic>
      </p:graphicFrame>
    </p:spTree>
    <p:extLst>
      <p:ext uri="{BB962C8B-B14F-4D97-AF65-F5344CB8AC3E}">
        <p14:creationId xmlns:p14="http://schemas.microsoft.com/office/powerpoint/2010/main" val="7252497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7AB881-BC56-69D4-3A88-199B1FC4078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ADC646A-B24E-3A84-DC0F-97BFAC893B51}"/>
              </a:ext>
            </a:extLst>
          </p:cNvPr>
          <p:cNvSpPr>
            <a:spLocks noGrp="1"/>
          </p:cNvSpPr>
          <p:nvPr>
            <p:ph type="title"/>
          </p:nvPr>
        </p:nvSpPr>
        <p:spPr/>
        <p:txBody>
          <a:bodyPr>
            <a:normAutofit/>
          </a:bodyPr>
          <a:lstStyle/>
          <a:p>
            <a:r>
              <a:rPr lang="en-GB" sz="2500" noProof="0">
                <a:solidFill>
                  <a:srgbClr val="813366"/>
                </a:solidFill>
                <a:latin typeface="Poppins" panose="00000500000000000000" pitchFamily="2" charset="0"/>
                <a:cs typeface="Poppins" panose="00000500000000000000" pitchFamily="2" charset="0"/>
              </a:rPr>
              <a:t>Action Log</a:t>
            </a:r>
          </a:p>
        </p:txBody>
      </p:sp>
      <p:graphicFrame>
        <p:nvGraphicFramePr>
          <p:cNvPr id="8" name="Table 7">
            <a:extLst>
              <a:ext uri="{FF2B5EF4-FFF2-40B4-BE49-F238E27FC236}">
                <a16:creationId xmlns:a16="http://schemas.microsoft.com/office/drawing/2014/main" id="{09F86F32-A333-176B-1821-44E865CC3172}"/>
              </a:ext>
            </a:extLst>
          </p:cNvPr>
          <p:cNvGraphicFramePr>
            <a:graphicFrameLocks noGrp="1"/>
          </p:cNvGraphicFramePr>
          <p:nvPr>
            <p:extLst>
              <p:ext uri="{D42A27DB-BD31-4B8C-83A1-F6EECF244321}">
                <p14:modId xmlns:p14="http://schemas.microsoft.com/office/powerpoint/2010/main" val="1418011288"/>
              </p:ext>
            </p:extLst>
          </p:nvPr>
        </p:nvGraphicFramePr>
        <p:xfrm>
          <a:off x="706197" y="1039045"/>
          <a:ext cx="11289159" cy="4368882"/>
        </p:xfrm>
        <a:graphic>
          <a:graphicData uri="http://schemas.openxmlformats.org/drawingml/2006/table">
            <a:tbl>
              <a:tblPr/>
              <a:tblGrid>
                <a:gridCol w="705970">
                  <a:extLst>
                    <a:ext uri="{9D8B030D-6E8A-4147-A177-3AD203B41FA5}">
                      <a16:colId xmlns:a16="http://schemas.microsoft.com/office/drawing/2014/main" val="3908258340"/>
                    </a:ext>
                  </a:extLst>
                </a:gridCol>
                <a:gridCol w="680529">
                  <a:extLst>
                    <a:ext uri="{9D8B030D-6E8A-4147-A177-3AD203B41FA5}">
                      <a16:colId xmlns:a16="http://schemas.microsoft.com/office/drawing/2014/main" val="3141526667"/>
                    </a:ext>
                  </a:extLst>
                </a:gridCol>
                <a:gridCol w="601343">
                  <a:extLst>
                    <a:ext uri="{9D8B030D-6E8A-4147-A177-3AD203B41FA5}">
                      <a16:colId xmlns:a16="http://schemas.microsoft.com/office/drawing/2014/main" val="4040325774"/>
                    </a:ext>
                  </a:extLst>
                </a:gridCol>
                <a:gridCol w="2228897">
                  <a:extLst>
                    <a:ext uri="{9D8B030D-6E8A-4147-A177-3AD203B41FA5}">
                      <a16:colId xmlns:a16="http://schemas.microsoft.com/office/drawing/2014/main" val="1683475057"/>
                    </a:ext>
                  </a:extLst>
                </a:gridCol>
                <a:gridCol w="5495117">
                  <a:extLst>
                    <a:ext uri="{9D8B030D-6E8A-4147-A177-3AD203B41FA5}">
                      <a16:colId xmlns:a16="http://schemas.microsoft.com/office/drawing/2014/main" val="612882537"/>
                    </a:ext>
                  </a:extLst>
                </a:gridCol>
                <a:gridCol w="566049">
                  <a:extLst>
                    <a:ext uri="{9D8B030D-6E8A-4147-A177-3AD203B41FA5}">
                      <a16:colId xmlns:a16="http://schemas.microsoft.com/office/drawing/2014/main" val="1731821550"/>
                    </a:ext>
                  </a:extLst>
                </a:gridCol>
                <a:gridCol w="1011254">
                  <a:extLst>
                    <a:ext uri="{9D8B030D-6E8A-4147-A177-3AD203B41FA5}">
                      <a16:colId xmlns:a16="http://schemas.microsoft.com/office/drawing/2014/main" val="3013771169"/>
                    </a:ext>
                  </a:extLst>
                </a:gridCol>
              </a:tblGrid>
              <a:tr h="100664">
                <a:tc>
                  <a:txBody>
                    <a:bodyPr/>
                    <a:lstStyle/>
                    <a:p>
                      <a:pPr algn="l" fontAlgn="t">
                        <a:buNone/>
                      </a:pPr>
                      <a:r>
                        <a:rPr lang="en-GB" sz="1100" b="1" i="0" u="none" strike="noStrike">
                          <a:solidFill>
                            <a:srgbClr val="FFFFFF"/>
                          </a:solidFill>
                          <a:effectLst/>
                          <a:latin typeface="Poppins" panose="00000500000000000000" pitchFamily="2" charset="0"/>
                        </a:rPr>
                        <a:t>Action number</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90000"/>
                        <a:lumOff val="10000"/>
                      </a:schemeClr>
                    </a:solidFill>
                  </a:tcPr>
                </a:tc>
                <a:tc>
                  <a:txBody>
                    <a:bodyPr/>
                    <a:lstStyle/>
                    <a:p>
                      <a:pPr algn="l" fontAlgn="t">
                        <a:buNone/>
                      </a:pPr>
                      <a:r>
                        <a:rPr lang="en-GB" sz="1100" b="1" i="0" u="none" strike="noStrike">
                          <a:solidFill>
                            <a:srgbClr val="FFFFFF"/>
                          </a:solidFill>
                          <a:effectLst/>
                          <a:latin typeface="Poppins" panose="00000500000000000000" pitchFamily="2" charset="0"/>
                        </a:rPr>
                        <a:t>Panel Raised</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90000"/>
                        <a:lumOff val="10000"/>
                      </a:schemeClr>
                    </a:solidFill>
                  </a:tcPr>
                </a:tc>
                <a:tc>
                  <a:txBody>
                    <a:bodyPr/>
                    <a:lstStyle/>
                    <a:p>
                      <a:pPr algn="l" fontAlgn="t">
                        <a:buNone/>
                      </a:pPr>
                      <a:r>
                        <a:rPr lang="en-GB" sz="1100" b="1" i="0" u="none" strike="noStrike">
                          <a:solidFill>
                            <a:srgbClr val="FFFFFF"/>
                          </a:solidFill>
                          <a:effectLst/>
                          <a:latin typeface="Poppins" panose="00000500000000000000" pitchFamily="2" charset="0"/>
                        </a:rPr>
                        <a:t>Owner</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90000"/>
                        <a:lumOff val="10000"/>
                      </a:schemeClr>
                    </a:solidFill>
                  </a:tcPr>
                </a:tc>
                <a:tc>
                  <a:txBody>
                    <a:bodyPr/>
                    <a:lstStyle/>
                    <a:p>
                      <a:pPr algn="l" fontAlgn="t">
                        <a:buNone/>
                      </a:pPr>
                      <a:r>
                        <a:rPr lang="en-GB" sz="1100" b="1" i="0" u="none" strike="noStrike">
                          <a:solidFill>
                            <a:srgbClr val="FFFFFF"/>
                          </a:solidFill>
                          <a:effectLst/>
                          <a:latin typeface="Poppins" panose="00000500000000000000" pitchFamily="2" charset="0"/>
                        </a:rPr>
                        <a:t>Action</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90000"/>
                        <a:lumOff val="10000"/>
                      </a:schemeClr>
                    </a:solidFill>
                  </a:tcPr>
                </a:tc>
                <a:tc>
                  <a:txBody>
                    <a:bodyPr/>
                    <a:lstStyle/>
                    <a:p>
                      <a:pPr algn="l" fontAlgn="t">
                        <a:buNone/>
                      </a:pPr>
                      <a:r>
                        <a:rPr lang="en-GB" sz="1100" b="1" i="0" u="none" strike="noStrike">
                          <a:solidFill>
                            <a:srgbClr val="FFFFFF"/>
                          </a:solidFill>
                          <a:effectLst/>
                          <a:latin typeface="Poppins" panose="00000500000000000000" pitchFamily="2" charset="0"/>
                        </a:rPr>
                        <a:t>Comment</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90000"/>
                        <a:lumOff val="10000"/>
                      </a:schemeClr>
                    </a:solidFill>
                  </a:tcPr>
                </a:tc>
                <a:tc>
                  <a:txBody>
                    <a:bodyPr/>
                    <a:lstStyle/>
                    <a:p>
                      <a:pPr algn="l" fontAlgn="t">
                        <a:buNone/>
                      </a:pPr>
                      <a:r>
                        <a:rPr lang="en-GB" sz="1100" b="1" i="0" u="none" strike="noStrike">
                          <a:solidFill>
                            <a:srgbClr val="FFFFFF"/>
                          </a:solidFill>
                          <a:effectLst/>
                          <a:latin typeface="Poppins" panose="00000500000000000000" pitchFamily="2" charset="0"/>
                        </a:rPr>
                        <a:t>Due by</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90000"/>
                        <a:lumOff val="10000"/>
                      </a:schemeClr>
                    </a:solidFill>
                  </a:tcPr>
                </a:tc>
                <a:tc>
                  <a:txBody>
                    <a:bodyPr/>
                    <a:lstStyle/>
                    <a:p>
                      <a:pPr algn="l" fontAlgn="t">
                        <a:buNone/>
                      </a:pPr>
                      <a:r>
                        <a:rPr lang="en-GB" sz="1100" b="1" i="0" u="none" strike="noStrike">
                          <a:solidFill>
                            <a:srgbClr val="FFFFFF"/>
                          </a:solidFill>
                          <a:effectLst/>
                          <a:latin typeface="Poppins" panose="00000500000000000000" pitchFamily="2" charset="0"/>
                        </a:rPr>
                        <a:t>Status </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90000"/>
                        <a:lumOff val="10000"/>
                      </a:schemeClr>
                    </a:solidFill>
                  </a:tcPr>
                </a:tc>
                <a:extLst>
                  <a:ext uri="{0D108BD9-81ED-4DB2-BD59-A6C34878D82A}">
                    <a16:rowId xmlns:a16="http://schemas.microsoft.com/office/drawing/2014/main" val="2333309946"/>
                  </a:ext>
                </a:extLst>
              </a:tr>
              <a:tr h="665253">
                <a:tc>
                  <a:txBody>
                    <a:bodyPr/>
                    <a:lstStyle/>
                    <a:p>
                      <a:pPr algn="l" fontAlgn="t">
                        <a:buNone/>
                      </a:pPr>
                      <a:r>
                        <a:rPr lang="en-GB" sz="1100" b="0" i="0" u="none" strike="noStrike">
                          <a:solidFill>
                            <a:srgbClr val="000000"/>
                          </a:solidFill>
                          <a:effectLst/>
                          <a:latin typeface="Poppins" panose="00000500000000000000" pitchFamily="2" charset="0"/>
                        </a:rPr>
                        <a:t>49</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100" b="0" i="0" u="none" strike="noStrike">
                          <a:solidFill>
                            <a:srgbClr val="000000"/>
                          </a:solidFill>
                          <a:effectLst/>
                          <a:latin typeface="Poppins" panose="00000500000000000000" pitchFamily="2" charset="0"/>
                        </a:rPr>
                        <a:t>24-Mar</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100" b="0" i="0" u="none" strike="noStrike">
                          <a:solidFill>
                            <a:srgbClr val="000000"/>
                          </a:solidFill>
                          <a:effectLst/>
                          <a:latin typeface="Poppins" panose="00000500000000000000" pitchFamily="2" charset="0"/>
                        </a:rPr>
                        <a:t>SMC</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Poppins" panose="00000500000000000000" pitchFamily="2" charset="0"/>
                        </a:rPr>
                        <a:t>SMC to organise and run an informal SQSS housekeeping / formatting workshop for GSR 037 prior to modification going straight to CAC. </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br>
                        <a:rPr lang="en-US" sz="1100" b="0" i="0" u="none" strike="noStrike">
                          <a:solidFill>
                            <a:srgbClr val="000000"/>
                          </a:solidFill>
                          <a:effectLst/>
                          <a:latin typeface="Poppins" panose="00000500000000000000" pitchFamily="2" charset="0"/>
                        </a:rPr>
                      </a:br>
                      <a:r>
                        <a:rPr lang="en-US" sz="1100" b="0" i="0" u="none" strike="noStrike">
                          <a:solidFill>
                            <a:srgbClr val="000000"/>
                          </a:solidFill>
                          <a:effectLst/>
                          <a:latin typeface="Poppins" panose="00000500000000000000" pitchFamily="2" charset="0"/>
                        </a:rPr>
                        <a:t>28.04.26 CN updated the Panel and confirmed SMC had held three to four workshops with interested parties. The Panel noted the engagement to date and that the work is nearing completion.</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100" b="0" i="0" u="none" strike="noStrike">
                          <a:solidFill>
                            <a:srgbClr val="000000"/>
                          </a:solidFill>
                          <a:effectLst/>
                          <a:latin typeface="Poppins" panose="00000500000000000000" pitchFamily="2" charset="0"/>
                        </a:rPr>
                        <a:t> </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100" b="0" i="0" u="none" strike="noStrike">
                          <a:solidFill>
                            <a:srgbClr val="000000"/>
                          </a:solidFill>
                          <a:effectLst/>
                          <a:latin typeface="Poppins" panose="00000500000000000000" pitchFamily="2" charset="0"/>
                        </a:rPr>
                        <a:t>Open</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76834444"/>
                  </a:ext>
                </a:extLst>
              </a:tr>
              <a:tr h="503317">
                <a:tc>
                  <a:txBody>
                    <a:bodyPr/>
                    <a:lstStyle/>
                    <a:p>
                      <a:pPr algn="l" fontAlgn="t">
                        <a:buNone/>
                      </a:pPr>
                      <a:r>
                        <a:rPr lang="en-GB" sz="1100" b="0" i="0" u="none" strike="noStrike">
                          <a:solidFill>
                            <a:srgbClr val="000000"/>
                          </a:solidFill>
                          <a:effectLst/>
                          <a:latin typeface="Poppins" panose="00000500000000000000" pitchFamily="2" charset="0"/>
                        </a:rPr>
                        <a:t>52</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100" b="0" i="0" u="none" strike="noStrike">
                          <a:solidFill>
                            <a:srgbClr val="000000"/>
                          </a:solidFill>
                          <a:effectLst/>
                          <a:latin typeface="Poppins" panose="00000500000000000000" pitchFamily="2" charset="0"/>
                        </a:rPr>
                        <a:t>28-Apr</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100" b="0" i="0" u="none" strike="noStrike">
                          <a:solidFill>
                            <a:srgbClr val="000000"/>
                          </a:solidFill>
                          <a:effectLst/>
                          <a:latin typeface="Poppins" panose="00000500000000000000" pitchFamily="2" charset="0"/>
                        </a:rPr>
                        <a:t>TP</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Poppins" panose="00000500000000000000" pitchFamily="2" charset="0"/>
                        </a:rPr>
                        <a:t>To review historic minutes/notes to confirm intent, and (2) liaise with SMC with regard to including any needed text changes in the next housekeeping modification, with an update at the May Panel</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Poppins" panose="00000500000000000000" pitchFamily="2" charset="0"/>
                        </a:rPr>
                        <a:t>Passed to SMC to add to Housekeeping Mod</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100" b="0" i="0" u="none" strike="noStrike">
                          <a:solidFill>
                            <a:srgbClr val="000000"/>
                          </a:solidFill>
                          <a:effectLst/>
                          <a:latin typeface="Poppins" panose="00000500000000000000" pitchFamily="2" charset="0"/>
                        </a:rPr>
                        <a:t>May Panel</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100" b="0" i="0" u="none" strike="noStrike">
                          <a:solidFill>
                            <a:srgbClr val="000000"/>
                          </a:solidFill>
                          <a:effectLst/>
                          <a:latin typeface="Poppins" panose="00000500000000000000" pitchFamily="2" charset="0"/>
                        </a:rPr>
                        <a:t>Open</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16165171"/>
                  </a:ext>
                </a:extLst>
              </a:tr>
              <a:tr h="201327">
                <a:tc>
                  <a:txBody>
                    <a:bodyPr/>
                    <a:lstStyle/>
                    <a:p>
                      <a:pPr algn="l" fontAlgn="t">
                        <a:buNone/>
                      </a:pPr>
                      <a:r>
                        <a:rPr lang="en-GB" sz="1100" b="0" i="0" u="none" strike="noStrike">
                          <a:solidFill>
                            <a:srgbClr val="000000"/>
                          </a:solidFill>
                          <a:effectLst/>
                          <a:latin typeface="Poppins" panose="00000500000000000000" pitchFamily="2" charset="0"/>
                        </a:rPr>
                        <a:t>53</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100" b="0" i="0" u="none" strike="noStrike">
                          <a:solidFill>
                            <a:srgbClr val="000000"/>
                          </a:solidFill>
                          <a:effectLst/>
                          <a:latin typeface="Poppins" panose="00000500000000000000" pitchFamily="2" charset="0"/>
                        </a:rPr>
                        <a:t>28-Apr</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100" b="0" i="0" u="none" strike="noStrike">
                          <a:solidFill>
                            <a:srgbClr val="000000"/>
                          </a:solidFill>
                          <a:effectLst/>
                          <a:latin typeface="Poppins" panose="00000500000000000000" pitchFamily="2" charset="0"/>
                        </a:rPr>
                        <a:t>BJ/CW</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Poppins" panose="00000500000000000000" pitchFamily="2" charset="0"/>
                        </a:rPr>
                        <a:t>BJ/CW to give Ofgem view on FRCR Governance </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100" b="0" i="0" u="none" strike="noStrike">
                          <a:solidFill>
                            <a:srgbClr val="000000"/>
                          </a:solidFill>
                          <a:effectLst/>
                          <a:latin typeface="Poppins" panose="00000500000000000000" pitchFamily="2" charset="0"/>
                        </a:rPr>
                        <a:t> </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100" b="0" i="0" u="none" strike="noStrike">
                          <a:solidFill>
                            <a:srgbClr val="000000"/>
                          </a:solidFill>
                          <a:effectLst/>
                          <a:latin typeface="Poppins" panose="00000500000000000000" pitchFamily="2" charset="0"/>
                        </a:rPr>
                        <a:t>May Panel</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100" b="0" i="0" u="none" strike="noStrike">
                          <a:solidFill>
                            <a:srgbClr val="000000"/>
                          </a:solidFill>
                          <a:effectLst/>
                          <a:latin typeface="Poppins" panose="00000500000000000000" pitchFamily="2" charset="0"/>
                        </a:rPr>
                        <a:t>Open</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84185632"/>
                  </a:ext>
                </a:extLst>
              </a:tr>
              <a:tr h="402653">
                <a:tc>
                  <a:txBody>
                    <a:bodyPr/>
                    <a:lstStyle/>
                    <a:p>
                      <a:pPr algn="l" fontAlgn="t">
                        <a:buNone/>
                      </a:pPr>
                      <a:r>
                        <a:rPr lang="en-GB" sz="1100" b="0" i="0" u="none" strike="noStrike">
                          <a:solidFill>
                            <a:srgbClr val="000000"/>
                          </a:solidFill>
                          <a:effectLst/>
                          <a:latin typeface="Poppins" panose="00000500000000000000" pitchFamily="2" charset="0"/>
                        </a:rPr>
                        <a:t>54</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100" b="0" i="0" u="none" strike="noStrike">
                          <a:solidFill>
                            <a:srgbClr val="000000"/>
                          </a:solidFill>
                          <a:effectLst/>
                          <a:latin typeface="Poppins" panose="00000500000000000000" pitchFamily="2" charset="0"/>
                        </a:rPr>
                        <a:t>28-Apr</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100" b="0" i="0" u="none" strike="noStrike">
                          <a:solidFill>
                            <a:srgbClr val="000000"/>
                          </a:solidFill>
                          <a:effectLst/>
                          <a:latin typeface="Poppins" panose="00000500000000000000" pitchFamily="2" charset="0"/>
                        </a:rPr>
                        <a:t>TP</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Poppins" panose="00000500000000000000" pitchFamily="2" charset="0"/>
                        </a:rPr>
                        <a:t>To send out request (via Teams) to each Panel  member to identify their preferred FRCR option(s) for 2027 and longer term. </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100" b="0" i="0" u="none" strike="noStrike">
                          <a:solidFill>
                            <a:srgbClr val="000000"/>
                          </a:solidFill>
                          <a:effectLst/>
                          <a:latin typeface="Poppins" panose="00000500000000000000" pitchFamily="2" charset="0"/>
                        </a:rPr>
                        <a:t>Completed</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100" b="0" i="0" u="none" strike="noStrike">
                          <a:solidFill>
                            <a:srgbClr val="000000"/>
                          </a:solidFill>
                          <a:effectLst/>
                          <a:latin typeface="Poppins" panose="00000500000000000000" pitchFamily="2" charset="0"/>
                        </a:rPr>
                        <a:t>May Panel</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100" b="0" i="0" u="none" strike="noStrike">
                          <a:solidFill>
                            <a:srgbClr val="000000"/>
                          </a:solidFill>
                          <a:effectLst/>
                          <a:latin typeface="Poppins" panose="00000500000000000000" pitchFamily="2" charset="0"/>
                        </a:rPr>
                        <a:t>Open</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43307750"/>
                  </a:ext>
                </a:extLst>
              </a:tr>
              <a:tr h="301991">
                <a:tc>
                  <a:txBody>
                    <a:bodyPr/>
                    <a:lstStyle/>
                    <a:p>
                      <a:pPr algn="l" fontAlgn="t">
                        <a:buNone/>
                      </a:pPr>
                      <a:r>
                        <a:rPr lang="en-GB" sz="1100" b="0" i="0" u="none" strike="noStrike">
                          <a:solidFill>
                            <a:srgbClr val="000000"/>
                          </a:solidFill>
                          <a:effectLst/>
                          <a:latin typeface="Poppins" panose="00000500000000000000" pitchFamily="2" charset="0"/>
                        </a:rPr>
                        <a:t>55</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100" b="0" i="0" u="none" strike="noStrike">
                          <a:solidFill>
                            <a:srgbClr val="000000"/>
                          </a:solidFill>
                          <a:effectLst/>
                          <a:latin typeface="Poppins" panose="00000500000000000000" pitchFamily="2" charset="0"/>
                        </a:rPr>
                        <a:t>28-Apr</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100" b="0" i="0" u="none" strike="noStrike">
                          <a:solidFill>
                            <a:srgbClr val="000000"/>
                          </a:solidFill>
                          <a:effectLst/>
                          <a:latin typeface="Poppins" panose="00000500000000000000" pitchFamily="2" charset="0"/>
                        </a:rPr>
                        <a:t>NESO/FRCR Team </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Poppins" panose="00000500000000000000" pitchFamily="2" charset="0"/>
                        </a:rPr>
                        <a:t>NESO/FRCR team: consider viable options in light of wider process changes (incl. code manager context).</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100" b="0" i="0" u="none" strike="noStrike">
                          <a:solidFill>
                            <a:srgbClr val="000000"/>
                          </a:solidFill>
                          <a:effectLst/>
                          <a:latin typeface="Poppins" panose="00000500000000000000" pitchFamily="2" charset="0"/>
                        </a:rPr>
                        <a:t> For discussion at future Panel</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100" b="0" i="0" u="none" strike="noStrike">
                          <a:solidFill>
                            <a:srgbClr val="000000"/>
                          </a:solidFill>
                          <a:effectLst/>
                          <a:latin typeface="Poppins" panose="00000500000000000000" pitchFamily="2" charset="0"/>
                        </a:rPr>
                        <a:t>TBC</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100" b="0" i="0" u="none" strike="noStrike">
                          <a:solidFill>
                            <a:srgbClr val="000000"/>
                          </a:solidFill>
                          <a:effectLst/>
                          <a:latin typeface="Poppins" panose="00000500000000000000" pitchFamily="2" charset="0"/>
                        </a:rPr>
                        <a:t>Open</a:t>
                      </a:r>
                    </a:p>
                  </a:txBody>
                  <a:tcPr marL="1707" marR="1707" marT="170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0858841"/>
                  </a:ext>
                </a:extLst>
              </a:tr>
            </a:tbl>
          </a:graphicData>
        </a:graphic>
      </p:graphicFrame>
    </p:spTree>
    <p:extLst>
      <p:ext uri="{BB962C8B-B14F-4D97-AF65-F5344CB8AC3E}">
        <p14:creationId xmlns:p14="http://schemas.microsoft.com/office/powerpoint/2010/main" val="10150259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ED652A-764A-1671-C17A-157621E737A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AE6B36A-687B-D6E4-26A1-82A5FA02C7F7}"/>
              </a:ext>
            </a:extLst>
          </p:cNvPr>
          <p:cNvSpPr>
            <a:spLocks noGrp="1"/>
          </p:cNvSpPr>
          <p:nvPr>
            <p:ph type="title"/>
          </p:nvPr>
        </p:nvSpPr>
        <p:spPr/>
        <p:txBody>
          <a:bodyPr>
            <a:normAutofit/>
          </a:bodyPr>
          <a:lstStyle/>
          <a:p>
            <a:r>
              <a:rPr lang="en-GB" sz="2500" noProof="0">
                <a:solidFill>
                  <a:srgbClr val="813366"/>
                </a:solidFill>
                <a:latin typeface="Poppins"/>
                <a:cs typeface="Poppins"/>
              </a:rPr>
              <a:t>Authority Decisions and Update</a:t>
            </a:r>
          </a:p>
        </p:txBody>
      </p:sp>
      <p:sp>
        <p:nvSpPr>
          <p:cNvPr id="3" name="Content Placeholder 2">
            <a:extLst>
              <a:ext uri="{FF2B5EF4-FFF2-40B4-BE49-F238E27FC236}">
                <a16:creationId xmlns:a16="http://schemas.microsoft.com/office/drawing/2014/main" id="{83AEBA8E-307F-B3C0-EF2C-DFFD1EBB96B5}"/>
              </a:ext>
            </a:extLst>
          </p:cNvPr>
          <p:cNvSpPr>
            <a:spLocks noGrp="1"/>
          </p:cNvSpPr>
          <p:nvPr>
            <p:ph sz="half" idx="1"/>
          </p:nvPr>
        </p:nvSpPr>
        <p:spPr>
          <a:xfrm>
            <a:off x="509104" y="5717178"/>
            <a:ext cx="9709362" cy="642058"/>
          </a:xfrm>
        </p:spPr>
        <p:txBody>
          <a:bodyPr>
            <a:normAutofit/>
          </a:bodyPr>
          <a:lstStyle/>
          <a:p>
            <a:pPr algn="l" rtl="0" fontAlgn="base"/>
            <a:r>
              <a:rPr lang="en-GB" sz="1100" b="0" i="0" u="none" strike="noStrike" noProof="0">
                <a:solidFill>
                  <a:srgbClr val="000000"/>
                </a:solidFill>
                <a:effectLst/>
                <a:latin typeface="Poppins" panose="00000500000000000000" pitchFamily="2" charset="0"/>
                <a:cs typeface="Poppins" panose="00000500000000000000" pitchFamily="2" charset="0"/>
              </a:rPr>
              <a:t>The Authority’s publication on decisions can be found on their website below:</a:t>
            </a:r>
            <a:r>
              <a:rPr lang="en-GB" sz="1100" b="0" i="0" noProof="0">
                <a:solidFill>
                  <a:srgbClr val="000000"/>
                </a:solidFill>
                <a:effectLst/>
                <a:latin typeface="Poppins" panose="00000500000000000000" pitchFamily="2" charset="0"/>
                <a:cs typeface="Poppins" panose="00000500000000000000" pitchFamily="2" charset="0"/>
              </a:rPr>
              <a:t>​</a:t>
            </a:r>
          </a:p>
          <a:p>
            <a:pPr fontAlgn="base"/>
            <a:r>
              <a:rPr lang="en-GB" sz="1100" noProof="0">
                <a:solidFill>
                  <a:srgbClr val="813366"/>
                </a:solidFill>
                <a:latin typeface="Poppins" panose="00000500000000000000" pitchFamily="2" charset="0"/>
                <a:cs typeface="Poppins" panose="00000500000000000000" pitchFamily="2" charset="0"/>
                <a:hlinkClick r:id="rId2">
                  <a:extLst>
                    <a:ext uri="{A12FA001-AC4F-418D-AE19-62706E023703}">
                      <ahyp:hlinkClr xmlns:ahyp="http://schemas.microsoft.com/office/drawing/2018/hyperlinkcolor" val="tx"/>
                    </a:ext>
                  </a:extLst>
                </a:hlinkClick>
              </a:rPr>
              <a:t>Energy codes | Ofgem</a:t>
            </a:r>
            <a:endParaRPr lang="en-GB" sz="1100" noProof="0">
              <a:solidFill>
                <a:srgbClr val="813366"/>
              </a:solidFill>
              <a:latin typeface="Poppins" panose="00000500000000000000" pitchFamily="2" charset="0"/>
              <a:cs typeface="Poppins" panose="00000500000000000000" pitchFamily="2" charset="0"/>
            </a:endParaRPr>
          </a:p>
        </p:txBody>
      </p:sp>
      <p:sp>
        <p:nvSpPr>
          <p:cNvPr id="6" name="TextBox 5">
            <a:extLst>
              <a:ext uri="{FF2B5EF4-FFF2-40B4-BE49-F238E27FC236}">
                <a16:creationId xmlns:a16="http://schemas.microsoft.com/office/drawing/2014/main" id="{CEAE01EC-4E63-63E9-5B60-D8E6AAD63627}"/>
              </a:ext>
            </a:extLst>
          </p:cNvPr>
          <p:cNvSpPr txBox="1"/>
          <p:nvPr/>
        </p:nvSpPr>
        <p:spPr>
          <a:xfrm>
            <a:off x="633351" y="1232065"/>
            <a:ext cx="11073740" cy="218521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rtl="0"/>
            <a:r>
              <a:rPr lang="en-GB" sz="2000" b="0" i="0" u="none" strike="noStrike" baseline="0">
                <a:solidFill>
                  <a:srgbClr val="000000"/>
                </a:solidFill>
                <a:latin typeface="Poppins" panose="00000500000000000000" pitchFamily="2" charset="0"/>
                <a:ea typeface="Segoe UI"/>
                <a:cs typeface="Poppins" panose="00000500000000000000" pitchFamily="2" charset="0"/>
              </a:rPr>
              <a:t>No new decisions have been made on SQSS modifications since the last Panel meeting.</a:t>
            </a:r>
            <a:r>
              <a:rPr lang="en-US" sz="2000" b="0" i="0">
                <a:solidFill>
                  <a:srgbClr val="000000"/>
                </a:solidFill>
                <a:latin typeface="Poppins" panose="00000500000000000000" pitchFamily="2" charset="0"/>
                <a:ea typeface="Segoe UI"/>
                <a:cs typeface="Poppins" panose="00000500000000000000" pitchFamily="2" charset="0"/>
              </a:rPr>
              <a:t>​</a:t>
            </a:r>
          </a:p>
          <a:p>
            <a:pPr algn="l" rtl="0"/>
            <a:r>
              <a:rPr lang="en-GB" sz="2000" b="0" i="0" u="none" strike="noStrike" baseline="0">
                <a:solidFill>
                  <a:srgbClr val="000000"/>
                </a:solidFill>
                <a:latin typeface="Poppins" panose="00000500000000000000" pitchFamily="2" charset="0"/>
                <a:ea typeface="Segoe UI"/>
                <a:cs typeface="Poppins" panose="00000500000000000000" pitchFamily="2" charset="0"/>
              </a:rPr>
              <a:t>​</a:t>
            </a:r>
            <a:r>
              <a:rPr lang="en-US" sz="2000" b="0" i="0">
                <a:solidFill>
                  <a:srgbClr val="000000"/>
                </a:solidFill>
                <a:latin typeface="Poppins" panose="00000500000000000000" pitchFamily="2" charset="0"/>
                <a:ea typeface="Segoe UI"/>
                <a:cs typeface="Poppins" panose="00000500000000000000" pitchFamily="2" charset="0"/>
              </a:rPr>
              <a:t>​</a:t>
            </a:r>
          </a:p>
          <a:p>
            <a:pPr algn="l" rtl="0"/>
            <a:r>
              <a:rPr lang="en-GB" sz="2000" b="0" i="0" u="none" strike="noStrike" baseline="0">
                <a:solidFill>
                  <a:srgbClr val="000000"/>
                </a:solidFill>
                <a:latin typeface="Poppins" panose="00000500000000000000" pitchFamily="2" charset="0"/>
                <a:ea typeface="Segoe UI"/>
                <a:cs typeface="Poppins" panose="00000500000000000000" pitchFamily="2" charset="0"/>
              </a:rPr>
              <a:t>The Authority’s publication on decisions can be found on their website below:</a:t>
            </a:r>
            <a:r>
              <a:rPr lang="en-US" sz="2000" b="0" i="0" u="none" strike="noStrike" baseline="0">
                <a:solidFill>
                  <a:srgbClr val="000000"/>
                </a:solidFill>
                <a:latin typeface="Poppins" panose="00000500000000000000" pitchFamily="2" charset="0"/>
                <a:ea typeface="Segoe UI"/>
                <a:cs typeface="Poppins" panose="00000500000000000000" pitchFamily="2" charset="0"/>
              </a:rPr>
              <a:t>​</a:t>
            </a:r>
            <a:r>
              <a:rPr lang="en-US" sz="2000" b="0" i="0">
                <a:solidFill>
                  <a:srgbClr val="000000"/>
                </a:solidFill>
                <a:latin typeface="Poppins" panose="00000500000000000000" pitchFamily="2" charset="0"/>
                <a:ea typeface="Segoe UI"/>
                <a:cs typeface="Poppins" panose="00000500000000000000" pitchFamily="2" charset="0"/>
              </a:rPr>
              <a:t>​</a:t>
            </a:r>
          </a:p>
          <a:p>
            <a:r>
              <a:rPr lang="en-US" sz="2000">
                <a:solidFill>
                  <a:srgbClr val="0000FF"/>
                </a:solidFill>
                <a:latin typeface="Poppins" panose="00000500000000000000" pitchFamily="2" charset="0"/>
                <a:ea typeface="+mn-lt"/>
                <a:cs typeface="Poppins" panose="00000500000000000000" pitchFamily="2" charset="0"/>
                <a:hlinkClick r:id="rId3">
                  <a:extLst>
                    <a:ext uri="{A12FA001-AC4F-418D-AE19-62706E023703}">
                      <ahyp:hlinkClr xmlns:ahyp="http://schemas.microsoft.com/office/drawing/2018/hyperlinkcolor" val="tx"/>
                    </a:ext>
                  </a:extLst>
                </a:hlinkClick>
              </a:rPr>
              <a:t>En</a:t>
            </a:r>
            <a:r>
              <a:rPr lang="en-US" sz="2000">
                <a:solidFill>
                  <a:schemeClr val="bg2">
                    <a:lumMod val="49000"/>
                    <a:lumOff val="51000"/>
                  </a:schemeClr>
                </a:solidFill>
                <a:latin typeface="Poppins" panose="00000500000000000000" pitchFamily="2" charset="0"/>
                <a:ea typeface="+mn-lt"/>
                <a:cs typeface="Poppins" panose="00000500000000000000" pitchFamily="2" charset="0"/>
                <a:hlinkClick r:id="rId3">
                  <a:extLst>
                    <a:ext uri="{A12FA001-AC4F-418D-AE19-62706E023703}">
                      <ahyp:hlinkClr xmlns:ahyp="http://schemas.microsoft.com/office/drawing/2018/hyperlinkcolor" val="tx"/>
                    </a:ext>
                  </a:extLst>
                </a:hlinkClick>
              </a:rPr>
              <a:t>ergy codes | Ofgem</a:t>
            </a:r>
            <a:endParaRPr lang="en-US">
              <a:solidFill>
                <a:schemeClr val="bg2">
                  <a:lumMod val="49000"/>
                  <a:lumOff val="51000"/>
                </a:schemeClr>
              </a:solidFill>
              <a:latin typeface="Poppins" panose="00000500000000000000" pitchFamily="2" charset="0"/>
              <a:cs typeface="Poppins" panose="00000500000000000000" pitchFamily="2" charset="0"/>
            </a:endParaRPr>
          </a:p>
          <a:p>
            <a:pPr algn="l" rtl="0"/>
            <a:r>
              <a:rPr lang="en-GB" sz="1800" b="0" i="0">
                <a:solidFill>
                  <a:srgbClr val="000000"/>
                </a:solidFill>
                <a:latin typeface="Poppins"/>
                <a:ea typeface="Segoe UI"/>
                <a:cs typeface="Segoe UI"/>
              </a:rPr>
              <a:t>​</a:t>
            </a:r>
          </a:p>
          <a:p>
            <a:pPr algn="ctr"/>
            <a:endParaRPr lang="en-GB"/>
          </a:p>
        </p:txBody>
      </p:sp>
    </p:spTree>
    <p:extLst>
      <p:ext uri="{BB962C8B-B14F-4D97-AF65-F5344CB8AC3E}">
        <p14:creationId xmlns:p14="http://schemas.microsoft.com/office/powerpoint/2010/main" val="34483081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89DE38-9462-7E3E-5D4E-568394CD8D5B}"/>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08599814-3768-916D-2845-170AD2909A69}"/>
              </a:ext>
            </a:extLst>
          </p:cNvPr>
          <p:cNvSpPr>
            <a:spLocks noGrp="1"/>
          </p:cNvSpPr>
          <p:nvPr>
            <p:ph type="ctrTitle"/>
          </p:nvPr>
        </p:nvSpPr>
        <p:spPr>
          <a:xfrm>
            <a:off x="532943" y="820795"/>
            <a:ext cx="5306541" cy="2387600"/>
          </a:xfrm>
        </p:spPr>
        <p:txBody>
          <a:bodyPr/>
          <a:lstStyle/>
          <a:p>
            <a:r>
              <a:rPr lang="en-GB" noProof="0">
                <a:solidFill>
                  <a:schemeClr val="tx2">
                    <a:lumMod val="90000"/>
                    <a:lumOff val="10000"/>
                  </a:schemeClr>
                </a:solidFill>
                <a:latin typeface="Poppins" panose="00000500000000000000" pitchFamily="2" charset="0"/>
                <a:cs typeface="Poppins" panose="00000500000000000000" pitchFamily="2" charset="0"/>
              </a:rPr>
              <a:t>New Modification</a:t>
            </a:r>
          </a:p>
        </p:txBody>
      </p:sp>
      <p:pic>
        <p:nvPicPr>
          <p:cNvPr id="5" name="Picture 4" descr="A group of purple circles on a black background&#10;&#10;Description automatically generated">
            <a:extLst>
              <a:ext uri="{FF2B5EF4-FFF2-40B4-BE49-F238E27FC236}">
                <a16:creationId xmlns:a16="http://schemas.microsoft.com/office/drawing/2014/main" id="{F9FD491C-BC6E-148F-EF9F-0F71D2CE77D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49476" t="44975" b="1"/>
          <a:stretch/>
        </p:blipFill>
        <p:spPr>
          <a:xfrm>
            <a:off x="6033332" y="3085032"/>
            <a:ext cx="6158668" cy="3774356"/>
          </a:xfrm>
          <a:prstGeom prst="rect">
            <a:avLst/>
          </a:prstGeom>
        </p:spPr>
      </p:pic>
      <p:sp>
        <p:nvSpPr>
          <p:cNvPr id="3" name="Subtitle 2">
            <a:extLst>
              <a:ext uri="{FF2B5EF4-FFF2-40B4-BE49-F238E27FC236}">
                <a16:creationId xmlns:a16="http://schemas.microsoft.com/office/drawing/2014/main" id="{C84F92AE-4329-3733-D165-D6DD9DE14C4F}"/>
              </a:ext>
            </a:extLst>
          </p:cNvPr>
          <p:cNvSpPr>
            <a:spLocks noGrp="1"/>
          </p:cNvSpPr>
          <p:nvPr>
            <p:ph type="subTitle" idx="1"/>
          </p:nvPr>
        </p:nvSpPr>
        <p:spPr>
          <a:xfrm>
            <a:off x="532944" y="3245466"/>
            <a:ext cx="4766420" cy="1044146"/>
          </a:xfrm>
        </p:spPr>
        <p:txBody>
          <a:bodyPr vert="horz" lIns="91440" tIns="45720" rIns="91440" bIns="45720" rtlCol="0" anchor="t">
            <a:noAutofit/>
          </a:bodyPr>
          <a:lstStyle/>
          <a:p>
            <a:r>
              <a:rPr lang="en-US" sz="2000">
                <a:solidFill>
                  <a:srgbClr val="813366"/>
                </a:solidFill>
                <a:latin typeface="Poppins" panose="00000500000000000000" pitchFamily="2" charset="0"/>
                <a:cs typeface="Poppins" panose="00000500000000000000" pitchFamily="2" charset="0"/>
              </a:rPr>
              <a:t>GSR036: System Access Reform: Review of the voltage limits</a:t>
            </a:r>
          </a:p>
          <a:p>
            <a:r>
              <a:rPr lang="en-US" sz="2000">
                <a:latin typeface="Poppins" panose="00000500000000000000" pitchFamily="2" charset="0"/>
                <a:cs typeface="Poppins" panose="00000500000000000000" pitchFamily="2" charset="0"/>
              </a:rPr>
              <a:t>Dozie </a:t>
            </a:r>
            <a:r>
              <a:rPr lang="en-US" sz="2000" err="1">
                <a:latin typeface="Poppins" panose="00000500000000000000" pitchFamily="2" charset="0"/>
                <a:cs typeface="Poppins" panose="00000500000000000000" pitchFamily="2" charset="0"/>
              </a:rPr>
              <a:t>Nnabuife</a:t>
            </a:r>
            <a:r>
              <a:rPr lang="en-US" sz="2000">
                <a:latin typeface="Poppins" panose="00000500000000000000" pitchFamily="2" charset="0"/>
                <a:cs typeface="Poppins" panose="00000500000000000000" pitchFamily="2" charset="0"/>
              </a:rPr>
              <a:t> (NESO)</a:t>
            </a:r>
            <a:endParaRPr lang="en-GB" sz="2000">
              <a:latin typeface="Poppins" panose="00000500000000000000" pitchFamily="2" charset="0"/>
              <a:cs typeface="Poppins" panose="00000500000000000000" pitchFamily="2" charset="0"/>
            </a:endParaRPr>
          </a:p>
        </p:txBody>
      </p:sp>
    </p:spTree>
    <p:extLst>
      <p:ext uri="{BB962C8B-B14F-4D97-AF65-F5344CB8AC3E}">
        <p14:creationId xmlns:p14="http://schemas.microsoft.com/office/powerpoint/2010/main" val="466878130"/>
      </p:ext>
    </p:extLst>
  </p:cSld>
  <p:clrMapOvr>
    <a:masterClrMapping/>
  </p:clrMapOvr>
</p:sld>
</file>

<file path=ppt/theme/theme1.xml><?xml version="1.0" encoding="utf-8"?>
<a:theme xmlns:a="http://schemas.openxmlformats.org/drawingml/2006/main" name="Office Theme">
  <a:themeElements>
    <a:clrScheme name="NESO">
      <a:dk1>
        <a:sysClr val="windowText" lastClr="000000"/>
      </a:dk1>
      <a:lt1>
        <a:sysClr val="window" lastClr="FFFFFF"/>
      </a:lt1>
      <a:dk2>
        <a:srgbClr val="3F0731"/>
      </a:dk2>
      <a:lt2>
        <a:srgbClr val="070E40"/>
      </a:lt2>
      <a:accent1>
        <a:srgbClr val="FF00FF"/>
      </a:accent1>
      <a:accent2>
        <a:srgbClr val="2CB9FF"/>
      </a:accent2>
      <a:accent3>
        <a:srgbClr val="385B16"/>
      </a:accent3>
      <a:accent4>
        <a:srgbClr val="B0322B"/>
      </a:accent4>
      <a:accent5>
        <a:srgbClr val="F9DF5E"/>
      </a:accent5>
      <a:accent6>
        <a:srgbClr val="70E85E"/>
      </a:accent6>
      <a:hlink>
        <a:srgbClr val="0000FF"/>
      </a:hlink>
      <a:folHlink>
        <a:srgbClr val="7A386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A500FD3ADCA1D45B092F0EF358A1DB8" ma:contentTypeVersion="2" ma:contentTypeDescription="Create a new document." ma:contentTypeScope="" ma:versionID="c712b75aa2bba5684c2c48bc9c2f1353">
  <xsd:schema xmlns:xsd="http://www.w3.org/2001/XMLSchema" xmlns:xs="http://www.w3.org/2001/XMLSchema" xmlns:p="http://schemas.microsoft.com/office/2006/metadata/properties" xmlns:ns2="fb4c92b7-14ff-49cd-972e-7afaa2d9e482" xmlns:ns3="97b6fe81-1556-4112-94ca-31043ca39b71" targetNamespace="http://schemas.microsoft.com/office/2006/metadata/properties" ma:root="true" ma:fieldsID="d622bc3e792c219f738cd555864cea05" ns2:_="" ns3:_="">
    <xsd:import namespace="fb4c92b7-14ff-49cd-972e-7afaa2d9e482"/>
    <xsd:import namespace="97b6fe81-1556-4112-94ca-31043ca39b7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ObjectDetectorVersions" minOccurs="0"/>
                <xsd:element ref="ns2:MediaServiceSearchProperties"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b4c92b7-14ff-49cd-972e-7afaa2d9e48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bjectDetectorVersions" ma:index="17" nillable="true" ma:displayName="MediaServiceObjectDetectorVersions" ma:hidden="true" ma:indexed="true" ma:internalName="MediaServiceObjectDetectorVersions" ma:readOnly="true">
      <xsd:simpleType>
        <xsd:restriction base="dms:Text"/>
      </xsd:simpleType>
    </xsd:element>
    <xsd:element name="MediaServiceSearchProperties" ma:index="18" nillable="true" ma:displayName="MediaServiceSearchProperties" ma:hidden="true" ma:internalName="MediaServiceSearchProperties" ma:readOnly="true">
      <xsd:simpleType>
        <xsd:restriction base="dms:Note"/>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97b6fe81-1556-4112-94ca-31043ca39b7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97b6fe81-1556-4112-94ca-31043ca39b71">
      <UserInfo>
        <DisplayName/>
        <AccountId xsi:nil="true"/>
        <AccountType/>
      </UserInfo>
    </SharedWithUsers>
  </documentManagement>
</p:properties>
</file>

<file path=customXml/itemProps1.xml><?xml version="1.0" encoding="utf-8"?>
<ds:datastoreItem xmlns:ds="http://schemas.openxmlformats.org/officeDocument/2006/customXml" ds:itemID="{7A6FD300-A78C-4864-8055-52AE2BF6E96E}">
  <ds:schemaRefs>
    <ds:schemaRef ds:uri="97b6fe81-1556-4112-94ca-31043ca39b71"/>
    <ds:schemaRef ds:uri="fb4c92b7-14ff-49cd-972e-7afaa2d9e482"/>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2777EF45-4AFB-42DD-9458-E0118D6C5914}">
  <ds:schemaRefs>
    <ds:schemaRef ds:uri="http://schemas.microsoft.com/sharepoint/v3/contenttype/forms"/>
  </ds:schemaRefs>
</ds:datastoreItem>
</file>

<file path=customXml/itemProps3.xml><?xml version="1.0" encoding="utf-8"?>
<ds:datastoreItem xmlns:ds="http://schemas.openxmlformats.org/officeDocument/2006/customXml" ds:itemID="{038DAACB-6079-4222-BA99-947C98D03F94}">
  <ds:schemaRefs>
    <ds:schemaRef ds:uri="97b6fe81-1556-4112-94ca-31043ca39b71"/>
    <ds:schemaRef ds:uri="fb4c92b7-14ff-49cd-972e-7afaa2d9e482"/>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34</Slides>
  <Notes>2</Notes>
  <HiddenSlides>0</HiddenSlide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Office Theme</vt:lpstr>
      <vt:lpstr> SQSS Panel</vt:lpstr>
      <vt:lpstr>WELCOME </vt:lpstr>
      <vt:lpstr>Purpose of Panel &amp; Duties of Panel Members</vt:lpstr>
      <vt:lpstr>Approval of Panel Minutes </vt:lpstr>
      <vt:lpstr>Action Log</vt:lpstr>
      <vt:lpstr>Action Log</vt:lpstr>
      <vt:lpstr>Action Log</vt:lpstr>
      <vt:lpstr>Authority Decisions and Update</vt:lpstr>
      <vt:lpstr>New Modification</vt:lpstr>
      <vt:lpstr>Critical Friend Feedback: GSR036</vt:lpstr>
      <vt:lpstr>GSR036 Impact Assessment</vt:lpstr>
      <vt:lpstr>Introduction</vt:lpstr>
      <vt:lpstr>Problem Statement </vt:lpstr>
      <vt:lpstr>Proposed Solution</vt:lpstr>
      <vt:lpstr>Impact on resilience and 275KV steady state voltage increase </vt:lpstr>
      <vt:lpstr>Case Studies</vt:lpstr>
      <vt:lpstr>Case Study 1</vt:lpstr>
      <vt:lpstr>Case Study 2</vt:lpstr>
      <vt:lpstr>Case Study 3</vt:lpstr>
      <vt:lpstr>Case Study 4</vt:lpstr>
      <vt:lpstr>Conclusion</vt:lpstr>
      <vt:lpstr>GSR036 Asks of Panel </vt:lpstr>
      <vt:lpstr>GSR036 Proposed Timeline </vt:lpstr>
      <vt:lpstr>Inflight Modification Updates</vt:lpstr>
      <vt:lpstr>GSR037 ‘Formatting and Housekeeping’ Timeline Update </vt:lpstr>
      <vt:lpstr>GSR038: ‘Single Transformer Offshore AC Substations’ Withdrawal</vt:lpstr>
      <vt:lpstr>GSR035 'System Access Reform : Review of the operational requirements on the Onshore Systems' Timeline Update </vt:lpstr>
      <vt:lpstr>GSR035 Proposed Timeline – Option 1</vt:lpstr>
      <vt:lpstr>GSR035 Proposed Timeline – Option 2</vt:lpstr>
      <vt:lpstr>Updates on other industry codes</vt:lpstr>
      <vt:lpstr>Any other business</vt:lpstr>
      <vt:lpstr>The Prioritisation Framework</vt:lpstr>
      <vt:lpstr>Activities ahead of the next Panel Meeting</vt:lpstr>
      <vt:lpstr>Close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Isabella Howell</dc:creator>
  <cp:revision>9</cp:revision>
  <dcterms:created xsi:type="dcterms:W3CDTF">2024-02-29T11:46:45Z</dcterms:created>
  <dcterms:modified xsi:type="dcterms:W3CDTF">2026-05-22T07:13:20Z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0x0101002A500FD3ADCA1D45B092F0EF358A1DB8</vt:lpwstr>
  </property>
  <property fmtid="{D5CDD505-2E9C-101B-9397-08002B2CF9AE}" pid="3" name="MediaServiceImageTags">
    <vt:lpwstr/>
  </property>
  <property fmtid="{D5CDD505-2E9C-101B-9397-08002B2CF9AE}" pid="4" name="Order">
    <vt:r8>4741700</vt:r8>
  </property>
  <property fmtid="{D5CDD505-2E9C-101B-9397-08002B2CF9AE}" pid="5" name="xd_Signature">
    <vt:bool>false</vt:bool>
  </property>
  <property fmtid="{D5CDD505-2E9C-101B-9397-08002B2CF9AE}" pid="6" name="xd_ProgID">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y fmtid="{D5CDD505-2E9C-101B-9397-08002B2CF9AE}" pid="11" name="MSIP_Label_fa0ecabb-d145-4574-94e8-a51ee9098452_SetDate">
    <vt:lpwstr>2024-10-15T15:52:01Z</vt:lpwstr>
  </property>
  <property fmtid="{D5CDD505-2E9C-101B-9397-08002B2CF9AE}" pid="12" name="MSIP_Label_fa0ecabb-d145-4574-94e8-a51ee9098452_Name">
    <vt:lpwstr>Publicly available</vt:lpwstr>
  </property>
  <property fmtid="{D5CDD505-2E9C-101B-9397-08002B2CF9AE}" pid="13" name="MSIP_Label_fa0ecabb-d145-4574-94e8-a51ee9098452_ContentBits">
    <vt:lpwstr>2</vt:lpwstr>
  </property>
  <property fmtid="{D5CDD505-2E9C-101B-9397-08002B2CF9AE}" pid="14" name="MSIP_Label_fa0ecabb-d145-4574-94e8-a51ee9098452_ActionId">
    <vt:lpwstr>aaf067c5-8887-4d34-8e3a-0cfdd100a900</vt:lpwstr>
  </property>
  <property fmtid="{D5CDD505-2E9C-101B-9397-08002B2CF9AE}" pid="15" name="ClassificationContentMarkingFooterText">
    <vt:lpwstr>Publicly Available</vt:lpwstr>
  </property>
  <property fmtid="{D5CDD505-2E9C-101B-9397-08002B2CF9AE}" pid="16" name="MSIP_Label_fa0ecabb-d145-4574-94e8-a51ee9098452_SiteId">
    <vt:lpwstr>f98a6a53-25f3-4212-901c-c7787fcd3495</vt:lpwstr>
  </property>
  <property fmtid="{D5CDD505-2E9C-101B-9397-08002B2CF9AE}" pid="17" name="MSIP_Label_fa0ecabb-d145-4574-94e8-a51ee9098452_Method">
    <vt:lpwstr>Privileged</vt:lpwstr>
  </property>
  <property fmtid="{D5CDD505-2E9C-101B-9397-08002B2CF9AE}" pid="18" name="ClassificationContentMarkingFooterLocations">
    <vt:lpwstr>Office Theme:5</vt:lpwstr>
  </property>
  <property fmtid="{D5CDD505-2E9C-101B-9397-08002B2CF9AE}" pid="19" name="MSIP_Label_fa0ecabb-d145-4574-94e8-a51ee9098452_Enabled">
    <vt:lpwstr>true</vt:lpwstr>
  </property>
  <property fmtid="{D5CDD505-2E9C-101B-9397-08002B2CF9AE}" pid="20" name="MSIP_Label_46b973ef-eb54-4209-9a1a-47743cb8bf58_Enabled">
    <vt:lpwstr>true</vt:lpwstr>
  </property>
  <property fmtid="{D5CDD505-2E9C-101B-9397-08002B2CF9AE}" pid="21" name="MSIP_Label_46b973ef-eb54-4209-9a1a-47743cb8bf58_SetDate">
    <vt:lpwstr>2026-05-07T10:07:34Z</vt:lpwstr>
  </property>
  <property fmtid="{D5CDD505-2E9C-101B-9397-08002B2CF9AE}" pid="22" name="MSIP_Label_46b973ef-eb54-4209-9a1a-47743cb8bf58_Method">
    <vt:lpwstr>Privileged</vt:lpwstr>
  </property>
  <property fmtid="{D5CDD505-2E9C-101B-9397-08002B2CF9AE}" pid="23" name="MSIP_Label_46b973ef-eb54-4209-9a1a-47743cb8bf58_Name">
    <vt:lpwstr>Publicly Available</vt:lpwstr>
  </property>
  <property fmtid="{D5CDD505-2E9C-101B-9397-08002B2CF9AE}" pid="24" name="MSIP_Label_46b973ef-eb54-4209-9a1a-47743cb8bf58_SiteId">
    <vt:lpwstr>a63c9e9e-b4db-442a-a94f-08718d788e8c</vt:lpwstr>
  </property>
  <property fmtid="{D5CDD505-2E9C-101B-9397-08002B2CF9AE}" pid="25" name="MSIP_Label_46b973ef-eb54-4209-9a1a-47743cb8bf58_ActionId">
    <vt:lpwstr>fcd9f75e-69c2-458f-b63d-041b6a4b501f</vt:lpwstr>
  </property>
  <property fmtid="{D5CDD505-2E9C-101B-9397-08002B2CF9AE}" pid="26" name="MSIP_Label_46b973ef-eb54-4209-9a1a-47743cb8bf58_ContentBits">
    <vt:lpwstr>1</vt:lpwstr>
  </property>
  <property fmtid="{D5CDD505-2E9C-101B-9397-08002B2CF9AE}" pid="27" name="MSIP_Label_46b973ef-eb54-4209-9a1a-47743cb8bf58_Tag">
    <vt:lpwstr>10, 0, 1, 2</vt:lpwstr>
  </property>
  <property fmtid="{D5CDD505-2E9C-101B-9397-08002B2CF9AE}" pid="28" name="ClassificationContentMarkingHeaderLocations">
    <vt:lpwstr>Office Theme:6\1_Office Theme:5</vt:lpwstr>
  </property>
  <property fmtid="{D5CDD505-2E9C-101B-9397-08002B2CF9AE}" pid="29" name="ClassificationContentMarkingHeaderText">
    <vt:lpwstr>Public</vt:lpwstr>
  </property>
</Properties>
</file>