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8" r:id="rId6"/>
    <p:sldId id="451" r:id="rId7"/>
    <p:sldId id="310" r:id="rId8"/>
    <p:sldId id="445" r:id="rId9"/>
    <p:sldId id="452" r:id="rId10"/>
    <p:sldId id="461" r:id="rId11"/>
    <p:sldId id="446" r:id="rId12"/>
    <p:sldId id="259" r:id="rId13"/>
    <p:sldId id="321" r:id="rId14"/>
    <p:sldId id="459" r:id="rId15"/>
    <p:sldId id="317" r:id="rId16"/>
    <p:sldId id="324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2A6DBF-A979-4A0A-A52E-6FF15315D062}">
          <p14:sldIdLst>
            <p14:sldId id="256"/>
            <p14:sldId id="278"/>
            <p14:sldId id="451"/>
            <p14:sldId id="310"/>
            <p14:sldId id="445"/>
            <p14:sldId id="452"/>
            <p14:sldId id="461"/>
            <p14:sldId id="446"/>
            <p14:sldId id="259"/>
            <p14:sldId id="321"/>
            <p14:sldId id="459"/>
            <p14:sldId id="317"/>
            <p14:sldId id="324"/>
            <p14:sldId id="283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6C4310-F7DB-9F61-4794-B2F40D74A392}" name="Claire Goult" initials="" userId="S::Claire.Goult@neso.energy::b6699ba2-7832-48c8-a1be-529c30d4ea26" providerId="AD"/>
  <p188:author id="{3A4FEB2E-04BD-3D37-3277-EE71AEBAAEDF}" name="Lizzie Timmins (NESO)" initials="ET" userId="S::Elizabeth.Timmins2@uk.nationalgrid.com::f973860e-8165-47fd-b728-de4cc0698fc7" providerId="AD"/>
  <p188:author id="{A2488B7B-2AF4-206F-2E63-B63A0EAF8D48}" name="Guidance" initials="ML" userId="Guidance" providerId="None"/>
  <p188:author id="{3C747F9B-FCA6-7118-2FB0-4D21EBAE13B3}" name="Matthew Larreta" initials="ML" userId="S::Matthew.Larreta1@neso.energy::52cacef6-1dc2-4576-a9f3-ab5c7405d45b" providerId="AD"/>
  <p188:author id="{85D181C4-FA21-BA43-A967-426C42300ACD}" name="Tammy Meek" initials="" userId="S::Tametha.Meek@neso.energy::1fcd0ee7-4cb7-4224-a514-0febcaf12c16" providerId="AD"/>
  <p188:author id="{F52434DF-93AE-7F4D-0782-6C06A4145DCA}" name="Teri Puddefoot" initials="TP" userId="S::Terri.Puddefoot@neso.energy::4089053d-6086-4bb5-9eca-76b929ffc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813366"/>
    <a:srgbClr val="3F0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EAB6E-50CD-99AC-C4FF-53791CAEB7DF}" v="7" dt="2026-05-11T08:58:41.296"/>
    <p1510:client id="{469D1876-7F6E-4E65-9CD7-36C4E20CE70F}" v="1" dt="2026-05-11T12:13:11.830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FC653FD-280B-E713-69D9-BCCFE7DD4C76}"/>
    <pc:docChg chg="modSld">
      <pc:chgData name="" userId="" providerId="" clId="Web-{9FC653FD-280B-E713-69D9-BCCFE7DD4C76}" dt="2026-05-08T07:16:07.545" v="1" actId="20577"/>
      <pc:docMkLst>
        <pc:docMk/>
      </pc:docMkLst>
      <pc:sldChg chg="modSp">
        <pc:chgData name="" userId="" providerId="" clId="Web-{9FC653FD-280B-E713-69D9-BCCFE7DD4C76}" dt="2026-05-08T07:16:07.545" v="1" actId="20577"/>
        <pc:sldMkLst>
          <pc:docMk/>
          <pc:sldMk cId="4090216598" sldId="256"/>
        </pc:sldMkLst>
        <pc:spChg chg="mod">
          <ac:chgData name="" userId="" providerId="" clId="Web-{9FC653FD-280B-E713-69D9-BCCFE7DD4C76}" dt="2026-05-08T07:16:07.545" v="1" actId="20577"/>
          <ac:spMkLst>
            <pc:docMk/>
            <pc:sldMk cId="4090216598" sldId="256"/>
            <ac:spMk id="5" creationId="{3B5167A3-4A0A-1FD4-0498-8A738F8345C3}"/>
          </ac:spMkLst>
        </pc:spChg>
      </pc:sldChg>
    </pc:docChg>
  </pc:docChgLst>
  <pc:docChgLst>
    <pc:chgData name="Teri Puddefoot" userId="S::terri.puddefoot@neso.energy::4089053d-6086-4bb5-9eca-76b929ffc6b7" providerId="AD" clId="Web-{31BEAB6E-50CD-99AC-C4FF-53791CAEB7DF}"/>
    <pc:docChg chg="modSld">
      <pc:chgData name="Teri Puddefoot" userId="S::terri.puddefoot@neso.energy::4089053d-6086-4bb5-9eca-76b929ffc6b7" providerId="AD" clId="Web-{31BEAB6E-50CD-99AC-C4FF-53791CAEB7DF}" dt="2026-05-11T08:58:38.234" v="3"/>
      <pc:docMkLst>
        <pc:docMk/>
      </pc:docMkLst>
      <pc:sldChg chg="modSp">
        <pc:chgData name="Teri Puddefoot" userId="S::terri.puddefoot@neso.energy::4089053d-6086-4bb5-9eca-76b929ffc6b7" providerId="AD" clId="Web-{31BEAB6E-50CD-99AC-C4FF-53791CAEB7DF}" dt="2026-05-11T08:58:38.234" v="3"/>
        <pc:sldMkLst>
          <pc:docMk/>
          <pc:sldMk cId="2198765035" sldId="452"/>
        </pc:sldMkLst>
        <pc:graphicFrameChg chg="mod modGraphic">
          <ac:chgData name="Teri Puddefoot" userId="S::terri.puddefoot@neso.energy::4089053d-6086-4bb5-9eca-76b929ffc6b7" providerId="AD" clId="Web-{31BEAB6E-50CD-99AC-C4FF-53791CAEB7DF}" dt="2026-05-11T08:58:38.234" v="3"/>
          <ac:graphicFrameMkLst>
            <pc:docMk/>
            <pc:sldMk cId="2198765035" sldId="452"/>
            <ac:graphicFrameMk id="2" creationId="{E0EA3E36-0A26-5D8D-94B4-07F4A7AC9DEC}"/>
          </ac:graphicFrameMkLst>
        </pc:graphicFrameChg>
      </pc:sldChg>
    </pc:docChg>
  </pc:docChgLst>
  <pc:docChgLst>
    <pc:chgData name="Teri Puddefoot" userId="S::terri.puddefoot@neso.energy::4089053d-6086-4bb5-9eca-76b929ffc6b7" providerId="AD" clId="Web-{D219499F-E6C8-B441-6B17-FC36A7B8F755}"/>
    <pc:docChg chg="addSld delSld modSld modSection">
      <pc:chgData name="Teri Puddefoot" userId="S::terri.puddefoot@neso.energy::4089053d-6086-4bb5-9eca-76b929ffc6b7" providerId="AD" clId="Web-{D219499F-E6C8-B441-6B17-FC36A7B8F755}" dt="2026-05-07T19:08:07.878" v="27"/>
      <pc:docMkLst>
        <pc:docMk/>
      </pc:docMkLst>
      <pc:sldChg chg="modSp">
        <pc:chgData name="Teri Puddefoot" userId="S::terri.puddefoot@neso.energy::4089053d-6086-4bb5-9eca-76b929ffc6b7" providerId="AD" clId="Web-{D219499F-E6C8-B441-6B17-FC36A7B8F755}" dt="2026-05-07T19:00:11.877" v="5" actId="20577"/>
        <pc:sldMkLst>
          <pc:docMk/>
          <pc:sldMk cId="987673288" sldId="310"/>
        </pc:sldMkLst>
        <pc:spChg chg="mod">
          <ac:chgData name="Teri Puddefoot" userId="S::terri.puddefoot@neso.energy::4089053d-6086-4bb5-9eca-76b929ffc6b7" providerId="AD" clId="Web-{D219499F-E6C8-B441-6B17-FC36A7B8F755}" dt="2026-05-07T19:00:11.877" v="5" actId="20577"/>
          <ac:spMkLst>
            <pc:docMk/>
            <pc:sldMk cId="987673288" sldId="310"/>
            <ac:spMk id="6" creationId="{58D5B319-66D0-A275-A245-B4342F134327}"/>
          </ac:spMkLst>
        </pc:spChg>
      </pc:sldChg>
      <pc:sldChg chg="addSp delSp modSp">
        <pc:chgData name="Teri Puddefoot" userId="S::terri.puddefoot@neso.energy::4089053d-6086-4bb5-9eca-76b929ffc6b7" providerId="AD" clId="Web-{D219499F-E6C8-B441-6B17-FC36A7B8F755}" dt="2026-05-07T19:08:07.878" v="27"/>
        <pc:sldMkLst>
          <pc:docMk/>
          <pc:sldMk cId="2198765035" sldId="452"/>
        </pc:sldMkLst>
      </pc:sldChg>
    </pc:docChg>
  </pc:docChgLst>
  <pc:docChgLst>
    <pc:chgData name="Kayte Stanton-Hughes" userId="S::karen.hughes2@neso.energy::35976183-0766-4505-9948-b9dbd1fecbda" providerId="AD" clId="Web-{252D7A23-181A-CC46-C62C-D88EC23E3154}"/>
    <pc:docChg chg="mod addSld delSld modSld modMainMaster modSection">
      <pc:chgData name="Kayte Stanton-Hughes" userId="S::karen.hughes2@neso.energy::35976183-0766-4505-9948-b9dbd1fecbda" providerId="AD" clId="Web-{252D7A23-181A-CC46-C62C-D88EC23E3154}" dt="2026-05-07T10:52:14.276" v="307"/>
      <pc:docMkLst>
        <pc:docMk/>
      </pc:docMkLst>
      <pc:sldChg chg="modSp">
        <pc:chgData name="Kayte Stanton-Hughes" userId="S::karen.hughes2@neso.energy::35976183-0766-4505-9948-b9dbd1fecbda" providerId="AD" clId="Web-{252D7A23-181A-CC46-C62C-D88EC23E3154}" dt="2026-05-07T10:27:30.483" v="8" actId="20577"/>
        <pc:sldMkLst>
          <pc:docMk/>
          <pc:sldMk cId="4090216598" sldId="256"/>
        </pc:sldMkLst>
        <pc:spChg chg="mod">
          <ac:chgData name="Kayte Stanton-Hughes" userId="S::karen.hughes2@neso.energy::35976183-0766-4505-9948-b9dbd1fecbda" providerId="AD" clId="Web-{252D7A23-181A-CC46-C62C-D88EC23E3154}" dt="2026-05-07T10:27:30.483" v="8" actId="20577"/>
          <ac:spMkLst>
            <pc:docMk/>
            <pc:sldMk cId="4090216598" sldId="256"/>
            <ac:spMk id="5" creationId="{3B5167A3-4A0A-1FD4-0498-8A738F8345C3}"/>
          </ac:spMkLst>
        </pc:spChg>
      </pc:sldChg>
      <pc:sldChg chg="modSp">
        <pc:chgData name="Kayte Stanton-Hughes" userId="S::karen.hughes2@neso.energy::35976183-0766-4505-9948-b9dbd1fecbda" providerId="AD" clId="Web-{252D7A23-181A-CC46-C62C-D88EC23E3154}" dt="2026-05-07T10:29:38.679" v="65" actId="20577"/>
        <pc:sldMkLst>
          <pc:docMk/>
          <pc:sldMk cId="2243787793" sldId="259"/>
        </pc:sldMkLst>
        <pc:spChg chg="mod">
          <ac:chgData name="Kayte Stanton-Hughes" userId="S::karen.hughes2@neso.energy::35976183-0766-4505-9948-b9dbd1fecbda" providerId="AD" clId="Web-{252D7A23-181A-CC46-C62C-D88EC23E3154}" dt="2026-05-07T10:29:38.679" v="65" actId="20577"/>
          <ac:spMkLst>
            <pc:docMk/>
            <pc:sldMk cId="2243787793" sldId="259"/>
            <ac:spMk id="2" creationId="{4C7511C7-722C-EB44-8F0E-3FE53AB0269A}"/>
          </ac:spMkLst>
        </pc:spChg>
        <pc:spChg chg="mod">
          <ac:chgData name="Kayte Stanton-Hughes" userId="S::karen.hughes2@neso.energy::35976183-0766-4505-9948-b9dbd1fecbda" providerId="AD" clId="Web-{252D7A23-181A-CC46-C62C-D88EC23E3154}" dt="2026-05-07T10:29:27.913" v="56" actId="20577"/>
          <ac:spMkLst>
            <pc:docMk/>
            <pc:sldMk cId="2243787793" sldId="259"/>
            <ac:spMk id="3" creationId="{B02BCE70-488F-7049-D20C-5CDB35F0633E}"/>
          </ac:spMkLst>
        </pc:spChg>
      </pc:sldChg>
      <pc:sldChg chg="modSp">
        <pc:chgData name="Kayte Stanton-Hughes" userId="S::karen.hughes2@neso.energy::35976183-0766-4505-9948-b9dbd1fecbda" providerId="AD" clId="Web-{252D7A23-181A-CC46-C62C-D88EC23E3154}" dt="2026-05-07T10:28:31.237" v="36" actId="20577"/>
        <pc:sldMkLst>
          <pc:docMk/>
          <pc:sldMk cId="987673288" sldId="310"/>
        </pc:sldMkLst>
        <pc:spChg chg="mod">
          <ac:chgData name="Kayte Stanton-Hughes" userId="S::karen.hughes2@neso.energy::35976183-0766-4505-9948-b9dbd1fecbda" providerId="AD" clId="Web-{252D7A23-181A-CC46-C62C-D88EC23E3154}" dt="2026-05-07T10:28:31.237" v="36" actId="20577"/>
          <ac:spMkLst>
            <pc:docMk/>
            <pc:sldMk cId="987673288" sldId="310"/>
            <ac:spMk id="6" creationId="{58D5B319-66D0-A275-A245-B4342F134327}"/>
          </ac:spMkLst>
        </pc:spChg>
      </pc:sldChg>
      <pc:sldChg chg="modSp">
        <pc:chgData name="Kayte Stanton-Hughes" userId="S::karen.hughes2@neso.energy::35976183-0766-4505-9948-b9dbd1fecbda" providerId="AD" clId="Web-{252D7A23-181A-CC46-C62C-D88EC23E3154}" dt="2026-05-07T10:50:19.835" v="249" actId="20577"/>
        <pc:sldMkLst>
          <pc:docMk/>
          <pc:sldMk cId="4111504269" sldId="321"/>
        </pc:sldMkLst>
        <pc:spChg chg="mod">
          <ac:chgData name="Kayte Stanton-Hughes" userId="S::karen.hughes2@neso.energy::35976183-0766-4505-9948-b9dbd1fecbda" providerId="AD" clId="Web-{252D7A23-181A-CC46-C62C-D88EC23E3154}" dt="2026-05-07T10:50:19.835" v="249" actId="20577"/>
          <ac:spMkLst>
            <pc:docMk/>
            <pc:sldMk cId="4111504269" sldId="321"/>
            <ac:spMk id="3" creationId="{08CC9AC6-299A-BF47-7C3E-2A098B714830}"/>
          </ac:spMkLst>
        </pc:spChg>
      </pc:sldChg>
      <pc:sldChg chg="modSp">
        <pc:chgData name="Kayte Stanton-Hughes" userId="S::karen.hughes2@neso.energy::35976183-0766-4505-9948-b9dbd1fecbda" providerId="AD" clId="Web-{252D7A23-181A-CC46-C62C-D88EC23E3154}" dt="2026-05-07T10:52:14.276" v="307"/>
        <pc:sldMkLst>
          <pc:docMk/>
          <pc:sldMk cId="1187358451" sldId="324"/>
        </pc:sldMkLst>
        <pc:graphicFrameChg chg="mod modGraphic">
          <ac:chgData name="Kayte Stanton-Hughes" userId="S::karen.hughes2@neso.energy::35976183-0766-4505-9948-b9dbd1fecbda" providerId="AD" clId="Web-{252D7A23-181A-CC46-C62C-D88EC23E3154}" dt="2026-05-07T10:52:14.276" v="307"/>
          <ac:graphicFrameMkLst>
            <pc:docMk/>
            <pc:sldMk cId="1187358451" sldId="324"/>
            <ac:graphicFrameMk id="10" creationId="{E3F53823-3488-1754-4466-9FC6D28C964C}"/>
          </ac:graphicFrameMkLst>
        </pc:graphicFrameChg>
      </pc:sldChg>
      <pc:sldChg chg="modSp">
        <pc:chgData name="Kayte Stanton-Hughes" userId="S::karen.hughes2@neso.energy::35976183-0766-4505-9948-b9dbd1fecbda" providerId="AD" clId="Web-{252D7A23-181A-CC46-C62C-D88EC23E3154}" dt="2026-05-07T10:28:19.143" v="31" actId="20577"/>
        <pc:sldMkLst>
          <pc:docMk/>
          <pc:sldMk cId="124418583" sldId="451"/>
        </pc:sldMkLst>
        <pc:spChg chg="mod">
          <ac:chgData name="Kayte Stanton-Hughes" userId="S::karen.hughes2@neso.energy::35976183-0766-4505-9948-b9dbd1fecbda" providerId="AD" clId="Web-{252D7A23-181A-CC46-C62C-D88EC23E3154}" dt="2026-05-07T10:28:19.143" v="31" actId="20577"/>
          <ac:spMkLst>
            <pc:docMk/>
            <pc:sldMk cId="124418583" sldId="451"/>
            <ac:spMk id="3" creationId="{E8DBB640-83BA-44ED-CD36-C6CFE564475A}"/>
          </ac:spMkLst>
        </pc:spChg>
      </pc:sldChg>
      <pc:sldMasterChg chg="addSp">
        <pc:chgData name="Kayte Stanton-Hughes" userId="S::karen.hughes2@neso.energy::35976183-0766-4505-9948-b9dbd1fecbda" providerId="AD" clId="Web-{252D7A23-181A-CC46-C62C-D88EC23E3154}" dt="2026-05-07T10:27:24.904" v="4" actId="33475"/>
        <pc:sldMasterMkLst>
          <pc:docMk/>
          <pc:sldMasterMk cId="3691040093" sldId="2147483648"/>
        </pc:sldMasterMkLst>
        <pc:spChg chg="add">
          <ac:chgData name="Kayte Stanton-Hughes" userId="S::karen.hughes2@neso.energy::35976183-0766-4505-9948-b9dbd1fecbda" providerId="AD" clId="Web-{252D7A23-181A-CC46-C62C-D88EC23E3154}" dt="2026-05-07T10:27:24.904" v="4" actId="33475"/>
          <ac:spMkLst>
            <pc:docMk/>
            <pc:sldMasterMk cId="3691040093" sldId="2147483648"/>
            <ac:spMk id="6" creationId="{3B232C94-B7CC-3492-703D-20CD5D9E7D56}"/>
          </ac:spMkLst>
        </pc:spChg>
      </pc:sldMasterChg>
    </pc:docChg>
  </pc:docChgLst>
  <pc:docChgLst>
    <pc:chgData name="Kayte Stanton-Hughes" userId="S::karen.hughes2@neso.energy::35976183-0766-4505-9948-b9dbd1fecbda" providerId="AD" clId="Web-{0C6E7509-0ED8-13AE-7284-BC709FA3C364}"/>
    <pc:docChg chg="modSld">
      <pc:chgData name="Kayte Stanton-Hughes" userId="S::karen.hughes2@neso.energy::35976183-0766-4505-9948-b9dbd1fecbda" providerId="AD" clId="Web-{0C6E7509-0ED8-13AE-7284-BC709FA3C364}" dt="2026-05-08T13:59:51.200" v="3" actId="20577"/>
      <pc:docMkLst>
        <pc:docMk/>
      </pc:docMkLst>
      <pc:sldChg chg="modSp">
        <pc:chgData name="Kayte Stanton-Hughes" userId="S::karen.hughes2@neso.energy::35976183-0766-4505-9948-b9dbd1fecbda" providerId="AD" clId="Web-{0C6E7509-0ED8-13AE-7284-BC709FA3C364}" dt="2026-05-08T13:59:32.841" v="1" actId="20577"/>
        <pc:sldMkLst>
          <pc:docMk/>
          <pc:sldMk cId="2243787793" sldId="259"/>
        </pc:sldMkLst>
        <pc:spChg chg="mod">
          <ac:chgData name="Kayte Stanton-Hughes" userId="S::karen.hughes2@neso.energy::35976183-0766-4505-9948-b9dbd1fecbda" providerId="AD" clId="Web-{0C6E7509-0ED8-13AE-7284-BC709FA3C364}" dt="2026-05-08T13:59:32.841" v="1" actId="20577"/>
          <ac:spMkLst>
            <pc:docMk/>
            <pc:sldMk cId="2243787793" sldId="259"/>
            <ac:spMk id="3" creationId="{B02BCE70-488F-7049-D20C-5CDB35F0633E}"/>
          </ac:spMkLst>
        </pc:spChg>
      </pc:sldChg>
      <pc:sldChg chg="modSp">
        <pc:chgData name="Kayte Stanton-Hughes" userId="S::karen.hughes2@neso.energy::35976183-0766-4505-9948-b9dbd1fecbda" providerId="AD" clId="Web-{0C6E7509-0ED8-13AE-7284-BC709FA3C364}" dt="2026-05-08T13:59:51.200" v="3" actId="20577"/>
        <pc:sldMkLst>
          <pc:docMk/>
          <pc:sldMk cId="4111504269" sldId="321"/>
        </pc:sldMkLst>
        <pc:spChg chg="mod">
          <ac:chgData name="Kayte Stanton-Hughes" userId="S::karen.hughes2@neso.energy::35976183-0766-4505-9948-b9dbd1fecbda" providerId="AD" clId="Web-{0C6E7509-0ED8-13AE-7284-BC709FA3C364}" dt="2026-05-08T13:59:51.200" v="3" actId="20577"/>
          <ac:spMkLst>
            <pc:docMk/>
            <pc:sldMk cId="4111504269" sldId="321"/>
            <ac:spMk id="3" creationId="{08CC9AC6-299A-BF47-7C3E-2A098B714830}"/>
          </ac:spMkLst>
        </pc:spChg>
      </pc:sldChg>
    </pc:docChg>
  </pc:docChgLst>
  <pc:docChgLst>
    <pc:chgData name="Teri Puddefoot" userId="4089053d-6086-4bb5-9eca-76b929ffc6b7" providerId="ADAL" clId="{B6093617-E4F0-45BB-B639-20EE1668DA1D}"/>
    <pc:docChg chg="undo custSel addSld delSld modSld modSection">
      <pc:chgData name="Teri Puddefoot" userId="4089053d-6086-4bb5-9eca-76b929ffc6b7" providerId="ADAL" clId="{B6093617-E4F0-45BB-B639-20EE1668DA1D}" dt="2026-05-11T12:38:47.644" v="93" actId="13926"/>
      <pc:docMkLst>
        <pc:docMk/>
      </pc:docMkLst>
      <pc:sldChg chg="modNotesTx">
        <pc:chgData name="Teri Puddefoot" userId="4089053d-6086-4bb5-9eca-76b929ffc6b7" providerId="ADAL" clId="{B6093617-E4F0-45BB-B639-20EE1668DA1D}" dt="2026-05-07T19:13:11.374" v="69" actId="113"/>
        <pc:sldMkLst>
          <pc:docMk/>
          <pc:sldMk cId="2243787793" sldId="259"/>
        </pc:sldMkLst>
      </pc:sldChg>
      <pc:sldChg chg="add">
        <pc:chgData name="Teri Puddefoot" userId="4089053d-6086-4bb5-9eca-76b929ffc6b7" providerId="ADAL" clId="{B6093617-E4F0-45BB-B639-20EE1668DA1D}" dt="2026-05-11T12:13:11.820" v="91"/>
        <pc:sldMkLst>
          <pc:docMk/>
          <pc:sldMk cId="1093429399" sldId="317"/>
        </pc:sldMkLst>
      </pc:sldChg>
      <pc:sldChg chg="modSp mod">
        <pc:chgData name="Teri Puddefoot" userId="4089053d-6086-4bb5-9eca-76b929ffc6b7" providerId="ADAL" clId="{B6093617-E4F0-45BB-B639-20EE1668DA1D}" dt="2026-05-11T12:38:47.644" v="93" actId="13926"/>
        <pc:sldMkLst>
          <pc:docMk/>
          <pc:sldMk cId="4111504269" sldId="321"/>
        </pc:sldMkLst>
        <pc:spChg chg="mod">
          <ac:chgData name="Teri Puddefoot" userId="4089053d-6086-4bb5-9eca-76b929ffc6b7" providerId="ADAL" clId="{B6093617-E4F0-45BB-B639-20EE1668DA1D}" dt="2026-05-11T12:38:47.644" v="93" actId="13926"/>
          <ac:spMkLst>
            <pc:docMk/>
            <pc:sldMk cId="4111504269" sldId="321"/>
            <ac:spMk id="2" creationId="{AB295903-B3BB-BE9D-73DF-79B1912428C1}"/>
          </ac:spMkLst>
        </pc:spChg>
      </pc:sldChg>
      <pc:sldChg chg="modSp mod">
        <pc:chgData name="Teri Puddefoot" userId="4089053d-6086-4bb5-9eca-76b929ffc6b7" providerId="ADAL" clId="{B6093617-E4F0-45BB-B639-20EE1668DA1D}" dt="2026-05-07T19:18:08.499" v="83" actId="13926"/>
        <pc:sldMkLst>
          <pc:docMk/>
          <pc:sldMk cId="1187358451" sldId="324"/>
        </pc:sldMkLst>
        <pc:graphicFrameChg chg="modGraphic">
          <ac:chgData name="Teri Puddefoot" userId="4089053d-6086-4bb5-9eca-76b929ffc6b7" providerId="ADAL" clId="{B6093617-E4F0-45BB-B639-20EE1668DA1D}" dt="2026-05-07T19:18:08.499" v="83" actId="13926"/>
          <ac:graphicFrameMkLst>
            <pc:docMk/>
            <pc:sldMk cId="1187358451" sldId="324"/>
            <ac:graphicFrameMk id="10" creationId="{E3F53823-3488-1754-4466-9FC6D28C964C}"/>
          </ac:graphicFrameMkLst>
        </pc:graphicFrameChg>
      </pc:sldChg>
      <pc:sldChg chg="modSp mod">
        <pc:chgData name="Teri Puddefoot" userId="4089053d-6086-4bb5-9eca-76b929ffc6b7" providerId="ADAL" clId="{B6093617-E4F0-45BB-B639-20EE1668DA1D}" dt="2026-05-11T12:38:13.373" v="92" actId="13926"/>
        <pc:sldMkLst>
          <pc:docMk/>
          <pc:sldMk cId="124418583" sldId="451"/>
        </pc:sldMkLst>
        <pc:spChg chg="mod">
          <ac:chgData name="Teri Puddefoot" userId="4089053d-6086-4bb5-9eca-76b929ffc6b7" providerId="ADAL" clId="{B6093617-E4F0-45BB-B639-20EE1668DA1D}" dt="2026-05-11T12:38:13.373" v="92" actId="13926"/>
          <ac:spMkLst>
            <pc:docMk/>
            <pc:sldMk cId="124418583" sldId="451"/>
            <ac:spMk id="3" creationId="{E8DBB640-83BA-44ED-CD36-C6CFE564475A}"/>
          </ac:spMkLst>
        </pc:spChg>
      </pc:sldChg>
      <pc:sldChg chg="addSp delSp modSp mod">
        <pc:chgData name="Teri Puddefoot" userId="4089053d-6086-4bb5-9eca-76b929ffc6b7" providerId="ADAL" clId="{B6093617-E4F0-45BB-B639-20EE1668DA1D}" dt="2026-05-07T19:10:45.830" v="17" actId="255"/>
        <pc:sldMkLst>
          <pc:docMk/>
          <pc:sldMk cId="2198765035" sldId="452"/>
        </pc:sldMkLst>
        <pc:graphicFrameChg chg="add mod modGraphic">
          <ac:chgData name="Teri Puddefoot" userId="4089053d-6086-4bb5-9eca-76b929ffc6b7" providerId="ADAL" clId="{B6093617-E4F0-45BB-B639-20EE1668DA1D}" dt="2026-05-07T19:10:45.830" v="17" actId="255"/>
          <ac:graphicFrameMkLst>
            <pc:docMk/>
            <pc:sldMk cId="2198765035" sldId="452"/>
            <ac:graphicFrameMk id="2" creationId="{E0EA3E36-0A26-5D8D-94B4-07F4A7AC9DEC}"/>
          </ac:graphicFrameMkLst>
        </pc:graphicFrameChg>
      </pc:sldChg>
      <pc:sldChg chg="addSp delSp modSp mod">
        <pc:chgData name="Teri Puddefoot" userId="4089053d-6086-4bb5-9eca-76b929ffc6b7" providerId="ADAL" clId="{B6093617-E4F0-45BB-B639-20EE1668DA1D}" dt="2026-05-11T12:13:01.262" v="90" actId="22"/>
        <pc:sldMkLst>
          <pc:docMk/>
          <pc:sldMk cId="862090997" sldId="459"/>
        </pc:sldMkLst>
        <pc:spChg chg="mod">
          <ac:chgData name="Teri Puddefoot" userId="4089053d-6086-4bb5-9eca-76b929ffc6b7" providerId="ADAL" clId="{B6093617-E4F0-45BB-B639-20EE1668DA1D}" dt="2026-05-07T19:14:04.363" v="77" actId="20577"/>
          <ac:spMkLst>
            <pc:docMk/>
            <pc:sldMk cId="862090997" sldId="459"/>
            <ac:spMk id="3" creationId="{B853E84C-587D-4BF4-0AA5-6B28DC63724F}"/>
          </ac:spMkLst>
        </pc:spChg>
        <pc:spChg chg="add mod">
          <ac:chgData name="Teri Puddefoot" userId="4089053d-6086-4bb5-9eca-76b929ffc6b7" providerId="ADAL" clId="{B6093617-E4F0-45BB-B639-20EE1668DA1D}" dt="2026-05-07T19:17:11.484" v="82" actId="1076"/>
          <ac:spMkLst>
            <pc:docMk/>
            <pc:sldMk cId="862090997" sldId="459"/>
            <ac:spMk id="4" creationId="{338B7FBA-7C50-5F07-58CC-8355C0A61A7D}"/>
          </ac:spMkLst>
        </pc:spChg>
        <pc:spChg chg="add del">
          <ac:chgData name="Teri Puddefoot" userId="4089053d-6086-4bb5-9eca-76b929ffc6b7" providerId="ADAL" clId="{B6093617-E4F0-45BB-B639-20EE1668DA1D}" dt="2026-05-11T12:12:46.179" v="86" actId="22"/>
          <ac:spMkLst>
            <pc:docMk/>
            <pc:sldMk cId="862090997" sldId="459"/>
            <ac:spMk id="5" creationId="{57CEEF93-B39A-4C26-E6C8-7CA9F74F5DA4}"/>
          </ac:spMkLst>
        </pc:spChg>
        <pc:spChg chg="add del">
          <ac:chgData name="Teri Puddefoot" userId="4089053d-6086-4bb5-9eca-76b929ffc6b7" providerId="ADAL" clId="{B6093617-E4F0-45BB-B639-20EE1668DA1D}" dt="2026-05-11T12:12:51.636" v="88" actId="22"/>
          <ac:spMkLst>
            <pc:docMk/>
            <pc:sldMk cId="862090997" sldId="459"/>
            <ac:spMk id="9" creationId="{B0DCC4F2-1DB1-91B0-E7A2-D1453C548615}"/>
          </ac:spMkLst>
        </pc:spChg>
        <pc:spChg chg="add del">
          <ac:chgData name="Teri Puddefoot" userId="4089053d-6086-4bb5-9eca-76b929ffc6b7" providerId="ADAL" clId="{B6093617-E4F0-45BB-B639-20EE1668DA1D}" dt="2026-05-11T12:13:01.262" v="90" actId="22"/>
          <ac:spMkLst>
            <pc:docMk/>
            <pc:sldMk cId="862090997" sldId="459"/>
            <ac:spMk id="11" creationId="{01C87516-23B6-BE48-1F35-EBB3037342C8}"/>
          </ac:spMkLst>
        </pc:spChg>
      </pc:sldChg>
      <pc:sldChg chg="modSp add mod">
        <pc:chgData name="Teri Puddefoot" userId="4089053d-6086-4bb5-9eca-76b929ffc6b7" providerId="ADAL" clId="{B6093617-E4F0-45BB-B639-20EE1668DA1D}" dt="2026-05-07T19:10:36.699" v="16" actId="242"/>
        <pc:sldMkLst>
          <pc:docMk/>
          <pc:sldMk cId="49921456" sldId="461"/>
        </pc:sldMkLst>
        <pc:graphicFrameChg chg="modGraphic">
          <ac:chgData name="Teri Puddefoot" userId="4089053d-6086-4bb5-9eca-76b929ffc6b7" providerId="ADAL" clId="{B6093617-E4F0-45BB-B639-20EE1668DA1D}" dt="2026-05-07T19:10:36.699" v="16" actId="242"/>
          <ac:graphicFrameMkLst>
            <pc:docMk/>
            <pc:sldMk cId="49921456" sldId="461"/>
            <ac:graphicFrameMk id="2" creationId="{8D9802EB-58E7-5420-176A-39A5A03631E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310AD-F027-27EB-4602-211E4A6D6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30B5-B50E-B6FE-4405-48E33F1C1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91A2-E083-C241-91C5-C9FB84084A2A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0D38-ED75-AA87-7805-0081E747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F45DB-FB21-85F1-C9F3-78AE85843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C139-5B22-214E-96AA-73F1B8CD2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9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FC6-1AC7-024C-A106-0432FE715B3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5404-C021-EC41-B6A7-4D708E49A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Move on to our Horizon Scan and Authority update…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[Next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5404-C021-EC41-B6A7-4D708E49A9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9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8A14A-B490-BB79-B8A1-3C38C3023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AACB3-CCCC-CFFF-7109-32C9D3625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27D50-AAAD-8D90-CD7C-C1DBBEA4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A4F31-068B-E231-6EBE-BE3E97A8D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5404-C021-EC41-B6A7-4D708E49A9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8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0014E-A448-DBB9-CEC6-A243D09F7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6F37A-CFB0-776E-046E-762C69AE9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97F4E-B31C-9464-E9DC-ECD0D4982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8C8D-ED99-8BC6-616E-73C6569E0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5404-C021-EC41-B6A7-4D708E49A9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9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FA51-78F5-5233-B960-FCDBBB7AE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24872-07DA-D457-027D-1287C868B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1AAAB-07AD-B5F7-2551-C1D696127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Move on to our Horizon Scan and Authority update…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[Next slide]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E1F50-B011-4606-7E1B-7C79B2E00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5404-C021-EC41-B6A7-4D708E49A9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7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CM078: STC change for CUSC Modification CMP328 - Connection Trigger Distribution Impact Assessment </a:t>
            </a:r>
            <a:br>
              <a:rPr lang="en-GB"/>
            </a:b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date: to be announced</a:t>
            </a: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since last panel – PM0133 and PM0153</a:t>
            </a: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5404-C021-EC41-B6A7-4D708E49A9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3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FE06-965E-AA5C-F8B9-30A3AB56667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1467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1BBB9AE-4A63-EFC4-BAF9-A24EC128133F}"/>
              </a:ext>
            </a:extLst>
          </p:cNvPr>
          <p:cNvSpPr txBox="1">
            <a:spLocks/>
          </p:cNvSpPr>
          <p:nvPr userDrawn="1"/>
        </p:nvSpPr>
        <p:spPr>
          <a:xfrm>
            <a:off x="632012" y="3685723"/>
            <a:ext cx="4114800" cy="66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4526420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B063-2AC7-4AF4-0958-1511CAD9BBD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614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F1C3-D8E4-B6FF-1CB4-4CA989B0F14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7565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16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68696-50C5-E93F-C095-40854C3C3AC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367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A68CD-CD7C-6841-61D8-9B40F036486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068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424DF-37C5-E8FF-0693-6DC50DFA71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3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02AE-1AAC-7ECE-4BF2-8C2929350E8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78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4CDE-5878-2D26-7E2A-5736CF858EE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2628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FD3AA-7A13-765E-86F8-A68EAA0D19F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4595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10FCB-7656-EE0D-8F15-9392C54587E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892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8DDC-157D-E41B-CBD5-F5507A026C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3575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35E4-A94F-659B-D563-856E739CC9C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285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E990D-228C-FCDE-0A15-0DF08D078B0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596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1B5911EA-0029-5ED7-CF00-6237279D68F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Arial" panose="020B0604020202020204" pitchFamily="34" charset="0"/>
              </a:rPr>
              <a:t>Internal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6C5E9-02A0-7EFC-1CAD-77CFFD92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94A8-3BFB-1955-613A-A7F8F911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0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72D25-3E0E-710D-9BCD-0982600026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1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BFE38-B7CD-0A4C-1AAE-65706FE9A31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7038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91707-5D4B-CA6A-ABC5-F682A39DF20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8214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E368F-6B9D-6F1D-6C75-4991CC7DAED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2985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87086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61B5-CD8F-EB20-8FAA-52B2F6A42F4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718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2EF2A-DA07-421C-5B25-7BA1CEB572D3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326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yellow circles on a black background&#10;&#10;Description automatically generated" hidden="1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536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4A9EB-9590-4CAF-23D2-74BF331BCF5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715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147E8-B984-E512-52AF-BE49CE4AD4A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226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CEC26-1630-4E64-F2CE-15AC8D9DE40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53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3pPr>
            <a:lvl4pPr marL="1714500" indent="-342900"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4pPr>
            <a:lvl5pPr marL="2171700" indent="-342900"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9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1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09D3-6AC2-A43C-54C7-5572F42CB24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304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7D236-609B-B324-173A-EB4BE43035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074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F90EB-614E-BE75-A72B-1656BD1912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919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Publicly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32C94-B7CC-3492-703D-20CD5D9E7D5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4984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FF00FF">
                    <a:alpha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910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84" r:id="rId3"/>
    <p:sldLayoutId id="2147483676" r:id="rId4"/>
    <p:sldLayoutId id="2147483650" r:id="rId5"/>
    <p:sldLayoutId id="2147483651" r:id="rId6"/>
    <p:sldLayoutId id="2147483678" r:id="rId7"/>
    <p:sldLayoutId id="2147483679" r:id="rId8"/>
    <p:sldLayoutId id="2147483680" r:id="rId9"/>
    <p:sldLayoutId id="2147483652" r:id="rId10"/>
    <p:sldLayoutId id="2147483653" r:id="rId11"/>
    <p:sldLayoutId id="2147483654" r:id="rId12"/>
    <p:sldLayoutId id="2147483666" r:id="rId13"/>
    <p:sldLayoutId id="2147483673" r:id="rId14"/>
    <p:sldLayoutId id="2147483681" r:id="rId15"/>
    <p:sldLayoutId id="2147483655" r:id="rId16"/>
    <p:sldLayoutId id="2147483677" r:id="rId17"/>
    <p:sldLayoutId id="2147483656" r:id="rId18"/>
    <p:sldLayoutId id="2147483667" r:id="rId19"/>
    <p:sldLayoutId id="2147483672" r:id="rId20"/>
    <p:sldLayoutId id="2147483660" r:id="rId21"/>
    <p:sldLayoutId id="2147483663" r:id="rId22"/>
    <p:sldLayoutId id="2147483668" r:id="rId23"/>
    <p:sldLayoutId id="2147483671" r:id="rId24"/>
    <p:sldLayoutId id="2147483682" r:id="rId25"/>
    <p:sldLayoutId id="2147483661" r:id="rId26"/>
    <p:sldLayoutId id="2147483664" r:id="rId27"/>
    <p:sldLayoutId id="2147483669" r:id="rId28"/>
    <p:sldLayoutId id="2147483670" r:id="rId29"/>
    <p:sldLayoutId id="2147483683" r:id="rId30"/>
    <p:sldLayoutId id="2147483662" r:id="rId31"/>
    <p:sldLayoutId id="21474836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calendar/cusc-panel-meeting-24-april-2026" TargetMode="External"/><Relationship Id="rId2" Type="http://schemas.openxmlformats.org/officeDocument/2006/relationships/hyperlink" Target="https://www.neso.energy/calendar/grid-code-review-panel-meeting-23-april-2026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neso.energy/calendar/stc-panel-meeting-29-april-2026" TargetMode="External"/><Relationship Id="rId4" Type="http://schemas.openxmlformats.org/officeDocument/2006/relationships/hyperlink" Target="https://www.neso.energy/calendar/sqss-panel-meeting-28-april-202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gem.gov.uk/consultation/establishing-harmonised-prioritisation-process-industry-codes-statutory-consultation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gem.gov.uk/energy-regulation/how-we-regulate/energy-cod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650BC-F0A5-A481-1852-5EE168368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Poppins"/>
                <a:cs typeface="Poppins"/>
              </a:rPr>
              <a:t>STC Panel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5167A3-4A0A-1FD4-0498-8A738F83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3" y="4213654"/>
            <a:ext cx="4776475" cy="10441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>
                <a:latin typeface="Poppins"/>
                <a:cs typeface="Poppins"/>
              </a:rPr>
              <a:t>Wednesday 20 May 2026</a:t>
            </a:r>
            <a:endParaRPr lang="en-GB" sz="2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200">
                <a:latin typeface="Poppins" panose="00000500000000000000" pitchFamily="2" charset="0"/>
                <a:cs typeface="Poppins" panose="00000500000000000000" pitchFamily="2" charset="0"/>
              </a:rPr>
              <a:t>Online Meeting via Teams</a:t>
            </a:r>
          </a:p>
        </p:txBody>
      </p:sp>
    </p:spTree>
    <p:extLst>
      <p:ext uri="{BB962C8B-B14F-4D97-AF65-F5344CB8AC3E}">
        <p14:creationId xmlns:p14="http://schemas.microsoft.com/office/powerpoint/2010/main" val="409021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5903-B3BB-BE9D-73DF-79B191242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2144485"/>
            <a:ext cx="5563056" cy="730649"/>
          </a:xfrm>
        </p:spPr>
        <p:txBody>
          <a:bodyPr>
            <a:normAutofit/>
          </a:bodyPr>
          <a:lstStyle/>
          <a:p>
            <a:r>
              <a:rPr lang="en-GB" sz="2500" b="1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Updates on other industry codes</a:t>
            </a:r>
            <a:endParaRPr lang="en-GB" sz="2500" dirty="0">
              <a:solidFill>
                <a:schemeClr val="tx2">
                  <a:lumMod val="90000"/>
                  <a:lumOff val="1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C9AC6-299A-BF47-7C3E-2A098B714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101906"/>
            <a:ext cx="9682675" cy="209391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1600" dirty="0">
              <a:latin typeface="Poppins"/>
              <a:cs typeface="Poppins"/>
            </a:endParaRPr>
          </a:p>
          <a:p>
            <a:pPr fontAlgn="base"/>
            <a:r>
              <a:rPr lang="en-GB" sz="1600" dirty="0">
                <a:latin typeface="Poppins"/>
                <a:cs typeface="Poppins"/>
              </a:rPr>
              <a:t>23</a:t>
            </a:r>
            <a:r>
              <a:rPr lang="en-GB" sz="1600" b="0" i="0" u="none" strike="noStrike" dirty="0">
                <a:effectLst/>
                <a:latin typeface="Poppins"/>
                <a:cs typeface="Poppins"/>
              </a:rPr>
              <a:t> </a:t>
            </a:r>
            <a:r>
              <a:rPr lang="en-GB" sz="1600" dirty="0">
                <a:latin typeface="Poppins"/>
                <a:cs typeface="Poppins"/>
              </a:rPr>
              <a:t>April  </a:t>
            </a:r>
            <a:r>
              <a:rPr lang="en-GB" sz="1600" b="0" i="0" u="none" strike="noStrike" dirty="0">
                <a:effectLst/>
                <a:latin typeface="Poppins"/>
                <a:cs typeface="Poppins"/>
              </a:rPr>
              <a:t>2026 Grid Code Review </a:t>
            </a:r>
            <a:r>
              <a:rPr lang="en-GB" sz="1600" b="0" i="0" u="sng" strike="noStrike" dirty="0">
                <a:solidFill>
                  <a:srgbClr val="0563C1"/>
                </a:solidFill>
                <a:effectLst/>
                <a:latin typeface="Poppins"/>
                <a:cs typeface="Poppins"/>
                <a:hlinkClick r:id="rId2"/>
              </a:rPr>
              <a:t>Panel Papers and Headline Report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  <a:endParaRPr lang="en-GB" sz="1600" dirty="0">
              <a:latin typeface="Poppins"/>
              <a:cs typeface="Poppins"/>
            </a:endParaRPr>
          </a:p>
          <a:p>
            <a:r>
              <a:rPr lang="en-GB" sz="16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  <a:r>
              <a:rPr lang="en-GB" sz="1600" dirty="0">
                <a:solidFill>
                  <a:srgbClr val="000000"/>
                </a:solidFill>
                <a:latin typeface="Poppins"/>
                <a:cs typeface="Poppins"/>
              </a:rPr>
              <a:t>24 April 2026</a:t>
            </a:r>
            <a:r>
              <a:rPr lang="en-GB" sz="1600" dirty="0">
                <a:latin typeface="Poppins"/>
                <a:cs typeface="Poppins"/>
              </a:rPr>
              <a:t> CUSC </a:t>
            </a:r>
            <a:r>
              <a:rPr lang="en-GB" sz="1600" dirty="0">
                <a:solidFill>
                  <a:srgbClr val="0563C1"/>
                </a:solidFill>
                <a:latin typeface="Poppins"/>
                <a:cs typeface="Poppins"/>
                <a:hlinkClick r:id="rId3"/>
              </a:rPr>
              <a:t>Panel Papers and Headline Report</a:t>
            </a:r>
          </a:p>
          <a:p>
            <a:r>
              <a:rPr lang="en-GB" sz="1600" dirty="0">
                <a:solidFill>
                  <a:srgbClr val="000000"/>
                </a:solidFill>
                <a:latin typeface="Poppins"/>
                <a:cs typeface="Poppins"/>
              </a:rPr>
              <a:t>28 April 2026 SQSS </a:t>
            </a:r>
            <a:r>
              <a:rPr lang="en-GB" sz="1600" dirty="0">
                <a:solidFill>
                  <a:srgbClr val="0563C1"/>
                </a:solidFill>
                <a:latin typeface="Poppins"/>
                <a:cs typeface="Poppins"/>
                <a:hlinkClick r:id="rId4"/>
              </a:rPr>
              <a:t>Papers and Headline Report</a:t>
            </a:r>
            <a:r>
              <a:rPr lang="en-GB" sz="1600" dirty="0">
                <a:solidFill>
                  <a:srgbClr val="000000"/>
                </a:solidFill>
                <a:latin typeface="Poppins"/>
                <a:cs typeface="Poppins"/>
              </a:rPr>
              <a:t> (Special Panel)</a:t>
            </a:r>
          </a:p>
          <a:p>
            <a:r>
              <a:rPr lang="en-GB" sz="1600" dirty="0">
                <a:solidFill>
                  <a:srgbClr val="000000"/>
                </a:solidFill>
                <a:latin typeface="Poppins"/>
                <a:cs typeface="Poppins"/>
              </a:rPr>
              <a:t>29 April 2026 STC </a:t>
            </a:r>
            <a:r>
              <a:rPr lang="en-GB" sz="1600" dirty="0">
                <a:solidFill>
                  <a:srgbClr val="0563C1"/>
                </a:solidFill>
                <a:latin typeface="Poppins"/>
                <a:cs typeface="Poppins"/>
                <a:hlinkClick r:id="rId5"/>
              </a:rPr>
              <a:t>Panel Papers and Headline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50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B5E0E-1BF1-A570-9295-8583919A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B7AAF2E-0A5C-1B64-603A-042EDDC45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879" y="2087365"/>
            <a:ext cx="3551458" cy="113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500" b="1">
                <a:latin typeface="Poppins"/>
                <a:ea typeface="+mj-ea"/>
                <a:cs typeface="Poppins"/>
              </a:rPr>
              <a:t>Any Other Business</a:t>
            </a:r>
            <a:endParaRPr lang="en-GB" sz="2500" b="1"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0E320B8-4158-720C-9C4B-279F64CE6A2F}"/>
              </a:ext>
            </a:extLst>
          </p:cNvPr>
          <p:cNvSpPr txBox="1">
            <a:spLocks/>
          </p:cNvSpPr>
          <p:nvPr/>
        </p:nvSpPr>
        <p:spPr>
          <a:xfrm>
            <a:off x="4843923" y="2512591"/>
            <a:ext cx="6506315" cy="281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853E84C-587D-4BF4-0AA5-6B28DC63724F}"/>
              </a:ext>
            </a:extLst>
          </p:cNvPr>
          <p:cNvSpPr txBox="1">
            <a:spLocks/>
          </p:cNvSpPr>
          <p:nvPr/>
        </p:nvSpPr>
        <p:spPr>
          <a:xfrm>
            <a:off x="4996323" y="2512587"/>
            <a:ext cx="6506315" cy="281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B7FBA-7C50-5F07-58CC-8355C0A61A7D}"/>
              </a:ext>
            </a:extLst>
          </p:cNvPr>
          <p:cNvSpPr txBox="1"/>
          <p:nvPr/>
        </p:nvSpPr>
        <p:spPr>
          <a:xfrm>
            <a:off x="5041059" y="2330069"/>
            <a:ext cx="6112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Establishing a </a:t>
            </a:r>
            <a:r>
              <a:rPr lang="en-US" err="1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harmonised</a:t>
            </a:r>
            <a:r>
              <a:rPr lang="en-US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 </a:t>
            </a:r>
            <a:r>
              <a:rPr lang="en-US" err="1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prioritisation</a:t>
            </a:r>
            <a:r>
              <a:rPr lang="en-US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 process in the Industry Codes: statutory consultation</a:t>
            </a:r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9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5903-B3BB-BE9D-73DF-79B191242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068" y="462212"/>
            <a:ext cx="7460350" cy="514845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Prioritisation Framework</a:t>
            </a:r>
            <a:endParaRPr lang="en-GB" sz="2500">
              <a:solidFill>
                <a:schemeClr val="tx2">
                  <a:lumMod val="90000"/>
                  <a:lumOff val="1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9984FF9-BDD1-2884-240D-BBA9B56ED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068" y="1144678"/>
            <a:ext cx="7548259" cy="1067683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Three </a:t>
            </a:r>
            <a:r>
              <a:rPr lang="en-US" sz="5600" b="1" err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Prioritisation</a:t>
            </a:r>
            <a:r>
              <a:rPr lang="en-US" sz="5600" b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Criteria:</a:t>
            </a:r>
          </a:p>
          <a:p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en-US" sz="5600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Alignment with SDS </a:t>
            </a:r>
          </a:p>
          <a:p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Does the modification support “Act now”, “Think and plan”, or “Listen and wait” policy areas?</a:t>
            </a:r>
          </a:p>
          <a:p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2. </a:t>
            </a:r>
            <a:r>
              <a:rPr lang="en-US" sz="5600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Importance </a:t>
            </a:r>
          </a:p>
          <a:p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Value, risk, criticality to stakeholders, and systemic impact</a:t>
            </a:r>
          </a:p>
          <a:p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3. </a:t>
            </a:r>
            <a:r>
              <a:rPr lang="en-US" sz="5600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Complexity </a:t>
            </a:r>
          </a:p>
          <a:p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Level of resource, system/process change, cross-code impact, and implementation effort</a:t>
            </a:r>
          </a:p>
          <a:p>
            <a:endParaRPr lang="en-US" sz="56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5600" b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</a:t>
            </a:r>
            <a:r>
              <a:rPr lang="en-US" sz="5600" b="1" err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Prioritisation</a:t>
            </a:r>
            <a:r>
              <a:rPr lang="en-US" sz="5600" b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Categories:</a:t>
            </a:r>
          </a:p>
          <a:p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en-US" sz="5600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Standard Priority: </a:t>
            </a:r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Follows typical timelines; may pause if dependent on other changes</a:t>
            </a:r>
          </a:p>
          <a:p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2. </a:t>
            </a:r>
            <a:r>
              <a:rPr lang="en-US" sz="5600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Priority: </a:t>
            </a:r>
            <a:r>
              <a:rPr lang="en-US" sz="5600">
                <a:latin typeface="Poppins" panose="00000500000000000000" pitchFamily="2" charset="0"/>
                <a:cs typeface="Poppins" panose="00000500000000000000" pitchFamily="2" charset="0"/>
              </a:rPr>
              <a:t>Requires faster progression but not necessarily urgent</a:t>
            </a:r>
          </a:p>
          <a:p>
            <a:endParaRPr lang="en-US" sz="7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7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90AF1-1301-74EF-CA59-E7C6A5C03507}"/>
              </a:ext>
            </a:extLst>
          </p:cNvPr>
          <p:cNvSpPr txBox="1"/>
          <p:nvPr/>
        </p:nvSpPr>
        <p:spPr>
          <a:xfrm>
            <a:off x="261068" y="4270808"/>
            <a:ext cx="64412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Equal Weighting: </a:t>
            </a:r>
            <a:r>
              <a:rPr lang="en-US" sz="1400">
                <a:latin typeface="Poppins" panose="00000500000000000000" pitchFamily="2" charset="0"/>
                <a:cs typeface="Poppins" panose="00000500000000000000" pitchFamily="2" charset="0"/>
              </a:rPr>
              <a:t>All criteria are considered equally in determining priority</a:t>
            </a:r>
          </a:p>
          <a:p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Relative </a:t>
            </a:r>
            <a:r>
              <a:rPr lang="en-US" sz="1400" b="1" err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prioritisation</a:t>
            </a:r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sz="1400">
                <a:latin typeface="Poppins" panose="00000500000000000000" pitchFamily="2" charset="0"/>
                <a:cs typeface="Poppins" panose="00000500000000000000" pitchFamily="2" charset="0"/>
              </a:rPr>
              <a:t>Mods assessed against other live proposals to make sure ‘high priority’ reserved for most pressing proposals</a:t>
            </a: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BC1E6-2FBA-1B7F-050D-28D1FBB7FEC3}"/>
              </a:ext>
            </a:extLst>
          </p:cNvPr>
          <p:cNvSpPr txBox="1"/>
          <p:nvPr/>
        </p:nvSpPr>
        <p:spPr>
          <a:xfrm>
            <a:off x="8439150" y="3495675"/>
            <a:ext cx="154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Urgent modification process remains the same</a:t>
            </a:r>
            <a:endParaRPr lang="en-GB" sz="16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F53823-3488-1754-4466-9FC6D28C9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51048"/>
              </p:ext>
            </p:extLst>
          </p:nvPr>
        </p:nvGraphicFramePr>
        <p:xfrm>
          <a:off x="4515503" y="2087365"/>
          <a:ext cx="7298435" cy="19232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46452">
                  <a:extLst>
                    <a:ext uri="{9D8B030D-6E8A-4147-A177-3AD203B41FA5}">
                      <a16:colId xmlns:a16="http://schemas.microsoft.com/office/drawing/2014/main" val="723373159"/>
                    </a:ext>
                  </a:extLst>
                </a:gridCol>
                <a:gridCol w="2251983">
                  <a:extLst>
                    <a:ext uri="{9D8B030D-6E8A-4147-A177-3AD203B41FA5}">
                      <a16:colId xmlns:a16="http://schemas.microsoft.com/office/drawing/2014/main" val="2272569071"/>
                    </a:ext>
                  </a:extLst>
                </a:gridCol>
              </a:tblGrid>
              <a:tr h="826106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Poppins"/>
                          <a:cs typeface="Poppins"/>
                        </a:rPr>
                        <a:t>Modification Proposal Deadline for April </a:t>
                      </a:r>
                      <a:br>
                        <a:rPr lang="en-GB" sz="1600" b="1">
                          <a:latin typeface="Poppins"/>
                          <a:cs typeface="Poppins"/>
                        </a:rPr>
                      </a:br>
                      <a:r>
                        <a:rPr lang="en-GB" sz="1600" b="1">
                          <a:latin typeface="Poppins"/>
                          <a:cs typeface="Poppins"/>
                        </a:rPr>
                        <a:t>STC Panel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latin typeface="Poppins"/>
                          <a:cs typeface="Poppins"/>
                        </a:rPr>
                        <a:t>09 June 2026</a:t>
                      </a:r>
                      <a:endParaRPr lang="en-GB" sz="16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308257"/>
                  </a:ext>
                </a:extLst>
              </a:tr>
              <a:tr h="564368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Papers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latin typeface="Poppins"/>
                          <a:cs typeface="Poppins"/>
                        </a:rPr>
                        <a:t>16 June 2026</a:t>
                      </a:r>
                      <a:endParaRPr lang="en-GB" sz="16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2345613"/>
                  </a:ext>
                </a:extLst>
              </a:tr>
              <a:tr h="532737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 Panel Meeting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>
                          <a:latin typeface="Poppins"/>
                          <a:cs typeface="Poppins"/>
                        </a:rPr>
                        <a:t>24 June 2026</a:t>
                      </a:r>
                      <a:endParaRPr lang="en-GB" sz="1600" b="0">
                        <a:latin typeface="Poppins"/>
                        <a:cs typeface="Poppin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4511668"/>
                  </a:ext>
                </a:extLst>
              </a:tr>
            </a:tbl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E10E71F-415A-B44D-38A4-8F7062816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879" y="1990543"/>
            <a:ext cx="3551458" cy="19837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500" b="1">
                <a:latin typeface="Poppins"/>
                <a:ea typeface="+mj-ea"/>
                <a:cs typeface="Poppins"/>
              </a:rPr>
              <a:t>Activities ahead of the next STC Panel Meeting</a:t>
            </a:r>
            <a:endParaRPr lang="en-GB" sz="2500" b="1"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5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98EE-E1A5-660F-D8BB-77F4E2ECC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2976854"/>
            <a:ext cx="5105856" cy="2387600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Close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FBED7A-BEA4-D86A-6EAE-A0BC2FE80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5361098"/>
            <a:ext cx="3885619" cy="10441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Teri Puddefoot</a:t>
            </a:r>
          </a:p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Chair, STC Panel  </a:t>
            </a:r>
          </a:p>
        </p:txBody>
      </p:sp>
    </p:spTree>
    <p:extLst>
      <p:ext uri="{BB962C8B-B14F-4D97-AF65-F5344CB8AC3E}">
        <p14:creationId xmlns:p14="http://schemas.microsoft.com/office/powerpoint/2010/main" val="287825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72A62-834B-91D1-5B4D-1B1ADF5B6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WELCOME</a:t>
            </a:r>
            <a:br>
              <a:rPr lang="en-GB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9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D612-48F1-2626-7176-8A9EC645E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066" y="2115550"/>
            <a:ext cx="5105856" cy="1044147"/>
          </a:xfrm>
        </p:spPr>
        <p:txBody>
          <a:bodyPr anchor="ctr">
            <a:normAutofit/>
          </a:bodyPr>
          <a:lstStyle/>
          <a:p>
            <a:r>
              <a:rPr lang="en-GB" sz="2500">
                <a:solidFill>
                  <a:schemeClr val="tx2">
                    <a:lumMod val="90000"/>
                    <a:lumOff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Approval of Panel Minutes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BB640-83BA-44ED-CD36-C6CFE5644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66" y="3213191"/>
            <a:ext cx="8245296" cy="10441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Poppins"/>
                <a:cs typeface="Poppins"/>
              </a:rPr>
              <a:t>Approval of Panel Minutes from the meetings held on </a:t>
            </a:r>
          </a:p>
          <a:p>
            <a:r>
              <a:rPr lang="en-GB" sz="1800" dirty="0">
                <a:latin typeface="Poppins"/>
                <a:cs typeface="Poppins"/>
              </a:rPr>
              <a:t>29 April 2026</a:t>
            </a:r>
          </a:p>
        </p:txBody>
      </p:sp>
    </p:spTree>
    <p:extLst>
      <p:ext uri="{BB962C8B-B14F-4D97-AF65-F5344CB8AC3E}">
        <p14:creationId xmlns:p14="http://schemas.microsoft.com/office/powerpoint/2010/main" val="12441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F1A1365D-8CD5-6324-9D44-2C0A8147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>
                <a:solidFill>
                  <a:srgbClr val="3F073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Action Log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05A727-39A9-24C1-5DE2-279193EFE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879" y="2087365"/>
            <a:ext cx="3015194" cy="113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500" b="1">
                <a:latin typeface="Poppins"/>
                <a:ea typeface="+mj-ea"/>
                <a:cs typeface="Poppins"/>
              </a:rPr>
              <a:t>Actions Log</a:t>
            </a:r>
            <a:endParaRPr lang="en-GB" sz="2500" b="1"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5B319-66D0-A275-A245-B4342F1343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3389" y="2516735"/>
            <a:ext cx="6221986" cy="2818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Poppins"/>
                <a:cs typeface="Poppins"/>
              </a:rPr>
              <a:t>No Open Actions</a:t>
            </a:r>
          </a:p>
        </p:txBody>
      </p:sp>
    </p:spTree>
    <p:extLst>
      <p:ext uri="{BB962C8B-B14F-4D97-AF65-F5344CB8AC3E}">
        <p14:creationId xmlns:p14="http://schemas.microsoft.com/office/powerpoint/2010/main" val="98767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14AEB-3893-F2B8-AAD2-019F92914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3215" y="2511441"/>
            <a:ext cx="6506315" cy="2818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Horizon Scan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6B41D1A-628E-57B6-164B-53E5F3B12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879" y="2087365"/>
            <a:ext cx="3015194" cy="113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500" b="1">
                <a:latin typeface="Poppins"/>
                <a:ea typeface="+mj-ea"/>
                <a:cs typeface="Poppins"/>
              </a:rPr>
              <a:t>Chair’s Update</a:t>
            </a:r>
            <a:endParaRPr lang="en-GB" sz="2500" b="1"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3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7E93-6138-6287-3332-5CD55A0B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260F89-ED32-99AB-C84E-8F5CDDA9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57" y="10733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STC Panel Horizon Scanning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EA3E36-0A26-5D8D-94B4-07F4A7AC9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4348"/>
              </p:ext>
            </p:extLst>
          </p:nvPr>
        </p:nvGraphicFramePr>
        <p:xfrm>
          <a:off x="330957" y="1085885"/>
          <a:ext cx="11474051" cy="4616270"/>
        </p:xfrm>
        <a:graphic>
          <a:graphicData uri="http://schemas.openxmlformats.org/drawingml/2006/table">
            <a:tbl>
              <a:tblPr/>
              <a:tblGrid>
                <a:gridCol w="929119">
                  <a:extLst>
                    <a:ext uri="{9D8B030D-6E8A-4147-A177-3AD203B41FA5}">
                      <a16:colId xmlns:a16="http://schemas.microsoft.com/office/drawing/2014/main" val="2749070165"/>
                    </a:ext>
                  </a:extLst>
                </a:gridCol>
                <a:gridCol w="1007477">
                  <a:extLst>
                    <a:ext uri="{9D8B030D-6E8A-4147-A177-3AD203B41FA5}">
                      <a16:colId xmlns:a16="http://schemas.microsoft.com/office/drawing/2014/main" val="435763133"/>
                    </a:ext>
                  </a:extLst>
                </a:gridCol>
                <a:gridCol w="1824654">
                  <a:extLst>
                    <a:ext uri="{9D8B030D-6E8A-4147-A177-3AD203B41FA5}">
                      <a16:colId xmlns:a16="http://schemas.microsoft.com/office/drawing/2014/main" val="397201677"/>
                    </a:ext>
                  </a:extLst>
                </a:gridCol>
                <a:gridCol w="850759">
                  <a:extLst>
                    <a:ext uri="{9D8B030D-6E8A-4147-A177-3AD203B41FA5}">
                      <a16:colId xmlns:a16="http://schemas.microsoft.com/office/drawing/2014/main" val="425402301"/>
                    </a:ext>
                  </a:extLst>
                </a:gridCol>
                <a:gridCol w="850759">
                  <a:extLst>
                    <a:ext uri="{9D8B030D-6E8A-4147-A177-3AD203B41FA5}">
                      <a16:colId xmlns:a16="http://schemas.microsoft.com/office/drawing/2014/main" val="1898482850"/>
                    </a:ext>
                  </a:extLst>
                </a:gridCol>
                <a:gridCol w="929119">
                  <a:extLst>
                    <a:ext uri="{9D8B030D-6E8A-4147-A177-3AD203B41FA5}">
                      <a16:colId xmlns:a16="http://schemas.microsoft.com/office/drawing/2014/main" val="2164746635"/>
                    </a:ext>
                  </a:extLst>
                </a:gridCol>
                <a:gridCol w="1376886">
                  <a:extLst>
                    <a:ext uri="{9D8B030D-6E8A-4147-A177-3AD203B41FA5}">
                      <a16:colId xmlns:a16="http://schemas.microsoft.com/office/drawing/2014/main" val="2332001923"/>
                    </a:ext>
                  </a:extLst>
                </a:gridCol>
                <a:gridCol w="1097031">
                  <a:extLst>
                    <a:ext uri="{9D8B030D-6E8A-4147-A177-3AD203B41FA5}">
                      <a16:colId xmlns:a16="http://schemas.microsoft.com/office/drawing/2014/main" val="343739734"/>
                    </a:ext>
                  </a:extLst>
                </a:gridCol>
                <a:gridCol w="2608247">
                  <a:extLst>
                    <a:ext uri="{9D8B030D-6E8A-4147-A177-3AD203B41FA5}">
                      <a16:colId xmlns:a16="http://schemas.microsoft.com/office/drawing/2014/main" val="250728009"/>
                    </a:ext>
                  </a:extLst>
                </a:gridCol>
              </a:tblGrid>
              <a:tr h="5794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Expected Panel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Mod reference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Title 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Proposer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Company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Type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Governance Route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Associated Mods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Description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3246"/>
                  </a:ext>
                </a:extLst>
              </a:tr>
              <a:tr h="154631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Apr-26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PM0147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 12-2 Issue 001 RMS and EMT Model Sharing Process  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Frank Kasebante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NESO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CM097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  <a:t>On hold in line with modifications GC0168 and CM097. Claire Chairing. Waiting for alternative request. Need to align timelines. Update in March Panel.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  <a:t>April Panel - Agreed material - With Ofgem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344398"/>
                  </a:ext>
                </a:extLst>
              </a:tr>
              <a:tr h="111662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Apr-26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PM0157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Meter Polarity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Tom Goss 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Neso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  <a:t>Mod to be raised following withdrawal of STC mod in March Panel (agreed that no STC change, only STCP) April Panel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  <a:t>April Panel - Agreed material </a:t>
                      </a:r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  <a:t>- With Ofgem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393165"/>
                  </a:ext>
                </a:extLst>
              </a:tr>
              <a:tr h="4720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Jun-26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  <a:t>TNoUS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/>
                          <a:cs typeface="Poppins"/>
                        </a:rPr>
                        <a:t> Processes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Amanda Rooney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NESO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May be coming to June Panel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790174"/>
                  </a:ext>
                </a:extLst>
              </a:tr>
              <a:tr h="9017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Jun-26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Dynamic Line Rating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Stuart McLarnon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NESO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None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 4-4 will be looked at to make sure that upcoming Dynamic Line Rating changes are compatible with STCP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787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76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CE3F-BF01-93E3-0196-F50BFDA6F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21522-E1C4-0BEA-C761-7BDBF02C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57" y="10733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STC Panel Horizon Scanning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9802EB-58E7-5420-176A-39A5A0363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57702"/>
              </p:ext>
            </p:extLst>
          </p:nvPr>
        </p:nvGraphicFramePr>
        <p:xfrm>
          <a:off x="330957" y="1085886"/>
          <a:ext cx="11463776" cy="4369691"/>
        </p:xfrm>
        <a:graphic>
          <a:graphicData uri="http://schemas.openxmlformats.org/drawingml/2006/table">
            <a:tbl>
              <a:tblPr/>
              <a:tblGrid>
                <a:gridCol w="928287">
                  <a:extLst>
                    <a:ext uri="{9D8B030D-6E8A-4147-A177-3AD203B41FA5}">
                      <a16:colId xmlns:a16="http://schemas.microsoft.com/office/drawing/2014/main" val="2749070165"/>
                    </a:ext>
                  </a:extLst>
                </a:gridCol>
                <a:gridCol w="1006575">
                  <a:extLst>
                    <a:ext uri="{9D8B030D-6E8A-4147-A177-3AD203B41FA5}">
                      <a16:colId xmlns:a16="http://schemas.microsoft.com/office/drawing/2014/main" val="435763133"/>
                    </a:ext>
                  </a:extLst>
                </a:gridCol>
                <a:gridCol w="1823020">
                  <a:extLst>
                    <a:ext uri="{9D8B030D-6E8A-4147-A177-3AD203B41FA5}">
                      <a16:colId xmlns:a16="http://schemas.microsoft.com/office/drawing/2014/main" val="397201677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425402301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1898482850"/>
                    </a:ext>
                  </a:extLst>
                </a:gridCol>
                <a:gridCol w="928287">
                  <a:extLst>
                    <a:ext uri="{9D8B030D-6E8A-4147-A177-3AD203B41FA5}">
                      <a16:colId xmlns:a16="http://schemas.microsoft.com/office/drawing/2014/main" val="2164746635"/>
                    </a:ext>
                  </a:extLst>
                </a:gridCol>
                <a:gridCol w="1375653">
                  <a:extLst>
                    <a:ext uri="{9D8B030D-6E8A-4147-A177-3AD203B41FA5}">
                      <a16:colId xmlns:a16="http://schemas.microsoft.com/office/drawing/2014/main" val="2332001923"/>
                    </a:ext>
                  </a:extLst>
                </a:gridCol>
                <a:gridCol w="1096048">
                  <a:extLst>
                    <a:ext uri="{9D8B030D-6E8A-4147-A177-3AD203B41FA5}">
                      <a16:colId xmlns:a16="http://schemas.microsoft.com/office/drawing/2014/main" val="343739734"/>
                    </a:ext>
                  </a:extLst>
                </a:gridCol>
                <a:gridCol w="2605912">
                  <a:extLst>
                    <a:ext uri="{9D8B030D-6E8A-4147-A177-3AD203B41FA5}">
                      <a16:colId xmlns:a16="http://schemas.microsoft.com/office/drawing/2014/main" val="250728009"/>
                    </a:ext>
                  </a:extLst>
                </a:gridCol>
              </a:tblGrid>
              <a:tr h="6739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Expected Panel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Mod reference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Title 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Proposer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Company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Type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Governance Route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Associated Mods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Description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15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3246"/>
                  </a:ext>
                </a:extLst>
              </a:tr>
              <a:tr h="12987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PM0155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GC0139 related modifications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Stuart McLarnon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NESO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 yet known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GC0139 related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 relating to CM0106 (raised in March) to come to future Panel (PM0155 is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dependant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on CM0106 so it cannot progress until CM0106 starts)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1204"/>
                  </a:ext>
                </a:extLst>
              </a:tr>
              <a:tr h="7989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Final sums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Olivia Tomlinson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NESO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Connections reform mods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STCP18-8 modification, to account for delays to TO invoicing.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Ongoing 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327325"/>
                  </a:ext>
                </a:extLst>
              </a:tr>
              <a:tr h="7989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Further connections reform mods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 yet known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NESO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 yet known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 yet known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 are confirming the forward programme of work, and will keep STC Panel updated on future mods.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616459"/>
                  </a:ext>
                </a:extLst>
              </a:tr>
              <a:tr h="7989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ESRS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Tony  Johnson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NESO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STC 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TBC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GC0156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consequential STC Mod to GC0156, raised in Feb 26. Discussed in March Panel </a:t>
                      </a:r>
                    </a:p>
                  </a:txBody>
                  <a:tcPr marL="4035" marR="4035" marT="4035" marB="2904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93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6F71C-7036-A66C-351B-8E6FEF2B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8B93A-AFF8-23D3-6C52-79E06B88F0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3923" y="2512591"/>
            <a:ext cx="6506315" cy="2818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Authority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Updates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3E7A07C-5768-44B3-A8D4-C6B258A60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879" y="2087365"/>
            <a:ext cx="3551458" cy="113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500" b="1">
                <a:latin typeface="Poppins"/>
                <a:ea typeface="+mj-ea"/>
                <a:cs typeface="Poppins"/>
              </a:rPr>
              <a:t>Authority Decisions</a:t>
            </a:r>
            <a:endParaRPr lang="en-GB" sz="2500" b="1"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3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Authority Decisions and Updates as of  07 May 2026</a:t>
            </a:r>
            <a:endParaRPr lang="en-GB" sz="2500">
              <a:solidFill>
                <a:schemeClr val="tx2">
                  <a:lumMod val="90000"/>
                  <a:lumOff val="10000"/>
                </a:schemeClr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CE70-488F-7049-D20C-5CDB35F06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2" y="1550423"/>
            <a:ext cx="9709362" cy="3804466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b="1">
                <a:solidFill>
                  <a:srgbClr val="000000"/>
                </a:solidFill>
                <a:latin typeface="Poppins"/>
                <a:cs typeface="Poppins"/>
              </a:rPr>
              <a:t>Authority Decisions:</a:t>
            </a:r>
            <a:endParaRPr lang="en-US" b="1" i="0">
              <a:solidFill>
                <a:srgbClr val="000000"/>
              </a:solidFill>
              <a:effectLst/>
              <a:latin typeface="Poppins"/>
              <a:cs typeface="Poppins"/>
            </a:endParaRPr>
          </a:p>
          <a:p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>
                <a:latin typeface="Poppins"/>
                <a:cs typeface="Poppins"/>
              </a:rPr>
              <a:t>There have been no Authority decisions since the April 2026 STC Panel.</a:t>
            </a:r>
          </a:p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b="1">
                <a:latin typeface="Poppins"/>
                <a:cs typeface="Poppins"/>
              </a:rPr>
              <a:t>Updates:</a:t>
            </a:r>
          </a:p>
          <a:p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>
                <a:latin typeface="Poppins"/>
                <a:cs typeface="Poppins"/>
              </a:rPr>
              <a:t>There are have been no Authority updates since the April2026 STC Panel.</a:t>
            </a:r>
            <a:endParaRPr lang="en-US">
              <a:latin typeface="Poppins"/>
              <a:cs typeface="Poppins"/>
            </a:endParaRPr>
          </a:p>
          <a:p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>
                <a:latin typeface="Poppins"/>
                <a:cs typeface="Poppins"/>
              </a:rPr>
              <a:t>The Authority's publication on decisions can be found on their website below:</a:t>
            </a:r>
          </a:p>
          <a:p>
            <a:r>
              <a:rPr lang="en-GB" dirty="0">
                <a:latin typeface="Poppins"/>
                <a:cs typeface="Poppins"/>
                <a:hlinkClick r:id="rId3"/>
              </a:rPr>
              <a:t>Energy codes | Ofgem</a:t>
            </a:r>
            <a:endParaRPr lang="en-GB" dirty="0">
              <a:latin typeface="Poppins"/>
              <a:cs typeface="Poppins"/>
            </a:endParaRPr>
          </a:p>
          <a:p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8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O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FF00FF"/>
      </a:accent1>
      <a:accent2>
        <a:srgbClr val="2CB9FF"/>
      </a:accent2>
      <a:accent3>
        <a:srgbClr val="385B16"/>
      </a:accent3>
      <a:accent4>
        <a:srgbClr val="B0322B"/>
      </a:accent4>
      <a:accent5>
        <a:srgbClr val="F9DF5E"/>
      </a:accent5>
      <a:accent6>
        <a:srgbClr val="70E85E"/>
      </a:accent6>
      <a:hlink>
        <a:srgbClr val="0000FF"/>
      </a:hlink>
      <a:folHlink>
        <a:srgbClr val="7A3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b6fe81-1556-4112-94ca-31043ca39b7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37DB2E824E841AA9D7C8250A8DF90" ma:contentTypeVersion="3" ma:contentTypeDescription="Create a new document." ma:contentTypeScope="" ma:versionID="9a2c1ba66b4e524950c75725ecafbc54">
  <xsd:schema xmlns:xsd="http://www.w3.org/2001/XMLSchema" xmlns:xs="http://www.w3.org/2001/XMLSchema" xmlns:p="http://schemas.microsoft.com/office/2006/metadata/properties" xmlns:ns2="3f6024f2-ec53-42bf-9fc5-b1e570b27390" xmlns:ns3="97b6fe81-1556-4112-94ca-31043ca39b71" xmlns:ns4="303642a2-a73e-4b0e-aad1-46256d6943d4" targetNamespace="http://schemas.microsoft.com/office/2006/metadata/properties" ma:root="true" ma:fieldsID="14f62c1900b4bda05c854e32e1baccfd" ns2:_="" ns3:_="" ns4:_="">
    <xsd:import namespace="3f6024f2-ec53-42bf-9fc5-b1e570b27390"/>
    <xsd:import namespace="97b6fe81-1556-4112-94ca-31043ca39b71"/>
    <xsd:import namespace="303642a2-a73e-4b0e-aad1-46256d6943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024f2-ec53-42bf-9fc5-b1e570b27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fe81-1556-4112-94ca-31043ca39b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642a2-a73e-4b0e-aad1-46256d6943d4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DAACB-6079-4222-BA99-947C98D03F94}">
  <ds:schemaRefs>
    <ds:schemaRef ds:uri="http://schemas.microsoft.com/office/2006/documentManagement/types"/>
    <ds:schemaRef ds:uri="303642a2-a73e-4b0e-aad1-46256d6943d4"/>
    <ds:schemaRef ds:uri="http://schemas.microsoft.com/office/infopath/2007/PartnerControls"/>
    <ds:schemaRef ds:uri="http://www.w3.org/XML/1998/namespace"/>
    <ds:schemaRef ds:uri="http://purl.org/dc/dcmitype/"/>
    <ds:schemaRef ds:uri="97b6fe81-1556-4112-94ca-31043ca39b71"/>
    <ds:schemaRef ds:uri="http://schemas.openxmlformats.org/package/2006/metadata/core-properties"/>
    <ds:schemaRef ds:uri="http://purl.org/dc/terms/"/>
    <ds:schemaRef ds:uri="3f6024f2-ec53-42bf-9fc5-b1e570b27390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77EF45-4AFB-42DD-9458-E0118D6C59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16AE5-B178-44C2-8604-C7DE14344BCF}">
  <ds:schemaRefs>
    <ds:schemaRef ds:uri="303642a2-a73e-4b0e-aad1-46256d6943d4"/>
    <ds:schemaRef ds:uri="3f6024f2-ec53-42bf-9fc5-b1e570b27390"/>
    <ds:schemaRef ds:uri="97b6fe81-1556-4112-94ca-31043ca39b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a63c9e9e-b4db-442a-a94f-08718d788e8c}" enabled="0" method="" siteId="{a63c9e9e-b4db-442a-a94f-08718d788e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Widescreen</PresentationFormat>
  <Paragraphs>167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Poppins</vt:lpstr>
      <vt:lpstr>Office Theme</vt:lpstr>
      <vt:lpstr>STC Panel</vt:lpstr>
      <vt:lpstr>WELCOME </vt:lpstr>
      <vt:lpstr>Approval of Panel Minutes </vt:lpstr>
      <vt:lpstr>Action Log</vt:lpstr>
      <vt:lpstr>PowerPoint Presentation</vt:lpstr>
      <vt:lpstr>STC Panel Horizon Scanning</vt:lpstr>
      <vt:lpstr>STC Panel Horizon Scanning</vt:lpstr>
      <vt:lpstr>PowerPoint Presentation</vt:lpstr>
      <vt:lpstr>Authority Decisions and Updates as of  07 May 2026</vt:lpstr>
      <vt:lpstr>Updates on other industry codes</vt:lpstr>
      <vt:lpstr>PowerPoint Presentation</vt:lpstr>
      <vt:lpstr>The Prioritisation Framework</vt:lpstr>
      <vt:lpstr>PowerPoint Presentation</vt:lpstr>
      <vt:lpstr>Close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Howell</dc:creator>
  <cp:lastModifiedBy>Teri Puddefoot</cp:lastModifiedBy>
  <cp:revision>6</cp:revision>
  <dcterms:created xsi:type="dcterms:W3CDTF">2024-02-29T11:46:45Z</dcterms:created>
  <dcterms:modified xsi:type="dcterms:W3CDTF">2026-05-11T12:38:57Z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0x01010073D37DB2E824E841AA9D7C8250A8DF90</vt:lpwstr>
  </property>
  <property fmtid="{D5CDD505-2E9C-101B-9397-08002B2CF9AE}" pid="3" name="MediaServiceImageTags">
    <vt:lpwstr/>
  </property>
  <property fmtid="{D5CDD505-2E9C-101B-9397-08002B2CF9AE}" pid="4" name="Order">
    <vt:r8>4741700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SIP_Label_fa0ecabb-d145-4574-94e8-a51ee9098452_SetDate">
    <vt:lpwstr>2024-10-15T15:52:01Z</vt:lpwstr>
  </property>
  <property fmtid="{D5CDD505-2E9C-101B-9397-08002B2CF9AE}" pid="12" name="MSIP_Label_fa0ecabb-d145-4574-94e8-a51ee9098452_Name">
    <vt:lpwstr>Publicly available</vt:lpwstr>
  </property>
  <property fmtid="{D5CDD505-2E9C-101B-9397-08002B2CF9AE}" pid="13" name="MSIP_Label_fa0ecabb-d145-4574-94e8-a51ee9098452_ContentBits">
    <vt:lpwstr>2</vt:lpwstr>
  </property>
  <property fmtid="{D5CDD505-2E9C-101B-9397-08002B2CF9AE}" pid="14" name="MSIP_Label_fa0ecabb-d145-4574-94e8-a51ee9098452_ActionId">
    <vt:lpwstr>aaf067c5-8887-4d34-8e3a-0cfdd100a900</vt:lpwstr>
  </property>
  <property fmtid="{D5CDD505-2E9C-101B-9397-08002B2CF9AE}" pid="15" name="ClassificationContentMarkingFooterText">
    <vt:lpwstr>Publicly Available</vt:lpwstr>
  </property>
  <property fmtid="{D5CDD505-2E9C-101B-9397-08002B2CF9AE}" pid="16" name="MSIP_Label_fa0ecabb-d145-4574-94e8-a51ee9098452_SiteId">
    <vt:lpwstr>f98a6a53-25f3-4212-901c-c7787fcd3495</vt:lpwstr>
  </property>
  <property fmtid="{D5CDD505-2E9C-101B-9397-08002B2CF9AE}" pid="17" name="MSIP_Label_fa0ecabb-d145-4574-94e8-a51ee9098452_Method">
    <vt:lpwstr>Privileged</vt:lpwstr>
  </property>
  <property fmtid="{D5CDD505-2E9C-101B-9397-08002B2CF9AE}" pid="18" name="ClassificationContentMarkingFooterLocations">
    <vt:lpwstr>Office Theme:5</vt:lpwstr>
  </property>
  <property fmtid="{D5CDD505-2E9C-101B-9397-08002B2CF9AE}" pid="19" name="MSIP_Label_fa0ecabb-d145-4574-94e8-a51ee9098452_Enabled">
    <vt:lpwstr>true</vt:lpwstr>
  </property>
  <property fmtid="{D5CDD505-2E9C-101B-9397-08002B2CF9AE}" pid="20" name="MSIP_Label_46b973ef-eb54-4209-9a1a-47743cb8bf58_Enabled">
    <vt:lpwstr>true</vt:lpwstr>
  </property>
  <property fmtid="{D5CDD505-2E9C-101B-9397-08002B2CF9AE}" pid="21" name="MSIP_Label_46b973ef-eb54-4209-9a1a-47743cb8bf58_SetDate">
    <vt:lpwstr>2026-05-07T10:27:24Z</vt:lpwstr>
  </property>
  <property fmtid="{D5CDD505-2E9C-101B-9397-08002B2CF9AE}" pid="22" name="MSIP_Label_46b973ef-eb54-4209-9a1a-47743cb8bf58_Method">
    <vt:lpwstr>Privileged</vt:lpwstr>
  </property>
  <property fmtid="{D5CDD505-2E9C-101B-9397-08002B2CF9AE}" pid="23" name="MSIP_Label_46b973ef-eb54-4209-9a1a-47743cb8bf58_Name">
    <vt:lpwstr>Publicly Available</vt:lpwstr>
  </property>
  <property fmtid="{D5CDD505-2E9C-101B-9397-08002B2CF9AE}" pid="24" name="MSIP_Label_46b973ef-eb54-4209-9a1a-47743cb8bf58_SiteId">
    <vt:lpwstr>a63c9e9e-b4db-442a-a94f-08718d788e8c</vt:lpwstr>
  </property>
  <property fmtid="{D5CDD505-2E9C-101B-9397-08002B2CF9AE}" pid="25" name="MSIP_Label_46b973ef-eb54-4209-9a1a-47743cb8bf58_ActionId">
    <vt:lpwstr>702626da-e2c7-4d14-a4ae-4ade258918cb</vt:lpwstr>
  </property>
  <property fmtid="{D5CDD505-2E9C-101B-9397-08002B2CF9AE}" pid="26" name="MSIP_Label_46b973ef-eb54-4209-9a1a-47743cb8bf58_ContentBits">
    <vt:lpwstr>1</vt:lpwstr>
  </property>
  <property fmtid="{D5CDD505-2E9C-101B-9397-08002B2CF9AE}" pid="27" name="MSIP_Label_46b973ef-eb54-4209-9a1a-47743cb8bf58_Tag">
    <vt:lpwstr>10, 0, 1, 2</vt:lpwstr>
  </property>
  <property fmtid="{D5CDD505-2E9C-101B-9397-08002B2CF9AE}" pid="28" name="ClassificationContentMarkingHeaderLocations">
    <vt:lpwstr>Office Theme:6</vt:lpwstr>
  </property>
  <property fmtid="{D5CDD505-2E9C-101B-9397-08002B2CF9AE}" pid="29" name="ClassificationContentMarkingHeaderText">
    <vt:lpwstr>Public</vt:lpwstr>
  </property>
</Properties>
</file>