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37"/>
  </p:notesMasterIdLst>
  <p:handoutMasterIdLst>
    <p:handoutMasterId r:id="rId38"/>
  </p:handoutMasterIdLst>
  <p:sldIdLst>
    <p:sldId id="256" r:id="rId6"/>
    <p:sldId id="283" r:id="rId7"/>
    <p:sldId id="473" r:id="rId8"/>
    <p:sldId id="298" r:id="rId9"/>
    <p:sldId id="461" r:id="rId10"/>
    <p:sldId id="466" r:id="rId11"/>
    <p:sldId id="471" r:id="rId12"/>
    <p:sldId id="472" r:id="rId13"/>
    <p:sldId id="310" r:id="rId14"/>
    <p:sldId id="258" r:id="rId15"/>
    <p:sldId id="288" r:id="rId16"/>
    <p:sldId id="296" r:id="rId17"/>
    <p:sldId id="299" r:id="rId18"/>
    <p:sldId id="293" r:id="rId19"/>
    <p:sldId id="474" r:id="rId20"/>
    <p:sldId id="295" r:id="rId21"/>
    <p:sldId id="285" r:id="rId22"/>
    <p:sldId id="300" r:id="rId23"/>
    <p:sldId id="475" r:id="rId24"/>
    <p:sldId id="305" r:id="rId25"/>
    <p:sldId id="309" r:id="rId26"/>
    <p:sldId id="476" r:id="rId27"/>
    <p:sldId id="477" r:id="rId28"/>
    <p:sldId id="304" r:id="rId29"/>
    <p:sldId id="303" r:id="rId30"/>
    <p:sldId id="302" r:id="rId31"/>
    <p:sldId id="478" r:id="rId32"/>
    <p:sldId id="308" r:id="rId33"/>
    <p:sldId id="311" r:id="rId34"/>
    <p:sldId id="306" r:id="rId35"/>
    <p:sldId id="30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BF288-592C-42F8-8A1C-8DE7D1080F79}">
          <p14:sldIdLst>
            <p14:sldId id="256"/>
            <p14:sldId id="283"/>
            <p14:sldId id="473"/>
            <p14:sldId id="298"/>
            <p14:sldId id="461"/>
            <p14:sldId id="466"/>
            <p14:sldId id="471"/>
            <p14:sldId id="472"/>
            <p14:sldId id="310"/>
            <p14:sldId id="258"/>
            <p14:sldId id="288"/>
            <p14:sldId id="296"/>
            <p14:sldId id="299"/>
            <p14:sldId id="293"/>
            <p14:sldId id="474"/>
            <p14:sldId id="295"/>
            <p14:sldId id="285"/>
            <p14:sldId id="300"/>
            <p14:sldId id="475"/>
            <p14:sldId id="305"/>
            <p14:sldId id="309"/>
            <p14:sldId id="476"/>
            <p14:sldId id="477"/>
            <p14:sldId id="304"/>
            <p14:sldId id="303"/>
            <p14:sldId id="302"/>
            <p14:sldId id="478"/>
            <p14:sldId id="308"/>
            <p14:sldId id="311"/>
            <p14:sldId id="306"/>
            <p14:sldId id="307"/>
          </p14:sldIdLst>
        </p14:section>
        <p14:section name="Default Section" id="{371495E4-A576-47CD-966C-3CC7363D9C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E5591D-C8AE-0C66-6207-0239D6846D38}" name="Amanda Rooney" initials="AR" userId="S::amanda.rooney@neso.energy::bdbd6049-c4fa-4852-bca2-7c6f92e3bc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3366"/>
    <a:srgbClr val="3F073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55C2B-798F-44EE-8F31-358CA06E16BB}" v="24" dt="2026-03-30T08:37:28.256"/>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rrentia Walker" userId="51b9fa9b-c933-484f-915a-be1aacf869c6" providerId="ADAL" clId="{2FA55C2B-798F-44EE-8F31-358CA06E16BB}"/>
    <pc:docChg chg="undo custSel addSld delSld modSld modSection">
      <pc:chgData name="Lurrentia Walker" userId="51b9fa9b-c933-484f-915a-be1aacf869c6" providerId="ADAL" clId="{2FA55C2B-798F-44EE-8F31-358CA06E16BB}" dt="2026-03-30T12:01:57.894" v="1104" actId="20577"/>
      <pc:docMkLst>
        <pc:docMk/>
      </pc:docMkLst>
      <pc:sldChg chg="add">
        <pc:chgData name="Lurrentia Walker" userId="51b9fa9b-c933-484f-915a-be1aacf869c6" providerId="ADAL" clId="{2FA55C2B-798F-44EE-8F31-358CA06E16BB}" dt="2026-03-30T08:37:16.202" v="964"/>
        <pc:sldMkLst>
          <pc:docMk/>
          <pc:sldMk cId="283813365" sldId="258"/>
        </pc:sldMkLst>
      </pc:sldChg>
      <pc:sldChg chg="del">
        <pc:chgData name="Lurrentia Walker" userId="51b9fa9b-c933-484f-915a-be1aacf869c6" providerId="ADAL" clId="{2FA55C2B-798F-44EE-8F31-358CA06E16BB}" dt="2026-03-25T14:34:35.369" v="945" actId="47"/>
        <pc:sldMkLst>
          <pc:docMk/>
          <pc:sldMk cId="2243787793" sldId="259"/>
        </pc:sldMkLst>
      </pc:sldChg>
      <pc:sldChg chg="add">
        <pc:chgData name="Lurrentia Walker" userId="51b9fa9b-c933-484f-915a-be1aacf869c6" providerId="ADAL" clId="{2FA55C2B-798F-44EE-8F31-358CA06E16BB}" dt="2026-03-30T08:37:16.202" v="964"/>
        <pc:sldMkLst>
          <pc:docMk/>
          <pc:sldMk cId="1323245528" sldId="285"/>
        </pc:sldMkLst>
      </pc:sldChg>
      <pc:sldChg chg="add">
        <pc:chgData name="Lurrentia Walker" userId="51b9fa9b-c933-484f-915a-be1aacf869c6" providerId="ADAL" clId="{2FA55C2B-798F-44EE-8F31-358CA06E16BB}" dt="2026-03-30T08:37:16.202" v="964"/>
        <pc:sldMkLst>
          <pc:docMk/>
          <pc:sldMk cId="2253988019" sldId="288"/>
        </pc:sldMkLst>
      </pc:sldChg>
      <pc:sldChg chg="add">
        <pc:chgData name="Lurrentia Walker" userId="51b9fa9b-c933-484f-915a-be1aacf869c6" providerId="ADAL" clId="{2FA55C2B-798F-44EE-8F31-358CA06E16BB}" dt="2026-03-30T08:37:16.202" v="964"/>
        <pc:sldMkLst>
          <pc:docMk/>
          <pc:sldMk cId="2898151971" sldId="293"/>
        </pc:sldMkLst>
      </pc:sldChg>
      <pc:sldChg chg="add">
        <pc:chgData name="Lurrentia Walker" userId="51b9fa9b-c933-484f-915a-be1aacf869c6" providerId="ADAL" clId="{2FA55C2B-798F-44EE-8F31-358CA06E16BB}" dt="2026-03-30T08:37:16.202" v="964"/>
        <pc:sldMkLst>
          <pc:docMk/>
          <pc:sldMk cId="3953893430" sldId="295"/>
        </pc:sldMkLst>
      </pc:sldChg>
      <pc:sldChg chg="add">
        <pc:chgData name="Lurrentia Walker" userId="51b9fa9b-c933-484f-915a-be1aacf869c6" providerId="ADAL" clId="{2FA55C2B-798F-44EE-8F31-358CA06E16BB}" dt="2026-03-30T08:37:16.202" v="964"/>
        <pc:sldMkLst>
          <pc:docMk/>
          <pc:sldMk cId="1477149554" sldId="296"/>
        </pc:sldMkLst>
      </pc:sldChg>
      <pc:sldChg chg="add">
        <pc:chgData name="Lurrentia Walker" userId="51b9fa9b-c933-484f-915a-be1aacf869c6" providerId="ADAL" clId="{2FA55C2B-798F-44EE-8F31-358CA06E16BB}" dt="2026-03-30T08:37:16.202" v="964"/>
        <pc:sldMkLst>
          <pc:docMk/>
          <pc:sldMk cId="873472496" sldId="299"/>
        </pc:sldMkLst>
      </pc:sldChg>
      <pc:sldChg chg="add">
        <pc:chgData name="Lurrentia Walker" userId="51b9fa9b-c933-484f-915a-be1aacf869c6" providerId="ADAL" clId="{2FA55C2B-798F-44EE-8F31-358CA06E16BB}" dt="2026-03-30T08:37:16.202" v="964"/>
        <pc:sldMkLst>
          <pc:docMk/>
          <pc:sldMk cId="2746826883" sldId="300"/>
        </pc:sldMkLst>
      </pc:sldChg>
      <pc:sldChg chg="add">
        <pc:chgData name="Lurrentia Walker" userId="51b9fa9b-c933-484f-915a-be1aacf869c6" providerId="ADAL" clId="{2FA55C2B-798F-44EE-8F31-358CA06E16BB}" dt="2026-03-30T08:37:16.202" v="964"/>
        <pc:sldMkLst>
          <pc:docMk/>
          <pc:sldMk cId="591909251" sldId="302"/>
        </pc:sldMkLst>
      </pc:sldChg>
      <pc:sldChg chg="add">
        <pc:chgData name="Lurrentia Walker" userId="51b9fa9b-c933-484f-915a-be1aacf869c6" providerId="ADAL" clId="{2FA55C2B-798F-44EE-8F31-358CA06E16BB}" dt="2026-03-30T08:37:16.202" v="964"/>
        <pc:sldMkLst>
          <pc:docMk/>
          <pc:sldMk cId="2020955745" sldId="303"/>
        </pc:sldMkLst>
      </pc:sldChg>
      <pc:sldChg chg="add">
        <pc:chgData name="Lurrentia Walker" userId="51b9fa9b-c933-484f-915a-be1aacf869c6" providerId="ADAL" clId="{2FA55C2B-798F-44EE-8F31-358CA06E16BB}" dt="2026-03-30T08:37:16.202" v="964"/>
        <pc:sldMkLst>
          <pc:docMk/>
          <pc:sldMk cId="1324371278" sldId="304"/>
        </pc:sldMkLst>
      </pc:sldChg>
      <pc:sldChg chg="add">
        <pc:chgData name="Lurrentia Walker" userId="51b9fa9b-c933-484f-915a-be1aacf869c6" providerId="ADAL" clId="{2FA55C2B-798F-44EE-8F31-358CA06E16BB}" dt="2026-03-30T08:37:16.202" v="964"/>
        <pc:sldMkLst>
          <pc:docMk/>
          <pc:sldMk cId="3162920186" sldId="305"/>
        </pc:sldMkLst>
      </pc:sldChg>
      <pc:sldChg chg="add">
        <pc:chgData name="Lurrentia Walker" userId="51b9fa9b-c933-484f-915a-be1aacf869c6" providerId="ADAL" clId="{2FA55C2B-798F-44EE-8F31-358CA06E16BB}" dt="2026-03-30T08:37:16.202" v="964"/>
        <pc:sldMkLst>
          <pc:docMk/>
          <pc:sldMk cId="1777987888" sldId="308"/>
        </pc:sldMkLst>
      </pc:sldChg>
      <pc:sldChg chg="add">
        <pc:chgData name="Lurrentia Walker" userId="51b9fa9b-c933-484f-915a-be1aacf869c6" providerId="ADAL" clId="{2FA55C2B-798F-44EE-8F31-358CA06E16BB}" dt="2026-03-30T08:37:16.202" v="964"/>
        <pc:sldMkLst>
          <pc:docMk/>
          <pc:sldMk cId="3236765229" sldId="309"/>
        </pc:sldMkLst>
      </pc:sldChg>
      <pc:sldChg chg="modSp add mod">
        <pc:chgData name="Lurrentia Walker" userId="51b9fa9b-c933-484f-915a-be1aacf869c6" providerId="ADAL" clId="{2FA55C2B-798F-44EE-8F31-358CA06E16BB}" dt="2026-03-30T08:35:23.441" v="963" actId="20577"/>
        <pc:sldMkLst>
          <pc:docMk/>
          <pc:sldMk cId="167012616" sldId="310"/>
        </pc:sldMkLst>
        <pc:graphicFrameChg chg="modGraphic">
          <ac:chgData name="Lurrentia Walker" userId="51b9fa9b-c933-484f-915a-be1aacf869c6" providerId="ADAL" clId="{2FA55C2B-798F-44EE-8F31-358CA06E16BB}" dt="2026-03-30T08:35:23.441" v="963" actId="20577"/>
          <ac:graphicFrameMkLst>
            <pc:docMk/>
            <pc:sldMk cId="167012616" sldId="310"/>
            <ac:graphicFrameMk id="3" creationId="{0FD47A10-1C98-CB31-F7DB-0E18E872583E}"/>
          </ac:graphicFrameMkLst>
        </pc:graphicFrameChg>
      </pc:sldChg>
      <pc:sldChg chg="add">
        <pc:chgData name="Lurrentia Walker" userId="51b9fa9b-c933-484f-915a-be1aacf869c6" providerId="ADAL" clId="{2FA55C2B-798F-44EE-8F31-358CA06E16BB}" dt="2026-03-30T08:37:16.202" v="964"/>
        <pc:sldMkLst>
          <pc:docMk/>
          <pc:sldMk cId="1707155212" sldId="311"/>
        </pc:sldMkLst>
      </pc:sldChg>
      <pc:sldChg chg="modSp add del mod">
        <pc:chgData name="Lurrentia Walker" userId="51b9fa9b-c933-484f-915a-be1aacf869c6" providerId="ADAL" clId="{2FA55C2B-798F-44EE-8F31-358CA06E16BB}" dt="2026-03-30T08:37:26.959" v="965" actId="47"/>
        <pc:sldMkLst>
          <pc:docMk/>
          <pc:sldMk cId="1550091556" sldId="467"/>
        </pc:sldMkLst>
      </pc:sldChg>
      <pc:sldChg chg="del">
        <pc:chgData name="Lurrentia Walker" userId="51b9fa9b-c933-484f-915a-be1aacf869c6" providerId="ADAL" clId="{2FA55C2B-798F-44EE-8F31-358CA06E16BB}" dt="2026-03-30T08:37:28.256" v="966" actId="47"/>
        <pc:sldMkLst>
          <pc:docMk/>
          <pc:sldMk cId="4052778990" sldId="468"/>
        </pc:sldMkLst>
      </pc:sldChg>
      <pc:sldChg chg="del">
        <pc:chgData name="Lurrentia Walker" userId="51b9fa9b-c933-484f-915a-be1aacf869c6" providerId="ADAL" clId="{2FA55C2B-798F-44EE-8F31-358CA06E16BB}" dt="2026-03-25T12:49:03.551" v="941" actId="47"/>
        <pc:sldMkLst>
          <pc:docMk/>
          <pc:sldMk cId="4213999346" sldId="470"/>
        </pc:sldMkLst>
      </pc:sldChg>
      <pc:sldChg chg="modSp add mod">
        <pc:chgData name="Lurrentia Walker" userId="51b9fa9b-c933-484f-915a-be1aacf869c6" providerId="ADAL" clId="{2FA55C2B-798F-44EE-8F31-358CA06E16BB}" dt="2026-03-30T12:01:57.894" v="1104" actId="20577"/>
        <pc:sldMkLst>
          <pc:docMk/>
          <pc:sldMk cId="1380606330" sldId="471"/>
        </pc:sldMkLst>
        <pc:graphicFrameChg chg="modGraphic">
          <ac:chgData name="Lurrentia Walker" userId="51b9fa9b-c933-484f-915a-be1aacf869c6" providerId="ADAL" clId="{2FA55C2B-798F-44EE-8F31-358CA06E16BB}" dt="2026-03-30T12:01:57.894" v="1104" actId="20577"/>
          <ac:graphicFrameMkLst>
            <pc:docMk/>
            <pc:sldMk cId="1380606330" sldId="471"/>
            <ac:graphicFrameMk id="7" creationId="{7C0261FF-920A-75D1-44B3-9D82B1BD2F75}"/>
          </ac:graphicFrameMkLst>
        </pc:graphicFrameChg>
      </pc:sldChg>
      <pc:sldChg chg="modSp add mod">
        <pc:chgData name="Lurrentia Walker" userId="51b9fa9b-c933-484f-915a-be1aacf869c6" providerId="ADAL" clId="{2FA55C2B-798F-44EE-8F31-358CA06E16BB}" dt="2026-03-30T11:29:25.500" v="1094" actId="20577"/>
        <pc:sldMkLst>
          <pc:docMk/>
          <pc:sldMk cId="2556084731" sldId="472"/>
        </pc:sldMkLst>
        <pc:graphicFrameChg chg="modGraphic">
          <ac:chgData name="Lurrentia Walker" userId="51b9fa9b-c933-484f-915a-be1aacf869c6" providerId="ADAL" clId="{2FA55C2B-798F-44EE-8F31-358CA06E16BB}" dt="2026-03-30T11:29:25.500" v="1094" actId="20577"/>
          <ac:graphicFrameMkLst>
            <pc:docMk/>
            <pc:sldMk cId="2556084731" sldId="472"/>
            <ac:graphicFrameMk id="7" creationId="{B36BA2D5-B2A2-1BD5-B532-33D6F8B35196}"/>
          </ac:graphicFrameMkLst>
        </pc:graphicFrameChg>
      </pc:sldChg>
      <pc:sldChg chg="modSp add mod">
        <pc:chgData name="Lurrentia Walker" userId="51b9fa9b-c933-484f-915a-be1aacf869c6" providerId="ADAL" clId="{2FA55C2B-798F-44EE-8F31-358CA06E16BB}" dt="2026-03-25T14:34:38.107" v="946" actId="20577"/>
        <pc:sldMkLst>
          <pc:docMk/>
          <pc:sldMk cId="1245549093" sldId="473"/>
        </pc:sldMkLst>
        <pc:graphicFrameChg chg="modGraphic">
          <ac:chgData name="Lurrentia Walker" userId="51b9fa9b-c933-484f-915a-be1aacf869c6" providerId="ADAL" clId="{2FA55C2B-798F-44EE-8F31-358CA06E16BB}" dt="2026-03-25T14:34:38.107" v="946" actId="20577"/>
          <ac:graphicFrameMkLst>
            <pc:docMk/>
            <pc:sldMk cId="1245549093" sldId="473"/>
            <ac:graphicFrameMk id="5" creationId="{540636BB-63E8-7891-EC53-475036AF94E6}"/>
          </ac:graphicFrameMkLst>
        </pc:graphicFrameChg>
      </pc:sldChg>
      <pc:sldChg chg="add">
        <pc:chgData name="Lurrentia Walker" userId="51b9fa9b-c933-484f-915a-be1aacf869c6" providerId="ADAL" clId="{2FA55C2B-798F-44EE-8F31-358CA06E16BB}" dt="2026-03-30T08:37:16.202" v="964"/>
        <pc:sldMkLst>
          <pc:docMk/>
          <pc:sldMk cId="2628301007" sldId="474"/>
        </pc:sldMkLst>
      </pc:sldChg>
      <pc:sldChg chg="add">
        <pc:chgData name="Lurrentia Walker" userId="51b9fa9b-c933-484f-915a-be1aacf869c6" providerId="ADAL" clId="{2FA55C2B-798F-44EE-8F31-358CA06E16BB}" dt="2026-03-30T08:37:16.202" v="964"/>
        <pc:sldMkLst>
          <pc:docMk/>
          <pc:sldMk cId="2080175321" sldId="475"/>
        </pc:sldMkLst>
      </pc:sldChg>
      <pc:sldChg chg="add">
        <pc:chgData name="Lurrentia Walker" userId="51b9fa9b-c933-484f-915a-be1aacf869c6" providerId="ADAL" clId="{2FA55C2B-798F-44EE-8F31-358CA06E16BB}" dt="2026-03-30T08:37:16.202" v="964"/>
        <pc:sldMkLst>
          <pc:docMk/>
          <pc:sldMk cId="4061979275" sldId="476"/>
        </pc:sldMkLst>
      </pc:sldChg>
      <pc:sldChg chg="add">
        <pc:chgData name="Lurrentia Walker" userId="51b9fa9b-c933-484f-915a-be1aacf869c6" providerId="ADAL" clId="{2FA55C2B-798F-44EE-8F31-358CA06E16BB}" dt="2026-03-30T08:37:16.202" v="964"/>
        <pc:sldMkLst>
          <pc:docMk/>
          <pc:sldMk cId="3005515009" sldId="477"/>
        </pc:sldMkLst>
      </pc:sldChg>
      <pc:sldChg chg="add">
        <pc:chgData name="Lurrentia Walker" userId="51b9fa9b-c933-484f-915a-be1aacf869c6" providerId="ADAL" clId="{2FA55C2B-798F-44EE-8F31-358CA06E16BB}" dt="2026-03-30T08:37:16.202" v="964"/>
        <pc:sldMkLst>
          <pc:docMk/>
          <pc:sldMk cId="3369266494" sldId="478"/>
        </pc:sldMkLst>
      </pc:sldChg>
    </pc:docChg>
  </pc:docChgLst>
  <pc:docChgLst>
    <pc:chgData name="Karen Stanton-Hughes" userId="S::karen.hughes2@neso.energy::35976183-0766-4505-9948-b9dbd1fecbda" providerId="AD" clId="Web-{A6ED564D-EB88-9E71-24A0-5E88EFFEF63D}"/>
    <pc:docChg chg="delSld modSld sldOrd modSection">
      <pc:chgData name="Karen Stanton-Hughes" userId="S::karen.hughes2@neso.energy::35976183-0766-4505-9948-b9dbd1fecbda" providerId="AD" clId="Web-{A6ED564D-EB88-9E71-24A0-5E88EFFEF63D}" dt="2026-03-13T10:14:27.463" v="19"/>
      <pc:docMkLst>
        <pc:docMk/>
      </pc:docMkLst>
      <pc:sldChg chg="modSp">
        <pc:chgData name="Karen Stanton-Hughes" userId="S::karen.hughes2@neso.energy::35976183-0766-4505-9948-b9dbd1fecbda" providerId="AD" clId="Web-{A6ED564D-EB88-9E71-24A0-5E88EFFEF63D}" dt="2026-03-13T10:13:00.758" v="2" actId="20577"/>
        <pc:sldMkLst>
          <pc:docMk/>
          <pc:sldMk cId="4090216598" sldId="256"/>
        </pc:sldMkLst>
        <pc:spChg chg="mod">
          <ac:chgData name="Karen Stanton-Hughes" userId="S::karen.hughes2@neso.energy::35976183-0766-4505-9948-b9dbd1fecbda" providerId="AD" clId="Web-{A6ED564D-EB88-9E71-24A0-5E88EFFEF63D}" dt="2026-03-13T10:13:00.758" v="2" actId="20577"/>
          <ac:spMkLst>
            <pc:docMk/>
            <pc:sldMk cId="4090216598" sldId="256"/>
            <ac:spMk id="5" creationId="{3B5167A3-4A0A-1FD4-0498-8A738F8345C3}"/>
          </ac:spMkLst>
        </pc:spChg>
      </pc:sldChg>
      <pc:sldChg chg="modSp">
        <pc:chgData name="Karen Stanton-Hughes" userId="S::karen.hughes2@neso.energy::35976183-0766-4505-9948-b9dbd1fecbda" providerId="AD" clId="Web-{A6ED564D-EB88-9E71-24A0-5E88EFFEF63D}" dt="2026-03-13T10:13:23.759" v="12"/>
        <pc:sldMkLst>
          <pc:docMk/>
          <pc:sldMk cId="2243787793" sldId="259"/>
        </pc:sldMkLst>
      </pc:sldChg>
      <pc:sldChg chg="ord">
        <pc:chgData name="Karen Stanton-Hughes" userId="S::karen.hughes2@neso.energy::35976183-0766-4505-9948-b9dbd1fecbda" providerId="AD" clId="Web-{A6ED564D-EB88-9E71-24A0-5E88EFFEF63D}" dt="2026-03-13T10:14:27.463" v="19"/>
        <pc:sldMkLst>
          <pc:docMk/>
          <pc:sldMk cId="415826552" sldId="307"/>
        </pc:sldMkLst>
      </pc:sldChg>
      <pc:sldChg chg="modSp">
        <pc:chgData name="Karen Stanton-Hughes" userId="S::karen.hughes2@neso.energy::35976183-0766-4505-9948-b9dbd1fecbda" providerId="AD" clId="Web-{A6ED564D-EB88-9E71-24A0-5E88EFFEF63D}" dt="2026-03-13T10:13:48.994" v="14"/>
        <pc:sldMkLst>
          <pc:docMk/>
          <pc:sldMk cId="993795237" sldId="461"/>
        </pc:sldMkLst>
        <pc:graphicFrameChg chg="mod modGraphic">
          <ac:chgData name="Karen Stanton-Hughes" userId="S::karen.hughes2@neso.energy::35976183-0766-4505-9948-b9dbd1fecbda" providerId="AD" clId="Web-{A6ED564D-EB88-9E71-24A0-5E88EFFEF63D}" dt="2026-03-13T10:13:48.994" v="14"/>
          <ac:graphicFrameMkLst>
            <pc:docMk/>
            <pc:sldMk cId="993795237" sldId="461"/>
            <ac:graphicFrameMk id="5" creationId="{628B05E2-7A8F-9879-B41D-B5AC78EB31DF}"/>
          </ac:graphicFrameMkLst>
        </pc:graphicFrameChg>
      </pc:sldChg>
      <pc:sldChg chg="del">
        <pc:chgData name="Karen Stanton-Hughes" userId="S::karen.hughes2@neso.energy::35976183-0766-4505-9948-b9dbd1fecbda" providerId="AD" clId="Web-{A6ED564D-EB88-9E71-24A0-5E88EFFEF63D}" dt="2026-03-13T10:14:18.823" v="18"/>
        <pc:sldMkLst>
          <pc:docMk/>
          <pc:sldMk cId="1550091556" sldId="467"/>
        </pc:sldMkLst>
      </pc:sldChg>
      <pc:sldChg chg="delSp modSp">
        <pc:chgData name="Karen Stanton-Hughes" userId="S::karen.hughes2@neso.energy::35976183-0766-4505-9948-b9dbd1fecbda" providerId="AD" clId="Web-{A6ED564D-EB88-9E71-24A0-5E88EFFEF63D}" dt="2026-03-13T10:14:03.244" v="17"/>
        <pc:sldMkLst>
          <pc:docMk/>
          <pc:sldMk cId="4213999346" sldId="4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30/03/2026</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30/03/2026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44156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8F0F3-06E5-E1E7-91B2-AF008F44D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0B636-9C7F-D137-972A-C016798AB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E20A3-649B-9E26-E72E-30037C3D6D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rPr>
              <a:t>From the 5.11.3 proposal, checks will be carried out to see the probability of this DC fault occurring and that there is no widespread disturbance on the transmission network.</a:t>
            </a:r>
          </a:p>
          <a:p>
            <a:endParaRPr lang="en-GB" dirty="0"/>
          </a:p>
          <a:p>
            <a:pPr eaLnBrk="0" fontAlgn="base" hangingPunct="0"/>
            <a:r>
              <a:rPr lang="en-US" sz="1200" strike="noStrike" kern="1200" dirty="0">
                <a:solidFill>
                  <a:schemeClr val="tx1"/>
                </a:solidFill>
                <a:effectLst/>
                <a:latin typeface="+mn-lt"/>
                <a:ea typeface="+mn-ea"/>
                <a:cs typeface="+mn-cs"/>
              </a:rPr>
              <a:t>The </a:t>
            </a:r>
            <a:r>
              <a:rPr lang="en-US" sz="1200" i="1" strike="noStrike" kern="1200" dirty="0">
                <a:solidFill>
                  <a:schemeClr val="tx1"/>
                </a:solidFill>
                <a:effectLst/>
                <a:latin typeface="+mn-lt"/>
                <a:ea typeface="+mn-ea"/>
                <a:cs typeface="+mn-cs"/>
              </a:rPr>
              <a:t>onshore transmission system </a:t>
            </a:r>
            <a:r>
              <a:rPr lang="en-US" sz="1200" strike="noStrike" kern="1200" dirty="0">
                <a:solidFill>
                  <a:schemeClr val="tx1"/>
                </a:solidFill>
                <a:effectLst/>
                <a:latin typeface="+mn-lt"/>
                <a:ea typeface="+mn-ea"/>
                <a:cs typeface="+mn-cs"/>
              </a:rPr>
              <a:t>shall be operated under </a:t>
            </a:r>
            <a:r>
              <a:rPr lang="en-US" sz="1200" i="1" strike="noStrike" kern="1200" dirty="0">
                <a:solidFill>
                  <a:schemeClr val="tx1"/>
                </a:solidFill>
                <a:effectLst/>
                <a:latin typeface="+mn-lt"/>
                <a:ea typeface="+mn-ea"/>
                <a:cs typeface="+mn-cs"/>
              </a:rPr>
              <a:t>prevailing system conditions </a:t>
            </a:r>
            <a:r>
              <a:rPr lang="en-US" sz="1200" strike="noStrike" kern="1200" dirty="0">
                <a:solidFill>
                  <a:schemeClr val="tx1"/>
                </a:solidFill>
                <a:effectLst/>
                <a:latin typeface="+mn-lt"/>
                <a:ea typeface="+mn-ea"/>
                <a:cs typeface="+mn-cs"/>
              </a:rPr>
              <a:t>so that for the </a:t>
            </a:r>
            <a:r>
              <a:rPr lang="en-US" sz="1200" i="1" strike="noStrike" kern="1200" dirty="0">
                <a:solidFill>
                  <a:schemeClr val="tx1"/>
                </a:solidFill>
                <a:effectLst/>
                <a:latin typeface="+mn-lt"/>
                <a:ea typeface="+mn-ea"/>
                <a:cs typeface="+mn-cs"/>
              </a:rPr>
              <a:t>secured event </a:t>
            </a:r>
            <a:r>
              <a:rPr lang="en-US" sz="1200" strike="noStrike" kern="1200" dirty="0">
                <a:solidFill>
                  <a:schemeClr val="tx1"/>
                </a:solidFill>
                <a:effectLst/>
                <a:latin typeface="+mn-lt"/>
                <a:ea typeface="+mn-ea"/>
                <a:cs typeface="+mn-cs"/>
              </a:rPr>
              <a:t>on the </a:t>
            </a:r>
            <a:r>
              <a:rPr lang="en-US" sz="1200" i="1" strike="noStrike" kern="1200" dirty="0" err="1">
                <a:solidFill>
                  <a:schemeClr val="tx1"/>
                </a:solidFill>
                <a:effectLst/>
                <a:latin typeface="+mn-lt"/>
                <a:ea typeface="+mn-ea"/>
                <a:cs typeface="+mn-cs"/>
              </a:rPr>
              <a:t>supergrid</a:t>
            </a:r>
            <a:r>
              <a:rPr lang="en-US" sz="1200" i="1" strike="noStrike" kern="120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of a </a:t>
            </a:r>
            <a:r>
              <a:rPr lang="en-US" sz="1200" i="1" strike="noStrike" kern="1200" dirty="0">
                <a:solidFill>
                  <a:schemeClr val="tx1"/>
                </a:solidFill>
                <a:effectLst/>
                <a:latin typeface="+mn-lt"/>
                <a:ea typeface="+mn-ea"/>
                <a:cs typeface="+mn-cs"/>
              </a:rPr>
              <a:t>fault outage </a:t>
            </a:r>
            <a:r>
              <a:rPr lang="en-US" sz="1200" strike="noStrike" kern="1200" dirty="0">
                <a:solidFill>
                  <a:schemeClr val="tx1"/>
                </a:solidFill>
                <a:effectLst/>
                <a:latin typeface="+mn-lt"/>
                <a:ea typeface="+mn-ea"/>
                <a:cs typeface="+mn-cs"/>
              </a:rPr>
              <a:t>of:</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5.4.1	a </a:t>
            </a:r>
            <a:r>
              <a:rPr lang="en-US" sz="1200" i="1" strike="noStrike" kern="1200" dirty="0">
                <a:solidFill>
                  <a:schemeClr val="tx1"/>
                </a:solidFill>
                <a:effectLst/>
                <a:latin typeface="+mn-lt"/>
                <a:ea typeface="+mn-ea"/>
                <a:cs typeface="+mn-cs"/>
              </a:rPr>
              <a:t>double circuit overhead line w</a:t>
            </a:r>
            <a:r>
              <a:rPr lang="en-US" sz="1200" strike="noStrike" kern="1200" dirty="0">
                <a:solidFill>
                  <a:schemeClr val="tx1"/>
                </a:solidFill>
                <a:effectLst/>
                <a:latin typeface="+mn-lt"/>
                <a:ea typeface="+mn-ea"/>
                <a:cs typeface="+mn-cs"/>
              </a:rPr>
              <a:t>here any part of either circuit is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or</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5.4.2 a section of </a:t>
            </a:r>
            <a:r>
              <a:rPr lang="en-US" sz="1200" i="1" strike="noStrike" kern="1200" dirty="0">
                <a:solidFill>
                  <a:schemeClr val="tx1"/>
                </a:solidFill>
                <a:effectLst/>
                <a:latin typeface="+mn-lt"/>
                <a:ea typeface="+mn-ea"/>
                <a:cs typeface="+mn-cs"/>
              </a:rPr>
              <a:t>busbar </a:t>
            </a:r>
            <a:r>
              <a:rPr lang="en-US" sz="1200" strike="noStrike" kern="1200" dirty="0">
                <a:solidFill>
                  <a:schemeClr val="tx1"/>
                </a:solidFill>
                <a:effectLst/>
                <a:latin typeface="+mn-lt"/>
                <a:ea typeface="+mn-ea"/>
                <a:cs typeface="+mn-cs"/>
              </a:rPr>
              <a:t>or mesh corner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there shall not be:</a:t>
            </a:r>
            <a:endParaRPr lang="en-GB" sz="1200" strike="noStrike" kern="1200" dirty="0">
              <a:solidFill>
                <a:schemeClr val="tx1"/>
              </a:solidFill>
              <a:effectLst/>
              <a:latin typeface="+mn-lt"/>
              <a:ea typeface="+mn-ea"/>
              <a:cs typeface="+mn-cs"/>
            </a:endParaRP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5.4.3 </a:t>
            </a:r>
            <a:r>
              <a:rPr lang="en-US" sz="1200" i="1" strike="noStrike" kern="1200" dirty="0">
                <a:solidFill>
                  <a:schemeClr val="tx1"/>
                </a:solidFill>
                <a:effectLst/>
                <a:latin typeface="+mn-lt"/>
                <a:ea typeface="+mn-ea"/>
                <a:cs typeface="+mn-cs"/>
              </a:rPr>
              <a:t>unacceptable overloading </a:t>
            </a:r>
            <a:r>
              <a:rPr lang="en-US" sz="1200" strike="noStrike" kern="1200" dirty="0">
                <a:solidFill>
                  <a:schemeClr val="tx1"/>
                </a:solidFill>
                <a:effectLst/>
                <a:latin typeface="+mn-lt"/>
                <a:ea typeface="+mn-ea"/>
                <a:cs typeface="+mn-cs"/>
              </a:rPr>
              <a:t>of </a:t>
            </a:r>
            <a:r>
              <a:rPr lang="en-US" sz="1200" i="1" strike="noStrike" kern="1200" dirty="0">
                <a:solidFill>
                  <a:schemeClr val="tx1"/>
                </a:solidFill>
                <a:effectLst/>
                <a:latin typeface="+mn-lt"/>
                <a:ea typeface="+mn-ea"/>
                <a:cs typeface="+mn-cs"/>
              </a:rPr>
              <a:t>primary transmission equipment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a:t>
            </a:r>
            <a:endParaRPr lang="en-GB" sz="1200" strike="noStrike" kern="1200" dirty="0">
              <a:solidFill>
                <a:schemeClr val="tx1"/>
              </a:solidFill>
              <a:effectLst/>
              <a:latin typeface="+mn-lt"/>
              <a:ea typeface="+mn-ea"/>
              <a:cs typeface="+mn-cs"/>
            </a:endParaRPr>
          </a:p>
          <a:p>
            <a:r>
              <a:rPr lang="en-US" sz="1200" strike="noStrike" kern="1200" dirty="0">
                <a:solidFill>
                  <a:schemeClr val="tx1"/>
                </a:solidFill>
                <a:effectLst/>
                <a:latin typeface="+mn-lt"/>
                <a:ea typeface="+mn-ea"/>
                <a:cs typeface="+mn-cs"/>
              </a:rPr>
              <a:t>5.4.4 </a:t>
            </a:r>
            <a:r>
              <a:rPr lang="en-US" sz="1200" i="1" strike="noStrike" kern="1200" dirty="0">
                <a:solidFill>
                  <a:schemeClr val="tx1"/>
                </a:solidFill>
                <a:effectLst/>
                <a:latin typeface="+mn-lt"/>
                <a:ea typeface="+mn-ea"/>
                <a:cs typeface="+mn-cs"/>
              </a:rPr>
              <a:t>unacceptable voltage conditions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endParaRPr lang="en-GB" strike="noStrike" dirty="0"/>
          </a:p>
          <a:p>
            <a:endParaRPr lang="en-GB" dirty="0"/>
          </a:p>
        </p:txBody>
      </p:sp>
      <p:sp>
        <p:nvSpPr>
          <p:cNvPr id="4" name="Slide Number Placeholder 3">
            <a:extLst>
              <a:ext uri="{FF2B5EF4-FFF2-40B4-BE49-F238E27FC236}">
                <a16:creationId xmlns:a16="http://schemas.microsoft.com/office/drawing/2014/main" id="{8D6D9160-50FC-DFBB-EBA5-7070E224BA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536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6957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A2806-F563-E9AC-ABDC-B0FEC784E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05561-0EB2-B8D8-C800-27CAC10FD8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17770-1AE1-1D11-D1B9-B34E3498E0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35BDB0-D79F-CF9B-5537-2CE99FB031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827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important to note that the 132kV network is still part of the transmission system in Scotland.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Assessments carried out identified that cascading the circuit does not cause widespread disturbance on the network.</a:t>
            </a:r>
          </a:p>
          <a:p>
            <a:endParaRPr lang="en-GB" dirty="0"/>
          </a:p>
          <a:p>
            <a:endParaRPr lang="en-GB" dirty="0"/>
          </a:p>
          <a:p>
            <a:r>
              <a:rPr lang="en-GB" dirty="0"/>
              <a:t>If the TO does not agree to the cascade, the outage would need to be sanctioned.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704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rtl="0" fontAlgn="base"/>
            <a:r>
              <a:rPr lang="en-GB" sz="1200" b="0" i="0" kern="1200" dirty="0">
                <a:solidFill>
                  <a:schemeClr val="tx1"/>
                </a:solidFill>
                <a:effectLst/>
                <a:latin typeface="+mn-lt"/>
                <a:ea typeface="+mn-ea"/>
                <a:cs typeface="+mn-cs"/>
              </a:rPr>
              <a:t>5.3 The </a:t>
            </a:r>
            <a:r>
              <a:rPr lang="en-GB" sz="1200" b="0" i="1" kern="1200" dirty="0">
                <a:solidFill>
                  <a:schemeClr val="tx1"/>
                </a:solidFill>
                <a:effectLst/>
                <a:latin typeface="+mn-lt"/>
                <a:ea typeface="+mn-ea"/>
                <a:cs typeface="+mn-cs"/>
              </a:rPr>
              <a:t>onshore transmission system </a:t>
            </a:r>
            <a:r>
              <a:rPr lang="en-GB" sz="1200" b="0" i="0" kern="1200" dirty="0">
                <a:solidFill>
                  <a:schemeClr val="tx1"/>
                </a:solidFill>
                <a:effectLst/>
                <a:latin typeface="+mn-lt"/>
                <a:ea typeface="+mn-ea"/>
                <a:cs typeface="+mn-cs"/>
              </a:rPr>
              <a:t>shall be operated under </a:t>
            </a:r>
            <a:r>
              <a:rPr lang="en-GB" sz="1200" b="0" i="1" kern="1200" dirty="0">
                <a:solidFill>
                  <a:schemeClr val="tx1"/>
                </a:solidFill>
                <a:effectLst/>
                <a:latin typeface="+mn-lt"/>
                <a:ea typeface="+mn-ea"/>
                <a:cs typeface="+mn-cs"/>
              </a:rPr>
              <a:t>prevailing system</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conditions </a:t>
            </a:r>
            <a:r>
              <a:rPr lang="en-GB" sz="1200" b="0" i="0" kern="1200" dirty="0">
                <a:solidFill>
                  <a:schemeClr val="tx1"/>
                </a:solidFill>
                <a:effectLst/>
                <a:latin typeface="+mn-lt"/>
                <a:ea typeface="+mn-ea"/>
                <a:cs typeface="+mn-cs"/>
              </a:rPr>
              <a:t>so that for the </a:t>
            </a:r>
            <a:r>
              <a:rPr lang="en-GB" sz="1200" b="0" i="1" kern="1200" dirty="0">
                <a:solidFill>
                  <a:schemeClr val="tx1"/>
                </a:solidFill>
                <a:effectLst/>
                <a:latin typeface="+mn-lt"/>
                <a:ea typeface="+mn-ea"/>
                <a:cs typeface="+mn-cs"/>
              </a:rPr>
              <a:t>secured event </a:t>
            </a:r>
            <a:r>
              <a:rPr lang="en-GB" sz="1200" b="0" i="0" kern="1200" dirty="0">
                <a:solidFill>
                  <a:schemeClr val="tx1"/>
                </a:solidFill>
                <a:effectLst/>
                <a:latin typeface="+mn-lt"/>
                <a:ea typeface="+mn-ea"/>
                <a:cs typeface="+mn-cs"/>
              </a:rPr>
              <a:t>on the </a:t>
            </a:r>
            <a:r>
              <a:rPr lang="en-GB" sz="1200" b="0" i="1" kern="1200" dirty="0">
                <a:solidFill>
                  <a:schemeClr val="tx1"/>
                </a:solidFill>
                <a:effectLst/>
                <a:latin typeface="+mn-lt"/>
                <a:ea typeface="+mn-ea"/>
                <a:cs typeface="+mn-cs"/>
              </a:rPr>
              <a:t>onshore transmission system </a:t>
            </a:r>
            <a:r>
              <a:rPr lang="en-GB" sz="1200" b="0" i="0" kern="1200" dirty="0">
                <a:solidFill>
                  <a:schemeClr val="tx1"/>
                </a:solidFill>
                <a:effectLst/>
                <a:latin typeface="+mn-lt"/>
                <a:ea typeface="+mn-ea"/>
                <a:cs typeface="+mn-cs"/>
              </a:rPr>
              <a:t>of a </a:t>
            </a:r>
            <a:r>
              <a:rPr lang="en-GB" sz="1200" b="0" i="1" kern="1200" dirty="0">
                <a:solidFill>
                  <a:schemeClr val="tx1"/>
                </a:solidFill>
                <a:effectLst/>
                <a:latin typeface="+mn-lt"/>
                <a:ea typeface="+mn-ea"/>
                <a:cs typeface="+mn-cs"/>
              </a:rPr>
              <a:t>fault outage </a:t>
            </a:r>
            <a:r>
              <a:rPr lang="en-GB" sz="1200" b="0" i="0" kern="1200" dirty="0">
                <a:solidFill>
                  <a:schemeClr val="tx1"/>
                </a:solidFill>
                <a:effectLst/>
                <a:latin typeface="+mn-lt"/>
                <a:ea typeface="+mn-ea"/>
                <a:cs typeface="+mn-cs"/>
              </a:rPr>
              <a:t>of: </a:t>
            </a:r>
          </a:p>
          <a:p>
            <a:pPr rtl="0" fontAlgn="base"/>
            <a:r>
              <a:rPr lang="en-GB" sz="1200" b="0" i="0" kern="1200" dirty="0">
                <a:solidFill>
                  <a:schemeClr val="tx1"/>
                </a:solidFill>
                <a:effectLst/>
                <a:latin typeface="+mn-lt"/>
                <a:ea typeface="+mn-ea"/>
                <a:cs typeface="+mn-cs"/>
              </a:rPr>
              <a:t>5.3.1 a </a:t>
            </a:r>
            <a:r>
              <a:rPr lang="en-GB" sz="1200" b="0" i="1" kern="1200" dirty="0">
                <a:solidFill>
                  <a:schemeClr val="tx1"/>
                </a:solidFill>
                <a:effectLst/>
                <a:latin typeface="+mn-lt"/>
                <a:ea typeface="+mn-ea"/>
                <a:cs typeface="+mn-cs"/>
              </a:rPr>
              <a:t>double circuit overhead line</a:t>
            </a:r>
            <a:r>
              <a:rPr lang="en-GB" sz="1200" b="0" i="0" kern="1200" dirty="0">
                <a:solidFill>
                  <a:schemeClr val="tx1"/>
                </a:solidFill>
                <a:effectLst/>
                <a:latin typeface="+mn-lt"/>
                <a:ea typeface="+mn-ea"/>
                <a:cs typeface="+mn-cs"/>
              </a:rPr>
              <a:t>; or </a:t>
            </a:r>
          </a:p>
          <a:p>
            <a:pPr rtl="0" fontAlgn="base"/>
            <a:r>
              <a:rPr lang="en-GB" sz="1200" b="0" i="0" kern="1200" dirty="0">
                <a:solidFill>
                  <a:schemeClr val="tx1"/>
                </a:solidFill>
                <a:effectLst/>
                <a:latin typeface="+mn-lt"/>
                <a:ea typeface="+mn-ea"/>
                <a:cs typeface="+mn-cs"/>
              </a:rPr>
              <a:t>5.3.2 a section of </a:t>
            </a:r>
            <a:r>
              <a:rPr lang="en-GB" sz="1200" b="0" i="1" kern="1200" dirty="0">
                <a:solidFill>
                  <a:schemeClr val="tx1"/>
                </a:solidFill>
                <a:effectLst/>
                <a:latin typeface="+mn-lt"/>
                <a:ea typeface="+mn-ea"/>
                <a:cs typeface="+mn-cs"/>
              </a:rPr>
              <a:t>busbar </a:t>
            </a:r>
            <a:r>
              <a:rPr lang="en-GB" sz="1200" b="0" i="0" kern="1200" dirty="0">
                <a:solidFill>
                  <a:schemeClr val="tx1"/>
                </a:solidFill>
                <a:effectLst/>
                <a:latin typeface="+mn-lt"/>
                <a:ea typeface="+mn-ea"/>
                <a:cs typeface="+mn-cs"/>
              </a:rPr>
              <a:t>or mesh corner,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there shall not be any of the following: </a:t>
            </a:r>
          </a:p>
          <a:p>
            <a:endParaRPr lang="en-GB" dirty="0"/>
          </a:p>
          <a:p>
            <a:pPr rtl="0" fontAlgn="base"/>
            <a:r>
              <a:rPr lang="en-GB" sz="1200" b="0" i="0" kern="1200" dirty="0">
                <a:solidFill>
                  <a:schemeClr val="tx1"/>
                </a:solidFill>
                <a:effectLst/>
                <a:latin typeface="+mn-lt"/>
                <a:ea typeface="+mn-ea"/>
                <a:cs typeface="+mn-cs"/>
              </a:rPr>
              <a:t>5.3.3 a </a:t>
            </a:r>
            <a:r>
              <a:rPr lang="en-GB" sz="1200" b="0" i="1" kern="1200" dirty="0">
                <a:solidFill>
                  <a:schemeClr val="tx1"/>
                </a:solidFill>
                <a:effectLst/>
                <a:latin typeface="+mn-lt"/>
                <a:ea typeface="+mn-ea"/>
                <a:cs typeface="+mn-cs"/>
              </a:rPr>
              <a:t>loss of supply capacity </a:t>
            </a:r>
            <a:r>
              <a:rPr lang="en-GB" sz="1200" b="0" i="0" kern="1200" dirty="0">
                <a:solidFill>
                  <a:schemeClr val="tx1"/>
                </a:solidFill>
                <a:effectLst/>
                <a:latin typeface="+mn-lt"/>
                <a:ea typeface="+mn-ea"/>
                <a:cs typeface="+mn-cs"/>
              </a:rPr>
              <a:t>greater than 1500 MW; </a:t>
            </a:r>
          </a:p>
          <a:p>
            <a:pPr rtl="0" fontAlgn="base"/>
            <a:r>
              <a:rPr lang="en-GB" sz="1200" b="0" i="0" kern="1200" dirty="0">
                <a:solidFill>
                  <a:schemeClr val="tx1"/>
                </a:solidFill>
                <a:effectLst/>
                <a:latin typeface="+mn-lt"/>
                <a:ea typeface="+mn-ea"/>
                <a:cs typeface="+mn-cs"/>
              </a:rPr>
              <a:t>5.3.4 </a:t>
            </a:r>
            <a:r>
              <a:rPr lang="en-GB" sz="1200" b="0" i="1" kern="1200" dirty="0">
                <a:solidFill>
                  <a:schemeClr val="tx1"/>
                </a:solidFill>
                <a:effectLst/>
                <a:latin typeface="+mn-lt"/>
                <a:ea typeface="+mn-ea"/>
                <a:cs typeface="+mn-cs"/>
              </a:rPr>
              <a:t>unacceptable frequency conditions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5.3.5 </a:t>
            </a:r>
            <a:r>
              <a:rPr lang="en-GB" sz="1200" b="0" i="1" kern="1200" dirty="0">
                <a:solidFill>
                  <a:schemeClr val="tx1"/>
                </a:solidFill>
                <a:effectLst/>
                <a:latin typeface="+mn-lt"/>
                <a:ea typeface="+mn-ea"/>
                <a:cs typeface="+mn-cs"/>
              </a:rPr>
              <a:t>unacceptable voltage conditions </a:t>
            </a:r>
            <a:r>
              <a:rPr lang="en-GB" sz="1200" b="0" i="0" kern="1200" dirty="0">
                <a:solidFill>
                  <a:schemeClr val="tx1"/>
                </a:solidFill>
                <a:effectLst/>
                <a:latin typeface="+mn-lt"/>
                <a:ea typeface="+mn-ea"/>
                <a:cs typeface="+mn-cs"/>
              </a:rPr>
              <a:t>affecting one or more </a:t>
            </a:r>
            <a:r>
              <a:rPr lang="en-GB" sz="1200" b="0" i="1" kern="1200" dirty="0">
                <a:solidFill>
                  <a:schemeClr val="tx1"/>
                </a:solidFill>
                <a:effectLst/>
                <a:latin typeface="+mn-lt"/>
                <a:ea typeface="+mn-ea"/>
                <a:cs typeface="+mn-cs"/>
              </a:rPr>
              <a:t>Grid Supply Points </a:t>
            </a:r>
            <a:r>
              <a:rPr lang="en-GB" sz="1200" b="0" i="0" kern="1200" dirty="0">
                <a:solidFill>
                  <a:schemeClr val="tx1"/>
                </a:solidFill>
                <a:effectLst/>
                <a:latin typeface="+mn-lt"/>
                <a:ea typeface="+mn-ea"/>
                <a:cs typeface="+mn-cs"/>
              </a:rPr>
              <a:t>for which the total </a:t>
            </a:r>
            <a:r>
              <a:rPr lang="en-GB" sz="1200" b="0" i="1" kern="1200" dirty="0">
                <a:solidFill>
                  <a:schemeClr val="tx1"/>
                </a:solidFill>
                <a:effectLst/>
                <a:latin typeface="+mn-lt"/>
                <a:ea typeface="+mn-ea"/>
                <a:cs typeface="+mn-cs"/>
              </a:rPr>
              <a:t>group demand </a:t>
            </a:r>
            <a:r>
              <a:rPr lang="en-GB" sz="1200" b="0" i="0" kern="1200" dirty="0">
                <a:solidFill>
                  <a:schemeClr val="tx1"/>
                </a:solidFill>
                <a:effectLst/>
                <a:latin typeface="+mn-lt"/>
                <a:ea typeface="+mn-ea"/>
                <a:cs typeface="+mn-cs"/>
              </a:rPr>
              <a:t>is greater than 1500 MW; </a:t>
            </a:r>
          </a:p>
          <a:p>
            <a:pPr rtl="0" fontAlgn="base"/>
            <a:r>
              <a:rPr lang="en-GB" sz="1200" b="0" i="0" kern="1200" dirty="0">
                <a:solidFill>
                  <a:schemeClr val="tx1"/>
                </a:solidFill>
                <a:effectLst/>
                <a:latin typeface="+mn-lt"/>
                <a:ea typeface="+mn-ea"/>
                <a:cs typeface="+mn-cs"/>
              </a:rPr>
              <a:t>5.3.6 </a:t>
            </a:r>
            <a:r>
              <a:rPr lang="en-GB" sz="1200" b="0" i="1" kern="1200" dirty="0">
                <a:solidFill>
                  <a:schemeClr val="tx1"/>
                </a:solidFill>
                <a:effectLst/>
                <a:latin typeface="+mn-lt"/>
                <a:ea typeface="+mn-ea"/>
                <a:cs typeface="+mn-cs"/>
              </a:rPr>
              <a:t>system instability </a:t>
            </a:r>
            <a:r>
              <a:rPr lang="en-GB" sz="1200" b="0" i="0" kern="1200" dirty="0">
                <a:solidFill>
                  <a:schemeClr val="tx1"/>
                </a:solidFill>
                <a:effectLst/>
                <a:latin typeface="+mn-lt"/>
                <a:ea typeface="+mn-ea"/>
                <a:cs typeface="+mn-cs"/>
              </a:rPr>
              <a:t>of one or more </a:t>
            </a:r>
            <a:r>
              <a:rPr lang="en-GB" sz="1200" b="0" i="1" kern="1200" dirty="0">
                <a:solidFill>
                  <a:schemeClr val="tx1"/>
                </a:solidFill>
                <a:effectLst/>
                <a:latin typeface="+mn-lt"/>
                <a:ea typeface="+mn-ea"/>
                <a:cs typeface="+mn-cs"/>
              </a:rPr>
              <a:t>generating units </a:t>
            </a:r>
            <a:r>
              <a:rPr lang="en-GB" sz="1200" b="0" i="0" kern="1200" dirty="0">
                <a:solidFill>
                  <a:schemeClr val="tx1"/>
                </a:solidFill>
                <a:effectLst/>
                <a:latin typeface="+mn-lt"/>
                <a:ea typeface="+mn-ea"/>
                <a:cs typeface="+mn-cs"/>
              </a:rPr>
              <a:t>connected to the </a:t>
            </a:r>
            <a:r>
              <a:rPr lang="en-GB" sz="1200" b="0" i="1" kern="1200" dirty="0" err="1">
                <a:solidFill>
                  <a:schemeClr val="tx1"/>
                </a:solidFill>
                <a:effectLst/>
                <a:latin typeface="+mn-lt"/>
                <a:ea typeface="+mn-ea"/>
                <a:cs typeface="+mn-cs"/>
              </a:rPr>
              <a:t>supergrid</a:t>
            </a:r>
            <a:r>
              <a:rPr lang="en-GB" sz="1200" b="0" i="1" kern="1200" dirty="0">
                <a:solidFill>
                  <a:schemeClr val="tx1"/>
                </a:solidFill>
                <a:effectLst/>
                <a:latin typeface="+mn-lt"/>
                <a:ea typeface="+mn-ea"/>
                <a:cs typeface="+mn-cs"/>
              </a:rPr>
              <a:t>; or</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5.3.7 </a:t>
            </a:r>
            <a:r>
              <a:rPr lang="en-GB" sz="1200" b="0" i="1" kern="1200" dirty="0">
                <a:solidFill>
                  <a:schemeClr val="tx1"/>
                </a:solidFill>
                <a:effectLst/>
                <a:latin typeface="+mn-lt"/>
                <a:ea typeface="+mn-ea"/>
                <a:cs typeface="+mn-cs"/>
              </a:rPr>
              <a:t>Unacceptable Sub-Synchronous Oscillations.</a:t>
            </a:r>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906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2C74D-855C-5107-0A04-4792511B2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E396A-4492-D871-EA83-55D5A8393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3DE9F-4584-8E0F-69BB-2C2646AD7E4D}"/>
              </a:ext>
            </a:extLst>
          </p:cNvPr>
          <p:cNvSpPr>
            <a:spLocks noGrp="1"/>
          </p:cNvSpPr>
          <p:nvPr>
            <p:ph type="body" idx="1"/>
          </p:nvPr>
        </p:nvSpPr>
        <p:spPr/>
        <p:txBody>
          <a:bodyPr/>
          <a:lstStyle/>
          <a:p>
            <a:endParaRPr lang="en-GB" dirty="0"/>
          </a:p>
          <a:p>
            <a:pPr rtl="0" fontAlgn="base"/>
            <a:r>
              <a:rPr lang="en-GB" sz="1200" b="0" i="0" kern="1200" dirty="0">
                <a:solidFill>
                  <a:schemeClr val="tx1"/>
                </a:solidFill>
                <a:effectLst/>
                <a:latin typeface="+mn-lt"/>
                <a:ea typeface="+mn-ea"/>
                <a:cs typeface="+mn-cs"/>
              </a:rPr>
              <a:t>5.3 The </a:t>
            </a:r>
            <a:r>
              <a:rPr lang="en-GB" sz="1200" b="0" i="1" kern="1200" dirty="0">
                <a:solidFill>
                  <a:schemeClr val="tx1"/>
                </a:solidFill>
                <a:effectLst/>
                <a:latin typeface="+mn-lt"/>
                <a:ea typeface="+mn-ea"/>
                <a:cs typeface="+mn-cs"/>
              </a:rPr>
              <a:t>onshore transmission system </a:t>
            </a:r>
            <a:r>
              <a:rPr lang="en-GB" sz="1200" b="0" i="0" kern="1200" dirty="0">
                <a:solidFill>
                  <a:schemeClr val="tx1"/>
                </a:solidFill>
                <a:effectLst/>
                <a:latin typeface="+mn-lt"/>
                <a:ea typeface="+mn-ea"/>
                <a:cs typeface="+mn-cs"/>
              </a:rPr>
              <a:t>shall be operated under </a:t>
            </a:r>
            <a:r>
              <a:rPr lang="en-GB" sz="1200" b="0" i="1" kern="1200" dirty="0">
                <a:solidFill>
                  <a:schemeClr val="tx1"/>
                </a:solidFill>
                <a:effectLst/>
                <a:latin typeface="+mn-lt"/>
                <a:ea typeface="+mn-ea"/>
                <a:cs typeface="+mn-cs"/>
              </a:rPr>
              <a:t>prevailing system</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conditions </a:t>
            </a:r>
            <a:r>
              <a:rPr lang="en-GB" sz="1200" b="0" i="0" kern="1200" dirty="0">
                <a:solidFill>
                  <a:schemeClr val="tx1"/>
                </a:solidFill>
                <a:effectLst/>
                <a:latin typeface="+mn-lt"/>
                <a:ea typeface="+mn-ea"/>
                <a:cs typeface="+mn-cs"/>
              </a:rPr>
              <a:t>so that for the </a:t>
            </a:r>
            <a:r>
              <a:rPr lang="en-GB" sz="1200" b="0" i="1" kern="1200" dirty="0">
                <a:solidFill>
                  <a:schemeClr val="tx1"/>
                </a:solidFill>
                <a:effectLst/>
                <a:latin typeface="+mn-lt"/>
                <a:ea typeface="+mn-ea"/>
                <a:cs typeface="+mn-cs"/>
              </a:rPr>
              <a:t>secured event </a:t>
            </a:r>
            <a:r>
              <a:rPr lang="en-GB" sz="1200" b="0" i="0" kern="1200" dirty="0">
                <a:solidFill>
                  <a:schemeClr val="tx1"/>
                </a:solidFill>
                <a:effectLst/>
                <a:latin typeface="+mn-lt"/>
                <a:ea typeface="+mn-ea"/>
                <a:cs typeface="+mn-cs"/>
              </a:rPr>
              <a:t>on the </a:t>
            </a:r>
            <a:r>
              <a:rPr lang="en-GB" sz="1200" b="0" i="1" kern="1200" dirty="0">
                <a:solidFill>
                  <a:schemeClr val="tx1"/>
                </a:solidFill>
                <a:effectLst/>
                <a:latin typeface="+mn-lt"/>
                <a:ea typeface="+mn-ea"/>
                <a:cs typeface="+mn-cs"/>
              </a:rPr>
              <a:t>onshore transmission system </a:t>
            </a:r>
            <a:r>
              <a:rPr lang="en-GB" sz="1200" b="0" i="0" kern="1200" dirty="0">
                <a:solidFill>
                  <a:schemeClr val="tx1"/>
                </a:solidFill>
                <a:effectLst/>
                <a:latin typeface="+mn-lt"/>
                <a:ea typeface="+mn-ea"/>
                <a:cs typeface="+mn-cs"/>
              </a:rPr>
              <a:t>of a </a:t>
            </a:r>
            <a:r>
              <a:rPr lang="en-GB" sz="1200" b="0" i="1" kern="1200" dirty="0">
                <a:solidFill>
                  <a:schemeClr val="tx1"/>
                </a:solidFill>
                <a:effectLst/>
                <a:latin typeface="+mn-lt"/>
                <a:ea typeface="+mn-ea"/>
                <a:cs typeface="+mn-cs"/>
              </a:rPr>
              <a:t>fault outage </a:t>
            </a:r>
            <a:r>
              <a:rPr lang="en-GB" sz="1200" b="0" i="0" kern="1200" dirty="0">
                <a:solidFill>
                  <a:schemeClr val="tx1"/>
                </a:solidFill>
                <a:effectLst/>
                <a:latin typeface="+mn-lt"/>
                <a:ea typeface="+mn-ea"/>
                <a:cs typeface="+mn-cs"/>
              </a:rPr>
              <a:t>of: </a:t>
            </a:r>
          </a:p>
          <a:p>
            <a:pPr rtl="0" fontAlgn="base"/>
            <a:r>
              <a:rPr lang="en-GB" sz="1200" b="0" i="0" kern="1200" dirty="0">
                <a:solidFill>
                  <a:schemeClr val="tx1"/>
                </a:solidFill>
                <a:effectLst/>
                <a:latin typeface="+mn-lt"/>
                <a:ea typeface="+mn-ea"/>
                <a:cs typeface="+mn-cs"/>
              </a:rPr>
              <a:t>5.3.1 a </a:t>
            </a:r>
            <a:r>
              <a:rPr lang="en-GB" sz="1200" b="0" i="1" kern="1200" dirty="0">
                <a:solidFill>
                  <a:schemeClr val="tx1"/>
                </a:solidFill>
                <a:effectLst/>
                <a:latin typeface="+mn-lt"/>
                <a:ea typeface="+mn-ea"/>
                <a:cs typeface="+mn-cs"/>
              </a:rPr>
              <a:t>double circuit overhead line</a:t>
            </a:r>
            <a:r>
              <a:rPr lang="en-GB" sz="1200" b="0" i="0" kern="1200" dirty="0">
                <a:solidFill>
                  <a:schemeClr val="tx1"/>
                </a:solidFill>
                <a:effectLst/>
                <a:latin typeface="+mn-lt"/>
                <a:ea typeface="+mn-ea"/>
                <a:cs typeface="+mn-cs"/>
              </a:rPr>
              <a:t>; or </a:t>
            </a:r>
          </a:p>
          <a:p>
            <a:pPr rtl="0" fontAlgn="base"/>
            <a:r>
              <a:rPr lang="en-GB" sz="1200" b="0" i="0" kern="1200" dirty="0">
                <a:solidFill>
                  <a:schemeClr val="tx1"/>
                </a:solidFill>
                <a:effectLst/>
                <a:latin typeface="+mn-lt"/>
                <a:ea typeface="+mn-ea"/>
                <a:cs typeface="+mn-cs"/>
              </a:rPr>
              <a:t>5.3.2 a section of </a:t>
            </a:r>
            <a:r>
              <a:rPr lang="en-GB" sz="1200" b="0" i="1" kern="1200" dirty="0">
                <a:solidFill>
                  <a:schemeClr val="tx1"/>
                </a:solidFill>
                <a:effectLst/>
                <a:latin typeface="+mn-lt"/>
                <a:ea typeface="+mn-ea"/>
                <a:cs typeface="+mn-cs"/>
              </a:rPr>
              <a:t>busbar </a:t>
            </a:r>
            <a:r>
              <a:rPr lang="en-GB" sz="1200" b="0" i="0" kern="1200" dirty="0">
                <a:solidFill>
                  <a:schemeClr val="tx1"/>
                </a:solidFill>
                <a:effectLst/>
                <a:latin typeface="+mn-lt"/>
                <a:ea typeface="+mn-ea"/>
                <a:cs typeface="+mn-cs"/>
              </a:rPr>
              <a:t>or mesh corner,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there shall not be any of the following: </a:t>
            </a:r>
          </a:p>
          <a:p>
            <a:endParaRPr lang="en-GB" dirty="0"/>
          </a:p>
          <a:p>
            <a:pPr rtl="0" fontAlgn="base"/>
            <a:r>
              <a:rPr lang="en-GB" sz="1200" b="0" i="0" kern="1200" dirty="0">
                <a:solidFill>
                  <a:schemeClr val="tx1"/>
                </a:solidFill>
                <a:effectLst/>
                <a:latin typeface="+mn-lt"/>
                <a:ea typeface="+mn-ea"/>
                <a:cs typeface="+mn-cs"/>
              </a:rPr>
              <a:t>5.3.3 a </a:t>
            </a:r>
            <a:r>
              <a:rPr lang="en-GB" sz="1200" b="0" i="1" kern="1200" dirty="0">
                <a:solidFill>
                  <a:schemeClr val="tx1"/>
                </a:solidFill>
                <a:effectLst/>
                <a:latin typeface="+mn-lt"/>
                <a:ea typeface="+mn-ea"/>
                <a:cs typeface="+mn-cs"/>
              </a:rPr>
              <a:t>loss of supply capacity </a:t>
            </a:r>
            <a:r>
              <a:rPr lang="en-GB" sz="1200" b="0" i="0" kern="1200" dirty="0">
                <a:solidFill>
                  <a:schemeClr val="tx1"/>
                </a:solidFill>
                <a:effectLst/>
                <a:latin typeface="+mn-lt"/>
                <a:ea typeface="+mn-ea"/>
                <a:cs typeface="+mn-cs"/>
              </a:rPr>
              <a:t>greater than 1500 MW; </a:t>
            </a:r>
          </a:p>
          <a:p>
            <a:pPr rtl="0" fontAlgn="base"/>
            <a:r>
              <a:rPr lang="en-GB" sz="1200" b="0" i="0" kern="1200" dirty="0">
                <a:solidFill>
                  <a:schemeClr val="tx1"/>
                </a:solidFill>
                <a:effectLst/>
                <a:latin typeface="+mn-lt"/>
                <a:ea typeface="+mn-ea"/>
                <a:cs typeface="+mn-cs"/>
              </a:rPr>
              <a:t>5.3.4 </a:t>
            </a:r>
            <a:r>
              <a:rPr lang="en-GB" sz="1200" b="0" i="1" kern="1200" dirty="0">
                <a:solidFill>
                  <a:schemeClr val="tx1"/>
                </a:solidFill>
                <a:effectLst/>
                <a:latin typeface="+mn-lt"/>
                <a:ea typeface="+mn-ea"/>
                <a:cs typeface="+mn-cs"/>
              </a:rPr>
              <a:t>unacceptable frequency conditions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5.3.5 </a:t>
            </a:r>
            <a:r>
              <a:rPr lang="en-GB" sz="1200" b="0" i="1" kern="1200" dirty="0">
                <a:solidFill>
                  <a:schemeClr val="tx1"/>
                </a:solidFill>
                <a:effectLst/>
                <a:latin typeface="+mn-lt"/>
                <a:ea typeface="+mn-ea"/>
                <a:cs typeface="+mn-cs"/>
              </a:rPr>
              <a:t>unacceptable voltage conditions </a:t>
            </a:r>
            <a:r>
              <a:rPr lang="en-GB" sz="1200" b="0" i="0" kern="1200" dirty="0">
                <a:solidFill>
                  <a:schemeClr val="tx1"/>
                </a:solidFill>
                <a:effectLst/>
                <a:latin typeface="+mn-lt"/>
                <a:ea typeface="+mn-ea"/>
                <a:cs typeface="+mn-cs"/>
              </a:rPr>
              <a:t>affecting one or more </a:t>
            </a:r>
            <a:r>
              <a:rPr lang="en-GB" sz="1200" b="0" i="1" kern="1200" dirty="0">
                <a:solidFill>
                  <a:schemeClr val="tx1"/>
                </a:solidFill>
                <a:effectLst/>
                <a:latin typeface="+mn-lt"/>
                <a:ea typeface="+mn-ea"/>
                <a:cs typeface="+mn-cs"/>
              </a:rPr>
              <a:t>Grid Supply Points </a:t>
            </a:r>
            <a:r>
              <a:rPr lang="en-GB" sz="1200" b="0" i="0" kern="1200" dirty="0">
                <a:solidFill>
                  <a:schemeClr val="tx1"/>
                </a:solidFill>
                <a:effectLst/>
                <a:latin typeface="+mn-lt"/>
                <a:ea typeface="+mn-ea"/>
                <a:cs typeface="+mn-cs"/>
              </a:rPr>
              <a:t>for which the total </a:t>
            </a:r>
            <a:r>
              <a:rPr lang="en-GB" sz="1200" b="0" i="1" kern="1200" dirty="0">
                <a:solidFill>
                  <a:schemeClr val="tx1"/>
                </a:solidFill>
                <a:effectLst/>
                <a:latin typeface="+mn-lt"/>
                <a:ea typeface="+mn-ea"/>
                <a:cs typeface="+mn-cs"/>
              </a:rPr>
              <a:t>group demand </a:t>
            </a:r>
            <a:r>
              <a:rPr lang="en-GB" sz="1200" b="0" i="0" kern="1200" dirty="0">
                <a:solidFill>
                  <a:schemeClr val="tx1"/>
                </a:solidFill>
                <a:effectLst/>
                <a:latin typeface="+mn-lt"/>
                <a:ea typeface="+mn-ea"/>
                <a:cs typeface="+mn-cs"/>
              </a:rPr>
              <a:t>is greater than 1500 MW; </a:t>
            </a:r>
          </a:p>
          <a:p>
            <a:pPr rtl="0" fontAlgn="base"/>
            <a:r>
              <a:rPr lang="en-GB" sz="1200" b="0" i="0" kern="1200" dirty="0">
                <a:solidFill>
                  <a:schemeClr val="tx1"/>
                </a:solidFill>
                <a:effectLst/>
                <a:latin typeface="+mn-lt"/>
                <a:ea typeface="+mn-ea"/>
                <a:cs typeface="+mn-cs"/>
              </a:rPr>
              <a:t>5.3.6 </a:t>
            </a:r>
            <a:r>
              <a:rPr lang="en-GB" sz="1200" b="0" i="1" kern="1200" dirty="0">
                <a:solidFill>
                  <a:schemeClr val="tx1"/>
                </a:solidFill>
                <a:effectLst/>
                <a:latin typeface="+mn-lt"/>
                <a:ea typeface="+mn-ea"/>
                <a:cs typeface="+mn-cs"/>
              </a:rPr>
              <a:t>system instability </a:t>
            </a:r>
            <a:r>
              <a:rPr lang="en-GB" sz="1200" b="0" i="0" kern="1200" dirty="0">
                <a:solidFill>
                  <a:schemeClr val="tx1"/>
                </a:solidFill>
                <a:effectLst/>
                <a:latin typeface="+mn-lt"/>
                <a:ea typeface="+mn-ea"/>
                <a:cs typeface="+mn-cs"/>
              </a:rPr>
              <a:t>of one or more </a:t>
            </a:r>
            <a:r>
              <a:rPr lang="en-GB" sz="1200" b="0" i="1" kern="1200" dirty="0">
                <a:solidFill>
                  <a:schemeClr val="tx1"/>
                </a:solidFill>
                <a:effectLst/>
                <a:latin typeface="+mn-lt"/>
                <a:ea typeface="+mn-ea"/>
                <a:cs typeface="+mn-cs"/>
              </a:rPr>
              <a:t>generating units </a:t>
            </a:r>
            <a:r>
              <a:rPr lang="en-GB" sz="1200" b="0" i="0" kern="1200" dirty="0">
                <a:solidFill>
                  <a:schemeClr val="tx1"/>
                </a:solidFill>
                <a:effectLst/>
                <a:latin typeface="+mn-lt"/>
                <a:ea typeface="+mn-ea"/>
                <a:cs typeface="+mn-cs"/>
              </a:rPr>
              <a:t>connected to the </a:t>
            </a:r>
            <a:r>
              <a:rPr lang="en-GB" sz="1200" b="0" i="1" kern="1200" dirty="0" err="1">
                <a:solidFill>
                  <a:schemeClr val="tx1"/>
                </a:solidFill>
                <a:effectLst/>
                <a:latin typeface="+mn-lt"/>
                <a:ea typeface="+mn-ea"/>
                <a:cs typeface="+mn-cs"/>
              </a:rPr>
              <a:t>supergrid</a:t>
            </a:r>
            <a:r>
              <a:rPr lang="en-GB" sz="1200" b="0" i="1" kern="1200" dirty="0">
                <a:solidFill>
                  <a:schemeClr val="tx1"/>
                </a:solidFill>
                <a:effectLst/>
                <a:latin typeface="+mn-lt"/>
                <a:ea typeface="+mn-ea"/>
                <a:cs typeface="+mn-cs"/>
              </a:rPr>
              <a:t>; or</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5.3.7 </a:t>
            </a:r>
            <a:r>
              <a:rPr lang="en-GB" sz="1200" b="0" i="1" kern="1200" dirty="0">
                <a:solidFill>
                  <a:schemeClr val="tx1"/>
                </a:solidFill>
                <a:effectLst/>
                <a:latin typeface="+mn-lt"/>
                <a:ea typeface="+mn-ea"/>
                <a:cs typeface="+mn-cs"/>
              </a:rPr>
              <a:t>Unacceptable Sub-Synchronous Oscillations.</a:t>
            </a:r>
            <a:r>
              <a:rPr lang="en-GB" sz="1200" b="0" i="0" kern="1200" dirty="0">
                <a:solidFill>
                  <a:schemeClr val="tx1"/>
                </a:solidFill>
                <a:effectLst/>
                <a:latin typeface="+mn-lt"/>
                <a:ea typeface="+mn-ea"/>
                <a:cs typeface="+mn-cs"/>
              </a:rPr>
              <a:t> </a:t>
            </a:r>
          </a:p>
          <a:p>
            <a:endParaRPr lang="en-GB" dirty="0"/>
          </a:p>
        </p:txBody>
      </p:sp>
      <p:sp>
        <p:nvSpPr>
          <p:cNvPr id="4" name="Slide Number Placeholder 3">
            <a:extLst>
              <a:ext uri="{FF2B5EF4-FFF2-40B4-BE49-F238E27FC236}">
                <a16:creationId xmlns:a16="http://schemas.microsoft.com/office/drawing/2014/main" id="{066C629D-D0B0-7D99-3F4D-A398319345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28628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 protection threshold was not met</a:t>
            </a:r>
          </a:p>
          <a:p>
            <a:endParaRPr lang="en-GB" dirty="0"/>
          </a:p>
          <a:p>
            <a:r>
              <a:rPr lang="en-GB" dirty="0"/>
              <a:t>Challenges in taking the required drops as the generator effectiveness is low and would require significant amount of MW drops.</a:t>
            </a:r>
          </a:p>
          <a:p>
            <a:endParaRPr lang="en-GB" dirty="0"/>
          </a:p>
          <a:p>
            <a:pPr rtl="0" fontAlgn="base"/>
            <a:r>
              <a:rPr lang="en-GB" sz="1200" b="0" i="0" kern="1200" dirty="0">
                <a:solidFill>
                  <a:schemeClr val="tx1"/>
                </a:solidFill>
                <a:effectLst/>
                <a:latin typeface="+mn-lt"/>
                <a:ea typeface="+mn-ea"/>
                <a:cs typeface="+mn-cs"/>
              </a:rPr>
              <a:t>5.3 The </a:t>
            </a:r>
            <a:r>
              <a:rPr lang="en-GB" sz="1200" b="0" i="1" kern="1200" dirty="0">
                <a:solidFill>
                  <a:schemeClr val="tx1"/>
                </a:solidFill>
                <a:effectLst/>
                <a:latin typeface="+mn-lt"/>
                <a:ea typeface="+mn-ea"/>
                <a:cs typeface="+mn-cs"/>
              </a:rPr>
              <a:t>onshore transmission system </a:t>
            </a:r>
            <a:r>
              <a:rPr lang="en-GB" sz="1200" b="0" i="0" kern="1200" dirty="0">
                <a:solidFill>
                  <a:schemeClr val="tx1"/>
                </a:solidFill>
                <a:effectLst/>
                <a:latin typeface="+mn-lt"/>
                <a:ea typeface="+mn-ea"/>
                <a:cs typeface="+mn-cs"/>
              </a:rPr>
              <a:t>shall be operated under </a:t>
            </a:r>
            <a:r>
              <a:rPr lang="en-GB" sz="1200" b="0" i="1" kern="1200" dirty="0">
                <a:solidFill>
                  <a:schemeClr val="tx1"/>
                </a:solidFill>
                <a:effectLst/>
                <a:latin typeface="+mn-lt"/>
                <a:ea typeface="+mn-ea"/>
                <a:cs typeface="+mn-cs"/>
              </a:rPr>
              <a:t>prevailing system</a:t>
            </a:r>
            <a:r>
              <a:rPr lang="en-GB" sz="1200" b="0" i="0" kern="1200" dirty="0">
                <a:solidFill>
                  <a:schemeClr val="tx1"/>
                </a:solidFill>
                <a:effectLst/>
                <a:latin typeface="+mn-lt"/>
                <a:ea typeface="+mn-ea"/>
                <a:cs typeface="+mn-cs"/>
              </a:rPr>
              <a:t> </a:t>
            </a:r>
          </a:p>
          <a:p>
            <a:pPr rtl="0" fontAlgn="base"/>
            <a:r>
              <a:rPr lang="en-GB" sz="1200" b="0" i="1" kern="1200" dirty="0">
                <a:solidFill>
                  <a:schemeClr val="tx1"/>
                </a:solidFill>
                <a:effectLst/>
                <a:latin typeface="+mn-lt"/>
                <a:ea typeface="+mn-ea"/>
                <a:cs typeface="+mn-cs"/>
              </a:rPr>
              <a:t>conditions </a:t>
            </a:r>
            <a:r>
              <a:rPr lang="en-GB" sz="1200" b="0" i="0" kern="1200" dirty="0">
                <a:solidFill>
                  <a:schemeClr val="tx1"/>
                </a:solidFill>
                <a:effectLst/>
                <a:latin typeface="+mn-lt"/>
                <a:ea typeface="+mn-ea"/>
                <a:cs typeface="+mn-cs"/>
              </a:rPr>
              <a:t>so that for the </a:t>
            </a:r>
            <a:r>
              <a:rPr lang="en-GB" sz="1200" b="0" i="1" kern="1200" dirty="0">
                <a:solidFill>
                  <a:schemeClr val="tx1"/>
                </a:solidFill>
                <a:effectLst/>
                <a:latin typeface="+mn-lt"/>
                <a:ea typeface="+mn-ea"/>
                <a:cs typeface="+mn-cs"/>
              </a:rPr>
              <a:t>secured event </a:t>
            </a:r>
            <a:r>
              <a:rPr lang="en-GB" sz="1200" b="0" i="0" kern="1200" dirty="0">
                <a:solidFill>
                  <a:schemeClr val="tx1"/>
                </a:solidFill>
                <a:effectLst/>
                <a:latin typeface="+mn-lt"/>
                <a:ea typeface="+mn-ea"/>
                <a:cs typeface="+mn-cs"/>
              </a:rPr>
              <a:t>on the </a:t>
            </a:r>
            <a:r>
              <a:rPr lang="en-GB" sz="1200" b="0" i="1" kern="1200" dirty="0">
                <a:solidFill>
                  <a:schemeClr val="tx1"/>
                </a:solidFill>
                <a:effectLst/>
                <a:latin typeface="+mn-lt"/>
                <a:ea typeface="+mn-ea"/>
                <a:cs typeface="+mn-cs"/>
              </a:rPr>
              <a:t>onshore transmission system </a:t>
            </a:r>
            <a:r>
              <a:rPr lang="en-GB" sz="1200" b="0" i="0" kern="1200" dirty="0">
                <a:solidFill>
                  <a:schemeClr val="tx1"/>
                </a:solidFill>
                <a:effectLst/>
                <a:latin typeface="+mn-lt"/>
                <a:ea typeface="+mn-ea"/>
                <a:cs typeface="+mn-cs"/>
              </a:rPr>
              <a:t>of a </a:t>
            </a:r>
            <a:r>
              <a:rPr lang="en-GB" sz="1200" b="0" i="1" kern="1200" dirty="0">
                <a:solidFill>
                  <a:schemeClr val="tx1"/>
                </a:solidFill>
                <a:effectLst/>
                <a:latin typeface="+mn-lt"/>
                <a:ea typeface="+mn-ea"/>
                <a:cs typeface="+mn-cs"/>
              </a:rPr>
              <a:t>fault outage </a:t>
            </a:r>
            <a:r>
              <a:rPr lang="en-GB" sz="1200" b="0" i="0" kern="1200" dirty="0">
                <a:solidFill>
                  <a:schemeClr val="tx1"/>
                </a:solidFill>
                <a:effectLst/>
                <a:latin typeface="+mn-lt"/>
                <a:ea typeface="+mn-ea"/>
                <a:cs typeface="+mn-cs"/>
              </a:rPr>
              <a:t>of: </a:t>
            </a:r>
          </a:p>
          <a:p>
            <a:pPr rtl="0" fontAlgn="base"/>
            <a:r>
              <a:rPr lang="en-GB" sz="1200" b="0" i="0" kern="1200" dirty="0">
                <a:solidFill>
                  <a:schemeClr val="tx1"/>
                </a:solidFill>
                <a:effectLst/>
                <a:latin typeface="+mn-lt"/>
                <a:ea typeface="+mn-ea"/>
                <a:cs typeface="+mn-cs"/>
              </a:rPr>
              <a:t>5.3.1 a </a:t>
            </a:r>
            <a:r>
              <a:rPr lang="en-GB" sz="1200" b="0" i="1" kern="1200" dirty="0">
                <a:solidFill>
                  <a:schemeClr val="tx1"/>
                </a:solidFill>
                <a:effectLst/>
                <a:latin typeface="+mn-lt"/>
                <a:ea typeface="+mn-ea"/>
                <a:cs typeface="+mn-cs"/>
              </a:rPr>
              <a:t>double circuit overhead line</a:t>
            </a:r>
            <a:r>
              <a:rPr lang="en-GB" sz="1200" b="0" i="0" kern="1200" dirty="0">
                <a:solidFill>
                  <a:schemeClr val="tx1"/>
                </a:solidFill>
                <a:effectLst/>
                <a:latin typeface="+mn-lt"/>
                <a:ea typeface="+mn-ea"/>
                <a:cs typeface="+mn-cs"/>
              </a:rPr>
              <a:t>; or </a:t>
            </a:r>
          </a:p>
          <a:p>
            <a:pPr rtl="0" fontAlgn="base"/>
            <a:r>
              <a:rPr lang="en-GB" sz="1200" b="0" i="0" kern="1200" dirty="0">
                <a:solidFill>
                  <a:schemeClr val="tx1"/>
                </a:solidFill>
                <a:effectLst/>
                <a:latin typeface="+mn-lt"/>
                <a:ea typeface="+mn-ea"/>
                <a:cs typeface="+mn-cs"/>
              </a:rPr>
              <a:t>5.3.2 a section of </a:t>
            </a:r>
            <a:r>
              <a:rPr lang="en-GB" sz="1200" b="0" i="1" kern="1200" dirty="0">
                <a:solidFill>
                  <a:schemeClr val="tx1"/>
                </a:solidFill>
                <a:effectLst/>
                <a:latin typeface="+mn-lt"/>
                <a:ea typeface="+mn-ea"/>
                <a:cs typeface="+mn-cs"/>
              </a:rPr>
              <a:t>busbar </a:t>
            </a:r>
            <a:r>
              <a:rPr lang="en-GB" sz="1200" b="0" i="0" kern="1200" dirty="0">
                <a:solidFill>
                  <a:schemeClr val="tx1"/>
                </a:solidFill>
                <a:effectLst/>
                <a:latin typeface="+mn-lt"/>
                <a:ea typeface="+mn-ea"/>
                <a:cs typeface="+mn-cs"/>
              </a:rPr>
              <a:t>or mesh corner, </a:t>
            </a:r>
          </a:p>
          <a:p>
            <a:pPr rtl="0" fontAlgn="base"/>
            <a:r>
              <a:rPr lang="en-GB" sz="1200" b="0" i="0" kern="1200" dirty="0">
                <a:solidFill>
                  <a:schemeClr val="tx1"/>
                </a:solidFill>
                <a:effectLst/>
                <a:latin typeface="+mn-lt"/>
                <a:ea typeface="+mn-ea"/>
                <a:cs typeface="+mn-cs"/>
              </a:rPr>
              <a:t>there shall not be any of the following: </a:t>
            </a:r>
          </a:p>
          <a:p>
            <a:endParaRPr lang="en-GB" dirty="0"/>
          </a:p>
          <a:p>
            <a:pPr rtl="0" fontAlgn="base"/>
            <a:r>
              <a:rPr lang="en-GB" sz="1200" b="0" i="0" kern="1200" dirty="0">
                <a:solidFill>
                  <a:schemeClr val="tx1"/>
                </a:solidFill>
                <a:effectLst/>
                <a:latin typeface="+mn-lt"/>
                <a:ea typeface="+mn-ea"/>
                <a:cs typeface="+mn-cs"/>
              </a:rPr>
              <a:t>5.3.3 a </a:t>
            </a:r>
            <a:r>
              <a:rPr lang="en-GB" sz="1200" b="0" i="1" kern="1200" dirty="0">
                <a:solidFill>
                  <a:schemeClr val="tx1"/>
                </a:solidFill>
                <a:effectLst/>
                <a:latin typeface="+mn-lt"/>
                <a:ea typeface="+mn-ea"/>
                <a:cs typeface="+mn-cs"/>
              </a:rPr>
              <a:t>loss of supply capacity </a:t>
            </a:r>
            <a:r>
              <a:rPr lang="en-GB" sz="1200" b="0" i="0" kern="1200" dirty="0">
                <a:solidFill>
                  <a:schemeClr val="tx1"/>
                </a:solidFill>
                <a:effectLst/>
                <a:latin typeface="+mn-lt"/>
                <a:ea typeface="+mn-ea"/>
                <a:cs typeface="+mn-cs"/>
              </a:rPr>
              <a:t>greater than 1500 MW; </a:t>
            </a:r>
          </a:p>
          <a:p>
            <a:pPr rtl="0" fontAlgn="base"/>
            <a:r>
              <a:rPr lang="en-GB" sz="1200" b="0" i="0" kern="1200" dirty="0">
                <a:solidFill>
                  <a:schemeClr val="tx1"/>
                </a:solidFill>
                <a:effectLst/>
                <a:latin typeface="+mn-lt"/>
                <a:ea typeface="+mn-ea"/>
                <a:cs typeface="+mn-cs"/>
              </a:rPr>
              <a:t>5.3.4 </a:t>
            </a:r>
            <a:r>
              <a:rPr lang="en-GB" sz="1200" b="0" i="1" kern="1200" dirty="0">
                <a:solidFill>
                  <a:schemeClr val="tx1"/>
                </a:solidFill>
                <a:effectLst/>
                <a:latin typeface="+mn-lt"/>
                <a:ea typeface="+mn-ea"/>
                <a:cs typeface="+mn-cs"/>
              </a:rPr>
              <a:t>unacceptable frequency conditions</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5.3.5 </a:t>
            </a:r>
            <a:r>
              <a:rPr lang="en-GB" sz="1200" b="0" i="1" kern="1200" dirty="0">
                <a:solidFill>
                  <a:schemeClr val="tx1"/>
                </a:solidFill>
                <a:effectLst/>
                <a:latin typeface="+mn-lt"/>
                <a:ea typeface="+mn-ea"/>
                <a:cs typeface="+mn-cs"/>
              </a:rPr>
              <a:t>unacceptable voltage conditions </a:t>
            </a:r>
            <a:r>
              <a:rPr lang="en-GB" sz="1200" b="0" i="0" kern="1200" dirty="0">
                <a:solidFill>
                  <a:schemeClr val="tx1"/>
                </a:solidFill>
                <a:effectLst/>
                <a:latin typeface="+mn-lt"/>
                <a:ea typeface="+mn-ea"/>
                <a:cs typeface="+mn-cs"/>
              </a:rPr>
              <a:t>affecting one or more </a:t>
            </a:r>
            <a:r>
              <a:rPr lang="en-GB" sz="1200" b="0" i="1" kern="1200" dirty="0">
                <a:solidFill>
                  <a:schemeClr val="tx1"/>
                </a:solidFill>
                <a:effectLst/>
                <a:latin typeface="+mn-lt"/>
                <a:ea typeface="+mn-ea"/>
                <a:cs typeface="+mn-cs"/>
              </a:rPr>
              <a:t>Grid Supply Points </a:t>
            </a:r>
            <a:r>
              <a:rPr lang="en-GB" sz="1200" b="0" i="0" kern="1200" dirty="0">
                <a:solidFill>
                  <a:schemeClr val="tx1"/>
                </a:solidFill>
                <a:effectLst/>
                <a:latin typeface="+mn-lt"/>
                <a:ea typeface="+mn-ea"/>
                <a:cs typeface="+mn-cs"/>
              </a:rPr>
              <a:t>for which the total </a:t>
            </a:r>
            <a:r>
              <a:rPr lang="en-GB" sz="1200" b="0" i="1" kern="1200" dirty="0">
                <a:solidFill>
                  <a:schemeClr val="tx1"/>
                </a:solidFill>
                <a:effectLst/>
                <a:latin typeface="+mn-lt"/>
                <a:ea typeface="+mn-ea"/>
                <a:cs typeface="+mn-cs"/>
              </a:rPr>
              <a:t>group demand </a:t>
            </a:r>
            <a:r>
              <a:rPr lang="en-GB" sz="1200" b="0" i="0" kern="1200" dirty="0">
                <a:solidFill>
                  <a:schemeClr val="tx1"/>
                </a:solidFill>
                <a:effectLst/>
                <a:latin typeface="+mn-lt"/>
                <a:ea typeface="+mn-ea"/>
                <a:cs typeface="+mn-cs"/>
              </a:rPr>
              <a:t>is greater than 1500 MW; </a:t>
            </a:r>
          </a:p>
          <a:p>
            <a:pPr rtl="0" fontAlgn="base"/>
            <a:r>
              <a:rPr lang="en-GB" sz="1200" b="0" i="0" kern="1200" dirty="0">
                <a:solidFill>
                  <a:schemeClr val="tx1"/>
                </a:solidFill>
                <a:effectLst/>
                <a:latin typeface="+mn-lt"/>
                <a:ea typeface="+mn-ea"/>
                <a:cs typeface="+mn-cs"/>
              </a:rPr>
              <a:t>5.3.6 </a:t>
            </a:r>
            <a:r>
              <a:rPr lang="en-GB" sz="1200" b="0" i="1" kern="1200" dirty="0">
                <a:solidFill>
                  <a:schemeClr val="tx1"/>
                </a:solidFill>
                <a:effectLst/>
                <a:latin typeface="+mn-lt"/>
                <a:ea typeface="+mn-ea"/>
                <a:cs typeface="+mn-cs"/>
              </a:rPr>
              <a:t>system instability </a:t>
            </a:r>
            <a:r>
              <a:rPr lang="en-GB" sz="1200" b="0" i="0" kern="1200" dirty="0">
                <a:solidFill>
                  <a:schemeClr val="tx1"/>
                </a:solidFill>
                <a:effectLst/>
                <a:latin typeface="+mn-lt"/>
                <a:ea typeface="+mn-ea"/>
                <a:cs typeface="+mn-cs"/>
              </a:rPr>
              <a:t>of one or more </a:t>
            </a:r>
            <a:r>
              <a:rPr lang="en-GB" sz="1200" b="0" i="1" kern="1200" dirty="0">
                <a:solidFill>
                  <a:schemeClr val="tx1"/>
                </a:solidFill>
                <a:effectLst/>
                <a:latin typeface="+mn-lt"/>
                <a:ea typeface="+mn-ea"/>
                <a:cs typeface="+mn-cs"/>
              </a:rPr>
              <a:t>generating units </a:t>
            </a:r>
            <a:r>
              <a:rPr lang="en-GB" sz="1200" b="0" i="0" kern="1200" dirty="0">
                <a:solidFill>
                  <a:schemeClr val="tx1"/>
                </a:solidFill>
                <a:effectLst/>
                <a:latin typeface="+mn-lt"/>
                <a:ea typeface="+mn-ea"/>
                <a:cs typeface="+mn-cs"/>
              </a:rPr>
              <a:t>connected to the </a:t>
            </a:r>
            <a:r>
              <a:rPr lang="en-GB" sz="1200" b="0" i="1" kern="1200" dirty="0" err="1">
                <a:solidFill>
                  <a:schemeClr val="tx1"/>
                </a:solidFill>
                <a:effectLst/>
                <a:latin typeface="+mn-lt"/>
                <a:ea typeface="+mn-ea"/>
                <a:cs typeface="+mn-cs"/>
              </a:rPr>
              <a:t>supergrid</a:t>
            </a:r>
            <a:r>
              <a:rPr lang="en-GB" sz="1200" b="0" i="1" kern="1200" dirty="0">
                <a:solidFill>
                  <a:schemeClr val="tx1"/>
                </a:solidFill>
                <a:effectLst/>
                <a:latin typeface="+mn-lt"/>
                <a:ea typeface="+mn-ea"/>
                <a:cs typeface="+mn-cs"/>
              </a:rPr>
              <a:t>; or</a:t>
            </a:r>
            <a:r>
              <a:rPr lang="en-GB" sz="1200" b="0" i="0" kern="1200" dirty="0">
                <a:solidFill>
                  <a:schemeClr val="tx1"/>
                </a:solidFill>
                <a:effectLst/>
                <a:latin typeface="+mn-lt"/>
                <a:ea typeface="+mn-ea"/>
                <a:cs typeface="+mn-cs"/>
              </a:rPr>
              <a:t> </a:t>
            </a:r>
          </a:p>
          <a:p>
            <a:pPr rtl="0" fontAlgn="base"/>
            <a:r>
              <a:rPr lang="en-GB" sz="1200" b="0" i="0" kern="1200" dirty="0">
                <a:solidFill>
                  <a:schemeClr val="tx1"/>
                </a:solidFill>
                <a:effectLst/>
                <a:latin typeface="+mn-lt"/>
                <a:ea typeface="+mn-ea"/>
                <a:cs typeface="+mn-cs"/>
              </a:rPr>
              <a:t>5.3.7 </a:t>
            </a:r>
            <a:r>
              <a:rPr lang="en-GB" sz="1200" b="0" i="1" kern="1200" dirty="0">
                <a:solidFill>
                  <a:schemeClr val="tx1"/>
                </a:solidFill>
                <a:effectLst/>
                <a:latin typeface="+mn-lt"/>
                <a:ea typeface="+mn-ea"/>
                <a:cs typeface="+mn-cs"/>
              </a:rPr>
              <a:t>Unacceptable Sub-Synchronous Oscillations.</a:t>
            </a:r>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7400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BCA6-FC47-2C3E-CF5D-5BA9736D0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CF2E5-566F-9296-C501-93863E4DB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1B574-02F9-47BE-1617-AF094C547875}"/>
              </a:ext>
            </a:extLst>
          </p:cNvPr>
          <p:cNvSpPr>
            <a:spLocks noGrp="1"/>
          </p:cNvSpPr>
          <p:nvPr>
            <p:ph type="body" idx="1"/>
          </p:nvPr>
        </p:nvSpPr>
        <p:spPr/>
        <p:txBody>
          <a:bodyPr/>
          <a:lstStyle/>
          <a:p>
            <a:endParaRPr lang="en-GB" dirty="0"/>
          </a:p>
          <a:p>
            <a:pPr eaLnBrk="0" fontAlgn="base" hangingPunct="0"/>
            <a:r>
              <a:rPr lang="en-US" sz="1200" strike="noStrike" kern="1200" dirty="0">
                <a:solidFill>
                  <a:schemeClr val="tx1"/>
                </a:solidFill>
                <a:effectLst/>
                <a:latin typeface="+mn-lt"/>
                <a:ea typeface="+mn-ea"/>
                <a:cs typeface="+mn-cs"/>
              </a:rPr>
              <a:t>The </a:t>
            </a:r>
            <a:r>
              <a:rPr lang="en-US" sz="1200" i="1" strike="noStrike" kern="1200" dirty="0">
                <a:solidFill>
                  <a:schemeClr val="tx1"/>
                </a:solidFill>
                <a:effectLst/>
                <a:latin typeface="+mn-lt"/>
                <a:ea typeface="+mn-ea"/>
                <a:cs typeface="+mn-cs"/>
              </a:rPr>
              <a:t>onshore transmission system </a:t>
            </a:r>
            <a:r>
              <a:rPr lang="en-US" sz="1200" strike="noStrike" kern="1200" dirty="0">
                <a:solidFill>
                  <a:schemeClr val="tx1"/>
                </a:solidFill>
                <a:effectLst/>
                <a:latin typeface="+mn-lt"/>
                <a:ea typeface="+mn-ea"/>
                <a:cs typeface="+mn-cs"/>
              </a:rPr>
              <a:t>shall be operated under </a:t>
            </a:r>
            <a:r>
              <a:rPr lang="en-US" sz="1200" i="1" strike="noStrike" kern="1200" dirty="0">
                <a:solidFill>
                  <a:schemeClr val="tx1"/>
                </a:solidFill>
                <a:effectLst/>
                <a:latin typeface="+mn-lt"/>
                <a:ea typeface="+mn-ea"/>
                <a:cs typeface="+mn-cs"/>
              </a:rPr>
              <a:t>prevailing system conditions </a:t>
            </a:r>
            <a:r>
              <a:rPr lang="en-US" sz="1200" strike="noStrike" kern="1200" dirty="0">
                <a:solidFill>
                  <a:schemeClr val="tx1"/>
                </a:solidFill>
                <a:effectLst/>
                <a:latin typeface="+mn-lt"/>
                <a:ea typeface="+mn-ea"/>
                <a:cs typeface="+mn-cs"/>
              </a:rPr>
              <a:t>so that for the </a:t>
            </a:r>
            <a:r>
              <a:rPr lang="en-US" sz="1200" i="1" strike="noStrike" kern="1200" dirty="0">
                <a:solidFill>
                  <a:schemeClr val="tx1"/>
                </a:solidFill>
                <a:effectLst/>
                <a:latin typeface="+mn-lt"/>
                <a:ea typeface="+mn-ea"/>
                <a:cs typeface="+mn-cs"/>
              </a:rPr>
              <a:t>secured event </a:t>
            </a:r>
            <a:r>
              <a:rPr lang="en-US" sz="1200" strike="noStrike" kern="1200" dirty="0">
                <a:solidFill>
                  <a:schemeClr val="tx1"/>
                </a:solidFill>
                <a:effectLst/>
                <a:latin typeface="+mn-lt"/>
                <a:ea typeface="+mn-ea"/>
                <a:cs typeface="+mn-cs"/>
              </a:rPr>
              <a:t>on the </a:t>
            </a:r>
            <a:r>
              <a:rPr lang="en-US" sz="1200" i="1" strike="noStrike" kern="1200" dirty="0" err="1">
                <a:solidFill>
                  <a:schemeClr val="tx1"/>
                </a:solidFill>
                <a:effectLst/>
                <a:latin typeface="+mn-lt"/>
                <a:ea typeface="+mn-ea"/>
                <a:cs typeface="+mn-cs"/>
              </a:rPr>
              <a:t>supergrid</a:t>
            </a:r>
            <a:r>
              <a:rPr lang="en-US" sz="1200" i="1" strike="noStrike" kern="120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of a </a:t>
            </a:r>
            <a:r>
              <a:rPr lang="en-US" sz="1200" i="1" strike="noStrike" kern="1200" dirty="0">
                <a:solidFill>
                  <a:schemeClr val="tx1"/>
                </a:solidFill>
                <a:effectLst/>
                <a:latin typeface="+mn-lt"/>
                <a:ea typeface="+mn-ea"/>
                <a:cs typeface="+mn-cs"/>
              </a:rPr>
              <a:t>fault outage </a:t>
            </a:r>
            <a:r>
              <a:rPr lang="en-US" sz="1200" strike="noStrike" kern="1200" dirty="0">
                <a:solidFill>
                  <a:schemeClr val="tx1"/>
                </a:solidFill>
                <a:effectLst/>
                <a:latin typeface="+mn-lt"/>
                <a:ea typeface="+mn-ea"/>
                <a:cs typeface="+mn-cs"/>
              </a:rPr>
              <a:t>of:</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5.4.1	a </a:t>
            </a:r>
            <a:r>
              <a:rPr lang="en-US" sz="1200" i="1" strike="noStrike" kern="1200" dirty="0">
                <a:solidFill>
                  <a:schemeClr val="tx1"/>
                </a:solidFill>
                <a:effectLst/>
                <a:latin typeface="+mn-lt"/>
                <a:ea typeface="+mn-ea"/>
                <a:cs typeface="+mn-cs"/>
              </a:rPr>
              <a:t>double circuit overhead line w</a:t>
            </a:r>
            <a:r>
              <a:rPr lang="en-US" sz="1200" strike="noStrike" kern="1200" dirty="0">
                <a:solidFill>
                  <a:schemeClr val="tx1"/>
                </a:solidFill>
                <a:effectLst/>
                <a:latin typeface="+mn-lt"/>
                <a:ea typeface="+mn-ea"/>
                <a:cs typeface="+mn-cs"/>
              </a:rPr>
              <a:t>here any part of either circuit is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or</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5.4.2 a section of </a:t>
            </a:r>
            <a:r>
              <a:rPr lang="en-US" sz="1200" i="1" strike="noStrike" kern="1200" dirty="0">
                <a:solidFill>
                  <a:schemeClr val="tx1"/>
                </a:solidFill>
                <a:effectLst/>
                <a:latin typeface="+mn-lt"/>
                <a:ea typeface="+mn-ea"/>
                <a:cs typeface="+mn-cs"/>
              </a:rPr>
              <a:t>busbar </a:t>
            </a:r>
            <a:r>
              <a:rPr lang="en-US" sz="1200" strike="noStrike" kern="1200" dirty="0">
                <a:solidFill>
                  <a:schemeClr val="tx1"/>
                </a:solidFill>
                <a:effectLst/>
                <a:latin typeface="+mn-lt"/>
                <a:ea typeface="+mn-ea"/>
                <a:cs typeface="+mn-cs"/>
              </a:rPr>
              <a:t>or mesh corner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there shall not be:</a:t>
            </a:r>
            <a:endParaRPr lang="en-GB" sz="1200" strike="noStrike" kern="1200" dirty="0">
              <a:solidFill>
                <a:schemeClr val="tx1"/>
              </a:solidFill>
              <a:effectLst/>
              <a:latin typeface="+mn-lt"/>
              <a:ea typeface="+mn-ea"/>
              <a:cs typeface="+mn-cs"/>
            </a:endParaRP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5.4.3 </a:t>
            </a:r>
            <a:r>
              <a:rPr lang="en-US" sz="1200" i="1" strike="noStrike" kern="1200" dirty="0">
                <a:solidFill>
                  <a:schemeClr val="tx1"/>
                </a:solidFill>
                <a:effectLst/>
                <a:latin typeface="+mn-lt"/>
                <a:ea typeface="+mn-ea"/>
                <a:cs typeface="+mn-cs"/>
              </a:rPr>
              <a:t>unacceptable overloading </a:t>
            </a:r>
            <a:r>
              <a:rPr lang="en-US" sz="1200" strike="noStrike" kern="1200" dirty="0">
                <a:solidFill>
                  <a:schemeClr val="tx1"/>
                </a:solidFill>
                <a:effectLst/>
                <a:latin typeface="+mn-lt"/>
                <a:ea typeface="+mn-ea"/>
                <a:cs typeface="+mn-cs"/>
              </a:rPr>
              <a:t>of </a:t>
            </a:r>
            <a:r>
              <a:rPr lang="en-US" sz="1200" i="1" strike="noStrike" kern="1200" dirty="0">
                <a:solidFill>
                  <a:schemeClr val="tx1"/>
                </a:solidFill>
                <a:effectLst/>
                <a:latin typeface="+mn-lt"/>
                <a:ea typeface="+mn-ea"/>
                <a:cs typeface="+mn-cs"/>
              </a:rPr>
              <a:t>primary transmission equipment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a:t>
            </a:r>
            <a:endParaRPr lang="en-GB" sz="1200" strike="noStrike" kern="1200" dirty="0">
              <a:solidFill>
                <a:schemeClr val="tx1"/>
              </a:solidFill>
              <a:effectLst/>
              <a:latin typeface="+mn-lt"/>
              <a:ea typeface="+mn-ea"/>
              <a:cs typeface="+mn-cs"/>
            </a:endParaRPr>
          </a:p>
          <a:p>
            <a:r>
              <a:rPr lang="en-US" sz="1200" strike="noStrike" kern="1200" dirty="0">
                <a:solidFill>
                  <a:schemeClr val="tx1"/>
                </a:solidFill>
                <a:effectLst/>
                <a:latin typeface="+mn-lt"/>
                <a:ea typeface="+mn-ea"/>
                <a:cs typeface="+mn-cs"/>
              </a:rPr>
              <a:t>5.4.4 </a:t>
            </a:r>
            <a:r>
              <a:rPr lang="en-US" sz="1200" i="1" strike="noStrike" kern="1200" dirty="0">
                <a:solidFill>
                  <a:schemeClr val="tx1"/>
                </a:solidFill>
                <a:effectLst/>
                <a:latin typeface="+mn-lt"/>
                <a:ea typeface="+mn-ea"/>
                <a:cs typeface="+mn-cs"/>
              </a:rPr>
              <a:t>unacceptable voltage conditions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endParaRPr lang="en-GB" strike="noStrike" dirty="0"/>
          </a:p>
        </p:txBody>
      </p:sp>
      <p:sp>
        <p:nvSpPr>
          <p:cNvPr id="4" name="Slide Number Placeholder 3">
            <a:extLst>
              <a:ext uri="{FF2B5EF4-FFF2-40B4-BE49-F238E27FC236}">
                <a16:creationId xmlns:a16="http://schemas.microsoft.com/office/drawing/2014/main" id="{5E6EF5A9-ED3F-02F8-4F34-39C1D16BC2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110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eaLnBrk="0" fontAlgn="base" hangingPunct="0"/>
            <a:r>
              <a:rPr lang="en-US" sz="1200" strike="noStrike" kern="1200" dirty="0">
                <a:solidFill>
                  <a:schemeClr val="tx1"/>
                </a:solidFill>
                <a:effectLst/>
                <a:latin typeface="+mn-lt"/>
                <a:ea typeface="+mn-ea"/>
                <a:cs typeface="+mn-cs"/>
              </a:rPr>
              <a:t>The </a:t>
            </a:r>
            <a:r>
              <a:rPr lang="en-US" sz="1200" i="1" strike="noStrike" kern="1200" dirty="0">
                <a:solidFill>
                  <a:schemeClr val="tx1"/>
                </a:solidFill>
                <a:effectLst/>
                <a:latin typeface="+mn-lt"/>
                <a:ea typeface="+mn-ea"/>
                <a:cs typeface="+mn-cs"/>
              </a:rPr>
              <a:t>onshore transmission system </a:t>
            </a:r>
            <a:r>
              <a:rPr lang="en-US" sz="1200" strike="noStrike" kern="1200" dirty="0">
                <a:solidFill>
                  <a:schemeClr val="tx1"/>
                </a:solidFill>
                <a:effectLst/>
                <a:latin typeface="+mn-lt"/>
                <a:ea typeface="+mn-ea"/>
                <a:cs typeface="+mn-cs"/>
              </a:rPr>
              <a:t>shall be operated under </a:t>
            </a:r>
            <a:r>
              <a:rPr lang="en-US" sz="1200" i="1" strike="noStrike" kern="1200" dirty="0">
                <a:solidFill>
                  <a:schemeClr val="tx1"/>
                </a:solidFill>
                <a:effectLst/>
                <a:latin typeface="+mn-lt"/>
                <a:ea typeface="+mn-ea"/>
                <a:cs typeface="+mn-cs"/>
              </a:rPr>
              <a:t>prevailing system conditions </a:t>
            </a:r>
            <a:r>
              <a:rPr lang="en-US" sz="1200" strike="noStrike" kern="1200" dirty="0">
                <a:solidFill>
                  <a:schemeClr val="tx1"/>
                </a:solidFill>
                <a:effectLst/>
                <a:latin typeface="+mn-lt"/>
                <a:ea typeface="+mn-ea"/>
                <a:cs typeface="+mn-cs"/>
              </a:rPr>
              <a:t>so that for the </a:t>
            </a:r>
            <a:r>
              <a:rPr lang="en-US" sz="1200" i="1" strike="noStrike" kern="1200" dirty="0">
                <a:solidFill>
                  <a:schemeClr val="tx1"/>
                </a:solidFill>
                <a:effectLst/>
                <a:latin typeface="+mn-lt"/>
                <a:ea typeface="+mn-ea"/>
                <a:cs typeface="+mn-cs"/>
              </a:rPr>
              <a:t>secured event </a:t>
            </a:r>
            <a:r>
              <a:rPr lang="en-US" sz="1200" strike="noStrike" kern="1200" dirty="0">
                <a:solidFill>
                  <a:schemeClr val="tx1"/>
                </a:solidFill>
                <a:effectLst/>
                <a:latin typeface="+mn-lt"/>
                <a:ea typeface="+mn-ea"/>
                <a:cs typeface="+mn-cs"/>
              </a:rPr>
              <a:t>on the </a:t>
            </a:r>
            <a:r>
              <a:rPr lang="en-US" sz="1200" i="1" strike="noStrike" kern="1200" dirty="0" err="1">
                <a:solidFill>
                  <a:schemeClr val="tx1"/>
                </a:solidFill>
                <a:effectLst/>
                <a:latin typeface="+mn-lt"/>
                <a:ea typeface="+mn-ea"/>
                <a:cs typeface="+mn-cs"/>
              </a:rPr>
              <a:t>supergrid</a:t>
            </a:r>
            <a:r>
              <a:rPr lang="en-US" sz="1200" i="1" strike="noStrike" kern="120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of a </a:t>
            </a:r>
            <a:r>
              <a:rPr lang="en-US" sz="1200" i="1" strike="noStrike" kern="1200" dirty="0">
                <a:solidFill>
                  <a:schemeClr val="tx1"/>
                </a:solidFill>
                <a:effectLst/>
                <a:latin typeface="+mn-lt"/>
                <a:ea typeface="+mn-ea"/>
                <a:cs typeface="+mn-cs"/>
              </a:rPr>
              <a:t>fault outage </a:t>
            </a:r>
            <a:r>
              <a:rPr lang="en-US" sz="1200" strike="noStrike" kern="1200" dirty="0">
                <a:solidFill>
                  <a:schemeClr val="tx1"/>
                </a:solidFill>
                <a:effectLst/>
                <a:latin typeface="+mn-lt"/>
                <a:ea typeface="+mn-ea"/>
                <a:cs typeface="+mn-cs"/>
              </a:rPr>
              <a:t>of:</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5.4.1	a </a:t>
            </a:r>
            <a:r>
              <a:rPr lang="en-US" sz="1200" i="1" strike="noStrike" kern="1200" dirty="0">
                <a:solidFill>
                  <a:schemeClr val="tx1"/>
                </a:solidFill>
                <a:effectLst/>
                <a:latin typeface="+mn-lt"/>
                <a:ea typeface="+mn-ea"/>
                <a:cs typeface="+mn-cs"/>
              </a:rPr>
              <a:t>double circuit overhead line w</a:t>
            </a:r>
            <a:r>
              <a:rPr lang="en-US" sz="1200" strike="noStrike" kern="1200" dirty="0">
                <a:solidFill>
                  <a:schemeClr val="tx1"/>
                </a:solidFill>
                <a:effectLst/>
                <a:latin typeface="+mn-lt"/>
                <a:ea typeface="+mn-ea"/>
                <a:cs typeface="+mn-cs"/>
              </a:rPr>
              <a:t>here any part of either circuit is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or</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5.4.2 a section of </a:t>
            </a:r>
            <a:r>
              <a:rPr lang="en-US" sz="1200" i="1" strike="noStrike" kern="1200" dirty="0">
                <a:solidFill>
                  <a:schemeClr val="tx1"/>
                </a:solidFill>
                <a:effectLst/>
                <a:latin typeface="+mn-lt"/>
                <a:ea typeface="+mn-ea"/>
                <a:cs typeface="+mn-cs"/>
              </a:rPr>
              <a:t>busbar </a:t>
            </a:r>
            <a:r>
              <a:rPr lang="en-US" sz="1200" strike="noStrike" kern="1200" dirty="0">
                <a:solidFill>
                  <a:schemeClr val="tx1"/>
                </a:solidFill>
                <a:effectLst/>
                <a:latin typeface="+mn-lt"/>
                <a:ea typeface="+mn-ea"/>
                <a:cs typeface="+mn-cs"/>
              </a:rPr>
              <a:t>or mesh corner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there shall not be:</a:t>
            </a:r>
            <a:endParaRPr lang="en-GB" sz="1200" strike="noStrike" kern="1200" dirty="0">
              <a:solidFill>
                <a:schemeClr val="tx1"/>
              </a:solidFill>
              <a:effectLst/>
              <a:latin typeface="+mn-lt"/>
              <a:ea typeface="+mn-ea"/>
              <a:cs typeface="+mn-cs"/>
            </a:endParaRP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5.4.3 </a:t>
            </a:r>
            <a:r>
              <a:rPr lang="en-US" sz="1200" i="1" strike="noStrike" kern="1200" dirty="0">
                <a:solidFill>
                  <a:schemeClr val="tx1"/>
                </a:solidFill>
                <a:effectLst/>
                <a:latin typeface="+mn-lt"/>
                <a:ea typeface="+mn-ea"/>
                <a:cs typeface="+mn-cs"/>
              </a:rPr>
              <a:t>unacceptable overloading </a:t>
            </a:r>
            <a:r>
              <a:rPr lang="en-US" sz="1200" strike="noStrike" kern="1200" dirty="0">
                <a:solidFill>
                  <a:schemeClr val="tx1"/>
                </a:solidFill>
                <a:effectLst/>
                <a:latin typeface="+mn-lt"/>
                <a:ea typeface="+mn-ea"/>
                <a:cs typeface="+mn-cs"/>
              </a:rPr>
              <a:t>of </a:t>
            </a:r>
            <a:r>
              <a:rPr lang="en-US" sz="1200" i="1" strike="noStrike" kern="1200" dirty="0">
                <a:solidFill>
                  <a:schemeClr val="tx1"/>
                </a:solidFill>
                <a:effectLst/>
                <a:latin typeface="+mn-lt"/>
                <a:ea typeface="+mn-ea"/>
                <a:cs typeface="+mn-cs"/>
              </a:rPr>
              <a:t>primary transmission equipment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a:t>
            </a:r>
            <a:endParaRPr lang="en-GB" sz="1200" strike="noStrike" kern="1200" dirty="0">
              <a:solidFill>
                <a:schemeClr val="tx1"/>
              </a:solidFill>
              <a:effectLst/>
              <a:latin typeface="+mn-lt"/>
              <a:ea typeface="+mn-ea"/>
              <a:cs typeface="+mn-cs"/>
            </a:endParaRPr>
          </a:p>
          <a:p>
            <a:r>
              <a:rPr lang="en-US" sz="1200" strike="noStrike" kern="1200" dirty="0">
                <a:solidFill>
                  <a:schemeClr val="tx1"/>
                </a:solidFill>
                <a:effectLst/>
                <a:latin typeface="+mn-lt"/>
                <a:ea typeface="+mn-ea"/>
                <a:cs typeface="+mn-cs"/>
              </a:rPr>
              <a:t>5.4.4 </a:t>
            </a:r>
            <a:r>
              <a:rPr lang="en-US" sz="1200" i="1" strike="noStrike" kern="1200" dirty="0">
                <a:solidFill>
                  <a:schemeClr val="tx1"/>
                </a:solidFill>
                <a:effectLst/>
                <a:latin typeface="+mn-lt"/>
                <a:ea typeface="+mn-ea"/>
                <a:cs typeface="+mn-cs"/>
              </a:rPr>
              <a:t>unacceptable voltage conditions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endParaRPr lang="en-GB"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5978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rPr>
              <a:t>From the 5.11.3 proposal, checks will be carried out to see the probability of this DC fault occurring and that there is no widespread disturbance on the transmission network.</a:t>
            </a:r>
          </a:p>
          <a:p>
            <a:endParaRPr lang="en-GB" dirty="0"/>
          </a:p>
          <a:p>
            <a:pPr eaLnBrk="0" fontAlgn="base" hangingPunct="0"/>
            <a:r>
              <a:rPr lang="en-US" sz="1200" strike="noStrike" kern="1200" dirty="0">
                <a:solidFill>
                  <a:schemeClr val="tx1"/>
                </a:solidFill>
                <a:effectLst/>
                <a:latin typeface="+mn-lt"/>
                <a:ea typeface="+mn-ea"/>
                <a:cs typeface="+mn-cs"/>
              </a:rPr>
              <a:t>The </a:t>
            </a:r>
            <a:r>
              <a:rPr lang="en-US" sz="1200" i="1" strike="noStrike" kern="1200" dirty="0">
                <a:solidFill>
                  <a:schemeClr val="tx1"/>
                </a:solidFill>
                <a:effectLst/>
                <a:latin typeface="+mn-lt"/>
                <a:ea typeface="+mn-ea"/>
                <a:cs typeface="+mn-cs"/>
              </a:rPr>
              <a:t>onshore transmission system </a:t>
            </a:r>
            <a:r>
              <a:rPr lang="en-US" sz="1200" strike="noStrike" kern="1200" dirty="0">
                <a:solidFill>
                  <a:schemeClr val="tx1"/>
                </a:solidFill>
                <a:effectLst/>
                <a:latin typeface="+mn-lt"/>
                <a:ea typeface="+mn-ea"/>
                <a:cs typeface="+mn-cs"/>
              </a:rPr>
              <a:t>shall be operated under </a:t>
            </a:r>
            <a:r>
              <a:rPr lang="en-US" sz="1200" i="1" strike="noStrike" kern="1200" dirty="0">
                <a:solidFill>
                  <a:schemeClr val="tx1"/>
                </a:solidFill>
                <a:effectLst/>
                <a:latin typeface="+mn-lt"/>
                <a:ea typeface="+mn-ea"/>
                <a:cs typeface="+mn-cs"/>
              </a:rPr>
              <a:t>prevailing system conditions </a:t>
            </a:r>
            <a:r>
              <a:rPr lang="en-US" sz="1200" strike="noStrike" kern="1200" dirty="0">
                <a:solidFill>
                  <a:schemeClr val="tx1"/>
                </a:solidFill>
                <a:effectLst/>
                <a:latin typeface="+mn-lt"/>
                <a:ea typeface="+mn-ea"/>
                <a:cs typeface="+mn-cs"/>
              </a:rPr>
              <a:t>so that for the </a:t>
            </a:r>
            <a:r>
              <a:rPr lang="en-US" sz="1200" i="1" strike="noStrike" kern="1200" dirty="0">
                <a:solidFill>
                  <a:schemeClr val="tx1"/>
                </a:solidFill>
                <a:effectLst/>
                <a:latin typeface="+mn-lt"/>
                <a:ea typeface="+mn-ea"/>
                <a:cs typeface="+mn-cs"/>
              </a:rPr>
              <a:t>secured event </a:t>
            </a:r>
            <a:r>
              <a:rPr lang="en-US" sz="1200" strike="noStrike" kern="1200" dirty="0">
                <a:solidFill>
                  <a:schemeClr val="tx1"/>
                </a:solidFill>
                <a:effectLst/>
                <a:latin typeface="+mn-lt"/>
                <a:ea typeface="+mn-ea"/>
                <a:cs typeface="+mn-cs"/>
              </a:rPr>
              <a:t>on the </a:t>
            </a:r>
            <a:r>
              <a:rPr lang="en-US" sz="1200" i="1" strike="noStrike" kern="1200" dirty="0" err="1">
                <a:solidFill>
                  <a:schemeClr val="tx1"/>
                </a:solidFill>
                <a:effectLst/>
                <a:latin typeface="+mn-lt"/>
                <a:ea typeface="+mn-ea"/>
                <a:cs typeface="+mn-cs"/>
              </a:rPr>
              <a:t>supergrid</a:t>
            </a:r>
            <a:r>
              <a:rPr lang="en-US" sz="1200" i="1" strike="noStrike" kern="1200" dirty="0">
                <a:solidFill>
                  <a:schemeClr val="tx1"/>
                </a:solidFill>
                <a:effectLst/>
                <a:latin typeface="+mn-lt"/>
                <a:ea typeface="+mn-ea"/>
                <a:cs typeface="+mn-cs"/>
              </a:rPr>
              <a:t> </a:t>
            </a:r>
            <a:r>
              <a:rPr lang="en-US" sz="1200" strike="noStrike" kern="1200" dirty="0">
                <a:solidFill>
                  <a:schemeClr val="tx1"/>
                </a:solidFill>
                <a:effectLst/>
                <a:latin typeface="+mn-lt"/>
                <a:ea typeface="+mn-ea"/>
                <a:cs typeface="+mn-cs"/>
              </a:rPr>
              <a:t>of a </a:t>
            </a:r>
            <a:r>
              <a:rPr lang="en-US" sz="1200" i="1" strike="noStrike" kern="1200" dirty="0">
                <a:solidFill>
                  <a:schemeClr val="tx1"/>
                </a:solidFill>
                <a:effectLst/>
                <a:latin typeface="+mn-lt"/>
                <a:ea typeface="+mn-ea"/>
                <a:cs typeface="+mn-cs"/>
              </a:rPr>
              <a:t>fault outage </a:t>
            </a:r>
            <a:r>
              <a:rPr lang="en-US" sz="1200" strike="noStrike" kern="1200" dirty="0">
                <a:solidFill>
                  <a:schemeClr val="tx1"/>
                </a:solidFill>
                <a:effectLst/>
                <a:latin typeface="+mn-lt"/>
                <a:ea typeface="+mn-ea"/>
                <a:cs typeface="+mn-cs"/>
              </a:rPr>
              <a:t>of:</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5.4.1	a </a:t>
            </a:r>
            <a:r>
              <a:rPr lang="en-US" sz="1200" i="1" strike="noStrike" kern="1200" dirty="0">
                <a:solidFill>
                  <a:schemeClr val="tx1"/>
                </a:solidFill>
                <a:effectLst/>
                <a:latin typeface="+mn-lt"/>
                <a:ea typeface="+mn-ea"/>
                <a:cs typeface="+mn-cs"/>
              </a:rPr>
              <a:t>double circuit overhead line w</a:t>
            </a:r>
            <a:r>
              <a:rPr lang="en-US" sz="1200" strike="noStrike" kern="1200" dirty="0">
                <a:solidFill>
                  <a:schemeClr val="tx1"/>
                </a:solidFill>
                <a:effectLst/>
                <a:latin typeface="+mn-lt"/>
                <a:ea typeface="+mn-ea"/>
                <a:cs typeface="+mn-cs"/>
              </a:rPr>
              <a:t>here any part of either circuit is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or</a:t>
            </a:r>
            <a:endParaRPr lang="en-GB"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5.4.2 a section of </a:t>
            </a:r>
            <a:r>
              <a:rPr lang="en-US" sz="1200" i="1" strike="noStrike" kern="1200" dirty="0">
                <a:solidFill>
                  <a:schemeClr val="tx1"/>
                </a:solidFill>
                <a:effectLst/>
                <a:latin typeface="+mn-lt"/>
                <a:ea typeface="+mn-ea"/>
                <a:cs typeface="+mn-cs"/>
              </a:rPr>
              <a:t>busbar </a:t>
            </a:r>
            <a:r>
              <a:rPr lang="en-US" sz="1200" strike="noStrike" kern="1200" dirty="0">
                <a:solidFill>
                  <a:schemeClr val="tx1"/>
                </a:solidFill>
                <a:effectLst/>
                <a:latin typeface="+mn-lt"/>
                <a:ea typeface="+mn-ea"/>
                <a:cs typeface="+mn-cs"/>
              </a:rPr>
              <a:t>or mesh corner 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there shall not be:</a:t>
            </a:r>
            <a:endParaRPr lang="en-GB" sz="1200" strike="noStrike" kern="1200" dirty="0">
              <a:solidFill>
                <a:schemeClr val="tx1"/>
              </a:solidFill>
              <a:effectLst/>
              <a:latin typeface="+mn-lt"/>
              <a:ea typeface="+mn-ea"/>
              <a:cs typeface="+mn-cs"/>
            </a:endParaRPr>
          </a:p>
          <a:p>
            <a:pPr eaLnBrk="0" fontAlgn="base" hangingPunct="0"/>
            <a:endParaRPr lang="en-US" sz="1200" strike="noStrike" kern="1200" dirty="0">
              <a:solidFill>
                <a:schemeClr val="tx1"/>
              </a:solidFill>
              <a:effectLst/>
              <a:latin typeface="+mn-lt"/>
              <a:ea typeface="+mn-ea"/>
              <a:cs typeface="+mn-cs"/>
            </a:endParaRPr>
          </a:p>
          <a:p>
            <a:pPr eaLnBrk="0" fontAlgn="base" hangingPunct="0"/>
            <a:r>
              <a:rPr lang="en-US" sz="1200" strike="noStrike" kern="1200" dirty="0">
                <a:solidFill>
                  <a:schemeClr val="tx1"/>
                </a:solidFill>
                <a:effectLst/>
                <a:latin typeface="+mn-lt"/>
                <a:ea typeface="+mn-ea"/>
                <a:cs typeface="+mn-cs"/>
              </a:rPr>
              <a:t>5.4.3 </a:t>
            </a:r>
            <a:r>
              <a:rPr lang="en-US" sz="1200" i="1" strike="noStrike" kern="1200" dirty="0">
                <a:solidFill>
                  <a:schemeClr val="tx1"/>
                </a:solidFill>
                <a:effectLst/>
                <a:latin typeface="+mn-lt"/>
                <a:ea typeface="+mn-ea"/>
                <a:cs typeface="+mn-cs"/>
              </a:rPr>
              <a:t>unacceptable overloading </a:t>
            </a:r>
            <a:r>
              <a:rPr lang="en-US" sz="1200" strike="noStrike" kern="1200" dirty="0">
                <a:solidFill>
                  <a:schemeClr val="tx1"/>
                </a:solidFill>
                <a:effectLst/>
                <a:latin typeface="+mn-lt"/>
                <a:ea typeface="+mn-ea"/>
                <a:cs typeface="+mn-cs"/>
              </a:rPr>
              <a:t>of </a:t>
            </a:r>
            <a:r>
              <a:rPr lang="en-US" sz="1200" i="1" strike="noStrike" kern="1200" dirty="0">
                <a:solidFill>
                  <a:schemeClr val="tx1"/>
                </a:solidFill>
                <a:effectLst/>
                <a:latin typeface="+mn-lt"/>
                <a:ea typeface="+mn-ea"/>
                <a:cs typeface="+mn-cs"/>
              </a:rPr>
              <a:t>primary transmission equipment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a:t>
            </a:r>
            <a:endParaRPr lang="en-GB" sz="1200" strike="noStrike" kern="1200" dirty="0">
              <a:solidFill>
                <a:schemeClr val="tx1"/>
              </a:solidFill>
              <a:effectLst/>
              <a:latin typeface="+mn-lt"/>
              <a:ea typeface="+mn-ea"/>
              <a:cs typeface="+mn-cs"/>
            </a:endParaRPr>
          </a:p>
          <a:p>
            <a:r>
              <a:rPr lang="en-US" sz="1200" strike="noStrike" kern="1200" dirty="0">
                <a:solidFill>
                  <a:schemeClr val="tx1"/>
                </a:solidFill>
                <a:effectLst/>
                <a:latin typeface="+mn-lt"/>
                <a:ea typeface="+mn-ea"/>
                <a:cs typeface="+mn-cs"/>
              </a:rPr>
              <a:t>5.4.4 </a:t>
            </a:r>
            <a:r>
              <a:rPr lang="en-US" sz="1200" i="1" strike="noStrike" kern="1200" dirty="0">
                <a:solidFill>
                  <a:schemeClr val="tx1"/>
                </a:solidFill>
                <a:effectLst/>
                <a:latin typeface="+mn-lt"/>
                <a:ea typeface="+mn-ea"/>
                <a:cs typeface="+mn-cs"/>
              </a:rPr>
              <a:t>unacceptable voltage conditions </a:t>
            </a:r>
            <a:r>
              <a:rPr lang="en-US" sz="1200" strike="noStrike" kern="1200" dirty="0">
                <a:solidFill>
                  <a:schemeClr val="tx1"/>
                </a:solidFill>
                <a:effectLst/>
                <a:latin typeface="+mn-lt"/>
                <a:ea typeface="+mn-ea"/>
                <a:cs typeface="+mn-cs"/>
              </a:rPr>
              <a:t>in </a:t>
            </a:r>
            <a:r>
              <a:rPr lang="en-US" sz="1200" i="1" strike="noStrike" kern="1200" dirty="0">
                <a:solidFill>
                  <a:schemeClr val="tx1"/>
                </a:solidFill>
                <a:effectLst/>
                <a:latin typeface="+mn-lt"/>
                <a:ea typeface="+mn-ea"/>
                <a:cs typeface="+mn-cs"/>
              </a:rPr>
              <a:t>NGET’s transmission system</a:t>
            </a:r>
            <a:r>
              <a:rPr lang="en-US" sz="1200" strike="noStrike" kern="1200" dirty="0">
                <a:solidFill>
                  <a:schemeClr val="tx1"/>
                </a:solidFill>
                <a:effectLst/>
                <a:latin typeface="+mn-lt"/>
                <a:ea typeface="+mn-ea"/>
                <a:cs typeface="+mn-cs"/>
              </a:rPr>
              <a:t>. </a:t>
            </a:r>
            <a:endParaRPr lang="en-GB" strike="noStrike"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9F694-7F0B-4003-B9CB-9FBC3A09842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6502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Arial" panose="020B0604020202020204" pitchFamily="34" charset="0"/>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1" i="0">
                <a:solidFill>
                  <a:schemeClr val="tx2"/>
                </a:solidFill>
                <a:latin typeface="Arial" panose="020B0604020202020204" pitchFamily="34" charset="0"/>
                <a:cs typeface="Arial" panose="020B0604020202020204" pitchFamily="34" charset="0"/>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Arial" panose="020B0604020202020204" pitchFamily="34" charset="0"/>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Arial" panose="020B0604020202020204" pitchFamily="34" charset="0"/>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Arial" panose="020B0604020202020204" pitchFamily="34" charset="0"/>
                <a:cs typeface="Arial" panose="020B0604020202020204" pitchFamily="34" charset="0"/>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1" i="0">
                <a:solidFill>
                  <a:schemeClr val="accent2"/>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Arial" panose="020B0604020202020204" pitchFamily="34" charset="0"/>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1" i="0">
                <a:solidFill>
                  <a:schemeClr val="accent1"/>
                </a:solidFill>
                <a:latin typeface="Arial" panose="020B0604020202020204" pitchFamily="34" charset="0"/>
                <a:cs typeface="Arial" panose="020B0604020202020204" pitchFamily="34" charset="0"/>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1" i="0">
                <a:solidFill>
                  <a:schemeClr val="tx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Arial" panose="020B0604020202020204" pitchFamily="34" charset="0"/>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1" i="0">
                <a:solidFill>
                  <a:schemeClr val="accent5"/>
                </a:solidFill>
                <a:latin typeface="Arial" panose="020B0604020202020204" pitchFamily="34" charset="0"/>
                <a:cs typeface="Arial" panose="020B0604020202020204" pitchFamily="34" charset="0"/>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Arial" panose="020B0604020202020204" pitchFamily="34" charset="0"/>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1" i="0">
                <a:solidFill>
                  <a:schemeClr val="bg1"/>
                </a:solidFill>
                <a:latin typeface="Arial" panose="020B0604020202020204" pitchFamily="34" charset="0"/>
                <a:cs typeface="Arial" panose="020B0604020202020204" pitchFamily="34" charset="0"/>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1227309387"/>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801411598"/>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dirty="0"/>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548200394"/>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mj-lt"/>
              </a:rPr>
              <a:t>Public</a:t>
            </a:r>
          </a:p>
        </p:txBody>
      </p:sp>
    </p:spTree>
    <p:extLst>
      <p:ext uri="{BB962C8B-B14F-4D97-AF65-F5344CB8AC3E}">
        <p14:creationId xmlns:p14="http://schemas.microsoft.com/office/powerpoint/2010/main" val="380655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26831561"/>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3874385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1886383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Arial" panose="020B0604020202020204" pitchFamily="34" charset="0"/>
              </a:defRPr>
            </a:lvl1pPr>
            <a:lvl2pPr marL="914400" indent="-457200">
              <a:buClr>
                <a:schemeClr val="accent1"/>
              </a:buClr>
              <a:buFont typeface="+mj-lt"/>
              <a:buAutoNum type="arabicPeriod"/>
              <a:defRPr sz="1400" b="0" i="0">
                <a:solidFill>
                  <a:schemeClr val="bg1"/>
                </a:solidFill>
                <a:latin typeface="Arial" panose="020B0604020202020204" pitchFamily="34" charset="0"/>
              </a:defRPr>
            </a:lvl2pPr>
            <a:lvl3pPr marL="1371600" indent="-457200">
              <a:buClr>
                <a:schemeClr val="accent1"/>
              </a:buClr>
              <a:buFont typeface="+mj-lt"/>
              <a:buAutoNum type="arabicPeriod"/>
              <a:defRPr sz="1400" b="0" i="0">
                <a:solidFill>
                  <a:schemeClr val="bg1"/>
                </a:solidFill>
                <a:latin typeface="Arial" panose="020B0604020202020204" pitchFamily="34" charset="0"/>
              </a:defRPr>
            </a:lvl3pPr>
            <a:lvl4pPr marL="1714500" indent="-342900">
              <a:buClr>
                <a:schemeClr val="accent1"/>
              </a:buClr>
              <a:buFont typeface="+mj-lt"/>
              <a:buAutoNum type="arabicPeriod"/>
              <a:defRPr sz="1400" b="0" i="0">
                <a:solidFill>
                  <a:schemeClr val="bg1"/>
                </a:solidFill>
                <a:latin typeface="Arial" panose="020B0604020202020204" pitchFamily="34" charset="0"/>
              </a:defRPr>
            </a:lvl4pPr>
            <a:lvl5pPr marL="2171700" indent="-342900">
              <a:buClr>
                <a:schemeClr val="accent1"/>
              </a:buClr>
              <a:buFont typeface="+mj-lt"/>
              <a:buAutoNum type="arabicPeriod"/>
              <a:defRPr sz="1400" b="0" i="0">
                <a:solidFill>
                  <a:schemeClr val="bg1"/>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Arial" panose="020B0604020202020204" pitchFamily="34" charset="0"/>
                <a:cs typeface="Arial" panose="020B0604020202020204" pitchFamily="34" charset="0"/>
              </a:rPr>
              <a:t>‹#›</a:t>
            </a:fld>
            <a:endParaRPr lang="en-GB" sz="2000" b="0" i="0" noProof="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Arial" panose="020B0604020202020204" pitchFamily="34" charset="0"/>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Tree>
    <p:extLst>
      <p:ext uri="{BB962C8B-B14F-4D97-AF65-F5344CB8AC3E}">
        <p14:creationId xmlns:p14="http://schemas.microsoft.com/office/powerpoint/2010/main" val="2365295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dirty="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mj-lt"/>
              </a:rPr>
              <a:t>Public</a:t>
            </a:r>
          </a:p>
        </p:txBody>
      </p:sp>
    </p:spTree>
    <p:extLst>
      <p:ext uri="{BB962C8B-B14F-4D97-AF65-F5344CB8AC3E}">
        <p14:creationId xmlns:p14="http://schemas.microsoft.com/office/powerpoint/2010/main" val="1383241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0740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21302701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dirty="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tx2"/>
                </a:solidFill>
                <a:latin typeface="Poppins" panose="00000500000000000000" pitchFamily="2" charset="0"/>
              </a:rPr>
              <a:t>Public</a:t>
            </a:r>
          </a:p>
        </p:txBody>
      </p:sp>
    </p:spTree>
    <p:extLst>
      <p:ext uri="{BB962C8B-B14F-4D97-AF65-F5344CB8AC3E}">
        <p14:creationId xmlns:p14="http://schemas.microsoft.com/office/powerpoint/2010/main" val="924143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4394626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80920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7936178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2184239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415539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Arial" panose="020B0604020202020204" pitchFamily="34" charset="0"/>
              </a:defRPr>
            </a:lvl1pPr>
            <a:lvl2pPr marL="914400" indent="-457200">
              <a:buFont typeface="+mj-lt"/>
              <a:buAutoNum type="arabicPeriod"/>
              <a:defRPr b="0" i="0">
                <a:latin typeface="Arial" panose="020B0604020202020204" pitchFamily="34" charset="0"/>
              </a:defRPr>
            </a:lvl2pPr>
            <a:lvl3pPr marL="1371600" indent="-457200">
              <a:buFont typeface="+mj-lt"/>
              <a:buAutoNum type="arabicPeriod"/>
              <a:defRPr b="0" i="0">
                <a:latin typeface="Arial" panose="020B0604020202020204" pitchFamily="34" charset="0"/>
              </a:defRPr>
            </a:lvl3pPr>
            <a:lvl4pPr marL="1714500" indent="-342900">
              <a:buFont typeface="+mj-lt"/>
              <a:buAutoNum type="arabicPeriod"/>
              <a:defRPr b="0" i="0">
                <a:latin typeface="Arial" panose="020B0604020202020204" pitchFamily="34" charset="0"/>
              </a:defRPr>
            </a:lvl4pPr>
            <a:lvl5pPr marL="2171700" indent="-342900">
              <a:buFont typeface="+mj-lt"/>
              <a:buAutoNum type="arabicPeriod"/>
              <a:defRPr b="0"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4053842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2510425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167520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2000711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851820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663246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41212541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460646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1196526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31660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970249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dirty="0"/>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425738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dirty="0"/>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dirty="0"/>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dirty="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chemeClr val="bg1"/>
                </a:solidFill>
                <a:latin typeface="Poppins" panose="00000500000000000000" pitchFamily="2" charset="0"/>
              </a:rPr>
              <a:t>Public</a:t>
            </a:r>
          </a:p>
        </p:txBody>
      </p:sp>
    </p:spTree>
    <p:extLst>
      <p:ext uri="{BB962C8B-B14F-4D97-AF65-F5344CB8AC3E}">
        <p14:creationId xmlns:p14="http://schemas.microsoft.com/office/powerpoint/2010/main" val="317119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1" i="0">
                <a:solidFill>
                  <a:schemeClr val="accent1"/>
                </a:solidFill>
                <a:latin typeface="Arial" panose="020B0604020202020204" pitchFamily="34" charset="0"/>
                <a:cs typeface="Arial" panose="020B0604020202020204" pitchFamily="34" charset="0"/>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Arial" panose="020B0604020202020204" pitchFamily="34" charset="0"/>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Arial" panose="020B0604020202020204" pitchFamily="34" charset="0"/>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43721" y="6509834"/>
            <a:ext cx="141064"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Arial" panose="020B0604020202020204" pitchFamily="34" charset="0"/>
                <a:cs typeface="Arial" panose="020B0604020202020204" pitchFamily="34" charset="0"/>
              </a:rPr>
              <a:t>‹#›</a:t>
            </a:fld>
            <a:endParaRPr lang="en-GB" sz="2000" b="0" i="0" noProof="0">
              <a:solidFill>
                <a:schemeClr val="tx2"/>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Arial" panose="020B0604020202020204" pitchFamily="34" charset="0"/>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dirty="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dirty="0">
                <a:solidFill>
                  <a:srgbClr val="3F0730"/>
                </a:solidFill>
                <a:latin typeface="+mj-lt"/>
              </a:rPr>
              <a:t>Public</a:t>
            </a:r>
          </a:p>
        </p:txBody>
      </p:sp>
      <p:sp>
        <p:nvSpPr>
          <p:cNvPr id="5" name="TextBox 4">
            <a:extLst>
              <a:ext uri="{FF2B5EF4-FFF2-40B4-BE49-F238E27FC236}">
                <a16:creationId xmlns:a16="http://schemas.microsoft.com/office/drawing/2014/main" id="{BCAF10BF-B514-CF3B-4F03-91364376D889}"/>
              </a:ext>
            </a:extLst>
          </p:cNvPr>
          <p:cNvSpPr txBox="1"/>
          <p:nvPr userDrawn="1">
            <p:extLst>
              <p:ext uri="{1162E1C5-73C7-4A58-AE30-91384D911F3F}">
                <p184:classification xmlns:p184="http://schemas.microsoft.com/office/powerpoint/2018/4/main" val="hdr"/>
              </p:ext>
            </p:extLst>
          </p:nvPr>
        </p:nvSpPr>
        <p:spPr>
          <a:xfrm>
            <a:off x="63500" y="63500"/>
            <a:ext cx="463550" cy="152400"/>
          </a:xfrm>
          <a:prstGeom prst="rect">
            <a:avLst/>
          </a:prstGeom>
        </p:spPr>
        <p:txBody>
          <a:bodyPr horzOverflow="overflow" lIns="0" tIns="0" rIns="0" bIns="0">
            <a:spAutoFit/>
          </a:bodyPr>
          <a:lstStyle/>
          <a:p>
            <a:pPr algn="l"/>
            <a:r>
              <a:rPr lang="en-GB" sz="1000">
                <a:solidFill>
                  <a:srgbClr val="000000">
                    <a:alpha val="50000"/>
                  </a:srgbClr>
                </a:solidFill>
                <a:latin typeface="Aptos" panose="020B0004020202020204" pitchFamily="34" charset="0"/>
              </a:rPr>
              <a:t>General</a:t>
            </a:r>
          </a:p>
        </p:txBody>
      </p:sp>
    </p:spTree>
    <p:extLst>
      <p:ext uri="{BB962C8B-B14F-4D97-AF65-F5344CB8AC3E}">
        <p14:creationId xmlns:p14="http://schemas.microsoft.com/office/powerpoint/2010/main" val="20963320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so.energy/publications/electricity-ten-year-statement-etys/etys-documents-and-appendices" TargetMode="External"/><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34.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532943" y="1788983"/>
            <a:ext cx="6298554" cy="2387600"/>
          </a:xfrm>
        </p:spPr>
        <p:txBody>
          <a:bodyPr>
            <a:normAutofit/>
          </a:bodyPr>
          <a:lstStyle/>
          <a:p>
            <a:r>
              <a:rPr lang="en-GB" sz="3200">
                <a:latin typeface="Poppins" panose="00000500000000000000" pitchFamily="2" charset="0"/>
                <a:cs typeface="Poppins" panose="00000500000000000000" pitchFamily="2" charset="0"/>
              </a:rPr>
              <a:t>GSR035: </a:t>
            </a:r>
            <a:r>
              <a:rPr lang="en-GB" sz="3200" b="0"/>
              <a:t>System Access Reform - Changes to Enable Beneficial Outages Without Compromising System Security </a:t>
            </a:r>
            <a:endParaRPr lang="en-GB" sz="3200">
              <a:latin typeface="Poppins" panose="00000500000000000000" pitchFamily="2" charset="0"/>
              <a:cs typeface="Poppins" panose="00000500000000000000" pitchFamily="2" charset="0"/>
            </a:endParaRPr>
          </a:p>
        </p:txBody>
      </p:sp>
      <p:sp>
        <p:nvSpPr>
          <p:cNvPr id="5" name="Subtitle 4">
            <a:extLst>
              <a:ext uri="{FF2B5EF4-FFF2-40B4-BE49-F238E27FC236}">
                <a16:creationId xmlns:a16="http://schemas.microsoft.com/office/drawing/2014/main" id="{3B5167A3-4A0A-1FD4-0498-8A738F8345C3}"/>
              </a:ext>
            </a:extLst>
          </p:cNvPr>
          <p:cNvSpPr>
            <a:spLocks noGrp="1"/>
          </p:cNvSpPr>
          <p:nvPr>
            <p:ph type="subTitle" idx="1"/>
          </p:nvPr>
        </p:nvSpPr>
        <p:spPr>
          <a:xfrm>
            <a:off x="532943" y="4213654"/>
            <a:ext cx="4900447" cy="1044146"/>
          </a:xfrm>
        </p:spPr>
        <p:txBody>
          <a:bodyPr vert="horz" lIns="91440" tIns="45720" rIns="91440" bIns="45720" rtlCol="0" anchor="t">
            <a:normAutofit/>
          </a:bodyPr>
          <a:lstStyle/>
          <a:p>
            <a:r>
              <a:rPr lang="en-GB" sz="2000">
                <a:latin typeface="Poppins"/>
                <a:cs typeface="Poppins"/>
              </a:rPr>
              <a:t>Workgroup Meeting 3 , 30 March 2026</a:t>
            </a:r>
          </a:p>
          <a:p>
            <a:r>
              <a:rPr lang="en-GB" sz="2000" dirty="0">
                <a:solidFill>
                  <a:schemeClr val="accent1"/>
                </a:solidFill>
                <a:latin typeface="Poppins"/>
                <a:cs typeface="Poppins"/>
              </a:rPr>
              <a:t>Online Meeting via Teams</a:t>
            </a:r>
          </a:p>
        </p:txBody>
      </p:sp>
    </p:spTree>
    <p:extLst>
      <p:ext uri="{BB962C8B-B14F-4D97-AF65-F5344CB8AC3E}">
        <p14:creationId xmlns:p14="http://schemas.microsoft.com/office/powerpoint/2010/main" val="4090216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D650BC-F0A5-A481-1852-5EE168368D73}"/>
              </a:ext>
            </a:extLst>
          </p:cNvPr>
          <p:cNvSpPr>
            <a:spLocks noGrp="1"/>
          </p:cNvSpPr>
          <p:nvPr>
            <p:ph type="ctrTitle"/>
          </p:nvPr>
        </p:nvSpPr>
        <p:spPr>
          <a:xfrm>
            <a:off x="385985" y="256746"/>
            <a:ext cx="6537327" cy="2387600"/>
          </a:xfrm>
        </p:spPr>
        <p:txBody>
          <a:bodyPr>
            <a:normAutofit/>
          </a:bodyPr>
          <a:lstStyle/>
          <a:p>
            <a:r>
              <a:rPr lang="en-GB" sz="4000" dirty="0"/>
              <a:t>CASE Studies GSR-035</a:t>
            </a:r>
            <a:br>
              <a:rPr lang="en-GB" sz="4000" dirty="0"/>
            </a:br>
            <a:br>
              <a:rPr lang="en-GB" sz="4000" dirty="0"/>
            </a:br>
            <a:r>
              <a:rPr lang="en-GB" sz="4000" dirty="0"/>
              <a:t>30 March 2025</a:t>
            </a:r>
          </a:p>
        </p:txBody>
      </p:sp>
    </p:spTree>
    <p:extLst>
      <p:ext uri="{BB962C8B-B14F-4D97-AF65-F5344CB8AC3E}">
        <p14:creationId xmlns:p14="http://schemas.microsoft.com/office/powerpoint/2010/main" val="28381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D3070-470E-3BEA-DF89-F7FBFF910E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DCB857-5BA6-43AA-A3EB-ABDE9A8C6F0A}"/>
              </a:ext>
            </a:extLst>
          </p:cNvPr>
          <p:cNvSpPr>
            <a:spLocks noGrp="1"/>
          </p:cNvSpPr>
          <p:nvPr>
            <p:ph sz="half" idx="1"/>
          </p:nvPr>
        </p:nvSpPr>
        <p:spPr>
          <a:xfrm>
            <a:off x="753396" y="1006490"/>
            <a:ext cx="9709362" cy="5369595"/>
          </a:xfrm>
        </p:spPr>
        <p:txBody>
          <a:bodyPr>
            <a:normAutofit lnSpcReduction="10000"/>
          </a:bodyPr>
          <a:lstStyle/>
          <a:p>
            <a:pPr marL="0" indent="0" algn="l" rtl="0" eaLnBrk="1" latinLnBrk="0" hangingPunct="1">
              <a:spcBef>
                <a:spcPts val="1000"/>
              </a:spcBef>
              <a:buNone/>
            </a:pPr>
            <a:r>
              <a:rPr lang="en-GB" sz="1800" b="1" dirty="0">
                <a:solidFill>
                  <a:srgbClr val="000000"/>
                </a:solidFill>
                <a:effectLst/>
                <a:latin typeface="Poppins" panose="00000500000000000000" pitchFamily="2" charset="0"/>
              </a:rPr>
              <a:t>Case Study </a:t>
            </a:r>
            <a:r>
              <a:rPr lang="en-GB" b="1" dirty="0">
                <a:solidFill>
                  <a:srgbClr val="000000"/>
                </a:solidFill>
              </a:rPr>
              <a:t>1</a:t>
            </a:r>
            <a:r>
              <a:rPr lang="en-GB" sz="1800" b="1" dirty="0">
                <a:solidFill>
                  <a:srgbClr val="000000"/>
                </a:solidFill>
                <a:effectLst/>
                <a:latin typeface="Poppins" panose="00000500000000000000" pitchFamily="2" charset="0"/>
              </a:rPr>
              <a:t> – Scotland (Constraint)</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The scenario </a:t>
            </a:r>
            <a:r>
              <a:rPr lang="en-GB" dirty="0">
                <a:solidFill>
                  <a:srgbClr val="000000"/>
                </a:solidFill>
              </a:rPr>
              <a:t>analysis a north</a:t>
            </a:r>
            <a:r>
              <a:rPr lang="en-GB" sz="1800" dirty="0">
                <a:solidFill>
                  <a:srgbClr val="000000"/>
                </a:solidFill>
                <a:effectLst/>
                <a:latin typeface="Poppins" panose="00000500000000000000" pitchFamily="2" charset="0"/>
              </a:rPr>
              <a:t>-to-</a:t>
            </a:r>
            <a:r>
              <a:rPr lang="en-GB" dirty="0">
                <a:solidFill>
                  <a:srgbClr val="000000"/>
                </a:solidFill>
              </a:rPr>
              <a:t>south</a:t>
            </a:r>
            <a:r>
              <a:rPr lang="en-GB" sz="1800" dirty="0">
                <a:solidFill>
                  <a:srgbClr val="000000"/>
                </a:solidFill>
                <a:effectLst/>
                <a:latin typeface="Poppins" panose="00000500000000000000" pitchFamily="2" charset="0"/>
              </a:rPr>
              <a:t> </a:t>
            </a:r>
            <a:r>
              <a:rPr lang="en-GB" dirty="0">
                <a:solidFill>
                  <a:srgbClr val="000000"/>
                </a:solidFill>
              </a:rPr>
              <a:t>power flow along the B4 boundary.</a:t>
            </a:r>
          </a:p>
          <a:p>
            <a:pPr marL="283464" indent="-283464" algn="l" rtl="0" eaLnBrk="1" latinLnBrk="0" hangingPunct="1">
              <a:spcBef>
                <a:spcPts val="1000"/>
              </a:spcBef>
              <a:buFont typeface="Arial" panose="020B0604020202020204" pitchFamily="34" charset="0"/>
              <a:buChar char="•"/>
            </a:pPr>
            <a:r>
              <a:rPr lang="en-GB" dirty="0">
                <a:solidFill>
                  <a:srgbClr val="000000"/>
                </a:solidFill>
              </a:rPr>
              <a:t>This is a high-cost boundary.</a:t>
            </a: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r>
              <a:rPr lang="en-GB" sz="1100" dirty="0">
                <a:hlinkClick r:id="rId3"/>
              </a:rPr>
              <a:t>ETYS publication</a:t>
            </a:r>
            <a:endParaRPr lang="en-GB" sz="1100" dirty="0"/>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endParaRPr lang="en-GB" dirty="0"/>
          </a:p>
        </p:txBody>
      </p:sp>
      <p:pic>
        <p:nvPicPr>
          <p:cNvPr id="6" name="Picture 5">
            <a:extLst>
              <a:ext uri="{FF2B5EF4-FFF2-40B4-BE49-F238E27FC236}">
                <a16:creationId xmlns:a16="http://schemas.microsoft.com/office/drawing/2014/main" id="{9832EA7D-48DE-46D5-3DC3-64B1290698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7862" y="2566510"/>
            <a:ext cx="5220429" cy="3000794"/>
          </a:xfrm>
          <a:prstGeom prst="rect">
            <a:avLst/>
          </a:prstGeom>
        </p:spPr>
      </p:pic>
    </p:spTree>
    <p:extLst>
      <p:ext uri="{BB962C8B-B14F-4D97-AF65-F5344CB8AC3E}">
        <p14:creationId xmlns:p14="http://schemas.microsoft.com/office/powerpoint/2010/main" val="225398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59264D-150C-303E-5EC4-29CDF15ACEF7}"/>
              </a:ext>
            </a:extLst>
          </p:cNvPr>
          <p:cNvSpPr>
            <a:spLocks noGrp="1"/>
          </p:cNvSpPr>
          <p:nvPr>
            <p:ph sz="half" idx="1"/>
          </p:nvPr>
        </p:nvSpPr>
        <p:spPr>
          <a:xfrm>
            <a:off x="637273" y="803189"/>
            <a:ext cx="9709362" cy="5373774"/>
          </a:xfrm>
        </p:spPr>
        <p:txBody>
          <a:bodyPr>
            <a:normAutofit/>
          </a:bodyPr>
          <a:lstStyle/>
          <a:p>
            <a:pPr marL="285750" indent="-285750">
              <a:buFont typeface="Arial" panose="020B0604020202020204" pitchFamily="34" charset="0"/>
              <a:buChar char="•"/>
            </a:pPr>
            <a:r>
              <a:rPr lang="en-GB" dirty="0"/>
              <a:t>A detailed analysis of the boundary outage determined that the most critical fault is a double circuit (DC) trip which overloads a circuit on the 132kV network. </a:t>
            </a:r>
            <a:r>
              <a:rPr lang="en-GB" dirty="0">
                <a:solidFill>
                  <a:srgbClr val="FF0000"/>
                </a:solidFill>
              </a:rPr>
              <a:t>(SQSS 5.3.3)</a:t>
            </a:r>
          </a:p>
          <a:p>
            <a:pPr marL="285750" indent="-285750">
              <a:buFont typeface="Arial" panose="020B0604020202020204" pitchFamily="34" charset="0"/>
              <a:buChar char="•"/>
            </a:pPr>
            <a:endParaRPr lang="en-GB" dirty="0">
              <a:solidFill>
                <a:srgbClr val="FF0000"/>
              </a:solidFill>
            </a:endParaRPr>
          </a:p>
          <a:p>
            <a:pPr marL="285750" indent="-285750">
              <a:buFont typeface="Arial" panose="020B0604020202020204" pitchFamily="34" charset="0"/>
              <a:buChar char="•"/>
            </a:pPr>
            <a:endParaRPr lang="en-GB" dirty="0">
              <a:solidFill>
                <a:srgbClr val="FF0000"/>
              </a:solidFill>
            </a:endParaRPr>
          </a:p>
          <a:p>
            <a:r>
              <a:rPr lang="en-GB" dirty="0"/>
              <a:t>From SQSS</a:t>
            </a:r>
          </a:p>
          <a:p>
            <a:r>
              <a:rPr lang="en-GB" dirty="0"/>
              <a:t>“</a:t>
            </a:r>
            <a:r>
              <a:rPr lang="en-GB" i="1" dirty="0"/>
              <a:t>5.3 The onshore transmission system shall be operated under prevailing system conditions so that for the secured event on the onshore transmission system of a fault outage of: </a:t>
            </a:r>
          </a:p>
          <a:p>
            <a:pPr fontAlgn="base"/>
            <a:r>
              <a:rPr lang="en-GB" i="1" dirty="0"/>
              <a:t>5.3.1 a double circuit overhead line; </a:t>
            </a:r>
          </a:p>
          <a:p>
            <a:pPr fontAlgn="base"/>
            <a:r>
              <a:rPr lang="en-GB" i="1" dirty="0"/>
              <a:t>there shall not be any of the following: </a:t>
            </a:r>
          </a:p>
          <a:p>
            <a:pPr fontAlgn="base"/>
            <a:r>
              <a:rPr lang="en-GB" i="1" dirty="0"/>
              <a:t>5.3.3 a loss of supply capacity greater than 1500 MW;“</a:t>
            </a:r>
          </a:p>
          <a:p>
            <a:endParaRPr lang="en-GB" dirty="0"/>
          </a:p>
        </p:txBody>
      </p:sp>
    </p:spTree>
    <p:extLst>
      <p:ext uri="{BB962C8B-B14F-4D97-AF65-F5344CB8AC3E}">
        <p14:creationId xmlns:p14="http://schemas.microsoft.com/office/powerpoint/2010/main" val="14771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5A777-E699-C44D-5512-5B1E65F30D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39D0A5-3A50-3DAD-397B-83725670E254}"/>
              </a:ext>
            </a:extLst>
          </p:cNvPr>
          <p:cNvSpPr>
            <a:spLocks noGrp="1"/>
          </p:cNvSpPr>
          <p:nvPr>
            <p:ph sz="half" idx="1"/>
          </p:nvPr>
        </p:nvSpPr>
        <p:spPr>
          <a:xfrm>
            <a:off x="637273" y="803189"/>
            <a:ext cx="9709362" cy="5373774"/>
          </a:xfrm>
        </p:spPr>
        <p:txBody>
          <a:bodyPr>
            <a:normAutofit/>
          </a:bodyPr>
          <a:lstStyle/>
          <a:p>
            <a:pPr marL="285750" indent="-285750">
              <a:buFont typeface="Arial" panose="020B0604020202020204" pitchFamily="34" charset="0"/>
              <a:buChar char="•"/>
            </a:pPr>
            <a:r>
              <a:rPr lang="en-GB" dirty="0"/>
              <a:t>A detailed analysis of the boundary outage determined that the most critical fault is a double circuit (DC) trip which overloads a circuit on the 132kV network. </a:t>
            </a:r>
            <a:r>
              <a:rPr lang="en-GB" dirty="0">
                <a:solidFill>
                  <a:srgbClr val="FF0000"/>
                </a:solidFill>
              </a:rPr>
              <a:t>(SQSS 5.3.3)</a:t>
            </a:r>
          </a:p>
          <a:p>
            <a:pPr marL="285750" indent="-285750">
              <a:buFont typeface="Arial" panose="020B0604020202020204" pitchFamily="34" charset="0"/>
              <a:buChar char="•"/>
            </a:pPr>
            <a:r>
              <a:rPr lang="en-GB" dirty="0">
                <a:solidFill>
                  <a:srgbClr val="000000"/>
                </a:solidFill>
              </a:rPr>
              <a:t>There are no mitigating actions that can be taken post fault to reduce the overloads whilst keeping the same constraint limit.</a:t>
            </a:r>
          </a:p>
          <a:p>
            <a:pPr marL="285750" indent="-285750">
              <a:buFont typeface="Arial" panose="020B0604020202020204" pitchFamily="34" charset="0"/>
              <a:buChar char="•"/>
            </a:pPr>
            <a:r>
              <a:rPr lang="en-GB" dirty="0">
                <a:solidFill>
                  <a:srgbClr val="FF0000"/>
                </a:solidFill>
              </a:rPr>
              <a:t>The overload on the circuit is approx. 130% - 150% of its PFC rating and has a STR rating of approx. 108% to 115% of its PFC.</a:t>
            </a:r>
          </a:p>
          <a:p>
            <a:pPr marL="283464" indent="-283464">
              <a:buFont typeface="Arial" panose="020B0604020202020204" pitchFamily="34" charset="0"/>
              <a:buChar char="•"/>
            </a:pPr>
            <a:r>
              <a:rPr lang="en-GB" dirty="0">
                <a:solidFill>
                  <a:srgbClr val="000000"/>
                </a:solidFill>
              </a:rPr>
              <a:t>It was identified that cascade tripping this circuit does not cause widespread disturbance on the network. </a:t>
            </a:r>
            <a:r>
              <a:rPr lang="en-GB" b="1" dirty="0">
                <a:solidFill>
                  <a:srgbClr val="000000"/>
                </a:solidFill>
              </a:rPr>
              <a:t>No impact to DNO, TOs or generators were seen</a:t>
            </a:r>
            <a:r>
              <a:rPr lang="en-GB" dirty="0">
                <a:solidFill>
                  <a:srgbClr val="000000"/>
                </a:solidFill>
              </a:rPr>
              <a:t>.</a:t>
            </a:r>
          </a:p>
          <a:p>
            <a:pPr marL="283464" indent="-283464">
              <a:buFont typeface="Arial" panose="020B0604020202020204" pitchFamily="34" charset="0"/>
              <a:buChar char="•"/>
            </a:pPr>
            <a:r>
              <a:rPr lang="en-GB" dirty="0">
                <a:solidFill>
                  <a:srgbClr val="000000"/>
                </a:solidFill>
              </a:rPr>
              <a:t>By cascading and instead securing for the subsequent fault, the constraint limit can be </a:t>
            </a:r>
            <a:r>
              <a:rPr lang="en-GB" b="1" dirty="0">
                <a:solidFill>
                  <a:srgbClr val="000000"/>
                </a:solidFill>
              </a:rPr>
              <a:t>increased by 300MW – 350MW</a:t>
            </a:r>
            <a:r>
              <a:rPr lang="en-GB" dirty="0">
                <a:solidFill>
                  <a:srgbClr val="000000"/>
                </a:solidFill>
              </a:rPr>
              <a:t>. </a:t>
            </a:r>
          </a:p>
          <a:p>
            <a:pPr marL="283464" indent="-283464">
              <a:buFont typeface="Arial" panose="020B0604020202020204" pitchFamily="34" charset="0"/>
              <a:buChar char="•"/>
            </a:pPr>
            <a:endParaRPr lang="en-GB" dirty="0">
              <a:solidFill>
                <a:srgbClr val="000000"/>
              </a:solidFill>
            </a:endParaRPr>
          </a:p>
          <a:p>
            <a:pPr marL="283464" indent="-283464">
              <a:buFont typeface="Arial" panose="020B0604020202020204" pitchFamily="34" charset="0"/>
              <a:buChar char="•"/>
            </a:pPr>
            <a:r>
              <a:rPr lang="en-GB" dirty="0">
                <a:solidFill>
                  <a:srgbClr val="FF0000"/>
                </a:solidFill>
              </a:rPr>
              <a:t>As the excessive overload was successfully managed without resulting in any noncompliance with the referenced SQSS clauses, the outage was permitted to proceed.</a:t>
            </a:r>
          </a:p>
          <a:p>
            <a:pPr marL="283464" indent="-283464">
              <a:buFont typeface="Arial" panose="020B0604020202020204" pitchFamily="34" charset="0"/>
              <a:buChar char="•"/>
            </a:pPr>
            <a:r>
              <a:rPr lang="en-GB" dirty="0"/>
              <a:t>The unavailability of the cascade would incur significant boundary cost. </a:t>
            </a:r>
          </a:p>
          <a:p>
            <a:endParaRPr lang="en-GB" dirty="0"/>
          </a:p>
        </p:txBody>
      </p:sp>
    </p:spTree>
    <p:extLst>
      <p:ext uri="{BB962C8B-B14F-4D97-AF65-F5344CB8AC3E}">
        <p14:creationId xmlns:p14="http://schemas.microsoft.com/office/powerpoint/2010/main" val="87347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367D-8145-5FA4-D190-BD54BE979B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CDC6F9-2EFB-09E9-55D9-5E680B6A396D}"/>
              </a:ext>
            </a:extLst>
          </p:cNvPr>
          <p:cNvSpPr>
            <a:spLocks noGrp="1"/>
          </p:cNvSpPr>
          <p:nvPr>
            <p:ph sz="half" idx="1"/>
          </p:nvPr>
        </p:nvSpPr>
        <p:spPr>
          <a:xfrm>
            <a:off x="753396" y="1006491"/>
            <a:ext cx="9709362" cy="5567730"/>
          </a:xfrm>
        </p:spPr>
        <p:txBody>
          <a:bodyPr>
            <a:normAutofit fontScale="92500" lnSpcReduction="20000"/>
          </a:bodyPr>
          <a:lstStyle/>
          <a:p>
            <a:pPr marL="0" indent="0" algn="l" rtl="0" eaLnBrk="1" latinLnBrk="0" hangingPunct="1">
              <a:spcBef>
                <a:spcPts val="1000"/>
              </a:spcBef>
              <a:buNone/>
            </a:pPr>
            <a:r>
              <a:rPr lang="en-GB" sz="1800" b="1" dirty="0">
                <a:solidFill>
                  <a:srgbClr val="000000"/>
                </a:solidFill>
                <a:effectLst/>
                <a:latin typeface="Poppins" panose="00000500000000000000" pitchFamily="2" charset="0"/>
              </a:rPr>
              <a:t>Case Study 2 – Scotland </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The scenario </a:t>
            </a:r>
            <a:r>
              <a:rPr lang="en-GB" dirty="0">
                <a:solidFill>
                  <a:srgbClr val="000000"/>
                </a:solidFill>
              </a:rPr>
              <a:t>analysis an outage request in the Northwest of Scotland.</a:t>
            </a: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5750" lvl="0" indent="-285750">
              <a:buFont typeface="Arial" panose="020B0604020202020204" pitchFamily="34" charset="0"/>
              <a:buChar char="•"/>
            </a:pPr>
            <a:r>
              <a:rPr lang="en-GB" dirty="0"/>
              <a:t>The substation consist of three SGTs and several MIS circuits.</a:t>
            </a:r>
          </a:p>
          <a:p>
            <a:pPr marL="285750" lvl="0" indent="-285750">
              <a:buFont typeface="Arial" panose="020B0604020202020204" pitchFamily="34" charset="0"/>
              <a:buChar char="•"/>
            </a:pPr>
            <a:r>
              <a:rPr lang="en-GB" dirty="0"/>
              <a:t>In this scenario, an outage on two SGTs and a circuit was considered.</a:t>
            </a:r>
          </a:p>
          <a:p>
            <a:pPr marL="285750" lvl="0" indent="-285750">
              <a:buFont typeface="Arial" panose="020B0604020202020204" pitchFamily="34" charset="0"/>
              <a:buChar char="•"/>
            </a:pPr>
            <a:r>
              <a:rPr lang="en-GB" dirty="0"/>
              <a:t>A fault on the double circuit in the region leads to overloading of the remaining SGT </a:t>
            </a:r>
            <a:r>
              <a:rPr lang="en-GB" dirty="0">
                <a:solidFill>
                  <a:srgbClr val="FF0000"/>
                </a:solidFill>
              </a:rPr>
              <a:t>between 108% - 120% of its STR rating and 130% -150% of its PFC rating.</a:t>
            </a:r>
          </a:p>
          <a:p>
            <a:pPr marL="285750" lvl="0" indent="-285750">
              <a:buFont typeface="Arial" panose="020B0604020202020204" pitchFamily="34" charset="0"/>
              <a:buChar char="•"/>
            </a:pPr>
            <a:r>
              <a:rPr lang="en-GB" dirty="0">
                <a:solidFill>
                  <a:srgbClr val="FF0000"/>
                </a:solidFill>
              </a:rPr>
              <a:t>Although the SQSS does not contain specific clauses requiring us to secure for the aforementioned DC, as a prudent system operator, NESO will implement these security measures to avoid incurring costly balancing actions.</a:t>
            </a:r>
          </a:p>
          <a:p>
            <a:pPr marL="285750" indent="-285750">
              <a:buFont typeface="Arial" panose="020B0604020202020204" pitchFamily="34" charset="0"/>
              <a:buChar char="•"/>
            </a:pPr>
            <a:r>
              <a:rPr lang="en-GB" dirty="0"/>
              <a:t>The overload would continue during the fault because the O/C protection threshold was not met.</a:t>
            </a:r>
          </a:p>
          <a:p>
            <a:pPr algn="l" rtl="0" eaLnBrk="1" latinLnBrk="0" hangingPunct="1">
              <a:spcBef>
                <a:spcPts val="1000"/>
              </a:spcBef>
            </a:pPr>
            <a:endParaRPr lang="en-GB" dirty="0">
              <a:solidFill>
                <a:srgbClr val="000000"/>
              </a:solidFill>
            </a:endParaRPr>
          </a:p>
          <a:p>
            <a:pPr algn="l" rtl="0" eaLnBrk="1" latinLnBrk="0" hangingPunct="1">
              <a:spcBef>
                <a:spcPts val="1000"/>
              </a:spcBef>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r>
              <a:rPr lang="en-GB" b="1" dirty="0">
                <a:solidFill>
                  <a:srgbClr val="000000"/>
                </a:solidFill>
              </a:rPr>
              <a:t>Without an agreement for cascade tripping </a:t>
            </a:r>
            <a:r>
              <a:rPr lang="en-GB" dirty="0">
                <a:solidFill>
                  <a:srgbClr val="000000"/>
                </a:solidFill>
              </a:rPr>
              <a:t>the remaining SGT, the outage would not have been able to proceed as it would lead to </a:t>
            </a:r>
            <a:r>
              <a:rPr lang="en-GB" b="1" dirty="0">
                <a:solidFill>
                  <a:srgbClr val="000000"/>
                </a:solidFill>
              </a:rPr>
              <a:t>operability challenges on the network.</a:t>
            </a:r>
          </a:p>
          <a:p>
            <a:pPr marL="283464" indent="-283464" algn="l" rtl="0" eaLnBrk="1" latinLnBrk="0" hangingPunct="1">
              <a:spcBef>
                <a:spcPts val="1000"/>
              </a:spcBef>
              <a:buFont typeface="Arial" panose="020B0604020202020204" pitchFamily="34" charset="0"/>
              <a:buChar char="•"/>
            </a:pPr>
            <a:r>
              <a:rPr lang="en-GB" b="1" dirty="0">
                <a:solidFill>
                  <a:srgbClr val="000000"/>
                </a:solidFill>
              </a:rPr>
              <a:t>Alternatively, the SGT would need to be taken pre-fault which reduces demand security.</a:t>
            </a: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endParaRPr lang="en-GB" dirty="0"/>
          </a:p>
        </p:txBody>
      </p:sp>
    </p:spTree>
    <p:extLst>
      <p:ext uri="{BB962C8B-B14F-4D97-AF65-F5344CB8AC3E}">
        <p14:creationId xmlns:p14="http://schemas.microsoft.com/office/powerpoint/2010/main" val="2898151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521F-8F97-54D6-E011-7EF4BCE605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F19E02-A18D-F00B-F826-48D469401D49}"/>
              </a:ext>
            </a:extLst>
          </p:cNvPr>
          <p:cNvSpPr>
            <a:spLocks noGrp="1"/>
          </p:cNvSpPr>
          <p:nvPr>
            <p:ph sz="half" idx="1"/>
          </p:nvPr>
        </p:nvSpPr>
        <p:spPr>
          <a:xfrm>
            <a:off x="753396" y="1006490"/>
            <a:ext cx="9709362" cy="5424789"/>
          </a:xfrm>
        </p:spPr>
        <p:txBody>
          <a:bodyPr>
            <a:normAutofit fontScale="92500" lnSpcReduction="20000"/>
          </a:bodyPr>
          <a:lstStyle/>
          <a:p>
            <a:pPr marL="0" indent="0" algn="l" rtl="0" eaLnBrk="1" latinLnBrk="0" hangingPunct="1">
              <a:spcBef>
                <a:spcPts val="1000"/>
              </a:spcBef>
              <a:buNone/>
            </a:pPr>
            <a:r>
              <a:rPr lang="en-GB" sz="1800" b="1" dirty="0">
                <a:solidFill>
                  <a:srgbClr val="000000"/>
                </a:solidFill>
                <a:effectLst/>
                <a:latin typeface="Poppins" panose="00000500000000000000" pitchFamily="2" charset="0"/>
              </a:rPr>
              <a:t>Case Study </a:t>
            </a:r>
            <a:r>
              <a:rPr lang="en-GB" b="1" dirty="0">
                <a:solidFill>
                  <a:srgbClr val="000000"/>
                </a:solidFill>
              </a:rPr>
              <a:t>3</a:t>
            </a:r>
            <a:r>
              <a:rPr lang="en-GB" sz="1800" b="1" dirty="0">
                <a:solidFill>
                  <a:srgbClr val="000000"/>
                </a:solidFill>
                <a:effectLst/>
                <a:latin typeface="Poppins" panose="00000500000000000000" pitchFamily="2" charset="0"/>
              </a:rPr>
              <a:t> – E&amp;W </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a:t>
            </a:r>
            <a:r>
              <a:rPr lang="en-GB" dirty="0">
                <a:solidFill>
                  <a:srgbClr val="000000"/>
                </a:solidFill>
              </a:rPr>
              <a:t>hermal and voltage analysis was carried out for</a:t>
            </a:r>
            <a:r>
              <a:rPr lang="en-GB" sz="1800" dirty="0">
                <a:solidFill>
                  <a:srgbClr val="000000"/>
                </a:solidFill>
                <a:effectLst/>
                <a:latin typeface="Poppins" panose="00000500000000000000" pitchFamily="2" charset="0"/>
              </a:rPr>
              <a:t> a </a:t>
            </a:r>
            <a:r>
              <a:rPr lang="en-GB" dirty="0">
                <a:solidFill>
                  <a:srgbClr val="000000"/>
                </a:solidFill>
              </a:rPr>
              <a:t>Mesh corner (MC)</a:t>
            </a:r>
            <a:r>
              <a:rPr lang="en-GB" sz="1800" dirty="0">
                <a:solidFill>
                  <a:srgbClr val="000000"/>
                </a:solidFill>
                <a:effectLst/>
                <a:latin typeface="Poppins" panose="00000500000000000000" pitchFamily="2" charset="0"/>
              </a:rPr>
              <a:t> outage request in Southwest of England.</a:t>
            </a: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This outage was required to address long standing voltage issues by installing required equipment.</a:t>
            </a: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buFont typeface="Arial" panose="020B0604020202020204" pitchFamily="34" charset="0"/>
              <a:buChar char="•"/>
            </a:pPr>
            <a:r>
              <a:rPr lang="en-GB" dirty="0">
                <a:solidFill>
                  <a:srgbClr val="000000"/>
                </a:solidFill>
              </a:rPr>
              <a:t>If a MC fault were to occur at the substation, unacceptable voltage (</a:t>
            </a:r>
            <a:r>
              <a:rPr lang="en-GB" dirty="0">
                <a:solidFill>
                  <a:srgbClr val="FF0000"/>
                </a:solidFill>
              </a:rPr>
              <a:t>as per table 6.4 of the SQSS</a:t>
            </a:r>
            <a:r>
              <a:rPr lang="en-GB" dirty="0">
                <a:solidFill>
                  <a:srgbClr val="000000"/>
                </a:solidFill>
              </a:rPr>
              <a:t>) were detected at the surrounding GSPs.</a:t>
            </a:r>
          </a:p>
          <a:p>
            <a:pPr marL="283464" indent="-283464">
              <a:buFont typeface="Arial" panose="020B0604020202020204" pitchFamily="34" charset="0"/>
              <a:buChar char="•"/>
            </a:pPr>
            <a:r>
              <a:rPr lang="en-GB" dirty="0">
                <a:solidFill>
                  <a:srgbClr val="000000"/>
                </a:solidFill>
              </a:rPr>
              <a:t>Therefore, the condition of </a:t>
            </a:r>
            <a:r>
              <a:rPr lang="en-GB" b="1" dirty="0">
                <a:solidFill>
                  <a:srgbClr val="FF0000"/>
                </a:solidFill>
              </a:rPr>
              <a:t>SQSS clause 5.4.4 is breached based on 5.4.2. which would not allow the outage to proceed.</a:t>
            </a:r>
          </a:p>
          <a:p>
            <a:pPr marL="283464" indent="-283464">
              <a:buFont typeface="Arial" panose="020B0604020202020204" pitchFamily="34" charset="0"/>
              <a:buChar char="•"/>
            </a:pPr>
            <a:endParaRPr lang="en-GB" b="1" dirty="0">
              <a:solidFill>
                <a:srgbClr val="FF0000"/>
              </a:solidFill>
            </a:endParaRPr>
          </a:p>
          <a:p>
            <a:pPr marL="283464" indent="-283464">
              <a:buFont typeface="Arial" panose="020B0604020202020204" pitchFamily="34" charset="0"/>
              <a:buChar char="•"/>
            </a:pPr>
            <a:endParaRPr lang="en-GB" b="1" dirty="0">
              <a:solidFill>
                <a:srgbClr val="FF0000"/>
              </a:solidFill>
            </a:endParaRPr>
          </a:p>
          <a:p>
            <a:r>
              <a:rPr lang="en-GB" dirty="0"/>
              <a:t>From SQSS:</a:t>
            </a:r>
          </a:p>
          <a:p>
            <a:pPr eaLnBrk="0" fontAlgn="base" hangingPunct="0"/>
            <a:r>
              <a:rPr lang="en-US" dirty="0"/>
              <a:t>“</a:t>
            </a:r>
            <a:r>
              <a:rPr lang="en-US" i="1" dirty="0"/>
              <a:t>The onshore transmission system shall be operated under prevailing system conditions so that for the secured event on the </a:t>
            </a:r>
            <a:r>
              <a:rPr lang="en-US" i="1" dirty="0" err="1"/>
              <a:t>supergrid</a:t>
            </a:r>
            <a:r>
              <a:rPr lang="en-US" i="1" dirty="0"/>
              <a:t> of a fault outage of:</a:t>
            </a:r>
            <a:endParaRPr lang="en-GB" i="1" dirty="0"/>
          </a:p>
          <a:p>
            <a:pPr eaLnBrk="0" fontAlgn="base" hangingPunct="0"/>
            <a:r>
              <a:rPr lang="en-US" i="1" dirty="0"/>
              <a:t>5.4.2 a section of busbar or mesh corner in NGET’s transmission system, </a:t>
            </a:r>
          </a:p>
          <a:p>
            <a:pPr eaLnBrk="0" fontAlgn="base" hangingPunct="0"/>
            <a:r>
              <a:rPr lang="en-US" i="1" dirty="0"/>
              <a:t>there shall not be:</a:t>
            </a:r>
            <a:endParaRPr lang="en-GB" i="1" dirty="0"/>
          </a:p>
          <a:p>
            <a:r>
              <a:rPr lang="en-US" i="1" dirty="0"/>
              <a:t>5.4.4 unacceptable voltage conditions in NGET’s transmission system.“</a:t>
            </a:r>
            <a:endParaRPr lang="en-GB" i="1" dirty="0"/>
          </a:p>
          <a:p>
            <a:pPr eaLnBrk="0" fontAlgn="base" hangingPunct="0"/>
            <a:endParaRPr lang="en-GB" dirty="0"/>
          </a:p>
          <a:p>
            <a:pPr marL="283464" indent="-283464">
              <a:buFont typeface="Arial" panose="020B0604020202020204" pitchFamily="34" charset="0"/>
              <a:buChar char="•"/>
            </a:pPr>
            <a:endParaRPr lang="en-GB" b="1" dirty="0">
              <a:solidFill>
                <a:srgbClr val="FF0000"/>
              </a:solidFill>
            </a:endParaRP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endParaRPr lang="en-GB" dirty="0"/>
          </a:p>
        </p:txBody>
      </p:sp>
    </p:spTree>
    <p:extLst>
      <p:ext uri="{BB962C8B-B14F-4D97-AF65-F5344CB8AC3E}">
        <p14:creationId xmlns:p14="http://schemas.microsoft.com/office/powerpoint/2010/main" val="26283010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Effect transition="in" filter="fade">
                                      <p:cBhvr>
                                        <p:cTn id="3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ECAFC-5DC0-1FB1-DD3F-64DF2B2968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97CB2B-DA8D-FB92-F2CE-BF9B403B2BAC}"/>
              </a:ext>
            </a:extLst>
          </p:cNvPr>
          <p:cNvSpPr>
            <a:spLocks noGrp="1"/>
          </p:cNvSpPr>
          <p:nvPr>
            <p:ph sz="half" idx="1"/>
          </p:nvPr>
        </p:nvSpPr>
        <p:spPr>
          <a:xfrm>
            <a:off x="753396" y="1006490"/>
            <a:ext cx="9709362" cy="5424789"/>
          </a:xfrm>
        </p:spPr>
        <p:txBody>
          <a:bodyPr>
            <a:normAutofit fontScale="92500"/>
          </a:bodyPr>
          <a:lstStyle/>
          <a:p>
            <a:pPr marL="0" indent="0" algn="l" rtl="0" eaLnBrk="1" latinLnBrk="0" hangingPunct="1">
              <a:spcBef>
                <a:spcPts val="1000"/>
              </a:spcBef>
              <a:buNone/>
            </a:pPr>
            <a:r>
              <a:rPr lang="en-GB" sz="1800" b="1" dirty="0">
                <a:solidFill>
                  <a:srgbClr val="000000"/>
                </a:solidFill>
                <a:effectLst/>
                <a:latin typeface="Poppins" panose="00000500000000000000" pitchFamily="2" charset="0"/>
              </a:rPr>
              <a:t>Case Study </a:t>
            </a:r>
            <a:r>
              <a:rPr lang="en-GB" b="1" dirty="0">
                <a:solidFill>
                  <a:srgbClr val="000000"/>
                </a:solidFill>
              </a:rPr>
              <a:t>3</a:t>
            </a:r>
            <a:r>
              <a:rPr lang="en-GB" sz="1800" b="1" dirty="0">
                <a:solidFill>
                  <a:srgbClr val="000000"/>
                </a:solidFill>
                <a:effectLst/>
                <a:latin typeface="Poppins" panose="00000500000000000000" pitchFamily="2" charset="0"/>
              </a:rPr>
              <a:t> – E&amp;W </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dirty="0">
                <a:solidFill>
                  <a:srgbClr val="FF0000"/>
                </a:solidFill>
              </a:rPr>
              <a:t>From the 5.11.3 proposal</a:t>
            </a:r>
            <a:r>
              <a:rPr lang="en-GB" dirty="0">
                <a:solidFill>
                  <a:srgbClr val="000000"/>
                </a:solidFill>
              </a:rPr>
              <a:t>, the MC fault might be ignored based on probabilistic assessment and if there is no widespread disturbance on the transmission network.</a:t>
            </a:r>
          </a:p>
          <a:p>
            <a:pPr marL="283464" indent="-283464" algn="l" rtl="0" eaLnBrk="1" latinLnBrk="0" hangingPunct="1">
              <a:spcBef>
                <a:spcPts val="1000"/>
              </a:spcBef>
              <a:buFont typeface="Arial" panose="020B0604020202020204" pitchFamily="34" charset="0"/>
              <a:buChar char="•"/>
            </a:pPr>
            <a:r>
              <a:rPr lang="en-GB" dirty="0">
                <a:solidFill>
                  <a:srgbClr val="000000"/>
                </a:solidFill>
              </a:rPr>
              <a:t>NESO would also engage with all affected users</a:t>
            </a:r>
            <a:r>
              <a:rPr lang="en-GB" dirty="0">
                <a:solidFill>
                  <a:srgbClr val="FF0000"/>
                </a:solidFill>
              </a:rPr>
              <a:t>* </a:t>
            </a:r>
            <a:r>
              <a:rPr lang="en-GB" dirty="0">
                <a:solidFill>
                  <a:srgbClr val="000000"/>
                </a:solidFill>
              </a:rPr>
              <a:t>review system risks and mitigations </a:t>
            </a:r>
          </a:p>
          <a:p>
            <a:pPr marL="283464" indent="-283464" algn="l" rtl="0" eaLnBrk="1" latinLnBrk="0" hangingPunct="1">
              <a:spcBef>
                <a:spcPts val="1000"/>
              </a:spcBef>
              <a:buFont typeface="Arial" panose="020B0604020202020204" pitchFamily="34" charset="0"/>
              <a:buChar char="•"/>
            </a:pPr>
            <a:endParaRPr lang="en-GB" dirty="0">
              <a:solidFill>
                <a:srgbClr val="000000"/>
              </a:solidFill>
            </a:endParaRPr>
          </a:p>
          <a:p>
            <a:pPr marL="283464" indent="-283464" algn="l" rtl="0" eaLnBrk="1" latinLnBrk="0" hangingPunct="1">
              <a:spcBef>
                <a:spcPts val="1000"/>
              </a:spcBef>
              <a:buFont typeface="Arial" panose="020B0604020202020204" pitchFamily="34" charset="0"/>
              <a:buChar char="•"/>
            </a:pPr>
            <a:r>
              <a:rPr lang="en-GB" dirty="0">
                <a:solidFill>
                  <a:srgbClr val="000000"/>
                </a:solidFill>
              </a:rPr>
              <a:t>If the above conditions are met, this would mean that if the fault were to occur in real time</a:t>
            </a:r>
          </a:p>
          <a:p>
            <a:pPr marL="285750" indent="-285750" algn="l" rtl="0" eaLnBrk="1" latinLnBrk="0" hangingPunct="1">
              <a:spcBef>
                <a:spcPts val="1000"/>
              </a:spcBef>
              <a:buFont typeface="Wingdings" panose="05000000000000000000" pitchFamily="2" charset="2"/>
              <a:buChar char="q"/>
            </a:pPr>
            <a:r>
              <a:rPr lang="en-GB" dirty="0">
                <a:solidFill>
                  <a:srgbClr val="000000"/>
                </a:solidFill>
              </a:rPr>
              <a:t>the affected GSPs would be disconnected from the network </a:t>
            </a:r>
          </a:p>
          <a:p>
            <a:pPr marL="285750" indent="-285750" algn="l" rtl="0" eaLnBrk="1" latinLnBrk="0" hangingPunct="1">
              <a:spcBef>
                <a:spcPts val="1000"/>
              </a:spcBef>
              <a:buFont typeface="Wingdings" panose="05000000000000000000" pitchFamily="2" charset="2"/>
              <a:buChar char="q"/>
            </a:pPr>
            <a:r>
              <a:rPr lang="en-GB" dirty="0">
                <a:solidFill>
                  <a:srgbClr val="000000"/>
                </a:solidFill>
              </a:rPr>
              <a:t>the DNO possibly losing demand/generators.</a:t>
            </a:r>
          </a:p>
          <a:p>
            <a:pPr marL="285750" indent="-285750" algn="l" rtl="0" eaLnBrk="1" latinLnBrk="0" hangingPunct="1">
              <a:spcBef>
                <a:spcPts val="1000"/>
              </a:spcBef>
              <a:buFont typeface="Wingdings" panose="05000000000000000000" pitchFamily="2" charset="2"/>
              <a:buChar char="q"/>
            </a:pPr>
            <a:endParaRPr lang="en-GB" sz="1800" dirty="0">
              <a:solidFill>
                <a:srgbClr val="000000"/>
              </a:solidFill>
              <a:effectLst/>
              <a:latin typeface="Poppins" panose="00000500000000000000" pitchFamily="2" charset="0"/>
            </a:endParaRPr>
          </a:p>
          <a:p>
            <a:pPr marL="285750" indent="-285750" algn="l" rtl="0" eaLnBrk="1" latinLnBrk="0" hangingPunct="1">
              <a:spcBef>
                <a:spcPts val="1000"/>
              </a:spcBef>
              <a:buFont typeface="Arial" panose="020B0604020202020204" pitchFamily="34" charset="0"/>
              <a:buChar char="•"/>
            </a:pPr>
            <a:r>
              <a:rPr lang="en-GB" dirty="0">
                <a:solidFill>
                  <a:srgbClr val="000000"/>
                </a:solidFill>
              </a:rPr>
              <a:t>Though there is a short-term risk associated with this request, it would lead to long term system security as the above issues would have been mitigated </a:t>
            </a:r>
            <a:endParaRPr lang="en-GB" sz="1800" dirty="0">
              <a:solidFill>
                <a:srgbClr val="000000"/>
              </a:solidFill>
              <a:effectLst/>
              <a:latin typeface="Poppins" panose="00000500000000000000" pitchFamily="2" charset="0"/>
            </a:endParaRPr>
          </a:p>
          <a:p>
            <a:pPr algn="l" rtl="0" eaLnBrk="1" latinLnBrk="0" hangingPunct="1">
              <a:spcBef>
                <a:spcPts val="1000"/>
              </a:spcBef>
            </a:pPr>
            <a:endParaRPr lang="en-GB" sz="1800" dirty="0">
              <a:solidFill>
                <a:srgbClr val="000000"/>
              </a:solidFill>
              <a:effectLst/>
              <a:latin typeface="Poppins" panose="00000500000000000000" pitchFamily="2" charset="0"/>
            </a:endParaRPr>
          </a:p>
          <a:p>
            <a:pPr algn="l" rtl="0" eaLnBrk="1" latinLnBrk="0" hangingPunct="1">
              <a:spcBef>
                <a:spcPts val="1000"/>
              </a:spcBef>
            </a:pPr>
            <a:r>
              <a:rPr lang="en-GB" dirty="0">
                <a:solidFill>
                  <a:srgbClr val="000000"/>
                </a:solidFill>
              </a:rPr>
              <a:t>*</a:t>
            </a:r>
            <a:r>
              <a:rPr lang="en-GB" dirty="0">
                <a:solidFill>
                  <a:srgbClr val="FF0000"/>
                </a:solidFill>
              </a:rPr>
              <a:t>only users connected to the transmission network (TO, DNO, Generators, DCC). NESO would not engage with users connected to the distribution network.</a:t>
            </a: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endParaRPr lang="en-GB" dirty="0"/>
          </a:p>
        </p:txBody>
      </p:sp>
    </p:spTree>
    <p:extLst>
      <p:ext uri="{BB962C8B-B14F-4D97-AF65-F5344CB8AC3E}">
        <p14:creationId xmlns:p14="http://schemas.microsoft.com/office/powerpoint/2010/main" val="3953893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C016F-8607-53F3-98C4-2F9A66746165}"/>
              </a:ext>
            </a:extLst>
          </p:cNvPr>
          <p:cNvSpPr>
            <a:spLocks noGrp="1"/>
          </p:cNvSpPr>
          <p:nvPr>
            <p:ph sz="half" idx="1"/>
          </p:nvPr>
        </p:nvSpPr>
        <p:spPr>
          <a:xfrm>
            <a:off x="753396" y="1006491"/>
            <a:ext cx="9709362" cy="5567730"/>
          </a:xfrm>
        </p:spPr>
        <p:txBody>
          <a:bodyPr>
            <a:normAutofit/>
          </a:bodyPr>
          <a:lstStyle/>
          <a:p>
            <a:pPr marL="0" indent="0" algn="l" rtl="0" eaLnBrk="1" latinLnBrk="0" hangingPunct="1">
              <a:spcBef>
                <a:spcPts val="1000"/>
              </a:spcBef>
              <a:buNone/>
            </a:pPr>
            <a:r>
              <a:rPr lang="en-GB" sz="1800" b="1" dirty="0">
                <a:solidFill>
                  <a:srgbClr val="000000"/>
                </a:solidFill>
                <a:effectLst/>
                <a:latin typeface="Poppins" panose="00000500000000000000" pitchFamily="2" charset="0"/>
              </a:rPr>
              <a:t>Case Study </a:t>
            </a:r>
            <a:r>
              <a:rPr lang="en-GB" b="1" dirty="0">
                <a:solidFill>
                  <a:srgbClr val="000000"/>
                </a:solidFill>
              </a:rPr>
              <a:t>4</a:t>
            </a:r>
            <a:r>
              <a:rPr lang="en-GB" sz="1800" b="1" dirty="0">
                <a:solidFill>
                  <a:srgbClr val="000000"/>
                </a:solidFill>
                <a:effectLst/>
                <a:latin typeface="Poppins" panose="00000500000000000000" pitchFamily="2" charset="0"/>
              </a:rPr>
              <a:t> – E&amp;W (Constraint)</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The scenario examines south to north power flows where there is a circuit outage in Northeast of England.</a:t>
            </a: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The assessment identified that the most severe trip scenario as DC fault, which overloads an adjacent circuit, which in turn limits the constraint. </a:t>
            </a:r>
            <a:r>
              <a:rPr lang="en-GB" sz="1800" b="1" dirty="0">
                <a:solidFill>
                  <a:srgbClr val="FF0000"/>
                </a:solidFill>
                <a:effectLst/>
                <a:latin typeface="Poppins" panose="00000500000000000000" pitchFamily="2" charset="0"/>
              </a:rPr>
              <a:t>(SQSS 5.4.3)</a:t>
            </a:r>
          </a:p>
          <a:p>
            <a:pPr marL="283464" indent="-283464" algn="l" rtl="0" eaLnBrk="1" latinLnBrk="0" hangingPunct="1">
              <a:spcBef>
                <a:spcPts val="1000"/>
              </a:spcBef>
              <a:buFont typeface="Arial" panose="020B0604020202020204" pitchFamily="34" charset="0"/>
              <a:buChar char="•"/>
            </a:pPr>
            <a:endParaRPr lang="en-GB" sz="1800" b="1" dirty="0">
              <a:solidFill>
                <a:srgbClr val="FF0000"/>
              </a:solidFill>
              <a:effectLst/>
              <a:latin typeface="Poppins" panose="00000500000000000000" pitchFamily="2" charset="0"/>
            </a:endParaRPr>
          </a:p>
          <a:p>
            <a:pPr algn="l" rtl="0" eaLnBrk="1" latinLnBrk="0" hangingPunct="1">
              <a:spcBef>
                <a:spcPts val="1000"/>
              </a:spcBef>
            </a:pPr>
            <a:r>
              <a:rPr lang="en-GB" dirty="0"/>
              <a:t>From SQSS</a:t>
            </a:r>
            <a:endParaRPr lang="en-GB" sz="1800" dirty="0">
              <a:effectLst/>
            </a:endParaRPr>
          </a:p>
          <a:p>
            <a:pPr eaLnBrk="0" fontAlgn="base" hangingPunct="0"/>
            <a:r>
              <a:rPr lang="en-US" i="1" dirty="0"/>
              <a:t>“The onshore transmission system shall be operated under prevailing system conditions so that for the secured event on the </a:t>
            </a:r>
            <a:r>
              <a:rPr lang="en-US" i="1" dirty="0" err="1"/>
              <a:t>supergrid</a:t>
            </a:r>
            <a:r>
              <a:rPr lang="en-US" i="1" dirty="0"/>
              <a:t> of a fault outage of:</a:t>
            </a:r>
            <a:endParaRPr lang="en-GB" i="1" dirty="0"/>
          </a:p>
          <a:p>
            <a:pPr eaLnBrk="0" fontAlgn="base" hangingPunct="0"/>
            <a:r>
              <a:rPr lang="en-US" i="1" dirty="0"/>
              <a:t>5.4.1	a double circuit overhead line where any part of either circuit is in NGET’s transmission system; </a:t>
            </a:r>
            <a:endParaRPr lang="en-GB" i="1" dirty="0"/>
          </a:p>
          <a:p>
            <a:pPr eaLnBrk="0" fontAlgn="base" hangingPunct="0"/>
            <a:r>
              <a:rPr lang="en-US" i="1" dirty="0"/>
              <a:t>there shall not be:</a:t>
            </a:r>
            <a:endParaRPr lang="en-GB" i="1" dirty="0"/>
          </a:p>
          <a:p>
            <a:pPr eaLnBrk="0" fontAlgn="base" hangingPunct="0"/>
            <a:r>
              <a:rPr lang="en-US" i="1" dirty="0"/>
              <a:t>5.4.3 unacceptable overloading of primary transmission equipment in NGET’s transmission system;”</a:t>
            </a:r>
            <a:endParaRPr lang="en-GB" i="1" dirty="0"/>
          </a:p>
          <a:p>
            <a:pPr algn="l" rtl="0" eaLnBrk="1" latinLnBrk="0" hangingPunct="1">
              <a:spcBef>
                <a:spcPts val="1000"/>
              </a:spcBef>
            </a:pPr>
            <a:endParaRPr lang="en-GB" sz="1800" dirty="0">
              <a:solidFill>
                <a:srgbClr val="000000"/>
              </a:solidFill>
              <a:effectLst/>
              <a:latin typeface="Poppins" panose="00000500000000000000" pitchFamily="2" charset="0"/>
            </a:endParaRPr>
          </a:p>
          <a:p>
            <a:pPr algn="l" rtl="0" eaLnBrk="1" latinLnBrk="0" hangingPunct="1">
              <a:spcBef>
                <a:spcPts val="1000"/>
              </a:spcBef>
            </a:pPr>
            <a:endParaRPr lang="en-GB" dirty="0">
              <a:solidFill>
                <a:srgbClr val="000000"/>
              </a:solidFill>
            </a:endParaRP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endParaRPr lang="en-GB" dirty="0"/>
          </a:p>
        </p:txBody>
      </p:sp>
    </p:spTree>
    <p:extLst>
      <p:ext uri="{BB962C8B-B14F-4D97-AF65-F5344CB8AC3E}">
        <p14:creationId xmlns:p14="http://schemas.microsoft.com/office/powerpoint/2010/main" val="1323245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500"/>
                                        <p:tgtEl>
                                          <p:spTgt spid="3">
                                            <p:txEl>
                                              <p:pRg st="5" end="5"/>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A1FB7-B2B7-26FC-10E1-8E68C2C7B9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D9CD7-2BA9-4968-F5CE-5760D3B14139}"/>
              </a:ext>
            </a:extLst>
          </p:cNvPr>
          <p:cNvSpPr>
            <a:spLocks noGrp="1"/>
          </p:cNvSpPr>
          <p:nvPr>
            <p:ph sz="half" idx="1"/>
          </p:nvPr>
        </p:nvSpPr>
        <p:spPr>
          <a:xfrm>
            <a:off x="753396" y="1006491"/>
            <a:ext cx="9709362" cy="5567730"/>
          </a:xfrm>
        </p:spPr>
        <p:txBody>
          <a:bodyPr>
            <a:normAutofit/>
          </a:bodyPr>
          <a:lstStyle/>
          <a:p>
            <a:pPr marL="0" indent="0" algn="l" rtl="0" eaLnBrk="1" latinLnBrk="0" hangingPunct="1">
              <a:spcBef>
                <a:spcPts val="1000"/>
              </a:spcBef>
              <a:buNone/>
            </a:pPr>
            <a:r>
              <a:rPr lang="en-GB" sz="1800" b="1" dirty="0">
                <a:solidFill>
                  <a:srgbClr val="000000"/>
                </a:solidFill>
                <a:effectLst/>
                <a:latin typeface="Poppins" panose="00000500000000000000" pitchFamily="2" charset="0"/>
              </a:rPr>
              <a:t>Case Study </a:t>
            </a:r>
            <a:r>
              <a:rPr lang="en-GB" b="1" dirty="0">
                <a:solidFill>
                  <a:srgbClr val="000000"/>
                </a:solidFill>
              </a:rPr>
              <a:t>4</a:t>
            </a:r>
            <a:r>
              <a:rPr lang="en-GB" sz="1800" b="1" dirty="0">
                <a:solidFill>
                  <a:srgbClr val="000000"/>
                </a:solidFill>
                <a:effectLst/>
                <a:latin typeface="Poppins" panose="00000500000000000000" pitchFamily="2" charset="0"/>
              </a:rPr>
              <a:t> – E&amp;W (Constraint)</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The scenario examines south to north power flows where there is a circuit outage in Northeast of England.</a:t>
            </a: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The assessment identified that the most severe trip scenario as DC fault, which overloads an adjacent circuit, which in turn limits the constraint. </a:t>
            </a:r>
            <a:r>
              <a:rPr lang="en-GB" sz="1800" b="1" dirty="0">
                <a:solidFill>
                  <a:srgbClr val="FF0000"/>
                </a:solidFill>
                <a:effectLst/>
                <a:latin typeface="Poppins" panose="00000500000000000000" pitchFamily="2" charset="0"/>
              </a:rPr>
              <a:t>(SQSS 5.4.3)</a:t>
            </a:r>
          </a:p>
          <a:p>
            <a:pPr marL="283464" indent="-283464">
              <a:buFont typeface="Arial" panose="020B0604020202020204" pitchFamily="34" charset="0"/>
              <a:buChar char="•"/>
            </a:pPr>
            <a:r>
              <a:rPr lang="en-GB" u="sng" dirty="0">
                <a:solidFill>
                  <a:srgbClr val="000000"/>
                </a:solidFill>
              </a:rPr>
              <a:t>Cascade tripping of the overloaded circuit was studied – no widespread disturbance on the network was observed</a:t>
            </a:r>
            <a:r>
              <a:rPr lang="en-GB" dirty="0">
                <a:solidFill>
                  <a:srgbClr val="000000"/>
                </a:solidFill>
              </a:rPr>
              <a:t>.</a:t>
            </a:r>
          </a:p>
          <a:p>
            <a:pPr marL="283464" indent="-283464">
              <a:buFont typeface="Arial" panose="020B0604020202020204" pitchFamily="34" charset="0"/>
              <a:buChar char="•"/>
            </a:pPr>
            <a:endParaRPr lang="en-GB" sz="1800" dirty="0">
              <a:solidFill>
                <a:srgbClr val="000000"/>
              </a:solidFill>
              <a:effectLst/>
              <a:latin typeface="Poppins" panose="00000500000000000000" pitchFamily="2" charset="0"/>
            </a:endParaRPr>
          </a:p>
          <a:p>
            <a:pPr marL="283464" indent="-283464">
              <a:buFont typeface="Arial" panose="020B0604020202020204" pitchFamily="34" charset="0"/>
              <a:buChar char="•"/>
            </a:pPr>
            <a:r>
              <a:rPr lang="en-GB" b="1" dirty="0">
                <a:solidFill>
                  <a:srgbClr val="000000"/>
                </a:solidFill>
              </a:rPr>
              <a:t>No impact on DNO and generators </a:t>
            </a:r>
            <a:r>
              <a:rPr lang="en-GB" dirty="0">
                <a:solidFill>
                  <a:srgbClr val="000000"/>
                </a:solidFill>
              </a:rPr>
              <a:t>were identified in this region due to the cascade tripping of the overloaded circuit.</a:t>
            </a: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r>
              <a:rPr lang="en-GB" sz="1800" dirty="0">
                <a:solidFill>
                  <a:srgbClr val="000000"/>
                </a:solidFill>
                <a:effectLst/>
                <a:latin typeface="Poppins" panose="00000500000000000000" pitchFamily="2" charset="0"/>
              </a:rPr>
              <a:t>Cascading the overloaded circuit when the DC </a:t>
            </a:r>
            <a:r>
              <a:rPr lang="en-GB" dirty="0">
                <a:solidFill>
                  <a:srgbClr val="000000"/>
                </a:solidFill>
              </a:rPr>
              <a:t>fault occurs </a:t>
            </a:r>
            <a:r>
              <a:rPr lang="en-GB" sz="1800" dirty="0">
                <a:solidFill>
                  <a:srgbClr val="000000"/>
                </a:solidFill>
                <a:effectLst/>
                <a:latin typeface="Poppins" panose="00000500000000000000" pitchFamily="2" charset="0"/>
              </a:rPr>
              <a:t>would allow for an increase in the constraint limit of </a:t>
            </a:r>
            <a:r>
              <a:rPr lang="en-GB" sz="1800" b="1" dirty="0">
                <a:solidFill>
                  <a:srgbClr val="000000"/>
                </a:solidFill>
                <a:effectLst/>
                <a:latin typeface="Poppins" panose="00000500000000000000" pitchFamily="2" charset="0"/>
              </a:rPr>
              <a:t>around </a:t>
            </a:r>
            <a:r>
              <a:rPr lang="en-GB" b="1" dirty="0">
                <a:solidFill>
                  <a:srgbClr val="000000"/>
                </a:solidFill>
              </a:rPr>
              <a:t>600</a:t>
            </a:r>
            <a:r>
              <a:rPr lang="en-GB" sz="1800" b="1" dirty="0">
                <a:solidFill>
                  <a:srgbClr val="000000"/>
                </a:solidFill>
                <a:effectLst/>
                <a:latin typeface="Poppins" panose="00000500000000000000" pitchFamily="2" charset="0"/>
              </a:rPr>
              <a:t> MW</a:t>
            </a:r>
            <a:r>
              <a:rPr lang="en-GB" sz="1800" dirty="0">
                <a:solidFill>
                  <a:srgbClr val="000000"/>
                </a:solidFill>
                <a:effectLst/>
                <a:latin typeface="Poppins" panose="00000500000000000000" pitchFamily="2" charset="0"/>
              </a:rPr>
              <a:t>.</a:t>
            </a:r>
          </a:p>
          <a:p>
            <a:pPr algn="l" rtl="0" eaLnBrk="1" latinLnBrk="0" hangingPunct="1">
              <a:spcBef>
                <a:spcPts val="1000"/>
              </a:spcBef>
            </a:pPr>
            <a:endParaRPr lang="en-GB" sz="1800" dirty="0">
              <a:solidFill>
                <a:srgbClr val="000000"/>
              </a:solidFill>
              <a:effectLst/>
              <a:latin typeface="Poppins" panose="00000500000000000000" pitchFamily="2" charset="0"/>
            </a:endParaRPr>
          </a:p>
          <a:p>
            <a:pPr algn="l" rtl="0" eaLnBrk="1" latinLnBrk="0" hangingPunct="1">
              <a:spcBef>
                <a:spcPts val="1000"/>
              </a:spcBef>
            </a:pPr>
            <a:endParaRPr lang="en-GB" dirty="0">
              <a:solidFill>
                <a:srgbClr val="000000"/>
              </a:solidFill>
            </a:endParaRPr>
          </a:p>
          <a:p>
            <a:pPr algn="l" rtl="0" eaLnBrk="1" latinLnBrk="0" hangingPunct="1">
              <a:spcBef>
                <a:spcPts val="1000"/>
              </a:spcBef>
            </a:pPr>
            <a:endParaRPr lang="en-GB" sz="1800" dirty="0">
              <a:solidFill>
                <a:srgbClr val="000000"/>
              </a:solidFill>
              <a:effectLst/>
              <a:latin typeface="Poppins" panose="00000500000000000000" pitchFamily="2" charset="0"/>
            </a:endParaRPr>
          </a:p>
          <a:p>
            <a:pPr marL="283464" indent="-283464" algn="l" rtl="0" eaLnBrk="1" latinLnBrk="0" hangingPunct="1">
              <a:spcBef>
                <a:spcPts val="1000"/>
              </a:spcBef>
              <a:buFont typeface="Arial" panose="020B0604020202020204" pitchFamily="34" charset="0"/>
              <a:buChar char="•"/>
            </a:pPr>
            <a:endParaRPr lang="en-GB" dirty="0"/>
          </a:p>
        </p:txBody>
      </p:sp>
    </p:spTree>
    <p:extLst>
      <p:ext uri="{BB962C8B-B14F-4D97-AF65-F5344CB8AC3E}">
        <p14:creationId xmlns:p14="http://schemas.microsoft.com/office/powerpoint/2010/main" val="2746826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p:txBody>
          <a:bodyPr/>
          <a:lstStyle/>
          <a:p>
            <a:r>
              <a:rPr lang="en-GB" dirty="0"/>
              <a:t>Questions?</a:t>
            </a:r>
          </a:p>
        </p:txBody>
      </p:sp>
    </p:spTree>
    <p:extLst>
      <p:ext uri="{BB962C8B-B14F-4D97-AF65-F5344CB8AC3E}">
        <p14:creationId xmlns:p14="http://schemas.microsoft.com/office/powerpoint/2010/main" val="208017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98EE-E1A5-660F-D8BB-77F4E2ECC5B4}"/>
              </a:ext>
            </a:extLst>
          </p:cNvPr>
          <p:cNvSpPr>
            <a:spLocks noGrp="1"/>
          </p:cNvSpPr>
          <p:nvPr>
            <p:ph type="ctrTitle"/>
          </p:nvPr>
        </p:nvSpPr>
        <p:spPr>
          <a:xfrm>
            <a:off x="532944" y="820794"/>
            <a:ext cx="5105856" cy="1862771"/>
          </a:xfrm>
        </p:spPr>
        <p:txBody>
          <a:bodyPr/>
          <a:lstStyle/>
          <a:p>
            <a:r>
              <a:rPr lang="en-GB">
                <a:latin typeface="Poppins" panose="00000500000000000000" pitchFamily="2" charset="0"/>
                <a:cs typeface="Poppins" panose="00000500000000000000" pitchFamily="2" charset="0"/>
              </a:rPr>
              <a:t>WELCOME</a:t>
            </a:r>
          </a:p>
        </p:txBody>
      </p:sp>
    </p:spTree>
    <p:extLst>
      <p:ext uri="{BB962C8B-B14F-4D97-AF65-F5344CB8AC3E}">
        <p14:creationId xmlns:p14="http://schemas.microsoft.com/office/powerpoint/2010/main" val="2878255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AE9E3-C7F0-1D33-3382-C166BFBFE633}"/>
              </a:ext>
            </a:extLst>
          </p:cNvPr>
          <p:cNvSpPr>
            <a:spLocks noGrp="1"/>
          </p:cNvSpPr>
          <p:nvPr>
            <p:ph type="ctrTitle"/>
          </p:nvPr>
        </p:nvSpPr>
        <p:spPr/>
        <p:txBody>
          <a:bodyPr/>
          <a:lstStyle/>
          <a:p>
            <a:r>
              <a:rPr lang="en-GB" dirty="0"/>
              <a:t>Legal text and Process Implementation </a:t>
            </a:r>
          </a:p>
        </p:txBody>
      </p:sp>
    </p:spTree>
    <p:extLst>
      <p:ext uri="{BB962C8B-B14F-4D97-AF65-F5344CB8AC3E}">
        <p14:creationId xmlns:p14="http://schemas.microsoft.com/office/powerpoint/2010/main" val="316292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8519-5DF4-1094-5A22-9ED92234B098}"/>
              </a:ext>
            </a:extLst>
          </p:cNvPr>
          <p:cNvSpPr>
            <a:spLocks noGrp="1"/>
          </p:cNvSpPr>
          <p:nvPr>
            <p:ph type="title"/>
          </p:nvPr>
        </p:nvSpPr>
        <p:spPr/>
        <p:txBody>
          <a:bodyPr>
            <a:normAutofit/>
          </a:bodyPr>
          <a:lstStyle/>
          <a:p>
            <a:r>
              <a:rPr lang="en-GB" sz="3200" b="1" i="1" dirty="0">
                <a:effectLst/>
                <a:latin typeface="+mn-lt"/>
                <a:ea typeface="Aptos" panose="020B0004020202020204" pitchFamily="34" charset="0"/>
                <a:cs typeface="Aptos" panose="020B0004020202020204" pitchFamily="34" charset="0"/>
              </a:rPr>
              <a:t>Rationale/proposed statement GSR 035</a:t>
            </a:r>
            <a:endParaRPr lang="en-GB" sz="3200" dirty="0">
              <a:latin typeface="+mn-lt"/>
            </a:endParaRPr>
          </a:p>
        </p:txBody>
      </p:sp>
      <p:sp>
        <p:nvSpPr>
          <p:cNvPr id="3" name="Content Placeholder 2">
            <a:extLst>
              <a:ext uri="{FF2B5EF4-FFF2-40B4-BE49-F238E27FC236}">
                <a16:creationId xmlns:a16="http://schemas.microsoft.com/office/drawing/2014/main" id="{C1D5264F-313D-FD6A-B526-0375A7EED50C}"/>
              </a:ext>
            </a:extLst>
          </p:cNvPr>
          <p:cNvSpPr>
            <a:spLocks noGrp="1"/>
          </p:cNvSpPr>
          <p:nvPr>
            <p:ph sz="half" idx="1"/>
          </p:nvPr>
        </p:nvSpPr>
        <p:spPr>
          <a:xfrm>
            <a:off x="637273" y="1235676"/>
            <a:ext cx="9709362" cy="4941287"/>
          </a:xfrm>
        </p:spPr>
        <p:txBody>
          <a:bodyPr>
            <a:normAutofit/>
          </a:bodyPr>
          <a:lstStyle/>
          <a:p>
            <a:r>
              <a:rPr lang="en-GB" sz="1800" i="1" dirty="0">
                <a:effectLst/>
                <a:latin typeface="+mn-lt"/>
                <a:ea typeface="Aptos" panose="020B0004020202020204" pitchFamily="34" charset="0"/>
                <a:cs typeface="Aptos" panose="020B0004020202020204" pitchFamily="34" charset="0"/>
              </a:rPr>
              <a:t>To support a more flexible and efficient operational planning framework while preserving the integrity of Article 5, the introduction of a new clause 5.11.3 is proposed as the most effective and proportionate solution. Clause 5.11.3 would establish a clearly defined mechanism for allowing limited, exceptional relaxation of operational criteria where there is demonstrable system or consumer benefit. Crucially, this flexibility would only be granted following a structured and transparent risk‑assessment process, ensuring that any deviation from standard requirements is justified, controlled, and auditable.</a:t>
            </a:r>
            <a:endParaRPr lang="en-GB" sz="1800" dirty="0">
              <a:effectLst/>
              <a:latin typeface="+mn-lt"/>
              <a:ea typeface="Times New Roman" panose="02020603050405020304" pitchFamily="18" charset="0"/>
              <a:cs typeface="Aptos" panose="020B0004020202020204" pitchFamily="34" charset="0"/>
            </a:endParaRPr>
          </a:p>
          <a:p>
            <a:endParaRPr lang="en-GB" sz="1800" i="1" dirty="0">
              <a:effectLst/>
              <a:latin typeface="+mn-lt"/>
              <a:ea typeface="Aptos" panose="020B0004020202020204" pitchFamily="34" charset="0"/>
              <a:cs typeface="Aptos" panose="020B0004020202020204" pitchFamily="34" charset="0"/>
            </a:endParaRPr>
          </a:p>
          <a:p>
            <a:r>
              <a:rPr lang="en-GB" sz="1800" i="1" dirty="0">
                <a:effectLst/>
                <a:latin typeface="+mn-lt"/>
                <a:ea typeface="Aptos" panose="020B0004020202020204" pitchFamily="34" charset="0"/>
                <a:cs typeface="Aptos" panose="020B0004020202020204" pitchFamily="34" charset="0"/>
              </a:rPr>
              <a:t>This approach enables the system to accommodate occasional, well‑supported opportunities without exposing the network to routine or unmanaged risk. It is also consistent with previous SQSS developments—specifically the introduction of clause 5.11.2 under the Frequency Risk and Control Report (FRCR) arrangements, which similarly enabled additional flexibility without weakening core standards.</a:t>
            </a:r>
            <a:endParaRPr lang="en-GB" sz="1800" dirty="0">
              <a:effectLst/>
              <a:latin typeface="+mn-lt"/>
              <a:ea typeface="Times New Roman" panose="02020603050405020304" pitchFamily="18" charset="0"/>
              <a:cs typeface="Aptos" panose="020B0004020202020204" pitchFamily="34" charset="0"/>
            </a:endParaRPr>
          </a:p>
          <a:p>
            <a:endParaRPr lang="en-GB" dirty="0"/>
          </a:p>
        </p:txBody>
      </p:sp>
    </p:spTree>
    <p:extLst>
      <p:ext uri="{BB962C8B-B14F-4D97-AF65-F5344CB8AC3E}">
        <p14:creationId xmlns:p14="http://schemas.microsoft.com/office/powerpoint/2010/main" val="323676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413B-D273-D8B8-2453-100D8FFE9C7C}"/>
              </a:ext>
            </a:extLst>
          </p:cNvPr>
          <p:cNvSpPr>
            <a:spLocks noGrp="1"/>
          </p:cNvSpPr>
          <p:nvPr>
            <p:ph type="title"/>
          </p:nvPr>
        </p:nvSpPr>
        <p:spPr/>
        <p:txBody>
          <a:bodyPr>
            <a:normAutofit fontScale="90000"/>
          </a:bodyPr>
          <a:lstStyle/>
          <a:p>
            <a:r>
              <a:rPr lang="en-GB" sz="3600" b="1" i="1" dirty="0">
                <a:effectLst/>
                <a:latin typeface="+mn-lt"/>
                <a:ea typeface="Aptos" panose="020B0004020202020204" pitchFamily="34" charset="0"/>
                <a:cs typeface="Aptos" panose="020B0004020202020204" pitchFamily="34" charset="0"/>
              </a:rPr>
              <a:t>Rationale/proposed statement GSR 035 contd</a:t>
            </a:r>
            <a:r>
              <a:rPr lang="en-GB" sz="4400" b="1" i="1" dirty="0">
                <a:effectLst/>
                <a:latin typeface="Aptos" panose="020B0004020202020204" pitchFamily="34" charset="0"/>
                <a:ea typeface="Aptos" panose="020B0004020202020204" pitchFamily="34" charset="0"/>
                <a:cs typeface="Aptos" panose="020B0004020202020204" pitchFamily="34" charset="0"/>
              </a:rPr>
              <a:t>.</a:t>
            </a:r>
            <a:endParaRPr lang="en-GB" dirty="0"/>
          </a:p>
        </p:txBody>
      </p:sp>
      <p:sp>
        <p:nvSpPr>
          <p:cNvPr id="3" name="Content Placeholder 2">
            <a:extLst>
              <a:ext uri="{FF2B5EF4-FFF2-40B4-BE49-F238E27FC236}">
                <a16:creationId xmlns:a16="http://schemas.microsoft.com/office/drawing/2014/main" id="{1BC596DE-B176-9B08-0D45-D05E128ED884}"/>
              </a:ext>
            </a:extLst>
          </p:cNvPr>
          <p:cNvSpPr>
            <a:spLocks noGrp="1"/>
          </p:cNvSpPr>
          <p:nvPr>
            <p:ph sz="half" idx="1"/>
          </p:nvPr>
        </p:nvSpPr>
        <p:spPr>
          <a:xfrm>
            <a:off x="637273" y="1417320"/>
            <a:ext cx="9709362" cy="4759643"/>
          </a:xfrm>
        </p:spPr>
        <p:txBody>
          <a:bodyPr/>
          <a:lstStyle/>
          <a:p>
            <a:r>
              <a:rPr lang="en-GB" sz="1800" i="1" dirty="0">
                <a:effectLst/>
                <a:latin typeface="+mn-lt"/>
                <a:ea typeface="Aptos" panose="020B0004020202020204" pitchFamily="34" charset="0"/>
                <a:cs typeface="Aptos" panose="020B0004020202020204" pitchFamily="34" charset="0"/>
              </a:rPr>
              <a:t>In parallel, complementary enhancements to the STCP framework could strengthen the practical application of clause 5.11.3. In particular, a new provision </a:t>
            </a:r>
            <a:r>
              <a:rPr lang="en-GB" i="1" dirty="0">
                <a:latin typeface="+mn-lt"/>
                <a:ea typeface="Aptos" panose="020B0004020202020204" pitchFamily="34" charset="0"/>
                <a:cs typeface="Aptos" panose="020B0004020202020204" pitchFamily="34" charset="0"/>
              </a:rPr>
              <a:t>would</a:t>
            </a:r>
            <a:r>
              <a:rPr lang="en-GB" sz="1800" i="1" dirty="0">
                <a:effectLst/>
                <a:latin typeface="+mn-lt"/>
                <a:ea typeface="Aptos" panose="020B0004020202020204" pitchFamily="34" charset="0"/>
                <a:cs typeface="Aptos" panose="020B0004020202020204" pitchFamily="34" charset="0"/>
              </a:rPr>
              <a:t> allow Transmission Owners to initiate the risk‑assessment process in situations where an outage would ordinarily be rejected under standard criteria but where a flexible approach could offer clear benefit. Providing TOs with this formal route would improve early identification of viable opportunities, enhance coordination between parties, and ensure that all instances of flexibility are managed through a consistent governance structure.</a:t>
            </a:r>
            <a:endParaRPr lang="en-GB" sz="1800" dirty="0">
              <a:effectLst/>
              <a:latin typeface="+mn-lt"/>
              <a:ea typeface="Times New Roman" panose="02020603050405020304" pitchFamily="18" charset="0"/>
              <a:cs typeface="Aptos" panose="020B0004020202020204" pitchFamily="34" charset="0"/>
            </a:endParaRPr>
          </a:p>
          <a:p>
            <a:endParaRPr lang="en-GB" sz="1800" i="1" dirty="0">
              <a:effectLst/>
              <a:latin typeface="+mn-lt"/>
              <a:ea typeface="Aptos" panose="020B0004020202020204" pitchFamily="34" charset="0"/>
              <a:cs typeface="Aptos" panose="020B0004020202020204" pitchFamily="34" charset="0"/>
            </a:endParaRPr>
          </a:p>
          <a:p>
            <a:endParaRPr lang="en-GB" i="1" dirty="0">
              <a:latin typeface="+mn-lt"/>
              <a:ea typeface="Aptos" panose="020B0004020202020204" pitchFamily="34" charset="0"/>
              <a:cs typeface="Aptos" panose="020B0004020202020204" pitchFamily="34" charset="0"/>
            </a:endParaRPr>
          </a:p>
          <a:p>
            <a:r>
              <a:rPr lang="en-GB" sz="1800" i="1" dirty="0">
                <a:effectLst/>
                <a:latin typeface="+mn-lt"/>
                <a:ea typeface="Aptos" panose="020B0004020202020204" pitchFamily="34" charset="0"/>
                <a:cs typeface="Aptos" panose="020B0004020202020204" pitchFamily="34" charset="0"/>
              </a:rPr>
              <a:t>Overall, the combination of clause 5.11.3 within the SQSS and targeted STCP updates offers a balanced, robust, and future‑proof solution. It maintains Article 5 as the enduring security benchmark while introducing a controlled, evidence‑based pathway for exceptional flexibility where it delivers value.”</a:t>
            </a:r>
            <a:endParaRPr lang="en-GB" sz="1800" dirty="0">
              <a:effectLst/>
              <a:latin typeface="+mn-lt"/>
              <a:ea typeface="Times New Roman" panose="02020603050405020304" pitchFamily="18" charset="0"/>
              <a:cs typeface="Aptos" panose="020B0004020202020204" pitchFamily="34" charset="0"/>
            </a:endParaRPr>
          </a:p>
          <a:p>
            <a:endParaRPr lang="en-GB" dirty="0"/>
          </a:p>
        </p:txBody>
      </p:sp>
    </p:spTree>
    <p:extLst>
      <p:ext uri="{BB962C8B-B14F-4D97-AF65-F5344CB8AC3E}">
        <p14:creationId xmlns:p14="http://schemas.microsoft.com/office/powerpoint/2010/main" val="4061979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BE7F-210D-0107-50F8-9C8F5F3CC6DA}"/>
              </a:ext>
            </a:extLst>
          </p:cNvPr>
          <p:cNvSpPr>
            <a:spLocks noGrp="1"/>
          </p:cNvSpPr>
          <p:nvPr>
            <p:ph type="title"/>
          </p:nvPr>
        </p:nvSpPr>
        <p:spPr>
          <a:xfrm>
            <a:off x="637274" y="353695"/>
            <a:ext cx="9709361" cy="870551"/>
          </a:xfrm>
        </p:spPr>
        <p:txBody>
          <a:bodyPr>
            <a:normAutofit/>
          </a:bodyPr>
          <a:lstStyle/>
          <a:p>
            <a:r>
              <a:rPr lang="en-GB" sz="3200" dirty="0"/>
              <a:t>GSR 035 Legal Text</a:t>
            </a:r>
          </a:p>
        </p:txBody>
      </p:sp>
      <p:sp>
        <p:nvSpPr>
          <p:cNvPr id="3" name="Content Placeholder 2">
            <a:extLst>
              <a:ext uri="{FF2B5EF4-FFF2-40B4-BE49-F238E27FC236}">
                <a16:creationId xmlns:a16="http://schemas.microsoft.com/office/drawing/2014/main" id="{98CDC3C0-229B-52B0-0C1F-6F15E973ADBF}"/>
              </a:ext>
            </a:extLst>
          </p:cNvPr>
          <p:cNvSpPr>
            <a:spLocks noGrp="1"/>
          </p:cNvSpPr>
          <p:nvPr>
            <p:ph sz="half" idx="1"/>
          </p:nvPr>
        </p:nvSpPr>
        <p:spPr/>
        <p:txBody>
          <a:bodyPr/>
          <a:lstStyle/>
          <a:p>
            <a:pPr marL="342900" indent="-342900">
              <a:buAutoNum type="arabicPeriod"/>
            </a:pPr>
            <a:r>
              <a:rPr lang="en-GB" dirty="0"/>
              <a:t>Impact to sections 5.3 and 5.4</a:t>
            </a:r>
          </a:p>
          <a:p>
            <a:pPr marL="342900" indent="-342900">
              <a:buAutoNum type="arabicPeriod"/>
            </a:pPr>
            <a:endParaRPr lang="en-GB" dirty="0"/>
          </a:p>
          <a:p>
            <a:pPr marL="342900" indent="-342900">
              <a:buAutoNum type="arabicPeriod"/>
            </a:pPr>
            <a:endParaRPr lang="en-GB" dirty="0"/>
          </a:p>
          <a:p>
            <a:pPr marL="342900" indent="-342900">
              <a:buAutoNum type="arabicPeriod"/>
            </a:pPr>
            <a:r>
              <a:rPr lang="en-GB" dirty="0"/>
              <a:t>Clause 5.11.3 - Exceptions to  section 5.3 and 5.4</a:t>
            </a:r>
          </a:p>
        </p:txBody>
      </p:sp>
    </p:spTree>
    <p:extLst>
      <p:ext uri="{BB962C8B-B14F-4D97-AF65-F5344CB8AC3E}">
        <p14:creationId xmlns:p14="http://schemas.microsoft.com/office/powerpoint/2010/main" val="3005515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B082-D5CD-28AF-9CCC-B5395AE921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327ED-BB13-5EB4-6910-1ECF7DC7BA8B}"/>
              </a:ext>
            </a:extLst>
          </p:cNvPr>
          <p:cNvSpPr>
            <a:spLocks noGrp="1"/>
          </p:cNvSpPr>
          <p:nvPr>
            <p:ph sz="half" idx="1"/>
          </p:nvPr>
        </p:nvSpPr>
        <p:spPr>
          <a:xfrm>
            <a:off x="718916" y="800100"/>
            <a:ext cx="10916824" cy="5682342"/>
          </a:xfrm>
        </p:spPr>
        <p:txBody>
          <a:bodyPr>
            <a:normAutofit fontScale="25000" lnSpcReduction="20000"/>
          </a:bodyPr>
          <a:lstStyle/>
          <a:p>
            <a:r>
              <a:rPr lang="en-GB" sz="7200" dirty="0"/>
              <a:t>5.3	The onshore transmission system shall be operated under prevailing system conditions so that for the secured event on the onshore transmission system of a fault outage of: </a:t>
            </a:r>
          </a:p>
          <a:p>
            <a:endParaRPr lang="en-GB" sz="7200" dirty="0"/>
          </a:p>
          <a:p>
            <a:r>
              <a:rPr lang="en-GB" sz="7200" dirty="0"/>
              <a:t>5.3.1	a double circuit overhead line; or </a:t>
            </a:r>
          </a:p>
          <a:p>
            <a:endParaRPr lang="en-GB" sz="7200" dirty="0"/>
          </a:p>
          <a:p>
            <a:r>
              <a:rPr lang="en-GB" sz="7200" dirty="0"/>
              <a:t>5.3.2  	a section of busbar or mesh corner, </a:t>
            </a:r>
          </a:p>
          <a:p>
            <a:r>
              <a:rPr lang="en-GB" sz="7200" dirty="0"/>
              <a:t>there shall not be any of the following: </a:t>
            </a:r>
          </a:p>
          <a:p>
            <a:endParaRPr lang="en-GB" sz="7200" dirty="0"/>
          </a:p>
          <a:p>
            <a:r>
              <a:rPr lang="en-GB" sz="7200" dirty="0"/>
              <a:t>5.3.3 	a loss of supply capacity greater than 1500 MW; 5.3.4 unacceptable frequency conditions; </a:t>
            </a:r>
          </a:p>
          <a:p>
            <a:endParaRPr lang="en-GB" sz="7200" dirty="0"/>
          </a:p>
          <a:p>
            <a:r>
              <a:rPr lang="en-GB" sz="7200" dirty="0"/>
              <a:t>5.3.5 	unacceptable voltage conditions affecting one or more Grid Supply Points for which the total group demand is greater than 1500 MW; </a:t>
            </a:r>
          </a:p>
          <a:p>
            <a:endParaRPr lang="en-GB" sz="7200" dirty="0"/>
          </a:p>
          <a:p>
            <a:r>
              <a:rPr lang="en-GB" sz="7200" dirty="0"/>
              <a:t>5.3.6 	system instability of one or more generating units connected to the </a:t>
            </a:r>
            <a:r>
              <a:rPr lang="en-GB" sz="7200" dirty="0" err="1"/>
              <a:t>supergrid</a:t>
            </a:r>
            <a:r>
              <a:rPr lang="en-GB" sz="7200" dirty="0"/>
              <a:t>; or </a:t>
            </a:r>
          </a:p>
          <a:p>
            <a:endParaRPr lang="en-GB" sz="7200" dirty="0"/>
          </a:p>
          <a:p>
            <a:r>
              <a:rPr lang="en-GB" sz="7200" dirty="0"/>
              <a:t>5.3.7 	Unacceptable Sub-Synchronous Oscillations. </a:t>
            </a:r>
          </a:p>
          <a:p>
            <a:endParaRPr lang="en-GB" sz="7200" dirty="0"/>
          </a:p>
          <a:p>
            <a:endParaRPr lang="en-GB" sz="7200" dirty="0"/>
          </a:p>
          <a:p>
            <a:endParaRPr lang="en-GB" dirty="0"/>
          </a:p>
          <a:p>
            <a:r>
              <a:rPr lang="en-GB" dirty="0"/>
              <a:t>.</a:t>
            </a:r>
          </a:p>
        </p:txBody>
      </p:sp>
    </p:spTree>
    <p:extLst>
      <p:ext uri="{BB962C8B-B14F-4D97-AF65-F5344CB8AC3E}">
        <p14:creationId xmlns:p14="http://schemas.microsoft.com/office/powerpoint/2010/main" val="132437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49E6C-30D6-06B0-B38B-F261D10711BB}"/>
              </a:ext>
            </a:extLst>
          </p:cNvPr>
          <p:cNvSpPr>
            <a:spLocks noGrp="1"/>
          </p:cNvSpPr>
          <p:nvPr>
            <p:ph sz="half" idx="1"/>
          </p:nvPr>
        </p:nvSpPr>
        <p:spPr>
          <a:xfrm>
            <a:off x="532770" y="777240"/>
            <a:ext cx="10508609" cy="6217920"/>
          </a:xfrm>
        </p:spPr>
        <p:txBody>
          <a:bodyPr>
            <a:normAutofit/>
          </a:bodyPr>
          <a:lstStyle/>
          <a:p>
            <a:pPr fontAlgn="base"/>
            <a:r>
              <a:rPr lang="en-GB" sz="1800" dirty="0"/>
              <a:t>5.4 	The onshore transmission system shall be operated under prevailing system </a:t>
            </a:r>
          </a:p>
          <a:p>
            <a:pPr fontAlgn="base"/>
            <a:r>
              <a:rPr lang="en-GB" sz="1800" dirty="0"/>
              <a:t>conditions so that for the secured event on the </a:t>
            </a:r>
            <a:r>
              <a:rPr lang="en-GB" sz="1800" dirty="0" err="1"/>
              <a:t>supergrid</a:t>
            </a:r>
            <a:r>
              <a:rPr lang="en-GB" sz="1800" dirty="0"/>
              <a:t> of a fault outage of: </a:t>
            </a:r>
          </a:p>
          <a:p>
            <a:pPr fontAlgn="base"/>
            <a:endParaRPr lang="en-GB" sz="1800" dirty="0"/>
          </a:p>
          <a:p>
            <a:pPr fontAlgn="base"/>
            <a:r>
              <a:rPr lang="en-GB" sz="1800" dirty="0"/>
              <a:t>5.4.1 	a double circuit overhead line where any part of either circuit is in </a:t>
            </a:r>
          </a:p>
          <a:p>
            <a:pPr fontAlgn="base"/>
            <a:r>
              <a:rPr lang="en-GB" sz="1800" dirty="0"/>
              <a:t>NGET’s transmission system; or </a:t>
            </a:r>
          </a:p>
          <a:p>
            <a:pPr fontAlgn="base"/>
            <a:endParaRPr lang="en-GB" sz="1800" dirty="0"/>
          </a:p>
          <a:p>
            <a:pPr fontAlgn="base"/>
            <a:r>
              <a:rPr lang="en-GB" sz="1800" dirty="0"/>
              <a:t>5.4.2 	a section of busbar or mesh corner in NGET’s transmission system, </a:t>
            </a:r>
          </a:p>
          <a:p>
            <a:pPr fontAlgn="base"/>
            <a:r>
              <a:rPr lang="en-GB" sz="1800" dirty="0"/>
              <a:t>there shall not be: </a:t>
            </a:r>
          </a:p>
          <a:p>
            <a:pPr fontAlgn="base"/>
            <a:endParaRPr lang="en-GB" sz="1800" dirty="0"/>
          </a:p>
          <a:p>
            <a:pPr fontAlgn="base"/>
            <a:r>
              <a:rPr lang="en-GB" sz="1800" dirty="0"/>
              <a:t>5.4.3 	unacceptable overloading of primary transmission equipment in NGET’s transmission system; </a:t>
            </a:r>
          </a:p>
          <a:p>
            <a:pPr fontAlgn="base">
              <a:spcAft>
                <a:spcPts val="1340"/>
              </a:spcAft>
            </a:pPr>
            <a:endParaRPr lang="en-GB" sz="1800" dirty="0"/>
          </a:p>
          <a:p>
            <a:pPr fontAlgn="base">
              <a:spcAft>
                <a:spcPts val="1340"/>
              </a:spcAft>
            </a:pPr>
            <a:r>
              <a:rPr lang="en-GB" sz="1800" dirty="0"/>
              <a:t>5.4.4 	unacceptable voltage conditions in NGET’s transmission system.</a:t>
            </a:r>
          </a:p>
          <a:p>
            <a:pPr algn="l" rtl="0" fontAlgn="base">
              <a:lnSpc>
                <a:spcPts val="2680"/>
              </a:lnSpc>
              <a:spcAft>
                <a:spcPts val="1340"/>
              </a:spcAft>
            </a:pPr>
            <a:endParaRPr lang="en-GB" b="0" i="0" dirty="0">
              <a:solidFill>
                <a:srgbClr val="000000"/>
              </a:solidFill>
              <a:effectLst/>
              <a:latin typeface="+mn-lt"/>
            </a:endParaRPr>
          </a:p>
          <a:p>
            <a:endParaRPr lang="en-GB" dirty="0"/>
          </a:p>
        </p:txBody>
      </p:sp>
    </p:spTree>
    <p:extLst>
      <p:ext uri="{BB962C8B-B14F-4D97-AF65-F5344CB8AC3E}">
        <p14:creationId xmlns:p14="http://schemas.microsoft.com/office/powerpoint/2010/main" val="202095574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25AD7-9F2C-E9D0-0179-FFC6B5D47BB7}"/>
              </a:ext>
            </a:extLst>
          </p:cNvPr>
          <p:cNvSpPr>
            <a:spLocks noGrp="1"/>
          </p:cNvSpPr>
          <p:nvPr>
            <p:ph type="title"/>
          </p:nvPr>
        </p:nvSpPr>
        <p:spPr>
          <a:xfrm>
            <a:off x="506644" y="109163"/>
            <a:ext cx="9709361" cy="870551"/>
          </a:xfrm>
        </p:spPr>
        <p:txBody>
          <a:bodyPr>
            <a:normAutofit/>
          </a:bodyPr>
          <a:lstStyle/>
          <a:p>
            <a:pPr algn="ctr"/>
            <a:r>
              <a:rPr lang="en-GB" sz="2000" dirty="0"/>
              <a:t> Proposed Legal Text</a:t>
            </a:r>
          </a:p>
        </p:txBody>
      </p:sp>
      <p:sp>
        <p:nvSpPr>
          <p:cNvPr id="3" name="Content Placeholder 2">
            <a:extLst>
              <a:ext uri="{FF2B5EF4-FFF2-40B4-BE49-F238E27FC236}">
                <a16:creationId xmlns:a16="http://schemas.microsoft.com/office/drawing/2014/main" id="{4AFC6173-938B-F75E-2786-17653187276B}"/>
              </a:ext>
            </a:extLst>
          </p:cNvPr>
          <p:cNvSpPr>
            <a:spLocks noGrp="1"/>
          </p:cNvSpPr>
          <p:nvPr>
            <p:ph sz="half" idx="1"/>
          </p:nvPr>
        </p:nvSpPr>
        <p:spPr>
          <a:xfrm>
            <a:off x="506644" y="979714"/>
            <a:ext cx="11494855" cy="5513161"/>
          </a:xfrm>
        </p:spPr>
        <p:txBody>
          <a:bodyPr>
            <a:normAutofit/>
          </a:bodyPr>
          <a:lstStyle/>
          <a:p>
            <a:pPr algn="l" rtl="0" fontAlgn="base">
              <a:lnSpc>
                <a:spcPts val="1380"/>
              </a:lnSpc>
              <a:spcBef>
                <a:spcPts val="1020"/>
              </a:spcBef>
            </a:pPr>
            <a:endParaRPr lang="en-GB" sz="1800" b="0" i="0" dirty="0">
              <a:solidFill>
                <a:srgbClr val="000000"/>
              </a:solidFill>
              <a:effectLst/>
              <a:latin typeface="Arial" panose="020B0604020202020204" pitchFamily="34" charset="0"/>
            </a:endParaRPr>
          </a:p>
          <a:p>
            <a:pPr algn="l" rtl="0" fontAlgn="base">
              <a:lnSpc>
                <a:spcPts val="1380"/>
              </a:lnSpc>
              <a:spcBef>
                <a:spcPts val="1020"/>
              </a:spcBef>
            </a:pPr>
            <a:r>
              <a:rPr lang="en-GB" sz="1800" b="0" i="0" dirty="0">
                <a:solidFill>
                  <a:srgbClr val="000000"/>
                </a:solidFill>
                <a:effectLst/>
                <a:latin typeface="Arial" panose="020B0604020202020204" pitchFamily="34" charset="0"/>
              </a:rPr>
              <a:t>5.11 Exceptions to the criteria in paragraphs 5.1 to 5.7 and 5.9 may be required: </a:t>
            </a:r>
            <a:endParaRPr lang="en-GB" b="0" i="0" dirty="0">
              <a:solidFill>
                <a:srgbClr val="000000"/>
              </a:solidFill>
              <a:effectLst/>
              <a:latin typeface="Segoe UI" panose="020B0502040204020203" pitchFamily="34" charset="0"/>
            </a:endParaRPr>
          </a:p>
          <a:p>
            <a:pPr algn="just" rtl="0" fontAlgn="base">
              <a:lnSpc>
                <a:spcPts val="1370"/>
              </a:lnSpc>
              <a:spcBef>
                <a:spcPts val="1030"/>
              </a:spcBef>
            </a:pPr>
            <a:endParaRPr lang="en-GB" sz="1800" b="0" i="0" dirty="0">
              <a:solidFill>
                <a:srgbClr val="000000"/>
              </a:solidFill>
              <a:effectLst/>
              <a:latin typeface="Arial" panose="020B0604020202020204" pitchFamily="34" charset="0"/>
            </a:endParaRPr>
          </a:p>
          <a:p>
            <a:pPr algn="just" rtl="0" fontAlgn="base">
              <a:lnSpc>
                <a:spcPts val="1370"/>
              </a:lnSpc>
              <a:spcBef>
                <a:spcPts val="1030"/>
              </a:spcBef>
            </a:pPr>
            <a:r>
              <a:rPr lang="en-GB" sz="1800" b="0" i="0" dirty="0">
                <a:solidFill>
                  <a:srgbClr val="000000"/>
                </a:solidFill>
                <a:effectLst/>
                <a:latin typeface="Arial" panose="020B0604020202020204" pitchFamily="34" charset="0"/>
              </a:rPr>
              <a:t>5.11.1 where variations to the connection designs as per paragraphs 3.12 to 3.15 have been agreed; or </a:t>
            </a:r>
            <a:endParaRPr lang="en-GB" b="0" i="0" dirty="0">
              <a:solidFill>
                <a:srgbClr val="000000"/>
              </a:solidFill>
              <a:effectLst/>
              <a:latin typeface="Segoe UI" panose="020B0502040204020203" pitchFamily="34" charset="0"/>
            </a:endParaRPr>
          </a:p>
          <a:p>
            <a:pPr algn="just" rtl="0" fontAlgn="base">
              <a:lnSpc>
                <a:spcPts val="1360"/>
              </a:lnSpc>
              <a:spcBef>
                <a:spcPts val="1035"/>
              </a:spcBef>
            </a:pPr>
            <a:endParaRPr lang="en-GB" sz="1800" b="0" i="0" dirty="0">
              <a:solidFill>
                <a:srgbClr val="000000"/>
              </a:solidFill>
              <a:effectLst/>
              <a:latin typeface="Arial" panose="020B0604020202020204" pitchFamily="34" charset="0"/>
            </a:endParaRPr>
          </a:p>
          <a:p>
            <a:pPr algn="just" rtl="0" fontAlgn="base">
              <a:lnSpc>
                <a:spcPts val="1360"/>
              </a:lnSpc>
              <a:spcBef>
                <a:spcPts val="1035"/>
              </a:spcBef>
            </a:pPr>
            <a:r>
              <a:rPr lang="en-GB" sz="1800" b="0" i="0" dirty="0">
                <a:solidFill>
                  <a:srgbClr val="000000"/>
                </a:solidFill>
                <a:effectLst/>
                <a:latin typeface="Arial" panose="020B0604020202020204" pitchFamily="34" charset="0"/>
              </a:rPr>
              <a:t>5.11.2 in relation to 5.1.7 and 5.3.4 only, based on the outcome of an assessment conducted in accordance with </a:t>
            </a:r>
          </a:p>
          <a:p>
            <a:pPr algn="just" rtl="0" fontAlgn="base">
              <a:lnSpc>
                <a:spcPts val="1360"/>
              </a:lnSpc>
              <a:spcBef>
                <a:spcPts val="1035"/>
              </a:spcBef>
            </a:pPr>
            <a:r>
              <a:rPr lang="en-GB" sz="1800" b="0" i="0" dirty="0">
                <a:solidFill>
                  <a:srgbClr val="000000"/>
                </a:solidFill>
                <a:effectLst/>
                <a:latin typeface="Arial" panose="020B0604020202020204" pitchFamily="34" charset="0"/>
              </a:rPr>
              <a:t>the </a:t>
            </a:r>
            <a:r>
              <a:rPr lang="en-GB" sz="1800" b="0" i="1" dirty="0">
                <a:solidFill>
                  <a:srgbClr val="000000"/>
                </a:solidFill>
                <a:effectLst/>
                <a:latin typeface="Arial" panose="020B0604020202020204" pitchFamily="34" charset="0"/>
              </a:rPr>
              <a:t>Frequency Risk and Control Report</a:t>
            </a:r>
            <a:r>
              <a:rPr lang="en-GB" sz="1800" b="0" i="0" dirty="0">
                <a:solidFill>
                  <a:srgbClr val="000000"/>
                </a:solidFill>
                <a:effectLst/>
                <a:latin typeface="Arial" panose="020B0604020202020204" pitchFamily="34" charset="0"/>
              </a:rPr>
              <a:t>. </a:t>
            </a:r>
            <a:endParaRPr lang="en-GB" b="0" i="0" dirty="0">
              <a:solidFill>
                <a:srgbClr val="000000"/>
              </a:solidFill>
              <a:effectLst/>
              <a:latin typeface="Segoe UI" panose="020B0502040204020203" pitchFamily="34" charset="0"/>
            </a:endParaRPr>
          </a:p>
          <a:p>
            <a:pPr algn="l" rtl="0" fontAlgn="base">
              <a:lnSpc>
                <a:spcPts val="1350"/>
              </a:lnSpc>
            </a:pPr>
            <a:endParaRPr lang="en-GB" sz="1800" b="0" i="0" dirty="0">
              <a:solidFill>
                <a:srgbClr val="000000"/>
              </a:solidFill>
              <a:effectLst/>
              <a:latin typeface="Times New Roman" panose="02020603050405020304" pitchFamily="18" charset="0"/>
            </a:endParaRPr>
          </a:p>
          <a:p>
            <a:pPr algn="l" rtl="0" fontAlgn="base">
              <a:lnSpc>
                <a:spcPts val="1350"/>
              </a:lnSpc>
            </a:pPr>
            <a:r>
              <a:rPr lang="en-GB" sz="1800" b="1" i="0" dirty="0">
                <a:solidFill>
                  <a:srgbClr val="FF0000"/>
                </a:solidFill>
                <a:effectLst/>
                <a:latin typeface="Times New Roman" panose="02020603050405020304" pitchFamily="18" charset="0"/>
              </a:rPr>
              <a:t> </a:t>
            </a:r>
            <a:r>
              <a:rPr lang="en-GB" b="1" dirty="0">
                <a:solidFill>
                  <a:srgbClr val="FF0000"/>
                </a:solidFill>
              </a:rPr>
              <a:t>5.11.3</a:t>
            </a:r>
          </a:p>
          <a:p>
            <a:r>
              <a:rPr lang="en-GB" b="1" i="1" dirty="0">
                <a:solidFill>
                  <a:srgbClr val="FF0000"/>
                </a:solidFill>
              </a:rPr>
              <a:t>In relation to 5.3 and 5.4, only if identified by a robust assessment process that is approved by the Authority, and only for the background conditions and duration identified by such process, for specific secured events which if secured would have an impact on a transmission licensee’s ability to complete their planned construction works or on the operational costs arising from these works that is significantly disproportionate to the risks arising from not securing them over a specific period of time, or where securing such event would unduly reduce the security of supply for one or more demand groups.</a:t>
            </a:r>
          </a:p>
        </p:txBody>
      </p:sp>
    </p:spTree>
    <p:extLst>
      <p:ext uri="{BB962C8B-B14F-4D97-AF65-F5344CB8AC3E}">
        <p14:creationId xmlns:p14="http://schemas.microsoft.com/office/powerpoint/2010/main" val="591909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4FDC-C040-CF47-C08F-EC888A9655C0}"/>
              </a:ext>
            </a:extLst>
          </p:cNvPr>
          <p:cNvSpPr>
            <a:spLocks noGrp="1"/>
          </p:cNvSpPr>
          <p:nvPr>
            <p:ph type="title"/>
          </p:nvPr>
        </p:nvSpPr>
        <p:spPr/>
        <p:txBody>
          <a:bodyPr>
            <a:normAutofit/>
          </a:bodyPr>
          <a:lstStyle/>
          <a:p>
            <a:r>
              <a:rPr lang="en-GB" sz="3200" dirty="0"/>
              <a:t>Process Framework</a:t>
            </a:r>
          </a:p>
        </p:txBody>
      </p:sp>
      <p:sp>
        <p:nvSpPr>
          <p:cNvPr id="3" name="Content Placeholder 2">
            <a:extLst>
              <a:ext uri="{FF2B5EF4-FFF2-40B4-BE49-F238E27FC236}">
                <a16:creationId xmlns:a16="http://schemas.microsoft.com/office/drawing/2014/main" id="{81E57636-4121-9C10-2B88-3B2061E2DA1D}"/>
              </a:ext>
            </a:extLst>
          </p:cNvPr>
          <p:cNvSpPr>
            <a:spLocks noGrp="1"/>
          </p:cNvSpPr>
          <p:nvPr>
            <p:ph sz="half" idx="1"/>
          </p:nvPr>
        </p:nvSpPr>
        <p:spPr>
          <a:xfrm>
            <a:off x="637273" y="1579418"/>
            <a:ext cx="9709362" cy="4597545"/>
          </a:xfrm>
        </p:spPr>
        <p:txBody>
          <a:bodyPr>
            <a:normAutofit/>
          </a:bodyPr>
          <a:lstStyle/>
          <a:p>
            <a:pPr marL="342900" indent="-342900">
              <a:buAutoNum type="arabicPeriod"/>
            </a:pPr>
            <a:endParaRPr lang="en-GB" dirty="0"/>
          </a:p>
          <a:p>
            <a:pPr marL="342900" indent="-342900">
              <a:buAutoNum type="arabicPeriod"/>
            </a:pPr>
            <a:r>
              <a:rPr lang="en-GB" dirty="0"/>
              <a:t>SQSS change approval – Defines the ‘What’</a:t>
            </a:r>
          </a:p>
          <a:p>
            <a:pPr marL="342900" indent="-342900">
              <a:buAutoNum type="arabicPeriod"/>
            </a:pPr>
            <a:endParaRPr lang="en-GB" dirty="0"/>
          </a:p>
          <a:p>
            <a:pPr marL="342900" indent="-342900">
              <a:buAutoNum type="arabicPeriod"/>
            </a:pPr>
            <a:r>
              <a:rPr lang="en-GB" dirty="0"/>
              <a:t>Risk Assessment Template /Process agreed via a technical workshop – NESO/TOs/stakeholders – Defines the ‘How’</a:t>
            </a:r>
          </a:p>
          <a:p>
            <a:pPr marL="342900" indent="-342900">
              <a:buAutoNum type="arabicPeriod"/>
            </a:pPr>
            <a:endParaRPr lang="en-GB" dirty="0"/>
          </a:p>
          <a:p>
            <a:pPr marL="342900" indent="-342900">
              <a:buAutoNum type="arabicPeriod"/>
            </a:pPr>
            <a:r>
              <a:rPr lang="en-GB" dirty="0"/>
              <a:t>Process framework approved  by Authority – Process will be part of the Network Access Plan(NAP) process – Defines the ‘How’</a:t>
            </a:r>
          </a:p>
          <a:p>
            <a:pPr marL="342900" indent="-342900">
              <a:buAutoNum type="arabicPeriod"/>
            </a:pPr>
            <a:endParaRPr lang="en-GB" dirty="0"/>
          </a:p>
          <a:p>
            <a:pPr marL="342900" indent="-342900">
              <a:buFont typeface="Arial" panose="020B0604020202020204" pitchFamily="34" charset="0"/>
              <a:buAutoNum type="arabicPeriod"/>
            </a:pPr>
            <a:r>
              <a:rPr lang="en-GB" dirty="0"/>
              <a:t>New STCP modification to codify the NESO/TO interaction on the initiation of the application of this process.</a:t>
            </a:r>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336926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CC6F-927F-1BE5-091E-40E63171338F}"/>
              </a:ext>
            </a:extLst>
          </p:cNvPr>
          <p:cNvSpPr>
            <a:spLocks noGrp="1"/>
          </p:cNvSpPr>
          <p:nvPr>
            <p:ph type="title"/>
          </p:nvPr>
        </p:nvSpPr>
        <p:spPr/>
        <p:txBody>
          <a:bodyPr>
            <a:normAutofit/>
          </a:bodyPr>
          <a:lstStyle/>
          <a:p>
            <a:r>
              <a:rPr lang="en-GB" sz="3200" dirty="0"/>
              <a:t>Process Implementation</a:t>
            </a:r>
          </a:p>
        </p:txBody>
      </p:sp>
      <p:sp>
        <p:nvSpPr>
          <p:cNvPr id="3" name="Content Placeholder 2">
            <a:extLst>
              <a:ext uri="{FF2B5EF4-FFF2-40B4-BE49-F238E27FC236}">
                <a16:creationId xmlns:a16="http://schemas.microsoft.com/office/drawing/2014/main" id="{C5E8161F-668D-1914-ECE4-B29BEDF8D901}"/>
              </a:ext>
            </a:extLst>
          </p:cNvPr>
          <p:cNvSpPr>
            <a:spLocks noGrp="1"/>
          </p:cNvSpPr>
          <p:nvPr>
            <p:ph sz="half" idx="1"/>
          </p:nvPr>
        </p:nvSpPr>
        <p:spPr>
          <a:xfrm>
            <a:off x="785863" y="1778137"/>
            <a:ext cx="9709362" cy="3804466"/>
          </a:xfrm>
        </p:spPr>
        <p:txBody>
          <a:bodyPr/>
          <a:lstStyle/>
          <a:p>
            <a:pPr marL="342900" indent="-342900">
              <a:buFont typeface="Arial" panose="020B0604020202020204" pitchFamily="34" charset="0"/>
              <a:buAutoNum type="arabicPeriod"/>
            </a:pPr>
            <a:r>
              <a:rPr lang="en-GB" dirty="0"/>
              <a:t>TOs identify a qualifying Outage that could be assessed based on initial strategic assessment after initial outage rejection/anticipated rejection or</a:t>
            </a:r>
          </a:p>
          <a:p>
            <a:pPr marL="342900" indent="-342900">
              <a:buAutoNum type="arabicPeriod"/>
            </a:pPr>
            <a:r>
              <a:rPr lang="en-GB" dirty="0"/>
              <a:t>NESO identify potential outage candidate after offline studies and discuss with relevant TOs for agreement</a:t>
            </a:r>
          </a:p>
          <a:p>
            <a:pPr marL="342900" indent="-342900">
              <a:buAutoNum type="arabicPeriod"/>
            </a:pPr>
            <a:r>
              <a:rPr lang="en-GB" dirty="0"/>
              <a:t>Outage is assessed under agreed risk assessment criteria</a:t>
            </a:r>
          </a:p>
          <a:p>
            <a:pPr marL="342900" indent="-342900">
              <a:buAutoNum type="arabicPeriod"/>
            </a:pPr>
            <a:r>
              <a:rPr lang="en-GB" dirty="0"/>
              <a:t>Risk assessment approved or rejected</a:t>
            </a:r>
          </a:p>
          <a:p>
            <a:pPr marL="342900" indent="-342900">
              <a:buAutoNum type="arabicPeriod"/>
            </a:pPr>
            <a:r>
              <a:rPr lang="en-GB" dirty="0"/>
              <a:t>Yearly report to Ofgem by NESO/TOs led NESO on the application of this process.</a:t>
            </a:r>
          </a:p>
          <a:p>
            <a:endParaRPr lang="en-GB" dirty="0"/>
          </a:p>
        </p:txBody>
      </p:sp>
    </p:spTree>
    <p:extLst>
      <p:ext uri="{BB962C8B-B14F-4D97-AF65-F5344CB8AC3E}">
        <p14:creationId xmlns:p14="http://schemas.microsoft.com/office/powerpoint/2010/main" val="177798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BC22-EDF6-A72A-688D-FEF1392C7F46}"/>
              </a:ext>
            </a:extLst>
          </p:cNvPr>
          <p:cNvSpPr>
            <a:spLocks noGrp="1"/>
          </p:cNvSpPr>
          <p:nvPr>
            <p:ph type="title"/>
          </p:nvPr>
        </p:nvSpPr>
        <p:spPr>
          <a:xfrm>
            <a:off x="3186163" y="0"/>
            <a:ext cx="6437897" cy="1325563"/>
          </a:xfrm>
        </p:spPr>
        <p:txBody>
          <a:bodyPr>
            <a:normAutofit/>
          </a:bodyPr>
          <a:lstStyle/>
          <a:p>
            <a:r>
              <a:rPr lang="en-GB" sz="3200" dirty="0">
                <a:solidFill>
                  <a:schemeClr val="accent5">
                    <a:lumMod val="75000"/>
                  </a:schemeClr>
                </a:solidFill>
                <a:latin typeface="Poppins" panose="00000500000000000000" pitchFamily="2" charset="0"/>
              </a:rPr>
              <a:t>Process Map</a:t>
            </a:r>
          </a:p>
        </p:txBody>
      </p:sp>
      <p:pic>
        <p:nvPicPr>
          <p:cNvPr id="7" name="Picture 6" descr="A diagram of a risk assessment process&#10;&#10;AI-generated content may be incorrect.">
            <a:extLst>
              <a:ext uri="{FF2B5EF4-FFF2-40B4-BE49-F238E27FC236}">
                <a16:creationId xmlns:a16="http://schemas.microsoft.com/office/drawing/2014/main" id="{0C427F6C-1C25-AF6F-D6AD-F0D0D47FA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170" y="1303020"/>
            <a:ext cx="9041130" cy="5189855"/>
          </a:xfrm>
          <a:prstGeom prst="rect">
            <a:avLst/>
          </a:prstGeom>
        </p:spPr>
      </p:pic>
    </p:spTree>
    <p:extLst>
      <p:ext uri="{BB962C8B-B14F-4D97-AF65-F5344CB8AC3E}">
        <p14:creationId xmlns:p14="http://schemas.microsoft.com/office/powerpoint/2010/main" val="170715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Agenda</a:t>
            </a:r>
          </a:p>
        </p:txBody>
      </p:sp>
      <p:graphicFrame>
        <p:nvGraphicFramePr>
          <p:cNvPr id="5" name="Content Placeholder 4">
            <a:extLst>
              <a:ext uri="{FF2B5EF4-FFF2-40B4-BE49-F238E27FC236}">
                <a16:creationId xmlns:a16="http://schemas.microsoft.com/office/drawing/2014/main" id="{540636BB-63E8-7891-EC53-475036AF94E6}"/>
              </a:ext>
            </a:extLst>
          </p:cNvPr>
          <p:cNvGraphicFramePr>
            <a:graphicFrameLocks noGrp="1"/>
          </p:cNvGraphicFramePr>
          <p:nvPr>
            <p:ph sz="half" idx="1"/>
            <p:extLst>
              <p:ext uri="{D42A27DB-BD31-4B8C-83A1-F6EECF244321}">
                <p14:modId xmlns:p14="http://schemas.microsoft.com/office/powerpoint/2010/main" val="1522260040"/>
              </p:ext>
            </p:extLst>
          </p:nvPr>
        </p:nvGraphicFramePr>
        <p:xfrm>
          <a:off x="637274" y="1235676"/>
          <a:ext cx="10917453" cy="2775041"/>
        </p:xfrm>
        <a:graphic>
          <a:graphicData uri="http://schemas.openxmlformats.org/drawingml/2006/table">
            <a:tbl>
              <a:tblPr firstRow="1" bandRow="1">
                <a:tableStyleId>{5202B0CA-FC54-4496-8BCA-5EF66A818D29}</a:tableStyleId>
              </a:tblPr>
              <a:tblGrid>
                <a:gridCol w="6907184">
                  <a:extLst>
                    <a:ext uri="{9D8B030D-6E8A-4147-A177-3AD203B41FA5}">
                      <a16:colId xmlns:a16="http://schemas.microsoft.com/office/drawing/2014/main" val="1311006828"/>
                    </a:ext>
                  </a:extLst>
                </a:gridCol>
                <a:gridCol w="4010269">
                  <a:extLst>
                    <a:ext uri="{9D8B030D-6E8A-4147-A177-3AD203B41FA5}">
                      <a16:colId xmlns:a16="http://schemas.microsoft.com/office/drawing/2014/main" val="356721426"/>
                    </a:ext>
                  </a:extLst>
                </a:gridCol>
              </a:tblGrid>
              <a:tr h="360395">
                <a:tc>
                  <a:txBody>
                    <a:bodyPr/>
                    <a:lstStyle/>
                    <a:p>
                      <a:pPr algn="l" fontAlgn="base"/>
                      <a:r>
                        <a:rPr lang="en-GB" sz="1300" b="1" dirty="0">
                          <a:solidFill>
                            <a:schemeClr val="bg1"/>
                          </a:solidFill>
                          <a:effectLst/>
                          <a:latin typeface="Poppins" panose="00000500000000000000" pitchFamily="2" charset="0"/>
                          <a:cs typeface="Poppins" panose="00000500000000000000" pitchFamily="2" charset="0"/>
                        </a:rPr>
                        <a:t>Topics to be discussed</a:t>
                      </a:r>
                      <a:r>
                        <a:rPr lang="en-GB" sz="1300" b="0" dirty="0">
                          <a:solidFill>
                            <a:schemeClr val="bg1"/>
                          </a:solidFill>
                          <a:effectLst/>
                          <a:latin typeface="Poppins" panose="00000500000000000000" pitchFamily="2" charset="0"/>
                          <a:cs typeface="Poppins" panose="00000500000000000000" pitchFamily="2" charset="0"/>
                        </a:rPr>
                        <a:t>​</a:t>
                      </a:r>
                      <a:endParaRPr lang="en-GB" sz="1700" b="0" i="0" dirty="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tc>
                  <a:txBody>
                    <a:bodyPr/>
                    <a:lstStyle/>
                    <a:p>
                      <a:pPr algn="l" fontAlgn="base"/>
                      <a:r>
                        <a:rPr lang="en-GB" sz="1300" b="1">
                          <a:solidFill>
                            <a:schemeClr val="bg1"/>
                          </a:solidFill>
                          <a:effectLst/>
                          <a:latin typeface="Poppins" panose="00000500000000000000" pitchFamily="2" charset="0"/>
                          <a:cs typeface="Poppins" panose="00000500000000000000" pitchFamily="2" charset="0"/>
                        </a:rPr>
                        <a:t>Lead</a:t>
                      </a:r>
                      <a:r>
                        <a:rPr lang="en-GB" sz="1300" b="0">
                          <a:solidFill>
                            <a:schemeClr val="bg1"/>
                          </a:solidFill>
                          <a:effectLst/>
                          <a:latin typeface="Poppins" panose="00000500000000000000" pitchFamily="2" charset="0"/>
                          <a:cs typeface="Poppins" panose="00000500000000000000" pitchFamily="2" charset="0"/>
                        </a:rPr>
                        <a:t>​</a:t>
                      </a:r>
                      <a:endParaRPr lang="en-GB" sz="1700" b="0" i="0">
                        <a:solidFill>
                          <a:schemeClr val="bg1"/>
                        </a:solidFill>
                        <a:effectLst/>
                        <a:latin typeface="Poppins" panose="00000500000000000000" pitchFamily="2" charset="0"/>
                        <a:cs typeface="Poppins" panose="00000500000000000000" pitchFamily="2" charset="0"/>
                      </a:endParaRPr>
                    </a:p>
                  </a:txBody>
                  <a:tcPr marL="87143" marR="87143" marT="43571" marB="43571">
                    <a:solidFill>
                      <a:srgbClr val="813366"/>
                    </a:solidFill>
                  </a:tcPr>
                </a:tc>
                <a:extLst>
                  <a:ext uri="{0D108BD9-81ED-4DB2-BD59-A6C34878D82A}">
                    <a16:rowId xmlns:a16="http://schemas.microsoft.com/office/drawing/2014/main" val="527684168"/>
                  </a:ext>
                </a:extLst>
              </a:tr>
              <a:tr h="612671">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Objectives and Timeline​</a:t>
                      </a:r>
                      <a:br>
                        <a:rPr lang="en-GB" sz="1300" b="0" dirty="0">
                          <a:solidFill>
                            <a:schemeClr val="tx1"/>
                          </a:solidFill>
                          <a:effectLst/>
                          <a:latin typeface="Poppins" panose="00000500000000000000" pitchFamily="2" charset="0"/>
                          <a:cs typeface="Poppins" panose="00000500000000000000" pitchFamily="2" charset="0"/>
                        </a:rPr>
                      </a:br>
                      <a:r>
                        <a:rPr lang="en-GB" sz="1300" b="0" dirty="0">
                          <a:solidFill>
                            <a:schemeClr val="tx1"/>
                          </a:solidFill>
                          <a:effectLst/>
                          <a:latin typeface="Poppins" panose="00000500000000000000" pitchFamily="2" charset="0"/>
                          <a:cs typeface="Poppins" panose="00000500000000000000" pitchFamily="2" charset="0"/>
                        </a:rPr>
                        <a:t>• Walk-through of the timeline for the modification​</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2631938"/>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Action Log</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3293971374"/>
                  </a:ext>
                </a:extLst>
              </a:tr>
              <a:tr h="360395">
                <a:tc>
                  <a:txBody>
                    <a:bodyPr/>
                    <a:lstStyle/>
                    <a:p>
                      <a:pPr algn="l" fontAlgn="base"/>
                      <a:r>
                        <a:rPr lang="en-GB" sz="1300" b="0" dirty="0">
                          <a:solidFill>
                            <a:schemeClr val="tx1"/>
                          </a:solidFill>
                          <a:effectLst/>
                          <a:latin typeface="Poppins" panose="00000500000000000000" pitchFamily="2" charset="0"/>
                          <a:cs typeface="Poppins" panose="00000500000000000000" pitchFamily="2" charset="0"/>
                        </a:rPr>
                        <a:t>Case Studies​</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Proposer​/ NESO SME</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2427234257"/>
                  </a:ext>
                </a:extLst>
              </a:tr>
              <a:tr h="360395">
                <a:tc>
                  <a:txBody>
                    <a:bodyPr/>
                    <a:lstStyle/>
                    <a:p>
                      <a:pPr algn="l" fontAlgn="base"/>
                      <a:r>
                        <a:rPr lang="en-GB" sz="1300" b="0" i="0" dirty="0">
                          <a:solidFill>
                            <a:schemeClr val="tx1"/>
                          </a:solidFill>
                          <a:effectLst/>
                          <a:latin typeface="Poppins" panose="00000500000000000000" pitchFamily="2" charset="0"/>
                          <a:cs typeface="Poppins" panose="00000500000000000000" pitchFamily="2" charset="0"/>
                        </a:rPr>
                        <a:t>Review Draft Legal Text</a:t>
                      </a:r>
                      <a:endParaRPr lang="en-GB" sz="1700" b="0" i="0" dirty="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All​</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698803853"/>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Any Other Business​</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927180611"/>
                  </a:ext>
                </a:extLst>
              </a:tr>
              <a:tr h="360395">
                <a:tc>
                  <a:txBody>
                    <a:bodyPr/>
                    <a:lstStyle/>
                    <a:p>
                      <a:pPr algn="l" fontAlgn="base"/>
                      <a:r>
                        <a:rPr lang="en-GB" sz="1300" b="0">
                          <a:solidFill>
                            <a:schemeClr val="tx1"/>
                          </a:solidFill>
                          <a:effectLst/>
                          <a:latin typeface="Poppins" panose="00000500000000000000" pitchFamily="2" charset="0"/>
                          <a:cs typeface="Poppins" panose="00000500000000000000" pitchFamily="2" charset="0"/>
                        </a:rPr>
                        <a:t>Next Steps​</a:t>
                      </a:r>
                      <a:endParaRPr lang="en-GB" sz="1700" b="0" i="0">
                        <a:solidFill>
                          <a:schemeClr val="tx1"/>
                        </a:solidFill>
                        <a:effectLst/>
                        <a:latin typeface="Poppins" panose="00000500000000000000" pitchFamily="2" charset="0"/>
                        <a:cs typeface="Poppins" panose="00000500000000000000" pitchFamily="2" charset="0"/>
                      </a:endParaRPr>
                    </a:p>
                  </a:txBody>
                  <a:tcPr marL="87143" marR="87143" marT="43571" marB="43571"/>
                </a:tc>
                <a:tc>
                  <a:txBody>
                    <a:bodyPr/>
                    <a:lstStyle/>
                    <a:p>
                      <a:r>
                        <a:rPr lang="en-GB" sz="1300" b="0" dirty="0">
                          <a:solidFill>
                            <a:schemeClr val="tx1"/>
                          </a:solidFill>
                          <a:effectLst/>
                          <a:latin typeface="Poppins" panose="00000500000000000000" pitchFamily="2" charset="0"/>
                          <a:cs typeface="Poppins" panose="00000500000000000000" pitchFamily="2" charset="0"/>
                        </a:rPr>
                        <a:t>Chair​</a:t>
                      </a:r>
                      <a:endParaRPr lang="en-GB" dirty="0">
                        <a:latin typeface="Poppins" panose="00000500000000000000" pitchFamily="2" charset="0"/>
                        <a:cs typeface="Poppins" panose="00000500000000000000" pitchFamily="2" charset="0"/>
                      </a:endParaRPr>
                    </a:p>
                  </a:txBody>
                  <a:tcPr marL="87143" marR="87143" marT="43571" marB="43571"/>
                </a:tc>
                <a:extLst>
                  <a:ext uri="{0D108BD9-81ED-4DB2-BD59-A6C34878D82A}">
                    <a16:rowId xmlns:a16="http://schemas.microsoft.com/office/drawing/2014/main" val="1769792735"/>
                  </a:ext>
                </a:extLst>
              </a:tr>
            </a:tbl>
          </a:graphicData>
        </a:graphic>
      </p:graphicFrame>
      <p:sp>
        <p:nvSpPr>
          <p:cNvPr id="6" name="Rectangle 1">
            <a:extLst>
              <a:ext uri="{FF2B5EF4-FFF2-40B4-BE49-F238E27FC236}">
                <a16:creationId xmlns:a16="http://schemas.microsoft.com/office/drawing/2014/main" id="{8F12CD14-C0FC-D38E-9A70-CEF6F2D4A7E1}"/>
              </a:ext>
            </a:extLst>
          </p:cNvPr>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89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8913"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a:t>
            </a: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188913"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24554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5839504" cy="2387600"/>
          </a:xfrm>
        </p:spPr>
        <p:txBody>
          <a:bodyPr>
            <a:normAutofit/>
          </a:bodyPr>
          <a:lstStyle/>
          <a:p>
            <a:r>
              <a:rPr lang="en-GB" sz="4000">
                <a:solidFill>
                  <a:srgbClr val="813366"/>
                </a:solidFill>
                <a:latin typeface="Poppins" panose="00000500000000000000" pitchFamily="2" charset="0"/>
                <a:cs typeface="Poppins" panose="00000500000000000000" pitchFamily="2" charset="0"/>
              </a:rPr>
              <a:t>Any Other Business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D1BF987E-A3E0-1792-E95C-2BBA31B161AF}"/>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Ren Walker – NESO Code Administrator</a:t>
            </a:r>
          </a:p>
        </p:txBody>
      </p:sp>
    </p:spTree>
    <p:extLst>
      <p:ext uri="{BB962C8B-B14F-4D97-AF65-F5344CB8AC3E}">
        <p14:creationId xmlns:p14="http://schemas.microsoft.com/office/powerpoint/2010/main" val="155089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Next Steps</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BF8582CD-0674-A6C9-E412-957FDACBB03B}"/>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Ren Walker – NESO Code Administrator</a:t>
            </a:r>
          </a:p>
        </p:txBody>
      </p:sp>
    </p:spTree>
    <p:extLst>
      <p:ext uri="{BB962C8B-B14F-4D97-AF65-F5344CB8AC3E}">
        <p14:creationId xmlns:p14="http://schemas.microsoft.com/office/powerpoint/2010/main" val="41582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D6DC75-6F37-EAD1-CEDF-DE3943FD3E12}"/>
              </a:ext>
            </a:extLst>
          </p:cNvPr>
          <p:cNvSpPr>
            <a:spLocks noGrp="1"/>
          </p:cNvSpPr>
          <p:nvPr>
            <p:ph type="ctrTitle"/>
          </p:nvPr>
        </p:nvSpPr>
        <p:spPr>
          <a:xfrm>
            <a:off x="532943" y="820795"/>
            <a:ext cx="6881493" cy="2387600"/>
          </a:xfrm>
        </p:spPr>
        <p:txBody>
          <a:bodyPr>
            <a:normAutofit/>
          </a:bodyPr>
          <a:lstStyle/>
          <a:p>
            <a:r>
              <a:rPr lang="en-GB" sz="4000" dirty="0">
                <a:solidFill>
                  <a:srgbClr val="813366"/>
                </a:solidFill>
                <a:latin typeface="Poppins" panose="00000500000000000000" pitchFamily="2" charset="0"/>
                <a:cs typeface="Poppins" panose="00000500000000000000" pitchFamily="2" charset="0"/>
              </a:rPr>
              <a:t>Objectives and Timeline</a:t>
            </a:r>
          </a:p>
        </p:txBody>
      </p:sp>
      <p:pic>
        <p:nvPicPr>
          <p:cNvPr id="5" name="Picture 4" descr="A group of purple circles on a black background&#10;&#10;Description automatically generated">
            <a:extLst>
              <a:ext uri="{FF2B5EF4-FFF2-40B4-BE49-F238E27FC236}">
                <a16:creationId xmlns:a16="http://schemas.microsoft.com/office/drawing/2014/main" id="{151264F9-1218-3B00-07F4-4387BF52A4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EC43DF46-C6CC-1B88-70E2-68F400307FE6}"/>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a:solidFill>
                  <a:schemeClr val="tx2"/>
                </a:solidFill>
                <a:latin typeface="Poppins" panose="00000500000000000000" pitchFamily="2" charset="0"/>
                <a:cs typeface="Poppins" panose="00000500000000000000" pitchFamily="2" charset="0"/>
              </a:rPr>
              <a:t>Ren Walker – NESO Code Administrator</a:t>
            </a:r>
          </a:p>
        </p:txBody>
      </p:sp>
    </p:spTree>
    <p:extLst>
      <p:ext uri="{BB962C8B-B14F-4D97-AF65-F5344CB8AC3E}">
        <p14:creationId xmlns:p14="http://schemas.microsoft.com/office/powerpoint/2010/main" val="201750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a:xfrm>
            <a:off x="326572" y="139333"/>
            <a:ext cx="9709361" cy="870551"/>
          </a:xfrm>
        </p:spPr>
        <p:txBody>
          <a:bodyPr>
            <a:noAutofit/>
          </a:bodyPr>
          <a:lstStyle/>
          <a:p>
            <a:r>
              <a:rPr lang="en-GB" sz="2400">
                <a:solidFill>
                  <a:srgbClr val="813366"/>
                </a:solidFill>
                <a:latin typeface="Poppins" panose="00000500000000000000" pitchFamily="2" charset="0"/>
                <a:cs typeface="Poppins" panose="00000500000000000000" pitchFamily="2" charset="0"/>
              </a:rPr>
              <a:t>GSR035 Proposed Timeline </a:t>
            </a:r>
            <a:endParaRPr lang="en-GB" sz="2400" i="1">
              <a:solidFill>
                <a:srgbClr val="813366"/>
              </a:solidFill>
              <a:highlight>
                <a:srgbClr val="00FF00"/>
              </a:highlight>
              <a:latin typeface="Poppins" panose="00000500000000000000" pitchFamily="2" charset="0"/>
              <a:cs typeface="Poppins" panose="00000500000000000000" pitchFamily="2" charset="0"/>
            </a:endParaRPr>
          </a:p>
        </p:txBody>
      </p:sp>
      <p:graphicFrame>
        <p:nvGraphicFramePr>
          <p:cNvPr id="5" name="Content Placeholder 4">
            <a:extLst>
              <a:ext uri="{FF2B5EF4-FFF2-40B4-BE49-F238E27FC236}">
                <a16:creationId xmlns:a16="http://schemas.microsoft.com/office/drawing/2014/main" id="{628B05E2-7A8F-9879-B41D-B5AC78EB31DF}"/>
              </a:ext>
            </a:extLst>
          </p:cNvPr>
          <p:cNvGraphicFramePr>
            <a:graphicFrameLocks noGrp="1"/>
          </p:cNvGraphicFramePr>
          <p:nvPr>
            <p:ph sz="half" idx="1"/>
            <p:extLst>
              <p:ext uri="{D42A27DB-BD31-4B8C-83A1-F6EECF244321}">
                <p14:modId xmlns:p14="http://schemas.microsoft.com/office/powerpoint/2010/main" val="3135995647"/>
              </p:ext>
            </p:extLst>
          </p:nvPr>
        </p:nvGraphicFramePr>
        <p:xfrm>
          <a:off x="326572" y="863775"/>
          <a:ext cx="11325239" cy="5187223"/>
        </p:xfrm>
        <a:graphic>
          <a:graphicData uri="http://schemas.openxmlformats.org/drawingml/2006/table">
            <a:tbl>
              <a:tblPr firstRow="1" bandRow="1">
                <a:tableStyleId>{69CF1AB2-1976-4502-BF36-3FF5EA218861}</a:tableStyleId>
              </a:tblPr>
              <a:tblGrid>
                <a:gridCol w="3320100">
                  <a:extLst>
                    <a:ext uri="{9D8B030D-6E8A-4147-A177-3AD203B41FA5}">
                      <a16:colId xmlns:a16="http://schemas.microsoft.com/office/drawing/2014/main" val="2093312658"/>
                    </a:ext>
                  </a:extLst>
                </a:gridCol>
                <a:gridCol w="2471633">
                  <a:extLst>
                    <a:ext uri="{9D8B030D-6E8A-4147-A177-3AD203B41FA5}">
                      <a16:colId xmlns:a16="http://schemas.microsoft.com/office/drawing/2014/main" val="4012075836"/>
                    </a:ext>
                  </a:extLst>
                </a:gridCol>
                <a:gridCol w="3339594">
                  <a:extLst>
                    <a:ext uri="{9D8B030D-6E8A-4147-A177-3AD203B41FA5}">
                      <a16:colId xmlns:a16="http://schemas.microsoft.com/office/drawing/2014/main" val="2483574887"/>
                    </a:ext>
                  </a:extLst>
                </a:gridCol>
                <a:gridCol w="2193912">
                  <a:extLst>
                    <a:ext uri="{9D8B030D-6E8A-4147-A177-3AD203B41FA5}">
                      <a16:colId xmlns:a16="http://schemas.microsoft.com/office/drawing/2014/main" val="3603233372"/>
                    </a:ext>
                  </a:extLst>
                </a:gridCol>
              </a:tblGrid>
              <a:tr h="222585">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Milestone​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tc>
                  <a:txBody>
                    <a:bodyPr/>
                    <a:lstStyle/>
                    <a:p>
                      <a:pPr algn="l" fontAlgn="base"/>
                      <a:r>
                        <a:rPr lang="en-GB" sz="1200" b="1">
                          <a:solidFill>
                            <a:schemeClr val="bg1"/>
                          </a:solidFill>
                          <a:effectLst/>
                          <a:latin typeface="Poppins" panose="00000500000000000000" pitchFamily="2" charset="0"/>
                          <a:cs typeface="Poppins" panose="00000500000000000000" pitchFamily="2" charset="0"/>
                        </a:rPr>
                        <a:t>Date​</a:t>
                      </a:r>
                      <a:endParaRPr lang="en-GB" sz="1800" b="1" i="0">
                        <a:solidFill>
                          <a:schemeClr val="bg1"/>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solidFill>
                      <a:srgbClr val="813366"/>
                    </a:solidFill>
                  </a:tcPr>
                </a:tc>
                <a:extLst>
                  <a:ext uri="{0D108BD9-81ED-4DB2-BD59-A6C34878D82A}">
                    <a16:rowId xmlns:a16="http://schemas.microsoft.com/office/drawing/2014/main" val="95019418"/>
                  </a:ext>
                </a:extLst>
              </a:tr>
              <a:tr h="504163">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Modification presented to Panel​</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05 December 2025</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Code Administrator Consultation (15 Business Days)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05 August 2026 to 27 August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038944520"/>
                  </a:ext>
                </a:extLst>
              </a:tr>
              <a:tr h="57866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Nominations (20 Business Days holiday period)​</a:t>
                      </a:r>
                    </a:p>
                    <a:p>
                      <a:pPr algn="l" fontAlgn="base"/>
                      <a:r>
                        <a:rPr lang="en-GB" sz="1200" b="0">
                          <a:solidFill>
                            <a:srgbClr val="000000"/>
                          </a:solidFill>
                          <a:effectLst/>
                          <a:latin typeface="Poppins" panose="00000500000000000000" pitchFamily="2" charset="0"/>
                          <a:cs typeface="Poppins" panose="00000500000000000000" pitchFamily="2" charset="0"/>
                        </a:rPr>
                        <a:t>​</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dirty="0">
                          <a:solidFill>
                            <a:srgbClr val="000000"/>
                          </a:solidFill>
                          <a:effectLst/>
                          <a:latin typeface="Poppins" panose="00000500000000000000" pitchFamily="2" charset="0"/>
                          <a:cs typeface="Poppins" panose="00000500000000000000" pitchFamily="2" charset="0"/>
                        </a:rPr>
                        <a:t>22 January 2026 – 12 February 2026</a:t>
                      </a:r>
                      <a:endParaRPr lang="en-GB" sz="1200" b="0" i="0" dirty="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Draft Final Modification Report (DFMR) issued to Panel (5 Business Days)​</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15 September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024615914"/>
                  </a:ext>
                </a:extLst>
              </a:tr>
              <a:tr h="1290835">
                <a:tc>
                  <a:txBody>
                    <a:bodyPr/>
                    <a:lstStyle/>
                    <a:p>
                      <a:pPr marL="171450" indent="-171450" algn="l" fontAlgn="base">
                        <a:buFont typeface="Arial" panose="020B0604020202020204" pitchFamily="34" charset="0"/>
                        <a:buChar char="•"/>
                      </a:pPr>
                      <a:r>
                        <a:rPr lang="en-GB" sz="1200" b="0" kern="1200">
                          <a:solidFill>
                            <a:srgbClr val="000000"/>
                          </a:solidFill>
                          <a:effectLst/>
                          <a:latin typeface="Poppins" panose="00000500000000000000" pitchFamily="2" charset="0"/>
                          <a:ea typeface="+mn-ea"/>
                          <a:cs typeface="Poppins" panose="00000500000000000000" pitchFamily="2" charset="0"/>
                        </a:rPr>
                        <a:t>Workgroup 1 – review proposal and legal text</a:t>
                      </a:r>
                    </a:p>
                    <a:p>
                      <a:pPr marL="171450" indent="-171450" algn="l" fontAlgn="base">
                        <a:buFont typeface="Arial" panose="020B0604020202020204" pitchFamily="34" charset="0"/>
                        <a:buChar char="•"/>
                      </a:pPr>
                      <a:r>
                        <a:rPr lang="en-GB" sz="1200" b="0" kern="1200">
                          <a:solidFill>
                            <a:srgbClr val="000000"/>
                          </a:solidFill>
                          <a:effectLst/>
                          <a:latin typeface="Poppins" panose="00000500000000000000" pitchFamily="2" charset="0"/>
                          <a:ea typeface="+mn-ea"/>
                          <a:cs typeface="Poppins" panose="00000500000000000000" pitchFamily="2" charset="0"/>
                        </a:rPr>
                        <a:t>Workgroup 2 and 3  – refine solution, build Workgroup Consultation document and legal text</a:t>
                      </a:r>
                    </a:p>
                    <a:p>
                      <a:pPr marL="171450" indent="-171450" algn="l" fontAlgn="base">
                        <a:buFont typeface="Arial" panose="020B0604020202020204" pitchFamily="34" charset="0"/>
                        <a:buChar char="•"/>
                      </a:pPr>
                      <a:r>
                        <a:rPr lang="en-GB" sz="1200" b="0" kern="1200">
                          <a:solidFill>
                            <a:srgbClr val="000000"/>
                          </a:solidFill>
                          <a:effectLst/>
                          <a:latin typeface="Poppins" panose="00000500000000000000" pitchFamily="2" charset="0"/>
                          <a:ea typeface="+mn-ea"/>
                          <a:cs typeface="Poppins" panose="00000500000000000000" pitchFamily="2" charset="0"/>
                        </a:rPr>
                        <a:t>Workgroup 4 – approve Workgroup Consultation document </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strike="sngStrike" dirty="0">
                          <a:solidFill>
                            <a:srgbClr val="000000"/>
                          </a:solidFill>
                          <a:effectLst/>
                          <a:latin typeface="Poppins" panose="00000500000000000000" pitchFamily="2" charset="0"/>
                          <a:cs typeface="Poppins" panose="00000500000000000000" pitchFamily="2" charset="0"/>
                        </a:rPr>
                        <a:t>03 March 2026</a:t>
                      </a:r>
                    </a:p>
                    <a:p>
                      <a:pPr algn="l" fontAlgn="base"/>
                      <a:r>
                        <a:rPr lang="en-GB" sz="1200" b="0" i="0" strike="sngStrike" dirty="0">
                          <a:solidFill>
                            <a:srgbClr val="000000"/>
                          </a:solidFill>
                          <a:effectLst/>
                          <a:latin typeface="Poppins"/>
                          <a:cs typeface="Poppins"/>
                        </a:rPr>
                        <a:t>11 March 2026</a:t>
                      </a:r>
                    </a:p>
                    <a:p>
                      <a:pPr algn="l" fontAlgn="base"/>
                      <a:r>
                        <a:rPr lang="en-GB" sz="1200" b="0" i="0" dirty="0">
                          <a:solidFill>
                            <a:srgbClr val="000000"/>
                          </a:solidFill>
                          <a:effectLst/>
                          <a:latin typeface="Poppins" panose="00000500000000000000" pitchFamily="2" charset="0"/>
                          <a:cs typeface="Poppins" panose="00000500000000000000" pitchFamily="2" charset="0"/>
                        </a:rPr>
                        <a:t>30 March 2026</a:t>
                      </a:r>
                    </a:p>
                    <a:p>
                      <a:pPr algn="l" fontAlgn="base"/>
                      <a:r>
                        <a:rPr lang="en-GB" sz="1200" b="0" i="0" dirty="0">
                          <a:solidFill>
                            <a:srgbClr val="000000"/>
                          </a:solidFill>
                          <a:effectLst/>
                          <a:latin typeface="Poppins" panose="00000500000000000000" pitchFamily="2" charset="0"/>
                          <a:cs typeface="Poppins" panose="00000500000000000000" pitchFamily="2" charset="0"/>
                        </a:rPr>
                        <a:t>13 April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undertake DFMR recommendation vote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September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421836977"/>
                  </a:ext>
                </a:extLst>
              </a:tr>
              <a:tr h="628309">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Consultation (15 Business Days)​</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22 April 2026 to 14 May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Panel to check votes recorded correctly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September 2026 to 05 October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3119348136"/>
                  </a:ext>
                </a:extLst>
              </a:tr>
              <a:tr h="756710">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5 – review consultation feedback ad build Workgroup Report</a:t>
                      </a:r>
                    </a:p>
                    <a:p>
                      <a:pPr algn="l" fontAlgn="base"/>
                      <a:r>
                        <a:rPr lang="en-GB" sz="1200" b="0" i="0">
                          <a:solidFill>
                            <a:srgbClr val="000000"/>
                          </a:solidFill>
                          <a:effectLst/>
                          <a:latin typeface="Poppins" panose="00000500000000000000" pitchFamily="2" charset="0"/>
                          <a:cs typeface="Poppins" panose="00000500000000000000" pitchFamily="2" charset="0"/>
                        </a:rPr>
                        <a:t>Workgroup 6 – Review Workgroup Report and vote</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May 2026</a:t>
                      </a:r>
                    </a:p>
                    <a:p>
                      <a:pPr algn="l" fontAlgn="base"/>
                      <a:r>
                        <a:rPr lang="en-GB" sz="1200" b="0" i="0">
                          <a:solidFill>
                            <a:srgbClr val="000000"/>
                          </a:solidFill>
                          <a:effectLst/>
                          <a:latin typeface="Poppins" panose="00000500000000000000" pitchFamily="2" charset="0"/>
                          <a:cs typeface="Poppins" panose="00000500000000000000" pitchFamily="2" charset="0"/>
                        </a:rPr>
                        <a:t>26 June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Final Modification Report issued to Ofgem​</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a:solidFill>
                            <a:srgbClr val="000000"/>
                          </a:solidFill>
                          <a:effectLst/>
                          <a:latin typeface="Poppins" panose="00000500000000000000" pitchFamily="2" charset="0"/>
                          <a:cs typeface="Poppins" panose="00000500000000000000" pitchFamily="2" charset="0"/>
                        </a:rPr>
                        <a:t>06 October 2026</a:t>
                      </a:r>
                    </a:p>
                    <a:p>
                      <a:pPr algn="l" fontAlgn="base"/>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2601999055"/>
                  </a:ext>
                </a:extLst>
              </a:tr>
              <a:tr h="559517">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Workgroup report issued to Panel (5 Business Days)​</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15 July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Ofgem decision ​</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u="none" strike="noStrike">
                          <a:solidFill>
                            <a:srgbClr val="000000"/>
                          </a:solidFill>
                          <a:effectLst/>
                          <a:latin typeface="Poppins" panose="00000500000000000000" pitchFamily="2" charset="0"/>
                          <a:cs typeface="Poppins" panose="00000500000000000000" pitchFamily="2" charset="0"/>
                        </a:rPr>
                        <a:t>TBC</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1572352113"/>
                  </a:ext>
                </a:extLst>
              </a:tr>
              <a:tr h="569018">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Panel sign off that Workgroup Report has met its Terms of Reference​</a:t>
                      </a:r>
                      <a:endParaRPr lang="en-GB" sz="1200" b="0" i="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i="0">
                          <a:solidFill>
                            <a:srgbClr val="000000"/>
                          </a:solidFill>
                          <a:effectLst/>
                          <a:latin typeface="Poppins" panose="00000500000000000000" pitchFamily="2" charset="0"/>
                          <a:cs typeface="Poppins" panose="00000500000000000000" pitchFamily="2" charset="0"/>
                        </a:rPr>
                        <a:t>29 July 2026</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a:solidFill>
                            <a:srgbClr val="000000"/>
                          </a:solidFill>
                          <a:effectLst/>
                          <a:latin typeface="Poppins" panose="00000500000000000000" pitchFamily="2" charset="0"/>
                          <a:cs typeface="Poppins" panose="00000500000000000000" pitchFamily="2" charset="0"/>
                        </a:rPr>
                        <a:t>Implementation Date ​</a:t>
                      </a: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tc>
                  <a:txBody>
                    <a:bodyPr/>
                    <a:lstStyle/>
                    <a:p>
                      <a:pPr algn="l" fontAlgn="base"/>
                      <a:r>
                        <a:rPr lang="en-GB" sz="1200" b="0" dirty="0">
                          <a:solidFill>
                            <a:srgbClr val="000000"/>
                          </a:solidFill>
                          <a:effectLst/>
                          <a:latin typeface="Poppins" panose="00000500000000000000" pitchFamily="2" charset="0"/>
                          <a:cs typeface="Poppins" panose="00000500000000000000" pitchFamily="2" charset="0"/>
                        </a:rPr>
                        <a:t>10 Business Days after Authority decision</a:t>
                      </a:r>
                      <a:endParaRPr lang="en-GB" sz="1200" b="0" i="0" dirty="0">
                        <a:solidFill>
                          <a:srgbClr val="000000"/>
                        </a:solidFill>
                        <a:effectLst/>
                        <a:latin typeface="Poppins" panose="00000500000000000000" pitchFamily="2" charset="0"/>
                        <a:cs typeface="Poppins" panose="00000500000000000000" pitchFamily="2" charset="0"/>
                      </a:endParaRPr>
                    </a:p>
                  </a:txBody>
                  <a:tcPr marL="45754" marR="45754" marT="22877" marB="22877">
                    <a:lnL w="12700" cap="flat" cmpd="sng" algn="ctr">
                      <a:solidFill>
                        <a:srgbClr val="3F0730"/>
                      </a:solidFill>
                      <a:prstDash val="solid"/>
                      <a:round/>
                      <a:headEnd type="none" w="med" len="med"/>
                      <a:tailEnd type="none" w="med" len="med"/>
                    </a:lnL>
                    <a:lnR w="12700" cap="flat" cmpd="sng" algn="ctr">
                      <a:solidFill>
                        <a:srgbClr val="3F0730"/>
                      </a:solidFill>
                      <a:prstDash val="solid"/>
                      <a:round/>
                      <a:headEnd type="none" w="med" len="med"/>
                      <a:tailEnd type="none" w="med" len="med"/>
                    </a:lnR>
                    <a:lnT w="12700" cap="flat" cmpd="sng" algn="ctr">
                      <a:solidFill>
                        <a:srgbClr val="3F0730"/>
                      </a:solidFill>
                      <a:prstDash val="solid"/>
                      <a:round/>
                      <a:headEnd type="none" w="med" len="med"/>
                      <a:tailEnd type="none" w="med" len="med"/>
                    </a:lnT>
                    <a:lnB w="12700" cap="flat" cmpd="sng" algn="ctr">
                      <a:solidFill>
                        <a:srgbClr val="3F0730"/>
                      </a:solidFill>
                      <a:prstDash val="solid"/>
                      <a:round/>
                      <a:headEnd type="none" w="med" len="med"/>
                      <a:tailEnd type="none" w="med" len="med"/>
                    </a:lnB>
                    <a:noFill/>
                  </a:tcPr>
                </a:tc>
                <a:extLst>
                  <a:ext uri="{0D108BD9-81ED-4DB2-BD59-A6C34878D82A}">
                    <a16:rowId xmlns:a16="http://schemas.microsoft.com/office/drawing/2014/main" val="2641631323"/>
                  </a:ext>
                </a:extLst>
              </a:tr>
            </a:tbl>
          </a:graphicData>
        </a:graphic>
      </p:graphicFrame>
      <p:sp>
        <p:nvSpPr>
          <p:cNvPr id="6" name="Rectangle 1">
            <a:extLst>
              <a:ext uri="{FF2B5EF4-FFF2-40B4-BE49-F238E27FC236}">
                <a16:creationId xmlns:a16="http://schemas.microsoft.com/office/drawing/2014/main" id="{C8B788FB-82D8-C32A-8F30-6A43EF1F460A}"/>
              </a:ext>
            </a:extLst>
          </p:cNvPr>
          <p:cNvSpPr>
            <a:spLocks noChangeArrowheads="1"/>
          </p:cNvSpPr>
          <p:nvPr/>
        </p:nvSpPr>
        <p:spPr bwMode="auto">
          <a:xfrm>
            <a:off x="0" y="-323165"/>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a:t>
            </a: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99379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C93BB-E5BF-908A-BA00-2395FE03CBE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3CA2F32-5AAD-10D4-5A77-16EA6C7C4133}"/>
              </a:ext>
            </a:extLst>
          </p:cNvPr>
          <p:cNvSpPr>
            <a:spLocks noGrp="1"/>
          </p:cNvSpPr>
          <p:nvPr>
            <p:ph type="ctrTitle"/>
          </p:nvPr>
        </p:nvSpPr>
        <p:spPr>
          <a:xfrm>
            <a:off x="532943" y="820795"/>
            <a:ext cx="6881493" cy="2387600"/>
          </a:xfrm>
        </p:spPr>
        <p:txBody>
          <a:bodyPr>
            <a:normAutofit/>
          </a:bodyPr>
          <a:lstStyle/>
          <a:p>
            <a:pPr fontAlgn="base"/>
            <a:r>
              <a:rPr lang="en-GB" sz="4000" dirty="0">
                <a:solidFill>
                  <a:srgbClr val="813366"/>
                </a:solidFill>
                <a:latin typeface="Poppins" panose="00000500000000000000" pitchFamily="2" charset="0"/>
                <a:cs typeface="Poppins" panose="00000500000000000000" pitchFamily="2" charset="0"/>
              </a:rPr>
              <a:t>Action Log</a:t>
            </a:r>
            <a:endParaRPr lang="en-GB" sz="4800" dirty="0">
              <a:solidFill>
                <a:srgbClr val="813366"/>
              </a:solidFill>
              <a:latin typeface="Poppins" panose="00000500000000000000" pitchFamily="2" charset="0"/>
              <a:cs typeface="Poppins" panose="00000500000000000000" pitchFamily="2" charset="0"/>
            </a:endParaRPr>
          </a:p>
        </p:txBody>
      </p:sp>
      <p:pic>
        <p:nvPicPr>
          <p:cNvPr id="5" name="Picture 4" descr="A group of purple circles on a black background&#10;&#10;Description automatically generated">
            <a:extLst>
              <a:ext uri="{FF2B5EF4-FFF2-40B4-BE49-F238E27FC236}">
                <a16:creationId xmlns:a16="http://schemas.microsoft.com/office/drawing/2014/main" id="{35329078-3286-D49B-1051-FC6FB2875B8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476" t="44975" b="1"/>
          <a:stretch/>
        </p:blipFill>
        <p:spPr>
          <a:xfrm>
            <a:off x="6033332" y="3085032"/>
            <a:ext cx="6158668" cy="3774356"/>
          </a:xfrm>
          <a:prstGeom prst="rect">
            <a:avLst/>
          </a:prstGeom>
        </p:spPr>
      </p:pic>
      <p:sp>
        <p:nvSpPr>
          <p:cNvPr id="8" name="Subtitle 6">
            <a:extLst>
              <a:ext uri="{FF2B5EF4-FFF2-40B4-BE49-F238E27FC236}">
                <a16:creationId xmlns:a16="http://schemas.microsoft.com/office/drawing/2014/main" id="{F5D6DEE8-A52B-0541-8563-607AA9FDA1D2}"/>
              </a:ext>
            </a:extLst>
          </p:cNvPr>
          <p:cNvSpPr txBox="1">
            <a:spLocks/>
          </p:cNvSpPr>
          <p:nvPr/>
        </p:nvSpPr>
        <p:spPr>
          <a:xfrm>
            <a:off x="532944" y="3218252"/>
            <a:ext cx="5574888" cy="107136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srgbClr val="3F0731"/>
                </a:solidFill>
                <a:effectLst/>
                <a:uLnTx/>
                <a:uFillTx/>
                <a:latin typeface="Poppins" panose="00000500000000000000" pitchFamily="2" charset="0"/>
                <a:ea typeface="+mn-ea"/>
                <a:cs typeface="Poppins" panose="00000500000000000000" pitchFamily="2" charset="0"/>
              </a:rPr>
              <a:t>Ren Walker – NESO Code Administrator</a:t>
            </a:r>
          </a:p>
        </p:txBody>
      </p:sp>
    </p:spTree>
    <p:extLst>
      <p:ext uri="{BB962C8B-B14F-4D97-AF65-F5344CB8AC3E}">
        <p14:creationId xmlns:p14="http://schemas.microsoft.com/office/powerpoint/2010/main" val="123660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EFD11-1766-0E55-007D-76CEF824B73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D8676C5-F144-AD97-3F81-4550C54CE07B}"/>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7" name="Table 6">
            <a:extLst>
              <a:ext uri="{FF2B5EF4-FFF2-40B4-BE49-F238E27FC236}">
                <a16:creationId xmlns:a16="http://schemas.microsoft.com/office/drawing/2014/main" id="{7C0261FF-920A-75D1-44B3-9D82B1BD2F75}"/>
              </a:ext>
            </a:extLst>
          </p:cNvPr>
          <p:cNvGraphicFramePr>
            <a:graphicFrameLocks noGrp="1"/>
          </p:cNvGraphicFramePr>
          <p:nvPr>
            <p:extLst>
              <p:ext uri="{D42A27DB-BD31-4B8C-83A1-F6EECF244321}">
                <p14:modId xmlns:p14="http://schemas.microsoft.com/office/powerpoint/2010/main" val="316621429"/>
              </p:ext>
            </p:extLst>
          </p:nvPr>
        </p:nvGraphicFramePr>
        <p:xfrm>
          <a:off x="939114" y="716692"/>
          <a:ext cx="10589740" cy="3568804"/>
        </p:xfrm>
        <a:graphic>
          <a:graphicData uri="http://schemas.openxmlformats.org/drawingml/2006/table">
            <a:tbl>
              <a:tblPr firstRow="1" firstCol="1" bandRow="1"/>
              <a:tblGrid>
                <a:gridCol w="1035817">
                  <a:extLst>
                    <a:ext uri="{9D8B030D-6E8A-4147-A177-3AD203B41FA5}">
                      <a16:colId xmlns:a16="http://schemas.microsoft.com/office/drawing/2014/main" val="3893928548"/>
                    </a:ext>
                  </a:extLst>
                </a:gridCol>
                <a:gridCol w="1513636">
                  <a:extLst>
                    <a:ext uri="{9D8B030D-6E8A-4147-A177-3AD203B41FA5}">
                      <a16:colId xmlns:a16="http://schemas.microsoft.com/office/drawing/2014/main" val="773870584"/>
                    </a:ext>
                  </a:extLst>
                </a:gridCol>
                <a:gridCol w="181724">
                  <a:extLst>
                    <a:ext uri="{9D8B030D-6E8A-4147-A177-3AD203B41FA5}">
                      <a16:colId xmlns:a16="http://schemas.microsoft.com/office/drawing/2014/main" val="3729346477"/>
                    </a:ext>
                  </a:extLst>
                </a:gridCol>
                <a:gridCol w="1864689">
                  <a:extLst>
                    <a:ext uri="{9D8B030D-6E8A-4147-A177-3AD203B41FA5}">
                      <a16:colId xmlns:a16="http://schemas.microsoft.com/office/drawing/2014/main" val="1571560565"/>
                    </a:ext>
                  </a:extLst>
                </a:gridCol>
                <a:gridCol w="3425998">
                  <a:extLst>
                    <a:ext uri="{9D8B030D-6E8A-4147-A177-3AD203B41FA5}">
                      <a16:colId xmlns:a16="http://schemas.microsoft.com/office/drawing/2014/main" val="3319740326"/>
                    </a:ext>
                  </a:extLst>
                </a:gridCol>
                <a:gridCol w="1378201">
                  <a:extLst>
                    <a:ext uri="{9D8B030D-6E8A-4147-A177-3AD203B41FA5}">
                      <a16:colId xmlns:a16="http://schemas.microsoft.com/office/drawing/2014/main" val="323857949"/>
                    </a:ext>
                  </a:extLst>
                </a:gridCol>
                <a:gridCol w="1189675">
                  <a:extLst>
                    <a:ext uri="{9D8B030D-6E8A-4147-A177-3AD203B41FA5}">
                      <a16:colId xmlns:a16="http://schemas.microsoft.com/office/drawing/2014/main" val="2717083547"/>
                    </a:ext>
                  </a:extLst>
                </a:gridCol>
              </a:tblGrid>
              <a:tr h="439077">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 </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Number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Workgroup</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Raised</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Owner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Due by</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Status</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extLst>
                  <a:ext uri="{0D108BD9-81ED-4DB2-BD59-A6C34878D82A}">
                    <a16:rowId xmlns:a16="http://schemas.microsoft.com/office/drawing/2014/main" val="2759110721"/>
                  </a:ext>
                </a:extLst>
              </a:tr>
              <a:tr h="795912">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01</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WG1</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LW</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Terms of reference amendment. Submit the proposed amendment to change the word “explain” to “consider” in the TORs refence “d” to the SQSS Panel for approval.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100" dirty="0">
                          <a:effectLst/>
                          <a:latin typeface="Poppins" panose="00000500000000000000" pitchFamily="2" charset="0"/>
                          <a:ea typeface="Arial" panose="020B0604020202020204" pitchFamily="34" charset="0"/>
                          <a:cs typeface="Poppins" panose="00000500000000000000" pitchFamily="2" charset="0"/>
                        </a:rPr>
                        <a:t>24/03/2026</a:t>
                      </a: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Propose to close</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extLst>
                  <a:ext uri="{0D108BD9-81ED-4DB2-BD59-A6C34878D82A}">
                    <a16:rowId xmlns:a16="http://schemas.microsoft.com/office/drawing/2014/main" val="3548169376"/>
                  </a:ext>
                </a:extLst>
              </a:tr>
              <a:tr h="924436">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02</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WG1</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solidFill>
                            <a:srgbClr val="000000"/>
                          </a:solidFill>
                          <a:effectLst/>
                          <a:latin typeface="Poppins" panose="00000500000000000000" pitchFamily="2" charset="0"/>
                          <a:ea typeface="Arial" panose="020B0604020202020204" pitchFamily="34" charset="0"/>
                          <a:cs typeface="Poppins" panose="00000500000000000000" pitchFamily="2" charset="0"/>
                        </a:rPr>
                        <a:t>DN/SP</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effectLst/>
                          <a:latin typeface="Poppins" panose="00000500000000000000" pitchFamily="2" charset="0"/>
                          <a:ea typeface="Arial" panose="020B0604020202020204" pitchFamily="34" charset="0"/>
                          <a:cs typeface="Poppins" panose="00000500000000000000" pitchFamily="2" charset="0"/>
                        </a:rPr>
                        <a:t>Case Studies – Prepare additional case studies for next Workgroup. Focussing on “where outages move from in securable to securable and include Scottish practices for comparison.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1819895618"/>
                  </a:ext>
                </a:extLst>
              </a:tr>
              <a:tr h="667389">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03</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WG1</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DN/SP/NESO/TO Representatives</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Clarify and document how “unacceptable overloading” is interpreted and applied in practice by NESO and the TO’s in England &amp; Wales and Scotland.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Open</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2114379772"/>
                  </a:ext>
                </a:extLst>
              </a:tr>
              <a:tr h="410342">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04</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WG1</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solidFill>
                            <a:srgbClr val="000000"/>
                          </a:solidFill>
                          <a:effectLst/>
                          <a:latin typeface="Poppins" panose="00000500000000000000" pitchFamily="2" charset="0"/>
                          <a:ea typeface="Arial" panose="020B0604020202020204" pitchFamily="34" charset="0"/>
                          <a:cs typeface="Poppins" panose="00000500000000000000" pitchFamily="2" charset="0"/>
                        </a:rPr>
                        <a:t>All WG Members</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US" sz="1200" kern="100">
                          <a:solidFill>
                            <a:srgbClr val="000000"/>
                          </a:solidFill>
                          <a:effectLst/>
                          <a:latin typeface="Poppins" panose="00000500000000000000" pitchFamily="2" charset="0"/>
                          <a:ea typeface="Arial" panose="020B0604020202020204" pitchFamily="34" charset="0"/>
                          <a:cs typeface="Poppins" panose="00000500000000000000" pitchFamily="2" charset="0"/>
                        </a:rPr>
                        <a:t>Legal Text Review - ensuring correct references and alignment.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1457524896"/>
                  </a:ext>
                </a:extLst>
              </a:tr>
            </a:tbl>
          </a:graphicData>
        </a:graphic>
      </p:graphicFrame>
    </p:spTree>
    <p:extLst>
      <p:ext uri="{BB962C8B-B14F-4D97-AF65-F5344CB8AC3E}">
        <p14:creationId xmlns:p14="http://schemas.microsoft.com/office/powerpoint/2010/main" val="138060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FE697-27D9-74F9-3A91-056F6AE1330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43A384-8DE0-ECDE-D856-6D53D779976E}"/>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7" name="Table 6">
            <a:extLst>
              <a:ext uri="{FF2B5EF4-FFF2-40B4-BE49-F238E27FC236}">
                <a16:creationId xmlns:a16="http://schemas.microsoft.com/office/drawing/2014/main" id="{B36BA2D5-B2A2-1BD5-B532-33D6F8B35196}"/>
              </a:ext>
            </a:extLst>
          </p:cNvPr>
          <p:cNvGraphicFramePr>
            <a:graphicFrameLocks noGrp="1"/>
          </p:cNvGraphicFramePr>
          <p:nvPr>
            <p:extLst>
              <p:ext uri="{D42A27DB-BD31-4B8C-83A1-F6EECF244321}">
                <p14:modId xmlns:p14="http://schemas.microsoft.com/office/powerpoint/2010/main" val="3029584342"/>
              </p:ext>
            </p:extLst>
          </p:nvPr>
        </p:nvGraphicFramePr>
        <p:xfrm>
          <a:off x="939114" y="716692"/>
          <a:ext cx="10589740" cy="5713104"/>
        </p:xfrm>
        <a:graphic>
          <a:graphicData uri="http://schemas.openxmlformats.org/drawingml/2006/table">
            <a:tbl>
              <a:tblPr firstRow="1" firstCol="1" bandRow="1"/>
              <a:tblGrid>
                <a:gridCol w="1035817">
                  <a:extLst>
                    <a:ext uri="{9D8B030D-6E8A-4147-A177-3AD203B41FA5}">
                      <a16:colId xmlns:a16="http://schemas.microsoft.com/office/drawing/2014/main" val="3893928548"/>
                    </a:ext>
                  </a:extLst>
                </a:gridCol>
                <a:gridCol w="1513636">
                  <a:extLst>
                    <a:ext uri="{9D8B030D-6E8A-4147-A177-3AD203B41FA5}">
                      <a16:colId xmlns:a16="http://schemas.microsoft.com/office/drawing/2014/main" val="773870584"/>
                    </a:ext>
                  </a:extLst>
                </a:gridCol>
                <a:gridCol w="181724">
                  <a:extLst>
                    <a:ext uri="{9D8B030D-6E8A-4147-A177-3AD203B41FA5}">
                      <a16:colId xmlns:a16="http://schemas.microsoft.com/office/drawing/2014/main" val="3729346477"/>
                    </a:ext>
                  </a:extLst>
                </a:gridCol>
                <a:gridCol w="1864689">
                  <a:extLst>
                    <a:ext uri="{9D8B030D-6E8A-4147-A177-3AD203B41FA5}">
                      <a16:colId xmlns:a16="http://schemas.microsoft.com/office/drawing/2014/main" val="1571560565"/>
                    </a:ext>
                  </a:extLst>
                </a:gridCol>
                <a:gridCol w="3425998">
                  <a:extLst>
                    <a:ext uri="{9D8B030D-6E8A-4147-A177-3AD203B41FA5}">
                      <a16:colId xmlns:a16="http://schemas.microsoft.com/office/drawing/2014/main" val="3319740326"/>
                    </a:ext>
                  </a:extLst>
                </a:gridCol>
                <a:gridCol w="1378201">
                  <a:extLst>
                    <a:ext uri="{9D8B030D-6E8A-4147-A177-3AD203B41FA5}">
                      <a16:colId xmlns:a16="http://schemas.microsoft.com/office/drawing/2014/main" val="323857949"/>
                    </a:ext>
                  </a:extLst>
                </a:gridCol>
                <a:gridCol w="1189675">
                  <a:extLst>
                    <a:ext uri="{9D8B030D-6E8A-4147-A177-3AD203B41FA5}">
                      <a16:colId xmlns:a16="http://schemas.microsoft.com/office/drawing/2014/main" val="2717083547"/>
                    </a:ext>
                  </a:extLst>
                </a:gridCol>
              </a:tblGrid>
              <a:tr h="439077">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 </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Number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Workgroup</a:t>
                      </a:r>
                      <a:endParaRPr lang="en-GB" sz="1200" kern="100">
                        <a:effectLst/>
                        <a:latin typeface="Poppins" panose="00000500000000000000" pitchFamily="2" charset="0"/>
                        <a:ea typeface="Arial" panose="020B0604020202020204" pitchFamily="34" charset="0"/>
                        <a:cs typeface="Poppins" panose="00000500000000000000" pitchFamily="2" charset="0"/>
                      </a:endParaRPr>
                    </a:p>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Raised</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Owner</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Action</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Due by</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tc>
                  <a:txBody>
                    <a:bodyPr/>
                    <a:lstStyle/>
                    <a:p>
                      <a:pPr>
                        <a:lnSpc>
                          <a:spcPct val="107000"/>
                        </a:lnSpc>
                        <a:spcBef>
                          <a:spcPts val="300"/>
                        </a:spcBef>
                        <a:spcAft>
                          <a:spcPts val="800"/>
                        </a:spcAft>
                        <a:buNone/>
                      </a:pPr>
                      <a:r>
                        <a:rPr lang="en-GB" sz="1200" b="1" kern="0">
                          <a:solidFill>
                            <a:srgbClr val="000000"/>
                          </a:solidFill>
                          <a:effectLst/>
                          <a:latin typeface="Poppins" panose="00000500000000000000" pitchFamily="2" charset="0"/>
                          <a:ea typeface="Arial" panose="020B0604020202020204" pitchFamily="34" charset="0"/>
                          <a:cs typeface="Poppins" panose="00000500000000000000" pitchFamily="2" charset="0"/>
                        </a:rPr>
                        <a:t>Status</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w="12700" cap="flat" cmpd="sng" algn="ctr">
                      <a:solidFill>
                        <a:srgbClr val="FF00FF"/>
                      </a:solidFill>
                      <a:prstDash val="solid"/>
                      <a:round/>
                      <a:headEnd type="none" w="med" len="med"/>
                      <a:tailEnd type="none" w="med" len="med"/>
                    </a:lnB>
                    <a:solidFill>
                      <a:srgbClr val="FFFFFF"/>
                    </a:solidFill>
                  </a:tcPr>
                </a:tc>
                <a:extLst>
                  <a:ext uri="{0D108BD9-81ED-4DB2-BD59-A6C34878D82A}">
                    <a16:rowId xmlns:a16="http://schemas.microsoft.com/office/drawing/2014/main" val="2759110721"/>
                  </a:ext>
                </a:extLst>
              </a:tr>
              <a:tr h="795912">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07</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a:effectLst/>
                          <a:latin typeface="Poppins" panose="00000500000000000000" pitchFamily="2" charset="0"/>
                          <a:ea typeface="Arial" panose="020B0604020202020204" pitchFamily="34" charset="0"/>
                          <a:cs typeface="Poppins" panose="00000500000000000000" pitchFamily="2" charset="0"/>
                        </a:rPr>
                        <a:t> </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DN/SP</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Case studies to be updated with clause-by-clause SQSS walkthroughs.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100" dirty="0">
                          <a:effectLst/>
                          <a:latin typeface="Poppins" panose="00000500000000000000" pitchFamily="2" charset="0"/>
                          <a:ea typeface="Arial" panose="020B0604020202020204" pitchFamily="34" charset="0"/>
                          <a:cs typeface="Poppins" panose="00000500000000000000" pitchFamily="2" charset="0"/>
                        </a:rPr>
                        <a:t>WG3</a:t>
                      </a: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w="12700" cap="flat" cmpd="sng" algn="ctr">
                      <a:solidFill>
                        <a:srgbClr val="FF00FF"/>
                      </a:solidFill>
                      <a:prstDash val="solid"/>
                      <a:round/>
                      <a:headEnd type="none" w="med" len="med"/>
                      <a:tailEnd type="none" w="med" len="med"/>
                    </a:lnT>
                    <a:lnB>
                      <a:noFill/>
                    </a:lnB>
                    <a:noFill/>
                  </a:tcPr>
                </a:tc>
                <a:extLst>
                  <a:ext uri="{0D108BD9-81ED-4DB2-BD59-A6C34878D82A}">
                    <a16:rowId xmlns:a16="http://schemas.microsoft.com/office/drawing/2014/main" val="3548169376"/>
                  </a:ext>
                </a:extLst>
              </a:tr>
              <a:tr h="924436">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08</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solidFill>
                            <a:srgbClr val="000000"/>
                          </a:solidFill>
                          <a:effectLst/>
                          <a:latin typeface="Poppins" panose="00000500000000000000" pitchFamily="2" charset="0"/>
                          <a:ea typeface="Arial" panose="020B0604020202020204" pitchFamily="34" charset="0"/>
                          <a:cs typeface="Poppins" panose="00000500000000000000" pitchFamily="2" charset="0"/>
                        </a:rPr>
                        <a:t>DN/SP</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effectLst/>
                          <a:latin typeface="Poppins" panose="00000500000000000000" pitchFamily="2" charset="0"/>
                          <a:ea typeface="Arial" panose="020B0604020202020204" pitchFamily="34" charset="0"/>
                          <a:cs typeface="Poppins" panose="00000500000000000000" pitchFamily="2" charset="0"/>
                        </a:rPr>
                        <a:t>Engagement with ‘Affected Users’ request to explicitly define and document this in reports and slides.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1819895618"/>
                  </a:ext>
                </a:extLst>
              </a:tr>
              <a:tr h="667389">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09</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DN/SP</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Impact of Proposed changes on Safety and Asset Protection: Clarification requested on who is responsible for safety and how this interacts with SQSS.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2114379772"/>
                  </a:ext>
                </a:extLst>
              </a:tr>
              <a:tr h="410342">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10</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DN/SP</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US" sz="12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Relationship between chapter 5.4 changes and chapters 2 &amp; 4. Concern that any changes made to 5.4 will impact Chapter 2 and 4 of the SQSS. Request for this link to be fully assessed.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 </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1457524896"/>
                  </a:ext>
                </a:extLst>
              </a:tr>
              <a:tr h="843116">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11</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solidFill>
                            <a:srgbClr val="000000"/>
                          </a:solidFill>
                          <a:effectLst/>
                          <a:latin typeface="Poppins" panose="00000500000000000000" pitchFamily="2" charset="0"/>
                          <a:ea typeface="Arial" panose="020B0604020202020204" pitchFamily="34" charset="0"/>
                          <a:cs typeface="Poppins" panose="00000500000000000000" pitchFamily="2" charset="0"/>
                        </a:rPr>
                        <a:t>DN</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100" dirty="0">
                          <a:effectLst/>
                          <a:latin typeface="Poppins" panose="00000500000000000000" pitchFamily="2" charset="0"/>
                          <a:ea typeface="Arial" panose="020B0604020202020204" pitchFamily="34" charset="0"/>
                          <a:cs typeface="Poppins" panose="00000500000000000000" pitchFamily="2" charset="0"/>
                        </a:rPr>
                        <a:t>Need for clearer problem definition: Clarify this before amending legal text.</a:t>
                      </a: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Open</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a:noFill/>
                    </a:lnB>
                    <a:noFill/>
                  </a:tcPr>
                </a:tc>
                <a:extLst>
                  <a:ext uri="{0D108BD9-81ED-4DB2-BD59-A6C34878D82A}">
                    <a16:rowId xmlns:a16="http://schemas.microsoft.com/office/drawing/2014/main" val="3344352174"/>
                  </a:ext>
                </a:extLst>
              </a:tr>
              <a:tr h="795912">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12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WG2</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200" kern="100">
                          <a:effectLst/>
                          <a:latin typeface="Poppins" panose="00000500000000000000" pitchFamily="2" charset="0"/>
                          <a:ea typeface="Arial" panose="020B0604020202020204" pitchFamily="34" charset="0"/>
                          <a:cs typeface="Poppins" panose="00000500000000000000" pitchFamily="2" charset="0"/>
                        </a:rPr>
                        <a:t> </a:t>
                      </a: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200" kern="100">
                          <a:solidFill>
                            <a:srgbClr val="000000"/>
                          </a:solidFill>
                          <a:effectLst/>
                          <a:latin typeface="Poppins" panose="00000500000000000000" pitchFamily="2" charset="0"/>
                          <a:ea typeface="Arial" panose="020B0604020202020204" pitchFamily="34" charset="0"/>
                          <a:cs typeface="Poppins" panose="00000500000000000000" pitchFamily="2" charset="0"/>
                        </a:rPr>
                        <a:t>DN</a:t>
                      </a:r>
                      <a:endParaRPr lang="en-GB" sz="1200" kern="10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200" kern="100" dirty="0">
                          <a:effectLst/>
                          <a:latin typeface="Poppins" panose="00000500000000000000" pitchFamily="2" charset="0"/>
                          <a:ea typeface="Arial" panose="020B0604020202020204" pitchFamily="34" charset="0"/>
                          <a:cs typeface="Poppins" panose="00000500000000000000" pitchFamily="2" charset="0"/>
                        </a:rPr>
                        <a:t>Purpose and scope of 5.11 (risk-based approach) Request to revisit the rationale before reviewing legal text drafting. </a:t>
                      </a: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WG3</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tc>
                  <a:txBody>
                    <a:bodyPr/>
                    <a:lstStyle/>
                    <a:p>
                      <a:pPr>
                        <a:lnSpc>
                          <a:spcPct val="107000"/>
                        </a:lnSpc>
                        <a:spcBef>
                          <a:spcPts val="300"/>
                        </a:spcBef>
                        <a:spcAft>
                          <a:spcPts val="800"/>
                        </a:spcAft>
                        <a:buNone/>
                      </a:pPr>
                      <a:r>
                        <a:rPr lang="en-GB" sz="1200" kern="0" dirty="0">
                          <a:effectLst/>
                          <a:latin typeface="Poppins" panose="00000500000000000000" pitchFamily="2" charset="0"/>
                          <a:ea typeface="Arial" panose="020B0604020202020204" pitchFamily="34" charset="0"/>
                          <a:cs typeface="Poppins" panose="00000500000000000000" pitchFamily="2" charset="0"/>
                        </a:rPr>
                        <a:t>Closed</a:t>
                      </a:r>
                      <a:endParaRPr lang="en-GB" sz="1200" kern="100" dirty="0">
                        <a:effectLst/>
                        <a:latin typeface="Poppins" panose="00000500000000000000" pitchFamily="2" charset="0"/>
                        <a:ea typeface="Arial" panose="020B0604020202020204" pitchFamily="34" charset="0"/>
                        <a:cs typeface="Poppins" panose="00000500000000000000" pitchFamily="2" charset="0"/>
                      </a:endParaRPr>
                    </a:p>
                  </a:txBody>
                  <a:tcPr marL="27115" marR="27115" marT="13320" marB="13320">
                    <a:lnL>
                      <a:noFill/>
                    </a:lnL>
                    <a:lnR>
                      <a:noFill/>
                    </a:lnR>
                    <a:lnT>
                      <a:noFill/>
                    </a:lnT>
                    <a:lnB w="12700" cap="flat" cmpd="sng" algn="ctr">
                      <a:solidFill>
                        <a:srgbClr val="FF00FF"/>
                      </a:solidFill>
                      <a:prstDash val="solid"/>
                      <a:round/>
                      <a:headEnd type="none" w="med" len="med"/>
                      <a:tailEnd type="none" w="med" len="med"/>
                    </a:lnB>
                    <a:noFill/>
                  </a:tcPr>
                </a:tc>
                <a:extLst>
                  <a:ext uri="{0D108BD9-81ED-4DB2-BD59-A6C34878D82A}">
                    <a16:rowId xmlns:a16="http://schemas.microsoft.com/office/drawing/2014/main" val="4045395955"/>
                  </a:ext>
                </a:extLst>
              </a:tr>
            </a:tbl>
          </a:graphicData>
        </a:graphic>
      </p:graphicFrame>
    </p:spTree>
    <p:extLst>
      <p:ext uri="{BB962C8B-B14F-4D97-AF65-F5344CB8AC3E}">
        <p14:creationId xmlns:p14="http://schemas.microsoft.com/office/powerpoint/2010/main" val="255608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BF5B-A45E-5AED-947D-8AA2873A9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48DAF-FB2F-D650-1EBC-B1E61186B034}"/>
              </a:ext>
            </a:extLst>
          </p:cNvPr>
          <p:cNvSpPr>
            <a:spLocks noGrp="1"/>
          </p:cNvSpPr>
          <p:nvPr>
            <p:ph type="title"/>
          </p:nvPr>
        </p:nvSpPr>
        <p:spPr/>
        <p:txBody>
          <a:bodyPr>
            <a:normAutofit/>
          </a:bodyPr>
          <a:lstStyle/>
          <a:p>
            <a:r>
              <a:rPr lang="en-GB" sz="4000">
                <a:solidFill>
                  <a:srgbClr val="813366"/>
                </a:solidFill>
                <a:latin typeface="Poppins" panose="00000500000000000000" pitchFamily="2" charset="0"/>
                <a:cs typeface="Poppins" panose="00000500000000000000" pitchFamily="2" charset="0"/>
              </a:rPr>
              <a:t>Terms of Reference</a:t>
            </a:r>
          </a:p>
        </p:txBody>
      </p:sp>
      <p:sp>
        <p:nvSpPr>
          <p:cNvPr id="5" name="Rectangle 4">
            <a:extLst>
              <a:ext uri="{FF2B5EF4-FFF2-40B4-BE49-F238E27FC236}">
                <a16:creationId xmlns:a16="http://schemas.microsoft.com/office/drawing/2014/main" id="{7927D765-DB31-7643-3037-7C1A587FD44E}"/>
              </a:ext>
            </a:extLst>
          </p:cNvPr>
          <p:cNvSpPr/>
          <p:nvPr/>
        </p:nvSpPr>
        <p:spPr>
          <a:xfrm>
            <a:off x="484732" y="1235675"/>
            <a:ext cx="11276008" cy="479547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highlight>
                <a:srgbClr val="FFFF00"/>
              </a:highlight>
              <a:uLnTx/>
              <a:uFillTx/>
              <a:latin typeface="Poppins" panose="00000500000000000000" pitchFamily="2" charset="0"/>
              <a:ea typeface="+mn-ea"/>
              <a:cs typeface="Poppins" panose="00000500000000000000" pitchFamily="2" charset="0"/>
            </a:endParaRPr>
          </a:p>
        </p:txBody>
      </p:sp>
      <p:graphicFrame>
        <p:nvGraphicFramePr>
          <p:cNvPr id="3" name="Table 2">
            <a:extLst>
              <a:ext uri="{FF2B5EF4-FFF2-40B4-BE49-F238E27FC236}">
                <a16:creationId xmlns:a16="http://schemas.microsoft.com/office/drawing/2014/main" id="{0FD47A10-1C98-CB31-F7DB-0E18E872583E}"/>
              </a:ext>
            </a:extLst>
          </p:cNvPr>
          <p:cNvGraphicFramePr>
            <a:graphicFrameLocks noGrp="1"/>
          </p:cNvGraphicFramePr>
          <p:nvPr>
            <p:extLst>
              <p:ext uri="{D42A27DB-BD31-4B8C-83A1-F6EECF244321}">
                <p14:modId xmlns:p14="http://schemas.microsoft.com/office/powerpoint/2010/main" val="3535427531"/>
              </p:ext>
            </p:extLst>
          </p:nvPr>
        </p:nvGraphicFramePr>
        <p:xfrm>
          <a:off x="431260" y="1241861"/>
          <a:ext cx="11276008" cy="4710211"/>
        </p:xfrm>
        <a:graphic>
          <a:graphicData uri="http://schemas.openxmlformats.org/drawingml/2006/table">
            <a:tbl>
              <a:tblPr firstRow="1" firstCol="1" bandRow="1"/>
              <a:tblGrid>
                <a:gridCol w="11276008">
                  <a:extLst>
                    <a:ext uri="{9D8B030D-6E8A-4147-A177-3AD203B41FA5}">
                      <a16:colId xmlns:a16="http://schemas.microsoft.com/office/drawing/2014/main" val="300283741"/>
                    </a:ext>
                  </a:extLst>
                </a:gridCol>
              </a:tblGrid>
              <a:tr h="206835">
                <a:tc>
                  <a:txBody>
                    <a:bodyPr/>
                    <a:lstStyle/>
                    <a:p>
                      <a:pPr algn="just" fontAlgn="auto">
                        <a:spcAft>
                          <a:spcPts val="600"/>
                        </a:spcAft>
                        <a:buNone/>
                      </a:pPr>
                      <a:r>
                        <a:rPr lang="en-GB" sz="1400" b="1">
                          <a:solidFill>
                            <a:srgbClr val="FFFFFF"/>
                          </a:solidFill>
                          <a:effectLst/>
                          <a:latin typeface="Poppins" panose="00000500000000000000" pitchFamily="2" charset="0"/>
                          <a:ea typeface="Calibri" panose="020F0502020204030204" pitchFamily="34" charset="0"/>
                          <a:cs typeface="Times New Roman" panose="02020603050405020304" pitchFamily="18" charset="0"/>
                        </a:rPr>
                        <a:t>Workgroup Term of Reference</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F0731"/>
                    </a:solidFill>
                  </a:tcPr>
                </a:tc>
                <a:extLst>
                  <a:ext uri="{0D108BD9-81ED-4DB2-BD59-A6C34878D82A}">
                    <a16:rowId xmlns:a16="http://schemas.microsoft.com/office/drawing/2014/main" val="193336063"/>
                  </a:ext>
                </a:extLst>
              </a:tr>
              <a:tr h="653050">
                <a:tc>
                  <a:txBody>
                    <a:bodyPr/>
                    <a:lstStyle/>
                    <a:p>
                      <a:pPr marL="342900" lvl="0" indent="-342900" fontAlgn="auto">
                        <a:lnSpc>
                          <a:spcPct val="105000"/>
                        </a:lnSpc>
                        <a:spcAft>
                          <a:spcPts val="800"/>
                        </a:spcAft>
                        <a:buFont typeface="+mj-lt"/>
                        <a:buAutoNum type="alphaLcParenR"/>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Consider the governance arrangements for the risk based methodology as this need to be documented, open and transparent.  The governance needs to be such that any affected stakeholder is able to influence the development and application of the methodology.  The workgroup should explicitly consider whether the risk based methodology should form part of the SQSS.</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9917798"/>
                  </a:ext>
                </a:extLst>
              </a:tr>
              <a:tr h="164299">
                <a:tc>
                  <a:txBody>
                    <a:bodyPr/>
                    <a:lstStyle/>
                    <a:p>
                      <a:pPr marL="0" lvl="0" indent="0" fontAlgn="auto">
                        <a:lnSpc>
                          <a:spcPct val="105000"/>
                        </a:lnSpc>
                        <a:spcAft>
                          <a:spcPts val="800"/>
                        </a:spcAft>
                        <a:buFont typeface="+mj-lt"/>
                        <a:buNone/>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b)     Clearly state the key assumptions and principles associated with the risk based methodology.</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8159001"/>
                  </a:ext>
                </a:extLst>
              </a:tr>
              <a:tr h="162513">
                <a:tc>
                  <a:txBody>
                    <a:bodyPr/>
                    <a:lstStyle/>
                    <a:p>
                      <a:pPr marL="0" lvl="0" indent="0" fontAlgn="auto">
                        <a:spcAft>
                          <a:spcPts val="600"/>
                        </a:spcAft>
                        <a:buFont typeface="+mj-lt"/>
                        <a:buNone/>
                      </a:pPr>
                      <a:r>
                        <a:rPr lang="en-GB" sz="1100" strike="sngStrike" dirty="0">
                          <a:effectLst/>
                          <a:latin typeface="Poppins" panose="00000500000000000000" pitchFamily="2" charset="0"/>
                          <a:ea typeface="Calibri" panose="020F0502020204030204" pitchFamily="34" charset="0"/>
                          <a:cs typeface="Times New Roman" panose="02020603050405020304" pitchFamily="18" charset="0"/>
                        </a:rPr>
                        <a:t>c)     Engage with all potentially affected stakeholders.</a:t>
                      </a:r>
                      <a:endParaRPr lang="en-GB" sz="1100" strike="sngStrike"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792385"/>
                  </a:ext>
                </a:extLst>
              </a:tr>
              <a:tr h="389874">
                <a:tc>
                  <a:txBody>
                    <a:bodyPr/>
                    <a:lstStyle/>
                    <a:p>
                      <a:pPr marL="0" lvl="0" indent="0" fontAlgn="auto">
                        <a:lnSpc>
                          <a:spcPct val="105000"/>
                        </a:lnSpc>
                        <a:spcAft>
                          <a:spcPts val="800"/>
                        </a:spcAft>
                        <a:buFont typeface="+mj-lt"/>
                        <a:buNone/>
                      </a:pPr>
                      <a:r>
                        <a:rPr lang="en-GB" sz="1100" kern="150" dirty="0">
                          <a:effectLst/>
                          <a:latin typeface="Poppins" panose="00000500000000000000" pitchFamily="2" charset="0"/>
                          <a:ea typeface="Times New Roman" panose="02020603050405020304" pitchFamily="18" charset="0"/>
                          <a:cs typeface="Times New Roman" panose="02020603050405020304" pitchFamily="18" charset="0"/>
                        </a:rPr>
                        <a:t>d)     Consider the rationale and benefits associated with the balance between short term increase in risk to stakeholders and the longer term benefits associated with the connection of projects associated with the transition to a low carbon economy.</a:t>
                      </a:r>
                      <a:endParaRPr lang="en-GB" sz="1100" kern="15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6536696"/>
                  </a:ext>
                </a:extLst>
              </a:tr>
              <a:tr h="389874">
                <a:tc>
                  <a:txBody>
                    <a:bodyPr/>
                    <a:lstStyle/>
                    <a:p>
                      <a:pPr marL="0" lvl="0" indent="0" fontAlgn="auto">
                        <a:lnSpc>
                          <a:spcPct val="105000"/>
                        </a:lnSpc>
                        <a:spcAft>
                          <a:spcPts val="800"/>
                        </a:spcAft>
                        <a:buFont typeface="+mj-lt"/>
                        <a:buNone/>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e)     Consider whether a risk based methodology should be associated with outages other than those to facilitate the implementation of the Clean Power 2030 Action Plan e.g. normal maintenance and asset replacement outages.</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302911"/>
                  </a:ext>
                </a:extLst>
              </a:tr>
              <a:tr h="334938">
                <a:tc>
                  <a:txBody>
                    <a:bodyPr/>
                    <a:lstStyle/>
                    <a:p>
                      <a:pPr marL="0" lvl="0" indent="0" fontAlgn="auto">
                        <a:lnSpc>
                          <a:spcPct val="105000"/>
                        </a:lnSpc>
                        <a:spcAft>
                          <a:spcPts val="800"/>
                        </a:spcAft>
                        <a:buFont typeface="+mj-lt"/>
                        <a:buNone/>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f)      Consider whether the risk based methodology should be applied across all four seasons or just during winter, as implied by the modification proposal.</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7150325"/>
                  </a:ext>
                </a:extLst>
              </a:tr>
              <a:tr h="258287">
                <a:tc>
                  <a:txBody>
                    <a:bodyPr/>
                    <a:lstStyle/>
                    <a:p>
                      <a:pPr marL="0" lvl="0" indent="0" fontAlgn="auto">
                        <a:lnSpc>
                          <a:spcPct val="105000"/>
                        </a:lnSpc>
                        <a:spcAft>
                          <a:spcPts val="800"/>
                        </a:spcAft>
                        <a:buFont typeface="+mj-lt"/>
                        <a:buNone/>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g)     Consider the most appropriate place for the methodology to be documented, so that it is open and transparent.</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6567681"/>
                  </a:ext>
                </a:extLst>
              </a:tr>
              <a:tr h="751930">
                <a:tc>
                  <a:txBody>
                    <a:bodyPr/>
                    <a:lstStyle/>
                    <a:p>
                      <a:pPr marL="200660" indent="-180340" fontAlgn="auto">
                        <a:spcAft>
                          <a:spcPts val="600"/>
                        </a:spcAft>
                        <a:buNone/>
                      </a:pPr>
                      <a:r>
                        <a:rPr lang="en-GB" sz="1100" dirty="0">
                          <a:effectLst/>
                          <a:latin typeface="Poppins" panose="00000500000000000000" pitchFamily="2" charset="0"/>
                          <a:ea typeface="Calibri" panose="020F0502020204030204" pitchFamily="34" charset="0"/>
                          <a:cs typeface="Times New Roman" panose="02020603050405020304" pitchFamily="18" charset="0"/>
                        </a:rPr>
                        <a:t>h)    Consider the requirement for a Grid Code modification such that there is an obligation for all relevant parties to provide the required data to undertake the risk assessment, engage in the risk assessment process, share the results from application of the methodology and agree to its findings.  Consideration should be given to the process where the impacted party does not agree with the outcome of the risk assessment. The party responsible for applying the methodology should also be codified.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5636920"/>
                  </a:ext>
                </a:extLst>
              </a:tr>
              <a:tr h="334938">
                <a:tc>
                  <a:txBody>
                    <a:bodyPr/>
                    <a:lstStyle/>
                    <a:p>
                      <a:pPr marL="342900" lvl="0" indent="-342900" fontAlgn="auto">
                        <a:lnSpc>
                          <a:spcPct val="105000"/>
                        </a:lnSpc>
                        <a:spcAft>
                          <a:spcPts val="800"/>
                        </a:spcAft>
                        <a:buFont typeface="+mj-lt"/>
                        <a:buAutoNum type="romanUcParenR"/>
                      </a:pPr>
                      <a:r>
                        <a:rPr lang="en-GB" sz="1100" kern="150">
                          <a:effectLst/>
                          <a:latin typeface="Poppins" panose="00000500000000000000" pitchFamily="2" charset="0"/>
                          <a:ea typeface="Times New Roman" panose="02020603050405020304" pitchFamily="18" charset="0"/>
                          <a:cs typeface="Times New Roman" panose="02020603050405020304" pitchFamily="18" charset="0"/>
                        </a:rPr>
                        <a:t>Consider the number of occasions per annum when the new arrangements are expected to be applied and the relaxations implemented, to form a view of the potential benefits.</a:t>
                      </a:r>
                      <a:endParaRPr lang="en-GB" sz="1100" kern="15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113849"/>
                  </a:ext>
                </a:extLst>
              </a:tr>
              <a:tr h="375966">
                <a:tc>
                  <a:txBody>
                    <a:bodyPr/>
                    <a:lstStyle/>
                    <a:p>
                      <a:pPr marL="200660" indent="-180340" fontAlgn="auto">
                        <a:spcAft>
                          <a:spcPts val="600"/>
                        </a:spcAft>
                        <a:buNone/>
                      </a:pPr>
                      <a:r>
                        <a:rPr lang="en-GB" sz="1100">
                          <a:effectLst/>
                          <a:latin typeface="Poppins" panose="00000500000000000000" pitchFamily="2" charset="0"/>
                          <a:ea typeface="Calibri" panose="020F0502020204030204" pitchFamily="34" charset="0"/>
                          <a:cs typeface="Times New Roman" panose="02020603050405020304" pitchFamily="18" charset="0"/>
                        </a:rPr>
                        <a:t>j)      Consider whether the risk based approach should be applied to high impact / low probability events only, or whether a risk based approach could / should be applied to low impact / high probability events.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9661452"/>
                  </a:ext>
                </a:extLst>
              </a:tr>
              <a:tr h="325026">
                <a:tc>
                  <a:txBody>
                    <a:bodyPr/>
                    <a:lstStyle/>
                    <a:p>
                      <a:pPr marL="200660" indent="-180340" fontAlgn="auto">
                        <a:spcAft>
                          <a:spcPts val="600"/>
                        </a:spcAft>
                        <a:buNone/>
                      </a:pPr>
                      <a:r>
                        <a:rPr lang="en-GB" sz="1100">
                          <a:effectLst/>
                          <a:latin typeface="Poppins" panose="00000500000000000000" pitchFamily="2" charset="0"/>
                          <a:ea typeface="Calibri" panose="020F0502020204030204" pitchFamily="34" charset="0"/>
                          <a:cs typeface="Times New Roman" panose="02020603050405020304" pitchFamily="18" charset="0"/>
                        </a:rPr>
                        <a:t>k)     Quantify or provide examples of the change in risk to customer supplies arising from the implementation of a risk based approach compared to a deterministic approach.</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4141615"/>
                  </a:ext>
                </a:extLst>
              </a:tr>
              <a:tr h="325026">
                <a:tc>
                  <a:txBody>
                    <a:bodyPr/>
                    <a:lstStyle/>
                    <a:p>
                      <a:pPr marL="200660" indent="-180340" fontAlgn="auto">
                        <a:spcAft>
                          <a:spcPts val="600"/>
                        </a:spcAft>
                        <a:buNone/>
                      </a:pPr>
                      <a:r>
                        <a:rPr lang="en-GB" sz="1100" dirty="0">
                          <a:effectLst/>
                          <a:latin typeface="Poppins" panose="00000500000000000000" pitchFamily="2" charset="0"/>
                          <a:ea typeface="Calibri" panose="020F0502020204030204" pitchFamily="34" charset="0"/>
                          <a:cs typeface="Times New Roman" panose="02020603050405020304" pitchFamily="18" charset="0"/>
                        </a:rPr>
                        <a:t>l)      Consider the current risk assessment process applied in Scotland and whether it, in its current or modified form could be applied in England and Wales.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24402" marR="24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125871"/>
                  </a:ext>
                </a:extLst>
              </a:tr>
            </a:tbl>
          </a:graphicData>
        </a:graphic>
      </p:graphicFrame>
    </p:spTree>
    <p:extLst>
      <p:ext uri="{BB962C8B-B14F-4D97-AF65-F5344CB8AC3E}">
        <p14:creationId xmlns:p14="http://schemas.microsoft.com/office/powerpoint/2010/main" val="167012616"/>
      </p:ext>
    </p:extLst>
  </p:cSld>
  <p:clrMapOvr>
    <a:masterClrMapping/>
  </p:clrMapOvr>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B5842E2-0935-4382-86DA-E3C442F2ADEB}" vid="{B75790B2-C96D-4006-89DF-8FF73453A4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b6fe81-1556-4112-94ca-31043ca39b7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500FD3ADCA1D45B092F0EF358A1DB8" ma:contentTypeVersion="2" ma:contentTypeDescription="Create a new document." ma:contentTypeScope="" ma:versionID="c712b75aa2bba5684c2c48bc9c2f1353">
  <xsd:schema xmlns:xsd="http://www.w3.org/2001/XMLSchema" xmlns:xs="http://www.w3.org/2001/XMLSchema" xmlns:p="http://schemas.microsoft.com/office/2006/metadata/properties" xmlns:ns2="fb4c92b7-14ff-49cd-972e-7afaa2d9e482" xmlns:ns3="97b6fe81-1556-4112-94ca-31043ca39b71" targetNamespace="http://schemas.microsoft.com/office/2006/metadata/properties" ma:root="true" ma:fieldsID="d622bc3e792c219f738cd555864cea05" ns2:_="" ns3:_="">
    <xsd:import namespace="fb4c92b7-14ff-49cd-972e-7afaa2d9e482"/>
    <xsd:import namespace="97b6fe81-1556-4112-94ca-31043ca39b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c92b7-14ff-49cd-972e-7afaa2d9e4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b6fe81-1556-4112-94ca-31043ca39b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8DAACB-6079-4222-BA99-947C98D03F94}">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fb4c92b7-14ff-49cd-972e-7afaa2d9e482"/>
    <ds:schemaRef ds:uri="http://purl.org/dc/terms/"/>
    <ds:schemaRef ds:uri="97b6fe81-1556-4112-94ca-31043ca39b71"/>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A0F04F4E-3BF2-4A13-85DB-57E6F09C1F35}">
  <ds:schemaRefs>
    <ds:schemaRef ds:uri="97b6fe81-1556-4112-94ca-31043ca39b71"/>
    <ds:schemaRef ds:uri="fb4c92b7-14ff-49cd-972e-7afaa2d9e4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332</TotalTime>
  <Words>3823</Words>
  <Application>Microsoft Office PowerPoint</Application>
  <PresentationFormat>Widescreen</PresentationFormat>
  <Paragraphs>432</Paragraphs>
  <Slides>31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Aptos</vt:lpstr>
      <vt:lpstr>Arial</vt:lpstr>
      <vt:lpstr>Poppins</vt:lpstr>
      <vt:lpstr>Segoe UI</vt:lpstr>
      <vt:lpstr>Times New Roman</vt:lpstr>
      <vt:lpstr>Wingdings</vt:lpstr>
      <vt:lpstr>Office Theme</vt:lpstr>
      <vt:lpstr>1_Office Theme</vt:lpstr>
      <vt:lpstr>GSR035: System Access Reform - Changes to Enable Beneficial Outages Without Compromising System Security </vt:lpstr>
      <vt:lpstr>WELCOME</vt:lpstr>
      <vt:lpstr>Agenda</vt:lpstr>
      <vt:lpstr>Objectives and Timeline</vt:lpstr>
      <vt:lpstr>GSR035 Proposed Timeline </vt:lpstr>
      <vt:lpstr>Action Log</vt:lpstr>
      <vt:lpstr>PowerPoint Presentation</vt:lpstr>
      <vt:lpstr>PowerPoint Presentation</vt:lpstr>
      <vt:lpstr>Terms of Reference</vt:lpstr>
      <vt:lpstr>CASE Studies GSR-035  30 March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Legal text and Process Implementation </vt:lpstr>
      <vt:lpstr>Rationale/proposed statement GSR 035</vt:lpstr>
      <vt:lpstr>Rationale/proposed statement GSR 035 contd.</vt:lpstr>
      <vt:lpstr>GSR 035 Legal Text</vt:lpstr>
      <vt:lpstr>PowerPoint Presentation</vt:lpstr>
      <vt:lpstr>PowerPoint Presentation</vt:lpstr>
      <vt:lpstr> Proposed Legal Text</vt:lpstr>
      <vt:lpstr>Process Framework</vt:lpstr>
      <vt:lpstr>Process Implementation</vt:lpstr>
      <vt:lpstr>Process Map</vt:lpstr>
      <vt:lpstr>Any Other Business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Lurrentia Walker</cp:lastModifiedBy>
  <cp:revision>13</cp:revision>
  <dcterms:created xsi:type="dcterms:W3CDTF">2024-02-29T11:46:45Z</dcterms:created>
  <dcterms:modified xsi:type="dcterms:W3CDTF">2026-03-30T12:02:04Z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0x0101002A500FD3ADCA1D45B092F0EF358A1DB8</vt:lpwstr>
  </property>
  <property fmtid="{D5CDD505-2E9C-101B-9397-08002B2CF9AE}" pid="3" name="MediaServiceImageTags">
    <vt:lpwstr/>
  </property>
  <property fmtid="{D5CDD505-2E9C-101B-9397-08002B2CF9AE}" pid="4" name="Order">
    <vt:r8>4741700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