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2"/>
  </p:notesMasterIdLst>
  <p:handoutMasterIdLst>
    <p:handoutMasterId r:id="rId33"/>
  </p:handoutMasterIdLst>
  <p:sldIdLst>
    <p:sldId id="256" r:id="rId5"/>
    <p:sldId id="283" r:id="rId6"/>
    <p:sldId id="259" r:id="rId7"/>
    <p:sldId id="291" r:id="rId8"/>
    <p:sldId id="292" r:id="rId9"/>
    <p:sldId id="293" r:id="rId10"/>
    <p:sldId id="298" r:id="rId11"/>
    <p:sldId id="299" r:id="rId12"/>
    <p:sldId id="316" r:id="rId13"/>
    <p:sldId id="2147377517" r:id="rId14"/>
    <p:sldId id="2147377532" r:id="rId15"/>
    <p:sldId id="2147377535" r:id="rId16"/>
    <p:sldId id="2147377537" r:id="rId17"/>
    <p:sldId id="2147377540" r:id="rId18"/>
    <p:sldId id="2147377538" r:id="rId19"/>
    <p:sldId id="2147377556" r:id="rId20"/>
    <p:sldId id="2147377557" r:id="rId21"/>
    <p:sldId id="2147377563" r:id="rId22"/>
    <p:sldId id="2147377571" r:id="rId23"/>
    <p:sldId id="2147377562" r:id="rId24"/>
    <p:sldId id="2147377561" r:id="rId25"/>
    <p:sldId id="2147377574" r:id="rId26"/>
    <p:sldId id="2147377572" r:id="rId27"/>
    <p:sldId id="319" r:id="rId28"/>
    <p:sldId id="2147377530" r:id="rId29"/>
    <p:sldId id="2147377534" r:id="rId30"/>
    <p:sldId id="30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E0BF288-592C-42F8-8A1C-8DE7D1080F79}">
          <p14:sldIdLst>
            <p14:sldId id="256"/>
            <p14:sldId id="283"/>
            <p14:sldId id="259"/>
            <p14:sldId id="291"/>
            <p14:sldId id="292"/>
            <p14:sldId id="293"/>
            <p14:sldId id="298"/>
            <p14:sldId id="299"/>
            <p14:sldId id="316"/>
            <p14:sldId id="2147377517"/>
            <p14:sldId id="2147377532"/>
            <p14:sldId id="2147377535"/>
            <p14:sldId id="2147377537"/>
            <p14:sldId id="2147377540"/>
            <p14:sldId id="2147377538"/>
            <p14:sldId id="2147377556"/>
            <p14:sldId id="2147377557"/>
            <p14:sldId id="2147377563"/>
            <p14:sldId id="2147377571"/>
            <p14:sldId id="2147377562"/>
            <p14:sldId id="2147377561"/>
            <p14:sldId id="2147377574"/>
            <p14:sldId id="2147377572"/>
            <p14:sldId id="319"/>
            <p14:sldId id="2147377530"/>
            <p14:sldId id="2147377534"/>
            <p14:sldId id="307"/>
          </p14:sldIdLst>
        </p14:section>
        <p14:section name="Default Section" id="{371495E4-A576-47CD-966C-3CC7363D9C04}">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7C33502-FDE9-AE5F-9164-A29461069F06}" name="Prisca Evans [NESO]" initials="PE[" userId="S::Prisca.Evans@neso.energy::6c178728-ab8c-469b-bf51-6d37cef315b4" providerId="AD"/>
  <p188:author id="{CD70CB48-7561-8203-0214-498A3AD2B269}" name="Deborah Spencer" initials="DS" userId="S::deborah.spencer@neso.energy::d665c83c-687f-4b3a-8ae3-0b4e9a1728b9" providerId="AD"/>
  <p188:author id="{DCBB6E4A-9361-EE19-751C-F2CA737A7C29}" name="Hao Guo (ESO)" initials="HG(" userId="S::hao.guo@uk.nationalgrid.com::63ea3518-997f-4c7b-869a-60d01aacc16c" providerId="AD"/>
  <p188:author id="{9BE5924F-3345-FEE3-B524-2EFB6B8301B9}" name="Elena Fry [NESO]" initials="EF" userId="S::Elena.Fry@neso.energy::f625b88a-2be0-40aa-ae44-7d80f68d3320" providerId="AD"/>
  <p188:author id="{40C0E260-E9AF-1BCE-86C3-7EFAAF6BBA59}" name="Deborah Spencer" initials="DS" userId="S::Deborah.Spencer@neso.energy::d665c83c-687f-4b3a-8ae3-0b4e9a1728b9" providerId="AD"/>
  <p188:author id="{2090D478-1C67-5EFA-9536-34C3761083DE}" name="Thomas Goss [NESO]" initials="T[" userId="S::thomas.goss2@neso.energy::8d2f24a2-354f-4596-b68b-54231adfc0d2" providerId="AD"/>
  <p188:author id="{8EA2847B-81E5-5509-19C7-4FCC122B5C85}" name="Andrew Hemus (NESO)" initials="AH" userId="S::Andrew.Hemus@uk.nationalgrid.com::44cf7fd2-15fa-4e6f-bcfc-5f0cbf3163e3" providerId="AD"/>
  <p188:author id="{3D97C183-54B7-6296-398D-8078C0F51D93}" name="Prisca Evans (NESO)" initials="P(" userId="S::prisca.evans@uk.nationalgrid.com::4c789782-e8da-4377-a30c-a3f571761de6" providerId="AD"/>
  <p188:author id="{A6DF798E-D365-E915-C1F3-B5FF525EF1F3}" name="Lurrentia Walker (NESO)" initials="L(" userId="S::lurrentia.walker@uk.nationalgrid.com::9f95b1af-488e-4201-b545-8583ac4eaa7a" providerId="AD"/>
  <p188:author id="{C19D169B-12ED-134C-5F77-0A15119DAC07}" name="Pritesh Patel [NESO]" initials="P[" userId="S::pritesh.patel@neso.energy::07bf9f1a-3f8a-4d4a-91a7-5ac8322e6856" providerId="AD"/>
  <p188:author id="{78AB299B-D1CB-1115-1537-AFD8BC36CF37}" name="Rebecca Coan [NESO]" initials="RC" userId="S::Rebecca.Coan@neso.energy::1e975ea4-abd1-49a8-b7b0-1147a358c8b8" providerId="AD"/>
  <p188:author id="{A9192EAF-F6A8-F68B-CEAB-51211BF21686}" name="Antony Johnson [NESO]" initials="A[" userId="S::antony.johnson@neso.energy::f1bafaa7-2381-41c7-961f-050dce1d9008" providerId="AD"/>
  <p188:author id="{1569FCC6-8FFE-F7CE-0D68-3F7D848B3BCA}" name="Hao Guo [NESO]" initials="HG" userId="S::hao.guo@neso.energy::adfbc763-ea19-40bd-b881-d33352cca570" providerId="AD"/>
  <p188:author id="{749EFCE6-8BD5-97F1-A9B9-EBE98A06DB51}" name="Fiona Williams" initials="FW" userId="S::Fiona.Williams@neso.energy::9b792bf6-5997-4bac-9267-eb8809b56bbc" providerId="AD"/>
  <p188:author id="{A7A5FAF6-E16D-0E84-27EC-490602107FCC}" name="Helen Weatherley" initials="HW" userId="S::helen.weatherley@neso.energy::9fff4bba-8704-4c87-9a2f-db257415b0d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13366"/>
    <a:srgbClr val="3F0730"/>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232652-73CE-418C-A996-96ADB9098259}" v="62" dt="2026-02-18T15:50:56.385"/>
  </p1510:revLst>
</p1510:revInfo>
</file>

<file path=ppt/tableStyles.xml><?xml version="1.0" encoding="utf-8"?>
<a:tblStyleLst xmlns:a="http://schemas.openxmlformats.org/drawingml/2006/main" def="{69CF1AB2-1976-4502-BF36-3FF5EA218861}">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risca Evans" userId="6c178728-ab8c-469b-bf51-6d37cef315b4" providerId="ADAL" clId="{A4B993B5-EE93-477F-9D27-0ED5082235C8}"/>
    <pc:docChg chg="undo custSel addSld delSld modSld delMainMaster modSection">
      <pc:chgData name="Prisca Evans" userId="6c178728-ab8c-469b-bf51-6d37cef315b4" providerId="ADAL" clId="{A4B993B5-EE93-477F-9D27-0ED5082235C8}" dt="2026-02-03T16:08:16.360" v="177"/>
      <pc:docMkLst>
        <pc:docMk/>
      </pc:docMkLst>
      <pc:sldChg chg="modSp mod">
        <pc:chgData name="Prisca Evans" userId="6c178728-ab8c-469b-bf51-6d37cef315b4" providerId="ADAL" clId="{A4B993B5-EE93-477F-9D27-0ED5082235C8}" dt="2026-01-23T16:40:15.361" v="22" actId="20577"/>
        <pc:sldMkLst>
          <pc:docMk/>
          <pc:sldMk cId="4090216598" sldId="256"/>
        </pc:sldMkLst>
        <pc:spChg chg="mod">
          <ac:chgData name="Prisca Evans" userId="6c178728-ab8c-469b-bf51-6d37cef315b4" providerId="ADAL" clId="{A4B993B5-EE93-477F-9D27-0ED5082235C8}" dt="2026-01-23T16:40:15.361" v="22" actId="20577"/>
          <ac:spMkLst>
            <pc:docMk/>
            <pc:sldMk cId="4090216598" sldId="256"/>
            <ac:spMk id="5" creationId="{3B5167A3-4A0A-1FD4-0498-8A738F8345C3}"/>
          </ac:spMkLst>
        </pc:spChg>
      </pc:sldChg>
      <pc:sldChg chg="modSp mod">
        <pc:chgData name="Prisca Evans" userId="6c178728-ab8c-469b-bf51-6d37cef315b4" providerId="ADAL" clId="{A4B993B5-EE93-477F-9D27-0ED5082235C8}" dt="2026-02-03T16:07:05.667" v="176" actId="20577"/>
        <pc:sldMkLst>
          <pc:docMk/>
          <pc:sldMk cId="2243787793" sldId="259"/>
        </pc:sldMkLst>
        <pc:graphicFrameChg chg="mod modGraphic">
          <ac:chgData name="Prisca Evans" userId="6c178728-ab8c-469b-bf51-6d37cef315b4" providerId="ADAL" clId="{A4B993B5-EE93-477F-9D27-0ED5082235C8}" dt="2026-02-03T16:07:05.667" v="176" actId="20577"/>
          <ac:graphicFrameMkLst>
            <pc:docMk/>
            <pc:sldMk cId="2243787793" sldId="259"/>
            <ac:graphicFrameMk id="5" creationId="{540636BB-63E8-7891-EC53-475036AF94E6}"/>
          </ac:graphicFrameMkLst>
        </pc:graphicFrameChg>
      </pc:sldChg>
      <pc:sldChg chg="addCm modCm">
        <pc:chgData name="Prisca Evans" userId="6c178728-ab8c-469b-bf51-6d37cef315b4" providerId="ADAL" clId="{A4B993B5-EE93-477F-9D27-0ED5082235C8}" dt="2026-02-03T16:08:16.360" v="177"/>
        <pc:sldMkLst>
          <pc:docMk/>
          <pc:sldMk cId="3495549777" sldId="2147377517"/>
        </pc:sldMkLst>
        <pc:extLst>
          <p:ext xmlns:p="http://schemas.openxmlformats.org/presentationml/2006/main" uri="{D6D511B9-2390-475A-947B-AFAB55BFBCF1}">
            <pc226:cmChg xmlns:pc226="http://schemas.microsoft.com/office/powerpoint/2022/06/main/command" chg="add">
              <pc226:chgData name="Prisca Evans" userId="6c178728-ab8c-469b-bf51-6d37cef315b4" providerId="ADAL" clId="{A4B993B5-EE93-477F-9D27-0ED5082235C8}" dt="2026-02-03T16:08:16.360" v="177"/>
              <pc2:cmMkLst xmlns:pc2="http://schemas.microsoft.com/office/powerpoint/2019/9/main/command">
                <pc:docMk/>
                <pc:sldMk cId="3495549777" sldId="2147377517"/>
                <pc2:cmMk id="{4E656B98-CB1E-4286-BDCE-3F4962F0A35F}"/>
              </pc2:cmMkLst>
              <pc226:cmRplyChg chg="add">
                <pc226:chgData name="Prisca Evans" userId="6c178728-ab8c-469b-bf51-6d37cef315b4" providerId="ADAL" clId="{A4B993B5-EE93-477F-9D27-0ED5082235C8}" dt="2026-02-03T16:08:16.360" v="177"/>
                <pc2:cmRplyMkLst xmlns:pc2="http://schemas.microsoft.com/office/powerpoint/2019/9/main/command">
                  <pc:docMk/>
                  <pc:sldMk cId="3495549777" sldId="2147377517"/>
                  <pc2:cmMk id="{4E656B98-CB1E-4286-BDCE-3F4962F0A35F}"/>
                  <pc2:cmRplyMk id="{65B8F412-1C6E-42C0-90FE-8221786592A0}"/>
                </pc2:cmRplyMkLst>
              </pc226:cmRplyChg>
            </pc226:cmChg>
          </p:ext>
        </pc:extLst>
      </pc:sldChg>
      <pc:sldChg chg="addCm">
        <pc:chgData name="Prisca Evans" userId="6c178728-ab8c-469b-bf51-6d37cef315b4" providerId="ADAL" clId="{A4B993B5-EE93-477F-9D27-0ED5082235C8}" dt="2026-01-23T16:42:26.559" v="88"/>
        <pc:sldMkLst>
          <pc:docMk/>
          <pc:sldMk cId="1486557642" sldId="2147377532"/>
        </pc:sldMkLst>
        <pc:extLst>
          <p:ext xmlns:p="http://schemas.openxmlformats.org/presentationml/2006/main" uri="{D6D511B9-2390-475A-947B-AFAB55BFBCF1}">
            <pc226:cmChg xmlns:pc226="http://schemas.microsoft.com/office/powerpoint/2022/06/main/command" chg="add">
              <pc226:chgData name="Prisca Evans" userId="6c178728-ab8c-469b-bf51-6d37cef315b4" providerId="ADAL" clId="{A4B993B5-EE93-477F-9D27-0ED5082235C8}" dt="2026-01-23T16:42:26.559" v="88"/>
              <pc2:cmMkLst xmlns:pc2="http://schemas.microsoft.com/office/powerpoint/2019/9/main/command">
                <pc:docMk/>
                <pc:sldMk cId="1486557642" sldId="2147377532"/>
                <pc2:cmMk id="{BF8C7FA7-0741-40AE-92CE-F94099002C38}"/>
              </pc2:cmMkLst>
            </pc226:cmChg>
          </p:ext>
        </pc:extLst>
      </pc:sldChg>
      <pc:sldChg chg="addCm">
        <pc:chgData name="Prisca Evans" userId="6c178728-ab8c-469b-bf51-6d37cef315b4" providerId="ADAL" clId="{A4B993B5-EE93-477F-9D27-0ED5082235C8}" dt="2026-01-23T16:42:34.455" v="89"/>
        <pc:sldMkLst>
          <pc:docMk/>
          <pc:sldMk cId="2384182724" sldId="2147377535"/>
        </pc:sldMkLst>
        <pc:extLst>
          <p:ext xmlns:p="http://schemas.openxmlformats.org/presentationml/2006/main" uri="{D6D511B9-2390-475A-947B-AFAB55BFBCF1}">
            <pc226:cmChg xmlns:pc226="http://schemas.microsoft.com/office/powerpoint/2022/06/main/command" chg="add">
              <pc226:chgData name="Prisca Evans" userId="6c178728-ab8c-469b-bf51-6d37cef315b4" providerId="ADAL" clId="{A4B993B5-EE93-477F-9D27-0ED5082235C8}" dt="2026-01-23T16:42:34.455" v="89"/>
              <pc2:cmMkLst xmlns:pc2="http://schemas.microsoft.com/office/powerpoint/2019/9/main/command">
                <pc:docMk/>
                <pc:sldMk cId="2384182724" sldId="2147377535"/>
                <pc2:cmMk id="{422FA1F7-06D3-45F9-BDAE-C46EE4D5C37E}"/>
              </pc2:cmMkLst>
            </pc226:cmChg>
          </p:ext>
        </pc:extLst>
      </pc:sldChg>
      <pc:sldChg chg="addCm">
        <pc:chgData name="Prisca Evans" userId="6c178728-ab8c-469b-bf51-6d37cef315b4" providerId="ADAL" clId="{A4B993B5-EE93-477F-9D27-0ED5082235C8}" dt="2026-01-23T16:42:42.027" v="90"/>
        <pc:sldMkLst>
          <pc:docMk/>
          <pc:sldMk cId="337150604" sldId="2147377537"/>
        </pc:sldMkLst>
        <pc:extLst>
          <p:ext xmlns:p="http://schemas.openxmlformats.org/presentationml/2006/main" uri="{D6D511B9-2390-475A-947B-AFAB55BFBCF1}">
            <pc226:cmChg xmlns:pc226="http://schemas.microsoft.com/office/powerpoint/2022/06/main/command" chg="add">
              <pc226:chgData name="Prisca Evans" userId="6c178728-ab8c-469b-bf51-6d37cef315b4" providerId="ADAL" clId="{A4B993B5-EE93-477F-9D27-0ED5082235C8}" dt="2026-01-23T16:42:42.027" v="90"/>
              <pc2:cmMkLst xmlns:pc2="http://schemas.microsoft.com/office/powerpoint/2019/9/main/command">
                <pc:docMk/>
                <pc:sldMk cId="337150604" sldId="2147377537"/>
                <pc2:cmMk id="{2A0AF7A5-1F59-4040-BCC4-DF3F377A2066}"/>
              </pc2:cmMkLst>
            </pc226:cmChg>
          </p:ext>
        </pc:extLst>
      </pc:sldChg>
      <pc:sldChg chg="modSp add del mod">
        <pc:chgData name="Prisca Evans" userId="6c178728-ab8c-469b-bf51-6d37cef315b4" providerId="ADAL" clId="{A4B993B5-EE93-477F-9D27-0ED5082235C8}" dt="2026-01-23T16:41:24.962" v="81" actId="20577"/>
        <pc:sldMkLst>
          <pc:docMk/>
          <pc:sldMk cId="1379827407" sldId="2147377538"/>
        </pc:sldMkLst>
        <pc:spChg chg="mod">
          <ac:chgData name="Prisca Evans" userId="6c178728-ab8c-469b-bf51-6d37cef315b4" providerId="ADAL" clId="{A4B993B5-EE93-477F-9D27-0ED5082235C8}" dt="2026-01-23T16:41:14.385" v="66" actId="20577"/>
          <ac:spMkLst>
            <pc:docMk/>
            <pc:sldMk cId="1379827407" sldId="2147377538"/>
            <ac:spMk id="6" creationId="{C91BE2D0-6DDA-A5A2-E4A1-DCCF584B5A72}"/>
          </ac:spMkLst>
        </pc:spChg>
        <pc:spChg chg="mod">
          <ac:chgData name="Prisca Evans" userId="6c178728-ab8c-469b-bf51-6d37cef315b4" providerId="ADAL" clId="{A4B993B5-EE93-477F-9D27-0ED5082235C8}" dt="2026-01-23T16:41:24.962" v="81" actId="20577"/>
          <ac:spMkLst>
            <pc:docMk/>
            <pc:sldMk cId="1379827407" sldId="2147377538"/>
            <ac:spMk id="7" creationId="{67DD28D6-E606-116B-DA5D-342588C3E740}"/>
          </ac:spMkLst>
        </pc:spChg>
      </pc:sldChg>
      <pc:sldChg chg="modSp add mod">
        <pc:chgData name="Prisca Evans" userId="6c178728-ab8c-469b-bf51-6d37cef315b4" providerId="ADAL" clId="{A4B993B5-EE93-477F-9D27-0ED5082235C8}" dt="2026-02-03T16:05:49.205" v="134" actId="20577"/>
        <pc:sldMkLst>
          <pc:docMk/>
          <pc:sldMk cId="2888752375" sldId="2147377539"/>
        </pc:sldMkLst>
      </pc:sldChg>
    </pc:docChg>
  </pc:docChgLst>
  <pc:docChgLst>
    <pc:chgData name="Deborah Spencer" userId="S::deborah.spencer@neso.energy::d665c83c-687f-4b3a-8ae3-0b4e9a1728b9" providerId="AD" clId="Web-{4065A414-2028-E0C1-77BC-BA501EFFEC5C}"/>
    <pc:docChg chg="mod">
      <pc:chgData name="Deborah Spencer" userId="S::deborah.spencer@neso.energy::d665c83c-687f-4b3a-8ae3-0b4e9a1728b9" providerId="AD" clId="Web-{4065A414-2028-E0C1-77BC-BA501EFFEC5C}" dt="2026-01-30T14:21:01.913" v="0"/>
      <pc:docMkLst>
        <pc:docMk/>
      </pc:docMkLst>
    </pc:docChg>
  </pc:docChgLst>
  <pc:docChgLst>
    <pc:chgData name="Pritesh Patel" userId="S::pritesh.patel@neso.energy::07bf9f1a-3f8a-4d4a-91a7-5ac8322e6856" providerId="AD" clId="Web-{DC06C065-419D-23B1-4317-DB9D639DFB13}"/>
    <pc:docChg chg="modSld">
      <pc:chgData name="Pritesh Patel" userId="S::pritesh.patel@neso.energy::07bf9f1a-3f8a-4d4a-91a7-5ac8322e6856" providerId="AD" clId="Web-{DC06C065-419D-23B1-4317-DB9D639DFB13}" dt="2026-02-16T14:45:55.154" v="45"/>
      <pc:docMkLst>
        <pc:docMk/>
      </pc:docMkLst>
      <pc:sldChg chg="modSp">
        <pc:chgData name="Pritesh Patel" userId="S::pritesh.patel@neso.energy::07bf9f1a-3f8a-4d4a-91a7-5ac8322e6856" providerId="AD" clId="Web-{DC06C065-419D-23B1-4317-DB9D639DFB13}" dt="2026-02-16T14:45:55.154" v="45"/>
        <pc:sldMkLst>
          <pc:docMk/>
          <pc:sldMk cId="1820876124" sldId="2147377540"/>
        </pc:sldMkLst>
        <pc:graphicFrameChg chg="mod modGraphic">
          <ac:chgData name="Pritesh Patel" userId="S::pritesh.patel@neso.energy::07bf9f1a-3f8a-4d4a-91a7-5ac8322e6856" providerId="AD" clId="Web-{DC06C065-419D-23B1-4317-DB9D639DFB13}" dt="2026-02-16T14:45:55.154" v="45"/>
          <ac:graphicFrameMkLst>
            <pc:docMk/>
            <pc:sldMk cId="1820876124" sldId="2147377540"/>
            <ac:graphicFrameMk id="3" creationId="{34D3BC01-5700-25B6-DB37-68DBEE23F9F3}"/>
          </ac:graphicFrameMkLst>
        </pc:graphicFrameChg>
      </pc:sldChg>
    </pc:docChg>
  </pc:docChgLst>
  <pc:docChgLst>
    <pc:chgData name="Deborah Spencer" userId="d665c83c-687f-4b3a-8ae3-0b4e9a1728b9" providerId="ADAL" clId="{29C9D24C-7A3F-460D-9BD8-E4D80A50365C}"/>
    <pc:docChg chg="undo custSel addSld delSld modSld sldOrd modSection">
      <pc:chgData name="Deborah Spencer" userId="d665c83c-687f-4b3a-8ae3-0b4e9a1728b9" providerId="ADAL" clId="{29C9D24C-7A3F-460D-9BD8-E4D80A50365C}" dt="2026-02-04T13:49:58.571" v="721"/>
      <pc:docMkLst>
        <pc:docMk/>
      </pc:docMkLst>
      <pc:sldChg chg="modSp mod">
        <pc:chgData name="Deborah Spencer" userId="d665c83c-687f-4b3a-8ae3-0b4e9a1728b9" providerId="ADAL" clId="{29C9D24C-7A3F-460D-9BD8-E4D80A50365C}" dt="2026-02-04T13:45:54.204" v="678" actId="6549"/>
        <pc:sldMkLst>
          <pc:docMk/>
          <pc:sldMk cId="4090216598" sldId="256"/>
        </pc:sldMkLst>
        <pc:spChg chg="mod">
          <ac:chgData name="Deborah Spencer" userId="d665c83c-687f-4b3a-8ae3-0b4e9a1728b9" providerId="ADAL" clId="{29C9D24C-7A3F-460D-9BD8-E4D80A50365C}" dt="2026-02-04T13:45:54.204" v="678" actId="6549"/>
          <ac:spMkLst>
            <pc:docMk/>
            <pc:sldMk cId="4090216598" sldId="256"/>
            <ac:spMk id="5" creationId="{3B5167A3-4A0A-1FD4-0498-8A738F8345C3}"/>
          </ac:spMkLst>
        </pc:spChg>
      </pc:sldChg>
      <pc:sldChg chg="modSp mod">
        <pc:chgData name="Deborah Spencer" userId="d665c83c-687f-4b3a-8ae3-0b4e9a1728b9" providerId="ADAL" clId="{29C9D24C-7A3F-460D-9BD8-E4D80A50365C}" dt="2026-02-04T13:46:41.927" v="683" actId="1076"/>
        <pc:sldMkLst>
          <pc:docMk/>
          <pc:sldMk cId="2243787793" sldId="259"/>
        </pc:sldMkLst>
        <pc:graphicFrameChg chg="mod modGraphic">
          <ac:chgData name="Deborah Spencer" userId="d665c83c-687f-4b3a-8ae3-0b4e9a1728b9" providerId="ADAL" clId="{29C9D24C-7A3F-460D-9BD8-E4D80A50365C}" dt="2026-02-04T13:46:41.927" v="683" actId="1076"/>
          <ac:graphicFrameMkLst>
            <pc:docMk/>
            <pc:sldMk cId="2243787793" sldId="259"/>
            <ac:graphicFrameMk id="5" creationId="{540636BB-63E8-7891-EC53-475036AF94E6}"/>
          </ac:graphicFrameMkLst>
        </pc:graphicFrameChg>
      </pc:sldChg>
      <pc:sldChg chg="modSp mod">
        <pc:chgData name="Deborah Spencer" userId="d665c83c-687f-4b3a-8ae3-0b4e9a1728b9" providerId="ADAL" clId="{29C9D24C-7A3F-460D-9BD8-E4D80A50365C}" dt="2026-02-04T13:47:12.708" v="685" actId="1076"/>
        <pc:sldMkLst>
          <pc:docMk/>
          <pc:sldMk cId="2248215832" sldId="291"/>
        </pc:sldMkLst>
        <pc:spChg chg="mod">
          <ac:chgData name="Deborah Spencer" userId="d665c83c-687f-4b3a-8ae3-0b4e9a1728b9" providerId="ADAL" clId="{29C9D24C-7A3F-460D-9BD8-E4D80A50365C}" dt="2026-02-04T13:47:07.267" v="684" actId="255"/>
          <ac:spMkLst>
            <pc:docMk/>
            <pc:sldMk cId="2248215832" sldId="291"/>
            <ac:spMk id="6" creationId="{97D6DC75-6F37-EAD1-CEDF-DE3943FD3E12}"/>
          </ac:spMkLst>
        </pc:spChg>
        <pc:spChg chg="mod">
          <ac:chgData name="Deborah Spencer" userId="d665c83c-687f-4b3a-8ae3-0b4e9a1728b9" providerId="ADAL" clId="{29C9D24C-7A3F-460D-9BD8-E4D80A50365C}" dt="2026-02-04T13:47:12.708" v="685" actId="1076"/>
          <ac:spMkLst>
            <pc:docMk/>
            <pc:sldMk cId="2248215832" sldId="291"/>
            <ac:spMk id="7" creationId="{757E0C57-941C-9C4D-8B8C-FACCECF1272D}"/>
          </ac:spMkLst>
        </pc:spChg>
      </pc:sldChg>
      <pc:sldChg chg="modSp mod">
        <pc:chgData name="Deborah Spencer" userId="d665c83c-687f-4b3a-8ae3-0b4e9a1728b9" providerId="ADAL" clId="{29C9D24C-7A3F-460D-9BD8-E4D80A50365C}" dt="2026-02-04T13:47:43.189" v="689" actId="1076"/>
        <pc:sldMkLst>
          <pc:docMk/>
          <pc:sldMk cId="2339020618" sldId="293"/>
        </pc:sldMkLst>
        <pc:spChg chg="mod">
          <ac:chgData name="Deborah Spencer" userId="d665c83c-687f-4b3a-8ae3-0b4e9a1728b9" providerId="ADAL" clId="{29C9D24C-7A3F-460D-9BD8-E4D80A50365C}" dt="2026-02-04T13:47:43.189" v="689" actId="1076"/>
          <ac:spMkLst>
            <pc:docMk/>
            <pc:sldMk cId="2339020618" sldId="293"/>
            <ac:spMk id="2" creationId="{4C7511C7-722C-EB44-8F0E-3FE53AB0269A}"/>
          </ac:spMkLst>
        </pc:spChg>
        <pc:graphicFrameChg chg="mod modGraphic">
          <ac:chgData name="Deborah Spencer" userId="d665c83c-687f-4b3a-8ae3-0b4e9a1728b9" providerId="ADAL" clId="{29C9D24C-7A3F-460D-9BD8-E4D80A50365C}" dt="2026-02-04T13:47:38.616" v="688" actId="1076"/>
          <ac:graphicFrameMkLst>
            <pc:docMk/>
            <pc:sldMk cId="2339020618" sldId="293"/>
            <ac:graphicFrameMk id="5" creationId="{1E3AF3DF-9542-4789-3976-6C223B3A97D4}"/>
          </ac:graphicFrameMkLst>
        </pc:graphicFrameChg>
      </pc:sldChg>
      <pc:sldChg chg="modSp mod">
        <pc:chgData name="Deborah Spencer" userId="d665c83c-687f-4b3a-8ae3-0b4e9a1728b9" providerId="ADAL" clId="{29C9D24C-7A3F-460D-9BD8-E4D80A50365C}" dt="2026-02-04T13:49:17.336" v="719" actId="6549"/>
        <pc:sldMkLst>
          <pc:docMk/>
          <pc:sldMk cId="1744933276" sldId="299"/>
        </pc:sldMkLst>
        <pc:spChg chg="mod">
          <ac:chgData name="Deborah Spencer" userId="d665c83c-687f-4b3a-8ae3-0b4e9a1728b9" providerId="ADAL" clId="{29C9D24C-7A3F-460D-9BD8-E4D80A50365C}" dt="2026-02-04T13:49:17.336" v="719" actId="6549"/>
          <ac:spMkLst>
            <pc:docMk/>
            <pc:sldMk cId="1744933276" sldId="299"/>
            <ac:spMk id="2" creationId="{4C7511C7-722C-EB44-8F0E-3FE53AB0269A}"/>
          </ac:spMkLst>
        </pc:spChg>
        <pc:graphicFrameChg chg="mod">
          <ac:chgData name="Deborah Spencer" userId="d665c83c-687f-4b3a-8ae3-0b4e9a1728b9" providerId="ADAL" clId="{29C9D24C-7A3F-460D-9BD8-E4D80A50365C}" dt="2026-02-04T13:48:31.813" v="690" actId="1076"/>
          <ac:graphicFrameMkLst>
            <pc:docMk/>
            <pc:sldMk cId="1744933276" sldId="299"/>
            <ac:graphicFrameMk id="3" creationId="{D31358F3-6EC9-C8E8-5669-82A87673DAED}"/>
          </ac:graphicFrameMkLst>
        </pc:graphicFrameChg>
      </pc:sldChg>
      <pc:sldChg chg="ord">
        <pc:chgData name="Deborah Spencer" userId="d665c83c-687f-4b3a-8ae3-0b4e9a1728b9" providerId="ADAL" clId="{29C9D24C-7A3F-460D-9BD8-E4D80A50365C}" dt="2026-02-04T13:49:58.571" v="721"/>
        <pc:sldMkLst>
          <pc:docMk/>
          <pc:sldMk cId="415826552" sldId="307"/>
        </pc:sldMkLst>
      </pc:sldChg>
      <pc:sldChg chg="modSp mod">
        <pc:chgData name="Deborah Spencer" userId="d665c83c-687f-4b3a-8ae3-0b4e9a1728b9" providerId="ADAL" clId="{29C9D24C-7A3F-460D-9BD8-E4D80A50365C}" dt="2026-02-04T13:44:32.091" v="676" actId="20577"/>
        <pc:sldMkLst>
          <pc:docMk/>
          <pc:sldMk cId="3495549777" sldId="2147377517"/>
        </pc:sldMkLst>
        <pc:spChg chg="mod">
          <ac:chgData name="Deborah Spencer" userId="d665c83c-687f-4b3a-8ae3-0b4e9a1728b9" providerId="ADAL" clId="{29C9D24C-7A3F-460D-9BD8-E4D80A50365C}" dt="2026-02-04T08:58:42.851" v="6" actId="1076"/>
          <ac:spMkLst>
            <pc:docMk/>
            <pc:sldMk cId="3495549777" sldId="2147377517"/>
            <ac:spMk id="2" creationId="{4C7511C7-722C-EB44-8F0E-3FE53AB0269A}"/>
          </ac:spMkLst>
        </pc:spChg>
        <pc:graphicFrameChg chg="mod modGraphic">
          <ac:chgData name="Deborah Spencer" userId="d665c83c-687f-4b3a-8ae3-0b4e9a1728b9" providerId="ADAL" clId="{29C9D24C-7A3F-460D-9BD8-E4D80A50365C}" dt="2026-02-04T13:44:32.091" v="676" actId="20577"/>
          <ac:graphicFrameMkLst>
            <pc:docMk/>
            <pc:sldMk cId="3495549777" sldId="2147377517"/>
            <ac:graphicFrameMk id="3" creationId="{D31358F3-6EC9-C8E8-5669-82A87673DAED}"/>
          </ac:graphicFrameMkLst>
        </pc:graphicFrameChg>
      </pc:sldChg>
      <pc:sldChg chg="modSp mod">
        <pc:chgData name="Deborah Spencer" userId="d665c83c-687f-4b3a-8ae3-0b4e9a1728b9" providerId="ADAL" clId="{29C9D24C-7A3F-460D-9BD8-E4D80A50365C}" dt="2026-02-04T13:44:02.584" v="672" actId="20577"/>
        <pc:sldMkLst>
          <pc:docMk/>
          <pc:sldMk cId="1486557642" sldId="2147377532"/>
        </pc:sldMkLst>
        <pc:graphicFrameChg chg="mod modGraphic">
          <ac:chgData name="Deborah Spencer" userId="d665c83c-687f-4b3a-8ae3-0b4e9a1728b9" providerId="ADAL" clId="{29C9D24C-7A3F-460D-9BD8-E4D80A50365C}" dt="2026-02-04T13:44:02.584" v="672" actId="20577"/>
          <ac:graphicFrameMkLst>
            <pc:docMk/>
            <pc:sldMk cId="1486557642" sldId="2147377532"/>
            <ac:graphicFrameMk id="3" creationId="{B6558CBF-7FE8-2496-6B00-182E184F8E8B}"/>
          </ac:graphicFrameMkLst>
        </pc:graphicFrameChg>
      </pc:sldChg>
      <pc:sldChg chg="modSp mod">
        <pc:chgData name="Deborah Spencer" userId="d665c83c-687f-4b3a-8ae3-0b4e9a1728b9" providerId="ADAL" clId="{29C9D24C-7A3F-460D-9BD8-E4D80A50365C}" dt="2026-02-04T13:43:52.470" v="671" actId="20577"/>
        <pc:sldMkLst>
          <pc:docMk/>
          <pc:sldMk cId="2384182724" sldId="2147377535"/>
        </pc:sldMkLst>
        <pc:spChg chg="mod">
          <ac:chgData name="Deborah Spencer" userId="d665c83c-687f-4b3a-8ae3-0b4e9a1728b9" providerId="ADAL" clId="{29C9D24C-7A3F-460D-9BD8-E4D80A50365C}" dt="2026-02-04T13:27:58.630" v="558" actId="1076"/>
          <ac:spMkLst>
            <pc:docMk/>
            <pc:sldMk cId="2384182724" sldId="2147377535"/>
            <ac:spMk id="2" creationId="{4C7511C7-722C-EB44-8F0E-3FE53AB0269A}"/>
          </ac:spMkLst>
        </pc:spChg>
        <pc:graphicFrameChg chg="mod modGraphic">
          <ac:chgData name="Deborah Spencer" userId="d665c83c-687f-4b3a-8ae3-0b4e9a1728b9" providerId="ADAL" clId="{29C9D24C-7A3F-460D-9BD8-E4D80A50365C}" dt="2026-02-04T13:43:52.470" v="671" actId="20577"/>
          <ac:graphicFrameMkLst>
            <pc:docMk/>
            <pc:sldMk cId="2384182724" sldId="2147377535"/>
            <ac:graphicFrameMk id="3" creationId="{D31358F3-6EC9-C8E8-5669-82A87673DAED}"/>
          </ac:graphicFrameMkLst>
        </pc:graphicFrameChg>
      </pc:sldChg>
      <pc:sldChg chg="modSp mod">
        <pc:chgData name="Deborah Spencer" userId="d665c83c-687f-4b3a-8ae3-0b4e9a1728b9" providerId="ADAL" clId="{29C9D24C-7A3F-460D-9BD8-E4D80A50365C}" dt="2026-02-04T13:41:22.389" v="628" actId="20577"/>
        <pc:sldMkLst>
          <pc:docMk/>
          <pc:sldMk cId="337150604" sldId="2147377537"/>
        </pc:sldMkLst>
        <pc:spChg chg="mod">
          <ac:chgData name="Deborah Spencer" userId="d665c83c-687f-4b3a-8ae3-0b4e9a1728b9" providerId="ADAL" clId="{29C9D24C-7A3F-460D-9BD8-E4D80A50365C}" dt="2026-02-04T13:29:26" v="566" actId="1076"/>
          <ac:spMkLst>
            <pc:docMk/>
            <pc:sldMk cId="337150604" sldId="2147377537"/>
            <ac:spMk id="2" creationId="{4C7511C7-722C-EB44-8F0E-3FE53AB0269A}"/>
          </ac:spMkLst>
        </pc:spChg>
        <pc:graphicFrameChg chg="mod modGraphic">
          <ac:chgData name="Deborah Spencer" userId="d665c83c-687f-4b3a-8ae3-0b4e9a1728b9" providerId="ADAL" clId="{29C9D24C-7A3F-460D-9BD8-E4D80A50365C}" dt="2026-02-04T13:41:22.389" v="628" actId="20577"/>
          <ac:graphicFrameMkLst>
            <pc:docMk/>
            <pc:sldMk cId="337150604" sldId="2147377537"/>
            <ac:graphicFrameMk id="3" creationId="{D31358F3-6EC9-C8E8-5669-82A87673DAED}"/>
          </ac:graphicFrameMkLst>
        </pc:graphicFrameChg>
      </pc:sldChg>
      <pc:sldChg chg="modSp add mod">
        <pc:chgData name="Deborah Spencer" userId="d665c83c-687f-4b3a-8ae3-0b4e9a1728b9" providerId="ADAL" clId="{29C9D24C-7A3F-460D-9BD8-E4D80A50365C}" dt="2026-02-04T13:43:14.755" v="665" actId="20577"/>
        <pc:sldMkLst>
          <pc:docMk/>
          <pc:sldMk cId="1820876124" sldId="2147377540"/>
        </pc:sldMkLst>
        <pc:spChg chg="mod">
          <ac:chgData name="Deborah Spencer" userId="d665c83c-687f-4b3a-8ae3-0b4e9a1728b9" providerId="ADAL" clId="{29C9D24C-7A3F-460D-9BD8-E4D80A50365C}" dt="2026-02-04T13:11:23" v="364" actId="1076"/>
          <ac:spMkLst>
            <pc:docMk/>
            <pc:sldMk cId="1820876124" sldId="2147377540"/>
            <ac:spMk id="2" creationId="{DCCD10D2-2C4F-2CE9-7F87-E99CE5AE02A8}"/>
          </ac:spMkLst>
        </pc:spChg>
        <pc:graphicFrameChg chg="mod modGraphic">
          <ac:chgData name="Deborah Spencer" userId="d665c83c-687f-4b3a-8ae3-0b4e9a1728b9" providerId="ADAL" clId="{29C9D24C-7A3F-460D-9BD8-E4D80A50365C}" dt="2026-02-04T13:43:14.755" v="665" actId="20577"/>
          <ac:graphicFrameMkLst>
            <pc:docMk/>
            <pc:sldMk cId="1820876124" sldId="2147377540"/>
            <ac:graphicFrameMk id="3" creationId="{34D3BC01-5700-25B6-DB37-68DBEE23F9F3}"/>
          </ac:graphicFrameMkLst>
        </pc:graphicFrameChg>
      </pc:sldChg>
    </pc:docChg>
  </pc:docChgLst>
  <pc:docChgLst>
    <pc:chgData name="Rebecca Coan" userId="1e975ea4-abd1-49a8-b7b0-1147a358c8b8" providerId="ADAL" clId="{70232652-73CE-418C-A996-96ADB9098259}"/>
    <pc:docChg chg="undo custSel addSld delSld modSld modSection">
      <pc:chgData name="Rebecca Coan" userId="1e975ea4-abd1-49a8-b7b0-1147a358c8b8" providerId="ADAL" clId="{70232652-73CE-418C-A996-96ADB9098259}" dt="2026-02-18T15:50:56.385" v="376" actId="20577"/>
      <pc:docMkLst>
        <pc:docMk/>
      </pc:docMkLst>
      <pc:sldChg chg="addSp delSp modSp mod">
        <pc:chgData name="Rebecca Coan" userId="1e975ea4-abd1-49a8-b7b0-1147a358c8b8" providerId="ADAL" clId="{70232652-73CE-418C-A996-96ADB9098259}" dt="2026-02-16T18:12:42.074" v="268" actId="2165"/>
        <pc:sldMkLst>
          <pc:docMk/>
          <pc:sldMk cId="2243787793" sldId="259"/>
        </pc:sldMkLst>
        <pc:graphicFrameChg chg="add del modGraphic">
          <ac:chgData name="Rebecca Coan" userId="1e975ea4-abd1-49a8-b7b0-1147a358c8b8" providerId="ADAL" clId="{70232652-73CE-418C-A996-96ADB9098259}" dt="2026-02-16T18:12:42.074" v="268" actId="2165"/>
          <ac:graphicFrameMkLst>
            <pc:docMk/>
            <pc:sldMk cId="2243787793" sldId="259"/>
            <ac:graphicFrameMk id="5" creationId="{540636BB-63E8-7891-EC53-475036AF94E6}"/>
          </ac:graphicFrameMkLst>
        </pc:graphicFrameChg>
      </pc:sldChg>
      <pc:sldChg chg="modSp mod">
        <pc:chgData name="Rebecca Coan" userId="1e975ea4-abd1-49a8-b7b0-1147a358c8b8" providerId="ADAL" clId="{70232652-73CE-418C-A996-96ADB9098259}" dt="2026-02-18T15:50:56.385" v="376" actId="20577"/>
        <pc:sldMkLst>
          <pc:docMk/>
          <pc:sldMk cId="3495549777" sldId="2147377517"/>
        </pc:sldMkLst>
        <pc:graphicFrameChg chg="mod modGraphic">
          <ac:chgData name="Rebecca Coan" userId="1e975ea4-abd1-49a8-b7b0-1147a358c8b8" providerId="ADAL" clId="{70232652-73CE-418C-A996-96ADB9098259}" dt="2026-02-18T15:50:56.385" v="376" actId="20577"/>
          <ac:graphicFrameMkLst>
            <pc:docMk/>
            <pc:sldMk cId="3495549777" sldId="2147377517"/>
            <ac:graphicFrameMk id="3" creationId="{D31358F3-6EC9-C8E8-5669-82A87673DAED}"/>
          </ac:graphicFrameMkLst>
        </pc:graphicFrameChg>
      </pc:sldChg>
      <pc:sldChg chg="modSp mod">
        <pc:chgData name="Rebecca Coan" userId="1e975ea4-abd1-49a8-b7b0-1147a358c8b8" providerId="ADAL" clId="{70232652-73CE-418C-A996-96ADB9098259}" dt="2026-02-16T18:05:08.289" v="2" actId="33524"/>
        <pc:sldMkLst>
          <pc:docMk/>
          <pc:sldMk cId="1486557642" sldId="2147377532"/>
        </pc:sldMkLst>
        <pc:graphicFrameChg chg="modGraphic">
          <ac:chgData name="Rebecca Coan" userId="1e975ea4-abd1-49a8-b7b0-1147a358c8b8" providerId="ADAL" clId="{70232652-73CE-418C-A996-96ADB9098259}" dt="2026-02-16T18:05:08.289" v="2" actId="33524"/>
          <ac:graphicFrameMkLst>
            <pc:docMk/>
            <pc:sldMk cId="1486557642" sldId="2147377532"/>
            <ac:graphicFrameMk id="3" creationId="{B6558CBF-7FE8-2496-6B00-182E184F8E8B}"/>
          </ac:graphicFrameMkLst>
        </pc:graphicFrameChg>
      </pc:sldChg>
      <pc:sldChg chg="modSp mod">
        <pc:chgData name="Rebecca Coan" userId="1e975ea4-abd1-49a8-b7b0-1147a358c8b8" providerId="ADAL" clId="{70232652-73CE-418C-A996-96ADB9098259}" dt="2026-02-16T18:05:31.575" v="3" actId="114"/>
        <pc:sldMkLst>
          <pc:docMk/>
          <pc:sldMk cId="2384182724" sldId="2147377535"/>
        </pc:sldMkLst>
        <pc:graphicFrameChg chg="modGraphic">
          <ac:chgData name="Rebecca Coan" userId="1e975ea4-abd1-49a8-b7b0-1147a358c8b8" providerId="ADAL" clId="{70232652-73CE-418C-A996-96ADB9098259}" dt="2026-02-16T18:05:31.575" v="3" actId="114"/>
          <ac:graphicFrameMkLst>
            <pc:docMk/>
            <pc:sldMk cId="2384182724" sldId="2147377535"/>
            <ac:graphicFrameMk id="3" creationId="{D31358F3-6EC9-C8E8-5669-82A87673DAED}"/>
          </ac:graphicFrameMkLst>
        </pc:graphicFrameChg>
      </pc:sldChg>
      <pc:sldChg chg="modSp mod">
        <pc:chgData name="Rebecca Coan" userId="1e975ea4-abd1-49a8-b7b0-1147a358c8b8" providerId="ADAL" clId="{70232652-73CE-418C-A996-96ADB9098259}" dt="2026-02-16T18:07:31.327" v="11" actId="20577"/>
        <pc:sldMkLst>
          <pc:docMk/>
          <pc:sldMk cId="337150604" sldId="2147377537"/>
        </pc:sldMkLst>
        <pc:graphicFrameChg chg="modGraphic">
          <ac:chgData name="Rebecca Coan" userId="1e975ea4-abd1-49a8-b7b0-1147a358c8b8" providerId="ADAL" clId="{70232652-73CE-418C-A996-96ADB9098259}" dt="2026-02-16T18:07:31.327" v="11" actId="20577"/>
          <ac:graphicFrameMkLst>
            <pc:docMk/>
            <pc:sldMk cId="337150604" sldId="2147377537"/>
            <ac:graphicFrameMk id="3" creationId="{D31358F3-6EC9-C8E8-5669-82A87673DAED}"/>
          </ac:graphicFrameMkLst>
        </pc:graphicFrameChg>
      </pc:sldChg>
      <pc:sldChg chg="modSp mod">
        <pc:chgData name="Rebecca Coan" userId="1e975ea4-abd1-49a8-b7b0-1147a358c8b8" providerId="ADAL" clId="{70232652-73CE-418C-A996-96ADB9098259}" dt="2026-02-16T18:18:56.787" v="283" actId="14100"/>
        <pc:sldMkLst>
          <pc:docMk/>
          <pc:sldMk cId="1379827407" sldId="2147377538"/>
        </pc:sldMkLst>
        <pc:spChg chg="mod">
          <ac:chgData name="Rebecca Coan" userId="1e975ea4-abd1-49a8-b7b0-1147a358c8b8" providerId="ADAL" clId="{70232652-73CE-418C-A996-96ADB9098259}" dt="2026-02-16T18:11:27.286" v="195" actId="20577"/>
          <ac:spMkLst>
            <pc:docMk/>
            <pc:sldMk cId="1379827407" sldId="2147377538"/>
            <ac:spMk id="6" creationId="{C91BE2D0-6DDA-A5A2-E4A1-DCCF584B5A72}"/>
          </ac:spMkLst>
        </pc:spChg>
        <pc:spChg chg="mod">
          <ac:chgData name="Rebecca Coan" userId="1e975ea4-abd1-49a8-b7b0-1147a358c8b8" providerId="ADAL" clId="{70232652-73CE-418C-A996-96ADB9098259}" dt="2026-02-16T18:18:56.787" v="283" actId="14100"/>
          <ac:spMkLst>
            <pc:docMk/>
            <pc:sldMk cId="1379827407" sldId="2147377538"/>
            <ac:spMk id="7" creationId="{67DD28D6-E606-116B-DA5D-342588C3E740}"/>
          </ac:spMkLst>
        </pc:spChg>
      </pc:sldChg>
      <pc:sldChg chg="del">
        <pc:chgData name="Rebecca Coan" userId="1e975ea4-abd1-49a8-b7b0-1147a358c8b8" providerId="ADAL" clId="{70232652-73CE-418C-A996-96ADB9098259}" dt="2026-02-16T18:10:45.456" v="184" actId="2696"/>
        <pc:sldMkLst>
          <pc:docMk/>
          <pc:sldMk cId="2888752375" sldId="2147377539"/>
        </pc:sldMkLst>
      </pc:sldChg>
      <pc:sldChg chg="modSp">
        <pc:chgData name="Rebecca Coan" userId="1e975ea4-abd1-49a8-b7b0-1147a358c8b8" providerId="ADAL" clId="{70232652-73CE-418C-A996-96ADB9098259}" dt="2026-02-16T18:07:01.874" v="9"/>
        <pc:sldMkLst>
          <pc:docMk/>
          <pc:sldMk cId="1820876124" sldId="2147377540"/>
        </pc:sldMkLst>
        <pc:graphicFrameChg chg="mod">
          <ac:chgData name="Rebecca Coan" userId="1e975ea4-abd1-49a8-b7b0-1147a358c8b8" providerId="ADAL" clId="{70232652-73CE-418C-A996-96ADB9098259}" dt="2026-02-16T18:07:01.874" v="9"/>
          <ac:graphicFrameMkLst>
            <pc:docMk/>
            <pc:sldMk cId="1820876124" sldId="2147377540"/>
            <ac:graphicFrameMk id="3" creationId="{34D3BC01-5700-25B6-DB37-68DBEE23F9F3}"/>
          </ac:graphicFrameMkLst>
        </pc:graphicFrameChg>
      </pc:sldChg>
      <pc:sldChg chg="modSp add mod">
        <pc:chgData name="Rebecca Coan" userId="1e975ea4-abd1-49a8-b7b0-1147a358c8b8" providerId="ADAL" clId="{70232652-73CE-418C-A996-96ADB9098259}" dt="2026-02-17T16:28:44.750" v="375" actId="20577"/>
        <pc:sldMkLst>
          <pc:docMk/>
          <pc:sldMk cId="1191724201" sldId="2147377556"/>
        </pc:sldMkLst>
        <pc:spChg chg="mod">
          <ac:chgData name="Rebecca Coan" userId="1e975ea4-abd1-49a8-b7b0-1147a358c8b8" providerId="ADAL" clId="{70232652-73CE-418C-A996-96ADB9098259}" dt="2026-02-17T16:28:44.750" v="375" actId="20577"/>
          <ac:spMkLst>
            <pc:docMk/>
            <pc:sldMk cId="1191724201" sldId="2147377556"/>
            <ac:spMk id="6" creationId="{4F367E42-4E12-1711-B184-56652A8099C3}"/>
          </ac:spMkLst>
        </pc:spChg>
      </pc:sldChg>
      <pc:sldChg chg="add">
        <pc:chgData name="Rebecca Coan" userId="1e975ea4-abd1-49a8-b7b0-1147a358c8b8" providerId="ADAL" clId="{70232652-73CE-418C-A996-96ADB9098259}" dt="2026-02-16T18:13:22.365" v="270"/>
        <pc:sldMkLst>
          <pc:docMk/>
          <pc:sldMk cId="1036955095" sldId="2147377557"/>
        </pc:sldMkLst>
      </pc:sldChg>
      <pc:sldChg chg="add">
        <pc:chgData name="Rebecca Coan" userId="1e975ea4-abd1-49a8-b7b0-1147a358c8b8" providerId="ADAL" clId="{70232652-73CE-418C-A996-96ADB9098259}" dt="2026-02-16T18:14:44.140" v="274"/>
        <pc:sldMkLst>
          <pc:docMk/>
          <pc:sldMk cId="4156016624" sldId="2147377561"/>
        </pc:sldMkLst>
      </pc:sldChg>
      <pc:sldChg chg="addSp delSp modSp add mod">
        <pc:chgData name="Rebecca Coan" userId="1e975ea4-abd1-49a8-b7b0-1147a358c8b8" providerId="ADAL" clId="{70232652-73CE-418C-A996-96ADB9098259}" dt="2026-02-17T16:14:33.559" v="348" actId="1076"/>
        <pc:sldMkLst>
          <pc:docMk/>
          <pc:sldMk cId="968496911" sldId="2147377562"/>
        </pc:sldMkLst>
        <pc:spChg chg="mod">
          <ac:chgData name="Rebecca Coan" userId="1e975ea4-abd1-49a8-b7b0-1147a358c8b8" providerId="ADAL" clId="{70232652-73CE-418C-A996-96ADB9098259}" dt="2026-02-17T16:14:19.064" v="346" actId="20577"/>
          <ac:spMkLst>
            <pc:docMk/>
            <pc:sldMk cId="968496911" sldId="2147377562"/>
            <ac:spMk id="3" creationId="{36EBD4E4-2085-6AFF-3089-44FD575BA292}"/>
          </ac:spMkLst>
        </pc:spChg>
        <pc:spChg chg="add">
          <ac:chgData name="Rebecca Coan" userId="1e975ea4-abd1-49a8-b7b0-1147a358c8b8" providerId="ADAL" clId="{70232652-73CE-418C-A996-96ADB9098259}" dt="2026-02-17T15:54:47.849" v="306"/>
          <ac:spMkLst>
            <pc:docMk/>
            <pc:sldMk cId="968496911" sldId="2147377562"/>
            <ac:spMk id="6" creationId="{E0A5FEA2-2337-216F-E1EE-BA9AFB5662F5}"/>
          </ac:spMkLst>
        </pc:spChg>
        <pc:spChg chg="add del mod">
          <ac:chgData name="Rebecca Coan" userId="1e975ea4-abd1-49a8-b7b0-1147a358c8b8" providerId="ADAL" clId="{70232652-73CE-418C-A996-96ADB9098259}" dt="2026-02-17T15:57:23.159" v="338" actId="478"/>
          <ac:spMkLst>
            <pc:docMk/>
            <pc:sldMk cId="968496911" sldId="2147377562"/>
            <ac:spMk id="7" creationId="{996AF879-1168-6D6C-8AD8-34C36203EE2B}"/>
          </ac:spMkLst>
        </pc:spChg>
        <pc:spChg chg="add del mod">
          <ac:chgData name="Rebecca Coan" userId="1e975ea4-abd1-49a8-b7b0-1147a358c8b8" providerId="ADAL" clId="{70232652-73CE-418C-A996-96ADB9098259}" dt="2026-02-17T15:57:01.021" v="331" actId="1076"/>
          <ac:spMkLst>
            <pc:docMk/>
            <pc:sldMk cId="968496911" sldId="2147377562"/>
            <ac:spMk id="8" creationId="{EEB23863-9BE2-0FD5-2A63-EC9C05DB8674}"/>
          </ac:spMkLst>
        </pc:spChg>
        <pc:spChg chg="add del mod">
          <ac:chgData name="Rebecca Coan" userId="1e975ea4-abd1-49a8-b7b0-1147a358c8b8" providerId="ADAL" clId="{70232652-73CE-418C-A996-96ADB9098259}" dt="2026-02-17T15:57:23.159" v="338" actId="478"/>
          <ac:spMkLst>
            <pc:docMk/>
            <pc:sldMk cId="968496911" sldId="2147377562"/>
            <ac:spMk id="9" creationId="{39A049EA-3DFE-2964-5A84-DDDBFBAAE9B7}"/>
          </ac:spMkLst>
        </pc:spChg>
        <pc:spChg chg="add mod">
          <ac:chgData name="Rebecca Coan" userId="1e975ea4-abd1-49a8-b7b0-1147a358c8b8" providerId="ADAL" clId="{70232652-73CE-418C-A996-96ADB9098259}" dt="2026-02-17T16:14:33.559" v="348" actId="1076"/>
          <ac:spMkLst>
            <pc:docMk/>
            <pc:sldMk cId="968496911" sldId="2147377562"/>
            <ac:spMk id="10" creationId="{04258A8A-C41C-90DB-1F82-9F78C84D6D2F}"/>
          </ac:spMkLst>
        </pc:spChg>
      </pc:sldChg>
      <pc:sldChg chg="addSp delSp modSp add mod">
        <pc:chgData name="Rebecca Coan" userId="1e975ea4-abd1-49a8-b7b0-1147a358c8b8" providerId="ADAL" clId="{70232652-73CE-418C-A996-96ADB9098259}" dt="2026-02-17T15:52:43.287" v="305" actId="1076"/>
        <pc:sldMkLst>
          <pc:docMk/>
          <pc:sldMk cId="2306248964" sldId="2147377563"/>
        </pc:sldMkLst>
        <pc:spChg chg="del mod">
          <ac:chgData name="Rebecca Coan" userId="1e975ea4-abd1-49a8-b7b0-1147a358c8b8" providerId="ADAL" clId="{70232652-73CE-418C-A996-96ADB9098259}" dt="2026-02-17T15:52:37.454" v="304" actId="478"/>
          <ac:spMkLst>
            <pc:docMk/>
            <pc:sldMk cId="2306248964" sldId="2147377563"/>
            <ac:spMk id="3" creationId="{709ADA87-B153-3602-1B8A-FCAF6932C839}"/>
          </ac:spMkLst>
        </pc:spChg>
        <pc:spChg chg="add">
          <ac:chgData name="Rebecca Coan" userId="1e975ea4-abd1-49a8-b7b0-1147a358c8b8" providerId="ADAL" clId="{70232652-73CE-418C-A996-96ADB9098259}" dt="2026-02-17T15:51:53.614" v="284"/>
          <ac:spMkLst>
            <pc:docMk/>
            <pc:sldMk cId="2306248964" sldId="2147377563"/>
            <ac:spMk id="10" creationId="{6BE92675-5C62-0A00-F6C5-A4EEB6500A25}"/>
          </ac:spMkLst>
        </pc:spChg>
        <pc:spChg chg="add mod">
          <ac:chgData name="Rebecca Coan" userId="1e975ea4-abd1-49a8-b7b0-1147a358c8b8" providerId="ADAL" clId="{70232652-73CE-418C-A996-96ADB9098259}" dt="2026-02-17T15:52:43.287" v="305" actId="1076"/>
          <ac:spMkLst>
            <pc:docMk/>
            <pc:sldMk cId="2306248964" sldId="2147377563"/>
            <ac:spMk id="11" creationId="{781FC936-A7F2-8B20-3C3F-331C95F93DC4}"/>
          </ac:spMkLst>
        </pc:spChg>
      </pc:sldChg>
      <pc:sldChg chg="addSp modSp add">
        <pc:chgData name="Rebecca Coan" userId="1e975ea4-abd1-49a8-b7b0-1147a358c8b8" providerId="ADAL" clId="{70232652-73CE-418C-A996-96ADB9098259}" dt="2026-02-17T16:14:14.209" v="345" actId="1076"/>
        <pc:sldMkLst>
          <pc:docMk/>
          <pc:sldMk cId="3057949601" sldId="2147377571"/>
        </pc:sldMkLst>
        <pc:spChg chg="add mod">
          <ac:chgData name="Rebecca Coan" userId="1e975ea4-abd1-49a8-b7b0-1147a358c8b8" providerId="ADAL" clId="{70232652-73CE-418C-A996-96ADB9098259}" dt="2026-02-17T16:14:14.209" v="345" actId="1076"/>
          <ac:spMkLst>
            <pc:docMk/>
            <pc:sldMk cId="3057949601" sldId="2147377571"/>
            <ac:spMk id="8" creationId="{BBE4AB83-C3E8-8002-7AFD-B89D83B3517B}"/>
          </ac:spMkLst>
        </pc:spChg>
      </pc:sldChg>
      <pc:sldChg chg="add">
        <pc:chgData name="Rebecca Coan" userId="1e975ea4-abd1-49a8-b7b0-1147a358c8b8" providerId="ADAL" clId="{70232652-73CE-418C-A996-96ADB9098259}" dt="2026-02-16T18:15:17.200" v="276"/>
        <pc:sldMkLst>
          <pc:docMk/>
          <pc:sldMk cId="3818117016" sldId="2147377572"/>
        </pc:sldMkLst>
      </pc:sldChg>
      <pc:sldChg chg="add">
        <pc:chgData name="Rebecca Coan" userId="1e975ea4-abd1-49a8-b7b0-1147a358c8b8" providerId="ADAL" clId="{70232652-73CE-418C-A996-96ADB9098259}" dt="2026-02-16T18:14:59.878" v="275"/>
        <pc:sldMkLst>
          <pc:docMk/>
          <pc:sldMk cId="3565753573" sldId="2147377574"/>
        </pc:sldMkLst>
      </pc:sldChg>
    </pc:docChg>
  </pc:docChgLst>
  <pc:docChgLst>
    <pc:chgData name="Pritesh Patel" userId="S::pritesh.patel@neso.energy::07bf9f1a-3f8a-4d4a-91a7-5ac8322e6856" providerId="AD" clId="Web-{0D1D6F0B-C8A9-A7D9-EE64-DD2D22B24C6B}"/>
    <pc:docChg chg="modSld">
      <pc:chgData name="Pritesh Patel" userId="S::pritesh.patel@neso.energy::07bf9f1a-3f8a-4d4a-91a7-5ac8322e6856" providerId="AD" clId="Web-{0D1D6F0B-C8A9-A7D9-EE64-DD2D22B24C6B}" dt="2026-02-12T09:53:44.992" v="13"/>
      <pc:docMkLst>
        <pc:docMk/>
      </pc:docMkLst>
      <pc:sldChg chg="modSp">
        <pc:chgData name="Pritesh Patel" userId="S::pritesh.patel@neso.energy::07bf9f1a-3f8a-4d4a-91a7-5ac8322e6856" providerId="AD" clId="Web-{0D1D6F0B-C8A9-A7D9-EE64-DD2D22B24C6B}" dt="2026-02-12T09:53:44.992" v="13"/>
        <pc:sldMkLst>
          <pc:docMk/>
          <pc:sldMk cId="3495549777" sldId="2147377517"/>
        </pc:sldMkLst>
        <pc:graphicFrameChg chg="mod modGraphic">
          <ac:chgData name="Pritesh Patel" userId="S::pritesh.patel@neso.energy::07bf9f1a-3f8a-4d4a-91a7-5ac8322e6856" providerId="AD" clId="Web-{0D1D6F0B-C8A9-A7D9-EE64-DD2D22B24C6B}" dt="2026-02-12T09:53:44.992" v="13"/>
          <ac:graphicFrameMkLst>
            <pc:docMk/>
            <pc:sldMk cId="3495549777" sldId="2147377517"/>
            <ac:graphicFrameMk id="3" creationId="{D31358F3-6EC9-C8E8-5669-82A87673DAED}"/>
          </ac:graphicFrameMkLst>
        </pc:graphicFrameChg>
      </pc:sldChg>
    </pc:docChg>
  </pc:docChgLst>
  <pc:docChgLst>
    <pc:chgData name="Prisca Evans" userId="6c178728-ab8c-469b-bf51-6d37cef315b4" providerId="ADAL" clId="{3686BC91-01B1-4829-9417-79F895C61F78}"/>
    <pc:docChg chg="modSld">
      <pc:chgData name="Prisca Evans" userId="6c178728-ab8c-469b-bf51-6d37cef315b4" providerId="ADAL" clId="{3686BC91-01B1-4829-9417-79F895C61F78}" dt="2026-02-10T13:43:12.941" v="95" actId="20577"/>
      <pc:docMkLst>
        <pc:docMk/>
      </pc:docMkLst>
      <pc:sldChg chg="modSp mod delCm">
        <pc:chgData name="Prisca Evans" userId="6c178728-ab8c-469b-bf51-6d37cef315b4" providerId="ADAL" clId="{3686BC91-01B1-4829-9417-79F895C61F78}" dt="2026-02-10T12:19:40.334" v="23" actId="20577"/>
        <pc:sldMkLst>
          <pc:docMk/>
          <pc:sldMk cId="4090216598" sldId="256"/>
        </pc:sldMkLst>
        <pc:spChg chg="mod">
          <ac:chgData name="Prisca Evans" userId="6c178728-ab8c-469b-bf51-6d37cef315b4" providerId="ADAL" clId="{3686BC91-01B1-4829-9417-79F895C61F78}" dt="2026-02-10T12:19:40.334" v="23" actId="20577"/>
          <ac:spMkLst>
            <pc:docMk/>
            <pc:sldMk cId="4090216598" sldId="256"/>
            <ac:spMk id="5" creationId="{3B5167A3-4A0A-1FD4-0498-8A738F8345C3}"/>
          </ac:spMkLst>
        </pc:spChg>
        <pc:extLst>
          <p:ext xmlns:p="http://schemas.openxmlformats.org/presentationml/2006/main" uri="{D6D511B9-2390-475A-947B-AFAB55BFBCF1}">
            <pc226:cmChg xmlns:pc226="http://schemas.microsoft.com/office/powerpoint/2022/06/main/command" chg="del">
              <pc226:chgData name="Prisca Evans" userId="6c178728-ab8c-469b-bf51-6d37cef315b4" providerId="ADAL" clId="{3686BC91-01B1-4829-9417-79F895C61F78}" dt="2026-02-10T12:19:21.056" v="0"/>
              <pc2:cmMkLst xmlns:pc2="http://schemas.microsoft.com/office/powerpoint/2019/9/main/command">
                <pc:docMk/>
                <pc:sldMk cId="4090216598" sldId="256"/>
                <pc2:cmMk id="{DCD905C7-5D30-4B95-BEF4-9308E1E3F37D}"/>
              </pc2:cmMkLst>
            </pc226:cmChg>
          </p:ext>
        </pc:extLst>
      </pc:sldChg>
      <pc:sldChg chg="modSp mod">
        <pc:chgData name="Prisca Evans" userId="6c178728-ab8c-469b-bf51-6d37cef315b4" providerId="ADAL" clId="{3686BC91-01B1-4829-9417-79F895C61F78}" dt="2026-02-10T13:42:42.260" v="76" actId="20577"/>
        <pc:sldMkLst>
          <pc:docMk/>
          <pc:sldMk cId="2243787793" sldId="259"/>
        </pc:sldMkLst>
        <pc:graphicFrameChg chg="modGraphic">
          <ac:chgData name="Prisca Evans" userId="6c178728-ab8c-469b-bf51-6d37cef315b4" providerId="ADAL" clId="{3686BC91-01B1-4829-9417-79F895C61F78}" dt="2026-02-10T13:42:42.260" v="76" actId="20577"/>
          <ac:graphicFrameMkLst>
            <pc:docMk/>
            <pc:sldMk cId="2243787793" sldId="259"/>
            <ac:graphicFrameMk id="5" creationId="{540636BB-63E8-7891-EC53-475036AF94E6}"/>
          </ac:graphicFrameMkLst>
        </pc:graphicFrameChg>
      </pc:sldChg>
      <pc:sldChg chg="delCm">
        <pc:chgData name="Prisca Evans" userId="6c178728-ab8c-469b-bf51-6d37cef315b4" providerId="ADAL" clId="{3686BC91-01B1-4829-9417-79F895C61F78}" dt="2026-02-10T12:48:21.127" v="28"/>
        <pc:sldMkLst>
          <pc:docMk/>
          <pc:sldMk cId="3495549777" sldId="2147377517"/>
        </pc:sldMkLst>
        <pc:extLst>
          <p:ext xmlns:p="http://schemas.openxmlformats.org/presentationml/2006/main" uri="{D6D511B9-2390-475A-947B-AFAB55BFBCF1}">
            <pc226:cmChg xmlns:pc226="http://schemas.microsoft.com/office/powerpoint/2022/06/main/command" chg="del">
              <pc226:chgData name="Prisca Evans" userId="6c178728-ab8c-469b-bf51-6d37cef315b4" providerId="ADAL" clId="{3686BC91-01B1-4829-9417-79F895C61F78}" dt="2026-02-10T12:48:21.127" v="28"/>
              <pc2:cmMkLst xmlns:pc2="http://schemas.microsoft.com/office/powerpoint/2019/9/main/command">
                <pc:docMk/>
                <pc:sldMk cId="3495549777" sldId="2147377517"/>
                <pc2:cmMk id="{4E656B98-CB1E-4286-BDCE-3F4962F0A35F}"/>
              </pc2:cmMkLst>
            </pc226:cmChg>
          </p:ext>
        </pc:extLst>
      </pc:sldChg>
      <pc:sldChg chg="delCm">
        <pc:chgData name="Prisca Evans" userId="6c178728-ab8c-469b-bf51-6d37cef315b4" providerId="ADAL" clId="{3686BC91-01B1-4829-9417-79F895C61F78}" dt="2026-02-10T12:48:15.382" v="27"/>
        <pc:sldMkLst>
          <pc:docMk/>
          <pc:sldMk cId="1486557642" sldId="2147377532"/>
        </pc:sldMkLst>
        <pc:extLst>
          <p:ext xmlns:p="http://schemas.openxmlformats.org/presentationml/2006/main" uri="{D6D511B9-2390-475A-947B-AFAB55BFBCF1}">
            <pc226:cmChg xmlns:pc226="http://schemas.microsoft.com/office/powerpoint/2022/06/main/command" chg="del">
              <pc226:chgData name="Prisca Evans" userId="6c178728-ab8c-469b-bf51-6d37cef315b4" providerId="ADAL" clId="{3686BC91-01B1-4829-9417-79F895C61F78}" dt="2026-02-10T12:48:15.382" v="27"/>
              <pc2:cmMkLst xmlns:pc2="http://schemas.microsoft.com/office/powerpoint/2019/9/main/command">
                <pc:docMk/>
                <pc:sldMk cId="1486557642" sldId="2147377532"/>
                <pc2:cmMk id="{BF8C7FA7-0741-40AE-92CE-F94099002C38}"/>
              </pc2:cmMkLst>
            </pc226:cmChg>
          </p:ext>
        </pc:extLst>
      </pc:sldChg>
      <pc:sldChg chg="delCm">
        <pc:chgData name="Prisca Evans" userId="6c178728-ab8c-469b-bf51-6d37cef315b4" providerId="ADAL" clId="{3686BC91-01B1-4829-9417-79F895C61F78}" dt="2026-02-10T12:48:10.572" v="26"/>
        <pc:sldMkLst>
          <pc:docMk/>
          <pc:sldMk cId="2384182724" sldId="2147377535"/>
        </pc:sldMkLst>
        <pc:extLst>
          <p:ext xmlns:p="http://schemas.openxmlformats.org/presentationml/2006/main" uri="{D6D511B9-2390-475A-947B-AFAB55BFBCF1}">
            <pc226:cmChg xmlns:pc226="http://schemas.microsoft.com/office/powerpoint/2022/06/main/command" chg="del">
              <pc226:chgData name="Prisca Evans" userId="6c178728-ab8c-469b-bf51-6d37cef315b4" providerId="ADAL" clId="{3686BC91-01B1-4829-9417-79F895C61F78}" dt="2026-02-10T12:48:10.572" v="26"/>
              <pc2:cmMkLst xmlns:pc2="http://schemas.microsoft.com/office/powerpoint/2019/9/main/command">
                <pc:docMk/>
                <pc:sldMk cId="2384182724" sldId="2147377535"/>
                <pc2:cmMk id="{422FA1F7-06D3-45F9-BDAE-C46EE4D5C37E}"/>
              </pc2:cmMkLst>
            </pc226:cmChg>
          </p:ext>
        </pc:extLst>
      </pc:sldChg>
      <pc:sldChg chg="delCm">
        <pc:chgData name="Prisca Evans" userId="6c178728-ab8c-469b-bf51-6d37cef315b4" providerId="ADAL" clId="{3686BC91-01B1-4829-9417-79F895C61F78}" dt="2026-02-10T12:48:06.445" v="25"/>
        <pc:sldMkLst>
          <pc:docMk/>
          <pc:sldMk cId="337150604" sldId="2147377537"/>
        </pc:sldMkLst>
        <pc:extLst>
          <p:ext xmlns:p="http://schemas.openxmlformats.org/presentationml/2006/main" uri="{D6D511B9-2390-475A-947B-AFAB55BFBCF1}">
            <pc226:cmChg xmlns:pc226="http://schemas.microsoft.com/office/powerpoint/2022/06/main/command" chg="del">
              <pc226:chgData name="Prisca Evans" userId="6c178728-ab8c-469b-bf51-6d37cef315b4" providerId="ADAL" clId="{3686BC91-01B1-4829-9417-79F895C61F78}" dt="2026-02-10T12:48:06.445" v="25"/>
              <pc2:cmMkLst xmlns:pc2="http://schemas.microsoft.com/office/powerpoint/2019/9/main/command">
                <pc:docMk/>
                <pc:sldMk cId="337150604" sldId="2147377537"/>
                <pc2:cmMk id="{2A0AF7A5-1F59-4040-BCC4-DF3F377A2066}"/>
              </pc2:cmMkLst>
            </pc226:cmChg>
          </p:ext>
        </pc:extLst>
      </pc:sldChg>
      <pc:sldChg chg="modSp mod">
        <pc:chgData name="Prisca Evans" userId="6c178728-ab8c-469b-bf51-6d37cef315b4" providerId="ADAL" clId="{3686BC91-01B1-4829-9417-79F895C61F78}" dt="2026-02-10T13:43:12.941" v="95" actId="20577"/>
        <pc:sldMkLst>
          <pc:docMk/>
          <pc:sldMk cId="2888752375" sldId="2147377539"/>
        </pc:sldMkLst>
      </pc:sldChg>
      <pc:sldChg chg="delCm">
        <pc:chgData name="Prisca Evans" userId="6c178728-ab8c-469b-bf51-6d37cef315b4" providerId="ADAL" clId="{3686BC91-01B1-4829-9417-79F895C61F78}" dt="2026-02-10T12:48:01.286" v="24"/>
        <pc:sldMkLst>
          <pc:docMk/>
          <pc:sldMk cId="1820876124" sldId="2147377540"/>
        </pc:sldMkLst>
        <pc:extLst>
          <p:ext xmlns:p="http://schemas.openxmlformats.org/presentationml/2006/main" uri="{D6D511B9-2390-475A-947B-AFAB55BFBCF1}">
            <pc226:cmChg xmlns:pc226="http://schemas.microsoft.com/office/powerpoint/2022/06/main/command" chg="del">
              <pc226:chgData name="Prisca Evans" userId="6c178728-ab8c-469b-bf51-6d37cef315b4" providerId="ADAL" clId="{3686BC91-01B1-4829-9417-79F895C61F78}" dt="2026-02-10T12:48:01.286" v="24"/>
              <pc2:cmMkLst xmlns:pc2="http://schemas.microsoft.com/office/powerpoint/2019/9/main/command">
                <pc:docMk/>
                <pc:sldMk cId="1820876124" sldId="2147377540"/>
                <pc2:cmMk id="{0B942CCD-E8D0-45BF-985D-F634EF2C1F1F}"/>
              </pc2:cmMkLst>
            </pc226:cmChg>
          </p:ext>
        </pc:ext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DA310AD-F027-27EB-4602-211E4A6D63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248130B5-B50E-B6FE-4405-48E33F1C152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2D891A2-E083-C241-91C5-C9FB84084A2A}" type="datetimeFigureOut">
              <a:rPr lang="en-GB" smtClean="0"/>
              <a:t>18/02/2026</a:t>
            </a:fld>
            <a:endParaRPr lang="en-GB"/>
          </a:p>
        </p:txBody>
      </p:sp>
      <p:sp>
        <p:nvSpPr>
          <p:cNvPr id="4" name="Footer Placeholder 3">
            <a:extLst>
              <a:ext uri="{FF2B5EF4-FFF2-40B4-BE49-F238E27FC236}">
                <a16:creationId xmlns:a16="http://schemas.microsoft.com/office/drawing/2014/main" id="{052E0D38-ED75-AA87-7805-0081E7475BC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157F45DB-FB21-85F1-C9F3-78AE8584353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9FFC139-5B22-214E-96AA-73F1B8CD28ED}" type="slidenum">
              <a:rPr lang="en-GB" smtClean="0"/>
              <a:t>‹#›</a:t>
            </a:fld>
            <a:endParaRPr lang="en-GB"/>
          </a:p>
        </p:txBody>
      </p:sp>
    </p:spTree>
    <p:extLst>
      <p:ext uri="{BB962C8B-B14F-4D97-AF65-F5344CB8AC3E}">
        <p14:creationId xmlns:p14="http://schemas.microsoft.com/office/powerpoint/2010/main" val="377779986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A85FC6-1AC7-024C-A106-0432FE715B33}" type="datetimeFigureOut">
              <a:rPr lang="en-GB" smtClean="0"/>
              <a:t>18/02/2026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CB5404-C021-EC41-B6A7-4D708E49A9C1}" type="slidenum">
              <a:rPr lang="en-GB" smtClean="0"/>
              <a:t>‹#›</a:t>
            </a:fld>
            <a:endParaRPr lang="en-GB"/>
          </a:p>
        </p:txBody>
      </p:sp>
    </p:spTree>
    <p:extLst>
      <p:ext uri="{BB962C8B-B14F-4D97-AF65-F5344CB8AC3E}">
        <p14:creationId xmlns:p14="http://schemas.microsoft.com/office/powerpoint/2010/main" val="24937696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CCB5404-C021-EC41-B6A7-4D708E49A9C1}" type="slidenum">
              <a:rPr lang="en-GB" smtClean="0"/>
              <a:t>12</a:t>
            </a:fld>
            <a:endParaRPr lang="en-GB"/>
          </a:p>
        </p:txBody>
      </p:sp>
    </p:spTree>
    <p:extLst>
      <p:ext uri="{BB962C8B-B14F-4D97-AF65-F5344CB8AC3E}">
        <p14:creationId xmlns:p14="http://schemas.microsoft.com/office/powerpoint/2010/main" val="2615970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0F76E-54AE-6D1D-AB1D-E12EC6D087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CE453D-2320-CE99-6BBB-EF2201B00E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9AAFEC-20DB-F65B-84BC-CC84B946B4AE}"/>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B96F78C7-B0DC-6ECB-1770-D4D8E983F39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B650E2-36E9-44E9-91F7-A1F20D60D09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42058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C1C7A4-1DC5-A36C-DED0-1E387A242A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C9354A-8652-66FB-99DE-8157F3119D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49F0E2-58DB-CB9D-7B0E-F929DF04630E}"/>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C77E783-6E5B-B70E-6FCE-04283B8AB73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B650E2-36E9-44E9-91F7-A1F20D60D09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56100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C1EB7-4270-BCEF-48C5-083FDBEAED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CD64F9-D16C-9BAA-8AEF-1972FE6296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74FC47-D846-5E7F-43B5-FC80F3ED721E}"/>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3CB5971-7E97-BF85-B8AF-CCE90450CA1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B650E2-36E9-44E9-91F7-A1F20D60D09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1432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CCB5404-C021-EC41-B6A7-4D708E49A9C1}" type="slidenum">
              <a:rPr lang="en-GB" smtClean="0"/>
              <a:t>13</a:t>
            </a:fld>
            <a:endParaRPr lang="en-GB"/>
          </a:p>
        </p:txBody>
      </p:sp>
    </p:spTree>
    <p:extLst>
      <p:ext uri="{BB962C8B-B14F-4D97-AF65-F5344CB8AC3E}">
        <p14:creationId xmlns:p14="http://schemas.microsoft.com/office/powerpoint/2010/main" val="3209739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0DDE5-61D6-8038-2151-A212467CA5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E0E633-964E-1E64-5EB0-ECE1B5AB60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35A7D1-42E8-0632-8A63-366C20EA8D7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6DD6BD86-0770-F5A8-44DF-5A0191DF7327}"/>
              </a:ext>
            </a:extLst>
          </p:cNvPr>
          <p:cNvSpPr>
            <a:spLocks noGrp="1"/>
          </p:cNvSpPr>
          <p:nvPr>
            <p:ph type="sldNum" sz="quarter" idx="5"/>
          </p:nvPr>
        </p:nvSpPr>
        <p:spPr/>
        <p:txBody>
          <a:bodyPr/>
          <a:lstStyle/>
          <a:p>
            <a:fld id="{FCCB5404-C021-EC41-B6A7-4D708E49A9C1}" type="slidenum">
              <a:rPr lang="en-GB" smtClean="0"/>
              <a:t>14</a:t>
            </a:fld>
            <a:endParaRPr lang="en-GB"/>
          </a:p>
        </p:txBody>
      </p:sp>
    </p:spTree>
    <p:extLst>
      <p:ext uri="{BB962C8B-B14F-4D97-AF65-F5344CB8AC3E}">
        <p14:creationId xmlns:p14="http://schemas.microsoft.com/office/powerpoint/2010/main" val="28263156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DA3C18-A5E6-5BAA-2B0B-39587C3919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BAC0B7-DFAA-0D55-B2C5-BADCF38522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89CBFD-B214-BF61-F862-8C71BF1D89C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7883CCD8-6CB1-04AA-9687-F977ABA156D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B650E2-36E9-44E9-91F7-A1F20D60D09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0338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FD9E5-D72E-661F-007F-EB0D3A9C15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50966D-63CA-86A1-187F-29B33BCF66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43725E-6A46-4D52-9A0E-E8A54A44764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372D9FE2-662D-9031-372F-91127B962BA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B650E2-36E9-44E9-91F7-A1F20D60D09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7871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30FCD-B798-4806-4653-9697A5BAFD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E5079B-57F0-00C4-2A78-592860D60C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FC9B63-789E-6A48-5839-539C1EF7C0B9}"/>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C7EFFBC8-FAB6-4C5A-9C3A-9C313D865B2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B650E2-36E9-44E9-91F7-A1F20D60D09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7880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120F3D-C3B8-8A30-DB5E-63EECBACF4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92272D-DE63-3B6D-AAE1-E403D7F57D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4882B8-DE30-215C-9354-BEB119CCB42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65EB2ABD-45F7-A0C9-6837-AF6A3D2C84C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B650E2-36E9-44E9-91F7-A1F20D60D09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60982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D77EDE-E7D2-A317-12B1-A14C00EEFF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7C6164-2DE1-E79C-2453-5C8E15DC3F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1553B6-3197-07B1-A6BA-AB5312A770B9}"/>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A15307A8-60C1-84DF-E2EB-07D6569932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B650E2-36E9-44E9-91F7-A1F20D60D09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17234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29663D-D146-D946-2006-BD05F00A99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FD64B1-161A-F081-104C-9496AF6A77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9B126D-3DA0-1448-3248-B7A2D823071B}"/>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D364798-5747-5FEB-8145-3A71880B6B3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B650E2-36E9-44E9-91F7-A1F20D60D09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08360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slide">
    <p:bg>
      <p:bgPr>
        <a:solidFill>
          <a:schemeClr val="tx2"/>
        </a:solidFill>
        <a:effectLst/>
      </p:bgPr>
    </p:bg>
    <p:spTree>
      <p:nvGrpSpPr>
        <p:cNvPr id="1" name=""/>
        <p:cNvGrpSpPr/>
        <p:nvPr/>
      </p:nvGrpSpPr>
      <p:grpSpPr>
        <a:xfrm>
          <a:off x="0" y="0"/>
          <a:ext cx="0" cy="0"/>
          <a:chOff x="0" y="0"/>
          <a:chExt cx="0" cy="0"/>
        </a:xfrm>
      </p:grpSpPr>
      <p:pic>
        <p:nvPicPr>
          <p:cNvPr id="9" name="Picture 8" descr="A screenshot of a video game&#10;&#10;Description automatically generated">
            <a:extLst>
              <a:ext uri="{FF2B5EF4-FFF2-40B4-BE49-F238E27FC236}">
                <a16:creationId xmlns:a16="http://schemas.microsoft.com/office/drawing/2014/main" id="{FADD29DE-B854-2169-55E1-C3FD699E00D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304E765-D7CE-66CF-AAD3-B47633EED211}"/>
              </a:ext>
            </a:extLst>
          </p:cNvPr>
          <p:cNvSpPr>
            <a:spLocks noGrp="1"/>
          </p:cNvSpPr>
          <p:nvPr>
            <p:ph type="ctrTitle"/>
          </p:nvPr>
        </p:nvSpPr>
        <p:spPr>
          <a:xfrm>
            <a:off x="532944" y="1788983"/>
            <a:ext cx="5385942" cy="2387600"/>
          </a:xfrm>
        </p:spPr>
        <p:txBody>
          <a:bodyPr anchor="b">
            <a:normAutofit/>
          </a:bodyPr>
          <a:lstStyle>
            <a:lvl1pPr algn="l">
              <a:defRPr sz="4400"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3" name="Subtitle 2">
            <a:extLst>
              <a:ext uri="{FF2B5EF4-FFF2-40B4-BE49-F238E27FC236}">
                <a16:creationId xmlns:a16="http://schemas.microsoft.com/office/drawing/2014/main" id="{EE141B9C-4686-EF1F-23CB-10919C7B2DC1}"/>
              </a:ext>
            </a:extLst>
          </p:cNvPr>
          <p:cNvSpPr>
            <a:spLocks noGrp="1"/>
          </p:cNvSpPr>
          <p:nvPr>
            <p:ph type="subTitle" idx="1"/>
          </p:nvPr>
        </p:nvSpPr>
        <p:spPr>
          <a:xfrm>
            <a:off x="532944" y="4213654"/>
            <a:ext cx="4335618"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5" name="TextBox 4">
            <a:extLst>
              <a:ext uri="{FF2B5EF4-FFF2-40B4-BE49-F238E27FC236}">
                <a16:creationId xmlns:a16="http://schemas.microsoft.com/office/drawing/2014/main" id="{CA69FE06-965E-AA5C-F8B9-30A3AB56667F}"/>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6146749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box x 1">
    <p:spTree>
      <p:nvGrpSpPr>
        <p:cNvPr id="1" name=""/>
        <p:cNvGrpSpPr/>
        <p:nvPr/>
      </p:nvGrpSpPr>
      <p:grpSpPr>
        <a:xfrm>
          <a:off x="0" y="0"/>
          <a:ext cx="0" cy="0"/>
          <a:chOff x="0" y="0"/>
          <a:chExt cx="0" cy="0"/>
        </a:xfrm>
      </p:grpSpPr>
      <p:pic>
        <p:nvPicPr>
          <p:cNvPr id="10" name="Picture 9" descr="A black background with a pink object&#10;&#10;Description automatically generated">
            <a:extLst>
              <a:ext uri="{FF2B5EF4-FFF2-40B4-BE49-F238E27FC236}">
                <a16:creationId xmlns:a16="http://schemas.microsoft.com/office/drawing/2014/main" id="{A17F6C51-DF54-894F-505B-FBC3BC97F71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2" name="Title 1">
            <a:extLst>
              <a:ext uri="{FF2B5EF4-FFF2-40B4-BE49-F238E27FC236}">
                <a16:creationId xmlns:a16="http://schemas.microsoft.com/office/drawing/2014/main" id="{A24D5798-821B-54D8-7307-D3B592F91BCE}"/>
              </a:ext>
            </a:extLst>
          </p:cNvPr>
          <p:cNvSpPr>
            <a:spLocks noGrp="1"/>
          </p:cNvSpPr>
          <p:nvPr>
            <p:ph type="title"/>
          </p:nvPr>
        </p:nvSpPr>
        <p:spPr>
          <a:xfrm>
            <a:off x="637273" y="365125"/>
            <a:ext cx="9709361" cy="870551"/>
          </a:xfrm>
        </p:spPr>
        <p:txBody>
          <a:bodyPr/>
          <a:lstStyle>
            <a:lvl1pPr>
              <a:defRPr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3" name="Content Placeholder 2">
            <a:extLst>
              <a:ext uri="{FF2B5EF4-FFF2-40B4-BE49-F238E27FC236}">
                <a16:creationId xmlns:a16="http://schemas.microsoft.com/office/drawing/2014/main" id="{A4A32C58-2F88-40C5-EF11-16328E9C88E8}"/>
              </a:ext>
            </a:extLst>
          </p:cNvPr>
          <p:cNvSpPr>
            <a:spLocks noGrp="1"/>
          </p:cNvSpPr>
          <p:nvPr>
            <p:ph sz="half" idx="1"/>
          </p:nvPr>
        </p:nvSpPr>
        <p:spPr>
          <a:xfrm>
            <a:off x="637273" y="2372497"/>
            <a:ext cx="9709362" cy="3804466"/>
          </a:xfrm>
        </p:spPr>
        <p:txBody>
          <a:bodyPr>
            <a:normAutofit/>
          </a:bodyPr>
          <a:lstStyle>
            <a:lvl1pPr marL="0" indent="0">
              <a:buNone/>
              <a:defRPr sz="1800" b="0" i="0">
                <a:latin typeface="Arial" panose="020B0604020202020204" pitchFamily="34" charset="0"/>
              </a:defRPr>
            </a:lvl1pPr>
          </a:lstStyle>
          <a:p>
            <a:pPr lvl="0"/>
            <a:r>
              <a:rPr lang="en-GB"/>
              <a:t>Click to edit Master text styles</a:t>
            </a:r>
          </a:p>
        </p:txBody>
      </p:sp>
      <p:sp>
        <p:nvSpPr>
          <p:cNvPr id="9" name="Content Placeholder 8">
            <a:extLst>
              <a:ext uri="{FF2B5EF4-FFF2-40B4-BE49-F238E27FC236}">
                <a16:creationId xmlns:a16="http://schemas.microsoft.com/office/drawing/2014/main" id="{35AB5FD5-63AB-4F3D-B548-39DB3336BC6A}"/>
              </a:ext>
            </a:extLst>
          </p:cNvPr>
          <p:cNvSpPr>
            <a:spLocks noGrp="1"/>
          </p:cNvSpPr>
          <p:nvPr>
            <p:ph sz="quarter" idx="13"/>
          </p:nvPr>
        </p:nvSpPr>
        <p:spPr>
          <a:xfrm>
            <a:off x="637273" y="1322559"/>
            <a:ext cx="9709361" cy="759597"/>
          </a:xfrm>
        </p:spPr>
        <p:txBody>
          <a:bodyPr>
            <a:normAutofit/>
          </a:bodyPr>
          <a:lstStyle>
            <a:lvl1pPr marL="0" indent="0">
              <a:buNone/>
              <a:defRPr sz="2400" b="0" i="0">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Tree>
    <p:extLst>
      <p:ext uri="{BB962C8B-B14F-4D97-AF65-F5344CB8AC3E}">
        <p14:creationId xmlns:p14="http://schemas.microsoft.com/office/powerpoint/2010/main" val="1930668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box (left) media box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57A9E-C78F-DAF6-0658-5E582E5609F0}"/>
              </a:ext>
            </a:extLst>
          </p:cNvPr>
          <p:cNvSpPr>
            <a:spLocks noGrp="1"/>
          </p:cNvSpPr>
          <p:nvPr>
            <p:ph type="title"/>
          </p:nvPr>
        </p:nvSpPr>
        <p:spPr>
          <a:xfrm>
            <a:off x="637274" y="365125"/>
            <a:ext cx="5360302" cy="1325563"/>
          </a:xfrm>
        </p:spPr>
        <p:txBody>
          <a:bodyPr/>
          <a:lstStyle>
            <a:lvl1pPr>
              <a:defRPr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3" name="Text Placeholder 2">
            <a:extLst>
              <a:ext uri="{FF2B5EF4-FFF2-40B4-BE49-F238E27FC236}">
                <a16:creationId xmlns:a16="http://schemas.microsoft.com/office/drawing/2014/main" id="{1881D6EB-D2F1-4B16-20AA-2B2362036EC3}"/>
              </a:ext>
            </a:extLst>
          </p:cNvPr>
          <p:cNvSpPr>
            <a:spLocks noGrp="1"/>
          </p:cNvSpPr>
          <p:nvPr>
            <p:ph type="body" idx="1"/>
          </p:nvPr>
        </p:nvSpPr>
        <p:spPr>
          <a:xfrm>
            <a:off x="637274" y="1681163"/>
            <a:ext cx="5360302" cy="546222"/>
          </a:xfrm>
        </p:spPr>
        <p:txBody>
          <a:bodyPr anchor="b"/>
          <a:lstStyle>
            <a:lvl1pPr marL="0" indent="0">
              <a:buNone/>
              <a:defRPr sz="2400" b="0" i="0">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A05F1A0D-AA08-8017-1259-207ADC3A5774}"/>
              </a:ext>
            </a:extLst>
          </p:cNvPr>
          <p:cNvSpPr>
            <a:spLocks noGrp="1"/>
          </p:cNvSpPr>
          <p:nvPr>
            <p:ph sz="half" idx="2"/>
          </p:nvPr>
        </p:nvSpPr>
        <p:spPr>
          <a:xfrm>
            <a:off x="637274" y="2505075"/>
            <a:ext cx="5360302" cy="3684588"/>
          </a:xfrm>
        </p:spPr>
        <p:txBody>
          <a:bodyPr>
            <a:normAutofit/>
          </a:bodyPr>
          <a:lstStyle>
            <a:lvl1pPr marL="0" indent="0">
              <a:buNone/>
              <a:defRPr sz="1800" b="0" i="0">
                <a:latin typeface="Arial" panose="020B0604020202020204"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11" name="Picture Placeholder 10">
            <a:extLst>
              <a:ext uri="{FF2B5EF4-FFF2-40B4-BE49-F238E27FC236}">
                <a16:creationId xmlns:a16="http://schemas.microsoft.com/office/drawing/2014/main" id="{920475B3-F806-CFBA-374B-4DFD48EA25F5}"/>
              </a:ext>
            </a:extLst>
          </p:cNvPr>
          <p:cNvSpPr>
            <a:spLocks noGrp="1"/>
          </p:cNvSpPr>
          <p:nvPr>
            <p:ph type="pic" sz="quarter" idx="13"/>
          </p:nvPr>
        </p:nvSpPr>
        <p:spPr>
          <a:xfrm>
            <a:off x="6470650" y="0"/>
            <a:ext cx="5721350" cy="6858000"/>
          </a:xfrm>
        </p:spPr>
        <p:txBody>
          <a:bodyPr/>
          <a:lstStyle>
            <a:lvl1pPr>
              <a:defRPr b="0" i="0">
                <a:latin typeface="Arial" panose="020B0604020202020204" pitchFamily="34" charset="0"/>
              </a:defRPr>
            </a:lvl1pPr>
          </a:lstStyle>
          <a:p>
            <a:endParaRPr lang="en-GB"/>
          </a:p>
        </p:txBody>
      </p:sp>
      <p:pic>
        <p:nvPicPr>
          <p:cNvPr id="15" name="Picture 14" descr="A black and white logo&#10;&#10;Description automatically generated">
            <a:extLst>
              <a:ext uri="{FF2B5EF4-FFF2-40B4-BE49-F238E27FC236}">
                <a16:creationId xmlns:a16="http://schemas.microsoft.com/office/drawing/2014/main" id="{3864807D-A5DF-3E79-E021-543FED2A71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298283" y="5745025"/>
            <a:ext cx="1658716" cy="1112975"/>
          </a:xfrm>
          <a:prstGeom prst="rect">
            <a:avLst/>
          </a:prstGeom>
        </p:spPr>
      </p:pic>
    </p:spTree>
    <p:extLst>
      <p:ext uri="{BB962C8B-B14F-4D97-AF65-F5344CB8AC3E}">
        <p14:creationId xmlns:p14="http://schemas.microsoft.com/office/powerpoint/2010/main" val="6225490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ighlight Box x 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9A1647E-75C3-1FDB-7B8C-7BFFC9765437}"/>
              </a:ext>
            </a:extLst>
          </p:cNvPr>
          <p:cNvSpPr/>
          <p:nvPr userDrawn="1"/>
        </p:nvSpPr>
        <p:spPr>
          <a:xfrm>
            <a:off x="0" y="3429000"/>
            <a:ext cx="6096000" cy="3429000"/>
          </a:xfrm>
          <a:prstGeom prst="rect">
            <a:avLst/>
          </a:prstGeom>
          <a:solidFill>
            <a:srgbClr val="813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Arial" panose="020B0604020202020204" pitchFamily="34" charset="0"/>
            </a:endParaRPr>
          </a:p>
        </p:txBody>
      </p:sp>
      <p:sp>
        <p:nvSpPr>
          <p:cNvPr id="8" name="Rectangle 7">
            <a:extLst>
              <a:ext uri="{FF2B5EF4-FFF2-40B4-BE49-F238E27FC236}">
                <a16:creationId xmlns:a16="http://schemas.microsoft.com/office/drawing/2014/main" id="{BC44BC44-1008-8478-D64A-C7BFB3047FAB}"/>
              </a:ext>
            </a:extLst>
          </p:cNvPr>
          <p:cNvSpPr/>
          <p:nvPr userDrawn="1"/>
        </p:nvSpPr>
        <p:spPr>
          <a:xfrm>
            <a:off x="0" y="1"/>
            <a:ext cx="6096000" cy="3429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Arial" panose="020B0604020202020204" pitchFamily="34" charset="0"/>
            </a:endParaRPr>
          </a:p>
        </p:txBody>
      </p:sp>
      <p:sp>
        <p:nvSpPr>
          <p:cNvPr id="9" name="Rectangle 8">
            <a:extLst>
              <a:ext uri="{FF2B5EF4-FFF2-40B4-BE49-F238E27FC236}">
                <a16:creationId xmlns:a16="http://schemas.microsoft.com/office/drawing/2014/main" id="{03BCE880-9610-64A0-A954-B9102D8026D1}"/>
              </a:ext>
            </a:extLst>
          </p:cNvPr>
          <p:cNvSpPr>
            <a:spLocks noGrp="1" noRot="1" noMove="1" noResize="1" noEditPoints="1" noAdjustHandles="1" noChangeArrowheads="1" noChangeShapeType="1"/>
          </p:cNvSpPr>
          <p:nvPr userDrawn="1"/>
        </p:nvSpPr>
        <p:spPr>
          <a:xfrm>
            <a:off x="6096000" y="0"/>
            <a:ext cx="6096000" cy="6857999"/>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Arial" panose="020B0604020202020204" pitchFamily="34" charset="0"/>
            </a:endParaRPr>
          </a:p>
        </p:txBody>
      </p:sp>
      <p:sp>
        <p:nvSpPr>
          <p:cNvPr id="2" name="Title 1">
            <a:extLst>
              <a:ext uri="{FF2B5EF4-FFF2-40B4-BE49-F238E27FC236}">
                <a16:creationId xmlns:a16="http://schemas.microsoft.com/office/drawing/2014/main" id="{1591C4AD-353B-4788-1942-1F0D641705CA}"/>
              </a:ext>
            </a:extLst>
          </p:cNvPr>
          <p:cNvSpPr>
            <a:spLocks noGrp="1"/>
          </p:cNvSpPr>
          <p:nvPr>
            <p:ph type="title"/>
          </p:nvPr>
        </p:nvSpPr>
        <p:spPr>
          <a:xfrm>
            <a:off x="632012" y="501652"/>
            <a:ext cx="4114800" cy="668242"/>
          </a:xfrm>
        </p:spPr>
        <p:txBody>
          <a:bodyPr>
            <a:normAutofit/>
          </a:bodyPr>
          <a:lstStyle>
            <a:lvl1pPr>
              <a:defRPr sz="2400" b="1" i="0">
                <a:solidFill>
                  <a:schemeClr val="tx2"/>
                </a:solidFill>
                <a:latin typeface="Arial" panose="020B0604020202020204" pitchFamily="34" charset="0"/>
                <a:cs typeface="Arial" panose="020B0604020202020204" pitchFamily="34" charset="0"/>
              </a:defRPr>
            </a:lvl1pPr>
          </a:lstStyle>
          <a:p>
            <a:r>
              <a:rPr lang="en-GB"/>
              <a:t>Click to edit Master title style</a:t>
            </a:r>
          </a:p>
        </p:txBody>
      </p:sp>
      <p:sp>
        <p:nvSpPr>
          <p:cNvPr id="12" name="Text Placeholder 11">
            <a:extLst>
              <a:ext uri="{FF2B5EF4-FFF2-40B4-BE49-F238E27FC236}">
                <a16:creationId xmlns:a16="http://schemas.microsoft.com/office/drawing/2014/main" id="{6E3E7257-1DA1-F7E1-28D5-D974C4FA5449}"/>
              </a:ext>
            </a:extLst>
          </p:cNvPr>
          <p:cNvSpPr>
            <a:spLocks noGrp="1"/>
          </p:cNvSpPr>
          <p:nvPr>
            <p:ph type="body" sz="quarter" idx="13"/>
          </p:nvPr>
        </p:nvSpPr>
        <p:spPr>
          <a:xfrm>
            <a:off x="632012" y="1342349"/>
            <a:ext cx="4924348" cy="1712014"/>
          </a:xfrm>
        </p:spPr>
        <p:txBody>
          <a:bodyPr>
            <a:normAutofit/>
          </a:bodyPr>
          <a:lstStyle>
            <a:lvl1pPr marL="0" indent="0">
              <a:buNone/>
              <a:defRPr sz="1800" b="0" i="0">
                <a:solidFill>
                  <a:schemeClr val="tx2"/>
                </a:solidFill>
                <a:latin typeface="Arial" panose="020B0604020202020204" pitchFamily="34" charset="0"/>
              </a:defRPr>
            </a:lvl1pPr>
            <a:lvl2pPr marL="457200" indent="0">
              <a:buNone/>
              <a:defRPr sz="1800">
                <a:solidFill>
                  <a:schemeClr val="tx2"/>
                </a:solidFill>
              </a:defRPr>
            </a:lvl2pPr>
            <a:lvl3pPr marL="914400" indent="0">
              <a:buNone/>
              <a:defRPr sz="1800">
                <a:solidFill>
                  <a:schemeClr val="tx2"/>
                </a:solidFill>
              </a:defRPr>
            </a:lvl3pPr>
            <a:lvl4pPr marL="1371600" indent="0">
              <a:buNone/>
              <a:defRPr sz="1800">
                <a:solidFill>
                  <a:schemeClr val="tx2"/>
                </a:solidFill>
              </a:defRPr>
            </a:lvl4pPr>
            <a:lvl5pPr marL="1828800" indent="0">
              <a:buNone/>
              <a:defRPr sz="1800">
                <a:solidFill>
                  <a:schemeClr val="tx2"/>
                </a:solidFill>
              </a:defRPr>
            </a:lvl5pPr>
          </a:lstStyle>
          <a:p>
            <a:pPr lvl="0"/>
            <a:r>
              <a:rPr lang="en-GB"/>
              <a:t>Click to edit Master text styles</a:t>
            </a:r>
          </a:p>
        </p:txBody>
      </p:sp>
      <p:pic>
        <p:nvPicPr>
          <p:cNvPr id="17" name="Picture 16" descr="A black background with white text&#10;&#10;Description automatically generated">
            <a:extLst>
              <a:ext uri="{FF2B5EF4-FFF2-40B4-BE49-F238E27FC236}">
                <a16:creationId xmlns:a16="http://schemas.microsoft.com/office/drawing/2014/main" id="{F64D4804-511F-AFEC-D1BB-B29C795B9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5370" y="5746066"/>
            <a:ext cx="1665087" cy="1117250"/>
          </a:xfrm>
          <a:prstGeom prst="rect">
            <a:avLst/>
          </a:prstGeom>
        </p:spPr>
      </p:pic>
      <p:sp>
        <p:nvSpPr>
          <p:cNvPr id="21" name="Picture Placeholder 20">
            <a:extLst>
              <a:ext uri="{FF2B5EF4-FFF2-40B4-BE49-F238E27FC236}">
                <a16:creationId xmlns:a16="http://schemas.microsoft.com/office/drawing/2014/main" id="{17F6E517-5429-A2F6-D34C-964E6CD37C9D}"/>
              </a:ext>
            </a:extLst>
          </p:cNvPr>
          <p:cNvSpPr>
            <a:spLocks noGrp="1"/>
          </p:cNvSpPr>
          <p:nvPr>
            <p:ph type="pic" sz="quarter" idx="15"/>
          </p:nvPr>
        </p:nvSpPr>
        <p:spPr>
          <a:xfrm>
            <a:off x="6792990" y="1006627"/>
            <a:ext cx="2297679" cy="2297679"/>
          </a:xfrm>
          <a:prstGeom prst="ellipse">
            <a:avLst/>
          </a:prstGeom>
        </p:spPr>
        <p:txBody>
          <a:bodyPr/>
          <a:lstStyle>
            <a:lvl1pPr>
              <a:defRPr b="0" i="0">
                <a:latin typeface="Arial" panose="020B0604020202020204" pitchFamily="34" charset="0"/>
              </a:defRPr>
            </a:lvl1pPr>
          </a:lstStyle>
          <a:p>
            <a:endParaRPr lang="en-GB"/>
          </a:p>
        </p:txBody>
      </p:sp>
      <p:sp>
        <p:nvSpPr>
          <p:cNvPr id="22" name="Picture Placeholder 20">
            <a:extLst>
              <a:ext uri="{FF2B5EF4-FFF2-40B4-BE49-F238E27FC236}">
                <a16:creationId xmlns:a16="http://schemas.microsoft.com/office/drawing/2014/main" id="{E04B2806-1F83-34D3-221F-2C4B3249EA6D}"/>
              </a:ext>
            </a:extLst>
          </p:cNvPr>
          <p:cNvSpPr>
            <a:spLocks noGrp="1"/>
          </p:cNvSpPr>
          <p:nvPr>
            <p:ph type="pic" sz="quarter" idx="16"/>
          </p:nvPr>
        </p:nvSpPr>
        <p:spPr>
          <a:xfrm>
            <a:off x="9133166" y="1006627"/>
            <a:ext cx="2297679" cy="2297679"/>
          </a:xfrm>
          <a:prstGeom prst="ellipse">
            <a:avLst/>
          </a:prstGeom>
        </p:spPr>
        <p:txBody>
          <a:bodyPr/>
          <a:lstStyle>
            <a:lvl1pPr>
              <a:defRPr b="0" i="0">
                <a:latin typeface="Arial" panose="020B0604020202020204" pitchFamily="34" charset="0"/>
              </a:defRPr>
            </a:lvl1pPr>
          </a:lstStyle>
          <a:p>
            <a:endParaRPr lang="en-GB"/>
          </a:p>
        </p:txBody>
      </p:sp>
      <p:sp>
        <p:nvSpPr>
          <p:cNvPr id="23" name="Picture Placeholder 20">
            <a:extLst>
              <a:ext uri="{FF2B5EF4-FFF2-40B4-BE49-F238E27FC236}">
                <a16:creationId xmlns:a16="http://schemas.microsoft.com/office/drawing/2014/main" id="{3A50FE80-7330-1683-7D23-937274886C7D}"/>
              </a:ext>
            </a:extLst>
          </p:cNvPr>
          <p:cNvSpPr>
            <a:spLocks noGrp="1"/>
          </p:cNvSpPr>
          <p:nvPr>
            <p:ph type="pic" sz="quarter" idx="17"/>
          </p:nvPr>
        </p:nvSpPr>
        <p:spPr>
          <a:xfrm>
            <a:off x="6792990" y="3309169"/>
            <a:ext cx="2297679" cy="2297679"/>
          </a:xfrm>
          <a:prstGeom prst="ellipse">
            <a:avLst/>
          </a:prstGeom>
        </p:spPr>
        <p:txBody>
          <a:bodyPr/>
          <a:lstStyle>
            <a:lvl1pPr>
              <a:defRPr b="0" i="0">
                <a:latin typeface="Arial" panose="020B0604020202020204" pitchFamily="34" charset="0"/>
              </a:defRPr>
            </a:lvl1pPr>
          </a:lstStyle>
          <a:p>
            <a:endParaRPr lang="en-GB"/>
          </a:p>
        </p:txBody>
      </p:sp>
      <p:sp>
        <p:nvSpPr>
          <p:cNvPr id="24" name="Picture Placeholder 20">
            <a:extLst>
              <a:ext uri="{FF2B5EF4-FFF2-40B4-BE49-F238E27FC236}">
                <a16:creationId xmlns:a16="http://schemas.microsoft.com/office/drawing/2014/main" id="{8D27946E-1055-AE60-D3CE-5732F4CA1791}"/>
              </a:ext>
            </a:extLst>
          </p:cNvPr>
          <p:cNvSpPr>
            <a:spLocks noGrp="1"/>
          </p:cNvSpPr>
          <p:nvPr>
            <p:ph type="pic" sz="quarter" idx="18"/>
          </p:nvPr>
        </p:nvSpPr>
        <p:spPr>
          <a:xfrm>
            <a:off x="9133166" y="3309169"/>
            <a:ext cx="2297679" cy="2297679"/>
          </a:xfrm>
          <a:prstGeom prst="ellipse">
            <a:avLst/>
          </a:prstGeom>
        </p:spPr>
        <p:txBody>
          <a:bodyPr/>
          <a:lstStyle>
            <a:lvl1pPr>
              <a:defRPr b="0" i="0">
                <a:latin typeface="Arial" panose="020B0604020202020204" pitchFamily="34" charset="0"/>
              </a:defRPr>
            </a:lvl1pPr>
          </a:lstStyle>
          <a:p>
            <a:endParaRPr lang="en-GB"/>
          </a:p>
        </p:txBody>
      </p:sp>
      <p:sp>
        <p:nvSpPr>
          <p:cNvPr id="25" name="Oval 24">
            <a:extLst>
              <a:ext uri="{FF2B5EF4-FFF2-40B4-BE49-F238E27FC236}">
                <a16:creationId xmlns:a16="http://schemas.microsoft.com/office/drawing/2014/main" id="{D2D94757-FA0A-6B76-AD9C-3993534B0523}"/>
              </a:ext>
            </a:extLst>
          </p:cNvPr>
          <p:cNvSpPr/>
          <p:nvPr userDrawn="1"/>
        </p:nvSpPr>
        <p:spPr>
          <a:xfrm>
            <a:off x="11430845" y="1001026"/>
            <a:ext cx="2297679" cy="2297679"/>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Arial" panose="020B0604020202020204" pitchFamily="34" charset="0"/>
            </a:endParaRPr>
          </a:p>
        </p:txBody>
      </p:sp>
      <p:sp>
        <p:nvSpPr>
          <p:cNvPr id="26" name="Oval 25">
            <a:extLst>
              <a:ext uri="{FF2B5EF4-FFF2-40B4-BE49-F238E27FC236}">
                <a16:creationId xmlns:a16="http://schemas.microsoft.com/office/drawing/2014/main" id="{9AB12763-DBD1-1841-CA8E-22FF5ED6696E}"/>
              </a:ext>
            </a:extLst>
          </p:cNvPr>
          <p:cNvSpPr/>
          <p:nvPr userDrawn="1"/>
        </p:nvSpPr>
        <p:spPr>
          <a:xfrm>
            <a:off x="11430845" y="3303551"/>
            <a:ext cx="2297679" cy="2297679"/>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Arial" panose="020B0604020202020204" pitchFamily="34" charset="0"/>
            </a:endParaRPr>
          </a:p>
        </p:txBody>
      </p:sp>
      <p:sp>
        <p:nvSpPr>
          <p:cNvPr id="27" name="Title 1">
            <a:extLst>
              <a:ext uri="{FF2B5EF4-FFF2-40B4-BE49-F238E27FC236}">
                <a16:creationId xmlns:a16="http://schemas.microsoft.com/office/drawing/2014/main" id="{61BBB9AE-4A63-EFC4-BAF9-A24EC128133F}"/>
              </a:ext>
            </a:extLst>
          </p:cNvPr>
          <p:cNvSpPr txBox="1">
            <a:spLocks/>
          </p:cNvSpPr>
          <p:nvPr userDrawn="1"/>
        </p:nvSpPr>
        <p:spPr>
          <a:xfrm>
            <a:off x="632012" y="3685723"/>
            <a:ext cx="4114800" cy="6682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i="0" kern="1200">
                <a:solidFill>
                  <a:schemeClr val="tx2"/>
                </a:solidFill>
                <a:latin typeface="Arial" panose="020B0604020202020204" pitchFamily="34" charset="0"/>
                <a:ea typeface="+mj-ea"/>
                <a:cs typeface="Arial" panose="020B0604020202020204" pitchFamily="34" charset="0"/>
              </a:defRPr>
            </a:lvl1pPr>
          </a:lstStyle>
          <a:p>
            <a:r>
              <a:rPr lang="en-GB" b="0" i="0">
                <a:solidFill>
                  <a:schemeClr val="bg1"/>
                </a:solidFill>
                <a:latin typeface="Arial" panose="020B0604020202020204" pitchFamily="34" charset="0"/>
                <a:cs typeface="Arial" panose="020B0604020202020204" pitchFamily="34" charset="0"/>
              </a:rPr>
              <a:t>Click to edit Master title style</a:t>
            </a:r>
          </a:p>
        </p:txBody>
      </p:sp>
      <p:sp>
        <p:nvSpPr>
          <p:cNvPr id="28" name="Text Placeholder 11">
            <a:extLst>
              <a:ext uri="{FF2B5EF4-FFF2-40B4-BE49-F238E27FC236}">
                <a16:creationId xmlns:a16="http://schemas.microsoft.com/office/drawing/2014/main" id="{9F928298-8FD9-7EE7-12A2-6E4EE4203525}"/>
              </a:ext>
            </a:extLst>
          </p:cNvPr>
          <p:cNvSpPr>
            <a:spLocks noGrp="1"/>
          </p:cNvSpPr>
          <p:nvPr>
            <p:ph type="body" sz="quarter" idx="19"/>
          </p:nvPr>
        </p:nvSpPr>
        <p:spPr>
          <a:xfrm>
            <a:off x="632012" y="4526420"/>
            <a:ext cx="4924348" cy="1712014"/>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sz="1800">
                <a:solidFill>
                  <a:schemeClr val="tx2"/>
                </a:solidFill>
              </a:defRPr>
            </a:lvl2pPr>
            <a:lvl3pPr marL="914400" indent="0">
              <a:buNone/>
              <a:defRPr sz="1800">
                <a:solidFill>
                  <a:schemeClr val="tx2"/>
                </a:solidFill>
              </a:defRPr>
            </a:lvl3pPr>
            <a:lvl4pPr marL="1371600" indent="0">
              <a:buNone/>
              <a:defRPr sz="1800">
                <a:solidFill>
                  <a:schemeClr val="tx2"/>
                </a:solidFill>
              </a:defRPr>
            </a:lvl4pPr>
            <a:lvl5pPr marL="1828800" indent="0">
              <a:buNone/>
              <a:defRPr sz="1800">
                <a:solidFill>
                  <a:schemeClr val="tx2"/>
                </a:solidFill>
              </a:defRPr>
            </a:lvl5pPr>
          </a:lstStyle>
          <a:p>
            <a:pPr lvl="0"/>
            <a:r>
              <a:rPr lang="en-GB"/>
              <a:t>Click to edit Master text styles</a:t>
            </a:r>
          </a:p>
        </p:txBody>
      </p:sp>
      <p:sp>
        <p:nvSpPr>
          <p:cNvPr id="5" name="TextBox 4">
            <a:extLst>
              <a:ext uri="{FF2B5EF4-FFF2-40B4-BE49-F238E27FC236}">
                <a16:creationId xmlns:a16="http://schemas.microsoft.com/office/drawing/2014/main" id="{1385A706-DD91-6F22-5AA3-A69E8823136A}"/>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16F0B063-2AC7-4AF4-0958-1511CAD9BBDB}"/>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tx2"/>
                </a:solidFill>
                <a:latin typeface="Arial" panose="020B0604020202020204" pitchFamily="34" charset="0"/>
              </a:rPr>
              <a:t>Public</a:t>
            </a:r>
          </a:p>
        </p:txBody>
      </p:sp>
    </p:spTree>
    <p:extLst>
      <p:ext uri="{BB962C8B-B14F-4D97-AF65-F5344CB8AC3E}">
        <p14:creationId xmlns:p14="http://schemas.microsoft.com/office/powerpoint/2010/main" val="33614809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Primary Breaker slide - Purple">
    <p:bg>
      <p:bgPr>
        <a:solidFill>
          <a:schemeClr val="tx2"/>
        </a:solidFill>
        <a:effectLst/>
      </p:bgPr>
    </p:bg>
    <p:spTree>
      <p:nvGrpSpPr>
        <p:cNvPr id="1" name=""/>
        <p:cNvGrpSpPr/>
        <p:nvPr/>
      </p:nvGrpSpPr>
      <p:grpSpPr>
        <a:xfrm>
          <a:off x="0" y="0"/>
          <a:ext cx="0" cy="0"/>
          <a:chOff x="0" y="0"/>
          <a:chExt cx="0" cy="0"/>
        </a:xfrm>
      </p:grpSpPr>
      <p:pic>
        <p:nvPicPr>
          <p:cNvPr id="7" name="Picture 6" descr="A purple and white background&#10;&#10;Description automatically generated">
            <a:extLst>
              <a:ext uri="{FF2B5EF4-FFF2-40B4-BE49-F238E27FC236}">
                <a16:creationId xmlns:a16="http://schemas.microsoft.com/office/drawing/2014/main" id="{A130E291-1866-9610-5CC3-7DFC426B7A03}"/>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2" name="Title 1">
            <a:extLst>
              <a:ext uri="{FF2B5EF4-FFF2-40B4-BE49-F238E27FC236}">
                <a16:creationId xmlns:a16="http://schemas.microsoft.com/office/drawing/2014/main" id="{E304E765-D7CE-66CF-AAD3-B47633EED211}"/>
              </a:ext>
            </a:extLst>
          </p:cNvPr>
          <p:cNvSpPr>
            <a:spLocks noGrp="1"/>
          </p:cNvSpPr>
          <p:nvPr>
            <p:ph type="ctrTitle"/>
          </p:nvPr>
        </p:nvSpPr>
        <p:spPr>
          <a:xfrm>
            <a:off x="591018" y="820795"/>
            <a:ext cx="5047782" cy="2387600"/>
          </a:xfrm>
        </p:spPr>
        <p:txBody>
          <a:bodyPr anchor="b">
            <a:normAutofit/>
          </a:bodyPr>
          <a:lstStyle>
            <a:lvl1pPr algn="l">
              <a:defRPr sz="4400"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3" name="Subtitle 2">
            <a:extLst>
              <a:ext uri="{FF2B5EF4-FFF2-40B4-BE49-F238E27FC236}">
                <a16:creationId xmlns:a16="http://schemas.microsoft.com/office/drawing/2014/main" id="{EE141B9C-4686-EF1F-23CB-10919C7B2DC1}"/>
              </a:ext>
            </a:extLst>
          </p:cNvPr>
          <p:cNvSpPr>
            <a:spLocks noGrp="1"/>
          </p:cNvSpPr>
          <p:nvPr>
            <p:ph type="subTitle" idx="1"/>
          </p:nvPr>
        </p:nvSpPr>
        <p:spPr>
          <a:xfrm>
            <a:off x="591018" y="3245466"/>
            <a:ext cx="3841424"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5" name="TextBox 4">
            <a:extLst>
              <a:ext uri="{FF2B5EF4-FFF2-40B4-BE49-F238E27FC236}">
                <a16:creationId xmlns:a16="http://schemas.microsoft.com/office/drawing/2014/main" id="{1D6A8BFF-616F-C1F3-75EC-AC1330A8142F}"/>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7562F1C3-D8E4-B6FF-1CB4-4CA989B0F147}"/>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2756587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rimary Image Breaker Slide (Purpl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FF8368B-8346-55F3-7D58-DDEE5EB26EAC}"/>
              </a:ext>
            </a:extLst>
          </p:cNvPr>
          <p:cNvSpPr>
            <a:spLocks noGrp="1"/>
          </p:cNvSpPr>
          <p:nvPr>
            <p:ph type="pic" sz="quarter" idx="13"/>
          </p:nvPr>
        </p:nvSpPr>
        <p:spPr>
          <a:xfrm>
            <a:off x="0" y="0"/>
            <a:ext cx="12192000" cy="6858000"/>
          </a:xfrm>
        </p:spPr>
        <p:txBody>
          <a:bodyPr/>
          <a:lstStyle>
            <a:lvl1pPr>
              <a:defRPr b="0" i="0">
                <a:latin typeface="Arial" panose="020B0604020202020204" pitchFamily="34" charset="0"/>
              </a:defRPr>
            </a:lvl1pPr>
          </a:lstStyle>
          <a:p>
            <a:endParaRPr lang="en-GB"/>
          </a:p>
        </p:txBody>
      </p:sp>
      <p:pic>
        <p:nvPicPr>
          <p:cNvPr id="7" name="Picture 6" descr="A group of purple circles on a black background&#10;&#10;Description automatically generated">
            <a:extLst>
              <a:ext uri="{FF2B5EF4-FFF2-40B4-BE49-F238E27FC236}">
                <a16:creationId xmlns:a16="http://schemas.microsoft.com/office/drawing/2014/main" id="{EDD804F0-E153-6B19-9F2C-012CBEAE4F41}"/>
              </a:ext>
            </a:extLst>
          </p:cNvPr>
          <p:cNvPicPr>
            <a:picLocks noChangeAspect="1"/>
          </p:cNvPicPr>
          <p:nvPr userDrawn="1"/>
        </p:nvPicPr>
        <p:blipFill>
          <a:blip r:embed="rId2"/>
          <a:stretch>
            <a:fillRect/>
          </a:stretch>
        </p:blipFill>
        <p:spPr>
          <a:xfrm>
            <a:off x="19877" y="-1388"/>
            <a:ext cx="12189533" cy="6859388"/>
          </a:xfrm>
          <a:prstGeom prst="rect">
            <a:avLst/>
          </a:prstGeom>
        </p:spPr>
      </p:pic>
      <p:sp>
        <p:nvSpPr>
          <p:cNvPr id="12" name="Title 1">
            <a:extLst>
              <a:ext uri="{FF2B5EF4-FFF2-40B4-BE49-F238E27FC236}">
                <a16:creationId xmlns:a16="http://schemas.microsoft.com/office/drawing/2014/main" id="{59302902-1CE7-278C-0E6C-C35B72BD0542}"/>
              </a:ext>
            </a:extLst>
          </p:cNvPr>
          <p:cNvSpPr>
            <a:spLocks noGrp="1"/>
          </p:cNvSpPr>
          <p:nvPr>
            <p:ph type="ctrTitle"/>
          </p:nvPr>
        </p:nvSpPr>
        <p:spPr>
          <a:xfrm>
            <a:off x="532944" y="820795"/>
            <a:ext cx="5105856" cy="2387600"/>
          </a:xfrm>
        </p:spPr>
        <p:txBody>
          <a:bodyPr anchor="b">
            <a:normAutofit/>
          </a:bodyPr>
          <a:lstStyle>
            <a:lvl1pPr algn="l">
              <a:defRPr sz="4400" b="1" i="0">
                <a:solidFill>
                  <a:schemeClr val="tx1"/>
                </a:solidFill>
                <a:latin typeface="Arial" panose="020B0604020202020204" pitchFamily="34" charset="0"/>
                <a:cs typeface="Arial" panose="020B0604020202020204" pitchFamily="34" charset="0"/>
              </a:defRPr>
            </a:lvl1pPr>
          </a:lstStyle>
          <a:p>
            <a:r>
              <a:rPr lang="en-GB"/>
              <a:t>Click to edit Master title style</a:t>
            </a:r>
          </a:p>
        </p:txBody>
      </p:sp>
      <p:sp>
        <p:nvSpPr>
          <p:cNvPr id="13" name="Subtitle 2">
            <a:extLst>
              <a:ext uri="{FF2B5EF4-FFF2-40B4-BE49-F238E27FC236}">
                <a16:creationId xmlns:a16="http://schemas.microsoft.com/office/drawing/2014/main" id="{43267D14-FA6F-F2E2-91FC-0421FD5B4571}"/>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tx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33131610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Primary Image Breaker Slide (Purple)">
    <p:spTree>
      <p:nvGrpSpPr>
        <p:cNvPr id="1" name=""/>
        <p:cNvGrpSpPr/>
        <p:nvPr/>
      </p:nvGrpSpPr>
      <p:grpSpPr>
        <a:xfrm>
          <a:off x="0" y="0"/>
          <a:ext cx="0" cy="0"/>
          <a:chOff x="0" y="0"/>
          <a:chExt cx="0" cy="0"/>
        </a:xfrm>
      </p:grpSpPr>
      <p:pic>
        <p:nvPicPr>
          <p:cNvPr id="5" name="Picture 4" descr="A aerial view of a landscape&#10;&#10;Description automatically generated">
            <a:extLst>
              <a:ext uri="{FF2B5EF4-FFF2-40B4-BE49-F238E27FC236}">
                <a16:creationId xmlns:a16="http://schemas.microsoft.com/office/drawing/2014/main" id="{CD01DA94-F338-6D64-E8BC-F0B3B13D7B0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1388"/>
            <a:ext cx="12192000" cy="6859388"/>
          </a:xfrm>
          <a:prstGeom prst="rect">
            <a:avLst/>
          </a:prstGeom>
        </p:spPr>
      </p:pic>
      <p:sp>
        <p:nvSpPr>
          <p:cNvPr id="4" name="Rectangle 3">
            <a:extLst>
              <a:ext uri="{FF2B5EF4-FFF2-40B4-BE49-F238E27FC236}">
                <a16:creationId xmlns:a16="http://schemas.microsoft.com/office/drawing/2014/main" id="{3CAB9DCB-488A-769D-8E9F-C764AB021394}"/>
              </a:ext>
            </a:extLst>
          </p:cNvPr>
          <p:cNvSpPr/>
          <p:nvPr userDrawn="1"/>
        </p:nvSpPr>
        <p:spPr>
          <a:xfrm>
            <a:off x="0" y="-1388"/>
            <a:ext cx="12192000" cy="6859388"/>
          </a:xfrm>
          <a:prstGeom prst="rect">
            <a:avLst/>
          </a:prstGeom>
          <a:gradFill>
            <a:gsLst>
              <a:gs pos="0">
                <a:schemeClr val="tx1">
                  <a:alpha val="39214"/>
                </a:schemeClr>
              </a:gs>
              <a:gs pos="99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group of purple circles on a black background&#10;&#10;Description automatically generated">
            <a:extLst>
              <a:ext uri="{FF2B5EF4-FFF2-40B4-BE49-F238E27FC236}">
                <a16:creationId xmlns:a16="http://schemas.microsoft.com/office/drawing/2014/main" id="{EDD804F0-E153-6B19-9F2C-012CBEAE4F41}"/>
              </a:ext>
            </a:extLst>
          </p:cNvPr>
          <p:cNvPicPr>
            <a:picLocks noChangeAspect="1"/>
          </p:cNvPicPr>
          <p:nvPr userDrawn="1"/>
        </p:nvPicPr>
        <p:blipFill>
          <a:blip r:embed="rId3"/>
          <a:stretch>
            <a:fillRect/>
          </a:stretch>
        </p:blipFill>
        <p:spPr>
          <a:xfrm>
            <a:off x="19877" y="-1388"/>
            <a:ext cx="12189533" cy="6859388"/>
          </a:xfrm>
          <a:prstGeom prst="rect">
            <a:avLst/>
          </a:prstGeom>
          <a:ln>
            <a:noFill/>
          </a:ln>
        </p:spPr>
      </p:pic>
      <p:sp>
        <p:nvSpPr>
          <p:cNvPr id="12" name="Title 1">
            <a:extLst>
              <a:ext uri="{FF2B5EF4-FFF2-40B4-BE49-F238E27FC236}">
                <a16:creationId xmlns:a16="http://schemas.microsoft.com/office/drawing/2014/main" id="{59302902-1CE7-278C-0E6C-C35B72BD0542}"/>
              </a:ext>
            </a:extLst>
          </p:cNvPr>
          <p:cNvSpPr>
            <a:spLocks noGrp="1"/>
          </p:cNvSpPr>
          <p:nvPr>
            <p:ph type="ctrTitle"/>
          </p:nvPr>
        </p:nvSpPr>
        <p:spPr>
          <a:xfrm>
            <a:off x="532944" y="820795"/>
            <a:ext cx="5105856" cy="2387600"/>
          </a:xfrm>
        </p:spPr>
        <p:txBody>
          <a:bodyPr anchor="b">
            <a:normAutofit/>
          </a:bodyPr>
          <a:lstStyle>
            <a:lvl1pPr algn="l">
              <a:defRPr sz="4400"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13" name="Subtitle 2">
            <a:extLst>
              <a:ext uri="{FF2B5EF4-FFF2-40B4-BE49-F238E27FC236}">
                <a16:creationId xmlns:a16="http://schemas.microsoft.com/office/drawing/2014/main" id="{43267D14-FA6F-F2E2-91FC-0421FD5B4571}"/>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9" name="TextBox 8">
            <a:extLst>
              <a:ext uri="{FF2B5EF4-FFF2-40B4-BE49-F238E27FC236}">
                <a16:creationId xmlns:a16="http://schemas.microsoft.com/office/drawing/2014/main" id="{9A087B3C-9691-28BD-F147-96ADB5060A6A}"/>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92168696-50C5-E93F-C095-40854C3C3AC9}"/>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27367436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imary Text (Left) Media (Right) Slide - Purple">
    <p:bg>
      <p:bgPr>
        <a:solidFill>
          <a:schemeClr val="tx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17E8957-A01D-893F-D819-6B81B4015BEE}"/>
              </a:ext>
            </a:extLst>
          </p:cNvPr>
          <p:cNvSpPr>
            <a:spLocks noGrp="1"/>
          </p:cNvSpPr>
          <p:nvPr>
            <p:ph type="pic" sz="quarter" idx="14"/>
          </p:nvPr>
        </p:nvSpPr>
        <p:spPr>
          <a:xfrm>
            <a:off x="6096000" y="0"/>
            <a:ext cx="6096000" cy="6858000"/>
          </a:xfrm>
        </p:spPr>
        <p:txBody>
          <a:bodyPr/>
          <a:lstStyle>
            <a:lvl1pPr>
              <a:defRPr b="0" i="0">
                <a:latin typeface="Arial" panose="020B0604020202020204" pitchFamily="34" charset="0"/>
              </a:defRPr>
            </a:lvl1pPr>
          </a:lstStyle>
          <a:p>
            <a:endParaRPr lang="en-GB"/>
          </a:p>
        </p:txBody>
      </p:sp>
      <p:pic>
        <p:nvPicPr>
          <p:cNvPr id="11" name="Picture 10" descr="A black background with white dots&#10;&#10;Description automatically generated">
            <a:extLst>
              <a:ext uri="{FF2B5EF4-FFF2-40B4-BE49-F238E27FC236}">
                <a16:creationId xmlns:a16="http://schemas.microsoft.com/office/drawing/2014/main" id="{ABFEF8AB-34E7-73B6-DDB3-863F32E4DCC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54EFE4BF-EB68-BFFF-F1BF-9E1AC71C4350}"/>
              </a:ext>
            </a:extLst>
          </p:cNvPr>
          <p:cNvSpPr>
            <a:spLocks noGrp="1"/>
          </p:cNvSpPr>
          <p:nvPr>
            <p:ph type="title"/>
          </p:nvPr>
        </p:nvSpPr>
        <p:spPr>
          <a:xfrm>
            <a:off x="637273" y="827711"/>
            <a:ext cx="5045070" cy="1325563"/>
          </a:xfrm>
        </p:spPr>
        <p:txBody>
          <a:bodyPr/>
          <a:lstStyle>
            <a:lvl1pPr>
              <a:defRPr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6" name="Text Placeholder 12">
            <a:extLst>
              <a:ext uri="{FF2B5EF4-FFF2-40B4-BE49-F238E27FC236}">
                <a16:creationId xmlns:a16="http://schemas.microsoft.com/office/drawing/2014/main" id="{4736E375-44F9-DC20-7D2C-AE6352F49D2D}"/>
              </a:ext>
            </a:extLst>
          </p:cNvPr>
          <p:cNvSpPr>
            <a:spLocks noGrp="1"/>
          </p:cNvSpPr>
          <p:nvPr>
            <p:ph type="body" sz="quarter" idx="13"/>
          </p:nvPr>
        </p:nvSpPr>
        <p:spPr>
          <a:xfrm>
            <a:off x="637273" y="2389357"/>
            <a:ext cx="5045070" cy="2410421"/>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E536F979-0D00-F0C3-148A-532A54812373}"/>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E2BA68CD-CD7C-6841-61D8-9B40F036486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9068309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ark background text layout">
    <p:bg>
      <p:bgPr>
        <a:solidFill>
          <a:schemeClr val="tx2"/>
        </a:solidFill>
        <a:effectLst/>
      </p:bgPr>
    </p:bg>
    <p:spTree>
      <p:nvGrpSpPr>
        <p:cNvPr id="1" name=""/>
        <p:cNvGrpSpPr/>
        <p:nvPr/>
      </p:nvGrpSpPr>
      <p:grpSpPr>
        <a:xfrm>
          <a:off x="0" y="0"/>
          <a:ext cx="0" cy="0"/>
          <a:chOff x="0" y="0"/>
          <a:chExt cx="0" cy="0"/>
        </a:xfrm>
      </p:grpSpPr>
      <p:pic>
        <p:nvPicPr>
          <p:cNvPr id="11" name="Picture 10" descr="A black background with white dots&#10;&#10;Description automatically generated">
            <a:extLst>
              <a:ext uri="{FF2B5EF4-FFF2-40B4-BE49-F238E27FC236}">
                <a16:creationId xmlns:a16="http://schemas.microsoft.com/office/drawing/2014/main" id="{ABFEF8AB-34E7-73B6-DDB3-863F32E4DCC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C594BE5F-29D9-6A6E-3331-86902DD8870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5085913"/>
            <a:ext cx="3652468" cy="1772086"/>
          </a:xfrm>
          <a:prstGeom prst="rect">
            <a:avLst/>
          </a:prstGeom>
        </p:spPr>
      </p:pic>
      <p:pic>
        <p:nvPicPr>
          <p:cNvPr id="4" name="Picture 3" descr="A black background with a pink object&#10;&#10;Description automatically generated">
            <a:extLst>
              <a:ext uri="{FF2B5EF4-FFF2-40B4-BE49-F238E27FC236}">
                <a16:creationId xmlns:a16="http://schemas.microsoft.com/office/drawing/2014/main" id="{1E9E3F9F-3B31-579B-232E-B051281E6921}"/>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8805910" y="0"/>
            <a:ext cx="3386090" cy="2339440"/>
          </a:xfrm>
          <a:prstGeom prst="rect">
            <a:avLst/>
          </a:prstGeom>
        </p:spPr>
      </p:pic>
      <p:sp>
        <p:nvSpPr>
          <p:cNvPr id="14" name="Title 1">
            <a:extLst>
              <a:ext uri="{FF2B5EF4-FFF2-40B4-BE49-F238E27FC236}">
                <a16:creationId xmlns:a16="http://schemas.microsoft.com/office/drawing/2014/main" id="{34E2B107-4A77-DBA7-45F4-4E1E102F838B}"/>
              </a:ext>
            </a:extLst>
          </p:cNvPr>
          <p:cNvSpPr>
            <a:spLocks noGrp="1"/>
          </p:cNvSpPr>
          <p:nvPr>
            <p:ph type="title"/>
          </p:nvPr>
        </p:nvSpPr>
        <p:spPr>
          <a:xfrm>
            <a:off x="637273" y="365125"/>
            <a:ext cx="8664382" cy="1325563"/>
          </a:xfrm>
        </p:spPr>
        <p:txBody>
          <a:bodyPr/>
          <a:lstStyle>
            <a:lvl1pPr>
              <a:defRPr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16" name="Text Placeholder 12">
            <a:extLst>
              <a:ext uri="{FF2B5EF4-FFF2-40B4-BE49-F238E27FC236}">
                <a16:creationId xmlns:a16="http://schemas.microsoft.com/office/drawing/2014/main" id="{AF2E0677-1F71-2249-5CE6-C3BA76F65548}"/>
              </a:ext>
            </a:extLst>
          </p:cNvPr>
          <p:cNvSpPr>
            <a:spLocks noGrp="1"/>
          </p:cNvSpPr>
          <p:nvPr>
            <p:ph type="body" sz="quarter" idx="13"/>
          </p:nvPr>
        </p:nvSpPr>
        <p:spPr>
          <a:xfrm>
            <a:off x="637273" y="1926771"/>
            <a:ext cx="4462848" cy="2755588"/>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17" name="Text Placeholder 12">
            <a:extLst>
              <a:ext uri="{FF2B5EF4-FFF2-40B4-BE49-F238E27FC236}">
                <a16:creationId xmlns:a16="http://schemas.microsoft.com/office/drawing/2014/main" id="{E7A36747-0535-B11F-27CB-9A6F5DF06DB7}"/>
              </a:ext>
            </a:extLst>
          </p:cNvPr>
          <p:cNvSpPr>
            <a:spLocks noGrp="1"/>
          </p:cNvSpPr>
          <p:nvPr>
            <p:ph type="body" sz="quarter" idx="14"/>
          </p:nvPr>
        </p:nvSpPr>
        <p:spPr>
          <a:xfrm>
            <a:off x="5449088" y="1926771"/>
            <a:ext cx="4462848" cy="2755588"/>
          </a:xfrm>
        </p:spPr>
        <p:txBody>
          <a:bodyPr>
            <a:normAutofit/>
          </a:bodyPr>
          <a:lstStyle>
            <a:lvl1pPr marL="0" indent="0">
              <a:buNone/>
              <a:defRPr sz="1800" b="0" i="0">
                <a:solidFill>
                  <a:schemeClr val="bg1"/>
                </a:solidFill>
                <a:latin typeface="Arial" panose="020B0604020202020204" pitchFamily="34" charset="0"/>
              </a:defRPr>
            </a:lvl1pPr>
          </a:lstStyle>
          <a:p>
            <a:pPr lvl="0"/>
            <a:r>
              <a:rPr lang="en-GB"/>
              <a:t>Click to edit Master text styles</a:t>
            </a:r>
          </a:p>
        </p:txBody>
      </p:sp>
      <p:sp>
        <p:nvSpPr>
          <p:cNvPr id="5" name="TextBox 4">
            <a:extLst>
              <a:ext uri="{FF2B5EF4-FFF2-40B4-BE49-F238E27FC236}">
                <a16:creationId xmlns:a16="http://schemas.microsoft.com/office/drawing/2014/main" id="{A9754318-E03D-0393-D152-B9A196C9C082}"/>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B61424DF-37C5-E8FF-0693-6DC50DFA7141}"/>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163522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rimary Text (left) Circle Media (right) -Purple">
    <p:spTree>
      <p:nvGrpSpPr>
        <p:cNvPr id="1" name=""/>
        <p:cNvGrpSpPr/>
        <p:nvPr/>
      </p:nvGrpSpPr>
      <p:grpSpPr>
        <a:xfrm>
          <a:off x="0" y="0"/>
          <a:ext cx="0" cy="0"/>
          <a:chOff x="0" y="0"/>
          <a:chExt cx="0" cy="0"/>
        </a:xfrm>
      </p:grpSpPr>
      <p:pic>
        <p:nvPicPr>
          <p:cNvPr id="10" name="Picture 9" descr="A purple circle with a white circle in the middle&#10;&#10;Description automatically generated">
            <a:extLst>
              <a:ext uri="{FF2B5EF4-FFF2-40B4-BE49-F238E27FC236}">
                <a16:creationId xmlns:a16="http://schemas.microsoft.com/office/drawing/2014/main" id="{9D45391A-D756-788D-03AE-0C05671999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CFC8E555-A363-BBFE-7CE9-820F21628147}"/>
              </a:ext>
            </a:extLst>
          </p:cNvPr>
          <p:cNvSpPr>
            <a:spLocks noGrp="1"/>
          </p:cNvSpPr>
          <p:nvPr>
            <p:ph type="pic" sz="quarter" idx="13"/>
          </p:nvPr>
        </p:nvSpPr>
        <p:spPr>
          <a:xfrm>
            <a:off x="6690691" y="-620033"/>
            <a:ext cx="8539843" cy="8327117"/>
          </a:xfrm>
          <a:prstGeom prst="ellipse">
            <a:avLst/>
          </a:prstGeom>
        </p:spPr>
        <p:txBody>
          <a:bodyPr/>
          <a:lstStyle>
            <a:lvl1pPr>
              <a:defRPr b="0" i="0">
                <a:latin typeface="Arial" panose="020B0604020202020204" pitchFamily="34" charset="0"/>
              </a:defRPr>
            </a:lvl1pPr>
          </a:lstStyle>
          <a:p>
            <a:endParaRPr lang="en-GB"/>
          </a:p>
        </p:txBody>
      </p:sp>
      <p:sp>
        <p:nvSpPr>
          <p:cNvPr id="15" name="Title 1">
            <a:extLst>
              <a:ext uri="{FF2B5EF4-FFF2-40B4-BE49-F238E27FC236}">
                <a16:creationId xmlns:a16="http://schemas.microsoft.com/office/drawing/2014/main" id="{CF0BC532-0DCF-D95D-28B5-7CED43AF3080}"/>
              </a:ext>
            </a:extLst>
          </p:cNvPr>
          <p:cNvSpPr>
            <a:spLocks noGrp="1"/>
          </p:cNvSpPr>
          <p:nvPr>
            <p:ph type="title"/>
          </p:nvPr>
        </p:nvSpPr>
        <p:spPr>
          <a:xfrm>
            <a:off x="637273" y="1077687"/>
            <a:ext cx="5274796" cy="1325563"/>
          </a:xfrm>
        </p:spPr>
        <p:txBody>
          <a:bodyPr/>
          <a:lstStyle>
            <a:lvl1pPr>
              <a:defRPr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16" name="Text Placeholder 12">
            <a:extLst>
              <a:ext uri="{FF2B5EF4-FFF2-40B4-BE49-F238E27FC236}">
                <a16:creationId xmlns:a16="http://schemas.microsoft.com/office/drawing/2014/main" id="{FA8AA84D-31F0-CED3-DCC7-DD7727F14369}"/>
              </a:ext>
            </a:extLst>
          </p:cNvPr>
          <p:cNvSpPr>
            <a:spLocks noGrp="1"/>
          </p:cNvSpPr>
          <p:nvPr>
            <p:ph type="body" sz="quarter" idx="14"/>
          </p:nvPr>
        </p:nvSpPr>
        <p:spPr>
          <a:xfrm>
            <a:off x="637273" y="2628900"/>
            <a:ext cx="4462848" cy="3151414"/>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4" name="TextBox 3">
            <a:extLst>
              <a:ext uri="{FF2B5EF4-FFF2-40B4-BE49-F238E27FC236}">
                <a16:creationId xmlns:a16="http://schemas.microsoft.com/office/drawing/2014/main" id="{6111AFC3-25D2-4B14-78FC-0C6BD6DE986C}"/>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72FC02AE-1AAC-7ECE-4BF2-8C2929350E85}"/>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578492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Secondary Breaker slide - Blue">
    <p:bg>
      <p:bgPr>
        <a:solidFill>
          <a:schemeClr val="tx2"/>
        </a:solidFill>
        <a:effectLst/>
      </p:bgPr>
    </p:bg>
    <p:spTree>
      <p:nvGrpSpPr>
        <p:cNvPr id="1" name=""/>
        <p:cNvGrpSpPr/>
        <p:nvPr/>
      </p:nvGrpSpPr>
      <p:grpSpPr>
        <a:xfrm>
          <a:off x="0" y="0"/>
          <a:ext cx="0" cy="0"/>
          <a:chOff x="0" y="0"/>
          <a:chExt cx="0" cy="0"/>
        </a:xfrm>
      </p:grpSpPr>
      <p:pic>
        <p:nvPicPr>
          <p:cNvPr id="8" name="Picture 7" descr="A blue and white clouds in the sky&#10;&#10;Description automatically generated">
            <a:extLst>
              <a:ext uri="{FF2B5EF4-FFF2-40B4-BE49-F238E27FC236}">
                <a16:creationId xmlns:a16="http://schemas.microsoft.com/office/drawing/2014/main" id="{695FCF66-087E-9315-E6B2-2961093D6DA7}"/>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2" name="Title 1">
            <a:extLst>
              <a:ext uri="{FF2B5EF4-FFF2-40B4-BE49-F238E27FC236}">
                <a16:creationId xmlns:a16="http://schemas.microsoft.com/office/drawing/2014/main" id="{E304E765-D7CE-66CF-AAD3-B47633EED211}"/>
              </a:ext>
            </a:extLst>
          </p:cNvPr>
          <p:cNvSpPr>
            <a:spLocks noGrp="1"/>
          </p:cNvSpPr>
          <p:nvPr>
            <p:ph type="ctrTitle"/>
          </p:nvPr>
        </p:nvSpPr>
        <p:spPr>
          <a:xfrm>
            <a:off x="637273" y="820795"/>
            <a:ext cx="5001527" cy="2387600"/>
          </a:xfrm>
        </p:spPr>
        <p:txBody>
          <a:bodyPr anchor="b">
            <a:normAutofit/>
          </a:bodyPr>
          <a:lstStyle>
            <a:lvl1pPr algn="l">
              <a:defRPr sz="4400"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3" name="Subtitle 2">
            <a:extLst>
              <a:ext uri="{FF2B5EF4-FFF2-40B4-BE49-F238E27FC236}">
                <a16:creationId xmlns:a16="http://schemas.microsoft.com/office/drawing/2014/main" id="{EE141B9C-4686-EF1F-23CB-10919C7B2DC1}"/>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5" name="TextBox 4">
            <a:extLst>
              <a:ext uri="{FF2B5EF4-FFF2-40B4-BE49-F238E27FC236}">
                <a16:creationId xmlns:a16="http://schemas.microsoft.com/office/drawing/2014/main" id="{37256FFC-8BE2-6AB3-3E84-1F18019410A9}"/>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A84D4CDE-5878-2D26-7E2A-5736CF858EED}"/>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1262856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slide">
    <p:bg>
      <p:bgPr>
        <a:solidFill>
          <a:schemeClr val="bg1"/>
        </a:solidFill>
        <a:effectLst/>
      </p:bgPr>
    </p:bg>
    <p:spTree>
      <p:nvGrpSpPr>
        <p:cNvPr id="1" name=""/>
        <p:cNvGrpSpPr/>
        <p:nvPr/>
      </p:nvGrpSpPr>
      <p:grpSpPr>
        <a:xfrm>
          <a:off x="0" y="0"/>
          <a:ext cx="0" cy="0"/>
          <a:chOff x="0" y="0"/>
          <a:chExt cx="0" cy="0"/>
        </a:xfrm>
      </p:grpSpPr>
      <p:pic>
        <p:nvPicPr>
          <p:cNvPr id="6" name="Picture 5" descr="A road through a green field&#10;&#10;Description automatically generated">
            <a:extLst>
              <a:ext uri="{FF2B5EF4-FFF2-40B4-BE49-F238E27FC236}">
                <a16:creationId xmlns:a16="http://schemas.microsoft.com/office/drawing/2014/main" id="{BAB3A051-7BF3-EAAC-A888-553C382803C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9FF42232-F648-DDAD-E75B-0C12BC4B2F0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itle 1">
            <a:extLst>
              <a:ext uri="{FF2B5EF4-FFF2-40B4-BE49-F238E27FC236}">
                <a16:creationId xmlns:a16="http://schemas.microsoft.com/office/drawing/2014/main" id="{4BB77347-9877-93CA-4103-023E62BFEDA6}"/>
              </a:ext>
            </a:extLst>
          </p:cNvPr>
          <p:cNvSpPr>
            <a:spLocks noGrp="1"/>
          </p:cNvSpPr>
          <p:nvPr>
            <p:ph type="ctrTitle"/>
          </p:nvPr>
        </p:nvSpPr>
        <p:spPr>
          <a:xfrm>
            <a:off x="628664" y="796204"/>
            <a:ext cx="4328983" cy="1532773"/>
          </a:xfrm>
        </p:spPr>
        <p:txBody>
          <a:bodyPr lIns="0" anchor="t" anchorCtr="0">
            <a:normAutofit/>
          </a:bodyPr>
          <a:lstStyle>
            <a:lvl1pPr algn="l">
              <a:defRPr sz="4400" b="1" i="0">
                <a:solidFill>
                  <a:schemeClr val="accent1"/>
                </a:solidFill>
                <a:latin typeface="Arial" panose="020B0604020202020204" pitchFamily="34" charset="0"/>
                <a:cs typeface="Arial" panose="020B0604020202020204" pitchFamily="34" charset="0"/>
              </a:defRPr>
            </a:lvl1pPr>
          </a:lstStyle>
          <a:p>
            <a:endParaRPr lang="en-GB"/>
          </a:p>
        </p:txBody>
      </p:sp>
      <p:pic>
        <p:nvPicPr>
          <p:cNvPr id="5" name="Picture 4" descr="A black background with white dots&#10;&#10;Description automatically generated">
            <a:extLst>
              <a:ext uri="{FF2B5EF4-FFF2-40B4-BE49-F238E27FC236}">
                <a16:creationId xmlns:a16="http://schemas.microsoft.com/office/drawing/2014/main" id="{03362316-8BB8-BD40-9D0A-F62FC860220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0261600" y="5811520"/>
            <a:ext cx="1930400" cy="1046480"/>
          </a:xfrm>
          <a:prstGeom prst="rect">
            <a:avLst/>
          </a:prstGeom>
        </p:spPr>
      </p:pic>
      <p:sp>
        <p:nvSpPr>
          <p:cNvPr id="8" name="Subtitle 2">
            <a:extLst>
              <a:ext uri="{FF2B5EF4-FFF2-40B4-BE49-F238E27FC236}">
                <a16:creationId xmlns:a16="http://schemas.microsoft.com/office/drawing/2014/main" id="{A611D19F-4AA1-948B-0F06-8E3EAD4A15D1}"/>
              </a:ext>
            </a:extLst>
          </p:cNvPr>
          <p:cNvSpPr>
            <a:spLocks noGrp="1"/>
          </p:cNvSpPr>
          <p:nvPr>
            <p:ph type="subTitle" idx="1"/>
          </p:nvPr>
        </p:nvSpPr>
        <p:spPr>
          <a:xfrm>
            <a:off x="628663" y="2478639"/>
            <a:ext cx="3824891" cy="663146"/>
          </a:xfrm>
        </p:spPr>
        <p:txBody>
          <a:bodyPr>
            <a:normAutofit/>
          </a:bodyPr>
          <a:lstStyle>
            <a:lvl1pPr marL="0" indent="0" algn="l">
              <a:buNone/>
              <a:defRPr sz="2400" b="0" i="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9" name="TextBox 8">
            <a:extLst>
              <a:ext uri="{FF2B5EF4-FFF2-40B4-BE49-F238E27FC236}">
                <a16:creationId xmlns:a16="http://schemas.microsoft.com/office/drawing/2014/main" id="{54AFD3AA-7A13-765E-86F8-A68EAA0D19F2}"/>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945958175"/>
      </p:ext>
    </p:extLst>
  </p:cSld>
  <p:clrMapOvr>
    <a:masterClrMapping/>
  </p:clrMapOvr>
  <p:extLst>
    <p:ext uri="{DCECCB84-F9BA-43D5-87BE-67443E8EF086}">
      <p15:sldGuideLst xmlns:p15="http://schemas.microsoft.com/office/powerpoint/2012/main">
        <p15:guide id="1" pos="19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ondary Image Breaker Slide (Blue)">
    <p:spTree>
      <p:nvGrpSpPr>
        <p:cNvPr id="1" name=""/>
        <p:cNvGrpSpPr/>
        <p:nvPr/>
      </p:nvGrpSpPr>
      <p:grpSpPr>
        <a:xfrm>
          <a:off x="0" y="0"/>
          <a:ext cx="0" cy="0"/>
          <a:chOff x="0" y="0"/>
          <a:chExt cx="0" cy="0"/>
        </a:xfrm>
      </p:grpSpPr>
      <p:pic>
        <p:nvPicPr>
          <p:cNvPr id="5" name="Picture 4" descr="A group of wind turbines in the clouds&#10;&#10;Description automatically generated">
            <a:extLst>
              <a:ext uri="{FF2B5EF4-FFF2-40B4-BE49-F238E27FC236}">
                <a16:creationId xmlns:a16="http://schemas.microsoft.com/office/drawing/2014/main" id="{E7EEC786-2769-8466-07B5-E7D0AA49D5C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7112"/>
            <a:ext cx="12189533" cy="6859388"/>
          </a:xfrm>
          <a:prstGeom prst="rect">
            <a:avLst/>
          </a:prstGeom>
        </p:spPr>
      </p:pic>
      <p:sp>
        <p:nvSpPr>
          <p:cNvPr id="6" name="Rectangle 5">
            <a:extLst>
              <a:ext uri="{FF2B5EF4-FFF2-40B4-BE49-F238E27FC236}">
                <a16:creationId xmlns:a16="http://schemas.microsoft.com/office/drawing/2014/main" id="{BBE0215E-7B04-4288-9AC8-EF4E34392362}"/>
              </a:ext>
            </a:extLst>
          </p:cNvPr>
          <p:cNvSpPr/>
          <p:nvPr userDrawn="1"/>
        </p:nvSpPr>
        <p:spPr>
          <a:xfrm>
            <a:off x="0" y="-1388"/>
            <a:ext cx="12192000" cy="6859388"/>
          </a:xfrm>
          <a:prstGeom prst="rect">
            <a:avLst/>
          </a:prstGeom>
          <a:gradFill>
            <a:gsLst>
              <a:gs pos="0">
                <a:schemeClr val="tx1">
                  <a:alpha val="39214"/>
                </a:schemeClr>
              </a:gs>
              <a:gs pos="99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blue circles on a black background&#10;&#10;Description automatically generated">
            <a:extLst>
              <a:ext uri="{FF2B5EF4-FFF2-40B4-BE49-F238E27FC236}">
                <a16:creationId xmlns:a16="http://schemas.microsoft.com/office/drawing/2014/main" id="{BA538AA3-D05D-FFD9-A944-D4518D7AD22F}"/>
              </a:ext>
            </a:extLst>
          </p:cNvPr>
          <p:cNvPicPr>
            <a:picLocks noChangeAspect="1"/>
          </p:cNvPicPr>
          <p:nvPr userDrawn="1"/>
        </p:nvPicPr>
        <p:blipFill>
          <a:blip r:embed="rId3"/>
          <a:stretch>
            <a:fillRect/>
          </a:stretch>
        </p:blipFill>
        <p:spPr>
          <a:xfrm>
            <a:off x="2466" y="0"/>
            <a:ext cx="12189533" cy="6859388"/>
          </a:xfrm>
          <a:prstGeom prst="rect">
            <a:avLst/>
          </a:prstGeom>
        </p:spPr>
      </p:pic>
      <p:sp>
        <p:nvSpPr>
          <p:cNvPr id="7" name="Title 1">
            <a:extLst>
              <a:ext uri="{FF2B5EF4-FFF2-40B4-BE49-F238E27FC236}">
                <a16:creationId xmlns:a16="http://schemas.microsoft.com/office/drawing/2014/main" id="{E4EC0BC1-72B6-275A-5E00-6D110B8EB9C4}"/>
              </a:ext>
            </a:extLst>
          </p:cNvPr>
          <p:cNvSpPr>
            <a:spLocks noGrp="1"/>
          </p:cNvSpPr>
          <p:nvPr>
            <p:ph type="ctrTitle"/>
          </p:nvPr>
        </p:nvSpPr>
        <p:spPr>
          <a:xfrm>
            <a:off x="637273" y="820795"/>
            <a:ext cx="5001527" cy="2387600"/>
          </a:xfrm>
        </p:spPr>
        <p:txBody>
          <a:bodyPr anchor="b">
            <a:normAutofit/>
          </a:bodyPr>
          <a:lstStyle>
            <a:lvl1pPr algn="l">
              <a:defRPr sz="4400"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8" name="Subtitle 2">
            <a:extLst>
              <a:ext uri="{FF2B5EF4-FFF2-40B4-BE49-F238E27FC236}">
                <a16:creationId xmlns:a16="http://schemas.microsoft.com/office/drawing/2014/main" id="{10004CF6-EF4E-6CC8-4202-FAE750CFEAA0}"/>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13" name="TextBox 12">
            <a:extLst>
              <a:ext uri="{FF2B5EF4-FFF2-40B4-BE49-F238E27FC236}">
                <a16:creationId xmlns:a16="http://schemas.microsoft.com/office/drawing/2014/main" id="{347BBA40-725A-C3B6-3BA3-BB0EC57FDF21}"/>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4DA10FCB-7656-EE0D-8F15-9392C54587E2}"/>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9289274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ondary Text (Left) Media (Right) Slide - Blue">
    <p:bg>
      <p:bgPr>
        <a:solidFill>
          <a:schemeClr val="bg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17E8957-A01D-893F-D819-6B81B4015BEE}"/>
              </a:ext>
            </a:extLst>
          </p:cNvPr>
          <p:cNvSpPr>
            <a:spLocks noGrp="1"/>
          </p:cNvSpPr>
          <p:nvPr>
            <p:ph type="pic" sz="quarter" idx="14"/>
          </p:nvPr>
        </p:nvSpPr>
        <p:spPr>
          <a:xfrm>
            <a:off x="6096000" y="0"/>
            <a:ext cx="6096000" cy="6858000"/>
          </a:xfrm>
        </p:spPr>
        <p:txBody>
          <a:bodyPr/>
          <a:lstStyle>
            <a:lvl1pPr>
              <a:defRPr b="0" i="0">
                <a:latin typeface="Arial" panose="020B0604020202020204" pitchFamily="34" charset="0"/>
              </a:defRPr>
            </a:lvl1pPr>
          </a:lstStyle>
          <a:p>
            <a:endParaRPr lang="en-GB"/>
          </a:p>
        </p:txBody>
      </p:sp>
      <p:pic>
        <p:nvPicPr>
          <p:cNvPr id="2" name="Picture 1" descr="A black background with white dots&#10;&#10;Description automatically generated">
            <a:extLst>
              <a:ext uri="{FF2B5EF4-FFF2-40B4-BE49-F238E27FC236}">
                <a16:creationId xmlns:a16="http://schemas.microsoft.com/office/drawing/2014/main" id="{5D9163CD-19FC-782F-5450-ED883692132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7887A11A-A392-6FAC-5922-AEBA42E592C6}"/>
              </a:ext>
            </a:extLst>
          </p:cNvPr>
          <p:cNvSpPr>
            <a:spLocks noGrp="1"/>
          </p:cNvSpPr>
          <p:nvPr>
            <p:ph type="title"/>
          </p:nvPr>
        </p:nvSpPr>
        <p:spPr>
          <a:xfrm>
            <a:off x="637273" y="827711"/>
            <a:ext cx="5045070" cy="1325563"/>
          </a:xfrm>
        </p:spPr>
        <p:txBody>
          <a:bodyPr/>
          <a:lstStyle>
            <a:lvl1pPr>
              <a:defRPr b="1" i="0">
                <a:solidFill>
                  <a:schemeClr val="accent2"/>
                </a:solidFill>
                <a:latin typeface="Arial" panose="020B0604020202020204" pitchFamily="34" charset="0"/>
                <a:cs typeface="Arial" panose="020B0604020202020204" pitchFamily="34" charset="0"/>
              </a:defRPr>
            </a:lvl1pPr>
          </a:lstStyle>
          <a:p>
            <a:r>
              <a:rPr lang="en-GB"/>
              <a:t>Click to edit Master title style</a:t>
            </a:r>
          </a:p>
        </p:txBody>
      </p:sp>
      <p:sp>
        <p:nvSpPr>
          <p:cNvPr id="11" name="Text Placeholder 12">
            <a:extLst>
              <a:ext uri="{FF2B5EF4-FFF2-40B4-BE49-F238E27FC236}">
                <a16:creationId xmlns:a16="http://schemas.microsoft.com/office/drawing/2014/main" id="{CA61B4C0-F6DF-37B6-776B-E9844CCFD826}"/>
              </a:ext>
            </a:extLst>
          </p:cNvPr>
          <p:cNvSpPr>
            <a:spLocks noGrp="1"/>
          </p:cNvSpPr>
          <p:nvPr>
            <p:ph type="body" sz="quarter" idx="13"/>
          </p:nvPr>
        </p:nvSpPr>
        <p:spPr>
          <a:xfrm>
            <a:off x="637273" y="2389357"/>
            <a:ext cx="5045070" cy="2410421"/>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8DDDB8E0-6780-FE8C-B899-CB71568827DF}"/>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CF0D8DDC-157D-E41B-CBD5-F5507A026C5B}"/>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5357569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ondary Text (left) Circle Media (right) - Blue">
    <p:spTree>
      <p:nvGrpSpPr>
        <p:cNvPr id="1" name=""/>
        <p:cNvGrpSpPr/>
        <p:nvPr/>
      </p:nvGrpSpPr>
      <p:grpSpPr>
        <a:xfrm>
          <a:off x="0" y="0"/>
          <a:ext cx="0" cy="0"/>
          <a:chOff x="0" y="0"/>
          <a:chExt cx="0" cy="0"/>
        </a:xfrm>
      </p:grpSpPr>
      <p:pic>
        <p:nvPicPr>
          <p:cNvPr id="5" name="Picture 4" descr="A blue circle with a white circle in the middle&#10;&#10;Description automatically generated">
            <a:extLst>
              <a:ext uri="{FF2B5EF4-FFF2-40B4-BE49-F238E27FC236}">
                <a16:creationId xmlns:a16="http://schemas.microsoft.com/office/drawing/2014/main" id="{E7A9C4BF-956B-808E-3CF6-CE7422921B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CFC8E555-A363-BBFE-7CE9-820F21628147}"/>
              </a:ext>
            </a:extLst>
          </p:cNvPr>
          <p:cNvSpPr>
            <a:spLocks noGrp="1"/>
          </p:cNvSpPr>
          <p:nvPr>
            <p:ph type="pic" sz="quarter" idx="13"/>
          </p:nvPr>
        </p:nvSpPr>
        <p:spPr>
          <a:xfrm>
            <a:off x="6690691" y="-620033"/>
            <a:ext cx="8539843" cy="8327117"/>
          </a:xfrm>
          <a:prstGeom prst="ellipse">
            <a:avLst/>
          </a:prstGeom>
        </p:spPr>
        <p:txBody>
          <a:bodyPr/>
          <a:lstStyle>
            <a:lvl1pPr>
              <a:defRPr b="0" i="0">
                <a:latin typeface="Arial" panose="020B0604020202020204" pitchFamily="34" charset="0"/>
              </a:defRPr>
            </a:lvl1pPr>
          </a:lstStyle>
          <a:p>
            <a:endParaRPr lang="en-GB"/>
          </a:p>
        </p:txBody>
      </p:sp>
      <p:pic>
        <p:nvPicPr>
          <p:cNvPr id="12" name="Picture 11" descr="A black background with white dots&#10;&#10;Description automatically generated">
            <a:extLst>
              <a:ext uri="{FF2B5EF4-FFF2-40B4-BE49-F238E27FC236}">
                <a16:creationId xmlns:a16="http://schemas.microsoft.com/office/drawing/2014/main" id="{E67CFF76-6D91-97FD-5651-EF0E6470CA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CF0BC532-0DCF-D95D-28B5-7CED43AF3080}"/>
              </a:ext>
            </a:extLst>
          </p:cNvPr>
          <p:cNvSpPr>
            <a:spLocks noGrp="1"/>
          </p:cNvSpPr>
          <p:nvPr>
            <p:ph type="title"/>
          </p:nvPr>
        </p:nvSpPr>
        <p:spPr>
          <a:xfrm>
            <a:off x="637273" y="1077687"/>
            <a:ext cx="5006782" cy="1325563"/>
          </a:xfrm>
        </p:spPr>
        <p:txBody>
          <a:bodyPr/>
          <a:lstStyle>
            <a:lvl1pPr>
              <a:defRPr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16" name="Text Placeholder 12">
            <a:extLst>
              <a:ext uri="{FF2B5EF4-FFF2-40B4-BE49-F238E27FC236}">
                <a16:creationId xmlns:a16="http://schemas.microsoft.com/office/drawing/2014/main" id="{FA8AA84D-31F0-CED3-DCC7-DD7727F14369}"/>
              </a:ext>
            </a:extLst>
          </p:cNvPr>
          <p:cNvSpPr>
            <a:spLocks noGrp="1"/>
          </p:cNvSpPr>
          <p:nvPr>
            <p:ph type="body" sz="quarter" idx="14"/>
          </p:nvPr>
        </p:nvSpPr>
        <p:spPr>
          <a:xfrm>
            <a:off x="637273" y="2628900"/>
            <a:ext cx="4462848" cy="3151414"/>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2" name="TextBox 1">
            <a:extLst>
              <a:ext uri="{FF2B5EF4-FFF2-40B4-BE49-F238E27FC236}">
                <a16:creationId xmlns:a16="http://schemas.microsoft.com/office/drawing/2014/main" id="{65A0BDAB-0384-8944-7892-A19661E7044D}"/>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664435E4-A94F-659B-D563-856E739CC9C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728589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rtiary Breaker slide - Green">
    <p:bg>
      <p:bgPr>
        <a:solidFill>
          <a:schemeClr val="tx2"/>
        </a:solidFill>
        <a:effectLst/>
      </p:bgPr>
    </p:bg>
    <p:spTree>
      <p:nvGrpSpPr>
        <p:cNvPr id="1" name=""/>
        <p:cNvGrpSpPr/>
        <p:nvPr/>
      </p:nvGrpSpPr>
      <p:grpSpPr>
        <a:xfrm>
          <a:off x="0" y="0"/>
          <a:ext cx="0" cy="0"/>
          <a:chOff x="0" y="0"/>
          <a:chExt cx="0" cy="0"/>
        </a:xfrm>
      </p:grpSpPr>
      <p:pic>
        <p:nvPicPr>
          <p:cNvPr id="7" name="Picture 6" descr="A green background with white dots&#10;&#10;Description automatically generated">
            <a:extLst>
              <a:ext uri="{FF2B5EF4-FFF2-40B4-BE49-F238E27FC236}">
                <a16:creationId xmlns:a16="http://schemas.microsoft.com/office/drawing/2014/main" id="{1A23FE8F-1A8C-3483-DD34-260D9AAE7570}"/>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5" name="Title 1">
            <a:extLst>
              <a:ext uri="{FF2B5EF4-FFF2-40B4-BE49-F238E27FC236}">
                <a16:creationId xmlns:a16="http://schemas.microsoft.com/office/drawing/2014/main" id="{13128467-E1EE-21BE-5004-05D7FBC53EEB}"/>
              </a:ext>
            </a:extLst>
          </p:cNvPr>
          <p:cNvSpPr>
            <a:spLocks noGrp="1"/>
          </p:cNvSpPr>
          <p:nvPr>
            <p:ph type="ctrTitle"/>
          </p:nvPr>
        </p:nvSpPr>
        <p:spPr>
          <a:xfrm>
            <a:off x="637273" y="820795"/>
            <a:ext cx="5001527" cy="2387600"/>
          </a:xfrm>
        </p:spPr>
        <p:txBody>
          <a:bodyPr anchor="b">
            <a:normAutofit/>
          </a:bodyPr>
          <a:lstStyle>
            <a:lvl1pPr algn="l">
              <a:defRPr sz="4400"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6" name="Subtitle 2">
            <a:extLst>
              <a:ext uri="{FF2B5EF4-FFF2-40B4-BE49-F238E27FC236}">
                <a16:creationId xmlns:a16="http://schemas.microsoft.com/office/drawing/2014/main" id="{706A50D8-B7F7-160D-2F07-AD017507DDFD}"/>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11" name="TextBox 10">
            <a:extLst>
              <a:ext uri="{FF2B5EF4-FFF2-40B4-BE49-F238E27FC236}">
                <a16:creationId xmlns:a16="http://schemas.microsoft.com/office/drawing/2014/main" id="{A5F0AE30-09F3-89B9-C1D8-4D114E715861}"/>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57FE990D-228C-FCDE-0A15-0DF08D078B06}"/>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6596959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rtiary Image Breaker Slide (Green)">
    <p:spTree>
      <p:nvGrpSpPr>
        <p:cNvPr id="1" name=""/>
        <p:cNvGrpSpPr/>
        <p:nvPr/>
      </p:nvGrpSpPr>
      <p:grpSpPr>
        <a:xfrm>
          <a:off x="0" y="0"/>
          <a:ext cx="0" cy="0"/>
          <a:chOff x="0" y="0"/>
          <a:chExt cx="0" cy="0"/>
        </a:xfrm>
      </p:grpSpPr>
      <p:pic>
        <p:nvPicPr>
          <p:cNvPr id="8" name="Picture 7" descr="A group of green circles on a black background&#10;&#10;Description automatically generated">
            <a:extLst>
              <a:ext uri="{FF2B5EF4-FFF2-40B4-BE49-F238E27FC236}">
                <a16:creationId xmlns:a16="http://schemas.microsoft.com/office/drawing/2014/main" id="{61C10941-FE59-5783-1798-BE788622A26F}"/>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9" name="Picture Placeholder 8">
            <a:extLst>
              <a:ext uri="{FF2B5EF4-FFF2-40B4-BE49-F238E27FC236}">
                <a16:creationId xmlns:a16="http://schemas.microsoft.com/office/drawing/2014/main" id="{CFF8368B-8346-55F3-7D58-DDEE5EB26EAC}"/>
              </a:ext>
            </a:extLst>
          </p:cNvPr>
          <p:cNvSpPr>
            <a:spLocks noGrp="1"/>
          </p:cNvSpPr>
          <p:nvPr>
            <p:ph type="pic" sz="quarter" idx="13"/>
          </p:nvPr>
        </p:nvSpPr>
        <p:spPr>
          <a:xfrm>
            <a:off x="0" y="0"/>
            <a:ext cx="12192000" cy="6858000"/>
          </a:xfrm>
        </p:spPr>
        <p:txBody>
          <a:bodyPr/>
          <a:lstStyle>
            <a:lvl1pPr>
              <a:defRPr b="0" i="0">
                <a:latin typeface="Arial" panose="020B0604020202020204" pitchFamily="34" charset="0"/>
              </a:defRPr>
            </a:lvl1pPr>
          </a:lstStyle>
          <a:p>
            <a:endParaRPr lang="en-GB"/>
          </a:p>
        </p:txBody>
      </p:sp>
      <p:sp>
        <p:nvSpPr>
          <p:cNvPr id="4" name="TextBox 3" hidden="1">
            <a:extLst>
              <a:ext uri="{FF2B5EF4-FFF2-40B4-BE49-F238E27FC236}">
                <a16:creationId xmlns:a16="http://schemas.microsoft.com/office/drawing/2014/main" id="{1B5911EA-0029-5ED7-CF00-6237279D68F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rgbClr val="3F0730"/>
                </a:solidFill>
                <a:latin typeface="Arial" panose="020B0604020202020204" pitchFamily="34" charset="0"/>
              </a:rPr>
              <a:t>Internal Use Only</a:t>
            </a:r>
          </a:p>
        </p:txBody>
      </p:sp>
      <p:sp>
        <p:nvSpPr>
          <p:cNvPr id="2" name="Title 1">
            <a:extLst>
              <a:ext uri="{FF2B5EF4-FFF2-40B4-BE49-F238E27FC236}">
                <a16:creationId xmlns:a16="http://schemas.microsoft.com/office/drawing/2014/main" id="{C856C5E9-02A0-7EFC-1CAD-77CFFD92A2D1}"/>
              </a:ext>
            </a:extLst>
          </p:cNvPr>
          <p:cNvSpPr>
            <a:spLocks noGrp="1"/>
          </p:cNvSpPr>
          <p:nvPr>
            <p:ph type="ctrTitle"/>
          </p:nvPr>
        </p:nvSpPr>
        <p:spPr>
          <a:xfrm>
            <a:off x="637273" y="820795"/>
            <a:ext cx="5001527" cy="2387600"/>
          </a:xfrm>
        </p:spPr>
        <p:txBody>
          <a:bodyPr anchor="b">
            <a:normAutofit/>
          </a:bodyPr>
          <a:lstStyle>
            <a:lvl1pPr algn="l">
              <a:defRPr sz="4400" b="1" i="0">
                <a:solidFill>
                  <a:schemeClr val="tx1"/>
                </a:solidFill>
                <a:latin typeface="Arial" panose="020B0604020202020204" pitchFamily="34" charset="0"/>
                <a:cs typeface="Arial" panose="020B0604020202020204" pitchFamily="34" charset="0"/>
              </a:defRPr>
            </a:lvl1pPr>
          </a:lstStyle>
          <a:p>
            <a:r>
              <a:rPr lang="en-GB"/>
              <a:t>Click to edit Master title style</a:t>
            </a:r>
          </a:p>
        </p:txBody>
      </p:sp>
      <p:sp>
        <p:nvSpPr>
          <p:cNvPr id="3" name="Subtitle 2">
            <a:extLst>
              <a:ext uri="{FF2B5EF4-FFF2-40B4-BE49-F238E27FC236}">
                <a16:creationId xmlns:a16="http://schemas.microsoft.com/office/drawing/2014/main" id="{7D2094A8-3BFB-1955-613A-A7F8F91187FF}"/>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tx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208203846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ertiary Image Breaker Slide (Green)">
    <p:spTree>
      <p:nvGrpSpPr>
        <p:cNvPr id="1" name=""/>
        <p:cNvGrpSpPr/>
        <p:nvPr/>
      </p:nvGrpSpPr>
      <p:grpSpPr>
        <a:xfrm>
          <a:off x="0" y="0"/>
          <a:ext cx="0" cy="0"/>
          <a:chOff x="0" y="0"/>
          <a:chExt cx="0" cy="0"/>
        </a:xfrm>
      </p:grpSpPr>
      <p:pic>
        <p:nvPicPr>
          <p:cNvPr id="5" name="Picture 4" descr="A landscape with wind turbines&#10;&#10;Description automatically generated">
            <a:extLst>
              <a:ext uri="{FF2B5EF4-FFF2-40B4-BE49-F238E27FC236}">
                <a16:creationId xmlns:a16="http://schemas.microsoft.com/office/drawing/2014/main" id="{80230456-1E1D-9882-953C-735C1650D9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1389"/>
            <a:ext cx="12191999" cy="6859389"/>
          </a:xfrm>
          <a:prstGeom prst="rect">
            <a:avLst/>
          </a:prstGeom>
        </p:spPr>
      </p:pic>
      <p:sp>
        <p:nvSpPr>
          <p:cNvPr id="2" name="Rectangle 1">
            <a:extLst>
              <a:ext uri="{FF2B5EF4-FFF2-40B4-BE49-F238E27FC236}">
                <a16:creationId xmlns:a16="http://schemas.microsoft.com/office/drawing/2014/main" id="{25D03570-DB34-2024-B384-8606A528FC2A}"/>
              </a:ext>
            </a:extLst>
          </p:cNvPr>
          <p:cNvSpPr/>
          <p:nvPr userDrawn="1"/>
        </p:nvSpPr>
        <p:spPr>
          <a:xfrm>
            <a:off x="0" y="-1388"/>
            <a:ext cx="12192000" cy="6859388"/>
          </a:xfrm>
          <a:prstGeom prst="rect">
            <a:avLst/>
          </a:prstGeom>
          <a:gradFill>
            <a:gsLst>
              <a:gs pos="0">
                <a:schemeClr val="tx1">
                  <a:alpha val="39214"/>
                </a:schemeClr>
              </a:gs>
              <a:gs pos="99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group of green circles on a black background&#10;&#10;Description automatically generated">
            <a:extLst>
              <a:ext uri="{FF2B5EF4-FFF2-40B4-BE49-F238E27FC236}">
                <a16:creationId xmlns:a16="http://schemas.microsoft.com/office/drawing/2014/main" id="{61C10941-FE59-5783-1798-BE788622A26F}"/>
              </a:ext>
            </a:extLst>
          </p:cNvPr>
          <p:cNvPicPr>
            <a:picLocks noChangeAspect="1"/>
          </p:cNvPicPr>
          <p:nvPr userDrawn="1"/>
        </p:nvPicPr>
        <p:blipFill>
          <a:blip r:embed="rId3"/>
          <a:stretch>
            <a:fillRect/>
          </a:stretch>
        </p:blipFill>
        <p:spPr>
          <a:xfrm>
            <a:off x="2466" y="0"/>
            <a:ext cx="12189533" cy="6859388"/>
          </a:xfrm>
          <a:prstGeom prst="rect">
            <a:avLst/>
          </a:prstGeom>
        </p:spPr>
      </p:pic>
      <p:sp>
        <p:nvSpPr>
          <p:cNvPr id="6" name="Title 1">
            <a:extLst>
              <a:ext uri="{FF2B5EF4-FFF2-40B4-BE49-F238E27FC236}">
                <a16:creationId xmlns:a16="http://schemas.microsoft.com/office/drawing/2014/main" id="{59E7D018-B171-94AC-7AB0-6D4A778AF143}"/>
              </a:ext>
            </a:extLst>
          </p:cNvPr>
          <p:cNvSpPr>
            <a:spLocks noGrp="1"/>
          </p:cNvSpPr>
          <p:nvPr>
            <p:ph type="ctrTitle"/>
          </p:nvPr>
        </p:nvSpPr>
        <p:spPr>
          <a:xfrm>
            <a:off x="637273" y="820795"/>
            <a:ext cx="5001527" cy="2387600"/>
          </a:xfrm>
        </p:spPr>
        <p:txBody>
          <a:bodyPr anchor="b">
            <a:normAutofit/>
          </a:bodyPr>
          <a:lstStyle>
            <a:lvl1pPr algn="l">
              <a:defRPr sz="4400"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7" name="Subtitle 2">
            <a:extLst>
              <a:ext uri="{FF2B5EF4-FFF2-40B4-BE49-F238E27FC236}">
                <a16:creationId xmlns:a16="http://schemas.microsoft.com/office/drawing/2014/main" id="{E204E558-0287-752E-E0C0-41C16261E3E1}"/>
              </a:ext>
            </a:extLst>
          </p:cNvPr>
          <p:cNvSpPr>
            <a:spLocks noGrp="1"/>
          </p:cNvSpPr>
          <p:nvPr>
            <p:ph type="subTitle" idx="1"/>
          </p:nvPr>
        </p:nvSpPr>
        <p:spPr>
          <a:xfrm>
            <a:off x="637273" y="3245466"/>
            <a:ext cx="3806223"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13" name="TextBox 12">
            <a:extLst>
              <a:ext uri="{FF2B5EF4-FFF2-40B4-BE49-F238E27FC236}">
                <a16:creationId xmlns:a16="http://schemas.microsoft.com/office/drawing/2014/main" id="{4EB6BB7C-D587-B2C7-DFFC-E364FFD9D89C}"/>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7CE72D25-3E0E-710D-9BCD-098260002641}"/>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4311455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ertiary Text (Left) Media (Right) Slide - Green">
    <p:bg>
      <p:bgPr>
        <a:solidFill>
          <a:schemeClr val="accent3"/>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17E8957-A01D-893F-D819-6B81B4015BEE}"/>
              </a:ext>
            </a:extLst>
          </p:cNvPr>
          <p:cNvSpPr>
            <a:spLocks noGrp="1"/>
          </p:cNvSpPr>
          <p:nvPr>
            <p:ph type="pic" sz="quarter" idx="14"/>
          </p:nvPr>
        </p:nvSpPr>
        <p:spPr>
          <a:xfrm>
            <a:off x="6096000" y="0"/>
            <a:ext cx="6096000" cy="6858000"/>
          </a:xfrm>
        </p:spPr>
        <p:txBody>
          <a:bodyPr/>
          <a:lstStyle>
            <a:lvl1pPr>
              <a:defRPr b="0" i="0">
                <a:latin typeface="Arial" panose="020B0604020202020204" pitchFamily="34" charset="0"/>
              </a:defRPr>
            </a:lvl1pPr>
          </a:lstStyle>
          <a:p>
            <a:endParaRPr lang="en-GB"/>
          </a:p>
        </p:txBody>
      </p:sp>
      <p:pic>
        <p:nvPicPr>
          <p:cNvPr id="2" name="Picture 1" descr="A black background with white dots&#10;&#10;Description automatically generated">
            <a:extLst>
              <a:ext uri="{FF2B5EF4-FFF2-40B4-BE49-F238E27FC236}">
                <a16:creationId xmlns:a16="http://schemas.microsoft.com/office/drawing/2014/main" id="{4C9BF871-1C7B-3808-FD75-784CB7BA95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2207C220-E592-CD43-BF11-9B33F731AC01}"/>
              </a:ext>
            </a:extLst>
          </p:cNvPr>
          <p:cNvSpPr>
            <a:spLocks noGrp="1"/>
          </p:cNvSpPr>
          <p:nvPr>
            <p:ph type="title"/>
          </p:nvPr>
        </p:nvSpPr>
        <p:spPr>
          <a:xfrm>
            <a:off x="637273" y="827711"/>
            <a:ext cx="5045070" cy="1325563"/>
          </a:xfrm>
        </p:spPr>
        <p:txBody>
          <a:bodyPr/>
          <a:lstStyle>
            <a:lvl1pPr>
              <a:defRPr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11" name="Text Placeholder 12">
            <a:extLst>
              <a:ext uri="{FF2B5EF4-FFF2-40B4-BE49-F238E27FC236}">
                <a16:creationId xmlns:a16="http://schemas.microsoft.com/office/drawing/2014/main" id="{38887E76-4EAB-217B-9905-5F41F80D1AB5}"/>
              </a:ext>
            </a:extLst>
          </p:cNvPr>
          <p:cNvSpPr>
            <a:spLocks noGrp="1"/>
          </p:cNvSpPr>
          <p:nvPr>
            <p:ph type="body" sz="quarter" idx="13"/>
          </p:nvPr>
        </p:nvSpPr>
        <p:spPr>
          <a:xfrm>
            <a:off x="637273" y="2389357"/>
            <a:ext cx="5045070" cy="2410421"/>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2ED519D1-4CCA-277C-E47A-2C77401C2A94}"/>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0B9BFE38-B7CD-0A4C-1AAE-65706FE9A314}"/>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42703886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rtiary Text (left) Circle Media (right) -Green">
    <p:spTree>
      <p:nvGrpSpPr>
        <p:cNvPr id="1" name=""/>
        <p:cNvGrpSpPr/>
        <p:nvPr/>
      </p:nvGrpSpPr>
      <p:grpSpPr>
        <a:xfrm>
          <a:off x="0" y="0"/>
          <a:ext cx="0" cy="0"/>
          <a:chOff x="0" y="0"/>
          <a:chExt cx="0" cy="0"/>
        </a:xfrm>
      </p:grpSpPr>
      <p:pic>
        <p:nvPicPr>
          <p:cNvPr id="4" name="Picture 3" descr="A green circle on a green background&#10;&#10;Description automatically generated">
            <a:extLst>
              <a:ext uri="{FF2B5EF4-FFF2-40B4-BE49-F238E27FC236}">
                <a16:creationId xmlns:a16="http://schemas.microsoft.com/office/drawing/2014/main" id="{20C745BF-A6FE-9C89-A1A9-53C92188F4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CFC8E555-A363-BBFE-7CE9-820F21628147}"/>
              </a:ext>
            </a:extLst>
          </p:cNvPr>
          <p:cNvSpPr>
            <a:spLocks noGrp="1"/>
          </p:cNvSpPr>
          <p:nvPr>
            <p:ph type="pic" sz="quarter" idx="13"/>
          </p:nvPr>
        </p:nvSpPr>
        <p:spPr>
          <a:xfrm>
            <a:off x="6690691" y="-620033"/>
            <a:ext cx="8539843" cy="8327117"/>
          </a:xfrm>
          <a:prstGeom prst="ellipse">
            <a:avLst/>
          </a:prstGeom>
        </p:spPr>
        <p:txBody>
          <a:bodyPr/>
          <a:lstStyle>
            <a:lvl1pPr>
              <a:defRPr b="0" i="0">
                <a:latin typeface="Arial" panose="020B0604020202020204" pitchFamily="34" charset="0"/>
              </a:defRPr>
            </a:lvl1pPr>
          </a:lstStyle>
          <a:p>
            <a:endParaRPr lang="en-GB"/>
          </a:p>
        </p:txBody>
      </p:sp>
      <p:pic>
        <p:nvPicPr>
          <p:cNvPr id="12" name="Picture 11" descr="A black background with white dots&#10;&#10;Description automatically generated">
            <a:extLst>
              <a:ext uri="{FF2B5EF4-FFF2-40B4-BE49-F238E27FC236}">
                <a16:creationId xmlns:a16="http://schemas.microsoft.com/office/drawing/2014/main" id="{E67CFF76-6D91-97FD-5651-EF0E6470CA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CF0BC532-0DCF-D95D-28B5-7CED43AF3080}"/>
              </a:ext>
            </a:extLst>
          </p:cNvPr>
          <p:cNvSpPr>
            <a:spLocks noGrp="1"/>
          </p:cNvSpPr>
          <p:nvPr>
            <p:ph type="title"/>
          </p:nvPr>
        </p:nvSpPr>
        <p:spPr>
          <a:xfrm>
            <a:off x="637272" y="1077687"/>
            <a:ext cx="5458727" cy="1325563"/>
          </a:xfrm>
        </p:spPr>
        <p:txBody>
          <a:bodyPr/>
          <a:lstStyle>
            <a:lvl1pPr>
              <a:defRPr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16" name="Text Placeholder 12">
            <a:extLst>
              <a:ext uri="{FF2B5EF4-FFF2-40B4-BE49-F238E27FC236}">
                <a16:creationId xmlns:a16="http://schemas.microsoft.com/office/drawing/2014/main" id="{FA8AA84D-31F0-CED3-DCC7-DD7727F14369}"/>
              </a:ext>
            </a:extLst>
          </p:cNvPr>
          <p:cNvSpPr>
            <a:spLocks noGrp="1"/>
          </p:cNvSpPr>
          <p:nvPr>
            <p:ph type="body" sz="quarter" idx="14"/>
          </p:nvPr>
        </p:nvSpPr>
        <p:spPr>
          <a:xfrm>
            <a:off x="637273" y="2628900"/>
            <a:ext cx="4462848" cy="3151414"/>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EE90123E-ED9B-5C86-2BDD-C6716D248A35}"/>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4FF91707-5D4B-CA6A-ABC5-F682A39DF20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1582145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rtiary Breaker slide - Orange">
    <p:bg>
      <p:bgPr>
        <a:solidFill>
          <a:schemeClr val="tx2"/>
        </a:solidFill>
        <a:effectLst/>
      </p:bgPr>
    </p:bg>
    <p:spTree>
      <p:nvGrpSpPr>
        <p:cNvPr id="1" name=""/>
        <p:cNvGrpSpPr/>
        <p:nvPr/>
      </p:nvGrpSpPr>
      <p:grpSpPr>
        <a:xfrm>
          <a:off x="0" y="0"/>
          <a:ext cx="0" cy="0"/>
          <a:chOff x="0" y="0"/>
          <a:chExt cx="0" cy="0"/>
        </a:xfrm>
      </p:grpSpPr>
      <p:pic>
        <p:nvPicPr>
          <p:cNvPr id="8" name="Picture 7" descr="A red and orange background with white dots&#10;&#10;Description automatically generated">
            <a:extLst>
              <a:ext uri="{FF2B5EF4-FFF2-40B4-BE49-F238E27FC236}">
                <a16:creationId xmlns:a16="http://schemas.microsoft.com/office/drawing/2014/main" id="{3A206F06-1DC8-DB27-CD61-EA425EBFA406}"/>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5" name="Title 1">
            <a:extLst>
              <a:ext uri="{FF2B5EF4-FFF2-40B4-BE49-F238E27FC236}">
                <a16:creationId xmlns:a16="http://schemas.microsoft.com/office/drawing/2014/main" id="{E0565349-94A5-B4CE-810A-617DD67F0633}"/>
              </a:ext>
            </a:extLst>
          </p:cNvPr>
          <p:cNvSpPr>
            <a:spLocks noGrp="1"/>
          </p:cNvSpPr>
          <p:nvPr>
            <p:ph type="ctrTitle"/>
          </p:nvPr>
        </p:nvSpPr>
        <p:spPr>
          <a:xfrm>
            <a:off x="532944" y="820795"/>
            <a:ext cx="5105856" cy="2387600"/>
          </a:xfrm>
        </p:spPr>
        <p:txBody>
          <a:bodyPr anchor="b">
            <a:normAutofit/>
          </a:bodyPr>
          <a:lstStyle>
            <a:lvl1pPr algn="l">
              <a:defRPr sz="4400"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6" name="Subtitle 2">
            <a:extLst>
              <a:ext uri="{FF2B5EF4-FFF2-40B4-BE49-F238E27FC236}">
                <a16:creationId xmlns:a16="http://schemas.microsoft.com/office/drawing/2014/main" id="{3EFE08E9-6261-DAF2-2875-EDFD62D93E5C}"/>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7" name="TextBox 6">
            <a:extLst>
              <a:ext uri="{FF2B5EF4-FFF2-40B4-BE49-F238E27FC236}">
                <a16:creationId xmlns:a16="http://schemas.microsoft.com/office/drawing/2014/main" id="{58ECB0C5-3372-8899-E0C4-BAA7FF3C995D}"/>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877E368F-6B9D-6F1D-6C75-4991CC7DAEDD}"/>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19298576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ertiary Image Breaker Slide (Orange)">
    <p:spTree>
      <p:nvGrpSpPr>
        <p:cNvPr id="1" name=""/>
        <p:cNvGrpSpPr/>
        <p:nvPr/>
      </p:nvGrpSpPr>
      <p:grpSpPr>
        <a:xfrm>
          <a:off x="0" y="0"/>
          <a:ext cx="0" cy="0"/>
          <a:chOff x="0" y="0"/>
          <a:chExt cx="0" cy="0"/>
        </a:xfrm>
      </p:grpSpPr>
      <p:pic>
        <p:nvPicPr>
          <p:cNvPr id="5" name="Picture 4" descr="Men standing in a room with a window&#10;&#10;Description automatically generated">
            <a:extLst>
              <a:ext uri="{FF2B5EF4-FFF2-40B4-BE49-F238E27FC236}">
                <a16:creationId xmlns:a16="http://schemas.microsoft.com/office/drawing/2014/main" id="{7E5940D1-7D44-F002-B80B-1547B0BB318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7DBE9E21-7697-D9F7-4B4C-A0A1BB7C8E9C}"/>
              </a:ext>
            </a:extLst>
          </p:cNvPr>
          <p:cNvSpPr/>
          <p:nvPr userDrawn="1"/>
        </p:nvSpPr>
        <p:spPr>
          <a:xfrm>
            <a:off x="87086" y="0"/>
            <a:ext cx="12192000" cy="6859388"/>
          </a:xfrm>
          <a:prstGeom prst="rect">
            <a:avLst/>
          </a:prstGeom>
          <a:gradFill>
            <a:gsLst>
              <a:gs pos="0">
                <a:schemeClr val="tx1">
                  <a:alpha val="39214"/>
                </a:schemeClr>
              </a:gs>
              <a:gs pos="99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group of yellow circles on a black background&#10;&#10;Description automatically generated">
            <a:extLst>
              <a:ext uri="{FF2B5EF4-FFF2-40B4-BE49-F238E27FC236}">
                <a16:creationId xmlns:a16="http://schemas.microsoft.com/office/drawing/2014/main" id="{00C307F2-82C7-4AE4-F7EA-9DBAC43E819A}"/>
              </a:ext>
            </a:extLst>
          </p:cNvPr>
          <p:cNvPicPr>
            <a:picLocks noChangeAspect="1"/>
          </p:cNvPicPr>
          <p:nvPr userDrawn="1"/>
        </p:nvPicPr>
        <p:blipFill>
          <a:blip r:embed="rId3"/>
          <a:stretch>
            <a:fillRect/>
          </a:stretch>
        </p:blipFill>
        <p:spPr>
          <a:xfrm>
            <a:off x="2466" y="0"/>
            <a:ext cx="12189533" cy="6859388"/>
          </a:xfrm>
          <a:prstGeom prst="rect">
            <a:avLst/>
          </a:prstGeom>
        </p:spPr>
      </p:pic>
      <p:sp>
        <p:nvSpPr>
          <p:cNvPr id="12" name="Title 1">
            <a:extLst>
              <a:ext uri="{FF2B5EF4-FFF2-40B4-BE49-F238E27FC236}">
                <a16:creationId xmlns:a16="http://schemas.microsoft.com/office/drawing/2014/main" id="{D7403249-DAF3-F6D3-58FB-ACF79DCCD9D1}"/>
              </a:ext>
            </a:extLst>
          </p:cNvPr>
          <p:cNvSpPr>
            <a:spLocks noGrp="1"/>
          </p:cNvSpPr>
          <p:nvPr>
            <p:ph type="ctrTitle"/>
          </p:nvPr>
        </p:nvSpPr>
        <p:spPr>
          <a:xfrm>
            <a:off x="532944" y="820795"/>
            <a:ext cx="5105856" cy="2387600"/>
          </a:xfrm>
        </p:spPr>
        <p:txBody>
          <a:bodyPr anchor="b">
            <a:normAutofit/>
          </a:bodyPr>
          <a:lstStyle>
            <a:lvl1pPr algn="l">
              <a:defRPr sz="4400"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13" name="Subtitle 2">
            <a:extLst>
              <a:ext uri="{FF2B5EF4-FFF2-40B4-BE49-F238E27FC236}">
                <a16:creationId xmlns:a16="http://schemas.microsoft.com/office/drawing/2014/main" id="{B5B0F677-F88B-19B9-DBAC-1B2F7B283C97}"/>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7" name="TextBox 6">
            <a:extLst>
              <a:ext uri="{FF2B5EF4-FFF2-40B4-BE49-F238E27FC236}">
                <a16:creationId xmlns:a16="http://schemas.microsoft.com/office/drawing/2014/main" id="{B8CABF5A-754E-8920-0F75-178EB04F4065}"/>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2C5861B5-CD8F-EB20-8FAA-52B2F6A42F48}"/>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871831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ver slide">
    <p:bg>
      <p:bgPr>
        <a:solidFill>
          <a:schemeClr val="bg1"/>
        </a:solidFill>
        <a:effectLst/>
      </p:bgPr>
    </p:bg>
    <p:spTree>
      <p:nvGrpSpPr>
        <p:cNvPr id="1" name=""/>
        <p:cNvGrpSpPr/>
        <p:nvPr/>
      </p:nvGrpSpPr>
      <p:grpSpPr>
        <a:xfrm>
          <a:off x="0" y="0"/>
          <a:ext cx="0" cy="0"/>
          <a:chOff x="0" y="0"/>
          <a:chExt cx="0" cy="0"/>
        </a:xfrm>
      </p:grpSpPr>
      <p:pic>
        <p:nvPicPr>
          <p:cNvPr id="11" name="Picture 10" descr="A group of people sitting around a table looking at a computer&#10;&#10;Description automatically generated">
            <a:extLst>
              <a:ext uri="{FF2B5EF4-FFF2-40B4-BE49-F238E27FC236}">
                <a16:creationId xmlns:a16="http://schemas.microsoft.com/office/drawing/2014/main" id="{5C1AFF9B-026C-9129-DEA5-779635F510D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9FF42232-F648-DDAD-E75B-0C12BC4B2F0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itle 1">
            <a:extLst>
              <a:ext uri="{FF2B5EF4-FFF2-40B4-BE49-F238E27FC236}">
                <a16:creationId xmlns:a16="http://schemas.microsoft.com/office/drawing/2014/main" id="{4BB77347-9877-93CA-4103-023E62BFEDA6}"/>
              </a:ext>
            </a:extLst>
          </p:cNvPr>
          <p:cNvSpPr>
            <a:spLocks noGrp="1"/>
          </p:cNvSpPr>
          <p:nvPr>
            <p:ph type="ctrTitle"/>
          </p:nvPr>
        </p:nvSpPr>
        <p:spPr>
          <a:xfrm>
            <a:off x="628664" y="796204"/>
            <a:ext cx="4328983" cy="1532773"/>
          </a:xfrm>
        </p:spPr>
        <p:txBody>
          <a:bodyPr lIns="0" anchor="t" anchorCtr="0">
            <a:normAutofit/>
          </a:bodyPr>
          <a:lstStyle>
            <a:lvl1pPr algn="l">
              <a:defRPr sz="4400" b="1" i="0">
                <a:solidFill>
                  <a:schemeClr val="accent1"/>
                </a:solidFill>
                <a:latin typeface="Arial" panose="020B0604020202020204" pitchFamily="34" charset="0"/>
                <a:cs typeface="Arial" panose="020B0604020202020204" pitchFamily="34" charset="0"/>
              </a:defRPr>
            </a:lvl1pPr>
          </a:lstStyle>
          <a:p>
            <a:endParaRPr lang="en-GB"/>
          </a:p>
        </p:txBody>
      </p:sp>
      <p:pic>
        <p:nvPicPr>
          <p:cNvPr id="5" name="Picture 4" descr="A black background with white dots&#10;&#10;Description automatically generated">
            <a:extLst>
              <a:ext uri="{FF2B5EF4-FFF2-40B4-BE49-F238E27FC236}">
                <a16:creationId xmlns:a16="http://schemas.microsoft.com/office/drawing/2014/main" id="{03362316-8BB8-BD40-9D0A-F62FC860220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0261600" y="5811520"/>
            <a:ext cx="1930400" cy="1046480"/>
          </a:xfrm>
          <a:prstGeom prst="rect">
            <a:avLst/>
          </a:prstGeom>
        </p:spPr>
      </p:pic>
      <p:sp>
        <p:nvSpPr>
          <p:cNvPr id="8" name="Subtitle 2">
            <a:extLst>
              <a:ext uri="{FF2B5EF4-FFF2-40B4-BE49-F238E27FC236}">
                <a16:creationId xmlns:a16="http://schemas.microsoft.com/office/drawing/2014/main" id="{A611D19F-4AA1-948B-0F06-8E3EAD4A15D1}"/>
              </a:ext>
            </a:extLst>
          </p:cNvPr>
          <p:cNvSpPr>
            <a:spLocks noGrp="1"/>
          </p:cNvSpPr>
          <p:nvPr>
            <p:ph type="subTitle" idx="1"/>
          </p:nvPr>
        </p:nvSpPr>
        <p:spPr>
          <a:xfrm>
            <a:off x="628663" y="2478639"/>
            <a:ext cx="3824891" cy="663146"/>
          </a:xfrm>
        </p:spPr>
        <p:txBody>
          <a:bodyPr>
            <a:normAutofit/>
          </a:bodyPr>
          <a:lstStyle>
            <a:lvl1pPr marL="0" indent="0" algn="l">
              <a:buNone/>
              <a:defRPr sz="2400" b="0" i="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14" name="TextBox 13">
            <a:extLst>
              <a:ext uri="{FF2B5EF4-FFF2-40B4-BE49-F238E27FC236}">
                <a16:creationId xmlns:a16="http://schemas.microsoft.com/office/drawing/2014/main" id="{CF62EF2A-DA07-421C-5B25-7BA1CEB572D3}"/>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532655862"/>
      </p:ext>
    </p:extLst>
  </p:cSld>
  <p:clrMapOvr>
    <a:masterClrMapping/>
  </p:clrMapOvr>
  <p:extLst>
    <p:ext uri="{DCECCB84-F9BA-43D5-87BE-67443E8EF086}">
      <p15:sldGuideLst xmlns:p15="http://schemas.microsoft.com/office/powerpoint/2012/main">
        <p15:guide id="1" pos="19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ertiary Image Breaker Slide (Orange)">
    <p:spTree>
      <p:nvGrpSpPr>
        <p:cNvPr id="1" name=""/>
        <p:cNvGrpSpPr/>
        <p:nvPr/>
      </p:nvGrpSpPr>
      <p:grpSpPr>
        <a:xfrm>
          <a:off x="0" y="0"/>
          <a:ext cx="0" cy="0"/>
          <a:chOff x="0" y="0"/>
          <a:chExt cx="0" cy="0"/>
        </a:xfrm>
      </p:grpSpPr>
      <p:pic>
        <p:nvPicPr>
          <p:cNvPr id="11" name="Picture 10" descr="A group of yellow circles on a black background&#10;&#10;Description automatically generated" hidden="1">
            <a:extLst>
              <a:ext uri="{FF2B5EF4-FFF2-40B4-BE49-F238E27FC236}">
                <a16:creationId xmlns:a16="http://schemas.microsoft.com/office/drawing/2014/main" id="{00C307F2-82C7-4AE4-F7EA-9DBAC43E819A}"/>
              </a:ext>
            </a:extLst>
          </p:cNvPr>
          <p:cNvPicPr>
            <a:picLocks noChangeAspect="1"/>
          </p:cNvPicPr>
          <p:nvPr userDrawn="1"/>
        </p:nvPicPr>
        <p:blipFill>
          <a:blip r:embed="rId2"/>
          <a:stretch>
            <a:fillRect/>
          </a:stretch>
        </p:blipFill>
        <p:spPr>
          <a:xfrm>
            <a:off x="2466" y="0"/>
            <a:ext cx="12189533" cy="6859388"/>
          </a:xfrm>
          <a:prstGeom prst="rect">
            <a:avLst/>
          </a:prstGeom>
        </p:spPr>
      </p:pic>
      <p:sp>
        <p:nvSpPr>
          <p:cNvPr id="12" name="Title 1">
            <a:extLst>
              <a:ext uri="{FF2B5EF4-FFF2-40B4-BE49-F238E27FC236}">
                <a16:creationId xmlns:a16="http://schemas.microsoft.com/office/drawing/2014/main" id="{D7403249-DAF3-F6D3-58FB-ACF79DCCD9D1}"/>
              </a:ext>
            </a:extLst>
          </p:cNvPr>
          <p:cNvSpPr>
            <a:spLocks noGrp="1"/>
          </p:cNvSpPr>
          <p:nvPr>
            <p:ph type="ctrTitle"/>
          </p:nvPr>
        </p:nvSpPr>
        <p:spPr>
          <a:xfrm>
            <a:off x="532944" y="820795"/>
            <a:ext cx="5105856" cy="2387600"/>
          </a:xfrm>
        </p:spPr>
        <p:txBody>
          <a:bodyPr anchor="b">
            <a:normAutofit/>
          </a:bodyPr>
          <a:lstStyle>
            <a:lvl1pPr algn="l">
              <a:defRPr sz="4400" b="1" i="0">
                <a:solidFill>
                  <a:schemeClr val="tx1"/>
                </a:solidFill>
                <a:latin typeface="Arial" panose="020B0604020202020204" pitchFamily="34" charset="0"/>
                <a:cs typeface="Arial" panose="020B0604020202020204" pitchFamily="34" charset="0"/>
              </a:defRPr>
            </a:lvl1pPr>
          </a:lstStyle>
          <a:p>
            <a:r>
              <a:rPr lang="en-GB"/>
              <a:t>Click to edit Master title style</a:t>
            </a:r>
          </a:p>
        </p:txBody>
      </p:sp>
      <p:sp>
        <p:nvSpPr>
          <p:cNvPr id="13" name="Subtitle 2">
            <a:extLst>
              <a:ext uri="{FF2B5EF4-FFF2-40B4-BE49-F238E27FC236}">
                <a16:creationId xmlns:a16="http://schemas.microsoft.com/office/drawing/2014/main" id="{B5B0F677-F88B-19B9-DBAC-1B2F7B283C97}"/>
              </a:ext>
            </a:extLst>
          </p:cNvPr>
          <p:cNvSpPr>
            <a:spLocks noGrp="1"/>
          </p:cNvSpPr>
          <p:nvPr>
            <p:ph type="subTitle" idx="1"/>
          </p:nvPr>
        </p:nvSpPr>
        <p:spPr>
          <a:xfrm>
            <a:off x="532944" y="3245466"/>
            <a:ext cx="3885619" cy="1044146"/>
          </a:xfrm>
        </p:spPr>
        <p:txBody>
          <a:bodyPr>
            <a:normAutofit/>
          </a:bodyPr>
          <a:lstStyle>
            <a:lvl1pPr marL="0" indent="0" algn="l">
              <a:buNone/>
              <a:defRPr sz="2400" b="0" i="0">
                <a:solidFill>
                  <a:schemeClr val="tx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22115360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ertiary Text (Left) Media (Right) Slide - Orange">
    <p:bg>
      <p:bgPr>
        <a:solidFill>
          <a:schemeClr val="accent4"/>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17E8957-A01D-893F-D819-6B81B4015BEE}"/>
              </a:ext>
            </a:extLst>
          </p:cNvPr>
          <p:cNvSpPr>
            <a:spLocks noGrp="1"/>
          </p:cNvSpPr>
          <p:nvPr>
            <p:ph type="pic" sz="quarter" idx="14"/>
          </p:nvPr>
        </p:nvSpPr>
        <p:spPr>
          <a:xfrm>
            <a:off x="6096000" y="0"/>
            <a:ext cx="6096000" cy="6858000"/>
          </a:xfrm>
        </p:spPr>
        <p:txBody>
          <a:bodyPr/>
          <a:lstStyle>
            <a:lvl1pPr>
              <a:defRPr b="0" i="0">
                <a:latin typeface="Arial" panose="020B0604020202020204" pitchFamily="34" charset="0"/>
              </a:defRPr>
            </a:lvl1pPr>
          </a:lstStyle>
          <a:p>
            <a:endParaRPr lang="en-GB"/>
          </a:p>
        </p:txBody>
      </p:sp>
      <p:pic>
        <p:nvPicPr>
          <p:cNvPr id="2" name="Picture 1" descr="A black background with white dots&#10;&#10;Description automatically generated">
            <a:extLst>
              <a:ext uri="{FF2B5EF4-FFF2-40B4-BE49-F238E27FC236}">
                <a16:creationId xmlns:a16="http://schemas.microsoft.com/office/drawing/2014/main" id="{50800B55-4735-AD9F-0549-68B2C0540B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D86A7EF4-7D16-83B4-DDCB-016341778631}"/>
              </a:ext>
            </a:extLst>
          </p:cNvPr>
          <p:cNvSpPr>
            <a:spLocks noGrp="1"/>
          </p:cNvSpPr>
          <p:nvPr>
            <p:ph type="title"/>
          </p:nvPr>
        </p:nvSpPr>
        <p:spPr>
          <a:xfrm>
            <a:off x="637273" y="827711"/>
            <a:ext cx="5045070" cy="1325563"/>
          </a:xfrm>
        </p:spPr>
        <p:txBody>
          <a:bodyPr/>
          <a:lstStyle>
            <a:lvl1pPr>
              <a:defRPr b="1" i="0">
                <a:solidFill>
                  <a:schemeClr val="accent5"/>
                </a:solidFill>
                <a:latin typeface="Arial" panose="020B0604020202020204" pitchFamily="34" charset="0"/>
                <a:cs typeface="Arial" panose="020B0604020202020204" pitchFamily="34" charset="0"/>
              </a:defRPr>
            </a:lvl1pPr>
          </a:lstStyle>
          <a:p>
            <a:r>
              <a:rPr lang="en-GB"/>
              <a:t>Click to edit Master title style</a:t>
            </a:r>
          </a:p>
        </p:txBody>
      </p:sp>
      <p:sp>
        <p:nvSpPr>
          <p:cNvPr id="11" name="Text Placeholder 12">
            <a:extLst>
              <a:ext uri="{FF2B5EF4-FFF2-40B4-BE49-F238E27FC236}">
                <a16:creationId xmlns:a16="http://schemas.microsoft.com/office/drawing/2014/main" id="{9DC703E9-13B3-B7EB-69E3-5F8ADF1ECA56}"/>
              </a:ext>
            </a:extLst>
          </p:cNvPr>
          <p:cNvSpPr>
            <a:spLocks noGrp="1"/>
          </p:cNvSpPr>
          <p:nvPr>
            <p:ph type="body" sz="quarter" idx="13"/>
          </p:nvPr>
        </p:nvSpPr>
        <p:spPr>
          <a:xfrm>
            <a:off x="637273" y="2389357"/>
            <a:ext cx="5045070" cy="2410421"/>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3" name="TextBox 2">
            <a:extLst>
              <a:ext uri="{FF2B5EF4-FFF2-40B4-BE49-F238E27FC236}">
                <a16:creationId xmlns:a16="http://schemas.microsoft.com/office/drawing/2014/main" id="{F71C6992-F80A-F269-66D6-6535B74E506E}"/>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C934A9EB-9590-4CAF-23D2-74BF331BCF5E}"/>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6715021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rtiary Text (left) Circle Media (right) - Orange">
    <p:spTree>
      <p:nvGrpSpPr>
        <p:cNvPr id="1" name=""/>
        <p:cNvGrpSpPr/>
        <p:nvPr/>
      </p:nvGrpSpPr>
      <p:grpSpPr>
        <a:xfrm>
          <a:off x="0" y="0"/>
          <a:ext cx="0" cy="0"/>
          <a:chOff x="0" y="0"/>
          <a:chExt cx="0" cy="0"/>
        </a:xfrm>
      </p:grpSpPr>
      <p:pic>
        <p:nvPicPr>
          <p:cNvPr id="4" name="Picture 3" descr="A yellow and orange circle&#10;&#10;Description automatically generated">
            <a:extLst>
              <a:ext uri="{FF2B5EF4-FFF2-40B4-BE49-F238E27FC236}">
                <a16:creationId xmlns:a16="http://schemas.microsoft.com/office/drawing/2014/main" id="{08760D1E-DF65-35B5-8609-7AA3EC598D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Picture Placeholder 13">
            <a:extLst>
              <a:ext uri="{FF2B5EF4-FFF2-40B4-BE49-F238E27FC236}">
                <a16:creationId xmlns:a16="http://schemas.microsoft.com/office/drawing/2014/main" id="{CFC8E555-A363-BBFE-7CE9-820F21628147}"/>
              </a:ext>
            </a:extLst>
          </p:cNvPr>
          <p:cNvSpPr>
            <a:spLocks noGrp="1"/>
          </p:cNvSpPr>
          <p:nvPr>
            <p:ph type="pic" sz="quarter" idx="13"/>
          </p:nvPr>
        </p:nvSpPr>
        <p:spPr>
          <a:xfrm>
            <a:off x="6690691" y="-620033"/>
            <a:ext cx="8539843" cy="8327117"/>
          </a:xfrm>
          <a:prstGeom prst="ellipse">
            <a:avLst/>
          </a:prstGeom>
        </p:spPr>
        <p:txBody>
          <a:bodyPr/>
          <a:lstStyle>
            <a:lvl1pPr>
              <a:defRPr b="0" i="0">
                <a:latin typeface="Arial" panose="020B0604020202020204" pitchFamily="34" charset="0"/>
              </a:defRPr>
            </a:lvl1pPr>
          </a:lstStyle>
          <a:p>
            <a:endParaRPr lang="en-GB"/>
          </a:p>
        </p:txBody>
      </p:sp>
      <p:pic>
        <p:nvPicPr>
          <p:cNvPr id="12" name="Picture 11" descr="A black background with white dots&#10;&#10;Description automatically generated">
            <a:extLst>
              <a:ext uri="{FF2B5EF4-FFF2-40B4-BE49-F238E27FC236}">
                <a16:creationId xmlns:a16="http://schemas.microsoft.com/office/drawing/2014/main" id="{E67CFF76-6D91-97FD-5651-EF0E6470CA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CF0BC532-0DCF-D95D-28B5-7CED43AF3080}"/>
              </a:ext>
            </a:extLst>
          </p:cNvPr>
          <p:cNvSpPr>
            <a:spLocks noGrp="1"/>
          </p:cNvSpPr>
          <p:nvPr>
            <p:ph type="title"/>
          </p:nvPr>
        </p:nvSpPr>
        <p:spPr>
          <a:xfrm>
            <a:off x="637273" y="1077687"/>
            <a:ext cx="5148672" cy="1325563"/>
          </a:xfrm>
        </p:spPr>
        <p:txBody>
          <a:bodyPr/>
          <a:lstStyle>
            <a:lvl1pPr>
              <a:defRPr b="1" i="0">
                <a:solidFill>
                  <a:schemeClr val="bg1"/>
                </a:solidFill>
                <a:latin typeface="Arial" panose="020B0604020202020204" pitchFamily="34" charset="0"/>
                <a:cs typeface="Arial" panose="020B0604020202020204" pitchFamily="34" charset="0"/>
              </a:defRPr>
            </a:lvl1pPr>
          </a:lstStyle>
          <a:p>
            <a:r>
              <a:rPr lang="en-GB"/>
              <a:t>Click to edit Master title style</a:t>
            </a:r>
          </a:p>
        </p:txBody>
      </p:sp>
      <p:sp>
        <p:nvSpPr>
          <p:cNvPr id="16" name="Text Placeholder 12">
            <a:extLst>
              <a:ext uri="{FF2B5EF4-FFF2-40B4-BE49-F238E27FC236}">
                <a16:creationId xmlns:a16="http://schemas.microsoft.com/office/drawing/2014/main" id="{FA8AA84D-31F0-CED3-DCC7-DD7727F14369}"/>
              </a:ext>
            </a:extLst>
          </p:cNvPr>
          <p:cNvSpPr>
            <a:spLocks noGrp="1"/>
          </p:cNvSpPr>
          <p:nvPr>
            <p:ph type="body" sz="quarter" idx="14"/>
          </p:nvPr>
        </p:nvSpPr>
        <p:spPr>
          <a:xfrm>
            <a:off x="637273" y="2628900"/>
            <a:ext cx="4462848" cy="3151414"/>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2" name="TextBox 1">
            <a:extLst>
              <a:ext uri="{FF2B5EF4-FFF2-40B4-BE49-F238E27FC236}">
                <a16:creationId xmlns:a16="http://schemas.microsoft.com/office/drawing/2014/main" id="{E37B0077-E4FB-DB68-32EB-70E5BFA02DD2}"/>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47147E8-B984-E512-52AF-BE49CE4AD4AA}"/>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2322686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ntents Slide">
    <p:spTree>
      <p:nvGrpSpPr>
        <p:cNvPr id="1" name=""/>
        <p:cNvGrpSpPr/>
        <p:nvPr/>
      </p:nvGrpSpPr>
      <p:grpSpPr>
        <a:xfrm>
          <a:off x="0" y="0"/>
          <a:ext cx="0" cy="0"/>
          <a:chOff x="0" y="0"/>
          <a:chExt cx="0" cy="0"/>
        </a:xfrm>
      </p:grpSpPr>
      <p:pic>
        <p:nvPicPr>
          <p:cNvPr id="4" name="Picture 3" descr="A field with wind turbines in the background&#10;&#10;Description automatically generated">
            <a:extLst>
              <a:ext uri="{FF2B5EF4-FFF2-40B4-BE49-F238E27FC236}">
                <a16:creationId xmlns:a16="http://schemas.microsoft.com/office/drawing/2014/main" id="{91B95623-DB60-0FE1-2973-59391D1187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1999" cy="6857999"/>
          </a:xfrm>
          <a:prstGeom prst="rect">
            <a:avLst/>
          </a:prstGeom>
        </p:spPr>
      </p:pic>
      <p:pic>
        <p:nvPicPr>
          <p:cNvPr id="9" name="Picture 8" descr="A screenshot of a video game&#10;&#10;Description automatically generated">
            <a:extLst>
              <a:ext uri="{FF2B5EF4-FFF2-40B4-BE49-F238E27FC236}">
                <a16:creationId xmlns:a16="http://schemas.microsoft.com/office/drawing/2014/main" id="{A15E0C7C-613F-78A1-1DEC-00D6D4942CC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1"/>
            <a:ext cx="12192000" cy="6858000"/>
          </a:xfrm>
          <a:prstGeom prst="rect">
            <a:avLst/>
          </a:prstGeom>
        </p:spPr>
      </p:pic>
      <p:pic>
        <p:nvPicPr>
          <p:cNvPr id="10" name="Picture 9" descr="A black background with white dots&#10;&#10;Description automatically generated">
            <a:extLst>
              <a:ext uri="{FF2B5EF4-FFF2-40B4-BE49-F238E27FC236}">
                <a16:creationId xmlns:a16="http://schemas.microsoft.com/office/drawing/2014/main" id="{44D1BF2D-F7AD-63E3-71D8-BDE9BF2F933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0261600" y="5811520"/>
            <a:ext cx="1930400" cy="1046480"/>
          </a:xfrm>
          <a:prstGeom prst="rect">
            <a:avLst/>
          </a:prstGeom>
        </p:spPr>
      </p:pic>
      <p:sp>
        <p:nvSpPr>
          <p:cNvPr id="11" name="Title 1">
            <a:extLst>
              <a:ext uri="{FF2B5EF4-FFF2-40B4-BE49-F238E27FC236}">
                <a16:creationId xmlns:a16="http://schemas.microsoft.com/office/drawing/2014/main" id="{05A63E56-9227-9978-ADC2-9223E6C51ABD}"/>
              </a:ext>
            </a:extLst>
          </p:cNvPr>
          <p:cNvSpPr>
            <a:spLocks noGrp="1"/>
          </p:cNvSpPr>
          <p:nvPr>
            <p:ph type="title"/>
          </p:nvPr>
        </p:nvSpPr>
        <p:spPr>
          <a:xfrm>
            <a:off x="637273" y="365125"/>
            <a:ext cx="8307435" cy="1325563"/>
          </a:xfrm>
        </p:spPr>
        <p:txBody>
          <a:bodyPr/>
          <a:lstStyle>
            <a:lvl1pPr>
              <a:defRPr b="1" i="0">
                <a:solidFill>
                  <a:schemeClr val="accent1"/>
                </a:solidFill>
                <a:latin typeface="Arial" panose="020B0604020202020204" pitchFamily="34" charset="0"/>
                <a:cs typeface="Arial" panose="020B0604020202020204" pitchFamily="34" charset="0"/>
              </a:defRPr>
            </a:lvl1pPr>
          </a:lstStyle>
          <a:p>
            <a:endParaRPr lang="en-GB"/>
          </a:p>
        </p:txBody>
      </p:sp>
      <p:sp>
        <p:nvSpPr>
          <p:cNvPr id="12" name="Content Placeholder 2">
            <a:extLst>
              <a:ext uri="{FF2B5EF4-FFF2-40B4-BE49-F238E27FC236}">
                <a16:creationId xmlns:a16="http://schemas.microsoft.com/office/drawing/2014/main" id="{C349BD22-11FD-5019-2AE1-EEBDE251B20D}"/>
              </a:ext>
            </a:extLst>
          </p:cNvPr>
          <p:cNvSpPr>
            <a:spLocks noGrp="1"/>
          </p:cNvSpPr>
          <p:nvPr>
            <p:ph idx="1"/>
          </p:nvPr>
        </p:nvSpPr>
        <p:spPr>
          <a:xfrm>
            <a:off x="637273" y="3200878"/>
            <a:ext cx="4122296" cy="2734702"/>
          </a:xfrm>
        </p:spPr>
        <p:txBody>
          <a:bodyPr/>
          <a:lstStyle>
            <a:lvl1pPr marL="514350" indent="-514350">
              <a:buClr>
                <a:schemeClr val="accent1"/>
              </a:buClr>
              <a:buFont typeface="+mj-lt"/>
              <a:buAutoNum type="arabicPeriod"/>
              <a:defRPr sz="2000" b="0" i="0">
                <a:solidFill>
                  <a:schemeClr val="bg1"/>
                </a:solidFill>
                <a:latin typeface="Arial" panose="020B0604020202020204" pitchFamily="34" charset="0"/>
              </a:defRPr>
            </a:lvl1pPr>
            <a:lvl2pPr marL="914400" indent="-457200">
              <a:buClr>
                <a:schemeClr val="accent1"/>
              </a:buClr>
              <a:buFont typeface="+mj-lt"/>
              <a:buAutoNum type="arabicPeriod"/>
              <a:defRPr sz="1400" b="0" i="0">
                <a:solidFill>
                  <a:schemeClr val="bg1"/>
                </a:solidFill>
                <a:latin typeface="Arial" panose="020B0604020202020204" pitchFamily="34" charset="0"/>
              </a:defRPr>
            </a:lvl2pPr>
            <a:lvl3pPr marL="1371600" indent="-457200">
              <a:buClr>
                <a:schemeClr val="accent1"/>
              </a:buClr>
              <a:buFont typeface="+mj-lt"/>
              <a:buAutoNum type="arabicPeriod"/>
              <a:defRPr sz="1400" b="0" i="0">
                <a:solidFill>
                  <a:schemeClr val="bg1"/>
                </a:solidFill>
                <a:latin typeface="Arial" panose="020B0604020202020204" pitchFamily="34" charset="0"/>
              </a:defRPr>
            </a:lvl3pPr>
            <a:lvl4pPr marL="1714500" indent="-342900">
              <a:buClr>
                <a:schemeClr val="accent1"/>
              </a:buClr>
              <a:buFont typeface="+mj-lt"/>
              <a:buAutoNum type="arabicPeriod"/>
              <a:defRPr sz="1400" b="0" i="0">
                <a:solidFill>
                  <a:schemeClr val="bg1"/>
                </a:solidFill>
                <a:latin typeface="Arial" panose="020B0604020202020204" pitchFamily="34" charset="0"/>
              </a:defRPr>
            </a:lvl4pPr>
            <a:lvl5pPr marL="2171700" indent="-342900">
              <a:buClr>
                <a:schemeClr val="accent1"/>
              </a:buClr>
              <a:buFont typeface="+mj-lt"/>
              <a:buAutoNum type="arabicPeriod"/>
              <a:defRPr sz="1400" b="0" i="0">
                <a:solidFill>
                  <a:schemeClr val="bg1"/>
                </a:solidFill>
                <a:latin typeface="Arial" panose="020B06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TextBox 1">
            <a:extLst>
              <a:ext uri="{FF2B5EF4-FFF2-40B4-BE49-F238E27FC236}">
                <a16:creationId xmlns:a16="http://schemas.microsoft.com/office/drawing/2014/main" id="{597C07A8-1BF4-5583-A597-1F97B315BCF8}"/>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bg1"/>
                </a:solidFill>
                <a:latin typeface="Arial" panose="020B0604020202020204" pitchFamily="34" charset="0"/>
                <a:cs typeface="Arial" panose="020B0604020202020204" pitchFamily="34" charset="0"/>
              </a:rPr>
              <a:t>‹#›</a:t>
            </a:fld>
            <a:endParaRPr lang="en-GB" sz="2000" b="0" i="0" noProof="0">
              <a:solidFill>
                <a:schemeClr val="bg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31ECEC26-1630-4E64-F2CE-15AC8D9DE404}"/>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tx2"/>
                </a:solidFill>
                <a:latin typeface="Arial" panose="020B0604020202020204" pitchFamily="34" charset="0"/>
              </a:rPr>
              <a:t>Public</a:t>
            </a:r>
          </a:p>
        </p:txBody>
      </p:sp>
    </p:spTree>
    <p:extLst>
      <p:ext uri="{BB962C8B-B14F-4D97-AF65-F5344CB8AC3E}">
        <p14:creationId xmlns:p14="http://schemas.microsoft.com/office/powerpoint/2010/main" val="33453982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Contents Slide">
    <p:spTree>
      <p:nvGrpSpPr>
        <p:cNvPr id="1" name=""/>
        <p:cNvGrpSpPr/>
        <p:nvPr/>
      </p:nvGrpSpPr>
      <p:grpSpPr>
        <a:xfrm>
          <a:off x="0" y="0"/>
          <a:ext cx="0" cy="0"/>
          <a:chOff x="0" y="0"/>
          <a:chExt cx="0" cy="0"/>
        </a:xfrm>
      </p:grpSpPr>
      <p:pic>
        <p:nvPicPr>
          <p:cNvPr id="8" name="Picture 7" descr="A purple and black background&#10;&#10;Description automatically generated">
            <a:extLst>
              <a:ext uri="{FF2B5EF4-FFF2-40B4-BE49-F238E27FC236}">
                <a16:creationId xmlns:a16="http://schemas.microsoft.com/office/drawing/2014/main" id="{BD733B61-FDE5-43FD-02B9-15749A7E232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495"/>
            <a:ext cx="12207103" cy="6866495"/>
          </a:xfrm>
          <a:prstGeom prst="rect">
            <a:avLst/>
          </a:prstGeom>
        </p:spPr>
      </p:pic>
      <p:sp>
        <p:nvSpPr>
          <p:cNvPr id="2" name="Title 1">
            <a:extLst>
              <a:ext uri="{FF2B5EF4-FFF2-40B4-BE49-F238E27FC236}">
                <a16:creationId xmlns:a16="http://schemas.microsoft.com/office/drawing/2014/main" id="{E369532E-6917-836E-1185-E305911BAE82}"/>
              </a:ext>
            </a:extLst>
          </p:cNvPr>
          <p:cNvSpPr>
            <a:spLocks noGrp="1"/>
          </p:cNvSpPr>
          <p:nvPr>
            <p:ph type="title"/>
          </p:nvPr>
        </p:nvSpPr>
        <p:spPr>
          <a:xfrm>
            <a:off x="637273" y="365125"/>
            <a:ext cx="10515600" cy="1325563"/>
          </a:xfrm>
        </p:spPr>
        <p:txBody>
          <a:bodyPr/>
          <a:lstStyle>
            <a:lvl1pPr>
              <a:defRPr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3" name="Content Placeholder 2">
            <a:extLst>
              <a:ext uri="{FF2B5EF4-FFF2-40B4-BE49-F238E27FC236}">
                <a16:creationId xmlns:a16="http://schemas.microsoft.com/office/drawing/2014/main" id="{C2DFC869-04DE-7711-205B-68333ECEB111}"/>
              </a:ext>
            </a:extLst>
          </p:cNvPr>
          <p:cNvSpPr>
            <a:spLocks noGrp="1"/>
          </p:cNvSpPr>
          <p:nvPr>
            <p:ph idx="1"/>
          </p:nvPr>
        </p:nvSpPr>
        <p:spPr>
          <a:xfrm>
            <a:off x="637273" y="1825625"/>
            <a:ext cx="10515600" cy="4351338"/>
          </a:xfrm>
        </p:spPr>
        <p:txBody>
          <a:bodyPr/>
          <a:lstStyle>
            <a:lvl1pPr marL="514350" indent="-514350">
              <a:buFont typeface="+mj-lt"/>
              <a:buAutoNum type="arabicPeriod"/>
              <a:defRPr b="0" i="0">
                <a:latin typeface="Arial" panose="020B0604020202020204" pitchFamily="34" charset="0"/>
              </a:defRPr>
            </a:lvl1pPr>
            <a:lvl2pPr marL="914400" indent="-457200">
              <a:buFont typeface="+mj-lt"/>
              <a:buAutoNum type="arabicPeriod"/>
              <a:defRPr b="0" i="0">
                <a:latin typeface="Arial" panose="020B0604020202020204" pitchFamily="34" charset="0"/>
              </a:defRPr>
            </a:lvl2pPr>
            <a:lvl3pPr marL="1371600" indent="-457200">
              <a:buFont typeface="+mj-lt"/>
              <a:buAutoNum type="arabicPeriod"/>
              <a:defRPr b="0" i="0">
                <a:latin typeface="Arial" panose="020B0604020202020204" pitchFamily="34" charset="0"/>
              </a:defRPr>
            </a:lvl3pPr>
            <a:lvl4pPr marL="1714500" indent="-342900">
              <a:buFont typeface="+mj-lt"/>
              <a:buAutoNum type="arabicPeriod"/>
              <a:defRPr b="0" i="0">
                <a:latin typeface="Arial" panose="020B0604020202020204" pitchFamily="34" charset="0"/>
              </a:defRPr>
            </a:lvl4pPr>
            <a:lvl5pPr marL="2171700" indent="-342900">
              <a:buFont typeface="+mj-lt"/>
              <a:buAutoNum type="arabicPeriod"/>
              <a:defRPr b="0" i="0">
                <a:latin typeface="Arial" panose="020B06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8879101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box x2">
    <p:spTree>
      <p:nvGrpSpPr>
        <p:cNvPr id="1" name=""/>
        <p:cNvGrpSpPr/>
        <p:nvPr/>
      </p:nvGrpSpPr>
      <p:grpSpPr>
        <a:xfrm>
          <a:off x="0" y="0"/>
          <a:ext cx="0" cy="0"/>
          <a:chOff x="0" y="0"/>
          <a:chExt cx="0" cy="0"/>
        </a:xfrm>
      </p:grpSpPr>
      <p:pic>
        <p:nvPicPr>
          <p:cNvPr id="8" name="Picture 7" descr="A black background with a pink object&#10;&#10;Description automatically generated">
            <a:extLst>
              <a:ext uri="{FF2B5EF4-FFF2-40B4-BE49-F238E27FC236}">
                <a16:creationId xmlns:a16="http://schemas.microsoft.com/office/drawing/2014/main" id="{40DE9A63-8C09-1B7B-D2EE-4082DB84327F}"/>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9" name="Title 1">
            <a:extLst>
              <a:ext uri="{FF2B5EF4-FFF2-40B4-BE49-F238E27FC236}">
                <a16:creationId xmlns:a16="http://schemas.microsoft.com/office/drawing/2014/main" id="{E1A24C3F-E03C-61C2-1BCE-010C0EDD73CA}"/>
              </a:ext>
            </a:extLst>
          </p:cNvPr>
          <p:cNvSpPr>
            <a:spLocks noGrp="1"/>
          </p:cNvSpPr>
          <p:nvPr>
            <p:ph type="title"/>
          </p:nvPr>
        </p:nvSpPr>
        <p:spPr>
          <a:xfrm>
            <a:off x="637273" y="365125"/>
            <a:ext cx="10515600" cy="1325563"/>
          </a:xfrm>
        </p:spPr>
        <p:txBody>
          <a:bodyPr/>
          <a:lstStyle>
            <a:lvl1pPr>
              <a:defRPr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13" name="Text Placeholder 12">
            <a:extLst>
              <a:ext uri="{FF2B5EF4-FFF2-40B4-BE49-F238E27FC236}">
                <a16:creationId xmlns:a16="http://schemas.microsoft.com/office/drawing/2014/main" id="{60D44057-B0E9-C3CD-858C-1158DB642F87}"/>
              </a:ext>
            </a:extLst>
          </p:cNvPr>
          <p:cNvSpPr>
            <a:spLocks noGrp="1"/>
          </p:cNvSpPr>
          <p:nvPr>
            <p:ph type="body" sz="quarter" idx="13"/>
          </p:nvPr>
        </p:nvSpPr>
        <p:spPr>
          <a:xfrm>
            <a:off x="637273" y="1926771"/>
            <a:ext cx="4462848" cy="4153354"/>
          </a:xfrm>
        </p:spPr>
        <p:txBody>
          <a:bodyPr>
            <a:normAutofit/>
          </a:bodyPr>
          <a:lstStyle>
            <a:lvl1pPr marL="0" indent="0">
              <a:buNone/>
              <a:defRPr sz="1800" b="0" i="0">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15" name="Text Placeholder 12">
            <a:extLst>
              <a:ext uri="{FF2B5EF4-FFF2-40B4-BE49-F238E27FC236}">
                <a16:creationId xmlns:a16="http://schemas.microsoft.com/office/drawing/2014/main" id="{16DFA2F4-A131-0E86-D67F-D866F130441E}"/>
              </a:ext>
            </a:extLst>
          </p:cNvPr>
          <p:cNvSpPr>
            <a:spLocks noGrp="1"/>
          </p:cNvSpPr>
          <p:nvPr>
            <p:ph type="body" sz="quarter" idx="14"/>
          </p:nvPr>
        </p:nvSpPr>
        <p:spPr>
          <a:xfrm>
            <a:off x="5449088" y="1926771"/>
            <a:ext cx="4462848" cy="4153354"/>
          </a:xfrm>
        </p:spPr>
        <p:txBody>
          <a:bodyPr>
            <a:normAutofit/>
          </a:bodyPr>
          <a:lstStyle>
            <a:lvl1pPr marL="0" indent="0">
              <a:buNone/>
              <a:defRPr sz="1800" b="0" i="0">
                <a:latin typeface="Arial" panose="020B0604020202020204" pitchFamily="34" charset="0"/>
              </a:defRPr>
            </a:lvl1pPr>
          </a:lstStyle>
          <a:p>
            <a:pPr lvl="0"/>
            <a:r>
              <a:rPr lang="en-GB"/>
              <a:t>Click to edit Master text styles</a:t>
            </a:r>
          </a:p>
        </p:txBody>
      </p:sp>
    </p:spTree>
    <p:extLst>
      <p:ext uri="{BB962C8B-B14F-4D97-AF65-F5344CB8AC3E}">
        <p14:creationId xmlns:p14="http://schemas.microsoft.com/office/powerpoint/2010/main" val="5189142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layout 1">
    <p:spTree>
      <p:nvGrpSpPr>
        <p:cNvPr id="1" name=""/>
        <p:cNvGrpSpPr/>
        <p:nvPr/>
      </p:nvGrpSpPr>
      <p:grpSpPr>
        <a:xfrm>
          <a:off x="0" y="0"/>
          <a:ext cx="0" cy="0"/>
          <a:chOff x="0" y="0"/>
          <a:chExt cx="0" cy="0"/>
        </a:xfrm>
      </p:grpSpPr>
      <p:pic>
        <p:nvPicPr>
          <p:cNvPr id="3" name="Picture 2" descr="A purple flower on a black background&#10;&#10;Description automatically generated">
            <a:extLst>
              <a:ext uri="{FF2B5EF4-FFF2-40B4-BE49-F238E27FC236}">
                <a16:creationId xmlns:a16="http://schemas.microsoft.com/office/drawing/2014/main" id="{624B9880-4FA8-5D6B-4930-EB7C51734ED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4941561" cy="3055537"/>
          </a:xfrm>
          <a:prstGeom prst="rect">
            <a:avLst/>
          </a:prstGeom>
        </p:spPr>
      </p:pic>
      <p:pic>
        <p:nvPicPr>
          <p:cNvPr id="8" name="Picture 7" descr="A black background with a pink object&#10;&#10;Description automatically generated">
            <a:extLst>
              <a:ext uri="{FF2B5EF4-FFF2-40B4-BE49-F238E27FC236}">
                <a16:creationId xmlns:a16="http://schemas.microsoft.com/office/drawing/2014/main" id="{40DE9A63-8C09-1B7B-D2EE-4082DB84327F}"/>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9" name="Title 1">
            <a:extLst>
              <a:ext uri="{FF2B5EF4-FFF2-40B4-BE49-F238E27FC236}">
                <a16:creationId xmlns:a16="http://schemas.microsoft.com/office/drawing/2014/main" id="{E1A24C3F-E03C-61C2-1BCE-010C0EDD73CA}"/>
              </a:ext>
            </a:extLst>
          </p:cNvPr>
          <p:cNvSpPr>
            <a:spLocks noGrp="1"/>
          </p:cNvSpPr>
          <p:nvPr>
            <p:ph type="title"/>
          </p:nvPr>
        </p:nvSpPr>
        <p:spPr>
          <a:xfrm>
            <a:off x="637273" y="631032"/>
            <a:ext cx="3016800" cy="1325563"/>
          </a:xfrm>
        </p:spPr>
        <p:txBody>
          <a:bodyPr>
            <a:normAutofit/>
          </a:bodyPr>
          <a:lstStyle>
            <a:lvl1pPr>
              <a:defRPr sz="3000"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13" name="Text Placeholder 12">
            <a:extLst>
              <a:ext uri="{FF2B5EF4-FFF2-40B4-BE49-F238E27FC236}">
                <a16:creationId xmlns:a16="http://schemas.microsoft.com/office/drawing/2014/main" id="{60D44057-B0E9-C3CD-858C-1158DB642F87}"/>
              </a:ext>
            </a:extLst>
          </p:cNvPr>
          <p:cNvSpPr>
            <a:spLocks noGrp="1"/>
          </p:cNvSpPr>
          <p:nvPr>
            <p:ph type="body" sz="quarter" idx="13"/>
          </p:nvPr>
        </p:nvSpPr>
        <p:spPr>
          <a:xfrm>
            <a:off x="637273" y="3613681"/>
            <a:ext cx="4139679" cy="2140733"/>
          </a:xfrm>
        </p:spPr>
        <p:txBody>
          <a:bodyPr>
            <a:normAutofit/>
          </a:bodyPr>
          <a:lstStyle>
            <a:lvl1pPr marL="0" indent="0">
              <a:buNone/>
              <a:defRPr sz="1800" b="0" i="0">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5" name="Text Placeholder 12">
            <a:extLst>
              <a:ext uri="{FF2B5EF4-FFF2-40B4-BE49-F238E27FC236}">
                <a16:creationId xmlns:a16="http://schemas.microsoft.com/office/drawing/2014/main" id="{A80908B0-75DE-A115-6336-EF8AAE3C5F4A}"/>
              </a:ext>
            </a:extLst>
          </p:cNvPr>
          <p:cNvSpPr>
            <a:spLocks noGrp="1"/>
          </p:cNvSpPr>
          <p:nvPr>
            <p:ph type="body" sz="quarter" idx="14"/>
          </p:nvPr>
        </p:nvSpPr>
        <p:spPr>
          <a:xfrm>
            <a:off x="6220807" y="1926771"/>
            <a:ext cx="2401614" cy="2818650"/>
          </a:xfrm>
        </p:spPr>
        <p:txBody>
          <a:bodyPr>
            <a:normAutofit/>
          </a:bodyPr>
          <a:lstStyle>
            <a:lvl1pPr marL="0" indent="0">
              <a:buNone/>
              <a:defRPr sz="1800" b="0" i="0">
                <a:latin typeface="Arial" panose="020B0604020202020204" pitchFamily="34" charset="0"/>
              </a:defRPr>
            </a:lvl1pPr>
          </a:lstStyle>
          <a:p>
            <a:pPr lvl="0"/>
            <a:r>
              <a:rPr lang="en-GB"/>
              <a:t>Click to edit Master text styles</a:t>
            </a:r>
          </a:p>
        </p:txBody>
      </p:sp>
      <p:sp>
        <p:nvSpPr>
          <p:cNvPr id="6" name="Text Placeholder 12">
            <a:extLst>
              <a:ext uri="{FF2B5EF4-FFF2-40B4-BE49-F238E27FC236}">
                <a16:creationId xmlns:a16="http://schemas.microsoft.com/office/drawing/2014/main" id="{544403BA-BDEC-33C9-D380-0A99E3D527D8}"/>
              </a:ext>
            </a:extLst>
          </p:cNvPr>
          <p:cNvSpPr>
            <a:spLocks noGrp="1"/>
          </p:cNvSpPr>
          <p:nvPr>
            <p:ph type="body" sz="quarter" idx="15"/>
          </p:nvPr>
        </p:nvSpPr>
        <p:spPr>
          <a:xfrm>
            <a:off x="9040209" y="1926771"/>
            <a:ext cx="2401614" cy="2818650"/>
          </a:xfrm>
        </p:spPr>
        <p:txBody>
          <a:bodyPr>
            <a:normAutofit/>
          </a:bodyPr>
          <a:lstStyle>
            <a:lvl1pPr marL="0" indent="0">
              <a:buNone/>
              <a:defRPr sz="1800" b="0" i="0">
                <a:latin typeface="Arial" panose="020B0604020202020204" pitchFamily="34" charset="0"/>
              </a:defRPr>
            </a:lvl1pPr>
          </a:lstStyle>
          <a:p>
            <a:pPr lvl="0"/>
            <a:r>
              <a:rPr lang="en-GB"/>
              <a:t>Click to edit Master text styles</a:t>
            </a:r>
          </a:p>
        </p:txBody>
      </p:sp>
      <p:sp>
        <p:nvSpPr>
          <p:cNvPr id="7" name="TextBox 6">
            <a:extLst>
              <a:ext uri="{FF2B5EF4-FFF2-40B4-BE49-F238E27FC236}">
                <a16:creationId xmlns:a16="http://schemas.microsoft.com/office/drawing/2014/main" id="{19E009D3-6AC2-A43C-54C7-5572F42CB24D}"/>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3430411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layout 2">
    <p:spTree>
      <p:nvGrpSpPr>
        <p:cNvPr id="1" name=""/>
        <p:cNvGrpSpPr/>
        <p:nvPr/>
      </p:nvGrpSpPr>
      <p:grpSpPr>
        <a:xfrm>
          <a:off x="0" y="0"/>
          <a:ext cx="0" cy="0"/>
          <a:chOff x="0" y="0"/>
          <a:chExt cx="0" cy="0"/>
        </a:xfrm>
      </p:grpSpPr>
      <p:pic>
        <p:nvPicPr>
          <p:cNvPr id="5" name="Picture 4" descr="A purple and black background&#10;&#10;Description automatically generated">
            <a:extLst>
              <a:ext uri="{FF2B5EF4-FFF2-40B4-BE49-F238E27FC236}">
                <a16:creationId xmlns:a16="http://schemas.microsoft.com/office/drawing/2014/main" id="{FA872D7E-483A-F12C-54BD-9C3DEF2A571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2422566"/>
            <a:ext cx="6096001" cy="4439265"/>
          </a:xfrm>
          <a:prstGeom prst="rect">
            <a:avLst/>
          </a:prstGeom>
        </p:spPr>
      </p:pic>
      <p:pic>
        <p:nvPicPr>
          <p:cNvPr id="8" name="Picture 7" descr="A black background with a pink object&#10;&#10;Description automatically generated">
            <a:extLst>
              <a:ext uri="{FF2B5EF4-FFF2-40B4-BE49-F238E27FC236}">
                <a16:creationId xmlns:a16="http://schemas.microsoft.com/office/drawing/2014/main" id="{40DE9A63-8C09-1B7B-D2EE-4082DB84327F}"/>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9" name="Title 1">
            <a:extLst>
              <a:ext uri="{FF2B5EF4-FFF2-40B4-BE49-F238E27FC236}">
                <a16:creationId xmlns:a16="http://schemas.microsoft.com/office/drawing/2014/main" id="{E1A24C3F-E03C-61C2-1BCE-010C0EDD73CA}"/>
              </a:ext>
            </a:extLst>
          </p:cNvPr>
          <p:cNvSpPr>
            <a:spLocks noGrp="1"/>
          </p:cNvSpPr>
          <p:nvPr>
            <p:ph type="title"/>
          </p:nvPr>
        </p:nvSpPr>
        <p:spPr>
          <a:xfrm>
            <a:off x="637273" y="631032"/>
            <a:ext cx="3016800" cy="1325563"/>
          </a:xfrm>
        </p:spPr>
        <p:txBody>
          <a:bodyPr>
            <a:normAutofit/>
          </a:bodyPr>
          <a:lstStyle>
            <a:lvl1pPr>
              <a:defRPr sz="3000"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13" name="Text Placeholder 12">
            <a:extLst>
              <a:ext uri="{FF2B5EF4-FFF2-40B4-BE49-F238E27FC236}">
                <a16:creationId xmlns:a16="http://schemas.microsoft.com/office/drawing/2014/main" id="{60D44057-B0E9-C3CD-858C-1158DB642F87}"/>
              </a:ext>
            </a:extLst>
          </p:cNvPr>
          <p:cNvSpPr>
            <a:spLocks noGrp="1"/>
          </p:cNvSpPr>
          <p:nvPr>
            <p:ph type="body" sz="quarter" idx="13"/>
          </p:nvPr>
        </p:nvSpPr>
        <p:spPr>
          <a:xfrm>
            <a:off x="637273" y="3613681"/>
            <a:ext cx="4139679" cy="2140733"/>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15" name="Text Placeholder 12">
            <a:extLst>
              <a:ext uri="{FF2B5EF4-FFF2-40B4-BE49-F238E27FC236}">
                <a16:creationId xmlns:a16="http://schemas.microsoft.com/office/drawing/2014/main" id="{16DFA2F4-A131-0E86-D67F-D866F130441E}"/>
              </a:ext>
            </a:extLst>
          </p:cNvPr>
          <p:cNvSpPr>
            <a:spLocks noGrp="1"/>
          </p:cNvSpPr>
          <p:nvPr>
            <p:ph type="body" sz="quarter" idx="14"/>
          </p:nvPr>
        </p:nvSpPr>
        <p:spPr>
          <a:xfrm>
            <a:off x="6220807" y="1926771"/>
            <a:ext cx="2401614" cy="2818650"/>
          </a:xfrm>
        </p:spPr>
        <p:txBody>
          <a:bodyPr>
            <a:normAutofit/>
          </a:bodyPr>
          <a:lstStyle>
            <a:lvl1pPr marL="0" indent="0">
              <a:buNone/>
              <a:defRPr sz="1800" b="0" i="0">
                <a:latin typeface="Arial" panose="020B0604020202020204" pitchFamily="34" charset="0"/>
              </a:defRPr>
            </a:lvl1pPr>
          </a:lstStyle>
          <a:p>
            <a:pPr lvl="0"/>
            <a:r>
              <a:rPr lang="en-GB"/>
              <a:t>Click to edit Master text styles</a:t>
            </a:r>
          </a:p>
        </p:txBody>
      </p:sp>
      <p:sp>
        <p:nvSpPr>
          <p:cNvPr id="4" name="Text Placeholder 12">
            <a:extLst>
              <a:ext uri="{FF2B5EF4-FFF2-40B4-BE49-F238E27FC236}">
                <a16:creationId xmlns:a16="http://schemas.microsoft.com/office/drawing/2014/main" id="{FB81684C-BEDC-A504-8845-1713CDAEB0CB}"/>
              </a:ext>
            </a:extLst>
          </p:cNvPr>
          <p:cNvSpPr>
            <a:spLocks noGrp="1"/>
          </p:cNvSpPr>
          <p:nvPr>
            <p:ph type="body" sz="quarter" idx="15"/>
          </p:nvPr>
        </p:nvSpPr>
        <p:spPr>
          <a:xfrm>
            <a:off x="9040209" y="1926771"/>
            <a:ext cx="2401614" cy="2818650"/>
          </a:xfrm>
        </p:spPr>
        <p:txBody>
          <a:bodyPr>
            <a:normAutofit/>
          </a:bodyPr>
          <a:lstStyle>
            <a:lvl1pPr marL="0" indent="0">
              <a:buNone/>
              <a:defRPr sz="1800" b="0" i="0">
                <a:latin typeface="Arial" panose="020B0604020202020204" pitchFamily="34" charset="0"/>
              </a:defRPr>
            </a:lvl1pPr>
          </a:lstStyle>
          <a:p>
            <a:pPr lvl="0"/>
            <a:r>
              <a:rPr lang="en-GB"/>
              <a:t>Click to edit Master text styles</a:t>
            </a:r>
          </a:p>
        </p:txBody>
      </p:sp>
      <p:sp>
        <p:nvSpPr>
          <p:cNvPr id="2" name="TextBox 1">
            <a:extLst>
              <a:ext uri="{FF2B5EF4-FFF2-40B4-BE49-F238E27FC236}">
                <a16:creationId xmlns:a16="http://schemas.microsoft.com/office/drawing/2014/main" id="{1BB28D82-A3B0-1B3C-D021-6E2F641AB46E}"/>
              </a:ext>
            </a:extLst>
          </p:cNvPr>
          <p:cNvSpPr txBox="1"/>
          <p:nvPr userDrawn="1"/>
        </p:nvSpPr>
        <p:spPr>
          <a:xfrm>
            <a:off x="543720" y="6509834"/>
            <a:ext cx="141065"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rPr>
              <a:t>‹#›</a:t>
            </a:fld>
            <a:endParaRPr lang="en-GB" sz="2000" noProof="0">
              <a:solidFill>
                <a:schemeClr val="bg1"/>
              </a:solidFill>
            </a:endParaRPr>
          </a:p>
        </p:txBody>
      </p:sp>
    </p:spTree>
    <p:extLst>
      <p:ext uri="{BB962C8B-B14F-4D97-AF65-F5344CB8AC3E}">
        <p14:creationId xmlns:p14="http://schemas.microsoft.com/office/powerpoint/2010/main" val="29358292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layout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B750103-FF4D-6647-58A5-FC31ECFD368F}"/>
              </a:ext>
            </a:extLst>
          </p:cNvPr>
          <p:cNvSpPr/>
          <p:nvPr userDrawn="1"/>
        </p:nvSpPr>
        <p:spPr>
          <a:xfrm>
            <a:off x="0" y="0"/>
            <a:ext cx="4251159"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4BD9546A-ACA3-E84E-1693-0DA11D64DE9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5085913"/>
            <a:ext cx="3652468" cy="1772086"/>
          </a:xfrm>
          <a:prstGeom prst="rect">
            <a:avLst/>
          </a:prstGeom>
        </p:spPr>
      </p:pic>
      <p:pic>
        <p:nvPicPr>
          <p:cNvPr id="8" name="Picture 7" descr="A black background with a pink object&#10;&#10;Description automatically generated">
            <a:extLst>
              <a:ext uri="{FF2B5EF4-FFF2-40B4-BE49-F238E27FC236}">
                <a16:creationId xmlns:a16="http://schemas.microsoft.com/office/drawing/2014/main" id="{40DE9A63-8C09-1B7B-D2EE-4082DB84327F}"/>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 y="-1"/>
            <a:ext cx="12192002" cy="6858001"/>
          </a:xfrm>
          <a:prstGeom prst="rect">
            <a:avLst/>
          </a:prstGeom>
        </p:spPr>
      </p:pic>
      <p:sp>
        <p:nvSpPr>
          <p:cNvPr id="9" name="Title 1">
            <a:extLst>
              <a:ext uri="{FF2B5EF4-FFF2-40B4-BE49-F238E27FC236}">
                <a16:creationId xmlns:a16="http://schemas.microsoft.com/office/drawing/2014/main" id="{E1A24C3F-E03C-61C2-1BCE-010C0EDD73CA}"/>
              </a:ext>
            </a:extLst>
          </p:cNvPr>
          <p:cNvSpPr>
            <a:spLocks noGrp="1"/>
          </p:cNvSpPr>
          <p:nvPr>
            <p:ph type="title"/>
          </p:nvPr>
        </p:nvSpPr>
        <p:spPr>
          <a:xfrm>
            <a:off x="637273" y="631032"/>
            <a:ext cx="3016800" cy="1325563"/>
          </a:xfrm>
        </p:spPr>
        <p:txBody>
          <a:bodyPr>
            <a:normAutofit/>
          </a:bodyPr>
          <a:lstStyle>
            <a:lvl1pPr>
              <a:defRPr sz="3000" b="1" i="0">
                <a:solidFill>
                  <a:schemeClr val="accent1"/>
                </a:solidFill>
                <a:latin typeface="Arial" panose="020B0604020202020204" pitchFamily="34" charset="0"/>
                <a:cs typeface="Arial" panose="020B0604020202020204" pitchFamily="34" charset="0"/>
              </a:defRPr>
            </a:lvl1pPr>
          </a:lstStyle>
          <a:p>
            <a:r>
              <a:rPr lang="en-GB"/>
              <a:t>Click to edit Master title style</a:t>
            </a:r>
          </a:p>
        </p:txBody>
      </p:sp>
      <p:sp>
        <p:nvSpPr>
          <p:cNvPr id="13" name="Text Placeholder 12">
            <a:extLst>
              <a:ext uri="{FF2B5EF4-FFF2-40B4-BE49-F238E27FC236}">
                <a16:creationId xmlns:a16="http://schemas.microsoft.com/office/drawing/2014/main" id="{60D44057-B0E9-C3CD-858C-1158DB642F87}"/>
              </a:ext>
            </a:extLst>
          </p:cNvPr>
          <p:cNvSpPr>
            <a:spLocks noGrp="1"/>
          </p:cNvSpPr>
          <p:nvPr>
            <p:ph type="body" sz="quarter" idx="13"/>
          </p:nvPr>
        </p:nvSpPr>
        <p:spPr>
          <a:xfrm>
            <a:off x="637274" y="2389514"/>
            <a:ext cx="3015194" cy="1131740"/>
          </a:xfrm>
        </p:spPr>
        <p:txBody>
          <a:bodyPr>
            <a:normAutofit/>
          </a:bodyPr>
          <a:lstStyle>
            <a:lvl1pPr marL="0" indent="0">
              <a:buNone/>
              <a:defRPr sz="1800" b="0" i="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p:txBody>
      </p:sp>
      <p:sp>
        <p:nvSpPr>
          <p:cNvPr id="15" name="Text Placeholder 12">
            <a:extLst>
              <a:ext uri="{FF2B5EF4-FFF2-40B4-BE49-F238E27FC236}">
                <a16:creationId xmlns:a16="http://schemas.microsoft.com/office/drawing/2014/main" id="{16DFA2F4-A131-0E86-D67F-D866F130441E}"/>
              </a:ext>
            </a:extLst>
          </p:cNvPr>
          <p:cNvSpPr>
            <a:spLocks noGrp="1"/>
          </p:cNvSpPr>
          <p:nvPr>
            <p:ph type="body" sz="quarter" idx="14"/>
          </p:nvPr>
        </p:nvSpPr>
        <p:spPr>
          <a:xfrm>
            <a:off x="4895193" y="1721819"/>
            <a:ext cx="2832536" cy="2818650"/>
          </a:xfrm>
        </p:spPr>
        <p:txBody>
          <a:bodyPr>
            <a:normAutofit/>
          </a:bodyPr>
          <a:lstStyle>
            <a:lvl1pPr marL="0" indent="0">
              <a:buNone/>
              <a:defRPr sz="1800" b="0" i="0">
                <a:latin typeface="Arial" panose="020B0604020202020204" pitchFamily="34" charset="0"/>
              </a:defRPr>
            </a:lvl1pPr>
          </a:lstStyle>
          <a:p>
            <a:pPr lvl="0"/>
            <a:r>
              <a:rPr lang="en-GB"/>
              <a:t>Click to edit Master text styles</a:t>
            </a:r>
          </a:p>
        </p:txBody>
      </p:sp>
      <p:sp>
        <p:nvSpPr>
          <p:cNvPr id="4" name="Text Placeholder 12">
            <a:extLst>
              <a:ext uri="{FF2B5EF4-FFF2-40B4-BE49-F238E27FC236}">
                <a16:creationId xmlns:a16="http://schemas.microsoft.com/office/drawing/2014/main" id="{FB81684C-BEDC-A504-8845-1713CDAEB0CB}"/>
              </a:ext>
            </a:extLst>
          </p:cNvPr>
          <p:cNvSpPr>
            <a:spLocks noGrp="1"/>
          </p:cNvSpPr>
          <p:nvPr>
            <p:ph type="body" sz="quarter" idx="15"/>
          </p:nvPr>
        </p:nvSpPr>
        <p:spPr>
          <a:xfrm>
            <a:off x="8360079" y="1721819"/>
            <a:ext cx="2832536" cy="2818650"/>
          </a:xfrm>
        </p:spPr>
        <p:txBody>
          <a:bodyPr>
            <a:normAutofit/>
          </a:bodyPr>
          <a:lstStyle>
            <a:lvl1pPr marL="0" indent="0">
              <a:buNone/>
              <a:defRPr sz="1800" b="0" i="0">
                <a:latin typeface="Arial" panose="020B0604020202020204" pitchFamily="34" charset="0"/>
              </a:defRPr>
            </a:lvl1pPr>
          </a:lstStyle>
          <a:p>
            <a:pPr lvl="0"/>
            <a:r>
              <a:rPr lang="en-GB"/>
              <a:t>Click to edit Master text styles</a:t>
            </a:r>
          </a:p>
        </p:txBody>
      </p:sp>
      <p:sp>
        <p:nvSpPr>
          <p:cNvPr id="5" name="TextBox 4">
            <a:extLst>
              <a:ext uri="{FF2B5EF4-FFF2-40B4-BE49-F238E27FC236}">
                <a16:creationId xmlns:a16="http://schemas.microsoft.com/office/drawing/2014/main" id="{1DC0D688-373E-EFA1-4A88-C13714EA7D47}"/>
              </a:ext>
            </a:extLst>
          </p:cNvPr>
          <p:cNvSpPr txBox="1"/>
          <p:nvPr userDrawn="1"/>
        </p:nvSpPr>
        <p:spPr>
          <a:xfrm>
            <a:off x="543720" y="6509834"/>
            <a:ext cx="141065"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smtClean="0">
                <a:solidFill>
                  <a:schemeClr val="bg1"/>
                </a:solidFill>
              </a:rPr>
              <a:t>‹#›</a:t>
            </a:fld>
            <a:endParaRPr lang="en-GB" sz="2000" noProof="0">
              <a:solidFill>
                <a:schemeClr val="bg1"/>
              </a:solidFill>
            </a:endParaRPr>
          </a:p>
        </p:txBody>
      </p:sp>
      <p:sp>
        <p:nvSpPr>
          <p:cNvPr id="10" name="TextBox 9">
            <a:extLst>
              <a:ext uri="{FF2B5EF4-FFF2-40B4-BE49-F238E27FC236}">
                <a16:creationId xmlns:a16="http://schemas.microsoft.com/office/drawing/2014/main" id="{5C17D236-609B-B324-173A-EB4BE4303570}"/>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chemeClr val="bg1"/>
                </a:solidFill>
                <a:latin typeface="Arial" panose="020B0604020202020204" pitchFamily="34" charset="0"/>
              </a:rPr>
              <a:t>Public</a:t>
            </a:r>
          </a:p>
        </p:txBody>
      </p:sp>
    </p:spTree>
    <p:extLst>
      <p:ext uri="{BB962C8B-B14F-4D97-AF65-F5344CB8AC3E}">
        <p14:creationId xmlns:p14="http://schemas.microsoft.com/office/powerpoint/2010/main" val="39407430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48FF2E-BD35-BB4A-CC38-C131393D77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E041784F-2B95-B961-C761-D3A678AE86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TextBox 6">
            <a:extLst>
              <a:ext uri="{FF2B5EF4-FFF2-40B4-BE49-F238E27FC236}">
                <a16:creationId xmlns:a16="http://schemas.microsoft.com/office/drawing/2014/main" id="{B863419D-0416-D0A5-806B-BE51A335AB2E}"/>
              </a:ext>
            </a:extLst>
          </p:cNvPr>
          <p:cNvSpPr txBox="1"/>
          <p:nvPr userDrawn="1"/>
        </p:nvSpPr>
        <p:spPr>
          <a:xfrm>
            <a:off x="543721" y="6509834"/>
            <a:ext cx="141064" cy="138499"/>
          </a:xfrm>
          <a:prstGeom prst="rect">
            <a:avLst/>
          </a:prstGeom>
          <a:noFill/>
        </p:spPr>
        <p:txBody>
          <a:bodyPr wrap="none" lIns="0" tIns="0" rIns="0" bIns="0" rtlCol="0" anchor="ctr">
            <a:spAutoFit/>
          </a:bodyPr>
          <a:lstStyle/>
          <a:p>
            <a:pPr marL="0" marR="0" lvl="0" indent="0" algn="r" defTabSz="228600" rtl="0" eaLnBrk="1" fontAlgn="auto" latinLnBrk="0" hangingPunct="1">
              <a:lnSpc>
                <a:spcPct val="100000"/>
              </a:lnSpc>
              <a:spcBef>
                <a:spcPts val="0"/>
              </a:spcBef>
              <a:spcAft>
                <a:spcPts val="1200"/>
              </a:spcAft>
              <a:buClrTx/>
              <a:buSzTx/>
              <a:buFontTx/>
              <a:buNone/>
              <a:tabLst/>
              <a:defRPr/>
            </a:pPr>
            <a:fld id="{8A1971D9-5B62-3C46-9EC9-FDAAB88557B2}" type="slidenum">
              <a:rPr lang="en-GB" sz="900" b="0" i="0" smtClean="0">
                <a:solidFill>
                  <a:schemeClr val="tx2"/>
                </a:solidFill>
                <a:latin typeface="Arial" panose="020B0604020202020204" pitchFamily="34" charset="0"/>
                <a:cs typeface="Arial" panose="020B0604020202020204" pitchFamily="34" charset="0"/>
              </a:rPr>
              <a:t>‹#›</a:t>
            </a:fld>
            <a:endParaRPr lang="en-GB" sz="2000" b="0" i="0" noProof="0">
              <a:solidFill>
                <a:schemeClr val="tx2"/>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42188D62-5123-B5CB-FA0B-6F227B6303A7}"/>
              </a:ext>
            </a:extLst>
          </p:cNvPr>
          <p:cNvSpPr txBox="1"/>
          <p:nvPr userDrawn="1"/>
        </p:nvSpPr>
        <p:spPr>
          <a:xfrm>
            <a:off x="532944" y="136525"/>
            <a:ext cx="4571528" cy="307777"/>
          </a:xfrm>
          <a:prstGeom prst="rect">
            <a:avLst/>
          </a:prstGeom>
          <a:noFill/>
        </p:spPr>
        <p:txBody>
          <a:bodyPr wrap="square" rtlCol="0">
            <a:spAutoFit/>
          </a:bodyPr>
          <a:lstStyle/>
          <a:p>
            <a:r>
              <a:rPr lang="en-GB" sz="1400" b="0" i="0">
                <a:solidFill>
                  <a:srgbClr val="3F0730"/>
                </a:solidFill>
                <a:latin typeface="Arial" panose="020B0604020202020204" pitchFamily="34" charset="0"/>
              </a:rPr>
              <a:t>Public</a:t>
            </a:r>
          </a:p>
        </p:txBody>
      </p:sp>
    </p:spTree>
    <p:extLst>
      <p:ext uri="{BB962C8B-B14F-4D97-AF65-F5344CB8AC3E}">
        <p14:creationId xmlns:p14="http://schemas.microsoft.com/office/powerpoint/2010/main" val="3691040093"/>
      </p:ext>
    </p:extLst>
  </p:cSld>
  <p:clrMap bg1="lt1" tx1="dk1" bg2="lt2" tx2="dk2" accent1="accent1" accent2="accent2" accent3="accent3" accent4="accent4" accent5="accent5" accent6="accent6" hlink="hlink" folHlink="folHlink"/>
  <p:sldLayoutIdLst>
    <p:sldLayoutId id="2147483649" r:id="rId1"/>
    <p:sldLayoutId id="2147483674" r:id="rId2"/>
    <p:sldLayoutId id="2147483684" r:id="rId3"/>
    <p:sldLayoutId id="2147483676" r:id="rId4"/>
    <p:sldLayoutId id="2147483650" r:id="rId5"/>
    <p:sldLayoutId id="2147483651" r:id="rId6"/>
    <p:sldLayoutId id="2147483678" r:id="rId7"/>
    <p:sldLayoutId id="2147483679" r:id="rId8"/>
    <p:sldLayoutId id="2147483680" r:id="rId9"/>
    <p:sldLayoutId id="2147483652" r:id="rId10"/>
    <p:sldLayoutId id="2147483653" r:id="rId11"/>
    <p:sldLayoutId id="2147483654" r:id="rId12"/>
    <p:sldLayoutId id="2147483666" r:id="rId13"/>
    <p:sldLayoutId id="2147483673" r:id="rId14"/>
    <p:sldLayoutId id="2147483681" r:id="rId15"/>
    <p:sldLayoutId id="2147483655" r:id="rId16"/>
    <p:sldLayoutId id="2147483677" r:id="rId17"/>
    <p:sldLayoutId id="2147483656" r:id="rId18"/>
    <p:sldLayoutId id="2147483667" r:id="rId19"/>
    <p:sldLayoutId id="2147483672" r:id="rId20"/>
    <p:sldLayoutId id="2147483660" r:id="rId21"/>
    <p:sldLayoutId id="2147483663" r:id="rId22"/>
    <p:sldLayoutId id="2147483668" r:id="rId23"/>
    <p:sldLayoutId id="2147483671" r:id="rId24"/>
    <p:sldLayoutId id="2147483682" r:id="rId25"/>
    <p:sldLayoutId id="2147483661" r:id="rId26"/>
    <p:sldLayoutId id="2147483664" r:id="rId27"/>
    <p:sldLayoutId id="2147483669" r:id="rId28"/>
    <p:sldLayoutId id="2147483670" r:id="rId29"/>
    <p:sldLayoutId id="2147483683" r:id="rId30"/>
    <p:sldLayoutId id="2147483662" r:id="rId31"/>
    <p:sldLayoutId id="2147483665" r:id="rId32"/>
  </p:sldLayoutIdLst>
  <p:txStyles>
    <p:title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hyperlink" Target="https://www.neso.energy/industry-information/codes/grid-code-gc/grid-code-documents"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hyperlink" Target="https://nationalenergyso.sharepoint.com/:w:/s/GRP-EXT-UK-CodeAdministratorCollaborationSpace/IQAsIBGFynLkSZBP6ziQ4teAAcfvTTw0PQg3D_kxenLEolA?e=juYgPm"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hyperlink" Target="https://nationalenergyso.sharepoint.com/:w:/s/GRP-EXT-UK-CodeAdministratorCollaborationSpace/IQDtrBZLo6QqQZjwK6_o-PToAf0Z09XhnTNg4Jc7Sff5X0g?e=5m8OFQ" TargetMode="External"/><Relationship Id="rId5" Type="http://schemas.openxmlformats.org/officeDocument/2006/relationships/image" Target="../media/image35.png"/><Relationship Id="rId4" Type="http://schemas.openxmlformats.org/officeDocument/2006/relationships/hyperlink" Target="https://www.neso.energy/industry-information/codes/grid-code-gc/electrical-standards-documents"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nationalenergyso.sharepoint.com/:w:/s/GRP-EXT-UK-CodeAdministratorCollaborationSpace/IQCZZ_svDzbWTYmYc7jHp4H6AfVdmeb5rtT8dpcI2awySV4?e=QiMoel"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hyperlink" Target="https://nationalenergyso.sharepoint.com/:w:/s/GRP-EXT-UK-CodeAdministratorCollaborationSpace/IQDnYJnmmnv1Sam2QiFoD5QBAdoXoyhk20VpnqKGbTzpQ0M?e=nGuBc8" TargetMode="External"/><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CD650BC-F0A5-A481-1852-5EE168368D73}"/>
              </a:ext>
            </a:extLst>
          </p:cNvPr>
          <p:cNvSpPr>
            <a:spLocks noGrp="1"/>
          </p:cNvSpPr>
          <p:nvPr>
            <p:ph type="ctrTitle"/>
          </p:nvPr>
        </p:nvSpPr>
        <p:spPr>
          <a:xfrm>
            <a:off x="286688" y="2764191"/>
            <a:ext cx="9869587" cy="1541123"/>
          </a:xfrm>
        </p:spPr>
        <p:txBody>
          <a:bodyPr vert="horz" lIns="91440" tIns="45720" rIns="91440" bIns="45720" rtlCol="0" anchor="b">
            <a:noAutofit/>
          </a:bodyPr>
          <a:lstStyle/>
          <a:p>
            <a:r>
              <a:rPr lang="en-GB">
                <a:latin typeface="Poppins" panose="00000500000000000000" pitchFamily="2" charset="0"/>
                <a:cs typeface="Poppins" panose="00000500000000000000" pitchFamily="2" charset="0"/>
              </a:rPr>
              <a:t>GC0182: Metering Polarity</a:t>
            </a:r>
            <a:endParaRPr lang="en-US">
              <a:latin typeface="Poppins" panose="00000500000000000000" pitchFamily="2" charset="0"/>
              <a:cs typeface="Poppins" panose="00000500000000000000" pitchFamily="2" charset="0"/>
            </a:endParaRPr>
          </a:p>
        </p:txBody>
      </p:sp>
      <p:sp>
        <p:nvSpPr>
          <p:cNvPr id="5" name="Subtitle 4">
            <a:extLst>
              <a:ext uri="{FF2B5EF4-FFF2-40B4-BE49-F238E27FC236}">
                <a16:creationId xmlns:a16="http://schemas.microsoft.com/office/drawing/2014/main" id="{3B5167A3-4A0A-1FD4-0498-8A738F8345C3}"/>
              </a:ext>
            </a:extLst>
          </p:cNvPr>
          <p:cNvSpPr>
            <a:spLocks noGrp="1"/>
          </p:cNvSpPr>
          <p:nvPr>
            <p:ph type="subTitle" idx="1"/>
          </p:nvPr>
        </p:nvSpPr>
        <p:spPr>
          <a:xfrm>
            <a:off x="483781" y="4305314"/>
            <a:ext cx="4737700" cy="1541123"/>
          </a:xfrm>
        </p:spPr>
        <p:txBody>
          <a:bodyPr vert="horz" lIns="91440" tIns="45720" rIns="91440" bIns="45720" rtlCol="0" anchor="t">
            <a:normAutofit/>
          </a:bodyPr>
          <a:lstStyle/>
          <a:p>
            <a:r>
              <a:rPr lang="en-GB" sz="2000">
                <a:solidFill>
                  <a:schemeClr val="accent1"/>
                </a:solidFill>
                <a:latin typeface="Poppins "/>
                <a:cs typeface="Arial"/>
              </a:rPr>
              <a:t>Workgroup 5, 24 February 2025</a:t>
            </a:r>
          </a:p>
          <a:p>
            <a:r>
              <a:rPr lang="en-GB" sz="2000">
                <a:solidFill>
                  <a:schemeClr val="accent1"/>
                </a:solidFill>
                <a:latin typeface="Poppins "/>
                <a:cs typeface="Poppins Black"/>
              </a:rPr>
              <a:t>Online Meeting via Teams</a:t>
            </a:r>
          </a:p>
        </p:txBody>
      </p:sp>
    </p:spTree>
    <p:extLst>
      <p:ext uri="{BB962C8B-B14F-4D97-AF65-F5344CB8AC3E}">
        <p14:creationId xmlns:p14="http://schemas.microsoft.com/office/powerpoint/2010/main" val="40902165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511C7-722C-EB44-8F0E-3FE53AB0269A}"/>
              </a:ext>
            </a:extLst>
          </p:cNvPr>
          <p:cNvSpPr>
            <a:spLocks noGrp="1"/>
          </p:cNvSpPr>
          <p:nvPr>
            <p:ph type="title"/>
          </p:nvPr>
        </p:nvSpPr>
        <p:spPr>
          <a:xfrm>
            <a:off x="543967" y="122529"/>
            <a:ext cx="9709361" cy="870551"/>
          </a:xfrm>
        </p:spPr>
        <p:txBody>
          <a:bodyPr>
            <a:noAutofit/>
          </a:bodyPr>
          <a:lstStyle/>
          <a:p>
            <a:r>
              <a:rPr lang="en-GB" sz="2400">
                <a:solidFill>
                  <a:srgbClr val="813366"/>
                </a:solidFill>
                <a:latin typeface="Poppins" panose="00000500000000000000" pitchFamily="2" charset="0"/>
                <a:cs typeface="Poppins" panose="00000500000000000000" pitchFamily="2" charset="0"/>
              </a:rPr>
              <a:t>Action Log Review</a:t>
            </a:r>
          </a:p>
        </p:txBody>
      </p:sp>
      <p:graphicFrame>
        <p:nvGraphicFramePr>
          <p:cNvPr id="3" name="Table 2">
            <a:extLst>
              <a:ext uri="{FF2B5EF4-FFF2-40B4-BE49-F238E27FC236}">
                <a16:creationId xmlns:a16="http://schemas.microsoft.com/office/drawing/2014/main" id="{D31358F3-6EC9-C8E8-5669-82A87673DAED}"/>
              </a:ext>
            </a:extLst>
          </p:cNvPr>
          <p:cNvGraphicFramePr>
            <a:graphicFrameLocks noGrp="1"/>
          </p:cNvGraphicFramePr>
          <p:nvPr>
            <p:extLst>
              <p:ext uri="{D42A27DB-BD31-4B8C-83A1-F6EECF244321}">
                <p14:modId xmlns:p14="http://schemas.microsoft.com/office/powerpoint/2010/main" val="2829255914"/>
              </p:ext>
            </p:extLst>
          </p:nvPr>
        </p:nvGraphicFramePr>
        <p:xfrm>
          <a:off x="543967" y="764115"/>
          <a:ext cx="11418603" cy="6093885"/>
        </p:xfrm>
        <a:graphic>
          <a:graphicData uri="http://schemas.openxmlformats.org/drawingml/2006/table">
            <a:tbl>
              <a:tblPr>
                <a:tableStyleId>{616DA210-FB5B-4158-B5E0-FEB733F419BA}</a:tableStyleId>
              </a:tblPr>
              <a:tblGrid>
                <a:gridCol w="4831439">
                  <a:extLst>
                    <a:ext uri="{9D8B030D-6E8A-4147-A177-3AD203B41FA5}">
                      <a16:colId xmlns:a16="http://schemas.microsoft.com/office/drawing/2014/main" val="952093456"/>
                    </a:ext>
                  </a:extLst>
                </a:gridCol>
                <a:gridCol w="978741">
                  <a:extLst>
                    <a:ext uri="{9D8B030D-6E8A-4147-A177-3AD203B41FA5}">
                      <a16:colId xmlns:a16="http://schemas.microsoft.com/office/drawing/2014/main" val="3468313459"/>
                    </a:ext>
                  </a:extLst>
                </a:gridCol>
                <a:gridCol w="5608423">
                  <a:extLst>
                    <a:ext uri="{9D8B030D-6E8A-4147-A177-3AD203B41FA5}">
                      <a16:colId xmlns:a16="http://schemas.microsoft.com/office/drawing/2014/main" val="2511239594"/>
                    </a:ext>
                  </a:extLst>
                </a:gridCol>
              </a:tblGrid>
              <a:tr h="374200">
                <a:tc>
                  <a:txBody>
                    <a:bodyPr/>
                    <a:lstStyle/>
                    <a:p>
                      <a:pPr algn="l" fontAlgn="base"/>
                      <a:r>
                        <a:rPr lang="en-GB" sz="1800" b="1" i="0">
                          <a:solidFill>
                            <a:schemeClr val="bg1"/>
                          </a:solidFill>
                          <a:effectLst/>
                          <a:latin typeface="Poppins"/>
                          <a:cs typeface="Poppins"/>
                        </a:rPr>
                        <a:t>Action</a:t>
                      </a:r>
                    </a:p>
                  </a:txBody>
                  <a:tcPr marL="90028" marR="90028" marT="45014" marB="45014">
                    <a:solidFill>
                      <a:srgbClr val="813366"/>
                    </a:solidFill>
                  </a:tcPr>
                </a:tc>
                <a:tc>
                  <a:txBody>
                    <a:bodyPr/>
                    <a:lstStyle/>
                    <a:p>
                      <a:pPr algn="l" fontAlgn="base"/>
                      <a:r>
                        <a:rPr lang="en-GB" sz="1800" b="1" i="0">
                          <a:solidFill>
                            <a:schemeClr val="bg1"/>
                          </a:solidFill>
                          <a:effectLst/>
                          <a:latin typeface="Poppins"/>
                          <a:cs typeface="Poppins"/>
                        </a:rPr>
                        <a:t>Owner</a:t>
                      </a:r>
                    </a:p>
                  </a:txBody>
                  <a:tcPr marL="90028" marR="90028" marT="45014" marB="45014">
                    <a:solidFill>
                      <a:srgbClr val="813366"/>
                    </a:solidFill>
                  </a:tcPr>
                </a:tc>
                <a:tc>
                  <a:txBody>
                    <a:bodyPr/>
                    <a:lstStyle/>
                    <a:p>
                      <a:pPr algn="l" fontAlgn="base"/>
                      <a:r>
                        <a:rPr lang="en-GB" sz="1800" b="1" i="0">
                          <a:solidFill>
                            <a:schemeClr val="bg1"/>
                          </a:solidFill>
                          <a:effectLst/>
                          <a:latin typeface="Poppins"/>
                          <a:cs typeface="Poppins"/>
                        </a:rPr>
                        <a:t>Status Update</a:t>
                      </a:r>
                    </a:p>
                  </a:txBody>
                  <a:tcPr marL="90028" marR="90028" marT="45014" marB="45014">
                    <a:solidFill>
                      <a:srgbClr val="813366"/>
                    </a:solidFill>
                  </a:tcPr>
                </a:tc>
                <a:extLst>
                  <a:ext uri="{0D108BD9-81ED-4DB2-BD59-A6C34878D82A}">
                    <a16:rowId xmlns:a16="http://schemas.microsoft.com/office/drawing/2014/main" val="802114043"/>
                  </a:ext>
                </a:extLst>
              </a:tr>
              <a:tr h="818297">
                <a:tc>
                  <a:txBody>
                    <a:bodyPr/>
                    <a:lstStyle/>
                    <a:p>
                      <a:pPr algn="l" fontAlgn="base"/>
                      <a:r>
                        <a:rPr lang="en-GB" sz="1200" kern="1200">
                          <a:solidFill>
                            <a:schemeClr val="tx1"/>
                          </a:solidFill>
                          <a:effectLst/>
                          <a:latin typeface="Poppins"/>
                          <a:ea typeface="+mn-ea"/>
                          <a:cs typeface="Poppins"/>
                        </a:rPr>
                        <a:t>4) Propose a clear and consistent implementation date for the new requirements, ensuring alignment across all relevant documents.</a:t>
                      </a:r>
                      <a:endParaRPr lang="en-GB" sz="1200" b="0">
                        <a:solidFill>
                          <a:srgbClr val="000000"/>
                        </a:solidFill>
                        <a:effectLst/>
                        <a:latin typeface="Poppins"/>
                        <a:cs typeface="Poppins"/>
                      </a:endParaRPr>
                    </a:p>
                  </a:txBody>
                  <a:tcPr marL="90028" marR="90028" marT="45014" marB="45014"/>
                </a:tc>
                <a:tc>
                  <a:txBody>
                    <a:bodyPr/>
                    <a:lstStyle/>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GB" sz="1200" b="0">
                          <a:solidFill>
                            <a:srgbClr val="000000"/>
                          </a:solidFill>
                          <a:effectLst/>
                          <a:latin typeface="Poppins"/>
                          <a:cs typeface="Poppins"/>
                        </a:rPr>
                        <a:t>TG/PP</a:t>
                      </a:r>
                    </a:p>
                  </a:txBody>
                  <a:tcPr marL="90028" marR="90028" marT="45014" marB="45014"/>
                </a:tc>
                <a:tc>
                  <a:txBody>
                    <a:bodyPr/>
                    <a:lstStyle/>
                    <a:p>
                      <a:pPr algn="l" fontAlgn="base"/>
                      <a:r>
                        <a:rPr lang="en-US" sz="1200" b="0">
                          <a:solidFill>
                            <a:srgbClr val="000000"/>
                          </a:solidFill>
                          <a:effectLst/>
                          <a:latin typeface="Poppins"/>
                          <a:cs typeface="Poppins"/>
                        </a:rPr>
                        <a:t>- For New Connection, NESO intends to use the Completion Date which is 540 days after the GC0182 implementation date as the applicability date. </a:t>
                      </a:r>
                    </a:p>
                    <a:p>
                      <a:pPr algn="l" fontAlgn="base"/>
                      <a:r>
                        <a:rPr lang="en-US" sz="1200" b="0">
                          <a:solidFill>
                            <a:srgbClr val="000000"/>
                          </a:solidFill>
                          <a:effectLst/>
                          <a:latin typeface="Poppins"/>
                          <a:cs typeface="Poppins"/>
                        </a:rPr>
                        <a:t>- For existing Connection, NESO intends to use the date being 540 days after the GC0182 implementation date for the newly  installed or upgraded operational metering to follow the standard.</a:t>
                      </a:r>
                    </a:p>
                  </a:txBody>
                  <a:tcPr marL="90028" marR="90028" marT="45014" marB="45014"/>
                </a:tc>
                <a:extLst>
                  <a:ext uri="{0D108BD9-81ED-4DB2-BD59-A6C34878D82A}">
                    <a16:rowId xmlns:a16="http://schemas.microsoft.com/office/drawing/2014/main" val="1030822218"/>
                  </a:ext>
                </a:extLst>
              </a:tr>
              <a:tr h="993058">
                <a:tc>
                  <a:txBody>
                    <a:bodyPr/>
                    <a:lstStyle/>
                    <a:p>
                      <a:pPr>
                        <a:lnSpc>
                          <a:spcPct val="107000"/>
                        </a:lnSpc>
                        <a:spcAft>
                          <a:spcPts val="800"/>
                        </a:spcAft>
                      </a:pPr>
                      <a:r>
                        <a:rPr lang="en-GB" sz="1200" kern="100">
                          <a:solidFill>
                            <a:srgbClr val="242424"/>
                          </a:solidFill>
                          <a:effectLst/>
                          <a:latin typeface="Poppins"/>
                          <a:ea typeface="Aptos" panose="020B0004020202020204" pitchFamily="34" charset="0"/>
                          <a:cs typeface="Times New Roman"/>
                        </a:rPr>
                        <a:t>10) Obtain and provide feedback on the need for a guidance note on the installation of operational metering for non-participants.</a:t>
                      </a:r>
                    </a:p>
                    <a:p>
                      <a:pPr>
                        <a:lnSpc>
                          <a:spcPct val="107000"/>
                        </a:lnSpc>
                        <a:spcAft>
                          <a:spcPts val="800"/>
                        </a:spcAft>
                      </a:pPr>
                      <a:endParaRPr lang="en-GB" sz="1200" kern="100">
                        <a:effectLst/>
                        <a:latin typeface="Aptos" panose="020B0004020202020204" pitchFamily="34" charset="0"/>
                        <a:ea typeface="Aptos" panose="020B0004020202020204" pitchFamily="34" charset="0"/>
                        <a:cs typeface="Times New Roman" panose="02020603050405020304" pitchFamily="18" charset="0"/>
                      </a:endParaRPr>
                    </a:p>
                  </a:txBody>
                  <a:tcPr marL="36195" marR="36195" marT="17780" marB="17780"/>
                </a:tc>
                <a:tc>
                  <a:txBody>
                    <a:bodyPr/>
                    <a:lstStyle/>
                    <a:p>
                      <a:pPr marL="0" indent="0" algn="l" fontAlgn="base">
                        <a:buFont typeface="Arial" panose="020B0604020202020204" pitchFamily="34" charset="0"/>
                        <a:buNone/>
                      </a:pPr>
                      <a:r>
                        <a:rPr lang="en-GB" sz="1200" b="0">
                          <a:solidFill>
                            <a:srgbClr val="000000"/>
                          </a:solidFill>
                          <a:effectLst/>
                          <a:latin typeface="Poppins"/>
                          <a:cs typeface="Poppins"/>
                        </a:rPr>
                        <a:t>PP</a:t>
                      </a:r>
                    </a:p>
                  </a:txBody>
                  <a:tcPr marL="90028" marR="90028" marT="45014" marB="45014"/>
                </a:tc>
                <a:tc>
                  <a:txBody>
                    <a:bodyPr/>
                    <a:lstStyle/>
                    <a:p>
                      <a:pPr marL="0" lvl="0" indent="0" algn="l">
                        <a:buNone/>
                      </a:pPr>
                      <a:r>
                        <a:rPr lang="en-US" sz="1200">
                          <a:latin typeface="Poppins"/>
                        </a:rPr>
                        <a:t>PP reported reaching out to the contracts team regarding the inclusion of non-metric PMU metering in the guidance note.</a:t>
                      </a:r>
                    </a:p>
                    <a:p>
                      <a:pPr marL="0" lvl="0" indent="0" algn="l">
                        <a:buNone/>
                      </a:pPr>
                      <a:r>
                        <a:rPr lang="en-US" sz="1200">
                          <a:latin typeface="Poppins"/>
                        </a:rPr>
                        <a:t>Non BMU participants won't be enforced by a guidance note but the plan is to update service terms for example  Dynamic response services.  Service terms will be updated in the next consultation due end of this year/early next year.  PP to speak to Steve Dugmore regarding Quick/Slow reserve services that may have non BMUs providing the service(2/2/26).</a:t>
                      </a:r>
                    </a:p>
                  </a:txBody>
                  <a:tcPr marL="90028" marR="90028" marT="45014" marB="45014"/>
                </a:tc>
                <a:extLst>
                  <a:ext uri="{0D108BD9-81ED-4DB2-BD59-A6C34878D82A}">
                    <a16:rowId xmlns:a16="http://schemas.microsoft.com/office/drawing/2014/main" val="3753971294"/>
                  </a:ext>
                </a:extLst>
              </a:tr>
              <a:tr h="701689">
                <a:tc>
                  <a:txBody>
                    <a:bodyPr/>
                    <a:lstStyle/>
                    <a:p>
                      <a:pPr algn="l" fontAlgn="base"/>
                      <a:r>
                        <a:rPr lang="en-GB" sz="1200" kern="1200">
                          <a:solidFill>
                            <a:schemeClr val="tx1"/>
                          </a:solidFill>
                          <a:effectLst/>
                          <a:latin typeface="Poppins"/>
                          <a:ea typeface="+mn-ea"/>
                          <a:cs typeface="Poppins"/>
                        </a:rPr>
                        <a:t>11) Review the GC0103 Legal text and determine if it can be built on for GC0182 and identify any Legal text changes needed to GC0182 to ensure alignment with GC0103. </a:t>
                      </a:r>
                      <a:endParaRPr lang="en-GB" sz="1200" b="0" i="0">
                        <a:solidFill>
                          <a:srgbClr val="000000"/>
                        </a:solidFill>
                        <a:effectLst/>
                        <a:latin typeface="Poppins"/>
                        <a:cs typeface="Poppins"/>
                      </a:endParaRPr>
                    </a:p>
                  </a:txBody>
                  <a:tcPr marL="90028" marR="90028" marT="45014" marB="45014"/>
                </a:tc>
                <a:tc>
                  <a:txBody>
                    <a:bodyPr/>
                    <a:lstStyle/>
                    <a:p>
                      <a:pPr algn="l" fontAlgn="base"/>
                      <a:r>
                        <a:rPr lang="en-GB" sz="1200" b="0">
                          <a:solidFill>
                            <a:srgbClr val="000000"/>
                          </a:solidFill>
                          <a:effectLst/>
                          <a:latin typeface="Poppins"/>
                          <a:cs typeface="Poppins"/>
                        </a:rPr>
                        <a:t>TG</a:t>
                      </a:r>
                    </a:p>
                  </a:txBody>
                  <a:tcPr marL="90028" marR="90028" marT="45014" marB="45014"/>
                </a:tc>
                <a:tc>
                  <a:txBody>
                    <a:bodyPr/>
                    <a:lstStyle/>
                    <a:p>
                      <a:pPr algn="l" fontAlgn="base"/>
                      <a:r>
                        <a:rPr lang="en-US" sz="1200" b="0">
                          <a:solidFill>
                            <a:srgbClr val="000000"/>
                          </a:solidFill>
                          <a:effectLst/>
                          <a:latin typeface="Poppins"/>
                          <a:cs typeface="Poppins"/>
                        </a:rPr>
                        <a:t>Wording added into the GC0182 Consultation Document to confirm alignment. </a:t>
                      </a:r>
                      <a:r>
                        <a:rPr lang="en-US" sz="1200" b="1">
                          <a:solidFill>
                            <a:srgbClr val="000000"/>
                          </a:solidFill>
                          <a:effectLst/>
                          <a:latin typeface="Poppins"/>
                          <a:cs typeface="Poppins"/>
                        </a:rPr>
                        <a:t>Propose to close </a:t>
                      </a:r>
                      <a:endParaRPr lang="en-GB" sz="1200" b="1">
                        <a:solidFill>
                          <a:srgbClr val="000000"/>
                        </a:solidFill>
                        <a:effectLst/>
                        <a:latin typeface="Poppins"/>
                        <a:cs typeface="Poppins"/>
                      </a:endParaRPr>
                    </a:p>
                  </a:txBody>
                  <a:tcPr marL="90028" marR="90028" marT="45014" marB="45014"/>
                </a:tc>
                <a:extLst>
                  <a:ext uri="{0D108BD9-81ED-4DB2-BD59-A6C34878D82A}">
                    <a16:rowId xmlns:a16="http://schemas.microsoft.com/office/drawing/2014/main" val="2574719098"/>
                  </a:ext>
                </a:extLst>
              </a:tr>
              <a:tr h="886409">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200" kern="1200">
                          <a:solidFill>
                            <a:schemeClr val="tx1"/>
                          </a:solidFill>
                          <a:effectLst/>
                          <a:latin typeface="Poppins"/>
                          <a:ea typeface="+mn-ea"/>
                          <a:cs typeface="Poppins"/>
                        </a:rPr>
                        <a:t>12) Check Legal text to confirm that obligations for Licence Exemptible Embedded Medium Power Station (LEEMPS) are correctly passed via the Distribution Code and update references if needed.</a:t>
                      </a:r>
                    </a:p>
                  </a:txBody>
                  <a:tcPr marL="90028" marR="90028" marT="45014" marB="45014"/>
                </a:tc>
                <a:tc>
                  <a:txBody>
                    <a:bodyPr/>
                    <a:lstStyle/>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GB" sz="1200" kern="1200">
                          <a:solidFill>
                            <a:schemeClr val="tx1"/>
                          </a:solidFill>
                          <a:effectLst/>
                          <a:latin typeface="Poppins"/>
                          <a:ea typeface="+mn-ea"/>
                          <a:cs typeface="Poppins"/>
                        </a:rPr>
                        <a:t>GV/TG</a:t>
                      </a:r>
                    </a:p>
                  </a:txBody>
                  <a:tcPr marL="90028" marR="90028" marT="45014" marB="45014"/>
                </a:tc>
                <a:tc>
                  <a:txBody>
                    <a:bodyPr/>
                    <a:lstStyle/>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GB" sz="1200" kern="1200">
                          <a:solidFill>
                            <a:schemeClr val="tx1"/>
                          </a:solidFill>
                          <a:effectLst/>
                          <a:latin typeface="Poppins"/>
                          <a:ea typeface="+mn-ea"/>
                          <a:cs typeface="Poppins"/>
                        </a:rPr>
                        <a:t>I do not think we need to make any changes to the GC0182 drafting for LEEMPS as a LEEMPS station is bound by CC/ECC.6.4.4 and CC/ECC.6.5.6 as we have updated CC/ECC.6.5.6 it should work. </a:t>
                      </a:r>
                      <a:r>
                        <a:rPr lang="en-US" sz="1200" b="1">
                          <a:solidFill>
                            <a:srgbClr val="000000"/>
                          </a:solidFill>
                          <a:effectLst/>
                          <a:latin typeface="Poppins"/>
                          <a:cs typeface="Poppins"/>
                        </a:rPr>
                        <a:t>Propose to close </a:t>
                      </a:r>
                      <a:endParaRPr lang="en-GB" sz="1200" kern="1200">
                        <a:solidFill>
                          <a:schemeClr val="tx1"/>
                        </a:solidFill>
                        <a:effectLst/>
                        <a:latin typeface="Poppins"/>
                        <a:ea typeface="+mn-ea"/>
                        <a:cs typeface="Poppins"/>
                      </a:endParaRPr>
                    </a:p>
                  </a:txBody>
                  <a:tcPr marL="90028" marR="90028" marT="45014" marB="45014"/>
                </a:tc>
                <a:extLst>
                  <a:ext uri="{0D108BD9-81ED-4DB2-BD59-A6C34878D82A}">
                    <a16:rowId xmlns:a16="http://schemas.microsoft.com/office/drawing/2014/main" val="2403552258"/>
                  </a:ext>
                </a:extLst>
              </a:tr>
              <a:tr h="1391211">
                <a:tc>
                  <a:txBody>
                    <a:bodyPr/>
                    <a:lstStyle/>
                    <a:p>
                      <a:pPr algn="l" fontAlgn="base"/>
                      <a:r>
                        <a:rPr lang="en-GB" sz="1200" b="0" i="0">
                          <a:solidFill>
                            <a:srgbClr val="000000"/>
                          </a:solidFill>
                          <a:effectLst/>
                          <a:latin typeface="Poppins"/>
                          <a:cs typeface="Poppins"/>
                        </a:rPr>
                        <a:t>14) </a:t>
                      </a:r>
                      <a:r>
                        <a:rPr lang="en-GB" sz="1200" kern="1200">
                          <a:solidFill>
                            <a:schemeClr val="tx1"/>
                          </a:solidFill>
                          <a:effectLst/>
                          <a:latin typeface="Poppins"/>
                          <a:ea typeface="+mn-ea"/>
                          <a:cs typeface="Poppins"/>
                        </a:rPr>
                        <a:t>Clarify whether the new metering polarity standard will apply to all connection offers reissued as part of the connections reform process, or only to new offers.</a:t>
                      </a:r>
                      <a:endParaRPr lang="en-GB" sz="1200" b="0" i="0">
                        <a:solidFill>
                          <a:srgbClr val="000000"/>
                        </a:solidFill>
                        <a:effectLst/>
                        <a:latin typeface="Poppins"/>
                        <a:cs typeface="Poppins"/>
                      </a:endParaRPr>
                    </a:p>
                  </a:txBody>
                  <a:tcPr marL="90028" marR="90028" marT="45014" marB="45014"/>
                </a:tc>
                <a:tc>
                  <a:txBody>
                    <a:bodyPr/>
                    <a:lstStyle/>
                    <a:p>
                      <a:pPr algn="l" fontAlgn="base"/>
                      <a:r>
                        <a:rPr lang="en-GB" sz="1200" b="0">
                          <a:solidFill>
                            <a:srgbClr val="000000"/>
                          </a:solidFill>
                          <a:effectLst/>
                          <a:latin typeface="Poppins"/>
                          <a:cs typeface="Poppins"/>
                        </a:rPr>
                        <a:t>PP</a:t>
                      </a:r>
                    </a:p>
                  </a:txBody>
                  <a:tcPr marL="90028" marR="90028" marT="45014" marB="45014"/>
                </a:tc>
                <a:tc>
                  <a:txBody>
                    <a:bodyPr/>
                    <a:lstStyle/>
                    <a:p>
                      <a:pPr algn="l" fontAlgn="base"/>
                      <a:r>
                        <a:rPr lang="en-US" sz="1200" b="0">
                          <a:solidFill>
                            <a:srgbClr val="000000"/>
                          </a:solidFill>
                          <a:effectLst/>
                          <a:latin typeface="Poppins"/>
                          <a:cs typeface="Poppins"/>
                        </a:rPr>
                        <a:t>The Connections Reform process is expected to conclude before the decision is made on this GC0182 modification, so all offers should have been re-issued before this metering polarity standard is in the Grid Code. </a:t>
                      </a:r>
                    </a:p>
                    <a:p>
                      <a:pPr algn="l" fontAlgn="base"/>
                      <a:r>
                        <a:rPr lang="en-US" sz="1200" b="0">
                          <a:solidFill>
                            <a:srgbClr val="000000"/>
                          </a:solidFill>
                          <a:effectLst/>
                          <a:latin typeface="Poppins"/>
                          <a:cs typeface="Poppins"/>
                        </a:rPr>
                        <a:t>However, any users who have a Completion date after 540 days following the Grid Code implementation date, will be expected to comply to the standard.</a:t>
                      </a:r>
                      <a:endParaRPr lang="en-GB" sz="1200" b="0">
                        <a:solidFill>
                          <a:srgbClr val="000000"/>
                        </a:solidFill>
                        <a:effectLst/>
                        <a:latin typeface="Poppins"/>
                        <a:cs typeface="Poppins"/>
                      </a:endParaRPr>
                    </a:p>
                  </a:txBody>
                  <a:tcPr marL="90028" marR="90028" marT="45014" marB="45014"/>
                </a:tc>
                <a:extLst>
                  <a:ext uri="{0D108BD9-81ED-4DB2-BD59-A6C34878D82A}">
                    <a16:rowId xmlns:a16="http://schemas.microsoft.com/office/drawing/2014/main" val="102791838"/>
                  </a:ext>
                </a:extLst>
              </a:tr>
            </a:tbl>
          </a:graphicData>
        </a:graphic>
      </p:graphicFrame>
    </p:spTree>
    <p:extLst>
      <p:ext uri="{BB962C8B-B14F-4D97-AF65-F5344CB8AC3E}">
        <p14:creationId xmlns:p14="http://schemas.microsoft.com/office/powerpoint/2010/main" val="34955497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422FC-CFB9-E722-6670-AD75B203B5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7EBDC8-9E2F-7E0A-28A7-99D6671974FB}"/>
              </a:ext>
            </a:extLst>
          </p:cNvPr>
          <p:cNvSpPr>
            <a:spLocks noGrp="1"/>
          </p:cNvSpPr>
          <p:nvPr>
            <p:ph type="title"/>
          </p:nvPr>
        </p:nvSpPr>
        <p:spPr>
          <a:xfrm>
            <a:off x="431515" y="106425"/>
            <a:ext cx="9709361" cy="870551"/>
          </a:xfrm>
        </p:spPr>
        <p:txBody>
          <a:bodyPr>
            <a:noAutofit/>
          </a:bodyPr>
          <a:lstStyle/>
          <a:p>
            <a:r>
              <a:rPr lang="en-GB" sz="2400">
                <a:solidFill>
                  <a:srgbClr val="813366"/>
                </a:solidFill>
                <a:latin typeface="Poppins" panose="00000500000000000000" pitchFamily="2" charset="0"/>
                <a:cs typeface="Poppins" panose="00000500000000000000" pitchFamily="2" charset="0"/>
              </a:rPr>
              <a:t>Action Log Review</a:t>
            </a:r>
          </a:p>
        </p:txBody>
      </p:sp>
      <p:graphicFrame>
        <p:nvGraphicFramePr>
          <p:cNvPr id="3" name="Table 2">
            <a:extLst>
              <a:ext uri="{FF2B5EF4-FFF2-40B4-BE49-F238E27FC236}">
                <a16:creationId xmlns:a16="http://schemas.microsoft.com/office/drawing/2014/main" id="{B6558CBF-7FE8-2496-6B00-182E184F8E8B}"/>
              </a:ext>
            </a:extLst>
          </p:cNvPr>
          <p:cNvGraphicFramePr>
            <a:graphicFrameLocks noGrp="1"/>
          </p:cNvGraphicFramePr>
          <p:nvPr>
            <p:extLst>
              <p:ext uri="{D42A27DB-BD31-4B8C-83A1-F6EECF244321}">
                <p14:modId xmlns:p14="http://schemas.microsoft.com/office/powerpoint/2010/main" val="4197072823"/>
              </p:ext>
            </p:extLst>
          </p:nvPr>
        </p:nvGraphicFramePr>
        <p:xfrm>
          <a:off x="540774" y="781559"/>
          <a:ext cx="10844981" cy="5616900"/>
        </p:xfrm>
        <a:graphic>
          <a:graphicData uri="http://schemas.openxmlformats.org/drawingml/2006/table">
            <a:tbl>
              <a:tblPr>
                <a:tableStyleId>{616DA210-FB5B-4158-B5E0-FEB733F419BA}</a:tableStyleId>
              </a:tblPr>
              <a:tblGrid>
                <a:gridCol w="4591644">
                  <a:extLst>
                    <a:ext uri="{9D8B030D-6E8A-4147-A177-3AD203B41FA5}">
                      <a16:colId xmlns:a16="http://schemas.microsoft.com/office/drawing/2014/main" val="952093456"/>
                    </a:ext>
                  </a:extLst>
                </a:gridCol>
                <a:gridCol w="953750">
                  <a:extLst>
                    <a:ext uri="{9D8B030D-6E8A-4147-A177-3AD203B41FA5}">
                      <a16:colId xmlns:a16="http://schemas.microsoft.com/office/drawing/2014/main" val="1805108775"/>
                    </a:ext>
                  </a:extLst>
                </a:gridCol>
                <a:gridCol w="5299587">
                  <a:extLst>
                    <a:ext uri="{9D8B030D-6E8A-4147-A177-3AD203B41FA5}">
                      <a16:colId xmlns:a16="http://schemas.microsoft.com/office/drawing/2014/main" val="2511239594"/>
                    </a:ext>
                  </a:extLst>
                </a:gridCol>
              </a:tblGrid>
              <a:tr h="576512">
                <a:tc>
                  <a:txBody>
                    <a:bodyPr/>
                    <a:lstStyle/>
                    <a:p>
                      <a:pPr algn="l" fontAlgn="base"/>
                      <a:r>
                        <a:rPr lang="en-GB" sz="1800" b="1" i="0">
                          <a:solidFill>
                            <a:schemeClr val="bg1"/>
                          </a:solidFill>
                          <a:effectLst/>
                          <a:latin typeface="Poppins" panose="00000500000000000000" pitchFamily="2" charset="0"/>
                          <a:cs typeface="Poppins" panose="00000500000000000000" pitchFamily="2" charset="0"/>
                        </a:rPr>
                        <a:t>Action</a:t>
                      </a:r>
                    </a:p>
                  </a:txBody>
                  <a:tcPr marL="90028" marR="90028" marT="45014" marB="45014">
                    <a:solidFill>
                      <a:srgbClr val="813366"/>
                    </a:solidFill>
                  </a:tcPr>
                </a:tc>
                <a:tc>
                  <a:txBody>
                    <a:bodyPr/>
                    <a:lstStyle/>
                    <a:p>
                      <a:pPr algn="l" fontAlgn="base"/>
                      <a:r>
                        <a:rPr lang="en-GB" sz="1800" b="1" i="0">
                          <a:solidFill>
                            <a:schemeClr val="bg1"/>
                          </a:solidFill>
                          <a:effectLst/>
                          <a:latin typeface="Poppins" panose="00000500000000000000" pitchFamily="2" charset="0"/>
                          <a:cs typeface="Poppins" panose="00000500000000000000" pitchFamily="2" charset="0"/>
                        </a:rPr>
                        <a:t>Owner</a:t>
                      </a:r>
                    </a:p>
                  </a:txBody>
                  <a:tcPr marL="90028" marR="90028" marT="45014" marB="45014">
                    <a:solidFill>
                      <a:srgbClr val="813366"/>
                    </a:solidFill>
                  </a:tcPr>
                </a:tc>
                <a:tc>
                  <a:txBody>
                    <a:bodyPr/>
                    <a:lstStyle/>
                    <a:p>
                      <a:pPr algn="l" fontAlgn="base"/>
                      <a:r>
                        <a:rPr lang="en-GB" sz="1800" b="1" i="0">
                          <a:solidFill>
                            <a:schemeClr val="bg1"/>
                          </a:solidFill>
                          <a:effectLst/>
                          <a:latin typeface="Poppins" panose="00000500000000000000" pitchFamily="2" charset="0"/>
                          <a:cs typeface="Poppins" panose="00000500000000000000" pitchFamily="2" charset="0"/>
                        </a:rPr>
                        <a:t>Status</a:t>
                      </a:r>
                    </a:p>
                  </a:txBody>
                  <a:tcPr marL="90028" marR="90028" marT="45014" marB="45014">
                    <a:solidFill>
                      <a:srgbClr val="813366"/>
                    </a:solidFill>
                  </a:tcPr>
                </a:tc>
                <a:extLst>
                  <a:ext uri="{0D108BD9-81ED-4DB2-BD59-A6C34878D82A}">
                    <a16:rowId xmlns:a16="http://schemas.microsoft.com/office/drawing/2014/main" val="802114043"/>
                  </a:ext>
                </a:extLst>
              </a:tr>
              <a:tr h="836972">
                <a:tc>
                  <a:txBody>
                    <a:bodyPr/>
                    <a:lstStyle/>
                    <a:p>
                      <a:pPr algn="l" fontAlgn="base"/>
                      <a:r>
                        <a:rPr lang="en-GB" sz="1200" b="0" i="0" kern="1200">
                          <a:solidFill>
                            <a:srgbClr val="000000"/>
                          </a:solidFill>
                          <a:effectLst/>
                          <a:latin typeface="Poppins" panose="00000500000000000000" pitchFamily="2" charset="0"/>
                          <a:ea typeface="+mn-ea"/>
                          <a:cs typeface="Poppins" panose="00000500000000000000" pitchFamily="2" charset="0"/>
                        </a:rPr>
                        <a:t>19) Clarify the impact of the Modification on Interconnectors in the Workgroup Consultation document, specifying whether and how they benefit or are affected.</a:t>
                      </a:r>
                    </a:p>
                  </a:txBody>
                  <a:tcPr marL="90028" marR="90028" marT="45014" marB="45014"/>
                </a:tc>
                <a:tc>
                  <a:txBody>
                    <a:bodyPr/>
                    <a:lstStyle/>
                    <a:p>
                      <a:pPr algn="l" fontAlgn="base"/>
                      <a:r>
                        <a:rPr lang="en-GB" sz="1200" b="0" i="0" kern="1200">
                          <a:solidFill>
                            <a:srgbClr val="000000"/>
                          </a:solidFill>
                          <a:effectLst/>
                          <a:latin typeface="Poppins" panose="00000500000000000000" pitchFamily="2" charset="0"/>
                          <a:ea typeface="+mn-ea"/>
                          <a:cs typeface="Poppins" panose="00000500000000000000" pitchFamily="2" charset="0"/>
                        </a:rPr>
                        <a:t>PP/HG</a:t>
                      </a:r>
                    </a:p>
                  </a:txBody>
                  <a:tcPr marL="90028" marR="90028" marT="45014" marB="45014"/>
                </a:tc>
                <a:tc>
                  <a:txBody>
                    <a:bodyPr/>
                    <a:lstStyle/>
                    <a:p>
                      <a:pPr algn="l" fontAlgn="base"/>
                      <a:r>
                        <a:rPr lang="en-US" sz="1200" b="0" i="0" kern="1200">
                          <a:solidFill>
                            <a:srgbClr val="000000"/>
                          </a:solidFill>
                          <a:effectLst/>
                          <a:latin typeface="Poppins" panose="00000500000000000000" pitchFamily="2" charset="0"/>
                          <a:ea typeface="+mn-ea"/>
                          <a:cs typeface="Poppins" panose="00000500000000000000" pitchFamily="2" charset="0"/>
                        </a:rPr>
                        <a:t>"What is the impact if this change is made?</a:t>
                      </a:r>
                    </a:p>
                    <a:p>
                      <a:pPr algn="l" fontAlgn="base"/>
                      <a:r>
                        <a:rPr lang="en-US" sz="1200" b="0" i="0" kern="1200">
                          <a:solidFill>
                            <a:srgbClr val="000000"/>
                          </a:solidFill>
                          <a:effectLst/>
                          <a:latin typeface="Poppins" panose="00000500000000000000" pitchFamily="2" charset="0"/>
                          <a:ea typeface="+mn-ea"/>
                          <a:cs typeface="Poppins" panose="00000500000000000000" pitchFamily="2" charset="0"/>
                        </a:rPr>
                        <a:t>The Proposed standard will significantly improve system operability and security by ensuring consistent power flow polarity and enhancing situational awareness for NESO. In addition, NESO has been relying on historical metering data to conduct the forecast for generation, demand and interconnectors in long term and short-term periods and improvement in the quality and accuracy of the metering data can significantly improve the forecasting accuracy for NESO.“ </a:t>
                      </a:r>
                    </a:p>
                    <a:p>
                      <a:pPr algn="l" fontAlgn="base"/>
                      <a:r>
                        <a:rPr lang="en-US" sz="1200" b="1">
                          <a:solidFill>
                            <a:srgbClr val="000000"/>
                          </a:solidFill>
                          <a:effectLst/>
                          <a:latin typeface="Poppins" panose="00000500000000000000" pitchFamily="2" charset="0"/>
                          <a:cs typeface="Poppins" panose="00000500000000000000" pitchFamily="2" charset="0"/>
                        </a:rPr>
                        <a:t>Propose to close </a:t>
                      </a:r>
                      <a:endParaRPr lang="en-GB" sz="1200" b="0" i="0" kern="1200">
                        <a:solidFill>
                          <a:srgbClr val="000000"/>
                        </a:solidFill>
                        <a:effectLst/>
                        <a:latin typeface="Poppins" panose="00000500000000000000" pitchFamily="2" charset="0"/>
                        <a:ea typeface="+mn-ea"/>
                        <a:cs typeface="Poppins" panose="00000500000000000000" pitchFamily="2" charset="0"/>
                      </a:endParaRPr>
                    </a:p>
                  </a:txBody>
                  <a:tcPr marL="90028" marR="90028" marT="45014" marB="45014"/>
                </a:tc>
                <a:extLst>
                  <a:ext uri="{0D108BD9-81ED-4DB2-BD59-A6C34878D82A}">
                    <a16:rowId xmlns:a16="http://schemas.microsoft.com/office/drawing/2014/main" val="3594346594"/>
                  </a:ext>
                </a:extLst>
              </a:tr>
              <a:tr h="836972">
                <a:tc>
                  <a:txBody>
                    <a:bodyPr/>
                    <a:lstStyle/>
                    <a:p>
                      <a:pPr algn="l" fontAlgn="base"/>
                      <a:r>
                        <a:rPr lang="en-GB" sz="1200" b="0" i="0" kern="1200">
                          <a:solidFill>
                            <a:srgbClr val="000000"/>
                          </a:solidFill>
                          <a:effectLst/>
                          <a:latin typeface="Poppins" panose="00000500000000000000" pitchFamily="2" charset="0"/>
                          <a:ea typeface="+mn-ea"/>
                          <a:cs typeface="Poppins" panose="00000500000000000000" pitchFamily="2" charset="0"/>
                        </a:rPr>
                        <a:t>20) Reference and clarify in the Workgroup consultation document how forecasting inaccuracies are a defect being addressed by the Modification. </a:t>
                      </a:r>
                    </a:p>
                  </a:txBody>
                  <a:tcPr marL="90028" marR="90028" marT="45014" marB="45014"/>
                </a:tc>
                <a:tc>
                  <a:txBody>
                    <a:bodyPr/>
                    <a:lstStyle/>
                    <a:p>
                      <a:pPr algn="l" fontAlgn="base"/>
                      <a:r>
                        <a:rPr lang="en-GB" sz="1200" b="0" i="0" kern="1200">
                          <a:solidFill>
                            <a:srgbClr val="000000"/>
                          </a:solidFill>
                          <a:effectLst/>
                          <a:latin typeface="Poppins" panose="00000500000000000000" pitchFamily="2" charset="0"/>
                          <a:ea typeface="+mn-ea"/>
                          <a:cs typeface="Poppins" panose="00000500000000000000" pitchFamily="2" charset="0"/>
                        </a:rPr>
                        <a:t>PP</a:t>
                      </a:r>
                    </a:p>
                  </a:txBody>
                  <a:tcPr marL="90028" marR="90028" marT="45014" marB="45014"/>
                </a:tc>
                <a:tc>
                  <a:txBody>
                    <a:bodyPr/>
                    <a:lstStyle/>
                    <a:p>
                      <a:pPr algn="l" fontAlgn="base"/>
                      <a:r>
                        <a:rPr lang="en-GB" sz="1200" b="0" i="0" kern="1200">
                          <a:solidFill>
                            <a:srgbClr val="000000"/>
                          </a:solidFill>
                          <a:effectLst/>
                          <a:latin typeface="Poppins" panose="00000500000000000000" pitchFamily="2" charset="0"/>
                          <a:ea typeface="+mn-ea"/>
                          <a:cs typeface="Poppins" panose="00000500000000000000" pitchFamily="2" charset="0"/>
                        </a:rPr>
                        <a:t>New statement added to the Workgroup Consultation. </a:t>
                      </a: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a:solidFill>
                            <a:srgbClr val="000000"/>
                          </a:solidFill>
                          <a:effectLst/>
                          <a:latin typeface="Poppins" panose="00000500000000000000" pitchFamily="2" charset="0"/>
                          <a:cs typeface="Poppins" panose="00000500000000000000" pitchFamily="2" charset="0"/>
                        </a:rPr>
                        <a:t>Propose to close </a:t>
                      </a:r>
                      <a:endParaRPr lang="en-GB" sz="1200" b="0" i="0" kern="1200">
                        <a:solidFill>
                          <a:srgbClr val="000000"/>
                        </a:solidFill>
                        <a:effectLst/>
                        <a:latin typeface="Poppins" panose="00000500000000000000" pitchFamily="2" charset="0"/>
                        <a:ea typeface="+mn-ea"/>
                        <a:cs typeface="Poppins" panose="00000500000000000000" pitchFamily="2" charset="0"/>
                      </a:endParaRPr>
                    </a:p>
                    <a:p>
                      <a:pPr algn="l" fontAlgn="base"/>
                      <a:r>
                        <a:rPr lang="en-GB" sz="1200" b="0" i="0" kern="1200">
                          <a:solidFill>
                            <a:srgbClr val="000000"/>
                          </a:solidFill>
                          <a:effectLst/>
                          <a:latin typeface="Poppins" panose="00000500000000000000" pitchFamily="2" charset="0"/>
                          <a:ea typeface="+mn-ea"/>
                          <a:cs typeface="Poppins" panose="00000500000000000000" pitchFamily="2" charset="0"/>
                        </a:rPr>
                        <a:t> </a:t>
                      </a:r>
                    </a:p>
                  </a:txBody>
                  <a:tcPr marL="90028" marR="90028" marT="45014" marB="45014"/>
                </a:tc>
                <a:extLst>
                  <a:ext uri="{0D108BD9-81ED-4DB2-BD59-A6C34878D82A}">
                    <a16:rowId xmlns:a16="http://schemas.microsoft.com/office/drawing/2014/main" val="3645680372"/>
                  </a:ext>
                </a:extLst>
              </a:tr>
              <a:tr h="836972">
                <a:tc>
                  <a:txBody>
                    <a:bodyPr/>
                    <a:lstStyle/>
                    <a:p>
                      <a:pPr algn="l" fontAlgn="base"/>
                      <a:r>
                        <a:rPr lang="en-GB" sz="1200" b="0" i="0" kern="1200">
                          <a:solidFill>
                            <a:srgbClr val="000000"/>
                          </a:solidFill>
                          <a:effectLst/>
                          <a:latin typeface="Poppins" panose="00000500000000000000" pitchFamily="2" charset="0"/>
                          <a:ea typeface="+mn-ea"/>
                          <a:cs typeface="Poppins" panose="00000500000000000000" pitchFamily="2" charset="0"/>
                        </a:rPr>
                        <a:t>23) </a:t>
                      </a:r>
                      <a:r>
                        <a:rPr lang="en-US" sz="1200" b="0" i="0" kern="1200">
                          <a:solidFill>
                            <a:srgbClr val="000000"/>
                          </a:solidFill>
                          <a:effectLst/>
                          <a:latin typeface="Poppins" panose="00000500000000000000" pitchFamily="2" charset="0"/>
                          <a:ea typeface="+mn-ea"/>
                          <a:cs typeface="Poppins" panose="00000500000000000000" pitchFamily="2" charset="0"/>
                        </a:rPr>
                        <a:t>Add demand representation or clarify diagram limitations.</a:t>
                      </a:r>
                      <a:endParaRPr lang="en-GB" sz="1200" b="0" i="0" kern="1200">
                        <a:solidFill>
                          <a:srgbClr val="000000"/>
                        </a:solidFill>
                        <a:effectLst/>
                        <a:latin typeface="Poppins" panose="00000500000000000000" pitchFamily="2" charset="0"/>
                        <a:ea typeface="+mn-ea"/>
                        <a:cs typeface="Poppins" panose="00000500000000000000" pitchFamily="2" charset="0"/>
                      </a:endParaRPr>
                    </a:p>
                  </a:txBody>
                  <a:tcPr marL="90028" marR="90028" marT="45014" marB="45014"/>
                </a:tc>
                <a:tc>
                  <a:txBody>
                    <a:bodyPr/>
                    <a:lstStyle/>
                    <a:p>
                      <a:pPr algn="l" fontAlgn="base"/>
                      <a:r>
                        <a:rPr lang="en-GB" sz="1200" b="0" i="0" kern="1200">
                          <a:solidFill>
                            <a:srgbClr val="000000"/>
                          </a:solidFill>
                          <a:effectLst/>
                          <a:latin typeface="Poppins" panose="00000500000000000000" pitchFamily="2" charset="0"/>
                          <a:ea typeface="+mn-ea"/>
                          <a:cs typeface="Poppins" panose="00000500000000000000" pitchFamily="2" charset="0"/>
                        </a:rPr>
                        <a:t>HC/RC</a:t>
                      </a:r>
                    </a:p>
                  </a:txBody>
                  <a:tcPr marL="90028" marR="90028" marT="45014" marB="45014"/>
                </a:tc>
                <a:tc>
                  <a:txBody>
                    <a:bodyPr/>
                    <a:lstStyle/>
                    <a:p>
                      <a:pPr algn="l" fontAlgn="base"/>
                      <a:r>
                        <a:rPr lang="en-US" sz="1200" b="0" i="0" kern="1200">
                          <a:solidFill>
                            <a:srgbClr val="000000"/>
                          </a:solidFill>
                          <a:effectLst/>
                          <a:latin typeface="Poppins" panose="00000500000000000000" pitchFamily="2" charset="0"/>
                          <a:ea typeface="+mn-ea"/>
                          <a:cs typeface="Poppins" panose="00000500000000000000" pitchFamily="2" charset="0"/>
                        </a:rPr>
                        <a:t>The following text has been also been included in the Guidance Note and Electrical Standard:</a:t>
                      </a:r>
                    </a:p>
                    <a:p>
                      <a:pPr algn="l" fontAlgn="base"/>
                      <a:r>
                        <a:rPr lang="en-US" sz="1200" b="0" i="1" kern="1200">
                          <a:solidFill>
                            <a:srgbClr val="000000"/>
                          </a:solidFill>
                          <a:effectLst/>
                          <a:latin typeface="Poppins" panose="00000500000000000000" pitchFamily="2" charset="0"/>
                          <a:ea typeface="+mn-ea"/>
                          <a:cs typeface="Poppins" panose="00000500000000000000" pitchFamily="2" charset="0"/>
                        </a:rPr>
                        <a:t>It is important to note that the diagram is an example of the most common equipment found on the network and is not suggesting that each substation or voltage level be required to contain the equipment represented. Equally, it is not suggesting that each substation or voltage level be limited to the equipment represented. </a:t>
                      </a:r>
                    </a:p>
                    <a:p>
                      <a:pPr algn="l" fontAlgn="base"/>
                      <a:r>
                        <a:rPr lang="en-US" sz="1200" b="0" i="1" kern="1200">
                          <a:solidFill>
                            <a:srgbClr val="000000"/>
                          </a:solidFill>
                          <a:effectLst/>
                          <a:latin typeface="Poppins" panose="00000500000000000000" pitchFamily="2" charset="0"/>
                          <a:ea typeface="+mn-ea"/>
                          <a:cs typeface="Poppins" panose="00000500000000000000" pitchFamily="2" charset="0"/>
                        </a:rPr>
                        <a:t>For any equipment not represented in the diagram, the convention used should be that of the category to which the equipment belongs (as mentioned in Section 3 of this document). </a:t>
                      </a:r>
                    </a:p>
                    <a:p>
                      <a:pPr algn="l" fontAlgn="base"/>
                      <a:r>
                        <a:rPr lang="en-US" sz="1200" b="1" i="0" kern="1200">
                          <a:solidFill>
                            <a:srgbClr val="000000"/>
                          </a:solidFill>
                          <a:effectLst/>
                          <a:latin typeface="Poppins" panose="00000500000000000000" pitchFamily="2" charset="0"/>
                          <a:ea typeface="+mn-ea"/>
                          <a:cs typeface="Poppins" panose="00000500000000000000" pitchFamily="2" charset="0"/>
                        </a:rPr>
                        <a:t>Propose to Close</a:t>
                      </a:r>
                      <a:endParaRPr lang="en-GB" sz="1200" b="1" i="0" kern="1200">
                        <a:solidFill>
                          <a:srgbClr val="000000"/>
                        </a:solidFill>
                        <a:effectLst/>
                        <a:latin typeface="Poppins" panose="00000500000000000000" pitchFamily="2" charset="0"/>
                        <a:ea typeface="+mn-ea"/>
                        <a:cs typeface="Poppins" panose="00000500000000000000" pitchFamily="2" charset="0"/>
                      </a:endParaRPr>
                    </a:p>
                  </a:txBody>
                  <a:tcPr marL="90028" marR="90028" marT="45014" marB="45014"/>
                </a:tc>
                <a:extLst>
                  <a:ext uri="{0D108BD9-81ED-4DB2-BD59-A6C34878D82A}">
                    <a16:rowId xmlns:a16="http://schemas.microsoft.com/office/drawing/2014/main" val="2897261744"/>
                  </a:ext>
                </a:extLst>
              </a:tr>
            </a:tbl>
          </a:graphicData>
        </a:graphic>
      </p:graphicFrame>
    </p:spTree>
    <p:extLst>
      <p:ext uri="{BB962C8B-B14F-4D97-AF65-F5344CB8AC3E}">
        <p14:creationId xmlns:p14="http://schemas.microsoft.com/office/powerpoint/2010/main" val="14865576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511C7-722C-EB44-8F0E-3FE53AB0269A}"/>
              </a:ext>
            </a:extLst>
          </p:cNvPr>
          <p:cNvSpPr>
            <a:spLocks noGrp="1"/>
          </p:cNvSpPr>
          <p:nvPr>
            <p:ph type="title"/>
          </p:nvPr>
        </p:nvSpPr>
        <p:spPr>
          <a:xfrm>
            <a:off x="402119" y="277114"/>
            <a:ext cx="9709361" cy="870551"/>
          </a:xfrm>
        </p:spPr>
        <p:txBody>
          <a:bodyPr>
            <a:noAutofit/>
          </a:bodyPr>
          <a:lstStyle/>
          <a:p>
            <a:r>
              <a:rPr lang="en-GB" sz="2400">
                <a:solidFill>
                  <a:srgbClr val="813366"/>
                </a:solidFill>
                <a:latin typeface="Poppins" panose="00000500000000000000" pitchFamily="2" charset="0"/>
                <a:cs typeface="Poppins" panose="00000500000000000000" pitchFamily="2" charset="0"/>
              </a:rPr>
              <a:t>Action Log Review</a:t>
            </a:r>
          </a:p>
        </p:txBody>
      </p:sp>
      <p:graphicFrame>
        <p:nvGraphicFramePr>
          <p:cNvPr id="3" name="Table 2">
            <a:extLst>
              <a:ext uri="{FF2B5EF4-FFF2-40B4-BE49-F238E27FC236}">
                <a16:creationId xmlns:a16="http://schemas.microsoft.com/office/drawing/2014/main" id="{D31358F3-6EC9-C8E8-5669-82A87673DAED}"/>
              </a:ext>
            </a:extLst>
          </p:cNvPr>
          <p:cNvGraphicFramePr>
            <a:graphicFrameLocks noGrp="1"/>
          </p:cNvGraphicFramePr>
          <p:nvPr>
            <p:extLst>
              <p:ext uri="{D42A27DB-BD31-4B8C-83A1-F6EECF244321}">
                <p14:modId xmlns:p14="http://schemas.microsoft.com/office/powerpoint/2010/main" val="2315118927"/>
              </p:ext>
            </p:extLst>
          </p:nvPr>
        </p:nvGraphicFramePr>
        <p:xfrm>
          <a:off x="402119" y="1147665"/>
          <a:ext cx="11230263" cy="4840672"/>
        </p:xfrm>
        <a:graphic>
          <a:graphicData uri="http://schemas.openxmlformats.org/drawingml/2006/table">
            <a:tbl>
              <a:tblPr>
                <a:tableStyleId>{616DA210-FB5B-4158-B5E0-FEB733F419BA}</a:tableStyleId>
              </a:tblPr>
              <a:tblGrid>
                <a:gridCol w="3824648">
                  <a:extLst>
                    <a:ext uri="{9D8B030D-6E8A-4147-A177-3AD203B41FA5}">
                      <a16:colId xmlns:a16="http://schemas.microsoft.com/office/drawing/2014/main" val="952093456"/>
                    </a:ext>
                  </a:extLst>
                </a:gridCol>
                <a:gridCol w="1194318">
                  <a:extLst>
                    <a:ext uri="{9D8B030D-6E8A-4147-A177-3AD203B41FA5}">
                      <a16:colId xmlns:a16="http://schemas.microsoft.com/office/drawing/2014/main" val="1805108775"/>
                    </a:ext>
                  </a:extLst>
                </a:gridCol>
                <a:gridCol w="6211297">
                  <a:extLst>
                    <a:ext uri="{9D8B030D-6E8A-4147-A177-3AD203B41FA5}">
                      <a16:colId xmlns:a16="http://schemas.microsoft.com/office/drawing/2014/main" val="2511239594"/>
                    </a:ext>
                  </a:extLst>
                </a:gridCol>
              </a:tblGrid>
              <a:tr h="258684">
                <a:tc>
                  <a:txBody>
                    <a:bodyPr/>
                    <a:lstStyle/>
                    <a:p>
                      <a:pPr algn="l" fontAlgn="base"/>
                      <a:r>
                        <a:rPr lang="en-GB" sz="1800" b="1" i="0">
                          <a:solidFill>
                            <a:schemeClr val="bg1"/>
                          </a:solidFill>
                          <a:effectLst/>
                          <a:latin typeface="Poppins" panose="00000500000000000000" pitchFamily="2" charset="0"/>
                          <a:cs typeface="Poppins" panose="00000500000000000000" pitchFamily="2" charset="0"/>
                        </a:rPr>
                        <a:t>Action</a:t>
                      </a:r>
                    </a:p>
                  </a:txBody>
                  <a:tcPr marL="90028" marR="90028" marT="45014" marB="45014">
                    <a:solidFill>
                      <a:srgbClr val="813366"/>
                    </a:solidFill>
                  </a:tcPr>
                </a:tc>
                <a:tc>
                  <a:txBody>
                    <a:bodyPr/>
                    <a:lstStyle/>
                    <a:p>
                      <a:pPr algn="l" fontAlgn="base"/>
                      <a:r>
                        <a:rPr lang="en-GB" sz="1800" b="1" i="0">
                          <a:solidFill>
                            <a:schemeClr val="bg1"/>
                          </a:solidFill>
                          <a:effectLst/>
                          <a:latin typeface="Poppins" panose="00000500000000000000" pitchFamily="2" charset="0"/>
                          <a:cs typeface="Poppins" panose="00000500000000000000" pitchFamily="2" charset="0"/>
                        </a:rPr>
                        <a:t>Owner</a:t>
                      </a:r>
                    </a:p>
                  </a:txBody>
                  <a:tcPr marL="90028" marR="90028" marT="45014" marB="45014">
                    <a:solidFill>
                      <a:srgbClr val="813366"/>
                    </a:solidFill>
                  </a:tcPr>
                </a:tc>
                <a:tc>
                  <a:txBody>
                    <a:bodyPr/>
                    <a:lstStyle/>
                    <a:p>
                      <a:pPr algn="l" fontAlgn="base"/>
                      <a:r>
                        <a:rPr lang="en-GB" sz="1800" b="1" i="0">
                          <a:solidFill>
                            <a:schemeClr val="bg1"/>
                          </a:solidFill>
                          <a:effectLst/>
                          <a:latin typeface="Poppins" panose="00000500000000000000" pitchFamily="2" charset="0"/>
                          <a:cs typeface="Poppins" panose="00000500000000000000" pitchFamily="2" charset="0"/>
                        </a:rPr>
                        <a:t>Status</a:t>
                      </a:r>
                    </a:p>
                  </a:txBody>
                  <a:tcPr marL="90028" marR="90028" marT="45014" marB="45014">
                    <a:solidFill>
                      <a:srgbClr val="813366"/>
                    </a:solidFill>
                  </a:tcPr>
                </a:tc>
                <a:extLst>
                  <a:ext uri="{0D108BD9-81ED-4DB2-BD59-A6C34878D82A}">
                    <a16:rowId xmlns:a16="http://schemas.microsoft.com/office/drawing/2014/main" val="802114043"/>
                  </a:ext>
                </a:extLst>
              </a:tr>
              <a:tr h="717755">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200" b="0" i="0" kern="1200">
                          <a:solidFill>
                            <a:srgbClr val="000000"/>
                          </a:solidFill>
                          <a:effectLst/>
                          <a:latin typeface="Poppins" panose="00000500000000000000" pitchFamily="2" charset="0"/>
                          <a:ea typeface="+mn-ea"/>
                          <a:cs typeface="Poppins" panose="00000500000000000000" pitchFamily="2" charset="0"/>
                        </a:rPr>
                        <a:t>24) </a:t>
                      </a:r>
                      <a:r>
                        <a:rPr lang="en-US" sz="1200" b="0" i="0" kern="1200">
                          <a:solidFill>
                            <a:srgbClr val="000000"/>
                          </a:solidFill>
                          <a:effectLst/>
                          <a:latin typeface="Poppins" panose="00000500000000000000" pitchFamily="2" charset="0"/>
                          <a:ea typeface="+mn-ea"/>
                          <a:cs typeface="Poppins" panose="00000500000000000000" pitchFamily="2" charset="0"/>
                        </a:rPr>
                        <a:t>It was concluded that the current Grid Code definition did not include embedded customers. An action was taken to review further.</a:t>
                      </a:r>
                      <a:endParaRPr lang="en-GB" sz="1200" b="0" i="0" kern="1200">
                        <a:solidFill>
                          <a:srgbClr val="000000"/>
                        </a:solidFill>
                        <a:effectLst/>
                        <a:latin typeface="Poppins" panose="00000500000000000000" pitchFamily="2" charset="0"/>
                        <a:ea typeface="+mn-ea"/>
                        <a:cs typeface="Poppins" panose="00000500000000000000" pitchFamily="2" charset="0"/>
                      </a:endParaRPr>
                    </a:p>
                  </a:txBody>
                  <a:tcPr marL="90028" marR="90028" marT="45014" marB="45014"/>
                </a:tc>
                <a:tc>
                  <a:txBody>
                    <a:bodyPr/>
                    <a:lstStyle/>
                    <a:p>
                      <a:pPr algn="l" fontAlgn="base"/>
                      <a:r>
                        <a:rPr lang="en-GB" sz="1200" b="0" i="0" kern="1200">
                          <a:solidFill>
                            <a:srgbClr val="000000"/>
                          </a:solidFill>
                          <a:effectLst/>
                          <a:latin typeface="Poppins" panose="00000500000000000000" pitchFamily="2" charset="0"/>
                          <a:ea typeface="+mn-ea"/>
                          <a:cs typeface="Poppins" panose="00000500000000000000" pitchFamily="2" charset="0"/>
                        </a:rPr>
                        <a:t>PP/HG</a:t>
                      </a:r>
                    </a:p>
                  </a:txBody>
                  <a:tcPr marL="90028" marR="90028" marT="45014" marB="45014"/>
                </a:tc>
                <a:tc>
                  <a:txBody>
                    <a:bodyPr/>
                    <a:lstStyle/>
                    <a:p>
                      <a:pPr algn="l" fontAlgn="base"/>
                      <a:r>
                        <a:rPr lang="en-US" sz="1200" b="0" i="0" kern="1200">
                          <a:solidFill>
                            <a:srgbClr val="000000"/>
                          </a:solidFill>
                          <a:effectLst/>
                          <a:latin typeface="Poppins" panose="00000500000000000000" pitchFamily="2" charset="0"/>
                          <a:ea typeface="+mn-ea"/>
                          <a:cs typeface="Poppins" panose="00000500000000000000" pitchFamily="2" charset="0"/>
                        </a:rPr>
                        <a:t>Small embedded generator may not be bound by Grid Code and thus GC0182 will not be applicable to them. NESO is looking into the possibility and alternative approach for applying the meter polarity standard to those small embedded generator but this is beyond the scope of GC0182 and not relevant to the implantation of GC0182.</a:t>
                      </a:r>
                    </a:p>
                    <a:p>
                      <a:pPr algn="l" fontAlgn="base"/>
                      <a:r>
                        <a:rPr lang="en-US" sz="1200" b="0" i="0" kern="1200">
                          <a:solidFill>
                            <a:srgbClr val="000000"/>
                          </a:solidFill>
                          <a:effectLst/>
                          <a:latin typeface="Poppins" panose="00000500000000000000" pitchFamily="2" charset="0"/>
                          <a:ea typeface="+mn-ea"/>
                          <a:cs typeface="Poppins" panose="00000500000000000000" pitchFamily="2" charset="0"/>
                        </a:rPr>
                        <a:t>Statement has been added to the Consultation Document. </a:t>
                      </a:r>
                      <a:r>
                        <a:rPr lang="en-US" sz="1200" b="1" i="0" kern="1200">
                          <a:solidFill>
                            <a:srgbClr val="000000"/>
                          </a:solidFill>
                          <a:effectLst/>
                          <a:latin typeface="Poppins" panose="00000500000000000000" pitchFamily="2" charset="0"/>
                          <a:ea typeface="+mn-ea"/>
                          <a:cs typeface="Poppins" panose="00000500000000000000" pitchFamily="2" charset="0"/>
                        </a:rPr>
                        <a:t>Propose to Close </a:t>
                      </a:r>
                      <a:endParaRPr lang="en-GB" sz="1200" b="1" i="0" kern="1200">
                        <a:solidFill>
                          <a:srgbClr val="000000"/>
                        </a:solidFill>
                        <a:effectLst/>
                        <a:latin typeface="Poppins" panose="00000500000000000000" pitchFamily="2" charset="0"/>
                        <a:ea typeface="+mn-ea"/>
                        <a:cs typeface="Poppins" panose="00000500000000000000" pitchFamily="2" charset="0"/>
                      </a:endParaRPr>
                    </a:p>
                  </a:txBody>
                  <a:tcPr marL="90028" marR="90028" marT="45014" marB="45014"/>
                </a:tc>
                <a:extLst>
                  <a:ext uri="{0D108BD9-81ED-4DB2-BD59-A6C34878D82A}">
                    <a16:rowId xmlns:a16="http://schemas.microsoft.com/office/drawing/2014/main" val="1447535371"/>
                  </a:ext>
                </a:extLst>
              </a:tr>
              <a:tr h="717755">
                <a:tc>
                  <a:txBody>
                    <a:bodyPr/>
                    <a:lstStyle/>
                    <a:p>
                      <a:pPr algn="l" fontAlgn="base"/>
                      <a:r>
                        <a:rPr lang="en-GB" sz="1200" b="0" i="0">
                          <a:solidFill>
                            <a:srgbClr val="000000"/>
                          </a:solidFill>
                          <a:effectLst/>
                          <a:latin typeface="Poppins"/>
                          <a:cs typeface="Poppins"/>
                        </a:rPr>
                        <a:t>25) </a:t>
                      </a:r>
                      <a:r>
                        <a:rPr lang="en-US" sz="1200" b="0" i="0">
                          <a:solidFill>
                            <a:srgbClr val="000000"/>
                          </a:solidFill>
                          <a:effectLst/>
                          <a:latin typeface="Poppins"/>
                          <a:cs typeface="Poppins"/>
                        </a:rPr>
                        <a:t>The Authority Representative agreed to seek clarification regarding whether any amendments to the Connection Agreement would require formal approval from the Authority.</a:t>
                      </a:r>
                      <a:endParaRPr lang="en-GB" sz="1200" b="0" i="0">
                        <a:solidFill>
                          <a:srgbClr val="000000"/>
                        </a:solidFill>
                        <a:effectLst/>
                        <a:latin typeface="Poppins"/>
                        <a:cs typeface="Poppins"/>
                      </a:endParaRPr>
                    </a:p>
                  </a:txBody>
                  <a:tcPr marL="90028" marR="90028" marT="45014" marB="45014"/>
                </a:tc>
                <a:tc>
                  <a:txBody>
                    <a:bodyPr/>
                    <a:lstStyle/>
                    <a:p>
                      <a:pPr algn="l" fontAlgn="base"/>
                      <a:r>
                        <a:rPr lang="en-GB" sz="1200" b="0">
                          <a:solidFill>
                            <a:srgbClr val="000000"/>
                          </a:solidFill>
                          <a:effectLst/>
                          <a:latin typeface="Poppins"/>
                          <a:cs typeface="Poppins"/>
                        </a:rPr>
                        <a:t>CW</a:t>
                      </a:r>
                    </a:p>
                  </a:txBody>
                  <a:tcPr marL="90028" marR="90028" marT="45014" marB="45014"/>
                </a:tc>
                <a:tc>
                  <a:txBody>
                    <a:bodyPr/>
                    <a:lstStyle/>
                    <a:p>
                      <a:pPr algn="l" fontAlgn="base"/>
                      <a:endParaRPr lang="en-GB" sz="1200" b="0">
                        <a:solidFill>
                          <a:srgbClr val="000000"/>
                        </a:solidFill>
                        <a:effectLst/>
                        <a:latin typeface="Poppins"/>
                        <a:cs typeface="Poppins"/>
                      </a:endParaRPr>
                    </a:p>
                  </a:txBody>
                  <a:tcPr marL="90028" marR="90028" marT="45014" marB="45014"/>
                </a:tc>
                <a:extLst>
                  <a:ext uri="{0D108BD9-81ED-4DB2-BD59-A6C34878D82A}">
                    <a16:rowId xmlns:a16="http://schemas.microsoft.com/office/drawing/2014/main" val="3449551717"/>
                  </a:ext>
                </a:extLst>
              </a:tr>
              <a:tr h="717755">
                <a:tc>
                  <a:txBody>
                    <a:bodyPr/>
                    <a:lstStyle/>
                    <a:p>
                      <a:pPr algn="l" fontAlgn="base"/>
                      <a:r>
                        <a:rPr lang="en-GB" sz="1200" b="0" i="0">
                          <a:solidFill>
                            <a:srgbClr val="000000"/>
                          </a:solidFill>
                          <a:effectLst/>
                          <a:latin typeface="Poppins"/>
                          <a:cs typeface="Poppins"/>
                        </a:rPr>
                        <a:t>26) </a:t>
                      </a:r>
                      <a:r>
                        <a:rPr lang="en-US" sz="1200" b="0" i="0">
                          <a:solidFill>
                            <a:srgbClr val="000000"/>
                          </a:solidFill>
                          <a:effectLst/>
                          <a:latin typeface="Poppins"/>
                          <a:cs typeface="Poppins"/>
                        </a:rPr>
                        <a:t>Add wording to guidance note about Ofgem potentially rejecting GC0182.</a:t>
                      </a:r>
                      <a:endParaRPr lang="en-GB" sz="1200" b="0" i="0">
                        <a:solidFill>
                          <a:srgbClr val="000000"/>
                        </a:solidFill>
                        <a:effectLst/>
                        <a:latin typeface="Poppins"/>
                        <a:cs typeface="Poppins"/>
                      </a:endParaRPr>
                    </a:p>
                  </a:txBody>
                  <a:tcPr marL="90028" marR="90028" marT="45014" marB="45014"/>
                </a:tc>
                <a:tc>
                  <a:txBody>
                    <a:bodyPr/>
                    <a:lstStyle/>
                    <a:p>
                      <a:pPr algn="l" fontAlgn="base"/>
                      <a:r>
                        <a:rPr lang="en-GB" sz="1200" b="0">
                          <a:solidFill>
                            <a:srgbClr val="000000"/>
                          </a:solidFill>
                          <a:effectLst/>
                          <a:latin typeface="Poppins"/>
                          <a:cs typeface="Poppins"/>
                        </a:rPr>
                        <a:t>RC</a:t>
                      </a:r>
                    </a:p>
                  </a:txBody>
                  <a:tcPr marL="90028" marR="90028" marT="45014" marB="45014"/>
                </a:tc>
                <a:tc>
                  <a:txBody>
                    <a:bodyPr/>
                    <a:lstStyle/>
                    <a:p>
                      <a:pPr algn="l" fontAlgn="base"/>
                      <a:r>
                        <a:rPr lang="en-US" sz="1200" b="0">
                          <a:solidFill>
                            <a:srgbClr val="000000"/>
                          </a:solidFill>
                          <a:effectLst/>
                          <a:latin typeface="Poppins"/>
                          <a:cs typeface="Poppins"/>
                        </a:rPr>
                        <a:t>The following text has been added to the Guidance Note and uploaded onto the Collab Space:</a:t>
                      </a:r>
                    </a:p>
                    <a:p>
                      <a:pPr algn="l" fontAlgn="base"/>
                      <a:endParaRPr lang="en-US" sz="1200" b="0">
                        <a:solidFill>
                          <a:srgbClr val="000000"/>
                        </a:solidFill>
                        <a:effectLst/>
                        <a:latin typeface="Poppins"/>
                        <a:cs typeface="Poppins"/>
                      </a:endParaRPr>
                    </a:p>
                    <a:p>
                      <a:pPr algn="l" fontAlgn="base"/>
                      <a:r>
                        <a:rPr lang="en-US" sz="1200" b="0" i="1">
                          <a:solidFill>
                            <a:srgbClr val="000000"/>
                          </a:solidFill>
                          <a:effectLst/>
                          <a:latin typeface="Poppins"/>
                          <a:cs typeface="Poppins"/>
                        </a:rPr>
                        <a:t>Grid Code modification GC0182 and STC Code Modification CM0105 are currently underway to </a:t>
                      </a:r>
                      <a:r>
                        <a:rPr lang="en-US" sz="1200" b="0" i="1" err="1">
                          <a:solidFill>
                            <a:srgbClr val="000000"/>
                          </a:solidFill>
                          <a:effectLst/>
                          <a:latin typeface="Poppins"/>
                          <a:cs typeface="Poppins"/>
                        </a:rPr>
                        <a:t>finalise</a:t>
                      </a:r>
                      <a:r>
                        <a:rPr lang="en-US" sz="1200" b="0" i="1">
                          <a:solidFill>
                            <a:srgbClr val="000000"/>
                          </a:solidFill>
                          <a:effectLst/>
                          <a:latin typeface="Poppins"/>
                          <a:cs typeface="Poppins"/>
                        </a:rPr>
                        <a:t> this standard and implement the convention into both the Grid Code and STC. Please note, there is currently no known date of when this convention may be accepted into the Grid Code and STC and there is no guarantee that it will be accepted. </a:t>
                      </a:r>
                    </a:p>
                    <a:p>
                      <a:pPr algn="l" fontAlgn="base"/>
                      <a:endParaRPr lang="en-US" sz="1200" b="0" i="1">
                        <a:solidFill>
                          <a:srgbClr val="000000"/>
                        </a:solidFill>
                        <a:effectLst/>
                        <a:latin typeface="Poppins"/>
                        <a:cs typeface="Poppins"/>
                      </a:endParaRPr>
                    </a:p>
                    <a:p>
                      <a:pPr algn="l" fontAlgn="base"/>
                      <a:r>
                        <a:rPr lang="en-US" sz="1200" b="0" i="1">
                          <a:solidFill>
                            <a:srgbClr val="000000"/>
                          </a:solidFill>
                          <a:effectLst/>
                          <a:latin typeface="Poppins"/>
                          <a:cs typeface="Poppins"/>
                        </a:rPr>
                        <a:t>For any queries regarding this Guidance Note, please contact the NESO Operational Metering team via </a:t>
                      </a:r>
                      <a:r>
                        <a:rPr lang="en-US" sz="1200" b="0" i="1" err="1">
                          <a:solidFill>
                            <a:srgbClr val="000000"/>
                          </a:solidFill>
                          <a:effectLst/>
                          <a:latin typeface="Poppins"/>
                          <a:cs typeface="Poppins"/>
                        </a:rPr>
                        <a:t>opsmetering@neso.energy</a:t>
                      </a:r>
                      <a:r>
                        <a:rPr lang="en-US" sz="1200" b="0" i="1">
                          <a:solidFill>
                            <a:srgbClr val="000000"/>
                          </a:solidFill>
                          <a:effectLst/>
                          <a:latin typeface="Poppins"/>
                          <a:cs typeface="Poppins"/>
                        </a:rPr>
                        <a:t>.</a:t>
                      </a:r>
                    </a:p>
                    <a:p>
                      <a:pPr algn="l" fontAlgn="base"/>
                      <a:r>
                        <a:rPr lang="en-US" sz="1200" b="1">
                          <a:solidFill>
                            <a:srgbClr val="000000"/>
                          </a:solidFill>
                          <a:effectLst/>
                          <a:latin typeface="Poppins"/>
                          <a:cs typeface="Poppins"/>
                        </a:rPr>
                        <a:t>Propose to Close </a:t>
                      </a:r>
                      <a:endParaRPr lang="en-GB" sz="1200" b="1">
                        <a:solidFill>
                          <a:srgbClr val="000000"/>
                        </a:solidFill>
                        <a:effectLst/>
                        <a:latin typeface="Poppins"/>
                        <a:cs typeface="Poppins"/>
                      </a:endParaRPr>
                    </a:p>
                  </a:txBody>
                  <a:tcPr marL="90028" marR="90028" marT="45014" marB="45014"/>
                </a:tc>
                <a:extLst>
                  <a:ext uri="{0D108BD9-81ED-4DB2-BD59-A6C34878D82A}">
                    <a16:rowId xmlns:a16="http://schemas.microsoft.com/office/drawing/2014/main" val="141773825"/>
                  </a:ext>
                </a:extLst>
              </a:tr>
            </a:tbl>
          </a:graphicData>
        </a:graphic>
      </p:graphicFrame>
    </p:spTree>
    <p:extLst>
      <p:ext uri="{BB962C8B-B14F-4D97-AF65-F5344CB8AC3E}">
        <p14:creationId xmlns:p14="http://schemas.microsoft.com/office/powerpoint/2010/main" val="2384182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511C7-722C-EB44-8F0E-3FE53AB0269A}"/>
              </a:ext>
            </a:extLst>
          </p:cNvPr>
          <p:cNvSpPr>
            <a:spLocks noGrp="1"/>
          </p:cNvSpPr>
          <p:nvPr>
            <p:ph type="title"/>
          </p:nvPr>
        </p:nvSpPr>
        <p:spPr>
          <a:xfrm>
            <a:off x="452062" y="180192"/>
            <a:ext cx="9709361" cy="870551"/>
          </a:xfrm>
        </p:spPr>
        <p:txBody>
          <a:bodyPr>
            <a:noAutofit/>
          </a:bodyPr>
          <a:lstStyle/>
          <a:p>
            <a:r>
              <a:rPr lang="en-GB" sz="2400">
                <a:solidFill>
                  <a:srgbClr val="813366"/>
                </a:solidFill>
                <a:latin typeface="Poppins" panose="00000500000000000000" pitchFamily="2" charset="0"/>
                <a:cs typeface="Poppins" panose="00000500000000000000" pitchFamily="2" charset="0"/>
              </a:rPr>
              <a:t>Action Log Review</a:t>
            </a:r>
          </a:p>
        </p:txBody>
      </p:sp>
      <p:graphicFrame>
        <p:nvGraphicFramePr>
          <p:cNvPr id="3" name="Table 2">
            <a:extLst>
              <a:ext uri="{FF2B5EF4-FFF2-40B4-BE49-F238E27FC236}">
                <a16:creationId xmlns:a16="http://schemas.microsoft.com/office/drawing/2014/main" id="{D31358F3-6EC9-C8E8-5669-82A87673DAED}"/>
              </a:ext>
            </a:extLst>
          </p:cNvPr>
          <p:cNvGraphicFramePr>
            <a:graphicFrameLocks noGrp="1"/>
          </p:cNvGraphicFramePr>
          <p:nvPr>
            <p:extLst>
              <p:ext uri="{D42A27DB-BD31-4B8C-83A1-F6EECF244321}">
                <p14:modId xmlns:p14="http://schemas.microsoft.com/office/powerpoint/2010/main" val="3701551283"/>
              </p:ext>
            </p:extLst>
          </p:nvPr>
        </p:nvGraphicFramePr>
        <p:xfrm>
          <a:off x="452062" y="789486"/>
          <a:ext cx="11509783" cy="5937952"/>
        </p:xfrm>
        <a:graphic>
          <a:graphicData uri="http://schemas.openxmlformats.org/drawingml/2006/table">
            <a:tbl>
              <a:tblPr>
                <a:tableStyleId>{616DA210-FB5B-4158-B5E0-FEB733F419BA}</a:tableStyleId>
              </a:tblPr>
              <a:tblGrid>
                <a:gridCol w="4800939">
                  <a:extLst>
                    <a:ext uri="{9D8B030D-6E8A-4147-A177-3AD203B41FA5}">
                      <a16:colId xmlns:a16="http://schemas.microsoft.com/office/drawing/2014/main" val="952093456"/>
                    </a:ext>
                  </a:extLst>
                </a:gridCol>
                <a:gridCol w="988694">
                  <a:extLst>
                    <a:ext uri="{9D8B030D-6E8A-4147-A177-3AD203B41FA5}">
                      <a16:colId xmlns:a16="http://schemas.microsoft.com/office/drawing/2014/main" val="1805108775"/>
                    </a:ext>
                  </a:extLst>
                </a:gridCol>
                <a:gridCol w="5720150">
                  <a:extLst>
                    <a:ext uri="{9D8B030D-6E8A-4147-A177-3AD203B41FA5}">
                      <a16:colId xmlns:a16="http://schemas.microsoft.com/office/drawing/2014/main" val="2511239594"/>
                    </a:ext>
                  </a:extLst>
                </a:gridCol>
              </a:tblGrid>
              <a:tr h="358614">
                <a:tc>
                  <a:txBody>
                    <a:bodyPr/>
                    <a:lstStyle/>
                    <a:p>
                      <a:pPr algn="l" fontAlgn="base"/>
                      <a:r>
                        <a:rPr lang="en-GB" sz="1800" b="1" i="0">
                          <a:solidFill>
                            <a:schemeClr val="bg1"/>
                          </a:solidFill>
                          <a:effectLst/>
                          <a:latin typeface="Poppins"/>
                          <a:cs typeface="Poppins"/>
                        </a:rPr>
                        <a:t>Action</a:t>
                      </a:r>
                    </a:p>
                  </a:txBody>
                  <a:tcPr marL="90028" marR="90028" marT="45014" marB="45014">
                    <a:solidFill>
                      <a:srgbClr val="813366"/>
                    </a:solidFill>
                  </a:tcPr>
                </a:tc>
                <a:tc>
                  <a:txBody>
                    <a:bodyPr/>
                    <a:lstStyle/>
                    <a:p>
                      <a:pPr algn="l" fontAlgn="base"/>
                      <a:r>
                        <a:rPr lang="en-GB" sz="1800" b="1" i="0">
                          <a:solidFill>
                            <a:schemeClr val="bg1"/>
                          </a:solidFill>
                          <a:effectLst/>
                          <a:latin typeface="Poppins"/>
                          <a:cs typeface="Poppins"/>
                        </a:rPr>
                        <a:t>Owner</a:t>
                      </a:r>
                    </a:p>
                  </a:txBody>
                  <a:tcPr marL="90028" marR="90028" marT="45014" marB="45014">
                    <a:solidFill>
                      <a:srgbClr val="813366"/>
                    </a:solidFill>
                  </a:tcPr>
                </a:tc>
                <a:tc>
                  <a:txBody>
                    <a:bodyPr/>
                    <a:lstStyle/>
                    <a:p>
                      <a:pPr algn="l" fontAlgn="base"/>
                      <a:r>
                        <a:rPr lang="en-GB" sz="1800" b="1" i="0">
                          <a:solidFill>
                            <a:schemeClr val="bg1"/>
                          </a:solidFill>
                          <a:effectLst/>
                          <a:latin typeface="Poppins"/>
                          <a:cs typeface="Poppins"/>
                        </a:rPr>
                        <a:t>Status</a:t>
                      </a:r>
                    </a:p>
                  </a:txBody>
                  <a:tcPr marL="90028" marR="90028" marT="45014" marB="45014">
                    <a:solidFill>
                      <a:srgbClr val="813366"/>
                    </a:solidFill>
                  </a:tcPr>
                </a:tc>
                <a:extLst>
                  <a:ext uri="{0D108BD9-81ED-4DB2-BD59-A6C34878D82A}">
                    <a16:rowId xmlns:a16="http://schemas.microsoft.com/office/drawing/2014/main" val="802114043"/>
                  </a:ext>
                </a:extLst>
              </a:tr>
              <a:tr h="2141812">
                <a:tc>
                  <a:txBody>
                    <a:bodyPr/>
                    <a:lstStyle/>
                    <a:p>
                      <a:pPr algn="l" fontAlgn="base"/>
                      <a:r>
                        <a:rPr lang="en-GB" sz="1200" b="0" i="0">
                          <a:solidFill>
                            <a:srgbClr val="000000"/>
                          </a:solidFill>
                          <a:effectLst/>
                          <a:latin typeface="Poppins"/>
                          <a:cs typeface="Poppins"/>
                        </a:rPr>
                        <a:t>27) </a:t>
                      </a:r>
                      <a:r>
                        <a:rPr lang="en-US" sz="1200" b="0" i="0">
                          <a:solidFill>
                            <a:srgbClr val="000000"/>
                          </a:solidFill>
                          <a:effectLst/>
                          <a:latin typeface="Poppins"/>
                          <a:cs typeface="Poppins"/>
                        </a:rPr>
                        <a:t>Clarify which date should trigger applicability (application / procurement / completion / install‑upgrade)</a:t>
                      </a:r>
                      <a:endParaRPr lang="en-GB" sz="1200" b="0" i="0">
                        <a:solidFill>
                          <a:srgbClr val="000000"/>
                        </a:solidFill>
                        <a:effectLst/>
                        <a:latin typeface="Poppins"/>
                        <a:cs typeface="Poppins"/>
                      </a:endParaRPr>
                    </a:p>
                  </a:txBody>
                  <a:tcPr marL="90028" marR="90028" marT="45014" marB="45014"/>
                </a:tc>
                <a:tc>
                  <a:txBody>
                    <a:bodyPr/>
                    <a:lstStyle/>
                    <a:p>
                      <a:pPr algn="l" fontAlgn="base"/>
                      <a:r>
                        <a:rPr lang="en-GB" sz="1200" b="0">
                          <a:solidFill>
                            <a:srgbClr val="000000"/>
                          </a:solidFill>
                          <a:effectLst/>
                          <a:latin typeface="Poppins"/>
                          <a:cs typeface="Poppins"/>
                        </a:rPr>
                        <a:t>HG/EF</a:t>
                      </a:r>
                    </a:p>
                  </a:txBody>
                  <a:tcPr marL="90028" marR="90028" marT="45014" marB="45014"/>
                </a:tc>
                <a:tc>
                  <a:txBody>
                    <a:bodyPr/>
                    <a:lstStyle/>
                    <a:p>
                      <a:pPr algn="l" fontAlgn="base"/>
                      <a:r>
                        <a:rPr lang="en-US" sz="1200" b="0">
                          <a:solidFill>
                            <a:srgbClr val="000000"/>
                          </a:solidFill>
                          <a:effectLst/>
                          <a:latin typeface="Poppins"/>
                          <a:cs typeface="Poppins"/>
                        </a:rPr>
                        <a:t>- For New Connection, NESO intends to use the Completion Date which is 540 days after the GC0182 implementation date as the applicability date. </a:t>
                      </a:r>
                    </a:p>
                    <a:p>
                      <a:pPr algn="l" fontAlgn="base"/>
                      <a:r>
                        <a:rPr lang="en-US" sz="1200" b="0">
                          <a:solidFill>
                            <a:srgbClr val="000000"/>
                          </a:solidFill>
                          <a:effectLst/>
                          <a:latin typeface="Poppins"/>
                          <a:cs typeface="Poppins"/>
                        </a:rPr>
                        <a:t>- For existing Connection, NESO intends to use the date being 540 days after the GC0182 implementation date for the newly  installed or upgraded operational metering to follow the standard.</a:t>
                      </a:r>
                    </a:p>
                    <a:p>
                      <a:pPr marL="0" indent="0" algn="l" fontAlgn="base">
                        <a:buFontTx/>
                        <a:buNone/>
                      </a:pPr>
                      <a:endParaRPr lang="en-US" sz="1200" b="0">
                        <a:solidFill>
                          <a:srgbClr val="000000"/>
                        </a:solidFill>
                        <a:effectLst/>
                        <a:latin typeface="Poppins"/>
                        <a:cs typeface="Poppins"/>
                      </a:endParaRPr>
                    </a:p>
                    <a:p>
                      <a:pPr marL="0" indent="0" algn="l" fontAlgn="base">
                        <a:buFontTx/>
                        <a:buNone/>
                      </a:pPr>
                      <a:r>
                        <a:rPr lang="en-US" sz="1200" b="0">
                          <a:solidFill>
                            <a:srgbClr val="000000"/>
                          </a:solidFill>
                          <a:effectLst/>
                          <a:latin typeface="Poppins"/>
                          <a:cs typeface="Poppins"/>
                        </a:rPr>
                        <a:t>NESO Compliance process typically starts 18 months (540 days) before the Completion Date and using the 540 days after GC0182 implementation date can ensure the obligation to follow the meter polarity will be captured at the beginning of the compliance process, even though the Connection Agreement (signed before the implementation of GC0182) did not include this requirement.</a:t>
                      </a:r>
                    </a:p>
                    <a:p>
                      <a:pPr marL="0" indent="0" algn="l" fontAlgn="base">
                        <a:buFontTx/>
                        <a:buNone/>
                      </a:pPr>
                      <a:r>
                        <a:rPr lang="en-US" sz="1200" b="1">
                          <a:solidFill>
                            <a:srgbClr val="000000"/>
                          </a:solidFill>
                          <a:effectLst/>
                          <a:latin typeface="Poppins"/>
                          <a:cs typeface="Poppins"/>
                        </a:rPr>
                        <a:t>Propose to Close </a:t>
                      </a:r>
                      <a:endParaRPr lang="en-GB" sz="1200" b="0">
                        <a:solidFill>
                          <a:srgbClr val="000000"/>
                        </a:solidFill>
                        <a:effectLst/>
                        <a:latin typeface="Poppins"/>
                        <a:cs typeface="Poppins"/>
                      </a:endParaRPr>
                    </a:p>
                  </a:txBody>
                  <a:tcPr marL="90028" marR="90028" marT="45014" marB="45014"/>
                </a:tc>
                <a:extLst>
                  <a:ext uri="{0D108BD9-81ED-4DB2-BD59-A6C34878D82A}">
                    <a16:rowId xmlns:a16="http://schemas.microsoft.com/office/drawing/2014/main" val="4099211559"/>
                  </a:ext>
                </a:extLst>
              </a:tr>
              <a:tr h="548778">
                <a:tc>
                  <a:txBody>
                    <a:bodyPr/>
                    <a:lstStyle/>
                    <a:p>
                      <a:pPr algn="l" fontAlgn="base"/>
                      <a:r>
                        <a:rPr lang="en-GB" sz="1200" b="0" i="0">
                          <a:solidFill>
                            <a:srgbClr val="000000"/>
                          </a:solidFill>
                          <a:effectLst/>
                          <a:latin typeface="Poppins"/>
                          <a:cs typeface="Poppins"/>
                        </a:rPr>
                        <a:t>28) </a:t>
                      </a:r>
                      <a:r>
                        <a:rPr lang="en-US" sz="1200" b="0" i="0">
                          <a:solidFill>
                            <a:srgbClr val="000000"/>
                          </a:solidFill>
                          <a:effectLst/>
                          <a:latin typeface="Poppins"/>
                          <a:cs typeface="Poppins"/>
                        </a:rPr>
                        <a:t>Investigate whether polarity can be corrected via software rather than physical rewiring.</a:t>
                      </a:r>
                      <a:endParaRPr lang="en-GB" sz="1200" b="0" i="0">
                        <a:solidFill>
                          <a:srgbClr val="000000"/>
                        </a:solidFill>
                        <a:effectLst/>
                        <a:latin typeface="Poppins"/>
                        <a:cs typeface="Poppins"/>
                      </a:endParaRPr>
                    </a:p>
                  </a:txBody>
                  <a:tcPr marL="90028" marR="90028" marT="45014" marB="45014"/>
                </a:tc>
                <a:tc>
                  <a:txBody>
                    <a:bodyPr/>
                    <a:lstStyle/>
                    <a:p>
                      <a:pPr algn="l" fontAlgn="base"/>
                      <a:r>
                        <a:rPr lang="en-GB" sz="1200" b="0">
                          <a:solidFill>
                            <a:srgbClr val="000000"/>
                          </a:solidFill>
                          <a:effectLst/>
                          <a:latin typeface="Poppins"/>
                          <a:cs typeface="Poppins"/>
                        </a:rPr>
                        <a:t>All</a:t>
                      </a:r>
                    </a:p>
                  </a:txBody>
                  <a:tcPr marL="90028" marR="90028" marT="45014" marB="45014"/>
                </a:tc>
                <a:tc>
                  <a:txBody>
                    <a:bodyPr/>
                    <a:lstStyle/>
                    <a:p>
                      <a:pPr algn="l" fontAlgn="base"/>
                      <a:r>
                        <a:rPr lang="en-US" sz="1200" b="0" kern="1200">
                          <a:solidFill>
                            <a:srgbClr val="000000"/>
                          </a:solidFill>
                          <a:effectLst/>
                          <a:latin typeface="Poppins"/>
                          <a:ea typeface="+mn-ea"/>
                          <a:cs typeface="Poppins"/>
                        </a:rPr>
                        <a:t>Software updates can be used to correct polarity. This requires the database supplier to make the changes at site and sometimes remotely.</a:t>
                      </a:r>
                      <a:endParaRPr lang="en-GB" sz="1200" b="0" kern="1200">
                        <a:solidFill>
                          <a:srgbClr val="000000"/>
                        </a:solidFill>
                        <a:effectLst/>
                        <a:latin typeface="Poppins"/>
                        <a:ea typeface="+mn-ea"/>
                        <a:cs typeface="Poppins"/>
                      </a:endParaRPr>
                    </a:p>
                  </a:txBody>
                  <a:tcPr marL="90028" marR="90028" marT="45014" marB="45014"/>
                </a:tc>
                <a:extLst>
                  <a:ext uri="{0D108BD9-81ED-4DB2-BD59-A6C34878D82A}">
                    <a16:rowId xmlns:a16="http://schemas.microsoft.com/office/drawing/2014/main" val="4088072603"/>
                  </a:ext>
                </a:extLst>
              </a:tr>
              <a:tr h="2002273">
                <a:tc>
                  <a:txBody>
                    <a:bodyPr/>
                    <a:lstStyle/>
                    <a:p>
                      <a:pPr algn="l" fontAlgn="base"/>
                      <a:r>
                        <a:rPr lang="en-GB" sz="1200" kern="1200">
                          <a:solidFill>
                            <a:schemeClr val="tx1"/>
                          </a:solidFill>
                          <a:effectLst/>
                          <a:latin typeface="Poppins" panose="00000500000000000000" pitchFamily="2" charset="0"/>
                          <a:ea typeface="+mn-ea"/>
                          <a:cs typeface="Poppins" panose="00000500000000000000" pitchFamily="2" charset="0"/>
                        </a:rPr>
                        <a:t>29) </a:t>
                      </a:r>
                      <a:r>
                        <a:rPr lang="en-US" sz="1200" kern="1200">
                          <a:solidFill>
                            <a:schemeClr val="tx1"/>
                          </a:solidFill>
                          <a:effectLst/>
                          <a:latin typeface="Poppins" panose="00000500000000000000" pitchFamily="2" charset="0"/>
                          <a:ea typeface="+mn-ea"/>
                          <a:cs typeface="Poppins" panose="00000500000000000000" pitchFamily="2" charset="0"/>
                        </a:rPr>
                        <a:t>NESO SME agreed to take an action to determine if and how guidance notes have previously been referenced in Connection Agreements, and what process was followed, before deciding whether to include a guidance note link in new agreements.</a:t>
                      </a:r>
                      <a:endParaRPr lang="en-GB" sz="1200" b="0">
                        <a:solidFill>
                          <a:srgbClr val="000000"/>
                        </a:solidFill>
                        <a:effectLst/>
                        <a:latin typeface="Poppins" panose="00000500000000000000" pitchFamily="2" charset="0"/>
                        <a:cs typeface="Poppins" panose="00000500000000000000" pitchFamily="2" charset="0"/>
                      </a:endParaRPr>
                    </a:p>
                  </a:txBody>
                  <a:tcPr marL="90028" marR="90028" marT="45014" marB="45014"/>
                </a:tc>
                <a:tc>
                  <a:txBody>
                    <a:bodyPr/>
                    <a:lstStyle/>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GB" sz="1200" b="0">
                          <a:solidFill>
                            <a:srgbClr val="000000"/>
                          </a:solidFill>
                          <a:effectLst/>
                          <a:latin typeface="Poppins" panose="00000500000000000000" pitchFamily="2" charset="0"/>
                          <a:cs typeface="Poppins" panose="00000500000000000000" pitchFamily="2" charset="0"/>
                        </a:rPr>
                        <a:t>HG/PP</a:t>
                      </a:r>
                    </a:p>
                  </a:txBody>
                  <a:tcPr marL="90028" marR="90028" marT="45014" marB="45014"/>
                </a:tc>
                <a:tc>
                  <a:txBody>
                    <a:bodyPr/>
                    <a:lstStyle/>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1200" b="0">
                          <a:solidFill>
                            <a:srgbClr val="000000"/>
                          </a:solidFill>
                          <a:effectLst/>
                          <a:latin typeface="Poppins" panose="00000500000000000000" pitchFamily="2" charset="0"/>
                          <a:cs typeface="Poppins" panose="00000500000000000000" pitchFamily="2" charset="0"/>
                        </a:rPr>
                        <a:t>NESO determine not to put the link of the Guidance Note into the Connection Agreement but would like to add the statement "Grid Code Modification GC0182 is currently underway to create a unified metering polarity standard for power flow data submitted to NESO. The operational metering of  the EU Code User will need to follow the standard, if GC0182 is approved. A guidance note has been published on the NESO website highlighting the key principles of the proposed metering polarity standard. Please note that the key principles are not mandatory unless the GC0182 is approved and implemented". </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1200" b="0">
                          <a:solidFill>
                            <a:srgbClr val="000000"/>
                          </a:solidFill>
                          <a:effectLst/>
                          <a:latin typeface="Poppins" panose="00000500000000000000" pitchFamily="2" charset="0"/>
                          <a:cs typeface="Poppins" panose="00000500000000000000" pitchFamily="2" charset="0"/>
                        </a:rPr>
                        <a:t>This is to inform as much stakeholder as possible of the polarity convention used by NESO.</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1200" b="1">
                          <a:solidFill>
                            <a:srgbClr val="000000"/>
                          </a:solidFill>
                          <a:effectLst/>
                          <a:latin typeface="Poppins" panose="00000500000000000000" pitchFamily="2" charset="0"/>
                          <a:cs typeface="Poppins" panose="00000500000000000000" pitchFamily="2" charset="0"/>
                        </a:rPr>
                        <a:t>Propose to Close </a:t>
                      </a:r>
                      <a:endParaRPr lang="en-GB" sz="1200" b="1">
                        <a:solidFill>
                          <a:srgbClr val="000000"/>
                        </a:solidFill>
                        <a:effectLst/>
                        <a:latin typeface="Poppins" panose="00000500000000000000" pitchFamily="2" charset="0"/>
                        <a:cs typeface="Poppins" panose="00000500000000000000" pitchFamily="2" charset="0"/>
                      </a:endParaRPr>
                    </a:p>
                  </a:txBody>
                  <a:tcPr marL="90028" marR="90028" marT="45014" marB="45014"/>
                </a:tc>
                <a:extLst>
                  <a:ext uri="{0D108BD9-81ED-4DB2-BD59-A6C34878D82A}">
                    <a16:rowId xmlns:a16="http://schemas.microsoft.com/office/drawing/2014/main" val="2641799396"/>
                  </a:ext>
                </a:extLst>
              </a:tr>
            </a:tbl>
          </a:graphicData>
        </a:graphic>
      </p:graphicFrame>
    </p:spTree>
    <p:extLst>
      <p:ext uri="{BB962C8B-B14F-4D97-AF65-F5344CB8AC3E}">
        <p14:creationId xmlns:p14="http://schemas.microsoft.com/office/powerpoint/2010/main" val="3371506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0E3AA-81EA-7E41-A367-CAC46107FE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CD10D2-2C4F-2CE9-7F87-E99CE5AE02A8}"/>
              </a:ext>
            </a:extLst>
          </p:cNvPr>
          <p:cNvSpPr>
            <a:spLocks noGrp="1"/>
          </p:cNvSpPr>
          <p:nvPr>
            <p:ph type="title"/>
          </p:nvPr>
        </p:nvSpPr>
        <p:spPr>
          <a:xfrm>
            <a:off x="452062" y="180191"/>
            <a:ext cx="9709361" cy="870551"/>
          </a:xfrm>
        </p:spPr>
        <p:txBody>
          <a:bodyPr>
            <a:noAutofit/>
          </a:bodyPr>
          <a:lstStyle/>
          <a:p>
            <a:r>
              <a:rPr lang="en-GB" sz="2400">
                <a:solidFill>
                  <a:srgbClr val="813366"/>
                </a:solidFill>
                <a:latin typeface="Poppins" panose="00000500000000000000" pitchFamily="2" charset="0"/>
                <a:cs typeface="Poppins" panose="00000500000000000000" pitchFamily="2" charset="0"/>
              </a:rPr>
              <a:t>Action Log Review</a:t>
            </a:r>
          </a:p>
        </p:txBody>
      </p:sp>
      <p:graphicFrame>
        <p:nvGraphicFramePr>
          <p:cNvPr id="3" name="Table 2">
            <a:extLst>
              <a:ext uri="{FF2B5EF4-FFF2-40B4-BE49-F238E27FC236}">
                <a16:creationId xmlns:a16="http://schemas.microsoft.com/office/drawing/2014/main" id="{34D3BC01-5700-25B6-DB37-68DBEE23F9F3}"/>
              </a:ext>
            </a:extLst>
          </p:cNvPr>
          <p:cNvGraphicFramePr>
            <a:graphicFrameLocks noGrp="1"/>
          </p:cNvGraphicFramePr>
          <p:nvPr>
            <p:extLst>
              <p:ext uri="{D42A27DB-BD31-4B8C-83A1-F6EECF244321}">
                <p14:modId xmlns:p14="http://schemas.microsoft.com/office/powerpoint/2010/main" val="1637255351"/>
              </p:ext>
            </p:extLst>
          </p:nvPr>
        </p:nvGraphicFramePr>
        <p:xfrm>
          <a:off x="452063" y="910784"/>
          <a:ext cx="11071243" cy="4031285"/>
        </p:xfrm>
        <a:graphic>
          <a:graphicData uri="http://schemas.openxmlformats.org/drawingml/2006/table">
            <a:tbl>
              <a:tblPr>
                <a:tableStyleId>{616DA210-FB5B-4158-B5E0-FEB733F419BA}</a:tableStyleId>
              </a:tblPr>
              <a:tblGrid>
                <a:gridCol w="4455839">
                  <a:extLst>
                    <a:ext uri="{9D8B030D-6E8A-4147-A177-3AD203B41FA5}">
                      <a16:colId xmlns:a16="http://schemas.microsoft.com/office/drawing/2014/main" val="952093456"/>
                    </a:ext>
                  </a:extLst>
                </a:gridCol>
                <a:gridCol w="1113200">
                  <a:extLst>
                    <a:ext uri="{9D8B030D-6E8A-4147-A177-3AD203B41FA5}">
                      <a16:colId xmlns:a16="http://schemas.microsoft.com/office/drawing/2014/main" val="1805108775"/>
                    </a:ext>
                  </a:extLst>
                </a:gridCol>
                <a:gridCol w="5502204">
                  <a:extLst>
                    <a:ext uri="{9D8B030D-6E8A-4147-A177-3AD203B41FA5}">
                      <a16:colId xmlns:a16="http://schemas.microsoft.com/office/drawing/2014/main" val="2511239594"/>
                    </a:ext>
                  </a:extLst>
                </a:gridCol>
              </a:tblGrid>
              <a:tr h="315316">
                <a:tc>
                  <a:txBody>
                    <a:bodyPr/>
                    <a:lstStyle/>
                    <a:p>
                      <a:pPr algn="l" fontAlgn="base"/>
                      <a:r>
                        <a:rPr lang="en-GB" sz="1800" b="1" i="0">
                          <a:solidFill>
                            <a:schemeClr val="bg1"/>
                          </a:solidFill>
                          <a:effectLst/>
                          <a:latin typeface="Poppins"/>
                          <a:cs typeface="Poppins"/>
                        </a:rPr>
                        <a:t>Action</a:t>
                      </a:r>
                    </a:p>
                  </a:txBody>
                  <a:tcPr marL="90028" marR="90028" marT="45014" marB="45014">
                    <a:solidFill>
                      <a:srgbClr val="813366"/>
                    </a:solidFill>
                  </a:tcPr>
                </a:tc>
                <a:tc>
                  <a:txBody>
                    <a:bodyPr/>
                    <a:lstStyle/>
                    <a:p>
                      <a:pPr algn="l" fontAlgn="base"/>
                      <a:r>
                        <a:rPr lang="en-GB" sz="1800" b="1" i="0">
                          <a:solidFill>
                            <a:schemeClr val="bg1"/>
                          </a:solidFill>
                          <a:effectLst/>
                          <a:latin typeface="Poppins"/>
                          <a:cs typeface="Poppins"/>
                        </a:rPr>
                        <a:t>Owner</a:t>
                      </a:r>
                    </a:p>
                  </a:txBody>
                  <a:tcPr marL="90028" marR="90028" marT="45014" marB="45014">
                    <a:solidFill>
                      <a:srgbClr val="813366"/>
                    </a:solidFill>
                  </a:tcPr>
                </a:tc>
                <a:tc>
                  <a:txBody>
                    <a:bodyPr/>
                    <a:lstStyle/>
                    <a:p>
                      <a:pPr algn="l" fontAlgn="base"/>
                      <a:r>
                        <a:rPr lang="en-GB" sz="1800" b="1" i="0">
                          <a:solidFill>
                            <a:schemeClr val="bg1"/>
                          </a:solidFill>
                          <a:effectLst/>
                          <a:latin typeface="Poppins"/>
                          <a:cs typeface="Poppins"/>
                        </a:rPr>
                        <a:t>Status</a:t>
                      </a:r>
                    </a:p>
                  </a:txBody>
                  <a:tcPr marL="90028" marR="90028" marT="45014" marB="45014">
                    <a:solidFill>
                      <a:srgbClr val="813366"/>
                    </a:solidFill>
                  </a:tcPr>
                </a:tc>
                <a:extLst>
                  <a:ext uri="{0D108BD9-81ED-4DB2-BD59-A6C34878D82A}">
                    <a16:rowId xmlns:a16="http://schemas.microsoft.com/office/drawing/2014/main" val="802114043"/>
                  </a:ext>
                </a:extLst>
              </a:tr>
              <a:tr h="693627">
                <a:tc>
                  <a:txBody>
                    <a:bodyPr/>
                    <a:lstStyle/>
                    <a:p>
                      <a:pPr algn="l" fontAlgn="base"/>
                      <a:r>
                        <a:rPr lang="en-GB" sz="1200" b="0">
                          <a:solidFill>
                            <a:srgbClr val="000000"/>
                          </a:solidFill>
                          <a:effectLst/>
                          <a:latin typeface="Poppins"/>
                          <a:cs typeface="Poppins"/>
                        </a:rPr>
                        <a:t>30) </a:t>
                      </a:r>
                      <a:r>
                        <a:rPr lang="en-US" sz="1200" b="0">
                          <a:solidFill>
                            <a:srgbClr val="000000"/>
                          </a:solidFill>
                          <a:effectLst/>
                          <a:latin typeface="Poppins"/>
                          <a:cs typeface="Poppins"/>
                        </a:rPr>
                        <a:t>Reword “when solution comes into effect” once date logic is agreed.</a:t>
                      </a:r>
                      <a:endParaRPr lang="en-GB" sz="1200" b="0">
                        <a:solidFill>
                          <a:srgbClr val="000000"/>
                        </a:solidFill>
                        <a:effectLst/>
                        <a:latin typeface="Poppins"/>
                        <a:cs typeface="Poppins"/>
                      </a:endParaRPr>
                    </a:p>
                  </a:txBody>
                  <a:tcPr marL="90028" marR="90028" marT="45014" marB="45014"/>
                </a:tc>
                <a:tc>
                  <a:txBody>
                    <a:bodyPr/>
                    <a:lstStyle/>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GB" sz="1200" b="0">
                          <a:solidFill>
                            <a:srgbClr val="000000"/>
                          </a:solidFill>
                          <a:effectLst/>
                          <a:latin typeface="Poppins"/>
                          <a:cs typeface="Poppins"/>
                        </a:rPr>
                        <a:t>HG</a:t>
                      </a:r>
                    </a:p>
                  </a:txBody>
                  <a:tcPr marL="90028" marR="90028" marT="45014" marB="45014"/>
                </a:tc>
                <a:tc>
                  <a:txBody>
                    <a:bodyPr/>
                    <a:lstStyle/>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GB" sz="1200" b="0">
                          <a:solidFill>
                            <a:srgbClr val="000000"/>
                          </a:solidFill>
                          <a:effectLst/>
                          <a:latin typeface="Poppins"/>
                          <a:cs typeface="Poppins"/>
                        </a:rPr>
                        <a:t>Clarity needed, DC to check the recording </a:t>
                      </a:r>
                    </a:p>
                  </a:txBody>
                  <a:tcPr marL="90028" marR="90028" marT="45014" marB="45014"/>
                </a:tc>
                <a:extLst>
                  <a:ext uri="{0D108BD9-81ED-4DB2-BD59-A6C34878D82A}">
                    <a16:rowId xmlns:a16="http://schemas.microsoft.com/office/drawing/2014/main" val="4099211559"/>
                  </a:ext>
                </a:extLst>
              </a:tr>
              <a:tr h="727788">
                <a:tc>
                  <a:txBody>
                    <a:bodyPr/>
                    <a:lstStyle/>
                    <a:p>
                      <a:pPr algn="l" fontAlgn="base"/>
                      <a:r>
                        <a:rPr lang="en-GB" sz="1200" kern="1200">
                          <a:solidFill>
                            <a:schemeClr val="tx1"/>
                          </a:solidFill>
                          <a:effectLst/>
                          <a:latin typeface="Poppins"/>
                          <a:ea typeface="+mn-ea"/>
                          <a:cs typeface="Poppins"/>
                        </a:rPr>
                        <a:t>31) </a:t>
                      </a:r>
                      <a:r>
                        <a:rPr lang="en-US" sz="1200" kern="1200">
                          <a:solidFill>
                            <a:schemeClr val="tx1"/>
                          </a:solidFill>
                          <a:effectLst/>
                          <a:latin typeface="Poppins"/>
                          <a:ea typeface="+mn-ea"/>
                          <a:cs typeface="Poppins"/>
                        </a:rPr>
                        <a:t>Ensure consistency between legal text and consultation doc re: implementation trigger date.</a:t>
                      </a:r>
                      <a:endParaRPr lang="en-GB" sz="1200" b="0" i="0">
                        <a:solidFill>
                          <a:srgbClr val="000000"/>
                        </a:solidFill>
                        <a:effectLst/>
                        <a:latin typeface="Poppins"/>
                        <a:cs typeface="Poppins"/>
                      </a:endParaRPr>
                    </a:p>
                  </a:txBody>
                  <a:tcPr marL="90028" marR="90028" marT="45014" marB="45014"/>
                </a:tc>
                <a:tc>
                  <a:txBody>
                    <a:bodyPr/>
                    <a:lstStyle/>
                    <a:p>
                      <a:pPr algn="l" fontAlgn="base"/>
                      <a:r>
                        <a:rPr lang="en-GB" sz="1200" b="0">
                          <a:solidFill>
                            <a:srgbClr val="000000"/>
                          </a:solidFill>
                          <a:effectLst/>
                          <a:latin typeface="Poppins"/>
                          <a:cs typeface="Poppins"/>
                        </a:rPr>
                        <a:t>HG</a:t>
                      </a:r>
                    </a:p>
                  </a:txBody>
                  <a:tcPr marL="90028" marR="90028" marT="45014" marB="45014"/>
                </a:tc>
                <a:tc>
                  <a:txBody>
                    <a:bodyPr/>
                    <a:lstStyle/>
                    <a:p>
                      <a:pPr algn="l" fontAlgn="base"/>
                      <a:r>
                        <a:rPr lang="en-GB" sz="1200" b="0" i="0">
                          <a:solidFill>
                            <a:srgbClr val="000000"/>
                          </a:solidFill>
                          <a:effectLst/>
                          <a:latin typeface="Poppins"/>
                          <a:cs typeface="Poppins"/>
                        </a:rPr>
                        <a:t>Both documents have been reviewed and are now aligned to make it clear that the implementation of the standard into the Grid Code will be 10 working days after OFGEM approval, with compliance mandatory 540 days after the implementation date.</a:t>
                      </a:r>
                    </a:p>
                  </a:txBody>
                  <a:tcPr marL="90028" marR="90028" marT="45014" marB="45014"/>
                </a:tc>
                <a:extLst>
                  <a:ext uri="{0D108BD9-81ED-4DB2-BD59-A6C34878D82A}">
                    <a16:rowId xmlns:a16="http://schemas.microsoft.com/office/drawing/2014/main" val="4088072603"/>
                  </a:ext>
                </a:extLst>
              </a:tr>
              <a:tr h="718457">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200" kern="1200">
                          <a:solidFill>
                            <a:schemeClr val="tx1"/>
                          </a:solidFill>
                          <a:effectLst/>
                          <a:latin typeface="Poppins"/>
                          <a:ea typeface="+mn-ea"/>
                          <a:cs typeface="Poppins"/>
                        </a:rPr>
                        <a:t>32) </a:t>
                      </a:r>
                      <a:r>
                        <a:rPr lang="en-US" sz="1200" kern="1200">
                          <a:solidFill>
                            <a:schemeClr val="tx1"/>
                          </a:solidFill>
                          <a:effectLst/>
                          <a:latin typeface="Poppins"/>
                          <a:ea typeface="+mn-ea"/>
                          <a:cs typeface="Poppins"/>
                        </a:rPr>
                        <a:t>Confirm which connection agreements need updating after implementation.</a:t>
                      </a:r>
                      <a:endParaRPr lang="en-GB" sz="1200" kern="1200">
                        <a:solidFill>
                          <a:schemeClr val="tx1"/>
                        </a:solidFill>
                        <a:effectLst/>
                        <a:latin typeface="Poppins"/>
                        <a:ea typeface="+mn-ea"/>
                        <a:cs typeface="Poppins"/>
                      </a:endParaRPr>
                    </a:p>
                  </a:txBody>
                  <a:tcPr marL="90028" marR="90028" marT="45014" marB="45014"/>
                </a:tc>
                <a:tc>
                  <a:txBody>
                    <a:bodyPr/>
                    <a:lstStyle/>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GB" sz="1200" kern="1200">
                          <a:solidFill>
                            <a:schemeClr val="tx1"/>
                          </a:solidFill>
                          <a:effectLst/>
                          <a:latin typeface="Poppins"/>
                          <a:ea typeface="+mn-ea"/>
                          <a:cs typeface="Poppins"/>
                        </a:rPr>
                        <a:t>HG/TG</a:t>
                      </a:r>
                    </a:p>
                  </a:txBody>
                  <a:tcPr marL="90028" marR="90028" marT="45014" marB="45014"/>
                </a:tc>
                <a:tc>
                  <a:txBody>
                    <a:bodyPr/>
                    <a:lstStyle/>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Poppins"/>
                          <a:ea typeface="+mn-ea"/>
                          <a:cs typeface="Poppins"/>
                        </a:rPr>
                        <a:t>BCA, BEGA, BELLA</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Poppins"/>
                          <a:ea typeface="+mn-ea"/>
                          <a:cs typeface="Poppins"/>
                        </a:rPr>
                        <a:t>The template will be amended for future connections. </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1200" b="1" kern="1200">
                          <a:solidFill>
                            <a:schemeClr val="tx1"/>
                          </a:solidFill>
                          <a:effectLst/>
                          <a:latin typeface="Poppins"/>
                          <a:ea typeface="+mn-ea"/>
                          <a:cs typeface="Poppins"/>
                        </a:rPr>
                        <a:t>Propose to Close </a:t>
                      </a:r>
                      <a:endParaRPr lang="en-GB" sz="1200" b="1" kern="1200">
                        <a:solidFill>
                          <a:schemeClr val="tx1"/>
                        </a:solidFill>
                        <a:effectLst/>
                        <a:latin typeface="Poppins"/>
                        <a:ea typeface="+mn-ea"/>
                        <a:cs typeface="Poppins"/>
                      </a:endParaRPr>
                    </a:p>
                  </a:txBody>
                  <a:tcPr marL="90028" marR="90028" marT="45014" marB="45014"/>
                </a:tc>
                <a:extLst>
                  <a:ext uri="{0D108BD9-81ED-4DB2-BD59-A6C34878D82A}">
                    <a16:rowId xmlns:a16="http://schemas.microsoft.com/office/drawing/2014/main" val="110564595"/>
                  </a:ext>
                </a:extLst>
              </a:tr>
              <a:tr h="1433305">
                <a:tc>
                  <a:txBody>
                    <a:bodyPr/>
                    <a:lstStyle/>
                    <a:p>
                      <a:pPr algn="l" fontAlgn="base"/>
                      <a:r>
                        <a:rPr lang="en-GB" sz="1200" b="0" i="0">
                          <a:solidFill>
                            <a:srgbClr val="000000"/>
                          </a:solidFill>
                          <a:effectLst/>
                          <a:latin typeface="Poppins"/>
                          <a:cs typeface="Poppins"/>
                        </a:rPr>
                        <a:t>33) </a:t>
                      </a:r>
                      <a:r>
                        <a:rPr lang="en-US" sz="1200" b="0" i="0">
                          <a:solidFill>
                            <a:srgbClr val="000000"/>
                          </a:solidFill>
                          <a:effectLst/>
                          <a:latin typeface="Poppins"/>
                          <a:cs typeface="Poppins"/>
                        </a:rPr>
                        <a:t>Confirm previous implementation plan versions are adequately reflected in Workgroup Considerations.</a:t>
                      </a:r>
                      <a:endParaRPr lang="en-GB" sz="1200" b="0" i="0">
                        <a:solidFill>
                          <a:srgbClr val="000000"/>
                        </a:solidFill>
                        <a:effectLst/>
                        <a:latin typeface="Poppins"/>
                        <a:cs typeface="Poppins"/>
                      </a:endParaRPr>
                    </a:p>
                  </a:txBody>
                  <a:tcPr marL="90028" marR="90028" marT="45014" marB="45014"/>
                </a:tc>
                <a:tc>
                  <a:txBody>
                    <a:bodyPr/>
                    <a:lstStyle/>
                    <a:p>
                      <a:pPr algn="l" fontAlgn="base"/>
                      <a:r>
                        <a:rPr lang="en-GB" sz="1200" b="0">
                          <a:solidFill>
                            <a:srgbClr val="000000"/>
                          </a:solidFill>
                          <a:effectLst/>
                          <a:latin typeface="Poppins"/>
                          <a:cs typeface="Poppins"/>
                        </a:rPr>
                        <a:t>HG/TG</a:t>
                      </a:r>
                    </a:p>
                  </a:txBody>
                  <a:tcPr marL="90028" marR="90028" marT="45014" marB="45014"/>
                </a:tc>
                <a:tc>
                  <a:txBody>
                    <a:bodyPr/>
                    <a:lstStyle/>
                    <a:p>
                      <a:pPr algn="l" fontAlgn="base"/>
                      <a:r>
                        <a:rPr lang="en-GB" sz="1200" b="0" kern="1200">
                          <a:solidFill>
                            <a:srgbClr val="000000"/>
                          </a:solidFill>
                          <a:effectLst/>
                          <a:latin typeface="Poppins"/>
                          <a:ea typeface="+mn-ea"/>
                          <a:cs typeface="Poppins"/>
                        </a:rPr>
                        <a:t>The Implementation Discussion section (under Workgroup Considerations) has been updated to more clearly show the conversations that took place during each Workgroup.</a:t>
                      </a:r>
                    </a:p>
                  </a:txBody>
                  <a:tcPr marL="90028" marR="90028" marT="45014" marB="45014"/>
                </a:tc>
                <a:extLst>
                  <a:ext uri="{0D108BD9-81ED-4DB2-BD59-A6C34878D82A}">
                    <a16:rowId xmlns:a16="http://schemas.microsoft.com/office/drawing/2014/main" val="176861796"/>
                  </a:ext>
                </a:extLst>
              </a:tr>
            </a:tbl>
          </a:graphicData>
        </a:graphic>
      </p:graphicFrame>
    </p:spTree>
    <p:extLst>
      <p:ext uri="{BB962C8B-B14F-4D97-AF65-F5344CB8AC3E}">
        <p14:creationId xmlns:p14="http://schemas.microsoft.com/office/powerpoint/2010/main" val="18208761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CEA68-64E3-76A4-5BAF-927CCFE26391}"/>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C91BE2D0-6DDA-A5A2-E4A1-DCCF584B5A72}"/>
              </a:ext>
            </a:extLst>
          </p:cNvPr>
          <p:cNvSpPr>
            <a:spLocks noGrp="1"/>
          </p:cNvSpPr>
          <p:nvPr>
            <p:ph type="ctrTitle"/>
          </p:nvPr>
        </p:nvSpPr>
        <p:spPr>
          <a:xfrm>
            <a:off x="532943" y="820795"/>
            <a:ext cx="7264038" cy="2387600"/>
          </a:xfrm>
        </p:spPr>
        <p:txBody>
          <a:bodyPr>
            <a:normAutofit/>
          </a:bodyPr>
          <a:lstStyle/>
          <a:p>
            <a:r>
              <a:rPr lang="en-GB">
                <a:solidFill>
                  <a:srgbClr val="813366"/>
                </a:solidFill>
                <a:latin typeface="Poppins" panose="00000500000000000000" pitchFamily="2" charset="0"/>
                <a:cs typeface="Poppins" panose="00000500000000000000" pitchFamily="2" charset="0"/>
              </a:rPr>
              <a:t>Implementation Plan</a:t>
            </a:r>
            <a:br>
              <a:rPr lang="en-GB">
                <a:solidFill>
                  <a:srgbClr val="813366"/>
                </a:solidFill>
                <a:latin typeface="Poppins" panose="00000500000000000000" pitchFamily="2" charset="0"/>
                <a:cs typeface="Poppins" panose="00000500000000000000" pitchFamily="2" charset="0"/>
              </a:rPr>
            </a:br>
            <a:r>
              <a:rPr lang="en-GB" sz="3100">
                <a:solidFill>
                  <a:srgbClr val="813366"/>
                </a:solidFill>
                <a:latin typeface="Poppins" panose="00000500000000000000" pitchFamily="2" charset="0"/>
                <a:cs typeface="Poppins" panose="00000500000000000000" pitchFamily="2" charset="0"/>
              </a:rPr>
              <a:t>(including Guidance Note, Electrical Standard and Legal Text)</a:t>
            </a:r>
            <a:endParaRPr lang="en-GB">
              <a:solidFill>
                <a:srgbClr val="813366"/>
              </a:solidFill>
              <a:latin typeface="Poppins" panose="00000500000000000000" pitchFamily="2" charset="0"/>
              <a:cs typeface="Poppins" panose="00000500000000000000" pitchFamily="2" charset="0"/>
            </a:endParaRPr>
          </a:p>
        </p:txBody>
      </p:sp>
      <p:sp>
        <p:nvSpPr>
          <p:cNvPr id="7" name="Subtitle 6">
            <a:extLst>
              <a:ext uri="{FF2B5EF4-FFF2-40B4-BE49-F238E27FC236}">
                <a16:creationId xmlns:a16="http://schemas.microsoft.com/office/drawing/2014/main" id="{67DD28D6-E606-116B-DA5D-342588C3E740}"/>
              </a:ext>
            </a:extLst>
          </p:cNvPr>
          <p:cNvSpPr>
            <a:spLocks noGrp="1"/>
          </p:cNvSpPr>
          <p:nvPr>
            <p:ph type="subTitle" idx="1"/>
          </p:nvPr>
        </p:nvSpPr>
        <p:spPr>
          <a:xfrm>
            <a:off x="532944" y="3302616"/>
            <a:ext cx="7017034" cy="986996"/>
          </a:xfrm>
        </p:spPr>
        <p:txBody>
          <a:bodyPr vert="horz" lIns="91440" tIns="45720" rIns="91440" bIns="45720" rtlCol="0" anchor="t">
            <a:normAutofit/>
          </a:bodyPr>
          <a:lstStyle/>
          <a:p>
            <a:r>
              <a:rPr lang="en-GB">
                <a:solidFill>
                  <a:schemeClr val="tx2"/>
                </a:solidFill>
                <a:latin typeface="Arial"/>
                <a:cs typeface="Arial"/>
              </a:rPr>
              <a:t>Pritesh Patel / Rebecca Coan / Elena Fry - NESO</a:t>
            </a:r>
          </a:p>
        </p:txBody>
      </p:sp>
      <p:pic>
        <p:nvPicPr>
          <p:cNvPr id="5" name="Picture 4" descr="A group of purple circles on a black background&#10;&#10;Description automatically generated">
            <a:extLst>
              <a:ext uri="{FF2B5EF4-FFF2-40B4-BE49-F238E27FC236}">
                <a16:creationId xmlns:a16="http://schemas.microsoft.com/office/drawing/2014/main" id="{1F36533A-6D61-10E1-3D80-37A4AA43379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9476" t="44975" b="1"/>
          <a:stretch/>
        </p:blipFill>
        <p:spPr>
          <a:xfrm>
            <a:off x="6033332" y="3085032"/>
            <a:ext cx="6158668" cy="3774356"/>
          </a:xfrm>
          <a:prstGeom prst="rect">
            <a:avLst/>
          </a:prstGeom>
        </p:spPr>
      </p:pic>
    </p:spTree>
    <p:extLst>
      <p:ext uri="{BB962C8B-B14F-4D97-AF65-F5344CB8AC3E}">
        <p14:creationId xmlns:p14="http://schemas.microsoft.com/office/powerpoint/2010/main" val="13798274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4C8881-C914-DE1C-B8D6-BE9CD84439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D52D93-E79B-20A7-832F-3538E1D7101A}"/>
              </a:ext>
            </a:extLst>
          </p:cNvPr>
          <p:cNvSpPr>
            <a:spLocks noGrp="1"/>
          </p:cNvSpPr>
          <p:nvPr>
            <p:ph type="title"/>
          </p:nvPr>
        </p:nvSpPr>
        <p:spPr>
          <a:xfrm>
            <a:off x="0" y="112119"/>
            <a:ext cx="9862676" cy="517801"/>
          </a:xfrm>
        </p:spPr>
        <p:txBody>
          <a:bodyPr>
            <a:noAutofit/>
          </a:bodyPr>
          <a:lstStyle/>
          <a:p>
            <a:r>
              <a:rPr lang="en-GB" sz="3200">
                <a:latin typeface="Poppins" panose="00000500000000000000" pitchFamily="2" charset="0"/>
                <a:cs typeface="Poppins" panose="00000500000000000000" pitchFamily="2" charset="0"/>
              </a:rPr>
              <a:t>Refined Implementation Plan for GC0182</a:t>
            </a:r>
          </a:p>
        </p:txBody>
      </p:sp>
      <p:sp>
        <p:nvSpPr>
          <p:cNvPr id="3" name="TextBox 2">
            <a:extLst>
              <a:ext uri="{FF2B5EF4-FFF2-40B4-BE49-F238E27FC236}">
                <a16:creationId xmlns:a16="http://schemas.microsoft.com/office/drawing/2014/main" id="{75B32438-F0E6-68BE-AAFD-738D0BF158CE}"/>
              </a:ext>
            </a:extLst>
          </p:cNvPr>
          <p:cNvSpPr txBox="1"/>
          <p:nvPr/>
        </p:nvSpPr>
        <p:spPr>
          <a:xfrm>
            <a:off x="10372090" y="5881761"/>
            <a:ext cx="1485900" cy="857250"/>
          </a:xfrm>
          <a:prstGeom prst="rect">
            <a:avLst/>
          </a:prstGeom>
          <a:solidFill>
            <a:schemeClr val="bg1"/>
          </a:solidFill>
        </p:spPr>
        <p:txBody>
          <a:bodyPr wrap="square" rtlCol="0">
            <a:spAutoFit/>
          </a:bodyPr>
          <a:lstStyle/>
          <a:p>
            <a:endParaRPr lang="en-GB"/>
          </a:p>
        </p:txBody>
      </p:sp>
      <p:sp>
        <p:nvSpPr>
          <p:cNvPr id="4" name="TextBox 3">
            <a:extLst>
              <a:ext uri="{FF2B5EF4-FFF2-40B4-BE49-F238E27FC236}">
                <a16:creationId xmlns:a16="http://schemas.microsoft.com/office/drawing/2014/main" id="{881FECCA-4236-40A0-1B7B-474C59F09AF0}"/>
              </a:ext>
            </a:extLst>
          </p:cNvPr>
          <p:cNvSpPr txBox="1"/>
          <p:nvPr/>
        </p:nvSpPr>
        <p:spPr>
          <a:xfrm>
            <a:off x="-247650" y="696949"/>
            <a:ext cx="12439650" cy="6494085"/>
          </a:xfrm>
          <a:prstGeom prst="rect">
            <a:avLst/>
          </a:prstGeom>
        </p:spPr>
        <p:txBody>
          <a:bodyPr wrap="square" lIns="91440" tIns="45720" rIns="91440" bIns="45720" rtlCol="0" anchor="t">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3F0731">
                    <a:lumMod val="90000"/>
                    <a:lumOff val="10000"/>
                  </a:srgbClr>
                </a:solidFill>
                <a:effectLst/>
                <a:uLnTx/>
                <a:uFillTx/>
                <a:latin typeface="Poppins"/>
                <a:ea typeface="+mn-ea"/>
                <a:cs typeface="Poppins"/>
              </a:rPr>
              <a:t>Step 1: To publish a Guidance Note on Meter Polarity on </a:t>
            </a:r>
            <a:r>
              <a:rPr kumimoji="0" lang="en-GB" sz="2000" b="1" i="0" u="none" strike="noStrike" kern="1200" cap="none" spc="0" normalizeH="0" baseline="0" noProof="0">
                <a:ln>
                  <a:noFill/>
                </a:ln>
                <a:solidFill>
                  <a:srgbClr val="0070C0"/>
                </a:solidFill>
                <a:effectLst/>
                <a:uLnTx/>
                <a:uFillTx/>
                <a:latin typeface="Poppins"/>
                <a:ea typeface="+mn-ea"/>
                <a:cs typeface="Poppins"/>
                <a:hlinkClick r:id="rId3">
                  <a:extLst>
                    <a:ext uri="{A12FA001-AC4F-418D-AE19-62706E023703}">
                      <ahyp:hlinkClr xmlns:ahyp="http://schemas.microsoft.com/office/drawing/2018/hyperlinkcolor" val="tx"/>
                    </a:ext>
                  </a:extLst>
                </a:hlinkClick>
              </a:rPr>
              <a:t>NESO Website</a:t>
            </a:r>
            <a:r>
              <a:rPr kumimoji="0" lang="en-GB" sz="2000" b="1" i="0" u="none" strike="noStrike" kern="1200" cap="none" spc="0" normalizeH="0" baseline="0" noProof="0">
                <a:ln>
                  <a:noFill/>
                </a:ln>
                <a:solidFill>
                  <a:srgbClr val="3F0731">
                    <a:lumMod val="90000"/>
                    <a:lumOff val="10000"/>
                  </a:srgbClr>
                </a:solidFill>
                <a:effectLst/>
                <a:uLnTx/>
                <a:uFillTx/>
                <a:latin typeface="Poppins"/>
                <a:ea typeface="+mn-ea"/>
                <a:cs typeface="Poppins"/>
              </a:rPr>
              <a:t>, </a:t>
            </a:r>
            <a:r>
              <a:rPr lang="en-GB" sz="2000" b="1">
                <a:solidFill>
                  <a:srgbClr val="3F0731">
                    <a:lumMod val="90000"/>
                    <a:lumOff val="10000"/>
                  </a:srgbClr>
                </a:solidFill>
                <a:latin typeface="Poppins"/>
                <a:cs typeface="Poppins"/>
              </a:rPr>
              <a:t>before approval of GC0182</a:t>
            </a:r>
            <a:endParaRPr kumimoji="0" lang="en-GB" sz="2000" b="1" i="0" u="none" strike="noStrike" kern="1200" cap="none" spc="0" normalizeH="0" baseline="0" noProof="0">
              <a:ln>
                <a:noFill/>
              </a:ln>
              <a:solidFill>
                <a:srgbClr val="3F0731">
                  <a:lumMod val="90000"/>
                  <a:lumOff val="10000"/>
                </a:srgbClr>
              </a:solidFill>
              <a:effectLst/>
              <a:uLnTx/>
              <a:uFillTx/>
              <a:latin typeface="Poppins"/>
              <a:ea typeface="+mn-ea"/>
              <a:cs typeface="Poppins"/>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0" normalizeH="0" baseline="0" noProof="0">
              <a:ln>
                <a:noFill/>
              </a:ln>
              <a:solidFill>
                <a:srgbClr val="3F0731">
                  <a:lumMod val="90000"/>
                  <a:lumOff val="10000"/>
                </a:srgbClr>
              </a:solidFill>
              <a:effectLst/>
              <a:uLnTx/>
              <a:uFillTx/>
              <a:latin typeface="Poppins"/>
              <a:ea typeface="+mn-ea"/>
              <a:cs typeface="Poppins"/>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(1.1) Diagram + Explanatory Text in the Guidance Note to help industry stakeholders when setting up their operational metering</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GB" sz="1400">
                <a:solidFill>
                  <a:srgbClr val="3F0731">
                    <a:lumMod val="90000"/>
                    <a:lumOff val="10000"/>
                  </a:srgbClr>
                </a:solidFill>
                <a:latin typeface="Poppins"/>
                <a:cs typeface="Poppins"/>
              </a:rPr>
              <a:t>Sites being covered</a:t>
            </a:r>
          </a:p>
          <a:p>
            <a:pPr marL="1076325" marR="0" lvl="1"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a:solidFill>
                  <a:srgbClr val="3F0731">
                    <a:lumMod val="90000"/>
                    <a:lumOff val="10000"/>
                  </a:srgbClr>
                </a:solidFill>
                <a:latin typeface="Poppins"/>
                <a:cs typeface="Poppins"/>
              </a:rPr>
              <a:t>Offshore Generator S/S</a:t>
            </a:r>
          </a:p>
          <a:p>
            <a:pPr marL="1076325" marR="0" lvl="1"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a:solidFill>
                  <a:srgbClr val="3F0731">
                    <a:lumMod val="90000"/>
                    <a:lumOff val="10000"/>
                  </a:srgbClr>
                </a:solidFill>
                <a:latin typeface="Poppins"/>
                <a:cs typeface="Poppins"/>
              </a:rPr>
              <a:t>OFTO Offshore and Onshore S/S</a:t>
            </a:r>
          </a:p>
          <a:p>
            <a:pPr marL="1076325" marR="0" lvl="1"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a:solidFill>
                  <a:srgbClr val="3F0731">
                    <a:lumMod val="90000"/>
                    <a:lumOff val="10000"/>
                  </a:srgbClr>
                </a:solidFill>
                <a:latin typeface="Poppins"/>
                <a:cs typeface="Poppins"/>
              </a:rPr>
              <a:t>TO S/S</a:t>
            </a:r>
          </a:p>
          <a:p>
            <a:pPr marL="1076325" marR="0" lvl="1"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a:solidFill>
                  <a:srgbClr val="3F0731">
                    <a:lumMod val="90000"/>
                    <a:lumOff val="10000"/>
                  </a:srgbClr>
                </a:solidFill>
                <a:latin typeface="Poppins"/>
                <a:cs typeface="Poppins"/>
              </a:rPr>
              <a:t>Network Operator S/S</a:t>
            </a:r>
          </a:p>
          <a:p>
            <a:pPr marL="893762" marR="0" lvl="1" algn="l" defTabSz="914400" rtl="0" eaLnBrk="1" fontAlgn="auto" latinLnBrk="0" hangingPunct="1">
              <a:lnSpc>
                <a:spcPct val="100000"/>
              </a:lnSpc>
              <a:spcBef>
                <a:spcPts val="0"/>
              </a:spcBef>
              <a:spcAft>
                <a:spcPts val="0"/>
              </a:spcAft>
              <a:buClrTx/>
              <a:buSzTx/>
              <a:tabLst/>
              <a:defRPr/>
            </a:pPr>
            <a:endParaRPr lang="en-GB" sz="1000">
              <a:solidFill>
                <a:srgbClr val="3F0731">
                  <a:lumMod val="90000"/>
                  <a:lumOff val="10000"/>
                </a:srgbClr>
              </a:solidFill>
              <a:latin typeface="Poppins"/>
              <a:cs typeface="Poppins"/>
            </a:endParaRPr>
          </a:p>
          <a:p>
            <a:pPr marL="742950" lvl="1" indent="-285750">
              <a:buFont typeface="Wingdings" panose="05000000000000000000" pitchFamily="2" charset="2"/>
              <a:buChar char="Ø"/>
              <a:defRPr/>
            </a:pPr>
            <a:r>
              <a:rPr lang="en-GB" sz="1400">
                <a:solidFill>
                  <a:srgbClr val="3F0731">
                    <a:lumMod val="90000"/>
                    <a:lumOff val="10000"/>
                  </a:srgbClr>
                </a:solidFill>
                <a:latin typeface="Poppins"/>
                <a:cs typeface="Poppins"/>
              </a:rPr>
              <a:t>Apparatus being covered</a:t>
            </a:r>
          </a:p>
          <a:p>
            <a:pPr marL="1076325" lvl="1" indent="-182563">
              <a:buFont typeface="Arial" panose="020B0604020202020204" pitchFamily="34" charset="0"/>
              <a:buChar char="•"/>
              <a:defRPr/>
            </a:pPr>
            <a:r>
              <a:rPr lang="en-GB" sz="1400">
                <a:solidFill>
                  <a:srgbClr val="3F0731">
                    <a:lumMod val="90000"/>
                    <a:lumOff val="10000"/>
                  </a:srgbClr>
                </a:solidFill>
                <a:latin typeface="Poppins"/>
                <a:cs typeface="Poppins"/>
              </a:rPr>
              <a:t>Connections between GB substations: OHL, Cable, LV feeder, Transformer</a:t>
            </a:r>
          </a:p>
          <a:p>
            <a:pPr marL="1076325" lvl="1" indent="-182563">
              <a:buFont typeface="Arial" panose="020B0604020202020204" pitchFamily="34" charset="0"/>
              <a:buChar char="•"/>
              <a:defRPr/>
            </a:pPr>
            <a:r>
              <a:rPr lang="en-GB" sz="1400">
                <a:solidFill>
                  <a:srgbClr val="3F0731">
                    <a:lumMod val="90000"/>
                    <a:lumOff val="10000"/>
                  </a:srgbClr>
                </a:solidFill>
                <a:latin typeface="Poppins"/>
                <a:cs typeface="Poppins"/>
              </a:rPr>
              <a:t>Shunt Connected Reactive apparatus: Shunt Capacitor, Shunt Reactor, Harmonic Filter, SVC, DRC</a:t>
            </a:r>
          </a:p>
          <a:p>
            <a:pPr marL="1076325" lvl="1" indent="-182563">
              <a:buFont typeface="Arial" panose="020B0604020202020204" pitchFamily="34" charset="0"/>
              <a:buChar char="•"/>
              <a:defRPr/>
            </a:pPr>
            <a:r>
              <a:rPr lang="en-GB" sz="1400">
                <a:solidFill>
                  <a:srgbClr val="3F0731">
                    <a:lumMod val="90000"/>
                    <a:lumOff val="10000"/>
                  </a:srgbClr>
                </a:solidFill>
                <a:latin typeface="Poppins"/>
                <a:cs typeface="Poppins"/>
              </a:rPr>
              <a:t>Series Connected Reactive apparatus: Series Reactor, Series Capacitor, Quad Booster</a:t>
            </a:r>
          </a:p>
          <a:p>
            <a:pPr marL="1076325" lvl="1" indent="-182563">
              <a:buFont typeface="Arial" panose="020B0604020202020204" pitchFamily="34" charset="0"/>
              <a:buChar char="•"/>
              <a:defRPr/>
            </a:pPr>
            <a:r>
              <a:rPr lang="en-GB" sz="1400">
                <a:solidFill>
                  <a:srgbClr val="3F0731">
                    <a:lumMod val="90000"/>
                    <a:lumOff val="10000"/>
                  </a:srgbClr>
                </a:solidFill>
                <a:latin typeface="Poppins"/>
                <a:cs typeface="Poppins"/>
              </a:rPr>
              <a:t>Generator and Demand Connections including all assets from the User up to the connection point: Wind Turbine, Embedded Generator, Sync Comp, Aux Transformer, Energy Storage, Directly Connected Demand </a:t>
            </a:r>
          </a:p>
          <a:p>
            <a:pPr marL="1076325" lvl="1" indent="-182563">
              <a:buFont typeface="Arial" panose="020B0604020202020204" pitchFamily="34" charset="0"/>
              <a:buChar char="•"/>
              <a:defRPr/>
            </a:pPr>
            <a:r>
              <a:rPr lang="en-GB" sz="1400">
                <a:solidFill>
                  <a:srgbClr val="3F0731">
                    <a:lumMod val="90000"/>
                    <a:lumOff val="10000"/>
                  </a:srgbClr>
                </a:solidFill>
                <a:latin typeface="Poppins"/>
                <a:cs typeface="Poppins"/>
              </a:rPr>
              <a:t>International Interconnectors </a:t>
            </a:r>
          </a:p>
          <a:p>
            <a:pPr marL="893762" lvl="1">
              <a:defRPr/>
            </a:pPr>
            <a:endParaRPr lang="en-GB" sz="1000">
              <a:solidFill>
                <a:srgbClr val="3F0731">
                  <a:lumMod val="90000"/>
                  <a:lumOff val="10000"/>
                </a:srgbClr>
              </a:solidFill>
              <a:latin typeface="Poppins"/>
              <a:cs typeface="Poppins"/>
            </a:endParaRPr>
          </a:p>
          <a:p>
            <a:pPr marL="720725" lvl="1" indent="-273050">
              <a:buFont typeface="Wingdings" panose="05000000000000000000" pitchFamily="2" charset="2"/>
              <a:buChar char="Ø"/>
              <a:defRPr/>
            </a:pPr>
            <a:r>
              <a:rPr lang="en-GB" sz="1400">
                <a:solidFill>
                  <a:srgbClr val="3F0731">
                    <a:lumMod val="90000"/>
                    <a:lumOff val="10000"/>
                  </a:srgbClr>
                </a:solidFill>
                <a:latin typeface="Poppins"/>
                <a:cs typeface="Poppins"/>
              </a:rPr>
              <a:t>Sign (+/-) and Arrow to indicate flow direction of each Apparatus</a:t>
            </a:r>
          </a:p>
          <a:p>
            <a:pPr marL="720725" lvl="1" indent="-273050">
              <a:buFont typeface="Wingdings" panose="05000000000000000000" pitchFamily="2" charset="2"/>
              <a:buChar char="Ø"/>
              <a:defRPr/>
            </a:pPr>
            <a:endParaRPr lang="en-GB" sz="1000">
              <a:solidFill>
                <a:srgbClr val="3F0731">
                  <a:lumMod val="90000"/>
                  <a:lumOff val="10000"/>
                </a:srgbClr>
              </a:solidFill>
              <a:latin typeface="Poppins"/>
              <a:cs typeface="Poppins"/>
            </a:endParaRPr>
          </a:p>
          <a:p>
            <a:pPr marL="447675" lvl="1">
              <a:defRPr/>
            </a:pPr>
            <a:r>
              <a:rPr lang="en-GB" sz="1600">
                <a:solidFill>
                  <a:srgbClr val="3F0731">
                    <a:lumMod val="90000"/>
                    <a:lumOff val="10000"/>
                  </a:srgbClr>
                </a:solidFill>
                <a:latin typeface="Poppins"/>
                <a:cs typeface="Poppins"/>
              </a:rPr>
              <a:t>(1.2) State that the principles outlined in this guidance are not mandatory and corresponding Grid Code and STC Modifications may not be approved, however, it indicates the best practice approach and will be beneficial for all to ensure correct and efficient operation of the network. </a:t>
            </a:r>
          </a:p>
          <a:p>
            <a:pPr lvl="1">
              <a:defRPr/>
            </a:pPr>
            <a:endParaRPr lang="en-GB" sz="1000">
              <a:solidFill>
                <a:srgbClr val="3F0731">
                  <a:lumMod val="90000"/>
                  <a:lumOff val="10000"/>
                </a:srgbClr>
              </a:solidFill>
              <a:latin typeface="Poppins"/>
              <a:cs typeface="Poppins"/>
            </a:endParaRPr>
          </a:p>
          <a:p>
            <a:pPr lvl="1">
              <a:defRPr/>
            </a:pPr>
            <a:r>
              <a:rPr lang="en-GB" sz="1600" b="1" u="sng">
                <a:solidFill>
                  <a:srgbClr val="3F0731">
                    <a:lumMod val="90000"/>
                    <a:lumOff val="10000"/>
                  </a:srgbClr>
                </a:solidFill>
                <a:latin typeface="Poppins"/>
                <a:cs typeface="Poppins"/>
              </a:rPr>
              <a:t>NB: The purpose of publishing the Guidance Note is to notify as many industry stakeholders as possible, as early as possible, that there could be a unified meter polarity standard that needs to be followed and it is undergoing a Grid Code and STC modification process. </a:t>
            </a:r>
          </a:p>
        </p:txBody>
      </p:sp>
      <p:sp>
        <p:nvSpPr>
          <p:cNvPr id="6" name="Rectangle 1">
            <a:extLst>
              <a:ext uri="{FF2B5EF4-FFF2-40B4-BE49-F238E27FC236}">
                <a16:creationId xmlns:a16="http://schemas.microsoft.com/office/drawing/2014/main" id="{4F367E42-4E12-1711-B184-56652A8099C3}"/>
              </a:ext>
            </a:extLst>
          </p:cNvPr>
          <p:cNvSpPr>
            <a:spLocks noChangeArrowheads="1"/>
          </p:cNvSpPr>
          <p:nvPr/>
        </p:nvSpPr>
        <p:spPr bwMode="auto">
          <a:xfrm>
            <a:off x="5875020" y="1936090"/>
            <a:ext cx="556641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Arial" panose="020B0604020202020204" pitchFamily="34" charset="0"/>
                <a:hlinkClick r:id="rId4"/>
              </a:rPr>
              <a:t>Guidance Note - Metering Polarity Standard for Power Flow Data -</a:t>
            </a:r>
            <a:r>
              <a:rPr lang="en-US" altLang="en-US">
                <a:latin typeface="Arial" panose="020B0604020202020204" pitchFamily="34" charset="0"/>
                <a:hlinkClick r:id="rId4"/>
              </a:rPr>
              <a:t> 17</a:t>
            </a:r>
            <a:r>
              <a:rPr kumimoji="0" lang="en-US" altLang="en-US" sz="1800" b="0" i="0" u="none" strike="noStrike" cap="none" normalizeH="0" baseline="0">
                <a:ln>
                  <a:noFill/>
                </a:ln>
                <a:solidFill>
                  <a:schemeClr val="tx1"/>
                </a:solidFill>
                <a:effectLst/>
                <a:latin typeface="Arial" panose="020B0604020202020204" pitchFamily="34" charset="0"/>
                <a:hlinkClick r:id="rId4"/>
              </a:rPr>
              <a:t> Feb 2026.docx</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1917242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9D07EC-D32E-C7F9-0855-B070563161C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323D121-A2B7-2496-8E4E-D9C72E32B0F7}"/>
              </a:ext>
            </a:extLst>
          </p:cNvPr>
          <p:cNvSpPr txBox="1"/>
          <p:nvPr/>
        </p:nvSpPr>
        <p:spPr>
          <a:xfrm>
            <a:off x="-443267" y="482795"/>
            <a:ext cx="12635267" cy="6463308"/>
          </a:xfrm>
          <a:prstGeom prst="rect">
            <a:avLst/>
          </a:prstGeom>
        </p:spPr>
        <p:txBody>
          <a:bodyPr wrap="square" lIns="91440" tIns="45720" rIns="91440" bIns="45720" rtlCol="0" anchor="t">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srgbClr val="3F0731">
                    <a:lumMod val="90000"/>
                    <a:lumOff val="10000"/>
                  </a:srgbClr>
                </a:solidFill>
                <a:effectLst/>
                <a:uLnTx/>
                <a:uFillTx/>
                <a:latin typeface="Poppins"/>
                <a:ea typeface="+mn-ea"/>
                <a:cs typeface="Poppins"/>
              </a:rPr>
              <a:t>Step 2: To add statement of ongoing GC0182 into Bilateral </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srgbClr val="3F0731">
                    <a:lumMod val="90000"/>
                    <a:lumOff val="10000"/>
                  </a:srgbClr>
                </a:solidFill>
                <a:effectLst/>
                <a:uLnTx/>
                <a:uFillTx/>
                <a:latin typeface="Poppins"/>
                <a:ea typeface="+mn-ea"/>
                <a:cs typeface="Poppins"/>
              </a:rPr>
              <a:t>Agreement templates, before approval of GC0182</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srgbClr val="3F0731">
                  <a:lumMod val="90000"/>
                  <a:lumOff val="10000"/>
                </a:srgbClr>
              </a:solidFill>
              <a:effectLst/>
              <a:uLnTx/>
              <a:uFillTx/>
              <a:latin typeface="Poppins"/>
              <a:ea typeface="+mn-ea"/>
              <a:cs typeface="Poppins"/>
            </a:endParaRPr>
          </a:p>
          <a:p>
            <a:pPr lvl="1">
              <a:defRPr/>
            </a:pP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(2.1) To add the following statement to the Bilateral Agreement (</a:t>
            </a:r>
            <a:r>
              <a:rPr lang="en-GB" sz="1600">
                <a:solidFill>
                  <a:srgbClr val="3F0731">
                    <a:lumMod val="90000"/>
                    <a:lumOff val="10000"/>
                  </a:srgbClr>
                </a:solidFill>
                <a:latin typeface="Poppins" panose="00000500000000000000" pitchFamily="2" charset="0"/>
                <a:cs typeface="Poppins" panose="00000500000000000000" pitchFamily="2" charset="0"/>
              </a:rPr>
              <a:t>BCA, BEGA and BELLA) templates</a:t>
            </a:r>
            <a:endPar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endParaRPr>
          </a:p>
          <a:p>
            <a:pPr lvl="1">
              <a:defRPr/>
            </a:pPr>
            <a:endParaRPr lang="en-GB" sz="600">
              <a:solidFill>
                <a:srgbClr val="3F0731">
                  <a:lumMod val="90000"/>
                  <a:lumOff val="10000"/>
                </a:srgbClr>
              </a:solidFill>
              <a:latin typeface="Poppins"/>
              <a:cs typeface="Poppins"/>
            </a:endParaRPr>
          </a:p>
          <a:p>
            <a:pPr lvl="1">
              <a:defRPr/>
            </a:pP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a:t>
            </a:r>
            <a:r>
              <a:rPr kumimoji="0" lang="en-GB" sz="1600" b="0" i="1" u="none" strike="noStrike" kern="1200" cap="none" spc="0" normalizeH="0" baseline="0" noProof="0">
                <a:ln>
                  <a:noFill/>
                </a:ln>
                <a:solidFill>
                  <a:srgbClr val="3F0731">
                    <a:lumMod val="90000"/>
                    <a:lumOff val="10000"/>
                  </a:srgbClr>
                </a:solidFill>
                <a:effectLst/>
                <a:uLnTx/>
                <a:uFillTx/>
                <a:latin typeface="Poppins"/>
                <a:ea typeface="+mn-ea"/>
                <a:cs typeface="Poppins"/>
              </a:rPr>
              <a:t>Grid Code </a:t>
            </a:r>
            <a:r>
              <a:rPr lang="en-GB" sz="1600" i="1">
                <a:solidFill>
                  <a:srgbClr val="3F0731">
                    <a:lumMod val="90000"/>
                    <a:lumOff val="10000"/>
                  </a:srgbClr>
                </a:solidFill>
                <a:latin typeface="Poppins"/>
                <a:cs typeface="Poppins"/>
              </a:rPr>
              <a:t>Modification</a:t>
            </a:r>
            <a:r>
              <a:rPr kumimoji="0" lang="en-GB" sz="1600" b="0" i="1" u="none" strike="noStrike" kern="1200" cap="none" spc="0" normalizeH="0" baseline="0" noProof="0">
                <a:ln>
                  <a:noFill/>
                </a:ln>
                <a:solidFill>
                  <a:srgbClr val="3F0731">
                    <a:lumMod val="90000"/>
                    <a:lumOff val="10000"/>
                  </a:srgbClr>
                </a:solidFill>
                <a:effectLst/>
                <a:uLnTx/>
                <a:uFillTx/>
                <a:latin typeface="Poppins"/>
                <a:ea typeface="+mn-ea"/>
                <a:cs typeface="Poppins"/>
              </a:rPr>
              <a:t> GC0182 is currently underway to create a unified metering polarity standard for power flow data submitted to NESO. The</a:t>
            </a:r>
            <a:r>
              <a:rPr lang="en-GB" sz="1600" i="1">
                <a:solidFill>
                  <a:srgbClr val="3F0731">
                    <a:lumMod val="90000"/>
                    <a:lumOff val="10000"/>
                  </a:srgbClr>
                </a:solidFill>
                <a:latin typeface="Poppins"/>
                <a:cs typeface="Poppins"/>
              </a:rPr>
              <a:t> operational metering of the </a:t>
            </a:r>
            <a:r>
              <a:rPr lang="en-GB" sz="1600" i="1" strike="sngStrike">
                <a:solidFill>
                  <a:srgbClr val="3F0731">
                    <a:lumMod val="90000"/>
                    <a:lumOff val="10000"/>
                  </a:srgbClr>
                </a:solidFill>
                <a:latin typeface="Poppins"/>
                <a:cs typeface="Poppins"/>
              </a:rPr>
              <a:t>GB Code User and </a:t>
            </a:r>
            <a:r>
              <a:rPr lang="en-GB" sz="1600" i="1">
                <a:solidFill>
                  <a:srgbClr val="3F0731">
                    <a:lumMod val="90000"/>
                    <a:lumOff val="10000"/>
                  </a:srgbClr>
                </a:solidFill>
                <a:latin typeface="Poppins"/>
                <a:cs typeface="Poppins"/>
              </a:rPr>
              <a:t>EU Code User will need to follow the standard, if GC0182 is approved. A guidance note has been published on the NESO website highlighting the key principles of the proposed metering polarity standard. Please note that the key principles are not mandatory unless the GC0182 is approved and implemented</a:t>
            </a:r>
            <a:r>
              <a:rPr kumimoji="0" lang="en-GB" sz="1600" b="0" i="1" u="none" strike="noStrike" kern="1200" cap="none" spc="0" normalizeH="0" baseline="0" noProof="0">
                <a:ln>
                  <a:noFill/>
                </a:ln>
                <a:solidFill>
                  <a:srgbClr val="3F0731">
                    <a:lumMod val="90000"/>
                    <a:lumOff val="10000"/>
                  </a:srgbClr>
                </a:solidFill>
                <a:effectLst/>
                <a:uLnTx/>
                <a:uFillTx/>
                <a:latin typeface="Poppins"/>
                <a:ea typeface="+mn-ea"/>
                <a:cs typeface="Poppins"/>
              </a:rPr>
              <a:t>.</a:t>
            </a: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a:t>
            </a:r>
          </a:p>
          <a:p>
            <a:pPr lvl="1">
              <a:defRPr/>
            </a:pPr>
            <a:endParaRPr lang="en-GB" sz="1600">
              <a:solidFill>
                <a:srgbClr val="3F0731">
                  <a:lumMod val="90000"/>
                  <a:lumOff val="10000"/>
                </a:srgbClr>
              </a:solidFill>
              <a:latin typeface="Poppins"/>
              <a:cs typeface="Poppins"/>
            </a:endParaRPr>
          </a:p>
          <a:p>
            <a:pPr lvl="1">
              <a:defRPr/>
            </a:pPr>
            <a:endParaRPr lang="en-GB" sz="1600">
              <a:solidFill>
                <a:srgbClr val="3F0731">
                  <a:lumMod val="90000"/>
                  <a:lumOff val="10000"/>
                </a:srgbClr>
              </a:solidFill>
              <a:latin typeface="Poppins"/>
              <a:cs typeface="Poppins"/>
            </a:endParaRPr>
          </a:p>
          <a:p>
            <a:pPr lvl="1">
              <a:defRPr/>
            </a:pPr>
            <a:endParaRPr lang="en-GB" sz="1600">
              <a:solidFill>
                <a:srgbClr val="3F0731">
                  <a:lumMod val="90000"/>
                  <a:lumOff val="10000"/>
                </a:srgbClr>
              </a:solidFill>
              <a:latin typeface="Poppins"/>
              <a:cs typeface="Poppins"/>
            </a:endParaRPr>
          </a:p>
          <a:p>
            <a:pPr lvl="1">
              <a:defRPr/>
            </a:pPr>
            <a:endParaRPr lang="en-GB" sz="1600">
              <a:solidFill>
                <a:srgbClr val="3F0731">
                  <a:lumMod val="90000"/>
                  <a:lumOff val="10000"/>
                </a:srgbClr>
              </a:solidFill>
              <a:latin typeface="Poppins"/>
              <a:cs typeface="Poppins"/>
            </a:endParaRPr>
          </a:p>
          <a:p>
            <a:pPr lvl="1">
              <a:defRPr/>
            </a:pPr>
            <a:endParaRPr lang="en-GB" sz="1600">
              <a:solidFill>
                <a:srgbClr val="3F0731">
                  <a:lumMod val="90000"/>
                  <a:lumOff val="10000"/>
                </a:srgbClr>
              </a:solidFill>
              <a:latin typeface="Poppins"/>
              <a:cs typeface="Poppins"/>
            </a:endParaRPr>
          </a:p>
          <a:p>
            <a:pPr lvl="1">
              <a:defRPr/>
            </a:pPr>
            <a:endParaRPr lang="en-GB" sz="1600">
              <a:solidFill>
                <a:srgbClr val="3F0731">
                  <a:lumMod val="90000"/>
                  <a:lumOff val="10000"/>
                </a:srgbClr>
              </a:solidFill>
              <a:latin typeface="Poppins"/>
              <a:cs typeface="Poppins"/>
            </a:endParaRPr>
          </a:p>
          <a:p>
            <a:pPr lvl="1">
              <a:defRPr/>
            </a:pPr>
            <a:endParaRPr lang="en-GB" sz="1600">
              <a:solidFill>
                <a:srgbClr val="3F0731">
                  <a:lumMod val="90000"/>
                  <a:lumOff val="10000"/>
                </a:srgbClr>
              </a:solidFill>
              <a:latin typeface="Poppins"/>
              <a:cs typeface="Poppins"/>
            </a:endParaRPr>
          </a:p>
          <a:p>
            <a:pPr lvl="1">
              <a:defRPr/>
            </a:pPr>
            <a:endParaRPr lang="en-GB" sz="1600">
              <a:solidFill>
                <a:srgbClr val="3F0731">
                  <a:lumMod val="90000"/>
                  <a:lumOff val="10000"/>
                </a:srgbClr>
              </a:solidFill>
              <a:latin typeface="Poppins"/>
              <a:cs typeface="Poppins"/>
            </a:endParaRPr>
          </a:p>
          <a:p>
            <a:pPr lvl="1">
              <a:defRPr/>
            </a:pPr>
            <a:endParaRPr lang="en-GB" sz="1600">
              <a:solidFill>
                <a:srgbClr val="3F0731">
                  <a:lumMod val="90000"/>
                  <a:lumOff val="10000"/>
                </a:srgbClr>
              </a:solidFill>
              <a:latin typeface="Poppins"/>
              <a:cs typeface="Poppins"/>
            </a:endParaRPr>
          </a:p>
          <a:p>
            <a:pPr lvl="1">
              <a:defRPr/>
            </a:pPr>
            <a:endParaRPr lang="en-GB" sz="1600">
              <a:solidFill>
                <a:srgbClr val="3F0731">
                  <a:lumMod val="90000"/>
                  <a:lumOff val="10000"/>
                </a:srgbClr>
              </a:solidFill>
              <a:latin typeface="Poppins"/>
              <a:cs typeface="Poppins"/>
            </a:endParaRPr>
          </a:p>
          <a:p>
            <a:pPr lvl="1">
              <a:defRPr/>
            </a:pPr>
            <a:endParaRPr lang="en-GB" sz="1600">
              <a:solidFill>
                <a:srgbClr val="3F0731">
                  <a:lumMod val="90000"/>
                  <a:lumOff val="10000"/>
                </a:srgbClr>
              </a:solidFill>
              <a:latin typeface="Poppins"/>
              <a:cs typeface="Poppins"/>
            </a:endParaRPr>
          </a:p>
          <a:p>
            <a:pPr lvl="1">
              <a:defRPr/>
            </a:pPr>
            <a:endParaRPr lang="en-GB" sz="1600">
              <a:solidFill>
                <a:srgbClr val="3F0731">
                  <a:lumMod val="90000"/>
                  <a:lumOff val="10000"/>
                </a:srgbClr>
              </a:solidFill>
              <a:latin typeface="Poppins"/>
              <a:cs typeface="Poppins"/>
            </a:endParaRPr>
          </a:p>
          <a:p>
            <a:pPr lvl="1">
              <a:defRPr/>
            </a:pPr>
            <a:endParaRPr lang="en-GB" sz="1600">
              <a:solidFill>
                <a:srgbClr val="3F0731">
                  <a:lumMod val="90000"/>
                  <a:lumOff val="10000"/>
                </a:srgbClr>
              </a:solidFill>
              <a:latin typeface="Poppins"/>
              <a:cs typeface="Poppins"/>
            </a:endParaRPr>
          </a:p>
          <a:p>
            <a:pPr lvl="1">
              <a:defRPr/>
            </a:pPr>
            <a:r>
              <a:rPr lang="en-GB" sz="1400" b="1" u="sng">
                <a:solidFill>
                  <a:srgbClr val="3F0731">
                    <a:lumMod val="90000"/>
                    <a:lumOff val="10000"/>
                  </a:srgbClr>
                </a:solidFill>
                <a:latin typeface="Poppins"/>
                <a:cs typeface="Poppins"/>
              </a:rPr>
              <a:t>NB: The purpose of adding the statement into Bilateral Agreement templates is to notify as many industry stakeholders (who will enter connection agreements with NESO in the future) as possible, as early as possible, that there could be a unified meter polarity standard that needs to be followed and it is undergoing a Grid Code modification process.</a:t>
            </a: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p:txBody>
      </p:sp>
      <p:sp>
        <p:nvSpPr>
          <p:cNvPr id="2" name="Title 1">
            <a:extLst>
              <a:ext uri="{FF2B5EF4-FFF2-40B4-BE49-F238E27FC236}">
                <a16:creationId xmlns:a16="http://schemas.microsoft.com/office/drawing/2014/main" id="{C29E7007-E731-20DD-F7CE-BC62AB639B84}"/>
              </a:ext>
            </a:extLst>
          </p:cNvPr>
          <p:cNvSpPr>
            <a:spLocks noGrp="1"/>
          </p:cNvSpPr>
          <p:nvPr>
            <p:ph type="title"/>
          </p:nvPr>
        </p:nvSpPr>
        <p:spPr>
          <a:xfrm>
            <a:off x="0" y="-73699"/>
            <a:ext cx="9988406" cy="752966"/>
          </a:xfrm>
        </p:spPr>
        <p:txBody>
          <a:bodyPr>
            <a:noAutofit/>
          </a:bodyPr>
          <a:lstStyle/>
          <a:p>
            <a:r>
              <a:rPr lang="en-GB" sz="3200">
                <a:latin typeface="Poppins" panose="00000500000000000000" pitchFamily="2" charset="0"/>
                <a:cs typeface="Poppins" panose="00000500000000000000" pitchFamily="2" charset="0"/>
              </a:rPr>
              <a:t>Refined Implementation Plan for GC0182</a:t>
            </a:r>
          </a:p>
        </p:txBody>
      </p:sp>
      <p:graphicFrame>
        <p:nvGraphicFramePr>
          <p:cNvPr id="3" name="Table 2">
            <a:extLst>
              <a:ext uri="{FF2B5EF4-FFF2-40B4-BE49-F238E27FC236}">
                <a16:creationId xmlns:a16="http://schemas.microsoft.com/office/drawing/2014/main" id="{97BCE7F9-F9A4-30DF-E602-B8747E099D9E}"/>
              </a:ext>
            </a:extLst>
          </p:cNvPr>
          <p:cNvGraphicFramePr>
            <a:graphicFrameLocks noGrp="1"/>
          </p:cNvGraphicFramePr>
          <p:nvPr/>
        </p:nvGraphicFramePr>
        <p:xfrm>
          <a:off x="836608" y="2970963"/>
          <a:ext cx="9495809" cy="2808811"/>
        </p:xfrm>
        <a:graphic>
          <a:graphicData uri="http://schemas.openxmlformats.org/drawingml/2006/table">
            <a:tbl>
              <a:tblPr firstRow="1" bandRow="1">
                <a:tableStyleId>{5C22544A-7EE6-4342-B048-85BDC9FD1C3A}</a:tableStyleId>
              </a:tblPr>
              <a:tblGrid>
                <a:gridCol w="2169791">
                  <a:extLst>
                    <a:ext uri="{9D8B030D-6E8A-4147-A177-3AD203B41FA5}">
                      <a16:colId xmlns:a16="http://schemas.microsoft.com/office/drawing/2014/main" val="2189041513"/>
                    </a:ext>
                  </a:extLst>
                </a:gridCol>
                <a:gridCol w="3659320">
                  <a:extLst>
                    <a:ext uri="{9D8B030D-6E8A-4147-A177-3AD203B41FA5}">
                      <a16:colId xmlns:a16="http://schemas.microsoft.com/office/drawing/2014/main" val="595695685"/>
                    </a:ext>
                  </a:extLst>
                </a:gridCol>
                <a:gridCol w="3666698">
                  <a:extLst>
                    <a:ext uri="{9D8B030D-6E8A-4147-A177-3AD203B41FA5}">
                      <a16:colId xmlns:a16="http://schemas.microsoft.com/office/drawing/2014/main" val="4027981448"/>
                    </a:ext>
                  </a:extLst>
                </a:gridCol>
              </a:tblGrid>
              <a:tr h="334571">
                <a:tc>
                  <a:txBody>
                    <a:bodyPr/>
                    <a:lstStyle/>
                    <a:p>
                      <a:pPr algn="l"/>
                      <a:r>
                        <a:rPr lang="en-GB" sz="1200"/>
                        <a:t>Type of Agreement</a:t>
                      </a:r>
                    </a:p>
                  </a:txBody>
                  <a:tcPr/>
                </a:tc>
                <a:tc>
                  <a:txBody>
                    <a:bodyPr/>
                    <a:lstStyle/>
                    <a:p>
                      <a:pPr algn="l"/>
                      <a:r>
                        <a:rPr lang="en-GB" sz="1200"/>
                        <a:t>Template</a:t>
                      </a:r>
                    </a:p>
                  </a:txBody>
                  <a:tcPr/>
                </a:tc>
                <a:tc>
                  <a:txBody>
                    <a:bodyPr/>
                    <a:lstStyle/>
                    <a:p>
                      <a:pPr algn="l"/>
                      <a:r>
                        <a:rPr lang="en-GB" sz="1200"/>
                        <a:t>Location</a:t>
                      </a:r>
                    </a:p>
                  </a:txBody>
                  <a:tcPr/>
                </a:tc>
                <a:extLst>
                  <a:ext uri="{0D108BD9-81ED-4DB2-BD59-A6C34878D82A}">
                    <a16:rowId xmlns:a16="http://schemas.microsoft.com/office/drawing/2014/main" val="2011622857"/>
                  </a:ext>
                </a:extLst>
              </a:tr>
              <a:tr h="274990">
                <a:tc>
                  <a:txBody>
                    <a:bodyPr/>
                    <a:lstStyle/>
                    <a:p>
                      <a:pPr algn="l"/>
                      <a:r>
                        <a:rPr lang="en-GB" sz="1200"/>
                        <a:t>BCA</a:t>
                      </a:r>
                    </a:p>
                  </a:txBody>
                  <a:tcPr/>
                </a:tc>
                <a:tc>
                  <a:txBody>
                    <a:bodyPr/>
                    <a:lstStyle/>
                    <a:p>
                      <a:pPr algn="l">
                        <a:buNone/>
                      </a:pPr>
                      <a:r>
                        <a:rPr lang="en-GB" sz="1200"/>
                        <a:t>EU Onshore Generation Template</a:t>
                      </a:r>
                    </a:p>
                  </a:txBody>
                  <a:tcPr anchor="ctr"/>
                </a:tc>
                <a:tc>
                  <a:txBody>
                    <a:bodyPr/>
                    <a:lstStyle/>
                    <a:p>
                      <a:pPr algn="l">
                        <a:buNone/>
                      </a:pPr>
                      <a:r>
                        <a:rPr lang="en-GB" sz="1200"/>
                        <a:t>Appendix F5 - Schedule 2</a:t>
                      </a:r>
                    </a:p>
                  </a:txBody>
                  <a:tcPr anchor="ctr"/>
                </a:tc>
                <a:extLst>
                  <a:ext uri="{0D108BD9-81ED-4DB2-BD59-A6C34878D82A}">
                    <a16:rowId xmlns:a16="http://schemas.microsoft.com/office/drawing/2014/main" val="792761220"/>
                  </a:ext>
                </a:extLst>
              </a:tr>
              <a:tr h="274990">
                <a:tc>
                  <a:txBody>
                    <a:bodyPr/>
                    <a:lstStyle/>
                    <a:p>
                      <a:pPr algn="l"/>
                      <a:r>
                        <a:rPr lang="en-GB" sz="1200"/>
                        <a:t>BCA</a:t>
                      </a:r>
                    </a:p>
                  </a:txBody>
                  <a:tcPr/>
                </a:tc>
                <a:tc>
                  <a:txBody>
                    <a:bodyPr/>
                    <a:lstStyle/>
                    <a:p>
                      <a:pPr algn="l">
                        <a:buNone/>
                      </a:pPr>
                      <a:r>
                        <a:rPr lang="en-GB" sz="1200"/>
                        <a:t>EU Onshore Demand Template</a:t>
                      </a:r>
                    </a:p>
                  </a:txBody>
                  <a:tcPr anchor="ctr"/>
                </a:tc>
                <a:tc>
                  <a:txBody>
                    <a:bodyPr/>
                    <a:lstStyle/>
                    <a:p>
                      <a:pPr algn="l">
                        <a:buNone/>
                      </a:pPr>
                      <a:r>
                        <a:rPr lang="en-GB" sz="1200"/>
                        <a:t>Appendix F5 - Schedule 1</a:t>
                      </a:r>
                    </a:p>
                  </a:txBody>
                  <a:tcPr anchor="ctr"/>
                </a:tc>
                <a:extLst>
                  <a:ext uri="{0D108BD9-81ED-4DB2-BD59-A6C34878D82A}">
                    <a16:rowId xmlns:a16="http://schemas.microsoft.com/office/drawing/2014/main" val="2659118533"/>
                  </a:ext>
                </a:extLst>
              </a:tr>
              <a:tr h="274990">
                <a:tc>
                  <a:txBody>
                    <a:bodyPr/>
                    <a:lstStyle/>
                    <a:p>
                      <a:pPr algn="l"/>
                      <a:r>
                        <a:rPr lang="en-GB" sz="1200"/>
                        <a:t>BCA</a:t>
                      </a:r>
                    </a:p>
                  </a:txBody>
                  <a:tcPr/>
                </a:tc>
                <a:tc>
                  <a:txBody>
                    <a:bodyPr/>
                    <a:lstStyle/>
                    <a:p>
                      <a:pPr algn="l">
                        <a:buNone/>
                      </a:pPr>
                      <a:r>
                        <a:rPr lang="en-GB" sz="1200"/>
                        <a:t>EU Offshore Generation Template</a:t>
                      </a:r>
                    </a:p>
                  </a:txBody>
                  <a:tcPr anchor="ctr"/>
                </a:tc>
                <a:tc>
                  <a:txBody>
                    <a:bodyPr/>
                    <a:lstStyle/>
                    <a:p>
                      <a:pPr algn="l">
                        <a:buNone/>
                      </a:pPr>
                      <a:r>
                        <a:rPr lang="en-GB" sz="1200"/>
                        <a:t>Appendix F5 - Schedule 2</a:t>
                      </a:r>
                    </a:p>
                  </a:txBody>
                  <a:tcPr anchor="ctr"/>
                </a:tc>
                <a:extLst>
                  <a:ext uri="{0D108BD9-81ED-4DB2-BD59-A6C34878D82A}">
                    <a16:rowId xmlns:a16="http://schemas.microsoft.com/office/drawing/2014/main" val="2987882153"/>
                  </a:ext>
                </a:extLst>
              </a:tr>
              <a:tr h="274990">
                <a:tc>
                  <a:txBody>
                    <a:bodyPr/>
                    <a:lstStyle/>
                    <a:p>
                      <a:pPr algn="l"/>
                      <a:r>
                        <a:rPr lang="en-GB" sz="1200"/>
                        <a:t>BCA</a:t>
                      </a:r>
                    </a:p>
                  </a:txBody>
                  <a:tcPr/>
                </a:tc>
                <a:tc>
                  <a:txBody>
                    <a:bodyPr/>
                    <a:lstStyle/>
                    <a:p>
                      <a:pPr algn="l">
                        <a:buNone/>
                      </a:pPr>
                      <a:r>
                        <a:rPr lang="en-GB" sz="1200"/>
                        <a:t>EU Offshore (OFs) Template</a:t>
                      </a:r>
                    </a:p>
                  </a:txBody>
                  <a:tcPr anchor="ctr"/>
                </a:tc>
                <a:tc>
                  <a:txBody>
                    <a:bodyPr/>
                    <a:lstStyle/>
                    <a:p>
                      <a:pPr algn="l">
                        <a:buNone/>
                      </a:pPr>
                      <a:r>
                        <a:rPr lang="en-GB" sz="1200"/>
                        <a:t>Appendix OF5 - Schedule 2</a:t>
                      </a:r>
                    </a:p>
                  </a:txBody>
                  <a:tcPr anchor="ctr"/>
                </a:tc>
                <a:extLst>
                  <a:ext uri="{0D108BD9-81ED-4DB2-BD59-A6C34878D82A}">
                    <a16:rowId xmlns:a16="http://schemas.microsoft.com/office/drawing/2014/main" val="4192062300"/>
                  </a:ext>
                </a:extLst>
              </a:tr>
              <a:tr h="274990">
                <a:tc>
                  <a:txBody>
                    <a:bodyPr/>
                    <a:lstStyle/>
                    <a:p>
                      <a:pPr algn="l"/>
                      <a:r>
                        <a:rPr lang="en-GB" sz="1200"/>
                        <a:t>BCA</a:t>
                      </a:r>
                    </a:p>
                  </a:txBody>
                  <a:tcPr/>
                </a:tc>
                <a:tc>
                  <a:txBody>
                    <a:bodyPr/>
                    <a:lstStyle/>
                    <a:p>
                      <a:pPr algn="l">
                        <a:buNone/>
                      </a:pPr>
                      <a:r>
                        <a:rPr lang="en-GB" sz="1200"/>
                        <a:t>EU LEEMPS Template</a:t>
                      </a:r>
                    </a:p>
                  </a:txBody>
                  <a:tcPr anchor="ctr"/>
                </a:tc>
                <a:tc>
                  <a:txBody>
                    <a:bodyPr/>
                    <a:lstStyle/>
                    <a:p>
                      <a:pPr algn="l">
                        <a:buNone/>
                      </a:pPr>
                      <a:r>
                        <a:rPr lang="en-GB" sz="1200"/>
                        <a:t>Appendix E - Schedule 2</a:t>
                      </a:r>
                    </a:p>
                  </a:txBody>
                  <a:tcPr anchor="ctr"/>
                </a:tc>
                <a:extLst>
                  <a:ext uri="{0D108BD9-81ED-4DB2-BD59-A6C34878D82A}">
                    <a16:rowId xmlns:a16="http://schemas.microsoft.com/office/drawing/2014/main" val="857215820"/>
                  </a:ext>
                </a:extLst>
              </a:tr>
              <a:tr h="274990">
                <a:tc>
                  <a:txBody>
                    <a:bodyPr/>
                    <a:lstStyle/>
                    <a:p>
                      <a:pPr algn="l"/>
                      <a:r>
                        <a:rPr lang="en-GB" sz="1200"/>
                        <a:t>BCA</a:t>
                      </a:r>
                    </a:p>
                  </a:txBody>
                  <a:tcPr/>
                </a:tc>
                <a:tc>
                  <a:txBody>
                    <a:bodyPr/>
                    <a:lstStyle/>
                    <a:p>
                      <a:pPr algn="l">
                        <a:buNone/>
                      </a:pPr>
                      <a:r>
                        <a:rPr lang="en-GB" sz="1200"/>
                        <a:t>EU Interconnector Template</a:t>
                      </a:r>
                    </a:p>
                  </a:txBody>
                  <a:tcPr anchor="ctr"/>
                </a:tc>
                <a:tc>
                  <a:txBody>
                    <a:bodyPr/>
                    <a:lstStyle/>
                    <a:p>
                      <a:pPr algn="l">
                        <a:buNone/>
                      </a:pPr>
                      <a:r>
                        <a:rPr lang="en-GB" sz="1200"/>
                        <a:t>Appendix F5 - Schedule 2</a:t>
                      </a:r>
                    </a:p>
                  </a:txBody>
                  <a:tcPr anchor="ctr"/>
                </a:tc>
                <a:extLst>
                  <a:ext uri="{0D108BD9-81ED-4DB2-BD59-A6C34878D82A}">
                    <a16:rowId xmlns:a16="http://schemas.microsoft.com/office/drawing/2014/main" val="2994089450"/>
                  </a:ext>
                </a:extLst>
              </a:tr>
              <a:tr h="274990">
                <a:tc>
                  <a:txBody>
                    <a:bodyPr/>
                    <a:lstStyle/>
                    <a:p>
                      <a:pPr algn="l"/>
                      <a:r>
                        <a:rPr lang="en-GB" sz="1200"/>
                        <a:t>BCA</a:t>
                      </a:r>
                    </a:p>
                  </a:txBody>
                  <a:tcPr/>
                </a:tc>
                <a:tc>
                  <a:txBody>
                    <a:bodyPr/>
                    <a:lstStyle/>
                    <a:p>
                      <a:pPr algn="l">
                        <a:buNone/>
                      </a:pPr>
                      <a:r>
                        <a:rPr lang="en-GB" sz="1200"/>
                        <a:t>Storage Template</a:t>
                      </a:r>
                    </a:p>
                  </a:txBody>
                  <a:tcPr anchor="ctr"/>
                </a:tc>
                <a:tc>
                  <a:txBody>
                    <a:bodyPr/>
                    <a:lstStyle/>
                    <a:p>
                      <a:pPr algn="l">
                        <a:buNone/>
                      </a:pPr>
                      <a:r>
                        <a:rPr lang="en-GB" sz="1200"/>
                        <a:t>Appendix F5 - Schedule 2</a:t>
                      </a:r>
                    </a:p>
                  </a:txBody>
                  <a:tcPr anchor="ctr"/>
                </a:tc>
                <a:extLst>
                  <a:ext uri="{0D108BD9-81ED-4DB2-BD59-A6C34878D82A}">
                    <a16:rowId xmlns:a16="http://schemas.microsoft.com/office/drawing/2014/main" val="3100219248"/>
                  </a:ext>
                </a:extLst>
              </a:tr>
              <a:tr h="274990">
                <a:tc>
                  <a:txBody>
                    <a:bodyPr/>
                    <a:lstStyle/>
                    <a:p>
                      <a:pPr algn="l"/>
                      <a:r>
                        <a:rPr lang="en-GB" sz="1200"/>
                        <a:t>BELLA</a:t>
                      </a:r>
                    </a:p>
                  </a:txBody>
                  <a:tcPr/>
                </a:tc>
                <a:tc>
                  <a:txBody>
                    <a:bodyPr/>
                    <a:lstStyle/>
                    <a:p>
                      <a:pPr algn="l">
                        <a:buNone/>
                      </a:pPr>
                      <a:r>
                        <a:rPr lang="en-GB" sz="1200"/>
                        <a:t>EU Onshore Generation Template</a:t>
                      </a:r>
                    </a:p>
                  </a:txBody>
                  <a:tcPr anchor="ctr"/>
                </a:tc>
                <a:tc>
                  <a:txBody>
                    <a:bodyPr/>
                    <a:lstStyle/>
                    <a:p>
                      <a:pPr algn="l">
                        <a:buNone/>
                      </a:pPr>
                      <a:r>
                        <a:rPr lang="en-GB" sz="1200"/>
                        <a:t>Appendix F5 - Schedule 2</a:t>
                      </a:r>
                    </a:p>
                  </a:txBody>
                  <a:tcPr anchor="ctr"/>
                </a:tc>
                <a:extLst>
                  <a:ext uri="{0D108BD9-81ED-4DB2-BD59-A6C34878D82A}">
                    <a16:rowId xmlns:a16="http://schemas.microsoft.com/office/drawing/2014/main" val="833412342"/>
                  </a:ext>
                </a:extLst>
              </a:tr>
              <a:tr h="0">
                <a:tc>
                  <a:txBody>
                    <a:bodyPr/>
                    <a:lstStyle/>
                    <a:p>
                      <a:pPr algn="l"/>
                      <a:r>
                        <a:rPr lang="en-GB" sz="1200"/>
                        <a:t>BEGA</a:t>
                      </a:r>
                    </a:p>
                  </a:txBody>
                  <a:tcPr/>
                </a:tc>
                <a:tc>
                  <a:txBody>
                    <a:bodyPr/>
                    <a:lstStyle/>
                    <a:p>
                      <a:pPr algn="l">
                        <a:buNone/>
                      </a:pPr>
                      <a:r>
                        <a:rPr lang="en-GB" sz="1200"/>
                        <a:t>EU Onshore Generation Template</a:t>
                      </a:r>
                    </a:p>
                  </a:txBody>
                  <a:tcPr anchor="ctr"/>
                </a:tc>
                <a:tc>
                  <a:txBody>
                    <a:bodyPr/>
                    <a:lstStyle/>
                    <a:p>
                      <a:pPr algn="l">
                        <a:buNone/>
                      </a:pPr>
                      <a:r>
                        <a:rPr lang="en-GB" sz="1200"/>
                        <a:t>Appendix F5 - Schedule 2</a:t>
                      </a:r>
                    </a:p>
                  </a:txBody>
                  <a:tcPr anchor="ctr"/>
                </a:tc>
                <a:extLst>
                  <a:ext uri="{0D108BD9-81ED-4DB2-BD59-A6C34878D82A}">
                    <a16:rowId xmlns:a16="http://schemas.microsoft.com/office/drawing/2014/main" val="1638044029"/>
                  </a:ext>
                </a:extLst>
              </a:tr>
            </a:tbl>
          </a:graphicData>
        </a:graphic>
      </p:graphicFrame>
      <p:sp>
        <p:nvSpPr>
          <p:cNvPr id="5" name="Rectangle 4">
            <a:extLst>
              <a:ext uri="{FF2B5EF4-FFF2-40B4-BE49-F238E27FC236}">
                <a16:creationId xmlns:a16="http://schemas.microsoft.com/office/drawing/2014/main" id="{D2DBEF77-052C-9776-79C0-C7D6A03F65E3}"/>
              </a:ext>
            </a:extLst>
          </p:cNvPr>
          <p:cNvSpPr/>
          <p:nvPr/>
        </p:nvSpPr>
        <p:spPr>
          <a:xfrm>
            <a:off x="10402714" y="6004560"/>
            <a:ext cx="1662286" cy="6281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369550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B9987-4D04-8F1A-A209-F50BDD083C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7BFA09-160E-7C0A-1EFA-D68A99195E8C}"/>
              </a:ext>
            </a:extLst>
          </p:cNvPr>
          <p:cNvSpPr>
            <a:spLocks noGrp="1"/>
          </p:cNvSpPr>
          <p:nvPr>
            <p:ph type="title"/>
          </p:nvPr>
        </p:nvSpPr>
        <p:spPr>
          <a:xfrm>
            <a:off x="0" y="3370"/>
            <a:ext cx="9528666" cy="752966"/>
          </a:xfrm>
        </p:spPr>
        <p:txBody>
          <a:bodyPr>
            <a:noAutofit/>
          </a:bodyPr>
          <a:lstStyle/>
          <a:p>
            <a:r>
              <a:rPr lang="en-GB" sz="3200">
                <a:latin typeface="Poppins" panose="00000500000000000000" pitchFamily="2" charset="0"/>
                <a:cs typeface="Poppins" panose="00000500000000000000" pitchFamily="2" charset="0"/>
              </a:rPr>
              <a:t>Refined Implementation Plan for GC0182</a:t>
            </a:r>
          </a:p>
        </p:txBody>
      </p:sp>
      <p:sp>
        <p:nvSpPr>
          <p:cNvPr id="4" name="TextBox 3">
            <a:extLst>
              <a:ext uri="{FF2B5EF4-FFF2-40B4-BE49-F238E27FC236}">
                <a16:creationId xmlns:a16="http://schemas.microsoft.com/office/drawing/2014/main" id="{B1C9116C-B5AA-D312-9B15-ECD536BAF0EE}"/>
              </a:ext>
            </a:extLst>
          </p:cNvPr>
          <p:cNvSpPr txBox="1"/>
          <p:nvPr/>
        </p:nvSpPr>
        <p:spPr>
          <a:xfrm>
            <a:off x="-297699" y="647396"/>
            <a:ext cx="12254344" cy="5293757"/>
          </a:xfrm>
          <a:prstGeom prst="rect">
            <a:avLst/>
          </a:prstGeom>
        </p:spPr>
        <p:txBody>
          <a:bodyPr wrap="square" lIns="91440" tIns="45720" rIns="91440" bIns="45720" rtlCol="0" anchor="t">
            <a:spAutoFit/>
          </a:bodyPr>
          <a:lstStyle/>
          <a:p>
            <a:pPr lvl="1">
              <a:defRPr/>
            </a:pPr>
            <a:r>
              <a:rPr lang="en-GB" sz="2400" b="1">
                <a:solidFill>
                  <a:srgbClr val="00B050"/>
                </a:solidFill>
                <a:latin typeface="Poppins"/>
                <a:cs typeface="Poppins"/>
              </a:rPr>
              <a:t>Approval of GC0182 </a:t>
            </a:r>
            <a:r>
              <a:rPr lang="en-GB" sz="2400" b="1">
                <a:solidFill>
                  <a:srgbClr val="3F0731">
                    <a:lumMod val="90000"/>
                    <a:lumOff val="10000"/>
                  </a:srgbClr>
                </a:solidFill>
                <a:latin typeface="Poppins"/>
                <a:cs typeface="Poppins"/>
                <a:sym typeface="Wingdings" panose="05000000000000000000" pitchFamily="2" charset="2"/>
              </a:rPr>
              <a:t> </a:t>
            </a:r>
            <a:r>
              <a:rPr lang="en-GB" sz="2400" b="1">
                <a:solidFill>
                  <a:srgbClr val="3F0731">
                    <a:lumMod val="90000"/>
                    <a:lumOff val="10000"/>
                  </a:srgbClr>
                </a:solidFill>
                <a:latin typeface="Poppins"/>
                <a:cs typeface="Poppins"/>
              </a:rPr>
              <a:t>Step 3 (A): Grid Code Mod GC0182</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3F0731">
                    <a:lumMod val="90000"/>
                    <a:lumOff val="10000"/>
                  </a:srgbClr>
                </a:solidFill>
                <a:effectLst/>
                <a:uLnTx/>
                <a:uFillTx/>
                <a:latin typeface="Poppins"/>
                <a:cs typeface="Poppins"/>
              </a:rPr>
              <a:t>(</a:t>
            </a:r>
            <a:r>
              <a:rPr lang="en-GB" sz="1600" b="1">
                <a:solidFill>
                  <a:srgbClr val="3F0731">
                    <a:lumMod val="90000"/>
                    <a:lumOff val="10000"/>
                  </a:srgbClr>
                </a:solidFill>
                <a:latin typeface="Poppins"/>
                <a:cs typeface="Poppins"/>
              </a:rPr>
              <a:t>3</a:t>
            </a:r>
            <a:r>
              <a:rPr kumimoji="0" lang="en-GB" sz="1600" b="1" i="0" u="none" strike="noStrike" kern="1200" cap="none" spc="0" normalizeH="0" baseline="0" noProof="0">
                <a:ln>
                  <a:noFill/>
                </a:ln>
                <a:solidFill>
                  <a:srgbClr val="3F0731">
                    <a:lumMod val="90000"/>
                    <a:lumOff val="10000"/>
                  </a:srgbClr>
                </a:solidFill>
                <a:effectLst/>
                <a:uLnTx/>
                <a:uFillTx/>
                <a:latin typeface="Poppins"/>
                <a:cs typeface="Poppins"/>
              </a:rPr>
              <a:t>.A.1) To publish Metering Polarity Standard for Power Flow Data as a new Electrical Standard and add reference to Part II (b) of Annex to the General Condition of Grid Code. Note that Part II will only exist once GC0103 is implemented, and it is assumed it will be implemented before GC0182 and </a:t>
            </a:r>
            <a:r>
              <a:rPr lang="en-GB" sz="1600" b="1">
                <a:solidFill>
                  <a:srgbClr val="3F0731">
                    <a:lumMod val="90000"/>
                    <a:lumOff val="10000"/>
                  </a:srgbClr>
                </a:solidFill>
                <a:latin typeface="Poppins"/>
                <a:cs typeface="Poppins"/>
              </a:rPr>
              <a:t>CM0105</a:t>
            </a:r>
            <a:r>
              <a:rPr kumimoji="0" lang="en-GB" sz="1600" b="1" i="0" u="none" strike="noStrike" kern="1200" cap="none" spc="0" normalizeH="0" baseline="0" noProof="0">
                <a:ln>
                  <a:noFill/>
                </a:ln>
                <a:solidFill>
                  <a:srgbClr val="3F0731">
                    <a:lumMod val="90000"/>
                    <a:lumOff val="10000"/>
                  </a:srgbClr>
                </a:solidFill>
                <a:effectLst/>
                <a:uLnTx/>
                <a:uFillTx/>
                <a:latin typeface="Poppins"/>
                <a:cs typeface="Poppins"/>
              </a:rPr>
              <a:t>.</a:t>
            </a:r>
            <a:endParaRPr lang="en-GB" sz="1600" b="1" i="0" u="none" strike="noStrike" kern="1200" cap="none" spc="0" normalizeH="0" baseline="0" noProof="0">
              <a:ln>
                <a:noFill/>
              </a:ln>
              <a:solidFill>
                <a:srgbClr val="3F0731">
                  <a:lumMod val="90000"/>
                  <a:lumOff val="10000"/>
                </a:srgbClr>
              </a:solidFill>
              <a:effectLst/>
              <a:uLnTx/>
              <a:uFillTx/>
              <a:latin typeface="Poppins"/>
              <a:cs typeface="Poppins"/>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a:p>
            <a:pPr marL="893445" marR="0" lvl="1" indent="0" algn="l" defTabSz="914400" rtl="0" eaLnBrk="1" fontAlgn="auto" latinLnBrk="0" hangingPunct="1">
              <a:lnSpc>
                <a:spcPct val="100000"/>
              </a:lnSpc>
              <a:spcBef>
                <a:spcPts val="0"/>
              </a:spcBef>
              <a:spcAft>
                <a:spcPts val="0"/>
              </a:spcAft>
              <a:buClrTx/>
              <a:buSzTx/>
              <a:buFontTx/>
              <a:buNone/>
              <a:tabLst/>
              <a:defRPr/>
            </a:pPr>
            <a:endParaRPr lang="en-GB" sz="1600" b="0" i="0" u="none" strike="noStrike" kern="1200" cap="none" spc="0" normalizeH="0" baseline="0" noProof="0">
              <a:ln>
                <a:noFill/>
              </a:ln>
              <a:solidFill>
                <a:srgbClr val="454546"/>
              </a:solidFill>
              <a:effectLst/>
              <a:uLnTx/>
              <a:uFillTx/>
              <a:latin typeface="Poppins" panose="00000500000000000000" pitchFamily="2" charset="0"/>
              <a:cs typeface="Poppins" panose="00000500000000000000" pitchFamily="2" charset="0"/>
            </a:endParaRPr>
          </a:p>
          <a:p>
            <a:pPr marL="720725" marR="0" lvl="1" indent="-263525"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p:txBody>
      </p:sp>
      <p:sp>
        <p:nvSpPr>
          <p:cNvPr id="6" name="Star: 5 Points 5">
            <a:extLst>
              <a:ext uri="{FF2B5EF4-FFF2-40B4-BE49-F238E27FC236}">
                <a16:creationId xmlns:a16="http://schemas.microsoft.com/office/drawing/2014/main" id="{4F3D49C0-7211-B9EE-7A0E-6AB1519356BD}"/>
              </a:ext>
            </a:extLst>
          </p:cNvPr>
          <p:cNvSpPr/>
          <p:nvPr/>
        </p:nvSpPr>
        <p:spPr>
          <a:xfrm>
            <a:off x="6452582" y="6086735"/>
            <a:ext cx="240891" cy="245806"/>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pic>
        <p:nvPicPr>
          <p:cNvPr id="7" name="Picture 6">
            <a:extLst>
              <a:ext uri="{FF2B5EF4-FFF2-40B4-BE49-F238E27FC236}">
                <a16:creationId xmlns:a16="http://schemas.microsoft.com/office/drawing/2014/main" id="{41CB4358-5898-FCD3-8B0C-BD12342C6D93}"/>
              </a:ext>
            </a:extLst>
          </p:cNvPr>
          <p:cNvPicPr>
            <a:picLocks noChangeAspect="1"/>
          </p:cNvPicPr>
          <p:nvPr/>
        </p:nvPicPr>
        <p:blipFill>
          <a:blip r:embed="rId3"/>
          <a:stretch>
            <a:fillRect/>
          </a:stretch>
        </p:blipFill>
        <p:spPr>
          <a:xfrm>
            <a:off x="173876" y="3208696"/>
            <a:ext cx="5655597" cy="3118069"/>
          </a:xfrm>
          <a:prstGeom prst="rect">
            <a:avLst/>
          </a:prstGeom>
        </p:spPr>
      </p:pic>
      <p:sp>
        <p:nvSpPr>
          <p:cNvPr id="8" name="Star: 5 Points 7">
            <a:extLst>
              <a:ext uri="{FF2B5EF4-FFF2-40B4-BE49-F238E27FC236}">
                <a16:creationId xmlns:a16="http://schemas.microsoft.com/office/drawing/2014/main" id="{C1F97442-0A0C-507C-4CC3-FB27CA97A056}"/>
              </a:ext>
            </a:extLst>
          </p:cNvPr>
          <p:cNvSpPr/>
          <p:nvPr/>
        </p:nvSpPr>
        <p:spPr>
          <a:xfrm>
            <a:off x="2048222" y="6284637"/>
            <a:ext cx="240891" cy="245806"/>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9" name="TextBox 8">
            <a:extLst>
              <a:ext uri="{FF2B5EF4-FFF2-40B4-BE49-F238E27FC236}">
                <a16:creationId xmlns:a16="http://schemas.microsoft.com/office/drawing/2014/main" id="{ACD0DD24-78FE-6D87-7A50-6C574FA03DE9}"/>
              </a:ext>
            </a:extLst>
          </p:cNvPr>
          <p:cNvSpPr txBox="1"/>
          <p:nvPr/>
        </p:nvSpPr>
        <p:spPr>
          <a:xfrm>
            <a:off x="2538329" y="6230265"/>
            <a:ext cx="244769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prstClr val="black"/>
                </a:solidFill>
                <a:effectLst/>
                <a:uLnTx/>
                <a:uFillTx/>
                <a:latin typeface="Arial" panose="020B0604020202020204"/>
                <a:ea typeface="+mn-ea"/>
                <a:cs typeface="+mn-cs"/>
              </a:rPr>
              <a:t>Metering Polarity Standard for Power Flow Data </a:t>
            </a:r>
          </a:p>
        </p:txBody>
      </p:sp>
      <p:sp>
        <p:nvSpPr>
          <p:cNvPr id="12" name="TextBox 11">
            <a:extLst>
              <a:ext uri="{FF2B5EF4-FFF2-40B4-BE49-F238E27FC236}">
                <a16:creationId xmlns:a16="http://schemas.microsoft.com/office/drawing/2014/main" id="{CDFECB98-556C-25F0-B658-9E403262C94C}"/>
              </a:ext>
            </a:extLst>
          </p:cNvPr>
          <p:cNvSpPr txBox="1"/>
          <p:nvPr/>
        </p:nvSpPr>
        <p:spPr>
          <a:xfrm>
            <a:off x="1072463" y="2721478"/>
            <a:ext cx="330777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Arial" panose="020B0604020202020204"/>
                <a:ea typeface="+mn-ea"/>
                <a:cs typeface="+mn-cs"/>
                <a:hlinkClick r:id="rId4"/>
              </a:rPr>
              <a:t>Electrical Standard Website</a:t>
            </a:r>
            <a:endParaRPr kumimoji="0" lang="en-GB"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pic>
        <p:nvPicPr>
          <p:cNvPr id="5" name="Picture 4">
            <a:extLst>
              <a:ext uri="{FF2B5EF4-FFF2-40B4-BE49-F238E27FC236}">
                <a16:creationId xmlns:a16="http://schemas.microsoft.com/office/drawing/2014/main" id="{94358DFD-F0C3-EFFC-0CD5-CF1100ECC4C6}"/>
              </a:ext>
            </a:extLst>
          </p:cNvPr>
          <p:cNvPicPr>
            <a:picLocks noChangeAspect="1"/>
          </p:cNvPicPr>
          <p:nvPr/>
        </p:nvPicPr>
        <p:blipFill>
          <a:blip r:embed="rId5"/>
          <a:stretch>
            <a:fillRect/>
          </a:stretch>
        </p:blipFill>
        <p:spPr>
          <a:xfrm>
            <a:off x="6803263" y="2606040"/>
            <a:ext cx="5270506" cy="3979139"/>
          </a:xfrm>
          <a:prstGeom prst="rect">
            <a:avLst/>
          </a:prstGeom>
        </p:spPr>
      </p:pic>
      <p:sp>
        <p:nvSpPr>
          <p:cNvPr id="11" name="Rectangle 2">
            <a:extLst>
              <a:ext uri="{FF2B5EF4-FFF2-40B4-BE49-F238E27FC236}">
                <a16:creationId xmlns:a16="http://schemas.microsoft.com/office/drawing/2014/main" id="{781FC936-A7F2-8B20-3C3F-331C95F93DC4}"/>
              </a:ext>
            </a:extLst>
          </p:cNvPr>
          <p:cNvSpPr>
            <a:spLocks noChangeArrowheads="1"/>
          </p:cNvSpPr>
          <p:nvPr/>
        </p:nvSpPr>
        <p:spPr bwMode="auto">
          <a:xfrm>
            <a:off x="106378" y="230184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Arial" panose="020B0604020202020204" pitchFamily="34" charset="0"/>
                <a:hlinkClick r:id="rId6"/>
              </a:rPr>
              <a:t>GC0182 Metering Polarity Standard for Power Flow Data - 17 Feb 2026.docx</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3062489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49F1AC-3284-BDEF-62B7-12DA30475F0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BCAEA1B-EBD6-844E-F545-BBB35F6C723D}"/>
              </a:ext>
            </a:extLst>
          </p:cNvPr>
          <p:cNvSpPr txBox="1"/>
          <p:nvPr/>
        </p:nvSpPr>
        <p:spPr>
          <a:xfrm>
            <a:off x="92854" y="1052582"/>
            <a:ext cx="12012328" cy="5416868"/>
          </a:xfrm>
          <a:prstGeom prst="rect">
            <a:avLst/>
          </a:prstGeom>
        </p:spPr>
        <p:txBody>
          <a:bodyPr wrap="square" lIns="91440" tIns="45720" rIns="91440" bIns="45720" rtlCol="0" anchor="t">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srgbClr val="00B050"/>
                </a:solidFill>
                <a:effectLst/>
                <a:uLnTx/>
                <a:uFillTx/>
                <a:latin typeface="Poppins" panose="00000500000000000000" pitchFamily="2" charset="0"/>
                <a:ea typeface="+mn-ea"/>
                <a:cs typeface="Poppins" panose="00000500000000000000" pitchFamily="2" charset="0"/>
              </a:rPr>
              <a:t>Approval of GC0182 </a:t>
            </a:r>
            <a:r>
              <a:rPr kumimoji="0" lang="en-GB" sz="24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sym typeface="Wingdings" panose="05000000000000000000" pitchFamily="2" charset="2"/>
              </a:rPr>
              <a:t> </a:t>
            </a:r>
            <a:r>
              <a:rPr kumimoji="0" lang="en-GB" sz="24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rPr>
              <a:t>Step 3 (A): Grid Code Mod </a:t>
            </a:r>
          </a:p>
          <a:p>
            <a:pPr marL="0" marR="0" lvl="1"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rPr>
              <a:t>GC0182</a:t>
            </a:r>
          </a:p>
          <a:p>
            <a:pPr marL="0" marR="0" lvl="1" indent="0" algn="l" defTabSz="914400"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endParaRPr>
          </a:p>
          <a:p>
            <a:pPr marL="0" marR="0" lvl="1"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rPr>
              <a:t>(3.</a:t>
            </a:r>
            <a:r>
              <a:rPr lang="en-GB" sz="1600" b="1">
                <a:solidFill>
                  <a:srgbClr val="3F0731">
                    <a:lumMod val="90000"/>
                    <a:lumOff val="10000"/>
                  </a:srgbClr>
                </a:solidFill>
                <a:latin typeface="Poppins" panose="00000500000000000000" pitchFamily="2" charset="0"/>
                <a:cs typeface="Poppins" panose="00000500000000000000" pitchFamily="2" charset="0"/>
              </a:rPr>
              <a:t>A.</a:t>
            </a:r>
            <a:r>
              <a:rPr kumimoji="0" lang="en-GB" sz="16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rPr>
              <a:t>2) To add New ECC6.5.6.4(f)(g) clauses to Grid Code </a:t>
            </a:r>
          </a:p>
          <a:p>
            <a:pPr marL="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Poppins" panose="00000500000000000000" pitchFamily="2" charset="0"/>
              <a:ea typeface="+mn-ea"/>
              <a:cs typeface="Poppins" panose="00000500000000000000" pitchFamily="2" charset="0"/>
            </a:endParaRPr>
          </a:p>
          <a:p>
            <a:pPr marL="355600" marR="0" lvl="1" indent="-17272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GB" sz="1600" b="0" i="0" u="none" strike="noStrike" kern="1200" cap="none" spc="0" normalizeH="0" baseline="0" noProof="0">
                <a:ln>
                  <a:noFill/>
                </a:ln>
                <a:solidFill>
                  <a:prstClr val="black"/>
                </a:solidFill>
                <a:effectLst/>
                <a:uLnTx/>
                <a:uFillTx/>
                <a:latin typeface="Poppins"/>
                <a:ea typeface="+mn-ea"/>
                <a:cs typeface="Poppins"/>
              </a:rPr>
              <a:t>ECC6.5.6.4 (f)	For a new connection, with a </a:t>
            </a:r>
            <a:r>
              <a:rPr kumimoji="0" lang="en-GB" sz="1600" b="1" i="0" u="none" strike="noStrike" kern="1200" cap="none" spc="0" normalizeH="0" baseline="0" noProof="0">
                <a:ln>
                  <a:noFill/>
                </a:ln>
                <a:solidFill>
                  <a:prstClr val="black"/>
                </a:solidFill>
                <a:effectLst/>
                <a:uLnTx/>
                <a:uFillTx/>
                <a:latin typeface="Poppins"/>
                <a:ea typeface="+mn-ea"/>
                <a:cs typeface="Poppins"/>
              </a:rPr>
              <a:t>Completion Date </a:t>
            </a:r>
            <a:r>
              <a:rPr kumimoji="0" lang="en-GB" sz="1600" b="0" i="0" u="none" strike="noStrike" kern="1200" cap="none" spc="0" normalizeH="0" baseline="0" noProof="0">
                <a:ln>
                  <a:noFill/>
                </a:ln>
                <a:solidFill>
                  <a:prstClr val="black"/>
                </a:solidFill>
                <a:effectLst/>
                <a:uLnTx/>
                <a:uFillTx/>
                <a:latin typeface="Poppins"/>
                <a:ea typeface="+mn-ea"/>
                <a:cs typeface="Poppins"/>
              </a:rPr>
              <a:t>on or after </a:t>
            </a:r>
            <a:r>
              <a:rPr kumimoji="0" lang="en-GB" sz="1600" b="1" i="0" u="none" strike="noStrike" kern="1200" cap="none" spc="0" normalizeH="0" baseline="0" noProof="0">
                <a:ln>
                  <a:noFill/>
                </a:ln>
                <a:solidFill>
                  <a:prstClr val="black"/>
                </a:solidFill>
                <a:effectLst/>
                <a:uLnTx/>
                <a:uFillTx/>
                <a:latin typeface="Poppins"/>
                <a:ea typeface="+mn-ea"/>
                <a:cs typeface="Poppins"/>
              </a:rPr>
              <a:t>DD/MM/YYYY</a:t>
            </a:r>
            <a:r>
              <a:rPr kumimoji="0" lang="en-GB" sz="1600" b="0" i="0" u="none" strike="noStrike" kern="1200" cap="none" spc="0" normalizeH="0" baseline="0" noProof="0">
                <a:ln>
                  <a:noFill/>
                </a:ln>
                <a:solidFill>
                  <a:prstClr val="black"/>
                </a:solidFill>
                <a:effectLst/>
                <a:uLnTx/>
                <a:uFillTx/>
                <a:latin typeface="Poppins"/>
                <a:ea typeface="+mn-ea"/>
                <a:cs typeface="Poppins"/>
              </a:rPr>
              <a:t> [this being 540 days after 		the GC0182 implementation date], the </a:t>
            </a:r>
            <a:r>
              <a:rPr kumimoji="0" lang="en-GB" sz="1600" b="1" i="0" u="none" strike="noStrike" kern="1200" cap="none" spc="0" normalizeH="0" baseline="0" noProof="0">
                <a:ln>
                  <a:noFill/>
                </a:ln>
                <a:solidFill>
                  <a:prstClr val="black"/>
                </a:solidFill>
                <a:effectLst/>
                <a:uLnTx/>
                <a:uFillTx/>
                <a:latin typeface="Poppins"/>
                <a:ea typeface="+mn-ea"/>
                <a:cs typeface="Poppins"/>
              </a:rPr>
              <a:t>EU Code User </a:t>
            </a:r>
            <a:r>
              <a:rPr kumimoji="0" lang="en-GB" sz="1600" b="0" i="0" u="none" strike="noStrike" kern="1200" cap="none" spc="0" normalizeH="0" baseline="0" noProof="0">
                <a:ln>
                  <a:noFill/>
                </a:ln>
                <a:solidFill>
                  <a:prstClr val="black"/>
                </a:solidFill>
                <a:effectLst/>
                <a:uLnTx/>
                <a:uFillTx/>
                <a:latin typeface="Poppins"/>
                <a:ea typeface="+mn-ea"/>
                <a:cs typeface="Poppins"/>
              </a:rPr>
              <a:t>shall ensure the operational metering of this 		new connection conforms to the Metering Polarity Standard for Power Flow Data as provided in the 		</a:t>
            </a:r>
            <a:r>
              <a:rPr kumimoji="0" lang="en-GB" sz="1600" b="1" i="0" u="none" strike="noStrike" kern="1200" cap="none" spc="0" normalizeH="0" baseline="0" noProof="0">
                <a:ln>
                  <a:noFill/>
                </a:ln>
                <a:solidFill>
                  <a:prstClr val="black"/>
                </a:solidFill>
                <a:effectLst/>
                <a:uLnTx/>
                <a:uFillTx/>
                <a:latin typeface="Poppins"/>
                <a:ea typeface="+mn-ea"/>
                <a:cs typeface="Poppins"/>
              </a:rPr>
              <a:t>Applicable Electrical Standards</a:t>
            </a:r>
            <a:r>
              <a:rPr kumimoji="0" lang="en-GB" sz="1600" b="0" i="0" u="none" strike="noStrike" kern="1200" cap="none" spc="0" normalizeH="0" baseline="0" noProof="0">
                <a:ln>
                  <a:noFill/>
                </a:ln>
                <a:solidFill>
                  <a:prstClr val="black"/>
                </a:solidFill>
                <a:effectLst/>
                <a:uLnTx/>
                <a:uFillTx/>
                <a:latin typeface="Poppins"/>
                <a:ea typeface="+mn-ea"/>
                <a:cs typeface="Poppins"/>
              </a:rPr>
              <a:t>. The </a:t>
            </a:r>
            <a:r>
              <a:rPr kumimoji="0" lang="en-GB" sz="1600" b="1" i="0" u="none" strike="noStrike" kern="1200" cap="none" spc="0" normalizeH="0" baseline="0" noProof="0">
                <a:ln>
                  <a:noFill/>
                </a:ln>
                <a:solidFill>
                  <a:prstClr val="black"/>
                </a:solidFill>
                <a:effectLst/>
                <a:uLnTx/>
                <a:uFillTx/>
                <a:latin typeface="Poppins"/>
                <a:ea typeface="+mn-ea"/>
                <a:cs typeface="Poppins"/>
              </a:rPr>
              <a:t>EU Code User</a:t>
            </a:r>
            <a:r>
              <a:rPr kumimoji="0" lang="en-GB" sz="1600" b="0" i="0" u="none" strike="noStrike" kern="1200" cap="none" spc="0" normalizeH="0" baseline="0" noProof="0">
                <a:ln>
                  <a:noFill/>
                </a:ln>
                <a:solidFill>
                  <a:prstClr val="black"/>
                </a:solidFill>
                <a:effectLst/>
                <a:uLnTx/>
                <a:uFillTx/>
                <a:latin typeface="Poppins"/>
                <a:ea typeface="+mn-ea"/>
                <a:cs typeface="Poppins"/>
              </a:rPr>
              <a:t> shall provide the list of metering points being 		installed to </a:t>
            </a:r>
            <a:r>
              <a:rPr kumimoji="0" lang="en-GB" sz="1600" b="1" i="0" u="none" strike="noStrike" kern="1200" cap="none" spc="0" normalizeH="0" baseline="0" noProof="0">
                <a:ln>
                  <a:noFill/>
                </a:ln>
                <a:solidFill>
                  <a:prstClr val="black"/>
                </a:solidFill>
                <a:effectLst/>
                <a:uLnTx/>
                <a:uFillTx/>
                <a:latin typeface="Poppins"/>
                <a:ea typeface="+mn-ea"/>
                <a:cs typeface="Poppins"/>
              </a:rPr>
              <a:t>The Company </a:t>
            </a:r>
            <a:r>
              <a:rPr kumimoji="0" lang="en-GB" sz="1600" b="0" i="0" u="none" strike="noStrike" kern="1200" cap="none" spc="0" normalizeH="0" baseline="0" noProof="0">
                <a:ln>
                  <a:noFill/>
                </a:ln>
                <a:solidFill>
                  <a:prstClr val="black"/>
                </a:solidFill>
                <a:effectLst/>
                <a:uLnTx/>
                <a:uFillTx/>
                <a:latin typeface="Poppins"/>
                <a:ea typeface="+mn-ea"/>
                <a:cs typeface="Poppins"/>
              </a:rPr>
              <a:t>and these metering points will be checked and validated by </a:t>
            </a:r>
            <a:r>
              <a:rPr kumimoji="0" lang="en-GB" sz="1600" b="1" i="0" u="none" strike="noStrike" kern="1200" cap="none" spc="0" normalizeH="0" baseline="0" noProof="0">
                <a:ln>
                  <a:noFill/>
                </a:ln>
                <a:solidFill>
                  <a:prstClr val="black"/>
                </a:solidFill>
                <a:effectLst/>
                <a:uLnTx/>
                <a:uFillTx/>
                <a:latin typeface="Poppins"/>
                <a:ea typeface="+mn-ea"/>
                <a:cs typeface="Poppins"/>
              </a:rPr>
              <a:t>The 		Company</a:t>
            </a:r>
            <a:r>
              <a:rPr kumimoji="0" lang="en-GB" sz="1600" b="0" i="0" u="none" strike="noStrike" kern="1200" cap="none" spc="0" normalizeH="0" baseline="0" noProof="0">
                <a:ln>
                  <a:noFill/>
                </a:ln>
                <a:solidFill>
                  <a:prstClr val="black"/>
                </a:solidFill>
                <a:effectLst/>
                <a:uLnTx/>
                <a:uFillTx/>
                <a:latin typeface="Poppins"/>
                <a:ea typeface="+mn-ea"/>
                <a:cs typeface="Poppins"/>
              </a:rPr>
              <a:t> and agreed with the </a:t>
            </a:r>
            <a:r>
              <a:rPr kumimoji="0" lang="en-GB" sz="1600" b="1" i="0" u="none" strike="noStrike" kern="1200" cap="none" spc="0" normalizeH="0" baseline="0" noProof="0">
                <a:ln>
                  <a:noFill/>
                </a:ln>
                <a:solidFill>
                  <a:prstClr val="black"/>
                </a:solidFill>
                <a:effectLst/>
                <a:uLnTx/>
                <a:uFillTx/>
                <a:latin typeface="Poppins"/>
                <a:ea typeface="+mn-ea"/>
                <a:cs typeface="Poppins"/>
              </a:rPr>
              <a:t>EU Code User</a:t>
            </a:r>
            <a:r>
              <a:rPr kumimoji="0" lang="en-GB" sz="1600" b="0" i="0" u="none" strike="noStrike" kern="1200" cap="none" spc="0" normalizeH="0" baseline="0" noProof="0">
                <a:ln>
                  <a:noFill/>
                </a:ln>
                <a:solidFill>
                  <a:prstClr val="black"/>
                </a:solidFill>
                <a:effectLst/>
                <a:uLnTx/>
                <a:uFillTx/>
                <a:latin typeface="Poppins"/>
                <a:ea typeface="+mn-ea"/>
                <a:cs typeface="Poppins"/>
              </a:rPr>
              <a:t>.</a:t>
            </a:r>
          </a:p>
          <a:p>
            <a:pPr marL="355600" marR="0" lvl="1" indent="-17272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lang="en-GB" sz="1600" b="1">
              <a:solidFill>
                <a:prstClr val="black"/>
              </a:solidFill>
              <a:latin typeface="Poppins"/>
              <a:cs typeface="Poppins"/>
            </a:endParaRPr>
          </a:p>
          <a:p>
            <a:pPr marL="355600" lvl="1" indent="-172720">
              <a:buFont typeface="Courier New" panose="02070309020205020404" pitchFamily="49" charset="0"/>
              <a:buChar char="o"/>
              <a:defRPr/>
            </a:pPr>
            <a:r>
              <a:rPr lang="en-GB" sz="1600">
                <a:solidFill>
                  <a:prstClr val="black"/>
                </a:solidFill>
                <a:latin typeface="Poppins"/>
                <a:cs typeface="Poppins"/>
              </a:rPr>
              <a:t>ECC6.5.6.4 (g)	For an existing connection, with a </a:t>
            </a:r>
            <a:r>
              <a:rPr lang="en-GB" sz="1600" b="1">
                <a:solidFill>
                  <a:prstClr val="black"/>
                </a:solidFill>
                <a:latin typeface="Poppins"/>
                <a:cs typeface="Poppins"/>
              </a:rPr>
              <a:t>Completion Date </a:t>
            </a:r>
            <a:r>
              <a:rPr lang="en-GB" sz="1600">
                <a:solidFill>
                  <a:prstClr val="black"/>
                </a:solidFill>
                <a:latin typeface="Poppins"/>
                <a:cs typeface="Poppins"/>
              </a:rPr>
              <a:t>before </a:t>
            </a:r>
            <a:r>
              <a:rPr lang="en-GB" sz="1600" b="1">
                <a:solidFill>
                  <a:prstClr val="black"/>
                </a:solidFill>
                <a:latin typeface="Poppins"/>
                <a:cs typeface="Poppins"/>
              </a:rPr>
              <a:t>DD/MM/YYYY</a:t>
            </a:r>
            <a:r>
              <a:rPr lang="en-GB" sz="1600">
                <a:solidFill>
                  <a:prstClr val="black"/>
                </a:solidFill>
                <a:latin typeface="Poppins"/>
                <a:cs typeface="Poppins"/>
              </a:rPr>
              <a:t> [this being 540 days 		after the GC0182 implementation date], the </a:t>
            </a:r>
            <a:r>
              <a:rPr lang="en-GB" sz="1600" b="1">
                <a:solidFill>
                  <a:prstClr val="black"/>
                </a:solidFill>
                <a:latin typeface="Poppins"/>
                <a:cs typeface="Poppins"/>
              </a:rPr>
              <a:t>EU Code User</a:t>
            </a:r>
            <a:r>
              <a:rPr lang="en-GB" sz="1600">
                <a:solidFill>
                  <a:prstClr val="black"/>
                </a:solidFill>
                <a:latin typeface="Poppins"/>
                <a:cs typeface="Poppins"/>
              </a:rPr>
              <a:t> shall ensure any operational metering 		installed or upgraded on or after </a:t>
            </a:r>
            <a:r>
              <a:rPr lang="en-GB" sz="1600" b="1">
                <a:solidFill>
                  <a:prstClr val="black"/>
                </a:solidFill>
                <a:latin typeface="Poppins"/>
                <a:cs typeface="Poppins"/>
              </a:rPr>
              <a:t>DD/MM/YYYY</a:t>
            </a:r>
            <a:r>
              <a:rPr lang="en-GB" sz="1600">
                <a:solidFill>
                  <a:prstClr val="black"/>
                </a:solidFill>
                <a:latin typeface="Poppins"/>
                <a:cs typeface="Poppins"/>
              </a:rPr>
              <a:t> [this being 540 days after the GC0182 			implementation date] conforms to the Metering Polarity Standard for Power Flow Data as provided 		in the </a:t>
            </a:r>
            <a:r>
              <a:rPr lang="en-GB" sz="1600" b="1">
                <a:solidFill>
                  <a:prstClr val="black"/>
                </a:solidFill>
                <a:latin typeface="Poppins"/>
                <a:cs typeface="Poppins"/>
              </a:rPr>
              <a:t>Applicable Electrical Standards</a:t>
            </a:r>
            <a:r>
              <a:rPr lang="en-GB" sz="1600">
                <a:solidFill>
                  <a:prstClr val="black"/>
                </a:solidFill>
                <a:latin typeface="Poppins"/>
                <a:cs typeface="Poppins"/>
              </a:rPr>
              <a:t>. The </a:t>
            </a:r>
            <a:r>
              <a:rPr lang="en-GB" sz="1600" b="1">
                <a:solidFill>
                  <a:prstClr val="black"/>
                </a:solidFill>
                <a:latin typeface="Poppins"/>
                <a:cs typeface="Poppins"/>
              </a:rPr>
              <a:t>EU Code User</a:t>
            </a:r>
            <a:r>
              <a:rPr lang="en-GB" sz="1600">
                <a:solidFill>
                  <a:prstClr val="black"/>
                </a:solidFill>
                <a:latin typeface="Poppins"/>
                <a:cs typeface="Poppins"/>
              </a:rPr>
              <a:t> shall provide the list of metering points 		being installed or upgraded to </a:t>
            </a:r>
            <a:r>
              <a:rPr lang="en-GB" sz="1600" b="1">
                <a:solidFill>
                  <a:prstClr val="black"/>
                </a:solidFill>
                <a:latin typeface="Poppins"/>
                <a:cs typeface="Poppins"/>
              </a:rPr>
              <a:t>The Company</a:t>
            </a:r>
            <a:r>
              <a:rPr lang="en-GB" sz="1600">
                <a:solidFill>
                  <a:prstClr val="black"/>
                </a:solidFill>
                <a:latin typeface="Poppins"/>
                <a:cs typeface="Poppins"/>
              </a:rPr>
              <a:t> and these metering points will be checked and 		validated by </a:t>
            </a:r>
            <a:r>
              <a:rPr lang="en-GB" sz="1600" b="1">
                <a:solidFill>
                  <a:prstClr val="black"/>
                </a:solidFill>
                <a:latin typeface="Poppins"/>
                <a:cs typeface="Poppins"/>
              </a:rPr>
              <a:t>The Company</a:t>
            </a:r>
            <a:r>
              <a:rPr lang="en-GB" sz="1600">
                <a:solidFill>
                  <a:prstClr val="black"/>
                </a:solidFill>
                <a:latin typeface="Poppins"/>
                <a:cs typeface="Poppins"/>
              </a:rPr>
              <a:t> and agreed with the </a:t>
            </a:r>
            <a:r>
              <a:rPr lang="en-GB" sz="1600" b="1">
                <a:solidFill>
                  <a:prstClr val="black"/>
                </a:solidFill>
                <a:latin typeface="Poppins"/>
                <a:cs typeface="Poppins"/>
              </a:rPr>
              <a:t>EU Code User</a:t>
            </a:r>
            <a:r>
              <a:rPr lang="en-GB" sz="1600">
                <a:solidFill>
                  <a:prstClr val="black"/>
                </a:solidFill>
                <a:latin typeface="Poppins"/>
                <a:cs typeface="Poppins"/>
              </a:rPr>
              <a:t>.</a:t>
            </a:r>
            <a:r>
              <a:rPr lang="en-GB" sz="1600" b="1">
                <a:solidFill>
                  <a:prstClr val="black"/>
                </a:solidFill>
                <a:latin typeface="Poppins"/>
                <a:cs typeface="Poppins"/>
              </a:rPr>
              <a:t>.</a:t>
            </a:r>
            <a:endParaRPr lang="en-GB" sz="1600">
              <a:solidFill>
                <a:prstClr val="black"/>
              </a:solidFill>
              <a:latin typeface="Poppins"/>
              <a:cs typeface="Poppins"/>
            </a:endParaRPr>
          </a:p>
          <a:p>
            <a:pPr marL="355600" marR="0" lvl="1" indent="-17272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kumimoji="0" lang="en-GB" sz="1600" b="0" i="0" u="none" strike="noStrike" kern="1200" cap="none" spc="0" normalizeH="0" baseline="0" noProof="0">
              <a:ln>
                <a:noFill/>
              </a:ln>
              <a:solidFill>
                <a:prstClr val="black"/>
              </a:solidFill>
              <a:effectLst/>
              <a:uLnTx/>
              <a:uFillTx/>
              <a:latin typeface="Poppins"/>
              <a:ea typeface="+mn-ea"/>
              <a:cs typeface="Poppins"/>
            </a:endParaRPr>
          </a:p>
        </p:txBody>
      </p:sp>
      <p:sp>
        <p:nvSpPr>
          <p:cNvPr id="2" name="Title 1">
            <a:extLst>
              <a:ext uri="{FF2B5EF4-FFF2-40B4-BE49-F238E27FC236}">
                <a16:creationId xmlns:a16="http://schemas.microsoft.com/office/drawing/2014/main" id="{761A72F7-84AD-A02F-5F4A-B83E28118860}"/>
              </a:ext>
            </a:extLst>
          </p:cNvPr>
          <p:cNvSpPr>
            <a:spLocks noGrp="1"/>
          </p:cNvSpPr>
          <p:nvPr>
            <p:ph type="title"/>
          </p:nvPr>
        </p:nvSpPr>
        <p:spPr>
          <a:xfrm>
            <a:off x="47134" y="65519"/>
            <a:ext cx="10034126" cy="752966"/>
          </a:xfrm>
        </p:spPr>
        <p:txBody>
          <a:bodyPr>
            <a:noAutofit/>
          </a:bodyPr>
          <a:lstStyle/>
          <a:p>
            <a:r>
              <a:rPr lang="en-GB" sz="3200">
                <a:latin typeface="Poppins" panose="00000500000000000000" pitchFamily="2" charset="0"/>
                <a:cs typeface="Poppins" panose="00000500000000000000" pitchFamily="2" charset="0"/>
              </a:rPr>
              <a:t>Refined Implementation Plan for GC0182</a:t>
            </a:r>
          </a:p>
        </p:txBody>
      </p:sp>
      <p:sp>
        <p:nvSpPr>
          <p:cNvPr id="4" name="TextBox 3">
            <a:extLst>
              <a:ext uri="{FF2B5EF4-FFF2-40B4-BE49-F238E27FC236}">
                <a16:creationId xmlns:a16="http://schemas.microsoft.com/office/drawing/2014/main" id="{958183A1-1283-AC11-F42D-C0A9254B763B}"/>
              </a:ext>
            </a:extLst>
          </p:cNvPr>
          <p:cNvSpPr txBox="1"/>
          <p:nvPr/>
        </p:nvSpPr>
        <p:spPr>
          <a:xfrm>
            <a:off x="10342880" y="6035040"/>
            <a:ext cx="1669448" cy="60960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 name="Star: 5 Points 4">
            <a:extLst>
              <a:ext uri="{FF2B5EF4-FFF2-40B4-BE49-F238E27FC236}">
                <a16:creationId xmlns:a16="http://schemas.microsoft.com/office/drawing/2014/main" id="{B18A2B23-7E73-F868-9AC6-46DB0891ECD8}"/>
              </a:ext>
            </a:extLst>
          </p:cNvPr>
          <p:cNvSpPr/>
          <p:nvPr/>
        </p:nvSpPr>
        <p:spPr>
          <a:xfrm>
            <a:off x="938739" y="3296607"/>
            <a:ext cx="240891" cy="245806"/>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6" name="Star: 5 Points 5">
            <a:extLst>
              <a:ext uri="{FF2B5EF4-FFF2-40B4-BE49-F238E27FC236}">
                <a16:creationId xmlns:a16="http://schemas.microsoft.com/office/drawing/2014/main" id="{2B20F2AE-F0CD-2F60-F4C2-3E17C78E7CED}"/>
              </a:ext>
            </a:extLst>
          </p:cNvPr>
          <p:cNvSpPr/>
          <p:nvPr/>
        </p:nvSpPr>
        <p:spPr>
          <a:xfrm>
            <a:off x="938738" y="5388297"/>
            <a:ext cx="240891" cy="245806"/>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7" name="TextBox 6">
            <a:extLst>
              <a:ext uri="{FF2B5EF4-FFF2-40B4-BE49-F238E27FC236}">
                <a16:creationId xmlns:a16="http://schemas.microsoft.com/office/drawing/2014/main" id="{231895C7-5FC2-BDDC-D1F0-C624226852B1}"/>
              </a:ext>
            </a:extLst>
          </p:cNvPr>
          <p:cNvSpPr txBox="1"/>
          <p:nvPr/>
        </p:nvSpPr>
        <p:spPr>
          <a:xfrm>
            <a:off x="7358384" y="634772"/>
            <a:ext cx="4792312" cy="1954381"/>
          </a:xfrm>
          <a:prstGeom prst="rect">
            <a:avLst/>
          </a:prstGeom>
          <a:noFill/>
        </p:spPr>
        <p:txBody>
          <a:bodyPr wrap="square" rtlCol="0">
            <a:spAutoFit/>
          </a:bodyPr>
          <a:lstStyle/>
          <a:p>
            <a:r>
              <a:rPr lang="en-GB" sz="1100">
                <a:highlight>
                  <a:srgbClr val="FF00FF"/>
                </a:highlight>
              </a:rPr>
              <a:t>NB: </a:t>
            </a:r>
          </a:p>
          <a:p>
            <a:pPr marL="285750" indent="-285750">
              <a:buFontTx/>
              <a:buChar char="-"/>
            </a:pPr>
            <a:r>
              <a:rPr lang="en-GB" sz="1100">
                <a:highlight>
                  <a:srgbClr val="FF00FF"/>
                </a:highlight>
              </a:rPr>
              <a:t>Completion Date is typically when </a:t>
            </a:r>
            <a:r>
              <a:rPr lang="en-GB" sz="1100" b="1">
                <a:highlight>
                  <a:srgbClr val="FF00FF"/>
                </a:highlight>
              </a:rPr>
              <a:t>User</a:t>
            </a:r>
            <a:r>
              <a:rPr lang="en-GB" sz="1100">
                <a:highlight>
                  <a:srgbClr val="FF00FF"/>
                </a:highlight>
              </a:rPr>
              <a:t> is expected to connect to or start using the </a:t>
            </a:r>
            <a:r>
              <a:rPr lang="en-GB" sz="1100" b="1">
                <a:highlight>
                  <a:srgbClr val="FF00FF"/>
                </a:highlight>
              </a:rPr>
              <a:t>National Electricity Transmission System </a:t>
            </a:r>
            <a:r>
              <a:rPr lang="en-GB" sz="1100">
                <a:highlight>
                  <a:srgbClr val="FF00FF"/>
                </a:highlight>
              </a:rPr>
              <a:t>(EON issued).  </a:t>
            </a:r>
          </a:p>
          <a:p>
            <a:pPr marL="285750" indent="-285750">
              <a:buFontTx/>
              <a:buChar char="-"/>
            </a:pPr>
            <a:endParaRPr lang="en-GB" sz="1100">
              <a:highlight>
                <a:srgbClr val="FF00FF"/>
              </a:highlight>
            </a:endParaRPr>
          </a:p>
          <a:p>
            <a:pPr marL="285750" indent="-285750">
              <a:buFontTx/>
              <a:buChar char="-"/>
            </a:pPr>
            <a:r>
              <a:rPr lang="en-GB" sz="1100">
                <a:highlight>
                  <a:srgbClr val="FF00FF"/>
                </a:highlight>
              </a:rPr>
              <a:t>NESO Compliance process typically starts 18 months before the Completion Date and the legal text will specify a date that is 540 days after the GC0182 implementation date so that the obligation to follow the meter polarity will be captured at the beginning of the compliance process even though the Bilateral Agreement (signed before the implementation of GC0182) did not include this requirement </a:t>
            </a:r>
          </a:p>
        </p:txBody>
      </p:sp>
      <p:sp>
        <p:nvSpPr>
          <p:cNvPr id="8" name="Rectangle 1">
            <a:extLst>
              <a:ext uri="{FF2B5EF4-FFF2-40B4-BE49-F238E27FC236}">
                <a16:creationId xmlns:a16="http://schemas.microsoft.com/office/drawing/2014/main" id="{BBE4AB83-C3E8-8002-7AFD-B89D83B3517B}"/>
              </a:ext>
            </a:extLst>
          </p:cNvPr>
          <p:cNvSpPr>
            <a:spLocks noChangeArrowheads="1"/>
          </p:cNvSpPr>
          <p:nvPr/>
        </p:nvSpPr>
        <p:spPr bwMode="auto">
          <a:xfrm>
            <a:off x="825910" y="237923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Arial" panose="020B0604020202020204" pitchFamily="34" charset="0"/>
                <a:hlinkClick r:id="rId3"/>
              </a:rPr>
              <a:t>Grid Code 07_European_Connection_Conditions_I6R33.docx</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0579496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D98EE-E1A5-660F-D8BB-77F4E2ECC5B4}"/>
              </a:ext>
            </a:extLst>
          </p:cNvPr>
          <p:cNvSpPr>
            <a:spLocks noGrp="1"/>
          </p:cNvSpPr>
          <p:nvPr>
            <p:ph type="ctrTitle"/>
          </p:nvPr>
        </p:nvSpPr>
        <p:spPr>
          <a:xfrm>
            <a:off x="532944" y="820794"/>
            <a:ext cx="5105856" cy="1862771"/>
          </a:xfrm>
        </p:spPr>
        <p:txBody>
          <a:bodyPr/>
          <a:lstStyle/>
          <a:p>
            <a:r>
              <a:rPr lang="en-GB">
                <a:latin typeface="Poppins "/>
                <a:cs typeface="Arial"/>
              </a:rPr>
              <a:t>WELCOME</a:t>
            </a:r>
          </a:p>
        </p:txBody>
      </p:sp>
    </p:spTree>
    <p:extLst>
      <p:ext uri="{BB962C8B-B14F-4D97-AF65-F5344CB8AC3E}">
        <p14:creationId xmlns:p14="http://schemas.microsoft.com/office/powerpoint/2010/main" val="28782552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8A1A6-0D8B-E46B-4990-84CBAE83FEF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6EBD4E4-2085-6AFF-3089-44FD575BA292}"/>
              </a:ext>
            </a:extLst>
          </p:cNvPr>
          <p:cNvSpPr txBox="1"/>
          <p:nvPr/>
        </p:nvSpPr>
        <p:spPr>
          <a:xfrm>
            <a:off x="92854" y="1214001"/>
            <a:ext cx="12012328" cy="3077766"/>
          </a:xfrm>
          <a:prstGeom prst="rect">
            <a:avLst/>
          </a:prstGeom>
        </p:spPr>
        <p:txBody>
          <a:bodyPr wrap="square" lIns="91440" tIns="45720" rIns="91440" bIns="45720" rtlCol="0" anchor="t">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srgbClr val="00B050"/>
                </a:solidFill>
                <a:effectLst/>
                <a:uLnTx/>
                <a:uFillTx/>
                <a:latin typeface="Poppins" panose="00000500000000000000" pitchFamily="2" charset="0"/>
                <a:ea typeface="+mn-ea"/>
                <a:cs typeface="Poppins" panose="00000500000000000000" pitchFamily="2" charset="0"/>
              </a:rPr>
              <a:t>Approval of GC0182</a:t>
            </a:r>
            <a:r>
              <a:rPr kumimoji="0" lang="en-GB" sz="24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rPr>
              <a:t> </a:t>
            </a:r>
            <a:r>
              <a:rPr kumimoji="0" lang="en-GB" sz="24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sym typeface="Wingdings" panose="05000000000000000000" pitchFamily="2" charset="2"/>
              </a:rPr>
              <a:t> </a:t>
            </a:r>
            <a:r>
              <a:rPr kumimoji="0" lang="en-GB" sz="24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rPr>
              <a:t>Step 3 (A): Grid Code Mod GC0182</a:t>
            </a:r>
          </a:p>
          <a:p>
            <a:pPr marL="0" marR="0" lvl="1" indent="0" algn="l" defTabSz="914400"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endParaRPr>
          </a:p>
          <a:p>
            <a:pPr marL="0" marR="0" lvl="1"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rPr>
              <a:t>(3</a:t>
            </a:r>
            <a:r>
              <a:rPr lang="en-GB" sz="1600" b="1">
                <a:solidFill>
                  <a:srgbClr val="3F0731">
                    <a:lumMod val="90000"/>
                    <a:lumOff val="10000"/>
                  </a:srgbClr>
                </a:solidFill>
                <a:latin typeface="Poppins" panose="00000500000000000000" pitchFamily="2" charset="0"/>
                <a:cs typeface="Poppins" panose="00000500000000000000" pitchFamily="2" charset="0"/>
              </a:rPr>
              <a:t>.A.3</a:t>
            </a:r>
            <a:r>
              <a:rPr kumimoji="0" lang="en-GB" sz="16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rPr>
              <a:t>) To add New CC6.5.6(f) clause to Grid Code </a:t>
            </a: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Poppins" panose="00000500000000000000" pitchFamily="2" charset="0"/>
              <a:ea typeface="+mn-ea"/>
              <a:cs typeface="Poppins" panose="00000500000000000000" pitchFamily="2" charset="0"/>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Poppins" panose="00000500000000000000" pitchFamily="2" charset="0"/>
              <a:ea typeface="+mn-ea"/>
              <a:cs typeface="Poppins" panose="00000500000000000000" pitchFamily="2" charset="0"/>
            </a:endParaRPr>
          </a:p>
          <a:p>
            <a:pPr marL="355600" lvl="1" indent="-172720">
              <a:buFont typeface="Courier New" panose="02070309020205020404" pitchFamily="49" charset="0"/>
              <a:buChar char="o"/>
              <a:defRPr/>
            </a:pPr>
            <a:r>
              <a:rPr kumimoji="0" lang="en-GB" sz="1600" b="0" i="0" u="none" strike="noStrike" kern="1200" cap="none" spc="0" normalizeH="0" baseline="0" noProof="0">
                <a:ln>
                  <a:noFill/>
                </a:ln>
                <a:solidFill>
                  <a:prstClr val="black"/>
                </a:solidFill>
                <a:effectLst/>
                <a:uLnTx/>
                <a:uFillTx/>
                <a:latin typeface="Poppins"/>
                <a:cs typeface="Poppins"/>
              </a:rPr>
              <a:t>CC6.5.6 (f) 	The </a:t>
            </a:r>
            <a:r>
              <a:rPr kumimoji="0" lang="en-GB" sz="1600" b="1" i="0" u="none" strike="noStrike" kern="1200" cap="none" spc="0" normalizeH="0" baseline="0" noProof="0">
                <a:ln>
                  <a:noFill/>
                </a:ln>
                <a:solidFill>
                  <a:prstClr val="black"/>
                </a:solidFill>
                <a:effectLst/>
                <a:uLnTx/>
                <a:uFillTx/>
                <a:latin typeface="Poppins"/>
                <a:cs typeface="Poppins"/>
              </a:rPr>
              <a:t>GB Code User </a:t>
            </a:r>
            <a:r>
              <a:rPr kumimoji="0" lang="en-GB" sz="1600" b="0" i="0" u="none" strike="noStrike" kern="1200" cap="none" spc="0" normalizeH="0" baseline="0" noProof="0">
                <a:ln>
                  <a:noFill/>
                </a:ln>
                <a:solidFill>
                  <a:prstClr val="black"/>
                </a:solidFill>
                <a:effectLst/>
                <a:uLnTx/>
                <a:uFillTx/>
                <a:latin typeface="Poppins"/>
                <a:cs typeface="Poppins"/>
              </a:rPr>
              <a:t>shall ensure any operational metering installed or upgraded on or after 			</a:t>
            </a:r>
            <a:r>
              <a:rPr kumimoji="0" lang="en-GB" sz="1600" b="1" i="0" u="none" strike="noStrike" kern="1200" cap="none" spc="0" normalizeH="0" baseline="0" noProof="0">
                <a:ln>
                  <a:noFill/>
                </a:ln>
                <a:solidFill>
                  <a:prstClr val="black"/>
                </a:solidFill>
                <a:effectLst/>
                <a:uLnTx/>
                <a:uFillTx/>
                <a:latin typeface="Poppins"/>
                <a:cs typeface="Poppins"/>
              </a:rPr>
              <a:t>DD/MM/YYYY</a:t>
            </a:r>
            <a:r>
              <a:rPr kumimoji="0" lang="en-GB" sz="1600" b="0" i="0" u="none" strike="noStrike" kern="1200" cap="none" spc="0" normalizeH="0" baseline="0" noProof="0">
                <a:ln>
                  <a:noFill/>
                </a:ln>
                <a:solidFill>
                  <a:prstClr val="black"/>
                </a:solidFill>
                <a:effectLst/>
                <a:uLnTx/>
                <a:uFillTx/>
                <a:latin typeface="Poppins"/>
                <a:cs typeface="Poppins"/>
              </a:rPr>
              <a:t> [this being 540 days after the GC0182 implementation date] conforms to the 		Metering Polarity Standard for Power Flow Data as provided in the </a:t>
            </a:r>
            <a:r>
              <a:rPr kumimoji="0" lang="en-GB" sz="1600" b="1" i="0" u="none" strike="noStrike" kern="1200" cap="none" spc="0" normalizeH="0" baseline="0" noProof="0">
                <a:ln>
                  <a:noFill/>
                </a:ln>
                <a:solidFill>
                  <a:prstClr val="black"/>
                </a:solidFill>
                <a:effectLst/>
                <a:uLnTx/>
                <a:uFillTx/>
                <a:latin typeface="Poppins"/>
                <a:cs typeface="Poppins"/>
              </a:rPr>
              <a:t>Applicable Electrical 			Standards</a:t>
            </a:r>
            <a:r>
              <a:rPr kumimoji="0" lang="en-GB" sz="1600" b="0" i="0" u="none" strike="noStrike" kern="1200" cap="none" spc="0" normalizeH="0" baseline="0" noProof="0">
                <a:ln>
                  <a:noFill/>
                </a:ln>
                <a:solidFill>
                  <a:prstClr val="black"/>
                </a:solidFill>
                <a:effectLst/>
                <a:uLnTx/>
                <a:uFillTx/>
                <a:latin typeface="Poppins"/>
                <a:cs typeface="Poppins"/>
              </a:rPr>
              <a:t>. The </a:t>
            </a:r>
            <a:r>
              <a:rPr kumimoji="0" lang="en-GB" sz="1600" b="1" i="0" u="none" strike="noStrike" kern="1200" cap="none" spc="0" normalizeH="0" baseline="0" noProof="0">
                <a:ln>
                  <a:noFill/>
                </a:ln>
                <a:solidFill>
                  <a:prstClr val="black"/>
                </a:solidFill>
                <a:effectLst/>
                <a:uLnTx/>
                <a:uFillTx/>
                <a:latin typeface="Poppins"/>
                <a:cs typeface="Poppins"/>
              </a:rPr>
              <a:t>GB Code User </a:t>
            </a:r>
            <a:r>
              <a:rPr kumimoji="0" lang="en-GB" sz="1600" b="0" i="0" u="none" strike="noStrike" kern="1200" cap="none" spc="0" normalizeH="0" baseline="0" noProof="0">
                <a:ln>
                  <a:noFill/>
                </a:ln>
                <a:solidFill>
                  <a:prstClr val="black"/>
                </a:solidFill>
                <a:effectLst/>
                <a:uLnTx/>
                <a:uFillTx/>
                <a:latin typeface="Poppins"/>
                <a:cs typeface="Poppins"/>
              </a:rPr>
              <a:t>shall provide the list of metering points being installed or upgraded 		to </a:t>
            </a:r>
            <a:r>
              <a:rPr kumimoji="0" lang="en-GB" sz="1600" b="1" i="0" u="none" strike="noStrike" kern="1200" cap="none" spc="0" normalizeH="0" baseline="0" noProof="0">
                <a:ln>
                  <a:noFill/>
                </a:ln>
                <a:solidFill>
                  <a:prstClr val="black"/>
                </a:solidFill>
                <a:effectLst/>
                <a:uLnTx/>
                <a:uFillTx/>
                <a:latin typeface="Poppins"/>
                <a:cs typeface="Poppins"/>
              </a:rPr>
              <a:t>The Company </a:t>
            </a:r>
            <a:r>
              <a:rPr kumimoji="0" lang="en-GB" sz="1600" b="0" i="0" u="none" strike="noStrike" kern="1200" cap="none" spc="0" normalizeH="0" baseline="0" noProof="0">
                <a:ln>
                  <a:noFill/>
                </a:ln>
                <a:solidFill>
                  <a:prstClr val="black"/>
                </a:solidFill>
                <a:effectLst/>
                <a:uLnTx/>
                <a:uFillTx/>
                <a:latin typeface="Poppins"/>
                <a:cs typeface="Poppins"/>
              </a:rPr>
              <a:t>and these metering points will be checked and validated by </a:t>
            </a:r>
            <a:r>
              <a:rPr kumimoji="0" lang="en-GB" sz="1600" b="1" i="0" u="none" strike="noStrike" kern="1200" cap="none" spc="0" normalizeH="0" baseline="0" noProof="0">
                <a:ln>
                  <a:noFill/>
                </a:ln>
                <a:solidFill>
                  <a:prstClr val="black"/>
                </a:solidFill>
                <a:effectLst/>
                <a:uLnTx/>
                <a:uFillTx/>
                <a:latin typeface="Poppins"/>
                <a:cs typeface="Poppins"/>
              </a:rPr>
              <a:t>The Company </a:t>
            </a:r>
            <a:r>
              <a:rPr kumimoji="0" lang="en-GB" sz="1600" b="0" i="0" u="none" strike="noStrike" kern="1200" cap="none" spc="0" normalizeH="0" baseline="0" noProof="0">
                <a:ln>
                  <a:noFill/>
                </a:ln>
                <a:solidFill>
                  <a:prstClr val="black"/>
                </a:solidFill>
                <a:effectLst/>
                <a:uLnTx/>
                <a:uFillTx/>
                <a:latin typeface="Poppins"/>
                <a:cs typeface="Poppins"/>
              </a:rPr>
              <a:t>and 		agreed with the </a:t>
            </a:r>
            <a:r>
              <a:rPr kumimoji="0" lang="en-GB" sz="1600" b="1" i="0" u="none" strike="noStrike" kern="1200" cap="none" spc="0" normalizeH="0" baseline="0" noProof="0">
                <a:ln>
                  <a:noFill/>
                </a:ln>
                <a:solidFill>
                  <a:prstClr val="black"/>
                </a:solidFill>
                <a:effectLst/>
                <a:uLnTx/>
                <a:uFillTx/>
                <a:latin typeface="Poppins"/>
                <a:cs typeface="Poppins"/>
              </a:rPr>
              <a:t>GB Code User</a:t>
            </a:r>
            <a:r>
              <a:rPr kumimoji="0" lang="en-GB" sz="1600" b="0" i="0" u="none" strike="noStrike" kern="1200" cap="none" spc="0" normalizeH="0" baseline="0" noProof="0">
                <a:ln>
                  <a:noFill/>
                </a:ln>
                <a:solidFill>
                  <a:prstClr val="black"/>
                </a:solidFill>
                <a:effectLst/>
                <a:uLnTx/>
                <a:uFillTx/>
                <a:latin typeface="Poppins"/>
                <a:cs typeface="Poppins"/>
              </a:rPr>
              <a:t>.</a:t>
            </a:r>
            <a:endParaRPr lang="en-GB" sz="1600">
              <a:solidFill>
                <a:prstClr val="black"/>
              </a:solidFill>
              <a:latin typeface="Poppins"/>
              <a:cs typeface="Poppins"/>
            </a:endParaRPr>
          </a:p>
          <a:p>
            <a:pPr marL="355600" lvl="1" indent="-172720">
              <a:buFont typeface="Courier New" panose="02070309020205020404" pitchFamily="49" charset="0"/>
              <a:buChar char="o"/>
              <a:defRPr/>
            </a:pPr>
            <a:endParaRPr lang="en-GB" sz="1600" b="0" i="0" u="none" strike="noStrike" kern="1200" cap="none" spc="0" normalizeH="0" baseline="0" noProof="0">
              <a:ln>
                <a:noFill/>
              </a:ln>
              <a:solidFill>
                <a:prstClr val="black"/>
              </a:solidFill>
              <a:effectLst/>
              <a:uLnTx/>
              <a:uFillTx/>
              <a:latin typeface="Poppins"/>
              <a:cs typeface="Poppins"/>
            </a:endParaRPr>
          </a:p>
        </p:txBody>
      </p:sp>
      <p:sp>
        <p:nvSpPr>
          <p:cNvPr id="2" name="Title 1">
            <a:extLst>
              <a:ext uri="{FF2B5EF4-FFF2-40B4-BE49-F238E27FC236}">
                <a16:creationId xmlns:a16="http://schemas.microsoft.com/office/drawing/2014/main" id="{9A956330-2647-B9EA-7096-0B481E421644}"/>
              </a:ext>
            </a:extLst>
          </p:cNvPr>
          <p:cNvSpPr>
            <a:spLocks noGrp="1"/>
          </p:cNvSpPr>
          <p:nvPr>
            <p:ph type="title"/>
          </p:nvPr>
        </p:nvSpPr>
        <p:spPr>
          <a:xfrm>
            <a:off x="92854" y="112334"/>
            <a:ext cx="10034126" cy="752966"/>
          </a:xfrm>
        </p:spPr>
        <p:txBody>
          <a:bodyPr>
            <a:noAutofit/>
          </a:bodyPr>
          <a:lstStyle/>
          <a:p>
            <a:r>
              <a:rPr lang="en-GB" sz="3200">
                <a:latin typeface="Poppins" panose="00000500000000000000" pitchFamily="2" charset="0"/>
                <a:cs typeface="Poppins" panose="00000500000000000000" pitchFamily="2" charset="0"/>
              </a:rPr>
              <a:t>Refined Implementation Plan for GC0182</a:t>
            </a:r>
          </a:p>
        </p:txBody>
      </p:sp>
      <p:sp>
        <p:nvSpPr>
          <p:cNvPr id="4" name="TextBox 3">
            <a:extLst>
              <a:ext uri="{FF2B5EF4-FFF2-40B4-BE49-F238E27FC236}">
                <a16:creationId xmlns:a16="http://schemas.microsoft.com/office/drawing/2014/main" id="{05FB64E0-ED40-999B-EA04-3FFCD2E5F49B}"/>
              </a:ext>
            </a:extLst>
          </p:cNvPr>
          <p:cNvSpPr txBox="1"/>
          <p:nvPr/>
        </p:nvSpPr>
        <p:spPr>
          <a:xfrm>
            <a:off x="10342880" y="6035040"/>
            <a:ext cx="1669448" cy="60960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 name="Star: 5 Points 4">
            <a:extLst>
              <a:ext uri="{FF2B5EF4-FFF2-40B4-BE49-F238E27FC236}">
                <a16:creationId xmlns:a16="http://schemas.microsoft.com/office/drawing/2014/main" id="{60F3DB86-6AEE-5DA1-0AE4-349CC1F14BA9}"/>
              </a:ext>
            </a:extLst>
          </p:cNvPr>
          <p:cNvSpPr/>
          <p:nvPr/>
        </p:nvSpPr>
        <p:spPr>
          <a:xfrm>
            <a:off x="948571" y="2792188"/>
            <a:ext cx="240891" cy="245806"/>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0" name="Rectangle 4">
            <a:extLst>
              <a:ext uri="{FF2B5EF4-FFF2-40B4-BE49-F238E27FC236}">
                <a16:creationId xmlns:a16="http://schemas.microsoft.com/office/drawing/2014/main" id="{04258A8A-C41C-90DB-1F82-9F78C84D6D2F}"/>
              </a:ext>
            </a:extLst>
          </p:cNvPr>
          <p:cNvSpPr>
            <a:spLocks noChangeArrowheads="1"/>
          </p:cNvSpPr>
          <p:nvPr/>
        </p:nvSpPr>
        <p:spPr bwMode="auto">
          <a:xfrm>
            <a:off x="851113" y="218724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Arial" panose="020B0604020202020204" pitchFamily="34" charset="0"/>
                <a:hlinkClick r:id="rId3"/>
              </a:rPr>
              <a:t>Grid Code 06_Connection_Conditions_I6R32.docx</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9684969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595E01-BEC9-BA6C-6A19-8FC115477DA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655266E-90BA-290D-60CF-40070AB576BE}"/>
              </a:ext>
            </a:extLst>
          </p:cNvPr>
          <p:cNvSpPr txBox="1"/>
          <p:nvPr/>
        </p:nvSpPr>
        <p:spPr>
          <a:xfrm>
            <a:off x="92854" y="728729"/>
            <a:ext cx="12099146" cy="4278094"/>
          </a:xfrm>
          <a:prstGeom prst="rect">
            <a:avLst/>
          </a:prstGeom>
        </p:spPr>
        <p:txBody>
          <a:bodyPr wrap="square" lIns="91440" tIns="45720" rIns="91440" bIns="45720" rtlCol="0" anchor="t">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2400" b="1">
                <a:solidFill>
                  <a:srgbClr val="00B050"/>
                </a:solidFill>
                <a:latin typeface="Poppins" panose="00000500000000000000" pitchFamily="2" charset="0"/>
                <a:cs typeface="Poppins" panose="00000500000000000000" pitchFamily="2" charset="0"/>
              </a:rPr>
              <a:t>Approval of GC0182 </a:t>
            </a:r>
            <a:r>
              <a:rPr lang="en-GB" sz="2400" b="1">
                <a:solidFill>
                  <a:srgbClr val="3F0731">
                    <a:lumMod val="90000"/>
                    <a:lumOff val="10000"/>
                  </a:srgbClr>
                </a:solidFill>
                <a:latin typeface="Poppins" panose="00000500000000000000" pitchFamily="2" charset="0"/>
                <a:cs typeface="Poppins" panose="00000500000000000000" pitchFamily="2" charset="0"/>
              </a:rPr>
              <a:t>-&gt; </a:t>
            </a:r>
            <a:r>
              <a:rPr kumimoji="0" lang="en-GB" sz="24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rPr>
              <a:t>Step </a:t>
            </a:r>
            <a:r>
              <a:rPr lang="en-GB" sz="2400" b="1">
                <a:solidFill>
                  <a:srgbClr val="3F0731">
                    <a:lumMod val="90000"/>
                    <a:lumOff val="10000"/>
                  </a:srgbClr>
                </a:solidFill>
                <a:latin typeface="Poppins" panose="00000500000000000000" pitchFamily="2" charset="0"/>
                <a:cs typeface="Poppins" panose="00000500000000000000" pitchFamily="2" charset="0"/>
              </a:rPr>
              <a:t>3(A)</a:t>
            </a:r>
            <a:r>
              <a:rPr kumimoji="0" lang="en-GB" sz="24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rPr>
              <a:t>: Action for Guidance Note, </a:t>
            </a:r>
            <a:r>
              <a:rPr lang="en-GB" sz="2400" b="1">
                <a:solidFill>
                  <a:srgbClr val="3F0731">
                    <a:lumMod val="90000"/>
                    <a:lumOff val="10000"/>
                  </a:srgbClr>
                </a:solidFill>
                <a:latin typeface="Poppins" panose="00000500000000000000" pitchFamily="2" charset="0"/>
                <a:cs typeface="Poppins" panose="00000500000000000000" pitchFamily="2" charset="0"/>
              </a:rPr>
              <a:t>Bilateral </a:t>
            </a:r>
            <a:r>
              <a:rPr kumimoji="0" lang="en-GB" sz="24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rPr>
              <a:t>Agreement templates</a:t>
            </a:r>
            <a:r>
              <a:rPr lang="en-GB" sz="2400" b="1">
                <a:solidFill>
                  <a:srgbClr val="3F0731">
                    <a:lumMod val="90000"/>
                    <a:lumOff val="10000"/>
                  </a:srgbClr>
                </a:solidFill>
                <a:latin typeface="Poppins" panose="00000500000000000000" pitchFamily="2" charset="0"/>
                <a:cs typeface="Poppins" panose="00000500000000000000" pitchFamily="2" charset="0"/>
              </a:rPr>
              <a:t> and NESO Compliance process</a:t>
            </a:r>
            <a:endParaRPr kumimoji="0" lang="en-GB" sz="24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Arial" panose="020B0604020202020204"/>
              <a:ea typeface="+mn-ea"/>
              <a:cs typeface="Poppins" panose="00000500000000000000" pitchFamily="2" charset="0"/>
            </a:endParaRPr>
          </a:p>
          <a:p>
            <a:pPr marL="0" lvl="1">
              <a:defRPr/>
            </a:pP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a:t>
            </a:r>
            <a:r>
              <a:rPr lang="en-GB" sz="1600">
                <a:solidFill>
                  <a:srgbClr val="3F0731">
                    <a:lumMod val="90000"/>
                    <a:lumOff val="10000"/>
                  </a:srgbClr>
                </a:solidFill>
                <a:latin typeface="Poppins"/>
                <a:cs typeface="Poppins"/>
              </a:rPr>
              <a:t>3</a:t>
            </a: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.A.4) To remove Guidance Note from NESO Website on the Implementation </a:t>
            </a:r>
            <a:r>
              <a:rPr lang="en-GB" sz="1600">
                <a:solidFill>
                  <a:srgbClr val="3F0731">
                    <a:lumMod val="90000"/>
                    <a:lumOff val="10000"/>
                  </a:srgbClr>
                </a:solidFill>
                <a:latin typeface="Poppins"/>
                <a:cs typeface="Poppins"/>
              </a:rPr>
              <a:t>Date (10 working days after OFGEM 	approval)</a:t>
            </a:r>
            <a:endPar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endParaRPr>
          </a:p>
          <a:p>
            <a:pPr marL="719138" marR="0" lvl="1" indent="-719138"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(3.A.5) To </a:t>
            </a:r>
            <a:r>
              <a:rPr lang="en-GB" sz="1600">
                <a:solidFill>
                  <a:srgbClr val="3F0731">
                    <a:lumMod val="90000"/>
                    <a:lumOff val="10000"/>
                  </a:srgbClr>
                </a:solidFill>
                <a:latin typeface="Poppins"/>
                <a:cs typeface="Poppins"/>
              </a:rPr>
              <a:t>update the</a:t>
            </a: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 Bilateral Agreement templates </a:t>
            </a:r>
            <a:r>
              <a:rPr lang="en-GB" sz="1600">
                <a:solidFill>
                  <a:srgbClr val="3F0731">
                    <a:lumMod val="90000"/>
                    <a:lumOff val="10000"/>
                  </a:srgbClr>
                </a:solidFill>
                <a:latin typeface="Poppins"/>
                <a:cs typeface="Poppins"/>
              </a:rPr>
              <a:t>(</a:t>
            </a: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BCA, BEGA and BELLA) on the </a:t>
            </a:r>
            <a:r>
              <a:rPr lang="en-GB" sz="1600">
                <a:solidFill>
                  <a:srgbClr val="3F0731">
                    <a:lumMod val="90000"/>
                    <a:lumOff val="10000"/>
                  </a:srgbClr>
                </a:solidFill>
                <a:latin typeface="Poppins"/>
                <a:cs typeface="Poppins"/>
              </a:rPr>
              <a:t>Implementation</a:t>
            </a: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 </a:t>
            </a:r>
            <a:r>
              <a:rPr lang="en-GB" sz="1600">
                <a:solidFill>
                  <a:srgbClr val="3F0731">
                    <a:lumMod val="90000"/>
                    <a:lumOff val="10000"/>
                  </a:srgbClr>
                </a:solidFill>
                <a:latin typeface="Poppins"/>
                <a:cs typeface="Poppins"/>
              </a:rPr>
              <a:t>D</a:t>
            </a: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ate:</a:t>
            </a:r>
            <a:endParaRPr lang="en-GB" sz="1600">
              <a:solidFill>
                <a:srgbClr val="3F0731">
                  <a:lumMod val="90000"/>
                  <a:lumOff val="10000"/>
                </a:srgbClr>
              </a:solidFill>
              <a:latin typeface="Poppins"/>
              <a:cs typeface="Poppins"/>
            </a:endParaRPr>
          </a:p>
          <a:p>
            <a:pPr marL="1255713" marR="0" lvl="1" indent="-358775"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GB" sz="1600">
                <a:solidFill>
                  <a:srgbClr val="3F0731">
                    <a:lumMod val="90000"/>
                    <a:lumOff val="10000"/>
                  </a:srgbClr>
                </a:solidFill>
                <a:latin typeface="Poppins"/>
                <a:cs typeface="Poppins"/>
              </a:rPr>
              <a:t>T</a:t>
            </a: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o add link to the newly </a:t>
            </a:r>
            <a:r>
              <a:rPr lang="en-GB" sz="1600">
                <a:solidFill>
                  <a:srgbClr val="3F0731">
                    <a:lumMod val="90000"/>
                    <a:lumOff val="10000"/>
                  </a:srgbClr>
                </a:solidFill>
                <a:latin typeface="Poppins"/>
                <a:cs typeface="Poppins"/>
              </a:rPr>
              <a:t>published Electrical Standard </a:t>
            </a: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(see Step 3.1) </a:t>
            </a:r>
          </a:p>
          <a:p>
            <a:pPr marL="1255713" marR="0" lvl="1" indent="-358775"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GB" sz="1600">
                <a:solidFill>
                  <a:srgbClr val="3F0731">
                    <a:lumMod val="90000"/>
                    <a:lumOff val="10000"/>
                  </a:srgbClr>
                </a:solidFill>
                <a:latin typeface="Poppins"/>
                <a:cs typeface="Poppins"/>
              </a:rPr>
              <a:t>To change the statement (from Step 2.1) to </a:t>
            </a:r>
            <a:r>
              <a:rPr lang="en-GB" sz="1600" i="1">
                <a:solidFill>
                  <a:srgbClr val="3F0731">
                    <a:lumMod val="90000"/>
                    <a:lumOff val="10000"/>
                  </a:srgbClr>
                </a:solidFill>
                <a:latin typeface="Poppins"/>
                <a:cs typeface="Poppins"/>
              </a:rPr>
              <a:t>“All meters shall conform to the Metering Polarity Standard for Power Flow Data in accordance with ECC.6.5.6”. </a:t>
            </a:r>
            <a:r>
              <a:rPr lang="en-GB" sz="1600">
                <a:solidFill>
                  <a:srgbClr val="3F0731">
                    <a:lumMod val="90000"/>
                    <a:lumOff val="10000"/>
                  </a:srgbClr>
                </a:solidFill>
                <a:latin typeface="Poppins"/>
                <a:cs typeface="Poppins"/>
              </a:rPr>
              <a:t>These </a:t>
            </a:r>
            <a:r>
              <a:rPr kumimoji="0" lang="en-GB" sz="1600" b="0" u="none" strike="noStrike" kern="1200" cap="none" spc="0" normalizeH="0" baseline="0" noProof="0">
                <a:ln>
                  <a:noFill/>
                </a:ln>
                <a:solidFill>
                  <a:srgbClr val="3F0731">
                    <a:lumMod val="90000"/>
                    <a:lumOff val="10000"/>
                  </a:srgbClr>
                </a:solidFill>
                <a:effectLst/>
                <a:uLnTx/>
                <a:uFillTx/>
                <a:latin typeface="Poppins"/>
                <a:ea typeface="+mn-ea"/>
                <a:cs typeface="Poppins"/>
              </a:rPr>
              <a:t>New template</a:t>
            </a:r>
            <a:r>
              <a:rPr lang="en-GB" sz="1600">
                <a:solidFill>
                  <a:srgbClr val="3F0731">
                    <a:lumMod val="90000"/>
                    <a:lumOff val="10000"/>
                  </a:srgbClr>
                </a:solidFill>
                <a:latin typeface="Poppins"/>
                <a:cs typeface="Poppins"/>
              </a:rPr>
              <a:t>s will be used by</a:t>
            </a:r>
            <a:r>
              <a:rPr kumimoji="0" lang="en-GB" sz="1600" b="0" u="none" strike="noStrike" kern="1200" cap="none" spc="0" normalizeH="0" baseline="0" noProof="0">
                <a:ln>
                  <a:noFill/>
                </a:ln>
                <a:solidFill>
                  <a:srgbClr val="3F0731">
                    <a:lumMod val="90000"/>
                    <a:lumOff val="10000"/>
                  </a:srgbClr>
                </a:solidFill>
                <a:effectLst/>
                <a:uLnTx/>
                <a:uFillTx/>
                <a:latin typeface="Poppins"/>
                <a:ea typeface="+mn-ea"/>
                <a:cs typeface="Poppins"/>
              </a:rPr>
              <a:t> all new connections entering/signing Bilateral Agreements after the </a:t>
            </a: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GC0182 implementation date</a:t>
            </a:r>
          </a:p>
          <a:p>
            <a:pPr marL="1074738" marR="0" lvl="1" indent="-1074738" algn="l" defTabSz="914400" rtl="0" eaLnBrk="1" fontAlgn="auto" latinLnBrk="0" hangingPunct="1">
              <a:lnSpc>
                <a:spcPct val="100000"/>
              </a:lnSpc>
              <a:spcBef>
                <a:spcPts val="0"/>
              </a:spcBef>
              <a:spcAft>
                <a:spcPts val="0"/>
              </a:spcAft>
              <a:buClrTx/>
              <a:buSzTx/>
              <a:buFontTx/>
              <a:buNone/>
              <a:tabLst/>
              <a:defRPr/>
            </a:pPr>
            <a:endParaRPr lang="en-GB" sz="1600">
              <a:solidFill>
                <a:srgbClr val="3F0731">
                  <a:lumMod val="90000"/>
                  <a:lumOff val="10000"/>
                </a:srgbClr>
              </a:solidFill>
              <a:latin typeface="Poppins"/>
              <a:cs typeface="Poppins"/>
            </a:endParaRPr>
          </a:p>
          <a:p>
            <a:pPr marL="1074738" marR="0" lvl="1" indent="-1074738" algn="l" defTabSz="914400" rtl="0" eaLnBrk="1" fontAlgn="auto" latinLnBrk="0" hangingPunct="1">
              <a:lnSpc>
                <a:spcPct val="100000"/>
              </a:lnSpc>
              <a:spcBef>
                <a:spcPts val="0"/>
              </a:spcBef>
              <a:spcAft>
                <a:spcPts val="0"/>
              </a:spcAft>
              <a:buClrTx/>
              <a:buSzTx/>
              <a:buFontTx/>
              <a:buNone/>
              <a:tabLst/>
              <a:defRPr/>
            </a:pPr>
            <a:endParaRPr lang="en-GB" sz="1600">
              <a:solidFill>
                <a:srgbClr val="3F0731">
                  <a:lumMod val="90000"/>
                  <a:lumOff val="10000"/>
                </a:srgbClr>
              </a:solidFill>
              <a:latin typeface="Poppins"/>
              <a:cs typeface="Poppins"/>
            </a:endParaRPr>
          </a:p>
          <a:p>
            <a:pPr marL="1074738" marR="0" lvl="1" indent="-1074738" algn="l" defTabSz="914400" rtl="0" eaLnBrk="1" fontAlgn="auto" latinLnBrk="0" hangingPunct="1">
              <a:lnSpc>
                <a:spcPct val="100000"/>
              </a:lnSpc>
              <a:spcBef>
                <a:spcPts val="0"/>
              </a:spcBef>
              <a:spcAft>
                <a:spcPts val="0"/>
              </a:spcAft>
              <a:buClrTx/>
              <a:buSzTx/>
              <a:buFontTx/>
              <a:buNone/>
              <a:tabLst/>
              <a:defRPr/>
            </a:pPr>
            <a:endParaRPr lang="en-GB" sz="1600">
              <a:solidFill>
                <a:srgbClr val="3F0731">
                  <a:lumMod val="90000"/>
                  <a:lumOff val="10000"/>
                </a:srgbClr>
              </a:solidFill>
              <a:latin typeface="Poppins"/>
              <a:cs typeface="Poppins"/>
            </a:endParaRPr>
          </a:p>
          <a:p>
            <a:pPr marL="1074738" marR="0" lvl="1" indent="-1074738" algn="l" defTabSz="914400" rtl="0" eaLnBrk="1" fontAlgn="auto" latinLnBrk="0" hangingPunct="1">
              <a:lnSpc>
                <a:spcPct val="100000"/>
              </a:lnSpc>
              <a:spcBef>
                <a:spcPts val="0"/>
              </a:spcBef>
              <a:spcAft>
                <a:spcPts val="0"/>
              </a:spcAft>
              <a:buClrTx/>
              <a:buSzTx/>
              <a:buFontTx/>
              <a:buNone/>
              <a:tabLst/>
              <a:defRPr/>
            </a:pPr>
            <a:endParaRPr lang="en-GB" sz="1600">
              <a:solidFill>
                <a:srgbClr val="3F0731">
                  <a:lumMod val="90000"/>
                  <a:lumOff val="10000"/>
                </a:srgbClr>
              </a:solidFill>
              <a:latin typeface="Poppins"/>
              <a:cs typeface="Poppin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p:txBody>
      </p:sp>
      <p:sp>
        <p:nvSpPr>
          <p:cNvPr id="2" name="Title 1">
            <a:extLst>
              <a:ext uri="{FF2B5EF4-FFF2-40B4-BE49-F238E27FC236}">
                <a16:creationId xmlns:a16="http://schemas.microsoft.com/office/drawing/2014/main" id="{ECA0DE79-FDC9-4D3D-DDCC-5C2360A99002}"/>
              </a:ext>
            </a:extLst>
          </p:cNvPr>
          <p:cNvSpPr>
            <a:spLocks noGrp="1"/>
          </p:cNvSpPr>
          <p:nvPr>
            <p:ph type="title"/>
          </p:nvPr>
        </p:nvSpPr>
        <p:spPr>
          <a:xfrm>
            <a:off x="39066" y="0"/>
            <a:ext cx="9528666" cy="752966"/>
          </a:xfrm>
        </p:spPr>
        <p:txBody>
          <a:bodyPr>
            <a:noAutofit/>
          </a:bodyPr>
          <a:lstStyle/>
          <a:p>
            <a:r>
              <a:rPr lang="en-GB" sz="3200">
                <a:latin typeface="Poppins" panose="00000500000000000000" pitchFamily="2" charset="0"/>
                <a:cs typeface="Poppins" panose="00000500000000000000" pitchFamily="2" charset="0"/>
              </a:rPr>
              <a:t>Refined Implementation Plan for GC0182</a:t>
            </a:r>
          </a:p>
        </p:txBody>
      </p:sp>
      <p:sp>
        <p:nvSpPr>
          <p:cNvPr id="4" name="TextBox 3">
            <a:extLst>
              <a:ext uri="{FF2B5EF4-FFF2-40B4-BE49-F238E27FC236}">
                <a16:creationId xmlns:a16="http://schemas.microsoft.com/office/drawing/2014/main" id="{2FE8D939-C876-7495-AF91-EB87459C9CA7}"/>
              </a:ext>
            </a:extLst>
          </p:cNvPr>
          <p:cNvSpPr txBox="1"/>
          <p:nvPr/>
        </p:nvSpPr>
        <p:spPr>
          <a:xfrm>
            <a:off x="10342880" y="6035040"/>
            <a:ext cx="1669448" cy="60960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9FB90122-4524-5F54-1BA8-4C0F2182E041}"/>
              </a:ext>
            </a:extLst>
          </p:cNvPr>
          <p:cNvGraphicFramePr>
            <a:graphicFrameLocks noGrp="1"/>
          </p:cNvGraphicFramePr>
          <p:nvPr/>
        </p:nvGraphicFramePr>
        <p:xfrm>
          <a:off x="2254178" y="3795759"/>
          <a:ext cx="6805684" cy="2743200"/>
        </p:xfrm>
        <a:graphic>
          <a:graphicData uri="http://schemas.openxmlformats.org/drawingml/2006/table">
            <a:tbl>
              <a:tblPr firstRow="1" bandRow="1">
                <a:tableStyleId>{5C22544A-7EE6-4342-B048-85BDC9FD1C3A}</a:tableStyleId>
              </a:tblPr>
              <a:tblGrid>
                <a:gridCol w="1555098">
                  <a:extLst>
                    <a:ext uri="{9D8B030D-6E8A-4147-A177-3AD203B41FA5}">
                      <a16:colId xmlns:a16="http://schemas.microsoft.com/office/drawing/2014/main" val="2189041513"/>
                    </a:ext>
                  </a:extLst>
                </a:gridCol>
                <a:gridCol w="2622649">
                  <a:extLst>
                    <a:ext uri="{9D8B030D-6E8A-4147-A177-3AD203B41FA5}">
                      <a16:colId xmlns:a16="http://schemas.microsoft.com/office/drawing/2014/main" val="595695685"/>
                    </a:ext>
                  </a:extLst>
                </a:gridCol>
                <a:gridCol w="2627937">
                  <a:extLst>
                    <a:ext uri="{9D8B030D-6E8A-4147-A177-3AD203B41FA5}">
                      <a16:colId xmlns:a16="http://schemas.microsoft.com/office/drawing/2014/main" val="4027981448"/>
                    </a:ext>
                  </a:extLst>
                </a:gridCol>
              </a:tblGrid>
              <a:tr h="247061">
                <a:tc>
                  <a:txBody>
                    <a:bodyPr/>
                    <a:lstStyle/>
                    <a:p>
                      <a:pPr algn="l"/>
                      <a:r>
                        <a:rPr lang="en-GB" sz="1200"/>
                        <a:t>Type of Agreement</a:t>
                      </a:r>
                    </a:p>
                  </a:txBody>
                  <a:tcPr/>
                </a:tc>
                <a:tc>
                  <a:txBody>
                    <a:bodyPr/>
                    <a:lstStyle/>
                    <a:p>
                      <a:pPr algn="l"/>
                      <a:r>
                        <a:rPr lang="en-GB" sz="1200"/>
                        <a:t>Template</a:t>
                      </a:r>
                    </a:p>
                  </a:txBody>
                  <a:tcPr/>
                </a:tc>
                <a:tc>
                  <a:txBody>
                    <a:bodyPr/>
                    <a:lstStyle/>
                    <a:p>
                      <a:pPr algn="l"/>
                      <a:r>
                        <a:rPr lang="en-GB" sz="1200"/>
                        <a:t>Location</a:t>
                      </a:r>
                    </a:p>
                  </a:txBody>
                  <a:tcPr/>
                </a:tc>
                <a:extLst>
                  <a:ext uri="{0D108BD9-81ED-4DB2-BD59-A6C34878D82A}">
                    <a16:rowId xmlns:a16="http://schemas.microsoft.com/office/drawing/2014/main" val="2011622857"/>
                  </a:ext>
                </a:extLst>
              </a:tr>
              <a:tr h="225077">
                <a:tc>
                  <a:txBody>
                    <a:bodyPr/>
                    <a:lstStyle/>
                    <a:p>
                      <a:pPr algn="l"/>
                      <a:r>
                        <a:rPr lang="en-GB" sz="1200"/>
                        <a:t>BCA</a:t>
                      </a:r>
                    </a:p>
                  </a:txBody>
                  <a:tcPr/>
                </a:tc>
                <a:tc>
                  <a:txBody>
                    <a:bodyPr/>
                    <a:lstStyle/>
                    <a:p>
                      <a:pPr algn="l">
                        <a:buNone/>
                      </a:pPr>
                      <a:r>
                        <a:rPr lang="en-GB" sz="1200"/>
                        <a:t>EU Onshore Generation Template</a:t>
                      </a:r>
                    </a:p>
                  </a:txBody>
                  <a:tcPr anchor="ctr"/>
                </a:tc>
                <a:tc>
                  <a:txBody>
                    <a:bodyPr/>
                    <a:lstStyle/>
                    <a:p>
                      <a:pPr algn="l">
                        <a:buNone/>
                      </a:pPr>
                      <a:r>
                        <a:rPr lang="en-GB" sz="1200"/>
                        <a:t>Appendix F5 - Schedule 2</a:t>
                      </a:r>
                    </a:p>
                  </a:txBody>
                  <a:tcPr anchor="ctr"/>
                </a:tc>
                <a:extLst>
                  <a:ext uri="{0D108BD9-81ED-4DB2-BD59-A6C34878D82A}">
                    <a16:rowId xmlns:a16="http://schemas.microsoft.com/office/drawing/2014/main" val="792761220"/>
                  </a:ext>
                </a:extLst>
              </a:tr>
              <a:tr h="225077">
                <a:tc>
                  <a:txBody>
                    <a:bodyPr/>
                    <a:lstStyle/>
                    <a:p>
                      <a:pPr algn="l"/>
                      <a:r>
                        <a:rPr lang="en-GB" sz="1200"/>
                        <a:t>BCA</a:t>
                      </a:r>
                    </a:p>
                  </a:txBody>
                  <a:tcPr/>
                </a:tc>
                <a:tc>
                  <a:txBody>
                    <a:bodyPr/>
                    <a:lstStyle/>
                    <a:p>
                      <a:pPr algn="l">
                        <a:buNone/>
                      </a:pPr>
                      <a:r>
                        <a:rPr lang="en-GB" sz="1200"/>
                        <a:t>EU Onshore Demand Template</a:t>
                      </a:r>
                    </a:p>
                  </a:txBody>
                  <a:tcPr anchor="ctr"/>
                </a:tc>
                <a:tc>
                  <a:txBody>
                    <a:bodyPr/>
                    <a:lstStyle/>
                    <a:p>
                      <a:pPr algn="l">
                        <a:buNone/>
                      </a:pPr>
                      <a:r>
                        <a:rPr lang="en-GB" sz="1200"/>
                        <a:t>Appendix F5 - Schedule 1</a:t>
                      </a:r>
                    </a:p>
                  </a:txBody>
                  <a:tcPr anchor="ctr"/>
                </a:tc>
                <a:extLst>
                  <a:ext uri="{0D108BD9-81ED-4DB2-BD59-A6C34878D82A}">
                    <a16:rowId xmlns:a16="http://schemas.microsoft.com/office/drawing/2014/main" val="2659118533"/>
                  </a:ext>
                </a:extLst>
              </a:tr>
              <a:tr h="225077">
                <a:tc>
                  <a:txBody>
                    <a:bodyPr/>
                    <a:lstStyle/>
                    <a:p>
                      <a:pPr algn="l"/>
                      <a:r>
                        <a:rPr lang="en-GB" sz="1200"/>
                        <a:t>BCA</a:t>
                      </a:r>
                    </a:p>
                  </a:txBody>
                  <a:tcPr/>
                </a:tc>
                <a:tc>
                  <a:txBody>
                    <a:bodyPr/>
                    <a:lstStyle/>
                    <a:p>
                      <a:pPr algn="l">
                        <a:buNone/>
                      </a:pPr>
                      <a:r>
                        <a:rPr lang="en-GB" sz="1200"/>
                        <a:t>EU Offshore Generation Template</a:t>
                      </a:r>
                    </a:p>
                  </a:txBody>
                  <a:tcPr anchor="ctr"/>
                </a:tc>
                <a:tc>
                  <a:txBody>
                    <a:bodyPr/>
                    <a:lstStyle/>
                    <a:p>
                      <a:pPr algn="l">
                        <a:buNone/>
                      </a:pPr>
                      <a:r>
                        <a:rPr lang="en-GB" sz="1200"/>
                        <a:t>Appendix F5 - Schedule 2</a:t>
                      </a:r>
                    </a:p>
                  </a:txBody>
                  <a:tcPr anchor="ctr"/>
                </a:tc>
                <a:extLst>
                  <a:ext uri="{0D108BD9-81ED-4DB2-BD59-A6C34878D82A}">
                    <a16:rowId xmlns:a16="http://schemas.microsoft.com/office/drawing/2014/main" val="2987882153"/>
                  </a:ext>
                </a:extLst>
              </a:tr>
              <a:tr h="225077">
                <a:tc>
                  <a:txBody>
                    <a:bodyPr/>
                    <a:lstStyle/>
                    <a:p>
                      <a:pPr algn="l"/>
                      <a:r>
                        <a:rPr lang="en-GB" sz="1200"/>
                        <a:t>BCA</a:t>
                      </a:r>
                    </a:p>
                  </a:txBody>
                  <a:tcPr/>
                </a:tc>
                <a:tc>
                  <a:txBody>
                    <a:bodyPr/>
                    <a:lstStyle/>
                    <a:p>
                      <a:pPr algn="l">
                        <a:buNone/>
                      </a:pPr>
                      <a:r>
                        <a:rPr lang="en-GB" sz="1200"/>
                        <a:t>EU Offshore (OFs) Template</a:t>
                      </a:r>
                    </a:p>
                  </a:txBody>
                  <a:tcPr anchor="ctr"/>
                </a:tc>
                <a:tc>
                  <a:txBody>
                    <a:bodyPr/>
                    <a:lstStyle/>
                    <a:p>
                      <a:pPr algn="l">
                        <a:buNone/>
                      </a:pPr>
                      <a:r>
                        <a:rPr lang="en-GB" sz="1200"/>
                        <a:t>Appendix OF5 - Schedule 2</a:t>
                      </a:r>
                    </a:p>
                  </a:txBody>
                  <a:tcPr anchor="ctr"/>
                </a:tc>
                <a:extLst>
                  <a:ext uri="{0D108BD9-81ED-4DB2-BD59-A6C34878D82A}">
                    <a16:rowId xmlns:a16="http://schemas.microsoft.com/office/drawing/2014/main" val="4192062300"/>
                  </a:ext>
                </a:extLst>
              </a:tr>
              <a:tr h="225077">
                <a:tc>
                  <a:txBody>
                    <a:bodyPr/>
                    <a:lstStyle/>
                    <a:p>
                      <a:pPr algn="l"/>
                      <a:r>
                        <a:rPr lang="en-GB" sz="1200"/>
                        <a:t>BCA</a:t>
                      </a:r>
                    </a:p>
                  </a:txBody>
                  <a:tcPr/>
                </a:tc>
                <a:tc>
                  <a:txBody>
                    <a:bodyPr/>
                    <a:lstStyle/>
                    <a:p>
                      <a:pPr algn="l">
                        <a:buNone/>
                      </a:pPr>
                      <a:r>
                        <a:rPr lang="en-GB" sz="1200"/>
                        <a:t>EU LEEMPS Template</a:t>
                      </a:r>
                    </a:p>
                  </a:txBody>
                  <a:tcPr anchor="ctr"/>
                </a:tc>
                <a:tc>
                  <a:txBody>
                    <a:bodyPr/>
                    <a:lstStyle/>
                    <a:p>
                      <a:pPr algn="l">
                        <a:buNone/>
                      </a:pPr>
                      <a:r>
                        <a:rPr lang="en-GB" sz="1200"/>
                        <a:t>Appendix E - Schedule 2</a:t>
                      </a:r>
                    </a:p>
                  </a:txBody>
                  <a:tcPr anchor="ctr"/>
                </a:tc>
                <a:extLst>
                  <a:ext uri="{0D108BD9-81ED-4DB2-BD59-A6C34878D82A}">
                    <a16:rowId xmlns:a16="http://schemas.microsoft.com/office/drawing/2014/main" val="857215820"/>
                  </a:ext>
                </a:extLst>
              </a:tr>
              <a:tr h="225077">
                <a:tc>
                  <a:txBody>
                    <a:bodyPr/>
                    <a:lstStyle/>
                    <a:p>
                      <a:pPr algn="l"/>
                      <a:r>
                        <a:rPr lang="en-GB" sz="1200"/>
                        <a:t>BCA</a:t>
                      </a:r>
                    </a:p>
                  </a:txBody>
                  <a:tcPr/>
                </a:tc>
                <a:tc>
                  <a:txBody>
                    <a:bodyPr/>
                    <a:lstStyle/>
                    <a:p>
                      <a:pPr algn="l">
                        <a:buNone/>
                      </a:pPr>
                      <a:r>
                        <a:rPr lang="en-GB" sz="1200"/>
                        <a:t>EU Interconnector Template</a:t>
                      </a:r>
                    </a:p>
                  </a:txBody>
                  <a:tcPr anchor="ctr"/>
                </a:tc>
                <a:tc>
                  <a:txBody>
                    <a:bodyPr/>
                    <a:lstStyle/>
                    <a:p>
                      <a:pPr algn="l">
                        <a:buNone/>
                      </a:pPr>
                      <a:r>
                        <a:rPr lang="en-GB" sz="1200"/>
                        <a:t>Appendix F5 - Schedule 2</a:t>
                      </a:r>
                    </a:p>
                  </a:txBody>
                  <a:tcPr anchor="ctr"/>
                </a:tc>
                <a:extLst>
                  <a:ext uri="{0D108BD9-81ED-4DB2-BD59-A6C34878D82A}">
                    <a16:rowId xmlns:a16="http://schemas.microsoft.com/office/drawing/2014/main" val="2994089450"/>
                  </a:ext>
                </a:extLst>
              </a:tr>
              <a:tr h="225077">
                <a:tc>
                  <a:txBody>
                    <a:bodyPr/>
                    <a:lstStyle/>
                    <a:p>
                      <a:pPr algn="l"/>
                      <a:r>
                        <a:rPr lang="en-GB" sz="1200"/>
                        <a:t>BCA</a:t>
                      </a:r>
                    </a:p>
                  </a:txBody>
                  <a:tcPr/>
                </a:tc>
                <a:tc>
                  <a:txBody>
                    <a:bodyPr/>
                    <a:lstStyle/>
                    <a:p>
                      <a:pPr algn="l">
                        <a:buNone/>
                      </a:pPr>
                      <a:r>
                        <a:rPr lang="en-GB" sz="1200"/>
                        <a:t>Storage Template</a:t>
                      </a:r>
                    </a:p>
                  </a:txBody>
                  <a:tcPr anchor="ctr"/>
                </a:tc>
                <a:tc>
                  <a:txBody>
                    <a:bodyPr/>
                    <a:lstStyle/>
                    <a:p>
                      <a:pPr algn="l">
                        <a:buNone/>
                      </a:pPr>
                      <a:r>
                        <a:rPr lang="en-GB" sz="1200"/>
                        <a:t>Appendix F5 - Schedule 2</a:t>
                      </a:r>
                    </a:p>
                  </a:txBody>
                  <a:tcPr anchor="ctr"/>
                </a:tc>
                <a:extLst>
                  <a:ext uri="{0D108BD9-81ED-4DB2-BD59-A6C34878D82A}">
                    <a16:rowId xmlns:a16="http://schemas.microsoft.com/office/drawing/2014/main" val="3100219248"/>
                  </a:ext>
                </a:extLst>
              </a:tr>
              <a:tr h="225077">
                <a:tc>
                  <a:txBody>
                    <a:bodyPr/>
                    <a:lstStyle/>
                    <a:p>
                      <a:pPr algn="l"/>
                      <a:r>
                        <a:rPr lang="en-GB" sz="1200"/>
                        <a:t>BELLA</a:t>
                      </a:r>
                    </a:p>
                  </a:txBody>
                  <a:tcPr/>
                </a:tc>
                <a:tc>
                  <a:txBody>
                    <a:bodyPr/>
                    <a:lstStyle/>
                    <a:p>
                      <a:pPr algn="l">
                        <a:buNone/>
                      </a:pPr>
                      <a:r>
                        <a:rPr lang="en-GB" sz="1200"/>
                        <a:t>EU Onshore Generation Template</a:t>
                      </a:r>
                    </a:p>
                  </a:txBody>
                  <a:tcPr anchor="ctr"/>
                </a:tc>
                <a:tc>
                  <a:txBody>
                    <a:bodyPr/>
                    <a:lstStyle/>
                    <a:p>
                      <a:pPr algn="l">
                        <a:buNone/>
                      </a:pPr>
                      <a:r>
                        <a:rPr lang="en-GB" sz="1200"/>
                        <a:t>Appendix F5 - Schedule 2</a:t>
                      </a:r>
                    </a:p>
                  </a:txBody>
                  <a:tcPr anchor="ctr"/>
                </a:tc>
                <a:extLst>
                  <a:ext uri="{0D108BD9-81ED-4DB2-BD59-A6C34878D82A}">
                    <a16:rowId xmlns:a16="http://schemas.microsoft.com/office/drawing/2014/main" val="833412342"/>
                  </a:ext>
                </a:extLst>
              </a:tr>
              <a:tr h="247061">
                <a:tc>
                  <a:txBody>
                    <a:bodyPr/>
                    <a:lstStyle/>
                    <a:p>
                      <a:pPr algn="l"/>
                      <a:r>
                        <a:rPr lang="en-GB" sz="1200"/>
                        <a:t>BEGA</a:t>
                      </a:r>
                    </a:p>
                  </a:txBody>
                  <a:tcPr/>
                </a:tc>
                <a:tc>
                  <a:txBody>
                    <a:bodyPr/>
                    <a:lstStyle/>
                    <a:p>
                      <a:pPr algn="l">
                        <a:buNone/>
                      </a:pPr>
                      <a:r>
                        <a:rPr lang="en-GB" sz="1200"/>
                        <a:t>EU Onshore Generation Template</a:t>
                      </a:r>
                    </a:p>
                  </a:txBody>
                  <a:tcPr anchor="ctr"/>
                </a:tc>
                <a:tc>
                  <a:txBody>
                    <a:bodyPr/>
                    <a:lstStyle/>
                    <a:p>
                      <a:pPr algn="l">
                        <a:buNone/>
                      </a:pPr>
                      <a:r>
                        <a:rPr lang="en-GB" sz="1200"/>
                        <a:t>Appendix F5 - Schedule 2</a:t>
                      </a:r>
                    </a:p>
                  </a:txBody>
                  <a:tcPr anchor="ctr"/>
                </a:tc>
                <a:extLst>
                  <a:ext uri="{0D108BD9-81ED-4DB2-BD59-A6C34878D82A}">
                    <a16:rowId xmlns:a16="http://schemas.microsoft.com/office/drawing/2014/main" val="1638044029"/>
                  </a:ext>
                </a:extLst>
              </a:tr>
            </a:tbl>
          </a:graphicData>
        </a:graphic>
      </p:graphicFrame>
    </p:spTree>
    <p:extLst>
      <p:ext uri="{BB962C8B-B14F-4D97-AF65-F5344CB8AC3E}">
        <p14:creationId xmlns:p14="http://schemas.microsoft.com/office/powerpoint/2010/main" val="41560166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3DD7DA-8C02-369B-CAD7-45476082994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4825063-97AB-802D-2667-C7B1B443A5E9}"/>
              </a:ext>
            </a:extLst>
          </p:cNvPr>
          <p:cNvSpPr txBox="1"/>
          <p:nvPr/>
        </p:nvSpPr>
        <p:spPr>
          <a:xfrm>
            <a:off x="92854" y="785729"/>
            <a:ext cx="11635122" cy="3785652"/>
          </a:xfrm>
          <a:prstGeom prst="rect">
            <a:avLst/>
          </a:prstGeom>
        </p:spPr>
        <p:txBody>
          <a:bodyPr wrap="square" lIns="91440" tIns="45720" rIns="91440" bIns="45720" rtlCol="0" anchor="t">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srgbClr val="00B050"/>
                </a:solidFill>
                <a:effectLst/>
                <a:uLnTx/>
                <a:uFillTx/>
                <a:latin typeface="Poppins" panose="00000500000000000000" pitchFamily="2" charset="0"/>
                <a:ea typeface="+mn-ea"/>
                <a:cs typeface="Poppins" panose="00000500000000000000" pitchFamily="2" charset="0"/>
              </a:rPr>
              <a:t>Approval of GC0182 </a:t>
            </a:r>
            <a:r>
              <a:rPr kumimoji="0" lang="en-GB" sz="24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rPr>
              <a:t>-&gt; Step 3(A): Action for Guidance Note, Bilateral Agreement templates and NESO Compliance process</a:t>
            </a:r>
            <a:endPar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endParaRPr>
          </a:p>
          <a:p>
            <a:pPr marL="1074738" marR="0" lvl="1" indent="-1074738"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endParaRPr>
          </a:p>
          <a:p>
            <a:pPr marL="719138" lvl="1" indent="-719138">
              <a:defRPr/>
            </a:pP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(3.A.6) NESO Compliance </a:t>
            </a:r>
            <a:r>
              <a:rPr lang="en-GB" sz="1600">
                <a:solidFill>
                  <a:srgbClr val="3F0731">
                    <a:lumMod val="90000"/>
                    <a:lumOff val="10000"/>
                  </a:srgbClr>
                </a:solidFill>
                <a:latin typeface="Poppins"/>
                <a:cs typeface="Poppins"/>
              </a:rPr>
              <a:t>will take following actions </a:t>
            </a: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on the </a:t>
            </a:r>
            <a:r>
              <a:rPr lang="en-GB" sz="1600">
                <a:solidFill>
                  <a:srgbClr val="3F0731">
                    <a:lumMod val="90000"/>
                    <a:lumOff val="10000"/>
                  </a:srgbClr>
                </a:solidFill>
                <a:latin typeface="Poppins"/>
                <a:cs typeface="Poppins"/>
              </a:rPr>
              <a:t>Implementation D</a:t>
            </a: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ate</a:t>
            </a:r>
            <a:r>
              <a:rPr lang="en-GB" sz="1600">
                <a:solidFill>
                  <a:srgbClr val="3F0731">
                    <a:lumMod val="90000"/>
                    <a:lumOff val="10000"/>
                  </a:srgbClr>
                </a:solidFill>
                <a:latin typeface="Poppins"/>
                <a:cs typeface="Poppins"/>
              </a:rPr>
              <a:t> (10 working days after OFGEM approval)</a:t>
            </a: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a:t>
            </a:r>
          </a:p>
          <a:p>
            <a:pPr marL="1433513" marR="0" lvl="1" indent="-3556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NESO will send out a letter and memo to inform the industry of the new </a:t>
            </a:r>
            <a:r>
              <a:rPr lang="en-GB" sz="1600">
                <a:solidFill>
                  <a:srgbClr val="3F0731">
                    <a:lumMod val="90000"/>
                    <a:lumOff val="10000"/>
                  </a:srgbClr>
                </a:solidFill>
                <a:latin typeface="Poppins"/>
                <a:cs typeface="Poppins"/>
              </a:rPr>
              <a:t>requirement for the Metering Polarity Standard for Power Flow Data</a:t>
            </a:r>
            <a:endPar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endParaRPr>
          </a:p>
          <a:p>
            <a:pPr marL="1433513" marR="0" lvl="1" indent="-3556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NESO will update the ONCC checklist (used during Compliance process) to capture the new requirement for Op Metering Polarity</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GB" sz="1600">
              <a:solidFill>
                <a:srgbClr val="3F0731">
                  <a:lumMod val="90000"/>
                  <a:lumOff val="10000"/>
                </a:srgbClr>
              </a:solidFill>
              <a:latin typeface="Poppins"/>
              <a:cs typeface="Poppins"/>
            </a:endParaRPr>
          </a:p>
          <a:p>
            <a:pPr marL="0" marR="0" lvl="1"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	</a:t>
            </a:r>
            <a:r>
              <a:rPr kumimoji="0" lang="en-GB" sz="1600" b="1" i="0" u="sng" strike="noStrike" kern="1200" cap="none" spc="0" normalizeH="0" baseline="0" noProof="0">
                <a:ln>
                  <a:noFill/>
                </a:ln>
                <a:solidFill>
                  <a:srgbClr val="3F0731">
                    <a:lumMod val="90000"/>
                    <a:lumOff val="10000"/>
                  </a:srgbClr>
                </a:solidFill>
                <a:effectLst/>
                <a:uLnTx/>
                <a:uFillTx/>
                <a:latin typeface="Poppins"/>
                <a:ea typeface="+mn-ea"/>
                <a:cs typeface="Poppins"/>
              </a:rPr>
              <a:t>NB:</a:t>
            </a:r>
            <a:r>
              <a:rPr lang="en-GB" sz="1600" b="1" u="sng">
                <a:solidFill>
                  <a:srgbClr val="3F0731">
                    <a:lumMod val="90000"/>
                    <a:lumOff val="10000"/>
                  </a:srgbClr>
                </a:solidFill>
                <a:latin typeface="Poppins"/>
                <a:cs typeface="Poppins"/>
              </a:rPr>
              <a:t> </a:t>
            </a:r>
            <a:r>
              <a:rPr kumimoji="0" lang="en-GB" sz="1600" b="1" i="0" u="sng" strike="noStrike" kern="1200" cap="none" spc="0" normalizeH="0" baseline="0" noProof="0">
                <a:ln>
                  <a:noFill/>
                </a:ln>
                <a:solidFill>
                  <a:srgbClr val="3F0731">
                    <a:lumMod val="90000"/>
                    <a:lumOff val="10000"/>
                  </a:srgbClr>
                </a:solidFill>
                <a:effectLst/>
                <a:uLnTx/>
                <a:uFillTx/>
                <a:latin typeface="Poppins"/>
                <a:ea typeface="+mn-ea"/>
                <a:cs typeface="Poppins"/>
              </a:rPr>
              <a:t>NESO Compliance process typically starts 18 months before the Completion Date and the</a:t>
            </a:r>
            <a:r>
              <a:rPr kumimoji="0" lang="en-GB" sz="1600" b="1" i="0" strike="noStrike" kern="1200" cap="none" spc="0" normalizeH="0" baseline="0" noProof="0">
                <a:ln>
                  <a:noFill/>
                </a:ln>
                <a:solidFill>
                  <a:srgbClr val="3F0731">
                    <a:lumMod val="90000"/>
                    <a:lumOff val="10000"/>
                  </a:srgbClr>
                </a:solidFill>
                <a:effectLst/>
                <a:uLnTx/>
                <a:uFillTx/>
                <a:latin typeface="Poppins"/>
                <a:ea typeface="+mn-ea"/>
                <a:cs typeface="Poppins"/>
              </a:rPr>
              <a:t> 	</a:t>
            </a:r>
            <a:r>
              <a:rPr kumimoji="0" lang="en-GB" sz="1600" b="1" i="0" u="sng" strike="noStrike" kern="1200" cap="none" spc="0" normalizeH="0" baseline="0" noProof="0">
                <a:ln>
                  <a:noFill/>
                </a:ln>
                <a:solidFill>
                  <a:srgbClr val="3F0731">
                    <a:lumMod val="90000"/>
                    <a:lumOff val="10000"/>
                  </a:srgbClr>
                </a:solidFill>
                <a:effectLst/>
                <a:uLnTx/>
                <a:uFillTx/>
                <a:latin typeface="Poppins"/>
                <a:ea typeface="+mn-ea"/>
                <a:cs typeface="Poppins"/>
              </a:rPr>
              <a:t>obligation to</a:t>
            </a:r>
            <a:r>
              <a:rPr lang="en-GB" sz="1600" b="1" u="sng">
                <a:solidFill>
                  <a:srgbClr val="3F0731">
                    <a:lumMod val="90000"/>
                    <a:lumOff val="10000"/>
                  </a:srgbClr>
                </a:solidFill>
                <a:latin typeface="Poppins"/>
                <a:cs typeface="Poppins"/>
              </a:rPr>
              <a:t> </a:t>
            </a:r>
            <a:r>
              <a:rPr kumimoji="0" lang="en-GB" sz="1600" b="1" i="0" u="sng" strike="noStrike" kern="1200" cap="none" spc="0" normalizeH="0" baseline="0" noProof="0">
                <a:ln>
                  <a:noFill/>
                </a:ln>
                <a:solidFill>
                  <a:srgbClr val="3F0731">
                    <a:lumMod val="90000"/>
                    <a:lumOff val="10000"/>
                  </a:srgbClr>
                </a:solidFill>
                <a:effectLst/>
                <a:uLnTx/>
                <a:uFillTx/>
                <a:latin typeface="Poppins"/>
                <a:ea typeface="+mn-ea"/>
                <a:cs typeface="Poppins"/>
              </a:rPr>
              <a:t>follow the meter polarity will be captured at the beginning of the compliance process, </a:t>
            </a:r>
            <a:r>
              <a:rPr kumimoji="0" lang="en-GB" sz="1600" b="1" i="0" strike="noStrike" kern="1200" cap="none" spc="0" normalizeH="0" baseline="0" noProof="0">
                <a:ln>
                  <a:noFill/>
                </a:ln>
                <a:solidFill>
                  <a:srgbClr val="3F0731">
                    <a:lumMod val="90000"/>
                    <a:lumOff val="10000"/>
                  </a:srgbClr>
                </a:solidFill>
                <a:effectLst/>
                <a:uLnTx/>
                <a:uFillTx/>
                <a:latin typeface="Poppins"/>
                <a:ea typeface="+mn-ea"/>
                <a:cs typeface="Poppins"/>
              </a:rPr>
              <a:t>	</a:t>
            </a:r>
            <a:r>
              <a:rPr kumimoji="0" lang="en-GB" sz="1600" b="1" i="0" u="sng" strike="noStrike" kern="1200" cap="none" spc="0" normalizeH="0" baseline="0" noProof="0">
                <a:ln>
                  <a:noFill/>
                </a:ln>
                <a:solidFill>
                  <a:srgbClr val="3F0731">
                    <a:lumMod val="90000"/>
                    <a:lumOff val="10000"/>
                  </a:srgbClr>
                </a:solidFill>
                <a:effectLst/>
                <a:uLnTx/>
                <a:uFillTx/>
                <a:latin typeface="Poppins"/>
                <a:ea typeface="+mn-ea"/>
                <a:cs typeface="Poppins"/>
              </a:rPr>
              <a:t>even though the </a:t>
            </a:r>
            <a:r>
              <a:rPr lang="en-GB" sz="1600" b="1" u="sng">
                <a:solidFill>
                  <a:srgbClr val="3F0731">
                    <a:lumMod val="90000"/>
                    <a:lumOff val="10000"/>
                  </a:srgbClr>
                </a:solidFill>
                <a:latin typeface="Poppins"/>
                <a:cs typeface="Poppins"/>
              </a:rPr>
              <a:t>Bilateral</a:t>
            </a:r>
            <a:r>
              <a:rPr kumimoji="0" lang="en-GB" sz="1600" b="1" i="0" u="sng" strike="noStrike" kern="1200" cap="none" spc="0" normalizeH="0" baseline="0" noProof="0">
                <a:ln>
                  <a:noFill/>
                </a:ln>
                <a:solidFill>
                  <a:srgbClr val="3F0731">
                    <a:lumMod val="90000"/>
                    <a:lumOff val="10000"/>
                  </a:srgbClr>
                </a:solidFill>
                <a:effectLst/>
                <a:uLnTx/>
                <a:uFillTx/>
                <a:latin typeface="Poppins"/>
                <a:ea typeface="+mn-ea"/>
                <a:cs typeface="Poppins"/>
              </a:rPr>
              <a:t> Agreement (signed before the implementation of GC0182) did not include </a:t>
            </a:r>
            <a:r>
              <a:rPr kumimoji="0" lang="en-GB" sz="1600" b="1" i="0" strike="noStrike" kern="1200" cap="none" spc="0" normalizeH="0" baseline="0" noProof="0">
                <a:ln>
                  <a:noFill/>
                </a:ln>
                <a:solidFill>
                  <a:srgbClr val="3F0731">
                    <a:lumMod val="90000"/>
                    <a:lumOff val="10000"/>
                  </a:srgbClr>
                </a:solidFill>
                <a:effectLst/>
                <a:uLnTx/>
                <a:uFillTx/>
                <a:latin typeface="Poppins"/>
                <a:ea typeface="+mn-ea"/>
                <a:cs typeface="Poppins"/>
              </a:rPr>
              <a:t>	</a:t>
            </a:r>
            <a:r>
              <a:rPr kumimoji="0" lang="en-GB" sz="1600" b="1" i="0" u="sng" strike="noStrike" kern="1200" cap="none" spc="0" normalizeH="0" baseline="0" noProof="0">
                <a:ln>
                  <a:noFill/>
                </a:ln>
                <a:solidFill>
                  <a:srgbClr val="3F0731">
                    <a:lumMod val="90000"/>
                    <a:lumOff val="10000"/>
                  </a:srgbClr>
                </a:solidFill>
                <a:effectLst/>
                <a:uLnTx/>
                <a:uFillTx/>
                <a:latin typeface="Poppins"/>
                <a:ea typeface="+mn-ea"/>
                <a:cs typeface="Poppins"/>
              </a:rPr>
              <a:t>this requirement </a:t>
            </a: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p:txBody>
      </p:sp>
      <p:sp>
        <p:nvSpPr>
          <p:cNvPr id="2" name="Title 1">
            <a:extLst>
              <a:ext uri="{FF2B5EF4-FFF2-40B4-BE49-F238E27FC236}">
                <a16:creationId xmlns:a16="http://schemas.microsoft.com/office/drawing/2014/main" id="{DF07B728-88F0-1947-16D0-72DC76E7DE95}"/>
              </a:ext>
            </a:extLst>
          </p:cNvPr>
          <p:cNvSpPr>
            <a:spLocks noGrp="1"/>
          </p:cNvSpPr>
          <p:nvPr>
            <p:ph type="title"/>
          </p:nvPr>
        </p:nvSpPr>
        <p:spPr>
          <a:xfrm>
            <a:off x="39066" y="0"/>
            <a:ext cx="9528666" cy="752966"/>
          </a:xfrm>
        </p:spPr>
        <p:txBody>
          <a:bodyPr>
            <a:noAutofit/>
          </a:bodyPr>
          <a:lstStyle/>
          <a:p>
            <a:r>
              <a:rPr lang="en-GB" sz="3200">
                <a:latin typeface="Poppins" panose="00000500000000000000" pitchFamily="2" charset="0"/>
                <a:cs typeface="Poppins" panose="00000500000000000000" pitchFamily="2" charset="0"/>
              </a:rPr>
              <a:t>Refined Implementation Plan for GC0182</a:t>
            </a:r>
          </a:p>
        </p:txBody>
      </p:sp>
      <p:sp>
        <p:nvSpPr>
          <p:cNvPr id="4" name="TextBox 3">
            <a:extLst>
              <a:ext uri="{FF2B5EF4-FFF2-40B4-BE49-F238E27FC236}">
                <a16:creationId xmlns:a16="http://schemas.microsoft.com/office/drawing/2014/main" id="{E04F82FD-7BA2-AB8E-FF9F-C577626E19DE}"/>
              </a:ext>
            </a:extLst>
          </p:cNvPr>
          <p:cNvSpPr txBox="1"/>
          <p:nvPr/>
        </p:nvSpPr>
        <p:spPr>
          <a:xfrm>
            <a:off x="10342880" y="6035040"/>
            <a:ext cx="1669448" cy="60960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657535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24D9C-8A34-EED3-0DDB-9627185853F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B814ABD-90DB-1141-B82F-4CD9F0CC4A30}"/>
              </a:ext>
            </a:extLst>
          </p:cNvPr>
          <p:cNvSpPr txBox="1"/>
          <p:nvPr/>
        </p:nvSpPr>
        <p:spPr>
          <a:xfrm>
            <a:off x="92854" y="1133616"/>
            <a:ext cx="12099146" cy="4278094"/>
          </a:xfrm>
          <a:prstGeom prst="rect">
            <a:avLst/>
          </a:prstGeom>
        </p:spPr>
        <p:txBody>
          <a:bodyPr wrap="square" lIns="91440" tIns="45720" rIns="91440" bIns="45720" rtlCol="0" anchor="t">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srgbClr val="FF0000"/>
                </a:solidFill>
                <a:effectLst/>
                <a:uLnTx/>
                <a:uFillTx/>
                <a:latin typeface="Poppins" panose="00000500000000000000" pitchFamily="2" charset="0"/>
                <a:ea typeface="+mn-ea"/>
                <a:cs typeface="Poppins" panose="00000500000000000000" pitchFamily="2" charset="0"/>
              </a:rPr>
              <a:t>Rejection of GC0182 </a:t>
            </a:r>
            <a:r>
              <a:rPr kumimoji="0" lang="en-GB" sz="2400" b="1" i="0" u="none" strike="noStrike" kern="1200" cap="none" spc="0" normalizeH="0" baseline="0" noProof="0">
                <a:ln>
                  <a:noFill/>
                </a:ln>
                <a:solidFill>
                  <a:srgbClr val="3F0731">
                    <a:lumMod val="90000"/>
                    <a:lumOff val="10000"/>
                  </a:srgbClr>
                </a:solidFill>
                <a:effectLst/>
                <a:uLnTx/>
                <a:uFillTx/>
                <a:latin typeface="Poppins" panose="00000500000000000000" pitchFamily="2" charset="0"/>
                <a:ea typeface="+mn-ea"/>
                <a:cs typeface="Poppins" panose="00000500000000000000" pitchFamily="2" charset="0"/>
              </a:rPr>
              <a:t>-&gt; Step 3(B): Action for Guidance Note and Bilateral Agreement templates</a:t>
            </a:r>
          </a:p>
          <a:p>
            <a:pPr marL="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Arial" panose="020B0604020202020204"/>
              <a:ea typeface="+mn-ea"/>
              <a:cs typeface="Poppins" panose="00000500000000000000" pitchFamily="2" charset="0"/>
            </a:endParaRPr>
          </a:p>
          <a:p>
            <a:pPr marL="625475" lvl="1" indent="-625475">
              <a:defRPr/>
            </a:pP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(3.B.1) To keep Guidance Note on NESO Website and </a:t>
            </a:r>
            <a:r>
              <a:rPr lang="en-GB" sz="1600">
                <a:solidFill>
                  <a:srgbClr val="3F0731">
                    <a:lumMod val="90000"/>
                    <a:lumOff val="10000"/>
                  </a:srgbClr>
                </a:solidFill>
                <a:latin typeface="Poppins"/>
                <a:cs typeface="Poppins"/>
              </a:rPr>
              <a:t>remove</a:t>
            </a: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 the statement </a:t>
            </a:r>
            <a:r>
              <a:rPr kumimoji="0" lang="en-GB" sz="1600" b="0" u="none" strike="noStrike" kern="1200" cap="none" spc="0" normalizeH="0" baseline="0" noProof="0">
                <a:ln>
                  <a:noFill/>
                </a:ln>
                <a:solidFill>
                  <a:srgbClr val="3F0731">
                    <a:lumMod val="90000"/>
                    <a:lumOff val="10000"/>
                  </a:srgbClr>
                </a:solidFill>
                <a:effectLst/>
                <a:uLnTx/>
                <a:uFillTx/>
                <a:latin typeface="Poppins"/>
                <a:ea typeface="+mn-ea"/>
                <a:cs typeface="Poppins"/>
              </a:rPr>
              <a:t>“</a:t>
            </a:r>
            <a:r>
              <a:rPr lang="en-GB" sz="1600" i="1">
                <a:solidFill>
                  <a:srgbClr val="3F0731">
                    <a:lumMod val="90000"/>
                    <a:lumOff val="10000"/>
                  </a:srgbClr>
                </a:solidFill>
                <a:latin typeface="Poppins"/>
                <a:cs typeface="Poppins"/>
              </a:rPr>
              <a:t>Grid Code modification GC0182 and STC Code Modification CM0105 are currently underway to finalise this standard and implement the convention into both the Grid Code and STC. Please note, there is currently no known date of when this convention may be accepted into the Grid Code and STC and there is no guarantee that it will be accepted</a:t>
            </a:r>
            <a:r>
              <a:rPr lang="en-GB" sz="1600">
                <a:solidFill>
                  <a:srgbClr val="3F0731">
                    <a:lumMod val="90000"/>
                    <a:lumOff val="10000"/>
                  </a:srgbClr>
                </a:solidFill>
                <a:latin typeface="Poppins"/>
                <a:cs typeface="Poppins"/>
              </a:rPr>
              <a:t>”.</a:t>
            </a:r>
            <a:endPar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endParaRPr>
          </a:p>
          <a:p>
            <a:pPr marL="0" marR="0" lvl="1"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(3.B.2) To update Bilateral Agreement templates (including BCA, BEGA and BELLA)</a:t>
            </a:r>
          </a:p>
          <a:p>
            <a:pPr marL="1254125" lvl="1" indent="-355600">
              <a:buFont typeface="Courier New" panose="02070309020205020404" pitchFamily="49" charset="0"/>
              <a:buChar char="o"/>
              <a:defRPr/>
            </a:pP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To change the statement (from Step 2.1) to</a:t>
            </a:r>
            <a:r>
              <a:rPr lang="en-GB" sz="1600">
                <a:solidFill>
                  <a:srgbClr val="3F0731">
                    <a:lumMod val="90000"/>
                    <a:lumOff val="10000"/>
                  </a:srgbClr>
                </a:solidFill>
                <a:latin typeface="Poppins"/>
                <a:cs typeface="Poppins"/>
              </a:rPr>
              <a:t> “</a:t>
            </a:r>
            <a:r>
              <a:rPr kumimoji="0" lang="en-GB" sz="1600" b="0" i="1" u="none" strike="noStrike" kern="1200" cap="none" spc="0" normalizeH="0" baseline="0" noProof="0">
                <a:ln>
                  <a:noFill/>
                </a:ln>
                <a:solidFill>
                  <a:srgbClr val="3F0731">
                    <a:lumMod val="90000"/>
                    <a:lumOff val="10000"/>
                  </a:srgbClr>
                </a:solidFill>
                <a:effectLst/>
                <a:uLnTx/>
                <a:uFillTx/>
                <a:latin typeface="Poppins"/>
                <a:ea typeface="+mn-ea"/>
                <a:cs typeface="Poppins"/>
              </a:rPr>
              <a:t>In order to help the power flow measurement data received by NESO be consistent with the convention used by the NESO SCADA system, </a:t>
            </a:r>
            <a:r>
              <a:rPr lang="en-GB" sz="1600" i="1">
                <a:solidFill>
                  <a:srgbClr val="3F0731">
                    <a:lumMod val="90000"/>
                    <a:lumOff val="10000"/>
                  </a:srgbClr>
                </a:solidFill>
                <a:latin typeface="Poppins"/>
                <a:cs typeface="Poppins"/>
              </a:rPr>
              <a:t>a </a:t>
            </a:r>
            <a:r>
              <a:rPr kumimoji="0" lang="en-GB" sz="1600" b="0" i="1" u="none" strike="noStrike" kern="1200" cap="none" spc="0" normalizeH="0" baseline="0" noProof="0">
                <a:ln>
                  <a:noFill/>
                </a:ln>
                <a:solidFill>
                  <a:srgbClr val="3F0731">
                    <a:lumMod val="90000"/>
                    <a:lumOff val="10000"/>
                  </a:srgbClr>
                </a:solidFill>
                <a:effectLst/>
                <a:uLnTx/>
                <a:uFillTx/>
                <a:latin typeface="Poppins"/>
                <a:ea typeface="+mn-ea"/>
                <a:cs typeface="Poppins"/>
              </a:rPr>
              <a:t>guidance note has been published on NESO website for use when setting up operational metering polarity. The convention used in this guidance is not mandatory, however, it indicates the best practice approach and will be beneficial for all to ensure correct and efficient operation of the network</a:t>
            </a:r>
            <a:r>
              <a:rPr kumimoji="0" lang="en-GB" sz="1600" b="0" i="0" u="none" strike="noStrike" kern="1200" cap="none" spc="0" normalizeH="0" baseline="0" noProof="0">
                <a:ln>
                  <a:noFill/>
                </a:ln>
                <a:solidFill>
                  <a:srgbClr val="3F0731">
                    <a:lumMod val="90000"/>
                    <a:lumOff val="10000"/>
                  </a:srgbClr>
                </a:solidFill>
                <a:effectLst/>
                <a:uLnTx/>
                <a:uFillTx/>
                <a:latin typeface="Poppins"/>
                <a:ea typeface="+mn-ea"/>
                <a:cs typeface="Poppins"/>
              </a:rPr>
              <a:t>.” </a:t>
            </a:r>
          </a:p>
          <a:p>
            <a:pPr marL="0" marR="0" lvl="1"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454546"/>
              </a:solidFill>
              <a:effectLst/>
              <a:uLnTx/>
              <a:uFillTx/>
              <a:latin typeface="Poppins" panose="00000500000000000000" pitchFamily="2" charset="0"/>
              <a:ea typeface="+mn-ea"/>
              <a:cs typeface="Poppins" panose="00000500000000000000" pitchFamily="2" charset="0"/>
            </a:endParaRPr>
          </a:p>
        </p:txBody>
      </p:sp>
      <p:sp>
        <p:nvSpPr>
          <p:cNvPr id="2" name="Title 1">
            <a:extLst>
              <a:ext uri="{FF2B5EF4-FFF2-40B4-BE49-F238E27FC236}">
                <a16:creationId xmlns:a16="http://schemas.microsoft.com/office/drawing/2014/main" id="{AD487899-AB91-24E0-0989-8EA1AC5C1D7B}"/>
              </a:ext>
            </a:extLst>
          </p:cNvPr>
          <p:cNvSpPr>
            <a:spLocks noGrp="1"/>
          </p:cNvSpPr>
          <p:nvPr>
            <p:ph type="title"/>
          </p:nvPr>
        </p:nvSpPr>
        <p:spPr>
          <a:xfrm>
            <a:off x="92854" y="303889"/>
            <a:ext cx="9528666" cy="752966"/>
          </a:xfrm>
        </p:spPr>
        <p:txBody>
          <a:bodyPr>
            <a:noAutofit/>
          </a:bodyPr>
          <a:lstStyle/>
          <a:p>
            <a:r>
              <a:rPr lang="en-GB" sz="3200">
                <a:latin typeface="Poppins" panose="00000500000000000000" pitchFamily="2" charset="0"/>
                <a:cs typeface="Poppins" panose="00000500000000000000" pitchFamily="2" charset="0"/>
              </a:rPr>
              <a:t>Refined Implementation Plan for GC0182</a:t>
            </a:r>
          </a:p>
        </p:txBody>
      </p:sp>
      <p:sp>
        <p:nvSpPr>
          <p:cNvPr id="4" name="TextBox 3">
            <a:extLst>
              <a:ext uri="{FF2B5EF4-FFF2-40B4-BE49-F238E27FC236}">
                <a16:creationId xmlns:a16="http://schemas.microsoft.com/office/drawing/2014/main" id="{6546F82C-6340-1F61-B7B8-1284FA2A602F}"/>
              </a:ext>
            </a:extLst>
          </p:cNvPr>
          <p:cNvSpPr txBox="1"/>
          <p:nvPr/>
        </p:nvSpPr>
        <p:spPr>
          <a:xfrm>
            <a:off x="10342880" y="6035040"/>
            <a:ext cx="1669448" cy="60960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181170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8864B7-BF03-88CD-BB58-D48ACDBC6831}"/>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FBFF7048-A3C8-AF52-A525-C6F2D7BB2A1A}"/>
              </a:ext>
            </a:extLst>
          </p:cNvPr>
          <p:cNvSpPr>
            <a:spLocks noGrp="1"/>
          </p:cNvSpPr>
          <p:nvPr>
            <p:ph type="ctrTitle"/>
          </p:nvPr>
        </p:nvSpPr>
        <p:spPr>
          <a:xfrm>
            <a:off x="532942" y="568411"/>
            <a:ext cx="8017933" cy="2649841"/>
          </a:xfrm>
        </p:spPr>
        <p:txBody>
          <a:bodyPr/>
          <a:lstStyle/>
          <a:p>
            <a:r>
              <a:rPr lang="en-GB">
                <a:solidFill>
                  <a:srgbClr val="813366"/>
                </a:solidFill>
                <a:latin typeface="Poppins" panose="00000500000000000000" pitchFamily="2" charset="0"/>
                <a:cs typeface="Poppins" panose="00000500000000000000" pitchFamily="2" charset="0"/>
              </a:rPr>
              <a:t>Workgroup Consultation Document Review</a:t>
            </a:r>
          </a:p>
        </p:txBody>
      </p:sp>
      <p:pic>
        <p:nvPicPr>
          <p:cNvPr id="5" name="Picture 4" descr="A group of purple circles on a black background&#10;&#10;Description automatically generated">
            <a:extLst>
              <a:ext uri="{FF2B5EF4-FFF2-40B4-BE49-F238E27FC236}">
                <a16:creationId xmlns:a16="http://schemas.microsoft.com/office/drawing/2014/main" id="{14C3E6AF-93D8-2671-2CCE-2FEED143101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9476" t="44975" b="1"/>
          <a:stretch/>
        </p:blipFill>
        <p:spPr>
          <a:xfrm>
            <a:off x="6033332" y="3085032"/>
            <a:ext cx="6158668" cy="3774356"/>
          </a:xfrm>
          <a:prstGeom prst="rect">
            <a:avLst/>
          </a:prstGeom>
        </p:spPr>
      </p:pic>
      <p:sp>
        <p:nvSpPr>
          <p:cNvPr id="8" name="Subtitle 6">
            <a:extLst>
              <a:ext uri="{FF2B5EF4-FFF2-40B4-BE49-F238E27FC236}">
                <a16:creationId xmlns:a16="http://schemas.microsoft.com/office/drawing/2014/main" id="{368273BF-E85B-2985-7527-2D2AE73E4EDA}"/>
              </a:ext>
            </a:extLst>
          </p:cNvPr>
          <p:cNvSpPr txBox="1">
            <a:spLocks/>
          </p:cNvSpPr>
          <p:nvPr/>
        </p:nvSpPr>
        <p:spPr>
          <a:xfrm>
            <a:off x="532943" y="3218252"/>
            <a:ext cx="6044838" cy="1071360"/>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chemeClr val="tx1"/>
                </a:solidFill>
                <a:latin typeface="Arial" panose="020B0604020202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Arial" panose="020B0604020202020204"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rial" panose="020B0604020202020204"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Arial" panose="020B0604020202020204"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Arial" panose="020B0604020202020204"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a:solidFill>
                  <a:schemeClr val="tx2"/>
                </a:solidFill>
                <a:latin typeface="Arial"/>
                <a:cs typeface="Arial"/>
              </a:rPr>
              <a:t>All</a:t>
            </a:r>
          </a:p>
        </p:txBody>
      </p:sp>
    </p:spTree>
    <p:extLst>
      <p:ext uri="{BB962C8B-B14F-4D97-AF65-F5344CB8AC3E}">
        <p14:creationId xmlns:p14="http://schemas.microsoft.com/office/powerpoint/2010/main" val="26116316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A442F8-192B-8687-D8FA-205EE3278E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E183D2-DB0C-D449-A2DB-B7DDB7D17D85}"/>
              </a:ext>
            </a:extLst>
          </p:cNvPr>
          <p:cNvSpPr>
            <a:spLocks noGrp="1"/>
          </p:cNvSpPr>
          <p:nvPr>
            <p:ph type="ctrTitle"/>
          </p:nvPr>
        </p:nvSpPr>
        <p:spPr>
          <a:xfrm>
            <a:off x="596580" y="1453930"/>
            <a:ext cx="4328983" cy="1532773"/>
          </a:xfrm>
        </p:spPr>
        <p:txBody>
          <a:bodyPr/>
          <a:lstStyle/>
          <a:p>
            <a:r>
              <a:rPr lang="en-GB">
                <a:latin typeface="Poppins" panose="00000500000000000000" pitchFamily="2" charset="0"/>
                <a:cs typeface="Poppins" panose="00000500000000000000" pitchFamily="2" charset="0"/>
              </a:rPr>
              <a:t>Questions?</a:t>
            </a:r>
          </a:p>
        </p:txBody>
      </p:sp>
    </p:spTree>
    <p:extLst>
      <p:ext uri="{BB962C8B-B14F-4D97-AF65-F5344CB8AC3E}">
        <p14:creationId xmlns:p14="http://schemas.microsoft.com/office/powerpoint/2010/main" val="26263604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8864B7-BF03-88CD-BB58-D48ACDBC6831}"/>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FBFF7048-A3C8-AF52-A525-C6F2D7BB2A1A}"/>
              </a:ext>
            </a:extLst>
          </p:cNvPr>
          <p:cNvSpPr>
            <a:spLocks noGrp="1"/>
          </p:cNvSpPr>
          <p:nvPr>
            <p:ph type="ctrTitle"/>
          </p:nvPr>
        </p:nvSpPr>
        <p:spPr>
          <a:xfrm>
            <a:off x="532943" y="820795"/>
            <a:ext cx="5839504" cy="2387600"/>
          </a:xfrm>
        </p:spPr>
        <p:txBody>
          <a:bodyPr/>
          <a:lstStyle/>
          <a:p>
            <a:r>
              <a:rPr lang="en-GB">
                <a:solidFill>
                  <a:srgbClr val="813366"/>
                </a:solidFill>
              </a:rPr>
              <a:t>Any Other Business</a:t>
            </a:r>
          </a:p>
        </p:txBody>
      </p:sp>
      <p:pic>
        <p:nvPicPr>
          <p:cNvPr id="5" name="Picture 4" descr="A group of purple circles on a black background&#10;&#10;Description automatically generated">
            <a:extLst>
              <a:ext uri="{FF2B5EF4-FFF2-40B4-BE49-F238E27FC236}">
                <a16:creationId xmlns:a16="http://schemas.microsoft.com/office/drawing/2014/main" id="{14C3E6AF-93D8-2671-2CCE-2FEED143101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9476" t="44975" b="1"/>
          <a:stretch/>
        </p:blipFill>
        <p:spPr>
          <a:xfrm>
            <a:off x="6033332" y="3085032"/>
            <a:ext cx="6158668" cy="3774356"/>
          </a:xfrm>
          <a:prstGeom prst="rect">
            <a:avLst/>
          </a:prstGeom>
        </p:spPr>
      </p:pic>
      <p:sp>
        <p:nvSpPr>
          <p:cNvPr id="8" name="Subtitle 6">
            <a:extLst>
              <a:ext uri="{FF2B5EF4-FFF2-40B4-BE49-F238E27FC236}">
                <a16:creationId xmlns:a16="http://schemas.microsoft.com/office/drawing/2014/main" id="{368273BF-E85B-2985-7527-2D2AE73E4EDA}"/>
              </a:ext>
            </a:extLst>
          </p:cNvPr>
          <p:cNvSpPr txBox="1">
            <a:spLocks/>
          </p:cNvSpPr>
          <p:nvPr/>
        </p:nvSpPr>
        <p:spPr>
          <a:xfrm>
            <a:off x="532943" y="3218252"/>
            <a:ext cx="6044838" cy="1071360"/>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chemeClr val="tx1"/>
                </a:solidFill>
                <a:latin typeface="Arial" panose="020B0604020202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Arial" panose="020B0604020202020204"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rial" panose="020B0604020202020204"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Arial" panose="020B0604020202020204"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Arial" panose="020B0604020202020204"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a:solidFill>
                  <a:schemeClr val="tx2"/>
                </a:solidFill>
                <a:latin typeface="Arial"/>
                <a:cs typeface="Arial"/>
              </a:rPr>
              <a:t>Prisca Evans – NESO Code Administrator</a:t>
            </a:r>
          </a:p>
        </p:txBody>
      </p:sp>
    </p:spTree>
    <p:extLst>
      <p:ext uri="{BB962C8B-B14F-4D97-AF65-F5344CB8AC3E}">
        <p14:creationId xmlns:p14="http://schemas.microsoft.com/office/powerpoint/2010/main" val="16979230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7D6DC75-6F37-EAD1-CEDF-DE3943FD3E12}"/>
              </a:ext>
            </a:extLst>
          </p:cNvPr>
          <p:cNvSpPr>
            <a:spLocks noGrp="1"/>
          </p:cNvSpPr>
          <p:nvPr>
            <p:ph type="ctrTitle"/>
          </p:nvPr>
        </p:nvSpPr>
        <p:spPr/>
        <p:txBody>
          <a:bodyPr/>
          <a:lstStyle/>
          <a:p>
            <a:r>
              <a:rPr lang="en-GB">
                <a:solidFill>
                  <a:srgbClr val="813366"/>
                </a:solidFill>
                <a:latin typeface="Poppins" panose="00000500000000000000" pitchFamily="2" charset="0"/>
                <a:cs typeface="Poppins" panose="00000500000000000000" pitchFamily="2" charset="0"/>
              </a:rPr>
              <a:t>Next Steps</a:t>
            </a:r>
          </a:p>
        </p:txBody>
      </p:sp>
      <p:pic>
        <p:nvPicPr>
          <p:cNvPr id="5" name="Picture 4" descr="A group of purple circles on a black background&#10;&#10;Description automatically generated">
            <a:extLst>
              <a:ext uri="{FF2B5EF4-FFF2-40B4-BE49-F238E27FC236}">
                <a16:creationId xmlns:a16="http://schemas.microsoft.com/office/drawing/2014/main" id="{151264F9-1218-3B00-07F4-4387BF52A4E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9476" t="44975" b="1"/>
          <a:stretch/>
        </p:blipFill>
        <p:spPr>
          <a:xfrm>
            <a:off x="6033332" y="3085032"/>
            <a:ext cx="6158668" cy="3774356"/>
          </a:xfrm>
          <a:prstGeom prst="rect">
            <a:avLst/>
          </a:prstGeom>
        </p:spPr>
      </p:pic>
      <p:sp>
        <p:nvSpPr>
          <p:cNvPr id="8" name="Subtitle 6">
            <a:extLst>
              <a:ext uri="{FF2B5EF4-FFF2-40B4-BE49-F238E27FC236}">
                <a16:creationId xmlns:a16="http://schemas.microsoft.com/office/drawing/2014/main" id="{BF8582CD-0674-A6C9-E412-957FDACBB03B}"/>
              </a:ext>
            </a:extLst>
          </p:cNvPr>
          <p:cNvSpPr txBox="1">
            <a:spLocks/>
          </p:cNvSpPr>
          <p:nvPr/>
        </p:nvSpPr>
        <p:spPr>
          <a:xfrm>
            <a:off x="532943" y="3218252"/>
            <a:ext cx="5887521" cy="1071360"/>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chemeClr val="tx1"/>
                </a:solidFill>
                <a:latin typeface="Arial" panose="020B0604020202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Arial" panose="020B0604020202020204"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rial" panose="020B0604020202020204"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Arial" panose="020B0604020202020204"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Arial" panose="020B0604020202020204"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a:solidFill>
                  <a:schemeClr val="tx2"/>
                </a:solidFill>
                <a:latin typeface="Poppins" panose="00000500000000000000" pitchFamily="2" charset="0"/>
                <a:cs typeface="Poppins" panose="00000500000000000000" pitchFamily="2" charset="0"/>
              </a:rPr>
              <a:t>Prisca Evans – NESO Code Administrator</a:t>
            </a:r>
          </a:p>
        </p:txBody>
      </p:sp>
    </p:spTree>
    <p:extLst>
      <p:ext uri="{BB962C8B-B14F-4D97-AF65-F5344CB8AC3E}">
        <p14:creationId xmlns:p14="http://schemas.microsoft.com/office/powerpoint/2010/main" val="4158265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511C7-722C-EB44-8F0E-3FE53AB0269A}"/>
              </a:ext>
            </a:extLst>
          </p:cNvPr>
          <p:cNvSpPr>
            <a:spLocks noGrp="1"/>
          </p:cNvSpPr>
          <p:nvPr>
            <p:ph type="title"/>
          </p:nvPr>
        </p:nvSpPr>
        <p:spPr>
          <a:xfrm>
            <a:off x="646344" y="365125"/>
            <a:ext cx="9700290" cy="870551"/>
          </a:xfrm>
        </p:spPr>
        <p:txBody>
          <a:bodyPr/>
          <a:lstStyle/>
          <a:p>
            <a:r>
              <a:rPr lang="en-GB">
                <a:solidFill>
                  <a:srgbClr val="813366"/>
                </a:solidFill>
                <a:latin typeface="Poppins "/>
                <a:cs typeface="Arial"/>
              </a:rPr>
              <a:t>Agenda</a:t>
            </a:r>
          </a:p>
        </p:txBody>
      </p:sp>
      <p:graphicFrame>
        <p:nvGraphicFramePr>
          <p:cNvPr id="5" name="Content Placeholder 4">
            <a:extLst>
              <a:ext uri="{FF2B5EF4-FFF2-40B4-BE49-F238E27FC236}">
                <a16:creationId xmlns:a16="http://schemas.microsoft.com/office/drawing/2014/main" id="{540636BB-63E8-7891-EC53-475036AF94E6}"/>
              </a:ext>
            </a:extLst>
          </p:cNvPr>
          <p:cNvGraphicFramePr>
            <a:graphicFrameLocks noGrp="1"/>
          </p:cNvGraphicFramePr>
          <p:nvPr>
            <p:ph sz="half" idx="1"/>
            <p:extLst>
              <p:ext uri="{D42A27DB-BD31-4B8C-83A1-F6EECF244321}">
                <p14:modId xmlns:p14="http://schemas.microsoft.com/office/powerpoint/2010/main" val="1105137983"/>
              </p:ext>
            </p:extLst>
          </p:nvPr>
        </p:nvGraphicFramePr>
        <p:xfrm>
          <a:off x="646344" y="1235676"/>
          <a:ext cx="11175867" cy="3787366"/>
        </p:xfrm>
        <a:graphic>
          <a:graphicData uri="http://schemas.openxmlformats.org/drawingml/2006/table">
            <a:tbl>
              <a:tblPr firstRow="1" bandRow="1">
                <a:tableStyleId>{5202B0CA-FC54-4496-8BCA-5EF66A818D29}</a:tableStyleId>
              </a:tblPr>
              <a:tblGrid>
                <a:gridCol w="5374348">
                  <a:extLst>
                    <a:ext uri="{9D8B030D-6E8A-4147-A177-3AD203B41FA5}">
                      <a16:colId xmlns:a16="http://schemas.microsoft.com/office/drawing/2014/main" val="1311006828"/>
                    </a:ext>
                  </a:extLst>
                </a:gridCol>
                <a:gridCol w="5801519">
                  <a:extLst>
                    <a:ext uri="{9D8B030D-6E8A-4147-A177-3AD203B41FA5}">
                      <a16:colId xmlns:a16="http://schemas.microsoft.com/office/drawing/2014/main" val="356721426"/>
                    </a:ext>
                  </a:extLst>
                </a:gridCol>
              </a:tblGrid>
              <a:tr h="396481">
                <a:tc>
                  <a:txBody>
                    <a:bodyPr/>
                    <a:lstStyle/>
                    <a:p>
                      <a:pPr algn="l" fontAlgn="base"/>
                      <a:r>
                        <a:rPr lang="en-GB" sz="1400" b="1">
                          <a:solidFill>
                            <a:schemeClr val="bg1"/>
                          </a:solidFill>
                          <a:effectLst/>
                          <a:latin typeface="Poppins"/>
                          <a:cs typeface="Poppins"/>
                        </a:rPr>
                        <a:t>Topics to be discussed</a:t>
                      </a:r>
                      <a:r>
                        <a:rPr lang="en-GB" sz="1400" b="0">
                          <a:solidFill>
                            <a:schemeClr val="bg1"/>
                          </a:solidFill>
                          <a:effectLst/>
                          <a:latin typeface="Poppins"/>
                          <a:cs typeface="Poppins"/>
                        </a:rPr>
                        <a:t>​</a:t>
                      </a:r>
                      <a:endParaRPr lang="en-GB" sz="1400" b="0" i="0">
                        <a:solidFill>
                          <a:schemeClr val="bg1"/>
                        </a:solidFill>
                        <a:effectLst/>
                        <a:latin typeface="Poppins"/>
                        <a:cs typeface="Poppins"/>
                      </a:endParaRPr>
                    </a:p>
                  </a:txBody>
                  <a:tcPr marL="87143" marR="87143" marT="43571" marB="43571">
                    <a:solidFill>
                      <a:srgbClr val="813366"/>
                    </a:solidFill>
                  </a:tcPr>
                </a:tc>
                <a:tc>
                  <a:txBody>
                    <a:bodyPr/>
                    <a:lstStyle/>
                    <a:p>
                      <a:pPr algn="l" fontAlgn="base"/>
                      <a:r>
                        <a:rPr lang="en-GB" sz="1400" b="1">
                          <a:solidFill>
                            <a:schemeClr val="bg1"/>
                          </a:solidFill>
                          <a:effectLst/>
                          <a:latin typeface="Poppins"/>
                          <a:cs typeface="Poppins"/>
                        </a:rPr>
                        <a:t>Lead</a:t>
                      </a:r>
                      <a:r>
                        <a:rPr lang="en-GB" sz="1400" b="0">
                          <a:solidFill>
                            <a:schemeClr val="bg1"/>
                          </a:solidFill>
                          <a:effectLst/>
                          <a:latin typeface="Poppins"/>
                          <a:cs typeface="Poppins"/>
                        </a:rPr>
                        <a:t>​</a:t>
                      </a:r>
                      <a:endParaRPr lang="en-GB" sz="1400" b="0" i="0">
                        <a:solidFill>
                          <a:schemeClr val="bg1"/>
                        </a:solidFill>
                        <a:effectLst/>
                        <a:latin typeface="Poppins"/>
                        <a:cs typeface="Poppins"/>
                      </a:endParaRPr>
                    </a:p>
                  </a:txBody>
                  <a:tcPr marL="87143" marR="87143" marT="43571" marB="43571">
                    <a:solidFill>
                      <a:srgbClr val="813366"/>
                    </a:solidFill>
                  </a:tcPr>
                </a:tc>
                <a:extLst>
                  <a:ext uri="{0D108BD9-81ED-4DB2-BD59-A6C34878D82A}">
                    <a16:rowId xmlns:a16="http://schemas.microsoft.com/office/drawing/2014/main" val="527684168"/>
                  </a:ext>
                </a:extLst>
              </a:tr>
              <a:tr h="382563">
                <a:tc>
                  <a:txBody>
                    <a:bodyPr/>
                    <a:lstStyle/>
                    <a:p>
                      <a:pPr algn="l" fontAlgn="base"/>
                      <a:r>
                        <a:rPr lang="en-GB" sz="1400" b="0">
                          <a:solidFill>
                            <a:schemeClr val="tx1"/>
                          </a:solidFill>
                          <a:effectLst/>
                          <a:latin typeface="Poppins"/>
                          <a:cs typeface="Poppins"/>
                        </a:rPr>
                        <a:t>Introductions</a:t>
                      </a:r>
                    </a:p>
                    <a:p>
                      <a:pPr algn="l" fontAlgn="base"/>
                      <a:r>
                        <a:rPr lang="en-GB" sz="1400" b="0">
                          <a:solidFill>
                            <a:schemeClr val="tx1"/>
                          </a:solidFill>
                          <a:effectLst/>
                          <a:latin typeface="Poppins"/>
                          <a:cs typeface="Poppins"/>
                        </a:rPr>
                        <a:t>​</a:t>
                      </a:r>
                      <a:endParaRPr lang="en-GB" sz="1400" b="0" i="0">
                        <a:solidFill>
                          <a:schemeClr val="tx1"/>
                        </a:solidFill>
                        <a:effectLst/>
                        <a:latin typeface="Poppins"/>
                        <a:cs typeface="Poppins"/>
                      </a:endParaRPr>
                    </a:p>
                  </a:txBody>
                  <a:tcPr marL="87143" marR="87143" marT="43571" marB="43571"/>
                </a:tc>
                <a:tc>
                  <a:txBody>
                    <a:bodyPr/>
                    <a:lstStyle/>
                    <a:p>
                      <a:r>
                        <a:rPr lang="en-GB" sz="1400" b="0">
                          <a:solidFill>
                            <a:schemeClr val="tx1"/>
                          </a:solidFill>
                          <a:effectLst/>
                          <a:latin typeface="Poppins"/>
                          <a:cs typeface="Poppins"/>
                        </a:rPr>
                        <a:t>Chair​</a:t>
                      </a:r>
                      <a:endParaRPr lang="en-GB" sz="1400">
                        <a:latin typeface="Poppins"/>
                        <a:cs typeface="Poppins"/>
                      </a:endParaRPr>
                    </a:p>
                  </a:txBody>
                  <a:tcPr marL="87143" marR="87143" marT="43571" marB="43571"/>
                </a:tc>
                <a:extLst>
                  <a:ext uri="{0D108BD9-81ED-4DB2-BD59-A6C34878D82A}">
                    <a16:rowId xmlns:a16="http://schemas.microsoft.com/office/drawing/2014/main" val="388359615"/>
                  </a:ext>
                </a:extLst>
              </a:tr>
              <a:tr h="292382">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400" b="0">
                          <a:solidFill>
                            <a:schemeClr val="tx1"/>
                          </a:solidFill>
                          <a:effectLst/>
                          <a:latin typeface="Poppins"/>
                          <a:cs typeface="Poppins"/>
                        </a:rPr>
                        <a:t>Objectives and Timeline</a:t>
                      </a:r>
                    </a:p>
                    <a:p>
                      <a:pPr marL="0" marR="0" lvl="0" indent="0" algn="l" defTabSz="914400" rtl="0" eaLnBrk="1" fontAlgn="base" latinLnBrk="0" hangingPunct="1">
                        <a:lnSpc>
                          <a:spcPct val="100000"/>
                        </a:lnSpc>
                        <a:spcBef>
                          <a:spcPts val="0"/>
                        </a:spcBef>
                        <a:spcAft>
                          <a:spcPts val="0"/>
                        </a:spcAft>
                        <a:buClrTx/>
                        <a:buSzTx/>
                        <a:buFontTx/>
                        <a:buNone/>
                        <a:tabLst/>
                        <a:defRPr/>
                      </a:pPr>
                      <a:r>
                        <a:rPr lang="en-GB" sz="1400" b="0">
                          <a:solidFill>
                            <a:schemeClr val="tx1"/>
                          </a:solidFill>
                          <a:effectLst/>
                          <a:latin typeface="Poppins"/>
                          <a:cs typeface="Poppins"/>
                        </a:rPr>
                        <a:t>​</a:t>
                      </a:r>
                      <a:endParaRPr lang="en-GB" sz="1400" b="0" i="0">
                        <a:solidFill>
                          <a:schemeClr val="tx1"/>
                        </a:solidFill>
                        <a:effectLst/>
                        <a:latin typeface="Poppins" panose="00000500000000000000" pitchFamily="2" charset="0"/>
                        <a:cs typeface="Poppins" panose="00000500000000000000" pitchFamily="2" charset="0"/>
                      </a:endParaRPr>
                    </a:p>
                  </a:txBody>
                  <a:tcPr marL="87143" marR="87143" marT="43571" marB="43571"/>
                </a:tc>
                <a:tc>
                  <a:txBody>
                    <a:bodyPr/>
                    <a:lstStyle/>
                    <a:p>
                      <a:r>
                        <a:rPr lang="en-GB" sz="1400" b="0">
                          <a:solidFill>
                            <a:schemeClr val="tx1"/>
                          </a:solidFill>
                          <a:effectLst/>
                          <a:latin typeface="Poppins"/>
                          <a:cs typeface="Poppins"/>
                        </a:rPr>
                        <a:t>Chair​</a:t>
                      </a:r>
                      <a:endParaRPr lang="en-GB" sz="1400">
                        <a:latin typeface="Poppins"/>
                        <a:cs typeface="Poppins"/>
                      </a:endParaRPr>
                    </a:p>
                  </a:txBody>
                  <a:tcPr marL="87143" marR="87143" marT="43571" marB="43571"/>
                </a:tc>
                <a:extLst>
                  <a:ext uri="{0D108BD9-81ED-4DB2-BD59-A6C34878D82A}">
                    <a16:rowId xmlns:a16="http://schemas.microsoft.com/office/drawing/2014/main" val="645985085"/>
                  </a:ext>
                </a:extLst>
              </a:tr>
              <a:tr h="361209">
                <a:tc>
                  <a:txBody>
                    <a:bodyPr/>
                    <a:lstStyle/>
                    <a:p>
                      <a:pPr algn="l" fontAlgn="base"/>
                      <a:r>
                        <a:rPr lang="en-GB" sz="1400" b="0" i="0">
                          <a:solidFill>
                            <a:schemeClr val="tx1"/>
                          </a:solidFill>
                          <a:effectLst/>
                          <a:latin typeface="Poppins" panose="00000500000000000000" pitchFamily="2" charset="0"/>
                          <a:cs typeface="Poppins" panose="00000500000000000000" pitchFamily="2" charset="0"/>
                        </a:rPr>
                        <a:t>Actions Log Review</a:t>
                      </a:r>
                    </a:p>
                    <a:p>
                      <a:pPr algn="l" fontAlgn="base"/>
                      <a:endParaRPr lang="en-GB" sz="1400" b="0" i="0">
                        <a:solidFill>
                          <a:schemeClr val="tx1"/>
                        </a:solidFill>
                        <a:effectLst/>
                        <a:latin typeface="Poppins" panose="00000500000000000000" pitchFamily="2" charset="0"/>
                        <a:cs typeface="Poppins" panose="00000500000000000000" pitchFamily="2" charset="0"/>
                      </a:endParaRPr>
                    </a:p>
                  </a:txBody>
                  <a:tcPr marL="87143" marR="87143" marT="43571" marB="43571"/>
                </a:tc>
                <a:tc>
                  <a:txBody>
                    <a:bodyPr/>
                    <a:lstStyle/>
                    <a:p>
                      <a:r>
                        <a:rPr lang="en-GB" sz="1400" b="0">
                          <a:solidFill>
                            <a:schemeClr val="tx1"/>
                          </a:solidFill>
                          <a:effectLst/>
                          <a:latin typeface="Poppins"/>
                          <a:cs typeface="Poppins"/>
                        </a:rPr>
                        <a:t>Chair​</a:t>
                      </a:r>
                      <a:endParaRPr lang="en-GB" sz="1400">
                        <a:latin typeface="Poppins"/>
                        <a:cs typeface="Poppins"/>
                      </a:endParaRPr>
                    </a:p>
                  </a:txBody>
                  <a:tcPr marL="87143" marR="87143" marT="43571" marB="43571"/>
                </a:tc>
                <a:extLst>
                  <a:ext uri="{0D108BD9-81ED-4DB2-BD59-A6C34878D82A}">
                    <a16:rowId xmlns:a16="http://schemas.microsoft.com/office/drawing/2014/main" val="162631938"/>
                  </a:ext>
                </a:extLst>
              </a:tr>
              <a:tr h="393290">
                <a:tc>
                  <a:txBody>
                    <a:bodyPr/>
                    <a:lstStyle/>
                    <a:p>
                      <a:pPr algn="l" fontAlgn="base"/>
                      <a:r>
                        <a:rPr lang="en-GB" sz="1400" b="0" i="0">
                          <a:solidFill>
                            <a:schemeClr val="tx1"/>
                          </a:solidFill>
                          <a:effectLst/>
                          <a:latin typeface="Poppins" panose="00000500000000000000" pitchFamily="2" charset="0"/>
                          <a:cs typeface="Poppins" panose="00000500000000000000" pitchFamily="2" charset="0"/>
                        </a:rPr>
                        <a:t>Implementation Plan (including Guidance Note, Electrical Standard and Legal Text review)</a:t>
                      </a:r>
                    </a:p>
                  </a:txBody>
                  <a:tcPr marL="87143" marR="87143" marT="43571" marB="43571"/>
                </a:tc>
                <a:tc>
                  <a:txBody>
                    <a:bodyPr/>
                    <a:lstStyle/>
                    <a:p>
                      <a:r>
                        <a:rPr lang="en-GB" sz="1400">
                          <a:latin typeface="Poppins"/>
                          <a:cs typeface="Poppins"/>
                        </a:rPr>
                        <a:t>NESO Representative</a:t>
                      </a:r>
                    </a:p>
                  </a:txBody>
                  <a:tcPr marL="87143" marR="87143" marT="43571" marB="43571"/>
                </a:tc>
                <a:extLst>
                  <a:ext uri="{0D108BD9-81ED-4DB2-BD59-A6C34878D82A}">
                    <a16:rowId xmlns:a16="http://schemas.microsoft.com/office/drawing/2014/main" val="4136684996"/>
                  </a:ext>
                </a:extLst>
              </a:tr>
              <a:tr h="267421">
                <a:tc>
                  <a:txBody>
                    <a:bodyPr/>
                    <a:lstStyle/>
                    <a:p>
                      <a:pPr algn="l" fontAlgn="base"/>
                      <a:r>
                        <a:rPr lang="en-GB" sz="1400" b="0">
                          <a:solidFill>
                            <a:schemeClr val="tx1"/>
                          </a:solidFill>
                          <a:effectLst/>
                          <a:latin typeface="Poppins" panose="00000500000000000000" pitchFamily="2" charset="0"/>
                          <a:cs typeface="Poppins" panose="00000500000000000000" pitchFamily="2" charset="0"/>
                        </a:rPr>
                        <a:t>Workgroup Consultation Document Review</a:t>
                      </a:r>
                    </a:p>
                    <a:p>
                      <a:pPr algn="l" fontAlgn="base"/>
                      <a:endParaRPr lang="en-GB" sz="1400" b="0">
                        <a:solidFill>
                          <a:schemeClr val="tx1"/>
                        </a:solidFill>
                        <a:effectLst/>
                        <a:latin typeface="Poppins" panose="00000500000000000000" pitchFamily="2" charset="0"/>
                        <a:cs typeface="Poppins" panose="00000500000000000000" pitchFamily="2" charset="0"/>
                      </a:endParaRPr>
                    </a:p>
                  </a:txBody>
                  <a:tcPr marL="87143" marR="87143" marT="43571" marB="43571"/>
                </a:tc>
                <a:tc>
                  <a:txBody>
                    <a:bodyPr/>
                    <a:lstStyle/>
                    <a:p>
                      <a:r>
                        <a:rPr lang="en-GB" sz="1400" b="0">
                          <a:solidFill>
                            <a:schemeClr val="tx1"/>
                          </a:solidFill>
                          <a:effectLst/>
                          <a:latin typeface="Poppins" panose="00000500000000000000" pitchFamily="2" charset="0"/>
                          <a:cs typeface="Poppins" panose="00000500000000000000" pitchFamily="2" charset="0"/>
                        </a:rPr>
                        <a:t>All</a:t>
                      </a:r>
                    </a:p>
                  </a:txBody>
                  <a:tcPr marL="87143" marR="87143" marT="43571" marB="43571"/>
                </a:tc>
                <a:extLst>
                  <a:ext uri="{0D108BD9-81ED-4DB2-BD59-A6C34878D82A}">
                    <a16:rowId xmlns:a16="http://schemas.microsoft.com/office/drawing/2014/main" val="748998769"/>
                  </a:ext>
                </a:extLst>
              </a:tr>
              <a:tr h="361933">
                <a:tc>
                  <a:txBody>
                    <a:bodyPr/>
                    <a:lstStyle/>
                    <a:p>
                      <a:pPr algn="l" fontAlgn="base"/>
                      <a:r>
                        <a:rPr lang="en-GB" sz="1400" b="0">
                          <a:solidFill>
                            <a:schemeClr val="tx1"/>
                          </a:solidFill>
                          <a:effectLst/>
                          <a:latin typeface="Poppins" panose="00000500000000000000" pitchFamily="2" charset="0"/>
                          <a:cs typeface="Poppins" panose="00000500000000000000" pitchFamily="2" charset="0"/>
                        </a:rPr>
                        <a:t>Any Other Business</a:t>
                      </a:r>
                    </a:p>
                  </a:txBody>
                  <a:tcPr marL="87143" marR="87143" marT="43571" marB="43571"/>
                </a:tc>
                <a:tc>
                  <a:txBody>
                    <a:bodyPr/>
                    <a:lstStyle/>
                    <a:p>
                      <a:r>
                        <a:rPr lang="en-GB" sz="1400" b="0">
                          <a:solidFill>
                            <a:schemeClr val="tx1"/>
                          </a:solidFill>
                          <a:effectLst/>
                          <a:latin typeface="Poppins"/>
                          <a:cs typeface="Poppins"/>
                        </a:rPr>
                        <a:t>Chair​</a:t>
                      </a:r>
                      <a:endParaRPr lang="en-GB" sz="1400">
                        <a:latin typeface="Poppins"/>
                        <a:cs typeface="Poppins"/>
                      </a:endParaRPr>
                    </a:p>
                  </a:txBody>
                  <a:tcPr marL="87143" marR="87143" marT="43571" marB="43571"/>
                </a:tc>
                <a:extLst>
                  <a:ext uri="{0D108BD9-81ED-4DB2-BD59-A6C34878D82A}">
                    <a16:rowId xmlns:a16="http://schemas.microsoft.com/office/drawing/2014/main" val="1927180611"/>
                  </a:ext>
                </a:extLst>
              </a:tr>
              <a:tr h="459642">
                <a:tc>
                  <a:txBody>
                    <a:bodyPr/>
                    <a:lstStyle/>
                    <a:p>
                      <a:pPr algn="l" fontAlgn="base"/>
                      <a:r>
                        <a:rPr lang="en-GB" sz="1400" b="0">
                          <a:solidFill>
                            <a:schemeClr val="tx1"/>
                          </a:solidFill>
                          <a:effectLst/>
                          <a:latin typeface="Poppins"/>
                          <a:cs typeface="Poppins"/>
                        </a:rPr>
                        <a:t>Next Steps​</a:t>
                      </a:r>
                      <a:endParaRPr lang="en-GB" sz="1400" b="0" i="0">
                        <a:solidFill>
                          <a:schemeClr val="tx1"/>
                        </a:solidFill>
                        <a:effectLst/>
                        <a:latin typeface="Poppins"/>
                        <a:cs typeface="Poppins"/>
                      </a:endParaRPr>
                    </a:p>
                  </a:txBody>
                  <a:tcPr marL="87143" marR="87143" marT="43571" marB="43571"/>
                </a:tc>
                <a:tc>
                  <a:txBody>
                    <a:bodyPr/>
                    <a:lstStyle/>
                    <a:p>
                      <a:r>
                        <a:rPr lang="en-GB" sz="1400" b="0">
                          <a:solidFill>
                            <a:schemeClr val="tx1"/>
                          </a:solidFill>
                          <a:effectLst/>
                          <a:latin typeface="Poppins" panose="00000500000000000000" pitchFamily="2" charset="0"/>
                          <a:cs typeface="Poppins" panose="00000500000000000000" pitchFamily="2" charset="0"/>
                        </a:rPr>
                        <a:t>Chair​</a:t>
                      </a:r>
                      <a:endParaRPr lang="en-GB" sz="1400">
                        <a:latin typeface="Poppins" panose="00000500000000000000" pitchFamily="2" charset="0"/>
                        <a:cs typeface="Poppins" panose="00000500000000000000" pitchFamily="2" charset="0"/>
                      </a:endParaRPr>
                    </a:p>
                  </a:txBody>
                  <a:tcPr marL="87143" marR="87143" marT="43571" marB="43571"/>
                </a:tc>
                <a:extLst>
                  <a:ext uri="{0D108BD9-81ED-4DB2-BD59-A6C34878D82A}">
                    <a16:rowId xmlns:a16="http://schemas.microsoft.com/office/drawing/2014/main" val="1769792735"/>
                  </a:ext>
                </a:extLst>
              </a:tr>
            </a:tbl>
          </a:graphicData>
        </a:graphic>
      </p:graphicFrame>
      <p:sp>
        <p:nvSpPr>
          <p:cNvPr id="6" name="Rectangle 1">
            <a:extLst>
              <a:ext uri="{FF2B5EF4-FFF2-40B4-BE49-F238E27FC236}">
                <a16:creationId xmlns:a16="http://schemas.microsoft.com/office/drawing/2014/main" id="{8F12CD14-C0FC-D38E-9A70-CEF6F2D4A7E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188913"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188913"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188913"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437877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7D6DC75-6F37-EAD1-CEDF-DE3943FD3E12}"/>
              </a:ext>
            </a:extLst>
          </p:cNvPr>
          <p:cNvSpPr>
            <a:spLocks noGrp="1"/>
          </p:cNvSpPr>
          <p:nvPr>
            <p:ph type="ctrTitle"/>
          </p:nvPr>
        </p:nvSpPr>
        <p:spPr>
          <a:xfrm>
            <a:off x="532943" y="820795"/>
            <a:ext cx="9171496" cy="2387600"/>
          </a:xfrm>
        </p:spPr>
        <p:txBody>
          <a:bodyPr>
            <a:normAutofit/>
          </a:bodyPr>
          <a:lstStyle/>
          <a:p>
            <a:r>
              <a:rPr lang="en-GB">
                <a:solidFill>
                  <a:srgbClr val="813366"/>
                </a:solidFill>
                <a:latin typeface="Poppins "/>
              </a:rPr>
              <a:t>Workgroup Responsibilities and</a:t>
            </a:r>
            <a:br>
              <a:rPr lang="en-GB">
                <a:solidFill>
                  <a:srgbClr val="813366"/>
                </a:solidFill>
                <a:latin typeface="Poppins "/>
              </a:rPr>
            </a:br>
            <a:r>
              <a:rPr lang="en-GB">
                <a:solidFill>
                  <a:srgbClr val="813366"/>
                </a:solidFill>
                <a:latin typeface="Poppins "/>
              </a:rPr>
              <a:t>Membership</a:t>
            </a:r>
          </a:p>
        </p:txBody>
      </p:sp>
      <p:sp>
        <p:nvSpPr>
          <p:cNvPr id="7" name="Subtitle 6">
            <a:extLst>
              <a:ext uri="{FF2B5EF4-FFF2-40B4-BE49-F238E27FC236}">
                <a16:creationId xmlns:a16="http://schemas.microsoft.com/office/drawing/2014/main" id="{757E0C57-941C-9C4D-8B8C-FACCECF1272D}"/>
              </a:ext>
            </a:extLst>
          </p:cNvPr>
          <p:cNvSpPr>
            <a:spLocks noGrp="1"/>
          </p:cNvSpPr>
          <p:nvPr>
            <p:ph type="subTitle" idx="1"/>
          </p:nvPr>
        </p:nvSpPr>
        <p:spPr>
          <a:xfrm>
            <a:off x="532943" y="3350241"/>
            <a:ext cx="6407882" cy="1196546"/>
          </a:xfrm>
        </p:spPr>
        <p:txBody>
          <a:bodyPr vert="horz" lIns="91440" tIns="45720" rIns="91440" bIns="45720" rtlCol="0" anchor="t">
            <a:normAutofit/>
          </a:bodyPr>
          <a:lstStyle/>
          <a:p>
            <a:r>
              <a:rPr lang="en-GB">
                <a:solidFill>
                  <a:schemeClr val="tx2"/>
                </a:solidFill>
                <a:latin typeface="Poppins "/>
                <a:cs typeface="Arial"/>
              </a:rPr>
              <a:t>Prisca Evans </a:t>
            </a:r>
            <a:r>
              <a:rPr lang="en-GB">
                <a:solidFill>
                  <a:srgbClr val="3F0730"/>
                </a:solidFill>
                <a:latin typeface="Poppins "/>
                <a:cs typeface="Arial"/>
              </a:rPr>
              <a:t>– NESO Code Administrator</a:t>
            </a:r>
          </a:p>
        </p:txBody>
      </p:sp>
      <p:pic>
        <p:nvPicPr>
          <p:cNvPr id="5" name="Picture 4" descr="A group of purple circles on a black background&#10;&#10;Description automatically generated">
            <a:extLst>
              <a:ext uri="{FF2B5EF4-FFF2-40B4-BE49-F238E27FC236}">
                <a16:creationId xmlns:a16="http://schemas.microsoft.com/office/drawing/2014/main" id="{151264F9-1218-3B00-07F4-4387BF52A4E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9476" t="44975" b="1"/>
          <a:stretch/>
        </p:blipFill>
        <p:spPr>
          <a:xfrm>
            <a:off x="6033332" y="3085032"/>
            <a:ext cx="6158668" cy="3774356"/>
          </a:xfrm>
          <a:prstGeom prst="rect">
            <a:avLst/>
          </a:prstGeom>
        </p:spPr>
      </p:pic>
    </p:spTree>
    <p:extLst>
      <p:ext uri="{BB962C8B-B14F-4D97-AF65-F5344CB8AC3E}">
        <p14:creationId xmlns:p14="http://schemas.microsoft.com/office/powerpoint/2010/main" val="2248215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511C7-722C-EB44-8F0E-3FE53AB0269A}"/>
              </a:ext>
            </a:extLst>
          </p:cNvPr>
          <p:cNvSpPr>
            <a:spLocks noGrp="1"/>
          </p:cNvSpPr>
          <p:nvPr>
            <p:ph type="title"/>
          </p:nvPr>
        </p:nvSpPr>
        <p:spPr>
          <a:xfrm>
            <a:off x="162659" y="186306"/>
            <a:ext cx="9709361" cy="870551"/>
          </a:xfrm>
        </p:spPr>
        <p:txBody>
          <a:bodyPr>
            <a:normAutofit/>
          </a:bodyPr>
          <a:lstStyle/>
          <a:p>
            <a:r>
              <a:rPr lang="en-GB" sz="2400">
                <a:latin typeface="Poppins "/>
              </a:rPr>
              <a:t>Expectations of a Workgroup Member</a:t>
            </a:r>
          </a:p>
        </p:txBody>
      </p:sp>
      <p:sp>
        <p:nvSpPr>
          <p:cNvPr id="4" name="Content Placeholder 3">
            <a:extLst>
              <a:ext uri="{FF2B5EF4-FFF2-40B4-BE49-F238E27FC236}">
                <a16:creationId xmlns:a16="http://schemas.microsoft.com/office/drawing/2014/main" id="{9A20436A-B784-DBDA-544F-0CDDC5D2F7B2}"/>
              </a:ext>
            </a:extLst>
          </p:cNvPr>
          <p:cNvSpPr>
            <a:spLocks noGrp="1"/>
          </p:cNvSpPr>
          <p:nvPr>
            <p:ph sz="quarter" idx="13"/>
          </p:nvPr>
        </p:nvSpPr>
        <p:spPr>
          <a:xfrm>
            <a:off x="226455" y="4136834"/>
            <a:ext cx="9709361" cy="462330"/>
          </a:xfrm>
        </p:spPr>
        <p:txBody>
          <a:bodyPr/>
          <a:lstStyle/>
          <a:p>
            <a:r>
              <a:rPr lang="en-GB" b="1">
                <a:solidFill>
                  <a:schemeClr val="accent1"/>
                </a:solidFill>
              </a:rPr>
              <a:t>Your Roles</a:t>
            </a:r>
          </a:p>
        </p:txBody>
      </p:sp>
      <p:sp>
        <p:nvSpPr>
          <p:cNvPr id="13" name="Rectangle: Rounded Corners 4">
            <a:extLst>
              <a:ext uri="{FF2B5EF4-FFF2-40B4-BE49-F238E27FC236}">
                <a16:creationId xmlns:a16="http://schemas.microsoft.com/office/drawing/2014/main" id="{002CA36E-E9C0-4E6F-88AD-9E90DCA7D22B}"/>
              </a:ext>
            </a:extLst>
          </p:cNvPr>
          <p:cNvSpPr txBox="1"/>
          <p:nvPr/>
        </p:nvSpPr>
        <p:spPr>
          <a:xfrm>
            <a:off x="226455" y="827693"/>
            <a:ext cx="2618558" cy="1509116"/>
          </a:xfrm>
          <a:prstGeom prst="rect">
            <a:avLst/>
          </a:prstGeom>
          <a:solidFill>
            <a:schemeClr val="tx2"/>
          </a:solidFill>
          <a:ln>
            <a:noFill/>
          </a:ln>
          <a:effectLst/>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marL="0" algn="l" defTabSz="457200" rtl="0" eaLnBrk="1" latinLnBrk="0" hangingPunct="1">
              <a:defRPr sz="1800" kern="1200">
                <a:solidFill>
                  <a:srgbClr val="FFFFFF"/>
                </a:solidFill>
                <a:latin typeface="Calibri" panose="020F0502020204030204"/>
              </a:defRPr>
            </a:lvl1pPr>
            <a:lvl2pPr marL="457200" algn="l" defTabSz="457200" rtl="0" eaLnBrk="1" latinLnBrk="0" hangingPunct="1">
              <a:defRPr sz="1800" kern="1200">
                <a:solidFill>
                  <a:srgbClr val="FFFFFF"/>
                </a:solidFill>
                <a:latin typeface="Calibri" panose="020F0502020204030204"/>
              </a:defRPr>
            </a:lvl2pPr>
            <a:lvl3pPr marL="914400" algn="l" defTabSz="457200" rtl="0" eaLnBrk="1" latinLnBrk="0" hangingPunct="1">
              <a:defRPr sz="1800" kern="1200">
                <a:solidFill>
                  <a:srgbClr val="FFFFFF"/>
                </a:solidFill>
                <a:latin typeface="Calibri" panose="020F0502020204030204"/>
              </a:defRPr>
            </a:lvl3pPr>
            <a:lvl4pPr marL="1371600" algn="l" defTabSz="457200" rtl="0" eaLnBrk="1" latinLnBrk="0" hangingPunct="1">
              <a:defRPr sz="1800" kern="1200">
                <a:solidFill>
                  <a:srgbClr val="FFFFFF"/>
                </a:solidFill>
                <a:latin typeface="Calibri" panose="020F0502020204030204"/>
              </a:defRPr>
            </a:lvl4pPr>
            <a:lvl5pPr marL="1828800" algn="l" defTabSz="457200" rtl="0" eaLnBrk="1" latinLnBrk="0" hangingPunct="1">
              <a:defRPr sz="1800" kern="1200">
                <a:solidFill>
                  <a:srgbClr val="FFFFFF"/>
                </a:solidFill>
                <a:latin typeface="Calibri" panose="020F0502020204030204"/>
              </a:defRPr>
            </a:lvl5pPr>
            <a:lvl6pPr marL="2286000" algn="l" defTabSz="457200" rtl="0" eaLnBrk="1" latinLnBrk="0" hangingPunct="1">
              <a:defRPr sz="1800" kern="1200">
                <a:solidFill>
                  <a:srgbClr val="FFFFFF"/>
                </a:solidFill>
                <a:latin typeface="Calibri" panose="020F0502020204030204"/>
              </a:defRPr>
            </a:lvl6pPr>
            <a:lvl7pPr marL="2743200" algn="l" defTabSz="457200" rtl="0" eaLnBrk="1" latinLnBrk="0" hangingPunct="1">
              <a:defRPr sz="1800" kern="1200">
                <a:solidFill>
                  <a:srgbClr val="FFFFFF"/>
                </a:solidFill>
                <a:latin typeface="Calibri" panose="020F0502020204030204"/>
              </a:defRPr>
            </a:lvl7pPr>
            <a:lvl8pPr marL="3200400" algn="l" defTabSz="457200" rtl="0" eaLnBrk="1" latinLnBrk="0" hangingPunct="1">
              <a:defRPr sz="1800" kern="1200">
                <a:solidFill>
                  <a:srgbClr val="FFFFFF"/>
                </a:solidFill>
                <a:latin typeface="Calibri" panose="020F0502020204030204"/>
              </a:defRPr>
            </a:lvl8pPr>
            <a:lvl9pPr marL="3657600" algn="l" defTabSz="457200" rtl="0" eaLnBrk="1" latinLnBrk="0" hangingPunct="1">
              <a:defRPr sz="1800" kern="1200">
                <a:solidFill>
                  <a:srgbClr val="FFFFFF"/>
                </a:solidFill>
                <a:latin typeface="Calibri" panose="020F0502020204030204"/>
              </a:defRPr>
            </a:lvl9pPr>
          </a:lstStyle>
          <a:p>
            <a:pPr marL="0" lvl="0" indent="0" algn="ctr" defTabSz="889000">
              <a:lnSpc>
                <a:spcPct val="90000"/>
              </a:lnSpc>
              <a:spcBef>
                <a:spcPct val="0"/>
              </a:spcBef>
              <a:spcAft>
                <a:spcPct val="35000"/>
              </a:spcAft>
              <a:buNone/>
            </a:pPr>
            <a:r>
              <a:rPr lang="en-GB" sz="2000" kern="1200">
                <a:latin typeface="Poppins "/>
                <a:cs typeface="Arial" panose="020B0604020202020204" pitchFamily="34" charset="0"/>
              </a:rPr>
              <a:t>Contribute to the discussion</a:t>
            </a:r>
          </a:p>
        </p:txBody>
      </p:sp>
      <p:sp>
        <p:nvSpPr>
          <p:cNvPr id="14" name="Rectangle: Rounded Corners 4">
            <a:extLst>
              <a:ext uri="{FF2B5EF4-FFF2-40B4-BE49-F238E27FC236}">
                <a16:creationId xmlns:a16="http://schemas.microsoft.com/office/drawing/2014/main" id="{A7FDD403-51CC-4729-880C-5AB9B7459428}"/>
              </a:ext>
            </a:extLst>
          </p:cNvPr>
          <p:cNvSpPr txBox="1"/>
          <p:nvPr/>
        </p:nvSpPr>
        <p:spPr>
          <a:xfrm>
            <a:off x="260269" y="2542920"/>
            <a:ext cx="2627320" cy="1509116"/>
          </a:xfrm>
          <a:prstGeom prst="rect">
            <a:avLst/>
          </a:prstGeom>
          <a:solidFill>
            <a:schemeClr val="tx2"/>
          </a:solidFill>
          <a:ln>
            <a:noFill/>
          </a:ln>
          <a:effectLst/>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marL="0" algn="l" defTabSz="457200" rtl="0" eaLnBrk="1" latinLnBrk="0" hangingPunct="1">
              <a:defRPr sz="1800" kern="1200">
                <a:solidFill>
                  <a:srgbClr val="FFFFFF"/>
                </a:solidFill>
                <a:latin typeface="Calibri" panose="020F0502020204030204"/>
              </a:defRPr>
            </a:lvl1pPr>
            <a:lvl2pPr marL="457200" algn="l" defTabSz="457200" rtl="0" eaLnBrk="1" latinLnBrk="0" hangingPunct="1">
              <a:defRPr sz="1800" kern="1200">
                <a:solidFill>
                  <a:srgbClr val="FFFFFF"/>
                </a:solidFill>
                <a:latin typeface="Calibri" panose="020F0502020204030204"/>
              </a:defRPr>
            </a:lvl2pPr>
            <a:lvl3pPr marL="914400" algn="l" defTabSz="457200" rtl="0" eaLnBrk="1" latinLnBrk="0" hangingPunct="1">
              <a:defRPr sz="1800" kern="1200">
                <a:solidFill>
                  <a:srgbClr val="FFFFFF"/>
                </a:solidFill>
                <a:latin typeface="Calibri" panose="020F0502020204030204"/>
              </a:defRPr>
            </a:lvl3pPr>
            <a:lvl4pPr marL="1371600" algn="l" defTabSz="457200" rtl="0" eaLnBrk="1" latinLnBrk="0" hangingPunct="1">
              <a:defRPr sz="1800" kern="1200">
                <a:solidFill>
                  <a:srgbClr val="FFFFFF"/>
                </a:solidFill>
                <a:latin typeface="Calibri" panose="020F0502020204030204"/>
              </a:defRPr>
            </a:lvl4pPr>
            <a:lvl5pPr marL="1828800" algn="l" defTabSz="457200" rtl="0" eaLnBrk="1" latinLnBrk="0" hangingPunct="1">
              <a:defRPr sz="1800" kern="1200">
                <a:solidFill>
                  <a:srgbClr val="FFFFFF"/>
                </a:solidFill>
                <a:latin typeface="Calibri" panose="020F0502020204030204"/>
              </a:defRPr>
            </a:lvl5pPr>
            <a:lvl6pPr marL="2286000" algn="l" defTabSz="457200" rtl="0" eaLnBrk="1" latinLnBrk="0" hangingPunct="1">
              <a:defRPr sz="1800" kern="1200">
                <a:solidFill>
                  <a:srgbClr val="FFFFFF"/>
                </a:solidFill>
                <a:latin typeface="Calibri" panose="020F0502020204030204"/>
              </a:defRPr>
            </a:lvl6pPr>
            <a:lvl7pPr marL="2743200" algn="l" defTabSz="457200" rtl="0" eaLnBrk="1" latinLnBrk="0" hangingPunct="1">
              <a:defRPr sz="1800" kern="1200">
                <a:solidFill>
                  <a:srgbClr val="FFFFFF"/>
                </a:solidFill>
                <a:latin typeface="Calibri" panose="020F0502020204030204"/>
              </a:defRPr>
            </a:lvl7pPr>
            <a:lvl8pPr marL="3200400" algn="l" defTabSz="457200" rtl="0" eaLnBrk="1" latinLnBrk="0" hangingPunct="1">
              <a:defRPr sz="1800" kern="1200">
                <a:solidFill>
                  <a:srgbClr val="FFFFFF"/>
                </a:solidFill>
                <a:latin typeface="Calibri" panose="020F0502020204030204"/>
              </a:defRPr>
            </a:lvl8pPr>
            <a:lvl9pPr marL="3657600" algn="l" defTabSz="457200" rtl="0" eaLnBrk="1" latinLnBrk="0" hangingPunct="1">
              <a:defRPr sz="1800" kern="1200">
                <a:solidFill>
                  <a:srgbClr val="FFFFFF"/>
                </a:solidFill>
                <a:latin typeface="Calibri" panose="020F0502020204030204"/>
              </a:defRPr>
            </a:lvl9pPr>
          </a:lstStyle>
          <a:p>
            <a:pPr marL="0" lvl="0" indent="0" algn="ctr" defTabSz="889000">
              <a:lnSpc>
                <a:spcPct val="90000"/>
              </a:lnSpc>
              <a:spcBef>
                <a:spcPct val="0"/>
              </a:spcBef>
              <a:spcAft>
                <a:spcPct val="35000"/>
              </a:spcAft>
              <a:buNone/>
            </a:pPr>
            <a:r>
              <a:rPr lang="en-GB" sz="2000">
                <a:latin typeface="Poppins "/>
                <a:cs typeface="Arial" panose="020B0604020202020204" pitchFamily="34" charset="0"/>
              </a:rPr>
              <a:t>Be prepared - Review Papers and Reports ahead of meetings</a:t>
            </a:r>
          </a:p>
        </p:txBody>
      </p:sp>
      <p:sp>
        <p:nvSpPr>
          <p:cNvPr id="15" name="Rectangle: Rounded Corners 4">
            <a:extLst>
              <a:ext uri="{FF2B5EF4-FFF2-40B4-BE49-F238E27FC236}">
                <a16:creationId xmlns:a16="http://schemas.microsoft.com/office/drawing/2014/main" id="{4A5E2C88-EC34-4815-A6D9-32DBDE091DAE}"/>
              </a:ext>
            </a:extLst>
          </p:cNvPr>
          <p:cNvSpPr txBox="1"/>
          <p:nvPr/>
        </p:nvSpPr>
        <p:spPr>
          <a:xfrm>
            <a:off x="3238296" y="833172"/>
            <a:ext cx="2565674" cy="1503637"/>
          </a:xfrm>
          <a:prstGeom prst="rect">
            <a:avLst/>
          </a:prstGeom>
          <a:solidFill>
            <a:schemeClr val="tx2"/>
          </a:solidFill>
          <a:ln>
            <a:noFill/>
          </a:ln>
          <a:effectLst/>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marL="0" algn="l" defTabSz="457200" rtl="0" eaLnBrk="1" latinLnBrk="0" hangingPunct="1">
              <a:defRPr sz="1800" kern="1200">
                <a:solidFill>
                  <a:srgbClr val="FFFFFF"/>
                </a:solidFill>
                <a:latin typeface="Calibri" panose="020F0502020204030204"/>
              </a:defRPr>
            </a:lvl1pPr>
            <a:lvl2pPr marL="457200" algn="l" defTabSz="457200" rtl="0" eaLnBrk="1" latinLnBrk="0" hangingPunct="1">
              <a:defRPr sz="1800" kern="1200">
                <a:solidFill>
                  <a:srgbClr val="FFFFFF"/>
                </a:solidFill>
                <a:latin typeface="Calibri" panose="020F0502020204030204"/>
              </a:defRPr>
            </a:lvl2pPr>
            <a:lvl3pPr marL="914400" algn="l" defTabSz="457200" rtl="0" eaLnBrk="1" latinLnBrk="0" hangingPunct="1">
              <a:defRPr sz="1800" kern="1200">
                <a:solidFill>
                  <a:srgbClr val="FFFFFF"/>
                </a:solidFill>
                <a:latin typeface="Calibri" panose="020F0502020204030204"/>
              </a:defRPr>
            </a:lvl3pPr>
            <a:lvl4pPr marL="1371600" algn="l" defTabSz="457200" rtl="0" eaLnBrk="1" latinLnBrk="0" hangingPunct="1">
              <a:defRPr sz="1800" kern="1200">
                <a:solidFill>
                  <a:srgbClr val="FFFFFF"/>
                </a:solidFill>
                <a:latin typeface="Calibri" panose="020F0502020204030204"/>
              </a:defRPr>
            </a:lvl4pPr>
            <a:lvl5pPr marL="1828800" algn="l" defTabSz="457200" rtl="0" eaLnBrk="1" latinLnBrk="0" hangingPunct="1">
              <a:defRPr sz="1800" kern="1200">
                <a:solidFill>
                  <a:srgbClr val="FFFFFF"/>
                </a:solidFill>
                <a:latin typeface="Calibri" panose="020F0502020204030204"/>
              </a:defRPr>
            </a:lvl5pPr>
            <a:lvl6pPr marL="2286000" algn="l" defTabSz="457200" rtl="0" eaLnBrk="1" latinLnBrk="0" hangingPunct="1">
              <a:defRPr sz="1800" kern="1200">
                <a:solidFill>
                  <a:srgbClr val="FFFFFF"/>
                </a:solidFill>
                <a:latin typeface="Calibri" panose="020F0502020204030204"/>
              </a:defRPr>
            </a:lvl6pPr>
            <a:lvl7pPr marL="2743200" algn="l" defTabSz="457200" rtl="0" eaLnBrk="1" latinLnBrk="0" hangingPunct="1">
              <a:defRPr sz="1800" kern="1200">
                <a:solidFill>
                  <a:srgbClr val="FFFFFF"/>
                </a:solidFill>
                <a:latin typeface="Calibri" panose="020F0502020204030204"/>
              </a:defRPr>
            </a:lvl7pPr>
            <a:lvl8pPr marL="3200400" algn="l" defTabSz="457200" rtl="0" eaLnBrk="1" latinLnBrk="0" hangingPunct="1">
              <a:defRPr sz="1800" kern="1200">
                <a:solidFill>
                  <a:srgbClr val="FFFFFF"/>
                </a:solidFill>
                <a:latin typeface="Calibri" panose="020F0502020204030204"/>
              </a:defRPr>
            </a:lvl8pPr>
            <a:lvl9pPr marL="3657600" algn="l" defTabSz="457200" rtl="0" eaLnBrk="1" latinLnBrk="0" hangingPunct="1">
              <a:defRPr sz="1800" kern="1200">
                <a:solidFill>
                  <a:srgbClr val="FFFFFF"/>
                </a:solidFill>
                <a:latin typeface="Calibri" panose="020F0502020204030204"/>
              </a:defRPr>
            </a:lvl9pPr>
          </a:lstStyle>
          <a:p>
            <a:pPr marL="0" lvl="0" indent="0" algn="ctr" defTabSz="889000">
              <a:lnSpc>
                <a:spcPct val="90000"/>
              </a:lnSpc>
              <a:spcBef>
                <a:spcPct val="0"/>
              </a:spcBef>
              <a:spcAft>
                <a:spcPct val="35000"/>
              </a:spcAft>
              <a:buNone/>
            </a:pPr>
            <a:r>
              <a:rPr lang="en-GB" sz="2000">
                <a:latin typeface="Poppins "/>
                <a:cs typeface="Arial" panose="020B0604020202020204" pitchFamily="34" charset="0"/>
              </a:rPr>
              <a:t>Be respectful of each other’s opinions</a:t>
            </a:r>
          </a:p>
        </p:txBody>
      </p:sp>
      <p:sp>
        <p:nvSpPr>
          <p:cNvPr id="16" name="Rectangle: Rounded Corners 4">
            <a:extLst>
              <a:ext uri="{FF2B5EF4-FFF2-40B4-BE49-F238E27FC236}">
                <a16:creationId xmlns:a16="http://schemas.microsoft.com/office/drawing/2014/main" id="{84256EA4-EC27-4C3F-A491-71B0BBDE9AD3}"/>
              </a:ext>
            </a:extLst>
          </p:cNvPr>
          <p:cNvSpPr txBox="1"/>
          <p:nvPr/>
        </p:nvSpPr>
        <p:spPr>
          <a:xfrm>
            <a:off x="3228022" y="2542920"/>
            <a:ext cx="2575981" cy="1509116"/>
          </a:xfrm>
          <a:prstGeom prst="rect">
            <a:avLst/>
          </a:prstGeom>
          <a:solidFill>
            <a:schemeClr val="tx2"/>
          </a:solidFill>
          <a:ln>
            <a:noFill/>
          </a:ln>
          <a:effectLst/>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marL="0" algn="l" defTabSz="457200" rtl="0" eaLnBrk="1" latinLnBrk="0" hangingPunct="1">
              <a:defRPr sz="1800" kern="1200">
                <a:solidFill>
                  <a:srgbClr val="FFFFFF"/>
                </a:solidFill>
                <a:latin typeface="Calibri" panose="020F0502020204030204"/>
              </a:defRPr>
            </a:lvl1pPr>
            <a:lvl2pPr marL="457200" algn="l" defTabSz="457200" rtl="0" eaLnBrk="1" latinLnBrk="0" hangingPunct="1">
              <a:defRPr sz="1800" kern="1200">
                <a:solidFill>
                  <a:srgbClr val="FFFFFF"/>
                </a:solidFill>
                <a:latin typeface="Calibri" panose="020F0502020204030204"/>
              </a:defRPr>
            </a:lvl2pPr>
            <a:lvl3pPr marL="914400" algn="l" defTabSz="457200" rtl="0" eaLnBrk="1" latinLnBrk="0" hangingPunct="1">
              <a:defRPr sz="1800" kern="1200">
                <a:solidFill>
                  <a:srgbClr val="FFFFFF"/>
                </a:solidFill>
                <a:latin typeface="Calibri" panose="020F0502020204030204"/>
              </a:defRPr>
            </a:lvl3pPr>
            <a:lvl4pPr marL="1371600" algn="l" defTabSz="457200" rtl="0" eaLnBrk="1" latinLnBrk="0" hangingPunct="1">
              <a:defRPr sz="1800" kern="1200">
                <a:solidFill>
                  <a:srgbClr val="FFFFFF"/>
                </a:solidFill>
                <a:latin typeface="Calibri" panose="020F0502020204030204"/>
              </a:defRPr>
            </a:lvl4pPr>
            <a:lvl5pPr marL="1828800" algn="l" defTabSz="457200" rtl="0" eaLnBrk="1" latinLnBrk="0" hangingPunct="1">
              <a:defRPr sz="1800" kern="1200">
                <a:solidFill>
                  <a:srgbClr val="FFFFFF"/>
                </a:solidFill>
                <a:latin typeface="Calibri" panose="020F0502020204030204"/>
              </a:defRPr>
            </a:lvl5pPr>
            <a:lvl6pPr marL="2286000" algn="l" defTabSz="457200" rtl="0" eaLnBrk="1" latinLnBrk="0" hangingPunct="1">
              <a:defRPr sz="1800" kern="1200">
                <a:solidFill>
                  <a:srgbClr val="FFFFFF"/>
                </a:solidFill>
                <a:latin typeface="Calibri" panose="020F0502020204030204"/>
              </a:defRPr>
            </a:lvl6pPr>
            <a:lvl7pPr marL="2743200" algn="l" defTabSz="457200" rtl="0" eaLnBrk="1" latinLnBrk="0" hangingPunct="1">
              <a:defRPr sz="1800" kern="1200">
                <a:solidFill>
                  <a:srgbClr val="FFFFFF"/>
                </a:solidFill>
                <a:latin typeface="Calibri" panose="020F0502020204030204"/>
              </a:defRPr>
            </a:lvl7pPr>
            <a:lvl8pPr marL="3200400" algn="l" defTabSz="457200" rtl="0" eaLnBrk="1" latinLnBrk="0" hangingPunct="1">
              <a:defRPr sz="1800" kern="1200">
                <a:solidFill>
                  <a:srgbClr val="FFFFFF"/>
                </a:solidFill>
                <a:latin typeface="Calibri" panose="020F0502020204030204"/>
              </a:defRPr>
            </a:lvl8pPr>
            <a:lvl9pPr marL="3657600" algn="l" defTabSz="457200" rtl="0" eaLnBrk="1" latinLnBrk="0" hangingPunct="1">
              <a:defRPr sz="1800" kern="1200">
                <a:solidFill>
                  <a:srgbClr val="FFFFFF"/>
                </a:solidFill>
                <a:latin typeface="Calibri" panose="020F0502020204030204"/>
              </a:defRPr>
            </a:lvl9pPr>
          </a:lstStyle>
          <a:p>
            <a:pPr marL="0" lvl="0" indent="0" algn="ctr" defTabSz="889000">
              <a:lnSpc>
                <a:spcPct val="90000"/>
              </a:lnSpc>
              <a:spcBef>
                <a:spcPct val="0"/>
              </a:spcBef>
              <a:spcAft>
                <a:spcPct val="35000"/>
              </a:spcAft>
              <a:buNone/>
            </a:pPr>
            <a:r>
              <a:rPr lang="en-GB" sz="2000">
                <a:latin typeface="Poppins "/>
                <a:cs typeface="Arial" panose="020B0604020202020204" pitchFamily="34" charset="0"/>
              </a:rPr>
              <a:t>Complete actions in a timely manner</a:t>
            </a:r>
          </a:p>
        </p:txBody>
      </p:sp>
      <p:sp>
        <p:nvSpPr>
          <p:cNvPr id="17" name="Rectangle: Rounded Corners 4">
            <a:extLst>
              <a:ext uri="{FF2B5EF4-FFF2-40B4-BE49-F238E27FC236}">
                <a16:creationId xmlns:a16="http://schemas.microsoft.com/office/drawing/2014/main" id="{6E76454A-0AB2-4E84-A9CE-761D8AD7326E}"/>
              </a:ext>
            </a:extLst>
          </p:cNvPr>
          <p:cNvSpPr txBox="1"/>
          <p:nvPr/>
        </p:nvSpPr>
        <p:spPr>
          <a:xfrm>
            <a:off x="6013732" y="2542920"/>
            <a:ext cx="2565674" cy="1509116"/>
          </a:xfrm>
          <a:prstGeom prst="rect">
            <a:avLst/>
          </a:prstGeom>
          <a:solidFill>
            <a:schemeClr val="tx2"/>
          </a:solidFill>
          <a:ln>
            <a:noFill/>
          </a:ln>
          <a:effectLst/>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marL="0" algn="l" defTabSz="457200" rtl="0" eaLnBrk="1" latinLnBrk="0" hangingPunct="1">
              <a:defRPr sz="1800" kern="1200">
                <a:solidFill>
                  <a:srgbClr val="FFFFFF"/>
                </a:solidFill>
                <a:latin typeface="Calibri" panose="020F0502020204030204"/>
              </a:defRPr>
            </a:lvl1pPr>
            <a:lvl2pPr marL="457200" algn="l" defTabSz="457200" rtl="0" eaLnBrk="1" latinLnBrk="0" hangingPunct="1">
              <a:defRPr sz="1800" kern="1200">
                <a:solidFill>
                  <a:srgbClr val="FFFFFF"/>
                </a:solidFill>
                <a:latin typeface="Calibri" panose="020F0502020204030204"/>
              </a:defRPr>
            </a:lvl2pPr>
            <a:lvl3pPr marL="914400" algn="l" defTabSz="457200" rtl="0" eaLnBrk="1" latinLnBrk="0" hangingPunct="1">
              <a:defRPr sz="1800" kern="1200">
                <a:solidFill>
                  <a:srgbClr val="FFFFFF"/>
                </a:solidFill>
                <a:latin typeface="Calibri" panose="020F0502020204030204"/>
              </a:defRPr>
            </a:lvl3pPr>
            <a:lvl4pPr marL="1371600" algn="l" defTabSz="457200" rtl="0" eaLnBrk="1" latinLnBrk="0" hangingPunct="1">
              <a:defRPr sz="1800" kern="1200">
                <a:solidFill>
                  <a:srgbClr val="FFFFFF"/>
                </a:solidFill>
                <a:latin typeface="Calibri" panose="020F0502020204030204"/>
              </a:defRPr>
            </a:lvl4pPr>
            <a:lvl5pPr marL="1828800" algn="l" defTabSz="457200" rtl="0" eaLnBrk="1" latinLnBrk="0" hangingPunct="1">
              <a:defRPr sz="1800" kern="1200">
                <a:solidFill>
                  <a:srgbClr val="FFFFFF"/>
                </a:solidFill>
                <a:latin typeface="Calibri" panose="020F0502020204030204"/>
              </a:defRPr>
            </a:lvl5pPr>
            <a:lvl6pPr marL="2286000" algn="l" defTabSz="457200" rtl="0" eaLnBrk="1" latinLnBrk="0" hangingPunct="1">
              <a:defRPr sz="1800" kern="1200">
                <a:solidFill>
                  <a:srgbClr val="FFFFFF"/>
                </a:solidFill>
                <a:latin typeface="Calibri" panose="020F0502020204030204"/>
              </a:defRPr>
            </a:lvl6pPr>
            <a:lvl7pPr marL="2743200" algn="l" defTabSz="457200" rtl="0" eaLnBrk="1" latinLnBrk="0" hangingPunct="1">
              <a:defRPr sz="1800" kern="1200">
                <a:solidFill>
                  <a:srgbClr val="FFFFFF"/>
                </a:solidFill>
                <a:latin typeface="Calibri" panose="020F0502020204030204"/>
              </a:defRPr>
            </a:lvl7pPr>
            <a:lvl8pPr marL="3200400" algn="l" defTabSz="457200" rtl="0" eaLnBrk="1" latinLnBrk="0" hangingPunct="1">
              <a:defRPr sz="1800" kern="1200">
                <a:solidFill>
                  <a:srgbClr val="FFFFFF"/>
                </a:solidFill>
                <a:latin typeface="Calibri" panose="020F0502020204030204"/>
              </a:defRPr>
            </a:lvl8pPr>
            <a:lvl9pPr marL="3657600" algn="l" defTabSz="457200" rtl="0" eaLnBrk="1" latinLnBrk="0" hangingPunct="1">
              <a:defRPr sz="1800" kern="1200">
                <a:solidFill>
                  <a:srgbClr val="FFFFFF"/>
                </a:solidFill>
                <a:latin typeface="Calibri" panose="020F0502020204030204"/>
              </a:defRPr>
            </a:lvl9pPr>
          </a:lstStyle>
          <a:p>
            <a:pPr marL="0" lvl="0" indent="0" algn="ctr" defTabSz="889000">
              <a:lnSpc>
                <a:spcPct val="90000"/>
              </a:lnSpc>
              <a:spcBef>
                <a:spcPct val="0"/>
              </a:spcBef>
              <a:spcAft>
                <a:spcPct val="35000"/>
              </a:spcAft>
              <a:buNone/>
            </a:pPr>
            <a:r>
              <a:rPr lang="en-GB" sz="2000">
                <a:latin typeface="Poppins "/>
                <a:cs typeface="Arial" panose="020B0604020202020204" pitchFamily="34" charset="0"/>
              </a:rPr>
              <a:t>Keep to agreed scope</a:t>
            </a:r>
          </a:p>
        </p:txBody>
      </p:sp>
      <p:sp>
        <p:nvSpPr>
          <p:cNvPr id="18" name="Rectangle: Rounded Corners 4">
            <a:extLst>
              <a:ext uri="{FF2B5EF4-FFF2-40B4-BE49-F238E27FC236}">
                <a16:creationId xmlns:a16="http://schemas.microsoft.com/office/drawing/2014/main" id="{3655A8C2-7E50-4FC9-BEC4-69317240FE22}"/>
              </a:ext>
            </a:extLst>
          </p:cNvPr>
          <p:cNvSpPr txBox="1"/>
          <p:nvPr/>
        </p:nvSpPr>
        <p:spPr>
          <a:xfrm>
            <a:off x="8930146" y="827693"/>
            <a:ext cx="2627320" cy="1541178"/>
          </a:xfrm>
          <a:prstGeom prst="rect">
            <a:avLst/>
          </a:prstGeom>
          <a:solidFill>
            <a:schemeClr val="tx2"/>
          </a:solidFill>
          <a:ln>
            <a:noFill/>
          </a:ln>
          <a:effectLst/>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marL="0" algn="l" defTabSz="457200" rtl="0" eaLnBrk="1" latinLnBrk="0" hangingPunct="1">
              <a:defRPr sz="1800" kern="1200">
                <a:solidFill>
                  <a:srgbClr val="FFFFFF"/>
                </a:solidFill>
                <a:latin typeface="Calibri" panose="020F0502020204030204"/>
              </a:defRPr>
            </a:lvl1pPr>
            <a:lvl2pPr marL="457200" algn="l" defTabSz="457200" rtl="0" eaLnBrk="1" latinLnBrk="0" hangingPunct="1">
              <a:defRPr sz="1800" kern="1200">
                <a:solidFill>
                  <a:srgbClr val="FFFFFF"/>
                </a:solidFill>
                <a:latin typeface="Calibri" panose="020F0502020204030204"/>
              </a:defRPr>
            </a:lvl2pPr>
            <a:lvl3pPr marL="914400" algn="l" defTabSz="457200" rtl="0" eaLnBrk="1" latinLnBrk="0" hangingPunct="1">
              <a:defRPr sz="1800" kern="1200">
                <a:solidFill>
                  <a:srgbClr val="FFFFFF"/>
                </a:solidFill>
                <a:latin typeface="Calibri" panose="020F0502020204030204"/>
              </a:defRPr>
            </a:lvl3pPr>
            <a:lvl4pPr marL="1371600" algn="l" defTabSz="457200" rtl="0" eaLnBrk="1" latinLnBrk="0" hangingPunct="1">
              <a:defRPr sz="1800" kern="1200">
                <a:solidFill>
                  <a:srgbClr val="FFFFFF"/>
                </a:solidFill>
                <a:latin typeface="Calibri" panose="020F0502020204030204"/>
              </a:defRPr>
            </a:lvl4pPr>
            <a:lvl5pPr marL="1828800" algn="l" defTabSz="457200" rtl="0" eaLnBrk="1" latinLnBrk="0" hangingPunct="1">
              <a:defRPr sz="1800" kern="1200">
                <a:solidFill>
                  <a:srgbClr val="FFFFFF"/>
                </a:solidFill>
                <a:latin typeface="Calibri" panose="020F0502020204030204"/>
              </a:defRPr>
            </a:lvl5pPr>
            <a:lvl6pPr marL="2286000" algn="l" defTabSz="457200" rtl="0" eaLnBrk="1" latinLnBrk="0" hangingPunct="1">
              <a:defRPr sz="1800" kern="1200">
                <a:solidFill>
                  <a:srgbClr val="FFFFFF"/>
                </a:solidFill>
                <a:latin typeface="Calibri" panose="020F0502020204030204"/>
              </a:defRPr>
            </a:lvl6pPr>
            <a:lvl7pPr marL="2743200" algn="l" defTabSz="457200" rtl="0" eaLnBrk="1" latinLnBrk="0" hangingPunct="1">
              <a:defRPr sz="1800" kern="1200">
                <a:solidFill>
                  <a:srgbClr val="FFFFFF"/>
                </a:solidFill>
                <a:latin typeface="Calibri" panose="020F0502020204030204"/>
              </a:defRPr>
            </a:lvl7pPr>
            <a:lvl8pPr marL="3200400" algn="l" defTabSz="457200" rtl="0" eaLnBrk="1" latinLnBrk="0" hangingPunct="1">
              <a:defRPr sz="1800" kern="1200">
                <a:solidFill>
                  <a:srgbClr val="FFFFFF"/>
                </a:solidFill>
                <a:latin typeface="Calibri" panose="020F0502020204030204"/>
              </a:defRPr>
            </a:lvl8pPr>
            <a:lvl9pPr marL="3657600" algn="l" defTabSz="457200" rtl="0" eaLnBrk="1" latinLnBrk="0" hangingPunct="1">
              <a:defRPr sz="1800" kern="1200">
                <a:solidFill>
                  <a:srgbClr val="FFFFFF"/>
                </a:solidFill>
                <a:latin typeface="Calibri" panose="020F0502020204030204"/>
              </a:defRPr>
            </a:lvl9pPr>
          </a:lstStyle>
          <a:p>
            <a:pPr marL="0" lvl="0" indent="0" algn="ctr" defTabSz="889000">
              <a:lnSpc>
                <a:spcPct val="90000"/>
              </a:lnSpc>
              <a:spcBef>
                <a:spcPct val="0"/>
              </a:spcBef>
              <a:spcAft>
                <a:spcPct val="35000"/>
              </a:spcAft>
              <a:buNone/>
            </a:pPr>
            <a:r>
              <a:rPr lang="en-GB" sz="2000">
                <a:latin typeface="Poppins "/>
                <a:cs typeface="Arial" panose="020B0604020202020204" pitchFamily="34" charset="0"/>
              </a:rPr>
              <a:t>Do not share commercially sensitive information</a:t>
            </a:r>
          </a:p>
        </p:txBody>
      </p:sp>
      <p:sp>
        <p:nvSpPr>
          <p:cNvPr id="19" name="Rectangle: Rounded Corners 4">
            <a:extLst>
              <a:ext uri="{FF2B5EF4-FFF2-40B4-BE49-F238E27FC236}">
                <a16:creationId xmlns:a16="http://schemas.microsoft.com/office/drawing/2014/main" id="{B21794A8-2B2E-49D5-AB9A-16637E219B73}"/>
              </a:ext>
            </a:extLst>
          </p:cNvPr>
          <p:cNvSpPr txBox="1"/>
          <p:nvPr/>
        </p:nvSpPr>
        <p:spPr>
          <a:xfrm>
            <a:off x="6094510" y="827693"/>
            <a:ext cx="2627320" cy="1509116"/>
          </a:xfrm>
          <a:prstGeom prst="rect">
            <a:avLst/>
          </a:prstGeom>
          <a:solidFill>
            <a:schemeClr val="tx2"/>
          </a:solidFill>
          <a:ln>
            <a:noFill/>
          </a:ln>
          <a:effectLst/>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marL="0" algn="l" defTabSz="457200" rtl="0" eaLnBrk="1" latinLnBrk="0" hangingPunct="1">
              <a:defRPr sz="1800" kern="1200">
                <a:solidFill>
                  <a:srgbClr val="FFFFFF"/>
                </a:solidFill>
                <a:latin typeface="Calibri" panose="020F0502020204030204"/>
              </a:defRPr>
            </a:lvl1pPr>
            <a:lvl2pPr marL="457200" algn="l" defTabSz="457200" rtl="0" eaLnBrk="1" latinLnBrk="0" hangingPunct="1">
              <a:defRPr sz="1800" kern="1200">
                <a:solidFill>
                  <a:srgbClr val="FFFFFF"/>
                </a:solidFill>
                <a:latin typeface="Calibri" panose="020F0502020204030204"/>
              </a:defRPr>
            </a:lvl2pPr>
            <a:lvl3pPr marL="914400" algn="l" defTabSz="457200" rtl="0" eaLnBrk="1" latinLnBrk="0" hangingPunct="1">
              <a:defRPr sz="1800" kern="1200">
                <a:solidFill>
                  <a:srgbClr val="FFFFFF"/>
                </a:solidFill>
                <a:latin typeface="Calibri" panose="020F0502020204030204"/>
              </a:defRPr>
            </a:lvl3pPr>
            <a:lvl4pPr marL="1371600" algn="l" defTabSz="457200" rtl="0" eaLnBrk="1" latinLnBrk="0" hangingPunct="1">
              <a:defRPr sz="1800" kern="1200">
                <a:solidFill>
                  <a:srgbClr val="FFFFFF"/>
                </a:solidFill>
                <a:latin typeface="Calibri" panose="020F0502020204030204"/>
              </a:defRPr>
            </a:lvl4pPr>
            <a:lvl5pPr marL="1828800" algn="l" defTabSz="457200" rtl="0" eaLnBrk="1" latinLnBrk="0" hangingPunct="1">
              <a:defRPr sz="1800" kern="1200">
                <a:solidFill>
                  <a:srgbClr val="FFFFFF"/>
                </a:solidFill>
                <a:latin typeface="Calibri" panose="020F0502020204030204"/>
              </a:defRPr>
            </a:lvl5pPr>
            <a:lvl6pPr marL="2286000" algn="l" defTabSz="457200" rtl="0" eaLnBrk="1" latinLnBrk="0" hangingPunct="1">
              <a:defRPr sz="1800" kern="1200">
                <a:solidFill>
                  <a:srgbClr val="FFFFFF"/>
                </a:solidFill>
                <a:latin typeface="Calibri" panose="020F0502020204030204"/>
              </a:defRPr>
            </a:lvl6pPr>
            <a:lvl7pPr marL="2743200" algn="l" defTabSz="457200" rtl="0" eaLnBrk="1" latinLnBrk="0" hangingPunct="1">
              <a:defRPr sz="1800" kern="1200">
                <a:solidFill>
                  <a:srgbClr val="FFFFFF"/>
                </a:solidFill>
                <a:latin typeface="Calibri" panose="020F0502020204030204"/>
              </a:defRPr>
            </a:lvl7pPr>
            <a:lvl8pPr marL="3200400" algn="l" defTabSz="457200" rtl="0" eaLnBrk="1" latinLnBrk="0" hangingPunct="1">
              <a:defRPr sz="1800" kern="1200">
                <a:solidFill>
                  <a:srgbClr val="FFFFFF"/>
                </a:solidFill>
                <a:latin typeface="Calibri" panose="020F0502020204030204"/>
              </a:defRPr>
            </a:lvl8pPr>
            <a:lvl9pPr marL="3657600" algn="l" defTabSz="457200" rtl="0" eaLnBrk="1" latinLnBrk="0" hangingPunct="1">
              <a:defRPr sz="1800" kern="1200">
                <a:solidFill>
                  <a:srgbClr val="FFFFFF"/>
                </a:solidFill>
                <a:latin typeface="Calibri" panose="020F0502020204030204"/>
              </a:defRPr>
            </a:lvl9pPr>
          </a:lstStyle>
          <a:p>
            <a:pPr marL="0" lvl="0" indent="0" algn="ctr" defTabSz="889000">
              <a:lnSpc>
                <a:spcPct val="90000"/>
              </a:lnSpc>
              <a:spcBef>
                <a:spcPct val="0"/>
              </a:spcBef>
              <a:spcAft>
                <a:spcPct val="35000"/>
              </a:spcAft>
              <a:buNone/>
            </a:pPr>
            <a:r>
              <a:rPr lang="en-GB" sz="2000">
                <a:latin typeface="Poppins "/>
                <a:cs typeface="Arial" panose="020B0604020202020204" pitchFamily="34" charset="0"/>
              </a:rPr>
              <a:t>Language and Conduct to be consistent with the values of equality and diversity</a:t>
            </a:r>
          </a:p>
        </p:txBody>
      </p:sp>
      <p:sp>
        <p:nvSpPr>
          <p:cNvPr id="20" name="Rectangle: Rounded Corners 4">
            <a:extLst>
              <a:ext uri="{FF2B5EF4-FFF2-40B4-BE49-F238E27FC236}">
                <a16:creationId xmlns:a16="http://schemas.microsoft.com/office/drawing/2014/main" id="{2E50EA18-ABE4-A5C8-1F49-02F6023B67C9}"/>
              </a:ext>
            </a:extLst>
          </p:cNvPr>
          <p:cNvSpPr txBox="1"/>
          <p:nvPr/>
        </p:nvSpPr>
        <p:spPr>
          <a:xfrm>
            <a:off x="8930146" y="2542920"/>
            <a:ext cx="2627320" cy="1509116"/>
          </a:xfrm>
          <a:prstGeom prst="rect">
            <a:avLst/>
          </a:prstGeom>
          <a:solidFill>
            <a:schemeClr val="tx2"/>
          </a:solidFill>
          <a:ln>
            <a:noFill/>
          </a:ln>
          <a:effectLst/>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marL="0" algn="l" defTabSz="457200" rtl="0" eaLnBrk="1" latinLnBrk="0" hangingPunct="1">
              <a:defRPr sz="1800" kern="1200">
                <a:solidFill>
                  <a:srgbClr val="FFFFFF"/>
                </a:solidFill>
                <a:latin typeface="Calibri" panose="020F0502020204030204"/>
              </a:defRPr>
            </a:lvl1pPr>
            <a:lvl2pPr marL="457200" algn="l" defTabSz="457200" rtl="0" eaLnBrk="1" latinLnBrk="0" hangingPunct="1">
              <a:defRPr sz="1800" kern="1200">
                <a:solidFill>
                  <a:srgbClr val="FFFFFF"/>
                </a:solidFill>
                <a:latin typeface="Calibri" panose="020F0502020204030204"/>
              </a:defRPr>
            </a:lvl2pPr>
            <a:lvl3pPr marL="914400" algn="l" defTabSz="457200" rtl="0" eaLnBrk="1" latinLnBrk="0" hangingPunct="1">
              <a:defRPr sz="1800" kern="1200">
                <a:solidFill>
                  <a:srgbClr val="FFFFFF"/>
                </a:solidFill>
                <a:latin typeface="Calibri" panose="020F0502020204030204"/>
              </a:defRPr>
            </a:lvl3pPr>
            <a:lvl4pPr marL="1371600" algn="l" defTabSz="457200" rtl="0" eaLnBrk="1" latinLnBrk="0" hangingPunct="1">
              <a:defRPr sz="1800" kern="1200">
                <a:solidFill>
                  <a:srgbClr val="FFFFFF"/>
                </a:solidFill>
                <a:latin typeface="Calibri" panose="020F0502020204030204"/>
              </a:defRPr>
            </a:lvl4pPr>
            <a:lvl5pPr marL="1828800" algn="l" defTabSz="457200" rtl="0" eaLnBrk="1" latinLnBrk="0" hangingPunct="1">
              <a:defRPr sz="1800" kern="1200">
                <a:solidFill>
                  <a:srgbClr val="FFFFFF"/>
                </a:solidFill>
                <a:latin typeface="Calibri" panose="020F0502020204030204"/>
              </a:defRPr>
            </a:lvl5pPr>
            <a:lvl6pPr marL="2286000" algn="l" defTabSz="457200" rtl="0" eaLnBrk="1" latinLnBrk="0" hangingPunct="1">
              <a:defRPr sz="1800" kern="1200">
                <a:solidFill>
                  <a:srgbClr val="FFFFFF"/>
                </a:solidFill>
                <a:latin typeface="Calibri" panose="020F0502020204030204"/>
              </a:defRPr>
            </a:lvl6pPr>
            <a:lvl7pPr marL="2743200" algn="l" defTabSz="457200" rtl="0" eaLnBrk="1" latinLnBrk="0" hangingPunct="1">
              <a:defRPr sz="1800" kern="1200">
                <a:solidFill>
                  <a:srgbClr val="FFFFFF"/>
                </a:solidFill>
                <a:latin typeface="Calibri" panose="020F0502020204030204"/>
              </a:defRPr>
            </a:lvl7pPr>
            <a:lvl8pPr marL="3200400" algn="l" defTabSz="457200" rtl="0" eaLnBrk="1" latinLnBrk="0" hangingPunct="1">
              <a:defRPr sz="1800" kern="1200">
                <a:solidFill>
                  <a:srgbClr val="FFFFFF"/>
                </a:solidFill>
                <a:latin typeface="Calibri" panose="020F0502020204030204"/>
              </a:defRPr>
            </a:lvl8pPr>
            <a:lvl9pPr marL="3657600" algn="l" defTabSz="457200" rtl="0" eaLnBrk="1" latinLnBrk="0" hangingPunct="1">
              <a:defRPr sz="1800" kern="1200">
                <a:solidFill>
                  <a:srgbClr val="FFFFFF"/>
                </a:solidFill>
                <a:latin typeface="Calibri" panose="020F0502020204030204"/>
              </a:defRPr>
            </a:lvl9pPr>
          </a:lstStyle>
          <a:p>
            <a:pPr marL="0" lvl="0" indent="0" algn="ctr" defTabSz="889000">
              <a:lnSpc>
                <a:spcPct val="90000"/>
              </a:lnSpc>
              <a:spcBef>
                <a:spcPct val="0"/>
              </a:spcBef>
              <a:spcAft>
                <a:spcPct val="35000"/>
              </a:spcAft>
              <a:buNone/>
            </a:pPr>
            <a:r>
              <a:rPr lang="en-GB" sz="2000">
                <a:latin typeface="Poppins "/>
                <a:cs typeface="Arial" panose="020B0604020202020204" pitchFamily="34" charset="0"/>
              </a:rPr>
              <a:t>Email communications to/cc’ing the .box email</a:t>
            </a:r>
          </a:p>
        </p:txBody>
      </p:sp>
      <p:sp>
        <p:nvSpPr>
          <p:cNvPr id="25" name="Rectangle: Rounded Corners 4">
            <a:extLst>
              <a:ext uri="{FF2B5EF4-FFF2-40B4-BE49-F238E27FC236}">
                <a16:creationId xmlns:a16="http://schemas.microsoft.com/office/drawing/2014/main" id="{3C4E7432-2F14-4742-BB97-A6161F0BFD22}"/>
              </a:ext>
            </a:extLst>
          </p:cNvPr>
          <p:cNvSpPr txBox="1"/>
          <p:nvPr/>
        </p:nvSpPr>
        <p:spPr>
          <a:xfrm>
            <a:off x="3228022" y="4489130"/>
            <a:ext cx="2618558" cy="1539936"/>
          </a:xfrm>
          <a:prstGeom prst="rect">
            <a:avLst/>
          </a:prstGeom>
          <a:solidFill>
            <a:schemeClr val="tx2"/>
          </a:solidFill>
          <a:ln>
            <a:noFill/>
          </a:ln>
          <a:effectLst/>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marL="0" algn="l" defTabSz="457200" rtl="0" eaLnBrk="1" latinLnBrk="0" hangingPunct="1">
              <a:defRPr sz="1800" kern="1200">
                <a:solidFill>
                  <a:srgbClr val="FFFFFF"/>
                </a:solidFill>
                <a:latin typeface="Calibri" panose="020F0502020204030204"/>
              </a:defRPr>
            </a:lvl1pPr>
            <a:lvl2pPr marL="457200" algn="l" defTabSz="457200" rtl="0" eaLnBrk="1" latinLnBrk="0" hangingPunct="1">
              <a:defRPr sz="1800" kern="1200">
                <a:solidFill>
                  <a:srgbClr val="FFFFFF"/>
                </a:solidFill>
                <a:latin typeface="Calibri" panose="020F0502020204030204"/>
              </a:defRPr>
            </a:lvl2pPr>
            <a:lvl3pPr marL="914400" algn="l" defTabSz="457200" rtl="0" eaLnBrk="1" latinLnBrk="0" hangingPunct="1">
              <a:defRPr sz="1800" kern="1200">
                <a:solidFill>
                  <a:srgbClr val="FFFFFF"/>
                </a:solidFill>
                <a:latin typeface="Calibri" panose="020F0502020204030204"/>
              </a:defRPr>
            </a:lvl3pPr>
            <a:lvl4pPr marL="1371600" algn="l" defTabSz="457200" rtl="0" eaLnBrk="1" latinLnBrk="0" hangingPunct="1">
              <a:defRPr sz="1800" kern="1200">
                <a:solidFill>
                  <a:srgbClr val="FFFFFF"/>
                </a:solidFill>
                <a:latin typeface="Calibri" panose="020F0502020204030204"/>
              </a:defRPr>
            </a:lvl4pPr>
            <a:lvl5pPr marL="1828800" algn="l" defTabSz="457200" rtl="0" eaLnBrk="1" latinLnBrk="0" hangingPunct="1">
              <a:defRPr sz="1800" kern="1200">
                <a:solidFill>
                  <a:srgbClr val="FFFFFF"/>
                </a:solidFill>
                <a:latin typeface="Calibri" panose="020F0502020204030204"/>
              </a:defRPr>
            </a:lvl5pPr>
            <a:lvl6pPr marL="2286000" algn="l" defTabSz="457200" rtl="0" eaLnBrk="1" latinLnBrk="0" hangingPunct="1">
              <a:defRPr sz="1800" kern="1200">
                <a:solidFill>
                  <a:srgbClr val="FFFFFF"/>
                </a:solidFill>
                <a:latin typeface="Calibri" panose="020F0502020204030204"/>
              </a:defRPr>
            </a:lvl6pPr>
            <a:lvl7pPr marL="2743200" algn="l" defTabSz="457200" rtl="0" eaLnBrk="1" latinLnBrk="0" hangingPunct="1">
              <a:defRPr sz="1800" kern="1200">
                <a:solidFill>
                  <a:srgbClr val="FFFFFF"/>
                </a:solidFill>
                <a:latin typeface="Calibri" panose="020F0502020204030204"/>
              </a:defRPr>
            </a:lvl7pPr>
            <a:lvl8pPr marL="3200400" algn="l" defTabSz="457200" rtl="0" eaLnBrk="1" latinLnBrk="0" hangingPunct="1">
              <a:defRPr sz="1800" kern="1200">
                <a:solidFill>
                  <a:srgbClr val="FFFFFF"/>
                </a:solidFill>
                <a:latin typeface="Calibri" panose="020F0502020204030204"/>
              </a:defRPr>
            </a:lvl8pPr>
            <a:lvl9pPr marL="3657600" algn="l" defTabSz="457200" rtl="0" eaLnBrk="1" latinLnBrk="0" hangingPunct="1">
              <a:defRPr sz="1800" kern="1200">
                <a:solidFill>
                  <a:srgbClr val="FFFFFF"/>
                </a:solidFill>
                <a:latin typeface="Calibri" panose="020F0502020204030204"/>
              </a:defRPr>
            </a:lvl9pPr>
          </a:lstStyle>
          <a:p>
            <a:pPr marL="0" lvl="0" indent="0" algn="ctr" defTabSz="889000">
              <a:lnSpc>
                <a:spcPct val="90000"/>
              </a:lnSpc>
              <a:spcBef>
                <a:spcPct val="0"/>
              </a:spcBef>
              <a:spcAft>
                <a:spcPct val="35000"/>
              </a:spcAft>
              <a:buNone/>
            </a:pPr>
            <a:r>
              <a:rPr lang="en-GB" sz="2000">
                <a:latin typeface="Poppins "/>
                <a:cs typeface="Arial" panose="020B0604020202020204" pitchFamily="34" charset="0"/>
              </a:rPr>
              <a:t>Bring forward alternatives as early as possible</a:t>
            </a:r>
          </a:p>
        </p:txBody>
      </p:sp>
      <p:sp>
        <p:nvSpPr>
          <p:cNvPr id="26" name="Rectangle: Rounded Corners 4">
            <a:extLst>
              <a:ext uri="{FF2B5EF4-FFF2-40B4-BE49-F238E27FC236}">
                <a16:creationId xmlns:a16="http://schemas.microsoft.com/office/drawing/2014/main" id="{794C2450-0C35-4775-920A-EFA34A2758C7}"/>
              </a:ext>
            </a:extLst>
          </p:cNvPr>
          <p:cNvSpPr txBox="1"/>
          <p:nvPr/>
        </p:nvSpPr>
        <p:spPr>
          <a:xfrm>
            <a:off x="6103272" y="4489130"/>
            <a:ext cx="2618558" cy="1509116"/>
          </a:xfrm>
          <a:prstGeom prst="rect">
            <a:avLst/>
          </a:prstGeom>
          <a:solidFill>
            <a:schemeClr val="tx2"/>
          </a:solidFill>
          <a:ln>
            <a:noFill/>
          </a:ln>
          <a:effectLst/>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marL="0" algn="l" defTabSz="457200" rtl="0" eaLnBrk="1" latinLnBrk="0" hangingPunct="1">
              <a:defRPr sz="1800" kern="1200">
                <a:solidFill>
                  <a:srgbClr val="FFFFFF"/>
                </a:solidFill>
                <a:latin typeface="Calibri" panose="020F0502020204030204"/>
              </a:defRPr>
            </a:lvl1pPr>
            <a:lvl2pPr marL="457200" algn="l" defTabSz="457200" rtl="0" eaLnBrk="1" latinLnBrk="0" hangingPunct="1">
              <a:defRPr sz="1800" kern="1200">
                <a:solidFill>
                  <a:srgbClr val="FFFFFF"/>
                </a:solidFill>
                <a:latin typeface="Calibri" panose="020F0502020204030204"/>
              </a:defRPr>
            </a:lvl2pPr>
            <a:lvl3pPr marL="914400" algn="l" defTabSz="457200" rtl="0" eaLnBrk="1" latinLnBrk="0" hangingPunct="1">
              <a:defRPr sz="1800" kern="1200">
                <a:solidFill>
                  <a:srgbClr val="FFFFFF"/>
                </a:solidFill>
                <a:latin typeface="Calibri" panose="020F0502020204030204"/>
              </a:defRPr>
            </a:lvl3pPr>
            <a:lvl4pPr marL="1371600" algn="l" defTabSz="457200" rtl="0" eaLnBrk="1" latinLnBrk="0" hangingPunct="1">
              <a:defRPr sz="1800" kern="1200">
                <a:solidFill>
                  <a:srgbClr val="FFFFFF"/>
                </a:solidFill>
                <a:latin typeface="Calibri" panose="020F0502020204030204"/>
              </a:defRPr>
            </a:lvl4pPr>
            <a:lvl5pPr marL="1828800" algn="l" defTabSz="457200" rtl="0" eaLnBrk="1" latinLnBrk="0" hangingPunct="1">
              <a:defRPr sz="1800" kern="1200">
                <a:solidFill>
                  <a:srgbClr val="FFFFFF"/>
                </a:solidFill>
                <a:latin typeface="Calibri" panose="020F0502020204030204"/>
              </a:defRPr>
            </a:lvl5pPr>
            <a:lvl6pPr marL="2286000" algn="l" defTabSz="457200" rtl="0" eaLnBrk="1" latinLnBrk="0" hangingPunct="1">
              <a:defRPr sz="1800" kern="1200">
                <a:solidFill>
                  <a:srgbClr val="FFFFFF"/>
                </a:solidFill>
                <a:latin typeface="Calibri" panose="020F0502020204030204"/>
              </a:defRPr>
            </a:lvl6pPr>
            <a:lvl7pPr marL="2743200" algn="l" defTabSz="457200" rtl="0" eaLnBrk="1" latinLnBrk="0" hangingPunct="1">
              <a:defRPr sz="1800" kern="1200">
                <a:solidFill>
                  <a:srgbClr val="FFFFFF"/>
                </a:solidFill>
                <a:latin typeface="Calibri" panose="020F0502020204030204"/>
              </a:defRPr>
            </a:lvl7pPr>
            <a:lvl8pPr marL="3200400" algn="l" defTabSz="457200" rtl="0" eaLnBrk="1" latinLnBrk="0" hangingPunct="1">
              <a:defRPr sz="1800" kern="1200">
                <a:solidFill>
                  <a:srgbClr val="FFFFFF"/>
                </a:solidFill>
                <a:latin typeface="Calibri" panose="020F0502020204030204"/>
              </a:defRPr>
            </a:lvl8pPr>
            <a:lvl9pPr marL="3657600" algn="l" defTabSz="457200" rtl="0" eaLnBrk="1" latinLnBrk="0" hangingPunct="1">
              <a:defRPr sz="1800" kern="1200">
                <a:solidFill>
                  <a:srgbClr val="FFFFFF"/>
                </a:solidFill>
                <a:latin typeface="Calibri" panose="020F0502020204030204"/>
              </a:defRPr>
            </a:lvl9pPr>
          </a:lstStyle>
          <a:p>
            <a:pPr marL="0" lvl="0" indent="0" algn="ctr" defTabSz="889000">
              <a:lnSpc>
                <a:spcPct val="90000"/>
              </a:lnSpc>
              <a:spcBef>
                <a:spcPct val="0"/>
              </a:spcBef>
              <a:spcAft>
                <a:spcPct val="35000"/>
              </a:spcAft>
              <a:buNone/>
            </a:pPr>
            <a:r>
              <a:rPr lang="en-GB" sz="2000">
                <a:latin typeface="Poppins "/>
                <a:cs typeface="Arial" panose="020B0604020202020204" pitchFamily="34" charset="0"/>
              </a:rPr>
              <a:t>Vote on whether or not to proceed with requests for Alternatives</a:t>
            </a:r>
          </a:p>
        </p:txBody>
      </p:sp>
      <p:sp>
        <p:nvSpPr>
          <p:cNvPr id="27" name="Rectangle: Rounded Corners 4">
            <a:extLst>
              <a:ext uri="{FF2B5EF4-FFF2-40B4-BE49-F238E27FC236}">
                <a16:creationId xmlns:a16="http://schemas.microsoft.com/office/drawing/2014/main" id="{8E471280-6A26-4F71-82A4-ABDBB200C446}"/>
              </a:ext>
            </a:extLst>
          </p:cNvPr>
          <p:cNvSpPr txBox="1"/>
          <p:nvPr/>
        </p:nvSpPr>
        <p:spPr>
          <a:xfrm>
            <a:off x="269031" y="4497694"/>
            <a:ext cx="2618558" cy="1518296"/>
          </a:xfrm>
          <a:prstGeom prst="rect">
            <a:avLst/>
          </a:prstGeom>
          <a:solidFill>
            <a:schemeClr val="tx2"/>
          </a:solidFill>
          <a:ln>
            <a:noFill/>
          </a:ln>
          <a:effectLst/>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marL="0" algn="l" defTabSz="457200" rtl="0" eaLnBrk="1" latinLnBrk="0" hangingPunct="1">
              <a:defRPr sz="1800" kern="1200">
                <a:solidFill>
                  <a:srgbClr val="FFFFFF"/>
                </a:solidFill>
                <a:latin typeface="Calibri" panose="020F0502020204030204"/>
              </a:defRPr>
            </a:lvl1pPr>
            <a:lvl2pPr marL="457200" algn="l" defTabSz="457200" rtl="0" eaLnBrk="1" latinLnBrk="0" hangingPunct="1">
              <a:defRPr sz="1800" kern="1200">
                <a:solidFill>
                  <a:srgbClr val="FFFFFF"/>
                </a:solidFill>
                <a:latin typeface="Calibri" panose="020F0502020204030204"/>
              </a:defRPr>
            </a:lvl2pPr>
            <a:lvl3pPr marL="914400" algn="l" defTabSz="457200" rtl="0" eaLnBrk="1" latinLnBrk="0" hangingPunct="1">
              <a:defRPr sz="1800" kern="1200">
                <a:solidFill>
                  <a:srgbClr val="FFFFFF"/>
                </a:solidFill>
                <a:latin typeface="Calibri" panose="020F0502020204030204"/>
              </a:defRPr>
            </a:lvl3pPr>
            <a:lvl4pPr marL="1371600" algn="l" defTabSz="457200" rtl="0" eaLnBrk="1" latinLnBrk="0" hangingPunct="1">
              <a:defRPr sz="1800" kern="1200">
                <a:solidFill>
                  <a:srgbClr val="FFFFFF"/>
                </a:solidFill>
                <a:latin typeface="Calibri" panose="020F0502020204030204"/>
              </a:defRPr>
            </a:lvl4pPr>
            <a:lvl5pPr marL="1828800" algn="l" defTabSz="457200" rtl="0" eaLnBrk="1" latinLnBrk="0" hangingPunct="1">
              <a:defRPr sz="1800" kern="1200">
                <a:solidFill>
                  <a:srgbClr val="FFFFFF"/>
                </a:solidFill>
                <a:latin typeface="Calibri" panose="020F0502020204030204"/>
              </a:defRPr>
            </a:lvl5pPr>
            <a:lvl6pPr marL="2286000" algn="l" defTabSz="457200" rtl="0" eaLnBrk="1" latinLnBrk="0" hangingPunct="1">
              <a:defRPr sz="1800" kern="1200">
                <a:solidFill>
                  <a:srgbClr val="FFFFFF"/>
                </a:solidFill>
                <a:latin typeface="Calibri" panose="020F0502020204030204"/>
              </a:defRPr>
            </a:lvl6pPr>
            <a:lvl7pPr marL="2743200" algn="l" defTabSz="457200" rtl="0" eaLnBrk="1" latinLnBrk="0" hangingPunct="1">
              <a:defRPr sz="1800" kern="1200">
                <a:solidFill>
                  <a:srgbClr val="FFFFFF"/>
                </a:solidFill>
                <a:latin typeface="Calibri" panose="020F0502020204030204"/>
              </a:defRPr>
            </a:lvl7pPr>
            <a:lvl8pPr marL="3200400" algn="l" defTabSz="457200" rtl="0" eaLnBrk="1" latinLnBrk="0" hangingPunct="1">
              <a:defRPr sz="1800" kern="1200">
                <a:solidFill>
                  <a:srgbClr val="FFFFFF"/>
                </a:solidFill>
                <a:latin typeface="Calibri" panose="020F0502020204030204"/>
              </a:defRPr>
            </a:lvl8pPr>
            <a:lvl9pPr marL="3657600" algn="l" defTabSz="457200" rtl="0" eaLnBrk="1" latinLnBrk="0" hangingPunct="1">
              <a:defRPr sz="1800" kern="1200">
                <a:solidFill>
                  <a:srgbClr val="FFFFFF"/>
                </a:solidFill>
                <a:latin typeface="Calibri" panose="020F0502020204030204"/>
              </a:defRPr>
            </a:lvl9pPr>
          </a:lstStyle>
          <a:p>
            <a:pPr marL="0" lvl="0" indent="0" algn="ctr" defTabSz="889000">
              <a:lnSpc>
                <a:spcPct val="90000"/>
              </a:lnSpc>
              <a:spcBef>
                <a:spcPct val="0"/>
              </a:spcBef>
              <a:spcAft>
                <a:spcPct val="35000"/>
              </a:spcAft>
              <a:buNone/>
            </a:pPr>
            <a:r>
              <a:rPr lang="en-GB" sz="2000">
                <a:latin typeface="Poppins "/>
                <a:cs typeface="Arial" panose="020B0604020202020204" pitchFamily="34" charset="0"/>
              </a:rPr>
              <a:t>Help refine/develop the solution(s)</a:t>
            </a:r>
          </a:p>
        </p:txBody>
      </p:sp>
      <p:sp>
        <p:nvSpPr>
          <p:cNvPr id="28" name="Rectangle: Rounded Corners 4">
            <a:extLst>
              <a:ext uri="{FF2B5EF4-FFF2-40B4-BE49-F238E27FC236}">
                <a16:creationId xmlns:a16="http://schemas.microsoft.com/office/drawing/2014/main" id="{4D825453-0060-4C76-992D-977A38861129}"/>
              </a:ext>
            </a:extLst>
          </p:cNvPr>
          <p:cNvSpPr txBox="1"/>
          <p:nvPr/>
        </p:nvSpPr>
        <p:spPr>
          <a:xfrm>
            <a:off x="8998881" y="4497694"/>
            <a:ext cx="2618558" cy="1509116"/>
          </a:xfrm>
          <a:prstGeom prst="rect">
            <a:avLst/>
          </a:prstGeom>
          <a:solidFill>
            <a:schemeClr val="tx2"/>
          </a:solidFill>
          <a:ln>
            <a:noFill/>
          </a:ln>
          <a:effectLst/>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marL="0" algn="l" defTabSz="457200" rtl="0" eaLnBrk="1" latinLnBrk="0" hangingPunct="1">
              <a:defRPr sz="1800" kern="1200">
                <a:solidFill>
                  <a:srgbClr val="FFFFFF"/>
                </a:solidFill>
                <a:latin typeface="Calibri" panose="020F0502020204030204"/>
              </a:defRPr>
            </a:lvl1pPr>
            <a:lvl2pPr marL="457200" algn="l" defTabSz="457200" rtl="0" eaLnBrk="1" latinLnBrk="0" hangingPunct="1">
              <a:defRPr sz="1800" kern="1200">
                <a:solidFill>
                  <a:srgbClr val="FFFFFF"/>
                </a:solidFill>
                <a:latin typeface="Calibri" panose="020F0502020204030204"/>
              </a:defRPr>
            </a:lvl2pPr>
            <a:lvl3pPr marL="914400" algn="l" defTabSz="457200" rtl="0" eaLnBrk="1" latinLnBrk="0" hangingPunct="1">
              <a:defRPr sz="1800" kern="1200">
                <a:solidFill>
                  <a:srgbClr val="FFFFFF"/>
                </a:solidFill>
                <a:latin typeface="Calibri" panose="020F0502020204030204"/>
              </a:defRPr>
            </a:lvl3pPr>
            <a:lvl4pPr marL="1371600" algn="l" defTabSz="457200" rtl="0" eaLnBrk="1" latinLnBrk="0" hangingPunct="1">
              <a:defRPr sz="1800" kern="1200">
                <a:solidFill>
                  <a:srgbClr val="FFFFFF"/>
                </a:solidFill>
                <a:latin typeface="Calibri" panose="020F0502020204030204"/>
              </a:defRPr>
            </a:lvl4pPr>
            <a:lvl5pPr marL="1828800" algn="l" defTabSz="457200" rtl="0" eaLnBrk="1" latinLnBrk="0" hangingPunct="1">
              <a:defRPr sz="1800" kern="1200">
                <a:solidFill>
                  <a:srgbClr val="FFFFFF"/>
                </a:solidFill>
                <a:latin typeface="Calibri" panose="020F0502020204030204"/>
              </a:defRPr>
            </a:lvl5pPr>
            <a:lvl6pPr marL="2286000" algn="l" defTabSz="457200" rtl="0" eaLnBrk="1" latinLnBrk="0" hangingPunct="1">
              <a:defRPr sz="1800" kern="1200">
                <a:solidFill>
                  <a:srgbClr val="FFFFFF"/>
                </a:solidFill>
                <a:latin typeface="Calibri" panose="020F0502020204030204"/>
              </a:defRPr>
            </a:lvl6pPr>
            <a:lvl7pPr marL="2743200" algn="l" defTabSz="457200" rtl="0" eaLnBrk="1" latinLnBrk="0" hangingPunct="1">
              <a:defRPr sz="1800" kern="1200">
                <a:solidFill>
                  <a:srgbClr val="FFFFFF"/>
                </a:solidFill>
                <a:latin typeface="Calibri" panose="020F0502020204030204"/>
              </a:defRPr>
            </a:lvl7pPr>
            <a:lvl8pPr marL="3200400" algn="l" defTabSz="457200" rtl="0" eaLnBrk="1" latinLnBrk="0" hangingPunct="1">
              <a:defRPr sz="1800" kern="1200">
                <a:solidFill>
                  <a:srgbClr val="FFFFFF"/>
                </a:solidFill>
                <a:latin typeface="Calibri" panose="020F0502020204030204"/>
              </a:defRPr>
            </a:lvl8pPr>
            <a:lvl9pPr marL="3657600" algn="l" defTabSz="457200" rtl="0" eaLnBrk="1" latinLnBrk="0" hangingPunct="1">
              <a:defRPr sz="1800" kern="1200">
                <a:solidFill>
                  <a:srgbClr val="FFFFFF"/>
                </a:solidFill>
                <a:latin typeface="Calibri" panose="020F0502020204030204"/>
              </a:defRPr>
            </a:lvl9pPr>
          </a:lstStyle>
          <a:p>
            <a:pPr marL="0" lvl="0" indent="0" algn="ctr" defTabSz="889000">
              <a:lnSpc>
                <a:spcPct val="90000"/>
              </a:lnSpc>
              <a:spcBef>
                <a:spcPct val="0"/>
              </a:spcBef>
              <a:spcAft>
                <a:spcPct val="35000"/>
              </a:spcAft>
              <a:buNone/>
            </a:pPr>
            <a:r>
              <a:rPr lang="en-GB" sz="2000">
                <a:latin typeface="Poppins "/>
                <a:cs typeface="Arial" panose="020B0604020202020204" pitchFamily="34" charset="0"/>
              </a:rPr>
              <a:t>Vote on whether the solution(s) better facilitate the Code Objectives</a:t>
            </a:r>
          </a:p>
        </p:txBody>
      </p:sp>
    </p:spTree>
    <p:extLst>
      <p:ext uri="{BB962C8B-B14F-4D97-AF65-F5344CB8AC3E}">
        <p14:creationId xmlns:p14="http://schemas.microsoft.com/office/powerpoint/2010/main" val="31540795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511C7-722C-EB44-8F0E-3FE53AB0269A}"/>
              </a:ext>
            </a:extLst>
          </p:cNvPr>
          <p:cNvSpPr>
            <a:spLocks noGrp="1"/>
          </p:cNvSpPr>
          <p:nvPr>
            <p:ph type="title"/>
          </p:nvPr>
        </p:nvSpPr>
        <p:spPr>
          <a:xfrm>
            <a:off x="647307" y="194653"/>
            <a:ext cx="9709361" cy="870551"/>
          </a:xfrm>
        </p:spPr>
        <p:txBody>
          <a:bodyPr>
            <a:normAutofit/>
          </a:bodyPr>
          <a:lstStyle/>
          <a:p>
            <a:r>
              <a:rPr lang="en-GB" sz="3600">
                <a:solidFill>
                  <a:srgbClr val="813366"/>
                </a:solidFill>
                <a:latin typeface="Poppins" panose="00000500000000000000" pitchFamily="2" charset="0"/>
                <a:cs typeface="Poppins" panose="00000500000000000000" pitchFamily="2" charset="0"/>
              </a:rPr>
              <a:t>Workgroup Membership</a:t>
            </a:r>
          </a:p>
        </p:txBody>
      </p:sp>
      <p:graphicFrame>
        <p:nvGraphicFramePr>
          <p:cNvPr id="5" name="Content Placeholder 4">
            <a:extLst>
              <a:ext uri="{FF2B5EF4-FFF2-40B4-BE49-F238E27FC236}">
                <a16:creationId xmlns:a16="http://schemas.microsoft.com/office/drawing/2014/main" id="{1E3AF3DF-9542-4789-3976-6C223B3A97D4}"/>
              </a:ext>
            </a:extLst>
          </p:cNvPr>
          <p:cNvGraphicFramePr>
            <a:graphicFrameLocks noGrp="1"/>
          </p:cNvGraphicFramePr>
          <p:nvPr>
            <p:ph sz="half" idx="1"/>
            <p:extLst>
              <p:ext uri="{D42A27DB-BD31-4B8C-83A1-F6EECF244321}">
                <p14:modId xmlns:p14="http://schemas.microsoft.com/office/powerpoint/2010/main" val="1389847841"/>
              </p:ext>
            </p:extLst>
          </p:nvPr>
        </p:nvGraphicFramePr>
        <p:xfrm>
          <a:off x="647307" y="1164834"/>
          <a:ext cx="9826508" cy="5182368"/>
        </p:xfrm>
        <a:graphic>
          <a:graphicData uri="http://schemas.openxmlformats.org/drawingml/2006/table">
            <a:tbl>
              <a:tblPr/>
              <a:tblGrid>
                <a:gridCol w="2297251">
                  <a:extLst>
                    <a:ext uri="{9D8B030D-6E8A-4147-A177-3AD203B41FA5}">
                      <a16:colId xmlns:a16="http://schemas.microsoft.com/office/drawing/2014/main" val="3659504233"/>
                    </a:ext>
                  </a:extLst>
                </a:gridCol>
                <a:gridCol w="2539660">
                  <a:extLst>
                    <a:ext uri="{9D8B030D-6E8A-4147-A177-3AD203B41FA5}">
                      <a16:colId xmlns:a16="http://schemas.microsoft.com/office/drawing/2014/main" val="3500900062"/>
                    </a:ext>
                  </a:extLst>
                </a:gridCol>
                <a:gridCol w="4989597">
                  <a:extLst>
                    <a:ext uri="{9D8B030D-6E8A-4147-A177-3AD203B41FA5}">
                      <a16:colId xmlns:a16="http://schemas.microsoft.com/office/drawing/2014/main" val="2056789389"/>
                    </a:ext>
                  </a:extLst>
                </a:gridCol>
              </a:tblGrid>
              <a:tr h="273626">
                <a:tc>
                  <a:txBody>
                    <a:bodyPr/>
                    <a:lstStyle/>
                    <a:p>
                      <a:pPr algn="l" fontAlgn="base"/>
                      <a:r>
                        <a:rPr lang="en-GB" sz="1400" b="1" i="0" u="none" strike="noStrike">
                          <a:solidFill>
                            <a:schemeClr val="bg1"/>
                          </a:solidFill>
                          <a:effectLst/>
                          <a:latin typeface="Poppins "/>
                        </a:rPr>
                        <a:t>Role</a:t>
                      </a:r>
                      <a:r>
                        <a:rPr lang="en-GB" sz="1400" b="1" i="0">
                          <a:solidFill>
                            <a:schemeClr val="bg1"/>
                          </a:solidFill>
                          <a:effectLst/>
                          <a:latin typeface="Poppins "/>
                        </a:rPr>
                        <a:t>​</a:t>
                      </a:r>
                    </a:p>
                  </a:txBody>
                  <a:tcPr marL="86483" marR="86483" marT="43241" marB="4324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13366"/>
                    </a:solidFill>
                  </a:tcPr>
                </a:tc>
                <a:tc>
                  <a:txBody>
                    <a:bodyPr/>
                    <a:lstStyle/>
                    <a:p>
                      <a:pPr algn="l" fontAlgn="base"/>
                      <a:r>
                        <a:rPr lang="en-GB" sz="1400" b="1" i="0" u="none" strike="noStrike">
                          <a:solidFill>
                            <a:schemeClr val="bg1"/>
                          </a:solidFill>
                          <a:effectLst/>
                          <a:latin typeface="Poppins "/>
                        </a:rPr>
                        <a:t>Name</a:t>
                      </a:r>
                      <a:r>
                        <a:rPr lang="en-GB" sz="1400" b="1" i="0">
                          <a:solidFill>
                            <a:schemeClr val="bg1"/>
                          </a:solidFill>
                          <a:effectLst/>
                          <a:latin typeface="Poppins "/>
                        </a:rPr>
                        <a:t>​</a:t>
                      </a:r>
                    </a:p>
                  </a:txBody>
                  <a:tcPr marL="86483" marR="86483" marT="43241" marB="4324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13366"/>
                    </a:solidFill>
                  </a:tcPr>
                </a:tc>
                <a:tc>
                  <a:txBody>
                    <a:bodyPr/>
                    <a:lstStyle/>
                    <a:p>
                      <a:pPr algn="l" fontAlgn="base"/>
                      <a:r>
                        <a:rPr lang="en-GB" sz="1400" b="1" i="0" u="none" strike="noStrike">
                          <a:solidFill>
                            <a:schemeClr val="bg1"/>
                          </a:solidFill>
                          <a:effectLst/>
                          <a:latin typeface="Poppins "/>
                        </a:rPr>
                        <a:t>Company</a:t>
                      </a:r>
                      <a:r>
                        <a:rPr lang="en-GB" sz="1400" b="1" i="0">
                          <a:solidFill>
                            <a:schemeClr val="bg1"/>
                          </a:solidFill>
                          <a:effectLst/>
                          <a:latin typeface="Poppins "/>
                        </a:rPr>
                        <a:t>​</a:t>
                      </a:r>
                    </a:p>
                  </a:txBody>
                  <a:tcPr marL="86483" marR="86483" marT="43241" marB="4324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13366"/>
                    </a:solidFill>
                  </a:tcPr>
                </a:tc>
                <a:extLst>
                  <a:ext uri="{0D108BD9-81ED-4DB2-BD59-A6C34878D82A}">
                    <a16:rowId xmlns:a16="http://schemas.microsoft.com/office/drawing/2014/main" val="2796299866"/>
                  </a:ext>
                </a:extLst>
              </a:tr>
              <a:tr h="345101">
                <a:tc>
                  <a:txBody>
                    <a:bodyPr/>
                    <a:lstStyle/>
                    <a:p>
                      <a:pPr algn="l" fontAlgn="base"/>
                      <a:r>
                        <a:rPr lang="en-GB" sz="1200" b="0" i="0">
                          <a:solidFill>
                            <a:srgbClr val="000000"/>
                          </a:solidFill>
                          <a:effectLst/>
                          <a:latin typeface="Poppins" panose="00000500000000000000" pitchFamily="2" charset="0"/>
                          <a:cs typeface="Poppins" panose="00000500000000000000" pitchFamily="2" charset="0"/>
                        </a:rPr>
                        <a:t>Proposer</a:t>
                      </a:r>
                    </a:p>
                  </a:txBody>
                  <a:tcPr marL="86483" marR="86483" marT="43241" marB="4324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200" b="0" i="0" u="none" strike="noStrike">
                          <a:solidFill>
                            <a:srgbClr val="000000"/>
                          </a:solidFill>
                          <a:effectLst/>
                          <a:latin typeface="Poppins" panose="00000500000000000000" pitchFamily="2" charset="0"/>
                          <a:cs typeface="Poppins" panose="00000500000000000000" pitchFamily="2" charset="0"/>
                        </a:rPr>
                        <a:t>Thomas Goss</a:t>
                      </a:r>
                    </a:p>
                  </a:txBody>
                  <a:tcPr marL="6350" marR="6350" marT="635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200" b="0" i="0" u="none" strike="noStrike">
                          <a:solidFill>
                            <a:srgbClr val="000000"/>
                          </a:solidFill>
                          <a:effectLst/>
                          <a:latin typeface="Poppins" panose="00000500000000000000" pitchFamily="2" charset="0"/>
                          <a:cs typeface="Poppins" panose="00000500000000000000" pitchFamily="2" charset="0"/>
                        </a:rPr>
                        <a:t>NESO</a:t>
                      </a:r>
                    </a:p>
                  </a:txBody>
                  <a:tcPr marL="6350" marR="6350" marT="635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10746832"/>
                  </a:ext>
                </a:extLst>
              </a:tr>
              <a:tr h="302495">
                <a:tc>
                  <a:txBody>
                    <a:bodyPr/>
                    <a:lstStyle/>
                    <a:p>
                      <a:pPr algn="l" fontAlgn="base"/>
                      <a:r>
                        <a:rPr lang="en-GB" sz="1200" b="0" i="0">
                          <a:solidFill>
                            <a:srgbClr val="000000"/>
                          </a:solidFill>
                          <a:effectLst/>
                          <a:latin typeface="Poppins" panose="00000500000000000000" pitchFamily="2" charset="0"/>
                          <a:cs typeface="Poppins" panose="00000500000000000000" pitchFamily="2" charset="0"/>
                        </a:rPr>
                        <a:t>Workgroup Member</a:t>
                      </a:r>
                    </a:p>
                  </a:txBody>
                  <a:tcPr marL="86483" marR="86483" marT="43241" marB="4324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200" b="0" i="0" u="none" strike="noStrike">
                          <a:solidFill>
                            <a:srgbClr val="000000"/>
                          </a:solidFill>
                          <a:effectLst/>
                          <a:latin typeface="Poppins" panose="00000500000000000000" pitchFamily="2" charset="0"/>
                          <a:cs typeface="Poppins" panose="00000500000000000000" pitchFamily="2" charset="0"/>
                        </a:rPr>
                        <a:t>Hao Guo</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200" b="0" i="0" u="none" strike="noStrike">
                          <a:solidFill>
                            <a:srgbClr val="000000"/>
                          </a:solidFill>
                          <a:effectLst/>
                          <a:latin typeface="Poppins" panose="00000500000000000000" pitchFamily="2" charset="0"/>
                          <a:cs typeface="Poppins" panose="00000500000000000000" pitchFamily="2" charset="0"/>
                        </a:rPr>
                        <a:t>NESO</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67726440"/>
                  </a:ext>
                </a:extLst>
              </a:tr>
              <a:tr h="302495">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200" b="0" i="0" kern="1200">
                          <a:solidFill>
                            <a:srgbClr val="000000"/>
                          </a:solidFill>
                          <a:effectLst/>
                          <a:latin typeface="Poppins" panose="00000500000000000000" pitchFamily="2" charset="0"/>
                          <a:ea typeface="+mn-ea"/>
                          <a:cs typeface="Poppins" panose="00000500000000000000" pitchFamily="2" charset="0"/>
                        </a:rPr>
                        <a:t>Workgroup</a:t>
                      </a:r>
                      <a:r>
                        <a:rPr lang="en-GB" sz="1200" b="0" i="0">
                          <a:solidFill>
                            <a:srgbClr val="000000"/>
                          </a:solidFill>
                          <a:effectLst/>
                          <a:latin typeface="Poppins" panose="00000500000000000000" pitchFamily="2" charset="0"/>
                          <a:cs typeface="Poppins" panose="00000500000000000000" pitchFamily="2" charset="0"/>
                        </a:rPr>
                        <a:t> Member</a:t>
                      </a:r>
                    </a:p>
                  </a:txBody>
                  <a:tcPr marL="86483" marR="86483" marT="43241" marB="4324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b="0" i="0" u="none" strike="noStrike">
                          <a:solidFill>
                            <a:srgbClr val="000000"/>
                          </a:solidFill>
                          <a:effectLst/>
                          <a:latin typeface="Poppins" panose="00000500000000000000" pitchFamily="2" charset="0"/>
                          <a:cs typeface="Poppins" panose="00000500000000000000" pitchFamily="2" charset="0"/>
                        </a:rPr>
                        <a:t>Garth Graham</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b="0" i="0" u="none" strike="noStrike">
                          <a:solidFill>
                            <a:srgbClr val="000000"/>
                          </a:solidFill>
                          <a:effectLst/>
                          <a:latin typeface="Poppins" panose="00000500000000000000" pitchFamily="2" charset="0"/>
                          <a:cs typeface="Poppins" panose="00000500000000000000" pitchFamily="2" charset="0"/>
                        </a:rPr>
                        <a:t>SSE Generation</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97736371"/>
                  </a:ext>
                </a:extLst>
              </a:tr>
              <a:tr h="302495">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Workgroup Member</a:t>
                      </a:r>
                    </a:p>
                  </a:txBody>
                  <a:tcPr marL="86483" marR="86483" marT="43241" marB="4324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b="0" i="0" kern="1200">
                          <a:solidFill>
                            <a:srgbClr val="000000"/>
                          </a:solidFill>
                          <a:effectLst/>
                          <a:latin typeface="Poppins" panose="00000500000000000000" pitchFamily="2" charset="0"/>
                          <a:ea typeface="+mn-ea"/>
                          <a:cs typeface="Poppins" panose="00000500000000000000" pitchFamily="2" charset="0"/>
                        </a:rPr>
                        <a:t>Alan Creighton</a:t>
                      </a:r>
                      <a:endParaRPr lang="en-GB" sz="1200" b="0" i="0" u="none" strike="noStrike">
                        <a:solidFill>
                          <a:srgbClr val="000000"/>
                        </a:solidFill>
                        <a:effectLst/>
                        <a:latin typeface="Poppins" panose="00000500000000000000" pitchFamily="2" charset="0"/>
                        <a:cs typeface="Poppins" panose="00000500000000000000" pitchFamily="2" charset="0"/>
                      </a:endParaRP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b="0" i="0" kern="1200">
                          <a:solidFill>
                            <a:srgbClr val="000000"/>
                          </a:solidFill>
                          <a:effectLst/>
                          <a:latin typeface="Poppins" panose="00000500000000000000" pitchFamily="2" charset="0"/>
                          <a:ea typeface="+mn-ea"/>
                          <a:cs typeface="Poppins" panose="00000500000000000000" pitchFamily="2" charset="0"/>
                        </a:rPr>
                        <a:t>Northern Powergrid</a:t>
                      </a:r>
                      <a:endParaRPr lang="en-GB" sz="1200" b="0" i="0" u="none" strike="noStrike">
                        <a:solidFill>
                          <a:srgbClr val="000000"/>
                        </a:solidFill>
                        <a:effectLst/>
                        <a:latin typeface="Poppins" panose="00000500000000000000" pitchFamily="2" charset="0"/>
                        <a:cs typeface="Poppins" panose="00000500000000000000" pitchFamily="2" charset="0"/>
                      </a:endParaRP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75217009"/>
                  </a:ext>
                </a:extLst>
              </a:tr>
              <a:tr h="302495">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Workgroup Member</a:t>
                      </a:r>
                    </a:p>
                  </a:txBody>
                  <a:tcPr marL="86483" marR="86483" marT="43241" marB="4324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b="0" i="0" u="none" strike="noStrike">
                          <a:solidFill>
                            <a:srgbClr val="000000"/>
                          </a:solidFill>
                          <a:effectLst/>
                          <a:latin typeface="Poppins" panose="00000500000000000000" pitchFamily="2" charset="0"/>
                          <a:cs typeface="Poppins" panose="00000500000000000000" pitchFamily="2" charset="0"/>
                        </a:rPr>
                        <a:t>Andrew Allan</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b="0" i="0" u="none" strike="noStrike">
                          <a:solidFill>
                            <a:srgbClr val="000000"/>
                          </a:solidFill>
                          <a:effectLst/>
                          <a:latin typeface="Poppins" panose="00000500000000000000" pitchFamily="2" charset="0"/>
                          <a:cs typeface="Poppins" panose="00000500000000000000" pitchFamily="2" charset="0"/>
                        </a:rPr>
                        <a:t>RWE</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86073056"/>
                  </a:ext>
                </a:extLst>
              </a:tr>
              <a:tr h="302495">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Workgroup Member</a:t>
                      </a:r>
                    </a:p>
                  </a:txBody>
                  <a:tcPr marL="86483" marR="86483" marT="43241" marB="4324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b="0" i="0" u="none" strike="noStrike">
                          <a:solidFill>
                            <a:srgbClr val="000000"/>
                          </a:solidFill>
                          <a:effectLst/>
                          <a:latin typeface="Poppins" panose="00000500000000000000" pitchFamily="2" charset="0"/>
                          <a:cs typeface="Poppins" panose="00000500000000000000" pitchFamily="2" charset="0"/>
                        </a:rPr>
                        <a:t>Harry Burns</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b="0" i="0" u="none" strike="noStrike">
                          <a:solidFill>
                            <a:srgbClr val="000000"/>
                          </a:solidFill>
                          <a:effectLst/>
                          <a:latin typeface="Poppins" panose="00000500000000000000" pitchFamily="2" charset="0"/>
                          <a:cs typeface="Poppins" panose="00000500000000000000" pitchFamily="2" charset="0"/>
                        </a:rPr>
                        <a:t>EDF</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28161210"/>
                  </a:ext>
                </a:extLst>
              </a:tr>
              <a:tr h="302495">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Workgroup Member</a:t>
                      </a:r>
                    </a:p>
                  </a:txBody>
                  <a:tcPr marL="86483" marR="86483" marT="43241" marB="4324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kern="1200">
                          <a:solidFill>
                            <a:schemeClr val="tx1"/>
                          </a:solidFill>
                          <a:effectLst/>
                          <a:latin typeface="Poppins" panose="00000500000000000000" pitchFamily="2" charset="0"/>
                          <a:ea typeface="+mn-ea"/>
                          <a:cs typeface="Poppins" panose="00000500000000000000" pitchFamily="2" charset="0"/>
                        </a:rPr>
                        <a:t>Alan Convery </a:t>
                      </a:r>
                      <a:endParaRPr lang="en-GB" sz="1200" b="0" i="0" u="none" strike="noStrike">
                        <a:solidFill>
                          <a:srgbClr val="000000"/>
                        </a:solidFill>
                        <a:effectLst/>
                        <a:latin typeface="Poppins" panose="00000500000000000000" pitchFamily="2" charset="0"/>
                        <a:cs typeface="Poppins" panose="00000500000000000000" pitchFamily="2" charset="0"/>
                      </a:endParaRP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b="0" i="0" u="none" strike="noStrike">
                          <a:solidFill>
                            <a:srgbClr val="000000"/>
                          </a:solidFill>
                          <a:effectLst/>
                          <a:latin typeface="Poppins" panose="00000500000000000000" pitchFamily="2" charset="0"/>
                          <a:cs typeface="Poppins" panose="00000500000000000000" pitchFamily="2" charset="0"/>
                        </a:rPr>
                        <a:t>SP Transmission</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8195664"/>
                  </a:ext>
                </a:extLst>
              </a:tr>
              <a:tr h="302495">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Workgroup Member</a:t>
                      </a:r>
                    </a:p>
                  </a:txBody>
                  <a:tcPr marL="86483" marR="86483" marT="43241" marB="4324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b="0" i="0" u="none" strike="noStrike">
                          <a:solidFill>
                            <a:srgbClr val="000000"/>
                          </a:solidFill>
                          <a:effectLst/>
                          <a:latin typeface="Poppins" panose="00000500000000000000" pitchFamily="2" charset="0"/>
                          <a:cs typeface="Poppins" panose="00000500000000000000" pitchFamily="2" charset="0"/>
                        </a:rPr>
                        <a:t>Paul Youngman</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b="0" i="0" u="none" strike="noStrike">
                          <a:solidFill>
                            <a:srgbClr val="000000"/>
                          </a:solidFill>
                          <a:effectLst/>
                          <a:latin typeface="Poppins" panose="00000500000000000000" pitchFamily="2" charset="0"/>
                          <a:cs typeface="Poppins" panose="00000500000000000000" pitchFamily="2" charset="0"/>
                        </a:rPr>
                        <a:t>Drax</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31883539"/>
                  </a:ext>
                </a:extLst>
              </a:tr>
              <a:tr h="302495">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200" b="0" i="0">
                          <a:solidFill>
                            <a:srgbClr val="000000"/>
                          </a:solidFill>
                          <a:effectLst/>
                          <a:latin typeface="Poppins"/>
                          <a:cs typeface="Poppins"/>
                        </a:rPr>
                        <a:t>Workgroup Member</a:t>
                      </a:r>
                      <a:endParaRPr lang="en-GB" sz="1200" b="0" i="0">
                        <a:solidFill>
                          <a:srgbClr val="000000"/>
                        </a:solidFill>
                        <a:effectLst/>
                        <a:latin typeface="Poppins" panose="00000500000000000000" pitchFamily="2" charset="0"/>
                        <a:cs typeface="Poppins" panose="00000500000000000000" pitchFamily="2" charset="0"/>
                      </a:endParaRPr>
                    </a:p>
                  </a:txBody>
                  <a:tcPr marL="86483" marR="86483" marT="43241" marB="4324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ase"/>
                      <a:r>
                        <a:rPr lang="en-GB" sz="1200" b="0" i="0" kern="1200">
                          <a:solidFill>
                            <a:schemeClr val="tx1"/>
                          </a:solidFill>
                          <a:effectLst/>
                          <a:latin typeface="Poppins"/>
                          <a:ea typeface="+mn-ea"/>
                          <a:cs typeface="Poppins"/>
                        </a:rPr>
                        <a:t>Roger Carter</a:t>
                      </a:r>
                      <a:endParaRPr lang="en-GB" sz="1200" b="0" i="0">
                        <a:solidFill>
                          <a:srgbClr val="000000"/>
                        </a:solidFill>
                        <a:effectLst/>
                        <a:latin typeface="Poppins"/>
                        <a:cs typeface="Poppins"/>
                      </a:endParaRPr>
                    </a:p>
                  </a:txBody>
                  <a:tcPr marL="6350" marR="6350" marT="635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200" b="0" i="0" u="none" strike="noStrike" kern="1200">
                          <a:solidFill>
                            <a:schemeClr val="tx1"/>
                          </a:solidFill>
                          <a:effectLst/>
                          <a:latin typeface="Poppins"/>
                          <a:ea typeface="+mn-ea"/>
                          <a:cs typeface="Poppins"/>
                        </a:rPr>
                        <a:t>Transmission Investment</a:t>
                      </a:r>
                      <a:endParaRPr lang="en-GB" sz="1200" b="0" i="0" u="none" strike="noStrike">
                        <a:solidFill>
                          <a:srgbClr val="000000"/>
                        </a:solidFill>
                        <a:effectLst/>
                        <a:latin typeface="Poppins"/>
                        <a:cs typeface="Poppins"/>
                      </a:endParaRPr>
                    </a:p>
                  </a:txBody>
                  <a:tcPr marL="6350" marR="6350" marT="635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57001700"/>
                  </a:ext>
                </a:extLst>
              </a:tr>
              <a:tr h="302495">
                <a:tc>
                  <a:txBody>
                    <a:bodyPr/>
                    <a:lstStyle/>
                    <a:p>
                      <a:pPr algn="l" fontAlgn="base"/>
                      <a:r>
                        <a:rPr lang="en-GB" sz="1200" b="0" i="0">
                          <a:solidFill>
                            <a:srgbClr val="000000"/>
                          </a:solidFill>
                          <a:effectLst/>
                          <a:latin typeface="Poppins"/>
                          <a:cs typeface="Poppins"/>
                        </a:rPr>
                        <a:t>Observer</a:t>
                      </a:r>
                    </a:p>
                  </a:txBody>
                  <a:tcPr marL="86483" marR="86483" marT="43241" marB="4324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200" b="0" i="0" u="none" strike="noStrike">
                          <a:solidFill>
                            <a:srgbClr val="000000"/>
                          </a:solidFill>
                          <a:effectLst/>
                          <a:latin typeface="Poppins"/>
                          <a:cs typeface="Poppins"/>
                        </a:rPr>
                        <a:t>Rhiannon Whitty</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200" b="0" i="0" u="none" strike="noStrike">
                          <a:solidFill>
                            <a:srgbClr val="000000"/>
                          </a:solidFill>
                          <a:effectLst/>
                          <a:latin typeface="Poppins"/>
                          <a:cs typeface="Poppins"/>
                        </a:rPr>
                        <a:t>NESO</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7435347"/>
                  </a:ext>
                </a:extLst>
              </a:tr>
              <a:tr h="302495">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a:ea typeface="+mn-ea"/>
                          <a:cs typeface="Poppins"/>
                        </a:rPr>
                        <a:t>Observer</a:t>
                      </a:r>
                    </a:p>
                  </a:txBody>
                  <a:tcPr marL="86483" marR="86483" marT="43241" marB="4324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b="0" i="0" u="none" strike="noStrike">
                          <a:solidFill>
                            <a:srgbClr val="000000"/>
                          </a:solidFill>
                          <a:effectLst/>
                          <a:latin typeface="Poppins"/>
                          <a:cs typeface="Poppins"/>
                        </a:rPr>
                        <a:t>Angie Gwozdz</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a:ea typeface="+mn-ea"/>
                          <a:cs typeface="Poppins"/>
                        </a:rPr>
                        <a:t>NESO</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79425929"/>
                  </a:ext>
                </a:extLst>
              </a:tr>
              <a:tr h="302495">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a:ea typeface="+mn-ea"/>
                          <a:cs typeface="Poppins"/>
                        </a:rPr>
                        <a:t>Observer</a:t>
                      </a:r>
                    </a:p>
                  </a:txBody>
                  <a:tcPr marL="86483" marR="86483" marT="43241" marB="4324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b="0" i="0" u="none" strike="noStrike">
                          <a:solidFill>
                            <a:srgbClr val="000000"/>
                          </a:solidFill>
                          <a:effectLst/>
                          <a:latin typeface="Poppins"/>
                          <a:cs typeface="Poppins"/>
                        </a:rPr>
                        <a:t>Aman Sharma</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a:ea typeface="+mn-ea"/>
                          <a:cs typeface="Poppins"/>
                        </a:rPr>
                        <a:t>NESO</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47610760"/>
                  </a:ext>
                </a:extLst>
              </a:tr>
              <a:tr h="302495">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a:ea typeface="+mn-ea"/>
                          <a:cs typeface="Poppins"/>
                        </a:rPr>
                        <a:t>Observer</a:t>
                      </a:r>
                    </a:p>
                  </a:txBody>
                  <a:tcPr marL="86483" marR="86483" marT="43241" marB="4324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b="0" i="0" u="none" strike="noStrike">
                          <a:solidFill>
                            <a:srgbClr val="000000"/>
                          </a:solidFill>
                          <a:effectLst/>
                          <a:latin typeface="Poppins"/>
                          <a:cs typeface="Poppins"/>
                        </a:rPr>
                        <a:t>Elena Fry</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a:ea typeface="+mn-ea"/>
                          <a:cs typeface="Poppins"/>
                        </a:rPr>
                        <a:t>NESO</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56545022"/>
                  </a:ext>
                </a:extLst>
              </a:tr>
              <a:tr h="302495">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a:ea typeface="+mn-ea"/>
                          <a:cs typeface="Poppins"/>
                        </a:rPr>
                        <a:t>Observer</a:t>
                      </a:r>
                    </a:p>
                  </a:txBody>
                  <a:tcPr marL="86483" marR="86483" marT="43241" marB="4324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b="0" i="0" u="none" strike="noStrike">
                          <a:solidFill>
                            <a:srgbClr val="000000"/>
                          </a:solidFill>
                          <a:effectLst/>
                          <a:latin typeface="Poppins"/>
                          <a:cs typeface="Poppins"/>
                        </a:rPr>
                        <a:t>Rebecca Coan</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a:ea typeface="+mn-ea"/>
                          <a:cs typeface="Poppins"/>
                        </a:rPr>
                        <a:t>NESO</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5785748"/>
                  </a:ext>
                </a:extLst>
              </a:tr>
              <a:tr h="302495">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a:ea typeface="+mn-ea"/>
                          <a:cs typeface="Poppins"/>
                        </a:rPr>
                        <a:t>Observer</a:t>
                      </a:r>
                    </a:p>
                  </a:txBody>
                  <a:tcPr marL="86483" marR="86483" marT="43241" marB="4324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b="0" i="0" kern="1200">
                          <a:solidFill>
                            <a:srgbClr val="000000"/>
                          </a:solidFill>
                          <a:effectLst/>
                          <a:latin typeface="Poppins"/>
                          <a:ea typeface="+mn-ea"/>
                          <a:cs typeface="Poppins"/>
                        </a:rPr>
                        <a:t>Pritesh Patel</a:t>
                      </a:r>
                      <a:endParaRPr lang="en-GB" sz="1200" b="0" i="0" u="none" strike="noStrike">
                        <a:solidFill>
                          <a:srgbClr val="000000"/>
                        </a:solidFill>
                        <a:effectLst/>
                        <a:latin typeface="Poppins"/>
                        <a:cs typeface="Poppins"/>
                      </a:endParaRP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a:ea typeface="+mn-ea"/>
                          <a:cs typeface="Poppins"/>
                        </a:rPr>
                        <a:t>NESO</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82779198"/>
                  </a:ext>
                </a:extLst>
              </a:tr>
              <a:tr h="302495">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a:ea typeface="+mn-ea"/>
                          <a:cs typeface="Poppins"/>
                        </a:rPr>
                        <a:t>Authority Representative</a:t>
                      </a:r>
                    </a:p>
                  </a:txBody>
                  <a:tcPr marL="86483" marR="86483" marT="43241" marB="4324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200" b="0" i="0" u="none" strike="noStrike">
                          <a:solidFill>
                            <a:srgbClr val="000000"/>
                          </a:solidFill>
                          <a:effectLst/>
                          <a:latin typeface="Poppins"/>
                          <a:cs typeface="Poppins"/>
                        </a:rPr>
                        <a:t>Paul Drew</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Poppins"/>
                          <a:ea typeface="+mn-ea"/>
                          <a:cs typeface="Poppins"/>
                        </a:rPr>
                        <a:t>OFGEM</a:t>
                      </a:r>
                    </a:p>
                  </a:txBody>
                  <a:tcPr marL="6350" marR="6350" marT="63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30175310"/>
                  </a:ext>
                </a:extLst>
              </a:tr>
            </a:tbl>
          </a:graphicData>
        </a:graphic>
      </p:graphicFrame>
      <p:sp>
        <p:nvSpPr>
          <p:cNvPr id="6" name="Rectangle 1">
            <a:extLst>
              <a:ext uri="{FF2B5EF4-FFF2-40B4-BE49-F238E27FC236}">
                <a16:creationId xmlns:a16="http://schemas.microsoft.com/office/drawing/2014/main" id="{3F628522-0338-C2EB-4D2B-21A0AC6FBBFF}"/>
              </a:ext>
            </a:extLst>
          </p:cNvPr>
          <p:cNvSpPr>
            <a:spLocks noChangeArrowheads="1"/>
          </p:cNvSpPr>
          <p:nvPr/>
        </p:nvSpPr>
        <p:spPr bwMode="auto">
          <a:xfrm flipV="1">
            <a:off x="-2305779" y="-322916"/>
            <a:ext cx="1892304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3390206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7D6DC75-6F37-EAD1-CEDF-DE3943FD3E12}"/>
              </a:ext>
            </a:extLst>
          </p:cNvPr>
          <p:cNvSpPr>
            <a:spLocks noGrp="1"/>
          </p:cNvSpPr>
          <p:nvPr>
            <p:ph type="ctrTitle"/>
          </p:nvPr>
        </p:nvSpPr>
        <p:spPr>
          <a:xfrm>
            <a:off x="532943" y="820795"/>
            <a:ext cx="6881493" cy="2387600"/>
          </a:xfrm>
        </p:spPr>
        <p:txBody>
          <a:bodyPr/>
          <a:lstStyle/>
          <a:p>
            <a:r>
              <a:rPr lang="en-GB">
                <a:solidFill>
                  <a:srgbClr val="813366"/>
                </a:solidFill>
              </a:rPr>
              <a:t>Objectives and Timeline</a:t>
            </a:r>
          </a:p>
        </p:txBody>
      </p:sp>
      <p:sp>
        <p:nvSpPr>
          <p:cNvPr id="7" name="Subtitle 6">
            <a:extLst>
              <a:ext uri="{FF2B5EF4-FFF2-40B4-BE49-F238E27FC236}">
                <a16:creationId xmlns:a16="http://schemas.microsoft.com/office/drawing/2014/main" id="{757E0C57-941C-9C4D-8B8C-FACCECF1272D}"/>
              </a:ext>
            </a:extLst>
          </p:cNvPr>
          <p:cNvSpPr>
            <a:spLocks noGrp="1"/>
          </p:cNvSpPr>
          <p:nvPr>
            <p:ph type="subTitle" idx="1"/>
          </p:nvPr>
        </p:nvSpPr>
        <p:spPr>
          <a:xfrm>
            <a:off x="532944" y="3302616"/>
            <a:ext cx="6354517" cy="986996"/>
          </a:xfrm>
        </p:spPr>
        <p:txBody>
          <a:bodyPr vert="horz" lIns="91440" tIns="45720" rIns="91440" bIns="45720" rtlCol="0" anchor="t">
            <a:normAutofit/>
          </a:bodyPr>
          <a:lstStyle/>
          <a:p>
            <a:r>
              <a:rPr lang="en-GB">
                <a:solidFill>
                  <a:schemeClr val="tx2"/>
                </a:solidFill>
                <a:latin typeface="Poppins "/>
                <a:cs typeface="Arial"/>
              </a:rPr>
              <a:t>Prisca Evans – NESO Code Administrator</a:t>
            </a:r>
          </a:p>
        </p:txBody>
      </p:sp>
      <p:pic>
        <p:nvPicPr>
          <p:cNvPr id="5" name="Picture 4" descr="A group of purple circles on a black background&#10;&#10;Description automatically generated">
            <a:extLst>
              <a:ext uri="{FF2B5EF4-FFF2-40B4-BE49-F238E27FC236}">
                <a16:creationId xmlns:a16="http://schemas.microsoft.com/office/drawing/2014/main" id="{151264F9-1218-3B00-07F4-4387BF52A4E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9476" t="44975" b="1"/>
          <a:stretch/>
        </p:blipFill>
        <p:spPr>
          <a:xfrm>
            <a:off x="6033332" y="3085032"/>
            <a:ext cx="6158668" cy="3774356"/>
          </a:xfrm>
          <a:prstGeom prst="rect">
            <a:avLst/>
          </a:prstGeom>
        </p:spPr>
      </p:pic>
    </p:spTree>
    <p:extLst>
      <p:ext uri="{BB962C8B-B14F-4D97-AF65-F5344CB8AC3E}">
        <p14:creationId xmlns:p14="http://schemas.microsoft.com/office/powerpoint/2010/main" val="20175092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511C7-722C-EB44-8F0E-3FE53AB0269A}"/>
              </a:ext>
            </a:extLst>
          </p:cNvPr>
          <p:cNvSpPr>
            <a:spLocks noGrp="1"/>
          </p:cNvSpPr>
          <p:nvPr>
            <p:ph type="title"/>
          </p:nvPr>
        </p:nvSpPr>
        <p:spPr>
          <a:xfrm>
            <a:off x="341809" y="172081"/>
            <a:ext cx="9709361" cy="870551"/>
          </a:xfrm>
        </p:spPr>
        <p:txBody>
          <a:bodyPr>
            <a:noAutofit/>
          </a:bodyPr>
          <a:lstStyle/>
          <a:p>
            <a:r>
              <a:rPr lang="en-GB" sz="2400">
                <a:solidFill>
                  <a:srgbClr val="813366"/>
                </a:solidFill>
                <a:latin typeface="Poppins" panose="00000500000000000000" pitchFamily="2" charset="0"/>
                <a:cs typeface="Poppins" panose="00000500000000000000" pitchFamily="2" charset="0"/>
              </a:rPr>
              <a:t>GC0182 Timeline date 15 September 2025</a:t>
            </a:r>
          </a:p>
        </p:txBody>
      </p:sp>
      <p:graphicFrame>
        <p:nvGraphicFramePr>
          <p:cNvPr id="3" name="Table 2">
            <a:extLst>
              <a:ext uri="{FF2B5EF4-FFF2-40B4-BE49-F238E27FC236}">
                <a16:creationId xmlns:a16="http://schemas.microsoft.com/office/drawing/2014/main" id="{D31358F3-6EC9-C8E8-5669-82A87673DAED}"/>
              </a:ext>
            </a:extLst>
          </p:cNvPr>
          <p:cNvGraphicFramePr>
            <a:graphicFrameLocks noGrp="1"/>
          </p:cNvGraphicFramePr>
          <p:nvPr>
            <p:extLst>
              <p:ext uri="{D42A27DB-BD31-4B8C-83A1-F6EECF244321}">
                <p14:modId xmlns:p14="http://schemas.microsoft.com/office/powerpoint/2010/main" val="2732534964"/>
              </p:ext>
            </p:extLst>
          </p:nvPr>
        </p:nvGraphicFramePr>
        <p:xfrm>
          <a:off x="341809" y="1250117"/>
          <a:ext cx="10601494" cy="4565251"/>
        </p:xfrm>
        <a:graphic>
          <a:graphicData uri="http://schemas.openxmlformats.org/drawingml/2006/table">
            <a:tbl>
              <a:tblPr>
                <a:tableStyleId>{616DA210-FB5B-4158-B5E0-FEB733F419BA}</a:tableStyleId>
              </a:tblPr>
              <a:tblGrid>
                <a:gridCol w="3610759">
                  <a:extLst>
                    <a:ext uri="{9D8B030D-6E8A-4147-A177-3AD203B41FA5}">
                      <a16:colId xmlns:a16="http://schemas.microsoft.com/office/drawing/2014/main" val="952093456"/>
                    </a:ext>
                  </a:extLst>
                </a:gridCol>
                <a:gridCol w="1524000">
                  <a:extLst>
                    <a:ext uri="{9D8B030D-6E8A-4147-A177-3AD203B41FA5}">
                      <a16:colId xmlns:a16="http://schemas.microsoft.com/office/drawing/2014/main" val="2511239594"/>
                    </a:ext>
                  </a:extLst>
                </a:gridCol>
                <a:gridCol w="3765755">
                  <a:extLst>
                    <a:ext uri="{9D8B030D-6E8A-4147-A177-3AD203B41FA5}">
                      <a16:colId xmlns:a16="http://schemas.microsoft.com/office/drawing/2014/main" val="2351677352"/>
                    </a:ext>
                  </a:extLst>
                </a:gridCol>
                <a:gridCol w="1700980">
                  <a:extLst>
                    <a:ext uri="{9D8B030D-6E8A-4147-A177-3AD203B41FA5}">
                      <a16:colId xmlns:a16="http://schemas.microsoft.com/office/drawing/2014/main" val="1454789346"/>
                    </a:ext>
                  </a:extLst>
                </a:gridCol>
              </a:tblGrid>
              <a:tr h="332498">
                <a:tc>
                  <a:txBody>
                    <a:bodyPr/>
                    <a:lstStyle/>
                    <a:p>
                      <a:pPr algn="l" fontAlgn="base"/>
                      <a:r>
                        <a:rPr lang="en-GB" sz="1200" b="1">
                          <a:solidFill>
                            <a:schemeClr val="bg1"/>
                          </a:solidFill>
                          <a:effectLst/>
                          <a:latin typeface="Poppins "/>
                        </a:rPr>
                        <a:t>Milestone​</a:t>
                      </a:r>
                      <a:endParaRPr lang="en-GB" sz="1200" b="1" i="0">
                        <a:solidFill>
                          <a:schemeClr val="bg1"/>
                        </a:solidFill>
                        <a:effectLst/>
                        <a:latin typeface="Poppins "/>
                        <a:cs typeface="Poppins" panose="00000500000000000000" pitchFamily="2" charset="0"/>
                      </a:endParaRPr>
                    </a:p>
                  </a:txBody>
                  <a:tcPr marL="90028" marR="90028" marT="45014" marB="45014">
                    <a:solidFill>
                      <a:srgbClr val="813366"/>
                    </a:solidFill>
                  </a:tcPr>
                </a:tc>
                <a:tc>
                  <a:txBody>
                    <a:bodyPr/>
                    <a:lstStyle/>
                    <a:p>
                      <a:pPr algn="l" fontAlgn="base"/>
                      <a:r>
                        <a:rPr lang="en-GB" sz="1200" b="1">
                          <a:solidFill>
                            <a:schemeClr val="bg1"/>
                          </a:solidFill>
                          <a:effectLst/>
                          <a:latin typeface="Poppins "/>
                        </a:rPr>
                        <a:t>Date​</a:t>
                      </a:r>
                      <a:endParaRPr lang="en-GB" sz="1200" b="1" i="0">
                        <a:solidFill>
                          <a:schemeClr val="bg1"/>
                        </a:solidFill>
                        <a:effectLst/>
                        <a:latin typeface="Poppins "/>
                        <a:cs typeface="Poppins" panose="00000500000000000000" pitchFamily="2" charset="0"/>
                      </a:endParaRPr>
                    </a:p>
                  </a:txBody>
                  <a:tcPr marL="90028" marR="90028" marT="45014" marB="45014">
                    <a:solidFill>
                      <a:srgbClr val="813366"/>
                    </a:solidFill>
                  </a:tcPr>
                </a:tc>
                <a:tc>
                  <a:txBody>
                    <a:bodyPr/>
                    <a:lstStyle/>
                    <a:p>
                      <a:pPr algn="l" fontAlgn="base"/>
                      <a:r>
                        <a:rPr lang="en-GB" sz="1200" b="1">
                          <a:solidFill>
                            <a:schemeClr val="bg1"/>
                          </a:solidFill>
                          <a:effectLst/>
                          <a:latin typeface="Poppins "/>
                        </a:rPr>
                        <a:t>Milestone​</a:t>
                      </a:r>
                      <a:endParaRPr lang="en-GB" sz="1200" b="1" i="0">
                        <a:solidFill>
                          <a:schemeClr val="bg1"/>
                        </a:solidFill>
                        <a:effectLst/>
                        <a:latin typeface="Poppins "/>
                        <a:cs typeface="Poppins" panose="00000500000000000000" pitchFamily="2" charset="0"/>
                      </a:endParaRPr>
                    </a:p>
                  </a:txBody>
                  <a:tcPr marL="90028" marR="90028" marT="45014" marB="45014">
                    <a:solidFill>
                      <a:srgbClr val="813366"/>
                    </a:solidFill>
                  </a:tcPr>
                </a:tc>
                <a:tc>
                  <a:txBody>
                    <a:bodyPr/>
                    <a:lstStyle/>
                    <a:p>
                      <a:pPr algn="l" fontAlgn="base"/>
                      <a:r>
                        <a:rPr lang="en-GB" sz="1200" b="1">
                          <a:solidFill>
                            <a:schemeClr val="bg1"/>
                          </a:solidFill>
                          <a:effectLst/>
                          <a:latin typeface="Poppins "/>
                        </a:rPr>
                        <a:t>Date​</a:t>
                      </a:r>
                      <a:endParaRPr lang="en-GB" sz="1200" b="1" i="0">
                        <a:solidFill>
                          <a:schemeClr val="bg1"/>
                        </a:solidFill>
                        <a:effectLst/>
                        <a:latin typeface="Poppins "/>
                        <a:cs typeface="Poppins" panose="00000500000000000000" pitchFamily="2" charset="0"/>
                      </a:endParaRPr>
                    </a:p>
                  </a:txBody>
                  <a:tcPr marL="90028" marR="90028" marT="45014" marB="45014">
                    <a:solidFill>
                      <a:srgbClr val="813366"/>
                    </a:solidFill>
                  </a:tcPr>
                </a:tc>
                <a:extLst>
                  <a:ext uri="{0D108BD9-81ED-4DB2-BD59-A6C34878D82A}">
                    <a16:rowId xmlns:a16="http://schemas.microsoft.com/office/drawing/2014/main" val="802114043"/>
                  </a:ext>
                </a:extLst>
              </a:tr>
              <a:tr h="304977">
                <a:tc>
                  <a:txBody>
                    <a:bodyPr/>
                    <a:lstStyle/>
                    <a:p>
                      <a:pPr algn="l" fontAlgn="base"/>
                      <a:r>
                        <a:rPr lang="en-GB" sz="1200" b="0">
                          <a:solidFill>
                            <a:srgbClr val="000000"/>
                          </a:solidFill>
                          <a:effectLst/>
                          <a:latin typeface="Poppins "/>
                        </a:rPr>
                        <a:t>Modification presented to Panel​</a:t>
                      </a:r>
                      <a:endParaRPr lang="en-GB" sz="1200" b="0" i="0">
                        <a:solidFill>
                          <a:srgbClr val="000000"/>
                        </a:solidFill>
                        <a:effectLst/>
                        <a:latin typeface="Poppins "/>
                        <a:cs typeface="Poppins" panose="00000500000000000000" pitchFamily="2" charset="0"/>
                      </a:endParaRPr>
                    </a:p>
                  </a:txBody>
                  <a:tcPr marL="90028" marR="90028" marT="45014" marB="45014"/>
                </a:tc>
                <a:tc>
                  <a:txBody>
                    <a:bodyPr/>
                    <a:lstStyle/>
                    <a:p>
                      <a:pPr algn="l" fontAlgn="base"/>
                      <a:r>
                        <a:rPr lang="en-GB" sz="1200" b="0">
                          <a:solidFill>
                            <a:srgbClr val="000000"/>
                          </a:solidFill>
                          <a:effectLst/>
                          <a:latin typeface="Poppins "/>
                        </a:rPr>
                        <a:t>24/07/25</a:t>
                      </a:r>
                    </a:p>
                  </a:txBody>
                  <a:tcPr marL="90028" marR="90028" marT="45014" marB="45014"/>
                </a:tc>
                <a:tc>
                  <a:txBody>
                    <a:bodyPr/>
                    <a:lstStyle/>
                    <a:p>
                      <a:pPr algn="l" fontAlgn="base"/>
                      <a:r>
                        <a:rPr lang="en-GB" sz="1200" b="0">
                          <a:solidFill>
                            <a:srgbClr val="000000"/>
                          </a:solidFill>
                          <a:effectLst/>
                          <a:latin typeface="Poppins "/>
                        </a:rPr>
                        <a:t>Code Administrator Consultation</a:t>
                      </a:r>
                      <a:endParaRPr lang="en-GB" sz="1200" b="0" i="0">
                        <a:solidFill>
                          <a:srgbClr val="000000"/>
                        </a:solidFill>
                        <a:effectLst/>
                        <a:latin typeface="Poppins "/>
                        <a:cs typeface="Poppins" panose="00000500000000000000" pitchFamily="2" charset="0"/>
                      </a:endParaRPr>
                    </a:p>
                  </a:txBody>
                  <a:tcPr marL="90028" marR="90028" marT="45014" marB="45014"/>
                </a:tc>
                <a:tc>
                  <a:txBody>
                    <a:bodyPr/>
                    <a:lstStyle/>
                    <a:p>
                      <a:pPr algn="l" fontAlgn="base"/>
                      <a:r>
                        <a:rPr lang="en-GB" sz="1200" b="0">
                          <a:solidFill>
                            <a:srgbClr val="000000"/>
                          </a:solidFill>
                          <a:effectLst/>
                          <a:latin typeface="Poppins "/>
                        </a:rPr>
                        <a:t>06/10/26 - 06/11/26</a:t>
                      </a:r>
                    </a:p>
                  </a:txBody>
                  <a:tcPr marL="90028" marR="90028" marT="45014" marB="45014"/>
                </a:tc>
                <a:extLst>
                  <a:ext uri="{0D108BD9-81ED-4DB2-BD59-A6C34878D82A}">
                    <a16:rowId xmlns:a16="http://schemas.microsoft.com/office/drawing/2014/main" val="3116467919"/>
                  </a:ext>
                </a:extLst>
              </a:tr>
              <a:tr h="481781">
                <a:tc>
                  <a:txBody>
                    <a:bodyPr/>
                    <a:lstStyle/>
                    <a:p>
                      <a:pPr algn="l" fontAlgn="base"/>
                      <a:r>
                        <a:rPr lang="en-GB" sz="1200" b="0">
                          <a:solidFill>
                            <a:srgbClr val="000000"/>
                          </a:solidFill>
                          <a:effectLst/>
                          <a:latin typeface="Poppins "/>
                        </a:rPr>
                        <a:t>Workgroup Nominations (15 business days)​</a:t>
                      </a:r>
                    </a:p>
                  </a:txBody>
                  <a:tcPr marL="90028" marR="90028" marT="45014" marB="45014"/>
                </a:tc>
                <a:tc>
                  <a:txBody>
                    <a:bodyPr/>
                    <a:lstStyle/>
                    <a:p>
                      <a:pPr algn="l" fontAlgn="base"/>
                      <a:r>
                        <a:rPr lang="en-GB" sz="1200" b="0">
                          <a:solidFill>
                            <a:srgbClr val="000000"/>
                          </a:solidFill>
                          <a:effectLst/>
                          <a:latin typeface="Poppins "/>
                        </a:rPr>
                        <a:t>29/07/25 - 18/08/25</a:t>
                      </a:r>
                    </a:p>
                  </a:txBody>
                  <a:tcPr marL="90028" marR="90028" marT="45014" marB="45014"/>
                </a:tc>
                <a:tc>
                  <a:txBody>
                    <a:bodyPr/>
                    <a:lstStyle/>
                    <a:p>
                      <a:pPr algn="l" fontAlgn="base"/>
                      <a:r>
                        <a:rPr lang="en-GB" sz="1200" b="0">
                          <a:solidFill>
                            <a:srgbClr val="000000"/>
                          </a:solidFill>
                          <a:effectLst/>
                          <a:latin typeface="Poppins "/>
                        </a:rPr>
                        <a:t>Draft Final Modification Report (DFMR) issued to Panel (5 business days)​</a:t>
                      </a:r>
                      <a:endParaRPr lang="en-GB" sz="1200" b="0" i="0">
                        <a:solidFill>
                          <a:srgbClr val="000000"/>
                        </a:solidFill>
                        <a:effectLst/>
                        <a:latin typeface="Poppins "/>
                        <a:cs typeface="Poppins" panose="00000500000000000000" pitchFamily="2" charset="0"/>
                      </a:endParaRPr>
                    </a:p>
                  </a:txBody>
                  <a:tcPr marL="90028" marR="90028" marT="45014" marB="45014"/>
                </a:tc>
                <a:tc>
                  <a:txBody>
                    <a:bodyPr/>
                    <a:lstStyle/>
                    <a:p>
                      <a:pPr algn="l" fontAlgn="base"/>
                      <a:r>
                        <a:rPr lang="en-GB" sz="1200" b="0">
                          <a:solidFill>
                            <a:srgbClr val="000000"/>
                          </a:solidFill>
                          <a:effectLst/>
                          <a:latin typeface="Poppins "/>
                        </a:rPr>
                        <a:t>18/11/26</a:t>
                      </a:r>
                    </a:p>
                  </a:txBody>
                  <a:tcPr marL="90028" marR="90028" marT="45014" marB="45014"/>
                </a:tc>
                <a:extLst>
                  <a:ext uri="{0D108BD9-81ED-4DB2-BD59-A6C34878D82A}">
                    <a16:rowId xmlns:a16="http://schemas.microsoft.com/office/drawing/2014/main" val="1030822218"/>
                  </a:ext>
                </a:extLst>
              </a:tr>
              <a:tr h="649832">
                <a:tc>
                  <a:txBody>
                    <a:bodyPr/>
                    <a:lstStyle/>
                    <a:p>
                      <a:pPr algn="l" fontAlgn="base"/>
                      <a:r>
                        <a:rPr lang="en-GB" sz="1200" b="0">
                          <a:solidFill>
                            <a:srgbClr val="000000"/>
                          </a:solidFill>
                          <a:effectLst/>
                          <a:latin typeface="Poppins "/>
                        </a:rPr>
                        <a:t>Workgroups 1, 2, 3, 4 and 5</a:t>
                      </a:r>
                      <a:endParaRPr lang="en-GB" sz="1200" b="0" i="0">
                        <a:solidFill>
                          <a:srgbClr val="000000"/>
                        </a:solidFill>
                        <a:effectLst/>
                        <a:latin typeface="Poppins "/>
                        <a:cs typeface="Poppins" panose="00000500000000000000" pitchFamily="2" charset="0"/>
                      </a:endParaRPr>
                    </a:p>
                  </a:txBody>
                  <a:tcPr marL="90028" marR="90028" marT="45014" marB="45014"/>
                </a:tc>
                <a:tc>
                  <a:txBody>
                    <a:bodyPr/>
                    <a:lstStyle/>
                    <a:p>
                      <a:pPr marL="171450" indent="-171450" algn="l" fontAlgn="base">
                        <a:buFont typeface="Arial" panose="020B0604020202020204" pitchFamily="34" charset="0"/>
                        <a:buChar char="•"/>
                      </a:pPr>
                      <a:r>
                        <a:rPr lang="en-GB" sz="1200" b="0">
                          <a:solidFill>
                            <a:srgbClr val="000000"/>
                          </a:solidFill>
                          <a:effectLst/>
                          <a:latin typeface="Poppins "/>
                        </a:rPr>
                        <a:t>15/09/25</a:t>
                      </a:r>
                    </a:p>
                    <a:p>
                      <a:pPr marL="171450" indent="-171450" algn="l" fontAlgn="base">
                        <a:buFont typeface="Arial" panose="020B0604020202020204" pitchFamily="34" charset="0"/>
                        <a:buChar char="•"/>
                      </a:pPr>
                      <a:r>
                        <a:rPr lang="en-GB" sz="1200" b="0">
                          <a:solidFill>
                            <a:srgbClr val="000000"/>
                          </a:solidFill>
                          <a:effectLst/>
                          <a:latin typeface="Poppins "/>
                        </a:rPr>
                        <a:t>20/10/25</a:t>
                      </a:r>
                    </a:p>
                    <a:p>
                      <a:pPr marL="171450" indent="-171450" algn="l" fontAlgn="base">
                        <a:buFont typeface="Arial" panose="020B0604020202020204" pitchFamily="34" charset="0"/>
                        <a:buChar char="•"/>
                      </a:pPr>
                      <a:r>
                        <a:rPr lang="en-GB" sz="1200" b="0">
                          <a:solidFill>
                            <a:srgbClr val="000000"/>
                          </a:solidFill>
                          <a:effectLst/>
                          <a:latin typeface="Poppins "/>
                        </a:rPr>
                        <a:t>25/11/25</a:t>
                      </a:r>
                    </a:p>
                    <a:p>
                      <a:pPr marL="171450" indent="-171450" algn="l" fontAlgn="base">
                        <a:buFont typeface="Arial" panose="020B0604020202020204" pitchFamily="34" charset="0"/>
                        <a:buChar char="•"/>
                      </a:pPr>
                      <a:r>
                        <a:rPr lang="en-GB" sz="1200" b="0">
                          <a:solidFill>
                            <a:srgbClr val="000000"/>
                          </a:solidFill>
                          <a:effectLst/>
                          <a:latin typeface="Poppins "/>
                        </a:rPr>
                        <a:t>20/01/26</a:t>
                      </a:r>
                    </a:p>
                    <a:p>
                      <a:pPr marL="171450" indent="-171450" algn="l" fontAlgn="base">
                        <a:buFont typeface="Arial" panose="020B0604020202020204" pitchFamily="34" charset="0"/>
                        <a:buChar char="•"/>
                      </a:pPr>
                      <a:r>
                        <a:rPr lang="en-GB" sz="1200" b="0">
                          <a:solidFill>
                            <a:srgbClr val="000000"/>
                          </a:solidFill>
                          <a:effectLst/>
                          <a:latin typeface="Poppins "/>
                        </a:rPr>
                        <a:t>09/02/26</a:t>
                      </a:r>
                    </a:p>
                  </a:txBody>
                  <a:tcPr marL="90028" marR="90028" marT="45014" marB="45014"/>
                </a:tc>
                <a:tc>
                  <a:txBody>
                    <a:bodyPr/>
                    <a:lstStyle/>
                    <a:p>
                      <a:pPr algn="l" fontAlgn="base"/>
                      <a:r>
                        <a:rPr lang="en-GB" sz="1200" b="0">
                          <a:solidFill>
                            <a:srgbClr val="000000"/>
                          </a:solidFill>
                          <a:effectLst/>
                          <a:latin typeface="Poppins "/>
                        </a:rPr>
                        <a:t>Panel undertake DFMR recommendation vote ​</a:t>
                      </a:r>
                      <a:endParaRPr lang="en-GB" sz="1200" b="0" i="0">
                        <a:solidFill>
                          <a:srgbClr val="000000"/>
                        </a:solidFill>
                        <a:effectLst/>
                        <a:latin typeface="Poppins "/>
                        <a:cs typeface="Poppins" panose="00000500000000000000" pitchFamily="2" charset="0"/>
                      </a:endParaRPr>
                    </a:p>
                  </a:txBody>
                  <a:tcPr marL="90028" marR="90028" marT="45014" marB="45014"/>
                </a:tc>
                <a:tc>
                  <a:txBody>
                    <a:bodyPr/>
                    <a:lstStyle/>
                    <a:p>
                      <a:pPr algn="l" fontAlgn="base"/>
                      <a:r>
                        <a:rPr lang="en-GB" sz="1200" b="0">
                          <a:solidFill>
                            <a:srgbClr val="000000"/>
                          </a:solidFill>
                          <a:effectLst/>
                          <a:latin typeface="Poppins "/>
                        </a:rPr>
                        <a:t>26/11/26</a:t>
                      </a:r>
                    </a:p>
                  </a:txBody>
                  <a:tcPr marL="90028" marR="90028" marT="45014" marB="45014"/>
                </a:tc>
                <a:extLst>
                  <a:ext uri="{0D108BD9-81ED-4DB2-BD59-A6C34878D82A}">
                    <a16:rowId xmlns:a16="http://schemas.microsoft.com/office/drawing/2014/main" val="3753971294"/>
                  </a:ext>
                </a:extLst>
              </a:tr>
              <a:tr h="558901">
                <a:tc>
                  <a:txBody>
                    <a:bodyPr/>
                    <a:lstStyle/>
                    <a:p>
                      <a:pPr algn="l" fontAlgn="base"/>
                      <a:r>
                        <a:rPr lang="en-GB" sz="1200" b="0">
                          <a:solidFill>
                            <a:srgbClr val="000000"/>
                          </a:solidFill>
                          <a:effectLst/>
                          <a:latin typeface="Poppins "/>
                        </a:rPr>
                        <a:t>Workgroup Consultation (21 business days)​</a:t>
                      </a:r>
                      <a:endParaRPr lang="en-GB" sz="1200" b="0" i="0">
                        <a:solidFill>
                          <a:srgbClr val="000000"/>
                        </a:solidFill>
                        <a:effectLst/>
                        <a:latin typeface="Poppins "/>
                        <a:cs typeface="Poppins" panose="00000500000000000000" pitchFamily="2" charset="0"/>
                      </a:endParaRPr>
                    </a:p>
                  </a:txBody>
                  <a:tcPr marL="90028" marR="90028" marT="45014" marB="45014"/>
                </a:tc>
                <a:tc>
                  <a:txBody>
                    <a:bodyPr/>
                    <a:lstStyle/>
                    <a:p>
                      <a:pPr algn="l" fontAlgn="base"/>
                      <a:r>
                        <a:rPr lang="en-GB" sz="1200" b="0">
                          <a:solidFill>
                            <a:srgbClr val="000000"/>
                          </a:solidFill>
                          <a:effectLst/>
                          <a:latin typeface="Poppins "/>
                        </a:rPr>
                        <a:t>02/03/26 - 20/03/26</a:t>
                      </a:r>
                    </a:p>
                  </a:txBody>
                  <a:tcPr marL="90028" marR="90028" marT="45014" marB="45014"/>
                </a:tc>
                <a:tc>
                  <a:txBody>
                    <a:bodyPr/>
                    <a:lstStyle/>
                    <a:p>
                      <a:pPr algn="l" fontAlgn="base"/>
                      <a:r>
                        <a:rPr lang="en-GB" sz="1200" b="0">
                          <a:solidFill>
                            <a:srgbClr val="000000"/>
                          </a:solidFill>
                          <a:effectLst/>
                          <a:latin typeface="Poppins "/>
                        </a:rPr>
                        <a:t>Final Modification Report issued to Panel to check votes recorded correctly</a:t>
                      </a:r>
                      <a:endParaRPr lang="en-GB" sz="1200" b="0" i="0">
                        <a:solidFill>
                          <a:srgbClr val="000000"/>
                        </a:solidFill>
                        <a:effectLst/>
                        <a:latin typeface="Poppins "/>
                        <a:cs typeface="Poppins" panose="00000500000000000000" pitchFamily="2" charset="0"/>
                      </a:endParaRPr>
                    </a:p>
                  </a:txBody>
                  <a:tcPr marL="90028" marR="90028" marT="45014" marB="45014"/>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200" b="0">
                          <a:solidFill>
                            <a:srgbClr val="000000"/>
                          </a:solidFill>
                          <a:effectLst/>
                          <a:latin typeface="Poppins "/>
                        </a:rPr>
                        <a:t>01/12/26 - 08/12/26</a:t>
                      </a:r>
                    </a:p>
                  </a:txBody>
                  <a:tcPr marL="90028" marR="90028" marT="45014" marB="45014"/>
                </a:tc>
                <a:extLst>
                  <a:ext uri="{0D108BD9-81ED-4DB2-BD59-A6C34878D82A}">
                    <a16:rowId xmlns:a16="http://schemas.microsoft.com/office/drawing/2014/main" val="2574719098"/>
                  </a:ext>
                </a:extLst>
              </a:tr>
              <a:tr h="750028">
                <a:tc>
                  <a:txBody>
                    <a:bodyPr/>
                    <a:lstStyle/>
                    <a:p>
                      <a:pPr algn="l" fontAlgn="base"/>
                      <a:r>
                        <a:rPr lang="en-GB" sz="1200" b="0">
                          <a:solidFill>
                            <a:srgbClr val="000000"/>
                          </a:solidFill>
                          <a:effectLst/>
                          <a:latin typeface="Poppins "/>
                        </a:rPr>
                        <a:t>Workgroups 6,7,8,9 and 10</a:t>
                      </a:r>
                      <a:endParaRPr lang="en-GB" sz="1200" b="0" i="0">
                        <a:solidFill>
                          <a:srgbClr val="000000"/>
                        </a:solidFill>
                        <a:effectLst/>
                        <a:latin typeface="Poppins "/>
                        <a:cs typeface="Poppins" panose="00000500000000000000" pitchFamily="2" charset="0"/>
                      </a:endParaRPr>
                    </a:p>
                  </a:txBody>
                  <a:tcPr marL="90028" marR="90028" marT="45014" marB="45014"/>
                </a:tc>
                <a:tc>
                  <a:txBody>
                    <a:bodyPr/>
                    <a:lstStyle/>
                    <a:p>
                      <a:pPr marL="171450" indent="-171450" algn="l" fontAlgn="base">
                        <a:buFont typeface="Arial" panose="020B0604020202020204" pitchFamily="34" charset="0"/>
                        <a:buChar char="•"/>
                      </a:pPr>
                      <a:r>
                        <a:rPr lang="en-GB" sz="1200" b="0">
                          <a:solidFill>
                            <a:srgbClr val="000000"/>
                          </a:solidFill>
                          <a:effectLst/>
                          <a:latin typeface="Poppins "/>
                        </a:rPr>
                        <a:t>07/04/26</a:t>
                      </a:r>
                    </a:p>
                    <a:p>
                      <a:pPr marL="171450" indent="-171450" algn="l" fontAlgn="base">
                        <a:buFont typeface="Arial" panose="020B0604020202020204" pitchFamily="34" charset="0"/>
                        <a:buChar char="•"/>
                      </a:pPr>
                      <a:r>
                        <a:rPr lang="en-GB" sz="1200" b="0">
                          <a:solidFill>
                            <a:srgbClr val="000000"/>
                          </a:solidFill>
                          <a:effectLst/>
                          <a:latin typeface="Poppins "/>
                        </a:rPr>
                        <a:t>14/05/26</a:t>
                      </a:r>
                    </a:p>
                    <a:p>
                      <a:pPr marL="171450" indent="-171450" algn="l" fontAlgn="base">
                        <a:buFont typeface="Arial" panose="020B0604020202020204" pitchFamily="34" charset="0"/>
                        <a:buChar char="•"/>
                      </a:pPr>
                      <a:r>
                        <a:rPr lang="en-GB" sz="1200" b="0">
                          <a:solidFill>
                            <a:srgbClr val="000000"/>
                          </a:solidFill>
                          <a:effectLst/>
                          <a:latin typeface="Poppins "/>
                        </a:rPr>
                        <a:t>01/06/26</a:t>
                      </a:r>
                    </a:p>
                    <a:p>
                      <a:pPr marL="171450" indent="-171450" algn="l" fontAlgn="base">
                        <a:buFont typeface="Arial" panose="020B0604020202020204" pitchFamily="34" charset="0"/>
                        <a:buChar char="•"/>
                      </a:pPr>
                      <a:r>
                        <a:rPr lang="en-GB" sz="1200" b="0">
                          <a:solidFill>
                            <a:srgbClr val="000000"/>
                          </a:solidFill>
                          <a:effectLst/>
                          <a:latin typeface="Poppins "/>
                        </a:rPr>
                        <a:t>13/07/26</a:t>
                      </a:r>
                    </a:p>
                    <a:p>
                      <a:pPr marL="171450" indent="-171450" algn="l" fontAlgn="base">
                        <a:buFont typeface="Arial" panose="020B0604020202020204" pitchFamily="34" charset="0"/>
                        <a:buChar char="•"/>
                      </a:pPr>
                      <a:r>
                        <a:rPr lang="en-GB" sz="1200" b="0">
                          <a:solidFill>
                            <a:srgbClr val="000000"/>
                          </a:solidFill>
                          <a:effectLst/>
                          <a:latin typeface="Poppins "/>
                        </a:rPr>
                        <a:t>04/09/26</a:t>
                      </a:r>
                    </a:p>
                  </a:txBody>
                  <a:tcPr marL="90028" marR="90028" marT="45014" marB="45014"/>
                </a:tc>
                <a:tc>
                  <a:txBody>
                    <a:bodyPr/>
                    <a:lstStyle/>
                    <a:p>
                      <a:pPr algn="l" fontAlgn="base"/>
                      <a:r>
                        <a:rPr lang="en-GB" sz="1200" b="0">
                          <a:solidFill>
                            <a:srgbClr val="000000"/>
                          </a:solidFill>
                          <a:effectLst/>
                          <a:latin typeface="Poppins "/>
                        </a:rPr>
                        <a:t>Final Modification Report issued to Ofgem</a:t>
                      </a:r>
                    </a:p>
                    <a:p>
                      <a:pPr algn="l" fontAlgn="base"/>
                      <a:r>
                        <a:rPr lang="en-GB" sz="1200" b="0">
                          <a:solidFill>
                            <a:srgbClr val="000000"/>
                          </a:solidFill>
                          <a:effectLst/>
                          <a:latin typeface="Poppins "/>
                        </a:rPr>
                        <a:t>​</a:t>
                      </a:r>
                      <a:endParaRPr lang="en-GB" sz="1200" b="0" i="0">
                        <a:solidFill>
                          <a:srgbClr val="000000"/>
                        </a:solidFill>
                        <a:effectLst/>
                        <a:latin typeface="Poppins "/>
                        <a:cs typeface="Poppins" panose="00000500000000000000" pitchFamily="2" charset="0"/>
                      </a:endParaRPr>
                    </a:p>
                  </a:txBody>
                  <a:tcPr marL="90028" marR="90028" marT="45014" marB="45014"/>
                </a:tc>
                <a:tc>
                  <a:txBody>
                    <a:bodyPr/>
                    <a:lstStyle/>
                    <a:p>
                      <a:pPr algn="l" fontAlgn="base"/>
                      <a:r>
                        <a:rPr lang="en-GB" sz="1200" b="0">
                          <a:solidFill>
                            <a:srgbClr val="000000"/>
                          </a:solidFill>
                          <a:effectLst/>
                          <a:latin typeface="Poppins "/>
                        </a:rPr>
                        <a:t>09/12/26</a:t>
                      </a:r>
                    </a:p>
                  </a:txBody>
                  <a:tcPr marL="90028" marR="90028" marT="45014" marB="45014"/>
                </a:tc>
                <a:extLst>
                  <a:ext uri="{0D108BD9-81ED-4DB2-BD59-A6C34878D82A}">
                    <a16:rowId xmlns:a16="http://schemas.microsoft.com/office/drawing/2014/main" val="1864417124"/>
                  </a:ext>
                </a:extLst>
              </a:tr>
              <a:tr h="322927">
                <a:tc>
                  <a:txBody>
                    <a:bodyPr/>
                    <a:lstStyle/>
                    <a:p>
                      <a:pPr algn="l" fontAlgn="base"/>
                      <a:r>
                        <a:rPr lang="en-GB" sz="1200" b="0">
                          <a:solidFill>
                            <a:srgbClr val="000000"/>
                          </a:solidFill>
                          <a:effectLst/>
                          <a:latin typeface="Poppins "/>
                        </a:rPr>
                        <a:t>Workgroup report issued to Panel</a:t>
                      </a:r>
                      <a:endParaRPr lang="en-GB" sz="1200" b="0" i="0">
                        <a:solidFill>
                          <a:srgbClr val="000000"/>
                        </a:solidFill>
                        <a:effectLst/>
                        <a:latin typeface="Poppins "/>
                        <a:cs typeface="Poppins" panose="00000500000000000000" pitchFamily="2" charset="0"/>
                      </a:endParaRPr>
                    </a:p>
                  </a:txBody>
                  <a:tcPr marL="90028" marR="90028" marT="45014" marB="45014"/>
                </a:tc>
                <a:tc>
                  <a:txBody>
                    <a:bodyPr/>
                    <a:lstStyle/>
                    <a:p>
                      <a:pPr algn="l" fontAlgn="base"/>
                      <a:r>
                        <a:rPr lang="en-GB" sz="1200" b="0" u="none" strike="noStrike">
                          <a:solidFill>
                            <a:srgbClr val="000000"/>
                          </a:solidFill>
                          <a:effectLst/>
                          <a:latin typeface="Poppins "/>
                        </a:rPr>
                        <a:t>24/09/26</a:t>
                      </a:r>
                    </a:p>
                  </a:txBody>
                  <a:tcPr marL="90028" marR="90028" marT="45014" marB="45014"/>
                </a:tc>
                <a:tc>
                  <a:txBody>
                    <a:bodyPr/>
                    <a:lstStyle/>
                    <a:p>
                      <a:pPr algn="l" fontAlgn="base"/>
                      <a:r>
                        <a:rPr lang="en-GB" sz="1200" b="0">
                          <a:solidFill>
                            <a:srgbClr val="000000"/>
                          </a:solidFill>
                          <a:effectLst/>
                          <a:latin typeface="Poppins "/>
                        </a:rPr>
                        <a:t>Ofgem decision needed by</a:t>
                      </a:r>
                      <a:endParaRPr lang="en-GB" sz="1200" b="0" i="0">
                        <a:solidFill>
                          <a:srgbClr val="000000"/>
                        </a:solidFill>
                        <a:effectLst/>
                        <a:latin typeface="Poppins "/>
                        <a:cs typeface="Poppins" panose="00000500000000000000" pitchFamily="2" charset="0"/>
                      </a:endParaRPr>
                    </a:p>
                  </a:txBody>
                  <a:tcPr marL="90028" marR="90028" marT="45014" marB="45014"/>
                </a:tc>
                <a:tc>
                  <a:txBody>
                    <a:bodyPr/>
                    <a:lstStyle/>
                    <a:p>
                      <a:pPr algn="l" fontAlgn="base"/>
                      <a:r>
                        <a:rPr lang="en-GB" sz="1200" b="0" u="none" strike="noStrike">
                          <a:solidFill>
                            <a:srgbClr val="000000"/>
                          </a:solidFill>
                          <a:effectLst/>
                          <a:latin typeface="Poppins "/>
                        </a:rPr>
                        <a:t>TBC</a:t>
                      </a:r>
                    </a:p>
                  </a:txBody>
                  <a:tcPr marL="90028" marR="90028" marT="45014" marB="45014"/>
                </a:tc>
                <a:extLst>
                  <a:ext uri="{0D108BD9-81ED-4DB2-BD59-A6C34878D82A}">
                    <a16:rowId xmlns:a16="http://schemas.microsoft.com/office/drawing/2014/main" val="3902854028"/>
                  </a:ext>
                </a:extLst>
              </a:tr>
              <a:tr h="555311">
                <a:tc>
                  <a:txBody>
                    <a:bodyPr/>
                    <a:lstStyle/>
                    <a:p>
                      <a:pPr algn="l" fontAlgn="base"/>
                      <a:r>
                        <a:rPr lang="en-GB" sz="1200" b="0">
                          <a:solidFill>
                            <a:srgbClr val="000000"/>
                          </a:solidFill>
                          <a:effectLst/>
                          <a:latin typeface="Poppins "/>
                        </a:rPr>
                        <a:t>Panel sign off that Workgroup Report has met its Terms of Reference​</a:t>
                      </a:r>
                      <a:endParaRPr lang="en-GB" sz="1200" b="0" i="0">
                        <a:solidFill>
                          <a:srgbClr val="000000"/>
                        </a:solidFill>
                        <a:effectLst/>
                        <a:latin typeface="Poppins "/>
                        <a:cs typeface="Poppins" panose="00000500000000000000" pitchFamily="2" charset="0"/>
                      </a:endParaRPr>
                    </a:p>
                  </a:txBody>
                  <a:tcPr marL="90028" marR="90028" marT="45014" marB="45014"/>
                </a:tc>
                <a:tc>
                  <a:txBody>
                    <a:bodyPr/>
                    <a:lstStyle/>
                    <a:p>
                      <a:pPr algn="l" fontAlgn="base"/>
                      <a:r>
                        <a:rPr lang="en-GB" sz="1200" b="0" u="none" strike="noStrike">
                          <a:solidFill>
                            <a:srgbClr val="000000"/>
                          </a:solidFill>
                          <a:effectLst/>
                          <a:latin typeface="Poppins "/>
                        </a:rPr>
                        <a:t>24/09/26</a:t>
                      </a:r>
                    </a:p>
                  </a:txBody>
                  <a:tcPr marL="90028" marR="90028" marT="45014" marB="45014"/>
                </a:tc>
                <a:tc>
                  <a:txBody>
                    <a:bodyPr/>
                    <a:lstStyle/>
                    <a:p>
                      <a:pPr algn="l" fontAlgn="base"/>
                      <a:r>
                        <a:rPr lang="en-GB" sz="1200" b="0">
                          <a:solidFill>
                            <a:srgbClr val="000000"/>
                          </a:solidFill>
                          <a:effectLst/>
                          <a:latin typeface="Poppins "/>
                        </a:rPr>
                        <a:t>Implementation Date ​</a:t>
                      </a:r>
                      <a:endParaRPr lang="en-GB" sz="1200" b="0" i="0">
                        <a:solidFill>
                          <a:srgbClr val="000000"/>
                        </a:solidFill>
                        <a:effectLst/>
                        <a:latin typeface="Poppins "/>
                        <a:cs typeface="Poppins" panose="00000500000000000000" pitchFamily="2" charset="0"/>
                      </a:endParaRPr>
                    </a:p>
                  </a:txBody>
                  <a:tcPr marL="90028" marR="90028" marT="45014" marB="45014"/>
                </a:tc>
                <a:tc>
                  <a:txBody>
                    <a:bodyPr/>
                    <a:lstStyle/>
                    <a:p>
                      <a:pPr algn="l" fontAlgn="base"/>
                      <a:r>
                        <a:rPr lang="en-GB" sz="1200" b="0" u="none" strike="noStrike">
                          <a:solidFill>
                            <a:srgbClr val="000000"/>
                          </a:solidFill>
                          <a:effectLst/>
                          <a:latin typeface="Poppins "/>
                        </a:rPr>
                        <a:t>TBC</a:t>
                      </a:r>
                    </a:p>
                  </a:txBody>
                  <a:tcPr marL="90028" marR="90028" marT="45014" marB="45014"/>
                </a:tc>
                <a:extLst>
                  <a:ext uri="{0D108BD9-81ED-4DB2-BD59-A6C34878D82A}">
                    <a16:rowId xmlns:a16="http://schemas.microsoft.com/office/drawing/2014/main" val="1012890688"/>
                  </a:ext>
                </a:extLst>
              </a:tr>
            </a:tbl>
          </a:graphicData>
        </a:graphic>
      </p:graphicFrame>
    </p:spTree>
    <p:extLst>
      <p:ext uri="{BB962C8B-B14F-4D97-AF65-F5344CB8AC3E}">
        <p14:creationId xmlns:p14="http://schemas.microsoft.com/office/powerpoint/2010/main" val="17449332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E8523E-64E8-21DF-FC26-299FBBC8CD53}"/>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984B3209-3713-26B7-B975-F9BD060DC61E}"/>
              </a:ext>
            </a:extLst>
          </p:cNvPr>
          <p:cNvSpPr>
            <a:spLocks noGrp="1"/>
          </p:cNvSpPr>
          <p:nvPr>
            <p:ph type="ctrTitle"/>
          </p:nvPr>
        </p:nvSpPr>
        <p:spPr>
          <a:xfrm>
            <a:off x="532944" y="820795"/>
            <a:ext cx="7618684" cy="2387600"/>
          </a:xfrm>
        </p:spPr>
        <p:txBody>
          <a:bodyPr/>
          <a:lstStyle/>
          <a:p>
            <a:r>
              <a:rPr lang="en-GB">
                <a:solidFill>
                  <a:srgbClr val="813366"/>
                </a:solidFill>
                <a:latin typeface="Poppins" panose="00000500000000000000" pitchFamily="2" charset="0"/>
                <a:cs typeface="Poppins" panose="00000500000000000000" pitchFamily="2" charset="0"/>
              </a:rPr>
              <a:t>Action Log Review</a:t>
            </a:r>
          </a:p>
        </p:txBody>
      </p:sp>
      <p:pic>
        <p:nvPicPr>
          <p:cNvPr id="5" name="Picture 4" descr="A group of purple circles on a black background&#10;&#10;Description automatically generated">
            <a:extLst>
              <a:ext uri="{FF2B5EF4-FFF2-40B4-BE49-F238E27FC236}">
                <a16:creationId xmlns:a16="http://schemas.microsoft.com/office/drawing/2014/main" id="{1AEA343D-3DAB-565F-D76F-B2138420382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9476" t="44975" b="1"/>
          <a:stretch/>
        </p:blipFill>
        <p:spPr>
          <a:xfrm>
            <a:off x="6033332" y="3085032"/>
            <a:ext cx="6158668" cy="3774356"/>
          </a:xfrm>
          <a:prstGeom prst="rect">
            <a:avLst/>
          </a:prstGeom>
        </p:spPr>
      </p:pic>
      <p:sp>
        <p:nvSpPr>
          <p:cNvPr id="8" name="Subtitle 6">
            <a:extLst>
              <a:ext uri="{FF2B5EF4-FFF2-40B4-BE49-F238E27FC236}">
                <a16:creationId xmlns:a16="http://schemas.microsoft.com/office/drawing/2014/main" id="{C7DD6A91-3A65-E4D3-93D7-085E66957A66}"/>
              </a:ext>
            </a:extLst>
          </p:cNvPr>
          <p:cNvSpPr txBox="1">
            <a:spLocks/>
          </p:cNvSpPr>
          <p:nvPr/>
        </p:nvSpPr>
        <p:spPr>
          <a:xfrm>
            <a:off x="532944" y="3218252"/>
            <a:ext cx="6467624" cy="1071360"/>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chemeClr val="tx1"/>
                </a:solidFill>
                <a:latin typeface="Arial" panose="020B0604020202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Arial" panose="020B0604020202020204"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rial" panose="020B0604020202020204"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Arial" panose="020B0604020202020204"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Arial" panose="020B0604020202020204"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a:solidFill>
                  <a:schemeClr val="tx2"/>
                </a:solidFill>
                <a:latin typeface="Poppins "/>
                <a:cs typeface="Arial"/>
              </a:rPr>
              <a:t>Prisca Evans – NESO Code Administrator</a:t>
            </a:r>
          </a:p>
        </p:txBody>
      </p:sp>
    </p:spTree>
    <p:extLst>
      <p:ext uri="{BB962C8B-B14F-4D97-AF65-F5344CB8AC3E}">
        <p14:creationId xmlns:p14="http://schemas.microsoft.com/office/powerpoint/2010/main" val="852755096"/>
      </p:ext>
    </p:extLst>
  </p:cSld>
  <p:clrMapOvr>
    <a:masterClrMapping/>
  </p:clrMapOvr>
</p:sld>
</file>

<file path=ppt/theme/theme1.xml><?xml version="1.0" encoding="utf-8"?>
<a:theme xmlns:a="http://schemas.openxmlformats.org/drawingml/2006/main" name="Office Theme">
  <a:themeElements>
    <a:clrScheme name="NESO">
      <a:dk1>
        <a:sysClr val="windowText" lastClr="000000"/>
      </a:dk1>
      <a:lt1>
        <a:sysClr val="window" lastClr="FFFFFF"/>
      </a:lt1>
      <a:dk2>
        <a:srgbClr val="3F0731"/>
      </a:dk2>
      <a:lt2>
        <a:srgbClr val="070E40"/>
      </a:lt2>
      <a:accent1>
        <a:srgbClr val="FF00FF"/>
      </a:accent1>
      <a:accent2>
        <a:srgbClr val="2CB9FF"/>
      </a:accent2>
      <a:accent3>
        <a:srgbClr val="385B16"/>
      </a:accent3>
      <a:accent4>
        <a:srgbClr val="B0322B"/>
      </a:accent4>
      <a:accent5>
        <a:srgbClr val="F9DF5E"/>
      </a:accent5>
      <a:accent6>
        <a:srgbClr val="70E85E"/>
      </a:accent6>
      <a:hlink>
        <a:srgbClr val="0000FF"/>
      </a:hlink>
      <a:folHlink>
        <a:srgbClr val="7A386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B60FA14D799924BADC265839397913B" ma:contentTypeVersion="2" ma:contentTypeDescription="Create a new document." ma:contentTypeScope="" ma:versionID="27b2e6f288715c22383b0f9c66f9cbe8">
  <xsd:schema xmlns:xsd="http://www.w3.org/2001/XMLSchema" xmlns:xs="http://www.w3.org/2001/XMLSchema" xmlns:p="http://schemas.microsoft.com/office/2006/metadata/properties" xmlns:ns2="dec74c4c-1639-4502-8f90-b4ce03410dfb" xmlns:ns3="97b6fe81-1556-4112-94ca-31043ca39b71" targetNamespace="http://schemas.microsoft.com/office/2006/metadata/properties" ma:root="true" ma:fieldsID="c179a6d534b2b6d6d10f8e841e0796d3" ns2:_="" ns3:_="">
    <xsd:import namespace="dec74c4c-1639-4502-8f90-b4ce03410dfb"/>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3:SharedWithUsers" minOccurs="0"/>
                <xsd:element ref="ns3:SharedWithDetails" minOccurs="0"/>
                <xsd:element ref="ns2:MediaServiceGenerationTime" minOccurs="0"/>
                <xsd:element ref="ns2:MediaServiceEventHashCode"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c74c4c-1639-4502-8f90-b4ce03410d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4C206F7-6977-4A6D-96F7-30861207DE26}">
  <ds:schemaRefs>
    <ds:schemaRef ds:uri="97b6fe81-1556-4112-94ca-31043ca39b71"/>
    <ds:schemaRef ds:uri="dec74c4c-1639-4502-8f90-b4ce03410df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38DAACB-6079-4222-BA99-947C98D03F94}">
  <ds:schemaRefs>
    <ds:schemaRef ds:uri="97b6fe81-1556-4112-94ca-31043ca39b71"/>
    <ds:schemaRef ds:uri="dec74c4c-1639-4502-8f90-b4ce03410df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2777EF45-4AFB-42DD-9458-E0118D6C5914}">
  <ds:schemaRefs>
    <ds:schemaRef ds:uri="http://schemas.microsoft.com/sharepoint/v3/contenttype/forms"/>
  </ds:schemaRefs>
</ds:datastoreItem>
</file>

<file path=docMetadata/LabelInfo.xml><?xml version="1.0" encoding="utf-8"?>
<clbl:labelList xmlns:clbl="http://schemas.microsoft.com/office/2020/mipLabelMetadata">
  <clbl:label id="{a63c9e9e-b4db-442a-a94f-08718d788e8c}" enabled="0" method="" siteId="{a63c9e9e-b4db-442a-a94f-08718d788e8c}" removed="1"/>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27</Slides>
  <Notes>12</Notes>
  <HiddenSlides>0</HiddenSlide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GC0182: Metering Polarity</vt:lpstr>
      <vt:lpstr>WELCOME</vt:lpstr>
      <vt:lpstr>Agenda</vt:lpstr>
      <vt:lpstr>Workgroup Responsibilities and Membership</vt:lpstr>
      <vt:lpstr>Expectations of a Workgroup Member</vt:lpstr>
      <vt:lpstr>Workgroup Membership</vt:lpstr>
      <vt:lpstr>Objectives and Timeline</vt:lpstr>
      <vt:lpstr>GC0182 Timeline date 15 September 2025</vt:lpstr>
      <vt:lpstr>Action Log Review</vt:lpstr>
      <vt:lpstr>Action Log Review</vt:lpstr>
      <vt:lpstr>Action Log Review</vt:lpstr>
      <vt:lpstr>Action Log Review</vt:lpstr>
      <vt:lpstr>Action Log Review</vt:lpstr>
      <vt:lpstr>Action Log Review</vt:lpstr>
      <vt:lpstr>Implementation Plan (including Guidance Note, Electrical Standard and Legal Text)</vt:lpstr>
      <vt:lpstr>Refined Implementation Plan for GC0182</vt:lpstr>
      <vt:lpstr>Refined Implementation Plan for GC0182</vt:lpstr>
      <vt:lpstr>Refined Implementation Plan for GC0182</vt:lpstr>
      <vt:lpstr>Refined Implementation Plan for GC0182</vt:lpstr>
      <vt:lpstr>Refined Implementation Plan for GC0182</vt:lpstr>
      <vt:lpstr>Refined Implementation Plan for GC0182</vt:lpstr>
      <vt:lpstr>Refined Implementation Plan for GC0182</vt:lpstr>
      <vt:lpstr>Refined Implementation Plan for GC0182</vt:lpstr>
      <vt:lpstr>Workgroup Consultation Document Review</vt:lpstr>
      <vt:lpstr>Questions?</vt:lpstr>
      <vt:lpstr>Any Other Business</vt:lpstr>
      <vt:lpstr>Next Steps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Isabella Howell</dc:creator>
  <cp:revision>1</cp:revision>
  <dcterms:created xsi:type="dcterms:W3CDTF">2024-02-29T11:46:45Z</dcterms:created>
  <dcterms:modified xsi:type="dcterms:W3CDTF">2026-02-18T15:50:57Z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0x0101000B60FA14D799924BADC265839397913B</vt:lpwstr>
  </property>
  <property fmtid="{D5CDD505-2E9C-101B-9397-08002B2CF9AE}" pid="3" name="MediaServiceImageTags">
    <vt:lpwstr/>
  </property>
  <property fmtid="{D5CDD505-2E9C-101B-9397-08002B2CF9AE}" pid="4" name="Order">
    <vt:r8>4741700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