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 id="2147483699" r:id="rId6"/>
  </p:sldMasterIdLst>
  <p:notesMasterIdLst>
    <p:notesMasterId r:id="rId14"/>
  </p:notesMasterIdLst>
  <p:handoutMasterIdLst>
    <p:handoutMasterId r:id="rId15"/>
  </p:handoutMasterIdLst>
  <p:sldIdLst>
    <p:sldId id="256" r:id="rId7"/>
    <p:sldId id="257" r:id="rId8"/>
    <p:sldId id="2147480507" r:id="rId9"/>
    <p:sldId id="2147480512" r:id="rId10"/>
    <p:sldId id="2147480513" r:id="rId11"/>
    <p:sldId id="2147480514" r:id="rId12"/>
    <p:sldId id="214748051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253757-3FD0-0455-C806-207E4CC512FB}" name="Sam Morris" initials="SM" userId="S::Samuel.Morris1@neso.energy::22dbe6da-f710-4424-868b-781006bb2004" providerId="AD"/>
  <p188:author id="{2A1A4E8E-08FB-4F16-594B-9BF9687F6C1A}" name="Iris Hau [NESO]" initials="IH" userId="S::iris.hau@neso.energy::c948ddb3-e752-4366-ab8f-0fdf22cf4c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730"/>
    <a:srgbClr val="813366"/>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9CB99-3A5B-4FC3-A151-CE1774938DAB}" v="6" dt="2026-02-16T13:37:44.539"/>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4"/>
  </p:normalViewPr>
  <p:slideViewPr>
    <p:cSldViewPr snapToGrid="0">
      <p:cViewPr varScale="1">
        <p:scale>
          <a:sx n="97" d="100"/>
          <a:sy n="97" d="100"/>
        </p:scale>
        <p:origin x="1110" y="306"/>
      </p:cViewPr>
      <p:guideLst/>
    </p:cSldViewPr>
  </p:slideViewPr>
  <p:notesTextViewPr>
    <p:cViewPr>
      <p:scale>
        <a:sx n="1" d="1"/>
        <a:sy n="1" d="1"/>
      </p:scale>
      <p:origin x="0" y="0"/>
    </p:cViewPr>
  </p:notesTextViewPr>
  <p:notesViewPr>
    <p:cSldViewPr snapToGrid="0" showGuides="1">
      <p:cViewPr varScale="1">
        <p:scale>
          <a:sx n="121" d="100"/>
          <a:sy n="121" d="100"/>
        </p:scale>
        <p:origin x="76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C8F8D-61EE-4CBB-8FA3-153C595AFD33}" type="doc">
      <dgm:prSet loTypeId="urn:microsoft.com/office/officeart/2011/layout/CircleProcess" loCatId="process" qsTypeId="urn:microsoft.com/office/officeart/2005/8/quickstyle/simple1" qsCatId="simple" csTypeId="urn:microsoft.com/office/officeart/2005/8/colors/accent0_2" csCatId="mainScheme" phldr="1"/>
      <dgm:spPr/>
    </dgm:pt>
    <dgm:pt modelId="{72F140D5-9038-4BB9-B3BD-B198438D935F}">
      <dgm:prSet phldrT="[Text]"/>
      <dgm:spPr/>
      <dgm:t>
        <a:bodyPr/>
        <a:lstStyle/>
        <a:p>
          <a:r>
            <a:rPr lang="en-GB" b="1" i="0" u="none"/>
            <a:t>Stage One - Flagging potential pricing anomalies / outliers</a:t>
          </a:r>
          <a:endParaRPr lang="en-GB"/>
        </a:p>
      </dgm:t>
    </dgm:pt>
    <dgm:pt modelId="{320F8023-E50B-41F5-8F17-33CC2C7770E5}" type="parTrans" cxnId="{57640C46-1D9E-43EB-9488-F75E11379180}">
      <dgm:prSet/>
      <dgm:spPr/>
      <dgm:t>
        <a:bodyPr/>
        <a:lstStyle/>
        <a:p>
          <a:endParaRPr lang="en-GB"/>
        </a:p>
      </dgm:t>
    </dgm:pt>
    <dgm:pt modelId="{1060D22E-05EB-4552-AEBB-779CD9FBAE63}" type="sibTrans" cxnId="{57640C46-1D9E-43EB-9488-F75E11379180}">
      <dgm:prSet/>
      <dgm:spPr/>
      <dgm:t>
        <a:bodyPr/>
        <a:lstStyle/>
        <a:p>
          <a:endParaRPr lang="en-GB"/>
        </a:p>
      </dgm:t>
    </dgm:pt>
    <dgm:pt modelId="{765454DC-F1D9-487E-BCD1-0655819D52D6}">
      <dgm:prSet/>
      <dgm:spPr/>
      <dgm:t>
        <a:bodyPr/>
        <a:lstStyle/>
        <a:p>
          <a:r>
            <a:rPr lang="en-GB" b="1" i="0" u="none"/>
            <a:t>Stage Two – Assessment</a:t>
          </a:r>
          <a:endParaRPr lang="en-GB" b="0" i="0" u="none"/>
        </a:p>
      </dgm:t>
    </dgm:pt>
    <dgm:pt modelId="{6854612F-3A82-4B3F-A1CE-9DC0B78FAAC0}" type="parTrans" cxnId="{8F260ECE-5EED-46FE-B11D-D98755337001}">
      <dgm:prSet/>
      <dgm:spPr/>
      <dgm:t>
        <a:bodyPr/>
        <a:lstStyle/>
        <a:p>
          <a:endParaRPr lang="en-GB"/>
        </a:p>
      </dgm:t>
    </dgm:pt>
    <dgm:pt modelId="{AD509149-08E8-4ED8-8AC6-A71F30BA9918}" type="sibTrans" cxnId="{8F260ECE-5EED-46FE-B11D-D98755337001}">
      <dgm:prSet/>
      <dgm:spPr/>
      <dgm:t>
        <a:bodyPr/>
        <a:lstStyle/>
        <a:p>
          <a:endParaRPr lang="en-GB"/>
        </a:p>
      </dgm:t>
    </dgm:pt>
    <dgm:pt modelId="{E8B4E81A-7C77-4367-9372-09E55BF96646}">
      <dgm:prSet/>
      <dgm:spPr/>
      <dgm:t>
        <a:bodyPr/>
        <a:lstStyle/>
        <a:p>
          <a:r>
            <a:rPr lang="en-GB" b="1" i="0" u="none"/>
            <a:t>Stage Three – Provider explanation</a:t>
          </a:r>
          <a:endParaRPr lang="en-GB" b="0" i="0" u="none"/>
        </a:p>
      </dgm:t>
    </dgm:pt>
    <dgm:pt modelId="{7DC681C3-DE09-4A5C-8DC8-249C01D0056E}" type="parTrans" cxnId="{FACF86DB-724A-45AB-8E69-4FDADA4CB4A8}">
      <dgm:prSet/>
      <dgm:spPr/>
      <dgm:t>
        <a:bodyPr/>
        <a:lstStyle/>
        <a:p>
          <a:endParaRPr lang="en-GB"/>
        </a:p>
      </dgm:t>
    </dgm:pt>
    <dgm:pt modelId="{CD7AAA06-B71B-4969-B2B0-3B5C6E04C549}" type="sibTrans" cxnId="{FACF86DB-724A-45AB-8E69-4FDADA4CB4A8}">
      <dgm:prSet/>
      <dgm:spPr/>
      <dgm:t>
        <a:bodyPr/>
        <a:lstStyle/>
        <a:p>
          <a:endParaRPr lang="en-GB"/>
        </a:p>
      </dgm:t>
    </dgm:pt>
    <dgm:pt modelId="{3733CAE3-54AB-4941-9795-24F53812E584}">
      <dgm:prSet/>
      <dgm:spPr/>
      <dgm:t>
        <a:bodyPr/>
        <a:lstStyle/>
        <a:p>
          <a:r>
            <a:rPr lang="en-GB" b="1" i="0" u="none"/>
            <a:t>Stage Four – Identifying mitigating and aggravating factors</a:t>
          </a:r>
          <a:endParaRPr lang="en-GB" b="0" i="0" u="none"/>
        </a:p>
      </dgm:t>
    </dgm:pt>
    <dgm:pt modelId="{11B367A0-8EEB-42DC-BC73-E7843697D2FC}" type="parTrans" cxnId="{A992AE1A-3875-4FA6-B3D3-77A406183824}">
      <dgm:prSet/>
      <dgm:spPr/>
      <dgm:t>
        <a:bodyPr/>
        <a:lstStyle/>
        <a:p>
          <a:endParaRPr lang="en-GB"/>
        </a:p>
      </dgm:t>
    </dgm:pt>
    <dgm:pt modelId="{57DC50FA-5E28-46E1-8A3F-BF9FA51704DC}" type="sibTrans" cxnId="{A992AE1A-3875-4FA6-B3D3-77A406183824}">
      <dgm:prSet/>
      <dgm:spPr/>
      <dgm:t>
        <a:bodyPr/>
        <a:lstStyle/>
        <a:p>
          <a:endParaRPr lang="en-GB"/>
        </a:p>
      </dgm:t>
    </dgm:pt>
    <dgm:pt modelId="{37EDF484-89C9-4C0E-909B-774A5CC4C82D}">
      <dgm:prSet>
        <dgm:style>
          <a:lnRef idx="2">
            <a:schemeClr val="accent6"/>
          </a:lnRef>
          <a:fillRef idx="1">
            <a:schemeClr val="lt1"/>
          </a:fillRef>
          <a:effectRef idx="0">
            <a:schemeClr val="accent6"/>
          </a:effectRef>
          <a:fontRef idx="minor">
            <a:schemeClr val="dk1"/>
          </a:fontRef>
        </dgm:style>
      </dgm:prSet>
      <dgm:spPr>
        <a:ln/>
      </dgm:spPr>
      <dgm:t>
        <a:bodyPr/>
        <a:lstStyle/>
        <a:p>
          <a:r>
            <a:rPr lang="en-GB" b="0" i="0" u="none"/>
            <a:t>Possible sanctions</a:t>
          </a:r>
        </a:p>
      </dgm:t>
    </dgm:pt>
    <dgm:pt modelId="{BA36AAF5-ED4C-4205-8995-30F590C39551}" type="parTrans" cxnId="{AEB97718-F4FA-4FAD-A2E6-252F12D8FD16}">
      <dgm:prSet/>
      <dgm:spPr/>
      <dgm:t>
        <a:bodyPr/>
        <a:lstStyle/>
        <a:p>
          <a:endParaRPr lang="en-GB"/>
        </a:p>
      </dgm:t>
    </dgm:pt>
    <dgm:pt modelId="{AA3F7B6A-0C65-429D-ADDC-4D9A129905F8}" type="sibTrans" cxnId="{AEB97718-F4FA-4FAD-A2E6-252F12D8FD16}">
      <dgm:prSet/>
      <dgm:spPr/>
      <dgm:t>
        <a:bodyPr/>
        <a:lstStyle/>
        <a:p>
          <a:endParaRPr lang="en-GB"/>
        </a:p>
      </dgm:t>
    </dgm:pt>
    <dgm:pt modelId="{1687055A-0795-4891-8147-7D97800D2065}" type="pres">
      <dgm:prSet presAssocID="{8D5C8F8D-61EE-4CBB-8FA3-153C595AFD33}" presName="Name0" presStyleCnt="0">
        <dgm:presLayoutVars>
          <dgm:chMax val="11"/>
          <dgm:chPref val="11"/>
          <dgm:dir/>
          <dgm:resizeHandles/>
        </dgm:presLayoutVars>
      </dgm:prSet>
      <dgm:spPr/>
    </dgm:pt>
    <dgm:pt modelId="{6EC1DBCF-CB05-432A-83C8-D775B6968BCE}" type="pres">
      <dgm:prSet presAssocID="{37EDF484-89C9-4C0E-909B-774A5CC4C82D}" presName="Accent5" presStyleCnt="0"/>
      <dgm:spPr/>
    </dgm:pt>
    <dgm:pt modelId="{F94F60B7-0DCE-4554-9BA5-91E82BC77CE4}" type="pres">
      <dgm:prSet presAssocID="{37EDF484-89C9-4C0E-909B-774A5CC4C82D}" presName="Accent" presStyleLbl="node1" presStyleIdx="0" presStyleCnt="5">
        <dgm:style>
          <a:lnRef idx="2">
            <a:schemeClr val="accent3"/>
          </a:lnRef>
          <a:fillRef idx="1">
            <a:schemeClr val="lt1"/>
          </a:fillRef>
          <a:effectRef idx="0">
            <a:schemeClr val="accent3"/>
          </a:effectRef>
          <a:fontRef idx="minor">
            <a:schemeClr val="dk1"/>
          </a:fontRef>
        </dgm:style>
      </dgm:prSet>
      <dgm:spPr/>
    </dgm:pt>
    <dgm:pt modelId="{960E70C0-B15B-4EC7-AE0A-4C1FA90E9911}" type="pres">
      <dgm:prSet presAssocID="{37EDF484-89C9-4C0E-909B-774A5CC4C82D}" presName="ParentBackground5" presStyleCnt="0"/>
      <dgm:spPr/>
    </dgm:pt>
    <dgm:pt modelId="{19A4DD9E-C756-4458-B2DD-B07243E9FF09}" type="pres">
      <dgm:prSet presAssocID="{37EDF484-89C9-4C0E-909B-774A5CC4C82D}" presName="ParentBackground" presStyleLbl="fgAcc1" presStyleIdx="0" presStyleCnt="5"/>
      <dgm:spPr/>
    </dgm:pt>
    <dgm:pt modelId="{409FA969-E502-4B36-BA80-3695F9B04939}" type="pres">
      <dgm:prSet presAssocID="{37EDF484-89C9-4C0E-909B-774A5CC4C82D}" presName="Parent5" presStyleLbl="revTx" presStyleIdx="0" presStyleCnt="0">
        <dgm:presLayoutVars>
          <dgm:chMax val="1"/>
          <dgm:chPref val="1"/>
          <dgm:bulletEnabled val="1"/>
        </dgm:presLayoutVars>
      </dgm:prSet>
      <dgm:spPr/>
    </dgm:pt>
    <dgm:pt modelId="{B13B326C-1E97-4710-A0DC-AA6BC880C615}" type="pres">
      <dgm:prSet presAssocID="{3733CAE3-54AB-4941-9795-24F53812E584}" presName="Accent4" presStyleCnt="0"/>
      <dgm:spPr/>
    </dgm:pt>
    <dgm:pt modelId="{33A016E1-9984-44E3-8162-9C5FEAF02E73}" type="pres">
      <dgm:prSet presAssocID="{3733CAE3-54AB-4941-9795-24F53812E584}" presName="Accent" presStyleLbl="node1" presStyleIdx="1" presStyleCnt="5"/>
      <dgm:spPr/>
    </dgm:pt>
    <dgm:pt modelId="{63063D38-6460-4A4F-A1B2-2FFF7CAF6F35}" type="pres">
      <dgm:prSet presAssocID="{3733CAE3-54AB-4941-9795-24F53812E584}" presName="ParentBackground4" presStyleCnt="0"/>
      <dgm:spPr/>
    </dgm:pt>
    <dgm:pt modelId="{803EC9AD-6BFC-4910-9724-1E3E8F745A96}" type="pres">
      <dgm:prSet presAssocID="{3733CAE3-54AB-4941-9795-24F53812E584}" presName="ParentBackground" presStyleLbl="fgAcc1" presStyleIdx="1" presStyleCnt="5"/>
      <dgm:spPr/>
    </dgm:pt>
    <dgm:pt modelId="{78DFC871-3DB6-4F86-9FAE-5A6BAEA28E97}" type="pres">
      <dgm:prSet presAssocID="{3733CAE3-54AB-4941-9795-24F53812E584}" presName="Parent4" presStyleLbl="revTx" presStyleIdx="0" presStyleCnt="0">
        <dgm:presLayoutVars>
          <dgm:chMax val="1"/>
          <dgm:chPref val="1"/>
          <dgm:bulletEnabled val="1"/>
        </dgm:presLayoutVars>
      </dgm:prSet>
      <dgm:spPr/>
    </dgm:pt>
    <dgm:pt modelId="{94871FD6-2F57-4B59-BFE2-02E6F9EB0D40}" type="pres">
      <dgm:prSet presAssocID="{E8B4E81A-7C77-4367-9372-09E55BF96646}" presName="Accent3" presStyleCnt="0"/>
      <dgm:spPr/>
    </dgm:pt>
    <dgm:pt modelId="{41BE4C06-3930-4F16-91A7-26E221905FEC}" type="pres">
      <dgm:prSet presAssocID="{E8B4E81A-7C77-4367-9372-09E55BF96646}" presName="Accent" presStyleLbl="node1" presStyleIdx="2" presStyleCnt="5"/>
      <dgm:spPr/>
    </dgm:pt>
    <dgm:pt modelId="{3745FA89-272C-4FDC-9C5C-B54B2B32769C}" type="pres">
      <dgm:prSet presAssocID="{E8B4E81A-7C77-4367-9372-09E55BF96646}" presName="ParentBackground3" presStyleCnt="0"/>
      <dgm:spPr/>
    </dgm:pt>
    <dgm:pt modelId="{2276987C-AAD6-493A-942D-4528EDE517E4}" type="pres">
      <dgm:prSet presAssocID="{E8B4E81A-7C77-4367-9372-09E55BF96646}" presName="ParentBackground" presStyleLbl="fgAcc1" presStyleIdx="2" presStyleCnt="5"/>
      <dgm:spPr/>
    </dgm:pt>
    <dgm:pt modelId="{2DDE9086-82CF-4AB9-B430-B887B00D2429}" type="pres">
      <dgm:prSet presAssocID="{E8B4E81A-7C77-4367-9372-09E55BF96646}" presName="Parent3" presStyleLbl="revTx" presStyleIdx="0" presStyleCnt="0">
        <dgm:presLayoutVars>
          <dgm:chMax val="1"/>
          <dgm:chPref val="1"/>
          <dgm:bulletEnabled val="1"/>
        </dgm:presLayoutVars>
      </dgm:prSet>
      <dgm:spPr/>
    </dgm:pt>
    <dgm:pt modelId="{59730084-1C02-4527-90C0-05B26EDA0794}" type="pres">
      <dgm:prSet presAssocID="{765454DC-F1D9-487E-BCD1-0655819D52D6}" presName="Accent2" presStyleCnt="0"/>
      <dgm:spPr/>
    </dgm:pt>
    <dgm:pt modelId="{BAC093DA-2CEB-4724-A564-C9F9EA196186}" type="pres">
      <dgm:prSet presAssocID="{765454DC-F1D9-487E-BCD1-0655819D52D6}" presName="Accent" presStyleLbl="node1" presStyleIdx="3" presStyleCnt="5"/>
      <dgm:spPr/>
    </dgm:pt>
    <dgm:pt modelId="{814F6FE7-B2C5-4B11-8830-34CCA96B5B3D}" type="pres">
      <dgm:prSet presAssocID="{765454DC-F1D9-487E-BCD1-0655819D52D6}" presName="ParentBackground2" presStyleCnt="0"/>
      <dgm:spPr/>
    </dgm:pt>
    <dgm:pt modelId="{D8A878E7-7A02-47E0-8065-EDEA0715BFA2}" type="pres">
      <dgm:prSet presAssocID="{765454DC-F1D9-487E-BCD1-0655819D52D6}" presName="ParentBackground" presStyleLbl="fgAcc1" presStyleIdx="3" presStyleCnt="5"/>
      <dgm:spPr/>
    </dgm:pt>
    <dgm:pt modelId="{C2A28B36-929C-47DD-BDDA-2E3466312865}" type="pres">
      <dgm:prSet presAssocID="{765454DC-F1D9-487E-BCD1-0655819D52D6}" presName="Parent2" presStyleLbl="revTx" presStyleIdx="0" presStyleCnt="0">
        <dgm:presLayoutVars>
          <dgm:chMax val="1"/>
          <dgm:chPref val="1"/>
          <dgm:bulletEnabled val="1"/>
        </dgm:presLayoutVars>
      </dgm:prSet>
      <dgm:spPr/>
    </dgm:pt>
    <dgm:pt modelId="{CD1134E5-0B4C-4EFD-83C9-8421B9093DFD}" type="pres">
      <dgm:prSet presAssocID="{72F140D5-9038-4BB9-B3BD-B198438D935F}" presName="Accent1" presStyleCnt="0"/>
      <dgm:spPr/>
    </dgm:pt>
    <dgm:pt modelId="{B589425D-FF2E-4668-94A5-8CE4FF7069AC}" type="pres">
      <dgm:prSet presAssocID="{72F140D5-9038-4BB9-B3BD-B198438D935F}" presName="Accent" presStyleLbl="node1" presStyleIdx="4" presStyleCnt="5"/>
      <dgm:spPr/>
    </dgm:pt>
    <dgm:pt modelId="{0A9FA22A-C236-4B2F-B369-4150AD585EAD}" type="pres">
      <dgm:prSet presAssocID="{72F140D5-9038-4BB9-B3BD-B198438D935F}" presName="ParentBackground1" presStyleCnt="0"/>
      <dgm:spPr/>
    </dgm:pt>
    <dgm:pt modelId="{127E2EE7-EEAB-4255-8A3D-11AE0E86AF30}" type="pres">
      <dgm:prSet presAssocID="{72F140D5-9038-4BB9-B3BD-B198438D935F}" presName="ParentBackground" presStyleLbl="fgAcc1" presStyleIdx="4" presStyleCnt="5"/>
      <dgm:spPr/>
    </dgm:pt>
    <dgm:pt modelId="{5EE95255-BF78-45DA-8AAD-AB044E956BAA}" type="pres">
      <dgm:prSet presAssocID="{72F140D5-9038-4BB9-B3BD-B198438D935F}" presName="Parent1" presStyleLbl="revTx" presStyleIdx="0" presStyleCnt="0">
        <dgm:presLayoutVars>
          <dgm:chMax val="1"/>
          <dgm:chPref val="1"/>
          <dgm:bulletEnabled val="1"/>
        </dgm:presLayoutVars>
      </dgm:prSet>
      <dgm:spPr/>
    </dgm:pt>
  </dgm:ptLst>
  <dgm:cxnLst>
    <dgm:cxn modelId="{AA3EE503-9F2F-40CE-8D82-83857CE36718}" type="presOf" srcId="{E8B4E81A-7C77-4367-9372-09E55BF96646}" destId="{2276987C-AAD6-493A-942D-4528EDE517E4}" srcOrd="0" destOrd="0" presId="urn:microsoft.com/office/officeart/2011/layout/CircleProcess"/>
    <dgm:cxn modelId="{CD287B0B-991A-4125-AD63-8679D7527C19}" type="presOf" srcId="{37EDF484-89C9-4C0E-909B-774A5CC4C82D}" destId="{19A4DD9E-C756-4458-B2DD-B07243E9FF09}" srcOrd="0" destOrd="0" presId="urn:microsoft.com/office/officeart/2011/layout/CircleProcess"/>
    <dgm:cxn modelId="{4533C90D-2521-4383-839E-33A26BD6B3E7}" type="presOf" srcId="{765454DC-F1D9-487E-BCD1-0655819D52D6}" destId="{D8A878E7-7A02-47E0-8065-EDEA0715BFA2}" srcOrd="0" destOrd="0" presId="urn:microsoft.com/office/officeart/2011/layout/CircleProcess"/>
    <dgm:cxn modelId="{AEB97718-F4FA-4FAD-A2E6-252F12D8FD16}" srcId="{8D5C8F8D-61EE-4CBB-8FA3-153C595AFD33}" destId="{37EDF484-89C9-4C0E-909B-774A5CC4C82D}" srcOrd="4" destOrd="0" parTransId="{BA36AAF5-ED4C-4205-8995-30F590C39551}" sibTransId="{AA3F7B6A-0C65-429D-ADDC-4D9A129905F8}"/>
    <dgm:cxn modelId="{A992AE1A-3875-4FA6-B3D3-77A406183824}" srcId="{8D5C8F8D-61EE-4CBB-8FA3-153C595AFD33}" destId="{3733CAE3-54AB-4941-9795-24F53812E584}" srcOrd="3" destOrd="0" parTransId="{11B367A0-8EEB-42DC-BC73-E7843697D2FC}" sibTransId="{57DC50FA-5E28-46E1-8A3F-BF9FA51704DC}"/>
    <dgm:cxn modelId="{57640C46-1D9E-43EB-9488-F75E11379180}" srcId="{8D5C8F8D-61EE-4CBB-8FA3-153C595AFD33}" destId="{72F140D5-9038-4BB9-B3BD-B198438D935F}" srcOrd="0" destOrd="0" parTransId="{320F8023-E50B-41F5-8F17-33CC2C7770E5}" sibTransId="{1060D22E-05EB-4552-AEBB-779CD9FBAE63}"/>
    <dgm:cxn modelId="{9B296767-C8D4-41A9-B28E-5299B3040EDB}" type="presOf" srcId="{72F140D5-9038-4BB9-B3BD-B198438D935F}" destId="{127E2EE7-EEAB-4255-8A3D-11AE0E86AF30}" srcOrd="0" destOrd="0" presId="urn:microsoft.com/office/officeart/2011/layout/CircleProcess"/>
    <dgm:cxn modelId="{00F53C87-DED0-4CC6-9DC7-C70A63B9430B}" type="presOf" srcId="{E8B4E81A-7C77-4367-9372-09E55BF96646}" destId="{2DDE9086-82CF-4AB9-B430-B887B00D2429}" srcOrd="1" destOrd="0" presId="urn:microsoft.com/office/officeart/2011/layout/CircleProcess"/>
    <dgm:cxn modelId="{63FD3088-AB66-43BE-B1B6-5148D57668D3}" type="presOf" srcId="{3733CAE3-54AB-4941-9795-24F53812E584}" destId="{803EC9AD-6BFC-4910-9724-1E3E8F745A96}" srcOrd="0" destOrd="0" presId="urn:microsoft.com/office/officeart/2011/layout/CircleProcess"/>
    <dgm:cxn modelId="{923131A1-5CDC-42BF-8E73-852874D51CAC}" type="presOf" srcId="{765454DC-F1D9-487E-BCD1-0655819D52D6}" destId="{C2A28B36-929C-47DD-BDDA-2E3466312865}" srcOrd="1" destOrd="0" presId="urn:microsoft.com/office/officeart/2011/layout/CircleProcess"/>
    <dgm:cxn modelId="{A9EB29B4-6A88-43D8-B589-E7F9D2166162}" type="presOf" srcId="{3733CAE3-54AB-4941-9795-24F53812E584}" destId="{78DFC871-3DB6-4F86-9FAE-5A6BAEA28E97}" srcOrd="1" destOrd="0" presId="urn:microsoft.com/office/officeart/2011/layout/CircleProcess"/>
    <dgm:cxn modelId="{8F260ECE-5EED-46FE-B11D-D98755337001}" srcId="{8D5C8F8D-61EE-4CBB-8FA3-153C595AFD33}" destId="{765454DC-F1D9-487E-BCD1-0655819D52D6}" srcOrd="1" destOrd="0" parTransId="{6854612F-3A82-4B3F-A1CE-9DC0B78FAAC0}" sibTransId="{AD509149-08E8-4ED8-8AC6-A71F30BA9918}"/>
    <dgm:cxn modelId="{FACF86DB-724A-45AB-8E69-4FDADA4CB4A8}" srcId="{8D5C8F8D-61EE-4CBB-8FA3-153C595AFD33}" destId="{E8B4E81A-7C77-4367-9372-09E55BF96646}" srcOrd="2" destOrd="0" parTransId="{7DC681C3-DE09-4A5C-8DC8-249C01D0056E}" sibTransId="{CD7AAA06-B71B-4969-B2B0-3B5C6E04C549}"/>
    <dgm:cxn modelId="{C834C5DB-000B-43B4-B97D-85FE9C202CCA}" type="presOf" srcId="{8D5C8F8D-61EE-4CBB-8FA3-153C595AFD33}" destId="{1687055A-0795-4891-8147-7D97800D2065}" srcOrd="0" destOrd="0" presId="urn:microsoft.com/office/officeart/2011/layout/CircleProcess"/>
    <dgm:cxn modelId="{E31E7AE7-9825-48E8-A06B-E2AC86467F93}" type="presOf" srcId="{72F140D5-9038-4BB9-B3BD-B198438D935F}" destId="{5EE95255-BF78-45DA-8AAD-AB044E956BAA}" srcOrd="1" destOrd="0" presId="urn:microsoft.com/office/officeart/2011/layout/CircleProcess"/>
    <dgm:cxn modelId="{E5F1D9F5-548C-45CF-8C90-ACE890EFE83D}" type="presOf" srcId="{37EDF484-89C9-4C0E-909B-774A5CC4C82D}" destId="{409FA969-E502-4B36-BA80-3695F9B04939}" srcOrd="1" destOrd="0" presId="urn:microsoft.com/office/officeart/2011/layout/CircleProcess"/>
    <dgm:cxn modelId="{3111C83A-8DCB-4450-903C-B7AF097FF21A}" type="presParOf" srcId="{1687055A-0795-4891-8147-7D97800D2065}" destId="{6EC1DBCF-CB05-432A-83C8-D775B6968BCE}" srcOrd="0" destOrd="0" presId="urn:microsoft.com/office/officeart/2011/layout/CircleProcess"/>
    <dgm:cxn modelId="{3D15FE56-FDC8-4E77-BF23-75F71EE6DB62}" type="presParOf" srcId="{6EC1DBCF-CB05-432A-83C8-D775B6968BCE}" destId="{F94F60B7-0DCE-4554-9BA5-91E82BC77CE4}" srcOrd="0" destOrd="0" presId="urn:microsoft.com/office/officeart/2011/layout/CircleProcess"/>
    <dgm:cxn modelId="{26A1E736-78C5-4654-A55C-CDE783F9CDAE}" type="presParOf" srcId="{1687055A-0795-4891-8147-7D97800D2065}" destId="{960E70C0-B15B-4EC7-AE0A-4C1FA90E9911}" srcOrd="1" destOrd="0" presId="urn:microsoft.com/office/officeart/2011/layout/CircleProcess"/>
    <dgm:cxn modelId="{8AD84CDA-27B6-4914-B86B-AFE5806F9C71}" type="presParOf" srcId="{960E70C0-B15B-4EC7-AE0A-4C1FA90E9911}" destId="{19A4DD9E-C756-4458-B2DD-B07243E9FF09}" srcOrd="0" destOrd="0" presId="urn:microsoft.com/office/officeart/2011/layout/CircleProcess"/>
    <dgm:cxn modelId="{D92F9312-D519-443F-B82E-3C64E68004D8}" type="presParOf" srcId="{1687055A-0795-4891-8147-7D97800D2065}" destId="{409FA969-E502-4B36-BA80-3695F9B04939}" srcOrd="2" destOrd="0" presId="urn:microsoft.com/office/officeart/2011/layout/CircleProcess"/>
    <dgm:cxn modelId="{FDC3CC03-A18E-460D-BB6D-FDD2247600C5}" type="presParOf" srcId="{1687055A-0795-4891-8147-7D97800D2065}" destId="{B13B326C-1E97-4710-A0DC-AA6BC880C615}" srcOrd="3" destOrd="0" presId="urn:microsoft.com/office/officeart/2011/layout/CircleProcess"/>
    <dgm:cxn modelId="{475D5C3D-0947-43C7-A709-0A40D0F0784C}" type="presParOf" srcId="{B13B326C-1E97-4710-A0DC-AA6BC880C615}" destId="{33A016E1-9984-44E3-8162-9C5FEAF02E73}" srcOrd="0" destOrd="0" presId="urn:microsoft.com/office/officeart/2011/layout/CircleProcess"/>
    <dgm:cxn modelId="{0F540C8D-FBC6-492F-976B-DBCDA72D23F6}" type="presParOf" srcId="{1687055A-0795-4891-8147-7D97800D2065}" destId="{63063D38-6460-4A4F-A1B2-2FFF7CAF6F35}" srcOrd="4" destOrd="0" presId="urn:microsoft.com/office/officeart/2011/layout/CircleProcess"/>
    <dgm:cxn modelId="{1DC14F27-1DDD-418A-AD0C-3AE054A85234}" type="presParOf" srcId="{63063D38-6460-4A4F-A1B2-2FFF7CAF6F35}" destId="{803EC9AD-6BFC-4910-9724-1E3E8F745A96}" srcOrd="0" destOrd="0" presId="urn:microsoft.com/office/officeart/2011/layout/CircleProcess"/>
    <dgm:cxn modelId="{C285E744-D0FA-484C-829E-96D4C42DDFD6}" type="presParOf" srcId="{1687055A-0795-4891-8147-7D97800D2065}" destId="{78DFC871-3DB6-4F86-9FAE-5A6BAEA28E97}" srcOrd="5" destOrd="0" presId="urn:microsoft.com/office/officeart/2011/layout/CircleProcess"/>
    <dgm:cxn modelId="{A5DEB49A-B4E2-4A68-AF93-8F3A7687410A}" type="presParOf" srcId="{1687055A-0795-4891-8147-7D97800D2065}" destId="{94871FD6-2F57-4B59-BFE2-02E6F9EB0D40}" srcOrd="6" destOrd="0" presId="urn:microsoft.com/office/officeart/2011/layout/CircleProcess"/>
    <dgm:cxn modelId="{E79EB761-A40B-4F30-B5AF-EA9A0B865971}" type="presParOf" srcId="{94871FD6-2F57-4B59-BFE2-02E6F9EB0D40}" destId="{41BE4C06-3930-4F16-91A7-26E221905FEC}" srcOrd="0" destOrd="0" presId="urn:microsoft.com/office/officeart/2011/layout/CircleProcess"/>
    <dgm:cxn modelId="{43D4D09F-D543-4806-8DD0-DB811D88E06C}" type="presParOf" srcId="{1687055A-0795-4891-8147-7D97800D2065}" destId="{3745FA89-272C-4FDC-9C5C-B54B2B32769C}" srcOrd="7" destOrd="0" presId="urn:microsoft.com/office/officeart/2011/layout/CircleProcess"/>
    <dgm:cxn modelId="{EEA02ABD-E237-42F7-94FA-BB280E3D5602}" type="presParOf" srcId="{3745FA89-272C-4FDC-9C5C-B54B2B32769C}" destId="{2276987C-AAD6-493A-942D-4528EDE517E4}" srcOrd="0" destOrd="0" presId="urn:microsoft.com/office/officeart/2011/layout/CircleProcess"/>
    <dgm:cxn modelId="{BCAA1535-581F-408C-9315-4132117B15CD}" type="presParOf" srcId="{1687055A-0795-4891-8147-7D97800D2065}" destId="{2DDE9086-82CF-4AB9-B430-B887B00D2429}" srcOrd="8" destOrd="0" presId="urn:microsoft.com/office/officeart/2011/layout/CircleProcess"/>
    <dgm:cxn modelId="{C939B75F-57DA-477E-B212-649915050EEF}" type="presParOf" srcId="{1687055A-0795-4891-8147-7D97800D2065}" destId="{59730084-1C02-4527-90C0-05B26EDA0794}" srcOrd="9" destOrd="0" presId="urn:microsoft.com/office/officeart/2011/layout/CircleProcess"/>
    <dgm:cxn modelId="{FE24C87D-EBF3-4519-A9A5-A414FF3695E8}" type="presParOf" srcId="{59730084-1C02-4527-90C0-05B26EDA0794}" destId="{BAC093DA-2CEB-4724-A564-C9F9EA196186}" srcOrd="0" destOrd="0" presId="urn:microsoft.com/office/officeart/2011/layout/CircleProcess"/>
    <dgm:cxn modelId="{CE27E274-DEE4-407A-A750-BB32A80BCE8C}" type="presParOf" srcId="{1687055A-0795-4891-8147-7D97800D2065}" destId="{814F6FE7-B2C5-4B11-8830-34CCA96B5B3D}" srcOrd="10" destOrd="0" presId="urn:microsoft.com/office/officeart/2011/layout/CircleProcess"/>
    <dgm:cxn modelId="{D066C141-08FF-42C2-AA09-77119555FBCC}" type="presParOf" srcId="{814F6FE7-B2C5-4B11-8830-34CCA96B5B3D}" destId="{D8A878E7-7A02-47E0-8065-EDEA0715BFA2}" srcOrd="0" destOrd="0" presId="urn:microsoft.com/office/officeart/2011/layout/CircleProcess"/>
    <dgm:cxn modelId="{60CA4C73-4B06-40A6-BD76-A34418361598}" type="presParOf" srcId="{1687055A-0795-4891-8147-7D97800D2065}" destId="{C2A28B36-929C-47DD-BDDA-2E3466312865}" srcOrd="11" destOrd="0" presId="urn:microsoft.com/office/officeart/2011/layout/CircleProcess"/>
    <dgm:cxn modelId="{F3A7BE11-A0AF-4920-83F0-7BB87801EC0F}" type="presParOf" srcId="{1687055A-0795-4891-8147-7D97800D2065}" destId="{CD1134E5-0B4C-4EFD-83C9-8421B9093DFD}" srcOrd="12" destOrd="0" presId="urn:microsoft.com/office/officeart/2011/layout/CircleProcess"/>
    <dgm:cxn modelId="{74EB66C6-8A71-49CF-B875-FB21C4A2A198}" type="presParOf" srcId="{CD1134E5-0B4C-4EFD-83C9-8421B9093DFD}" destId="{B589425D-FF2E-4668-94A5-8CE4FF7069AC}" srcOrd="0" destOrd="0" presId="urn:microsoft.com/office/officeart/2011/layout/CircleProcess"/>
    <dgm:cxn modelId="{047B0E6A-A5AF-42B9-A792-335B4BB21978}" type="presParOf" srcId="{1687055A-0795-4891-8147-7D97800D2065}" destId="{0A9FA22A-C236-4B2F-B369-4150AD585EAD}" srcOrd="13" destOrd="0" presId="urn:microsoft.com/office/officeart/2011/layout/CircleProcess"/>
    <dgm:cxn modelId="{0C00150B-7A99-4232-AC1A-D68BD330CEDE}" type="presParOf" srcId="{0A9FA22A-C236-4B2F-B369-4150AD585EAD}" destId="{127E2EE7-EEAB-4255-8A3D-11AE0E86AF30}" srcOrd="0" destOrd="0" presId="urn:microsoft.com/office/officeart/2011/layout/CircleProcess"/>
    <dgm:cxn modelId="{4A410094-826C-446E-9B07-7805B23ACB47}" type="presParOf" srcId="{1687055A-0795-4891-8147-7D97800D2065}" destId="{5EE95255-BF78-45DA-8AAD-AB044E956BAA}"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F60B7-0DCE-4554-9BA5-91E82BC77CE4}">
      <dsp:nvSpPr>
        <dsp:cNvPr id="0" name=""/>
        <dsp:cNvSpPr/>
      </dsp:nvSpPr>
      <dsp:spPr>
        <a:xfrm>
          <a:off x="6850965" y="2057733"/>
          <a:ext cx="1562131" cy="1562387"/>
        </a:xfrm>
        <a:prstGeom prst="ellipse">
          <a:avLst/>
        </a:prstGeom>
        <a:solidFill>
          <a:schemeClr val="lt1"/>
        </a:solidFill>
        <a:ln w="1905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sp>
    <dsp:sp modelId="{19A4DD9E-C756-4458-B2DD-B07243E9FF09}">
      <dsp:nvSpPr>
        <dsp:cNvPr id="0" name=""/>
        <dsp:cNvSpPr/>
      </dsp:nvSpPr>
      <dsp:spPr>
        <a:xfrm>
          <a:off x="6902509" y="2109821"/>
          <a:ext cx="1458210" cy="1458209"/>
        </a:xfrm>
        <a:prstGeom prst="ellipse">
          <a:avLst/>
        </a:prstGeom>
        <a:solidFill>
          <a:schemeClr val="lt1"/>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0" i="0" u="none" kern="1200"/>
            <a:t>Possible sanctions</a:t>
          </a:r>
        </a:p>
      </dsp:txBody>
      <dsp:txXfrm>
        <a:off x="7111182" y="2318176"/>
        <a:ext cx="1041698" cy="1041499"/>
      </dsp:txXfrm>
    </dsp:sp>
    <dsp:sp modelId="{33A016E1-9984-44E3-8162-9C5FEAF02E73}">
      <dsp:nvSpPr>
        <dsp:cNvPr id="0" name=""/>
        <dsp:cNvSpPr/>
      </dsp:nvSpPr>
      <dsp:spPr>
        <a:xfrm rot="2700000">
          <a:off x="5235717" y="2057814"/>
          <a:ext cx="1561950" cy="1561950"/>
        </a:xfrm>
        <a:prstGeom prst="teardrop">
          <a:avLst>
            <a:gd name="adj" fmla="val 1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EC9AD-6BFC-4910-9724-1E3E8F745A96}">
      <dsp:nvSpPr>
        <dsp:cNvPr id="0" name=""/>
        <dsp:cNvSpPr/>
      </dsp:nvSpPr>
      <dsp:spPr>
        <a:xfrm>
          <a:off x="5288834" y="2109821"/>
          <a:ext cx="1458210" cy="1458209"/>
        </a:xfrm>
        <a:prstGeom prst="ellipse">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i="0" u="none" kern="1200"/>
            <a:t>Stage Four – Identifying mitigating and aggravating factors</a:t>
          </a:r>
          <a:endParaRPr lang="en-GB" sz="1200" b="0" i="0" u="none" kern="1200"/>
        </a:p>
      </dsp:txBody>
      <dsp:txXfrm>
        <a:off x="5496674" y="2318176"/>
        <a:ext cx="1041698" cy="1041499"/>
      </dsp:txXfrm>
    </dsp:sp>
    <dsp:sp modelId="{41BE4C06-3930-4F16-91A7-26E221905FEC}">
      <dsp:nvSpPr>
        <dsp:cNvPr id="0" name=""/>
        <dsp:cNvSpPr/>
      </dsp:nvSpPr>
      <dsp:spPr>
        <a:xfrm rot="2700000">
          <a:off x="3622041" y="2057814"/>
          <a:ext cx="1561950" cy="1561950"/>
        </a:xfrm>
        <a:prstGeom prst="teardrop">
          <a:avLst>
            <a:gd name="adj" fmla="val 1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6987C-AAD6-493A-942D-4528EDE517E4}">
      <dsp:nvSpPr>
        <dsp:cNvPr id="0" name=""/>
        <dsp:cNvSpPr/>
      </dsp:nvSpPr>
      <dsp:spPr>
        <a:xfrm>
          <a:off x="3674326" y="2109821"/>
          <a:ext cx="1458210" cy="1458209"/>
        </a:xfrm>
        <a:prstGeom prst="ellipse">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i="0" u="none" kern="1200"/>
            <a:t>Stage Three – Provider explanation</a:t>
          </a:r>
          <a:endParaRPr lang="en-GB" sz="1200" b="0" i="0" u="none" kern="1200"/>
        </a:p>
      </dsp:txBody>
      <dsp:txXfrm>
        <a:off x="3882167" y="2318176"/>
        <a:ext cx="1041698" cy="1041499"/>
      </dsp:txXfrm>
    </dsp:sp>
    <dsp:sp modelId="{BAC093DA-2CEB-4724-A564-C9F9EA196186}">
      <dsp:nvSpPr>
        <dsp:cNvPr id="0" name=""/>
        <dsp:cNvSpPr/>
      </dsp:nvSpPr>
      <dsp:spPr>
        <a:xfrm rot="2700000">
          <a:off x="2007533" y="2057814"/>
          <a:ext cx="1561950" cy="1561950"/>
        </a:xfrm>
        <a:prstGeom prst="teardrop">
          <a:avLst>
            <a:gd name="adj" fmla="val 1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878E7-7A02-47E0-8065-EDEA0715BFA2}">
      <dsp:nvSpPr>
        <dsp:cNvPr id="0" name=""/>
        <dsp:cNvSpPr/>
      </dsp:nvSpPr>
      <dsp:spPr>
        <a:xfrm>
          <a:off x="2059819" y="2109821"/>
          <a:ext cx="1458210" cy="1458209"/>
        </a:xfrm>
        <a:prstGeom prst="ellipse">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i="0" u="none" kern="1200"/>
            <a:t>Stage Two – Assessment</a:t>
          </a:r>
          <a:endParaRPr lang="en-GB" sz="1200" b="0" i="0" u="none" kern="1200"/>
        </a:p>
      </dsp:txBody>
      <dsp:txXfrm>
        <a:off x="2268491" y="2318176"/>
        <a:ext cx="1041698" cy="1041499"/>
      </dsp:txXfrm>
    </dsp:sp>
    <dsp:sp modelId="{B589425D-FF2E-4668-94A5-8CE4FF7069AC}">
      <dsp:nvSpPr>
        <dsp:cNvPr id="0" name=""/>
        <dsp:cNvSpPr/>
      </dsp:nvSpPr>
      <dsp:spPr>
        <a:xfrm rot="2700000">
          <a:off x="393026" y="2057814"/>
          <a:ext cx="1561950" cy="1561950"/>
        </a:xfrm>
        <a:prstGeom prst="teardrop">
          <a:avLst>
            <a:gd name="adj" fmla="val 1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7E2EE7-EEAB-4255-8A3D-11AE0E86AF30}">
      <dsp:nvSpPr>
        <dsp:cNvPr id="0" name=""/>
        <dsp:cNvSpPr/>
      </dsp:nvSpPr>
      <dsp:spPr>
        <a:xfrm>
          <a:off x="445312" y="2109821"/>
          <a:ext cx="1458210" cy="1458209"/>
        </a:xfrm>
        <a:prstGeom prst="ellipse">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i="0" u="none" kern="1200"/>
            <a:t>Stage One - Flagging potential pricing anomalies / outliers</a:t>
          </a:r>
          <a:endParaRPr lang="en-GB" sz="1200" kern="1200"/>
        </a:p>
      </dsp:txBody>
      <dsp:txXfrm>
        <a:off x="653984" y="2318176"/>
        <a:ext cx="1041698" cy="104149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17/02/2026</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17/02/2026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Master" Target="../slideMasters/slideMaster3.xml"/><Relationship Id="rId4" Type="http://schemas.openxmlformats.org/officeDocument/2006/relationships/image" Target="../media/image36.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7.emf"/><Relationship Id="rId1" Type="http://schemas.openxmlformats.org/officeDocument/2006/relationships/slideMaster" Target="../slideMasters/slideMaster3.xml"/><Relationship Id="rId5" Type="http://schemas.openxmlformats.org/officeDocument/2006/relationships/image" Target="../media/image36.emf"/><Relationship Id="rId4" Type="http://schemas.openxmlformats.org/officeDocument/2006/relationships/image" Target="../media/image35.em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lnSpc>
                <a:spcPct val="100000"/>
              </a:lnSpc>
              <a:buNone/>
              <a:defRPr sz="2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TextBox 3">
            <a:extLst>
              <a:ext uri="{FF2B5EF4-FFF2-40B4-BE49-F238E27FC236}">
                <a16:creationId xmlns:a16="http://schemas.microsoft.com/office/drawing/2014/main" id="{56B5FB7A-C5D9-275F-CC6F-3C1259AB692C}"/>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mj-lt"/>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lnSpc>
                <a:spcPct val="100000"/>
              </a:lnSpc>
              <a:buNone/>
              <a:defRPr sz="1800" b="0" i="0">
                <a:latin typeface="Poppins" panose="00000500000000000000"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anose="00000500000000000000" pitchFamily="2" charset="0"/>
              </a:defRPr>
            </a:lvl1pPr>
          </a:lstStyle>
          <a:p>
            <a:r>
              <a:rPr lang="en-US"/>
              <a:t>Click icon to add picture</a:t>
            </a:r>
            <a:endParaRPr lang="en-GB" dirty="0"/>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Poppins" panose="00000500000000000000" pitchFamily="2"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Poppins" panose="00000500000000000000" pitchFamily="2"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Poppins" panose="00000500000000000000" pitchFamily="2"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lnSpc>
                <a:spcPct val="100000"/>
              </a:lnSpc>
              <a:defRPr sz="2400" b="1" i="0">
                <a:solidFill>
                  <a:schemeClr val="tx2"/>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lnSpc>
                <a:spcPct val="100000"/>
              </a:lnSpc>
              <a:buNone/>
              <a:defRPr sz="1800" b="0" i="0">
                <a:solidFill>
                  <a:schemeClr val="tx2"/>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Poppins" panose="00000500000000000000" pitchFamily="2"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Poppins" panose="00000500000000000000" pitchFamily="2" charset="0"/>
            </a:endParaRP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3705412"/>
            <a:ext cx="4924348" cy="2533022"/>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99FC7CDA-B960-84B9-491F-1ED79E41FECA}"/>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tx2"/>
                </a:solidFill>
                <a:latin typeface="Poppins" panose="00000500000000000000" pitchFamily="2"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0151B4C6-43AE-215F-1AA7-EA59E6BFC9AF}"/>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anose="00000500000000000000" pitchFamily="2" charset="0"/>
              </a:defRPr>
            </a:lvl1pPr>
          </a:lstStyle>
          <a:p>
            <a:r>
              <a:rPr lang="en-US"/>
              <a:t>Click icon to add picture</a:t>
            </a:r>
            <a:endParaRPr lang="en-GB" dirty="0"/>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tx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tx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9BADDA3-0942-7593-9CD1-65C17C30CD45}"/>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dirty="0"/>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00950CE-BF57-F141-1E4B-5E561804F486}"/>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898F9D1-B0EF-AE36-DB04-7692115EF1AF}"/>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45BE1D4-0CA5-EF7F-31DA-EF1E68C5FAE0}"/>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AA502BE5-984B-7BC2-8798-A6E4E9C95C0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dirty="0"/>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14396"/>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TextBox 3">
            <a:extLst>
              <a:ext uri="{FF2B5EF4-FFF2-40B4-BE49-F238E27FC236}">
                <a16:creationId xmlns:a16="http://schemas.microsoft.com/office/drawing/2014/main" id="{3D5B6A69-3EFA-0DA9-F9BA-B59F5A060E70}"/>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mj-lt"/>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A79C0364-C6AF-A244-BAED-37AD26D11DBD}"/>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dirty="0"/>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22C92AB-CE37-3685-78BC-89E7D5E966F6}"/>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DB903B73-DEBD-E77C-5002-748408255D3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CF6E8F8B-EFF1-8BE5-531B-11D2F646C39D}"/>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7776B989-9632-966E-9D46-52E392FACE69}"/>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5"/>
        </a:solidFill>
        <a:effectLst/>
      </p:bgPr>
    </p:bg>
    <p:spTree>
      <p:nvGrpSpPr>
        <p:cNvPr id="1" name=""/>
        <p:cNvGrpSpPr/>
        <p:nvPr/>
      </p:nvGrpSpPr>
      <p:grpSpPr>
        <a:xfrm>
          <a:off x="0" y="0"/>
          <a:ext cx="0" cy="0"/>
          <a:chOff x="0" y="0"/>
          <a:chExt cx="0" cy="0"/>
        </a:xfrm>
      </p:grpSpPr>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dirty="0"/>
          </a:p>
        </p:txBody>
      </p:sp>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51A00439-5CC6-1C5A-00EC-8D4C6105E95B}"/>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12CD634-720B-22FB-D616-C76601F5BDB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E4AC9B01-BBC9-948B-802D-496ECF26B66E}"/>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0"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7"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76F9B93-B63E-213D-E4D7-F5497F46DC55}"/>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dirty="0"/>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1D4205CA-D724-DCB8-624A-C93E9CB0F739}"/>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dirty="0"/>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38302"/>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Box 12">
            <a:extLst>
              <a:ext uri="{FF2B5EF4-FFF2-40B4-BE49-F238E27FC236}">
                <a16:creationId xmlns:a16="http://schemas.microsoft.com/office/drawing/2014/main" id="{8CE7D7CF-C797-0730-D6E9-1DA5A9C6DB96}"/>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mj-lt"/>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821EC10A-443B-78A4-9438-F5285F49C5E1}"/>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A852-4BEA-C5E3-FD56-8CB0F82FA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26FA0E-B236-D22E-6839-16573A263F0C}"/>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68FBA7-050A-5B9E-641C-F01666B71EE9}"/>
              </a:ext>
            </a:extLst>
          </p:cNvPr>
          <p:cNvSpPr>
            <a:spLocks noGrp="1"/>
          </p:cNvSpPr>
          <p:nvPr>
            <p:ph type="dt" sz="half" idx="10"/>
          </p:nvPr>
        </p:nvSpPr>
        <p:spPr/>
        <p:txBody>
          <a:bodyPr/>
          <a:lstStyle/>
          <a:p>
            <a:fld id="{FB4CF775-5CE3-4905-A970-35D29AD46B74}" type="datetimeFigureOut">
              <a:rPr lang="en-GB" smtClean="0"/>
              <a:t>17/02/2026</a:t>
            </a:fld>
            <a:endParaRPr lang="en-GB"/>
          </a:p>
        </p:txBody>
      </p:sp>
      <p:sp>
        <p:nvSpPr>
          <p:cNvPr id="5" name="Footer Placeholder 4">
            <a:extLst>
              <a:ext uri="{FF2B5EF4-FFF2-40B4-BE49-F238E27FC236}">
                <a16:creationId xmlns:a16="http://schemas.microsoft.com/office/drawing/2014/main" id="{EAEF2DB3-43A3-459E-2F8A-A3A0ED282D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DDC5C4-340C-4155-EA0A-5CC5EED13E1F}"/>
              </a:ext>
            </a:extLst>
          </p:cNvPr>
          <p:cNvSpPr>
            <a:spLocks noGrp="1"/>
          </p:cNvSpPr>
          <p:nvPr>
            <p:ph type="sldNum" sz="quarter" idx="12"/>
          </p:nvPr>
        </p:nvSpPr>
        <p:spPr/>
        <p:txBody>
          <a:bodyPr/>
          <a:lstStyle/>
          <a:p>
            <a:fld id="{53CE2F99-8CAF-4060-8816-20336BC8C2BE}" type="slidenum">
              <a:rPr lang="en-GB" smtClean="0"/>
              <a:t>‹#›</a:t>
            </a:fld>
            <a:endParaRPr lang="en-GB"/>
          </a:p>
        </p:txBody>
      </p:sp>
    </p:spTree>
    <p:extLst>
      <p:ext uri="{BB962C8B-B14F-4D97-AF65-F5344CB8AC3E}">
        <p14:creationId xmlns:p14="http://schemas.microsoft.com/office/powerpoint/2010/main" val="11515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ACCE-DD88-9F0A-5C51-850512F9B9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D6986E-DCB2-032B-A054-1DE33800F6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7653F6-A3E4-6F9F-1CF0-727BB7485F22}"/>
              </a:ext>
            </a:extLst>
          </p:cNvPr>
          <p:cNvSpPr>
            <a:spLocks noGrp="1"/>
          </p:cNvSpPr>
          <p:nvPr>
            <p:ph type="dt" sz="half" idx="10"/>
          </p:nvPr>
        </p:nvSpPr>
        <p:spPr/>
        <p:txBody>
          <a:bodyPr/>
          <a:lstStyle/>
          <a:p>
            <a:fld id="{FB4CF775-5CE3-4905-A970-35D29AD46B74}" type="datetimeFigureOut">
              <a:rPr lang="en-GB" smtClean="0"/>
              <a:t>17/02/2026</a:t>
            </a:fld>
            <a:endParaRPr lang="en-GB"/>
          </a:p>
        </p:txBody>
      </p:sp>
      <p:sp>
        <p:nvSpPr>
          <p:cNvPr id="5" name="Footer Placeholder 4">
            <a:extLst>
              <a:ext uri="{FF2B5EF4-FFF2-40B4-BE49-F238E27FC236}">
                <a16:creationId xmlns:a16="http://schemas.microsoft.com/office/drawing/2014/main" id="{A89802CB-DF2A-7819-D813-E62B9836D2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1518D-F39D-75C3-89F8-3C5BAB1CB8BD}"/>
              </a:ext>
            </a:extLst>
          </p:cNvPr>
          <p:cNvSpPr>
            <a:spLocks noGrp="1"/>
          </p:cNvSpPr>
          <p:nvPr>
            <p:ph type="sldNum" sz="quarter" idx="12"/>
          </p:nvPr>
        </p:nvSpPr>
        <p:spPr/>
        <p:txBody>
          <a:bodyPr/>
          <a:lstStyle/>
          <a:p>
            <a:fld id="{53CE2F99-8CAF-4060-8816-20336BC8C2BE}" type="slidenum">
              <a:rPr lang="en-GB" smtClean="0"/>
              <a:t>‹#›</a:t>
            </a:fld>
            <a:endParaRPr lang="en-GB"/>
          </a:p>
        </p:txBody>
      </p:sp>
    </p:spTree>
    <p:extLst>
      <p:ext uri="{BB962C8B-B14F-4D97-AF65-F5344CB8AC3E}">
        <p14:creationId xmlns:p14="http://schemas.microsoft.com/office/powerpoint/2010/main" val="2812236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23ED-5DBD-E91F-7DDE-F82CFD87210F}"/>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07AD70-A0DB-68C2-EAE4-DE3C7D970FE5}"/>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4C9A39-1662-054A-4D03-5B15F255F16D}"/>
              </a:ext>
            </a:extLst>
          </p:cNvPr>
          <p:cNvSpPr>
            <a:spLocks noGrp="1"/>
          </p:cNvSpPr>
          <p:nvPr>
            <p:ph type="dt" sz="half" idx="10"/>
          </p:nvPr>
        </p:nvSpPr>
        <p:spPr/>
        <p:txBody>
          <a:bodyPr/>
          <a:lstStyle/>
          <a:p>
            <a:fld id="{FB4CF775-5CE3-4905-A970-35D29AD46B74}" type="datetimeFigureOut">
              <a:rPr lang="en-GB" smtClean="0"/>
              <a:t>17/02/2026</a:t>
            </a:fld>
            <a:endParaRPr lang="en-GB"/>
          </a:p>
        </p:txBody>
      </p:sp>
      <p:sp>
        <p:nvSpPr>
          <p:cNvPr id="5" name="Footer Placeholder 4">
            <a:extLst>
              <a:ext uri="{FF2B5EF4-FFF2-40B4-BE49-F238E27FC236}">
                <a16:creationId xmlns:a16="http://schemas.microsoft.com/office/drawing/2014/main" id="{866A6738-3426-0994-EA0C-F40DDB5C10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0043B-EA51-E400-205F-4242D498FAD5}"/>
              </a:ext>
            </a:extLst>
          </p:cNvPr>
          <p:cNvSpPr>
            <a:spLocks noGrp="1"/>
          </p:cNvSpPr>
          <p:nvPr>
            <p:ph type="sldNum" sz="quarter" idx="12"/>
          </p:nvPr>
        </p:nvSpPr>
        <p:spPr/>
        <p:txBody>
          <a:bodyPr/>
          <a:lstStyle/>
          <a:p>
            <a:fld id="{53CE2F99-8CAF-4060-8816-20336BC8C2BE}" type="slidenum">
              <a:rPr lang="en-GB" smtClean="0"/>
              <a:t>‹#›</a:t>
            </a:fld>
            <a:endParaRPr lang="en-GB"/>
          </a:p>
        </p:txBody>
      </p:sp>
    </p:spTree>
    <p:extLst>
      <p:ext uri="{BB962C8B-B14F-4D97-AF65-F5344CB8AC3E}">
        <p14:creationId xmlns:p14="http://schemas.microsoft.com/office/powerpoint/2010/main" val="3558481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8003-8074-D5B9-BC59-138E4459D4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EF34A7-6C4D-62A8-39DC-A795465BB915}"/>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5A9453-5D71-C19B-A45B-11FF65338166}"/>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541820-0A10-B2C2-A0F7-D7BD5BC72AB1}"/>
              </a:ext>
            </a:extLst>
          </p:cNvPr>
          <p:cNvSpPr>
            <a:spLocks noGrp="1"/>
          </p:cNvSpPr>
          <p:nvPr>
            <p:ph type="dt" sz="half" idx="10"/>
          </p:nvPr>
        </p:nvSpPr>
        <p:spPr/>
        <p:txBody>
          <a:bodyPr/>
          <a:lstStyle/>
          <a:p>
            <a:fld id="{FB4CF775-5CE3-4905-A970-35D29AD46B74}" type="datetimeFigureOut">
              <a:rPr lang="en-GB" smtClean="0"/>
              <a:t>17/02/2026</a:t>
            </a:fld>
            <a:endParaRPr lang="en-GB"/>
          </a:p>
        </p:txBody>
      </p:sp>
      <p:sp>
        <p:nvSpPr>
          <p:cNvPr id="6" name="Footer Placeholder 5">
            <a:extLst>
              <a:ext uri="{FF2B5EF4-FFF2-40B4-BE49-F238E27FC236}">
                <a16:creationId xmlns:a16="http://schemas.microsoft.com/office/drawing/2014/main" id="{AF3F6A7C-BA63-499D-9DBB-A0E93C1F3D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B07D74-9E19-6B78-756A-5FE93D87E531}"/>
              </a:ext>
            </a:extLst>
          </p:cNvPr>
          <p:cNvSpPr>
            <a:spLocks noGrp="1"/>
          </p:cNvSpPr>
          <p:nvPr>
            <p:ph type="sldNum" sz="quarter" idx="12"/>
          </p:nvPr>
        </p:nvSpPr>
        <p:spPr/>
        <p:txBody>
          <a:bodyPr/>
          <a:lstStyle/>
          <a:p>
            <a:fld id="{53CE2F99-8CAF-4060-8816-20336BC8C2BE}" type="slidenum">
              <a:rPr lang="en-GB" smtClean="0"/>
              <a:t>‹#›</a:t>
            </a:fld>
            <a:endParaRPr lang="en-GB"/>
          </a:p>
        </p:txBody>
      </p:sp>
    </p:spTree>
    <p:extLst>
      <p:ext uri="{BB962C8B-B14F-4D97-AF65-F5344CB8AC3E}">
        <p14:creationId xmlns:p14="http://schemas.microsoft.com/office/powerpoint/2010/main" val="2167503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9444B-1523-29DF-ADDA-89F2E31B44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A9F046-CA56-DDA5-5DDA-953B2B10E48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863665-EAD2-94CC-2014-0DBC597CCF6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0CEEBF-F6EF-A064-20C1-E5E14E8D88E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4210F7-53FA-D808-F44A-2019642D663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B11853-B3DC-1AD0-D7A4-06758FAC2385}"/>
              </a:ext>
            </a:extLst>
          </p:cNvPr>
          <p:cNvSpPr>
            <a:spLocks noGrp="1"/>
          </p:cNvSpPr>
          <p:nvPr>
            <p:ph type="dt" sz="half" idx="10"/>
          </p:nvPr>
        </p:nvSpPr>
        <p:spPr/>
        <p:txBody>
          <a:bodyPr/>
          <a:lstStyle/>
          <a:p>
            <a:fld id="{FB4CF775-5CE3-4905-A970-35D29AD46B74}" type="datetimeFigureOut">
              <a:rPr lang="en-GB" smtClean="0"/>
              <a:t>17/02/2026</a:t>
            </a:fld>
            <a:endParaRPr lang="en-GB"/>
          </a:p>
        </p:txBody>
      </p:sp>
      <p:sp>
        <p:nvSpPr>
          <p:cNvPr id="8" name="Footer Placeholder 7">
            <a:extLst>
              <a:ext uri="{FF2B5EF4-FFF2-40B4-BE49-F238E27FC236}">
                <a16:creationId xmlns:a16="http://schemas.microsoft.com/office/drawing/2014/main" id="{2101DCEE-2612-BC60-4B21-E08CABA348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4A8D24-8BE1-A336-DC43-D81899981519}"/>
              </a:ext>
            </a:extLst>
          </p:cNvPr>
          <p:cNvSpPr>
            <a:spLocks noGrp="1"/>
          </p:cNvSpPr>
          <p:nvPr>
            <p:ph type="sldNum" sz="quarter" idx="12"/>
          </p:nvPr>
        </p:nvSpPr>
        <p:spPr/>
        <p:txBody>
          <a:bodyPr/>
          <a:lstStyle/>
          <a:p>
            <a:fld id="{53CE2F99-8CAF-4060-8816-20336BC8C2BE}" type="slidenum">
              <a:rPr lang="en-GB" smtClean="0"/>
              <a:t>‹#›</a:t>
            </a:fld>
            <a:endParaRPr lang="en-GB"/>
          </a:p>
        </p:txBody>
      </p:sp>
    </p:spTree>
    <p:extLst>
      <p:ext uri="{BB962C8B-B14F-4D97-AF65-F5344CB8AC3E}">
        <p14:creationId xmlns:p14="http://schemas.microsoft.com/office/powerpoint/2010/main" val="4246690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1535B-CCFA-3F7D-3C42-8F8263BFD1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58DC9D-63D0-476E-A291-B5F8042B07B5}"/>
              </a:ext>
            </a:extLst>
          </p:cNvPr>
          <p:cNvSpPr>
            <a:spLocks noGrp="1"/>
          </p:cNvSpPr>
          <p:nvPr>
            <p:ph type="dt" sz="half" idx="10"/>
          </p:nvPr>
        </p:nvSpPr>
        <p:spPr/>
        <p:txBody>
          <a:bodyPr/>
          <a:lstStyle/>
          <a:p>
            <a:fld id="{FB4CF775-5CE3-4905-A970-35D29AD46B74}" type="datetimeFigureOut">
              <a:rPr lang="en-GB" smtClean="0"/>
              <a:t>17/02/2026</a:t>
            </a:fld>
            <a:endParaRPr lang="en-GB"/>
          </a:p>
        </p:txBody>
      </p:sp>
      <p:sp>
        <p:nvSpPr>
          <p:cNvPr id="4" name="Footer Placeholder 3">
            <a:extLst>
              <a:ext uri="{FF2B5EF4-FFF2-40B4-BE49-F238E27FC236}">
                <a16:creationId xmlns:a16="http://schemas.microsoft.com/office/drawing/2014/main" id="{463D4976-6A7F-BC60-A893-5A0AE70C4E0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9ADA7C-5D30-B86D-9DC2-C9B7C4916BB5}"/>
              </a:ext>
            </a:extLst>
          </p:cNvPr>
          <p:cNvSpPr>
            <a:spLocks noGrp="1"/>
          </p:cNvSpPr>
          <p:nvPr>
            <p:ph type="sldNum" sz="quarter" idx="12"/>
          </p:nvPr>
        </p:nvSpPr>
        <p:spPr/>
        <p:txBody>
          <a:bodyPr/>
          <a:lstStyle/>
          <a:p>
            <a:fld id="{53CE2F99-8CAF-4060-8816-20336BC8C2BE}" type="slidenum">
              <a:rPr lang="en-GB" smtClean="0"/>
              <a:t>‹#›</a:t>
            </a:fld>
            <a:endParaRPr lang="en-GB"/>
          </a:p>
        </p:txBody>
      </p:sp>
    </p:spTree>
    <p:extLst>
      <p:ext uri="{BB962C8B-B14F-4D97-AF65-F5344CB8AC3E}">
        <p14:creationId xmlns:p14="http://schemas.microsoft.com/office/powerpoint/2010/main" val="1695043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57DB49-865A-F7F1-F752-7D4B9D160556}"/>
              </a:ext>
            </a:extLst>
          </p:cNvPr>
          <p:cNvSpPr>
            <a:spLocks noGrp="1"/>
          </p:cNvSpPr>
          <p:nvPr>
            <p:ph type="dt" sz="half" idx="10"/>
          </p:nvPr>
        </p:nvSpPr>
        <p:spPr/>
        <p:txBody>
          <a:bodyPr/>
          <a:lstStyle/>
          <a:p>
            <a:fld id="{FB4CF775-5CE3-4905-A970-35D29AD46B74}" type="datetimeFigureOut">
              <a:rPr lang="en-GB" smtClean="0"/>
              <a:t>17/02/2026</a:t>
            </a:fld>
            <a:endParaRPr lang="en-GB"/>
          </a:p>
        </p:txBody>
      </p:sp>
      <p:sp>
        <p:nvSpPr>
          <p:cNvPr id="3" name="Footer Placeholder 2">
            <a:extLst>
              <a:ext uri="{FF2B5EF4-FFF2-40B4-BE49-F238E27FC236}">
                <a16:creationId xmlns:a16="http://schemas.microsoft.com/office/drawing/2014/main" id="{72D43279-BCA5-2E8D-2342-9E7D78E31E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FD0874-3CAC-29D7-A362-DF5A5A6B5595}"/>
              </a:ext>
            </a:extLst>
          </p:cNvPr>
          <p:cNvSpPr>
            <a:spLocks noGrp="1"/>
          </p:cNvSpPr>
          <p:nvPr>
            <p:ph type="sldNum" sz="quarter" idx="12"/>
          </p:nvPr>
        </p:nvSpPr>
        <p:spPr/>
        <p:txBody>
          <a:bodyPr/>
          <a:lstStyle/>
          <a:p>
            <a:fld id="{53CE2F99-8CAF-4060-8816-20336BC8C2BE}" type="slidenum">
              <a:rPr lang="en-GB" smtClean="0"/>
              <a:t>‹#›</a:t>
            </a:fld>
            <a:endParaRPr lang="en-GB"/>
          </a:p>
        </p:txBody>
      </p:sp>
    </p:spTree>
    <p:extLst>
      <p:ext uri="{BB962C8B-B14F-4D97-AF65-F5344CB8AC3E}">
        <p14:creationId xmlns:p14="http://schemas.microsoft.com/office/powerpoint/2010/main" val="3474404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1B6B-278A-1035-EC19-CFB9AF27AB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DB88E2-F05C-856C-1D55-B8743AB3E49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2CC8EC8-E7A5-F089-F83C-3BD5912EA78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0EC63-939C-F370-B70E-6F069F9DBA4A}"/>
              </a:ext>
            </a:extLst>
          </p:cNvPr>
          <p:cNvSpPr>
            <a:spLocks noGrp="1"/>
          </p:cNvSpPr>
          <p:nvPr>
            <p:ph type="dt" sz="half" idx="10"/>
          </p:nvPr>
        </p:nvSpPr>
        <p:spPr/>
        <p:txBody>
          <a:bodyPr/>
          <a:lstStyle/>
          <a:p>
            <a:fld id="{FB4CF775-5CE3-4905-A970-35D29AD46B74}" type="datetimeFigureOut">
              <a:rPr lang="en-GB" smtClean="0"/>
              <a:t>17/02/2026</a:t>
            </a:fld>
            <a:endParaRPr lang="en-GB"/>
          </a:p>
        </p:txBody>
      </p:sp>
      <p:sp>
        <p:nvSpPr>
          <p:cNvPr id="6" name="Footer Placeholder 5">
            <a:extLst>
              <a:ext uri="{FF2B5EF4-FFF2-40B4-BE49-F238E27FC236}">
                <a16:creationId xmlns:a16="http://schemas.microsoft.com/office/drawing/2014/main" id="{F777A591-5124-8E44-859C-672E311D96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26B37A-88D5-36C8-F6F7-7B50A1D84B56}"/>
              </a:ext>
            </a:extLst>
          </p:cNvPr>
          <p:cNvSpPr>
            <a:spLocks noGrp="1"/>
          </p:cNvSpPr>
          <p:nvPr>
            <p:ph type="sldNum" sz="quarter" idx="12"/>
          </p:nvPr>
        </p:nvSpPr>
        <p:spPr/>
        <p:txBody>
          <a:bodyPr/>
          <a:lstStyle/>
          <a:p>
            <a:fld id="{53CE2F99-8CAF-4060-8816-20336BC8C2BE}" type="slidenum">
              <a:rPr lang="en-GB" smtClean="0"/>
              <a:t>‹#›</a:t>
            </a:fld>
            <a:endParaRPr lang="en-GB"/>
          </a:p>
        </p:txBody>
      </p:sp>
    </p:spTree>
    <p:extLst>
      <p:ext uri="{BB962C8B-B14F-4D97-AF65-F5344CB8AC3E}">
        <p14:creationId xmlns:p14="http://schemas.microsoft.com/office/powerpoint/2010/main" val="2427908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AC9D-57D1-C0B5-BAD3-D7BD73573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F4EF17-7BC7-E001-B41C-61C391CADE2C}"/>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CFBF068D-BFC8-F8C4-1352-75ADA63C24E0}"/>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A0CBA-DA27-DB07-C332-AD0F1F63324B}"/>
              </a:ext>
            </a:extLst>
          </p:cNvPr>
          <p:cNvSpPr>
            <a:spLocks noGrp="1"/>
          </p:cNvSpPr>
          <p:nvPr>
            <p:ph type="dt" sz="half" idx="10"/>
          </p:nvPr>
        </p:nvSpPr>
        <p:spPr/>
        <p:txBody>
          <a:bodyPr/>
          <a:lstStyle/>
          <a:p>
            <a:fld id="{FB4CF775-5CE3-4905-A970-35D29AD46B74}" type="datetimeFigureOut">
              <a:rPr lang="en-GB" smtClean="0"/>
              <a:t>17/02/2026</a:t>
            </a:fld>
            <a:endParaRPr lang="en-GB"/>
          </a:p>
        </p:txBody>
      </p:sp>
      <p:sp>
        <p:nvSpPr>
          <p:cNvPr id="6" name="Footer Placeholder 5">
            <a:extLst>
              <a:ext uri="{FF2B5EF4-FFF2-40B4-BE49-F238E27FC236}">
                <a16:creationId xmlns:a16="http://schemas.microsoft.com/office/drawing/2014/main" id="{5F5045BD-3C2A-D1AC-64D7-8619EA5B0F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93560A-2524-0649-0E97-0192FED32D67}"/>
              </a:ext>
            </a:extLst>
          </p:cNvPr>
          <p:cNvSpPr>
            <a:spLocks noGrp="1"/>
          </p:cNvSpPr>
          <p:nvPr>
            <p:ph type="sldNum" sz="quarter" idx="12"/>
          </p:nvPr>
        </p:nvSpPr>
        <p:spPr/>
        <p:txBody>
          <a:bodyPr/>
          <a:lstStyle/>
          <a:p>
            <a:fld id="{53CE2F99-8CAF-4060-8816-20336BC8C2BE}" type="slidenum">
              <a:rPr lang="en-GB" smtClean="0"/>
              <a:t>‹#›</a:t>
            </a:fld>
            <a:endParaRPr lang="en-GB"/>
          </a:p>
        </p:txBody>
      </p:sp>
    </p:spTree>
    <p:extLst>
      <p:ext uri="{BB962C8B-B14F-4D97-AF65-F5344CB8AC3E}">
        <p14:creationId xmlns:p14="http://schemas.microsoft.com/office/powerpoint/2010/main" val="175400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dirty="0"/>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lnSpc>
                <a:spcPct val="100000"/>
              </a:lnSpc>
              <a:buClr>
                <a:schemeClr val="accent1"/>
              </a:buClr>
              <a:buFont typeface="+mj-lt"/>
              <a:buAutoNum type="arabicPeriod"/>
              <a:defRPr sz="2000" b="0" i="0">
                <a:solidFill>
                  <a:schemeClr val="bg1"/>
                </a:solidFill>
                <a:latin typeface="+mj-lt"/>
              </a:defRPr>
            </a:lvl1pPr>
            <a:lvl2pPr marL="914400" indent="-457200">
              <a:lnSpc>
                <a:spcPct val="100000"/>
              </a:lnSpc>
              <a:buClr>
                <a:schemeClr val="accent1"/>
              </a:buClr>
              <a:buFont typeface="+mj-lt"/>
              <a:buAutoNum type="arabicPeriod"/>
              <a:defRPr sz="1400" b="0" i="0">
                <a:solidFill>
                  <a:schemeClr val="bg1"/>
                </a:solidFill>
                <a:latin typeface="+mj-lt"/>
              </a:defRPr>
            </a:lvl2pPr>
            <a:lvl3pPr marL="1371600" indent="-457200">
              <a:lnSpc>
                <a:spcPct val="100000"/>
              </a:lnSpc>
              <a:buClr>
                <a:schemeClr val="accent1"/>
              </a:buClr>
              <a:buFont typeface="+mj-lt"/>
              <a:buAutoNum type="arabicPeriod"/>
              <a:defRPr sz="1400" b="0" i="0">
                <a:solidFill>
                  <a:schemeClr val="bg1"/>
                </a:solidFill>
                <a:latin typeface="+mj-lt"/>
              </a:defRPr>
            </a:lvl3pPr>
            <a:lvl4pPr marL="1714500" indent="-342900">
              <a:lnSpc>
                <a:spcPct val="100000"/>
              </a:lnSpc>
              <a:buClr>
                <a:schemeClr val="accent1"/>
              </a:buClr>
              <a:buFont typeface="+mj-lt"/>
              <a:buAutoNum type="arabicPeriod"/>
              <a:defRPr sz="1400" b="0" i="0">
                <a:solidFill>
                  <a:schemeClr val="bg1"/>
                </a:solidFill>
                <a:latin typeface="+mj-lt"/>
              </a:defRPr>
            </a:lvl4pPr>
            <a:lvl5pPr marL="2171700" indent="-342900">
              <a:lnSpc>
                <a:spcPct val="100000"/>
              </a:lnSpc>
              <a:buClr>
                <a:schemeClr val="accent1"/>
              </a:buClr>
              <a:buFont typeface="+mj-lt"/>
              <a:buAutoNum type="arabicPeriod"/>
              <a:defRPr sz="1400" b="0" i="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013E0C3-A748-7D68-BE91-F314B5D2289A}"/>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tx2"/>
                </a:solidFill>
                <a:latin typeface="+mj-lt"/>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CEA6-31CD-27ED-A40F-C31CAE078A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A3C65E-CB9A-7797-EC0A-1C05B6209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3AED60-4393-FB11-0869-CD1DE077C7A3}"/>
              </a:ext>
            </a:extLst>
          </p:cNvPr>
          <p:cNvSpPr>
            <a:spLocks noGrp="1"/>
          </p:cNvSpPr>
          <p:nvPr>
            <p:ph type="dt" sz="half" idx="10"/>
          </p:nvPr>
        </p:nvSpPr>
        <p:spPr/>
        <p:txBody>
          <a:bodyPr/>
          <a:lstStyle/>
          <a:p>
            <a:fld id="{FB4CF775-5CE3-4905-A970-35D29AD46B74}" type="datetimeFigureOut">
              <a:rPr lang="en-GB" smtClean="0"/>
              <a:t>17/02/2026</a:t>
            </a:fld>
            <a:endParaRPr lang="en-GB"/>
          </a:p>
        </p:txBody>
      </p:sp>
      <p:sp>
        <p:nvSpPr>
          <p:cNvPr id="5" name="Footer Placeholder 4">
            <a:extLst>
              <a:ext uri="{FF2B5EF4-FFF2-40B4-BE49-F238E27FC236}">
                <a16:creationId xmlns:a16="http://schemas.microsoft.com/office/drawing/2014/main" id="{C6EF663E-B6DC-5C1A-8798-B8B420EAC1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4C281-28E3-E57D-DD91-B71202117DC9}"/>
              </a:ext>
            </a:extLst>
          </p:cNvPr>
          <p:cNvSpPr>
            <a:spLocks noGrp="1"/>
          </p:cNvSpPr>
          <p:nvPr>
            <p:ph type="sldNum" sz="quarter" idx="12"/>
          </p:nvPr>
        </p:nvSpPr>
        <p:spPr/>
        <p:txBody>
          <a:bodyPr/>
          <a:lstStyle/>
          <a:p>
            <a:fld id="{53CE2F99-8CAF-4060-8816-20336BC8C2BE}" type="slidenum">
              <a:rPr lang="en-GB" smtClean="0"/>
              <a:t>‹#›</a:t>
            </a:fld>
            <a:endParaRPr lang="en-GB"/>
          </a:p>
        </p:txBody>
      </p:sp>
    </p:spTree>
    <p:extLst>
      <p:ext uri="{BB962C8B-B14F-4D97-AF65-F5344CB8AC3E}">
        <p14:creationId xmlns:p14="http://schemas.microsoft.com/office/powerpoint/2010/main" val="3860474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A0332-31F0-F08D-270C-D1D427E1F282}"/>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B75CB5-C0D7-B231-5BC6-D46C097B75A4}"/>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79AC6C-46B6-0225-F582-E02CC25BA584}"/>
              </a:ext>
            </a:extLst>
          </p:cNvPr>
          <p:cNvSpPr>
            <a:spLocks noGrp="1"/>
          </p:cNvSpPr>
          <p:nvPr>
            <p:ph type="dt" sz="half" idx="10"/>
          </p:nvPr>
        </p:nvSpPr>
        <p:spPr/>
        <p:txBody>
          <a:bodyPr/>
          <a:lstStyle/>
          <a:p>
            <a:fld id="{FB4CF775-5CE3-4905-A970-35D29AD46B74}" type="datetimeFigureOut">
              <a:rPr lang="en-GB" smtClean="0"/>
              <a:t>17/02/2026</a:t>
            </a:fld>
            <a:endParaRPr lang="en-GB"/>
          </a:p>
        </p:txBody>
      </p:sp>
      <p:sp>
        <p:nvSpPr>
          <p:cNvPr id="5" name="Footer Placeholder 4">
            <a:extLst>
              <a:ext uri="{FF2B5EF4-FFF2-40B4-BE49-F238E27FC236}">
                <a16:creationId xmlns:a16="http://schemas.microsoft.com/office/drawing/2014/main" id="{79B183EB-8FAF-F52C-C9AD-D43A75FA7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2AC718-8373-4E66-9D7C-6B4C88307AE8}"/>
              </a:ext>
            </a:extLst>
          </p:cNvPr>
          <p:cNvSpPr>
            <a:spLocks noGrp="1"/>
          </p:cNvSpPr>
          <p:nvPr>
            <p:ph type="sldNum" sz="quarter" idx="12"/>
          </p:nvPr>
        </p:nvSpPr>
        <p:spPr/>
        <p:txBody>
          <a:bodyPr/>
          <a:lstStyle/>
          <a:p>
            <a:fld id="{53CE2F99-8CAF-4060-8816-20336BC8C2BE}" type="slidenum">
              <a:rPr lang="en-GB" smtClean="0"/>
              <a:t>‹#›</a:t>
            </a:fld>
            <a:endParaRPr lang="en-GB"/>
          </a:p>
        </p:txBody>
      </p:sp>
    </p:spTree>
    <p:extLst>
      <p:ext uri="{BB962C8B-B14F-4D97-AF65-F5344CB8AC3E}">
        <p14:creationId xmlns:p14="http://schemas.microsoft.com/office/powerpoint/2010/main" val="2406398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3" y="-1"/>
            <a:ext cx="12192003"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5"/>
          </a:xfrm>
        </p:spPr>
        <p:txBody>
          <a:bodyPr>
            <a:normAutofit/>
          </a:bodyPr>
          <a:lstStyle>
            <a:lvl1pPr marL="0" indent="0">
              <a:buNone/>
              <a:defRPr sz="1800" b="0" i="0">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5"/>
          </a:xfrm>
        </p:spPr>
        <p:txBody>
          <a:bodyPr>
            <a:normAutofit/>
          </a:bodyPr>
          <a:lstStyle>
            <a:lvl1pPr marL="0" indent="0">
              <a:buNone/>
              <a:defRPr sz="1800" b="0" i="0">
                <a:latin typeface="Poppins" pitchFamily="2" charset="77"/>
              </a:defRPr>
            </a:lvl1pPr>
          </a:lstStyle>
          <a:p>
            <a:pPr lvl="0"/>
            <a:r>
              <a:rPr lang="en-GB"/>
              <a:t>Click to edit Master text styles</a:t>
            </a:r>
          </a:p>
        </p:txBody>
      </p:sp>
    </p:spTree>
    <p:extLst>
      <p:ext uri="{BB962C8B-B14F-4D97-AF65-F5344CB8AC3E}">
        <p14:creationId xmlns:p14="http://schemas.microsoft.com/office/powerpoint/2010/main" val="990918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5" y="1788983"/>
            <a:ext cx="5385943" cy="2387600"/>
          </a:xfrm>
        </p:spPr>
        <p:txBody>
          <a:bodyPr anchor="b">
            <a:normAutofit/>
          </a:bodyPr>
          <a:lstStyle>
            <a:lvl1pPr algn="l">
              <a:defRPr sz="4400"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3"/>
            <a:ext cx="4335619" cy="1044147"/>
          </a:xfrm>
        </p:spPr>
        <p:txBody>
          <a:bodyPr>
            <a:normAutofit/>
          </a:bodyPr>
          <a:lstStyle>
            <a:lvl1pPr marL="0" indent="0" algn="l">
              <a:buNone/>
              <a:defRPr sz="2400" b="0" i="0">
                <a:solidFill>
                  <a:schemeClr val="bg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288061749"/>
      </p:ext>
    </p:extLst>
  </p:cSld>
  <p:clrMapOvr>
    <a:masterClrMapping/>
  </p:clrMapOvr>
  <p:extLst>
    <p:ext uri="{DCECCB84-F9BA-43D5-87BE-67443E8EF086}">
      <p15:sldGuideLst xmlns:p15="http://schemas.microsoft.com/office/powerpoint/2012/main">
        <p15:guide id="1" orient="horz" pos="2160">
          <p15:clr>
            <a:srgbClr val="FBAE40"/>
          </p15:clr>
        </p15:guide>
        <p15:guide id="2" pos="38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6"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4" y="2478639"/>
            <a:ext cx="3824891" cy="663147"/>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3728226"/>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6"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4" y="2478639"/>
            <a:ext cx="3824891" cy="663147"/>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437944216"/>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0" i="0">
                <a:solidFill>
                  <a:schemeClr val="accent1"/>
                </a:solidFill>
                <a:latin typeface="Poppins Medium" pitchFamily="2" charset="77"/>
                <a:cs typeface="Poppins Medium" pitchFamily="2" charset="77"/>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3"/>
          </a:xfrm>
        </p:spPr>
        <p:txBody>
          <a:bodyPr/>
          <a:lstStyle>
            <a:lvl1pPr marL="514338" indent="-514338">
              <a:buClr>
                <a:schemeClr val="accent1"/>
              </a:buClr>
              <a:buFont typeface="+mj-lt"/>
              <a:buAutoNum type="arabicPeriod"/>
              <a:defRPr sz="2000" b="0" i="0">
                <a:solidFill>
                  <a:schemeClr val="bg1"/>
                </a:solidFill>
                <a:latin typeface="Poppins" pitchFamily="2" charset="77"/>
              </a:defRPr>
            </a:lvl1pPr>
            <a:lvl2pPr marL="914377" indent="-457189">
              <a:buClr>
                <a:schemeClr val="accent1"/>
              </a:buClr>
              <a:buFont typeface="+mj-lt"/>
              <a:buAutoNum type="arabicPeriod"/>
              <a:defRPr sz="1400" b="0" i="0">
                <a:solidFill>
                  <a:schemeClr val="bg1"/>
                </a:solidFill>
                <a:latin typeface="Poppins" pitchFamily="2" charset="77"/>
              </a:defRPr>
            </a:lvl2pPr>
            <a:lvl3pPr marL="1371566" indent="-457189">
              <a:buClr>
                <a:schemeClr val="accent1"/>
              </a:buClr>
              <a:buFont typeface="+mj-lt"/>
              <a:buAutoNum type="arabicPeriod"/>
              <a:defRPr sz="1400" b="0" i="0">
                <a:solidFill>
                  <a:schemeClr val="bg1"/>
                </a:solidFill>
                <a:latin typeface="Poppins" pitchFamily="2" charset="77"/>
              </a:defRPr>
            </a:lvl3pPr>
            <a:lvl4pPr marL="1714457" indent="-342891">
              <a:buClr>
                <a:schemeClr val="accent1"/>
              </a:buClr>
              <a:buFont typeface="+mj-lt"/>
              <a:buAutoNum type="arabicPeriod"/>
              <a:defRPr sz="1400" b="0" i="0">
                <a:solidFill>
                  <a:schemeClr val="bg1"/>
                </a:solidFill>
                <a:latin typeface="Poppins" pitchFamily="2" charset="77"/>
              </a:defRPr>
            </a:lvl4pPr>
            <a:lvl5pPr marL="2171646" indent="-342891">
              <a:buClr>
                <a:schemeClr val="accent1"/>
              </a:buClr>
              <a:buFont typeface="+mj-lt"/>
              <a:buAutoNum type="arabicPeriod"/>
              <a:defRPr sz="1400" b="0" i="0">
                <a:solidFill>
                  <a:schemeClr val="bg1"/>
                </a:solidFill>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33100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8494"/>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9"/>
          </a:xfrm>
        </p:spPr>
        <p:txBody>
          <a:bodyPr/>
          <a:lstStyle>
            <a:lvl1pPr marL="514338" indent="-514338">
              <a:buFont typeface="+mj-lt"/>
              <a:buAutoNum type="arabicPeriod"/>
              <a:defRPr b="0" i="0">
                <a:latin typeface="Poppins" pitchFamily="2" charset="77"/>
              </a:defRPr>
            </a:lvl1pPr>
            <a:lvl2pPr marL="914377" indent="-457189">
              <a:buFont typeface="+mj-lt"/>
              <a:buAutoNum type="arabicPeriod"/>
              <a:defRPr b="0" i="0">
                <a:latin typeface="Poppins" pitchFamily="2" charset="77"/>
              </a:defRPr>
            </a:lvl2pPr>
            <a:lvl3pPr marL="1371566" indent="-457189">
              <a:buFont typeface="+mj-lt"/>
              <a:buAutoNum type="arabicPeriod"/>
              <a:defRPr b="0" i="0">
                <a:latin typeface="Poppins" pitchFamily="2" charset="77"/>
              </a:defRPr>
            </a:lvl3pPr>
            <a:lvl4pPr marL="1714457" indent="-342891">
              <a:buFont typeface="+mj-lt"/>
              <a:buAutoNum type="arabicPeriod"/>
              <a:defRPr b="0" i="0">
                <a:latin typeface="Poppins" pitchFamily="2" charset="77"/>
              </a:defRPr>
            </a:lvl4pPr>
            <a:lvl5pPr marL="2171646" indent="-342891">
              <a:buFont typeface="+mj-lt"/>
              <a:buAutoNum type="arabicPeriod"/>
              <a:defRPr b="0" i="0">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5255690"/>
      </p:ext>
    </p:extLst>
  </p:cSld>
  <p:clrMapOvr>
    <a:masterClrMapping/>
  </p:clrMapOvr>
  <p:extLst>
    <p:ext uri="{DCECCB84-F9BA-43D5-87BE-67443E8EF086}">
      <p15:sldGuideLst xmlns:p15="http://schemas.microsoft.com/office/powerpoint/2012/main">
        <p15:guide id="1" orient="horz" pos="2160">
          <p15:clr>
            <a:srgbClr val="FBAE40"/>
          </p15:clr>
        </p15:guide>
        <p15:guide id="2" pos="38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3" y="-1"/>
            <a:ext cx="12192003"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5"/>
          </a:xfrm>
        </p:spPr>
        <p:txBody>
          <a:bodyPr>
            <a:normAutofit/>
          </a:bodyPr>
          <a:lstStyle>
            <a:lvl1pPr marL="0" indent="0">
              <a:buNone/>
              <a:defRPr sz="1800" b="0" i="0">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5"/>
          </a:xfrm>
        </p:spPr>
        <p:txBody>
          <a:bodyPr>
            <a:normAutofit/>
          </a:bodyPr>
          <a:lstStyle>
            <a:lvl1pPr marL="0" indent="0">
              <a:buNone/>
              <a:defRPr sz="1800" b="0" i="0">
                <a:latin typeface="Poppins" pitchFamily="2" charset="77"/>
              </a:defRPr>
            </a:lvl1pPr>
          </a:lstStyle>
          <a:p>
            <a:pPr lvl="0"/>
            <a:r>
              <a:rPr lang="en-GB"/>
              <a:t>Click to edit Master text styles</a:t>
            </a:r>
          </a:p>
        </p:txBody>
      </p:sp>
    </p:spTree>
    <p:extLst>
      <p:ext uri="{BB962C8B-B14F-4D97-AF65-F5344CB8AC3E}">
        <p14:creationId xmlns:p14="http://schemas.microsoft.com/office/powerpoint/2010/main" val="2982690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3" y="-1"/>
            <a:ext cx="12192003"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3613682"/>
            <a:ext cx="4139679" cy="2140733"/>
          </a:xfrm>
        </p:spPr>
        <p:txBody>
          <a:bodyPr>
            <a:normAutofit/>
          </a:bodyPr>
          <a:lstStyle>
            <a:lvl1pPr marL="0" indent="0">
              <a:buNone/>
              <a:defRPr sz="1800" b="0" i="0">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5" cy="2818651"/>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10" y="1926771"/>
            <a:ext cx="2401615" cy="2818651"/>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58982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lnSpc>
                <a:spcPct val="100000"/>
              </a:lnSpc>
              <a:buFont typeface="+mj-lt"/>
              <a:buAutoNum type="arabicPeriod"/>
              <a:defRPr b="0" i="0">
                <a:latin typeface="+mj-lt"/>
              </a:defRPr>
            </a:lvl1pPr>
            <a:lvl2pPr marL="914400" indent="-457200">
              <a:lnSpc>
                <a:spcPct val="100000"/>
              </a:lnSpc>
              <a:buFont typeface="+mj-lt"/>
              <a:buAutoNum type="arabicPeriod"/>
              <a:defRPr b="0" i="0">
                <a:latin typeface="+mj-lt"/>
              </a:defRPr>
            </a:lvl2pPr>
            <a:lvl3pPr marL="1371600" indent="-457200">
              <a:lnSpc>
                <a:spcPct val="100000"/>
              </a:lnSpc>
              <a:buFont typeface="+mj-lt"/>
              <a:buAutoNum type="arabicPeriod"/>
              <a:defRPr b="0" i="0">
                <a:latin typeface="+mj-lt"/>
              </a:defRPr>
            </a:lvl3pPr>
            <a:lvl4pPr marL="1714500" indent="-342900">
              <a:lnSpc>
                <a:spcPct val="100000"/>
              </a:lnSpc>
              <a:buFont typeface="+mj-lt"/>
              <a:buAutoNum type="arabicPeriod"/>
              <a:defRPr b="0" i="0">
                <a:latin typeface="+mj-lt"/>
              </a:defRPr>
            </a:lvl4pPr>
            <a:lvl5pPr marL="2171700" indent="-342900">
              <a:lnSpc>
                <a:spcPct val="100000"/>
              </a:lnSpc>
              <a:buFont typeface="+mj-lt"/>
              <a:buAutoNum type="arabicPeriod"/>
              <a:defRPr b="0" i="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8"/>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3" y="-1"/>
            <a:ext cx="12192003"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3613682"/>
            <a:ext cx="4139679" cy="2140733"/>
          </a:xfrm>
        </p:spPr>
        <p:txBody>
          <a:bodyPr>
            <a:normAutofit/>
          </a:bodyPr>
          <a:lstStyle>
            <a:lvl1pPr marL="0" indent="0">
              <a:buNone/>
              <a:defRPr sz="1800" b="0" i="0">
                <a:solidFill>
                  <a:schemeClr val="bg1"/>
                </a:solidFill>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5" cy="2818651"/>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10" y="1926771"/>
            <a:ext cx="2401615" cy="2818651"/>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1" y="6509836"/>
            <a:ext cx="141064"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endParaRPr>
          </a:p>
        </p:txBody>
      </p:sp>
    </p:spTree>
    <p:extLst>
      <p:ext uri="{BB962C8B-B14F-4D97-AF65-F5344CB8AC3E}">
        <p14:creationId xmlns:p14="http://schemas.microsoft.com/office/powerpoint/2010/main" val="779882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2"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5085914"/>
            <a:ext cx="3652468" cy="177208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3" y="-1"/>
            <a:ext cx="12192003"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2389515"/>
            <a:ext cx="3015195" cy="1131740"/>
          </a:xfrm>
        </p:spPr>
        <p:txBody>
          <a:bodyPr>
            <a:normAutofit/>
          </a:bodyPr>
          <a:lstStyle>
            <a:lvl1pPr marL="0" indent="0">
              <a:buNone/>
              <a:defRPr sz="1800" b="0" i="0">
                <a:solidFill>
                  <a:schemeClr val="bg1"/>
                </a:solidFill>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1"/>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1"/>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1" y="6509836"/>
            <a:ext cx="141064"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1958921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1"/>
            <a:ext cx="12192003"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4" y="365126"/>
            <a:ext cx="9709361" cy="870551"/>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3" cy="3804467"/>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4" y="1322560"/>
            <a:ext cx="9709361" cy="759597"/>
          </a:xfrm>
        </p:spPr>
        <p:txBody>
          <a:bodyPr>
            <a:normAutofit/>
          </a:bodyPr>
          <a:lstStyle>
            <a:lvl1pPr marL="0" indent="0">
              <a:buNone/>
              <a:defRPr sz="2400" b="0" i="0">
                <a:latin typeface="Poppins" pitchFamily="2" charset="77"/>
                <a:cs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Tree>
    <p:extLst>
      <p:ext uri="{BB962C8B-B14F-4D97-AF65-F5344CB8AC3E}">
        <p14:creationId xmlns:p14="http://schemas.microsoft.com/office/powerpoint/2010/main" val="1278970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3"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3" cy="546223"/>
          </a:xfrm>
        </p:spPr>
        <p:txBody>
          <a:bodyPr anchor="b"/>
          <a:lstStyle>
            <a:lvl1pPr marL="0" indent="0">
              <a:buNone/>
              <a:defRPr sz="2400" b="0" i="0">
                <a:latin typeface="Poppins" pitchFamily="2" charset="77"/>
                <a:cs typeface="Poppins"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3" cy="3684588"/>
          </a:xfrm>
        </p:spPr>
        <p:txBody>
          <a:bodyPr>
            <a:normAutofit/>
          </a:bodyPr>
          <a:lstStyle>
            <a:lvl1pPr marL="0" indent="0">
              <a:buNone/>
              <a:defRPr sz="1800" b="0" i="0">
                <a:latin typeface="Poppins" pitchFamily="2" charset="77"/>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1" cy="6858000"/>
          </a:xfrm>
        </p:spPr>
        <p:txBody>
          <a:bodyPr/>
          <a:lstStyle>
            <a:lvl1pPr>
              <a:defRPr b="0" i="0">
                <a:latin typeface="Poppins" pitchFamily="2" charset="77"/>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6"/>
            <a:ext cx="1658716" cy="1112975"/>
          </a:xfrm>
          <a:prstGeom prst="rect">
            <a:avLst/>
          </a:prstGeom>
        </p:spPr>
      </p:pic>
    </p:spTree>
    <p:extLst>
      <p:ext uri="{BB962C8B-B14F-4D97-AF65-F5344CB8AC3E}">
        <p14:creationId xmlns:p14="http://schemas.microsoft.com/office/powerpoint/2010/main" val="22077288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b="0" i="0">
              <a:latin typeface="Poppins" pitchFamily="2" charset="77"/>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b="0" i="0">
              <a:latin typeface="Poppins" pitchFamily="2" charset="77"/>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2"/>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b="0" i="0">
              <a:latin typeface="Poppins" pitchFamily="2" charset="77"/>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3"/>
          </a:xfrm>
        </p:spPr>
        <p:txBody>
          <a:bodyPr>
            <a:normAutofit/>
          </a:bodyPr>
          <a:lstStyle>
            <a:lvl1pPr>
              <a:defRPr sz="2400" b="0" i="0">
                <a:solidFill>
                  <a:schemeClr val="tx2"/>
                </a:solidFill>
                <a:latin typeface="Poppins Medium" pitchFamily="2" charset="77"/>
                <a:cs typeface="Poppins Medium" pitchFamily="2" charset="77"/>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3" y="1342349"/>
            <a:ext cx="4924348" cy="1712015"/>
          </a:xfrm>
        </p:spPr>
        <p:txBody>
          <a:bodyPr>
            <a:normAutofit/>
          </a:bodyPr>
          <a:lstStyle>
            <a:lvl1pPr marL="0" indent="0">
              <a:buNone/>
              <a:defRPr sz="1800" b="0" i="0">
                <a:solidFill>
                  <a:schemeClr val="tx2"/>
                </a:solidFill>
                <a:latin typeface="Poppins" pitchFamily="2" charset="77"/>
              </a:defRPr>
            </a:lvl1pPr>
            <a:lvl2pPr marL="457189" indent="0">
              <a:buNone/>
              <a:defRPr sz="1800">
                <a:solidFill>
                  <a:schemeClr val="tx2"/>
                </a:solidFill>
              </a:defRPr>
            </a:lvl2pPr>
            <a:lvl3pPr marL="914377" indent="0">
              <a:buNone/>
              <a:defRPr sz="1800">
                <a:solidFill>
                  <a:schemeClr val="tx2"/>
                </a:solidFill>
              </a:defRPr>
            </a:lvl3pPr>
            <a:lvl4pPr marL="1371566" indent="0">
              <a:buNone/>
              <a:defRPr sz="1800">
                <a:solidFill>
                  <a:schemeClr val="tx2"/>
                </a:solidFill>
              </a:defRPr>
            </a:lvl4pPr>
            <a:lvl5pPr marL="1828754"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1" y="5746065"/>
            <a:ext cx="1665087" cy="1117251"/>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1" y="1006629"/>
            <a:ext cx="2297679" cy="2297679"/>
          </a:xfrm>
          <a:prstGeom prst="ellipse">
            <a:avLst/>
          </a:prstGeom>
        </p:spPr>
        <p:txBody>
          <a:bodyPr/>
          <a:lstStyle>
            <a:lvl1pPr>
              <a:defRPr b="0" i="0">
                <a:latin typeface="Poppins" pitchFamily="2" charset="77"/>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7" y="1006629"/>
            <a:ext cx="2297679" cy="2297679"/>
          </a:xfrm>
          <a:prstGeom prst="ellipse">
            <a:avLst/>
          </a:prstGeom>
        </p:spPr>
        <p:txBody>
          <a:bodyPr/>
          <a:lstStyle>
            <a:lvl1pPr>
              <a:defRPr b="0" i="0">
                <a:latin typeface="Poppins" pitchFamily="2" charset="77"/>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1" y="3309170"/>
            <a:ext cx="2297679" cy="2297679"/>
          </a:xfrm>
          <a:prstGeom prst="ellipse">
            <a:avLst/>
          </a:prstGeom>
        </p:spPr>
        <p:txBody>
          <a:bodyPr/>
          <a:lstStyle>
            <a:lvl1pPr>
              <a:defRPr b="0" i="0">
                <a:latin typeface="Poppins" pitchFamily="2" charset="77"/>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7" y="3309170"/>
            <a:ext cx="2297679" cy="2297679"/>
          </a:xfrm>
          <a:prstGeom prst="ellipse">
            <a:avLst/>
          </a:prstGeom>
        </p:spPr>
        <p:txBody>
          <a:bodyPr/>
          <a:lstStyle>
            <a:lvl1pPr>
              <a:defRPr b="0" i="0">
                <a:latin typeface="Poppins" pitchFamily="2" charset="77"/>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6" y="1001027"/>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b="0" i="0">
              <a:latin typeface="Poppins" pitchFamily="2" charset="77"/>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6" y="3303553"/>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b="0" i="0">
              <a:latin typeface="Poppins" pitchFamily="2" charset="77"/>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sz="2400" b="0" i="0">
                <a:solidFill>
                  <a:schemeClr val="bg1"/>
                </a:solidFill>
                <a:latin typeface="Poppins" pitchFamily="2" charset="77"/>
                <a:cs typeface="Poppins" pitchFamily="2" charset="77"/>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3" y="4526421"/>
            <a:ext cx="4924348" cy="1712015"/>
          </a:xfrm>
        </p:spPr>
        <p:txBody>
          <a:bodyPr>
            <a:normAutofit/>
          </a:bodyPr>
          <a:lstStyle>
            <a:lvl1pPr marL="0" indent="0">
              <a:buNone/>
              <a:defRPr sz="1800" b="0" i="0">
                <a:solidFill>
                  <a:schemeClr val="bg1"/>
                </a:solidFill>
                <a:latin typeface="Poppins" pitchFamily="2" charset="77"/>
              </a:defRPr>
            </a:lvl1pPr>
            <a:lvl2pPr marL="457189" indent="0">
              <a:buNone/>
              <a:defRPr sz="1800">
                <a:solidFill>
                  <a:schemeClr val="tx2"/>
                </a:solidFill>
              </a:defRPr>
            </a:lvl2pPr>
            <a:lvl3pPr marL="914377" indent="0">
              <a:buNone/>
              <a:defRPr sz="1800">
                <a:solidFill>
                  <a:schemeClr val="tx2"/>
                </a:solidFill>
              </a:defRPr>
            </a:lvl3pPr>
            <a:lvl4pPr marL="1371566" indent="0">
              <a:buNone/>
              <a:defRPr sz="1800">
                <a:solidFill>
                  <a:schemeClr val="tx2"/>
                </a:solidFill>
              </a:defRPr>
            </a:lvl4pPr>
            <a:lvl5pPr marL="1828754"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32382693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7" y="1"/>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3"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9" y="3245465"/>
            <a:ext cx="3841424" cy="1044147"/>
          </a:xfrm>
        </p:spPr>
        <p:txBody>
          <a:bodyPr>
            <a:normAutofit/>
          </a:bodyPr>
          <a:lstStyle>
            <a:lvl1pPr marL="0" indent="0" algn="l">
              <a:buNone/>
              <a:defRPr sz="2400" b="0" i="0">
                <a:solidFill>
                  <a:schemeClr val="bg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712412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8" y="-1387"/>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5" y="3245465"/>
            <a:ext cx="3885619" cy="1044147"/>
          </a:xfrm>
        </p:spPr>
        <p:txBody>
          <a:bodyPr>
            <a:normAutofit/>
          </a:bodyPr>
          <a:lstStyle>
            <a:lvl1pPr marL="0" indent="0" algn="l">
              <a:buNone/>
              <a:defRPr sz="2400" b="0" i="0">
                <a:solidFill>
                  <a:schemeClr val="tx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Tree>
    <p:extLst>
      <p:ext uri="{BB962C8B-B14F-4D97-AF65-F5344CB8AC3E}">
        <p14:creationId xmlns:p14="http://schemas.microsoft.com/office/powerpoint/2010/main" val="38194340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7"/>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7"/>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8" y="-1387"/>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5" y="3245465"/>
            <a:ext cx="3885619" cy="1044147"/>
          </a:xfrm>
        </p:spPr>
        <p:txBody>
          <a:bodyPr>
            <a:normAutofit/>
          </a:bodyPr>
          <a:lstStyle>
            <a:lvl1pPr marL="0" indent="0" algn="l">
              <a:buNone/>
              <a:defRPr sz="2400" b="0" i="0">
                <a:solidFill>
                  <a:schemeClr val="bg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7218047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4" y="827712"/>
            <a:ext cx="5045071"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4" y="2389358"/>
            <a:ext cx="5045071" cy="2410421"/>
          </a:xfrm>
        </p:spPr>
        <p:txBody>
          <a:bodyPr>
            <a:normAutofit/>
          </a:bodyPr>
          <a:lstStyle>
            <a:lvl1pPr marL="0" indent="0">
              <a:buNone/>
              <a:defRPr sz="1800" b="0" i="0">
                <a:solidFill>
                  <a:schemeClr val="bg1"/>
                </a:solidFill>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81484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5085914"/>
            <a:ext cx="3652468" cy="1772087"/>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09" y="0"/>
            <a:ext cx="3386091"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4" y="365125"/>
            <a:ext cx="8664383"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44129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mj-lt"/>
              </a:defRPr>
            </a:lvl1pPr>
          </a:lstStyle>
          <a:p>
            <a:pPr lvl="0"/>
            <a:r>
              <a:rPr lang="en-US"/>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2" y="-620032"/>
            <a:ext cx="8539843" cy="8327117"/>
          </a:xfrm>
          <a:prstGeom prst="ellipse">
            <a:avLst/>
          </a:prstGeom>
        </p:spPr>
        <p:txBody>
          <a:bodyPr/>
          <a:lstStyle>
            <a:lvl1pPr>
              <a:defRPr b="0" i="0">
                <a:latin typeface="Poppins" pitchFamily="2" charset="77"/>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4" y="1077688"/>
            <a:ext cx="5274796"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1"/>
            <a:ext cx="4462848" cy="3151415"/>
          </a:xfrm>
        </p:spPr>
        <p:txBody>
          <a:bodyPr>
            <a:normAutofit/>
          </a:bodyPr>
          <a:lstStyle>
            <a:lvl1pPr marL="0" indent="0">
              <a:buNone/>
              <a:defRPr sz="1800" b="0" i="0">
                <a:solidFill>
                  <a:schemeClr val="bg1"/>
                </a:solidFill>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642281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7" y="1"/>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4"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4" y="3245465"/>
            <a:ext cx="3806223" cy="1044147"/>
          </a:xfrm>
        </p:spPr>
        <p:txBody>
          <a:bodyPr>
            <a:normAutofit/>
          </a:bodyPr>
          <a:lstStyle>
            <a:lvl1pPr marL="0" indent="0" algn="l">
              <a:buNone/>
              <a:defRPr sz="2400" b="0" i="0">
                <a:solidFill>
                  <a:schemeClr val="bg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104648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3"/>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7"/>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7" y="1"/>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4"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4" y="3245465"/>
            <a:ext cx="3806223" cy="1044147"/>
          </a:xfrm>
        </p:spPr>
        <p:txBody>
          <a:bodyPr>
            <a:normAutofit/>
          </a:bodyPr>
          <a:lstStyle>
            <a:lvl1pPr marL="0" indent="0" algn="l">
              <a:buNone/>
              <a:defRPr sz="2400" b="0" i="0">
                <a:solidFill>
                  <a:schemeClr val="bg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760851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4" y="827712"/>
            <a:ext cx="5045071" cy="1325563"/>
          </a:xfrm>
        </p:spPr>
        <p:txBody>
          <a:bodyPr/>
          <a:lstStyle>
            <a:lvl1pPr>
              <a:defRPr b="0" i="0">
                <a:solidFill>
                  <a:schemeClr val="accent2"/>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4" y="2389358"/>
            <a:ext cx="5045071" cy="2410421"/>
          </a:xfrm>
        </p:spPr>
        <p:txBody>
          <a:bodyPr>
            <a:normAutofit/>
          </a:bodyPr>
          <a:lstStyle>
            <a:lvl1pPr marL="0" indent="0">
              <a:buNone/>
              <a:defRPr sz="1800" b="0" i="0">
                <a:solidFill>
                  <a:schemeClr val="bg1"/>
                </a:solidFill>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207058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2" y="-620032"/>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4" y="1077688"/>
            <a:ext cx="5006783"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1"/>
            <a:ext cx="4462848" cy="3151415"/>
          </a:xfrm>
        </p:spPr>
        <p:txBody>
          <a:bodyPr>
            <a:normAutofit/>
          </a:bodyPr>
          <a:lstStyle>
            <a:lvl1pPr marL="0" indent="0">
              <a:buNone/>
              <a:defRPr sz="1800" b="0" i="0">
                <a:solidFill>
                  <a:schemeClr val="bg1"/>
                </a:solidFill>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640774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7" y="1"/>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4"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4" y="3245465"/>
            <a:ext cx="3806223" cy="1044147"/>
          </a:xfrm>
        </p:spPr>
        <p:txBody>
          <a:bodyPr>
            <a:normAutofit/>
          </a:bodyPr>
          <a:lstStyle>
            <a:lvl1pPr marL="0" indent="0" algn="l">
              <a:buNone/>
              <a:defRPr sz="2400" b="0" i="0">
                <a:solidFill>
                  <a:schemeClr val="bg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863778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7" y="1"/>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rgbClr val="3F0730"/>
                </a:solidFill>
                <a:latin typeface="Poppins" pitchFamily="2" charset="77"/>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4" y="820795"/>
            <a:ext cx="5001527"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4" y="3245465"/>
            <a:ext cx="3806223" cy="1044147"/>
          </a:xfrm>
        </p:spPr>
        <p:txBody>
          <a:bodyPr>
            <a:normAutofit/>
          </a:bodyPr>
          <a:lstStyle>
            <a:lvl1pPr marL="0" indent="0" algn="l">
              <a:buNone/>
              <a:defRPr sz="2400" b="0" i="0">
                <a:solidFill>
                  <a:schemeClr val="tx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Tree>
    <p:extLst>
      <p:ext uri="{BB962C8B-B14F-4D97-AF65-F5344CB8AC3E}">
        <p14:creationId xmlns:p14="http://schemas.microsoft.com/office/powerpoint/2010/main" val="27994217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7"/>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7" y="1"/>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4"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4" y="3245465"/>
            <a:ext cx="3806223" cy="1044147"/>
          </a:xfrm>
        </p:spPr>
        <p:txBody>
          <a:bodyPr>
            <a:normAutofit/>
          </a:bodyPr>
          <a:lstStyle>
            <a:lvl1pPr marL="0" indent="0" algn="l">
              <a:buNone/>
              <a:defRPr sz="2400" b="0" i="0">
                <a:solidFill>
                  <a:schemeClr val="bg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444689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4" y="827712"/>
            <a:ext cx="5045071"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4" y="2389358"/>
            <a:ext cx="5045071" cy="2410421"/>
          </a:xfrm>
        </p:spPr>
        <p:txBody>
          <a:bodyPr>
            <a:normAutofit/>
          </a:bodyPr>
          <a:lstStyle>
            <a:lvl1pPr marL="0" indent="0">
              <a:buNone/>
              <a:defRPr sz="1800" b="0" i="0">
                <a:solidFill>
                  <a:schemeClr val="bg1"/>
                </a:solidFill>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7544861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2" y="-620032"/>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4" y="1077688"/>
            <a:ext cx="5458727"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1"/>
            <a:ext cx="4462848" cy="3151415"/>
          </a:xfrm>
        </p:spPr>
        <p:txBody>
          <a:bodyPr>
            <a:normAutofit/>
          </a:bodyPr>
          <a:lstStyle>
            <a:lvl1pPr marL="0" indent="0">
              <a:buNone/>
              <a:defRPr sz="1800" b="0" i="0">
                <a:solidFill>
                  <a:schemeClr val="bg1"/>
                </a:solidFill>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06603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mj-lt"/>
                <a:cs typeface="Poppins" panose="00000500000000000000" pitchFamily="2" charset="0"/>
              </a:defRPr>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Box 3">
            <a:extLst>
              <a:ext uri="{FF2B5EF4-FFF2-40B4-BE49-F238E27FC236}">
                <a16:creationId xmlns:a16="http://schemas.microsoft.com/office/drawing/2014/main" id="{E8D4C74B-144E-7E2B-4291-551B406C7D8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mj-lt"/>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7" y="1"/>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5" y="3245465"/>
            <a:ext cx="3885619" cy="1044147"/>
          </a:xfrm>
        </p:spPr>
        <p:txBody>
          <a:bodyPr>
            <a:normAutofit/>
          </a:bodyPr>
          <a:lstStyle>
            <a:lvl1pPr marL="0" indent="0" algn="l">
              <a:buNone/>
              <a:defRPr sz="2400" b="0" i="0">
                <a:solidFill>
                  <a:schemeClr val="bg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9089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7" y="1"/>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7" y="1"/>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5" y="3245465"/>
            <a:ext cx="3885619" cy="1044147"/>
          </a:xfrm>
        </p:spPr>
        <p:txBody>
          <a:bodyPr>
            <a:normAutofit/>
          </a:bodyPr>
          <a:lstStyle>
            <a:lvl1pPr marL="0" indent="0" algn="l">
              <a:buNone/>
              <a:defRPr sz="2400" b="0" i="0">
                <a:solidFill>
                  <a:schemeClr val="bg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141411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7" y="1"/>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5" y="3245465"/>
            <a:ext cx="3885619" cy="1044147"/>
          </a:xfrm>
        </p:spPr>
        <p:txBody>
          <a:bodyPr>
            <a:normAutofit/>
          </a:bodyPr>
          <a:lstStyle>
            <a:lvl1pPr marL="0" indent="0" algn="l">
              <a:buNone/>
              <a:defRPr sz="2400" b="0" i="0">
                <a:solidFill>
                  <a:schemeClr val="tx1"/>
                </a:solidFill>
                <a:latin typeface="Poppins"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Tree>
    <p:extLst>
      <p:ext uri="{BB962C8B-B14F-4D97-AF65-F5344CB8AC3E}">
        <p14:creationId xmlns:p14="http://schemas.microsoft.com/office/powerpoint/2010/main" val="4193082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4" y="827712"/>
            <a:ext cx="5045071" cy="1325563"/>
          </a:xfrm>
        </p:spPr>
        <p:txBody>
          <a:bodyPr/>
          <a:lstStyle>
            <a:lvl1pPr>
              <a:defRPr b="0" i="0">
                <a:solidFill>
                  <a:schemeClr val="accent5"/>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4" y="2389358"/>
            <a:ext cx="5045071" cy="2410421"/>
          </a:xfrm>
        </p:spPr>
        <p:txBody>
          <a:bodyPr>
            <a:normAutofit/>
          </a:bodyPr>
          <a:lstStyle>
            <a:lvl1pPr marL="0" indent="0">
              <a:buNone/>
              <a:defRPr sz="1800" b="0" i="0">
                <a:solidFill>
                  <a:schemeClr val="bg1"/>
                </a:solidFill>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758251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2" y="-620032"/>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8"/>
            <a:ext cx="5148672"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1"/>
            <a:ext cx="4462848" cy="3151415"/>
          </a:xfrm>
        </p:spPr>
        <p:txBody>
          <a:bodyPr>
            <a:normAutofit/>
          </a:bodyPr>
          <a:lstStyle>
            <a:lvl1pPr marL="0" indent="0">
              <a:buNone/>
              <a:defRPr sz="1800" b="0" i="0">
                <a:solidFill>
                  <a:schemeClr val="bg1"/>
                </a:solidFill>
                <a:latin typeface="Poppins" pitchFamily="2" charset="77"/>
              </a:defRPr>
            </a:lvl1pPr>
            <a:lvl2pPr marL="457189" indent="0">
              <a:buNone/>
              <a:defRPr/>
            </a:lvl2pPr>
            <a:lvl3pPr marL="914377" indent="0">
              <a:buNone/>
              <a:defRPr/>
            </a:lvl3pPr>
            <a:lvl4pPr marL="1371566" indent="0">
              <a:buNone/>
              <a:defRPr/>
            </a:lvl4pPr>
            <a:lvl5pPr marL="1828754"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1082095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asic Slide - Orange NAV - No lines">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17705A89-72CD-5F46-AA59-304596B95793}"/>
              </a:ext>
            </a:extLst>
          </p:cNvPr>
          <p:cNvSpPr txBox="1"/>
          <p:nvPr userDrawn="1"/>
        </p:nvSpPr>
        <p:spPr>
          <a:xfrm rot="5400000">
            <a:off x="11492701" y="6313872"/>
            <a:ext cx="123111" cy="189603"/>
          </a:xfrm>
          <a:prstGeom prst="rect">
            <a:avLst/>
          </a:prstGeom>
        </p:spPr>
        <p:txBody>
          <a:bodyPr vert="vert270" wrap="square" lIns="0" tIns="11853" rIns="0" bIns="0" rtlCol="0">
            <a:spAutoFit/>
          </a:bodyPr>
          <a:lstStyle/>
          <a:p>
            <a:pPr marL="16933" algn="ctr">
              <a:lnSpc>
                <a:spcPct val="100000"/>
              </a:lnSpc>
              <a:spcBef>
                <a:spcPts val="93"/>
              </a:spcBef>
            </a:pPr>
            <a:fld id="{83138DB1-6E54-AD46-9347-CEE8890337C8}" type="slidenum">
              <a:rPr lang="en-GB" sz="800" spc="-13">
                <a:solidFill>
                  <a:srgbClr val="454546"/>
                </a:solidFill>
                <a:latin typeface="HelveticaNeueLTPro-Roman"/>
                <a:cs typeface="HelveticaNeueLTPro-Roman"/>
              </a:rPr>
              <a:pPr marL="16933" algn="ctr">
                <a:lnSpc>
                  <a:spcPct val="100000"/>
                </a:lnSpc>
                <a:spcBef>
                  <a:spcPts val="93"/>
                </a:spcBef>
              </a:pPr>
              <a:t>‹#›</a:t>
            </a:fld>
            <a:endParaRPr sz="800">
              <a:solidFill>
                <a:srgbClr val="454546"/>
              </a:solidFill>
              <a:latin typeface="HelveticaNeueLTPro-Roman"/>
              <a:cs typeface="HelveticaNeueLTPro-Roman"/>
            </a:endParaRPr>
          </a:p>
        </p:txBody>
      </p:sp>
      <p:pic>
        <p:nvPicPr>
          <p:cNvPr id="10" name="Picture 9">
            <a:hlinkClick r:id="" action="ppaction://hlinkshowjump?jump=firstslide"/>
            <a:extLst>
              <a:ext uri="{FF2B5EF4-FFF2-40B4-BE49-F238E27FC236}">
                <a16:creationId xmlns:a16="http://schemas.microsoft.com/office/drawing/2014/main" id="{25B4DDB8-68E8-2C44-A51C-F092AB7AAD93}"/>
              </a:ext>
            </a:extLst>
          </p:cNvPr>
          <p:cNvPicPr>
            <a:picLocks noChangeAspect="1"/>
          </p:cNvPicPr>
          <p:nvPr userDrawn="1"/>
        </p:nvPicPr>
        <p:blipFill>
          <a:blip r:embed="rId2"/>
          <a:stretch>
            <a:fillRect/>
          </a:stretch>
        </p:blipFill>
        <p:spPr>
          <a:xfrm>
            <a:off x="767489" y="6433825"/>
            <a:ext cx="237067" cy="237067"/>
          </a:xfrm>
          <a:prstGeom prst="rect">
            <a:avLst/>
          </a:prstGeom>
        </p:spPr>
      </p:pic>
      <p:pic>
        <p:nvPicPr>
          <p:cNvPr id="11" name="Picture 10">
            <a:hlinkClick r:id="" action="ppaction://hlinkshowjump?jump=previousslide"/>
            <a:extLst>
              <a:ext uri="{FF2B5EF4-FFF2-40B4-BE49-F238E27FC236}">
                <a16:creationId xmlns:a16="http://schemas.microsoft.com/office/drawing/2014/main" id="{DC0AA9B2-D913-AE49-8486-9BAB8134C4B2}"/>
              </a:ext>
            </a:extLst>
          </p:cNvPr>
          <p:cNvPicPr>
            <a:picLocks noChangeAspect="1"/>
          </p:cNvPicPr>
          <p:nvPr userDrawn="1"/>
        </p:nvPicPr>
        <p:blipFill>
          <a:blip r:embed="rId3"/>
          <a:stretch>
            <a:fillRect/>
          </a:stretch>
        </p:blipFill>
        <p:spPr>
          <a:xfrm>
            <a:off x="582909" y="6439157"/>
            <a:ext cx="135467" cy="237067"/>
          </a:xfrm>
          <a:prstGeom prst="rect">
            <a:avLst/>
          </a:prstGeom>
        </p:spPr>
      </p:pic>
      <p:pic>
        <p:nvPicPr>
          <p:cNvPr id="12" name="Picture 11">
            <a:hlinkClick r:id="" action="ppaction://hlinkshowjump?jump=nextslide"/>
            <a:extLst>
              <a:ext uri="{FF2B5EF4-FFF2-40B4-BE49-F238E27FC236}">
                <a16:creationId xmlns:a16="http://schemas.microsoft.com/office/drawing/2014/main" id="{1FF620A9-1D6C-8545-86E4-26ACD471C78B}"/>
              </a:ext>
            </a:extLst>
          </p:cNvPr>
          <p:cNvPicPr>
            <a:picLocks noChangeAspect="1"/>
          </p:cNvPicPr>
          <p:nvPr userDrawn="1"/>
        </p:nvPicPr>
        <p:blipFill>
          <a:blip r:embed="rId4"/>
          <a:stretch>
            <a:fillRect/>
          </a:stretch>
        </p:blipFill>
        <p:spPr>
          <a:xfrm>
            <a:off x="1060001" y="6439157"/>
            <a:ext cx="135467" cy="237067"/>
          </a:xfrm>
          <a:prstGeom prst="rect">
            <a:avLst/>
          </a:prstGeom>
        </p:spPr>
      </p:pic>
    </p:spTree>
    <p:extLst>
      <p:ext uri="{BB962C8B-B14F-4D97-AF65-F5344CB8AC3E}">
        <p14:creationId xmlns:p14="http://schemas.microsoft.com/office/powerpoint/2010/main" val="16392956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Basic Slide - Orange NAV">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17705A89-72CD-5F46-AA59-304596B95793}"/>
              </a:ext>
            </a:extLst>
          </p:cNvPr>
          <p:cNvSpPr txBox="1"/>
          <p:nvPr userDrawn="1"/>
        </p:nvSpPr>
        <p:spPr>
          <a:xfrm rot="5400000">
            <a:off x="11492701" y="6313872"/>
            <a:ext cx="123111" cy="189603"/>
          </a:xfrm>
          <a:prstGeom prst="rect">
            <a:avLst/>
          </a:prstGeom>
        </p:spPr>
        <p:txBody>
          <a:bodyPr vert="vert270" wrap="square" lIns="0" tIns="11853" rIns="0" bIns="0" rtlCol="0">
            <a:spAutoFit/>
          </a:bodyPr>
          <a:lstStyle/>
          <a:p>
            <a:pPr marL="16933" algn="ctr">
              <a:lnSpc>
                <a:spcPct val="100000"/>
              </a:lnSpc>
              <a:spcBef>
                <a:spcPts val="93"/>
              </a:spcBef>
            </a:pPr>
            <a:fld id="{83138DB1-6E54-AD46-9347-CEE8890337C8}" type="slidenum">
              <a:rPr lang="en-GB" sz="800" spc="-13">
                <a:solidFill>
                  <a:srgbClr val="454546"/>
                </a:solidFill>
                <a:latin typeface="HelveticaNeueLTPro-Roman"/>
                <a:cs typeface="HelveticaNeueLTPro-Roman"/>
              </a:rPr>
              <a:pPr marL="16933" algn="ctr">
                <a:lnSpc>
                  <a:spcPct val="100000"/>
                </a:lnSpc>
                <a:spcBef>
                  <a:spcPts val="93"/>
                </a:spcBef>
              </a:pPr>
              <a:t>‹#›</a:t>
            </a:fld>
            <a:endParaRPr sz="800">
              <a:solidFill>
                <a:srgbClr val="454546"/>
              </a:solidFill>
              <a:latin typeface="HelveticaNeueLTPro-Roman"/>
              <a:cs typeface="HelveticaNeueLTPro-Roman"/>
            </a:endParaRPr>
          </a:p>
        </p:txBody>
      </p:sp>
      <p:pic>
        <p:nvPicPr>
          <p:cNvPr id="8" name="Picture 7">
            <a:extLst>
              <a:ext uri="{FF2B5EF4-FFF2-40B4-BE49-F238E27FC236}">
                <a16:creationId xmlns:a16="http://schemas.microsoft.com/office/drawing/2014/main" id="{525E46D0-6028-534C-A583-2DB0A43613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9154" y="604345"/>
            <a:ext cx="11059903" cy="373505"/>
          </a:xfrm>
          <a:prstGeom prst="rect">
            <a:avLst/>
          </a:prstGeom>
        </p:spPr>
      </p:pic>
      <p:pic>
        <p:nvPicPr>
          <p:cNvPr id="9" name="Picture 8">
            <a:extLst>
              <a:ext uri="{FF2B5EF4-FFF2-40B4-BE49-F238E27FC236}">
                <a16:creationId xmlns:a16="http://schemas.microsoft.com/office/drawing/2014/main" id="{CFB9266B-5100-FC4A-A762-69C9D2BA18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V="1">
            <a:off x="589155" y="5880154"/>
            <a:ext cx="11059903" cy="373505"/>
          </a:xfrm>
          <a:prstGeom prst="rect">
            <a:avLst/>
          </a:prstGeom>
        </p:spPr>
      </p:pic>
      <p:pic>
        <p:nvPicPr>
          <p:cNvPr id="10" name="Picture 9">
            <a:hlinkClick r:id="" action="ppaction://hlinkshowjump?jump=firstslide"/>
            <a:extLst>
              <a:ext uri="{FF2B5EF4-FFF2-40B4-BE49-F238E27FC236}">
                <a16:creationId xmlns:a16="http://schemas.microsoft.com/office/drawing/2014/main" id="{25B4DDB8-68E8-2C44-A51C-F092AB7AAD93}"/>
              </a:ext>
            </a:extLst>
          </p:cNvPr>
          <p:cNvPicPr>
            <a:picLocks noChangeAspect="1"/>
          </p:cNvPicPr>
          <p:nvPr userDrawn="1"/>
        </p:nvPicPr>
        <p:blipFill>
          <a:blip r:embed="rId3"/>
          <a:stretch>
            <a:fillRect/>
          </a:stretch>
        </p:blipFill>
        <p:spPr>
          <a:xfrm>
            <a:off x="767489" y="6433825"/>
            <a:ext cx="237067" cy="237067"/>
          </a:xfrm>
          <a:prstGeom prst="rect">
            <a:avLst/>
          </a:prstGeom>
        </p:spPr>
      </p:pic>
      <p:pic>
        <p:nvPicPr>
          <p:cNvPr id="11" name="Picture 10">
            <a:hlinkClick r:id="" action="ppaction://hlinkshowjump?jump=previousslide"/>
            <a:extLst>
              <a:ext uri="{FF2B5EF4-FFF2-40B4-BE49-F238E27FC236}">
                <a16:creationId xmlns:a16="http://schemas.microsoft.com/office/drawing/2014/main" id="{DC0AA9B2-D913-AE49-8486-9BAB8134C4B2}"/>
              </a:ext>
            </a:extLst>
          </p:cNvPr>
          <p:cNvPicPr>
            <a:picLocks noChangeAspect="1"/>
          </p:cNvPicPr>
          <p:nvPr userDrawn="1"/>
        </p:nvPicPr>
        <p:blipFill>
          <a:blip r:embed="rId4"/>
          <a:stretch>
            <a:fillRect/>
          </a:stretch>
        </p:blipFill>
        <p:spPr>
          <a:xfrm>
            <a:off x="582909" y="6439157"/>
            <a:ext cx="135467" cy="237067"/>
          </a:xfrm>
          <a:prstGeom prst="rect">
            <a:avLst/>
          </a:prstGeom>
        </p:spPr>
      </p:pic>
      <p:pic>
        <p:nvPicPr>
          <p:cNvPr id="12" name="Picture 11">
            <a:hlinkClick r:id="" action="ppaction://hlinkshowjump?jump=nextslide"/>
            <a:extLst>
              <a:ext uri="{FF2B5EF4-FFF2-40B4-BE49-F238E27FC236}">
                <a16:creationId xmlns:a16="http://schemas.microsoft.com/office/drawing/2014/main" id="{1FF620A9-1D6C-8545-86E4-26ACD471C78B}"/>
              </a:ext>
            </a:extLst>
          </p:cNvPr>
          <p:cNvPicPr>
            <a:picLocks noChangeAspect="1"/>
          </p:cNvPicPr>
          <p:nvPr userDrawn="1"/>
        </p:nvPicPr>
        <p:blipFill>
          <a:blip r:embed="rId5"/>
          <a:stretch>
            <a:fillRect/>
          </a:stretch>
        </p:blipFill>
        <p:spPr>
          <a:xfrm>
            <a:off x="1060001" y="6439157"/>
            <a:ext cx="135467" cy="237067"/>
          </a:xfrm>
          <a:prstGeom prst="rect">
            <a:avLst/>
          </a:prstGeom>
        </p:spPr>
      </p:pic>
    </p:spTree>
    <p:extLst>
      <p:ext uri="{BB962C8B-B14F-4D97-AF65-F5344CB8AC3E}">
        <p14:creationId xmlns:p14="http://schemas.microsoft.com/office/powerpoint/2010/main" val="37958005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853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accent1"/>
                </a:solidFill>
                <a:latin typeface="+mj-lt"/>
                <a:cs typeface="Poppins" panose="00000500000000000000" pitchFamily="2" charset="0"/>
              </a:defRPr>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dirty="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dirty="0">
              <a:solidFill>
                <a:schemeClr val="bg1"/>
              </a:solidFill>
            </a:endParaRPr>
          </a:p>
        </p:txBody>
      </p:sp>
      <p:sp>
        <p:nvSpPr>
          <p:cNvPr id="7" name="TextBox 6">
            <a:extLst>
              <a:ext uri="{FF2B5EF4-FFF2-40B4-BE49-F238E27FC236}">
                <a16:creationId xmlns:a16="http://schemas.microsoft.com/office/drawing/2014/main" id="{694906BF-78B9-810A-C6ED-E1A8EB4F8E8A}"/>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mj-lt"/>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theme" Target="../theme/theme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Poppins" panose="00000500000000000000" pitchFamily="2" charset="0"/>
                <a:cs typeface="Poppins" panose="00000500000000000000" pitchFamily="2" charset="0"/>
              </a:rPr>
              <a:t>‹#›</a:t>
            </a:fld>
            <a:endParaRPr lang="en-GB" sz="2000" b="0" i="0" noProof="0" dirty="0">
              <a:solidFill>
                <a:schemeClr val="tx2"/>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rgbClr val="3F0730"/>
                </a:solidFill>
                <a:latin typeface="+mj-lt"/>
              </a:rPr>
              <a:t>Public</a:t>
            </a:r>
          </a:p>
        </p:txBody>
      </p:sp>
      <p:sp>
        <p:nvSpPr>
          <p:cNvPr id="5" name="TextBox 4">
            <a:extLst>
              <a:ext uri="{FF2B5EF4-FFF2-40B4-BE49-F238E27FC236}">
                <a16:creationId xmlns:a16="http://schemas.microsoft.com/office/drawing/2014/main" id="{BCAF10BF-B514-CF3B-4F03-91364376D889}"/>
              </a:ext>
            </a:extLst>
          </p:cNvPr>
          <p:cNvSpPr txBox="1"/>
          <p:nvPr userDrawn="1">
            <p:extLst>
              <p:ext uri="{1162E1C5-73C7-4A58-AE30-91384D911F3F}">
                <p184:classification xmlns:p184="http://schemas.microsoft.com/office/powerpoint/2018/4/main" val="hdr"/>
              </p:ext>
            </p:extLst>
          </p:nvPr>
        </p:nvSpPr>
        <p:spPr>
          <a:xfrm>
            <a:off x="63500" y="63500"/>
            <a:ext cx="463550"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General</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82" r:id="rId24"/>
    <p:sldLayoutId id="2147483661" r:id="rId25"/>
    <p:sldLayoutId id="2147483664" r:id="rId26"/>
    <p:sldLayoutId id="2147483669" r:id="rId27"/>
    <p:sldLayoutId id="2147483670" r:id="rId28"/>
    <p:sldLayoutId id="2147483662" r:id="rId29"/>
    <p:sldLayoutId id="2147483665" r:id="rId30"/>
  </p:sldLayoutIdLst>
  <p:txStyles>
    <p:titleStyle>
      <a:lvl1pPr algn="l" defTabSz="914400" rtl="0" eaLnBrk="1" latinLnBrk="0" hangingPunct="1">
        <a:lnSpc>
          <a:spcPct val="100000"/>
        </a:lnSpc>
        <a:spcBef>
          <a:spcPct val="0"/>
        </a:spcBef>
        <a:buNone/>
        <a:defRPr sz="4400" b="1" i="0" kern="1200">
          <a:solidFill>
            <a:schemeClr val="tx1"/>
          </a:solidFill>
          <a:latin typeface="+mj-lt"/>
          <a:ea typeface="+mj-ea"/>
          <a:cs typeface="Poppins" panose="000005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FE4D7-294F-3C45-CC96-7A3DCFCFAB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E15911-8B15-F28F-673C-BDD8821E3D16}"/>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36683D-5938-C92F-B36D-B7D845EF9A2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4CF775-5CE3-4905-A970-35D29AD46B74}" type="datetimeFigureOut">
              <a:rPr lang="en-GB" smtClean="0"/>
              <a:t>17/02/2026</a:t>
            </a:fld>
            <a:endParaRPr lang="en-GB"/>
          </a:p>
        </p:txBody>
      </p:sp>
      <p:sp>
        <p:nvSpPr>
          <p:cNvPr id="5" name="Footer Placeholder 4">
            <a:extLst>
              <a:ext uri="{FF2B5EF4-FFF2-40B4-BE49-F238E27FC236}">
                <a16:creationId xmlns:a16="http://schemas.microsoft.com/office/drawing/2014/main" id="{8527AD3D-5B79-2807-07FB-85B3B3C4C92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7785AF2-2E0C-E180-D01C-967AD8E080FA}"/>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CE2F99-8CAF-4060-8816-20336BC8C2BE}" type="slidenum">
              <a:rPr lang="en-GB" smtClean="0"/>
              <a:t>‹#›</a:t>
            </a:fld>
            <a:endParaRPr lang="en-GB"/>
          </a:p>
        </p:txBody>
      </p:sp>
    </p:spTree>
    <p:extLst>
      <p:ext uri="{BB962C8B-B14F-4D97-AF65-F5344CB8AC3E}">
        <p14:creationId xmlns:p14="http://schemas.microsoft.com/office/powerpoint/2010/main" val="163006963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6" y="6509836"/>
            <a:ext cx="160300" cy="138499"/>
          </a:xfrm>
          <a:prstGeom prst="rect">
            <a:avLst/>
          </a:prstGeom>
          <a:noFill/>
        </p:spPr>
        <p:txBody>
          <a:bodyPr wrap="none" lIns="0" tIns="0" rIns="0" bIns="0" rtlCol="0" anchor="ctr">
            <a:spAutoFit/>
          </a:bodyPr>
          <a:lstStyle/>
          <a:p>
            <a:pPr marL="0" marR="0" lvl="0" indent="0" algn="r" defTabSz="228594"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tx2"/>
                </a:solidFill>
                <a:latin typeface="Poppins" pitchFamily="2" charset="77"/>
                <a:cs typeface="Poppins" pitchFamily="2" charset="77"/>
              </a:rPr>
              <a:pPr marL="0" marR="0" lvl="0" indent="0" algn="r" defTabSz="228594" rtl="0" eaLnBrk="1" fontAlgn="auto" latinLnBrk="0" hangingPunct="1">
                <a:lnSpc>
                  <a:spcPct val="100000"/>
                </a:lnSpc>
                <a:spcBef>
                  <a:spcPts val="0"/>
                </a:spcBef>
                <a:spcAft>
                  <a:spcPts val="1200"/>
                </a:spcAft>
                <a:buClrTx/>
                <a:buSzTx/>
                <a:buFontTx/>
                <a:buNone/>
                <a:tabLst/>
                <a:defRPr/>
              </a:pPr>
              <a:t>‹#›</a:t>
            </a:fld>
            <a:endParaRPr lang="en-GB" sz="2000" noProof="0">
              <a:solidFill>
                <a:schemeClr val="tx2"/>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6"/>
            <a:ext cx="4571528" cy="307777"/>
          </a:xfrm>
          <a:prstGeom prst="rect">
            <a:avLst/>
          </a:prstGeom>
          <a:noFill/>
        </p:spPr>
        <p:txBody>
          <a:bodyPr wrap="square" rtlCol="0">
            <a:spAutoFit/>
          </a:bodyPr>
          <a:lstStyle/>
          <a:p>
            <a:r>
              <a:rPr lang="en-GB" sz="1400" b="0" i="0">
                <a:solidFill>
                  <a:srgbClr val="3F0730"/>
                </a:solidFill>
                <a:latin typeface="Poppins" pitchFamily="2" charset="77"/>
              </a:rPr>
              <a:t>Public</a:t>
            </a:r>
          </a:p>
        </p:txBody>
      </p:sp>
    </p:spTree>
    <p:extLst>
      <p:ext uri="{BB962C8B-B14F-4D97-AF65-F5344CB8AC3E}">
        <p14:creationId xmlns:p14="http://schemas.microsoft.com/office/powerpoint/2010/main" val="233549353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Lst>
  <p:hf sldNum="0" hdr="0"/>
  <p:txStyles>
    <p:titleStyle>
      <a:lvl1pPr algn="l" defTabSz="914377" rtl="0" eaLnBrk="1" latinLnBrk="0" hangingPunct="1">
        <a:lnSpc>
          <a:spcPct val="90000"/>
        </a:lnSpc>
        <a:spcBef>
          <a:spcPct val="0"/>
        </a:spcBef>
        <a:buNone/>
        <a:defRPr sz="4400" b="0" i="0" kern="1200">
          <a:solidFill>
            <a:schemeClr val="tx1"/>
          </a:solidFill>
          <a:latin typeface="Poppins Medium" pitchFamily="2" charset="77"/>
          <a:ea typeface="+mj-ea"/>
          <a:cs typeface="Poppins Medium" pitchFamily="2" charset="77"/>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hyperlink" Target="mailto:box.balancingservicesmonitoring@neso.energy"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p:txBody>
          <a:bodyPr>
            <a:normAutofit fontScale="90000"/>
          </a:bodyPr>
          <a:lstStyle/>
          <a:p>
            <a:r>
              <a:rPr lang="en-US" dirty="0"/>
              <a:t>Monitoring &amp; Reducing Excessive Pricing in Balancing Reserve</a:t>
            </a:r>
            <a:endParaRPr lang="en-GB" dirty="0"/>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p:txBody>
          <a:bodyPr/>
          <a:lstStyle/>
          <a:p>
            <a:r>
              <a:rPr lang="en-US" dirty="0"/>
              <a:t>16</a:t>
            </a:r>
            <a:r>
              <a:rPr lang="en-US" baseline="30000" dirty="0"/>
              <a:t>th</a:t>
            </a:r>
            <a:r>
              <a:rPr lang="en-US" dirty="0"/>
              <a:t> February 2026</a:t>
            </a:r>
            <a:endParaRPr lang="en-GB" dirty="0"/>
          </a:p>
        </p:txBody>
      </p:sp>
    </p:spTree>
    <p:extLst>
      <p:ext uri="{BB962C8B-B14F-4D97-AF65-F5344CB8AC3E}">
        <p14:creationId xmlns:p14="http://schemas.microsoft.com/office/powerpoint/2010/main" val="409021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1E5145D-D3B7-7013-E318-051F4DFF3D06}"/>
              </a:ext>
            </a:extLst>
          </p:cNvPr>
          <p:cNvGrpSpPr/>
          <p:nvPr/>
        </p:nvGrpSpPr>
        <p:grpSpPr>
          <a:xfrm>
            <a:off x="466448" y="1376427"/>
            <a:ext cx="8449854" cy="5332267"/>
            <a:chOff x="1501180" y="203609"/>
            <a:chExt cx="8449854" cy="5332267"/>
          </a:xfrm>
        </p:grpSpPr>
        <p:grpSp>
          <p:nvGrpSpPr>
            <p:cNvPr id="14" name="Group 13">
              <a:extLst>
                <a:ext uri="{FF2B5EF4-FFF2-40B4-BE49-F238E27FC236}">
                  <a16:creationId xmlns:a16="http://schemas.microsoft.com/office/drawing/2014/main" id="{AFD64201-29DB-4FB3-19F9-4BB6BF1DA200}"/>
                </a:ext>
              </a:extLst>
            </p:cNvPr>
            <p:cNvGrpSpPr/>
            <p:nvPr/>
          </p:nvGrpSpPr>
          <p:grpSpPr>
            <a:xfrm>
              <a:off x="1501180" y="203609"/>
              <a:ext cx="8449854" cy="2460081"/>
              <a:chOff x="1871073" y="2400156"/>
              <a:chExt cx="8449854" cy="2460081"/>
            </a:xfrm>
          </p:grpSpPr>
          <p:pic>
            <p:nvPicPr>
              <p:cNvPr id="11" name="Picture 10">
                <a:extLst>
                  <a:ext uri="{FF2B5EF4-FFF2-40B4-BE49-F238E27FC236}">
                    <a16:creationId xmlns:a16="http://schemas.microsoft.com/office/drawing/2014/main" id="{E088267A-BA41-9BDB-5727-1442919E6608}"/>
                  </a:ext>
                </a:extLst>
              </p:cNvPr>
              <p:cNvPicPr>
                <a:picLocks noChangeAspect="1"/>
              </p:cNvPicPr>
              <p:nvPr/>
            </p:nvPicPr>
            <p:blipFill>
              <a:blip r:embed="rId2"/>
              <a:stretch>
                <a:fillRect/>
              </a:stretch>
            </p:blipFill>
            <p:spPr>
              <a:xfrm>
                <a:off x="1871073" y="2400156"/>
                <a:ext cx="8449854" cy="2057687"/>
              </a:xfrm>
              <a:prstGeom prst="rect">
                <a:avLst/>
              </a:prstGeom>
            </p:spPr>
          </p:pic>
          <p:pic>
            <p:nvPicPr>
              <p:cNvPr id="13" name="Picture 12">
                <a:extLst>
                  <a:ext uri="{FF2B5EF4-FFF2-40B4-BE49-F238E27FC236}">
                    <a16:creationId xmlns:a16="http://schemas.microsoft.com/office/drawing/2014/main" id="{FDA15FDC-D539-0887-5292-CAE74663E503}"/>
                  </a:ext>
                </a:extLst>
              </p:cNvPr>
              <p:cNvPicPr>
                <a:picLocks noChangeAspect="1"/>
              </p:cNvPicPr>
              <p:nvPr/>
            </p:nvPicPr>
            <p:blipFill>
              <a:blip r:embed="rId3"/>
              <a:srcRect t="25716" b="18640"/>
              <a:stretch>
                <a:fillRect/>
              </a:stretch>
            </p:blipFill>
            <p:spPr>
              <a:xfrm>
                <a:off x="2308046" y="4462672"/>
                <a:ext cx="7983064" cy="397565"/>
              </a:xfrm>
              <a:prstGeom prst="rect">
                <a:avLst/>
              </a:prstGeom>
            </p:spPr>
          </p:pic>
        </p:grpSp>
        <p:pic>
          <p:nvPicPr>
            <p:cNvPr id="18" name="Picture 17">
              <a:extLst>
                <a:ext uri="{FF2B5EF4-FFF2-40B4-BE49-F238E27FC236}">
                  <a16:creationId xmlns:a16="http://schemas.microsoft.com/office/drawing/2014/main" id="{C65C1C56-24C3-EB0D-0A4B-D07DCB473755}"/>
                </a:ext>
              </a:extLst>
            </p:cNvPr>
            <p:cNvPicPr>
              <a:picLocks noChangeAspect="1"/>
            </p:cNvPicPr>
            <p:nvPr/>
          </p:nvPicPr>
          <p:blipFill>
            <a:blip r:embed="rId4"/>
            <a:stretch>
              <a:fillRect/>
            </a:stretch>
          </p:blipFill>
          <p:spPr>
            <a:xfrm>
              <a:off x="2437476" y="2773240"/>
              <a:ext cx="7297168" cy="2762636"/>
            </a:xfrm>
            <a:prstGeom prst="rect">
              <a:avLst/>
            </a:prstGeom>
          </p:spPr>
        </p:pic>
      </p:grpSp>
      <p:sp>
        <p:nvSpPr>
          <p:cNvPr id="20" name="Title 1">
            <a:extLst>
              <a:ext uri="{FF2B5EF4-FFF2-40B4-BE49-F238E27FC236}">
                <a16:creationId xmlns:a16="http://schemas.microsoft.com/office/drawing/2014/main" id="{226DD6CB-A72C-C356-1072-1B13A261366D}"/>
              </a:ext>
            </a:extLst>
          </p:cNvPr>
          <p:cNvSpPr txBox="1">
            <a:spLocks/>
          </p:cNvSpPr>
          <p:nvPr/>
        </p:nvSpPr>
        <p:spPr>
          <a:xfrm>
            <a:off x="466448" y="241088"/>
            <a:ext cx="10515600" cy="1325563"/>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3300" b="0" i="0" kern="1200">
                <a:solidFill>
                  <a:schemeClr val="accent1"/>
                </a:solidFill>
                <a:latin typeface="Poppins Medium" pitchFamily="2" charset="77"/>
                <a:ea typeface="+mj-ea"/>
                <a:cs typeface="Poppins Medium" pitchFamily="2" charset="77"/>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sz="3733" dirty="0">
                <a:solidFill>
                  <a:srgbClr val="3F0730"/>
                </a:solidFill>
              </a:rPr>
              <a:t>BR Service Terms Clause 5.11</a:t>
            </a:r>
            <a:endParaRPr kumimoji="0" lang="en-GB" sz="3733" b="0" i="0" strike="noStrike" kern="1200" cap="none" spc="0" normalizeH="0" baseline="0" noProof="0" dirty="0">
              <a:ln>
                <a:noFill/>
              </a:ln>
              <a:solidFill>
                <a:srgbClr val="3F0730"/>
              </a:solidFill>
              <a:effectLst/>
              <a:uLnTx/>
              <a:uFillTx/>
              <a:latin typeface="Poppins Medium" pitchFamily="2" charset="77"/>
              <a:ea typeface="+mj-ea"/>
              <a:cs typeface="Poppins Medium" pitchFamily="2" charset="77"/>
            </a:endParaRPr>
          </a:p>
        </p:txBody>
      </p:sp>
      <p:sp>
        <p:nvSpPr>
          <p:cNvPr id="21" name="TextBox 20">
            <a:extLst>
              <a:ext uri="{FF2B5EF4-FFF2-40B4-BE49-F238E27FC236}">
                <a16:creationId xmlns:a16="http://schemas.microsoft.com/office/drawing/2014/main" id="{C04CDE5D-5A86-FAEA-496E-CDD07337D73E}"/>
              </a:ext>
            </a:extLst>
          </p:cNvPr>
          <p:cNvSpPr txBox="1"/>
          <p:nvPr/>
        </p:nvSpPr>
        <p:spPr>
          <a:xfrm>
            <a:off x="8916302" y="1376427"/>
            <a:ext cx="3040472" cy="923330"/>
          </a:xfrm>
          <a:prstGeom prst="rect">
            <a:avLst/>
          </a:prstGeom>
          <a:noFill/>
        </p:spPr>
        <p:txBody>
          <a:bodyPr wrap="square" rtlCol="0">
            <a:spAutoFit/>
          </a:bodyPr>
          <a:lstStyle/>
          <a:p>
            <a:r>
              <a:rPr lang="en-US" dirty="0"/>
              <a:t>NESO will begin enforcing this clause from </a:t>
            </a:r>
            <a:r>
              <a:rPr lang="en-US" b="1" dirty="0"/>
              <a:t>2</a:t>
            </a:r>
            <a:r>
              <a:rPr lang="en-US" b="1" baseline="30000" dirty="0"/>
              <a:t>nd</a:t>
            </a:r>
            <a:r>
              <a:rPr lang="en-US" b="1" dirty="0"/>
              <a:t> March 2026</a:t>
            </a:r>
            <a:endParaRPr lang="en-GB" b="1" dirty="0"/>
          </a:p>
        </p:txBody>
      </p:sp>
      <p:cxnSp>
        <p:nvCxnSpPr>
          <p:cNvPr id="23" name="Straight Connector 22">
            <a:extLst>
              <a:ext uri="{FF2B5EF4-FFF2-40B4-BE49-F238E27FC236}">
                <a16:creationId xmlns:a16="http://schemas.microsoft.com/office/drawing/2014/main" id="{91B13139-522A-0DFF-B8AC-E366DDC4CF6B}"/>
              </a:ext>
            </a:extLst>
          </p:cNvPr>
          <p:cNvCxnSpPr>
            <a:cxnSpLocks/>
          </p:cNvCxnSpPr>
          <p:nvPr/>
        </p:nvCxnSpPr>
        <p:spPr>
          <a:xfrm>
            <a:off x="8779425" y="1302249"/>
            <a:ext cx="0" cy="52876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15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2773-1C57-ECA0-E071-A273195A9F8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115620C-A52D-6C26-7F44-6726B6A5804F}"/>
              </a:ext>
            </a:extLst>
          </p:cNvPr>
          <p:cNvSpPr/>
          <p:nvPr/>
        </p:nvSpPr>
        <p:spPr>
          <a:xfrm>
            <a:off x="-1" y="1"/>
            <a:ext cx="4244937" cy="6858000"/>
          </a:xfrm>
          <a:prstGeom prst="rect">
            <a:avLst/>
          </a:prstGeom>
          <a:solidFill>
            <a:srgbClr val="3F0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Aptos" panose="02110004020202020204"/>
            </a:endParaRPr>
          </a:p>
        </p:txBody>
      </p:sp>
      <p:sp>
        <p:nvSpPr>
          <p:cNvPr id="3" name="Text Placeholder 2">
            <a:extLst>
              <a:ext uri="{FF2B5EF4-FFF2-40B4-BE49-F238E27FC236}">
                <a16:creationId xmlns:a16="http://schemas.microsoft.com/office/drawing/2014/main" id="{3C33C32F-AC5D-2E2C-5C78-E24B2C416C98}"/>
              </a:ext>
            </a:extLst>
          </p:cNvPr>
          <p:cNvSpPr>
            <a:spLocks noGrp="1"/>
          </p:cNvSpPr>
          <p:nvPr>
            <p:ph type="body" sz="quarter" idx="13"/>
          </p:nvPr>
        </p:nvSpPr>
        <p:spPr>
          <a:xfrm>
            <a:off x="1" y="6049850"/>
            <a:ext cx="4244937" cy="808148"/>
          </a:xfrm>
        </p:spPr>
        <p:txBody>
          <a:bodyPr vert="horz" lIns="121920" tIns="60960" rIns="121920" bIns="60960" rtlCol="0" anchor="t">
            <a:noAutofit/>
          </a:bodyPr>
          <a:lstStyle/>
          <a:p>
            <a:pPr marR="6773" hangingPunct="0">
              <a:lnSpc>
                <a:spcPct val="100000"/>
              </a:lnSpc>
              <a:spcBef>
                <a:spcPts val="133"/>
              </a:spcBef>
              <a:defRPr/>
            </a:pPr>
            <a:endParaRPr lang="en-GB" sz="1333" b="1">
              <a:latin typeface="Poppins"/>
              <a:cs typeface="Poppins"/>
            </a:endParaRPr>
          </a:p>
          <a:p>
            <a:endParaRPr lang="en-GB" sz="933">
              <a:latin typeface="Poppins Medium" panose="00000600000000000000" pitchFamily="2" charset="0"/>
              <a:cs typeface="Poppins Medium" panose="00000600000000000000" pitchFamily="2" charset="0"/>
            </a:endParaRPr>
          </a:p>
          <a:p>
            <a:r>
              <a:rPr lang="en-GB" sz="933">
                <a:latin typeface="Poppins Medium" panose="00000600000000000000" pitchFamily="2" charset="0"/>
                <a:cs typeface="Poppins Medium" panose="00000600000000000000" pitchFamily="2" charset="0"/>
              </a:rPr>
              <a:t>BM- Balancing Mechanism, SP- Settlement period</a:t>
            </a:r>
            <a:endParaRPr lang="en-GB" sz="933">
              <a:latin typeface="Poppins" panose="00000500000000000000" pitchFamily="2" charset="0"/>
              <a:cs typeface="Poppins" panose="00000500000000000000" pitchFamily="2" charset="0"/>
            </a:endParaRPr>
          </a:p>
          <a:p>
            <a:pPr marR="6773" hangingPunct="0">
              <a:lnSpc>
                <a:spcPct val="100000"/>
              </a:lnSpc>
              <a:spcBef>
                <a:spcPts val="133"/>
              </a:spcBef>
              <a:spcAft>
                <a:spcPts val="800"/>
              </a:spcAft>
              <a:defRPr/>
            </a:pPr>
            <a:endParaRPr lang="en-GB" sz="1333">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5EEEF9B2-DEA5-A27B-9688-EA3D10A117D7}"/>
              </a:ext>
            </a:extLst>
          </p:cNvPr>
          <p:cNvSpPr txBox="1"/>
          <p:nvPr/>
        </p:nvSpPr>
        <p:spPr>
          <a:xfrm>
            <a:off x="4820261" y="720436"/>
            <a:ext cx="3957163" cy="420564"/>
          </a:xfrm>
          <a:prstGeom prst="rect">
            <a:avLst/>
          </a:prstGeom>
          <a:noFill/>
        </p:spPr>
        <p:txBody>
          <a:bodyPr wrap="square" rtlCol="0">
            <a:spAutoFit/>
          </a:bodyPr>
          <a:lstStyle/>
          <a:p>
            <a:pPr defTabSz="1219170"/>
            <a:r>
              <a:rPr lang="en-GB" sz="2133" b="1">
                <a:solidFill>
                  <a:srgbClr val="0E2841"/>
                </a:solidFill>
                <a:latin typeface="Poppins" panose="00000500000000000000" pitchFamily="2" charset="0"/>
                <a:cs typeface="Poppins" panose="00000500000000000000" pitchFamily="2" charset="0"/>
              </a:rPr>
              <a:t>The formula </a:t>
            </a:r>
          </a:p>
        </p:txBody>
      </p:sp>
      <p:sp>
        <p:nvSpPr>
          <p:cNvPr id="7" name="Text Placeholder 19">
            <a:extLst>
              <a:ext uri="{FF2B5EF4-FFF2-40B4-BE49-F238E27FC236}">
                <a16:creationId xmlns:a16="http://schemas.microsoft.com/office/drawing/2014/main" id="{C300F8ED-E2D3-275D-B8BF-5576E111A5BC}"/>
              </a:ext>
            </a:extLst>
          </p:cNvPr>
          <p:cNvSpPr txBox="1">
            <a:spLocks/>
          </p:cNvSpPr>
          <p:nvPr/>
        </p:nvSpPr>
        <p:spPr>
          <a:xfrm>
            <a:off x="4820261" y="1239269"/>
            <a:ext cx="6515704" cy="3864412"/>
          </a:xfrm>
          <a:prstGeom prst="rect">
            <a:avLst/>
          </a:prstGeom>
        </p:spPr>
        <p:txBody>
          <a:bodyPr lIns="121920" tIns="60960" rIns="121920" bIns="60960" anchor="t">
            <a:normAutofit fontScale="92500" lnSpcReduction="10000"/>
          </a:bodyPr>
          <a:lstStyle>
            <a:defPPr>
              <a:defRPr lang="en-US"/>
            </a:defPPr>
            <a:lvl1pPr marL="171450" indent="-171450" algn="l" defTabSz="685800" rtl="0" eaLnBrk="1" latinLnBrk="0" hangingPunct="1">
              <a:lnSpc>
                <a:spcPct val="100000"/>
              </a:lnSpc>
              <a:spcBef>
                <a:spcPts val="750"/>
              </a:spcBef>
              <a:buFont typeface="Arial" panose="020B0604020202020204" pitchFamily="34" charset="0"/>
              <a:buChar char="•"/>
              <a:defRPr sz="2100" b="0" i="0" kern="1200">
                <a:solidFill>
                  <a:schemeClr val="tx1"/>
                </a:solidFill>
                <a:latin typeface="+mj-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b="0" i="0" kern="1200">
                <a:solidFill>
                  <a:schemeClr val="tx1"/>
                </a:solidFill>
                <a:latin typeface="+mj-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b="0" i="0" kern="1200">
                <a:solidFill>
                  <a:schemeClr val="tx1"/>
                </a:solidFill>
                <a:latin typeface="+mj-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b="0" i="0" kern="1200">
                <a:solidFill>
                  <a:schemeClr val="tx1"/>
                </a:solidFill>
                <a:latin typeface="+mj-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b="0" i="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lnSpc>
                <a:spcPct val="107000"/>
              </a:lnSpc>
              <a:spcBef>
                <a:spcPts val="400"/>
              </a:spcBef>
              <a:spcAft>
                <a:spcPts val="400"/>
              </a:spcAft>
              <a:buNone/>
            </a:pPr>
            <a:r>
              <a:rPr lang="en-GB" sz="1600">
                <a:solidFill>
                  <a:prstClr val="black"/>
                </a:solidFill>
                <a:latin typeface="Poppins"/>
                <a:cs typeface="Poppins"/>
              </a:rPr>
              <a:t>For the purpose of monitoring, our tool considers whether a unit bid/offer price submitted is excessively high/low when compared to the calculated statistical threshold value for the relevant fuel category in a particular settlement period.</a:t>
            </a:r>
          </a:p>
          <a:p>
            <a:pPr marL="0" indent="0" defTabSz="914377">
              <a:lnSpc>
                <a:spcPct val="107000"/>
              </a:lnSpc>
              <a:spcBef>
                <a:spcPts val="400"/>
              </a:spcBef>
              <a:spcAft>
                <a:spcPts val="400"/>
              </a:spcAft>
              <a:buNone/>
            </a:pPr>
            <a:r>
              <a:rPr lang="en-GB" sz="1600">
                <a:solidFill>
                  <a:prstClr val="black"/>
                </a:solidFill>
                <a:latin typeface="Poppins"/>
                <a:cs typeface="Poppins"/>
              </a:rPr>
              <a:t>The Price Threshold Formula we apply (which NESO reserves the right to review periodically) is as follows:</a:t>
            </a:r>
          </a:p>
          <a:p>
            <a:pPr marL="228594" indent="-228594" defTabSz="914377">
              <a:lnSpc>
                <a:spcPct val="107000"/>
              </a:lnSpc>
              <a:spcBef>
                <a:spcPts val="400"/>
              </a:spcBef>
              <a:spcAft>
                <a:spcPts val="400"/>
              </a:spcAft>
            </a:pPr>
            <a:r>
              <a:rPr lang="en-GB" sz="1600">
                <a:solidFill>
                  <a:prstClr val="black"/>
                </a:solidFill>
                <a:latin typeface="Poppins"/>
                <a:cs typeface="Poppins"/>
              </a:rPr>
              <a:t>The BM Bid Price Threshold Formula is:</a:t>
            </a:r>
          </a:p>
          <a:p>
            <a:pPr marL="0" indent="0" defTabSz="914377">
              <a:lnSpc>
                <a:spcPct val="107000"/>
              </a:lnSpc>
              <a:spcBef>
                <a:spcPts val="400"/>
              </a:spcBef>
              <a:spcAft>
                <a:spcPts val="400"/>
              </a:spcAft>
              <a:buNone/>
            </a:pPr>
            <a:r>
              <a:rPr lang="en-GB" sz="1600">
                <a:solidFill>
                  <a:prstClr val="black"/>
                </a:solidFill>
                <a:latin typeface="Poppins"/>
                <a:cs typeface="Poppins"/>
              </a:rPr>
              <a:t>= Median BM Bid (for the relevant SP and unit fuel category) - 3 * the Standard Deviation (for the relevant SP and unit fuel category)</a:t>
            </a:r>
          </a:p>
          <a:p>
            <a:pPr marL="228594" indent="-228594" defTabSz="914377">
              <a:lnSpc>
                <a:spcPct val="107000"/>
              </a:lnSpc>
              <a:spcBef>
                <a:spcPts val="400"/>
              </a:spcBef>
              <a:spcAft>
                <a:spcPts val="400"/>
              </a:spcAft>
            </a:pPr>
            <a:r>
              <a:rPr lang="en-GB" sz="1600">
                <a:solidFill>
                  <a:prstClr val="black"/>
                </a:solidFill>
                <a:latin typeface="Poppins"/>
                <a:cs typeface="Poppins"/>
              </a:rPr>
              <a:t>The BM Offer Price Threshold Formula is:</a:t>
            </a:r>
          </a:p>
          <a:p>
            <a:pPr marL="0" indent="0" defTabSz="914377">
              <a:lnSpc>
                <a:spcPct val="107000"/>
              </a:lnSpc>
              <a:spcBef>
                <a:spcPts val="400"/>
              </a:spcBef>
              <a:spcAft>
                <a:spcPts val="400"/>
              </a:spcAft>
              <a:buNone/>
            </a:pPr>
            <a:r>
              <a:rPr lang="en-GB" sz="1600">
                <a:solidFill>
                  <a:prstClr val="black"/>
                </a:solidFill>
                <a:latin typeface="Poppins"/>
                <a:cs typeface="Poppins"/>
              </a:rPr>
              <a:t>= Median BM Offer Price (for the relevant SP and unit fuel category) + 3 * the Standard Deviation (for the relevant SP and unit fuel category)</a:t>
            </a:r>
          </a:p>
          <a:p>
            <a:pPr marL="228594" indent="-228594" defTabSz="914377">
              <a:lnSpc>
                <a:spcPct val="107000"/>
              </a:lnSpc>
              <a:spcBef>
                <a:spcPts val="400"/>
              </a:spcBef>
              <a:spcAft>
                <a:spcPts val="400"/>
              </a:spcAft>
            </a:pPr>
            <a:endParaRPr lang="en-GB" sz="1867">
              <a:solidFill>
                <a:srgbClr val="FF0000"/>
              </a:solidFill>
              <a:latin typeface="Poppins"/>
              <a:cs typeface="Poppins"/>
            </a:endParaRPr>
          </a:p>
          <a:p>
            <a:pPr marL="0" indent="0" algn="ctr" defTabSz="914377">
              <a:spcBef>
                <a:spcPts val="400"/>
              </a:spcBef>
              <a:spcAft>
                <a:spcPts val="400"/>
              </a:spcAft>
              <a:buNone/>
            </a:pPr>
            <a:endParaRPr lang="en-GB" sz="1867">
              <a:solidFill>
                <a:srgbClr val="FF0000"/>
              </a:solidFill>
              <a:latin typeface="Poppins" panose="00000500000000000000" pitchFamily="2" charset="0"/>
              <a:cs typeface="Poppins" panose="00000500000000000000" pitchFamily="2" charset="0"/>
            </a:endParaRPr>
          </a:p>
          <a:p>
            <a:pPr marL="685783" lvl="1" indent="-228594" defTabSz="914377">
              <a:spcBef>
                <a:spcPts val="500"/>
              </a:spcBef>
            </a:pPr>
            <a:endParaRPr lang="en-GB" sz="1200">
              <a:solidFill>
                <a:prstClr val="white"/>
              </a:solidFill>
              <a:latin typeface="Aptos Display" panose="02110004020202020204"/>
            </a:endParaRPr>
          </a:p>
        </p:txBody>
      </p:sp>
      <p:sp>
        <p:nvSpPr>
          <p:cNvPr id="8" name="TextBox 7">
            <a:extLst>
              <a:ext uri="{FF2B5EF4-FFF2-40B4-BE49-F238E27FC236}">
                <a16:creationId xmlns:a16="http://schemas.microsoft.com/office/drawing/2014/main" id="{A95CDF48-21D6-FB0C-2D66-EA9A1CA590FD}"/>
              </a:ext>
            </a:extLst>
          </p:cNvPr>
          <p:cNvSpPr txBox="1"/>
          <p:nvPr/>
        </p:nvSpPr>
        <p:spPr>
          <a:xfrm>
            <a:off x="4820261" y="5309257"/>
            <a:ext cx="6515704" cy="707694"/>
          </a:xfrm>
          <a:prstGeom prst="rect">
            <a:avLst/>
          </a:prstGeom>
          <a:noFill/>
        </p:spPr>
        <p:txBody>
          <a:bodyPr wrap="square" rtlCol="0">
            <a:spAutoFit/>
          </a:bodyPr>
          <a:lstStyle/>
          <a:p>
            <a:pPr defTabSz="1219170"/>
            <a:r>
              <a:rPr lang="en-GB" sz="1333" b="1" dirty="0">
                <a:solidFill>
                  <a:prstClr val="black"/>
                </a:solidFill>
                <a:latin typeface="Poppins" panose="00000500000000000000" pitchFamily="2" charset="0"/>
              </a:rPr>
              <a:t>Note</a:t>
            </a:r>
            <a:r>
              <a:rPr lang="en-GB" sz="1333" dirty="0">
                <a:solidFill>
                  <a:srgbClr val="000000"/>
                </a:solidFill>
                <a:latin typeface="Poppins" panose="00000500000000000000" pitchFamily="2" charset="0"/>
              </a:rPr>
              <a:t>: </a:t>
            </a:r>
            <a:r>
              <a:rPr lang="en-GB" sz="1333" dirty="0">
                <a:solidFill>
                  <a:prstClr val="black"/>
                </a:solidFill>
                <a:latin typeface="Poppins" panose="00000500000000000000" pitchFamily="2" charset="0"/>
              </a:rPr>
              <a:t>These formulas are used to define the thresholds that help NESO assess whether the BM Bid Price or BM Offer Price may be excessively high or excessively low, pursuant to Paragraph 5.11 of the BR Service Terms.</a:t>
            </a:r>
            <a:endParaRPr lang="en-GB" sz="1333" dirty="0">
              <a:solidFill>
                <a:prstClr val="black"/>
              </a:solidFill>
              <a:latin typeface="Aptos" panose="02110004020202020204"/>
            </a:endParaRPr>
          </a:p>
        </p:txBody>
      </p:sp>
      <p:cxnSp>
        <p:nvCxnSpPr>
          <p:cNvPr id="11" name="Straight Connector 10">
            <a:extLst>
              <a:ext uri="{FF2B5EF4-FFF2-40B4-BE49-F238E27FC236}">
                <a16:creationId xmlns:a16="http://schemas.microsoft.com/office/drawing/2014/main" id="{320F4BA6-8F62-808E-9397-574C9C697EE6}"/>
              </a:ext>
            </a:extLst>
          </p:cNvPr>
          <p:cNvCxnSpPr>
            <a:cxnSpLocks/>
          </p:cNvCxnSpPr>
          <p:nvPr/>
        </p:nvCxnSpPr>
        <p:spPr>
          <a:xfrm>
            <a:off x="4820261" y="5174041"/>
            <a:ext cx="595549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B57325-AA69-BF25-5579-34494AAA2C20}"/>
              </a:ext>
            </a:extLst>
          </p:cNvPr>
          <p:cNvSpPr>
            <a:spLocks noGrp="1"/>
          </p:cNvSpPr>
          <p:nvPr>
            <p:ph type="title"/>
          </p:nvPr>
        </p:nvSpPr>
        <p:spPr>
          <a:xfrm>
            <a:off x="237795" y="946139"/>
            <a:ext cx="4007144" cy="1325563"/>
          </a:xfrm>
        </p:spPr>
        <p:txBody>
          <a:bodyPr>
            <a:normAutofit fontScale="90000"/>
          </a:bodyPr>
          <a:lstStyle/>
          <a:p>
            <a:r>
              <a:rPr lang="en-GB" sz="2933" noProof="1">
                <a:solidFill>
                  <a:srgbClr val="8D106E"/>
                </a:solidFill>
              </a:rPr>
              <a:t>Performance Monitoring </a:t>
            </a:r>
            <a:br>
              <a:rPr lang="en-GB" sz="2933" noProof="1">
                <a:solidFill>
                  <a:srgbClr val="8D106E"/>
                </a:solidFill>
              </a:rPr>
            </a:br>
            <a:br>
              <a:rPr lang="en-GB" sz="2933" noProof="1">
                <a:solidFill>
                  <a:srgbClr val="8D106E"/>
                </a:solidFill>
              </a:rPr>
            </a:br>
            <a:r>
              <a:rPr lang="en-GB" sz="3200" noProof="1">
                <a:solidFill>
                  <a:schemeClr val="bg1"/>
                </a:solidFill>
              </a:rPr>
              <a:t>Excessive pricing</a:t>
            </a:r>
            <a:endParaRPr lang="en-GB" sz="2933"/>
          </a:p>
        </p:txBody>
      </p:sp>
      <p:sp>
        <p:nvSpPr>
          <p:cNvPr id="6" name="Text Placeholder 2">
            <a:extLst>
              <a:ext uri="{FF2B5EF4-FFF2-40B4-BE49-F238E27FC236}">
                <a16:creationId xmlns:a16="http://schemas.microsoft.com/office/drawing/2014/main" id="{6D4D006F-6948-5B95-CA42-3E141B659C23}"/>
              </a:ext>
            </a:extLst>
          </p:cNvPr>
          <p:cNvSpPr txBox="1">
            <a:spLocks/>
          </p:cNvSpPr>
          <p:nvPr/>
        </p:nvSpPr>
        <p:spPr>
          <a:xfrm>
            <a:off x="248971" y="2639439"/>
            <a:ext cx="3652468" cy="3662043"/>
          </a:xfrm>
          <a:prstGeom prst="rect">
            <a:avLst/>
          </a:prstGeom>
        </p:spPr>
        <p:txBody>
          <a:bodyPr vert="horz" lIns="121920" tIns="60960" rIns="121920" bIns="6096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350" b="0" i="0" kern="1200">
                <a:solidFill>
                  <a:schemeClr val="bg1"/>
                </a:solidFill>
                <a:latin typeface="Poppins" pitchFamily="2" charset="77"/>
                <a:ea typeface="+mn-ea"/>
                <a:cs typeface="+mn-cs"/>
              </a:defRPr>
            </a:lvl1pPr>
            <a:lvl2pPr marL="342892"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783"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675"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566"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defTabSz="914377">
              <a:lnSpc>
                <a:spcPct val="100000"/>
              </a:lnSpc>
              <a:spcBef>
                <a:spcPts val="1000"/>
              </a:spcBef>
              <a:spcAft>
                <a:spcPts val="800"/>
              </a:spcAft>
            </a:pPr>
            <a:r>
              <a:rPr lang="en-GB" sz="1333" dirty="0">
                <a:solidFill>
                  <a:prstClr val="white"/>
                </a:solidFill>
                <a:latin typeface="Poppins"/>
                <a:cs typeface="Poppins"/>
              </a:rPr>
              <a:t>NESO has implemented the Excessive Pricing Service Term clause, drawing on insights gained from other Balancing Services. It seeks to ensure that BR units remain available through contracted periods and do not intentionally deter NESO from dispatch by submitting excessively high or low pricing</a:t>
            </a:r>
          </a:p>
        </p:txBody>
      </p:sp>
    </p:spTree>
    <p:extLst>
      <p:ext uri="{BB962C8B-B14F-4D97-AF65-F5344CB8AC3E}">
        <p14:creationId xmlns:p14="http://schemas.microsoft.com/office/powerpoint/2010/main" val="313816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492533C-BE89-244D-41ED-07D803A503D2}"/>
              </a:ext>
            </a:extLst>
          </p:cNvPr>
          <p:cNvGraphicFramePr/>
          <p:nvPr/>
        </p:nvGraphicFramePr>
        <p:xfrm>
          <a:off x="-210077" y="837521"/>
          <a:ext cx="8482633" cy="5677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Connector 16">
            <a:extLst>
              <a:ext uri="{FF2B5EF4-FFF2-40B4-BE49-F238E27FC236}">
                <a16:creationId xmlns:a16="http://schemas.microsoft.com/office/drawing/2014/main" id="{B7EA0943-CE11-4AA8-A6E5-598AE29D596A}"/>
              </a:ext>
            </a:extLst>
          </p:cNvPr>
          <p:cNvCxnSpPr>
            <a:cxnSpLocks/>
          </p:cNvCxnSpPr>
          <p:nvPr/>
        </p:nvCxnSpPr>
        <p:spPr>
          <a:xfrm>
            <a:off x="4157285" y="4508621"/>
            <a:ext cx="0" cy="13586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80EB069-5CA9-F728-DCB1-0819C629CE78}"/>
              </a:ext>
            </a:extLst>
          </p:cNvPr>
          <p:cNvCxnSpPr>
            <a:cxnSpLocks/>
          </p:cNvCxnSpPr>
          <p:nvPr/>
        </p:nvCxnSpPr>
        <p:spPr>
          <a:xfrm flipH="1">
            <a:off x="842061" y="5854575"/>
            <a:ext cx="33152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CA7753D-F30B-E0C3-730A-CE94EE9648D1}"/>
              </a:ext>
            </a:extLst>
          </p:cNvPr>
          <p:cNvCxnSpPr>
            <a:cxnSpLocks/>
          </p:cNvCxnSpPr>
          <p:nvPr/>
        </p:nvCxnSpPr>
        <p:spPr>
          <a:xfrm flipV="1">
            <a:off x="842060" y="4548329"/>
            <a:ext cx="0" cy="131576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7BAB504E-64BD-D909-DF2B-D9A54644F0C2}"/>
              </a:ext>
            </a:extLst>
          </p:cNvPr>
          <p:cNvCxnSpPr>
            <a:cxnSpLocks/>
          </p:cNvCxnSpPr>
          <p:nvPr/>
        </p:nvCxnSpPr>
        <p:spPr>
          <a:xfrm flipH="1" flipV="1">
            <a:off x="2533649" y="5337180"/>
            <a:ext cx="6145" cy="5173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C62146B-AC5D-D3B6-BEB9-8A9B5C654B9C}"/>
              </a:ext>
            </a:extLst>
          </p:cNvPr>
          <p:cNvCxnSpPr>
            <a:cxnSpLocks/>
          </p:cNvCxnSpPr>
          <p:nvPr/>
        </p:nvCxnSpPr>
        <p:spPr>
          <a:xfrm flipV="1">
            <a:off x="5808411" y="1486081"/>
            <a:ext cx="0" cy="1328027"/>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Connector 26">
            <a:extLst>
              <a:ext uri="{FF2B5EF4-FFF2-40B4-BE49-F238E27FC236}">
                <a16:creationId xmlns:a16="http://schemas.microsoft.com/office/drawing/2014/main" id="{358A6841-B944-7ABD-6CDF-9F26974CAED6}"/>
              </a:ext>
            </a:extLst>
          </p:cNvPr>
          <p:cNvCxnSpPr>
            <a:cxnSpLocks/>
          </p:cNvCxnSpPr>
          <p:nvPr/>
        </p:nvCxnSpPr>
        <p:spPr>
          <a:xfrm flipH="1" flipV="1">
            <a:off x="798174" y="1486869"/>
            <a:ext cx="5022937" cy="6791"/>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Straight Arrow Connector 28">
            <a:extLst>
              <a:ext uri="{FF2B5EF4-FFF2-40B4-BE49-F238E27FC236}">
                <a16:creationId xmlns:a16="http://schemas.microsoft.com/office/drawing/2014/main" id="{ED3028D5-3018-A363-1164-C723822C490C}"/>
              </a:ext>
            </a:extLst>
          </p:cNvPr>
          <p:cNvCxnSpPr>
            <a:cxnSpLocks/>
          </p:cNvCxnSpPr>
          <p:nvPr/>
        </p:nvCxnSpPr>
        <p:spPr>
          <a:xfrm>
            <a:off x="798173" y="1472551"/>
            <a:ext cx="0" cy="92737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1" name="Straight Arrow Connector 30">
            <a:extLst>
              <a:ext uri="{FF2B5EF4-FFF2-40B4-BE49-F238E27FC236}">
                <a16:creationId xmlns:a16="http://schemas.microsoft.com/office/drawing/2014/main" id="{89194A10-174B-A3A2-ECB5-962E44DF4CD4}"/>
              </a:ext>
            </a:extLst>
          </p:cNvPr>
          <p:cNvCxnSpPr>
            <a:cxnSpLocks/>
          </p:cNvCxnSpPr>
          <p:nvPr/>
        </p:nvCxnSpPr>
        <p:spPr>
          <a:xfrm>
            <a:off x="2577839" y="1493659"/>
            <a:ext cx="0" cy="131621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2" name="TextBox 31">
            <a:extLst>
              <a:ext uri="{FF2B5EF4-FFF2-40B4-BE49-F238E27FC236}">
                <a16:creationId xmlns:a16="http://schemas.microsoft.com/office/drawing/2014/main" id="{A01D0232-0B2C-8525-1F26-241AFA7D6F99}"/>
              </a:ext>
            </a:extLst>
          </p:cNvPr>
          <p:cNvSpPr txBox="1"/>
          <p:nvPr/>
        </p:nvSpPr>
        <p:spPr>
          <a:xfrm>
            <a:off x="3152733" y="1180139"/>
            <a:ext cx="2154724"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ptos" panose="02110004020202020204"/>
                <a:ea typeface="+mn-ea"/>
                <a:cs typeface="+mn-cs"/>
              </a:rPr>
              <a:t>Review</a:t>
            </a:r>
          </a:p>
        </p:txBody>
      </p:sp>
      <p:sp>
        <p:nvSpPr>
          <p:cNvPr id="33" name="TextBox 32">
            <a:extLst>
              <a:ext uri="{FF2B5EF4-FFF2-40B4-BE49-F238E27FC236}">
                <a16:creationId xmlns:a16="http://schemas.microsoft.com/office/drawing/2014/main" id="{1CE46E91-093C-1F84-6630-B49F0232B2F2}"/>
              </a:ext>
            </a:extLst>
          </p:cNvPr>
          <p:cNvSpPr txBox="1"/>
          <p:nvPr/>
        </p:nvSpPr>
        <p:spPr>
          <a:xfrm>
            <a:off x="1481675" y="5830094"/>
            <a:ext cx="1942691" cy="33855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Aptos" panose="02110004020202020204"/>
                <a:ea typeface="+mn-ea"/>
                <a:cs typeface="+mn-cs"/>
              </a:rPr>
              <a:t>Review</a:t>
            </a:r>
          </a:p>
        </p:txBody>
      </p:sp>
      <p:sp>
        <p:nvSpPr>
          <p:cNvPr id="39" name="Title 1">
            <a:extLst>
              <a:ext uri="{FF2B5EF4-FFF2-40B4-BE49-F238E27FC236}">
                <a16:creationId xmlns:a16="http://schemas.microsoft.com/office/drawing/2014/main" id="{78841AB9-9475-A5AD-7E82-41D2C1F10084}"/>
              </a:ext>
            </a:extLst>
          </p:cNvPr>
          <p:cNvSpPr txBox="1">
            <a:spLocks/>
          </p:cNvSpPr>
          <p:nvPr/>
        </p:nvSpPr>
        <p:spPr>
          <a:xfrm>
            <a:off x="337241" y="241088"/>
            <a:ext cx="10515600" cy="1325563"/>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3300" b="0" i="0" kern="1200">
                <a:solidFill>
                  <a:schemeClr val="accent1"/>
                </a:solidFill>
                <a:latin typeface="Poppins Medium" pitchFamily="2" charset="77"/>
                <a:ea typeface="+mj-ea"/>
                <a:cs typeface="Poppins Medium" pitchFamily="2" charset="77"/>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733" b="0" i="0" u="none" strike="noStrike" kern="1200" cap="none" spc="0" normalizeH="0" baseline="0" noProof="0" dirty="0">
                <a:ln>
                  <a:noFill/>
                </a:ln>
                <a:solidFill>
                  <a:srgbClr val="3F0730"/>
                </a:solidFill>
                <a:effectLst/>
                <a:uLnTx/>
                <a:uFillTx/>
                <a:latin typeface="Poppins Medium" pitchFamily="2" charset="77"/>
                <a:ea typeface="+mj-ea"/>
                <a:cs typeface="Poppins Medium" pitchFamily="2" charset="77"/>
              </a:rPr>
              <a:t>“Excessive Pricing” – Process flow</a:t>
            </a:r>
          </a:p>
        </p:txBody>
      </p:sp>
      <p:sp>
        <p:nvSpPr>
          <p:cNvPr id="2" name="Title 1">
            <a:extLst>
              <a:ext uri="{FF2B5EF4-FFF2-40B4-BE49-F238E27FC236}">
                <a16:creationId xmlns:a16="http://schemas.microsoft.com/office/drawing/2014/main" id="{A61B3AC3-D3AC-BE22-6AC1-A0BD55B0DDCD}"/>
              </a:ext>
            </a:extLst>
          </p:cNvPr>
          <p:cNvSpPr txBox="1">
            <a:spLocks/>
          </p:cNvSpPr>
          <p:nvPr/>
        </p:nvSpPr>
        <p:spPr>
          <a:xfrm>
            <a:off x="8311868" y="1146779"/>
            <a:ext cx="3782520" cy="2650181"/>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250" b="0" i="0" kern="1200">
                <a:solidFill>
                  <a:schemeClr val="accent1"/>
                </a:solidFill>
                <a:latin typeface="Poppins Medium" pitchFamily="2" charset="77"/>
                <a:ea typeface="+mj-ea"/>
                <a:cs typeface="Poppins Medium" pitchFamily="2" charset="77"/>
              </a:defRPr>
            </a:lvl1pPr>
          </a:lstStyle>
          <a:p>
            <a:pPr marL="0" marR="0" lvl="0" indent="0" algn="just" defTabSz="914377" rtl="0" eaLnBrk="1" fontAlgn="base" latinLnBrk="0" hangingPunct="1">
              <a:lnSpc>
                <a:spcPct val="107000"/>
              </a:lnSpc>
              <a:spcBef>
                <a:spcPct val="0"/>
              </a:spcBef>
              <a:spcAft>
                <a:spcPts val="1067"/>
              </a:spcAft>
              <a:buClrTx/>
              <a:buSzTx/>
              <a:buFontTx/>
              <a:buNone/>
              <a:tabLst/>
              <a:defRPr/>
            </a:pPr>
            <a:endParaRPr kumimoji="0" lang="en-GB" sz="1000" b="0" i="0" u="none" strike="noStrike" kern="1200" cap="none" spc="0" normalizeH="0" baseline="0" noProof="0">
              <a:ln>
                <a:noFill/>
              </a:ln>
              <a:solidFill>
                <a:srgbClr val="156082"/>
              </a:solidFill>
              <a:effectLst/>
              <a:uLnTx/>
              <a:uFillTx/>
              <a:latin typeface="Poppins Medium" pitchFamily="2" charset="77"/>
              <a:ea typeface="+mj-ea"/>
              <a:cs typeface="Poppins Medium" pitchFamily="2" charset="77"/>
            </a:endParaRPr>
          </a:p>
        </p:txBody>
      </p:sp>
      <p:cxnSp>
        <p:nvCxnSpPr>
          <p:cNvPr id="3" name="Straight Connector 2">
            <a:extLst>
              <a:ext uri="{FF2B5EF4-FFF2-40B4-BE49-F238E27FC236}">
                <a16:creationId xmlns:a16="http://schemas.microsoft.com/office/drawing/2014/main" id="{5FAD9D3C-CAF3-E29B-E524-7F0975CFCD95}"/>
              </a:ext>
            </a:extLst>
          </p:cNvPr>
          <p:cNvCxnSpPr/>
          <p:nvPr/>
        </p:nvCxnSpPr>
        <p:spPr>
          <a:xfrm>
            <a:off x="8436961" y="1225866"/>
            <a:ext cx="0" cy="4794613"/>
          </a:xfrm>
          <a:prstGeom prst="line">
            <a:avLst/>
          </a:prstGeom>
        </p:spPr>
        <p:style>
          <a:lnRef idx="2">
            <a:schemeClr val="accent1"/>
          </a:lnRef>
          <a:fillRef idx="0">
            <a:schemeClr val="accent1"/>
          </a:fillRef>
          <a:effectRef idx="1">
            <a:schemeClr val="accent1"/>
          </a:effectRef>
          <a:fontRef idx="minor">
            <a:schemeClr val="tx1"/>
          </a:fontRef>
        </p:style>
      </p:cxnSp>
      <p:sp>
        <p:nvSpPr>
          <p:cNvPr id="4" name="Title 1">
            <a:extLst>
              <a:ext uri="{FF2B5EF4-FFF2-40B4-BE49-F238E27FC236}">
                <a16:creationId xmlns:a16="http://schemas.microsoft.com/office/drawing/2014/main" id="{C5A816B9-6171-CDFC-6DC1-F5AEA1035587}"/>
              </a:ext>
            </a:extLst>
          </p:cNvPr>
          <p:cNvSpPr txBox="1">
            <a:spLocks/>
          </p:cNvSpPr>
          <p:nvPr/>
        </p:nvSpPr>
        <p:spPr>
          <a:xfrm>
            <a:off x="8411089" y="1800029"/>
            <a:ext cx="3871148" cy="2400097"/>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2250" b="0" i="0" kern="1200">
                <a:solidFill>
                  <a:schemeClr val="accent1"/>
                </a:solidFill>
                <a:latin typeface="Poppins Medium" pitchFamily="2" charset="77"/>
                <a:ea typeface="+mj-ea"/>
                <a:cs typeface="Poppins Medium" pitchFamily="2" charset="77"/>
              </a:defRPr>
            </a:lvl1pPr>
          </a:lstStyle>
          <a:p>
            <a:pPr marL="228594" marR="0" lvl="0" indent="-228594" algn="l" defTabSz="914377"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GB" sz="1067" b="0" i="0" u="none" strike="noStrike" kern="1200" cap="none" spc="0" normalizeH="0" baseline="0" noProof="0">
                <a:ln>
                  <a:noFill/>
                </a:ln>
                <a:solidFill>
                  <a:srgbClr val="000000"/>
                </a:solidFill>
                <a:effectLst/>
                <a:uLnTx/>
                <a:uFillTx/>
                <a:latin typeface="Poppins" panose="00000500000000000000" pitchFamily="2" charset="0"/>
                <a:ea typeface="+mj-ea"/>
                <a:cs typeface="Poppins" panose="00000500000000000000" pitchFamily="2" charset="0"/>
              </a:rPr>
              <a:t>No action</a:t>
            </a:r>
          </a:p>
          <a:p>
            <a:pPr marL="228594" marR="0" lvl="0" indent="-228594" algn="l" defTabSz="914377"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GB" sz="1067" b="0" i="0" u="none" strike="noStrike" kern="1200" cap="none" spc="0" normalizeH="0" baseline="0" noProof="0">
                <a:ln>
                  <a:noFill/>
                </a:ln>
                <a:solidFill>
                  <a:srgbClr val="000000"/>
                </a:solidFill>
                <a:effectLst/>
                <a:uLnTx/>
                <a:uFillTx/>
                <a:latin typeface="Poppins" panose="00000500000000000000" pitchFamily="2" charset="0"/>
                <a:ea typeface="+mj-ea"/>
                <a:cs typeface="Poppins" panose="00000500000000000000" pitchFamily="2" charset="0"/>
              </a:rPr>
              <a:t>No availability fee for affected service window</a:t>
            </a:r>
          </a:p>
          <a:p>
            <a:pPr marL="228594" marR="0" lvl="0" indent="-228594" algn="l" defTabSz="914377"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GB" sz="1067" b="0" i="0" u="none" strike="noStrike" kern="1200" cap="none" spc="0" normalizeH="0" baseline="0" noProof="0">
                <a:ln>
                  <a:noFill/>
                </a:ln>
                <a:solidFill>
                  <a:srgbClr val="000000"/>
                </a:solidFill>
                <a:effectLst/>
                <a:uLnTx/>
                <a:uFillTx/>
                <a:latin typeface="Poppins" panose="00000500000000000000" pitchFamily="2" charset="0"/>
                <a:ea typeface="+mj-ea"/>
                <a:cs typeface="Poppins" panose="00000500000000000000" pitchFamily="2" charset="0"/>
              </a:rPr>
              <a:t>Refer to Ofgem (via Market Monitoring team)</a:t>
            </a:r>
          </a:p>
          <a:p>
            <a:pPr marL="0" marR="0" lvl="0" indent="0" algn="l" defTabSz="914377" rtl="0" eaLnBrk="1" fontAlgn="auto" latinLnBrk="0" hangingPunct="1">
              <a:lnSpc>
                <a:spcPct val="107000"/>
              </a:lnSpc>
              <a:spcBef>
                <a:spcPts val="400"/>
              </a:spcBef>
              <a:spcAft>
                <a:spcPts val="400"/>
              </a:spcAft>
              <a:buClrTx/>
              <a:buSzTx/>
              <a:buFontTx/>
              <a:buNone/>
              <a:tabLst/>
              <a:defRPr/>
            </a:pPr>
            <a:r>
              <a:rPr kumimoji="0" lang="en-GB" sz="1067" b="0" i="0" u="none" strike="noStrike" kern="1200" cap="none" spc="0" normalizeH="0" baseline="0" noProof="0">
                <a:ln>
                  <a:noFill/>
                </a:ln>
                <a:solidFill>
                  <a:srgbClr val="000000"/>
                </a:solidFill>
                <a:effectLst/>
                <a:uLnTx/>
                <a:uFillTx/>
                <a:latin typeface="Poppins" panose="00000500000000000000" pitchFamily="2" charset="0"/>
                <a:ea typeface="+mj-ea"/>
                <a:cs typeface="Poppins" panose="00000500000000000000" pitchFamily="2" charset="0"/>
              </a:rPr>
              <a:t>If same or similar facts in preceding 90 days (same or different asset), then also:</a:t>
            </a:r>
          </a:p>
          <a:p>
            <a:pPr marL="838179" marR="0" lvl="1" indent="-228594" algn="l" defTabSz="121917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GB" sz="1067" b="0" i="0" u="none" strike="noStrike" kern="1200" cap="none" spc="0" normalizeH="0" baseline="0" noProof="0">
                <a:ln>
                  <a:noFill/>
                </a:ln>
                <a:solidFill>
                  <a:srgbClr val="000000"/>
                </a:solidFill>
                <a:effectLst/>
                <a:uLnTx/>
                <a:uFillTx/>
                <a:latin typeface="Poppins" panose="00000500000000000000" pitchFamily="2" charset="0"/>
                <a:ea typeface="Arial" panose="020B0604020202020204" pitchFamily="34" charset="0"/>
                <a:cs typeface="Poppins" panose="00000500000000000000" pitchFamily="2" charset="0"/>
              </a:rPr>
              <a:t>Deregister relevant asset on SMP from affected service</a:t>
            </a:r>
          </a:p>
          <a:p>
            <a:pPr marL="838179" marR="0" lvl="1" indent="-228594" algn="l" defTabSz="121917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GB" sz="1067" b="0" i="0" u="none" strike="noStrike" kern="1200" cap="none" spc="0" normalizeH="0" baseline="0" noProof="0">
                <a:ln>
                  <a:noFill/>
                </a:ln>
                <a:solidFill>
                  <a:srgbClr val="000000"/>
                </a:solidFill>
                <a:effectLst/>
                <a:uLnTx/>
                <a:uFillTx/>
                <a:latin typeface="Poppins" panose="00000500000000000000" pitchFamily="2" charset="0"/>
                <a:ea typeface="Arial" panose="020B0604020202020204" pitchFamily="34" charset="0"/>
                <a:cs typeface="Poppins" panose="00000500000000000000" pitchFamily="2" charset="0"/>
              </a:rPr>
              <a:t>Deregister provider on SMP from affected service</a:t>
            </a:r>
          </a:p>
          <a:p>
            <a:pPr marL="838179" marR="0" lvl="1" indent="-228594" algn="l" defTabSz="1219170" rtl="0" eaLnBrk="1" fontAlgn="auto" latinLnBrk="0" hangingPunct="1">
              <a:lnSpc>
                <a:spcPct val="107000"/>
              </a:lnSpc>
              <a:spcBef>
                <a:spcPts val="400"/>
              </a:spcBef>
              <a:spcAft>
                <a:spcPts val="400"/>
              </a:spcAft>
              <a:buClrTx/>
              <a:buSzTx/>
              <a:buFont typeface="Arial" panose="020B0604020202020204" pitchFamily="34" charset="0"/>
              <a:buChar char="•"/>
              <a:tabLst/>
              <a:defRPr/>
            </a:pPr>
            <a:r>
              <a:rPr kumimoji="0" lang="en-GB" sz="1067" b="0" i="0" u="none" strike="noStrike" kern="1200" cap="none" spc="0" normalizeH="0" baseline="0" noProof="0">
                <a:ln>
                  <a:noFill/>
                </a:ln>
                <a:solidFill>
                  <a:srgbClr val="000000"/>
                </a:solidFill>
                <a:effectLst/>
                <a:uLnTx/>
                <a:uFillTx/>
                <a:latin typeface="Poppins" panose="00000500000000000000" pitchFamily="2" charset="0"/>
                <a:ea typeface="Arial" panose="020B0604020202020204" pitchFamily="34" charset="0"/>
                <a:cs typeface="Poppins" panose="00000500000000000000" pitchFamily="2" charset="0"/>
              </a:rPr>
              <a:t>Deregister provider on SMP for all services</a:t>
            </a:r>
          </a:p>
        </p:txBody>
      </p:sp>
      <p:sp>
        <p:nvSpPr>
          <p:cNvPr id="7" name="TextBox 6">
            <a:extLst>
              <a:ext uri="{FF2B5EF4-FFF2-40B4-BE49-F238E27FC236}">
                <a16:creationId xmlns:a16="http://schemas.microsoft.com/office/drawing/2014/main" id="{CD1BDAB6-82FE-ED75-DAF8-AD45AA6B7D99}"/>
              </a:ext>
            </a:extLst>
          </p:cNvPr>
          <p:cNvSpPr txBox="1"/>
          <p:nvPr/>
        </p:nvSpPr>
        <p:spPr>
          <a:xfrm>
            <a:off x="8415189" y="1366990"/>
            <a:ext cx="1821332" cy="297454"/>
          </a:xfrm>
          <a:prstGeom prst="rect">
            <a:avLst/>
          </a:prstGeom>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333" b="1" i="0" u="none" strike="noStrike" kern="1200" cap="none" spc="0" normalizeH="0" baseline="0" noProof="0">
                <a:ln>
                  <a:noFill/>
                </a:ln>
                <a:solidFill>
                  <a:srgbClr val="454546"/>
                </a:solidFill>
                <a:effectLst/>
                <a:uLnTx/>
                <a:uFillTx/>
                <a:latin typeface="Poppins" panose="00000500000000000000" pitchFamily="2" charset="0"/>
                <a:ea typeface="12 pt. Helvetica* 45 Light   02" panose="02000403000000020004" pitchFamily="2" charset="0"/>
                <a:cs typeface="Poppins" panose="00000500000000000000" pitchFamily="2" charset="0"/>
              </a:rPr>
              <a:t>Possible sanctions</a:t>
            </a:r>
          </a:p>
        </p:txBody>
      </p:sp>
      <p:sp>
        <p:nvSpPr>
          <p:cNvPr id="9" name="TextBox 8">
            <a:extLst>
              <a:ext uri="{FF2B5EF4-FFF2-40B4-BE49-F238E27FC236}">
                <a16:creationId xmlns:a16="http://schemas.microsoft.com/office/drawing/2014/main" id="{537344F7-F3D0-8743-629D-AAC2AA34428C}"/>
              </a:ext>
            </a:extLst>
          </p:cNvPr>
          <p:cNvSpPr txBox="1"/>
          <p:nvPr/>
        </p:nvSpPr>
        <p:spPr>
          <a:xfrm>
            <a:off x="3253338" y="2370122"/>
            <a:ext cx="1927425" cy="50295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667"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Provider explanation sought and considered- If NESO considers sole or primary motivation was to discourage despatch, then taken into stage four.  </a:t>
            </a:r>
          </a:p>
        </p:txBody>
      </p:sp>
      <p:sp>
        <p:nvSpPr>
          <p:cNvPr id="11" name="TextBox 10">
            <a:extLst>
              <a:ext uri="{FF2B5EF4-FFF2-40B4-BE49-F238E27FC236}">
                <a16:creationId xmlns:a16="http://schemas.microsoft.com/office/drawing/2014/main" id="{A583BF59-6153-A48E-7C9D-DC810A8CF401}"/>
              </a:ext>
            </a:extLst>
          </p:cNvPr>
          <p:cNvSpPr txBox="1"/>
          <p:nvPr/>
        </p:nvSpPr>
        <p:spPr>
          <a:xfrm>
            <a:off x="4608520" y="4495922"/>
            <a:ext cx="2552493" cy="122155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667" b="0" i="0" u="none" strike="noStrike" kern="1200" cap="none" spc="0" normalizeH="0" baseline="0" noProof="0">
                <a:ln>
                  <a:noFill/>
                </a:ln>
                <a:solidFill>
                  <a:srgbClr val="FF0000"/>
                </a:solidFill>
                <a:effectLst/>
                <a:uLnTx/>
                <a:uFillTx/>
                <a:latin typeface="Poppins" panose="00000500000000000000" pitchFamily="2" charset="0"/>
                <a:ea typeface="+mn-ea"/>
                <a:cs typeface="Poppins" panose="00000500000000000000" pitchFamily="2" charset="0"/>
              </a:rPr>
              <a:t>Mitigating factors include </a:t>
            </a:r>
            <a:r>
              <a:rPr kumimoji="0" lang="en-GB" sz="667"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first ‘offence’, minor divergence from acceptable pricing range, cooperative with NESO, having efficient corrective actions in place, self-reporting and having resilient processes in place.</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667" b="0" i="0" u="none" strike="noStrike" kern="1200" cap="none" spc="0" normalizeH="0" baseline="0" noProof="0">
                <a:ln>
                  <a:noFill/>
                </a:ln>
                <a:solidFill>
                  <a:srgbClr val="FF0000"/>
                </a:solidFill>
                <a:effectLst/>
                <a:uLnTx/>
                <a:uFillTx/>
                <a:latin typeface="Poppins" panose="00000500000000000000" pitchFamily="2" charset="0"/>
                <a:ea typeface="+mn-ea"/>
                <a:cs typeface="Poppins" panose="00000500000000000000" pitchFamily="2" charset="0"/>
              </a:rPr>
              <a:t>Aggravating factors include </a:t>
            </a:r>
            <a:r>
              <a:rPr kumimoji="0" lang="en-GB" sz="667"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repetitive or persistent non-compliance, significant divergence from the acceptable pricing range, delays in taking corrective action, failure to implement a resilient/ robust process, aggravating actions or failure to act in a timely manner after becoming aware of the breach either before  or during NESO’s investigation</a:t>
            </a:r>
          </a:p>
        </p:txBody>
      </p:sp>
      <p:sp>
        <p:nvSpPr>
          <p:cNvPr id="12" name="TextBox 11">
            <a:extLst>
              <a:ext uri="{FF2B5EF4-FFF2-40B4-BE49-F238E27FC236}">
                <a16:creationId xmlns:a16="http://schemas.microsoft.com/office/drawing/2014/main" id="{4CF9B305-022D-C51F-539A-68231438BDCA}"/>
              </a:ext>
            </a:extLst>
          </p:cNvPr>
          <p:cNvSpPr txBox="1"/>
          <p:nvPr/>
        </p:nvSpPr>
        <p:spPr>
          <a:xfrm>
            <a:off x="296989" y="2409446"/>
            <a:ext cx="1637240"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667"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Price threshold formula to identify potential anomalies/outliers which are taken into stage two</a:t>
            </a:r>
          </a:p>
        </p:txBody>
      </p:sp>
      <p:sp>
        <p:nvSpPr>
          <p:cNvPr id="16" name="TextBox 15">
            <a:extLst>
              <a:ext uri="{FF2B5EF4-FFF2-40B4-BE49-F238E27FC236}">
                <a16:creationId xmlns:a16="http://schemas.microsoft.com/office/drawing/2014/main" id="{F2E1360B-7D39-C9E0-33BB-FBB623EAE96B}"/>
              </a:ext>
            </a:extLst>
          </p:cNvPr>
          <p:cNvSpPr txBox="1"/>
          <p:nvPr/>
        </p:nvSpPr>
        <p:spPr>
          <a:xfrm>
            <a:off x="1766983" y="4495925"/>
            <a:ext cx="1871376" cy="81092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667"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Consideration of market conditions and other relevant circumstances (example unplanned/planned BM EDL OR EDT + EDL outages, wider BM scarcity) to identify any potential legitimate justifications- if none, or in doubt, then taken into stage three</a:t>
            </a:r>
          </a:p>
        </p:txBody>
      </p:sp>
    </p:spTree>
    <p:extLst>
      <p:ext uri="{BB962C8B-B14F-4D97-AF65-F5344CB8AC3E}">
        <p14:creationId xmlns:p14="http://schemas.microsoft.com/office/powerpoint/2010/main" val="71827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F82CC-2B0C-14BB-E79E-E68BBAD81F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542A2-EE0A-5F99-B98E-F71A4FC3C2BE}"/>
              </a:ext>
            </a:extLst>
          </p:cNvPr>
          <p:cNvSpPr>
            <a:spLocks noGrp="1"/>
          </p:cNvSpPr>
          <p:nvPr>
            <p:ph type="title"/>
          </p:nvPr>
        </p:nvSpPr>
        <p:spPr>
          <a:xfrm>
            <a:off x="237793" y="635009"/>
            <a:ext cx="4007144" cy="1325563"/>
          </a:xfrm>
        </p:spPr>
        <p:txBody>
          <a:bodyPr>
            <a:noAutofit/>
          </a:bodyPr>
          <a:lstStyle/>
          <a:p>
            <a:br>
              <a:rPr lang="en-GB" sz="2667" dirty="0"/>
            </a:br>
            <a:r>
              <a:rPr lang="en-GB" sz="2667" dirty="0"/>
              <a:t>Detailed </a:t>
            </a:r>
            <a:r>
              <a:rPr lang="en-GB" sz="2667" dirty="0">
                <a:solidFill>
                  <a:schemeClr val="bg1"/>
                </a:solidFill>
              </a:rPr>
              <a:t>example 6a </a:t>
            </a:r>
            <a:r>
              <a:rPr lang="en-GB" sz="2667" dirty="0"/>
              <a:t>: Excessive Pricing</a:t>
            </a:r>
            <a:br>
              <a:rPr lang="en-GB" sz="2667" noProof="1"/>
            </a:br>
            <a:br>
              <a:rPr lang="en-GB" sz="2667" noProof="1"/>
            </a:br>
            <a:endParaRPr lang="en-GB" sz="2667" dirty="0"/>
          </a:p>
        </p:txBody>
      </p:sp>
      <p:sp>
        <p:nvSpPr>
          <p:cNvPr id="9" name="Rectangle 8">
            <a:extLst>
              <a:ext uri="{FF2B5EF4-FFF2-40B4-BE49-F238E27FC236}">
                <a16:creationId xmlns:a16="http://schemas.microsoft.com/office/drawing/2014/main" id="{DE20AF04-E47F-A33F-535A-4FC7D3E58036}"/>
              </a:ext>
            </a:extLst>
          </p:cNvPr>
          <p:cNvSpPr/>
          <p:nvPr/>
        </p:nvSpPr>
        <p:spPr>
          <a:xfrm>
            <a:off x="-1" y="5187141"/>
            <a:ext cx="3652468" cy="1670860"/>
          </a:xfrm>
          <a:prstGeom prst="rect">
            <a:avLst/>
          </a:prstGeom>
          <a:solidFill>
            <a:srgbClr val="3F0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057D56C3-5A4E-EEB1-19B5-AF72A0629AC1}"/>
              </a:ext>
            </a:extLst>
          </p:cNvPr>
          <p:cNvSpPr>
            <a:spLocks noGrp="1"/>
          </p:cNvSpPr>
          <p:nvPr>
            <p:ph type="body" sz="quarter" idx="13"/>
          </p:nvPr>
        </p:nvSpPr>
        <p:spPr>
          <a:xfrm>
            <a:off x="237794" y="2912534"/>
            <a:ext cx="3652468" cy="3704055"/>
          </a:xfrm>
        </p:spPr>
        <p:txBody>
          <a:bodyPr vert="horz" lIns="121920" tIns="60960" rIns="121920" bIns="60960" rtlCol="0" anchor="t">
            <a:noAutofit/>
          </a:bodyPr>
          <a:lstStyle/>
          <a:p>
            <a:pPr marR="6773" hangingPunct="0">
              <a:lnSpc>
                <a:spcPct val="100000"/>
              </a:lnSpc>
              <a:spcBef>
                <a:spcPts val="133"/>
              </a:spcBef>
              <a:defRPr/>
            </a:pPr>
            <a:endParaRPr lang="en-GB" sz="1333" b="1">
              <a:latin typeface="Poppins"/>
              <a:cs typeface="Poppins"/>
            </a:endParaRPr>
          </a:p>
          <a:p>
            <a:pPr marR="6773" hangingPunct="0">
              <a:lnSpc>
                <a:spcPct val="100000"/>
              </a:lnSpc>
              <a:spcBef>
                <a:spcPts val="133"/>
              </a:spcBef>
              <a:defRPr/>
            </a:pPr>
            <a:endParaRPr lang="en-GB" sz="1333">
              <a:latin typeface="Poppins"/>
              <a:cs typeface="Poppins"/>
            </a:endParaRPr>
          </a:p>
          <a:p>
            <a:pPr marL="228594" marR="6773" indent="-228594" hangingPunct="0">
              <a:lnSpc>
                <a:spcPct val="100000"/>
              </a:lnSpc>
              <a:spcBef>
                <a:spcPts val="133"/>
              </a:spcBef>
              <a:buFont typeface="Arial" panose="020B0604020202020204" pitchFamily="34" charset="0"/>
              <a:buChar char="•"/>
              <a:defRPr/>
            </a:pPr>
            <a:endParaRPr lang="en-GB" sz="1333">
              <a:latin typeface="Poppins" panose="00000500000000000000" pitchFamily="2" charset="0"/>
              <a:cs typeface="Poppins" panose="00000500000000000000" pitchFamily="2" charset="0"/>
            </a:endParaRPr>
          </a:p>
          <a:p>
            <a:pPr marR="6773" hangingPunct="0">
              <a:lnSpc>
                <a:spcPct val="100000"/>
              </a:lnSpc>
              <a:spcBef>
                <a:spcPts val="133"/>
              </a:spcBef>
              <a:spcAft>
                <a:spcPts val="800"/>
              </a:spcAft>
              <a:defRPr/>
            </a:pPr>
            <a:endParaRPr lang="en-GB" sz="1333">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03106625-54D4-1545-6F7B-CB20AD47349F}"/>
              </a:ext>
            </a:extLst>
          </p:cNvPr>
          <p:cNvSpPr txBox="1"/>
          <p:nvPr/>
        </p:nvSpPr>
        <p:spPr>
          <a:xfrm>
            <a:off x="4820261" y="635009"/>
            <a:ext cx="3957163" cy="4205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dirty="0">
                <a:ln>
                  <a:noFill/>
                </a:ln>
                <a:solidFill>
                  <a:srgbClr val="3F0731"/>
                </a:solidFill>
                <a:effectLst/>
                <a:uLnTx/>
                <a:uFillTx/>
                <a:latin typeface="Poppins" panose="00000500000000000000" pitchFamily="2" charset="0"/>
                <a:ea typeface="+mn-ea"/>
                <a:cs typeface="Poppins" panose="00000500000000000000" pitchFamily="2" charset="0"/>
              </a:rPr>
              <a:t>NESO Assessment</a:t>
            </a:r>
          </a:p>
        </p:txBody>
      </p:sp>
      <p:sp>
        <p:nvSpPr>
          <p:cNvPr id="6" name="Text Placeholder 19">
            <a:extLst>
              <a:ext uri="{FF2B5EF4-FFF2-40B4-BE49-F238E27FC236}">
                <a16:creationId xmlns:a16="http://schemas.microsoft.com/office/drawing/2014/main" id="{8E769D63-63B6-2BCA-3F10-70ED11AA1161}"/>
              </a:ext>
            </a:extLst>
          </p:cNvPr>
          <p:cNvSpPr txBox="1">
            <a:spLocks/>
          </p:cNvSpPr>
          <p:nvPr/>
        </p:nvSpPr>
        <p:spPr>
          <a:xfrm>
            <a:off x="4685201" y="5494060"/>
            <a:ext cx="6193431" cy="451405"/>
          </a:xfrm>
          <a:prstGeom prst="rect">
            <a:avLst/>
          </a:prstGeom>
        </p:spPr>
        <p:txBody>
          <a:bodyPr lIns="121920" tIns="60960" rIns="121920" bIns="60960" anchor="t">
            <a:normAutofit lnSpcReduction="10000"/>
          </a:bodyPr>
          <a:lstStyle>
            <a:lvl1pPr marL="171450" indent="-171450" algn="l" defTabSz="685800" rtl="0" eaLnBrk="1" latinLnBrk="0" hangingPunct="1">
              <a:lnSpc>
                <a:spcPct val="100000"/>
              </a:lnSpc>
              <a:spcBef>
                <a:spcPts val="750"/>
              </a:spcBef>
              <a:buFont typeface="Arial" panose="020B0604020202020204" pitchFamily="34" charset="0"/>
              <a:buChar char="•"/>
              <a:defRPr sz="2100" b="0" i="0" kern="1200">
                <a:solidFill>
                  <a:schemeClr val="tx1"/>
                </a:solidFill>
                <a:latin typeface="+mj-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b="0" i="0" kern="1200">
                <a:solidFill>
                  <a:schemeClr val="tx1"/>
                </a:solidFill>
                <a:latin typeface="+mj-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b="0" i="0" kern="1200">
                <a:solidFill>
                  <a:schemeClr val="tx1"/>
                </a:solidFill>
                <a:latin typeface="+mj-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b="0" i="0" kern="1200">
                <a:solidFill>
                  <a:schemeClr val="tx1"/>
                </a:solidFill>
                <a:latin typeface="+mj-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b="0" i="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7000"/>
              </a:lnSpc>
              <a:spcBef>
                <a:spcPts val="400"/>
              </a:spcBef>
              <a:spcAft>
                <a:spcPts val="400"/>
              </a:spcAft>
              <a:buClrTx/>
              <a:buSzTx/>
              <a:buFont typeface="Arial" panose="020B0604020202020204" pitchFamily="34" charset="0"/>
              <a:buNone/>
              <a:tabLst/>
              <a:defRPr/>
            </a:pPr>
            <a:r>
              <a:rPr kumimoji="0" lang="en-GB" sz="1867" b="0" i="0" u="none" strike="noStrike" kern="1200" cap="none" spc="0" normalizeH="0" baseline="0" noProof="0">
                <a:ln>
                  <a:noFill/>
                </a:ln>
                <a:solidFill>
                  <a:srgbClr val="FF00FF"/>
                </a:solidFill>
                <a:effectLst/>
                <a:uLnTx/>
                <a:uFillTx/>
                <a:latin typeface="Poppins" panose="00000500000000000000" pitchFamily="2" charset="0"/>
                <a:ea typeface="+mn-ea"/>
                <a:cs typeface="Poppins" panose="00000500000000000000" pitchFamily="2" charset="0"/>
              </a:rPr>
              <a:t>Outcome </a:t>
            </a:r>
            <a:r>
              <a:rPr kumimoji="0" lang="en-GB" sz="1867" b="0" i="0" u="none" strike="noStrike" kern="1200" cap="none" spc="0" normalizeH="0" baseline="0" noProof="0">
                <a:ln>
                  <a:noFill/>
                </a:ln>
                <a:solidFill>
                  <a:srgbClr val="FF00FF"/>
                </a:solidFill>
                <a:effectLst/>
                <a:uLnTx/>
                <a:uFillTx/>
                <a:latin typeface="Poppins" panose="00000500000000000000" pitchFamily="2" charset="0"/>
                <a:ea typeface="+mn-ea"/>
                <a:cs typeface="Poppins" panose="00000500000000000000" pitchFamily="2" charset="0"/>
                <a:sym typeface="Wingdings" panose="05000000000000000000" pitchFamily="2" charset="2"/>
              </a:rPr>
              <a:t> </a:t>
            </a:r>
            <a:r>
              <a:rPr kumimoji="0" lang="en-GB" sz="1867" b="0" i="0" u="none" strike="noStrike" kern="1200" cap="none" spc="0" normalizeH="0" baseline="0" noProof="0">
                <a:ln>
                  <a:noFill/>
                </a:ln>
                <a:solidFill>
                  <a:srgbClr val="FF00FF"/>
                </a:solidFill>
                <a:effectLst/>
                <a:uLnTx/>
                <a:uFillTx/>
                <a:latin typeface="Poppins" panose="00000500000000000000" pitchFamily="2" charset="0"/>
                <a:ea typeface="+mn-ea"/>
                <a:cs typeface="Poppins" panose="00000500000000000000" pitchFamily="2" charset="0"/>
              </a:rPr>
              <a:t>No action</a:t>
            </a:r>
          </a:p>
          <a:p>
            <a:pPr marL="685783" marR="0" lvl="1" indent="-228594" algn="l" defTabSz="914377" rtl="0" eaLnBrk="1" fontAlgn="auto" latinLnBrk="0" hangingPunct="1">
              <a:lnSpc>
                <a:spcPct val="107000"/>
              </a:lnSpc>
              <a:spcBef>
                <a:spcPts val="400"/>
              </a:spcBef>
              <a:spcAft>
                <a:spcPts val="400"/>
              </a:spcAft>
              <a:buClrTx/>
              <a:buSzTx/>
              <a:buFont typeface="Arial" panose="020B0604020202020204" pitchFamily="34" charset="0"/>
              <a:buChar char="•"/>
              <a:tabLst/>
              <a:defRPr/>
            </a:pPr>
            <a:endParaRPr kumimoji="0" lang="en-GB" sz="1467" b="0" i="0" u="none" strike="noStrike" kern="1200" cap="none" spc="0" normalizeH="0" baseline="0" noProof="0">
              <a:ln>
                <a:noFill/>
              </a:ln>
              <a:solidFill>
                <a:srgbClr val="FF00FF"/>
              </a:solidFill>
              <a:effectLst/>
              <a:uLnTx/>
              <a:uFillTx/>
              <a:latin typeface="Poppins" panose="00000500000000000000" pitchFamily="2" charset="0"/>
              <a:ea typeface="+mn-ea"/>
              <a:cs typeface="Poppins" panose="00000500000000000000" pitchFamily="2" charset="0"/>
            </a:endParaRPr>
          </a:p>
          <a:p>
            <a:pPr marL="228594" marR="0" lvl="0" indent="-228594" algn="l" defTabSz="914377"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FF00FF"/>
              </a:solidFill>
              <a:effectLst/>
              <a:uLnTx/>
              <a:uFillTx/>
              <a:latin typeface="Arial" panose="020B0604020202020204"/>
              <a:ea typeface="+mn-ea"/>
              <a:cs typeface="+mn-cs"/>
            </a:endParaRPr>
          </a:p>
        </p:txBody>
      </p:sp>
      <p:graphicFrame>
        <p:nvGraphicFramePr>
          <p:cNvPr id="7" name="Table 7">
            <a:extLst>
              <a:ext uri="{FF2B5EF4-FFF2-40B4-BE49-F238E27FC236}">
                <a16:creationId xmlns:a16="http://schemas.microsoft.com/office/drawing/2014/main" id="{8FB1A119-9499-52F2-885B-DA4C00BD64A1}"/>
              </a:ext>
            </a:extLst>
          </p:cNvPr>
          <p:cNvGraphicFramePr>
            <a:graphicFrameLocks noGrp="1"/>
          </p:cNvGraphicFramePr>
          <p:nvPr>
            <p:extLst>
              <p:ext uri="{D42A27DB-BD31-4B8C-83A1-F6EECF244321}">
                <p14:modId xmlns:p14="http://schemas.microsoft.com/office/powerpoint/2010/main" val="4012242002"/>
              </p:ext>
            </p:extLst>
          </p:nvPr>
        </p:nvGraphicFramePr>
        <p:xfrm>
          <a:off x="4685201" y="1243342"/>
          <a:ext cx="6734465" cy="4177756"/>
        </p:xfrm>
        <a:graphic>
          <a:graphicData uri="http://schemas.openxmlformats.org/drawingml/2006/table">
            <a:tbl>
              <a:tblPr firstRow="1" bandRow="1">
                <a:tableStyleId>{21E4AEA4-8DFA-4A89-87EB-49C32662AFE0}</a:tableStyleId>
              </a:tblPr>
              <a:tblGrid>
                <a:gridCol w="1977532">
                  <a:extLst>
                    <a:ext uri="{9D8B030D-6E8A-4147-A177-3AD203B41FA5}">
                      <a16:colId xmlns:a16="http://schemas.microsoft.com/office/drawing/2014/main" val="3253600255"/>
                    </a:ext>
                  </a:extLst>
                </a:gridCol>
                <a:gridCol w="4756933">
                  <a:extLst>
                    <a:ext uri="{9D8B030D-6E8A-4147-A177-3AD203B41FA5}">
                      <a16:colId xmlns:a16="http://schemas.microsoft.com/office/drawing/2014/main" val="3393359838"/>
                    </a:ext>
                  </a:extLst>
                </a:gridCol>
              </a:tblGrid>
              <a:tr h="501785">
                <a:tc>
                  <a:txBody>
                    <a:bodyPr/>
                    <a:lstStyle/>
                    <a:p>
                      <a:pPr algn="ctr"/>
                      <a:r>
                        <a:rPr lang="en-GB" sz="1600" b="1">
                          <a:latin typeface="Poppins"/>
                          <a:cs typeface="Poppins"/>
                        </a:rPr>
                        <a:t>Stages</a:t>
                      </a:r>
                    </a:p>
                  </a:txBody>
                  <a:tcPr marL="121925" marR="121925" marT="60960" marB="60960" anchor="ctr">
                    <a:solidFill>
                      <a:schemeClr val="tx2">
                        <a:lumMod val="90000"/>
                        <a:lumOff val="10000"/>
                      </a:schemeClr>
                    </a:solidFill>
                  </a:tcPr>
                </a:tc>
                <a:tc>
                  <a:txBody>
                    <a:bodyPr/>
                    <a:lstStyle/>
                    <a:p>
                      <a:pPr algn="ctr"/>
                      <a:r>
                        <a:rPr lang="en-GB" sz="1600" b="1">
                          <a:latin typeface="Poppins"/>
                          <a:cs typeface="Poppins"/>
                        </a:rPr>
                        <a:t>Detail</a:t>
                      </a:r>
                    </a:p>
                  </a:txBody>
                  <a:tcPr marL="121925" marR="121925" marT="60960" marB="60960" anchor="ctr">
                    <a:solidFill>
                      <a:schemeClr val="tx2">
                        <a:lumMod val="90000"/>
                        <a:lumOff val="10000"/>
                      </a:schemeClr>
                    </a:solidFill>
                  </a:tcPr>
                </a:tc>
                <a:extLst>
                  <a:ext uri="{0D108BD9-81ED-4DB2-BD59-A6C34878D82A}">
                    <a16:rowId xmlns:a16="http://schemas.microsoft.com/office/drawing/2014/main" val="606861386"/>
                  </a:ext>
                </a:extLst>
              </a:tr>
              <a:tr h="806068">
                <a:tc>
                  <a:txBody>
                    <a:bodyPr/>
                    <a:lstStyle/>
                    <a:p>
                      <a:pPr algn="ctr" fontAlgn="base">
                        <a:lnSpc>
                          <a:spcPct val="107000"/>
                        </a:lnSpc>
                        <a:spcAft>
                          <a:spcPts val="800"/>
                        </a:spcAft>
                      </a:pPr>
                      <a:r>
                        <a:rPr lang="en-GB" sz="1300" b="1">
                          <a:solidFill>
                            <a:srgbClr val="454546"/>
                          </a:solidFill>
                          <a:effectLst/>
                          <a:latin typeface="Poppins"/>
                          <a:ea typeface="Arial" panose="020B0604020202020204" pitchFamily="34" charset="0"/>
                          <a:cs typeface="Poppins"/>
                        </a:rPr>
                        <a:t>Stage One - Flagging potential pricing anomalies / outliers</a:t>
                      </a:r>
                      <a:endParaRPr lang="en-GB" sz="1300">
                        <a:effectLst/>
                        <a:latin typeface="Poppins"/>
                        <a:ea typeface="Arial" panose="020B0604020202020204" pitchFamily="34" charset="0"/>
                        <a:cs typeface="Poppins"/>
                      </a:endParaRPr>
                    </a:p>
                  </a:txBody>
                  <a:tcPr marL="12636" marR="12636" marT="12636" marB="12636" anchor="ctr">
                    <a:lnB w="3175" cap="flat" cmpd="sng" algn="ctr">
                      <a:solidFill>
                        <a:schemeClr val="tx1"/>
                      </a:solidFill>
                      <a:prstDash val="solid"/>
                      <a:round/>
                      <a:headEnd type="none" w="med" len="med"/>
                      <a:tailEnd type="none" w="med" len="med"/>
                    </a:lnB>
                    <a:noFill/>
                  </a:tcPr>
                </a:tc>
                <a:tc>
                  <a:txBody>
                    <a:bodyPr/>
                    <a:lstStyle/>
                    <a:p>
                      <a:pPr algn="just" fontAlgn="base">
                        <a:lnSpc>
                          <a:spcPct val="107000"/>
                        </a:lnSpc>
                        <a:spcAft>
                          <a:spcPts val="800"/>
                        </a:spcAft>
                      </a:pPr>
                      <a:r>
                        <a:rPr lang="en-GB" sz="1300" kern="1200" dirty="0">
                          <a:solidFill>
                            <a:schemeClr val="tx1">
                              <a:lumMod val="85000"/>
                              <a:lumOff val="15000"/>
                            </a:schemeClr>
                          </a:solidFill>
                          <a:effectLst/>
                          <a:latin typeface="Poppins"/>
                          <a:ea typeface="Arial" panose="020B0604020202020204" pitchFamily="34" charset="0"/>
                          <a:cs typeface="Poppins"/>
                        </a:rPr>
                        <a:t>Price Threshold Formula results is £215.96</a:t>
                      </a:r>
                    </a:p>
                    <a:p>
                      <a:pPr algn="just" fontAlgn="base">
                        <a:lnSpc>
                          <a:spcPct val="107000"/>
                        </a:lnSpc>
                        <a:spcAft>
                          <a:spcPts val="800"/>
                        </a:spcAft>
                      </a:pPr>
                      <a:r>
                        <a:rPr lang="en-GB" sz="1300" kern="1200" dirty="0">
                          <a:solidFill>
                            <a:schemeClr val="tx1">
                              <a:lumMod val="85000"/>
                              <a:lumOff val="15000"/>
                            </a:schemeClr>
                          </a:solidFill>
                          <a:effectLst/>
                          <a:latin typeface="Poppins"/>
                          <a:ea typeface="Arial" panose="020B0604020202020204" pitchFamily="34" charset="0"/>
                          <a:cs typeface="Poppins"/>
                        </a:rPr>
                        <a:t>Offer price is greater than threshold, stage 2 assessment is required</a:t>
                      </a:r>
                    </a:p>
                  </a:txBody>
                  <a:tcPr marL="12636" marR="12636" marT="12636" marB="12636"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073147"/>
                  </a:ext>
                </a:extLst>
              </a:tr>
              <a:tr h="2869903">
                <a:tc>
                  <a:txBody>
                    <a:bodyPr/>
                    <a:lstStyle/>
                    <a:p>
                      <a:pPr algn="ctr" fontAlgn="base">
                        <a:lnSpc>
                          <a:spcPct val="107000"/>
                        </a:lnSpc>
                        <a:spcAft>
                          <a:spcPts val="800"/>
                        </a:spcAft>
                      </a:pPr>
                      <a:r>
                        <a:rPr lang="en-GB" sz="1300" b="1">
                          <a:solidFill>
                            <a:srgbClr val="454546"/>
                          </a:solidFill>
                          <a:effectLst/>
                          <a:latin typeface="Poppins"/>
                          <a:ea typeface="Arial" panose="020B0604020202020204" pitchFamily="34" charset="0"/>
                          <a:cs typeface="Poppins"/>
                        </a:rPr>
                        <a:t>Stage Two – Assessment</a:t>
                      </a:r>
                      <a:endParaRPr lang="en-GB" sz="1300">
                        <a:effectLst/>
                        <a:latin typeface="Poppins"/>
                        <a:ea typeface="Arial" panose="020B0604020202020204" pitchFamily="34" charset="0"/>
                        <a:cs typeface="Poppins"/>
                      </a:endParaRPr>
                    </a:p>
                  </a:txBody>
                  <a:tcPr marL="12636" marR="12636" marT="12636" marB="12636"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fontAlgn="base">
                        <a:lnSpc>
                          <a:spcPct val="107000"/>
                        </a:lnSpc>
                        <a:spcAft>
                          <a:spcPts val="800"/>
                        </a:spcAft>
                      </a:pPr>
                      <a:r>
                        <a:rPr lang="en-GB" sz="1300" kern="1200" dirty="0">
                          <a:solidFill>
                            <a:schemeClr val="tx1">
                              <a:lumMod val="85000"/>
                              <a:lumOff val="15000"/>
                            </a:schemeClr>
                          </a:solidFill>
                          <a:effectLst/>
                          <a:latin typeface="Poppins"/>
                          <a:ea typeface="Arial" panose="020B0604020202020204" pitchFamily="34" charset="0"/>
                          <a:cs typeface="Poppins"/>
                        </a:rPr>
                        <a:t>Consideration of market conditions and other relevant circumstances.</a:t>
                      </a:r>
                    </a:p>
                    <a:p>
                      <a:pPr algn="just" fontAlgn="base">
                        <a:lnSpc>
                          <a:spcPct val="107000"/>
                        </a:lnSpc>
                        <a:spcAft>
                          <a:spcPts val="800"/>
                        </a:spcAft>
                      </a:pPr>
                      <a:r>
                        <a:rPr lang="en-GB" sz="1300" kern="1200" dirty="0">
                          <a:solidFill>
                            <a:schemeClr val="tx1">
                              <a:lumMod val="85000"/>
                              <a:lumOff val="15000"/>
                            </a:schemeClr>
                          </a:solidFill>
                          <a:effectLst/>
                          <a:latin typeface="Poppins"/>
                          <a:ea typeface="Arial" panose="020B0604020202020204" pitchFamily="34" charset="0"/>
                          <a:cs typeface="Poppins"/>
                        </a:rPr>
                        <a:t>Day Ahead </a:t>
                      </a:r>
                      <a:r>
                        <a:rPr lang="en-GB" sz="1300" kern="1200" dirty="0" err="1">
                          <a:solidFill>
                            <a:schemeClr val="tx1">
                              <a:lumMod val="85000"/>
                              <a:lumOff val="15000"/>
                            </a:schemeClr>
                          </a:solidFill>
                          <a:effectLst/>
                          <a:latin typeface="Poppins"/>
                          <a:ea typeface="Arial" panose="020B0604020202020204" pitchFamily="34" charset="0"/>
                          <a:cs typeface="Poppins"/>
                        </a:rPr>
                        <a:t>Nordpool</a:t>
                      </a:r>
                      <a:r>
                        <a:rPr lang="en-GB" sz="1300" kern="1200" dirty="0">
                          <a:solidFill>
                            <a:schemeClr val="tx1">
                              <a:lumMod val="85000"/>
                              <a:lumOff val="15000"/>
                            </a:schemeClr>
                          </a:solidFill>
                          <a:effectLst/>
                          <a:latin typeface="Poppins"/>
                          <a:ea typeface="Arial" panose="020B0604020202020204" pitchFamily="34" charset="0"/>
                          <a:cs typeface="Poppins"/>
                        </a:rPr>
                        <a:t> Price = £330.07</a:t>
                      </a:r>
                    </a:p>
                    <a:p>
                      <a:pPr marL="0" marR="0" lvl="0" indent="0" algn="just" defTabSz="685800" rtl="0" eaLnBrk="1" fontAlgn="base" latinLnBrk="0" hangingPunct="1">
                        <a:lnSpc>
                          <a:spcPct val="107000"/>
                        </a:lnSpc>
                        <a:spcBef>
                          <a:spcPts val="0"/>
                        </a:spcBef>
                        <a:spcAft>
                          <a:spcPts val="800"/>
                        </a:spcAft>
                        <a:buClrTx/>
                        <a:buSzTx/>
                        <a:buFontTx/>
                        <a:buNone/>
                        <a:tabLst/>
                        <a:defRPr/>
                      </a:pPr>
                      <a:r>
                        <a:rPr lang="en-GB" sz="1300" kern="1200" dirty="0">
                          <a:solidFill>
                            <a:schemeClr val="tx1">
                              <a:lumMod val="85000"/>
                              <a:lumOff val="15000"/>
                            </a:schemeClr>
                          </a:solidFill>
                          <a:effectLst/>
                          <a:latin typeface="Poppins"/>
                          <a:ea typeface="Arial" panose="020B0604020202020204" pitchFamily="34" charset="0"/>
                          <a:cs typeface="Poppins"/>
                        </a:rPr>
                        <a:t>Average Intraday price = £977.92</a:t>
                      </a:r>
                    </a:p>
                    <a:p>
                      <a:pPr marL="0" marR="0" lvl="0" indent="0" algn="just" defTabSz="685800" rtl="0" eaLnBrk="1" fontAlgn="base" latinLnBrk="0" hangingPunct="1">
                        <a:lnSpc>
                          <a:spcPct val="107000"/>
                        </a:lnSpc>
                        <a:spcBef>
                          <a:spcPts val="0"/>
                        </a:spcBef>
                        <a:spcAft>
                          <a:spcPts val="800"/>
                        </a:spcAft>
                        <a:buClrTx/>
                        <a:buSzTx/>
                        <a:buFontTx/>
                        <a:buNone/>
                        <a:tabLst/>
                        <a:defRPr/>
                      </a:pPr>
                      <a:r>
                        <a:rPr lang="en-GB" sz="1300" kern="1200" dirty="0">
                          <a:solidFill>
                            <a:schemeClr val="tx1">
                              <a:lumMod val="85000"/>
                              <a:lumOff val="15000"/>
                            </a:schemeClr>
                          </a:solidFill>
                          <a:effectLst/>
                          <a:latin typeface="Poppins"/>
                          <a:ea typeface="Arial" panose="020B0604020202020204" pitchFamily="34" charset="0"/>
                          <a:cs typeface="Poppins"/>
                        </a:rPr>
                        <a:t>Peak BM Price = £5,750</a:t>
                      </a:r>
                    </a:p>
                    <a:p>
                      <a:pPr algn="just" fontAlgn="base">
                        <a:lnSpc>
                          <a:spcPct val="107000"/>
                        </a:lnSpc>
                        <a:spcAft>
                          <a:spcPts val="800"/>
                        </a:spcAft>
                      </a:pPr>
                      <a:r>
                        <a:rPr lang="en-GB" sz="1300" kern="1200" dirty="0">
                          <a:solidFill>
                            <a:schemeClr val="tx1">
                              <a:lumMod val="85000"/>
                              <a:lumOff val="15000"/>
                            </a:schemeClr>
                          </a:solidFill>
                          <a:effectLst/>
                          <a:latin typeface="Poppins"/>
                          <a:ea typeface="Arial" panose="020B0604020202020204" pitchFamily="34" charset="0"/>
                          <a:cs typeface="Poppins"/>
                        </a:rPr>
                        <a:t>On the 8</a:t>
                      </a:r>
                      <a:r>
                        <a:rPr lang="en-GB" sz="1300" kern="1200" baseline="30000" dirty="0">
                          <a:solidFill>
                            <a:schemeClr val="tx1">
                              <a:lumMod val="85000"/>
                              <a:lumOff val="15000"/>
                            </a:schemeClr>
                          </a:solidFill>
                          <a:effectLst/>
                          <a:latin typeface="Poppins"/>
                          <a:ea typeface="Arial" panose="020B0604020202020204" pitchFamily="34" charset="0"/>
                          <a:cs typeface="Poppins"/>
                        </a:rPr>
                        <a:t>th</a:t>
                      </a:r>
                      <a:r>
                        <a:rPr lang="en-GB" sz="1300" kern="1200" dirty="0">
                          <a:solidFill>
                            <a:schemeClr val="tx1">
                              <a:lumMod val="85000"/>
                              <a:lumOff val="15000"/>
                            </a:schemeClr>
                          </a:solidFill>
                          <a:effectLst/>
                          <a:latin typeface="Poppins"/>
                          <a:ea typeface="Arial" panose="020B0604020202020204" pitchFamily="34" charset="0"/>
                          <a:cs typeface="Poppins"/>
                        </a:rPr>
                        <a:t> January 2025, a day of tight margins, average Intraday price was higher than the BM offer price of £400. Which can be understood as Provider A was pricing accordingly to market conditions. </a:t>
                      </a:r>
                    </a:p>
                    <a:p>
                      <a:pPr algn="just" fontAlgn="base">
                        <a:lnSpc>
                          <a:spcPct val="107000"/>
                        </a:lnSpc>
                        <a:spcAft>
                          <a:spcPts val="800"/>
                        </a:spcAft>
                      </a:pPr>
                      <a:r>
                        <a:rPr lang="en-GB" sz="1300" kern="1200" dirty="0">
                          <a:solidFill>
                            <a:schemeClr val="tx1">
                              <a:lumMod val="85000"/>
                              <a:lumOff val="15000"/>
                            </a:schemeClr>
                          </a:solidFill>
                          <a:effectLst/>
                          <a:latin typeface="Poppins"/>
                          <a:ea typeface="Arial" panose="020B0604020202020204" pitchFamily="34" charset="0"/>
                          <a:cs typeface="Poppins"/>
                        </a:rPr>
                        <a:t>No further assessment is required.</a:t>
                      </a:r>
                    </a:p>
                  </a:txBody>
                  <a:tcPr marL="12636" marR="12636" marT="12636" marB="12636"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0504906"/>
                  </a:ext>
                </a:extLst>
              </a:tr>
            </a:tbl>
          </a:graphicData>
        </a:graphic>
      </p:graphicFrame>
      <p:sp>
        <p:nvSpPr>
          <p:cNvPr id="8" name="TextBox 7">
            <a:extLst>
              <a:ext uri="{FF2B5EF4-FFF2-40B4-BE49-F238E27FC236}">
                <a16:creationId xmlns:a16="http://schemas.microsoft.com/office/drawing/2014/main" id="{AFE80018-D5D0-D1F7-6573-60A5D82FCF18}"/>
              </a:ext>
            </a:extLst>
          </p:cNvPr>
          <p:cNvSpPr txBox="1"/>
          <p:nvPr/>
        </p:nvSpPr>
        <p:spPr>
          <a:xfrm>
            <a:off x="237794" y="1586208"/>
            <a:ext cx="3807769" cy="2462918"/>
          </a:xfrm>
          <a:prstGeom prst="rect">
            <a:avLst/>
          </a:prstGeom>
          <a:noFill/>
          <a:ln w="12700">
            <a:no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Context</a:t>
            </a:r>
            <a:endPar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just" defTabSz="1219170" rtl="0" eaLnBrk="1" fontAlgn="auto" latinLnBrk="0" hangingPunct="1">
              <a:lnSpc>
                <a:spcPct val="150000"/>
              </a:lnSpc>
              <a:spcBef>
                <a:spcPts val="0"/>
              </a:spcBef>
              <a:spcAft>
                <a:spcPts val="0"/>
              </a:spcAft>
              <a:buClrTx/>
              <a:buSzTx/>
              <a:buFontTx/>
              <a:buNone/>
              <a:tabLst/>
              <a:defRPr/>
            </a:pPr>
            <a:endPar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Provider </a:t>
            </a:r>
            <a:r>
              <a:rPr kumimoji="0" lang="en-GB" sz="1467" b="1"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A</a:t>
            </a:r>
            <a: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 – Unit X wins a Positive Balancing Reserve Contract for the 08 Jan 2025</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Settlement Period 33</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BM Offer price: £400</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Technology type: Battery</a:t>
            </a:r>
          </a:p>
          <a:p>
            <a:pPr marL="0" marR="0" lvl="0" indent="0" algn="just" defTabSz="1219170" rtl="0" eaLnBrk="1" fontAlgn="auto" latinLnBrk="0" hangingPunct="1">
              <a:lnSpc>
                <a:spcPct val="100000"/>
              </a:lnSpc>
              <a:spcBef>
                <a:spcPts val="0"/>
              </a:spcBef>
              <a:spcAft>
                <a:spcPts val="0"/>
              </a:spcAft>
              <a:buClrTx/>
              <a:buSzTx/>
              <a:buFontTx/>
              <a:buNone/>
              <a:tabLst/>
              <a:defRPr/>
            </a:pPr>
            <a:b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br>
            <a:endParaRPr kumimoji="0" lang="en-GB" sz="1467" b="1" i="0" u="sng" strike="noStrike" kern="1200" cap="none" spc="0" normalizeH="0" baseline="0" noProof="0" dirty="0">
              <a:ln>
                <a:noFill/>
              </a:ln>
              <a:solidFill>
                <a:prstClr val="white"/>
              </a:solidFill>
              <a:effectLst/>
              <a:uLnTx/>
              <a:uFillTx/>
              <a:latin typeface="Poppins" panose="00000500000000000000" pitchFamily="2" charset="0"/>
              <a:ea typeface="12 pt. Helvetica* 45 Light   02" panose="02000403000000020004" pitchFamily="2" charset="0"/>
              <a:cs typeface="Poppins" panose="00000500000000000000" pitchFamily="2" charset="0"/>
            </a:endParaRPr>
          </a:p>
        </p:txBody>
      </p:sp>
      <p:sp>
        <p:nvSpPr>
          <p:cNvPr id="4" name="Rectangle 3">
            <a:extLst>
              <a:ext uri="{FF2B5EF4-FFF2-40B4-BE49-F238E27FC236}">
                <a16:creationId xmlns:a16="http://schemas.microsoft.com/office/drawing/2014/main" id="{DE20AF04-E47F-A33F-535A-4FC7D3E58036}"/>
              </a:ext>
            </a:extLst>
          </p:cNvPr>
          <p:cNvSpPr/>
          <p:nvPr/>
        </p:nvSpPr>
        <p:spPr>
          <a:xfrm>
            <a:off x="-2" y="5034914"/>
            <a:ext cx="4244939" cy="1821103"/>
          </a:xfrm>
          <a:prstGeom prst="rect">
            <a:avLst/>
          </a:prstGeom>
          <a:solidFill>
            <a:srgbClr val="3F0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panose="020B0604020202020204"/>
                <a:ea typeface="+mn-ea"/>
                <a:cs typeface="+mn-cs"/>
              </a:rPr>
              <a:t>Note: the provided example and values are purely illustrative and should not be considered factually accurate</a:t>
            </a:r>
          </a:p>
        </p:txBody>
      </p:sp>
    </p:spTree>
    <p:extLst>
      <p:ext uri="{BB962C8B-B14F-4D97-AF65-F5344CB8AC3E}">
        <p14:creationId xmlns:p14="http://schemas.microsoft.com/office/powerpoint/2010/main" val="172941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1DFD8-6D98-2E7A-EEB9-DAB106283EC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4D5694-9ED5-3A82-1FDC-B11FEF6D6048}"/>
              </a:ext>
            </a:extLst>
          </p:cNvPr>
          <p:cNvSpPr>
            <a:spLocks noGrp="1"/>
          </p:cNvSpPr>
          <p:nvPr>
            <p:ph type="body" sz="quarter" idx="13"/>
          </p:nvPr>
        </p:nvSpPr>
        <p:spPr>
          <a:xfrm>
            <a:off x="237794" y="2912534"/>
            <a:ext cx="3652468" cy="3704055"/>
          </a:xfrm>
        </p:spPr>
        <p:txBody>
          <a:bodyPr vert="horz" lIns="121920" tIns="60960" rIns="121920" bIns="60960" rtlCol="0" anchor="t">
            <a:noAutofit/>
          </a:bodyPr>
          <a:lstStyle/>
          <a:p>
            <a:pPr marR="6773" hangingPunct="0">
              <a:lnSpc>
                <a:spcPct val="100000"/>
              </a:lnSpc>
              <a:spcBef>
                <a:spcPts val="133"/>
              </a:spcBef>
              <a:defRPr/>
            </a:pPr>
            <a:endParaRPr lang="en-GB" sz="1333" b="1">
              <a:latin typeface="Poppins"/>
              <a:cs typeface="Poppins"/>
            </a:endParaRPr>
          </a:p>
          <a:p>
            <a:pPr marR="6773" hangingPunct="0">
              <a:lnSpc>
                <a:spcPct val="100000"/>
              </a:lnSpc>
              <a:spcBef>
                <a:spcPts val="133"/>
              </a:spcBef>
              <a:defRPr/>
            </a:pPr>
            <a:endParaRPr lang="en-GB" sz="1333">
              <a:latin typeface="Poppins"/>
              <a:cs typeface="Poppins"/>
            </a:endParaRPr>
          </a:p>
          <a:p>
            <a:pPr marL="228594" marR="6773" indent="-228594" hangingPunct="0">
              <a:lnSpc>
                <a:spcPct val="100000"/>
              </a:lnSpc>
              <a:spcBef>
                <a:spcPts val="133"/>
              </a:spcBef>
              <a:buFont typeface="Arial" panose="020B0604020202020204" pitchFamily="34" charset="0"/>
              <a:buChar char="•"/>
              <a:defRPr/>
            </a:pPr>
            <a:endParaRPr lang="en-GB" sz="1333">
              <a:latin typeface="Poppins" panose="00000500000000000000" pitchFamily="2" charset="0"/>
              <a:cs typeface="Poppins" panose="00000500000000000000" pitchFamily="2" charset="0"/>
            </a:endParaRPr>
          </a:p>
          <a:p>
            <a:pPr marR="6773" hangingPunct="0">
              <a:lnSpc>
                <a:spcPct val="100000"/>
              </a:lnSpc>
              <a:spcBef>
                <a:spcPts val="133"/>
              </a:spcBef>
              <a:spcAft>
                <a:spcPts val="800"/>
              </a:spcAft>
              <a:defRPr/>
            </a:pPr>
            <a:endParaRPr lang="en-GB" sz="1333">
              <a:latin typeface="Poppins" panose="00000500000000000000" pitchFamily="2" charset="0"/>
              <a:cs typeface="Poppins" panose="00000500000000000000" pitchFamily="2" charset="0"/>
            </a:endParaRPr>
          </a:p>
        </p:txBody>
      </p:sp>
      <p:graphicFrame>
        <p:nvGraphicFramePr>
          <p:cNvPr id="7" name="Table 7">
            <a:extLst>
              <a:ext uri="{FF2B5EF4-FFF2-40B4-BE49-F238E27FC236}">
                <a16:creationId xmlns:a16="http://schemas.microsoft.com/office/drawing/2014/main" id="{8F2798FF-441B-8EF2-80E0-BA28AF03CC70}"/>
              </a:ext>
            </a:extLst>
          </p:cNvPr>
          <p:cNvGraphicFramePr>
            <a:graphicFrameLocks noGrp="1"/>
          </p:cNvGraphicFramePr>
          <p:nvPr/>
        </p:nvGraphicFramePr>
        <p:xfrm>
          <a:off x="4407560" y="832920"/>
          <a:ext cx="7546645" cy="5132906"/>
        </p:xfrm>
        <a:graphic>
          <a:graphicData uri="http://schemas.openxmlformats.org/drawingml/2006/table">
            <a:tbl>
              <a:tblPr firstRow="1" bandRow="1">
                <a:tableStyleId>{21E4AEA4-8DFA-4A89-87EB-49C32662AFE0}</a:tableStyleId>
              </a:tblPr>
              <a:tblGrid>
                <a:gridCol w="2216024">
                  <a:extLst>
                    <a:ext uri="{9D8B030D-6E8A-4147-A177-3AD203B41FA5}">
                      <a16:colId xmlns:a16="http://schemas.microsoft.com/office/drawing/2014/main" val="3253600255"/>
                    </a:ext>
                  </a:extLst>
                </a:gridCol>
                <a:gridCol w="5330621">
                  <a:extLst>
                    <a:ext uri="{9D8B030D-6E8A-4147-A177-3AD203B41FA5}">
                      <a16:colId xmlns:a16="http://schemas.microsoft.com/office/drawing/2014/main" val="3393359838"/>
                    </a:ext>
                  </a:extLst>
                </a:gridCol>
              </a:tblGrid>
              <a:tr h="365760">
                <a:tc>
                  <a:txBody>
                    <a:bodyPr/>
                    <a:lstStyle/>
                    <a:p>
                      <a:pPr algn="ctr"/>
                      <a:r>
                        <a:rPr lang="en-GB" sz="1600" b="1">
                          <a:latin typeface="Poppins"/>
                          <a:cs typeface="Poppins"/>
                        </a:rPr>
                        <a:t>Stages</a:t>
                      </a:r>
                    </a:p>
                  </a:txBody>
                  <a:tcPr marL="121925" marR="121925" marT="60960" marB="60960" anchor="ctr">
                    <a:solidFill>
                      <a:schemeClr val="tx2">
                        <a:lumMod val="90000"/>
                        <a:lumOff val="10000"/>
                      </a:schemeClr>
                    </a:solidFill>
                  </a:tcPr>
                </a:tc>
                <a:tc>
                  <a:txBody>
                    <a:bodyPr/>
                    <a:lstStyle/>
                    <a:p>
                      <a:pPr algn="ctr"/>
                      <a:r>
                        <a:rPr lang="en-GB" sz="1600" b="1">
                          <a:latin typeface="Poppins"/>
                          <a:cs typeface="Poppins"/>
                        </a:rPr>
                        <a:t>Detail</a:t>
                      </a:r>
                    </a:p>
                  </a:txBody>
                  <a:tcPr marL="121925" marR="121925" marT="60960" marB="60960" anchor="ctr">
                    <a:solidFill>
                      <a:schemeClr val="tx2">
                        <a:lumMod val="90000"/>
                        <a:lumOff val="10000"/>
                      </a:schemeClr>
                    </a:solidFill>
                  </a:tcPr>
                </a:tc>
                <a:extLst>
                  <a:ext uri="{0D108BD9-81ED-4DB2-BD59-A6C34878D82A}">
                    <a16:rowId xmlns:a16="http://schemas.microsoft.com/office/drawing/2014/main" val="606861386"/>
                  </a:ext>
                </a:extLst>
              </a:tr>
              <a:tr h="670601">
                <a:tc>
                  <a:txBody>
                    <a:bodyPr/>
                    <a:lstStyle/>
                    <a:p>
                      <a:pPr algn="ctr" fontAlgn="base">
                        <a:lnSpc>
                          <a:spcPct val="107000"/>
                        </a:lnSpc>
                        <a:spcAft>
                          <a:spcPts val="800"/>
                        </a:spcAft>
                      </a:pPr>
                      <a:r>
                        <a:rPr lang="en-GB" sz="1300" b="1">
                          <a:solidFill>
                            <a:srgbClr val="454546"/>
                          </a:solidFill>
                          <a:effectLst/>
                          <a:latin typeface="Poppins"/>
                          <a:ea typeface="Arial" panose="020B0604020202020204" pitchFamily="34" charset="0"/>
                          <a:cs typeface="Poppins"/>
                        </a:rPr>
                        <a:t>Stage One - Flagging potential pricing anomalies / outliers</a:t>
                      </a:r>
                      <a:endParaRPr lang="en-GB" sz="1300">
                        <a:effectLst/>
                        <a:latin typeface="Poppins"/>
                        <a:ea typeface="Arial" panose="020B0604020202020204" pitchFamily="34" charset="0"/>
                        <a:cs typeface="Poppins"/>
                      </a:endParaRPr>
                    </a:p>
                  </a:txBody>
                  <a:tcPr marL="12636" marR="12636" marT="12636" marB="12636" anchor="ctr">
                    <a:lnB w="3175" cap="flat" cmpd="sng" algn="ctr">
                      <a:solidFill>
                        <a:schemeClr val="tx1"/>
                      </a:solidFill>
                      <a:prstDash val="solid"/>
                      <a:round/>
                      <a:headEnd type="none" w="med" len="med"/>
                      <a:tailEnd type="none" w="med" len="med"/>
                    </a:lnB>
                    <a:noFill/>
                  </a:tcPr>
                </a:tc>
                <a:tc>
                  <a:txBody>
                    <a:bodyPr/>
                    <a:lstStyle/>
                    <a:p>
                      <a:pPr algn="just" fontAlgn="base">
                        <a:lnSpc>
                          <a:spcPct val="107000"/>
                        </a:lnSpc>
                        <a:spcAft>
                          <a:spcPts val="800"/>
                        </a:spcAft>
                      </a:pPr>
                      <a:r>
                        <a:rPr lang="en-GB" sz="1300" kern="1200" dirty="0">
                          <a:solidFill>
                            <a:schemeClr val="tx1">
                              <a:lumMod val="85000"/>
                              <a:lumOff val="15000"/>
                            </a:schemeClr>
                          </a:solidFill>
                          <a:effectLst/>
                          <a:latin typeface="Poppins"/>
                          <a:ea typeface="Arial" panose="020B0604020202020204" pitchFamily="34" charset="0"/>
                          <a:cs typeface="Poppins"/>
                        </a:rPr>
                        <a:t>Price Threshold Formula results is £414.44</a:t>
                      </a:r>
                    </a:p>
                    <a:p>
                      <a:pPr algn="just" fontAlgn="base">
                        <a:lnSpc>
                          <a:spcPct val="107000"/>
                        </a:lnSpc>
                        <a:spcAft>
                          <a:spcPts val="800"/>
                        </a:spcAft>
                      </a:pPr>
                      <a:r>
                        <a:rPr lang="en-GB" sz="1300" kern="1200" dirty="0">
                          <a:solidFill>
                            <a:schemeClr val="tx1">
                              <a:lumMod val="85000"/>
                              <a:lumOff val="15000"/>
                            </a:schemeClr>
                          </a:solidFill>
                          <a:effectLst/>
                          <a:latin typeface="Poppins"/>
                          <a:ea typeface="Arial" panose="020B0604020202020204" pitchFamily="34" charset="0"/>
                          <a:cs typeface="Poppins"/>
                        </a:rPr>
                        <a:t>Offer price is greater than threshold.</a:t>
                      </a:r>
                    </a:p>
                  </a:txBody>
                  <a:tcPr marL="12636" marR="12636" marT="12636" marB="12636"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3073147"/>
                  </a:ext>
                </a:extLst>
              </a:tr>
              <a:tr h="2299588">
                <a:tc>
                  <a:txBody>
                    <a:bodyPr/>
                    <a:lstStyle/>
                    <a:p>
                      <a:pPr algn="ctr" fontAlgn="base">
                        <a:lnSpc>
                          <a:spcPct val="107000"/>
                        </a:lnSpc>
                        <a:spcAft>
                          <a:spcPts val="800"/>
                        </a:spcAft>
                      </a:pPr>
                      <a:r>
                        <a:rPr lang="en-GB" sz="1300" b="1">
                          <a:solidFill>
                            <a:srgbClr val="454546"/>
                          </a:solidFill>
                          <a:effectLst/>
                          <a:latin typeface="Poppins"/>
                          <a:ea typeface="Arial" panose="020B0604020202020204" pitchFamily="34" charset="0"/>
                          <a:cs typeface="Poppins"/>
                        </a:rPr>
                        <a:t>Stage Two – Assessment</a:t>
                      </a:r>
                      <a:endParaRPr lang="en-GB" sz="1300">
                        <a:effectLst/>
                        <a:latin typeface="Poppins"/>
                        <a:ea typeface="Arial" panose="020B0604020202020204" pitchFamily="34" charset="0"/>
                        <a:cs typeface="Poppins"/>
                      </a:endParaRPr>
                    </a:p>
                  </a:txBody>
                  <a:tcPr marL="12636" marR="12636" marT="12636" marB="12636"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fontAlgn="base">
                        <a:lnSpc>
                          <a:spcPct val="107000"/>
                        </a:lnSpc>
                        <a:spcAft>
                          <a:spcPts val="800"/>
                        </a:spcAft>
                      </a:pPr>
                      <a:r>
                        <a:rPr lang="en-GB" sz="1300" kern="1200" dirty="0">
                          <a:solidFill>
                            <a:schemeClr val="tx1">
                              <a:lumMod val="85000"/>
                              <a:lumOff val="15000"/>
                            </a:schemeClr>
                          </a:solidFill>
                          <a:effectLst/>
                          <a:latin typeface="Poppins"/>
                          <a:ea typeface="Arial" panose="020B0604020202020204" pitchFamily="34" charset="0"/>
                          <a:cs typeface="Poppins"/>
                        </a:rPr>
                        <a:t>Consideration of market conditions and other relevant circumstances.</a:t>
                      </a:r>
                    </a:p>
                    <a:p>
                      <a:pPr algn="just" fontAlgn="base">
                        <a:lnSpc>
                          <a:spcPct val="107000"/>
                        </a:lnSpc>
                        <a:spcAft>
                          <a:spcPts val="800"/>
                        </a:spcAft>
                      </a:pPr>
                      <a:r>
                        <a:rPr lang="en-GB" sz="1300" kern="1200" dirty="0">
                          <a:solidFill>
                            <a:schemeClr val="tx1">
                              <a:lumMod val="85000"/>
                              <a:lumOff val="15000"/>
                            </a:schemeClr>
                          </a:solidFill>
                          <a:effectLst/>
                          <a:latin typeface="Poppins"/>
                          <a:ea typeface="Arial" panose="020B0604020202020204" pitchFamily="34" charset="0"/>
                          <a:cs typeface="Poppins"/>
                        </a:rPr>
                        <a:t>Day Ahead </a:t>
                      </a:r>
                      <a:r>
                        <a:rPr lang="en-GB" sz="1300" kern="1200" dirty="0" err="1">
                          <a:solidFill>
                            <a:schemeClr val="tx1">
                              <a:lumMod val="85000"/>
                              <a:lumOff val="15000"/>
                            </a:schemeClr>
                          </a:solidFill>
                          <a:effectLst/>
                          <a:latin typeface="Poppins"/>
                          <a:ea typeface="Arial" panose="020B0604020202020204" pitchFamily="34" charset="0"/>
                          <a:cs typeface="Poppins"/>
                        </a:rPr>
                        <a:t>Nordpool</a:t>
                      </a:r>
                      <a:r>
                        <a:rPr lang="en-GB" sz="1300" kern="1200" dirty="0">
                          <a:solidFill>
                            <a:schemeClr val="tx1">
                              <a:lumMod val="85000"/>
                              <a:lumOff val="15000"/>
                            </a:schemeClr>
                          </a:solidFill>
                          <a:effectLst/>
                          <a:latin typeface="Poppins"/>
                          <a:ea typeface="Arial" panose="020B0604020202020204" pitchFamily="34" charset="0"/>
                          <a:cs typeface="Poppins"/>
                        </a:rPr>
                        <a:t> Price = £104.42</a:t>
                      </a:r>
                    </a:p>
                    <a:p>
                      <a:pPr marL="0" marR="0" lvl="0" indent="0" algn="just" defTabSz="685800" rtl="0" eaLnBrk="1" fontAlgn="base" latinLnBrk="0" hangingPunct="1">
                        <a:lnSpc>
                          <a:spcPct val="107000"/>
                        </a:lnSpc>
                        <a:spcBef>
                          <a:spcPts val="0"/>
                        </a:spcBef>
                        <a:spcAft>
                          <a:spcPts val="800"/>
                        </a:spcAft>
                        <a:buClrTx/>
                        <a:buSzTx/>
                        <a:buFontTx/>
                        <a:buNone/>
                        <a:tabLst/>
                        <a:defRPr/>
                      </a:pPr>
                      <a:r>
                        <a:rPr lang="en-GB" sz="1300" kern="1200" dirty="0">
                          <a:solidFill>
                            <a:schemeClr val="tx1">
                              <a:lumMod val="85000"/>
                              <a:lumOff val="15000"/>
                            </a:schemeClr>
                          </a:solidFill>
                          <a:effectLst/>
                          <a:latin typeface="Poppins"/>
                          <a:ea typeface="Arial" panose="020B0604020202020204" pitchFamily="34" charset="0"/>
                          <a:cs typeface="Poppins"/>
                        </a:rPr>
                        <a:t>Average Intraday price = £103.16</a:t>
                      </a:r>
                    </a:p>
                    <a:p>
                      <a:pPr marL="0" marR="0" lvl="0" indent="0" algn="just" defTabSz="685800" rtl="0" eaLnBrk="1" fontAlgn="base" latinLnBrk="0" hangingPunct="1">
                        <a:lnSpc>
                          <a:spcPct val="107000"/>
                        </a:lnSpc>
                        <a:spcBef>
                          <a:spcPts val="0"/>
                        </a:spcBef>
                        <a:spcAft>
                          <a:spcPts val="800"/>
                        </a:spcAft>
                        <a:buClrTx/>
                        <a:buSzTx/>
                        <a:buFontTx/>
                        <a:buNone/>
                        <a:tabLst/>
                        <a:defRPr/>
                      </a:pPr>
                      <a:r>
                        <a:rPr lang="en-GB" sz="1300" kern="1200" dirty="0">
                          <a:solidFill>
                            <a:schemeClr val="tx1">
                              <a:lumMod val="85000"/>
                              <a:lumOff val="15000"/>
                            </a:schemeClr>
                          </a:solidFill>
                          <a:effectLst/>
                          <a:latin typeface="Poppins"/>
                          <a:ea typeface="Arial" panose="020B0604020202020204" pitchFamily="34" charset="0"/>
                          <a:cs typeface="Poppins"/>
                        </a:rPr>
                        <a:t>Peak BM Price = £144.9</a:t>
                      </a:r>
                    </a:p>
                    <a:p>
                      <a:pPr algn="just" fontAlgn="base">
                        <a:lnSpc>
                          <a:spcPct val="107000"/>
                        </a:lnSpc>
                        <a:spcAft>
                          <a:spcPts val="800"/>
                        </a:spcAft>
                      </a:pPr>
                      <a:r>
                        <a:rPr lang="en-GB" sz="1300" kern="1200" dirty="0">
                          <a:solidFill>
                            <a:schemeClr val="tx1">
                              <a:lumMod val="85000"/>
                              <a:lumOff val="15000"/>
                            </a:schemeClr>
                          </a:solidFill>
                          <a:effectLst/>
                          <a:latin typeface="Poppins"/>
                          <a:ea typeface="Arial" panose="020B0604020202020204" pitchFamily="34" charset="0"/>
                          <a:cs typeface="Poppins"/>
                        </a:rPr>
                        <a:t>Provider B offer pricing exceeded market prices. No unplanned/planned EDL BM outages observed that could have impede provider to adjust MIL/MEL to reflect unavailability.</a:t>
                      </a:r>
                    </a:p>
                  </a:txBody>
                  <a:tcPr marL="12636" marR="12636" marT="12636" marB="12636"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0504906"/>
                  </a:ext>
                </a:extLst>
              </a:tr>
              <a:tr h="453177">
                <a:tc>
                  <a:txBody>
                    <a:bodyPr/>
                    <a:lstStyle/>
                    <a:p>
                      <a:pPr algn="ctr" fontAlgn="base">
                        <a:lnSpc>
                          <a:spcPct val="107000"/>
                        </a:lnSpc>
                        <a:spcAft>
                          <a:spcPts val="800"/>
                        </a:spcAft>
                      </a:pPr>
                      <a:r>
                        <a:rPr lang="en-GB" sz="1300" b="1">
                          <a:solidFill>
                            <a:srgbClr val="454546"/>
                          </a:solidFill>
                          <a:effectLst/>
                          <a:latin typeface="Poppins"/>
                          <a:ea typeface="Times New Roman" panose="02020603050405020304" pitchFamily="18" charset="0"/>
                          <a:cs typeface="Poppins"/>
                        </a:rPr>
                        <a:t>Stage Three – Provider explanation</a:t>
                      </a:r>
                      <a:endParaRPr lang="en-GB" sz="1300">
                        <a:effectLst/>
                        <a:latin typeface="Poppins"/>
                        <a:ea typeface="Arial" panose="020B0604020202020204" pitchFamily="34" charset="0"/>
                        <a:cs typeface="Poppins"/>
                      </a:endParaRPr>
                    </a:p>
                  </a:txBody>
                  <a:tcPr marL="12636" marR="12636" marT="12636" marB="12636"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just" fontAlgn="base">
                        <a:lnSpc>
                          <a:spcPct val="107000"/>
                        </a:lnSpc>
                        <a:spcAft>
                          <a:spcPts val="0"/>
                        </a:spcAft>
                      </a:pPr>
                      <a:r>
                        <a:rPr lang="en-GB" sz="1300" kern="1200" dirty="0">
                          <a:solidFill>
                            <a:schemeClr val="tx1">
                              <a:lumMod val="85000"/>
                              <a:lumOff val="15000"/>
                            </a:schemeClr>
                          </a:solidFill>
                          <a:effectLst/>
                          <a:latin typeface="Poppins"/>
                          <a:ea typeface="Times New Roman" panose="02020603050405020304" pitchFamily="18" charset="0"/>
                          <a:cs typeface="Poppins"/>
                        </a:rPr>
                        <a:t>Provider B declared that BM price was used to discourage BOA.</a:t>
                      </a:r>
                      <a:endParaRPr lang="en-GB" sz="1300" kern="1200" dirty="0">
                        <a:solidFill>
                          <a:schemeClr val="tx1">
                            <a:lumMod val="85000"/>
                            <a:lumOff val="15000"/>
                          </a:schemeClr>
                        </a:solidFill>
                        <a:effectLst/>
                        <a:latin typeface="Poppins"/>
                        <a:ea typeface="Arial" panose="020B0604020202020204" pitchFamily="34" charset="0"/>
                        <a:cs typeface="Poppins"/>
                      </a:endParaRPr>
                    </a:p>
                  </a:txBody>
                  <a:tcPr marL="12636" marR="12636" marT="12636" marB="12636"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399978"/>
                  </a:ext>
                </a:extLst>
              </a:tr>
              <a:tr h="1343780">
                <a:tc>
                  <a:txBody>
                    <a:bodyPr/>
                    <a:lstStyle/>
                    <a:p>
                      <a:pPr algn="ctr" fontAlgn="base">
                        <a:lnSpc>
                          <a:spcPct val="107000"/>
                        </a:lnSpc>
                        <a:spcAft>
                          <a:spcPts val="800"/>
                        </a:spcAft>
                      </a:pPr>
                      <a:r>
                        <a:rPr lang="en-GB" sz="1300" b="1">
                          <a:solidFill>
                            <a:srgbClr val="454546"/>
                          </a:solidFill>
                          <a:effectLst/>
                          <a:latin typeface="Poppins"/>
                          <a:ea typeface="Arial" panose="020B0604020202020204" pitchFamily="34" charset="0"/>
                          <a:cs typeface="Poppins"/>
                        </a:rPr>
                        <a:t>Stage Four – Identifying mitigating and aggravating factors</a:t>
                      </a:r>
                      <a:endParaRPr lang="en-GB" sz="1300">
                        <a:effectLst/>
                        <a:latin typeface="Poppins"/>
                        <a:ea typeface="Arial" panose="020B0604020202020204" pitchFamily="34" charset="0"/>
                        <a:cs typeface="Poppins"/>
                      </a:endParaRPr>
                    </a:p>
                  </a:txBody>
                  <a:tcPr marL="12636" marR="12636" marT="12636" marB="12636"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just" fontAlgn="base">
                        <a:lnSpc>
                          <a:spcPct val="107000"/>
                        </a:lnSpc>
                        <a:spcAft>
                          <a:spcPts val="800"/>
                        </a:spcAft>
                        <a:buFontTx/>
                        <a:buNone/>
                      </a:pPr>
                      <a:r>
                        <a:rPr lang="en-GB" sz="1300" kern="1200" dirty="0">
                          <a:solidFill>
                            <a:schemeClr val="tx1">
                              <a:lumMod val="85000"/>
                              <a:lumOff val="15000"/>
                            </a:schemeClr>
                          </a:solidFill>
                          <a:effectLst/>
                          <a:latin typeface="Poppins"/>
                          <a:ea typeface="Arial" panose="020B0604020202020204" pitchFamily="34" charset="0"/>
                          <a:cs typeface="Poppins"/>
                        </a:rPr>
                        <a:t>This was the first offence from Provider B and after becoming aware of the failure provider has put corrective action</a:t>
                      </a:r>
                    </a:p>
                  </a:txBody>
                  <a:tcPr marL="12636" marR="12636" marT="12636" marB="12636"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236403"/>
                  </a:ext>
                </a:extLst>
              </a:tr>
            </a:tbl>
          </a:graphicData>
        </a:graphic>
      </p:graphicFrame>
      <p:sp>
        <p:nvSpPr>
          <p:cNvPr id="8" name="TextBox 7">
            <a:extLst>
              <a:ext uri="{FF2B5EF4-FFF2-40B4-BE49-F238E27FC236}">
                <a16:creationId xmlns:a16="http://schemas.microsoft.com/office/drawing/2014/main" id="{843D3699-33A7-16B8-41E4-93289BE0C10B}"/>
              </a:ext>
            </a:extLst>
          </p:cNvPr>
          <p:cNvSpPr txBox="1"/>
          <p:nvPr/>
        </p:nvSpPr>
        <p:spPr>
          <a:xfrm>
            <a:off x="4711620" y="224585"/>
            <a:ext cx="3957163" cy="4205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133" b="1" i="0" u="none" strike="noStrike" kern="1200" cap="none" spc="0" normalizeH="0" baseline="0" noProof="0">
                <a:ln>
                  <a:noFill/>
                </a:ln>
                <a:solidFill>
                  <a:srgbClr val="3F0731"/>
                </a:solidFill>
                <a:effectLst/>
                <a:uLnTx/>
                <a:uFillTx/>
                <a:latin typeface="Poppins" panose="00000500000000000000" pitchFamily="2" charset="0"/>
                <a:ea typeface="+mn-ea"/>
                <a:cs typeface="Poppins" panose="00000500000000000000" pitchFamily="2" charset="0"/>
              </a:rPr>
              <a:t>NESO Assessment</a:t>
            </a:r>
          </a:p>
        </p:txBody>
      </p:sp>
      <p:sp>
        <p:nvSpPr>
          <p:cNvPr id="10" name="Text Placeholder 19">
            <a:extLst>
              <a:ext uri="{FF2B5EF4-FFF2-40B4-BE49-F238E27FC236}">
                <a16:creationId xmlns:a16="http://schemas.microsoft.com/office/drawing/2014/main" id="{9C94D829-A4DF-F9C1-3048-8A08F9C3068F}"/>
              </a:ext>
            </a:extLst>
          </p:cNvPr>
          <p:cNvSpPr txBox="1">
            <a:spLocks/>
          </p:cNvSpPr>
          <p:nvPr/>
        </p:nvSpPr>
        <p:spPr>
          <a:xfrm>
            <a:off x="4249906" y="6024970"/>
            <a:ext cx="6951521" cy="824092"/>
          </a:xfrm>
          <a:prstGeom prst="rect">
            <a:avLst/>
          </a:prstGeom>
        </p:spPr>
        <p:txBody>
          <a:bodyPr lIns="121920" tIns="60960" rIns="121920" bIns="60960" anchor="t">
            <a:normAutofit/>
          </a:bodyPr>
          <a:lstStyle>
            <a:lvl1pPr marL="171450" indent="-171450" algn="l" defTabSz="685800" rtl="0" eaLnBrk="1" latinLnBrk="0" hangingPunct="1">
              <a:lnSpc>
                <a:spcPct val="100000"/>
              </a:lnSpc>
              <a:spcBef>
                <a:spcPts val="750"/>
              </a:spcBef>
              <a:buFont typeface="Arial" panose="020B0604020202020204" pitchFamily="34" charset="0"/>
              <a:buChar char="•"/>
              <a:defRPr sz="2100" b="0" i="0" kern="1200">
                <a:solidFill>
                  <a:schemeClr val="tx1"/>
                </a:solidFill>
                <a:latin typeface="+mj-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b="0" i="0" kern="1200">
                <a:solidFill>
                  <a:schemeClr val="tx1"/>
                </a:solidFill>
                <a:latin typeface="+mj-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b="0" i="0" kern="1200">
                <a:solidFill>
                  <a:schemeClr val="tx1"/>
                </a:solidFill>
                <a:latin typeface="+mj-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b="0" i="0" kern="1200">
                <a:solidFill>
                  <a:schemeClr val="tx1"/>
                </a:solidFill>
                <a:latin typeface="+mj-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b="0" i="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107000"/>
              </a:lnSpc>
              <a:spcBef>
                <a:spcPts val="400"/>
              </a:spcBef>
              <a:spcAft>
                <a:spcPts val="4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FF00FF"/>
                </a:solidFill>
                <a:effectLst/>
                <a:uLnTx/>
                <a:uFillTx/>
                <a:latin typeface="Poppins" panose="00000500000000000000" pitchFamily="2" charset="0"/>
                <a:ea typeface="+mn-ea"/>
                <a:cs typeface="Poppins" panose="00000500000000000000" pitchFamily="2" charset="0"/>
              </a:rPr>
              <a:t>Outcome </a:t>
            </a:r>
            <a:r>
              <a:rPr kumimoji="0" lang="en-GB" sz="1600" b="0" i="0" u="none" strike="noStrike" kern="1200" cap="none" spc="0" normalizeH="0" baseline="0" noProof="0">
                <a:ln>
                  <a:noFill/>
                </a:ln>
                <a:solidFill>
                  <a:srgbClr val="FF00FF"/>
                </a:solidFill>
                <a:effectLst/>
                <a:uLnTx/>
                <a:uFillTx/>
                <a:latin typeface="Poppins" panose="00000500000000000000" pitchFamily="2" charset="0"/>
                <a:ea typeface="+mn-ea"/>
                <a:cs typeface="Poppins" panose="00000500000000000000" pitchFamily="2" charset="0"/>
                <a:sym typeface="Wingdings" panose="05000000000000000000" pitchFamily="2" charset="2"/>
              </a:rPr>
              <a:t> </a:t>
            </a:r>
            <a:r>
              <a:rPr kumimoji="0" lang="en-GB" sz="16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No availability fee for affected service window.</a:t>
            </a:r>
          </a:p>
          <a:p>
            <a:pPr marL="0" marR="0" lvl="0" indent="0" algn="l" defTabSz="914377" rtl="0" eaLnBrk="1" fontAlgn="auto" latinLnBrk="0" hangingPunct="1">
              <a:lnSpc>
                <a:spcPct val="107000"/>
              </a:lnSpc>
              <a:spcBef>
                <a:spcPts val="400"/>
              </a:spcBef>
              <a:spcAft>
                <a:spcPts val="400"/>
              </a:spcAft>
              <a:buClrTx/>
              <a:buSzTx/>
              <a:buFont typeface="Arial" panose="020B0604020202020204" pitchFamily="34" charset="0"/>
              <a:buNone/>
              <a:tabLst/>
              <a:defRPr/>
            </a:pPr>
            <a:r>
              <a:rPr kumimoji="0" lang="en-GB" sz="16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rPr>
              <a:t>Incident recorded in case of further breaches</a:t>
            </a:r>
            <a:endParaRPr kumimoji="0" lang="en-GB" sz="1600" b="0" i="0" u="none" strike="noStrike" kern="1200" cap="none" spc="0" normalizeH="0" baseline="0" noProof="0">
              <a:ln>
                <a:noFill/>
              </a:ln>
              <a:solidFill>
                <a:srgbClr val="FF00FF"/>
              </a:solidFill>
              <a:effectLst/>
              <a:uLnTx/>
              <a:uFillTx/>
              <a:latin typeface="Arial" panose="020B0604020202020204"/>
              <a:ea typeface="+mn-ea"/>
              <a:cs typeface="+mn-cs"/>
            </a:endParaRPr>
          </a:p>
        </p:txBody>
      </p:sp>
      <p:sp>
        <p:nvSpPr>
          <p:cNvPr id="15" name="Title 1">
            <a:extLst>
              <a:ext uri="{FF2B5EF4-FFF2-40B4-BE49-F238E27FC236}">
                <a16:creationId xmlns:a16="http://schemas.microsoft.com/office/drawing/2014/main" id="{2F1FBBBF-C352-D3FB-AF51-D7B881C352B6}"/>
              </a:ext>
            </a:extLst>
          </p:cNvPr>
          <p:cNvSpPr>
            <a:spLocks noGrp="1"/>
          </p:cNvSpPr>
          <p:nvPr>
            <p:ph type="title"/>
          </p:nvPr>
        </p:nvSpPr>
        <p:spPr>
          <a:xfrm>
            <a:off x="237793" y="635009"/>
            <a:ext cx="4007144" cy="1325563"/>
          </a:xfrm>
        </p:spPr>
        <p:txBody>
          <a:bodyPr>
            <a:noAutofit/>
          </a:bodyPr>
          <a:lstStyle/>
          <a:p>
            <a:br>
              <a:rPr lang="en-GB" sz="2667" dirty="0"/>
            </a:br>
            <a:r>
              <a:rPr lang="en-GB" sz="2667" dirty="0"/>
              <a:t>Detailed </a:t>
            </a:r>
            <a:r>
              <a:rPr lang="en-GB" sz="2667" dirty="0">
                <a:solidFill>
                  <a:schemeClr val="bg1"/>
                </a:solidFill>
              </a:rPr>
              <a:t>example 6b </a:t>
            </a:r>
            <a:r>
              <a:rPr lang="en-GB" sz="2667" dirty="0"/>
              <a:t>: Excessive Pricing</a:t>
            </a:r>
            <a:br>
              <a:rPr lang="en-GB" sz="2667" noProof="1"/>
            </a:br>
            <a:br>
              <a:rPr lang="en-GB" sz="2667" noProof="1"/>
            </a:br>
            <a:endParaRPr lang="en-GB" sz="2667" dirty="0"/>
          </a:p>
        </p:txBody>
      </p:sp>
      <p:sp>
        <p:nvSpPr>
          <p:cNvPr id="16" name="TextBox 15">
            <a:extLst>
              <a:ext uri="{FF2B5EF4-FFF2-40B4-BE49-F238E27FC236}">
                <a16:creationId xmlns:a16="http://schemas.microsoft.com/office/drawing/2014/main" id="{03F8652C-BF27-86E9-7C30-BDC37F0C2EC4}"/>
              </a:ext>
            </a:extLst>
          </p:cNvPr>
          <p:cNvSpPr txBox="1"/>
          <p:nvPr/>
        </p:nvSpPr>
        <p:spPr>
          <a:xfrm>
            <a:off x="237794" y="1586208"/>
            <a:ext cx="3807769" cy="2462918"/>
          </a:xfrm>
          <a:prstGeom prst="rect">
            <a:avLst/>
          </a:prstGeom>
          <a:noFill/>
          <a:ln w="12700">
            <a:no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GB" sz="1467" b="1"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Context</a:t>
            </a:r>
            <a:endPar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just" defTabSz="1219170" rtl="0" eaLnBrk="1" fontAlgn="auto" latinLnBrk="0" hangingPunct="1">
              <a:lnSpc>
                <a:spcPct val="150000"/>
              </a:lnSpc>
              <a:spcBef>
                <a:spcPts val="0"/>
              </a:spcBef>
              <a:spcAft>
                <a:spcPts val="0"/>
              </a:spcAft>
              <a:buClrTx/>
              <a:buSzTx/>
              <a:buFontTx/>
              <a:buNone/>
              <a:tabLst/>
              <a:defRPr/>
            </a:pPr>
            <a:endPar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Provider </a:t>
            </a:r>
            <a:r>
              <a:rPr kumimoji="0" lang="en-GB" sz="1467" b="1"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B</a:t>
            </a:r>
            <a: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 – Unit Y wins a Positive Balancing Reserve Contract for the 9</a:t>
            </a:r>
            <a:r>
              <a:rPr kumimoji="0" lang="en-GB" sz="1467" b="0" i="0" u="none" strike="noStrike" kern="1200" cap="none" spc="0" normalizeH="0" baseline="30000" noProof="1">
                <a:ln>
                  <a:noFill/>
                </a:ln>
                <a:solidFill>
                  <a:prstClr val="white"/>
                </a:solidFill>
                <a:effectLst/>
                <a:uLnTx/>
                <a:uFillTx/>
                <a:latin typeface="Poppins" panose="00000500000000000000" pitchFamily="2" charset="0"/>
                <a:ea typeface="+mn-ea"/>
                <a:cs typeface="Poppins" panose="00000500000000000000" pitchFamily="2" charset="0"/>
              </a:rPr>
              <a:t>th</a:t>
            </a:r>
            <a: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 Jan 2025</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Settlement Period 31</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BM Offer price: £9,999</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t>Technology type: OCGT</a:t>
            </a:r>
          </a:p>
          <a:p>
            <a:pPr marL="0" marR="0" lvl="0" indent="0" algn="just" defTabSz="1219170" rtl="0" eaLnBrk="1" fontAlgn="auto" latinLnBrk="0" hangingPunct="1">
              <a:lnSpc>
                <a:spcPct val="100000"/>
              </a:lnSpc>
              <a:spcBef>
                <a:spcPts val="0"/>
              </a:spcBef>
              <a:spcAft>
                <a:spcPts val="0"/>
              </a:spcAft>
              <a:buClrTx/>
              <a:buSzTx/>
              <a:buFontTx/>
              <a:buNone/>
              <a:tabLst/>
              <a:defRPr/>
            </a:pPr>
            <a:br>
              <a:rPr kumimoji="0" lang="en-GB" sz="1467" b="0" i="0" u="none" strike="noStrike" kern="1200" cap="none" spc="0" normalizeH="0" baseline="0" noProof="1">
                <a:ln>
                  <a:noFill/>
                </a:ln>
                <a:solidFill>
                  <a:prstClr val="white"/>
                </a:solidFill>
                <a:effectLst/>
                <a:uLnTx/>
                <a:uFillTx/>
                <a:latin typeface="Poppins" panose="00000500000000000000" pitchFamily="2" charset="0"/>
                <a:ea typeface="+mn-ea"/>
                <a:cs typeface="Poppins" panose="00000500000000000000" pitchFamily="2" charset="0"/>
              </a:rPr>
            </a:br>
            <a:endParaRPr kumimoji="0" lang="en-GB" sz="1467" b="1" i="0" u="sng" strike="noStrike" kern="1200" cap="none" spc="0" normalizeH="0" baseline="0" noProof="0" dirty="0">
              <a:ln>
                <a:noFill/>
              </a:ln>
              <a:solidFill>
                <a:prstClr val="white"/>
              </a:solidFill>
              <a:effectLst/>
              <a:uLnTx/>
              <a:uFillTx/>
              <a:latin typeface="Poppins" panose="00000500000000000000" pitchFamily="2" charset="0"/>
              <a:ea typeface="12 pt. Helvetica* 45 Light   02" panose="02000403000000020004" pitchFamily="2" charset="0"/>
              <a:cs typeface="Poppins" panose="00000500000000000000" pitchFamily="2" charset="0"/>
            </a:endParaRPr>
          </a:p>
        </p:txBody>
      </p:sp>
      <p:sp>
        <p:nvSpPr>
          <p:cNvPr id="2" name="Rectangle 1">
            <a:extLst>
              <a:ext uri="{FF2B5EF4-FFF2-40B4-BE49-F238E27FC236}">
                <a16:creationId xmlns:a16="http://schemas.microsoft.com/office/drawing/2014/main" id="{EC12BBA5-CAA0-826B-5F5D-9BE3E2851FBC}"/>
              </a:ext>
            </a:extLst>
          </p:cNvPr>
          <p:cNvSpPr/>
          <p:nvPr/>
        </p:nvSpPr>
        <p:spPr>
          <a:xfrm>
            <a:off x="-2" y="5034914"/>
            <a:ext cx="4244939" cy="1821103"/>
          </a:xfrm>
          <a:prstGeom prst="rect">
            <a:avLst/>
          </a:prstGeom>
          <a:solidFill>
            <a:srgbClr val="3F0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panose="020B0604020202020204"/>
                <a:ea typeface="+mn-ea"/>
                <a:cs typeface="+mn-cs"/>
              </a:rPr>
              <a:t>Note: the provided example and values are purely illustrative and should not be considered factually accurate</a:t>
            </a:r>
          </a:p>
        </p:txBody>
      </p:sp>
    </p:spTree>
    <p:extLst>
      <p:ext uri="{BB962C8B-B14F-4D97-AF65-F5344CB8AC3E}">
        <p14:creationId xmlns:p14="http://schemas.microsoft.com/office/powerpoint/2010/main" val="173360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D666C-61DC-FB56-BB02-ED1095D415EF}"/>
            </a:ext>
          </a:extLst>
        </p:cNvPr>
        <p:cNvGrpSpPr/>
        <p:nvPr/>
      </p:nvGrpSpPr>
      <p:grpSpPr>
        <a:xfrm>
          <a:off x="0" y="0"/>
          <a:ext cx="0" cy="0"/>
          <a:chOff x="0" y="0"/>
          <a:chExt cx="0" cy="0"/>
        </a:xfrm>
      </p:grpSpPr>
      <p:sp>
        <p:nvSpPr>
          <p:cNvPr id="20" name="Title 1">
            <a:extLst>
              <a:ext uri="{FF2B5EF4-FFF2-40B4-BE49-F238E27FC236}">
                <a16:creationId xmlns:a16="http://schemas.microsoft.com/office/drawing/2014/main" id="{6FB56C17-BAB7-7751-9B6F-B8DFAD6955B3}"/>
              </a:ext>
            </a:extLst>
          </p:cNvPr>
          <p:cNvSpPr txBox="1">
            <a:spLocks/>
          </p:cNvSpPr>
          <p:nvPr/>
        </p:nvSpPr>
        <p:spPr>
          <a:xfrm>
            <a:off x="466448" y="241088"/>
            <a:ext cx="10515600" cy="1325563"/>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3300" b="0" i="0" kern="1200">
                <a:solidFill>
                  <a:schemeClr val="accent1"/>
                </a:solidFill>
                <a:latin typeface="Poppins Medium" pitchFamily="2" charset="77"/>
                <a:ea typeface="+mj-ea"/>
                <a:cs typeface="Poppins Medium" pitchFamily="2" charset="77"/>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en-US" sz="3733" dirty="0">
                <a:solidFill>
                  <a:srgbClr val="3F0730"/>
                </a:solidFill>
              </a:rPr>
              <a:t>Q&amp;A</a:t>
            </a:r>
            <a:endParaRPr kumimoji="0" lang="en-GB" sz="3733" b="0" i="0" u="none" strike="noStrike" kern="1200" cap="none" spc="0" normalizeH="0" baseline="0" noProof="0" dirty="0">
              <a:ln>
                <a:noFill/>
              </a:ln>
              <a:solidFill>
                <a:srgbClr val="3F0730"/>
              </a:solidFill>
              <a:effectLst/>
              <a:uLnTx/>
              <a:uFillTx/>
              <a:latin typeface="Poppins Medium" pitchFamily="2" charset="77"/>
              <a:ea typeface="+mj-ea"/>
              <a:cs typeface="Poppins Medium" pitchFamily="2" charset="77"/>
            </a:endParaRPr>
          </a:p>
        </p:txBody>
      </p:sp>
      <p:sp>
        <p:nvSpPr>
          <p:cNvPr id="2" name="TextBox 1">
            <a:extLst>
              <a:ext uri="{FF2B5EF4-FFF2-40B4-BE49-F238E27FC236}">
                <a16:creationId xmlns:a16="http://schemas.microsoft.com/office/drawing/2014/main" id="{150CAC7A-0FD2-FDE1-A742-169FBC5EF272}"/>
              </a:ext>
            </a:extLst>
          </p:cNvPr>
          <p:cNvSpPr txBox="1"/>
          <p:nvPr/>
        </p:nvSpPr>
        <p:spPr>
          <a:xfrm>
            <a:off x="383458" y="1278194"/>
            <a:ext cx="11342094" cy="2308324"/>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Any questions raised but not answered during the session will be answered in a Q&amp;A document which we will aim to share later this week.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any further questions that arise after the session, please contact the Balancing Services Performance Monitoring team at </a:t>
            </a:r>
            <a:r>
              <a:rPr lang="en-US" u="sng" dirty="0">
                <a:solidFill>
                  <a:schemeClr val="accent3"/>
                </a:solidFill>
                <a:hlinkClick r:id="rId2">
                  <a:extLst>
                    <a:ext uri="{A12FA001-AC4F-418D-AE19-62706E023703}">
                      <ahyp:hlinkClr xmlns:ahyp="http://schemas.microsoft.com/office/drawing/2018/hyperlinkcolor" val="tx"/>
                    </a:ext>
                  </a:extLst>
                </a:hlinkClick>
              </a:rPr>
              <a:t>box.balancingservicesmonitoring@neso.energy</a:t>
            </a:r>
            <a:endParaRPr lang="en-US" u="sng" dirty="0">
              <a:solidFill>
                <a:schemeClr val="accent3"/>
              </a:solidFill>
            </a:endParaRPr>
          </a:p>
          <a:p>
            <a:pPr marL="285750" indent="-285750">
              <a:buFont typeface="Arial" panose="020B0604020202020204" pitchFamily="34" charset="0"/>
              <a:buChar char="•"/>
            </a:pPr>
            <a:endParaRPr lang="en-US" u="sng" dirty="0">
              <a:solidFill>
                <a:schemeClr val="accent3"/>
              </a:solidFill>
            </a:endParaRPr>
          </a:p>
          <a:p>
            <a:endParaRPr lang="en-GB" u="sng" dirty="0"/>
          </a:p>
        </p:txBody>
      </p:sp>
    </p:spTree>
    <p:extLst>
      <p:ext uri="{BB962C8B-B14F-4D97-AF65-F5344CB8AC3E}">
        <p14:creationId xmlns:p14="http://schemas.microsoft.com/office/powerpoint/2010/main" val="3504665831"/>
      </p:ext>
    </p:extLst>
  </p:cSld>
  <p:clrMapOvr>
    <a:masterClrMapping/>
  </p:clrMapOvr>
</p:sld>
</file>

<file path=ppt/theme/theme1.xml><?xml version="1.0" encoding="utf-8"?>
<a:theme xmlns:a="http://schemas.openxmlformats.org/drawingml/2006/main" name="Office Theme">
  <a:themeElements>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B5842E2-0935-4382-86DA-E3C442F2ADEB}" vid="{B75790B2-C96D-4006-89DF-8FF73453A45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spcAft>
            <a:spcPts val="600"/>
          </a:spcAft>
          <a:defRPr sz="1200" b="1" dirty="0">
            <a:solidFill>
              <a:schemeClr val="tx1"/>
            </a:solidFill>
            <a:latin typeface="Poppins" panose="00000500000000000000" pitchFamily="2" charset="0"/>
            <a:cs typeface="Poppins" panose="00000500000000000000" pitchFamily="2"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857F4BC265BE419315E843E69D8FF5" ma:contentTypeVersion="11" ma:contentTypeDescription="Create a new document." ma:contentTypeScope="" ma:versionID="a23ca5b4bd24c48b4035015ed39bd955">
  <xsd:schema xmlns:xsd="http://www.w3.org/2001/XMLSchema" xmlns:xs="http://www.w3.org/2001/XMLSchema" xmlns:p="http://schemas.microsoft.com/office/2006/metadata/properties" xmlns:ns3="cc9f721b-b07d-4fc1-aecc-cb8f9c1a3aa9" targetNamespace="http://schemas.microsoft.com/office/2006/metadata/properties" ma:root="true" ma:fieldsID="dc7e680f5b8ec055ac4cfe6281e16048" ns3:_="">
    <xsd:import namespace="cc9f721b-b07d-4fc1-aecc-cb8f9c1a3aa9"/>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SystemTags" minOccurs="0"/>
                <xsd:element ref="ns3:MediaServiceGenerationTime" minOccurs="0"/>
                <xsd:element ref="ns3:MediaServiceEventHashCode" minOccurs="0"/>
                <xsd:element ref="ns3:MediaServiceOCR" minOccurs="0"/>
                <xsd:element ref="ns3:MediaLengthInSeconds" minOccurs="0"/>
                <xsd:element ref="ns3:_activity"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f721b-b07d-4fc1-aecc-cb8f9c1a3aa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c9f721b-b07d-4fc1-aecc-cb8f9c1a3aa9" xsi:nil="true"/>
  </documentManagement>
</p:properties>
</file>

<file path=customXml/itemProps1.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2.xml><?xml version="1.0" encoding="utf-8"?>
<ds:datastoreItem xmlns:ds="http://schemas.openxmlformats.org/officeDocument/2006/customXml" ds:itemID="{879863BA-45AE-4DDF-9F34-9E9F481E3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f721b-b07d-4fc1-aecc-cb8f9c1a3a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8DAACB-6079-4222-BA99-947C98D03F94}">
  <ds:schemaRefs>
    <ds:schemaRef ds:uri="cc9f721b-b07d-4fc1-aecc-cb8f9c1a3aa9"/>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8bd8ea52-c780-4b8e-a340-9b7c17991182}" enabled="1" method="Privileged" siteId="{a63c9e9e-b4db-442a-a94f-08718d788e8c}" removed="0"/>
</clbl:labelList>
</file>

<file path=docProps/app.xml><?xml version="1.0" encoding="utf-8"?>
<Properties xmlns="http://schemas.openxmlformats.org/officeDocument/2006/extended-properties" xmlns:vt="http://schemas.openxmlformats.org/officeDocument/2006/docPropsVTypes">
  <Template>Public NESO PowerPoint Template Oct 24_Poppins</Template>
  <TotalTime>0</TotalTime>
  <Words>966</Words>
  <Application>Microsoft Office PowerPoint</Application>
  <PresentationFormat>Widescreen</PresentationFormat>
  <Paragraphs>98</Paragraphs>
  <Slides>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Aptos</vt:lpstr>
      <vt:lpstr>Aptos Display</vt:lpstr>
      <vt:lpstr>Arial</vt:lpstr>
      <vt:lpstr>HelveticaNeueLTPro-Roman</vt:lpstr>
      <vt:lpstr>Poppins</vt:lpstr>
      <vt:lpstr>Poppins Medium</vt:lpstr>
      <vt:lpstr>Office Theme</vt:lpstr>
      <vt:lpstr>1_Office Theme</vt:lpstr>
      <vt:lpstr>2_Office Theme</vt:lpstr>
      <vt:lpstr>Monitoring &amp; Reducing Excessive Pricing in Balancing Reserve</vt:lpstr>
      <vt:lpstr>PowerPoint Presentation</vt:lpstr>
      <vt:lpstr>Performance Monitoring   Excessive pricing</vt:lpstr>
      <vt:lpstr>PowerPoint Presentation</vt:lpstr>
      <vt:lpstr> Detailed example 6a : Excessive Pricing  </vt:lpstr>
      <vt:lpstr> Detailed example 6b : Excessive Pricing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 Morris</dc:creator>
  <cp:lastModifiedBy>Sam Morris</cp:lastModifiedBy>
  <cp:revision>2</cp:revision>
  <dcterms:created xsi:type="dcterms:W3CDTF">2026-02-13T12:36:39Z</dcterms:created>
  <dcterms:modified xsi:type="dcterms:W3CDTF">2026-02-17T14:34:49Z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0x01010023857F4BC265BE419315E843E69D8FF5</vt:lpwstr>
  </property>
  <property fmtid="{D5CDD505-2E9C-101B-9397-08002B2CF9AE}" pid="3" name="MediaServiceImageTags">
    <vt:lpwstr/>
  </property>
  <property fmtid="{D5CDD505-2E9C-101B-9397-08002B2CF9AE}" pid="4" name="Order">
    <vt:r8>4835000</vt:r8>
  </property>
  <property fmtid="{D5CDD505-2E9C-101B-9397-08002B2CF9AE}" pid="5" name="ClassificationContentMarkingHeaderLocations">
    <vt:lpwstr>Office Theme:5</vt:lpwstr>
  </property>
  <property fmtid="{D5CDD505-2E9C-101B-9397-08002B2CF9AE}" pid="6" name="ClassificationContentMarkingHeaderText">
    <vt:lpwstr>General</vt:lpwstr>
  </property>
</Properties>
</file>