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83" r:id="rId6"/>
    <p:sldId id="259" r:id="rId7"/>
    <p:sldId id="308" r:id="rId8"/>
    <p:sldId id="298" r:id="rId9"/>
    <p:sldId id="325" r:id="rId10"/>
    <p:sldId id="312" r:id="rId11"/>
    <p:sldId id="313" r:id="rId12"/>
    <p:sldId id="330" r:id="rId13"/>
    <p:sldId id="329" r:id="rId14"/>
    <p:sldId id="328" r:id="rId15"/>
    <p:sldId id="331" r:id="rId16"/>
    <p:sldId id="306" r:id="rId17"/>
    <p:sldId id="30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BF288-592C-42F8-8A1C-8DE7D1080F79}">
          <p14:sldIdLst>
            <p14:sldId id="256"/>
            <p14:sldId id="283"/>
            <p14:sldId id="259"/>
            <p14:sldId id="308"/>
            <p14:sldId id="298"/>
            <p14:sldId id="325"/>
            <p14:sldId id="312"/>
            <p14:sldId id="313"/>
            <p14:sldId id="330"/>
            <p14:sldId id="329"/>
            <p14:sldId id="328"/>
            <p14:sldId id="331"/>
            <p14:sldId id="306"/>
          </p14:sldIdLst>
        </p14:section>
        <p14:section name="Default Section" id="{371495E4-A576-47CD-966C-3CC7363D9C04}">
          <p14:sldIdLst>
            <p14:sldId id="3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366"/>
    <a:srgbClr val="3F073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BDDBA9-C712-B3B2-B77A-570DA0BC3A9A}" v="520" dt="2025-12-04T11:52:04.541"/>
    <p1510:client id="{F65DB5C5-7345-4B6D-8807-A7F7F2AEDCCD}" v="2" dt="2025-12-04T11:07:05.697"/>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Williams [NESO]" userId="S::sarah.williams@neso.energy::5b0aa433-5d49-4ca7-85f9-f2aee14f3b09" providerId="AD" clId="Web-{3CB899AC-210F-4667-A725-A3A09BFFE630}"/>
    <pc:docChg chg="modSld">
      <pc:chgData name="Sarah Williams [NESO]" userId="S::sarah.williams@neso.energy::5b0aa433-5d49-4ca7-85f9-f2aee14f3b09" providerId="AD" clId="Web-{3CB899AC-210F-4667-A725-A3A09BFFE630}" dt="2025-11-10T12:04:30.932" v="5"/>
      <pc:docMkLst>
        <pc:docMk/>
      </pc:docMkLst>
      <pc:sldChg chg="modSp">
        <pc:chgData name="Sarah Williams [NESO]" userId="S::sarah.williams@neso.energy::5b0aa433-5d49-4ca7-85f9-f2aee14f3b09" providerId="AD" clId="Web-{3CB899AC-210F-4667-A725-A3A09BFFE630}" dt="2025-11-10T12:03:35.368" v="1" actId="20577"/>
        <pc:sldMkLst>
          <pc:docMk/>
          <pc:sldMk cId="4090216598" sldId="256"/>
        </pc:sldMkLst>
        <pc:spChg chg="mod">
          <ac:chgData name="Sarah Williams [NESO]" userId="S::sarah.williams@neso.energy::5b0aa433-5d49-4ca7-85f9-f2aee14f3b09" providerId="AD" clId="Web-{3CB899AC-210F-4667-A725-A3A09BFFE630}" dt="2025-11-10T12:03:35.368" v="1" actId="20577"/>
          <ac:spMkLst>
            <pc:docMk/>
            <pc:sldMk cId="4090216598" sldId="256"/>
            <ac:spMk id="5" creationId="{3B5167A3-4A0A-1FD4-0498-8A738F8345C3}"/>
          </ac:spMkLst>
        </pc:spChg>
      </pc:sldChg>
      <pc:sldChg chg="modSp">
        <pc:chgData name="Sarah Williams [NESO]" userId="S::sarah.williams@neso.energy::5b0aa433-5d49-4ca7-85f9-f2aee14f3b09" providerId="AD" clId="Web-{3CB899AC-210F-4667-A725-A3A09BFFE630}" dt="2025-11-10T12:04:30.932" v="5"/>
        <pc:sldMkLst>
          <pc:docMk/>
          <pc:sldMk cId="1736059992" sldId="313"/>
        </pc:sldMkLst>
        <pc:graphicFrameChg chg="mod modGraphic">
          <ac:chgData name="Sarah Williams [NESO]" userId="S::sarah.williams@neso.energy::5b0aa433-5d49-4ca7-85f9-f2aee14f3b09" providerId="AD" clId="Web-{3CB899AC-210F-4667-A725-A3A09BFFE630}" dt="2025-11-10T12:04:30.932" v="5"/>
          <ac:graphicFrameMkLst>
            <pc:docMk/>
            <pc:sldMk cId="1736059992" sldId="313"/>
            <ac:graphicFrameMk id="3" creationId="{F8304326-E975-AC90-4C58-5B773C4B4EA8}"/>
          </ac:graphicFrameMkLst>
        </pc:graphicFrameChg>
      </pc:sldChg>
    </pc:docChg>
  </pc:docChgLst>
  <pc:docChgLst>
    <pc:chgData name="Sarah Williams" userId="5b0aa433-5d49-4ca7-85f9-f2aee14f3b09" providerId="ADAL" clId="{F65DB5C5-7345-4B6D-8807-A7F7F2AEDCCD}"/>
    <pc:docChg chg="undo custSel modSld">
      <pc:chgData name="Sarah Williams" userId="5b0aa433-5d49-4ca7-85f9-f2aee14f3b09" providerId="ADAL" clId="{F65DB5C5-7345-4B6D-8807-A7F7F2AEDCCD}" dt="2025-12-04T11:10:38.073" v="227" actId="20577"/>
      <pc:docMkLst>
        <pc:docMk/>
      </pc:docMkLst>
      <pc:sldChg chg="modSp mod">
        <pc:chgData name="Sarah Williams" userId="5b0aa433-5d49-4ca7-85f9-f2aee14f3b09" providerId="ADAL" clId="{F65DB5C5-7345-4B6D-8807-A7F7F2AEDCCD}" dt="2025-12-04T10:55:54.722" v="13" actId="20577"/>
        <pc:sldMkLst>
          <pc:docMk/>
          <pc:sldMk cId="4090216598" sldId="256"/>
        </pc:sldMkLst>
        <pc:spChg chg="mod">
          <ac:chgData name="Sarah Williams" userId="5b0aa433-5d49-4ca7-85f9-f2aee14f3b09" providerId="ADAL" clId="{F65DB5C5-7345-4B6D-8807-A7F7F2AEDCCD}" dt="2025-12-04T10:55:54.722" v="13" actId="20577"/>
          <ac:spMkLst>
            <pc:docMk/>
            <pc:sldMk cId="4090216598" sldId="256"/>
            <ac:spMk id="5" creationId="{3B5167A3-4A0A-1FD4-0498-8A738F8345C3}"/>
          </ac:spMkLst>
        </pc:spChg>
      </pc:sldChg>
      <pc:sldChg chg="modSp mod">
        <pc:chgData name="Sarah Williams" userId="5b0aa433-5d49-4ca7-85f9-f2aee14f3b09" providerId="ADAL" clId="{F65DB5C5-7345-4B6D-8807-A7F7F2AEDCCD}" dt="2025-12-04T10:56:47.387" v="48" actId="20577"/>
        <pc:sldMkLst>
          <pc:docMk/>
          <pc:sldMk cId="2243787793" sldId="259"/>
        </pc:sldMkLst>
        <pc:graphicFrameChg chg="mod modGraphic">
          <ac:chgData name="Sarah Williams" userId="5b0aa433-5d49-4ca7-85f9-f2aee14f3b09" providerId="ADAL" clId="{F65DB5C5-7345-4B6D-8807-A7F7F2AEDCCD}" dt="2025-12-04T10:56:47.387" v="48" actId="20577"/>
          <ac:graphicFrameMkLst>
            <pc:docMk/>
            <pc:sldMk cId="2243787793" sldId="259"/>
            <ac:graphicFrameMk id="5" creationId="{540636BB-63E8-7891-EC53-475036AF94E6}"/>
          </ac:graphicFrameMkLst>
        </pc:graphicFrameChg>
      </pc:sldChg>
      <pc:sldChg chg="modSp mod">
        <pc:chgData name="Sarah Williams" userId="5b0aa433-5d49-4ca7-85f9-f2aee14f3b09" providerId="ADAL" clId="{F65DB5C5-7345-4B6D-8807-A7F7F2AEDCCD}" dt="2025-12-04T11:10:38.073" v="227" actId="20577"/>
        <pc:sldMkLst>
          <pc:docMk/>
          <pc:sldMk cId="4292318857" sldId="325"/>
        </pc:sldMkLst>
        <pc:graphicFrameChg chg="mod modGraphic">
          <ac:chgData name="Sarah Williams" userId="5b0aa433-5d49-4ca7-85f9-f2aee14f3b09" providerId="ADAL" clId="{F65DB5C5-7345-4B6D-8807-A7F7F2AEDCCD}" dt="2025-12-04T11:10:38.073" v="227" actId="20577"/>
          <ac:graphicFrameMkLst>
            <pc:docMk/>
            <pc:sldMk cId="4292318857" sldId="325"/>
            <ac:graphicFrameMk id="5" creationId="{5A441296-7329-E098-A113-491B6F262B36}"/>
          </ac:graphicFrameMkLst>
        </pc:graphicFrameChg>
      </pc:sldChg>
    </pc:docChg>
  </pc:docChgLst>
  <pc:docChgLst>
    <pc:chgData name="Kat Higby [NESO]" userId="bb83a146-3996-4902-af3f-4eb94237d464" providerId="ADAL" clId="{F46F8D25-50B5-44D7-BF43-C46B3610FEDF}"/>
    <pc:docChg chg="undo custSel delSld modSld modSection">
      <pc:chgData name="Kat Higby [NESO]" userId="bb83a146-3996-4902-af3f-4eb94237d464" providerId="ADAL" clId="{F46F8D25-50B5-44D7-BF43-C46B3610FEDF}" dt="2025-11-11T12:57:21.832" v="214" actId="242"/>
      <pc:docMkLst>
        <pc:docMk/>
      </pc:docMkLst>
      <pc:sldChg chg="modSp mod">
        <pc:chgData name="Kat Higby [NESO]" userId="bb83a146-3996-4902-af3f-4eb94237d464" providerId="ADAL" clId="{F46F8D25-50B5-44D7-BF43-C46B3610FEDF}" dt="2025-11-10T11:54:49.763" v="213" actId="20577"/>
        <pc:sldMkLst>
          <pc:docMk/>
          <pc:sldMk cId="4090216598" sldId="256"/>
        </pc:sldMkLst>
        <pc:spChg chg="mod">
          <ac:chgData name="Kat Higby [NESO]" userId="bb83a146-3996-4902-af3f-4eb94237d464" providerId="ADAL" clId="{F46F8D25-50B5-44D7-BF43-C46B3610FEDF}" dt="2025-11-10T11:54:49.763" v="213" actId="20577"/>
          <ac:spMkLst>
            <pc:docMk/>
            <pc:sldMk cId="4090216598" sldId="256"/>
            <ac:spMk id="5" creationId="{3B5167A3-4A0A-1FD4-0498-8A738F8345C3}"/>
          </ac:spMkLst>
        </pc:spChg>
      </pc:sldChg>
      <pc:sldChg chg="modSp mod">
        <pc:chgData name="Kat Higby [NESO]" userId="bb83a146-3996-4902-af3f-4eb94237d464" providerId="ADAL" clId="{F46F8D25-50B5-44D7-BF43-C46B3610FEDF}" dt="2025-11-11T12:57:21.832" v="214" actId="242"/>
        <pc:sldMkLst>
          <pc:docMk/>
          <pc:sldMk cId="2243787793" sldId="259"/>
        </pc:sldMkLst>
        <pc:graphicFrameChg chg="modGraphic">
          <ac:chgData name="Kat Higby [NESO]" userId="bb83a146-3996-4902-af3f-4eb94237d464" providerId="ADAL" clId="{F46F8D25-50B5-44D7-BF43-C46B3610FEDF}" dt="2025-11-11T12:57:21.832" v="214" actId="242"/>
          <ac:graphicFrameMkLst>
            <pc:docMk/>
            <pc:sldMk cId="2243787793" sldId="259"/>
            <ac:graphicFrameMk id="5" creationId="{540636BB-63E8-7891-EC53-475036AF94E6}"/>
          </ac:graphicFrameMkLst>
        </pc:graphicFrameChg>
      </pc:sldChg>
      <pc:sldChg chg="del">
        <pc:chgData name="Kat Higby [NESO]" userId="bb83a146-3996-4902-af3f-4eb94237d464" providerId="ADAL" clId="{F46F8D25-50B5-44D7-BF43-C46B3610FEDF}" dt="2025-11-10T11:54:31.103" v="201" actId="47"/>
        <pc:sldMkLst>
          <pc:docMk/>
          <pc:sldMk cId="404845534" sldId="303"/>
        </pc:sldMkLst>
      </pc:sldChg>
      <pc:sldChg chg="modSp mod">
        <pc:chgData name="Kat Higby [NESO]" userId="bb83a146-3996-4902-af3f-4eb94237d464" providerId="ADAL" clId="{F46F8D25-50B5-44D7-BF43-C46B3610FEDF}" dt="2025-11-10T11:54:20.851" v="200" actId="13219"/>
        <pc:sldMkLst>
          <pc:docMk/>
          <pc:sldMk cId="1736059992" sldId="313"/>
        </pc:sldMkLst>
        <pc:graphicFrameChg chg="mod modGraphic">
          <ac:chgData name="Kat Higby [NESO]" userId="bb83a146-3996-4902-af3f-4eb94237d464" providerId="ADAL" clId="{F46F8D25-50B5-44D7-BF43-C46B3610FEDF}" dt="2025-11-10T11:54:20.851" v="200" actId="13219"/>
          <ac:graphicFrameMkLst>
            <pc:docMk/>
            <pc:sldMk cId="1736059992" sldId="313"/>
            <ac:graphicFrameMk id="3" creationId="{F8304326-E975-AC90-4C58-5B773C4B4EA8}"/>
          </ac:graphicFrameMkLst>
        </pc:graphicFrameChg>
      </pc:sldChg>
      <pc:sldChg chg="modSp mod">
        <pc:chgData name="Kat Higby [NESO]" userId="bb83a146-3996-4902-af3f-4eb94237d464" providerId="ADAL" clId="{F46F8D25-50B5-44D7-BF43-C46B3610FEDF}" dt="2025-11-10T11:47:29.922" v="119" actId="207"/>
        <pc:sldMkLst>
          <pc:docMk/>
          <pc:sldMk cId="4292318857" sldId="325"/>
        </pc:sldMkLst>
        <pc:graphicFrameChg chg="modGraphic">
          <ac:chgData name="Kat Higby [NESO]" userId="bb83a146-3996-4902-af3f-4eb94237d464" providerId="ADAL" clId="{F46F8D25-50B5-44D7-BF43-C46B3610FEDF}" dt="2025-11-10T11:47:29.922" v="119" actId="207"/>
          <ac:graphicFrameMkLst>
            <pc:docMk/>
            <pc:sldMk cId="4292318857" sldId="325"/>
            <ac:graphicFrameMk id="5" creationId="{5A441296-7329-E098-A113-491B6F262B36}"/>
          </ac:graphicFrameMkLst>
        </pc:graphicFrameChg>
      </pc:sldChg>
      <pc:sldChg chg="del">
        <pc:chgData name="Kat Higby [NESO]" userId="bb83a146-3996-4902-af3f-4eb94237d464" providerId="ADAL" clId="{F46F8D25-50B5-44D7-BF43-C46B3610FEDF}" dt="2025-11-10T11:54:31.526" v="202" actId="47"/>
        <pc:sldMkLst>
          <pc:docMk/>
          <pc:sldMk cId="524850042" sldId="326"/>
        </pc:sldMkLst>
      </pc:sldChg>
    </pc:docChg>
  </pc:docChgLst>
  <pc:docChgLst>
    <pc:chgData name="Sarah Williams" userId="S::sarah.williams@neso.energy::5b0aa433-5d49-4ca7-85f9-f2aee14f3b09" providerId="AD" clId="Web-{8FBDDBA9-C712-B3B2-B77A-570DA0BC3A9A}"/>
    <pc:docChg chg="addSld modSld sldOrd modSection">
      <pc:chgData name="Sarah Williams" userId="S::sarah.williams@neso.energy::5b0aa433-5d49-4ca7-85f9-f2aee14f3b09" providerId="AD" clId="Web-{8FBDDBA9-C712-B3B2-B77A-570DA0BC3A9A}" dt="2025-12-04T11:52:02.697" v="501" actId="20577"/>
      <pc:docMkLst>
        <pc:docMk/>
      </pc:docMkLst>
      <pc:sldChg chg="addSp delSp modSp modNotes">
        <pc:chgData name="Sarah Williams" userId="S::sarah.williams@neso.energy::5b0aa433-5d49-4ca7-85f9-f2aee14f3b09" providerId="AD" clId="Web-{8FBDDBA9-C712-B3B2-B77A-570DA0BC3A9A}" dt="2025-12-04T11:48:27.513" v="333"/>
        <pc:sldMkLst>
          <pc:docMk/>
          <pc:sldMk cId="1736059992" sldId="313"/>
        </pc:sldMkLst>
        <pc:graphicFrameChg chg="mod modGraphic">
          <ac:chgData name="Sarah Williams" userId="S::sarah.williams@neso.energy::5b0aa433-5d49-4ca7-85f9-f2aee14f3b09" providerId="AD" clId="Web-{8FBDDBA9-C712-B3B2-B77A-570DA0BC3A9A}" dt="2025-12-04T11:48:27.513" v="333"/>
          <ac:graphicFrameMkLst>
            <pc:docMk/>
            <pc:sldMk cId="1736059992" sldId="313"/>
            <ac:graphicFrameMk id="3" creationId="{F8304326-E975-AC90-4C58-5B773C4B4EA8}"/>
          </ac:graphicFrameMkLst>
        </pc:graphicFrameChg>
        <pc:graphicFrameChg chg="add del mod">
          <ac:chgData name="Sarah Williams" userId="S::sarah.williams@neso.energy::5b0aa433-5d49-4ca7-85f9-f2aee14f3b09" providerId="AD" clId="Web-{8FBDDBA9-C712-B3B2-B77A-570DA0BC3A9A}" dt="2025-12-04T11:44:58.276" v="76"/>
          <ac:graphicFrameMkLst>
            <pc:docMk/>
            <pc:sldMk cId="1736059992" sldId="313"/>
            <ac:graphicFrameMk id="5" creationId="{5EC85674-6052-F084-9F58-8FE86EC2DC95}"/>
          </ac:graphicFrameMkLst>
        </pc:graphicFrameChg>
      </pc:sldChg>
      <pc:sldChg chg="ord">
        <pc:chgData name="Sarah Williams" userId="S::sarah.williams@neso.energy::5b0aa433-5d49-4ca7-85f9-f2aee14f3b09" providerId="AD" clId="Web-{8FBDDBA9-C712-B3B2-B77A-570DA0BC3A9A}" dt="2025-12-04T11:51:39.088" v="483"/>
        <pc:sldMkLst>
          <pc:docMk/>
          <pc:sldMk cId="3687688123" sldId="329"/>
        </pc:sldMkLst>
      </pc:sldChg>
      <pc:sldChg chg="modSp add replId">
        <pc:chgData name="Sarah Williams" userId="S::sarah.williams@neso.energy::5b0aa433-5d49-4ca7-85f9-f2aee14f3b09" providerId="AD" clId="Web-{8FBDDBA9-C712-B3B2-B77A-570DA0BC3A9A}" dt="2025-12-04T11:50:28.132" v="482"/>
        <pc:sldMkLst>
          <pc:docMk/>
          <pc:sldMk cId="2390626184" sldId="330"/>
        </pc:sldMkLst>
        <pc:graphicFrameChg chg="mod modGraphic">
          <ac:chgData name="Sarah Williams" userId="S::sarah.williams@neso.energy::5b0aa433-5d49-4ca7-85f9-f2aee14f3b09" providerId="AD" clId="Web-{8FBDDBA9-C712-B3B2-B77A-570DA0BC3A9A}" dt="2025-12-04T11:50:28.132" v="482"/>
          <ac:graphicFrameMkLst>
            <pc:docMk/>
            <pc:sldMk cId="2390626184" sldId="330"/>
            <ac:graphicFrameMk id="3" creationId="{3E45CB93-DA3A-BC19-35CB-8140278975F2}"/>
          </ac:graphicFrameMkLst>
        </pc:graphicFrameChg>
      </pc:sldChg>
      <pc:sldChg chg="modSp add replId">
        <pc:chgData name="Sarah Williams" userId="S::sarah.williams@neso.energy::5b0aa433-5d49-4ca7-85f9-f2aee14f3b09" providerId="AD" clId="Web-{8FBDDBA9-C712-B3B2-B77A-570DA0BC3A9A}" dt="2025-12-04T11:52:02.697" v="501" actId="20577"/>
        <pc:sldMkLst>
          <pc:docMk/>
          <pc:sldMk cId="2498125056" sldId="331"/>
        </pc:sldMkLst>
        <pc:spChg chg="mod">
          <ac:chgData name="Sarah Williams" userId="S::sarah.williams@neso.energy::5b0aa433-5d49-4ca7-85f9-f2aee14f3b09" providerId="AD" clId="Web-{8FBDDBA9-C712-B3B2-B77A-570DA0BC3A9A}" dt="2025-12-04T11:52:02.697" v="501" actId="20577"/>
          <ac:spMkLst>
            <pc:docMk/>
            <pc:sldMk cId="2498125056" sldId="331"/>
            <ac:spMk id="6" creationId="{AE7BD3BB-D551-6982-23A8-447930B28B0A}"/>
          </ac:spMkLst>
        </pc:spChg>
      </pc:sldChg>
    </pc:docChg>
  </pc:docChgLst>
  <pc:docChgLst>
    <pc:chgData name="Sarah Williams [NESO]" userId="5b0aa433-5d49-4ca7-85f9-f2aee14f3b09" providerId="ADAL" clId="{49E66693-F073-4E62-918C-12B7D02DCB57}"/>
    <pc:docChg chg="custSel modSld">
      <pc:chgData name="Sarah Williams [NESO]" userId="5b0aa433-5d49-4ca7-85f9-f2aee14f3b09" providerId="ADAL" clId="{49E66693-F073-4E62-918C-12B7D02DCB57}" dt="2025-11-10T12:05:36.329" v="2" actId="20577"/>
      <pc:docMkLst>
        <pc:docMk/>
      </pc:docMkLst>
      <pc:sldChg chg="modSp mod">
        <pc:chgData name="Sarah Williams [NESO]" userId="5b0aa433-5d49-4ca7-85f9-f2aee14f3b09" providerId="ADAL" clId="{49E66693-F073-4E62-918C-12B7D02DCB57}" dt="2025-11-10T12:05:36.329" v="2" actId="20577"/>
        <pc:sldMkLst>
          <pc:docMk/>
          <pc:sldMk cId="4090216598" sldId="256"/>
        </pc:sldMkLst>
        <pc:spChg chg="mod">
          <ac:chgData name="Sarah Williams [NESO]" userId="5b0aa433-5d49-4ca7-85f9-f2aee14f3b09" providerId="ADAL" clId="{49E66693-F073-4E62-918C-12B7D02DCB57}" dt="2025-11-10T12:05:36.329" v="2" actId="20577"/>
          <ac:spMkLst>
            <pc:docMk/>
            <pc:sldMk cId="4090216598" sldId="256"/>
            <ac:spMk id="4" creationId="{8CD650BC-F0A5-A481-1852-5EE168368D7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04/12/2025</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04/12/2025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Action 34 was incorrectly captured so propose to close.</a:t>
            </a:r>
          </a:p>
        </p:txBody>
      </p:sp>
      <p:sp>
        <p:nvSpPr>
          <p:cNvPr id="4" name="Slide Number Placeholder 3"/>
          <p:cNvSpPr>
            <a:spLocks noGrp="1"/>
          </p:cNvSpPr>
          <p:nvPr>
            <p:ph type="sldNum" sz="quarter" idx="5"/>
          </p:nvPr>
        </p:nvSpPr>
        <p:spPr/>
        <p:txBody>
          <a:bodyPr/>
          <a:lstStyle/>
          <a:p>
            <a:fld id="{FCCB5404-C021-EC41-B6A7-4D708E49A9C1}" type="slidenum">
              <a:rPr lang="en-GB" smtClean="0"/>
              <a:t>8</a:t>
            </a:fld>
            <a:endParaRPr lang="en-GB"/>
          </a:p>
        </p:txBody>
      </p:sp>
    </p:spTree>
    <p:extLst>
      <p:ext uri="{BB962C8B-B14F-4D97-AF65-F5344CB8AC3E}">
        <p14:creationId xmlns:p14="http://schemas.microsoft.com/office/powerpoint/2010/main" val="281565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3C764-492E-35A8-D9C0-128414180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BE9E83-7C0F-92B9-4CA5-05F1DAE8C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781B0-52A2-5D13-6FDA-B9A0ADE0230C}"/>
              </a:ext>
            </a:extLst>
          </p:cNvPr>
          <p:cNvSpPr>
            <a:spLocks noGrp="1"/>
          </p:cNvSpPr>
          <p:nvPr>
            <p:ph type="body" idx="1"/>
          </p:nvPr>
        </p:nvSpPr>
        <p:spPr/>
        <p:txBody>
          <a:bodyPr/>
          <a:lstStyle/>
          <a:p>
            <a:r>
              <a:rPr lang="en-US">
                <a:latin typeface="Calibri"/>
                <a:ea typeface="Calibri"/>
                <a:cs typeface="Calibri"/>
              </a:rPr>
              <a:t>Action 34 was incorrectly captured so propose to close.</a:t>
            </a:r>
          </a:p>
        </p:txBody>
      </p:sp>
      <p:sp>
        <p:nvSpPr>
          <p:cNvPr id="4" name="Slide Number Placeholder 3">
            <a:extLst>
              <a:ext uri="{FF2B5EF4-FFF2-40B4-BE49-F238E27FC236}">
                <a16:creationId xmlns:a16="http://schemas.microsoft.com/office/drawing/2014/main" id="{70A3BD26-1BC5-B51C-0B70-C55F32A8A7C4}"/>
              </a:ext>
            </a:extLst>
          </p:cNvPr>
          <p:cNvSpPr>
            <a:spLocks noGrp="1"/>
          </p:cNvSpPr>
          <p:nvPr>
            <p:ph type="sldNum" sz="quarter" idx="5"/>
          </p:nvPr>
        </p:nvSpPr>
        <p:spPr/>
        <p:txBody>
          <a:bodyPr/>
          <a:lstStyle/>
          <a:p>
            <a:fld id="{FCCB5404-C021-EC41-B6A7-4D708E49A9C1}" type="slidenum">
              <a:rPr lang="en-GB" smtClean="0"/>
              <a:t>9</a:t>
            </a:fld>
            <a:endParaRPr lang="en-GB"/>
          </a:p>
        </p:txBody>
      </p:sp>
    </p:spTree>
    <p:extLst>
      <p:ext uri="{BB962C8B-B14F-4D97-AF65-F5344CB8AC3E}">
        <p14:creationId xmlns:p14="http://schemas.microsoft.com/office/powerpoint/2010/main" val="833063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Arial" panose="020B0604020202020204" pitchFamily="34" charset="0"/>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1" i="0">
                <a:solidFill>
                  <a:schemeClr val="tx2"/>
                </a:solidFill>
                <a:latin typeface="Arial" panose="020B0604020202020204" pitchFamily="34" charset="0"/>
                <a:cs typeface="Arial" panose="020B0604020202020204" pitchFamily="34" charset="0"/>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Arial" panose="020B0604020202020204" pitchFamily="34" charset="0"/>
                <a:cs typeface="Arial" panose="020B0604020202020204" pitchFamily="34" charset="0"/>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1" i="0">
                <a:solidFill>
                  <a:schemeClr val="accent2"/>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0820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1153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1" i="0">
                <a:solidFill>
                  <a:schemeClr val="accent5"/>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Arial" panose="020B0604020202020204" pitchFamily="34" charset="0"/>
              </a:defRPr>
            </a:lvl1pPr>
            <a:lvl2pPr marL="914400" indent="-457200">
              <a:buClr>
                <a:schemeClr val="accent1"/>
              </a:buClr>
              <a:buFont typeface="+mj-lt"/>
              <a:buAutoNum type="arabicPeriod"/>
              <a:defRPr sz="1400" b="0" i="0">
                <a:solidFill>
                  <a:schemeClr val="bg1"/>
                </a:solidFill>
                <a:latin typeface="Arial" panose="020B0604020202020204" pitchFamily="34" charset="0"/>
              </a:defRPr>
            </a:lvl2pPr>
            <a:lvl3pPr marL="1371600" indent="-457200">
              <a:buClr>
                <a:schemeClr val="accent1"/>
              </a:buClr>
              <a:buFont typeface="+mj-lt"/>
              <a:buAutoNum type="arabicPeriod"/>
              <a:defRPr sz="1400" b="0" i="0">
                <a:solidFill>
                  <a:schemeClr val="bg1"/>
                </a:solidFill>
                <a:latin typeface="Arial" panose="020B0604020202020204" pitchFamily="34" charset="0"/>
              </a:defRPr>
            </a:lvl3pPr>
            <a:lvl4pPr marL="1714500" indent="-342900">
              <a:buClr>
                <a:schemeClr val="accent1"/>
              </a:buClr>
              <a:buFont typeface="+mj-lt"/>
              <a:buAutoNum type="arabicPeriod"/>
              <a:defRPr sz="1400" b="0" i="0">
                <a:solidFill>
                  <a:schemeClr val="bg1"/>
                </a:solidFill>
                <a:latin typeface="Arial" panose="020B0604020202020204" pitchFamily="34" charset="0"/>
              </a:defRPr>
            </a:lvl4pPr>
            <a:lvl5pPr marL="2171700" indent="-342900">
              <a:buClr>
                <a:schemeClr val="accent1"/>
              </a:buClr>
              <a:buFont typeface="+mj-lt"/>
              <a:buAutoNum type="arabicPeriod"/>
              <a:defRPr sz="1400" b="0"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Arial" panose="020B0604020202020204" pitchFamily="34" charset="0"/>
              </a:defRPr>
            </a:lvl1pPr>
            <a:lvl2pPr marL="914400" indent="-457200">
              <a:buFont typeface="+mj-lt"/>
              <a:buAutoNum type="arabicPeriod"/>
              <a:defRPr b="0" i="0">
                <a:latin typeface="Arial" panose="020B0604020202020204" pitchFamily="34" charset="0"/>
              </a:defRPr>
            </a:lvl2pPr>
            <a:lvl3pPr marL="1371600" indent="-457200">
              <a:buFont typeface="+mj-lt"/>
              <a:buAutoNum type="arabicPeriod"/>
              <a:defRPr b="0" i="0">
                <a:latin typeface="Arial" panose="020B0604020202020204" pitchFamily="34" charset="0"/>
              </a:defRPr>
            </a:lvl3pPr>
            <a:lvl4pPr marL="1714500" indent="-342900">
              <a:buFont typeface="+mj-lt"/>
              <a:buAutoNum type="arabicPeriod"/>
              <a:defRPr b="0" i="0">
                <a:latin typeface="Arial" panose="020B0604020202020204" pitchFamily="34" charset="0"/>
              </a:defRPr>
            </a:lvl4pPr>
            <a:lvl5pPr marL="2171700" indent="-342900">
              <a:buFont typeface="+mj-lt"/>
              <a:buAutoNum type="arabicPeriod"/>
              <a:defRPr b="0"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Arial" panose="020B0604020202020204" pitchFamily="34" charset="0"/>
                <a:cs typeface="Arial" panose="020B0604020202020204" pitchFamily="34" charset="0"/>
              </a:rPr>
              <a:t>‹#›</a:t>
            </a:fld>
            <a:endParaRPr lang="en-GB" sz="2000" b="0" i="0" noProof="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71" r:id="rId24"/>
    <p:sldLayoutId id="2147483682" r:id="rId25"/>
    <p:sldLayoutId id="2147483661" r:id="rId26"/>
    <p:sldLayoutId id="2147483664" r:id="rId27"/>
    <p:sldLayoutId id="2147483669" r:id="rId28"/>
    <p:sldLayoutId id="2147483670" r:id="rId29"/>
    <p:sldLayoutId id="2147483683" r:id="rId30"/>
    <p:sldLayoutId id="2147483662" r:id="rId31"/>
    <p:sldLayoutId id="2147483665" r:id="rId3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650BC-F0A5-A481-1852-5EE168368D73}"/>
              </a:ext>
            </a:extLst>
          </p:cNvPr>
          <p:cNvSpPr>
            <a:spLocks noGrp="1"/>
          </p:cNvSpPr>
          <p:nvPr>
            <p:ph type="ctrTitle"/>
          </p:nvPr>
        </p:nvSpPr>
        <p:spPr>
          <a:xfrm>
            <a:off x="532943" y="1788983"/>
            <a:ext cx="6924024" cy="2387600"/>
          </a:xfrm>
        </p:spPr>
        <p:txBody>
          <a:bodyPr>
            <a:normAutofit fontScale="90000"/>
          </a:bodyPr>
          <a:lstStyle/>
          <a:p>
            <a:r>
              <a:rPr lang="en-GB" sz="4000">
                <a:solidFill>
                  <a:schemeClr val="bg1"/>
                </a:solidFill>
                <a:latin typeface="Poppins" panose="00000500000000000000" pitchFamily="2" charset="0"/>
                <a:cs typeface="Poppins" panose="00000500000000000000" pitchFamily="2" charset="0"/>
              </a:rPr>
              <a:t>CMP440 Re-introduction of Demand </a:t>
            </a:r>
            <a:r>
              <a:rPr lang="en-GB" sz="4000" err="1">
                <a:solidFill>
                  <a:schemeClr val="bg1"/>
                </a:solidFill>
                <a:latin typeface="Poppins" panose="00000500000000000000" pitchFamily="2" charset="0"/>
                <a:cs typeface="Poppins" panose="00000500000000000000" pitchFamily="2" charset="0"/>
              </a:rPr>
              <a:t>TNUoS</a:t>
            </a:r>
            <a:r>
              <a:rPr lang="en-GB" sz="4000">
                <a:solidFill>
                  <a:schemeClr val="bg1"/>
                </a:solidFill>
                <a:latin typeface="Poppins" panose="00000500000000000000" pitchFamily="2" charset="0"/>
                <a:cs typeface="Poppins" panose="00000500000000000000" pitchFamily="2" charset="0"/>
              </a:rPr>
              <a:t> locational signals by removal of the zero price floor</a:t>
            </a:r>
          </a:p>
        </p:txBody>
      </p:sp>
      <p:sp>
        <p:nvSpPr>
          <p:cNvPr id="5" name="Subtitle 4">
            <a:extLst>
              <a:ext uri="{FF2B5EF4-FFF2-40B4-BE49-F238E27FC236}">
                <a16:creationId xmlns:a16="http://schemas.microsoft.com/office/drawing/2014/main" id="{3B5167A3-4A0A-1FD4-0498-8A738F8345C3}"/>
              </a:ext>
            </a:extLst>
          </p:cNvPr>
          <p:cNvSpPr>
            <a:spLocks noGrp="1"/>
          </p:cNvSpPr>
          <p:nvPr>
            <p:ph type="subTitle" idx="1"/>
          </p:nvPr>
        </p:nvSpPr>
        <p:spPr>
          <a:xfrm>
            <a:off x="532943" y="4213654"/>
            <a:ext cx="5818430" cy="1044146"/>
          </a:xfrm>
        </p:spPr>
        <p:txBody>
          <a:bodyPr vert="horz" lIns="91440" tIns="45720" rIns="91440" bIns="45720" rtlCol="0" anchor="t">
            <a:normAutofit/>
          </a:bodyPr>
          <a:lstStyle/>
          <a:p>
            <a:r>
              <a:rPr lang="en-GB" sz="2000">
                <a:latin typeface="Poppins"/>
                <a:cs typeface="Poppins"/>
              </a:rPr>
              <a:t>Workgroup 14 – 09 December 2025</a:t>
            </a:r>
          </a:p>
          <a:p>
            <a:r>
              <a:rPr lang="en-GB" sz="2000">
                <a:solidFill>
                  <a:schemeClr val="accent1"/>
                </a:solidFill>
                <a:latin typeface="Poppins" panose="00000500000000000000" pitchFamily="2" charset="0"/>
                <a:cs typeface="Poppins" panose="00000500000000000000" pitchFamily="2" charset="0"/>
              </a:rPr>
              <a:t>Online Meeting via Teams</a:t>
            </a:r>
          </a:p>
        </p:txBody>
      </p:sp>
    </p:spTree>
    <p:extLst>
      <p:ext uri="{BB962C8B-B14F-4D97-AF65-F5344CB8AC3E}">
        <p14:creationId xmlns:p14="http://schemas.microsoft.com/office/powerpoint/2010/main" val="409021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1AECD-9B2D-79AE-CDC0-1BD82BDAAC7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500F541-07F2-C9A8-E0B2-FCBE7FBA2585}"/>
              </a:ext>
            </a:extLst>
          </p:cNvPr>
          <p:cNvSpPr>
            <a:spLocks noGrp="1"/>
          </p:cNvSpPr>
          <p:nvPr>
            <p:ph type="ctrTitle"/>
          </p:nvPr>
        </p:nvSpPr>
        <p:spPr>
          <a:xfrm>
            <a:off x="532943" y="820795"/>
            <a:ext cx="6881493" cy="2387600"/>
          </a:xfrm>
        </p:spPr>
        <p:txBody>
          <a:bodyPr/>
          <a:lstStyle/>
          <a:p>
            <a:r>
              <a:rPr lang="en-GB">
                <a:solidFill>
                  <a:srgbClr val="813366"/>
                </a:solidFill>
                <a:latin typeface="Poppins" panose="00000500000000000000" pitchFamily="2" charset="0"/>
                <a:cs typeface="Poppins" panose="00000500000000000000" pitchFamily="2" charset="0"/>
              </a:rPr>
              <a:t>Legal Text Review</a:t>
            </a:r>
          </a:p>
        </p:txBody>
      </p:sp>
      <p:sp>
        <p:nvSpPr>
          <p:cNvPr id="7" name="Subtitle 6">
            <a:extLst>
              <a:ext uri="{FF2B5EF4-FFF2-40B4-BE49-F238E27FC236}">
                <a16:creationId xmlns:a16="http://schemas.microsoft.com/office/drawing/2014/main" id="{FDC84AA0-35EF-0A78-1D8B-3F8DB50F22D5}"/>
              </a:ext>
            </a:extLst>
          </p:cNvPr>
          <p:cNvSpPr>
            <a:spLocks noGrp="1"/>
          </p:cNvSpPr>
          <p:nvPr>
            <p:ph type="subTitle" idx="1"/>
          </p:nvPr>
        </p:nvSpPr>
        <p:spPr>
          <a:xfrm>
            <a:off x="532944" y="3245466"/>
            <a:ext cx="5144842" cy="1044146"/>
          </a:xfrm>
        </p:spPr>
        <p:txBody>
          <a:bodyPr vert="horz" lIns="91440" tIns="45720" rIns="91440" bIns="45720" rtlCol="0" anchor="t">
            <a:normAutofit/>
          </a:bodyPr>
          <a:lstStyle/>
          <a:p>
            <a:r>
              <a:rPr lang="en-GB">
                <a:solidFill>
                  <a:schemeClr val="tx2"/>
                </a:solidFill>
                <a:latin typeface="Poppins"/>
                <a:cs typeface="Poppins"/>
              </a:rPr>
              <a:t>All</a:t>
            </a:r>
          </a:p>
        </p:txBody>
      </p:sp>
      <p:pic>
        <p:nvPicPr>
          <p:cNvPr id="5" name="Picture 4" descr="A group of purple circles on a black background&#10;&#10;Description automatically generated">
            <a:extLst>
              <a:ext uri="{FF2B5EF4-FFF2-40B4-BE49-F238E27FC236}">
                <a16:creationId xmlns:a16="http://schemas.microsoft.com/office/drawing/2014/main" id="{2F5E5F77-0C68-DCB8-F43D-CC442E7E42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368768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DD675-89F7-C601-B832-E8F3A3B41C1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71AE7DC-719F-23E5-BD7C-EF96A7AEE74C}"/>
              </a:ext>
            </a:extLst>
          </p:cNvPr>
          <p:cNvSpPr>
            <a:spLocks noGrp="1"/>
          </p:cNvSpPr>
          <p:nvPr>
            <p:ph type="ctrTitle"/>
          </p:nvPr>
        </p:nvSpPr>
        <p:spPr>
          <a:xfrm>
            <a:off x="532943" y="820795"/>
            <a:ext cx="6881493" cy="2387600"/>
          </a:xfrm>
        </p:spPr>
        <p:txBody>
          <a:bodyPr/>
          <a:lstStyle/>
          <a:p>
            <a:r>
              <a:rPr lang="en-GB">
                <a:solidFill>
                  <a:srgbClr val="813366"/>
                </a:solidFill>
                <a:latin typeface="Poppins" panose="00000500000000000000" pitchFamily="2" charset="0"/>
                <a:cs typeface="Poppins" panose="00000500000000000000" pitchFamily="2" charset="0"/>
              </a:rPr>
              <a:t>Workgroup Report Review</a:t>
            </a:r>
          </a:p>
        </p:txBody>
      </p:sp>
      <p:sp>
        <p:nvSpPr>
          <p:cNvPr id="7" name="Subtitle 6">
            <a:extLst>
              <a:ext uri="{FF2B5EF4-FFF2-40B4-BE49-F238E27FC236}">
                <a16:creationId xmlns:a16="http://schemas.microsoft.com/office/drawing/2014/main" id="{FC1009BD-3B7F-EE20-302A-CAF5DCFB513D}"/>
              </a:ext>
            </a:extLst>
          </p:cNvPr>
          <p:cNvSpPr>
            <a:spLocks noGrp="1"/>
          </p:cNvSpPr>
          <p:nvPr>
            <p:ph type="subTitle" idx="1"/>
          </p:nvPr>
        </p:nvSpPr>
        <p:spPr>
          <a:xfrm>
            <a:off x="532944" y="3245466"/>
            <a:ext cx="5144842" cy="1044146"/>
          </a:xfrm>
        </p:spPr>
        <p:txBody>
          <a:bodyPr vert="horz" lIns="91440" tIns="45720" rIns="91440" bIns="45720" rtlCol="0" anchor="t">
            <a:normAutofit/>
          </a:bodyPr>
          <a:lstStyle/>
          <a:p>
            <a:r>
              <a:rPr lang="en-GB">
                <a:solidFill>
                  <a:schemeClr val="tx2"/>
                </a:solidFill>
                <a:latin typeface="Poppins"/>
                <a:cs typeface="Poppins"/>
              </a:rPr>
              <a:t>All</a:t>
            </a:r>
          </a:p>
        </p:txBody>
      </p:sp>
      <p:pic>
        <p:nvPicPr>
          <p:cNvPr id="5" name="Picture 4" descr="A group of purple circles on a black background&#10;&#10;Description automatically generated">
            <a:extLst>
              <a:ext uri="{FF2B5EF4-FFF2-40B4-BE49-F238E27FC236}">
                <a16:creationId xmlns:a16="http://schemas.microsoft.com/office/drawing/2014/main" id="{A847871B-4722-0669-C828-9EE1DBA349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92097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0CEF6-A02D-AFD2-3E52-88742D2AAEF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E7BD3BB-D551-6982-23A8-447930B28B0A}"/>
              </a:ext>
            </a:extLst>
          </p:cNvPr>
          <p:cNvSpPr>
            <a:spLocks noGrp="1"/>
          </p:cNvSpPr>
          <p:nvPr>
            <p:ph type="ctrTitle"/>
          </p:nvPr>
        </p:nvSpPr>
        <p:spPr>
          <a:xfrm>
            <a:off x="532943" y="820795"/>
            <a:ext cx="6881493" cy="2387600"/>
          </a:xfrm>
        </p:spPr>
        <p:txBody>
          <a:bodyPr/>
          <a:lstStyle/>
          <a:p>
            <a:r>
              <a:rPr lang="en-GB">
                <a:solidFill>
                  <a:srgbClr val="813366"/>
                </a:solidFill>
                <a:latin typeface="Poppins"/>
                <a:cs typeface="Poppins"/>
              </a:rPr>
              <a:t>Workgroup Vote</a:t>
            </a:r>
            <a:endParaRPr lang="en-GB">
              <a:solidFill>
                <a:srgbClr val="813366"/>
              </a:solidFill>
              <a:latin typeface="Poppins" panose="00000500000000000000" pitchFamily="2" charset="0"/>
              <a:cs typeface="Poppins" panose="00000500000000000000" pitchFamily="2" charset="0"/>
            </a:endParaRPr>
          </a:p>
        </p:txBody>
      </p:sp>
      <p:sp>
        <p:nvSpPr>
          <p:cNvPr id="7" name="Subtitle 6">
            <a:extLst>
              <a:ext uri="{FF2B5EF4-FFF2-40B4-BE49-F238E27FC236}">
                <a16:creationId xmlns:a16="http://schemas.microsoft.com/office/drawing/2014/main" id="{D06B7632-A32A-1C4A-0C6D-88919070BD08}"/>
              </a:ext>
            </a:extLst>
          </p:cNvPr>
          <p:cNvSpPr>
            <a:spLocks noGrp="1"/>
          </p:cNvSpPr>
          <p:nvPr>
            <p:ph type="subTitle" idx="1"/>
          </p:nvPr>
        </p:nvSpPr>
        <p:spPr>
          <a:xfrm>
            <a:off x="532944" y="3245466"/>
            <a:ext cx="5144842" cy="1044146"/>
          </a:xfrm>
        </p:spPr>
        <p:txBody>
          <a:bodyPr vert="horz" lIns="91440" tIns="45720" rIns="91440" bIns="45720" rtlCol="0" anchor="t">
            <a:normAutofit/>
          </a:bodyPr>
          <a:lstStyle/>
          <a:p>
            <a:r>
              <a:rPr lang="en-GB">
                <a:solidFill>
                  <a:schemeClr val="tx2"/>
                </a:solidFill>
                <a:latin typeface="Poppins"/>
                <a:cs typeface="Poppins"/>
              </a:rPr>
              <a:t>All</a:t>
            </a:r>
          </a:p>
        </p:txBody>
      </p:sp>
      <p:pic>
        <p:nvPicPr>
          <p:cNvPr id="5" name="Picture 4" descr="A group of purple circles on a black background&#10;&#10;Description automatically generated">
            <a:extLst>
              <a:ext uri="{FF2B5EF4-FFF2-40B4-BE49-F238E27FC236}">
                <a16:creationId xmlns:a16="http://schemas.microsoft.com/office/drawing/2014/main" id="{3822F022-2944-F6CA-6AFE-4228B4EA7B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249812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5839504" cy="2387600"/>
          </a:xfrm>
        </p:spPr>
        <p:txBody>
          <a:bodyPr>
            <a:normAutofit/>
          </a:bodyPr>
          <a:lstStyle/>
          <a:p>
            <a:r>
              <a:rPr lang="en-GB" sz="4000">
                <a:solidFill>
                  <a:srgbClr val="813366"/>
                </a:solidFill>
                <a:latin typeface="Poppins" panose="00000500000000000000" pitchFamily="2" charset="0"/>
                <a:cs typeface="Poppins" panose="00000500000000000000" pitchFamily="2" charset="0"/>
              </a:rPr>
              <a:t>Any Other Business</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245466"/>
            <a:ext cx="5070188" cy="1044146"/>
          </a:xfrm>
        </p:spPr>
        <p:txBody>
          <a:bodyPr>
            <a:normAutofit/>
          </a:bodyPr>
          <a:lstStyle/>
          <a:p>
            <a:r>
              <a:rPr lang="en-GB" sz="2000">
                <a:solidFill>
                  <a:schemeClr val="tx2"/>
                </a:solidFill>
                <a:latin typeface="Poppins" panose="00000500000000000000" pitchFamily="2" charset="0"/>
                <a:cs typeface="Poppins" panose="00000500000000000000" pitchFamily="2" charset="0"/>
              </a:rPr>
              <a:t>Kat Higby– NESO Code Administrator</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1550891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p:txBody>
          <a:bodyPr>
            <a:normAutofit/>
          </a:bodyPr>
          <a:lstStyle/>
          <a:p>
            <a:r>
              <a:rPr lang="en-GB" sz="4000">
                <a:solidFill>
                  <a:srgbClr val="813366"/>
                </a:solidFill>
                <a:latin typeface="Poppins" panose="00000500000000000000" pitchFamily="2" charset="0"/>
                <a:cs typeface="Poppins" panose="00000500000000000000" pitchFamily="2" charset="0"/>
              </a:rPr>
              <a:t>Next Steps</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245466"/>
            <a:ext cx="4988898" cy="1044146"/>
          </a:xfrm>
        </p:spPr>
        <p:txBody>
          <a:bodyPr>
            <a:normAutofit/>
          </a:bodyPr>
          <a:lstStyle/>
          <a:p>
            <a:r>
              <a:rPr lang="en-GB" sz="2000">
                <a:solidFill>
                  <a:schemeClr val="tx2"/>
                </a:solidFill>
                <a:latin typeface="Poppins" panose="00000500000000000000" pitchFamily="2" charset="0"/>
                <a:cs typeface="Poppins" panose="00000500000000000000" pitchFamily="2" charset="0"/>
              </a:rPr>
              <a:t>Kat Higby – NESO Code Administrator</a:t>
            </a:r>
          </a:p>
          <a:p>
            <a:endParaRPr lang="en-GB" sz="2000">
              <a:latin typeface="Poppins" panose="00000500000000000000" pitchFamily="2" charset="0"/>
              <a:cs typeface="Poppins" panose="00000500000000000000" pitchFamily="2" charset="0"/>
            </a:endParaRP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41582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98EE-E1A5-660F-D8BB-77F4E2ECC5B4}"/>
              </a:ext>
            </a:extLst>
          </p:cNvPr>
          <p:cNvSpPr>
            <a:spLocks noGrp="1"/>
          </p:cNvSpPr>
          <p:nvPr>
            <p:ph type="ctrTitle"/>
          </p:nvPr>
        </p:nvSpPr>
        <p:spPr>
          <a:xfrm>
            <a:off x="532944" y="820794"/>
            <a:ext cx="5105856" cy="1862771"/>
          </a:xfrm>
        </p:spPr>
        <p:txBody>
          <a:bodyPr/>
          <a:lstStyle/>
          <a:p>
            <a:r>
              <a:rPr lang="en-GB">
                <a:latin typeface="Poppins" panose="00000500000000000000" pitchFamily="2" charset="0"/>
                <a:cs typeface="Poppins" panose="00000500000000000000" pitchFamily="2" charset="0"/>
              </a:rPr>
              <a:t>WELCOME</a:t>
            </a:r>
          </a:p>
        </p:txBody>
      </p:sp>
    </p:spTree>
    <p:extLst>
      <p:ext uri="{BB962C8B-B14F-4D97-AF65-F5344CB8AC3E}">
        <p14:creationId xmlns:p14="http://schemas.microsoft.com/office/powerpoint/2010/main" val="287825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rmAutofit/>
          </a:bodyPr>
          <a:lstStyle/>
          <a:p>
            <a:r>
              <a:rPr lang="en-GB" sz="4000">
                <a:solidFill>
                  <a:srgbClr val="813366"/>
                </a:solidFill>
                <a:latin typeface="Poppins" panose="00000500000000000000" pitchFamily="2" charset="0"/>
                <a:cs typeface="Poppins" panose="00000500000000000000" pitchFamily="2" charset="0"/>
              </a:rPr>
              <a:t>Agenda</a:t>
            </a:r>
          </a:p>
        </p:txBody>
      </p:sp>
      <p:graphicFrame>
        <p:nvGraphicFramePr>
          <p:cNvPr id="5" name="Content Placeholder 4">
            <a:extLst>
              <a:ext uri="{FF2B5EF4-FFF2-40B4-BE49-F238E27FC236}">
                <a16:creationId xmlns:a16="http://schemas.microsoft.com/office/drawing/2014/main" id="{540636BB-63E8-7891-EC53-475036AF94E6}"/>
              </a:ext>
            </a:extLst>
          </p:cNvPr>
          <p:cNvGraphicFramePr>
            <a:graphicFrameLocks noGrp="1"/>
          </p:cNvGraphicFramePr>
          <p:nvPr>
            <p:ph sz="half" idx="1"/>
            <p:extLst>
              <p:ext uri="{D42A27DB-BD31-4B8C-83A1-F6EECF244321}">
                <p14:modId xmlns:p14="http://schemas.microsoft.com/office/powerpoint/2010/main" val="2891943306"/>
              </p:ext>
            </p:extLst>
          </p:nvPr>
        </p:nvGraphicFramePr>
        <p:xfrm>
          <a:off x="637274" y="1235676"/>
          <a:ext cx="10917453" cy="2739582"/>
        </p:xfrm>
        <a:graphic>
          <a:graphicData uri="http://schemas.openxmlformats.org/drawingml/2006/table">
            <a:tbl>
              <a:tblPr firstRow="1" bandRow="1">
                <a:tableStyleId>{5202B0CA-FC54-4496-8BCA-5EF66A818D29}</a:tableStyleId>
              </a:tblPr>
              <a:tblGrid>
                <a:gridCol w="6907184">
                  <a:extLst>
                    <a:ext uri="{9D8B030D-6E8A-4147-A177-3AD203B41FA5}">
                      <a16:colId xmlns:a16="http://schemas.microsoft.com/office/drawing/2014/main" val="1311006828"/>
                    </a:ext>
                  </a:extLst>
                </a:gridCol>
                <a:gridCol w="4010269">
                  <a:extLst>
                    <a:ext uri="{9D8B030D-6E8A-4147-A177-3AD203B41FA5}">
                      <a16:colId xmlns:a16="http://schemas.microsoft.com/office/drawing/2014/main" val="356721426"/>
                    </a:ext>
                  </a:extLst>
                </a:gridCol>
              </a:tblGrid>
              <a:tr h="337031">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Topics to be discussed</a:t>
                      </a:r>
                      <a:r>
                        <a:rPr lang="en-GB" sz="1200" b="0">
                          <a:solidFill>
                            <a:schemeClr val="bg1"/>
                          </a:solidFill>
                          <a:effectLst/>
                          <a:latin typeface="Poppins" panose="00000500000000000000" pitchFamily="2" charset="0"/>
                          <a:cs typeface="Poppins" panose="00000500000000000000" pitchFamily="2" charset="0"/>
                        </a:rPr>
                        <a:t>​</a:t>
                      </a:r>
                      <a:endParaRPr lang="en-GB" sz="1600" b="0" i="0">
                        <a:solidFill>
                          <a:schemeClr val="bg1"/>
                        </a:solidFill>
                        <a:effectLst/>
                        <a:latin typeface="Poppins" panose="00000500000000000000" pitchFamily="2" charset="0"/>
                        <a:cs typeface="Poppins" panose="00000500000000000000" pitchFamily="2" charset="0"/>
                      </a:endParaRPr>
                    </a:p>
                  </a:txBody>
                  <a:tcPr marL="87143" marR="87143" marT="43571" marB="43571" anchor="ctr">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Lead</a:t>
                      </a:r>
                      <a:r>
                        <a:rPr lang="en-GB" sz="1200" b="0">
                          <a:solidFill>
                            <a:schemeClr val="bg1"/>
                          </a:solidFill>
                          <a:effectLst/>
                          <a:latin typeface="Poppins" panose="00000500000000000000" pitchFamily="2" charset="0"/>
                          <a:cs typeface="Poppins" panose="00000500000000000000" pitchFamily="2" charset="0"/>
                        </a:rPr>
                        <a:t>​</a:t>
                      </a:r>
                      <a:endParaRPr lang="en-GB" sz="1600" b="0" i="0">
                        <a:solidFill>
                          <a:schemeClr val="bg1"/>
                        </a:solidFill>
                        <a:effectLst/>
                        <a:latin typeface="Poppins" panose="00000500000000000000" pitchFamily="2" charset="0"/>
                        <a:cs typeface="Poppins" panose="00000500000000000000" pitchFamily="2" charset="0"/>
                      </a:endParaRPr>
                    </a:p>
                  </a:txBody>
                  <a:tcPr marL="87143" marR="87143" marT="43571" marB="43571" anchor="ctr">
                    <a:solidFill>
                      <a:srgbClr val="813366"/>
                    </a:solidFill>
                  </a:tcPr>
                </a:tc>
                <a:extLst>
                  <a:ext uri="{0D108BD9-81ED-4DB2-BD59-A6C34878D82A}">
                    <a16:rowId xmlns:a16="http://schemas.microsoft.com/office/drawing/2014/main" val="527684168"/>
                  </a:ext>
                </a:extLst>
              </a:tr>
              <a:tr h="337031">
                <a:tc>
                  <a:txBody>
                    <a:bodyPr/>
                    <a:lstStyle/>
                    <a:p>
                      <a:pPr algn="l" fontAlgn="base"/>
                      <a:r>
                        <a:rPr lang="en-GB" sz="1200" b="0" i="0">
                          <a:solidFill>
                            <a:schemeClr val="tx1"/>
                          </a:solidFill>
                          <a:effectLst/>
                          <a:latin typeface="Poppins" panose="00000500000000000000" pitchFamily="2" charset="0"/>
                          <a:cs typeface="Poppins" panose="00000500000000000000" pitchFamily="2" charset="0"/>
                        </a:rPr>
                        <a:t>Welcome</a:t>
                      </a:r>
                    </a:p>
                  </a:txBody>
                  <a:tcPr marL="87143" marR="87143" marT="43571" marB="43571" anchor="ctr"/>
                </a:tc>
                <a:tc>
                  <a:txBody>
                    <a:bodyPr/>
                    <a:lstStyle/>
                    <a:p>
                      <a:r>
                        <a:rPr lang="en-GB" sz="1200" b="0">
                          <a:solidFill>
                            <a:schemeClr val="tx1"/>
                          </a:solidFill>
                          <a:effectLst/>
                          <a:latin typeface="Poppins" panose="00000500000000000000" pitchFamily="2" charset="0"/>
                          <a:cs typeface="Poppins" panose="00000500000000000000" pitchFamily="2" charset="0"/>
                        </a:rPr>
                        <a:t>Chair​</a:t>
                      </a:r>
                      <a:endParaRPr lang="en-GB" sz="1200">
                        <a:latin typeface="Poppins" panose="00000500000000000000" pitchFamily="2" charset="0"/>
                        <a:cs typeface="Poppins" panose="00000500000000000000" pitchFamily="2" charset="0"/>
                      </a:endParaRPr>
                    </a:p>
                  </a:txBody>
                  <a:tcPr marL="87143" marR="87143" marT="43571" marB="43571" anchor="ctr"/>
                </a:tc>
                <a:extLst>
                  <a:ext uri="{0D108BD9-81ED-4DB2-BD59-A6C34878D82A}">
                    <a16:rowId xmlns:a16="http://schemas.microsoft.com/office/drawing/2014/main" val="388359615"/>
                  </a:ext>
                </a:extLst>
              </a:tr>
              <a:tr h="413104">
                <a:tc>
                  <a:txBody>
                    <a:bodyPr/>
                    <a:lstStyle/>
                    <a:p>
                      <a:pPr algn="l" fontAlgn="base"/>
                      <a:r>
                        <a:rPr lang="en-GB" sz="1200" b="0" i="0">
                          <a:solidFill>
                            <a:schemeClr val="tx1"/>
                          </a:solidFill>
                          <a:effectLst/>
                          <a:latin typeface="Poppins" panose="00000500000000000000" pitchFamily="2" charset="0"/>
                          <a:cs typeface="Poppins" panose="00000500000000000000" pitchFamily="2" charset="0"/>
                        </a:rPr>
                        <a:t>Action log review</a:t>
                      </a:r>
                    </a:p>
                  </a:txBody>
                  <a:tcPr marL="87143" marR="87143" marT="43571" marB="43571" anchor="ctr"/>
                </a:tc>
                <a:tc>
                  <a:txBody>
                    <a:bodyPr/>
                    <a:lstStyle/>
                    <a:p>
                      <a:r>
                        <a:rPr lang="en-GB" sz="1200" b="0">
                          <a:solidFill>
                            <a:schemeClr val="tx1"/>
                          </a:solidFill>
                          <a:effectLst/>
                          <a:latin typeface="Poppins" panose="00000500000000000000" pitchFamily="2" charset="0"/>
                          <a:cs typeface="Poppins" panose="00000500000000000000" pitchFamily="2" charset="0"/>
                        </a:rPr>
                        <a:t>Chair</a:t>
                      </a:r>
                      <a:endParaRPr lang="en-GB" sz="1200">
                        <a:latin typeface="Poppins" panose="00000500000000000000" pitchFamily="2" charset="0"/>
                        <a:cs typeface="Poppins" panose="00000500000000000000" pitchFamily="2" charset="0"/>
                      </a:endParaRPr>
                    </a:p>
                  </a:txBody>
                  <a:tcPr marL="87143" marR="87143" marT="43571" marB="43571" anchor="ctr"/>
                </a:tc>
                <a:extLst>
                  <a:ext uri="{0D108BD9-81ED-4DB2-BD59-A6C34878D82A}">
                    <a16:rowId xmlns:a16="http://schemas.microsoft.com/office/drawing/2014/main" val="645985085"/>
                  </a:ext>
                </a:extLst>
              </a:tr>
              <a:tr h="413104">
                <a:tc>
                  <a:txBody>
                    <a:bodyPr/>
                    <a:lstStyle/>
                    <a:p>
                      <a:pPr algn="l" fontAlgn="base"/>
                      <a:r>
                        <a:rPr lang="en-GB" sz="1200" b="0" i="0">
                          <a:solidFill>
                            <a:schemeClr val="tx1"/>
                          </a:solidFill>
                          <a:effectLst/>
                          <a:latin typeface="Poppins" panose="00000500000000000000" pitchFamily="2" charset="0"/>
                          <a:cs typeface="Poppins" panose="00000500000000000000" pitchFamily="2" charset="0"/>
                        </a:rPr>
                        <a:t>Legal Text review</a:t>
                      </a:r>
                    </a:p>
                  </a:txBody>
                  <a:tcPr marL="87143" marR="87143" marT="43571" marB="43571" anchor="ctr"/>
                </a:tc>
                <a:tc>
                  <a:txBody>
                    <a:bodyPr/>
                    <a:lstStyle/>
                    <a:p>
                      <a:r>
                        <a:rPr lang="en-GB" sz="1200">
                          <a:latin typeface="Poppins" panose="00000500000000000000" pitchFamily="2" charset="0"/>
                          <a:cs typeface="Poppins" panose="00000500000000000000" pitchFamily="2" charset="0"/>
                        </a:rPr>
                        <a:t>All</a:t>
                      </a:r>
                    </a:p>
                  </a:txBody>
                  <a:tcPr marL="87143" marR="87143" marT="43571" marB="43571" anchor="ctr"/>
                </a:tc>
                <a:extLst>
                  <a:ext uri="{0D108BD9-81ED-4DB2-BD59-A6C34878D82A}">
                    <a16:rowId xmlns:a16="http://schemas.microsoft.com/office/drawing/2014/main" val="848756285"/>
                  </a:ext>
                </a:extLst>
              </a:tr>
              <a:tr h="413104">
                <a:tc>
                  <a:txBody>
                    <a:bodyPr/>
                    <a:lstStyle/>
                    <a:p>
                      <a:pPr algn="l" fontAlgn="base"/>
                      <a:r>
                        <a:rPr lang="en-GB" sz="1200" b="0" i="0">
                          <a:solidFill>
                            <a:schemeClr val="tx1"/>
                          </a:solidFill>
                          <a:effectLst/>
                          <a:latin typeface="Poppins" panose="00000500000000000000" pitchFamily="2" charset="0"/>
                          <a:cs typeface="Poppins" panose="00000500000000000000" pitchFamily="2" charset="0"/>
                        </a:rPr>
                        <a:t>Workgroup Report review</a:t>
                      </a:r>
                    </a:p>
                  </a:txBody>
                  <a:tcPr marL="87143" marR="87143" marT="43571" marB="43571" anchor="ctr"/>
                </a:tc>
                <a:tc>
                  <a:txBody>
                    <a:bodyPr/>
                    <a:lstStyle/>
                    <a:p>
                      <a:r>
                        <a:rPr lang="en-GB" sz="1200">
                          <a:latin typeface="Poppins" panose="00000500000000000000" pitchFamily="2" charset="0"/>
                          <a:cs typeface="Poppins" panose="00000500000000000000" pitchFamily="2" charset="0"/>
                        </a:rPr>
                        <a:t>All</a:t>
                      </a:r>
                    </a:p>
                  </a:txBody>
                  <a:tcPr marL="87143" marR="87143" marT="43571" marB="43571" anchor="ctr"/>
                </a:tc>
                <a:extLst>
                  <a:ext uri="{0D108BD9-81ED-4DB2-BD59-A6C34878D82A}">
                    <a16:rowId xmlns:a16="http://schemas.microsoft.com/office/drawing/2014/main" val="162631938"/>
                  </a:ext>
                </a:extLst>
              </a:tr>
              <a:tr h="413104">
                <a:tc>
                  <a:txBody>
                    <a:bodyPr/>
                    <a:lstStyle/>
                    <a:p>
                      <a:pPr algn="l" fontAlgn="base"/>
                      <a:r>
                        <a:rPr lang="en-GB" sz="1200" b="0" i="0">
                          <a:solidFill>
                            <a:schemeClr val="tx1"/>
                          </a:solidFill>
                          <a:effectLst/>
                          <a:latin typeface="Poppins" panose="00000500000000000000" pitchFamily="2" charset="0"/>
                          <a:cs typeface="Poppins" panose="00000500000000000000" pitchFamily="2" charset="0"/>
                        </a:rPr>
                        <a:t>Workgroup Vote</a:t>
                      </a:r>
                    </a:p>
                  </a:txBody>
                  <a:tcPr marL="87143" marR="87143" marT="43571" marB="43571" anchor="ctr"/>
                </a:tc>
                <a:tc>
                  <a:txBody>
                    <a:bodyPr/>
                    <a:lstStyle/>
                    <a:p>
                      <a:r>
                        <a:rPr lang="en-GB" sz="1200">
                          <a:latin typeface="Poppins" panose="00000500000000000000" pitchFamily="2" charset="0"/>
                          <a:cs typeface="Poppins" panose="00000500000000000000" pitchFamily="2" charset="0"/>
                        </a:rPr>
                        <a:t>All</a:t>
                      </a:r>
                    </a:p>
                  </a:txBody>
                  <a:tcPr marL="87143" marR="87143" marT="43571" marB="43571" anchor="ctr"/>
                </a:tc>
                <a:extLst>
                  <a:ext uri="{0D108BD9-81ED-4DB2-BD59-A6C34878D82A}">
                    <a16:rowId xmlns:a16="http://schemas.microsoft.com/office/drawing/2014/main" val="3293971374"/>
                  </a:ext>
                </a:extLst>
              </a:tr>
              <a:tr h="413104">
                <a:tc>
                  <a:txBody>
                    <a:bodyPr/>
                    <a:lstStyle/>
                    <a:p>
                      <a:pPr algn="l" fontAlgn="base"/>
                      <a:r>
                        <a:rPr lang="en-GB" sz="1200" b="0" i="0">
                          <a:solidFill>
                            <a:schemeClr val="tx1"/>
                          </a:solidFill>
                          <a:effectLst/>
                          <a:latin typeface="Poppins" panose="00000500000000000000" pitchFamily="2" charset="0"/>
                          <a:cs typeface="Poppins" panose="00000500000000000000" pitchFamily="2" charset="0"/>
                        </a:rPr>
                        <a:t>AOB</a:t>
                      </a:r>
                    </a:p>
                  </a:txBody>
                  <a:tcPr marL="87143" marR="87143" marT="43571" marB="43571" anchor="ctr"/>
                </a:tc>
                <a:tc>
                  <a:txBody>
                    <a:bodyPr/>
                    <a:lstStyle/>
                    <a:p>
                      <a:r>
                        <a:rPr lang="en-GB" sz="1200">
                          <a:latin typeface="Poppins" panose="00000500000000000000" pitchFamily="2" charset="0"/>
                          <a:cs typeface="Poppins" panose="00000500000000000000" pitchFamily="2" charset="0"/>
                        </a:rPr>
                        <a:t>Chair</a:t>
                      </a:r>
                    </a:p>
                  </a:txBody>
                  <a:tcPr marL="87143" marR="87143" marT="43571" marB="43571" anchor="ctr"/>
                </a:tc>
                <a:extLst>
                  <a:ext uri="{0D108BD9-81ED-4DB2-BD59-A6C34878D82A}">
                    <a16:rowId xmlns:a16="http://schemas.microsoft.com/office/drawing/2014/main" val="1698803853"/>
                  </a:ext>
                </a:extLst>
              </a:tr>
            </a:tbl>
          </a:graphicData>
        </a:graphic>
      </p:graphicFrame>
      <p:sp>
        <p:nvSpPr>
          <p:cNvPr id="6" name="Rectangle 1">
            <a:extLst>
              <a:ext uri="{FF2B5EF4-FFF2-40B4-BE49-F238E27FC236}">
                <a16:creationId xmlns:a16="http://schemas.microsoft.com/office/drawing/2014/main" id="{8F12CD14-C0FC-D38E-9A70-CEF6F2D4A7E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8913"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378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138906" y="318225"/>
            <a:ext cx="9709361" cy="870551"/>
          </a:xfrm>
        </p:spPr>
        <p:txBody>
          <a:bodyPr>
            <a:normAutofit/>
          </a:bodyPr>
          <a:lstStyle/>
          <a:p>
            <a:r>
              <a:rPr lang="en-GB" sz="2000">
                <a:latin typeface="Poppins" panose="00000500000000000000" pitchFamily="2" charset="0"/>
                <a:cs typeface="Poppins" panose="00000500000000000000" pitchFamily="2" charset="0"/>
              </a:rPr>
              <a:t>Expectations of a Workgroup Member</a:t>
            </a:r>
          </a:p>
        </p:txBody>
      </p:sp>
      <p:sp>
        <p:nvSpPr>
          <p:cNvPr id="4" name="Content Placeholder 3">
            <a:extLst>
              <a:ext uri="{FF2B5EF4-FFF2-40B4-BE49-F238E27FC236}">
                <a16:creationId xmlns:a16="http://schemas.microsoft.com/office/drawing/2014/main" id="{9A20436A-B784-DBDA-544F-0CDDC5D2F7B2}"/>
              </a:ext>
            </a:extLst>
          </p:cNvPr>
          <p:cNvSpPr>
            <a:spLocks noGrp="1"/>
          </p:cNvSpPr>
          <p:nvPr>
            <p:ph sz="quarter" idx="13"/>
          </p:nvPr>
        </p:nvSpPr>
        <p:spPr>
          <a:xfrm>
            <a:off x="138906" y="4126956"/>
            <a:ext cx="9709361" cy="462330"/>
          </a:xfrm>
        </p:spPr>
        <p:txBody>
          <a:bodyPr>
            <a:normAutofit/>
          </a:bodyPr>
          <a:lstStyle/>
          <a:p>
            <a:r>
              <a:rPr lang="en-GB" sz="2000" b="1">
                <a:solidFill>
                  <a:schemeClr val="accent1"/>
                </a:solidFill>
                <a:latin typeface="Poppins" panose="00000500000000000000" pitchFamily="2" charset="0"/>
                <a:cs typeface="Poppins" panose="00000500000000000000" pitchFamily="2" charset="0"/>
              </a:rPr>
              <a:t>Your Roles</a:t>
            </a:r>
          </a:p>
        </p:txBody>
      </p:sp>
      <p:sp>
        <p:nvSpPr>
          <p:cNvPr id="13" name="Rectangle: Rounded Corners 4">
            <a:extLst>
              <a:ext uri="{FF2B5EF4-FFF2-40B4-BE49-F238E27FC236}">
                <a16:creationId xmlns:a16="http://schemas.microsoft.com/office/drawing/2014/main" id="{002CA36E-E9C0-4E6F-88AD-9E90DCA7D22B}"/>
              </a:ext>
            </a:extLst>
          </p:cNvPr>
          <p:cNvSpPr txBox="1"/>
          <p:nvPr/>
        </p:nvSpPr>
        <p:spPr>
          <a:xfrm>
            <a:off x="247743" y="943582"/>
            <a:ext cx="2618558" cy="1409257"/>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Contribute to the discussion</a:t>
            </a:r>
          </a:p>
        </p:txBody>
      </p:sp>
      <p:sp>
        <p:nvSpPr>
          <p:cNvPr id="14" name="Rectangle: Rounded Corners 4">
            <a:extLst>
              <a:ext uri="{FF2B5EF4-FFF2-40B4-BE49-F238E27FC236}">
                <a16:creationId xmlns:a16="http://schemas.microsoft.com/office/drawing/2014/main" id="{A7FDD403-51CC-4729-880C-5AB9B7459428}"/>
              </a:ext>
            </a:extLst>
          </p:cNvPr>
          <p:cNvSpPr txBox="1"/>
          <p:nvPr/>
        </p:nvSpPr>
        <p:spPr>
          <a:xfrm>
            <a:off x="243362"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Be prepared - Review Papers and Reports ahead of meetings</a:t>
            </a:r>
          </a:p>
        </p:txBody>
      </p:sp>
      <p:sp>
        <p:nvSpPr>
          <p:cNvPr id="15" name="Rectangle: Rounded Corners 4">
            <a:extLst>
              <a:ext uri="{FF2B5EF4-FFF2-40B4-BE49-F238E27FC236}">
                <a16:creationId xmlns:a16="http://schemas.microsoft.com/office/drawing/2014/main" id="{4A5E2C88-EC34-4815-A6D9-32DBDE091DAE}"/>
              </a:ext>
            </a:extLst>
          </p:cNvPr>
          <p:cNvSpPr txBox="1"/>
          <p:nvPr/>
        </p:nvSpPr>
        <p:spPr>
          <a:xfrm>
            <a:off x="3179775" y="946322"/>
            <a:ext cx="2565674" cy="1409257"/>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Be respectful of each other’s opinions</a:t>
            </a:r>
          </a:p>
        </p:txBody>
      </p:sp>
      <p:sp>
        <p:nvSpPr>
          <p:cNvPr id="16" name="Rectangle: Rounded Corners 4">
            <a:extLst>
              <a:ext uri="{FF2B5EF4-FFF2-40B4-BE49-F238E27FC236}">
                <a16:creationId xmlns:a16="http://schemas.microsoft.com/office/drawing/2014/main" id="{84256EA4-EC27-4C3F-A491-71B0BBDE9AD3}"/>
              </a:ext>
            </a:extLst>
          </p:cNvPr>
          <p:cNvSpPr txBox="1"/>
          <p:nvPr/>
        </p:nvSpPr>
        <p:spPr>
          <a:xfrm>
            <a:off x="3184929" y="2542920"/>
            <a:ext cx="25605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Complete actions in a timely manner</a:t>
            </a:r>
          </a:p>
        </p:txBody>
      </p:sp>
      <p:sp>
        <p:nvSpPr>
          <p:cNvPr id="17" name="Rectangle: Rounded Corners 4">
            <a:extLst>
              <a:ext uri="{FF2B5EF4-FFF2-40B4-BE49-F238E27FC236}">
                <a16:creationId xmlns:a16="http://schemas.microsoft.com/office/drawing/2014/main" id="{6E76454A-0AB2-4E84-A9CE-761D8AD7326E}"/>
              </a:ext>
            </a:extLst>
          </p:cNvPr>
          <p:cNvSpPr txBox="1"/>
          <p:nvPr/>
        </p:nvSpPr>
        <p:spPr>
          <a:xfrm>
            <a:off x="6036966"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Keep to agreed scope</a:t>
            </a:r>
          </a:p>
        </p:txBody>
      </p:sp>
      <p:sp>
        <p:nvSpPr>
          <p:cNvPr id="18" name="Rectangle: Rounded Corners 4">
            <a:extLst>
              <a:ext uri="{FF2B5EF4-FFF2-40B4-BE49-F238E27FC236}">
                <a16:creationId xmlns:a16="http://schemas.microsoft.com/office/drawing/2014/main" id="{3655A8C2-7E50-4FC9-BEC4-69317240FE22}"/>
              </a:ext>
            </a:extLst>
          </p:cNvPr>
          <p:cNvSpPr txBox="1"/>
          <p:nvPr/>
        </p:nvSpPr>
        <p:spPr>
          <a:xfrm>
            <a:off x="8960132" y="943582"/>
            <a:ext cx="2627320" cy="139322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Do not share commercially sensitive information</a:t>
            </a:r>
          </a:p>
        </p:txBody>
      </p:sp>
      <p:sp>
        <p:nvSpPr>
          <p:cNvPr id="19" name="Rectangle: Rounded Corners 4">
            <a:extLst>
              <a:ext uri="{FF2B5EF4-FFF2-40B4-BE49-F238E27FC236}">
                <a16:creationId xmlns:a16="http://schemas.microsoft.com/office/drawing/2014/main" id="{B21794A8-2B2E-49D5-AB9A-16637E219B73}"/>
              </a:ext>
            </a:extLst>
          </p:cNvPr>
          <p:cNvSpPr txBox="1"/>
          <p:nvPr/>
        </p:nvSpPr>
        <p:spPr>
          <a:xfrm>
            <a:off x="6041347" y="943582"/>
            <a:ext cx="2627320" cy="1409257"/>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Language and Conduct to be consistent with the values of equality and diversity</a:t>
            </a:r>
          </a:p>
        </p:txBody>
      </p:sp>
      <p:sp>
        <p:nvSpPr>
          <p:cNvPr id="20" name="Rectangle: Rounded Corners 4">
            <a:extLst>
              <a:ext uri="{FF2B5EF4-FFF2-40B4-BE49-F238E27FC236}">
                <a16:creationId xmlns:a16="http://schemas.microsoft.com/office/drawing/2014/main" id="{2E50EA18-ABE4-A5C8-1F49-02F6023B67C9}"/>
              </a:ext>
            </a:extLst>
          </p:cNvPr>
          <p:cNvSpPr txBox="1"/>
          <p:nvPr/>
        </p:nvSpPr>
        <p:spPr>
          <a:xfrm>
            <a:off x="8968894" y="2542920"/>
            <a:ext cx="2614177"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Email communications to/cc’ing the .box email</a:t>
            </a:r>
          </a:p>
        </p:txBody>
      </p:sp>
      <p:sp>
        <p:nvSpPr>
          <p:cNvPr id="25" name="Rectangle: Rounded Corners 4">
            <a:extLst>
              <a:ext uri="{FF2B5EF4-FFF2-40B4-BE49-F238E27FC236}">
                <a16:creationId xmlns:a16="http://schemas.microsoft.com/office/drawing/2014/main" id="{3C4E7432-2F14-4742-BB97-A6161F0BFD22}"/>
              </a:ext>
            </a:extLst>
          </p:cNvPr>
          <p:cNvSpPr txBox="1"/>
          <p:nvPr/>
        </p:nvSpPr>
        <p:spPr>
          <a:xfrm>
            <a:off x="3179775" y="4489130"/>
            <a:ext cx="2565674" cy="153993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Bring forward alternatives as early as possible</a:t>
            </a:r>
          </a:p>
        </p:txBody>
      </p:sp>
      <p:sp>
        <p:nvSpPr>
          <p:cNvPr id="26" name="Rectangle: Rounded Corners 4">
            <a:extLst>
              <a:ext uri="{FF2B5EF4-FFF2-40B4-BE49-F238E27FC236}">
                <a16:creationId xmlns:a16="http://schemas.microsoft.com/office/drawing/2014/main" id="{794C2450-0C35-4775-920A-EFA34A2758C7}"/>
              </a:ext>
            </a:extLst>
          </p:cNvPr>
          <p:cNvSpPr txBox="1"/>
          <p:nvPr/>
        </p:nvSpPr>
        <p:spPr>
          <a:xfrm>
            <a:off x="6045728" y="4504540"/>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Vote on whether or not to proceed with requests for Alternatives</a:t>
            </a:r>
          </a:p>
        </p:txBody>
      </p:sp>
      <p:sp>
        <p:nvSpPr>
          <p:cNvPr id="27" name="Rectangle: Rounded Corners 4">
            <a:extLst>
              <a:ext uri="{FF2B5EF4-FFF2-40B4-BE49-F238E27FC236}">
                <a16:creationId xmlns:a16="http://schemas.microsoft.com/office/drawing/2014/main" id="{8E471280-6A26-4F71-82A4-ABDBB200C446}"/>
              </a:ext>
            </a:extLst>
          </p:cNvPr>
          <p:cNvSpPr txBox="1"/>
          <p:nvPr/>
        </p:nvSpPr>
        <p:spPr>
          <a:xfrm>
            <a:off x="243362" y="4499950"/>
            <a:ext cx="2622939" cy="151829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Help refine/develop the solution(s)</a:t>
            </a:r>
          </a:p>
        </p:txBody>
      </p:sp>
      <p:sp>
        <p:nvSpPr>
          <p:cNvPr id="28" name="Rectangle: Rounded Corners 4">
            <a:extLst>
              <a:ext uri="{FF2B5EF4-FFF2-40B4-BE49-F238E27FC236}">
                <a16:creationId xmlns:a16="http://schemas.microsoft.com/office/drawing/2014/main" id="{4D825453-0060-4C76-992D-977A38861129}"/>
              </a:ext>
            </a:extLst>
          </p:cNvPr>
          <p:cNvSpPr txBox="1"/>
          <p:nvPr/>
        </p:nvSpPr>
        <p:spPr>
          <a:xfrm>
            <a:off x="8968894" y="4504540"/>
            <a:ext cx="2609796"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Vote on whether the solution(s) better facilitate the Code Objectives</a:t>
            </a:r>
          </a:p>
        </p:txBody>
      </p:sp>
    </p:spTree>
    <p:extLst>
      <p:ext uri="{BB962C8B-B14F-4D97-AF65-F5344CB8AC3E}">
        <p14:creationId xmlns:p14="http://schemas.microsoft.com/office/powerpoint/2010/main" val="236345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6881493" cy="2387600"/>
          </a:xfrm>
        </p:spPr>
        <p:txBody>
          <a:bodyPr/>
          <a:lstStyle/>
          <a:p>
            <a:r>
              <a:rPr lang="en-GB">
                <a:solidFill>
                  <a:srgbClr val="813366"/>
                </a:solidFill>
                <a:latin typeface="Poppins" panose="00000500000000000000" pitchFamily="2" charset="0"/>
                <a:cs typeface="Poppins" panose="00000500000000000000" pitchFamily="2" charset="0"/>
              </a:rPr>
              <a:t>Timeline</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245466"/>
            <a:ext cx="5144842" cy="1044146"/>
          </a:xfrm>
        </p:spPr>
        <p:txBody>
          <a:bodyPr vert="horz" lIns="91440" tIns="45720" rIns="91440" bIns="45720" rtlCol="0" anchor="t">
            <a:normAutofit/>
          </a:bodyPr>
          <a:lstStyle/>
          <a:p>
            <a:r>
              <a:rPr lang="en-GB">
                <a:solidFill>
                  <a:schemeClr val="tx2"/>
                </a:solidFill>
                <a:latin typeface="Poppins"/>
                <a:cs typeface="Poppins"/>
              </a:rPr>
              <a:t>Kat Higby – Workgroup Chair</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201750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CD933-0765-6106-F26D-DC7498C188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A30F5-A5B9-EC35-81DE-CE791094C38C}"/>
              </a:ext>
            </a:extLst>
          </p:cNvPr>
          <p:cNvSpPr>
            <a:spLocks noGrp="1"/>
          </p:cNvSpPr>
          <p:nvPr>
            <p:ph type="title"/>
          </p:nvPr>
        </p:nvSpPr>
        <p:spPr>
          <a:xfrm>
            <a:off x="326572" y="365126"/>
            <a:ext cx="9709361" cy="870551"/>
          </a:xfrm>
        </p:spPr>
        <p:txBody>
          <a:bodyPr>
            <a:noAutofit/>
          </a:bodyPr>
          <a:lstStyle/>
          <a:p>
            <a:r>
              <a:rPr lang="en-GB" sz="2400">
                <a:solidFill>
                  <a:srgbClr val="813366"/>
                </a:solidFill>
                <a:latin typeface="Arial"/>
                <a:cs typeface="Arial"/>
              </a:rPr>
              <a:t>Timeline for CMP440 </a:t>
            </a:r>
          </a:p>
        </p:txBody>
      </p:sp>
      <p:graphicFrame>
        <p:nvGraphicFramePr>
          <p:cNvPr id="5" name="Content Placeholder 4">
            <a:extLst>
              <a:ext uri="{FF2B5EF4-FFF2-40B4-BE49-F238E27FC236}">
                <a16:creationId xmlns:a16="http://schemas.microsoft.com/office/drawing/2014/main" id="{5A441296-7329-E098-A113-491B6F262B36}"/>
              </a:ext>
            </a:extLst>
          </p:cNvPr>
          <p:cNvGraphicFramePr>
            <a:graphicFrameLocks noGrp="1"/>
          </p:cNvGraphicFramePr>
          <p:nvPr>
            <p:ph sz="half" idx="1"/>
            <p:extLst>
              <p:ext uri="{D42A27DB-BD31-4B8C-83A1-F6EECF244321}">
                <p14:modId xmlns:p14="http://schemas.microsoft.com/office/powerpoint/2010/main" val="889235859"/>
              </p:ext>
            </p:extLst>
          </p:nvPr>
        </p:nvGraphicFramePr>
        <p:xfrm>
          <a:off x="326574" y="1043959"/>
          <a:ext cx="11696550" cy="4842412"/>
        </p:xfrm>
        <a:graphic>
          <a:graphicData uri="http://schemas.openxmlformats.org/drawingml/2006/table">
            <a:tbl>
              <a:tblPr firstRow="1" bandRow="1">
                <a:tableStyleId>{5940675A-B579-460E-94D1-54222C63F5DA}</a:tableStyleId>
              </a:tblPr>
              <a:tblGrid>
                <a:gridCol w="3465705">
                  <a:extLst>
                    <a:ext uri="{9D8B030D-6E8A-4147-A177-3AD203B41FA5}">
                      <a16:colId xmlns:a16="http://schemas.microsoft.com/office/drawing/2014/main" val="2093312658"/>
                    </a:ext>
                  </a:extLst>
                </a:gridCol>
                <a:gridCol w="1190847">
                  <a:extLst>
                    <a:ext uri="{9D8B030D-6E8A-4147-A177-3AD203B41FA5}">
                      <a16:colId xmlns:a16="http://schemas.microsoft.com/office/drawing/2014/main" val="4012075836"/>
                    </a:ext>
                  </a:extLst>
                </a:gridCol>
                <a:gridCol w="5684874">
                  <a:extLst>
                    <a:ext uri="{9D8B030D-6E8A-4147-A177-3AD203B41FA5}">
                      <a16:colId xmlns:a16="http://schemas.microsoft.com/office/drawing/2014/main" val="2483574887"/>
                    </a:ext>
                  </a:extLst>
                </a:gridCol>
                <a:gridCol w="1355124">
                  <a:extLst>
                    <a:ext uri="{9D8B030D-6E8A-4147-A177-3AD203B41FA5}">
                      <a16:colId xmlns:a16="http://schemas.microsoft.com/office/drawing/2014/main" val="3603233372"/>
                    </a:ext>
                  </a:extLst>
                </a:gridCol>
              </a:tblGrid>
              <a:tr h="126726">
                <a:tc>
                  <a:txBody>
                    <a:bodyPr/>
                    <a:lstStyle/>
                    <a:p>
                      <a:pPr algn="l" fontAlgn="base"/>
                      <a:r>
                        <a:rPr lang="en-GB" sz="900" b="1">
                          <a:solidFill>
                            <a:schemeClr val="bg1"/>
                          </a:solidFill>
                          <a:effectLst/>
                        </a:rPr>
                        <a:t>Milestone​</a:t>
                      </a:r>
                      <a:endParaRPr lang="en-GB" sz="1100" b="1" i="0">
                        <a:solidFill>
                          <a:schemeClr val="bg1"/>
                        </a:solidFill>
                        <a:effectLst/>
                      </a:endParaRPr>
                    </a:p>
                  </a:txBody>
                  <a:tcPr marL="45754" marR="45754" marT="22877" marB="22877">
                    <a:solidFill>
                      <a:srgbClr val="813366"/>
                    </a:solidFill>
                  </a:tcPr>
                </a:tc>
                <a:tc>
                  <a:txBody>
                    <a:bodyPr/>
                    <a:lstStyle/>
                    <a:p>
                      <a:pPr algn="l" fontAlgn="base"/>
                      <a:r>
                        <a:rPr lang="en-GB" sz="900" b="1">
                          <a:solidFill>
                            <a:schemeClr val="bg1"/>
                          </a:solidFill>
                          <a:effectLst/>
                        </a:rPr>
                        <a:t>Date​</a:t>
                      </a:r>
                      <a:endParaRPr lang="en-GB" sz="1100" b="1" i="0">
                        <a:solidFill>
                          <a:schemeClr val="bg1"/>
                        </a:solidFill>
                        <a:effectLst/>
                      </a:endParaRPr>
                    </a:p>
                  </a:txBody>
                  <a:tcPr marL="45754" marR="45754" marT="22877" marB="22877">
                    <a:solidFill>
                      <a:srgbClr val="813366"/>
                    </a:solidFill>
                  </a:tcPr>
                </a:tc>
                <a:tc>
                  <a:txBody>
                    <a:bodyPr/>
                    <a:lstStyle/>
                    <a:p>
                      <a:pPr algn="l" fontAlgn="base"/>
                      <a:r>
                        <a:rPr lang="en-GB" sz="900" b="1">
                          <a:solidFill>
                            <a:schemeClr val="bg1"/>
                          </a:solidFill>
                          <a:effectLst/>
                        </a:rPr>
                        <a:t>Milestone​</a:t>
                      </a:r>
                      <a:endParaRPr lang="en-GB" sz="1100" b="1" i="0">
                        <a:solidFill>
                          <a:schemeClr val="bg1"/>
                        </a:solidFill>
                        <a:effectLst/>
                      </a:endParaRPr>
                    </a:p>
                  </a:txBody>
                  <a:tcPr marL="45754" marR="45754" marT="22877" marB="22877">
                    <a:solidFill>
                      <a:srgbClr val="813366"/>
                    </a:solidFill>
                  </a:tcPr>
                </a:tc>
                <a:tc>
                  <a:txBody>
                    <a:bodyPr/>
                    <a:lstStyle/>
                    <a:p>
                      <a:pPr algn="l" fontAlgn="base"/>
                      <a:r>
                        <a:rPr lang="en-GB" sz="900" b="1">
                          <a:solidFill>
                            <a:schemeClr val="bg1"/>
                          </a:solidFill>
                          <a:effectLst/>
                        </a:rPr>
                        <a:t>Date​</a:t>
                      </a:r>
                      <a:endParaRPr lang="en-GB" sz="1100" b="1" i="0">
                        <a:solidFill>
                          <a:schemeClr val="bg1"/>
                        </a:solidFill>
                        <a:effectLst/>
                      </a:endParaRPr>
                    </a:p>
                  </a:txBody>
                  <a:tcPr marL="45754" marR="45754" marT="22877" marB="22877">
                    <a:solidFill>
                      <a:srgbClr val="813366"/>
                    </a:solidFill>
                  </a:tcPr>
                </a:tc>
                <a:extLst>
                  <a:ext uri="{0D108BD9-81ED-4DB2-BD59-A6C34878D82A}">
                    <a16:rowId xmlns:a16="http://schemas.microsoft.com/office/drawing/2014/main" val="95019418"/>
                  </a:ext>
                </a:extLst>
              </a:tr>
              <a:tr h="291822">
                <a:tc>
                  <a:txBody>
                    <a:bodyPr/>
                    <a:lstStyle/>
                    <a:p>
                      <a:pPr algn="l" fontAlgn="base"/>
                      <a:r>
                        <a:rPr lang="en-GB" sz="900" b="0">
                          <a:solidFill>
                            <a:srgbClr val="000000"/>
                          </a:solidFill>
                          <a:effectLst/>
                        </a:rPr>
                        <a:t>Modification presented to Panel​</a:t>
                      </a:r>
                      <a:endParaRPr lang="en-GB" sz="1100" b="0" i="0">
                        <a:solidFill>
                          <a:srgbClr val="000000"/>
                        </a:solidFill>
                        <a:effectLst/>
                      </a:endParaRPr>
                    </a:p>
                  </a:txBody>
                  <a:tcPr marL="45754" marR="45754" marT="22877" marB="22877"/>
                </a:tc>
                <a:tc>
                  <a:txBody>
                    <a:bodyPr/>
                    <a:lstStyle/>
                    <a:p>
                      <a:pPr algn="l" fontAlgn="base"/>
                      <a:r>
                        <a:rPr lang="en-GB" sz="900" b="0">
                          <a:solidFill>
                            <a:srgbClr val="000000"/>
                          </a:solidFill>
                          <a:effectLst/>
                        </a:rPr>
                        <a:t>27 September 2024</a:t>
                      </a:r>
                    </a:p>
                  </a:txBody>
                  <a:tcPr marL="45754" marR="45754" marT="22877" marB="22877"/>
                </a:tc>
                <a:tc>
                  <a:txBody>
                    <a:bodyPr/>
                    <a:lstStyle/>
                    <a:p>
                      <a:pPr lvl="0" algn="l">
                        <a:buNone/>
                      </a:pPr>
                      <a:r>
                        <a:rPr lang="en-GB" sz="900" b="0" u="none" strike="noStrike" noProof="0">
                          <a:solidFill>
                            <a:srgbClr val="000000"/>
                          </a:solidFill>
                          <a:effectLst/>
                        </a:rPr>
                        <a:t>Workgroup 11</a:t>
                      </a:r>
                      <a:endParaRPr lang="en-US"/>
                    </a:p>
                  </a:txBody>
                  <a:tcPr marL="45754" marR="45754" marT="22877" marB="22877">
                    <a:noFill/>
                  </a:tcPr>
                </a:tc>
                <a:tc>
                  <a:txBody>
                    <a:bodyPr/>
                    <a:lstStyle/>
                    <a:p>
                      <a:pPr lvl="0" algn="l">
                        <a:buNone/>
                      </a:pPr>
                      <a:r>
                        <a:rPr lang="en-GB" sz="900" b="0" u="none" strike="noStrike">
                          <a:solidFill>
                            <a:srgbClr val="000000"/>
                          </a:solidFill>
                          <a:effectLst/>
                        </a:rPr>
                        <a:t>30 September</a:t>
                      </a:r>
                    </a:p>
                  </a:txBody>
                  <a:tcPr marL="45754" marR="45754" marT="22877" marB="22877">
                    <a:noFill/>
                  </a:tcPr>
                </a:tc>
                <a:extLst>
                  <a:ext uri="{0D108BD9-81ED-4DB2-BD59-A6C34878D82A}">
                    <a16:rowId xmlns:a16="http://schemas.microsoft.com/office/drawing/2014/main" val="3038944520"/>
                  </a:ext>
                </a:extLst>
              </a:tr>
              <a:tr h="452912">
                <a:tc>
                  <a:txBody>
                    <a:bodyPr/>
                    <a:lstStyle/>
                    <a:p>
                      <a:pPr algn="l" fontAlgn="base"/>
                      <a:r>
                        <a:rPr lang="en-GB" sz="900" b="0">
                          <a:solidFill>
                            <a:srgbClr val="000000"/>
                          </a:solidFill>
                          <a:effectLst/>
                        </a:rPr>
                        <a:t>Workgroup Nominations (15 business Days)​</a:t>
                      </a:r>
                      <a:endParaRPr lang="en-GB" sz="1100" b="0">
                        <a:solidFill>
                          <a:srgbClr val="000000"/>
                        </a:solidFill>
                        <a:effectLst/>
                      </a:endParaRPr>
                    </a:p>
                    <a:p>
                      <a:pPr algn="l" fontAlgn="base"/>
                      <a:r>
                        <a:rPr lang="en-GB" sz="900" b="0">
                          <a:solidFill>
                            <a:srgbClr val="000000"/>
                          </a:solidFill>
                          <a:effectLst/>
                        </a:rPr>
                        <a:t>15 clear business days minimum ​</a:t>
                      </a:r>
                      <a:endParaRPr lang="en-GB" sz="1100" b="0">
                        <a:solidFill>
                          <a:srgbClr val="000000"/>
                        </a:solidFill>
                        <a:effectLst/>
                      </a:endParaRPr>
                    </a:p>
                    <a:p>
                      <a:pPr algn="l" fontAlgn="base"/>
                      <a:r>
                        <a:rPr lang="en-GB" sz="900" b="0">
                          <a:solidFill>
                            <a:srgbClr val="000000"/>
                          </a:solidFill>
                          <a:effectLst/>
                        </a:rPr>
                        <a:t>​</a:t>
                      </a:r>
                      <a:endParaRPr lang="en-GB" sz="1100" b="0" i="0">
                        <a:solidFill>
                          <a:srgbClr val="000000"/>
                        </a:solidFill>
                        <a:effectLst/>
                      </a:endParaRPr>
                    </a:p>
                  </a:txBody>
                  <a:tcPr marL="45754" marR="45754" marT="22877" marB="22877"/>
                </a:tc>
                <a:tc>
                  <a:txBody>
                    <a:bodyPr/>
                    <a:lstStyle/>
                    <a:p>
                      <a:pPr algn="l" fontAlgn="base"/>
                      <a:r>
                        <a:rPr lang="en-GB" sz="900" b="0">
                          <a:solidFill>
                            <a:srgbClr val="000000"/>
                          </a:solidFill>
                          <a:effectLst/>
                        </a:rPr>
                        <a:t>04 October 2024 to 01 November 2024</a:t>
                      </a:r>
                      <a:endParaRPr lang="en-GB" sz="1100" b="0" i="0">
                        <a:solidFill>
                          <a:srgbClr val="000000"/>
                        </a:solidFill>
                        <a:effectLst/>
                      </a:endParaRPr>
                    </a:p>
                  </a:txBody>
                  <a:tcPr marL="45754" marR="45754" marT="22877" marB="22877"/>
                </a:tc>
                <a:tc>
                  <a:txBody>
                    <a:bodyPr/>
                    <a:lstStyle/>
                    <a:p>
                      <a:pPr lvl="0" algn="l">
                        <a:buNone/>
                      </a:pPr>
                      <a:r>
                        <a:rPr lang="en-GB" sz="900" b="0" u="none" strike="noStrike" noProof="0">
                          <a:solidFill>
                            <a:srgbClr val="000000"/>
                          </a:solidFill>
                          <a:effectLst/>
                        </a:rPr>
                        <a:t>Workgroup 12</a:t>
                      </a:r>
                      <a:endParaRPr lang="en-US"/>
                    </a:p>
                  </a:txBody>
                  <a:tcPr marL="45754" marR="45754" marT="22877" marB="22877">
                    <a:noFill/>
                  </a:tcPr>
                </a:tc>
                <a:tc>
                  <a:txBody>
                    <a:bodyPr/>
                    <a:lstStyle/>
                    <a:p>
                      <a:pPr algn="l" fontAlgn="base"/>
                      <a:r>
                        <a:rPr lang="en-GB" sz="900" b="0">
                          <a:solidFill>
                            <a:srgbClr val="000000"/>
                          </a:solidFill>
                          <a:effectLst/>
                        </a:rPr>
                        <a:t>16 October</a:t>
                      </a:r>
                    </a:p>
                  </a:txBody>
                  <a:tcPr marL="45754" marR="45754" marT="22877" marB="22877">
                    <a:noFill/>
                  </a:tcPr>
                </a:tc>
                <a:extLst>
                  <a:ext uri="{0D108BD9-81ED-4DB2-BD59-A6C34878D82A}">
                    <a16:rowId xmlns:a16="http://schemas.microsoft.com/office/drawing/2014/main" val="3024615914"/>
                  </a:ext>
                </a:extLst>
              </a:tr>
              <a:tr h="210125">
                <a:tc>
                  <a:txBody>
                    <a:bodyPr/>
                    <a:lstStyle/>
                    <a:p>
                      <a:pPr algn="l" fontAlgn="base"/>
                      <a:r>
                        <a:rPr lang="en-GB" sz="900" b="0">
                          <a:solidFill>
                            <a:srgbClr val="000000"/>
                          </a:solidFill>
                          <a:effectLst/>
                        </a:rPr>
                        <a:t>Workgroup 1 </a:t>
                      </a:r>
                      <a:endParaRPr lang="en-GB" sz="1100" b="0">
                        <a:solidFill>
                          <a:srgbClr val="000000"/>
                        </a:solidFill>
                        <a:effectLst/>
                      </a:endParaRPr>
                    </a:p>
                    <a:p>
                      <a:pPr algn="l" fontAlgn="base"/>
                      <a:endParaRPr lang="en-GB" sz="900" b="0">
                        <a:solidFill>
                          <a:srgbClr val="000000"/>
                        </a:solidFill>
                        <a:effectLst/>
                      </a:endParaRPr>
                    </a:p>
                  </a:txBody>
                  <a:tcPr marL="45754" marR="45754" marT="22877" marB="22877"/>
                </a:tc>
                <a:tc>
                  <a:txBody>
                    <a:bodyPr/>
                    <a:lstStyle/>
                    <a:p>
                      <a:pPr algn="l" fontAlgn="base"/>
                      <a:r>
                        <a:rPr lang="en-GB" sz="900" b="0">
                          <a:solidFill>
                            <a:srgbClr val="000000"/>
                          </a:solidFill>
                          <a:effectLst/>
                        </a:rPr>
                        <a:t>08 January 2025</a:t>
                      </a:r>
                    </a:p>
                  </a:txBody>
                  <a:tcPr marL="45754" marR="45754" marT="22877" marB="22877"/>
                </a:tc>
                <a:tc>
                  <a:txBody>
                    <a:bodyPr/>
                    <a:lstStyle/>
                    <a:p>
                      <a:pPr lvl="0" algn="l">
                        <a:buNone/>
                      </a:pPr>
                      <a:r>
                        <a:rPr lang="en-GB" sz="900" b="0" u="none" strike="noStrike" noProof="0">
                          <a:solidFill>
                            <a:srgbClr val="000000"/>
                          </a:solidFill>
                          <a:effectLst/>
                        </a:rPr>
                        <a:t>Workgroup 13</a:t>
                      </a:r>
                      <a:endParaRPr lang="en-US"/>
                    </a:p>
                  </a:txBody>
                  <a:tcPr marL="45754" marR="45754" marT="22877" marB="22877">
                    <a:noFill/>
                  </a:tcPr>
                </a:tc>
                <a:tc>
                  <a:txBody>
                    <a:bodyPr/>
                    <a:lstStyle/>
                    <a:p>
                      <a:pPr algn="l" fontAlgn="base"/>
                      <a:r>
                        <a:rPr lang="en-GB" sz="900" b="0">
                          <a:solidFill>
                            <a:srgbClr val="000000"/>
                          </a:solidFill>
                          <a:effectLst/>
                        </a:rPr>
                        <a:t>11 November</a:t>
                      </a:r>
                    </a:p>
                  </a:txBody>
                  <a:tcPr marL="45754" marR="45754" marT="22877" marB="22877">
                    <a:noFill/>
                  </a:tcPr>
                </a:tc>
                <a:extLst>
                  <a:ext uri="{0D108BD9-81ED-4DB2-BD59-A6C34878D82A}">
                    <a16:rowId xmlns:a16="http://schemas.microsoft.com/office/drawing/2014/main" val="3421836977"/>
                  </a:ext>
                </a:extLst>
              </a:tr>
              <a:tr h="291822">
                <a:tc>
                  <a:txBody>
                    <a:bodyPr/>
                    <a:lstStyle/>
                    <a:p>
                      <a:pPr lvl="0" algn="l">
                        <a:buNone/>
                      </a:pPr>
                      <a:r>
                        <a:rPr lang="en-GB" sz="900" b="0" u="none" strike="noStrike" noProof="0">
                          <a:solidFill>
                            <a:srgbClr val="000000"/>
                          </a:solidFill>
                          <a:effectLst/>
                        </a:rPr>
                        <a:t>Workgroup 2</a:t>
                      </a:r>
                      <a:endParaRPr lang="en-US"/>
                    </a:p>
                  </a:txBody>
                  <a:tcPr marL="45754" marR="45754" marT="22877" marB="22877"/>
                </a:tc>
                <a:tc>
                  <a:txBody>
                    <a:bodyPr/>
                    <a:lstStyle/>
                    <a:p>
                      <a:pPr lvl="0" algn="l">
                        <a:buNone/>
                      </a:pPr>
                      <a:r>
                        <a:rPr lang="en-GB" sz="900" b="0">
                          <a:solidFill>
                            <a:srgbClr val="000000"/>
                          </a:solidFill>
                          <a:effectLst/>
                        </a:rPr>
                        <a:t>23 January 2025</a:t>
                      </a:r>
                    </a:p>
                  </a:txBody>
                  <a:tcPr marL="45754" marR="45754" marT="22877" marB="22877"/>
                </a:tc>
                <a:tc>
                  <a:txBody>
                    <a:bodyPr/>
                    <a:lstStyle/>
                    <a:p>
                      <a:pPr marL="0" lvl="0" algn="l" defTabSz="914400" rtl="0" eaLnBrk="1" latinLnBrk="0" hangingPunct="1">
                        <a:buNone/>
                      </a:pPr>
                      <a:r>
                        <a:rPr lang="en-GB" sz="900" b="0" u="none" strike="noStrike" kern="1200" noProof="0">
                          <a:solidFill>
                            <a:srgbClr val="000000"/>
                          </a:solidFill>
                          <a:effectLst/>
                          <a:latin typeface="+mn-lt"/>
                          <a:ea typeface="+mn-ea"/>
                          <a:cs typeface="+mn-cs"/>
                        </a:rPr>
                        <a:t>Workgroup 14</a:t>
                      </a:r>
                      <a:endParaRPr lang="en-US" sz="900" b="0" u="none" strike="noStrike" kern="1200">
                        <a:solidFill>
                          <a:srgbClr val="000000"/>
                        </a:solidFill>
                        <a:effectLst/>
                        <a:latin typeface="+mn-lt"/>
                        <a:ea typeface="+mn-ea"/>
                        <a:cs typeface="+mn-cs"/>
                      </a:endParaRPr>
                    </a:p>
                  </a:txBody>
                  <a:tcPr marL="45754" marR="45754" marT="22877" marB="22877">
                    <a:solidFill>
                      <a:schemeClr val="accent6"/>
                    </a:solidFill>
                  </a:tcPr>
                </a:tc>
                <a:tc>
                  <a:txBody>
                    <a:bodyPr/>
                    <a:lstStyle/>
                    <a:p>
                      <a:pPr marL="0" lvl="0" algn="l" defTabSz="914400" rtl="0" eaLnBrk="1" fontAlgn="base" latinLnBrk="0" hangingPunct="1">
                        <a:buNone/>
                      </a:pPr>
                      <a:r>
                        <a:rPr lang="en-GB" sz="900" b="0" u="none" strike="noStrike" kern="1200">
                          <a:solidFill>
                            <a:srgbClr val="000000"/>
                          </a:solidFill>
                          <a:effectLst/>
                          <a:latin typeface="+mn-lt"/>
                          <a:ea typeface="+mn-ea"/>
                          <a:cs typeface="+mn-cs"/>
                        </a:rPr>
                        <a:t>09 December 2025</a:t>
                      </a:r>
                    </a:p>
                  </a:txBody>
                  <a:tcPr marL="45754" marR="45754" marT="22877" marB="22877">
                    <a:solidFill>
                      <a:schemeClr val="accent6"/>
                    </a:solidFill>
                  </a:tcPr>
                </a:tc>
                <a:extLst>
                  <a:ext uri="{0D108BD9-81ED-4DB2-BD59-A6C34878D82A}">
                    <a16:rowId xmlns:a16="http://schemas.microsoft.com/office/drawing/2014/main" val="2115186361"/>
                  </a:ext>
                </a:extLst>
              </a:tr>
              <a:tr h="291822">
                <a:tc>
                  <a:txBody>
                    <a:bodyPr/>
                    <a:lstStyle/>
                    <a:p>
                      <a:pPr lvl="0" algn="l">
                        <a:buNone/>
                      </a:pPr>
                      <a:r>
                        <a:rPr lang="en-GB" sz="900" b="0" u="none" strike="noStrike" noProof="0">
                          <a:solidFill>
                            <a:srgbClr val="000000"/>
                          </a:solidFill>
                          <a:effectLst/>
                        </a:rPr>
                        <a:t>Workgroup 3</a:t>
                      </a:r>
                      <a:endParaRPr lang="en-US"/>
                    </a:p>
                  </a:txBody>
                  <a:tcPr marL="45754" marR="45754" marT="22877" marB="22877"/>
                </a:tc>
                <a:tc>
                  <a:txBody>
                    <a:bodyPr/>
                    <a:lstStyle/>
                    <a:p>
                      <a:pPr lvl="0" algn="l">
                        <a:buNone/>
                      </a:pPr>
                      <a:r>
                        <a:rPr lang="en-GB" sz="900" b="0">
                          <a:solidFill>
                            <a:srgbClr val="000000"/>
                          </a:solidFill>
                          <a:effectLst/>
                        </a:rPr>
                        <a:t>27 February 2025</a:t>
                      </a:r>
                    </a:p>
                  </a:txBody>
                  <a:tcPr marL="45754" marR="45754" marT="22877" marB="22877"/>
                </a:tc>
                <a:tc>
                  <a:txBody>
                    <a:bodyPr/>
                    <a:lstStyle/>
                    <a:p>
                      <a:pPr lvl="0" algn="l">
                        <a:buNone/>
                      </a:pPr>
                      <a:r>
                        <a:rPr lang="en-GB" sz="900" b="0">
                          <a:solidFill>
                            <a:srgbClr val="000000"/>
                          </a:solidFill>
                          <a:effectLst/>
                        </a:rPr>
                        <a:t>Workgroup report issued to Panel (5 business days)​</a:t>
                      </a:r>
                      <a:endParaRPr lang="en-GB" sz="1100" b="0">
                        <a:solidFill>
                          <a:srgbClr val="000000"/>
                        </a:solidFill>
                        <a:effectLst/>
                      </a:endParaRPr>
                    </a:p>
                    <a:p>
                      <a:pPr lvl="0" algn="l">
                        <a:buNone/>
                      </a:pPr>
                      <a:r>
                        <a:rPr lang="en-GB" sz="900" b="0">
                          <a:solidFill>
                            <a:srgbClr val="000000"/>
                          </a:solidFill>
                          <a:effectLst/>
                        </a:rPr>
                        <a:t>5 clear business days minimum ​</a:t>
                      </a:r>
                      <a:endParaRPr lang="en-GB" sz="1100" b="0" i="0">
                        <a:solidFill>
                          <a:srgbClr val="000000"/>
                        </a:solidFill>
                        <a:effectLst/>
                      </a:endParaRPr>
                    </a:p>
                  </a:txBody>
                  <a:tcPr marL="45754" marR="45754" marT="22877" marB="22877"/>
                </a:tc>
                <a:tc>
                  <a:txBody>
                    <a:bodyPr/>
                    <a:lstStyle/>
                    <a:p>
                      <a:pPr lvl="0" algn="l">
                        <a:buNone/>
                      </a:pPr>
                      <a:r>
                        <a:rPr lang="en-GB" sz="900" b="0" u="none" strike="noStrike">
                          <a:solidFill>
                            <a:srgbClr val="000000"/>
                          </a:solidFill>
                          <a:effectLst/>
                        </a:rPr>
                        <a:t>22 January 2026</a:t>
                      </a:r>
                    </a:p>
                  </a:txBody>
                  <a:tcPr marL="45754" marR="45754" marT="22877" marB="22877"/>
                </a:tc>
                <a:extLst>
                  <a:ext uri="{0D108BD9-81ED-4DB2-BD59-A6C34878D82A}">
                    <a16:rowId xmlns:a16="http://schemas.microsoft.com/office/drawing/2014/main" val="102414548"/>
                  </a:ext>
                </a:extLst>
              </a:tr>
              <a:tr h="166769">
                <a:tc>
                  <a:txBody>
                    <a:bodyPr/>
                    <a:lstStyle/>
                    <a:p>
                      <a:pPr lvl="0" algn="l">
                        <a:buNone/>
                      </a:pPr>
                      <a:r>
                        <a:rPr lang="en-GB" sz="900" b="0" u="none" strike="noStrike" noProof="0">
                          <a:solidFill>
                            <a:srgbClr val="000000"/>
                          </a:solidFill>
                          <a:effectLst/>
                        </a:rPr>
                        <a:t>Workgroup 4</a:t>
                      </a:r>
                      <a:endParaRPr lang="en-US"/>
                    </a:p>
                  </a:txBody>
                  <a:tcPr marL="45754" marR="45754" marT="22877" marB="22877"/>
                </a:tc>
                <a:tc>
                  <a:txBody>
                    <a:bodyPr/>
                    <a:lstStyle/>
                    <a:p>
                      <a:pPr lvl="0" algn="l">
                        <a:buNone/>
                      </a:pPr>
                      <a:r>
                        <a:rPr lang="en-GB" sz="900" b="0">
                          <a:solidFill>
                            <a:srgbClr val="000000"/>
                          </a:solidFill>
                          <a:effectLst/>
                        </a:rPr>
                        <a:t>21 March 2025</a:t>
                      </a:r>
                    </a:p>
                  </a:txBody>
                  <a:tcPr marL="45754" marR="45754" marT="22877" marB="22877"/>
                </a:tc>
                <a:tc>
                  <a:txBody>
                    <a:bodyPr/>
                    <a:lstStyle/>
                    <a:p>
                      <a:pPr lvl="0" algn="l">
                        <a:buNone/>
                      </a:pPr>
                      <a:r>
                        <a:rPr lang="en-GB" sz="900" b="0">
                          <a:solidFill>
                            <a:srgbClr val="000000"/>
                          </a:solidFill>
                          <a:effectLst/>
                        </a:rPr>
                        <a:t>Panel sign off that Workgroup Report has met its Terms of Reference​</a:t>
                      </a:r>
                      <a:endParaRPr lang="en-GB" sz="1100" b="0" i="0">
                        <a:solidFill>
                          <a:srgbClr val="000000"/>
                        </a:solidFill>
                        <a:effectLst/>
                      </a:endParaRPr>
                    </a:p>
                  </a:txBody>
                  <a:tcPr marL="45754" marR="45754" marT="22877" marB="22877"/>
                </a:tc>
                <a:tc>
                  <a:txBody>
                    <a:bodyPr/>
                    <a:lstStyle/>
                    <a:p>
                      <a:pPr lvl="0" algn="l">
                        <a:buNone/>
                      </a:pPr>
                      <a:r>
                        <a:rPr lang="en-GB" sz="900" b="0" u="none" strike="noStrike">
                          <a:solidFill>
                            <a:srgbClr val="000000"/>
                          </a:solidFill>
                          <a:effectLst/>
                        </a:rPr>
                        <a:t>30 January 2026 Panel</a:t>
                      </a:r>
                    </a:p>
                  </a:txBody>
                  <a:tcPr marL="45754" marR="45754" marT="22877" marB="22877"/>
                </a:tc>
                <a:extLst>
                  <a:ext uri="{0D108BD9-81ED-4DB2-BD59-A6C34878D82A}">
                    <a16:rowId xmlns:a16="http://schemas.microsoft.com/office/drawing/2014/main" val="615776690"/>
                  </a:ext>
                </a:extLst>
              </a:tr>
              <a:tr h="291822">
                <a:tc>
                  <a:txBody>
                    <a:bodyPr/>
                    <a:lstStyle/>
                    <a:p>
                      <a:pPr lvl="0" algn="l">
                        <a:buNone/>
                      </a:pPr>
                      <a:r>
                        <a:rPr lang="en-GB" sz="900" b="0" u="none" strike="noStrike" noProof="0">
                          <a:solidFill>
                            <a:srgbClr val="000000"/>
                          </a:solidFill>
                          <a:effectLst/>
                        </a:rPr>
                        <a:t>Workgroup 5</a:t>
                      </a:r>
                      <a:endParaRPr lang="en-US"/>
                    </a:p>
                  </a:txBody>
                  <a:tcPr marL="45754" marR="45754" marT="22877" marB="22877"/>
                </a:tc>
                <a:tc>
                  <a:txBody>
                    <a:bodyPr/>
                    <a:lstStyle/>
                    <a:p>
                      <a:pPr lvl="0" algn="l">
                        <a:buNone/>
                      </a:pPr>
                      <a:r>
                        <a:rPr lang="en-GB" sz="900" b="0">
                          <a:solidFill>
                            <a:srgbClr val="000000"/>
                          </a:solidFill>
                          <a:effectLst/>
                        </a:rPr>
                        <a:t>07 May 2025</a:t>
                      </a:r>
                    </a:p>
                  </a:txBody>
                  <a:tcPr marL="45754" marR="45754" marT="22877" marB="22877"/>
                </a:tc>
                <a:tc>
                  <a:txBody>
                    <a:bodyPr/>
                    <a:lstStyle/>
                    <a:p>
                      <a:pPr lvl="0" algn="l">
                        <a:buNone/>
                      </a:pPr>
                      <a:r>
                        <a:rPr lang="en-GB" sz="900" b="0">
                          <a:solidFill>
                            <a:srgbClr val="000000"/>
                          </a:solidFill>
                          <a:effectLst/>
                        </a:rPr>
                        <a:t>Code Administrator Consultation</a:t>
                      </a:r>
                    </a:p>
                  </a:txBody>
                  <a:tcPr marL="45754" marR="45754" marT="22877" marB="22877"/>
                </a:tc>
                <a:tc>
                  <a:txBody>
                    <a:bodyPr/>
                    <a:lstStyle/>
                    <a:p>
                      <a:pPr marL="0" lvl="0" algn="l" defTabSz="914400" rtl="0" eaLnBrk="1" latinLnBrk="0" hangingPunct="1">
                        <a:buNone/>
                      </a:pPr>
                      <a:r>
                        <a:rPr lang="en-GB" sz="900" b="0" u="none" strike="noStrike" kern="1200">
                          <a:solidFill>
                            <a:srgbClr val="000000"/>
                          </a:solidFill>
                          <a:effectLst/>
                        </a:rPr>
                        <a:t>09 February -  03 March 2026</a:t>
                      </a:r>
                      <a:endParaRPr lang="en-GB" sz="900" b="0" u="none" strike="noStrike" kern="1200">
                        <a:solidFill>
                          <a:srgbClr val="000000"/>
                        </a:solidFill>
                        <a:effectLst/>
                        <a:latin typeface="+mn-lt"/>
                        <a:ea typeface="+mn-ea"/>
                        <a:cs typeface="+mn-cs"/>
                      </a:endParaRPr>
                    </a:p>
                  </a:txBody>
                  <a:tcPr marL="45754" marR="45754" marT="22877" marB="22877"/>
                </a:tc>
                <a:extLst>
                  <a:ext uri="{0D108BD9-81ED-4DB2-BD59-A6C34878D82A}">
                    <a16:rowId xmlns:a16="http://schemas.microsoft.com/office/drawing/2014/main" val="435804200"/>
                  </a:ext>
                </a:extLst>
              </a:tr>
              <a:tr h="166769">
                <a:tc>
                  <a:txBody>
                    <a:bodyPr/>
                    <a:lstStyle/>
                    <a:p>
                      <a:pPr lvl="0" algn="l">
                        <a:buNone/>
                      </a:pPr>
                      <a:r>
                        <a:rPr lang="en-GB" sz="900" b="0" u="none" strike="noStrike" noProof="0">
                          <a:solidFill>
                            <a:srgbClr val="000000"/>
                          </a:solidFill>
                          <a:effectLst/>
                        </a:rPr>
                        <a:t>Workgroup 6</a:t>
                      </a:r>
                      <a:endParaRPr lang="en-US"/>
                    </a:p>
                  </a:txBody>
                  <a:tcPr marL="45754" marR="45754" marT="22877" marB="22877"/>
                </a:tc>
                <a:tc>
                  <a:txBody>
                    <a:bodyPr/>
                    <a:lstStyle/>
                    <a:p>
                      <a:pPr lvl="0" algn="l">
                        <a:buNone/>
                      </a:pPr>
                      <a:r>
                        <a:rPr lang="en-GB" sz="900" b="0">
                          <a:solidFill>
                            <a:srgbClr val="000000"/>
                          </a:solidFill>
                          <a:effectLst/>
                        </a:rPr>
                        <a:t>04 June 2025</a:t>
                      </a:r>
                    </a:p>
                  </a:txBody>
                  <a:tcPr marL="45754" marR="45754" marT="22877" marB="22877"/>
                </a:tc>
                <a:tc>
                  <a:txBody>
                    <a:bodyPr/>
                    <a:lstStyle/>
                    <a:p>
                      <a:pPr lvl="0" algn="l">
                        <a:buNone/>
                      </a:pPr>
                      <a:r>
                        <a:rPr lang="en-GB" sz="900" b="0">
                          <a:solidFill>
                            <a:srgbClr val="000000"/>
                          </a:solidFill>
                          <a:effectLst/>
                        </a:rPr>
                        <a:t>Draft Final Modification Report (DFMR) issued to Panel (5 business days)​</a:t>
                      </a:r>
                      <a:endParaRPr lang="en-GB" sz="1100" b="0">
                        <a:solidFill>
                          <a:srgbClr val="000000"/>
                        </a:solidFill>
                        <a:effectLst/>
                      </a:endParaRPr>
                    </a:p>
                    <a:p>
                      <a:pPr lvl="0" algn="l">
                        <a:buNone/>
                      </a:pPr>
                      <a:r>
                        <a:rPr lang="en-GB" sz="900" b="0">
                          <a:solidFill>
                            <a:srgbClr val="000000"/>
                          </a:solidFill>
                          <a:effectLst/>
                        </a:rPr>
                        <a:t>5 clear business days minimum ​</a:t>
                      </a:r>
                      <a:endParaRPr lang="en-GB" sz="1100" b="0" i="0">
                        <a:solidFill>
                          <a:srgbClr val="000000"/>
                        </a:solidFill>
                        <a:effectLst/>
                      </a:endParaRPr>
                    </a:p>
                  </a:txBody>
                  <a:tcPr marL="45754" marR="45754" marT="22877" marB="22877"/>
                </a:tc>
                <a:tc>
                  <a:txBody>
                    <a:bodyPr/>
                    <a:lstStyle/>
                    <a:p>
                      <a:pPr lvl="0" algn="l">
                        <a:buNone/>
                      </a:pPr>
                      <a:r>
                        <a:rPr lang="en-GB" sz="900" b="0">
                          <a:solidFill>
                            <a:srgbClr val="000000"/>
                          </a:solidFill>
                          <a:effectLst/>
                        </a:rPr>
                        <a:t>19 March 2026</a:t>
                      </a:r>
                    </a:p>
                  </a:txBody>
                  <a:tcPr marL="45754" marR="45754" marT="22877" marB="22877"/>
                </a:tc>
                <a:extLst>
                  <a:ext uri="{0D108BD9-81ED-4DB2-BD59-A6C34878D82A}">
                    <a16:rowId xmlns:a16="http://schemas.microsoft.com/office/drawing/2014/main" val="3768642519"/>
                  </a:ext>
                </a:extLst>
              </a:tr>
              <a:tr h="416875">
                <a:tc>
                  <a:txBody>
                    <a:bodyPr/>
                    <a:lstStyle/>
                    <a:p>
                      <a:pPr lvl="0" algn="l">
                        <a:buNone/>
                      </a:pPr>
                      <a:r>
                        <a:rPr lang="en-GB" sz="900" b="0" u="none" strike="noStrike" noProof="0">
                          <a:solidFill>
                            <a:srgbClr val="000000"/>
                          </a:solidFill>
                          <a:effectLst/>
                        </a:rPr>
                        <a:t>Workgroup 7</a:t>
                      </a:r>
                      <a:endParaRPr lang="en-US" sz="900"/>
                    </a:p>
                    <a:p>
                      <a:pPr algn="l" fontAlgn="base"/>
                      <a:endParaRPr lang="en-GB" sz="900" b="0">
                        <a:solidFill>
                          <a:srgbClr val="000000"/>
                        </a:solidFill>
                        <a:effectLst/>
                      </a:endParaRPr>
                    </a:p>
                  </a:txBody>
                  <a:tcPr marL="45754" marR="45754" marT="22877" marB="22877"/>
                </a:tc>
                <a:tc>
                  <a:txBody>
                    <a:bodyPr/>
                    <a:lstStyle/>
                    <a:p>
                      <a:pPr algn="l" fontAlgn="base"/>
                      <a:r>
                        <a:rPr lang="en-GB" sz="900" b="0">
                          <a:solidFill>
                            <a:srgbClr val="000000"/>
                          </a:solidFill>
                          <a:effectLst/>
                        </a:rPr>
                        <a:t>19 June 2025</a:t>
                      </a:r>
                    </a:p>
                  </a:txBody>
                  <a:tcPr marL="45754" marR="45754" marT="22877" marB="22877"/>
                </a:tc>
                <a:tc>
                  <a:txBody>
                    <a:bodyPr/>
                    <a:lstStyle/>
                    <a:p>
                      <a:pPr lvl="0" algn="l">
                        <a:buNone/>
                      </a:pPr>
                      <a:r>
                        <a:rPr lang="en-GB" sz="900" b="0">
                          <a:solidFill>
                            <a:srgbClr val="000000"/>
                          </a:solidFill>
                          <a:effectLst/>
                        </a:rPr>
                        <a:t>Panel undertake DFMR recommendation vote ​</a:t>
                      </a:r>
                      <a:endParaRPr lang="en-GB" sz="1100" b="0" i="0">
                        <a:solidFill>
                          <a:srgbClr val="000000"/>
                        </a:solidFill>
                        <a:effectLst/>
                      </a:endParaRPr>
                    </a:p>
                  </a:txBody>
                  <a:tcPr marL="45754" marR="45754" marT="22877" marB="22877"/>
                </a:tc>
                <a:tc>
                  <a:txBody>
                    <a:bodyPr/>
                    <a:lstStyle/>
                    <a:p>
                      <a:pPr lvl="0" algn="l">
                        <a:buNone/>
                      </a:pPr>
                      <a:r>
                        <a:rPr lang="en-US" sz="900"/>
                        <a:t>27 March 2026</a:t>
                      </a:r>
                    </a:p>
                  </a:txBody>
                  <a:tcPr marL="45754" marR="45754" marT="22877" marB="22877"/>
                </a:tc>
                <a:extLst>
                  <a:ext uri="{0D108BD9-81ED-4DB2-BD59-A6C34878D82A}">
                    <a16:rowId xmlns:a16="http://schemas.microsoft.com/office/drawing/2014/main" val="3119348136"/>
                  </a:ext>
                </a:extLst>
              </a:tr>
              <a:tr h="416875">
                <a:tc>
                  <a:txBody>
                    <a:bodyPr/>
                    <a:lstStyle/>
                    <a:p>
                      <a:pPr lvl="0" algn="l">
                        <a:buNone/>
                      </a:pPr>
                      <a:r>
                        <a:rPr lang="en-GB" sz="900" b="0" u="none" strike="noStrike" noProof="0">
                          <a:solidFill>
                            <a:srgbClr val="000000"/>
                          </a:solidFill>
                          <a:effectLst/>
                        </a:rPr>
                        <a:t>Workgroup 8 (contingency) </a:t>
                      </a:r>
                      <a:endParaRPr lang="en-US" sz="900"/>
                    </a:p>
                    <a:p>
                      <a:pPr algn="l" fontAlgn="base"/>
                      <a:endParaRPr lang="en-GB" sz="900" b="0">
                        <a:solidFill>
                          <a:srgbClr val="000000"/>
                        </a:solidFill>
                        <a:effectLst/>
                      </a:endParaRPr>
                    </a:p>
                  </a:txBody>
                  <a:tcPr marL="45754" marR="45754" marT="22877" marB="22877"/>
                </a:tc>
                <a:tc>
                  <a:txBody>
                    <a:bodyPr/>
                    <a:lstStyle/>
                    <a:p>
                      <a:pPr algn="l" fontAlgn="base"/>
                      <a:r>
                        <a:rPr lang="en-GB" sz="900" b="0">
                          <a:solidFill>
                            <a:srgbClr val="000000"/>
                          </a:solidFill>
                          <a:effectLst/>
                        </a:rPr>
                        <a:t>01 July 2025</a:t>
                      </a:r>
                      <a:endParaRPr lang="en-GB" sz="1100" b="0" i="0">
                        <a:solidFill>
                          <a:srgbClr val="000000"/>
                        </a:solidFill>
                        <a:effectLst/>
                      </a:endParaRPr>
                    </a:p>
                  </a:txBody>
                  <a:tcPr marL="45754" marR="45754" marT="22877" marB="22877"/>
                </a:tc>
                <a:tc>
                  <a:txBody>
                    <a:bodyPr/>
                    <a:lstStyle/>
                    <a:p>
                      <a:pPr algn="l" fontAlgn="base"/>
                      <a:r>
                        <a:rPr lang="en-GB" sz="900" b="0">
                          <a:solidFill>
                            <a:srgbClr val="000000"/>
                          </a:solidFill>
                          <a:effectLst/>
                        </a:rPr>
                        <a:t>Final Modification Report issued to Panel to check votes recorded correctly Ideally issued within 2 business days of Panel’s DFMR recommendation vote. They have 5 clear business days to check.​</a:t>
                      </a:r>
                      <a:endParaRPr lang="en-GB" sz="1100" b="0" i="0">
                        <a:solidFill>
                          <a:srgbClr val="000000"/>
                        </a:solidFill>
                        <a:effectLst/>
                      </a:endParaRPr>
                    </a:p>
                  </a:txBody>
                  <a:tcPr marL="45754" marR="45754" marT="22877" marB="22877"/>
                </a:tc>
                <a:tc>
                  <a:txBody>
                    <a:bodyPr/>
                    <a:lstStyle/>
                    <a:p>
                      <a:pPr marL="0" lvl="0" algn="l" defTabSz="914400" rtl="0" eaLnBrk="1" fontAlgn="base" latinLnBrk="0" hangingPunct="1">
                        <a:buNone/>
                      </a:pPr>
                      <a:r>
                        <a:rPr lang="en-US" sz="900" b="0" kern="1200">
                          <a:solidFill>
                            <a:srgbClr val="000000"/>
                          </a:solidFill>
                          <a:effectLst/>
                        </a:rPr>
                        <a:t>02 April 2026</a:t>
                      </a:r>
                      <a:endParaRPr lang="en-US" sz="900" b="0" kern="1200">
                        <a:solidFill>
                          <a:srgbClr val="000000"/>
                        </a:solidFill>
                        <a:effectLst/>
                        <a:latin typeface="+mn-lt"/>
                        <a:ea typeface="+mn-ea"/>
                        <a:cs typeface="+mn-cs"/>
                      </a:endParaRPr>
                    </a:p>
                  </a:txBody>
                  <a:tcPr marL="45754" marR="45754" marT="22877" marB="22877"/>
                </a:tc>
                <a:extLst>
                  <a:ext uri="{0D108BD9-81ED-4DB2-BD59-A6C34878D82A}">
                    <a16:rowId xmlns:a16="http://schemas.microsoft.com/office/drawing/2014/main" val="2601999055"/>
                  </a:ext>
                </a:extLst>
              </a:tr>
              <a:tr h="416875">
                <a:tc>
                  <a:txBody>
                    <a:bodyPr/>
                    <a:lstStyle/>
                    <a:p>
                      <a:pPr algn="l" fontAlgn="base"/>
                      <a:r>
                        <a:rPr lang="en-GB" sz="900" b="0">
                          <a:solidFill>
                            <a:srgbClr val="000000"/>
                          </a:solidFill>
                          <a:effectLst/>
                        </a:rPr>
                        <a:t>Workgroup Consultation (15 business days)​</a:t>
                      </a:r>
                      <a:endParaRPr lang="en-GB" sz="1100" b="0">
                        <a:solidFill>
                          <a:srgbClr val="000000"/>
                        </a:solidFill>
                        <a:effectLst/>
                      </a:endParaRPr>
                    </a:p>
                  </a:txBody>
                  <a:tcPr marL="45754" marR="45754" marT="22877" marB="22877"/>
                </a:tc>
                <a:tc>
                  <a:txBody>
                    <a:bodyPr/>
                    <a:lstStyle/>
                    <a:p>
                      <a:pPr algn="l" fontAlgn="base"/>
                      <a:r>
                        <a:rPr lang="en-GB" sz="900" b="0">
                          <a:solidFill>
                            <a:srgbClr val="000000"/>
                          </a:solidFill>
                          <a:effectLst/>
                        </a:rPr>
                        <a:t>08 July 2025 - 30 July 2025</a:t>
                      </a:r>
                    </a:p>
                  </a:txBody>
                  <a:tcPr marL="45754" marR="45754" marT="22877" marB="22877"/>
                </a:tc>
                <a:tc>
                  <a:txBody>
                    <a:bodyPr/>
                    <a:lstStyle/>
                    <a:p>
                      <a:pPr algn="l" fontAlgn="base"/>
                      <a:r>
                        <a:rPr lang="en-GB" sz="900" b="0">
                          <a:solidFill>
                            <a:srgbClr val="000000"/>
                          </a:solidFill>
                          <a:effectLst/>
                        </a:rPr>
                        <a:t>Final Modification Report issued to Ofgem​</a:t>
                      </a:r>
                      <a:endParaRPr lang="en-GB" sz="1100" b="0">
                        <a:solidFill>
                          <a:srgbClr val="000000"/>
                        </a:solidFill>
                        <a:effectLst/>
                      </a:endParaRPr>
                    </a:p>
                    <a:p>
                      <a:pPr algn="l" fontAlgn="base"/>
                      <a:r>
                        <a:rPr lang="en-GB" sz="900" b="0">
                          <a:solidFill>
                            <a:srgbClr val="000000"/>
                          </a:solidFill>
                          <a:effectLst/>
                        </a:rPr>
                        <a:t>This is clear 5 business days after Final Modification Report is issued to Panel to check votes recorded correctly​</a:t>
                      </a:r>
                      <a:endParaRPr lang="en-GB" sz="1100" b="0" i="0">
                        <a:solidFill>
                          <a:srgbClr val="000000"/>
                        </a:solidFill>
                        <a:effectLst/>
                      </a:endParaRPr>
                    </a:p>
                  </a:txBody>
                  <a:tcPr marL="45754" marR="45754" marT="22877" marB="22877"/>
                </a:tc>
                <a:tc>
                  <a:txBody>
                    <a:bodyPr/>
                    <a:lstStyle/>
                    <a:p>
                      <a:pPr algn="l" fontAlgn="base"/>
                      <a:r>
                        <a:rPr lang="en-GB" sz="900" b="0">
                          <a:solidFill>
                            <a:srgbClr val="000000"/>
                          </a:solidFill>
                          <a:effectLst/>
                        </a:rPr>
                        <a:t>09 April 2026</a:t>
                      </a:r>
                    </a:p>
                  </a:txBody>
                  <a:tcPr marL="45754" marR="45754" marT="22877" marB="22877"/>
                </a:tc>
                <a:extLst>
                  <a:ext uri="{0D108BD9-81ED-4DB2-BD59-A6C34878D82A}">
                    <a16:rowId xmlns:a16="http://schemas.microsoft.com/office/drawing/2014/main" val="1572352113"/>
                  </a:ext>
                </a:extLst>
              </a:tr>
              <a:tr h="270032">
                <a:tc>
                  <a:txBody>
                    <a:bodyPr/>
                    <a:lstStyle/>
                    <a:p>
                      <a:pPr algn="l" fontAlgn="base"/>
                      <a:r>
                        <a:rPr lang="en-GB" sz="900" b="0">
                          <a:solidFill>
                            <a:srgbClr val="000000"/>
                          </a:solidFill>
                          <a:effectLst/>
                        </a:rPr>
                        <a:t>Workgroup 9 </a:t>
                      </a:r>
                      <a:endParaRPr lang="en-GB" sz="1100" b="0">
                        <a:solidFill>
                          <a:schemeClr val="tx1"/>
                        </a:solidFill>
                        <a:effectLst/>
                        <a:highlight>
                          <a:srgbClr val="FF0000"/>
                        </a:highlight>
                      </a:endParaRPr>
                    </a:p>
                  </a:txBody>
                  <a:tcPr marL="45754" marR="45754" marT="22877" marB="22877"/>
                </a:tc>
                <a:tc>
                  <a:txBody>
                    <a:bodyPr/>
                    <a:lstStyle/>
                    <a:p>
                      <a:pPr algn="l" fontAlgn="base"/>
                      <a:r>
                        <a:rPr lang="en-GB" sz="900" b="0">
                          <a:solidFill>
                            <a:srgbClr val="000000"/>
                          </a:solidFill>
                          <a:effectLst/>
                        </a:rPr>
                        <a:t>27 August</a:t>
                      </a:r>
                    </a:p>
                  </a:txBody>
                  <a:tcPr marL="45754" marR="45754" marT="22877" marB="22877"/>
                </a:tc>
                <a:tc>
                  <a:txBody>
                    <a:bodyPr/>
                    <a:lstStyle/>
                    <a:p>
                      <a:pPr algn="l" fontAlgn="base"/>
                      <a:r>
                        <a:rPr lang="en-GB" sz="900" b="0" u="none" strike="noStrike" kern="1200">
                          <a:solidFill>
                            <a:srgbClr val="000000"/>
                          </a:solidFill>
                          <a:effectLst/>
                        </a:rPr>
                        <a:t>Ofgem decision ​</a:t>
                      </a:r>
                      <a:endParaRPr lang="en-GB" sz="900" b="0" u="none" strike="noStrike" kern="1200">
                        <a:solidFill>
                          <a:srgbClr val="000000"/>
                        </a:solidFill>
                        <a:effectLst/>
                        <a:latin typeface="+mn-lt"/>
                        <a:ea typeface="+mn-ea"/>
                        <a:cs typeface="+mn-cs"/>
                      </a:endParaRPr>
                    </a:p>
                  </a:txBody>
                  <a:tcPr marL="45754" marR="45754" marT="22877" marB="22877"/>
                </a:tc>
                <a:tc>
                  <a:txBody>
                    <a:bodyPr/>
                    <a:lstStyle/>
                    <a:p>
                      <a:pPr lvl="0" algn="l">
                        <a:buNone/>
                      </a:pPr>
                      <a:r>
                        <a:rPr lang="en-US" sz="900" b="0" u="none" strike="noStrike" kern="1200">
                          <a:solidFill>
                            <a:srgbClr val="000000"/>
                          </a:solidFill>
                          <a:effectLst/>
                        </a:rPr>
                        <a:t>By 30 September 2026</a:t>
                      </a:r>
                      <a:endParaRPr lang="en-US" sz="900" b="0" u="none" strike="noStrike" kern="1200">
                        <a:solidFill>
                          <a:srgbClr val="000000"/>
                        </a:solidFill>
                        <a:effectLst/>
                        <a:latin typeface="+mn-lt"/>
                        <a:ea typeface="+mn-ea"/>
                        <a:cs typeface="+mn-cs"/>
                      </a:endParaRPr>
                    </a:p>
                  </a:txBody>
                  <a:tcPr marL="45754" marR="45754" marT="22877" marB="22877"/>
                </a:tc>
                <a:extLst>
                  <a:ext uri="{0D108BD9-81ED-4DB2-BD59-A6C34878D82A}">
                    <a16:rowId xmlns:a16="http://schemas.microsoft.com/office/drawing/2014/main" val="2641631323"/>
                  </a:ext>
                </a:extLst>
              </a:tr>
              <a:tr h="0">
                <a:tc>
                  <a:txBody>
                    <a:bodyPr/>
                    <a:lstStyle/>
                    <a:p>
                      <a:pPr lvl="0" algn="l">
                        <a:buNone/>
                      </a:pPr>
                      <a:r>
                        <a:rPr lang="en-GB" sz="900" b="0" u="none" strike="noStrike" noProof="0">
                          <a:solidFill>
                            <a:srgbClr val="000000"/>
                          </a:solidFill>
                          <a:effectLst/>
                        </a:rPr>
                        <a:t>Workgroup 10 </a:t>
                      </a:r>
                      <a:endParaRPr lang="en-GB" sz="900" b="0" i="0" u="none" strike="noStrike" noProof="0">
                        <a:solidFill>
                          <a:srgbClr val="000000"/>
                        </a:solidFill>
                        <a:effectLst/>
                        <a:highlight>
                          <a:srgbClr val="FFFF00"/>
                        </a:highlight>
                        <a:latin typeface="Arial"/>
                      </a:endParaRPr>
                    </a:p>
                  </a:txBody>
                  <a:tcPr marL="45754" marR="45754" marT="22877" marB="22877"/>
                </a:tc>
                <a:tc>
                  <a:txBody>
                    <a:bodyPr/>
                    <a:lstStyle/>
                    <a:p>
                      <a:pPr lvl="0" algn="l">
                        <a:buNone/>
                      </a:pPr>
                      <a:r>
                        <a:rPr lang="en-GB" sz="900" b="0" u="none" strike="noStrike">
                          <a:solidFill>
                            <a:srgbClr val="000000"/>
                          </a:solidFill>
                          <a:effectLst/>
                        </a:rPr>
                        <a:t>10 September</a:t>
                      </a:r>
                    </a:p>
                  </a:txBody>
                  <a:tcPr marL="45754" marR="45754" marT="22877" marB="22877"/>
                </a:tc>
                <a:tc>
                  <a:txBody>
                    <a:bodyPr/>
                    <a:lstStyle/>
                    <a:p>
                      <a:pPr algn="l" fontAlgn="base"/>
                      <a:r>
                        <a:rPr lang="en-GB" sz="900" b="0">
                          <a:solidFill>
                            <a:srgbClr val="000000"/>
                          </a:solidFill>
                          <a:effectLst/>
                        </a:rPr>
                        <a:t>Implementation Date ​</a:t>
                      </a:r>
                      <a:endParaRPr lang="en-GB" sz="1100" b="0">
                        <a:solidFill>
                          <a:srgbClr val="000000"/>
                        </a:solidFill>
                        <a:effectLst/>
                      </a:endParaRPr>
                    </a:p>
                    <a:p>
                      <a:pPr algn="l" fontAlgn="base"/>
                      <a:r>
                        <a:rPr lang="en-GB" sz="900" b="0">
                          <a:solidFill>
                            <a:srgbClr val="000000"/>
                          </a:solidFill>
                          <a:effectLst/>
                        </a:rPr>
                        <a:t>Typically, 1 April date if a CUSC charging change; 10 business days after Ofgem decision for anything else. There are exceptions depending on the change itself.​</a:t>
                      </a:r>
                      <a:endParaRPr lang="en-GB" sz="1100" b="0">
                        <a:solidFill>
                          <a:srgbClr val="000000"/>
                        </a:solidFill>
                        <a:effectLst/>
                      </a:endParaRPr>
                    </a:p>
                    <a:p>
                      <a:pPr algn="l" fontAlgn="base"/>
                      <a:r>
                        <a:rPr lang="en-GB" sz="900" b="0">
                          <a:solidFill>
                            <a:srgbClr val="000000"/>
                          </a:solidFill>
                          <a:effectLst/>
                        </a:rPr>
                        <a:t>​</a:t>
                      </a:r>
                      <a:endParaRPr lang="en-GB" sz="1100" b="0" i="0">
                        <a:solidFill>
                          <a:srgbClr val="000000"/>
                        </a:solidFill>
                        <a:effectLst/>
                      </a:endParaRPr>
                    </a:p>
                  </a:txBody>
                  <a:tcPr marL="45754" marR="45754" marT="22877" marB="22877"/>
                </a:tc>
                <a:tc>
                  <a:txBody>
                    <a:bodyPr/>
                    <a:lstStyle/>
                    <a:p>
                      <a:pPr algn="l" fontAlgn="base"/>
                      <a:r>
                        <a:rPr lang="en-GB" sz="900" b="0" u="none" strike="noStrike">
                          <a:solidFill>
                            <a:srgbClr val="000000"/>
                          </a:solidFill>
                          <a:effectLst/>
                        </a:rPr>
                        <a:t>01 April 2027</a:t>
                      </a:r>
                    </a:p>
                  </a:txBody>
                  <a:tcPr marL="45754" marR="45754" marT="22877" marB="22877"/>
                </a:tc>
                <a:extLst>
                  <a:ext uri="{0D108BD9-81ED-4DB2-BD59-A6C34878D82A}">
                    <a16:rowId xmlns:a16="http://schemas.microsoft.com/office/drawing/2014/main" val="3484845730"/>
                  </a:ext>
                </a:extLst>
              </a:tr>
            </a:tbl>
          </a:graphicData>
        </a:graphic>
      </p:graphicFrame>
      <p:sp>
        <p:nvSpPr>
          <p:cNvPr id="6" name="Rectangle 1">
            <a:extLst>
              <a:ext uri="{FF2B5EF4-FFF2-40B4-BE49-F238E27FC236}">
                <a16:creationId xmlns:a16="http://schemas.microsoft.com/office/drawing/2014/main" id="{6ABED14C-D3F4-BCAF-8945-1414F6168DD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231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6881493" cy="2387600"/>
          </a:xfrm>
        </p:spPr>
        <p:txBody>
          <a:bodyPr/>
          <a:lstStyle/>
          <a:p>
            <a:r>
              <a:rPr lang="en-GB">
                <a:solidFill>
                  <a:srgbClr val="813366"/>
                </a:solidFill>
                <a:latin typeface="Poppins" panose="00000500000000000000" pitchFamily="2" charset="0"/>
                <a:cs typeface="Poppins" panose="00000500000000000000" pitchFamily="2" charset="0"/>
              </a:rPr>
              <a:t>Action Log Review</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245466"/>
            <a:ext cx="5144842" cy="1044146"/>
          </a:xfrm>
        </p:spPr>
        <p:txBody>
          <a:bodyPr vert="horz" lIns="91440" tIns="45720" rIns="91440" bIns="45720" rtlCol="0" anchor="t">
            <a:normAutofit/>
          </a:bodyPr>
          <a:lstStyle/>
          <a:p>
            <a:r>
              <a:rPr lang="en-GB">
                <a:solidFill>
                  <a:schemeClr val="tx2"/>
                </a:solidFill>
                <a:latin typeface="Poppins"/>
                <a:cs typeface="Poppins"/>
              </a:rPr>
              <a:t>Kat Higby – Workgroup Chair</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294630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lstStyle/>
          <a:p>
            <a:r>
              <a:rPr lang="en-GB">
                <a:solidFill>
                  <a:srgbClr val="813366"/>
                </a:solidFill>
                <a:latin typeface="Poppins"/>
                <a:cs typeface="Poppins"/>
              </a:rPr>
              <a:t>Actions Log</a:t>
            </a:r>
            <a:endParaRPr lang="en-GB">
              <a:solidFill>
                <a:srgbClr val="813366"/>
              </a:solidFill>
              <a:latin typeface="Poppins" panose="00000500000000000000" pitchFamily="2" charset="0"/>
              <a:cs typeface="Poppins" panose="00000500000000000000" pitchFamily="2" charset="0"/>
            </a:endParaRPr>
          </a:p>
        </p:txBody>
      </p:sp>
      <p:sp>
        <p:nvSpPr>
          <p:cNvPr id="6" name="Rectangle 1">
            <a:extLst>
              <a:ext uri="{FF2B5EF4-FFF2-40B4-BE49-F238E27FC236}">
                <a16:creationId xmlns:a16="http://schemas.microsoft.com/office/drawing/2014/main" id="{3F628522-0338-C2EB-4D2B-21A0AC6FBBFF}"/>
              </a:ext>
            </a:extLst>
          </p:cNvPr>
          <p:cNvSpPr>
            <a:spLocks noChangeArrowheads="1"/>
          </p:cNvSpPr>
          <p:nvPr/>
        </p:nvSpPr>
        <p:spPr bwMode="auto">
          <a:xfrm flipV="1">
            <a:off x="-2305779" y="-322916"/>
            <a:ext cx="189230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3" name="Table 2">
            <a:extLst>
              <a:ext uri="{FF2B5EF4-FFF2-40B4-BE49-F238E27FC236}">
                <a16:creationId xmlns:a16="http://schemas.microsoft.com/office/drawing/2014/main" id="{F8304326-E975-AC90-4C58-5B773C4B4EA8}"/>
              </a:ext>
            </a:extLst>
          </p:cNvPr>
          <p:cNvGraphicFramePr>
            <a:graphicFrameLocks noGrp="1"/>
          </p:cNvGraphicFramePr>
          <p:nvPr>
            <p:extLst>
              <p:ext uri="{D42A27DB-BD31-4B8C-83A1-F6EECF244321}">
                <p14:modId xmlns:p14="http://schemas.microsoft.com/office/powerpoint/2010/main" val="1972099643"/>
              </p:ext>
            </p:extLst>
          </p:nvPr>
        </p:nvGraphicFramePr>
        <p:xfrm>
          <a:off x="278400" y="1150312"/>
          <a:ext cx="11155199" cy="4770110"/>
        </p:xfrm>
        <a:graphic>
          <a:graphicData uri="http://schemas.openxmlformats.org/drawingml/2006/table">
            <a:tbl>
              <a:tblPr/>
              <a:tblGrid>
                <a:gridCol w="1193762">
                  <a:extLst>
                    <a:ext uri="{9D8B030D-6E8A-4147-A177-3AD203B41FA5}">
                      <a16:colId xmlns:a16="http://schemas.microsoft.com/office/drawing/2014/main" val="343228310"/>
                    </a:ext>
                  </a:extLst>
                </a:gridCol>
                <a:gridCol w="1502740">
                  <a:extLst>
                    <a:ext uri="{9D8B030D-6E8A-4147-A177-3AD203B41FA5}">
                      <a16:colId xmlns:a16="http://schemas.microsoft.com/office/drawing/2014/main" val="102852918"/>
                    </a:ext>
                  </a:extLst>
                </a:gridCol>
                <a:gridCol w="1109499">
                  <a:extLst>
                    <a:ext uri="{9D8B030D-6E8A-4147-A177-3AD203B41FA5}">
                      <a16:colId xmlns:a16="http://schemas.microsoft.com/office/drawing/2014/main" val="929107886"/>
                    </a:ext>
                  </a:extLst>
                </a:gridCol>
                <a:gridCol w="3862179">
                  <a:extLst>
                    <a:ext uri="{9D8B030D-6E8A-4147-A177-3AD203B41FA5}">
                      <a16:colId xmlns:a16="http://schemas.microsoft.com/office/drawing/2014/main" val="729023376"/>
                    </a:ext>
                  </a:extLst>
                </a:gridCol>
                <a:gridCol w="1249940">
                  <a:extLst>
                    <a:ext uri="{9D8B030D-6E8A-4147-A177-3AD203B41FA5}">
                      <a16:colId xmlns:a16="http://schemas.microsoft.com/office/drawing/2014/main" val="2960426909"/>
                    </a:ext>
                  </a:extLst>
                </a:gridCol>
                <a:gridCol w="2237079">
                  <a:extLst>
                    <a:ext uri="{9D8B030D-6E8A-4147-A177-3AD203B41FA5}">
                      <a16:colId xmlns:a16="http://schemas.microsoft.com/office/drawing/2014/main" val="1308569642"/>
                    </a:ext>
                  </a:extLst>
                </a:gridCol>
              </a:tblGrid>
              <a:tr h="458595">
                <a:tc>
                  <a:txBody>
                    <a:bodyPr/>
                    <a:lstStyle/>
                    <a:p>
                      <a:pPr algn="l" fontAlgn="ctr"/>
                      <a:r>
                        <a:rPr lang="en-GB" sz="1200" b="1" i="0" u="none" strike="noStrike">
                          <a:solidFill>
                            <a:srgbClr val="FFFFFF"/>
                          </a:solidFill>
                          <a:effectLst/>
                          <a:latin typeface="Poppins"/>
                          <a:cs typeface="Poppins"/>
                        </a:rPr>
                        <a:t>Action number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3366"/>
                    </a:solidFill>
                  </a:tcPr>
                </a:tc>
                <a:tc>
                  <a:txBody>
                    <a:bodyPr/>
                    <a:lstStyle/>
                    <a:p>
                      <a:pPr algn="l" fontAlgn="ctr"/>
                      <a:r>
                        <a:rPr lang="en-GB" sz="1200" b="1" i="0" u="none" strike="noStrike">
                          <a:solidFill>
                            <a:srgbClr val="FFFFFF"/>
                          </a:solidFill>
                          <a:effectLst/>
                          <a:latin typeface="Poppins"/>
                          <a:cs typeface="Poppins"/>
                        </a:rPr>
                        <a:t>Workgroup Raised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3366"/>
                    </a:solidFill>
                  </a:tcPr>
                </a:tc>
                <a:tc>
                  <a:txBody>
                    <a:bodyPr/>
                    <a:lstStyle/>
                    <a:p>
                      <a:pPr algn="l" fontAlgn="ctr"/>
                      <a:r>
                        <a:rPr lang="en-GB" sz="1200" b="1" i="0" u="none" strike="noStrike">
                          <a:solidFill>
                            <a:srgbClr val="FFFFFF"/>
                          </a:solidFill>
                          <a:effectLst/>
                          <a:latin typeface="Poppins"/>
                          <a:cs typeface="Poppins"/>
                        </a:rPr>
                        <a:t>Owner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3366"/>
                    </a:solidFill>
                  </a:tcPr>
                </a:tc>
                <a:tc>
                  <a:txBody>
                    <a:bodyPr/>
                    <a:lstStyle/>
                    <a:p>
                      <a:pPr algn="l" fontAlgn="ctr"/>
                      <a:r>
                        <a:rPr lang="en-GB" sz="1200" b="1" i="0" u="none" strike="noStrike">
                          <a:solidFill>
                            <a:srgbClr val="FFFFFF"/>
                          </a:solidFill>
                          <a:effectLst/>
                          <a:latin typeface="Poppins"/>
                          <a:cs typeface="Poppins"/>
                        </a:rPr>
                        <a:t>Action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3366"/>
                    </a:solidFill>
                  </a:tcPr>
                </a:tc>
                <a:tc>
                  <a:txBody>
                    <a:bodyPr/>
                    <a:lstStyle/>
                    <a:p>
                      <a:pPr algn="l" fontAlgn="ctr"/>
                      <a:r>
                        <a:rPr lang="en-GB" sz="1200" b="1" i="0" u="none" strike="noStrike">
                          <a:solidFill>
                            <a:srgbClr val="FFFFFF"/>
                          </a:solidFill>
                          <a:effectLst/>
                          <a:latin typeface="Poppins"/>
                          <a:cs typeface="Poppins"/>
                        </a:rPr>
                        <a:t>Due by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3366"/>
                    </a:solidFill>
                  </a:tcPr>
                </a:tc>
                <a:tc>
                  <a:txBody>
                    <a:bodyPr/>
                    <a:lstStyle/>
                    <a:p>
                      <a:pPr algn="l" fontAlgn="ctr"/>
                      <a:r>
                        <a:rPr lang="en-GB" sz="1200" b="1" i="0" u="none" strike="noStrike">
                          <a:solidFill>
                            <a:srgbClr val="FFFFFF"/>
                          </a:solidFill>
                          <a:effectLst/>
                          <a:latin typeface="Poppins"/>
                          <a:cs typeface="Poppins"/>
                        </a:rPr>
                        <a:t>Status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3366"/>
                    </a:solidFill>
                  </a:tcPr>
                </a:tc>
                <a:extLst>
                  <a:ext uri="{0D108BD9-81ED-4DB2-BD59-A6C34878D82A}">
                    <a16:rowId xmlns:a16="http://schemas.microsoft.com/office/drawing/2014/main" val="434722817"/>
                  </a:ext>
                </a:extLst>
              </a:tr>
              <a:tr h="750683">
                <a:tc>
                  <a:txBody>
                    <a:bodyPr/>
                    <a:lstStyle/>
                    <a:p>
                      <a:pPr lvl="0" algn="l">
                        <a:buNone/>
                      </a:pPr>
                      <a:r>
                        <a:rPr lang="en-GB" sz="1000" b="0" i="0" u="none" strike="noStrike">
                          <a:solidFill>
                            <a:srgbClr val="000000"/>
                          </a:solidFill>
                          <a:effectLst/>
                          <a:latin typeface="Poppins"/>
                        </a:rPr>
                        <a:t>34</a:t>
                      </a:r>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a:solidFill>
                            <a:srgbClr val="000000"/>
                          </a:solidFill>
                          <a:effectLst/>
                          <a:latin typeface="Poppins"/>
                        </a:rPr>
                        <a:t>WG12</a:t>
                      </a:r>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a:solidFill>
                            <a:srgbClr val="000000"/>
                          </a:solidFill>
                          <a:effectLst/>
                          <a:latin typeface="Poppins"/>
                        </a:rPr>
                        <a:t>LJ/XZ</a:t>
                      </a:r>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a:solidFill>
                            <a:srgbClr val="000000"/>
                          </a:solidFill>
                          <a:effectLst/>
                          <a:latin typeface="Poppins"/>
                        </a:rPr>
                        <a:t>Check and update the locational charge calculations in the Workgroup report to ensure consistency between Non Half-Hourly and original CMP using average profile and provide logical explanation for any differences.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a:solidFill>
                            <a:srgbClr val="000000"/>
                          </a:solidFill>
                          <a:effectLst/>
                          <a:latin typeface="Poppins"/>
                        </a:rPr>
                        <a:t>WG13</a:t>
                      </a:r>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a:solidFill>
                            <a:srgbClr val="000000"/>
                          </a:solidFill>
                          <a:effectLst/>
                          <a:latin typeface="Poppins"/>
                        </a:rPr>
                        <a:t>Propose to close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267079"/>
                  </a:ext>
                </a:extLst>
              </a:tr>
              <a:tr h="464964">
                <a:tc>
                  <a:txBody>
                    <a:bodyPr/>
                    <a:lstStyle/>
                    <a:p>
                      <a:pPr algn="l" fontAlgn="ctr">
                        <a:buNone/>
                      </a:pPr>
                      <a:r>
                        <a:rPr lang="en-GB" sz="1000" b="0" i="0" u="none" strike="noStrike">
                          <a:solidFill>
                            <a:srgbClr val="000000"/>
                          </a:solidFill>
                          <a:effectLst/>
                          <a:latin typeface="Poppins"/>
                        </a:rPr>
                        <a:t>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WG13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a:solidFill>
                            <a:srgbClr val="000000"/>
                          </a:solidFill>
                          <a:effectLst/>
                          <a:latin typeface="Poppins"/>
                        </a:rPr>
                        <a:t>KH/SW</a:t>
                      </a:r>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noProof="0">
                          <a:solidFill>
                            <a:srgbClr val="000000"/>
                          </a:solidFill>
                          <a:effectLst/>
                        </a:rPr>
                        <a:t>Reschedule the next Workgroup if alternates are unable to attend</a:t>
                      </a:r>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WG14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Propose to close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355116"/>
                  </a:ext>
                </a:extLst>
              </a:tr>
              <a:tr h="617829">
                <a:tc>
                  <a:txBody>
                    <a:bodyPr/>
                    <a:lstStyle/>
                    <a:p>
                      <a:pPr algn="l" fontAlgn="ctr">
                        <a:buNone/>
                      </a:pPr>
                      <a:r>
                        <a:rPr lang="en-GB" sz="1000" b="0" i="0" u="none" strike="noStrike">
                          <a:solidFill>
                            <a:srgbClr val="000000"/>
                          </a:solidFill>
                          <a:effectLst/>
                          <a:latin typeface="Poppins"/>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WG13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LJ/AS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noProof="0">
                          <a:solidFill>
                            <a:srgbClr val="000000"/>
                          </a:solidFill>
                          <a:effectLst/>
                        </a:rPr>
                        <a:t>Review the background section of the Workgroup report offline and ensure that both the original proposal and WACM1 views are clearly captured, with each proposer editing their own section as appropriate. </a:t>
                      </a:r>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WG14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Open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3209437"/>
                  </a:ext>
                </a:extLst>
              </a:tr>
              <a:tr h="617829">
                <a:tc>
                  <a:txBody>
                    <a:bodyPr/>
                    <a:lstStyle/>
                    <a:p>
                      <a:pPr algn="l" fontAlgn="ctr">
                        <a:buNone/>
                      </a:pPr>
                      <a:r>
                        <a:rPr lang="en-GB" sz="1000" b="0" i="0" u="none" strike="noStrike">
                          <a:solidFill>
                            <a:srgbClr val="000000"/>
                          </a:solidFill>
                          <a:effectLst/>
                          <a:latin typeface="Poppins"/>
                        </a:rPr>
                        <a:t>37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WG13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LJ/AS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noProof="0">
                          <a:solidFill>
                            <a:srgbClr val="000000"/>
                          </a:solidFill>
                          <a:effectLst/>
                        </a:rPr>
                        <a:t>Check and, if necessary, update the Workgroup report to ensure it accurately describes the difference between the original and WACM1 regarding the calculation and application of pence per kWh tariffs, particularly in relation to the number of tariffs and their derivation.</a:t>
                      </a:r>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WG14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Open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3683186"/>
                  </a:ext>
                </a:extLst>
              </a:tr>
              <a:tr h="770694">
                <a:tc>
                  <a:txBody>
                    <a:bodyPr/>
                    <a:lstStyle/>
                    <a:p>
                      <a:pPr algn="l" fontAlgn="ctr">
                        <a:buNone/>
                      </a:pPr>
                      <a:r>
                        <a:rPr lang="en-GB" sz="1000" b="0" i="0" u="none" strike="noStrike">
                          <a:solidFill>
                            <a:srgbClr val="000000"/>
                          </a:solidFill>
                          <a:effectLst/>
                          <a:latin typeface="Poppins"/>
                        </a:rPr>
                        <a:t>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WG13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PM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noProof="0">
                          <a:solidFill>
                            <a:srgbClr val="000000"/>
                          </a:solidFill>
                          <a:effectLst/>
                        </a:rPr>
                        <a:t>Review and if required update the flow chart in section 14.27 of the CUSC to reflect changes resulting from the modification, including any necessary amendments to the description of how demand charges are applied.</a:t>
                      </a:r>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WG14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Open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9197700"/>
                  </a:ext>
                </a:extLst>
              </a:tr>
              <a:tr h="770694">
                <a:tc>
                  <a:txBody>
                    <a:bodyPr/>
                    <a:lstStyle/>
                    <a:p>
                      <a:pPr algn="l" fontAlgn="ctr">
                        <a:buNone/>
                      </a:pPr>
                      <a:r>
                        <a:rPr lang="en-GB" sz="1000" b="0" i="0" u="none" strike="noStrike">
                          <a:solidFill>
                            <a:srgbClr val="000000"/>
                          </a:solidFill>
                          <a:effectLst/>
                          <a:latin typeface="Poppins"/>
                        </a:rPr>
                        <a:t>39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WG13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DH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noProof="0">
                          <a:solidFill>
                            <a:srgbClr val="000000"/>
                          </a:solidFill>
                          <a:effectLst/>
                        </a:rPr>
                        <a:t>Check the forecasting requirements in the legal text to ensure that the necessary data splits (e.g., final and non-final demand, half hourly and non-half hourly, positive and negative zones) are correctly specified for both the original and WACM1 solutions.</a:t>
                      </a:r>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WG14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Open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4863513"/>
                  </a:ext>
                </a:extLst>
              </a:tr>
            </a:tbl>
          </a:graphicData>
        </a:graphic>
      </p:graphicFrame>
    </p:spTree>
    <p:extLst>
      <p:ext uri="{BB962C8B-B14F-4D97-AF65-F5344CB8AC3E}">
        <p14:creationId xmlns:p14="http://schemas.microsoft.com/office/powerpoint/2010/main" val="173605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D01A4-2088-50D8-138D-D993D9C9DF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1860C-EF27-ABB5-F11E-0020F2E63428}"/>
              </a:ext>
            </a:extLst>
          </p:cNvPr>
          <p:cNvSpPr>
            <a:spLocks noGrp="1"/>
          </p:cNvSpPr>
          <p:nvPr>
            <p:ph type="title"/>
          </p:nvPr>
        </p:nvSpPr>
        <p:spPr/>
        <p:txBody>
          <a:bodyPr/>
          <a:lstStyle/>
          <a:p>
            <a:r>
              <a:rPr lang="en-GB">
                <a:solidFill>
                  <a:srgbClr val="813366"/>
                </a:solidFill>
                <a:latin typeface="Poppins"/>
                <a:cs typeface="Poppins"/>
              </a:rPr>
              <a:t>Actions Log</a:t>
            </a:r>
            <a:endParaRPr lang="en-GB">
              <a:solidFill>
                <a:srgbClr val="813366"/>
              </a:solidFill>
              <a:latin typeface="Poppins" panose="00000500000000000000" pitchFamily="2" charset="0"/>
              <a:cs typeface="Poppins" panose="00000500000000000000" pitchFamily="2" charset="0"/>
            </a:endParaRPr>
          </a:p>
        </p:txBody>
      </p:sp>
      <p:sp>
        <p:nvSpPr>
          <p:cNvPr id="6" name="Rectangle 1">
            <a:extLst>
              <a:ext uri="{FF2B5EF4-FFF2-40B4-BE49-F238E27FC236}">
                <a16:creationId xmlns:a16="http://schemas.microsoft.com/office/drawing/2014/main" id="{BAD35F48-A79C-5CF5-D344-88DA7AD230EB}"/>
              </a:ext>
            </a:extLst>
          </p:cNvPr>
          <p:cNvSpPr>
            <a:spLocks noChangeArrowheads="1"/>
          </p:cNvSpPr>
          <p:nvPr/>
        </p:nvSpPr>
        <p:spPr bwMode="auto">
          <a:xfrm flipV="1">
            <a:off x="-2305779" y="-322916"/>
            <a:ext cx="189230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3" name="Table 2">
            <a:extLst>
              <a:ext uri="{FF2B5EF4-FFF2-40B4-BE49-F238E27FC236}">
                <a16:creationId xmlns:a16="http://schemas.microsoft.com/office/drawing/2014/main" id="{3E45CB93-DA3A-BC19-35CB-8140278975F2}"/>
              </a:ext>
            </a:extLst>
          </p:cNvPr>
          <p:cNvGraphicFramePr>
            <a:graphicFrameLocks noGrp="1"/>
          </p:cNvGraphicFramePr>
          <p:nvPr>
            <p:extLst>
              <p:ext uri="{D42A27DB-BD31-4B8C-83A1-F6EECF244321}">
                <p14:modId xmlns:p14="http://schemas.microsoft.com/office/powerpoint/2010/main" val="619919317"/>
              </p:ext>
            </p:extLst>
          </p:nvPr>
        </p:nvGraphicFramePr>
        <p:xfrm>
          <a:off x="278400" y="1150312"/>
          <a:ext cx="11155199" cy="2528147"/>
        </p:xfrm>
        <a:graphic>
          <a:graphicData uri="http://schemas.openxmlformats.org/drawingml/2006/table">
            <a:tbl>
              <a:tblPr/>
              <a:tblGrid>
                <a:gridCol w="1193762">
                  <a:extLst>
                    <a:ext uri="{9D8B030D-6E8A-4147-A177-3AD203B41FA5}">
                      <a16:colId xmlns:a16="http://schemas.microsoft.com/office/drawing/2014/main" val="343228310"/>
                    </a:ext>
                  </a:extLst>
                </a:gridCol>
                <a:gridCol w="1502740">
                  <a:extLst>
                    <a:ext uri="{9D8B030D-6E8A-4147-A177-3AD203B41FA5}">
                      <a16:colId xmlns:a16="http://schemas.microsoft.com/office/drawing/2014/main" val="102852918"/>
                    </a:ext>
                  </a:extLst>
                </a:gridCol>
                <a:gridCol w="1109499">
                  <a:extLst>
                    <a:ext uri="{9D8B030D-6E8A-4147-A177-3AD203B41FA5}">
                      <a16:colId xmlns:a16="http://schemas.microsoft.com/office/drawing/2014/main" val="929107886"/>
                    </a:ext>
                  </a:extLst>
                </a:gridCol>
                <a:gridCol w="3862179">
                  <a:extLst>
                    <a:ext uri="{9D8B030D-6E8A-4147-A177-3AD203B41FA5}">
                      <a16:colId xmlns:a16="http://schemas.microsoft.com/office/drawing/2014/main" val="729023376"/>
                    </a:ext>
                  </a:extLst>
                </a:gridCol>
                <a:gridCol w="1249940">
                  <a:extLst>
                    <a:ext uri="{9D8B030D-6E8A-4147-A177-3AD203B41FA5}">
                      <a16:colId xmlns:a16="http://schemas.microsoft.com/office/drawing/2014/main" val="2960426909"/>
                    </a:ext>
                  </a:extLst>
                </a:gridCol>
                <a:gridCol w="2237079">
                  <a:extLst>
                    <a:ext uri="{9D8B030D-6E8A-4147-A177-3AD203B41FA5}">
                      <a16:colId xmlns:a16="http://schemas.microsoft.com/office/drawing/2014/main" val="1308569642"/>
                    </a:ext>
                  </a:extLst>
                </a:gridCol>
              </a:tblGrid>
              <a:tr h="458595">
                <a:tc>
                  <a:txBody>
                    <a:bodyPr/>
                    <a:lstStyle/>
                    <a:p>
                      <a:pPr algn="l" fontAlgn="ctr"/>
                      <a:r>
                        <a:rPr lang="en-GB" sz="1200" b="1" i="0" u="none" strike="noStrike">
                          <a:solidFill>
                            <a:srgbClr val="FFFFFF"/>
                          </a:solidFill>
                          <a:effectLst/>
                          <a:latin typeface="Poppins"/>
                          <a:cs typeface="Poppins"/>
                        </a:rPr>
                        <a:t>Action number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3366"/>
                    </a:solidFill>
                  </a:tcPr>
                </a:tc>
                <a:tc>
                  <a:txBody>
                    <a:bodyPr/>
                    <a:lstStyle/>
                    <a:p>
                      <a:pPr algn="l" fontAlgn="ctr"/>
                      <a:r>
                        <a:rPr lang="en-GB" sz="1200" b="1" i="0" u="none" strike="noStrike">
                          <a:solidFill>
                            <a:srgbClr val="FFFFFF"/>
                          </a:solidFill>
                          <a:effectLst/>
                          <a:latin typeface="Poppins"/>
                          <a:cs typeface="Poppins"/>
                        </a:rPr>
                        <a:t>Workgroup Raised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3366"/>
                    </a:solidFill>
                  </a:tcPr>
                </a:tc>
                <a:tc>
                  <a:txBody>
                    <a:bodyPr/>
                    <a:lstStyle/>
                    <a:p>
                      <a:pPr algn="l" fontAlgn="ctr"/>
                      <a:r>
                        <a:rPr lang="en-GB" sz="1200" b="1" i="0" u="none" strike="noStrike">
                          <a:solidFill>
                            <a:srgbClr val="FFFFFF"/>
                          </a:solidFill>
                          <a:effectLst/>
                          <a:latin typeface="Poppins"/>
                          <a:cs typeface="Poppins"/>
                        </a:rPr>
                        <a:t>Owner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3366"/>
                    </a:solidFill>
                  </a:tcPr>
                </a:tc>
                <a:tc>
                  <a:txBody>
                    <a:bodyPr/>
                    <a:lstStyle/>
                    <a:p>
                      <a:pPr algn="l" fontAlgn="ctr"/>
                      <a:r>
                        <a:rPr lang="en-GB" sz="1200" b="1" i="0" u="none" strike="noStrike">
                          <a:solidFill>
                            <a:srgbClr val="FFFFFF"/>
                          </a:solidFill>
                          <a:effectLst/>
                          <a:latin typeface="Poppins"/>
                          <a:cs typeface="Poppins"/>
                        </a:rPr>
                        <a:t>Action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3366"/>
                    </a:solidFill>
                  </a:tcPr>
                </a:tc>
                <a:tc>
                  <a:txBody>
                    <a:bodyPr/>
                    <a:lstStyle/>
                    <a:p>
                      <a:pPr algn="l" fontAlgn="ctr"/>
                      <a:r>
                        <a:rPr lang="en-GB" sz="1200" b="1" i="0" u="none" strike="noStrike">
                          <a:solidFill>
                            <a:srgbClr val="FFFFFF"/>
                          </a:solidFill>
                          <a:effectLst/>
                          <a:latin typeface="Poppins"/>
                          <a:cs typeface="Poppins"/>
                        </a:rPr>
                        <a:t>Due by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3366"/>
                    </a:solidFill>
                  </a:tcPr>
                </a:tc>
                <a:tc>
                  <a:txBody>
                    <a:bodyPr/>
                    <a:lstStyle/>
                    <a:p>
                      <a:pPr algn="l" fontAlgn="ctr"/>
                      <a:r>
                        <a:rPr lang="en-GB" sz="1200" b="1" i="0" u="none" strike="noStrike">
                          <a:solidFill>
                            <a:srgbClr val="FFFFFF"/>
                          </a:solidFill>
                          <a:effectLst/>
                          <a:latin typeface="Poppins"/>
                          <a:cs typeface="Poppins"/>
                        </a:rPr>
                        <a:t>Status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3366"/>
                    </a:solidFill>
                  </a:tcPr>
                </a:tc>
                <a:extLst>
                  <a:ext uri="{0D108BD9-81ED-4DB2-BD59-A6C34878D82A}">
                    <a16:rowId xmlns:a16="http://schemas.microsoft.com/office/drawing/2014/main" val="434722817"/>
                  </a:ext>
                </a:extLst>
              </a:tr>
              <a:tr h="750683">
                <a:tc>
                  <a:txBody>
                    <a:bodyPr/>
                    <a:lstStyle/>
                    <a:p>
                      <a:pPr lvl="0" algn="l">
                        <a:buNone/>
                      </a:pPr>
                      <a:r>
                        <a:rPr lang="en-GB" sz="1000" b="0" i="0" u="none" strike="noStrike">
                          <a:solidFill>
                            <a:srgbClr val="000000"/>
                          </a:solidFill>
                          <a:effectLst/>
                          <a:latin typeface="Poppins"/>
                        </a:rPr>
                        <a:t>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a:solidFill>
                            <a:srgbClr val="000000"/>
                          </a:solidFill>
                          <a:effectLst/>
                          <a:latin typeface="Poppins"/>
                        </a:rPr>
                        <a:t>WG13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a:solidFill>
                            <a:srgbClr val="000000"/>
                          </a:solidFill>
                          <a:effectLst/>
                          <a:latin typeface="Poppins"/>
                        </a:rPr>
                        <a:t>PM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noProof="0">
                          <a:solidFill>
                            <a:srgbClr val="000000"/>
                          </a:solidFill>
                          <a:effectLst/>
                        </a:rPr>
                        <a:t>Confirm with legal whether the floor for the Transmission Demand Residual (TDR) at £0 per site per day is necessary in the legal text and update accordingly based on legal advice.</a:t>
                      </a:r>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a:solidFill>
                            <a:srgbClr val="000000"/>
                          </a:solidFill>
                          <a:effectLst/>
                          <a:latin typeface="Poppins"/>
                        </a:rPr>
                        <a:t>WG14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a:solidFill>
                            <a:srgbClr val="000000"/>
                          </a:solidFill>
                          <a:effectLst/>
                          <a:latin typeface="Poppins"/>
                        </a:rPr>
                        <a:t>Open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267079"/>
                  </a:ext>
                </a:extLst>
              </a:tr>
              <a:tr h="464964">
                <a:tc>
                  <a:txBody>
                    <a:bodyPr/>
                    <a:lstStyle/>
                    <a:p>
                      <a:pPr algn="l" fontAlgn="ctr">
                        <a:buNone/>
                      </a:pPr>
                      <a:r>
                        <a:rPr lang="en-GB" sz="1000" b="0" i="0" u="none" strike="noStrike">
                          <a:solidFill>
                            <a:srgbClr val="000000"/>
                          </a:solidFill>
                          <a:effectLst/>
                          <a:latin typeface="Poppins"/>
                        </a:rPr>
                        <a:t>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WG13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a:solidFill>
                            <a:srgbClr val="000000"/>
                          </a:solidFill>
                          <a:effectLst/>
                          <a:latin typeface="Poppins"/>
                        </a:rPr>
                        <a:t>DH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noProof="0">
                          <a:solidFill>
                            <a:srgbClr val="000000"/>
                          </a:solidFill>
                          <a:effectLst/>
                          <a:latin typeface="Arial"/>
                        </a:rPr>
                        <a:t>Work through the NRRT (Non Recovered Revenue Tariff) formula to determine if the additional term is necessary to avoid double counting, and confirm whether it should be included in the legal text.</a:t>
                      </a:r>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WG14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Open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355116"/>
                  </a:ext>
                </a:extLst>
              </a:tr>
              <a:tr h="617829">
                <a:tc>
                  <a:txBody>
                    <a:bodyPr/>
                    <a:lstStyle/>
                    <a:p>
                      <a:pPr algn="l" fontAlgn="ctr">
                        <a:buNone/>
                      </a:pPr>
                      <a:r>
                        <a:rPr lang="en-GB" sz="1000" b="0" i="0" u="none" strike="noStrike">
                          <a:solidFill>
                            <a:srgbClr val="000000"/>
                          </a:solidFill>
                          <a:effectLst/>
                          <a:latin typeface="Poppins"/>
                        </a:rPr>
                        <a:t>42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WG13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PM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r>
                        <a:rPr lang="en-GB" sz="1000" b="0" i="0" u="none" strike="noStrike" noProof="0">
                          <a:solidFill>
                            <a:srgbClr val="000000"/>
                          </a:solidFill>
                          <a:effectLst/>
                          <a:latin typeface="Arial"/>
                        </a:rPr>
                        <a:t>Write a summary in the Workgroup report describing all changes made to the legal text, ensuring clarity for Workgroup members ahead of the final meeting and vote.</a:t>
                      </a:r>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WG14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GB" sz="1000" b="0" i="0" u="none" strike="noStrike">
                          <a:solidFill>
                            <a:srgbClr val="000000"/>
                          </a:solidFill>
                          <a:effectLst/>
                          <a:latin typeface="Poppins"/>
                        </a:rPr>
                        <a:t>Open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3209437"/>
                  </a:ext>
                </a:extLst>
              </a:tr>
            </a:tbl>
          </a:graphicData>
        </a:graphic>
      </p:graphicFrame>
    </p:spTree>
    <p:extLst>
      <p:ext uri="{BB962C8B-B14F-4D97-AF65-F5344CB8AC3E}">
        <p14:creationId xmlns:p14="http://schemas.microsoft.com/office/powerpoint/2010/main" val="2390626184"/>
      </p:ext>
    </p:extLst>
  </p:cSld>
  <p:clrMapOvr>
    <a:masterClrMapping/>
  </p:clrMapOvr>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C261C8F09564428ABFA751934FCA20" ma:contentTypeVersion="2" ma:contentTypeDescription="Create a new document." ma:contentTypeScope="" ma:versionID="f4e4b81f1b75d004a4940c3134b623d1">
  <xsd:schema xmlns:xsd="http://www.w3.org/2001/XMLSchema" xmlns:xs="http://www.w3.org/2001/XMLSchema" xmlns:p="http://schemas.microsoft.com/office/2006/metadata/properties" xmlns:ns2="f71abe4e-f5ff-49cd-8eff-5f4949acc510" xmlns:ns3="97b6fe81-1556-4112-94ca-31043ca39b71" targetNamespace="http://schemas.microsoft.com/office/2006/metadata/properties" ma:root="true" ma:fieldsID="1c00eeb316a8b1a28beda589d96a8629" ns2:_="" ns3:_="">
    <xsd:import namespace="f71abe4e-f5ff-49cd-8eff-5f4949acc510"/>
    <xsd:import namespace="97b6fe81-1556-4112-94ca-31043ca39b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abe4e-f5ff-49cd-8eff-5f4949acc5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b6fe81-1556-4112-94ca-31043ca39b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7b6fe81-1556-4112-94ca-31043ca39b71">
      <UserInfo>
        <DisplayName/>
        <AccountId xsi:nil="true"/>
        <AccountType/>
      </UserInfo>
    </SharedWithUsers>
  </documentManagement>
</p:properties>
</file>

<file path=customXml/itemProps1.xml><?xml version="1.0" encoding="utf-8"?>
<ds:datastoreItem xmlns:ds="http://schemas.openxmlformats.org/officeDocument/2006/customXml" ds:itemID="{45EEB699-FD97-4BC7-B115-085A6C83E4AB}">
  <ds:schemaRefs>
    <ds:schemaRef ds:uri="97b6fe81-1556-4112-94ca-31043ca39b71"/>
    <ds:schemaRef ds:uri="f71abe4e-f5ff-49cd-8eff-5f4949acc5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77EF45-4AFB-42DD-9458-E0118D6C5914}">
  <ds:schemaRefs>
    <ds:schemaRef ds:uri="http://schemas.microsoft.com/sharepoint/v3/contenttype/forms"/>
  </ds:schemaRefs>
</ds:datastoreItem>
</file>

<file path=customXml/itemProps3.xml><?xml version="1.0" encoding="utf-8"?>
<ds:datastoreItem xmlns:ds="http://schemas.openxmlformats.org/officeDocument/2006/customXml" ds:itemID="{038DAACB-6079-4222-BA99-947C98D03F94}">
  <ds:schemaRefs>
    <ds:schemaRef ds:uri="97b6fe81-1556-4112-94ca-31043ca39b71"/>
    <ds:schemaRef ds:uri="f71abe4e-f5ff-49cd-8eff-5f4949acc5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a63c9e9e-b4db-442a-a94f-08718d788e8c}" enabled="0" method="" siteId="{a63c9e9e-b4db-442a-a94f-08718d788e8c}"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2</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CMP440 Re-introduction of Demand TNUoS locational signals by removal of the zero price floor</vt:lpstr>
      <vt:lpstr>WELCOME</vt:lpstr>
      <vt:lpstr>Agenda</vt:lpstr>
      <vt:lpstr>Expectations of a Workgroup Member</vt:lpstr>
      <vt:lpstr>Timeline</vt:lpstr>
      <vt:lpstr>Timeline for CMP440 </vt:lpstr>
      <vt:lpstr>Action Log Review</vt:lpstr>
      <vt:lpstr>Actions Log</vt:lpstr>
      <vt:lpstr>Actions Log</vt:lpstr>
      <vt:lpstr>Legal Text Review</vt:lpstr>
      <vt:lpstr>Workgroup Report Review</vt:lpstr>
      <vt:lpstr>Workgroup Vote</vt:lpstr>
      <vt:lpstr>Any Other Business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revision>1</cp:revision>
  <dcterms:created xsi:type="dcterms:W3CDTF">2024-02-29T11:46:45Z</dcterms:created>
  <dcterms:modified xsi:type="dcterms:W3CDTF">2025-12-04T11:52:27Z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0x0101005BC261C8F09564428ABFA751934FCA20</vt:lpwstr>
  </property>
  <property fmtid="{D5CDD505-2E9C-101B-9397-08002B2CF9AE}" pid="3" name="MediaServiceImageTags">
    <vt:lpwstr/>
  </property>
  <property fmtid="{D5CDD505-2E9C-101B-9397-08002B2CF9AE}" pid="4" name="Order">
    <vt:r8>4741700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