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4"/>
  </p:notesMasterIdLst>
  <p:sldIdLst>
    <p:sldId id="278" r:id="rId5"/>
    <p:sldId id="291" r:id="rId6"/>
    <p:sldId id="316" r:id="rId7"/>
    <p:sldId id="292" r:id="rId8"/>
    <p:sldId id="286" r:id="rId9"/>
    <p:sldId id="317" r:id="rId10"/>
    <p:sldId id="302" r:id="rId11"/>
    <p:sldId id="300" r:id="rId12"/>
    <p:sldId id="306" r:id="rId13"/>
    <p:sldId id="308" r:id="rId14"/>
    <p:sldId id="313" r:id="rId15"/>
    <p:sldId id="312" r:id="rId16"/>
    <p:sldId id="318" r:id="rId17"/>
    <p:sldId id="320" r:id="rId18"/>
    <p:sldId id="305" r:id="rId19"/>
    <p:sldId id="299" r:id="rId20"/>
    <p:sldId id="298" r:id="rId21"/>
    <p:sldId id="321" r:id="rId22"/>
    <p:sldId id="301"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Welcome and agenda" id="{D2E564A2-30C9-4EC6-B80B-162A4DFB7F25}">
          <p14:sldIdLst>
            <p14:sldId id="278"/>
            <p14:sldId id="291"/>
            <p14:sldId id="316"/>
          </p14:sldIdLst>
        </p14:section>
        <p14:section name="C9 Process overview" id="{187FB9B2-7BA1-4FD2-B327-8A2ABB2BED79}">
          <p14:sldIdLst>
            <p14:sldId id="292"/>
            <p14:sldId id="286"/>
            <p14:sldId id="317"/>
          </p14:sldIdLst>
        </p14:section>
        <p14:section name="Overview of early changes" id="{30B5FFC2-AE42-4D35-B969-9F944BE82DD0}">
          <p14:sldIdLst>
            <p14:sldId id="302"/>
            <p14:sldId id="300"/>
            <p14:sldId id="306"/>
            <p14:sldId id="308"/>
            <p14:sldId id="313"/>
            <p14:sldId id="312"/>
            <p14:sldId id="318"/>
            <p14:sldId id="320"/>
            <p14:sldId id="305"/>
          </p14:sldIdLst>
        </p14:section>
        <p14:section name="Next steps" id="{61B40C41-7CDE-44ED-BE3B-A264A80F948E}">
          <p14:sldIdLst>
            <p14:sldId id="299"/>
            <p14:sldId id="298"/>
            <p14:sldId id="321"/>
            <p14:sldId id="301"/>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9AE2409-4D48-425D-C362-C8F7B8CBC995}" name="Jeremy Taylor [NESO]" initials="J[" userId="S::jeremy.taylor@neso.energy::156e7db4-1514-48b2-8611-9a7339424216" providerId="AD"/>
  <p188:author id="{4F1EEC0D-2EFD-A0B3-0111-7A5CC9EB9EB4}" name="Vicci Page [NESO]" initials="VP" userId="S::Vicci.Page@neso.energy::84cafe6f-13a3-4e3c-a338-6b49eb4a3c46" providerId="AD"/>
  <p188:author id="{0CBEEC0E-5CA0-DB05-B4DB-73738F45581A}" name="Joe Peffers [NESO]" initials="J[" userId="S::joe.peffers@neso.energy::450e7ff7-1247-49c6-8f5d-6563203e1654" providerId="AD"/>
  <p188:author id="{96A12C1E-ECD9-591A-F8C6-A62907CEF785}" name="Gina DiMarco [NESO]" initials="" userId="S::gina.dimarco@neso.energy::10e02709-b5b5-42a5-86cd-7cf49a75c844" providerId="AD"/>
  <p188:author id="{858C4F25-6EF9-AD23-89A8-14D22F180A73}" name="Melania Moisa [NESO]" initials="" userId="S::melania.moisa@neso.energy::44e4cce3-c625-4f24-991d-7177a2652eee" providerId="AD"/>
  <p188:author id="{D73FD426-A54E-1D1E-5CF4-D9EF49B3C763}" name="Callum Wright [NESO]" initials="" userId="S::Callum.Wright@neso.energy::621fff12-f25a-418f-a0a2-d309032de6fa" providerId="AD"/>
  <p188:author id="{2ABC9429-CBCA-CD4C-F7A1-C8B5687B5869}" name="Liz Hamer [NESO]" initials="EH" userId="S::Elizabeth.Hamer@neso.energy::07d545cd-f06e-45f6-8786-f41e1c3253ec" providerId="AD"/>
  <p188:author id="{1895B346-ABC7-0BF6-15D2-6F3BD156516A}" name="Richard Hanson [NESO]" initials="" userId="S::Richard.Hanson2@neso.energy::a53e807c-b004-40fb-9e98-9f8d19d2d55e" providerId="AD"/>
  <p188:author id="{D862E56C-EB8A-5F71-D850-BC67A0CB492C}" name="Sally Willetts [NESO]" initials="SW" userId="S::SallyAnne.Willetts@neso.energy::f07b900d-78a0-4035-8965-7d9fdba2699e" providerId="AD"/>
  <p188:author id="{615D0F75-605E-5A31-E1A9-518D9633422B}" name="Laura Burdis [NESO]" initials="LB" userId="S::Laura.Burdis@neso.energy::6dd94827-06e4-4699-927e-09239a11ff27" providerId="AD"/>
  <p188:author id="{480EB180-8C6E-D320-614F-274F415E12AF}" name="Steven Dugmore [NESO]" initials="S[" userId="S::steve.dugmore@neso.energy::b9ece82d-b9be-43b5-b707-ec474a661d3b" providerId="AD"/>
  <p188:author id="{EAD6108C-02E0-AC27-B0FC-B0449AC5C914}" name="Joe Peffers [NESO]" initials="JP" userId="S::Joe.Peffers@neso.energy::450e7ff7-1247-49c6-8f5d-6563203e1654" providerId="AD"/>
  <p188:author id="{C74D429E-A2F2-7E3C-A71A-B6F92B7AAD87}" name="Thomas Pownall [NESO]" initials="" userId="S::Thomas.Pownall@neso.energy::417e70e0-6d1d-405b-b211-9c3286a9c388" providerId="AD"/>
  <p188:author id="{11958AA1-E870-F56D-636D-9D5A60600C1D}" name="Vicci Page [NESO]" initials="V[" userId="S::vicci.page@neso.energy::84cafe6f-13a3-4e3c-a338-6b49eb4a3c46" providerId="AD"/>
  <p188:author id="{EC4F58AB-E0F5-A563-ED45-2BD0B829CBBF}" name="Alifa Starlika [NESO]" initials="AS" userId="S::Alifa.Starlika@neso.energy::ae73dc1d-5dbe-4f53-a730-49c3751cec5f" providerId="AD"/>
  <p188:author id="{4FBBABB0-2CEE-E6F2-EDCF-A28229E866FF}" name="Andrew Rice [NESO]" initials="AR" userId="S::Andrew.Rice@neso.energy::acc6b302-ce87-4ec2-a0c8-febf9237a4f0" providerId="AD"/>
  <p188:author id="{D99C39C1-FE25-6B53-595E-3F740E12E945}" name="Ruby Pelling [NESO]" initials="RP" userId="S::ruby.pelling@neso.energy::c449935c-f756-497c-9133-6b105e9dba99" providerId="AD"/>
  <p188:author id="{FFBC8CC4-0280-BD59-3132-D69EDD5A30A7}" name="Holly Lake [NESO]" initials="H[" userId="S::holly.lake@neso.energy::504bf42b-fb17-42ce-902e-6d8a50503144" providerId="AD"/>
  <p188:author id="{C6F3B9DA-47A7-8AF2-7A9B-0753D88135D2}" name="Keith Parker [NESO]" initials="K[" userId="S::keith.parker@neso.energy::2d2162cf-f130-4c27-937a-40934625713d" providerId="AD"/>
  <p188:author id="{D3D15FDB-0684-2258-B1B7-51CD92467D1D}" name="Callum Wright [NESO]" initials="C[" userId="S::callum.wright@neso.energy::621fff12-f25a-418f-a0a2-d309032de6fa" providerId="AD"/>
  <p188:author id="{A8B7A6F5-D5DB-1F4F-2355-A10396BC78EF}" name="Sam Stokes [NESO]" initials="S[" userId="S::samuel.stokes@neso.energy::a025a069-2239-48d5-97c1-d1cd994a34f3" providerId="AD"/>
  <p188:author id="{EADC7BF6-2E4D-B187-E9BD-9EC0377F11E3}" name="Steve Miller [NESO]" initials="S[" userId="S::steve.k.miller@neso.energy::a2b55ac4-ffac-431b-a1bc-db9b76d17eb9"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7" d="100"/>
          <a:sy n="97" d="100"/>
        </p:scale>
        <p:origin x="1074" y="30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BA9C0C-2606-4E1A-BE63-5AFF8F165496}" type="datetimeFigureOut">
              <a:rPr lang="en-GB" smtClean="0"/>
              <a:t>25/11/2025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AE613E-D496-44B6-B1C3-E0C2A1F9897D}" type="slidenum">
              <a:rPr lang="en-GB" smtClean="0"/>
              <a:t>‹#›</a:t>
            </a:fld>
            <a:endParaRPr lang="en-GB"/>
          </a:p>
        </p:txBody>
      </p:sp>
    </p:spTree>
    <p:extLst>
      <p:ext uri="{BB962C8B-B14F-4D97-AF65-F5344CB8AC3E}">
        <p14:creationId xmlns:p14="http://schemas.microsoft.com/office/powerpoint/2010/main" val="9712622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DAE613E-D496-44B6-B1C3-E0C2A1F9897D}" type="slidenum">
              <a:rPr lang="en-GB" smtClean="0"/>
              <a:t>2</a:t>
            </a:fld>
            <a:endParaRPr lang="en-GB"/>
          </a:p>
        </p:txBody>
      </p:sp>
    </p:spTree>
    <p:extLst>
      <p:ext uri="{BB962C8B-B14F-4D97-AF65-F5344CB8AC3E}">
        <p14:creationId xmlns:p14="http://schemas.microsoft.com/office/powerpoint/2010/main" val="37474295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DAE613E-D496-44B6-B1C3-E0C2A1F9897D}" type="slidenum">
              <a:rPr lang="en-GB" smtClean="0"/>
              <a:t>12</a:t>
            </a:fld>
            <a:endParaRPr lang="en-GB"/>
          </a:p>
        </p:txBody>
      </p:sp>
    </p:spTree>
    <p:extLst>
      <p:ext uri="{BB962C8B-B14F-4D97-AF65-F5344CB8AC3E}">
        <p14:creationId xmlns:p14="http://schemas.microsoft.com/office/powerpoint/2010/main" val="37104086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CC8D66-D5A5-75D6-A609-97387201C82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D3F9FB-130E-C734-3A65-3F42B912C5B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1D8ADC0-86DF-41B2-B74E-B6C046058CD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681E680-9F3C-4C73-1AE8-9F0FECE5829A}"/>
              </a:ext>
            </a:extLst>
          </p:cNvPr>
          <p:cNvSpPr>
            <a:spLocks noGrp="1"/>
          </p:cNvSpPr>
          <p:nvPr>
            <p:ph type="sldNum" sz="quarter" idx="5"/>
          </p:nvPr>
        </p:nvSpPr>
        <p:spPr/>
        <p:txBody>
          <a:bodyPr/>
          <a:lstStyle/>
          <a:p>
            <a:fld id="{EDAE613E-D496-44B6-B1C3-E0C2A1F9897D}" type="slidenum">
              <a:rPr lang="en-GB" smtClean="0"/>
              <a:t>13</a:t>
            </a:fld>
            <a:endParaRPr lang="en-GB"/>
          </a:p>
        </p:txBody>
      </p:sp>
    </p:spTree>
    <p:extLst>
      <p:ext uri="{BB962C8B-B14F-4D97-AF65-F5344CB8AC3E}">
        <p14:creationId xmlns:p14="http://schemas.microsoft.com/office/powerpoint/2010/main" val="34875012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DAE613E-D496-44B6-B1C3-E0C2A1F9897D}" type="slidenum">
              <a:rPr lang="en-GB" smtClean="0"/>
              <a:t>14</a:t>
            </a:fld>
            <a:endParaRPr lang="en-GB"/>
          </a:p>
        </p:txBody>
      </p:sp>
    </p:spTree>
    <p:extLst>
      <p:ext uri="{BB962C8B-B14F-4D97-AF65-F5344CB8AC3E}">
        <p14:creationId xmlns:p14="http://schemas.microsoft.com/office/powerpoint/2010/main" val="2445852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DAE613E-D496-44B6-B1C3-E0C2A1F9897D}" type="slidenum">
              <a:rPr lang="en-GB" smtClean="0"/>
              <a:t>15</a:t>
            </a:fld>
            <a:endParaRPr lang="en-GB"/>
          </a:p>
        </p:txBody>
      </p:sp>
    </p:spTree>
    <p:extLst>
      <p:ext uri="{BB962C8B-B14F-4D97-AF65-F5344CB8AC3E}">
        <p14:creationId xmlns:p14="http://schemas.microsoft.com/office/powerpoint/2010/main" val="42271521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DAE613E-D496-44B6-B1C3-E0C2A1F9897D}" type="slidenum">
              <a:rPr lang="en-GB" smtClean="0"/>
              <a:t>16</a:t>
            </a:fld>
            <a:endParaRPr lang="en-GB"/>
          </a:p>
        </p:txBody>
      </p:sp>
    </p:spTree>
    <p:extLst>
      <p:ext uri="{BB962C8B-B14F-4D97-AF65-F5344CB8AC3E}">
        <p14:creationId xmlns:p14="http://schemas.microsoft.com/office/powerpoint/2010/main" val="14142465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DAE613E-D496-44B6-B1C3-E0C2A1F9897D}" type="slidenum">
              <a:rPr lang="en-GB" smtClean="0"/>
              <a:t>17</a:t>
            </a:fld>
            <a:endParaRPr lang="en-GB"/>
          </a:p>
        </p:txBody>
      </p:sp>
    </p:spTree>
    <p:extLst>
      <p:ext uri="{BB962C8B-B14F-4D97-AF65-F5344CB8AC3E}">
        <p14:creationId xmlns:p14="http://schemas.microsoft.com/office/powerpoint/2010/main" val="17162723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DAE613E-D496-44B6-B1C3-E0C2A1F9897D}" type="slidenum">
              <a:rPr lang="en-GB" smtClean="0"/>
              <a:t>18</a:t>
            </a:fld>
            <a:endParaRPr lang="en-GB"/>
          </a:p>
        </p:txBody>
      </p:sp>
    </p:spTree>
    <p:extLst>
      <p:ext uri="{BB962C8B-B14F-4D97-AF65-F5344CB8AC3E}">
        <p14:creationId xmlns:p14="http://schemas.microsoft.com/office/powerpoint/2010/main" val="37170106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DAE613E-D496-44B6-B1C3-E0C2A1F9897D}" type="slidenum">
              <a:rPr lang="en-GB" smtClean="0"/>
              <a:t>3</a:t>
            </a:fld>
            <a:endParaRPr lang="en-GB"/>
          </a:p>
        </p:txBody>
      </p:sp>
    </p:spTree>
    <p:extLst>
      <p:ext uri="{BB962C8B-B14F-4D97-AF65-F5344CB8AC3E}">
        <p14:creationId xmlns:p14="http://schemas.microsoft.com/office/powerpoint/2010/main" val="14977559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DAE613E-D496-44B6-B1C3-E0C2A1F9897D}" type="slidenum">
              <a:rPr lang="en-GB" smtClean="0"/>
              <a:t>4</a:t>
            </a:fld>
            <a:endParaRPr lang="en-GB"/>
          </a:p>
        </p:txBody>
      </p:sp>
    </p:spTree>
    <p:extLst>
      <p:ext uri="{BB962C8B-B14F-4D97-AF65-F5344CB8AC3E}">
        <p14:creationId xmlns:p14="http://schemas.microsoft.com/office/powerpoint/2010/main" val="15818728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DAE613E-D496-44B6-B1C3-E0C2A1F9897D}" type="slidenum">
              <a:rPr lang="en-GB" smtClean="0"/>
              <a:t>5</a:t>
            </a:fld>
            <a:endParaRPr lang="en-GB"/>
          </a:p>
        </p:txBody>
      </p:sp>
    </p:spTree>
    <p:extLst>
      <p:ext uri="{BB962C8B-B14F-4D97-AF65-F5344CB8AC3E}">
        <p14:creationId xmlns:p14="http://schemas.microsoft.com/office/powerpoint/2010/main" val="20328514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B15CEE-7E60-EEF3-B0D1-18CC7EA3EC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BBDC2D-51B7-426E-1502-D292C882084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567125B-3D23-3469-7B98-A8E8DF5468B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0FBF19C-E1DF-9479-BA8C-1B198268258D}"/>
              </a:ext>
            </a:extLst>
          </p:cNvPr>
          <p:cNvSpPr>
            <a:spLocks noGrp="1"/>
          </p:cNvSpPr>
          <p:nvPr>
            <p:ph type="sldNum" sz="quarter" idx="5"/>
          </p:nvPr>
        </p:nvSpPr>
        <p:spPr/>
        <p:txBody>
          <a:bodyPr/>
          <a:lstStyle/>
          <a:p>
            <a:fld id="{EDAE613E-D496-44B6-B1C3-E0C2A1F9897D}" type="slidenum">
              <a:rPr lang="en-GB" smtClean="0"/>
              <a:t>6</a:t>
            </a:fld>
            <a:endParaRPr lang="en-GB"/>
          </a:p>
        </p:txBody>
      </p:sp>
    </p:spTree>
    <p:extLst>
      <p:ext uri="{BB962C8B-B14F-4D97-AF65-F5344CB8AC3E}">
        <p14:creationId xmlns:p14="http://schemas.microsoft.com/office/powerpoint/2010/main" val="39010911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GB" dirty="0"/>
          </a:p>
        </p:txBody>
      </p:sp>
      <p:sp>
        <p:nvSpPr>
          <p:cNvPr id="4" name="Slide Number Placeholder 3"/>
          <p:cNvSpPr>
            <a:spLocks noGrp="1"/>
          </p:cNvSpPr>
          <p:nvPr>
            <p:ph type="sldNum" sz="quarter" idx="5"/>
          </p:nvPr>
        </p:nvSpPr>
        <p:spPr/>
        <p:txBody>
          <a:bodyPr/>
          <a:lstStyle/>
          <a:p>
            <a:fld id="{EDAE613E-D496-44B6-B1C3-E0C2A1F9897D}" type="slidenum">
              <a:rPr lang="en-GB" smtClean="0"/>
              <a:t>8</a:t>
            </a:fld>
            <a:endParaRPr lang="en-GB"/>
          </a:p>
        </p:txBody>
      </p:sp>
    </p:spTree>
    <p:extLst>
      <p:ext uri="{BB962C8B-B14F-4D97-AF65-F5344CB8AC3E}">
        <p14:creationId xmlns:p14="http://schemas.microsoft.com/office/powerpoint/2010/main" val="9307259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DAE613E-D496-44B6-B1C3-E0C2A1F9897D}" type="slidenum">
              <a:rPr lang="en-GB" smtClean="0"/>
              <a:t>9</a:t>
            </a:fld>
            <a:endParaRPr lang="en-GB"/>
          </a:p>
        </p:txBody>
      </p:sp>
    </p:spTree>
    <p:extLst>
      <p:ext uri="{BB962C8B-B14F-4D97-AF65-F5344CB8AC3E}">
        <p14:creationId xmlns:p14="http://schemas.microsoft.com/office/powerpoint/2010/main" val="22310499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DAE613E-D496-44B6-B1C3-E0C2A1F9897D}" type="slidenum">
              <a:rPr lang="en-GB" smtClean="0"/>
              <a:t>10</a:t>
            </a:fld>
            <a:endParaRPr lang="en-GB"/>
          </a:p>
        </p:txBody>
      </p:sp>
    </p:spTree>
    <p:extLst>
      <p:ext uri="{BB962C8B-B14F-4D97-AF65-F5344CB8AC3E}">
        <p14:creationId xmlns:p14="http://schemas.microsoft.com/office/powerpoint/2010/main" val="16198959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DAE613E-D496-44B6-B1C3-E0C2A1F9897D}" type="slidenum">
              <a:rPr lang="en-GB" smtClean="0"/>
              <a:t>11</a:t>
            </a:fld>
            <a:endParaRPr lang="en-GB"/>
          </a:p>
        </p:txBody>
      </p:sp>
    </p:spTree>
    <p:extLst>
      <p:ext uri="{BB962C8B-B14F-4D97-AF65-F5344CB8AC3E}">
        <p14:creationId xmlns:p14="http://schemas.microsoft.com/office/powerpoint/2010/main" val="33267746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ext box x 1">
    <p:spTree>
      <p:nvGrpSpPr>
        <p:cNvPr id="1" name=""/>
        <p:cNvGrpSpPr/>
        <p:nvPr/>
      </p:nvGrpSpPr>
      <p:grpSpPr>
        <a:xfrm>
          <a:off x="0" y="0"/>
          <a:ext cx="0" cy="0"/>
          <a:chOff x="0" y="0"/>
          <a:chExt cx="0" cy="0"/>
        </a:xfrm>
      </p:grpSpPr>
      <p:pic>
        <p:nvPicPr>
          <p:cNvPr id="10" name="Picture 9" descr="A black background with a pink object&#10;&#10;Description automatically generated">
            <a:extLst>
              <a:ext uri="{FF2B5EF4-FFF2-40B4-BE49-F238E27FC236}">
                <a16:creationId xmlns:a16="http://schemas.microsoft.com/office/drawing/2014/main" id="{A17F6C51-DF54-894F-505B-FBC3BC97F71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 y="-1"/>
            <a:ext cx="12192002" cy="6858001"/>
          </a:xfrm>
          <a:prstGeom prst="rect">
            <a:avLst/>
          </a:prstGeom>
        </p:spPr>
      </p:pic>
      <p:sp>
        <p:nvSpPr>
          <p:cNvPr id="2" name="Title 1">
            <a:extLst>
              <a:ext uri="{FF2B5EF4-FFF2-40B4-BE49-F238E27FC236}">
                <a16:creationId xmlns:a16="http://schemas.microsoft.com/office/drawing/2014/main" id="{A24D5798-821B-54D8-7307-D3B592F91BCE}"/>
              </a:ext>
            </a:extLst>
          </p:cNvPr>
          <p:cNvSpPr>
            <a:spLocks noGrp="1"/>
          </p:cNvSpPr>
          <p:nvPr>
            <p:ph type="title"/>
          </p:nvPr>
        </p:nvSpPr>
        <p:spPr>
          <a:xfrm>
            <a:off x="637273" y="365125"/>
            <a:ext cx="9709361" cy="870551"/>
          </a:xfrm>
        </p:spPr>
        <p:txBody>
          <a:bodyPr/>
          <a:lstStyle>
            <a:lvl1pPr>
              <a:defRPr b="1" i="0">
                <a:solidFill>
                  <a:schemeClr val="accent1"/>
                </a:solidFill>
                <a:latin typeface="Arial" panose="020B0604020202020204" pitchFamily="34" charset="0"/>
                <a:cs typeface="Arial" panose="020B0604020202020204" pitchFamily="34" charset="0"/>
              </a:defRPr>
            </a:lvl1pPr>
          </a:lstStyle>
          <a:p>
            <a:r>
              <a:rPr lang="en-GB"/>
              <a:t>Click to edit Master title style</a:t>
            </a:r>
          </a:p>
        </p:txBody>
      </p:sp>
      <p:sp>
        <p:nvSpPr>
          <p:cNvPr id="3" name="Content Placeholder 2">
            <a:extLst>
              <a:ext uri="{FF2B5EF4-FFF2-40B4-BE49-F238E27FC236}">
                <a16:creationId xmlns:a16="http://schemas.microsoft.com/office/drawing/2014/main" id="{A4A32C58-2F88-40C5-EF11-16328E9C88E8}"/>
              </a:ext>
            </a:extLst>
          </p:cNvPr>
          <p:cNvSpPr>
            <a:spLocks noGrp="1"/>
          </p:cNvSpPr>
          <p:nvPr>
            <p:ph sz="half" idx="1"/>
          </p:nvPr>
        </p:nvSpPr>
        <p:spPr>
          <a:xfrm>
            <a:off x="637273" y="2372497"/>
            <a:ext cx="9709362" cy="3804466"/>
          </a:xfrm>
        </p:spPr>
        <p:txBody>
          <a:bodyPr>
            <a:normAutofit/>
          </a:bodyPr>
          <a:lstStyle>
            <a:lvl1pPr marL="0" indent="0">
              <a:buNone/>
              <a:defRPr sz="1800" b="0" i="0">
                <a:latin typeface="Arial" panose="020B0604020202020204" pitchFamily="34" charset="0"/>
              </a:defRPr>
            </a:lvl1pPr>
          </a:lstStyle>
          <a:p>
            <a:pPr lvl="0"/>
            <a:r>
              <a:rPr lang="en-GB"/>
              <a:t>Click to edit Master text styles</a:t>
            </a:r>
          </a:p>
        </p:txBody>
      </p:sp>
      <p:sp>
        <p:nvSpPr>
          <p:cNvPr id="9" name="Content Placeholder 8">
            <a:extLst>
              <a:ext uri="{FF2B5EF4-FFF2-40B4-BE49-F238E27FC236}">
                <a16:creationId xmlns:a16="http://schemas.microsoft.com/office/drawing/2014/main" id="{35AB5FD5-63AB-4F3D-B548-39DB3336BC6A}"/>
              </a:ext>
            </a:extLst>
          </p:cNvPr>
          <p:cNvSpPr>
            <a:spLocks noGrp="1"/>
          </p:cNvSpPr>
          <p:nvPr>
            <p:ph sz="quarter" idx="13"/>
          </p:nvPr>
        </p:nvSpPr>
        <p:spPr>
          <a:xfrm>
            <a:off x="637273" y="1322559"/>
            <a:ext cx="9709361" cy="759597"/>
          </a:xfrm>
        </p:spPr>
        <p:txBody>
          <a:bodyPr>
            <a:normAutofit/>
          </a:bodyPr>
          <a:lstStyle>
            <a:lvl1pPr marL="0" indent="0">
              <a:buNone/>
              <a:defRPr sz="2400" b="0" i="0">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p>
        </p:txBody>
      </p:sp>
    </p:spTree>
    <p:extLst>
      <p:ext uri="{BB962C8B-B14F-4D97-AF65-F5344CB8AC3E}">
        <p14:creationId xmlns:p14="http://schemas.microsoft.com/office/powerpoint/2010/main" val="19306681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Cover slide">
    <p:bg>
      <p:bgPr>
        <a:solidFill>
          <a:schemeClr val="bg1"/>
        </a:solidFill>
        <a:effectLst/>
      </p:bgPr>
    </p:bg>
    <p:spTree>
      <p:nvGrpSpPr>
        <p:cNvPr id="1" name=""/>
        <p:cNvGrpSpPr/>
        <p:nvPr/>
      </p:nvGrpSpPr>
      <p:grpSpPr>
        <a:xfrm>
          <a:off x="0" y="0"/>
          <a:ext cx="0" cy="0"/>
          <a:chOff x="0" y="0"/>
          <a:chExt cx="0" cy="0"/>
        </a:xfrm>
      </p:grpSpPr>
      <p:pic>
        <p:nvPicPr>
          <p:cNvPr id="6" name="Picture 5" descr="A road through a green field&#10;&#10;Description automatically generated">
            <a:extLst>
              <a:ext uri="{FF2B5EF4-FFF2-40B4-BE49-F238E27FC236}">
                <a16:creationId xmlns:a16="http://schemas.microsoft.com/office/drawing/2014/main" id="{BAB3A051-7BF3-EAAC-A888-553C382803C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7" name="Picture 6">
            <a:extLst>
              <a:ext uri="{FF2B5EF4-FFF2-40B4-BE49-F238E27FC236}">
                <a16:creationId xmlns:a16="http://schemas.microsoft.com/office/drawing/2014/main" id="{9FF42232-F648-DDAD-E75B-0C12BC4B2F0F}"/>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3" name="Title 1">
            <a:extLst>
              <a:ext uri="{FF2B5EF4-FFF2-40B4-BE49-F238E27FC236}">
                <a16:creationId xmlns:a16="http://schemas.microsoft.com/office/drawing/2014/main" id="{4BB77347-9877-93CA-4103-023E62BFEDA6}"/>
              </a:ext>
            </a:extLst>
          </p:cNvPr>
          <p:cNvSpPr>
            <a:spLocks noGrp="1"/>
          </p:cNvSpPr>
          <p:nvPr>
            <p:ph type="ctrTitle"/>
          </p:nvPr>
        </p:nvSpPr>
        <p:spPr>
          <a:xfrm>
            <a:off x="628664" y="796204"/>
            <a:ext cx="4328983" cy="1532773"/>
          </a:xfrm>
        </p:spPr>
        <p:txBody>
          <a:bodyPr lIns="0" anchor="t" anchorCtr="0">
            <a:normAutofit/>
          </a:bodyPr>
          <a:lstStyle>
            <a:lvl1pPr algn="l">
              <a:lnSpc>
                <a:spcPct val="100000"/>
              </a:lnSpc>
              <a:defRPr sz="4400" b="1" i="0">
                <a:solidFill>
                  <a:schemeClr val="bg1"/>
                </a:solidFill>
                <a:latin typeface="Arial" panose="020B0604020202020204" pitchFamily="34" charset="0"/>
                <a:cs typeface="Arial" panose="020B0604020202020204" pitchFamily="34" charset="0"/>
              </a:defRPr>
            </a:lvl1pPr>
          </a:lstStyle>
          <a:p>
            <a:endParaRPr lang="en-GB"/>
          </a:p>
        </p:txBody>
      </p:sp>
      <p:pic>
        <p:nvPicPr>
          <p:cNvPr id="5" name="Picture 4" descr="A black background with white dots&#10;&#10;Description automatically generated">
            <a:extLst>
              <a:ext uri="{FF2B5EF4-FFF2-40B4-BE49-F238E27FC236}">
                <a16:creationId xmlns:a16="http://schemas.microsoft.com/office/drawing/2014/main" id="{03362316-8BB8-BD40-9D0A-F62FC8602205}"/>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10261600" y="5811520"/>
            <a:ext cx="1930400" cy="1046480"/>
          </a:xfrm>
          <a:prstGeom prst="rect">
            <a:avLst/>
          </a:prstGeom>
        </p:spPr>
      </p:pic>
      <p:sp>
        <p:nvSpPr>
          <p:cNvPr id="8" name="Subtitle 2">
            <a:extLst>
              <a:ext uri="{FF2B5EF4-FFF2-40B4-BE49-F238E27FC236}">
                <a16:creationId xmlns:a16="http://schemas.microsoft.com/office/drawing/2014/main" id="{A611D19F-4AA1-948B-0F06-8E3EAD4A15D1}"/>
              </a:ext>
            </a:extLst>
          </p:cNvPr>
          <p:cNvSpPr>
            <a:spLocks noGrp="1"/>
          </p:cNvSpPr>
          <p:nvPr>
            <p:ph type="subTitle" idx="1"/>
          </p:nvPr>
        </p:nvSpPr>
        <p:spPr>
          <a:xfrm>
            <a:off x="628663" y="2478639"/>
            <a:ext cx="3824891" cy="814396"/>
          </a:xfrm>
        </p:spPr>
        <p:txBody>
          <a:bodyPr>
            <a:normAutofit/>
          </a:bodyPr>
          <a:lstStyle>
            <a:lvl1pPr marL="0" indent="0" algn="l">
              <a:lnSpc>
                <a:spcPct val="100000"/>
              </a:lnSpc>
              <a:buNone/>
              <a:defRPr sz="2400" b="0" i="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TextBox 3">
            <a:extLst>
              <a:ext uri="{FF2B5EF4-FFF2-40B4-BE49-F238E27FC236}">
                <a16:creationId xmlns:a16="http://schemas.microsoft.com/office/drawing/2014/main" id="{3D5B6A69-3EFA-0DA9-F9BA-B59F5A060E70}"/>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Arial" panose="020B0604020202020204" pitchFamily="34" charset="0"/>
              </a:rPr>
              <a:t>Public</a:t>
            </a:r>
          </a:p>
        </p:txBody>
      </p:sp>
    </p:spTree>
    <p:extLst>
      <p:ext uri="{BB962C8B-B14F-4D97-AF65-F5344CB8AC3E}">
        <p14:creationId xmlns:p14="http://schemas.microsoft.com/office/powerpoint/2010/main" val="3797034185"/>
      </p:ext>
    </p:extLst>
  </p:cSld>
  <p:clrMapOvr>
    <a:masterClrMapping/>
  </p:clrMapOvr>
  <p:extLst>
    <p:ext uri="{DCECCB84-F9BA-43D5-87BE-67443E8EF086}">
      <p15:sldGuideLst xmlns:p15="http://schemas.microsoft.com/office/powerpoint/2012/main">
        <p15:guide id="1" pos="199">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Primary Breaker slide - Purple">
    <p:bg>
      <p:bgPr>
        <a:solidFill>
          <a:schemeClr val="tx2"/>
        </a:solidFill>
        <a:effectLst/>
      </p:bgPr>
    </p:bg>
    <p:spTree>
      <p:nvGrpSpPr>
        <p:cNvPr id="1" name=""/>
        <p:cNvGrpSpPr/>
        <p:nvPr/>
      </p:nvGrpSpPr>
      <p:grpSpPr>
        <a:xfrm>
          <a:off x="0" y="0"/>
          <a:ext cx="0" cy="0"/>
          <a:chOff x="0" y="0"/>
          <a:chExt cx="0" cy="0"/>
        </a:xfrm>
      </p:grpSpPr>
      <p:pic>
        <p:nvPicPr>
          <p:cNvPr id="7" name="Picture 6" descr="A purple and white background&#10;&#10;Description automatically generated">
            <a:extLst>
              <a:ext uri="{FF2B5EF4-FFF2-40B4-BE49-F238E27FC236}">
                <a16:creationId xmlns:a16="http://schemas.microsoft.com/office/drawing/2014/main" id="{A130E291-1866-9610-5CC3-7DFC426B7A03}"/>
              </a:ext>
            </a:extLst>
          </p:cNvPr>
          <p:cNvPicPr>
            <a:picLocks noChangeAspect="1"/>
          </p:cNvPicPr>
          <p:nvPr userDrawn="1"/>
        </p:nvPicPr>
        <p:blipFill>
          <a:blip r:embed="rId2"/>
          <a:stretch>
            <a:fillRect/>
          </a:stretch>
        </p:blipFill>
        <p:spPr>
          <a:xfrm>
            <a:off x="2466" y="0"/>
            <a:ext cx="12189533" cy="6859388"/>
          </a:xfrm>
          <a:prstGeom prst="rect">
            <a:avLst/>
          </a:prstGeom>
        </p:spPr>
      </p:pic>
      <p:sp>
        <p:nvSpPr>
          <p:cNvPr id="2" name="Title 1">
            <a:extLst>
              <a:ext uri="{FF2B5EF4-FFF2-40B4-BE49-F238E27FC236}">
                <a16:creationId xmlns:a16="http://schemas.microsoft.com/office/drawing/2014/main" id="{E304E765-D7CE-66CF-AAD3-B47633EED211}"/>
              </a:ext>
            </a:extLst>
          </p:cNvPr>
          <p:cNvSpPr>
            <a:spLocks noGrp="1"/>
          </p:cNvSpPr>
          <p:nvPr>
            <p:ph type="ctrTitle"/>
          </p:nvPr>
        </p:nvSpPr>
        <p:spPr>
          <a:xfrm>
            <a:off x="591018" y="820795"/>
            <a:ext cx="5047782" cy="2387600"/>
          </a:xfrm>
        </p:spPr>
        <p:txBody>
          <a:bodyPr anchor="b">
            <a:normAutofit/>
          </a:bodyPr>
          <a:lstStyle>
            <a:lvl1pPr algn="l">
              <a:lnSpc>
                <a:spcPct val="100000"/>
              </a:lnSpc>
              <a:defRPr sz="4400" b="1" i="0">
                <a:solidFill>
                  <a:schemeClr val="bg1"/>
                </a:solidFill>
                <a:latin typeface="Arial" panose="020B0604020202020204" pitchFamily="34" charset="0"/>
                <a:cs typeface="Arial" panose="020B0604020202020204" pitchFamily="34" charset="0"/>
              </a:defRPr>
            </a:lvl1pPr>
          </a:lstStyle>
          <a:p>
            <a:r>
              <a:rPr lang="en-GB"/>
              <a:t>Click to edit Master title style</a:t>
            </a:r>
          </a:p>
        </p:txBody>
      </p:sp>
      <p:sp>
        <p:nvSpPr>
          <p:cNvPr id="3" name="Subtitle 2">
            <a:extLst>
              <a:ext uri="{FF2B5EF4-FFF2-40B4-BE49-F238E27FC236}">
                <a16:creationId xmlns:a16="http://schemas.microsoft.com/office/drawing/2014/main" id="{EE141B9C-4686-EF1F-23CB-10919C7B2DC1}"/>
              </a:ext>
            </a:extLst>
          </p:cNvPr>
          <p:cNvSpPr>
            <a:spLocks noGrp="1"/>
          </p:cNvSpPr>
          <p:nvPr>
            <p:ph type="subTitle" idx="1"/>
          </p:nvPr>
        </p:nvSpPr>
        <p:spPr>
          <a:xfrm>
            <a:off x="591018" y="3245466"/>
            <a:ext cx="3841424" cy="1044146"/>
          </a:xfrm>
        </p:spPr>
        <p:txBody>
          <a:bodyPr>
            <a:normAutofit/>
          </a:bodyPr>
          <a:lstStyle>
            <a:lvl1pPr marL="0" indent="0" algn="l">
              <a:lnSpc>
                <a:spcPct val="100000"/>
              </a:lnSpc>
              <a:buNone/>
              <a:defRPr sz="2400" b="0" i="0">
                <a:solidFill>
                  <a:schemeClr val="bg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5" name="TextBox 4">
            <a:extLst>
              <a:ext uri="{FF2B5EF4-FFF2-40B4-BE49-F238E27FC236}">
                <a16:creationId xmlns:a16="http://schemas.microsoft.com/office/drawing/2014/main" id="{1D6A8BFF-616F-C1F3-75EC-AC1330A8142F}"/>
              </a:ext>
            </a:extLst>
          </p:cNvPr>
          <p:cNvSpPr txBox="1"/>
          <p:nvPr userDrawn="1"/>
        </p:nvSpPr>
        <p:spPr>
          <a:xfrm>
            <a:off x="543721" y="6509834"/>
            <a:ext cx="141064"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Arial" panose="020B0604020202020204" pitchFamily="34" charset="0"/>
                <a:cs typeface="Arial" panose="020B0604020202020204" pitchFamily="34" charset="0"/>
              </a:rPr>
              <a:t>‹#›</a:t>
            </a:fld>
            <a:endParaRPr lang="en-GB" sz="2000" b="0" i="0" noProof="0">
              <a:solidFill>
                <a:schemeClr val="bg1"/>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0151B4C6-43AE-215F-1AA7-EA59E6BFC9AF}"/>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Arial" panose="020B0604020202020204" pitchFamily="34" charset="0"/>
              </a:rPr>
              <a:t>Public</a:t>
            </a:r>
          </a:p>
        </p:txBody>
      </p:sp>
    </p:spTree>
    <p:extLst>
      <p:ext uri="{BB962C8B-B14F-4D97-AF65-F5344CB8AC3E}">
        <p14:creationId xmlns:p14="http://schemas.microsoft.com/office/powerpoint/2010/main" val="6762351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Divider layout 1">
    <p:spTree>
      <p:nvGrpSpPr>
        <p:cNvPr id="1" name=""/>
        <p:cNvGrpSpPr/>
        <p:nvPr/>
      </p:nvGrpSpPr>
      <p:grpSpPr>
        <a:xfrm>
          <a:off x="0" y="0"/>
          <a:ext cx="0" cy="0"/>
          <a:chOff x="0" y="0"/>
          <a:chExt cx="0" cy="0"/>
        </a:xfrm>
      </p:grpSpPr>
      <p:pic>
        <p:nvPicPr>
          <p:cNvPr id="3" name="Picture 2" descr="A purple flower on a black background&#10;&#10;Description automatically generated">
            <a:extLst>
              <a:ext uri="{FF2B5EF4-FFF2-40B4-BE49-F238E27FC236}">
                <a16:creationId xmlns:a16="http://schemas.microsoft.com/office/drawing/2014/main" id="{624B9880-4FA8-5D6B-4930-EB7C51734ED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4941561" cy="3055537"/>
          </a:xfrm>
          <a:prstGeom prst="rect">
            <a:avLst/>
          </a:prstGeom>
        </p:spPr>
      </p:pic>
      <p:pic>
        <p:nvPicPr>
          <p:cNvPr id="8" name="Picture 7" descr="A black background with a pink object&#10;&#10;Description automatically generated">
            <a:extLst>
              <a:ext uri="{FF2B5EF4-FFF2-40B4-BE49-F238E27FC236}">
                <a16:creationId xmlns:a16="http://schemas.microsoft.com/office/drawing/2014/main" id="{40DE9A63-8C09-1B7B-D2EE-4082DB84327F}"/>
              </a:ext>
            </a:extLst>
          </p:cNvPr>
          <p:cNvPicPr>
            <a:picLocks noGrp="1" noRot="1" noChangeAspect="1" noMove="1" noResize="1" noEditPoints="1" noAdjustHandles="1" noChangeArrowheads="1" noChangeShapeType="1" noCrop="1"/>
          </p:cNvPicPr>
          <p:nvPr userDrawn="1"/>
        </p:nvPicPr>
        <p:blipFill>
          <a:blip r:embed="rId3" cstate="screen">
            <a:extLst>
              <a:ext uri="{28A0092B-C50C-407E-A947-70E740481C1C}">
                <a14:useLocalDpi xmlns:a14="http://schemas.microsoft.com/office/drawing/2010/main"/>
              </a:ext>
            </a:extLst>
          </a:blip>
          <a:stretch>
            <a:fillRect/>
          </a:stretch>
        </p:blipFill>
        <p:spPr>
          <a:xfrm>
            <a:off x="-2" y="-1"/>
            <a:ext cx="12192002" cy="6858001"/>
          </a:xfrm>
          <a:prstGeom prst="rect">
            <a:avLst/>
          </a:prstGeom>
        </p:spPr>
      </p:pic>
      <p:sp>
        <p:nvSpPr>
          <p:cNvPr id="9" name="Title 1">
            <a:extLst>
              <a:ext uri="{FF2B5EF4-FFF2-40B4-BE49-F238E27FC236}">
                <a16:creationId xmlns:a16="http://schemas.microsoft.com/office/drawing/2014/main" id="{E1A24C3F-E03C-61C2-1BCE-010C0EDD73CA}"/>
              </a:ext>
            </a:extLst>
          </p:cNvPr>
          <p:cNvSpPr>
            <a:spLocks noGrp="1"/>
          </p:cNvSpPr>
          <p:nvPr>
            <p:ph type="title"/>
          </p:nvPr>
        </p:nvSpPr>
        <p:spPr>
          <a:xfrm>
            <a:off x="637273" y="631032"/>
            <a:ext cx="3016800" cy="1325563"/>
          </a:xfrm>
        </p:spPr>
        <p:txBody>
          <a:bodyPr>
            <a:normAutofit/>
          </a:bodyPr>
          <a:lstStyle>
            <a:lvl1pPr>
              <a:lnSpc>
                <a:spcPct val="100000"/>
              </a:lnSpc>
              <a:defRPr sz="3000" b="1" i="0">
                <a:solidFill>
                  <a:schemeClr val="bg1"/>
                </a:solidFill>
                <a:latin typeface="Arial" panose="020B0604020202020204" pitchFamily="34" charset="0"/>
                <a:cs typeface="Arial" panose="020B0604020202020204" pitchFamily="34" charset="0"/>
              </a:defRPr>
            </a:lvl1pPr>
          </a:lstStyle>
          <a:p>
            <a:r>
              <a:rPr lang="en-GB"/>
              <a:t>Click to edit Master title style</a:t>
            </a:r>
          </a:p>
        </p:txBody>
      </p:sp>
      <p:sp>
        <p:nvSpPr>
          <p:cNvPr id="13" name="Text Placeholder 12">
            <a:extLst>
              <a:ext uri="{FF2B5EF4-FFF2-40B4-BE49-F238E27FC236}">
                <a16:creationId xmlns:a16="http://schemas.microsoft.com/office/drawing/2014/main" id="{60D44057-B0E9-C3CD-858C-1158DB642F87}"/>
              </a:ext>
            </a:extLst>
          </p:cNvPr>
          <p:cNvSpPr>
            <a:spLocks noGrp="1"/>
          </p:cNvSpPr>
          <p:nvPr>
            <p:ph type="body" sz="quarter" idx="13"/>
          </p:nvPr>
        </p:nvSpPr>
        <p:spPr>
          <a:xfrm>
            <a:off x="637273" y="3613681"/>
            <a:ext cx="4139679" cy="2140733"/>
          </a:xfrm>
        </p:spPr>
        <p:txBody>
          <a:bodyPr>
            <a:normAutofit/>
          </a:bodyPr>
          <a:lstStyle>
            <a:lvl1pPr marL="0" indent="0">
              <a:lnSpc>
                <a:spcPct val="100000"/>
              </a:lnSpc>
              <a:buNone/>
              <a:defRPr sz="1800" b="0" i="0">
                <a:latin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p>
        </p:txBody>
      </p:sp>
      <p:sp>
        <p:nvSpPr>
          <p:cNvPr id="5" name="Text Placeholder 12">
            <a:extLst>
              <a:ext uri="{FF2B5EF4-FFF2-40B4-BE49-F238E27FC236}">
                <a16:creationId xmlns:a16="http://schemas.microsoft.com/office/drawing/2014/main" id="{A80908B0-75DE-A115-6336-EF8AAE3C5F4A}"/>
              </a:ext>
            </a:extLst>
          </p:cNvPr>
          <p:cNvSpPr>
            <a:spLocks noGrp="1"/>
          </p:cNvSpPr>
          <p:nvPr>
            <p:ph type="body" sz="quarter" idx="14"/>
          </p:nvPr>
        </p:nvSpPr>
        <p:spPr>
          <a:xfrm>
            <a:off x="6220807" y="1926771"/>
            <a:ext cx="2401614" cy="2818650"/>
          </a:xfrm>
        </p:spPr>
        <p:txBody>
          <a:bodyPr>
            <a:normAutofit/>
          </a:bodyPr>
          <a:lstStyle>
            <a:lvl1pPr marL="0" indent="0">
              <a:lnSpc>
                <a:spcPct val="100000"/>
              </a:lnSpc>
              <a:buNone/>
              <a:defRPr sz="1800" b="0" i="0">
                <a:latin typeface="Arial" panose="020B0604020202020204" pitchFamily="34" charset="0"/>
              </a:defRPr>
            </a:lvl1pPr>
          </a:lstStyle>
          <a:p>
            <a:pPr lvl="0"/>
            <a:r>
              <a:rPr lang="en-GB"/>
              <a:t>Click to edit Master text styles</a:t>
            </a:r>
          </a:p>
        </p:txBody>
      </p:sp>
      <p:sp>
        <p:nvSpPr>
          <p:cNvPr id="6" name="Text Placeholder 12">
            <a:extLst>
              <a:ext uri="{FF2B5EF4-FFF2-40B4-BE49-F238E27FC236}">
                <a16:creationId xmlns:a16="http://schemas.microsoft.com/office/drawing/2014/main" id="{544403BA-BDEC-33C9-D380-0A99E3D527D8}"/>
              </a:ext>
            </a:extLst>
          </p:cNvPr>
          <p:cNvSpPr>
            <a:spLocks noGrp="1"/>
          </p:cNvSpPr>
          <p:nvPr>
            <p:ph type="body" sz="quarter" idx="15"/>
          </p:nvPr>
        </p:nvSpPr>
        <p:spPr>
          <a:xfrm>
            <a:off x="9040209" y="1926771"/>
            <a:ext cx="2401614" cy="2818650"/>
          </a:xfrm>
        </p:spPr>
        <p:txBody>
          <a:bodyPr>
            <a:normAutofit/>
          </a:bodyPr>
          <a:lstStyle>
            <a:lvl1pPr marL="0" indent="0">
              <a:lnSpc>
                <a:spcPct val="100000"/>
              </a:lnSpc>
              <a:buNone/>
              <a:defRPr sz="1800" b="0" i="0">
                <a:latin typeface="Arial" panose="020B0604020202020204" pitchFamily="34" charset="0"/>
              </a:defRPr>
            </a:lvl1pPr>
          </a:lstStyle>
          <a:p>
            <a:pPr lvl="0"/>
            <a:r>
              <a:rPr lang="en-GB"/>
              <a:t>Click to edit Master text styles</a:t>
            </a:r>
          </a:p>
        </p:txBody>
      </p:sp>
      <p:sp>
        <p:nvSpPr>
          <p:cNvPr id="4" name="TextBox 3">
            <a:extLst>
              <a:ext uri="{FF2B5EF4-FFF2-40B4-BE49-F238E27FC236}">
                <a16:creationId xmlns:a16="http://schemas.microsoft.com/office/drawing/2014/main" id="{E8D4C74B-144E-7E2B-4291-551B406C7D87}"/>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Arial" panose="020B0604020202020204" pitchFamily="34" charset="0"/>
              </a:rPr>
              <a:t>Public</a:t>
            </a:r>
          </a:p>
        </p:txBody>
      </p:sp>
    </p:spTree>
    <p:extLst>
      <p:ext uri="{BB962C8B-B14F-4D97-AF65-F5344CB8AC3E}">
        <p14:creationId xmlns:p14="http://schemas.microsoft.com/office/powerpoint/2010/main" val="352742676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F48FF2E-BD35-BB4A-CC38-C131393D779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E041784F-2B95-B961-C761-D3A678AE864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TextBox 6">
            <a:extLst>
              <a:ext uri="{FF2B5EF4-FFF2-40B4-BE49-F238E27FC236}">
                <a16:creationId xmlns:a16="http://schemas.microsoft.com/office/drawing/2014/main" id="{B863419D-0416-D0A5-806B-BE51A335AB2E}"/>
              </a:ext>
            </a:extLst>
          </p:cNvPr>
          <p:cNvSpPr txBox="1"/>
          <p:nvPr userDrawn="1"/>
        </p:nvSpPr>
        <p:spPr>
          <a:xfrm>
            <a:off x="543721" y="6509834"/>
            <a:ext cx="141064"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tx2"/>
                </a:solidFill>
                <a:latin typeface="Arial" panose="020B0604020202020204" pitchFamily="34" charset="0"/>
                <a:cs typeface="Arial" panose="020B0604020202020204" pitchFamily="34" charset="0"/>
              </a:rPr>
              <a:t>‹#›</a:t>
            </a:fld>
            <a:endParaRPr lang="en-GB" sz="2000" b="0" i="0" noProof="0">
              <a:solidFill>
                <a:schemeClr val="tx2"/>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42188D62-5123-B5CB-FA0B-6F227B6303A7}"/>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rgbClr val="3F0730"/>
                </a:solidFill>
                <a:latin typeface="Arial" panose="020B0604020202020204" pitchFamily="34" charset="0"/>
              </a:rPr>
              <a:t>Public</a:t>
            </a:r>
          </a:p>
        </p:txBody>
      </p:sp>
    </p:spTree>
    <p:extLst>
      <p:ext uri="{BB962C8B-B14F-4D97-AF65-F5344CB8AC3E}">
        <p14:creationId xmlns:p14="http://schemas.microsoft.com/office/powerpoint/2010/main" val="3691040093"/>
      </p:ext>
    </p:extLst>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86" r:id="rId4"/>
  </p:sldLayoutIdLst>
  <p:txStyles>
    <p:titleStyle>
      <a:lvl1pPr algn="l" defTabSz="914400" rtl="0" eaLnBrk="1" latinLnBrk="0" hangingPunct="1">
        <a:lnSpc>
          <a:spcPct val="90000"/>
        </a:lnSpc>
        <a:spcBef>
          <a:spcPct val="0"/>
        </a:spcBef>
        <a:buNone/>
        <a:defRPr sz="4400" b="1" i="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www.neso.energy/industry-information/balancing-services/frequency-response-services/static-firm-frequency-response-sffr"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hyperlink" Target="mailto:Commercial.operation@neso.energy"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neso.energy/document/370841/download"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hyperlink" Target="https://events.teams.microsoft.com/event/d5ea3d09-f59d-4bd4-8955-e89bf786eb89@a63c9e9e-b4db-442a-a94f-08718d788e8c" TargetMode="External"/><Relationship Id="rId4" Type="http://schemas.openxmlformats.org/officeDocument/2006/relationships/hyperlink" Target="https://www.neso.energy/industry-information/balancing-services/reserve-services/slow-reserve"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neso.energy/industry-information/balancing-services/reactive-power-services/reactive-power-market"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hyperlink" Target="https://www.neso.energy/industry-information/balancing-services/reactive-power-services/reactive-power-market"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hyperlink" Target="https://www.neso.energy/industry-information/balancing-services/constraints-collaboration-project#How-to-participate"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hyperlink" Target="https://players.brightcove.net/6415851838001/default_default/index.html?videoId=6384906387112" TargetMode="External"/><Relationship Id="rId4" Type="http://schemas.openxmlformats.org/officeDocument/2006/relationships/hyperlink" Target="mailto:box.market.dev@neso.energy"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s://www.neso.energy/industry-information/codes/balancing-settlement-code-bsc/c9-statements-and-consultations" TargetMode="External"/><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hyperlink" Target="https://neso.createsend.com/h/d/918820CF9659BD06" TargetMode="External"/><Relationship Id="rId4" Type="http://schemas.openxmlformats.org/officeDocument/2006/relationships/hyperlink" Target="mailto:box.EFTConsultations@neso.energy"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hyperlink" Target="mailto:box.EFTConsultations@neso.energy"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s://www.neso.energy/industry-information/balancing-services/demand-flexibility-service-dfs"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hyperlink" Target="https://forms.office.com/e/DWT5T5BtLL" TargetMode="External"/><Relationship Id="rId4" Type="http://schemas.openxmlformats.org/officeDocument/2006/relationships/hyperlink" Target="mailto:demandflexibility@neso.energy"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5E72A62-834B-91D1-5B4D-1B1ADF5B69FA}"/>
              </a:ext>
            </a:extLst>
          </p:cNvPr>
          <p:cNvSpPr>
            <a:spLocks noGrp="1"/>
          </p:cNvSpPr>
          <p:nvPr>
            <p:ph type="ctrTitle"/>
          </p:nvPr>
        </p:nvSpPr>
        <p:spPr/>
        <p:txBody>
          <a:bodyPr>
            <a:normAutofit/>
          </a:bodyPr>
          <a:lstStyle/>
          <a:p>
            <a:r>
              <a:rPr lang="en-GB" b="0">
                <a:latin typeface="Poppins"/>
                <a:cs typeface="Poppins"/>
              </a:rPr>
              <a:t>C9 Annual Review </a:t>
            </a:r>
          </a:p>
        </p:txBody>
      </p:sp>
      <p:sp>
        <p:nvSpPr>
          <p:cNvPr id="5" name="Subtitle 4">
            <a:extLst>
              <a:ext uri="{FF2B5EF4-FFF2-40B4-BE49-F238E27FC236}">
                <a16:creationId xmlns:a16="http://schemas.microsoft.com/office/drawing/2014/main" id="{77CE0C41-0C55-FCD2-6843-4900E5350001}"/>
              </a:ext>
            </a:extLst>
          </p:cNvPr>
          <p:cNvSpPr>
            <a:spLocks noGrp="1"/>
          </p:cNvSpPr>
          <p:nvPr>
            <p:ph type="subTitle" idx="1"/>
          </p:nvPr>
        </p:nvSpPr>
        <p:spPr>
          <a:xfrm>
            <a:off x="628663" y="2324310"/>
            <a:ext cx="3824891" cy="814396"/>
          </a:xfrm>
        </p:spPr>
        <p:txBody>
          <a:bodyPr/>
          <a:lstStyle/>
          <a:p>
            <a:r>
              <a:rPr lang="en-GB">
                <a:latin typeface="Poppins"/>
                <a:cs typeface="Poppins"/>
              </a:rPr>
              <a:t>13 November 2025</a:t>
            </a:r>
          </a:p>
        </p:txBody>
      </p:sp>
    </p:spTree>
    <p:extLst>
      <p:ext uri="{BB962C8B-B14F-4D97-AF65-F5344CB8AC3E}">
        <p14:creationId xmlns:p14="http://schemas.microsoft.com/office/powerpoint/2010/main" val="15591928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293E1C-A19B-8B43-E7F0-4F1667D6F8C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30A6F65-2DE3-0BE9-886D-52B027ADE7FC}"/>
              </a:ext>
            </a:extLst>
          </p:cNvPr>
          <p:cNvSpPr>
            <a:spLocks noGrp="1"/>
          </p:cNvSpPr>
          <p:nvPr>
            <p:ph type="title"/>
          </p:nvPr>
        </p:nvSpPr>
        <p:spPr>
          <a:xfrm>
            <a:off x="637273" y="809923"/>
            <a:ext cx="3306930" cy="1325563"/>
          </a:xfrm>
        </p:spPr>
        <p:txBody>
          <a:bodyPr>
            <a:normAutofit fontScale="90000"/>
          </a:bodyPr>
          <a:lstStyle/>
          <a:p>
            <a:r>
              <a:rPr lang="en-GB" b="0">
                <a:latin typeface="Poppins"/>
                <a:cs typeface="Arial"/>
              </a:rPr>
              <a:t>Static Firm Frequency Response (SFFR)</a:t>
            </a:r>
          </a:p>
        </p:txBody>
      </p:sp>
      <p:sp>
        <p:nvSpPr>
          <p:cNvPr id="3" name="Text Placeholder 2">
            <a:extLst>
              <a:ext uri="{FF2B5EF4-FFF2-40B4-BE49-F238E27FC236}">
                <a16:creationId xmlns:a16="http://schemas.microsoft.com/office/drawing/2014/main" id="{133A4FA6-E6A2-34D3-0139-ED9C8A4D0742}"/>
              </a:ext>
            </a:extLst>
          </p:cNvPr>
          <p:cNvSpPr>
            <a:spLocks noGrp="1"/>
          </p:cNvSpPr>
          <p:nvPr>
            <p:ph type="body" sz="quarter" idx="13"/>
          </p:nvPr>
        </p:nvSpPr>
        <p:spPr>
          <a:xfrm>
            <a:off x="629975" y="3142206"/>
            <a:ext cx="7283064" cy="3372307"/>
          </a:xfrm>
        </p:spPr>
        <p:txBody>
          <a:bodyPr vert="horz" lIns="91440" tIns="45720" rIns="91440" bIns="45720" rtlCol="0" anchor="t">
            <a:normAutofit/>
          </a:bodyPr>
          <a:lstStyle/>
          <a:p>
            <a:pPr fontAlgn="base"/>
            <a:r>
              <a:rPr lang="en-GB">
                <a:latin typeface="Poppins"/>
                <a:cs typeface="Poppins"/>
              </a:rPr>
              <a:t>Reform of the Static service will take place in 2026 which will include the following proposed changes:</a:t>
            </a:r>
            <a:r>
              <a:rPr lang="en-GB" b="1">
                <a:latin typeface="Poppins"/>
                <a:cs typeface="Poppins"/>
              </a:rPr>
              <a:t> </a:t>
            </a:r>
          </a:p>
          <a:p>
            <a:pPr marL="285750" indent="-285750" fontAlgn="base">
              <a:buFont typeface="Arial" panose="020B0604020202020204" pitchFamily="34" charset="0"/>
              <a:buChar char="•"/>
            </a:pPr>
            <a:r>
              <a:rPr lang="en-GB">
                <a:latin typeface="Poppins"/>
                <a:cs typeface="Poppins"/>
              </a:rPr>
              <a:t>Changing the trigger level at which units respond to 49.65Hz or to a level required by NESO</a:t>
            </a:r>
            <a:endParaRPr lang="en-GB" b="1" u="sng">
              <a:latin typeface="Poppins"/>
              <a:cs typeface="Poppins"/>
            </a:endParaRPr>
          </a:p>
          <a:p>
            <a:pPr marL="285750" indent="-285750" fontAlgn="base">
              <a:buFont typeface="Arial" panose="020B0604020202020204" pitchFamily="34" charset="0"/>
              <a:buChar char="•"/>
            </a:pPr>
            <a:r>
              <a:rPr lang="en-GB">
                <a:latin typeface="Poppins"/>
                <a:cs typeface="Poppins"/>
              </a:rPr>
              <a:t>Lowering the Auction minimum bid size to 01.MW</a:t>
            </a:r>
            <a:r>
              <a:rPr lang="en-GB" b="1" u="sng">
                <a:latin typeface="Poppins"/>
                <a:cs typeface="Poppins"/>
              </a:rPr>
              <a:t> </a:t>
            </a:r>
          </a:p>
          <a:p>
            <a:pPr marL="285750" indent="-285750" fontAlgn="base">
              <a:buFont typeface="Arial" panose="020B0604020202020204" pitchFamily="34" charset="0"/>
              <a:buChar char="•"/>
            </a:pPr>
            <a:r>
              <a:rPr lang="en-GB">
                <a:latin typeface="Poppins"/>
                <a:cs typeface="Poppins"/>
              </a:rPr>
              <a:t>Lowering the minimum Unit size to 01.MW</a:t>
            </a:r>
            <a:r>
              <a:rPr lang="en-GB" b="1" u="sng">
                <a:latin typeface="Poppins"/>
                <a:cs typeface="Poppins"/>
              </a:rPr>
              <a:t> </a:t>
            </a:r>
          </a:p>
          <a:p>
            <a:endParaRPr lang="fr-FR">
              <a:latin typeface="Poppins"/>
              <a:cs typeface="Poppins"/>
            </a:endParaRPr>
          </a:p>
          <a:p>
            <a:pPr marL="285750" indent="-285750">
              <a:buFont typeface="Arial" panose="020B0604020202020204" pitchFamily="34" charset="0"/>
              <a:buChar char="•"/>
            </a:pPr>
            <a:endParaRPr lang="en-GB">
              <a:latin typeface="Poppins"/>
              <a:cs typeface="Poppins"/>
            </a:endParaRPr>
          </a:p>
          <a:p>
            <a:pPr marL="285750" indent="-285750">
              <a:buFont typeface="Arial" panose="020B0604020202020204" pitchFamily="34" charset="0"/>
              <a:buChar char="•"/>
            </a:pPr>
            <a:endParaRPr lang="en-GB">
              <a:latin typeface="Poppins"/>
              <a:cs typeface="Poppins"/>
            </a:endParaRPr>
          </a:p>
        </p:txBody>
      </p:sp>
      <p:sp>
        <p:nvSpPr>
          <p:cNvPr id="5" name="Text Placeholder 4">
            <a:extLst>
              <a:ext uri="{FF2B5EF4-FFF2-40B4-BE49-F238E27FC236}">
                <a16:creationId xmlns:a16="http://schemas.microsoft.com/office/drawing/2014/main" id="{7EB75F3A-21A0-04E5-2117-A38242DA2F2E}"/>
              </a:ext>
            </a:extLst>
          </p:cNvPr>
          <p:cNvSpPr>
            <a:spLocks noGrp="1"/>
          </p:cNvSpPr>
          <p:nvPr>
            <p:ph type="body" sz="quarter" idx="15"/>
          </p:nvPr>
        </p:nvSpPr>
        <p:spPr>
          <a:xfrm>
            <a:off x="8422256" y="1380969"/>
            <a:ext cx="3381214" cy="3523139"/>
          </a:xfrm>
        </p:spPr>
        <p:txBody>
          <a:bodyPr vert="horz" lIns="91440" tIns="45720" rIns="91440" bIns="45720" rtlCol="0" anchor="t">
            <a:normAutofit lnSpcReduction="10000"/>
          </a:bodyPr>
          <a:lstStyle/>
          <a:p>
            <a:pPr fontAlgn="t"/>
            <a:r>
              <a:rPr lang="en-GB" b="1">
                <a:latin typeface="Poppins"/>
                <a:cs typeface="Poppins"/>
              </a:rPr>
              <a:t>For more information and to keep up to date with Static FFR: </a:t>
            </a:r>
          </a:p>
          <a:p>
            <a:r>
              <a:rPr lang="en-GB" b="1">
                <a:solidFill>
                  <a:schemeClr val="tx2"/>
                </a:solidFill>
                <a:latin typeface="Poppins"/>
                <a:cs typeface="Poppins"/>
              </a:rPr>
              <a:t>Webpage</a:t>
            </a:r>
            <a:r>
              <a:rPr lang="en-GB">
                <a:solidFill>
                  <a:schemeClr val="tx2"/>
                </a:solidFill>
                <a:latin typeface="Poppins"/>
                <a:cs typeface="Poppins"/>
              </a:rPr>
              <a:t>: </a:t>
            </a:r>
            <a:r>
              <a:rPr lang="en-GB">
                <a:solidFill>
                  <a:schemeClr val="tx2"/>
                </a:solidFill>
                <a:latin typeface="Poppins"/>
                <a:cs typeface="Poppins"/>
                <a:hlinkClick r:id="rId3">
                  <a:extLst>
                    <a:ext uri="{A12FA001-AC4F-418D-AE19-62706E023703}">
                      <ahyp:hlinkClr xmlns:ahyp="http://schemas.microsoft.com/office/drawing/2018/hyperlinkcolor" val="tx"/>
                    </a:ext>
                  </a:extLst>
                </a:hlinkClick>
              </a:rPr>
              <a:t>Static FFR</a:t>
            </a:r>
            <a:endParaRPr lang="en-GB">
              <a:solidFill>
                <a:schemeClr val="tx2"/>
              </a:solidFill>
              <a:latin typeface="Poppins"/>
              <a:cs typeface="Poppins"/>
            </a:endParaRPr>
          </a:p>
          <a:p>
            <a:pPr fontAlgn="t"/>
            <a:r>
              <a:rPr lang="en-GB" b="1">
                <a:solidFill>
                  <a:schemeClr val="tx2"/>
                </a:solidFill>
                <a:latin typeface="Poppins"/>
                <a:cs typeface="Poppins"/>
              </a:rPr>
              <a:t>Contact: </a:t>
            </a:r>
            <a:r>
              <a:rPr lang="en-GB">
                <a:solidFill>
                  <a:schemeClr val="tx2"/>
                </a:solidFill>
                <a:latin typeface="Poppins"/>
                <a:cs typeface="Poppins"/>
                <a:hlinkClick r:id="rId4">
                  <a:extLst>
                    <a:ext uri="{A12FA001-AC4F-418D-AE19-62706E023703}">
                      <ahyp:hlinkClr xmlns:ahyp="http://schemas.microsoft.com/office/drawing/2018/hyperlinkcolor" val="tx"/>
                    </a:ext>
                  </a:extLst>
                </a:hlinkClick>
              </a:rPr>
              <a:t>Commercial.operation@neso.energy</a:t>
            </a:r>
            <a:r>
              <a:rPr lang="en-GB">
                <a:solidFill>
                  <a:schemeClr val="tx2"/>
                </a:solidFill>
                <a:latin typeface="Poppins"/>
                <a:cs typeface="Poppins"/>
              </a:rPr>
              <a:t> </a:t>
            </a:r>
          </a:p>
          <a:p>
            <a:pPr fontAlgn="t"/>
            <a:r>
              <a:rPr lang="en-GB" b="1">
                <a:solidFill>
                  <a:schemeClr val="tx2"/>
                </a:solidFill>
                <a:latin typeface="Poppins"/>
                <a:cs typeface="Poppins"/>
              </a:rPr>
              <a:t>Upcoming engagement:</a:t>
            </a:r>
          </a:p>
          <a:p>
            <a:pPr fontAlgn="t"/>
            <a:r>
              <a:rPr lang="fr-FR" err="1">
                <a:solidFill>
                  <a:schemeClr val="tx2"/>
                </a:solidFill>
                <a:latin typeface="Poppins"/>
                <a:cs typeface="Poppins"/>
              </a:rPr>
              <a:t>November</a:t>
            </a:r>
            <a:r>
              <a:rPr lang="fr-FR">
                <a:solidFill>
                  <a:schemeClr val="tx2"/>
                </a:solidFill>
                <a:latin typeface="Poppins"/>
                <a:cs typeface="Poppins"/>
              </a:rPr>
              <a:t> 2025 EBR Article 18 </a:t>
            </a:r>
            <a:r>
              <a:rPr lang="fr-FR" err="1">
                <a:solidFill>
                  <a:schemeClr val="tx2"/>
                </a:solidFill>
                <a:latin typeface="Poppins"/>
                <a:cs typeface="Poppins"/>
              </a:rPr>
              <a:t>T&amp;C’s</a:t>
            </a:r>
            <a:r>
              <a:rPr lang="fr-FR">
                <a:solidFill>
                  <a:schemeClr val="tx2"/>
                </a:solidFill>
                <a:latin typeface="Poppins"/>
                <a:cs typeface="Poppins"/>
              </a:rPr>
              <a:t> consultation process</a:t>
            </a:r>
            <a:endParaRPr lang="en-GB">
              <a:solidFill>
                <a:schemeClr val="tx2"/>
              </a:solidFill>
              <a:latin typeface="Poppins"/>
              <a:cs typeface="Poppins"/>
            </a:endParaRPr>
          </a:p>
          <a:p>
            <a:pPr fontAlgn="t"/>
            <a:endParaRPr lang="en-GB">
              <a:latin typeface="Poppins"/>
              <a:cs typeface="Poppins"/>
            </a:endParaRPr>
          </a:p>
        </p:txBody>
      </p:sp>
      <p:sp>
        <p:nvSpPr>
          <p:cNvPr id="6" name="TextBox 5">
            <a:extLst>
              <a:ext uri="{FF2B5EF4-FFF2-40B4-BE49-F238E27FC236}">
                <a16:creationId xmlns:a16="http://schemas.microsoft.com/office/drawing/2014/main" id="{B58C91CA-04E5-F9C5-6784-4E81188A9597}"/>
              </a:ext>
            </a:extLst>
          </p:cNvPr>
          <p:cNvSpPr txBox="1"/>
          <p:nvPr/>
        </p:nvSpPr>
        <p:spPr>
          <a:xfrm>
            <a:off x="9886709" y="-265253"/>
            <a:ext cx="6096000" cy="9669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a:p>
            <a:pPr>
              <a:lnSpc>
                <a:spcPts val="2475"/>
              </a:lnSpc>
            </a:pPr>
            <a:r>
              <a:rPr lang="en-US" sz="2400" baseline="0">
                <a:solidFill>
                  <a:srgbClr val="FFFFFF"/>
                </a:solidFill>
                <a:latin typeface="Arial"/>
              </a:rPr>
              <a:t>slido #3200343</a:t>
            </a:r>
          </a:p>
          <a:p>
            <a:pPr algn="ctr"/>
            <a:endParaRPr lang="en-GB"/>
          </a:p>
        </p:txBody>
      </p:sp>
    </p:spTree>
    <p:extLst>
      <p:ext uri="{BB962C8B-B14F-4D97-AF65-F5344CB8AC3E}">
        <p14:creationId xmlns:p14="http://schemas.microsoft.com/office/powerpoint/2010/main" val="26434642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DBC906-45C4-E31A-9635-8D8BC2A82F2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28AEF13-DA95-89A4-2809-2A91182B84DE}"/>
              </a:ext>
            </a:extLst>
          </p:cNvPr>
          <p:cNvSpPr>
            <a:spLocks noGrp="1"/>
          </p:cNvSpPr>
          <p:nvPr>
            <p:ph type="title"/>
          </p:nvPr>
        </p:nvSpPr>
        <p:spPr/>
        <p:txBody>
          <a:bodyPr>
            <a:normAutofit/>
          </a:bodyPr>
          <a:lstStyle/>
          <a:p>
            <a:r>
              <a:rPr lang="en-GB" sz="2700" b="0">
                <a:latin typeface="Poppins" panose="00000500000000000000" pitchFamily="2" charset="0"/>
                <a:cs typeface="Poppins" panose="00000500000000000000" pitchFamily="2" charset="0"/>
              </a:rPr>
              <a:t>Slow Reserve</a:t>
            </a:r>
          </a:p>
        </p:txBody>
      </p:sp>
      <p:sp>
        <p:nvSpPr>
          <p:cNvPr id="3" name="Text Placeholder 2">
            <a:extLst>
              <a:ext uri="{FF2B5EF4-FFF2-40B4-BE49-F238E27FC236}">
                <a16:creationId xmlns:a16="http://schemas.microsoft.com/office/drawing/2014/main" id="{A75E7C4A-07CC-05F8-9668-D25E8E5C52A6}"/>
              </a:ext>
            </a:extLst>
          </p:cNvPr>
          <p:cNvSpPr>
            <a:spLocks noGrp="1"/>
          </p:cNvSpPr>
          <p:nvPr>
            <p:ph type="body" sz="quarter" idx="13"/>
          </p:nvPr>
        </p:nvSpPr>
        <p:spPr>
          <a:xfrm>
            <a:off x="637273" y="3429000"/>
            <a:ext cx="6831532" cy="2658317"/>
          </a:xfrm>
        </p:spPr>
        <p:txBody>
          <a:bodyPr vert="horz" lIns="91440" tIns="45720" rIns="91440" bIns="45720" rtlCol="0" anchor="t">
            <a:normAutofit/>
          </a:bodyPr>
          <a:lstStyle/>
          <a:p>
            <a:pPr marL="285750" indent="-285750" fontAlgn="t">
              <a:buFont typeface="Arial" panose="020B0604020202020204" pitchFamily="34" charset="0"/>
              <a:buChar char="•"/>
            </a:pPr>
            <a:r>
              <a:rPr lang="en-GB">
                <a:latin typeface="Poppins"/>
                <a:cs typeface="Arial"/>
              </a:rPr>
              <a:t>EBR Article 18 Approved by Ofgem in October 2025. New service to launch March 2026 and will replace STOR</a:t>
            </a:r>
          </a:p>
          <a:p>
            <a:pPr marL="285750" indent="-285750" fontAlgn="t">
              <a:buFont typeface="Arial" panose="020B0604020202020204" pitchFamily="34" charset="0"/>
              <a:buChar char="•"/>
            </a:pPr>
            <a:r>
              <a:rPr lang="en-GB">
                <a:latin typeface="Poppins"/>
                <a:cs typeface="Arial"/>
              </a:rPr>
              <a:t>STOR scheduled to hard stop on the 30 March 2026 and Slow Reserve to take over on 31 March. </a:t>
            </a:r>
          </a:p>
          <a:p>
            <a:pPr marL="285750" indent="-285750" fontAlgn="t">
              <a:buFont typeface="Arial" panose="020B0604020202020204" pitchFamily="34" charset="0"/>
              <a:buChar char="•"/>
            </a:pPr>
            <a:r>
              <a:rPr lang="en-GB">
                <a:latin typeface="Poppins"/>
                <a:cs typeface="Arial"/>
              </a:rPr>
              <a:t>Full details are published in our updated </a:t>
            </a:r>
            <a:r>
              <a:rPr lang="en-GB">
                <a:latin typeface="Poppins"/>
                <a:cs typeface="Arial"/>
                <a:hlinkClick r:id="rId3">
                  <a:extLst>
                    <a:ext uri="{A12FA001-AC4F-418D-AE19-62706E023703}">
                      <ahyp:hlinkClr xmlns:ahyp="http://schemas.microsoft.com/office/drawing/2018/hyperlinkcolor" val="tx"/>
                    </a:ext>
                  </a:extLst>
                </a:hlinkClick>
              </a:rPr>
              <a:t>SR Transition plan</a:t>
            </a:r>
            <a:endParaRPr lang="en-GB">
              <a:latin typeface="Poppins"/>
              <a:cs typeface="Arial"/>
              <a:hlinkClick r:id="" action="ppaction://noaction">
                <a:extLst>
                  <a:ext uri="{A12FA001-AC4F-418D-AE19-62706E023703}">
                    <ahyp:hlinkClr xmlns:ahyp="http://schemas.microsoft.com/office/drawing/2018/hyperlinkcolor" val="tx"/>
                  </a:ext>
                </a:extLst>
              </a:hlinkClick>
            </a:endParaRPr>
          </a:p>
          <a:p>
            <a:endParaRPr lang="en-GB">
              <a:latin typeface="Poppins"/>
              <a:cs typeface="Poppins"/>
            </a:endParaRPr>
          </a:p>
        </p:txBody>
      </p:sp>
      <p:sp>
        <p:nvSpPr>
          <p:cNvPr id="5" name="Text Placeholder 4">
            <a:extLst>
              <a:ext uri="{FF2B5EF4-FFF2-40B4-BE49-F238E27FC236}">
                <a16:creationId xmlns:a16="http://schemas.microsoft.com/office/drawing/2014/main" id="{52CDFCD0-2F0A-EFD4-01B7-777EA0156218}"/>
              </a:ext>
            </a:extLst>
          </p:cNvPr>
          <p:cNvSpPr>
            <a:spLocks noGrp="1"/>
          </p:cNvSpPr>
          <p:nvPr>
            <p:ph type="body" sz="quarter" idx="15"/>
          </p:nvPr>
        </p:nvSpPr>
        <p:spPr>
          <a:xfrm>
            <a:off x="8186527" y="1951069"/>
            <a:ext cx="3664556" cy="3682969"/>
          </a:xfrm>
        </p:spPr>
        <p:txBody>
          <a:bodyPr vert="horz" lIns="91440" tIns="45720" rIns="91440" bIns="45720" rtlCol="0" anchor="t">
            <a:normAutofit/>
          </a:bodyPr>
          <a:lstStyle/>
          <a:p>
            <a:pPr fontAlgn="t"/>
            <a:r>
              <a:rPr lang="en-GB" b="1">
                <a:latin typeface="Poppins"/>
                <a:cs typeface="Poppins"/>
              </a:rPr>
              <a:t>For more information and to keep up to date with SR: </a:t>
            </a:r>
          </a:p>
          <a:p>
            <a:r>
              <a:rPr lang="en-GB" b="1">
                <a:solidFill>
                  <a:schemeClr val="tx2"/>
                </a:solidFill>
                <a:latin typeface="Poppins"/>
                <a:cs typeface="Poppins"/>
              </a:rPr>
              <a:t>Webpage</a:t>
            </a:r>
            <a:r>
              <a:rPr lang="en-GB">
                <a:solidFill>
                  <a:schemeClr val="tx2"/>
                </a:solidFill>
                <a:latin typeface="Poppins"/>
                <a:cs typeface="Poppins"/>
              </a:rPr>
              <a:t>: </a:t>
            </a:r>
            <a:r>
              <a:rPr lang="en-GB">
                <a:solidFill>
                  <a:schemeClr val="tx2"/>
                </a:solidFill>
                <a:latin typeface="Poppins"/>
                <a:cs typeface="Poppins"/>
                <a:hlinkClick r:id="rId4">
                  <a:extLst>
                    <a:ext uri="{A12FA001-AC4F-418D-AE19-62706E023703}">
                      <ahyp:hlinkClr xmlns:ahyp="http://schemas.microsoft.com/office/drawing/2018/hyperlinkcolor" val="tx"/>
                    </a:ext>
                  </a:extLst>
                </a:hlinkClick>
              </a:rPr>
              <a:t>Slow Reserve</a:t>
            </a:r>
            <a:endParaRPr lang="en-GB">
              <a:solidFill>
                <a:schemeClr val="tx2"/>
              </a:solidFill>
              <a:latin typeface="Poppins"/>
              <a:cs typeface="Poppins"/>
            </a:endParaRPr>
          </a:p>
          <a:p>
            <a:pPr fontAlgn="t"/>
            <a:r>
              <a:rPr lang="en-GB" b="1">
                <a:solidFill>
                  <a:schemeClr val="tx2"/>
                </a:solidFill>
                <a:latin typeface="Poppins"/>
                <a:cs typeface="Poppins"/>
              </a:rPr>
              <a:t>Contact: </a:t>
            </a:r>
            <a:r>
              <a:rPr lang="en-GB" err="1">
                <a:solidFill>
                  <a:schemeClr val="tx2"/>
                </a:solidFill>
                <a:latin typeface="Poppins"/>
                <a:cs typeface="Poppins"/>
              </a:rPr>
              <a:t>Commercial.operation@neso.energy</a:t>
            </a:r>
            <a:endParaRPr lang="en-GB">
              <a:solidFill>
                <a:schemeClr val="tx2"/>
              </a:solidFill>
              <a:latin typeface="Poppins"/>
              <a:cs typeface="Poppins"/>
            </a:endParaRPr>
          </a:p>
          <a:p>
            <a:pPr fontAlgn="t"/>
            <a:r>
              <a:rPr lang="en-GB" b="1">
                <a:solidFill>
                  <a:schemeClr val="tx2"/>
                </a:solidFill>
                <a:latin typeface="Poppins"/>
                <a:cs typeface="Poppins"/>
              </a:rPr>
              <a:t>Upcoming engagement: </a:t>
            </a:r>
            <a:r>
              <a:rPr lang="en-GB">
                <a:solidFill>
                  <a:schemeClr val="tx2"/>
                </a:solidFill>
                <a:latin typeface="Poppins"/>
                <a:cs typeface="Poppins"/>
                <a:hlinkClick r:id="rId5">
                  <a:extLst>
                    <a:ext uri="{A12FA001-AC4F-418D-AE19-62706E023703}">
                      <ahyp:hlinkClr xmlns:ahyp="http://schemas.microsoft.com/office/drawing/2018/hyperlinkcolor" val="tx"/>
                    </a:ext>
                  </a:extLst>
                </a:hlinkClick>
              </a:rPr>
              <a:t>Webinar 6th November</a:t>
            </a:r>
            <a:endParaRPr lang="en-GB">
              <a:solidFill>
                <a:schemeClr val="tx2"/>
              </a:solidFill>
              <a:latin typeface="Poppins"/>
              <a:cs typeface="Poppins"/>
            </a:endParaRPr>
          </a:p>
          <a:p>
            <a:pPr marL="285750" indent="-285750">
              <a:buFont typeface="Arial" panose="020B0604020202020204" pitchFamily="34" charset="0"/>
              <a:buChar char="•"/>
            </a:pPr>
            <a:endParaRPr lang="en-GB" b="1">
              <a:solidFill>
                <a:schemeClr val="tx2"/>
              </a:solidFill>
              <a:latin typeface="Poppins"/>
              <a:cs typeface="Poppins"/>
            </a:endParaRPr>
          </a:p>
        </p:txBody>
      </p:sp>
      <p:sp>
        <p:nvSpPr>
          <p:cNvPr id="4" name="TextBox 3">
            <a:extLst>
              <a:ext uri="{FF2B5EF4-FFF2-40B4-BE49-F238E27FC236}">
                <a16:creationId xmlns:a16="http://schemas.microsoft.com/office/drawing/2014/main" id="{FFCF07A1-8F39-F1A6-5524-22B7C3711A87}"/>
              </a:ext>
            </a:extLst>
          </p:cNvPr>
          <p:cNvSpPr txBox="1"/>
          <p:nvPr/>
        </p:nvSpPr>
        <p:spPr>
          <a:xfrm>
            <a:off x="10321329" y="-335899"/>
            <a:ext cx="6096000" cy="9669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a:p>
            <a:pPr>
              <a:lnSpc>
                <a:spcPts val="2475"/>
              </a:lnSpc>
            </a:pPr>
            <a:r>
              <a:rPr lang="en-US" sz="2400" baseline="0">
                <a:solidFill>
                  <a:srgbClr val="FFFFFF"/>
                </a:solidFill>
                <a:latin typeface="Poppins" panose="00000500000000000000" pitchFamily="2" charset="0"/>
                <a:cs typeface="Poppins" panose="00000500000000000000" pitchFamily="2" charset="0"/>
              </a:rPr>
              <a:t> #3200343</a:t>
            </a:r>
          </a:p>
          <a:p>
            <a:pPr algn="ctr"/>
            <a:endParaRPr lang="en-GB"/>
          </a:p>
        </p:txBody>
      </p:sp>
    </p:spTree>
    <p:extLst>
      <p:ext uri="{BB962C8B-B14F-4D97-AF65-F5344CB8AC3E}">
        <p14:creationId xmlns:p14="http://schemas.microsoft.com/office/powerpoint/2010/main" val="11841288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A4F9BE-62A4-661C-FB20-99B3C1D92FE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2F583DA-6884-8C50-618F-5EF56471F597}"/>
              </a:ext>
            </a:extLst>
          </p:cNvPr>
          <p:cNvSpPr>
            <a:spLocks noGrp="1"/>
          </p:cNvSpPr>
          <p:nvPr>
            <p:ph type="title"/>
          </p:nvPr>
        </p:nvSpPr>
        <p:spPr/>
        <p:txBody>
          <a:bodyPr/>
          <a:lstStyle/>
          <a:p>
            <a:r>
              <a:rPr lang="en-GB" b="0">
                <a:latin typeface="Poppins" panose="00000500000000000000" pitchFamily="2" charset="0"/>
                <a:cs typeface="Poppins" panose="00000500000000000000" pitchFamily="2" charset="0"/>
              </a:rPr>
              <a:t>Reactive Power</a:t>
            </a:r>
          </a:p>
        </p:txBody>
      </p:sp>
      <p:sp>
        <p:nvSpPr>
          <p:cNvPr id="3" name="Text Placeholder 2">
            <a:extLst>
              <a:ext uri="{FF2B5EF4-FFF2-40B4-BE49-F238E27FC236}">
                <a16:creationId xmlns:a16="http://schemas.microsoft.com/office/drawing/2014/main" id="{CD93019A-B874-97AE-C8C4-13CCA7F27D12}"/>
              </a:ext>
            </a:extLst>
          </p:cNvPr>
          <p:cNvSpPr>
            <a:spLocks noGrp="1"/>
          </p:cNvSpPr>
          <p:nvPr>
            <p:ph type="body" sz="quarter" idx="13"/>
          </p:nvPr>
        </p:nvSpPr>
        <p:spPr>
          <a:xfrm>
            <a:off x="427688" y="3079925"/>
            <a:ext cx="8832223" cy="3642962"/>
          </a:xfrm>
        </p:spPr>
        <p:txBody>
          <a:bodyPr vert="horz" lIns="91440" tIns="45720" rIns="91440" bIns="45720" rtlCol="0" anchor="t">
            <a:normAutofit fontScale="85000" lnSpcReduction="10000"/>
          </a:bodyPr>
          <a:lstStyle/>
          <a:p>
            <a:pPr marL="285750" indent="-285750" fontAlgn="t">
              <a:buFont typeface="Arial" panose="020B0604020202020204" pitchFamily="34" charset="0"/>
              <a:buChar char="•"/>
            </a:pPr>
            <a:r>
              <a:rPr lang="en-GB" sz="1900">
                <a:latin typeface="Poppins"/>
                <a:cs typeface="Poppins"/>
              </a:rPr>
              <a:t>Long Term (Y-4) Reactive Power Market</a:t>
            </a:r>
          </a:p>
          <a:p>
            <a:pPr marL="742950" lvl="1" indent="-285750" fontAlgn="t">
              <a:buFont typeface="Arial" panose="020B0604020202020204" pitchFamily="34" charset="0"/>
              <a:buChar char="•"/>
            </a:pPr>
            <a:r>
              <a:rPr lang="en-GB" sz="1900">
                <a:latin typeface="Poppins"/>
                <a:cs typeface="Poppins"/>
              </a:rPr>
              <a:t>The long-term market is </a:t>
            </a:r>
            <a:r>
              <a:rPr lang="en-GB" sz="1900" b="0" i="0" kern="1200">
                <a:effectLst/>
                <a:latin typeface="Poppins" panose="00000500000000000000"/>
                <a:cs typeface="Poppins" panose="00000500000000000000"/>
              </a:rPr>
              <a:t>now business as usual with tenders being run when a requirement is identified, under the Network Services programme</a:t>
            </a:r>
          </a:p>
          <a:p>
            <a:pPr marL="742950" lvl="1" indent="-285750" fontAlgn="t">
              <a:buFont typeface="Arial" panose="020B0604020202020204" pitchFamily="34" charset="0"/>
              <a:buChar char="•"/>
            </a:pPr>
            <a:r>
              <a:rPr lang="en-GB" sz="1900">
                <a:latin typeface="Poppins" panose="00000500000000000000"/>
                <a:cs typeface="Poppins" panose="00000500000000000000"/>
              </a:rPr>
              <a:t>The Long-term 2029 tender was launched in March 2025 as a simultaneous procurement process seeking services from 2029 onwards. </a:t>
            </a:r>
          </a:p>
          <a:p>
            <a:pPr marL="285750" indent="-285750" fontAlgn="t">
              <a:buFont typeface="Arial" panose="020B0604020202020204" pitchFamily="34" charset="0"/>
              <a:buChar char="•"/>
            </a:pPr>
            <a:r>
              <a:rPr lang="en-GB" sz="1900">
                <a:latin typeface="Poppins" panose="00000500000000000000"/>
                <a:cs typeface="Poppins" panose="00000500000000000000"/>
              </a:rPr>
              <a:t>Mid Term (Y-1)</a:t>
            </a:r>
          </a:p>
          <a:p>
            <a:pPr marL="742950" lvl="1" indent="-285750" fontAlgn="t">
              <a:buFont typeface="Arial" panose="020B0604020202020204" pitchFamily="34" charset="0"/>
              <a:buChar char="•"/>
            </a:pPr>
            <a:r>
              <a:rPr lang="en-GB" sz="1900">
                <a:latin typeface="Poppins" panose="00000500000000000000"/>
                <a:cs typeface="Poppins" panose="00000500000000000000"/>
              </a:rPr>
              <a:t>Recommended Mid-Term market for implementation</a:t>
            </a:r>
          </a:p>
          <a:p>
            <a:pPr marL="742950" lvl="1" indent="-285750" fontAlgn="t">
              <a:buFont typeface="Arial" panose="020B0604020202020204" pitchFamily="34" charset="0"/>
              <a:buChar char="•"/>
            </a:pPr>
            <a:r>
              <a:rPr lang="en-GB" sz="1900">
                <a:latin typeface="Poppins" panose="00000500000000000000"/>
                <a:cs typeface="Poppins" panose="00000500000000000000"/>
              </a:rPr>
              <a:t>Market to be launched subject to the identification of a requirement, with Mid-Term being chosen as optimal procurement route</a:t>
            </a:r>
          </a:p>
          <a:p>
            <a:pPr marL="285750" indent="-285750" fontAlgn="t">
              <a:buFont typeface="Arial" panose="020B0604020202020204" pitchFamily="34" charset="0"/>
              <a:buChar char="•"/>
            </a:pPr>
            <a:r>
              <a:rPr lang="en-GB" sz="1900">
                <a:latin typeface="Poppins" panose="00000500000000000000"/>
                <a:cs typeface="Poppins" panose="00000500000000000000"/>
              </a:rPr>
              <a:t>Short Term (D-1)</a:t>
            </a:r>
          </a:p>
          <a:p>
            <a:pPr marL="742950" lvl="1" indent="-285750" fontAlgn="t">
              <a:buFont typeface="Arial" panose="020B0604020202020204" pitchFamily="34" charset="0"/>
              <a:buChar char="•"/>
            </a:pPr>
            <a:r>
              <a:rPr lang="en-GB" sz="1900">
                <a:latin typeface="Poppins" panose="00000500000000000000"/>
                <a:cs typeface="Poppins" panose="00000500000000000000"/>
              </a:rPr>
              <a:t>Further analysis is required to determine the value of a day ahead service</a:t>
            </a:r>
          </a:p>
          <a:p>
            <a:pPr marL="742950" lvl="1" indent="-285750" fontAlgn="t">
              <a:buFont typeface="Arial" panose="020B0604020202020204" pitchFamily="34" charset="0"/>
              <a:buChar char="•"/>
            </a:pPr>
            <a:r>
              <a:rPr lang="en-GB" sz="1900">
                <a:latin typeface="Poppins" panose="00000500000000000000"/>
                <a:cs typeface="Poppins" panose="00000500000000000000"/>
              </a:rPr>
              <a:t>Will update industry in due course </a:t>
            </a:r>
            <a:endParaRPr lang="en-GB" sz="1800">
              <a:latin typeface="Poppins" panose="00000500000000000000" pitchFamily="2" charset="0"/>
              <a:cs typeface="Poppins" panose="00000500000000000000" pitchFamily="2" charset="0"/>
            </a:endParaRPr>
          </a:p>
          <a:p>
            <a:endParaRPr lang="en-GB">
              <a:latin typeface="Poppins" panose="00000500000000000000" pitchFamily="2" charset="0"/>
              <a:cs typeface="Poppins" panose="00000500000000000000" pitchFamily="2" charset="0"/>
            </a:endParaRPr>
          </a:p>
        </p:txBody>
      </p:sp>
      <p:sp>
        <p:nvSpPr>
          <p:cNvPr id="5" name="Text Placeholder 4">
            <a:extLst>
              <a:ext uri="{FF2B5EF4-FFF2-40B4-BE49-F238E27FC236}">
                <a16:creationId xmlns:a16="http://schemas.microsoft.com/office/drawing/2014/main" id="{BBE2D8B2-389F-DB2E-510E-966713C72187}"/>
              </a:ext>
            </a:extLst>
          </p:cNvPr>
          <p:cNvSpPr>
            <a:spLocks noGrp="1"/>
          </p:cNvSpPr>
          <p:nvPr>
            <p:ph type="body" sz="quarter" idx="15"/>
          </p:nvPr>
        </p:nvSpPr>
        <p:spPr>
          <a:xfrm>
            <a:off x="9607639" y="1774944"/>
            <a:ext cx="2324098" cy="3642962"/>
          </a:xfrm>
        </p:spPr>
        <p:txBody>
          <a:bodyPr>
            <a:normAutofit lnSpcReduction="10000"/>
          </a:bodyPr>
          <a:lstStyle/>
          <a:p>
            <a:pPr fontAlgn="t"/>
            <a:r>
              <a:rPr lang="en-GB" b="1">
                <a:latin typeface="Poppins" panose="00000500000000000000" pitchFamily="2" charset="0"/>
                <a:cs typeface="Poppins" panose="00000500000000000000" pitchFamily="2" charset="0"/>
              </a:rPr>
              <a:t>For more information and to keep up to date with Reactive Power updates: </a:t>
            </a:r>
          </a:p>
          <a:p>
            <a:r>
              <a:rPr lang="en-GB" b="1">
                <a:solidFill>
                  <a:schemeClr val="tx2"/>
                </a:solidFill>
                <a:latin typeface="Poppins"/>
                <a:cs typeface="Poppins"/>
              </a:rPr>
              <a:t>Webpage</a:t>
            </a:r>
            <a:r>
              <a:rPr lang="en-GB">
                <a:solidFill>
                  <a:schemeClr val="tx2"/>
                </a:solidFill>
                <a:latin typeface="Poppins"/>
                <a:cs typeface="Poppins"/>
              </a:rPr>
              <a:t>: </a:t>
            </a:r>
            <a:r>
              <a:rPr lang="en-GB">
                <a:solidFill>
                  <a:schemeClr val="tx2"/>
                </a:solidFill>
                <a:latin typeface="Poppins"/>
                <a:cs typeface="Poppins"/>
                <a:hlinkClick r:id="rId3"/>
              </a:rPr>
              <a:t>Reactive Power</a:t>
            </a:r>
            <a:r>
              <a:rPr lang="en-GB">
                <a:solidFill>
                  <a:schemeClr val="tx2"/>
                </a:solidFill>
                <a:latin typeface="Poppins"/>
                <a:cs typeface="Poppins"/>
              </a:rPr>
              <a:t> </a:t>
            </a:r>
          </a:p>
          <a:p>
            <a:endParaRPr lang="en-GB" b="1">
              <a:solidFill>
                <a:schemeClr val="tx2"/>
              </a:solidFill>
              <a:latin typeface="Poppins"/>
              <a:cs typeface="Poppins"/>
            </a:endParaRPr>
          </a:p>
          <a:p>
            <a:r>
              <a:rPr lang="en-GB" b="1">
                <a:solidFill>
                  <a:schemeClr val="tx2"/>
                </a:solidFill>
                <a:latin typeface="Poppins"/>
                <a:cs typeface="Poppins"/>
              </a:rPr>
              <a:t>Contact: </a:t>
            </a:r>
            <a:r>
              <a:rPr lang="en-GB">
                <a:solidFill>
                  <a:schemeClr val="tx2"/>
                </a:solidFill>
                <a:latin typeface="Poppins"/>
                <a:cs typeface="Poppins"/>
              </a:rPr>
              <a:t>commercial.operation@nationalenergyso.com</a:t>
            </a:r>
          </a:p>
        </p:txBody>
      </p:sp>
      <p:sp>
        <p:nvSpPr>
          <p:cNvPr id="6" name="TextBox 5">
            <a:extLst>
              <a:ext uri="{FF2B5EF4-FFF2-40B4-BE49-F238E27FC236}">
                <a16:creationId xmlns:a16="http://schemas.microsoft.com/office/drawing/2014/main" id="{4469272A-03E8-61A2-36FD-A28DDF88F522}"/>
              </a:ext>
            </a:extLst>
          </p:cNvPr>
          <p:cNvSpPr txBox="1"/>
          <p:nvPr/>
        </p:nvSpPr>
        <p:spPr>
          <a:xfrm>
            <a:off x="10346995" y="-233974"/>
            <a:ext cx="6096000" cy="9669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a:p>
            <a:pPr>
              <a:lnSpc>
                <a:spcPts val="2475"/>
              </a:lnSpc>
            </a:pPr>
            <a:r>
              <a:rPr lang="en-US" sz="2400" baseline="0">
                <a:solidFill>
                  <a:srgbClr val="FFFFFF"/>
                </a:solidFill>
                <a:latin typeface="Poppins" panose="00000500000000000000" pitchFamily="2" charset="0"/>
                <a:cs typeface="Poppins" panose="00000500000000000000" pitchFamily="2" charset="0"/>
              </a:rPr>
              <a:t> #3200343</a:t>
            </a:r>
          </a:p>
          <a:p>
            <a:pPr algn="ctr"/>
            <a:endParaRPr lang="en-GB"/>
          </a:p>
        </p:txBody>
      </p:sp>
    </p:spTree>
    <p:extLst>
      <p:ext uri="{BB962C8B-B14F-4D97-AF65-F5344CB8AC3E}">
        <p14:creationId xmlns:p14="http://schemas.microsoft.com/office/powerpoint/2010/main" val="10579237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53E2C0-CD5F-BC1E-54F5-656D0D94E01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BC98859-AE3D-F21C-FEA4-B51C7EDB91E6}"/>
              </a:ext>
            </a:extLst>
          </p:cNvPr>
          <p:cNvSpPr>
            <a:spLocks noGrp="1"/>
          </p:cNvSpPr>
          <p:nvPr>
            <p:ph type="title"/>
          </p:nvPr>
        </p:nvSpPr>
        <p:spPr/>
        <p:txBody>
          <a:bodyPr/>
          <a:lstStyle/>
          <a:p>
            <a:r>
              <a:rPr lang="en-GB" b="0">
                <a:latin typeface="Poppins" panose="00000500000000000000" pitchFamily="2" charset="0"/>
                <a:cs typeface="Poppins" panose="00000500000000000000" pitchFamily="2" charset="0"/>
              </a:rPr>
              <a:t>Reactive Power</a:t>
            </a:r>
          </a:p>
        </p:txBody>
      </p:sp>
      <p:sp>
        <p:nvSpPr>
          <p:cNvPr id="3" name="Text Placeholder 2">
            <a:extLst>
              <a:ext uri="{FF2B5EF4-FFF2-40B4-BE49-F238E27FC236}">
                <a16:creationId xmlns:a16="http://schemas.microsoft.com/office/drawing/2014/main" id="{D2E38F70-65CC-38F9-EFDE-AEFB37E5DDFA}"/>
              </a:ext>
            </a:extLst>
          </p:cNvPr>
          <p:cNvSpPr>
            <a:spLocks noGrp="1"/>
          </p:cNvSpPr>
          <p:nvPr>
            <p:ph type="body" sz="quarter" idx="13"/>
          </p:nvPr>
        </p:nvSpPr>
        <p:spPr>
          <a:xfrm>
            <a:off x="427688" y="3079925"/>
            <a:ext cx="8832223" cy="3642962"/>
          </a:xfrm>
        </p:spPr>
        <p:txBody>
          <a:bodyPr vert="horz" lIns="91440" tIns="45720" rIns="91440" bIns="45720" rtlCol="0" anchor="t">
            <a:normAutofit/>
          </a:bodyPr>
          <a:lstStyle/>
          <a:p>
            <a:pPr marL="342900" indent="-342900" fontAlgn="t">
              <a:buFont typeface="Arial" panose="020B0604020202020204" pitchFamily="34" charset="0"/>
              <a:buChar char="•"/>
            </a:pPr>
            <a:r>
              <a:rPr lang="en-GB" sz="1900">
                <a:latin typeface="Poppins"/>
                <a:cs typeface="Poppins"/>
              </a:rPr>
              <a:t>Obligatory Reactive Power Service (ORPS)</a:t>
            </a:r>
            <a:endParaRPr lang="en-GB">
              <a:cs typeface="Arial" panose="020B0604020202020204" pitchFamily="34" charset="0"/>
            </a:endParaRPr>
          </a:p>
          <a:p>
            <a:pPr marL="742950" lvl="1" indent="-285750" fontAlgn="t">
              <a:buFont typeface="Arial" panose="020B0604020202020204" pitchFamily="34" charset="0"/>
              <a:buChar char="•"/>
            </a:pPr>
            <a:r>
              <a:rPr lang="en-GB" sz="1900">
                <a:latin typeface="Poppins" panose="00000500000000000000"/>
                <a:cs typeface="Poppins" panose="00000500000000000000"/>
              </a:rPr>
              <a:t>New compensation methodology for the ORPS</a:t>
            </a:r>
          </a:p>
          <a:p>
            <a:pPr marL="742950" lvl="1" indent="-285750" fontAlgn="t">
              <a:buFont typeface="Arial" panose="020B0604020202020204" pitchFamily="34" charset="0"/>
              <a:buChar char="•"/>
            </a:pPr>
            <a:r>
              <a:rPr lang="en-GB" sz="1900">
                <a:latin typeface="Poppins" panose="00000500000000000000"/>
                <a:cs typeface="Poppins" panose="00000500000000000000"/>
              </a:rPr>
              <a:t>Industry Webinar held 25 Sept 2025.</a:t>
            </a:r>
          </a:p>
          <a:p>
            <a:pPr marL="742950" lvl="1" indent="-285750" fontAlgn="t">
              <a:buFont typeface="Arial" panose="020B0604020202020204" pitchFamily="34" charset="0"/>
              <a:buChar char="•"/>
            </a:pPr>
            <a:r>
              <a:rPr lang="en-GB" sz="1900">
                <a:latin typeface="Poppins" panose="00000500000000000000"/>
                <a:cs typeface="Poppins" panose="00000500000000000000"/>
              </a:rPr>
              <a:t>Final proposal will go through CUSC Code modification process.</a:t>
            </a:r>
          </a:p>
          <a:p>
            <a:pPr marL="742950" lvl="1" indent="-285750" fontAlgn="t">
              <a:buFont typeface="Arial" panose="020B0604020202020204" pitchFamily="34" charset="0"/>
              <a:buChar char="•"/>
            </a:pPr>
            <a:endParaRPr lang="en-GB" sz="1800">
              <a:latin typeface="Poppins" panose="00000500000000000000" pitchFamily="2" charset="0"/>
              <a:cs typeface="Poppins" panose="00000500000000000000" pitchFamily="2" charset="0"/>
            </a:endParaRPr>
          </a:p>
          <a:p>
            <a:endParaRPr lang="en-GB">
              <a:latin typeface="Poppins" panose="00000500000000000000" pitchFamily="2" charset="0"/>
              <a:cs typeface="Poppins" panose="00000500000000000000" pitchFamily="2" charset="0"/>
            </a:endParaRPr>
          </a:p>
        </p:txBody>
      </p:sp>
      <p:sp>
        <p:nvSpPr>
          <p:cNvPr id="5" name="Text Placeholder 4">
            <a:extLst>
              <a:ext uri="{FF2B5EF4-FFF2-40B4-BE49-F238E27FC236}">
                <a16:creationId xmlns:a16="http://schemas.microsoft.com/office/drawing/2014/main" id="{75606AA1-DFF6-6D47-260D-3120A1FCB656}"/>
              </a:ext>
            </a:extLst>
          </p:cNvPr>
          <p:cNvSpPr>
            <a:spLocks noGrp="1"/>
          </p:cNvSpPr>
          <p:nvPr>
            <p:ph type="body" sz="quarter" idx="15"/>
          </p:nvPr>
        </p:nvSpPr>
        <p:spPr>
          <a:xfrm>
            <a:off x="9607639" y="1774944"/>
            <a:ext cx="2324098" cy="3642962"/>
          </a:xfrm>
        </p:spPr>
        <p:txBody>
          <a:bodyPr>
            <a:normAutofit lnSpcReduction="10000"/>
          </a:bodyPr>
          <a:lstStyle/>
          <a:p>
            <a:pPr fontAlgn="t"/>
            <a:r>
              <a:rPr lang="en-GB" b="1">
                <a:latin typeface="Poppins" panose="00000500000000000000" pitchFamily="2" charset="0"/>
                <a:cs typeface="Poppins" panose="00000500000000000000" pitchFamily="2" charset="0"/>
              </a:rPr>
              <a:t>For more information and to keep up to date with Reactive Power updates: </a:t>
            </a:r>
          </a:p>
          <a:p>
            <a:r>
              <a:rPr lang="en-GB" b="1">
                <a:solidFill>
                  <a:schemeClr val="tx2"/>
                </a:solidFill>
                <a:latin typeface="Poppins"/>
                <a:cs typeface="Poppins"/>
              </a:rPr>
              <a:t>Webpage</a:t>
            </a:r>
            <a:r>
              <a:rPr lang="en-GB">
                <a:solidFill>
                  <a:schemeClr val="tx2"/>
                </a:solidFill>
                <a:latin typeface="Poppins"/>
                <a:cs typeface="Poppins"/>
              </a:rPr>
              <a:t>: </a:t>
            </a:r>
            <a:r>
              <a:rPr lang="en-GB">
                <a:solidFill>
                  <a:schemeClr val="tx2"/>
                </a:solidFill>
                <a:latin typeface="Poppins"/>
                <a:cs typeface="Poppins"/>
                <a:hlinkClick r:id="rId3"/>
              </a:rPr>
              <a:t>Reactive Power</a:t>
            </a:r>
            <a:r>
              <a:rPr lang="en-GB">
                <a:solidFill>
                  <a:schemeClr val="tx2"/>
                </a:solidFill>
                <a:latin typeface="Poppins"/>
                <a:cs typeface="Poppins"/>
              </a:rPr>
              <a:t> </a:t>
            </a:r>
          </a:p>
          <a:p>
            <a:endParaRPr lang="en-GB" b="1">
              <a:solidFill>
                <a:schemeClr val="tx2"/>
              </a:solidFill>
              <a:latin typeface="Poppins"/>
              <a:cs typeface="Poppins"/>
            </a:endParaRPr>
          </a:p>
          <a:p>
            <a:r>
              <a:rPr lang="en-GB" b="1">
                <a:solidFill>
                  <a:schemeClr val="tx2"/>
                </a:solidFill>
                <a:latin typeface="Poppins"/>
                <a:cs typeface="Poppins"/>
              </a:rPr>
              <a:t>Contact: </a:t>
            </a:r>
            <a:r>
              <a:rPr lang="en-GB">
                <a:solidFill>
                  <a:schemeClr val="tx2"/>
                </a:solidFill>
                <a:latin typeface="Poppins"/>
                <a:cs typeface="Poppins"/>
              </a:rPr>
              <a:t>commercial.operation@nationalenergyso.com</a:t>
            </a:r>
          </a:p>
        </p:txBody>
      </p:sp>
      <p:sp>
        <p:nvSpPr>
          <p:cNvPr id="6" name="TextBox 5">
            <a:extLst>
              <a:ext uri="{FF2B5EF4-FFF2-40B4-BE49-F238E27FC236}">
                <a16:creationId xmlns:a16="http://schemas.microsoft.com/office/drawing/2014/main" id="{4C96A969-F190-DA52-C19E-8FC77720D9ED}"/>
              </a:ext>
            </a:extLst>
          </p:cNvPr>
          <p:cNvSpPr txBox="1"/>
          <p:nvPr/>
        </p:nvSpPr>
        <p:spPr>
          <a:xfrm>
            <a:off x="10346995" y="-233974"/>
            <a:ext cx="6096000" cy="9669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a:p>
            <a:pPr>
              <a:lnSpc>
                <a:spcPts val="2475"/>
              </a:lnSpc>
            </a:pPr>
            <a:r>
              <a:rPr lang="en-US" sz="2400" baseline="0">
                <a:solidFill>
                  <a:srgbClr val="FFFFFF"/>
                </a:solidFill>
                <a:latin typeface="Poppins" panose="00000500000000000000" pitchFamily="2" charset="0"/>
                <a:cs typeface="Poppins" panose="00000500000000000000" pitchFamily="2" charset="0"/>
              </a:rPr>
              <a:t> #3200343</a:t>
            </a:r>
          </a:p>
          <a:p>
            <a:pPr algn="ctr"/>
            <a:endParaRPr lang="en-GB"/>
          </a:p>
        </p:txBody>
      </p:sp>
    </p:spTree>
    <p:extLst>
      <p:ext uri="{BB962C8B-B14F-4D97-AF65-F5344CB8AC3E}">
        <p14:creationId xmlns:p14="http://schemas.microsoft.com/office/powerpoint/2010/main" val="14970865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7D1C76-D49E-2BD2-1A8E-5E3A3B896AD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AC8BC79-C5E6-55C9-F271-B5A2FD2DA6AC}"/>
              </a:ext>
            </a:extLst>
          </p:cNvPr>
          <p:cNvSpPr>
            <a:spLocks noGrp="1"/>
          </p:cNvSpPr>
          <p:nvPr>
            <p:ph type="title"/>
          </p:nvPr>
        </p:nvSpPr>
        <p:spPr/>
        <p:txBody>
          <a:bodyPr>
            <a:normAutofit/>
          </a:bodyPr>
          <a:lstStyle/>
          <a:p>
            <a:r>
              <a:rPr lang="en-GB" b="0">
                <a:latin typeface="Poppins"/>
                <a:cs typeface="Arial"/>
              </a:rPr>
              <a:t>Demand for Constraints</a:t>
            </a:r>
          </a:p>
        </p:txBody>
      </p:sp>
      <p:sp>
        <p:nvSpPr>
          <p:cNvPr id="3" name="Text Placeholder 2">
            <a:extLst>
              <a:ext uri="{FF2B5EF4-FFF2-40B4-BE49-F238E27FC236}">
                <a16:creationId xmlns:a16="http://schemas.microsoft.com/office/drawing/2014/main" id="{5B42778B-3670-A037-8D68-2066BD8A8F2E}"/>
              </a:ext>
            </a:extLst>
          </p:cNvPr>
          <p:cNvSpPr>
            <a:spLocks noGrp="1"/>
          </p:cNvSpPr>
          <p:nvPr>
            <p:ph type="body" sz="quarter" idx="13"/>
          </p:nvPr>
        </p:nvSpPr>
        <p:spPr>
          <a:xfrm>
            <a:off x="637273" y="3150006"/>
            <a:ext cx="11212857" cy="3110254"/>
          </a:xfrm>
        </p:spPr>
        <p:txBody>
          <a:bodyPr vert="horz" lIns="91440" tIns="45720" rIns="91440" bIns="45720" rtlCol="0" anchor="ctr">
            <a:normAutofit/>
          </a:bodyPr>
          <a:lstStyle/>
          <a:p>
            <a:pPr marL="285750" indent="-285750">
              <a:buFont typeface="Arial" panose="020B0604020202020204" pitchFamily="34" charset="0"/>
              <a:buChar char="•"/>
            </a:pPr>
            <a:r>
              <a:rPr lang="en-GB">
                <a:latin typeface="Poppins"/>
                <a:cs typeface="Poppins"/>
              </a:rPr>
              <a:t>As part of the Constraints Collaboration Project (CCP), NESO is developing Demand for Constraints, a long-term contract whereby NESO can ask a demand source to increase its consumption of electricity at times of constraints, helping to reduce curtailment costs and volume.  </a:t>
            </a:r>
          </a:p>
          <a:p>
            <a:pPr marL="285750" indent="-285750">
              <a:buFont typeface="Arial" panose="020B0604020202020204" pitchFamily="34" charset="0"/>
              <a:buChar char="•"/>
            </a:pPr>
            <a:r>
              <a:rPr lang="en-GB">
                <a:latin typeface="Poppins"/>
                <a:cs typeface="Poppins"/>
              </a:rPr>
              <a:t>NESO is still considering how this service would fit within the C9 landscape.</a:t>
            </a:r>
          </a:p>
          <a:p>
            <a:pPr marL="285750" indent="-285750">
              <a:buFont typeface="Arial" panose="020B0604020202020204" pitchFamily="34" charset="0"/>
              <a:buChar char="•"/>
            </a:pPr>
            <a:r>
              <a:rPr lang="en-GB">
                <a:latin typeface="Poppins"/>
                <a:cs typeface="Poppins"/>
              </a:rPr>
              <a:t>We aim to provide further details during the C9 consultation period ahead of the planned service launch in 2026.</a:t>
            </a:r>
          </a:p>
          <a:p>
            <a:pPr marL="285750" indent="-285750">
              <a:buFont typeface="Arial" panose="020B0604020202020204" pitchFamily="34" charset="0"/>
              <a:buChar char="•"/>
            </a:pPr>
            <a:r>
              <a:rPr lang="en-GB">
                <a:latin typeface="Poppins"/>
                <a:cs typeface="Poppins"/>
              </a:rPr>
              <a:t>Additional information will be shared in upcoming CCP webinars.</a:t>
            </a:r>
            <a:endParaRPr lang="en-GB">
              <a:highlight>
                <a:srgbClr val="FFFF00"/>
              </a:highlight>
              <a:latin typeface="Poppins"/>
              <a:cs typeface="Poppins"/>
            </a:endParaRPr>
          </a:p>
        </p:txBody>
      </p:sp>
      <p:sp>
        <p:nvSpPr>
          <p:cNvPr id="5" name="TextBox 4">
            <a:extLst>
              <a:ext uri="{FF2B5EF4-FFF2-40B4-BE49-F238E27FC236}">
                <a16:creationId xmlns:a16="http://schemas.microsoft.com/office/drawing/2014/main" id="{B58F8BFC-7B92-5713-8EE1-F1A98D75F424}"/>
              </a:ext>
            </a:extLst>
          </p:cNvPr>
          <p:cNvSpPr txBox="1"/>
          <p:nvPr/>
        </p:nvSpPr>
        <p:spPr>
          <a:xfrm>
            <a:off x="5871014" y="1117196"/>
            <a:ext cx="6098058" cy="2031325"/>
          </a:xfrm>
          <a:prstGeom prst="rect">
            <a:avLst/>
          </a:prstGeom>
          <a:noFill/>
        </p:spPr>
        <p:txBody>
          <a:bodyPr wrap="square" lIns="91440" tIns="45720" rIns="91440" bIns="45720" anchor="t">
            <a:spAutoFit/>
          </a:bodyPr>
          <a:lstStyle/>
          <a:p>
            <a:r>
              <a:rPr lang="en-GB" b="1">
                <a:latin typeface="Poppins"/>
                <a:cs typeface="Poppins"/>
              </a:rPr>
              <a:t>For more information and to keep up to date with Demand for Constraints updates: </a:t>
            </a:r>
          </a:p>
          <a:p>
            <a:r>
              <a:rPr lang="en-GB" b="1">
                <a:solidFill>
                  <a:schemeClr val="tx2"/>
                </a:solidFill>
                <a:latin typeface="Poppins"/>
                <a:cs typeface="Poppins"/>
              </a:rPr>
              <a:t>Webpage</a:t>
            </a:r>
            <a:r>
              <a:rPr lang="en-GB">
                <a:solidFill>
                  <a:schemeClr val="tx2"/>
                </a:solidFill>
                <a:latin typeface="Poppins"/>
                <a:cs typeface="Poppins"/>
              </a:rPr>
              <a:t>: </a:t>
            </a:r>
            <a:r>
              <a:rPr lang="en-GB">
                <a:solidFill>
                  <a:schemeClr val="tx2"/>
                </a:solidFill>
                <a:latin typeface="Poppins"/>
                <a:cs typeface="Poppins"/>
                <a:hlinkClick r:id="rId3">
                  <a:extLst>
                    <a:ext uri="{A12FA001-AC4F-418D-AE19-62706E023703}">
                      <ahyp:hlinkClr xmlns:ahyp="http://schemas.microsoft.com/office/drawing/2018/hyperlinkcolor" val="tx"/>
                    </a:ext>
                  </a:extLst>
                </a:hlinkClick>
              </a:rPr>
              <a:t>Constraints Collaboration Project</a:t>
            </a:r>
            <a:endParaRPr lang="en-GB">
              <a:solidFill>
                <a:schemeClr val="tx2"/>
              </a:solidFill>
              <a:latin typeface="Poppins"/>
              <a:cs typeface="Poppins"/>
            </a:endParaRPr>
          </a:p>
          <a:p>
            <a:endParaRPr lang="en-GB">
              <a:solidFill>
                <a:schemeClr val="tx2"/>
              </a:solidFill>
              <a:latin typeface="Poppins"/>
              <a:cs typeface="Poppins"/>
            </a:endParaRPr>
          </a:p>
          <a:p>
            <a:r>
              <a:rPr lang="en-GB" b="1">
                <a:solidFill>
                  <a:schemeClr val="tx2"/>
                </a:solidFill>
                <a:latin typeface="Poppins"/>
                <a:cs typeface="Poppins"/>
              </a:rPr>
              <a:t>Contact</a:t>
            </a:r>
            <a:r>
              <a:rPr lang="en-GB">
                <a:solidFill>
                  <a:schemeClr val="tx2"/>
                </a:solidFill>
                <a:latin typeface="Poppins"/>
                <a:cs typeface="Poppins"/>
              </a:rPr>
              <a:t>: </a:t>
            </a:r>
            <a:r>
              <a:rPr lang="en-GB">
                <a:solidFill>
                  <a:schemeClr val="tx2"/>
                </a:solidFill>
                <a:latin typeface="Poppins"/>
                <a:cs typeface="Poppins"/>
                <a:hlinkClick r:id="rId4">
                  <a:extLst>
                    <a:ext uri="{A12FA001-AC4F-418D-AE19-62706E023703}">
                      <ahyp:hlinkClr xmlns:ahyp="http://schemas.microsoft.com/office/drawing/2018/hyperlinkcolor" val="tx"/>
                    </a:ext>
                  </a:extLst>
                </a:hlinkClick>
              </a:rPr>
              <a:t>box.market.dev@neso.energy</a:t>
            </a:r>
            <a:r>
              <a:rPr lang="en-GB">
                <a:solidFill>
                  <a:schemeClr val="tx2"/>
                </a:solidFill>
                <a:latin typeface="Poppins"/>
                <a:cs typeface="Poppins"/>
              </a:rPr>
              <a:t> </a:t>
            </a:r>
          </a:p>
          <a:p>
            <a:endParaRPr lang="en-GB">
              <a:solidFill>
                <a:schemeClr val="tx2"/>
              </a:solidFill>
              <a:latin typeface="Poppins"/>
              <a:cs typeface="Poppins"/>
            </a:endParaRPr>
          </a:p>
          <a:p>
            <a:r>
              <a:rPr lang="en-GB" b="1">
                <a:solidFill>
                  <a:schemeClr val="tx2"/>
                </a:solidFill>
                <a:latin typeface="Poppins"/>
                <a:cs typeface="Poppins"/>
              </a:rPr>
              <a:t>Engagement</a:t>
            </a:r>
            <a:r>
              <a:rPr lang="en-GB">
                <a:solidFill>
                  <a:schemeClr val="tx2"/>
                </a:solidFill>
                <a:latin typeface="Poppins"/>
                <a:cs typeface="Poppins"/>
              </a:rPr>
              <a:t>: </a:t>
            </a:r>
            <a:r>
              <a:rPr lang="en-GB">
                <a:solidFill>
                  <a:schemeClr val="tx2"/>
                </a:solidFill>
                <a:latin typeface="Poppins"/>
                <a:cs typeface="Poppins"/>
                <a:hlinkClick r:id="rId5">
                  <a:extLst>
                    <a:ext uri="{A12FA001-AC4F-418D-AE19-62706E023703}">
                      <ahyp:hlinkClr xmlns:ahyp="http://schemas.microsoft.com/office/drawing/2018/hyperlinkcolor" val="tx"/>
                    </a:ext>
                  </a:extLst>
                </a:hlinkClick>
              </a:rPr>
              <a:t>CCP Webinar 5th November 2025</a:t>
            </a:r>
            <a:endParaRPr lang="en-GB">
              <a:solidFill>
                <a:schemeClr val="tx2"/>
              </a:solidFill>
              <a:latin typeface="Poppins"/>
              <a:cs typeface="Poppins"/>
            </a:endParaRPr>
          </a:p>
        </p:txBody>
      </p:sp>
      <p:sp>
        <p:nvSpPr>
          <p:cNvPr id="4" name="TextBox 3">
            <a:extLst>
              <a:ext uri="{FF2B5EF4-FFF2-40B4-BE49-F238E27FC236}">
                <a16:creationId xmlns:a16="http://schemas.microsoft.com/office/drawing/2014/main" id="{E1E27D6A-C27A-C8F2-C030-261268B6320B}"/>
              </a:ext>
            </a:extLst>
          </p:cNvPr>
          <p:cNvSpPr txBox="1"/>
          <p:nvPr/>
        </p:nvSpPr>
        <p:spPr>
          <a:xfrm>
            <a:off x="10378479" y="-232868"/>
            <a:ext cx="6096000" cy="9669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a:p>
            <a:pPr>
              <a:lnSpc>
                <a:spcPts val="2475"/>
              </a:lnSpc>
            </a:pPr>
            <a:r>
              <a:rPr lang="en-US" sz="2400" baseline="0">
                <a:solidFill>
                  <a:srgbClr val="FFFFFF"/>
                </a:solidFill>
                <a:latin typeface="Poppins" panose="00000500000000000000" pitchFamily="2" charset="0"/>
                <a:cs typeface="Poppins" panose="00000500000000000000" pitchFamily="2" charset="0"/>
              </a:rPr>
              <a:t> #3200343</a:t>
            </a:r>
          </a:p>
          <a:p>
            <a:pPr algn="ctr"/>
            <a:endParaRPr lang="en-GB"/>
          </a:p>
        </p:txBody>
      </p:sp>
    </p:spTree>
    <p:extLst>
      <p:ext uri="{BB962C8B-B14F-4D97-AF65-F5344CB8AC3E}">
        <p14:creationId xmlns:p14="http://schemas.microsoft.com/office/powerpoint/2010/main" val="18693133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6F7487-29D0-FB22-2D05-D3522DD65B8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97FF1F7-1F76-B1C6-FFD1-AB4B8EF8BFFB}"/>
              </a:ext>
            </a:extLst>
          </p:cNvPr>
          <p:cNvSpPr>
            <a:spLocks noGrp="1"/>
          </p:cNvSpPr>
          <p:nvPr>
            <p:ph type="title"/>
          </p:nvPr>
        </p:nvSpPr>
        <p:spPr/>
        <p:txBody>
          <a:bodyPr>
            <a:normAutofit fontScale="90000"/>
          </a:bodyPr>
          <a:lstStyle/>
          <a:p>
            <a:r>
              <a:rPr lang="en-GB" b="0">
                <a:latin typeface="Poppins"/>
                <a:cs typeface="Arial"/>
              </a:rPr>
              <a:t>ABSVD/ BSAD Statement Transformation</a:t>
            </a:r>
          </a:p>
        </p:txBody>
      </p:sp>
      <p:sp>
        <p:nvSpPr>
          <p:cNvPr id="3" name="Text Placeholder 2">
            <a:extLst>
              <a:ext uri="{FF2B5EF4-FFF2-40B4-BE49-F238E27FC236}">
                <a16:creationId xmlns:a16="http://schemas.microsoft.com/office/drawing/2014/main" id="{7C60AD01-7D7F-AD3D-F993-BA7039C26381}"/>
              </a:ext>
            </a:extLst>
          </p:cNvPr>
          <p:cNvSpPr>
            <a:spLocks noGrp="1"/>
          </p:cNvSpPr>
          <p:nvPr>
            <p:ph type="body" sz="quarter" idx="13"/>
          </p:nvPr>
        </p:nvSpPr>
        <p:spPr>
          <a:xfrm>
            <a:off x="637273" y="3346279"/>
            <a:ext cx="4772573" cy="3110254"/>
          </a:xfrm>
        </p:spPr>
        <p:txBody>
          <a:bodyPr vert="horz" lIns="91440" tIns="45720" rIns="91440" bIns="45720" rtlCol="0" anchor="t">
            <a:normAutofit/>
          </a:bodyPr>
          <a:lstStyle/>
          <a:p>
            <a:r>
              <a:rPr lang="en-GB">
                <a:latin typeface="Poppins"/>
                <a:cs typeface="Poppins"/>
              </a:rPr>
              <a:t>In response to feedback from previous consultations and queries and to be well aligned with our Licence, methodology documents have been updated with the aim to streamline and simplify methodology documentation.</a:t>
            </a:r>
            <a:endParaRPr lang="en-US">
              <a:latin typeface="Poppins"/>
              <a:cs typeface="Poppins"/>
            </a:endParaRPr>
          </a:p>
          <a:p>
            <a:endParaRPr lang="en-GB">
              <a:highlight>
                <a:srgbClr val="FFFF00"/>
              </a:highlight>
              <a:latin typeface="Poppins"/>
              <a:cs typeface="Poppins"/>
            </a:endParaRPr>
          </a:p>
        </p:txBody>
      </p:sp>
      <p:sp>
        <p:nvSpPr>
          <p:cNvPr id="5" name="TextBox 4">
            <a:extLst>
              <a:ext uri="{FF2B5EF4-FFF2-40B4-BE49-F238E27FC236}">
                <a16:creationId xmlns:a16="http://schemas.microsoft.com/office/drawing/2014/main" id="{2B0AAA5E-F315-CB85-D7F0-7DD1AE851028}"/>
              </a:ext>
            </a:extLst>
          </p:cNvPr>
          <p:cNvSpPr txBox="1"/>
          <p:nvPr/>
        </p:nvSpPr>
        <p:spPr>
          <a:xfrm>
            <a:off x="5871014" y="1117196"/>
            <a:ext cx="6098058" cy="4247317"/>
          </a:xfrm>
          <a:prstGeom prst="rect">
            <a:avLst/>
          </a:prstGeom>
          <a:noFill/>
        </p:spPr>
        <p:txBody>
          <a:bodyPr wrap="square">
            <a:spAutoFit/>
          </a:bodyPr>
          <a:lstStyle/>
          <a:p>
            <a:pPr marL="285750" indent="-285750">
              <a:buChar char="•"/>
            </a:pPr>
            <a:r>
              <a:rPr lang="en-GB">
                <a:latin typeface="Poppins"/>
                <a:cs typeface="Poppins"/>
              </a:rPr>
              <a:t>Key updates includes:</a:t>
            </a:r>
          </a:p>
          <a:p>
            <a:endParaRPr lang="en-GB">
              <a:latin typeface="Poppins"/>
              <a:cs typeface="Poppins"/>
            </a:endParaRPr>
          </a:p>
          <a:p>
            <a:pPr marL="285750" indent="-285750">
              <a:buChar char="•"/>
            </a:pPr>
            <a:r>
              <a:rPr lang="en-GB">
                <a:latin typeface="Poppins"/>
                <a:cs typeface="Poppins"/>
              </a:rPr>
              <a:t>Clearer signposting to:</a:t>
            </a:r>
          </a:p>
          <a:p>
            <a:pPr marL="742950" lvl="1" indent="-285750">
              <a:buChar char="•"/>
            </a:pPr>
            <a:r>
              <a:rPr lang="en-GB">
                <a:latin typeface="Poppins"/>
                <a:cs typeface="Poppins"/>
              </a:rPr>
              <a:t>Relevant BSC rules &amp; definitions</a:t>
            </a:r>
          </a:p>
          <a:p>
            <a:pPr marL="742950" lvl="1" indent="-285750">
              <a:buChar char="•"/>
            </a:pPr>
            <a:r>
              <a:rPr lang="en-GB">
                <a:latin typeface="Poppins"/>
                <a:cs typeface="Poppins"/>
              </a:rPr>
              <a:t>Roles &amp; Responsibilities within the process between NESO &amp; Elexon</a:t>
            </a:r>
          </a:p>
          <a:p>
            <a:pPr marL="742950" lvl="1" indent="-285750">
              <a:buChar char="•"/>
            </a:pPr>
            <a:r>
              <a:rPr lang="en-GB">
                <a:latin typeface="Poppins"/>
                <a:cs typeface="Poppins"/>
              </a:rPr>
              <a:t>Where relevant data can be viewed</a:t>
            </a:r>
          </a:p>
          <a:p>
            <a:pPr marL="742950" lvl="1" indent="-285750">
              <a:buChar char="•"/>
            </a:pPr>
            <a:r>
              <a:rPr lang="en-GB">
                <a:latin typeface="Poppins"/>
                <a:cs typeface="Poppins"/>
              </a:rPr>
              <a:t>Where the related queries can be addressed</a:t>
            </a:r>
          </a:p>
          <a:p>
            <a:pPr lvl="1"/>
            <a:endParaRPr lang="en-GB">
              <a:latin typeface="Poppins"/>
              <a:cs typeface="Poppins"/>
            </a:endParaRPr>
          </a:p>
          <a:p>
            <a:pPr marL="285750" indent="-285750">
              <a:buChar char="•"/>
            </a:pPr>
            <a:r>
              <a:rPr lang="en-GB">
                <a:latin typeface="Poppins"/>
                <a:cs typeface="Poppins"/>
              </a:rPr>
              <a:t>Removal of any Imbalance calculation references in order to align better to the scope &amp; purpose of the document</a:t>
            </a:r>
          </a:p>
          <a:p>
            <a:pPr marL="285750" indent="-285750">
              <a:buChar char="•"/>
            </a:pPr>
            <a:endParaRPr lang="en-GB">
              <a:latin typeface="Poppins"/>
              <a:cs typeface="Poppins"/>
            </a:endParaRPr>
          </a:p>
          <a:p>
            <a:pPr marL="285750" indent="-285750">
              <a:buChar char="•"/>
            </a:pPr>
            <a:r>
              <a:rPr lang="en-GB">
                <a:latin typeface="Poppins"/>
                <a:cs typeface="Poppins"/>
              </a:rPr>
              <a:t>Provision of ABSVD to Elexon process is unchanged</a:t>
            </a:r>
          </a:p>
        </p:txBody>
      </p:sp>
      <p:sp>
        <p:nvSpPr>
          <p:cNvPr id="4" name="TextBox 3">
            <a:extLst>
              <a:ext uri="{FF2B5EF4-FFF2-40B4-BE49-F238E27FC236}">
                <a16:creationId xmlns:a16="http://schemas.microsoft.com/office/drawing/2014/main" id="{6770A72A-C9E8-C9ED-D4B8-ADC5EF82E1EE}"/>
              </a:ext>
            </a:extLst>
          </p:cNvPr>
          <p:cNvSpPr txBox="1"/>
          <p:nvPr/>
        </p:nvSpPr>
        <p:spPr>
          <a:xfrm>
            <a:off x="10378479" y="-232868"/>
            <a:ext cx="6096000" cy="9669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a:p>
            <a:pPr>
              <a:lnSpc>
                <a:spcPts val="2475"/>
              </a:lnSpc>
            </a:pPr>
            <a:r>
              <a:rPr lang="en-US" sz="2400" baseline="0">
                <a:solidFill>
                  <a:srgbClr val="FFFFFF"/>
                </a:solidFill>
                <a:latin typeface="Poppins" panose="00000500000000000000" pitchFamily="2" charset="0"/>
                <a:cs typeface="Poppins" panose="00000500000000000000" pitchFamily="2" charset="0"/>
              </a:rPr>
              <a:t> #3200343</a:t>
            </a:r>
          </a:p>
          <a:p>
            <a:pPr algn="ctr"/>
            <a:endParaRPr lang="en-GB"/>
          </a:p>
        </p:txBody>
      </p:sp>
    </p:spTree>
    <p:extLst>
      <p:ext uri="{BB962C8B-B14F-4D97-AF65-F5344CB8AC3E}">
        <p14:creationId xmlns:p14="http://schemas.microsoft.com/office/powerpoint/2010/main" val="30983701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5CD308-2259-D33D-09C7-579E370FC3A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EE915F0-E6F9-9D2A-3DE5-AF8EAFC4F730}"/>
              </a:ext>
            </a:extLst>
          </p:cNvPr>
          <p:cNvSpPr>
            <a:spLocks noGrp="1"/>
          </p:cNvSpPr>
          <p:nvPr>
            <p:ph type="ctrTitle"/>
          </p:nvPr>
        </p:nvSpPr>
        <p:spPr>
          <a:xfrm>
            <a:off x="362389" y="580704"/>
            <a:ext cx="7186985" cy="2387600"/>
          </a:xfrm>
        </p:spPr>
        <p:txBody>
          <a:bodyPr>
            <a:noAutofit/>
          </a:bodyPr>
          <a:lstStyle/>
          <a:p>
            <a:r>
              <a:rPr lang="en-GB" b="0">
                <a:latin typeface="Poppins"/>
                <a:cs typeface="Arial"/>
              </a:rPr>
              <a:t>Next steps – engaging with the consultation process</a:t>
            </a:r>
          </a:p>
        </p:txBody>
      </p:sp>
      <p:sp>
        <p:nvSpPr>
          <p:cNvPr id="2" name="TextBox 1">
            <a:extLst>
              <a:ext uri="{FF2B5EF4-FFF2-40B4-BE49-F238E27FC236}">
                <a16:creationId xmlns:a16="http://schemas.microsoft.com/office/drawing/2014/main" id="{0124FB7C-ED8B-9D4D-04C5-79F08CA1D77B}"/>
              </a:ext>
            </a:extLst>
          </p:cNvPr>
          <p:cNvSpPr txBox="1"/>
          <p:nvPr/>
        </p:nvSpPr>
        <p:spPr>
          <a:xfrm>
            <a:off x="10329134" y="-257113"/>
            <a:ext cx="6096000" cy="9669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a:p>
            <a:pPr>
              <a:lnSpc>
                <a:spcPts val="2475"/>
              </a:lnSpc>
            </a:pPr>
            <a:r>
              <a:rPr lang="en-US" sz="2400" baseline="0">
                <a:solidFill>
                  <a:srgbClr val="FFFFFF"/>
                </a:solidFill>
                <a:latin typeface="Poppins" panose="00000500000000000000" pitchFamily="2" charset="0"/>
                <a:cs typeface="Poppins" panose="00000500000000000000" pitchFamily="2" charset="0"/>
              </a:rPr>
              <a:t> #3200343</a:t>
            </a:r>
          </a:p>
          <a:p>
            <a:pPr algn="ctr"/>
            <a:endParaRPr lang="en-GB"/>
          </a:p>
        </p:txBody>
      </p:sp>
    </p:spTree>
    <p:extLst>
      <p:ext uri="{BB962C8B-B14F-4D97-AF65-F5344CB8AC3E}">
        <p14:creationId xmlns:p14="http://schemas.microsoft.com/office/powerpoint/2010/main" val="37184689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4BF937-B460-889D-28B0-2081CD74020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8F8B522-5FEE-D1F7-3DA7-24E086E313A2}"/>
              </a:ext>
            </a:extLst>
          </p:cNvPr>
          <p:cNvSpPr>
            <a:spLocks noGrp="1"/>
          </p:cNvSpPr>
          <p:nvPr>
            <p:ph type="title"/>
          </p:nvPr>
        </p:nvSpPr>
        <p:spPr/>
        <p:txBody>
          <a:bodyPr>
            <a:normAutofit fontScale="90000"/>
          </a:bodyPr>
          <a:lstStyle/>
          <a:p>
            <a:r>
              <a:rPr lang="en-GB" b="0">
                <a:latin typeface="Poppins"/>
                <a:cs typeface="Arial"/>
              </a:rPr>
              <a:t>How to respond to the consultations</a:t>
            </a:r>
            <a:endParaRPr lang="en-GB" b="0">
              <a:latin typeface="Poppins"/>
            </a:endParaRPr>
          </a:p>
        </p:txBody>
      </p:sp>
      <p:sp>
        <p:nvSpPr>
          <p:cNvPr id="3" name="Text Placeholder 2">
            <a:extLst>
              <a:ext uri="{FF2B5EF4-FFF2-40B4-BE49-F238E27FC236}">
                <a16:creationId xmlns:a16="http://schemas.microsoft.com/office/drawing/2014/main" id="{FBA4F758-AA85-B6AF-2155-5CED5FFEBD5E}"/>
              </a:ext>
            </a:extLst>
          </p:cNvPr>
          <p:cNvSpPr>
            <a:spLocks noGrp="1"/>
          </p:cNvSpPr>
          <p:nvPr>
            <p:ph type="body" sz="quarter" idx="13"/>
          </p:nvPr>
        </p:nvSpPr>
        <p:spPr>
          <a:xfrm>
            <a:off x="637273" y="3194604"/>
            <a:ext cx="4139679" cy="468792"/>
          </a:xfrm>
        </p:spPr>
        <p:txBody>
          <a:bodyPr vert="horz" lIns="91440" tIns="45720" rIns="91440" bIns="45720" rtlCol="0" anchor="t">
            <a:normAutofit fontScale="85000" lnSpcReduction="10000"/>
          </a:bodyPr>
          <a:lstStyle/>
          <a:p>
            <a:r>
              <a:rPr lang="en-GB" b="1">
                <a:solidFill>
                  <a:schemeClr val="tx2"/>
                </a:solidFill>
                <a:latin typeface="Poppins"/>
                <a:cs typeface="Poppins"/>
              </a:rPr>
              <a:t>Upcoming consultation publications: </a:t>
            </a:r>
          </a:p>
        </p:txBody>
      </p:sp>
      <p:sp>
        <p:nvSpPr>
          <p:cNvPr id="4" name="Text Placeholder 3">
            <a:extLst>
              <a:ext uri="{FF2B5EF4-FFF2-40B4-BE49-F238E27FC236}">
                <a16:creationId xmlns:a16="http://schemas.microsoft.com/office/drawing/2014/main" id="{2E8A045F-64B0-6443-D824-970A4B8B5181}"/>
              </a:ext>
            </a:extLst>
          </p:cNvPr>
          <p:cNvSpPr>
            <a:spLocks noGrp="1"/>
          </p:cNvSpPr>
          <p:nvPr>
            <p:ph type="body" sz="quarter" idx="14"/>
          </p:nvPr>
        </p:nvSpPr>
        <p:spPr>
          <a:xfrm>
            <a:off x="6549319" y="1632879"/>
            <a:ext cx="2401614" cy="2818650"/>
          </a:xfrm>
        </p:spPr>
        <p:txBody>
          <a:bodyPr vert="horz" lIns="91440" tIns="45720" rIns="91440" bIns="45720" rtlCol="0" anchor="t">
            <a:noAutofit/>
          </a:bodyPr>
          <a:lstStyle/>
          <a:p>
            <a:r>
              <a:rPr lang="en-GB" sz="1600">
                <a:latin typeface="Poppins"/>
                <a:cs typeface="Arial"/>
              </a:rPr>
              <a:t>We welcome all industry parties to provide their views to the proposed changes for the upcoming informal and official C9 consultation. </a:t>
            </a:r>
          </a:p>
          <a:p>
            <a:r>
              <a:rPr lang="en-GB" sz="1600">
                <a:latin typeface="Poppins"/>
                <a:cs typeface="Arial"/>
              </a:rPr>
              <a:t>Upon publication, all documentation will be published on the </a:t>
            </a:r>
            <a:r>
              <a:rPr lang="en-GB" sz="1600">
                <a:latin typeface="Poppins"/>
                <a:cs typeface="Arial"/>
                <a:hlinkClick r:id="rId3"/>
              </a:rPr>
              <a:t>C9 Webpage.</a:t>
            </a:r>
            <a:r>
              <a:rPr lang="en-GB" sz="1600">
                <a:latin typeface="Poppins"/>
                <a:cs typeface="Arial"/>
              </a:rPr>
              <a:t> </a:t>
            </a:r>
          </a:p>
          <a:p>
            <a:r>
              <a:rPr lang="en-GB" sz="1600">
                <a:latin typeface="Poppins"/>
                <a:cs typeface="Arial"/>
              </a:rPr>
              <a:t>Responses to be sent to </a:t>
            </a:r>
            <a:r>
              <a:rPr lang="en-GB" sz="1600" err="1">
                <a:latin typeface="Poppins"/>
                <a:cs typeface="Arial"/>
                <a:hlinkClick r:id="rId4"/>
              </a:rPr>
              <a:t>box.EFTConsultations@neso.energy</a:t>
            </a:r>
            <a:r>
              <a:rPr lang="en-GB" sz="1600">
                <a:latin typeface="Poppins"/>
                <a:cs typeface="Arial"/>
              </a:rPr>
              <a:t> </a:t>
            </a:r>
          </a:p>
          <a:p>
            <a:endParaRPr lang="en-GB" sz="1600">
              <a:latin typeface="Poppins"/>
              <a:cs typeface="Arial"/>
            </a:endParaRPr>
          </a:p>
        </p:txBody>
      </p:sp>
      <p:sp>
        <p:nvSpPr>
          <p:cNvPr id="5" name="Text Placeholder 4">
            <a:extLst>
              <a:ext uri="{FF2B5EF4-FFF2-40B4-BE49-F238E27FC236}">
                <a16:creationId xmlns:a16="http://schemas.microsoft.com/office/drawing/2014/main" id="{E8B981BF-088C-1272-B7BD-C31772D225C0}"/>
              </a:ext>
            </a:extLst>
          </p:cNvPr>
          <p:cNvSpPr>
            <a:spLocks noGrp="1"/>
          </p:cNvSpPr>
          <p:nvPr>
            <p:ph type="body" sz="quarter" idx="15"/>
          </p:nvPr>
        </p:nvSpPr>
        <p:spPr>
          <a:xfrm>
            <a:off x="9272745" y="1318896"/>
            <a:ext cx="2616118" cy="3439313"/>
          </a:xfrm>
        </p:spPr>
        <p:txBody>
          <a:bodyPr vert="horz" lIns="91440" tIns="45720" rIns="91440" bIns="45720" rtlCol="0" anchor="t">
            <a:noAutofit/>
          </a:bodyPr>
          <a:lstStyle/>
          <a:p>
            <a:r>
              <a:rPr lang="en-GB" sz="1600" b="1">
                <a:solidFill>
                  <a:schemeClr val="tx2"/>
                </a:solidFill>
                <a:latin typeface="Poppins"/>
                <a:cs typeface="Poppins"/>
              </a:rPr>
              <a:t>Contact details</a:t>
            </a:r>
          </a:p>
          <a:p>
            <a:r>
              <a:rPr lang="en-GB" sz="1600">
                <a:latin typeface="Poppins"/>
                <a:cs typeface="Poppins"/>
              </a:rPr>
              <a:t>To receive updates relating to the C9 timeline or notification of consultation publications please register to the </a:t>
            </a:r>
            <a:r>
              <a:rPr lang="en-GB" sz="1600" u="sng">
                <a:latin typeface="Poppins"/>
                <a:cs typeface="Poppins"/>
                <a:hlinkClick r:id="rId5"/>
              </a:rPr>
              <a:t>Balancing Service mailing list</a:t>
            </a:r>
            <a:r>
              <a:rPr lang="en-GB" sz="1600">
                <a:latin typeface="Poppins"/>
                <a:cs typeface="Poppins"/>
                <a:hlinkClick r:id="rId5"/>
              </a:rPr>
              <a:t> </a:t>
            </a:r>
            <a:r>
              <a:rPr lang="en-GB" sz="1600">
                <a:latin typeface="Poppins"/>
                <a:cs typeface="Poppins"/>
              </a:rPr>
              <a:t>on our NESO website. </a:t>
            </a:r>
            <a:endParaRPr lang="en-GB" sz="1600" b="1">
              <a:latin typeface="Poppins"/>
              <a:cs typeface="Poppins"/>
            </a:endParaRPr>
          </a:p>
          <a:p>
            <a:endParaRPr lang="en-GB" sz="1600" b="1">
              <a:latin typeface="Poppins"/>
              <a:cs typeface="Arial"/>
            </a:endParaRPr>
          </a:p>
          <a:p>
            <a:r>
              <a:rPr lang="en-GB" sz="1600">
                <a:latin typeface="Poppins"/>
                <a:cs typeface="Arial"/>
              </a:rPr>
              <a:t>For any help or further questions please contact </a:t>
            </a:r>
            <a:r>
              <a:rPr lang="en-GB" sz="1600" err="1">
                <a:latin typeface="Poppins"/>
                <a:cs typeface="Arial"/>
                <a:hlinkClick r:id="rId4"/>
              </a:rPr>
              <a:t>box.EFTConsultations@neso.energy</a:t>
            </a:r>
            <a:r>
              <a:rPr lang="en-GB" sz="1600">
                <a:latin typeface="Poppins"/>
                <a:cs typeface="Arial"/>
              </a:rPr>
              <a:t> </a:t>
            </a:r>
          </a:p>
          <a:p>
            <a:endParaRPr lang="en-GB" sz="1600"/>
          </a:p>
        </p:txBody>
      </p:sp>
      <p:graphicFrame>
        <p:nvGraphicFramePr>
          <p:cNvPr id="6" name="Table 5">
            <a:extLst>
              <a:ext uri="{FF2B5EF4-FFF2-40B4-BE49-F238E27FC236}">
                <a16:creationId xmlns:a16="http://schemas.microsoft.com/office/drawing/2014/main" id="{F233BFFC-F146-0D8E-D6BE-CDFDE16EE932}"/>
              </a:ext>
            </a:extLst>
          </p:cNvPr>
          <p:cNvGraphicFramePr>
            <a:graphicFrameLocks noGrp="1"/>
          </p:cNvGraphicFramePr>
          <p:nvPr>
            <p:extLst>
              <p:ext uri="{D42A27DB-BD31-4B8C-83A1-F6EECF244321}">
                <p14:modId xmlns:p14="http://schemas.microsoft.com/office/powerpoint/2010/main" val="745825894"/>
              </p:ext>
            </p:extLst>
          </p:nvPr>
        </p:nvGraphicFramePr>
        <p:xfrm>
          <a:off x="637273" y="3730554"/>
          <a:ext cx="5230964" cy="1986014"/>
        </p:xfrm>
        <a:graphic>
          <a:graphicData uri="http://schemas.openxmlformats.org/drawingml/2006/table">
            <a:tbl>
              <a:tblPr firstRow="1" bandRow="1">
                <a:tableStyleId>{5940675A-B579-460E-94D1-54222C63F5DA}</a:tableStyleId>
              </a:tblPr>
              <a:tblGrid>
                <a:gridCol w="1531083">
                  <a:extLst>
                    <a:ext uri="{9D8B030D-6E8A-4147-A177-3AD203B41FA5}">
                      <a16:colId xmlns:a16="http://schemas.microsoft.com/office/drawing/2014/main" val="2093130853"/>
                    </a:ext>
                  </a:extLst>
                </a:gridCol>
                <a:gridCol w="1729833">
                  <a:extLst>
                    <a:ext uri="{9D8B030D-6E8A-4147-A177-3AD203B41FA5}">
                      <a16:colId xmlns:a16="http://schemas.microsoft.com/office/drawing/2014/main" val="3542387846"/>
                    </a:ext>
                  </a:extLst>
                </a:gridCol>
                <a:gridCol w="1970048">
                  <a:extLst>
                    <a:ext uri="{9D8B030D-6E8A-4147-A177-3AD203B41FA5}">
                      <a16:colId xmlns:a16="http://schemas.microsoft.com/office/drawing/2014/main" val="1322449592"/>
                    </a:ext>
                  </a:extLst>
                </a:gridCol>
              </a:tblGrid>
              <a:tr h="357446">
                <a:tc>
                  <a:txBody>
                    <a:bodyPr/>
                    <a:lstStyle/>
                    <a:p>
                      <a:r>
                        <a:rPr lang="en-GB" sz="1600" b="1">
                          <a:latin typeface="Poppins"/>
                          <a:cs typeface="Poppins"/>
                        </a:rPr>
                        <a:t>Publication</a:t>
                      </a:r>
                    </a:p>
                  </a:txBody>
                  <a:tcPr/>
                </a:tc>
                <a:tc>
                  <a:txBody>
                    <a:bodyPr/>
                    <a:lstStyle/>
                    <a:p>
                      <a:r>
                        <a:rPr lang="en-GB" sz="1600" b="1">
                          <a:latin typeface="Poppins"/>
                          <a:cs typeface="Poppins"/>
                        </a:rPr>
                        <a:t>Start Date </a:t>
                      </a:r>
                    </a:p>
                  </a:txBody>
                  <a:tcPr/>
                </a:tc>
                <a:tc>
                  <a:txBody>
                    <a:bodyPr/>
                    <a:lstStyle/>
                    <a:p>
                      <a:pPr lvl="0">
                        <a:buNone/>
                      </a:pPr>
                      <a:r>
                        <a:rPr lang="en-GB" sz="1600" b="1">
                          <a:latin typeface="Poppins"/>
                          <a:cs typeface="Poppins"/>
                        </a:rPr>
                        <a:t>End Date</a:t>
                      </a:r>
                    </a:p>
                  </a:txBody>
                  <a:tcPr/>
                </a:tc>
                <a:extLst>
                  <a:ext uri="{0D108BD9-81ED-4DB2-BD59-A6C34878D82A}">
                    <a16:rowId xmlns:a16="http://schemas.microsoft.com/office/drawing/2014/main" val="138702381"/>
                  </a:ext>
                </a:extLst>
              </a:tr>
              <a:tr h="814284">
                <a:tc>
                  <a:txBody>
                    <a:bodyPr/>
                    <a:lstStyle/>
                    <a:p>
                      <a:r>
                        <a:rPr lang="en-GB" sz="1600">
                          <a:latin typeface="Poppins"/>
                          <a:cs typeface="Poppins"/>
                        </a:rPr>
                        <a:t>Informal consultation</a:t>
                      </a:r>
                    </a:p>
                  </a:txBody>
                  <a:tcPr/>
                </a:tc>
                <a:tc>
                  <a:txBody>
                    <a:bodyPr/>
                    <a:lstStyle/>
                    <a:p>
                      <a:r>
                        <a:rPr lang="en-GB" sz="1600">
                          <a:latin typeface="Poppins"/>
                          <a:cs typeface="Poppins"/>
                        </a:rPr>
                        <a:t>18 November 2025</a:t>
                      </a:r>
                    </a:p>
                  </a:txBody>
                  <a:tcPr/>
                </a:tc>
                <a:tc>
                  <a:txBody>
                    <a:bodyPr/>
                    <a:lstStyle/>
                    <a:p>
                      <a:pPr lvl="0">
                        <a:buNone/>
                      </a:pPr>
                      <a:r>
                        <a:rPr lang="en-GB" sz="1600">
                          <a:latin typeface="Poppins"/>
                          <a:cs typeface="Poppins"/>
                        </a:rPr>
                        <a:t>17:00 08 December 2025</a:t>
                      </a:r>
                    </a:p>
                  </a:txBody>
                  <a:tcPr/>
                </a:tc>
                <a:extLst>
                  <a:ext uri="{0D108BD9-81ED-4DB2-BD59-A6C34878D82A}">
                    <a16:rowId xmlns:a16="http://schemas.microsoft.com/office/drawing/2014/main" val="2020075663"/>
                  </a:ext>
                </a:extLst>
              </a:tr>
              <a:tr h="814284">
                <a:tc>
                  <a:txBody>
                    <a:bodyPr/>
                    <a:lstStyle/>
                    <a:p>
                      <a:pPr lvl="0">
                        <a:buNone/>
                      </a:pPr>
                      <a:r>
                        <a:rPr lang="en-GB" sz="1600">
                          <a:latin typeface="Poppins"/>
                          <a:cs typeface="Poppins"/>
                        </a:rPr>
                        <a:t>Official consultation</a:t>
                      </a:r>
                    </a:p>
                  </a:txBody>
                  <a:tcPr/>
                </a:tc>
                <a:tc>
                  <a:txBody>
                    <a:bodyPr/>
                    <a:lstStyle/>
                    <a:p>
                      <a:pPr lvl="0">
                        <a:buNone/>
                      </a:pPr>
                      <a:r>
                        <a:rPr lang="en-GB" sz="1600">
                          <a:latin typeface="Poppins"/>
                          <a:cs typeface="Poppins"/>
                        </a:rPr>
                        <a:t>09 January 2026</a:t>
                      </a:r>
                    </a:p>
                  </a:txBody>
                  <a:tcPr/>
                </a:tc>
                <a:tc>
                  <a:txBody>
                    <a:bodyPr/>
                    <a:lstStyle/>
                    <a:p>
                      <a:pPr lvl="0">
                        <a:buNone/>
                      </a:pPr>
                      <a:r>
                        <a:rPr lang="en-GB" sz="1600">
                          <a:latin typeface="Poppins"/>
                          <a:cs typeface="Poppins"/>
                        </a:rPr>
                        <a:t>17:00 06 February 2026</a:t>
                      </a:r>
                    </a:p>
                  </a:txBody>
                  <a:tcPr/>
                </a:tc>
                <a:extLst>
                  <a:ext uri="{0D108BD9-81ED-4DB2-BD59-A6C34878D82A}">
                    <a16:rowId xmlns:a16="http://schemas.microsoft.com/office/drawing/2014/main" val="2955526371"/>
                  </a:ext>
                </a:extLst>
              </a:tr>
            </a:tbl>
          </a:graphicData>
        </a:graphic>
      </p:graphicFrame>
      <p:sp>
        <p:nvSpPr>
          <p:cNvPr id="7" name="TextBox 6">
            <a:extLst>
              <a:ext uri="{FF2B5EF4-FFF2-40B4-BE49-F238E27FC236}">
                <a16:creationId xmlns:a16="http://schemas.microsoft.com/office/drawing/2014/main" id="{21464CFC-7163-6684-91A2-D9F8A50BEC1A}"/>
              </a:ext>
            </a:extLst>
          </p:cNvPr>
          <p:cNvSpPr txBox="1"/>
          <p:nvPr/>
        </p:nvSpPr>
        <p:spPr>
          <a:xfrm>
            <a:off x="10274570" y="-326222"/>
            <a:ext cx="6096000" cy="9669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a:p>
            <a:pPr>
              <a:lnSpc>
                <a:spcPts val="2475"/>
              </a:lnSpc>
            </a:pPr>
            <a:r>
              <a:rPr lang="en-US" sz="2400" baseline="0">
                <a:solidFill>
                  <a:srgbClr val="FFFFFF"/>
                </a:solidFill>
                <a:latin typeface="Poppins" panose="00000500000000000000" pitchFamily="2" charset="0"/>
                <a:cs typeface="Poppins" panose="00000500000000000000" pitchFamily="2" charset="0"/>
              </a:rPr>
              <a:t> #3200343</a:t>
            </a:r>
          </a:p>
          <a:p>
            <a:pPr algn="ctr"/>
            <a:endParaRPr lang="en-GB"/>
          </a:p>
        </p:txBody>
      </p:sp>
    </p:spTree>
    <p:extLst>
      <p:ext uri="{BB962C8B-B14F-4D97-AF65-F5344CB8AC3E}">
        <p14:creationId xmlns:p14="http://schemas.microsoft.com/office/powerpoint/2010/main" val="15078695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E1A886-D7B7-BF9D-99A1-FAFC079E2BE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A8AC372-38D6-FA9E-17D0-B8269D01EEDD}"/>
              </a:ext>
            </a:extLst>
          </p:cNvPr>
          <p:cNvSpPr>
            <a:spLocks noGrp="1"/>
          </p:cNvSpPr>
          <p:nvPr>
            <p:ph type="ctrTitle"/>
          </p:nvPr>
        </p:nvSpPr>
        <p:spPr/>
        <p:txBody>
          <a:bodyPr/>
          <a:lstStyle/>
          <a:p>
            <a:r>
              <a:rPr lang="en-GB" b="0" err="1">
                <a:latin typeface="Poppins" panose="00000500000000000000" pitchFamily="2" charset="0"/>
                <a:cs typeface="Poppins" panose="00000500000000000000" pitchFamily="2" charset="0"/>
              </a:rPr>
              <a:t>Slido</a:t>
            </a:r>
            <a:r>
              <a:rPr lang="en-GB" b="0">
                <a:latin typeface="Poppins" panose="00000500000000000000" pitchFamily="2" charset="0"/>
                <a:cs typeface="Poppins" panose="00000500000000000000" pitchFamily="2" charset="0"/>
              </a:rPr>
              <a:t> Q&amp;A</a:t>
            </a:r>
          </a:p>
        </p:txBody>
      </p:sp>
      <p:sp>
        <p:nvSpPr>
          <p:cNvPr id="3" name="Subtitle 2">
            <a:extLst>
              <a:ext uri="{FF2B5EF4-FFF2-40B4-BE49-F238E27FC236}">
                <a16:creationId xmlns:a16="http://schemas.microsoft.com/office/drawing/2014/main" id="{69FA6B81-6391-4135-AD10-03F132EF32DE}"/>
              </a:ext>
            </a:extLst>
          </p:cNvPr>
          <p:cNvSpPr>
            <a:spLocks noGrp="1"/>
          </p:cNvSpPr>
          <p:nvPr>
            <p:ph type="subTitle" idx="1"/>
          </p:nvPr>
        </p:nvSpPr>
        <p:spPr/>
        <p:txBody>
          <a:bodyPr>
            <a:normAutofit/>
          </a:bodyPr>
          <a:lstStyle/>
          <a:p>
            <a:r>
              <a:rPr lang="en-US">
                <a:solidFill>
                  <a:srgbClr val="FFFFFF"/>
                </a:solidFill>
                <a:latin typeface="Arial"/>
              </a:rPr>
              <a:t> #3200343</a:t>
            </a:r>
          </a:p>
          <a:p>
            <a:endParaRPr lang="en-GB">
              <a:latin typeface="Poppins"/>
              <a:cs typeface="Arial"/>
            </a:endParaRPr>
          </a:p>
        </p:txBody>
      </p:sp>
      <p:sp>
        <p:nvSpPr>
          <p:cNvPr id="5" name="TextBox 4">
            <a:extLst>
              <a:ext uri="{FF2B5EF4-FFF2-40B4-BE49-F238E27FC236}">
                <a16:creationId xmlns:a16="http://schemas.microsoft.com/office/drawing/2014/main" id="{83ADAFA1-C781-7C9E-37EC-DF06E0A64976}"/>
              </a:ext>
            </a:extLst>
          </p:cNvPr>
          <p:cNvSpPr txBox="1"/>
          <p:nvPr/>
        </p:nvSpPr>
        <p:spPr>
          <a:xfrm>
            <a:off x="9886709" y="-265253"/>
            <a:ext cx="60960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a:p>
            <a:pPr algn="ctr"/>
            <a:endParaRPr lang="en-GB"/>
          </a:p>
        </p:txBody>
      </p:sp>
      <p:pic>
        <p:nvPicPr>
          <p:cNvPr id="7" name="Picture 6" descr="A qr code with black squares&#10;&#10;AI-generated content may be incorrect.">
            <a:extLst>
              <a:ext uri="{FF2B5EF4-FFF2-40B4-BE49-F238E27FC236}">
                <a16:creationId xmlns:a16="http://schemas.microsoft.com/office/drawing/2014/main" id="{06DBE691-F570-645C-E79E-B5346E624892}"/>
              </a:ext>
            </a:extLst>
          </p:cNvPr>
          <p:cNvPicPr>
            <a:picLocks noChangeAspect="1"/>
          </p:cNvPicPr>
          <p:nvPr/>
        </p:nvPicPr>
        <p:blipFill>
          <a:blip r:embed="rId3"/>
          <a:stretch>
            <a:fillRect/>
          </a:stretch>
        </p:blipFill>
        <p:spPr>
          <a:xfrm>
            <a:off x="672041" y="3848562"/>
            <a:ext cx="1619747" cy="1656351"/>
          </a:xfrm>
          <a:prstGeom prst="rect">
            <a:avLst/>
          </a:prstGeom>
        </p:spPr>
      </p:pic>
    </p:spTree>
    <p:extLst>
      <p:ext uri="{BB962C8B-B14F-4D97-AF65-F5344CB8AC3E}">
        <p14:creationId xmlns:p14="http://schemas.microsoft.com/office/powerpoint/2010/main" val="8147203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29D2B6-D3D7-AA01-104E-E188B8B4691D}"/>
              </a:ext>
            </a:extLst>
          </p:cNvPr>
          <p:cNvSpPr>
            <a:spLocks noGrp="1"/>
          </p:cNvSpPr>
          <p:nvPr>
            <p:ph type="ctrTitle"/>
          </p:nvPr>
        </p:nvSpPr>
        <p:spPr/>
        <p:txBody>
          <a:bodyPr/>
          <a:lstStyle/>
          <a:p>
            <a:r>
              <a:rPr lang="en-GB" b="0">
                <a:latin typeface="Poppins" panose="00000500000000000000" pitchFamily="2" charset="0"/>
                <a:cs typeface="Poppins" panose="00000500000000000000" pitchFamily="2" charset="0"/>
              </a:rPr>
              <a:t>Thank you for listening.</a:t>
            </a:r>
          </a:p>
        </p:txBody>
      </p:sp>
      <p:sp>
        <p:nvSpPr>
          <p:cNvPr id="3" name="Subtitle 2">
            <a:extLst>
              <a:ext uri="{FF2B5EF4-FFF2-40B4-BE49-F238E27FC236}">
                <a16:creationId xmlns:a16="http://schemas.microsoft.com/office/drawing/2014/main" id="{79AD0091-A795-50A1-C73F-E8D0E55ECF81}"/>
              </a:ext>
            </a:extLst>
          </p:cNvPr>
          <p:cNvSpPr>
            <a:spLocks noGrp="1"/>
          </p:cNvSpPr>
          <p:nvPr>
            <p:ph type="subTitle" idx="1"/>
          </p:nvPr>
        </p:nvSpPr>
        <p:spPr/>
        <p:txBody>
          <a:bodyPr>
            <a:normAutofit fontScale="77500" lnSpcReduction="20000"/>
          </a:bodyPr>
          <a:lstStyle/>
          <a:p>
            <a:r>
              <a:rPr lang="en-GB">
                <a:latin typeface="Poppins"/>
                <a:cs typeface="Arial"/>
              </a:rPr>
              <a:t>For any help or follow up  questions please contact </a:t>
            </a:r>
            <a:r>
              <a:rPr lang="en-GB" err="1">
                <a:latin typeface="Poppins"/>
                <a:cs typeface="Arial"/>
                <a:hlinkClick r:id="rId2">
                  <a:extLst>
                    <a:ext uri="{A12FA001-AC4F-418D-AE19-62706E023703}">
                      <ahyp:hlinkClr xmlns:ahyp="http://schemas.microsoft.com/office/drawing/2018/hyperlinkcolor" val="tx"/>
                    </a:ext>
                  </a:extLst>
                </a:hlinkClick>
              </a:rPr>
              <a:t>box.EFTConsultations@neso.energy</a:t>
            </a:r>
            <a:r>
              <a:rPr lang="en-GB">
                <a:latin typeface="Poppins"/>
                <a:cs typeface="Arial"/>
              </a:rPr>
              <a:t> </a:t>
            </a:r>
          </a:p>
        </p:txBody>
      </p:sp>
      <p:sp>
        <p:nvSpPr>
          <p:cNvPr id="5" name="TextBox 4">
            <a:extLst>
              <a:ext uri="{FF2B5EF4-FFF2-40B4-BE49-F238E27FC236}">
                <a16:creationId xmlns:a16="http://schemas.microsoft.com/office/drawing/2014/main" id="{6B34C430-4C46-A8C3-BF20-E17A7A2F9182}"/>
              </a:ext>
            </a:extLst>
          </p:cNvPr>
          <p:cNvSpPr txBox="1"/>
          <p:nvPr/>
        </p:nvSpPr>
        <p:spPr>
          <a:xfrm>
            <a:off x="9886709" y="-265253"/>
            <a:ext cx="6096000" cy="9669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a:p>
            <a:pPr>
              <a:lnSpc>
                <a:spcPts val="2475"/>
              </a:lnSpc>
            </a:pPr>
            <a:r>
              <a:rPr lang="en-US" sz="2400" baseline="0">
                <a:solidFill>
                  <a:srgbClr val="FFFFFF"/>
                </a:solidFill>
                <a:latin typeface="Arial"/>
              </a:rPr>
              <a:t>slido #3200343</a:t>
            </a:r>
          </a:p>
          <a:p>
            <a:pPr algn="ctr"/>
            <a:endParaRPr lang="en-GB"/>
          </a:p>
        </p:txBody>
      </p:sp>
    </p:spTree>
    <p:extLst>
      <p:ext uri="{BB962C8B-B14F-4D97-AF65-F5344CB8AC3E}">
        <p14:creationId xmlns:p14="http://schemas.microsoft.com/office/powerpoint/2010/main" val="10759578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CC9FC06-8049-1A9F-00B9-BFF07F39B198}"/>
              </a:ext>
            </a:extLst>
          </p:cNvPr>
          <p:cNvSpPr>
            <a:spLocks noGrp="1"/>
          </p:cNvSpPr>
          <p:nvPr>
            <p:ph type="ctrTitle"/>
          </p:nvPr>
        </p:nvSpPr>
        <p:spPr>
          <a:xfrm>
            <a:off x="591018" y="820795"/>
            <a:ext cx="5047782" cy="644211"/>
          </a:xfrm>
        </p:spPr>
        <p:txBody>
          <a:bodyPr>
            <a:normAutofit fontScale="90000"/>
          </a:bodyPr>
          <a:lstStyle/>
          <a:p>
            <a:r>
              <a:rPr lang="en-GB">
                <a:latin typeface="Poppins"/>
                <a:cs typeface="Poppins"/>
              </a:rPr>
              <a:t>Agenda</a:t>
            </a:r>
          </a:p>
        </p:txBody>
      </p:sp>
      <p:sp>
        <p:nvSpPr>
          <p:cNvPr id="2" name="Content Placeholder 2">
            <a:extLst>
              <a:ext uri="{FF2B5EF4-FFF2-40B4-BE49-F238E27FC236}">
                <a16:creationId xmlns:a16="http://schemas.microsoft.com/office/drawing/2014/main" id="{CF9ED74A-F4AC-5841-2CF6-A92B77656D29}"/>
              </a:ext>
            </a:extLst>
          </p:cNvPr>
          <p:cNvSpPr txBox="1">
            <a:spLocks/>
          </p:cNvSpPr>
          <p:nvPr/>
        </p:nvSpPr>
        <p:spPr>
          <a:xfrm>
            <a:off x="591018" y="1493007"/>
            <a:ext cx="9767235" cy="3871985"/>
          </a:xfrm>
          <a:prstGeom prst="rect">
            <a:avLst/>
          </a:prstGeom>
        </p:spPr>
        <p:txBody>
          <a:bodyPr vert="horz" lIns="91440" tIns="45720" rIns="91440" bIns="45720" rtlCol="0" anchor="t">
            <a:noAutofit/>
          </a:bodyPr>
          <a:lstStyle>
            <a:lvl1pPr marL="0" indent="0" algn="l" defTabSz="914400" rtl="0" eaLnBrk="1" latinLnBrk="0" hangingPunct="1">
              <a:lnSpc>
                <a:spcPct val="100000"/>
              </a:lnSpc>
              <a:spcBef>
                <a:spcPts val="1000"/>
              </a:spcBef>
              <a:buFont typeface="Arial" panose="020B0604020202020204" pitchFamily="34" charset="0"/>
              <a:buNone/>
              <a:defRPr sz="2400" b="0" i="0" kern="1200">
                <a:solidFill>
                  <a:schemeClr val="bg1"/>
                </a:solidFill>
                <a:latin typeface="Arial" panose="020B0604020202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rial" panose="020B060402020202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rial" panose="020B060402020202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rial" panose="020B060402020202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rial" panose="020B0604020202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2000">
                <a:latin typeface="Poppins"/>
                <a:cs typeface="Poppins"/>
              </a:rPr>
              <a:t>As part of NESO’s annual review process, we are preparing to consult on changes to these statements for 2026/27 and invite feedback from stakeholders across the sector. </a:t>
            </a:r>
          </a:p>
          <a:p>
            <a:endParaRPr lang="en-GB" sz="2000">
              <a:latin typeface="Poppins"/>
              <a:cs typeface="Poppins"/>
            </a:endParaRPr>
          </a:p>
          <a:p>
            <a:r>
              <a:rPr lang="en-GB" sz="2000">
                <a:latin typeface="Poppins"/>
                <a:cs typeface="Poppins"/>
              </a:rPr>
              <a:t>This session will provide:</a:t>
            </a:r>
          </a:p>
          <a:p>
            <a:r>
              <a:rPr lang="en-GB" sz="2000">
                <a:latin typeface="Poppins"/>
                <a:cs typeface="Poppins"/>
              </a:rPr>
              <a:t>1. An overview of the review and consultation process</a:t>
            </a:r>
          </a:p>
          <a:p>
            <a:r>
              <a:rPr lang="en-GB" sz="2000">
                <a:latin typeface="Poppins"/>
                <a:cs typeface="Poppins"/>
              </a:rPr>
              <a:t>2. Insight into the initial changes being proposed</a:t>
            </a:r>
          </a:p>
          <a:p>
            <a:r>
              <a:rPr lang="en-GB" sz="2000">
                <a:latin typeface="Poppins"/>
                <a:cs typeface="Poppins"/>
              </a:rPr>
              <a:t>3. Guidance on how to engage with the consultation process and next steps </a:t>
            </a:r>
          </a:p>
          <a:p>
            <a:r>
              <a:rPr lang="en-GB" sz="2000">
                <a:latin typeface="Poppins"/>
                <a:cs typeface="Poppins"/>
              </a:rPr>
              <a:t>4. Q&amp;A</a:t>
            </a:r>
          </a:p>
          <a:p>
            <a:endParaRPr lang="en-GB" sz="2000">
              <a:latin typeface="Poppins"/>
              <a:cs typeface="Poppins"/>
            </a:endParaRPr>
          </a:p>
        </p:txBody>
      </p:sp>
    </p:spTree>
    <p:extLst>
      <p:ext uri="{BB962C8B-B14F-4D97-AF65-F5344CB8AC3E}">
        <p14:creationId xmlns:p14="http://schemas.microsoft.com/office/powerpoint/2010/main" val="7469388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87AD4-BF1D-8EEC-E12B-3B7C81B4C85C}"/>
              </a:ext>
            </a:extLst>
          </p:cNvPr>
          <p:cNvSpPr>
            <a:spLocks noGrp="1"/>
          </p:cNvSpPr>
          <p:nvPr>
            <p:ph type="ctrTitle"/>
          </p:nvPr>
        </p:nvSpPr>
        <p:spPr>
          <a:xfrm>
            <a:off x="591018" y="820795"/>
            <a:ext cx="5047782" cy="663876"/>
          </a:xfrm>
        </p:spPr>
        <p:txBody>
          <a:bodyPr>
            <a:normAutofit fontScale="90000"/>
          </a:bodyPr>
          <a:lstStyle/>
          <a:p>
            <a:r>
              <a:rPr lang="en-GB"/>
              <a:t>Housekeeping</a:t>
            </a:r>
          </a:p>
        </p:txBody>
      </p:sp>
      <p:sp>
        <p:nvSpPr>
          <p:cNvPr id="3" name="Subtitle 2">
            <a:extLst>
              <a:ext uri="{FF2B5EF4-FFF2-40B4-BE49-F238E27FC236}">
                <a16:creationId xmlns:a16="http://schemas.microsoft.com/office/drawing/2014/main" id="{8CEC15D2-28A7-1856-9C7B-D61D7A62189B}"/>
              </a:ext>
            </a:extLst>
          </p:cNvPr>
          <p:cNvSpPr>
            <a:spLocks noGrp="1"/>
          </p:cNvSpPr>
          <p:nvPr>
            <p:ph type="subTitle" idx="1"/>
          </p:nvPr>
        </p:nvSpPr>
        <p:spPr>
          <a:xfrm>
            <a:off x="591018" y="1710885"/>
            <a:ext cx="6134180" cy="3495366"/>
          </a:xfrm>
        </p:spPr>
        <p:txBody>
          <a:bodyPr vert="horz" lIns="91440" tIns="45720" rIns="91440" bIns="45720" rtlCol="0" anchor="t">
            <a:normAutofit/>
          </a:bodyPr>
          <a:lstStyle/>
          <a:p>
            <a:pPr marL="285750" indent="-285750">
              <a:buFont typeface="Arial" panose="020B0604020202020204" pitchFamily="34" charset="0"/>
              <a:buChar char="•"/>
            </a:pPr>
            <a:r>
              <a:rPr lang="en-GB" sz="2000">
                <a:latin typeface="Poppins"/>
                <a:cs typeface="Poppins"/>
              </a:rPr>
              <a:t>Cameras and mics off for attendees</a:t>
            </a:r>
          </a:p>
          <a:p>
            <a:pPr marL="285750" indent="-285750">
              <a:buFont typeface="Arial" panose="020B0604020202020204" pitchFamily="34" charset="0"/>
              <a:buChar char="•"/>
            </a:pPr>
            <a:r>
              <a:rPr lang="en-GB" sz="2000">
                <a:latin typeface="Poppins"/>
                <a:cs typeface="Poppins"/>
              </a:rPr>
              <a:t>Questions to be asked through </a:t>
            </a:r>
            <a:r>
              <a:rPr lang="en-GB" sz="2000" err="1">
                <a:latin typeface="Poppins"/>
                <a:cs typeface="Poppins"/>
              </a:rPr>
              <a:t>Slido</a:t>
            </a:r>
            <a:r>
              <a:rPr lang="en-GB" sz="2000">
                <a:latin typeface="Poppins"/>
                <a:cs typeface="Poppins"/>
              </a:rPr>
              <a:t> #3200343 </a:t>
            </a:r>
            <a:endParaRPr lang="en-US" sz="2000">
              <a:latin typeface="Poppins"/>
              <a:cs typeface="Poppins"/>
            </a:endParaRPr>
          </a:p>
          <a:p>
            <a:pPr marL="285750" indent="-285750">
              <a:buFont typeface="Arial" panose="020B0604020202020204" pitchFamily="34" charset="0"/>
              <a:buChar char="•"/>
            </a:pPr>
            <a:endParaRPr lang="en-GB" sz="2000">
              <a:latin typeface="Poppins"/>
              <a:cs typeface="Poppins"/>
            </a:endParaRPr>
          </a:p>
          <a:p>
            <a:endParaRPr lang="en-GB" sz="2000">
              <a:latin typeface="Poppins"/>
              <a:cs typeface="Poppins"/>
            </a:endParaRPr>
          </a:p>
        </p:txBody>
      </p:sp>
      <p:sp>
        <p:nvSpPr>
          <p:cNvPr id="4" name="TextBox 3">
            <a:extLst>
              <a:ext uri="{FF2B5EF4-FFF2-40B4-BE49-F238E27FC236}">
                <a16:creationId xmlns:a16="http://schemas.microsoft.com/office/drawing/2014/main" id="{2335A6BA-B7CB-C0FC-46AF-F81EA77B1D91}"/>
              </a:ext>
            </a:extLst>
          </p:cNvPr>
          <p:cNvSpPr txBox="1"/>
          <p:nvPr/>
        </p:nvSpPr>
        <p:spPr>
          <a:xfrm>
            <a:off x="9726969" y="-268264"/>
            <a:ext cx="6096000" cy="9669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a:p>
            <a:pPr>
              <a:lnSpc>
                <a:spcPts val="2475"/>
              </a:lnSpc>
            </a:pPr>
            <a:r>
              <a:rPr lang="en-US" sz="2400" baseline="0" err="1">
                <a:solidFill>
                  <a:srgbClr val="FFFFFF"/>
                </a:solidFill>
                <a:latin typeface="Poppins" panose="00000500000000000000" pitchFamily="2" charset="0"/>
                <a:cs typeface="Poppins" panose="00000500000000000000" pitchFamily="2" charset="0"/>
              </a:rPr>
              <a:t>slido</a:t>
            </a:r>
            <a:r>
              <a:rPr lang="en-US" sz="2400" baseline="0">
                <a:solidFill>
                  <a:srgbClr val="FFFFFF"/>
                </a:solidFill>
                <a:latin typeface="Poppins" panose="00000500000000000000" pitchFamily="2" charset="0"/>
                <a:cs typeface="Poppins" panose="00000500000000000000" pitchFamily="2" charset="0"/>
              </a:rPr>
              <a:t> #3200343</a:t>
            </a:r>
          </a:p>
          <a:p>
            <a:pPr algn="ctr"/>
            <a:endParaRPr lang="en-GB"/>
          </a:p>
        </p:txBody>
      </p:sp>
      <p:pic>
        <p:nvPicPr>
          <p:cNvPr id="5" name="Picture 4" descr="A qr code with black squares&#10;&#10;AI-generated content may be incorrect.">
            <a:extLst>
              <a:ext uri="{FF2B5EF4-FFF2-40B4-BE49-F238E27FC236}">
                <a16:creationId xmlns:a16="http://schemas.microsoft.com/office/drawing/2014/main" id="{EAD39F58-6DCA-388E-9BCF-E27CC1FE26F2}"/>
              </a:ext>
            </a:extLst>
          </p:cNvPr>
          <p:cNvPicPr>
            <a:picLocks noChangeAspect="1"/>
          </p:cNvPicPr>
          <p:nvPr/>
        </p:nvPicPr>
        <p:blipFill>
          <a:blip r:embed="rId3"/>
          <a:stretch>
            <a:fillRect/>
          </a:stretch>
        </p:blipFill>
        <p:spPr>
          <a:xfrm>
            <a:off x="10459553" y="514901"/>
            <a:ext cx="1466023" cy="1499153"/>
          </a:xfrm>
          <a:prstGeom prst="rect">
            <a:avLst/>
          </a:prstGeom>
        </p:spPr>
      </p:pic>
    </p:spTree>
    <p:extLst>
      <p:ext uri="{BB962C8B-B14F-4D97-AF65-F5344CB8AC3E}">
        <p14:creationId xmlns:p14="http://schemas.microsoft.com/office/powerpoint/2010/main" val="34854132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CC9FC06-8049-1A9F-00B9-BFF07F39B198}"/>
              </a:ext>
            </a:extLst>
          </p:cNvPr>
          <p:cNvSpPr>
            <a:spLocks noGrp="1"/>
          </p:cNvSpPr>
          <p:nvPr>
            <p:ph type="ctrTitle"/>
          </p:nvPr>
        </p:nvSpPr>
        <p:spPr>
          <a:xfrm>
            <a:off x="652802" y="2118254"/>
            <a:ext cx="5047782" cy="2387600"/>
          </a:xfrm>
        </p:spPr>
        <p:txBody>
          <a:bodyPr/>
          <a:lstStyle/>
          <a:p>
            <a:r>
              <a:rPr lang="en-GB" b="0">
                <a:latin typeface="Poppins"/>
                <a:cs typeface="Arial"/>
              </a:rPr>
              <a:t>Overview of the C9 Review Process</a:t>
            </a:r>
          </a:p>
        </p:txBody>
      </p:sp>
      <p:sp>
        <p:nvSpPr>
          <p:cNvPr id="2" name="TextBox 1">
            <a:extLst>
              <a:ext uri="{FF2B5EF4-FFF2-40B4-BE49-F238E27FC236}">
                <a16:creationId xmlns:a16="http://schemas.microsoft.com/office/drawing/2014/main" id="{6C836734-2CA1-1413-F16E-392F308CF4CB}"/>
              </a:ext>
            </a:extLst>
          </p:cNvPr>
          <p:cNvSpPr txBox="1"/>
          <p:nvPr/>
        </p:nvSpPr>
        <p:spPr>
          <a:xfrm>
            <a:off x="10228774" y="-234810"/>
            <a:ext cx="6096000" cy="9669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a:p>
            <a:pPr>
              <a:lnSpc>
                <a:spcPts val="2475"/>
              </a:lnSpc>
            </a:pPr>
            <a:r>
              <a:rPr lang="en-US" sz="2400" baseline="0">
                <a:solidFill>
                  <a:srgbClr val="FFFFFF"/>
                </a:solidFill>
                <a:latin typeface="Poppins" panose="00000500000000000000" pitchFamily="2" charset="0"/>
                <a:cs typeface="Poppins" panose="00000500000000000000" pitchFamily="2" charset="0"/>
              </a:rPr>
              <a:t> #3200343</a:t>
            </a:r>
          </a:p>
          <a:p>
            <a:pPr algn="ctr"/>
            <a:endParaRPr lang="en-GB"/>
          </a:p>
        </p:txBody>
      </p:sp>
    </p:spTree>
    <p:extLst>
      <p:ext uri="{BB962C8B-B14F-4D97-AF65-F5344CB8AC3E}">
        <p14:creationId xmlns:p14="http://schemas.microsoft.com/office/powerpoint/2010/main" val="38022515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511C7-722C-EB44-8F0E-3FE53AB0269A}"/>
              </a:ext>
            </a:extLst>
          </p:cNvPr>
          <p:cNvSpPr>
            <a:spLocks noGrp="1"/>
          </p:cNvSpPr>
          <p:nvPr>
            <p:ph type="title"/>
          </p:nvPr>
        </p:nvSpPr>
        <p:spPr/>
        <p:txBody>
          <a:bodyPr/>
          <a:lstStyle/>
          <a:p>
            <a:r>
              <a:rPr lang="en-GB" b="0">
                <a:solidFill>
                  <a:schemeClr val="accent1">
                    <a:lumMod val="50000"/>
                  </a:schemeClr>
                </a:solidFill>
                <a:latin typeface="Poppins"/>
                <a:cs typeface="Poppins"/>
              </a:rPr>
              <a:t>C9 Annual Process </a:t>
            </a:r>
          </a:p>
        </p:txBody>
      </p:sp>
      <p:sp>
        <p:nvSpPr>
          <p:cNvPr id="4" name="Content Placeholder 3">
            <a:extLst>
              <a:ext uri="{FF2B5EF4-FFF2-40B4-BE49-F238E27FC236}">
                <a16:creationId xmlns:a16="http://schemas.microsoft.com/office/drawing/2014/main" id="{9A20436A-B784-DBDA-544F-0CDDC5D2F7B2}"/>
              </a:ext>
            </a:extLst>
          </p:cNvPr>
          <p:cNvSpPr>
            <a:spLocks noGrp="1"/>
          </p:cNvSpPr>
          <p:nvPr>
            <p:ph sz="quarter" idx="13"/>
          </p:nvPr>
        </p:nvSpPr>
        <p:spPr>
          <a:xfrm>
            <a:off x="646918" y="1322559"/>
            <a:ext cx="10693209" cy="4839672"/>
          </a:xfrm>
        </p:spPr>
        <p:txBody>
          <a:bodyPr vert="horz" lIns="91440" tIns="45720" rIns="91440" bIns="45720" rtlCol="0" anchor="t">
            <a:normAutofit/>
          </a:bodyPr>
          <a:lstStyle/>
          <a:p>
            <a:r>
              <a:rPr lang="en-GB" sz="1600">
                <a:latin typeface="Poppins"/>
                <a:cs typeface="Poppins"/>
              </a:rPr>
              <a:t>The Electricity System Operator Licence Condition C9 "Procurement and use of balancing services" sets out the obligation on NESO to publish and annually review five statements addressing the procurement and use of balancing services.</a:t>
            </a:r>
            <a:endParaRPr lang="en-GB" sz="1600" i="1">
              <a:latin typeface="Poppins"/>
              <a:cs typeface="Poppins"/>
            </a:endParaRPr>
          </a:p>
          <a:p>
            <a:endParaRPr lang="en-GB" sz="1600">
              <a:latin typeface="Poppins"/>
              <a:cs typeface="Poppins"/>
            </a:endParaRPr>
          </a:p>
          <a:p>
            <a:r>
              <a:rPr lang="en-GB" sz="1600">
                <a:latin typeface="Poppins"/>
                <a:cs typeface="Poppins"/>
              </a:rPr>
              <a:t>The five statements are:</a:t>
            </a:r>
          </a:p>
          <a:p>
            <a:pPr marL="342900" indent="-342900">
              <a:buClr>
                <a:schemeClr val="tx2"/>
              </a:buClr>
              <a:buFont typeface="Arial" panose="020B0604020202020204" pitchFamily="34" charset="0"/>
              <a:buChar char="•"/>
            </a:pPr>
            <a:r>
              <a:rPr lang="en-GB" sz="1600">
                <a:latin typeface="Poppins"/>
                <a:cs typeface="Poppins"/>
              </a:rPr>
              <a:t>The Procurement Guidelines Statement (PGS)</a:t>
            </a:r>
          </a:p>
          <a:p>
            <a:pPr marL="342900" indent="-342900">
              <a:buClr>
                <a:schemeClr val="tx2"/>
              </a:buClr>
              <a:buFont typeface="Arial" panose="020B0604020202020204" pitchFamily="34" charset="0"/>
              <a:buChar char="•"/>
            </a:pPr>
            <a:r>
              <a:rPr lang="en-GB" sz="1600">
                <a:latin typeface="Poppins"/>
                <a:cs typeface="Poppins"/>
              </a:rPr>
              <a:t>The Balancing Principles Statement (BPS)</a:t>
            </a:r>
          </a:p>
          <a:p>
            <a:pPr marL="342900" indent="-342900">
              <a:buClr>
                <a:schemeClr val="tx2"/>
              </a:buClr>
              <a:buFont typeface="Arial" panose="020B0604020202020204" pitchFamily="34" charset="0"/>
              <a:buChar char="•"/>
            </a:pPr>
            <a:r>
              <a:rPr lang="en-GB" sz="1600">
                <a:latin typeface="Poppins"/>
                <a:cs typeface="Poppins"/>
              </a:rPr>
              <a:t>System Management Action Flagging Methodology (SMAF)</a:t>
            </a:r>
          </a:p>
          <a:p>
            <a:pPr marL="342900" indent="-342900">
              <a:buClr>
                <a:schemeClr val="tx2"/>
              </a:buClr>
              <a:buFont typeface="Arial" panose="020B0604020202020204" pitchFamily="34" charset="0"/>
              <a:buChar char="•"/>
            </a:pPr>
            <a:r>
              <a:rPr lang="en-GB" sz="1600">
                <a:latin typeface="Poppins"/>
                <a:cs typeface="Poppins"/>
              </a:rPr>
              <a:t>Applicable Balancing Service Adjustment Data Methodology Statement (ABSVD)</a:t>
            </a:r>
          </a:p>
          <a:p>
            <a:pPr marL="342900" indent="-342900">
              <a:buClr>
                <a:schemeClr val="tx2"/>
              </a:buClr>
              <a:buFont typeface="Arial" panose="020B0604020202020204" pitchFamily="34" charset="0"/>
              <a:buChar char="•"/>
            </a:pPr>
            <a:r>
              <a:rPr lang="en-GB" sz="1600">
                <a:latin typeface="Poppins"/>
                <a:cs typeface="Poppins"/>
              </a:rPr>
              <a:t>The Balancing Services Adjustment Data Methodology Statement (BSAD)</a:t>
            </a:r>
          </a:p>
          <a:p>
            <a:pPr marL="342900" indent="-342900">
              <a:buClr>
                <a:schemeClr val="tx2"/>
              </a:buClr>
              <a:buFont typeface="Arial" panose="020B0604020202020204" pitchFamily="34" charset="0"/>
              <a:buChar char="•"/>
            </a:pPr>
            <a:endParaRPr lang="en-GB" sz="1600">
              <a:latin typeface="Poppins"/>
              <a:cs typeface="Poppins"/>
            </a:endParaRPr>
          </a:p>
          <a:p>
            <a:pPr>
              <a:buClr>
                <a:schemeClr val="tx2"/>
              </a:buClr>
            </a:pPr>
            <a:r>
              <a:rPr lang="en-GB" sz="1600">
                <a:latin typeface="Poppins"/>
                <a:cs typeface="Poppins"/>
              </a:rPr>
              <a:t>The current versions of the statements and consultations are published on the C9 NESO website page. </a:t>
            </a:r>
            <a:endParaRPr lang="en-GB" sz="1600" i="1">
              <a:latin typeface="Poppins"/>
              <a:cs typeface="Poppins"/>
            </a:endParaRPr>
          </a:p>
          <a:p>
            <a:pPr lvl="1">
              <a:lnSpc>
                <a:spcPct val="107000"/>
              </a:lnSpc>
            </a:pPr>
            <a:endParaRPr lang="en-GB" sz="1600" i="1">
              <a:effectLst/>
              <a:latin typeface="Poppins"/>
              <a:ea typeface="Calibri" panose="020F0502020204030204" pitchFamily="34" charset="0"/>
              <a:cs typeface="Poppins"/>
            </a:endParaRPr>
          </a:p>
          <a:p>
            <a:endParaRPr lang="en-GB" sz="1600">
              <a:latin typeface="Poppins"/>
              <a:cs typeface="Poppins"/>
            </a:endParaRPr>
          </a:p>
        </p:txBody>
      </p:sp>
      <p:sp>
        <p:nvSpPr>
          <p:cNvPr id="3" name="TextBox 2">
            <a:extLst>
              <a:ext uri="{FF2B5EF4-FFF2-40B4-BE49-F238E27FC236}">
                <a16:creationId xmlns:a16="http://schemas.microsoft.com/office/drawing/2014/main" id="{DB4E3CE4-F7E4-69DC-2273-F30DD5EE3AB2}"/>
              </a:ext>
            </a:extLst>
          </p:cNvPr>
          <p:cNvSpPr txBox="1"/>
          <p:nvPr/>
        </p:nvSpPr>
        <p:spPr>
          <a:xfrm>
            <a:off x="9726969" y="-268264"/>
            <a:ext cx="6096000" cy="9669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a:p>
            <a:pPr>
              <a:lnSpc>
                <a:spcPts val="2475"/>
              </a:lnSpc>
            </a:pPr>
            <a:r>
              <a:rPr lang="en-US" sz="2400" baseline="0">
                <a:solidFill>
                  <a:srgbClr val="FFFFFF"/>
                </a:solidFill>
                <a:latin typeface="Poppins" panose="00000500000000000000" pitchFamily="2" charset="0"/>
                <a:cs typeface="Poppins" panose="00000500000000000000" pitchFamily="2" charset="0"/>
              </a:rPr>
              <a:t> #3200343</a:t>
            </a:r>
          </a:p>
          <a:p>
            <a:pPr algn="ctr"/>
            <a:endParaRPr lang="en-GB"/>
          </a:p>
        </p:txBody>
      </p:sp>
    </p:spTree>
    <p:extLst>
      <p:ext uri="{BB962C8B-B14F-4D97-AF65-F5344CB8AC3E}">
        <p14:creationId xmlns:p14="http://schemas.microsoft.com/office/powerpoint/2010/main" val="10189178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5D7CD9-9FC4-81BD-6FAB-B65C95FCA7E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03CE7FD-4B85-BF83-3EF9-02EE3A11C77C}"/>
              </a:ext>
            </a:extLst>
          </p:cNvPr>
          <p:cNvSpPr>
            <a:spLocks noGrp="1"/>
          </p:cNvSpPr>
          <p:nvPr>
            <p:ph type="title"/>
          </p:nvPr>
        </p:nvSpPr>
        <p:spPr/>
        <p:txBody>
          <a:bodyPr/>
          <a:lstStyle/>
          <a:p>
            <a:r>
              <a:rPr lang="en-GB" b="0">
                <a:solidFill>
                  <a:schemeClr val="accent1">
                    <a:lumMod val="50000"/>
                  </a:schemeClr>
                </a:solidFill>
                <a:latin typeface="Poppins"/>
                <a:cs typeface="Poppins"/>
              </a:rPr>
              <a:t>C9 Review timeline</a:t>
            </a:r>
          </a:p>
        </p:txBody>
      </p:sp>
      <p:sp>
        <p:nvSpPr>
          <p:cNvPr id="4" name="Content Placeholder 3">
            <a:extLst>
              <a:ext uri="{FF2B5EF4-FFF2-40B4-BE49-F238E27FC236}">
                <a16:creationId xmlns:a16="http://schemas.microsoft.com/office/drawing/2014/main" id="{DB36043F-9A1B-9D97-EDDE-10CEE426D329}"/>
              </a:ext>
            </a:extLst>
          </p:cNvPr>
          <p:cNvSpPr>
            <a:spLocks noGrp="1"/>
          </p:cNvSpPr>
          <p:nvPr>
            <p:ph sz="quarter" idx="13"/>
          </p:nvPr>
        </p:nvSpPr>
        <p:spPr>
          <a:xfrm>
            <a:off x="632516" y="1322559"/>
            <a:ext cx="5171440" cy="5168263"/>
          </a:xfrm>
        </p:spPr>
        <p:txBody>
          <a:bodyPr vert="horz" lIns="91440" tIns="45720" rIns="91440" bIns="45720" rtlCol="0" anchor="t">
            <a:normAutofit/>
          </a:bodyPr>
          <a:lstStyle/>
          <a:p>
            <a:r>
              <a:rPr lang="en-GB" sz="1600">
                <a:latin typeface="Poppins"/>
                <a:cs typeface="Poppins"/>
              </a:rPr>
              <a:t>In accordance with Standard Condition C9 of the ESO License, we are conducting an annual review of all licence statements, as part of this review we have proposed changes to the five statements which we invite all industry parties to provide feedback on.</a:t>
            </a:r>
            <a:endParaRPr lang="en-US">
              <a:latin typeface="Poppins"/>
              <a:cs typeface="Poppins"/>
            </a:endParaRPr>
          </a:p>
          <a:p>
            <a:endParaRPr lang="en-GB" sz="1600">
              <a:latin typeface="Poppins"/>
              <a:cs typeface="Poppins"/>
            </a:endParaRPr>
          </a:p>
          <a:p>
            <a:r>
              <a:rPr lang="en-GB" sz="1600">
                <a:latin typeface="Poppins"/>
                <a:cs typeface="Poppins"/>
              </a:rPr>
              <a:t>The proposed changes being consulted on would be for statements effective from </a:t>
            </a:r>
            <a:r>
              <a:rPr lang="en-GB" sz="1600" u="sng">
                <a:latin typeface="Poppins"/>
                <a:cs typeface="Poppins"/>
              </a:rPr>
              <a:t>01 April 2026 until 31 March 2027.</a:t>
            </a:r>
          </a:p>
          <a:p>
            <a:endParaRPr lang="en-GB" sz="1600" u="sng">
              <a:latin typeface="Poppins"/>
              <a:cs typeface="Poppins"/>
            </a:endParaRPr>
          </a:p>
          <a:p>
            <a:r>
              <a:rPr lang="en-GB" sz="1600">
                <a:latin typeface="Poppins"/>
                <a:cs typeface="Poppins"/>
              </a:rPr>
              <a:t>Today’s webinar is an informal part of this process.</a:t>
            </a:r>
            <a:endParaRPr lang="en-US" sz="1600">
              <a:latin typeface="Poppins"/>
              <a:cs typeface="Poppins"/>
            </a:endParaRPr>
          </a:p>
          <a:p>
            <a:endParaRPr lang="en-GB" sz="1600">
              <a:latin typeface="Poppins"/>
              <a:cs typeface="Poppins"/>
            </a:endParaRPr>
          </a:p>
          <a:p>
            <a:endParaRPr lang="en-GB">
              <a:latin typeface="Poppins"/>
              <a:cs typeface="Poppins"/>
            </a:endParaRPr>
          </a:p>
        </p:txBody>
      </p:sp>
      <p:sp>
        <p:nvSpPr>
          <p:cNvPr id="7" name="Rectangle 1">
            <a:extLst>
              <a:ext uri="{FF2B5EF4-FFF2-40B4-BE49-F238E27FC236}">
                <a16:creationId xmlns:a16="http://schemas.microsoft.com/office/drawing/2014/main" id="{0032F775-0B9D-B4A9-BC49-A04A2BABB89A}"/>
              </a:ext>
            </a:extLst>
          </p:cNvPr>
          <p:cNvSpPr>
            <a:spLocks noChangeArrowheads="1"/>
          </p:cNvSpPr>
          <p:nvPr/>
        </p:nvSpPr>
        <p:spPr bwMode="auto">
          <a:xfrm>
            <a:off x="-4305007" y="283498"/>
            <a:ext cx="475311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 name="TextBox 5">
            <a:extLst>
              <a:ext uri="{FF2B5EF4-FFF2-40B4-BE49-F238E27FC236}">
                <a16:creationId xmlns:a16="http://schemas.microsoft.com/office/drawing/2014/main" id="{FBC79FE6-37C2-2645-33CA-05999D5626B0}"/>
              </a:ext>
            </a:extLst>
          </p:cNvPr>
          <p:cNvSpPr txBox="1"/>
          <p:nvPr/>
        </p:nvSpPr>
        <p:spPr>
          <a:xfrm>
            <a:off x="10218459" y="-319455"/>
            <a:ext cx="6096000" cy="9669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a:p>
            <a:pPr>
              <a:lnSpc>
                <a:spcPts val="2475"/>
              </a:lnSpc>
            </a:pPr>
            <a:r>
              <a:rPr lang="en-US" sz="2400" baseline="0">
                <a:solidFill>
                  <a:srgbClr val="FFFFFF"/>
                </a:solidFill>
                <a:latin typeface="Poppins" panose="00000500000000000000" pitchFamily="2" charset="0"/>
                <a:cs typeface="Poppins" panose="00000500000000000000" pitchFamily="2" charset="0"/>
              </a:rPr>
              <a:t> #3200343</a:t>
            </a:r>
          </a:p>
          <a:p>
            <a:pPr algn="ctr"/>
            <a:endParaRPr lang="en-GB"/>
          </a:p>
        </p:txBody>
      </p:sp>
      <p:pic>
        <p:nvPicPr>
          <p:cNvPr id="5" name="Picture 4" descr="Create a clear, professional timeline visual illustrating the key milestones of the C9 Annual Review process for NESO. Start with 'Early Consultation: 18 November 2025 – 8 December 2025', followed by 'Official Consultation: 9 January 2026 – 6 February 2026', 'Report Submission: 13 February 2026', 'Authority Review: 13 February – 13 March 2026', 'Authority Direction: by 13 March 2026', 'GO LIVE: 1 April 2026', and 'Follow up: 12 May 2026'. Use a horizontal or vertical timeline layout with distinct segments for each stage, incorporating icons for consultation, submission, review, direction, launch, and follow-up. Employ a clean, modern style with NESO brand colors (blues, greys, and white), legible sans-serif fonts, and subtle graphical accents to enhance clarity. The mood should be informative and engaging, suitable for a stakeholder presentation. Ensure each date range and milestone is clearly labeled and visually separated for easy understanding.">
            <a:extLst>
              <a:ext uri="{FF2B5EF4-FFF2-40B4-BE49-F238E27FC236}">
                <a16:creationId xmlns:a16="http://schemas.microsoft.com/office/drawing/2014/main" id="{293D5C15-EAFD-7E5B-7B63-6456D9158C05}"/>
              </a:ext>
            </a:extLst>
          </p:cNvPr>
          <p:cNvPicPr>
            <a:picLocks noChangeAspect="1"/>
          </p:cNvPicPr>
          <p:nvPr/>
        </p:nvPicPr>
        <p:blipFill>
          <a:blip r:embed="rId3"/>
          <a:srcRect t="14927"/>
          <a:stretch>
            <a:fillRect/>
          </a:stretch>
        </p:blipFill>
        <p:spPr>
          <a:xfrm>
            <a:off x="6388046" y="929829"/>
            <a:ext cx="5622324" cy="4783046"/>
          </a:xfrm>
          <a:prstGeom prst="rect">
            <a:avLst/>
          </a:prstGeom>
        </p:spPr>
      </p:pic>
    </p:spTree>
    <p:extLst>
      <p:ext uri="{BB962C8B-B14F-4D97-AF65-F5344CB8AC3E}">
        <p14:creationId xmlns:p14="http://schemas.microsoft.com/office/powerpoint/2010/main" val="8286713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32715A-3901-BF59-9D7B-B24B70815B6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473435F-198A-ABCC-8E70-5CB1C57DE0CF}"/>
              </a:ext>
            </a:extLst>
          </p:cNvPr>
          <p:cNvSpPr>
            <a:spLocks noGrp="1"/>
          </p:cNvSpPr>
          <p:nvPr>
            <p:ph type="ctrTitle"/>
          </p:nvPr>
        </p:nvSpPr>
        <p:spPr>
          <a:xfrm>
            <a:off x="652802" y="2118254"/>
            <a:ext cx="5047782" cy="2387600"/>
          </a:xfrm>
        </p:spPr>
        <p:txBody>
          <a:bodyPr/>
          <a:lstStyle/>
          <a:p>
            <a:r>
              <a:rPr lang="en-GB" b="0">
                <a:latin typeface="Poppins"/>
                <a:cs typeface="Poppins"/>
              </a:rPr>
              <a:t>Early view of proposed changes </a:t>
            </a:r>
          </a:p>
        </p:txBody>
      </p:sp>
      <p:sp>
        <p:nvSpPr>
          <p:cNvPr id="3" name="TextBox 2">
            <a:extLst>
              <a:ext uri="{FF2B5EF4-FFF2-40B4-BE49-F238E27FC236}">
                <a16:creationId xmlns:a16="http://schemas.microsoft.com/office/drawing/2014/main" id="{1FF66EF1-383F-20E7-6720-9C35DFE09B80}"/>
              </a:ext>
            </a:extLst>
          </p:cNvPr>
          <p:cNvSpPr txBox="1"/>
          <p:nvPr/>
        </p:nvSpPr>
        <p:spPr>
          <a:xfrm>
            <a:off x="9886709" y="-265253"/>
            <a:ext cx="6096000" cy="9669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a:p>
            <a:pPr>
              <a:lnSpc>
                <a:spcPts val="2475"/>
              </a:lnSpc>
            </a:pPr>
            <a:r>
              <a:rPr lang="en-US" sz="2400" baseline="0">
                <a:solidFill>
                  <a:srgbClr val="FFFFFF"/>
                </a:solidFill>
                <a:latin typeface="Arial"/>
              </a:rPr>
              <a:t>slido #3200343</a:t>
            </a:r>
          </a:p>
          <a:p>
            <a:pPr algn="ctr"/>
            <a:endParaRPr lang="en-GB"/>
          </a:p>
        </p:txBody>
      </p:sp>
    </p:spTree>
    <p:extLst>
      <p:ext uri="{BB962C8B-B14F-4D97-AF65-F5344CB8AC3E}">
        <p14:creationId xmlns:p14="http://schemas.microsoft.com/office/powerpoint/2010/main" val="458938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1EDEF9-D636-9842-59F6-07F456E3E2C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6E720E6-8DAB-A35A-0F07-5C89718038EA}"/>
              </a:ext>
            </a:extLst>
          </p:cNvPr>
          <p:cNvSpPr>
            <a:spLocks noGrp="1"/>
          </p:cNvSpPr>
          <p:nvPr>
            <p:ph type="title"/>
          </p:nvPr>
        </p:nvSpPr>
        <p:spPr>
          <a:xfrm>
            <a:off x="637273" y="625485"/>
            <a:ext cx="3016800" cy="1325563"/>
          </a:xfrm>
        </p:spPr>
        <p:txBody>
          <a:bodyPr>
            <a:normAutofit fontScale="90000"/>
          </a:bodyPr>
          <a:lstStyle/>
          <a:p>
            <a:r>
              <a:rPr lang="en-GB" b="0">
                <a:latin typeface="Poppins"/>
                <a:cs typeface="Poppins"/>
              </a:rPr>
              <a:t>Early view on changes summary</a:t>
            </a:r>
          </a:p>
        </p:txBody>
      </p:sp>
      <p:sp>
        <p:nvSpPr>
          <p:cNvPr id="3" name="Text Placeholder 2">
            <a:extLst>
              <a:ext uri="{FF2B5EF4-FFF2-40B4-BE49-F238E27FC236}">
                <a16:creationId xmlns:a16="http://schemas.microsoft.com/office/drawing/2014/main" id="{08992083-A2C2-663B-0842-16C39604EDC7}"/>
              </a:ext>
            </a:extLst>
          </p:cNvPr>
          <p:cNvSpPr>
            <a:spLocks noGrp="1"/>
          </p:cNvSpPr>
          <p:nvPr>
            <p:ph type="body" sz="quarter" idx="13"/>
          </p:nvPr>
        </p:nvSpPr>
        <p:spPr>
          <a:xfrm>
            <a:off x="4909902" y="1717159"/>
            <a:ext cx="6482651" cy="2155110"/>
          </a:xfrm>
        </p:spPr>
        <p:txBody>
          <a:bodyPr vert="horz" lIns="91440" tIns="45720" rIns="91440" bIns="45720" rtlCol="0" anchor="t">
            <a:normAutofit/>
          </a:bodyPr>
          <a:lstStyle/>
          <a:p>
            <a:r>
              <a:rPr lang="en-GB">
                <a:latin typeface="Poppins"/>
                <a:cs typeface="Poppins"/>
              </a:rPr>
              <a:t>This informal stage of the C9 process allows for further changes based on industry feedback and ongoing review.</a:t>
            </a:r>
          </a:p>
        </p:txBody>
      </p:sp>
      <p:sp>
        <p:nvSpPr>
          <p:cNvPr id="4" name="Text Placeholder 3">
            <a:extLst>
              <a:ext uri="{FF2B5EF4-FFF2-40B4-BE49-F238E27FC236}">
                <a16:creationId xmlns:a16="http://schemas.microsoft.com/office/drawing/2014/main" id="{185679AC-FFC6-EA45-9B61-94FAED3648D0}"/>
              </a:ext>
            </a:extLst>
          </p:cNvPr>
          <p:cNvSpPr>
            <a:spLocks noGrp="1"/>
          </p:cNvSpPr>
          <p:nvPr>
            <p:ph type="body" sz="quarter" idx="14"/>
          </p:nvPr>
        </p:nvSpPr>
        <p:spPr>
          <a:xfrm>
            <a:off x="4909060" y="2819334"/>
            <a:ext cx="7282940" cy="3745068"/>
          </a:xfrm>
        </p:spPr>
        <p:txBody>
          <a:bodyPr vert="horz" lIns="91440" tIns="45720" rIns="91440" bIns="45720" rtlCol="0" anchor="t">
            <a:normAutofit/>
          </a:bodyPr>
          <a:lstStyle/>
          <a:p>
            <a:r>
              <a:rPr lang="en-GB">
                <a:solidFill>
                  <a:schemeClr val="tx2"/>
                </a:solidFill>
                <a:latin typeface="Poppins"/>
                <a:cs typeface="Poppins"/>
              </a:rPr>
              <a:t>Overview of changes/themes:</a:t>
            </a:r>
          </a:p>
          <a:p>
            <a:pPr marL="285750" indent="-285750">
              <a:buFont typeface="Arial" panose="020B0604020202020204" pitchFamily="34" charset="0"/>
              <a:buChar char="•"/>
            </a:pPr>
            <a:r>
              <a:rPr lang="en-GB">
                <a:latin typeface="Poppins"/>
                <a:cs typeface="Poppins"/>
              </a:rPr>
              <a:t>Key updates for Balancing Services across C9 statements</a:t>
            </a:r>
          </a:p>
          <a:p>
            <a:pPr marL="285750" indent="-285750">
              <a:buChar char="•"/>
            </a:pPr>
            <a:r>
              <a:rPr lang="en-GB">
                <a:latin typeface="Poppins"/>
                <a:cs typeface="Poppins"/>
              </a:rPr>
              <a:t>Key changes to the ABSVD and BSAD statements</a:t>
            </a:r>
          </a:p>
          <a:p>
            <a:endParaRPr lang="en-GB">
              <a:latin typeface="Poppins"/>
              <a:cs typeface="Poppins"/>
            </a:endParaRPr>
          </a:p>
          <a:p>
            <a:r>
              <a:rPr lang="en-GB">
                <a:latin typeface="Poppins"/>
                <a:cs typeface="Poppins"/>
              </a:rPr>
              <a:t>Please note, detail on the full set of changes proposed will be set out within the informal and official consultation and are subject to change following industry feedback and further review. </a:t>
            </a:r>
          </a:p>
          <a:p>
            <a:pPr marL="285750" indent="-285750">
              <a:buFont typeface="Arial" panose="020B0604020202020204" pitchFamily="34" charset="0"/>
              <a:buChar char="•"/>
            </a:pPr>
            <a:endParaRPr lang="en-GB" sz="1600">
              <a:latin typeface="Poppins"/>
              <a:cs typeface="Poppins"/>
            </a:endParaRPr>
          </a:p>
        </p:txBody>
      </p:sp>
      <p:sp>
        <p:nvSpPr>
          <p:cNvPr id="8" name="TextBox 7">
            <a:extLst>
              <a:ext uri="{FF2B5EF4-FFF2-40B4-BE49-F238E27FC236}">
                <a16:creationId xmlns:a16="http://schemas.microsoft.com/office/drawing/2014/main" id="{CB1AA711-90CF-E4FE-39C2-89E21DD352E7}"/>
              </a:ext>
            </a:extLst>
          </p:cNvPr>
          <p:cNvSpPr txBox="1"/>
          <p:nvPr/>
        </p:nvSpPr>
        <p:spPr>
          <a:xfrm>
            <a:off x="9886709" y="-265253"/>
            <a:ext cx="6096000" cy="9669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a:p>
            <a:pPr>
              <a:lnSpc>
                <a:spcPts val="2475"/>
              </a:lnSpc>
            </a:pPr>
            <a:r>
              <a:rPr lang="en-US" sz="2400" baseline="0">
                <a:solidFill>
                  <a:srgbClr val="FFFFFF"/>
                </a:solidFill>
                <a:latin typeface="Arial"/>
              </a:rPr>
              <a:t>slido #3200343</a:t>
            </a:r>
          </a:p>
          <a:p>
            <a:pPr algn="ctr"/>
            <a:endParaRPr lang="en-GB"/>
          </a:p>
        </p:txBody>
      </p:sp>
    </p:spTree>
    <p:extLst>
      <p:ext uri="{BB962C8B-B14F-4D97-AF65-F5344CB8AC3E}">
        <p14:creationId xmlns:p14="http://schemas.microsoft.com/office/powerpoint/2010/main" val="41346141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FC0BBF-66C5-DFD9-6CC2-CE8B81DA4854}"/>
              </a:ext>
            </a:extLst>
          </p:cNvPr>
          <p:cNvSpPr>
            <a:spLocks noGrp="1"/>
          </p:cNvSpPr>
          <p:nvPr>
            <p:ph type="title"/>
          </p:nvPr>
        </p:nvSpPr>
        <p:spPr/>
        <p:txBody>
          <a:bodyPr>
            <a:normAutofit fontScale="90000"/>
          </a:bodyPr>
          <a:lstStyle/>
          <a:p>
            <a:r>
              <a:rPr lang="en-GB" b="0">
                <a:latin typeface="Poppins"/>
                <a:cs typeface="Poppins"/>
              </a:rPr>
              <a:t>Demand Flexibility Service (DFS)</a:t>
            </a:r>
          </a:p>
        </p:txBody>
      </p:sp>
      <p:sp>
        <p:nvSpPr>
          <p:cNvPr id="3" name="Text Placeholder 2">
            <a:extLst>
              <a:ext uri="{FF2B5EF4-FFF2-40B4-BE49-F238E27FC236}">
                <a16:creationId xmlns:a16="http://schemas.microsoft.com/office/drawing/2014/main" id="{C2D28769-005B-9AE6-158E-DF5D6C1DE476}"/>
              </a:ext>
            </a:extLst>
          </p:cNvPr>
          <p:cNvSpPr>
            <a:spLocks noGrp="1"/>
          </p:cNvSpPr>
          <p:nvPr>
            <p:ph type="body" sz="quarter" idx="13"/>
          </p:nvPr>
        </p:nvSpPr>
        <p:spPr>
          <a:xfrm>
            <a:off x="431196" y="3108351"/>
            <a:ext cx="8117382" cy="3483835"/>
          </a:xfrm>
        </p:spPr>
        <p:txBody>
          <a:bodyPr vert="horz" lIns="91440" tIns="45720" rIns="91440" bIns="45720" rtlCol="0" anchor="t">
            <a:noAutofit/>
          </a:bodyPr>
          <a:lstStyle/>
          <a:p>
            <a:pPr marL="342900" indent="-342900">
              <a:buFont typeface="Arial" panose="020B0604020202020204" pitchFamily="34" charset="0"/>
              <a:buChar char="•"/>
              <a:tabLst>
                <a:tab pos="457200" algn="l"/>
              </a:tabLst>
            </a:pPr>
            <a:r>
              <a:rPr lang="en-GB">
                <a:latin typeface="Poppins"/>
                <a:ea typeface="Times New Roman" panose="02020603050405020304" pitchFamily="18" charset="0"/>
                <a:cs typeface="Poppins"/>
              </a:rPr>
              <a:t>We</a:t>
            </a:r>
            <a:r>
              <a:rPr lang="en-GB">
                <a:effectLst/>
                <a:latin typeface="Poppins"/>
                <a:ea typeface="Times New Roman" panose="02020603050405020304" pitchFamily="18" charset="0"/>
                <a:cs typeface="Poppins"/>
              </a:rPr>
              <a:t> are looking to procure the service both upwards and </a:t>
            </a:r>
            <a:r>
              <a:rPr lang="en-GB">
                <a:latin typeface="Poppins"/>
                <a:ea typeface="Times New Roman" panose="02020603050405020304" pitchFamily="18" charset="0"/>
                <a:cs typeface="Poppins"/>
              </a:rPr>
              <a:t>downwards</a:t>
            </a:r>
            <a:endParaRPr lang="en-US"/>
          </a:p>
          <a:p>
            <a:pPr marL="342900" lvl="0" indent="-342900">
              <a:buFont typeface="Arial" panose="020B0604020202020204" pitchFamily="34" charset="0"/>
              <a:buChar char="•"/>
              <a:tabLst>
                <a:tab pos="457200" algn="l"/>
              </a:tabLst>
            </a:pPr>
            <a:r>
              <a:rPr lang="en-GB">
                <a:latin typeface="Poppins"/>
                <a:ea typeface="Times New Roman" panose="02020603050405020304" pitchFamily="18" charset="0"/>
                <a:cs typeface="Poppins"/>
              </a:rPr>
              <a:t>Subject</a:t>
            </a:r>
            <a:r>
              <a:rPr lang="en-GB">
                <a:latin typeface="Poppins"/>
                <a:cs typeface="Poppins"/>
              </a:rPr>
              <a:t> to Article 18 and updated derogation approval, the service will be procured at any time in a day, up to a maximum of twelve hours ahead of the start of any Service Requirement window</a:t>
            </a:r>
            <a:endParaRPr lang="en-GB"/>
          </a:p>
          <a:p>
            <a:pPr marL="342900" indent="-342900">
              <a:spcBef>
                <a:spcPts val="0"/>
              </a:spcBef>
              <a:buFont typeface="Arial,Sans-Serif" panose="020B0604020202020204" pitchFamily="34" charset="0"/>
              <a:buChar char="•"/>
              <a:tabLst>
                <a:tab pos="457200" algn="l"/>
              </a:tabLst>
            </a:pPr>
            <a:r>
              <a:rPr lang="en-GB">
                <a:latin typeface="Poppins"/>
                <a:cs typeface="Poppins"/>
              </a:rPr>
              <a:t>Existing derogation for DFS to continue until March 2027.</a:t>
            </a:r>
            <a:r>
              <a:rPr lang="en-US">
                <a:latin typeface="Poppins"/>
                <a:cs typeface="Poppins"/>
              </a:rPr>
              <a:t> </a:t>
            </a:r>
          </a:p>
          <a:p>
            <a:pPr marL="342900" indent="-342900">
              <a:spcBef>
                <a:spcPts val="0"/>
              </a:spcBef>
              <a:buFont typeface="Arial,Sans-Serif" panose="020B0604020202020204" pitchFamily="34" charset="0"/>
              <a:buChar char="•"/>
              <a:tabLst>
                <a:tab pos="457200" algn="l"/>
              </a:tabLst>
            </a:pPr>
            <a:r>
              <a:rPr lang="en-GB">
                <a:latin typeface="Poppins"/>
                <a:cs typeface="Poppins"/>
              </a:rPr>
              <a:t>We will be seeking an update derogation based on the live consultation changes and alignment with Clean Power 30 and bi-directional capability. </a:t>
            </a:r>
            <a:r>
              <a:rPr lang="en-US">
                <a:latin typeface="Poppins"/>
                <a:cs typeface="Poppins"/>
              </a:rPr>
              <a:t> </a:t>
            </a:r>
          </a:p>
          <a:p>
            <a:pPr marL="342900" indent="-342900">
              <a:spcBef>
                <a:spcPts val="0"/>
              </a:spcBef>
              <a:buFont typeface="Arial,Sans-Serif" panose="020B0604020202020204" pitchFamily="34" charset="0"/>
              <a:buChar char="•"/>
              <a:tabLst>
                <a:tab pos="457200" algn="l"/>
              </a:tabLst>
            </a:pPr>
            <a:r>
              <a:rPr lang="en-GB">
                <a:latin typeface="Poppins"/>
                <a:cs typeface="Poppins"/>
              </a:rPr>
              <a:t>Resulting updates to DFS settlement report</a:t>
            </a:r>
            <a:r>
              <a:rPr lang="en-US">
                <a:latin typeface="Poppins"/>
                <a:cs typeface="Poppins"/>
              </a:rPr>
              <a:t> </a:t>
            </a:r>
            <a:endParaRPr lang="en-GB"/>
          </a:p>
          <a:p>
            <a:pPr marL="285750" indent="-285750" fontAlgn="t">
              <a:buFont typeface="Arial" panose="020B0604020202020204" pitchFamily="34" charset="0"/>
              <a:buChar char="•"/>
            </a:pPr>
            <a:endParaRPr lang="en-GB" sz="1600">
              <a:latin typeface="Poppins"/>
              <a:cs typeface="Poppins"/>
            </a:endParaRPr>
          </a:p>
          <a:p>
            <a:pPr marL="285750" indent="-285750" fontAlgn="t">
              <a:buFont typeface="Arial" panose="020B0604020202020204" pitchFamily="34" charset="0"/>
              <a:buChar char="•"/>
            </a:pPr>
            <a:endParaRPr lang="en-GB" sz="1600">
              <a:latin typeface="Poppins"/>
              <a:cs typeface="Poppins"/>
            </a:endParaRPr>
          </a:p>
          <a:p>
            <a:pPr marL="285750" indent="-285750">
              <a:buFont typeface="Arial" panose="020B0604020202020204" pitchFamily="34" charset="0"/>
              <a:buChar char="•"/>
            </a:pPr>
            <a:endParaRPr lang="en-GB" sz="1600">
              <a:latin typeface="Poppins"/>
              <a:cs typeface="Poppins"/>
            </a:endParaRPr>
          </a:p>
        </p:txBody>
      </p:sp>
      <p:sp>
        <p:nvSpPr>
          <p:cNvPr id="4" name="Text Placeholder 3">
            <a:extLst>
              <a:ext uri="{FF2B5EF4-FFF2-40B4-BE49-F238E27FC236}">
                <a16:creationId xmlns:a16="http://schemas.microsoft.com/office/drawing/2014/main" id="{61D83B3F-BD47-FE4A-AEDA-298E62C2184D}"/>
              </a:ext>
            </a:extLst>
          </p:cNvPr>
          <p:cNvSpPr>
            <a:spLocks noGrp="1"/>
          </p:cNvSpPr>
          <p:nvPr>
            <p:ph type="body" sz="quarter" idx="14"/>
          </p:nvPr>
        </p:nvSpPr>
        <p:spPr>
          <a:xfrm>
            <a:off x="9170991" y="1106076"/>
            <a:ext cx="3022512" cy="3618711"/>
          </a:xfrm>
        </p:spPr>
        <p:txBody>
          <a:bodyPr vert="horz" lIns="91440" tIns="45720" rIns="91440" bIns="45720" rtlCol="0" anchor="t">
            <a:normAutofit/>
          </a:bodyPr>
          <a:lstStyle/>
          <a:p>
            <a:pPr fontAlgn="t"/>
            <a:r>
              <a:rPr lang="en-GB">
                <a:latin typeface="Poppins"/>
                <a:cs typeface="Poppins"/>
              </a:rPr>
              <a:t>For more information and to keep up to date with DFS: </a:t>
            </a:r>
          </a:p>
          <a:p>
            <a:pPr fontAlgn="t"/>
            <a:r>
              <a:rPr lang="en-GB" b="1">
                <a:solidFill>
                  <a:schemeClr val="tx2"/>
                </a:solidFill>
                <a:latin typeface="Poppins"/>
                <a:cs typeface="Poppins"/>
              </a:rPr>
              <a:t>Webpage: </a:t>
            </a:r>
            <a:r>
              <a:rPr lang="en-GB">
                <a:solidFill>
                  <a:schemeClr val="tx2"/>
                </a:solidFill>
                <a:latin typeface="Poppins"/>
                <a:cs typeface="Poppins"/>
                <a:hlinkClick r:id="rId3">
                  <a:extLst>
                    <a:ext uri="{A12FA001-AC4F-418D-AE19-62706E023703}">
                      <ahyp:hlinkClr xmlns:ahyp="http://schemas.microsoft.com/office/drawing/2018/hyperlinkcolor" val="tx"/>
                    </a:ext>
                  </a:extLst>
                </a:hlinkClick>
              </a:rPr>
              <a:t>DFS Webpage</a:t>
            </a:r>
            <a:endParaRPr lang="en-GB">
              <a:solidFill>
                <a:schemeClr val="tx2"/>
              </a:solidFill>
              <a:latin typeface="Poppins"/>
              <a:cs typeface="Poppins"/>
            </a:endParaRPr>
          </a:p>
          <a:p>
            <a:endParaRPr lang="en-GB" b="1">
              <a:solidFill>
                <a:schemeClr val="tx2"/>
              </a:solidFill>
              <a:latin typeface="Poppins"/>
              <a:cs typeface="Poppins"/>
            </a:endParaRPr>
          </a:p>
          <a:p>
            <a:r>
              <a:rPr lang="en-GB" b="1">
                <a:solidFill>
                  <a:schemeClr val="tx2"/>
                </a:solidFill>
                <a:latin typeface="Poppins"/>
                <a:cs typeface="Poppins"/>
              </a:rPr>
              <a:t>Contact: </a:t>
            </a:r>
            <a:r>
              <a:rPr lang="en-GB" u="sng" err="1">
                <a:solidFill>
                  <a:schemeClr val="tx2"/>
                </a:solidFill>
                <a:latin typeface="Poppins"/>
                <a:cs typeface="Poppins"/>
                <a:hlinkClick r:id="rId4">
                  <a:extLst>
                    <a:ext uri="{A12FA001-AC4F-418D-AE19-62706E023703}">
                      <ahyp:hlinkClr xmlns:ahyp="http://schemas.microsoft.com/office/drawing/2018/hyperlinkcolor" val="tx"/>
                    </a:ext>
                  </a:extLst>
                </a:hlinkClick>
              </a:rPr>
              <a:t>demandflexibility@neso.energy</a:t>
            </a:r>
            <a:r>
              <a:rPr lang="en-GB" u="sng">
                <a:solidFill>
                  <a:schemeClr val="tx2"/>
                </a:solidFill>
                <a:latin typeface="Poppins"/>
                <a:cs typeface="Poppins"/>
              </a:rPr>
              <a:t>  </a:t>
            </a:r>
            <a:endParaRPr lang="en-GB">
              <a:solidFill>
                <a:schemeClr val="tx2"/>
              </a:solidFill>
            </a:endParaRPr>
          </a:p>
          <a:p>
            <a:pPr fontAlgn="t"/>
            <a:r>
              <a:rPr lang="en-GB" b="1">
                <a:solidFill>
                  <a:schemeClr val="tx2"/>
                </a:solidFill>
                <a:latin typeface="Poppins"/>
                <a:cs typeface="Poppins"/>
              </a:rPr>
              <a:t>Upcoming engagement:</a:t>
            </a:r>
          </a:p>
          <a:p>
            <a:pPr fontAlgn="t"/>
            <a:endParaRPr lang="en-GB">
              <a:solidFill>
                <a:srgbClr val="000000"/>
              </a:solidFill>
              <a:latin typeface="Poppins"/>
              <a:cs typeface="Poppins"/>
            </a:endParaRPr>
          </a:p>
          <a:p>
            <a:endParaRPr lang="en-GB">
              <a:latin typeface="Poppins"/>
              <a:cs typeface="Poppins"/>
            </a:endParaRPr>
          </a:p>
        </p:txBody>
      </p:sp>
      <p:sp>
        <p:nvSpPr>
          <p:cNvPr id="5" name="Rectangle 1">
            <a:extLst>
              <a:ext uri="{FF2B5EF4-FFF2-40B4-BE49-F238E27FC236}">
                <a16:creationId xmlns:a16="http://schemas.microsoft.com/office/drawing/2014/main" id="{1E2C8F38-8AC4-8CD6-8122-0731E6101C5A}"/>
              </a:ext>
            </a:extLst>
          </p:cNvPr>
          <p:cNvSpPr>
            <a:spLocks noChangeArrowheads="1"/>
          </p:cNvSpPr>
          <p:nvPr/>
        </p:nvSpPr>
        <p:spPr bwMode="auto">
          <a:xfrm>
            <a:off x="9052697" y="4820422"/>
            <a:ext cx="3022511"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a:solidFill>
                  <a:schemeClr val="tx2"/>
                </a:solidFill>
                <a:latin typeface="Poppins"/>
                <a:cs typeface="Poppins"/>
                <a:hlinkClick r:id="rId5">
                  <a:extLst>
                    <a:ext uri="{A12FA001-AC4F-418D-AE19-62706E023703}">
                      <ahyp:hlinkClr xmlns:ahyp="http://schemas.microsoft.com/office/drawing/2018/hyperlinkcolor" val="tx"/>
                    </a:ext>
                  </a:extLst>
                </a:hlinkClick>
              </a:rPr>
              <a:t>Demand Flexibility Service Article 18 Consultation Response Form</a:t>
            </a:r>
            <a:endParaRPr kumimoji="0" lang="en-US" altLang="en-US" sz="1800" b="0" i="0" u="none" strike="noStrike" cap="none" normalizeH="0" baseline="0">
              <a:ln>
                <a:noFill/>
              </a:ln>
              <a:solidFill>
                <a:schemeClr val="tx2"/>
              </a:solidFill>
              <a:effectLst/>
              <a:latin typeface="Poppins"/>
              <a:cs typeface="Poppins"/>
            </a:endParaRPr>
          </a:p>
        </p:txBody>
      </p:sp>
      <p:sp>
        <p:nvSpPr>
          <p:cNvPr id="7" name="TextBox 6">
            <a:extLst>
              <a:ext uri="{FF2B5EF4-FFF2-40B4-BE49-F238E27FC236}">
                <a16:creationId xmlns:a16="http://schemas.microsoft.com/office/drawing/2014/main" id="{F608D17F-64C3-FDBE-BCE3-11367492B5C5}"/>
              </a:ext>
            </a:extLst>
          </p:cNvPr>
          <p:cNvSpPr txBox="1"/>
          <p:nvPr/>
        </p:nvSpPr>
        <p:spPr>
          <a:xfrm>
            <a:off x="9886709" y="-265253"/>
            <a:ext cx="6096000" cy="9669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a:p>
            <a:pPr>
              <a:lnSpc>
                <a:spcPts val="2475"/>
              </a:lnSpc>
            </a:pPr>
            <a:r>
              <a:rPr lang="en-US" sz="2400" baseline="0">
                <a:solidFill>
                  <a:srgbClr val="FFFFFF"/>
                </a:solidFill>
                <a:latin typeface="Arial"/>
              </a:rPr>
              <a:t>slido #3200343</a:t>
            </a:r>
          </a:p>
          <a:p>
            <a:pPr algn="ctr"/>
            <a:endParaRPr lang="en-GB"/>
          </a:p>
        </p:txBody>
      </p:sp>
    </p:spTree>
    <p:extLst>
      <p:ext uri="{BB962C8B-B14F-4D97-AF65-F5344CB8AC3E}">
        <p14:creationId xmlns:p14="http://schemas.microsoft.com/office/powerpoint/2010/main" val="1099497746"/>
      </p:ext>
    </p:extLst>
  </p:cSld>
  <p:clrMapOvr>
    <a:masterClrMapping/>
  </p:clrMapOvr>
</p:sld>
</file>

<file path=ppt/theme/theme1.xml><?xml version="1.0" encoding="utf-8"?>
<a:theme xmlns:a="http://schemas.openxmlformats.org/drawingml/2006/main" name="Office Theme">
  <a:themeElements>
    <a:clrScheme name="NESO">
      <a:dk1>
        <a:sysClr val="windowText" lastClr="000000"/>
      </a:dk1>
      <a:lt1>
        <a:sysClr val="window" lastClr="FFFFFF"/>
      </a:lt1>
      <a:dk2>
        <a:srgbClr val="3F0731"/>
      </a:dk2>
      <a:lt2>
        <a:srgbClr val="070E40"/>
      </a:lt2>
      <a:accent1>
        <a:srgbClr val="FF00FF"/>
      </a:accent1>
      <a:accent2>
        <a:srgbClr val="2CB9FF"/>
      </a:accent2>
      <a:accent3>
        <a:srgbClr val="385B16"/>
      </a:accent3>
      <a:accent4>
        <a:srgbClr val="B0322B"/>
      </a:accent4>
      <a:accent5>
        <a:srgbClr val="F9DF5E"/>
      </a:accent5>
      <a:accent6>
        <a:srgbClr val="70E85E"/>
      </a:accent6>
      <a:hlink>
        <a:srgbClr val="0000FF"/>
      </a:hlink>
      <a:folHlink>
        <a:srgbClr val="7A3864"/>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4C46F44E5CB4144B14721DA3AAC8360" ma:contentTypeVersion="2" ma:contentTypeDescription="Create a new document." ma:contentTypeScope="" ma:versionID="8f6d4cfcd76055ea5e29c4caeb5d902a">
  <xsd:schema xmlns:xsd="http://www.w3.org/2001/XMLSchema" xmlns:xs="http://www.w3.org/2001/XMLSchema" xmlns:p="http://schemas.microsoft.com/office/2006/metadata/properties" xmlns:ns2="f00975e3-d797-4586-87bc-e4f0c5a6f775" xmlns:ns3="f0a6c6ad-2148-4dd0-b99b-a861aeb56476" targetNamespace="http://schemas.microsoft.com/office/2006/metadata/properties" ma:root="true" ma:fieldsID="cd2277ef7aaa1c63a40dcd8a500c0527" ns2:_="" ns3:_="">
    <xsd:import namespace="f00975e3-d797-4586-87bc-e4f0c5a6f775"/>
    <xsd:import namespace="f0a6c6ad-2148-4dd0-b99b-a861aeb5647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OCR" minOccurs="0"/>
                <xsd:element ref="ns2:MediaServiceGenerationTime" minOccurs="0"/>
                <xsd:element ref="ns2:MediaServiceEventHashCode" minOccurs="0"/>
                <xsd:element ref="ns2:approver1" minOccurs="0"/>
                <xsd:element ref="ns2:Approval_x003f_" minOccurs="0"/>
                <xsd:element ref="ns2:Approver2" minOccurs="0"/>
                <xsd:element ref="ns2:Approval2_x003f_" minOccurs="0"/>
                <xsd:element ref="ns2:MediaServiceObjectDetectorVersions" minOccurs="0"/>
                <xsd:element ref="ns2:MediaServiceDateTaken"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00975e3-d797-4586-87bc-e4f0c5a6f77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approver1" ma:index="17" nillable="true" ma:displayName="approver 1" ma:format="Dropdown" ma:list="UserInfo" ma:SharePointGroup="0" ma:internalName="approver1">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pproval_x003f_" ma:index="18" nillable="true" ma:displayName="Approval?" ma:default="1" ma:format="Dropdown" ma:internalName="Approval_x003f_">
      <xsd:simpleType>
        <xsd:restriction base="dms:Boolean"/>
      </xsd:simpleType>
    </xsd:element>
    <xsd:element name="Approver2" ma:index="19" nillable="true" ma:displayName="Approver 2" ma:format="Dropdown" ma:list="UserInfo" ma:SharePointGroup="0" ma:internalName="Approver2">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pproval2_x003f_" ma:index="20" nillable="true" ma:displayName="Approval 2?" ma:default="" ma:format="Dropdown" ma:internalName="Approval2_x003f_">
      <xsd:simpleType>
        <xsd:restriction base="dms:Choice">
          <xsd:enumeration value="Choice 1"/>
          <xsd:enumeration value="Choice 2"/>
          <xsd:enumeration value="Choice 3"/>
        </xsd:restrictio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DateTaken" ma:index="22" nillable="true" ma:displayName="MediaServiceDateTaken" ma:hidden="true" ma:indexed="true" ma:internalName="MediaServiceDateTaken" ma:readOnly="true">
      <xsd:simpleType>
        <xsd:restriction base="dms:Text"/>
      </xsd:simpleType>
    </xsd:element>
    <xsd:element name="MediaLengthInSeconds" ma:index="23" nillable="true" ma:displayName="MediaLengthInSeconds" ma:hidden="true" ma:internalName="MediaLengthInSeconds" ma:readOnly="true">
      <xsd:simpleType>
        <xsd:restriction base="dms:Unknown"/>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0a6c6ad-2148-4dd0-b99b-a861aeb5647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approver1 xmlns="f00975e3-d797-4586-87bc-e4f0c5a6f775">
      <UserInfo>
        <DisplayName/>
        <AccountId xsi:nil="true"/>
        <AccountType/>
      </UserInfo>
    </approver1>
    <Approval2_x003f_ xmlns="f00975e3-d797-4586-87bc-e4f0c5a6f775" xsi:nil="true"/>
    <Approval_x003f_ xmlns="f00975e3-d797-4586-87bc-e4f0c5a6f775">true</Approval_x003f_>
    <Approver2 xmlns="f00975e3-d797-4586-87bc-e4f0c5a6f775">
      <UserInfo>
        <DisplayName/>
        <AccountId xsi:nil="true"/>
        <AccountType/>
      </UserInfo>
    </Approver2>
  </documentManagement>
</p:properties>
</file>

<file path=customXml/itemProps1.xml><?xml version="1.0" encoding="utf-8"?>
<ds:datastoreItem xmlns:ds="http://schemas.openxmlformats.org/officeDocument/2006/customXml" ds:itemID="{1FD81305-17C1-4CCB-B622-8834A98810D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00975e3-d797-4586-87bc-e4f0c5a6f775"/>
    <ds:schemaRef ds:uri="f0a6c6ad-2148-4dd0-b99b-a861aeb5647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C0CCED6-5420-45D0-9B61-0E6A5B10E1BF}">
  <ds:schemaRefs>
    <ds:schemaRef ds:uri="http://schemas.microsoft.com/sharepoint/v3/contenttype/forms"/>
  </ds:schemaRefs>
</ds:datastoreItem>
</file>

<file path=customXml/itemProps3.xml><?xml version="1.0" encoding="utf-8"?>
<ds:datastoreItem xmlns:ds="http://schemas.openxmlformats.org/officeDocument/2006/customXml" ds:itemID="{6C855529-7A29-4BC9-B16C-33E68C7254AD}">
  <ds:schemaRefs>
    <ds:schemaRef ds:uri="http://purl.org/dc/terms/"/>
    <ds:schemaRef ds:uri="http://schemas.microsoft.com/office/2006/documentManagement/types"/>
    <ds:schemaRef ds:uri="f0a6c6ad-2148-4dd0-b99b-a861aeb56476"/>
    <ds:schemaRef ds:uri="f00975e3-d797-4586-87bc-e4f0c5a6f775"/>
    <ds:schemaRef ds:uri="http://purl.org/dc/elements/1.1/"/>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http://purl.org/dc/dcmitype/"/>
  </ds:schemaRefs>
</ds:datastoreItem>
</file>

<file path=docMetadata/LabelInfo.xml><?xml version="1.0" encoding="utf-8"?>
<clbl:labelList xmlns:clbl="http://schemas.microsoft.com/office/2020/mipLabelMetadata">
  <clbl:label id="{a63c9e9e-b4db-442a-a94f-08718d788e8c}" enabled="0" method="" siteId="{a63c9e9e-b4db-442a-a94f-08718d788e8c}" removed="1"/>
</clbl:labelList>
</file>

<file path=docProps/app.xml><?xml version="1.0" encoding="utf-8"?>
<Properties xmlns="http://schemas.openxmlformats.org/officeDocument/2006/extended-properties" xmlns:vt="http://schemas.openxmlformats.org/officeDocument/2006/docPropsVTypes">
  <TotalTime>1</TotalTime>
  <Words>1326</Words>
  <Application>Microsoft Office PowerPoint</Application>
  <PresentationFormat>Widescreen</PresentationFormat>
  <Paragraphs>190</Paragraphs>
  <Slides>19</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Aptos</vt:lpstr>
      <vt:lpstr>Arial</vt:lpstr>
      <vt:lpstr>Arial,Sans-Serif</vt:lpstr>
      <vt:lpstr>Poppins</vt:lpstr>
      <vt:lpstr>Times New Roman</vt:lpstr>
      <vt:lpstr>Office Theme</vt:lpstr>
      <vt:lpstr>C9 Annual Review </vt:lpstr>
      <vt:lpstr>Agenda</vt:lpstr>
      <vt:lpstr>Housekeeping</vt:lpstr>
      <vt:lpstr>Overview of the C9 Review Process</vt:lpstr>
      <vt:lpstr>C9 Annual Process </vt:lpstr>
      <vt:lpstr>C9 Review timeline</vt:lpstr>
      <vt:lpstr>Early view of proposed changes </vt:lpstr>
      <vt:lpstr>Early view on changes summary</vt:lpstr>
      <vt:lpstr>Demand Flexibility Service (DFS)</vt:lpstr>
      <vt:lpstr>Static Firm Frequency Response (SFFR)</vt:lpstr>
      <vt:lpstr>Slow Reserve</vt:lpstr>
      <vt:lpstr>Reactive Power</vt:lpstr>
      <vt:lpstr>Reactive Power</vt:lpstr>
      <vt:lpstr>Demand for Constraints</vt:lpstr>
      <vt:lpstr>ABSVD/ BSAD Statement Transformation</vt:lpstr>
      <vt:lpstr>Next steps – engaging with the consultation process</vt:lpstr>
      <vt:lpstr>How to respond to the consultations</vt:lpstr>
      <vt:lpstr>Slido Q&amp;A</vt:lpstr>
      <vt:lpstr>Thank you for listening.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Alice Beddow (NESO)</dc:creator>
  <cp:lastModifiedBy>Joe Peffers</cp:lastModifiedBy>
  <cp:revision>3</cp:revision>
  <dcterms:created xsi:type="dcterms:W3CDTF">2025-01-28T16:15:03Z</dcterms:created>
  <dcterms:modified xsi:type="dcterms:W3CDTF">2025-11-25T09:27:06Z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0x010100B4C46F44E5CB4144B14721DA3AAC8360</vt:lpwstr>
  </property>
  <property fmtid="{D5CDD505-2E9C-101B-9397-08002B2CF9AE}" pid="3" name="MediaServiceImageTags">
    <vt:lpwstr/>
  </property>
  <property fmtid="{D5CDD505-2E9C-101B-9397-08002B2CF9AE}" pid="4" name="Order">
    <vt:r8>255000</vt:r8>
  </property>
</Properties>
</file>