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36"/>
  </p:notesMasterIdLst>
  <p:handoutMasterIdLst>
    <p:handoutMasterId r:id="rId37"/>
  </p:handoutMasterIdLst>
  <p:sldIdLst>
    <p:sldId id="256" r:id="rId6"/>
    <p:sldId id="283" r:id="rId7"/>
    <p:sldId id="259" r:id="rId8"/>
    <p:sldId id="291" r:id="rId9"/>
    <p:sldId id="292" r:id="rId10"/>
    <p:sldId id="293" r:id="rId11"/>
    <p:sldId id="2147377516" r:id="rId12"/>
    <p:sldId id="298" r:id="rId13"/>
    <p:sldId id="299" r:id="rId14"/>
    <p:sldId id="316" r:id="rId15"/>
    <p:sldId id="2147377517" r:id="rId16"/>
    <p:sldId id="2147377532" r:id="rId17"/>
    <p:sldId id="2147377533" r:id="rId18"/>
    <p:sldId id="310" r:id="rId19"/>
    <p:sldId id="2147377539" r:id="rId20"/>
    <p:sldId id="2147377540" r:id="rId21"/>
    <p:sldId id="2147377507" r:id="rId22"/>
    <p:sldId id="311" r:id="rId23"/>
    <p:sldId id="2147377541" r:id="rId24"/>
    <p:sldId id="2147377542" r:id="rId25"/>
    <p:sldId id="2147377534" r:id="rId26"/>
    <p:sldId id="2147377536" r:id="rId27"/>
    <p:sldId id="2147377535" r:id="rId28"/>
    <p:sldId id="2147377527" r:id="rId29"/>
    <p:sldId id="2147377528" r:id="rId30"/>
    <p:sldId id="2147377529" r:id="rId31"/>
    <p:sldId id="2147377537" r:id="rId32"/>
    <p:sldId id="2147377530" r:id="rId33"/>
    <p:sldId id="319"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291"/>
            <p14:sldId id="292"/>
            <p14:sldId id="293"/>
            <p14:sldId id="2147377516"/>
            <p14:sldId id="298"/>
            <p14:sldId id="299"/>
            <p14:sldId id="316"/>
            <p14:sldId id="2147377517"/>
            <p14:sldId id="2147377532"/>
            <p14:sldId id="2147377533"/>
            <p14:sldId id="310"/>
            <p14:sldId id="2147377539"/>
            <p14:sldId id="2147377540"/>
            <p14:sldId id="2147377507"/>
            <p14:sldId id="311"/>
            <p14:sldId id="2147377541"/>
            <p14:sldId id="2147377542"/>
            <p14:sldId id="2147377534"/>
            <p14:sldId id="2147377536"/>
            <p14:sldId id="2147377535"/>
            <p14:sldId id="2147377527"/>
            <p14:sldId id="2147377528"/>
            <p14:sldId id="2147377529"/>
            <p14:sldId id="2147377537"/>
            <p14:sldId id="2147377530"/>
            <p14:sldId id="319"/>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C33502-FDE9-AE5F-9164-A29461069F06}" name="Prisca Evans [NESO]" initials="PE[" userId="S::Prisca.Evans@neso.energy::6c178728-ab8c-469b-bf51-6d37cef315b4" providerId="AD"/>
  <p188:author id="{DCBB6E4A-9361-EE19-751C-F2CA737A7C29}" name="Hao Guo (ESO)" initials="HG(" userId="S::hao.guo@uk.nationalgrid.com::63ea3518-997f-4c7b-869a-60d01aacc16c" providerId="AD"/>
  <p188:author id="{9BE5924F-3345-FEE3-B524-2EFB6B8301B9}" name="Elena Fry [NESO]" initials="EF" userId="S::Elena.Fry@neso.energy::f625b88a-2be0-40aa-ae44-7d80f68d3320" providerId="AD"/>
  <p188:author id="{2090D478-1C67-5EFA-9536-34C3761083DE}" name="Thomas Goss [NESO]" initials="T[" userId="S::thomas.goss2@neso.energy::8d2f24a2-354f-4596-b68b-54231adfc0d2" providerId="AD"/>
  <p188:author id="{8EA2847B-81E5-5509-19C7-4FCC122B5C85}" name="Andrew Hemus (NESO)" initials="AH" userId="S::Andrew.Hemus@uk.nationalgrid.com::44cf7fd2-15fa-4e6f-bcfc-5f0cbf3163e3" providerId="AD"/>
  <p188:author id="{3D97C183-54B7-6296-398D-8078C0F51D93}" name="Prisca Evans (NESO)" initials="P(" userId="S::prisca.evans@uk.nationalgrid.com::4c789782-e8da-4377-a30c-a3f571761de6" providerId="AD"/>
  <p188:author id="{A6DF798E-D365-E915-C1F3-B5FF525EF1F3}" name="Lurrentia Walker (NESO)" initials="L(" userId="S::lurrentia.walker@uk.nationalgrid.com::9f95b1af-488e-4201-b545-8583ac4eaa7a" providerId="AD"/>
  <p188:author id="{C19D169B-12ED-134C-5F77-0A15119DAC07}" name="Pritesh Patel [NESO]" initials="P[" userId="S::pritesh.patel@neso.energy::07bf9f1a-3f8a-4d4a-91a7-5ac8322e6856" providerId="AD"/>
  <p188:author id="{78AB299B-D1CB-1115-1537-AFD8BC36CF37}" name="Rebecca Coan [NESO]" initials="RC" userId="S::Rebecca.Coan@neso.energy::1e975ea4-abd1-49a8-b7b0-1147a358c8b8" providerId="AD"/>
  <p188:author id="{A9192EAF-F6A8-F68B-CEAB-51211BF21686}" name="Antony Johnson [NESO]" initials="A[" userId="S::antony.johnson@neso.energy::f1bafaa7-2381-41c7-961f-050dce1d9008" providerId="AD"/>
  <p188:author id="{1569FCC6-8FFE-F7CE-0D68-3F7D848B3BCA}" name="Hao Guo [NESO]" initials="HG" userId="S::hao.guo@neso.energy::adfbc763-ea19-40bd-b881-d33352cca5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ECEBA-EDD9-745C-5EFD-B234D1608CB1}" v="4" dt="2025-11-18T13:49:46.178"/>
    <p1510:client id="{26D9E6B4-0764-7073-15AF-5FE4C240DC9C}" v="1" dt="2025-11-18T13:54:05.471"/>
    <p1510:client id="{41DEC910-F152-4D2F-A345-A0AC93DE5347}" v="26" dt="2025-11-18T14:46:25.778"/>
    <p1510:client id="{C5D3EC03-8E21-4BEC-B270-6F80B16F90DC}" v="2" dt="2025-11-18T13:44:32.086"/>
    <p1510:client id="{D03F9975-1249-0B46-A391-A3E712C9D43F}" v="24" dt="2025-11-18T14:41:41.572"/>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18/11/2025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5802B-4700-8402-588D-DE5A8DEFE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0CAC4-957C-AD04-B8D4-369C8137B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09265-CF43-4567-AD00-4249862B6D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FEB548-7450-5BDE-7D76-B257FB5AC8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484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F1D62-DC97-8871-AF67-8695E4BE9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80FDE-8BBC-BEDE-BF1D-08BE78B0E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87D4B-39E8-427F-D1D9-1BD9F29E89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5F8E41-CC5E-3F61-A638-A28B6BFD23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76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E0C80-4B2C-5CD8-DCCC-4FD4EAACD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AFB84-6889-9E6B-0993-644F773C1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EC358-3E11-DAED-6583-AB4F06D025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9519D1B-FF00-BD4E-D6DE-269920367C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2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2233-DD4A-11AD-0DDE-0387250FF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ECA28-6C00-EA90-11BC-B3F25C86C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E9AA1-E3A8-2405-0DE0-B3ECD5C67CD0}"/>
              </a:ext>
            </a:extLst>
          </p:cNvPr>
          <p:cNvSpPr>
            <a:spLocks noGrp="1"/>
          </p:cNvSpPr>
          <p:nvPr>
            <p:ph type="body" idx="1"/>
          </p:nvPr>
        </p:nvSpPr>
        <p:spPr/>
        <p:txBody>
          <a:bodyPr/>
          <a:lstStyle/>
          <a:p>
            <a:r>
              <a:rPr lang="en-GB" sz="1200" kern="1200">
                <a:solidFill>
                  <a:schemeClr val="tx1"/>
                </a:solidFill>
                <a:effectLst/>
                <a:latin typeface="+mn-lt"/>
                <a:ea typeface="+mn-ea"/>
                <a:cs typeface="+mn-cs"/>
              </a:rPr>
              <a:t>It is worth stating that we have begun a Mod with the STC team and the STC Panel have agreed that it should progress to the Work group stage. </a:t>
            </a:r>
            <a:endParaRPr lang="en-GB"/>
          </a:p>
        </p:txBody>
      </p:sp>
      <p:sp>
        <p:nvSpPr>
          <p:cNvPr id="4" name="Slide Number Placeholder 3">
            <a:extLst>
              <a:ext uri="{FF2B5EF4-FFF2-40B4-BE49-F238E27FC236}">
                <a16:creationId xmlns:a16="http://schemas.microsoft.com/office/drawing/2014/main" id="{B13D2978-FCC4-5CDC-DE55-F374AD61A9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19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1EB7-4270-BCEF-48C5-083FDBEAE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D64F9-D16C-9BAA-8AEF-1972FE629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4FC47-D846-5E7F-43B5-FC80F3ED72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3CB5971-7E97-BF85-B8AF-CCE90450CA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43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829B1-1289-B11D-9880-083BF543B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A7268-77D0-950A-E932-5B566E2A3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66642-FD83-2987-DC88-5664F83D381D}"/>
              </a:ext>
            </a:extLst>
          </p:cNvPr>
          <p:cNvSpPr>
            <a:spLocks noGrp="1"/>
          </p:cNvSpPr>
          <p:nvPr>
            <p:ph type="body" idx="1"/>
          </p:nvPr>
        </p:nvSpPr>
        <p:spPr/>
        <p:txBody>
          <a:bodyPr/>
          <a:lstStyle/>
          <a:p>
            <a:r>
              <a:rPr lang="en-GB"/>
              <a:t>For non BM Participation we cannot do anything because we have no relationship with them. The only exception is Licence Exempt Embedded Medium Power Stations (50 - 100MMW Embedded Generators in England and Wales which apply for Licence Exemption) where we have to place the obligation on the DNO and the DNO then place the obligation on the Generator.</a:t>
            </a:r>
          </a:p>
        </p:txBody>
      </p:sp>
      <p:sp>
        <p:nvSpPr>
          <p:cNvPr id="4" name="Slide Number Placeholder 3">
            <a:extLst>
              <a:ext uri="{FF2B5EF4-FFF2-40B4-BE49-F238E27FC236}">
                <a16:creationId xmlns:a16="http://schemas.microsoft.com/office/drawing/2014/main" id="{E858CA46-C061-0803-C9F5-8C14D2C785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order to fix the meters we need to understand what is required and how much this could cost. I have mention how we were viewing the 818 total meters as 402 meters provided by TOs and Generators and 416 meters provided by OFTOs, we are viewing them separately as there are different costs incurred when dealing with the Offshore stations. We received some data from TOs which separated the costs into 4 different fix types. A fix may be included as part of BAU activity which would come at no cost, if a fix required software reconfiguration or wiring changes this could come to £4000 per metre. In some cases new equipment is required so for standard equipment to be ordered and replaced on site would come to £21,000 per meter, if the equipment required was more specialised such as with 4G, the costs are closer to £100,000 per meter.</a:t>
            </a:r>
          </a:p>
          <a:p>
            <a:r>
              <a:rPr lang="en-GB"/>
              <a:t>The OFTO costs were provided to us as per site rather than per meter and were given at £100,000 per site. The 416 meters we identified are spread across 45 sites.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28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5D987-D882-E339-7212-E72C36080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A6FD0-F3BA-E739-128D-95767A33D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2FCE4-F37F-D9C9-D8DF-9DEB4D8820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A638C3-8858-9428-3F85-1E2AFF8AEE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92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9A03A-4FA0-6B20-7D73-71435218A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11FEB-2BA0-E260-5749-FCB30D5AE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3054A-3134-937E-9344-B0B8ECDC2A3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38EF7B-B541-7712-009C-5DDA0769CC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51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7C29-5A5E-9D54-1DBC-9CD80F30A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1B9D3-219A-72BD-5882-7DF3F7E9D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4C558-3638-1F48-BED8-E5740C5717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797977-0C31-D221-11EE-0AFD8DF35F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2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63978-3C76-C883-174C-92D0414C7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04D3E6-32C5-2A9C-42D3-BEC2C3779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00E54C-0F47-FC91-E0E2-E61A77515DE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098C20-C023-97C4-1633-279D2FCCEB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11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D5B98-4C5A-E431-9746-C32FF5C32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A3C6A-1EBD-46FC-94B5-D600BBBEF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4AFC8-598E-F94C-980F-180B0C98C7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6CFEE1-AD74-6749-2D51-6DF3C87B43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75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04018-B29B-E8E1-578F-68BB05E78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0D039-5DC3-6251-D8CE-1431F470D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A00A0-E760-AB93-3942-2ADAA2B1ED1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3136DC-7C33-9830-9CFE-27ABB7B93E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650E2-36E9-44E9-91F7-A1F20D60D0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64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877367873"/>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771069999"/>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480347609"/>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905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02185702"/>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461837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57216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4190031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905666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496897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4273607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1839540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79970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4283012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88384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90120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0412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126981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426995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92159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91180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236983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71028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695559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839917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898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4771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82888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855259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237530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51405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56620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2039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nationalenergyso.sharepoint.com/:w:/s/GRP-INT-UK-Markets-Code-Change-Delivery/ETwb3i_7N55HucnkVPVe1cQBACM-I8Bljz6YCiPEpTDUsw?e=O6eZHy" TargetMode="External"/><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hyperlink" Target="https://www.neso.energy/industry-information/codes/grid-code-gc/electrical-standards-documents" TargetMode="Externa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2" y="1788983"/>
            <a:ext cx="5378759" cy="2387600"/>
          </a:xfrm>
        </p:spPr>
        <p:txBody>
          <a:bodyPr vert="horz" lIns="91440" tIns="45720" rIns="91440" bIns="45720" rtlCol="0" anchor="b">
            <a:noAutofit/>
          </a:bodyPr>
          <a:lstStyle/>
          <a:p>
            <a:r>
              <a:rPr lang="en-GB" dirty="0">
                <a:latin typeface="Poppins Black"/>
                <a:cs typeface="Poppins Black"/>
              </a:rPr>
              <a:t>GC0182:</a:t>
            </a:r>
            <a:br>
              <a:rPr lang="en-GB" dirty="0">
                <a:latin typeface="Poppins Black"/>
                <a:cs typeface="Poppins Black"/>
              </a:rPr>
            </a:br>
            <a:r>
              <a:rPr lang="en-GB" dirty="0">
                <a:latin typeface="Poppins Black"/>
                <a:cs typeface="Poppins Black"/>
              </a:rPr>
              <a:t>Metering Polarity</a:t>
            </a:r>
            <a:endParaRPr lang="en-US" dirty="0">
              <a:latin typeface="Poppins Black"/>
              <a:cs typeface="Poppins Black"/>
            </a:endParaRP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4" y="4315146"/>
            <a:ext cx="4737700" cy="1541123"/>
          </a:xfrm>
        </p:spPr>
        <p:txBody>
          <a:bodyPr vert="horz" lIns="91440" tIns="45720" rIns="91440" bIns="45720" rtlCol="0" anchor="t">
            <a:normAutofit/>
          </a:bodyPr>
          <a:lstStyle/>
          <a:p>
            <a:r>
              <a:rPr lang="en-GB" sz="2000" dirty="0">
                <a:solidFill>
                  <a:schemeClr val="accent1"/>
                </a:solidFill>
                <a:latin typeface="Poppins Black"/>
                <a:cs typeface="Arial"/>
              </a:rPr>
              <a:t>Workgroup 3, 25 November 2025</a:t>
            </a:r>
          </a:p>
          <a:p>
            <a:r>
              <a:rPr lang="en-GB" sz="2000" dirty="0">
                <a:solidFill>
                  <a:schemeClr val="accent1"/>
                </a:solidFill>
                <a:latin typeface="Poppins Black"/>
                <a:cs typeface="Poppins Black"/>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523E-64E8-21DF-FC26-299FBBC8CD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4B3209-3713-26B7-B975-F9BD060DC61E}"/>
              </a:ext>
            </a:extLst>
          </p:cNvPr>
          <p:cNvSpPr>
            <a:spLocks noGrp="1"/>
          </p:cNvSpPr>
          <p:nvPr>
            <p:ph type="ctrTitle"/>
          </p:nvPr>
        </p:nvSpPr>
        <p:spPr>
          <a:xfrm>
            <a:off x="532944" y="820795"/>
            <a:ext cx="7618684" cy="2387600"/>
          </a:xfrm>
        </p:spPr>
        <p:txBody>
          <a:bodyPr/>
          <a:lstStyle/>
          <a:p>
            <a:r>
              <a:rPr lang="en-GB" dirty="0">
                <a:solidFill>
                  <a:srgbClr val="813366"/>
                </a:solidFill>
              </a:rPr>
              <a:t>Action Log Review</a:t>
            </a:r>
          </a:p>
        </p:txBody>
      </p:sp>
      <p:pic>
        <p:nvPicPr>
          <p:cNvPr id="5" name="Picture 4" descr="A group of purple circles on a black background&#10;&#10;Description automatically generated">
            <a:extLst>
              <a:ext uri="{FF2B5EF4-FFF2-40B4-BE49-F238E27FC236}">
                <a16:creationId xmlns:a16="http://schemas.microsoft.com/office/drawing/2014/main" id="{1AEA343D-3DAB-565F-D76F-B213842038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C7DD6A91-3A65-E4D3-93D7-085E66957A66}"/>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2"/>
                </a:solidFill>
                <a:latin typeface="Arial"/>
                <a:cs typeface="Arial"/>
              </a:rPr>
              <a:t>Prisca Evans – NESO Code Administrator</a:t>
            </a:r>
          </a:p>
        </p:txBody>
      </p:sp>
    </p:spTree>
    <p:extLst>
      <p:ext uri="{BB962C8B-B14F-4D97-AF65-F5344CB8AC3E}">
        <p14:creationId xmlns:p14="http://schemas.microsoft.com/office/powerpoint/2010/main" val="85275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Autofit/>
          </a:bodyPr>
          <a:lstStyle/>
          <a:p>
            <a:r>
              <a:rPr lang="en-GB" sz="2400" dirty="0">
                <a:solidFill>
                  <a:srgbClr val="813366"/>
                </a:solidFill>
                <a:latin typeface="Poppins" panose="00000500000000000000" pitchFamily="2" charset="0"/>
                <a:cs typeface="Poppins" panose="00000500000000000000" pitchFamily="2" charset="0"/>
              </a:rPr>
              <a:t>Action Log Review</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1534563211"/>
              </p:ext>
            </p:extLst>
          </p:nvPr>
        </p:nvGraphicFramePr>
        <p:xfrm>
          <a:off x="115485" y="1102834"/>
          <a:ext cx="11940391" cy="4862960"/>
        </p:xfrm>
        <a:graphic>
          <a:graphicData uri="http://schemas.openxmlformats.org/drawingml/2006/table">
            <a:tbl>
              <a:tblPr>
                <a:tableStyleId>{616DA210-FB5B-4158-B5E0-FEB733F419BA}</a:tableStyleId>
              </a:tblPr>
              <a:tblGrid>
                <a:gridCol w="5052218">
                  <a:extLst>
                    <a:ext uri="{9D8B030D-6E8A-4147-A177-3AD203B41FA5}">
                      <a16:colId xmlns:a16="http://schemas.microsoft.com/office/drawing/2014/main" val="952093456"/>
                    </a:ext>
                  </a:extLst>
                </a:gridCol>
                <a:gridCol w="1451190">
                  <a:extLst>
                    <a:ext uri="{9D8B030D-6E8A-4147-A177-3AD203B41FA5}">
                      <a16:colId xmlns:a16="http://schemas.microsoft.com/office/drawing/2014/main" val="3468313459"/>
                    </a:ext>
                  </a:extLst>
                </a:gridCol>
                <a:gridCol w="5436983">
                  <a:extLst>
                    <a:ext uri="{9D8B030D-6E8A-4147-A177-3AD203B41FA5}">
                      <a16:colId xmlns:a16="http://schemas.microsoft.com/office/drawing/2014/main" val="2511239594"/>
                    </a:ext>
                  </a:extLst>
                </a:gridCol>
              </a:tblGrid>
              <a:tr h="393141">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Action</a:t>
                      </a:r>
                    </a:p>
                  </a:txBody>
                  <a:tcPr marL="90028" marR="90028" marT="45014" marB="45014">
                    <a:solidFill>
                      <a:srgbClr val="813366"/>
                    </a:solidFill>
                  </a:tcPr>
                </a:tc>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Owner</a:t>
                      </a:r>
                    </a:p>
                  </a:txBody>
                  <a:tcPr marL="90028" marR="90028" marT="45014" marB="45014">
                    <a:solidFill>
                      <a:srgbClr val="813366"/>
                    </a:solidFill>
                  </a:tcPr>
                </a:tc>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Status Update</a:t>
                      </a:r>
                    </a:p>
                  </a:txBody>
                  <a:tcPr marL="90028" marR="90028" marT="45014" marB="45014">
                    <a:solidFill>
                      <a:srgbClr val="813366"/>
                    </a:solidFill>
                  </a:tcPr>
                </a:tc>
                <a:extLst>
                  <a:ext uri="{0D108BD9-81ED-4DB2-BD59-A6C34878D82A}">
                    <a16:rowId xmlns:a16="http://schemas.microsoft.com/office/drawing/2014/main" val="802114043"/>
                  </a:ext>
                </a:extLst>
              </a:tr>
              <a:tr h="1873134">
                <a:tc>
                  <a:txBody>
                    <a:bodyPr/>
                    <a:lstStyle/>
                    <a:p>
                      <a:pPr algn="l" fontAlgn="base"/>
                      <a:r>
                        <a:rPr lang="en-GB" sz="1800" kern="1200" dirty="0">
                          <a:solidFill>
                            <a:schemeClr val="tx1"/>
                          </a:solidFill>
                          <a:effectLst/>
                          <a:latin typeface="Poppins" panose="00000500000000000000" pitchFamily="2" charset="0"/>
                          <a:ea typeface="+mn-ea"/>
                          <a:cs typeface="Poppins" panose="00000500000000000000" pitchFamily="2" charset="0"/>
                        </a:rPr>
                        <a:t>4) Propose a clear and consistent implementation date for the new requirements, ensuring alignment across all relevant documents.</a:t>
                      </a:r>
                      <a:endParaRPr lang="en-GB" sz="1800" b="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rgbClr val="000000"/>
                          </a:solidFill>
                          <a:effectLst/>
                          <a:latin typeface="Poppins" panose="00000500000000000000" pitchFamily="2" charset="0"/>
                          <a:cs typeface="Poppins" panose="00000500000000000000" pitchFamily="2" charset="0"/>
                        </a:rPr>
                        <a:t>TG/PP</a:t>
                      </a: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rgbClr val="000000"/>
                          </a:solidFill>
                          <a:effectLst/>
                          <a:latin typeface="Poppins" panose="00000500000000000000" pitchFamily="2" charset="0"/>
                          <a:cs typeface="Poppins" panose="00000500000000000000" pitchFamily="2" charset="0"/>
                        </a:rPr>
                        <a:t>Needs to be a clear internal process(SCADA, Ops metering team). Contracts team - to discuss Mod is coming in and warn users of. Meet with compliance/contracts team. Draft Appendix F5- needs updating and added to new offers</a:t>
                      </a:r>
                    </a:p>
                  </a:txBody>
                  <a:tcPr marL="90028" marR="90028" marT="45014" marB="45014"/>
                </a:tc>
                <a:extLst>
                  <a:ext uri="{0D108BD9-81ED-4DB2-BD59-A6C34878D82A}">
                    <a16:rowId xmlns:a16="http://schemas.microsoft.com/office/drawing/2014/main" val="1030822218"/>
                  </a:ext>
                </a:extLst>
              </a:tr>
              <a:tr h="1611547">
                <a:tc>
                  <a:txBody>
                    <a:bodyPr/>
                    <a:lstStyle/>
                    <a:p>
                      <a:pPr>
                        <a:lnSpc>
                          <a:spcPct val="107000"/>
                        </a:lnSpc>
                        <a:spcAft>
                          <a:spcPts val="800"/>
                        </a:spcAft>
                      </a:pPr>
                      <a:r>
                        <a:rPr lang="en-GB" sz="1800" kern="100" dirty="0">
                          <a:solidFill>
                            <a:srgbClr val="242424"/>
                          </a:solidFill>
                          <a:effectLst/>
                          <a:latin typeface="Poppins" panose="00000500000000000000" pitchFamily="2" charset="0"/>
                          <a:ea typeface="Aptos" panose="020B0004020202020204" pitchFamily="34" charset="0"/>
                          <a:cs typeface="Times New Roman" panose="02020603050405020304" pitchFamily="18" charset="0"/>
                        </a:rPr>
                        <a:t>5) Review and suggest a streamlined approach for implementing compliance via the BCA, considering whether to use only the electrical standards and BCA or also include CCs/ECCs.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6195" marR="36195" marT="17780" marB="17780" anchor="b"/>
                </a:tc>
                <a:tc>
                  <a:txBody>
                    <a:bodyPr/>
                    <a:lstStyle/>
                    <a:p>
                      <a:pPr marL="0" indent="0" algn="l" fontAlgn="base">
                        <a:buFont typeface="Arial" panose="020B0604020202020204" pitchFamily="34" charset="0"/>
                        <a:buNone/>
                      </a:pPr>
                      <a:r>
                        <a:rPr lang="en-GB" sz="1800" b="0" dirty="0">
                          <a:solidFill>
                            <a:srgbClr val="000000"/>
                          </a:solidFill>
                          <a:effectLst/>
                          <a:latin typeface="Poppins" panose="00000500000000000000" pitchFamily="2" charset="0"/>
                          <a:cs typeface="Poppins" panose="00000500000000000000" pitchFamily="2" charset="0"/>
                        </a:rPr>
                        <a:t>TG/PP</a:t>
                      </a:r>
                    </a:p>
                  </a:txBody>
                  <a:tcPr marL="90028" marR="90028" marT="45014" marB="45014"/>
                </a:tc>
                <a:tc>
                  <a:txBody>
                    <a:bodyPr/>
                    <a:lstStyle/>
                    <a:p>
                      <a:pPr marL="0" lvl="0" indent="0" algn="l">
                        <a:buNone/>
                      </a:pPr>
                      <a:r>
                        <a:rPr lang="en-GB" sz="1800" b="0" i="0" u="none" strike="noStrike" noProof="0" dirty="0">
                          <a:solidFill>
                            <a:srgbClr val="242424"/>
                          </a:solidFill>
                          <a:effectLst/>
                          <a:latin typeface="Poppins"/>
                        </a:rPr>
                        <a:t>Follow up required as Antony would like to include CCs/ECCs</a:t>
                      </a:r>
                      <a:endParaRPr lang="en-US" sz="1800" dirty="0">
                        <a:latin typeface="Poppins"/>
                      </a:endParaRPr>
                    </a:p>
                  </a:txBody>
                  <a:tcPr marL="90028" marR="90028" marT="45014" marB="45014"/>
                </a:tc>
                <a:extLst>
                  <a:ext uri="{0D108BD9-81ED-4DB2-BD59-A6C34878D82A}">
                    <a16:rowId xmlns:a16="http://schemas.microsoft.com/office/drawing/2014/main" val="3753971294"/>
                  </a:ext>
                </a:extLst>
              </a:tr>
              <a:tr h="985138">
                <a:tc>
                  <a:txBody>
                    <a:bodyPr/>
                    <a:lstStyle/>
                    <a:p>
                      <a:pPr algn="l" fontAlgn="base"/>
                      <a:r>
                        <a:rPr lang="en-GB" sz="1800" kern="1200" dirty="0">
                          <a:solidFill>
                            <a:schemeClr val="tx1"/>
                          </a:solidFill>
                          <a:effectLst/>
                          <a:latin typeface="Poppins" panose="00000500000000000000" pitchFamily="2" charset="0"/>
                          <a:ea typeface="+mn-ea"/>
                          <a:cs typeface="Poppins" panose="00000500000000000000" pitchFamily="2" charset="0"/>
                        </a:rPr>
                        <a:t>6) Update the Legal Text as discussed, including clarifying references to operational notifications </a:t>
                      </a:r>
                      <a:endParaRPr lang="en-GB" sz="18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800" b="0" dirty="0">
                          <a:solidFill>
                            <a:srgbClr val="000000"/>
                          </a:solidFill>
                          <a:effectLst/>
                          <a:latin typeface="Poppins" panose="00000500000000000000" pitchFamily="2" charset="0"/>
                          <a:cs typeface="Poppins" panose="00000500000000000000" pitchFamily="2" charset="0"/>
                        </a:rPr>
                        <a:t>HG</a:t>
                      </a:r>
                    </a:p>
                  </a:txBody>
                  <a:tcPr marL="90028" marR="90028" marT="45014" marB="45014"/>
                </a:tc>
                <a:tc>
                  <a:txBody>
                    <a:bodyPr/>
                    <a:lstStyle/>
                    <a:p>
                      <a:pPr algn="l" fontAlgn="base"/>
                      <a:r>
                        <a:rPr lang="en-GB" sz="1800" b="0" dirty="0">
                          <a:solidFill>
                            <a:srgbClr val="000000"/>
                          </a:solidFill>
                          <a:effectLst/>
                          <a:latin typeface="Poppins" panose="00000500000000000000" pitchFamily="2" charset="0"/>
                          <a:cs typeface="Poppins" panose="00000500000000000000" pitchFamily="2" charset="0"/>
                        </a:rPr>
                        <a:t>Updated the wording but needs further work</a:t>
                      </a:r>
                    </a:p>
                  </a:txBody>
                  <a:tcPr marL="90028" marR="90028" marT="45014" marB="45014"/>
                </a:tc>
                <a:extLst>
                  <a:ext uri="{0D108BD9-81ED-4DB2-BD59-A6C34878D82A}">
                    <a16:rowId xmlns:a16="http://schemas.microsoft.com/office/drawing/2014/main" val="2574719098"/>
                  </a:ext>
                </a:extLst>
              </a:tr>
            </a:tbl>
          </a:graphicData>
        </a:graphic>
      </p:graphicFrame>
    </p:spTree>
    <p:extLst>
      <p:ext uri="{BB962C8B-B14F-4D97-AF65-F5344CB8AC3E}">
        <p14:creationId xmlns:p14="http://schemas.microsoft.com/office/powerpoint/2010/main" val="349554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422FC-CFB9-E722-6670-AD75B203B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EBDC8-9E2F-7E0A-28A7-99D6671974FB}"/>
              </a:ext>
            </a:extLst>
          </p:cNvPr>
          <p:cNvSpPr>
            <a:spLocks noGrp="1"/>
          </p:cNvSpPr>
          <p:nvPr>
            <p:ph type="title"/>
          </p:nvPr>
        </p:nvSpPr>
        <p:spPr/>
        <p:txBody>
          <a:bodyPr>
            <a:noAutofit/>
          </a:bodyPr>
          <a:lstStyle/>
          <a:p>
            <a:r>
              <a:rPr lang="en-GB" sz="2400" dirty="0">
                <a:solidFill>
                  <a:srgbClr val="813366"/>
                </a:solidFill>
                <a:latin typeface="Poppins" panose="00000500000000000000" pitchFamily="2" charset="0"/>
                <a:cs typeface="Poppins" panose="00000500000000000000" pitchFamily="2" charset="0"/>
              </a:rPr>
              <a:t>Action Log Review</a:t>
            </a:r>
          </a:p>
        </p:txBody>
      </p:sp>
      <p:graphicFrame>
        <p:nvGraphicFramePr>
          <p:cNvPr id="3" name="Table 2">
            <a:extLst>
              <a:ext uri="{FF2B5EF4-FFF2-40B4-BE49-F238E27FC236}">
                <a16:creationId xmlns:a16="http://schemas.microsoft.com/office/drawing/2014/main" id="{B6558CBF-7FE8-2496-6B00-182E184F8E8B}"/>
              </a:ext>
            </a:extLst>
          </p:cNvPr>
          <p:cNvGraphicFramePr>
            <a:graphicFrameLocks noGrp="1"/>
          </p:cNvGraphicFramePr>
          <p:nvPr>
            <p:extLst>
              <p:ext uri="{D42A27DB-BD31-4B8C-83A1-F6EECF244321}">
                <p14:modId xmlns:p14="http://schemas.microsoft.com/office/powerpoint/2010/main" val="476077339"/>
              </p:ext>
            </p:extLst>
          </p:nvPr>
        </p:nvGraphicFramePr>
        <p:xfrm>
          <a:off x="246580" y="1027416"/>
          <a:ext cx="11702265" cy="5053031"/>
        </p:xfrm>
        <a:graphic>
          <a:graphicData uri="http://schemas.openxmlformats.org/drawingml/2006/table">
            <a:tbl>
              <a:tblPr>
                <a:tableStyleId>{616DA210-FB5B-4158-B5E0-FEB733F419BA}</a:tableStyleId>
              </a:tblPr>
              <a:tblGrid>
                <a:gridCol w="4954608">
                  <a:extLst>
                    <a:ext uri="{9D8B030D-6E8A-4147-A177-3AD203B41FA5}">
                      <a16:colId xmlns:a16="http://schemas.microsoft.com/office/drawing/2014/main" val="952093456"/>
                    </a:ext>
                  </a:extLst>
                </a:gridCol>
                <a:gridCol w="1502482">
                  <a:extLst>
                    <a:ext uri="{9D8B030D-6E8A-4147-A177-3AD203B41FA5}">
                      <a16:colId xmlns:a16="http://schemas.microsoft.com/office/drawing/2014/main" val="1805108775"/>
                    </a:ext>
                  </a:extLst>
                </a:gridCol>
                <a:gridCol w="5245175">
                  <a:extLst>
                    <a:ext uri="{9D8B030D-6E8A-4147-A177-3AD203B41FA5}">
                      <a16:colId xmlns:a16="http://schemas.microsoft.com/office/drawing/2014/main" val="2511239594"/>
                    </a:ext>
                  </a:extLst>
                </a:gridCol>
              </a:tblGrid>
              <a:tr h="574351">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Action</a:t>
                      </a:r>
                    </a:p>
                  </a:txBody>
                  <a:tcPr marL="90028" marR="90028" marT="45014" marB="45014">
                    <a:solidFill>
                      <a:srgbClr val="813366"/>
                    </a:solidFill>
                  </a:tcPr>
                </a:tc>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Owner</a:t>
                      </a:r>
                    </a:p>
                  </a:txBody>
                  <a:tcPr marL="90028" marR="90028" marT="45014" marB="45014">
                    <a:solidFill>
                      <a:srgbClr val="813366"/>
                    </a:solidFill>
                  </a:tcPr>
                </a:tc>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Status</a:t>
                      </a:r>
                    </a:p>
                  </a:txBody>
                  <a:tcPr marL="90028" marR="90028" marT="45014" marB="45014">
                    <a:solidFill>
                      <a:srgbClr val="813366"/>
                    </a:solidFill>
                  </a:tcPr>
                </a:tc>
                <a:extLst>
                  <a:ext uri="{0D108BD9-81ED-4DB2-BD59-A6C34878D82A}">
                    <a16:rowId xmlns:a16="http://schemas.microsoft.com/office/drawing/2014/main" val="802114043"/>
                  </a:ext>
                </a:extLst>
              </a:tr>
              <a:tr h="198387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dirty="0">
                          <a:solidFill>
                            <a:srgbClr val="000000"/>
                          </a:solidFill>
                          <a:effectLst/>
                          <a:latin typeface="Poppins" panose="00000500000000000000" pitchFamily="2" charset="0"/>
                          <a:cs typeface="Poppins" panose="00000500000000000000" pitchFamily="2" charset="0"/>
                        </a:rPr>
                        <a:t> </a:t>
                      </a:r>
                      <a:r>
                        <a:rPr lang="en-GB" sz="1800" kern="100" dirty="0">
                          <a:solidFill>
                            <a:srgbClr val="000000"/>
                          </a:solidFill>
                          <a:effectLst/>
                          <a:latin typeface="Poppins" panose="00000500000000000000" pitchFamily="2" charset="0"/>
                          <a:ea typeface="Aptos" panose="020B0004020202020204" pitchFamily="34" charset="0"/>
                          <a:cs typeface="Times New Roman" panose="02020603050405020304" pitchFamily="18" charset="0"/>
                        </a:rPr>
                        <a:t>7) Confirm the relevant section of the ECC refers specifically to limited operation notification (LON) or applies more broadly, to ensure the legal text aligns with the correct operational notification sequence (EON, ION, LON).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fontAlgn="base"/>
                      <a:endParaRPr lang="en-GB" sz="1800" b="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rgbClr val="000000"/>
                          </a:solidFill>
                          <a:effectLst/>
                          <a:latin typeface="Poppins" panose="00000500000000000000" pitchFamily="2" charset="0"/>
                          <a:cs typeface="Poppins" panose="00000500000000000000" pitchFamily="2" charset="0"/>
                        </a:rPr>
                        <a:t>HG</a:t>
                      </a: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rgbClr val="000000"/>
                          </a:solidFill>
                          <a:effectLst/>
                          <a:latin typeface="Poppins" panose="00000500000000000000" pitchFamily="2" charset="0"/>
                          <a:cs typeface="Poppins" panose="00000500000000000000" pitchFamily="2" charset="0"/>
                        </a:rPr>
                        <a:t>Updated the wording but needs further work</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800" b="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234916850"/>
                  </a:ext>
                </a:extLst>
              </a:tr>
              <a:tr h="1006784">
                <a:tc>
                  <a:txBody>
                    <a:bodyPr/>
                    <a:lstStyle/>
                    <a:p>
                      <a:pPr algn="l" fontAlgn="base"/>
                      <a:r>
                        <a:rPr lang="en-GB" sz="1800" kern="1200" dirty="0">
                          <a:solidFill>
                            <a:schemeClr val="tx1"/>
                          </a:solidFill>
                          <a:effectLst/>
                          <a:latin typeface="Poppins" panose="00000500000000000000" pitchFamily="2" charset="0"/>
                          <a:ea typeface="+mn-ea"/>
                          <a:cs typeface="Poppins" panose="00000500000000000000" pitchFamily="2" charset="0"/>
                        </a:rPr>
                        <a:t>8) Confirm in what capacity STC Panel member joining the Workgroup</a:t>
                      </a:r>
                      <a:endParaRPr lang="en-GB" sz="1800" b="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rgbClr val="000000"/>
                          </a:solidFill>
                          <a:effectLst/>
                          <a:latin typeface="Poppins" panose="00000500000000000000" pitchFamily="2" charset="0"/>
                          <a:cs typeface="Poppins" panose="00000500000000000000" pitchFamily="2" charset="0"/>
                        </a:rPr>
                        <a:t>TG</a:t>
                      </a:r>
                    </a:p>
                  </a:txBody>
                  <a:tcPr marL="90028" marR="90028" marT="45014" marB="45014"/>
                </a:tc>
                <a:tc>
                  <a:txBody>
                    <a:bodyPr/>
                    <a:lstStyle/>
                    <a:p>
                      <a:pPr marL="0" marR="0" lvl="0" indent="0" algn="l" rtl="0" eaLnBrk="1" fontAlgn="base" latinLnBrk="0" hangingPunct="1">
                        <a:lnSpc>
                          <a:spcPct val="100000"/>
                        </a:lnSpc>
                        <a:spcBef>
                          <a:spcPts val="0"/>
                        </a:spcBef>
                        <a:spcAft>
                          <a:spcPts val="0"/>
                        </a:spcAft>
                        <a:buClrTx/>
                        <a:buSzTx/>
                        <a:buFont typeface="Arial" panose="020B0604020202020204" pitchFamily="34" charset="0"/>
                        <a:buNone/>
                      </a:pPr>
                      <a:r>
                        <a:rPr lang="en-GB" sz="1800" b="0" dirty="0">
                          <a:solidFill>
                            <a:srgbClr val="000000"/>
                          </a:solidFill>
                          <a:effectLst/>
                          <a:latin typeface="Poppins"/>
                          <a:cs typeface="Poppins"/>
                        </a:rPr>
                        <a:t>See above</a:t>
                      </a:r>
                      <a:endParaRPr lang="en-GB" sz="1800" b="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30822218"/>
                  </a:ext>
                </a:extLst>
              </a:tr>
              <a:tr h="144243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kern="100" dirty="0">
                          <a:solidFill>
                            <a:srgbClr val="000000"/>
                          </a:solidFill>
                          <a:effectLst/>
                          <a:latin typeface="Poppins" panose="00000500000000000000" pitchFamily="2" charset="0"/>
                          <a:ea typeface="Aptos" panose="020B0004020202020204" pitchFamily="34" charset="0"/>
                          <a:cs typeface="Poppins" panose="00000500000000000000" pitchFamily="2" charset="0"/>
                        </a:rPr>
                        <a:t>9)Find out the technical difficulty of implementing the changes, i.e. is it a matter of connecting 2 wires one way or the other upon installing a meter.</a:t>
                      </a:r>
                      <a:endParaRPr lang="en-GB" sz="1800" kern="100" dirty="0">
                        <a:effectLst/>
                        <a:latin typeface="Poppins" panose="00000500000000000000" pitchFamily="2" charset="0"/>
                        <a:ea typeface="Aptos" panose="020B0004020202020204" pitchFamily="34" charset="0"/>
                        <a:cs typeface="Poppins" panose="00000500000000000000" pitchFamily="2" charset="0"/>
                      </a:endParaRPr>
                    </a:p>
                    <a:p>
                      <a:pPr algn="l" fontAlgn="base"/>
                      <a:endParaRPr lang="en-GB" sz="1800" b="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dirty="0">
                          <a:solidFill>
                            <a:srgbClr val="000000"/>
                          </a:solidFill>
                          <a:effectLst/>
                          <a:latin typeface="Poppins" panose="00000500000000000000" pitchFamily="2" charset="0"/>
                          <a:cs typeface="Poppins" panose="00000500000000000000" pitchFamily="2" charset="0"/>
                        </a:rPr>
                        <a:t>TG</a:t>
                      </a: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0" i="0" u="none" strike="noStrike" noProof="0" dirty="0">
                          <a:solidFill>
                            <a:srgbClr val="242424"/>
                          </a:solidFill>
                          <a:effectLst/>
                          <a:latin typeface="Poppins"/>
                        </a:rPr>
                        <a:t>Detailed Response is on Slide 18</a:t>
                      </a:r>
                      <a:endParaRPr lang="en-US" sz="1800" dirty="0">
                        <a:latin typeface="Poppins"/>
                      </a:endParaRPr>
                    </a:p>
                    <a:p>
                      <a:pPr marL="0" marR="0" lvl="0" indent="0" algn="l" rtl="0" eaLnBrk="1" fontAlgn="base" latinLnBrk="0" hangingPunct="1">
                        <a:lnSpc>
                          <a:spcPct val="100000"/>
                        </a:lnSpc>
                        <a:spcBef>
                          <a:spcPts val="0"/>
                        </a:spcBef>
                        <a:spcAft>
                          <a:spcPts val="0"/>
                        </a:spcAft>
                        <a:buClrTx/>
                        <a:buSzTx/>
                        <a:buFont typeface="Arial" panose="020B0604020202020204" pitchFamily="34" charset="0"/>
                        <a:buNone/>
                      </a:pPr>
                      <a:endParaRPr lang="en-GB" sz="1800" b="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560799501"/>
                  </a:ext>
                </a:extLst>
              </a:tr>
            </a:tbl>
          </a:graphicData>
        </a:graphic>
      </p:graphicFrame>
    </p:spTree>
    <p:extLst>
      <p:ext uri="{BB962C8B-B14F-4D97-AF65-F5344CB8AC3E}">
        <p14:creationId xmlns:p14="http://schemas.microsoft.com/office/powerpoint/2010/main" val="148655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Autofit/>
          </a:bodyPr>
          <a:lstStyle/>
          <a:p>
            <a:r>
              <a:rPr lang="en-GB" sz="2400" dirty="0">
                <a:solidFill>
                  <a:srgbClr val="813366"/>
                </a:solidFill>
                <a:latin typeface="Poppins" panose="00000500000000000000" pitchFamily="2" charset="0"/>
                <a:cs typeface="Poppins" panose="00000500000000000000" pitchFamily="2" charset="0"/>
              </a:rPr>
              <a:t>Action Log Review</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2982487217"/>
              </p:ext>
            </p:extLst>
          </p:nvPr>
        </p:nvGraphicFramePr>
        <p:xfrm>
          <a:off x="256854" y="960796"/>
          <a:ext cx="11582998" cy="3631752"/>
        </p:xfrm>
        <a:graphic>
          <a:graphicData uri="http://schemas.openxmlformats.org/drawingml/2006/table">
            <a:tbl>
              <a:tblPr>
                <a:tableStyleId>{616DA210-FB5B-4158-B5E0-FEB733F419BA}</a:tableStyleId>
              </a:tblPr>
              <a:tblGrid>
                <a:gridCol w="4831478">
                  <a:extLst>
                    <a:ext uri="{9D8B030D-6E8A-4147-A177-3AD203B41FA5}">
                      <a16:colId xmlns:a16="http://schemas.microsoft.com/office/drawing/2014/main" val="952093456"/>
                    </a:ext>
                  </a:extLst>
                </a:gridCol>
                <a:gridCol w="1503342">
                  <a:extLst>
                    <a:ext uri="{9D8B030D-6E8A-4147-A177-3AD203B41FA5}">
                      <a16:colId xmlns:a16="http://schemas.microsoft.com/office/drawing/2014/main" val="1805108775"/>
                    </a:ext>
                  </a:extLst>
                </a:gridCol>
                <a:gridCol w="5248178">
                  <a:extLst>
                    <a:ext uri="{9D8B030D-6E8A-4147-A177-3AD203B41FA5}">
                      <a16:colId xmlns:a16="http://schemas.microsoft.com/office/drawing/2014/main" val="2511239594"/>
                    </a:ext>
                  </a:extLst>
                </a:gridCol>
              </a:tblGrid>
              <a:tr h="1035924">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Action</a:t>
                      </a:r>
                    </a:p>
                  </a:txBody>
                  <a:tcPr marL="90028" marR="90028" marT="45014" marB="45014">
                    <a:solidFill>
                      <a:srgbClr val="813366"/>
                    </a:solidFill>
                  </a:tcPr>
                </a:tc>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Owner</a:t>
                      </a:r>
                    </a:p>
                  </a:txBody>
                  <a:tcPr marL="90028" marR="90028" marT="45014" marB="45014">
                    <a:solidFill>
                      <a:srgbClr val="813366"/>
                    </a:solidFill>
                  </a:tcPr>
                </a:tc>
                <a:tc>
                  <a:txBody>
                    <a:bodyPr/>
                    <a:lstStyle/>
                    <a:p>
                      <a:pPr algn="l" fontAlgn="base"/>
                      <a:r>
                        <a:rPr lang="en-GB" sz="1800" b="1" i="0" dirty="0">
                          <a:solidFill>
                            <a:schemeClr val="bg1"/>
                          </a:solidFill>
                          <a:effectLst/>
                          <a:latin typeface="Poppins" panose="00000500000000000000" pitchFamily="2" charset="0"/>
                          <a:cs typeface="Poppins" panose="00000500000000000000" pitchFamily="2" charset="0"/>
                        </a:rPr>
                        <a:t>Status</a:t>
                      </a:r>
                    </a:p>
                  </a:txBody>
                  <a:tcPr marL="90028" marR="90028" marT="45014" marB="45014">
                    <a:solidFill>
                      <a:srgbClr val="813366"/>
                    </a:solidFill>
                  </a:tcPr>
                </a:tc>
                <a:extLst>
                  <a:ext uri="{0D108BD9-81ED-4DB2-BD59-A6C34878D82A}">
                    <a16:rowId xmlns:a16="http://schemas.microsoft.com/office/drawing/2014/main" val="802114043"/>
                  </a:ext>
                </a:extLst>
              </a:tr>
              <a:tr h="2595828">
                <a:tc>
                  <a:txBody>
                    <a:bodyPr/>
                    <a:lstStyle/>
                    <a:p>
                      <a:pPr algn="l" fontAlgn="base"/>
                      <a:r>
                        <a:rPr lang="en-GB" sz="1800" b="0" i="0" dirty="0">
                          <a:solidFill>
                            <a:srgbClr val="000000"/>
                          </a:solidFill>
                          <a:effectLst/>
                          <a:latin typeface="Poppins" panose="00000500000000000000" pitchFamily="2" charset="0"/>
                          <a:cs typeface="Poppins" panose="00000500000000000000" pitchFamily="2" charset="0"/>
                        </a:rPr>
                        <a:t>10) </a:t>
                      </a:r>
                      <a:r>
                        <a:rPr lang="en-GB" sz="1800" kern="1200" dirty="0">
                          <a:solidFill>
                            <a:schemeClr val="tx1"/>
                          </a:solidFill>
                          <a:effectLst/>
                          <a:latin typeface="Poppins" panose="00000500000000000000" pitchFamily="2" charset="0"/>
                          <a:ea typeface="+mn-ea"/>
                          <a:cs typeface="Poppins" panose="00000500000000000000" pitchFamily="2" charset="0"/>
                        </a:rPr>
                        <a:t>Consider, the need for a guidance note on the installation of operational metering for non-participants</a:t>
                      </a:r>
                      <a:endParaRPr lang="en-GB" sz="18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800" b="0" dirty="0">
                          <a:solidFill>
                            <a:srgbClr val="000000"/>
                          </a:solidFill>
                          <a:effectLst/>
                          <a:latin typeface="Poppins" panose="00000500000000000000" pitchFamily="2" charset="0"/>
                          <a:cs typeface="Poppins" panose="00000500000000000000" pitchFamily="2" charset="0"/>
                        </a:rPr>
                        <a:t>PP</a:t>
                      </a:r>
                    </a:p>
                  </a:txBody>
                  <a:tcPr marL="90028" marR="90028" marT="45014" marB="45014"/>
                </a:tc>
                <a:tc>
                  <a:txBody>
                    <a:bodyPr/>
                    <a:lstStyle/>
                    <a:p>
                      <a:pPr algn="l" fontAlgn="base"/>
                      <a:r>
                        <a:rPr lang="en-GB" sz="1800" b="0" dirty="0">
                          <a:solidFill>
                            <a:srgbClr val="000000"/>
                          </a:solidFill>
                          <a:effectLst/>
                          <a:latin typeface="Poppins" panose="00000500000000000000" pitchFamily="2" charset="0"/>
                          <a:cs typeface="Poppins" panose="00000500000000000000" pitchFamily="2" charset="0"/>
                        </a:rPr>
                        <a:t>AG units, VLP units.  To make sure these units have the same Appendix amended. PP to reach out to L.H.</a:t>
                      </a:r>
                    </a:p>
                  </a:txBody>
                  <a:tcPr marL="90028" marR="90028" marT="45014" marB="45014"/>
                </a:tc>
                <a:extLst>
                  <a:ext uri="{0D108BD9-81ED-4DB2-BD59-A6C34878D82A}">
                    <a16:rowId xmlns:a16="http://schemas.microsoft.com/office/drawing/2014/main" val="2574719098"/>
                  </a:ext>
                </a:extLst>
              </a:tr>
            </a:tbl>
          </a:graphicData>
        </a:graphic>
      </p:graphicFrame>
    </p:spTree>
    <p:extLst>
      <p:ext uri="{BB962C8B-B14F-4D97-AF65-F5344CB8AC3E}">
        <p14:creationId xmlns:p14="http://schemas.microsoft.com/office/powerpoint/2010/main" val="12831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4CE5-037B-6D34-D1BB-9AC79A2E9C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83C27B-6B6D-8445-CE4F-141C454B52A8}"/>
              </a:ext>
            </a:extLst>
          </p:cNvPr>
          <p:cNvSpPr>
            <a:spLocks noGrp="1"/>
          </p:cNvSpPr>
          <p:nvPr>
            <p:ph type="ctrTitle"/>
          </p:nvPr>
        </p:nvSpPr>
        <p:spPr>
          <a:xfrm>
            <a:off x="532944" y="820795"/>
            <a:ext cx="7618684" cy="2387600"/>
          </a:xfrm>
        </p:spPr>
        <p:txBody>
          <a:bodyPr/>
          <a:lstStyle/>
          <a:p>
            <a:r>
              <a:rPr lang="en-GB" dirty="0">
                <a:solidFill>
                  <a:srgbClr val="813366"/>
                </a:solidFill>
                <a:latin typeface="Arial"/>
                <a:cs typeface="Arial"/>
              </a:rPr>
              <a:t>Proposer Presentation</a:t>
            </a:r>
            <a:endParaRPr lang="en-GB" dirty="0">
              <a:solidFill>
                <a:srgbClr val="813366"/>
              </a:solidFill>
            </a:endParaRPr>
          </a:p>
        </p:txBody>
      </p:sp>
      <p:pic>
        <p:nvPicPr>
          <p:cNvPr id="5" name="Picture 4" descr="A group of purple circles on a black background&#10;&#10;Description automatically generated">
            <a:extLst>
              <a:ext uri="{FF2B5EF4-FFF2-40B4-BE49-F238E27FC236}">
                <a16:creationId xmlns:a16="http://schemas.microsoft.com/office/drawing/2014/main" id="{1AD4107C-ED06-B351-6EAA-33133F0DDA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0AF1235-6714-E529-5A36-302F7A52759C}"/>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2"/>
                </a:solidFill>
                <a:latin typeface="Arial"/>
                <a:cs typeface="Arial"/>
              </a:rPr>
              <a:t>Thomas Goss – NESO</a:t>
            </a:r>
          </a:p>
        </p:txBody>
      </p:sp>
    </p:spTree>
    <p:extLst>
      <p:ext uri="{BB962C8B-B14F-4D97-AF65-F5344CB8AC3E}">
        <p14:creationId xmlns:p14="http://schemas.microsoft.com/office/powerpoint/2010/main" val="124589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2D40-C1C8-3FC5-19AD-7087491FB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4A4E4-869E-2EA0-BEF2-7FD93B6ACC5B}"/>
              </a:ext>
            </a:extLst>
          </p:cNvPr>
          <p:cNvSpPr>
            <a:spLocks noGrp="1"/>
          </p:cNvSpPr>
          <p:nvPr>
            <p:ph type="title"/>
          </p:nvPr>
        </p:nvSpPr>
        <p:spPr>
          <a:xfrm>
            <a:off x="0" y="0"/>
            <a:ext cx="9528666" cy="752966"/>
          </a:xfrm>
        </p:spPr>
        <p:txBody>
          <a:bodyPr>
            <a:noAutofit/>
          </a:bodyPr>
          <a:lstStyle/>
          <a:p>
            <a:r>
              <a:rPr lang="en-GB" sz="3200">
                <a:latin typeface="Poppins" panose="00000500000000000000" pitchFamily="2" charset="0"/>
                <a:cs typeface="Poppins" panose="00000500000000000000" pitchFamily="2" charset="0"/>
              </a:rPr>
              <a:t>Update on Questions from WG2</a:t>
            </a:r>
          </a:p>
        </p:txBody>
      </p:sp>
      <p:sp>
        <p:nvSpPr>
          <p:cNvPr id="3" name="TextBox 2">
            <a:extLst>
              <a:ext uri="{FF2B5EF4-FFF2-40B4-BE49-F238E27FC236}">
                <a16:creationId xmlns:a16="http://schemas.microsoft.com/office/drawing/2014/main" id="{2389446F-1ED1-76DC-EC0C-A1AFBB04839B}"/>
              </a:ext>
            </a:extLst>
          </p:cNvPr>
          <p:cNvSpPr txBox="1"/>
          <p:nvPr/>
        </p:nvSpPr>
        <p:spPr>
          <a:xfrm>
            <a:off x="0" y="610136"/>
            <a:ext cx="12192000" cy="6247864"/>
          </a:xfrm>
          <a:prstGeom prst="rect">
            <a:avLst/>
          </a:prstGeom>
          <a:solidFill>
            <a:schemeClr val="bg1"/>
          </a:solidFill>
        </p:spPr>
        <p:txBody>
          <a:bodyPr wrap="square" lIns="91440" tIns="45720" rIns="91440" bIns="45720" rtlCol="0" anchor="t">
            <a:spAutoFit/>
          </a:bodyPr>
          <a:lstStyle/>
          <a:p>
            <a:pPr marL="3429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After the standard is in place, how easy is it to change the metering polarity around if it is incorrect and what is the cost? </a:t>
            </a:r>
          </a:p>
          <a:p>
            <a:pPr marL="354013"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Update] Please refer to slides on cost to fix incorrect meter polarity. NESO is not currently looking to retroactively implement this standard and only request new meters and connections to comply and set up the metering correctly from the start which should make it easier and less costly. </a:t>
            </a:r>
          </a:p>
          <a:p>
            <a:pPr marL="342900" marR="0" lvl="1" indent="-342900" algn="l" defTabSz="914400" rtl="0" eaLnBrk="1" fontAlgn="auto" latinLnBrk="0" hangingPunct="1">
              <a:lnSpc>
                <a:spcPct val="100000"/>
              </a:lnSpc>
              <a:spcBef>
                <a:spcPts val="0"/>
              </a:spcBef>
              <a:spcAft>
                <a:spcPts val="0"/>
              </a:spcAft>
              <a:buClrTx/>
              <a:buSzTx/>
              <a:buFontTx/>
              <a:buChar char="-"/>
              <a:tabLst/>
              <a:defRPr/>
            </a:pPr>
            <a:endParaRPr kumimoji="0" lang="en-GB" sz="1000" b="1"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3429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What will be the date of implementation?</a:t>
            </a:r>
          </a:p>
          <a:p>
            <a:pPr marL="354013"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Update] Because we do not know how long it will take for OFGEM to approve the modification, a blank date is used for now which will be updated to an agreed date after OFGEM approval.  </a:t>
            </a:r>
          </a:p>
          <a:p>
            <a:pPr marL="342900" marR="0" lvl="1" indent="-342900" algn="l" defTabSz="914400" rtl="0" eaLnBrk="1" fontAlgn="auto" latinLnBrk="0" hangingPunct="1">
              <a:lnSpc>
                <a:spcPct val="100000"/>
              </a:lnSpc>
              <a:spcBef>
                <a:spcPts val="0"/>
              </a:spcBef>
              <a:spcAft>
                <a:spcPts val="0"/>
              </a:spcAft>
              <a:buClrTx/>
              <a:buSzTx/>
              <a:buFontTx/>
              <a:buChar char="-"/>
              <a:tabLst/>
              <a:defRPr/>
            </a:pPr>
            <a:endParaRPr kumimoji="0" lang="en-GB" sz="1000" b="1"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3429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How will we implement the dates?</a:t>
            </a:r>
          </a:p>
          <a:p>
            <a:pPr marL="353695"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F0731">
                    <a:lumMod val="90000"/>
                    <a:lumOff val="10000"/>
                  </a:srgbClr>
                </a:solidFill>
                <a:effectLst/>
                <a:uLnTx/>
                <a:uFillTx/>
                <a:latin typeface="Poppins"/>
                <a:ea typeface="+mn-ea"/>
                <a:cs typeface="Poppins"/>
              </a:rPr>
              <a:t>[NESO Update] NESO have decided, for new connections, the implementation date will be based on the Completion Date (which can be found in Appendix J of the Connection Agreements) and new clause in ECC6.5.6.4 will be added to specify the requirement. </a:t>
            </a:r>
          </a:p>
          <a:p>
            <a:pPr marL="353695"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F0731">
                    <a:lumMod val="90000"/>
                    <a:lumOff val="10000"/>
                  </a:srgbClr>
                </a:solidFill>
                <a:effectLst/>
                <a:uLnTx/>
                <a:uFillTx/>
                <a:latin typeface="Poppins"/>
                <a:ea typeface="+mn-ea"/>
                <a:cs typeface="Poppins"/>
              </a:rPr>
              <a:t>For existing connections, the implementation date will be based on when the GB Code Users install or upgrade the operational metering and new clause will be added to CC6.5.6 to specify the requirement. Note that the offshore networks are usually built by the Generators and subsequently transferred to OFTO after the Completion date. Therefore, the Generators will likely be responsible for making sure the meter polarity complies to the standard.</a:t>
            </a:r>
            <a:endParaRPr kumimoji="0" lang="en-GB" sz="1600" b="0" i="0" u="none" strike="noStrike" kern="1200" cap="none" spc="0" normalizeH="0" baseline="0" noProof="0" dirty="0">
              <a:ln>
                <a:noFill/>
              </a:ln>
              <a:solidFill>
                <a:srgbClr val="454546"/>
              </a:solidFill>
              <a:effectLst/>
              <a:uLnTx/>
              <a:uFillTx/>
              <a:latin typeface="Poppins"/>
              <a:ea typeface="+mn-ea"/>
              <a:cs typeface="Poppins"/>
            </a:endParaRPr>
          </a:p>
        </p:txBody>
      </p:sp>
    </p:spTree>
    <p:extLst>
      <p:ext uri="{BB962C8B-B14F-4D97-AF65-F5344CB8AC3E}">
        <p14:creationId xmlns:p14="http://schemas.microsoft.com/office/powerpoint/2010/main" val="375213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2FF6A-62A2-A746-2ABD-4C91790C2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32DA3-D1D1-F7DB-FD1F-2AC71DEE4592}"/>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Update on Questions from WG2</a:t>
            </a:r>
          </a:p>
        </p:txBody>
      </p:sp>
      <p:sp>
        <p:nvSpPr>
          <p:cNvPr id="3" name="TextBox 2">
            <a:extLst>
              <a:ext uri="{FF2B5EF4-FFF2-40B4-BE49-F238E27FC236}">
                <a16:creationId xmlns:a16="http://schemas.microsoft.com/office/drawing/2014/main" id="{F8B10F8B-6178-2F7C-A065-1B957A6D76D4}"/>
              </a:ext>
            </a:extLst>
          </p:cNvPr>
          <p:cNvSpPr txBox="1"/>
          <p:nvPr/>
        </p:nvSpPr>
        <p:spPr>
          <a:xfrm>
            <a:off x="0" y="1056855"/>
            <a:ext cx="12012328" cy="5632311"/>
          </a:xfrm>
          <a:prstGeom prst="rect">
            <a:avLst/>
          </a:prstGeom>
        </p:spPr>
        <p:txBody>
          <a:bodyPr wrap="square" lIns="91440" tIns="45720" rIns="91440" bIns="45720" rtlCol="0" anchor="t">
            <a:spAutoFit/>
          </a:bodyPr>
          <a:lstStyle/>
          <a:p>
            <a:pPr marL="3429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en-GB" sz="2000" b="1" i="0" u="none" strike="noStrike" kern="1200" cap="none" spc="0" normalizeH="0" baseline="0" noProof="0">
                <a:ln>
                  <a:noFill/>
                </a:ln>
                <a:solidFill>
                  <a:srgbClr val="3F0731">
                    <a:lumMod val="90000"/>
                    <a:lumOff val="10000"/>
                  </a:srgbClr>
                </a:solidFill>
                <a:effectLst/>
                <a:uLnTx/>
                <a:uFillTx/>
                <a:latin typeface="Poppins"/>
                <a:ea typeface="+mn-ea"/>
                <a:cs typeface="Poppins"/>
              </a:rPr>
              <a:t>How will non-BM participants comply to the standard as they are not bound to the Grid Code or Connection Agreements? </a:t>
            </a:r>
          </a:p>
          <a:p>
            <a:pPr marL="358775"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3F0731">
                    <a:lumMod val="90000"/>
                    <a:lumOff val="10000"/>
                  </a:srgbClr>
                </a:solidFill>
                <a:effectLst/>
                <a:uLnTx/>
                <a:uFillTx/>
                <a:latin typeface="Poppins"/>
                <a:ea typeface="+mn-ea"/>
                <a:cs typeface="Poppins"/>
              </a:rPr>
              <a:t>[NESO Update] For Non BMUs the changes will be reflected in the service terms of the service provided. This will not be captured under the Grid Code. The only exception is Licence Exempt Embedded Medium Power Stations (50 - 100MMW Embedded Generators in England and Wales which apply for Licence Exemption) where we have to place the obligation on the DNO and the DNO then place the obligation on the Generator.</a:t>
            </a:r>
            <a:endParaRPr kumimoji="0" lang="en-GB" sz="20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342900" marR="0" lvl="1" indent="-342900" algn="l" defTabSz="914400" rtl="0" eaLnBrk="1" fontAlgn="auto" latinLnBrk="0" hangingPunct="1">
              <a:lnSpc>
                <a:spcPct val="100000"/>
              </a:lnSpc>
              <a:spcBef>
                <a:spcPts val="0"/>
              </a:spcBef>
              <a:spcAft>
                <a:spcPts val="0"/>
              </a:spcAft>
              <a:buClrTx/>
              <a:buSzTx/>
              <a:buFontTx/>
              <a:buChar char="-"/>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3429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Do we need to define what changes to Operational Metering means?</a:t>
            </a:r>
          </a:p>
          <a:p>
            <a:pPr marL="36195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Update] For installation of new operational metering it is straightforward. However, in terms of changes/upgrades to operational metering, NESO does not have a list of all the types of changes that can be made and might need to consult the GB Code Users.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342900" marR="0" lvl="1" indent="-34290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Will the STC Panel member be an Observer or Member in the Workgroup?</a:t>
            </a:r>
          </a:p>
          <a:p>
            <a:pPr marL="354013"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Update] The STC Panel member(s) will be Observer for this Grid Code Mod Workgroup. There is a concurrent STC Mod CM0105 and there will be an STCP Workgroup. At present this has been agreed by the STC panel to move to the Work Group stage. </a:t>
            </a:r>
          </a:p>
          <a:p>
            <a:pPr marL="354013"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p:txBody>
      </p:sp>
      <p:sp>
        <p:nvSpPr>
          <p:cNvPr id="4" name="TextBox 3">
            <a:extLst>
              <a:ext uri="{FF2B5EF4-FFF2-40B4-BE49-F238E27FC236}">
                <a16:creationId xmlns:a16="http://schemas.microsoft.com/office/drawing/2014/main" id="{B5FA5E13-334C-54E7-B488-B8B5D898CF7F}"/>
              </a:ext>
            </a:extLst>
          </p:cNvPr>
          <p:cNvSpPr txBox="1"/>
          <p:nvPr/>
        </p:nvSpPr>
        <p:spPr>
          <a:xfrm>
            <a:off x="10342880" y="6035040"/>
            <a:ext cx="1669448" cy="609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320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E37E8-EBC4-E222-13A4-15D2EC018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D4BD1-1F77-DC9A-1B4D-99F6D88B5FC0}"/>
              </a:ext>
            </a:extLst>
          </p:cNvPr>
          <p:cNvSpPr>
            <a:spLocks noGrp="1"/>
          </p:cNvSpPr>
          <p:nvPr>
            <p:ph type="title"/>
          </p:nvPr>
        </p:nvSpPr>
        <p:spPr>
          <a:xfrm>
            <a:off x="102686" y="312803"/>
            <a:ext cx="10515600" cy="752966"/>
          </a:xfrm>
        </p:spPr>
        <p:txBody>
          <a:bodyPr>
            <a:normAutofit/>
          </a:bodyPr>
          <a:lstStyle/>
          <a:p>
            <a:r>
              <a:rPr lang="en-GB" sz="3200"/>
              <a:t>Power Flow Metering Polarity – Example Cost to Fix</a:t>
            </a:r>
          </a:p>
        </p:txBody>
      </p:sp>
      <p:sp>
        <p:nvSpPr>
          <p:cNvPr id="5" name="TextBox 4">
            <a:extLst>
              <a:ext uri="{FF2B5EF4-FFF2-40B4-BE49-F238E27FC236}">
                <a16:creationId xmlns:a16="http://schemas.microsoft.com/office/drawing/2014/main" id="{8F933C22-0405-D761-98B6-DCFCEFBFB886}"/>
              </a:ext>
            </a:extLst>
          </p:cNvPr>
          <p:cNvSpPr txBox="1"/>
          <p:nvPr/>
        </p:nvSpPr>
        <p:spPr>
          <a:xfrm>
            <a:off x="415164" y="984776"/>
            <a:ext cx="11674150" cy="5755422"/>
          </a:xfrm>
          <a:prstGeom prst="rect">
            <a:avLst/>
          </a:prstGeom>
        </p:spPr>
        <p:txBody>
          <a:bodyPr wrap="square" lIns="91440" tIns="45720" rIns="91440" bIns="45720" rtlCol="0" anchor="t">
            <a:spAutoFit/>
          </a:bodyPr>
          <a:lstStyle/>
          <a:p>
            <a:pPr marL="177800" marR="0" lvl="1"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The User is responsible to ensure the polarity is correct.  </a:t>
            </a:r>
          </a:p>
          <a:p>
            <a:pPr marL="0" marR="0" lvl="1" algn="l" defTabSz="914400" rtl="0" eaLnBrk="1" fontAlgn="base" latinLnBrk="0" hangingPunct="1">
              <a:lnSpc>
                <a:spcPct val="100000"/>
              </a:lnSpc>
              <a:spcBef>
                <a:spcPct val="0"/>
              </a:spcBef>
              <a:spcAft>
                <a:spcPct val="0"/>
              </a:spcAft>
              <a:buClrTx/>
              <a:buSzTx/>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endParaRPr>
          </a:p>
          <a:p>
            <a:pPr marL="177800" marR="0" lvl="1"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The wire connections from CT/VT units are physical connections to the meters and once commissioned they should not be changed. The meters are contained within a cubicle that is sealed with access only allowed by authorised personnel.  </a:t>
            </a:r>
          </a:p>
          <a:p>
            <a:pPr marL="0" marR="0" lvl="1" algn="l" defTabSz="914400" rtl="0" eaLnBrk="1" fontAlgn="base" latinLnBrk="0" hangingPunct="1">
              <a:lnSpc>
                <a:spcPct val="100000"/>
              </a:lnSpc>
              <a:spcBef>
                <a:spcPct val="0"/>
              </a:spcBef>
              <a:spcAft>
                <a:spcPct val="0"/>
              </a:spcAft>
              <a:buClrTx/>
              <a:buSzTx/>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endParaRPr>
          </a:p>
          <a:p>
            <a:pPr marL="177800" marR="0" lvl="1"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The process effectively ensures the correct value and direction of power flow is reported by the metering equipment to </a:t>
            </a:r>
            <a:r>
              <a:rPr kumimoji="0" lang="en-GB" sz="1600" b="0" i="0" u="none" strike="noStrike" kern="1200" cap="none" spc="0" normalizeH="0" baseline="0" noProof="0" dirty="0" err="1">
                <a:ln>
                  <a:noFill/>
                </a:ln>
                <a:solidFill>
                  <a:srgbClr val="454546"/>
                </a:solidFill>
                <a:effectLst/>
                <a:uLnTx/>
                <a:uFillTx/>
                <a:latin typeface="Poppins" panose="00000500000000000000" pitchFamily="2" charset="0"/>
                <a:cs typeface="Poppins" panose="00000500000000000000" pitchFamily="2" charset="0"/>
              </a:rPr>
              <a:t>Elexon</a:t>
            </a: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 and any user.  There can be massive financial issues if this data is incorrect.</a:t>
            </a:r>
          </a:p>
          <a:p>
            <a:pPr marL="177800" marR="0" lvl="1"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endParaRPr>
          </a:p>
          <a:p>
            <a:pPr marL="177800" marR="0" lvl="1"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When the metering is in service the primary circuit is also in service.  If there is a need to change polarity post commissioning there is considerable re-work that involves a number of parties to not only conduct re-wiring but more critically re-configure the software. It is this step that counts towards the majority of costs to the User.</a:t>
            </a:r>
          </a:p>
          <a:p>
            <a:pPr marL="177800" marR="0" lvl="1"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endParaRPr>
          </a:p>
          <a:p>
            <a:pPr marL="177800" marR="0" lvl="1" indent="-1778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Cost to fix the meter polarity issue (based on TO data)</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   (1) BAU activity: </a:t>
            </a:r>
            <a:r>
              <a:rPr kumimoji="0" lang="en-GB" sz="1600" b="1" i="0" u="sng"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no cost </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   (2) Software re-config and wiring changes are required on site: </a:t>
            </a:r>
            <a:r>
              <a:rPr kumimoji="0" lang="en-GB" sz="1600" b="1" i="0" u="sng"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£4,000 / meter</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   (3) New equipment needs to be ordered and replaced on site: </a:t>
            </a:r>
            <a:r>
              <a:rPr kumimoji="0" lang="en-GB" sz="1600" b="1" i="0" u="sng"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£21,000 / meter</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ea typeface="+mn-lt"/>
              <a:cs typeface="Poppins" panose="00000500000000000000" pitchFamily="2" charset="0"/>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   (4) Meter points with 4G requirements needs to be ordered and replaced: </a:t>
            </a:r>
            <a:r>
              <a:rPr kumimoji="0" lang="en-GB" sz="1600" b="1" i="0" u="sng"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£98,524 / meter</a:t>
            </a: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GB" sz="1600" b="1" i="0" u="sng"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    </a:t>
            </a:r>
          </a:p>
          <a:p>
            <a:pPr marL="182245" marR="0" lvl="1" indent="-18224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 Additional Cost for OFTO is </a:t>
            </a:r>
            <a:r>
              <a:rPr kumimoji="0" lang="en-GB" sz="1600" b="1" i="0" u="sng" strike="noStrike" kern="1200" cap="none" spc="0" normalizeH="0" baseline="0" noProof="0" dirty="0">
                <a:ln>
                  <a:noFill/>
                </a:ln>
                <a:solidFill>
                  <a:srgbClr val="454546"/>
                </a:solidFill>
                <a:effectLst/>
                <a:uLnTx/>
                <a:uFillTx/>
                <a:latin typeface="Poppins" panose="00000500000000000000" pitchFamily="2" charset="0"/>
                <a:cs typeface="Poppins" panose="00000500000000000000" pitchFamily="2" charset="0"/>
              </a:rPr>
              <a:t>£100,000 / site </a:t>
            </a:r>
          </a:p>
        </p:txBody>
      </p:sp>
    </p:spTree>
    <p:extLst>
      <p:ext uri="{BB962C8B-B14F-4D97-AF65-F5344CB8AC3E}">
        <p14:creationId xmlns:p14="http://schemas.microsoft.com/office/powerpoint/2010/main" val="415196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DB20-901A-54CB-DA17-BCE0B4CEB8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DAAC67-1858-EE82-DA3A-6783DE9FC8A6}"/>
              </a:ext>
            </a:extLst>
          </p:cNvPr>
          <p:cNvSpPr>
            <a:spLocks noGrp="1"/>
          </p:cNvSpPr>
          <p:nvPr>
            <p:ph type="ctrTitle"/>
          </p:nvPr>
        </p:nvSpPr>
        <p:spPr>
          <a:xfrm>
            <a:off x="532944" y="820795"/>
            <a:ext cx="7618684" cy="2387600"/>
          </a:xfrm>
        </p:spPr>
        <p:txBody>
          <a:bodyPr/>
          <a:lstStyle/>
          <a:p>
            <a:r>
              <a:rPr lang="en-GB" dirty="0">
                <a:solidFill>
                  <a:srgbClr val="813366"/>
                </a:solidFill>
                <a:latin typeface="Arial"/>
                <a:cs typeface="Arial"/>
              </a:rPr>
              <a:t>Proposed Implementation Plan</a:t>
            </a:r>
            <a:endParaRPr lang="en-GB" dirty="0">
              <a:solidFill>
                <a:srgbClr val="813366"/>
              </a:solidFill>
            </a:endParaRPr>
          </a:p>
        </p:txBody>
      </p:sp>
      <p:pic>
        <p:nvPicPr>
          <p:cNvPr id="5" name="Picture 4" descr="A group of purple circles on a black background&#10;&#10;Description automatically generated">
            <a:extLst>
              <a:ext uri="{FF2B5EF4-FFF2-40B4-BE49-F238E27FC236}">
                <a16:creationId xmlns:a16="http://schemas.microsoft.com/office/drawing/2014/main" id="{B2DCE00A-E822-6EBE-A462-A7CDDF5788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22146EC-C06E-4B14-3C8C-0E8645ADFA9D}"/>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2"/>
                </a:solidFill>
                <a:latin typeface="Arial"/>
                <a:cs typeface="Arial"/>
              </a:rPr>
              <a:t>Hao Guo – NESO</a:t>
            </a:r>
          </a:p>
        </p:txBody>
      </p:sp>
    </p:spTree>
    <p:extLst>
      <p:ext uri="{BB962C8B-B14F-4D97-AF65-F5344CB8AC3E}">
        <p14:creationId xmlns:p14="http://schemas.microsoft.com/office/powerpoint/2010/main" val="95126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8264-D5F7-8D70-B36A-B2600E3CD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28AD6-F535-9A3F-0065-E3683D631636}"/>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1</a:t>
            </a:r>
          </a:p>
        </p:txBody>
      </p:sp>
      <p:sp>
        <p:nvSpPr>
          <p:cNvPr id="4" name="TextBox 3">
            <a:extLst>
              <a:ext uri="{FF2B5EF4-FFF2-40B4-BE49-F238E27FC236}">
                <a16:creationId xmlns:a16="http://schemas.microsoft.com/office/drawing/2014/main" id="{8E77F2F6-C93F-D838-C1CD-02D1E5C93E92}"/>
              </a:ext>
            </a:extLst>
          </p:cNvPr>
          <p:cNvSpPr txBox="1"/>
          <p:nvPr/>
        </p:nvSpPr>
        <p:spPr>
          <a:xfrm>
            <a:off x="0" y="1197620"/>
            <a:ext cx="11682586" cy="3724096"/>
          </a:xfrm>
          <a:prstGeom prst="rect">
            <a:avLst/>
          </a:prstGeom>
        </p:spPr>
        <p:txBody>
          <a:bodyPr wrap="square" lIns="91440" tIns="45720" rIns="91440" bIns="45720" rtlCol="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F0731">
                    <a:lumMod val="90000"/>
                    <a:lumOff val="10000"/>
                  </a:srgbClr>
                </a:solidFill>
                <a:effectLst/>
                <a:uLnTx/>
                <a:uFillTx/>
                <a:latin typeface="Poppins"/>
                <a:ea typeface="+mn-ea"/>
                <a:cs typeface="Poppins"/>
              </a:rPr>
              <a:t>Stage 1: Only update the Connection Agreements (e.g. BCA/BEGA/BELLA/LEEMPS/Offshore etc) - to add Metering Polarity Standard and requirement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0731">
                    <a:lumMod val="90000"/>
                    <a:lumOff val="10000"/>
                  </a:srgbClr>
                </a:solidFill>
                <a:effectLst/>
                <a:uLnTx/>
                <a:uFillTx/>
                <a:latin typeface="Poppins"/>
                <a:ea typeface="+mn-ea"/>
                <a:cs typeface="Poppins"/>
              </a:rPr>
              <a:t>(1.1) To add Metering Polarity Standard to Connection Agreements, for example BCA Appendix F5/OF5 (in the case of LEEMPS, Appendix E) as a new schedule.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F0731">
                    <a:lumMod val="90000"/>
                    <a:lumOff val="10000"/>
                  </a:srgbClr>
                </a:solidFill>
                <a:effectLst/>
                <a:uLnTx/>
                <a:uFillTx/>
                <a:latin typeface="Poppins"/>
                <a:ea typeface="+mn-ea"/>
                <a:cs typeface="Poppins"/>
              </a:rPr>
              <a:t>Once Grid Code Mod is approved, it will be removed and included into the Electrical Standard documents (Annex to Grid Code General Conditions).</a:t>
            </a:r>
            <a:endParaRPr kumimoji="0" lang="en-GB" sz="1600" b="0" i="0" u="none" strike="noStrike" kern="1200" cap="none" spc="0" normalizeH="0" baseline="0" noProof="0" dirty="0">
              <a:ln>
                <a:noFill/>
              </a:ln>
              <a:solidFill>
                <a:srgbClr val="454546"/>
              </a:solidFill>
              <a:effectLst/>
              <a:uLnTx/>
              <a:uFillTx/>
              <a:latin typeface="Poppins"/>
              <a:ea typeface="+mn-ea"/>
              <a:cs typeface="Poppin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70B50"/>
                </a:solidFill>
                <a:effectLst/>
                <a:uLnTx/>
                <a:uFillTx/>
                <a:latin typeface="Poppins"/>
                <a:ea typeface="+mn-ea"/>
                <a:cs typeface="Poppins"/>
              </a:rPr>
              <a:t>We also considered whether we would need to bring Response Services, MW Dispatch, DER etc on board this Mod but as these are under separate contracts or specified by the DNO's it will not be necessary.</a:t>
            </a:r>
            <a:endParaRPr kumimoji="0" lang="en-GB" sz="1600" b="0" i="0" u="none" strike="noStrike" kern="1200" cap="none" spc="0" normalizeH="0" baseline="0" noProof="0" dirty="0">
              <a:ln>
                <a:noFill/>
              </a:ln>
              <a:solidFill>
                <a:srgbClr val="454546"/>
              </a:solidFill>
              <a:effectLst/>
              <a:uLnTx/>
              <a:uFillTx/>
              <a:latin typeface="Poppins" panose="00000500000000000000" pitchFamily="2" charset="0"/>
              <a:ea typeface="+mn-ea"/>
              <a:cs typeface="Poppins" panose="00000500000000000000" pitchFamily="2" charset="0"/>
            </a:endParaRPr>
          </a:p>
        </p:txBody>
      </p:sp>
      <p:sp>
        <p:nvSpPr>
          <p:cNvPr id="3" name="Rectangle 1">
            <a:extLst>
              <a:ext uri="{FF2B5EF4-FFF2-40B4-BE49-F238E27FC236}">
                <a16:creationId xmlns:a16="http://schemas.microsoft.com/office/drawing/2014/main" id="{CFEF943E-6DD7-A32A-3578-6BA77747B027}"/>
              </a:ext>
            </a:extLst>
          </p:cNvPr>
          <p:cNvSpPr>
            <a:spLocks noChangeArrowheads="1"/>
          </p:cNvSpPr>
          <p:nvPr/>
        </p:nvSpPr>
        <p:spPr bwMode="auto">
          <a:xfrm>
            <a:off x="208972" y="3059668"/>
            <a:ext cx="78117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3"/>
              </a:rPr>
              <a:t>Electrical Standard – Metering Polarity Standard for Power Flow Data</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908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dirty="0">
                <a:latin typeface="Poppins Black"/>
                <a:cs typeface="Arial"/>
              </a:rPr>
              <a:t>WELCOME</a:t>
            </a:r>
          </a:p>
        </p:txBody>
      </p:sp>
    </p:spTree>
    <p:extLst>
      <p:ext uri="{BB962C8B-B14F-4D97-AF65-F5344CB8AC3E}">
        <p14:creationId xmlns:p14="http://schemas.microsoft.com/office/powerpoint/2010/main" val="287825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B790-9302-C1B9-CD67-64AB28FA17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42D733-5168-6872-D88C-1EAE9254B2E9}"/>
              </a:ext>
            </a:extLst>
          </p:cNvPr>
          <p:cNvSpPr txBox="1"/>
          <p:nvPr/>
        </p:nvSpPr>
        <p:spPr>
          <a:xfrm>
            <a:off x="-401955" y="1056855"/>
            <a:ext cx="12451080" cy="9879628"/>
          </a:xfrm>
          <a:prstGeom prst="rect">
            <a:avLst/>
          </a:prstGeom>
        </p:spPr>
        <p:txBody>
          <a:bodyPr wrap="square" lIns="91440" tIns="45720" rIns="91440" bIns="45720" rtlCol="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1: Only update the Connection Agreements (e.g. BCA/BEGA/BELLA/LEEMPS/Offshore) - to add Metering Polarity Standard and requirement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(1.2) To add requirement to Connection Agreements, for example BCA Appendix F5/OF5 – Schedule 2 &amp; 3</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3F0731">
                  <a:lumMod val="90000"/>
                  <a:lumOff val="10000"/>
                </a:srgbClr>
              </a:solidFill>
              <a:effectLst/>
              <a:highlight>
                <a:srgbClr val="FFFF00"/>
              </a:highligh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BCA Appendix F5/OF5 – Schedule 2</a:t>
            </a: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BCA Appendix F5/OF5 – Schedule 3</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990600" marR="0" lvl="1" indent="-274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highlight>
                <a:srgbClr val="FFFF00"/>
              </a:highligh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893763"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sp>
        <p:nvSpPr>
          <p:cNvPr id="2" name="Title 1">
            <a:extLst>
              <a:ext uri="{FF2B5EF4-FFF2-40B4-BE49-F238E27FC236}">
                <a16:creationId xmlns:a16="http://schemas.microsoft.com/office/drawing/2014/main" id="{448909BC-A907-D65F-A01E-4FFE7C18EAF1}"/>
              </a:ext>
            </a:extLst>
          </p:cNvPr>
          <p:cNvSpPr>
            <a:spLocks noGrp="1"/>
          </p:cNvSpPr>
          <p:nvPr>
            <p:ph type="title"/>
          </p:nvPr>
        </p:nvSpPr>
        <p:spPr>
          <a:xfrm>
            <a:off x="92854" y="303889"/>
            <a:ext cx="92111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1</a:t>
            </a:r>
          </a:p>
        </p:txBody>
      </p:sp>
      <p:sp>
        <p:nvSpPr>
          <p:cNvPr id="5" name="TextBox 4">
            <a:extLst>
              <a:ext uri="{FF2B5EF4-FFF2-40B4-BE49-F238E27FC236}">
                <a16:creationId xmlns:a16="http://schemas.microsoft.com/office/drawing/2014/main" id="{EC82C775-C975-9568-3E2B-4356D3D73292}"/>
              </a:ext>
            </a:extLst>
          </p:cNvPr>
          <p:cNvSpPr txBox="1"/>
          <p:nvPr/>
        </p:nvSpPr>
        <p:spPr>
          <a:xfrm>
            <a:off x="10800080" y="7218893"/>
            <a:ext cx="1669448" cy="609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B5605282-783C-9E65-9554-7072955B0111}"/>
              </a:ext>
            </a:extLst>
          </p:cNvPr>
          <p:cNvPicPr>
            <a:picLocks noChangeAspect="1"/>
          </p:cNvPicPr>
          <p:nvPr/>
        </p:nvPicPr>
        <p:blipFill>
          <a:blip r:embed="rId3"/>
          <a:srcRect t="2896"/>
          <a:stretch>
            <a:fillRect/>
          </a:stretch>
        </p:blipFill>
        <p:spPr>
          <a:xfrm>
            <a:off x="4480631" y="1969888"/>
            <a:ext cx="6777919" cy="2491634"/>
          </a:xfrm>
          <a:prstGeom prst="rect">
            <a:avLst/>
          </a:prstGeom>
        </p:spPr>
      </p:pic>
      <p:sp>
        <p:nvSpPr>
          <p:cNvPr id="7" name="TextBox 6">
            <a:extLst>
              <a:ext uri="{FF2B5EF4-FFF2-40B4-BE49-F238E27FC236}">
                <a16:creationId xmlns:a16="http://schemas.microsoft.com/office/drawing/2014/main" id="{661AF46F-6B49-00B4-C761-BD9C64E58B4B}"/>
              </a:ext>
            </a:extLst>
          </p:cNvPr>
          <p:cNvSpPr txBox="1"/>
          <p:nvPr/>
        </p:nvSpPr>
        <p:spPr>
          <a:xfrm>
            <a:off x="4778672" y="4326007"/>
            <a:ext cx="710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3. All meters shall follow the Metering Polarity Standard for Power Flow Data as specified in BCA Appendix F5/OF5 new schedule. </a:t>
            </a:r>
          </a:p>
        </p:txBody>
      </p:sp>
      <p:pic>
        <p:nvPicPr>
          <p:cNvPr id="8" name="Picture 7">
            <a:extLst>
              <a:ext uri="{FF2B5EF4-FFF2-40B4-BE49-F238E27FC236}">
                <a16:creationId xmlns:a16="http://schemas.microsoft.com/office/drawing/2014/main" id="{109B1FF7-CDB0-0C55-4EA5-7DAF8967D31E}"/>
              </a:ext>
            </a:extLst>
          </p:cNvPr>
          <p:cNvPicPr>
            <a:picLocks noChangeAspect="1"/>
          </p:cNvPicPr>
          <p:nvPr/>
        </p:nvPicPr>
        <p:blipFill>
          <a:blip r:embed="rId4"/>
          <a:stretch>
            <a:fillRect/>
          </a:stretch>
        </p:blipFill>
        <p:spPr>
          <a:xfrm>
            <a:off x="4618221" y="4917129"/>
            <a:ext cx="7200164" cy="1332723"/>
          </a:xfrm>
          <a:prstGeom prst="rect">
            <a:avLst/>
          </a:prstGeom>
        </p:spPr>
      </p:pic>
      <p:sp>
        <p:nvSpPr>
          <p:cNvPr id="10" name="Star: 5 Points 9">
            <a:extLst>
              <a:ext uri="{FF2B5EF4-FFF2-40B4-BE49-F238E27FC236}">
                <a16:creationId xmlns:a16="http://schemas.microsoft.com/office/drawing/2014/main" id="{1E04C8BA-9FA1-4CAE-A8A5-2996E88F43F1}"/>
              </a:ext>
            </a:extLst>
          </p:cNvPr>
          <p:cNvSpPr/>
          <p:nvPr/>
        </p:nvSpPr>
        <p:spPr>
          <a:xfrm>
            <a:off x="4405246" y="6292208"/>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Star: 5 Points 10">
            <a:extLst>
              <a:ext uri="{FF2B5EF4-FFF2-40B4-BE49-F238E27FC236}">
                <a16:creationId xmlns:a16="http://schemas.microsoft.com/office/drawing/2014/main" id="{E7320AA7-4655-53FA-A662-C1C376EAFAFF}"/>
              </a:ext>
            </a:extLst>
          </p:cNvPr>
          <p:cNvSpPr/>
          <p:nvPr/>
        </p:nvSpPr>
        <p:spPr>
          <a:xfrm>
            <a:off x="4461581" y="4395903"/>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B114C769-DC96-E543-FEC5-3F96E5D10A4A}"/>
              </a:ext>
            </a:extLst>
          </p:cNvPr>
          <p:cNvSpPr txBox="1"/>
          <p:nvPr/>
        </p:nvSpPr>
        <p:spPr>
          <a:xfrm>
            <a:off x="10470191" y="6097624"/>
            <a:ext cx="1334518"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4F110986-E31A-C7ED-12C6-41E0F91C80AD}"/>
              </a:ext>
            </a:extLst>
          </p:cNvPr>
          <p:cNvSpPr txBox="1"/>
          <p:nvPr/>
        </p:nvSpPr>
        <p:spPr>
          <a:xfrm>
            <a:off x="4685465" y="6237583"/>
            <a:ext cx="7355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All meters shall follow the Metering Polarity Standard for Power Flow Data as specified in BCA Appendix F5/OF5 new schedule. </a:t>
            </a:r>
            <a:endParaRPr kumimoji="0" lang="en-GB" sz="1200" b="1" i="0" u="none" strike="noStrike" kern="1200" cap="none" spc="0" normalizeH="0" baseline="0" noProof="0">
              <a:ln>
                <a:noFill/>
              </a:ln>
              <a:solidFill>
                <a:prstClr val="black"/>
              </a:solidFill>
              <a:effectLst/>
              <a:highlight>
                <a:srgbClr val="FF00FF"/>
              </a:highlight>
              <a:uLnTx/>
              <a:uFillTx/>
              <a:latin typeface="Arial" panose="020B0604020202020204"/>
              <a:ea typeface="+mn-ea"/>
              <a:cs typeface="+mn-cs"/>
            </a:endParaRPr>
          </a:p>
        </p:txBody>
      </p:sp>
    </p:spTree>
    <p:extLst>
      <p:ext uri="{BB962C8B-B14F-4D97-AF65-F5344CB8AC3E}">
        <p14:creationId xmlns:p14="http://schemas.microsoft.com/office/powerpoint/2010/main" val="58804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E2E2-A959-DBA4-9C25-B1B1D8EE9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E3BD0-911A-6B9D-627A-64D04A728C43}"/>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1</a:t>
            </a:r>
          </a:p>
        </p:txBody>
      </p:sp>
      <p:sp>
        <p:nvSpPr>
          <p:cNvPr id="3" name="TextBox 2">
            <a:extLst>
              <a:ext uri="{FF2B5EF4-FFF2-40B4-BE49-F238E27FC236}">
                <a16:creationId xmlns:a16="http://schemas.microsoft.com/office/drawing/2014/main" id="{FA30A24D-2877-E6B1-D61C-9D9B18691979}"/>
              </a:ext>
            </a:extLst>
          </p:cNvPr>
          <p:cNvSpPr txBox="1"/>
          <p:nvPr/>
        </p:nvSpPr>
        <p:spPr>
          <a:xfrm>
            <a:off x="0" y="1219415"/>
            <a:ext cx="12012328" cy="369332"/>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1: ONCC Process with reference to Connection Agreements</a:t>
            </a:r>
          </a:p>
        </p:txBody>
      </p:sp>
      <p:sp>
        <p:nvSpPr>
          <p:cNvPr id="4" name="TextBox 3">
            <a:extLst>
              <a:ext uri="{FF2B5EF4-FFF2-40B4-BE49-F238E27FC236}">
                <a16:creationId xmlns:a16="http://schemas.microsoft.com/office/drawing/2014/main" id="{9625730F-87DD-6469-B915-F7D57C93BC46}"/>
              </a:ext>
            </a:extLst>
          </p:cNvPr>
          <p:cNvSpPr txBox="1"/>
          <p:nvPr/>
        </p:nvSpPr>
        <p:spPr>
          <a:xfrm>
            <a:off x="10240767" y="6003597"/>
            <a:ext cx="1669448" cy="609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92F4096B-9B97-B916-C48A-EF0E9ADBEC94}"/>
              </a:ext>
            </a:extLst>
          </p:cNvPr>
          <p:cNvSpPr txBox="1"/>
          <p:nvPr/>
        </p:nvSpPr>
        <p:spPr>
          <a:xfrm>
            <a:off x="6403789" y="1776062"/>
            <a:ext cx="2422559" cy="1323439"/>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Operational Notification &amp; Compliance Checklist (ONCC)</a:t>
            </a:r>
          </a:p>
        </p:txBody>
      </p:sp>
      <p:sp>
        <p:nvSpPr>
          <p:cNvPr id="6" name="TextBox 5">
            <a:extLst>
              <a:ext uri="{FF2B5EF4-FFF2-40B4-BE49-F238E27FC236}">
                <a16:creationId xmlns:a16="http://schemas.microsoft.com/office/drawing/2014/main" id="{5C787B48-C085-24E2-3D08-681C2783EB9F}"/>
              </a:ext>
            </a:extLst>
          </p:cNvPr>
          <p:cNvSpPr txBox="1"/>
          <p:nvPr/>
        </p:nvSpPr>
        <p:spPr>
          <a:xfrm>
            <a:off x="6015464" y="3301454"/>
            <a:ext cx="3142896" cy="2677656"/>
          </a:xfrm>
          <a:prstGeom prst="rect">
            <a:avLst/>
          </a:prstGeom>
        </p:spPr>
        <p:txBody>
          <a:bodyPr wrap="square" lIns="91440" tIns="45720" rIns="91440" bIns="45720" rtlCol="0" anchor="t">
            <a:spAutoFit/>
          </a:bodyPr>
          <a:lstStyle/>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ONCC process will request evidence of user’s equipment compliance for Op Metering and the checklist will refer to Connection Agreements (e.g. BCA Appendix F5/OF5 Schedule 2 and Schedule 3)</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Compliance team request NESO Op Metering team to do the check</a:t>
            </a:r>
          </a:p>
        </p:txBody>
      </p:sp>
      <p:sp>
        <p:nvSpPr>
          <p:cNvPr id="9" name="TextBox 8">
            <a:extLst>
              <a:ext uri="{FF2B5EF4-FFF2-40B4-BE49-F238E27FC236}">
                <a16:creationId xmlns:a16="http://schemas.microsoft.com/office/drawing/2014/main" id="{62FDCFFB-9BEB-2EF2-DD9D-A8CAE66AB4A4}"/>
              </a:ext>
            </a:extLst>
          </p:cNvPr>
          <p:cNvSpPr txBox="1"/>
          <p:nvPr/>
        </p:nvSpPr>
        <p:spPr>
          <a:xfrm>
            <a:off x="2037355" y="2105287"/>
            <a:ext cx="3142802" cy="400110"/>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Connection Agreements</a:t>
            </a:r>
          </a:p>
        </p:txBody>
      </p:sp>
      <p:sp>
        <p:nvSpPr>
          <p:cNvPr id="13" name="TextBox 12">
            <a:extLst>
              <a:ext uri="{FF2B5EF4-FFF2-40B4-BE49-F238E27FC236}">
                <a16:creationId xmlns:a16="http://schemas.microsoft.com/office/drawing/2014/main" id="{2CC06C79-AE87-C439-6DA3-1221E3C9E8FA}"/>
              </a:ext>
            </a:extLst>
          </p:cNvPr>
          <p:cNvSpPr txBox="1"/>
          <p:nvPr/>
        </p:nvSpPr>
        <p:spPr>
          <a:xfrm>
            <a:off x="1806383" y="2867538"/>
            <a:ext cx="3670491" cy="2893100"/>
          </a:xfrm>
          <a:prstGeom prst="rect">
            <a:avLst/>
          </a:prstGeom>
        </p:spPr>
        <p:txBody>
          <a:bodyPr wrap="square" lIns="91440" tIns="45720" rIns="91440" bIns="45720" rtlCol="0" anchor="t">
            <a:spAutoFit/>
          </a:bodyPr>
          <a:lstStyle/>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Metering Polarity Standard with diagram and text will be added to Connection Agreements, for example BCA Appendix F5/OF5 as a new schedule</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Connection Agreements (e.g. BCA Appendix F5/OF5 Schedule 2 and 3) will be modified to request that “all meters shall follow the Metering Polarity Standard for Power Flow Data as specified in the Connection Agreements”.</a:t>
            </a:r>
          </a:p>
        </p:txBody>
      </p:sp>
      <p:cxnSp>
        <p:nvCxnSpPr>
          <p:cNvPr id="30" name="Straight Arrow Connector 29">
            <a:extLst>
              <a:ext uri="{FF2B5EF4-FFF2-40B4-BE49-F238E27FC236}">
                <a16:creationId xmlns:a16="http://schemas.microsoft.com/office/drawing/2014/main" id="{215B4F56-829B-5F79-487A-5B5D4911A7BB}"/>
              </a:ext>
            </a:extLst>
          </p:cNvPr>
          <p:cNvCxnSpPr>
            <a:cxnSpLocks/>
          </p:cNvCxnSpPr>
          <p:nvPr/>
        </p:nvCxnSpPr>
        <p:spPr>
          <a:xfrm>
            <a:off x="5299145" y="2305342"/>
            <a:ext cx="977304" cy="0"/>
          </a:xfrm>
          <a:prstGeom prst="straightConnector1">
            <a:avLst/>
          </a:prstGeom>
          <a:ln w="69850">
            <a:headEnd w="lg"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101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F2CAB-3460-F8E6-CD2E-6B49715E3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5A728-4A16-BE89-D9F7-3DCE22B021CD}"/>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1</a:t>
            </a:r>
          </a:p>
        </p:txBody>
      </p:sp>
      <p:sp>
        <p:nvSpPr>
          <p:cNvPr id="3" name="TextBox 2">
            <a:extLst>
              <a:ext uri="{FF2B5EF4-FFF2-40B4-BE49-F238E27FC236}">
                <a16:creationId xmlns:a16="http://schemas.microsoft.com/office/drawing/2014/main" id="{01E1ECB3-0CFD-B64F-F9EF-59EE02DEFFF4}"/>
              </a:ext>
            </a:extLst>
          </p:cNvPr>
          <p:cNvSpPr txBox="1"/>
          <p:nvPr/>
        </p:nvSpPr>
        <p:spPr>
          <a:xfrm>
            <a:off x="0" y="1158455"/>
            <a:ext cx="12012328" cy="369332"/>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1: ONCC Process with reference to Connection Agreements</a:t>
            </a:r>
          </a:p>
        </p:txBody>
      </p:sp>
      <p:sp>
        <p:nvSpPr>
          <p:cNvPr id="4" name="TextBox 3">
            <a:extLst>
              <a:ext uri="{FF2B5EF4-FFF2-40B4-BE49-F238E27FC236}">
                <a16:creationId xmlns:a16="http://schemas.microsoft.com/office/drawing/2014/main" id="{8B8C3B5F-A93A-B849-43BA-ED6B2E529CEA}"/>
              </a:ext>
            </a:extLst>
          </p:cNvPr>
          <p:cNvSpPr txBox="1"/>
          <p:nvPr/>
        </p:nvSpPr>
        <p:spPr>
          <a:xfrm>
            <a:off x="10240767" y="6003597"/>
            <a:ext cx="1669448" cy="609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D0986BC-7ABB-DE7C-EC85-D5EE1786F118}"/>
              </a:ext>
            </a:extLst>
          </p:cNvPr>
          <p:cNvSpPr txBox="1"/>
          <p:nvPr/>
        </p:nvSpPr>
        <p:spPr>
          <a:xfrm>
            <a:off x="6465839" y="1556329"/>
            <a:ext cx="2422559" cy="1323439"/>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Operational Notification &amp; Compliance Checklist (ONCC)</a:t>
            </a:r>
          </a:p>
        </p:txBody>
      </p:sp>
      <p:sp>
        <p:nvSpPr>
          <p:cNvPr id="9" name="TextBox 8">
            <a:extLst>
              <a:ext uri="{FF2B5EF4-FFF2-40B4-BE49-F238E27FC236}">
                <a16:creationId xmlns:a16="http://schemas.microsoft.com/office/drawing/2014/main" id="{7E7C46BF-BF19-DFF3-AC3E-E69FA65D57CE}"/>
              </a:ext>
            </a:extLst>
          </p:cNvPr>
          <p:cNvSpPr txBox="1"/>
          <p:nvPr/>
        </p:nvSpPr>
        <p:spPr>
          <a:xfrm>
            <a:off x="1315640" y="1739632"/>
            <a:ext cx="3905547" cy="707886"/>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Connection Agreements,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e.g. BCA Appendix F5/OF5</a:t>
            </a:r>
          </a:p>
        </p:txBody>
      </p:sp>
      <p:pic>
        <p:nvPicPr>
          <p:cNvPr id="12" name="Picture 11">
            <a:extLst>
              <a:ext uri="{FF2B5EF4-FFF2-40B4-BE49-F238E27FC236}">
                <a16:creationId xmlns:a16="http://schemas.microsoft.com/office/drawing/2014/main" id="{BF503B48-3B57-59AE-F56F-6FE2D320F8D3}"/>
              </a:ext>
            </a:extLst>
          </p:cNvPr>
          <p:cNvPicPr>
            <a:picLocks noChangeAspect="1"/>
          </p:cNvPicPr>
          <p:nvPr/>
        </p:nvPicPr>
        <p:blipFill>
          <a:blip r:embed="rId3"/>
          <a:stretch>
            <a:fillRect/>
          </a:stretch>
        </p:blipFill>
        <p:spPr>
          <a:xfrm>
            <a:off x="6332165" y="3033266"/>
            <a:ext cx="2392606" cy="3418820"/>
          </a:xfrm>
          <a:prstGeom prst="rect">
            <a:avLst/>
          </a:prstGeom>
        </p:spPr>
      </p:pic>
      <p:sp>
        <p:nvSpPr>
          <p:cNvPr id="27" name="TextBox 26">
            <a:extLst>
              <a:ext uri="{FF2B5EF4-FFF2-40B4-BE49-F238E27FC236}">
                <a16:creationId xmlns:a16="http://schemas.microsoft.com/office/drawing/2014/main" id="{00431CCE-A5D7-B3DC-9A75-CFEA72AF1319}"/>
              </a:ext>
            </a:extLst>
          </p:cNvPr>
          <p:cNvSpPr txBox="1"/>
          <p:nvPr/>
        </p:nvSpPr>
        <p:spPr>
          <a:xfrm>
            <a:off x="1550461" y="2491354"/>
            <a:ext cx="2460970"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Appx. F5 &amp; OF5 Schedule 2</a:t>
            </a:r>
          </a:p>
        </p:txBody>
      </p:sp>
      <p:sp>
        <p:nvSpPr>
          <p:cNvPr id="28" name="TextBox 27">
            <a:extLst>
              <a:ext uri="{FF2B5EF4-FFF2-40B4-BE49-F238E27FC236}">
                <a16:creationId xmlns:a16="http://schemas.microsoft.com/office/drawing/2014/main" id="{3497AB73-106A-B599-F729-93836E9509DE}"/>
              </a:ext>
            </a:extLst>
          </p:cNvPr>
          <p:cNvSpPr txBox="1"/>
          <p:nvPr/>
        </p:nvSpPr>
        <p:spPr>
          <a:xfrm>
            <a:off x="1550905" y="4790301"/>
            <a:ext cx="2460970"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Appx. F5 &amp; OF5 Schedule 3</a:t>
            </a:r>
          </a:p>
        </p:txBody>
      </p:sp>
      <p:cxnSp>
        <p:nvCxnSpPr>
          <p:cNvPr id="30" name="Straight Arrow Connector 29">
            <a:extLst>
              <a:ext uri="{FF2B5EF4-FFF2-40B4-BE49-F238E27FC236}">
                <a16:creationId xmlns:a16="http://schemas.microsoft.com/office/drawing/2014/main" id="{4928993E-571C-8394-546D-21D1EDE7476F}"/>
              </a:ext>
            </a:extLst>
          </p:cNvPr>
          <p:cNvCxnSpPr>
            <a:cxnSpLocks/>
          </p:cNvCxnSpPr>
          <p:nvPr/>
        </p:nvCxnSpPr>
        <p:spPr>
          <a:xfrm>
            <a:off x="5354861" y="2093575"/>
            <a:ext cx="977304" cy="0"/>
          </a:xfrm>
          <a:prstGeom prst="straightConnector1">
            <a:avLst/>
          </a:prstGeom>
          <a:ln w="69850">
            <a:headEnd w="lg" len="lg"/>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26FF4EF-AC91-F325-602D-A0422B04D4CD}"/>
              </a:ext>
            </a:extLst>
          </p:cNvPr>
          <p:cNvPicPr>
            <a:picLocks noChangeAspect="1"/>
          </p:cNvPicPr>
          <p:nvPr/>
        </p:nvPicPr>
        <p:blipFill>
          <a:blip r:embed="rId4"/>
          <a:stretch>
            <a:fillRect/>
          </a:stretch>
        </p:blipFill>
        <p:spPr>
          <a:xfrm>
            <a:off x="1274610" y="2758185"/>
            <a:ext cx="4748212" cy="1849630"/>
          </a:xfrm>
          <a:prstGeom prst="rect">
            <a:avLst/>
          </a:prstGeom>
        </p:spPr>
      </p:pic>
      <p:pic>
        <p:nvPicPr>
          <p:cNvPr id="10" name="Picture 9">
            <a:extLst>
              <a:ext uri="{FF2B5EF4-FFF2-40B4-BE49-F238E27FC236}">
                <a16:creationId xmlns:a16="http://schemas.microsoft.com/office/drawing/2014/main" id="{137633C5-E130-4ACF-B2AB-62502DC132F4}"/>
              </a:ext>
            </a:extLst>
          </p:cNvPr>
          <p:cNvPicPr>
            <a:picLocks noChangeAspect="1"/>
          </p:cNvPicPr>
          <p:nvPr/>
        </p:nvPicPr>
        <p:blipFill>
          <a:blip r:embed="rId5"/>
          <a:stretch>
            <a:fillRect/>
          </a:stretch>
        </p:blipFill>
        <p:spPr>
          <a:xfrm>
            <a:off x="1223079" y="5101038"/>
            <a:ext cx="4748211" cy="1166016"/>
          </a:xfrm>
          <a:prstGeom prst="rect">
            <a:avLst/>
          </a:prstGeom>
        </p:spPr>
      </p:pic>
    </p:spTree>
    <p:extLst>
      <p:ext uri="{BB962C8B-B14F-4D97-AF65-F5344CB8AC3E}">
        <p14:creationId xmlns:p14="http://schemas.microsoft.com/office/powerpoint/2010/main" val="313017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9D506-3C4F-CEE1-A77F-E0C4E5AFE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B87AF-AC78-B22F-B694-502FC8006505}"/>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2</a:t>
            </a:r>
          </a:p>
        </p:txBody>
      </p:sp>
      <p:sp>
        <p:nvSpPr>
          <p:cNvPr id="4" name="TextBox 3">
            <a:extLst>
              <a:ext uri="{FF2B5EF4-FFF2-40B4-BE49-F238E27FC236}">
                <a16:creationId xmlns:a16="http://schemas.microsoft.com/office/drawing/2014/main" id="{6AF41C6F-6EF2-5F60-94CE-8DC1CABC4834}"/>
              </a:ext>
            </a:extLst>
          </p:cNvPr>
          <p:cNvSpPr txBox="1"/>
          <p:nvPr/>
        </p:nvSpPr>
        <p:spPr>
          <a:xfrm>
            <a:off x="-259080" y="1097495"/>
            <a:ext cx="12254344" cy="5632311"/>
          </a:xfrm>
          <a:prstGeom prst="rect">
            <a:avLst/>
          </a:prstGeom>
        </p:spPr>
        <p:txBody>
          <a:bodyPr wrap="square" lIns="91440" tIns="45720" rIns="91440" bIns="45720" rtlCol="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2: Update both Grid Code and Connection Agreements - to publish Metering Polarity Standard as a new Electrical Standard and add reference and New CC and ECC to Grid Code; to remove Metering Polarity Standard from Connection Agreements and modify the requirements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(2.1) To publish Metering Polarity Standard as a new Electrical Standard and add reference in Section (b) of Annex to Grid Code General Conditions.</a:t>
            </a:r>
            <a:endParaRPr kumimoji="0" lang="en-GB" sz="1600" b="0" i="0" u="none" strike="noStrike" kern="1200" cap="none" spc="0" normalizeH="0" baseline="0" noProof="0">
              <a:ln>
                <a:noFill/>
              </a:ln>
              <a:solidFill>
                <a:srgbClr val="454546"/>
              </a:solidFill>
              <a:effectLst/>
              <a:highlight>
                <a:srgbClr val="FFFF00"/>
              </a:highligh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893763"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720725" marR="0" lvl="1"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pic>
        <p:nvPicPr>
          <p:cNvPr id="10" name="Picture 9">
            <a:extLst>
              <a:ext uri="{FF2B5EF4-FFF2-40B4-BE49-F238E27FC236}">
                <a16:creationId xmlns:a16="http://schemas.microsoft.com/office/drawing/2014/main" id="{6148FE9F-EB52-E00B-3518-29E346A1DB6E}"/>
              </a:ext>
            </a:extLst>
          </p:cNvPr>
          <p:cNvPicPr>
            <a:picLocks noChangeAspect="1"/>
          </p:cNvPicPr>
          <p:nvPr/>
        </p:nvPicPr>
        <p:blipFill>
          <a:blip r:embed="rId3"/>
          <a:stretch>
            <a:fillRect/>
          </a:stretch>
        </p:blipFill>
        <p:spPr>
          <a:xfrm>
            <a:off x="6597015" y="2615729"/>
            <a:ext cx="5228646" cy="3938381"/>
          </a:xfrm>
          <a:prstGeom prst="rect">
            <a:avLst/>
          </a:prstGeom>
        </p:spPr>
      </p:pic>
      <p:sp>
        <p:nvSpPr>
          <p:cNvPr id="6" name="Star: 5 Points 5">
            <a:extLst>
              <a:ext uri="{FF2B5EF4-FFF2-40B4-BE49-F238E27FC236}">
                <a16:creationId xmlns:a16="http://schemas.microsoft.com/office/drawing/2014/main" id="{14D4B640-776E-E71A-4933-4606333D8B9F}"/>
              </a:ext>
            </a:extLst>
          </p:cNvPr>
          <p:cNvSpPr/>
          <p:nvPr/>
        </p:nvSpPr>
        <p:spPr>
          <a:xfrm>
            <a:off x="6452582" y="6075305"/>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BB3DED8-EA1D-4D32-2139-A5C7141BDE39}"/>
              </a:ext>
            </a:extLst>
          </p:cNvPr>
          <p:cNvPicPr>
            <a:picLocks noChangeAspect="1"/>
          </p:cNvPicPr>
          <p:nvPr/>
        </p:nvPicPr>
        <p:blipFill>
          <a:blip r:embed="rId4"/>
          <a:stretch>
            <a:fillRect/>
          </a:stretch>
        </p:blipFill>
        <p:spPr>
          <a:xfrm>
            <a:off x="173876" y="3197266"/>
            <a:ext cx="5655597" cy="3118069"/>
          </a:xfrm>
          <a:prstGeom prst="rect">
            <a:avLst/>
          </a:prstGeom>
        </p:spPr>
      </p:pic>
      <p:sp>
        <p:nvSpPr>
          <p:cNvPr id="8" name="Star: 5 Points 7">
            <a:extLst>
              <a:ext uri="{FF2B5EF4-FFF2-40B4-BE49-F238E27FC236}">
                <a16:creationId xmlns:a16="http://schemas.microsoft.com/office/drawing/2014/main" id="{9E474286-E2D0-D204-3095-195BFF9BE1A1}"/>
              </a:ext>
            </a:extLst>
          </p:cNvPr>
          <p:cNvSpPr/>
          <p:nvPr/>
        </p:nvSpPr>
        <p:spPr>
          <a:xfrm>
            <a:off x="2048222" y="6273207"/>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D3A8B9F-984B-FD92-3F24-FA85F78BD66C}"/>
              </a:ext>
            </a:extLst>
          </p:cNvPr>
          <p:cNvSpPr txBox="1"/>
          <p:nvPr/>
        </p:nvSpPr>
        <p:spPr>
          <a:xfrm>
            <a:off x="2538329" y="6207405"/>
            <a:ext cx="24476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Metering Polarity Standard for Power Flow Data </a:t>
            </a:r>
          </a:p>
        </p:txBody>
      </p:sp>
      <p:sp>
        <p:nvSpPr>
          <p:cNvPr id="12" name="TextBox 11">
            <a:extLst>
              <a:ext uri="{FF2B5EF4-FFF2-40B4-BE49-F238E27FC236}">
                <a16:creationId xmlns:a16="http://schemas.microsoft.com/office/drawing/2014/main" id="{B737C495-7978-08D7-8FDA-1C45C4E5BBA1}"/>
              </a:ext>
            </a:extLst>
          </p:cNvPr>
          <p:cNvSpPr txBox="1"/>
          <p:nvPr/>
        </p:nvSpPr>
        <p:spPr>
          <a:xfrm>
            <a:off x="1072463" y="2710048"/>
            <a:ext cx="33077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hlinkClick r:id="rId5"/>
              </a:rPr>
              <a:t>Electrical Standard Website</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052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1C8F-7CFD-5B1B-31DB-71F5A4F5F6A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95EC7E-4AE0-DC24-6A2F-AB6155948767}"/>
              </a:ext>
            </a:extLst>
          </p:cNvPr>
          <p:cNvSpPr txBox="1"/>
          <p:nvPr/>
        </p:nvSpPr>
        <p:spPr>
          <a:xfrm>
            <a:off x="92854" y="1214001"/>
            <a:ext cx="12012328" cy="5016758"/>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2: Update both Grid Code and Connection Agreements - to publish Metering Polarity Standard as a new Electrical Standard and add reference and New CC and ECC to Grid Code; to remove Metering Polarity Standard from Connection Agreements and modify the requirements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(2.2) To add New CC and ECC Clause to Grid Code </a:t>
            </a: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355600" marR="0" lvl="1"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CC6.5.6 (f) 	Where a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GB Code User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installs or upgrades its operational metering on or after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DD/MM/YYYY</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User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shall be required to satisfy the requirements of the Metering Polarity Standard for Power Flow 		Data. The detailed specifications for this standard are listed as an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Electrical Standard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in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Annex 		(b)</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of 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General Conditions</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GB Code User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shall provide the list of metering points being 		installed	or upgraded to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The Company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and these metering points will be checked and validated 		by The Company and agreed with 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GB Code User</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a:t>
            </a:r>
          </a:p>
          <a:p>
            <a:pPr marL="1177925" marR="0" lvl="2" indent="-26352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355600" marR="0" lvl="2"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ECC6.5.6.4 (f)	Where an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EU Code User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whose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Completion Date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is</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on or after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DD/MM/YYYY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EU Code User</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shall  		be required to satisfy the requirements of the Metering Polarity Standard for Power Flow Data. The 		detailed specifications for this standard are listed as an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Electrical Standard</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in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Annex (b)</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of 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General Conditions</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EU Code User</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shall provide the list of metering points being installed 		or upgraded to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The Company</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In the event of a new connection, the metering points will be 		checked and validated by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The Company</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and agreed with the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EU Code User </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prior to issue of 		</a:t>
            </a:r>
            <a:r>
              <a:rPr kumimoji="0" lang="en-GB" sz="1600" b="1"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Interim Operation Notification</a:t>
            </a: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 </a:t>
            </a:r>
          </a:p>
        </p:txBody>
      </p:sp>
      <p:sp>
        <p:nvSpPr>
          <p:cNvPr id="2" name="Title 1">
            <a:extLst>
              <a:ext uri="{FF2B5EF4-FFF2-40B4-BE49-F238E27FC236}">
                <a16:creationId xmlns:a16="http://schemas.microsoft.com/office/drawing/2014/main" id="{A90E2589-2344-A786-D300-6DD7B58B6562}"/>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2</a:t>
            </a:r>
          </a:p>
        </p:txBody>
      </p:sp>
      <p:sp>
        <p:nvSpPr>
          <p:cNvPr id="4" name="TextBox 3">
            <a:extLst>
              <a:ext uri="{FF2B5EF4-FFF2-40B4-BE49-F238E27FC236}">
                <a16:creationId xmlns:a16="http://schemas.microsoft.com/office/drawing/2014/main" id="{BB6D4624-A692-A94F-1125-F98AF85147B8}"/>
              </a:ext>
            </a:extLst>
          </p:cNvPr>
          <p:cNvSpPr txBox="1"/>
          <p:nvPr/>
        </p:nvSpPr>
        <p:spPr>
          <a:xfrm>
            <a:off x="10342880" y="6035040"/>
            <a:ext cx="1669448" cy="609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Star: 5 Points 4">
            <a:extLst>
              <a:ext uri="{FF2B5EF4-FFF2-40B4-BE49-F238E27FC236}">
                <a16:creationId xmlns:a16="http://schemas.microsoft.com/office/drawing/2014/main" id="{EB7547EC-A9D9-3F08-334B-4068F2099DF7}"/>
              </a:ext>
            </a:extLst>
          </p:cNvPr>
          <p:cNvSpPr/>
          <p:nvPr/>
        </p:nvSpPr>
        <p:spPr>
          <a:xfrm>
            <a:off x="1300480" y="3215688"/>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tar: 5 Points 5">
            <a:extLst>
              <a:ext uri="{FF2B5EF4-FFF2-40B4-BE49-F238E27FC236}">
                <a16:creationId xmlns:a16="http://schemas.microsoft.com/office/drawing/2014/main" id="{B9BF6C36-57FD-DDB6-3EC2-433BE97E1D3E}"/>
              </a:ext>
            </a:extLst>
          </p:cNvPr>
          <p:cNvSpPr/>
          <p:nvPr/>
        </p:nvSpPr>
        <p:spPr>
          <a:xfrm>
            <a:off x="1300480" y="5198017"/>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69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18734-9284-B3C6-8955-CBBB64A70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D9CBE-6ED5-61AD-0E6D-978E3F3C3123}"/>
              </a:ext>
            </a:extLst>
          </p:cNvPr>
          <p:cNvSpPr>
            <a:spLocks noGrp="1"/>
          </p:cNvSpPr>
          <p:nvPr>
            <p:ph type="title"/>
          </p:nvPr>
        </p:nvSpPr>
        <p:spPr>
          <a:xfrm>
            <a:off x="16013" y="150941"/>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2</a:t>
            </a:r>
          </a:p>
        </p:txBody>
      </p:sp>
      <p:sp>
        <p:nvSpPr>
          <p:cNvPr id="3" name="TextBox 2">
            <a:extLst>
              <a:ext uri="{FF2B5EF4-FFF2-40B4-BE49-F238E27FC236}">
                <a16:creationId xmlns:a16="http://schemas.microsoft.com/office/drawing/2014/main" id="{290C9279-25CD-6EE0-034C-7532618D4BA0}"/>
              </a:ext>
            </a:extLst>
          </p:cNvPr>
          <p:cNvSpPr txBox="1"/>
          <p:nvPr/>
        </p:nvSpPr>
        <p:spPr>
          <a:xfrm>
            <a:off x="0" y="958818"/>
            <a:ext cx="12303760" cy="5355312"/>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2: Update both Grid Code and Connection Agreements – to publish Metering Polarity Standard as a new Electrical Standard and add reference and New CC and ECC clauses to Grid Code; to remove Metering Polarity Standard from Connection Agreements and modify the requirements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(2.3) To modify requirements in Connection Agreements, for example BCA Appendix F5 &amp; OF5 Schedule 2 and 3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BCA Appendix F5 &amp; OF5 – Schedule 2</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BCA Appendix F5 &amp; OF5 – Schedule 3</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sp>
        <p:nvSpPr>
          <p:cNvPr id="4" name="TextBox 3">
            <a:extLst>
              <a:ext uri="{FF2B5EF4-FFF2-40B4-BE49-F238E27FC236}">
                <a16:creationId xmlns:a16="http://schemas.microsoft.com/office/drawing/2014/main" id="{F6F146E4-2406-AC45-AB3E-16BA62028A3A}"/>
              </a:ext>
            </a:extLst>
          </p:cNvPr>
          <p:cNvSpPr txBox="1"/>
          <p:nvPr/>
        </p:nvSpPr>
        <p:spPr>
          <a:xfrm>
            <a:off x="10342880" y="6035040"/>
            <a:ext cx="1669448" cy="6096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4558A66-D1AA-B1AF-989B-2094FBD24578}"/>
              </a:ext>
            </a:extLst>
          </p:cNvPr>
          <p:cNvPicPr>
            <a:picLocks noChangeAspect="1"/>
          </p:cNvPicPr>
          <p:nvPr/>
        </p:nvPicPr>
        <p:blipFill>
          <a:blip r:embed="rId3"/>
          <a:stretch>
            <a:fillRect/>
          </a:stretch>
        </p:blipFill>
        <p:spPr>
          <a:xfrm>
            <a:off x="4659901" y="2025074"/>
            <a:ext cx="6933883" cy="2624971"/>
          </a:xfrm>
          <a:prstGeom prst="rect">
            <a:avLst/>
          </a:prstGeom>
        </p:spPr>
      </p:pic>
      <p:sp>
        <p:nvSpPr>
          <p:cNvPr id="7" name="TextBox 6">
            <a:extLst>
              <a:ext uri="{FF2B5EF4-FFF2-40B4-BE49-F238E27FC236}">
                <a16:creationId xmlns:a16="http://schemas.microsoft.com/office/drawing/2014/main" id="{28CD2017-E573-B99F-6AFC-8F4E61154C2E}"/>
              </a:ext>
            </a:extLst>
          </p:cNvPr>
          <p:cNvSpPr txBox="1"/>
          <p:nvPr/>
        </p:nvSpPr>
        <p:spPr>
          <a:xfrm>
            <a:off x="4957010" y="4510254"/>
            <a:ext cx="7101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3. All meters shall follow the Electrical Standard - Metering Polarity Standard for Power Flow Data as listed in Section (b) of Annex to Grid Code General Conditions. </a:t>
            </a:r>
          </a:p>
        </p:txBody>
      </p:sp>
      <p:pic>
        <p:nvPicPr>
          <p:cNvPr id="9" name="Picture 8">
            <a:extLst>
              <a:ext uri="{FF2B5EF4-FFF2-40B4-BE49-F238E27FC236}">
                <a16:creationId xmlns:a16="http://schemas.microsoft.com/office/drawing/2014/main" id="{603EA573-E4A0-D682-F1AD-1407D24C0A14}"/>
              </a:ext>
            </a:extLst>
          </p:cNvPr>
          <p:cNvPicPr>
            <a:picLocks noChangeAspect="1"/>
          </p:cNvPicPr>
          <p:nvPr/>
        </p:nvPicPr>
        <p:blipFill>
          <a:blip r:embed="rId4"/>
          <a:stretch>
            <a:fillRect/>
          </a:stretch>
        </p:blipFill>
        <p:spPr>
          <a:xfrm>
            <a:off x="4625611" y="5134782"/>
            <a:ext cx="7200164" cy="1332723"/>
          </a:xfrm>
          <a:prstGeom prst="rect">
            <a:avLst/>
          </a:prstGeom>
        </p:spPr>
      </p:pic>
      <p:sp>
        <p:nvSpPr>
          <p:cNvPr id="10" name="TextBox 9">
            <a:extLst>
              <a:ext uri="{FF2B5EF4-FFF2-40B4-BE49-F238E27FC236}">
                <a16:creationId xmlns:a16="http://schemas.microsoft.com/office/drawing/2014/main" id="{E6D5B319-29C2-64D7-A628-571D0BFACA1B}"/>
              </a:ext>
            </a:extLst>
          </p:cNvPr>
          <p:cNvSpPr txBox="1"/>
          <p:nvPr/>
        </p:nvSpPr>
        <p:spPr>
          <a:xfrm>
            <a:off x="4715715" y="6340936"/>
            <a:ext cx="7355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All meters shall follow the Electrical Standard - Metering Polarity Standard for Power Flow Data as listed in Section (b) of Annex to Grid Code General Conditions. </a:t>
            </a:r>
          </a:p>
        </p:txBody>
      </p:sp>
      <p:sp>
        <p:nvSpPr>
          <p:cNvPr id="11" name="Star: 5 Points 10">
            <a:extLst>
              <a:ext uri="{FF2B5EF4-FFF2-40B4-BE49-F238E27FC236}">
                <a16:creationId xmlns:a16="http://schemas.microsoft.com/office/drawing/2014/main" id="{D62B12F4-1F4E-906D-E765-00B6B911371A}"/>
              </a:ext>
            </a:extLst>
          </p:cNvPr>
          <p:cNvSpPr/>
          <p:nvPr/>
        </p:nvSpPr>
        <p:spPr>
          <a:xfrm>
            <a:off x="4435496" y="6395561"/>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Star: 5 Points 11">
            <a:extLst>
              <a:ext uri="{FF2B5EF4-FFF2-40B4-BE49-F238E27FC236}">
                <a16:creationId xmlns:a16="http://schemas.microsoft.com/office/drawing/2014/main" id="{7F5F0E73-9BE6-384C-C535-165272EE8960}"/>
              </a:ext>
            </a:extLst>
          </p:cNvPr>
          <p:cNvSpPr/>
          <p:nvPr/>
        </p:nvSpPr>
        <p:spPr>
          <a:xfrm>
            <a:off x="4659901" y="4565176"/>
            <a:ext cx="240891" cy="245806"/>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953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79650-FFD0-A677-C4B4-1D63C640A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D4201-DFCD-6423-1B8D-6702CDA41229}"/>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2</a:t>
            </a:r>
          </a:p>
        </p:txBody>
      </p:sp>
      <p:sp>
        <p:nvSpPr>
          <p:cNvPr id="3" name="TextBox 2">
            <a:extLst>
              <a:ext uri="{FF2B5EF4-FFF2-40B4-BE49-F238E27FC236}">
                <a16:creationId xmlns:a16="http://schemas.microsoft.com/office/drawing/2014/main" id="{0D1F9B32-76E6-8D17-C86B-D923D8EBD7B0}"/>
              </a:ext>
            </a:extLst>
          </p:cNvPr>
          <p:cNvSpPr txBox="1"/>
          <p:nvPr/>
        </p:nvSpPr>
        <p:spPr>
          <a:xfrm>
            <a:off x="0" y="1148295"/>
            <a:ext cx="12012328" cy="954107"/>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2: ONCC Process with reference to both Connection Agreements and Grid Code</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19CBF992-6253-E3CE-6886-2CC709221758}"/>
              </a:ext>
            </a:extLst>
          </p:cNvPr>
          <p:cNvSpPr txBox="1"/>
          <p:nvPr/>
        </p:nvSpPr>
        <p:spPr>
          <a:xfrm>
            <a:off x="9181279" y="1596992"/>
            <a:ext cx="2422559" cy="1323439"/>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Operational Notification &amp; Compliance Checklist (ONCC)</a:t>
            </a:r>
          </a:p>
        </p:txBody>
      </p:sp>
      <p:sp>
        <p:nvSpPr>
          <p:cNvPr id="6" name="TextBox 5">
            <a:extLst>
              <a:ext uri="{FF2B5EF4-FFF2-40B4-BE49-F238E27FC236}">
                <a16:creationId xmlns:a16="http://schemas.microsoft.com/office/drawing/2014/main" id="{746476BC-EE4B-D50F-2D96-15805ED65857}"/>
              </a:ext>
            </a:extLst>
          </p:cNvPr>
          <p:cNvSpPr txBox="1"/>
          <p:nvPr/>
        </p:nvSpPr>
        <p:spPr>
          <a:xfrm>
            <a:off x="8792954" y="3122384"/>
            <a:ext cx="3219374" cy="3108543"/>
          </a:xfrm>
          <a:prstGeom prst="rect">
            <a:avLst/>
          </a:prstGeom>
          <a:solidFill>
            <a:schemeClr val="bg1"/>
          </a:solidFill>
        </p:spPr>
        <p:txBody>
          <a:bodyPr wrap="square" lIns="91440" tIns="45720" rIns="91440" bIns="45720" rtlCol="0" anchor="t">
            <a:spAutoFit/>
          </a:bodyPr>
          <a:lstStyle/>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ONCC process will request evidence of user’s equipment compliance for Op Metering and the checklist will refer to Connection Agreements (e.g. BCA Appendix F5/OF5 Schedule 2 and Schedule 3)</a:t>
            </a:r>
          </a:p>
          <a:p>
            <a:pPr marL="2857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NESO Compliance team request NESO Op Metering team to do the check</a:t>
            </a:r>
          </a:p>
          <a:p>
            <a:pPr marL="2857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p:txBody>
      </p:sp>
      <p:cxnSp>
        <p:nvCxnSpPr>
          <p:cNvPr id="8" name="Straight Arrow Connector 7">
            <a:extLst>
              <a:ext uri="{FF2B5EF4-FFF2-40B4-BE49-F238E27FC236}">
                <a16:creationId xmlns:a16="http://schemas.microsoft.com/office/drawing/2014/main" id="{458E2732-E717-5508-52A0-0EFE2849FD83}"/>
              </a:ext>
            </a:extLst>
          </p:cNvPr>
          <p:cNvCxnSpPr>
            <a:cxnSpLocks/>
          </p:cNvCxnSpPr>
          <p:nvPr/>
        </p:nvCxnSpPr>
        <p:spPr>
          <a:xfrm flipV="1">
            <a:off x="2988002" y="2126517"/>
            <a:ext cx="1730225" cy="11018"/>
          </a:xfrm>
          <a:prstGeom prst="straightConnector1">
            <a:avLst/>
          </a:prstGeom>
          <a:ln w="69850">
            <a:headEnd w="lg" len="lg"/>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09980-6FEF-D65F-7FC6-3C1637E31660}"/>
              </a:ext>
            </a:extLst>
          </p:cNvPr>
          <p:cNvSpPr txBox="1"/>
          <p:nvPr/>
        </p:nvSpPr>
        <p:spPr>
          <a:xfrm>
            <a:off x="4814845" y="1926217"/>
            <a:ext cx="3142802" cy="400110"/>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Connection Agreements</a:t>
            </a:r>
          </a:p>
        </p:txBody>
      </p:sp>
      <p:sp>
        <p:nvSpPr>
          <p:cNvPr id="10" name="TextBox 9">
            <a:extLst>
              <a:ext uri="{FF2B5EF4-FFF2-40B4-BE49-F238E27FC236}">
                <a16:creationId xmlns:a16="http://schemas.microsoft.com/office/drawing/2014/main" id="{0342B4C5-337C-DC2B-5A19-3B71B4CD7A3E}"/>
              </a:ext>
            </a:extLst>
          </p:cNvPr>
          <p:cNvSpPr txBox="1"/>
          <p:nvPr/>
        </p:nvSpPr>
        <p:spPr>
          <a:xfrm>
            <a:off x="676683" y="1909828"/>
            <a:ext cx="2221230" cy="400110"/>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Grid Code</a:t>
            </a:r>
          </a:p>
        </p:txBody>
      </p:sp>
      <p:sp>
        <p:nvSpPr>
          <p:cNvPr id="13" name="TextBox 12">
            <a:extLst>
              <a:ext uri="{FF2B5EF4-FFF2-40B4-BE49-F238E27FC236}">
                <a16:creationId xmlns:a16="http://schemas.microsoft.com/office/drawing/2014/main" id="{FF1BBEAC-A6B8-FF4E-CC94-6B9920391FAE}"/>
              </a:ext>
            </a:extLst>
          </p:cNvPr>
          <p:cNvSpPr txBox="1"/>
          <p:nvPr/>
        </p:nvSpPr>
        <p:spPr>
          <a:xfrm>
            <a:off x="4583874" y="2688468"/>
            <a:ext cx="3521862" cy="3539430"/>
          </a:xfrm>
          <a:prstGeom prst="rect">
            <a:avLst/>
          </a:prstGeom>
        </p:spPr>
        <p:txBody>
          <a:bodyPr wrap="square" lIns="91440" tIns="45720" rIns="91440" bIns="45720" rtlCol="0" anchor="t">
            <a:spAutoFit/>
          </a:bodyPr>
          <a:lstStyle/>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Connection Agreements (e.g. BCA Appendix F5 Item 13 and Appendix OF5 Item 134) already request User’s Operational Metering to comply with Grid Code CC 6.5.6 and ECC 6.5.6  </a:t>
            </a:r>
          </a:p>
          <a:p>
            <a:pPr marL="2857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Connection Requirement (e.g. BCA Appendix F5/OF5 Schedule 2 and 3) will be modified to request that “all meters shall follow the Electrical Standard - Metering Polarity Standard for Power Flow Data as listed in Section (b) of Annex to Grid Code General Conditions.”</a:t>
            </a:r>
          </a:p>
        </p:txBody>
      </p:sp>
      <p:sp>
        <p:nvSpPr>
          <p:cNvPr id="16" name="TextBox 15">
            <a:extLst>
              <a:ext uri="{FF2B5EF4-FFF2-40B4-BE49-F238E27FC236}">
                <a16:creationId xmlns:a16="http://schemas.microsoft.com/office/drawing/2014/main" id="{F4BB07BE-5F9F-952B-B159-30EE2C004B82}"/>
              </a:ext>
            </a:extLst>
          </p:cNvPr>
          <p:cNvSpPr txBox="1"/>
          <p:nvPr/>
        </p:nvSpPr>
        <p:spPr>
          <a:xfrm>
            <a:off x="60940" y="2544082"/>
            <a:ext cx="3360029" cy="3323987"/>
          </a:xfrm>
          <a:prstGeom prst="rect">
            <a:avLst/>
          </a:prstGeom>
        </p:spPr>
        <p:txBody>
          <a:bodyPr wrap="square" lIns="91440" tIns="45720" rIns="91440" bIns="45720" rtlCol="0" anchor="t">
            <a:spAutoFit/>
          </a:bodyPr>
          <a:lstStyle/>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Publish Electrical Standard – Metering Polarity Standard for Power Flow Data on NESO Grid Code website.</a:t>
            </a:r>
          </a:p>
          <a:p>
            <a:pPr marL="2857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Add reference to Electrical Standard – Metering Polarity Standard for Power Flow Data to Section (b) of Annex to Grid Code General Conditions.</a:t>
            </a:r>
          </a:p>
          <a:p>
            <a:pPr marL="285750" marR="0" lvl="1" indent="-285750" algn="l" defTabSz="914400" rtl="0" eaLnBrk="1" fontAlgn="auto" latinLnBrk="0" hangingPunct="1">
              <a:lnSpc>
                <a:spcPct val="100000"/>
              </a:lnSpc>
              <a:spcBef>
                <a:spcPts val="0"/>
              </a:spcBef>
              <a:spcAft>
                <a:spcPts val="0"/>
              </a:spcAft>
              <a:buClrTx/>
              <a:buSzTx/>
              <a:buFontTx/>
              <a:buChar char="-"/>
              <a:tabLst/>
              <a:defRPr/>
            </a:pPr>
            <a:endPar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285750" marR="0" lvl="1"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New CC 6.5.6 (f) and ECC6.5.6.4 (f) clauses to specify from when the User needs to follow the Metering Polarity Standard </a:t>
            </a:r>
          </a:p>
        </p:txBody>
      </p:sp>
      <p:cxnSp>
        <p:nvCxnSpPr>
          <p:cNvPr id="30" name="Straight Arrow Connector 29">
            <a:extLst>
              <a:ext uri="{FF2B5EF4-FFF2-40B4-BE49-F238E27FC236}">
                <a16:creationId xmlns:a16="http://schemas.microsoft.com/office/drawing/2014/main" id="{822ECFD9-FE34-83C6-EDD1-7ABE263CD6FF}"/>
              </a:ext>
            </a:extLst>
          </p:cNvPr>
          <p:cNvCxnSpPr>
            <a:cxnSpLocks/>
          </p:cNvCxnSpPr>
          <p:nvPr/>
        </p:nvCxnSpPr>
        <p:spPr>
          <a:xfrm>
            <a:off x="8029010" y="2126272"/>
            <a:ext cx="977304" cy="0"/>
          </a:xfrm>
          <a:prstGeom prst="straightConnector1">
            <a:avLst/>
          </a:prstGeom>
          <a:ln w="69850">
            <a:headEnd w="lg"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509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FF1B6-DEA4-97D5-2955-0867E1602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4737A-61DA-7F40-BE24-A591142AE3CF}"/>
              </a:ext>
            </a:extLst>
          </p:cNvPr>
          <p:cNvSpPr>
            <a:spLocks noGrp="1"/>
          </p:cNvSpPr>
          <p:nvPr>
            <p:ph type="title"/>
          </p:nvPr>
        </p:nvSpPr>
        <p:spPr>
          <a:xfrm>
            <a:off x="92854" y="303889"/>
            <a:ext cx="9528666" cy="752966"/>
          </a:xfrm>
        </p:spPr>
        <p:txBody>
          <a:bodyPr>
            <a:noAutofit/>
          </a:bodyPr>
          <a:lstStyle/>
          <a:p>
            <a:r>
              <a:rPr lang="en-GB" sz="3200">
                <a:latin typeface="Poppins" panose="00000500000000000000" pitchFamily="2" charset="0"/>
                <a:cs typeface="Poppins" panose="00000500000000000000" pitchFamily="2" charset="0"/>
              </a:rPr>
              <a:t>Grid Code Mod – Proposed Implementation Plan Stage 2</a:t>
            </a:r>
          </a:p>
        </p:txBody>
      </p:sp>
      <p:sp>
        <p:nvSpPr>
          <p:cNvPr id="3" name="TextBox 2">
            <a:extLst>
              <a:ext uri="{FF2B5EF4-FFF2-40B4-BE49-F238E27FC236}">
                <a16:creationId xmlns:a16="http://schemas.microsoft.com/office/drawing/2014/main" id="{6A656421-8101-84A2-4297-7FD643236405}"/>
              </a:ext>
            </a:extLst>
          </p:cNvPr>
          <p:cNvSpPr txBox="1"/>
          <p:nvPr/>
        </p:nvSpPr>
        <p:spPr>
          <a:xfrm>
            <a:off x="0" y="1117815"/>
            <a:ext cx="12012328" cy="954107"/>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Stage 2: ONCC Process with reference to both Connection Agreements and Grid Code</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454546"/>
              </a:solidFill>
              <a:effectLst/>
              <a:uLnTx/>
              <a:uFillTx/>
              <a:latin typeface="Poppins" panose="00000500000000000000" pitchFamily="2" charset="0"/>
              <a:ea typeface="+mn-ea"/>
              <a:cs typeface="Poppins" panose="00000500000000000000" pitchFamily="2" charset="0"/>
            </a:endParaRPr>
          </a:p>
        </p:txBody>
      </p:sp>
      <p:sp>
        <p:nvSpPr>
          <p:cNvPr id="5" name="TextBox 4">
            <a:extLst>
              <a:ext uri="{FF2B5EF4-FFF2-40B4-BE49-F238E27FC236}">
                <a16:creationId xmlns:a16="http://schemas.microsoft.com/office/drawing/2014/main" id="{85552267-17DB-DA75-2862-8B796D4C0D3A}"/>
              </a:ext>
            </a:extLst>
          </p:cNvPr>
          <p:cNvSpPr txBox="1"/>
          <p:nvPr/>
        </p:nvSpPr>
        <p:spPr>
          <a:xfrm>
            <a:off x="9181279" y="1525872"/>
            <a:ext cx="2422559" cy="1323439"/>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Operational Notification &amp; Compliance Checklist (ONCC)</a:t>
            </a:r>
          </a:p>
        </p:txBody>
      </p:sp>
      <p:cxnSp>
        <p:nvCxnSpPr>
          <p:cNvPr id="8" name="Straight Arrow Connector 7">
            <a:extLst>
              <a:ext uri="{FF2B5EF4-FFF2-40B4-BE49-F238E27FC236}">
                <a16:creationId xmlns:a16="http://schemas.microsoft.com/office/drawing/2014/main" id="{6A0D6463-A6E6-9DCA-1C1D-9B43CA499037}"/>
              </a:ext>
            </a:extLst>
          </p:cNvPr>
          <p:cNvCxnSpPr>
            <a:cxnSpLocks/>
          </p:cNvCxnSpPr>
          <p:nvPr/>
        </p:nvCxnSpPr>
        <p:spPr>
          <a:xfrm>
            <a:off x="2928882" y="2023665"/>
            <a:ext cx="1399069" cy="0"/>
          </a:xfrm>
          <a:prstGeom prst="straightConnector1">
            <a:avLst/>
          </a:prstGeom>
          <a:ln w="69850">
            <a:headEnd w="lg" len="lg"/>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D20D5CB-7C01-897F-6CBA-74D296FF48EB}"/>
              </a:ext>
            </a:extLst>
          </p:cNvPr>
          <p:cNvSpPr txBox="1"/>
          <p:nvPr/>
        </p:nvSpPr>
        <p:spPr>
          <a:xfrm>
            <a:off x="4461692" y="1605482"/>
            <a:ext cx="3560895" cy="707886"/>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Connection Agreements, e.g. BCA Appendix F5 /OF5</a:t>
            </a:r>
          </a:p>
        </p:txBody>
      </p:sp>
      <p:sp>
        <p:nvSpPr>
          <p:cNvPr id="10" name="TextBox 9">
            <a:extLst>
              <a:ext uri="{FF2B5EF4-FFF2-40B4-BE49-F238E27FC236}">
                <a16:creationId xmlns:a16="http://schemas.microsoft.com/office/drawing/2014/main" id="{5A4516BA-C2AE-7277-D300-BB3D858D46DE}"/>
              </a:ext>
            </a:extLst>
          </p:cNvPr>
          <p:cNvSpPr txBox="1"/>
          <p:nvPr/>
        </p:nvSpPr>
        <p:spPr>
          <a:xfrm>
            <a:off x="627075" y="1837935"/>
            <a:ext cx="2221230" cy="400110"/>
          </a:xfrm>
          <a:prstGeom prst="rect">
            <a:avLst/>
          </a:prstGeom>
          <a:noFill/>
          <a:ln w="63500">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a:ea typeface="+mn-ea"/>
                <a:cs typeface="+mn-cs"/>
              </a:rPr>
              <a:t>Grid Code</a:t>
            </a:r>
          </a:p>
        </p:txBody>
      </p:sp>
      <p:pic>
        <p:nvPicPr>
          <p:cNvPr id="12" name="Picture 11">
            <a:extLst>
              <a:ext uri="{FF2B5EF4-FFF2-40B4-BE49-F238E27FC236}">
                <a16:creationId xmlns:a16="http://schemas.microsoft.com/office/drawing/2014/main" id="{7730C617-796E-7816-5989-154F19A724B9}"/>
              </a:ext>
            </a:extLst>
          </p:cNvPr>
          <p:cNvPicPr>
            <a:picLocks noChangeAspect="1"/>
          </p:cNvPicPr>
          <p:nvPr/>
        </p:nvPicPr>
        <p:blipFill>
          <a:blip r:embed="rId3"/>
          <a:stretch>
            <a:fillRect/>
          </a:stretch>
        </p:blipFill>
        <p:spPr>
          <a:xfrm>
            <a:off x="9303364" y="3018506"/>
            <a:ext cx="2474015" cy="3535146"/>
          </a:xfrm>
          <a:prstGeom prst="rect">
            <a:avLst/>
          </a:prstGeom>
        </p:spPr>
      </p:pic>
      <p:pic>
        <p:nvPicPr>
          <p:cNvPr id="1026" name="Picture 2">
            <a:extLst>
              <a:ext uri="{FF2B5EF4-FFF2-40B4-BE49-F238E27FC236}">
                <a16:creationId xmlns:a16="http://schemas.microsoft.com/office/drawing/2014/main" id="{1A955F28-899E-7443-0A19-267B51340D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8245" b="17322"/>
          <a:stretch>
            <a:fillRect/>
          </a:stretch>
        </p:blipFill>
        <p:spPr bwMode="auto">
          <a:xfrm>
            <a:off x="4313477" y="2611615"/>
            <a:ext cx="4531572" cy="2209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87641F6-A11B-A41D-46FF-39CFFD9005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38" b="39556"/>
          <a:stretch>
            <a:fillRect/>
          </a:stretch>
        </p:blipFill>
        <p:spPr bwMode="auto">
          <a:xfrm>
            <a:off x="4247644" y="3138898"/>
            <a:ext cx="4307660" cy="12162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62F74EE-3513-954F-7A8B-70FD3A84800E}"/>
              </a:ext>
            </a:extLst>
          </p:cNvPr>
          <p:cNvSpPr txBox="1"/>
          <p:nvPr/>
        </p:nvSpPr>
        <p:spPr>
          <a:xfrm>
            <a:off x="4292332" y="2329968"/>
            <a:ext cx="1512376"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Appx. F5 Item 13</a:t>
            </a:r>
          </a:p>
        </p:txBody>
      </p:sp>
      <p:sp>
        <p:nvSpPr>
          <p:cNvPr id="26" name="TextBox 25">
            <a:extLst>
              <a:ext uri="{FF2B5EF4-FFF2-40B4-BE49-F238E27FC236}">
                <a16:creationId xmlns:a16="http://schemas.microsoft.com/office/drawing/2014/main" id="{F69AAA70-913E-D7CD-0210-E3E1FFC2CCBF}"/>
              </a:ext>
            </a:extLst>
          </p:cNvPr>
          <p:cNvSpPr txBox="1"/>
          <p:nvPr/>
        </p:nvSpPr>
        <p:spPr>
          <a:xfrm>
            <a:off x="4282172" y="2902223"/>
            <a:ext cx="1720158"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Appx. OF5 Item 134</a:t>
            </a:r>
          </a:p>
        </p:txBody>
      </p:sp>
      <p:sp>
        <p:nvSpPr>
          <p:cNvPr id="27" name="TextBox 26">
            <a:extLst>
              <a:ext uri="{FF2B5EF4-FFF2-40B4-BE49-F238E27FC236}">
                <a16:creationId xmlns:a16="http://schemas.microsoft.com/office/drawing/2014/main" id="{E547C7FE-BCC6-2894-F6AA-57C00D0182C6}"/>
              </a:ext>
            </a:extLst>
          </p:cNvPr>
          <p:cNvSpPr txBox="1"/>
          <p:nvPr/>
        </p:nvSpPr>
        <p:spPr>
          <a:xfrm>
            <a:off x="4327951" y="4438659"/>
            <a:ext cx="2460970"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Appx. F5 &amp; OF5 Schedule 2</a:t>
            </a:r>
          </a:p>
        </p:txBody>
      </p:sp>
      <p:sp>
        <p:nvSpPr>
          <p:cNvPr id="28" name="TextBox 27">
            <a:extLst>
              <a:ext uri="{FF2B5EF4-FFF2-40B4-BE49-F238E27FC236}">
                <a16:creationId xmlns:a16="http://schemas.microsoft.com/office/drawing/2014/main" id="{85E45CBA-BCD7-CA8A-C2B6-932F0B7D166B}"/>
              </a:ext>
            </a:extLst>
          </p:cNvPr>
          <p:cNvSpPr txBox="1"/>
          <p:nvPr/>
        </p:nvSpPr>
        <p:spPr>
          <a:xfrm>
            <a:off x="4327951" y="5604978"/>
            <a:ext cx="2460970"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Appx. F5 &amp; OF5 Schedule 3</a:t>
            </a:r>
          </a:p>
        </p:txBody>
      </p:sp>
      <p:cxnSp>
        <p:nvCxnSpPr>
          <p:cNvPr id="30" name="Straight Arrow Connector 29">
            <a:extLst>
              <a:ext uri="{FF2B5EF4-FFF2-40B4-BE49-F238E27FC236}">
                <a16:creationId xmlns:a16="http://schemas.microsoft.com/office/drawing/2014/main" id="{A2AAB7B1-43C1-F3C5-55E8-B03D34995F7B}"/>
              </a:ext>
            </a:extLst>
          </p:cNvPr>
          <p:cNvCxnSpPr>
            <a:cxnSpLocks/>
          </p:cNvCxnSpPr>
          <p:nvPr/>
        </p:nvCxnSpPr>
        <p:spPr>
          <a:xfrm>
            <a:off x="8322384" y="2023665"/>
            <a:ext cx="842763" cy="0"/>
          </a:xfrm>
          <a:prstGeom prst="straightConnector1">
            <a:avLst/>
          </a:prstGeom>
          <a:ln w="69850">
            <a:headEnd w="lg" len="lg"/>
            <a:tailEnd type="triangle"/>
          </a:ln>
        </p:spPr>
        <p:style>
          <a:lnRef idx="2">
            <a:schemeClr val="accent1"/>
          </a:lnRef>
          <a:fillRef idx="0">
            <a:schemeClr val="accent1"/>
          </a:fillRef>
          <a:effectRef idx="1">
            <a:schemeClr val="accent1"/>
          </a:effectRef>
          <a:fontRef idx="minor">
            <a:schemeClr val="tx1"/>
          </a:fontRef>
        </p:style>
      </p:cxnSp>
      <p:sp>
        <p:nvSpPr>
          <p:cNvPr id="1038" name="TextBox 1037">
            <a:extLst>
              <a:ext uri="{FF2B5EF4-FFF2-40B4-BE49-F238E27FC236}">
                <a16:creationId xmlns:a16="http://schemas.microsoft.com/office/drawing/2014/main" id="{8E6822CE-7A3C-0293-F2C8-B78815E8BA72}"/>
              </a:ext>
            </a:extLst>
          </p:cNvPr>
          <p:cNvSpPr txBox="1"/>
          <p:nvPr/>
        </p:nvSpPr>
        <p:spPr>
          <a:xfrm>
            <a:off x="165171" y="2367295"/>
            <a:ext cx="3387847"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General Condition GC.A.A ANNEX (b)</a:t>
            </a:r>
          </a:p>
        </p:txBody>
      </p:sp>
      <p:sp>
        <p:nvSpPr>
          <p:cNvPr id="1039" name="TextBox 1038">
            <a:extLst>
              <a:ext uri="{FF2B5EF4-FFF2-40B4-BE49-F238E27FC236}">
                <a16:creationId xmlns:a16="http://schemas.microsoft.com/office/drawing/2014/main" id="{ACE6C8E7-434B-802F-74E4-CACAA6683B86}"/>
              </a:ext>
            </a:extLst>
          </p:cNvPr>
          <p:cNvSpPr txBox="1"/>
          <p:nvPr/>
        </p:nvSpPr>
        <p:spPr>
          <a:xfrm>
            <a:off x="129974" y="4717909"/>
            <a:ext cx="1720158"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New CC6.5.6 (f)</a:t>
            </a:r>
          </a:p>
        </p:txBody>
      </p:sp>
      <p:sp>
        <p:nvSpPr>
          <p:cNvPr id="1040" name="TextBox 1039">
            <a:extLst>
              <a:ext uri="{FF2B5EF4-FFF2-40B4-BE49-F238E27FC236}">
                <a16:creationId xmlns:a16="http://schemas.microsoft.com/office/drawing/2014/main" id="{D7A00C2C-76CD-34A0-6714-A5D4A40D4BA4}"/>
              </a:ext>
            </a:extLst>
          </p:cNvPr>
          <p:cNvSpPr txBox="1"/>
          <p:nvPr/>
        </p:nvSpPr>
        <p:spPr>
          <a:xfrm>
            <a:off x="60940" y="5688738"/>
            <a:ext cx="2460970" cy="276999"/>
          </a:xfrm>
          <a:prstGeom prst="rect">
            <a:avLst/>
          </a:prstGeom>
        </p:spPr>
        <p:txBody>
          <a:bodyPr wrap="square" lIns="91440" tIns="45720" rIns="91440" bIns="45720" rtlCol="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F0731">
                    <a:lumMod val="90000"/>
                    <a:lumOff val="10000"/>
                  </a:srgbClr>
                </a:solidFill>
                <a:effectLst/>
                <a:uLnTx/>
                <a:uFillTx/>
                <a:latin typeface="Poppins" panose="00000500000000000000" pitchFamily="2" charset="0"/>
                <a:ea typeface="+mn-ea"/>
                <a:cs typeface="Poppins" panose="00000500000000000000" pitchFamily="2" charset="0"/>
              </a:rPr>
              <a:t>New ECC6.5.6.4 (f)</a:t>
            </a:r>
          </a:p>
        </p:txBody>
      </p:sp>
      <p:pic>
        <p:nvPicPr>
          <p:cNvPr id="15" name="Picture 14">
            <a:extLst>
              <a:ext uri="{FF2B5EF4-FFF2-40B4-BE49-F238E27FC236}">
                <a16:creationId xmlns:a16="http://schemas.microsoft.com/office/drawing/2014/main" id="{F262C265-C856-F544-C07F-6B99B6FBEBAB}"/>
              </a:ext>
            </a:extLst>
          </p:cNvPr>
          <p:cNvPicPr>
            <a:picLocks noChangeAspect="1"/>
          </p:cNvPicPr>
          <p:nvPr/>
        </p:nvPicPr>
        <p:blipFill>
          <a:blip r:embed="rId6"/>
          <a:stretch>
            <a:fillRect/>
          </a:stretch>
        </p:blipFill>
        <p:spPr>
          <a:xfrm>
            <a:off x="242577" y="2617348"/>
            <a:ext cx="2934714" cy="2101599"/>
          </a:xfrm>
          <a:prstGeom prst="rect">
            <a:avLst/>
          </a:prstGeom>
        </p:spPr>
      </p:pic>
      <p:pic>
        <p:nvPicPr>
          <p:cNvPr id="7" name="Picture 6">
            <a:extLst>
              <a:ext uri="{FF2B5EF4-FFF2-40B4-BE49-F238E27FC236}">
                <a16:creationId xmlns:a16="http://schemas.microsoft.com/office/drawing/2014/main" id="{073C50E5-3479-4AC8-7B21-3808D92DDA04}"/>
              </a:ext>
            </a:extLst>
          </p:cNvPr>
          <p:cNvPicPr>
            <a:picLocks noChangeAspect="1"/>
          </p:cNvPicPr>
          <p:nvPr/>
        </p:nvPicPr>
        <p:blipFill>
          <a:blip r:embed="rId7"/>
          <a:stretch>
            <a:fillRect/>
          </a:stretch>
        </p:blipFill>
        <p:spPr>
          <a:xfrm>
            <a:off x="222100" y="4994907"/>
            <a:ext cx="3923180" cy="627363"/>
          </a:xfrm>
          <a:prstGeom prst="rect">
            <a:avLst/>
          </a:prstGeom>
        </p:spPr>
      </p:pic>
      <p:pic>
        <p:nvPicPr>
          <p:cNvPr id="13" name="Picture 12">
            <a:extLst>
              <a:ext uri="{FF2B5EF4-FFF2-40B4-BE49-F238E27FC236}">
                <a16:creationId xmlns:a16="http://schemas.microsoft.com/office/drawing/2014/main" id="{2F4E167F-55D2-9108-1C7F-040E8C884952}"/>
              </a:ext>
            </a:extLst>
          </p:cNvPr>
          <p:cNvPicPr>
            <a:picLocks noChangeAspect="1"/>
          </p:cNvPicPr>
          <p:nvPr/>
        </p:nvPicPr>
        <p:blipFill>
          <a:blip r:embed="rId8"/>
          <a:stretch>
            <a:fillRect/>
          </a:stretch>
        </p:blipFill>
        <p:spPr>
          <a:xfrm>
            <a:off x="91420" y="5947239"/>
            <a:ext cx="4085027" cy="784158"/>
          </a:xfrm>
          <a:prstGeom prst="rect">
            <a:avLst/>
          </a:prstGeom>
        </p:spPr>
      </p:pic>
      <p:pic>
        <p:nvPicPr>
          <p:cNvPr id="16" name="Picture 15">
            <a:extLst>
              <a:ext uri="{FF2B5EF4-FFF2-40B4-BE49-F238E27FC236}">
                <a16:creationId xmlns:a16="http://schemas.microsoft.com/office/drawing/2014/main" id="{7B4F6D2E-70ED-5013-EC73-8956C4A06ADE}"/>
              </a:ext>
            </a:extLst>
          </p:cNvPr>
          <p:cNvPicPr>
            <a:picLocks noChangeAspect="1"/>
          </p:cNvPicPr>
          <p:nvPr/>
        </p:nvPicPr>
        <p:blipFill>
          <a:blip r:embed="rId9"/>
          <a:stretch>
            <a:fillRect/>
          </a:stretch>
        </p:blipFill>
        <p:spPr>
          <a:xfrm>
            <a:off x="4313477" y="4668084"/>
            <a:ext cx="3644170" cy="865236"/>
          </a:xfrm>
          <a:prstGeom prst="rect">
            <a:avLst/>
          </a:prstGeom>
        </p:spPr>
      </p:pic>
      <p:pic>
        <p:nvPicPr>
          <p:cNvPr id="18" name="Picture 17">
            <a:extLst>
              <a:ext uri="{FF2B5EF4-FFF2-40B4-BE49-F238E27FC236}">
                <a16:creationId xmlns:a16="http://schemas.microsoft.com/office/drawing/2014/main" id="{AB67B7B6-E064-FD59-ABC1-2103A037C695}"/>
              </a:ext>
            </a:extLst>
          </p:cNvPr>
          <p:cNvPicPr>
            <a:picLocks noChangeAspect="1"/>
          </p:cNvPicPr>
          <p:nvPr/>
        </p:nvPicPr>
        <p:blipFill>
          <a:blip r:embed="rId10"/>
          <a:stretch>
            <a:fillRect/>
          </a:stretch>
        </p:blipFill>
        <p:spPr>
          <a:xfrm>
            <a:off x="4359118" y="5881977"/>
            <a:ext cx="3963266" cy="913797"/>
          </a:xfrm>
          <a:prstGeom prst="rect">
            <a:avLst/>
          </a:prstGeom>
        </p:spPr>
      </p:pic>
    </p:spTree>
    <p:extLst>
      <p:ext uri="{BB962C8B-B14F-4D97-AF65-F5344CB8AC3E}">
        <p14:creationId xmlns:p14="http://schemas.microsoft.com/office/powerpoint/2010/main" val="76314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442F8-192B-8687-D8FA-205EE3278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183D2-DB0C-D449-A2DB-B7DDB7D17D85}"/>
              </a:ext>
            </a:extLst>
          </p:cNvPr>
          <p:cNvSpPr>
            <a:spLocks noGrp="1"/>
          </p:cNvSpPr>
          <p:nvPr>
            <p:ph type="ctrTitle"/>
          </p:nvPr>
        </p:nvSpPr>
        <p:spPr>
          <a:xfrm>
            <a:off x="596580" y="1453930"/>
            <a:ext cx="4328983" cy="1532773"/>
          </a:xfrm>
        </p:spPr>
        <p:txBody>
          <a:bodyPr/>
          <a:lstStyle/>
          <a:p>
            <a:r>
              <a:rPr lang="en-GB">
                <a:latin typeface="Poppins" panose="00000500000000000000" pitchFamily="2" charset="0"/>
                <a:cs typeface="Poppins" panose="00000500000000000000" pitchFamily="2" charset="0"/>
              </a:rPr>
              <a:t>Questions?</a:t>
            </a:r>
          </a:p>
        </p:txBody>
      </p:sp>
    </p:spTree>
    <p:extLst>
      <p:ext uri="{BB962C8B-B14F-4D97-AF65-F5344CB8AC3E}">
        <p14:creationId xmlns:p14="http://schemas.microsoft.com/office/powerpoint/2010/main" val="2626360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864B7-BF03-88CD-BB58-D48ACDBC68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FF7048-A3C8-AF52-A525-C6F2D7BB2A1A}"/>
              </a:ext>
            </a:extLst>
          </p:cNvPr>
          <p:cNvSpPr>
            <a:spLocks noGrp="1"/>
          </p:cNvSpPr>
          <p:nvPr>
            <p:ph type="ctrTitle"/>
          </p:nvPr>
        </p:nvSpPr>
        <p:spPr>
          <a:xfrm>
            <a:off x="532943" y="820795"/>
            <a:ext cx="5839504" cy="2387600"/>
          </a:xfrm>
        </p:spPr>
        <p:txBody>
          <a:bodyPr/>
          <a:lstStyle/>
          <a:p>
            <a:r>
              <a:rPr lang="en-GB">
                <a:solidFill>
                  <a:srgbClr val="813366"/>
                </a:solidFill>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4C3E6AF-93D8-2671-2CCE-2FEED14310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368273BF-E85B-2985-7527-2D2AE73E4EDA}"/>
              </a:ext>
            </a:extLst>
          </p:cNvPr>
          <p:cNvSpPr txBox="1">
            <a:spLocks/>
          </p:cNvSpPr>
          <p:nvPr/>
        </p:nvSpPr>
        <p:spPr>
          <a:xfrm>
            <a:off x="532943" y="3218252"/>
            <a:ext cx="604483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2"/>
                </a:solidFill>
                <a:latin typeface="Arial"/>
                <a:cs typeface="Arial"/>
              </a:rPr>
              <a:t>Prisca Evans – NESO Code Administrator</a:t>
            </a:r>
          </a:p>
        </p:txBody>
      </p:sp>
    </p:spTree>
    <p:extLst>
      <p:ext uri="{BB962C8B-B14F-4D97-AF65-F5344CB8AC3E}">
        <p14:creationId xmlns:p14="http://schemas.microsoft.com/office/powerpoint/2010/main" val="261163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46344" y="365125"/>
            <a:ext cx="9700290" cy="870551"/>
          </a:xfrm>
        </p:spPr>
        <p:txBody>
          <a:bodyPr/>
          <a:lstStyle/>
          <a:p>
            <a:r>
              <a:rPr lang="en-GB">
                <a:solidFill>
                  <a:srgbClr val="813366"/>
                </a:solidFill>
                <a:latin typeface="Arial"/>
                <a:cs typeface="Arial"/>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3450346476"/>
              </p:ext>
            </p:extLst>
          </p:nvPr>
        </p:nvGraphicFramePr>
        <p:xfrm>
          <a:off x="292963" y="1235673"/>
          <a:ext cx="11354540" cy="4804730"/>
        </p:xfrm>
        <a:graphic>
          <a:graphicData uri="http://schemas.openxmlformats.org/drawingml/2006/table">
            <a:tbl>
              <a:tblPr firstRow="1" bandRow="1">
                <a:tableStyleId>{5202B0CA-FC54-4496-8BCA-5EF66A818D29}</a:tableStyleId>
              </a:tblPr>
              <a:tblGrid>
                <a:gridCol w="5521396">
                  <a:extLst>
                    <a:ext uri="{9D8B030D-6E8A-4147-A177-3AD203B41FA5}">
                      <a16:colId xmlns:a16="http://schemas.microsoft.com/office/drawing/2014/main" val="1311006828"/>
                    </a:ext>
                  </a:extLst>
                </a:gridCol>
                <a:gridCol w="5833144">
                  <a:extLst>
                    <a:ext uri="{9D8B030D-6E8A-4147-A177-3AD203B41FA5}">
                      <a16:colId xmlns:a16="http://schemas.microsoft.com/office/drawing/2014/main" val="356721426"/>
                    </a:ext>
                  </a:extLst>
                </a:gridCol>
              </a:tblGrid>
              <a:tr h="486636">
                <a:tc>
                  <a:txBody>
                    <a:bodyPr/>
                    <a:lstStyle/>
                    <a:p>
                      <a:pPr algn="l" fontAlgn="base"/>
                      <a:r>
                        <a:rPr lang="en-GB" sz="1400" b="1">
                          <a:solidFill>
                            <a:schemeClr val="bg1"/>
                          </a:solidFill>
                          <a:effectLst/>
                          <a:latin typeface="Poppins" panose="00000500000000000000" pitchFamily="2" charset="0"/>
                          <a:cs typeface="Poppins" panose="00000500000000000000" pitchFamily="2" charset="0"/>
                        </a:rPr>
                        <a:t>Topics to be discussed</a:t>
                      </a:r>
                      <a:r>
                        <a:rPr lang="en-GB" sz="1400" b="0">
                          <a:solidFill>
                            <a:schemeClr val="bg1"/>
                          </a:solidFill>
                          <a:effectLst/>
                          <a:latin typeface="Poppins" panose="00000500000000000000" pitchFamily="2" charset="0"/>
                          <a:cs typeface="Poppins" panose="00000500000000000000" pitchFamily="2" charset="0"/>
                        </a:rPr>
                        <a:t>​</a:t>
                      </a:r>
                      <a:endParaRPr lang="en-GB" sz="14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1400" b="1">
                          <a:solidFill>
                            <a:schemeClr val="bg1"/>
                          </a:solidFill>
                          <a:effectLst/>
                          <a:latin typeface="Poppins" panose="00000500000000000000" pitchFamily="2" charset="0"/>
                          <a:cs typeface="Poppins" panose="00000500000000000000" pitchFamily="2" charset="0"/>
                        </a:rPr>
                        <a:t>Lead</a:t>
                      </a:r>
                      <a:r>
                        <a:rPr lang="en-GB" sz="1400" b="0">
                          <a:solidFill>
                            <a:schemeClr val="bg1"/>
                          </a:solidFill>
                          <a:effectLst/>
                          <a:latin typeface="Poppins" panose="00000500000000000000" pitchFamily="2" charset="0"/>
                          <a:cs typeface="Poppins" panose="00000500000000000000" pitchFamily="2" charset="0"/>
                        </a:rPr>
                        <a:t>​</a:t>
                      </a:r>
                      <a:endParaRPr lang="en-GB" sz="14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486636">
                <a:tc>
                  <a:txBody>
                    <a:bodyPr/>
                    <a:lstStyle/>
                    <a:p>
                      <a:pPr algn="l" fontAlgn="base"/>
                      <a:r>
                        <a:rPr lang="en-GB" sz="1400" b="0">
                          <a:solidFill>
                            <a:schemeClr val="tx1"/>
                          </a:solidFill>
                          <a:effectLst/>
                          <a:latin typeface="Poppins" panose="00000500000000000000" pitchFamily="2" charset="0"/>
                          <a:cs typeface="Poppins" panose="00000500000000000000" pitchFamily="2" charset="0"/>
                        </a:rPr>
                        <a:t>Introductions​</a:t>
                      </a:r>
                      <a:endParaRPr lang="en-GB" sz="14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88359615"/>
                  </a:ext>
                </a:extLst>
              </a:tr>
              <a:tr h="59475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0" dirty="0">
                          <a:solidFill>
                            <a:schemeClr val="tx1"/>
                          </a:solidFill>
                          <a:effectLst/>
                          <a:latin typeface="Poppins" panose="00000500000000000000" pitchFamily="2" charset="0"/>
                          <a:cs typeface="Poppins" panose="00000500000000000000" pitchFamily="2" charset="0"/>
                        </a:rPr>
                        <a:t>Objectives and Timeline​</a:t>
                      </a:r>
                      <a:endParaRPr lang="en-GB" sz="1400" b="0" i="0" dirty="0">
                        <a:solidFill>
                          <a:schemeClr val="tx1"/>
                        </a:solidFill>
                        <a:effectLst/>
                        <a:latin typeface="Poppins" panose="00000500000000000000" pitchFamily="2" charset="0"/>
                        <a:cs typeface="Poppins" panose="00000500000000000000" pitchFamily="2" charset="0"/>
                      </a:endParaRPr>
                    </a:p>
                    <a:p>
                      <a:pPr algn="l" fontAlgn="base"/>
                      <a:endParaRPr lang="en-GB" sz="14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645985085"/>
                  </a:ext>
                </a:extLst>
              </a:tr>
              <a:tr h="615213">
                <a:tc>
                  <a:txBody>
                    <a:bodyPr/>
                    <a:lstStyle/>
                    <a:p>
                      <a:pPr algn="l" fontAlgn="base"/>
                      <a:r>
                        <a:rPr lang="en-GB" sz="1400" b="0" i="0" dirty="0">
                          <a:solidFill>
                            <a:schemeClr val="tx1"/>
                          </a:solidFill>
                          <a:effectLst/>
                          <a:latin typeface="Poppins" panose="00000500000000000000" pitchFamily="2" charset="0"/>
                          <a:cs typeface="Poppins" panose="00000500000000000000" pitchFamily="2" charset="0"/>
                        </a:rPr>
                        <a:t>Actions Log Review</a:t>
                      </a:r>
                    </a:p>
                  </a:txBody>
                  <a:tcPr marL="87143" marR="87143" marT="43571" marB="43571"/>
                </a:tc>
                <a:tc>
                  <a:txBody>
                    <a:bodyPr/>
                    <a:lstStyle/>
                    <a:p>
                      <a:r>
                        <a:rPr lang="en-GB" sz="1400" b="0">
                          <a:solidFill>
                            <a:schemeClr val="tx1"/>
                          </a:solidFill>
                          <a:effectLst/>
                          <a:latin typeface="Poppins" panose="00000500000000000000" pitchFamily="2" charset="0"/>
                          <a:cs typeface="Poppins" panose="00000500000000000000" pitchFamily="2" charset="0"/>
                        </a:rPr>
                        <a:t>Chair​</a:t>
                      </a:r>
                      <a:endParaRPr lang="en-GB" sz="140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647724">
                <a:tc>
                  <a:txBody>
                    <a:bodyPr/>
                    <a:lstStyle/>
                    <a:p>
                      <a:pPr algn="l" fontAlgn="base"/>
                      <a:r>
                        <a:rPr lang="en-GB" sz="1400" b="0" dirty="0">
                          <a:solidFill>
                            <a:schemeClr val="tx1"/>
                          </a:solidFill>
                          <a:effectLst/>
                          <a:latin typeface="Poppins" panose="00000500000000000000" pitchFamily="2" charset="0"/>
                          <a:cs typeface="Poppins" panose="00000500000000000000" pitchFamily="2" charset="0"/>
                        </a:rPr>
                        <a:t>Proposer presentation​</a:t>
                      </a:r>
                    </a:p>
                    <a:p>
                      <a:pPr marL="285750" indent="-285750" algn="l" fontAlgn="base">
                        <a:buFont typeface="Arial" panose="020B0604020202020204" pitchFamily="34" charset="0"/>
                        <a:buChar char="•"/>
                      </a:pPr>
                      <a:endParaRPr lang="en-GB" sz="14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dirty="0">
                          <a:solidFill>
                            <a:schemeClr val="tx1"/>
                          </a:solidFill>
                          <a:effectLst/>
                          <a:latin typeface="Poppins" panose="00000500000000000000" pitchFamily="2" charset="0"/>
                          <a:cs typeface="Poppins" panose="00000500000000000000" pitchFamily="2" charset="0"/>
                        </a:rPr>
                        <a:t>Proposer​</a:t>
                      </a:r>
                      <a:endParaRPr lang="en-GB" sz="1400"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486636">
                <a:tc>
                  <a:txBody>
                    <a:bodyPr/>
                    <a:lstStyle/>
                    <a:p>
                      <a:pPr algn="l" fontAlgn="base"/>
                      <a:r>
                        <a:rPr lang="en-GB" sz="1400" b="0" dirty="0">
                          <a:solidFill>
                            <a:schemeClr val="tx1"/>
                          </a:solidFill>
                          <a:effectLst/>
                          <a:latin typeface="Poppins" panose="00000500000000000000" pitchFamily="2" charset="0"/>
                          <a:cs typeface="Poppins" panose="00000500000000000000" pitchFamily="2" charset="0"/>
                        </a:rPr>
                        <a:t>Proposed Implementation Plan</a:t>
                      </a:r>
                    </a:p>
                  </a:txBody>
                  <a:tcPr marL="87143" marR="87143" marT="43571" marB="43571"/>
                </a:tc>
                <a:tc>
                  <a:txBody>
                    <a:bodyPr/>
                    <a:lstStyle/>
                    <a:p>
                      <a:r>
                        <a:rPr lang="en-GB" sz="1400" b="0" dirty="0">
                          <a:solidFill>
                            <a:schemeClr val="tx1"/>
                          </a:solidFill>
                          <a:effectLst/>
                          <a:latin typeface="Poppins" panose="00000500000000000000" pitchFamily="2" charset="0"/>
                          <a:cs typeface="Poppins" panose="00000500000000000000" pitchFamily="2" charset="0"/>
                        </a:rPr>
                        <a:t>NESO Representative</a:t>
                      </a:r>
                    </a:p>
                  </a:txBody>
                  <a:tcPr marL="87143" marR="87143" marT="43571" marB="43571"/>
                </a:tc>
                <a:extLst>
                  <a:ext uri="{0D108BD9-81ED-4DB2-BD59-A6C34878D82A}">
                    <a16:rowId xmlns:a16="http://schemas.microsoft.com/office/drawing/2014/main" val="1698803853"/>
                  </a:ext>
                </a:extLst>
              </a:tr>
              <a:tr h="486636">
                <a:tc>
                  <a:txBody>
                    <a:bodyPr/>
                    <a:lstStyle/>
                    <a:p>
                      <a:pPr algn="l" fontAlgn="base"/>
                      <a:r>
                        <a:rPr lang="en-GB" sz="1400" b="0" dirty="0">
                          <a:solidFill>
                            <a:schemeClr val="tx1"/>
                          </a:solidFill>
                          <a:effectLst/>
                          <a:latin typeface="Poppins" panose="00000500000000000000" pitchFamily="2" charset="0"/>
                          <a:cs typeface="Poppins" panose="00000500000000000000" pitchFamily="2" charset="0"/>
                        </a:rPr>
                        <a:t>Workgroup Consultation Document Review</a:t>
                      </a:r>
                    </a:p>
                  </a:txBody>
                  <a:tcPr marL="87143" marR="87143" marT="43571" marB="43571"/>
                </a:tc>
                <a:tc>
                  <a:txBody>
                    <a:bodyPr/>
                    <a:lstStyle/>
                    <a:p>
                      <a:endParaRPr lang="en-GB" sz="1400" b="0" dirty="0">
                        <a:solidFill>
                          <a:schemeClr val="tx1"/>
                        </a:solidFill>
                        <a:effectLst/>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748998769"/>
                  </a:ext>
                </a:extLst>
              </a:tr>
              <a:tr h="501400">
                <a:tc>
                  <a:txBody>
                    <a:bodyPr/>
                    <a:lstStyle/>
                    <a:p>
                      <a:pPr algn="l" fontAlgn="base"/>
                      <a:r>
                        <a:rPr lang="en-GB" sz="1400" b="0" dirty="0">
                          <a:solidFill>
                            <a:schemeClr val="tx1"/>
                          </a:solidFill>
                          <a:effectLst/>
                          <a:latin typeface="Poppins" panose="00000500000000000000" pitchFamily="2" charset="0"/>
                          <a:cs typeface="Poppins" panose="00000500000000000000" pitchFamily="2" charset="0"/>
                        </a:rPr>
                        <a:t>Any Other Business</a:t>
                      </a:r>
                    </a:p>
                    <a:p>
                      <a:pPr marL="285750" indent="-285750" algn="l" fontAlgn="base">
                        <a:buFont typeface="Arial" panose="020B0604020202020204" pitchFamily="34" charset="0"/>
                        <a:buChar char="•"/>
                      </a:pPr>
                      <a:r>
                        <a:rPr lang="en-GB" sz="1400" b="0" i="0" dirty="0">
                          <a:solidFill>
                            <a:schemeClr val="tx1"/>
                          </a:solidFill>
                          <a:effectLst/>
                          <a:latin typeface="Poppins" panose="00000500000000000000" pitchFamily="2" charset="0"/>
                          <a:cs typeface="Poppins" panose="00000500000000000000" pitchFamily="2" charset="0"/>
                        </a:rPr>
                        <a:t>Timeline Review</a:t>
                      </a:r>
                    </a:p>
                  </a:txBody>
                  <a:tcPr marL="87143" marR="87143" marT="43571" marB="43571"/>
                </a:tc>
                <a:tc>
                  <a:txBody>
                    <a:bodyPr/>
                    <a:lstStyle/>
                    <a:p>
                      <a:r>
                        <a:rPr lang="en-GB" sz="1400" b="0" dirty="0">
                          <a:solidFill>
                            <a:schemeClr val="tx1"/>
                          </a:solidFill>
                          <a:effectLst/>
                          <a:latin typeface="Poppins" panose="00000500000000000000" pitchFamily="2" charset="0"/>
                          <a:cs typeface="Poppins" panose="00000500000000000000" pitchFamily="2" charset="0"/>
                        </a:rPr>
                        <a:t>Chair​</a:t>
                      </a:r>
                      <a:endParaRPr lang="en-GB" sz="1400"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927180611"/>
                  </a:ext>
                </a:extLst>
              </a:tr>
              <a:tr h="486636">
                <a:tc>
                  <a:txBody>
                    <a:bodyPr/>
                    <a:lstStyle/>
                    <a:p>
                      <a:pPr algn="l" fontAlgn="base"/>
                      <a:r>
                        <a:rPr lang="en-GB" sz="1400" b="0">
                          <a:solidFill>
                            <a:schemeClr val="tx1"/>
                          </a:solidFill>
                          <a:effectLst/>
                          <a:latin typeface="Poppins" panose="00000500000000000000" pitchFamily="2" charset="0"/>
                          <a:cs typeface="Poppins" panose="00000500000000000000" pitchFamily="2" charset="0"/>
                        </a:rPr>
                        <a:t>Next Steps​</a:t>
                      </a:r>
                      <a:endParaRPr lang="en-GB" sz="14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400" b="0" dirty="0">
                          <a:solidFill>
                            <a:schemeClr val="tx1"/>
                          </a:solidFill>
                          <a:effectLst/>
                          <a:latin typeface="Poppins" panose="00000500000000000000" pitchFamily="2" charset="0"/>
                          <a:cs typeface="Poppins" panose="00000500000000000000" pitchFamily="2" charset="0"/>
                        </a:rPr>
                        <a:t>Chair​</a:t>
                      </a:r>
                      <a:endParaRPr lang="en-GB" sz="1400"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lstStyle/>
          <a:p>
            <a:r>
              <a:rPr lang="en-GB">
                <a:solidFill>
                  <a:srgbClr val="813366"/>
                </a:solidFill>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3" y="3218252"/>
            <a:ext cx="5887521"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2"/>
                </a:solidFill>
                <a:latin typeface="Arial"/>
                <a:cs typeface="Arial"/>
              </a:rPr>
              <a:t>Prisca Evans – NESO Code Administrator</a:t>
            </a:r>
          </a:p>
        </p:txBody>
      </p:sp>
    </p:spTree>
    <p:extLst>
      <p:ext uri="{BB962C8B-B14F-4D97-AF65-F5344CB8AC3E}">
        <p14:creationId xmlns:p14="http://schemas.microsoft.com/office/powerpoint/2010/main" val="4158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7908691" cy="2387600"/>
          </a:xfrm>
        </p:spPr>
        <p:txBody>
          <a:bodyPr/>
          <a:lstStyle/>
          <a:p>
            <a:r>
              <a:rPr lang="en-GB">
                <a:solidFill>
                  <a:srgbClr val="813366"/>
                </a:solidFill>
              </a:rPr>
              <a:t>Workgroup Responsibilities and Membership</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093066"/>
            <a:ext cx="6407882" cy="1196546"/>
          </a:xfrm>
        </p:spPr>
        <p:txBody>
          <a:bodyPr vert="horz" lIns="91440" tIns="45720" rIns="91440" bIns="45720" rtlCol="0" anchor="t">
            <a:normAutofit/>
          </a:bodyPr>
          <a:lstStyle/>
          <a:p>
            <a:r>
              <a:rPr lang="en-GB" dirty="0">
                <a:solidFill>
                  <a:schemeClr val="tx2"/>
                </a:solidFill>
                <a:latin typeface="Arial"/>
                <a:cs typeface="Arial"/>
              </a:rPr>
              <a:t>Prisca Evans </a:t>
            </a:r>
            <a:r>
              <a:rPr lang="en-GB" dirty="0">
                <a:solidFill>
                  <a:srgbClr val="3F0730"/>
                </a:solidFill>
                <a:latin typeface="Arial"/>
                <a:cs typeface="Arial"/>
              </a:rPr>
              <a:t>–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24821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62659" y="186306"/>
            <a:ext cx="9709361" cy="870551"/>
          </a:xfrm>
        </p:spPr>
        <p:txBody>
          <a:bodyPr>
            <a:normAutofit/>
          </a:bodyPr>
          <a:lstStyle/>
          <a:p>
            <a:r>
              <a:rPr lang="en-GB" sz="2400"/>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226455" y="4136834"/>
            <a:ext cx="9709361" cy="462330"/>
          </a:xfrm>
        </p:spPr>
        <p:txBody>
          <a:bodyPr/>
          <a:lstStyle/>
          <a:p>
            <a:r>
              <a:rPr lang="en-GB" b="1">
                <a:solidFill>
                  <a:schemeClr val="accent1"/>
                </a:solidFill>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26455" y="827693"/>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60269"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238296" y="833172"/>
            <a:ext cx="2565674" cy="150363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Be respectful of each other’s opinions</a:t>
            </a:r>
            <a:endParaRPr lang="en-GB" sz="2000" kern="1200">
              <a:latin typeface="Arial" panose="020B0604020202020204" pitchFamily="34" charset="0"/>
              <a:cs typeface="Arial" panose="020B0604020202020204" pitchFamily="34" charset="0"/>
            </a:endParaRP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228022" y="2542920"/>
            <a:ext cx="2575981"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156156" y="2542920"/>
            <a:ext cx="2565674"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30146" y="827693"/>
            <a:ext cx="2627320" cy="1541178"/>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Do not share commercially sensitive information</a:t>
            </a:r>
            <a:endParaRPr lang="en-GB" sz="2000" kern="1200">
              <a:latin typeface="Arial" panose="020B0604020202020204" pitchFamily="34" charset="0"/>
              <a:cs typeface="Arial" panose="020B0604020202020204" pitchFamily="34" charset="0"/>
            </a:endParaRP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94510" y="827693"/>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Language and Conduct to be consistent with the values of equality and diversity</a:t>
            </a:r>
            <a:endParaRPr lang="en-GB" sz="2000" kern="1200">
              <a:latin typeface="Arial" panose="020B0604020202020204" pitchFamily="34" charset="0"/>
              <a:cs typeface="Arial" panose="020B0604020202020204" pitchFamily="34" charset="0"/>
            </a:endParaRP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3014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a:latin typeface="Arial" panose="020B0604020202020204" pitchFamily="34" charset="0"/>
                <a:cs typeface="Arial" panose="020B0604020202020204" pitchFamily="34" charset="0"/>
              </a:rPr>
              <a:t>Email communications to/cc’ing the .box email</a:t>
            </a:r>
            <a:endParaRPr lang="en-GB" kern="1200">
              <a:latin typeface="Arial" panose="020B0604020202020204" pitchFamily="34" charset="0"/>
              <a:cs typeface="Arial" panose="020B0604020202020204" pitchFamily="34" charset="0"/>
            </a:endParaRP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228022" y="4489130"/>
            <a:ext cx="2618558"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103272" y="448913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69031" y="4497694"/>
            <a:ext cx="2618558"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98881" y="4497694"/>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the solution(s) better facilitate the Code Objectives</a:t>
            </a:r>
          </a:p>
        </p:txBody>
      </p:sp>
    </p:spTree>
    <p:extLst>
      <p:ext uri="{BB962C8B-B14F-4D97-AF65-F5344CB8AC3E}">
        <p14:creationId xmlns:p14="http://schemas.microsoft.com/office/powerpoint/2010/main" val="315407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a:solidFill>
                  <a:srgbClr val="813366"/>
                </a:solidFill>
              </a:rPr>
              <a:t>Workgroup Membership</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1165132503"/>
              </p:ext>
            </p:extLst>
          </p:nvPr>
        </p:nvGraphicFramePr>
        <p:xfrm>
          <a:off x="487325" y="1105396"/>
          <a:ext cx="11217349" cy="4957551"/>
        </p:xfrm>
        <a:graphic>
          <a:graphicData uri="http://schemas.openxmlformats.org/drawingml/2006/table">
            <a:tbl>
              <a:tblPr/>
              <a:tblGrid>
                <a:gridCol w="2324547">
                  <a:extLst>
                    <a:ext uri="{9D8B030D-6E8A-4147-A177-3AD203B41FA5}">
                      <a16:colId xmlns:a16="http://schemas.microsoft.com/office/drawing/2014/main" val="3659504233"/>
                    </a:ext>
                  </a:extLst>
                </a:gridCol>
                <a:gridCol w="2703808">
                  <a:extLst>
                    <a:ext uri="{9D8B030D-6E8A-4147-A177-3AD203B41FA5}">
                      <a16:colId xmlns:a16="http://schemas.microsoft.com/office/drawing/2014/main" val="3500900062"/>
                    </a:ext>
                  </a:extLst>
                </a:gridCol>
                <a:gridCol w="6188994">
                  <a:extLst>
                    <a:ext uri="{9D8B030D-6E8A-4147-A177-3AD203B41FA5}">
                      <a16:colId xmlns:a16="http://schemas.microsoft.com/office/drawing/2014/main" val="2056789389"/>
                    </a:ext>
                  </a:extLst>
                </a:gridCol>
              </a:tblGrid>
              <a:tr h="333593">
                <a:tc>
                  <a:txBody>
                    <a:bodyPr/>
                    <a:lstStyle/>
                    <a:p>
                      <a:pPr algn="l" fontAlgn="base"/>
                      <a:r>
                        <a:rPr lang="en-GB" sz="1300" b="0" i="0" u="none" strike="noStrike" dirty="0">
                          <a:solidFill>
                            <a:schemeClr val="bg1"/>
                          </a:solidFill>
                          <a:effectLst/>
                          <a:latin typeface="Arial"/>
                        </a:rPr>
                        <a:t>Role</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dirty="0">
                          <a:solidFill>
                            <a:schemeClr val="bg1"/>
                          </a:solidFill>
                          <a:effectLst/>
                          <a:latin typeface="Arial"/>
                        </a:rPr>
                        <a:t>Name</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dirty="0">
                          <a:solidFill>
                            <a:schemeClr val="bg1"/>
                          </a:solidFill>
                          <a:effectLst/>
                          <a:latin typeface="Arial"/>
                        </a:rPr>
                        <a:t>Company</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420731">
                <a:tc>
                  <a:txBody>
                    <a:bodyPr/>
                    <a:lstStyle/>
                    <a:p>
                      <a:pPr algn="l" fontAlgn="base"/>
                      <a:r>
                        <a:rPr lang="en-GB" sz="1600" b="0" i="0" dirty="0">
                          <a:solidFill>
                            <a:srgbClr val="000000"/>
                          </a:solidFill>
                          <a:effectLst/>
                          <a:latin typeface="Poppins" panose="00000500000000000000" pitchFamily="2" charset="0"/>
                          <a:cs typeface="Poppins" panose="00000500000000000000" pitchFamily="2" charset="0"/>
                        </a:rPr>
                        <a:t>Proposer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Thomas Goss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a:solidFill>
                            <a:srgbClr val="000000"/>
                          </a:solidFill>
                          <a:effectLst/>
                          <a:latin typeface="Poppins" panose="00000500000000000000" pitchFamily="2" charset="0"/>
                          <a:cs typeface="Poppins" panose="00000500000000000000" pitchFamily="2" charset="0"/>
                        </a:rPr>
                        <a:t>NESO</a:t>
                      </a:r>
                      <a:endParaRPr lang="en-GB"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310114">
                <a:tc>
                  <a:txBody>
                    <a:bodyPr/>
                    <a:lstStyle/>
                    <a:p>
                      <a:pPr algn="l" fontAlgn="base"/>
                      <a:r>
                        <a:rPr lang="en-GB" sz="1600" b="0" i="0" dirty="0">
                          <a:solidFill>
                            <a:srgbClr val="000000"/>
                          </a:solidFill>
                          <a:effectLst/>
                          <a:latin typeface="Poppins" panose="00000500000000000000" pitchFamily="2" charset="0"/>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Hao Guo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76795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dirty="0">
                        <a:solidFill>
                          <a:srgbClr val="000000"/>
                        </a:solidFill>
                        <a:effectLst/>
                        <a:latin typeface="Poppins" panose="00000500000000000000" pitchFamily="2" charset="0"/>
                        <a:cs typeface="Poppins" panose="000005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Garth Graham</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SSE Generation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76795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dirty="0">
                        <a:solidFill>
                          <a:srgbClr val="000000"/>
                        </a:solidFill>
                        <a:effectLst/>
                        <a:latin typeface="Poppins" panose="00000500000000000000" pitchFamily="2" charset="0"/>
                        <a:cs typeface="Poppins" panose="00000500000000000000"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Alan Creighton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Northern Powergrid</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53903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Andrew Allan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RWE</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514415">
                <a:tc>
                  <a:txBody>
                    <a:bodyPr/>
                    <a:lstStyle/>
                    <a:p>
                      <a:pPr algn="l" fontAlgn="base"/>
                      <a:r>
                        <a:rPr lang="en-GB" sz="1600" b="0" i="0" dirty="0">
                          <a:solidFill>
                            <a:srgbClr val="000000"/>
                          </a:solidFill>
                          <a:effectLst/>
                          <a:latin typeface="Poppins" panose="00000500000000000000" pitchFamily="2" charset="0"/>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Harry Burns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EDF</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539036">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panose="00000500000000000000" pitchFamily="2" charset="0"/>
                          <a:cs typeface="Poppins" panose="00000500000000000000" pitchFamily="2" charset="0"/>
                        </a:rPr>
                        <a:t>Workgroup Member</a:t>
                      </a:r>
                    </a:p>
                    <a:p>
                      <a:pPr algn="l" fontAlgn="base"/>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kern="1200" dirty="0">
                          <a:solidFill>
                            <a:schemeClr val="tx1"/>
                          </a:solidFill>
                          <a:effectLst/>
                          <a:latin typeface="Poppins" panose="00000500000000000000" pitchFamily="2" charset="0"/>
                          <a:ea typeface="+mn-ea"/>
                          <a:cs typeface="Poppins" panose="00000500000000000000" pitchFamily="2" charset="0"/>
                        </a:rPr>
                        <a:t>Alan Convery </a:t>
                      </a:r>
                      <a:endParaRPr lang="en-GB"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SP Transmission</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381243"/>
                  </a:ext>
                </a:extLst>
              </a:tr>
              <a:tr h="539036">
                <a:tc>
                  <a:txBody>
                    <a:bodyPr/>
                    <a:lstStyle/>
                    <a:p>
                      <a:pPr algn="l" fontAlgn="base"/>
                      <a:r>
                        <a:rPr lang="en-GB" sz="1600" b="0" i="0" dirty="0">
                          <a:solidFill>
                            <a:srgbClr val="000000"/>
                          </a:solidFill>
                          <a:effectLst/>
                          <a:latin typeface="Poppins" panose="00000500000000000000" pitchFamily="2" charset="0"/>
                          <a:cs typeface="Poppins" panose="00000500000000000000" pitchFamily="2" charset="0"/>
                        </a:rPr>
                        <a:t>Authority Representative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Poppins" panose="00000500000000000000" pitchFamily="2" charset="0"/>
                          <a:cs typeface="Poppins" panose="00000500000000000000" pitchFamily="2" charset="0"/>
                        </a:rPr>
                        <a:t>Paul Drew</a:t>
                      </a:r>
                    </a:p>
                    <a:p>
                      <a:pPr algn="l" fontAlgn="b"/>
                      <a:endParaRPr lang="en-GB"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panose="00000500000000000000" pitchFamily="2" charset="0"/>
                          <a:cs typeface="Poppins" panose="00000500000000000000" pitchFamily="2" charset="0"/>
                        </a:rPr>
                        <a:t>OFGEM</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802229"/>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902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5CCD4-B097-BF09-5EFA-4430B35C9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1BE60-5D69-92C7-859D-F4B81DE57303}"/>
              </a:ext>
            </a:extLst>
          </p:cNvPr>
          <p:cNvSpPr>
            <a:spLocks noGrp="1"/>
          </p:cNvSpPr>
          <p:nvPr>
            <p:ph type="title"/>
          </p:nvPr>
        </p:nvSpPr>
        <p:spPr/>
        <p:txBody>
          <a:bodyPr/>
          <a:lstStyle/>
          <a:p>
            <a:r>
              <a:rPr lang="en-GB">
                <a:solidFill>
                  <a:srgbClr val="813366"/>
                </a:solidFill>
              </a:rPr>
              <a:t>Workgroup Membership</a:t>
            </a:r>
          </a:p>
        </p:txBody>
      </p:sp>
      <p:graphicFrame>
        <p:nvGraphicFramePr>
          <p:cNvPr id="5" name="Content Placeholder 4">
            <a:extLst>
              <a:ext uri="{FF2B5EF4-FFF2-40B4-BE49-F238E27FC236}">
                <a16:creationId xmlns:a16="http://schemas.microsoft.com/office/drawing/2014/main" id="{D8692C74-99F0-865A-C086-A32DC993171B}"/>
              </a:ext>
            </a:extLst>
          </p:cNvPr>
          <p:cNvGraphicFramePr>
            <a:graphicFrameLocks noGrp="1"/>
          </p:cNvGraphicFramePr>
          <p:nvPr>
            <p:ph sz="half" idx="1"/>
            <p:extLst>
              <p:ext uri="{D42A27DB-BD31-4B8C-83A1-F6EECF244321}">
                <p14:modId xmlns:p14="http://schemas.microsoft.com/office/powerpoint/2010/main" val="151789282"/>
              </p:ext>
            </p:extLst>
          </p:nvPr>
        </p:nvGraphicFramePr>
        <p:xfrm>
          <a:off x="542260" y="1296783"/>
          <a:ext cx="11341605" cy="4365064"/>
        </p:xfrm>
        <a:graphic>
          <a:graphicData uri="http://schemas.openxmlformats.org/drawingml/2006/table">
            <a:tbl>
              <a:tblPr/>
              <a:tblGrid>
                <a:gridCol w="2724079">
                  <a:extLst>
                    <a:ext uri="{9D8B030D-6E8A-4147-A177-3AD203B41FA5}">
                      <a16:colId xmlns:a16="http://schemas.microsoft.com/office/drawing/2014/main" val="3659504233"/>
                    </a:ext>
                  </a:extLst>
                </a:gridCol>
                <a:gridCol w="2977299">
                  <a:extLst>
                    <a:ext uri="{9D8B030D-6E8A-4147-A177-3AD203B41FA5}">
                      <a16:colId xmlns:a16="http://schemas.microsoft.com/office/drawing/2014/main" val="3500900062"/>
                    </a:ext>
                  </a:extLst>
                </a:gridCol>
                <a:gridCol w="5640227">
                  <a:extLst>
                    <a:ext uri="{9D8B030D-6E8A-4147-A177-3AD203B41FA5}">
                      <a16:colId xmlns:a16="http://schemas.microsoft.com/office/drawing/2014/main" val="2056789389"/>
                    </a:ext>
                  </a:extLst>
                </a:gridCol>
              </a:tblGrid>
              <a:tr h="355332">
                <a:tc>
                  <a:txBody>
                    <a:bodyPr/>
                    <a:lstStyle/>
                    <a:p>
                      <a:pPr algn="l" fontAlgn="base"/>
                      <a:r>
                        <a:rPr lang="en-GB" sz="1300" b="0" i="0" u="none" strike="noStrike" dirty="0">
                          <a:solidFill>
                            <a:schemeClr val="bg1"/>
                          </a:solidFill>
                          <a:effectLst/>
                          <a:latin typeface="Arial"/>
                        </a:rPr>
                        <a:t>Role</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dirty="0">
                          <a:solidFill>
                            <a:schemeClr val="bg1"/>
                          </a:solidFill>
                          <a:effectLst/>
                          <a:latin typeface="Arial"/>
                        </a:rPr>
                        <a:t>Name</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tc>
                  <a:txBody>
                    <a:bodyPr/>
                    <a:lstStyle/>
                    <a:p>
                      <a:pPr algn="l" fontAlgn="base"/>
                      <a:r>
                        <a:rPr lang="en-GB" sz="1300" b="0" i="0" u="none" strike="noStrike" dirty="0">
                          <a:solidFill>
                            <a:schemeClr val="bg1"/>
                          </a:solidFill>
                          <a:effectLst/>
                          <a:latin typeface="Arial"/>
                        </a:rPr>
                        <a:t>Company</a:t>
                      </a:r>
                      <a:r>
                        <a:rPr lang="en-GB" sz="1300" b="0" i="0" dirty="0">
                          <a:solidFill>
                            <a:schemeClr val="bg1"/>
                          </a:solidFill>
                          <a:effectLst/>
                          <a:latin typeface="Arial"/>
                        </a:rPr>
                        <a:t>​</a:t>
                      </a:r>
                      <a:endParaRPr lang="en-GB" sz="1700" b="0" i="0" dirty="0">
                        <a:solidFill>
                          <a:schemeClr val="bg1"/>
                        </a:solidFill>
                        <a:effectLst/>
                        <a:latin typeface="Arial"/>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3366"/>
                    </a:solidFill>
                  </a:tcPr>
                </a:tc>
                <a:extLst>
                  <a:ext uri="{0D108BD9-81ED-4DB2-BD59-A6C34878D82A}">
                    <a16:rowId xmlns:a16="http://schemas.microsoft.com/office/drawing/2014/main" val="2796299866"/>
                  </a:ext>
                </a:extLst>
              </a:tr>
              <a:tr h="35533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dirty="0">
                          <a:solidFill>
                            <a:srgbClr val="000000"/>
                          </a:solidFill>
                          <a:effectLst/>
                          <a:latin typeface="Poppins"/>
                          <a:cs typeface="Poppins"/>
                        </a:rPr>
                        <a:t>Workgroup Member</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r>
                        <a:rPr lang="en-GB" sz="1600" b="0" i="0" kern="1200" dirty="0">
                          <a:solidFill>
                            <a:schemeClr val="tx1"/>
                          </a:solidFill>
                          <a:effectLst/>
                          <a:latin typeface="Poppins" panose="00000500000000000000" pitchFamily="2" charset="0"/>
                          <a:ea typeface="+mn-ea"/>
                          <a:cs typeface="Poppins" panose="00000500000000000000" pitchFamily="2" charset="0"/>
                        </a:rPr>
                        <a:t>Roger Carter</a:t>
                      </a:r>
                      <a:endParaRPr lang="en-GB" sz="1600" b="0" i="0" dirty="0">
                        <a:solidFill>
                          <a:srgbClr val="000000"/>
                        </a:solidFill>
                        <a:effectLst/>
                        <a:latin typeface="Poppins" panose="00000500000000000000" pitchFamily="2" charset="0"/>
                        <a:cs typeface="Poppins" panose="00000500000000000000" pitchFamily="2" charset="0"/>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kern="1200" dirty="0">
                          <a:solidFill>
                            <a:schemeClr val="tx1"/>
                          </a:solidFill>
                          <a:effectLst/>
                          <a:latin typeface="Poppins" panose="00000500000000000000" pitchFamily="2" charset="0"/>
                          <a:ea typeface="+mn-ea"/>
                          <a:cs typeface="Poppins" panose="00000500000000000000" pitchFamily="2" charset="0"/>
                        </a:rPr>
                        <a:t>Transmission Investment</a:t>
                      </a:r>
                      <a:endParaRPr lang="en-GB"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0">
                <a:tc>
                  <a:txBody>
                    <a:bodyPr/>
                    <a:lstStyle/>
                    <a:p>
                      <a:pPr algn="l" fontAlgn="base"/>
                      <a:r>
                        <a:rPr lang="en-GB" sz="1600" b="0" i="0" dirty="0">
                          <a:solidFill>
                            <a:srgbClr val="000000"/>
                          </a:solidFill>
                          <a:effectLst/>
                          <a:latin typeface="Poppins"/>
                          <a:cs typeface="Poppins"/>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Rhiannon Whitty</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dirty="0">
                        <a:solidFill>
                          <a:srgbClr val="000000"/>
                        </a:solidFill>
                        <a:effectLst/>
                        <a:latin typeface="Poppins"/>
                        <a:cs typeface="Poppins"/>
                      </a:endParaRPr>
                    </a:p>
                    <a:p>
                      <a:pPr algn="l" fontAlgn="base"/>
                      <a:r>
                        <a:rPr lang="en-GB" sz="1600" b="0" i="0" dirty="0">
                          <a:solidFill>
                            <a:srgbClr val="000000"/>
                          </a:solidFill>
                          <a:effectLst/>
                          <a:latin typeface="Poppins"/>
                          <a:cs typeface="Poppins"/>
                        </a:rPr>
                        <a:t>Observer</a:t>
                      </a:r>
                    </a:p>
                    <a:p>
                      <a:pPr algn="l" fontAlgn="base"/>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Angie Gwozdz</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696752"/>
                  </a:ext>
                </a:extLst>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600" b="0" i="0" dirty="0">
                        <a:solidFill>
                          <a:srgbClr val="000000"/>
                        </a:solidFill>
                        <a:effectLst/>
                        <a:latin typeface="Poppins"/>
                        <a:cs typeface="Poppins"/>
                      </a:endParaRPr>
                    </a:p>
                    <a:p>
                      <a:pPr algn="l" fontAlgn="base"/>
                      <a:r>
                        <a:rPr lang="en-GB" sz="1600" b="0" i="0" dirty="0">
                          <a:solidFill>
                            <a:srgbClr val="000000"/>
                          </a:solidFill>
                          <a:effectLst/>
                          <a:latin typeface="Poppins"/>
                          <a:cs typeface="Poppins"/>
                        </a:rPr>
                        <a:t>Observer</a:t>
                      </a:r>
                    </a:p>
                    <a:p>
                      <a:pPr algn="l" fontAlgn="base"/>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Aman Sharma</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NESO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0">
                <a:tc>
                  <a:txBody>
                    <a:bodyPr/>
                    <a:lstStyle/>
                    <a:p>
                      <a:pPr algn="l" fontAlgn="base"/>
                      <a:r>
                        <a:rPr lang="en-GB" sz="1600" b="0" i="0" dirty="0">
                          <a:solidFill>
                            <a:srgbClr val="000000"/>
                          </a:solidFill>
                          <a:effectLst/>
                          <a:latin typeface="Poppins"/>
                          <a:cs typeface="Poppins"/>
                        </a:rPr>
                        <a:t>Observer</a:t>
                      </a:r>
                    </a:p>
                    <a:p>
                      <a:pPr algn="l" fontAlgn="base"/>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Elena Fry</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Poppins"/>
                          <a:cs typeface="Poppins"/>
                        </a:rPr>
                        <a:t>NESO</a:t>
                      </a:r>
                    </a:p>
                    <a:p>
                      <a:pPr algn="l" fontAlgn="b"/>
                      <a:endParaRPr lang="en-GB" sz="1600" b="0" i="0" u="none" strike="noStrike" dirty="0">
                        <a:solidFill>
                          <a:srgbClr val="000000"/>
                        </a:solidFill>
                        <a:effectLst/>
                        <a:latin typeface="Poppins"/>
                        <a:cs typeface="Poppins"/>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445743">
                <a:tc>
                  <a:txBody>
                    <a:bodyPr/>
                    <a:lstStyle/>
                    <a:p>
                      <a:pPr algn="l" fontAlgn="base"/>
                      <a:r>
                        <a:rPr lang="en-GB" sz="1600" b="0" i="0" dirty="0">
                          <a:solidFill>
                            <a:srgbClr val="000000"/>
                          </a:solidFill>
                          <a:effectLst/>
                          <a:latin typeface="Poppins"/>
                          <a:cs typeface="Poppins"/>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0" i="0" u="none" strike="noStrike" dirty="0">
                          <a:solidFill>
                            <a:srgbClr val="000000"/>
                          </a:solidFill>
                          <a:effectLst/>
                          <a:latin typeface="Poppins"/>
                          <a:cs typeface="Poppins"/>
                        </a:rPr>
                        <a:t>Rebecca Coan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Poppins"/>
                          <a:cs typeface="Poppins"/>
                        </a:rPr>
                        <a:t>NESO</a:t>
                      </a:r>
                    </a:p>
                    <a:p>
                      <a:pPr algn="l" fontAlgn="b"/>
                      <a:endParaRPr lang="en-GB" sz="1600" b="0" i="0" u="none" strike="noStrike" dirty="0">
                        <a:solidFill>
                          <a:srgbClr val="000000"/>
                        </a:solidFill>
                        <a:effectLst/>
                        <a:latin typeface="Poppins"/>
                        <a:cs typeface="Poppins"/>
                      </a:endParaRP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513184">
                <a:tc>
                  <a:txBody>
                    <a:bodyPr/>
                    <a:lstStyle/>
                    <a:p>
                      <a:pPr marL="0" algn="l" defTabSz="914400" rtl="0" eaLnBrk="1" fontAlgn="base" latinLnBrk="0" hangingPunct="1"/>
                      <a:r>
                        <a:rPr lang="en-GB" sz="1600" b="0" i="0" kern="1200" dirty="0">
                          <a:solidFill>
                            <a:srgbClr val="000000"/>
                          </a:solidFill>
                          <a:effectLst/>
                          <a:latin typeface="Poppins"/>
                          <a:ea typeface="+mn-ea"/>
                          <a:cs typeface="Poppins"/>
                        </a:rPr>
                        <a:t>Observer</a:t>
                      </a:r>
                    </a:p>
                    <a:p>
                      <a:pPr marL="0" algn="l" defTabSz="914400" rtl="0" eaLnBrk="1" fontAlgn="base" latinLnBrk="0" hangingPunct="1"/>
                      <a:endParaRPr lang="en-GB" sz="1600" b="0" i="0" kern="1200" dirty="0">
                        <a:solidFill>
                          <a:srgbClr val="000000"/>
                        </a:solidFill>
                        <a:effectLst/>
                        <a:latin typeface="Poppins"/>
                        <a:ea typeface="+mn-ea"/>
                        <a:cs typeface="Poppins"/>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base" latinLnBrk="0" hangingPunct="1"/>
                      <a:r>
                        <a:rPr lang="en-GB" sz="1600" b="0" i="0" kern="1200" dirty="0">
                          <a:solidFill>
                            <a:srgbClr val="000000"/>
                          </a:solidFill>
                          <a:effectLst/>
                          <a:latin typeface="Poppins"/>
                          <a:ea typeface="+mn-ea"/>
                          <a:cs typeface="Poppins"/>
                        </a:rPr>
                        <a:t>Pritesh Patel</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0" i="0" kern="1200" dirty="0">
                          <a:solidFill>
                            <a:srgbClr val="000000"/>
                          </a:solidFill>
                          <a:effectLst/>
                          <a:latin typeface="Poppins"/>
                          <a:ea typeface="+mn-ea"/>
                          <a:cs typeface="Poppins"/>
                        </a:rPr>
                        <a:t>NESO</a:t>
                      </a:r>
                    </a:p>
                    <a:p>
                      <a:pPr marL="0" algn="l" defTabSz="914400" rtl="0" eaLnBrk="1" fontAlgn="base" latinLnBrk="0" hangingPunct="1"/>
                      <a:endParaRPr lang="en-GB" sz="1600" b="0" i="0" kern="1200" dirty="0">
                        <a:solidFill>
                          <a:srgbClr val="000000"/>
                        </a:solidFill>
                        <a:effectLst/>
                        <a:latin typeface="Poppins"/>
                        <a:ea typeface="+mn-ea"/>
                        <a:cs typeface="Poppins"/>
                      </a:endParaRP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381243"/>
                  </a:ext>
                </a:extLst>
              </a:tr>
            </a:tbl>
          </a:graphicData>
        </a:graphic>
      </p:graphicFrame>
      <p:sp>
        <p:nvSpPr>
          <p:cNvPr id="6" name="Rectangle 1">
            <a:extLst>
              <a:ext uri="{FF2B5EF4-FFF2-40B4-BE49-F238E27FC236}">
                <a16:creationId xmlns:a16="http://schemas.microsoft.com/office/drawing/2014/main" id="{BB0DE68D-31E2-9E45-BA15-CF7F3B2AEDA1}"/>
              </a:ext>
            </a:extLst>
          </p:cNvPr>
          <p:cNvSpPr>
            <a:spLocks noChangeArrowheads="1"/>
          </p:cNvSpPr>
          <p:nvPr/>
        </p:nvSpPr>
        <p:spPr bwMode="auto">
          <a:xfrm flipV="1">
            <a:off x="-2305779" y="-322916"/>
            <a:ext cx="18923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844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lstStyle/>
          <a:p>
            <a:r>
              <a:rPr lang="en-GB">
                <a:solidFill>
                  <a:srgbClr val="813366"/>
                </a:solidFill>
              </a:rPr>
              <a:t>Objectives and Timeline</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302616"/>
            <a:ext cx="6354517" cy="986996"/>
          </a:xfrm>
        </p:spPr>
        <p:txBody>
          <a:bodyPr vert="horz" lIns="91440" tIns="45720" rIns="91440" bIns="45720" rtlCol="0" anchor="t">
            <a:normAutofit/>
          </a:bodyPr>
          <a:lstStyle/>
          <a:p>
            <a:r>
              <a:rPr lang="en-GB" dirty="0">
                <a:solidFill>
                  <a:schemeClr val="tx2"/>
                </a:solidFill>
                <a:latin typeface="Arial"/>
                <a:cs typeface="Arial"/>
              </a:rPr>
              <a:t>Prisca Evans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01750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Autofit/>
          </a:bodyPr>
          <a:lstStyle/>
          <a:p>
            <a:r>
              <a:rPr lang="en-GB" sz="2400" dirty="0">
                <a:solidFill>
                  <a:srgbClr val="813366"/>
                </a:solidFill>
                <a:latin typeface="Arial"/>
                <a:cs typeface="Arial"/>
              </a:rPr>
              <a:t>Timeline for GC0182 as of 15 September 2025</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1246626199"/>
              </p:ext>
            </p:extLst>
          </p:nvPr>
        </p:nvGraphicFramePr>
        <p:xfrm>
          <a:off x="115485" y="1102834"/>
          <a:ext cx="11843635" cy="4876724"/>
        </p:xfrm>
        <a:graphic>
          <a:graphicData uri="http://schemas.openxmlformats.org/drawingml/2006/table">
            <a:tbl>
              <a:tblPr>
                <a:tableStyleId>{616DA210-FB5B-4158-B5E0-FEB733F419BA}</a:tableStyleId>
              </a:tblPr>
              <a:tblGrid>
                <a:gridCol w="3901378">
                  <a:extLst>
                    <a:ext uri="{9D8B030D-6E8A-4147-A177-3AD203B41FA5}">
                      <a16:colId xmlns:a16="http://schemas.microsoft.com/office/drawing/2014/main" val="952093456"/>
                    </a:ext>
                  </a:extLst>
                </a:gridCol>
                <a:gridCol w="2168984">
                  <a:extLst>
                    <a:ext uri="{9D8B030D-6E8A-4147-A177-3AD203B41FA5}">
                      <a16:colId xmlns:a16="http://schemas.microsoft.com/office/drawing/2014/main" val="2511239594"/>
                    </a:ext>
                  </a:extLst>
                </a:gridCol>
                <a:gridCol w="3354980">
                  <a:extLst>
                    <a:ext uri="{9D8B030D-6E8A-4147-A177-3AD203B41FA5}">
                      <a16:colId xmlns:a16="http://schemas.microsoft.com/office/drawing/2014/main" val="2351677352"/>
                    </a:ext>
                  </a:extLst>
                </a:gridCol>
                <a:gridCol w="2418293">
                  <a:extLst>
                    <a:ext uri="{9D8B030D-6E8A-4147-A177-3AD203B41FA5}">
                      <a16:colId xmlns:a16="http://schemas.microsoft.com/office/drawing/2014/main" val="1454789346"/>
                    </a:ext>
                  </a:extLst>
                </a:gridCol>
              </a:tblGrid>
              <a:tr h="292747">
                <a:tc>
                  <a:txBody>
                    <a:bodyPr/>
                    <a:lstStyle/>
                    <a:p>
                      <a:pPr algn="l" fontAlgn="base"/>
                      <a:r>
                        <a:rPr lang="en-GB" sz="1200" b="1">
                          <a:solidFill>
                            <a:schemeClr val="bg1"/>
                          </a:solidFill>
                          <a:effectLst/>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Milestone​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200" b="1">
                          <a:solidFill>
                            <a:schemeClr val="bg1"/>
                          </a:solidFill>
                          <a:effectLst/>
                        </a:rPr>
                        <a:t>Date​</a:t>
                      </a:r>
                      <a:endParaRPr lang="en-GB" sz="12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extLst>
                  <a:ext uri="{0D108BD9-81ED-4DB2-BD59-A6C34878D82A}">
                    <a16:rowId xmlns:a16="http://schemas.microsoft.com/office/drawing/2014/main" val="802114043"/>
                  </a:ext>
                </a:extLst>
              </a:tr>
              <a:tr h="436674">
                <a:tc>
                  <a:txBody>
                    <a:bodyPr/>
                    <a:lstStyle/>
                    <a:p>
                      <a:pPr algn="l" fontAlgn="base"/>
                      <a:r>
                        <a:rPr lang="en-GB" sz="1200" b="0">
                          <a:solidFill>
                            <a:srgbClr val="000000"/>
                          </a:solidFill>
                          <a:effectLst/>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dirty="0">
                          <a:solidFill>
                            <a:srgbClr val="000000"/>
                          </a:solidFill>
                          <a:effectLst/>
                        </a:rPr>
                        <a:t>24/07/25</a:t>
                      </a:r>
                    </a:p>
                  </a:txBody>
                  <a:tcPr marL="90028" marR="90028" marT="45014" marB="45014"/>
                </a:tc>
                <a:tc>
                  <a:txBody>
                    <a:bodyPr/>
                    <a:lstStyle/>
                    <a:p>
                      <a:pPr algn="l" fontAlgn="base"/>
                      <a:r>
                        <a:rPr lang="en-GB" sz="1200" b="0">
                          <a:solidFill>
                            <a:srgbClr val="000000"/>
                          </a:solidFill>
                          <a:effectLst/>
                        </a:rPr>
                        <a:t>Code Administrator Consultation</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dirty="0">
                          <a:solidFill>
                            <a:srgbClr val="000000"/>
                          </a:solidFill>
                          <a:effectLst/>
                        </a:rPr>
                        <a:t>29/05/26 - 29/06/26</a:t>
                      </a:r>
                    </a:p>
                  </a:txBody>
                  <a:tcPr marL="90028" marR="90028" marT="45014" marB="45014"/>
                </a:tc>
                <a:extLst>
                  <a:ext uri="{0D108BD9-81ED-4DB2-BD59-A6C34878D82A}">
                    <a16:rowId xmlns:a16="http://schemas.microsoft.com/office/drawing/2014/main" val="3116467919"/>
                  </a:ext>
                </a:extLst>
              </a:tr>
              <a:tr h="611885">
                <a:tc>
                  <a:txBody>
                    <a:bodyPr/>
                    <a:lstStyle/>
                    <a:p>
                      <a:pPr algn="l" fontAlgn="base"/>
                      <a:r>
                        <a:rPr lang="en-GB" sz="1200" b="0">
                          <a:solidFill>
                            <a:srgbClr val="000000"/>
                          </a:solidFill>
                          <a:effectLst/>
                        </a:rPr>
                        <a:t>Workgroup Nominations (15 business days)​</a:t>
                      </a:r>
                    </a:p>
                  </a:txBody>
                  <a:tcPr marL="90028" marR="90028" marT="45014" marB="45014"/>
                </a:tc>
                <a:tc>
                  <a:txBody>
                    <a:bodyPr/>
                    <a:lstStyle/>
                    <a:p>
                      <a:pPr algn="l" fontAlgn="base"/>
                      <a:r>
                        <a:rPr lang="en-GB" sz="1200" b="0" dirty="0">
                          <a:solidFill>
                            <a:srgbClr val="000000"/>
                          </a:solidFill>
                          <a:effectLst/>
                        </a:rPr>
                        <a:t>29/07/25 - 18/08/25</a:t>
                      </a:r>
                    </a:p>
                  </a:txBody>
                  <a:tcPr marL="90028" marR="90028" marT="45014" marB="45014"/>
                </a:tc>
                <a:tc>
                  <a:txBody>
                    <a:bodyPr/>
                    <a:lstStyle/>
                    <a:p>
                      <a:pPr algn="l" fontAlgn="base"/>
                      <a:r>
                        <a:rPr lang="en-GB" sz="1200" b="0">
                          <a:solidFill>
                            <a:srgbClr val="000000"/>
                          </a:solidFill>
                          <a:effectLst/>
                        </a:rPr>
                        <a:t>Draft Final Modification Report (DFMR) issued to Panel (5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dirty="0">
                          <a:solidFill>
                            <a:srgbClr val="000000"/>
                          </a:solidFill>
                          <a:effectLst/>
                        </a:rPr>
                        <a:t>22/07/26</a:t>
                      </a:r>
                    </a:p>
                  </a:txBody>
                  <a:tcPr marL="90028" marR="90028" marT="45014" marB="45014"/>
                </a:tc>
                <a:extLst>
                  <a:ext uri="{0D108BD9-81ED-4DB2-BD59-A6C34878D82A}">
                    <a16:rowId xmlns:a16="http://schemas.microsoft.com/office/drawing/2014/main" val="1030822218"/>
                  </a:ext>
                </a:extLst>
              </a:tr>
              <a:tr h="691228">
                <a:tc>
                  <a:txBody>
                    <a:bodyPr/>
                    <a:lstStyle/>
                    <a:p>
                      <a:pPr algn="l" fontAlgn="base"/>
                      <a:r>
                        <a:rPr lang="en-GB" sz="1200" b="0" dirty="0">
                          <a:solidFill>
                            <a:srgbClr val="000000"/>
                          </a:solidFill>
                          <a:effectLst/>
                        </a:rPr>
                        <a:t>Workgroups 1, 2 and 3</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dirty="0">
                          <a:solidFill>
                            <a:srgbClr val="000000"/>
                          </a:solidFill>
                          <a:effectLst/>
                        </a:rPr>
                        <a:t>15/09/25</a:t>
                      </a:r>
                    </a:p>
                    <a:p>
                      <a:pPr marL="171450" indent="-171450" algn="l" fontAlgn="base">
                        <a:buFont typeface="Arial" panose="020B0604020202020204" pitchFamily="34" charset="0"/>
                        <a:buChar char="•"/>
                      </a:pPr>
                      <a:r>
                        <a:rPr lang="en-GB" sz="1200" b="0" dirty="0">
                          <a:solidFill>
                            <a:srgbClr val="000000"/>
                          </a:solidFill>
                          <a:effectLst/>
                        </a:rPr>
                        <a:t>20/10/25</a:t>
                      </a:r>
                    </a:p>
                    <a:p>
                      <a:pPr marL="171450" indent="-171450" algn="l" fontAlgn="base">
                        <a:buFont typeface="Arial" panose="020B0604020202020204" pitchFamily="34" charset="0"/>
                        <a:buChar char="•"/>
                      </a:pPr>
                      <a:r>
                        <a:rPr lang="en-GB" sz="1200" b="0" dirty="0">
                          <a:solidFill>
                            <a:srgbClr val="000000"/>
                          </a:solidFill>
                          <a:effectLst/>
                        </a:rPr>
                        <a:t>25/11/25</a:t>
                      </a:r>
                    </a:p>
                  </a:txBody>
                  <a:tcPr marL="90028" marR="90028" marT="45014" marB="45014"/>
                </a:tc>
                <a:tc>
                  <a:txBody>
                    <a:bodyPr/>
                    <a:lstStyle/>
                    <a:p>
                      <a:pPr algn="l" fontAlgn="base"/>
                      <a:r>
                        <a:rPr lang="en-GB" sz="1200" b="0">
                          <a:solidFill>
                            <a:srgbClr val="000000"/>
                          </a:solidFill>
                          <a:effectLst/>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dirty="0">
                          <a:solidFill>
                            <a:srgbClr val="000000"/>
                          </a:solidFill>
                          <a:effectLst/>
                        </a:rPr>
                        <a:t>30/07/26</a:t>
                      </a:r>
                    </a:p>
                  </a:txBody>
                  <a:tcPr marL="90028" marR="90028" marT="45014" marB="45014"/>
                </a:tc>
                <a:extLst>
                  <a:ext uri="{0D108BD9-81ED-4DB2-BD59-A6C34878D82A}">
                    <a16:rowId xmlns:a16="http://schemas.microsoft.com/office/drawing/2014/main" val="3753971294"/>
                  </a:ext>
                </a:extLst>
              </a:tr>
              <a:tr h="611885">
                <a:tc>
                  <a:txBody>
                    <a:bodyPr/>
                    <a:lstStyle/>
                    <a:p>
                      <a:pPr algn="l" fontAlgn="base"/>
                      <a:r>
                        <a:rPr lang="en-GB" sz="1200" b="0">
                          <a:solidFill>
                            <a:srgbClr val="000000"/>
                          </a:solidFill>
                          <a:effectLst/>
                        </a:rPr>
                        <a:t>Workgroup Consultation (21 business days)​</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dirty="0">
                          <a:solidFill>
                            <a:srgbClr val="000000"/>
                          </a:solidFill>
                          <a:effectLst/>
                        </a:rPr>
                        <a:t>09/12/25 - 09/01/26</a:t>
                      </a:r>
                    </a:p>
                  </a:txBody>
                  <a:tcPr marL="90028" marR="90028" marT="45014" marB="45014"/>
                </a:tc>
                <a:tc>
                  <a:txBody>
                    <a:bodyPr/>
                    <a:lstStyle/>
                    <a:p>
                      <a:pPr algn="l" fontAlgn="base"/>
                      <a:r>
                        <a:rPr lang="en-GB" sz="1200" b="0">
                          <a:solidFill>
                            <a:srgbClr val="000000"/>
                          </a:solidFill>
                          <a:effectLst/>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dirty="0">
                          <a:solidFill>
                            <a:srgbClr val="000000"/>
                          </a:solidFill>
                          <a:effectLst/>
                        </a:rPr>
                        <a:t>31/07/26 - 10/08/26</a:t>
                      </a:r>
                    </a:p>
                  </a:txBody>
                  <a:tcPr marL="90028" marR="90028" marT="45014" marB="45014"/>
                </a:tc>
                <a:extLst>
                  <a:ext uri="{0D108BD9-81ED-4DB2-BD59-A6C34878D82A}">
                    <a16:rowId xmlns:a16="http://schemas.microsoft.com/office/drawing/2014/main" val="2574719098"/>
                  </a:ext>
                </a:extLst>
              </a:tr>
              <a:tr h="1306709">
                <a:tc>
                  <a:txBody>
                    <a:bodyPr/>
                    <a:lstStyle/>
                    <a:p>
                      <a:pPr algn="l" fontAlgn="base"/>
                      <a:r>
                        <a:rPr lang="en-GB" sz="1200" b="0" dirty="0">
                          <a:solidFill>
                            <a:srgbClr val="000000"/>
                          </a:solidFill>
                          <a:effectLst/>
                        </a:rPr>
                        <a:t>Workgroups 4, 5 and 6</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200" b="0" dirty="0">
                          <a:solidFill>
                            <a:srgbClr val="000000"/>
                          </a:solidFill>
                          <a:effectLst/>
                        </a:rPr>
                        <a:t>20/01/26</a:t>
                      </a:r>
                    </a:p>
                    <a:p>
                      <a:pPr marL="171450" indent="-171450" algn="l" fontAlgn="base">
                        <a:buFont typeface="Arial" panose="020B0604020202020204" pitchFamily="34" charset="0"/>
                        <a:buChar char="•"/>
                      </a:pPr>
                      <a:r>
                        <a:rPr lang="en-GB" sz="1200" b="0" dirty="0">
                          <a:solidFill>
                            <a:srgbClr val="000000"/>
                          </a:solidFill>
                          <a:effectLst/>
                        </a:rPr>
                        <a:t>04/03/26</a:t>
                      </a:r>
                    </a:p>
                    <a:p>
                      <a:pPr marL="171450" indent="-171450" algn="l" fontAlgn="base">
                        <a:buFont typeface="Arial" panose="020B0604020202020204" pitchFamily="34" charset="0"/>
                        <a:buChar char="•"/>
                      </a:pPr>
                      <a:r>
                        <a:rPr lang="en-GB" sz="1200" b="0" dirty="0">
                          <a:solidFill>
                            <a:srgbClr val="000000"/>
                          </a:solidFill>
                          <a:effectLst/>
                        </a:rPr>
                        <a:t>14/04/26</a:t>
                      </a:r>
                    </a:p>
                  </a:txBody>
                  <a:tcPr marL="90028" marR="90028" marT="45014" marB="45014"/>
                </a:tc>
                <a:tc>
                  <a:txBody>
                    <a:bodyPr/>
                    <a:lstStyle/>
                    <a:p>
                      <a:pPr algn="l" fontAlgn="base"/>
                      <a:r>
                        <a:rPr lang="en-GB" sz="1200" b="0">
                          <a:solidFill>
                            <a:srgbClr val="000000"/>
                          </a:solidFill>
                          <a:effectLst/>
                        </a:rPr>
                        <a:t>Final Modification Report issued to Ofgem</a:t>
                      </a:r>
                    </a:p>
                    <a:p>
                      <a:pPr algn="l" fontAlgn="base"/>
                      <a:r>
                        <a:rPr lang="en-GB" sz="1200" b="0">
                          <a:solidFill>
                            <a:srgbClr val="000000"/>
                          </a:solidFill>
                          <a:effectLst/>
                        </a:rPr>
                        <a:t>​</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dirty="0">
                          <a:solidFill>
                            <a:srgbClr val="000000"/>
                          </a:solidFill>
                          <a:effectLst/>
                        </a:rPr>
                        <a:t>11/08/26</a:t>
                      </a:r>
                    </a:p>
                  </a:txBody>
                  <a:tcPr marL="90028" marR="90028" marT="45014" marB="45014"/>
                </a:tc>
                <a:extLst>
                  <a:ext uri="{0D108BD9-81ED-4DB2-BD59-A6C34878D82A}">
                    <a16:rowId xmlns:a16="http://schemas.microsoft.com/office/drawing/2014/main" val="1864417124"/>
                  </a:ext>
                </a:extLst>
              </a:tr>
              <a:tr h="436674">
                <a:tc>
                  <a:txBody>
                    <a:bodyPr/>
                    <a:lstStyle/>
                    <a:p>
                      <a:pPr algn="l" fontAlgn="base"/>
                      <a:r>
                        <a:rPr lang="en-GB" sz="1200" b="0" dirty="0">
                          <a:solidFill>
                            <a:srgbClr val="000000"/>
                          </a:solidFill>
                          <a:effectLst/>
                        </a:rPr>
                        <a:t>Workgroup report issued to Panel</a:t>
                      </a:r>
                      <a:endParaRPr lang="en-GB" sz="12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dirty="0">
                          <a:solidFill>
                            <a:srgbClr val="000000"/>
                          </a:solidFill>
                          <a:effectLst/>
                        </a:rPr>
                        <a:t>13/05/26</a:t>
                      </a:r>
                    </a:p>
                  </a:txBody>
                  <a:tcPr marL="90028" marR="90028" marT="45014" marB="45014"/>
                </a:tc>
                <a:tc>
                  <a:txBody>
                    <a:bodyPr/>
                    <a:lstStyle/>
                    <a:p>
                      <a:pPr algn="l" fontAlgn="base"/>
                      <a:r>
                        <a:rPr lang="en-GB" sz="1200" b="0">
                          <a:solidFill>
                            <a:srgbClr val="000000"/>
                          </a:solidFill>
                          <a:effectLst/>
                        </a:rPr>
                        <a:t>Ofgem decision needed by</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dirty="0">
                          <a:solidFill>
                            <a:srgbClr val="000000"/>
                          </a:solidFill>
                          <a:effectLst/>
                        </a:rPr>
                        <a:t>TBC</a:t>
                      </a:r>
                    </a:p>
                  </a:txBody>
                  <a:tcPr marL="90028" marR="90028" marT="45014" marB="45014"/>
                </a:tc>
                <a:extLst>
                  <a:ext uri="{0D108BD9-81ED-4DB2-BD59-A6C34878D82A}">
                    <a16:rowId xmlns:a16="http://schemas.microsoft.com/office/drawing/2014/main" val="3902854028"/>
                  </a:ext>
                </a:extLst>
              </a:tr>
              <a:tr h="488922">
                <a:tc>
                  <a:txBody>
                    <a:bodyPr/>
                    <a:lstStyle/>
                    <a:p>
                      <a:pPr algn="l" fontAlgn="base"/>
                      <a:r>
                        <a:rPr lang="en-GB" sz="1200" b="0">
                          <a:solidFill>
                            <a:srgbClr val="000000"/>
                          </a:solidFill>
                          <a:effectLst/>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dirty="0">
                          <a:solidFill>
                            <a:srgbClr val="000000"/>
                          </a:solidFill>
                          <a:effectLst/>
                        </a:rPr>
                        <a:t>21/05/26</a:t>
                      </a:r>
                    </a:p>
                  </a:txBody>
                  <a:tcPr marL="90028" marR="90028" marT="45014" marB="45014"/>
                </a:tc>
                <a:tc>
                  <a:txBody>
                    <a:bodyPr/>
                    <a:lstStyle/>
                    <a:p>
                      <a:pPr algn="l" fontAlgn="base"/>
                      <a:r>
                        <a:rPr lang="en-GB" sz="1200" b="0">
                          <a:solidFill>
                            <a:srgbClr val="000000"/>
                          </a:solidFill>
                          <a:effectLst/>
                        </a:rPr>
                        <a:t>Implementation Date ​</a:t>
                      </a:r>
                      <a:endParaRPr lang="en-GB" sz="12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200" b="0" u="none" strike="noStrike" dirty="0">
                          <a:solidFill>
                            <a:srgbClr val="000000"/>
                          </a:solidFill>
                          <a:effectLst/>
                        </a:rPr>
                        <a:t>TBC</a:t>
                      </a:r>
                    </a:p>
                  </a:txBody>
                  <a:tcPr marL="90028" marR="90028" marT="45014" marB="45014"/>
                </a:tc>
                <a:extLst>
                  <a:ext uri="{0D108BD9-81ED-4DB2-BD59-A6C34878D82A}">
                    <a16:rowId xmlns:a16="http://schemas.microsoft.com/office/drawing/2014/main" val="1012890688"/>
                  </a:ext>
                </a:extLst>
              </a:tr>
            </a:tbl>
          </a:graphicData>
        </a:graphic>
      </p:graphicFrame>
    </p:spTree>
    <p:extLst>
      <p:ext uri="{BB962C8B-B14F-4D97-AF65-F5344CB8AC3E}">
        <p14:creationId xmlns:p14="http://schemas.microsoft.com/office/powerpoint/2010/main" val="1744933276"/>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60FA14D799924BADC265839397913B" ma:contentTypeVersion="2" ma:contentTypeDescription="Create a new document." ma:contentTypeScope="" ma:versionID="0d700148ce2127a69244a6587acdad20">
  <xsd:schema xmlns:xsd="http://www.w3.org/2001/XMLSchema" xmlns:xs="http://www.w3.org/2001/XMLSchema" xmlns:p="http://schemas.microsoft.com/office/2006/metadata/properties" xmlns:ns2="dec74c4c-1639-4502-8f90-b4ce03410dfb" xmlns:ns3="97b6fe81-1556-4112-94ca-31043ca39b71" targetNamespace="http://schemas.microsoft.com/office/2006/metadata/properties" ma:root="true" ma:fieldsID="fe910534da3a727ef07b354a7c3a8d68" ns2:_="" ns3:_="">
    <xsd:import namespace="dec74c4c-1639-4502-8f90-b4ce03410dfb"/>
    <xsd:import namespace="97b6fe81-1556-4112-94ca-31043ca39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74c4c-1639-4502-8f90-b4ce03410d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7b6fe81-1556-4112-94ca-31043ca39b71">
      <UserInfo>
        <DisplayName/>
        <AccountId xsi:nil="true"/>
        <AccountType/>
      </UserInfo>
    </SharedWithUsers>
  </documentManagement>
</p:properties>
</file>

<file path=customXml/itemProps1.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2.xml><?xml version="1.0" encoding="utf-8"?>
<ds:datastoreItem xmlns:ds="http://schemas.openxmlformats.org/officeDocument/2006/customXml" ds:itemID="{290491A8-589A-4404-8465-C384C4FF559E}">
  <ds:schemaRefs>
    <ds:schemaRef ds:uri="97b6fe81-1556-4112-94ca-31043ca39b71"/>
    <ds:schemaRef ds:uri="dec74c4c-1639-4502-8f90-b4ce03410dfb"/>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8DAACB-6079-4222-BA99-947C98D03F94}">
  <ds:schemaRefs>
    <ds:schemaRef ds:uri="97b6fe81-1556-4112-94ca-31043ca39b71"/>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ec74c4c-1639-4502-8f90-b4ce03410dfb"/>
    <ds:schemaRef ds:uri="http://www.w3.org/XML/1998/namespace"/>
    <ds:schemaRef ds:uri="http://purl.org/dc/dcmitype/"/>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1440</TotalTime>
  <Words>3187</Words>
  <Application>Microsoft Office PowerPoint</Application>
  <PresentationFormat>Widescreen</PresentationFormat>
  <Paragraphs>379</Paragraphs>
  <Slides>30</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Aptos</vt:lpstr>
      <vt:lpstr>Arial</vt:lpstr>
      <vt:lpstr>Calibri</vt:lpstr>
      <vt:lpstr>Courier New</vt:lpstr>
      <vt:lpstr>Poppins</vt:lpstr>
      <vt:lpstr>Poppins Black</vt:lpstr>
      <vt:lpstr>Times New Roman</vt:lpstr>
      <vt:lpstr>Office Theme</vt:lpstr>
      <vt:lpstr>1_Office Theme</vt:lpstr>
      <vt:lpstr>GC0182: Metering Polarity</vt:lpstr>
      <vt:lpstr>WELCOME</vt:lpstr>
      <vt:lpstr>Agenda</vt:lpstr>
      <vt:lpstr>Workgroup Responsibilities and Membership</vt:lpstr>
      <vt:lpstr>Expectations of a Workgroup Member</vt:lpstr>
      <vt:lpstr>Workgroup Membership</vt:lpstr>
      <vt:lpstr>Workgroup Membership</vt:lpstr>
      <vt:lpstr>Objectives and Timeline</vt:lpstr>
      <vt:lpstr>Timeline for GC0182 as of 15 September 2025</vt:lpstr>
      <vt:lpstr>Action Log Review</vt:lpstr>
      <vt:lpstr>Action Log Review</vt:lpstr>
      <vt:lpstr>Action Log Review</vt:lpstr>
      <vt:lpstr>Action Log Review</vt:lpstr>
      <vt:lpstr>Proposer Presentation</vt:lpstr>
      <vt:lpstr>Update on Questions from WG2</vt:lpstr>
      <vt:lpstr>Update on Questions from WG2</vt:lpstr>
      <vt:lpstr>Power Flow Metering Polarity – Example Cost to Fix</vt:lpstr>
      <vt:lpstr>Proposed Implementation Plan</vt:lpstr>
      <vt:lpstr>Grid Code Mod – Proposed Implementation Plan Stage 1</vt:lpstr>
      <vt:lpstr>Grid Code Mod – Proposed Implementation Plan Stage 1</vt:lpstr>
      <vt:lpstr>Grid Code Mod – Proposed Implementation Plan Stage 1</vt:lpstr>
      <vt:lpstr>Grid Code Mod – Proposed Implementation Plan Stage 1</vt:lpstr>
      <vt:lpstr>Grid Code Mod – Proposed Implementation Plan Stage 2</vt:lpstr>
      <vt:lpstr>Grid Code Mod – Proposed Implementation Plan Stage 2</vt:lpstr>
      <vt:lpstr>Grid Code Mod – Proposed Implementation Plan Stage 2</vt:lpstr>
      <vt:lpstr>Grid Code Mod – Proposed Implementation Plan Stage 2</vt:lpstr>
      <vt:lpstr>Grid Code Mod – Proposed Implementation Plan Stage 2</vt:lpstr>
      <vt:lpstr>Questions?</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Prisca Evans [NESO]</cp:lastModifiedBy>
  <cp:revision>29</cp:revision>
  <dcterms:created xsi:type="dcterms:W3CDTF">2024-02-29T11:46:45Z</dcterms:created>
  <dcterms:modified xsi:type="dcterms:W3CDTF">2025-11-18T14:46:25Z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0x0101000B60FA14D799924BADC265839397913B</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