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6"/>
  </p:notesMasterIdLst>
  <p:handoutMasterIdLst>
    <p:handoutMasterId r:id="rId27"/>
  </p:handoutMasterIdLst>
  <p:sldIdLst>
    <p:sldId id="256" r:id="rId6"/>
    <p:sldId id="283" r:id="rId7"/>
    <p:sldId id="259" r:id="rId8"/>
    <p:sldId id="291" r:id="rId9"/>
    <p:sldId id="292" r:id="rId10"/>
    <p:sldId id="293" r:id="rId11"/>
    <p:sldId id="2147377516" r:id="rId12"/>
    <p:sldId id="298" r:id="rId13"/>
    <p:sldId id="299" r:id="rId14"/>
    <p:sldId id="316" r:id="rId15"/>
    <p:sldId id="2147377517" r:id="rId16"/>
    <p:sldId id="310" r:id="rId17"/>
    <p:sldId id="2147377519" r:id="rId18"/>
    <p:sldId id="2147377520" r:id="rId19"/>
    <p:sldId id="311" r:id="rId20"/>
    <p:sldId id="2147377522" r:id="rId21"/>
    <p:sldId id="2147377523" r:id="rId22"/>
    <p:sldId id="2147377524" r:id="rId23"/>
    <p:sldId id="319"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91"/>
            <p14:sldId id="292"/>
            <p14:sldId id="293"/>
            <p14:sldId id="2147377516"/>
            <p14:sldId id="298"/>
            <p14:sldId id="299"/>
            <p14:sldId id="316"/>
            <p14:sldId id="2147377517"/>
            <p14:sldId id="310"/>
            <p14:sldId id="2147377519"/>
            <p14:sldId id="2147377520"/>
            <p14:sldId id="311"/>
            <p14:sldId id="2147377522"/>
            <p14:sldId id="2147377523"/>
            <p14:sldId id="2147377524"/>
            <p14:sldId id="319"/>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2847B-81E5-5509-19C7-4FCC122B5C85}" name="Andrew Hemus (NESO)" initials="AH" userId="S::Andrew.Hemus@uk.nationalgrid.com::44cf7fd2-15fa-4e6f-bcfc-5f0cbf3163e3" providerId="AD"/>
  <p188:author id="{3D97C183-54B7-6296-398D-8078C0F51D93}" name="Prisca Evans (NESO)" initials="P(" userId="S::prisca.evans@uk.nationalgrid.com::4c789782-e8da-4377-a30c-a3f571761de6" providerId="AD"/>
  <p188:author id="{A6DF798E-D365-E915-C1F3-B5FF525EF1F3}" name="Lurrentia Walker (NESO)" initials="L(" userId="S::lurrentia.walker@uk.nationalgrid.com::9f95b1af-488e-4201-b545-8583ac4eaa7a" providerId="AD"/>
  <p188:author id="{C19D169B-12ED-134C-5F77-0A15119DAC07}" name="Pritesh Patel [NESO]" initials="P[" userId="S::pritesh.patel@neso.energy::07bf9f1a-3f8a-4d4a-91a7-5ac8322e6856" providerId="AD"/>
  <p188:author id="{1569FCC6-8FFE-F7CE-0D68-3F7D848B3BCA}" name="Hao Guo [NESO]" initials="HG" userId="S::hao.guo@neso.energy::adfbc763-ea19-40bd-b881-d33352cca5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F6E3A-7587-412B-8BC4-9128B6B8C795}" v="23" dt="2025-10-20T08:36:07.805"/>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a Evans [NESO]" userId="6c178728-ab8c-469b-bf51-6d37cef315b4" providerId="ADAL" clId="{67CF6E3A-7587-412B-8BC4-9128B6B8C795}"/>
    <pc:docChg chg="modSld">
      <pc:chgData name="Prisca Evans [NESO]" userId="6c178728-ab8c-469b-bf51-6d37cef315b4" providerId="ADAL" clId="{67CF6E3A-7587-412B-8BC4-9128B6B8C795}" dt="2025-10-20T08:36:07.805" v="22" actId="20577"/>
      <pc:docMkLst>
        <pc:docMk/>
      </pc:docMkLst>
      <pc:sldChg chg="modSp mod">
        <pc:chgData name="Prisca Evans [NESO]" userId="6c178728-ab8c-469b-bf51-6d37cef315b4" providerId="ADAL" clId="{67CF6E3A-7587-412B-8BC4-9128B6B8C795}" dt="2025-10-20T08:36:07.805" v="22" actId="20577"/>
        <pc:sldMkLst>
          <pc:docMk/>
          <pc:sldMk cId="2243787793" sldId="259"/>
        </pc:sldMkLst>
        <pc:graphicFrameChg chg="modGraphic">
          <ac:chgData name="Prisca Evans [NESO]" userId="6c178728-ab8c-469b-bf51-6d37cef315b4" providerId="ADAL" clId="{67CF6E3A-7587-412B-8BC4-9128B6B8C795}" dt="2025-10-20T08:36:07.805" v="22" actId="20577"/>
          <ac:graphicFrameMkLst>
            <pc:docMk/>
            <pc:sldMk cId="2243787793" sldId="259"/>
            <ac:graphicFrameMk id="5" creationId="{540636BB-63E8-7891-EC53-475036AF94E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20/10/2025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20/10/2025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A9C8-373B-FD1A-0326-19C3829B0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16D75-919E-383A-D2B9-48D4EDCF6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8C6C4-2B31-AAFF-562F-325EEB5B72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6FD9E2-A439-A03B-9D4C-DBF657152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33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4F84-BCB9-84FB-5301-10F6C7631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05111-3FCC-2004-4889-B865B1F0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F939B-0D86-9365-3EC3-C3AB5094AA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2A6D1C-2D96-B952-1DDD-D911C4C25B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8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4D8A-EB89-F44C-7F99-CD2313230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9C512-8DE9-3781-C158-FA64C033A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D7638-3BD8-EDD3-51C3-976469986C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5AF4A2-DC61-05DC-28FC-1DE8FE54C4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60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2433-33FB-2DF5-7393-C86E57539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48C5F-F6AC-12F2-62BC-2E83E76BA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79091-D936-CD82-2AAE-F45C3C0CF3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720E159-F490-D4CB-8D1F-DBB93B1DEA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1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E1256-20CF-61AA-5C16-066474A3E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621A5-9D2E-86CA-0EAB-1E51A8B3C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48B88-D9C9-D44A-2350-6A7E0653A7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60CF68-98E8-C6D7-942B-19DE485A1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4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089462673"/>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620714342"/>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1231812"/>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016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10172080"/>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266964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24890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66139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279148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18073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119711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587280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33047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118978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754588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101437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61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55807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35227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49758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83790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467355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88001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34738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47025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865418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90333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49308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007778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828532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87606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97353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288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vert="horz" lIns="91440" tIns="45720" rIns="91440" bIns="45720" rtlCol="0" anchor="b">
            <a:noAutofit/>
          </a:bodyPr>
          <a:lstStyle/>
          <a:p>
            <a:r>
              <a:rPr lang="en-GB">
                <a:latin typeface="Poppins Black"/>
                <a:cs typeface="Poppins Black"/>
              </a:rPr>
              <a:t>GC0182:</a:t>
            </a:r>
            <a:br>
              <a:rPr lang="en-GB">
                <a:latin typeface="Poppins Black"/>
                <a:cs typeface="Poppins Black"/>
              </a:rPr>
            </a:br>
            <a:r>
              <a:rPr lang="en-GB">
                <a:latin typeface="Poppins Black"/>
                <a:cs typeface="Poppins Black"/>
              </a:rPr>
              <a:t>Metering Polarity</a:t>
            </a:r>
            <a:endParaRPr lang="en-US">
              <a:latin typeface="Poppins Black"/>
              <a:cs typeface="Poppins Black"/>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490101"/>
            <a:ext cx="4900447" cy="1044146"/>
          </a:xfrm>
        </p:spPr>
        <p:txBody>
          <a:bodyPr vert="horz" lIns="91440" tIns="45720" rIns="91440" bIns="45720" rtlCol="0" anchor="t">
            <a:normAutofit fontScale="92500"/>
          </a:bodyPr>
          <a:lstStyle/>
          <a:p>
            <a:r>
              <a:rPr lang="en-GB">
                <a:solidFill>
                  <a:schemeClr val="accent1"/>
                </a:solidFill>
                <a:latin typeface="Poppins Black"/>
                <a:cs typeface="Arial"/>
              </a:rPr>
              <a:t>Workgroup 2, 20 October 2025</a:t>
            </a:r>
          </a:p>
          <a:p>
            <a:r>
              <a:rPr lang="en-GB">
                <a:solidFill>
                  <a:schemeClr val="accent1"/>
                </a:solidFill>
                <a:latin typeface="Poppins Black"/>
                <a:cs typeface="Poppins Black"/>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523E-64E8-21DF-FC26-299FBBC8CD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4B3209-3713-26B7-B975-F9BD060DC61E}"/>
              </a:ext>
            </a:extLst>
          </p:cNvPr>
          <p:cNvSpPr>
            <a:spLocks noGrp="1"/>
          </p:cNvSpPr>
          <p:nvPr>
            <p:ph type="ctrTitle"/>
          </p:nvPr>
        </p:nvSpPr>
        <p:spPr>
          <a:xfrm>
            <a:off x="532944" y="820795"/>
            <a:ext cx="7618684" cy="2387600"/>
          </a:xfrm>
        </p:spPr>
        <p:txBody>
          <a:bodyPr/>
          <a:lstStyle/>
          <a:p>
            <a:r>
              <a:rPr lang="en-GB">
                <a:solidFill>
                  <a:srgbClr val="813366"/>
                </a:solidFill>
              </a:rPr>
              <a:t>Action Log Review</a:t>
            </a:r>
          </a:p>
        </p:txBody>
      </p:sp>
      <p:pic>
        <p:nvPicPr>
          <p:cNvPr id="5" name="Picture 4" descr="A group of purple circles on a black background&#10;&#10;Description automatically generated">
            <a:extLst>
              <a:ext uri="{FF2B5EF4-FFF2-40B4-BE49-F238E27FC236}">
                <a16:creationId xmlns:a16="http://schemas.microsoft.com/office/drawing/2014/main" id="{1AEA343D-3DAB-565F-D76F-B21384203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C7DD6A91-3A65-E4D3-93D7-085E66957A6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85275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a:solidFill>
                  <a:srgbClr val="813366"/>
                </a:solidFill>
                <a:latin typeface="Poppins" panose="00000500000000000000" pitchFamily="2" charset="0"/>
                <a:cs typeface="Poppins" panose="00000500000000000000" pitchFamily="2" charset="0"/>
              </a:rPr>
              <a:t>Action Log Review</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2772553946"/>
              </p:ext>
            </p:extLst>
          </p:nvPr>
        </p:nvGraphicFramePr>
        <p:xfrm>
          <a:off x="115485" y="1102834"/>
          <a:ext cx="11833360" cy="5518489"/>
        </p:xfrm>
        <a:graphic>
          <a:graphicData uri="http://schemas.openxmlformats.org/drawingml/2006/table">
            <a:tbl>
              <a:tblPr>
                <a:tableStyleId>{616DA210-FB5B-4158-B5E0-FEB733F419BA}</a:tableStyleId>
              </a:tblPr>
              <a:tblGrid>
                <a:gridCol w="5884229">
                  <a:extLst>
                    <a:ext uri="{9D8B030D-6E8A-4147-A177-3AD203B41FA5}">
                      <a16:colId xmlns:a16="http://schemas.microsoft.com/office/drawing/2014/main" val="952093456"/>
                    </a:ext>
                  </a:extLst>
                </a:gridCol>
                <a:gridCol w="5949131">
                  <a:extLst>
                    <a:ext uri="{9D8B030D-6E8A-4147-A177-3AD203B41FA5}">
                      <a16:colId xmlns:a16="http://schemas.microsoft.com/office/drawing/2014/main" val="2511239594"/>
                    </a:ext>
                  </a:extLst>
                </a:gridCol>
              </a:tblGrid>
              <a:tr h="466461">
                <a:tc>
                  <a:txBody>
                    <a:bodyPr/>
                    <a:lstStyle/>
                    <a:p>
                      <a:pPr algn="l" fontAlgn="base"/>
                      <a:r>
                        <a:rPr lang="en-GB" sz="1800" b="1" i="0">
                          <a:solidFill>
                            <a:schemeClr val="bg1"/>
                          </a:solidFill>
                          <a:effectLst/>
                          <a:latin typeface="Poppins" panose="00000500000000000000" pitchFamily="2" charset="0"/>
                          <a:cs typeface="Poppins" panose="00000500000000000000" pitchFamily="2" charset="0"/>
                        </a:rPr>
                        <a:t>Action</a:t>
                      </a:r>
                    </a:p>
                  </a:txBody>
                  <a:tcPr marL="90028" marR="90028" marT="45014" marB="45014">
                    <a:solidFill>
                      <a:srgbClr val="813366"/>
                    </a:solidFill>
                  </a:tcPr>
                </a:tc>
                <a:tc>
                  <a:txBody>
                    <a:bodyPr/>
                    <a:lstStyle/>
                    <a:p>
                      <a:pPr algn="l" fontAlgn="base"/>
                      <a:r>
                        <a:rPr lang="en-GB" sz="1800" b="1" i="0">
                          <a:solidFill>
                            <a:schemeClr val="bg1"/>
                          </a:solidFill>
                          <a:effectLst/>
                          <a:latin typeface="Poppins" panose="00000500000000000000" pitchFamily="2" charset="0"/>
                          <a:cs typeface="Poppins" panose="00000500000000000000" pitchFamily="2" charset="0"/>
                        </a:rPr>
                        <a:t>Status</a:t>
                      </a:r>
                    </a:p>
                  </a:txBody>
                  <a:tcPr marL="90028" marR="90028" marT="45014" marB="45014">
                    <a:solidFill>
                      <a:srgbClr val="813366"/>
                    </a:solidFill>
                  </a:tcPr>
                </a:tc>
                <a:extLst>
                  <a:ext uri="{0D108BD9-81ED-4DB2-BD59-A6C34878D82A}">
                    <a16:rowId xmlns:a16="http://schemas.microsoft.com/office/drawing/2014/main" val="802114043"/>
                  </a:ext>
                </a:extLst>
              </a:tr>
              <a:tr h="1448643">
                <a:tc>
                  <a:txBody>
                    <a:bodyPr/>
                    <a:lstStyle/>
                    <a:p>
                      <a:pPr algn="l" fontAlgn="base"/>
                      <a:r>
                        <a:rPr lang="en-GB" sz="1800" kern="1200">
                          <a:solidFill>
                            <a:schemeClr val="tx1"/>
                          </a:solidFill>
                          <a:effectLst/>
                          <a:latin typeface="Poppins" panose="00000500000000000000" pitchFamily="2" charset="0"/>
                          <a:ea typeface="+mn-ea"/>
                          <a:cs typeface="Poppins" panose="00000500000000000000" pitchFamily="2" charset="0"/>
                        </a:rPr>
                        <a:t>Update the Workgroup on a proposed implementation date for the new metering polarity standard for consideration at the next workgroup meeting.</a:t>
                      </a:r>
                      <a:endParaRPr lang="en-GB" sz="1800" b="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6213" marR="0" lvl="0" indent="-176213"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a:solidFill>
                            <a:srgbClr val="000000"/>
                          </a:solidFill>
                          <a:effectLst/>
                          <a:latin typeface="Poppins" panose="00000500000000000000" pitchFamily="2" charset="0"/>
                          <a:cs typeface="Poppins" panose="00000500000000000000" pitchFamily="2" charset="0"/>
                        </a:rPr>
                        <a:t>Proposed implementation date from 1</a:t>
                      </a:r>
                      <a:r>
                        <a:rPr lang="en-GB" sz="1800" b="0" baseline="30000">
                          <a:solidFill>
                            <a:srgbClr val="000000"/>
                          </a:solidFill>
                          <a:effectLst/>
                          <a:latin typeface="Poppins" panose="00000500000000000000" pitchFamily="2" charset="0"/>
                          <a:cs typeface="Poppins" panose="00000500000000000000" pitchFamily="2" charset="0"/>
                        </a:rPr>
                        <a:t>st</a:t>
                      </a:r>
                      <a:r>
                        <a:rPr lang="en-GB" sz="1800" b="0">
                          <a:solidFill>
                            <a:srgbClr val="000000"/>
                          </a:solidFill>
                          <a:effectLst/>
                          <a:latin typeface="Poppins" panose="00000500000000000000" pitchFamily="2" charset="0"/>
                          <a:cs typeface="Poppins" panose="00000500000000000000" pitchFamily="2" charset="0"/>
                        </a:rPr>
                        <a:t> November 2026.</a:t>
                      </a:r>
                    </a:p>
                    <a:p>
                      <a:pPr marL="555625" marR="0" lvl="0" indent="-285750" algn="l" defTabSz="914400" rtl="0" eaLnBrk="1" fontAlgn="base" latinLnBrk="0" hangingPunct="1">
                        <a:lnSpc>
                          <a:spcPct val="100000"/>
                        </a:lnSpc>
                        <a:spcBef>
                          <a:spcPts val="0"/>
                        </a:spcBef>
                        <a:spcAft>
                          <a:spcPts val="0"/>
                        </a:spcAft>
                        <a:buClrTx/>
                        <a:buSzTx/>
                        <a:buFont typeface="Poppins" panose="00000500000000000000" pitchFamily="2" charset="0"/>
                        <a:buChar char="-"/>
                        <a:tabLst/>
                        <a:defRPr/>
                      </a:pPr>
                      <a:r>
                        <a:rPr lang="en-GB" sz="1800" b="0">
                          <a:solidFill>
                            <a:srgbClr val="000000"/>
                          </a:solidFill>
                          <a:effectLst/>
                          <a:latin typeface="Poppins" panose="00000500000000000000" pitchFamily="2" charset="0"/>
                          <a:cs typeface="Poppins" panose="00000500000000000000" pitchFamily="2" charset="0"/>
                        </a:rPr>
                        <a:t>Metering Points of New Connections whose connection application is submitted </a:t>
                      </a:r>
                      <a:r>
                        <a:rPr lang="en-GB" sz="1800" b="1">
                          <a:solidFill>
                            <a:srgbClr val="000000"/>
                          </a:solidFill>
                          <a:effectLst/>
                          <a:latin typeface="Poppins" panose="00000500000000000000" pitchFamily="2" charset="0"/>
                          <a:cs typeface="Poppins" panose="00000500000000000000" pitchFamily="2" charset="0"/>
                        </a:rPr>
                        <a:t>on and after 1st November 2026</a:t>
                      </a:r>
                      <a:r>
                        <a:rPr lang="en-GB" sz="1800" b="0">
                          <a:solidFill>
                            <a:srgbClr val="000000"/>
                          </a:solidFill>
                          <a:effectLst/>
                          <a:latin typeface="Poppins" panose="00000500000000000000" pitchFamily="2" charset="0"/>
                          <a:cs typeface="Poppins" panose="00000500000000000000" pitchFamily="2" charset="0"/>
                        </a:rPr>
                        <a:t>.</a:t>
                      </a:r>
                    </a:p>
                    <a:p>
                      <a:pPr marL="555625" marR="0" lvl="0" indent="-285750" algn="l" defTabSz="914400" rtl="0" eaLnBrk="1" fontAlgn="base" latinLnBrk="0" hangingPunct="1">
                        <a:lnSpc>
                          <a:spcPct val="100000"/>
                        </a:lnSpc>
                        <a:spcBef>
                          <a:spcPts val="0"/>
                        </a:spcBef>
                        <a:spcAft>
                          <a:spcPts val="0"/>
                        </a:spcAft>
                        <a:buClrTx/>
                        <a:buSzTx/>
                        <a:buFont typeface="Poppins" panose="00000500000000000000" pitchFamily="2" charset="0"/>
                        <a:buChar char="-"/>
                        <a:tabLst/>
                        <a:defRPr/>
                      </a:pPr>
                      <a:endParaRPr lang="en-GB" sz="1200" b="0">
                        <a:solidFill>
                          <a:srgbClr val="000000"/>
                        </a:solidFill>
                        <a:effectLst/>
                        <a:latin typeface="Poppins" panose="00000500000000000000" pitchFamily="2" charset="0"/>
                        <a:cs typeface="Poppins" panose="00000500000000000000" pitchFamily="2" charset="0"/>
                      </a:endParaRPr>
                    </a:p>
                    <a:p>
                      <a:pPr marL="555625" marR="0" lvl="0" indent="-285750" algn="l" defTabSz="914400" rtl="0" eaLnBrk="1" fontAlgn="base" latinLnBrk="0" hangingPunct="1">
                        <a:lnSpc>
                          <a:spcPct val="100000"/>
                        </a:lnSpc>
                        <a:spcBef>
                          <a:spcPts val="0"/>
                        </a:spcBef>
                        <a:spcAft>
                          <a:spcPts val="0"/>
                        </a:spcAft>
                        <a:buClrTx/>
                        <a:buSzTx/>
                        <a:buFont typeface="Poppins" panose="00000500000000000000" pitchFamily="2" charset="0"/>
                        <a:buChar char="-"/>
                        <a:tabLst/>
                        <a:defRPr/>
                      </a:pPr>
                      <a:r>
                        <a:rPr lang="en-GB" sz="1800" b="0">
                          <a:solidFill>
                            <a:srgbClr val="000000"/>
                          </a:solidFill>
                          <a:effectLst/>
                          <a:latin typeface="Poppins" panose="00000500000000000000" pitchFamily="2" charset="0"/>
                          <a:cs typeface="Poppins" panose="00000500000000000000" pitchFamily="2" charset="0"/>
                        </a:rPr>
                        <a:t>New Metering Points installed in existing sites </a:t>
                      </a:r>
                      <a:r>
                        <a:rPr lang="en-GB" sz="1800" b="1">
                          <a:solidFill>
                            <a:srgbClr val="000000"/>
                          </a:solidFill>
                          <a:effectLst/>
                          <a:latin typeface="Poppins" panose="00000500000000000000" pitchFamily="2" charset="0"/>
                          <a:cs typeface="Poppins" panose="00000500000000000000" pitchFamily="2" charset="0"/>
                        </a:rPr>
                        <a:t>on and after 1st November 2026</a:t>
                      </a:r>
                      <a:r>
                        <a:rPr lang="en-GB" sz="1800" b="0">
                          <a:solidFill>
                            <a:srgbClr val="000000"/>
                          </a:solidFill>
                          <a:effectLst/>
                          <a:latin typeface="Poppins" panose="00000500000000000000" pitchFamily="2" charset="0"/>
                          <a:cs typeface="Poppins" panose="00000500000000000000" pitchFamily="2" charset="0"/>
                        </a:rPr>
                        <a:t>.</a:t>
                      </a:r>
                    </a:p>
                  </a:txBody>
                  <a:tcPr marL="90028" marR="90028" marT="45014" marB="45014"/>
                </a:tc>
                <a:extLst>
                  <a:ext uri="{0D108BD9-81ED-4DB2-BD59-A6C34878D82A}">
                    <a16:rowId xmlns:a16="http://schemas.microsoft.com/office/drawing/2014/main" val="1030822218"/>
                  </a:ext>
                </a:extLst>
              </a:tr>
              <a:tr h="1883908">
                <a:tc>
                  <a:txBody>
                    <a:bodyPr/>
                    <a:lstStyle/>
                    <a:p>
                      <a:pPr algn="l" fontAlgn="base"/>
                      <a:r>
                        <a:rPr lang="en-GB" sz="1800" kern="1200">
                          <a:solidFill>
                            <a:schemeClr val="tx1"/>
                          </a:solidFill>
                          <a:effectLst/>
                          <a:latin typeface="Poppins" panose="00000500000000000000" pitchFamily="2" charset="0"/>
                          <a:ea typeface="+mn-ea"/>
                          <a:cs typeface="Poppins" panose="00000500000000000000" pitchFamily="2" charset="0"/>
                        </a:rPr>
                        <a:t>Clarify in writing whether TOS and OFTOs are included in the scope of the modification and, if so, highlight the consequent issues for the STC for workgroup consideration.</a:t>
                      </a:r>
                      <a:endParaRPr lang="en-GB" sz="18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800" b="0">
                          <a:solidFill>
                            <a:srgbClr val="000000"/>
                          </a:solidFill>
                          <a:effectLst/>
                          <a:latin typeface="Poppins" panose="00000500000000000000" pitchFamily="2" charset="0"/>
                          <a:cs typeface="Poppins" panose="00000500000000000000" pitchFamily="2" charset="0"/>
                        </a:rPr>
                        <a:t>As per Kat Higby there will need to be a separate and concurrent SCT Mod raised in order to ensure the TO's and OFTO's are included in the scope.</a:t>
                      </a:r>
                    </a:p>
                    <a:p>
                      <a:pPr marL="171450" indent="-171450" algn="l" fontAlgn="base">
                        <a:buFont typeface="Arial" panose="020B0604020202020204" pitchFamily="34" charset="0"/>
                        <a:buChar char="•"/>
                      </a:pPr>
                      <a:r>
                        <a:rPr lang="en-GB" sz="1800" b="0">
                          <a:solidFill>
                            <a:srgbClr val="000000"/>
                          </a:solidFill>
                          <a:effectLst/>
                          <a:latin typeface="Poppins" panose="00000500000000000000" pitchFamily="2" charset="0"/>
                          <a:cs typeface="Poppins" panose="00000500000000000000" pitchFamily="2" charset="0"/>
                        </a:rPr>
                        <a:t>Tom has raised a Mod proposal to the STC team</a:t>
                      </a:r>
                    </a:p>
                  </a:txBody>
                  <a:tcPr marL="90028" marR="90028" marT="45014" marB="45014"/>
                </a:tc>
                <a:extLst>
                  <a:ext uri="{0D108BD9-81ED-4DB2-BD59-A6C34878D82A}">
                    <a16:rowId xmlns:a16="http://schemas.microsoft.com/office/drawing/2014/main" val="3753971294"/>
                  </a:ext>
                </a:extLst>
              </a:tr>
              <a:tr h="974972">
                <a:tc>
                  <a:txBody>
                    <a:bodyPr/>
                    <a:lstStyle/>
                    <a:p>
                      <a:pPr algn="l" fontAlgn="base"/>
                      <a:r>
                        <a:rPr lang="en-GB" sz="1800" kern="1200">
                          <a:solidFill>
                            <a:schemeClr val="tx1"/>
                          </a:solidFill>
                          <a:effectLst/>
                          <a:latin typeface="Poppins" panose="00000500000000000000" pitchFamily="2" charset="0"/>
                          <a:ea typeface="+mn-ea"/>
                          <a:cs typeface="Poppins" panose="00000500000000000000" pitchFamily="2" charset="0"/>
                        </a:rPr>
                        <a:t>Share the latest version of the metering polarity diagram</a:t>
                      </a:r>
                      <a:endParaRPr lang="en-GB" sz="18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800" b="0">
                          <a:solidFill>
                            <a:srgbClr val="000000"/>
                          </a:solidFill>
                          <a:effectLst/>
                          <a:latin typeface="Poppins" panose="00000500000000000000" pitchFamily="2" charset="0"/>
                          <a:cs typeface="Poppins" panose="00000500000000000000" pitchFamily="2" charset="0"/>
                        </a:rPr>
                        <a:t>Propose to close</a:t>
                      </a:r>
                    </a:p>
                  </a:txBody>
                  <a:tcPr marL="90028" marR="90028" marT="45014" marB="45014"/>
                </a:tc>
                <a:extLst>
                  <a:ext uri="{0D108BD9-81ED-4DB2-BD59-A6C34878D82A}">
                    <a16:rowId xmlns:a16="http://schemas.microsoft.com/office/drawing/2014/main" val="2574719098"/>
                  </a:ext>
                </a:extLst>
              </a:tr>
            </a:tbl>
          </a:graphicData>
        </a:graphic>
      </p:graphicFrame>
    </p:spTree>
    <p:extLst>
      <p:ext uri="{BB962C8B-B14F-4D97-AF65-F5344CB8AC3E}">
        <p14:creationId xmlns:p14="http://schemas.microsoft.com/office/powerpoint/2010/main" val="349554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4CE5-037B-6D34-D1BB-9AC79A2E9C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83C27B-6B6D-8445-CE4F-141C454B52A8}"/>
              </a:ext>
            </a:extLst>
          </p:cNvPr>
          <p:cNvSpPr>
            <a:spLocks noGrp="1"/>
          </p:cNvSpPr>
          <p:nvPr>
            <p:ph type="ctrTitle"/>
          </p:nvPr>
        </p:nvSpPr>
        <p:spPr>
          <a:xfrm>
            <a:off x="532944" y="820795"/>
            <a:ext cx="7618684" cy="2387600"/>
          </a:xfrm>
        </p:spPr>
        <p:txBody>
          <a:bodyPr/>
          <a:lstStyle/>
          <a:p>
            <a:r>
              <a:rPr lang="en-GB">
                <a:solidFill>
                  <a:srgbClr val="813366"/>
                </a:solidFill>
                <a:latin typeface="Arial"/>
                <a:cs typeface="Arial"/>
              </a:rPr>
              <a:t>Proposer Presentation</a:t>
            </a:r>
            <a:endParaRPr lang="en-GB">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1AD4107C-ED06-B351-6EAA-33133F0DDA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0AF1235-6714-E529-5A36-302F7A52759C}"/>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Thomas Goss – NESO</a:t>
            </a:r>
          </a:p>
        </p:txBody>
      </p:sp>
    </p:spTree>
    <p:extLst>
      <p:ext uri="{BB962C8B-B14F-4D97-AF65-F5344CB8AC3E}">
        <p14:creationId xmlns:p14="http://schemas.microsoft.com/office/powerpoint/2010/main" val="124589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8D94-102A-884A-C62C-11B005961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2D47F-F160-1472-110E-C3DCF05C51F6}"/>
              </a:ext>
            </a:extLst>
          </p:cNvPr>
          <p:cNvSpPr>
            <a:spLocks noGrp="1"/>
          </p:cNvSpPr>
          <p:nvPr>
            <p:ph type="title"/>
          </p:nvPr>
        </p:nvSpPr>
        <p:spPr>
          <a:xfrm>
            <a:off x="92854" y="205566"/>
            <a:ext cx="9528666" cy="752966"/>
          </a:xfrm>
        </p:spPr>
        <p:txBody>
          <a:bodyPr>
            <a:noAutofit/>
          </a:bodyPr>
          <a:lstStyle/>
          <a:p>
            <a:r>
              <a:rPr lang="en-GB" sz="2400">
                <a:solidFill>
                  <a:srgbClr val="813366"/>
                </a:solidFill>
                <a:latin typeface="Poppins" panose="00000500000000000000" pitchFamily="2" charset="0"/>
                <a:cs typeface="Poppins" panose="00000500000000000000" pitchFamily="2" charset="0"/>
              </a:rPr>
              <a:t>STC Modification</a:t>
            </a:r>
          </a:p>
        </p:txBody>
      </p:sp>
      <p:sp>
        <p:nvSpPr>
          <p:cNvPr id="4" name="TextBox 3">
            <a:extLst>
              <a:ext uri="{FF2B5EF4-FFF2-40B4-BE49-F238E27FC236}">
                <a16:creationId xmlns:a16="http://schemas.microsoft.com/office/drawing/2014/main" id="{61800C27-1992-1C1F-A5F4-7F7F187DE686}"/>
              </a:ext>
            </a:extLst>
          </p:cNvPr>
          <p:cNvSpPr txBox="1"/>
          <p:nvPr/>
        </p:nvSpPr>
        <p:spPr>
          <a:xfrm>
            <a:off x="0" y="889648"/>
            <a:ext cx="11329286" cy="3477875"/>
          </a:xfrm>
          <a:prstGeom prst="rect">
            <a:avLst/>
          </a:prstGeom>
        </p:spPr>
        <p:txBody>
          <a:bodyPr wrap="square" lIns="91440" tIns="45720" rIns="91440" bIns="45720" rtlCol="0" anchor="t">
            <a:spAutoFit/>
          </a:bodyPr>
          <a:lstStyle/>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The proposed Power Flow Metering Polarity shall be applicable to all industry stakeholders.</a:t>
            </a: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Grid Code is applicable to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Users</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a:t>
            </a: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Modification to STC and STCP will be required to cover TOs and OFTOs. </a:t>
            </a:r>
          </a:p>
          <a:p>
            <a:pPr marL="717550" marR="0" lvl="1"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A Proposal for an STC Mod has been raised, the aim is for this to be submitted to Ofgem at the same time as the Grid Code Mod. </a:t>
            </a: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The STC Mod will have the same implementation date as Grid Code and specify that: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Metering Points of New Connections whose connection application is submitted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on and after 1st November 2026</a:t>
            </a:r>
            <a:r>
              <a:rPr lang="en-GB" sz="1600">
                <a:solidFill>
                  <a:srgbClr val="454546"/>
                </a:solidFill>
                <a:latin typeface="Poppins" panose="00000500000000000000" pitchFamily="2" charset="0"/>
                <a:cs typeface="Poppins" panose="00000500000000000000" pitchFamily="2" charset="0"/>
              </a:rPr>
              <a:t> shall follow the Power Flow Metering Polarity standard. </a:t>
            </a:r>
          </a:p>
          <a:p>
            <a:pPr marL="1200150" lvl="2" indent="-285750">
              <a:buFont typeface="Arial" panose="020B0604020202020204" pitchFamily="34" charset="0"/>
              <a:buChar char="•"/>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New Metering Points installed in existing sites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on and after 1st November 2026</a:t>
            </a:r>
            <a:r>
              <a:rPr lang="en-GB" sz="1600">
                <a:solidFill>
                  <a:srgbClr val="454546"/>
                </a:solidFill>
                <a:latin typeface="Poppins" panose="00000500000000000000" pitchFamily="2" charset="0"/>
                <a:cs typeface="Poppins" panose="00000500000000000000" pitchFamily="2" charset="0"/>
              </a:rPr>
              <a:t> shall follow the Power Flow Metering Polarity standard. </a:t>
            </a: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51779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C551-C205-EE91-879B-A744EEC23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02D4D-4E16-C676-E03B-7EEF06E71753}"/>
              </a:ext>
            </a:extLst>
          </p:cNvPr>
          <p:cNvSpPr>
            <a:spLocks noGrp="1"/>
          </p:cNvSpPr>
          <p:nvPr>
            <p:ph type="title"/>
          </p:nvPr>
        </p:nvSpPr>
        <p:spPr>
          <a:xfrm>
            <a:off x="92854" y="205566"/>
            <a:ext cx="9528666" cy="752966"/>
          </a:xfrm>
        </p:spPr>
        <p:txBody>
          <a:bodyPr>
            <a:noAutofit/>
          </a:bodyPr>
          <a:lstStyle/>
          <a:p>
            <a:r>
              <a:rPr lang="en-GB" sz="2400">
                <a:solidFill>
                  <a:srgbClr val="813366"/>
                </a:solidFill>
                <a:latin typeface="Poppins" panose="00000500000000000000" pitchFamily="2" charset="0"/>
                <a:cs typeface="Poppins" panose="00000500000000000000" pitchFamily="2" charset="0"/>
              </a:rPr>
              <a:t>STC Modification</a:t>
            </a:r>
          </a:p>
        </p:txBody>
      </p:sp>
      <p:sp>
        <p:nvSpPr>
          <p:cNvPr id="4" name="TextBox 3">
            <a:extLst>
              <a:ext uri="{FF2B5EF4-FFF2-40B4-BE49-F238E27FC236}">
                <a16:creationId xmlns:a16="http://schemas.microsoft.com/office/drawing/2014/main" id="{A938A01A-1828-91AD-4BFD-2568E856B33C}"/>
              </a:ext>
            </a:extLst>
          </p:cNvPr>
          <p:cNvSpPr txBox="1"/>
          <p:nvPr/>
        </p:nvSpPr>
        <p:spPr>
          <a:xfrm>
            <a:off x="0" y="889648"/>
            <a:ext cx="11329286" cy="4278094"/>
          </a:xfrm>
          <a:prstGeom prst="rect">
            <a:avLst/>
          </a:prstGeom>
        </p:spPr>
        <p:txBody>
          <a:bodyPr wrap="square" lIns="91440" tIns="45720" rIns="91440" bIns="45720" rtlCol="0" anchor="t">
            <a:spAutoFit/>
          </a:bodyPr>
          <a:lstStyle/>
          <a:p>
            <a:pPr marL="720725" lvl="1" indent="-263525">
              <a:buFont typeface="Courier New" panose="02070309020205020404" pitchFamily="49" charset="0"/>
              <a:buChar char="o"/>
              <a:defRPr/>
            </a:pPr>
            <a:r>
              <a:rPr lang="en-GB" sz="1600">
                <a:solidFill>
                  <a:srgbClr val="454546"/>
                </a:solidFill>
                <a:latin typeface="Poppins" panose="00000500000000000000" pitchFamily="2" charset="0"/>
                <a:cs typeface="Poppins" panose="00000500000000000000" pitchFamily="2" charset="0"/>
              </a:rPr>
              <a:t>Process for the STC Mod: </a:t>
            </a:r>
          </a:p>
          <a:p>
            <a:pPr marL="1200150" lvl="2" indent="-285750">
              <a:buFont typeface="Arial" panose="020B0604020202020204" pitchFamily="34" charset="0"/>
              <a:buChar char="•"/>
              <a:defRPr/>
            </a:pPr>
            <a:r>
              <a:rPr lang="en-GB" sz="1600">
                <a:solidFill>
                  <a:srgbClr val="454546"/>
                </a:solidFill>
                <a:latin typeface="Poppins" panose="00000500000000000000" pitchFamily="2" charset="0"/>
                <a:cs typeface="Poppins" panose="00000500000000000000" pitchFamily="2" charset="0"/>
              </a:rPr>
              <a:t>STC Mod Proposal form has been submitted. </a:t>
            </a:r>
          </a:p>
          <a:p>
            <a:pPr lvl="2">
              <a:defRPr/>
            </a:pPr>
            <a:endParaRPr lang="en-GB" sz="1600">
              <a:solidFill>
                <a:srgbClr val="454546"/>
              </a:solidFill>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defRPr/>
            </a:pPr>
            <a:r>
              <a:rPr lang="en-GB" sz="1600">
                <a:solidFill>
                  <a:srgbClr val="454546"/>
                </a:solidFill>
                <a:latin typeface="Poppins" panose="00000500000000000000" pitchFamily="2" charset="0"/>
                <a:cs typeface="Poppins" panose="00000500000000000000" pitchFamily="2" charset="0"/>
              </a:rPr>
              <a:t>During the consultation process there was broad agreement between having consistent requirements between Transmission licensees and </a:t>
            </a:r>
            <a:r>
              <a:rPr lang="en-GB" sz="1600" b="1">
                <a:solidFill>
                  <a:srgbClr val="454546"/>
                </a:solidFill>
                <a:latin typeface="Poppins" panose="00000500000000000000" pitchFamily="2" charset="0"/>
                <a:cs typeface="Poppins" panose="00000500000000000000" pitchFamily="2" charset="0"/>
              </a:rPr>
              <a:t>Users</a:t>
            </a:r>
            <a:r>
              <a:rPr lang="en-GB" sz="1600">
                <a:solidFill>
                  <a:srgbClr val="454546"/>
                </a:solidFill>
                <a:latin typeface="Poppins" panose="00000500000000000000" pitchFamily="2" charset="0"/>
                <a:cs typeface="Poppins" panose="00000500000000000000" pitchFamily="2" charset="0"/>
              </a:rPr>
              <a:t>.</a:t>
            </a:r>
          </a:p>
          <a:p>
            <a:pPr lvl="2">
              <a:defRPr/>
            </a:pPr>
            <a:endParaRPr lang="en-GB" sz="1600">
              <a:solidFill>
                <a:srgbClr val="454546"/>
              </a:solidFill>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defRPr/>
            </a:pPr>
            <a:r>
              <a:rPr lang="en-GB" sz="1600">
                <a:solidFill>
                  <a:srgbClr val="454546"/>
                </a:solidFill>
                <a:latin typeface="Poppins" panose="00000500000000000000" pitchFamily="2" charset="0"/>
                <a:cs typeface="Poppins" panose="00000500000000000000" pitchFamily="2" charset="0"/>
              </a:rPr>
              <a:t>There will be a need for a separate STC Mod Workgroup as we cannot combine with the existing Grid Code Mod Workgroup</a:t>
            </a:r>
            <a:endParaRPr lang="en-GB" sz="1600" b="1">
              <a:solidFill>
                <a:srgbClr val="454546"/>
              </a:solidFill>
              <a:latin typeface="Poppins" panose="00000500000000000000" pitchFamily="2" charset="0"/>
              <a:cs typeface="Poppins" panose="00000500000000000000" pitchFamily="2" charset="0"/>
            </a:endParaRPr>
          </a:p>
          <a:p>
            <a:pPr marR="0" lvl="1"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STC Panel consultation and approval</a:t>
            </a:r>
            <a:r>
              <a:rPr lang="en-GB" sz="1600">
                <a:solidFill>
                  <a:srgbClr val="454546"/>
                </a:solidFill>
                <a:latin typeface="Poppins" panose="00000500000000000000" pitchFamily="2" charset="0"/>
                <a:cs typeface="Poppins" panose="00000500000000000000" pitchFamily="2" charset="0"/>
              </a:rPr>
              <a:t>: it is recommended that we include a member of the STC Panel into this Mod, so that they can be confident that the STC Mod is correctly following this one</a:t>
            </a: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STC Implementation: The aim is for the same technical diagram and legal text to be implemented in the STC as the Grid Code, and at the same time. Whilst there are no issues on the immediate horizon the purpose of working closely with the STC Team will ensure any problems that come up can be resolved quickly.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54546"/>
              </a:solidFill>
              <a:effectLst/>
              <a:highlight>
                <a:srgbClr val="FFFF00"/>
              </a:highligh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67491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532944" y="820795"/>
            <a:ext cx="7618684" cy="2387600"/>
          </a:xfrm>
        </p:spPr>
        <p:txBody>
          <a:bodyPr/>
          <a:lstStyle/>
          <a:p>
            <a:r>
              <a:rPr lang="en-GB">
                <a:solidFill>
                  <a:srgbClr val="813366"/>
                </a:solidFill>
                <a:latin typeface="Arial"/>
                <a:cs typeface="Arial"/>
              </a:rPr>
              <a:t>Legal Text Update</a:t>
            </a:r>
            <a:endParaRPr lang="en-GB">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Hao Guo – NESO</a:t>
            </a:r>
          </a:p>
        </p:txBody>
      </p:sp>
    </p:spTree>
    <p:extLst>
      <p:ext uri="{BB962C8B-B14F-4D97-AF65-F5344CB8AC3E}">
        <p14:creationId xmlns:p14="http://schemas.microsoft.com/office/powerpoint/2010/main" val="95126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CFA0-F546-3EF6-0CB0-0BE1A62F0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3B2A7-AC11-B113-A97B-DE2398C46A39}"/>
              </a:ext>
            </a:extLst>
          </p:cNvPr>
          <p:cNvSpPr>
            <a:spLocks noGrp="1"/>
          </p:cNvSpPr>
          <p:nvPr>
            <p:ph type="title"/>
          </p:nvPr>
        </p:nvSpPr>
        <p:spPr>
          <a:xfrm>
            <a:off x="92854" y="303889"/>
            <a:ext cx="9528666" cy="752966"/>
          </a:xfrm>
        </p:spPr>
        <p:txBody>
          <a:bodyPr>
            <a:noAutofit/>
          </a:bodyPr>
          <a:lstStyle/>
          <a:p>
            <a:r>
              <a:rPr lang="en-GB" sz="2400">
                <a:solidFill>
                  <a:srgbClr val="813366"/>
                </a:solidFill>
                <a:latin typeface="Poppins" panose="00000500000000000000" pitchFamily="2" charset="0"/>
                <a:cs typeface="Poppins" panose="00000500000000000000" pitchFamily="2" charset="0"/>
              </a:rPr>
              <a:t>Grid Code Mod – Proposed Legal Text</a:t>
            </a:r>
          </a:p>
        </p:txBody>
      </p:sp>
      <p:sp>
        <p:nvSpPr>
          <p:cNvPr id="4" name="TextBox 3">
            <a:extLst>
              <a:ext uri="{FF2B5EF4-FFF2-40B4-BE49-F238E27FC236}">
                <a16:creationId xmlns:a16="http://schemas.microsoft.com/office/drawing/2014/main" id="{A741C18F-02F5-B78A-277D-B52D28594A69}"/>
              </a:ext>
            </a:extLst>
          </p:cNvPr>
          <p:cNvSpPr txBox="1"/>
          <p:nvPr/>
        </p:nvSpPr>
        <p:spPr>
          <a:xfrm>
            <a:off x="92854" y="907999"/>
            <a:ext cx="11329286" cy="4524315"/>
          </a:xfrm>
          <a:prstGeom prst="rect">
            <a:avLst/>
          </a:prstGeom>
        </p:spPr>
        <p:txBody>
          <a:bodyPr wrap="square" lIns="91440" tIns="45720" rIns="91440" bIns="45720" rtlCol="0" anchor="t">
            <a:spAutoFit/>
          </a:bodyPr>
          <a:lstStyle/>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In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GC.A.A ANNEX TO THE GENERAL CONDITIONS, </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to add new clause </a:t>
            </a:r>
            <a:r>
              <a:rPr lang="en-GB" sz="1600">
                <a:solidFill>
                  <a:srgbClr val="454546"/>
                </a:solidFill>
                <a:latin typeface="Poppins" panose="00000500000000000000" pitchFamily="2" charset="0"/>
                <a:cs typeface="Poppins" panose="00000500000000000000" pitchFamily="2" charset="0"/>
              </a:rPr>
              <a:t>to Part B (Electronic Data Communications Facilities and other requirements applicable in all Transmission Areas)</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 </a:t>
            </a: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600">
              <a:solidFill>
                <a:srgbClr val="454546"/>
              </a:solidFill>
              <a:latin typeface="Poppins" panose="00000500000000000000" pitchFamily="2" charset="0"/>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This is to make sure all parties using Grid Code are aware of and will refer to the Power Flow Meter Polarity Standard.</a:t>
            </a: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600">
              <a:solidFill>
                <a:srgbClr val="454546"/>
              </a:solidFill>
              <a:latin typeface="Poppins" panose="00000500000000000000" pitchFamily="2" charset="0"/>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pic>
        <p:nvPicPr>
          <p:cNvPr id="1026" name="Picture 2">
            <a:extLst>
              <a:ext uri="{FF2B5EF4-FFF2-40B4-BE49-F238E27FC236}">
                <a16:creationId xmlns:a16="http://schemas.microsoft.com/office/drawing/2014/main" id="{C95CC0D8-BB85-7496-4819-D235FC8E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721" y="2161511"/>
            <a:ext cx="5792970" cy="34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2AF8-7629-D80F-3FAC-070DB6048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7CEF9-A713-CCEE-1BDE-833542641C19}"/>
              </a:ext>
            </a:extLst>
          </p:cNvPr>
          <p:cNvSpPr>
            <a:spLocks noGrp="1"/>
          </p:cNvSpPr>
          <p:nvPr>
            <p:ph type="title"/>
          </p:nvPr>
        </p:nvSpPr>
        <p:spPr>
          <a:xfrm>
            <a:off x="92854" y="303889"/>
            <a:ext cx="9528666" cy="752966"/>
          </a:xfrm>
        </p:spPr>
        <p:txBody>
          <a:bodyPr>
            <a:noAutofit/>
          </a:bodyPr>
          <a:lstStyle/>
          <a:p>
            <a:r>
              <a:rPr lang="en-GB" sz="2400">
                <a:solidFill>
                  <a:srgbClr val="813366"/>
                </a:solidFill>
                <a:latin typeface="Poppins" panose="00000500000000000000" pitchFamily="2" charset="0"/>
                <a:cs typeface="Poppins" panose="00000500000000000000" pitchFamily="2" charset="0"/>
              </a:rPr>
              <a:t>Grid Code Mod – Proposed Legal Text</a:t>
            </a:r>
          </a:p>
        </p:txBody>
      </p:sp>
      <p:sp>
        <p:nvSpPr>
          <p:cNvPr id="4" name="TextBox 3">
            <a:extLst>
              <a:ext uri="{FF2B5EF4-FFF2-40B4-BE49-F238E27FC236}">
                <a16:creationId xmlns:a16="http://schemas.microsoft.com/office/drawing/2014/main" id="{36B58493-1D4E-7E1E-476D-2D986AD6D679}"/>
              </a:ext>
            </a:extLst>
          </p:cNvPr>
          <p:cNvSpPr txBox="1"/>
          <p:nvPr/>
        </p:nvSpPr>
        <p:spPr>
          <a:xfrm>
            <a:off x="-259080" y="1056855"/>
            <a:ext cx="12358226" cy="3138423"/>
          </a:xfrm>
          <a:prstGeom prst="rect">
            <a:avLst/>
          </a:prstGeom>
        </p:spPr>
        <p:txBody>
          <a:bodyPr wrap="square" lIns="91440" tIns="45720" rIns="91440" bIns="45720" rtlCol="0" anchor="t">
            <a:spAutoFit/>
          </a:bodyPr>
          <a:lstStyle/>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In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ECC </a:t>
            </a:r>
            <a:r>
              <a:rPr lang="en-GB" sz="1600" b="1">
                <a:solidFill>
                  <a:srgbClr val="454546"/>
                </a:solidFill>
                <a:latin typeface="Poppins" panose="00000500000000000000" pitchFamily="2" charset="0"/>
                <a:cs typeface="Poppins" panose="00000500000000000000" pitchFamily="2" charset="0"/>
              </a:rPr>
              <a:t>6.5.6.4</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 </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to add </a:t>
            </a:r>
            <a:r>
              <a:rPr kumimoji="0" lang="en-GB" sz="1600" b="0" i="0" u="none" strike="noStrike" kern="1200" cap="none" spc="0" normalizeH="0" baseline="0" noProof="0">
                <a:ln>
                  <a:noFill/>
                </a:ln>
                <a:solidFill>
                  <a:srgbClr val="454546"/>
                </a:solidFill>
                <a:effectLst/>
                <a:highlight>
                  <a:srgbClr val="FFFF00"/>
                </a:highlight>
                <a:uLnTx/>
                <a:uFillTx/>
                <a:latin typeface="Poppins" panose="00000500000000000000" pitchFamily="2" charset="0"/>
                <a:ea typeface="+mn-ea"/>
                <a:cs typeface="Poppins" panose="00000500000000000000" pitchFamily="2" charset="0"/>
              </a:rPr>
              <a:t>new clause: </a:t>
            </a:r>
            <a:r>
              <a:rPr lang="en-GB" sz="1800">
                <a:effectLst/>
                <a:latin typeface="Aptos" panose="020B0004020202020204" pitchFamily="34" charset="0"/>
                <a:ea typeface="Times New Roman" panose="02020603050405020304" pitchFamily="18" charset="0"/>
                <a:cs typeface="Times New Roman" panose="02020603050405020304" pitchFamily="18" charset="0"/>
              </a:rPr>
              <a:t>ECC6.5.6.4(f). </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Note that European Connection Conditions (ECC) is for connections after 2019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2692400" lvl="1" indent="-1971675">
              <a:defRPr/>
            </a:pPr>
            <a:r>
              <a:rPr lang="en-GB" sz="1800">
                <a:effectLst/>
                <a:latin typeface="Aptos" panose="020B0004020202020204" pitchFamily="34" charset="0"/>
                <a:ea typeface="Times New Roman" panose="02020603050405020304" pitchFamily="18" charset="0"/>
                <a:cs typeface="Times New Roman" panose="02020603050405020304" pitchFamily="18" charset="0"/>
              </a:rPr>
              <a:t>ECC6.5.6.4(f):	Where an </a:t>
            </a:r>
            <a:r>
              <a:rPr lang="en-GB" sz="1800" b="1">
                <a:effectLst/>
                <a:latin typeface="Aptos" panose="020B0004020202020204" pitchFamily="34" charset="0"/>
                <a:ea typeface="Times New Roman" panose="02020603050405020304" pitchFamily="18" charset="0"/>
                <a:cs typeface="Times New Roman" panose="02020603050405020304" pitchFamily="18" charset="0"/>
              </a:rPr>
              <a:t>EU Code User </a:t>
            </a:r>
            <a:r>
              <a:rPr lang="en-GB" sz="1800">
                <a:effectLst/>
                <a:latin typeface="Aptos" panose="020B0004020202020204" pitchFamily="34" charset="0"/>
                <a:ea typeface="Times New Roman" panose="02020603050405020304" pitchFamily="18" charset="0"/>
                <a:cs typeface="Times New Roman" panose="02020603050405020304" pitchFamily="18" charset="0"/>
              </a:rPr>
              <a:t>installs or</a:t>
            </a:r>
            <a:r>
              <a:rPr lang="en-GB" sz="1800" b="1">
                <a:effectLst/>
                <a:latin typeface="Aptos" panose="020B0004020202020204" pitchFamily="34" charset="0"/>
                <a:ea typeface="Times New Roman" panose="02020603050405020304" pitchFamily="18" charset="0"/>
                <a:cs typeface="Times New Roman" panose="02020603050405020304" pitchFamily="18" charset="0"/>
              </a:rPr>
              <a:t> </a:t>
            </a:r>
            <a:r>
              <a:rPr lang="en-GB" sz="1800">
                <a:effectLst/>
                <a:latin typeface="Aptos" panose="020B0004020202020204" pitchFamily="34" charset="0"/>
                <a:ea typeface="Times New Roman" panose="02020603050405020304" pitchFamily="18" charset="0"/>
                <a:cs typeface="Times New Roman" panose="02020603050405020304" pitchFamily="18" charset="0"/>
              </a:rPr>
              <a:t>changes its operational metering on or after 1</a:t>
            </a:r>
            <a:r>
              <a:rPr lang="en-GB" sz="1800" baseline="30000">
                <a:effectLst/>
                <a:latin typeface="Aptos" panose="020B0004020202020204" pitchFamily="34" charset="0"/>
                <a:ea typeface="Times New Roman" panose="02020603050405020304" pitchFamily="18" charset="0"/>
                <a:cs typeface="Times New Roman" panose="02020603050405020304" pitchFamily="18" charset="0"/>
              </a:rPr>
              <a:t>st</a:t>
            </a:r>
            <a:r>
              <a:rPr lang="en-GB" sz="1800">
                <a:effectLst/>
                <a:latin typeface="Aptos" panose="020B0004020202020204" pitchFamily="34" charset="0"/>
                <a:ea typeface="Times New Roman" panose="02020603050405020304" pitchFamily="18" charset="0"/>
                <a:cs typeface="Times New Roman" panose="02020603050405020304" pitchFamily="18" charset="0"/>
              </a:rPr>
              <a:t> November 2026, the</a:t>
            </a:r>
            <a:r>
              <a:rPr lang="en-GB" sz="1800" b="1">
                <a:effectLst/>
                <a:latin typeface="Aptos" panose="020B0004020202020204" pitchFamily="34" charset="0"/>
                <a:ea typeface="Times New Roman" panose="02020603050405020304" pitchFamily="18" charset="0"/>
                <a:cs typeface="Times New Roman" panose="02020603050405020304" pitchFamily="18" charset="0"/>
              </a:rPr>
              <a:t>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shall be required to satisfy the requirements of the Meter Polarity Standard for Power Flow. The detailed specifications for this standard are listed as an Electrical Standard in Annex (b) of the </a:t>
            </a:r>
            <a:r>
              <a:rPr lang="en-GB" sz="1800" b="1">
                <a:effectLst/>
                <a:latin typeface="Aptos" panose="020B0004020202020204" pitchFamily="34" charset="0"/>
                <a:ea typeface="Times New Roman" panose="02020603050405020304" pitchFamily="18" charset="0"/>
                <a:cs typeface="Times New Roman" panose="02020603050405020304" pitchFamily="18" charset="0"/>
              </a:rPr>
              <a:t>General Conditions</a:t>
            </a:r>
            <a:r>
              <a:rPr lang="en-GB" sz="1800">
                <a:effectLst/>
                <a:latin typeface="Aptos" panose="020B0004020202020204" pitchFamily="34" charset="0"/>
                <a:ea typeface="Times New Roman" panose="02020603050405020304" pitchFamily="18" charset="0"/>
                <a:cs typeface="Times New Roman" panose="02020603050405020304" pitchFamily="18" charset="0"/>
              </a:rPr>
              <a:t>.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EU Code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shall provide the list of metering points to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Company</a:t>
            </a:r>
            <a:r>
              <a:rPr lang="en-GB" sz="1800">
                <a:effectLst/>
                <a:latin typeface="Aptos" panose="020B0004020202020204" pitchFamily="34" charset="0"/>
                <a:ea typeface="Times New Roman" panose="02020603050405020304" pitchFamily="18" charset="0"/>
                <a:cs typeface="Times New Roman" panose="02020603050405020304" pitchFamily="18" charset="0"/>
              </a:rPr>
              <a:t> during the planning stage prior to replacement of the operational metering. These metering points will be checked and validated by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Company</a:t>
            </a:r>
            <a:r>
              <a:rPr lang="en-GB" sz="1800">
                <a:effectLst/>
                <a:latin typeface="Aptos" panose="020B0004020202020204" pitchFamily="34" charset="0"/>
                <a:ea typeface="Times New Roman" panose="02020603050405020304" pitchFamily="18" charset="0"/>
                <a:cs typeface="Times New Roman" panose="02020603050405020304" pitchFamily="18" charset="0"/>
              </a:rPr>
              <a:t> and agreed with the </a:t>
            </a:r>
            <a:r>
              <a:rPr lang="en-GB" sz="1800" b="1">
                <a:effectLst/>
                <a:latin typeface="Aptos" panose="020B0004020202020204" pitchFamily="34" charset="0"/>
                <a:ea typeface="Times New Roman" panose="02020603050405020304" pitchFamily="18" charset="0"/>
                <a:cs typeface="Times New Roman" panose="02020603050405020304" pitchFamily="18" charset="0"/>
              </a:rPr>
              <a:t>EU Code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prior to issue of </a:t>
            </a:r>
            <a:r>
              <a:rPr lang="en-GB" sz="1800" b="1">
                <a:effectLst/>
                <a:latin typeface="Aptos" panose="020B0004020202020204" pitchFamily="34" charset="0"/>
                <a:ea typeface="Times New Roman" panose="02020603050405020304" pitchFamily="18" charset="0"/>
                <a:cs typeface="Times New Roman" panose="02020603050405020304" pitchFamily="18" charset="0"/>
              </a:rPr>
              <a:t>Limited Operational Notification</a:t>
            </a:r>
            <a:r>
              <a:rPr lang="en-GB" sz="1800">
                <a:effectLst/>
                <a:latin typeface="Aptos" panose="020B0004020202020204" pitchFamily="34" charset="0"/>
                <a:ea typeface="Times New Roman" panose="02020603050405020304" pitchFamily="18" charset="0"/>
                <a:cs typeface="Times New Roman" panose="02020603050405020304" pitchFamily="18" charset="0"/>
              </a:rPr>
              <a:t>.</a:t>
            </a:r>
          </a:p>
          <a:p>
            <a:pPr marL="2692400" marR="0" lvl="1" indent="-1971675"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69386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1978-2198-FFE9-E138-C465D608C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441FE-2957-70DD-9ED1-28667A7F2394}"/>
              </a:ext>
            </a:extLst>
          </p:cNvPr>
          <p:cNvSpPr>
            <a:spLocks noGrp="1"/>
          </p:cNvSpPr>
          <p:nvPr>
            <p:ph type="title"/>
          </p:nvPr>
        </p:nvSpPr>
        <p:spPr>
          <a:xfrm>
            <a:off x="92854" y="303889"/>
            <a:ext cx="9528666" cy="752966"/>
          </a:xfrm>
        </p:spPr>
        <p:txBody>
          <a:bodyPr>
            <a:noAutofit/>
          </a:bodyPr>
          <a:lstStyle/>
          <a:p>
            <a:r>
              <a:rPr lang="en-GB" sz="2400">
                <a:solidFill>
                  <a:srgbClr val="813366"/>
                </a:solidFill>
                <a:latin typeface="Poppins" panose="00000500000000000000" pitchFamily="2" charset="0"/>
                <a:cs typeface="Poppins" panose="00000500000000000000" pitchFamily="2" charset="0"/>
              </a:rPr>
              <a:t>Grid Code Mod – Proposed Legal Text</a:t>
            </a:r>
          </a:p>
        </p:txBody>
      </p:sp>
      <p:sp>
        <p:nvSpPr>
          <p:cNvPr id="3" name="TextBox 2">
            <a:extLst>
              <a:ext uri="{FF2B5EF4-FFF2-40B4-BE49-F238E27FC236}">
                <a16:creationId xmlns:a16="http://schemas.microsoft.com/office/drawing/2014/main" id="{0CBCDE02-E1DD-985B-F268-37B46259FCDE}"/>
              </a:ext>
            </a:extLst>
          </p:cNvPr>
          <p:cNvSpPr txBox="1"/>
          <p:nvPr/>
        </p:nvSpPr>
        <p:spPr>
          <a:xfrm>
            <a:off x="-411480" y="1159824"/>
            <a:ext cx="12358226" cy="2892202"/>
          </a:xfrm>
          <a:prstGeom prst="rect">
            <a:avLst/>
          </a:prstGeom>
        </p:spPr>
        <p:txBody>
          <a:bodyPr wrap="square" lIns="91440" tIns="45720" rIns="91440" bIns="45720" rtlCol="0" anchor="t">
            <a:spAutoFit/>
          </a:bodyPr>
          <a:lstStyle/>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In </a:t>
            </a:r>
            <a:r>
              <a:rPr kumimoji="0" lang="en-GB" sz="1600" b="1"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CC 56.5.6, </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to add new clause </a:t>
            </a:r>
            <a:r>
              <a:rPr lang="en-GB" sz="1800">
                <a:effectLst/>
                <a:latin typeface="Aptos" panose="020B0004020202020204" pitchFamily="34" charset="0"/>
                <a:ea typeface="Times New Roman" panose="02020603050405020304" pitchFamily="18" charset="0"/>
                <a:cs typeface="Times New Roman" panose="02020603050405020304" pitchFamily="18" charset="0"/>
              </a:rPr>
              <a:t>CC6.5.6.(f). </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Note that Connection Conditions (CC) is for connections before 2019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2692400" lvl="1" indent="-1971675">
              <a:defRPr/>
            </a:pPr>
            <a:r>
              <a:rPr lang="en-GB" sz="1800">
                <a:effectLst/>
                <a:latin typeface="Aptos" panose="020B0004020202020204" pitchFamily="34" charset="0"/>
                <a:ea typeface="Times New Roman" panose="02020603050405020304" pitchFamily="18" charset="0"/>
                <a:cs typeface="Times New Roman" panose="02020603050405020304" pitchFamily="18" charset="0"/>
              </a:rPr>
              <a:t>CC6.5.6.(f)</a:t>
            </a:r>
            <a:r>
              <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rPr>
              <a:t>	</a:t>
            </a:r>
            <a:r>
              <a:rPr lang="en-GB" sz="1800">
                <a:effectLst/>
                <a:latin typeface="Aptos" panose="020B0004020202020204" pitchFamily="34" charset="0"/>
                <a:ea typeface="Times New Roman" panose="02020603050405020304" pitchFamily="18" charset="0"/>
                <a:cs typeface="Times New Roman" panose="02020603050405020304" pitchFamily="18" charset="0"/>
              </a:rPr>
              <a:t>Where a </a:t>
            </a:r>
            <a:r>
              <a:rPr lang="en-GB" sz="1800" b="1">
                <a:effectLst/>
                <a:latin typeface="Aptos" panose="020B0004020202020204" pitchFamily="34" charset="0"/>
                <a:ea typeface="Times New Roman" panose="02020603050405020304" pitchFamily="18" charset="0"/>
                <a:cs typeface="Times New Roman" panose="02020603050405020304" pitchFamily="18" charset="0"/>
              </a:rPr>
              <a:t>GB Code User </a:t>
            </a:r>
            <a:r>
              <a:rPr lang="en-GB" sz="1800">
                <a:effectLst/>
                <a:latin typeface="Aptos" panose="020B0004020202020204" pitchFamily="34" charset="0"/>
                <a:ea typeface="Times New Roman" panose="02020603050405020304" pitchFamily="18" charset="0"/>
                <a:cs typeface="Times New Roman" panose="02020603050405020304" pitchFamily="18" charset="0"/>
              </a:rPr>
              <a:t>changes its operational metering on or after 1</a:t>
            </a:r>
            <a:r>
              <a:rPr lang="en-GB" sz="1800" baseline="30000">
                <a:effectLst/>
                <a:latin typeface="Aptos" panose="020B0004020202020204" pitchFamily="34" charset="0"/>
                <a:ea typeface="Times New Roman" panose="02020603050405020304" pitchFamily="18" charset="0"/>
                <a:cs typeface="Times New Roman" panose="02020603050405020304" pitchFamily="18" charset="0"/>
              </a:rPr>
              <a:t>st</a:t>
            </a:r>
            <a:r>
              <a:rPr lang="en-GB" sz="1800">
                <a:effectLst/>
                <a:latin typeface="Aptos" panose="020B0004020202020204" pitchFamily="34" charset="0"/>
                <a:ea typeface="Times New Roman" panose="02020603050405020304" pitchFamily="18" charset="0"/>
                <a:cs typeface="Times New Roman" panose="02020603050405020304" pitchFamily="18" charset="0"/>
              </a:rPr>
              <a:t> November 2026, the</a:t>
            </a:r>
            <a:r>
              <a:rPr lang="en-GB" sz="1800" b="1">
                <a:effectLst/>
                <a:latin typeface="Aptos" panose="020B0004020202020204" pitchFamily="34" charset="0"/>
                <a:ea typeface="Times New Roman" panose="02020603050405020304" pitchFamily="18" charset="0"/>
                <a:cs typeface="Times New Roman" panose="02020603050405020304" pitchFamily="18" charset="0"/>
              </a:rPr>
              <a:t>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shall be required to satisfy the requirements of the Meter Polarity Standard for Power Flow. The detailed specifications for this standard are listed as an Electrical Standard in Annex (b) of the </a:t>
            </a:r>
            <a:r>
              <a:rPr lang="en-GB" sz="1800" b="1">
                <a:effectLst/>
                <a:latin typeface="Aptos" panose="020B0004020202020204" pitchFamily="34" charset="0"/>
                <a:ea typeface="Times New Roman" panose="02020603050405020304" pitchFamily="18" charset="0"/>
                <a:cs typeface="Times New Roman" panose="02020603050405020304" pitchFamily="18" charset="0"/>
              </a:rPr>
              <a:t>General Conditions</a:t>
            </a:r>
            <a:r>
              <a:rPr lang="en-GB" sz="1800">
                <a:effectLst/>
                <a:latin typeface="Aptos" panose="020B0004020202020204" pitchFamily="34" charset="0"/>
                <a:ea typeface="Times New Roman" panose="02020603050405020304" pitchFamily="18" charset="0"/>
                <a:cs typeface="Times New Roman" panose="02020603050405020304" pitchFamily="18" charset="0"/>
              </a:rPr>
              <a:t>.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GB Code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shall provide the list of metering points to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Company</a:t>
            </a:r>
            <a:r>
              <a:rPr lang="en-GB" sz="1800">
                <a:effectLst/>
                <a:latin typeface="Aptos" panose="020B0004020202020204" pitchFamily="34" charset="0"/>
                <a:ea typeface="Times New Roman" panose="02020603050405020304" pitchFamily="18" charset="0"/>
                <a:cs typeface="Times New Roman" panose="02020603050405020304" pitchFamily="18" charset="0"/>
              </a:rPr>
              <a:t> during the planning stage prior to replacement of the operational metering. These metering points will be checked and validated by </a:t>
            </a:r>
            <a:r>
              <a:rPr lang="en-GB" sz="1800" b="1">
                <a:effectLst/>
                <a:latin typeface="Aptos" panose="020B0004020202020204" pitchFamily="34" charset="0"/>
                <a:ea typeface="Times New Roman" panose="02020603050405020304" pitchFamily="18" charset="0"/>
                <a:cs typeface="Times New Roman" panose="02020603050405020304" pitchFamily="18" charset="0"/>
              </a:rPr>
              <a:t>The Company</a:t>
            </a:r>
            <a:r>
              <a:rPr lang="en-GB" sz="1800">
                <a:effectLst/>
                <a:latin typeface="Aptos" panose="020B0004020202020204" pitchFamily="34" charset="0"/>
                <a:ea typeface="Times New Roman" panose="02020603050405020304" pitchFamily="18" charset="0"/>
                <a:cs typeface="Times New Roman" panose="02020603050405020304" pitchFamily="18" charset="0"/>
              </a:rPr>
              <a:t> and agreed with the </a:t>
            </a:r>
            <a:r>
              <a:rPr lang="en-GB" sz="1800" b="1">
                <a:effectLst/>
                <a:latin typeface="Aptos" panose="020B0004020202020204" pitchFamily="34" charset="0"/>
                <a:ea typeface="Times New Roman" panose="02020603050405020304" pitchFamily="18" charset="0"/>
                <a:cs typeface="Times New Roman" panose="02020603050405020304" pitchFamily="18" charset="0"/>
              </a:rPr>
              <a:t>GB Code User</a:t>
            </a:r>
            <a:r>
              <a:rPr lang="en-GB" sz="1800">
                <a:effectLst/>
                <a:latin typeface="Aptos" panose="020B0004020202020204" pitchFamily="34" charset="0"/>
                <a:ea typeface="Times New Roman" panose="02020603050405020304" pitchFamily="18" charset="0"/>
                <a:cs typeface="Times New Roman" panose="02020603050405020304" pitchFamily="18" charset="0"/>
              </a:rPr>
              <a:t> prior to issue of </a:t>
            </a:r>
            <a:r>
              <a:rPr lang="en-GB" sz="1800" b="1">
                <a:effectLst/>
                <a:latin typeface="Aptos" panose="020B0004020202020204" pitchFamily="34" charset="0"/>
                <a:ea typeface="Times New Roman" panose="02020603050405020304" pitchFamily="18" charset="0"/>
                <a:cs typeface="Times New Roman" panose="02020603050405020304" pitchFamily="18" charset="0"/>
              </a:rPr>
              <a:t>Limited Operational Notification</a:t>
            </a:r>
            <a:r>
              <a:rPr lang="en-GB" sz="1800">
                <a:effectLst/>
                <a:latin typeface="Aptos" panose="020B0004020202020204" pitchFamily="34" charset="0"/>
                <a:ea typeface="Times New Roman" panose="02020603050405020304" pitchFamily="18" charset="0"/>
                <a:cs typeface="Times New Roman" panose="02020603050405020304" pitchFamily="18" charset="0"/>
              </a:rPr>
              <a:t>.</a:t>
            </a:r>
          </a:p>
          <a:p>
            <a:pPr marL="2692400" marR="0" lvl="1" indent="-1971675"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83962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864B7-BF03-88CD-BB58-D48ACDBC68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FF7048-A3C8-AF52-A525-C6F2D7BB2A1A}"/>
              </a:ext>
            </a:extLst>
          </p:cNvPr>
          <p:cNvSpPr>
            <a:spLocks noGrp="1"/>
          </p:cNvSpPr>
          <p:nvPr>
            <p:ph type="ctrTitle"/>
          </p:nvPr>
        </p:nvSpPr>
        <p:spPr>
          <a:xfrm>
            <a:off x="532943" y="820795"/>
            <a:ext cx="5839504" cy="2387600"/>
          </a:xfrm>
        </p:spPr>
        <p:txBody>
          <a:bodyPr/>
          <a:lstStyle/>
          <a:p>
            <a:r>
              <a:rPr lang="en-GB">
                <a:solidFill>
                  <a:srgbClr val="813366"/>
                </a:solidFill>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4C3E6AF-93D8-2671-2CCE-2FEED14310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368273BF-E85B-2985-7527-2D2AE73E4EDA}"/>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261163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Black"/>
                <a:cs typeface="Arial"/>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41582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46344" y="365125"/>
            <a:ext cx="9700290" cy="870551"/>
          </a:xfrm>
        </p:spPr>
        <p:txBody>
          <a:bodyPr/>
          <a:lstStyle/>
          <a:p>
            <a:r>
              <a:rPr lang="en-GB">
                <a:solidFill>
                  <a:srgbClr val="813366"/>
                </a:solidFill>
                <a:latin typeface="Arial"/>
                <a:cs typeface="Arial"/>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886970077"/>
              </p:ext>
            </p:extLst>
          </p:nvPr>
        </p:nvGraphicFramePr>
        <p:xfrm>
          <a:off x="287676" y="1235672"/>
          <a:ext cx="11383767" cy="4992925"/>
        </p:xfrm>
        <a:graphic>
          <a:graphicData uri="http://schemas.openxmlformats.org/drawingml/2006/table">
            <a:tbl>
              <a:tblPr firstRow="1" bandRow="1">
                <a:tableStyleId>{5202B0CA-FC54-4496-8BCA-5EF66A818D29}</a:tableStyleId>
              </a:tblPr>
              <a:tblGrid>
                <a:gridCol w="5538324">
                  <a:extLst>
                    <a:ext uri="{9D8B030D-6E8A-4147-A177-3AD203B41FA5}">
                      <a16:colId xmlns:a16="http://schemas.microsoft.com/office/drawing/2014/main" val="1311006828"/>
                    </a:ext>
                  </a:extLst>
                </a:gridCol>
                <a:gridCol w="5845443">
                  <a:extLst>
                    <a:ext uri="{9D8B030D-6E8A-4147-A177-3AD203B41FA5}">
                      <a16:colId xmlns:a16="http://schemas.microsoft.com/office/drawing/2014/main" val="356721426"/>
                    </a:ext>
                  </a:extLst>
                </a:gridCol>
              </a:tblGrid>
              <a:tr h="498731">
                <a:tc>
                  <a:txBody>
                    <a:bodyPr/>
                    <a:lstStyle/>
                    <a:p>
                      <a:pPr algn="l" fontAlgn="base"/>
                      <a:r>
                        <a:rPr lang="en-GB" sz="1400" b="1">
                          <a:solidFill>
                            <a:schemeClr val="bg1"/>
                          </a:solidFill>
                          <a:effectLst/>
                          <a:latin typeface="Poppins" panose="00000500000000000000" pitchFamily="2" charset="0"/>
                          <a:cs typeface="Poppins" panose="00000500000000000000" pitchFamily="2" charset="0"/>
                        </a:rPr>
                        <a:t>Topics to be discussed</a:t>
                      </a:r>
                      <a:r>
                        <a:rPr lang="en-GB" sz="1400" b="0">
                          <a:solidFill>
                            <a:schemeClr val="bg1"/>
                          </a:solidFill>
                          <a:effectLst/>
                          <a:latin typeface="Poppins" panose="00000500000000000000" pitchFamily="2" charset="0"/>
                          <a:cs typeface="Poppins" panose="00000500000000000000" pitchFamily="2" charset="0"/>
                        </a:rPr>
                        <a:t>​</a:t>
                      </a:r>
                      <a:endParaRPr lang="en-GB" sz="14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1400" b="1">
                          <a:solidFill>
                            <a:schemeClr val="bg1"/>
                          </a:solidFill>
                          <a:effectLst/>
                          <a:latin typeface="Poppins" panose="00000500000000000000" pitchFamily="2" charset="0"/>
                          <a:cs typeface="Poppins" panose="00000500000000000000" pitchFamily="2" charset="0"/>
                        </a:rPr>
                        <a:t>Lead</a:t>
                      </a:r>
                      <a:r>
                        <a:rPr lang="en-GB" sz="1400" b="0">
                          <a:solidFill>
                            <a:schemeClr val="bg1"/>
                          </a:solidFill>
                          <a:effectLst/>
                          <a:latin typeface="Poppins" panose="00000500000000000000" pitchFamily="2" charset="0"/>
                          <a:cs typeface="Poppins" panose="00000500000000000000" pitchFamily="2" charset="0"/>
                        </a:rPr>
                        <a:t>​</a:t>
                      </a:r>
                      <a:endParaRPr lang="en-GB" sz="14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498731">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Introductions​</a:t>
                      </a:r>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609533">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a:solidFill>
                            <a:schemeClr val="tx1"/>
                          </a:solidFill>
                          <a:effectLst/>
                          <a:latin typeface="Poppins" panose="00000500000000000000" pitchFamily="2" charset="0"/>
                          <a:cs typeface="Poppins" panose="00000500000000000000" pitchFamily="2" charset="0"/>
                        </a:rPr>
                        <a:t>Objectives and Timeline​</a:t>
                      </a:r>
                      <a:endParaRPr lang="en-GB" sz="1400" b="0" i="0">
                        <a:solidFill>
                          <a:schemeClr val="tx1"/>
                        </a:solidFill>
                        <a:effectLst/>
                        <a:latin typeface="Poppins" panose="00000500000000000000" pitchFamily="2" charset="0"/>
                        <a:cs typeface="Poppins" panose="00000500000000000000" pitchFamily="2" charset="0"/>
                      </a:endParaRPr>
                    </a:p>
                    <a:p>
                      <a:pPr algn="l" fontAlgn="base"/>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630504">
                <a:tc>
                  <a:txBody>
                    <a:bodyPr/>
                    <a:lstStyle/>
                    <a:p>
                      <a:pPr algn="l" fontAlgn="base"/>
                      <a:r>
                        <a:rPr lang="en-GB" sz="1400" b="0" i="0">
                          <a:solidFill>
                            <a:schemeClr val="tx1"/>
                          </a:solidFill>
                          <a:effectLst/>
                          <a:latin typeface="Poppins" panose="00000500000000000000" pitchFamily="2" charset="0"/>
                          <a:cs typeface="Poppins" panose="00000500000000000000" pitchFamily="2" charset="0"/>
                        </a:rPr>
                        <a:t>Actions Log Review</a:t>
                      </a: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1030742">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Proposer presentation​</a:t>
                      </a:r>
                    </a:p>
                    <a:p>
                      <a:pPr marL="285750" indent="-285750" algn="l" fontAlgn="base">
                        <a:buFont typeface="Arial" panose="020B0604020202020204" pitchFamily="34" charset="0"/>
                        <a:buChar char="•"/>
                      </a:pPr>
                      <a:r>
                        <a:rPr lang="en-GB" sz="1400" b="0">
                          <a:solidFill>
                            <a:schemeClr val="tx1"/>
                          </a:solidFill>
                          <a:effectLst/>
                          <a:latin typeface="Poppins" panose="00000500000000000000" pitchFamily="2" charset="0"/>
                          <a:cs typeface="Poppins" panose="00000500000000000000" pitchFamily="2" charset="0"/>
                        </a:rPr>
                        <a:t>STC Consequential Modification</a:t>
                      </a:r>
                    </a:p>
                    <a:p>
                      <a:pPr marL="285750" indent="-285750" algn="l" fontAlgn="base">
                        <a:buFont typeface="Arial" panose="020B0604020202020204" pitchFamily="34" charset="0"/>
                        <a:buChar char="•"/>
                      </a:pPr>
                      <a:r>
                        <a:rPr lang="en-GB" sz="1400" b="0">
                          <a:solidFill>
                            <a:schemeClr val="tx1"/>
                          </a:solidFill>
                          <a:effectLst/>
                          <a:latin typeface="Poppins" panose="00000500000000000000" pitchFamily="2" charset="0"/>
                          <a:cs typeface="Poppins" panose="00000500000000000000" pitchFamily="2" charset="0"/>
                        </a:rPr>
                        <a:t>Implementation </a:t>
                      </a:r>
                    </a:p>
                    <a:p>
                      <a:pPr marL="285750" indent="-285750" algn="l" fontAlgn="base">
                        <a:buFont typeface="Arial" panose="020B0604020202020204" pitchFamily="34" charset="0"/>
                        <a:buChar char="•"/>
                      </a:pPr>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Proposer​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498731">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Legal Text Update</a:t>
                      </a: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NESO Representative</a:t>
                      </a:r>
                    </a:p>
                  </a:txBody>
                  <a:tcPr marL="87143" marR="87143" marT="43571" marB="43571"/>
                </a:tc>
                <a:extLst>
                  <a:ext uri="{0D108BD9-81ED-4DB2-BD59-A6C34878D82A}">
                    <a16:rowId xmlns:a16="http://schemas.microsoft.com/office/drawing/2014/main" val="1698803853"/>
                  </a:ext>
                </a:extLst>
              </a:tr>
              <a:tr h="498731">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Any Other Business</a:t>
                      </a:r>
                    </a:p>
                    <a:p>
                      <a:pPr marL="285750" indent="-285750" algn="l" fontAlgn="base">
                        <a:buFont typeface="Arial" panose="020B0604020202020204" pitchFamily="34" charset="0"/>
                        <a:buChar char="•"/>
                      </a:pPr>
                      <a:r>
                        <a:rPr lang="en-GB" sz="1400" b="0">
                          <a:solidFill>
                            <a:schemeClr val="tx1"/>
                          </a:solidFill>
                          <a:effectLst/>
                          <a:latin typeface="Poppins" panose="00000500000000000000" pitchFamily="2" charset="0"/>
                          <a:cs typeface="Poppins" panose="00000500000000000000" pitchFamily="2" charset="0"/>
                        </a:rPr>
                        <a:t>Collaboration Space Access ​</a:t>
                      </a:r>
                    </a:p>
                    <a:p>
                      <a:pPr marL="285750" indent="-285750" algn="l" fontAlgn="base">
                        <a:buFont typeface="Arial" panose="020B0604020202020204" pitchFamily="34" charset="0"/>
                        <a:buChar char="•"/>
                      </a:pPr>
                      <a:r>
                        <a:rPr lang="en-GB" sz="1400" b="0" i="0">
                          <a:solidFill>
                            <a:schemeClr val="tx1"/>
                          </a:solidFill>
                          <a:effectLst/>
                          <a:latin typeface="Poppins" panose="00000500000000000000" pitchFamily="2" charset="0"/>
                          <a:cs typeface="Poppins" panose="00000500000000000000" pitchFamily="2" charset="0"/>
                        </a:rPr>
                        <a:t>Workgroup Consultation</a:t>
                      </a: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927180611"/>
                  </a:ext>
                </a:extLst>
              </a:tr>
              <a:tr h="498731">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Next Steps​</a:t>
                      </a:r>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7908691" cy="2387600"/>
          </a:xfrm>
        </p:spPr>
        <p:txBody>
          <a:bodyPr/>
          <a:lstStyle/>
          <a:p>
            <a:r>
              <a:rPr lang="en-GB">
                <a:solidFill>
                  <a:srgbClr val="813366"/>
                </a:solidFill>
              </a:rPr>
              <a:t>Workgroup Responsibilities and Membership</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093066"/>
            <a:ext cx="6407882" cy="1196546"/>
          </a:xfrm>
        </p:spPr>
        <p:txBody>
          <a:bodyPr vert="horz" lIns="91440" tIns="45720" rIns="91440" bIns="45720" rtlCol="0" anchor="t">
            <a:normAutofit/>
          </a:bodyPr>
          <a:lstStyle/>
          <a:p>
            <a:r>
              <a:rPr lang="en-GB">
                <a:solidFill>
                  <a:schemeClr val="tx2"/>
                </a:solidFill>
                <a:latin typeface="Arial"/>
                <a:cs typeface="Arial"/>
              </a:rPr>
              <a:t>Prisca Evans </a:t>
            </a:r>
            <a:r>
              <a:rPr lang="en-GB">
                <a:solidFill>
                  <a:srgbClr val="3F0730"/>
                </a:solidFill>
                <a:latin typeface="Arial"/>
                <a:cs typeface="Arial"/>
              </a:rPr>
              <a:t>–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24821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Be respectful of each other’s opinions</a:t>
            </a:r>
            <a:endParaRPr lang="en-GB" sz="2000" kern="1200">
              <a:latin typeface="Arial" panose="020B060402020202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Do not share commercially sensitive information</a:t>
            </a:r>
            <a:endParaRPr lang="en-GB" sz="2000" kern="1200">
              <a:latin typeface="Arial" panose="020B0604020202020204" pitchFamily="34" charset="0"/>
              <a:cs typeface="Arial" panose="020B0604020202020204" pitchFamily="34"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Language and Conduct to be consistent with the values of equality and diversity</a:t>
            </a:r>
            <a:endParaRPr lang="en-GB" sz="2000" kern="1200">
              <a:latin typeface="Arial" panose="020B0604020202020204" pitchFamily="34" charset="0"/>
              <a:cs typeface="Arial" panose="020B0604020202020204" pitchFamily="34"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Arial" panose="020B0604020202020204" pitchFamily="34" charset="0"/>
                <a:cs typeface="Arial" panose="020B0604020202020204" pitchFamily="34" charset="0"/>
              </a:rPr>
              <a:t>Email communications to/cc’ing the .box email</a:t>
            </a:r>
            <a:endParaRPr lang="en-GB" kern="1200">
              <a:latin typeface="Arial" panose="020B0604020202020204" pitchFamily="34" charset="0"/>
              <a:cs typeface="Arial" panose="020B0604020202020204" pitchFamily="34"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1165132503"/>
              </p:ext>
            </p:extLst>
          </p:nvPr>
        </p:nvGraphicFramePr>
        <p:xfrm>
          <a:off x="487325" y="1105396"/>
          <a:ext cx="11217349" cy="4957551"/>
        </p:xfrm>
        <a:graphic>
          <a:graphicData uri="http://schemas.openxmlformats.org/drawingml/2006/table">
            <a:tbl>
              <a:tblPr/>
              <a:tblGrid>
                <a:gridCol w="2324547">
                  <a:extLst>
                    <a:ext uri="{9D8B030D-6E8A-4147-A177-3AD203B41FA5}">
                      <a16:colId xmlns:a16="http://schemas.microsoft.com/office/drawing/2014/main" val="3659504233"/>
                    </a:ext>
                  </a:extLst>
                </a:gridCol>
                <a:gridCol w="2703808">
                  <a:extLst>
                    <a:ext uri="{9D8B030D-6E8A-4147-A177-3AD203B41FA5}">
                      <a16:colId xmlns:a16="http://schemas.microsoft.com/office/drawing/2014/main" val="3500900062"/>
                    </a:ext>
                  </a:extLst>
                </a:gridCol>
                <a:gridCol w="6188994">
                  <a:extLst>
                    <a:ext uri="{9D8B030D-6E8A-4147-A177-3AD203B41FA5}">
                      <a16:colId xmlns:a16="http://schemas.microsoft.com/office/drawing/2014/main" val="2056789389"/>
                    </a:ext>
                  </a:extLst>
                </a:gridCol>
              </a:tblGrid>
              <a:tr h="333593">
                <a:tc>
                  <a:txBody>
                    <a:bodyPr/>
                    <a:lstStyle/>
                    <a:p>
                      <a:pPr algn="l" fontAlgn="base"/>
                      <a:r>
                        <a:rPr lang="en-GB" sz="1300" b="0" i="0" u="none" strike="noStrike">
                          <a:solidFill>
                            <a:schemeClr val="bg1"/>
                          </a:solidFill>
                          <a:effectLst/>
                          <a:latin typeface="Arial"/>
                        </a:rPr>
                        <a:t>Role</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a:solidFill>
                            <a:schemeClr val="bg1"/>
                          </a:solidFill>
                          <a:effectLst/>
                          <a:latin typeface="Arial"/>
                        </a:rPr>
                        <a:t>Name</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a:solidFill>
                            <a:schemeClr val="bg1"/>
                          </a:solidFill>
                          <a:effectLst/>
                          <a:latin typeface="Arial"/>
                        </a:rPr>
                        <a:t>Company</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420731">
                <a:tc>
                  <a:txBody>
                    <a:bodyPr/>
                    <a:lstStyle/>
                    <a:p>
                      <a:pPr algn="l" fontAlgn="base"/>
                      <a:r>
                        <a:rPr lang="en-GB" sz="1600" b="0" i="0">
                          <a:solidFill>
                            <a:srgbClr val="000000"/>
                          </a:solidFill>
                          <a:effectLst/>
                          <a:latin typeface="Poppins" panose="00000500000000000000" pitchFamily="2" charset="0"/>
                          <a:cs typeface="Poppins" panose="00000500000000000000" pitchFamily="2" charset="0"/>
                        </a:rPr>
                        <a:t>Proposer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Thomas Goss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310114">
                <a:tc>
                  <a:txBody>
                    <a:bodyPr/>
                    <a:lstStyle/>
                    <a:p>
                      <a:pPr algn="l" fontAlgn="base"/>
                      <a:r>
                        <a:rPr lang="en-GB" sz="1600" b="0" i="0">
                          <a:solidFill>
                            <a:srgbClr val="000000"/>
                          </a:solidFill>
                          <a:effectLst/>
                          <a:latin typeface="Poppins" panose="00000500000000000000" pitchFamily="2" charset="0"/>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Hao Guo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76795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a:solidFill>
                          <a:srgbClr val="000000"/>
                        </a:solidFill>
                        <a:effectLst/>
                        <a:latin typeface="Poppins" panose="00000500000000000000" pitchFamily="2" charset="0"/>
                        <a:cs typeface="Poppins" panose="000005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Garth Graham</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SSE Generation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76795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a:solidFill>
                          <a:srgbClr val="000000"/>
                        </a:solidFill>
                        <a:effectLst/>
                        <a:latin typeface="Poppins" panose="00000500000000000000" pitchFamily="2" charset="0"/>
                        <a:cs typeface="Poppins" panose="000005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Alan Creighton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Northern Powergrid</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53903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Andrew Allan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RWE</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514415">
                <a:tc>
                  <a:txBody>
                    <a:bodyPr/>
                    <a:lstStyle/>
                    <a:p>
                      <a:pPr algn="l" fontAlgn="base"/>
                      <a:r>
                        <a:rPr lang="en-GB" sz="1600" b="0" i="0">
                          <a:solidFill>
                            <a:srgbClr val="000000"/>
                          </a:solidFill>
                          <a:effectLst/>
                          <a:latin typeface="Poppins" panose="00000500000000000000" pitchFamily="2" charset="0"/>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Harry Burns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EDF</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53903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kern="1200">
                          <a:solidFill>
                            <a:schemeClr val="tx1"/>
                          </a:solidFill>
                          <a:effectLst/>
                          <a:latin typeface="Poppins" panose="00000500000000000000" pitchFamily="2" charset="0"/>
                          <a:ea typeface="+mn-ea"/>
                          <a:cs typeface="Poppins" panose="00000500000000000000" pitchFamily="2" charset="0"/>
                        </a:rPr>
                        <a:t>Alan Convery </a:t>
                      </a:r>
                      <a:endParaRPr lang="en-GB"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SP Transmission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381243"/>
                  </a:ext>
                </a:extLst>
              </a:tr>
              <a:tr h="539036">
                <a:tc>
                  <a:txBody>
                    <a:bodyPr/>
                    <a:lstStyle/>
                    <a:p>
                      <a:pPr algn="l" fontAlgn="base"/>
                      <a:r>
                        <a:rPr lang="en-GB" sz="1600" b="0" i="0">
                          <a:solidFill>
                            <a:srgbClr val="000000"/>
                          </a:solidFill>
                          <a:effectLst/>
                          <a:latin typeface="Poppins" panose="00000500000000000000" pitchFamily="2" charset="0"/>
                          <a:cs typeface="Poppins" panose="00000500000000000000" pitchFamily="2" charset="0"/>
                        </a:rPr>
                        <a:t>Authority Representative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panose="00000500000000000000" pitchFamily="2" charset="0"/>
                          <a:cs typeface="Poppins" panose="00000500000000000000" pitchFamily="2" charset="0"/>
                        </a:rPr>
                        <a:t>Paul Drew</a:t>
                      </a:r>
                    </a:p>
                    <a:p>
                      <a:pPr algn="l" fontAlgn="b"/>
                      <a:endParaRPr lang="en-GB"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OFGEM</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802229"/>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5CCD4-B097-BF09-5EFA-4430B35C9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1BE60-5D69-92C7-859D-F4B81DE57303}"/>
              </a:ext>
            </a:extLst>
          </p:cNvPr>
          <p:cNvSpPr>
            <a:spLocks noGrp="1"/>
          </p:cNvSpPr>
          <p:nvPr>
            <p:ph type="title"/>
          </p:nvPr>
        </p:nvSpPr>
        <p:spPr/>
        <p:txBody>
          <a:bodyPr/>
          <a:lstStyle/>
          <a:p>
            <a:r>
              <a:rPr lang="en-GB">
                <a:solidFill>
                  <a:srgbClr val="813366"/>
                </a:solidFill>
              </a:rPr>
              <a:t>Workgroup Membership</a:t>
            </a:r>
          </a:p>
        </p:txBody>
      </p:sp>
      <p:graphicFrame>
        <p:nvGraphicFramePr>
          <p:cNvPr id="5" name="Content Placeholder 4">
            <a:extLst>
              <a:ext uri="{FF2B5EF4-FFF2-40B4-BE49-F238E27FC236}">
                <a16:creationId xmlns:a16="http://schemas.microsoft.com/office/drawing/2014/main" id="{D8692C74-99F0-865A-C086-A32DC993171B}"/>
              </a:ext>
            </a:extLst>
          </p:cNvPr>
          <p:cNvGraphicFramePr>
            <a:graphicFrameLocks noGrp="1"/>
          </p:cNvGraphicFramePr>
          <p:nvPr>
            <p:ph sz="half" idx="1"/>
            <p:extLst>
              <p:ext uri="{D42A27DB-BD31-4B8C-83A1-F6EECF244321}">
                <p14:modId xmlns:p14="http://schemas.microsoft.com/office/powerpoint/2010/main" val="151789282"/>
              </p:ext>
            </p:extLst>
          </p:nvPr>
        </p:nvGraphicFramePr>
        <p:xfrm>
          <a:off x="542260" y="1296783"/>
          <a:ext cx="11341605" cy="4365064"/>
        </p:xfrm>
        <a:graphic>
          <a:graphicData uri="http://schemas.openxmlformats.org/drawingml/2006/table">
            <a:tbl>
              <a:tblPr/>
              <a:tblGrid>
                <a:gridCol w="2724079">
                  <a:extLst>
                    <a:ext uri="{9D8B030D-6E8A-4147-A177-3AD203B41FA5}">
                      <a16:colId xmlns:a16="http://schemas.microsoft.com/office/drawing/2014/main" val="3659504233"/>
                    </a:ext>
                  </a:extLst>
                </a:gridCol>
                <a:gridCol w="2977299">
                  <a:extLst>
                    <a:ext uri="{9D8B030D-6E8A-4147-A177-3AD203B41FA5}">
                      <a16:colId xmlns:a16="http://schemas.microsoft.com/office/drawing/2014/main" val="3500900062"/>
                    </a:ext>
                  </a:extLst>
                </a:gridCol>
                <a:gridCol w="5640227">
                  <a:extLst>
                    <a:ext uri="{9D8B030D-6E8A-4147-A177-3AD203B41FA5}">
                      <a16:colId xmlns:a16="http://schemas.microsoft.com/office/drawing/2014/main" val="2056789389"/>
                    </a:ext>
                  </a:extLst>
                </a:gridCol>
              </a:tblGrid>
              <a:tr h="355332">
                <a:tc>
                  <a:txBody>
                    <a:bodyPr/>
                    <a:lstStyle/>
                    <a:p>
                      <a:pPr algn="l" fontAlgn="base"/>
                      <a:r>
                        <a:rPr lang="en-GB" sz="1300" b="0" i="0" u="none" strike="noStrike">
                          <a:solidFill>
                            <a:schemeClr val="bg1"/>
                          </a:solidFill>
                          <a:effectLst/>
                          <a:latin typeface="Arial"/>
                        </a:rPr>
                        <a:t>Role</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a:solidFill>
                            <a:schemeClr val="bg1"/>
                          </a:solidFill>
                          <a:effectLst/>
                          <a:latin typeface="Arial"/>
                        </a:rPr>
                        <a:t>Name</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a:solidFill>
                            <a:schemeClr val="bg1"/>
                          </a:solidFill>
                          <a:effectLst/>
                          <a:latin typeface="Arial"/>
                        </a:rPr>
                        <a:t>Company</a:t>
                      </a:r>
                      <a:r>
                        <a:rPr lang="en-GB" sz="1300" b="0" i="0">
                          <a:solidFill>
                            <a:schemeClr val="bg1"/>
                          </a:solidFill>
                          <a:effectLst/>
                          <a:latin typeface="Arial"/>
                        </a:rPr>
                        <a:t>​</a:t>
                      </a:r>
                      <a:endParaRPr lang="en-GB" sz="1700" b="0" i="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5533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a:solidFill>
                            <a:srgbClr val="000000"/>
                          </a:solidFill>
                          <a:effectLst/>
                          <a:latin typeface="Poppins"/>
                          <a:cs typeface="Poppins"/>
                        </a:rPr>
                        <a:t>Workgroup Member</a:t>
                      </a:r>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r>
                        <a:rPr lang="en-GB" sz="1600" b="0" i="0" kern="1200">
                          <a:solidFill>
                            <a:schemeClr val="tx1"/>
                          </a:solidFill>
                          <a:effectLst/>
                          <a:latin typeface="Poppins" panose="00000500000000000000" pitchFamily="2" charset="0"/>
                          <a:ea typeface="+mn-ea"/>
                          <a:cs typeface="Poppins" panose="00000500000000000000" pitchFamily="2" charset="0"/>
                        </a:rPr>
                        <a:t>Roger Carter</a:t>
                      </a:r>
                      <a:endParaRPr lang="en-GB" sz="1600" b="0" i="0">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kern="1200">
                          <a:solidFill>
                            <a:schemeClr val="tx1"/>
                          </a:solidFill>
                          <a:effectLst/>
                          <a:latin typeface="Poppins" panose="00000500000000000000" pitchFamily="2" charset="0"/>
                          <a:ea typeface="+mn-ea"/>
                          <a:cs typeface="Poppins" panose="00000500000000000000" pitchFamily="2" charset="0"/>
                        </a:rPr>
                        <a:t>Transmission Investment</a:t>
                      </a:r>
                      <a:endParaRPr lang="en-GB"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0">
                <a:tc>
                  <a:txBody>
                    <a:bodyPr/>
                    <a:lstStyle/>
                    <a:p>
                      <a:pPr algn="l" fontAlgn="base"/>
                      <a:r>
                        <a:rPr lang="en-GB" sz="1600" b="0" i="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Rhiannon Whitty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a:solidFill>
                          <a:srgbClr val="000000"/>
                        </a:solidFill>
                        <a:effectLst/>
                        <a:latin typeface="Poppins"/>
                        <a:cs typeface="Poppins"/>
                      </a:endParaRPr>
                    </a:p>
                    <a:p>
                      <a:pPr algn="l" fontAlgn="base"/>
                      <a:r>
                        <a:rPr lang="en-GB" sz="1600" b="0" i="0">
                          <a:solidFill>
                            <a:srgbClr val="000000"/>
                          </a:solidFill>
                          <a:effectLst/>
                          <a:latin typeface="Poppins"/>
                          <a:cs typeface="Poppins"/>
                        </a:rPr>
                        <a:t>Observer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Angie Gwozdz</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a:solidFill>
                          <a:srgbClr val="000000"/>
                        </a:solidFill>
                        <a:effectLst/>
                        <a:latin typeface="Poppins"/>
                        <a:cs typeface="Poppins"/>
                      </a:endParaRPr>
                    </a:p>
                    <a:p>
                      <a:pPr algn="l" fontAlgn="base"/>
                      <a:r>
                        <a:rPr lang="en-GB" sz="1600" b="0" i="0">
                          <a:solidFill>
                            <a:srgbClr val="000000"/>
                          </a:solidFill>
                          <a:effectLst/>
                          <a:latin typeface="Poppins"/>
                          <a:cs typeface="Poppins"/>
                        </a:rPr>
                        <a:t>Observer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Aman Sharma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0">
                <a:tc>
                  <a:txBody>
                    <a:bodyPr/>
                    <a:lstStyle/>
                    <a:p>
                      <a:pPr algn="l" fontAlgn="base"/>
                      <a:r>
                        <a:rPr lang="en-GB" sz="1600" b="0" i="0">
                          <a:solidFill>
                            <a:srgbClr val="000000"/>
                          </a:solidFill>
                          <a:effectLst/>
                          <a:latin typeface="Poppins"/>
                          <a:cs typeface="Poppins"/>
                        </a:rPr>
                        <a:t>Observer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Elena Fry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a:cs typeface="Poppins"/>
                        </a:rPr>
                        <a:t>NESO</a:t>
                      </a:r>
                    </a:p>
                    <a:p>
                      <a:pPr algn="l" fontAlgn="b"/>
                      <a:endParaRPr lang="en-GB" sz="1600" b="0" i="0" u="none" strike="noStrike">
                        <a:solidFill>
                          <a:srgbClr val="000000"/>
                        </a:solidFill>
                        <a:effectLst/>
                        <a:latin typeface="Poppins"/>
                        <a:cs typeface="Poppins"/>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45743">
                <a:tc>
                  <a:txBody>
                    <a:bodyPr/>
                    <a:lstStyle/>
                    <a:p>
                      <a:pPr algn="l" fontAlgn="base"/>
                      <a:r>
                        <a:rPr lang="en-GB" sz="1600" b="0" i="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a:cs typeface="Poppins"/>
                        </a:rPr>
                        <a:t>Rebecca Coan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a:cs typeface="Poppins"/>
                        </a:rPr>
                        <a:t>NESO</a:t>
                      </a:r>
                    </a:p>
                    <a:p>
                      <a:pPr algn="l" fontAlgn="b"/>
                      <a:endParaRPr lang="en-GB" sz="1600" b="0" i="0" u="none" strike="noStrike">
                        <a:solidFill>
                          <a:srgbClr val="000000"/>
                        </a:solidFill>
                        <a:effectLst/>
                        <a:latin typeface="Poppins"/>
                        <a:cs typeface="Poppins"/>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513184">
                <a:tc>
                  <a:txBody>
                    <a:bodyPr/>
                    <a:lstStyle/>
                    <a:p>
                      <a:pPr marL="0" algn="l" defTabSz="914400" rtl="0" eaLnBrk="1" fontAlgn="base" latinLnBrk="0" hangingPunct="1"/>
                      <a:r>
                        <a:rPr lang="en-GB" sz="1600" b="0" i="0" kern="1200">
                          <a:solidFill>
                            <a:srgbClr val="000000"/>
                          </a:solidFill>
                          <a:effectLst/>
                          <a:latin typeface="Poppins"/>
                          <a:ea typeface="+mn-ea"/>
                          <a:cs typeface="Poppins"/>
                        </a:rPr>
                        <a:t>Observer</a:t>
                      </a:r>
                    </a:p>
                    <a:p>
                      <a:pPr marL="0" algn="l" defTabSz="914400" rtl="0" eaLnBrk="1" fontAlgn="base" latinLnBrk="0" hangingPunct="1"/>
                      <a:endParaRPr lang="en-GB" sz="1600" b="0" i="0" kern="1200">
                        <a:solidFill>
                          <a:srgbClr val="000000"/>
                        </a:solidFill>
                        <a:effectLst/>
                        <a:latin typeface="Poppins"/>
                        <a:ea typeface="+mn-ea"/>
                        <a:cs typeface="Poppins"/>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base" latinLnBrk="0" hangingPunct="1"/>
                      <a:r>
                        <a:rPr lang="en-GB" sz="1600" b="0" i="0" kern="1200">
                          <a:solidFill>
                            <a:srgbClr val="000000"/>
                          </a:solidFill>
                          <a:effectLst/>
                          <a:latin typeface="Poppins"/>
                          <a:ea typeface="+mn-ea"/>
                          <a:cs typeface="Poppins"/>
                        </a:rPr>
                        <a:t>Pritesh Patel</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kern="1200">
                          <a:solidFill>
                            <a:srgbClr val="000000"/>
                          </a:solidFill>
                          <a:effectLst/>
                          <a:latin typeface="Poppins"/>
                          <a:ea typeface="+mn-ea"/>
                          <a:cs typeface="Poppins"/>
                        </a:rPr>
                        <a:t>NESO</a:t>
                      </a:r>
                    </a:p>
                    <a:p>
                      <a:pPr marL="0" algn="l" defTabSz="914400" rtl="0" eaLnBrk="1" fontAlgn="base" latinLnBrk="0" hangingPunct="1"/>
                      <a:endParaRPr lang="en-GB" sz="1600" b="0" i="0" kern="1200">
                        <a:solidFill>
                          <a:srgbClr val="000000"/>
                        </a:solidFill>
                        <a:effectLst/>
                        <a:latin typeface="Poppins"/>
                        <a:ea typeface="+mn-ea"/>
                        <a:cs typeface="Poppins"/>
                      </a:endParaRP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381243"/>
                  </a:ext>
                </a:extLst>
              </a:tr>
            </a:tbl>
          </a:graphicData>
        </a:graphic>
      </p:graphicFrame>
      <p:sp>
        <p:nvSpPr>
          <p:cNvPr id="6" name="Rectangle 1">
            <a:extLst>
              <a:ext uri="{FF2B5EF4-FFF2-40B4-BE49-F238E27FC236}">
                <a16:creationId xmlns:a16="http://schemas.microsoft.com/office/drawing/2014/main" id="{BB0DE68D-31E2-9E45-BA15-CF7F3B2AEDA1}"/>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844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lstStyle/>
          <a:p>
            <a:r>
              <a:rPr lang="en-GB">
                <a:solidFill>
                  <a:srgbClr val="813366"/>
                </a:solidFill>
              </a:rPr>
              <a:t>Objectives and Timeline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302616"/>
            <a:ext cx="6354517" cy="986996"/>
          </a:xfrm>
        </p:spPr>
        <p:txBody>
          <a:bodyPr vert="horz" lIns="91440" tIns="45720" rIns="91440" bIns="45720" rtlCol="0" anchor="t">
            <a:normAutofit/>
          </a:bodyPr>
          <a:lstStyle/>
          <a:p>
            <a:r>
              <a:rPr lang="en-GB">
                <a:solidFill>
                  <a:schemeClr val="tx2"/>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01750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a:solidFill>
                  <a:srgbClr val="813366"/>
                </a:solidFill>
                <a:latin typeface="Arial"/>
                <a:cs typeface="Arial"/>
              </a:rPr>
              <a:t>Timeline for GC0182 as of 15 September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246626199"/>
              </p:ext>
            </p:extLst>
          </p:nvPr>
        </p:nvGraphicFramePr>
        <p:xfrm>
          <a:off x="115485" y="1102834"/>
          <a:ext cx="11843635" cy="4876724"/>
        </p:xfrm>
        <a:graphic>
          <a:graphicData uri="http://schemas.openxmlformats.org/drawingml/2006/table">
            <a:tbl>
              <a:tblPr>
                <a:tableStyleId>{616DA210-FB5B-4158-B5E0-FEB733F419BA}</a:tableStyleId>
              </a:tblPr>
              <a:tblGrid>
                <a:gridCol w="3901378">
                  <a:extLst>
                    <a:ext uri="{9D8B030D-6E8A-4147-A177-3AD203B41FA5}">
                      <a16:colId xmlns:a16="http://schemas.microsoft.com/office/drawing/2014/main" val="952093456"/>
                    </a:ext>
                  </a:extLst>
                </a:gridCol>
                <a:gridCol w="2168984">
                  <a:extLst>
                    <a:ext uri="{9D8B030D-6E8A-4147-A177-3AD203B41FA5}">
                      <a16:colId xmlns:a16="http://schemas.microsoft.com/office/drawing/2014/main" val="2511239594"/>
                    </a:ext>
                  </a:extLst>
                </a:gridCol>
                <a:gridCol w="3354980">
                  <a:extLst>
                    <a:ext uri="{9D8B030D-6E8A-4147-A177-3AD203B41FA5}">
                      <a16:colId xmlns:a16="http://schemas.microsoft.com/office/drawing/2014/main" val="2351677352"/>
                    </a:ext>
                  </a:extLst>
                </a:gridCol>
                <a:gridCol w="2418293">
                  <a:extLst>
                    <a:ext uri="{9D8B030D-6E8A-4147-A177-3AD203B41FA5}">
                      <a16:colId xmlns:a16="http://schemas.microsoft.com/office/drawing/2014/main" val="1454789346"/>
                    </a:ext>
                  </a:extLst>
                </a:gridCol>
              </a:tblGrid>
              <a:tr h="292747">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36674">
                <a:tc>
                  <a:txBody>
                    <a:bodyPr/>
                    <a:lstStyle/>
                    <a:p>
                      <a:pPr algn="l" fontAlgn="base"/>
                      <a:r>
                        <a:rPr lang="en-GB" sz="1200" b="0">
                          <a:solidFill>
                            <a:srgbClr val="000000"/>
                          </a:solidFill>
                          <a:effectLst/>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24/07/25</a:t>
                      </a:r>
                    </a:p>
                  </a:txBody>
                  <a:tcPr marL="90028" marR="90028" marT="45014" marB="45014"/>
                </a:tc>
                <a:tc>
                  <a:txBody>
                    <a:bodyPr/>
                    <a:lstStyle/>
                    <a:p>
                      <a:pPr algn="l" fontAlgn="base"/>
                      <a:r>
                        <a:rPr lang="en-GB" sz="1200" b="0">
                          <a:solidFill>
                            <a:srgbClr val="000000"/>
                          </a:solidFill>
                          <a:effectLst/>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29/05/26 - 29/06/26</a:t>
                      </a:r>
                    </a:p>
                  </a:txBody>
                  <a:tcPr marL="90028" marR="90028" marT="45014" marB="45014"/>
                </a:tc>
                <a:extLst>
                  <a:ext uri="{0D108BD9-81ED-4DB2-BD59-A6C34878D82A}">
                    <a16:rowId xmlns:a16="http://schemas.microsoft.com/office/drawing/2014/main" val="3116467919"/>
                  </a:ext>
                </a:extLst>
              </a:tr>
              <a:tr h="611885">
                <a:tc>
                  <a:txBody>
                    <a:bodyPr/>
                    <a:lstStyle/>
                    <a:p>
                      <a:pPr algn="l" fontAlgn="base"/>
                      <a:r>
                        <a:rPr lang="en-GB" sz="1200" b="0">
                          <a:solidFill>
                            <a:srgbClr val="000000"/>
                          </a:solidFill>
                          <a:effectLst/>
                        </a:rPr>
                        <a:t>Workgroup Nominations (15 business days)​</a:t>
                      </a:r>
                    </a:p>
                  </a:txBody>
                  <a:tcPr marL="90028" marR="90028" marT="45014" marB="45014"/>
                </a:tc>
                <a:tc>
                  <a:txBody>
                    <a:bodyPr/>
                    <a:lstStyle/>
                    <a:p>
                      <a:pPr algn="l" fontAlgn="base"/>
                      <a:r>
                        <a:rPr lang="en-GB" sz="1200" b="0">
                          <a:solidFill>
                            <a:srgbClr val="000000"/>
                          </a:solidFill>
                          <a:effectLst/>
                        </a:rPr>
                        <a:t>29/07/25 - 18/08/25</a:t>
                      </a:r>
                    </a:p>
                  </a:txBody>
                  <a:tcPr marL="90028" marR="90028" marT="45014" marB="45014"/>
                </a:tc>
                <a:tc>
                  <a:txBody>
                    <a:bodyPr/>
                    <a:lstStyle/>
                    <a:p>
                      <a:pPr algn="l" fontAlgn="base"/>
                      <a:r>
                        <a:rPr lang="en-GB" sz="1200" b="0">
                          <a:solidFill>
                            <a:srgbClr val="000000"/>
                          </a:solidFill>
                          <a:effectLst/>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22/07/26</a:t>
                      </a:r>
                    </a:p>
                  </a:txBody>
                  <a:tcPr marL="90028" marR="90028" marT="45014" marB="45014"/>
                </a:tc>
                <a:extLst>
                  <a:ext uri="{0D108BD9-81ED-4DB2-BD59-A6C34878D82A}">
                    <a16:rowId xmlns:a16="http://schemas.microsoft.com/office/drawing/2014/main" val="1030822218"/>
                  </a:ext>
                </a:extLst>
              </a:tr>
              <a:tr h="691228">
                <a:tc>
                  <a:txBody>
                    <a:bodyPr/>
                    <a:lstStyle/>
                    <a:p>
                      <a:pPr algn="l" fontAlgn="base"/>
                      <a:r>
                        <a:rPr lang="en-GB" sz="1200" b="0">
                          <a:solidFill>
                            <a:srgbClr val="000000"/>
                          </a:solidFill>
                          <a:effectLst/>
                        </a:rPr>
                        <a:t>Workgroups 1, 2 and 3</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rPr>
                        <a:t>15/09/25</a:t>
                      </a:r>
                    </a:p>
                    <a:p>
                      <a:pPr marL="171450" indent="-171450" algn="l" fontAlgn="base">
                        <a:buFont typeface="Arial" panose="020B0604020202020204" pitchFamily="34" charset="0"/>
                        <a:buChar char="•"/>
                      </a:pPr>
                      <a:r>
                        <a:rPr lang="en-GB" sz="1200" b="0">
                          <a:solidFill>
                            <a:srgbClr val="000000"/>
                          </a:solidFill>
                          <a:effectLst/>
                        </a:rPr>
                        <a:t>20/10/25</a:t>
                      </a:r>
                    </a:p>
                    <a:p>
                      <a:pPr marL="171450" indent="-171450" algn="l" fontAlgn="base">
                        <a:buFont typeface="Arial" panose="020B0604020202020204" pitchFamily="34" charset="0"/>
                        <a:buChar char="•"/>
                      </a:pPr>
                      <a:r>
                        <a:rPr lang="en-GB" sz="1200" b="0">
                          <a:solidFill>
                            <a:srgbClr val="000000"/>
                          </a:solidFill>
                          <a:effectLst/>
                        </a:rPr>
                        <a:t>25/11/25</a:t>
                      </a:r>
                    </a:p>
                  </a:txBody>
                  <a:tcPr marL="90028" marR="90028" marT="45014" marB="45014"/>
                </a:tc>
                <a:tc>
                  <a:txBody>
                    <a:bodyPr/>
                    <a:lstStyle/>
                    <a:p>
                      <a:pPr algn="l" fontAlgn="base"/>
                      <a:r>
                        <a:rPr lang="en-GB" sz="1200" b="0">
                          <a:solidFill>
                            <a:srgbClr val="000000"/>
                          </a:solidFill>
                          <a:effectLst/>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30/07/26</a:t>
                      </a:r>
                    </a:p>
                  </a:txBody>
                  <a:tcPr marL="90028" marR="90028" marT="45014" marB="45014"/>
                </a:tc>
                <a:extLst>
                  <a:ext uri="{0D108BD9-81ED-4DB2-BD59-A6C34878D82A}">
                    <a16:rowId xmlns:a16="http://schemas.microsoft.com/office/drawing/2014/main" val="3753971294"/>
                  </a:ext>
                </a:extLst>
              </a:tr>
              <a:tr h="611885">
                <a:tc>
                  <a:txBody>
                    <a:bodyPr/>
                    <a:lstStyle/>
                    <a:p>
                      <a:pPr algn="l" fontAlgn="base"/>
                      <a:r>
                        <a:rPr lang="en-GB" sz="1200" b="0">
                          <a:solidFill>
                            <a:srgbClr val="000000"/>
                          </a:solidFill>
                          <a:effectLst/>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09/12/25 - 09/01/26</a:t>
                      </a:r>
                    </a:p>
                  </a:txBody>
                  <a:tcPr marL="90028" marR="90028" marT="45014" marB="45014"/>
                </a:tc>
                <a:tc>
                  <a:txBody>
                    <a:bodyPr/>
                    <a:lstStyle/>
                    <a:p>
                      <a:pPr algn="l" fontAlgn="base"/>
                      <a:r>
                        <a:rPr lang="en-GB" sz="1200" b="0">
                          <a:solidFill>
                            <a:srgbClr val="000000"/>
                          </a:solidFill>
                          <a:effectLst/>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rPr>
                        <a:t>31/07/26 - 10/08/26</a:t>
                      </a:r>
                    </a:p>
                  </a:txBody>
                  <a:tcPr marL="90028" marR="90028" marT="45014" marB="45014"/>
                </a:tc>
                <a:extLst>
                  <a:ext uri="{0D108BD9-81ED-4DB2-BD59-A6C34878D82A}">
                    <a16:rowId xmlns:a16="http://schemas.microsoft.com/office/drawing/2014/main" val="2574719098"/>
                  </a:ext>
                </a:extLst>
              </a:tr>
              <a:tr h="1306709">
                <a:tc>
                  <a:txBody>
                    <a:bodyPr/>
                    <a:lstStyle/>
                    <a:p>
                      <a:pPr algn="l" fontAlgn="base"/>
                      <a:r>
                        <a:rPr lang="en-GB" sz="1200" b="0">
                          <a:solidFill>
                            <a:srgbClr val="000000"/>
                          </a:solidFill>
                          <a:effectLst/>
                        </a:rPr>
                        <a:t>Workgroups 4, 5 and 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rPr>
                        <a:t>20/01/26</a:t>
                      </a:r>
                    </a:p>
                    <a:p>
                      <a:pPr marL="171450" indent="-171450" algn="l" fontAlgn="base">
                        <a:buFont typeface="Arial" panose="020B0604020202020204" pitchFamily="34" charset="0"/>
                        <a:buChar char="•"/>
                      </a:pPr>
                      <a:r>
                        <a:rPr lang="en-GB" sz="1200" b="0">
                          <a:solidFill>
                            <a:srgbClr val="000000"/>
                          </a:solidFill>
                          <a:effectLst/>
                        </a:rPr>
                        <a:t>04/03/26</a:t>
                      </a:r>
                    </a:p>
                    <a:p>
                      <a:pPr marL="171450" indent="-171450" algn="l" fontAlgn="base">
                        <a:buFont typeface="Arial" panose="020B0604020202020204" pitchFamily="34" charset="0"/>
                        <a:buChar char="•"/>
                      </a:pPr>
                      <a:r>
                        <a:rPr lang="en-GB" sz="1200" b="0">
                          <a:solidFill>
                            <a:srgbClr val="000000"/>
                          </a:solidFill>
                          <a:effectLst/>
                        </a:rPr>
                        <a:t>14/04/26</a:t>
                      </a:r>
                    </a:p>
                  </a:txBody>
                  <a:tcPr marL="90028" marR="90028" marT="45014" marB="45014"/>
                </a:tc>
                <a:tc>
                  <a:txBody>
                    <a:bodyPr/>
                    <a:lstStyle/>
                    <a:p>
                      <a:pPr algn="l" fontAlgn="base"/>
                      <a:r>
                        <a:rPr lang="en-GB" sz="1200" b="0">
                          <a:solidFill>
                            <a:srgbClr val="000000"/>
                          </a:solidFill>
                          <a:effectLst/>
                        </a:rPr>
                        <a:t>Final Modification Report issued to Ofgem</a:t>
                      </a:r>
                    </a:p>
                    <a:p>
                      <a:pPr algn="l" fontAlgn="base"/>
                      <a:r>
                        <a:rPr lang="en-GB" sz="1200" b="0">
                          <a:solidFill>
                            <a:srgbClr val="000000"/>
                          </a:solidFill>
                          <a:effectLst/>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11/08/26</a:t>
                      </a:r>
                    </a:p>
                  </a:txBody>
                  <a:tcPr marL="90028" marR="90028" marT="45014" marB="45014"/>
                </a:tc>
                <a:extLst>
                  <a:ext uri="{0D108BD9-81ED-4DB2-BD59-A6C34878D82A}">
                    <a16:rowId xmlns:a16="http://schemas.microsoft.com/office/drawing/2014/main" val="1864417124"/>
                  </a:ext>
                </a:extLst>
              </a:tr>
              <a:tr h="436674">
                <a:tc>
                  <a:txBody>
                    <a:bodyPr/>
                    <a:lstStyle/>
                    <a:p>
                      <a:pPr algn="l" fontAlgn="base"/>
                      <a:r>
                        <a:rPr lang="en-GB" sz="1200" b="0">
                          <a:solidFill>
                            <a:srgbClr val="000000"/>
                          </a:solidFill>
                          <a:effectLst/>
                        </a:rPr>
                        <a:t>Workgroup report issued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13/05/26</a:t>
                      </a:r>
                    </a:p>
                  </a:txBody>
                  <a:tcPr marL="90028" marR="90028" marT="45014" marB="45014"/>
                </a:tc>
                <a:tc>
                  <a:txBody>
                    <a:bodyPr/>
                    <a:lstStyle/>
                    <a:p>
                      <a:pPr algn="l" fontAlgn="base"/>
                      <a:r>
                        <a:rPr lang="en-GB" sz="1200" b="0">
                          <a:solidFill>
                            <a:srgbClr val="000000"/>
                          </a:solidFill>
                          <a:effectLst/>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TBC</a:t>
                      </a:r>
                    </a:p>
                  </a:txBody>
                  <a:tcPr marL="90028" marR="90028" marT="45014" marB="45014"/>
                </a:tc>
                <a:extLst>
                  <a:ext uri="{0D108BD9-81ED-4DB2-BD59-A6C34878D82A}">
                    <a16:rowId xmlns:a16="http://schemas.microsoft.com/office/drawing/2014/main" val="3902854028"/>
                  </a:ext>
                </a:extLst>
              </a:tr>
              <a:tr h="488922">
                <a:tc>
                  <a:txBody>
                    <a:bodyPr/>
                    <a:lstStyle/>
                    <a:p>
                      <a:pPr algn="l" fontAlgn="base"/>
                      <a:r>
                        <a:rPr lang="en-GB" sz="1200" b="0">
                          <a:solidFill>
                            <a:srgbClr val="000000"/>
                          </a:solidFill>
                          <a:effectLst/>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21/05/26</a:t>
                      </a:r>
                    </a:p>
                  </a:txBody>
                  <a:tcPr marL="90028" marR="90028" marT="45014" marB="45014"/>
                </a:tc>
                <a:tc>
                  <a:txBody>
                    <a:bodyPr/>
                    <a:lstStyle/>
                    <a:p>
                      <a:pPr algn="l" fontAlgn="base"/>
                      <a:r>
                        <a:rPr lang="en-GB" sz="1200" b="0">
                          <a:solidFill>
                            <a:srgbClr val="000000"/>
                          </a:solidFill>
                          <a:effectLst/>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TBC</a:t>
                      </a: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018E9E5051744ABF22512E5FF13109" ma:contentTypeVersion="3" ma:contentTypeDescription="Create a new document." ma:contentTypeScope="" ma:versionID="3d563a946c0306584c84eb09b94357ec">
  <xsd:schema xmlns:xsd="http://www.w3.org/2001/XMLSchema" xmlns:xs="http://www.w3.org/2001/XMLSchema" xmlns:p="http://schemas.microsoft.com/office/2006/metadata/properties" xmlns:ns2="ada98f5a-a740-4799-8252-5a3f447098bc" xmlns:ns3="7f2c557f-1f9a-4793-9113-2d30a9b6f7fc" xmlns:ns4="0539bd39-055b-4247-9f90-d47632e9ec84" targetNamespace="http://schemas.microsoft.com/office/2006/metadata/properties" ma:root="true" ma:fieldsID="01e01b637178fbd276dc60ffe78151e9" ns2:_="" ns3:_="" ns4:_="">
    <xsd:import namespace="ada98f5a-a740-4799-8252-5a3f447098bc"/>
    <xsd:import namespace="7f2c557f-1f9a-4793-9113-2d30a9b6f7fc"/>
    <xsd:import namespace="0539bd39-055b-4247-9f90-d47632e9ec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SearchPropertie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98f5a-a740-4799-8252-5a3f44709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2c557f-1f9a-4793-9113-2d30a9b6f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39bd39-055b-4247-9f90-d47632e9ec84" elementFormDefault="qualified">
    <xsd:import namespace="http://schemas.microsoft.com/office/2006/documentManagement/types"/>
    <xsd:import namespace="http://schemas.microsoft.com/office/infopath/2007/PartnerControls"/>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da98f5a-a740-4799-8252-5a3f447098bc">
      <UserInfo>
        <DisplayName/>
        <AccountId xsi:nil="true"/>
        <AccountType/>
      </UserInfo>
    </SharedWithUsers>
  </documentManagement>
</p:properties>
</file>

<file path=customXml/itemProps1.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2.xml><?xml version="1.0" encoding="utf-8"?>
<ds:datastoreItem xmlns:ds="http://schemas.openxmlformats.org/officeDocument/2006/customXml" ds:itemID="{1C98EFC0-4208-4D73-9A59-C3FDDB178126}">
  <ds:schemaRefs>
    <ds:schemaRef ds:uri="0539bd39-055b-4247-9f90-d47632e9ec84"/>
    <ds:schemaRef ds:uri="7f2c557f-1f9a-4793-9113-2d30a9b6f7fc"/>
    <ds:schemaRef ds:uri="ada98f5a-a740-4799-8252-5a3f44709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8DAACB-6079-4222-BA99-947C98D03F94}">
  <ds:schemaRefs>
    <ds:schemaRef ds:uri="0539bd39-055b-4247-9f90-d47632e9ec84"/>
    <ds:schemaRef ds:uri="7f2c557f-1f9a-4793-9113-2d30a9b6f7fc"/>
    <ds:schemaRef ds:uri="ada98f5a-a740-4799-8252-5a3f44709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5</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GC0182: Metering Polarity</vt:lpstr>
      <vt:lpstr>WELCOME</vt:lpstr>
      <vt:lpstr>Agenda</vt:lpstr>
      <vt:lpstr>Workgroup Responsibilities and Membership</vt:lpstr>
      <vt:lpstr>Expectations of a Workgroup Member</vt:lpstr>
      <vt:lpstr>Workgroup Membership</vt:lpstr>
      <vt:lpstr>Workgroup Membership</vt:lpstr>
      <vt:lpstr>Objectives and Timeline</vt:lpstr>
      <vt:lpstr>Timeline for GC0182 as of 15 September 2025</vt:lpstr>
      <vt:lpstr>Action Log Review</vt:lpstr>
      <vt:lpstr>Action Log Review</vt:lpstr>
      <vt:lpstr>Proposer Presentation</vt:lpstr>
      <vt:lpstr>STC Modification</vt:lpstr>
      <vt:lpstr>STC Modification</vt:lpstr>
      <vt:lpstr>Legal Text Update</vt:lpstr>
      <vt:lpstr>Grid Code Mod – Proposed Legal Text</vt:lpstr>
      <vt:lpstr>Grid Code Mod – Proposed Legal Text</vt:lpstr>
      <vt:lpstr>Grid Code Mod – Proposed Legal Text</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revision>1</cp:revision>
  <dcterms:created xsi:type="dcterms:W3CDTF">2024-02-29T11:46:45Z</dcterms:created>
  <dcterms:modified xsi:type="dcterms:W3CDTF">2025-10-20T08:36:48Z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0x01010098018E9E5051744ABF22512E5FF13109</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