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5" r:id="rId5"/>
  </p:sldMasterIdLst>
  <p:notesMasterIdLst>
    <p:notesMasterId r:id="rId18"/>
  </p:notesMasterIdLst>
  <p:handoutMasterIdLst>
    <p:handoutMasterId r:id="rId19"/>
  </p:handoutMasterIdLst>
  <p:sldIdLst>
    <p:sldId id="316" r:id="rId6"/>
    <p:sldId id="286" r:id="rId7"/>
    <p:sldId id="2147377780" r:id="rId8"/>
    <p:sldId id="2147377750" r:id="rId9"/>
    <p:sldId id="2147377766" r:id="rId10"/>
    <p:sldId id="2147377763" r:id="rId11"/>
    <p:sldId id="2147377764" r:id="rId12"/>
    <p:sldId id="2147377781" r:id="rId13"/>
    <p:sldId id="2147377754" r:id="rId14"/>
    <p:sldId id="2147377757" r:id="rId15"/>
    <p:sldId id="29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87E88C-0F86-4BF8-90C8-95AF7FDA3067}">
          <p14:sldIdLst>
            <p14:sldId id="316"/>
            <p14:sldId id="286"/>
            <p14:sldId id="2147377780"/>
            <p14:sldId id="2147377750"/>
            <p14:sldId id="2147377766"/>
            <p14:sldId id="2147377763"/>
            <p14:sldId id="2147377764"/>
            <p14:sldId id="2147377781"/>
            <p14:sldId id="2147377754"/>
            <p14:sldId id="2147377757"/>
            <p14:sldId id="299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0730"/>
    <a:srgbClr val="813366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20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o.energy/industry-information/codes/cusc/modifications/cmp448-introducing-progression-commitment-fee-gate-2-connections-queue" TargetMode="External"/><Relationship Id="rId1" Type="http://schemas.openxmlformats.org/officeDocument/2006/relationships/hyperlink" Target="https://www.neso.energy/industry-information/codes/cusc/modifications/cmp460-improving-transmission-connection-asset-chargin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industry-information/codes/cusc/modifications/cmp453-bill-bsuos-net-basis-bsc-trading-units" TargetMode="External"/><Relationship Id="rId2" Type="http://schemas.openxmlformats.org/officeDocument/2006/relationships/hyperlink" Target="https://www.neso.energy/industry-information/codes/cusc/modifications/cmp447-removal-designated-strategic-works-cancellation-chargessecuritisation" TargetMode="External"/><Relationship Id="rId1" Type="http://schemas.openxmlformats.org/officeDocument/2006/relationships/hyperlink" Target="https://www.neso.energy/industry-information/codes/cusc/modifications/cmp454-cmp434-cmp435-section-11-changes" TargetMode="External"/><Relationship Id="rId4" Type="http://schemas.openxmlformats.org/officeDocument/2006/relationships/hyperlink" Target="https://www.neso.energy/industry-information/codes/cusc/modifications/cmp432-improve-locational-onshore-security-factor-tnuos-wider-tariffs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o.energy/industry-information/codes/cusc/modifications/cmp448-introducing-progression-commitment-fee-gate-2-connections-queue" TargetMode="External"/><Relationship Id="rId1" Type="http://schemas.openxmlformats.org/officeDocument/2006/relationships/hyperlink" Target="https://www.neso.energy/industry-information/codes/cusc/modifications/cmp460-improving-transmission-connection-asset-charging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industry-information/codes/cusc/modifications/cmp432-improve-locational-onshore-security-factor-tnuos-wider-tariffs" TargetMode="External"/><Relationship Id="rId2" Type="http://schemas.openxmlformats.org/officeDocument/2006/relationships/hyperlink" Target="https://www.neso.energy/industry-information/codes/cusc/modifications/cmp453-bill-bsuos-net-basis-bsc-trading-units" TargetMode="External"/><Relationship Id="rId1" Type="http://schemas.openxmlformats.org/officeDocument/2006/relationships/hyperlink" Target="https://www.neso.energy/industry-information/codes/cusc/modifications/cmp447-removal-designated-strategic-works-cancellation-chargessecuritisation" TargetMode="External"/><Relationship Id="rId4" Type="http://schemas.openxmlformats.org/officeDocument/2006/relationships/hyperlink" Target="https://www.neso.energy/industry-information/codes/cusc/modifications/cmp454-cmp434-cmp435-section-11-change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F419C-CD6B-4161-A3E2-98C93199B4B9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8243766-5EF0-48C0-B157-B98DA7A25B87}">
      <dgm:prSet custT="1"/>
      <dgm:spPr/>
      <dgm:t>
        <a:bodyPr/>
        <a:lstStyle/>
        <a:p>
          <a:r>
            <a:rPr lang="en-GB" sz="1200" b="1">
              <a:latin typeface="+mj-lt"/>
              <a:cs typeface="Arial"/>
            </a:rPr>
            <a:t>New Modifications / Nominations</a:t>
          </a:r>
        </a:p>
      </dgm:t>
    </dgm:pt>
    <dgm:pt modelId="{5F768466-3497-4CA5-B7D3-9319952FBEDF}" type="parTrans" cxnId="{0BC3B818-FF26-4C59-B2C9-D5061FDC9D3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67AD1E1-0495-49F5-A661-7E94CB77769B}" type="sibTrans" cxnId="{0BC3B818-FF26-4C59-B2C9-D5061FDC9D3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E414E4E-2621-4045-AEC5-FDC9F7FE7BEA}">
      <dgm:prSet custT="1"/>
      <dgm:spPr/>
      <dgm:t>
        <a:bodyPr/>
        <a:lstStyle/>
        <a:p>
          <a:r>
            <a:rPr lang="en-GB" sz="1200" b="1">
              <a:latin typeface="+mj-lt"/>
              <a:cs typeface="Arial"/>
            </a:rPr>
            <a:t>Decisions</a:t>
          </a:r>
        </a:p>
      </dgm:t>
    </dgm:pt>
    <dgm:pt modelId="{87C87025-8B08-46BF-AA1C-5E84773B471E}" type="sibTrans" cxnId="{437A9369-3F4D-42FE-86F4-325366CF047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BC08037-8B8E-4A55-8CFB-03332F67FDA3}" type="parTrans" cxnId="{437A9369-3F4D-42FE-86F4-325366CF047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739BD40-2323-4209-B6B3-9E71BC40AD5F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114300" indent="0">
            <a:buClr>
              <a:schemeClr val="accent5">
                <a:lumMod val="75000"/>
              </a:schemeClr>
            </a:buClr>
            <a:buFont typeface="Arial" panose="020B0604020202020204" pitchFamily="34" charset="0"/>
            <a:buNone/>
          </a:pP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CMP460</a:t>
          </a: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‘</a:t>
          </a:r>
          <a:r>
            <a:rPr lang="en-GB" sz="1200" b="0" i="0" kern="1200">
              <a:latin typeface="+mn-lt"/>
            </a:rPr>
            <a:t>Improving Transmission Connection Asset Charging’ raised on 08 August nominations opened 26 September and </a:t>
          </a:r>
          <a:r>
            <a:rPr lang="en-GB" sz="1200" b="1" i="0" kern="1200">
              <a:latin typeface="+mn-lt"/>
            </a:rPr>
            <a:t>closes 17 October</a:t>
          </a:r>
          <a:r>
            <a:rPr lang="en-GB" sz="1200" b="0" i="0" kern="1200">
              <a:latin typeface="+mn-lt"/>
            </a:rPr>
            <a:t>.</a:t>
          </a: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7C0C9387-D3BD-4FFC-9A63-9A243CEAD4E5}" type="sibTrans" cxnId="{988A7B33-741F-414E-BFDC-6B0F034350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7721166-AE13-4485-A36F-586EA9CDE7A7}" type="parTrans" cxnId="{988A7B33-741F-414E-BFDC-6B0F034350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651B4D1-6F7A-42A7-96BB-753EDE344A8E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0" lvl="1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200" b="0" u="none" kern="120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7FD3C0A0-441D-4C13-A2C2-453944EBFCD4}" type="parTrans" cxnId="{98C1B2D2-C7E8-40AA-9E52-1A40A89C7EC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FDE324F-6EE8-4F13-976F-C941102E2600}" type="sibTrans" cxnId="{98C1B2D2-C7E8-40AA-9E52-1A40A89C7ECA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A397C9AB-C46E-4D13-8669-2CE5421BD619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114300" indent="0">
            <a:buClr>
              <a:schemeClr val="accent5">
                <a:lumMod val="75000"/>
              </a:schemeClr>
            </a:buClr>
            <a:buFont typeface="Arial" panose="020B0604020202020204" pitchFamily="34" charset="0"/>
            <a:buChar char="•"/>
          </a:pP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8BBE1996-354F-4BD6-AE00-68C099F53289}" type="parTrans" cxnId="{51D9381D-6042-4537-ACF3-1680D020B88A}">
      <dgm:prSet/>
      <dgm:spPr/>
      <dgm:t>
        <a:bodyPr/>
        <a:lstStyle/>
        <a:p>
          <a:endParaRPr lang="en-GB"/>
        </a:p>
      </dgm:t>
    </dgm:pt>
    <dgm:pt modelId="{DF2AEF0A-615D-46F7-ACD0-1453480A5FE4}" type="sibTrans" cxnId="{51D9381D-6042-4537-ACF3-1680D020B88A}">
      <dgm:prSet/>
      <dgm:spPr/>
      <dgm:t>
        <a:bodyPr/>
        <a:lstStyle/>
        <a:p>
          <a:endParaRPr lang="en-GB"/>
        </a:p>
      </dgm:t>
    </dgm:pt>
    <dgm:pt modelId="{D8241346-405E-45F4-A6C8-17AED244FDD1}">
      <dgm:prSet custT="1"/>
      <dgm:spPr/>
      <dgm:t>
        <a:bodyPr/>
        <a:lstStyle/>
        <a:p>
          <a:pPr marL="114300" indent="0">
            <a:buClr>
              <a:schemeClr val="accent5">
                <a:lumMod val="75000"/>
              </a:schemeClr>
            </a:buClr>
            <a:buFont typeface="Arial" panose="020B0604020202020204" pitchFamily="34" charset="0"/>
            <a:buChar char="•"/>
          </a:pP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C34067F2-9690-49AF-A82A-2288CFEE958E}" type="parTrans" cxnId="{54A70A83-F4D1-419E-8A13-D8EC83A8F15D}">
      <dgm:prSet/>
      <dgm:spPr/>
      <dgm:t>
        <a:bodyPr/>
        <a:lstStyle/>
        <a:p>
          <a:endParaRPr lang="en-GB"/>
        </a:p>
      </dgm:t>
    </dgm:pt>
    <dgm:pt modelId="{EB43B1AC-91FA-4173-90F7-2BEEF7D5AB49}" type="sibTrans" cxnId="{54A70A83-F4D1-419E-8A13-D8EC83A8F15D}">
      <dgm:prSet/>
      <dgm:spPr/>
      <dgm:t>
        <a:bodyPr/>
        <a:lstStyle/>
        <a:p>
          <a:endParaRPr lang="en-GB"/>
        </a:p>
      </dgm:t>
    </dgm:pt>
    <dgm:pt modelId="{CD74E2C3-7187-4F28-8063-56B6D8D88920}">
      <dgm:prSet/>
      <dgm:spPr/>
      <dgm:t>
        <a:bodyPr/>
        <a:lstStyle/>
        <a:p>
          <a:pPr marL="0" lvl="1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kumimoji="0" lang="en-GB" sz="3600" b="0" i="0" u="none" strike="noStrike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CB696653-E3CA-4FFF-AC3D-F9C30F5DFDD8}" type="parTrans" cxnId="{F7E6AC4C-B564-473A-9ECF-CEB633202EB8}">
      <dgm:prSet/>
      <dgm:spPr/>
      <dgm:t>
        <a:bodyPr/>
        <a:lstStyle/>
        <a:p>
          <a:endParaRPr lang="en-GB"/>
        </a:p>
      </dgm:t>
    </dgm:pt>
    <dgm:pt modelId="{6419C3E2-283D-4E54-9425-56B1D0E03E94}" type="sibTrans" cxnId="{F7E6AC4C-B564-473A-9ECF-CEB633202EB8}">
      <dgm:prSet/>
      <dgm:spPr/>
      <dgm:t>
        <a:bodyPr/>
        <a:lstStyle/>
        <a:p>
          <a:endParaRPr lang="en-GB"/>
        </a:p>
      </dgm:t>
    </dgm:pt>
    <dgm:pt modelId="{62E83019-D0DA-4C46-A9F9-67B02B37BC67}">
      <dgm:prSet custT="1"/>
      <dgm:spPr/>
      <dgm:t>
        <a:bodyPr/>
        <a:lstStyle/>
        <a:p>
          <a:pPr marL="0" lvl="1" indent="0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en-GB" sz="1200" b="1" i="0" u="none" strike="noStrike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CMP448</a:t>
          </a:r>
          <a:r>
            <a:rPr kumimoji="0" lang="en-GB" sz="1200" b="0" i="0" u="none" strike="noStrike" cap="none" spc="0" normalizeH="0" baseline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en-GB" sz="1200" b="0" i="0"/>
            <a:t>Introducing a Progression Commitment Fee to the Gate 2 Connections Queue​’ amendment to timetable received on 19 September.</a:t>
          </a:r>
          <a:endParaRPr kumimoji="0" lang="en-GB" sz="1200" b="0" i="0" u="none" strike="noStrike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E3DB3CE4-218D-4E4E-89A6-60E7CA040F57}" type="parTrans" cxnId="{28DC7A2B-0CF9-4376-94B5-BEA114DB1BFA}">
      <dgm:prSet/>
      <dgm:spPr/>
    </dgm:pt>
    <dgm:pt modelId="{D43A4782-84D3-411B-8F19-D70F94586DAD}" type="sibTrans" cxnId="{28DC7A2B-0CF9-4376-94B5-BEA114DB1BFA}">
      <dgm:prSet/>
      <dgm:spPr/>
    </dgm:pt>
    <dgm:pt modelId="{323BB186-EBFF-4B4B-910E-ECEBA1B6E405}" type="pres">
      <dgm:prSet presAssocID="{E33F419C-CD6B-4161-A3E2-98C93199B4B9}" presName="Name0" presStyleCnt="0">
        <dgm:presLayoutVars>
          <dgm:dir/>
          <dgm:animLvl val="lvl"/>
          <dgm:resizeHandles val="exact"/>
        </dgm:presLayoutVars>
      </dgm:prSet>
      <dgm:spPr/>
    </dgm:pt>
    <dgm:pt modelId="{9AE8252B-5448-4118-B581-7B3E2AE66309}" type="pres">
      <dgm:prSet presAssocID="{58243766-5EF0-48C0-B157-B98DA7A25B87}" presName="linNode" presStyleCnt="0"/>
      <dgm:spPr/>
    </dgm:pt>
    <dgm:pt modelId="{8008F919-E092-47E7-AE57-8D41CB746DD2}" type="pres">
      <dgm:prSet presAssocID="{58243766-5EF0-48C0-B157-B98DA7A25B87}" presName="parTx" presStyleLbl="revTx" presStyleIdx="0" presStyleCnt="2">
        <dgm:presLayoutVars>
          <dgm:chMax val="1"/>
          <dgm:bulletEnabled val="1"/>
        </dgm:presLayoutVars>
      </dgm:prSet>
      <dgm:spPr/>
    </dgm:pt>
    <dgm:pt modelId="{78383916-7D55-41D8-9055-08795561476F}" type="pres">
      <dgm:prSet presAssocID="{58243766-5EF0-48C0-B157-B98DA7A25B87}" presName="bracket" presStyleLbl="parChTrans1D1" presStyleIdx="0" presStyleCnt="2"/>
      <dgm:spPr>
        <a:ln>
          <a:solidFill>
            <a:schemeClr val="accent2"/>
          </a:solidFill>
        </a:ln>
      </dgm:spPr>
    </dgm:pt>
    <dgm:pt modelId="{F1534E1D-3E03-4F66-819E-27EB80045B3B}" type="pres">
      <dgm:prSet presAssocID="{58243766-5EF0-48C0-B157-B98DA7A25B87}" presName="spH" presStyleCnt="0"/>
      <dgm:spPr/>
    </dgm:pt>
    <dgm:pt modelId="{55C4CD96-BE3C-4D7B-8564-E8CE3D02A10E}" type="pres">
      <dgm:prSet presAssocID="{58243766-5EF0-48C0-B157-B98DA7A25B87}" presName="desTx" presStyleLbl="node1" presStyleIdx="0" presStyleCnt="2" custScaleX="241753" custLinFactNeighborX="-23199" custLinFactNeighborY="-869">
        <dgm:presLayoutVars>
          <dgm:bulletEnabled val="1"/>
        </dgm:presLayoutVars>
      </dgm:prSet>
      <dgm:spPr/>
    </dgm:pt>
    <dgm:pt modelId="{DA2C0621-383A-41D1-9BF4-6B7A49AD6A0B}" type="pres">
      <dgm:prSet presAssocID="{967AD1E1-0495-49F5-A661-7E94CB77769B}" presName="spV" presStyleCnt="0"/>
      <dgm:spPr/>
    </dgm:pt>
    <dgm:pt modelId="{6804FA59-7BC7-4E7B-BD40-A9E200B6E322}" type="pres">
      <dgm:prSet presAssocID="{CE414E4E-2621-4045-AEC5-FDC9F7FE7BEA}" presName="linNode" presStyleCnt="0"/>
      <dgm:spPr/>
    </dgm:pt>
    <dgm:pt modelId="{AF5A25DF-A740-4D2B-92B5-B73F2F4A0D30}" type="pres">
      <dgm:prSet presAssocID="{CE414E4E-2621-4045-AEC5-FDC9F7FE7BEA}" presName="parTx" presStyleLbl="revTx" presStyleIdx="1" presStyleCnt="2">
        <dgm:presLayoutVars>
          <dgm:chMax val="1"/>
          <dgm:bulletEnabled val="1"/>
        </dgm:presLayoutVars>
      </dgm:prSet>
      <dgm:spPr/>
    </dgm:pt>
    <dgm:pt modelId="{1B317056-BD73-4E12-917A-7A3FA08E2315}" type="pres">
      <dgm:prSet presAssocID="{CE414E4E-2621-4045-AEC5-FDC9F7FE7BEA}" presName="bracket" presStyleLbl="parChTrans1D1" presStyleIdx="1" presStyleCnt="2"/>
      <dgm:spPr>
        <a:ln>
          <a:solidFill>
            <a:schemeClr val="accent2"/>
          </a:solidFill>
        </a:ln>
      </dgm:spPr>
    </dgm:pt>
    <dgm:pt modelId="{85499A6E-79BF-4EC9-A200-BB318B5523D7}" type="pres">
      <dgm:prSet presAssocID="{CE414E4E-2621-4045-AEC5-FDC9F7FE7BEA}" presName="spH" presStyleCnt="0"/>
      <dgm:spPr/>
    </dgm:pt>
    <dgm:pt modelId="{ABAE0C34-3D7D-4252-A3FA-E2636D0CDB22}" type="pres">
      <dgm:prSet presAssocID="{CE414E4E-2621-4045-AEC5-FDC9F7FE7BEA}" presName="desTx" presStyleLbl="node1" presStyleIdx="1" presStyleCnt="2" custScaleX="241222" custScaleY="98346" custLinFactNeighborX="-30498" custLinFactNeighborY="-1808">
        <dgm:presLayoutVars>
          <dgm:bulletEnabled val="1"/>
        </dgm:presLayoutVars>
      </dgm:prSet>
      <dgm:spPr/>
    </dgm:pt>
  </dgm:ptLst>
  <dgm:cxnLst>
    <dgm:cxn modelId="{CD9C1413-B263-4514-9C85-EDEC4BF6B998}" type="presOf" srcId="{CD74E2C3-7187-4F28-8063-56B6D8D88920}" destId="{ABAE0C34-3D7D-4252-A3FA-E2636D0CDB22}" srcOrd="0" destOrd="2" presId="urn:diagrams.loki3.com/BracketList"/>
    <dgm:cxn modelId="{0BC3B818-FF26-4C59-B2C9-D5061FDC9D34}" srcId="{E33F419C-CD6B-4161-A3E2-98C93199B4B9}" destId="{58243766-5EF0-48C0-B157-B98DA7A25B87}" srcOrd="0" destOrd="0" parTransId="{5F768466-3497-4CA5-B7D3-9319952FBEDF}" sibTransId="{967AD1E1-0495-49F5-A661-7E94CB77769B}"/>
    <dgm:cxn modelId="{51D9381D-6042-4537-ACF3-1680D020B88A}" srcId="{58243766-5EF0-48C0-B157-B98DA7A25B87}" destId="{A397C9AB-C46E-4D13-8669-2CE5421BD619}" srcOrd="2" destOrd="0" parTransId="{8BBE1996-354F-4BD6-AE00-68C099F53289}" sibTransId="{DF2AEF0A-615D-46F7-ACD0-1453480A5FE4}"/>
    <dgm:cxn modelId="{28DC7A2B-0CF9-4376-94B5-BEA114DB1BFA}" srcId="{CE414E4E-2621-4045-AEC5-FDC9F7FE7BEA}" destId="{62E83019-D0DA-4C46-A9F9-67B02B37BC67}" srcOrd="1" destOrd="0" parTransId="{E3DB3CE4-218D-4E4E-89A6-60E7CA040F57}" sibTransId="{D43A4782-84D3-411B-8F19-D70F94586DAD}"/>
    <dgm:cxn modelId="{F58CA32B-6015-4F62-B055-6E96953C4145}" type="presOf" srcId="{E33F419C-CD6B-4161-A3E2-98C93199B4B9}" destId="{323BB186-EBFF-4B4B-910E-ECEBA1B6E405}" srcOrd="0" destOrd="0" presId="urn:diagrams.loki3.com/BracketList"/>
    <dgm:cxn modelId="{988A7B33-741F-414E-BFDC-6B0F0343503C}" srcId="{58243766-5EF0-48C0-B157-B98DA7A25B87}" destId="{4739BD40-2323-4209-B6B3-9E71BC40AD5F}" srcOrd="0" destOrd="0" parTransId="{77721166-AE13-4485-A36F-586EA9CDE7A7}" sibTransId="{7C0C9387-D3BD-4FFC-9A63-9A243CEAD4E5}"/>
    <dgm:cxn modelId="{0AAB0342-2FBB-4D9C-988B-1C061B380F1E}" type="presOf" srcId="{D8241346-405E-45F4-A6C8-17AED244FDD1}" destId="{55C4CD96-BE3C-4D7B-8564-E8CE3D02A10E}" srcOrd="0" destOrd="1" presId="urn:diagrams.loki3.com/BracketList"/>
    <dgm:cxn modelId="{0031CB65-8397-469B-B5DF-7A502CAB0B0D}" type="presOf" srcId="{CE414E4E-2621-4045-AEC5-FDC9F7FE7BEA}" destId="{AF5A25DF-A740-4D2B-92B5-B73F2F4A0D30}" srcOrd="0" destOrd="0" presId="urn:diagrams.loki3.com/BracketList"/>
    <dgm:cxn modelId="{87A72468-4959-48E3-81E2-F787CD43E631}" type="presOf" srcId="{4651B4D1-6F7A-42A7-96BB-753EDE344A8E}" destId="{ABAE0C34-3D7D-4252-A3FA-E2636D0CDB22}" srcOrd="0" destOrd="0" presId="urn:diagrams.loki3.com/BracketList"/>
    <dgm:cxn modelId="{437A9369-3F4D-42FE-86F4-325366CF047D}" srcId="{E33F419C-CD6B-4161-A3E2-98C93199B4B9}" destId="{CE414E4E-2621-4045-AEC5-FDC9F7FE7BEA}" srcOrd="1" destOrd="0" parTransId="{EBC08037-8B8E-4A55-8CFB-03332F67FDA3}" sibTransId="{87C87025-8B08-46BF-AA1C-5E84773B471E}"/>
    <dgm:cxn modelId="{F7E6AC4C-B564-473A-9ECF-CEB633202EB8}" srcId="{CE414E4E-2621-4045-AEC5-FDC9F7FE7BEA}" destId="{CD74E2C3-7187-4F28-8063-56B6D8D88920}" srcOrd="2" destOrd="0" parTransId="{CB696653-E3CA-4FFF-AC3D-F9C30F5DFDD8}" sibTransId="{6419C3E2-283D-4E54-9425-56B1D0E03E94}"/>
    <dgm:cxn modelId="{54A70A83-F4D1-419E-8A13-D8EC83A8F15D}" srcId="{58243766-5EF0-48C0-B157-B98DA7A25B87}" destId="{D8241346-405E-45F4-A6C8-17AED244FDD1}" srcOrd="1" destOrd="0" parTransId="{C34067F2-9690-49AF-A82A-2288CFEE958E}" sibTransId="{EB43B1AC-91FA-4173-90F7-2BEEF7D5AB49}"/>
    <dgm:cxn modelId="{C8171F89-7942-4DE1-B20D-CAF60C7296AD}" type="presOf" srcId="{58243766-5EF0-48C0-B157-B98DA7A25B87}" destId="{8008F919-E092-47E7-AE57-8D41CB746DD2}" srcOrd="0" destOrd="0" presId="urn:diagrams.loki3.com/BracketList"/>
    <dgm:cxn modelId="{3544DB8D-F582-4AE0-A7DD-76FABF1CA2F0}" type="presOf" srcId="{62E83019-D0DA-4C46-A9F9-67B02B37BC67}" destId="{ABAE0C34-3D7D-4252-A3FA-E2636D0CDB22}" srcOrd="0" destOrd="1" presId="urn:diagrams.loki3.com/BracketList"/>
    <dgm:cxn modelId="{FECE60B8-7B83-412F-9C18-E0060045281C}" type="presOf" srcId="{4739BD40-2323-4209-B6B3-9E71BC40AD5F}" destId="{55C4CD96-BE3C-4D7B-8564-E8CE3D02A10E}" srcOrd="0" destOrd="0" presId="urn:diagrams.loki3.com/BracketList"/>
    <dgm:cxn modelId="{98C1B2D2-C7E8-40AA-9E52-1A40A89C7ECA}" srcId="{CE414E4E-2621-4045-AEC5-FDC9F7FE7BEA}" destId="{4651B4D1-6F7A-42A7-96BB-753EDE344A8E}" srcOrd="0" destOrd="0" parTransId="{7FD3C0A0-441D-4C13-A2C2-453944EBFCD4}" sibTransId="{9FDE324F-6EE8-4F13-976F-C941102E2600}"/>
    <dgm:cxn modelId="{250510FB-D922-4DD5-ACEF-9593B5625788}" type="presOf" srcId="{A397C9AB-C46E-4D13-8669-2CE5421BD619}" destId="{55C4CD96-BE3C-4D7B-8564-E8CE3D02A10E}" srcOrd="0" destOrd="2" presId="urn:diagrams.loki3.com/BracketList"/>
    <dgm:cxn modelId="{52BDEF20-7ADE-4F5A-B0F6-37C3EEEC6F1E}" type="presParOf" srcId="{323BB186-EBFF-4B4B-910E-ECEBA1B6E405}" destId="{9AE8252B-5448-4118-B581-7B3E2AE66309}" srcOrd="0" destOrd="0" presId="urn:diagrams.loki3.com/BracketList"/>
    <dgm:cxn modelId="{D23E40B0-0EC1-4CC9-8DB8-87D1402EE8A8}" type="presParOf" srcId="{9AE8252B-5448-4118-B581-7B3E2AE66309}" destId="{8008F919-E092-47E7-AE57-8D41CB746DD2}" srcOrd="0" destOrd="0" presId="urn:diagrams.loki3.com/BracketList"/>
    <dgm:cxn modelId="{81791349-20A7-4397-89BD-FD45A6C04375}" type="presParOf" srcId="{9AE8252B-5448-4118-B581-7B3E2AE66309}" destId="{78383916-7D55-41D8-9055-08795561476F}" srcOrd="1" destOrd="0" presId="urn:diagrams.loki3.com/BracketList"/>
    <dgm:cxn modelId="{E1BC167D-236F-4437-ACE2-44C55F453F2A}" type="presParOf" srcId="{9AE8252B-5448-4118-B581-7B3E2AE66309}" destId="{F1534E1D-3E03-4F66-819E-27EB80045B3B}" srcOrd="2" destOrd="0" presId="urn:diagrams.loki3.com/BracketList"/>
    <dgm:cxn modelId="{52A43CD2-4EFA-4E4F-B1AD-4BFD7A671892}" type="presParOf" srcId="{9AE8252B-5448-4118-B581-7B3E2AE66309}" destId="{55C4CD96-BE3C-4D7B-8564-E8CE3D02A10E}" srcOrd="3" destOrd="0" presId="urn:diagrams.loki3.com/BracketList"/>
    <dgm:cxn modelId="{2731A0C9-EB46-4716-A836-F64FCEE6485D}" type="presParOf" srcId="{323BB186-EBFF-4B4B-910E-ECEBA1B6E405}" destId="{DA2C0621-383A-41D1-9BF4-6B7A49AD6A0B}" srcOrd="1" destOrd="0" presId="urn:diagrams.loki3.com/BracketList"/>
    <dgm:cxn modelId="{C458201F-E4FC-43FA-B837-B94847523551}" type="presParOf" srcId="{323BB186-EBFF-4B4B-910E-ECEBA1B6E405}" destId="{6804FA59-7BC7-4E7B-BD40-A9E200B6E322}" srcOrd="2" destOrd="0" presId="urn:diagrams.loki3.com/BracketList"/>
    <dgm:cxn modelId="{944F4AB5-309F-46C2-B3A1-35C6ED5A2BF3}" type="presParOf" srcId="{6804FA59-7BC7-4E7B-BD40-A9E200B6E322}" destId="{AF5A25DF-A740-4D2B-92B5-B73F2F4A0D30}" srcOrd="0" destOrd="0" presId="urn:diagrams.loki3.com/BracketList"/>
    <dgm:cxn modelId="{03E7470A-DCB8-46B0-8567-CDFF7CD2747B}" type="presParOf" srcId="{6804FA59-7BC7-4E7B-BD40-A9E200B6E322}" destId="{1B317056-BD73-4E12-917A-7A3FA08E2315}" srcOrd="1" destOrd="0" presId="urn:diagrams.loki3.com/BracketList"/>
    <dgm:cxn modelId="{CA6D1378-8416-444A-9C35-17DDF26F2F49}" type="presParOf" srcId="{6804FA59-7BC7-4E7B-BD40-A9E200B6E322}" destId="{85499A6E-79BF-4EC9-A200-BB318B5523D7}" srcOrd="2" destOrd="0" presId="urn:diagrams.loki3.com/BracketList"/>
    <dgm:cxn modelId="{BC55F93A-63DB-43ED-B101-05DC209E790A}" type="presParOf" srcId="{6804FA59-7BC7-4E7B-BD40-A9E200B6E322}" destId="{ABAE0C34-3D7D-4252-A3FA-E2636D0CDB2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F419C-CD6B-4161-A3E2-98C93199B4B9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9501CAF7-AF63-45F8-A639-7BB3112BBA20}">
      <dgm:prSet custT="1"/>
      <dgm:spPr/>
      <dgm:t>
        <a:bodyPr/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+mj-lt"/>
              <a:ea typeface="+mn-ea"/>
              <a:cs typeface="Arial"/>
            </a:rPr>
            <a:t>Implementations</a:t>
          </a:r>
          <a:endParaRPr lang="en-GB" sz="1200" b="1" kern="1200">
            <a:latin typeface="+mj-lt"/>
            <a:ea typeface="+mn-ea"/>
            <a:cs typeface="Arial"/>
          </a:endParaRPr>
        </a:p>
      </dgm:t>
    </dgm:pt>
    <dgm:pt modelId="{4B2BA809-30EF-45D8-8649-DAB44F9EAC56}" type="parTrans" cxnId="{4D2E4B07-F5F6-42A1-8AEC-962AD78F41D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B4C3A35-0F59-4171-8E95-652197DDE94C}" type="sibTrans" cxnId="{4D2E4B07-F5F6-42A1-8AEC-962AD78F41D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6F6BF8F-6EEC-4A6B-8A9D-8D672ED94389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None.</a:t>
          </a:r>
          <a:endParaRPr kumimoji="0" lang="en-GB" sz="1200" b="1" i="0" u="none" strike="noStrike" kern="1200" cap="none" spc="0" normalizeH="0" baseline="0">
            <a:ln/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</dgm:t>
    </dgm:pt>
    <dgm:pt modelId="{96E5C1BB-0654-4868-AAB2-282CFD70A647}" type="parTrans" cxnId="{A93B54A8-F78C-43F9-A631-FF6842581ABD}">
      <dgm:prSet/>
      <dgm:spPr/>
      <dgm:t>
        <a:bodyPr/>
        <a:lstStyle/>
        <a:p>
          <a:endParaRPr lang="en-GB"/>
        </a:p>
      </dgm:t>
    </dgm:pt>
    <dgm:pt modelId="{28293293-4D61-41A9-AD89-BD673BE95E3F}" type="sibTrans" cxnId="{A93B54A8-F78C-43F9-A631-FF6842581ABD}">
      <dgm:prSet/>
      <dgm:spPr/>
      <dgm:t>
        <a:bodyPr/>
        <a:lstStyle/>
        <a:p>
          <a:endParaRPr lang="en-GB"/>
        </a:p>
      </dgm:t>
    </dgm:pt>
    <dgm:pt modelId="{323BB186-EBFF-4B4B-910E-ECEBA1B6E405}" type="pres">
      <dgm:prSet presAssocID="{E33F419C-CD6B-4161-A3E2-98C93199B4B9}" presName="Name0" presStyleCnt="0">
        <dgm:presLayoutVars>
          <dgm:dir/>
          <dgm:animLvl val="lvl"/>
          <dgm:resizeHandles val="exact"/>
        </dgm:presLayoutVars>
      </dgm:prSet>
      <dgm:spPr/>
    </dgm:pt>
    <dgm:pt modelId="{D5E509AA-094B-4E7C-BFD9-300B69A5AD52}" type="pres">
      <dgm:prSet presAssocID="{9501CAF7-AF63-45F8-A639-7BB3112BBA20}" presName="linNode" presStyleCnt="0"/>
      <dgm:spPr/>
    </dgm:pt>
    <dgm:pt modelId="{E906CF27-60F1-4147-9EF1-748044D23E18}" type="pres">
      <dgm:prSet presAssocID="{9501CAF7-AF63-45F8-A639-7BB3112BBA20}" presName="parTx" presStyleLbl="revTx" presStyleIdx="0" presStyleCnt="1">
        <dgm:presLayoutVars>
          <dgm:chMax val="1"/>
          <dgm:bulletEnabled val="1"/>
        </dgm:presLayoutVars>
      </dgm:prSet>
      <dgm:spPr/>
    </dgm:pt>
    <dgm:pt modelId="{86082C9C-70FC-4312-9741-B05F313A0B12}" type="pres">
      <dgm:prSet presAssocID="{9501CAF7-AF63-45F8-A639-7BB3112BBA20}" presName="bracket" presStyleLbl="parChTrans1D1" presStyleIdx="0" presStyleCnt="1"/>
      <dgm:spPr>
        <a:ln>
          <a:solidFill>
            <a:schemeClr val="accent2"/>
          </a:solidFill>
        </a:ln>
      </dgm:spPr>
    </dgm:pt>
    <dgm:pt modelId="{8852C046-8B6A-47B7-A2DA-6C9BFB879883}" type="pres">
      <dgm:prSet presAssocID="{9501CAF7-AF63-45F8-A639-7BB3112BBA20}" presName="spH" presStyleCnt="0"/>
      <dgm:spPr/>
    </dgm:pt>
    <dgm:pt modelId="{FE28D32A-6B72-4A59-A5D4-7FACF2C222B6}" type="pres">
      <dgm:prSet presAssocID="{9501CAF7-AF63-45F8-A639-7BB3112BBA20}" presName="desTx" presStyleLbl="node1" presStyleIdx="0" presStyleCnt="1" custScaleX="243185" custScaleY="106342" custLinFactNeighborX="-11082" custLinFactNeighborY="658">
        <dgm:presLayoutVars>
          <dgm:bulletEnabled val="1"/>
        </dgm:presLayoutVars>
      </dgm:prSet>
      <dgm:spPr/>
    </dgm:pt>
  </dgm:ptLst>
  <dgm:cxnLst>
    <dgm:cxn modelId="{4D2E4B07-F5F6-42A1-8AEC-962AD78F41D0}" srcId="{E33F419C-CD6B-4161-A3E2-98C93199B4B9}" destId="{9501CAF7-AF63-45F8-A639-7BB3112BBA20}" srcOrd="0" destOrd="0" parTransId="{4B2BA809-30EF-45D8-8649-DAB44F9EAC56}" sibTransId="{EB4C3A35-0F59-4171-8E95-652197DDE94C}"/>
    <dgm:cxn modelId="{89326525-E795-4A1C-8EAD-FB2155A83432}" type="presOf" srcId="{76F6BF8F-6EEC-4A6B-8A9D-8D672ED94389}" destId="{FE28D32A-6B72-4A59-A5D4-7FACF2C222B6}" srcOrd="0" destOrd="0" presId="urn:diagrams.loki3.com/BracketList"/>
    <dgm:cxn modelId="{F58CA32B-6015-4F62-B055-6E96953C4145}" type="presOf" srcId="{E33F419C-CD6B-4161-A3E2-98C93199B4B9}" destId="{323BB186-EBFF-4B4B-910E-ECEBA1B6E405}" srcOrd="0" destOrd="0" presId="urn:diagrams.loki3.com/BracketList"/>
    <dgm:cxn modelId="{A93B54A8-F78C-43F9-A631-FF6842581ABD}" srcId="{9501CAF7-AF63-45F8-A639-7BB3112BBA20}" destId="{76F6BF8F-6EEC-4A6B-8A9D-8D672ED94389}" srcOrd="0" destOrd="0" parTransId="{96E5C1BB-0654-4868-AAB2-282CFD70A647}" sibTransId="{28293293-4D61-41A9-AD89-BD673BE95E3F}"/>
    <dgm:cxn modelId="{705059AF-64B3-40F7-8E23-BF0216AC2FDE}" type="presOf" srcId="{9501CAF7-AF63-45F8-A639-7BB3112BBA20}" destId="{E906CF27-60F1-4147-9EF1-748044D23E18}" srcOrd="0" destOrd="0" presId="urn:diagrams.loki3.com/BracketList"/>
    <dgm:cxn modelId="{13CFB52E-9802-4FB8-B06A-04FDF146259C}" type="presParOf" srcId="{323BB186-EBFF-4B4B-910E-ECEBA1B6E405}" destId="{D5E509AA-094B-4E7C-BFD9-300B69A5AD52}" srcOrd="0" destOrd="0" presId="urn:diagrams.loki3.com/BracketList"/>
    <dgm:cxn modelId="{03EEB57C-ACE1-4605-90C7-AE019DD56497}" type="presParOf" srcId="{D5E509AA-094B-4E7C-BFD9-300B69A5AD52}" destId="{E906CF27-60F1-4147-9EF1-748044D23E18}" srcOrd="0" destOrd="0" presId="urn:diagrams.loki3.com/BracketList"/>
    <dgm:cxn modelId="{D9669D9F-53B4-4870-935D-DD1351DC970D}" type="presParOf" srcId="{D5E509AA-094B-4E7C-BFD9-300B69A5AD52}" destId="{86082C9C-70FC-4312-9741-B05F313A0B12}" srcOrd="1" destOrd="0" presId="urn:diagrams.loki3.com/BracketList"/>
    <dgm:cxn modelId="{AB5CB11E-DFAB-423A-9A07-550295388827}" type="presParOf" srcId="{D5E509AA-094B-4E7C-BFD9-300B69A5AD52}" destId="{8852C046-8B6A-47B7-A2DA-6C9BFB879883}" srcOrd="2" destOrd="0" presId="urn:diagrams.loki3.com/BracketList"/>
    <dgm:cxn modelId="{334A4141-641F-4810-BFB6-2DABBFB87F33}" type="presParOf" srcId="{D5E509AA-094B-4E7C-BFD9-300B69A5AD52}" destId="{FE28D32A-6B72-4A59-A5D4-7FACF2C222B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F419C-CD6B-4161-A3E2-98C93199B4B9}" type="doc">
      <dgm:prSet loTypeId="urn:diagrams.loki3.com/Bracket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58243766-5EF0-48C0-B157-B98DA7A25B87}">
      <dgm:prSet custT="1"/>
      <dgm:spPr/>
      <dgm:t>
        <a:bodyPr/>
        <a:lstStyle/>
        <a:p>
          <a:r>
            <a:rPr lang="en-GB" sz="1200" b="1">
              <a:latin typeface="+mj-lt"/>
              <a:cs typeface="Arial"/>
            </a:rPr>
            <a:t>Workgroup Consultations</a:t>
          </a:r>
        </a:p>
      </dgm:t>
    </dgm:pt>
    <dgm:pt modelId="{5F768466-3497-4CA5-B7D3-9319952FBEDF}" type="parTrans" cxnId="{0BC3B818-FF26-4C59-B2C9-D5061FDC9D3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67AD1E1-0495-49F5-A661-7E94CB77769B}" type="sibTrans" cxnId="{0BC3B818-FF26-4C59-B2C9-D5061FDC9D34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9501CAF7-AF63-45F8-A639-7BB3112BBA20}">
      <dgm:prSet custT="1"/>
      <dgm:spPr/>
      <dgm:t>
        <a:bodyPr/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+mj-lt"/>
              <a:ea typeface="+mn-ea"/>
              <a:cs typeface="Arial"/>
            </a:rPr>
            <a:t>Appeals Window</a:t>
          </a:r>
          <a:endParaRPr lang="en-GB" sz="1200" b="1" kern="1200">
            <a:latin typeface="+mj-lt"/>
            <a:ea typeface="+mn-ea"/>
            <a:cs typeface="Arial"/>
          </a:endParaRPr>
        </a:p>
      </dgm:t>
    </dgm:pt>
    <dgm:pt modelId="{4B2BA809-30EF-45D8-8649-DAB44F9EAC56}" type="parTrans" cxnId="{4D2E4B07-F5F6-42A1-8AEC-962AD78F41D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B4C3A35-0F59-4171-8E95-652197DDE94C}" type="sibTrans" cxnId="{4D2E4B07-F5F6-42A1-8AEC-962AD78F41D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CE414E4E-2621-4045-AEC5-FDC9F7FE7BEA}">
      <dgm:prSet custT="1"/>
      <dgm:spPr/>
      <dgm:t>
        <a:bodyPr/>
        <a:lstStyle/>
        <a:p>
          <a:r>
            <a:rPr lang="en-GB" sz="1200" b="1">
              <a:latin typeface="+mj-lt"/>
              <a:cs typeface="Arial"/>
            </a:rPr>
            <a:t>Code Administrator Consultations</a:t>
          </a:r>
        </a:p>
      </dgm:t>
    </dgm:pt>
    <dgm:pt modelId="{87C87025-8B08-46BF-AA1C-5E84773B471E}" type="sibTrans" cxnId="{437A9369-3F4D-42FE-86F4-325366CF047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EBC08037-8B8E-4A55-8CFB-03332F67FDA3}" type="parTrans" cxnId="{437A9369-3F4D-42FE-86F4-325366CF047D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D6C6AF9A-801F-4290-A172-16EBCE7A71DA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kumimoji="0" lang="en-GB" sz="1200" b="0" i="0" u="none" strike="noStrike" kern="1200" cap="none" spc="0" normalizeH="0" baseline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CMP454</a:t>
          </a:r>
          <a:r>
            <a:rPr kumimoji="0" lang="en-GB" sz="1200" b="0" i="0" u="none" strike="noStrike" kern="1200" cap="none" spc="0" normalizeH="0" baseline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fr-FR" sz="1200" b="0" i="0" kern="1200"/>
            <a:t>CMP434 / CMP435 Section 11 Changes’ </a:t>
          </a:r>
          <a:r>
            <a:rPr lang="fr-FR" sz="1200" b="0" i="0" kern="1200" err="1"/>
            <a:t>opened</a:t>
          </a:r>
          <a:r>
            <a:rPr lang="fr-FR" sz="1200" b="0" i="0" kern="1200"/>
            <a:t> 11 </a:t>
          </a:r>
          <a:r>
            <a:rPr lang="fr-FR" sz="1200" b="0" i="0" kern="1200" err="1"/>
            <a:t>September</a:t>
          </a:r>
          <a:r>
            <a:rPr lang="fr-FR" sz="1200" b="0" i="0" kern="1200"/>
            <a:t> and </a:t>
          </a:r>
          <a:r>
            <a:rPr lang="fr-FR" sz="1200" b="1" i="0" kern="1200"/>
            <a:t>closes 02 </a:t>
          </a:r>
          <a:r>
            <a:rPr lang="fr-FR" sz="1200" b="1" i="0" kern="1200" err="1"/>
            <a:t>October</a:t>
          </a: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gm:t>
    </dgm:pt>
    <dgm:pt modelId="{2B4A02E3-3161-424F-BE9D-25A31B51EB9D}" type="parTrans" cxnId="{9F8B61F7-C758-4E40-9897-36B584C79A2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F53A78D0-E817-439B-B235-62C22ECDE7EC}" type="sibTrans" cxnId="{9F8B61F7-C758-4E40-9897-36B584C79A20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4739BD40-2323-4209-B6B3-9E71BC40AD5F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Clr>
              <a:schemeClr val="accent5">
                <a:lumMod val="75000"/>
              </a:schemeClr>
            </a:buClr>
            <a:buFont typeface="Arial" panose="020B0604020202020204" pitchFamily="34" charset="0"/>
            <a:buChar char="•"/>
          </a:pP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None.</a:t>
          </a:r>
        </a:p>
      </dgm:t>
    </dgm:pt>
    <dgm:pt modelId="{7C0C9387-D3BD-4FFC-9A63-9A243CEAD4E5}" type="sibTrans" cxnId="{988A7B33-741F-414E-BFDC-6B0F034350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77721166-AE13-4485-A36F-586EA9CDE7A7}" type="parTrans" cxnId="{988A7B33-741F-414E-BFDC-6B0F0343503C}">
      <dgm:prSet/>
      <dgm:spPr/>
      <dgm:t>
        <a:bodyPr/>
        <a:lstStyle/>
        <a:p>
          <a:endParaRPr lang="en-GB">
            <a:latin typeface="+mj-lt"/>
          </a:endParaRPr>
        </a:p>
      </dgm:t>
    </dgm:pt>
    <dgm:pt modelId="{212B4441-B5D9-43D5-A8D4-770EA580CA53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0" marR="0" lvl="1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GB" sz="1200" b="1" i="0" u="none" strike="noStrike" kern="1200" cap="none" spc="0" normalizeH="0" baseline="0">
              <a:ln/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1" i="0" u="none" strike="noStrike" kern="1200" cap="none" spc="0" normalizeH="0" baseline="0">
              <a:ln/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CMP447</a:t>
          </a:r>
          <a:r>
            <a:rPr kumimoji="0" lang="en-GB" sz="1200" b="1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‘</a:t>
          </a:r>
          <a:r>
            <a:rPr lang="en-GB" sz="1200" b="0" i="0" kern="1200"/>
            <a:t>Removal of designated strategic works from cancellation charges/securitisation’ opens 19 September and </a:t>
          </a:r>
          <a:r>
            <a:rPr lang="en-GB" sz="1200" b="1" i="0" kern="1200"/>
            <a:t>closes 03 October</a:t>
          </a:r>
          <a:r>
            <a:rPr lang="en-GB" sz="1200" b="0" i="0" kern="1200"/>
            <a:t>. </a:t>
          </a:r>
          <a:endParaRPr lang="en-GB" sz="1200" b="0" u="none" kern="120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6060033F-01BF-4980-915B-02E38BF0046C}" type="parTrans" cxnId="{5DC38014-4236-4870-BF27-184DCB464B21}">
      <dgm:prSet/>
      <dgm:spPr/>
      <dgm:t>
        <a:bodyPr/>
        <a:lstStyle/>
        <a:p>
          <a:endParaRPr lang="en-GB"/>
        </a:p>
      </dgm:t>
    </dgm:pt>
    <dgm:pt modelId="{D7354D7B-AAE1-4ABD-8D15-671B934A162E}" type="sibTrans" cxnId="{5DC38014-4236-4870-BF27-184DCB464B21}">
      <dgm:prSet/>
      <dgm:spPr/>
      <dgm:t>
        <a:bodyPr/>
        <a:lstStyle/>
        <a:p>
          <a:endParaRPr lang="en-GB"/>
        </a:p>
      </dgm:t>
    </dgm:pt>
    <dgm:pt modelId="{2CDE98C6-50F1-45CA-9326-7910BFAECBE3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0" marR="0" lvl="1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200" b="1" u="none" kern="1200">
              <a:solidFill>
                <a:srgbClr val="813366"/>
              </a:solidFill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CMP453</a:t>
          </a:r>
          <a:r>
            <a:rPr lang="en-GB" sz="1200" b="0" u="none" kern="12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en-GB" sz="1200" b="0" i="0" kern="1200"/>
            <a:t>To Bill </a:t>
          </a:r>
          <a:r>
            <a:rPr lang="en-GB" sz="1200" b="0" i="0" kern="1200" err="1"/>
            <a:t>BSUoS</a:t>
          </a:r>
          <a:r>
            <a:rPr lang="en-GB" sz="1200" b="0" i="0" kern="1200"/>
            <a:t> on a net basis at BSC Trading Units’ opens 29 September and </a:t>
          </a:r>
          <a:r>
            <a:rPr lang="en-GB" sz="1200" b="1" i="0" kern="1200"/>
            <a:t>closes 17 October</a:t>
          </a:r>
          <a:r>
            <a:rPr lang="en-GB" sz="1200" b="0" i="0" kern="1200"/>
            <a:t>.</a:t>
          </a:r>
          <a:endParaRPr lang="en-GB" sz="1200" b="0" u="none" kern="120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01BEEAFD-3EB2-4CC1-A7B5-3311D2553FD1}" type="parTrans" cxnId="{489F2352-60C4-4154-98B4-AB09AEFEA126}">
      <dgm:prSet/>
      <dgm:spPr/>
      <dgm:t>
        <a:bodyPr/>
        <a:lstStyle/>
        <a:p>
          <a:endParaRPr lang="en-GB"/>
        </a:p>
      </dgm:t>
    </dgm:pt>
    <dgm:pt modelId="{5BA9AAE8-4457-441A-A86A-DB9A303C5A3E}" type="sibTrans" cxnId="{489F2352-60C4-4154-98B4-AB09AEFEA126}">
      <dgm:prSet/>
      <dgm:spPr/>
      <dgm:t>
        <a:bodyPr/>
        <a:lstStyle/>
        <a:p>
          <a:endParaRPr lang="en-GB"/>
        </a:p>
      </dgm:t>
    </dgm:pt>
    <dgm:pt modelId="{3EAA8C1E-3203-4B09-9AEA-B2726D7CF305}">
      <dgm:prSet custT="1"/>
      <dgm:spPr>
        <a:ln>
          <a:solidFill>
            <a:schemeClr val="accent2"/>
          </a:solidFill>
        </a:ln>
      </dgm:spPr>
      <dgm:t>
        <a:bodyPr/>
        <a:lstStyle/>
        <a:p>
          <a:pPr marL="0" marR="0" lvl="1" indent="0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200" b="1" u="none" kern="1200">
              <a:solidFill>
                <a:srgbClr val="813366"/>
              </a:solidFill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CMP423</a:t>
          </a:r>
          <a:r>
            <a:rPr lang="en-GB" sz="1200" b="0" u="none" kern="12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en-GB" sz="1200" b="0" i="0" kern="1200"/>
            <a:t>Improve “Locational Onshore Security Factor” for </a:t>
          </a:r>
          <a:r>
            <a:rPr lang="en-GB" sz="1200" b="0" i="0" kern="1200" err="1"/>
            <a:t>TNUoS</a:t>
          </a:r>
          <a:r>
            <a:rPr lang="en-GB" sz="1200" b="0" i="0" kern="1200"/>
            <a:t> Wider Tariffs’ opens 09 October and </a:t>
          </a:r>
          <a:r>
            <a:rPr lang="en-GB" sz="1200" b="1" i="0" kern="1200"/>
            <a:t>closes 31 October</a:t>
          </a:r>
          <a:r>
            <a:rPr lang="en-GB" sz="1200" b="0" i="0" kern="1200"/>
            <a:t>.</a:t>
          </a:r>
          <a:endParaRPr lang="en-GB" sz="1200" b="0" u="none" kern="120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194DB771-1905-41EF-A1E5-CFA9EA5D1240}" type="parTrans" cxnId="{2FA81264-9988-4213-A011-FB21CE56497E}">
      <dgm:prSet/>
      <dgm:spPr/>
    </dgm:pt>
    <dgm:pt modelId="{3DAF7ECC-5151-487B-8F43-112C07400B16}" type="sibTrans" cxnId="{2FA81264-9988-4213-A011-FB21CE56497E}">
      <dgm:prSet/>
      <dgm:spPr/>
    </dgm:pt>
    <dgm:pt modelId="{323BB186-EBFF-4B4B-910E-ECEBA1B6E405}" type="pres">
      <dgm:prSet presAssocID="{E33F419C-CD6B-4161-A3E2-98C93199B4B9}" presName="Name0" presStyleCnt="0">
        <dgm:presLayoutVars>
          <dgm:dir/>
          <dgm:animLvl val="lvl"/>
          <dgm:resizeHandles val="exact"/>
        </dgm:presLayoutVars>
      </dgm:prSet>
      <dgm:spPr/>
    </dgm:pt>
    <dgm:pt modelId="{9AE8252B-5448-4118-B581-7B3E2AE66309}" type="pres">
      <dgm:prSet presAssocID="{58243766-5EF0-48C0-B157-B98DA7A25B87}" presName="linNode" presStyleCnt="0"/>
      <dgm:spPr/>
    </dgm:pt>
    <dgm:pt modelId="{8008F919-E092-47E7-AE57-8D41CB746DD2}" type="pres">
      <dgm:prSet presAssocID="{58243766-5EF0-48C0-B157-B98DA7A25B87}" presName="parTx" presStyleLbl="revTx" presStyleIdx="0" presStyleCnt="3">
        <dgm:presLayoutVars>
          <dgm:chMax val="1"/>
          <dgm:bulletEnabled val="1"/>
        </dgm:presLayoutVars>
      </dgm:prSet>
      <dgm:spPr/>
    </dgm:pt>
    <dgm:pt modelId="{78383916-7D55-41D8-9055-08795561476F}" type="pres">
      <dgm:prSet presAssocID="{58243766-5EF0-48C0-B157-B98DA7A25B87}" presName="bracket" presStyleLbl="parChTrans1D1" presStyleIdx="0" presStyleCnt="3"/>
      <dgm:spPr>
        <a:ln>
          <a:solidFill>
            <a:schemeClr val="accent2"/>
          </a:solidFill>
        </a:ln>
      </dgm:spPr>
    </dgm:pt>
    <dgm:pt modelId="{F1534E1D-3E03-4F66-819E-27EB80045B3B}" type="pres">
      <dgm:prSet presAssocID="{58243766-5EF0-48C0-B157-B98DA7A25B87}" presName="spH" presStyleCnt="0"/>
      <dgm:spPr/>
    </dgm:pt>
    <dgm:pt modelId="{55C4CD96-BE3C-4D7B-8564-E8CE3D02A10E}" type="pres">
      <dgm:prSet presAssocID="{58243766-5EF0-48C0-B157-B98DA7A25B87}" presName="desTx" presStyleLbl="node1" presStyleIdx="0" presStyleCnt="3" custScaleX="241753" custLinFactNeighborX="31852" custLinFactNeighborY="-6579">
        <dgm:presLayoutVars>
          <dgm:bulletEnabled val="1"/>
        </dgm:presLayoutVars>
      </dgm:prSet>
      <dgm:spPr/>
    </dgm:pt>
    <dgm:pt modelId="{DA2C0621-383A-41D1-9BF4-6B7A49AD6A0B}" type="pres">
      <dgm:prSet presAssocID="{967AD1E1-0495-49F5-A661-7E94CB77769B}" presName="spV" presStyleCnt="0"/>
      <dgm:spPr/>
    </dgm:pt>
    <dgm:pt modelId="{6804FA59-7BC7-4E7B-BD40-A9E200B6E322}" type="pres">
      <dgm:prSet presAssocID="{CE414E4E-2621-4045-AEC5-FDC9F7FE7BEA}" presName="linNode" presStyleCnt="0"/>
      <dgm:spPr/>
    </dgm:pt>
    <dgm:pt modelId="{AF5A25DF-A740-4D2B-92B5-B73F2F4A0D30}" type="pres">
      <dgm:prSet presAssocID="{CE414E4E-2621-4045-AEC5-FDC9F7FE7BEA}" presName="parTx" presStyleLbl="revTx" presStyleIdx="1" presStyleCnt="3">
        <dgm:presLayoutVars>
          <dgm:chMax val="1"/>
          <dgm:bulletEnabled val="1"/>
        </dgm:presLayoutVars>
      </dgm:prSet>
      <dgm:spPr/>
    </dgm:pt>
    <dgm:pt modelId="{1B317056-BD73-4E12-917A-7A3FA08E2315}" type="pres">
      <dgm:prSet presAssocID="{CE414E4E-2621-4045-AEC5-FDC9F7FE7BEA}" presName="bracket" presStyleLbl="parChTrans1D1" presStyleIdx="1" presStyleCnt="3"/>
      <dgm:spPr>
        <a:ln>
          <a:solidFill>
            <a:schemeClr val="accent2"/>
          </a:solidFill>
        </a:ln>
      </dgm:spPr>
    </dgm:pt>
    <dgm:pt modelId="{85499A6E-79BF-4EC9-A200-BB318B5523D7}" type="pres">
      <dgm:prSet presAssocID="{CE414E4E-2621-4045-AEC5-FDC9F7FE7BEA}" presName="spH" presStyleCnt="0"/>
      <dgm:spPr/>
    </dgm:pt>
    <dgm:pt modelId="{ABAE0C34-3D7D-4252-A3FA-E2636D0CDB22}" type="pres">
      <dgm:prSet presAssocID="{CE414E4E-2621-4045-AEC5-FDC9F7FE7BEA}" presName="desTx" presStyleLbl="node1" presStyleIdx="1" presStyleCnt="3" custScaleX="241753" custLinFactNeighborX="47280" custLinFactNeighborY="165">
        <dgm:presLayoutVars>
          <dgm:bulletEnabled val="1"/>
        </dgm:presLayoutVars>
      </dgm:prSet>
      <dgm:spPr/>
    </dgm:pt>
    <dgm:pt modelId="{E0DCF13A-4658-4072-956D-E5281E39A909}" type="pres">
      <dgm:prSet presAssocID="{87C87025-8B08-46BF-AA1C-5E84773B471E}" presName="spV" presStyleCnt="0"/>
      <dgm:spPr/>
    </dgm:pt>
    <dgm:pt modelId="{D5E509AA-094B-4E7C-BFD9-300B69A5AD52}" type="pres">
      <dgm:prSet presAssocID="{9501CAF7-AF63-45F8-A639-7BB3112BBA20}" presName="linNode" presStyleCnt="0"/>
      <dgm:spPr/>
    </dgm:pt>
    <dgm:pt modelId="{E906CF27-60F1-4147-9EF1-748044D23E18}" type="pres">
      <dgm:prSet presAssocID="{9501CAF7-AF63-45F8-A639-7BB3112BBA20}" presName="parTx" presStyleLbl="revTx" presStyleIdx="2" presStyleCnt="3">
        <dgm:presLayoutVars>
          <dgm:chMax val="1"/>
          <dgm:bulletEnabled val="1"/>
        </dgm:presLayoutVars>
      </dgm:prSet>
      <dgm:spPr/>
    </dgm:pt>
    <dgm:pt modelId="{86082C9C-70FC-4312-9741-B05F313A0B12}" type="pres">
      <dgm:prSet presAssocID="{9501CAF7-AF63-45F8-A639-7BB3112BBA20}" presName="bracket" presStyleLbl="parChTrans1D1" presStyleIdx="2" presStyleCnt="3"/>
      <dgm:spPr>
        <a:ln>
          <a:solidFill>
            <a:schemeClr val="accent2"/>
          </a:solidFill>
        </a:ln>
      </dgm:spPr>
    </dgm:pt>
    <dgm:pt modelId="{8852C046-8B6A-47B7-A2DA-6C9BFB879883}" type="pres">
      <dgm:prSet presAssocID="{9501CAF7-AF63-45F8-A639-7BB3112BBA20}" presName="spH" presStyleCnt="0"/>
      <dgm:spPr/>
    </dgm:pt>
    <dgm:pt modelId="{FE28D32A-6B72-4A59-A5D4-7FACF2C222B6}" type="pres">
      <dgm:prSet presAssocID="{9501CAF7-AF63-45F8-A639-7BB3112BBA20}" presName="desTx" presStyleLbl="node1" presStyleIdx="2" presStyleCnt="3" custScaleX="241753" custLinFactNeighborX="-6032" custLinFactNeighborY="-3190">
        <dgm:presLayoutVars>
          <dgm:bulletEnabled val="1"/>
        </dgm:presLayoutVars>
      </dgm:prSet>
      <dgm:spPr/>
    </dgm:pt>
  </dgm:ptLst>
  <dgm:cxnLst>
    <dgm:cxn modelId="{4D2E4B07-F5F6-42A1-8AEC-962AD78F41D0}" srcId="{E33F419C-CD6B-4161-A3E2-98C93199B4B9}" destId="{9501CAF7-AF63-45F8-A639-7BB3112BBA20}" srcOrd="2" destOrd="0" parTransId="{4B2BA809-30EF-45D8-8649-DAB44F9EAC56}" sibTransId="{EB4C3A35-0F59-4171-8E95-652197DDE94C}"/>
    <dgm:cxn modelId="{5DC38014-4236-4870-BF27-184DCB464B21}" srcId="{CE414E4E-2621-4045-AEC5-FDC9F7FE7BEA}" destId="{212B4441-B5D9-43D5-A8D4-770EA580CA53}" srcOrd="0" destOrd="0" parTransId="{6060033F-01BF-4980-915B-02E38BF0046C}" sibTransId="{D7354D7B-AAE1-4ABD-8D15-671B934A162E}"/>
    <dgm:cxn modelId="{0BC3B818-FF26-4C59-B2C9-D5061FDC9D34}" srcId="{E33F419C-CD6B-4161-A3E2-98C93199B4B9}" destId="{58243766-5EF0-48C0-B157-B98DA7A25B87}" srcOrd="0" destOrd="0" parTransId="{5F768466-3497-4CA5-B7D3-9319952FBEDF}" sibTransId="{967AD1E1-0495-49F5-A661-7E94CB77769B}"/>
    <dgm:cxn modelId="{F58CA32B-6015-4F62-B055-6E96953C4145}" type="presOf" srcId="{E33F419C-CD6B-4161-A3E2-98C93199B4B9}" destId="{323BB186-EBFF-4B4B-910E-ECEBA1B6E405}" srcOrd="0" destOrd="0" presId="urn:diagrams.loki3.com/BracketList"/>
    <dgm:cxn modelId="{988A7B33-741F-414E-BFDC-6B0F0343503C}" srcId="{58243766-5EF0-48C0-B157-B98DA7A25B87}" destId="{4739BD40-2323-4209-B6B3-9E71BC40AD5F}" srcOrd="0" destOrd="0" parTransId="{77721166-AE13-4485-A36F-586EA9CDE7A7}" sibTransId="{7C0C9387-D3BD-4FFC-9A63-9A243CEAD4E5}"/>
    <dgm:cxn modelId="{E9F6B640-5A5F-4B43-A85E-72CBFB64DD10}" type="presOf" srcId="{D6C6AF9A-801F-4290-A172-16EBCE7A71DA}" destId="{FE28D32A-6B72-4A59-A5D4-7FACF2C222B6}" srcOrd="0" destOrd="0" presId="urn:diagrams.loki3.com/BracketList"/>
    <dgm:cxn modelId="{2FA81264-9988-4213-A011-FB21CE56497E}" srcId="{CE414E4E-2621-4045-AEC5-FDC9F7FE7BEA}" destId="{3EAA8C1E-3203-4B09-9AEA-B2726D7CF305}" srcOrd="2" destOrd="0" parTransId="{194DB771-1905-41EF-A1E5-CFA9EA5D1240}" sibTransId="{3DAF7ECC-5151-487B-8F43-112C07400B16}"/>
    <dgm:cxn modelId="{0031CB65-8397-469B-B5DF-7A502CAB0B0D}" type="presOf" srcId="{CE414E4E-2621-4045-AEC5-FDC9F7FE7BEA}" destId="{AF5A25DF-A740-4D2B-92B5-B73F2F4A0D30}" srcOrd="0" destOrd="0" presId="urn:diagrams.loki3.com/BracketList"/>
    <dgm:cxn modelId="{437A9369-3F4D-42FE-86F4-325366CF047D}" srcId="{E33F419C-CD6B-4161-A3E2-98C93199B4B9}" destId="{CE414E4E-2621-4045-AEC5-FDC9F7FE7BEA}" srcOrd="1" destOrd="0" parTransId="{EBC08037-8B8E-4A55-8CFB-03332F67FDA3}" sibTransId="{87C87025-8B08-46BF-AA1C-5E84773B471E}"/>
    <dgm:cxn modelId="{489F2352-60C4-4154-98B4-AB09AEFEA126}" srcId="{CE414E4E-2621-4045-AEC5-FDC9F7FE7BEA}" destId="{2CDE98C6-50F1-45CA-9326-7910BFAECBE3}" srcOrd="1" destOrd="0" parTransId="{01BEEAFD-3EB2-4CC1-A7B5-3311D2553FD1}" sibTransId="{5BA9AAE8-4457-441A-A86A-DB9A303C5A3E}"/>
    <dgm:cxn modelId="{C8171F89-7942-4DE1-B20D-CAF60C7296AD}" type="presOf" srcId="{58243766-5EF0-48C0-B157-B98DA7A25B87}" destId="{8008F919-E092-47E7-AE57-8D41CB746DD2}" srcOrd="0" destOrd="0" presId="urn:diagrams.loki3.com/BracketList"/>
    <dgm:cxn modelId="{3969AFA2-786D-45AD-9181-CEC5FBEAD771}" type="presOf" srcId="{2CDE98C6-50F1-45CA-9326-7910BFAECBE3}" destId="{ABAE0C34-3D7D-4252-A3FA-E2636D0CDB22}" srcOrd="0" destOrd="1" presId="urn:diagrams.loki3.com/BracketList"/>
    <dgm:cxn modelId="{705059AF-64B3-40F7-8E23-BF0216AC2FDE}" type="presOf" srcId="{9501CAF7-AF63-45F8-A639-7BB3112BBA20}" destId="{E906CF27-60F1-4147-9EF1-748044D23E18}" srcOrd="0" destOrd="0" presId="urn:diagrams.loki3.com/BracketList"/>
    <dgm:cxn modelId="{6F8E64B2-5FF6-4B33-AC3D-784DA322012A}" type="presOf" srcId="{3EAA8C1E-3203-4B09-9AEA-B2726D7CF305}" destId="{ABAE0C34-3D7D-4252-A3FA-E2636D0CDB22}" srcOrd="0" destOrd="2" presId="urn:diagrams.loki3.com/BracketList"/>
    <dgm:cxn modelId="{FECE60B8-7B83-412F-9C18-E0060045281C}" type="presOf" srcId="{4739BD40-2323-4209-B6B3-9E71BC40AD5F}" destId="{55C4CD96-BE3C-4D7B-8564-E8CE3D02A10E}" srcOrd="0" destOrd="0" presId="urn:diagrams.loki3.com/BracketList"/>
    <dgm:cxn modelId="{4D7E62CF-5C8E-4F6C-B149-5D857A8559E9}" type="presOf" srcId="{212B4441-B5D9-43D5-A8D4-770EA580CA53}" destId="{ABAE0C34-3D7D-4252-A3FA-E2636D0CDB22}" srcOrd="0" destOrd="0" presId="urn:diagrams.loki3.com/BracketList"/>
    <dgm:cxn modelId="{9F8B61F7-C758-4E40-9897-36B584C79A20}" srcId="{9501CAF7-AF63-45F8-A639-7BB3112BBA20}" destId="{D6C6AF9A-801F-4290-A172-16EBCE7A71DA}" srcOrd="0" destOrd="0" parTransId="{2B4A02E3-3161-424F-BE9D-25A31B51EB9D}" sibTransId="{F53A78D0-E817-439B-B235-62C22ECDE7EC}"/>
    <dgm:cxn modelId="{52BDEF20-7ADE-4F5A-B0F6-37C3EEEC6F1E}" type="presParOf" srcId="{323BB186-EBFF-4B4B-910E-ECEBA1B6E405}" destId="{9AE8252B-5448-4118-B581-7B3E2AE66309}" srcOrd="0" destOrd="0" presId="urn:diagrams.loki3.com/BracketList"/>
    <dgm:cxn modelId="{D23E40B0-0EC1-4CC9-8DB8-87D1402EE8A8}" type="presParOf" srcId="{9AE8252B-5448-4118-B581-7B3E2AE66309}" destId="{8008F919-E092-47E7-AE57-8D41CB746DD2}" srcOrd="0" destOrd="0" presId="urn:diagrams.loki3.com/BracketList"/>
    <dgm:cxn modelId="{81791349-20A7-4397-89BD-FD45A6C04375}" type="presParOf" srcId="{9AE8252B-5448-4118-B581-7B3E2AE66309}" destId="{78383916-7D55-41D8-9055-08795561476F}" srcOrd="1" destOrd="0" presId="urn:diagrams.loki3.com/BracketList"/>
    <dgm:cxn modelId="{E1BC167D-236F-4437-ACE2-44C55F453F2A}" type="presParOf" srcId="{9AE8252B-5448-4118-B581-7B3E2AE66309}" destId="{F1534E1D-3E03-4F66-819E-27EB80045B3B}" srcOrd="2" destOrd="0" presId="urn:diagrams.loki3.com/BracketList"/>
    <dgm:cxn modelId="{52A43CD2-4EFA-4E4F-B1AD-4BFD7A671892}" type="presParOf" srcId="{9AE8252B-5448-4118-B581-7B3E2AE66309}" destId="{55C4CD96-BE3C-4D7B-8564-E8CE3D02A10E}" srcOrd="3" destOrd="0" presId="urn:diagrams.loki3.com/BracketList"/>
    <dgm:cxn modelId="{2731A0C9-EB46-4716-A836-F64FCEE6485D}" type="presParOf" srcId="{323BB186-EBFF-4B4B-910E-ECEBA1B6E405}" destId="{DA2C0621-383A-41D1-9BF4-6B7A49AD6A0B}" srcOrd="1" destOrd="0" presId="urn:diagrams.loki3.com/BracketList"/>
    <dgm:cxn modelId="{C458201F-E4FC-43FA-B837-B94847523551}" type="presParOf" srcId="{323BB186-EBFF-4B4B-910E-ECEBA1B6E405}" destId="{6804FA59-7BC7-4E7B-BD40-A9E200B6E322}" srcOrd="2" destOrd="0" presId="urn:diagrams.loki3.com/BracketList"/>
    <dgm:cxn modelId="{944F4AB5-309F-46C2-B3A1-35C6ED5A2BF3}" type="presParOf" srcId="{6804FA59-7BC7-4E7B-BD40-A9E200B6E322}" destId="{AF5A25DF-A740-4D2B-92B5-B73F2F4A0D30}" srcOrd="0" destOrd="0" presId="urn:diagrams.loki3.com/BracketList"/>
    <dgm:cxn modelId="{03E7470A-DCB8-46B0-8567-CDFF7CD2747B}" type="presParOf" srcId="{6804FA59-7BC7-4E7B-BD40-A9E200B6E322}" destId="{1B317056-BD73-4E12-917A-7A3FA08E2315}" srcOrd="1" destOrd="0" presId="urn:diagrams.loki3.com/BracketList"/>
    <dgm:cxn modelId="{CA6D1378-8416-444A-9C35-17DDF26F2F49}" type="presParOf" srcId="{6804FA59-7BC7-4E7B-BD40-A9E200B6E322}" destId="{85499A6E-79BF-4EC9-A200-BB318B5523D7}" srcOrd="2" destOrd="0" presId="urn:diagrams.loki3.com/BracketList"/>
    <dgm:cxn modelId="{BC55F93A-63DB-43ED-B101-05DC209E790A}" type="presParOf" srcId="{6804FA59-7BC7-4E7B-BD40-A9E200B6E322}" destId="{ABAE0C34-3D7D-4252-A3FA-E2636D0CDB22}" srcOrd="3" destOrd="0" presId="urn:diagrams.loki3.com/BracketList"/>
    <dgm:cxn modelId="{88E2A641-8D55-463A-978E-7447AE614E6F}" type="presParOf" srcId="{323BB186-EBFF-4B4B-910E-ECEBA1B6E405}" destId="{E0DCF13A-4658-4072-956D-E5281E39A909}" srcOrd="3" destOrd="0" presId="urn:diagrams.loki3.com/BracketList"/>
    <dgm:cxn modelId="{13CFB52E-9802-4FB8-B06A-04FDF146259C}" type="presParOf" srcId="{323BB186-EBFF-4B4B-910E-ECEBA1B6E405}" destId="{D5E509AA-094B-4E7C-BFD9-300B69A5AD52}" srcOrd="4" destOrd="0" presId="urn:diagrams.loki3.com/BracketList"/>
    <dgm:cxn modelId="{03EEB57C-ACE1-4605-90C7-AE019DD56497}" type="presParOf" srcId="{D5E509AA-094B-4E7C-BFD9-300B69A5AD52}" destId="{E906CF27-60F1-4147-9EF1-748044D23E18}" srcOrd="0" destOrd="0" presId="urn:diagrams.loki3.com/BracketList"/>
    <dgm:cxn modelId="{D9669D9F-53B4-4870-935D-DD1351DC970D}" type="presParOf" srcId="{D5E509AA-094B-4E7C-BFD9-300B69A5AD52}" destId="{86082C9C-70FC-4312-9741-B05F313A0B12}" srcOrd="1" destOrd="0" presId="urn:diagrams.loki3.com/BracketList"/>
    <dgm:cxn modelId="{AB5CB11E-DFAB-423A-9A07-550295388827}" type="presParOf" srcId="{D5E509AA-094B-4E7C-BFD9-300B69A5AD52}" destId="{8852C046-8B6A-47B7-A2DA-6C9BFB879883}" srcOrd="2" destOrd="0" presId="urn:diagrams.loki3.com/BracketList"/>
    <dgm:cxn modelId="{334A4141-641F-4810-BFB6-2DABBFB87F33}" type="presParOf" srcId="{D5E509AA-094B-4E7C-BFD9-300B69A5AD52}" destId="{FE28D32A-6B72-4A59-A5D4-7FACF2C222B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F919-E092-47E7-AE57-8D41CB746DD2}">
      <dsp:nvSpPr>
        <dsp:cNvPr id="0" name=""/>
        <dsp:cNvSpPr/>
      </dsp:nvSpPr>
      <dsp:spPr>
        <a:xfrm>
          <a:off x="4109" y="970971"/>
          <a:ext cx="1490317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+mj-lt"/>
              <a:cs typeface="Arial"/>
            </a:rPr>
            <a:t>New Modifications / Nominations</a:t>
          </a:r>
        </a:p>
      </dsp:txBody>
      <dsp:txXfrm>
        <a:off x="4109" y="970971"/>
        <a:ext cx="1490317" cy="1267200"/>
      </dsp:txXfrm>
    </dsp:sp>
    <dsp:sp modelId="{78383916-7D55-41D8-9055-08795561476F}">
      <dsp:nvSpPr>
        <dsp:cNvPr id="0" name=""/>
        <dsp:cNvSpPr/>
      </dsp:nvSpPr>
      <dsp:spPr>
        <a:xfrm>
          <a:off x="1494427" y="970971"/>
          <a:ext cx="298063" cy="12672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4CD96-BE3C-4D7B-8564-E8CE3D02A10E}">
      <dsp:nvSpPr>
        <dsp:cNvPr id="0" name=""/>
        <dsp:cNvSpPr/>
      </dsp:nvSpPr>
      <dsp:spPr>
        <a:xfrm>
          <a:off x="1884057" y="959960"/>
          <a:ext cx="9799853" cy="126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75000"/>
              </a:schemeClr>
            </a:buClr>
            <a:buFont typeface="Arial" panose="020B0604020202020204" pitchFamily="34" charset="0"/>
            <a:buNone/>
          </a:pP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CMP460</a:t>
          </a: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‘</a:t>
          </a:r>
          <a:r>
            <a:rPr lang="en-GB" sz="1200" b="0" i="0" kern="1200">
              <a:latin typeface="+mn-lt"/>
            </a:rPr>
            <a:t>Improving Transmission Connection Asset Charging’ raised on 08 August nominations opened 26 September and </a:t>
          </a:r>
          <a:r>
            <a:rPr lang="en-GB" sz="1200" b="1" i="0" kern="1200">
              <a:latin typeface="+mn-lt"/>
            </a:rPr>
            <a:t>closes 17 October</a:t>
          </a:r>
          <a:r>
            <a:rPr lang="en-GB" sz="1200" b="0" i="0" kern="1200">
              <a:latin typeface="+mn-lt"/>
            </a:rPr>
            <a:t>.</a:t>
          </a: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75000"/>
              </a:schemeClr>
            </a:buClr>
            <a:buFont typeface="Arial" panose="020B0604020202020204" pitchFamily="34" charset="0"/>
            <a:buChar char="•"/>
          </a:pP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75000"/>
              </a:schemeClr>
            </a:buClr>
            <a:buFont typeface="Arial" panose="020B0604020202020204" pitchFamily="34" charset="0"/>
            <a:buChar char="•"/>
          </a:pP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sp:txBody>
      <dsp:txXfrm>
        <a:off x="1884057" y="959960"/>
        <a:ext cx="9799853" cy="1267200"/>
      </dsp:txXfrm>
    </dsp:sp>
    <dsp:sp modelId="{AF5A25DF-A740-4D2B-92B5-B73F2F4A0D30}">
      <dsp:nvSpPr>
        <dsp:cNvPr id="0" name=""/>
        <dsp:cNvSpPr/>
      </dsp:nvSpPr>
      <dsp:spPr>
        <a:xfrm>
          <a:off x="4109" y="2547771"/>
          <a:ext cx="1493177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+mj-lt"/>
              <a:cs typeface="Arial"/>
            </a:rPr>
            <a:t>Decisions</a:t>
          </a:r>
        </a:p>
      </dsp:txBody>
      <dsp:txXfrm>
        <a:off x="4109" y="2547771"/>
        <a:ext cx="1493177" cy="1267200"/>
      </dsp:txXfrm>
    </dsp:sp>
    <dsp:sp modelId="{1B317056-BD73-4E12-917A-7A3FA08E2315}">
      <dsp:nvSpPr>
        <dsp:cNvPr id="0" name=""/>
        <dsp:cNvSpPr/>
      </dsp:nvSpPr>
      <dsp:spPr>
        <a:xfrm>
          <a:off x="1497287" y="2468571"/>
          <a:ext cx="298635" cy="14256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E0C34-3D7D-4252-A3FA-E2636D0CDB22}">
      <dsp:nvSpPr>
        <dsp:cNvPr id="0" name=""/>
        <dsp:cNvSpPr/>
      </dsp:nvSpPr>
      <dsp:spPr>
        <a:xfrm>
          <a:off x="1878946" y="2454586"/>
          <a:ext cx="9797096" cy="14020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GB" sz="1200" b="0" u="none" kern="1200">
            <a:solidFill>
              <a:schemeClr val="tx1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CMP448</a:t>
          </a:r>
          <a:r>
            <a:rPr kumimoji="0" lang="en-GB" sz="1200" b="0" i="0" u="none" strike="noStrike" kern="1200" cap="none" spc="0" normalizeH="0" baseline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en-GB" sz="1200" b="0" i="0" kern="1200"/>
            <a:t>Introducing a Progression Commitment Fee to the Gate 2 Connections Queue​’ amendment to timetable received on 19 September.</a:t>
          </a: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  <a:p>
          <a:pPr marL="0" lvl="1" indent="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kumimoji="0" lang="en-GB" sz="36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sp:txBody>
      <dsp:txXfrm>
        <a:off x="1878946" y="2454586"/>
        <a:ext cx="9797096" cy="1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CF27-60F1-4147-9EF1-748044D23E18}">
      <dsp:nvSpPr>
        <dsp:cNvPr id="0" name=""/>
        <dsp:cNvSpPr/>
      </dsp:nvSpPr>
      <dsp:spPr>
        <a:xfrm>
          <a:off x="9542" y="1985400"/>
          <a:ext cx="150224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+mj-lt"/>
              <a:ea typeface="+mn-ea"/>
              <a:cs typeface="Arial"/>
            </a:rPr>
            <a:t>Implementations</a:t>
          </a:r>
          <a:endParaRPr lang="en-GB" sz="1200" b="1" kern="1200">
            <a:latin typeface="+mj-lt"/>
            <a:ea typeface="+mn-ea"/>
            <a:cs typeface="Arial"/>
          </a:endParaRPr>
        </a:p>
      </dsp:txBody>
      <dsp:txXfrm>
        <a:off x="9542" y="1985400"/>
        <a:ext cx="1502242" cy="1287000"/>
      </dsp:txXfrm>
    </dsp:sp>
    <dsp:sp modelId="{86082C9C-70FC-4312-9741-B05F313A0B12}">
      <dsp:nvSpPr>
        <dsp:cNvPr id="0" name=""/>
        <dsp:cNvSpPr/>
      </dsp:nvSpPr>
      <dsp:spPr>
        <a:xfrm>
          <a:off x="1511784" y="1985400"/>
          <a:ext cx="300448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8D32A-6B72-4A59-A5D4-7FACF2C222B6}">
      <dsp:nvSpPr>
        <dsp:cNvPr id="0" name=""/>
        <dsp:cNvSpPr/>
      </dsp:nvSpPr>
      <dsp:spPr>
        <a:xfrm>
          <a:off x="1919094" y="1953057"/>
          <a:ext cx="9936780" cy="13686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rPr>
            <a:t>   None.</a:t>
          </a:r>
          <a:endParaRPr kumimoji="0" lang="en-GB" sz="1200" b="1" i="0" u="none" strike="noStrike" kern="1200" cap="none" spc="0" normalizeH="0" baseline="0">
            <a:ln/>
            <a:effectLst/>
            <a:uLnTx/>
            <a:uFillTx/>
            <a:latin typeface="+mn-lt"/>
            <a:ea typeface="+mn-ea"/>
            <a:cs typeface="Arial" panose="020B0604020202020204" pitchFamily="34" charset="0"/>
          </a:endParaRPr>
        </a:p>
      </dsp:txBody>
      <dsp:txXfrm>
        <a:off x="1919094" y="1953057"/>
        <a:ext cx="9936780" cy="1368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8F919-E092-47E7-AE57-8D41CB746DD2}">
      <dsp:nvSpPr>
        <dsp:cNvPr id="0" name=""/>
        <dsp:cNvSpPr/>
      </dsp:nvSpPr>
      <dsp:spPr>
        <a:xfrm>
          <a:off x="4625" y="487800"/>
          <a:ext cx="1510942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+mj-lt"/>
              <a:cs typeface="Arial"/>
            </a:rPr>
            <a:t>Workgroup Consultations</a:t>
          </a:r>
        </a:p>
      </dsp:txBody>
      <dsp:txXfrm>
        <a:off x="4625" y="487800"/>
        <a:ext cx="1510942" cy="1267200"/>
      </dsp:txXfrm>
    </dsp:sp>
    <dsp:sp modelId="{78383916-7D55-41D8-9055-08795561476F}">
      <dsp:nvSpPr>
        <dsp:cNvPr id="0" name=""/>
        <dsp:cNvSpPr/>
      </dsp:nvSpPr>
      <dsp:spPr>
        <a:xfrm>
          <a:off x="1515568" y="487800"/>
          <a:ext cx="302188" cy="12672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C4CD96-BE3C-4D7B-8564-E8CE3D02A10E}">
      <dsp:nvSpPr>
        <dsp:cNvPr id="0" name=""/>
        <dsp:cNvSpPr/>
      </dsp:nvSpPr>
      <dsp:spPr>
        <a:xfrm>
          <a:off x="1943257" y="404430"/>
          <a:ext cx="9935477" cy="126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75000"/>
              </a:schemeClr>
            </a:buClr>
            <a:buFont typeface="Arial" panose="020B0604020202020204" pitchFamily="34" charset="0"/>
            <a:buChar char="•"/>
          </a:pP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None.</a:t>
          </a:r>
        </a:p>
      </dsp:txBody>
      <dsp:txXfrm>
        <a:off x="1943257" y="404430"/>
        <a:ext cx="9935477" cy="1267200"/>
      </dsp:txXfrm>
    </dsp:sp>
    <dsp:sp modelId="{AF5A25DF-A740-4D2B-92B5-B73F2F4A0D30}">
      <dsp:nvSpPr>
        <dsp:cNvPr id="0" name=""/>
        <dsp:cNvSpPr/>
      </dsp:nvSpPr>
      <dsp:spPr>
        <a:xfrm>
          <a:off x="4625" y="1995300"/>
          <a:ext cx="1510942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>
              <a:latin typeface="+mj-lt"/>
              <a:cs typeface="Arial"/>
            </a:rPr>
            <a:t>Code Administrator Consultations</a:t>
          </a:r>
        </a:p>
      </dsp:txBody>
      <dsp:txXfrm>
        <a:off x="4625" y="1995300"/>
        <a:ext cx="1510942" cy="1267200"/>
      </dsp:txXfrm>
    </dsp:sp>
    <dsp:sp modelId="{1B317056-BD73-4E12-917A-7A3FA08E2315}">
      <dsp:nvSpPr>
        <dsp:cNvPr id="0" name=""/>
        <dsp:cNvSpPr/>
      </dsp:nvSpPr>
      <dsp:spPr>
        <a:xfrm>
          <a:off x="1515568" y="1985400"/>
          <a:ext cx="302188" cy="12870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E0C34-3D7D-4252-A3FA-E2636D0CDB22}">
      <dsp:nvSpPr>
        <dsp:cNvPr id="0" name=""/>
        <dsp:cNvSpPr/>
      </dsp:nvSpPr>
      <dsp:spPr>
        <a:xfrm>
          <a:off x="1943257" y="1987523"/>
          <a:ext cx="9935477" cy="1287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1" indent="0" algn="l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kumimoji="0" lang="en-GB" sz="1200" b="1" i="0" u="none" strike="noStrike" kern="1200" cap="none" spc="0" normalizeH="0" baseline="0">
              <a:ln/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1" i="0" u="none" strike="noStrike" kern="1200" cap="none" spc="0" normalizeH="0" baseline="0">
              <a:ln/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CMP447</a:t>
          </a:r>
          <a:r>
            <a:rPr kumimoji="0" lang="en-GB" sz="1200" b="1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0" i="0" u="none" strike="noStrike" kern="1200" cap="none" spc="0" normalizeH="0" baseline="0">
              <a:ln/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‘</a:t>
          </a:r>
          <a:r>
            <a:rPr lang="en-GB" sz="1200" b="0" i="0" kern="1200"/>
            <a:t>Removal of designated strategic works from cancellation charges/securitisation’ opens 19 September and </a:t>
          </a:r>
          <a:r>
            <a:rPr lang="en-GB" sz="1200" b="1" i="0" kern="1200"/>
            <a:t>closes 03 October</a:t>
          </a:r>
          <a:r>
            <a:rPr lang="en-GB" sz="1200" b="0" i="0" kern="1200"/>
            <a:t>. </a:t>
          </a:r>
          <a:endParaRPr lang="en-GB" sz="1200" b="0" u="none" kern="120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0" marR="0" lvl="1" indent="0" algn="l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200" b="1" u="none" kern="1200">
              <a:solidFill>
                <a:srgbClr val="813366"/>
              </a:solidFill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CMP453</a:t>
          </a:r>
          <a:r>
            <a:rPr lang="en-GB" sz="1200" b="0" u="none" kern="12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en-GB" sz="1200" b="0" i="0" kern="1200"/>
            <a:t>To Bill </a:t>
          </a:r>
          <a:r>
            <a:rPr lang="en-GB" sz="1200" b="0" i="0" kern="1200" err="1"/>
            <a:t>BSUoS</a:t>
          </a:r>
          <a:r>
            <a:rPr lang="en-GB" sz="1200" b="0" i="0" kern="1200"/>
            <a:t> on a net basis at BSC Trading Units’ opens 29 September and </a:t>
          </a:r>
          <a:r>
            <a:rPr lang="en-GB" sz="1200" b="1" i="0" kern="1200"/>
            <a:t>closes 17 October</a:t>
          </a:r>
          <a:r>
            <a:rPr lang="en-GB" sz="1200" b="0" i="0" kern="1200"/>
            <a:t>.</a:t>
          </a:r>
          <a:endParaRPr lang="en-GB" sz="1200" b="0" u="none" kern="120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0" marR="0" lvl="1" indent="0" algn="l" defTabSz="62230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200" b="1" u="none" kern="1200">
              <a:solidFill>
                <a:srgbClr val="813366"/>
              </a:solidFill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CMP423</a:t>
          </a:r>
          <a:r>
            <a:rPr lang="en-GB" sz="1200" b="0" u="none" kern="120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en-GB" sz="1200" b="0" i="0" kern="1200"/>
            <a:t>Improve “Locational Onshore Security Factor” for </a:t>
          </a:r>
          <a:r>
            <a:rPr lang="en-GB" sz="1200" b="0" i="0" kern="1200" err="1"/>
            <a:t>TNUoS</a:t>
          </a:r>
          <a:r>
            <a:rPr lang="en-GB" sz="1200" b="0" i="0" kern="1200"/>
            <a:t> Wider Tariffs’ opens 09 October and </a:t>
          </a:r>
          <a:r>
            <a:rPr lang="en-GB" sz="1200" b="1" i="0" kern="1200"/>
            <a:t>closes 31 October</a:t>
          </a:r>
          <a:r>
            <a:rPr lang="en-GB" sz="1200" b="0" i="0" kern="1200"/>
            <a:t>.</a:t>
          </a:r>
          <a:endParaRPr lang="en-GB" sz="1200" b="0" u="none" kern="1200">
            <a:solidFill>
              <a:schemeClr val="tx1"/>
            </a:solidFill>
            <a:latin typeface="+mj-lt"/>
            <a:ea typeface="+mn-ea"/>
            <a:cs typeface="Arial" panose="020B0604020202020204" pitchFamily="34" charset="0"/>
          </a:endParaRPr>
        </a:p>
      </dsp:txBody>
      <dsp:txXfrm>
        <a:off x="1943257" y="1987523"/>
        <a:ext cx="9935477" cy="1287000"/>
      </dsp:txXfrm>
    </dsp:sp>
    <dsp:sp modelId="{E906CF27-60F1-4147-9EF1-748044D23E18}">
      <dsp:nvSpPr>
        <dsp:cNvPr id="0" name=""/>
        <dsp:cNvSpPr/>
      </dsp:nvSpPr>
      <dsp:spPr>
        <a:xfrm>
          <a:off x="4625" y="3502800"/>
          <a:ext cx="1510942" cy="126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>
              <a:latin typeface="+mj-lt"/>
              <a:ea typeface="+mn-ea"/>
              <a:cs typeface="Arial"/>
            </a:rPr>
            <a:t>Appeals Window</a:t>
          </a:r>
          <a:endParaRPr lang="en-GB" sz="1200" b="1" kern="1200">
            <a:latin typeface="+mj-lt"/>
            <a:ea typeface="+mn-ea"/>
            <a:cs typeface="Arial"/>
          </a:endParaRPr>
        </a:p>
      </dsp:txBody>
      <dsp:txXfrm>
        <a:off x="4625" y="3502800"/>
        <a:ext cx="1510942" cy="1267200"/>
      </dsp:txXfrm>
    </dsp:sp>
    <dsp:sp modelId="{86082C9C-70FC-4312-9741-B05F313A0B12}">
      <dsp:nvSpPr>
        <dsp:cNvPr id="0" name=""/>
        <dsp:cNvSpPr/>
      </dsp:nvSpPr>
      <dsp:spPr>
        <a:xfrm>
          <a:off x="1515568" y="3502800"/>
          <a:ext cx="302188" cy="1267200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8D32A-6B72-4A59-A5D4-7FACF2C222B6}">
      <dsp:nvSpPr>
        <dsp:cNvPr id="0" name=""/>
        <dsp:cNvSpPr/>
      </dsp:nvSpPr>
      <dsp:spPr>
        <a:xfrm>
          <a:off x="1931340" y="3462376"/>
          <a:ext cx="9935477" cy="126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kumimoji="0" lang="en-GB" sz="1200" b="0" i="0" u="none" strike="noStrike" kern="1200" cap="none" spc="0" normalizeH="0" baseline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GB" sz="1200" b="1" i="0" u="none" strike="noStrike" kern="1200" cap="none" spc="0" normalizeH="0" baseline="0">
              <a:ln/>
              <a:solidFill>
                <a:srgbClr val="8133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CMP454</a:t>
          </a:r>
          <a:r>
            <a:rPr kumimoji="0" lang="en-GB" sz="1200" b="0" i="0" u="none" strike="noStrike" kern="1200" cap="none" spc="0" normalizeH="0" baseline="0">
              <a:ln/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‘</a:t>
          </a:r>
          <a:r>
            <a:rPr lang="fr-FR" sz="1200" b="0" i="0" kern="1200"/>
            <a:t>CMP434 / CMP435 Section 11 Changes’ </a:t>
          </a:r>
          <a:r>
            <a:rPr lang="fr-FR" sz="1200" b="0" i="0" kern="1200" err="1"/>
            <a:t>opened</a:t>
          </a:r>
          <a:r>
            <a:rPr lang="fr-FR" sz="1200" b="0" i="0" kern="1200"/>
            <a:t> 11 </a:t>
          </a:r>
          <a:r>
            <a:rPr lang="fr-FR" sz="1200" b="0" i="0" kern="1200" err="1"/>
            <a:t>September</a:t>
          </a:r>
          <a:r>
            <a:rPr lang="fr-FR" sz="1200" b="0" i="0" kern="1200"/>
            <a:t> and </a:t>
          </a:r>
          <a:r>
            <a:rPr lang="fr-FR" sz="1200" b="1" i="0" kern="1200"/>
            <a:t>closes 02 </a:t>
          </a:r>
          <a:r>
            <a:rPr lang="fr-FR" sz="1200" b="1" i="0" kern="1200" err="1"/>
            <a:t>October</a:t>
          </a:r>
          <a:endParaRPr kumimoji="0" lang="en-GB" sz="1200" b="0" i="0" u="none" strike="noStrike" kern="1200" cap="none" spc="0" normalizeH="0" baseline="0">
            <a:ln/>
            <a:effectLst/>
            <a:uLnTx/>
            <a:uFillTx/>
            <a:latin typeface="+mj-lt"/>
            <a:ea typeface="+mn-ea"/>
            <a:cs typeface="Arial" panose="020B0604020202020204" pitchFamily="34" charset="0"/>
          </a:endParaRPr>
        </a:p>
      </dsp:txBody>
      <dsp:txXfrm>
        <a:off x="1931340" y="3462376"/>
        <a:ext cx="9935477" cy="126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A310AD-F027-27EB-4602-211E4A6D63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130B5-B50E-B6FE-4405-48E33F1C15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91A2-E083-C241-91C5-C9FB84084A2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E0D38-ED75-AA87-7805-0081E7475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F45DB-FB21-85F1-C9F3-78AE858435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FC139-5B22-214E-96AA-73F1B8CD28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9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85FC6-1AC7-024C-A106-0432FE715B33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B5404-C021-EC41-B6A7-4D708E49A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769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74334-5195-1F4B-B190-5A416FFA4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3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4A56F-9AB7-B231-89B8-6E981B463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40725-87E9-CE15-C9C3-166D651E0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758870-A33A-DBEE-980A-CDD289865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040E2-0249-FCEA-847B-6C60C13A5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74334-5195-1F4B-B190-5A416FFA4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12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74334-5195-1F4B-B190-5A416FFA4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15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74334-5195-1F4B-B190-5A416FFA43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36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9FE06-965E-AA5C-F8B9-30A3AB56667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14674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buNone/>
              <a:defRPr sz="24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4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itchFamily="2" charset="77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1BBB9AE-4A63-EFC4-BAF9-A24EC128133F}"/>
              </a:ext>
            </a:extLst>
          </p:cNvPr>
          <p:cNvSpPr txBox="1">
            <a:spLocks/>
          </p:cNvSpPr>
          <p:nvPr userDrawn="1"/>
        </p:nvSpPr>
        <p:spPr>
          <a:xfrm>
            <a:off x="632012" y="3685723"/>
            <a:ext cx="4114800" cy="668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Click to edit Master title style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4526420"/>
            <a:ext cx="4924348" cy="17120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F0B063-2AC7-4AF4-0958-1511CAD9BBD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61480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F1C3-D8E4-B6FF-1CB4-4CA989B0F14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75658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316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68696-50C5-E93F-C095-40854C3C3AC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36743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A68CD-CD7C-6841-61D8-9B40F036486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068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424DF-37C5-E8FF-0693-6DC50DFA71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6352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FC02AE-1AAC-7ECE-4BF2-8C2929350E8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7849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D4CDE-5878-2D26-7E2A-5736CF858EE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12628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AFD3AA-7A13-765E-86F8-A68EAA0D19F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45958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10FCB-7656-EE0D-8F15-9392C54587E2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928927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0D8DDC-157D-E41B-CBD5-F5507A026C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35756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4435E4-A94F-659B-D563-856E739CC9C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2858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E990D-228C-FCDE-0A15-0DF08D078B0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59695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1B5911EA-0029-5ED7-CF00-6237279D68F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Internal Use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6C5E9-02A0-7EFC-1CAD-77CFFD92A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094A8-3BFB-1955-613A-A7F8F911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038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72D25-3E0E-710D-9BCD-09826000264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31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BFE38-B7CD-0A4C-1AAE-65706FE9A31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27038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91707-5D4B-CA6A-ABC5-F682A39DF20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582145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E368F-6B9D-6F1D-6C75-4991CC7DAED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29857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87086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5861B5-CD8F-EB20-8FAA-52B2F6A42F4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7183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663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62EF2A-DA07-421C-5B25-7BA1CEB572D3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532655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yellow circles on a black background&#10;&#10;Description automatically generated" hidden="1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1536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defRPr b="0" i="0">
                <a:solidFill>
                  <a:schemeClr val="accent5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4A9EB-9590-4CAF-23D2-74BF331BCF5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71502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47E8-B984-E512-52AF-BE49CE4AD4A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22686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FADD29DE-B854-2169-55E1-C3FD699E0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1788983"/>
            <a:ext cx="5385942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4213654"/>
            <a:ext cx="4335618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B5FB7A-C5D9-275F-CC6F-3C1259AB692C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73735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oad through a green field&#10;&#10;Description automatically generated">
            <a:extLst>
              <a:ext uri="{FF2B5EF4-FFF2-40B4-BE49-F238E27FC236}">
                <a16:creationId xmlns:a16="http://schemas.microsoft.com/office/drawing/2014/main" id="{BAB3A051-7BF3-EAAC-A888-553C382803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81439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B6A69-3EFA-0DA9-F9BA-B59F5A060E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2397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round a table looking at a computer&#10;&#10;Description automatically generated">
            <a:extLst>
              <a:ext uri="{FF2B5EF4-FFF2-40B4-BE49-F238E27FC236}">
                <a16:creationId xmlns:a16="http://schemas.microsoft.com/office/drawing/2014/main" id="{5C1AFF9B-026C-9129-DEA5-779635F51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42232-F648-DDAD-E75B-0C12BC4B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BB77347-9877-93CA-4103-023E62BFE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64" y="796204"/>
            <a:ext cx="4328983" cy="1532773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03362316-8BB8-BD40-9D0A-F62FC86022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611D19F-4AA1-948B-0F06-8E3EAD4A1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63" y="2478639"/>
            <a:ext cx="3824891" cy="83830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E7D7CF-C797-0730-D6E9-1DA5A9C6DB9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19986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+mj-lt"/>
              </a:defRPr>
            </a:lvl1pPr>
            <a:lvl2pPr marL="9144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2pPr>
            <a:lvl3pPr marL="1371600" indent="-4572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3pPr>
            <a:lvl4pPr marL="17145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4pPr>
            <a:lvl5pPr marL="21717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3E0C3-A748-7D68-BE91-F314B5D2289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643836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1pPr>
            <a:lvl2pPr marL="914400" indent="-4572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2pPr>
            <a:lvl3pPr marL="1371600" indent="-4572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b="0" i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3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48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4C74B-144E-7E2B-4291-551B406C7D8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21606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ield with wind turbines in the background&#10;&#10;Description automatically generated">
            <a:extLst>
              <a:ext uri="{FF2B5EF4-FFF2-40B4-BE49-F238E27FC236}">
                <a16:creationId xmlns:a16="http://schemas.microsoft.com/office/drawing/2014/main" id="{91B95623-DB60-0FE1-2973-59391D118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pic>
        <p:nvPicPr>
          <p:cNvPr id="9" name="Picture 8" descr="A screenshot of a video game&#10;&#10;Description automatically generated">
            <a:extLst>
              <a:ext uri="{FF2B5EF4-FFF2-40B4-BE49-F238E27FC236}">
                <a16:creationId xmlns:a16="http://schemas.microsoft.com/office/drawing/2014/main" id="{A15E0C7C-613F-78A1-1DEC-00D6D4942C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0" name="Picture 9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4D1BF2D-F7AD-63E3-71D8-BDE9BF2F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1600" y="5811520"/>
            <a:ext cx="1930400" cy="104648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A63E56-9227-9978-ADC2-9223E6C5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307435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49BD22-11FD-5019-2AE1-EEBDE251B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3200878"/>
            <a:ext cx="4122296" cy="2734702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Poppins" pitchFamily="2" charset="77"/>
              </a:defRPr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 sz="1400" b="0" i="0">
                <a:solidFill>
                  <a:schemeClr val="bg1"/>
                </a:solidFill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C07A8-1BF4-5583-A597-1F97B315BCF8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ECEC26-1630-4E64-F2CE-15AC8D9DE404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5398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accent1"/>
                </a:solidFill>
                <a:latin typeface="+mj-lt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33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906BF-78B9-810A-C6ED-E1A8EB4F8E8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6556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A17F6C51-DF54-894F-505B-FBC3BC97F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D5798-821B-54D8-7307-D3B592F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9709361" cy="870551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2C58-2F88-40C5-EF11-16328E9C8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2372497"/>
            <a:ext cx="9709362" cy="38044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AB5FD5-63AB-4F3D-B548-39DB3336BC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73" y="1322559"/>
            <a:ext cx="9709361" cy="759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225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(left) media box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7A9E-C78F-DAF6-0658-5E582E56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4" y="365125"/>
            <a:ext cx="536030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1D6EB-D2F1-4B16-20AA-2B236203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7274" y="1681163"/>
            <a:ext cx="5360302" cy="5462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0" i="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F1A0D-AA08-8017-1259-207ADC3A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74" y="2505075"/>
            <a:ext cx="5360302" cy="3684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latin typeface="Poppins" panose="00000500000000000000" pitchFamily="2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20475B3-F806-CFBA-374B-4DFD48EA2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0650" y="0"/>
            <a:ext cx="572135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3864807D-A5DF-3E79-E021-543FED2A7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283" y="5745025"/>
            <a:ext cx="1658716" cy="11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9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9A1647E-75C3-1FDB-7B8C-7BFFC9765437}"/>
              </a:ext>
            </a:extLst>
          </p:cNvPr>
          <p:cNvSpPr/>
          <p:nvPr userDrawn="1"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81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44BC44-1008-8478-D64A-C7BFB3047FAB}"/>
              </a:ext>
            </a:extLst>
          </p:cNvPr>
          <p:cNvSpPr/>
          <p:nvPr userDrawn="1"/>
        </p:nvSpPr>
        <p:spPr>
          <a:xfrm>
            <a:off x="0" y="1"/>
            <a:ext cx="6096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BCE880-9610-64A0-A954-B9102D80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anose="000005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1C4AD-353B-4788-1942-1F0D6417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12" y="501652"/>
            <a:ext cx="4114800" cy="66824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E7257-1DA1-F7E1-28D5-D974C4FA54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012" y="1342349"/>
            <a:ext cx="4924348" cy="17120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tx2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4D4804-511F-AFEC-D1BB-B29C795B97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370" y="5746066"/>
            <a:ext cx="1665087" cy="111725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7F6E517-5429-A2F6-D34C-964E6CD37C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2990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E04B2806-1F83-34D3-221F-2C4B3249EA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3166" y="1006627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A50FE80-7330-1683-7D23-937274886C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2990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8D27946E-1055-AE60-D3CE-5732F4CA17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33166" y="3309169"/>
            <a:ext cx="2297679" cy="2297679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D94757-FA0A-6B76-AD9C-3993534B0523}"/>
              </a:ext>
            </a:extLst>
          </p:cNvPr>
          <p:cNvSpPr/>
          <p:nvPr userDrawn="1"/>
        </p:nvSpPr>
        <p:spPr>
          <a:xfrm>
            <a:off x="11430845" y="1001026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anose="00000500000000000000" pitchFamily="2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B12763-DBD1-1841-CA8E-22FF5ED6696E}"/>
              </a:ext>
            </a:extLst>
          </p:cNvPr>
          <p:cNvSpPr/>
          <p:nvPr userDrawn="1"/>
        </p:nvSpPr>
        <p:spPr>
          <a:xfrm>
            <a:off x="11430845" y="3303551"/>
            <a:ext cx="2297679" cy="22976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>
              <a:latin typeface="Poppins" panose="00000500000000000000" pitchFamily="2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F928298-8FD9-7EE7-12A2-6E4EE42035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012" y="3705412"/>
            <a:ext cx="4924348" cy="253302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5A706-DD91-6F22-5AA3-A69E882313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FC7CDA-B960-84B9-491F-1ED79E41FECA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tx2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2376832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ary Breaker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white background&#10;&#10;Description automatically generated">
            <a:extLst>
              <a:ext uri="{FF2B5EF4-FFF2-40B4-BE49-F238E27FC236}">
                <a16:creationId xmlns:a16="http://schemas.microsoft.com/office/drawing/2014/main" id="{A130E291-1866-9610-5CC3-7DFC426B7A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18" y="820795"/>
            <a:ext cx="5047782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18" y="3245466"/>
            <a:ext cx="3841424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6A8BFF-616F-C1F3-75EC-AC1330A8142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1B4C6-43AE-215F-1AA7-EA59E6BFC9A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5317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F8368B-8346-55F3-7D58-DDEE5EB26E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tx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18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Image Break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aerial view of a landscape&#10;&#10;Description automatically generated">
            <a:extLst>
              <a:ext uri="{FF2B5EF4-FFF2-40B4-BE49-F238E27FC236}">
                <a16:creationId xmlns:a16="http://schemas.microsoft.com/office/drawing/2014/main" id="{CD01DA94-F338-6D64-E8BC-F0B3B13D7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88"/>
            <a:ext cx="12192000" cy="6859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B9DCB-488A-769D-8E9F-C764AB021394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group of purple circles on a black background&#10;&#10;Description automatically generated">
            <a:extLst>
              <a:ext uri="{FF2B5EF4-FFF2-40B4-BE49-F238E27FC236}">
                <a16:creationId xmlns:a16="http://schemas.microsoft.com/office/drawing/2014/main" id="{EDD804F0-E153-6B19-9F2C-012CBEAE4F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77" y="-1388"/>
            <a:ext cx="12189533" cy="685938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9302902-1CE7-278C-0E6C-C35B72BD0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3267D14-FA6F-F2E2-91FC-0421FD5B4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87B3C-9691-28BD-F147-96ADB5060A6A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BADDA3-0942-7593-9CD1-65C17C30CD4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5587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Media (Right) Slide -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4EFE4BF-EB68-BFFF-F1BF-9E1AC71C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736E375-44F9-DC20-7D2C-AE6352F49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6F979-0D00-F0C3-148A-532A54812373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950CE-BF57-F141-1E4B-5E561804F48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048005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tex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ABFEF8AB-34E7-73B6-DDB3-863F32E4DC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4BE5F-29D9-6A6E-3331-86902DD887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4" name="Picture 3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1E9E3F9F-3B31-579B-232E-B051281E69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910" y="0"/>
            <a:ext cx="3386090" cy="233944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4E2B107-4A77-DBA7-45F4-4E1E102F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866438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F2E0677-1F71-2249-5CE6-C3BA76F65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275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7A36747-0535-B11F-27CB-9A6F5DF06D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275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54318-E03D-0393-D152-B9A196C9C08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8F9D1-B0EF-AE36-DB04-7692115EF1AF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0702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D733B61-FDE5-43FD-02B9-15749A7E23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495"/>
            <a:ext cx="12207103" cy="68664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69532E-6917-836E-1185-E305911B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FC869-04DE-7711-205B-68333ECEB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73" y="1825625"/>
            <a:ext cx="10515600" cy="4351338"/>
          </a:xfrm>
        </p:spPr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7910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9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Text (left) Circle Media (right) -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urpl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9D45391A-D756-788D-03AE-0C0567199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274796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11AFC3-25D2-4B14-78FC-0C6BD6DE986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BE1D4-0CA5-EF7F-31DA-EF1E68C5FAE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26434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Break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louds in the sky&#10;&#10;Description automatically generated">
            <a:extLst>
              <a:ext uri="{FF2B5EF4-FFF2-40B4-BE49-F238E27FC236}">
                <a16:creationId xmlns:a16="http://schemas.microsoft.com/office/drawing/2014/main" id="{695FCF66-087E-9315-E6B2-2961093D6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4E765-D7CE-66CF-AAD3-B47633EED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41B9C-4686-EF1F-23CB-10919C7B2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56FFC-8BE2-6AB3-3E84-1F18019410A9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02BE5-984B-7BC2-8798-A6E4E9C95C0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52197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Image Break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wind turbines in the clouds&#10;&#10;Description automatically generated">
            <a:extLst>
              <a:ext uri="{FF2B5EF4-FFF2-40B4-BE49-F238E27FC236}">
                <a16:creationId xmlns:a16="http://schemas.microsoft.com/office/drawing/2014/main" id="{E7EEC786-2769-8466-07B5-E7D0AA49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112"/>
            <a:ext cx="12189533" cy="6859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E0215E-7B04-4288-9AC8-EF4E34392362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ue circles on a black background&#10;&#10;Description automatically generated">
            <a:extLst>
              <a:ext uri="{FF2B5EF4-FFF2-40B4-BE49-F238E27FC236}">
                <a16:creationId xmlns:a16="http://schemas.microsoft.com/office/drawing/2014/main" id="{BA538AA3-D05D-FFD9-A944-D4518D7AD2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EC0BC1-72B6-275A-5E00-6D110B8EB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004CF6-EF4E-6CC8-4202-FAE750CF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7BBA40-725A-C3B6-3BA3-BB0EC57FDF2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9C0364-C6AF-A244-BAED-37AD26D11DB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66064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Media (Right) Slide -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D9163CD-19FC-782F-5450-ED8836921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887A11A-A392-6FAC-5922-AEBA42E5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A61B4C0-F6DF-37B6-776B-E9844CCFD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DDB8E0-6780-FE8C-B899-CB71568827DF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C92AB-CE37-3685-78BC-89E7D5E966F6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541635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Text (left) Circle Media (right)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with a white circle in the middle&#10;&#10;Description automatically generated">
            <a:extLst>
              <a:ext uri="{FF2B5EF4-FFF2-40B4-BE49-F238E27FC236}">
                <a16:creationId xmlns:a16="http://schemas.microsoft.com/office/drawing/2014/main" id="{E7A9C4BF-956B-808E-3CF6-CE7422921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00678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0BDAB-0384-8944-7892-A19661E7044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03B73-DEBD-E77C-5002-748408255D38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5226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background with white dots&#10;&#10;Description automatically generated">
            <a:extLst>
              <a:ext uri="{FF2B5EF4-FFF2-40B4-BE49-F238E27FC236}">
                <a16:creationId xmlns:a16="http://schemas.microsoft.com/office/drawing/2014/main" id="{1A23FE8F-1A8C-3483-DD34-260D9AAE75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128467-E1EE-21BE-5004-05D7FBC5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06A50D8-B7F7-160D-2F07-AD017507D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F0AE30-09F3-89B9-C1D8-4D114E715861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E8F8B-EFF1-8BE5-531B-11D2F646C39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39511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rtiary Image Breaker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wind turbines&#10;&#10;Description automatically generated">
            <a:extLst>
              <a:ext uri="{FF2B5EF4-FFF2-40B4-BE49-F238E27FC236}">
                <a16:creationId xmlns:a16="http://schemas.microsoft.com/office/drawing/2014/main" id="{80230456-1E1D-9882-953C-735C1650D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389"/>
            <a:ext cx="12191999" cy="68593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D03570-DB34-2024-B384-8606A528FC2A}"/>
              </a:ext>
            </a:extLst>
          </p:cNvPr>
          <p:cNvSpPr/>
          <p:nvPr userDrawn="1"/>
        </p:nvSpPr>
        <p:spPr>
          <a:xfrm>
            <a:off x="0" y="-1388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group of green circles on a black background&#10;&#10;Description automatically generated">
            <a:extLst>
              <a:ext uri="{FF2B5EF4-FFF2-40B4-BE49-F238E27FC236}">
                <a16:creationId xmlns:a16="http://schemas.microsoft.com/office/drawing/2014/main" id="{61C10941-FE59-5783-1798-BE788622A2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E7D018-B171-94AC-7AB0-6D4A778AF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73" y="820795"/>
            <a:ext cx="5001527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204E558-0287-752E-E0C0-41C16261E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73" y="3245466"/>
            <a:ext cx="3806223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6BB7C-D587-B2C7-DFFC-E364FFD9D89C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6B989-9632-966E-9D46-52E392FACE6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877913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4C9BF871-1C7B-3808-FD75-784CB7BA95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07C220-E592-CD43-BF11-9B33F731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8887E76-4EAB-217B-9905-5F41F80D1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D519D1-4CCA-277C-E47A-2C77401C2A94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00439-5CC6-1C5A-00EC-8D4C6105E95B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762081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Description automatically generated">
            <a:extLst>
              <a:ext uri="{FF2B5EF4-FFF2-40B4-BE49-F238E27FC236}">
                <a16:creationId xmlns:a16="http://schemas.microsoft.com/office/drawing/2014/main" id="{20C745BF-A6FE-9C89-A1A9-53C92188F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2" y="1077687"/>
            <a:ext cx="5458727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0123E-ED9B-5C86-2BDD-C6716D248A3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2CD634-720B-22FB-D616-C76601F5BDB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414080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Breaker slide -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orange background with white dots&#10;&#10;Description automatically generated">
            <a:extLst>
              <a:ext uri="{FF2B5EF4-FFF2-40B4-BE49-F238E27FC236}">
                <a16:creationId xmlns:a16="http://schemas.microsoft.com/office/drawing/2014/main" id="{3A206F06-1DC8-DB27-CD61-EA425EBFA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565349-94A5-B4CE-810A-617DD67F0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EFE08E9-6261-DAF2-2875-EDFD62D93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CB0C5-3372-8899-E0C4-BAA7FF3C995D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C9B01-BBC9-948B-802D-496ECF26B66E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9572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088" y="1926771"/>
            <a:ext cx="4462848" cy="4153354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914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Image Breaker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n standing in a room with a window&#10;&#10;Description automatically generated">
            <a:extLst>
              <a:ext uri="{FF2B5EF4-FFF2-40B4-BE49-F238E27FC236}">
                <a16:creationId xmlns:a16="http://schemas.microsoft.com/office/drawing/2014/main" id="{7E5940D1-7D44-F002-B80B-1547B0BB3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BE9E21-7697-D9F7-4B4C-A0A1BB7C8E9C}"/>
              </a:ext>
            </a:extLst>
          </p:cNvPr>
          <p:cNvSpPr/>
          <p:nvPr userDrawn="1"/>
        </p:nvSpPr>
        <p:spPr>
          <a:xfrm>
            <a:off x="0" y="0"/>
            <a:ext cx="12192000" cy="6859388"/>
          </a:xfrm>
          <a:prstGeom prst="rect">
            <a:avLst/>
          </a:prstGeom>
          <a:gradFill>
            <a:gsLst>
              <a:gs pos="0">
                <a:schemeClr val="tx1">
                  <a:alpha val="39214"/>
                </a:schemeClr>
              </a:gs>
              <a:gs pos="99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group of yellow circles on a black background&#10;&#10;Description automatically generated">
            <a:extLst>
              <a:ext uri="{FF2B5EF4-FFF2-40B4-BE49-F238E27FC236}">
                <a16:creationId xmlns:a16="http://schemas.microsoft.com/office/drawing/2014/main" id="{00C307F2-82C7-4AE4-F7EA-9DBAC43E81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9533" cy="68593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7403249-DAF3-F6D3-58FB-ACF79DCCD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44" y="820795"/>
            <a:ext cx="5105856" cy="23876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5B0F677-F88B-19B9-DBAC-1B2F7B283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944" y="3245466"/>
            <a:ext cx="3885619" cy="104414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ABF5A-754E-8920-0F75-178EB04F4065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F9B93-B63E-213D-E4D7-F5497F46DC55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52626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rtiary Text (Left) Media (Right) Slide - Oran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7E8957-A01D-893F-D819-6B81B4015B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50800B55-4735-AD9F-0549-68B2C0540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86A7EF4-7D16-83B4-DDCB-01634177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827711"/>
            <a:ext cx="5045070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C703E9-13B3-B7EB-69E3-5F8ADF1ECA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2389357"/>
            <a:ext cx="5045070" cy="2410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C6992-F80A-F269-66D6-6535B74E506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205CA-D724-DCB8-624A-C93E9CB0F739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51429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tiary Text (left) Circle Media (right)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circle&#10;&#10;Description automatically generated">
            <a:extLst>
              <a:ext uri="{FF2B5EF4-FFF2-40B4-BE49-F238E27FC236}">
                <a16:creationId xmlns:a16="http://schemas.microsoft.com/office/drawing/2014/main" id="{08760D1E-DF65-35B5-8609-7AA3EC598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FC8E555-A363-BBFE-7CE9-820F21628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0691" y="-620033"/>
            <a:ext cx="8539843" cy="8327117"/>
          </a:xfrm>
          <a:prstGeom prst="ellipse">
            <a:avLst/>
          </a:prstGeom>
        </p:spPr>
        <p:txBody>
          <a:bodyPr/>
          <a:lstStyle>
            <a:lvl1pPr>
              <a:defRPr b="0" i="0"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 descr="A black background with white dots&#10;&#10;Description automatically generated">
            <a:extLst>
              <a:ext uri="{FF2B5EF4-FFF2-40B4-BE49-F238E27FC236}">
                <a16:creationId xmlns:a16="http://schemas.microsoft.com/office/drawing/2014/main" id="{E67CFF76-6D91-97FD-5651-EF0E6470C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0BC532-0DCF-D95D-28B5-7CED43AF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1077687"/>
            <a:ext cx="5148672" cy="1325563"/>
          </a:xfrm>
        </p:spPr>
        <p:txBody>
          <a:bodyPr/>
          <a:lstStyle>
            <a:lvl1pPr>
              <a:lnSpc>
                <a:spcPct val="100000"/>
              </a:lnSpc>
              <a:defRPr b="1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A8AA84D-31F0-CED3-DCC7-DD7727F143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273" y="2628900"/>
            <a:ext cx="4462848" cy="31514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B0077-E4FB-DB68-32EB-70E5BFA02DD2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1EC10A-443B-78A4-9438-F5285F49C5E1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anose="00000500000000000000" pitchFamily="2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82940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flower on a black background&#10;&#10;Description automatically generated">
            <a:extLst>
              <a:ext uri="{FF2B5EF4-FFF2-40B4-BE49-F238E27FC236}">
                <a16:creationId xmlns:a16="http://schemas.microsoft.com/office/drawing/2014/main" id="{624B9880-4FA8-5D6B-4930-EB7C51734E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41561" cy="3055537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80908B0-75DE-A115-6336-EF8AAE3C5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44403BA-BDEC-33C9-D380-0A99E3D527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E009D3-6AC2-A43C-54C7-5572F42CB24D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343041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A872D7E-483A-F12C-54BD-9C3DEF2A57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22566"/>
            <a:ext cx="6096001" cy="4439265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3" y="3613681"/>
            <a:ext cx="4139679" cy="214073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0807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40209" y="1926771"/>
            <a:ext cx="2401614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28D82-A3B0-1B3C-D021-6E2F641AB46E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750103-FF4D-6647-58A5-FC31ECFD368F}"/>
              </a:ext>
            </a:extLst>
          </p:cNvPr>
          <p:cNvSpPr/>
          <p:nvPr userDrawn="1"/>
        </p:nvSpPr>
        <p:spPr>
          <a:xfrm>
            <a:off x="0" y="0"/>
            <a:ext cx="425115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D9546A-ACA3-E84E-1693-0DA11D64DE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85913"/>
            <a:ext cx="3652468" cy="1772086"/>
          </a:xfrm>
          <a:prstGeom prst="rect">
            <a:avLst/>
          </a:prstGeom>
        </p:spPr>
      </p:pic>
      <p:pic>
        <p:nvPicPr>
          <p:cNvPr id="8" name="Picture 7" descr="A black background with a pink object&#10;&#10;Description automatically generated">
            <a:extLst>
              <a:ext uri="{FF2B5EF4-FFF2-40B4-BE49-F238E27FC236}">
                <a16:creationId xmlns:a16="http://schemas.microsoft.com/office/drawing/2014/main" id="{40DE9A63-8C09-1B7B-D2EE-4082DB8432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12192002" cy="68580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A24C3F-E03C-61C2-1BCE-010C0EDD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73" y="631032"/>
            <a:ext cx="3016800" cy="1325563"/>
          </a:xfrm>
        </p:spPr>
        <p:txBody>
          <a:bodyPr>
            <a:normAutofit/>
          </a:bodyPr>
          <a:lstStyle>
            <a:lvl1pPr>
              <a:defRPr sz="3000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D44057-B0E9-C3CD-858C-1158DB642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7274" y="2389514"/>
            <a:ext cx="3015194" cy="113174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DFA2F4-A131-0E86-D67F-D866F13044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5193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FB81684C-BEDC-A504-8845-1713CDAEB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0079" y="1721819"/>
            <a:ext cx="2832536" cy="281865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Poppins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0D688-373E-EFA1-4A88-C13714EA7D47}"/>
              </a:ext>
            </a:extLst>
          </p:cNvPr>
          <p:cNvSpPr txBox="1"/>
          <p:nvPr userDrawn="1"/>
        </p:nvSpPr>
        <p:spPr>
          <a:xfrm>
            <a:off x="543720" y="6509834"/>
            <a:ext cx="14106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bg1"/>
                </a:solidFill>
              </a:rPr>
              <a:t>‹#›</a:t>
            </a:fld>
            <a:endParaRPr lang="en-GB" sz="2000" noProof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7D236-609B-B324-173A-EB4BE4303570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chemeClr val="bg1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940743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smtClean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‹#›</a:t>
            </a:fld>
            <a:endParaRPr lang="en-GB" sz="2000" noProof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Poppins" pitchFamily="2" charset="77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910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84" r:id="rId3"/>
    <p:sldLayoutId id="2147483676" r:id="rId4"/>
    <p:sldLayoutId id="2147483650" r:id="rId5"/>
    <p:sldLayoutId id="2147483651" r:id="rId6"/>
    <p:sldLayoutId id="2147483678" r:id="rId7"/>
    <p:sldLayoutId id="2147483679" r:id="rId8"/>
    <p:sldLayoutId id="2147483680" r:id="rId9"/>
    <p:sldLayoutId id="2147483652" r:id="rId10"/>
    <p:sldLayoutId id="2147483653" r:id="rId11"/>
    <p:sldLayoutId id="2147483654" r:id="rId12"/>
    <p:sldLayoutId id="2147483666" r:id="rId13"/>
    <p:sldLayoutId id="2147483673" r:id="rId14"/>
    <p:sldLayoutId id="2147483681" r:id="rId15"/>
    <p:sldLayoutId id="2147483655" r:id="rId16"/>
    <p:sldLayoutId id="2147483677" r:id="rId17"/>
    <p:sldLayoutId id="2147483656" r:id="rId18"/>
    <p:sldLayoutId id="2147483667" r:id="rId19"/>
    <p:sldLayoutId id="2147483672" r:id="rId20"/>
    <p:sldLayoutId id="2147483660" r:id="rId21"/>
    <p:sldLayoutId id="2147483663" r:id="rId22"/>
    <p:sldLayoutId id="2147483668" r:id="rId23"/>
    <p:sldLayoutId id="2147483671" r:id="rId24"/>
    <p:sldLayoutId id="2147483682" r:id="rId25"/>
    <p:sldLayoutId id="2147483661" r:id="rId26"/>
    <p:sldLayoutId id="2147483664" r:id="rId27"/>
    <p:sldLayoutId id="2147483669" r:id="rId28"/>
    <p:sldLayoutId id="2147483670" r:id="rId29"/>
    <p:sldLayoutId id="2147483683" r:id="rId30"/>
    <p:sldLayoutId id="2147483662" r:id="rId31"/>
    <p:sldLayoutId id="2147483665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Poppins Medium" pitchFamily="2" charset="77"/>
          <a:ea typeface="+mj-ea"/>
          <a:cs typeface="Poppins Medium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48FF2E-BD35-BB4A-CC38-C131393D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1784F-2B95-B961-C761-D3A678AE8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63419D-0416-D0A5-806B-BE51A335AB2E}"/>
              </a:ext>
            </a:extLst>
          </p:cNvPr>
          <p:cNvSpPr txBox="1"/>
          <p:nvPr userDrawn="1"/>
        </p:nvSpPr>
        <p:spPr>
          <a:xfrm>
            <a:off x="524485" y="6509834"/>
            <a:ext cx="1603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en-GB" sz="900" b="0" i="0" smtClean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2000" b="0" i="0" noProof="0">
              <a:solidFill>
                <a:schemeClr val="tx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8D62-5123-B5CB-FA0B-6F227B6303A7}"/>
              </a:ext>
            </a:extLst>
          </p:cNvPr>
          <p:cNvSpPr txBox="1"/>
          <p:nvPr userDrawn="1"/>
        </p:nvSpPr>
        <p:spPr>
          <a:xfrm>
            <a:off x="532944" y="136525"/>
            <a:ext cx="4571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>
                <a:solidFill>
                  <a:srgbClr val="3F0730"/>
                </a:solidFill>
                <a:latin typeface="+mj-lt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49201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  <p:sldLayoutId id="2147483714" r:id="rId29"/>
    <p:sldLayoutId id="2147483715" r:id="rId3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o.energy/industry-information/codes/connection-and-use-system-code-cusc/cusc-panel#Panel-members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so.energy/industry-information/codes/cusc/modifications/cmp344-clarification-transmission-licensee-revenue-recovery-and-treatment-revenue-adjustments-charging-methodology" TargetMode="External"/><Relationship Id="rId3" Type="http://schemas.openxmlformats.org/officeDocument/2006/relationships/hyperlink" Target="https://www.ofgem.gov.uk/publications/code-modificationmodification-proposals-ofgem-decision-expected-publication-dates-timetable" TargetMode="External"/><Relationship Id="rId7" Type="http://schemas.openxmlformats.org/officeDocument/2006/relationships/hyperlink" Target="https://www.nationalgrideso.com/industry-information/codes/cusc/modifications/cmp330cmp374-allowing-new-transmission-connected" TargetMode="External"/><Relationship Id="rId12" Type="http://schemas.openxmlformats.org/officeDocument/2006/relationships/hyperlink" Target="https://www.neso.energy/industry-information/codes/cusc/modifications/cmp448-introducing-progression-commitment-fee-gate-2-connections-queu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neso.energy/industry-information/codes/cusc/modifications/cmp316-tnuos-arrangements-co-located-generation-sites" TargetMode="External"/><Relationship Id="rId11" Type="http://schemas.openxmlformats.org/officeDocument/2006/relationships/hyperlink" Target="https://www.neso.energy/industry-information/codes/cusc/modifications/cmp444-introducing-cap-and-floor-wider-generation-tnuos-charges" TargetMode="External"/><Relationship Id="rId5" Type="http://schemas.openxmlformats.org/officeDocument/2006/relationships/hyperlink" Target="https://www.nationalgrideso.com/industry-information/codes/cusc/modifications/cmp375-enduring-expansion-constant-expansion-factor-review" TargetMode="External"/><Relationship Id="rId10" Type="http://schemas.openxmlformats.org/officeDocument/2006/relationships/hyperlink" Target="https://www.neso.energy/industry-information/codes/cusc/modifications/cmp432-improve-locational-onshore-security-factor-tnuos-wider-tariffs" TargetMode="External"/><Relationship Id="rId4" Type="http://schemas.openxmlformats.org/officeDocument/2006/relationships/hyperlink" Target="https://www.nationalgrideso.com/industry-information/codes/cusc/modifications/cmp315-tnuos-review-expansion-constant-and-elements-transmission-system-charged" TargetMode="External"/><Relationship Id="rId9" Type="http://schemas.openxmlformats.org/officeDocument/2006/relationships/hyperlink" Target="https://www.nationalgrideso.com/industry-information/codes/cusc/modifications/cmp397-consequential-changes-required-cusc-exhibits-b-and-d-reflect-cmp316-co-located-generation-sit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so.energy/calendar/cusc-panel-elections-0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o.energy/industry-information/codes/connection-and-use-system-code-cusc/cusc-panel#Previous-panel-meetings" TargetMode="External"/><Relationship Id="rId2" Type="http://schemas.openxmlformats.org/officeDocument/2006/relationships/hyperlink" Target="https://view.officeapps.live.com/op/view.aspx?src=https%3A%2F%2Fwww.neso.energy%2Fdocument%2F159906%2Fdownload&amp;wdOrigin=BROWSELINK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neso.createsend.com/h/d/918820CF9659BD06" TargetMode="External"/><Relationship Id="rId5" Type="http://schemas.openxmlformats.org/officeDocument/2006/relationships/hyperlink" Target="https://www.ofgem.gov.uk/energy-policy-and-regulation/industry-codes-and-standards" TargetMode="External"/><Relationship Id="rId4" Type="http://schemas.openxmlformats.org/officeDocument/2006/relationships/hyperlink" Target="https://www.nationalgrideso.com/document/282756/downlo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72A62-834B-91D1-5B4D-1B1ADF5B6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Poppins Medium" pitchFamily="2" charset="77"/>
                <a:ea typeface="+mj-ea"/>
                <a:cs typeface="Poppins Medium" pitchFamily="2" charset="77"/>
              </a:rPr>
              <a:t>Transmission Charging Methodologies Forum and CUSC Issues Steering Group</a:t>
            </a:r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7CE0C41-0C55-FCD2-6843-4900E53500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Poppins"/>
                <a:cs typeface="Poppins"/>
              </a:rPr>
              <a:t>2 October 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01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7AA1B0-57EA-41C0-8BB3-1A62BB1224FB}"/>
              </a:ext>
            </a:extLst>
          </p:cNvPr>
          <p:cNvGraphicFramePr>
            <a:graphicFrameLocks noGrp="1"/>
          </p:cNvGraphicFramePr>
          <p:nvPr/>
        </p:nvGraphicFramePr>
        <p:xfrm>
          <a:off x="182216" y="732794"/>
          <a:ext cx="11827568" cy="48163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68677">
                  <a:extLst>
                    <a:ext uri="{9D8B030D-6E8A-4147-A177-3AD203B41FA5}">
                      <a16:colId xmlns:a16="http://schemas.microsoft.com/office/drawing/2014/main" val="1040491326"/>
                    </a:ext>
                  </a:extLst>
                </a:gridCol>
                <a:gridCol w="2236743">
                  <a:extLst>
                    <a:ext uri="{9D8B030D-6E8A-4147-A177-3AD203B41FA5}">
                      <a16:colId xmlns:a16="http://schemas.microsoft.com/office/drawing/2014/main" val="1621856735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757160084"/>
                    </a:ext>
                  </a:extLst>
                </a:gridCol>
                <a:gridCol w="2890982">
                  <a:extLst>
                    <a:ext uri="{9D8B030D-6E8A-4147-A177-3AD203B41FA5}">
                      <a16:colId xmlns:a16="http://schemas.microsoft.com/office/drawing/2014/main" val="2088933556"/>
                    </a:ext>
                  </a:extLst>
                </a:gridCol>
                <a:gridCol w="2884257">
                  <a:extLst>
                    <a:ext uri="{9D8B030D-6E8A-4147-A177-3AD203B41FA5}">
                      <a16:colId xmlns:a16="http://schemas.microsoft.com/office/drawing/2014/main" val="1958492886"/>
                    </a:ext>
                  </a:extLst>
                </a:gridCol>
              </a:tblGrid>
              <a:tr h="391221">
                <a:tc>
                  <a:txBody>
                    <a:bodyPr/>
                    <a:lstStyle/>
                    <a:p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Panel Dates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Papers Day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Modification Submission Date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(TCMF) CUSC Development Forum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755609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 December</a:t>
                      </a:r>
                      <a:endParaRPr lang="en-GB" sz="1400" kern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13</a:t>
                      </a:r>
                      <a:endParaRPr lang="en-GB" sz="1400" kern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5</a:t>
                      </a:r>
                      <a:endParaRPr lang="en-GB" sz="1400" kern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28 November</a:t>
                      </a:r>
                      <a:endParaRPr lang="en-GB" sz="1400" kern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21 November (cancelled)</a:t>
                      </a:r>
                      <a:endParaRPr lang="en-GB" sz="1400" kern="120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685197438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January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31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23 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16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9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506931839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February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28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20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13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802011505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March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28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20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13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6 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655247789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May (April’s Panel)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02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24 April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15 April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10 April (cancelled)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858916151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May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23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15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8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8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1364769861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June 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27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19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12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5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3403106955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July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25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17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10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3 (cancelled)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990646279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August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22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14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7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7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631177138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September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26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18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11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4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822840545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October 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31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23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16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694284032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November 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28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13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6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593483069"/>
                  </a:ext>
                </a:extLst>
              </a:tr>
              <a:tr h="33063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December 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12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4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16</a:t>
                      </a:r>
                    </a:p>
                  </a:txBody>
                  <a:tcPr marL="6350" marR="6350" marT="63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 November</a:t>
                      </a:r>
                    </a:p>
                  </a:txBody>
                  <a:tcPr marL="6350" marR="6350" marT="6350" anchor="b"/>
                </a:tc>
                <a:extLst>
                  <a:ext uri="{0D108BD9-81ED-4DB2-BD59-A6C34878D82A}">
                    <a16:rowId xmlns:a16="http://schemas.microsoft.com/office/drawing/2014/main" val="242087332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011C18-978C-47E8-A9EE-C14EEED59381}"/>
              </a:ext>
            </a:extLst>
          </p:cNvPr>
          <p:cNvSpPr/>
          <p:nvPr/>
        </p:nvSpPr>
        <p:spPr>
          <a:xfrm>
            <a:off x="3187730" y="253948"/>
            <a:ext cx="5088835" cy="30976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CUSC 2025 - Panel dates</a:t>
            </a:r>
            <a:endParaRPr kumimoji="0" lang="en-US" sz="1800" b="1" i="0" u="none" strike="noStrike" kern="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4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79277-FFE0-64B5-5608-66367DD39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3E24ABB-2ECC-0961-E7CE-1532A5E9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Your CUSC Panel representatives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FBE19-51D3-3D24-379B-CF56F805D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273" y="1235676"/>
            <a:ext cx="9709362" cy="149769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Industry is represented at CUSC Panel by representatives, who would love your input. Their contact details can be found </a:t>
            </a:r>
            <a:r>
              <a:rPr lang="en-GB">
                <a:hlinkClick r:id="rId2"/>
              </a:rPr>
              <a:t>here</a:t>
            </a:r>
            <a:r>
              <a:rPr lang="en-GB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Panel members represent their industry segments at Panel; the more input they have, the more your voice can be heard.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599288-38D7-E13C-EC40-A62916AC1DD2}"/>
              </a:ext>
            </a:extLst>
          </p:cNvPr>
          <p:cNvGraphicFramePr>
            <a:graphicFrameLocks noGrp="1"/>
          </p:cNvGraphicFramePr>
          <p:nvPr/>
        </p:nvGraphicFramePr>
        <p:xfrm>
          <a:off x="989965" y="2733370"/>
          <a:ext cx="7986886" cy="359860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58936">
                  <a:extLst>
                    <a:ext uri="{9D8B030D-6E8A-4147-A177-3AD203B41FA5}">
                      <a16:colId xmlns:a16="http://schemas.microsoft.com/office/drawing/2014/main" val="4093220090"/>
                    </a:ext>
                  </a:extLst>
                </a:gridCol>
                <a:gridCol w="1321885">
                  <a:extLst>
                    <a:ext uri="{9D8B030D-6E8A-4147-A177-3AD203B41FA5}">
                      <a16:colId xmlns:a16="http://schemas.microsoft.com/office/drawing/2014/main" val="2487523509"/>
                    </a:ext>
                  </a:extLst>
                </a:gridCol>
                <a:gridCol w="269908">
                  <a:extLst>
                    <a:ext uri="{9D8B030D-6E8A-4147-A177-3AD203B41FA5}">
                      <a16:colId xmlns:a16="http://schemas.microsoft.com/office/drawing/2014/main" val="3492196867"/>
                    </a:ext>
                  </a:extLst>
                </a:gridCol>
                <a:gridCol w="1158936">
                  <a:extLst>
                    <a:ext uri="{9D8B030D-6E8A-4147-A177-3AD203B41FA5}">
                      <a16:colId xmlns:a16="http://schemas.microsoft.com/office/drawing/2014/main" val="2452317508"/>
                    </a:ext>
                  </a:extLst>
                </a:gridCol>
                <a:gridCol w="1158936">
                  <a:extLst>
                    <a:ext uri="{9D8B030D-6E8A-4147-A177-3AD203B41FA5}">
                      <a16:colId xmlns:a16="http://schemas.microsoft.com/office/drawing/2014/main" val="2464232049"/>
                    </a:ext>
                  </a:extLst>
                </a:gridCol>
                <a:gridCol w="390967">
                  <a:extLst>
                    <a:ext uri="{9D8B030D-6E8A-4147-A177-3AD203B41FA5}">
                      <a16:colId xmlns:a16="http://schemas.microsoft.com/office/drawing/2014/main" val="4173152983"/>
                    </a:ext>
                  </a:extLst>
                </a:gridCol>
                <a:gridCol w="1158936">
                  <a:extLst>
                    <a:ext uri="{9D8B030D-6E8A-4147-A177-3AD203B41FA5}">
                      <a16:colId xmlns:a16="http://schemas.microsoft.com/office/drawing/2014/main" val="1082947087"/>
                    </a:ext>
                  </a:extLst>
                </a:gridCol>
                <a:gridCol w="1368382">
                  <a:extLst>
                    <a:ext uri="{9D8B030D-6E8A-4147-A177-3AD203B41FA5}">
                      <a16:colId xmlns:a16="http://schemas.microsoft.com/office/drawing/2014/main" val="1592790481"/>
                    </a:ext>
                  </a:extLst>
                </a:gridCol>
              </a:tblGrid>
              <a:tr h="3793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Anthony </a:t>
                      </a:r>
                      <a:r>
                        <a:rPr lang="en-GB" sz="1000" b="1" u="none" strike="noStrike" dirty="0" err="1">
                          <a:effectLst/>
                          <a:latin typeface="Poppins"/>
                          <a:cs typeface="Poppins"/>
                        </a:rPr>
                        <a:t>Pygram</a:t>
                      </a:r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 </a:t>
                      </a: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Independent Panel Chair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Joseph Dunn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Camille Gilsenan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NESO Representative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extLst>
                  <a:ext uri="{0D108BD9-81ED-4DB2-BD59-A6C34878D82A}">
                    <a16:rowId xmlns:a16="http://schemas.microsoft.com/office/drawing/2014/main" val="2322109466"/>
                  </a:ext>
                </a:extLst>
              </a:tr>
              <a:tr h="94515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Catia Gomes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Secretary and Code Administrator Representative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Kyran Hanks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Daniel Arrowsmith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NESO Representative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extLst>
                  <a:ext uri="{0D108BD9-81ED-4DB2-BD59-A6C34878D82A}">
                    <a16:rowId xmlns:a16="http://schemas.microsoft.com/office/drawing/2014/main" val="2604182915"/>
                  </a:ext>
                </a:extLst>
              </a:tr>
              <a:tr h="5679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Ren Walker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Technical Secretary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Paul Jones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Andy Pace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Consumer Panel Representative 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extLst>
                  <a:ext uri="{0D108BD9-81ED-4DB2-BD59-A6C34878D82A}">
                    <a16:rowId xmlns:a16="http://schemas.microsoft.com/office/drawing/2014/main" val="2480837956"/>
                  </a:ext>
                </a:extLst>
              </a:tr>
              <a:tr h="4736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Andrew Enzor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Cem Suleyman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Alternate 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Rashmi Radhakrishnan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BSC Representative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extLst>
                  <a:ext uri="{0D108BD9-81ED-4DB2-BD59-A6C34878D82A}">
                    <a16:rowId xmlns:a16="http://schemas.microsoft.com/office/drawing/2014/main" val="3529914679"/>
                  </a:ext>
                </a:extLst>
              </a:tr>
              <a:tr h="4736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Binoy </a:t>
                      </a:r>
                      <a:r>
                        <a:rPr lang="en-GB" sz="1000" b="1" u="none" strike="noStrike" dirty="0" err="1">
                          <a:effectLst/>
                          <a:latin typeface="Poppins"/>
                          <a:cs typeface="Poppins"/>
                        </a:rPr>
                        <a:t>Dharsi</a:t>
                      </a:r>
                      <a:endParaRPr lang="en-GB" sz="1000" b="1" i="0" u="none" strike="noStrike" dirty="0" err="1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Mark Duffield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Alternate 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Nadir Hafeez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Ofgem Representative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extLst>
                  <a:ext uri="{0D108BD9-81ED-4DB2-BD59-A6C34878D82A}">
                    <a16:rowId xmlns:a16="http://schemas.microsoft.com/office/drawing/2014/main" val="4131983471"/>
                  </a:ext>
                </a:extLst>
              </a:tr>
              <a:tr h="47367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Garth Graham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Lauren Jauss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Alternate 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Harriet Harmon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Ofgem Representative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extLst>
                  <a:ext uri="{0D108BD9-81ED-4DB2-BD59-A6C34878D82A}">
                    <a16:rowId xmlns:a16="http://schemas.microsoft.com/office/drawing/2014/main" val="332687557"/>
                  </a:ext>
                </a:extLst>
              </a:tr>
              <a:tr h="2850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1" u="none" strike="noStrike" dirty="0">
                          <a:effectLst/>
                          <a:latin typeface="Poppins"/>
                          <a:cs typeface="Poppins"/>
                        </a:rPr>
                        <a:t>Joe Colebrook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  <a:latin typeface="Poppins"/>
                          <a:cs typeface="Poppins"/>
                        </a:rPr>
                        <a:t>Panel Member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/>
                        <a:cs typeface="Poppins"/>
                      </a:endParaRPr>
                    </a:p>
                  </a:txBody>
                  <a:tcPr marL="2652" marR="2652" marT="265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2652" marR="2652" marT="2652" marB="0" anchor="b"/>
                </a:tc>
                <a:extLst>
                  <a:ext uri="{0D108BD9-81ED-4DB2-BD59-A6C34878D82A}">
                    <a16:rowId xmlns:a16="http://schemas.microsoft.com/office/drawing/2014/main" val="64296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585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C9FC06-8049-1A9F-00B9-BFF07F39B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566" y="3179863"/>
            <a:ext cx="9358823" cy="2387600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/>
              <a:buChar char="•"/>
            </a:pPr>
            <a:br>
              <a:rPr lang="en-GB">
                <a:latin typeface="Poppins Medium"/>
                <a:cs typeface="Poppins Medium"/>
              </a:rPr>
            </a:br>
            <a:br>
              <a:rPr lang="en-GB">
                <a:latin typeface="Poppins Medium"/>
                <a:cs typeface="Poppins Medium"/>
              </a:rPr>
            </a:br>
            <a:endParaRPr lang="en-GB"/>
          </a:p>
          <a:p>
            <a:pPr marL="571500" indent="-571500">
              <a:buFont typeface="Arial"/>
              <a:buChar char="•"/>
            </a:pPr>
            <a:r>
              <a:rPr lang="en-GB">
                <a:latin typeface="Poppins Medium"/>
                <a:cs typeface="Poppins Medium"/>
              </a:rPr>
              <a:t> </a:t>
            </a:r>
            <a:br>
              <a:rPr lang="en-GB"/>
            </a:br>
            <a:br>
              <a:rPr lang="en-GB"/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11C7-722C-EB44-8F0E-3FE53AB0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46" y="422387"/>
            <a:ext cx="9709361" cy="870551"/>
          </a:xfrm>
        </p:spPr>
        <p:txBody>
          <a:bodyPr/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TCMF Objective and Expectations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254ECDD-2F90-A008-A402-9D348A268D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7037025"/>
              </p:ext>
            </p:extLst>
          </p:nvPr>
        </p:nvGraphicFramePr>
        <p:xfrm>
          <a:off x="335437" y="1529244"/>
          <a:ext cx="11521121" cy="13577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21121">
                  <a:extLst>
                    <a:ext uri="{9D8B030D-6E8A-4147-A177-3AD203B41FA5}">
                      <a16:colId xmlns:a16="http://schemas.microsoft.com/office/drawing/2014/main" val="3981428077"/>
                    </a:ext>
                  </a:extLst>
                </a:gridCol>
              </a:tblGrid>
              <a:tr h="289282">
                <a:tc>
                  <a:txBody>
                    <a:bodyPr/>
                    <a:lstStyle/>
                    <a:p>
                      <a:r>
                        <a:rPr lang="en-GB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Objective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7716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r>
                        <a:rPr lang="en-GB" sz="16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Develop ideas, understand impacts to industry and modification content discussion, related to the Charging and Connection matters.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74232"/>
                  </a:ext>
                </a:extLst>
              </a:tr>
              <a:tr h="412915">
                <a:tc>
                  <a:txBody>
                    <a:bodyPr/>
                    <a:lstStyle/>
                    <a:p>
                      <a:r>
                        <a:rPr lang="en-GB" sz="16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Anyone can bring an agenda item (not just the NESO!).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317139"/>
                  </a:ext>
                </a:extLst>
              </a:tr>
            </a:tbl>
          </a:graphicData>
        </a:graphic>
      </p:graphicFrame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FC61B722-3D16-433B-4E36-3E0DC3B6E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668831"/>
              </p:ext>
            </p:extLst>
          </p:nvPr>
        </p:nvGraphicFramePr>
        <p:xfrm>
          <a:off x="335438" y="3429000"/>
          <a:ext cx="11521121" cy="237333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521121">
                  <a:extLst>
                    <a:ext uri="{9D8B030D-6E8A-4147-A177-3AD203B41FA5}">
                      <a16:colId xmlns:a16="http://schemas.microsoft.com/office/drawing/2014/main" val="3981428077"/>
                    </a:ext>
                  </a:extLst>
                </a:gridCol>
              </a:tblGrid>
              <a:tr h="403706">
                <a:tc>
                  <a:txBody>
                    <a:bodyPr/>
                    <a:lstStyle/>
                    <a:p>
                      <a:r>
                        <a:rPr lang="en-GB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Expectations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477168"/>
                  </a:ext>
                </a:extLst>
              </a:tr>
              <a:tr h="305211">
                <a:tc>
                  <a:txBody>
                    <a:bodyPr/>
                    <a:lstStyle/>
                    <a:p>
                      <a:r>
                        <a:rPr lang="en-GB" sz="16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Explain acronyms and context of the update or change.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74232"/>
                  </a:ext>
                </a:extLst>
              </a:tr>
              <a:tr h="391171">
                <a:tc>
                  <a:txBody>
                    <a:bodyPr/>
                    <a:lstStyle/>
                    <a:p>
                      <a:r>
                        <a:rPr lang="en-GB" sz="16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Be respectful of each other’s opinions and polite when providing feedback and asking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317139"/>
                  </a:ext>
                </a:extLst>
              </a:tr>
              <a:tr h="400692">
                <a:tc>
                  <a:txBody>
                    <a:bodyPr/>
                    <a:lstStyle/>
                    <a:p>
                      <a:r>
                        <a:rPr lang="en-GB" sz="16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Contribute to the discussion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341970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r>
                        <a:rPr lang="en-GB"/>
                        <a:t>Language and Conduct to be consistent with the values of equality and diversity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18299"/>
                  </a:ext>
                </a:extLst>
              </a:tr>
              <a:tr h="410967">
                <a:tc>
                  <a:txBody>
                    <a:bodyPr/>
                    <a:lstStyle/>
                    <a:p>
                      <a:r>
                        <a:rPr lang="en-GB"/>
                        <a:t>Keep to agreed scope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46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24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5D7B0-083B-8F41-FE11-9DFABB3C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A1AC0F5-A7AB-C474-D3F0-C7EFDE3E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2">
                    <a:lumMod val="76000"/>
                    <a:lumOff val="24000"/>
                  </a:schemeClr>
                </a:solidFill>
                <a:latin typeface="Poppins Medium"/>
                <a:cs typeface="Poppins Medium"/>
              </a:rPr>
              <a:t>Code Administrator Update  </a:t>
            </a:r>
            <a:endParaRPr lang="en-US">
              <a:solidFill>
                <a:schemeClr val="tx2">
                  <a:lumMod val="76000"/>
                  <a:lumOff val="24000"/>
                </a:schemeClr>
              </a:solidFill>
              <a:latin typeface="Poppins Medium"/>
              <a:cs typeface="Poppi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66191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FB11E6-51F9-43FD-9902-EBC4F5C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Key Updates since last TCMF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F9470F-4854-476F-B942-7C88C53B7ADD}"/>
              </a:ext>
            </a:extLst>
          </p:cNvPr>
          <p:cNvGraphicFramePr/>
          <p:nvPr/>
        </p:nvGraphicFramePr>
        <p:xfrm>
          <a:off x="82126" y="1132534"/>
          <a:ext cx="11716584" cy="486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6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9"/>
    </mc:Choice>
    <mc:Fallback xmlns="">
      <p:transition spd="slow" advTm="158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EFDF1-8E08-7054-A92D-FC41F7D74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1FC7DA-DF26-6BF4-6A45-7EDE9ADA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Key Updates since last TCMF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EC0D1F-C5BF-7840-08E3-255CDD2A4EC2}"/>
              </a:ext>
            </a:extLst>
          </p:cNvPr>
          <p:cNvGraphicFramePr/>
          <p:nvPr/>
        </p:nvGraphicFramePr>
        <p:xfrm>
          <a:off x="3467" y="1230856"/>
          <a:ext cx="1187873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12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9"/>
    </mc:Choice>
    <mc:Fallback xmlns="">
      <p:transition spd="slow" advTm="158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008DB8B-0B69-D8CB-2617-ACED1F86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45" y="603239"/>
            <a:ext cx="10515600" cy="1325563"/>
          </a:xfrm>
        </p:spPr>
        <p:txBody>
          <a:bodyPr lIns="91440" tIns="45720" rIns="91440" bIns="45720" anchor="t"/>
          <a:lstStyle/>
          <a:p>
            <a:r>
              <a:rPr lang="en-GB" sz="2000" b="1" i="0" u="none" strike="noStrike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j-lt"/>
              </a:rPr>
              <a:t>Authority Expected Decision Date</a:t>
            </a:r>
            <a:br>
              <a:rPr lang="en-GB" sz="2000" b="1" i="0" u="none" strike="noStrike">
                <a:solidFill>
                  <a:schemeClr val="accent1">
                    <a:lumMod val="90000"/>
                    <a:lumOff val="10000"/>
                  </a:schemeClr>
                </a:solidFill>
                <a:effectLst/>
                <a:latin typeface="+mj-lt"/>
              </a:rPr>
            </a:br>
            <a:endParaRPr lang="en-GB" sz="3200" b="1">
              <a:solidFill>
                <a:schemeClr val="accent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80DAC-990A-646C-5854-11E89927B4F7}"/>
              </a:ext>
            </a:extLst>
          </p:cNvPr>
          <p:cNvSpPr txBox="1"/>
          <p:nvPr/>
        </p:nvSpPr>
        <p:spPr>
          <a:xfrm>
            <a:off x="258884" y="6090519"/>
            <a:ext cx="116742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Arial" panose="020B0604020202020204" pitchFamily="34" charset="0"/>
              </a:rPr>
              <a:t>The Authority’s publication on decisions can be found on their website below: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https://www.ofgem.gov.uk/publications/code-modificationmodification-proposals-ofgem-decision-expected-publication-dates-timetable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B386A1-0F41-6E2D-C13B-0B287CC5B142}"/>
              </a:ext>
            </a:extLst>
          </p:cNvPr>
          <p:cNvGraphicFramePr>
            <a:graphicFrameLocks noGrp="1"/>
          </p:cNvGraphicFramePr>
          <p:nvPr/>
        </p:nvGraphicFramePr>
        <p:xfrm>
          <a:off x="596454" y="1001699"/>
          <a:ext cx="11193786" cy="50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4731">
                  <a:extLst>
                    <a:ext uri="{9D8B030D-6E8A-4147-A177-3AD203B41FA5}">
                      <a16:colId xmlns:a16="http://schemas.microsoft.com/office/drawing/2014/main" val="2202669726"/>
                    </a:ext>
                  </a:extLst>
                </a:gridCol>
                <a:gridCol w="1758124">
                  <a:extLst>
                    <a:ext uri="{9D8B030D-6E8A-4147-A177-3AD203B41FA5}">
                      <a16:colId xmlns:a16="http://schemas.microsoft.com/office/drawing/2014/main" val="3731080000"/>
                    </a:ext>
                  </a:extLst>
                </a:gridCol>
                <a:gridCol w="4360931">
                  <a:extLst>
                    <a:ext uri="{9D8B030D-6E8A-4147-A177-3AD203B41FA5}">
                      <a16:colId xmlns:a16="http://schemas.microsoft.com/office/drawing/2014/main" val="3181420678"/>
                    </a:ext>
                  </a:extLst>
                </a:gridCol>
              </a:tblGrid>
              <a:tr h="13775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0">
                          <a:effectLst/>
                        </a:rPr>
                        <a:t>Modification 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0">
                          <a:effectLst/>
                        </a:rPr>
                        <a:t>FMR submitted 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900" kern="0">
                          <a:effectLst/>
                        </a:rPr>
                        <a:t>Expected Decision Date </a:t>
                      </a:r>
                      <a:endParaRPr lang="en-GB" sz="900" kern="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/>
                </a:tc>
                <a:extLst>
                  <a:ext uri="{0D108BD9-81ED-4DB2-BD59-A6C34878D82A}">
                    <a16:rowId xmlns:a16="http://schemas.microsoft.com/office/drawing/2014/main" val="4108472173"/>
                  </a:ext>
                </a:extLst>
              </a:tr>
              <a:tr h="759109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0" kern="1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Review’​</a:t>
                      </a:r>
                      <a:r>
                        <a:rPr lang="en-GB" sz="1200" b="1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CMP315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’</a:t>
                      </a:r>
                      <a:r>
                        <a:rPr lang="en-GB" sz="1200" b="0" i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TNUoS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Review of the expansion constant and the elements of the transmission system charged for’ and </a:t>
                      </a:r>
                      <a:r>
                        <a:rPr lang="en-GB" sz="1200" b="1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CMP375</a:t>
                      </a:r>
                      <a:r>
                        <a:rPr lang="en-GB" sz="1200" b="0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r>
                        <a:rPr lang="en-GB" sz="1200" b="0" i="0">
                          <a:solidFill>
                            <a:srgbClr val="7A3864"/>
                          </a:solidFill>
                          <a:effectLst/>
                          <a:latin typeface="+mj-lt"/>
                        </a:rPr>
                        <a:t>‘</a:t>
                      </a:r>
                      <a:r>
                        <a:rPr lang="en-GB" sz="1200" b="0" i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Enduring Expansion Constant &amp; Expansion Factor Review’​</a:t>
                      </a:r>
                      <a:endParaRPr lang="en-GB" sz="12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200">
                          <a:effectLst/>
                          <a:latin typeface="+mj-lt"/>
                        </a:rPr>
                        <a:t>07 February 2024​</a:t>
                      </a:r>
                      <a:endParaRPr lang="en-GB" sz="1200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+mj-lt"/>
                          <a:cs typeface="Poppins"/>
                        </a:rPr>
                        <a:t>TBC pending update on REMA</a:t>
                      </a:r>
                    </a:p>
                    <a:p>
                      <a:pPr algn="l" fontAlgn="base"/>
                      <a:r>
                        <a:rPr lang="en-GB" sz="1200" b="0">
                          <a:solidFill>
                            <a:srgbClr val="000000"/>
                          </a:solidFill>
                          <a:effectLst/>
                          <a:latin typeface="+mj-lt"/>
                          <a:cs typeface="Poppins"/>
                        </a:rPr>
                        <a:t>(previously 07 February 2025)​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+mj-lt"/>
                        <a:cs typeface="Poppins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31716"/>
                  </a:ext>
                </a:extLst>
              </a:tr>
              <a:tr h="550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strike="noStrike" kern="1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CMP316</a:t>
                      </a:r>
                      <a:r>
                        <a:rPr lang="en-GB" sz="1200" b="0" strike="noStrike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GB" sz="1200" b="0" i="0" strike="noStrike" kern="120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TNUoS</a:t>
                      </a:r>
                      <a:r>
                        <a:rPr lang="en-GB" sz="1200" b="0" i="0" strike="noStrike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Charging Methodology for Co-located Generation’</a:t>
                      </a:r>
                      <a:endParaRPr lang="en-GB" sz="1200" b="0" strike="noStrike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08 August 2025</a:t>
                      </a: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October 2025 </a:t>
                      </a:r>
                      <a:r>
                        <a:rPr lang="en-GB" sz="1200" strike="noStrike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(previously 30 September 2025)</a:t>
                      </a:r>
                      <a:endParaRPr lang="en-GB" sz="1200" strike="noStrike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26873"/>
                  </a:ext>
                </a:extLst>
              </a:tr>
              <a:tr h="68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CMP330 &amp; CMP374</a:t>
                      </a:r>
                      <a:r>
                        <a:rPr lang="en-GB" sz="1200" b="0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</a:t>
                      </a:r>
                      <a:r>
                        <a:rPr lang="en-GB" sz="1200" b="0" i="0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‘Allowing new Transmission Connected parties to build Connection Assets greater than 2km in length and Extending contestability for Transmission Connections’​</a:t>
                      </a:r>
                      <a:endParaRPr lang="en-GB" sz="1200" b="0" strike="noStrike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200">
                          <a:effectLst/>
                          <a:latin typeface="+mj-lt"/>
                        </a:rPr>
                        <a:t>10 August 2023​</a:t>
                      </a:r>
                      <a:endParaRPr lang="en-GB" sz="1200" strike="noStrike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200">
                          <a:effectLst/>
                          <a:latin typeface="+mj-lt"/>
                        </a:rPr>
                        <a:t>TBC subject to CMP414 send back ​</a:t>
                      </a:r>
                      <a:endParaRPr lang="en-GB" sz="1200" strike="noStrike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34640"/>
                  </a:ext>
                </a:extLst>
              </a:tr>
              <a:tr h="3437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strike="noStrike" kern="1200">
                          <a:solidFill>
                            <a:srgbClr val="813366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CMP344: </a:t>
                      </a:r>
                      <a:r>
                        <a:rPr lang="en-GB" sz="1200" b="0" i="0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Clarification of Transmission Licensee revenue recovery and the treatment of revenue adjustments in the Charging Methodology</a:t>
                      </a:r>
                      <a:endParaRPr lang="en-GB" sz="1200" b="0" strike="noStrike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0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09 July 2025</a:t>
                      </a: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0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 October 2025</a:t>
                      </a: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874951"/>
                  </a:ext>
                </a:extLst>
              </a:tr>
              <a:tr h="513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CMP397</a:t>
                      </a:r>
                      <a:r>
                        <a:rPr lang="en-GB" sz="1200" b="0" i="0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‘Consequential changes required to CUSC Exhibits B and D to reflect CMP316 (Co-Located Generation Sites)’​</a:t>
                      </a:r>
                      <a:endParaRPr lang="en-GB" sz="1200" b="0" strike="noStrike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200">
                          <a:effectLst/>
                          <a:latin typeface="+mj-lt"/>
                        </a:rPr>
                        <a:t>12 June 2024​</a:t>
                      </a:r>
                      <a:endParaRPr lang="en-GB" sz="1200" strike="noStrike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200">
                          <a:effectLst/>
                          <a:latin typeface="+mj-lt"/>
                        </a:rPr>
                        <a:t>October 2025 (previously 30 September 2025)</a:t>
                      </a:r>
                      <a:endParaRPr lang="en-GB" sz="1200" strike="noStrike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57478"/>
                  </a:ext>
                </a:extLst>
              </a:tr>
              <a:tr h="447373">
                <a:tc>
                  <a:txBody>
                    <a:bodyPr/>
                    <a:lstStyle/>
                    <a:p>
                      <a:pPr lvl="0"/>
                      <a:r>
                        <a:rPr lang="en-GB" sz="1200" b="1" strike="noStrike">
                          <a:solidFill>
                            <a:srgbClr val="813366"/>
                          </a:solidFill>
                          <a:latin typeface="+mj-lt"/>
                          <a:cs typeface="Poppins" panose="00000500000000000000" pitchFamily="2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CMP432 </a:t>
                      </a:r>
                      <a:r>
                        <a:rPr lang="en-GB" sz="1200" b="0" strike="noStrike">
                          <a:solidFill>
                            <a:schemeClr val="tx1"/>
                          </a:solidFill>
                          <a:latin typeface="+mj-lt"/>
                          <a:cs typeface="Poppins" panose="00000500000000000000" pitchFamily="2" charset="0"/>
                        </a:rPr>
                        <a:t>‘Improve “Locational Onshore Security Factor” for </a:t>
                      </a:r>
                      <a:r>
                        <a:rPr lang="en-GB" sz="1200" b="0" strike="noStrike" err="1">
                          <a:solidFill>
                            <a:schemeClr val="tx1"/>
                          </a:solidFill>
                          <a:latin typeface="+mj-lt"/>
                          <a:cs typeface="Poppins" panose="00000500000000000000" pitchFamily="2" charset="0"/>
                        </a:rPr>
                        <a:t>TNUoS</a:t>
                      </a:r>
                      <a:r>
                        <a:rPr lang="en-GB" sz="1200" b="0" strike="noStrike">
                          <a:solidFill>
                            <a:schemeClr val="tx1"/>
                          </a:solidFill>
                          <a:latin typeface="+mj-lt"/>
                          <a:cs typeface="Poppins" panose="00000500000000000000" pitchFamily="2" charset="0"/>
                        </a:rPr>
                        <a:t> Wider Tariffs’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strike="noStrike">
                          <a:latin typeface="+mj-lt"/>
                          <a:cs typeface="Poppins"/>
                        </a:rPr>
                        <a:t>15 May 2025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2025 (previously 30 September 2025)</a:t>
                      </a:r>
                      <a:endParaRPr lang="en-GB" sz="1200" strike="noStrike" kern="100">
                        <a:solidFill>
                          <a:schemeClr val="dk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33784"/>
                  </a:ext>
                </a:extLst>
              </a:tr>
              <a:tr h="6698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i="0" u="sng" strike="noStrike">
                          <a:solidFill>
                            <a:srgbClr val="7A3864"/>
                          </a:solidFill>
                          <a:effectLst/>
                          <a:latin typeface="+mj-lt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CMP444</a:t>
                      </a:r>
                      <a:r>
                        <a:rPr lang="en-GB" sz="1200" b="0" i="0" strike="noStrike">
                          <a:solidFill>
                            <a:srgbClr val="7A3864"/>
                          </a:solidFill>
                          <a:effectLst/>
                          <a:latin typeface="+mj-lt"/>
                        </a:rPr>
                        <a:t> ‘</a:t>
                      </a:r>
                      <a:r>
                        <a:rPr lang="en-GB" sz="1200" b="0" i="0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Introducing a cap and floor to wider generation </a:t>
                      </a:r>
                      <a:r>
                        <a:rPr lang="en-GB" sz="1200" b="0" i="0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TNUoS</a:t>
                      </a:r>
                      <a:r>
                        <a:rPr lang="en-GB" sz="1200" b="0" i="0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charges’</a:t>
                      </a:r>
                      <a:endParaRPr lang="en-GB" sz="1200" b="0" strike="noStrike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strike="noStrike" kern="100">
                          <a:effectLst/>
                          <a:latin typeface="+mj-lt"/>
                        </a:rPr>
                        <a:t>28 March 2025</a:t>
                      </a:r>
                      <a:endParaRPr lang="en-GB" sz="1200" strike="noStrike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trike="noStrike" kern="100">
                          <a:effectLst/>
                          <a:latin typeface="+mj-lt"/>
                        </a:rPr>
                        <a:t> </a:t>
                      </a:r>
                      <a:r>
                        <a:rPr lang="en-GB" sz="1200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October 2025 (previously 30 September 2025)</a:t>
                      </a:r>
                      <a:endParaRPr lang="en-GB" sz="1200" strike="noStrike" kern="100">
                        <a:solidFill>
                          <a:schemeClr val="dk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strike="noStrike" kern="100"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28175"/>
                  </a:ext>
                </a:extLst>
              </a:tr>
              <a:tr h="669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00">
                          <a:solidFill>
                            <a:schemeClr val="accent2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CMP448</a:t>
                      </a:r>
                      <a:r>
                        <a:rPr lang="en-GB" sz="1200" b="0" kern="10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panose="020B0604020202020204" pitchFamily="34" charset="0"/>
                          <a:cs typeface="Arial"/>
                        </a:rPr>
                        <a:t> ‘</a:t>
                      </a:r>
                      <a:r>
                        <a:rPr lang="en-GB" sz="1200" b="0" i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Introducing a Progression Commitment Fee to the Gate 2 Connections Queue​’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2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+mj-lt"/>
                          <a:ea typeface="Arial" panose="020B0604020202020204" pitchFamily="34" charset="0"/>
                          <a:cs typeface="Arial"/>
                        </a:rPr>
                        <a:t>14 July 2025</a:t>
                      </a: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  <a:latin typeface="+mj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November 2025</a:t>
                      </a:r>
                    </a:p>
                  </a:txBody>
                  <a:tcPr marL="55987" marR="55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4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3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AFB11E6-51F9-43FD-9902-EBC4F5C3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Key Consultations in October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F9470F-4854-476F-B942-7C88C53B7ADD}"/>
              </a:ext>
            </a:extLst>
          </p:cNvPr>
          <p:cNvGraphicFramePr/>
          <p:nvPr/>
        </p:nvGraphicFramePr>
        <p:xfrm>
          <a:off x="156632" y="965096"/>
          <a:ext cx="1187873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87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19"/>
    </mc:Choice>
    <mc:Fallback xmlns="">
      <p:transition spd="slow" advTm="158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A6FC8-EE5C-7E37-110C-EE5C8D7F2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FE3B8B2E-138F-58CC-9821-12F6AF48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>
                    <a:lumMod val="76000"/>
                    <a:lumOff val="24000"/>
                  </a:schemeClr>
                </a:solidFill>
                <a:latin typeface="Poppins Medium"/>
                <a:cs typeface="Poppins Medium"/>
              </a:rPr>
              <a:t>CUSC Panel Elections 2025</a:t>
            </a:r>
            <a:endParaRPr lang="en-US" dirty="0">
              <a:solidFill>
                <a:schemeClr val="tx2">
                  <a:lumMod val="76000"/>
                  <a:lumOff val="24000"/>
                </a:schemeClr>
              </a:solidFill>
              <a:latin typeface="Poppins Medium"/>
              <a:cs typeface="Poppins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1B248-FA8E-DF08-DA93-85F95C714B89}"/>
              </a:ext>
            </a:extLst>
          </p:cNvPr>
          <p:cNvSpPr txBox="1"/>
          <p:nvPr/>
        </p:nvSpPr>
        <p:spPr>
          <a:xfrm>
            <a:off x="806245" y="3208395"/>
            <a:ext cx="4532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7A3864"/>
                </a:solidFill>
                <a:effectLst/>
                <a:uLnTx/>
                <a:uFillTx/>
                <a:latin typeface="Poppins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CUSC Panel Elections Material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7A3864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4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AF4EFE-2222-450E-88AB-166C59AA6ABF}"/>
              </a:ext>
            </a:extLst>
          </p:cNvPr>
          <p:cNvSpPr/>
          <p:nvPr/>
        </p:nvSpPr>
        <p:spPr>
          <a:xfrm>
            <a:off x="4607506" y="2294179"/>
            <a:ext cx="7353584" cy="99016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55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 charset="0"/>
              </a:rPr>
              <a:t>Updates on all Modifications are available on the Modification Tracker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 charset="0"/>
                <a:hlinkClick r:id="rId2"/>
              </a:rPr>
              <a:t>here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highlight>
                <a:srgbClr val="FFFF00"/>
              </a:highlight>
              <a:uLnTx/>
              <a:uFillTx/>
              <a:latin typeface="Poppins"/>
              <a:ea typeface="+mn-ea"/>
              <a:cs typeface="Helvetica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14B3E-B2A7-455A-959D-EB1473B12080}"/>
              </a:ext>
            </a:extLst>
          </p:cNvPr>
          <p:cNvSpPr/>
          <p:nvPr/>
        </p:nvSpPr>
        <p:spPr>
          <a:xfrm>
            <a:off x="3689207" y="3575376"/>
            <a:ext cx="8271883" cy="8649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55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/>
              </a:rPr>
              <a:t>The latest CUSC Panel Headline Report and prioritisation stack are available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/>
                <a:hlinkClick r:id="rId3"/>
              </a:rPr>
              <a:t>here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Poppins"/>
              <a:ea typeface="+mn-ea"/>
              <a:cs typeface="Helvetica"/>
              <a:hlinkClick r:id="rId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1B01C7-78F4-4E0B-A7EB-89B19D0FAE61}"/>
              </a:ext>
            </a:extLst>
          </p:cNvPr>
          <p:cNvSpPr/>
          <p:nvPr/>
        </p:nvSpPr>
        <p:spPr>
          <a:xfrm>
            <a:off x="4682836" y="946727"/>
            <a:ext cx="7278254" cy="105220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 charset="0"/>
              </a:rPr>
              <a:t>Ofgem’s expected decision dates/ date they intend to publish an impact assessment or consultation, for code modifications that are with them for decision are available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Arial" panose="020B0604020202020204" pitchFamily="34" charset="0"/>
                <a:hlinkClick r:id="rId5"/>
              </a:rPr>
              <a:t>here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FDBEF-6EA0-3CE2-10E8-3CEAF40A4617}"/>
              </a:ext>
            </a:extLst>
          </p:cNvPr>
          <p:cNvSpPr/>
          <p:nvPr/>
        </p:nvSpPr>
        <p:spPr>
          <a:xfrm>
            <a:off x="637273" y="4901406"/>
            <a:ext cx="11323817" cy="8649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55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 charset="0"/>
              </a:rPr>
              <a:t>If you would like to receive updates from the Code Administrator on CUSC modifications, please join the distribution list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Poppins"/>
                <a:ea typeface="+mn-ea"/>
                <a:cs typeface="Helvetica" charset="0"/>
                <a:hlinkClick r:id="rId6"/>
              </a:rPr>
              <a:t>here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Poppins"/>
              <a:ea typeface="+mn-ea"/>
              <a:cs typeface="Helvetica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28690-442A-FF71-B53B-168EDE46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2227788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O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FF00FF"/>
      </a:accent1>
      <a:accent2>
        <a:srgbClr val="2CB9FF"/>
      </a:accent2>
      <a:accent3>
        <a:srgbClr val="385B16"/>
      </a:accent3>
      <a:accent4>
        <a:srgbClr val="B0322B"/>
      </a:accent4>
      <a:accent5>
        <a:srgbClr val="F9DF5E"/>
      </a:accent5>
      <a:accent6>
        <a:srgbClr val="70E85E"/>
      </a:accent6>
      <a:hlink>
        <a:srgbClr val="0000FF"/>
      </a:hlink>
      <a:folHlink>
        <a:srgbClr val="7A386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NESO II">
      <a:dk1>
        <a:sysClr val="windowText" lastClr="000000"/>
      </a:dk1>
      <a:lt1>
        <a:sysClr val="window" lastClr="FFFFFF"/>
      </a:lt1>
      <a:dk2>
        <a:srgbClr val="3F0731"/>
      </a:dk2>
      <a:lt2>
        <a:srgbClr val="070E40"/>
      </a:lt2>
      <a:accent1>
        <a:srgbClr val="3F0731"/>
      </a:accent1>
      <a:accent2>
        <a:srgbClr val="7A3864"/>
      </a:accent2>
      <a:accent3>
        <a:srgbClr val="FF00FF"/>
      </a:accent3>
      <a:accent4>
        <a:srgbClr val="070E40"/>
      </a:accent4>
      <a:accent5>
        <a:srgbClr val="385B16"/>
      </a:accent5>
      <a:accent6>
        <a:srgbClr val="B0322B"/>
      </a:accent6>
      <a:hlink>
        <a:srgbClr val="2CB9FF"/>
      </a:hlink>
      <a:folHlink>
        <a:srgbClr val="3F87AA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ublic NESO PowerPoint Template Oct 24_Poppins" id="{03A0603D-9AE9-4B22-9AF5-404F16166D21}" vid="{1927E44A-335D-4A68-9E3B-EAACB23639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dce026-d35b-4a62-a2ee-1436bb44fb55" xsi:nil="true"/>
    <lcf76f155ced4ddcb4097134ff3c332f xmlns="c957d7ae-6b4c-4bec-912c-7fda720dd351">
      <Terms xmlns="http://schemas.microsoft.com/office/infopath/2007/PartnerControls"/>
    </lcf76f155ced4ddcb4097134ff3c332f>
    <Meeting_x0020_Number xmlns="c957d7ae-6b4c-4bec-912c-7fda720dd35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8902716170A4F84E0DB52F443D166" ma:contentTypeVersion="19" ma:contentTypeDescription="Create a new document." ma:contentTypeScope="" ma:versionID="c46afdcc800f0785a6fcb402a4e3e91f">
  <xsd:schema xmlns:xsd="http://www.w3.org/2001/XMLSchema" xmlns:xs="http://www.w3.org/2001/XMLSchema" xmlns:p="http://schemas.microsoft.com/office/2006/metadata/properties" xmlns:ns2="c957d7ae-6b4c-4bec-912c-7fda720dd351" xmlns:ns3="94592e32-5fea-45e0-a76d-a9a0c72f2906" xmlns:ns4="cadce026-d35b-4a62-a2ee-1436bb44fb55" targetNamespace="http://schemas.microsoft.com/office/2006/metadata/properties" ma:root="true" ma:fieldsID="0f50327672f7d3eec2952f0c89af1e12" ns2:_="" ns3:_="" ns4:_="">
    <xsd:import namespace="c957d7ae-6b4c-4bec-912c-7fda720dd351"/>
    <xsd:import namespace="94592e32-5fea-45e0-a76d-a9a0c72f2906"/>
    <xsd:import namespace="cadce026-d35b-4a62-a2ee-1436bb44fb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eting_x0020_Number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7d7ae-6b4c-4bec-912c-7fda720dd3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eting_x0020_Number" ma:index="15" nillable="true" ma:displayName="Meeting Number" ma:description="please type in the next number in ascending order to keep the folders descending chronologically" ma:format="Dropdown" ma:internalName="Meeting_x0020_Number" ma:percentage="FALSE">
      <xsd:simpleType>
        <xsd:restriction base="dms:Number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571c05a-9bf0-4b0b-ad97-e13aed49ba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2e32-5fea-45e0-a76d-a9a0c72f29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ce026-d35b-4a62-a2ee-1436bb44fb55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cd778fa8-be1e-4b06-9169-b387ba6ead6a}" ma:internalName="TaxCatchAll" ma:showField="CatchAllData" ma:web="94592e32-5fea-45e0-a76d-a9a0c72f29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8DAACB-6079-4222-BA99-947C98D03F94}">
  <ds:schemaRefs>
    <ds:schemaRef ds:uri="94592e32-5fea-45e0-a76d-a9a0c72f2906"/>
    <ds:schemaRef ds:uri="c957d7ae-6b4c-4bec-912c-7fda720dd351"/>
    <ds:schemaRef ds:uri="cadce026-d35b-4a62-a2ee-1436bb44fb5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0C0C4D-186C-4A85-92C1-43535DCFC746}">
  <ds:schemaRefs>
    <ds:schemaRef ds:uri="94592e32-5fea-45e0-a76d-a9a0c72f2906"/>
    <ds:schemaRef ds:uri="c957d7ae-6b4c-4bec-912c-7fda720dd351"/>
    <ds:schemaRef ds:uri="cadce026-d35b-4a62-a2ee-1436bb44fb5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777EF45-4AFB-42DD-9458-E0118D6C59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920</Words>
  <Application>Microsoft Office PowerPoint</Application>
  <PresentationFormat>Widescreen</PresentationFormat>
  <Paragraphs>185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Poppins</vt:lpstr>
      <vt:lpstr>Poppins Medium</vt:lpstr>
      <vt:lpstr>Office Theme</vt:lpstr>
      <vt:lpstr>1_Office Theme</vt:lpstr>
      <vt:lpstr>Transmission Charging Methodologies Forum and CUSC Issues Steering Group</vt:lpstr>
      <vt:lpstr>TCMF Objective and Expectations</vt:lpstr>
      <vt:lpstr>Code Administrator Update  </vt:lpstr>
      <vt:lpstr>Key Updates since last TCMF</vt:lpstr>
      <vt:lpstr>Key Updates since last TCMF</vt:lpstr>
      <vt:lpstr>Authority Expected Decision Date </vt:lpstr>
      <vt:lpstr>Key Consultations in October</vt:lpstr>
      <vt:lpstr>CUSC Panel Elections 2025</vt:lpstr>
      <vt:lpstr>Useful Links</vt:lpstr>
      <vt:lpstr>PowerPoint Presentation</vt:lpstr>
      <vt:lpstr>Your CUSC Panel representatives</vt:lpstr>
      <vt:lpstr>    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Isabella Howell</dc:creator>
  <cp:lastModifiedBy>Harvey Takhar [NESO]</cp:lastModifiedBy>
  <cp:revision>13</cp:revision>
  <dcterms:created xsi:type="dcterms:W3CDTF">2024-02-29T11:46:45Z</dcterms:created>
  <dcterms:modified xsi:type="dcterms:W3CDTF">2025-10-17T09:06:37Z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0x010100E3A8902716170A4F84E0DB52F443D166</vt:lpwstr>
  </property>
  <property fmtid="{D5CDD505-2E9C-101B-9397-08002B2CF9AE}" pid="3" name="MediaServiceImageTags">
    <vt:lpwstr/>
  </property>
</Properties>
</file>