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 id="2147483698" r:id="rId6"/>
  </p:sldMasterIdLst>
  <p:notesMasterIdLst>
    <p:notesMasterId r:id="rId21"/>
  </p:notesMasterIdLst>
  <p:handoutMasterIdLst>
    <p:handoutMasterId r:id="rId22"/>
  </p:handoutMasterIdLst>
  <p:sldIdLst>
    <p:sldId id="256" r:id="rId7"/>
    <p:sldId id="283" r:id="rId8"/>
    <p:sldId id="259" r:id="rId9"/>
    <p:sldId id="308" r:id="rId10"/>
    <p:sldId id="293" r:id="rId11"/>
    <p:sldId id="295" r:id="rId12"/>
    <p:sldId id="309" r:id="rId13"/>
    <p:sldId id="301" r:id="rId14"/>
    <p:sldId id="326" r:id="rId15"/>
    <p:sldId id="325" r:id="rId16"/>
    <p:sldId id="321" r:id="rId17"/>
    <p:sldId id="327" r:id="rId18"/>
    <p:sldId id="306"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259"/>
            <p14:sldId id="308"/>
            <p14:sldId id="293"/>
            <p14:sldId id="295"/>
            <p14:sldId id="309"/>
            <p14:sldId id="301"/>
            <p14:sldId id="326"/>
            <p14:sldId id="325"/>
            <p14:sldId id="321"/>
            <p14:sldId id="327"/>
            <p14:sldId id="306"/>
          </p14:sldIdLst>
        </p14:section>
        <p14:section name="Default Section" id="{371495E4-A576-47CD-966C-3CC7363D9C04}">
          <p14:sldIdLst>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8059BF-ECFF-4BE3-95B3-A1578A6B6344}" v="14" dt="2025-10-02T11:01:44.519"/>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903" autoAdjust="0"/>
  </p:normalViewPr>
  <p:slideViewPr>
    <p:cSldViewPr snapToGrid="0">
      <p:cViewPr varScale="1">
        <p:scale>
          <a:sx n="98" d="100"/>
          <a:sy n="98" d="100"/>
        </p:scale>
        <p:origin x="1056" y="312"/>
      </p:cViewPr>
      <p:guideLst/>
    </p:cSldViewPr>
  </p:slideViewPr>
  <p:notesTextViewPr>
    <p:cViewPr>
      <p:scale>
        <a:sx n="3" d="2"/>
        <a:sy n="3" d="2"/>
      </p:scale>
      <p:origin x="0" y="0"/>
    </p:cViewPr>
  </p:notesTextViewPr>
  <p:notesViewPr>
    <p:cSldViewPr snapToGrid="0"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 Higby [NESO]" userId="bb83a146-3996-4902-af3f-4eb94237d464" providerId="ADAL" clId="{A38059BF-ECFF-4BE3-95B3-A1578A6B6344}"/>
    <pc:docChg chg="custSel addSld delSld modSld sldOrd modSection">
      <pc:chgData name="Kat Higby [NESO]" userId="bb83a146-3996-4902-af3f-4eb94237d464" providerId="ADAL" clId="{A38059BF-ECFF-4BE3-95B3-A1578A6B6344}" dt="2025-10-02T11:31:52.945" v="888" actId="14100"/>
      <pc:docMkLst>
        <pc:docMk/>
      </pc:docMkLst>
      <pc:sldChg chg="modSp mod">
        <pc:chgData name="Kat Higby [NESO]" userId="bb83a146-3996-4902-af3f-4eb94237d464" providerId="ADAL" clId="{A38059BF-ECFF-4BE3-95B3-A1578A6B6344}" dt="2025-10-02T11:29:22.793" v="886" actId="20577"/>
        <pc:sldMkLst>
          <pc:docMk/>
          <pc:sldMk cId="4090216598" sldId="256"/>
        </pc:sldMkLst>
        <pc:spChg chg="mod">
          <ac:chgData name="Kat Higby [NESO]" userId="bb83a146-3996-4902-af3f-4eb94237d464" providerId="ADAL" clId="{A38059BF-ECFF-4BE3-95B3-A1578A6B6344}" dt="2025-10-02T11:29:22.793" v="886" actId="20577"/>
          <ac:spMkLst>
            <pc:docMk/>
            <pc:sldMk cId="4090216598" sldId="256"/>
            <ac:spMk id="4" creationId="{8CD650BC-F0A5-A481-1852-5EE168368D73}"/>
          </ac:spMkLst>
        </pc:spChg>
        <pc:spChg chg="mod">
          <ac:chgData name="Kat Higby [NESO]" userId="bb83a146-3996-4902-af3f-4eb94237d464" providerId="ADAL" clId="{A38059BF-ECFF-4BE3-95B3-A1578A6B6344}" dt="2025-10-02T10:27:19.476" v="11" actId="20577"/>
          <ac:spMkLst>
            <pc:docMk/>
            <pc:sldMk cId="4090216598" sldId="256"/>
            <ac:spMk id="5" creationId="{3B5167A3-4A0A-1FD4-0498-8A738F8345C3}"/>
          </ac:spMkLst>
        </pc:spChg>
      </pc:sldChg>
      <pc:sldChg chg="del">
        <pc:chgData name="Kat Higby [NESO]" userId="bb83a146-3996-4902-af3f-4eb94237d464" providerId="ADAL" clId="{A38059BF-ECFF-4BE3-95B3-A1578A6B6344}" dt="2025-10-02T10:59:20.785" v="757" actId="47"/>
        <pc:sldMkLst>
          <pc:docMk/>
          <pc:sldMk cId="2297323617" sldId="257"/>
        </pc:sldMkLst>
      </pc:sldChg>
      <pc:sldChg chg="del">
        <pc:chgData name="Kat Higby [NESO]" userId="bb83a146-3996-4902-af3f-4eb94237d464" providerId="ADAL" clId="{A38059BF-ECFF-4BE3-95B3-A1578A6B6344}" dt="2025-10-02T10:59:24.322" v="760" actId="47"/>
        <pc:sldMkLst>
          <pc:docMk/>
          <pc:sldMk cId="3631241510" sldId="258"/>
        </pc:sldMkLst>
      </pc:sldChg>
      <pc:sldChg chg="modSp mod">
        <pc:chgData name="Kat Higby [NESO]" userId="bb83a146-3996-4902-af3f-4eb94237d464" providerId="ADAL" clId="{A38059BF-ECFF-4BE3-95B3-A1578A6B6344}" dt="2025-10-02T11:01:19.349" v="848"/>
        <pc:sldMkLst>
          <pc:docMk/>
          <pc:sldMk cId="2243787793" sldId="259"/>
        </pc:sldMkLst>
        <pc:graphicFrameChg chg="mod modGraphic">
          <ac:chgData name="Kat Higby [NESO]" userId="bb83a146-3996-4902-af3f-4eb94237d464" providerId="ADAL" clId="{A38059BF-ECFF-4BE3-95B3-A1578A6B6344}" dt="2025-10-02T11:01:19.349" v="848"/>
          <ac:graphicFrameMkLst>
            <pc:docMk/>
            <pc:sldMk cId="2243787793" sldId="259"/>
            <ac:graphicFrameMk id="5" creationId="{540636BB-63E8-7891-EC53-475036AF94E6}"/>
          </ac:graphicFrameMkLst>
        </pc:graphicFrameChg>
      </pc:sldChg>
      <pc:sldChg chg="del">
        <pc:chgData name="Kat Higby [NESO]" userId="bb83a146-3996-4902-af3f-4eb94237d464" providerId="ADAL" clId="{A38059BF-ECFF-4BE3-95B3-A1578A6B6344}" dt="2025-10-02T10:59:23.207" v="759" actId="47"/>
        <pc:sldMkLst>
          <pc:docMk/>
          <pc:sldMk cId="4145796068" sldId="261"/>
        </pc:sldMkLst>
      </pc:sldChg>
      <pc:sldChg chg="modSp mod">
        <pc:chgData name="Kat Higby [NESO]" userId="bb83a146-3996-4902-af3f-4eb94237d464" providerId="ADAL" clId="{A38059BF-ECFF-4BE3-95B3-A1578A6B6344}" dt="2025-10-02T10:52:03.750" v="252" actId="14734"/>
        <pc:sldMkLst>
          <pc:docMk/>
          <pc:sldMk cId="2339020618" sldId="293"/>
        </pc:sldMkLst>
        <pc:graphicFrameChg chg="mod modGraphic">
          <ac:chgData name="Kat Higby [NESO]" userId="bb83a146-3996-4902-af3f-4eb94237d464" providerId="ADAL" clId="{A38059BF-ECFF-4BE3-95B3-A1578A6B6344}" dt="2025-10-02T10:52:03.750" v="252" actId="14734"/>
          <ac:graphicFrameMkLst>
            <pc:docMk/>
            <pc:sldMk cId="2339020618" sldId="293"/>
            <ac:graphicFrameMk id="5" creationId="{1E3AF3DF-9542-4789-3976-6C223B3A97D4}"/>
          </ac:graphicFrameMkLst>
        </pc:graphicFrameChg>
      </pc:sldChg>
      <pc:sldChg chg="modSp mod">
        <pc:chgData name="Kat Higby [NESO]" userId="bb83a146-3996-4902-af3f-4eb94237d464" providerId="ADAL" clId="{A38059BF-ECFF-4BE3-95B3-A1578A6B6344}" dt="2025-10-02T11:25:59.866" v="879" actId="20577"/>
        <pc:sldMkLst>
          <pc:docMk/>
          <pc:sldMk cId="602414006" sldId="301"/>
        </pc:sldMkLst>
        <pc:graphicFrameChg chg="mod modGraphic">
          <ac:chgData name="Kat Higby [NESO]" userId="bb83a146-3996-4902-af3f-4eb94237d464" providerId="ADAL" clId="{A38059BF-ECFF-4BE3-95B3-A1578A6B6344}" dt="2025-10-02T11:25:59.866" v="879" actId="20577"/>
          <ac:graphicFrameMkLst>
            <pc:docMk/>
            <pc:sldMk cId="602414006" sldId="301"/>
            <ac:graphicFrameMk id="3" creationId="{8E0A888D-0183-D524-EA5A-53B42B9E67AA}"/>
          </ac:graphicFrameMkLst>
        </pc:graphicFrameChg>
      </pc:sldChg>
      <pc:sldChg chg="del">
        <pc:chgData name="Kat Higby [NESO]" userId="bb83a146-3996-4902-af3f-4eb94237d464" providerId="ADAL" clId="{A38059BF-ECFF-4BE3-95B3-A1578A6B6344}" dt="2025-10-02T11:00:08.718" v="788" actId="47"/>
        <pc:sldMkLst>
          <pc:docMk/>
          <pc:sldMk cId="1882289474" sldId="302"/>
        </pc:sldMkLst>
      </pc:sldChg>
      <pc:sldChg chg="modSp mod">
        <pc:chgData name="Kat Higby [NESO]" userId="bb83a146-3996-4902-af3f-4eb94237d464" providerId="ADAL" clId="{A38059BF-ECFF-4BE3-95B3-A1578A6B6344}" dt="2025-10-02T11:10:57.319" v="875" actId="108"/>
        <pc:sldMkLst>
          <pc:docMk/>
          <pc:sldMk cId="1550891709" sldId="306"/>
        </pc:sldMkLst>
        <pc:spChg chg="mod">
          <ac:chgData name="Kat Higby [NESO]" userId="bb83a146-3996-4902-af3f-4eb94237d464" providerId="ADAL" clId="{A38059BF-ECFF-4BE3-95B3-A1578A6B6344}" dt="2025-10-02T11:10:57.319" v="875" actId="108"/>
          <ac:spMkLst>
            <pc:docMk/>
            <pc:sldMk cId="1550891709" sldId="306"/>
            <ac:spMk id="6" creationId="{97D6DC75-6F37-EAD1-CEDF-DE3943FD3E12}"/>
          </ac:spMkLst>
        </pc:spChg>
      </pc:sldChg>
      <pc:sldChg chg="modSp mod">
        <pc:chgData name="Kat Higby [NESO]" userId="bb83a146-3996-4902-af3f-4eb94237d464" providerId="ADAL" clId="{A38059BF-ECFF-4BE3-95B3-A1578A6B6344}" dt="2025-10-02T11:11:07.876" v="876" actId="255"/>
        <pc:sldMkLst>
          <pc:docMk/>
          <pc:sldMk cId="415826552" sldId="307"/>
        </pc:sldMkLst>
        <pc:spChg chg="mod">
          <ac:chgData name="Kat Higby [NESO]" userId="bb83a146-3996-4902-af3f-4eb94237d464" providerId="ADAL" clId="{A38059BF-ECFF-4BE3-95B3-A1578A6B6344}" dt="2025-10-02T11:11:07.876" v="876" actId="255"/>
          <ac:spMkLst>
            <pc:docMk/>
            <pc:sldMk cId="415826552" sldId="307"/>
            <ac:spMk id="6" creationId="{97D6DC75-6F37-EAD1-CEDF-DE3943FD3E12}"/>
          </ac:spMkLst>
        </pc:spChg>
      </pc:sldChg>
      <pc:sldChg chg="modSp mod">
        <pc:chgData name="Kat Higby [NESO]" userId="bb83a146-3996-4902-af3f-4eb94237d464" providerId="ADAL" clId="{A38059BF-ECFF-4BE3-95B3-A1578A6B6344}" dt="2025-10-02T11:31:52.945" v="888" actId="14100"/>
        <pc:sldMkLst>
          <pc:docMk/>
          <pc:sldMk cId="2528105816" sldId="309"/>
        </pc:sldMkLst>
        <pc:spChg chg="mod">
          <ac:chgData name="Kat Higby [NESO]" userId="bb83a146-3996-4902-af3f-4eb94237d464" providerId="ADAL" clId="{A38059BF-ECFF-4BE3-95B3-A1578A6B6344}" dt="2025-10-02T10:53:42.729" v="272" actId="20577"/>
          <ac:spMkLst>
            <pc:docMk/>
            <pc:sldMk cId="2528105816" sldId="309"/>
            <ac:spMk id="2" creationId="{4C7511C7-722C-EB44-8F0E-3FE53AB0269A}"/>
          </ac:spMkLst>
        </pc:spChg>
        <pc:graphicFrameChg chg="mod modGraphic">
          <ac:chgData name="Kat Higby [NESO]" userId="bb83a146-3996-4902-af3f-4eb94237d464" providerId="ADAL" clId="{A38059BF-ECFF-4BE3-95B3-A1578A6B6344}" dt="2025-10-02T11:31:52.945" v="888" actId="14100"/>
          <ac:graphicFrameMkLst>
            <pc:docMk/>
            <pc:sldMk cId="2528105816" sldId="309"/>
            <ac:graphicFrameMk id="3" creationId="{D31358F3-6EC9-C8E8-5669-82A87673DAED}"/>
          </ac:graphicFrameMkLst>
        </pc:graphicFrameChg>
      </pc:sldChg>
      <pc:sldChg chg="del">
        <pc:chgData name="Kat Higby [NESO]" userId="bb83a146-3996-4902-af3f-4eb94237d464" providerId="ADAL" clId="{A38059BF-ECFF-4BE3-95B3-A1578A6B6344}" dt="2025-10-02T11:00:09.335" v="789" actId="47"/>
        <pc:sldMkLst>
          <pc:docMk/>
          <pc:sldMk cId="294853878" sldId="312"/>
        </pc:sldMkLst>
      </pc:sldChg>
      <pc:sldChg chg="del">
        <pc:chgData name="Kat Higby [NESO]" userId="bb83a146-3996-4902-af3f-4eb94237d464" providerId="ADAL" clId="{A38059BF-ECFF-4BE3-95B3-A1578A6B6344}" dt="2025-10-02T11:00:11.753" v="792" actId="47"/>
        <pc:sldMkLst>
          <pc:docMk/>
          <pc:sldMk cId="339769352" sldId="315"/>
        </pc:sldMkLst>
      </pc:sldChg>
      <pc:sldChg chg="del">
        <pc:chgData name="Kat Higby [NESO]" userId="bb83a146-3996-4902-af3f-4eb94237d464" providerId="ADAL" clId="{A38059BF-ECFF-4BE3-95B3-A1578A6B6344}" dt="2025-10-02T11:00:10.858" v="791" actId="47"/>
        <pc:sldMkLst>
          <pc:docMk/>
          <pc:sldMk cId="1648284824" sldId="316"/>
        </pc:sldMkLst>
      </pc:sldChg>
      <pc:sldChg chg="del">
        <pc:chgData name="Kat Higby [NESO]" userId="bb83a146-3996-4902-af3f-4eb94237d464" providerId="ADAL" clId="{A38059BF-ECFF-4BE3-95B3-A1578A6B6344}" dt="2025-10-02T11:00:09.945" v="790" actId="47"/>
        <pc:sldMkLst>
          <pc:docMk/>
          <pc:sldMk cId="994116736" sldId="317"/>
        </pc:sldMkLst>
      </pc:sldChg>
      <pc:sldChg chg="del">
        <pc:chgData name="Kat Higby [NESO]" userId="bb83a146-3996-4902-af3f-4eb94237d464" providerId="ADAL" clId="{A38059BF-ECFF-4BE3-95B3-A1578A6B6344}" dt="2025-10-02T11:00:12.931" v="793" actId="47"/>
        <pc:sldMkLst>
          <pc:docMk/>
          <pc:sldMk cId="1317697807" sldId="318"/>
        </pc:sldMkLst>
      </pc:sldChg>
      <pc:sldChg chg="del">
        <pc:chgData name="Kat Higby [NESO]" userId="bb83a146-3996-4902-af3f-4eb94237d464" providerId="ADAL" clId="{A38059BF-ECFF-4BE3-95B3-A1578A6B6344}" dt="2025-10-02T11:00:14.129" v="794" actId="47"/>
        <pc:sldMkLst>
          <pc:docMk/>
          <pc:sldMk cId="1190444078" sldId="319"/>
        </pc:sldMkLst>
      </pc:sldChg>
      <pc:sldChg chg="del">
        <pc:chgData name="Kat Higby [NESO]" userId="bb83a146-3996-4902-af3f-4eb94237d464" providerId="ADAL" clId="{A38059BF-ECFF-4BE3-95B3-A1578A6B6344}" dt="2025-10-02T11:00:16.706" v="795" actId="47"/>
        <pc:sldMkLst>
          <pc:docMk/>
          <pc:sldMk cId="1117534345" sldId="320"/>
        </pc:sldMkLst>
      </pc:sldChg>
      <pc:sldChg chg="del">
        <pc:chgData name="Kat Higby [NESO]" userId="bb83a146-3996-4902-af3f-4eb94237d464" providerId="ADAL" clId="{A38059BF-ECFF-4BE3-95B3-A1578A6B6344}" dt="2025-10-02T10:59:04.060" v="754" actId="47"/>
        <pc:sldMkLst>
          <pc:docMk/>
          <pc:sldMk cId="3778341875" sldId="322"/>
        </pc:sldMkLst>
      </pc:sldChg>
      <pc:sldChg chg="del">
        <pc:chgData name="Kat Higby [NESO]" userId="bb83a146-3996-4902-af3f-4eb94237d464" providerId="ADAL" clId="{A38059BF-ECFF-4BE3-95B3-A1578A6B6344}" dt="2025-10-02T10:59:09.959" v="755" actId="47"/>
        <pc:sldMkLst>
          <pc:docMk/>
          <pc:sldMk cId="1914302982" sldId="323"/>
        </pc:sldMkLst>
      </pc:sldChg>
      <pc:sldChg chg="del">
        <pc:chgData name="Kat Higby [NESO]" userId="bb83a146-3996-4902-af3f-4eb94237d464" providerId="ADAL" clId="{A38059BF-ECFF-4BE3-95B3-A1578A6B6344}" dt="2025-10-02T10:59:10.792" v="756" actId="47"/>
        <pc:sldMkLst>
          <pc:docMk/>
          <pc:sldMk cId="4194248175" sldId="324"/>
        </pc:sldMkLst>
      </pc:sldChg>
      <pc:sldChg chg="modSp mod">
        <pc:chgData name="Kat Higby [NESO]" userId="bb83a146-3996-4902-af3f-4eb94237d464" providerId="ADAL" clId="{A38059BF-ECFF-4BE3-95B3-A1578A6B6344}" dt="2025-10-02T10:59:55.179" v="787" actId="20577"/>
        <pc:sldMkLst>
          <pc:docMk/>
          <pc:sldMk cId="2996257889" sldId="325"/>
        </pc:sldMkLst>
        <pc:spChg chg="mod">
          <ac:chgData name="Kat Higby [NESO]" userId="bb83a146-3996-4902-af3f-4eb94237d464" providerId="ADAL" clId="{A38059BF-ECFF-4BE3-95B3-A1578A6B6344}" dt="2025-10-02T10:59:42.173" v="761"/>
          <ac:spMkLst>
            <pc:docMk/>
            <pc:sldMk cId="2996257889" sldId="325"/>
            <ac:spMk id="6" creationId="{5BCDF7E9-6639-EE4A-3115-0928C401CC93}"/>
          </ac:spMkLst>
        </pc:spChg>
        <pc:spChg chg="mod">
          <ac:chgData name="Kat Higby [NESO]" userId="bb83a146-3996-4902-af3f-4eb94237d464" providerId="ADAL" clId="{A38059BF-ECFF-4BE3-95B3-A1578A6B6344}" dt="2025-10-02T10:59:55.179" v="787" actId="20577"/>
          <ac:spMkLst>
            <pc:docMk/>
            <pc:sldMk cId="2996257889" sldId="325"/>
            <ac:spMk id="7" creationId="{BFC77D19-095C-308C-84AD-B390CB253E9A}"/>
          </ac:spMkLst>
        </pc:spChg>
      </pc:sldChg>
      <pc:sldChg chg="modSp add mod ord">
        <pc:chgData name="Kat Higby [NESO]" userId="bb83a146-3996-4902-af3f-4eb94237d464" providerId="ADAL" clId="{A38059BF-ECFF-4BE3-95B3-A1578A6B6344}" dt="2025-10-02T11:01:28.866" v="850"/>
        <pc:sldMkLst>
          <pc:docMk/>
          <pc:sldMk cId="3872853586" sldId="326"/>
        </pc:sldMkLst>
        <pc:spChg chg="mod">
          <ac:chgData name="Kat Higby [NESO]" userId="bb83a146-3996-4902-af3f-4eb94237d464" providerId="ADAL" clId="{A38059BF-ECFF-4BE3-95B3-A1578A6B6344}" dt="2025-10-02T11:00:45.660" v="826" actId="20577"/>
          <ac:spMkLst>
            <pc:docMk/>
            <pc:sldMk cId="3872853586" sldId="326"/>
            <ac:spMk id="6" creationId="{8FD7B86D-A4A6-BD14-F53A-EAD93E036496}"/>
          </ac:spMkLst>
        </pc:spChg>
        <pc:spChg chg="mod">
          <ac:chgData name="Kat Higby [NESO]" userId="bb83a146-3996-4902-af3f-4eb94237d464" providerId="ADAL" clId="{A38059BF-ECFF-4BE3-95B3-A1578A6B6344}" dt="2025-10-02T11:01:03.027" v="845" actId="20577"/>
          <ac:spMkLst>
            <pc:docMk/>
            <pc:sldMk cId="3872853586" sldId="326"/>
            <ac:spMk id="7" creationId="{7997A99D-24C2-E814-0032-0ECB45278D46}"/>
          </ac:spMkLst>
        </pc:spChg>
      </pc:sldChg>
      <pc:sldChg chg="del">
        <pc:chgData name="Kat Higby [NESO]" userId="bb83a146-3996-4902-af3f-4eb94237d464" providerId="ADAL" clId="{A38059BF-ECFF-4BE3-95B3-A1578A6B6344}" dt="2025-10-02T10:59:21.994" v="758" actId="47"/>
        <pc:sldMkLst>
          <pc:docMk/>
          <pc:sldMk cId="1652238759" sldId="327"/>
        </pc:sldMkLst>
      </pc:sldChg>
      <pc:sldChg chg="modSp add mod">
        <pc:chgData name="Kat Higby [NESO]" userId="bb83a146-3996-4902-af3f-4eb94237d464" providerId="ADAL" clId="{A38059BF-ECFF-4BE3-95B3-A1578A6B6344}" dt="2025-10-02T11:01:50.693" v="874" actId="20577"/>
        <pc:sldMkLst>
          <pc:docMk/>
          <pc:sldMk cId="2214016836" sldId="327"/>
        </pc:sldMkLst>
        <pc:spChg chg="mod">
          <ac:chgData name="Kat Higby [NESO]" userId="bb83a146-3996-4902-af3f-4eb94237d464" providerId="ADAL" clId="{A38059BF-ECFF-4BE3-95B3-A1578A6B6344}" dt="2025-10-02T11:01:50.693" v="874" actId="20577"/>
          <ac:spMkLst>
            <pc:docMk/>
            <pc:sldMk cId="2214016836" sldId="327"/>
            <ac:spMk id="6" creationId="{E0A12228-CF9D-0FC5-7AF7-E8FF47F27172}"/>
          </ac:spMkLst>
        </pc:spChg>
      </pc:sldChg>
      <pc:sldMasterChg chg="delSldLayout">
        <pc:chgData name="Kat Higby [NESO]" userId="bb83a146-3996-4902-af3f-4eb94237d464" providerId="ADAL" clId="{A38059BF-ECFF-4BE3-95B3-A1578A6B6344}" dt="2025-10-02T10:59:10.792" v="756" actId="47"/>
        <pc:sldMasterMkLst>
          <pc:docMk/>
          <pc:sldMasterMk cId="603974126" sldId="2147483698"/>
        </pc:sldMasterMkLst>
        <pc:sldLayoutChg chg="del">
          <pc:chgData name="Kat Higby [NESO]" userId="bb83a146-3996-4902-af3f-4eb94237d464" providerId="ADAL" clId="{A38059BF-ECFF-4BE3-95B3-A1578A6B6344}" dt="2025-10-02T10:59:10.792" v="756" actId="47"/>
          <pc:sldLayoutMkLst>
            <pc:docMk/>
            <pc:sldMasterMk cId="603974126" sldId="2147483698"/>
            <pc:sldLayoutMk cId="3421048143" sldId="214748371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02/10/2025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dirty="0"/>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dirty="0"/>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dirty="0"/>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dirty="0"/>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dirty="0"/>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dirty="0"/>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dirty="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dirty="0"/>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dirty="0"/>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dirty="0"/>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dirty="0"/>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dirty="0"/>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dirty="0"/>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dirty="0"/>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dirty="0"/>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dirty="0"/>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dirty="0"/>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dirty="0"/>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FB6A-0A27-3794-80A5-552E30454BD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67800B-2FEE-A8E4-4612-E9F5EA83B7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579E112-14A5-4D68-D374-06E13AA443DB}"/>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5" name="Footer Placeholder 4">
            <a:extLst>
              <a:ext uri="{FF2B5EF4-FFF2-40B4-BE49-F238E27FC236}">
                <a16:creationId xmlns:a16="http://schemas.microsoft.com/office/drawing/2014/main" id="{EE0419CA-8E41-62EF-CCD5-91F644DBC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14A496-A188-E35B-3774-E36077AA0D5D}"/>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3668531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5B35-8EFA-6CCC-4FAF-9499D1FECB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C8E2AF4-A22F-F6FD-47DC-163EB5929D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FF19553-1DA5-B0AB-EBA8-3AD5ED9216E5}"/>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5" name="Footer Placeholder 4">
            <a:extLst>
              <a:ext uri="{FF2B5EF4-FFF2-40B4-BE49-F238E27FC236}">
                <a16:creationId xmlns:a16="http://schemas.microsoft.com/office/drawing/2014/main" id="{E73D32DD-BCD8-A9B3-1D8C-BD151420E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0CF9F8-312B-A47F-6265-E06E9C40B2DE}"/>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1774976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8FBC-D757-F740-6126-803F8B5F1A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23995D4-0E58-B947-C229-61649CAE8B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377DCC-83AA-5D4A-6BA4-3D33053E9868}"/>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5" name="Footer Placeholder 4">
            <a:extLst>
              <a:ext uri="{FF2B5EF4-FFF2-40B4-BE49-F238E27FC236}">
                <a16:creationId xmlns:a16="http://schemas.microsoft.com/office/drawing/2014/main" id="{45007571-15CA-47E0-F304-AA54CB8DC6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56630C-5FE0-8F92-F8D3-36FA08565D8E}"/>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974984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956B-A9C3-691D-8216-229138EBA49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6CDFD5C-82A1-9938-9094-A3595E6F6C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26C64F9-835B-8195-1CAC-5A6F00D071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4203AB4-C519-DB52-EE07-F31154F04B49}"/>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6" name="Footer Placeholder 5">
            <a:extLst>
              <a:ext uri="{FF2B5EF4-FFF2-40B4-BE49-F238E27FC236}">
                <a16:creationId xmlns:a16="http://schemas.microsoft.com/office/drawing/2014/main" id="{E63F4C64-7C80-2C5D-BD1A-F5BBBE7220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6602AD-D904-0BEB-C79A-E1CB469D8FE5}"/>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2941285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7556-04B0-A9CA-F216-CF8496B5A31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A6DADF5-DEE1-57A4-214A-30ACBE1AF7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2879E4-7E72-2A19-AE60-5692D32C4D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AFD71B0-D60C-B846-A818-9A8CDDD8F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E0A9A3B-4A74-8FD0-09A5-6F4B81E41EA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37294BA-2BB0-6B6D-E643-0BB96742B2E8}"/>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8" name="Footer Placeholder 7">
            <a:extLst>
              <a:ext uri="{FF2B5EF4-FFF2-40B4-BE49-F238E27FC236}">
                <a16:creationId xmlns:a16="http://schemas.microsoft.com/office/drawing/2014/main" id="{AE95F85A-3EE5-9872-9C44-12CB9D9789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E37435-C97E-E9F4-4E24-0B4AF04E75ED}"/>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433242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96EC-C97C-9271-46A4-E7A03FE3B9E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30AFAF4-F7E0-444A-8D5D-3B0C9FFEF61E}"/>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4" name="Footer Placeholder 3">
            <a:extLst>
              <a:ext uri="{FF2B5EF4-FFF2-40B4-BE49-F238E27FC236}">
                <a16:creationId xmlns:a16="http://schemas.microsoft.com/office/drawing/2014/main" id="{54DB45D1-29B7-B133-879E-9752E96A20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DB092C-4763-43BA-4C39-6BEAEAA37468}"/>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307270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961A42-4B47-8DDC-2954-DEC718E781B0}"/>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3" name="Footer Placeholder 2">
            <a:extLst>
              <a:ext uri="{FF2B5EF4-FFF2-40B4-BE49-F238E27FC236}">
                <a16:creationId xmlns:a16="http://schemas.microsoft.com/office/drawing/2014/main" id="{4F0B4F2F-B9A5-07A7-1ACA-E7158E7637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5E4A5E-B7DE-096D-6E04-7990E84739F8}"/>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356009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dirty="0"/>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13D7-197F-5C81-A8AE-551E6802BCE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A333D80-105F-2FF3-3148-D0C02FAAF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202D597-D105-68A3-903E-7B16C5ACF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2A117B-1DFB-15A8-F5FD-7F61DD3E2BD0}"/>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6" name="Footer Placeholder 5">
            <a:extLst>
              <a:ext uri="{FF2B5EF4-FFF2-40B4-BE49-F238E27FC236}">
                <a16:creationId xmlns:a16="http://schemas.microsoft.com/office/drawing/2014/main" id="{BCDCFB57-CE6A-315F-7356-2A719B0BE6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252C8F-2470-FDDB-C7B1-1F7CB063DA8A}"/>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475188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048C-3B49-CCB2-AAD6-1B6BB6E515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21A8513-ADD9-F13D-E35F-EBAF4F7A3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28BB5E-C82B-7CC9-02CC-CD21132CB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E04883-8D39-8810-E463-4978C0A0C49C}"/>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6" name="Footer Placeholder 5">
            <a:extLst>
              <a:ext uri="{FF2B5EF4-FFF2-40B4-BE49-F238E27FC236}">
                <a16:creationId xmlns:a16="http://schemas.microsoft.com/office/drawing/2014/main" id="{6B3EA698-8434-4F59-E74D-7C78660FF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26B9A0-B8D7-9ACC-2286-CF37CDB8D41C}"/>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4105706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0FBE-6FC6-B448-ED87-8EC81A22DE3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FACE376-BE3B-D46E-62F7-240D15B5CB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502280F-33E3-0279-C22F-077F67E98D8E}"/>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5" name="Footer Placeholder 4">
            <a:extLst>
              <a:ext uri="{FF2B5EF4-FFF2-40B4-BE49-F238E27FC236}">
                <a16:creationId xmlns:a16="http://schemas.microsoft.com/office/drawing/2014/main" id="{94EC2B0E-4EB7-AF68-95CD-12C0F241C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8DE71C-C1B0-EBD3-39A8-90322E2B80E0}"/>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4174880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41AD55-8442-9408-B7C7-E1436430A96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5D10A5E-4D01-5956-2192-93AE1B7009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F030BA9-3245-61A8-CF38-F669A8DF80F0}"/>
              </a:ext>
            </a:extLst>
          </p:cNvPr>
          <p:cNvSpPr>
            <a:spLocks noGrp="1"/>
          </p:cNvSpPr>
          <p:nvPr>
            <p:ph type="dt" sz="half" idx="10"/>
          </p:nvPr>
        </p:nvSpPr>
        <p:spPr/>
        <p:txBody>
          <a:bodyPr/>
          <a:lstStyle/>
          <a:p>
            <a:fld id="{A198AF87-2DD7-4596-89F8-9CC05DDF363E}" type="datetimeFigureOut">
              <a:rPr lang="en-GB" smtClean="0"/>
              <a:t>02/10/2025</a:t>
            </a:fld>
            <a:endParaRPr lang="en-GB"/>
          </a:p>
        </p:txBody>
      </p:sp>
      <p:sp>
        <p:nvSpPr>
          <p:cNvPr id="5" name="Footer Placeholder 4">
            <a:extLst>
              <a:ext uri="{FF2B5EF4-FFF2-40B4-BE49-F238E27FC236}">
                <a16:creationId xmlns:a16="http://schemas.microsoft.com/office/drawing/2014/main" id="{96B57FFC-43D4-32DB-59EF-C93CFD8DE4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D0039-E4CC-0F56-3E17-F8E16B13EB99}"/>
              </a:ext>
            </a:extLst>
          </p:cNvPr>
          <p:cNvSpPr>
            <a:spLocks noGrp="1"/>
          </p:cNvSpPr>
          <p:nvPr>
            <p:ph type="sldNum" sz="quarter" idx="12"/>
          </p:nvPr>
        </p:nvSpPr>
        <p:spPr/>
        <p:txBody>
          <a:bodyPr/>
          <a:lstStyle/>
          <a:p>
            <a:fld id="{B6807909-1205-4236-9965-8EC66B31CD23}" type="slidenum">
              <a:rPr lang="en-GB" smtClean="0"/>
              <a:t>‹#›</a:t>
            </a:fld>
            <a:endParaRPr lang="en-GB"/>
          </a:p>
        </p:txBody>
      </p:sp>
    </p:spTree>
    <p:extLst>
      <p:ext uri="{BB962C8B-B14F-4D97-AF65-F5344CB8AC3E}">
        <p14:creationId xmlns:p14="http://schemas.microsoft.com/office/powerpoint/2010/main" val="1863064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dirty="0"/>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144058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4A3C-8705-73C6-70FC-6276344035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2A4482-24DD-23BE-4665-8DDC83B4C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B19BBA-333D-6541-84B6-76FCB7930E15}"/>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5" name="Footer Placeholder 4">
            <a:extLst>
              <a:ext uri="{FF2B5EF4-FFF2-40B4-BE49-F238E27FC236}">
                <a16:creationId xmlns:a16="http://schemas.microsoft.com/office/drawing/2014/main" id="{A26EBF28-1F87-8A8F-5465-4D44772832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6FDE89-271D-59F6-B484-1D0C472EE7A5}"/>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38609884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49BB-2E9E-99E7-CCDB-A246402C6B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32B26A-F184-CCC8-63B0-3B25C762A3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30BD5E-BC9C-1B33-A0E4-A718D0AB169F}"/>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5" name="Footer Placeholder 4">
            <a:extLst>
              <a:ext uri="{FF2B5EF4-FFF2-40B4-BE49-F238E27FC236}">
                <a16:creationId xmlns:a16="http://schemas.microsoft.com/office/drawing/2014/main" id="{404C596B-A779-1654-0A24-4B852D1F4E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85A98-047B-3AD2-E176-58156CD4A6DD}"/>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2948043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D3C0-8D5E-3396-884D-907DC68B48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8C236E-DABE-3F34-A7EB-8C7F4224F0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8C1F22-0D90-7443-DB1B-91DBE911C8BE}"/>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5" name="Footer Placeholder 4">
            <a:extLst>
              <a:ext uri="{FF2B5EF4-FFF2-40B4-BE49-F238E27FC236}">
                <a16:creationId xmlns:a16="http://schemas.microsoft.com/office/drawing/2014/main" id="{18BBCA4E-EE0C-AAC1-92D9-11E1D13D6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DBF1E6-5D91-DD5A-AD90-E6148EF21051}"/>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2714144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8701-5B5B-F95F-48BF-8978EE7D48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BA7A80-EFBD-1908-F80C-FED875726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DF8C04-BF83-E07E-FE19-2A8033C67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F3073C-730A-F10F-B563-66D027F25481}"/>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6" name="Footer Placeholder 5">
            <a:extLst>
              <a:ext uri="{FF2B5EF4-FFF2-40B4-BE49-F238E27FC236}">
                <a16:creationId xmlns:a16="http://schemas.microsoft.com/office/drawing/2014/main" id="{F7858792-27CC-8AC3-83DE-18C7392785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7FB10D-C07E-C08A-B891-8660CBA55CA0}"/>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24186582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F2D4-280D-8D12-4976-60998C87ED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855C46-9237-32A7-F832-426A16389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775418-D7B7-C19D-21E8-EA15076201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45CA76-5319-4F14-72F8-CE69BFFED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B1DC9D-5759-C747-4649-92C7820A30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FB8C3E-3A67-21EE-ABA5-D3833D0DFB4A}"/>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8" name="Footer Placeholder 7">
            <a:extLst>
              <a:ext uri="{FF2B5EF4-FFF2-40B4-BE49-F238E27FC236}">
                <a16:creationId xmlns:a16="http://schemas.microsoft.com/office/drawing/2014/main" id="{3927F3FF-F1F4-5CE1-A167-C1B7A39FE7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4D9298-7069-0089-994E-6099BDBB0188}"/>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149081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8CA8-2296-41E8-86F9-11D3DC2600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EB5D9B-76E1-F282-5DE7-BAB130C7C556}"/>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4" name="Footer Placeholder 3">
            <a:extLst>
              <a:ext uri="{FF2B5EF4-FFF2-40B4-BE49-F238E27FC236}">
                <a16:creationId xmlns:a16="http://schemas.microsoft.com/office/drawing/2014/main" id="{33536C05-A1D5-5B6E-F9EA-BFEE81F527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60CDB7-387A-A2A8-6DA7-FAA46985E334}"/>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2488463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F7A66-1FA5-D6BB-2FE7-088B869E37C4}"/>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3" name="Footer Placeholder 2">
            <a:extLst>
              <a:ext uri="{FF2B5EF4-FFF2-40B4-BE49-F238E27FC236}">
                <a16:creationId xmlns:a16="http://schemas.microsoft.com/office/drawing/2014/main" id="{417F3569-E459-FFB4-41C7-EDA725A2D6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A26C12-CDEF-2987-C4B0-6EF6F91DCC41}"/>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1688912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0512-768E-241C-9753-1EEBA014B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1E8441-B1BD-54B0-D491-AE5A8AE805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C27CC7-77D0-4252-1FFC-0F278A623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1EF02-B925-C34D-4C98-46A1E42F990F}"/>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6" name="Footer Placeholder 5">
            <a:extLst>
              <a:ext uri="{FF2B5EF4-FFF2-40B4-BE49-F238E27FC236}">
                <a16:creationId xmlns:a16="http://schemas.microsoft.com/office/drawing/2014/main" id="{4A59F785-E377-C6C0-2EFF-0F1E1C0A11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E1CB5-4A42-714A-BD7E-CEBA7926C0E4}"/>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3364452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CFDB-B4A8-3350-3895-6D5C31D1F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843E25-34B4-670D-DBD6-0AFF191C2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216208-5BB5-464D-342F-9DBF76C45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EF41E6-BF87-0843-DD98-F4E66667DAD4}"/>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6" name="Footer Placeholder 5">
            <a:extLst>
              <a:ext uri="{FF2B5EF4-FFF2-40B4-BE49-F238E27FC236}">
                <a16:creationId xmlns:a16="http://schemas.microsoft.com/office/drawing/2014/main" id="{668A24C8-90C1-BF61-B35F-D85621000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E7D949-8252-8C1B-5C16-1B28478A9F2E}"/>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1851174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3A4A-AA26-19A5-B221-C0CCE2FF8A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136FCB-DA96-BAC4-175A-AB2DAE1B9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517B1-5633-A509-029B-A03F605D9336}"/>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5" name="Footer Placeholder 4">
            <a:extLst>
              <a:ext uri="{FF2B5EF4-FFF2-40B4-BE49-F238E27FC236}">
                <a16:creationId xmlns:a16="http://schemas.microsoft.com/office/drawing/2014/main" id="{DF5F9559-63DD-8383-4D14-13720E422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DCA17E-FCC2-3736-DBD2-362097E90F42}"/>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2789456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F0ECB-F8B9-5F19-2BEB-DC6159E106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6101EE-F9A1-F3C9-5C48-27AB0973ED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E8AED-17F4-B070-2E2A-36B1E64B6498}"/>
              </a:ext>
            </a:extLst>
          </p:cNvPr>
          <p:cNvSpPr>
            <a:spLocks noGrp="1"/>
          </p:cNvSpPr>
          <p:nvPr>
            <p:ph type="dt" sz="half" idx="10"/>
          </p:nvPr>
        </p:nvSpPr>
        <p:spPr/>
        <p:txBody>
          <a:bodyPr/>
          <a:lstStyle/>
          <a:p>
            <a:fld id="{3D7C2757-A15D-4904-A13F-3051C4F4C50B}" type="datetimeFigureOut">
              <a:rPr lang="en-GB" smtClean="0"/>
              <a:t>02/10/2025</a:t>
            </a:fld>
            <a:endParaRPr lang="en-GB"/>
          </a:p>
        </p:txBody>
      </p:sp>
      <p:sp>
        <p:nvSpPr>
          <p:cNvPr id="5" name="Footer Placeholder 4">
            <a:extLst>
              <a:ext uri="{FF2B5EF4-FFF2-40B4-BE49-F238E27FC236}">
                <a16:creationId xmlns:a16="http://schemas.microsoft.com/office/drawing/2014/main" id="{6B084363-5E9B-F55D-FA14-8CE2E801C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8DE2C7-29ED-1D8E-EBA0-05728C890783}"/>
              </a:ext>
            </a:extLst>
          </p:cNvPr>
          <p:cNvSpPr>
            <a:spLocks noGrp="1"/>
          </p:cNvSpPr>
          <p:nvPr>
            <p:ph type="sldNum" sz="quarter" idx="12"/>
          </p:nvPr>
        </p:nvSpPr>
        <p:spPr/>
        <p:txBody>
          <a:bodyPr/>
          <a:lstStyle/>
          <a:p>
            <a:fld id="{615A3752-F8E4-4710-A9E0-2C030419F4D0}" type="slidenum">
              <a:rPr lang="en-GB" smtClean="0"/>
              <a:t>‹#›</a:t>
            </a:fld>
            <a:endParaRPr lang="en-GB"/>
          </a:p>
        </p:txBody>
      </p:sp>
    </p:spTree>
    <p:extLst>
      <p:ext uri="{BB962C8B-B14F-4D97-AF65-F5344CB8AC3E}">
        <p14:creationId xmlns:p14="http://schemas.microsoft.com/office/powerpoint/2010/main" val="19870759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dirty="0"/>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65850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dirty="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dirty="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dirty="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1479F5-B9E2-1149-07D1-FD7B66A6B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33FE140-103B-7F39-D6CD-7F872A324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48D430-2EF5-816C-7BE8-3D4E31B5BB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98AF87-2DD7-4596-89F8-9CC05DDF363E}" type="datetimeFigureOut">
              <a:rPr lang="en-GB" smtClean="0"/>
              <a:t>02/10/2025</a:t>
            </a:fld>
            <a:endParaRPr lang="en-GB"/>
          </a:p>
        </p:txBody>
      </p:sp>
      <p:sp>
        <p:nvSpPr>
          <p:cNvPr id="5" name="Footer Placeholder 4">
            <a:extLst>
              <a:ext uri="{FF2B5EF4-FFF2-40B4-BE49-F238E27FC236}">
                <a16:creationId xmlns:a16="http://schemas.microsoft.com/office/drawing/2014/main" id="{1E067EB5-C37C-1A39-D77C-76487913C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0E32548-8B39-274C-BC49-971BA9533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807909-1205-4236-9965-8EC66B31CD23}" type="slidenum">
              <a:rPr lang="en-GB" smtClean="0"/>
              <a:t>‹#›</a:t>
            </a:fld>
            <a:endParaRPr lang="en-GB"/>
          </a:p>
        </p:txBody>
      </p:sp>
    </p:spTree>
    <p:extLst>
      <p:ext uri="{BB962C8B-B14F-4D97-AF65-F5344CB8AC3E}">
        <p14:creationId xmlns:p14="http://schemas.microsoft.com/office/powerpoint/2010/main" val="32401822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CA5B4-2490-AC9D-2CB5-CA70720A6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7E187C-F125-0670-7D1D-821FB5ED3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5E2CC4-4F94-CBB0-225B-49A5385A6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7C2757-A15D-4904-A13F-3051C4F4C50B}" type="datetimeFigureOut">
              <a:rPr lang="en-GB" smtClean="0"/>
              <a:t>02/10/2025</a:t>
            </a:fld>
            <a:endParaRPr lang="en-GB"/>
          </a:p>
        </p:txBody>
      </p:sp>
      <p:sp>
        <p:nvSpPr>
          <p:cNvPr id="5" name="Footer Placeholder 4">
            <a:extLst>
              <a:ext uri="{FF2B5EF4-FFF2-40B4-BE49-F238E27FC236}">
                <a16:creationId xmlns:a16="http://schemas.microsoft.com/office/drawing/2014/main" id="{C8FD0F78-3B1C-A155-5EAB-069801B56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648FDBF-037C-AF4C-6C02-D35443F50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5A3752-F8E4-4710-A9E0-2C030419F4D0}" type="slidenum">
              <a:rPr lang="en-GB" smtClean="0"/>
              <a:t>‹#›</a:t>
            </a:fld>
            <a:endParaRPr lang="en-GB"/>
          </a:p>
        </p:txBody>
      </p:sp>
    </p:spTree>
    <p:extLst>
      <p:ext uri="{BB962C8B-B14F-4D97-AF65-F5344CB8AC3E}">
        <p14:creationId xmlns:p14="http://schemas.microsoft.com/office/powerpoint/2010/main" val="6039741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3" y="1788983"/>
            <a:ext cx="6298554" cy="2387600"/>
          </a:xfrm>
        </p:spPr>
        <p:txBody>
          <a:bodyPr>
            <a:normAutofit/>
          </a:bodyPr>
          <a:lstStyle/>
          <a:p>
            <a:r>
              <a:rPr lang="en-GB" sz="4000" dirty="0">
                <a:solidFill>
                  <a:schemeClr val="bg1"/>
                </a:solidFill>
                <a:latin typeface="Poppins" panose="00000500000000000000" pitchFamily="2" charset="0"/>
                <a:cs typeface="Poppins" panose="00000500000000000000" pitchFamily="2" charset="0"/>
              </a:rPr>
              <a:t>CMP445: Pro-rating </a:t>
            </a:r>
            <a:br>
              <a:rPr lang="en-GB" sz="4000" dirty="0">
                <a:solidFill>
                  <a:schemeClr val="bg1"/>
                </a:solidFill>
                <a:latin typeface="Poppins" panose="00000500000000000000" pitchFamily="2" charset="0"/>
                <a:cs typeface="Poppins" panose="00000500000000000000" pitchFamily="2" charset="0"/>
              </a:rPr>
            </a:br>
            <a:r>
              <a:rPr lang="en-GB" sz="4000" dirty="0">
                <a:solidFill>
                  <a:schemeClr val="bg1"/>
                </a:solidFill>
                <a:latin typeface="Poppins" panose="00000500000000000000" pitchFamily="2" charset="0"/>
                <a:cs typeface="Poppins" panose="00000500000000000000" pitchFamily="2" charset="0"/>
              </a:rPr>
              <a:t>first year TNUoS for</a:t>
            </a:r>
            <a:br>
              <a:rPr lang="en-GB" sz="4000" dirty="0">
                <a:solidFill>
                  <a:schemeClr val="bg1"/>
                </a:solidFill>
                <a:latin typeface="Poppins" panose="00000500000000000000" pitchFamily="2" charset="0"/>
                <a:cs typeface="Poppins" panose="00000500000000000000" pitchFamily="2" charset="0"/>
              </a:rPr>
            </a:br>
            <a:r>
              <a:rPr lang="en-GB" sz="4000" dirty="0">
                <a:solidFill>
                  <a:schemeClr val="bg1"/>
                </a:solidFill>
                <a:latin typeface="Poppins" panose="00000500000000000000" pitchFamily="2" charset="0"/>
                <a:cs typeface="Poppins" panose="00000500000000000000" pitchFamily="2" charset="0"/>
              </a:rPr>
              <a:t>Generators</a:t>
            </a:r>
            <a:br>
              <a:rPr lang="en-GB" sz="4000" dirty="0">
                <a:solidFill>
                  <a:schemeClr val="bg1"/>
                </a:solidFill>
                <a:highlight>
                  <a:srgbClr val="FFFF00"/>
                </a:highlight>
                <a:latin typeface="Poppins" panose="00000500000000000000" pitchFamily="2" charset="0"/>
                <a:cs typeface="Poppins" panose="00000500000000000000" pitchFamily="2" charset="0"/>
              </a:rPr>
            </a:br>
            <a:endParaRPr lang="en-GB" sz="4000" dirty="0">
              <a:solidFill>
                <a:schemeClr val="bg1"/>
              </a:solidFill>
              <a:highlight>
                <a:srgbClr val="FFFF00"/>
              </a:highlight>
              <a:latin typeface="Poppins" panose="00000500000000000000" pitchFamily="2" charset="0"/>
              <a:cs typeface="Poppins" panose="00000500000000000000" pitchFamily="2" charset="0"/>
            </a:endParaRP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3" y="4213654"/>
            <a:ext cx="5818430" cy="1044146"/>
          </a:xfrm>
        </p:spPr>
        <p:txBody>
          <a:bodyPr>
            <a:normAutofit/>
          </a:bodyPr>
          <a:lstStyle/>
          <a:p>
            <a:r>
              <a:rPr lang="en-GB" sz="2000" dirty="0">
                <a:latin typeface="Poppins" panose="00000500000000000000" pitchFamily="2" charset="0"/>
                <a:cs typeface="Poppins" panose="00000500000000000000" pitchFamily="2" charset="0"/>
              </a:rPr>
              <a:t>Workgroup 6, 9 October 2025</a:t>
            </a:r>
          </a:p>
          <a:p>
            <a:r>
              <a:rPr lang="en-GB" sz="2000" dirty="0">
                <a:solidFill>
                  <a:schemeClr val="accent1"/>
                </a:solidFill>
                <a:latin typeface="Poppins" panose="00000500000000000000" pitchFamily="2" charset="0"/>
                <a:cs typeface="Poppins" panose="00000500000000000000" pitchFamily="2" charset="0"/>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7CC1-1470-6814-7E0E-48DAC2D6A5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BCDF7E9-6639-EE4A-3115-0928C401CC93}"/>
              </a:ext>
            </a:extLst>
          </p:cNvPr>
          <p:cNvSpPr>
            <a:spLocks noGrp="1"/>
          </p:cNvSpPr>
          <p:nvPr>
            <p:ph type="ctrTitle"/>
          </p:nvPr>
        </p:nvSpPr>
        <p:spPr>
          <a:xfrm>
            <a:off x="532944" y="820795"/>
            <a:ext cx="7476916" cy="2387600"/>
          </a:xfrm>
        </p:spPr>
        <p:txBody>
          <a:bodyPr>
            <a:noAutofit/>
          </a:bodyPr>
          <a:lstStyle/>
          <a:p>
            <a:r>
              <a:rPr lang="en-GB" sz="2800" dirty="0">
                <a:solidFill>
                  <a:srgbClr val="813366"/>
                </a:solidFill>
                <a:latin typeface="Poppins" panose="00000500000000000000" pitchFamily="2" charset="0"/>
                <a:cs typeface="Poppins" panose="00000500000000000000" pitchFamily="2" charset="0"/>
              </a:rPr>
              <a:t>Alternative Request 2 - Pro-rating first year </a:t>
            </a:r>
            <a:r>
              <a:rPr lang="en-GB" sz="2800" dirty="0" err="1">
                <a:solidFill>
                  <a:srgbClr val="813366"/>
                </a:solidFill>
                <a:latin typeface="Poppins" panose="00000500000000000000" pitchFamily="2" charset="0"/>
                <a:cs typeface="Poppins" panose="00000500000000000000" pitchFamily="2" charset="0"/>
              </a:rPr>
              <a:t>TNUoS</a:t>
            </a:r>
            <a:r>
              <a:rPr lang="en-GB" sz="2800" dirty="0">
                <a:solidFill>
                  <a:srgbClr val="813366"/>
                </a:solidFill>
                <a:latin typeface="Poppins" panose="00000500000000000000" pitchFamily="2" charset="0"/>
                <a:cs typeface="Poppins" panose="00000500000000000000" pitchFamily="2" charset="0"/>
              </a:rPr>
              <a:t> and pro-rating </a:t>
            </a:r>
            <a:r>
              <a:rPr lang="en-GB" sz="2800" dirty="0" err="1">
                <a:solidFill>
                  <a:srgbClr val="813366"/>
                </a:solidFill>
                <a:latin typeface="Poppins" panose="00000500000000000000" pitchFamily="2" charset="0"/>
                <a:cs typeface="Poppins" panose="00000500000000000000" pitchFamily="2" charset="0"/>
              </a:rPr>
              <a:t>TNUoS</a:t>
            </a:r>
            <a:r>
              <a:rPr lang="en-GB" sz="2800" dirty="0">
                <a:solidFill>
                  <a:srgbClr val="813366"/>
                </a:solidFill>
                <a:latin typeface="Poppins" panose="00000500000000000000" pitchFamily="2" charset="0"/>
                <a:cs typeface="Poppins" panose="00000500000000000000" pitchFamily="2" charset="0"/>
              </a:rPr>
              <a:t> based on available TEC </a:t>
            </a:r>
          </a:p>
        </p:txBody>
      </p:sp>
      <p:sp>
        <p:nvSpPr>
          <p:cNvPr id="7" name="Subtitle 6">
            <a:extLst>
              <a:ext uri="{FF2B5EF4-FFF2-40B4-BE49-F238E27FC236}">
                <a16:creationId xmlns:a16="http://schemas.microsoft.com/office/drawing/2014/main" id="{BFC77D19-095C-308C-84AD-B390CB253E9A}"/>
              </a:ext>
            </a:extLst>
          </p:cNvPr>
          <p:cNvSpPr>
            <a:spLocks noGrp="1"/>
          </p:cNvSpPr>
          <p:nvPr>
            <p:ph type="subTitle" idx="1"/>
          </p:nvPr>
        </p:nvSpPr>
        <p:spPr>
          <a:xfrm>
            <a:off x="532944" y="3245466"/>
            <a:ext cx="5187372" cy="1044146"/>
          </a:xfrm>
        </p:spPr>
        <p:txBody>
          <a:bodyPr>
            <a:normAutofit/>
          </a:bodyPr>
          <a:lstStyle/>
          <a:p>
            <a:r>
              <a:rPr lang="en-GB" sz="2000" dirty="0">
                <a:latin typeface="Poppins" panose="00000500000000000000" pitchFamily="2" charset="0"/>
                <a:cs typeface="Poppins" panose="00000500000000000000" pitchFamily="2" charset="0"/>
              </a:rPr>
              <a:t>Graz Macdonald, Waters Wye</a:t>
            </a:r>
          </a:p>
          <a:p>
            <a:endParaRPr lang="en-GB" sz="2000" dirty="0">
              <a:solidFill>
                <a:schemeClr val="tx2"/>
              </a:solidFill>
              <a:latin typeface="Poppins" panose="00000500000000000000" pitchFamily="2" charset="0"/>
              <a:cs typeface="Poppins" panose="00000500000000000000" pitchFamily="2" charset="0"/>
            </a:endParaRPr>
          </a:p>
        </p:txBody>
      </p:sp>
      <p:pic>
        <p:nvPicPr>
          <p:cNvPr id="5" name="Picture 4" descr="A group of purple circles on a black background&#10;&#10;Description automatically generated">
            <a:extLst>
              <a:ext uri="{FF2B5EF4-FFF2-40B4-BE49-F238E27FC236}">
                <a16:creationId xmlns:a16="http://schemas.microsoft.com/office/drawing/2014/main" id="{3BEB0A1A-469F-EC39-6FB4-24220EA51F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99625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7139C-3C6C-8AD9-86A1-BCD27194588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A4417D1-A67D-D451-74B7-4A8982A3C39C}"/>
              </a:ext>
            </a:extLst>
          </p:cNvPr>
          <p:cNvSpPr>
            <a:spLocks noGrp="1"/>
          </p:cNvSpPr>
          <p:nvPr>
            <p:ph type="ctrTitle"/>
          </p:nvPr>
        </p:nvSpPr>
        <p:spPr>
          <a:xfrm>
            <a:off x="532944" y="820795"/>
            <a:ext cx="7476916" cy="2387600"/>
          </a:xfrm>
        </p:spPr>
        <p:txBody>
          <a:bodyPr>
            <a:noAutofit/>
          </a:bodyPr>
          <a:lstStyle/>
          <a:p>
            <a:r>
              <a:rPr lang="en-GB" sz="2800" dirty="0">
                <a:solidFill>
                  <a:srgbClr val="813366"/>
                </a:solidFill>
                <a:latin typeface="Poppins" panose="00000500000000000000" pitchFamily="2" charset="0"/>
                <a:cs typeface="Poppins" panose="00000500000000000000" pitchFamily="2" charset="0"/>
              </a:rPr>
              <a:t>Alternative Request 2 Vote</a:t>
            </a:r>
          </a:p>
        </p:txBody>
      </p:sp>
      <p:sp>
        <p:nvSpPr>
          <p:cNvPr id="7" name="Subtitle 6">
            <a:extLst>
              <a:ext uri="{FF2B5EF4-FFF2-40B4-BE49-F238E27FC236}">
                <a16:creationId xmlns:a16="http://schemas.microsoft.com/office/drawing/2014/main" id="{3A3B5A86-D686-0567-4C11-EC36465C4CBC}"/>
              </a:ext>
            </a:extLst>
          </p:cNvPr>
          <p:cNvSpPr>
            <a:spLocks noGrp="1"/>
          </p:cNvSpPr>
          <p:nvPr>
            <p:ph type="subTitle" idx="1"/>
          </p:nvPr>
        </p:nvSpPr>
        <p:spPr>
          <a:xfrm>
            <a:off x="532944" y="3245466"/>
            <a:ext cx="5187372" cy="1044146"/>
          </a:xfrm>
        </p:spPr>
        <p:txBody>
          <a:bodyPr>
            <a:normAutofit/>
          </a:bodyPr>
          <a:lstStyle/>
          <a:p>
            <a:r>
              <a:rPr lang="en-GB" sz="2000" dirty="0">
                <a:solidFill>
                  <a:schemeClr val="tx2"/>
                </a:solidFill>
                <a:latin typeface="Poppins" panose="00000500000000000000" pitchFamily="2" charset="0"/>
                <a:cs typeface="Poppins" panose="00000500000000000000" pitchFamily="2" charset="0"/>
              </a:rPr>
              <a:t>Kat Higby –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FA3A4B60-6C7A-F669-2BCB-0886B68FE5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87548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8C5A-B57B-C72E-BB06-8988C1CF2A4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0A12228-CF9D-0FC5-7AF7-E8FF47F27172}"/>
              </a:ext>
            </a:extLst>
          </p:cNvPr>
          <p:cNvSpPr>
            <a:spLocks noGrp="1"/>
          </p:cNvSpPr>
          <p:nvPr>
            <p:ph type="ctrTitle"/>
          </p:nvPr>
        </p:nvSpPr>
        <p:spPr>
          <a:xfrm>
            <a:off x="532944" y="820795"/>
            <a:ext cx="7476916" cy="2387600"/>
          </a:xfrm>
        </p:spPr>
        <p:txBody>
          <a:bodyPr>
            <a:noAutofit/>
          </a:bodyPr>
          <a:lstStyle/>
          <a:p>
            <a:r>
              <a:rPr lang="en-GB" sz="2800" dirty="0">
                <a:solidFill>
                  <a:srgbClr val="813366"/>
                </a:solidFill>
                <a:latin typeface="Poppins" panose="00000500000000000000" pitchFamily="2" charset="0"/>
                <a:cs typeface="Poppins" panose="00000500000000000000" pitchFamily="2" charset="0"/>
              </a:rPr>
              <a:t>Workgroup Report Review</a:t>
            </a:r>
          </a:p>
        </p:txBody>
      </p:sp>
      <p:sp>
        <p:nvSpPr>
          <p:cNvPr id="7" name="Subtitle 6">
            <a:extLst>
              <a:ext uri="{FF2B5EF4-FFF2-40B4-BE49-F238E27FC236}">
                <a16:creationId xmlns:a16="http://schemas.microsoft.com/office/drawing/2014/main" id="{434DFB0C-8EA6-DFF2-1013-E3498D871CE6}"/>
              </a:ext>
            </a:extLst>
          </p:cNvPr>
          <p:cNvSpPr>
            <a:spLocks noGrp="1"/>
          </p:cNvSpPr>
          <p:nvPr>
            <p:ph type="subTitle" idx="1"/>
          </p:nvPr>
        </p:nvSpPr>
        <p:spPr>
          <a:xfrm>
            <a:off x="532944" y="3245466"/>
            <a:ext cx="5187372" cy="1044146"/>
          </a:xfrm>
        </p:spPr>
        <p:txBody>
          <a:bodyPr>
            <a:normAutofit/>
          </a:bodyPr>
          <a:lstStyle/>
          <a:p>
            <a:r>
              <a:rPr lang="en-GB" sz="2000" dirty="0">
                <a:solidFill>
                  <a:schemeClr val="tx2"/>
                </a:solidFill>
                <a:latin typeface="Poppins" panose="00000500000000000000" pitchFamily="2" charset="0"/>
                <a:cs typeface="Poppins" panose="00000500000000000000" pitchFamily="2" charset="0"/>
              </a:rPr>
              <a:t>Kat Higby –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3620D1E4-3A64-A04F-3C46-044174F108F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221401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5839504" cy="2387600"/>
          </a:xfrm>
        </p:spPr>
        <p:txBody>
          <a:bodyPr>
            <a:normAutofit/>
          </a:bodyPr>
          <a:lstStyle/>
          <a:p>
            <a:r>
              <a:rPr lang="en-GB" sz="2800" dirty="0">
                <a:solidFill>
                  <a:srgbClr val="813366"/>
                </a:solidFill>
                <a:latin typeface="Poppins" panose="00000500000000000000" pitchFamily="2" charset="0"/>
                <a:cs typeface="Poppins" panose="00000500000000000000" pitchFamily="2" charset="0"/>
              </a:rPr>
              <a:t>Any Other Business</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245466"/>
            <a:ext cx="5070188" cy="1044146"/>
          </a:xfrm>
        </p:spPr>
        <p:txBody>
          <a:bodyPr>
            <a:normAutofit/>
          </a:bodyPr>
          <a:lstStyle/>
          <a:p>
            <a:r>
              <a:rPr lang="en-GB" sz="2000" dirty="0">
                <a:latin typeface="Poppins" panose="00000500000000000000" pitchFamily="2" charset="0"/>
                <a:cs typeface="Poppins" panose="00000500000000000000" pitchFamily="2" charset="0"/>
              </a:rPr>
              <a:t>Kat Higby– NESO Code </a:t>
            </a:r>
            <a:r>
              <a:rPr lang="en-GB" sz="2000" dirty="0">
                <a:solidFill>
                  <a:schemeClr val="tx2"/>
                </a:solidFill>
                <a:latin typeface="Poppins" panose="00000500000000000000" pitchFamily="2" charset="0"/>
                <a:cs typeface="Poppins" panose="00000500000000000000" pitchFamily="2" charset="0"/>
              </a:rPr>
              <a:t>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155089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normAutofit/>
          </a:bodyPr>
          <a:lstStyle/>
          <a:p>
            <a:r>
              <a:rPr lang="en-GB" sz="2800" dirty="0">
                <a:solidFill>
                  <a:srgbClr val="813366"/>
                </a:solidFill>
                <a:latin typeface="Poppins" panose="00000500000000000000" pitchFamily="2" charset="0"/>
                <a:cs typeface="Poppins" panose="00000500000000000000" pitchFamily="2" charset="0"/>
              </a:rPr>
              <a:t>Next Steps</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245466"/>
            <a:ext cx="4988898" cy="1044146"/>
          </a:xfrm>
        </p:spPr>
        <p:txBody>
          <a:bodyPr>
            <a:normAutofit/>
          </a:bodyPr>
          <a:lstStyle/>
          <a:p>
            <a:r>
              <a:rPr lang="en-GB" sz="2000" dirty="0">
                <a:latin typeface="Poppins" panose="00000500000000000000" pitchFamily="2" charset="0"/>
                <a:cs typeface="Poppins" panose="00000500000000000000" pitchFamily="2" charset="0"/>
              </a:rPr>
              <a:t>Kat Higby– NESO Code </a:t>
            </a:r>
            <a:r>
              <a:rPr lang="en-GB" sz="2000" dirty="0">
                <a:solidFill>
                  <a:schemeClr val="tx2"/>
                </a:solidFill>
                <a:latin typeface="Poppins" panose="00000500000000000000" pitchFamily="2" charset="0"/>
                <a:cs typeface="Poppins" panose="00000500000000000000" pitchFamily="2" charset="0"/>
              </a:rPr>
              <a:t>Administrator</a:t>
            </a:r>
          </a:p>
          <a:p>
            <a:endParaRPr lang="en-GB" sz="2000" dirty="0">
              <a:latin typeface="Poppins" panose="00000500000000000000" pitchFamily="2" charset="0"/>
              <a:cs typeface="Poppins" panose="00000500000000000000" pitchFamily="2" charset="0"/>
            </a:endParaRP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4158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dirty="0">
                <a:latin typeface="Poppins" panose="00000500000000000000" pitchFamily="2" charset="0"/>
                <a:cs typeface="Poppins" panose="00000500000000000000" pitchFamily="2" charset="0"/>
              </a:rPr>
              <a:t>WELCOME</a:t>
            </a:r>
          </a:p>
        </p:txBody>
      </p:sp>
    </p:spTree>
    <p:extLst>
      <p:ext uri="{BB962C8B-B14F-4D97-AF65-F5344CB8AC3E}">
        <p14:creationId xmlns:p14="http://schemas.microsoft.com/office/powerpoint/2010/main" val="287825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4000" dirty="0">
                <a:solidFill>
                  <a:srgbClr val="813366"/>
                </a:solidFill>
                <a:latin typeface="Poppins" panose="00000500000000000000" pitchFamily="2" charset="0"/>
                <a:cs typeface="Poppins" panose="00000500000000000000" pitchFamily="2" charset="0"/>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1186373906"/>
              </p:ext>
            </p:extLst>
          </p:nvPr>
        </p:nvGraphicFramePr>
        <p:xfrm>
          <a:off x="637273" y="1349090"/>
          <a:ext cx="10917453" cy="4652007"/>
        </p:xfrm>
        <a:graphic>
          <a:graphicData uri="http://schemas.openxmlformats.org/drawingml/2006/table">
            <a:tbl>
              <a:tblPr firstRow="1" bandRow="1">
                <a:tableStyleId>{5202B0CA-FC54-4496-8BCA-5EF66A818D29}</a:tableStyleId>
              </a:tblPr>
              <a:tblGrid>
                <a:gridCol w="6907184">
                  <a:extLst>
                    <a:ext uri="{9D8B030D-6E8A-4147-A177-3AD203B41FA5}">
                      <a16:colId xmlns:a16="http://schemas.microsoft.com/office/drawing/2014/main" val="1311006828"/>
                    </a:ext>
                  </a:extLst>
                </a:gridCol>
                <a:gridCol w="4010269">
                  <a:extLst>
                    <a:ext uri="{9D8B030D-6E8A-4147-A177-3AD203B41FA5}">
                      <a16:colId xmlns:a16="http://schemas.microsoft.com/office/drawing/2014/main" val="356721426"/>
                    </a:ext>
                  </a:extLst>
                </a:gridCol>
              </a:tblGrid>
              <a:tr h="466493">
                <a:tc>
                  <a:txBody>
                    <a:bodyPr/>
                    <a:lstStyle/>
                    <a:p>
                      <a:pPr algn="l" fontAlgn="base"/>
                      <a:r>
                        <a:rPr lang="en-GB" sz="1400" b="1" dirty="0">
                          <a:solidFill>
                            <a:schemeClr val="bg1"/>
                          </a:solidFill>
                          <a:effectLst/>
                          <a:latin typeface="Poppins" panose="00000500000000000000" pitchFamily="2" charset="0"/>
                          <a:cs typeface="Poppins" panose="00000500000000000000" pitchFamily="2" charset="0"/>
                        </a:rPr>
                        <a:t>Topics to be discussed</a:t>
                      </a:r>
                      <a:r>
                        <a:rPr lang="en-GB" sz="1400" b="0" dirty="0">
                          <a:solidFill>
                            <a:schemeClr val="bg1"/>
                          </a:solidFill>
                          <a:effectLst/>
                          <a:latin typeface="Poppins" panose="00000500000000000000" pitchFamily="2" charset="0"/>
                          <a:cs typeface="Poppins" panose="00000500000000000000" pitchFamily="2" charset="0"/>
                        </a:rPr>
                        <a:t>​</a:t>
                      </a:r>
                      <a:endParaRPr lang="en-GB" sz="1400" b="0" i="0" dirty="0">
                        <a:solidFill>
                          <a:schemeClr val="bg1"/>
                        </a:solidFill>
                        <a:effectLst/>
                        <a:latin typeface="Poppins" panose="00000500000000000000" pitchFamily="2" charset="0"/>
                        <a:cs typeface="Poppins" panose="00000500000000000000" pitchFamily="2" charset="0"/>
                      </a:endParaRPr>
                    </a:p>
                  </a:txBody>
                  <a:tcPr marL="87143" marR="87143" marT="43571" marB="43571" anchor="ctr">
                    <a:solidFill>
                      <a:srgbClr val="813366"/>
                    </a:solidFill>
                  </a:tcPr>
                </a:tc>
                <a:tc>
                  <a:txBody>
                    <a:bodyPr/>
                    <a:lstStyle/>
                    <a:p>
                      <a:pPr algn="l" fontAlgn="base"/>
                      <a:r>
                        <a:rPr lang="en-GB" sz="1400" b="1" dirty="0">
                          <a:solidFill>
                            <a:schemeClr val="bg1"/>
                          </a:solidFill>
                          <a:effectLst/>
                          <a:latin typeface="Poppins" panose="00000500000000000000" pitchFamily="2" charset="0"/>
                          <a:cs typeface="Poppins" panose="00000500000000000000" pitchFamily="2" charset="0"/>
                        </a:rPr>
                        <a:t>Lead</a:t>
                      </a:r>
                      <a:r>
                        <a:rPr lang="en-GB" sz="1400" b="0" dirty="0">
                          <a:solidFill>
                            <a:schemeClr val="bg1"/>
                          </a:solidFill>
                          <a:effectLst/>
                          <a:latin typeface="Poppins" panose="00000500000000000000" pitchFamily="2" charset="0"/>
                          <a:cs typeface="Poppins" panose="00000500000000000000" pitchFamily="2" charset="0"/>
                        </a:rPr>
                        <a:t>​</a:t>
                      </a:r>
                      <a:endParaRPr lang="en-GB" sz="1400" b="0" i="0" dirty="0">
                        <a:solidFill>
                          <a:schemeClr val="bg1"/>
                        </a:solidFill>
                        <a:effectLst/>
                        <a:latin typeface="Poppins" panose="00000500000000000000" pitchFamily="2" charset="0"/>
                        <a:cs typeface="Poppins" panose="00000500000000000000" pitchFamily="2" charset="0"/>
                      </a:endParaRPr>
                    </a:p>
                  </a:txBody>
                  <a:tcPr marL="87143" marR="87143" marT="43571" marB="43571" anchor="ctr">
                    <a:solidFill>
                      <a:srgbClr val="813366"/>
                    </a:solidFill>
                  </a:tcPr>
                </a:tc>
                <a:extLst>
                  <a:ext uri="{0D108BD9-81ED-4DB2-BD59-A6C34878D82A}">
                    <a16:rowId xmlns:a16="http://schemas.microsoft.com/office/drawing/2014/main" val="527684168"/>
                  </a:ext>
                </a:extLst>
              </a:tr>
              <a:tr h="466493">
                <a:tc>
                  <a:txBody>
                    <a:bodyPr/>
                    <a:lstStyle/>
                    <a:p>
                      <a:pPr algn="l" fontAlgn="base"/>
                      <a:r>
                        <a:rPr lang="en-GB" sz="1400" b="0" dirty="0">
                          <a:solidFill>
                            <a:schemeClr val="tx1"/>
                          </a:solidFill>
                          <a:effectLst/>
                          <a:latin typeface="Poppins" panose="00000500000000000000" pitchFamily="2" charset="0"/>
                          <a:cs typeface="Poppins" panose="00000500000000000000" pitchFamily="2" charset="0"/>
                        </a:rPr>
                        <a:t>Introduction</a:t>
                      </a:r>
                      <a:endParaRPr lang="en-GB" sz="1400" b="0" i="0" dirty="0">
                        <a:solidFill>
                          <a:schemeClr val="tx1"/>
                        </a:solidFill>
                        <a:effectLst/>
                        <a:latin typeface="Poppins" panose="00000500000000000000" pitchFamily="2" charset="0"/>
                        <a:cs typeface="Poppins" panose="00000500000000000000" pitchFamily="2" charset="0"/>
                      </a:endParaRPr>
                    </a:p>
                  </a:txBody>
                  <a:tcPr marL="87143" marR="87143" marT="43571" marB="43571" anchor="ctr"/>
                </a:tc>
                <a:tc>
                  <a:txBody>
                    <a:bodyPr/>
                    <a:lstStyle/>
                    <a:p>
                      <a:r>
                        <a:rPr lang="en-GB" sz="1400" b="0" dirty="0">
                          <a:solidFill>
                            <a:schemeClr val="tx1"/>
                          </a:solidFill>
                          <a:effectLst/>
                          <a:latin typeface="Poppins" panose="00000500000000000000" pitchFamily="2" charset="0"/>
                          <a:cs typeface="Poppins" panose="00000500000000000000" pitchFamily="2" charset="0"/>
                        </a:rPr>
                        <a:t>Chair​</a:t>
                      </a:r>
                      <a:endParaRPr lang="en-GB" sz="1400" dirty="0">
                        <a:latin typeface="Poppins" panose="00000500000000000000" pitchFamily="2" charset="0"/>
                        <a:cs typeface="Poppins" panose="00000500000000000000" pitchFamily="2" charset="0"/>
                      </a:endParaRPr>
                    </a:p>
                  </a:txBody>
                  <a:tcPr marL="87143" marR="87143" marT="43571" marB="43571" anchor="ctr"/>
                </a:tc>
                <a:extLst>
                  <a:ext uri="{0D108BD9-81ED-4DB2-BD59-A6C34878D82A}">
                    <a16:rowId xmlns:a16="http://schemas.microsoft.com/office/drawing/2014/main" val="388359615"/>
                  </a:ext>
                </a:extLst>
              </a:tr>
              <a:tr h="403609">
                <a:tc>
                  <a:txBody>
                    <a:bodyPr/>
                    <a:lstStyle/>
                    <a:p>
                      <a:pPr algn="l" fontAlgn="base"/>
                      <a:r>
                        <a:rPr lang="en-GB" sz="1400" b="0" i="0" dirty="0">
                          <a:solidFill>
                            <a:schemeClr val="tx1"/>
                          </a:solidFill>
                          <a:effectLst/>
                          <a:latin typeface="Poppins" panose="00000500000000000000" pitchFamily="2" charset="0"/>
                          <a:cs typeface="Poppins" panose="00000500000000000000" pitchFamily="2" charset="0"/>
                        </a:rPr>
                        <a:t>Timeline</a:t>
                      </a:r>
                    </a:p>
                  </a:txBody>
                  <a:tcPr marL="87143" marR="87143" marT="43571" marB="43571" anchor="ctr"/>
                </a:tc>
                <a:tc>
                  <a:txBody>
                    <a:bodyPr/>
                    <a:lstStyle/>
                    <a:p>
                      <a:r>
                        <a:rPr lang="en-GB" sz="1400" b="0" dirty="0">
                          <a:solidFill>
                            <a:schemeClr val="tx1"/>
                          </a:solidFill>
                          <a:effectLst/>
                          <a:latin typeface="Poppins" panose="00000500000000000000" pitchFamily="2" charset="0"/>
                          <a:cs typeface="Poppins" panose="00000500000000000000" pitchFamily="2" charset="0"/>
                        </a:rPr>
                        <a:t>Chair​</a:t>
                      </a:r>
                      <a:endParaRPr lang="en-GB" sz="1400" dirty="0">
                        <a:latin typeface="Poppins" panose="00000500000000000000" pitchFamily="2" charset="0"/>
                        <a:cs typeface="Poppins" panose="00000500000000000000" pitchFamily="2" charset="0"/>
                      </a:endParaRPr>
                    </a:p>
                  </a:txBody>
                  <a:tcPr marL="87143" marR="87143" marT="43571" marB="43571" anchor="ctr"/>
                </a:tc>
                <a:extLst>
                  <a:ext uri="{0D108BD9-81ED-4DB2-BD59-A6C34878D82A}">
                    <a16:rowId xmlns:a16="http://schemas.microsoft.com/office/drawing/2014/main" val="645985085"/>
                  </a:ext>
                </a:extLst>
              </a:tr>
              <a:tr h="412882">
                <a:tc>
                  <a:txBody>
                    <a:bodyPr/>
                    <a:lstStyle/>
                    <a:p>
                      <a:pPr algn="l" fontAlgn="base"/>
                      <a:r>
                        <a:rPr lang="en-GB" sz="1400" b="0" i="0" dirty="0">
                          <a:solidFill>
                            <a:schemeClr val="tx1"/>
                          </a:solidFill>
                          <a:effectLst/>
                          <a:latin typeface="Poppins" panose="00000500000000000000" pitchFamily="2" charset="0"/>
                          <a:cs typeface="Poppins" panose="00000500000000000000" pitchFamily="2" charset="0"/>
                        </a:rPr>
                        <a:t>Outstanding Actions</a:t>
                      </a:r>
                    </a:p>
                  </a:txBody>
                  <a:tcPr marL="87143" marR="87143" marT="43571" marB="43571" anchor="ctr"/>
                </a:tc>
                <a:tc>
                  <a:txBody>
                    <a:bodyPr/>
                    <a:lstStyle/>
                    <a:p>
                      <a:r>
                        <a:rPr lang="en-GB" sz="1400" b="0" dirty="0">
                          <a:solidFill>
                            <a:schemeClr val="tx1"/>
                          </a:solidFill>
                          <a:effectLst/>
                          <a:latin typeface="Poppins" panose="00000500000000000000" pitchFamily="2" charset="0"/>
                          <a:cs typeface="Poppins" panose="00000500000000000000" pitchFamily="2" charset="0"/>
                        </a:rPr>
                        <a:t>Chair​</a:t>
                      </a:r>
                      <a:endParaRPr lang="en-GB" sz="1400" dirty="0">
                        <a:latin typeface="Poppins" panose="00000500000000000000" pitchFamily="2" charset="0"/>
                        <a:cs typeface="Poppins" panose="00000500000000000000" pitchFamily="2" charset="0"/>
                      </a:endParaRPr>
                    </a:p>
                  </a:txBody>
                  <a:tcPr marL="87143" marR="87143" marT="43571" marB="43571" anchor="ctr"/>
                </a:tc>
                <a:extLst>
                  <a:ext uri="{0D108BD9-81ED-4DB2-BD59-A6C34878D82A}">
                    <a16:rowId xmlns:a16="http://schemas.microsoft.com/office/drawing/2014/main" val="162631938"/>
                  </a:ext>
                </a:extLst>
              </a:tr>
              <a:tr h="466493">
                <a:tc>
                  <a:txBody>
                    <a:bodyPr/>
                    <a:lstStyle/>
                    <a:p>
                      <a:pPr algn="l" fontAlgn="base"/>
                      <a:r>
                        <a:rPr lang="en-GB" sz="1400" b="0" i="0" dirty="0">
                          <a:solidFill>
                            <a:schemeClr val="tx1"/>
                          </a:solidFill>
                          <a:effectLst/>
                          <a:latin typeface="Poppins" panose="00000500000000000000" pitchFamily="2" charset="0"/>
                          <a:cs typeface="Poppins" panose="00000500000000000000" pitchFamily="2" charset="0"/>
                        </a:rPr>
                        <a:t>WACM1 Legal Text Review</a:t>
                      </a:r>
                    </a:p>
                  </a:txBody>
                  <a:tcPr marL="87143" marR="87143" marT="43571" marB="43571" anchor="ctr"/>
                </a:tc>
                <a:tc>
                  <a:txBody>
                    <a:bodyPr/>
                    <a:lstStyle/>
                    <a:p>
                      <a:r>
                        <a:rPr lang="en-GB" sz="1400" dirty="0">
                          <a:latin typeface="Poppins" panose="00000500000000000000" pitchFamily="2" charset="0"/>
                          <a:cs typeface="Poppins" panose="00000500000000000000" pitchFamily="2" charset="0"/>
                        </a:rPr>
                        <a:t>Stephen Dale, NESO</a:t>
                      </a:r>
                    </a:p>
                  </a:txBody>
                  <a:tcPr marL="87143" marR="87143" marT="43571" marB="43571" anchor="ctr"/>
                </a:tc>
                <a:extLst>
                  <a:ext uri="{0D108BD9-81ED-4DB2-BD59-A6C34878D82A}">
                    <a16:rowId xmlns:a16="http://schemas.microsoft.com/office/drawing/2014/main" val="4243183004"/>
                  </a:ext>
                </a:extLst>
              </a:tr>
              <a:tr h="466493">
                <a:tc>
                  <a:txBody>
                    <a:bodyPr/>
                    <a:lstStyle/>
                    <a:p>
                      <a:pPr algn="l" fontAlgn="base"/>
                      <a:r>
                        <a:rPr lang="en-GB" sz="1400" b="0" i="0" kern="1200" dirty="0">
                          <a:solidFill>
                            <a:schemeClr val="tx1"/>
                          </a:solidFill>
                          <a:effectLst/>
                          <a:latin typeface="Poppins" panose="00000500000000000000" pitchFamily="2" charset="0"/>
                          <a:ea typeface="+mn-ea"/>
                          <a:cs typeface="Poppins" panose="00000500000000000000" pitchFamily="2" charset="0"/>
                        </a:rPr>
                        <a:t>Alternative Request 2: Pro-rating first year </a:t>
                      </a:r>
                      <a:r>
                        <a:rPr lang="en-GB" sz="1400" b="0" i="0" kern="1200" dirty="0" err="1">
                          <a:solidFill>
                            <a:schemeClr val="tx1"/>
                          </a:solidFill>
                          <a:effectLst/>
                          <a:latin typeface="Poppins" panose="00000500000000000000" pitchFamily="2" charset="0"/>
                          <a:ea typeface="+mn-ea"/>
                          <a:cs typeface="Poppins" panose="00000500000000000000" pitchFamily="2" charset="0"/>
                        </a:rPr>
                        <a:t>TNUoS</a:t>
                      </a:r>
                      <a:r>
                        <a:rPr lang="en-GB" sz="1400" b="0" i="0" kern="1200" dirty="0">
                          <a:solidFill>
                            <a:schemeClr val="tx1"/>
                          </a:solidFill>
                          <a:effectLst/>
                          <a:latin typeface="Poppins" panose="00000500000000000000" pitchFamily="2" charset="0"/>
                          <a:ea typeface="+mn-ea"/>
                          <a:cs typeface="Poppins" panose="00000500000000000000" pitchFamily="2" charset="0"/>
                        </a:rPr>
                        <a:t> and pro-rating </a:t>
                      </a:r>
                      <a:r>
                        <a:rPr lang="en-GB" sz="1400" b="0" i="0" kern="1200" dirty="0" err="1">
                          <a:solidFill>
                            <a:schemeClr val="tx1"/>
                          </a:solidFill>
                          <a:effectLst/>
                          <a:latin typeface="Poppins" panose="00000500000000000000" pitchFamily="2" charset="0"/>
                          <a:ea typeface="+mn-ea"/>
                          <a:cs typeface="Poppins" panose="00000500000000000000" pitchFamily="2" charset="0"/>
                        </a:rPr>
                        <a:t>TNUoS</a:t>
                      </a:r>
                      <a:r>
                        <a:rPr lang="en-GB" sz="1400" b="0" i="0" kern="1200" dirty="0">
                          <a:solidFill>
                            <a:schemeClr val="tx1"/>
                          </a:solidFill>
                          <a:effectLst/>
                          <a:latin typeface="Poppins" panose="00000500000000000000" pitchFamily="2" charset="0"/>
                          <a:ea typeface="+mn-ea"/>
                          <a:cs typeface="Poppins" panose="00000500000000000000" pitchFamily="2" charset="0"/>
                        </a:rPr>
                        <a:t> based on available TEC </a:t>
                      </a:r>
                    </a:p>
                  </a:txBody>
                  <a:tcPr marL="87143" marR="87143" marT="43571" marB="43571" anchor="ctr"/>
                </a:tc>
                <a:tc>
                  <a:txBody>
                    <a:bodyPr/>
                    <a:lstStyle/>
                    <a:p>
                      <a:r>
                        <a:rPr lang="en-GB" sz="1400" b="0" i="0" kern="1200" dirty="0">
                          <a:solidFill>
                            <a:schemeClr val="tx1"/>
                          </a:solidFill>
                          <a:effectLst/>
                          <a:latin typeface="Poppins" panose="00000500000000000000" pitchFamily="2" charset="0"/>
                          <a:ea typeface="+mn-ea"/>
                          <a:cs typeface="Poppins" panose="00000500000000000000" pitchFamily="2" charset="0"/>
                        </a:rPr>
                        <a:t>Graz Macdonald, Waters Wye</a:t>
                      </a:r>
                    </a:p>
                  </a:txBody>
                  <a:tcPr marL="87143" marR="87143" marT="43571" marB="43571" anchor="ctr"/>
                </a:tc>
                <a:extLst>
                  <a:ext uri="{0D108BD9-81ED-4DB2-BD59-A6C34878D82A}">
                    <a16:rowId xmlns:a16="http://schemas.microsoft.com/office/drawing/2014/main" val="2427234257"/>
                  </a:ext>
                </a:extLst>
              </a:tr>
              <a:tr h="466493">
                <a:tc>
                  <a:txBody>
                    <a:bodyPr/>
                    <a:lstStyle/>
                    <a:p>
                      <a:pPr algn="l" fontAlgn="base"/>
                      <a:r>
                        <a:rPr lang="en-GB" sz="1400" b="0" i="0" kern="1200" dirty="0">
                          <a:solidFill>
                            <a:schemeClr val="tx1"/>
                          </a:solidFill>
                          <a:effectLst/>
                          <a:latin typeface="Poppins" panose="00000500000000000000" pitchFamily="2" charset="0"/>
                          <a:ea typeface="+mn-ea"/>
                          <a:cs typeface="Poppins" panose="00000500000000000000" pitchFamily="2" charset="0"/>
                        </a:rPr>
                        <a:t>Alternative Request 2 Vote</a:t>
                      </a:r>
                    </a:p>
                  </a:txBody>
                  <a:tcPr marL="87143" marR="87143" marT="43571" marB="43571" anchor="ctr"/>
                </a:tc>
                <a:tc>
                  <a:txBody>
                    <a:bodyPr/>
                    <a:lstStyle/>
                    <a:p>
                      <a:r>
                        <a:rPr lang="en-GB" sz="1400" b="0" i="0" kern="1200" dirty="0">
                          <a:solidFill>
                            <a:schemeClr val="tx1"/>
                          </a:solidFill>
                          <a:effectLst/>
                          <a:latin typeface="Poppins" panose="00000500000000000000" pitchFamily="2" charset="0"/>
                          <a:ea typeface="+mn-ea"/>
                          <a:cs typeface="Poppins" panose="00000500000000000000" pitchFamily="2" charset="0"/>
                        </a:rPr>
                        <a:t>Chair</a:t>
                      </a:r>
                    </a:p>
                  </a:txBody>
                  <a:tcPr marL="87143" marR="87143" marT="43571" marB="43571" anchor="ctr"/>
                </a:tc>
                <a:extLst>
                  <a:ext uri="{0D108BD9-81ED-4DB2-BD59-A6C34878D82A}">
                    <a16:rowId xmlns:a16="http://schemas.microsoft.com/office/drawing/2014/main" val="1698803853"/>
                  </a:ext>
                </a:extLst>
              </a:tr>
              <a:tr h="522696">
                <a:tc>
                  <a:txBody>
                    <a:bodyPr/>
                    <a:lstStyle/>
                    <a:p>
                      <a:pPr algn="l" fontAlgn="base"/>
                      <a:r>
                        <a:rPr lang="en-GB" sz="1400" b="0" i="0" kern="1200" dirty="0">
                          <a:solidFill>
                            <a:schemeClr val="tx1"/>
                          </a:solidFill>
                          <a:effectLst/>
                          <a:latin typeface="Poppins" panose="00000500000000000000" pitchFamily="2" charset="0"/>
                          <a:ea typeface="+mn-ea"/>
                          <a:cs typeface="Poppins" panose="00000500000000000000" pitchFamily="2" charset="0"/>
                        </a:rPr>
                        <a:t>Workgroup Report review</a:t>
                      </a:r>
                    </a:p>
                  </a:txBody>
                  <a:tcPr marL="87143" marR="87143" marT="43571" marB="43571" anchor="ctr"/>
                </a:tc>
                <a:tc>
                  <a:txBody>
                    <a:bodyPr/>
                    <a:lstStyle/>
                    <a:p>
                      <a:r>
                        <a:rPr lang="en-GB" sz="1400" b="0" i="0" kern="1200" dirty="0">
                          <a:solidFill>
                            <a:schemeClr val="tx1"/>
                          </a:solidFill>
                          <a:effectLst/>
                          <a:latin typeface="Poppins" panose="00000500000000000000" pitchFamily="2" charset="0"/>
                          <a:ea typeface="+mn-ea"/>
                          <a:cs typeface="Poppins" panose="00000500000000000000" pitchFamily="2" charset="0"/>
                        </a:rPr>
                        <a:t>Chair</a:t>
                      </a:r>
                    </a:p>
                  </a:txBody>
                  <a:tcPr marL="87143" marR="87143" marT="43571" marB="43571" anchor="ctr"/>
                </a:tc>
                <a:extLst>
                  <a:ext uri="{0D108BD9-81ED-4DB2-BD59-A6C34878D82A}">
                    <a16:rowId xmlns:a16="http://schemas.microsoft.com/office/drawing/2014/main" val="2120970910"/>
                  </a:ext>
                </a:extLst>
              </a:tr>
              <a:tr h="466493">
                <a:tc>
                  <a:txBody>
                    <a:bodyPr/>
                    <a:lstStyle/>
                    <a:p>
                      <a:pPr algn="l" fontAlgn="base"/>
                      <a:r>
                        <a:rPr lang="en-GB" sz="1400" b="0" i="0" kern="1200" dirty="0">
                          <a:solidFill>
                            <a:schemeClr val="tx1"/>
                          </a:solidFill>
                          <a:effectLst/>
                          <a:latin typeface="Poppins" panose="00000500000000000000" pitchFamily="2" charset="0"/>
                          <a:ea typeface="+mn-ea"/>
                          <a:cs typeface="Poppins" panose="00000500000000000000" pitchFamily="2" charset="0"/>
                        </a:rPr>
                        <a:t>AOB</a:t>
                      </a:r>
                    </a:p>
                  </a:txBody>
                  <a:tcPr marL="87143" marR="87143" marT="43571" marB="43571" anchor="ctr"/>
                </a:tc>
                <a:tc>
                  <a:txBody>
                    <a:bodyPr/>
                    <a:lstStyle/>
                    <a:p>
                      <a:r>
                        <a:rPr lang="en-GB" sz="1400" b="0" i="0" kern="1200" dirty="0">
                          <a:solidFill>
                            <a:schemeClr val="tx1"/>
                          </a:solidFill>
                          <a:effectLst/>
                          <a:latin typeface="Poppins" panose="00000500000000000000" pitchFamily="2" charset="0"/>
                          <a:ea typeface="+mn-ea"/>
                          <a:cs typeface="Poppins" panose="00000500000000000000" pitchFamily="2" charset="0"/>
                        </a:rPr>
                        <a:t>Chair</a:t>
                      </a:r>
                    </a:p>
                  </a:txBody>
                  <a:tcPr marL="87143" marR="87143" marT="43571" marB="43571" anchor="ctr"/>
                </a:tc>
                <a:extLst>
                  <a:ext uri="{0D108BD9-81ED-4DB2-BD59-A6C34878D82A}">
                    <a16:rowId xmlns:a16="http://schemas.microsoft.com/office/drawing/2014/main" val="1455316617"/>
                  </a:ext>
                </a:extLst>
              </a:tr>
              <a:tr h="466493">
                <a:tc>
                  <a:txBody>
                    <a:bodyPr/>
                    <a:lstStyle/>
                    <a:p>
                      <a:pPr algn="l" fontAlgn="base"/>
                      <a:r>
                        <a:rPr lang="en-GB" sz="1400" b="0" i="0" kern="1200" dirty="0">
                          <a:solidFill>
                            <a:schemeClr val="tx1"/>
                          </a:solidFill>
                          <a:effectLst/>
                          <a:latin typeface="Poppins" panose="00000500000000000000" pitchFamily="2" charset="0"/>
                          <a:ea typeface="+mn-ea"/>
                          <a:cs typeface="Poppins" panose="00000500000000000000" pitchFamily="2" charset="0"/>
                        </a:rPr>
                        <a:t>Next Steps</a:t>
                      </a:r>
                    </a:p>
                  </a:txBody>
                  <a:tcPr marL="87143" marR="87143" marT="43571" marB="43571" anchor="ctr"/>
                </a:tc>
                <a:tc>
                  <a:txBody>
                    <a:bodyPr/>
                    <a:lstStyle/>
                    <a:p>
                      <a:r>
                        <a:rPr lang="en-GB" sz="1400" b="0" i="0" kern="1200" dirty="0">
                          <a:solidFill>
                            <a:schemeClr val="tx1"/>
                          </a:solidFill>
                          <a:effectLst/>
                          <a:latin typeface="Poppins" panose="00000500000000000000" pitchFamily="2" charset="0"/>
                          <a:ea typeface="+mn-ea"/>
                          <a:cs typeface="Poppins" panose="00000500000000000000" pitchFamily="2" charset="0"/>
                        </a:rPr>
                        <a:t>Chair</a:t>
                      </a:r>
                    </a:p>
                  </a:txBody>
                  <a:tcPr marL="87143" marR="87143" marT="43571" marB="43571" anchor="ctr"/>
                </a:tc>
                <a:extLst>
                  <a:ext uri="{0D108BD9-81ED-4DB2-BD59-A6C34878D82A}">
                    <a16:rowId xmlns:a16="http://schemas.microsoft.com/office/drawing/2014/main" val="1927180611"/>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4378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38906" y="318225"/>
            <a:ext cx="9709361" cy="870551"/>
          </a:xfrm>
        </p:spPr>
        <p:txBody>
          <a:bodyPr>
            <a:normAutofit/>
          </a:bodyPr>
          <a:lstStyle/>
          <a:p>
            <a:r>
              <a:rPr lang="en-GB" sz="2000" dirty="0">
                <a:latin typeface="Poppins" panose="00000500000000000000" pitchFamily="2" charset="0"/>
                <a:cs typeface="Poppins" panose="00000500000000000000" pitchFamily="2" charset="0"/>
              </a:rPr>
              <a:t>Expectations of a Workgroup Member</a:t>
            </a:r>
          </a:p>
        </p:txBody>
      </p:sp>
      <p:sp>
        <p:nvSpPr>
          <p:cNvPr id="4" name="Content Placeholder 3">
            <a:extLst>
              <a:ext uri="{FF2B5EF4-FFF2-40B4-BE49-F238E27FC236}">
                <a16:creationId xmlns:a16="http://schemas.microsoft.com/office/drawing/2014/main" id="{9A20436A-B784-DBDA-544F-0CDDC5D2F7B2}"/>
              </a:ext>
            </a:extLst>
          </p:cNvPr>
          <p:cNvSpPr>
            <a:spLocks noGrp="1"/>
          </p:cNvSpPr>
          <p:nvPr>
            <p:ph sz="quarter" idx="13"/>
          </p:nvPr>
        </p:nvSpPr>
        <p:spPr>
          <a:xfrm>
            <a:off x="138906" y="4126956"/>
            <a:ext cx="9709361" cy="462330"/>
          </a:xfrm>
        </p:spPr>
        <p:txBody>
          <a:bodyPr>
            <a:normAutofit/>
          </a:bodyPr>
          <a:lstStyle/>
          <a:p>
            <a:r>
              <a:rPr lang="en-GB" sz="2000" b="1" dirty="0">
                <a:solidFill>
                  <a:schemeClr val="accent1"/>
                </a:solidFill>
                <a:latin typeface="Poppins" panose="00000500000000000000" pitchFamily="2" charset="0"/>
                <a:cs typeface="Poppins" panose="00000500000000000000" pitchFamily="2" charset="0"/>
              </a:rPr>
              <a:t>Your Roles</a:t>
            </a:r>
          </a:p>
        </p:txBody>
      </p:sp>
      <p:sp>
        <p:nvSpPr>
          <p:cNvPr id="13" name="Rectangle: Rounded Corners 4">
            <a:extLst>
              <a:ext uri="{FF2B5EF4-FFF2-40B4-BE49-F238E27FC236}">
                <a16:creationId xmlns:a16="http://schemas.microsoft.com/office/drawing/2014/main" id="{002CA36E-E9C0-4E6F-88AD-9E90DCA7D22B}"/>
              </a:ext>
            </a:extLst>
          </p:cNvPr>
          <p:cNvSpPr txBox="1"/>
          <p:nvPr/>
        </p:nvSpPr>
        <p:spPr>
          <a:xfrm>
            <a:off x="247743" y="943582"/>
            <a:ext cx="2618558" cy="140925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Contribute to the discussion</a:t>
            </a:r>
          </a:p>
        </p:txBody>
      </p:sp>
      <p:sp>
        <p:nvSpPr>
          <p:cNvPr id="14" name="Rectangle: Rounded Corners 4">
            <a:extLst>
              <a:ext uri="{FF2B5EF4-FFF2-40B4-BE49-F238E27FC236}">
                <a16:creationId xmlns:a16="http://schemas.microsoft.com/office/drawing/2014/main" id="{A7FDD403-51CC-4729-880C-5AB9B7459428}"/>
              </a:ext>
            </a:extLst>
          </p:cNvPr>
          <p:cNvSpPr txBox="1"/>
          <p:nvPr/>
        </p:nvSpPr>
        <p:spPr>
          <a:xfrm>
            <a:off x="243362"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Be prepared - Review Papers and Reports ahead of meetings</a:t>
            </a:r>
          </a:p>
        </p:txBody>
      </p:sp>
      <p:sp>
        <p:nvSpPr>
          <p:cNvPr id="15" name="Rectangle: Rounded Corners 4">
            <a:extLst>
              <a:ext uri="{FF2B5EF4-FFF2-40B4-BE49-F238E27FC236}">
                <a16:creationId xmlns:a16="http://schemas.microsoft.com/office/drawing/2014/main" id="{4A5E2C88-EC34-4815-A6D9-32DBDE091DAE}"/>
              </a:ext>
            </a:extLst>
          </p:cNvPr>
          <p:cNvSpPr txBox="1"/>
          <p:nvPr/>
        </p:nvSpPr>
        <p:spPr>
          <a:xfrm>
            <a:off x="3179775" y="946322"/>
            <a:ext cx="2565674" cy="140925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Be respectful of each other’s opinions</a:t>
            </a:r>
          </a:p>
        </p:txBody>
      </p:sp>
      <p:sp>
        <p:nvSpPr>
          <p:cNvPr id="16" name="Rectangle: Rounded Corners 4">
            <a:extLst>
              <a:ext uri="{FF2B5EF4-FFF2-40B4-BE49-F238E27FC236}">
                <a16:creationId xmlns:a16="http://schemas.microsoft.com/office/drawing/2014/main" id="{84256EA4-EC27-4C3F-A491-71B0BBDE9AD3}"/>
              </a:ext>
            </a:extLst>
          </p:cNvPr>
          <p:cNvSpPr txBox="1"/>
          <p:nvPr/>
        </p:nvSpPr>
        <p:spPr>
          <a:xfrm>
            <a:off x="3184929" y="2542920"/>
            <a:ext cx="25605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Complete actions in a timely manner</a:t>
            </a:r>
          </a:p>
        </p:txBody>
      </p:sp>
      <p:sp>
        <p:nvSpPr>
          <p:cNvPr id="17" name="Rectangle: Rounded Corners 4">
            <a:extLst>
              <a:ext uri="{FF2B5EF4-FFF2-40B4-BE49-F238E27FC236}">
                <a16:creationId xmlns:a16="http://schemas.microsoft.com/office/drawing/2014/main" id="{6E76454A-0AB2-4E84-A9CE-761D8AD7326E}"/>
              </a:ext>
            </a:extLst>
          </p:cNvPr>
          <p:cNvSpPr txBox="1"/>
          <p:nvPr/>
        </p:nvSpPr>
        <p:spPr>
          <a:xfrm>
            <a:off x="6036966"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Keep to agreed scope</a:t>
            </a:r>
          </a:p>
        </p:txBody>
      </p:sp>
      <p:sp>
        <p:nvSpPr>
          <p:cNvPr id="18" name="Rectangle: Rounded Corners 4">
            <a:extLst>
              <a:ext uri="{FF2B5EF4-FFF2-40B4-BE49-F238E27FC236}">
                <a16:creationId xmlns:a16="http://schemas.microsoft.com/office/drawing/2014/main" id="{3655A8C2-7E50-4FC9-BEC4-69317240FE22}"/>
              </a:ext>
            </a:extLst>
          </p:cNvPr>
          <p:cNvSpPr txBox="1"/>
          <p:nvPr/>
        </p:nvSpPr>
        <p:spPr>
          <a:xfrm>
            <a:off x="8960132" y="943582"/>
            <a:ext cx="2627320" cy="139322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Do not share commercially sensitive information</a:t>
            </a:r>
          </a:p>
        </p:txBody>
      </p:sp>
      <p:sp>
        <p:nvSpPr>
          <p:cNvPr id="19" name="Rectangle: Rounded Corners 4">
            <a:extLst>
              <a:ext uri="{FF2B5EF4-FFF2-40B4-BE49-F238E27FC236}">
                <a16:creationId xmlns:a16="http://schemas.microsoft.com/office/drawing/2014/main" id="{B21794A8-2B2E-49D5-AB9A-16637E219B73}"/>
              </a:ext>
            </a:extLst>
          </p:cNvPr>
          <p:cNvSpPr txBox="1"/>
          <p:nvPr/>
        </p:nvSpPr>
        <p:spPr>
          <a:xfrm>
            <a:off x="6041347" y="943582"/>
            <a:ext cx="2627320" cy="140925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Language and Conduct to be consistent with the values of equality and diversity</a:t>
            </a:r>
          </a:p>
        </p:txBody>
      </p:sp>
      <p:sp>
        <p:nvSpPr>
          <p:cNvPr id="20" name="Rectangle: Rounded Corners 4">
            <a:extLst>
              <a:ext uri="{FF2B5EF4-FFF2-40B4-BE49-F238E27FC236}">
                <a16:creationId xmlns:a16="http://schemas.microsoft.com/office/drawing/2014/main" id="{2E50EA18-ABE4-A5C8-1F49-02F6023B67C9}"/>
              </a:ext>
            </a:extLst>
          </p:cNvPr>
          <p:cNvSpPr txBox="1"/>
          <p:nvPr/>
        </p:nvSpPr>
        <p:spPr>
          <a:xfrm>
            <a:off x="8968894" y="2542920"/>
            <a:ext cx="2614177"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Email communications to/cc’ing the .box email</a:t>
            </a:r>
          </a:p>
        </p:txBody>
      </p:sp>
      <p:sp>
        <p:nvSpPr>
          <p:cNvPr id="25" name="Rectangle: Rounded Corners 4">
            <a:extLst>
              <a:ext uri="{FF2B5EF4-FFF2-40B4-BE49-F238E27FC236}">
                <a16:creationId xmlns:a16="http://schemas.microsoft.com/office/drawing/2014/main" id="{3C4E7432-2F14-4742-BB97-A6161F0BFD22}"/>
              </a:ext>
            </a:extLst>
          </p:cNvPr>
          <p:cNvSpPr txBox="1"/>
          <p:nvPr/>
        </p:nvSpPr>
        <p:spPr>
          <a:xfrm>
            <a:off x="3179775" y="4489130"/>
            <a:ext cx="2565674" cy="153993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Bring forward alternatives as early as possible</a:t>
            </a:r>
          </a:p>
        </p:txBody>
      </p:sp>
      <p:sp>
        <p:nvSpPr>
          <p:cNvPr id="26" name="Rectangle: Rounded Corners 4">
            <a:extLst>
              <a:ext uri="{FF2B5EF4-FFF2-40B4-BE49-F238E27FC236}">
                <a16:creationId xmlns:a16="http://schemas.microsoft.com/office/drawing/2014/main" id="{794C2450-0C35-4775-920A-EFA34A2758C7}"/>
              </a:ext>
            </a:extLst>
          </p:cNvPr>
          <p:cNvSpPr txBox="1"/>
          <p:nvPr/>
        </p:nvSpPr>
        <p:spPr>
          <a:xfrm>
            <a:off x="6045728" y="4504540"/>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Vote on whether or not to proceed with requests for Alternatives</a:t>
            </a:r>
          </a:p>
        </p:txBody>
      </p:sp>
      <p:sp>
        <p:nvSpPr>
          <p:cNvPr id="27" name="Rectangle: Rounded Corners 4">
            <a:extLst>
              <a:ext uri="{FF2B5EF4-FFF2-40B4-BE49-F238E27FC236}">
                <a16:creationId xmlns:a16="http://schemas.microsoft.com/office/drawing/2014/main" id="{8E471280-6A26-4F71-82A4-ABDBB200C446}"/>
              </a:ext>
            </a:extLst>
          </p:cNvPr>
          <p:cNvSpPr txBox="1"/>
          <p:nvPr/>
        </p:nvSpPr>
        <p:spPr>
          <a:xfrm>
            <a:off x="243362" y="4499950"/>
            <a:ext cx="2622939" cy="151829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Help refine/develop the solution(s)</a:t>
            </a:r>
          </a:p>
        </p:txBody>
      </p:sp>
      <p:sp>
        <p:nvSpPr>
          <p:cNvPr id="28" name="Rectangle: Rounded Corners 4">
            <a:extLst>
              <a:ext uri="{FF2B5EF4-FFF2-40B4-BE49-F238E27FC236}">
                <a16:creationId xmlns:a16="http://schemas.microsoft.com/office/drawing/2014/main" id="{4D825453-0060-4C76-992D-977A38861129}"/>
              </a:ext>
            </a:extLst>
          </p:cNvPr>
          <p:cNvSpPr txBox="1"/>
          <p:nvPr/>
        </p:nvSpPr>
        <p:spPr>
          <a:xfrm>
            <a:off x="8968894" y="4504540"/>
            <a:ext cx="2609796"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Vote on whether the solution(s) better facilitate the Code Objectives</a:t>
            </a:r>
          </a:p>
        </p:txBody>
      </p:sp>
    </p:spTree>
    <p:extLst>
      <p:ext uri="{BB962C8B-B14F-4D97-AF65-F5344CB8AC3E}">
        <p14:creationId xmlns:p14="http://schemas.microsoft.com/office/powerpoint/2010/main" val="236345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lstStyle/>
          <a:p>
            <a:r>
              <a:rPr lang="en-GB" sz="4000" dirty="0">
                <a:solidFill>
                  <a:srgbClr val="813366"/>
                </a:solidFill>
                <a:latin typeface="Poppins" panose="00000500000000000000" pitchFamily="2" charset="0"/>
                <a:cs typeface="Poppins" panose="00000500000000000000" pitchFamily="2" charset="0"/>
              </a:rPr>
              <a:t>Workgroup Membership</a:t>
            </a:r>
          </a:p>
        </p:txBody>
      </p:sp>
      <p:graphicFrame>
        <p:nvGraphicFramePr>
          <p:cNvPr id="5" name="Content Placeholder 4">
            <a:extLst>
              <a:ext uri="{FF2B5EF4-FFF2-40B4-BE49-F238E27FC236}">
                <a16:creationId xmlns:a16="http://schemas.microsoft.com/office/drawing/2014/main" id="{1E3AF3DF-9542-4789-3976-6C223B3A97D4}"/>
              </a:ext>
            </a:extLst>
          </p:cNvPr>
          <p:cNvGraphicFramePr>
            <a:graphicFrameLocks noGrp="1"/>
          </p:cNvGraphicFramePr>
          <p:nvPr>
            <p:ph sz="half" idx="1"/>
            <p:extLst>
              <p:ext uri="{D42A27DB-BD31-4B8C-83A1-F6EECF244321}">
                <p14:modId xmlns:p14="http://schemas.microsoft.com/office/powerpoint/2010/main" val="4149353779"/>
              </p:ext>
            </p:extLst>
          </p:nvPr>
        </p:nvGraphicFramePr>
        <p:xfrm>
          <a:off x="637273" y="1296785"/>
          <a:ext cx="10934043" cy="4647847"/>
        </p:xfrm>
        <a:graphic>
          <a:graphicData uri="http://schemas.openxmlformats.org/drawingml/2006/table">
            <a:tbl>
              <a:tblPr/>
              <a:tblGrid>
                <a:gridCol w="2423573">
                  <a:extLst>
                    <a:ext uri="{9D8B030D-6E8A-4147-A177-3AD203B41FA5}">
                      <a16:colId xmlns:a16="http://schemas.microsoft.com/office/drawing/2014/main" val="3659504233"/>
                    </a:ext>
                  </a:extLst>
                </a:gridCol>
                <a:gridCol w="2827488">
                  <a:extLst>
                    <a:ext uri="{9D8B030D-6E8A-4147-A177-3AD203B41FA5}">
                      <a16:colId xmlns:a16="http://schemas.microsoft.com/office/drawing/2014/main" val="3500900062"/>
                    </a:ext>
                  </a:extLst>
                </a:gridCol>
                <a:gridCol w="5682982">
                  <a:extLst>
                    <a:ext uri="{9D8B030D-6E8A-4147-A177-3AD203B41FA5}">
                      <a16:colId xmlns:a16="http://schemas.microsoft.com/office/drawing/2014/main" val="2056789389"/>
                    </a:ext>
                  </a:extLst>
                </a:gridCol>
              </a:tblGrid>
              <a:tr h="243408">
                <a:tc>
                  <a:txBody>
                    <a:bodyPr/>
                    <a:lstStyle/>
                    <a:p>
                      <a:pPr algn="l" fontAlgn="base"/>
                      <a:r>
                        <a:rPr lang="en-GB" sz="1200" b="0" i="0" u="none" strike="noStrike" dirty="0">
                          <a:solidFill>
                            <a:schemeClr val="bg1"/>
                          </a:solidFill>
                          <a:effectLst/>
                          <a:latin typeface="Poppins" panose="00000500000000000000" pitchFamily="2" charset="0"/>
                          <a:cs typeface="Poppins" panose="00000500000000000000" pitchFamily="2" charset="0"/>
                        </a:rPr>
                        <a:t>Role</a:t>
                      </a:r>
                      <a:r>
                        <a:rPr lang="en-GB" sz="1200" b="0" i="0" dirty="0">
                          <a:solidFill>
                            <a:schemeClr val="bg1"/>
                          </a:solidFill>
                          <a:effectLst/>
                          <a:latin typeface="Poppins" panose="00000500000000000000" pitchFamily="2" charset="0"/>
                          <a:cs typeface="Poppins" panose="00000500000000000000" pitchFamily="2" charset="0"/>
                        </a:rPr>
                        <a:t>​</a:t>
                      </a:r>
                      <a:endParaRPr lang="en-GB" sz="1600" b="0" i="0" dirty="0">
                        <a:solidFill>
                          <a:schemeClr val="bg1"/>
                        </a:solidFill>
                        <a:effectLst/>
                        <a:latin typeface="Poppins" panose="00000500000000000000" pitchFamily="2" charset="0"/>
                        <a:cs typeface="Poppins" panose="00000500000000000000" pitchFamily="2" charset="0"/>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base"/>
                      <a:r>
                        <a:rPr lang="en-GB" sz="1200" b="0" i="0" u="none" strike="noStrike" dirty="0">
                          <a:solidFill>
                            <a:schemeClr val="bg1"/>
                          </a:solidFill>
                          <a:effectLst/>
                          <a:latin typeface="Poppins" panose="00000500000000000000" pitchFamily="2" charset="0"/>
                          <a:cs typeface="Poppins" panose="00000500000000000000" pitchFamily="2" charset="0"/>
                        </a:rPr>
                        <a:t>Name</a:t>
                      </a:r>
                      <a:r>
                        <a:rPr lang="en-GB" sz="1200" b="0" i="0" dirty="0">
                          <a:solidFill>
                            <a:schemeClr val="bg1"/>
                          </a:solidFill>
                          <a:effectLst/>
                          <a:latin typeface="Poppins" panose="00000500000000000000" pitchFamily="2" charset="0"/>
                          <a:cs typeface="Poppins" panose="00000500000000000000" pitchFamily="2" charset="0"/>
                        </a:rPr>
                        <a:t>​</a:t>
                      </a:r>
                      <a:endParaRPr lang="en-GB" sz="1600" b="0" i="0" dirty="0">
                        <a:solidFill>
                          <a:schemeClr val="bg1"/>
                        </a:solidFill>
                        <a:effectLst/>
                        <a:latin typeface="Poppins" panose="00000500000000000000" pitchFamily="2" charset="0"/>
                        <a:cs typeface="Poppins" panose="00000500000000000000" pitchFamily="2" charset="0"/>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base"/>
                      <a:r>
                        <a:rPr lang="en-GB" sz="1200" b="0" i="0" u="none" strike="noStrike" dirty="0">
                          <a:solidFill>
                            <a:schemeClr val="bg1"/>
                          </a:solidFill>
                          <a:effectLst/>
                          <a:latin typeface="Poppins" panose="00000500000000000000" pitchFamily="2" charset="0"/>
                          <a:cs typeface="Poppins" panose="00000500000000000000" pitchFamily="2" charset="0"/>
                        </a:rPr>
                        <a:t>Company</a:t>
                      </a:r>
                      <a:r>
                        <a:rPr lang="en-GB" sz="1200" b="0" i="0" dirty="0">
                          <a:solidFill>
                            <a:schemeClr val="bg1"/>
                          </a:solidFill>
                          <a:effectLst/>
                          <a:latin typeface="Poppins" panose="00000500000000000000" pitchFamily="2" charset="0"/>
                          <a:cs typeface="Poppins" panose="00000500000000000000" pitchFamily="2" charset="0"/>
                        </a:rPr>
                        <a:t>​</a:t>
                      </a:r>
                      <a:endParaRPr lang="en-GB" sz="1600" b="0" i="0" dirty="0">
                        <a:solidFill>
                          <a:schemeClr val="bg1"/>
                        </a:solidFill>
                        <a:effectLst/>
                        <a:latin typeface="Poppins" panose="00000500000000000000" pitchFamily="2" charset="0"/>
                        <a:cs typeface="Poppins" panose="00000500000000000000" pitchFamily="2" charset="0"/>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796299866"/>
                  </a:ext>
                </a:extLst>
              </a:tr>
              <a:tr h="247889">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Proposer​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​Angus Armstrong</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Ocean Winds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247889">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Sean Nugent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NESO</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381921">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Graham Pannell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BayWa </a:t>
                      </a:r>
                      <a:r>
                        <a:rPr lang="en-GB" sz="1200" b="0" i="0" u="none" strike="noStrike" kern="1200" dirty="0" err="1">
                          <a:solidFill>
                            <a:srgbClr val="000000"/>
                          </a:solidFill>
                          <a:effectLst/>
                          <a:latin typeface="Poppins" panose="00000500000000000000" pitchFamily="2" charset="0"/>
                          <a:ea typeface="+mn-ea"/>
                          <a:cs typeface="Poppins" panose="00000500000000000000" pitchFamily="2" charset="0"/>
                        </a:rPr>
                        <a:t>r.e</a:t>
                      </a:r>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329917"/>
                  </a:ext>
                </a:extLst>
              </a:tr>
              <a:tr h="381921">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Thibaut </a:t>
                      </a:r>
                      <a:r>
                        <a:rPr lang="en-GB" sz="1200" b="0" i="0" u="none" strike="noStrike" kern="1200" dirty="0" err="1">
                          <a:solidFill>
                            <a:srgbClr val="000000"/>
                          </a:solidFill>
                          <a:effectLst/>
                          <a:latin typeface="Poppins" panose="00000500000000000000" pitchFamily="2" charset="0"/>
                          <a:ea typeface="+mn-ea"/>
                          <a:cs typeface="Poppins" panose="00000500000000000000" pitchFamily="2" charset="0"/>
                        </a:rPr>
                        <a:t>Cheret</a:t>
                      </a:r>
                      <a:endParaRPr lang="en-GB" sz="1200" b="0" i="0" u="none" strike="noStrike" kern="1200" dirty="0">
                        <a:solidFill>
                          <a:srgbClr val="000000"/>
                        </a:solidFill>
                        <a:effectLst/>
                        <a:latin typeface="Poppins" panose="00000500000000000000" pitchFamily="2" charset="0"/>
                        <a:ea typeface="+mn-ea"/>
                        <a:cs typeface="Poppins" panose="00000500000000000000" pitchFamily="2"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Offshore Energy UK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381921">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Ryan Ward</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ScottishPower Renewables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381921">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Garth Graham</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SSE Generation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24788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Archie Campbell</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a:solidFill>
                            <a:srgbClr val="000000"/>
                          </a:solidFill>
                          <a:effectLst/>
                          <a:latin typeface="Poppins" panose="00000500000000000000" pitchFamily="2" charset="0"/>
                          <a:ea typeface="+mn-ea"/>
                          <a:cs typeface="Poppins" panose="00000500000000000000" pitchFamily="2" charset="0"/>
                        </a:rPr>
                        <a:t>Zenobe Energy Limited</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9574883"/>
                  </a:ext>
                </a:extLst>
              </a:tr>
              <a:tr h="24788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Marc Smeed</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Corio Generation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1385747"/>
                  </a:ext>
                </a:extLst>
              </a:tr>
              <a:tr h="24788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a:solidFill>
                            <a:srgbClr val="000000"/>
                          </a:solidFill>
                          <a:effectLst/>
                          <a:latin typeface="Poppins" panose="00000500000000000000" pitchFamily="2" charset="0"/>
                          <a:ea typeface="+mn-ea"/>
                          <a:cs typeface="Poppins" panose="00000500000000000000" pitchFamily="2" charset="0"/>
                        </a:rPr>
                        <a:t>Richard Buckland</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Brockwell Energy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541572"/>
                  </a:ext>
                </a:extLst>
              </a:tr>
              <a:tr h="247889">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NESO SME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Daniel Hickman</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NESO SME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2907237"/>
                  </a:ext>
                </a:extLst>
              </a:tr>
              <a:tr h="247889">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Observer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Eugenia Pascual </a:t>
                      </a:r>
                      <a:r>
                        <a:rPr lang="en-GB" sz="1200" b="0" i="0" u="none" strike="noStrike" kern="1200" dirty="0" err="1">
                          <a:solidFill>
                            <a:srgbClr val="000000"/>
                          </a:solidFill>
                          <a:effectLst/>
                          <a:latin typeface="Poppins" panose="00000500000000000000" pitchFamily="2" charset="0"/>
                          <a:ea typeface="+mn-ea"/>
                          <a:cs typeface="Poppins" panose="00000500000000000000" pitchFamily="2" charset="0"/>
                        </a:rPr>
                        <a:t>RodrÃ­guez</a:t>
                      </a:r>
                      <a:endParaRPr lang="en-GB" sz="1200" b="0" i="0" u="none" strike="noStrike" kern="1200" dirty="0">
                        <a:solidFill>
                          <a:srgbClr val="000000"/>
                        </a:solidFill>
                        <a:effectLst/>
                        <a:latin typeface="Poppins" panose="00000500000000000000" pitchFamily="2" charset="0"/>
                        <a:ea typeface="+mn-ea"/>
                        <a:cs typeface="Poppins" panose="00000500000000000000" pitchFamily="2"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err="1">
                          <a:solidFill>
                            <a:srgbClr val="000000"/>
                          </a:solidFill>
                          <a:effectLst/>
                          <a:latin typeface="Poppins" panose="00000500000000000000" pitchFamily="2" charset="0"/>
                          <a:ea typeface="+mn-ea"/>
                          <a:cs typeface="Poppins" panose="00000500000000000000" pitchFamily="2" charset="0"/>
                        </a:rPr>
                        <a:t>Abei</a:t>
                      </a:r>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 Energy</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173983"/>
                  </a:ext>
                </a:extLst>
              </a:tr>
              <a:tr h="247889">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Observer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Chiamaka Nwajagu</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Orsted</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8705983"/>
                  </a:ext>
                </a:extLst>
              </a:tr>
              <a:tr h="247889">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Observer​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Kyran Hanks / Graz Macdonald</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Waters Wye Associates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556393"/>
                  </a:ext>
                </a:extLst>
              </a:tr>
              <a:tr h="381921">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Authority Representative​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​Louis Sandiford</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​Ofgem</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685422"/>
                  </a:ext>
                </a:extLst>
              </a:tr>
            </a:tbl>
          </a:graphicData>
        </a:graphic>
      </p:graphicFrame>
      <p:sp>
        <p:nvSpPr>
          <p:cNvPr id="6" name="Rectangle 1">
            <a:extLst>
              <a:ext uri="{FF2B5EF4-FFF2-40B4-BE49-F238E27FC236}">
                <a16:creationId xmlns:a16="http://schemas.microsoft.com/office/drawing/2014/main" id="{3F628522-0338-C2EB-4D2B-21A0AC6FBBFF}"/>
              </a:ext>
            </a:extLst>
          </p:cNvPr>
          <p:cNvSpPr>
            <a:spLocks noChangeArrowheads="1"/>
          </p:cNvSpPr>
          <p:nvPr/>
        </p:nvSpPr>
        <p:spPr bwMode="auto">
          <a:xfrm flipV="1">
            <a:off x="-2305779" y="-292138"/>
            <a:ext cx="189230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Poppins" panose="00000500000000000000" pitchFamily="2" charset="0"/>
                <a:cs typeface="Poppins" panose="00000500000000000000" pitchFamily="2" charset="0"/>
              </a:rPr>
              <a:t> </a:t>
            </a:r>
            <a:endParaRPr kumimoji="0" lang="en-US" altLang="en-US" sz="1600"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33902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396950" y="365125"/>
            <a:ext cx="9709361" cy="870551"/>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What is the Alternative Request?</a:t>
            </a:r>
          </a:p>
        </p:txBody>
      </p:sp>
      <p:sp>
        <p:nvSpPr>
          <p:cNvPr id="3" name="Content Placeholder 2">
            <a:extLst>
              <a:ext uri="{FF2B5EF4-FFF2-40B4-BE49-F238E27FC236}">
                <a16:creationId xmlns:a16="http://schemas.microsoft.com/office/drawing/2014/main" id="{B02BCE70-488F-7049-D20C-5CDB35F0633E}"/>
              </a:ext>
            </a:extLst>
          </p:cNvPr>
          <p:cNvSpPr>
            <a:spLocks noGrp="1"/>
          </p:cNvSpPr>
          <p:nvPr>
            <p:ph sz="half" idx="1"/>
          </p:nvPr>
        </p:nvSpPr>
        <p:spPr>
          <a:xfrm>
            <a:off x="396950" y="1235676"/>
            <a:ext cx="11412278" cy="4725645"/>
          </a:xfrm>
        </p:spPr>
        <p:txBody>
          <a:bodyPr>
            <a:normAutofit lnSpcReduction="10000"/>
          </a:bodyPr>
          <a:lstStyle/>
          <a:p>
            <a:pPr algn="l" rtl="0" fontAlgn="base"/>
            <a:r>
              <a:rPr lang="en-GB" sz="1400" b="1" i="0" dirty="0">
                <a:solidFill>
                  <a:schemeClr val="accent1"/>
                </a:solidFill>
                <a:effectLst/>
                <a:latin typeface="Poppins" panose="00000500000000000000" pitchFamily="2" charset="0"/>
                <a:cs typeface="Poppins" panose="00000500000000000000" pitchFamily="2" charset="0"/>
              </a:rPr>
              <a:t>What is an Alternative Request? </a:t>
            </a:r>
            <a:r>
              <a:rPr lang="en-GB" sz="1400" b="0" i="0" dirty="0">
                <a:solidFill>
                  <a:srgbClr val="000000"/>
                </a:solidFill>
                <a:effectLst/>
                <a:latin typeface="Poppins" panose="00000500000000000000" pitchFamily="2" charset="0"/>
                <a:cs typeface="Poppins" panose="00000500000000000000" pitchFamily="2" charset="0"/>
              </a:rPr>
              <a:t>The formal starting point for a Workgroup Alternative Modification to be developed which can be raised up until the Workgroup Vote. ​</a:t>
            </a:r>
            <a:br>
              <a:rPr lang="en-GB" sz="1400" b="0" i="0" dirty="0">
                <a:solidFill>
                  <a:srgbClr val="000000"/>
                </a:solidFill>
                <a:effectLst/>
                <a:latin typeface="Poppins" panose="00000500000000000000" pitchFamily="2" charset="0"/>
                <a:cs typeface="Poppins" panose="00000500000000000000" pitchFamily="2" charset="0"/>
              </a:rPr>
            </a:br>
            <a:r>
              <a:rPr lang="en-GB" sz="1400" b="0" i="0" dirty="0">
                <a:solidFill>
                  <a:schemeClr val="accent1"/>
                </a:solidFill>
                <a:effectLst/>
                <a:latin typeface="Poppins" panose="00000500000000000000" pitchFamily="2" charset="0"/>
                <a:cs typeface="Poppins" panose="00000500000000000000" pitchFamily="2" charset="0"/>
              </a:rPr>
              <a:t>​</a:t>
            </a:r>
          </a:p>
          <a:p>
            <a:pPr algn="l" rtl="0" fontAlgn="base"/>
            <a:r>
              <a:rPr lang="en-GB" sz="1400" b="1" i="0" dirty="0">
                <a:solidFill>
                  <a:schemeClr val="accent1"/>
                </a:solidFill>
                <a:effectLst/>
                <a:latin typeface="Poppins" panose="00000500000000000000" pitchFamily="2" charset="0"/>
                <a:cs typeface="Poppins" panose="00000500000000000000" pitchFamily="2" charset="0"/>
              </a:rPr>
              <a:t>What do I need to include in my Alternative Request form? </a:t>
            </a:r>
            <a:r>
              <a:rPr lang="en-GB" sz="1400" b="0" i="0" dirty="0">
                <a:solidFill>
                  <a:srgbClr val="000000"/>
                </a:solidFill>
                <a:effectLst/>
                <a:latin typeface="Poppins" panose="00000500000000000000" pitchFamily="2" charset="0"/>
                <a:cs typeface="Poppins" panose="00000500000000000000" pitchFamily="2" charset="0"/>
              </a:rPr>
              <a:t>The requirements are the same for a Modification Proposal you need to articulate in writing:</a:t>
            </a:r>
            <a:r>
              <a:rPr lang="en-US" sz="1400" b="0" i="0" dirty="0">
                <a:solidFill>
                  <a:srgbClr val="000000"/>
                </a:solidFill>
                <a:effectLst/>
                <a:latin typeface="Poppins" panose="00000500000000000000" pitchFamily="2" charset="0"/>
                <a:cs typeface="Poppins" panose="00000500000000000000" pitchFamily="2" charset="0"/>
              </a:rPr>
              <a:t>​</a:t>
            </a:r>
            <a:br>
              <a:rPr lang="en-US" sz="1400" b="0" i="0" dirty="0">
                <a:solidFill>
                  <a:srgbClr val="000000"/>
                </a:solidFill>
                <a:effectLst/>
                <a:latin typeface="Poppins" panose="00000500000000000000" pitchFamily="2" charset="0"/>
                <a:cs typeface="Poppins" panose="00000500000000000000" pitchFamily="2" charset="0"/>
              </a:rPr>
            </a:br>
            <a:r>
              <a:rPr lang="en-GB" sz="1400" b="0" i="0" dirty="0">
                <a:solidFill>
                  <a:srgbClr val="000000"/>
                </a:solidFill>
                <a:effectLst/>
                <a:latin typeface="Poppins" panose="00000500000000000000" pitchFamily="2" charset="0"/>
                <a:cs typeface="Poppins" panose="00000500000000000000" pitchFamily="2" charset="0"/>
              </a:rPr>
              <a:t>- a description (in reasonable but not excessive detail) of the issue or defect which the proposal seeks to address compared to the current proposed solution(s);</a:t>
            </a:r>
            <a:r>
              <a:rPr lang="en-US" sz="1400" b="0" i="0" dirty="0">
                <a:solidFill>
                  <a:srgbClr val="000000"/>
                </a:solidFill>
                <a:effectLst/>
                <a:latin typeface="Poppins" panose="00000500000000000000" pitchFamily="2" charset="0"/>
                <a:cs typeface="Poppins" panose="00000500000000000000" pitchFamily="2" charset="0"/>
              </a:rPr>
              <a:t>​</a:t>
            </a:r>
            <a:br>
              <a:rPr lang="en-US" sz="1400" b="0" i="0" dirty="0">
                <a:solidFill>
                  <a:srgbClr val="000000"/>
                </a:solidFill>
                <a:effectLst/>
                <a:latin typeface="Poppins" panose="00000500000000000000" pitchFamily="2" charset="0"/>
                <a:cs typeface="Poppins" panose="00000500000000000000" pitchFamily="2" charset="0"/>
              </a:rPr>
            </a:br>
            <a:r>
              <a:rPr lang="en-GB" sz="1400" b="0" i="0" dirty="0">
                <a:solidFill>
                  <a:srgbClr val="000000"/>
                </a:solidFill>
                <a:effectLst/>
                <a:latin typeface="Poppins" panose="00000500000000000000" pitchFamily="2" charset="0"/>
                <a:cs typeface="Poppins" panose="00000500000000000000" pitchFamily="2" charset="0"/>
              </a:rPr>
              <a:t>- the reasons why the you believe that the proposed alternative request would better facilitate the Applicable Objectives compared with the current proposed solution(s) together with background information;  </a:t>
            </a:r>
            <a:r>
              <a:rPr lang="en-US" sz="1400" b="0" i="0" dirty="0">
                <a:solidFill>
                  <a:srgbClr val="000000"/>
                </a:solidFill>
                <a:effectLst/>
                <a:latin typeface="Poppins" panose="00000500000000000000" pitchFamily="2" charset="0"/>
                <a:cs typeface="Poppins" panose="00000500000000000000" pitchFamily="2" charset="0"/>
              </a:rPr>
              <a:t>​</a:t>
            </a:r>
            <a:br>
              <a:rPr lang="en-US" sz="1400" b="0" i="0" dirty="0">
                <a:solidFill>
                  <a:srgbClr val="000000"/>
                </a:solidFill>
                <a:effectLst/>
                <a:latin typeface="Poppins" panose="00000500000000000000" pitchFamily="2" charset="0"/>
                <a:cs typeface="Poppins" panose="00000500000000000000" pitchFamily="2" charset="0"/>
              </a:rPr>
            </a:br>
            <a:r>
              <a:rPr lang="en-GB" sz="1400" b="0" i="0" dirty="0">
                <a:solidFill>
                  <a:srgbClr val="000000"/>
                </a:solidFill>
                <a:effectLst/>
                <a:latin typeface="Poppins" panose="00000500000000000000" pitchFamily="2" charset="0"/>
                <a:cs typeface="Poppins" panose="00000500000000000000" pitchFamily="2" charset="0"/>
              </a:rPr>
              <a:t>- where possible, an indication of those parts of the Code which would need amending in order to give effect to (and/or would otherwise be affected by) the proposed alterative request and an indication of the impacts of those amendments or effects; and</a:t>
            </a:r>
            <a:r>
              <a:rPr lang="en-US" sz="1400" b="0" i="0" dirty="0">
                <a:solidFill>
                  <a:srgbClr val="000000"/>
                </a:solidFill>
                <a:effectLst/>
                <a:latin typeface="Poppins" panose="00000500000000000000" pitchFamily="2" charset="0"/>
                <a:cs typeface="Poppins" panose="00000500000000000000" pitchFamily="2" charset="0"/>
              </a:rPr>
              <a:t>​</a:t>
            </a:r>
            <a:br>
              <a:rPr lang="en-US" sz="1400" b="0" i="0" dirty="0">
                <a:solidFill>
                  <a:srgbClr val="000000"/>
                </a:solidFill>
                <a:effectLst/>
                <a:latin typeface="Poppins" panose="00000500000000000000" pitchFamily="2" charset="0"/>
                <a:cs typeface="Poppins" panose="00000500000000000000" pitchFamily="2" charset="0"/>
              </a:rPr>
            </a:br>
            <a:r>
              <a:rPr lang="en-GB" sz="1400" b="0" i="0" dirty="0">
                <a:solidFill>
                  <a:srgbClr val="000000"/>
                </a:solidFill>
                <a:effectLst/>
                <a:latin typeface="Poppins" panose="00000500000000000000" pitchFamily="2" charset="0"/>
                <a:cs typeface="Poppins" panose="00000500000000000000" pitchFamily="2" charset="0"/>
              </a:rPr>
              <a:t>- where possible, an indication of the impact of the proposed alterative request on relevant computer systems and processes.</a:t>
            </a:r>
            <a:r>
              <a:rPr lang="en-US" sz="1400" b="0" i="0" dirty="0">
                <a:solidFill>
                  <a:srgbClr val="000000"/>
                </a:solidFill>
                <a:effectLst/>
                <a:latin typeface="Poppins" panose="00000500000000000000" pitchFamily="2" charset="0"/>
                <a:cs typeface="Poppins" panose="00000500000000000000" pitchFamily="2" charset="0"/>
              </a:rPr>
              <a:t>​</a:t>
            </a:r>
            <a:br>
              <a:rPr lang="en-US" sz="1400" b="0" i="0" dirty="0">
                <a:solidFill>
                  <a:srgbClr val="000000"/>
                </a:solidFill>
                <a:effectLst/>
                <a:latin typeface="Poppins" panose="00000500000000000000" pitchFamily="2" charset="0"/>
                <a:cs typeface="Poppins" panose="00000500000000000000" pitchFamily="2" charset="0"/>
              </a:rPr>
            </a:br>
            <a:r>
              <a:rPr lang="en-GB" sz="1400" b="0" i="0" dirty="0">
                <a:solidFill>
                  <a:srgbClr val="000000"/>
                </a:solidFill>
                <a:effectLst/>
                <a:latin typeface="Poppins" panose="00000500000000000000" pitchFamily="2" charset="0"/>
                <a:cs typeface="Poppins" panose="00000500000000000000" pitchFamily="2" charset="0"/>
              </a:rPr>
              <a:t> </a:t>
            </a:r>
            <a:r>
              <a:rPr lang="en-GB" sz="1400" b="0" i="0" dirty="0">
                <a:solidFill>
                  <a:srgbClr val="F26522"/>
                </a:solidFill>
                <a:effectLst/>
                <a:latin typeface="Poppins" panose="00000500000000000000" pitchFamily="2" charset="0"/>
                <a:cs typeface="Poppins" panose="00000500000000000000" pitchFamily="2" charset="0"/>
              </a:rPr>
              <a:t>   </a:t>
            </a:r>
            <a:r>
              <a:rPr lang="en-US" sz="1400" b="0" i="0" dirty="0">
                <a:solidFill>
                  <a:srgbClr val="000000"/>
                </a:solidFill>
                <a:effectLst/>
                <a:latin typeface="Poppins" panose="00000500000000000000" pitchFamily="2" charset="0"/>
                <a:cs typeface="Poppins" panose="00000500000000000000" pitchFamily="2" charset="0"/>
              </a:rPr>
              <a:t>​</a:t>
            </a:r>
          </a:p>
          <a:p>
            <a:pPr algn="l" rtl="0" fontAlgn="base"/>
            <a:r>
              <a:rPr lang="en-GB" sz="1400" b="1" i="0" dirty="0">
                <a:solidFill>
                  <a:schemeClr val="accent1"/>
                </a:solidFill>
                <a:effectLst/>
                <a:latin typeface="Poppins" panose="00000500000000000000" pitchFamily="2" charset="0"/>
                <a:cs typeface="Poppins" panose="00000500000000000000" pitchFamily="2" charset="0"/>
              </a:rPr>
              <a:t>How do Alternative Requests become formal Workgroup Alternative Modifications?</a:t>
            </a:r>
            <a:r>
              <a:rPr lang="en-GB" sz="1400" b="0" i="0" dirty="0">
                <a:solidFill>
                  <a:schemeClr val="accent1"/>
                </a:solidFill>
                <a:effectLst/>
                <a:latin typeface="Poppins" panose="00000500000000000000" pitchFamily="2" charset="0"/>
                <a:cs typeface="Poppins" panose="00000500000000000000" pitchFamily="2" charset="0"/>
              </a:rPr>
              <a:t> </a:t>
            </a:r>
            <a:r>
              <a:rPr lang="en-GB" sz="1400" b="0" i="0" dirty="0">
                <a:solidFill>
                  <a:srgbClr val="000000"/>
                </a:solidFill>
                <a:effectLst/>
                <a:latin typeface="Poppins" panose="00000500000000000000" pitchFamily="2" charset="0"/>
                <a:cs typeface="Poppins" panose="00000500000000000000" pitchFamily="2" charset="0"/>
              </a:rPr>
              <a:t>The Workgroup will carry out a Vote on Alternatives Requests. If the majority of the Workgroup members or the Workgroup Chair believe the Alternative Request will better facilitate the Applicable Objectives than the current proposed solution(s), the Workgroup will develop it as a Workgroup Alternative Modification.​</a:t>
            </a:r>
          </a:p>
          <a:p>
            <a:pPr algn="l" rtl="0" fontAlgn="base"/>
            <a:r>
              <a:rPr lang="en-GB" sz="1400" b="0" i="0" dirty="0">
                <a:solidFill>
                  <a:srgbClr val="F26522"/>
                </a:solidFill>
                <a:effectLst/>
                <a:latin typeface="Poppins" panose="00000500000000000000" pitchFamily="2" charset="0"/>
                <a:cs typeface="Poppins" panose="00000500000000000000" pitchFamily="2" charset="0"/>
              </a:rPr>
              <a:t> </a:t>
            </a:r>
            <a:r>
              <a:rPr lang="en-GB" sz="1400" b="0" i="0" dirty="0">
                <a:solidFill>
                  <a:srgbClr val="000000"/>
                </a:solidFill>
                <a:effectLst/>
                <a:latin typeface="Poppins" panose="00000500000000000000" pitchFamily="2" charset="0"/>
                <a:cs typeface="Poppins" panose="00000500000000000000" pitchFamily="2" charset="0"/>
              </a:rPr>
              <a:t>​</a:t>
            </a:r>
          </a:p>
          <a:p>
            <a:pPr algn="l" rtl="0" fontAlgn="base"/>
            <a:r>
              <a:rPr lang="en-GB" sz="1400" b="1" i="0" dirty="0">
                <a:solidFill>
                  <a:schemeClr val="accent1"/>
                </a:solidFill>
                <a:effectLst/>
                <a:latin typeface="Poppins" panose="00000500000000000000" pitchFamily="2" charset="0"/>
                <a:cs typeface="Poppins" panose="00000500000000000000" pitchFamily="2" charset="0"/>
              </a:rPr>
              <a:t>Who develops the legal text for Workgroup Alternative Modifications? </a:t>
            </a:r>
            <a:r>
              <a:rPr lang="en-GB" sz="1400" b="0" i="0" dirty="0">
                <a:solidFill>
                  <a:srgbClr val="000000"/>
                </a:solidFill>
                <a:effectLst/>
                <a:latin typeface="Poppins" panose="00000500000000000000" pitchFamily="2" charset="0"/>
                <a:cs typeface="Poppins" panose="00000500000000000000" pitchFamily="2" charset="0"/>
              </a:rPr>
              <a:t>NESO will assist Proposers and Workgroups with the production of draft legal text once a clear solution has been developed to support discussion and understanding of the Workgroup Alternative Modifications.</a:t>
            </a:r>
          </a:p>
        </p:txBody>
      </p:sp>
    </p:spTree>
    <p:extLst>
      <p:ext uri="{BB962C8B-B14F-4D97-AF65-F5344CB8AC3E}">
        <p14:creationId xmlns:p14="http://schemas.microsoft.com/office/powerpoint/2010/main" val="41367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15485" y="171556"/>
            <a:ext cx="9709361" cy="870551"/>
          </a:xfrm>
        </p:spPr>
        <p:txBody>
          <a:bodyPr>
            <a:noAutofit/>
          </a:bodyPr>
          <a:lstStyle/>
          <a:p>
            <a:r>
              <a:rPr lang="en-GB" sz="2400" dirty="0">
                <a:solidFill>
                  <a:srgbClr val="813366"/>
                </a:solidFill>
                <a:latin typeface="Poppins" panose="00000500000000000000" pitchFamily="2" charset="0"/>
                <a:cs typeface="Poppins" panose="00000500000000000000" pitchFamily="2" charset="0"/>
              </a:rPr>
              <a:t>Timeline for CMP445 as of 02 October 2025</a:t>
            </a:r>
          </a:p>
        </p:txBody>
      </p:sp>
      <p:graphicFrame>
        <p:nvGraphicFramePr>
          <p:cNvPr id="3" name="Table 2">
            <a:extLst>
              <a:ext uri="{FF2B5EF4-FFF2-40B4-BE49-F238E27FC236}">
                <a16:creationId xmlns:a16="http://schemas.microsoft.com/office/drawing/2014/main" id="{D31358F3-6EC9-C8E8-5669-82A87673DAED}"/>
              </a:ext>
            </a:extLst>
          </p:cNvPr>
          <p:cNvGraphicFramePr>
            <a:graphicFrameLocks noGrp="1"/>
          </p:cNvGraphicFramePr>
          <p:nvPr>
            <p:extLst>
              <p:ext uri="{D42A27DB-BD31-4B8C-83A1-F6EECF244321}">
                <p14:modId xmlns:p14="http://schemas.microsoft.com/office/powerpoint/2010/main" val="969715572"/>
              </p:ext>
            </p:extLst>
          </p:nvPr>
        </p:nvGraphicFramePr>
        <p:xfrm>
          <a:off x="115485" y="859902"/>
          <a:ext cx="11961030" cy="5170510"/>
        </p:xfrm>
        <a:graphic>
          <a:graphicData uri="http://schemas.openxmlformats.org/drawingml/2006/table">
            <a:tbl>
              <a:tblPr>
                <a:tableStyleId>{616DA210-FB5B-4158-B5E0-FEB733F419BA}</a:tableStyleId>
              </a:tblPr>
              <a:tblGrid>
                <a:gridCol w="2745895">
                  <a:extLst>
                    <a:ext uri="{9D8B030D-6E8A-4147-A177-3AD203B41FA5}">
                      <a16:colId xmlns:a16="http://schemas.microsoft.com/office/drawing/2014/main" val="952093456"/>
                    </a:ext>
                  </a:extLst>
                </a:gridCol>
                <a:gridCol w="5028399">
                  <a:extLst>
                    <a:ext uri="{9D8B030D-6E8A-4147-A177-3AD203B41FA5}">
                      <a16:colId xmlns:a16="http://schemas.microsoft.com/office/drawing/2014/main" val="2511239594"/>
                    </a:ext>
                  </a:extLst>
                </a:gridCol>
                <a:gridCol w="2733607">
                  <a:extLst>
                    <a:ext uri="{9D8B030D-6E8A-4147-A177-3AD203B41FA5}">
                      <a16:colId xmlns:a16="http://schemas.microsoft.com/office/drawing/2014/main" val="2351677352"/>
                    </a:ext>
                  </a:extLst>
                </a:gridCol>
                <a:gridCol w="1453129">
                  <a:extLst>
                    <a:ext uri="{9D8B030D-6E8A-4147-A177-3AD203B41FA5}">
                      <a16:colId xmlns:a16="http://schemas.microsoft.com/office/drawing/2014/main" val="1454789346"/>
                    </a:ext>
                  </a:extLst>
                </a:gridCol>
              </a:tblGrid>
              <a:tr h="242089">
                <a:tc>
                  <a:txBody>
                    <a:bodyPr/>
                    <a:lstStyle/>
                    <a:p>
                      <a:pPr algn="l" fontAlgn="base"/>
                      <a:r>
                        <a:rPr lang="en-GB" sz="1100" b="1" dirty="0">
                          <a:solidFill>
                            <a:schemeClr val="bg1"/>
                          </a:solidFill>
                          <a:effectLst/>
                          <a:latin typeface="Poppins" panose="00000500000000000000" pitchFamily="2" charset="0"/>
                          <a:cs typeface="Poppins" panose="00000500000000000000" pitchFamily="2" charset="0"/>
                        </a:rPr>
                        <a:t>Milestone​</a:t>
                      </a:r>
                      <a:endParaRPr lang="en-GB" sz="1100" b="1" i="0" dirty="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100" b="1">
                          <a:solidFill>
                            <a:schemeClr val="bg1"/>
                          </a:solidFill>
                          <a:effectLst/>
                          <a:latin typeface="Poppins" panose="00000500000000000000" pitchFamily="2" charset="0"/>
                          <a:cs typeface="Poppins" panose="00000500000000000000" pitchFamily="2" charset="0"/>
                        </a:rPr>
                        <a:t>Date​</a:t>
                      </a:r>
                      <a:endParaRPr lang="en-GB" sz="11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100" b="1">
                          <a:solidFill>
                            <a:schemeClr val="bg1"/>
                          </a:solidFill>
                          <a:effectLst/>
                          <a:latin typeface="Poppins" panose="00000500000000000000" pitchFamily="2" charset="0"/>
                          <a:cs typeface="Poppins" panose="00000500000000000000" pitchFamily="2" charset="0"/>
                        </a:rPr>
                        <a:t>Milestone​</a:t>
                      </a:r>
                      <a:endParaRPr lang="en-GB" sz="11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tc>
                  <a:txBody>
                    <a:bodyPr/>
                    <a:lstStyle/>
                    <a:p>
                      <a:pPr algn="l" fontAlgn="base"/>
                      <a:r>
                        <a:rPr lang="en-GB" sz="1100" b="1">
                          <a:solidFill>
                            <a:schemeClr val="bg1"/>
                          </a:solidFill>
                          <a:effectLst/>
                          <a:latin typeface="Poppins" panose="00000500000000000000" pitchFamily="2" charset="0"/>
                          <a:cs typeface="Poppins" panose="00000500000000000000" pitchFamily="2" charset="0"/>
                        </a:rPr>
                        <a:t>Date​</a:t>
                      </a:r>
                      <a:endParaRPr lang="en-GB" sz="1100" b="1" i="0">
                        <a:solidFill>
                          <a:schemeClr val="bg1"/>
                        </a:solidFill>
                        <a:effectLst/>
                        <a:latin typeface="Poppins" panose="00000500000000000000" pitchFamily="2" charset="0"/>
                        <a:cs typeface="Poppins" panose="00000500000000000000" pitchFamily="2" charset="0"/>
                      </a:endParaRPr>
                    </a:p>
                  </a:txBody>
                  <a:tcPr marL="90028" marR="90028" marT="45014" marB="45014">
                    <a:solidFill>
                      <a:srgbClr val="813366"/>
                    </a:solidFill>
                  </a:tcPr>
                </a:tc>
                <a:extLst>
                  <a:ext uri="{0D108BD9-81ED-4DB2-BD59-A6C34878D82A}">
                    <a16:rowId xmlns:a16="http://schemas.microsoft.com/office/drawing/2014/main" val="802114043"/>
                  </a:ext>
                </a:extLst>
              </a:tr>
              <a:tr h="399593">
                <a:tc>
                  <a:txBody>
                    <a:bodyPr/>
                    <a:lstStyle/>
                    <a:p>
                      <a:pPr algn="l" fontAlgn="base"/>
                      <a:r>
                        <a:rPr lang="en-GB" sz="1100" b="0">
                          <a:solidFill>
                            <a:srgbClr val="000000"/>
                          </a:solidFill>
                          <a:effectLst/>
                          <a:latin typeface="Poppins" panose="00000500000000000000" pitchFamily="2" charset="0"/>
                          <a:cs typeface="Poppins" panose="00000500000000000000" pitchFamily="2" charset="0"/>
                        </a:rPr>
                        <a:t>Modification presented to Panel​</a:t>
                      </a:r>
                      <a:endParaRPr lang="en-GB" sz="11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a:solidFill>
                            <a:srgbClr val="000000"/>
                          </a:solidFill>
                          <a:effectLst/>
                          <a:latin typeface="Poppins" panose="00000500000000000000" pitchFamily="2" charset="0"/>
                          <a:cs typeface="Poppins" panose="00000500000000000000" pitchFamily="2" charset="0"/>
                        </a:rPr>
                        <a:t>29 November 2024</a:t>
                      </a:r>
                      <a:endParaRPr lang="en-GB" sz="11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a:solidFill>
                            <a:srgbClr val="000000"/>
                          </a:solidFill>
                          <a:effectLst/>
                          <a:latin typeface="Poppins" panose="00000500000000000000" pitchFamily="2" charset="0"/>
                          <a:cs typeface="Poppins" panose="00000500000000000000" pitchFamily="2" charset="0"/>
                        </a:rPr>
                        <a:t>Code Administrator Consultation</a:t>
                      </a:r>
                      <a:endParaRPr lang="en-GB" sz="11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9 March 2026 to 30 March 2026</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116467919"/>
                  </a:ext>
                </a:extLst>
              </a:tr>
              <a:tr h="557097">
                <a:tc>
                  <a:txBody>
                    <a:bodyPr/>
                    <a:lstStyle/>
                    <a:p>
                      <a:pPr algn="l" fontAlgn="base"/>
                      <a:r>
                        <a:rPr lang="en-GB" sz="1100" b="0">
                          <a:solidFill>
                            <a:srgbClr val="000000"/>
                          </a:solidFill>
                          <a:effectLst/>
                          <a:latin typeface="Poppins" panose="00000500000000000000" pitchFamily="2" charset="0"/>
                          <a:cs typeface="Poppins" panose="00000500000000000000" pitchFamily="2" charset="0"/>
                        </a:rPr>
                        <a:t>Workgroup Nominations (15 business days)​</a:t>
                      </a:r>
                    </a:p>
                  </a:txBody>
                  <a:tcPr marL="90028" marR="90028" marT="45014" marB="45014"/>
                </a:tc>
                <a:tc>
                  <a:txBody>
                    <a:bodyPr/>
                    <a:lstStyle/>
                    <a:p>
                      <a:pPr algn="l" fontAlgn="base"/>
                      <a:r>
                        <a:rPr lang="en-GB" sz="1100" b="0">
                          <a:solidFill>
                            <a:srgbClr val="000000"/>
                          </a:solidFill>
                          <a:effectLst/>
                          <a:latin typeface="Poppins" panose="00000500000000000000" pitchFamily="2" charset="0"/>
                          <a:cs typeface="Poppins" panose="00000500000000000000" pitchFamily="2" charset="0"/>
                        </a:rPr>
                        <a:t>1 April 2025 to 17 April 2025</a:t>
                      </a:r>
                      <a:endParaRPr lang="en-GB" sz="11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a:solidFill>
                            <a:srgbClr val="000000"/>
                          </a:solidFill>
                          <a:effectLst/>
                          <a:latin typeface="Poppins" panose="00000500000000000000" pitchFamily="2" charset="0"/>
                          <a:cs typeface="Poppins" panose="00000500000000000000" pitchFamily="2" charset="0"/>
                        </a:rPr>
                        <a:t>Draft Final Modification Report (DFMR) issued to Panel (5 business days)​</a:t>
                      </a:r>
                      <a:endParaRPr lang="en-GB" sz="11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17 April 2026</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030822218"/>
                  </a:ext>
                </a:extLst>
              </a:tr>
              <a:tr h="1029610">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Workgroups 1 to 4</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100" b="0" dirty="0">
                          <a:solidFill>
                            <a:srgbClr val="000000"/>
                          </a:solidFill>
                          <a:effectLst/>
                          <a:latin typeface="Poppins" panose="00000500000000000000" pitchFamily="2" charset="0"/>
                          <a:cs typeface="Poppins" panose="00000500000000000000" pitchFamily="2" charset="0"/>
                        </a:rPr>
                        <a:t>29 April 2025 – Initial discussion</a:t>
                      </a:r>
                    </a:p>
                    <a:p>
                      <a:pPr marL="171450" indent="-171450" algn="l" fontAlgn="base">
                        <a:buFont typeface="Arial" panose="020B0604020202020204" pitchFamily="34" charset="0"/>
                        <a:buChar char="•"/>
                      </a:pPr>
                      <a:r>
                        <a:rPr lang="en-GB" sz="1100" b="0" dirty="0">
                          <a:solidFill>
                            <a:srgbClr val="000000"/>
                          </a:solidFill>
                          <a:effectLst/>
                          <a:latin typeface="Poppins" panose="00000500000000000000" pitchFamily="2" charset="0"/>
                          <a:cs typeface="Poppins" panose="00000500000000000000" pitchFamily="2" charset="0"/>
                        </a:rPr>
                        <a:t>20 May 2025 – Consider Legal Text and action updates</a:t>
                      </a:r>
                    </a:p>
                    <a:p>
                      <a:pPr marL="171450" indent="-171450" algn="l" defTabSz="914400" rtl="0" eaLnBrk="1" fontAlgn="base" latinLnBrk="0" hangingPunct="1">
                        <a:buFont typeface="Arial" panose="020B0604020202020204" pitchFamily="34" charset="0"/>
                        <a:buChar char="•"/>
                      </a:pPr>
                      <a:r>
                        <a:rPr lang="en-GB" sz="1100" b="0" kern="1200" dirty="0">
                          <a:solidFill>
                            <a:srgbClr val="000000"/>
                          </a:solidFill>
                          <a:effectLst/>
                          <a:latin typeface="Poppins" panose="00000500000000000000" pitchFamily="2" charset="0"/>
                          <a:cs typeface="Poppins" panose="00000500000000000000" pitchFamily="2" charset="0"/>
                        </a:rPr>
                        <a:t>18 June 2025 – Discuss Workgroup Consultation and Draft Legal Text </a:t>
                      </a:r>
                    </a:p>
                    <a:p>
                      <a:pPr marL="171450" indent="-171450" algn="l" defTabSz="914400" rtl="0" eaLnBrk="1" fontAlgn="base" latinLnBrk="0" hangingPunct="1">
                        <a:buFont typeface="Arial" panose="020B0604020202020204" pitchFamily="34" charset="0"/>
                        <a:buChar char="•"/>
                      </a:pPr>
                      <a:r>
                        <a:rPr lang="en-GB" sz="1100" b="0" i="0" kern="1200" dirty="0">
                          <a:solidFill>
                            <a:srgbClr val="000000"/>
                          </a:solidFill>
                          <a:effectLst/>
                          <a:latin typeface="Poppins" panose="00000500000000000000" pitchFamily="2" charset="0"/>
                          <a:ea typeface="+mn-ea"/>
                          <a:cs typeface="Poppins" panose="00000500000000000000" pitchFamily="2" charset="0"/>
                        </a:rPr>
                        <a:t>15 July 2025 – Consider alternative 1, </a:t>
                      </a:r>
                      <a:r>
                        <a:rPr lang="en-GB" sz="1100" b="0" kern="1200" dirty="0">
                          <a:solidFill>
                            <a:srgbClr val="000000"/>
                          </a:solidFill>
                          <a:effectLst/>
                          <a:latin typeface="Poppins" panose="00000500000000000000" pitchFamily="2" charset="0"/>
                          <a:cs typeface="Poppins" panose="00000500000000000000" pitchFamily="2" charset="0"/>
                        </a:rPr>
                        <a:t>Finalise Workgroup Consultation and Draft Legal Text ready to send to industry</a:t>
                      </a:r>
                      <a:r>
                        <a:rPr lang="en-GB" sz="1100" b="0" i="0" kern="1200" dirty="0">
                          <a:solidFill>
                            <a:srgbClr val="000000"/>
                          </a:solidFill>
                          <a:effectLst/>
                          <a:latin typeface="Poppins" panose="00000500000000000000" pitchFamily="2" charset="0"/>
                          <a:ea typeface="+mn-ea"/>
                          <a:cs typeface="Poppins" panose="00000500000000000000" pitchFamily="2" charset="0"/>
                        </a:rPr>
                        <a:t> </a:t>
                      </a:r>
                    </a:p>
                  </a:txBody>
                  <a:tcPr marL="90028" marR="90028" marT="45014" marB="45014"/>
                </a:tc>
                <a:tc>
                  <a:txBody>
                    <a:bodyPr/>
                    <a:lstStyle/>
                    <a:p>
                      <a:pPr algn="l" fontAlgn="base"/>
                      <a:r>
                        <a:rPr lang="en-GB" sz="1100" b="0">
                          <a:solidFill>
                            <a:srgbClr val="000000"/>
                          </a:solidFill>
                          <a:effectLst/>
                          <a:latin typeface="Poppins" panose="00000500000000000000" pitchFamily="2" charset="0"/>
                          <a:cs typeface="Poppins" panose="00000500000000000000" pitchFamily="2" charset="0"/>
                        </a:rPr>
                        <a:t>Panel undertake DFMR recommendation vote ​</a:t>
                      </a:r>
                      <a:endParaRPr lang="en-GB" sz="11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24 April 2026</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753971294"/>
                  </a:ext>
                </a:extLst>
              </a:tr>
              <a:tr h="557097">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Workgroup Consultation (21 business days)​</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25 July 2025 to 22 August 2025</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a:solidFill>
                            <a:srgbClr val="000000"/>
                          </a:solidFill>
                          <a:effectLst/>
                          <a:latin typeface="Poppins" panose="00000500000000000000" pitchFamily="2" charset="0"/>
                          <a:cs typeface="Poppins" panose="00000500000000000000" pitchFamily="2" charset="0"/>
                        </a:rPr>
                        <a:t>Final Modification Report issued to Panel to check votes recorded correctly </a:t>
                      </a:r>
                      <a:endParaRPr lang="en-GB" sz="11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0" dirty="0">
                          <a:solidFill>
                            <a:srgbClr val="000000"/>
                          </a:solidFill>
                          <a:effectLst/>
                          <a:latin typeface="Poppins" panose="00000500000000000000" pitchFamily="2" charset="0"/>
                          <a:cs typeface="Poppins" panose="00000500000000000000" pitchFamily="2" charset="0"/>
                        </a:rPr>
                        <a:t>24 April 2026</a:t>
                      </a:r>
                    </a:p>
                    <a:p>
                      <a:pPr algn="l" fontAlgn="base"/>
                      <a:r>
                        <a:rPr lang="en-GB" sz="1100" b="0" dirty="0">
                          <a:solidFill>
                            <a:srgbClr val="000000"/>
                          </a:solidFill>
                          <a:effectLst/>
                          <a:latin typeface="Poppins" panose="00000500000000000000" pitchFamily="2" charset="0"/>
                          <a:cs typeface="Poppins" panose="00000500000000000000" pitchFamily="2" charset="0"/>
                        </a:rPr>
                        <a:t>to 1 May 2026</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2574719098"/>
                  </a:ext>
                </a:extLst>
              </a:tr>
              <a:tr h="1187114">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Workgroups 5-9</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marL="171450" indent="-171450" algn="l" fontAlgn="base">
                        <a:buFont typeface="Arial" panose="020B0604020202020204" pitchFamily="34" charset="0"/>
                        <a:buChar char="•"/>
                      </a:pPr>
                      <a:r>
                        <a:rPr lang="en-GB" sz="1100" b="0" dirty="0">
                          <a:solidFill>
                            <a:srgbClr val="000000"/>
                          </a:solidFill>
                          <a:effectLst/>
                          <a:latin typeface="Poppins" panose="00000500000000000000" pitchFamily="2" charset="0"/>
                          <a:cs typeface="Poppins" panose="00000500000000000000" pitchFamily="2" charset="0"/>
                        </a:rPr>
                        <a:t>17 September 2025 – Review Workgroup Consultation feedback</a:t>
                      </a:r>
                    </a:p>
                    <a:p>
                      <a:pPr marL="171450" indent="-171450" algn="l" fontAlgn="base">
                        <a:buFont typeface="Arial" panose="020B0604020202020204" pitchFamily="34" charset="0"/>
                        <a:buChar char="•"/>
                      </a:pPr>
                      <a:r>
                        <a:rPr lang="en-GB" sz="1100" b="0" dirty="0">
                          <a:solidFill>
                            <a:srgbClr val="000000"/>
                          </a:solidFill>
                          <a:effectLst/>
                          <a:highlight>
                            <a:srgbClr val="FFFF00"/>
                          </a:highlight>
                          <a:latin typeface="Poppins" panose="00000500000000000000" pitchFamily="2" charset="0"/>
                          <a:cs typeface="Poppins" panose="00000500000000000000" pitchFamily="2" charset="0"/>
                        </a:rPr>
                        <a:t>9 October 2025 – Vote on Alternative 2, Review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rgbClr val="000000"/>
                          </a:solidFill>
                          <a:effectLst/>
                          <a:latin typeface="Poppins" panose="00000500000000000000" pitchFamily="2" charset="0"/>
                          <a:cs typeface="Poppins" panose="00000500000000000000" pitchFamily="2" charset="0"/>
                        </a:rPr>
                        <a:t>3 November 2025 – Review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rgbClr val="000000"/>
                          </a:solidFill>
                          <a:effectLst/>
                          <a:latin typeface="Poppins" panose="00000500000000000000" pitchFamily="2" charset="0"/>
                          <a:cs typeface="Poppins" panose="00000500000000000000" pitchFamily="2" charset="0"/>
                        </a:rPr>
                        <a:t>1 December 2025 - Finalise Workgroup Report and Legal Text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rgbClr val="000000"/>
                          </a:solidFill>
                          <a:effectLst/>
                          <a:latin typeface="Poppins" panose="00000500000000000000" pitchFamily="2" charset="0"/>
                          <a:cs typeface="Poppins" panose="00000500000000000000" pitchFamily="2" charset="0"/>
                        </a:rPr>
                        <a:t>29 December 2025 – Close off any outstanding actions and Workgroup vote</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Final Modification Report issued to Ofgem</a:t>
                      </a:r>
                    </a:p>
                    <a:p>
                      <a:pPr algn="l" fontAlgn="base"/>
                      <a:r>
                        <a:rPr lang="en-GB" sz="1100" b="0" dirty="0">
                          <a:solidFill>
                            <a:srgbClr val="000000"/>
                          </a:solidFill>
                          <a:effectLst/>
                          <a:latin typeface="Poppins" panose="00000500000000000000" pitchFamily="2" charset="0"/>
                          <a:cs typeface="Poppins" panose="00000500000000000000" pitchFamily="2" charset="0"/>
                        </a:rPr>
                        <a:t>​</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1 May 2026</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864417124"/>
                  </a:ext>
                </a:extLst>
              </a:tr>
              <a:tr h="399593">
                <a:tc>
                  <a:txBody>
                    <a:bodyPr/>
                    <a:lstStyle/>
                    <a:p>
                      <a:pPr algn="l" fontAlgn="base"/>
                      <a:r>
                        <a:rPr lang="en-GB" sz="1100" b="0">
                          <a:solidFill>
                            <a:srgbClr val="000000"/>
                          </a:solidFill>
                          <a:effectLst/>
                          <a:latin typeface="Poppins" panose="00000500000000000000" pitchFamily="2" charset="0"/>
                          <a:cs typeface="Poppins" panose="00000500000000000000" pitchFamily="2" charset="0"/>
                        </a:rPr>
                        <a:t>Workgroup report issued to Panel</a:t>
                      </a:r>
                      <a:endParaRPr lang="en-GB" sz="11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u="none" strike="noStrike" dirty="0">
                          <a:solidFill>
                            <a:srgbClr val="000000"/>
                          </a:solidFill>
                          <a:effectLst/>
                          <a:latin typeface="Poppins" panose="00000500000000000000" pitchFamily="2" charset="0"/>
                          <a:cs typeface="Poppins" panose="00000500000000000000" pitchFamily="2" charset="0"/>
                        </a:rPr>
                        <a:t>20 February 2026</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a:solidFill>
                            <a:srgbClr val="000000"/>
                          </a:solidFill>
                          <a:effectLst/>
                          <a:latin typeface="Poppins" panose="00000500000000000000" pitchFamily="2" charset="0"/>
                          <a:cs typeface="Poppins" panose="00000500000000000000" pitchFamily="2" charset="0"/>
                        </a:rPr>
                        <a:t>Ofgem decision needed by</a:t>
                      </a:r>
                      <a:endParaRPr lang="en-GB" sz="1100" b="0" i="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u="none" strike="noStrike" dirty="0">
                          <a:solidFill>
                            <a:srgbClr val="000000"/>
                          </a:solidFill>
                          <a:effectLst/>
                          <a:latin typeface="Poppins" panose="00000500000000000000" pitchFamily="2" charset="0"/>
                          <a:cs typeface="Poppins" panose="00000500000000000000" pitchFamily="2" charset="0"/>
                        </a:rPr>
                        <a:t>30 September 2026</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3902854028"/>
                  </a:ext>
                </a:extLst>
              </a:tr>
              <a:tr h="516954">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Panel sign off that Workgroup Report has met its Terms of Reference​</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u="none" strike="noStrike" dirty="0">
                          <a:solidFill>
                            <a:srgbClr val="000000"/>
                          </a:solidFill>
                          <a:effectLst/>
                          <a:latin typeface="Poppins" panose="00000500000000000000" pitchFamily="2" charset="0"/>
                          <a:cs typeface="Poppins" panose="00000500000000000000" pitchFamily="2" charset="0"/>
                        </a:rPr>
                        <a:t>27 February 2026</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dirty="0">
                          <a:solidFill>
                            <a:srgbClr val="000000"/>
                          </a:solidFill>
                          <a:effectLst/>
                          <a:latin typeface="Poppins" panose="00000500000000000000" pitchFamily="2" charset="0"/>
                          <a:cs typeface="Poppins" panose="00000500000000000000" pitchFamily="2" charset="0"/>
                        </a:rPr>
                        <a:t>Implementation Date ​</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tc>
                  <a:txBody>
                    <a:bodyPr/>
                    <a:lstStyle/>
                    <a:p>
                      <a:pPr algn="l" fontAlgn="base"/>
                      <a:r>
                        <a:rPr lang="en-GB" sz="1100" b="0" u="none" strike="noStrike" dirty="0">
                          <a:solidFill>
                            <a:srgbClr val="000000"/>
                          </a:solidFill>
                          <a:effectLst/>
                          <a:latin typeface="Poppins" panose="00000500000000000000" pitchFamily="2" charset="0"/>
                          <a:cs typeface="Poppins" panose="00000500000000000000" pitchFamily="2" charset="0"/>
                        </a:rPr>
                        <a:t>01 April 2027</a:t>
                      </a:r>
                      <a:endParaRPr lang="en-GB" sz="1100" b="0" i="0" dirty="0">
                        <a:solidFill>
                          <a:srgbClr val="000000"/>
                        </a:solidFill>
                        <a:effectLst/>
                        <a:latin typeface="Poppins" panose="00000500000000000000" pitchFamily="2" charset="0"/>
                        <a:cs typeface="Poppins" panose="00000500000000000000" pitchFamily="2" charset="0"/>
                      </a:endParaRPr>
                    </a:p>
                  </a:txBody>
                  <a:tcPr marL="90028" marR="90028" marT="45014" marB="45014"/>
                </a:tc>
                <a:extLst>
                  <a:ext uri="{0D108BD9-81ED-4DB2-BD59-A6C34878D82A}">
                    <a16:rowId xmlns:a16="http://schemas.microsoft.com/office/drawing/2014/main" val="1012890688"/>
                  </a:ext>
                </a:extLst>
              </a:tr>
            </a:tbl>
          </a:graphicData>
        </a:graphic>
      </p:graphicFrame>
    </p:spTree>
    <p:extLst>
      <p:ext uri="{BB962C8B-B14F-4D97-AF65-F5344CB8AC3E}">
        <p14:creationId xmlns:p14="http://schemas.microsoft.com/office/powerpoint/2010/main" val="252810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4000" dirty="0">
                <a:solidFill>
                  <a:srgbClr val="813366"/>
                </a:solidFill>
                <a:latin typeface="Poppins" panose="00000500000000000000" pitchFamily="2" charset="0"/>
                <a:cs typeface="Poppins" panose="00000500000000000000" pitchFamily="2" charset="0"/>
              </a:rPr>
              <a:t>Outstanding actions</a:t>
            </a:r>
          </a:p>
        </p:txBody>
      </p:sp>
      <p:graphicFrame>
        <p:nvGraphicFramePr>
          <p:cNvPr id="3" name="Table 2">
            <a:extLst>
              <a:ext uri="{FF2B5EF4-FFF2-40B4-BE49-F238E27FC236}">
                <a16:creationId xmlns:a16="http://schemas.microsoft.com/office/drawing/2014/main" id="{8E0A888D-0183-D524-EA5A-53B42B9E67AA}"/>
              </a:ext>
            </a:extLst>
          </p:cNvPr>
          <p:cNvGraphicFramePr>
            <a:graphicFrameLocks noGrp="1"/>
          </p:cNvGraphicFramePr>
          <p:nvPr>
            <p:extLst>
              <p:ext uri="{D42A27DB-BD31-4B8C-83A1-F6EECF244321}">
                <p14:modId xmlns:p14="http://schemas.microsoft.com/office/powerpoint/2010/main" val="4268018931"/>
              </p:ext>
            </p:extLst>
          </p:nvPr>
        </p:nvGraphicFramePr>
        <p:xfrm>
          <a:off x="269735" y="1296139"/>
          <a:ext cx="11231263" cy="4564798"/>
        </p:xfrm>
        <a:graphic>
          <a:graphicData uri="http://schemas.openxmlformats.org/drawingml/2006/table">
            <a:tbl>
              <a:tblPr>
                <a:tableStyleId>{616DA210-FB5B-4158-B5E0-FEB733F419BA}</a:tableStyleId>
              </a:tblPr>
              <a:tblGrid>
                <a:gridCol w="754830">
                  <a:extLst>
                    <a:ext uri="{9D8B030D-6E8A-4147-A177-3AD203B41FA5}">
                      <a16:colId xmlns:a16="http://schemas.microsoft.com/office/drawing/2014/main" val="952093456"/>
                    </a:ext>
                  </a:extLst>
                </a:gridCol>
                <a:gridCol w="1438849">
                  <a:extLst>
                    <a:ext uri="{9D8B030D-6E8A-4147-A177-3AD203B41FA5}">
                      <a16:colId xmlns:a16="http://schemas.microsoft.com/office/drawing/2014/main" val="2511239594"/>
                    </a:ext>
                  </a:extLst>
                </a:gridCol>
                <a:gridCol w="838837">
                  <a:extLst>
                    <a:ext uri="{9D8B030D-6E8A-4147-A177-3AD203B41FA5}">
                      <a16:colId xmlns:a16="http://schemas.microsoft.com/office/drawing/2014/main" val="2351677352"/>
                    </a:ext>
                  </a:extLst>
                </a:gridCol>
                <a:gridCol w="3626748">
                  <a:extLst>
                    <a:ext uri="{9D8B030D-6E8A-4147-A177-3AD203B41FA5}">
                      <a16:colId xmlns:a16="http://schemas.microsoft.com/office/drawing/2014/main" val="1454789346"/>
                    </a:ext>
                  </a:extLst>
                </a:gridCol>
                <a:gridCol w="3696929">
                  <a:extLst>
                    <a:ext uri="{9D8B030D-6E8A-4147-A177-3AD203B41FA5}">
                      <a16:colId xmlns:a16="http://schemas.microsoft.com/office/drawing/2014/main" val="2038386750"/>
                    </a:ext>
                  </a:extLst>
                </a:gridCol>
                <a:gridCol w="875070">
                  <a:extLst>
                    <a:ext uri="{9D8B030D-6E8A-4147-A177-3AD203B41FA5}">
                      <a16:colId xmlns:a16="http://schemas.microsoft.com/office/drawing/2014/main" val="815992712"/>
                    </a:ext>
                  </a:extLst>
                </a:gridCol>
              </a:tblGrid>
              <a:tr h="652114">
                <a:tc>
                  <a:txBody>
                    <a:bodyPr/>
                    <a:lstStyle/>
                    <a:p>
                      <a:pPr algn="ctr" fontAlgn="ctr"/>
                      <a:r>
                        <a:rPr lang="en-GB" sz="1200" b="1" i="0" u="none" strike="noStrike" dirty="0">
                          <a:solidFill>
                            <a:srgbClr val="FFFFFF"/>
                          </a:solidFill>
                          <a:effectLst/>
                          <a:latin typeface="Poppins" panose="00000500000000000000" pitchFamily="2" charset="0"/>
                        </a:rPr>
                        <a:t>Action number</a:t>
                      </a:r>
                    </a:p>
                  </a:txBody>
                  <a:tcPr marL="45720" marR="45720" anchor="ctr">
                    <a:solidFill>
                      <a:srgbClr val="813366"/>
                    </a:solidFill>
                  </a:tcPr>
                </a:tc>
                <a:tc>
                  <a:txBody>
                    <a:bodyPr/>
                    <a:lstStyle/>
                    <a:p>
                      <a:pPr algn="ctr" fontAlgn="ctr"/>
                      <a:r>
                        <a:rPr lang="en-GB" sz="1200" b="1" i="0" u="none" strike="noStrike" dirty="0">
                          <a:solidFill>
                            <a:srgbClr val="FFFFFF"/>
                          </a:solidFill>
                          <a:effectLst/>
                          <a:latin typeface="Poppins" panose="00000500000000000000" pitchFamily="2" charset="0"/>
                        </a:rPr>
                        <a:t>Workgroup Raised</a:t>
                      </a:r>
                    </a:p>
                  </a:txBody>
                  <a:tcPr marL="45720" marR="45720" anchor="ctr">
                    <a:solidFill>
                      <a:srgbClr val="813366"/>
                    </a:solidFill>
                  </a:tcPr>
                </a:tc>
                <a:tc>
                  <a:txBody>
                    <a:bodyPr/>
                    <a:lstStyle/>
                    <a:p>
                      <a:pPr algn="ctr" fontAlgn="ctr"/>
                      <a:r>
                        <a:rPr lang="en-GB" sz="1200" b="1" i="0" u="none" strike="noStrike">
                          <a:solidFill>
                            <a:srgbClr val="FFFFFF"/>
                          </a:solidFill>
                          <a:effectLst/>
                          <a:latin typeface="Poppins" panose="00000500000000000000" pitchFamily="2" charset="0"/>
                        </a:rPr>
                        <a:t>Owner</a:t>
                      </a:r>
                    </a:p>
                  </a:txBody>
                  <a:tcPr marL="45720" marR="45720" anchor="ctr">
                    <a:solidFill>
                      <a:srgbClr val="813366"/>
                    </a:solidFill>
                  </a:tcPr>
                </a:tc>
                <a:tc>
                  <a:txBody>
                    <a:bodyPr/>
                    <a:lstStyle/>
                    <a:p>
                      <a:pPr algn="ctr" fontAlgn="ctr"/>
                      <a:r>
                        <a:rPr lang="en-GB" sz="1200" b="1" i="0" u="none" strike="noStrike" dirty="0">
                          <a:solidFill>
                            <a:srgbClr val="FFFFFF"/>
                          </a:solidFill>
                          <a:effectLst/>
                          <a:latin typeface="Poppins" panose="00000500000000000000" pitchFamily="2" charset="0"/>
                        </a:rPr>
                        <a:t>Action</a:t>
                      </a:r>
                    </a:p>
                  </a:txBody>
                  <a:tcPr marL="45720" marR="45720" anchor="ctr">
                    <a:solidFill>
                      <a:srgbClr val="813366"/>
                    </a:solidFill>
                  </a:tcPr>
                </a:tc>
                <a:tc>
                  <a:txBody>
                    <a:bodyPr/>
                    <a:lstStyle/>
                    <a:p>
                      <a:pPr algn="ctr" fontAlgn="ctr"/>
                      <a:r>
                        <a:rPr lang="en-GB" sz="1200" b="1" i="0" u="none" strike="noStrike">
                          <a:solidFill>
                            <a:srgbClr val="FFFFFF"/>
                          </a:solidFill>
                          <a:effectLst/>
                          <a:latin typeface="Poppins" panose="00000500000000000000" pitchFamily="2" charset="0"/>
                        </a:rPr>
                        <a:t>Comment</a:t>
                      </a:r>
                    </a:p>
                  </a:txBody>
                  <a:tcPr marL="45720" marR="45720" anchor="ctr">
                    <a:solidFill>
                      <a:srgbClr val="813366"/>
                    </a:solidFill>
                  </a:tcPr>
                </a:tc>
                <a:tc>
                  <a:txBody>
                    <a:bodyPr/>
                    <a:lstStyle/>
                    <a:p>
                      <a:pPr algn="ctr" fontAlgn="ctr"/>
                      <a:r>
                        <a:rPr lang="en-GB" sz="1200" b="1" i="0" u="none" strike="noStrike">
                          <a:solidFill>
                            <a:srgbClr val="FFFFFF"/>
                          </a:solidFill>
                          <a:effectLst/>
                          <a:latin typeface="Poppins" panose="00000500000000000000" pitchFamily="2" charset="0"/>
                        </a:rPr>
                        <a:t>Status</a:t>
                      </a:r>
                    </a:p>
                  </a:txBody>
                  <a:tcPr marL="45720" marR="45720" anchor="ctr">
                    <a:solidFill>
                      <a:srgbClr val="813366"/>
                    </a:solidFill>
                  </a:tcPr>
                </a:tc>
                <a:extLst>
                  <a:ext uri="{0D108BD9-81ED-4DB2-BD59-A6C34878D82A}">
                    <a16:rowId xmlns:a16="http://schemas.microsoft.com/office/drawing/2014/main" val="802114043"/>
                  </a:ext>
                </a:extLst>
              </a:tr>
              <a:tr h="652114">
                <a:tc>
                  <a:txBody>
                    <a:bodyPr/>
                    <a:lstStyle/>
                    <a:p>
                      <a:pPr algn="ctr" fontAlgn="ctr">
                        <a:buNone/>
                      </a:pPr>
                      <a:r>
                        <a:rPr lang="en-GB" sz="1200" b="0" i="0" u="none" strike="noStrike" dirty="0">
                          <a:solidFill>
                            <a:srgbClr val="454546"/>
                          </a:solidFill>
                          <a:effectLst/>
                          <a:latin typeface="Poppins" panose="00000500000000000000" pitchFamily="2" charset="0"/>
                        </a:rPr>
                        <a:t>24</a:t>
                      </a:r>
                    </a:p>
                  </a:txBody>
                  <a:tcPr marL="45720" marR="45720" anchor="ctr"/>
                </a:tc>
                <a:tc>
                  <a:txBody>
                    <a:bodyPr/>
                    <a:lstStyle/>
                    <a:p>
                      <a:pPr algn="ctr" fontAlgn="ctr">
                        <a:buNone/>
                      </a:pPr>
                      <a:r>
                        <a:rPr lang="en-GB" sz="1200" b="0" i="0" u="none" strike="noStrike" dirty="0">
                          <a:solidFill>
                            <a:srgbClr val="000000"/>
                          </a:solidFill>
                          <a:effectLst/>
                          <a:latin typeface="Poppins" panose="00000500000000000000" pitchFamily="2" charset="0"/>
                        </a:rPr>
                        <a:t>WG5</a:t>
                      </a:r>
                    </a:p>
                  </a:txBody>
                  <a:tcPr marL="45720" marR="45720" anchor="ctr"/>
                </a:tc>
                <a:tc>
                  <a:txBody>
                    <a:bodyPr/>
                    <a:lstStyle/>
                    <a:p>
                      <a:pPr algn="ctr" fontAlgn="ctr">
                        <a:buNone/>
                      </a:pPr>
                      <a:r>
                        <a:rPr lang="en-GB" sz="1200" b="0" i="0" u="none" strike="noStrike" dirty="0">
                          <a:solidFill>
                            <a:srgbClr val="000000"/>
                          </a:solidFill>
                          <a:effectLst/>
                          <a:latin typeface="Poppins" panose="00000500000000000000" pitchFamily="2" charset="0"/>
                        </a:rPr>
                        <a:t>SD/SN</a:t>
                      </a:r>
                    </a:p>
                  </a:txBody>
                  <a:tcPr marL="45720" marR="45720" anchor="ctr"/>
                </a:tc>
                <a:tc>
                  <a:txBody>
                    <a:bodyPr/>
                    <a:lstStyle/>
                    <a:p>
                      <a:pPr algn="l" fontAlgn="b">
                        <a:buNone/>
                      </a:pPr>
                      <a:r>
                        <a:rPr lang="en-GB" sz="1200" b="0" i="0" u="none" strike="noStrike" dirty="0">
                          <a:solidFill>
                            <a:srgbClr val="000000"/>
                          </a:solidFill>
                          <a:effectLst/>
                          <a:latin typeface="Poppins" panose="00000500000000000000" pitchFamily="2" charset="0"/>
                        </a:rPr>
                        <a:t>Draft and circulate the Legal Text for WACM 1</a:t>
                      </a:r>
                    </a:p>
                  </a:txBody>
                  <a:tcPr marL="45720" marR="45720" anchor="ctr"/>
                </a:tc>
                <a:tc>
                  <a:txBody>
                    <a:bodyPr/>
                    <a:lstStyle/>
                    <a:p>
                      <a:pPr algn="l" fontAlgn="ctr"/>
                      <a:r>
                        <a:rPr lang="en-GB" sz="1200" b="0" i="0" u="none" strike="noStrike" dirty="0">
                          <a:solidFill>
                            <a:schemeClr val="tx1"/>
                          </a:solidFill>
                          <a:effectLst/>
                          <a:latin typeface="Poppins" panose="00000500000000000000" pitchFamily="2" charset="0"/>
                        </a:rPr>
                        <a:t>Drafted and shared to collaboration space.</a:t>
                      </a:r>
                    </a:p>
                  </a:txBody>
                  <a:tcPr marL="45720" marR="45720" anchor="ctr"/>
                </a:tc>
                <a:tc>
                  <a:txBody>
                    <a:bodyPr/>
                    <a:lstStyle/>
                    <a:p>
                      <a:pPr algn="ctr" fontAlgn="ctr"/>
                      <a:r>
                        <a:rPr lang="en-GB" sz="1200" b="0" i="0" u="none" strike="noStrike" kern="1200" dirty="0">
                          <a:solidFill>
                            <a:schemeClr val="tx1"/>
                          </a:solidFill>
                          <a:effectLst/>
                          <a:latin typeface="Poppins" panose="00000500000000000000" pitchFamily="2" charset="0"/>
                          <a:ea typeface="+mn-ea"/>
                          <a:cs typeface="+mn-cs"/>
                        </a:rPr>
                        <a:t>To be closed</a:t>
                      </a:r>
                    </a:p>
                  </a:txBody>
                  <a:tcPr marL="45720" marR="45720" anchor="ctr"/>
                </a:tc>
                <a:extLst>
                  <a:ext uri="{0D108BD9-81ED-4DB2-BD59-A6C34878D82A}">
                    <a16:rowId xmlns:a16="http://schemas.microsoft.com/office/drawing/2014/main" val="551521641"/>
                  </a:ext>
                </a:extLst>
              </a:tr>
              <a:tr h="652114">
                <a:tc>
                  <a:txBody>
                    <a:bodyPr/>
                    <a:lstStyle/>
                    <a:p>
                      <a:pPr algn="ctr" fontAlgn="ctr">
                        <a:buNone/>
                      </a:pPr>
                      <a:r>
                        <a:rPr lang="en-GB" sz="1200" b="0" i="0" u="none" strike="noStrike" dirty="0">
                          <a:solidFill>
                            <a:srgbClr val="454546"/>
                          </a:solidFill>
                          <a:effectLst/>
                          <a:latin typeface="Poppins" panose="00000500000000000000" pitchFamily="2" charset="0"/>
                        </a:rPr>
                        <a:t>25</a:t>
                      </a:r>
                    </a:p>
                  </a:txBody>
                  <a:tcPr marL="45720" marR="45720" anchor="ctr"/>
                </a:tc>
                <a:tc>
                  <a:txBody>
                    <a:bodyPr/>
                    <a:lstStyle/>
                    <a:p>
                      <a:pPr algn="ctr" fontAlgn="ctr">
                        <a:buNone/>
                      </a:pPr>
                      <a:r>
                        <a:rPr lang="en-GB" sz="1200" b="0" i="0" u="none" strike="noStrike" dirty="0">
                          <a:solidFill>
                            <a:srgbClr val="000000"/>
                          </a:solidFill>
                          <a:effectLst/>
                          <a:latin typeface="Poppins" panose="00000500000000000000" pitchFamily="2" charset="0"/>
                        </a:rPr>
                        <a:t>WG5</a:t>
                      </a:r>
                    </a:p>
                  </a:txBody>
                  <a:tcPr marL="45720" marR="45720" anchor="ctr"/>
                </a:tc>
                <a:tc>
                  <a:txBody>
                    <a:bodyPr/>
                    <a:lstStyle/>
                    <a:p>
                      <a:pPr algn="ctr" fontAlgn="b">
                        <a:buNone/>
                      </a:pPr>
                      <a:r>
                        <a:rPr lang="en-GB" sz="1200" b="0" i="0" u="none" strike="noStrike" dirty="0">
                          <a:solidFill>
                            <a:srgbClr val="000000"/>
                          </a:solidFill>
                          <a:effectLst/>
                          <a:latin typeface="Poppins" panose="00000500000000000000" pitchFamily="2" charset="0"/>
                        </a:rPr>
                        <a:t>RB/GM</a:t>
                      </a:r>
                    </a:p>
                  </a:txBody>
                  <a:tcPr marL="45720" marR="45720" anchor="ctr"/>
                </a:tc>
                <a:tc>
                  <a:txBody>
                    <a:bodyPr/>
                    <a:lstStyle/>
                    <a:p>
                      <a:pPr algn="l" fontAlgn="b">
                        <a:buNone/>
                      </a:pPr>
                      <a:r>
                        <a:rPr lang="en-GB" sz="1200" b="0" i="0" u="none" strike="noStrike" dirty="0">
                          <a:solidFill>
                            <a:srgbClr val="000000"/>
                          </a:solidFill>
                          <a:effectLst/>
                          <a:latin typeface="Poppins" panose="00000500000000000000" pitchFamily="2" charset="0"/>
                        </a:rPr>
                        <a:t>Draft Legal Text for WACM 2 (if voted in), ensuring alignment with WACM 1 except for retrospectivity. </a:t>
                      </a:r>
                    </a:p>
                  </a:txBody>
                  <a:tcPr marL="45720" marR="45720" anchor="ctr"/>
                </a:tc>
                <a:tc>
                  <a:txBody>
                    <a:bodyPr/>
                    <a:lstStyle/>
                    <a:p>
                      <a:pPr algn="l" fontAlgn="ctr"/>
                      <a:r>
                        <a:rPr lang="en-GB" sz="1200" b="0" i="0" u="none" strike="noStrike" dirty="0">
                          <a:solidFill>
                            <a:schemeClr val="tx1"/>
                          </a:solidFill>
                          <a:effectLst/>
                          <a:latin typeface="Poppins" panose="00000500000000000000" pitchFamily="2" charset="0"/>
                        </a:rPr>
                        <a:t>Drafted and shared with Workgroup members. To be shared on collab space if the Alternative is voted in.</a:t>
                      </a:r>
                    </a:p>
                  </a:txBody>
                  <a:tcPr marL="45720" marR="4572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Poppins" panose="00000500000000000000" pitchFamily="2" charset="0"/>
                          <a:ea typeface="+mn-ea"/>
                          <a:cs typeface="+mn-cs"/>
                        </a:rPr>
                        <a:t>To be closed</a:t>
                      </a:r>
                    </a:p>
                  </a:txBody>
                  <a:tcPr marL="45720" marR="45720" anchor="ctr"/>
                </a:tc>
                <a:extLst>
                  <a:ext uri="{0D108BD9-81ED-4DB2-BD59-A6C34878D82A}">
                    <a16:rowId xmlns:a16="http://schemas.microsoft.com/office/drawing/2014/main" val="1364017273"/>
                  </a:ext>
                </a:extLst>
              </a:tr>
              <a:tr h="652114">
                <a:tc>
                  <a:txBody>
                    <a:bodyPr/>
                    <a:lstStyle/>
                    <a:p>
                      <a:pPr algn="ctr" fontAlgn="ctr">
                        <a:buNone/>
                      </a:pPr>
                      <a:r>
                        <a:rPr lang="en-GB" sz="1200" b="0" i="0" u="none" strike="noStrike" dirty="0">
                          <a:solidFill>
                            <a:srgbClr val="454546"/>
                          </a:solidFill>
                          <a:effectLst/>
                          <a:latin typeface="Poppins" panose="00000500000000000000" pitchFamily="2" charset="0"/>
                        </a:rPr>
                        <a:t>26</a:t>
                      </a:r>
                    </a:p>
                  </a:txBody>
                  <a:tcPr marL="45720" marR="45720" anchor="ctr"/>
                </a:tc>
                <a:tc>
                  <a:txBody>
                    <a:bodyPr/>
                    <a:lstStyle/>
                    <a:p>
                      <a:pPr algn="ctr" fontAlgn="ctr">
                        <a:buNone/>
                      </a:pPr>
                      <a:r>
                        <a:rPr lang="en-GB" sz="1200" b="0" i="0" u="none" strike="noStrike" dirty="0">
                          <a:solidFill>
                            <a:srgbClr val="000000"/>
                          </a:solidFill>
                          <a:effectLst/>
                          <a:latin typeface="Poppins" panose="00000500000000000000" pitchFamily="2" charset="0"/>
                        </a:rPr>
                        <a:t>WG5</a:t>
                      </a:r>
                    </a:p>
                  </a:txBody>
                  <a:tcPr marL="45720" marR="45720" anchor="ctr"/>
                </a:tc>
                <a:tc>
                  <a:txBody>
                    <a:bodyPr/>
                    <a:lstStyle/>
                    <a:p>
                      <a:pPr algn="ctr" fontAlgn="ctr">
                        <a:buNone/>
                      </a:pPr>
                      <a:r>
                        <a:rPr lang="en-GB" sz="1200" b="0" i="0" u="none" strike="noStrike" dirty="0">
                          <a:solidFill>
                            <a:srgbClr val="000000"/>
                          </a:solidFill>
                          <a:effectLst/>
                          <a:latin typeface="Poppins" panose="00000500000000000000" pitchFamily="2" charset="0"/>
                        </a:rPr>
                        <a:t>KH</a:t>
                      </a:r>
                    </a:p>
                  </a:txBody>
                  <a:tcPr marL="45720" marR="45720" anchor="ctr"/>
                </a:tc>
                <a:tc>
                  <a:txBody>
                    <a:bodyPr/>
                    <a:lstStyle/>
                    <a:p>
                      <a:pPr algn="l" fontAlgn="b">
                        <a:buNone/>
                      </a:pPr>
                      <a:r>
                        <a:rPr lang="en-GB" sz="1200" b="0" i="0" u="none" strike="noStrike" dirty="0">
                          <a:solidFill>
                            <a:srgbClr val="242424"/>
                          </a:solidFill>
                          <a:effectLst/>
                          <a:latin typeface="Poppins" panose="00000500000000000000" pitchFamily="2" charset="0"/>
                        </a:rPr>
                        <a:t>Share Workgroup Consultation responses with new Workgroup Members.</a:t>
                      </a:r>
                    </a:p>
                  </a:txBody>
                  <a:tcPr marL="45720" marR="45720" anchor="ctr"/>
                </a:tc>
                <a:tc>
                  <a:txBody>
                    <a:bodyPr/>
                    <a:lstStyle/>
                    <a:p>
                      <a:pPr algn="l" fontAlgn="ctr"/>
                      <a:r>
                        <a:rPr lang="en-GB" sz="1200" b="0" i="0" u="none" strike="noStrike" dirty="0">
                          <a:solidFill>
                            <a:schemeClr val="tx1"/>
                          </a:solidFill>
                          <a:effectLst/>
                          <a:latin typeface="Poppins" panose="00000500000000000000" pitchFamily="2" charset="0"/>
                        </a:rPr>
                        <a:t>Shared by email.</a:t>
                      </a:r>
                    </a:p>
                  </a:txBody>
                  <a:tcPr marL="45720" marR="4572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Poppins" panose="00000500000000000000" pitchFamily="2" charset="0"/>
                          <a:ea typeface="+mn-ea"/>
                          <a:cs typeface="+mn-cs"/>
                        </a:rPr>
                        <a:t>To be closed</a:t>
                      </a:r>
                    </a:p>
                  </a:txBody>
                  <a:tcPr marL="45720" marR="45720" anchor="ctr"/>
                </a:tc>
                <a:extLst>
                  <a:ext uri="{0D108BD9-81ED-4DB2-BD59-A6C34878D82A}">
                    <a16:rowId xmlns:a16="http://schemas.microsoft.com/office/drawing/2014/main" val="1413208736"/>
                  </a:ext>
                </a:extLst>
              </a:tr>
              <a:tr h="652114">
                <a:tc>
                  <a:txBody>
                    <a:bodyPr/>
                    <a:lstStyle/>
                    <a:p>
                      <a:pPr algn="ctr" fontAlgn="ctr">
                        <a:buNone/>
                      </a:pPr>
                      <a:r>
                        <a:rPr lang="en-GB" sz="1200" b="0" i="0" u="none" strike="noStrike" dirty="0">
                          <a:solidFill>
                            <a:srgbClr val="454546"/>
                          </a:solidFill>
                          <a:effectLst/>
                          <a:latin typeface="Poppins" panose="00000500000000000000" pitchFamily="2" charset="0"/>
                        </a:rPr>
                        <a:t>27</a:t>
                      </a:r>
                    </a:p>
                  </a:txBody>
                  <a:tcPr marL="45720" marR="45720" anchor="ctr"/>
                </a:tc>
                <a:tc>
                  <a:txBody>
                    <a:bodyPr/>
                    <a:lstStyle/>
                    <a:p>
                      <a:pPr algn="ctr" fontAlgn="ctr">
                        <a:buNone/>
                      </a:pPr>
                      <a:r>
                        <a:rPr lang="en-GB" sz="1200" b="0" i="0" u="none" strike="noStrike">
                          <a:solidFill>
                            <a:srgbClr val="000000"/>
                          </a:solidFill>
                          <a:effectLst/>
                          <a:latin typeface="Poppins" panose="00000500000000000000" pitchFamily="2" charset="0"/>
                        </a:rPr>
                        <a:t>WG5</a:t>
                      </a:r>
                    </a:p>
                  </a:txBody>
                  <a:tcPr marL="45720" marR="45720" anchor="ctr"/>
                </a:tc>
                <a:tc>
                  <a:txBody>
                    <a:bodyPr/>
                    <a:lstStyle/>
                    <a:p>
                      <a:pPr algn="ctr" fontAlgn="ctr">
                        <a:buNone/>
                      </a:pPr>
                      <a:r>
                        <a:rPr lang="en-GB" sz="1200" b="0" i="0" u="none" strike="noStrike" dirty="0">
                          <a:solidFill>
                            <a:srgbClr val="000000"/>
                          </a:solidFill>
                          <a:effectLst/>
                          <a:latin typeface="Poppins" panose="00000500000000000000" pitchFamily="2" charset="0"/>
                        </a:rPr>
                        <a:t>SD/SN</a:t>
                      </a:r>
                    </a:p>
                  </a:txBody>
                  <a:tcPr marL="45720" marR="45720" anchor="ctr"/>
                </a:tc>
                <a:tc>
                  <a:txBody>
                    <a:bodyPr/>
                    <a:lstStyle/>
                    <a:p>
                      <a:pPr algn="l" fontAlgn="b">
                        <a:buNone/>
                      </a:pPr>
                      <a:r>
                        <a:rPr lang="en-GB" sz="1200" b="0" i="0" u="none" strike="noStrike" dirty="0">
                          <a:solidFill>
                            <a:srgbClr val="242424"/>
                          </a:solidFill>
                          <a:effectLst/>
                          <a:latin typeface="Poppins" panose="00000500000000000000" pitchFamily="2" charset="0"/>
                        </a:rPr>
                        <a:t>Catch up with the revenue team to provide numbers on how many plants would be affected by retrospective application. </a:t>
                      </a:r>
                    </a:p>
                  </a:txBody>
                  <a:tcPr marL="45720" marR="45720" anchor="ctr"/>
                </a:tc>
                <a:tc>
                  <a:txBody>
                    <a:bodyPr/>
                    <a:lstStyle/>
                    <a:p>
                      <a:pPr algn="l" fontAlgn="ctr"/>
                      <a:r>
                        <a:rPr lang="en-GB" sz="1200" b="0" i="0" u="none" strike="noStrike" dirty="0">
                          <a:solidFill>
                            <a:schemeClr val="tx1"/>
                          </a:solidFill>
                          <a:effectLst/>
                          <a:latin typeface="Poppins" panose="00000500000000000000" pitchFamily="2" charset="0"/>
                        </a:rPr>
                        <a:t>Update to be provided during the meeting.</a:t>
                      </a:r>
                    </a:p>
                  </a:txBody>
                  <a:tcPr marL="45720" marR="45720" anchor="ctr"/>
                </a:tc>
                <a:tc>
                  <a:txBody>
                    <a:bodyPr/>
                    <a:lstStyle/>
                    <a:p>
                      <a:pPr algn="ctr" fontAlgn="ctr"/>
                      <a:r>
                        <a:rPr lang="en-GB" sz="1200" b="0" i="0" u="none" strike="noStrike" kern="1200" dirty="0">
                          <a:solidFill>
                            <a:schemeClr val="tx1"/>
                          </a:solidFill>
                          <a:effectLst/>
                          <a:latin typeface="Poppins" panose="00000500000000000000" pitchFamily="2" charset="0"/>
                          <a:ea typeface="+mn-ea"/>
                          <a:cs typeface="+mn-cs"/>
                        </a:rPr>
                        <a:t>Open</a:t>
                      </a:r>
                    </a:p>
                  </a:txBody>
                  <a:tcPr marL="45720" marR="45720" anchor="ctr"/>
                </a:tc>
                <a:extLst>
                  <a:ext uri="{0D108BD9-81ED-4DB2-BD59-A6C34878D82A}">
                    <a16:rowId xmlns:a16="http://schemas.microsoft.com/office/drawing/2014/main" val="560379253"/>
                  </a:ext>
                </a:extLst>
              </a:tr>
              <a:tr h="652114">
                <a:tc>
                  <a:txBody>
                    <a:bodyPr/>
                    <a:lstStyle/>
                    <a:p>
                      <a:pPr algn="ctr" fontAlgn="ctr">
                        <a:buNone/>
                      </a:pPr>
                      <a:r>
                        <a:rPr lang="en-GB" sz="1200" b="0" i="0" u="none" strike="noStrike" dirty="0">
                          <a:solidFill>
                            <a:srgbClr val="454546"/>
                          </a:solidFill>
                          <a:effectLst/>
                          <a:latin typeface="Poppins" panose="00000500000000000000" pitchFamily="2" charset="0"/>
                        </a:rPr>
                        <a:t>28</a:t>
                      </a:r>
                    </a:p>
                  </a:txBody>
                  <a:tcPr marL="45720" marR="45720" anchor="ctr"/>
                </a:tc>
                <a:tc>
                  <a:txBody>
                    <a:bodyPr/>
                    <a:lstStyle/>
                    <a:p>
                      <a:pPr algn="ctr" fontAlgn="ctr">
                        <a:buNone/>
                      </a:pPr>
                      <a:r>
                        <a:rPr lang="en-GB" sz="1200" b="0" i="0" u="none" strike="noStrike" dirty="0">
                          <a:solidFill>
                            <a:srgbClr val="000000"/>
                          </a:solidFill>
                          <a:effectLst/>
                          <a:latin typeface="Poppins" panose="00000500000000000000" pitchFamily="2" charset="0"/>
                        </a:rPr>
                        <a:t>WG5</a:t>
                      </a:r>
                    </a:p>
                  </a:txBody>
                  <a:tcPr marL="45720" marR="45720" anchor="ctr"/>
                </a:tc>
                <a:tc>
                  <a:txBody>
                    <a:bodyPr/>
                    <a:lstStyle/>
                    <a:p>
                      <a:pPr algn="ctr" fontAlgn="ctr">
                        <a:buNone/>
                      </a:pPr>
                      <a:r>
                        <a:rPr lang="en-GB" sz="1200" b="0" i="0" u="none" strike="noStrike" dirty="0">
                          <a:solidFill>
                            <a:srgbClr val="000000"/>
                          </a:solidFill>
                          <a:effectLst/>
                          <a:latin typeface="Poppins" panose="00000500000000000000" pitchFamily="2" charset="0"/>
                        </a:rPr>
                        <a:t>KH</a:t>
                      </a:r>
                    </a:p>
                  </a:txBody>
                  <a:tcPr marL="45720" marR="45720" anchor="ctr"/>
                </a:tc>
                <a:tc>
                  <a:txBody>
                    <a:bodyPr/>
                    <a:lstStyle/>
                    <a:p>
                      <a:pPr algn="l" fontAlgn="ctr">
                        <a:buNone/>
                      </a:pPr>
                      <a:r>
                        <a:rPr lang="en-GB" sz="1200" b="0" i="0" u="none" strike="noStrike" dirty="0">
                          <a:solidFill>
                            <a:srgbClr val="000000"/>
                          </a:solidFill>
                          <a:effectLst/>
                          <a:latin typeface="Poppins" panose="00000500000000000000" pitchFamily="2" charset="0"/>
                        </a:rPr>
                        <a:t>Propose dates and schedule an extra meeting for the Alternative 2 vote.</a:t>
                      </a:r>
                    </a:p>
                  </a:txBody>
                  <a:tcPr marL="45720" marR="45720" anchor="ctr"/>
                </a:tc>
                <a:tc>
                  <a:txBody>
                    <a:bodyPr/>
                    <a:lstStyle/>
                    <a:p>
                      <a:pPr algn="l" fontAlgn="ctr"/>
                      <a:r>
                        <a:rPr lang="en-GB" sz="1200" b="0" i="0" u="none" strike="noStrike" dirty="0">
                          <a:solidFill>
                            <a:schemeClr val="tx1"/>
                          </a:solidFill>
                          <a:effectLst/>
                          <a:latin typeface="Poppins" panose="00000500000000000000" pitchFamily="2" charset="0"/>
                        </a:rPr>
                        <a:t>Completed, however the additional meeting did not go ahead as per request from the Alternative 2 Proposer.</a:t>
                      </a:r>
                    </a:p>
                  </a:txBody>
                  <a:tcPr marL="45720" marR="4572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Poppins" panose="00000500000000000000" pitchFamily="2" charset="0"/>
                          <a:ea typeface="+mn-ea"/>
                          <a:cs typeface="+mn-cs"/>
                        </a:rPr>
                        <a:t>To be closed</a:t>
                      </a:r>
                    </a:p>
                  </a:txBody>
                  <a:tcPr marL="45720" marR="45720" anchor="ctr"/>
                </a:tc>
                <a:extLst>
                  <a:ext uri="{0D108BD9-81ED-4DB2-BD59-A6C34878D82A}">
                    <a16:rowId xmlns:a16="http://schemas.microsoft.com/office/drawing/2014/main" val="1995937158"/>
                  </a:ext>
                </a:extLst>
              </a:tr>
              <a:tr h="652114">
                <a:tc>
                  <a:txBody>
                    <a:bodyPr/>
                    <a:lstStyle/>
                    <a:p>
                      <a:pPr algn="ctr" fontAlgn="ctr">
                        <a:buNone/>
                      </a:pPr>
                      <a:r>
                        <a:rPr lang="en-GB" sz="1200" b="0" i="0" u="none" strike="noStrike" dirty="0">
                          <a:solidFill>
                            <a:srgbClr val="454546"/>
                          </a:solidFill>
                          <a:effectLst/>
                          <a:latin typeface="Poppins" panose="00000500000000000000" pitchFamily="2" charset="0"/>
                        </a:rPr>
                        <a:t>29</a:t>
                      </a:r>
                    </a:p>
                  </a:txBody>
                  <a:tcPr marL="45720" marR="45720" anchor="ctr"/>
                </a:tc>
                <a:tc>
                  <a:txBody>
                    <a:bodyPr/>
                    <a:lstStyle/>
                    <a:p>
                      <a:pPr algn="ctr" fontAlgn="ctr">
                        <a:buNone/>
                      </a:pPr>
                      <a:r>
                        <a:rPr lang="en-GB" sz="1200" b="0" i="0" u="none" strike="noStrike">
                          <a:solidFill>
                            <a:srgbClr val="000000"/>
                          </a:solidFill>
                          <a:effectLst/>
                          <a:latin typeface="Poppins" panose="00000500000000000000" pitchFamily="2" charset="0"/>
                        </a:rPr>
                        <a:t>WG5</a:t>
                      </a:r>
                    </a:p>
                  </a:txBody>
                  <a:tcPr marL="45720" marR="45720" anchor="ctr"/>
                </a:tc>
                <a:tc>
                  <a:txBody>
                    <a:bodyPr/>
                    <a:lstStyle/>
                    <a:p>
                      <a:pPr algn="ctr" fontAlgn="ctr">
                        <a:buNone/>
                      </a:pPr>
                      <a:r>
                        <a:rPr lang="en-GB" sz="1200" b="0" i="0" u="none" strike="noStrike" dirty="0">
                          <a:solidFill>
                            <a:srgbClr val="000000"/>
                          </a:solidFill>
                          <a:effectLst/>
                          <a:latin typeface="Poppins" panose="00000500000000000000" pitchFamily="2" charset="0"/>
                        </a:rPr>
                        <a:t>SD</a:t>
                      </a:r>
                    </a:p>
                  </a:txBody>
                  <a:tcPr marL="45720" marR="45720" anchor="ctr"/>
                </a:tc>
                <a:tc>
                  <a:txBody>
                    <a:bodyPr/>
                    <a:lstStyle/>
                    <a:p>
                      <a:pPr algn="l" fontAlgn="ctr">
                        <a:buNone/>
                      </a:pPr>
                      <a:r>
                        <a:rPr lang="en-GB" sz="1200" b="0" i="0" u="none" strike="noStrike" dirty="0">
                          <a:solidFill>
                            <a:srgbClr val="000000"/>
                          </a:solidFill>
                          <a:effectLst/>
                          <a:latin typeface="Poppins" panose="00000500000000000000" pitchFamily="2" charset="0"/>
                        </a:rPr>
                        <a:t>Raise consequential change in Section 6 and include as part of WACM 1.</a:t>
                      </a:r>
                    </a:p>
                  </a:txBody>
                  <a:tcPr marL="45720" marR="45720" anchor="ctr"/>
                </a:tc>
                <a:tc>
                  <a:txBody>
                    <a:bodyPr/>
                    <a:lstStyle/>
                    <a:p>
                      <a:pPr algn="l" fontAlgn="ctr"/>
                      <a:r>
                        <a:rPr lang="en-GB" sz="1200" b="0" i="0" u="none" strike="noStrike" dirty="0">
                          <a:solidFill>
                            <a:schemeClr val="tx1"/>
                          </a:solidFill>
                          <a:effectLst/>
                          <a:latin typeface="Poppins" panose="00000500000000000000" pitchFamily="2" charset="0"/>
                        </a:rPr>
                        <a:t>Modification request is with Code Governance for review.</a:t>
                      </a:r>
                    </a:p>
                  </a:txBody>
                  <a:tcPr marL="45720" marR="45720" anchor="ctr"/>
                </a:tc>
                <a:tc>
                  <a:txBody>
                    <a:bodyPr/>
                    <a:lstStyle/>
                    <a:p>
                      <a:pPr algn="ctr" fontAlgn="ctr"/>
                      <a:r>
                        <a:rPr lang="en-GB" sz="1200" b="0" i="0" u="none" strike="noStrike" kern="1200" dirty="0">
                          <a:solidFill>
                            <a:schemeClr val="tx1"/>
                          </a:solidFill>
                          <a:effectLst/>
                          <a:latin typeface="Poppins" panose="00000500000000000000" pitchFamily="2" charset="0"/>
                          <a:ea typeface="+mn-ea"/>
                          <a:cs typeface="+mn-cs"/>
                        </a:rPr>
                        <a:t>Open</a:t>
                      </a:r>
                    </a:p>
                  </a:txBody>
                  <a:tcPr marL="45720" marR="45720" anchor="ctr"/>
                </a:tc>
                <a:extLst>
                  <a:ext uri="{0D108BD9-81ED-4DB2-BD59-A6C34878D82A}">
                    <a16:rowId xmlns:a16="http://schemas.microsoft.com/office/drawing/2014/main" val="989409565"/>
                  </a:ext>
                </a:extLst>
              </a:tr>
            </a:tbl>
          </a:graphicData>
        </a:graphic>
      </p:graphicFrame>
    </p:spTree>
    <p:extLst>
      <p:ext uri="{BB962C8B-B14F-4D97-AF65-F5344CB8AC3E}">
        <p14:creationId xmlns:p14="http://schemas.microsoft.com/office/powerpoint/2010/main" val="60241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2B52A-84C7-9108-217D-D708C3D37E8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FD7B86D-A4A6-BD14-F53A-EAD93E036496}"/>
              </a:ext>
            </a:extLst>
          </p:cNvPr>
          <p:cNvSpPr>
            <a:spLocks noGrp="1"/>
          </p:cNvSpPr>
          <p:nvPr>
            <p:ph type="ctrTitle"/>
          </p:nvPr>
        </p:nvSpPr>
        <p:spPr>
          <a:xfrm>
            <a:off x="532944" y="820795"/>
            <a:ext cx="7476916" cy="2387600"/>
          </a:xfrm>
        </p:spPr>
        <p:txBody>
          <a:bodyPr>
            <a:noAutofit/>
          </a:bodyPr>
          <a:lstStyle/>
          <a:p>
            <a:r>
              <a:rPr lang="en-GB" sz="2800" dirty="0">
                <a:solidFill>
                  <a:srgbClr val="813366"/>
                </a:solidFill>
                <a:latin typeface="Poppins" panose="00000500000000000000" pitchFamily="2" charset="0"/>
                <a:cs typeface="Poppins" panose="00000500000000000000" pitchFamily="2" charset="0"/>
              </a:rPr>
              <a:t>WACM1 Legal Text Review</a:t>
            </a:r>
          </a:p>
        </p:txBody>
      </p:sp>
      <p:sp>
        <p:nvSpPr>
          <p:cNvPr id="7" name="Subtitle 6">
            <a:extLst>
              <a:ext uri="{FF2B5EF4-FFF2-40B4-BE49-F238E27FC236}">
                <a16:creationId xmlns:a16="http://schemas.microsoft.com/office/drawing/2014/main" id="{7997A99D-24C2-E814-0032-0ECB45278D46}"/>
              </a:ext>
            </a:extLst>
          </p:cNvPr>
          <p:cNvSpPr>
            <a:spLocks noGrp="1"/>
          </p:cNvSpPr>
          <p:nvPr>
            <p:ph type="subTitle" idx="1"/>
          </p:nvPr>
        </p:nvSpPr>
        <p:spPr>
          <a:xfrm>
            <a:off x="532944" y="3245466"/>
            <a:ext cx="5187372" cy="1044146"/>
          </a:xfrm>
        </p:spPr>
        <p:txBody>
          <a:bodyPr>
            <a:normAutofit/>
          </a:bodyPr>
          <a:lstStyle/>
          <a:p>
            <a:r>
              <a:rPr lang="en-GB" sz="2000" dirty="0">
                <a:solidFill>
                  <a:schemeClr val="tx2"/>
                </a:solidFill>
                <a:latin typeface="Poppins" panose="00000500000000000000" pitchFamily="2" charset="0"/>
                <a:cs typeface="Poppins" panose="00000500000000000000" pitchFamily="2" charset="0"/>
              </a:rPr>
              <a:t>Stephen Dale, NESO</a:t>
            </a:r>
          </a:p>
        </p:txBody>
      </p:sp>
      <p:pic>
        <p:nvPicPr>
          <p:cNvPr id="5" name="Picture 4" descr="A group of purple circles on a black background&#10;&#10;Description automatically generated">
            <a:extLst>
              <a:ext uri="{FF2B5EF4-FFF2-40B4-BE49-F238E27FC236}">
                <a16:creationId xmlns:a16="http://schemas.microsoft.com/office/drawing/2014/main" id="{AF1460D0-BD32-EA3E-1F7C-573D5953D5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3872853586"/>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7b6fe81-1556-4112-94ca-31043ca39b7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C261C8F09564428ABFA751934FCA20" ma:contentTypeVersion="2" ma:contentTypeDescription="Create a new document." ma:contentTypeScope="" ma:versionID="92798b7919e7cdd92486c400c7aca93a">
  <xsd:schema xmlns:xsd="http://www.w3.org/2001/XMLSchema" xmlns:xs="http://www.w3.org/2001/XMLSchema" xmlns:p="http://schemas.microsoft.com/office/2006/metadata/properties" xmlns:ns2="f71abe4e-f5ff-49cd-8eff-5f4949acc510" xmlns:ns3="97b6fe81-1556-4112-94ca-31043ca39b71" targetNamespace="http://schemas.microsoft.com/office/2006/metadata/properties" ma:root="true" ma:fieldsID="1d2f5ecfe1e9ace35377c10135e5e33c" ns2:_="" ns3:_="">
    <xsd:import namespace="f71abe4e-f5ff-49cd-8eff-5f4949acc510"/>
    <xsd:import namespace="97b6fe81-1556-4112-94ca-31043ca39b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abe4e-f5ff-49cd-8eff-5f4949acc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8DAACB-6079-4222-BA99-947C98D03F94}">
  <ds:schemaRefs>
    <ds:schemaRef ds:uri="http://schemas.microsoft.com/office/2006/documentManagement/types"/>
    <ds:schemaRef ds:uri="f71abe4e-f5ff-49cd-8eff-5f4949acc510"/>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97b6fe81-1556-4112-94ca-31043ca39b71"/>
    <ds:schemaRef ds:uri="http://www.w3.org/XML/1998/namespace"/>
    <ds:schemaRef ds:uri="http://purl.org/dc/terms/"/>
  </ds:schemaRefs>
</ds:datastoreItem>
</file>

<file path=customXml/itemProps2.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3.xml><?xml version="1.0" encoding="utf-8"?>
<ds:datastoreItem xmlns:ds="http://schemas.openxmlformats.org/officeDocument/2006/customXml" ds:itemID="{F19AF0BD-A074-4493-8A49-AADC8299F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abe4e-f5ff-49cd-8eff-5f4949acc510"/>
    <ds:schemaRef ds:uri="97b6fe81-1556-4112-94ca-31043ca39b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TotalTime>3559</TotalTime>
  <Words>1144</Words>
  <Application>Microsoft Office PowerPoint</Application>
  <PresentationFormat>Widescreen</PresentationFormat>
  <Paragraphs>190</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Aptos</vt:lpstr>
      <vt:lpstr>Aptos Display</vt:lpstr>
      <vt:lpstr>Arial</vt:lpstr>
      <vt:lpstr>Poppins</vt:lpstr>
      <vt:lpstr>Times New Roman</vt:lpstr>
      <vt:lpstr>Office Theme</vt:lpstr>
      <vt:lpstr>1_Office Theme</vt:lpstr>
      <vt:lpstr>2_Office Theme</vt:lpstr>
      <vt:lpstr>CMP445: Pro-rating  first year TNUoS for Generators </vt:lpstr>
      <vt:lpstr>WELCOME</vt:lpstr>
      <vt:lpstr>Agenda</vt:lpstr>
      <vt:lpstr>Expectations of a Workgroup Member</vt:lpstr>
      <vt:lpstr>Workgroup Membership</vt:lpstr>
      <vt:lpstr>What is the Alternative Request?</vt:lpstr>
      <vt:lpstr>Timeline for CMP445 as of 02 October 2025</vt:lpstr>
      <vt:lpstr>Outstanding actions</vt:lpstr>
      <vt:lpstr>WACM1 Legal Text Review</vt:lpstr>
      <vt:lpstr>Alternative Request 2 - Pro-rating first year TNUoS and pro-rating TNUoS based on available TEC </vt:lpstr>
      <vt:lpstr>Alternative Request 2 Vote</vt:lpstr>
      <vt:lpstr>Workgroup Report Review</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Kat Higby [NESO]</cp:lastModifiedBy>
  <cp:revision>27</cp:revision>
  <dcterms:created xsi:type="dcterms:W3CDTF">2024-02-29T11:46:45Z</dcterms:created>
  <dcterms:modified xsi:type="dcterms:W3CDTF">2025-10-02T11:32:01Z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0x0101005BC261C8F09564428ABFA751934FCA20</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