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7FFFF857_32E6C9D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7FFFF843_FCB2C815.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omments/modernComment_7FFFF816_F1150A37.xml" ContentType="application/vnd.ms-powerpoint.comments+xml"/>
  <Override PartName="/ppt/notesSlides/notesSlide3.xml" ContentType="application/vnd.openxmlformats-officedocument.presentationml.notesSlide+xml"/>
  <Override PartName="/ppt/comments/modernComment_7FFFF80F_8A1D7820.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omments/modernComment_7FFFF812_26F6A080.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F84D_6C90335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7FFFF834_D5E6DF33.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C_B8781377.xml" ContentType="application/vnd.ms-powerpoint.comment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comments/modernComment_102_A1CD1216.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7FFFF814_D0779E8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77"/>
  </p:notesMasterIdLst>
  <p:sldIdLst>
    <p:sldId id="2147481588" r:id="rId6"/>
    <p:sldId id="2147481687" r:id="rId7"/>
    <p:sldId id="2147481681" r:id="rId8"/>
    <p:sldId id="2147481682" r:id="rId9"/>
    <p:sldId id="2147481683" r:id="rId10"/>
    <p:sldId id="2147481666" r:id="rId11"/>
    <p:sldId id="2147481665" r:id="rId12"/>
    <p:sldId id="2147481690" r:id="rId13"/>
    <p:sldId id="2147481668" r:id="rId14"/>
    <p:sldId id="2147481667" r:id="rId15"/>
    <p:sldId id="2147481692" r:id="rId16"/>
    <p:sldId id="2147481669" r:id="rId17"/>
    <p:sldId id="2147481622" r:id="rId18"/>
    <p:sldId id="2147481615" r:id="rId19"/>
    <p:sldId id="2147481618" r:id="rId20"/>
    <p:sldId id="2147481643" r:id="rId21"/>
    <p:sldId id="2147481601" r:id="rId22"/>
    <p:sldId id="2147481590" r:id="rId23"/>
    <p:sldId id="363" r:id="rId24"/>
    <p:sldId id="2147481636" r:id="rId25"/>
    <p:sldId id="2147481676" r:id="rId26"/>
    <p:sldId id="2147481686" r:id="rId27"/>
    <p:sldId id="2147481677" r:id="rId28"/>
    <p:sldId id="2147481685" r:id="rId29"/>
    <p:sldId id="263" r:id="rId30"/>
    <p:sldId id="2147481662" r:id="rId31"/>
    <p:sldId id="2147481670" r:id="rId32"/>
    <p:sldId id="2147481672" r:id="rId33"/>
    <p:sldId id="2147481674" r:id="rId34"/>
    <p:sldId id="2147481675" r:id="rId35"/>
    <p:sldId id="2147481660" r:id="rId36"/>
    <p:sldId id="2147481657" r:id="rId37"/>
    <p:sldId id="2147481652" r:id="rId38"/>
    <p:sldId id="2147481651" r:id="rId39"/>
    <p:sldId id="2147481659" r:id="rId40"/>
    <p:sldId id="2147481647" r:id="rId41"/>
    <p:sldId id="2147481637" r:id="rId42"/>
    <p:sldId id="2147481653" r:id="rId43"/>
    <p:sldId id="2147481658" r:id="rId44"/>
    <p:sldId id="2147481639" r:id="rId45"/>
    <p:sldId id="2147481630" r:id="rId46"/>
    <p:sldId id="2147481655" r:id="rId47"/>
    <p:sldId id="268" r:id="rId48"/>
    <p:sldId id="2147481650" r:id="rId49"/>
    <p:sldId id="2147481632" r:id="rId50"/>
    <p:sldId id="2147481595" r:id="rId51"/>
    <p:sldId id="2147481633" r:id="rId52"/>
    <p:sldId id="2147481634" r:id="rId53"/>
    <p:sldId id="2147481573" r:id="rId54"/>
    <p:sldId id="2147481635" r:id="rId55"/>
    <p:sldId id="2147481631" r:id="rId56"/>
    <p:sldId id="2147481623" r:id="rId57"/>
    <p:sldId id="2147481587" r:id="rId58"/>
    <p:sldId id="2147481591" r:id="rId59"/>
    <p:sldId id="2147481602" r:id="rId60"/>
    <p:sldId id="2147481605" r:id="rId61"/>
    <p:sldId id="264" r:id="rId62"/>
    <p:sldId id="266" r:id="rId63"/>
    <p:sldId id="258" r:id="rId64"/>
    <p:sldId id="267" r:id="rId65"/>
    <p:sldId id="2147481644" r:id="rId66"/>
    <p:sldId id="2147481609" r:id="rId67"/>
    <p:sldId id="2147481613" r:id="rId68"/>
    <p:sldId id="262" r:id="rId69"/>
    <p:sldId id="2147481619" r:id="rId70"/>
    <p:sldId id="2147481638" r:id="rId71"/>
    <p:sldId id="2147481640" r:id="rId72"/>
    <p:sldId id="2147481641" r:id="rId73"/>
    <p:sldId id="2147481642" r:id="rId74"/>
    <p:sldId id="2147481620" r:id="rId75"/>
    <p:sldId id="214748162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F7CA6F-8259-4CD4-96CD-1359240927E8}">
          <p14:sldIdLst>
            <p14:sldId id="2147481588"/>
            <p14:sldId id="2147481687"/>
            <p14:sldId id="2147481681"/>
            <p14:sldId id="2147481682"/>
            <p14:sldId id="2147481683"/>
            <p14:sldId id="2147481666"/>
            <p14:sldId id="2147481665"/>
            <p14:sldId id="2147481690"/>
            <p14:sldId id="2147481668"/>
            <p14:sldId id="2147481667"/>
            <p14:sldId id="2147481692"/>
            <p14:sldId id="2147481669"/>
            <p14:sldId id="2147481622"/>
            <p14:sldId id="2147481615"/>
            <p14:sldId id="2147481618"/>
            <p14:sldId id="2147481643"/>
            <p14:sldId id="2147481601"/>
            <p14:sldId id="2147481590"/>
            <p14:sldId id="363"/>
            <p14:sldId id="2147481636"/>
            <p14:sldId id="2147481676"/>
            <p14:sldId id="2147481686"/>
            <p14:sldId id="2147481677"/>
            <p14:sldId id="2147481685"/>
            <p14:sldId id="263"/>
            <p14:sldId id="2147481662"/>
            <p14:sldId id="2147481670"/>
            <p14:sldId id="2147481672"/>
            <p14:sldId id="2147481674"/>
            <p14:sldId id="2147481675"/>
            <p14:sldId id="2147481660"/>
            <p14:sldId id="2147481657"/>
            <p14:sldId id="2147481652"/>
            <p14:sldId id="2147481651"/>
            <p14:sldId id="2147481659"/>
            <p14:sldId id="2147481647"/>
            <p14:sldId id="2147481637"/>
            <p14:sldId id="2147481653"/>
            <p14:sldId id="2147481658"/>
            <p14:sldId id="2147481639"/>
            <p14:sldId id="2147481630"/>
            <p14:sldId id="2147481655"/>
            <p14:sldId id="268"/>
            <p14:sldId id="2147481650"/>
            <p14:sldId id="2147481632"/>
            <p14:sldId id="2147481595"/>
            <p14:sldId id="2147481633"/>
            <p14:sldId id="2147481634"/>
            <p14:sldId id="2147481573"/>
            <p14:sldId id="2147481635"/>
            <p14:sldId id="2147481631"/>
            <p14:sldId id="2147481623"/>
            <p14:sldId id="2147481587"/>
            <p14:sldId id="2147481591"/>
            <p14:sldId id="2147481602"/>
            <p14:sldId id="2147481605"/>
            <p14:sldId id="264"/>
            <p14:sldId id="266"/>
            <p14:sldId id="258"/>
            <p14:sldId id="267"/>
            <p14:sldId id="2147481644"/>
            <p14:sldId id="2147481609"/>
            <p14:sldId id="2147481613"/>
            <p14:sldId id="262"/>
            <p14:sldId id="2147481619"/>
            <p14:sldId id="2147481638"/>
            <p14:sldId id="2147481640"/>
            <p14:sldId id="2147481641"/>
            <p14:sldId id="2147481642"/>
            <p14:sldId id="2147481620"/>
            <p14:sldId id="21474816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AAE16-3D73-73A0-A145-99BC83A96769}" name="Sangeeta Agrawal [NESO]" initials="S[" userId="S::sangeeta.agrawal@neso.energy::39544328-75f3-4fbe-9ced-f755369d7de7" providerId="AD"/>
  <p188:author id="{0D0B471B-E3E0-EE11-59DB-1DCF9D288276}" name="Anu Gibson [NESO]" initials="A[" userId="S::anu.gibson@neso.energy::dfda9f18-c388-4a59-b963-5425bff3a3be" providerId="AD"/>
  <p188:author id="{1B043826-DAF5-7DD5-22CD-52632A1EE8D0}" name="Ryan McCarthy [NESO]" initials="" userId="S::Ryan.McCarthy1@neso.energy::3720cdf6-bd52-4aba-accd-8de543cd8dc3" providerId="AD"/>
  <p188:author id="{87FC8827-A947-ACCA-1891-CE2A3210092F}" name="Abdul-Basit Ali [NESO]" initials="" userId="S::AbdulBasit.Ali1@neso.energy::2b6e714c-a811-47f6-9160-992f8ea022be" providerId="AD"/>
  <p188:author id="{057EEE27-2C28-8E90-2A3C-4A1130EDD1D7}" name="Ned Abbs-Brown [NESO]" initials="EA" userId="S::Edmund.AbbsBrown1@neso.energy::d07bfeaf-b33b-4ce6-88fa-75394bc4f0b5" providerId="AD"/>
  <p188:author id="{86BA8B2F-C84D-F3D3-E91D-34432952670A}" name="Susie Blackwell [NESO]" initials="SB" userId="S::susie.blackwell@neso.energy::88be9d00-ef9b-42f8-93bf-a8b9854a05db" providerId="AD"/>
  <p188:author id="{56757F30-8693-16CD-BD56-D5C0BEB0346D}" name="Anu Gibson [NESO]" initials="AG" userId="S::Anu.Gibson@neso.energy::dfda9f18-c388-4a59-b963-5425bff3a3be" providerId="AD"/>
  <p188:author id="{E1289E30-2FF9-2BCE-B3A4-F6857345923C}" name="Louise Trodden [NESO]" initials="LT" userId="S::louise.trodden@neso.energy::1fdac503-7f0c-4643-a12b-8821c8a7ce8b" providerId="AD"/>
  <p188:author id="{6BB94F32-89C3-7521-1B37-64BA1F211018}" name="Kate Garratt [NESO]" initials="KG" userId="S::Katie.Garratt1@neso.energy::aec1e644-2336-4e07-90ab-9719268265ab" providerId="AD"/>
  <p188:author id="{4E184C35-ACAD-9BDD-01CB-99D6A254838C}" name="Ryan McCarthy [NESO]" initials="R[" userId="S::ryan.mccarthy1@neso.energy::3720cdf6-bd52-4aba-accd-8de543cd8dc3" providerId="AD"/>
  <p188:author id="{D4E41A3A-6270-803E-682D-172376427ED7}" name="Ash Cotgreave [NESO]" initials="A[" userId="S::ash.cotgreave@neso.energy::7f91eae4-511d-4d9b-b97a-c04be3aca9f4" providerId="AD"/>
  <p188:author id="{6B249A45-D863-6824-9F53-EEE504FCBAA0}" name="Shubhi Rajnish [NESO]" initials="SR" userId="S::Shubhi.Rajnish@neso.energy::94c23fb8-dbfb-4f4d-9e23-92c80d796a35" providerId="AD"/>
  <p188:author id="{FF8FBD4A-5787-4BC5-B210-8F45EDD6EA52}" name="Matt Sellstrom [NESO]" initials="MS" userId="S::Matthew.Sellstrom@neso.energy::43f8f9df-5ab8-416f-a4d3-9119b36ced93" providerId="AD"/>
  <p188:author id="{F013324C-F44F-3501-508E-3B96E302BCCF}" name="Ash Cotgreave [NESO]" initials="" userId="S::Ash.Cotgreave@neso.energy::7f91eae4-511d-4d9b-b97a-c04be3aca9f4" providerId="AD"/>
  <p188:author id="{089A5D54-52D1-873C-A3F3-4D553FC57CC8}" name="Rebecca Beresford [NESO]" initials="RB" userId="S::Rebecca.Beresford@neso.energy::7eb1dd88-04a3-4659-b893-99d9dbbcf261" providerId="AD"/>
  <p188:author id="{3D7A9254-D814-5FF1-7380-2973861AB90E}" name="Andy Ashton [NESO]" initials="AA" userId="S::Andy.Ashton@neso.energy::da742216-04cd-400d-8021-915de4dea28d" providerId="AD"/>
  <p188:author id="{0F893555-ADFD-DBDD-50F7-32A4FF746545}" name="Abdul-Basit Ali [NESO]" initials="A[" userId="S::abdulbasit.ali1@neso.energy::2b6e714c-a811-47f6-9160-992f8ea022be" providerId="AD"/>
  <p188:author id="{BF880A5B-9B14-4207-62FA-9DD2C3151904}" name="Vicki Mustard [NESO]" initials="V[" userId="S::victoria.mustard4@neso.energy::f764c9a2-939e-4325-b060-c6bdee441174" providerId="AD"/>
  <p188:author id="{B3AD315B-92A1-387E-86A8-4552D34E1EF5}" name="Isabel Razack [NESO]" initials="" userId="S::Isabel.Razack@neso.energy::af692275-281e-449a-83c5-603fc9dce5fb" providerId="AD"/>
  <p188:author id="{3304706B-2FBD-29DA-E241-E50BE3F99F4F}" name="Matt Magill [NESO]" initials="MM" userId="S::Matthew.Magill@neso.energy::aafdffbc-28f0-4cd2-9e81-2aace39c543e" providerId="AD"/>
  <p188:author id="{1629886E-47F5-669A-03F0-A4C9E325F0DA}" name="Sam Thorne [NESO]" initials="ST" userId="S::Samuel.Thorne@neso.energy::9389014e-cc43-45b1-88f0-f13520734082" providerId="AD"/>
  <p188:author id="{E78F6E75-880C-3EF4-5103-45ABCF8A77DB}" name="Mayank Jha [NESO]" initials="MJ" userId="S::Mayank.Jha@neso.energy::d7ccc89b-87fd-4087-9f47-cb28e5ce6ea1" providerId="AD"/>
  <p188:author id="{9B37AE98-0DF0-1BF4-8361-DAFD7E565DA1}" name="Ryan Barnwell [NESO]" initials="RB" userId="S::Ryan.Barnwell@neso.energy::ff82b66e-34ab-4719-b5e6-a422e316c3fb" providerId="AD"/>
  <p188:author id="{8C33359D-8FA1-7A9D-02F5-655C530BB7DA}" name="Sangeeta Agrawal [NESO]" initials="SA" userId="S::Sangeeta.Agrawal@neso.energy::39544328-75f3-4fbe-9ced-f755369d7de7" providerId="AD"/>
  <p188:author id="{69EC7AA4-6F1D-0A0E-A8AE-6D134D8D0736}" name="Sophie Hind [NESO]" initials="" userId="S::Sophie.Hind@neso.energy::d43c4937-558c-4b4e-9d75-271fe770eb92" providerId="AD"/>
  <p188:author id="{A8BF84AD-C846-5FF7-5185-6CDF004B642E}" name="James Norman [NESO]" initials="JN" userId="S::James.Norman@neso.energy::43a89f6e-c4a1-425d-aeee-b8fcfba868b4" providerId="AD"/>
  <p188:author id="{3D2E3BBC-D6F5-F83E-B7E8-8DFB51C1A61D}" name="Sam Thorne [NESO]" initials="S[" userId="S::samuel.thorne@neso.energy::9389014e-cc43-45b1-88f0-f13520734082" providerId="AD"/>
  <p188:author id="{D00D3ED4-BBA2-5F18-7182-0789F5EBE3FE}" name="Alastair Grey [NESO]" initials="A[" userId="S::alastair.grey@neso.energy::2315278d-0375-40ad-92d6-0df4ac217f4b" providerId="AD"/>
  <p188:author id="{68AA9BD8-E30F-B588-CDBD-E67E7342A00C}" name="Charlie Watts [NESO]" initials="CW" userId="S::Charlotte.Watts@neso.energy::7117ee1d-2d26-4592-af15-ac9aff650872" providerId="AD"/>
  <p188:author id="{46E8BFF5-6976-B779-3A0A-70B6A88B9B55}" name="Pritpal Gill [NESO]" initials="" userId="S::Pritpal.Gill@neso.energy::f91f03ee-aad3-4646-bdc6-ce20494fc3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D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3CBBE-1B70-42EF-9E95-C53DBEF79A26}" v="1490" dt="2025-09-04T10:56:55.437"/>
    <p1510:client id="{300BA653-3A9D-42F5-8825-D2F3FD53CFCC}" v="30" dt="2025-09-04T08:51:34.374"/>
    <p1510:client id="{3C534985-BA08-43F9-8B6A-F645E632A440}" v="2543" dt="2025-09-04T10:38:34.428"/>
    <p1510:client id="{5ECDF50F-F98A-A849-A7B9-769100082CF4}" v="6" dt="2025-09-03T14:40:46.107"/>
    <p1510:client id="{66CC6A0F-C33F-4394-92A7-DB16131B8D4F}" v="1296" dt="2025-09-03T19:25:23.209"/>
    <p1510:client id="{69AE9033-98E8-F632-FF57-F052ED972983}" v="169" dt="2025-09-03T19:06:27.095"/>
    <p1510:client id="{B6C70C78-6B09-4BA9-AD87-A929D14F72F6}" v="295" dt="2025-09-04T12:46:37.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 Gibson [NESO]" userId="S::anu.gibson@neso.energy::dfda9f18-c388-4a59-b963-5425bff3a3be" providerId="AD" clId="Web-{69AE9033-98E8-F632-FF57-F052ED972983}"/>
    <pc:docChg chg="addSld modSld modSection">
      <pc:chgData name="Anu Gibson [NESO]" userId="S::anu.gibson@neso.energy::dfda9f18-c388-4a59-b963-5425bff3a3be" providerId="AD" clId="Web-{69AE9033-98E8-F632-FF57-F052ED972983}" dt="2025-09-03T19:06:27.095" v="168"/>
      <pc:docMkLst>
        <pc:docMk/>
      </pc:docMkLst>
      <pc:sldChg chg="addSp mod modShow">
        <pc:chgData name="Anu Gibson [NESO]" userId="S::anu.gibson@neso.energy::dfda9f18-c388-4a59-b963-5425bff3a3be" providerId="AD" clId="Web-{69AE9033-98E8-F632-FF57-F052ED972983}" dt="2025-09-03T19:06:27.095" v="168"/>
        <pc:sldMkLst>
          <pc:docMk/>
          <pc:sldMk cId="2498073016" sldId="2147481681"/>
        </pc:sldMkLst>
        <pc:spChg chg="add">
          <ac:chgData name="Anu Gibson [NESO]" userId="S::anu.gibson@neso.energy::dfda9f18-c388-4a59-b963-5425bff3a3be" providerId="AD" clId="Web-{69AE9033-98E8-F632-FF57-F052ED972983}" dt="2025-09-03T19:06:27.095" v="168"/>
          <ac:spMkLst>
            <pc:docMk/>
            <pc:sldMk cId="2498073016" sldId="2147481681"/>
            <ac:spMk id="55" creationId="{792DD15C-31F3-3095-F605-59E98CBF39AB}"/>
          </ac:spMkLst>
        </pc:spChg>
      </pc:sldChg>
      <pc:sldChg chg="modSp">
        <pc:chgData name="Anu Gibson [NESO]" userId="S::anu.gibson@neso.energy::dfda9f18-c388-4a59-b963-5425bff3a3be" providerId="AD" clId="Web-{69AE9033-98E8-F632-FF57-F052ED972983}" dt="2025-09-03T19:05:24.437" v="166" actId="20577"/>
        <pc:sldMkLst>
          <pc:docMk/>
          <pc:sldMk cId="853985751" sldId="2147481687"/>
        </pc:sldMkLst>
        <pc:spChg chg="mod">
          <ac:chgData name="Anu Gibson [NESO]" userId="S::anu.gibson@neso.energy::dfda9f18-c388-4a59-b963-5425bff3a3be" providerId="AD" clId="Web-{69AE9033-98E8-F632-FF57-F052ED972983}" dt="2025-09-03T19:05:24.437" v="166" actId="20577"/>
          <ac:spMkLst>
            <pc:docMk/>
            <pc:sldMk cId="853985751" sldId="2147481687"/>
            <ac:spMk id="4" creationId="{AC4C450E-9F3A-2A2F-6048-E00B4966F3A5}"/>
          </ac:spMkLst>
        </pc:spChg>
      </pc:sldChg>
      <pc:sldChg chg="modSp new">
        <pc:chgData name="Anu Gibson [NESO]" userId="S::anu.gibson@neso.energy::dfda9f18-c388-4a59-b963-5425bff3a3be" providerId="AD" clId="Web-{69AE9033-98E8-F632-FF57-F052ED972983}" dt="2025-09-03T19:04:24.823" v="88" actId="20577"/>
        <pc:sldMkLst>
          <pc:docMk/>
          <pc:sldMk cId="1057611951" sldId="2147481688"/>
        </pc:sldMkLst>
        <pc:spChg chg="mod">
          <ac:chgData name="Anu Gibson [NESO]" userId="S::anu.gibson@neso.energy::dfda9f18-c388-4a59-b963-5425bff3a3be" providerId="AD" clId="Web-{69AE9033-98E8-F632-FF57-F052ED972983}" dt="2025-09-03T19:04:24.823" v="88" actId="20577"/>
          <ac:spMkLst>
            <pc:docMk/>
            <pc:sldMk cId="1057611951" sldId="2147481688"/>
            <ac:spMk id="3" creationId="{71D0E522-3619-FF58-4385-AACC68C77558}"/>
          </ac:spMkLst>
        </pc:spChg>
      </pc:sldChg>
    </pc:docChg>
  </pc:docChgLst>
  <pc:docChgLst>
    <pc:chgData name="Anu Gibson [NESO]" userId="dfda9f18-c388-4a59-b963-5425bff3a3be" providerId="ADAL" clId="{66CC6A0F-C33F-4394-92A7-DB16131B8D4F}"/>
    <pc:docChg chg="undo custSel addSld modSld sldOrd modSection">
      <pc:chgData name="Anu Gibson [NESO]" userId="dfda9f18-c388-4a59-b963-5425bff3a3be" providerId="ADAL" clId="{66CC6A0F-C33F-4394-92A7-DB16131B8D4F}" dt="2025-09-03T19:25:23.209" v="1297" actId="20577"/>
      <pc:docMkLst>
        <pc:docMk/>
      </pc:docMkLst>
      <pc:sldChg chg="addSp modSp mod">
        <pc:chgData name="Anu Gibson [NESO]" userId="dfda9f18-c388-4a59-b963-5425bff3a3be" providerId="ADAL" clId="{66CC6A0F-C33F-4394-92A7-DB16131B8D4F}" dt="2025-09-03T19:22:51.228" v="767" actId="14100"/>
        <pc:sldMkLst>
          <pc:docMk/>
          <pc:sldMk cId="2317187104" sldId="2147481615"/>
        </pc:sldMkLst>
        <pc:spChg chg="add mod">
          <ac:chgData name="Anu Gibson [NESO]" userId="dfda9f18-c388-4a59-b963-5425bff3a3be" providerId="ADAL" clId="{66CC6A0F-C33F-4394-92A7-DB16131B8D4F}" dt="2025-09-03T19:22:51.228" v="767" actId="14100"/>
          <ac:spMkLst>
            <pc:docMk/>
            <pc:sldMk cId="2317187104" sldId="2147481615"/>
            <ac:spMk id="5" creationId="{036E6B2A-90BF-0521-8740-ACE5504F94C5}"/>
          </ac:spMkLst>
        </pc:spChg>
      </pc:sldChg>
      <pc:sldChg chg="addSp modSp mod">
        <pc:chgData name="Anu Gibson [NESO]" userId="dfda9f18-c388-4a59-b963-5425bff3a3be" providerId="ADAL" clId="{66CC6A0F-C33F-4394-92A7-DB16131B8D4F}" dt="2025-09-03T19:13:44.277" v="415" actId="313"/>
        <pc:sldMkLst>
          <pc:docMk/>
          <pc:sldMk cId="4044687927" sldId="2147481622"/>
        </pc:sldMkLst>
        <pc:spChg chg="add mod">
          <ac:chgData name="Anu Gibson [NESO]" userId="dfda9f18-c388-4a59-b963-5425bff3a3be" providerId="ADAL" clId="{66CC6A0F-C33F-4394-92A7-DB16131B8D4F}" dt="2025-09-03T19:13:44.277" v="415" actId="313"/>
          <ac:spMkLst>
            <pc:docMk/>
            <pc:sldMk cId="4044687927" sldId="2147481622"/>
            <ac:spMk id="3" creationId="{1214C1C3-7A00-CEBE-F200-D6134D48166B}"/>
          </ac:spMkLst>
        </pc:spChg>
      </pc:sldChg>
      <pc:sldChg chg="addSp modSp mod modShow">
        <pc:chgData name="Anu Gibson [NESO]" userId="dfda9f18-c388-4a59-b963-5425bff3a3be" providerId="ADAL" clId="{66CC6A0F-C33F-4394-92A7-DB16131B8D4F}" dt="2025-09-03T19:09:51.040" v="212" actId="1076"/>
        <pc:sldMkLst>
          <pc:docMk/>
          <pc:sldMk cId="2153044618" sldId="2147481665"/>
        </pc:sldMkLst>
        <pc:spChg chg="mod">
          <ac:chgData name="Anu Gibson [NESO]" userId="dfda9f18-c388-4a59-b963-5425bff3a3be" providerId="ADAL" clId="{66CC6A0F-C33F-4394-92A7-DB16131B8D4F}" dt="2025-09-03T19:08:08.147" v="15" actId="13926"/>
          <ac:spMkLst>
            <pc:docMk/>
            <pc:sldMk cId="2153044618" sldId="2147481665"/>
            <ac:spMk id="3" creationId="{99E2BA16-7328-B81C-4D83-AAEE2F3CCDDD}"/>
          </ac:spMkLst>
        </pc:spChg>
        <pc:spChg chg="add mod">
          <ac:chgData name="Anu Gibson [NESO]" userId="dfda9f18-c388-4a59-b963-5425bff3a3be" providerId="ADAL" clId="{66CC6A0F-C33F-4394-92A7-DB16131B8D4F}" dt="2025-09-03T19:09:51.040" v="212" actId="1076"/>
          <ac:spMkLst>
            <pc:docMk/>
            <pc:sldMk cId="2153044618" sldId="2147481665"/>
            <ac:spMk id="6" creationId="{AABFD488-5E66-BC74-49A2-2C10B69812D7}"/>
          </ac:spMkLst>
        </pc:spChg>
      </pc:sldChg>
      <pc:sldChg chg="mod modShow">
        <pc:chgData name="Anu Gibson [NESO]" userId="dfda9f18-c388-4a59-b963-5425bff3a3be" providerId="ADAL" clId="{66CC6A0F-C33F-4394-92A7-DB16131B8D4F}" dt="2025-09-03T19:07:55.121" v="13" actId="729"/>
        <pc:sldMkLst>
          <pc:docMk/>
          <pc:sldMk cId="3457906322" sldId="2147481666"/>
        </pc:sldMkLst>
      </pc:sldChg>
      <pc:sldChg chg="addSp modSp mod">
        <pc:chgData name="Anu Gibson [NESO]" userId="dfda9f18-c388-4a59-b963-5425bff3a3be" providerId="ADAL" clId="{66CC6A0F-C33F-4394-92A7-DB16131B8D4F}" dt="2025-09-03T19:10:45.861" v="232" actId="20577"/>
        <pc:sldMkLst>
          <pc:docMk/>
          <pc:sldMk cId="4239575061" sldId="2147481667"/>
        </pc:sldMkLst>
        <pc:spChg chg="add mod">
          <ac:chgData name="Anu Gibson [NESO]" userId="dfda9f18-c388-4a59-b963-5425bff3a3be" providerId="ADAL" clId="{66CC6A0F-C33F-4394-92A7-DB16131B8D4F}" dt="2025-09-03T19:10:45.861" v="232" actId="20577"/>
          <ac:spMkLst>
            <pc:docMk/>
            <pc:sldMk cId="4239575061" sldId="2147481667"/>
            <ac:spMk id="3" creationId="{A61E2266-3320-E5CC-53F9-EF2314F4202D}"/>
          </ac:spMkLst>
        </pc:spChg>
      </pc:sldChg>
      <pc:sldChg chg="ord">
        <pc:chgData name="Anu Gibson [NESO]" userId="dfda9f18-c388-4a59-b963-5425bff3a3be" providerId="ADAL" clId="{66CC6A0F-C33F-4394-92A7-DB16131B8D4F}" dt="2025-09-03T19:07:49.068" v="12"/>
        <pc:sldMkLst>
          <pc:docMk/>
          <pc:sldMk cId="1821389663" sldId="2147481677"/>
        </pc:sldMkLst>
      </pc:sldChg>
      <pc:sldChg chg="addSp modSp mod">
        <pc:chgData name="Anu Gibson [NESO]" userId="dfda9f18-c388-4a59-b963-5425bff3a3be" providerId="ADAL" clId="{66CC6A0F-C33F-4394-92A7-DB16131B8D4F}" dt="2025-09-03T19:07:09.431" v="10" actId="20577"/>
        <pc:sldMkLst>
          <pc:docMk/>
          <pc:sldMk cId="2498073016" sldId="2147481681"/>
        </pc:sldMkLst>
        <pc:spChg chg="add mod">
          <ac:chgData name="Anu Gibson [NESO]" userId="dfda9f18-c388-4a59-b963-5425bff3a3be" providerId="ADAL" clId="{66CC6A0F-C33F-4394-92A7-DB16131B8D4F}" dt="2025-09-03T19:07:09.431" v="10" actId="20577"/>
          <ac:spMkLst>
            <pc:docMk/>
            <pc:sldMk cId="2498073016" sldId="2147481681"/>
            <ac:spMk id="3" creationId="{3003CE8B-E383-8C30-F27D-B98762D305F5}"/>
          </ac:spMkLst>
        </pc:spChg>
      </pc:sldChg>
      <pc:sldChg chg="ord">
        <pc:chgData name="Anu Gibson [NESO]" userId="dfda9f18-c388-4a59-b963-5425bff3a3be" providerId="ADAL" clId="{66CC6A0F-C33F-4394-92A7-DB16131B8D4F}" dt="2025-09-03T19:07:49.068" v="12"/>
        <pc:sldMkLst>
          <pc:docMk/>
          <pc:sldMk cId="1253986873" sldId="2147481685"/>
        </pc:sldMkLst>
      </pc:sldChg>
      <pc:sldChg chg="ord">
        <pc:chgData name="Anu Gibson [NESO]" userId="dfda9f18-c388-4a59-b963-5425bff3a3be" providerId="ADAL" clId="{66CC6A0F-C33F-4394-92A7-DB16131B8D4F}" dt="2025-09-03T19:07:49.068" v="12"/>
        <pc:sldMkLst>
          <pc:docMk/>
          <pc:sldMk cId="585068934" sldId="2147481686"/>
        </pc:sldMkLst>
      </pc:sldChg>
      <pc:sldChg chg="modSp new mod">
        <pc:chgData name="Anu Gibson [NESO]" userId="dfda9f18-c388-4a59-b963-5425bff3a3be" providerId="ADAL" clId="{66CC6A0F-C33F-4394-92A7-DB16131B8D4F}" dt="2025-09-03T19:25:23.209" v="1297" actId="20577"/>
        <pc:sldMkLst>
          <pc:docMk/>
          <pc:sldMk cId="3498540306" sldId="2147481689"/>
        </pc:sldMkLst>
        <pc:spChg chg="mod">
          <ac:chgData name="Anu Gibson [NESO]" userId="dfda9f18-c388-4a59-b963-5425bff3a3be" providerId="ADAL" clId="{66CC6A0F-C33F-4394-92A7-DB16131B8D4F}" dt="2025-09-03T19:23:34.962" v="780" actId="20577"/>
          <ac:spMkLst>
            <pc:docMk/>
            <pc:sldMk cId="3498540306" sldId="2147481689"/>
            <ac:spMk id="2" creationId="{E0DEA1DF-6E9C-F6C5-F383-78767AA69B51}"/>
          </ac:spMkLst>
        </pc:spChg>
        <pc:spChg chg="mod">
          <ac:chgData name="Anu Gibson [NESO]" userId="dfda9f18-c388-4a59-b963-5425bff3a3be" providerId="ADAL" clId="{66CC6A0F-C33F-4394-92A7-DB16131B8D4F}" dt="2025-09-03T19:25:23.209" v="1297" actId="20577"/>
          <ac:spMkLst>
            <pc:docMk/>
            <pc:sldMk cId="3498540306" sldId="2147481689"/>
            <ac:spMk id="3" creationId="{E64E9CEF-BCC5-2677-1E8E-1747928056A7}"/>
          </ac:spMkLst>
        </pc:spChg>
      </pc:sldChg>
    </pc:docChg>
  </pc:docChgLst>
  <pc:docChgLst>
    <pc:chgData name="Louise Trodden [NESO]" userId="1fdac503-7f0c-4643-a12b-8821c8a7ce8b" providerId="ADAL" clId="{300BA653-3A9D-42F5-8825-D2F3FD53CFCC}"/>
    <pc:docChg chg="custSel modSld">
      <pc:chgData name="Louise Trodden [NESO]" userId="1fdac503-7f0c-4643-a12b-8821c8a7ce8b" providerId="ADAL" clId="{300BA653-3A9D-42F5-8825-D2F3FD53CFCC}" dt="2025-09-04T08:51:34.374" v="28" actId="255"/>
      <pc:docMkLst>
        <pc:docMk/>
      </pc:docMkLst>
      <pc:sldChg chg="addSp delSp modSp mod">
        <pc:chgData name="Louise Trodden [NESO]" userId="1fdac503-7f0c-4643-a12b-8821c8a7ce8b" providerId="ADAL" clId="{300BA653-3A9D-42F5-8825-D2F3FD53CFCC}" dt="2025-09-04T08:51:34.374" v="28" actId="255"/>
        <pc:sldMkLst>
          <pc:docMk/>
          <pc:sldMk cId="4217545926" sldId="2147481601"/>
        </pc:sldMkLst>
        <pc:spChg chg="mod">
          <ac:chgData name="Louise Trodden [NESO]" userId="1fdac503-7f0c-4643-a12b-8821c8a7ce8b" providerId="ADAL" clId="{300BA653-3A9D-42F5-8825-D2F3FD53CFCC}" dt="2025-09-04T08:51:34.374" v="28" actId="255"/>
          <ac:spMkLst>
            <pc:docMk/>
            <pc:sldMk cId="4217545926" sldId="2147481601"/>
            <ac:spMk id="3" creationId="{62FE97A6-2F33-CC7A-94B4-BD0B893FBF25}"/>
          </ac:spMkLst>
        </pc:spChg>
        <pc:picChg chg="add mod">
          <ac:chgData name="Louise Trodden [NESO]" userId="1fdac503-7f0c-4643-a12b-8821c8a7ce8b" providerId="ADAL" clId="{300BA653-3A9D-42F5-8825-D2F3FD53CFCC}" dt="2025-09-04T08:51:19.429" v="16" actId="1076"/>
          <ac:picMkLst>
            <pc:docMk/>
            <pc:sldMk cId="4217545926" sldId="2147481601"/>
            <ac:picMk id="5" creationId="{DFDB06FC-1B46-9834-38FB-ADB35E06DACA}"/>
          </ac:picMkLst>
        </pc:picChg>
        <pc:picChg chg="del">
          <ac:chgData name="Louise Trodden [NESO]" userId="1fdac503-7f0c-4643-a12b-8821c8a7ce8b" providerId="ADAL" clId="{300BA653-3A9D-42F5-8825-D2F3FD53CFCC}" dt="2025-09-04T08:51:08.710" v="13" actId="478"/>
          <ac:picMkLst>
            <pc:docMk/>
            <pc:sldMk cId="4217545926" sldId="2147481601"/>
            <ac:picMk id="6" creationId="{B0B78F6F-005E-21DB-87A3-6CDCDCD1879C}"/>
          </ac:picMkLst>
        </pc:picChg>
        <pc:picChg chg="add del">
          <ac:chgData name="Louise Trodden [NESO]" userId="1fdac503-7f0c-4643-a12b-8821c8a7ce8b" providerId="ADAL" clId="{300BA653-3A9D-42F5-8825-D2F3FD53CFCC}" dt="2025-09-04T08:51:23.195" v="18" actId="478"/>
          <ac:picMkLst>
            <pc:docMk/>
            <pc:sldMk cId="4217545926" sldId="2147481601"/>
            <ac:picMk id="9" creationId="{0D9F4DE1-09DC-FF57-120F-EF10ABB6FA9D}"/>
          </ac:picMkLst>
        </pc:picChg>
      </pc:sldChg>
      <pc:sldChg chg="modSp mod">
        <pc:chgData name="Louise Trodden [NESO]" userId="1fdac503-7f0c-4643-a12b-8821c8a7ce8b" providerId="ADAL" clId="{300BA653-3A9D-42F5-8825-D2F3FD53CFCC}" dt="2025-09-04T08:50:42.042" v="12" actId="403"/>
        <pc:sldMkLst>
          <pc:docMk/>
          <pc:sldMk cId="853985751" sldId="2147481687"/>
        </pc:sldMkLst>
        <pc:spChg chg="mod">
          <ac:chgData name="Louise Trodden [NESO]" userId="1fdac503-7f0c-4643-a12b-8821c8a7ce8b" providerId="ADAL" clId="{300BA653-3A9D-42F5-8825-D2F3FD53CFCC}" dt="2025-09-04T08:50:42.042" v="12" actId="403"/>
          <ac:spMkLst>
            <pc:docMk/>
            <pc:sldMk cId="853985751" sldId="2147481687"/>
            <ac:spMk id="11" creationId="{F7BEA8CD-0536-0648-3F83-FAE6B6DAE3FC}"/>
          </ac:spMkLst>
        </pc:spChg>
      </pc:sldChg>
    </pc:docChg>
  </pc:docChgLst>
  <pc:docChgLst>
    <pc:chgData name="Ned Abbs-Brown [NESO]" userId="d07bfeaf-b33b-4ce6-88fa-75394bc4f0b5" providerId="ADAL" clId="{0483CBBE-1B70-42EF-9E95-C53DBEF79A26}"/>
    <pc:docChg chg="undo custSel addSld delSld modSld sldOrd modSection">
      <pc:chgData name="Ned Abbs-Brown [NESO]" userId="d07bfeaf-b33b-4ce6-88fa-75394bc4f0b5" providerId="ADAL" clId="{0483CBBE-1B70-42EF-9E95-C53DBEF79A26}" dt="2025-09-04T10:56:55.437" v="3126" actId="207"/>
      <pc:docMkLst>
        <pc:docMk/>
      </pc:docMkLst>
      <pc:sldChg chg="modSp mod">
        <pc:chgData name="Ned Abbs-Brown [NESO]" userId="d07bfeaf-b33b-4ce6-88fa-75394bc4f0b5" providerId="ADAL" clId="{0483CBBE-1B70-42EF-9E95-C53DBEF79A26}" dt="2025-09-03T14:27:08.556" v="1898" actId="20577"/>
        <pc:sldMkLst>
          <pc:docMk/>
          <pc:sldMk cId="3127387296" sldId="2147481588"/>
        </pc:sldMkLst>
        <pc:spChg chg="mod">
          <ac:chgData name="Ned Abbs-Brown [NESO]" userId="d07bfeaf-b33b-4ce6-88fa-75394bc4f0b5" providerId="ADAL" clId="{0483CBBE-1B70-42EF-9E95-C53DBEF79A26}" dt="2025-09-03T14:26:10.279" v="1855" actId="20577"/>
          <ac:spMkLst>
            <pc:docMk/>
            <pc:sldMk cId="3127387296" sldId="2147481588"/>
            <ac:spMk id="5" creationId="{467CCA83-DD41-90EB-34A0-91F696D72963}"/>
          </ac:spMkLst>
        </pc:spChg>
        <pc:spChg chg="mod">
          <ac:chgData name="Ned Abbs-Brown [NESO]" userId="d07bfeaf-b33b-4ce6-88fa-75394bc4f0b5" providerId="ADAL" clId="{0483CBBE-1B70-42EF-9E95-C53DBEF79A26}" dt="2025-09-03T14:27:08.556" v="1898" actId="20577"/>
          <ac:spMkLst>
            <pc:docMk/>
            <pc:sldMk cId="3127387296" sldId="2147481588"/>
            <ac:spMk id="6" creationId="{9B43140E-F3E6-0764-3E28-88959E120B30}"/>
          </ac:spMkLst>
        </pc:spChg>
      </pc:sldChg>
      <pc:sldChg chg="modSp mod ord">
        <pc:chgData name="Ned Abbs-Brown [NESO]" userId="d07bfeaf-b33b-4ce6-88fa-75394bc4f0b5" providerId="ADAL" clId="{0483CBBE-1B70-42EF-9E95-C53DBEF79A26}" dt="2025-09-04T10:22:53.130" v="2233" actId="20577"/>
        <pc:sldMkLst>
          <pc:docMk/>
          <pc:sldMk cId="2317187104" sldId="2147481615"/>
        </pc:sldMkLst>
        <pc:spChg chg="mod">
          <ac:chgData name="Ned Abbs-Brown [NESO]" userId="d07bfeaf-b33b-4ce6-88fa-75394bc4f0b5" providerId="ADAL" clId="{0483CBBE-1B70-42EF-9E95-C53DBEF79A26}" dt="2025-09-03T13:18:47.736" v="88" actId="27636"/>
          <ac:spMkLst>
            <pc:docMk/>
            <pc:sldMk cId="2317187104" sldId="2147481615"/>
            <ac:spMk id="2" creationId="{274D5A70-23C0-CF08-8F4A-1821FAE8BD40}"/>
          </ac:spMkLst>
        </pc:spChg>
        <pc:spChg chg="mod">
          <ac:chgData name="Ned Abbs-Brown [NESO]" userId="d07bfeaf-b33b-4ce6-88fa-75394bc4f0b5" providerId="ADAL" clId="{0483CBBE-1B70-42EF-9E95-C53DBEF79A26}" dt="2025-09-04T10:22:39.265" v="2231" actId="1037"/>
          <ac:spMkLst>
            <pc:docMk/>
            <pc:sldMk cId="2317187104" sldId="2147481615"/>
            <ac:spMk id="4" creationId="{EA882FB1-596A-D4FD-B8B5-A6DDC6A2435E}"/>
          </ac:spMkLst>
        </pc:spChg>
        <pc:graphicFrameChg chg="mod">
          <ac:chgData name="Ned Abbs-Brown [NESO]" userId="d07bfeaf-b33b-4ce6-88fa-75394bc4f0b5" providerId="ADAL" clId="{0483CBBE-1B70-42EF-9E95-C53DBEF79A26}" dt="2025-09-04T10:22:53.130" v="2233" actId="20577"/>
          <ac:graphicFrameMkLst>
            <pc:docMk/>
            <pc:sldMk cId="2317187104" sldId="2147481615"/>
            <ac:graphicFrameMk id="7" creationId="{10EF62F1-1AB2-EEEA-4E4A-AA03CAD7644C}"/>
          </ac:graphicFrameMkLst>
        </pc:graphicFrameChg>
      </pc:sldChg>
      <pc:sldChg chg="addSp delSp modSp mod ord modShow">
        <pc:chgData name="Ned Abbs-Brown [NESO]" userId="d07bfeaf-b33b-4ce6-88fa-75394bc4f0b5" providerId="ADAL" clId="{0483CBBE-1B70-42EF-9E95-C53DBEF79A26}" dt="2025-09-04T10:55:41.818" v="3124"/>
        <pc:sldMkLst>
          <pc:docMk/>
          <pc:sldMk cId="653697152" sldId="2147481618"/>
        </pc:sldMkLst>
        <pc:spChg chg="del">
          <ac:chgData name="Ned Abbs-Brown [NESO]" userId="d07bfeaf-b33b-4ce6-88fa-75394bc4f0b5" providerId="ADAL" clId="{0483CBBE-1B70-42EF-9E95-C53DBEF79A26}" dt="2025-09-03T13:52:31.211" v="880" actId="478"/>
          <ac:spMkLst>
            <pc:docMk/>
            <pc:sldMk cId="653697152" sldId="2147481618"/>
            <ac:spMk id="2" creationId="{4F6A3C22-ADDB-63F2-0D5F-D589D6A9055F}"/>
          </ac:spMkLst>
        </pc:spChg>
        <pc:spChg chg="mod">
          <ac:chgData name="Ned Abbs-Brown [NESO]" userId="d07bfeaf-b33b-4ce6-88fa-75394bc4f0b5" providerId="ADAL" clId="{0483CBBE-1B70-42EF-9E95-C53DBEF79A26}" dt="2025-09-03T15:03:28.189" v="2020" actId="20577"/>
          <ac:spMkLst>
            <pc:docMk/>
            <pc:sldMk cId="653697152" sldId="2147481618"/>
            <ac:spMk id="5" creationId="{E52A4FD8-DED7-2C78-A5B4-C835DE688595}"/>
          </ac:spMkLst>
        </pc:spChg>
        <pc:spChg chg="add mod">
          <ac:chgData name="Ned Abbs-Brown [NESO]" userId="d07bfeaf-b33b-4ce6-88fa-75394bc4f0b5" providerId="ADAL" clId="{0483CBBE-1B70-42EF-9E95-C53DBEF79A26}" dt="2025-09-03T14:03:47.818" v="1102"/>
          <ac:spMkLst>
            <pc:docMk/>
            <pc:sldMk cId="653697152" sldId="2147481618"/>
            <ac:spMk id="6" creationId="{DDB41301-B109-44A5-9C8A-A6CA4462647B}"/>
          </ac:spMkLst>
        </pc:spChg>
        <pc:spChg chg="add mod">
          <ac:chgData name="Ned Abbs-Brown [NESO]" userId="d07bfeaf-b33b-4ce6-88fa-75394bc4f0b5" providerId="ADAL" clId="{0483CBBE-1B70-42EF-9E95-C53DBEF79A26}" dt="2025-09-03T14:06:31.188" v="1107" actId="14826"/>
          <ac:spMkLst>
            <pc:docMk/>
            <pc:sldMk cId="653697152" sldId="2147481618"/>
            <ac:spMk id="7" creationId="{57AD1FA5-DABD-E4CD-E01E-97136408F286}"/>
          </ac:spMkLst>
        </pc:spChg>
        <pc:spChg chg="mod">
          <ac:chgData name="Ned Abbs-Brown [NESO]" userId="d07bfeaf-b33b-4ce6-88fa-75394bc4f0b5" providerId="ADAL" clId="{0483CBBE-1B70-42EF-9E95-C53DBEF79A26}" dt="2025-09-03T15:00:25.210" v="1966" actId="20577"/>
          <ac:spMkLst>
            <pc:docMk/>
            <pc:sldMk cId="653697152" sldId="2147481618"/>
            <ac:spMk id="9" creationId="{49E48B81-D5AB-FEBC-9A94-3A6B7CC57948}"/>
          </ac:spMkLst>
        </pc:spChg>
        <pc:graphicFrameChg chg="mod modGraphic">
          <ac:chgData name="Ned Abbs-Brown [NESO]" userId="d07bfeaf-b33b-4ce6-88fa-75394bc4f0b5" providerId="ADAL" clId="{0483CBBE-1B70-42EF-9E95-C53DBEF79A26}" dt="2025-09-04T10:55:41.818" v="3124"/>
          <ac:graphicFrameMkLst>
            <pc:docMk/>
            <pc:sldMk cId="653697152" sldId="2147481618"/>
            <ac:graphicFrameMk id="3" creationId="{473B13D7-860F-73F3-D504-ED2E16FA1DCE}"/>
          </ac:graphicFrameMkLst>
        </pc:graphicFrameChg>
      </pc:sldChg>
      <pc:sldChg chg="add del">
        <pc:chgData name="Ned Abbs-Brown [NESO]" userId="d07bfeaf-b33b-4ce6-88fa-75394bc4f0b5" providerId="ADAL" clId="{0483CBBE-1B70-42EF-9E95-C53DBEF79A26}" dt="2025-09-03T12:41:31.552" v="11" actId="47"/>
        <pc:sldMkLst>
          <pc:docMk/>
          <pc:sldMk cId="3497500288" sldId="2147481620"/>
        </pc:sldMkLst>
      </pc:sldChg>
      <pc:sldChg chg="addSp delSp modSp mod ord modNotesTx">
        <pc:chgData name="Ned Abbs-Brown [NESO]" userId="d07bfeaf-b33b-4ce6-88fa-75394bc4f0b5" providerId="ADAL" clId="{0483CBBE-1B70-42EF-9E95-C53DBEF79A26}" dt="2025-09-04T10:42:23.979" v="3121" actId="207"/>
        <pc:sldMkLst>
          <pc:docMk/>
          <pc:sldMk cId="4044687927" sldId="2147481622"/>
        </pc:sldMkLst>
        <pc:spChg chg="mod">
          <ac:chgData name="Ned Abbs-Brown [NESO]" userId="d07bfeaf-b33b-4ce6-88fa-75394bc4f0b5" providerId="ADAL" clId="{0483CBBE-1B70-42EF-9E95-C53DBEF79A26}" dt="2025-09-04T10:33:50.708" v="3091" actId="1036"/>
          <ac:spMkLst>
            <pc:docMk/>
            <pc:sldMk cId="4044687927" sldId="2147481622"/>
            <ac:spMk id="2" creationId="{5C481382-A4CD-3673-591D-3F70D98A49CA}"/>
          </ac:spMkLst>
        </pc:spChg>
        <pc:spChg chg="del">
          <ac:chgData name="Ned Abbs-Brown [NESO]" userId="d07bfeaf-b33b-4ce6-88fa-75394bc4f0b5" providerId="ADAL" clId="{0483CBBE-1B70-42EF-9E95-C53DBEF79A26}" dt="2025-09-03T14:09:08.636" v="1178" actId="478"/>
          <ac:spMkLst>
            <pc:docMk/>
            <pc:sldMk cId="4044687927" sldId="2147481622"/>
            <ac:spMk id="3" creationId="{674D56E7-867E-7E05-457F-37B2B2E03C13}"/>
          </ac:spMkLst>
        </pc:spChg>
        <pc:spChg chg="add del mod">
          <ac:chgData name="Ned Abbs-Brown [NESO]" userId="d07bfeaf-b33b-4ce6-88fa-75394bc4f0b5" providerId="ADAL" clId="{0483CBBE-1B70-42EF-9E95-C53DBEF79A26}" dt="2025-09-04T10:25:21.683" v="2449" actId="478"/>
          <ac:spMkLst>
            <pc:docMk/>
            <pc:sldMk cId="4044687927" sldId="2147481622"/>
            <ac:spMk id="4" creationId="{CD0A1DC3-29AD-A195-228B-AAA95CA9F0D2}"/>
          </ac:spMkLst>
        </pc:spChg>
        <pc:spChg chg="add mod">
          <ac:chgData name="Ned Abbs-Brown [NESO]" userId="d07bfeaf-b33b-4ce6-88fa-75394bc4f0b5" providerId="ADAL" clId="{0483CBBE-1B70-42EF-9E95-C53DBEF79A26}" dt="2025-09-04T10:35:10.617" v="3108" actId="14861"/>
          <ac:spMkLst>
            <pc:docMk/>
            <pc:sldMk cId="4044687927" sldId="2147481622"/>
            <ac:spMk id="5" creationId="{518BC79C-72A8-1D6C-2806-B2C5F8A4E58C}"/>
          </ac:spMkLst>
        </pc:spChg>
        <pc:spChg chg="ord">
          <ac:chgData name="Ned Abbs-Brown [NESO]" userId="d07bfeaf-b33b-4ce6-88fa-75394bc4f0b5" providerId="ADAL" clId="{0483CBBE-1B70-42EF-9E95-C53DBEF79A26}" dt="2025-09-04T10:32:56.879" v="3038" actId="171"/>
          <ac:spMkLst>
            <pc:docMk/>
            <pc:sldMk cId="4044687927" sldId="2147481622"/>
            <ac:spMk id="6" creationId="{F83D64B2-4382-99E0-CAE3-5EA2E646ED05}"/>
          </ac:spMkLst>
        </pc:spChg>
        <pc:spChg chg="add mod">
          <ac:chgData name="Ned Abbs-Brown [NESO]" userId="d07bfeaf-b33b-4ce6-88fa-75394bc4f0b5" providerId="ADAL" clId="{0483CBBE-1B70-42EF-9E95-C53DBEF79A26}" dt="2025-09-04T10:42:19.924" v="3120" actId="207"/>
          <ac:spMkLst>
            <pc:docMk/>
            <pc:sldMk cId="4044687927" sldId="2147481622"/>
            <ac:spMk id="7" creationId="{4F955DFE-8B96-16A1-A25E-E389CD01B837}"/>
          </ac:spMkLst>
        </pc:spChg>
        <pc:spChg chg="del">
          <ac:chgData name="Ned Abbs-Brown [NESO]" userId="d07bfeaf-b33b-4ce6-88fa-75394bc4f0b5" providerId="ADAL" clId="{0483CBBE-1B70-42EF-9E95-C53DBEF79A26}" dt="2025-09-03T14:09:04.272" v="1176" actId="478"/>
          <ac:spMkLst>
            <pc:docMk/>
            <pc:sldMk cId="4044687927" sldId="2147481622"/>
            <ac:spMk id="8" creationId="{2ECA9629-28DB-A46B-45E2-2F561E1A228D}"/>
          </ac:spMkLst>
        </pc:spChg>
        <pc:spChg chg="del">
          <ac:chgData name="Ned Abbs-Brown [NESO]" userId="d07bfeaf-b33b-4ce6-88fa-75394bc4f0b5" providerId="ADAL" clId="{0483CBBE-1B70-42EF-9E95-C53DBEF79A26}" dt="2025-09-03T14:09:06.217" v="1177" actId="478"/>
          <ac:spMkLst>
            <pc:docMk/>
            <pc:sldMk cId="4044687927" sldId="2147481622"/>
            <ac:spMk id="9" creationId="{33831131-F0B7-E194-32E0-BC1B7B1FF168}"/>
          </ac:spMkLst>
        </pc:spChg>
        <pc:spChg chg="mod">
          <ac:chgData name="Ned Abbs-Brown [NESO]" userId="d07bfeaf-b33b-4ce6-88fa-75394bc4f0b5" providerId="ADAL" clId="{0483CBBE-1B70-42EF-9E95-C53DBEF79A26}" dt="2025-09-04T10:35:10.617" v="3108" actId="14861"/>
          <ac:spMkLst>
            <pc:docMk/>
            <pc:sldMk cId="4044687927" sldId="2147481622"/>
            <ac:spMk id="10" creationId="{31E102BB-02C3-1E76-D5EB-24C100235FD1}"/>
          </ac:spMkLst>
        </pc:spChg>
        <pc:spChg chg="mod">
          <ac:chgData name="Ned Abbs-Brown [NESO]" userId="d07bfeaf-b33b-4ce6-88fa-75394bc4f0b5" providerId="ADAL" clId="{0483CBBE-1B70-42EF-9E95-C53DBEF79A26}" dt="2025-09-04T10:35:10.617" v="3108" actId="14861"/>
          <ac:spMkLst>
            <pc:docMk/>
            <pc:sldMk cId="4044687927" sldId="2147481622"/>
            <ac:spMk id="11" creationId="{B6DE449C-DDE3-055F-4F21-31312B21D190}"/>
          </ac:spMkLst>
        </pc:spChg>
        <pc:spChg chg="del mod">
          <ac:chgData name="Ned Abbs-Brown [NESO]" userId="d07bfeaf-b33b-4ce6-88fa-75394bc4f0b5" providerId="ADAL" clId="{0483CBBE-1B70-42EF-9E95-C53DBEF79A26}" dt="2025-09-04T10:28:30.006" v="2783" actId="478"/>
          <ac:spMkLst>
            <pc:docMk/>
            <pc:sldMk cId="4044687927" sldId="2147481622"/>
            <ac:spMk id="12" creationId="{77A82D81-B0BD-E6EC-06D8-D575FD974BDC}"/>
          </ac:spMkLst>
        </pc:spChg>
        <pc:spChg chg="del mod">
          <ac:chgData name="Ned Abbs-Brown [NESO]" userId="d07bfeaf-b33b-4ce6-88fa-75394bc4f0b5" providerId="ADAL" clId="{0483CBBE-1B70-42EF-9E95-C53DBEF79A26}" dt="2025-09-04T10:25:32.002" v="2450" actId="478"/>
          <ac:spMkLst>
            <pc:docMk/>
            <pc:sldMk cId="4044687927" sldId="2147481622"/>
            <ac:spMk id="13" creationId="{1293F32C-284C-BBEB-0631-BDC1F9FEB6E2}"/>
          </ac:spMkLst>
        </pc:spChg>
        <pc:spChg chg="del">
          <ac:chgData name="Ned Abbs-Brown [NESO]" userId="d07bfeaf-b33b-4ce6-88fa-75394bc4f0b5" providerId="ADAL" clId="{0483CBBE-1B70-42EF-9E95-C53DBEF79A26}" dt="2025-09-03T14:09:10.316" v="1179" actId="478"/>
          <ac:spMkLst>
            <pc:docMk/>
            <pc:sldMk cId="4044687927" sldId="2147481622"/>
            <ac:spMk id="14" creationId="{5AFB64F0-F488-2A58-661A-9510D4C090B5}"/>
          </ac:spMkLst>
        </pc:spChg>
        <pc:spChg chg="add mod">
          <ac:chgData name="Ned Abbs-Brown [NESO]" userId="d07bfeaf-b33b-4ce6-88fa-75394bc4f0b5" providerId="ADAL" clId="{0483CBBE-1B70-42EF-9E95-C53DBEF79A26}" dt="2025-09-04T10:35:10.617" v="3108" actId="14861"/>
          <ac:spMkLst>
            <pc:docMk/>
            <pc:sldMk cId="4044687927" sldId="2147481622"/>
            <ac:spMk id="15" creationId="{1F97A2CC-8069-5241-5725-5C16287D4AE3}"/>
          </ac:spMkLst>
        </pc:spChg>
        <pc:spChg chg="del mod">
          <ac:chgData name="Ned Abbs-Brown [NESO]" userId="d07bfeaf-b33b-4ce6-88fa-75394bc4f0b5" providerId="ADAL" clId="{0483CBBE-1B70-42EF-9E95-C53DBEF79A26}" dt="2025-09-03T14:52:40.911" v="1928" actId="478"/>
          <ac:spMkLst>
            <pc:docMk/>
            <pc:sldMk cId="4044687927" sldId="2147481622"/>
            <ac:spMk id="18" creationId="{57F00708-AA81-79F7-C455-8CC9FD53B273}"/>
          </ac:spMkLst>
        </pc:spChg>
        <pc:spChg chg="add mod">
          <ac:chgData name="Ned Abbs-Brown [NESO]" userId="d07bfeaf-b33b-4ce6-88fa-75394bc4f0b5" providerId="ADAL" clId="{0483CBBE-1B70-42EF-9E95-C53DBEF79A26}" dt="2025-09-04T10:42:15.369" v="3119" actId="207"/>
          <ac:spMkLst>
            <pc:docMk/>
            <pc:sldMk cId="4044687927" sldId="2147481622"/>
            <ac:spMk id="18" creationId="{9F68FB6E-AB6E-01C4-E4CD-E7D5FD771618}"/>
          </ac:spMkLst>
        </pc:spChg>
        <pc:spChg chg="add del mod">
          <ac:chgData name="Ned Abbs-Brown [NESO]" userId="d07bfeaf-b33b-4ce6-88fa-75394bc4f0b5" providerId="ADAL" clId="{0483CBBE-1B70-42EF-9E95-C53DBEF79A26}" dt="2025-09-04T10:25:33.854" v="2451" actId="478"/>
          <ac:spMkLst>
            <pc:docMk/>
            <pc:sldMk cId="4044687927" sldId="2147481622"/>
            <ac:spMk id="21" creationId="{61B2C3BF-E47F-3D96-F920-431C44642FC2}"/>
          </ac:spMkLst>
        </pc:spChg>
        <pc:spChg chg="add mod">
          <ac:chgData name="Ned Abbs-Brown [NESO]" userId="d07bfeaf-b33b-4ce6-88fa-75394bc4f0b5" providerId="ADAL" clId="{0483CBBE-1B70-42EF-9E95-C53DBEF79A26}" dt="2025-09-04T10:42:23.979" v="3121" actId="207"/>
          <ac:spMkLst>
            <pc:docMk/>
            <pc:sldMk cId="4044687927" sldId="2147481622"/>
            <ac:spMk id="22" creationId="{9B00E0AF-2E13-CFFE-1EFF-24D1D7047570}"/>
          </ac:spMkLst>
        </pc:spChg>
        <pc:spChg chg="add mod">
          <ac:chgData name="Ned Abbs-Brown [NESO]" userId="d07bfeaf-b33b-4ce6-88fa-75394bc4f0b5" providerId="ADAL" clId="{0483CBBE-1B70-42EF-9E95-C53DBEF79A26}" dt="2025-09-04T10:34:03.048" v="3092" actId="255"/>
          <ac:spMkLst>
            <pc:docMk/>
            <pc:sldMk cId="4044687927" sldId="2147481622"/>
            <ac:spMk id="27" creationId="{831FE396-5685-177A-DEA2-D03F73AB2C24}"/>
          </ac:spMkLst>
        </pc:spChg>
        <pc:cxnChg chg="del">
          <ac:chgData name="Ned Abbs-Brown [NESO]" userId="d07bfeaf-b33b-4ce6-88fa-75394bc4f0b5" providerId="ADAL" clId="{0483CBBE-1B70-42EF-9E95-C53DBEF79A26}" dt="2025-09-03T14:09:11.554" v="1180" actId="478"/>
          <ac:cxnSpMkLst>
            <pc:docMk/>
            <pc:sldMk cId="4044687927" sldId="2147481622"/>
            <ac:cxnSpMk id="16" creationId="{534AB5E6-7E3B-6959-B659-2C4AD7A5357B}"/>
          </ac:cxnSpMkLst>
        </pc:cxnChg>
        <pc:cxnChg chg="del mod">
          <ac:chgData name="Ned Abbs-Brown [NESO]" userId="d07bfeaf-b33b-4ce6-88fa-75394bc4f0b5" providerId="ADAL" clId="{0483CBBE-1B70-42EF-9E95-C53DBEF79A26}" dt="2025-09-03T14:52:42.448" v="1929" actId="478"/>
          <ac:cxnSpMkLst>
            <pc:docMk/>
            <pc:sldMk cId="4044687927" sldId="2147481622"/>
            <ac:cxnSpMk id="17" creationId="{8410E802-7FF4-5863-DC89-9B16BDC93837}"/>
          </ac:cxnSpMkLst>
        </pc:cxnChg>
        <pc:cxnChg chg="add mod">
          <ac:chgData name="Ned Abbs-Brown [NESO]" userId="d07bfeaf-b33b-4ce6-88fa-75394bc4f0b5" providerId="ADAL" clId="{0483CBBE-1B70-42EF-9E95-C53DBEF79A26}" dt="2025-09-04T10:33:42.415" v="3083" actId="1037"/>
          <ac:cxnSpMkLst>
            <pc:docMk/>
            <pc:sldMk cId="4044687927" sldId="2147481622"/>
            <ac:cxnSpMk id="19" creationId="{A30A6DC9-12BB-8707-91DA-5AC807E62D2B}"/>
          </ac:cxnSpMkLst>
        </pc:cxnChg>
        <pc:cxnChg chg="add del mod">
          <ac:chgData name="Ned Abbs-Brown [NESO]" userId="d07bfeaf-b33b-4ce6-88fa-75394bc4f0b5" providerId="ADAL" clId="{0483CBBE-1B70-42EF-9E95-C53DBEF79A26}" dt="2025-09-04T10:27:55.138" v="2734" actId="478"/>
          <ac:cxnSpMkLst>
            <pc:docMk/>
            <pc:sldMk cId="4044687927" sldId="2147481622"/>
            <ac:cxnSpMk id="20" creationId="{DD688583-90D1-D5A5-62A7-F9524DDDDB0E}"/>
          </ac:cxnSpMkLst>
        </pc:cxnChg>
        <pc:cxnChg chg="add">
          <ac:chgData name="Ned Abbs-Brown [NESO]" userId="d07bfeaf-b33b-4ce6-88fa-75394bc4f0b5" providerId="ADAL" clId="{0483CBBE-1B70-42EF-9E95-C53DBEF79A26}" dt="2025-09-04T10:30:56.908" v="2989" actId="11529"/>
          <ac:cxnSpMkLst>
            <pc:docMk/>
            <pc:sldMk cId="4044687927" sldId="2147481622"/>
            <ac:cxnSpMk id="24" creationId="{26CD8052-14F6-20F3-5880-4BB80BC1DD0A}"/>
          </ac:cxnSpMkLst>
        </pc:cxnChg>
        <pc:cxnChg chg="add mod">
          <ac:chgData name="Ned Abbs-Brown [NESO]" userId="d07bfeaf-b33b-4ce6-88fa-75394bc4f0b5" providerId="ADAL" clId="{0483CBBE-1B70-42EF-9E95-C53DBEF79A26}" dt="2025-09-04T10:33:42.415" v="3083" actId="1037"/>
          <ac:cxnSpMkLst>
            <pc:docMk/>
            <pc:sldMk cId="4044687927" sldId="2147481622"/>
            <ac:cxnSpMk id="25" creationId="{EC1DA0D9-6E44-61D9-642E-5BB875AA0FD1}"/>
          </ac:cxnSpMkLst>
        </pc:cxnChg>
        <pc:cxnChg chg="add mod">
          <ac:chgData name="Ned Abbs-Brown [NESO]" userId="d07bfeaf-b33b-4ce6-88fa-75394bc4f0b5" providerId="ADAL" clId="{0483CBBE-1B70-42EF-9E95-C53DBEF79A26}" dt="2025-09-04T10:33:42.415" v="3083" actId="1037"/>
          <ac:cxnSpMkLst>
            <pc:docMk/>
            <pc:sldMk cId="4044687927" sldId="2147481622"/>
            <ac:cxnSpMk id="26" creationId="{60C49BB5-B3B2-698A-6E44-F7B1DC699C2A}"/>
          </ac:cxnSpMkLst>
        </pc:cxnChg>
      </pc:sldChg>
      <pc:sldChg chg="add del mod modShow">
        <pc:chgData name="Ned Abbs-Brown [NESO]" userId="d07bfeaf-b33b-4ce6-88fa-75394bc4f0b5" providerId="ADAL" clId="{0483CBBE-1B70-42EF-9E95-C53DBEF79A26}" dt="2025-09-03T13:22:46.720" v="92" actId="729"/>
        <pc:sldMkLst>
          <pc:docMk/>
          <pc:sldMk cId="3279691660" sldId="2147481628"/>
        </pc:sldMkLst>
      </pc:sldChg>
      <pc:sldChg chg="addSp delSp modSp add del mod ord modShow">
        <pc:chgData name="Ned Abbs-Brown [NESO]" userId="d07bfeaf-b33b-4ce6-88fa-75394bc4f0b5" providerId="ADAL" clId="{0483CBBE-1B70-42EF-9E95-C53DBEF79A26}" dt="2025-09-03T14:26:47.345" v="1894" actId="47"/>
        <pc:sldMkLst>
          <pc:docMk/>
          <pc:sldMk cId="4139238966" sldId="2147481629"/>
        </pc:sldMkLst>
        <pc:spChg chg="mod">
          <ac:chgData name="Ned Abbs-Brown [NESO]" userId="d07bfeaf-b33b-4ce6-88fa-75394bc4f0b5" providerId="ADAL" clId="{0483CBBE-1B70-42EF-9E95-C53DBEF79A26}" dt="2025-09-03T13:23:00.434" v="121" actId="5793"/>
          <ac:spMkLst>
            <pc:docMk/>
            <pc:sldMk cId="4139238966" sldId="2147481629"/>
            <ac:spMk id="2" creationId="{B8F5CF96-9B87-AEC3-8D33-3587B85CE1C1}"/>
          </ac:spMkLst>
        </pc:spChg>
        <pc:spChg chg="mod">
          <ac:chgData name="Ned Abbs-Brown [NESO]" userId="d07bfeaf-b33b-4ce6-88fa-75394bc4f0b5" providerId="ADAL" clId="{0483CBBE-1B70-42EF-9E95-C53DBEF79A26}" dt="2025-09-03T13:30:10.311" v="606" actId="14100"/>
          <ac:spMkLst>
            <pc:docMk/>
            <pc:sldMk cId="4139238966" sldId="2147481629"/>
            <ac:spMk id="5" creationId="{03BB7BC7-EFEF-1FF7-9B73-98F4EBA6886E}"/>
          </ac:spMkLst>
        </pc:spChg>
        <pc:spChg chg="mod">
          <ac:chgData name="Ned Abbs-Brown [NESO]" userId="d07bfeaf-b33b-4ce6-88fa-75394bc4f0b5" providerId="ADAL" clId="{0483CBBE-1B70-42EF-9E95-C53DBEF79A26}" dt="2025-09-03T14:15:19.629" v="1479" actId="255"/>
          <ac:spMkLst>
            <pc:docMk/>
            <pc:sldMk cId="4139238966" sldId="2147481629"/>
            <ac:spMk id="8" creationId="{017618FA-3017-96E6-78AC-7C1D7BD4974B}"/>
          </ac:spMkLst>
        </pc:spChg>
        <pc:spChg chg="mod">
          <ac:chgData name="Ned Abbs-Brown [NESO]" userId="d07bfeaf-b33b-4ce6-88fa-75394bc4f0b5" providerId="ADAL" clId="{0483CBBE-1B70-42EF-9E95-C53DBEF79A26}" dt="2025-09-03T14:15:19.629" v="1479" actId="255"/>
          <ac:spMkLst>
            <pc:docMk/>
            <pc:sldMk cId="4139238966" sldId="2147481629"/>
            <ac:spMk id="9" creationId="{BC4DFFEB-A1BA-7833-68C6-28F039EAE369}"/>
          </ac:spMkLst>
        </pc:spChg>
        <pc:spChg chg="mod">
          <ac:chgData name="Ned Abbs-Brown [NESO]" userId="d07bfeaf-b33b-4ce6-88fa-75394bc4f0b5" providerId="ADAL" clId="{0483CBBE-1B70-42EF-9E95-C53DBEF79A26}" dt="2025-09-03T14:15:19.629" v="1479" actId="255"/>
          <ac:spMkLst>
            <pc:docMk/>
            <pc:sldMk cId="4139238966" sldId="2147481629"/>
            <ac:spMk id="10" creationId="{FAECE499-0D44-CA1A-6407-B3C2ADE7C935}"/>
          </ac:spMkLst>
        </pc:spChg>
        <pc:spChg chg="del">
          <ac:chgData name="Ned Abbs-Brown [NESO]" userId="d07bfeaf-b33b-4ce6-88fa-75394bc4f0b5" providerId="ADAL" clId="{0483CBBE-1B70-42EF-9E95-C53DBEF79A26}" dt="2025-09-03T13:25:44.659" v="371" actId="478"/>
          <ac:spMkLst>
            <pc:docMk/>
            <pc:sldMk cId="4139238966" sldId="2147481629"/>
            <ac:spMk id="11" creationId="{3AE3A6EB-B05C-D17B-09D7-37D9CB2E1C8C}"/>
          </ac:spMkLst>
        </pc:spChg>
        <pc:spChg chg="del">
          <ac:chgData name="Ned Abbs-Brown [NESO]" userId="d07bfeaf-b33b-4ce6-88fa-75394bc4f0b5" providerId="ADAL" clId="{0483CBBE-1B70-42EF-9E95-C53DBEF79A26}" dt="2025-09-03T13:25:45.986" v="372" actId="478"/>
          <ac:spMkLst>
            <pc:docMk/>
            <pc:sldMk cId="4139238966" sldId="2147481629"/>
            <ac:spMk id="12" creationId="{311EB0EC-82E8-9772-4A8D-1814B6BE76F2}"/>
          </ac:spMkLst>
        </pc:spChg>
        <pc:spChg chg="del">
          <ac:chgData name="Ned Abbs-Brown [NESO]" userId="d07bfeaf-b33b-4ce6-88fa-75394bc4f0b5" providerId="ADAL" clId="{0483CBBE-1B70-42EF-9E95-C53DBEF79A26}" dt="2025-09-03T13:25:47.874" v="373" actId="478"/>
          <ac:spMkLst>
            <pc:docMk/>
            <pc:sldMk cId="4139238966" sldId="2147481629"/>
            <ac:spMk id="13" creationId="{292C0DAD-6FDA-4AFE-83DE-4EC3D19FD611}"/>
          </ac:spMkLst>
        </pc:spChg>
        <pc:spChg chg="mod">
          <ac:chgData name="Ned Abbs-Brown [NESO]" userId="d07bfeaf-b33b-4ce6-88fa-75394bc4f0b5" providerId="ADAL" clId="{0483CBBE-1B70-42EF-9E95-C53DBEF79A26}" dt="2025-09-03T14:15:19.629" v="1479" actId="255"/>
          <ac:spMkLst>
            <pc:docMk/>
            <pc:sldMk cId="4139238966" sldId="2147481629"/>
            <ac:spMk id="14" creationId="{20251538-9C4A-73AC-70FE-43A6323C55C3}"/>
          </ac:spMkLst>
        </pc:spChg>
        <pc:spChg chg="add del mod">
          <ac:chgData name="Ned Abbs-Brown [NESO]" userId="d07bfeaf-b33b-4ce6-88fa-75394bc4f0b5" providerId="ADAL" clId="{0483CBBE-1B70-42EF-9E95-C53DBEF79A26}" dt="2025-09-03T13:32:04.572" v="803" actId="478"/>
          <ac:spMkLst>
            <pc:docMk/>
            <pc:sldMk cId="4139238966" sldId="2147481629"/>
            <ac:spMk id="15" creationId="{2703CDFA-D377-6073-7F0A-17698EA26429}"/>
          </ac:spMkLst>
        </pc:spChg>
        <pc:spChg chg="add mod">
          <ac:chgData name="Ned Abbs-Brown [NESO]" userId="d07bfeaf-b33b-4ce6-88fa-75394bc4f0b5" providerId="ADAL" clId="{0483CBBE-1B70-42EF-9E95-C53DBEF79A26}" dt="2025-09-03T14:15:19.629" v="1479" actId="255"/>
          <ac:spMkLst>
            <pc:docMk/>
            <pc:sldMk cId="4139238966" sldId="2147481629"/>
            <ac:spMk id="17" creationId="{A3FEC743-F7DF-15F2-43A1-5248B3B360A3}"/>
          </ac:spMkLst>
        </pc:spChg>
        <pc:spChg chg="add mod">
          <ac:chgData name="Ned Abbs-Brown [NESO]" userId="d07bfeaf-b33b-4ce6-88fa-75394bc4f0b5" providerId="ADAL" clId="{0483CBBE-1B70-42EF-9E95-C53DBEF79A26}" dt="2025-09-03T14:16:01.133" v="1539" actId="20577"/>
          <ac:spMkLst>
            <pc:docMk/>
            <pc:sldMk cId="4139238966" sldId="2147481629"/>
            <ac:spMk id="20" creationId="{15077A7B-D30D-8892-1B43-DA3244CD20C8}"/>
          </ac:spMkLst>
        </pc:spChg>
        <pc:cxnChg chg="add mod">
          <ac:chgData name="Ned Abbs-Brown [NESO]" userId="d07bfeaf-b33b-4ce6-88fa-75394bc4f0b5" providerId="ADAL" clId="{0483CBBE-1B70-42EF-9E95-C53DBEF79A26}" dt="2025-09-03T14:13:41.383" v="1469" actId="14100"/>
          <ac:cxnSpMkLst>
            <pc:docMk/>
            <pc:sldMk cId="4139238966" sldId="2147481629"/>
            <ac:cxnSpMk id="4" creationId="{36DA4D3B-0139-8004-C59C-A457E4E7EA2A}"/>
          </ac:cxnSpMkLst>
        </pc:cxnChg>
        <pc:cxnChg chg="del mod">
          <ac:chgData name="Ned Abbs-Brown [NESO]" userId="d07bfeaf-b33b-4ce6-88fa-75394bc4f0b5" providerId="ADAL" clId="{0483CBBE-1B70-42EF-9E95-C53DBEF79A26}" dt="2025-09-03T13:29:18.500" v="598" actId="478"/>
          <ac:cxnSpMkLst>
            <pc:docMk/>
            <pc:sldMk cId="4139238966" sldId="2147481629"/>
            <ac:cxnSpMk id="16" creationId="{A1B2008B-D594-CD66-0DB6-0A0CA90DD6A4}"/>
          </ac:cxnSpMkLst>
        </pc:cxnChg>
      </pc:sldChg>
      <pc:sldChg chg="add del">
        <pc:chgData name="Ned Abbs-Brown [NESO]" userId="d07bfeaf-b33b-4ce6-88fa-75394bc4f0b5" providerId="ADAL" clId="{0483CBBE-1B70-42EF-9E95-C53DBEF79A26}" dt="2025-09-03T12:41:30.778" v="7" actId="47"/>
        <pc:sldMkLst>
          <pc:docMk/>
          <pc:sldMk cId="2104572934" sldId="2147481638"/>
        </pc:sldMkLst>
      </pc:sldChg>
      <pc:sldChg chg="add del">
        <pc:chgData name="Ned Abbs-Brown [NESO]" userId="d07bfeaf-b33b-4ce6-88fa-75394bc4f0b5" providerId="ADAL" clId="{0483CBBE-1B70-42EF-9E95-C53DBEF79A26}" dt="2025-09-03T12:41:31.014" v="8" actId="47"/>
        <pc:sldMkLst>
          <pc:docMk/>
          <pc:sldMk cId="2254937705" sldId="2147481640"/>
        </pc:sldMkLst>
      </pc:sldChg>
      <pc:sldChg chg="add del">
        <pc:chgData name="Ned Abbs-Brown [NESO]" userId="d07bfeaf-b33b-4ce6-88fa-75394bc4f0b5" providerId="ADAL" clId="{0483CBBE-1B70-42EF-9E95-C53DBEF79A26}" dt="2025-09-03T12:41:31.183" v="9" actId="47"/>
        <pc:sldMkLst>
          <pc:docMk/>
          <pc:sldMk cId="179561490" sldId="2147481641"/>
        </pc:sldMkLst>
      </pc:sldChg>
      <pc:sldChg chg="add del">
        <pc:chgData name="Ned Abbs-Brown [NESO]" userId="d07bfeaf-b33b-4ce6-88fa-75394bc4f0b5" providerId="ADAL" clId="{0483CBBE-1B70-42EF-9E95-C53DBEF79A26}" dt="2025-09-03T12:41:31.374" v="10" actId="47"/>
        <pc:sldMkLst>
          <pc:docMk/>
          <pc:sldMk cId="2521392101" sldId="2147481642"/>
        </pc:sldMkLst>
      </pc:sldChg>
      <pc:sldChg chg="modSp mod">
        <pc:chgData name="Ned Abbs-Brown [NESO]" userId="d07bfeaf-b33b-4ce6-88fa-75394bc4f0b5" providerId="ADAL" clId="{0483CBBE-1B70-42EF-9E95-C53DBEF79A26}" dt="2025-09-03T15:04:32.366" v="2022" actId="20577"/>
        <pc:sldMkLst>
          <pc:docMk/>
          <pc:sldMk cId="1573740266" sldId="2147481643"/>
        </pc:sldMkLst>
        <pc:spChg chg="mod">
          <ac:chgData name="Ned Abbs-Brown [NESO]" userId="d07bfeaf-b33b-4ce6-88fa-75394bc4f0b5" providerId="ADAL" clId="{0483CBBE-1B70-42EF-9E95-C53DBEF79A26}" dt="2025-09-03T15:04:32.366" v="2022" actId="20577"/>
          <ac:spMkLst>
            <pc:docMk/>
            <pc:sldMk cId="1573740266" sldId="2147481643"/>
            <ac:spMk id="6" creationId="{9FB76928-8441-B9BC-0BD2-90D6D15C48A2}"/>
          </ac:spMkLst>
        </pc:spChg>
      </pc:sldChg>
      <pc:sldChg chg="mod modShow">
        <pc:chgData name="Ned Abbs-Brown [NESO]" userId="d07bfeaf-b33b-4ce6-88fa-75394bc4f0b5" providerId="ADAL" clId="{0483CBBE-1B70-42EF-9E95-C53DBEF79A26}" dt="2025-09-03T14:11:27.450" v="1329" actId="729"/>
        <pc:sldMkLst>
          <pc:docMk/>
          <pc:sldMk cId="2153044618" sldId="2147481665"/>
        </pc:sldMkLst>
      </pc:sldChg>
      <pc:sldChg chg="mod modShow">
        <pc:chgData name="Ned Abbs-Brown [NESO]" userId="d07bfeaf-b33b-4ce6-88fa-75394bc4f0b5" providerId="ADAL" clId="{0483CBBE-1B70-42EF-9E95-C53DBEF79A26}" dt="2025-09-03T14:11:23.821" v="1328" actId="729"/>
        <pc:sldMkLst>
          <pc:docMk/>
          <pc:sldMk cId="3457906322" sldId="2147481666"/>
        </pc:sldMkLst>
      </pc:sldChg>
      <pc:sldChg chg="modSp mod">
        <pc:chgData name="Ned Abbs-Brown [NESO]" userId="d07bfeaf-b33b-4ce6-88fa-75394bc4f0b5" providerId="ADAL" clId="{0483CBBE-1B70-42EF-9E95-C53DBEF79A26}" dt="2025-09-04T10:41:23.334" v="3116"/>
        <pc:sldMkLst>
          <pc:docMk/>
          <pc:sldMk cId="4239575061" sldId="2147481667"/>
        </pc:sldMkLst>
        <pc:graphicFrameChg chg="mod">
          <ac:chgData name="Ned Abbs-Brown [NESO]" userId="d07bfeaf-b33b-4ce6-88fa-75394bc4f0b5" providerId="ADAL" clId="{0483CBBE-1B70-42EF-9E95-C53DBEF79A26}" dt="2025-09-04T10:41:23.334" v="3116"/>
          <ac:graphicFrameMkLst>
            <pc:docMk/>
            <pc:sldMk cId="4239575061" sldId="2147481667"/>
            <ac:graphicFrameMk id="8" creationId="{C26428E2-BBD5-F7EA-327A-906E981DC597}"/>
          </ac:graphicFrameMkLst>
        </pc:graphicFrameChg>
      </pc:sldChg>
      <pc:sldChg chg="mod modShow">
        <pc:chgData name="Ned Abbs-Brown [NESO]" userId="d07bfeaf-b33b-4ce6-88fa-75394bc4f0b5" providerId="ADAL" clId="{0483CBBE-1B70-42EF-9E95-C53DBEF79A26}" dt="2025-09-03T14:11:04.025" v="1326" actId="729"/>
        <pc:sldMkLst>
          <pc:docMk/>
          <pc:sldMk cId="1821389663" sldId="2147481677"/>
        </pc:sldMkLst>
      </pc:sldChg>
      <pc:sldChg chg="mod modShow">
        <pc:chgData name="Ned Abbs-Brown [NESO]" userId="d07bfeaf-b33b-4ce6-88fa-75394bc4f0b5" providerId="ADAL" clId="{0483CBBE-1B70-42EF-9E95-C53DBEF79A26}" dt="2025-09-03T15:07:48.737" v="2025" actId="729"/>
        <pc:sldMkLst>
          <pc:docMk/>
          <pc:sldMk cId="2498073016" sldId="2147481681"/>
        </pc:sldMkLst>
      </pc:sldChg>
      <pc:sldChg chg="mod modShow">
        <pc:chgData name="Ned Abbs-Brown [NESO]" userId="d07bfeaf-b33b-4ce6-88fa-75394bc4f0b5" providerId="ADAL" clId="{0483CBBE-1B70-42EF-9E95-C53DBEF79A26}" dt="2025-09-03T14:11:11.268" v="1327" actId="729"/>
        <pc:sldMkLst>
          <pc:docMk/>
          <pc:sldMk cId="1253986873" sldId="2147481685"/>
        </pc:sldMkLst>
      </pc:sldChg>
      <pc:sldChg chg="mod modShow">
        <pc:chgData name="Ned Abbs-Brown [NESO]" userId="d07bfeaf-b33b-4ce6-88fa-75394bc4f0b5" providerId="ADAL" clId="{0483CBBE-1B70-42EF-9E95-C53DBEF79A26}" dt="2025-09-03T14:10:57.423" v="1325" actId="729"/>
        <pc:sldMkLst>
          <pc:docMk/>
          <pc:sldMk cId="585068934" sldId="2147481686"/>
        </pc:sldMkLst>
      </pc:sldChg>
      <pc:sldChg chg="modSp mod">
        <pc:chgData name="Ned Abbs-Brown [NESO]" userId="d07bfeaf-b33b-4ce6-88fa-75394bc4f0b5" providerId="ADAL" clId="{0483CBBE-1B70-42EF-9E95-C53DBEF79A26}" dt="2025-09-04T10:56:55.437" v="3126" actId="207"/>
        <pc:sldMkLst>
          <pc:docMk/>
          <pc:sldMk cId="853985751" sldId="2147481687"/>
        </pc:sldMkLst>
        <pc:spChg chg="mod">
          <ac:chgData name="Ned Abbs-Brown [NESO]" userId="d07bfeaf-b33b-4ce6-88fa-75394bc4f0b5" providerId="ADAL" clId="{0483CBBE-1B70-42EF-9E95-C53DBEF79A26}" dt="2025-09-04T10:56:55.437" v="3126" actId="207"/>
          <ac:spMkLst>
            <pc:docMk/>
            <pc:sldMk cId="853985751" sldId="2147481687"/>
            <ac:spMk id="4" creationId="{AC4C450E-9F3A-2A2F-6048-E00B4966F3A5}"/>
          </ac:spMkLst>
        </pc:spChg>
        <pc:spChg chg="mod">
          <ac:chgData name="Ned Abbs-Brown [NESO]" userId="d07bfeaf-b33b-4ce6-88fa-75394bc4f0b5" providerId="ADAL" clId="{0483CBBE-1B70-42EF-9E95-C53DBEF79A26}" dt="2025-09-03T15:03:40.318" v="2021" actId="20577"/>
          <ac:spMkLst>
            <pc:docMk/>
            <pc:sldMk cId="853985751" sldId="2147481687"/>
            <ac:spMk id="11" creationId="{F7BEA8CD-0536-0648-3F83-FAE6B6DAE3FC}"/>
          </ac:spMkLst>
        </pc:spChg>
      </pc:sldChg>
      <pc:sldChg chg="new del">
        <pc:chgData name="Ned Abbs-Brown [NESO]" userId="d07bfeaf-b33b-4ce6-88fa-75394bc4f0b5" providerId="ADAL" clId="{0483CBBE-1B70-42EF-9E95-C53DBEF79A26}" dt="2025-09-03T13:15:47.600" v="15" actId="680"/>
        <pc:sldMkLst>
          <pc:docMk/>
          <pc:sldMk cId="2296563455" sldId="2147481688"/>
        </pc:sldMkLst>
      </pc:sldChg>
      <pc:sldChg chg="delSp modSp new del mod ord">
        <pc:chgData name="Ned Abbs-Brown [NESO]" userId="d07bfeaf-b33b-4ce6-88fa-75394bc4f0b5" providerId="ADAL" clId="{0483CBBE-1B70-42EF-9E95-C53DBEF79A26}" dt="2025-09-03T14:07:35.643" v="1166" actId="47"/>
        <pc:sldMkLst>
          <pc:docMk/>
          <pc:sldMk cId="3583251235" sldId="2147481688"/>
        </pc:sldMkLst>
        <pc:spChg chg="mod">
          <ac:chgData name="Ned Abbs-Brown [NESO]" userId="d07bfeaf-b33b-4ce6-88fa-75394bc4f0b5" providerId="ADAL" clId="{0483CBBE-1B70-42EF-9E95-C53DBEF79A26}" dt="2025-09-03T13:16:06.380" v="49" actId="20577"/>
          <ac:spMkLst>
            <pc:docMk/>
            <pc:sldMk cId="3583251235" sldId="2147481688"/>
            <ac:spMk id="2" creationId="{08CDC85B-C302-7287-2C07-2A38654D1F8F}"/>
          </ac:spMkLst>
        </pc:spChg>
        <pc:spChg chg="del">
          <ac:chgData name="Ned Abbs-Brown [NESO]" userId="d07bfeaf-b33b-4ce6-88fa-75394bc4f0b5" providerId="ADAL" clId="{0483CBBE-1B70-42EF-9E95-C53DBEF79A26}" dt="2025-09-03T13:16:30.384" v="54" actId="478"/>
          <ac:spMkLst>
            <pc:docMk/>
            <pc:sldMk cId="3583251235" sldId="2147481688"/>
            <ac:spMk id="3" creationId="{7BC611B7-F86C-0BDD-D217-45DF28046EF9}"/>
          </ac:spMkLst>
        </pc:spChg>
        <pc:spChg chg="mod">
          <ac:chgData name="Ned Abbs-Brown [NESO]" userId="d07bfeaf-b33b-4ce6-88fa-75394bc4f0b5" providerId="ADAL" clId="{0483CBBE-1B70-42EF-9E95-C53DBEF79A26}" dt="2025-09-03T13:45:08.125" v="876" actId="20577"/>
          <ac:spMkLst>
            <pc:docMk/>
            <pc:sldMk cId="3583251235" sldId="2147481688"/>
            <ac:spMk id="4" creationId="{559A81E1-8DC5-7B49-82F6-8A2FC9235E67}"/>
          </ac:spMkLst>
        </pc:spChg>
      </pc:sldChg>
      <pc:sldChg chg="new del">
        <pc:chgData name="Ned Abbs-Brown [NESO]" userId="d07bfeaf-b33b-4ce6-88fa-75394bc4f0b5" providerId="ADAL" clId="{0483CBBE-1B70-42EF-9E95-C53DBEF79A26}" dt="2025-09-04T09:30:02.610" v="2170" actId="680"/>
        <pc:sldMkLst>
          <pc:docMk/>
          <pc:sldMk cId="145777911" sldId="2147481690"/>
        </pc:sldMkLst>
      </pc:sldChg>
      <pc:sldChg chg="modSp del mod">
        <pc:chgData name="Ned Abbs-Brown [NESO]" userId="d07bfeaf-b33b-4ce6-88fa-75394bc4f0b5" providerId="ADAL" clId="{0483CBBE-1B70-42EF-9E95-C53DBEF79A26}" dt="2025-09-04T10:34:08.043" v="3093" actId="47"/>
        <pc:sldMkLst>
          <pc:docMk/>
          <pc:sldMk cId="4292507250" sldId="2147481691"/>
        </pc:sldMkLst>
        <pc:spChg chg="mod">
          <ac:chgData name="Ned Abbs-Brown [NESO]" userId="d07bfeaf-b33b-4ce6-88fa-75394bc4f0b5" providerId="ADAL" clId="{0483CBBE-1B70-42EF-9E95-C53DBEF79A26}" dt="2025-09-04T10:06:17.579" v="2171" actId="1076"/>
          <ac:spMkLst>
            <pc:docMk/>
            <pc:sldMk cId="4292507250" sldId="2147481691"/>
            <ac:spMk id="10" creationId="{7CA01155-2178-B086-C454-AEEB1D076578}"/>
          </ac:spMkLst>
        </pc:spChg>
        <pc:graphicFrameChg chg="mod">
          <ac:chgData name="Ned Abbs-Brown [NESO]" userId="d07bfeaf-b33b-4ce6-88fa-75394bc4f0b5" providerId="ADAL" clId="{0483CBBE-1B70-42EF-9E95-C53DBEF79A26}" dt="2025-09-04T10:33:06.594" v="3039" actId="1076"/>
          <ac:graphicFrameMkLst>
            <pc:docMk/>
            <pc:sldMk cId="4292507250" sldId="2147481691"/>
            <ac:graphicFrameMk id="6" creationId="{AC7F2ABF-2E38-B76B-D827-8965C80A91BC}"/>
          </ac:graphicFrameMkLst>
        </pc:graphicFrameChg>
      </pc:sldChg>
    </pc:docChg>
  </pc:docChgLst>
  <pc:docChgLst>
    <pc:chgData name="Kate Garratt [NESO]" userId="aec1e644-2336-4e07-90ab-9719268265ab" providerId="ADAL" clId="{3C534985-BA08-43F9-8B6A-F645E632A440}"/>
    <pc:docChg chg="undo custSel addSld delSld modSld sldOrd modSection">
      <pc:chgData name="Kate Garratt [NESO]" userId="aec1e644-2336-4e07-90ab-9719268265ab" providerId="ADAL" clId="{3C534985-BA08-43F9-8B6A-F645E632A440}" dt="2025-09-04T11:30:10.349" v="2549" actId="33524"/>
      <pc:docMkLst>
        <pc:docMk/>
      </pc:docMkLst>
      <pc:sldChg chg="addSp delSp modSp mod ord">
        <pc:chgData name="Kate Garratt [NESO]" userId="aec1e644-2336-4e07-90ab-9719268265ab" providerId="ADAL" clId="{3C534985-BA08-43F9-8B6A-F645E632A440}" dt="2025-09-04T10:18:01.698" v="2328" actId="20577"/>
        <pc:sldMkLst>
          <pc:docMk/>
          <pc:sldMk cId="2317187104" sldId="2147481615"/>
        </pc:sldMkLst>
        <pc:spChg chg="mod">
          <ac:chgData name="Kate Garratt [NESO]" userId="aec1e644-2336-4e07-90ab-9719268265ab" providerId="ADAL" clId="{3C534985-BA08-43F9-8B6A-F645E632A440}" dt="2025-09-04T10:16:23.976" v="2105" actId="20577"/>
          <ac:spMkLst>
            <pc:docMk/>
            <pc:sldMk cId="2317187104" sldId="2147481615"/>
            <ac:spMk id="4" creationId="{EA882FB1-596A-D4FD-B8B5-A6DDC6A2435E}"/>
          </ac:spMkLst>
        </pc:spChg>
        <pc:spChg chg="del mod">
          <ac:chgData name="Kate Garratt [NESO]" userId="aec1e644-2336-4e07-90ab-9719268265ab" providerId="ADAL" clId="{3C534985-BA08-43F9-8B6A-F645E632A440}" dt="2025-09-04T10:17:47.195" v="2285" actId="478"/>
          <ac:spMkLst>
            <pc:docMk/>
            <pc:sldMk cId="2317187104" sldId="2147481615"/>
            <ac:spMk id="5" creationId="{036E6B2A-90BF-0521-8740-ACE5504F94C5}"/>
          </ac:spMkLst>
        </pc:spChg>
        <pc:spChg chg="add del mod">
          <ac:chgData name="Kate Garratt [NESO]" userId="aec1e644-2336-4e07-90ab-9719268265ab" providerId="ADAL" clId="{3C534985-BA08-43F9-8B6A-F645E632A440}" dt="2025-09-04T10:03:10.981" v="2048" actId="478"/>
          <ac:spMkLst>
            <pc:docMk/>
            <pc:sldMk cId="2317187104" sldId="2147481615"/>
            <ac:spMk id="6" creationId="{D1547484-F619-1E4F-B4FE-DA2718F856C8}"/>
          </ac:spMkLst>
        </pc:spChg>
        <pc:graphicFrameChg chg="mod">
          <ac:chgData name="Kate Garratt [NESO]" userId="aec1e644-2336-4e07-90ab-9719268265ab" providerId="ADAL" clId="{3C534985-BA08-43F9-8B6A-F645E632A440}" dt="2025-09-04T10:18:01.698" v="2328" actId="20577"/>
          <ac:graphicFrameMkLst>
            <pc:docMk/>
            <pc:sldMk cId="2317187104" sldId="2147481615"/>
            <ac:graphicFrameMk id="7" creationId="{10EF62F1-1AB2-EEEA-4E4A-AA03CAD7644C}"/>
          </ac:graphicFrameMkLst>
        </pc:graphicFrameChg>
      </pc:sldChg>
      <pc:sldChg chg="addSp delSp modSp mod ord modClrScheme chgLayout">
        <pc:chgData name="Kate Garratt [NESO]" userId="aec1e644-2336-4e07-90ab-9719268265ab" providerId="ADAL" clId="{3C534985-BA08-43F9-8B6A-F645E632A440}" dt="2025-09-04T10:37:42.496" v="2543" actId="478"/>
        <pc:sldMkLst>
          <pc:docMk/>
          <pc:sldMk cId="4044687927" sldId="2147481622"/>
        </pc:sldMkLst>
        <pc:spChg chg="mod ord">
          <ac:chgData name="Kate Garratt [NESO]" userId="aec1e644-2336-4e07-90ab-9719268265ab" providerId="ADAL" clId="{3C534985-BA08-43F9-8B6A-F645E632A440}" dt="2025-09-04T10:37:33.979" v="2541" actId="700"/>
          <ac:spMkLst>
            <pc:docMk/>
            <pc:sldMk cId="4044687927" sldId="2147481622"/>
            <ac:spMk id="2" creationId="{5C481382-A4CD-3673-591D-3F70D98A49CA}"/>
          </ac:spMkLst>
        </pc:spChg>
        <pc:spChg chg="add del mod">
          <ac:chgData name="Kate Garratt [NESO]" userId="aec1e644-2336-4e07-90ab-9719268265ab" providerId="ADAL" clId="{3C534985-BA08-43F9-8B6A-F645E632A440}" dt="2025-09-04T09:56:04.316" v="1426" actId="478"/>
          <ac:spMkLst>
            <pc:docMk/>
            <pc:sldMk cId="4044687927" sldId="2147481622"/>
            <ac:spMk id="3" creationId="{1214C1C3-7A00-CEBE-F200-D6134D48166B}"/>
          </ac:spMkLst>
        </pc:spChg>
        <pc:spChg chg="add del mod ord">
          <ac:chgData name="Kate Garratt [NESO]" userId="aec1e644-2336-4e07-90ab-9719268265ab" providerId="ADAL" clId="{3C534985-BA08-43F9-8B6A-F645E632A440}" dt="2025-09-04T10:37:42.496" v="2543" actId="478"/>
          <ac:spMkLst>
            <pc:docMk/>
            <pc:sldMk cId="4044687927" sldId="2147481622"/>
            <ac:spMk id="8" creationId="{E53DF8CB-15A5-BCF1-F201-631C9A459956}"/>
          </ac:spMkLst>
        </pc:spChg>
        <pc:spChg chg="add del mod ord">
          <ac:chgData name="Kate Garratt [NESO]" userId="aec1e644-2336-4e07-90ab-9719268265ab" providerId="ADAL" clId="{3C534985-BA08-43F9-8B6A-F645E632A440}" dt="2025-09-04T10:37:39.772" v="2542" actId="478"/>
          <ac:spMkLst>
            <pc:docMk/>
            <pc:sldMk cId="4044687927" sldId="2147481622"/>
            <ac:spMk id="9" creationId="{2FF20639-5514-74F6-C275-30D52B0E3F2E}"/>
          </ac:spMkLst>
        </pc:spChg>
      </pc:sldChg>
      <pc:sldChg chg="delSp modSp mod">
        <pc:chgData name="Kate Garratt [NESO]" userId="aec1e644-2336-4e07-90ab-9719268265ab" providerId="ADAL" clId="{3C534985-BA08-43F9-8B6A-F645E632A440}" dt="2025-09-04T09:45:17.033" v="320" actId="478"/>
        <pc:sldMkLst>
          <pc:docMk/>
          <pc:sldMk cId="2153044618" sldId="2147481665"/>
        </pc:sldMkLst>
        <pc:spChg chg="mod">
          <ac:chgData name="Kate Garratt [NESO]" userId="aec1e644-2336-4e07-90ab-9719268265ab" providerId="ADAL" clId="{3C534985-BA08-43F9-8B6A-F645E632A440}" dt="2025-09-04T09:44:56.746" v="316" actId="20577"/>
          <ac:spMkLst>
            <pc:docMk/>
            <pc:sldMk cId="2153044618" sldId="2147481665"/>
            <ac:spMk id="3" creationId="{99E2BA16-7328-B81C-4D83-AAEE2F3CCDDD}"/>
          </ac:spMkLst>
        </pc:spChg>
        <pc:spChg chg="del mod">
          <ac:chgData name="Kate Garratt [NESO]" userId="aec1e644-2336-4e07-90ab-9719268265ab" providerId="ADAL" clId="{3C534985-BA08-43F9-8B6A-F645E632A440}" dt="2025-09-04T09:45:17.033" v="320" actId="478"/>
          <ac:spMkLst>
            <pc:docMk/>
            <pc:sldMk cId="2153044618" sldId="2147481665"/>
            <ac:spMk id="6" creationId="{AABFD488-5E66-BC74-49A2-2C10B69812D7}"/>
          </ac:spMkLst>
        </pc:spChg>
        <pc:picChg chg="mod">
          <ac:chgData name="Kate Garratt [NESO]" userId="aec1e644-2336-4e07-90ab-9719268265ab" providerId="ADAL" clId="{3C534985-BA08-43F9-8B6A-F645E632A440}" dt="2025-09-04T09:45:08.750" v="318" actId="1076"/>
          <ac:picMkLst>
            <pc:docMk/>
            <pc:sldMk cId="2153044618" sldId="2147481665"/>
            <ac:picMk id="7" creationId="{7B153385-2044-AC68-E301-200DF027B395}"/>
          </ac:picMkLst>
        </pc:picChg>
        <pc:cxnChg chg="mod">
          <ac:chgData name="Kate Garratt [NESO]" userId="aec1e644-2336-4e07-90ab-9719268265ab" providerId="ADAL" clId="{3C534985-BA08-43F9-8B6A-F645E632A440}" dt="2025-09-04T09:45:03.518" v="317" actId="1076"/>
          <ac:cxnSpMkLst>
            <pc:docMk/>
            <pc:sldMk cId="2153044618" sldId="2147481665"/>
            <ac:cxnSpMk id="9" creationId="{92B166D9-8C9D-BB80-D99C-8BDFF518634E}"/>
          </ac:cxnSpMkLst>
        </pc:cxnChg>
      </pc:sldChg>
      <pc:sldChg chg="addSp delSp modSp mod modClrScheme chgLayout">
        <pc:chgData name="Kate Garratt [NESO]" userId="aec1e644-2336-4e07-90ab-9719268265ab" providerId="ADAL" clId="{3C534985-BA08-43F9-8B6A-F645E632A440}" dt="2025-09-04T09:54:33.602" v="1391" actId="14100"/>
        <pc:sldMkLst>
          <pc:docMk/>
          <pc:sldMk cId="4239575061" sldId="2147481667"/>
        </pc:sldMkLst>
        <pc:spChg chg="mod ord">
          <ac:chgData name="Kate Garratt [NESO]" userId="aec1e644-2336-4e07-90ab-9719268265ab" providerId="ADAL" clId="{3C534985-BA08-43F9-8B6A-F645E632A440}" dt="2025-09-04T09:53:57.945" v="1380" actId="700"/>
          <ac:spMkLst>
            <pc:docMk/>
            <pc:sldMk cId="4239575061" sldId="2147481667"/>
            <ac:spMk id="2" creationId="{8318CAB5-693E-45C3-438B-7C800D1AF33D}"/>
          </ac:spMkLst>
        </pc:spChg>
        <pc:spChg chg="del">
          <ac:chgData name="Kate Garratt [NESO]" userId="aec1e644-2336-4e07-90ab-9719268265ab" providerId="ADAL" clId="{3C534985-BA08-43F9-8B6A-F645E632A440}" dt="2025-09-04T09:52:46.875" v="1368" actId="478"/>
          <ac:spMkLst>
            <pc:docMk/>
            <pc:sldMk cId="4239575061" sldId="2147481667"/>
            <ac:spMk id="3" creationId="{A61E2266-3320-E5CC-53F9-EF2314F4202D}"/>
          </ac:spMkLst>
        </pc:spChg>
        <pc:spChg chg="mod ord">
          <ac:chgData name="Kate Garratt [NESO]" userId="aec1e644-2336-4e07-90ab-9719268265ab" providerId="ADAL" clId="{3C534985-BA08-43F9-8B6A-F645E632A440}" dt="2025-09-04T09:53:57.945" v="1380" actId="700"/>
          <ac:spMkLst>
            <pc:docMk/>
            <pc:sldMk cId="4239575061" sldId="2147481667"/>
            <ac:spMk id="4" creationId="{3790D1FF-0161-AC50-139C-69EEF594049E}"/>
          </ac:spMkLst>
        </pc:spChg>
        <pc:spChg chg="add del mod ord">
          <ac:chgData name="Kate Garratt [NESO]" userId="aec1e644-2336-4e07-90ab-9719268265ab" providerId="ADAL" clId="{3C534985-BA08-43F9-8B6A-F645E632A440}" dt="2025-09-04T09:53:47.058" v="1379" actId="700"/>
          <ac:spMkLst>
            <pc:docMk/>
            <pc:sldMk cId="4239575061" sldId="2147481667"/>
            <ac:spMk id="5" creationId="{0BAA4FBA-0A3E-D5F5-7AC4-B3645C9F298A}"/>
          </ac:spMkLst>
        </pc:spChg>
        <pc:graphicFrameChg chg="mod ord">
          <ac:chgData name="Kate Garratt [NESO]" userId="aec1e644-2336-4e07-90ab-9719268265ab" providerId="ADAL" clId="{3C534985-BA08-43F9-8B6A-F645E632A440}" dt="2025-09-04T09:54:33.602" v="1391" actId="14100"/>
          <ac:graphicFrameMkLst>
            <pc:docMk/>
            <pc:sldMk cId="4239575061" sldId="2147481667"/>
            <ac:graphicFrameMk id="8" creationId="{C26428E2-BBD5-F7EA-327A-906E981DC597}"/>
          </ac:graphicFrameMkLst>
        </pc:graphicFrameChg>
      </pc:sldChg>
      <pc:sldChg chg="delSp modSp mod">
        <pc:chgData name="Kate Garratt [NESO]" userId="aec1e644-2336-4e07-90ab-9719268265ab" providerId="ADAL" clId="{3C534985-BA08-43F9-8B6A-F645E632A440}" dt="2025-09-04T10:38:34.428" v="2547" actId="20577"/>
        <pc:sldMkLst>
          <pc:docMk/>
          <pc:sldMk cId="2498073016" sldId="2147481681"/>
        </pc:sldMkLst>
        <pc:spChg chg="mod">
          <ac:chgData name="Kate Garratt [NESO]" userId="aec1e644-2336-4e07-90ab-9719268265ab" providerId="ADAL" clId="{3C534985-BA08-43F9-8B6A-F645E632A440}" dt="2025-09-04T09:42:49.412" v="215" actId="20577"/>
          <ac:spMkLst>
            <pc:docMk/>
            <pc:sldMk cId="2498073016" sldId="2147481681"/>
            <ac:spMk id="2" creationId="{9EC52A82-E946-9E20-CC9A-8D3D218F94F1}"/>
          </ac:spMkLst>
        </pc:spChg>
        <pc:spChg chg="del">
          <ac:chgData name="Kate Garratt [NESO]" userId="aec1e644-2336-4e07-90ab-9719268265ab" providerId="ADAL" clId="{3C534985-BA08-43F9-8B6A-F645E632A440}" dt="2025-09-04T09:44:27.131" v="269" actId="478"/>
          <ac:spMkLst>
            <pc:docMk/>
            <pc:sldMk cId="2498073016" sldId="2147481681"/>
            <ac:spMk id="3" creationId="{3003CE8B-E383-8C30-F27D-B98762D305F5}"/>
          </ac:spMkLst>
        </pc:spChg>
        <pc:graphicFrameChg chg="mod">
          <ac:chgData name="Kate Garratt [NESO]" userId="aec1e644-2336-4e07-90ab-9719268265ab" providerId="ADAL" clId="{3C534985-BA08-43F9-8B6A-F645E632A440}" dt="2025-09-04T10:38:34.428" v="2547" actId="20577"/>
          <ac:graphicFrameMkLst>
            <pc:docMk/>
            <pc:sldMk cId="2498073016" sldId="2147481681"/>
            <ac:graphicFrameMk id="9" creationId="{D18FD248-97CF-78DF-0481-631151B82E28}"/>
          </ac:graphicFrameMkLst>
        </pc:graphicFrameChg>
      </pc:sldChg>
      <pc:sldChg chg="modSp mod">
        <pc:chgData name="Kate Garratt [NESO]" userId="aec1e644-2336-4e07-90ab-9719268265ab" providerId="ADAL" clId="{3C534985-BA08-43F9-8B6A-F645E632A440}" dt="2025-09-04T10:38:22.440" v="2546" actId="27636"/>
        <pc:sldMkLst>
          <pc:docMk/>
          <pc:sldMk cId="853985751" sldId="2147481687"/>
        </pc:sldMkLst>
        <pc:spChg chg="mod">
          <ac:chgData name="Kate Garratt [NESO]" userId="aec1e644-2336-4e07-90ab-9719268265ab" providerId="ADAL" clId="{3C534985-BA08-43F9-8B6A-F645E632A440}" dt="2025-09-04T10:38:22.440" v="2546" actId="27636"/>
          <ac:spMkLst>
            <pc:docMk/>
            <pc:sldMk cId="853985751" sldId="2147481687"/>
            <ac:spMk id="4" creationId="{AC4C450E-9F3A-2A2F-6048-E00B4966F3A5}"/>
          </ac:spMkLst>
        </pc:spChg>
      </pc:sldChg>
      <pc:sldChg chg="del">
        <pc:chgData name="Kate Garratt [NESO]" userId="aec1e644-2336-4e07-90ab-9719268265ab" providerId="ADAL" clId="{3C534985-BA08-43F9-8B6A-F645E632A440}" dt="2025-09-04T09:42:43.605" v="214" actId="47"/>
        <pc:sldMkLst>
          <pc:docMk/>
          <pc:sldMk cId="1057611951" sldId="2147481688"/>
        </pc:sldMkLst>
      </pc:sldChg>
      <pc:sldChg chg="addSp modSp del">
        <pc:chgData name="Kate Garratt [NESO]" userId="aec1e644-2336-4e07-90ab-9719268265ab" providerId="ADAL" clId="{3C534985-BA08-43F9-8B6A-F645E632A440}" dt="2025-09-04T10:25:08.320" v="2330" actId="2696"/>
        <pc:sldMkLst>
          <pc:docMk/>
          <pc:sldMk cId="3498540306" sldId="2147481689"/>
        </pc:sldMkLst>
        <pc:spChg chg="add mod">
          <ac:chgData name="Kate Garratt [NESO]" userId="aec1e644-2336-4e07-90ab-9719268265ab" providerId="ADAL" clId="{3C534985-BA08-43F9-8B6A-F645E632A440}" dt="2025-09-04T10:18:22.801" v="2329"/>
          <ac:spMkLst>
            <pc:docMk/>
            <pc:sldMk cId="3498540306" sldId="2147481689"/>
            <ac:spMk id="4" creationId="{48584958-8E1D-26AE-0AFC-A5FED99F78ED}"/>
          </ac:spMkLst>
        </pc:spChg>
      </pc:sldChg>
      <pc:sldChg chg="addSp delSp modSp add mod">
        <pc:chgData name="Kate Garratt [NESO]" userId="aec1e644-2336-4e07-90ab-9719268265ab" providerId="ADAL" clId="{3C534985-BA08-43F9-8B6A-F645E632A440}" dt="2025-09-04T11:30:10.349" v="2549" actId="33524"/>
        <pc:sldMkLst>
          <pc:docMk/>
          <pc:sldMk cId="769838711" sldId="2147481690"/>
        </pc:sldMkLst>
        <pc:spChg chg="mod">
          <ac:chgData name="Kate Garratt [NESO]" userId="aec1e644-2336-4e07-90ab-9719268265ab" providerId="ADAL" clId="{3C534985-BA08-43F9-8B6A-F645E632A440}" dt="2025-09-04T11:30:10.349" v="2549" actId="33524"/>
          <ac:spMkLst>
            <pc:docMk/>
            <pc:sldMk cId="769838711" sldId="2147481690"/>
            <ac:spMk id="3" creationId="{8EDD418A-CC01-13DC-7316-511FB829FF51}"/>
          </ac:spMkLst>
        </pc:spChg>
        <pc:spChg chg="del">
          <ac:chgData name="Kate Garratt [NESO]" userId="aec1e644-2336-4e07-90ab-9719268265ab" providerId="ADAL" clId="{3C534985-BA08-43F9-8B6A-F645E632A440}" dt="2025-09-04T09:45:43.648" v="328" actId="478"/>
          <ac:spMkLst>
            <pc:docMk/>
            <pc:sldMk cId="769838711" sldId="2147481690"/>
            <ac:spMk id="4" creationId="{EB165D32-8F80-597D-7B7A-127256E22A78}"/>
          </ac:spMkLst>
        </pc:spChg>
        <pc:spChg chg="del mod">
          <ac:chgData name="Kate Garratt [NESO]" userId="aec1e644-2336-4e07-90ab-9719268265ab" providerId="ADAL" clId="{3C534985-BA08-43F9-8B6A-F645E632A440}" dt="2025-09-04T09:45:27.887" v="324"/>
          <ac:spMkLst>
            <pc:docMk/>
            <pc:sldMk cId="769838711" sldId="2147481690"/>
            <ac:spMk id="6" creationId="{7BD95030-3307-A1D7-DFAF-6D1FE30E3F23}"/>
          </ac:spMkLst>
        </pc:spChg>
        <pc:spChg chg="add del mod">
          <ac:chgData name="Kate Garratt [NESO]" userId="aec1e644-2336-4e07-90ab-9719268265ab" providerId="ADAL" clId="{3C534985-BA08-43F9-8B6A-F645E632A440}" dt="2025-09-04T09:45:45.419" v="329" actId="478"/>
          <ac:spMkLst>
            <pc:docMk/>
            <pc:sldMk cId="769838711" sldId="2147481690"/>
            <ac:spMk id="10" creationId="{B9936394-6839-BD26-848B-C46D988FBB13}"/>
          </ac:spMkLst>
        </pc:spChg>
        <pc:graphicFrameChg chg="add del modGraphic">
          <ac:chgData name="Kate Garratt [NESO]" userId="aec1e644-2336-4e07-90ab-9719268265ab" providerId="ADAL" clId="{3C534985-BA08-43F9-8B6A-F645E632A440}" dt="2025-09-04T09:51:01.433" v="1318" actId="1032"/>
          <ac:graphicFrameMkLst>
            <pc:docMk/>
            <pc:sldMk cId="769838711" sldId="2147481690"/>
            <ac:graphicFrameMk id="11" creationId="{D81CE3E2-86DD-6678-CEC2-B354981AD918}"/>
          </ac:graphicFrameMkLst>
        </pc:graphicFrameChg>
        <pc:picChg chg="del">
          <ac:chgData name="Kate Garratt [NESO]" userId="aec1e644-2336-4e07-90ab-9719268265ab" providerId="ADAL" clId="{3C534985-BA08-43F9-8B6A-F645E632A440}" dt="2025-09-04T09:45:27.869" v="322" actId="478"/>
          <ac:picMkLst>
            <pc:docMk/>
            <pc:sldMk cId="769838711" sldId="2147481690"/>
            <ac:picMk id="7" creationId="{FE69B3D5-F419-C75B-9378-5867D2000F6B}"/>
          </ac:picMkLst>
        </pc:picChg>
        <pc:cxnChg chg="del">
          <ac:chgData name="Kate Garratt [NESO]" userId="aec1e644-2336-4e07-90ab-9719268265ab" providerId="ADAL" clId="{3C534985-BA08-43F9-8B6A-F645E632A440}" dt="2025-09-04T09:45:29.832" v="325" actId="478"/>
          <ac:cxnSpMkLst>
            <pc:docMk/>
            <pc:sldMk cId="769838711" sldId="2147481690"/>
            <ac:cxnSpMk id="9" creationId="{51476D45-79F4-8717-75DA-0376CE09D8FE}"/>
          </ac:cxnSpMkLst>
        </pc:cxnChg>
      </pc:sldChg>
      <pc:sldChg chg="addSp delSp modSp new mod ord">
        <pc:chgData name="Kate Garratt [NESO]" userId="aec1e644-2336-4e07-90ab-9719268265ab" providerId="ADAL" clId="{3C534985-BA08-43F9-8B6A-F645E632A440}" dt="2025-09-04T10:16:00.414" v="2096" actId="14100"/>
        <pc:sldMkLst>
          <pc:docMk/>
          <pc:sldMk cId="4292507250" sldId="2147481691"/>
        </pc:sldMkLst>
        <pc:spChg chg="mod">
          <ac:chgData name="Kate Garratt [NESO]" userId="aec1e644-2336-4e07-90ab-9719268265ab" providerId="ADAL" clId="{3C534985-BA08-43F9-8B6A-F645E632A440}" dt="2025-09-04T09:56:57.501" v="1479" actId="20577"/>
          <ac:spMkLst>
            <pc:docMk/>
            <pc:sldMk cId="4292507250" sldId="2147481691"/>
            <ac:spMk id="2" creationId="{BA8EE708-7F61-981F-F010-F0A4C15E25F7}"/>
          </ac:spMkLst>
        </pc:spChg>
        <pc:spChg chg="del">
          <ac:chgData name="Kate Garratt [NESO]" userId="aec1e644-2336-4e07-90ab-9719268265ab" providerId="ADAL" clId="{3C534985-BA08-43F9-8B6A-F645E632A440}" dt="2025-09-04T09:57:36.135" v="1580" actId="478"/>
          <ac:spMkLst>
            <pc:docMk/>
            <pc:sldMk cId="4292507250" sldId="2147481691"/>
            <ac:spMk id="3" creationId="{1D75FAF1-B94E-F45E-B243-D8E090F3E60E}"/>
          </ac:spMkLst>
        </pc:spChg>
        <pc:spChg chg="mod">
          <ac:chgData name="Kate Garratt [NESO]" userId="aec1e644-2336-4e07-90ab-9719268265ab" providerId="ADAL" clId="{3C534985-BA08-43F9-8B6A-F645E632A440}" dt="2025-09-04T09:57:33.230" v="1579" actId="20577"/>
          <ac:spMkLst>
            <pc:docMk/>
            <pc:sldMk cId="4292507250" sldId="2147481691"/>
            <ac:spMk id="4" creationId="{5047B84B-8C46-B0BF-0E7F-F4259B0C5197}"/>
          </ac:spMkLst>
        </pc:spChg>
        <pc:spChg chg="add del">
          <ac:chgData name="Kate Garratt [NESO]" userId="aec1e644-2336-4e07-90ab-9719268265ab" providerId="ADAL" clId="{3C534985-BA08-43F9-8B6A-F645E632A440}" dt="2025-09-04T09:57:59.328" v="1582" actId="11529"/>
          <ac:spMkLst>
            <pc:docMk/>
            <pc:sldMk cId="4292507250" sldId="2147481691"/>
            <ac:spMk id="5" creationId="{16E29F0F-0A78-364F-B74E-3B9CE11BF32D}"/>
          </ac:spMkLst>
        </pc:spChg>
        <pc:spChg chg="add mod">
          <ac:chgData name="Kate Garratt [NESO]" userId="aec1e644-2336-4e07-90ab-9719268265ab" providerId="ADAL" clId="{3C534985-BA08-43F9-8B6A-F645E632A440}" dt="2025-09-04T10:00:54.741" v="1802" actId="14100"/>
          <ac:spMkLst>
            <pc:docMk/>
            <pc:sldMk cId="4292507250" sldId="2147481691"/>
            <ac:spMk id="9" creationId="{C43073C1-8BFC-1A07-817C-4D74F5761799}"/>
          </ac:spMkLst>
        </pc:spChg>
        <pc:spChg chg="add mod">
          <ac:chgData name="Kate Garratt [NESO]" userId="aec1e644-2336-4e07-90ab-9719268265ab" providerId="ADAL" clId="{3C534985-BA08-43F9-8B6A-F645E632A440}" dt="2025-09-04T10:16:00.414" v="2096" actId="14100"/>
          <ac:spMkLst>
            <pc:docMk/>
            <pc:sldMk cId="4292507250" sldId="2147481691"/>
            <ac:spMk id="10" creationId="{7CA01155-2178-B086-C454-AEEB1D076578}"/>
          </ac:spMkLst>
        </pc:spChg>
        <pc:spChg chg="add mod">
          <ac:chgData name="Kate Garratt [NESO]" userId="aec1e644-2336-4e07-90ab-9719268265ab" providerId="ADAL" clId="{3C534985-BA08-43F9-8B6A-F645E632A440}" dt="2025-09-04T10:02:57.076" v="2047" actId="14100"/>
          <ac:spMkLst>
            <pc:docMk/>
            <pc:sldMk cId="4292507250" sldId="2147481691"/>
            <ac:spMk id="11" creationId="{A70049CE-54C9-55B3-B7FB-3AF4430FCFC5}"/>
          </ac:spMkLst>
        </pc:spChg>
        <pc:graphicFrameChg chg="add mod modGraphic">
          <ac:chgData name="Kate Garratt [NESO]" userId="aec1e644-2336-4e07-90ab-9719268265ab" providerId="ADAL" clId="{3C534985-BA08-43F9-8B6A-F645E632A440}" dt="2025-09-04T10:00:01.546" v="1742" actId="1076"/>
          <ac:graphicFrameMkLst>
            <pc:docMk/>
            <pc:sldMk cId="4292507250" sldId="2147481691"/>
            <ac:graphicFrameMk id="6" creationId="{AC7F2ABF-2E38-B76B-D827-8965C80A91BC}"/>
          </ac:graphicFrameMkLst>
        </pc:graphicFrameChg>
        <pc:cxnChg chg="add del">
          <ac:chgData name="Kate Garratt [NESO]" userId="aec1e644-2336-4e07-90ab-9719268265ab" providerId="ADAL" clId="{3C534985-BA08-43F9-8B6A-F645E632A440}" dt="2025-09-04T10:00:27.252" v="1744" actId="478"/>
          <ac:cxnSpMkLst>
            <pc:docMk/>
            <pc:sldMk cId="4292507250" sldId="2147481691"/>
            <ac:cxnSpMk id="8" creationId="{56CC3D04-C3A9-B7E0-64F7-5075FF52024F}"/>
          </ac:cxnSpMkLst>
        </pc:cxnChg>
      </pc:sldChg>
      <pc:sldChg chg="addSp delSp modSp new mod">
        <pc:chgData name="Kate Garratt [NESO]" userId="aec1e644-2336-4e07-90ab-9719268265ab" providerId="ADAL" clId="{3C534985-BA08-43F9-8B6A-F645E632A440}" dt="2025-09-04T10:38:02.460" v="2544"/>
        <pc:sldMkLst>
          <pc:docMk/>
          <pc:sldMk cId="2330548179" sldId="2147481692"/>
        </pc:sldMkLst>
        <pc:spChg chg="mod">
          <ac:chgData name="Kate Garratt [NESO]" userId="aec1e644-2336-4e07-90ab-9719268265ab" providerId="ADAL" clId="{3C534985-BA08-43F9-8B6A-F645E632A440}" dt="2025-09-04T10:28:22.628" v="2372" actId="313"/>
          <ac:spMkLst>
            <pc:docMk/>
            <pc:sldMk cId="2330548179" sldId="2147481692"/>
            <ac:spMk id="2" creationId="{F24E4E48-0062-CB33-FE31-6C8C283C2E0E}"/>
          </ac:spMkLst>
        </pc:spChg>
        <pc:spChg chg="del">
          <ac:chgData name="Kate Garratt [NESO]" userId="aec1e644-2336-4e07-90ab-9719268265ab" providerId="ADAL" clId="{3C534985-BA08-43F9-8B6A-F645E632A440}" dt="2025-09-04T10:31:15.421" v="2527" actId="478"/>
          <ac:spMkLst>
            <pc:docMk/>
            <pc:sldMk cId="2330548179" sldId="2147481692"/>
            <ac:spMk id="3" creationId="{23020850-920C-EEDE-6A4A-C1EF145AC6A9}"/>
          </ac:spMkLst>
        </pc:spChg>
        <pc:spChg chg="mod">
          <ac:chgData name="Kate Garratt [NESO]" userId="aec1e644-2336-4e07-90ab-9719268265ab" providerId="ADAL" clId="{3C534985-BA08-43F9-8B6A-F645E632A440}" dt="2025-09-04T10:28:46.936" v="2526" actId="20577"/>
          <ac:spMkLst>
            <pc:docMk/>
            <pc:sldMk cId="2330548179" sldId="2147481692"/>
            <ac:spMk id="4" creationId="{47CC13B0-2732-A1BA-9D94-40A9C350DDB2}"/>
          </ac:spMkLst>
        </pc:spChg>
        <pc:spChg chg="add mod">
          <ac:chgData name="Kate Garratt [NESO]" userId="aec1e644-2336-4e07-90ab-9719268265ab" providerId="ADAL" clId="{3C534985-BA08-43F9-8B6A-F645E632A440}" dt="2025-09-04T10:38:02.460" v="2544"/>
          <ac:spMkLst>
            <pc:docMk/>
            <pc:sldMk cId="2330548179" sldId="2147481692"/>
            <ac:spMk id="9" creationId="{ECCA940A-4C73-C91A-B083-D12C54776717}"/>
          </ac:spMkLst>
        </pc:spChg>
        <pc:picChg chg="add mod">
          <ac:chgData name="Kate Garratt [NESO]" userId="aec1e644-2336-4e07-90ab-9719268265ab" providerId="ADAL" clId="{3C534985-BA08-43F9-8B6A-F645E632A440}" dt="2025-09-04T10:36:47.625" v="2539" actId="14100"/>
          <ac:picMkLst>
            <pc:docMk/>
            <pc:sldMk cId="2330548179" sldId="2147481692"/>
            <ac:picMk id="6" creationId="{BC78CD8A-E03A-659E-EA4A-62F27260E68C}"/>
          </ac:picMkLst>
        </pc:picChg>
        <pc:picChg chg="add mod">
          <ac:chgData name="Kate Garratt [NESO]" userId="aec1e644-2336-4e07-90ab-9719268265ab" providerId="ADAL" clId="{3C534985-BA08-43F9-8B6A-F645E632A440}" dt="2025-09-04T10:36:50.940" v="2540" actId="1076"/>
          <ac:picMkLst>
            <pc:docMk/>
            <pc:sldMk cId="2330548179" sldId="2147481692"/>
            <ac:picMk id="8" creationId="{BD5E971E-CB68-A830-4AA6-BD07E1C9FEB1}"/>
          </ac:picMkLst>
        </pc:picChg>
      </pc:sldChg>
    </pc:docChg>
  </pc:docChgLst>
  <pc:docChgLst>
    <pc:chgData name="Sophie Hind [NESO]" userId="d43c4937-558c-4b4e-9d75-271fe770eb92" providerId="ADAL" clId="{B6C70C78-6B09-4BA9-AD87-A929D14F72F6}"/>
    <pc:docChg chg="undo custSel modSld">
      <pc:chgData name="Sophie Hind [NESO]" userId="d43c4937-558c-4b4e-9d75-271fe770eb92" providerId="ADAL" clId="{B6C70C78-6B09-4BA9-AD87-A929D14F72F6}" dt="2025-09-04T12:46:37.691" v="285" actId="20577"/>
      <pc:docMkLst>
        <pc:docMk/>
      </pc:docMkLst>
      <pc:sldChg chg="modSp mod modNotesTx">
        <pc:chgData name="Sophie Hind [NESO]" userId="d43c4937-558c-4b4e-9d75-271fe770eb92" providerId="ADAL" clId="{B6C70C78-6B09-4BA9-AD87-A929D14F72F6}" dt="2025-09-04T12:46:37.691" v="285" actId="20577"/>
        <pc:sldMkLst>
          <pc:docMk/>
          <pc:sldMk cId="2317187104" sldId="2147481615"/>
        </pc:sldMkLst>
        <pc:spChg chg="mod">
          <ac:chgData name="Sophie Hind [NESO]" userId="d43c4937-558c-4b4e-9d75-271fe770eb92" providerId="ADAL" clId="{B6C70C78-6B09-4BA9-AD87-A929D14F72F6}" dt="2025-09-03T15:18:10.965" v="13" actId="20577"/>
          <ac:spMkLst>
            <pc:docMk/>
            <pc:sldMk cId="2317187104" sldId="2147481615"/>
            <ac:spMk id="4" creationId="{EA882FB1-596A-D4FD-B8B5-A6DDC6A2435E}"/>
          </ac:spMkLst>
        </pc:spChg>
        <pc:graphicFrameChg chg="mod">
          <ac:chgData name="Sophie Hind [NESO]" userId="d43c4937-558c-4b4e-9d75-271fe770eb92" providerId="ADAL" clId="{B6C70C78-6B09-4BA9-AD87-A929D14F72F6}" dt="2025-09-04T12:46:37.691" v="285" actId="20577"/>
          <ac:graphicFrameMkLst>
            <pc:docMk/>
            <pc:sldMk cId="2317187104" sldId="2147481615"/>
            <ac:graphicFrameMk id="7" creationId="{10EF62F1-1AB2-EEEA-4E4A-AA03CAD7644C}"/>
          </ac:graphicFrameMkLst>
        </pc:graphicFrameChg>
      </pc:sldChg>
      <pc:sldChg chg="modSp mod">
        <pc:chgData name="Sophie Hind [NESO]" userId="d43c4937-558c-4b4e-9d75-271fe770eb92" providerId="ADAL" clId="{B6C70C78-6B09-4BA9-AD87-A929D14F72F6}" dt="2025-09-03T15:34:01.603" v="235" actId="20577"/>
        <pc:sldMkLst>
          <pc:docMk/>
          <pc:sldMk cId="653697152" sldId="2147481618"/>
        </pc:sldMkLst>
        <pc:spChg chg="mod">
          <ac:chgData name="Sophie Hind [NESO]" userId="d43c4937-558c-4b4e-9d75-271fe770eb92" providerId="ADAL" clId="{B6C70C78-6B09-4BA9-AD87-A929D14F72F6}" dt="2025-09-03T15:21:59.091" v="184" actId="1076"/>
          <ac:spMkLst>
            <pc:docMk/>
            <pc:sldMk cId="653697152" sldId="2147481618"/>
            <ac:spMk id="9" creationId="{49E48B81-D5AB-FEBC-9A94-3A6B7CC57948}"/>
          </ac:spMkLst>
        </pc:spChg>
        <pc:graphicFrameChg chg="mod">
          <ac:chgData name="Sophie Hind [NESO]" userId="d43c4937-558c-4b4e-9d75-271fe770eb92" providerId="ADAL" clId="{B6C70C78-6B09-4BA9-AD87-A929D14F72F6}" dt="2025-09-03T15:34:01.603" v="235" actId="20577"/>
          <ac:graphicFrameMkLst>
            <pc:docMk/>
            <pc:sldMk cId="653697152" sldId="2147481618"/>
            <ac:graphicFrameMk id="3" creationId="{473B13D7-860F-73F3-D504-ED2E16FA1DCE}"/>
          </ac:graphicFrameMkLst>
        </pc:graphicFrameChg>
      </pc:sldChg>
      <pc:sldChg chg="modSp mod">
        <pc:chgData name="Sophie Hind [NESO]" userId="d43c4937-558c-4b4e-9d75-271fe770eb92" providerId="ADAL" clId="{B6C70C78-6B09-4BA9-AD87-A929D14F72F6}" dt="2025-09-03T15:16:35.859" v="0" actId="1076"/>
        <pc:sldMkLst>
          <pc:docMk/>
          <pc:sldMk cId="4044687927" sldId="2147481622"/>
        </pc:sldMkLst>
        <pc:spChg chg="mod">
          <ac:chgData name="Sophie Hind [NESO]" userId="d43c4937-558c-4b4e-9d75-271fe770eb92" providerId="ADAL" clId="{B6C70C78-6B09-4BA9-AD87-A929D14F72F6}" dt="2025-09-03T15:16:35.859" v="0" actId="1076"/>
          <ac:spMkLst>
            <pc:docMk/>
            <pc:sldMk cId="4044687927" sldId="2147481622"/>
            <ac:spMk id="4" creationId="{CD0A1DC3-29AD-A195-228B-AAA95CA9F0D2}"/>
          </ac:spMkLst>
        </pc:spChg>
      </pc:sldChg>
    </pc:docChg>
  </pc:docChgLst>
  <pc:docChgLst>
    <pc:chgData name="Anu Gibson [NESO]" userId="S::anu.gibson@neso.energy::dfda9f18-c388-4a59-b963-5425bff3a3be" providerId="AD" clId="Web-{5ECDF50F-F98A-A849-A7B9-769100082CF4}"/>
    <pc:docChg chg="mod">
      <pc:chgData name="Anu Gibson [NESO]" userId="S::anu.gibson@neso.energy::dfda9f18-c388-4a59-b963-5425bff3a3be" providerId="AD" clId="Web-{5ECDF50F-F98A-A849-A7B9-769100082CF4}" dt="2025-09-03T14:30:47.224" v="1"/>
      <pc:docMkLst>
        <pc:docMk/>
      </pc:docMkLst>
    </pc:docChg>
  </pc:docChgLst>
</pc:chgInfo>
</file>

<file path=ppt/comments/modernComment_102_A1CD1216.xml><?xml version="1.0" encoding="utf-8"?>
<p188:cmLst xmlns:a="http://schemas.openxmlformats.org/drawingml/2006/main" xmlns:r="http://schemas.openxmlformats.org/officeDocument/2006/relationships" xmlns:p188="http://schemas.microsoft.com/office/powerpoint/2018/8/main">
  <p188:cm id="{0BF38CFD-6BA1-4D9B-8D44-F7B68270927F}" authorId="{057EEE27-2C28-8E90-2A3C-4A1130EDD1D7}" created="2025-08-11T11:12:35.137" startDate="2025-08-11T11:12:35.137" dueDate="2025-08-11T11:12:35.137" assignedTo="{FF8FBD4A-5787-4BC5-B210-8F45EDD6EA52}" title="@Matt Sellstrom [NESO] are these right?">
    <ac:deMkLst xmlns:ac="http://schemas.microsoft.com/office/drawing/2013/main/command">
      <pc:docMk xmlns:pc="http://schemas.microsoft.com/office/powerpoint/2013/main/command"/>
      <pc:sldMk xmlns:pc="http://schemas.microsoft.com/office/powerpoint/2013/main/command" cId="2714571286" sldId="258"/>
      <ac:spMk id="7" creationId="{10CB54F5-D9FF-15DC-41AA-F73111FBEE92}"/>
    </ac:deMkLst>
    <p188:txBody>
      <a:bodyPr/>
      <a:lstStyle/>
      <a:p>
        <a:r>
          <a:rPr lang="en-GB"/>
          <a:t>[@Matt Sellstrom [NESO]]  are these right?</a:t>
        </a:r>
      </a:p>
    </p188:txBody>
    <p188:extLst>
      <p:ext xmlns:p="http://schemas.openxmlformats.org/presentationml/2006/main" uri="{5BB2D875-25FF-4072-B9AC-8F64D62656EB}">
        <p228:taskDetails xmlns:p228="http://schemas.microsoft.com/office/powerpoint/2022/08/main">
          <p228:history>
            <p228:event time="2025-08-11T11:12:35.137" id="{81285E46-289C-49AE-AA26-FB4F6BF6B1EC}">
              <p228:atrbtn authorId="{057EEE27-2C28-8E90-2A3C-4A1130EDD1D7}"/>
              <p228:anchr>
                <p228:comment id="{0BF38CFD-6BA1-4D9B-8D44-F7B68270927F}"/>
              </p228:anchr>
              <p228:add/>
            </p228:event>
            <p228:event time="2025-08-11T11:12:35.137" id="{13073A5D-AC05-4217-9D6E-0EE474981E73}">
              <p228:atrbtn authorId="{057EEE27-2C28-8E90-2A3C-4A1130EDD1D7}"/>
              <p228:anchr>
                <p228:comment id="{0BF38CFD-6BA1-4D9B-8D44-F7B68270927F}"/>
              </p228:anchr>
              <p228:asgn authorId="{FF8FBD4A-5787-4BC5-B210-8F45EDD6EA52}"/>
            </p228:event>
            <p228:event time="2025-08-11T11:12:35.137" id="{AAA5C232-4AFE-4BBC-B5FE-2662B7792C93}">
              <p228:atrbtn authorId="{057EEE27-2C28-8E90-2A3C-4A1130EDD1D7}"/>
              <p228:anchr>
                <p228:comment id="{0BF38CFD-6BA1-4D9B-8D44-F7B68270927F}"/>
              </p228:anchr>
              <p228:title val="@Matt Sellstrom [NESO] are these right?"/>
            </p228:event>
            <p228:event time="2025-08-11T11:12:35.137" id="{6C9DAE84-2FF1-4A13-AA02-D96C71A674B1}">
              <p228:atrbtn authorId="{057EEE27-2C28-8E90-2A3C-4A1130EDD1D7}"/>
              <p228:anchr>
                <p228:comment id="{0BF38CFD-6BA1-4D9B-8D44-F7B68270927F}"/>
              </p228:anchr>
              <p228:date stDt="2025-08-11T11:12:35.137" endDt="2025-08-11T11:12:35.137"/>
            </p228:event>
          </p228:history>
        </p228:taskDetails>
      </p:ext>
    </p188:extLst>
  </p188:cm>
</p188:cmLst>
</file>

<file path=ppt/comments/modernComment_10C_B8781377.xml><?xml version="1.0" encoding="utf-8"?>
<p188:cmLst xmlns:a="http://schemas.openxmlformats.org/drawingml/2006/main" xmlns:r="http://schemas.openxmlformats.org/officeDocument/2006/relationships" xmlns:p188="http://schemas.microsoft.com/office/powerpoint/2018/8/main">
  <p188:cm id="{FB899D63-14C3-47E7-90FD-98374DA7B02B}" authorId="{057EEE27-2C28-8E90-2A3C-4A1130EDD1D7}" created="2025-08-11T07:38:52.686" startDate="2025-08-11T07:38:52.686" dueDate="2025-08-11T07:38:52.686" assignedTo="{B3AD315B-92A1-387E-86A8-4552D34E1EF5}" title="@Isabel Razack [NESO] please update the slido codes ">
    <pc:sldMkLst xmlns:pc="http://schemas.microsoft.com/office/powerpoint/2013/main/command">
      <pc:docMk/>
      <pc:sldMk cId="3094877047" sldId="268"/>
    </pc:sldMkLst>
    <p188:txBody>
      <a:bodyPr/>
      <a:lstStyle/>
      <a:p>
        <a:r>
          <a:rPr lang="en-GB"/>
          <a:t>[@Isabel Razack [NESO]]  please update the slido codes </a:t>
        </a:r>
      </a:p>
    </p188:txBody>
    <p188:extLst>
      <p:ext xmlns:p="http://schemas.openxmlformats.org/presentationml/2006/main" uri="{5BB2D875-25FF-4072-B9AC-8F64D62656EB}">
        <p228:taskDetails xmlns:p228="http://schemas.microsoft.com/office/powerpoint/2022/08/main">
          <p228:history>
            <p228:event time="2025-08-11T07:38:52.686" id="{AD00A5B4-1D6B-4E64-B878-BDFA2E5FBFD1}">
              <p228:atrbtn authorId="{057EEE27-2C28-8E90-2A3C-4A1130EDD1D7}"/>
              <p228:anchr>
                <p228:comment id="{FB899D63-14C3-47E7-90FD-98374DA7B02B}"/>
              </p228:anchr>
              <p228:add/>
            </p228:event>
            <p228:event time="2025-08-11T07:38:52.686" id="{3B524207-4FC7-4176-BDAC-22A98F874DFF}">
              <p228:atrbtn authorId="{057EEE27-2C28-8E90-2A3C-4A1130EDD1D7}"/>
              <p228:anchr>
                <p228:comment id="{FB899D63-14C3-47E7-90FD-98374DA7B02B}"/>
              </p228:anchr>
              <p228:asgn authorId="{B3AD315B-92A1-387E-86A8-4552D34E1EF5}"/>
            </p228:event>
            <p228:event time="2025-08-11T07:38:52.686" id="{911B9B98-FBCA-45BA-BD14-8C37816A6597}">
              <p228:atrbtn authorId="{057EEE27-2C28-8E90-2A3C-4A1130EDD1D7}"/>
              <p228:anchr>
                <p228:comment id="{FB899D63-14C3-47E7-90FD-98374DA7B02B}"/>
              </p228:anchr>
              <p228:title val="@Isabel Razack [NESO] please update the slido codes "/>
            </p228:event>
            <p228:event time="2025-08-11T07:38:52.686" id="{449A918D-E894-41F8-BD04-28257E18E253}">
              <p228:atrbtn authorId="{057EEE27-2C28-8E90-2A3C-4A1130EDD1D7}"/>
              <p228:anchr>
                <p228:comment id="{FB899D63-14C3-47E7-90FD-98374DA7B02B}"/>
              </p228:anchr>
              <p228:date stDt="2025-08-11T07:38:52.686" endDt="2025-08-11T07:38:52.686"/>
            </p228:event>
          </p228:history>
        </p228:taskDetails>
      </p:ext>
    </p188:extLst>
  </p188:cm>
</p188:cmLst>
</file>

<file path=ppt/comments/modernComment_7FFFF80F_8A1D7820.xml><?xml version="1.0" encoding="utf-8"?>
<p188:cmLst xmlns:a="http://schemas.openxmlformats.org/drawingml/2006/main" xmlns:r="http://schemas.openxmlformats.org/officeDocument/2006/relationships" xmlns:p188="http://schemas.microsoft.com/office/powerpoint/2018/8/main">
  <p188:cm id="{0CF60D3A-BAC3-4E26-BD94-B1DA73B87B4A}" authorId="{0D0B471B-E3E0-EE11-59DB-1DCF9D288276}" created="2025-09-03T14:40:46.107">
    <pc:sldMkLst xmlns:pc="http://schemas.microsoft.com/office/powerpoint/2013/main/command">
      <pc:docMk/>
      <pc:sldMk cId="2317187104" sldId="2147481615"/>
    </pc:sldMkLst>
    <p188:txBody>
      <a:bodyPr/>
      <a:lstStyle/>
      <a:p>
        <a:r>
          <a:rPr lang="en-US"/>
          <a:t>Think we need to voice over the significance of this approach at this stage as in an expedited approach to help get any neso caused errors back into the queue</a:t>
        </a:r>
      </a:p>
    </p188:txBody>
    <p188:extLst>
      <p:ext xmlns:p="http://schemas.openxmlformats.org/presentationml/2006/main" uri="{57CB4572-C831-44C2-8A1C-0ADB6CCDFE69}">
        <p223:reactions xmlns:p223="http://schemas.microsoft.com/office/powerpoint/2022/03/main">
          <p223:rxn type="👍">
            <p223:instance time="2025-09-03T15:18:29.695" authorId="{69EC7AA4-6F1D-0A0E-A8AE-6D134D8D0736}"/>
          </p223:rxn>
        </p223:reactions>
      </p:ext>
    </p188:extLst>
  </p188:cm>
  <p188:cm id="{90A7DD28-27BC-4C92-A697-A0318A211391}" authorId="{69EC7AA4-6F1D-0A0E-A8AE-6D134D8D0736}" created="2025-09-03T15:34:57.237">
    <pc:sldMkLst xmlns:pc="http://schemas.microsoft.com/office/powerpoint/2013/main/command">
      <pc:docMk/>
      <pc:sldMk cId="2317187104" sldId="2147481615"/>
    </pc:sldMkLst>
    <p188:txBody>
      <a:bodyPr/>
      <a:lstStyle/>
      <a:p>
        <a:r>
          <a:rPr lang="en-GB"/>
          <a:t>[@Ned Abbs-Brown [NESO]]  Could we add something on here asking people to direct their complaints through the portal?</a:t>
        </a:r>
      </a:p>
    </p188:txBody>
  </p188:cm>
</p188:cmLst>
</file>

<file path=ppt/comments/modernComment_7FFFF812_26F6A080.xml><?xml version="1.0" encoding="utf-8"?>
<p188:cmLst xmlns:a="http://schemas.openxmlformats.org/drawingml/2006/main" xmlns:r="http://schemas.openxmlformats.org/officeDocument/2006/relationships" xmlns:p188="http://schemas.microsoft.com/office/powerpoint/2018/8/main">
  <p188:cm id="{3C0E6675-1779-4D24-8ABF-980E5217E49A}" authorId="{0D0B471B-E3E0-EE11-59DB-1DCF9D288276}" created="2025-09-03T14:30:47.224" startDate="2025-09-03T14:30:47.224" dueDate="2025-09-03T14:30:47.224" assignedTo="{69EC7AA4-6F1D-0A0E-A8AE-6D134D8D0736}" title="…complaints process Have we shared the impartial team review? Can we just say people not involved in checks - challenge here that legal will already have reviewed all fails so just need to think how we can slightly reposition on this @Sophie Hind [NESO]">
    <ac:deMkLst xmlns:ac="http://schemas.microsoft.com/office/drawing/2013/main/command">
      <pc:docMk xmlns:pc="http://schemas.microsoft.com/office/powerpoint/2013/main/command"/>
      <pc:sldMk xmlns:pc="http://schemas.microsoft.com/office/powerpoint/2013/main/command" cId="653697152" sldId="2147481618"/>
      <ac:graphicFrameMk id="3" creationId="{473B13D7-860F-73F3-D504-ED2E16FA1DCE}"/>
    </ac:deMkLst>
    <p188:replyLst>
      <p188:reply id="{EAF2A091-959A-482B-815D-F2DB40A78038}" authorId="{69EC7AA4-6F1D-0A0E-A8AE-6D134D8D0736}" created="2025-09-03T15:34:04.722">
        <p188:txBody>
          <a:bodyPr/>
          <a:lstStyle/>
          <a:p>
            <a:r>
              <a:rPr lang="en-GB"/>
              <a:t>[@Anu Gibson [NESO]] we have said this on website and in guidance documentation: ‘Each complaint is reviewed by a dedicated and impartial team within NESO, who have had no prior involvement in the checks 
process for the related project.’
Have updated the wording to try and account for the above but nervous that the message is already out there
</a:t>
            </a:r>
          </a:p>
        </p188:txBody>
      </p188:reply>
    </p188:replyLst>
    <p188:txBody>
      <a:bodyPr/>
      <a:lstStyle/>
      <a:p>
        <a:r>
          <a:rPr lang="en-US"/>
          <a:t>Don't think we should call it scope
I think this is about making it clear what we will review as part of the expedited formal complaints process 
Have we shared the impartial team review?  Can we just say people not involved in checks - challenge here that legal will already have reviewed all fails so just need to think how we can slightly reposition on this [@Sophie Hind [NESO]] </a:t>
        </a:r>
      </a:p>
    </p188:txBody>
    <p188:extLst>
      <p:ext xmlns:p="http://schemas.openxmlformats.org/presentationml/2006/main" uri="{5BB2D875-25FF-4072-B9AC-8F64D62656EB}">
        <p228:taskDetails xmlns:p228="http://schemas.microsoft.com/office/powerpoint/2022/08/main">
          <p228:history>
            <p228:event time="2025-09-03T14:30:47.224" id="{E0453F34-F82D-4EF1-BE39-8B066A835997}">
              <p228:atrbtn authorId="{0D0B471B-E3E0-EE11-59DB-1DCF9D288276}"/>
              <p228:anchr>
                <p228:comment id="{3C0E6675-1779-4D24-8ABF-980E5217E49A}"/>
              </p228:anchr>
              <p228:add/>
            </p228:event>
            <p228:event time="2025-09-03T14:30:47.224" id="{E9248F7E-A29A-4481-8811-DEDD751523A5}">
              <p228:atrbtn authorId="{0D0B471B-E3E0-EE11-59DB-1DCF9D288276}"/>
              <p228:anchr>
                <p228:comment id="{3C0E6675-1779-4D24-8ABF-980E5217E49A}"/>
              </p228:anchr>
              <p228:asgn authorId="{69EC7AA4-6F1D-0A0E-A8AE-6D134D8D0736}"/>
            </p228:event>
            <p228:event time="2025-09-03T14:30:47.224" id="{E1ADC449-D25D-4BC5-A614-9294AF2B664E}">
              <p228:atrbtn authorId="{0D0B471B-E3E0-EE11-59DB-1DCF9D288276}"/>
              <p228:anchr>
                <p228:comment id="{3C0E6675-1779-4D24-8ABF-980E5217E49A}"/>
              </p228:anchr>
              <p228:title val="…complaints process Have we shared the impartial team review? Can we just say people not involved in checks - challenge here that legal will already have reviewed all fails so just need to think how we can slightly reposition on this @Sophie Hind [NESO]"/>
            </p228:event>
            <p228:event time="2025-09-03T14:30:47.224" id="{ADACBD8B-52D0-43BD-B681-271E8760EC57}">
              <p228:atrbtn authorId="{0D0B471B-E3E0-EE11-59DB-1DCF9D288276}"/>
              <p228:anchr>
                <p228:comment id="{3C0E6675-1779-4D24-8ABF-980E5217E49A}"/>
              </p228:anchr>
              <p228:date stDt="2025-09-03T14:30:47.224" endDt="2025-09-03T14:30:47.224"/>
            </p228:event>
          </p228:history>
        </p228:taskDetails>
      </p:ext>
    </p188:extLst>
  </p188:cm>
</p188:cmLst>
</file>

<file path=ppt/comments/modernComment_7FFFF814_D0779E80.xml><?xml version="1.0" encoding="utf-8"?>
<p188:cmLst xmlns:a="http://schemas.openxmlformats.org/drawingml/2006/main" xmlns:r="http://schemas.openxmlformats.org/officeDocument/2006/relationships" xmlns:p188="http://schemas.microsoft.com/office/powerpoint/2018/8/main">
  <p188:cm id="{EC7B6144-ECF1-4208-A24E-A475225DD55D}" authorId="{057EEE27-2C28-8E90-2A3C-4A1130EDD1D7}" created="2025-08-11T10:57:25.019" startDate="2025-08-11T10:57:25.019" dueDate="2025-08-11T10:57:25.019" assignedTo="{9B37AE98-0DF0-1BF4-8361-DAFD7E565DA1}" title="@Ryan Barnwell [NESO] please could you make this look better ">
    <ac:deMkLst xmlns:ac="http://schemas.microsoft.com/office/drawing/2013/main/command">
      <pc:docMk xmlns:pc="http://schemas.microsoft.com/office/powerpoint/2013/main/command"/>
      <pc:sldMk xmlns:pc="http://schemas.microsoft.com/office/powerpoint/2013/main/command" cId="3497500288" sldId="2147481620"/>
      <ac:spMk id="5" creationId="{A47363A7-ECC4-732B-C77E-7D89F3686B15}"/>
    </ac:deMkLst>
    <p188:txBody>
      <a:bodyPr/>
      <a:lstStyle/>
      <a:p>
        <a:r>
          <a:rPr lang="en-GB"/>
          <a:t>[@Ryan Barnwell [NESO]]  please could you make this look better </a:t>
        </a:r>
      </a:p>
    </p188:txBody>
    <p188:extLst>
      <p:ext xmlns:p="http://schemas.openxmlformats.org/presentationml/2006/main" uri="{5BB2D875-25FF-4072-B9AC-8F64D62656EB}">
        <p228:taskDetails xmlns:p228="http://schemas.microsoft.com/office/powerpoint/2022/08/main">
          <p228:history>
            <p228:event time="2025-08-11T10:57:25.019" id="{2A238E9D-E9F6-4E94-87F4-AB5871FD473E}">
              <p228:atrbtn authorId="{057EEE27-2C28-8E90-2A3C-4A1130EDD1D7}"/>
              <p228:anchr>
                <p228:comment id="{EC7B6144-ECF1-4208-A24E-A475225DD55D}"/>
              </p228:anchr>
              <p228:add/>
            </p228:event>
            <p228:event time="2025-08-11T10:57:25.019" id="{4EE04712-AB2F-491C-A1CD-EBF4B53EC975}">
              <p228:atrbtn authorId="{057EEE27-2C28-8E90-2A3C-4A1130EDD1D7}"/>
              <p228:anchr>
                <p228:comment id="{EC7B6144-ECF1-4208-A24E-A475225DD55D}"/>
              </p228:anchr>
              <p228:asgn authorId="{9B37AE98-0DF0-1BF4-8361-DAFD7E565DA1}"/>
            </p228:event>
            <p228:event time="2025-08-11T10:57:25.019" id="{6CAE9A18-4A1A-4306-98F5-8468F39DA227}">
              <p228:atrbtn authorId="{057EEE27-2C28-8E90-2A3C-4A1130EDD1D7}"/>
              <p228:anchr>
                <p228:comment id="{EC7B6144-ECF1-4208-A24E-A475225DD55D}"/>
              </p228:anchr>
              <p228:title val="@Ryan Barnwell [NESO] please could you make this look better "/>
            </p228:event>
            <p228:event time="2025-08-11T10:57:25.019" id="{B6675A1D-5CBC-4D81-AB39-070767DFE780}">
              <p228:atrbtn authorId="{057EEE27-2C28-8E90-2A3C-4A1130EDD1D7}"/>
              <p228:anchr>
                <p228:comment id="{EC7B6144-ECF1-4208-A24E-A475225DD55D}"/>
              </p228:anchr>
              <p228:date stDt="2025-08-11T10:57:25.019" endDt="2025-08-11T10:57:25.019"/>
            </p228:event>
          </p228:history>
        </p228:taskDetails>
      </p:ext>
    </p188:extLst>
  </p188:cm>
</p188:cmLst>
</file>

<file path=ppt/comments/modernComment_7FFFF816_F1150A37.xml><?xml version="1.0" encoding="utf-8"?>
<p188:cmLst xmlns:a="http://schemas.openxmlformats.org/drawingml/2006/main" xmlns:r="http://schemas.openxmlformats.org/officeDocument/2006/relationships" xmlns:p188="http://schemas.microsoft.com/office/powerpoint/2018/8/main">
  <p188:cm id="{3492A600-6127-4395-A5EB-83068957E4E3}" authorId="{0D0B471B-E3E0-EE11-59DB-1DCF9D288276}" created="2025-09-03T14:33:26.486">
    <pc:sldMkLst xmlns:pc="http://schemas.microsoft.com/office/powerpoint/2013/main/command">
      <pc:docMk/>
      <pc:sldMk cId="4044687927" sldId="2147481622"/>
    </pc:sldMkLst>
    <p188:txBody>
      <a:bodyPr/>
      <a:lstStyle/>
      <a:p>
        <a:r>
          <a:rPr lang="en-US"/>
          <a:t>we should update on the validations process and some of the wider noise.
Putting a note for me to add a slide on difference between query, escalations and complaints also</a:t>
        </a:r>
      </a:p>
    </p188:txBody>
    <p188:extLst>
      <p:ext xmlns:p="http://schemas.openxmlformats.org/presentationml/2006/main" uri="{57CB4572-C831-44C2-8A1C-0ADB6CCDFE69}">
        <p223:reactions xmlns:p223="http://schemas.microsoft.com/office/powerpoint/2022/03/main">
          <p223:rxn type="👍">
            <p223:instance time="2025-09-03T15:17:14.926" authorId="{69EC7AA4-6F1D-0A0E-A8AE-6D134D8D0736}"/>
          </p223:rxn>
        </p223:reactions>
      </p:ext>
    </p188:extLst>
  </p188:cm>
</p188:cmLst>
</file>

<file path=ppt/comments/modernComment_7FFFF834_D5E6DF33.xml><?xml version="1.0" encoding="utf-8"?>
<p188:cmLst xmlns:a="http://schemas.openxmlformats.org/drawingml/2006/main" xmlns:r="http://schemas.openxmlformats.org/officeDocument/2006/relationships" xmlns:p188="http://schemas.microsoft.com/office/powerpoint/2018/8/main">
  <p188:cm id="{FF110848-C02E-43C9-BB7F-5C2ADDEE5BB2}" authorId="{6BB94F32-89C3-7521-1B37-64BA1F211018}" created="2025-08-21T12:13:30.538" startDate="2025-08-21T12:13:30.538" dueDate="2025-08-21T12:13:30.538" assignedTo="{1629886E-47F5-669A-03F0-A4C9E325F0DA}" title="@Sam Thorne [NESO] do you have the new number for this ">
    <ac:txMkLst xmlns:ac="http://schemas.microsoft.com/office/drawing/2013/main/command">
      <pc:docMk xmlns:pc="http://schemas.microsoft.com/office/powerpoint/2013/main/command"/>
      <pc:sldMk xmlns:pc="http://schemas.microsoft.com/office/powerpoint/2013/main/command" cId="3588677427" sldId="2147481652"/>
      <ac:spMk id="3" creationId="{0AC05A64-C30B-A3D7-9668-910D8264D6C2}"/>
      <ac:txMk cp="55">
        <ac:context len="505" hash="4156708917"/>
      </ac:txMk>
    </ac:txMkLst>
    <p188:pos x="7744727" y="289424"/>
    <p188:replyLst>
      <p188:reply id="{A59D9B2B-37BE-4A21-9A63-01A88F82F09D}" authorId="{1629886E-47F5-669A-03F0-A4C9E325F0DA}" created="2025-08-21T12:34:18.212">
        <p188:txBody>
          <a:bodyPr/>
          <a:lstStyle/>
          <a:p>
            <a:r>
              <a:rPr lang="en-GB"/>
              <a:t>Yes done ☺️</a:t>
            </a:r>
          </a:p>
        </p188:txBody>
      </p188:reply>
    </p188:replyLst>
    <p188:txBody>
      <a:bodyPr/>
      <a:lstStyle/>
      <a:p>
        <a:r>
          <a:rPr lang="en-GB"/>
          <a:t>[@Sam Thorne [NESO]]  do you have the new number for this </a:t>
        </a:r>
      </a:p>
    </p188:txBody>
    <p188:extLst>
      <p:ext xmlns:p="http://schemas.openxmlformats.org/presentationml/2006/main" uri="{5BB2D875-25FF-4072-B9AC-8F64D62656EB}">
        <p228:taskDetails xmlns:p228="http://schemas.microsoft.com/office/powerpoint/2022/08/main">
          <p228:history>
            <p228:event time="2025-08-21T12:13:30.538" id="{565FCC29-9F73-4E4A-9198-099EBB31381A}">
              <p228:atrbtn authorId="{6BB94F32-89C3-7521-1B37-64BA1F211018}"/>
              <p228:anchr>
                <p228:comment id="{FF110848-C02E-43C9-BB7F-5C2ADDEE5BB2}"/>
              </p228:anchr>
              <p228:add/>
            </p228:event>
            <p228:event time="2025-08-21T12:13:30.538" id="{8DA157BD-1F18-4D15-AB47-8A5FC261367D}">
              <p228:atrbtn authorId="{6BB94F32-89C3-7521-1B37-64BA1F211018}"/>
              <p228:anchr>
                <p228:comment id="{FF110848-C02E-43C9-BB7F-5C2ADDEE5BB2}"/>
              </p228:anchr>
              <p228:asgn authorId="{1629886E-47F5-669A-03F0-A4C9E325F0DA}"/>
            </p228:event>
            <p228:event time="2025-08-21T12:13:30.538" id="{074AC16F-8824-4D43-A4CD-0C52B4E280E2}">
              <p228:atrbtn authorId="{6BB94F32-89C3-7521-1B37-64BA1F211018}"/>
              <p228:anchr>
                <p228:comment id="{FF110848-C02E-43C9-BB7F-5C2ADDEE5BB2}"/>
              </p228:anchr>
              <p228:title val="@Sam Thorne [NESO] do you have the new number for this "/>
            </p228:event>
            <p228:event time="2025-08-21T12:13:30.538" id="{E9892DAE-DAAA-497D-8C3A-A6C9866D9681}">
              <p228:atrbtn authorId="{6BB94F32-89C3-7521-1B37-64BA1F211018}"/>
              <p228:anchr>
                <p228:comment id="{FF110848-C02E-43C9-BB7F-5C2ADDEE5BB2}"/>
              </p228:anchr>
              <p228:date stDt="2025-08-21T12:13:30.538" endDt="2025-08-21T12:13:30.538"/>
            </p228:event>
          </p228:history>
        </p228:taskDetails>
      </p:ext>
      <p:ext xmlns:p="http://schemas.openxmlformats.org/presentationml/2006/main" uri="{57CB4572-C831-44C2-8A1C-0ADB6CCDFE69}">
        <p223:reactions xmlns:p223="http://schemas.microsoft.com/office/powerpoint/2022/03/main">
          <p223:rxn type="👍">
            <p223:instance time="2025-08-21T12:34:15.323" authorId="{1629886E-47F5-669A-03F0-A4C9E325F0DA}"/>
          </p223:rxn>
        </p223:reactions>
      </p:ext>
    </p188:extLst>
  </p188:cm>
</p188:cmLst>
</file>

<file path=ppt/comments/modernComment_7FFFF843_FCB2C815.xml><?xml version="1.0" encoding="utf-8"?>
<p188:cmLst xmlns:a="http://schemas.openxmlformats.org/drawingml/2006/main" xmlns:r="http://schemas.openxmlformats.org/officeDocument/2006/relationships" xmlns:p188="http://schemas.microsoft.com/office/powerpoint/2018/8/main">
  <p188:cm id="{CCFCD211-7569-4A9F-A53D-CF71EB72E014}" authorId="{0D0B471B-E3E0-EE11-59DB-1DCF9D288276}" created="2025-09-03T14:32:37.016">
    <pc:sldMkLst xmlns:pc="http://schemas.microsoft.com/office/powerpoint/2013/main/command">
      <pc:docMk/>
      <pc:sldMk cId="4239575061" sldId="2147481667"/>
    </pc:sldMkLst>
    <p188:txBody>
      <a:bodyPr/>
      <a:lstStyle/>
      <a:p>
        <a:r>
          <a:rPr lang="en-US"/>
          <a:t>Need to give an update on where we are currently and what is causing the delays</a:t>
        </a:r>
      </a:p>
    </p188:txBody>
  </p188:cm>
</p188:cmLst>
</file>

<file path=ppt/comments/modernComment_7FFFF84D_6C90335F.xml><?xml version="1.0" encoding="utf-8"?>
<p188:cmLst xmlns:a="http://schemas.openxmlformats.org/drawingml/2006/main" xmlns:r="http://schemas.openxmlformats.org/officeDocument/2006/relationships" xmlns:p188="http://schemas.microsoft.com/office/powerpoint/2018/8/main">
  <p188:cm id="{DFCA3DAF-21BA-4722-8600-215A09904C91}" authorId="{68AA9BD8-E30F-B588-CDBD-E67E7342A00C}" status="resolved" created="2025-08-28T08:54:00.043" complete="100000">
    <ac:txMkLst xmlns:ac="http://schemas.microsoft.com/office/drawing/2013/main/command">
      <pc:docMk xmlns:pc="http://schemas.microsoft.com/office/powerpoint/2013/main/command"/>
      <pc:sldMk xmlns:pc="http://schemas.microsoft.com/office/powerpoint/2013/main/command" cId="1821389663" sldId="2147481677"/>
      <ac:spMk id="2" creationId="{F86D7D51-5C5E-21DB-0940-5CEB23D9F4E9}"/>
      <ac:txMk cp="0" len="19">
        <ac:context len="20" hash="1111238103"/>
      </ac:txMk>
    </ac:txMkLst>
    <p188:pos x="5731629" y="347256"/>
    <p188:txBody>
      <a:bodyPr/>
      <a:lstStyle/>
      <a:p>
        <a:r>
          <a:rPr lang="en-GB"/>
          <a:t>New validation slide [@Ned Abbs-Brown [NESO]] [@Kate Garratt [NESO]] </a:t>
        </a:r>
      </a:p>
    </p188:txBody>
    <p188:extLst>
      <p:ext xmlns:p="http://schemas.openxmlformats.org/presentationml/2006/main" uri="{57CB4572-C831-44C2-8A1C-0ADB6CCDFE69}">
        <p223:reactions xmlns:p223="http://schemas.microsoft.com/office/powerpoint/2022/03/main">
          <p223:rxn type="👍">
            <p223:instance time="2025-08-28T10:54:18.372" authorId="{6BB94F32-89C3-7521-1B37-64BA1F211018}"/>
          </p223:rxn>
        </p223:reactions>
      </p:ext>
    </p188:extLst>
  </p188:cm>
</p188:cmLst>
</file>

<file path=ppt/comments/modernComment_7FFFF857_32E6C9D7.xml><?xml version="1.0" encoding="utf-8"?>
<p188:cmLst xmlns:a="http://schemas.openxmlformats.org/drawingml/2006/main" xmlns:r="http://schemas.openxmlformats.org/officeDocument/2006/relationships" xmlns:p188="http://schemas.microsoft.com/office/powerpoint/2018/8/main">
  <p188:cm id="{0769F38E-78BC-4CDA-9BAC-A4ED74C68205}" authorId="{057EEE27-2C28-8E90-2A3C-4A1130EDD1D7}" status="resolved" created="2025-09-03T16:57:45.487" startDate="2025-09-03T16:57:45.487" dueDate="2025-09-03T16:57:45.487" assignedTo="{E1289E30-2FF9-2BCE-B3A4-F6857345923C}" complete="100000" title="@Louise Trodden [NESO] or @Isabel Razack [NESO] are you able to update with the slido codes please?">
    <ac:deMkLst xmlns:ac="http://schemas.microsoft.com/office/drawing/2013/main/command">
      <pc:docMk xmlns:pc="http://schemas.microsoft.com/office/powerpoint/2013/main/command"/>
      <pc:sldMk xmlns:pc="http://schemas.microsoft.com/office/powerpoint/2013/main/command" cId="853985751" sldId="2147481687"/>
      <ac:spMk id="11" creationId="{F7BEA8CD-0536-0648-3F83-FAE6B6DAE3FC}"/>
    </ac:deMkLst>
    <p188:txBody>
      <a:bodyPr/>
      <a:lstStyle/>
      <a:p>
        <a:r>
          <a:rPr lang="en-GB"/>
          <a:t>[@Louise Trodden [NESO]]  or [@Isabel Razack [NESO]]  are you able to update with the slido codes please?</a:t>
        </a:r>
      </a:p>
    </p188:txBody>
    <p188:extLst>
      <p:ext xmlns:p="http://schemas.openxmlformats.org/presentationml/2006/main" uri="{5BB2D875-25FF-4072-B9AC-8F64D62656EB}">
        <p228:taskDetails xmlns:p228="http://schemas.microsoft.com/office/powerpoint/2022/08/main">
          <p228:history>
            <p228:event time="2025-09-03T16:57:45.487" id="{FB527D3A-1D3A-4EE8-8AAD-11526822FA90}">
              <p228:atrbtn authorId="{057EEE27-2C28-8E90-2A3C-4A1130EDD1D7}"/>
              <p228:anchr>
                <p228:comment id="{0769F38E-78BC-4CDA-9BAC-A4ED74C68205}"/>
              </p228:anchr>
              <p228:add/>
            </p228:event>
            <p228:event time="2025-09-03T16:57:45.487" id="{97DA942C-24E7-4A24-AFB9-894F13651FBA}">
              <p228:atrbtn authorId="{057EEE27-2C28-8E90-2A3C-4A1130EDD1D7}"/>
              <p228:anchr>
                <p228:comment id="{0769F38E-78BC-4CDA-9BAC-A4ED74C68205}"/>
              </p228:anchr>
              <p228:asgn authorId="{E1289E30-2FF9-2BCE-B3A4-F6857345923C}"/>
            </p228:event>
            <p228:event time="2025-09-03T16:57:45.487" id="{E3257CB9-8A9A-4BDC-946D-3CEFF52692F5}">
              <p228:atrbtn authorId="{057EEE27-2C28-8E90-2A3C-4A1130EDD1D7}"/>
              <p228:anchr>
                <p228:comment id="{0769F38E-78BC-4CDA-9BAC-A4ED74C68205}"/>
              </p228:anchr>
              <p228:title val="@Louise Trodden [NESO] or @Isabel Razack [NESO] are you able to update with the slido codes please?"/>
            </p228:event>
            <p228:event time="2025-09-03T16:57:45.487" id="{B827CE1E-C46F-41B4-9189-1A01CF4A28FF}">
              <p228:atrbtn authorId="{057EEE27-2C28-8E90-2A3C-4A1130EDD1D7}"/>
              <p228:anchr>
                <p228:comment id="{0769F38E-78BC-4CDA-9BAC-A4ED74C68205}"/>
              </p228:anchr>
              <p228:date stDt="2025-09-03T16:57:45.487" endDt="2025-09-03T16:57:45.487"/>
            </p228:event>
            <p228:event time="2025-09-04T08:50:48.216" id="{8F4D3F9C-4B37-45DF-AE76-E866F7E7233D}">
              <p228:atrbtn authorId="{E1289E30-2FF9-2BCE-B3A4-F6857345923C}"/>
              <p228:anchr>
                <p228:comment id="{00000000-0000-0000-0000-000000000000}"/>
              </p228:anchr>
              <p228:pcntCmplt val="100000"/>
            </p228:event>
          </p228:history>
        </p228:taskDetails>
      </p:ext>
    </p188:extLst>
  </p188:cm>
</p188:cmLst>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F9552-60BE-42F0-82E5-E78B21C0B7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AF8E1FB-8F11-4DFD-B4A4-AC97427D6EC0}">
      <dgm:prSet/>
      <dgm:spPr/>
      <dgm:t>
        <a:bodyPr/>
        <a:lstStyle/>
        <a:p>
          <a:pPr>
            <a:lnSpc>
              <a:spcPct val="100000"/>
            </a:lnSpc>
          </a:pPr>
          <a:r>
            <a:rPr lang="en-GB" b="1"/>
            <a:t>1815 applications to the NESO window (1547 to Gate 2)</a:t>
          </a:r>
          <a:endParaRPr lang="en-US" b="1"/>
        </a:p>
      </dgm:t>
    </dgm:pt>
    <dgm:pt modelId="{754D42A3-88F6-43E3-8090-030FB94941F3}" type="parTrans" cxnId="{9A590022-C76D-48CB-950B-B4D224C718BD}">
      <dgm:prSet/>
      <dgm:spPr/>
      <dgm:t>
        <a:bodyPr/>
        <a:lstStyle/>
        <a:p>
          <a:endParaRPr lang="en-US" b="1"/>
        </a:p>
      </dgm:t>
    </dgm:pt>
    <dgm:pt modelId="{D9950FF2-A587-4901-8696-9C69E8420219}" type="sibTrans" cxnId="{9A590022-C76D-48CB-950B-B4D224C718BD}">
      <dgm:prSet/>
      <dgm:spPr/>
      <dgm:t>
        <a:bodyPr/>
        <a:lstStyle/>
        <a:p>
          <a:endParaRPr lang="en-US" b="1"/>
        </a:p>
      </dgm:t>
    </dgm:pt>
    <dgm:pt modelId="{80176566-5BBA-4071-8339-73BD013DABC4}">
      <dgm:prSet/>
      <dgm:spPr/>
      <dgm:t>
        <a:bodyPr/>
        <a:lstStyle/>
        <a:p>
          <a:pPr>
            <a:lnSpc>
              <a:spcPct val="100000"/>
            </a:lnSpc>
          </a:pPr>
          <a:r>
            <a:rPr lang="en-GB" b="1"/>
            <a:t>181 applications completed in the final day </a:t>
          </a:r>
          <a:endParaRPr lang="en-US" b="1"/>
        </a:p>
      </dgm:t>
    </dgm:pt>
    <dgm:pt modelId="{388D97E3-1183-4045-96DF-9ABBF79F15D6}" type="parTrans" cxnId="{FC3AA759-7C1D-459E-A46A-F5338E19D14B}">
      <dgm:prSet/>
      <dgm:spPr/>
      <dgm:t>
        <a:bodyPr/>
        <a:lstStyle/>
        <a:p>
          <a:endParaRPr lang="en-US" b="1"/>
        </a:p>
      </dgm:t>
    </dgm:pt>
    <dgm:pt modelId="{4E40B4AF-0F20-4DE7-BE6C-1B9B9234A1C0}" type="sibTrans" cxnId="{FC3AA759-7C1D-459E-A46A-F5338E19D14B}">
      <dgm:prSet/>
      <dgm:spPr/>
      <dgm:t>
        <a:bodyPr/>
        <a:lstStyle/>
        <a:p>
          <a:endParaRPr lang="en-US" b="1"/>
        </a:p>
      </dgm:t>
    </dgm:pt>
    <dgm:pt modelId="{17C4CC9F-32AF-4AD5-923F-22E1CA5E36ED}">
      <dgm:prSet/>
      <dgm:spPr/>
      <dgm:t>
        <a:bodyPr/>
        <a:lstStyle/>
        <a:p>
          <a:pPr>
            <a:lnSpc>
              <a:spcPct val="100000"/>
            </a:lnSpc>
          </a:pPr>
          <a:r>
            <a:rPr lang="en-US" b="1"/>
            <a:t>4500 queries answered </a:t>
          </a:r>
        </a:p>
      </dgm:t>
    </dgm:pt>
    <dgm:pt modelId="{05259C1F-990E-4E90-ACF8-6A293902BE16}" type="parTrans" cxnId="{92AB693A-5F1E-417F-87A7-C45411CB2241}">
      <dgm:prSet/>
      <dgm:spPr/>
      <dgm:t>
        <a:bodyPr/>
        <a:lstStyle/>
        <a:p>
          <a:endParaRPr lang="en-GB" b="1"/>
        </a:p>
      </dgm:t>
    </dgm:pt>
    <dgm:pt modelId="{DFD120EF-0A17-4B16-A075-FBCB1D1D9212}" type="sibTrans" cxnId="{92AB693A-5F1E-417F-87A7-C45411CB2241}">
      <dgm:prSet/>
      <dgm:spPr/>
      <dgm:t>
        <a:bodyPr/>
        <a:lstStyle/>
        <a:p>
          <a:endParaRPr lang="en-GB" b="1"/>
        </a:p>
      </dgm:t>
    </dgm:pt>
    <dgm:pt modelId="{2861DC35-36E1-446D-9049-2543FA920D48}">
      <dgm:prSet/>
      <dgm:spPr/>
      <dgm:t>
        <a:bodyPr/>
        <a:lstStyle/>
        <a:p>
          <a:pPr>
            <a:lnSpc>
              <a:spcPct val="100000"/>
            </a:lnSpc>
          </a:pPr>
          <a:r>
            <a:rPr lang="en-US" b="1"/>
            <a:t>100% of validation requests complete</a:t>
          </a:r>
        </a:p>
      </dgm:t>
    </dgm:pt>
    <dgm:pt modelId="{EBE75C1E-814E-466E-A298-1C939E7EAC59}" type="parTrans" cxnId="{E083C586-E615-4D4A-A68E-D684510362B9}">
      <dgm:prSet/>
      <dgm:spPr/>
      <dgm:t>
        <a:bodyPr/>
        <a:lstStyle/>
        <a:p>
          <a:endParaRPr lang="en-GB"/>
        </a:p>
      </dgm:t>
    </dgm:pt>
    <dgm:pt modelId="{49E5BC6C-8883-4C06-956A-1F4EB308E350}" type="sibTrans" cxnId="{E083C586-E615-4D4A-A68E-D684510362B9}">
      <dgm:prSet/>
      <dgm:spPr/>
      <dgm:t>
        <a:bodyPr/>
        <a:lstStyle/>
        <a:p>
          <a:endParaRPr lang="en-GB"/>
        </a:p>
      </dgm:t>
    </dgm:pt>
    <dgm:pt modelId="{1597B97A-DDBC-4A2D-984D-7555EF6202A7}" type="pres">
      <dgm:prSet presAssocID="{07CF9552-60BE-42F0-82E5-E78B21C0B725}" presName="root" presStyleCnt="0">
        <dgm:presLayoutVars>
          <dgm:dir/>
          <dgm:resizeHandles val="exact"/>
        </dgm:presLayoutVars>
      </dgm:prSet>
      <dgm:spPr/>
    </dgm:pt>
    <dgm:pt modelId="{F76E3E32-B899-4CAB-B0B5-FC2D4EC01E68}" type="pres">
      <dgm:prSet presAssocID="{AAF8E1FB-8F11-4DFD-B4A4-AC97427D6EC0}" presName="compNode" presStyleCnt="0"/>
      <dgm:spPr/>
    </dgm:pt>
    <dgm:pt modelId="{772157D6-D479-4B7F-A1E1-4ED66608D3DC}" type="pres">
      <dgm:prSet presAssocID="{AAF8E1FB-8F11-4DFD-B4A4-AC97427D6EC0}" presName="bgRect" presStyleLbl="bgShp" presStyleIdx="0" presStyleCnt="4"/>
      <dgm:spPr/>
    </dgm:pt>
    <dgm:pt modelId="{3396A3DB-D78A-4012-94A3-5E02501E1CD4}" type="pres">
      <dgm:prSet presAssocID="{AAF8E1FB-8F11-4DFD-B4A4-AC97427D6EC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0E00A10B-A458-48E6-9CDD-9AD7AB1661DB}" type="pres">
      <dgm:prSet presAssocID="{AAF8E1FB-8F11-4DFD-B4A4-AC97427D6EC0}" presName="spaceRect" presStyleCnt="0"/>
      <dgm:spPr/>
    </dgm:pt>
    <dgm:pt modelId="{351CEEFD-EB8C-4184-885D-6A5C0F084453}" type="pres">
      <dgm:prSet presAssocID="{AAF8E1FB-8F11-4DFD-B4A4-AC97427D6EC0}" presName="parTx" presStyleLbl="revTx" presStyleIdx="0" presStyleCnt="4">
        <dgm:presLayoutVars>
          <dgm:chMax val="0"/>
          <dgm:chPref val="0"/>
        </dgm:presLayoutVars>
      </dgm:prSet>
      <dgm:spPr/>
    </dgm:pt>
    <dgm:pt modelId="{3494DFDC-0F99-4526-BDEB-A8B6E23EDD49}" type="pres">
      <dgm:prSet presAssocID="{D9950FF2-A587-4901-8696-9C69E8420219}" presName="sibTrans" presStyleCnt="0"/>
      <dgm:spPr/>
    </dgm:pt>
    <dgm:pt modelId="{A65D7BD5-E738-46F8-B6EB-A0568262CD83}" type="pres">
      <dgm:prSet presAssocID="{80176566-5BBA-4071-8339-73BD013DABC4}" presName="compNode" presStyleCnt="0"/>
      <dgm:spPr/>
    </dgm:pt>
    <dgm:pt modelId="{873727D6-D8D7-4FB4-9F05-F1F4ABB26883}" type="pres">
      <dgm:prSet presAssocID="{80176566-5BBA-4071-8339-73BD013DABC4}" presName="bgRect" presStyleLbl="bgShp" presStyleIdx="1" presStyleCnt="4"/>
      <dgm:spPr/>
    </dgm:pt>
    <dgm:pt modelId="{61150CF8-2974-43BF-884A-1AA7E425ADFE}" type="pres">
      <dgm:prSet presAssocID="{80176566-5BBA-4071-8339-73BD013DABC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larm clock with solid fill"/>
        </a:ext>
      </dgm:extLst>
    </dgm:pt>
    <dgm:pt modelId="{16AEECBA-E0A0-489D-9FDD-235CAFC3970E}" type="pres">
      <dgm:prSet presAssocID="{80176566-5BBA-4071-8339-73BD013DABC4}" presName="spaceRect" presStyleCnt="0"/>
      <dgm:spPr/>
    </dgm:pt>
    <dgm:pt modelId="{2678E14D-787C-45FB-8B36-6F3AA959917B}" type="pres">
      <dgm:prSet presAssocID="{80176566-5BBA-4071-8339-73BD013DABC4}" presName="parTx" presStyleLbl="revTx" presStyleIdx="1" presStyleCnt="4">
        <dgm:presLayoutVars>
          <dgm:chMax val="0"/>
          <dgm:chPref val="0"/>
        </dgm:presLayoutVars>
      </dgm:prSet>
      <dgm:spPr/>
    </dgm:pt>
    <dgm:pt modelId="{08578F5B-BDC8-4A05-9187-2075A57C7AD0}" type="pres">
      <dgm:prSet presAssocID="{4E40B4AF-0F20-4DE7-BE6C-1B9B9234A1C0}" presName="sibTrans" presStyleCnt="0"/>
      <dgm:spPr/>
    </dgm:pt>
    <dgm:pt modelId="{14849358-8010-4447-A46F-4EA719D102E4}" type="pres">
      <dgm:prSet presAssocID="{17C4CC9F-32AF-4AD5-923F-22E1CA5E36ED}" presName="compNode" presStyleCnt="0"/>
      <dgm:spPr/>
    </dgm:pt>
    <dgm:pt modelId="{D7C76C11-B97B-431E-BDF6-BD6CF200A433}" type="pres">
      <dgm:prSet presAssocID="{17C4CC9F-32AF-4AD5-923F-22E1CA5E36ED}" presName="bgRect" presStyleLbl="bgShp" presStyleIdx="2" presStyleCnt="4"/>
      <dgm:spPr/>
    </dgm:pt>
    <dgm:pt modelId="{3D8D4735-2C23-4EFA-8641-54F542E95D50}" type="pres">
      <dgm:prSet presAssocID="{17C4CC9F-32AF-4AD5-923F-22E1CA5E36E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mail with solid fill"/>
        </a:ext>
      </dgm:extLst>
    </dgm:pt>
    <dgm:pt modelId="{8B18B8FA-5D3D-4F56-9F5A-79495D7F873D}" type="pres">
      <dgm:prSet presAssocID="{17C4CC9F-32AF-4AD5-923F-22E1CA5E36ED}" presName="spaceRect" presStyleCnt="0"/>
      <dgm:spPr/>
    </dgm:pt>
    <dgm:pt modelId="{1D087E16-44F1-45EF-9935-016661735A36}" type="pres">
      <dgm:prSet presAssocID="{17C4CC9F-32AF-4AD5-923F-22E1CA5E36ED}" presName="parTx" presStyleLbl="revTx" presStyleIdx="2" presStyleCnt="4">
        <dgm:presLayoutVars>
          <dgm:chMax val="0"/>
          <dgm:chPref val="0"/>
        </dgm:presLayoutVars>
      </dgm:prSet>
      <dgm:spPr/>
    </dgm:pt>
    <dgm:pt modelId="{73BCA349-317E-4836-8DEA-77E1D5AF3D22}" type="pres">
      <dgm:prSet presAssocID="{DFD120EF-0A17-4B16-A075-FBCB1D1D9212}" presName="sibTrans" presStyleCnt="0"/>
      <dgm:spPr/>
    </dgm:pt>
    <dgm:pt modelId="{FFC01B67-AB6C-4C77-B744-27295D1D221E}" type="pres">
      <dgm:prSet presAssocID="{2861DC35-36E1-446D-9049-2543FA920D48}" presName="compNode" presStyleCnt="0"/>
      <dgm:spPr/>
    </dgm:pt>
    <dgm:pt modelId="{DDB0D5E9-EC8F-4FBC-9ED0-8B1E365A8AAE}" type="pres">
      <dgm:prSet presAssocID="{2861DC35-36E1-446D-9049-2543FA920D48}" presName="bgRect" presStyleLbl="bgShp" presStyleIdx="3" presStyleCnt="4"/>
      <dgm:spPr/>
    </dgm:pt>
    <dgm:pt modelId="{8B19739D-0AA2-413A-91FE-CC814FDF85B3}" type="pres">
      <dgm:prSet presAssocID="{2861DC35-36E1-446D-9049-2543FA920D4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mark with solid fill"/>
        </a:ext>
      </dgm:extLst>
    </dgm:pt>
    <dgm:pt modelId="{7035A7AC-41E1-4EF6-90A1-0FE7FBD19A70}" type="pres">
      <dgm:prSet presAssocID="{2861DC35-36E1-446D-9049-2543FA920D48}" presName="spaceRect" presStyleCnt="0"/>
      <dgm:spPr/>
    </dgm:pt>
    <dgm:pt modelId="{C3F9F556-F45B-4515-BF9D-9E59F83335EE}" type="pres">
      <dgm:prSet presAssocID="{2861DC35-36E1-446D-9049-2543FA920D48}" presName="parTx" presStyleLbl="revTx" presStyleIdx="3" presStyleCnt="4">
        <dgm:presLayoutVars>
          <dgm:chMax val="0"/>
          <dgm:chPref val="0"/>
        </dgm:presLayoutVars>
      </dgm:prSet>
      <dgm:spPr/>
    </dgm:pt>
  </dgm:ptLst>
  <dgm:cxnLst>
    <dgm:cxn modelId="{9A590022-C76D-48CB-950B-B4D224C718BD}" srcId="{07CF9552-60BE-42F0-82E5-E78B21C0B725}" destId="{AAF8E1FB-8F11-4DFD-B4A4-AC97427D6EC0}" srcOrd="0" destOrd="0" parTransId="{754D42A3-88F6-43E3-8090-030FB94941F3}" sibTransId="{D9950FF2-A587-4901-8696-9C69E8420219}"/>
    <dgm:cxn modelId="{B60F082F-F692-419F-AE4C-61284F530D74}" type="presOf" srcId="{2861DC35-36E1-446D-9049-2543FA920D48}" destId="{C3F9F556-F45B-4515-BF9D-9E59F83335EE}" srcOrd="0" destOrd="0" presId="urn:microsoft.com/office/officeart/2018/2/layout/IconVerticalSolidList"/>
    <dgm:cxn modelId="{92AB693A-5F1E-417F-87A7-C45411CB2241}" srcId="{07CF9552-60BE-42F0-82E5-E78B21C0B725}" destId="{17C4CC9F-32AF-4AD5-923F-22E1CA5E36ED}" srcOrd="2" destOrd="0" parTransId="{05259C1F-990E-4E90-ACF8-6A293902BE16}" sibTransId="{DFD120EF-0A17-4B16-A075-FBCB1D1D9212}"/>
    <dgm:cxn modelId="{2A493878-539E-4902-8653-3CFFF544D3BE}" type="presOf" srcId="{80176566-5BBA-4071-8339-73BD013DABC4}" destId="{2678E14D-787C-45FB-8B36-6F3AA959917B}" srcOrd="0" destOrd="0" presId="urn:microsoft.com/office/officeart/2018/2/layout/IconVerticalSolidList"/>
    <dgm:cxn modelId="{E5792059-4A46-4659-B8B7-264BB93B9450}" type="presOf" srcId="{AAF8E1FB-8F11-4DFD-B4A4-AC97427D6EC0}" destId="{351CEEFD-EB8C-4184-885D-6A5C0F084453}" srcOrd="0" destOrd="0" presId="urn:microsoft.com/office/officeart/2018/2/layout/IconVerticalSolidList"/>
    <dgm:cxn modelId="{95E96559-4012-4229-A020-25401C69C0BE}" type="presOf" srcId="{07CF9552-60BE-42F0-82E5-E78B21C0B725}" destId="{1597B97A-DDBC-4A2D-984D-7555EF6202A7}" srcOrd="0" destOrd="0" presId="urn:microsoft.com/office/officeart/2018/2/layout/IconVerticalSolidList"/>
    <dgm:cxn modelId="{FC3AA759-7C1D-459E-A46A-F5338E19D14B}" srcId="{07CF9552-60BE-42F0-82E5-E78B21C0B725}" destId="{80176566-5BBA-4071-8339-73BD013DABC4}" srcOrd="1" destOrd="0" parTransId="{388D97E3-1183-4045-96DF-9ABBF79F15D6}" sibTransId="{4E40B4AF-0F20-4DE7-BE6C-1B9B9234A1C0}"/>
    <dgm:cxn modelId="{E083C586-E615-4D4A-A68E-D684510362B9}" srcId="{07CF9552-60BE-42F0-82E5-E78B21C0B725}" destId="{2861DC35-36E1-446D-9049-2543FA920D48}" srcOrd="3" destOrd="0" parTransId="{EBE75C1E-814E-466E-A298-1C939E7EAC59}" sibTransId="{49E5BC6C-8883-4C06-956A-1F4EB308E350}"/>
    <dgm:cxn modelId="{874F7AAE-CB08-4380-A920-C3A74428D9B7}" type="presOf" srcId="{17C4CC9F-32AF-4AD5-923F-22E1CA5E36ED}" destId="{1D087E16-44F1-45EF-9935-016661735A36}" srcOrd="0" destOrd="0" presId="urn:microsoft.com/office/officeart/2018/2/layout/IconVerticalSolidList"/>
    <dgm:cxn modelId="{726C86AA-BCE9-4E68-9339-AC8D141675EC}" type="presParOf" srcId="{1597B97A-DDBC-4A2D-984D-7555EF6202A7}" destId="{F76E3E32-B899-4CAB-B0B5-FC2D4EC01E68}" srcOrd="0" destOrd="0" presId="urn:microsoft.com/office/officeart/2018/2/layout/IconVerticalSolidList"/>
    <dgm:cxn modelId="{FFD00D5D-1A43-46F5-B77D-ECBE75FC99D8}" type="presParOf" srcId="{F76E3E32-B899-4CAB-B0B5-FC2D4EC01E68}" destId="{772157D6-D479-4B7F-A1E1-4ED66608D3DC}" srcOrd="0" destOrd="0" presId="urn:microsoft.com/office/officeart/2018/2/layout/IconVerticalSolidList"/>
    <dgm:cxn modelId="{CE82B74A-6B3F-4CEE-B0AF-C1E81DFD96CD}" type="presParOf" srcId="{F76E3E32-B899-4CAB-B0B5-FC2D4EC01E68}" destId="{3396A3DB-D78A-4012-94A3-5E02501E1CD4}" srcOrd="1" destOrd="0" presId="urn:microsoft.com/office/officeart/2018/2/layout/IconVerticalSolidList"/>
    <dgm:cxn modelId="{FEA2A2F6-60A4-4A00-87FF-0BC15BCD9CEE}" type="presParOf" srcId="{F76E3E32-B899-4CAB-B0B5-FC2D4EC01E68}" destId="{0E00A10B-A458-48E6-9CDD-9AD7AB1661DB}" srcOrd="2" destOrd="0" presId="urn:microsoft.com/office/officeart/2018/2/layout/IconVerticalSolidList"/>
    <dgm:cxn modelId="{41B38D35-CD8B-4C40-B256-8EB17AC7C2B2}" type="presParOf" srcId="{F76E3E32-B899-4CAB-B0B5-FC2D4EC01E68}" destId="{351CEEFD-EB8C-4184-885D-6A5C0F084453}" srcOrd="3" destOrd="0" presId="urn:microsoft.com/office/officeart/2018/2/layout/IconVerticalSolidList"/>
    <dgm:cxn modelId="{374D19EC-C9D7-4E8A-8E27-BB0A73509A10}" type="presParOf" srcId="{1597B97A-DDBC-4A2D-984D-7555EF6202A7}" destId="{3494DFDC-0F99-4526-BDEB-A8B6E23EDD49}" srcOrd="1" destOrd="0" presId="urn:microsoft.com/office/officeart/2018/2/layout/IconVerticalSolidList"/>
    <dgm:cxn modelId="{89BE2E88-391C-4CDF-9613-CDE117D92064}" type="presParOf" srcId="{1597B97A-DDBC-4A2D-984D-7555EF6202A7}" destId="{A65D7BD5-E738-46F8-B6EB-A0568262CD83}" srcOrd="2" destOrd="0" presId="urn:microsoft.com/office/officeart/2018/2/layout/IconVerticalSolidList"/>
    <dgm:cxn modelId="{B4F7EA81-89BD-40F0-BE5A-3D5018C65961}" type="presParOf" srcId="{A65D7BD5-E738-46F8-B6EB-A0568262CD83}" destId="{873727D6-D8D7-4FB4-9F05-F1F4ABB26883}" srcOrd="0" destOrd="0" presId="urn:microsoft.com/office/officeart/2018/2/layout/IconVerticalSolidList"/>
    <dgm:cxn modelId="{9CC3D4B4-FA79-42B2-BF2D-A9A950F4AA8C}" type="presParOf" srcId="{A65D7BD5-E738-46F8-B6EB-A0568262CD83}" destId="{61150CF8-2974-43BF-884A-1AA7E425ADFE}" srcOrd="1" destOrd="0" presId="urn:microsoft.com/office/officeart/2018/2/layout/IconVerticalSolidList"/>
    <dgm:cxn modelId="{1F31A323-29D4-43D4-824B-A0347B3B8BC2}" type="presParOf" srcId="{A65D7BD5-E738-46F8-B6EB-A0568262CD83}" destId="{16AEECBA-E0A0-489D-9FDD-235CAFC3970E}" srcOrd="2" destOrd="0" presId="urn:microsoft.com/office/officeart/2018/2/layout/IconVerticalSolidList"/>
    <dgm:cxn modelId="{D1099F6C-DB64-4251-97FC-05A27010CE4B}" type="presParOf" srcId="{A65D7BD5-E738-46F8-B6EB-A0568262CD83}" destId="{2678E14D-787C-45FB-8B36-6F3AA959917B}" srcOrd="3" destOrd="0" presId="urn:microsoft.com/office/officeart/2018/2/layout/IconVerticalSolidList"/>
    <dgm:cxn modelId="{F8176C3F-F55D-4A98-8610-6A6385360D51}" type="presParOf" srcId="{1597B97A-DDBC-4A2D-984D-7555EF6202A7}" destId="{08578F5B-BDC8-4A05-9187-2075A57C7AD0}" srcOrd="3" destOrd="0" presId="urn:microsoft.com/office/officeart/2018/2/layout/IconVerticalSolidList"/>
    <dgm:cxn modelId="{6A311096-4102-4E99-893A-37E2EFCFF167}" type="presParOf" srcId="{1597B97A-DDBC-4A2D-984D-7555EF6202A7}" destId="{14849358-8010-4447-A46F-4EA719D102E4}" srcOrd="4" destOrd="0" presId="urn:microsoft.com/office/officeart/2018/2/layout/IconVerticalSolidList"/>
    <dgm:cxn modelId="{F2AD099C-AD04-43F7-8E26-5F94C211D708}" type="presParOf" srcId="{14849358-8010-4447-A46F-4EA719D102E4}" destId="{D7C76C11-B97B-431E-BDF6-BD6CF200A433}" srcOrd="0" destOrd="0" presId="urn:microsoft.com/office/officeart/2018/2/layout/IconVerticalSolidList"/>
    <dgm:cxn modelId="{434FC311-006A-4014-844D-71836794EF77}" type="presParOf" srcId="{14849358-8010-4447-A46F-4EA719D102E4}" destId="{3D8D4735-2C23-4EFA-8641-54F542E95D50}" srcOrd="1" destOrd="0" presId="urn:microsoft.com/office/officeart/2018/2/layout/IconVerticalSolidList"/>
    <dgm:cxn modelId="{71DCC740-F265-448B-8E59-89231BB8C5B9}" type="presParOf" srcId="{14849358-8010-4447-A46F-4EA719D102E4}" destId="{8B18B8FA-5D3D-4F56-9F5A-79495D7F873D}" srcOrd="2" destOrd="0" presId="urn:microsoft.com/office/officeart/2018/2/layout/IconVerticalSolidList"/>
    <dgm:cxn modelId="{61819C05-B416-4556-B8F6-97918F74C5E5}" type="presParOf" srcId="{14849358-8010-4447-A46F-4EA719D102E4}" destId="{1D087E16-44F1-45EF-9935-016661735A36}" srcOrd="3" destOrd="0" presId="urn:microsoft.com/office/officeart/2018/2/layout/IconVerticalSolidList"/>
    <dgm:cxn modelId="{7A00BD69-A125-4221-9EF1-2E87B03A7648}" type="presParOf" srcId="{1597B97A-DDBC-4A2D-984D-7555EF6202A7}" destId="{73BCA349-317E-4836-8DEA-77E1D5AF3D22}" srcOrd="5" destOrd="0" presId="urn:microsoft.com/office/officeart/2018/2/layout/IconVerticalSolidList"/>
    <dgm:cxn modelId="{B8F86504-47FE-4F47-8D2B-2F84ABC88EB7}" type="presParOf" srcId="{1597B97A-DDBC-4A2D-984D-7555EF6202A7}" destId="{FFC01B67-AB6C-4C77-B744-27295D1D221E}" srcOrd="6" destOrd="0" presId="urn:microsoft.com/office/officeart/2018/2/layout/IconVerticalSolidList"/>
    <dgm:cxn modelId="{DCDC9115-5997-4AB4-A30D-B172C4F07637}" type="presParOf" srcId="{FFC01B67-AB6C-4C77-B744-27295D1D221E}" destId="{DDB0D5E9-EC8F-4FBC-9ED0-8B1E365A8AAE}" srcOrd="0" destOrd="0" presId="urn:microsoft.com/office/officeart/2018/2/layout/IconVerticalSolidList"/>
    <dgm:cxn modelId="{925CFDB3-DF9A-449F-8C99-8764EAF3598D}" type="presParOf" srcId="{FFC01B67-AB6C-4C77-B744-27295D1D221E}" destId="{8B19739D-0AA2-413A-91FE-CC814FDF85B3}" srcOrd="1" destOrd="0" presId="urn:microsoft.com/office/officeart/2018/2/layout/IconVerticalSolidList"/>
    <dgm:cxn modelId="{46DFEF0F-1806-49E3-B058-44A4CA0E0C66}" type="presParOf" srcId="{FFC01B67-AB6C-4C77-B744-27295D1D221E}" destId="{7035A7AC-41E1-4EF6-90A1-0FE7FBD19A70}" srcOrd="2" destOrd="0" presId="urn:microsoft.com/office/officeart/2018/2/layout/IconVerticalSolidList"/>
    <dgm:cxn modelId="{D12C3979-6A41-42DC-805A-5A78BE2DEC2E}" type="presParOf" srcId="{FFC01B67-AB6C-4C77-B744-27295D1D221E}" destId="{C3F9F556-F45B-4515-BF9D-9E59F83335EE}" srcOrd="3" destOrd="0" presId="urn:microsoft.com/office/officeart/2018/2/layout/IconVerticalSolidList"/>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32ED69-9E33-43BB-AC2E-865D2F7BB5E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2A24CF-1455-4FFE-8091-4132009F6A1A}">
      <dgm:prSet custT="1"/>
      <dgm:spPr/>
      <dgm:t>
        <a:bodyPr/>
        <a:lstStyle/>
        <a:p>
          <a:r>
            <a:rPr lang="en-GB" sz="1800"/>
            <a:t>If your project passes initial checks, you will receive confirmation via email. </a:t>
          </a:r>
          <a:endParaRPr lang="en-US" sz="1800"/>
        </a:p>
      </dgm:t>
    </dgm:pt>
    <dgm:pt modelId="{B9BD5FD7-6B3D-417A-832E-3F1A8F752E0E}" type="parTrans" cxnId="{C56E070D-173F-4F6E-91EE-3E14D7BBF5A6}">
      <dgm:prSet/>
      <dgm:spPr/>
      <dgm:t>
        <a:bodyPr/>
        <a:lstStyle/>
        <a:p>
          <a:endParaRPr lang="en-US" sz="1800"/>
        </a:p>
      </dgm:t>
    </dgm:pt>
    <dgm:pt modelId="{199BEA79-B679-4615-A8BF-BBEA66B1B08F}" type="sibTrans" cxnId="{C56E070D-173F-4F6E-91EE-3E14D7BBF5A6}">
      <dgm:prSet/>
      <dgm:spPr/>
      <dgm:t>
        <a:bodyPr/>
        <a:lstStyle/>
        <a:p>
          <a:endParaRPr lang="en-US" sz="1800"/>
        </a:p>
      </dgm:t>
    </dgm:pt>
    <dgm:pt modelId="{F06B510E-0857-43DD-8716-D6D55EDADF0E}">
      <dgm:prSet custT="1"/>
      <dgm:spPr/>
      <dgm:t>
        <a:bodyPr/>
        <a:lstStyle/>
        <a:p>
          <a:r>
            <a:rPr lang="en-GB" sz="1800"/>
            <a:t>If your project fails any checks, you will receive an email with detailed feedback and clear instructions for the resubmission process. This will include the reasons for failure and a reminder of the pass criteria to help you resubmit confidently.  </a:t>
          </a:r>
          <a:endParaRPr lang="en-US" sz="1800"/>
        </a:p>
      </dgm:t>
    </dgm:pt>
    <dgm:pt modelId="{E99B4A2B-5567-4DAB-904C-0712A30C1681}" type="parTrans" cxnId="{0974A9ED-E2F5-4EF7-A75B-0B30E1BC4F8E}">
      <dgm:prSet/>
      <dgm:spPr/>
      <dgm:t>
        <a:bodyPr/>
        <a:lstStyle/>
        <a:p>
          <a:endParaRPr lang="en-US" sz="1800"/>
        </a:p>
      </dgm:t>
    </dgm:pt>
    <dgm:pt modelId="{87F38C37-5B9F-4A22-B1EC-80E9F0A5736A}" type="sibTrans" cxnId="{0974A9ED-E2F5-4EF7-A75B-0B30E1BC4F8E}">
      <dgm:prSet/>
      <dgm:spPr/>
      <dgm:t>
        <a:bodyPr/>
        <a:lstStyle/>
        <a:p>
          <a:endParaRPr lang="en-US" sz="1800"/>
        </a:p>
      </dgm:t>
    </dgm:pt>
    <dgm:pt modelId="{8FE1FC29-2204-4253-B3CD-BA05D877ADD5}">
      <dgm:prSet custT="1"/>
      <dgm:spPr/>
      <dgm:t>
        <a:bodyPr/>
        <a:lstStyle/>
        <a:p>
          <a:r>
            <a:rPr lang="en-GB" sz="1800"/>
            <a:t>Resubmissions will be handled via a </a:t>
          </a:r>
          <a:r>
            <a:rPr lang="en-GB" sz="1800" b="1"/>
            <a:t>secure document upload</a:t>
          </a:r>
          <a:r>
            <a:rPr lang="en-GB" sz="1800"/>
            <a:t>, and you will have </a:t>
          </a:r>
          <a:r>
            <a:rPr lang="en-GB" sz="1800" b="1"/>
            <a:t>four days</a:t>
          </a:r>
          <a:r>
            <a:rPr lang="en-GB" sz="1800"/>
            <a:t> to complete this process. NESO teams will be on standby to support with query resolution and document handling. We encourage you to raise any queries promptly during this period.</a:t>
          </a:r>
          <a:endParaRPr lang="en-US" sz="1800"/>
        </a:p>
      </dgm:t>
    </dgm:pt>
    <dgm:pt modelId="{88D05F09-9C8F-4852-8BAA-2A3198409D73}" type="parTrans" cxnId="{C5C0FB15-C4E6-4011-BC81-AFA7288C2FF3}">
      <dgm:prSet/>
      <dgm:spPr/>
      <dgm:t>
        <a:bodyPr/>
        <a:lstStyle/>
        <a:p>
          <a:endParaRPr lang="en-US" sz="1800"/>
        </a:p>
      </dgm:t>
    </dgm:pt>
    <dgm:pt modelId="{DB620893-028A-43DD-A43B-3167D1DB23E0}" type="sibTrans" cxnId="{C5C0FB15-C4E6-4011-BC81-AFA7288C2FF3}">
      <dgm:prSet/>
      <dgm:spPr/>
      <dgm:t>
        <a:bodyPr/>
        <a:lstStyle/>
        <a:p>
          <a:endParaRPr lang="en-US" sz="1800"/>
        </a:p>
      </dgm:t>
    </dgm:pt>
    <dgm:pt modelId="{FE92BC6E-9C35-4777-BE65-900BF49C7435}" type="pres">
      <dgm:prSet presAssocID="{6632ED69-9E33-43BB-AC2E-865D2F7BB5EE}" presName="root" presStyleCnt="0">
        <dgm:presLayoutVars>
          <dgm:dir/>
          <dgm:resizeHandles val="exact"/>
        </dgm:presLayoutVars>
      </dgm:prSet>
      <dgm:spPr/>
    </dgm:pt>
    <dgm:pt modelId="{274CFFFD-07CE-4D3B-88EC-FF3BE437CF72}" type="pres">
      <dgm:prSet presAssocID="{342A24CF-1455-4FFE-8091-4132009F6A1A}" presName="compNode" presStyleCnt="0"/>
      <dgm:spPr/>
    </dgm:pt>
    <dgm:pt modelId="{10252943-AAF4-486B-8E98-EF4BB0802975}" type="pres">
      <dgm:prSet presAssocID="{342A24CF-1455-4FFE-8091-4132009F6A1A}" presName="bgRect" presStyleLbl="bgShp" presStyleIdx="0" presStyleCnt="3" custLinFactNeighborX="-4273" custLinFactNeighborY="-37998"/>
      <dgm:spPr/>
    </dgm:pt>
    <dgm:pt modelId="{0CA2807D-0DF7-4B86-AA01-AAE6FAA54129}" type="pres">
      <dgm:prSet presAssocID="{342A24CF-1455-4FFE-8091-4132009F6A1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D078D719-B35E-4118-8207-49F7C9D5A353}" type="pres">
      <dgm:prSet presAssocID="{342A24CF-1455-4FFE-8091-4132009F6A1A}" presName="spaceRect" presStyleCnt="0"/>
      <dgm:spPr/>
    </dgm:pt>
    <dgm:pt modelId="{F511472E-81B4-4295-BA49-BBB4B808B8AC}" type="pres">
      <dgm:prSet presAssocID="{342A24CF-1455-4FFE-8091-4132009F6A1A}" presName="parTx" presStyleLbl="revTx" presStyleIdx="0" presStyleCnt="3">
        <dgm:presLayoutVars>
          <dgm:chMax val="0"/>
          <dgm:chPref val="0"/>
        </dgm:presLayoutVars>
      </dgm:prSet>
      <dgm:spPr/>
    </dgm:pt>
    <dgm:pt modelId="{D6E5CBC8-FF7B-40C1-A438-CB3B87A7585D}" type="pres">
      <dgm:prSet presAssocID="{199BEA79-B679-4615-A8BF-BBEA66B1B08F}" presName="sibTrans" presStyleCnt="0"/>
      <dgm:spPr/>
    </dgm:pt>
    <dgm:pt modelId="{113DE4BD-4CA6-4AB9-B430-7C141683A335}" type="pres">
      <dgm:prSet presAssocID="{F06B510E-0857-43DD-8716-D6D55EDADF0E}" presName="compNode" presStyleCnt="0"/>
      <dgm:spPr/>
    </dgm:pt>
    <dgm:pt modelId="{6D6F959C-5413-46D2-8E27-2C2F3AA5DC9D}" type="pres">
      <dgm:prSet presAssocID="{F06B510E-0857-43DD-8716-D6D55EDADF0E}" presName="bgRect" presStyleLbl="bgShp" presStyleIdx="1" presStyleCnt="3"/>
      <dgm:spPr/>
    </dgm:pt>
    <dgm:pt modelId="{DD59D392-BB11-41AD-B8A1-701A8137641D}" type="pres">
      <dgm:prSet presAssocID="{F06B510E-0857-43DD-8716-D6D55EDADF0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715A6DE3-D76A-40C2-96DD-5CE6C655B1F1}" type="pres">
      <dgm:prSet presAssocID="{F06B510E-0857-43DD-8716-D6D55EDADF0E}" presName="spaceRect" presStyleCnt="0"/>
      <dgm:spPr/>
    </dgm:pt>
    <dgm:pt modelId="{F536BBDE-5A7A-45F6-8F40-577DF0E8A47F}" type="pres">
      <dgm:prSet presAssocID="{F06B510E-0857-43DD-8716-D6D55EDADF0E}" presName="parTx" presStyleLbl="revTx" presStyleIdx="1" presStyleCnt="3">
        <dgm:presLayoutVars>
          <dgm:chMax val="0"/>
          <dgm:chPref val="0"/>
        </dgm:presLayoutVars>
      </dgm:prSet>
      <dgm:spPr/>
    </dgm:pt>
    <dgm:pt modelId="{0E7D7D2E-8C28-425B-A70B-961B22081DDB}" type="pres">
      <dgm:prSet presAssocID="{87F38C37-5B9F-4A22-B1EC-80E9F0A5736A}" presName="sibTrans" presStyleCnt="0"/>
      <dgm:spPr/>
    </dgm:pt>
    <dgm:pt modelId="{0C6A68F6-40D3-494C-B442-9AC06894FDEB}" type="pres">
      <dgm:prSet presAssocID="{8FE1FC29-2204-4253-B3CD-BA05D877ADD5}" presName="compNode" presStyleCnt="0"/>
      <dgm:spPr/>
    </dgm:pt>
    <dgm:pt modelId="{3613D12B-725E-48F5-A7DF-F06AA60A9E4C}" type="pres">
      <dgm:prSet presAssocID="{8FE1FC29-2204-4253-B3CD-BA05D877ADD5}" presName="bgRect" presStyleLbl="bgShp" presStyleIdx="2" presStyleCnt="3"/>
      <dgm:spPr/>
    </dgm:pt>
    <dgm:pt modelId="{DB564630-2A0F-43E8-8A83-14FA78D1FA3E}" type="pres">
      <dgm:prSet presAssocID="{8FE1FC29-2204-4253-B3CD-BA05D877AD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62371B22-941A-497E-AF7A-843610AE31C3}" type="pres">
      <dgm:prSet presAssocID="{8FE1FC29-2204-4253-B3CD-BA05D877ADD5}" presName="spaceRect" presStyleCnt="0"/>
      <dgm:spPr/>
    </dgm:pt>
    <dgm:pt modelId="{9BFE61B6-A2BA-428A-A1C2-8422454905C1}" type="pres">
      <dgm:prSet presAssocID="{8FE1FC29-2204-4253-B3CD-BA05D877ADD5}" presName="parTx" presStyleLbl="revTx" presStyleIdx="2" presStyleCnt="3">
        <dgm:presLayoutVars>
          <dgm:chMax val="0"/>
          <dgm:chPref val="0"/>
        </dgm:presLayoutVars>
      </dgm:prSet>
      <dgm:spPr/>
    </dgm:pt>
  </dgm:ptLst>
  <dgm:cxnLst>
    <dgm:cxn modelId="{C56E070D-173F-4F6E-91EE-3E14D7BBF5A6}" srcId="{6632ED69-9E33-43BB-AC2E-865D2F7BB5EE}" destId="{342A24CF-1455-4FFE-8091-4132009F6A1A}" srcOrd="0" destOrd="0" parTransId="{B9BD5FD7-6B3D-417A-832E-3F1A8F752E0E}" sibTransId="{199BEA79-B679-4615-A8BF-BBEA66B1B08F}"/>
    <dgm:cxn modelId="{5822100E-20E1-408C-A38F-E2E79BECF747}" type="presOf" srcId="{8FE1FC29-2204-4253-B3CD-BA05D877ADD5}" destId="{9BFE61B6-A2BA-428A-A1C2-8422454905C1}" srcOrd="0" destOrd="0" presId="urn:microsoft.com/office/officeart/2018/2/layout/IconVerticalSolidList"/>
    <dgm:cxn modelId="{C5C0FB15-C4E6-4011-BC81-AFA7288C2FF3}" srcId="{6632ED69-9E33-43BB-AC2E-865D2F7BB5EE}" destId="{8FE1FC29-2204-4253-B3CD-BA05D877ADD5}" srcOrd="2" destOrd="0" parTransId="{88D05F09-9C8F-4852-8BAA-2A3198409D73}" sibTransId="{DB620893-028A-43DD-A43B-3167D1DB23E0}"/>
    <dgm:cxn modelId="{83CAA46A-D18A-487D-90C7-F10A7BB4F41F}" type="presOf" srcId="{342A24CF-1455-4FFE-8091-4132009F6A1A}" destId="{F511472E-81B4-4295-BA49-BBB4B808B8AC}" srcOrd="0" destOrd="0" presId="urn:microsoft.com/office/officeart/2018/2/layout/IconVerticalSolidList"/>
    <dgm:cxn modelId="{794956AD-F629-4991-98E1-AFE61B2F49B4}" type="presOf" srcId="{F06B510E-0857-43DD-8716-D6D55EDADF0E}" destId="{F536BBDE-5A7A-45F6-8F40-577DF0E8A47F}" srcOrd="0" destOrd="0" presId="urn:microsoft.com/office/officeart/2018/2/layout/IconVerticalSolidList"/>
    <dgm:cxn modelId="{0974A9ED-E2F5-4EF7-A75B-0B30E1BC4F8E}" srcId="{6632ED69-9E33-43BB-AC2E-865D2F7BB5EE}" destId="{F06B510E-0857-43DD-8716-D6D55EDADF0E}" srcOrd="1" destOrd="0" parTransId="{E99B4A2B-5567-4DAB-904C-0712A30C1681}" sibTransId="{87F38C37-5B9F-4A22-B1EC-80E9F0A5736A}"/>
    <dgm:cxn modelId="{81C7E1ED-45CC-40CB-A913-88B8380D4661}" type="presOf" srcId="{6632ED69-9E33-43BB-AC2E-865D2F7BB5EE}" destId="{FE92BC6E-9C35-4777-BE65-900BF49C7435}" srcOrd="0" destOrd="0" presId="urn:microsoft.com/office/officeart/2018/2/layout/IconVerticalSolidList"/>
    <dgm:cxn modelId="{758792A7-3568-43A6-A399-B5BBEECE89A5}" type="presParOf" srcId="{FE92BC6E-9C35-4777-BE65-900BF49C7435}" destId="{274CFFFD-07CE-4D3B-88EC-FF3BE437CF72}" srcOrd="0" destOrd="0" presId="urn:microsoft.com/office/officeart/2018/2/layout/IconVerticalSolidList"/>
    <dgm:cxn modelId="{300FFC33-29FA-4338-9437-2417B06FC71C}" type="presParOf" srcId="{274CFFFD-07CE-4D3B-88EC-FF3BE437CF72}" destId="{10252943-AAF4-486B-8E98-EF4BB0802975}" srcOrd="0" destOrd="0" presId="urn:microsoft.com/office/officeart/2018/2/layout/IconVerticalSolidList"/>
    <dgm:cxn modelId="{A24D54BF-2FF3-4B9D-98A5-E8C4B7DE18CC}" type="presParOf" srcId="{274CFFFD-07CE-4D3B-88EC-FF3BE437CF72}" destId="{0CA2807D-0DF7-4B86-AA01-AAE6FAA54129}" srcOrd="1" destOrd="0" presId="urn:microsoft.com/office/officeart/2018/2/layout/IconVerticalSolidList"/>
    <dgm:cxn modelId="{83D12D62-603D-4BA4-82D6-40C8C8F10F97}" type="presParOf" srcId="{274CFFFD-07CE-4D3B-88EC-FF3BE437CF72}" destId="{D078D719-B35E-4118-8207-49F7C9D5A353}" srcOrd="2" destOrd="0" presId="urn:microsoft.com/office/officeart/2018/2/layout/IconVerticalSolidList"/>
    <dgm:cxn modelId="{80A174C6-2BF4-4C10-83F9-63236C45422F}" type="presParOf" srcId="{274CFFFD-07CE-4D3B-88EC-FF3BE437CF72}" destId="{F511472E-81B4-4295-BA49-BBB4B808B8AC}" srcOrd="3" destOrd="0" presId="urn:microsoft.com/office/officeart/2018/2/layout/IconVerticalSolidList"/>
    <dgm:cxn modelId="{D4DAFAE7-16D7-4EAC-8809-746D2C482C68}" type="presParOf" srcId="{FE92BC6E-9C35-4777-BE65-900BF49C7435}" destId="{D6E5CBC8-FF7B-40C1-A438-CB3B87A7585D}" srcOrd="1" destOrd="0" presId="urn:microsoft.com/office/officeart/2018/2/layout/IconVerticalSolidList"/>
    <dgm:cxn modelId="{A0C27C4D-322C-4591-9271-8FEC4DF855B6}" type="presParOf" srcId="{FE92BC6E-9C35-4777-BE65-900BF49C7435}" destId="{113DE4BD-4CA6-4AB9-B430-7C141683A335}" srcOrd="2" destOrd="0" presId="urn:microsoft.com/office/officeart/2018/2/layout/IconVerticalSolidList"/>
    <dgm:cxn modelId="{A8AFA459-EE7A-42D5-A2B4-A54126DD499B}" type="presParOf" srcId="{113DE4BD-4CA6-4AB9-B430-7C141683A335}" destId="{6D6F959C-5413-46D2-8E27-2C2F3AA5DC9D}" srcOrd="0" destOrd="0" presId="urn:microsoft.com/office/officeart/2018/2/layout/IconVerticalSolidList"/>
    <dgm:cxn modelId="{1D7FFA1A-CC83-45FD-A1FE-A75BF9361A86}" type="presParOf" srcId="{113DE4BD-4CA6-4AB9-B430-7C141683A335}" destId="{DD59D392-BB11-41AD-B8A1-701A8137641D}" srcOrd="1" destOrd="0" presId="urn:microsoft.com/office/officeart/2018/2/layout/IconVerticalSolidList"/>
    <dgm:cxn modelId="{CDFE7726-D321-416B-94BB-63134303B008}" type="presParOf" srcId="{113DE4BD-4CA6-4AB9-B430-7C141683A335}" destId="{715A6DE3-D76A-40C2-96DD-5CE6C655B1F1}" srcOrd="2" destOrd="0" presId="urn:microsoft.com/office/officeart/2018/2/layout/IconVerticalSolidList"/>
    <dgm:cxn modelId="{49F32F98-E48F-4645-AC1D-170D9F08761A}" type="presParOf" srcId="{113DE4BD-4CA6-4AB9-B430-7C141683A335}" destId="{F536BBDE-5A7A-45F6-8F40-577DF0E8A47F}" srcOrd="3" destOrd="0" presId="urn:microsoft.com/office/officeart/2018/2/layout/IconVerticalSolidList"/>
    <dgm:cxn modelId="{850A87FC-CBD6-4CC7-9AD8-D7C84655B42D}" type="presParOf" srcId="{FE92BC6E-9C35-4777-BE65-900BF49C7435}" destId="{0E7D7D2E-8C28-425B-A70B-961B22081DDB}" srcOrd="3" destOrd="0" presId="urn:microsoft.com/office/officeart/2018/2/layout/IconVerticalSolidList"/>
    <dgm:cxn modelId="{CBC46B02-FE4C-4A82-A395-178ECC1A616A}" type="presParOf" srcId="{FE92BC6E-9C35-4777-BE65-900BF49C7435}" destId="{0C6A68F6-40D3-494C-B442-9AC06894FDEB}" srcOrd="4" destOrd="0" presId="urn:microsoft.com/office/officeart/2018/2/layout/IconVerticalSolidList"/>
    <dgm:cxn modelId="{0E51EFE8-C80C-408F-B2E9-31A7812BA16C}" type="presParOf" srcId="{0C6A68F6-40D3-494C-B442-9AC06894FDEB}" destId="{3613D12B-725E-48F5-A7DF-F06AA60A9E4C}" srcOrd="0" destOrd="0" presId="urn:microsoft.com/office/officeart/2018/2/layout/IconVerticalSolidList"/>
    <dgm:cxn modelId="{154D2CAF-AC0D-4970-9276-90C639A24A80}" type="presParOf" srcId="{0C6A68F6-40D3-494C-B442-9AC06894FDEB}" destId="{DB564630-2A0F-43E8-8A83-14FA78D1FA3E}" srcOrd="1" destOrd="0" presId="urn:microsoft.com/office/officeart/2018/2/layout/IconVerticalSolidList"/>
    <dgm:cxn modelId="{520FD7C7-DEE1-475C-829E-3C8A687A985B}" type="presParOf" srcId="{0C6A68F6-40D3-494C-B442-9AC06894FDEB}" destId="{62371B22-941A-497E-AF7A-843610AE31C3}" srcOrd="2" destOrd="0" presId="urn:microsoft.com/office/officeart/2018/2/layout/IconVerticalSolidList"/>
    <dgm:cxn modelId="{2EB98C07-6D48-4212-90C3-4274044EB50E}" type="presParOf" srcId="{0C6A68F6-40D3-494C-B442-9AC06894FDEB}" destId="{9BFE61B6-A2BA-428A-A1C2-8422454905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2E9E83-33D4-4E54-9B0F-C983EABAF33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D151BA-FB9B-4599-B1AA-9E2BC2413AA0}">
      <dgm:prSet/>
      <dgm:spPr/>
      <dgm:t>
        <a:bodyPr/>
        <a:lstStyle/>
        <a:p>
          <a:pPr>
            <a:lnSpc>
              <a:spcPct val="100000"/>
            </a:lnSpc>
          </a:pPr>
          <a:r>
            <a:rPr lang="en-GB" b="1"/>
            <a:t>Please help us help you by acting quickly and direct complaints through the portal or via the dedicated form that will accompany all final decision information. </a:t>
          </a:r>
          <a:r>
            <a:rPr lang="en-GB"/>
            <a:t>This gives us the best chance to resolve things.. </a:t>
          </a:r>
          <a:endParaRPr lang="en-US"/>
        </a:p>
      </dgm:t>
    </dgm:pt>
    <dgm:pt modelId="{F946499A-7F55-45E0-854D-8247458A36B2}" type="parTrans" cxnId="{5ABEABC8-1560-4582-9360-33DEEA812293}">
      <dgm:prSet/>
      <dgm:spPr/>
      <dgm:t>
        <a:bodyPr/>
        <a:lstStyle/>
        <a:p>
          <a:endParaRPr lang="en-US"/>
        </a:p>
      </dgm:t>
    </dgm:pt>
    <dgm:pt modelId="{170CB215-1A41-487F-B468-B15A71841151}" type="sibTrans" cxnId="{5ABEABC8-1560-4582-9360-33DEEA812293}">
      <dgm:prSet/>
      <dgm:spPr/>
      <dgm:t>
        <a:bodyPr/>
        <a:lstStyle/>
        <a:p>
          <a:endParaRPr lang="en-US"/>
        </a:p>
      </dgm:t>
    </dgm:pt>
    <dgm:pt modelId="{745BDC03-26F6-4587-A01B-1FEA1716A737}">
      <dgm:prSet/>
      <dgm:spPr/>
      <dgm:t>
        <a:bodyPr/>
        <a:lstStyle/>
        <a:p>
          <a:pPr>
            <a:lnSpc>
              <a:spcPct val="100000"/>
            </a:lnSpc>
          </a:pPr>
          <a:r>
            <a:rPr lang="en-GB"/>
            <a:t>If you disagree with our outcome and you believe we have made an error, </a:t>
          </a:r>
          <a:r>
            <a:rPr lang="en-GB" b="1"/>
            <a:t>you will be able to raise a complaint.</a:t>
          </a:r>
          <a:endParaRPr lang="en-US" b="1"/>
        </a:p>
      </dgm:t>
    </dgm:pt>
    <dgm:pt modelId="{2060A142-A85E-46DB-9C30-626A04D0F428}" type="parTrans" cxnId="{BFFF6B71-6C97-434B-B084-0A5B121EB80A}">
      <dgm:prSet/>
      <dgm:spPr/>
      <dgm:t>
        <a:bodyPr/>
        <a:lstStyle/>
        <a:p>
          <a:endParaRPr lang="en-US"/>
        </a:p>
      </dgm:t>
    </dgm:pt>
    <dgm:pt modelId="{1AFFB2AD-D186-4BE9-B5B0-E56B2CF3C9D6}" type="sibTrans" cxnId="{BFFF6B71-6C97-434B-B084-0A5B121EB80A}">
      <dgm:prSet/>
      <dgm:spPr/>
      <dgm:t>
        <a:bodyPr/>
        <a:lstStyle/>
        <a:p>
          <a:endParaRPr lang="en-US"/>
        </a:p>
      </dgm:t>
    </dgm:pt>
    <dgm:pt modelId="{4590C9F5-90B7-4BB7-B7E7-667B2EC1F925}">
      <dgm:prSet/>
      <dgm:spPr/>
      <dgm:t>
        <a:bodyPr/>
        <a:lstStyle/>
        <a:p>
          <a:pPr>
            <a:lnSpc>
              <a:spcPct val="100000"/>
            </a:lnSpc>
          </a:pPr>
          <a:r>
            <a:rPr lang="en-GB" b="1"/>
            <a:t>This is an additional process</a:t>
          </a:r>
          <a:r>
            <a:rPr lang="en-GB"/>
            <a:t> administered by NESO to help get you back into the process quickly if your complaint is upheld. </a:t>
          </a:r>
          <a:r>
            <a:rPr lang="en-GB" b="1"/>
            <a:t>You will have two clear working days to raise a complaint.</a:t>
          </a:r>
          <a:endParaRPr lang="en-US" b="1"/>
        </a:p>
      </dgm:t>
    </dgm:pt>
    <dgm:pt modelId="{6776C536-54E3-4F46-AC7E-C646F9F47D74}" type="parTrans" cxnId="{860008D4-3542-4B08-8A45-AD0A09802C88}">
      <dgm:prSet/>
      <dgm:spPr/>
      <dgm:t>
        <a:bodyPr/>
        <a:lstStyle/>
        <a:p>
          <a:endParaRPr lang="en-US"/>
        </a:p>
      </dgm:t>
    </dgm:pt>
    <dgm:pt modelId="{0DB7F67F-FF77-48FD-AEC7-6D97106A068B}" type="sibTrans" cxnId="{860008D4-3542-4B08-8A45-AD0A09802C88}">
      <dgm:prSet/>
      <dgm:spPr/>
      <dgm:t>
        <a:bodyPr/>
        <a:lstStyle/>
        <a:p>
          <a:endParaRPr lang="en-US"/>
        </a:p>
      </dgm:t>
    </dgm:pt>
    <dgm:pt modelId="{B1B24140-88F2-4346-867A-48BDFBDBEB25}">
      <dgm:prSet/>
      <dgm:spPr/>
      <dgm:t>
        <a:bodyPr/>
        <a:lstStyle/>
        <a:p>
          <a:pPr>
            <a:lnSpc>
              <a:spcPct val="100000"/>
            </a:lnSpc>
          </a:pPr>
          <a:r>
            <a:rPr lang="en-GB"/>
            <a:t>If you still disagree with the outcome of our complaints process </a:t>
          </a:r>
          <a:r>
            <a:rPr lang="en-GB" b="1"/>
            <a:t>you will be able to raise a dispute via other industry channels but this process will not be fast enough to impact G2TWQ.</a:t>
          </a:r>
          <a:endParaRPr lang="en-US" b="1"/>
        </a:p>
      </dgm:t>
    </dgm:pt>
    <dgm:pt modelId="{9FEC8837-AD4C-4206-8026-3B7223CB16F0}" type="parTrans" cxnId="{88EFDF96-45ED-4739-9BAE-80F06C87CD57}">
      <dgm:prSet/>
      <dgm:spPr/>
      <dgm:t>
        <a:bodyPr/>
        <a:lstStyle/>
        <a:p>
          <a:endParaRPr lang="en-US"/>
        </a:p>
      </dgm:t>
    </dgm:pt>
    <dgm:pt modelId="{76DE5B43-65DF-48EA-AFA5-E06D671CB3F9}" type="sibTrans" cxnId="{88EFDF96-45ED-4739-9BAE-80F06C87CD57}">
      <dgm:prSet/>
      <dgm:spPr/>
      <dgm:t>
        <a:bodyPr/>
        <a:lstStyle/>
        <a:p>
          <a:endParaRPr lang="en-US"/>
        </a:p>
      </dgm:t>
    </dgm:pt>
    <dgm:pt modelId="{8D719A8B-F9C6-413E-A1D7-C58F9BE82EF7}" type="pres">
      <dgm:prSet presAssocID="{A82E9E83-33D4-4E54-9B0F-C983EABAF33D}" presName="root" presStyleCnt="0">
        <dgm:presLayoutVars>
          <dgm:dir/>
          <dgm:resizeHandles val="exact"/>
        </dgm:presLayoutVars>
      </dgm:prSet>
      <dgm:spPr/>
    </dgm:pt>
    <dgm:pt modelId="{5E94B4EF-1390-4D57-A89E-D5053929C723}" type="pres">
      <dgm:prSet presAssocID="{CDD151BA-FB9B-4599-B1AA-9E2BC2413AA0}" presName="compNode" presStyleCnt="0"/>
      <dgm:spPr/>
    </dgm:pt>
    <dgm:pt modelId="{D9ADC8B6-6AA2-4CEB-BBC5-A837340612BD}" type="pres">
      <dgm:prSet presAssocID="{CDD151BA-FB9B-4599-B1AA-9E2BC2413AA0}" presName="bgRect" presStyleLbl="bgShp" presStyleIdx="0" presStyleCnt="4" custLinFactNeighborY="23613"/>
      <dgm:spPr/>
    </dgm:pt>
    <dgm:pt modelId="{297B5C77-350F-4F79-87FC-F258AA16A46A}" type="pres">
      <dgm:prSet presAssocID="{CDD151BA-FB9B-4599-B1AA-9E2BC2413AA0}" presName="iconRect" presStyleLbl="node1" presStyleIdx="0" presStyleCnt="4" custLinFactNeighborX="-15079" custLinFactNeighborY="3920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nd with solid fill"/>
        </a:ext>
      </dgm:extLst>
    </dgm:pt>
    <dgm:pt modelId="{777C188D-357D-40D9-8AF4-7C05225D328F}" type="pres">
      <dgm:prSet presAssocID="{CDD151BA-FB9B-4599-B1AA-9E2BC2413AA0}" presName="spaceRect" presStyleCnt="0"/>
      <dgm:spPr/>
    </dgm:pt>
    <dgm:pt modelId="{27BCD2ED-485A-438A-BE81-A4CFB32EA07B}" type="pres">
      <dgm:prSet presAssocID="{CDD151BA-FB9B-4599-B1AA-9E2BC2413AA0}" presName="parTx" presStyleLbl="revTx" presStyleIdx="0" presStyleCnt="4" custScaleY="154950" custLinFactNeighborX="-2388" custLinFactNeighborY="31477">
        <dgm:presLayoutVars>
          <dgm:chMax val="0"/>
          <dgm:chPref val="0"/>
        </dgm:presLayoutVars>
      </dgm:prSet>
      <dgm:spPr/>
    </dgm:pt>
    <dgm:pt modelId="{95E730A6-C025-43EC-88C0-670278C59FAA}" type="pres">
      <dgm:prSet presAssocID="{170CB215-1A41-487F-B468-B15A71841151}" presName="sibTrans" presStyleCnt="0"/>
      <dgm:spPr/>
    </dgm:pt>
    <dgm:pt modelId="{175C8F26-3231-4D88-9C62-3413B88540F3}" type="pres">
      <dgm:prSet presAssocID="{745BDC03-26F6-4587-A01B-1FEA1716A737}" presName="compNode" presStyleCnt="0"/>
      <dgm:spPr/>
    </dgm:pt>
    <dgm:pt modelId="{1679F2C0-49E5-4262-99B6-7A73FEAB699E}" type="pres">
      <dgm:prSet presAssocID="{745BDC03-26F6-4587-A01B-1FEA1716A737}" presName="bgRect" presStyleLbl="bgShp" presStyleIdx="1" presStyleCnt="4"/>
      <dgm:spPr/>
    </dgm:pt>
    <dgm:pt modelId="{59BC7E86-1D6A-4028-8D8D-93E1C183A921}" type="pres">
      <dgm:prSet presAssocID="{745BDC03-26F6-4587-A01B-1FEA1716A73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46464F2A-DCF1-432E-9667-2D8AA705319B}" type="pres">
      <dgm:prSet presAssocID="{745BDC03-26F6-4587-A01B-1FEA1716A737}" presName="spaceRect" presStyleCnt="0"/>
      <dgm:spPr/>
    </dgm:pt>
    <dgm:pt modelId="{6C6D88AD-2ADB-4391-BAAC-61B476C94A07}" type="pres">
      <dgm:prSet presAssocID="{745BDC03-26F6-4587-A01B-1FEA1716A737}" presName="parTx" presStyleLbl="revTx" presStyleIdx="1" presStyleCnt="4">
        <dgm:presLayoutVars>
          <dgm:chMax val="0"/>
          <dgm:chPref val="0"/>
        </dgm:presLayoutVars>
      </dgm:prSet>
      <dgm:spPr/>
    </dgm:pt>
    <dgm:pt modelId="{EAE83EC7-6C2E-440C-8E45-94CD67CBAA64}" type="pres">
      <dgm:prSet presAssocID="{1AFFB2AD-D186-4BE9-B5B0-E56B2CF3C9D6}" presName="sibTrans" presStyleCnt="0"/>
      <dgm:spPr/>
    </dgm:pt>
    <dgm:pt modelId="{469DA994-8C31-4ABA-BCF2-80937F581F7F}" type="pres">
      <dgm:prSet presAssocID="{4590C9F5-90B7-4BB7-B7E7-667B2EC1F925}" presName="compNode" presStyleCnt="0"/>
      <dgm:spPr/>
    </dgm:pt>
    <dgm:pt modelId="{1041EF20-E03B-4724-AB2D-0F2CC7E5C075}" type="pres">
      <dgm:prSet presAssocID="{4590C9F5-90B7-4BB7-B7E7-667B2EC1F925}" presName="bgRect" presStyleLbl="bgShp" presStyleIdx="2" presStyleCnt="4"/>
      <dgm:spPr/>
    </dgm:pt>
    <dgm:pt modelId="{0E8E9C56-B2D2-463D-9396-3EE4D6E460F2}" type="pres">
      <dgm:prSet presAssocID="{4590C9F5-90B7-4BB7-B7E7-667B2EC1F92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75% with solid fill"/>
        </a:ext>
      </dgm:extLst>
    </dgm:pt>
    <dgm:pt modelId="{1BA7F27C-2F67-4381-A893-07ED5EE286BD}" type="pres">
      <dgm:prSet presAssocID="{4590C9F5-90B7-4BB7-B7E7-667B2EC1F925}" presName="spaceRect" presStyleCnt="0"/>
      <dgm:spPr/>
    </dgm:pt>
    <dgm:pt modelId="{4FF7D8D2-324B-43F9-96F5-C5FD0A3DC6FD}" type="pres">
      <dgm:prSet presAssocID="{4590C9F5-90B7-4BB7-B7E7-667B2EC1F925}" presName="parTx" presStyleLbl="revTx" presStyleIdx="2" presStyleCnt="4">
        <dgm:presLayoutVars>
          <dgm:chMax val="0"/>
          <dgm:chPref val="0"/>
        </dgm:presLayoutVars>
      </dgm:prSet>
      <dgm:spPr/>
    </dgm:pt>
    <dgm:pt modelId="{B145EE8C-6A58-4A96-B750-5945DFAAB7B4}" type="pres">
      <dgm:prSet presAssocID="{0DB7F67F-FF77-48FD-AEC7-6D97106A068B}" presName="sibTrans" presStyleCnt="0"/>
      <dgm:spPr/>
    </dgm:pt>
    <dgm:pt modelId="{FA0397E5-7EA9-4E4A-B4FB-420B618DC938}" type="pres">
      <dgm:prSet presAssocID="{B1B24140-88F2-4346-867A-48BDFBDBEB25}" presName="compNode" presStyleCnt="0"/>
      <dgm:spPr/>
    </dgm:pt>
    <dgm:pt modelId="{A7183F29-C49D-4430-8383-D5CE8337906E}" type="pres">
      <dgm:prSet presAssocID="{B1B24140-88F2-4346-867A-48BDFBDBEB25}" presName="bgRect" presStyleLbl="bgShp" presStyleIdx="3" presStyleCnt="4"/>
      <dgm:spPr/>
    </dgm:pt>
    <dgm:pt modelId="{26BDDED9-5F8B-47E3-883A-7CF29A3882EB}" type="pres">
      <dgm:prSet presAssocID="{B1B24140-88F2-4346-867A-48BDFBDBEB2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457FA339-E689-4B12-83F9-DC4738C866EC}" type="pres">
      <dgm:prSet presAssocID="{B1B24140-88F2-4346-867A-48BDFBDBEB25}" presName="spaceRect" presStyleCnt="0"/>
      <dgm:spPr/>
    </dgm:pt>
    <dgm:pt modelId="{DC914536-6760-4067-8053-BC4C5440D22B}" type="pres">
      <dgm:prSet presAssocID="{B1B24140-88F2-4346-867A-48BDFBDBEB25}" presName="parTx" presStyleLbl="revTx" presStyleIdx="3" presStyleCnt="4">
        <dgm:presLayoutVars>
          <dgm:chMax val="0"/>
          <dgm:chPref val="0"/>
        </dgm:presLayoutVars>
      </dgm:prSet>
      <dgm:spPr/>
    </dgm:pt>
  </dgm:ptLst>
  <dgm:cxnLst>
    <dgm:cxn modelId="{D438C15E-699F-418C-BBB3-4E3EC32425D0}" type="presOf" srcId="{745BDC03-26F6-4587-A01B-1FEA1716A737}" destId="{6C6D88AD-2ADB-4391-BAAC-61B476C94A07}" srcOrd="0" destOrd="0" presId="urn:microsoft.com/office/officeart/2018/2/layout/IconVerticalSolidList"/>
    <dgm:cxn modelId="{BFFF6B71-6C97-434B-B084-0A5B121EB80A}" srcId="{A82E9E83-33D4-4E54-9B0F-C983EABAF33D}" destId="{745BDC03-26F6-4587-A01B-1FEA1716A737}" srcOrd="1" destOrd="0" parTransId="{2060A142-A85E-46DB-9C30-626A04D0F428}" sibTransId="{1AFFB2AD-D186-4BE9-B5B0-E56B2CF3C9D6}"/>
    <dgm:cxn modelId="{B9D38D81-82B7-4295-8032-049B86775472}" type="presOf" srcId="{B1B24140-88F2-4346-867A-48BDFBDBEB25}" destId="{DC914536-6760-4067-8053-BC4C5440D22B}" srcOrd="0" destOrd="0" presId="urn:microsoft.com/office/officeart/2018/2/layout/IconVerticalSolidList"/>
    <dgm:cxn modelId="{88EFDF96-45ED-4739-9BAE-80F06C87CD57}" srcId="{A82E9E83-33D4-4E54-9B0F-C983EABAF33D}" destId="{B1B24140-88F2-4346-867A-48BDFBDBEB25}" srcOrd="3" destOrd="0" parTransId="{9FEC8837-AD4C-4206-8026-3B7223CB16F0}" sibTransId="{76DE5B43-65DF-48EA-AFA5-E06D671CB3F9}"/>
    <dgm:cxn modelId="{37D65098-982C-4D80-BA00-84A2B9E92832}" type="presOf" srcId="{CDD151BA-FB9B-4599-B1AA-9E2BC2413AA0}" destId="{27BCD2ED-485A-438A-BE81-A4CFB32EA07B}" srcOrd="0" destOrd="0" presId="urn:microsoft.com/office/officeart/2018/2/layout/IconVerticalSolidList"/>
    <dgm:cxn modelId="{0B71B2BA-2195-42F0-9D6F-41A82D5874B6}" type="presOf" srcId="{A82E9E83-33D4-4E54-9B0F-C983EABAF33D}" destId="{8D719A8B-F9C6-413E-A1D7-C58F9BE82EF7}" srcOrd="0" destOrd="0" presId="urn:microsoft.com/office/officeart/2018/2/layout/IconVerticalSolidList"/>
    <dgm:cxn modelId="{5ABEABC8-1560-4582-9360-33DEEA812293}" srcId="{A82E9E83-33D4-4E54-9B0F-C983EABAF33D}" destId="{CDD151BA-FB9B-4599-B1AA-9E2BC2413AA0}" srcOrd="0" destOrd="0" parTransId="{F946499A-7F55-45E0-854D-8247458A36B2}" sibTransId="{170CB215-1A41-487F-B468-B15A71841151}"/>
    <dgm:cxn modelId="{860008D4-3542-4B08-8A45-AD0A09802C88}" srcId="{A82E9E83-33D4-4E54-9B0F-C983EABAF33D}" destId="{4590C9F5-90B7-4BB7-B7E7-667B2EC1F925}" srcOrd="2" destOrd="0" parTransId="{6776C536-54E3-4F46-AC7E-C646F9F47D74}" sibTransId="{0DB7F67F-FF77-48FD-AEC7-6D97106A068B}"/>
    <dgm:cxn modelId="{302EC4E0-D4AF-4B43-BEA3-949E0057DCB7}" type="presOf" srcId="{4590C9F5-90B7-4BB7-B7E7-667B2EC1F925}" destId="{4FF7D8D2-324B-43F9-96F5-C5FD0A3DC6FD}" srcOrd="0" destOrd="0" presId="urn:microsoft.com/office/officeart/2018/2/layout/IconVerticalSolidList"/>
    <dgm:cxn modelId="{6AEB3544-9589-49C3-8229-446693C2DAD7}" type="presParOf" srcId="{8D719A8B-F9C6-413E-A1D7-C58F9BE82EF7}" destId="{5E94B4EF-1390-4D57-A89E-D5053929C723}" srcOrd="0" destOrd="0" presId="urn:microsoft.com/office/officeart/2018/2/layout/IconVerticalSolidList"/>
    <dgm:cxn modelId="{3D545881-7D87-4D08-8DFF-8CB4FA53C4DC}" type="presParOf" srcId="{5E94B4EF-1390-4D57-A89E-D5053929C723}" destId="{D9ADC8B6-6AA2-4CEB-BBC5-A837340612BD}" srcOrd="0" destOrd="0" presId="urn:microsoft.com/office/officeart/2018/2/layout/IconVerticalSolidList"/>
    <dgm:cxn modelId="{A4A86EA2-8E5F-48C8-B33B-6840BC38B3D9}" type="presParOf" srcId="{5E94B4EF-1390-4D57-A89E-D5053929C723}" destId="{297B5C77-350F-4F79-87FC-F258AA16A46A}" srcOrd="1" destOrd="0" presId="urn:microsoft.com/office/officeart/2018/2/layout/IconVerticalSolidList"/>
    <dgm:cxn modelId="{18295A16-0B45-4FAC-8063-4C698BF33797}" type="presParOf" srcId="{5E94B4EF-1390-4D57-A89E-D5053929C723}" destId="{777C188D-357D-40D9-8AF4-7C05225D328F}" srcOrd="2" destOrd="0" presId="urn:microsoft.com/office/officeart/2018/2/layout/IconVerticalSolidList"/>
    <dgm:cxn modelId="{05BAD66F-87A4-4B64-9350-5271267BEF6B}" type="presParOf" srcId="{5E94B4EF-1390-4D57-A89E-D5053929C723}" destId="{27BCD2ED-485A-438A-BE81-A4CFB32EA07B}" srcOrd="3" destOrd="0" presId="urn:microsoft.com/office/officeart/2018/2/layout/IconVerticalSolidList"/>
    <dgm:cxn modelId="{6818DC97-C303-4B4C-B5B8-BB38604BF0DA}" type="presParOf" srcId="{8D719A8B-F9C6-413E-A1D7-C58F9BE82EF7}" destId="{95E730A6-C025-43EC-88C0-670278C59FAA}" srcOrd="1" destOrd="0" presId="urn:microsoft.com/office/officeart/2018/2/layout/IconVerticalSolidList"/>
    <dgm:cxn modelId="{D1B864A3-B4C7-46EA-B1E0-5B649FE9B11D}" type="presParOf" srcId="{8D719A8B-F9C6-413E-A1D7-C58F9BE82EF7}" destId="{175C8F26-3231-4D88-9C62-3413B88540F3}" srcOrd="2" destOrd="0" presId="urn:microsoft.com/office/officeart/2018/2/layout/IconVerticalSolidList"/>
    <dgm:cxn modelId="{BF7148E0-D5D7-4FF0-A03A-ABDF6A16F783}" type="presParOf" srcId="{175C8F26-3231-4D88-9C62-3413B88540F3}" destId="{1679F2C0-49E5-4262-99B6-7A73FEAB699E}" srcOrd="0" destOrd="0" presId="urn:microsoft.com/office/officeart/2018/2/layout/IconVerticalSolidList"/>
    <dgm:cxn modelId="{8A7FBF76-A87E-4734-B35A-B0BF87A295DB}" type="presParOf" srcId="{175C8F26-3231-4D88-9C62-3413B88540F3}" destId="{59BC7E86-1D6A-4028-8D8D-93E1C183A921}" srcOrd="1" destOrd="0" presId="urn:microsoft.com/office/officeart/2018/2/layout/IconVerticalSolidList"/>
    <dgm:cxn modelId="{32093ADD-2B0C-4752-908B-34F0C83E074A}" type="presParOf" srcId="{175C8F26-3231-4D88-9C62-3413B88540F3}" destId="{46464F2A-DCF1-432E-9667-2D8AA705319B}" srcOrd="2" destOrd="0" presId="urn:microsoft.com/office/officeart/2018/2/layout/IconVerticalSolidList"/>
    <dgm:cxn modelId="{9547FDEA-98BC-41EB-80FF-9EFCDE3B0A1C}" type="presParOf" srcId="{175C8F26-3231-4D88-9C62-3413B88540F3}" destId="{6C6D88AD-2ADB-4391-BAAC-61B476C94A07}" srcOrd="3" destOrd="0" presId="urn:microsoft.com/office/officeart/2018/2/layout/IconVerticalSolidList"/>
    <dgm:cxn modelId="{DF57636B-9FDB-461F-9AF6-42AFD5D97893}" type="presParOf" srcId="{8D719A8B-F9C6-413E-A1D7-C58F9BE82EF7}" destId="{EAE83EC7-6C2E-440C-8E45-94CD67CBAA64}" srcOrd="3" destOrd="0" presId="urn:microsoft.com/office/officeart/2018/2/layout/IconVerticalSolidList"/>
    <dgm:cxn modelId="{1D0CA984-DBE4-4EC2-AE41-674DD7623458}" type="presParOf" srcId="{8D719A8B-F9C6-413E-A1D7-C58F9BE82EF7}" destId="{469DA994-8C31-4ABA-BCF2-80937F581F7F}" srcOrd="4" destOrd="0" presId="urn:microsoft.com/office/officeart/2018/2/layout/IconVerticalSolidList"/>
    <dgm:cxn modelId="{BC1855EB-DE80-435D-B1B4-473843ED993B}" type="presParOf" srcId="{469DA994-8C31-4ABA-BCF2-80937F581F7F}" destId="{1041EF20-E03B-4724-AB2D-0F2CC7E5C075}" srcOrd="0" destOrd="0" presId="urn:microsoft.com/office/officeart/2018/2/layout/IconVerticalSolidList"/>
    <dgm:cxn modelId="{982CAB44-4EA2-4572-B01E-774A3B034F19}" type="presParOf" srcId="{469DA994-8C31-4ABA-BCF2-80937F581F7F}" destId="{0E8E9C56-B2D2-463D-9396-3EE4D6E460F2}" srcOrd="1" destOrd="0" presId="urn:microsoft.com/office/officeart/2018/2/layout/IconVerticalSolidList"/>
    <dgm:cxn modelId="{558CC0DB-B75C-4012-B7E8-23681E277A68}" type="presParOf" srcId="{469DA994-8C31-4ABA-BCF2-80937F581F7F}" destId="{1BA7F27C-2F67-4381-A893-07ED5EE286BD}" srcOrd="2" destOrd="0" presId="urn:microsoft.com/office/officeart/2018/2/layout/IconVerticalSolidList"/>
    <dgm:cxn modelId="{0E04F0F1-3EBF-467C-B4CE-068D0D831369}" type="presParOf" srcId="{469DA994-8C31-4ABA-BCF2-80937F581F7F}" destId="{4FF7D8D2-324B-43F9-96F5-C5FD0A3DC6FD}" srcOrd="3" destOrd="0" presId="urn:microsoft.com/office/officeart/2018/2/layout/IconVerticalSolidList"/>
    <dgm:cxn modelId="{3A60DC14-5875-44A7-A19F-720C92230965}" type="presParOf" srcId="{8D719A8B-F9C6-413E-A1D7-C58F9BE82EF7}" destId="{B145EE8C-6A58-4A96-B750-5945DFAAB7B4}" srcOrd="5" destOrd="0" presId="urn:microsoft.com/office/officeart/2018/2/layout/IconVerticalSolidList"/>
    <dgm:cxn modelId="{BB464ED1-DCF9-4715-B47D-CCED537CD7A4}" type="presParOf" srcId="{8D719A8B-F9C6-413E-A1D7-C58F9BE82EF7}" destId="{FA0397E5-7EA9-4E4A-B4FB-420B618DC938}" srcOrd="6" destOrd="0" presId="urn:microsoft.com/office/officeart/2018/2/layout/IconVerticalSolidList"/>
    <dgm:cxn modelId="{8DA5A3DA-5A15-4090-9C4A-8DB5CDD607AE}" type="presParOf" srcId="{FA0397E5-7EA9-4E4A-B4FB-420B618DC938}" destId="{A7183F29-C49D-4430-8383-D5CE8337906E}" srcOrd="0" destOrd="0" presId="urn:microsoft.com/office/officeart/2018/2/layout/IconVerticalSolidList"/>
    <dgm:cxn modelId="{C6294A2C-CAB8-477C-9972-30436AF531BF}" type="presParOf" srcId="{FA0397E5-7EA9-4E4A-B4FB-420B618DC938}" destId="{26BDDED9-5F8B-47E3-883A-7CF29A3882EB}" srcOrd="1" destOrd="0" presId="urn:microsoft.com/office/officeart/2018/2/layout/IconVerticalSolidList"/>
    <dgm:cxn modelId="{20D41224-2C27-4E31-B61C-8214557B88B4}" type="presParOf" srcId="{FA0397E5-7EA9-4E4A-B4FB-420B618DC938}" destId="{457FA339-E689-4B12-83F9-DC4738C866EC}" srcOrd="2" destOrd="0" presId="urn:microsoft.com/office/officeart/2018/2/layout/IconVerticalSolidList"/>
    <dgm:cxn modelId="{0E605DAA-B41A-45E0-8E2D-E811B2D9CE94}" type="presParOf" srcId="{FA0397E5-7EA9-4E4A-B4FB-420B618DC938}" destId="{DC914536-6760-4067-8053-BC4C5440D22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E9E83-33D4-4E54-9B0F-C983EABAF33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D151BA-FB9B-4599-B1AA-9E2BC2413AA0}">
      <dgm:prSet custT="1"/>
      <dgm:spPr/>
      <dgm:t>
        <a:bodyPr/>
        <a:lstStyle/>
        <a:p>
          <a:pPr>
            <a:lnSpc>
              <a:spcPct val="100000"/>
            </a:lnSpc>
          </a:pPr>
          <a:endParaRPr lang="en-GB" sz="1600" b="1"/>
        </a:p>
        <a:p>
          <a:pPr>
            <a:lnSpc>
              <a:spcPct val="100000"/>
            </a:lnSpc>
          </a:pPr>
          <a:endParaRPr lang="en-GB" sz="1600" b="1"/>
        </a:p>
        <a:p>
          <a:pPr>
            <a:lnSpc>
              <a:spcPct val="100000"/>
            </a:lnSpc>
          </a:pPr>
          <a:r>
            <a:rPr lang="en-GB" sz="1600" b="1">
              <a:solidFill>
                <a:srgbClr val="00B050"/>
              </a:solidFill>
            </a:rPr>
            <a:t>We will review: </a:t>
          </a:r>
          <a:r>
            <a:rPr lang="en-GB" sz="1600" b="0"/>
            <a:t>Complaints which relate to how NESO has executed the submissions and initial checks process. And, claims that NESO’s treatment of an application has negatively impacted the outcome</a:t>
          </a:r>
        </a:p>
        <a:p>
          <a:pPr>
            <a:lnSpc>
              <a:spcPct val="100000"/>
            </a:lnSpc>
          </a:pPr>
          <a:endParaRPr lang="en-GB" sz="1600" b="1"/>
        </a:p>
        <a:p>
          <a:pPr>
            <a:lnSpc>
              <a:spcPct val="100000"/>
            </a:lnSpc>
          </a:pPr>
          <a:endParaRPr lang="en-US" sz="1600"/>
        </a:p>
      </dgm:t>
    </dgm:pt>
    <dgm:pt modelId="{F946499A-7F55-45E0-854D-8247458A36B2}" type="parTrans" cxnId="{5ABEABC8-1560-4582-9360-33DEEA812293}">
      <dgm:prSet/>
      <dgm:spPr/>
      <dgm:t>
        <a:bodyPr/>
        <a:lstStyle/>
        <a:p>
          <a:endParaRPr lang="en-US" sz="1600"/>
        </a:p>
      </dgm:t>
    </dgm:pt>
    <dgm:pt modelId="{170CB215-1A41-487F-B468-B15A71841151}" type="sibTrans" cxnId="{5ABEABC8-1560-4582-9360-33DEEA812293}">
      <dgm:prSet/>
      <dgm:spPr/>
      <dgm:t>
        <a:bodyPr/>
        <a:lstStyle/>
        <a:p>
          <a:endParaRPr lang="en-US" sz="1600"/>
        </a:p>
      </dgm:t>
    </dgm:pt>
    <dgm:pt modelId="{745BDC03-26F6-4587-A01B-1FEA1716A737}">
      <dgm:prSet custT="1"/>
      <dgm:spPr/>
      <dgm:t>
        <a:bodyPr/>
        <a:lstStyle/>
        <a:p>
          <a:pPr>
            <a:lnSpc>
              <a:spcPct val="100000"/>
            </a:lnSpc>
          </a:pPr>
          <a:r>
            <a:rPr lang="en-GB" sz="1600" b="1">
              <a:solidFill>
                <a:srgbClr val="FF0000"/>
              </a:solidFill>
            </a:rPr>
            <a:t>We will not review: </a:t>
          </a:r>
          <a:r>
            <a:rPr lang="en-GB" sz="1600" b="0"/>
            <a:t>Complaints relating to either the process set out in the NESO methodologies, and/or complaints received after two full days of final initial checks decision</a:t>
          </a:r>
          <a:endParaRPr lang="en-US" sz="1600" b="0"/>
        </a:p>
      </dgm:t>
    </dgm:pt>
    <dgm:pt modelId="{2060A142-A85E-46DB-9C30-626A04D0F428}" type="parTrans" cxnId="{BFFF6B71-6C97-434B-B084-0A5B121EB80A}">
      <dgm:prSet/>
      <dgm:spPr/>
      <dgm:t>
        <a:bodyPr/>
        <a:lstStyle/>
        <a:p>
          <a:endParaRPr lang="en-US" sz="1600"/>
        </a:p>
      </dgm:t>
    </dgm:pt>
    <dgm:pt modelId="{1AFFB2AD-D186-4BE9-B5B0-E56B2CF3C9D6}" type="sibTrans" cxnId="{BFFF6B71-6C97-434B-B084-0A5B121EB80A}">
      <dgm:prSet/>
      <dgm:spPr/>
      <dgm:t>
        <a:bodyPr/>
        <a:lstStyle/>
        <a:p>
          <a:endParaRPr lang="en-US" sz="1600"/>
        </a:p>
      </dgm:t>
    </dgm:pt>
    <dgm:pt modelId="{B1B24140-88F2-4346-867A-48BDFBDBEB25}">
      <dgm:prSet custT="1"/>
      <dgm:spPr/>
      <dgm:t>
        <a:bodyPr/>
        <a:lstStyle/>
        <a:p>
          <a:pPr>
            <a:lnSpc>
              <a:spcPct val="100000"/>
            </a:lnSpc>
          </a:pPr>
          <a:r>
            <a:rPr lang="en-GB" sz="1600" b="1"/>
            <a:t>Each complaint will be owned by an impartial case manager </a:t>
          </a:r>
          <a:r>
            <a:rPr lang="en-GB" sz="1600"/>
            <a:t>within NESO, who has had no prior involvement in the checks process. They will also undergo impartial legal review by an external party</a:t>
          </a:r>
          <a:endParaRPr lang="en-US" sz="1600"/>
        </a:p>
      </dgm:t>
    </dgm:pt>
    <dgm:pt modelId="{9FEC8837-AD4C-4206-8026-3B7223CB16F0}" type="parTrans" cxnId="{88EFDF96-45ED-4739-9BAE-80F06C87CD57}">
      <dgm:prSet/>
      <dgm:spPr/>
      <dgm:t>
        <a:bodyPr/>
        <a:lstStyle/>
        <a:p>
          <a:endParaRPr lang="en-US" sz="1600"/>
        </a:p>
      </dgm:t>
    </dgm:pt>
    <dgm:pt modelId="{76DE5B43-65DF-48EA-AFA5-E06D671CB3F9}" type="sibTrans" cxnId="{88EFDF96-45ED-4739-9BAE-80F06C87CD57}">
      <dgm:prSet/>
      <dgm:spPr/>
      <dgm:t>
        <a:bodyPr/>
        <a:lstStyle/>
        <a:p>
          <a:endParaRPr lang="en-US" sz="1600"/>
        </a:p>
      </dgm:t>
    </dgm:pt>
    <dgm:pt modelId="{4590C9F5-90B7-4BB7-B7E7-667B2EC1F925}">
      <dgm:prSet custT="1"/>
      <dgm:spPr/>
      <dgm:t>
        <a:bodyPr/>
        <a:lstStyle/>
        <a:p>
          <a:pPr>
            <a:lnSpc>
              <a:spcPct val="100000"/>
            </a:lnSpc>
          </a:pPr>
          <a:r>
            <a:rPr lang="en-GB" sz="1600" b="1">
              <a:solidFill>
                <a:schemeClr val="bg1"/>
              </a:solidFill>
            </a:rPr>
            <a:t>If a customer disagrees with the complaint outcome</a:t>
          </a:r>
          <a:r>
            <a:rPr lang="en-GB" sz="1600">
              <a:solidFill>
                <a:schemeClr val="bg1"/>
              </a:solidFill>
            </a:rPr>
            <a:t>, they may escalate via the Connection and Use of System Code (CUSC). This will be via the case owner using a template</a:t>
          </a:r>
          <a:endParaRPr lang="en-US" sz="1600">
            <a:solidFill>
              <a:schemeClr val="bg1"/>
            </a:solidFill>
          </a:endParaRPr>
        </a:p>
      </dgm:t>
    </dgm:pt>
    <dgm:pt modelId="{0DB7F67F-FF77-48FD-AEC7-6D97106A068B}" type="sibTrans" cxnId="{860008D4-3542-4B08-8A45-AD0A09802C88}">
      <dgm:prSet/>
      <dgm:spPr/>
      <dgm:t>
        <a:bodyPr/>
        <a:lstStyle/>
        <a:p>
          <a:endParaRPr lang="en-US" sz="1600"/>
        </a:p>
      </dgm:t>
    </dgm:pt>
    <dgm:pt modelId="{6776C536-54E3-4F46-AC7E-C646F9F47D74}" type="parTrans" cxnId="{860008D4-3542-4B08-8A45-AD0A09802C88}">
      <dgm:prSet/>
      <dgm:spPr/>
      <dgm:t>
        <a:bodyPr/>
        <a:lstStyle/>
        <a:p>
          <a:endParaRPr lang="en-US" sz="1600"/>
        </a:p>
      </dgm:t>
    </dgm:pt>
    <dgm:pt modelId="{8D719A8B-F9C6-413E-A1D7-C58F9BE82EF7}" type="pres">
      <dgm:prSet presAssocID="{A82E9E83-33D4-4E54-9B0F-C983EABAF33D}" presName="root" presStyleCnt="0">
        <dgm:presLayoutVars>
          <dgm:dir/>
          <dgm:resizeHandles val="exact"/>
        </dgm:presLayoutVars>
      </dgm:prSet>
      <dgm:spPr/>
    </dgm:pt>
    <dgm:pt modelId="{5E94B4EF-1390-4D57-A89E-D5053929C723}" type="pres">
      <dgm:prSet presAssocID="{CDD151BA-FB9B-4599-B1AA-9E2BC2413AA0}" presName="compNode" presStyleCnt="0"/>
      <dgm:spPr/>
    </dgm:pt>
    <dgm:pt modelId="{D9ADC8B6-6AA2-4CEB-BBC5-A837340612BD}" type="pres">
      <dgm:prSet presAssocID="{CDD151BA-FB9B-4599-B1AA-9E2BC2413AA0}" presName="bgRect" presStyleLbl="bgShp" presStyleIdx="0" presStyleCnt="4"/>
      <dgm:spPr/>
    </dgm:pt>
    <dgm:pt modelId="{297B5C77-350F-4F79-87FC-F258AA16A46A}" type="pres">
      <dgm:prSet presAssocID="{CDD151BA-FB9B-4599-B1AA-9E2BC2413AA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777C188D-357D-40D9-8AF4-7C05225D328F}" type="pres">
      <dgm:prSet presAssocID="{CDD151BA-FB9B-4599-B1AA-9E2BC2413AA0}" presName="spaceRect" presStyleCnt="0"/>
      <dgm:spPr/>
    </dgm:pt>
    <dgm:pt modelId="{27BCD2ED-485A-438A-BE81-A4CFB32EA07B}" type="pres">
      <dgm:prSet presAssocID="{CDD151BA-FB9B-4599-B1AA-9E2BC2413AA0}" presName="parTx" presStyleLbl="revTx" presStyleIdx="0" presStyleCnt="4">
        <dgm:presLayoutVars>
          <dgm:chMax val="0"/>
          <dgm:chPref val="0"/>
        </dgm:presLayoutVars>
      </dgm:prSet>
      <dgm:spPr/>
    </dgm:pt>
    <dgm:pt modelId="{95E730A6-C025-43EC-88C0-670278C59FAA}" type="pres">
      <dgm:prSet presAssocID="{170CB215-1A41-487F-B468-B15A71841151}" presName="sibTrans" presStyleCnt="0"/>
      <dgm:spPr/>
    </dgm:pt>
    <dgm:pt modelId="{175C8F26-3231-4D88-9C62-3413B88540F3}" type="pres">
      <dgm:prSet presAssocID="{745BDC03-26F6-4587-A01B-1FEA1716A737}" presName="compNode" presStyleCnt="0"/>
      <dgm:spPr/>
    </dgm:pt>
    <dgm:pt modelId="{1679F2C0-49E5-4262-99B6-7A73FEAB699E}" type="pres">
      <dgm:prSet presAssocID="{745BDC03-26F6-4587-A01B-1FEA1716A737}" presName="bgRect" presStyleLbl="bgShp" presStyleIdx="1" presStyleCnt="4"/>
      <dgm:spPr/>
    </dgm:pt>
    <dgm:pt modelId="{59BC7E86-1D6A-4028-8D8D-93E1C183A921}" type="pres">
      <dgm:prSet presAssocID="{745BDC03-26F6-4587-A01B-1FEA1716A737}" presName="iconRect" presStyleLbl="nod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46464F2A-DCF1-432E-9667-2D8AA705319B}" type="pres">
      <dgm:prSet presAssocID="{745BDC03-26F6-4587-A01B-1FEA1716A737}" presName="spaceRect" presStyleCnt="0"/>
      <dgm:spPr/>
    </dgm:pt>
    <dgm:pt modelId="{6C6D88AD-2ADB-4391-BAAC-61B476C94A07}" type="pres">
      <dgm:prSet presAssocID="{745BDC03-26F6-4587-A01B-1FEA1716A737}" presName="parTx" presStyleLbl="revTx" presStyleIdx="1" presStyleCnt="4">
        <dgm:presLayoutVars>
          <dgm:chMax val="0"/>
          <dgm:chPref val="0"/>
        </dgm:presLayoutVars>
      </dgm:prSet>
      <dgm:spPr/>
    </dgm:pt>
    <dgm:pt modelId="{EAE83EC7-6C2E-440C-8E45-94CD67CBAA64}" type="pres">
      <dgm:prSet presAssocID="{1AFFB2AD-D186-4BE9-B5B0-E56B2CF3C9D6}" presName="sibTrans" presStyleCnt="0"/>
      <dgm:spPr/>
    </dgm:pt>
    <dgm:pt modelId="{469DA994-8C31-4ABA-BCF2-80937F581F7F}" type="pres">
      <dgm:prSet presAssocID="{4590C9F5-90B7-4BB7-B7E7-667B2EC1F925}" presName="compNode" presStyleCnt="0"/>
      <dgm:spPr/>
    </dgm:pt>
    <dgm:pt modelId="{1041EF20-E03B-4724-AB2D-0F2CC7E5C075}" type="pres">
      <dgm:prSet presAssocID="{4590C9F5-90B7-4BB7-B7E7-667B2EC1F925}" presName="bgRect" presStyleLbl="bgShp" presStyleIdx="2" presStyleCnt="4" custLinFactY="11440" custLinFactNeighborX="-755" custLinFactNeighborY="100000"/>
      <dgm:spPr>
        <a:solidFill>
          <a:schemeClr val="bg1"/>
        </a:solidFill>
      </dgm:spPr>
    </dgm:pt>
    <dgm:pt modelId="{0E8E9C56-B2D2-463D-9396-3EE4D6E460F2}" type="pres">
      <dgm:prSet presAssocID="{4590C9F5-90B7-4BB7-B7E7-667B2EC1F92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75% with solid fill"/>
        </a:ext>
      </dgm:extLst>
    </dgm:pt>
    <dgm:pt modelId="{1BA7F27C-2F67-4381-A893-07ED5EE286BD}" type="pres">
      <dgm:prSet presAssocID="{4590C9F5-90B7-4BB7-B7E7-667B2EC1F925}" presName="spaceRect" presStyleCnt="0"/>
      <dgm:spPr/>
    </dgm:pt>
    <dgm:pt modelId="{4FF7D8D2-324B-43F9-96F5-C5FD0A3DC6FD}" type="pres">
      <dgm:prSet presAssocID="{4590C9F5-90B7-4BB7-B7E7-667B2EC1F925}" presName="parTx" presStyleLbl="revTx" presStyleIdx="2" presStyleCnt="4" custScaleX="111469" custLinFactNeighborX="7202" custLinFactNeighborY="99195">
        <dgm:presLayoutVars>
          <dgm:chMax val="0"/>
          <dgm:chPref val="0"/>
        </dgm:presLayoutVars>
      </dgm:prSet>
      <dgm:spPr/>
    </dgm:pt>
    <dgm:pt modelId="{B145EE8C-6A58-4A96-B750-5945DFAAB7B4}" type="pres">
      <dgm:prSet presAssocID="{0DB7F67F-FF77-48FD-AEC7-6D97106A068B}" presName="sibTrans" presStyleCnt="0"/>
      <dgm:spPr/>
    </dgm:pt>
    <dgm:pt modelId="{FA0397E5-7EA9-4E4A-B4FB-420B618DC938}" type="pres">
      <dgm:prSet presAssocID="{B1B24140-88F2-4346-867A-48BDFBDBEB25}" presName="compNode" presStyleCnt="0"/>
      <dgm:spPr/>
    </dgm:pt>
    <dgm:pt modelId="{A7183F29-C49D-4430-8383-D5CE8337906E}" type="pres">
      <dgm:prSet presAssocID="{B1B24140-88F2-4346-867A-48BDFBDBEB25}" presName="bgRect" presStyleLbl="bgShp" presStyleIdx="3" presStyleCnt="4" custLinFactY="-26339" custLinFactNeighborX="229" custLinFactNeighborY="-100000"/>
      <dgm:spPr/>
    </dgm:pt>
    <dgm:pt modelId="{26BDDED9-5F8B-47E3-883A-7CF29A3882EB}" type="pres">
      <dgm:prSet presAssocID="{B1B24140-88F2-4346-867A-48BDFBDBEB25}" presName="iconRect" presStyleLbl="node1" presStyleIdx="3" presStyleCnt="4" custLinFactNeighborX="2095" custLinFactNeighborY="-13684"/>
      <dgm:spPr>
        <a:solidFill>
          <a:schemeClr val="bg1"/>
        </a:solidFill>
        <a:ln>
          <a:noFill/>
        </a:ln>
      </dgm:spPr>
      <dgm:extLst>
        <a:ext uri="{E40237B7-FDA0-4F09-8148-C483321AD2D9}">
          <dgm14:cNvPr xmlns:dgm14="http://schemas.microsoft.com/office/drawing/2010/diagram" id="0" name="" descr="Group of people with solid fill"/>
        </a:ext>
      </dgm:extLst>
    </dgm:pt>
    <dgm:pt modelId="{457FA339-E689-4B12-83F9-DC4738C866EC}" type="pres">
      <dgm:prSet presAssocID="{B1B24140-88F2-4346-867A-48BDFBDBEB25}" presName="spaceRect" presStyleCnt="0"/>
      <dgm:spPr/>
    </dgm:pt>
    <dgm:pt modelId="{DC914536-6760-4067-8053-BC4C5440D22B}" type="pres">
      <dgm:prSet presAssocID="{B1B24140-88F2-4346-867A-48BDFBDBEB25}" presName="parTx" presStyleLbl="revTx" presStyleIdx="3" presStyleCnt="4" custLinFactY="-15511" custLinFactNeighborX="1658" custLinFactNeighborY="-100000">
        <dgm:presLayoutVars>
          <dgm:chMax val="0"/>
          <dgm:chPref val="0"/>
        </dgm:presLayoutVars>
      </dgm:prSet>
      <dgm:spPr/>
    </dgm:pt>
  </dgm:ptLst>
  <dgm:cxnLst>
    <dgm:cxn modelId="{D438C15E-699F-418C-BBB3-4E3EC32425D0}" type="presOf" srcId="{745BDC03-26F6-4587-A01B-1FEA1716A737}" destId="{6C6D88AD-2ADB-4391-BAAC-61B476C94A07}" srcOrd="0" destOrd="0" presId="urn:microsoft.com/office/officeart/2018/2/layout/IconVerticalSolidList"/>
    <dgm:cxn modelId="{BFFF6B71-6C97-434B-B084-0A5B121EB80A}" srcId="{A82E9E83-33D4-4E54-9B0F-C983EABAF33D}" destId="{745BDC03-26F6-4587-A01B-1FEA1716A737}" srcOrd="1" destOrd="0" parTransId="{2060A142-A85E-46DB-9C30-626A04D0F428}" sibTransId="{1AFFB2AD-D186-4BE9-B5B0-E56B2CF3C9D6}"/>
    <dgm:cxn modelId="{B9D38D81-82B7-4295-8032-049B86775472}" type="presOf" srcId="{B1B24140-88F2-4346-867A-48BDFBDBEB25}" destId="{DC914536-6760-4067-8053-BC4C5440D22B}" srcOrd="0" destOrd="0" presId="urn:microsoft.com/office/officeart/2018/2/layout/IconVerticalSolidList"/>
    <dgm:cxn modelId="{88EFDF96-45ED-4739-9BAE-80F06C87CD57}" srcId="{A82E9E83-33D4-4E54-9B0F-C983EABAF33D}" destId="{B1B24140-88F2-4346-867A-48BDFBDBEB25}" srcOrd="3" destOrd="0" parTransId="{9FEC8837-AD4C-4206-8026-3B7223CB16F0}" sibTransId="{76DE5B43-65DF-48EA-AFA5-E06D671CB3F9}"/>
    <dgm:cxn modelId="{37D65098-982C-4D80-BA00-84A2B9E92832}" type="presOf" srcId="{CDD151BA-FB9B-4599-B1AA-9E2BC2413AA0}" destId="{27BCD2ED-485A-438A-BE81-A4CFB32EA07B}" srcOrd="0" destOrd="0" presId="urn:microsoft.com/office/officeart/2018/2/layout/IconVerticalSolidList"/>
    <dgm:cxn modelId="{0B71B2BA-2195-42F0-9D6F-41A82D5874B6}" type="presOf" srcId="{A82E9E83-33D4-4E54-9B0F-C983EABAF33D}" destId="{8D719A8B-F9C6-413E-A1D7-C58F9BE82EF7}" srcOrd="0" destOrd="0" presId="urn:microsoft.com/office/officeart/2018/2/layout/IconVerticalSolidList"/>
    <dgm:cxn modelId="{5ABEABC8-1560-4582-9360-33DEEA812293}" srcId="{A82E9E83-33D4-4E54-9B0F-C983EABAF33D}" destId="{CDD151BA-FB9B-4599-B1AA-9E2BC2413AA0}" srcOrd="0" destOrd="0" parTransId="{F946499A-7F55-45E0-854D-8247458A36B2}" sibTransId="{170CB215-1A41-487F-B468-B15A71841151}"/>
    <dgm:cxn modelId="{860008D4-3542-4B08-8A45-AD0A09802C88}" srcId="{A82E9E83-33D4-4E54-9B0F-C983EABAF33D}" destId="{4590C9F5-90B7-4BB7-B7E7-667B2EC1F925}" srcOrd="2" destOrd="0" parTransId="{6776C536-54E3-4F46-AC7E-C646F9F47D74}" sibTransId="{0DB7F67F-FF77-48FD-AEC7-6D97106A068B}"/>
    <dgm:cxn modelId="{302EC4E0-D4AF-4B43-BEA3-949E0057DCB7}" type="presOf" srcId="{4590C9F5-90B7-4BB7-B7E7-667B2EC1F925}" destId="{4FF7D8D2-324B-43F9-96F5-C5FD0A3DC6FD}" srcOrd="0" destOrd="0" presId="urn:microsoft.com/office/officeart/2018/2/layout/IconVerticalSolidList"/>
    <dgm:cxn modelId="{6AEB3544-9589-49C3-8229-446693C2DAD7}" type="presParOf" srcId="{8D719A8B-F9C6-413E-A1D7-C58F9BE82EF7}" destId="{5E94B4EF-1390-4D57-A89E-D5053929C723}" srcOrd="0" destOrd="0" presId="urn:microsoft.com/office/officeart/2018/2/layout/IconVerticalSolidList"/>
    <dgm:cxn modelId="{3D545881-7D87-4D08-8DFF-8CB4FA53C4DC}" type="presParOf" srcId="{5E94B4EF-1390-4D57-A89E-D5053929C723}" destId="{D9ADC8B6-6AA2-4CEB-BBC5-A837340612BD}" srcOrd="0" destOrd="0" presId="urn:microsoft.com/office/officeart/2018/2/layout/IconVerticalSolidList"/>
    <dgm:cxn modelId="{A4A86EA2-8E5F-48C8-B33B-6840BC38B3D9}" type="presParOf" srcId="{5E94B4EF-1390-4D57-A89E-D5053929C723}" destId="{297B5C77-350F-4F79-87FC-F258AA16A46A}" srcOrd="1" destOrd="0" presId="urn:microsoft.com/office/officeart/2018/2/layout/IconVerticalSolidList"/>
    <dgm:cxn modelId="{18295A16-0B45-4FAC-8063-4C698BF33797}" type="presParOf" srcId="{5E94B4EF-1390-4D57-A89E-D5053929C723}" destId="{777C188D-357D-40D9-8AF4-7C05225D328F}" srcOrd="2" destOrd="0" presId="urn:microsoft.com/office/officeart/2018/2/layout/IconVerticalSolidList"/>
    <dgm:cxn modelId="{05BAD66F-87A4-4B64-9350-5271267BEF6B}" type="presParOf" srcId="{5E94B4EF-1390-4D57-A89E-D5053929C723}" destId="{27BCD2ED-485A-438A-BE81-A4CFB32EA07B}" srcOrd="3" destOrd="0" presId="urn:microsoft.com/office/officeart/2018/2/layout/IconVerticalSolidList"/>
    <dgm:cxn modelId="{6818DC97-C303-4B4C-B5B8-BB38604BF0DA}" type="presParOf" srcId="{8D719A8B-F9C6-413E-A1D7-C58F9BE82EF7}" destId="{95E730A6-C025-43EC-88C0-670278C59FAA}" srcOrd="1" destOrd="0" presId="urn:microsoft.com/office/officeart/2018/2/layout/IconVerticalSolidList"/>
    <dgm:cxn modelId="{D1B864A3-B4C7-46EA-B1E0-5B649FE9B11D}" type="presParOf" srcId="{8D719A8B-F9C6-413E-A1D7-C58F9BE82EF7}" destId="{175C8F26-3231-4D88-9C62-3413B88540F3}" srcOrd="2" destOrd="0" presId="urn:microsoft.com/office/officeart/2018/2/layout/IconVerticalSolidList"/>
    <dgm:cxn modelId="{BF7148E0-D5D7-4FF0-A03A-ABDF6A16F783}" type="presParOf" srcId="{175C8F26-3231-4D88-9C62-3413B88540F3}" destId="{1679F2C0-49E5-4262-99B6-7A73FEAB699E}" srcOrd="0" destOrd="0" presId="urn:microsoft.com/office/officeart/2018/2/layout/IconVerticalSolidList"/>
    <dgm:cxn modelId="{8A7FBF76-A87E-4734-B35A-B0BF87A295DB}" type="presParOf" srcId="{175C8F26-3231-4D88-9C62-3413B88540F3}" destId="{59BC7E86-1D6A-4028-8D8D-93E1C183A921}" srcOrd="1" destOrd="0" presId="urn:microsoft.com/office/officeart/2018/2/layout/IconVerticalSolidList"/>
    <dgm:cxn modelId="{32093ADD-2B0C-4752-908B-34F0C83E074A}" type="presParOf" srcId="{175C8F26-3231-4D88-9C62-3413B88540F3}" destId="{46464F2A-DCF1-432E-9667-2D8AA705319B}" srcOrd="2" destOrd="0" presId="urn:microsoft.com/office/officeart/2018/2/layout/IconVerticalSolidList"/>
    <dgm:cxn modelId="{9547FDEA-98BC-41EB-80FF-9EFCDE3B0A1C}" type="presParOf" srcId="{175C8F26-3231-4D88-9C62-3413B88540F3}" destId="{6C6D88AD-2ADB-4391-BAAC-61B476C94A07}" srcOrd="3" destOrd="0" presId="urn:microsoft.com/office/officeart/2018/2/layout/IconVerticalSolidList"/>
    <dgm:cxn modelId="{DF57636B-9FDB-461F-9AF6-42AFD5D97893}" type="presParOf" srcId="{8D719A8B-F9C6-413E-A1D7-C58F9BE82EF7}" destId="{EAE83EC7-6C2E-440C-8E45-94CD67CBAA64}" srcOrd="3" destOrd="0" presId="urn:microsoft.com/office/officeart/2018/2/layout/IconVerticalSolidList"/>
    <dgm:cxn modelId="{1D0CA984-DBE4-4EC2-AE41-674DD7623458}" type="presParOf" srcId="{8D719A8B-F9C6-413E-A1D7-C58F9BE82EF7}" destId="{469DA994-8C31-4ABA-BCF2-80937F581F7F}" srcOrd="4" destOrd="0" presId="urn:microsoft.com/office/officeart/2018/2/layout/IconVerticalSolidList"/>
    <dgm:cxn modelId="{BC1855EB-DE80-435D-B1B4-473843ED993B}" type="presParOf" srcId="{469DA994-8C31-4ABA-BCF2-80937F581F7F}" destId="{1041EF20-E03B-4724-AB2D-0F2CC7E5C075}" srcOrd="0" destOrd="0" presId="urn:microsoft.com/office/officeart/2018/2/layout/IconVerticalSolidList"/>
    <dgm:cxn modelId="{982CAB44-4EA2-4572-B01E-774A3B034F19}" type="presParOf" srcId="{469DA994-8C31-4ABA-BCF2-80937F581F7F}" destId="{0E8E9C56-B2D2-463D-9396-3EE4D6E460F2}" srcOrd="1" destOrd="0" presId="urn:microsoft.com/office/officeart/2018/2/layout/IconVerticalSolidList"/>
    <dgm:cxn modelId="{558CC0DB-B75C-4012-B7E8-23681E277A68}" type="presParOf" srcId="{469DA994-8C31-4ABA-BCF2-80937F581F7F}" destId="{1BA7F27C-2F67-4381-A893-07ED5EE286BD}" srcOrd="2" destOrd="0" presId="urn:microsoft.com/office/officeart/2018/2/layout/IconVerticalSolidList"/>
    <dgm:cxn modelId="{0E04F0F1-3EBF-467C-B4CE-068D0D831369}" type="presParOf" srcId="{469DA994-8C31-4ABA-BCF2-80937F581F7F}" destId="{4FF7D8D2-324B-43F9-96F5-C5FD0A3DC6FD}" srcOrd="3" destOrd="0" presId="urn:microsoft.com/office/officeart/2018/2/layout/IconVerticalSolidList"/>
    <dgm:cxn modelId="{3A60DC14-5875-44A7-A19F-720C92230965}" type="presParOf" srcId="{8D719A8B-F9C6-413E-A1D7-C58F9BE82EF7}" destId="{B145EE8C-6A58-4A96-B750-5945DFAAB7B4}" srcOrd="5" destOrd="0" presId="urn:microsoft.com/office/officeart/2018/2/layout/IconVerticalSolidList"/>
    <dgm:cxn modelId="{BB464ED1-DCF9-4715-B47D-CCED537CD7A4}" type="presParOf" srcId="{8D719A8B-F9C6-413E-A1D7-C58F9BE82EF7}" destId="{FA0397E5-7EA9-4E4A-B4FB-420B618DC938}" srcOrd="6" destOrd="0" presId="urn:microsoft.com/office/officeart/2018/2/layout/IconVerticalSolidList"/>
    <dgm:cxn modelId="{8DA5A3DA-5A15-4090-9C4A-8DB5CDD607AE}" type="presParOf" srcId="{FA0397E5-7EA9-4E4A-B4FB-420B618DC938}" destId="{A7183F29-C49D-4430-8383-D5CE8337906E}" srcOrd="0" destOrd="0" presId="urn:microsoft.com/office/officeart/2018/2/layout/IconVerticalSolidList"/>
    <dgm:cxn modelId="{C6294A2C-CAB8-477C-9972-30436AF531BF}" type="presParOf" srcId="{FA0397E5-7EA9-4E4A-B4FB-420B618DC938}" destId="{26BDDED9-5F8B-47E3-883A-7CF29A3882EB}" srcOrd="1" destOrd="0" presId="urn:microsoft.com/office/officeart/2018/2/layout/IconVerticalSolidList"/>
    <dgm:cxn modelId="{20D41224-2C27-4E31-B61C-8214557B88B4}" type="presParOf" srcId="{FA0397E5-7EA9-4E4A-B4FB-420B618DC938}" destId="{457FA339-E689-4B12-83F9-DC4738C866EC}" srcOrd="2" destOrd="0" presId="urn:microsoft.com/office/officeart/2018/2/layout/IconVerticalSolidList"/>
    <dgm:cxn modelId="{0E605DAA-B41A-45E0-8E2D-E811B2D9CE94}" type="presParOf" srcId="{FA0397E5-7EA9-4E4A-B4FB-420B618DC938}" destId="{DC914536-6760-4067-8053-BC4C5440D22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BCBE2-E298-4DA1-AD70-2E72491861C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964B76CE-34CD-47C6-8F39-727AA50B82CE}">
      <dgm:prSet phldrT="[Text]"/>
      <dgm:spPr/>
      <dgm:t>
        <a:bodyPr/>
        <a:lstStyle/>
        <a:p>
          <a:r>
            <a:rPr lang="en-GB" b="1"/>
            <a:t>Confirm</a:t>
          </a:r>
          <a:r>
            <a:rPr lang="en-GB"/>
            <a:t>: If customers are satisfied with their application, they should use the validation button on the Portal (see screenshot below) to confirm they have no changes by using the text box</a:t>
          </a:r>
        </a:p>
      </dgm:t>
    </dgm:pt>
    <dgm:pt modelId="{6874A73E-F2DF-4F08-865A-7362FBB7F840}" type="parTrans" cxnId="{4B7840E2-DE8E-45E2-85BC-59D4685FC8E2}">
      <dgm:prSet/>
      <dgm:spPr/>
      <dgm:t>
        <a:bodyPr/>
        <a:lstStyle/>
        <a:p>
          <a:endParaRPr lang="en-GB"/>
        </a:p>
      </dgm:t>
    </dgm:pt>
    <dgm:pt modelId="{801AA45E-CF27-40C1-B666-889EBFEB4459}" type="sibTrans" cxnId="{4B7840E2-DE8E-45E2-85BC-59D4685FC8E2}">
      <dgm:prSet/>
      <dgm:spPr/>
      <dgm:t>
        <a:bodyPr/>
        <a:lstStyle/>
        <a:p>
          <a:endParaRPr lang="en-GB"/>
        </a:p>
      </dgm:t>
    </dgm:pt>
    <dgm:pt modelId="{83C318D7-732D-4E15-87F8-B774D4672044}" type="pres">
      <dgm:prSet presAssocID="{B66BCBE2-E298-4DA1-AD70-2E72491861C0}" presName="Name0" presStyleCnt="0">
        <dgm:presLayoutVars>
          <dgm:dir/>
          <dgm:resizeHandles val="exact"/>
        </dgm:presLayoutVars>
      </dgm:prSet>
      <dgm:spPr/>
    </dgm:pt>
    <dgm:pt modelId="{A869EF10-DA49-4918-98E8-99D6CB31B0D6}" type="pres">
      <dgm:prSet presAssocID="{964B76CE-34CD-47C6-8F39-727AA50B82CE}" presName="node" presStyleLbl="node1" presStyleIdx="0" presStyleCnt="1">
        <dgm:presLayoutVars>
          <dgm:bulletEnabled val="1"/>
        </dgm:presLayoutVars>
      </dgm:prSet>
      <dgm:spPr/>
    </dgm:pt>
  </dgm:ptLst>
  <dgm:cxnLst>
    <dgm:cxn modelId="{9A87901E-3720-4477-B425-7B7DB56DE757}" type="presOf" srcId="{964B76CE-34CD-47C6-8F39-727AA50B82CE}" destId="{A869EF10-DA49-4918-98E8-99D6CB31B0D6}" srcOrd="0" destOrd="0" presId="urn:microsoft.com/office/officeart/2005/8/layout/bProcess3"/>
    <dgm:cxn modelId="{F4CA683F-90DA-4072-98DB-0C2A0BEF962B}" type="presOf" srcId="{B66BCBE2-E298-4DA1-AD70-2E72491861C0}" destId="{83C318D7-732D-4E15-87F8-B774D4672044}" srcOrd="0" destOrd="0" presId="urn:microsoft.com/office/officeart/2005/8/layout/bProcess3"/>
    <dgm:cxn modelId="{4B7840E2-DE8E-45E2-85BC-59D4685FC8E2}" srcId="{B66BCBE2-E298-4DA1-AD70-2E72491861C0}" destId="{964B76CE-34CD-47C6-8F39-727AA50B82CE}" srcOrd="0" destOrd="0" parTransId="{6874A73E-F2DF-4F08-865A-7362FBB7F840}" sibTransId="{801AA45E-CF27-40C1-B666-889EBFEB4459}"/>
    <dgm:cxn modelId="{6D7ADEB9-012B-4793-8809-EFFFB855781C}" type="presParOf" srcId="{83C318D7-732D-4E15-87F8-B774D4672044}" destId="{A869EF10-DA49-4918-98E8-99D6CB31B0D6}" srcOrd="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6BCBE2-E298-4DA1-AD70-2E72491861C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964B76CE-34CD-47C6-8F39-727AA50B82CE}">
      <dgm:prSet phldrT="[Text]" custT="1"/>
      <dgm:spPr/>
      <dgm:t>
        <a:bodyPr/>
        <a:lstStyle/>
        <a:p>
          <a:r>
            <a:rPr lang="en-GB" sz="900" b="1" kern="1200"/>
            <a:t>Correct</a:t>
          </a:r>
          <a:r>
            <a:rPr lang="en-GB" sz="900" kern="1200"/>
            <a:t>: Customers must notify us of any amendments they wish to make to their submission. If customers want to make changes to their original application and know what new or additional evidence is required, they should inform us what they are changing in the ‘validate evidence’ text box and complete the designated form and download the final content in PDF format.</a:t>
          </a:r>
        </a:p>
        <a:p>
          <a:endParaRPr lang="en-GB" sz="900" kern="1200"/>
        </a:p>
        <a:p>
          <a:r>
            <a:rPr lang="en-GB" sz="900" kern="1200"/>
            <a:t>An authorised signature is also required. Please use the template text below, saved as a PDF of a Word document, to accompany the signature.</a:t>
          </a:r>
        </a:p>
      </dgm:t>
    </dgm:pt>
    <dgm:pt modelId="{6874A73E-F2DF-4F08-865A-7362FBB7F840}" type="parTrans" cxnId="{4B7840E2-DE8E-45E2-85BC-59D4685FC8E2}">
      <dgm:prSet/>
      <dgm:spPr/>
      <dgm:t>
        <a:bodyPr/>
        <a:lstStyle/>
        <a:p>
          <a:endParaRPr lang="en-GB"/>
        </a:p>
      </dgm:t>
    </dgm:pt>
    <dgm:pt modelId="{801AA45E-CF27-40C1-B666-889EBFEB4459}" type="sibTrans" cxnId="{4B7840E2-DE8E-45E2-85BC-59D4685FC8E2}">
      <dgm:prSet/>
      <dgm:spPr/>
      <dgm:t>
        <a:bodyPr/>
        <a:lstStyle/>
        <a:p>
          <a:endParaRPr lang="en-GB"/>
        </a:p>
      </dgm:t>
    </dgm:pt>
    <dgm:pt modelId="{83C318D7-732D-4E15-87F8-B774D4672044}" type="pres">
      <dgm:prSet presAssocID="{B66BCBE2-E298-4DA1-AD70-2E72491861C0}" presName="Name0" presStyleCnt="0">
        <dgm:presLayoutVars>
          <dgm:dir/>
          <dgm:resizeHandles val="exact"/>
        </dgm:presLayoutVars>
      </dgm:prSet>
      <dgm:spPr/>
    </dgm:pt>
    <dgm:pt modelId="{A869EF10-DA49-4918-98E8-99D6CB31B0D6}" type="pres">
      <dgm:prSet presAssocID="{964B76CE-34CD-47C6-8F39-727AA50B82CE}" presName="node" presStyleLbl="node1" presStyleIdx="0" presStyleCnt="1">
        <dgm:presLayoutVars>
          <dgm:bulletEnabled val="1"/>
        </dgm:presLayoutVars>
      </dgm:prSet>
      <dgm:spPr/>
    </dgm:pt>
  </dgm:ptLst>
  <dgm:cxnLst>
    <dgm:cxn modelId="{9A87901E-3720-4477-B425-7B7DB56DE757}" type="presOf" srcId="{964B76CE-34CD-47C6-8F39-727AA50B82CE}" destId="{A869EF10-DA49-4918-98E8-99D6CB31B0D6}" srcOrd="0" destOrd="0" presId="urn:microsoft.com/office/officeart/2005/8/layout/bProcess3"/>
    <dgm:cxn modelId="{F4CA683F-90DA-4072-98DB-0C2A0BEF962B}" type="presOf" srcId="{B66BCBE2-E298-4DA1-AD70-2E72491861C0}" destId="{83C318D7-732D-4E15-87F8-B774D4672044}" srcOrd="0" destOrd="0" presId="urn:microsoft.com/office/officeart/2005/8/layout/bProcess3"/>
    <dgm:cxn modelId="{4B7840E2-DE8E-45E2-85BC-59D4685FC8E2}" srcId="{B66BCBE2-E298-4DA1-AD70-2E72491861C0}" destId="{964B76CE-34CD-47C6-8F39-727AA50B82CE}" srcOrd="0" destOrd="0" parTransId="{6874A73E-F2DF-4F08-865A-7362FBB7F840}" sibTransId="{801AA45E-CF27-40C1-B666-889EBFEB4459}"/>
    <dgm:cxn modelId="{6D7ADEB9-012B-4793-8809-EFFFB855781C}" type="presParOf" srcId="{83C318D7-732D-4E15-87F8-B774D4672044}" destId="{A869EF10-DA49-4918-98E8-99D6CB31B0D6}" srcOrd="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6BCBE2-E298-4DA1-AD70-2E72491861C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964B76CE-34CD-47C6-8F39-727AA50B82CE}">
      <dgm:prSet phldrT="[Text]" custT="1"/>
      <dgm:spPr/>
      <dgm:t>
        <a:bodyPr/>
        <a:lstStyle/>
        <a:p>
          <a:r>
            <a:rPr lang="en-GB" sz="900" b="1" kern="1200"/>
            <a:t>Correct</a:t>
          </a:r>
          <a:r>
            <a:rPr lang="en-GB" sz="900" kern="1200"/>
            <a:t>: We recognise that some customers may want to make a change to their original application but may be uncertain about how to do so or what additional evidence is required. </a:t>
          </a:r>
        </a:p>
        <a:p>
          <a:r>
            <a:rPr lang="en-GB" sz="900" kern="1200"/>
            <a:t>,Please use the ‘evidence validation’ function to outline the nature of the changes you intend to make. A member of our team will then contact you to provide tailored support. </a:t>
          </a:r>
        </a:p>
        <a:p>
          <a:r>
            <a:rPr lang="en-GB" sz="900" kern="1200"/>
            <a:t>Our triage team is available to ensure you are directed to the appropriate assistance. </a:t>
          </a:r>
        </a:p>
      </dgm:t>
    </dgm:pt>
    <dgm:pt modelId="{6874A73E-F2DF-4F08-865A-7362FBB7F840}" type="parTrans" cxnId="{4B7840E2-DE8E-45E2-85BC-59D4685FC8E2}">
      <dgm:prSet/>
      <dgm:spPr/>
      <dgm:t>
        <a:bodyPr/>
        <a:lstStyle/>
        <a:p>
          <a:endParaRPr lang="en-GB"/>
        </a:p>
      </dgm:t>
    </dgm:pt>
    <dgm:pt modelId="{801AA45E-CF27-40C1-B666-889EBFEB4459}" type="sibTrans" cxnId="{4B7840E2-DE8E-45E2-85BC-59D4685FC8E2}">
      <dgm:prSet/>
      <dgm:spPr/>
      <dgm:t>
        <a:bodyPr/>
        <a:lstStyle/>
        <a:p>
          <a:endParaRPr lang="en-GB"/>
        </a:p>
      </dgm:t>
    </dgm:pt>
    <dgm:pt modelId="{83C318D7-732D-4E15-87F8-B774D4672044}" type="pres">
      <dgm:prSet presAssocID="{B66BCBE2-E298-4DA1-AD70-2E72491861C0}" presName="Name0" presStyleCnt="0">
        <dgm:presLayoutVars>
          <dgm:dir/>
          <dgm:resizeHandles val="exact"/>
        </dgm:presLayoutVars>
      </dgm:prSet>
      <dgm:spPr/>
    </dgm:pt>
    <dgm:pt modelId="{A869EF10-DA49-4918-98E8-99D6CB31B0D6}" type="pres">
      <dgm:prSet presAssocID="{964B76CE-34CD-47C6-8F39-727AA50B82CE}" presName="node" presStyleLbl="node1" presStyleIdx="0" presStyleCnt="1">
        <dgm:presLayoutVars>
          <dgm:bulletEnabled val="1"/>
        </dgm:presLayoutVars>
      </dgm:prSet>
      <dgm:spPr/>
    </dgm:pt>
  </dgm:ptLst>
  <dgm:cxnLst>
    <dgm:cxn modelId="{9A87901E-3720-4477-B425-7B7DB56DE757}" type="presOf" srcId="{964B76CE-34CD-47C6-8F39-727AA50B82CE}" destId="{A869EF10-DA49-4918-98E8-99D6CB31B0D6}" srcOrd="0" destOrd="0" presId="urn:microsoft.com/office/officeart/2005/8/layout/bProcess3"/>
    <dgm:cxn modelId="{F4CA683F-90DA-4072-98DB-0C2A0BEF962B}" type="presOf" srcId="{B66BCBE2-E298-4DA1-AD70-2E72491861C0}" destId="{83C318D7-732D-4E15-87F8-B774D4672044}" srcOrd="0" destOrd="0" presId="urn:microsoft.com/office/officeart/2005/8/layout/bProcess3"/>
    <dgm:cxn modelId="{4B7840E2-DE8E-45E2-85BC-59D4685FC8E2}" srcId="{B66BCBE2-E298-4DA1-AD70-2E72491861C0}" destId="{964B76CE-34CD-47C6-8F39-727AA50B82CE}" srcOrd="0" destOrd="0" parTransId="{6874A73E-F2DF-4F08-865A-7362FBB7F840}" sibTransId="{801AA45E-CF27-40C1-B666-889EBFEB4459}"/>
    <dgm:cxn modelId="{6D7ADEB9-012B-4793-8809-EFFFB855781C}" type="presParOf" srcId="{83C318D7-732D-4E15-87F8-B774D4672044}" destId="{A869EF10-DA49-4918-98E8-99D6CB31B0D6}" srcOrd="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6BCBE2-E298-4DA1-AD70-2E72491861C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964B76CE-34CD-47C6-8F39-727AA50B82CE}">
      <dgm:prSet phldrT="[Text]"/>
      <dgm:spPr/>
      <dgm:t>
        <a:bodyPr/>
        <a:lstStyle/>
        <a:p>
          <a:r>
            <a:rPr lang="en-GB" b="1"/>
            <a:t>Eligibility</a:t>
          </a:r>
          <a:r>
            <a:rPr lang="en-GB"/>
            <a:t>: Those customers who submitted evidence between 00:01 on Tuesday 8 July 2025 and 23:59 on Monday 11 August 2025 will be welcome to participate in the validation process.  </a:t>
          </a:r>
        </a:p>
      </dgm:t>
    </dgm:pt>
    <dgm:pt modelId="{6874A73E-F2DF-4F08-865A-7362FBB7F840}" type="parTrans" cxnId="{4B7840E2-DE8E-45E2-85BC-59D4685FC8E2}">
      <dgm:prSet/>
      <dgm:spPr/>
      <dgm:t>
        <a:bodyPr/>
        <a:lstStyle/>
        <a:p>
          <a:endParaRPr lang="en-GB"/>
        </a:p>
      </dgm:t>
    </dgm:pt>
    <dgm:pt modelId="{801AA45E-CF27-40C1-B666-889EBFEB4459}" type="sibTrans" cxnId="{4B7840E2-DE8E-45E2-85BC-59D4685FC8E2}">
      <dgm:prSet/>
      <dgm:spPr/>
      <dgm:t>
        <a:bodyPr/>
        <a:lstStyle/>
        <a:p>
          <a:endParaRPr lang="en-GB"/>
        </a:p>
      </dgm:t>
    </dgm:pt>
    <dgm:pt modelId="{89E38CB1-09C0-4ED4-A74B-14A7C21C2CB7}">
      <dgm:prSet phldrT="[Text]"/>
      <dgm:spPr/>
      <dgm:t>
        <a:bodyPr/>
        <a:lstStyle/>
        <a:p>
          <a:r>
            <a:rPr lang="en-GB" b="1"/>
            <a:t>Verify</a:t>
          </a:r>
          <a:r>
            <a:rPr lang="en-GB"/>
            <a:t>: Customers are encouraged to carefully review their submission for accuracy. If, when you reflect on changes to the portal, you want to change your submission due to a workaround you used when submitting, you are now invited to do so  </a:t>
          </a:r>
        </a:p>
      </dgm:t>
    </dgm:pt>
    <dgm:pt modelId="{4D1AD152-1EF8-43A3-AB64-0FA706A87E6C}" type="parTrans" cxnId="{BF357864-6422-4385-B8F0-37971F25431A}">
      <dgm:prSet/>
      <dgm:spPr/>
      <dgm:t>
        <a:bodyPr/>
        <a:lstStyle/>
        <a:p>
          <a:endParaRPr lang="en-GB"/>
        </a:p>
      </dgm:t>
    </dgm:pt>
    <dgm:pt modelId="{7EAE1502-EEF0-49A1-B1BC-C3D8D31DA009}" type="sibTrans" cxnId="{BF357864-6422-4385-B8F0-37971F25431A}">
      <dgm:prSet/>
      <dgm:spPr/>
      <dgm:t>
        <a:bodyPr/>
        <a:lstStyle/>
        <a:p>
          <a:endParaRPr lang="en-GB"/>
        </a:p>
      </dgm:t>
    </dgm:pt>
    <dgm:pt modelId="{47508528-FECA-48D0-A072-B3F6B660D57F}">
      <dgm:prSet phldrT="[Text]"/>
      <dgm:spPr/>
      <dgm:t>
        <a:bodyPr/>
        <a:lstStyle/>
        <a:p>
          <a:r>
            <a:rPr lang="en-GB" b="1"/>
            <a:t>Download: </a:t>
          </a:r>
          <a:r>
            <a:rPr lang="en-GB"/>
            <a:t>Customers can download their evidence submission  </a:t>
          </a:r>
        </a:p>
      </dgm:t>
    </dgm:pt>
    <dgm:pt modelId="{8EAF6FD9-FB83-4F84-AC32-3D7D6201D066}" type="parTrans" cxnId="{C0791F87-6148-4779-89C9-9F76090DD8C4}">
      <dgm:prSet/>
      <dgm:spPr/>
      <dgm:t>
        <a:bodyPr/>
        <a:lstStyle/>
        <a:p>
          <a:endParaRPr lang="en-GB"/>
        </a:p>
      </dgm:t>
    </dgm:pt>
    <dgm:pt modelId="{6418B92C-6D65-41B6-A7CE-FD9AD74373A1}" type="sibTrans" cxnId="{C0791F87-6148-4779-89C9-9F76090DD8C4}">
      <dgm:prSet/>
      <dgm:spPr/>
      <dgm:t>
        <a:bodyPr/>
        <a:lstStyle/>
        <a:p>
          <a:endParaRPr lang="en-GB"/>
        </a:p>
      </dgm:t>
    </dgm:pt>
    <dgm:pt modelId="{83C318D7-732D-4E15-87F8-B774D4672044}" type="pres">
      <dgm:prSet presAssocID="{B66BCBE2-E298-4DA1-AD70-2E72491861C0}" presName="Name0" presStyleCnt="0">
        <dgm:presLayoutVars>
          <dgm:dir/>
          <dgm:resizeHandles val="exact"/>
        </dgm:presLayoutVars>
      </dgm:prSet>
      <dgm:spPr/>
    </dgm:pt>
    <dgm:pt modelId="{A869EF10-DA49-4918-98E8-99D6CB31B0D6}" type="pres">
      <dgm:prSet presAssocID="{964B76CE-34CD-47C6-8F39-727AA50B82CE}" presName="node" presStyleLbl="node1" presStyleIdx="0" presStyleCnt="3">
        <dgm:presLayoutVars>
          <dgm:bulletEnabled val="1"/>
        </dgm:presLayoutVars>
      </dgm:prSet>
      <dgm:spPr/>
    </dgm:pt>
    <dgm:pt modelId="{28B2C10B-2358-4D5B-AF7B-F4BC67BC5316}" type="pres">
      <dgm:prSet presAssocID="{801AA45E-CF27-40C1-B666-889EBFEB4459}" presName="sibTrans" presStyleLbl="sibTrans1D1" presStyleIdx="0" presStyleCnt="2"/>
      <dgm:spPr/>
    </dgm:pt>
    <dgm:pt modelId="{63D12FF2-CE71-406E-A13F-52718AAEEBAF}" type="pres">
      <dgm:prSet presAssocID="{801AA45E-CF27-40C1-B666-889EBFEB4459}" presName="connectorText" presStyleLbl="sibTrans1D1" presStyleIdx="0" presStyleCnt="2"/>
      <dgm:spPr/>
    </dgm:pt>
    <dgm:pt modelId="{5A7953CA-CD5C-41D5-AA61-A10580FBC3B3}" type="pres">
      <dgm:prSet presAssocID="{47508528-FECA-48D0-A072-B3F6B660D57F}" presName="node" presStyleLbl="node1" presStyleIdx="1" presStyleCnt="3">
        <dgm:presLayoutVars>
          <dgm:bulletEnabled val="1"/>
        </dgm:presLayoutVars>
      </dgm:prSet>
      <dgm:spPr/>
    </dgm:pt>
    <dgm:pt modelId="{C6D6DC0A-BC00-4001-ADC0-5FE464270408}" type="pres">
      <dgm:prSet presAssocID="{6418B92C-6D65-41B6-A7CE-FD9AD74373A1}" presName="sibTrans" presStyleLbl="sibTrans1D1" presStyleIdx="1" presStyleCnt="2"/>
      <dgm:spPr/>
    </dgm:pt>
    <dgm:pt modelId="{850E2FC5-7B73-4FEC-A00B-BDF3FCD48087}" type="pres">
      <dgm:prSet presAssocID="{6418B92C-6D65-41B6-A7CE-FD9AD74373A1}" presName="connectorText" presStyleLbl="sibTrans1D1" presStyleIdx="1" presStyleCnt="2"/>
      <dgm:spPr/>
    </dgm:pt>
    <dgm:pt modelId="{C837FBB2-848B-4160-9CD5-E857F8B47167}" type="pres">
      <dgm:prSet presAssocID="{89E38CB1-09C0-4ED4-A74B-14A7C21C2CB7}" presName="node" presStyleLbl="node1" presStyleIdx="2" presStyleCnt="3">
        <dgm:presLayoutVars>
          <dgm:bulletEnabled val="1"/>
        </dgm:presLayoutVars>
      </dgm:prSet>
      <dgm:spPr/>
    </dgm:pt>
  </dgm:ptLst>
  <dgm:cxnLst>
    <dgm:cxn modelId="{9A87901E-3720-4477-B425-7B7DB56DE757}" type="presOf" srcId="{964B76CE-34CD-47C6-8F39-727AA50B82CE}" destId="{A869EF10-DA49-4918-98E8-99D6CB31B0D6}" srcOrd="0" destOrd="0" presId="urn:microsoft.com/office/officeart/2005/8/layout/bProcess3"/>
    <dgm:cxn modelId="{07502D35-90E0-43FC-A40C-0D8F40918287}" type="presOf" srcId="{89E38CB1-09C0-4ED4-A74B-14A7C21C2CB7}" destId="{C837FBB2-848B-4160-9CD5-E857F8B47167}" srcOrd="0" destOrd="0" presId="urn:microsoft.com/office/officeart/2005/8/layout/bProcess3"/>
    <dgm:cxn modelId="{1CD8493B-687B-4C81-AF4E-0D20E1226190}" type="presOf" srcId="{6418B92C-6D65-41B6-A7CE-FD9AD74373A1}" destId="{C6D6DC0A-BC00-4001-ADC0-5FE464270408}" srcOrd="0" destOrd="0" presId="urn:microsoft.com/office/officeart/2005/8/layout/bProcess3"/>
    <dgm:cxn modelId="{F4CA683F-90DA-4072-98DB-0C2A0BEF962B}" type="presOf" srcId="{B66BCBE2-E298-4DA1-AD70-2E72491861C0}" destId="{83C318D7-732D-4E15-87F8-B774D4672044}" srcOrd="0" destOrd="0" presId="urn:microsoft.com/office/officeart/2005/8/layout/bProcess3"/>
    <dgm:cxn modelId="{BF357864-6422-4385-B8F0-37971F25431A}" srcId="{B66BCBE2-E298-4DA1-AD70-2E72491861C0}" destId="{89E38CB1-09C0-4ED4-A74B-14A7C21C2CB7}" srcOrd="2" destOrd="0" parTransId="{4D1AD152-1EF8-43A3-AB64-0FA706A87E6C}" sibTransId="{7EAE1502-EEF0-49A1-B1BC-C3D8D31DA009}"/>
    <dgm:cxn modelId="{64ED8281-D7A4-42EC-9093-F6F68316C488}" type="presOf" srcId="{6418B92C-6D65-41B6-A7CE-FD9AD74373A1}" destId="{850E2FC5-7B73-4FEC-A00B-BDF3FCD48087}" srcOrd="1" destOrd="0" presId="urn:microsoft.com/office/officeart/2005/8/layout/bProcess3"/>
    <dgm:cxn modelId="{C0791F87-6148-4779-89C9-9F76090DD8C4}" srcId="{B66BCBE2-E298-4DA1-AD70-2E72491861C0}" destId="{47508528-FECA-48D0-A072-B3F6B660D57F}" srcOrd="1" destOrd="0" parTransId="{8EAF6FD9-FB83-4F84-AC32-3D7D6201D066}" sibTransId="{6418B92C-6D65-41B6-A7CE-FD9AD74373A1}"/>
    <dgm:cxn modelId="{C7AD3692-5EC4-4844-A63F-D8A7C6152ABC}" type="presOf" srcId="{801AA45E-CF27-40C1-B666-889EBFEB4459}" destId="{28B2C10B-2358-4D5B-AF7B-F4BC67BC5316}" srcOrd="0" destOrd="0" presId="urn:microsoft.com/office/officeart/2005/8/layout/bProcess3"/>
    <dgm:cxn modelId="{3D1D98C2-7F63-4299-B900-7866C4898B2A}" type="presOf" srcId="{47508528-FECA-48D0-A072-B3F6B660D57F}" destId="{5A7953CA-CD5C-41D5-AA61-A10580FBC3B3}" srcOrd="0" destOrd="0" presId="urn:microsoft.com/office/officeart/2005/8/layout/bProcess3"/>
    <dgm:cxn modelId="{4B7840E2-DE8E-45E2-85BC-59D4685FC8E2}" srcId="{B66BCBE2-E298-4DA1-AD70-2E72491861C0}" destId="{964B76CE-34CD-47C6-8F39-727AA50B82CE}" srcOrd="0" destOrd="0" parTransId="{6874A73E-F2DF-4F08-865A-7362FBB7F840}" sibTransId="{801AA45E-CF27-40C1-B666-889EBFEB4459}"/>
    <dgm:cxn modelId="{139035FF-1439-4D5F-AB41-49BC69FB26B0}" type="presOf" srcId="{801AA45E-CF27-40C1-B666-889EBFEB4459}" destId="{63D12FF2-CE71-406E-A13F-52718AAEEBAF}" srcOrd="1" destOrd="0" presId="urn:microsoft.com/office/officeart/2005/8/layout/bProcess3"/>
    <dgm:cxn modelId="{6D7ADEB9-012B-4793-8809-EFFFB855781C}" type="presParOf" srcId="{83C318D7-732D-4E15-87F8-B774D4672044}" destId="{A869EF10-DA49-4918-98E8-99D6CB31B0D6}" srcOrd="0" destOrd="0" presId="urn:microsoft.com/office/officeart/2005/8/layout/bProcess3"/>
    <dgm:cxn modelId="{10337A2B-5A35-4DB8-973B-0AFAD7B4D1A4}" type="presParOf" srcId="{83C318D7-732D-4E15-87F8-B774D4672044}" destId="{28B2C10B-2358-4D5B-AF7B-F4BC67BC5316}" srcOrd="1" destOrd="0" presId="urn:microsoft.com/office/officeart/2005/8/layout/bProcess3"/>
    <dgm:cxn modelId="{941BB25D-E4C3-4EB5-9801-00F25EC1EEF3}" type="presParOf" srcId="{28B2C10B-2358-4D5B-AF7B-F4BC67BC5316}" destId="{63D12FF2-CE71-406E-A13F-52718AAEEBAF}" srcOrd="0" destOrd="0" presId="urn:microsoft.com/office/officeart/2005/8/layout/bProcess3"/>
    <dgm:cxn modelId="{651F5324-4210-4132-B8CE-632C7F9D985A}" type="presParOf" srcId="{83C318D7-732D-4E15-87F8-B774D4672044}" destId="{5A7953CA-CD5C-41D5-AA61-A10580FBC3B3}" srcOrd="2" destOrd="0" presId="urn:microsoft.com/office/officeart/2005/8/layout/bProcess3"/>
    <dgm:cxn modelId="{4540F4ED-838F-41C9-AB36-E3C779D8E6B1}" type="presParOf" srcId="{83C318D7-732D-4E15-87F8-B774D4672044}" destId="{C6D6DC0A-BC00-4001-ADC0-5FE464270408}" srcOrd="3" destOrd="0" presId="urn:microsoft.com/office/officeart/2005/8/layout/bProcess3"/>
    <dgm:cxn modelId="{12018D16-66D7-44DF-BF99-C4519C65D6C7}" type="presParOf" srcId="{C6D6DC0A-BC00-4001-ADC0-5FE464270408}" destId="{850E2FC5-7B73-4FEC-A00B-BDF3FCD48087}" srcOrd="0" destOrd="0" presId="urn:microsoft.com/office/officeart/2005/8/layout/bProcess3"/>
    <dgm:cxn modelId="{3CC9672F-56DC-4080-85A3-AA53A4DFA9BE}" type="presParOf" srcId="{83C318D7-732D-4E15-87F8-B774D4672044}" destId="{C837FBB2-848B-4160-9CD5-E857F8B47167}"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6BCBE2-E298-4DA1-AD70-2E72491861C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964B76CE-34CD-47C6-8F39-727AA50B82CE}">
      <dgm:prSet phldrT="[Text]" custT="1"/>
      <dgm:spPr>
        <a:solidFill>
          <a:schemeClr val="accent1"/>
        </a:solidFill>
      </dgm:spPr>
      <dgm:t>
        <a:bodyPr/>
        <a:lstStyle/>
        <a:p>
          <a:r>
            <a:rPr lang="en-GB" sz="1600" b="1"/>
            <a:t>Eligibility</a:t>
          </a:r>
          <a:r>
            <a:rPr lang="en-GB" sz="1600"/>
            <a:t>: Those customers who submitted evidence between 00:01 on Tuesday 8 July 2025 and 23:59 on Monday 11 August 2025 will be welcome to participate in the validation process.  </a:t>
          </a:r>
        </a:p>
      </dgm:t>
    </dgm:pt>
    <dgm:pt modelId="{6874A73E-F2DF-4F08-865A-7362FBB7F840}" type="parTrans" cxnId="{4B7840E2-DE8E-45E2-85BC-59D4685FC8E2}">
      <dgm:prSet/>
      <dgm:spPr/>
      <dgm:t>
        <a:bodyPr/>
        <a:lstStyle/>
        <a:p>
          <a:endParaRPr lang="en-GB"/>
        </a:p>
      </dgm:t>
    </dgm:pt>
    <dgm:pt modelId="{801AA45E-CF27-40C1-B666-889EBFEB4459}" type="sibTrans" cxnId="{4B7840E2-DE8E-45E2-85BC-59D4685FC8E2}">
      <dgm:prSet/>
      <dgm:spPr/>
      <dgm:t>
        <a:bodyPr/>
        <a:lstStyle/>
        <a:p>
          <a:endParaRPr lang="en-GB"/>
        </a:p>
      </dgm:t>
    </dgm:pt>
    <dgm:pt modelId="{89E38CB1-09C0-4ED4-A74B-14A7C21C2CB7}">
      <dgm:prSet phldrT="[Text]" custT="1"/>
      <dgm:spPr>
        <a:solidFill>
          <a:schemeClr val="accent3"/>
        </a:solidFill>
      </dgm:spPr>
      <dgm:t>
        <a:bodyPr/>
        <a:lstStyle/>
        <a:p>
          <a:r>
            <a:rPr lang="en-GB" sz="1600" b="1">
              <a:solidFill>
                <a:schemeClr val="tx1"/>
              </a:solidFill>
            </a:rPr>
            <a:t>Verify</a:t>
          </a:r>
          <a:r>
            <a:rPr lang="en-GB" sz="1600">
              <a:solidFill>
                <a:schemeClr val="tx1"/>
              </a:solidFill>
            </a:rPr>
            <a:t>: Customers are encouraged to carefully review their submission for accuracy. If, when you reflect on changes to the portal, you want to change your submission due to a workaround you used when submitting, you are now invited to do so.</a:t>
          </a:r>
        </a:p>
      </dgm:t>
    </dgm:pt>
    <dgm:pt modelId="{4D1AD152-1EF8-43A3-AB64-0FA706A87E6C}" type="parTrans" cxnId="{BF357864-6422-4385-B8F0-37971F25431A}">
      <dgm:prSet/>
      <dgm:spPr/>
      <dgm:t>
        <a:bodyPr/>
        <a:lstStyle/>
        <a:p>
          <a:endParaRPr lang="en-GB"/>
        </a:p>
      </dgm:t>
    </dgm:pt>
    <dgm:pt modelId="{7EAE1502-EEF0-49A1-B1BC-C3D8D31DA009}" type="sibTrans" cxnId="{BF357864-6422-4385-B8F0-37971F25431A}">
      <dgm:prSet/>
      <dgm:spPr/>
      <dgm:t>
        <a:bodyPr/>
        <a:lstStyle/>
        <a:p>
          <a:endParaRPr lang="en-GB"/>
        </a:p>
      </dgm:t>
    </dgm:pt>
    <dgm:pt modelId="{47508528-FECA-48D0-A072-B3F6B660D57F}">
      <dgm:prSet phldrT="[Text]" custT="1"/>
      <dgm:spPr>
        <a:solidFill>
          <a:schemeClr val="accent2"/>
        </a:solidFill>
      </dgm:spPr>
      <dgm:t>
        <a:bodyPr/>
        <a:lstStyle/>
        <a:p>
          <a:r>
            <a:rPr lang="en-GB" sz="1600" b="1"/>
            <a:t>Download: </a:t>
          </a:r>
          <a:r>
            <a:rPr lang="en-GB" sz="1600"/>
            <a:t>Customers can download their evidence submission.  </a:t>
          </a:r>
        </a:p>
      </dgm:t>
    </dgm:pt>
    <dgm:pt modelId="{8EAF6FD9-FB83-4F84-AC32-3D7D6201D066}" type="parTrans" cxnId="{C0791F87-6148-4779-89C9-9F76090DD8C4}">
      <dgm:prSet/>
      <dgm:spPr/>
      <dgm:t>
        <a:bodyPr/>
        <a:lstStyle/>
        <a:p>
          <a:endParaRPr lang="en-GB"/>
        </a:p>
      </dgm:t>
    </dgm:pt>
    <dgm:pt modelId="{6418B92C-6D65-41B6-A7CE-FD9AD74373A1}" type="sibTrans" cxnId="{C0791F87-6148-4779-89C9-9F76090DD8C4}">
      <dgm:prSet/>
      <dgm:spPr/>
      <dgm:t>
        <a:bodyPr/>
        <a:lstStyle/>
        <a:p>
          <a:endParaRPr lang="en-GB"/>
        </a:p>
      </dgm:t>
    </dgm:pt>
    <dgm:pt modelId="{83C318D7-732D-4E15-87F8-B774D4672044}" type="pres">
      <dgm:prSet presAssocID="{B66BCBE2-E298-4DA1-AD70-2E72491861C0}" presName="Name0" presStyleCnt="0">
        <dgm:presLayoutVars>
          <dgm:dir/>
          <dgm:resizeHandles val="exact"/>
        </dgm:presLayoutVars>
      </dgm:prSet>
      <dgm:spPr/>
    </dgm:pt>
    <dgm:pt modelId="{A869EF10-DA49-4918-98E8-99D6CB31B0D6}" type="pres">
      <dgm:prSet presAssocID="{964B76CE-34CD-47C6-8F39-727AA50B82CE}" presName="node" presStyleLbl="node1" presStyleIdx="0" presStyleCnt="3" custScaleX="118895" custScaleY="122378">
        <dgm:presLayoutVars>
          <dgm:bulletEnabled val="1"/>
        </dgm:presLayoutVars>
      </dgm:prSet>
      <dgm:spPr/>
    </dgm:pt>
    <dgm:pt modelId="{28B2C10B-2358-4D5B-AF7B-F4BC67BC5316}" type="pres">
      <dgm:prSet presAssocID="{801AA45E-CF27-40C1-B666-889EBFEB4459}" presName="sibTrans" presStyleLbl="sibTrans1D1" presStyleIdx="0" presStyleCnt="2"/>
      <dgm:spPr/>
    </dgm:pt>
    <dgm:pt modelId="{63D12FF2-CE71-406E-A13F-52718AAEEBAF}" type="pres">
      <dgm:prSet presAssocID="{801AA45E-CF27-40C1-B666-889EBFEB4459}" presName="connectorText" presStyleLbl="sibTrans1D1" presStyleIdx="0" presStyleCnt="2"/>
      <dgm:spPr/>
    </dgm:pt>
    <dgm:pt modelId="{5A7953CA-CD5C-41D5-AA61-A10580FBC3B3}" type="pres">
      <dgm:prSet presAssocID="{47508528-FECA-48D0-A072-B3F6B660D57F}" presName="node" presStyleLbl="node1" presStyleIdx="1" presStyleCnt="3" custScaleX="81782" custScaleY="122378">
        <dgm:presLayoutVars>
          <dgm:bulletEnabled val="1"/>
        </dgm:presLayoutVars>
      </dgm:prSet>
      <dgm:spPr/>
    </dgm:pt>
    <dgm:pt modelId="{C6D6DC0A-BC00-4001-ADC0-5FE464270408}" type="pres">
      <dgm:prSet presAssocID="{6418B92C-6D65-41B6-A7CE-FD9AD74373A1}" presName="sibTrans" presStyleLbl="sibTrans1D1" presStyleIdx="1" presStyleCnt="2"/>
      <dgm:spPr/>
    </dgm:pt>
    <dgm:pt modelId="{850E2FC5-7B73-4FEC-A00B-BDF3FCD48087}" type="pres">
      <dgm:prSet presAssocID="{6418B92C-6D65-41B6-A7CE-FD9AD74373A1}" presName="connectorText" presStyleLbl="sibTrans1D1" presStyleIdx="1" presStyleCnt="2"/>
      <dgm:spPr/>
    </dgm:pt>
    <dgm:pt modelId="{C837FBB2-848B-4160-9CD5-E857F8B47167}" type="pres">
      <dgm:prSet presAssocID="{89E38CB1-09C0-4ED4-A74B-14A7C21C2CB7}" presName="node" presStyleLbl="node1" presStyleIdx="2" presStyleCnt="3" custScaleX="150874" custScaleY="122378">
        <dgm:presLayoutVars>
          <dgm:bulletEnabled val="1"/>
        </dgm:presLayoutVars>
      </dgm:prSet>
      <dgm:spPr/>
    </dgm:pt>
  </dgm:ptLst>
  <dgm:cxnLst>
    <dgm:cxn modelId="{9A87901E-3720-4477-B425-7B7DB56DE757}" type="presOf" srcId="{964B76CE-34CD-47C6-8F39-727AA50B82CE}" destId="{A869EF10-DA49-4918-98E8-99D6CB31B0D6}" srcOrd="0" destOrd="0" presId="urn:microsoft.com/office/officeart/2005/8/layout/bProcess3"/>
    <dgm:cxn modelId="{07502D35-90E0-43FC-A40C-0D8F40918287}" type="presOf" srcId="{89E38CB1-09C0-4ED4-A74B-14A7C21C2CB7}" destId="{C837FBB2-848B-4160-9CD5-E857F8B47167}" srcOrd="0" destOrd="0" presId="urn:microsoft.com/office/officeart/2005/8/layout/bProcess3"/>
    <dgm:cxn modelId="{1CD8493B-687B-4C81-AF4E-0D20E1226190}" type="presOf" srcId="{6418B92C-6D65-41B6-A7CE-FD9AD74373A1}" destId="{C6D6DC0A-BC00-4001-ADC0-5FE464270408}" srcOrd="0" destOrd="0" presId="urn:microsoft.com/office/officeart/2005/8/layout/bProcess3"/>
    <dgm:cxn modelId="{F4CA683F-90DA-4072-98DB-0C2A0BEF962B}" type="presOf" srcId="{B66BCBE2-E298-4DA1-AD70-2E72491861C0}" destId="{83C318D7-732D-4E15-87F8-B774D4672044}" srcOrd="0" destOrd="0" presId="urn:microsoft.com/office/officeart/2005/8/layout/bProcess3"/>
    <dgm:cxn modelId="{BF357864-6422-4385-B8F0-37971F25431A}" srcId="{B66BCBE2-E298-4DA1-AD70-2E72491861C0}" destId="{89E38CB1-09C0-4ED4-A74B-14A7C21C2CB7}" srcOrd="2" destOrd="0" parTransId="{4D1AD152-1EF8-43A3-AB64-0FA706A87E6C}" sibTransId="{7EAE1502-EEF0-49A1-B1BC-C3D8D31DA009}"/>
    <dgm:cxn modelId="{64ED8281-D7A4-42EC-9093-F6F68316C488}" type="presOf" srcId="{6418B92C-6D65-41B6-A7CE-FD9AD74373A1}" destId="{850E2FC5-7B73-4FEC-A00B-BDF3FCD48087}" srcOrd="1" destOrd="0" presId="urn:microsoft.com/office/officeart/2005/8/layout/bProcess3"/>
    <dgm:cxn modelId="{C0791F87-6148-4779-89C9-9F76090DD8C4}" srcId="{B66BCBE2-E298-4DA1-AD70-2E72491861C0}" destId="{47508528-FECA-48D0-A072-B3F6B660D57F}" srcOrd="1" destOrd="0" parTransId="{8EAF6FD9-FB83-4F84-AC32-3D7D6201D066}" sibTransId="{6418B92C-6D65-41B6-A7CE-FD9AD74373A1}"/>
    <dgm:cxn modelId="{C7AD3692-5EC4-4844-A63F-D8A7C6152ABC}" type="presOf" srcId="{801AA45E-CF27-40C1-B666-889EBFEB4459}" destId="{28B2C10B-2358-4D5B-AF7B-F4BC67BC5316}" srcOrd="0" destOrd="0" presId="urn:microsoft.com/office/officeart/2005/8/layout/bProcess3"/>
    <dgm:cxn modelId="{3D1D98C2-7F63-4299-B900-7866C4898B2A}" type="presOf" srcId="{47508528-FECA-48D0-A072-B3F6B660D57F}" destId="{5A7953CA-CD5C-41D5-AA61-A10580FBC3B3}" srcOrd="0" destOrd="0" presId="urn:microsoft.com/office/officeart/2005/8/layout/bProcess3"/>
    <dgm:cxn modelId="{4B7840E2-DE8E-45E2-85BC-59D4685FC8E2}" srcId="{B66BCBE2-E298-4DA1-AD70-2E72491861C0}" destId="{964B76CE-34CD-47C6-8F39-727AA50B82CE}" srcOrd="0" destOrd="0" parTransId="{6874A73E-F2DF-4F08-865A-7362FBB7F840}" sibTransId="{801AA45E-CF27-40C1-B666-889EBFEB4459}"/>
    <dgm:cxn modelId="{139035FF-1439-4D5F-AB41-49BC69FB26B0}" type="presOf" srcId="{801AA45E-CF27-40C1-B666-889EBFEB4459}" destId="{63D12FF2-CE71-406E-A13F-52718AAEEBAF}" srcOrd="1" destOrd="0" presId="urn:microsoft.com/office/officeart/2005/8/layout/bProcess3"/>
    <dgm:cxn modelId="{6D7ADEB9-012B-4793-8809-EFFFB855781C}" type="presParOf" srcId="{83C318D7-732D-4E15-87F8-B774D4672044}" destId="{A869EF10-DA49-4918-98E8-99D6CB31B0D6}" srcOrd="0" destOrd="0" presId="urn:microsoft.com/office/officeart/2005/8/layout/bProcess3"/>
    <dgm:cxn modelId="{10337A2B-5A35-4DB8-973B-0AFAD7B4D1A4}" type="presParOf" srcId="{83C318D7-732D-4E15-87F8-B774D4672044}" destId="{28B2C10B-2358-4D5B-AF7B-F4BC67BC5316}" srcOrd="1" destOrd="0" presId="urn:microsoft.com/office/officeart/2005/8/layout/bProcess3"/>
    <dgm:cxn modelId="{941BB25D-E4C3-4EB5-9801-00F25EC1EEF3}" type="presParOf" srcId="{28B2C10B-2358-4D5B-AF7B-F4BC67BC5316}" destId="{63D12FF2-CE71-406E-A13F-52718AAEEBAF}" srcOrd="0" destOrd="0" presId="urn:microsoft.com/office/officeart/2005/8/layout/bProcess3"/>
    <dgm:cxn modelId="{651F5324-4210-4132-B8CE-632C7F9D985A}" type="presParOf" srcId="{83C318D7-732D-4E15-87F8-B774D4672044}" destId="{5A7953CA-CD5C-41D5-AA61-A10580FBC3B3}" srcOrd="2" destOrd="0" presId="urn:microsoft.com/office/officeart/2005/8/layout/bProcess3"/>
    <dgm:cxn modelId="{4540F4ED-838F-41C9-AB36-E3C779D8E6B1}" type="presParOf" srcId="{83C318D7-732D-4E15-87F8-B774D4672044}" destId="{C6D6DC0A-BC00-4001-ADC0-5FE464270408}" srcOrd="3" destOrd="0" presId="urn:microsoft.com/office/officeart/2005/8/layout/bProcess3"/>
    <dgm:cxn modelId="{12018D16-66D7-44DF-BF99-C4519C65D6C7}" type="presParOf" srcId="{C6D6DC0A-BC00-4001-ADC0-5FE464270408}" destId="{850E2FC5-7B73-4FEC-A00B-BDF3FCD48087}" srcOrd="0" destOrd="0" presId="urn:microsoft.com/office/officeart/2005/8/layout/bProcess3"/>
    <dgm:cxn modelId="{3CC9672F-56DC-4080-85A3-AA53A4DFA9BE}" type="presParOf" srcId="{83C318D7-732D-4E15-87F8-B774D4672044}" destId="{C837FBB2-848B-4160-9CD5-E857F8B47167}"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157D6-D479-4B7F-A1E1-4ED66608D3DC}">
      <dsp:nvSpPr>
        <dsp:cNvPr id="0" name=""/>
        <dsp:cNvSpPr/>
      </dsp:nvSpPr>
      <dsp:spPr>
        <a:xfrm>
          <a:off x="0" y="1579"/>
          <a:ext cx="9878327" cy="800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6A3DB-D78A-4012-94A3-5E02501E1CD4}">
      <dsp:nvSpPr>
        <dsp:cNvPr id="0" name=""/>
        <dsp:cNvSpPr/>
      </dsp:nvSpPr>
      <dsp:spPr>
        <a:xfrm>
          <a:off x="242083" y="181640"/>
          <a:ext cx="440151" cy="44015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1CEEFD-EB8C-4184-885D-6A5C0F084453}">
      <dsp:nvSpPr>
        <dsp:cNvPr id="0" name=""/>
        <dsp:cNvSpPr/>
      </dsp:nvSpPr>
      <dsp:spPr>
        <a:xfrm>
          <a:off x="924318" y="1579"/>
          <a:ext cx="8954008" cy="80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96" tIns="84696" rIns="84696" bIns="84696" numCol="1" spcCol="1270" anchor="ctr" anchorCtr="0">
          <a:noAutofit/>
        </a:bodyPr>
        <a:lstStyle/>
        <a:p>
          <a:pPr marL="0" lvl="0" indent="0" algn="l" defTabSz="977900">
            <a:lnSpc>
              <a:spcPct val="100000"/>
            </a:lnSpc>
            <a:spcBef>
              <a:spcPct val="0"/>
            </a:spcBef>
            <a:spcAft>
              <a:spcPct val="35000"/>
            </a:spcAft>
            <a:buNone/>
          </a:pPr>
          <a:r>
            <a:rPr lang="en-GB" sz="2200" b="1" kern="1200"/>
            <a:t>1815 applications to the NESO window (1547 to Gate 2)</a:t>
          </a:r>
          <a:endParaRPr lang="en-US" sz="2200" b="1" kern="1200"/>
        </a:p>
      </dsp:txBody>
      <dsp:txXfrm>
        <a:off x="924318" y="1579"/>
        <a:ext cx="8954008" cy="800275"/>
      </dsp:txXfrm>
    </dsp:sp>
    <dsp:sp modelId="{873727D6-D8D7-4FB4-9F05-F1F4ABB26883}">
      <dsp:nvSpPr>
        <dsp:cNvPr id="0" name=""/>
        <dsp:cNvSpPr/>
      </dsp:nvSpPr>
      <dsp:spPr>
        <a:xfrm>
          <a:off x="0" y="1001923"/>
          <a:ext cx="9878327" cy="800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50CF8-2974-43BF-884A-1AA7E425ADFE}">
      <dsp:nvSpPr>
        <dsp:cNvPr id="0" name=""/>
        <dsp:cNvSpPr/>
      </dsp:nvSpPr>
      <dsp:spPr>
        <a:xfrm>
          <a:off x="242083" y="1181985"/>
          <a:ext cx="440151" cy="44015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78E14D-787C-45FB-8B36-6F3AA959917B}">
      <dsp:nvSpPr>
        <dsp:cNvPr id="0" name=""/>
        <dsp:cNvSpPr/>
      </dsp:nvSpPr>
      <dsp:spPr>
        <a:xfrm>
          <a:off x="924318" y="1001923"/>
          <a:ext cx="8954008" cy="80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96" tIns="84696" rIns="84696" bIns="84696" numCol="1" spcCol="1270" anchor="ctr" anchorCtr="0">
          <a:noAutofit/>
        </a:bodyPr>
        <a:lstStyle/>
        <a:p>
          <a:pPr marL="0" lvl="0" indent="0" algn="l" defTabSz="977900">
            <a:lnSpc>
              <a:spcPct val="100000"/>
            </a:lnSpc>
            <a:spcBef>
              <a:spcPct val="0"/>
            </a:spcBef>
            <a:spcAft>
              <a:spcPct val="35000"/>
            </a:spcAft>
            <a:buNone/>
          </a:pPr>
          <a:r>
            <a:rPr lang="en-GB" sz="2200" b="1" kern="1200"/>
            <a:t>181 applications completed in the final day </a:t>
          </a:r>
          <a:endParaRPr lang="en-US" sz="2200" b="1" kern="1200"/>
        </a:p>
      </dsp:txBody>
      <dsp:txXfrm>
        <a:off x="924318" y="1001923"/>
        <a:ext cx="8954008" cy="800275"/>
      </dsp:txXfrm>
    </dsp:sp>
    <dsp:sp modelId="{D7C76C11-B97B-431E-BDF6-BD6CF200A433}">
      <dsp:nvSpPr>
        <dsp:cNvPr id="0" name=""/>
        <dsp:cNvSpPr/>
      </dsp:nvSpPr>
      <dsp:spPr>
        <a:xfrm>
          <a:off x="0" y="2002267"/>
          <a:ext cx="9878327" cy="800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D4735-2C23-4EFA-8641-54F542E95D50}">
      <dsp:nvSpPr>
        <dsp:cNvPr id="0" name=""/>
        <dsp:cNvSpPr/>
      </dsp:nvSpPr>
      <dsp:spPr>
        <a:xfrm>
          <a:off x="242083" y="2182329"/>
          <a:ext cx="440151" cy="44015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87E16-44F1-45EF-9935-016661735A36}">
      <dsp:nvSpPr>
        <dsp:cNvPr id="0" name=""/>
        <dsp:cNvSpPr/>
      </dsp:nvSpPr>
      <dsp:spPr>
        <a:xfrm>
          <a:off x="924318" y="2002267"/>
          <a:ext cx="8954008" cy="80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96" tIns="84696" rIns="84696" bIns="84696" numCol="1" spcCol="1270" anchor="ctr" anchorCtr="0">
          <a:noAutofit/>
        </a:bodyPr>
        <a:lstStyle/>
        <a:p>
          <a:pPr marL="0" lvl="0" indent="0" algn="l" defTabSz="977900">
            <a:lnSpc>
              <a:spcPct val="100000"/>
            </a:lnSpc>
            <a:spcBef>
              <a:spcPct val="0"/>
            </a:spcBef>
            <a:spcAft>
              <a:spcPct val="35000"/>
            </a:spcAft>
            <a:buNone/>
          </a:pPr>
          <a:r>
            <a:rPr lang="en-US" sz="2200" b="1" kern="1200"/>
            <a:t>4500 queries answered </a:t>
          </a:r>
        </a:p>
      </dsp:txBody>
      <dsp:txXfrm>
        <a:off x="924318" y="2002267"/>
        <a:ext cx="8954008" cy="800275"/>
      </dsp:txXfrm>
    </dsp:sp>
    <dsp:sp modelId="{DDB0D5E9-EC8F-4FBC-9ED0-8B1E365A8AAE}">
      <dsp:nvSpPr>
        <dsp:cNvPr id="0" name=""/>
        <dsp:cNvSpPr/>
      </dsp:nvSpPr>
      <dsp:spPr>
        <a:xfrm>
          <a:off x="0" y="3002611"/>
          <a:ext cx="9878327" cy="800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9739D-0AA2-413A-91FE-CC814FDF85B3}">
      <dsp:nvSpPr>
        <dsp:cNvPr id="0" name=""/>
        <dsp:cNvSpPr/>
      </dsp:nvSpPr>
      <dsp:spPr>
        <a:xfrm>
          <a:off x="242083" y="3182673"/>
          <a:ext cx="440151" cy="44015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9F556-F45B-4515-BF9D-9E59F83335EE}">
      <dsp:nvSpPr>
        <dsp:cNvPr id="0" name=""/>
        <dsp:cNvSpPr/>
      </dsp:nvSpPr>
      <dsp:spPr>
        <a:xfrm>
          <a:off x="924318" y="3002611"/>
          <a:ext cx="8954008" cy="80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96" tIns="84696" rIns="84696" bIns="84696" numCol="1" spcCol="1270" anchor="ctr" anchorCtr="0">
          <a:noAutofit/>
        </a:bodyPr>
        <a:lstStyle/>
        <a:p>
          <a:pPr marL="0" lvl="0" indent="0" algn="l" defTabSz="977900">
            <a:lnSpc>
              <a:spcPct val="100000"/>
            </a:lnSpc>
            <a:spcBef>
              <a:spcPct val="0"/>
            </a:spcBef>
            <a:spcAft>
              <a:spcPct val="35000"/>
            </a:spcAft>
            <a:buNone/>
          </a:pPr>
          <a:r>
            <a:rPr lang="en-US" sz="2200" b="1" kern="1200"/>
            <a:t>100% of validation requests complete</a:t>
          </a:r>
        </a:p>
      </dsp:txBody>
      <dsp:txXfrm>
        <a:off x="924318" y="3002611"/>
        <a:ext cx="8954008" cy="800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52943-AAF4-486B-8E98-EF4BB0802975}">
      <dsp:nvSpPr>
        <dsp:cNvPr id="0" name=""/>
        <dsp:cNvSpPr/>
      </dsp:nvSpPr>
      <dsp:spPr>
        <a:xfrm>
          <a:off x="0" y="0"/>
          <a:ext cx="10995926" cy="1201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2807D-0DF7-4B86-AA01-AAE6FAA54129}">
      <dsp:nvSpPr>
        <dsp:cNvPr id="0" name=""/>
        <dsp:cNvSpPr/>
      </dsp:nvSpPr>
      <dsp:spPr>
        <a:xfrm>
          <a:off x="363461" y="270856"/>
          <a:ext cx="660838" cy="6608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11472E-81B4-4295-BA49-BBB4B808B8AC}">
      <dsp:nvSpPr>
        <dsp:cNvPr id="0" name=""/>
        <dsp:cNvSpPr/>
      </dsp:nvSpPr>
      <dsp:spPr>
        <a:xfrm>
          <a:off x="1387760" y="513"/>
          <a:ext cx="9608166" cy="120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61" tIns="127161" rIns="127161" bIns="127161" numCol="1" spcCol="1270" anchor="ctr" anchorCtr="0">
          <a:noAutofit/>
        </a:bodyPr>
        <a:lstStyle/>
        <a:p>
          <a:pPr marL="0" lvl="0" indent="0" algn="l" defTabSz="800100">
            <a:lnSpc>
              <a:spcPct val="90000"/>
            </a:lnSpc>
            <a:spcBef>
              <a:spcPct val="0"/>
            </a:spcBef>
            <a:spcAft>
              <a:spcPct val="35000"/>
            </a:spcAft>
            <a:buNone/>
          </a:pPr>
          <a:r>
            <a:rPr lang="en-GB" sz="1800" kern="1200"/>
            <a:t>If your project passes initial checks, you will receive confirmation via email. </a:t>
          </a:r>
          <a:endParaRPr lang="en-US" sz="1800" kern="1200"/>
        </a:p>
      </dsp:txBody>
      <dsp:txXfrm>
        <a:off x="1387760" y="513"/>
        <a:ext cx="9608166" cy="1201524"/>
      </dsp:txXfrm>
    </dsp:sp>
    <dsp:sp modelId="{6D6F959C-5413-46D2-8E27-2C2F3AA5DC9D}">
      <dsp:nvSpPr>
        <dsp:cNvPr id="0" name=""/>
        <dsp:cNvSpPr/>
      </dsp:nvSpPr>
      <dsp:spPr>
        <a:xfrm>
          <a:off x="0" y="1502418"/>
          <a:ext cx="10995926" cy="1201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9D392-BB11-41AD-B8A1-701A8137641D}">
      <dsp:nvSpPr>
        <dsp:cNvPr id="0" name=""/>
        <dsp:cNvSpPr/>
      </dsp:nvSpPr>
      <dsp:spPr>
        <a:xfrm>
          <a:off x="363461" y="1772761"/>
          <a:ext cx="660838" cy="66083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36BBDE-5A7A-45F6-8F40-577DF0E8A47F}">
      <dsp:nvSpPr>
        <dsp:cNvPr id="0" name=""/>
        <dsp:cNvSpPr/>
      </dsp:nvSpPr>
      <dsp:spPr>
        <a:xfrm>
          <a:off x="1387760" y="1502418"/>
          <a:ext cx="9608166" cy="120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61" tIns="127161" rIns="127161" bIns="127161" numCol="1" spcCol="1270" anchor="ctr" anchorCtr="0">
          <a:noAutofit/>
        </a:bodyPr>
        <a:lstStyle/>
        <a:p>
          <a:pPr marL="0" lvl="0" indent="0" algn="l" defTabSz="800100">
            <a:lnSpc>
              <a:spcPct val="90000"/>
            </a:lnSpc>
            <a:spcBef>
              <a:spcPct val="0"/>
            </a:spcBef>
            <a:spcAft>
              <a:spcPct val="35000"/>
            </a:spcAft>
            <a:buNone/>
          </a:pPr>
          <a:r>
            <a:rPr lang="en-GB" sz="1800" kern="1200"/>
            <a:t>If your project fails any checks, you will receive an email with detailed feedback and clear instructions for the resubmission process. This will include the reasons for failure and a reminder of the pass criteria to help you resubmit confidently.  </a:t>
          </a:r>
          <a:endParaRPr lang="en-US" sz="1800" kern="1200"/>
        </a:p>
      </dsp:txBody>
      <dsp:txXfrm>
        <a:off x="1387760" y="1502418"/>
        <a:ext cx="9608166" cy="1201524"/>
      </dsp:txXfrm>
    </dsp:sp>
    <dsp:sp modelId="{3613D12B-725E-48F5-A7DF-F06AA60A9E4C}">
      <dsp:nvSpPr>
        <dsp:cNvPr id="0" name=""/>
        <dsp:cNvSpPr/>
      </dsp:nvSpPr>
      <dsp:spPr>
        <a:xfrm>
          <a:off x="0" y="3004323"/>
          <a:ext cx="10995926" cy="1201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64630-2A0F-43E8-8A83-14FA78D1FA3E}">
      <dsp:nvSpPr>
        <dsp:cNvPr id="0" name=""/>
        <dsp:cNvSpPr/>
      </dsp:nvSpPr>
      <dsp:spPr>
        <a:xfrm>
          <a:off x="363461" y="3274666"/>
          <a:ext cx="660838" cy="6608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FE61B6-A2BA-428A-A1C2-8422454905C1}">
      <dsp:nvSpPr>
        <dsp:cNvPr id="0" name=""/>
        <dsp:cNvSpPr/>
      </dsp:nvSpPr>
      <dsp:spPr>
        <a:xfrm>
          <a:off x="1387760" y="3004323"/>
          <a:ext cx="9608166" cy="120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61" tIns="127161" rIns="127161" bIns="127161" numCol="1" spcCol="1270" anchor="ctr" anchorCtr="0">
          <a:noAutofit/>
        </a:bodyPr>
        <a:lstStyle/>
        <a:p>
          <a:pPr marL="0" lvl="0" indent="0" algn="l" defTabSz="800100">
            <a:lnSpc>
              <a:spcPct val="90000"/>
            </a:lnSpc>
            <a:spcBef>
              <a:spcPct val="0"/>
            </a:spcBef>
            <a:spcAft>
              <a:spcPct val="35000"/>
            </a:spcAft>
            <a:buNone/>
          </a:pPr>
          <a:r>
            <a:rPr lang="en-GB" sz="1800" kern="1200"/>
            <a:t>Resubmissions will be handled via a </a:t>
          </a:r>
          <a:r>
            <a:rPr lang="en-GB" sz="1800" b="1" kern="1200"/>
            <a:t>secure document upload</a:t>
          </a:r>
          <a:r>
            <a:rPr lang="en-GB" sz="1800" kern="1200"/>
            <a:t>, and you will have </a:t>
          </a:r>
          <a:r>
            <a:rPr lang="en-GB" sz="1800" b="1" kern="1200"/>
            <a:t>four days</a:t>
          </a:r>
          <a:r>
            <a:rPr lang="en-GB" sz="1800" kern="1200"/>
            <a:t> to complete this process. NESO teams will be on standby to support with query resolution and document handling. We encourage you to raise any queries promptly during this period.</a:t>
          </a:r>
          <a:endParaRPr lang="en-US" sz="1800" kern="1200"/>
        </a:p>
      </dsp:txBody>
      <dsp:txXfrm>
        <a:off x="1387760" y="3004323"/>
        <a:ext cx="9608166" cy="1201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C8B6-6AA2-4CEB-BBC5-A837340612BD}">
      <dsp:nvSpPr>
        <dsp:cNvPr id="0" name=""/>
        <dsp:cNvSpPr/>
      </dsp:nvSpPr>
      <dsp:spPr>
        <a:xfrm>
          <a:off x="0" y="391423"/>
          <a:ext cx="11110227" cy="7656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B5C77-350F-4F79-87FC-F258AA16A46A}">
      <dsp:nvSpPr>
        <dsp:cNvPr id="0" name=""/>
        <dsp:cNvSpPr/>
      </dsp:nvSpPr>
      <dsp:spPr>
        <a:xfrm>
          <a:off x="168109" y="547999"/>
          <a:ext cx="421104" cy="4211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BCD2ED-485A-438A-BE81-A4CFB32EA07B}">
      <dsp:nvSpPr>
        <dsp:cNvPr id="0" name=""/>
        <dsp:cNvSpPr/>
      </dsp:nvSpPr>
      <dsp:spPr>
        <a:xfrm>
          <a:off x="640124" y="241272"/>
          <a:ext cx="10225907" cy="118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31" tIns="81031" rIns="81031" bIns="81031" numCol="1" spcCol="1270" anchor="ctr" anchorCtr="0">
          <a:noAutofit/>
        </a:bodyPr>
        <a:lstStyle/>
        <a:p>
          <a:pPr marL="0" lvl="0" indent="0" algn="l" defTabSz="666750">
            <a:lnSpc>
              <a:spcPct val="100000"/>
            </a:lnSpc>
            <a:spcBef>
              <a:spcPct val="0"/>
            </a:spcBef>
            <a:spcAft>
              <a:spcPct val="35000"/>
            </a:spcAft>
            <a:buNone/>
          </a:pPr>
          <a:r>
            <a:rPr lang="en-GB" sz="1500" b="1" kern="1200"/>
            <a:t>Please help us help you by acting quickly and direct complaints through the portal or via the dedicated form that will accompany all final decision information. </a:t>
          </a:r>
          <a:r>
            <a:rPr lang="en-GB" sz="1500" kern="1200"/>
            <a:t>This gives us the best chance to resolve things.. </a:t>
          </a:r>
          <a:endParaRPr lang="en-US" sz="1500" kern="1200"/>
        </a:p>
      </dsp:txBody>
      <dsp:txXfrm>
        <a:off x="640124" y="241272"/>
        <a:ext cx="10225907" cy="1186366"/>
      </dsp:txXfrm>
    </dsp:sp>
    <dsp:sp modelId="{1679F2C0-49E5-4262-99B6-7A73FEAB699E}">
      <dsp:nvSpPr>
        <dsp:cNvPr id="0" name=""/>
        <dsp:cNvSpPr/>
      </dsp:nvSpPr>
      <dsp:spPr>
        <a:xfrm>
          <a:off x="0" y="1378048"/>
          <a:ext cx="11110227" cy="7656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C7E86-1D6A-4028-8D8D-93E1C183A921}">
      <dsp:nvSpPr>
        <dsp:cNvPr id="0" name=""/>
        <dsp:cNvSpPr/>
      </dsp:nvSpPr>
      <dsp:spPr>
        <a:xfrm>
          <a:off x="231607" y="1550318"/>
          <a:ext cx="421104" cy="4211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6D88AD-2ADB-4391-BAAC-61B476C94A07}">
      <dsp:nvSpPr>
        <dsp:cNvPr id="0" name=""/>
        <dsp:cNvSpPr/>
      </dsp:nvSpPr>
      <dsp:spPr>
        <a:xfrm>
          <a:off x="884319" y="1378048"/>
          <a:ext cx="10225907" cy="76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31" tIns="81031" rIns="81031" bIns="81031" numCol="1" spcCol="1270" anchor="ctr" anchorCtr="0">
          <a:noAutofit/>
        </a:bodyPr>
        <a:lstStyle/>
        <a:p>
          <a:pPr marL="0" lvl="0" indent="0" algn="l" defTabSz="666750">
            <a:lnSpc>
              <a:spcPct val="100000"/>
            </a:lnSpc>
            <a:spcBef>
              <a:spcPct val="0"/>
            </a:spcBef>
            <a:spcAft>
              <a:spcPct val="35000"/>
            </a:spcAft>
            <a:buNone/>
          </a:pPr>
          <a:r>
            <a:rPr lang="en-GB" sz="1500" kern="1200"/>
            <a:t>If you disagree with our outcome and you believe we have made an error, </a:t>
          </a:r>
          <a:r>
            <a:rPr lang="en-GB" sz="1500" b="1" kern="1200"/>
            <a:t>you will be able to raise a complaint.</a:t>
          </a:r>
          <a:endParaRPr lang="en-US" sz="1500" b="1" kern="1200"/>
        </a:p>
      </dsp:txBody>
      <dsp:txXfrm>
        <a:off x="884319" y="1378048"/>
        <a:ext cx="10225907" cy="765644"/>
      </dsp:txXfrm>
    </dsp:sp>
    <dsp:sp modelId="{1041EF20-E03B-4724-AB2D-0F2CC7E5C075}">
      <dsp:nvSpPr>
        <dsp:cNvPr id="0" name=""/>
        <dsp:cNvSpPr/>
      </dsp:nvSpPr>
      <dsp:spPr>
        <a:xfrm>
          <a:off x="0" y="2335103"/>
          <a:ext cx="11110227" cy="7656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E9C56-B2D2-463D-9396-3EE4D6E460F2}">
      <dsp:nvSpPr>
        <dsp:cNvPr id="0" name=""/>
        <dsp:cNvSpPr/>
      </dsp:nvSpPr>
      <dsp:spPr>
        <a:xfrm>
          <a:off x="231607" y="2507373"/>
          <a:ext cx="421104" cy="4211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7D8D2-324B-43F9-96F5-C5FD0A3DC6FD}">
      <dsp:nvSpPr>
        <dsp:cNvPr id="0" name=""/>
        <dsp:cNvSpPr/>
      </dsp:nvSpPr>
      <dsp:spPr>
        <a:xfrm>
          <a:off x="884319" y="2335103"/>
          <a:ext cx="10225907" cy="76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31" tIns="81031" rIns="81031" bIns="81031" numCol="1" spcCol="1270" anchor="ctr" anchorCtr="0">
          <a:noAutofit/>
        </a:bodyPr>
        <a:lstStyle/>
        <a:p>
          <a:pPr marL="0" lvl="0" indent="0" algn="l" defTabSz="666750">
            <a:lnSpc>
              <a:spcPct val="100000"/>
            </a:lnSpc>
            <a:spcBef>
              <a:spcPct val="0"/>
            </a:spcBef>
            <a:spcAft>
              <a:spcPct val="35000"/>
            </a:spcAft>
            <a:buNone/>
          </a:pPr>
          <a:r>
            <a:rPr lang="en-GB" sz="1500" b="1" kern="1200"/>
            <a:t>This is an additional process</a:t>
          </a:r>
          <a:r>
            <a:rPr lang="en-GB" sz="1500" kern="1200"/>
            <a:t> administered by NESO to help get you back into the process quickly if your complaint is upheld. </a:t>
          </a:r>
          <a:r>
            <a:rPr lang="en-GB" sz="1500" b="1" kern="1200"/>
            <a:t>You will have two clear working days to raise a complaint.</a:t>
          </a:r>
          <a:endParaRPr lang="en-US" sz="1500" b="1" kern="1200"/>
        </a:p>
      </dsp:txBody>
      <dsp:txXfrm>
        <a:off x="884319" y="2335103"/>
        <a:ext cx="10225907" cy="765644"/>
      </dsp:txXfrm>
    </dsp:sp>
    <dsp:sp modelId="{A7183F29-C49D-4430-8383-D5CE8337906E}">
      <dsp:nvSpPr>
        <dsp:cNvPr id="0" name=""/>
        <dsp:cNvSpPr/>
      </dsp:nvSpPr>
      <dsp:spPr>
        <a:xfrm>
          <a:off x="0" y="3292159"/>
          <a:ext cx="11110227" cy="7656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DDED9-5F8B-47E3-883A-7CF29A3882EB}">
      <dsp:nvSpPr>
        <dsp:cNvPr id="0" name=""/>
        <dsp:cNvSpPr/>
      </dsp:nvSpPr>
      <dsp:spPr>
        <a:xfrm>
          <a:off x="231607" y="3464429"/>
          <a:ext cx="421104" cy="42110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914536-6760-4067-8053-BC4C5440D22B}">
      <dsp:nvSpPr>
        <dsp:cNvPr id="0" name=""/>
        <dsp:cNvSpPr/>
      </dsp:nvSpPr>
      <dsp:spPr>
        <a:xfrm>
          <a:off x="884319" y="3292159"/>
          <a:ext cx="10225907" cy="76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31" tIns="81031" rIns="81031" bIns="81031" numCol="1" spcCol="1270" anchor="ctr" anchorCtr="0">
          <a:noAutofit/>
        </a:bodyPr>
        <a:lstStyle/>
        <a:p>
          <a:pPr marL="0" lvl="0" indent="0" algn="l" defTabSz="666750">
            <a:lnSpc>
              <a:spcPct val="100000"/>
            </a:lnSpc>
            <a:spcBef>
              <a:spcPct val="0"/>
            </a:spcBef>
            <a:spcAft>
              <a:spcPct val="35000"/>
            </a:spcAft>
            <a:buNone/>
          </a:pPr>
          <a:r>
            <a:rPr lang="en-GB" sz="1500" kern="1200"/>
            <a:t>If you still disagree with the outcome of our complaints process </a:t>
          </a:r>
          <a:r>
            <a:rPr lang="en-GB" sz="1500" b="1" kern="1200"/>
            <a:t>you will be able to raise a dispute via other industry channels but this process will not be fast enough to impact G2TWQ.</a:t>
          </a:r>
          <a:endParaRPr lang="en-US" sz="1500" b="1" kern="1200"/>
        </a:p>
      </dsp:txBody>
      <dsp:txXfrm>
        <a:off x="884319" y="3292159"/>
        <a:ext cx="10225907" cy="765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C8B6-6AA2-4CEB-BBC5-A837340612BD}">
      <dsp:nvSpPr>
        <dsp:cNvPr id="0" name=""/>
        <dsp:cNvSpPr/>
      </dsp:nvSpPr>
      <dsp:spPr>
        <a:xfrm>
          <a:off x="0" y="4615"/>
          <a:ext cx="11084827" cy="9874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B5C77-350F-4F79-87FC-F258AA16A46A}">
      <dsp:nvSpPr>
        <dsp:cNvPr id="0" name=""/>
        <dsp:cNvSpPr/>
      </dsp:nvSpPr>
      <dsp:spPr>
        <a:xfrm>
          <a:off x="298713" y="226799"/>
          <a:ext cx="543647" cy="5431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BCD2ED-485A-438A-BE81-A4CFB32EA07B}">
      <dsp:nvSpPr>
        <dsp:cNvPr id="0" name=""/>
        <dsp:cNvSpPr/>
      </dsp:nvSpPr>
      <dsp:spPr>
        <a:xfrm>
          <a:off x="1141075" y="4615"/>
          <a:ext cx="8656544" cy="108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6" tIns="114306" rIns="114306" bIns="114306" numCol="1" spcCol="1270" anchor="ctr" anchorCtr="0">
          <a:noAutofit/>
        </a:bodyPr>
        <a:lstStyle/>
        <a:p>
          <a:pPr marL="0" lvl="0" indent="0" algn="l" defTabSz="711200">
            <a:lnSpc>
              <a:spcPct val="100000"/>
            </a:lnSpc>
            <a:spcBef>
              <a:spcPct val="0"/>
            </a:spcBef>
            <a:spcAft>
              <a:spcPct val="35000"/>
            </a:spcAft>
            <a:buNone/>
          </a:pPr>
          <a:endParaRPr lang="en-GB" sz="1600" b="1" kern="1200"/>
        </a:p>
        <a:p>
          <a:pPr marL="0" lvl="0" indent="0" algn="l" defTabSz="711200">
            <a:lnSpc>
              <a:spcPct val="100000"/>
            </a:lnSpc>
            <a:spcBef>
              <a:spcPct val="0"/>
            </a:spcBef>
            <a:spcAft>
              <a:spcPct val="35000"/>
            </a:spcAft>
            <a:buNone/>
          </a:pPr>
          <a:endParaRPr lang="en-GB" sz="1600" b="1" kern="1200"/>
        </a:p>
        <a:p>
          <a:pPr marL="0" lvl="0" indent="0" algn="l" defTabSz="711200">
            <a:lnSpc>
              <a:spcPct val="100000"/>
            </a:lnSpc>
            <a:spcBef>
              <a:spcPct val="0"/>
            </a:spcBef>
            <a:spcAft>
              <a:spcPct val="35000"/>
            </a:spcAft>
            <a:buNone/>
          </a:pPr>
          <a:r>
            <a:rPr lang="en-GB" sz="1600" b="1" kern="1200">
              <a:solidFill>
                <a:srgbClr val="00B050"/>
              </a:solidFill>
            </a:rPr>
            <a:t>We will review: </a:t>
          </a:r>
          <a:r>
            <a:rPr lang="en-GB" sz="1600" b="0" kern="1200"/>
            <a:t>Complaints which relate to how NESO has executed the submissions and initial checks process. And, claims that NESO’s treatment of an application has negatively impacted the outcome</a:t>
          </a:r>
        </a:p>
        <a:p>
          <a:pPr marL="0" lvl="0" indent="0" algn="l" defTabSz="711200">
            <a:lnSpc>
              <a:spcPct val="100000"/>
            </a:lnSpc>
            <a:spcBef>
              <a:spcPct val="0"/>
            </a:spcBef>
            <a:spcAft>
              <a:spcPct val="35000"/>
            </a:spcAft>
            <a:buNone/>
          </a:pPr>
          <a:endParaRPr lang="en-GB" sz="1600" b="1" kern="1200"/>
        </a:p>
        <a:p>
          <a:pPr marL="0" lvl="0" indent="0" algn="l" defTabSz="711200">
            <a:lnSpc>
              <a:spcPct val="100000"/>
            </a:lnSpc>
            <a:spcBef>
              <a:spcPct val="0"/>
            </a:spcBef>
            <a:spcAft>
              <a:spcPct val="35000"/>
            </a:spcAft>
            <a:buNone/>
          </a:pPr>
          <a:endParaRPr lang="en-US" sz="1600" kern="1200"/>
        </a:p>
      </dsp:txBody>
      <dsp:txXfrm>
        <a:off x="1141075" y="4615"/>
        <a:ext cx="8656544" cy="1080060"/>
      </dsp:txXfrm>
    </dsp:sp>
    <dsp:sp modelId="{1679F2C0-49E5-4262-99B6-7A73FEAB699E}">
      <dsp:nvSpPr>
        <dsp:cNvPr id="0" name=""/>
        <dsp:cNvSpPr/>
      </dsp:nvSpPr>
      <dsp:spPr>
        <a:xfrm>
          <a:off x="0" y="1198367"/>
          <a:ext cx="11084827" cy="9874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C7E86-1D6A-4028-8D8D-93E1C183A921}">
      <dsp:nvSpPr>
        <dsp:cNvPr id="0" name=""/>
        <dsp:cNvSpPr/>
      </dsp:nvSpPr>
      <dsp:spPr>
        <a:xfrm>
          <a:off x="298713" y="1420551"/>
          <a:ext cx="543647" cy="543116"/>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6D88AD-2ADB-4391-BAAC-61B476C94A07}">
      <dsp:nvSpPr>
        <dsp:cNvPr id="0" name=""/>
        <dsp:cNvSpPr/>
      </dsp:nvSpPr>
      <dsp:spPr>
        <a:xfrm>
          <a:off x="1141075" y="1198367"/>
          <a:ext cx="8656544" cy="108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6" tIns="114306" rIns="114306" bIns="114306" numCol="1" spcCol="1270" anchor="ctr" anchorCtr="0">
          <a:noAutofit/>
        </a:bodyPr>
        <a:lstStyle/>
        <a:p>
          <a:pPr marL="0" lvl="0" indent="0" algn="l" defTabSz="711200">
            <a:lnSpc>
              <a:spcPct val="100000"/>
            </a:lnSpc>
            <a:spcBef>
              <a:spcPct val="0"/>
            </a:spcBef>
            <a:spcAft>
              <a:spcPct val="35000"/>
            </a:spcAft>
            <a:buNone/>
          </a:pPr>
          <a:r>
            <a:rPr lang="en-GB" sz="1600" b="1" kern="1200">
              <a:solidFill>
                <a:srgbClr val="FF0000"/>
              </a:solidFill>
            </a:rPr>
            <a:t>We will not review: </a:t>
          </a:r>
          <a:r>
            <a:rPr lang="en-GB" sz="1600" b="0" kern="1200"/>
            <a:t>Complaints relating to either the process set out in the NESO methodologies, and/or complaints received after two full days of final initial checks decision</a:t>
          </a:r>
          <a:endParaRPr lang="en-US" sz="1600" b="0" kern="1200"/>
        </a:p>
      </dsp:txBody>
      <dsp:txXfrm>
        <a:off x="1141075" y="1198367"/>
        <a:ext cx="8656544" cy="1080060"/>
      </dsp:txXfrm>
    </dsp:sp>
    <dsp:sp modelId="{1041EF20-E03B-4724-AB2D-0F2CC7E5C075}">
      <dsp:nvSpPr>
        <dsp:cNvPr id="0" name=""/>
        <dsp:cNvSpPr/>
      </dsp:nvSpPr>
      <dsp:spPr>
        <a:xfrm>
          <a:off x="0" y="3492571"/>
          <a:ext cx="11084827" cy="98748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0E8E9C56-B2D2-463D-9396-3EE4D6E460F2}">
      <dsp:nvSpPr>
        <dsp:cNvPr id="0" name=""/>
        <dsp:cNvSpPr/>
      </dsp:nvSpPr>
      <dsp:spPr>
        <a:xfrm>
          <a:off x="298713" y="2614302"/>
          <a:ext cx="543647" cy="54311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7D8D2-324B-43F9-96F5-C5FD0A3DC6FD}">
      <dsp:nvSpPr>
        <dsp:cNvPr id="0" name=""/>
        <dsp:cNvSpPr/>
      </dsp:nvSpPr>
      <dsp:spPr>
        <a:xfrm>
          <a:off x="1268110" y="3463485"/>
          <a:ext cx="9649363" cy="108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6" tIns="114306" rIns="114306" bIns="114306" numCol="1" spcCol="1270" anchor="ctr" anchorCtr="0">
          <a:noAutofit/>
        </a:bodyPr>
        <a:lstStyle/>
        <a:p>
          <a:pPr marL="0" lvl="0" indent="0" algn="l" defTabSz="711200">
            <a:lnSpc>
              <a:spcPct val="100000"/>
            </a:lnSpc>
            <a:spcBef>
              <a:spcPct val="0"/>
            </a:spcBef>
            <a:spcAft>
              <a:spcPct val="35000"/>
            </a:spcAft>
            <a:buNone/>
          </a:pPr>
          <a:r>
            <a:rPr lang="en-GB" sz="1600" b="1" kern="1200">
              <a:solidFill>
                <a:schemeClr val="bg1"/>
              </a:solidFill>
            </a:rPr>
            <a:t>If a customer disagrees with the complaint outcome</a:t>
          </a:r>
          <a:r>
            <a:rPr lang="en-GB" sz="1600" kern="1200">
              <a:solidFill>
                <a:schemeClr val="bg1"/>
              </a:solidFill>
            </a:rPr>
            <a:t>, they may escalate via the Connection and Use of System Code (CUSC). This will be via the case owner using a template</a:t>
          </a:r>
          <a:endParaRPr lang="en-US" sz="1600" kern="1200">
            <a:solidFill>
              <a:schemeClr val="bg1"/>
            </a:solidFill>
          </a:endParaRPr>
        </a:p>
      </dsp:txBody>
      <dsp:txXfrm>
        <a:off x="1268110" y="3463485"/>
        <a:ext cx="9649363" cy="1080060"/>
      </dsp:txXfrm>
    </dsp:sp>
    <dsp:sp modelId="{A7183F29-C49D-4430-8383-D5CE8337906E}">
      <dsp:nvSpPr>
        <dsp:cNvPr id="0" name=""/>
        <dsp:cNvSpPr/>
      </dsp:nvSpPr>
      <dsp:spPr>
        <a:xfrm>
          <a:off x="0" y="2338292"/>
          <a:ext cx="11084827" cy="9874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DDED9-5F8B-47E3-883A-7CF29A3882EB}">
      <dsp:nvSpPr>
        <dsp:cNvPr id="0" name=""/>
        <dsp:cNvSpPr/>
      </dsp:nvSpPr>
      <dsp:spPr>
        <a:xfrm>
          <a:off x="310103" y="3733734"/>
          <a:ext cx="543647" cy="543116"/>
        </a:xfrm>
        <a:prstGeom prst="rect">
          <a:avLst/>
        </a:prstGeom>
        <a:solidFill>
          <a:schemeClr val="bg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914536-6760-4067-8053-BC4C5440D22B}">
      <dsp:nvSpPr>
        <dsp:cNvPr id="0" name=""/>
        <dsp:cNvSpPr/>
      </dsp:nvSpPr>
      <dsp:spPr>
        <a:xfrm>
          <a:off x="1284600" y="2338281"/>
          <a:ext cx="8656544" cy="108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6" tIns="114306" rIns="114306" bIns="114306" numCol="1" spcCol="1270" anchor="ctr" anchorCtr="0">
          <a:noAutofit/>
        </a:bodyPr>
        <a:lstStyle/>
        <a:p>
          <a:pPr marL="0" lvl="0" indent="0" algn="l" defTabSz="711200">
            <a:lnSpc>
              <a:spcPct val="100000"/>
            </a:lnSpc>
            <a:spcBef>
              <a:spcPct val="0"/>
            </a:spcBef>
            <a:spcAft>
              <a:spcPct val="35000"/>
            </a:spcAft>
            <a:buNone/>
          </a:pPr>
          <a:r>
            <a:rPr lang="en-GB" sz="1600" b="1" kern="1200"/>
            <a:t>Each complaint will be owned by an impartial case manager </a:t>
          </a:r>
          <a:r>
            <a:rPr lang="en-GB" sz="1600" kern="1200"/>
            <a:t>within NESO, who has had no prior involvement in the checks process. They will also undergo impartial legal review by an external party</a:t>
          </a:r>
          <a:endParaRPr lang="en-US" sz="1600" kern="1200"/>
        </a:p>
      </dsp:txBody>
      <dsp:txXfrm>
        <a:off x="1284600" y="2338281"/>
        <a:ext cx="8656544" cy="1080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EF10-DA49-4918-98E8-99D6CB31B0D6}">
      <dsp:nvSpPr>
        <dsp:cNvPr id="0" name=""/>
        <dsp:cNvSpPr/>
      </dsp:nvSpPr>
      <dsp:spPr>
        <a:xfrm>
          <a:off x="201755" y="389"/>
          <a:ext cx="3608100" cy="21648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t>Confirm</a:t>
          </a:r>
          <a:r>
            <a:rPr lang="en-GB" sz="1600" kern="1200"/>
            <a:t>: If customers are satisfied with their application, they should use the validation button on the Portal (see screenshot below) to confirm they have no changes by using the text box</a:t>
          </a:r>
        </a:p>
      </dsp:txBody>
      <dsp:txXfrm>
        <a:off x="201755" y="389"/>
        <a:ext cx="3608100" cy="2164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EF10-DA49-4918-98E8-99D6CB31B0D6}">
      <dsp:nvSpPr>
        <dsp:cNvPr id="0" name=""/>
        <dsp:cNvSpPr/>
      </dsp:nvSpPr>
      <dsp:spPr>
        <a:xfrm>
          <a:off x="201755" y="389"/>
          <a:ext cx="3608100" cy="21648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b="1" kern="1200"/>
            <a:t>Correct</a:t>
          </a:r>
          <a:r>
            <a:rPr lang="en-GB" sz="900" kern="1200"/>
            <a:t>: Customers must notify us of any amendments they wish to make to their submission. If customers want to make changes to their original application and know what new or additional evidence is required, they should inform us what they are changing in the ‘validate evidence’ text box and complete the designated form and download the final content in PDF format.</a:t>
          </a:r>
        </a:p>
        <a:p>
          <a:pPr marL="0" lvl="0" indent="0" algn="ctr" defTabSz="400050">
            <a:lnSpc>
              <a:spcPct val="90000"/>
            </a:lnSpc>
            <a:spcBef>
              <a:spcPct val="0"/>
            </a:spcBef>
            <a:spcAft>
              <a:spcPct val="35000"/>
            </a:spcAft>
            <a:buNone/>
          </a:pPr>
          <a:endParaRPr lang="en-GB" sz="900" kern="1200"/>
        </a:p>
        <a:p>
          <a:pPr marL="0" lvl="0" indent="0" algn="ctr" defTabSz="400050">
            <a:lnSpc>
              <a:spcPct val="90000"/>
            </a:lnSpc>
            <a:spcBef>
              <a:spcPct val="0"/>
            </a:spcBef>
            <a:spcAft>
              <a:spcPct val="35000"/>
            </a:spcAft>
            <a:buNone/>
          </a:pPr>
          <a:r>
            <a:rPr lang="en-GB" sz="900" kern="1200"/>
            <a:t>An authorised signature is also required. Please use the template text below, saved as a PDF of a Word document, to accompany the signature.</a:t>
          </a:r>
        </a:p>
      </dsp:txBody>
      <dsp:txXfrm>
        <a:off x="201755" y="389"/>
        <a:ext cx="3608100" cy="2164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EF10-DA49-4918-98E8-99D6CB31B0D6}">
      <dsp:nvSpPr>
        <dsp:cNvPr id="0" name=""/>
        <dsp:cNvSpPr/>
      </dsp:nvSpPr>
      <dsp:spPr>
        <a:xfrm>
          <a:off x="201755" y="389"/>
          <a:ext cx="3608100" cy="21648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b="1" kern="1200"/>
            <a:t>Correct</a:t>
          </a:r>
          <a:r>
            <a:rPr lang="en-GB" sz="900" kern="1200"/>
            <a:t>: We recognise that some customers may want to make a change to their original application but may be uncertain about how to do so or what additional evidence is required. </a:t>
          </a:r>
        </a:p>
        <a:p>
          <a:pPr marL="0" lvl="0" indent="0" algn="ctr" defTabSz="400050">
            <a:lnSpc>
              <a:spcPct val="90000"/>
            </a:lnSpc>
            <a:spcBef>
              <a:spcPct val="0"/>
            </a:spcBef>
            <a:spcAft>
              <a:spcPct val="35000"/>
            </a:spcAft>
            <a:buNone/>
          </a:pPr>
          <a:r>
            <a:rPr lang="en-GB" sz="900" kern="1200"/>
            <a:t>,Please use the ‘evidence validation’ function to outline the nature of the changes you intend to make. A member of our team will then contact you to provide tailored support. </a:t>
          </a:r>
        </a:p>
        <a:p>
          <a:pPr marL="0" lvl="0" indent="0" algn="ctr" defTabSz="400050">
            <a:lnSpc>
              <a:spcPct val="90000"/>
            </a:lnSpc>
            <a:spcBef>
              <a:spcPct val="0"/>
            </a:spcBef>
            <a:spcAft>
              <a:spcPct val="35000"/>
            </a:spcAft>
            <a:buNone/>
          </a:pPr>
          <a:r>
            <a:rPr lang="en-GB" sz="900" kern="1200"/>
            <a:t>Our triage team is available to ensure you are directed to the appropriate assistance. </a:t>
          </a:r>
        </a:p>
      </dsp:txBody>
      <dsp:txXfrm>
        <a:off x="201755" y="389"/>
        <a:ext cx="3608100" cy="2164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2C10B-2358-4D5B-AF7B-F4BC67BC5316}">
      <dsp:nvSpPr>
        <dsp:cNvPr id="0" name=""/>
        <dsp:cNvSpPr/>
      </dsp:nvSpPr>
      <dsp:spPr>
        <a:xfrm>
          <a:off x="2807912" y="1050954"/>
          <a:ext cx="613921" cy="91440"/>
        </a:xfrm>
        <a:custGeom>
          <a:avLst/>
          <a:gdLst/>
          <a:ahLst/>
          <a:cxnLst/>
          <a:rect l="0" t="0" r="0" b="0"/>
          <a:pathLst>
            <a:path>
              <a:moveTo>
                <a:pt x="0" y="45720"/>
              </a:moveTo>
              <a:lnTo>
                <a:pt x="613921"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98760" y="1093451"/>
        <a:ext cx="32226" cy="6445"/>
      </dsp:txXfrm>
    </dsp:sp>
    <dsp:sp modelId="{A869EF10-DA49-4918-98E8-99D6CB31B0D6}">
      <dsp:nvSpPr>
        <dsp:cNvPr id="0" name=""/>
        <dsp:cNvSpPr/>
      </dsp:nvSpPr>
      <dsp:spPr>
        <a:xfrm>
          <a:off x="7444" y="255993"/>
          <a:ext cx="2802268" cy="16813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Eligibility</a:t>
          </a:r>
          <a:r>
            <a:rPr lang="en-GB" sz="1100" kern="1200"/>
            <a:t>: Those customers who submitted evidence between 00:01 on Tuesday 8 July 2025 and 23:59 on Monday 11 August 2025 will be welcome to participate in the validation process.  </a:t>
          </a:r>
        </a:p>
      </dsp:txBody>
      <dsp:txXfrm>
        <a:off x="7444" y="255993"/>
        <a:ext cx="2802268" cy="1681361"/>
      </dsp:txXfrm>
    </dsp:sp>
    <dsp:sp modelId="{C6D6DC0A-BC00-4001-ADC0-5FE464270408}">
      <dsp:nvSpPr>
        <dsp:cNvPr id="0" name=""/>
        <dsp:cNvSpPr/>
      </dsp:nvSpPr>
      <dsp:spPr>
        <a:xfrm>
          <a:off x="6254702" y="1050954"/>
          <a:ext cx="613921" cy="91440"/>
        </a:xfrm>
        <a:custGeom>
          <a:avLst/>
          <a:gdLst/>
          <a:ahLst/>
          <a:cxnLst/>
          <a:rect l="0" t="0" r="0" b="0"/>
          <a:pathLst>
            <a:path>
              <a:moveTo>
                <a:pt x="0" y="45720"/>
              </a:moveTo>
              <a:lnTo>
                <a:pt x="613921"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545550" y="1093451"/>
        <a:ext cx="32226" cy="6445"/>
      </dsp:txXfrm>
    </dsp:sp>
    <dsp:sp modelId="{5A7953CA-CD5C-41D5-AA61-A10580FBC3B3}">
      <dsp:nvSpPr>
        <dsp:cNvPr id="0" name=""/>
        <dsp:cNvSpPr/>
      </dsp:nvSpPr>
      <dsp:spPr>
        <a:xfrm>
          <a:off x="3454234" y="255993"/>
          <a:ext cx="2802268" cy="16813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Download: </a:t>
          </a:r>
          <a:r>
            <a:rPr lang="en-GB" sz="1100" kern="1200"/>
            <a:t>Customers can download their evidence submission  </a:t>
          </a:r>
        </a:p>
      </dsp:txBody>
      <dsp:txXfrm>
        <a:off x="3454234" y="255993"/>
        <a:ext cx="2802268" cy="1681361"/>
      </dsp:txXfrm>
    </dsp:sp>
    <dsp:sp modelId="{C837FBB2-848B-4160-9CD5-E857F8B47167}">
      <dsp:nvSpPr>
        <dsp:cNvPr id="0" name=""/>
        <dsp:cNvSpPr/>
      </dsp:nvSpPr>
      <dsp:spPr>
        <a:xfrm>
          <a:off x="6901024" y="255993"/>
          <a:ext cx="2802268" cy="16813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Verify</a:t>
          </a:r>
          <a:r>
            <a:rPr lang="en-GB" sz="1100" kern="1200"/>
            <a:t>: Customers are encouraged to carefully review their submission for accuracy. If, when you reflect on changes to the portal, you want to change your submission due to a workaround you used when submitting, you are now invited to do so  </a:t>
          </a:r>
        </a:p>
      </dsp:txBody>
      <dsp:txXfrm>
        <a:off x="6901024" y="255993"/>
        <a:ext cx="2802268" cy="16813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2C10B-2358-4D5B-AF7B-F4BC67BC5316}">
      <dsp:nvSpPr>
        <dsp:cNvPr id="0" name=""/>
        <dsp:cNvSpPr/>
      </dsp:nvSpPr>
      <dsp:spPr>
        <a:xfrm>
          <a:off x="3533936" y="1058138"/>
          <a:ext cx="651924" cy="91440"/>
        </a:xfrm>
        <a:custGeom>
          <a:avLst/>
          <a:gdLst/>
          <a:ahLst/>
          <a:cxnLst/>
          <a:rect l="0" t="0" r="0" b="0"/>
          <a:pathLst>
            <a:path>
              <a:moveTo>
                <a:pt x="0" y="45720"/>
              </a:moveTo>
              <a:lnTo>
                <a:pt x="65192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42835" y="1100442"/>
        <a:ext cx="34126" cy="6831"/>
      </dsp:txXfrm>
    </dsp:sp>
    <dsp:sp modelId="{A869EF10-DA49-4918-98E8-99D6CB31B0D6}">
      <dsp:nvSpPr>
        <dsp:cNvPr id="0" name=""/>
        <dsp:cNvSpPr/>
      </dsp:nvSpPr>
      <dsp:spPr>
        <a:xfrm>
          <a:off x="7531" y="14389"/>
          <a:ext cx="3528204" cy="217893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t>Eligibility</a:t>
          </a:r>
          <a:r>
            <a:rPr lang="en-GB" sz="1600" kern="1200"/>
            <a:t>: Those customers who submitted evidence between 00:01 on Tuesday 8 July 2025 and 23:59 on Monday 11 August 2025 will be welcome to participate in the validation process.  </a:t>
          </a:r>
        </a:p>
      </dsp:txBody>
      <dsp:txXfrm>
        <a:off x="7531" y="14389"/>
        <a:ext cx="3528204" cy="2178937"/>
      </dsp:txXfrm>
    </dsp:sp>
    <dsp:sp modelId="{C6D6DC0A-BC00-4001-ADC0-5FE464270408}">
      <dsp:nvSpPr>
        <dsp:cNvPr id="0" name=""/>
        <dsp:cNvSpPr/>
      </dsp:nvSpPr>
      <dsp:spPr>
        <a:xfrm>
          <a:off x="6643339" y="1058138"/>
          <a:ext cx="651924" cy="91440"/>
        </a:xfrm>
        <a:custGeom>
          <a:avLst/>
          <a:gdLst/>
          <a:ahLst/>
          <a:cxnLst/>
          <a:rect l="0" t="0" r="0" b="0"/>
          <a:pathLst>
            <a:path>
              <a:moveTo>
                <a:pt x="0" y="45720"/>
              </a:moveTo>
              <a:lnTo>
                <a:pt x="65192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952238" y="1100442"/>
        <a:ext cx="34126" cy="6831"/>
      </dsp:txXfrm>
    </dsp:sp>
    <dsp:sp modelId="{5A7953CA-CD5C-41D5-AA61-A10580FBC3B3}">
      <dsp:nvSpPr>
        <dsp:cNvPr id="0" name=""/>
        <dsp:cNvSpPr/>
      </dsp:nvSpPr>
      <dsp:spPr>
        <a:xfrm>
          <a:off x="4218261" y="14389"/>
          <a:ext cx="2426877" cy="217893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t>Download: </a:t>
          </a:r>
          <a:r>
            <a:rPr lang="en-GB" sz="1600" kern="1200"/>
            <a:t>Customers can download their evidence submission.  </a:t>
          </a:r>
        </a:p>
      </dsp:txBody>
      <dsp:txXfrm>
        <a:off x="4218261" y="14389"/>
        <a:ext cx="2426877" cy="2178937"/>
      </dsp:txXfrm>
    </dsp:sp>
    <dsp:sp modelId="{C837FBB2-848B-4160-9CD5-E857F8B47167}">
      <dsp:nvSpPr>
        <dsp:cNvPr id="0" name=""/>
        <dsp:cNvSpPr/>
      </dsp:nvSpPr>
      <dsp:spPr>
        <a:xfrm>
          <a:off x="7327663" y="14389"/>
          <a:ext cx="4477180" cy="2178937"/>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Verify</a:t>
          </a:r>
          <a:r>
            <a:rPr lang="en-GB" sz="1600" kern="1200">
              <a:solidFill>
                <a:schemeClr val="tx1"/>
              </a:solidFill>
            </a:rPr>
            <a:t>: Customers are encouraged to carefully review their submission for accuracy. If, when you reflect on changes to the portal, you want to change your submission due to a workaround you used when submitting, you are now invited to do so.</a:t>
          </a:r>
        </a:p>
      </dsp:txBody>
      <dsp:txXfrm>
        <a:off x="7327663" y="14389"/>
        <a:ext cx="4477180" cy="21789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AD5A1-A519-49FF-9A23-1C3054FEC5C1}"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006E6-4AEE-4FEC-AB9D-59DC31E60C95}" type="slidenum">
              <a:rPr lang="en-GB" smtClean="0"/>
              <a:t>‹#›</a:t>
            </a:fld>
            <a:endParaRPr lang="en-GB"/>
          </a:p>
        </p:txBody>
      </p:sp>
    </p:spTree>
    <p:extLst>
      <p:ext uri="{BB962C8B-B14F-4D97-AF65-F5344CB8AC3E}">
        <p14:creationId xmlns:p14="http://schemas.microsoft.com/office/powerpoint/2010/main" val="213608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2</a:t>
            </a:fld>
            <a:endParaRPr lang="en-GB"/>
          </a:p>
        </p:txBody>
      </p:sp>
    </p:spTree>
    <p:extLst>
      <p:ext uri="{BB962C8B-B14F-4D97-AF65-F5344CB8AC3E}">
        <p14:creationId xmlns:p14="http://schemas.microsoft.com/office/powerpoint/2010/main" val="288361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30</a:t>
            </a:fld>
            <a:endParaRPr lang="en-GB"/>
          </a:p>
        </p:txBody>
      </p:sp>
    </p:spTree>
    <p:extLst>
      <p:ext uri="{BB962C8B-B14F-4D97-AF65-F5344CB8AC3E}">
        <p14:creationId xmlns:p14="http://schemas.microsoft.com/office/powerpoint/2010/main" val="84653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AB216-0E54-0882-0E3A-CD2F8AAAB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243E0-55B7-0078-B21F-DF7D60855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079A0-8D3A-CD47-A029-D70AC213E4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B4637C-BB30-F9BE-8420-07A4CB5CA874}"/>
              </a:ext>
            </a:extLst>
          </p:cNvPr>
          <p:cNvSpPr>
            <a:spLocks noGrp="1"/>
          </p:cNvSpPr>
          <p:nvPr>
            <p:ph type="sldNum" sz="quarter" idx="5"/>
          </p:nvPr>
        </p:nvSpPr>
        <p:spPr/>
        <p:txBody>
          <a:bodyPr/>
          <a:lstStyle/>
          <a:p>
            <a:fld id="{4B9006E6-4AEE-4FEC-AB9D-59DC31E60C95}" type="slidenum">
              <a:rPr lang="en-GB" smtClean="0"/>
              <a:t>31</a:t>
            </a:fld>
            <a:endParaRPr lang="en-GB"/>
          </a:p>
        </p:txBody>
      </p:sp>
    </p:spTree>
    <p:extLst>
      <p:ext uri="{BB962C8B-B14F-4D97-AF65-F5344CB8AC3E}">
        <p14:creationId xmlns:p14="http://schemas.microsoft.com/office/powerpoint/2010/main" val="262865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36</a:t>
            </a:fld>
            <a:endParaRPr lang="en-GB"/>
          </a:p>
        </p:txBody>
      </p:sp>
    </p:spTree>
    <p:extLst>
      <p:ext uri="{BB962C8B-B14F-4D97-AF65-F5344CB8AC3E}">
        <p14:creationId xmlns:p14="http://schemas.microsoft.com/office/powerpoint/2010/main" val="328785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006E6-4AEE-4FEC-AB9D-59DC31E60C9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557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82754-6975-7649-3F8A-99D27185B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E2F72-BCFB-D112-26C0-53739EA4B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F1EC4-6CC8-6380-5BCC-575120C0C3D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1887D6-043A-D797-6EF5-C623B0C6BB58}"/>
              </a:ext>
            </a:extLst>
          </p:cNvPr>
          <p:cNvSpPr>
            <a:spLocks noGrp="1"/>
          </p:cNvSpPr>
          <p:nvPr>
            <p:ph type="sldNum" sz="quarter" idx="5"/>
          </p:nvPr>
        </p:nvSpPr>
        <p:spPr/>
        <p:txBody>
          <a:bodyPr/>
          <a:lstStyle/>
          <a:p>
            <a:fld id="{4B9006E6-4AEE-4FEC-AB9D-59DC31E60C95}" type="slidenum">
              <a:rPr lang="en-GB" smtClean="0"/>
              <a:t>40</a:t>
            </a:fld>
            <a:endParaRPr lang="en-GB"/>
          </a:p>
        </p:txBody>
      </p:sp>
    </p:spTree>
    <p:extLst>
      <p:ext uri="{BB962C8B-B14F-4D97-AF65-F5344CB8AC3E}">
        <p14:creationId xmlns:p14="http://schemas.microsoft.com/office/powerpoint/2010/main" val="4167223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7194-7079-5CB8-9E04-00F176A6B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FB666-0176-4709-399E-2D50A9C28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5A30F-EE05-D03D-2C25-0CB3ABCF0E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D05520-93CA-2644-AF2D-D1442318A15E}"/>
              </a:ext>
            </a:extLst>
          </p:cNvPr>
          <p:cNvSpPr>
            <a:spLocks noGrp="1"/>
          </p:cNvSpPr>
          <p:nvPr>
            <p:ph type="sldNum" sz="quarter" idx="5"/>
          </p:nvPr>
        </p:nvSpPr>
        <p:spPr/>
        <p:txBody>
          <a:bodyPr/>
          <a:lstStyle/>
          <a:p>
            <a:fld id="{4B9006E6-4AEE-4FEC-AB9D-59DC31E60C95}" type="slidenum">
              <a:rPr lang="en-GB" smtClean="0"/>
              <a:t>43</a:t>
            </a:fld>
            <a:endParaRPr lang="en-GB"/>
          </a:p>
        </p:txBody>
      </p:sp>
    </p:spTree>
    <p:extLst>
      <p:ext uri="{BB962C8B-B14F-4D97-AF65-F5344CB8AC3E}">
        <p14:creationId xmlns:p14="http://schemas.microsoft.com/office/powerpoint/2010/main" val="396047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82754-6975-7649-3F8A-99D27185B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E2F72-BCFB-D112-26C0-53739EA4B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F1EC4-6CC8-6380-5BCC-575120C0C3D5}"/>
              </a:ext>
            </a:extLst>
          </p:cNvPr>
          <p:cNvSpPr>
            <a:spLocks noGrp="1"/>
          </p:cNvSpPr>
          <p:nvPr>
            <p:ph type="body" idx="1"/>
          </p:nvPr>
        </p:nvSpPr>
        <p:spPr/>
        <p:txBody>
          <a:bodyPr/>
          <a:lstStyle/>
          <a:p>
            <a:r>
              <a:rPr lang="en-GB"/>
              <a:t>f customers are satisfied with their application, they should use the validation button on the Portal (see screenshot below) to confirm they have no changes by using the text box</a:t>
            </a:r>
          </a:p>
        </p:txBody>
      </p:sp>
      <p:sp>
        <p:nvSpPr>
          <p:cNvPr id="4" name="Slide Number Placeholder 3">
            <a:extLst>
              <a:ext uri="{FF2B5EF4-FFF2-40B4-BE49-F238E27FC236}">
                <a16:creationId xmlns:a16="http://schemas.microsoft.com/office/drawing/2014/main" id="{A11887D6-043A-D797-6EF5-C623B0C6BB58}"/>
              </a:ext>
            </a:extLst>
          </p:cNvPr>
          <p:cNvSpPr>
            <a:spLocks noGrp="1"/>
          </p:cNvSpPr>
          <p:nvPr>
            <p:ph type="sldNum" sz="quarter" idx="5"/>
          </p:nvPr>
        </p:nvSpPr>
        <p:spPr/>
        <p:txBody>
          <a:bodyPr/>
          <a:lstStyle/>
          <a:p>
            <a:fld id="{4B9006E6-4AEE-4FEC-AB9D-59DC31E60C95}" type="slidenum">
              <a:rPr lang="en-GB" smtClean="0"/>
              <a:t>45</a:t>
            </a:fld>
            <a:endParaRPr lang="en-GB"/>
          </a:p>
        </p:txBody>
      </p:sp>
    </p:spTree>
    <p:extLst>
      <p:ext uri="{BB962C8B-B14F-4D97-AF65-F5344CB8AC3E}">
        <p14:creationId xmlns:p14="http://schemas.microsoft.com/office/powerpoint/2010/main" val="4167223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46</a:t>
            </a:fld>
            <a:endParaRPr lang="en-GB"/>
          </a:p>
        </p:txBody>
      </p:sp>
    </p:spTree>
    <p:extLst>
      <p:ext uri="{BB962C8B-B14F-4D97-AF65-F5344CB8AC3E}">
        <p14:creationId xmlns:p14="http://schemas.microsoft.com/office/powerpoint/2010/main" val="2232763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C730-0D6F-706E-8D84-BE7451120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076F0-3655-B6ED-F150-8A923560E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6930A-7546-874B-929D-58AACF7243BB}"/>
              </a:ext>
            </a:extLst>
          </p:cNvPr>
          <p:cNvSpPr>
            <a:spLocks noGrp="1"/>
          </p:cNvSpPr>
          <p:nvPr>
            <p:ph type="body" idx="1"/>
          </p:nvPr>
        </p:nvSpPr>
        <p:spPr/>
        <p:txBody>
          <a:bodyPr/>
          <a:lstStyle/>
          <a:p>
            <a:r>
              <a:rPr lang="en-GB"/>
              <a:t>A authorised signature is also required. Please use the template text below, saved as a PDF of a Word document, to accompany the signature</a:t>
            </a:r>
          </a:p>
        </p:txBody>
      </p:sp>
      <p:sp>
        <p:nvSpPr>
          <p:cNvPr id="4" name="Slide Number Placeholder 3">
            <a:extLst>
              <a:ext uri="{FF2B5EF4-FFF2-40B4-BE49-F238E27FC236}">
                <a16:creationId xmlns:a16="http://schemas.microsoft.com/office/drawing/2014/main" id="{2DB2A2AB-73E3-B42A-D0FD-9E6B9C3C5584}"/>
              </a:ext>
            </a:extLst>
          </p:cNvPr>
          <p:cNvSpPr>
            <a:spLocks noGrp="1"/>
          </p:cNvSpPr>
          <p:nvPr>
            <p:ph type="sldNum" sz="quarter" idx="5"/>
          </p:nvPr>
        </p:nvSpPr>
        <p:spPr/>
        <p:txBody>
          <a:bodyPr/>
          <a:lstStyle/>
          <a:p>
            <a:fld id="{4B9006E6-4AEE-4FEC-AB9D-59DC31E60C95}" type="slidenum">
              <a:rPr lang="en-GB" smtClean="0"/>
              <a:t>47</a:t>
            </a:fld>
            <a:endParaRPr lang="en-GB"/>
          </a:p>
        </p:txBody>
      </p:sp>
    </p:spTree>
    <p:extLst>
      <p:ext uri="{BB962C8B-B14F-4D97-AF65-F5344CB8AC3E}">
        <p14:creationId xmlns:p14="http://schemas.microsoft.com/office/powerpoint/2010/main" val="187174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EA658-85ED-2CFE-E941-975AE2A53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00B9F-5745-2A33-D439-FA71CD9B1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C1DDA-C288-57D6-DDB1-E6073030976B}"/>
              </a:ext>
            </a:extLst>
          </p:cNvPr>
          <p:cNvSpPr>
            <a:spLocks noGrp="1"/>
          </p:cNvSpPr>
          <p:nvPr>
            <p:ph type="body" idx="1"/>
          </p:nvPr>
        </p:nvSpPr>
        <p:spPr/>
        <p:txBody>
          <a:bodyPr/>
          <a:lstStyle/>
          <a:p>
            <a:r>
              <a:rPr lang="en-GB"/>
              <a:t>We recognise that some customers may want to make a change to their original application but may be uncertain about how to do so or what additional evidence is required. This may be due to recent updates to the Portal that have affected the type of evidence originally provided. Connections Reform: Customer Guidance Essentials UPDATED 11 If this applies to you, please use the ‘evidence validation’ function (see screenshot above) to outline the nature of the changes you intend to make. A member of our team will then contact you to provide tailored support. Our triage team is available to ensure you are directed to the appropriate assistance. Please note we can only support you with the process and cannot advise you on your readiness or strategic alignment approach.</a:t>
            </a:r>
          </a:p>
        </p:txBody>
      </p:sp>
      <p:sp>
        <p:nvSpPr>
          <p:cNvPr id="4" name="Slide Number Placeholder 3">
            <a:extLst>
              <a:ext uri="{FF2B5EF4-FFF2-40B4-BE49-F238E27FC236}">
                <a16:creationId xmlns:a16="http://schemas.microsoft.com/office/drawing/2014/main" id="{596FE771-4F87-6A14-DCC1-147D8568E161}"/>
              </a:ext>
            </a:extLst>
          </p:cNvPr>
          <p:cNvSpPr>
            <a:spLocks noGrp="1"/>
          </p:cNvSpPr>
          <p:nvPr>
            <p:ph type="sldNum" sz="quarter" idx="5"/>
          </p:nvPr>
        </p:nvSpPr>
        <p:spPr/>
        <p:txBody>
          <a:bodyPr/>
          <a:lstStyle/>
          <a:p>
            <a:fld id="{4B9006E6-4AEE-4FEC-AB9D-59DC31E60C95}" type="slidenum">
              <a:rPr lang="en-GB" smtClean="0"/>
              <a:t>48</a:t>
            </a:fld>
            <a:endParaRPr lang="en-GB"/>
          </a:p>
        </p:txBody>
      </p:sp>
    </p:spTree>
    <p:extLst>
      <p:ext uri="{BB962C8B-B14F-4D97-AF65-F5344CB8AC3E}">
        <p14:creationId xmlns:p14="http://schemas.microsoft.com/office/powerpoint/2010/main" val="16687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Segoe UI" panose="020B0502040204020203" pitchFamily="34" charset="0"/>
              </a:rPr>
              <a:t>we should update on the validations process and some of the wider noise.</a:t>
            </a:r>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13</a:t>
            </a:fld>
            <a:endParaRPr lang="en-GB"/>
          </a:p>
        </p:txBody>
      </p:sp>
    </p:spTree>
    <p:extLst>
      <p:ext uri="{BB962C8B-B14F-4D97-AF65-F5344CB8AC3E}">
        <p14:creationId xmlns:p14="http://schemas.microsoft.com/office/powerpoint/2010/main" val="229940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Commit to our comms approach going forward and timing of next call (I think we’re committing to a daily call incl. data and issues updates, and commitment to run system ‘walk throughs’ where key journey issues are identified. We will communicate with you on a weekly basis, providing timely updates on the status of the portal  </a:t>
            </a:r>
          </a:p>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49</a:t>
            </a:fld>
            <a:endParaRPr lang="en-GB"/>
          </a:p>
        </p:txBody>
      </p:sp>
    </p:spTree>
    <p:extLst>
      <p:ext uri="{BB962C8B-B14F-4D97-AF65-F5344CB8AC3E}">
        <p14:creationId xmlns:p14="http://schemas.microsoft.com/office/powerpoint/2010/main" val="3814267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50</a:t>
            </a:fld>
            <a:endParaRPr lang="en-GB"/>
          </a:p>
        </p:txBody>
      </p:sp>
    </p:spTree>
    <p:extLst>
      <p:ext uri="{BB962C8B-B14F-4D97-AF65-F5344CB8AC3E}">
        <p14:creationId xmlns:p14="http://schemas.microsoft.com/office/powerpoint/2010/main" val="1424376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Customers will be invited to download their evidence submission</a:t>
            </a:r>
          </a:p>
        </p:txBody>
      </p:sp>
      <p:sp>
        <p:nvSpPr>
          <p:cNvPr id="4" name="Slide Number Placeholder 3"/>
          <p:cNvSpPr>
            <a:spLocks noGrp="1"/>
          </p:cNvSpPr>
          <p:nvPr>
            <p:ph type="sldNum" sz="quarter" idx="5"/>
          </p:nvPr>
        </p:nvSpPr>
        <p:spPr/>
        <p:txBody>
          <a:bodyPr/>
          <a:lstStyle/>
          <a:p>
            <a:fld id="{4B9006E6-4AEE-4FEC-AB9D-59DC31E60C95}" type="slidenum">
              <a:rPr lang="en-GB" smtClean="0"/>
              <a:t>51</a:t>
            </a:fld>
            <a:endParaRPr lang="en-GB"/>
          </a:p>
        </p:txBody>
      </p:sp>
    </p:spTree>
    <p:extLst>
      <p:ext uri="{BB962C8B-B14F-4D97-AF65-F5344CB8AC3E}">
        <p14:creationId xmlns:p14="http://schemas.microsoft.com/office/powerpoint/2010/main" val="516933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39967-5352-CCC9-1921-A3C8D6858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92006-E1C9-0F54-320C-9173B6590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81708-B2F9-6691-3D35-A50432A5B6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DB0AE47-CAF2-BEE9-5075-6C0D545D8A1C}"/>
              </a:ext>
            </a:extLst>
          </p:cNvPr>
          <p:cNvSpPr>
            <a:spLocks noGrp="1"/>
          </p:cNvSpPr>
          <p:nvPr>
            <p:ph type="sldNum" sz="quarter" idx="5"/>
          </p:nvPr>
        </p:nvSpPr>
        <p:spPr/>
        <p:txBody>
          <a:bodyPr/>
          <a:lstStyle/>
          <a:p>
            <a:fld id="{4B9006E6-4AEE-4FEC-AB9D-59DC31E60C95}" type="slidenum">
              <a:rPr lang="en-GB" smtClean="0"/>
              <a:t>53</a:t>
            </a:fld>
            <a:endParaRPr lang="en-GB"/>
          </a:p>
        </p:txBody>
      </p:sp>
    </p:spTree>
    <p:extLst>
      <p:ext uri="{BB962C8B-B14F-4D97-AF65-F5344CB8AC3E}">
        <p14:creationId xmlns:p14="http://schemas.microsoft.com/office/powerpoint/2010/main" val="4041193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36CCB-5DD4-9E04-DD76-743FD8E4B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0E304-0415-0A97-B2D0-45D87AADA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D0DF1-B092-15AC-67DF-63C54997D8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286A26-11ED-5940-3DFE-F9DDEE12E7A9}"/>
              </a:ext>
            </a:extLst>
          </p:cNvPr>
          <p:cNvSpPr>
            <a:spLocks noGrp="1"/>
          </p:cNvSpPr>
          <p:nvPr>
            <p:ph type="sldNum" sz="quarter" idx="5"/>
          </p:nvPr>
        </p:nvSpPr>
        <p:spPr/>
        <p:txBody>
          <a:bodyPr/>
          <a:lstStyle/>
          <a:p>
            <a:fld id="{4B9006E6-4AEE-4FEC-AB9D-59DC31E60C95}" type="slidenum">
              <a:rPr lang="en-GB" smtClean="0"/>
              <a:t>60</a:t>
            </a:fld>
            <a:endParaRPr lang="en-GB"/>
          </a:p>
        </p:txBody>
      </p:sp>
    </p:spTree>
    <p:extLst>
      <p:ext uri="{BB962C8B-B14F-4D97-AF65-F5344CB8AC3E}">
        <p14:creationId xmlns:p14="http://schemas.microsoft.com/office/powerpoint/2010/main" val="672630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64</a:t>
            </a:fld>
            <a:endParaRPr lang="en-GB"/>
          </a:p>
        </p:txBody>
      </p:sp>
    </p:spTree>
    <p:extLst>
      <p:ext uri="{BB962C8B-B14F-4D97-AF65-F5344CB8AC3E}">
        <p14:creationId xmlns:p14="http://schemas.microsoft.com/office/powerpoint/2010/main" val="2066201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Customers will be invited to download their evidence submission</a:t>
            </a:r>
          </a:p>
        </p:txBody>
      </p:sp>
      <p:sp>
        <p:nvSpPr>
          <p:cNvPr id="4" name="Slide Number Placeholder 3"/>
          <p:cNvSpPr>
            <a:spLocks noGrp="1"/>
          </p:cNvSpPr>
          <p:nvPr>
            <p:ph type="sldNum" sz="quarter" idx="5"/>
          </p:nvPr>
        </p:nvSpPr>
        <p:spPr/>
        <p:txBody>
          <a:bodyPr/>
          <a:lstStyle/>
          <a:p>
            <a:fld id="{4B9006E6-4AEE-4FEC-AB9D-59DC31E60C95}" type="slidenum">
              <a:rPr lang="en-GB" smtClean="0"/>
              <a:t>66</a:t>
            </a:fld>
            <a:endParaRPr lang="en-GB"/>
          </a:p>
        </p:txBody>
      </p:sp>
    </p:spTree>
    <p:extLst>
      <p:ext uri="{BB962C8B-B14F-4D97-AF65-F5344CB8AC3E}">
        <p14:creationId xmlns:p14="http://schemas.microsoft.com/office/powerpoint/2010/main" val="516933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80DF-0F3E-89E0-A15C-710EA96D0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65BB4-8DB0-0285-58BE-5FE4165B4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63D1D-7BDF-02BE-C447-204765A81A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C0C0A9F-BFEE-55D0-D7CD-45D2C3D02D2F}"/>
              </a:ext>
            </a:extLst>
          </p:cNvPr>
          <p:cNvSpPr>
            <a:spLocks noGrp="1"/>
          </p:cNvSpPr>
          <p:nvPr>
            <p:ph type="sldNum" sz="quarter" idx="5"/>
          </p:nvPr>
        </p:nvSpPr>
        <p:spPr/>
        <p:txBody>
          <a:bodyPr/>
          <a:lstStyle/>
          <a:p>
            <a:fld id="{4B9006E6-4AEE-4FEC-AB9D-59DC31E60C95}" type="slidenum">
              <a:rPr lang="en-GB" smtClean="0"/>
              <a:t>67</a:t>
            </a:fld>
            <a:endParaRPr lang="en-GB"/>
          </a:p>
        </p:txBody>
      </p:sp>
    </p:spTree>
    <p:extLst>
      <p:ext uri="{BB962C8B-B14F-4D97-AF65-F5344CB8AC3E}">
        <p14:creationId xmlns:p14="http://schemas.microsoft.com/office/powerpoint/2010/main" val="2923846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7AFCA-BF0A-6134-3B03-E6514BA64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487B5-213D-D30C-0ADC-C07F07219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A637E-EFC4-E081-AE3C-EC66F535E674}"/>
              </a:ext>
            </a:extLst>
          </p:cNvPr>
          <p:cNvSpPr>
            <a:spLocks noGrp="1"/>
          </p:cNvSpPr>
          <p:nvPr>
            <p:ph type="body" idx="1"/>
          </p:nvPr>
        </p:nvSpPr>
        <p:spPr/>
        <p:txBody>
          <a:bodyPr/>
          <a:lstStyle/>
          <a:p>
            <a:r>
              <a:rPr lang="en-GB"/>
              <a:t>We recognise that some customers may want to make a change to their original application but may be uncertain about how to do so or what additional evidence is required. This may be due to recent updates to the Portal that have affected the type of evidence originally provided. Connections Reform: Customer Guidance Essentials UPDATED 11 If this applies to you, please use the ‘evidence validation’ function (see screenshot above) to outline the nature of the changes you intend to make. A member of our team will then contact you to provide tailored support. Our triage team is available to ensure you are directed to the appropriate assistance. Please note we can only support you with the process and cannot advise you on your readiness or strategic alignment approach.</a:t>
            </a:r>
          </a:p>
        </p:txBody>
      </p:sp>
      <p:sp>
        <p:nvSpPr>
          <p:cNvPr id="4" name="Slide Number Placeholder 3">
            <a:extLst>
              <a:ext uri="{FF2B5EF4-FFF2-40B4-BE49-F238E27FC236}">
                <a16:creationId xmlns:a16="http://schemas.microsoft.com/office/drawing/2014/main" id="{9C26646E-B6E5-6E34-FAA4-49794B8B715A}"/>
              </a:ext>
            </a:extLst>
          </p:cNvPr>
          <p:cNvSpPr>
            <a:spLocks noGrp="1"/>
          </p:cNvSpPr>
          <p:nvPr>
            <p:ph type="sldNum" sz="quarter" idx="5"/>
          </p:nvPr>
        </p:nvSpPr>
        <p:spPr/>
        <p:txBody>
          <a:bodyPr/>
          <a:lstStyle/>
          <a:p>
            <a:fld id="{4B9006E6-4AEE-4FEC-AB9D-59DC31E60C95}" type="slidenum">
              <a:rPr lang="en-GB" smtClean="0"/>
              <a:t>68</a:t>
            </a:fld>
            <a:endParaRPr lang="en-GB"/>
          </a:p>
        </p:txBody>
      </p:sp>
    </p:spTree>
    <p:extLst>
      <p:ext uri="{BB962C8B-B14F-4D97-AF65-F5344CB8AC3E}">
        <p14:creationId xmlns:p14="http://schemas.microsoft.com/office/powerpoint/2010/main" val="3928460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a customer chooses not to validate their evidence before 23:59 on Tuesday 26 August 2025, we will proceed to check previously submitted </a:t>
            </a:r>
            <a:r>
              <a:rPr lang="en-GB" err="1"/>
              <a:t>evidenc</a:t>
            </a:r>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69</a:t>
            </a:fld>
            <a:endParaRPr lang="en-GB"/>
          </a:p>
        </p:txBody>
      </p:sp>
    </p:spTree>
    <p:extLst>
      <p:ext uri="{BB962C8B-B14F-4D97-AF65-F5344CB8AC3E}">
        <p14:creationId xmlns:p14="http://schemas.microsoft.com/office/powerpoint/2010/main" val="142437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opportunity for you to flag to us if you feel that an error has been made by NESO during the initial checks process.</a:t>
            </a:r>
          </a:p>
        </p:txBody>
      </p:sp>
      <p:sp>
        <p:nvSpPr>
          <p:cNvPr id="4" name="Slide Number Placeholder 3"/>
          <p:cNvSpPr>
            <a:spLocks noGrp="1"/>
          </p:cNvSpPr>
          <p:nvPr>
            <p:ph type="sldNum" sz="quarter" idx="5"/>
          </p:nvPr>
        </p:nvSpPr>
        <p:spPr/>
        <p:txBody>
          <a:bodyPr/>
          <a:lstStyle/>
          <a:p>
            <a:fld id="{4B9006E6-4AEE-4FEC-AB9D-59DC31E60C95}" type="slidenum">
              <a:rPr lang="en-GB" smtClean="0"/>
              <a:t>14</a:t>
            </a:fld>
            <a:endParaRPr lang="en-GB"/>
          </a:p>
        </p:txBody>
      </p:sp>
    </p:spTree>
    <p:extLst>
      <p:ext uri="{BB962C8B-B14F-4D97-AF65-F5344CB8AC3E}">
        <p14:creationId xmlns:p14="http://schemas.microsoft.com/office/powerpoint/2010/main" val="63635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the result of the initial checking process is that a customer has failed any initial checks, the following process will begin:</a:t>
            </a:r>
          </a:p>
          <a:p>
            <a:r>
              <a:rPr lang="en-GB"/>
              <a:t>1.	Stage 1: Customers will have four clear working days from notification to resubmit evidence relating to the checks using the Portal. If they have any questions during those four days, we encourage them to contact us straight away so we can clarify what is needed. </a:t>
            </a:r>
          </a:p>
          <a:p>
            <a:r>
              <a:rPr lang="en-GB"/>
              <a:t>2.	Stage 2: Once we receive resubmission, we will respond to customers within four working days with a final decision. </a:t>
            </a:r>
          </a:p>
          <a:p>
            <a:r>
              <a:rPr lang="en-GB"/>
              <a:t>3.	Stage 3: If customers disagree, they will have the opportunity to participate in our new expedited complaints process, outlined on the next page. </a:t>
            </a:r>
          </a:p>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70</a:t>
            </a:fld>
            <a:endParaRPr lang="en-GB"/>
          </a:p>
        </p:txBody>
      </p:sp>
    </p:spTree>
    <p:extLst>
      <p:ext uri="{BB962C8B-B14F-4D97-AF65-F5344CB8AC3E}">
        <p14:creationId xmlns:p14="http://schemas.microsoft.com/office/powerpoint/2010/main" val="110054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4A947-64C3-1A68-273B-43268DDC3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73012-99F5-40A1-83A2-E2C0049DF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0C503-E2F3-0A47-00B8-E17EE3BDC7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159D45-101B-1325-DFD7-7D306052234E}"/>
              </a:ext>
            </a:extLst>
          </p:cNvPr>
          <p:cNvSpPr>
            <a:spLocks noGrp="1"/>
          </p:cNvSpPr>
          <p:nvPr>
            <p:ph type="sldNum" sz="quarter" idx="5"/>
          </p:nvPr>
        </p:nvSpPr>
        <p:spPr/>
        <p:txBody>
          <a:bodyPr/>
          <a:lstStyle/>
          <a:p>
            <a:fld id="{4B9006E6-4AEE-4FEC-AB9D-59DC31E60C95}" type="slidenum">
              <a:rPr lang="en-GB" smtClean="0"/>
              <a:t>15</a:t>
            </a:fld>
            <a:endParaRPr lang="en-GB"/>
          </a:p>
        </p:txBody>
      </p:sp>
    </p:spTree>
    <p:extLst>
      <p:ext uri="{BB962C8B-B14F-4D97-AF65-F5344CB8AC3E}">
        <p14:creationId xmlns:p14="http://schemas.microsoft.com/office/powerpoint/2010/main" val="183629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16</a:t>
            </a:fld>
            <a:endParaRPr lang="en-GB"/>
          </a:p>
        </p:txBody>
      </p:sp>
    </p:spTree>
    <p:extLst>
      <p:ext uri="{BB962C8B-B14F-4D97-AF65-F5344CB8AC3E}">
        <p14:creationId xmlns:p14="http://schemas.microsoft.com/office/powerpoint/2010/main" val="223276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006E6-4AEE-4FEC-AB9D-59DC31E60C9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448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7194-7079-5CB8-9E04-00F176A6B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FB666-0176-4709-399E-2D50A9C28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5A30F-EE05-D03D-2C25-0CB3ABCF0E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D05520-93CA-2644-AF2D-D1442318A15E}"/>
              </a:ext>
            </a:extLst>
          </p:cNvPr>
          <p:cNvSpPr>
            <a:spLocks noGrp="1"/>
          </p:cNvSpPr>
          <p:nvPr>
            <p:ph type="sldNum" sz="quarter" idx="5"/>
          </p:nvPr>
        </p:nvSpPr>
        <p:spPr/>
        <p:txBody>
          <a:bodyPr/>
          <a:lstStyle/>
          <a:p>
            <a:fld id="{4B9006E6-4AEE-4FEC-AB9D-59DC31E60C95}" type="slidenum">
              <a:rPr lang="en-GB" smtClean="0"/>
              <a:t>20</a:t>
            </a:fld>
            <a:endParaRPr lang="en-GB"/>
          </a:p>
        </p:txBody>
      </p:sp>
    </p:spTree>
    <p:extLst>
      <p:ext uri="{BB962C8B-B14F-4D97-AF65-F5344CB8AC3E}">
        <p14:creationId xmlns:p14="http://schemas.microsoft.com/office/powerpoint/2010/main" val="396047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Accurate</a:t>
            </a:r>
          </a:p>
          <a:p>
            <a:r>
              <a:rPr lang="en-GB"/>
              <a:t>Reflective</a:t>
            </a:r>
          </a:p>
          <a:p>
            <a:r>
              <a:rPr lang="en-GB"/>
              <a:t>Complete </a:t>
            </a:r>
          </a:p>
        </p:txBody>
      </p:sp>
      <p:sp>
        <p:nvSpPr>
          <p:cNvPr id="4" name="Slide Number Placeholder 3"/>
          <p:cNvSpPr>
            <a:spLocks noGrp="1"/>
          </p:cNvSpPr>
          <p:nvPr>
            <p:ph type="sldNum" sz="quarter" idx="5"/>
          </p:nvPr>
        </p:nvSpPr>
        <p:spPr/>
        <p:txBody>
          <a:bodyPr/>
          <a:lstStyle/>
          <a:p>
            <a:fld id="{4B9006E6-4AEE-4FEC-AB9D-59DC31E60C95}" type="slidenum">
              <a:rPr lang="en-GB" smtClean="0"/>
              <a:t>21</a:t>
            </a:fld>
            <a:endParaRPr lang="en-GB"/>
          </a:p>
        </p:txBody>
      </p:sp>
    </p:spTree>
    <p:extLst>
      <p:ext uri="{BB962C8B-B14F-4D97-AF65-F5344CB8AC3E}">
        <p14:creationId xmlns:p14="http://schemas.microsoft.com/office/powerpoint/2010/main" val="137412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006E6-4AEE-4FEC-AB9D-59DC31E60C95}" type="slidenum">
              <a:rPr lang="en-GB" smtClean="0"/>
              <a:t>23</a:t>
            </a:fld>
            <a:endParaRPr lang="en-GB"/>
          </a:p>
        </p:txBody>
      </p:sp>
    </p:spTree>
    <p:extLst>
      <p:ext uri="{BB962C8B-B14F-4D97-AF65-F5344CB8AC3E}">
        <p14:creationId xmlns:p14="http://schemas.microsoft.com/office/powerpoint/2010/main" val="3562884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Internal Use Only</a:t>
            </a:r>
          </a:p>
        </p:txBody>
      </p:sp>
    </p:spTree>
    <p:extLst>
      <p:ext uri="{BB962C8B-B14F-4D97-AF65-F5344CB8AC3E}">
        <p14:creationId xmlns:p14="http://schemas.microsoft.com/office/powerpoint/2010/main" val="1269799898"/>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007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anose="00000500000000000000" pitchFamily="2" charset="0"/>
              </a:rPr>
              <a:t>Internal Use Only</a:t>
            </a:r>
          </a:p>
        </p:txBody>
      </p:sp>
    </p:spTree>
    <p:extLst>
      <p:ext uri="{BB962C8B-B14F-4D97-AF65-F5344CB8AC3E}">
        <p14:creationId xmlns:p14="http://schemas.microsoft.com/office/powerpoint/2010/main" val="296489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2587640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5379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286838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18293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169874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830705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4112475272"/>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664865049"/>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Internal Use Only</a:t>
            </a:r>
          </a:p>
        </p:txBody>
      </p:sp>
    </p:spTree>
    <p:extLst>
      <p:ext uri="{BB962C8B-B14F-4D97-AF65-F5344CB8AC3E}">
        <p14:creationId xmlns:p14="http://schemas.microsoft.com/office/powerpoint/2010/main" val="3150181659"/>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4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6"/>
            <a:ext cx="10515600" cy="831850"/>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449388"/>
            <a:ext cx="10515600" cy="4630737"/>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606792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44942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41383187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7214288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47450FF4-398A-4352-2048-E05949438788}"/>
              </a:ext>
            </a:extLst>
          </p:cNvPr>
          <p:cNvSpPr txBox="1"/>
          <p:nvPr userDrawn="1"/>
        </p:nvSpPr>
        <p:spPr>
          <a:xfrm rot="19037011">
            <a:off x="2123769" y="2030483"/>
            <a:ext cx="6558116" cy="2215991"/>
          </a:xfrm>
          <a:prstGeom prst="rect">
            <a:avLst/>
          </a:prstGeom>
          <a:noFill/>
        </p:spPr>
        <p:txBody>
          <a:bodyPr wrap="square" rtlCol="0">
            <a:spAutoFit/>
          </a:bodyPr>
          <a:lstStyle/>
          <a:p>
            <a:r>
              <a:rPr lang="en-GB" sz="13800" i="1">
                <a:solidFill>
                  <a:schemeClr val="bg1">
                    <a:lumMod val="95000"/>
                  </a:schemeClr>
                </a:solidFill>
              </a:rPr>
              <a:t>DRAFT</a:t>
            </a:r>
          </a:p>
        </p:txBody>
      </p:sp>
    </p:spTree>
    <p:extLst>
      <p:ext uri="{BB962C8B-B14F-4D97-AF65-F5344CB8AC3E}">
        <p14:creationId xmlns:p14="http://schemas.microsoft.com/office/powerpoint/2010/main" val="180601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2567581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781854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464865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451221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mj-lt"/>
              </a:rPr>
              <a:t>Internal Use Only</a:t>
            </a:r>
          </a:p>
        </p:txBody>
      </p:sp>
    </p:spTree>
    <p:extLst>
      <p:ext uri="{BB962C8B-B14F-4D97-AF65-F5344CB8AC3E}">
        <p14:creationId xmlns:p14="http://schemas.microsoft.com/office/powerpoint/2010/main" val="1162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993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8950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47201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2F72-F113-A563-B38E-CFE3FD4950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624B97-F31F-BE92-91EE-5B52007C7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7363CD-88E7-8938-3391-2DDC95B84909}"/>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5" name="Footer Placeholder 4">
            <a:extLst>
              <a:ext uri="{FF2B5EF4-FFF2-40B4-BE49-F238E27FC236}">
                <a16:creationId xmlns:a16="http://schemas.microsoft.com/office/drawing/2014/main" id="{3A7EBB7A-4751-EF8D-DFAF-8579250707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51F87-EF69-C52F-267F-D748BB3541A5}"/>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333715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4B9F-288E-A832-9C66-906499F028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4405BF-4C21-7198-3DD9-2DDF0C1BA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6B3C0D-C579-6B0F-4C60-F70B8CB5C09B}"/>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5" name="Footer Placeholder 4">
            <a:extLst>
              <a:ext uri="{FF2B5EF4-FFF2-40B4-BE49-F238E27FC236}">
                <a16:creationId xmlns:a16="http://schemas.microsoft.com/office/drawing/2014/main" id="{287C968B-0E6C-CA31-F89E-9F00C4F000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8AE7F-ACD9-C068-3307-67BA0D4271BB}"/>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1801956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ABBA-4F33-7E62-3523-4BE1A8D799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F54966-8ECC-047E-2BEF-FEA1013AE1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D91BFD-A797-C00C-968C-D9140B86F25A}"/>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5" name="Footer Placeholder 4">
            <a:extLst>
              <a:ext uri="{FF2B5EF4-FFF2-40B4-BE49-F238E27FC236}">
                <a16:creationId xmlns:a16="http://schemas.microsoft.com/office/drawing/2014/main" id="{AF741145-C8EE-A429-D652-043589DB08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B6F5E-4258-7B61-9F88-7C2C72E93B9A}"/>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3340830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C2B0-5B16-3FCF-39E9-25D9A18599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9CFB09-FA95-FCA6-AA19-C0C32B4886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183E7C-2F40-5CFA-006F-809638F41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D69C94-D4EC-F603-9CE2-671776295242}"/>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6" name="Footer Placeholder 5">
            <a:extLst>
              <a:ext uri="{FF2B5EF4-FFF2-40B4-BE49-F238E27FC236}">
                <a16:creationId xmlns:a16="http://schemas.microsoft.com/office/drawing/2014/main" id="{08FB00AA-E395-BA6A-2F31-3A6232EF0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B32BE2-919F-090F-1480-45B9658D007A}"/>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3496749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1055-729D-8C37-70B1-FFAF6EB0A9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02C7F0-F401-10D5-7DB4-F34BDC8229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3F28A-15FC-E422-0B2D-03273D75D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E258C0-4F71-D0EA-A91E-35A287CFD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547F2A-6036-CE38-119D-2D3B666DA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E0E51F-93CD-B9F5-D7A4-FAA8F0510D16}"/>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8" name="Footer Placeholder 7">
            <a:extLst>
              <a:ext uri="{FF2B5EF4-FFF2-40B4-BE49-F238E27FC236}">
                <a16:creationId xmlns:a16="http://schemas.microsoft.com/office/drawing/2014/main" id="{AB80FB35-C742-00DE-7A1D-C447C590D6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F2A849-FEB8-E24C-E7C2-0962719D2098}"/>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410203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57B0-A459-0B5A-8F10-4F507C0A21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D94D9F-238B-BA0F-BA46-088D6931BDA7}"/>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4" name="Footer Placeholder 3">
            <a:extLst>
              <a:ext uri="{FF2B5EF4-FFF2-40B4-BE49-F238E27FC236}">
                <a16:creationId xmlns:a16="http://schemas.microsoft.com/office/drawing/2014/main" id="{3416F16D-F821-2A32-E7AB-A41C3CA962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AA8B8C-F9F2-C4DB-DE0C-1388467E96F5}"/>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2993092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C5479-1523-DFD5-368E-364A58D29731}"/>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3" name="Footer Placeholder 2">
            <a:extLst>
              <a:ext uri="{FF2B5EF4-FFF2-40B4-BE49-F238E27FC236}">
                <a16:creationId xmlns:a16="http://schemas.microsoft.com/office/drawing/2014/main" id="{272C425D-8C85-4FB8-E921-0F908EF8C3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7476E5-DC05-4C98-2B0C-B54AF016727F}"/>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34174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1799"/>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DBC2-0B8D-48F8-7468-163923584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4A46C5-8A35-647D-2994-116A9D4E7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82FE30-AFAC-9701-3A51-2D0C45010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D52A6-AFF6-7594-B684-0DFEB0C13B90}"/>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6" name="Footer Placeholder 5">
            <a:extLst>
              <a:ext uri="{FF2B5EF4-FFF2-40B4-BE49-F238E27FC236}">
                <a16:creationId xmlns:a16="http://schemas.microsoft.com/office/drawing/2014/main" id="{9DF539F7-E35A-A59E-1709-CAAEA6CC4A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736535-B602-380C-E87E-041020532E5B}"/>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475357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9965-A495-7F47-FB22-589BEB580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C6D296-713D-7F4A-5682-45D440F92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DA14A5-C58A-0676-D7CD-4B1C141A2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70692-F837-A728-696A-1DFB2EE06C84}"/>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6" name="Footer Placeholder 5">
            <a:extLst>
              <a:ext uri="{FF2B5EF4-FFF2-40B4-BE49-F238E27FC236}">
                <a16:creationId xmlns:a16="http://schemas.microsoft.com/office/drawing/2014/main" id="{74C2AE6C-4732-CD10-6522-5BAC9D968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E6D0F3-A8CD-9812-583B-296FF229DADD}"/>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1392889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0E9E-FE60-B810-0BCE-0BCDDC9036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3B83BD-F9E2-B805-63A4-DABE8F0B00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561971-CEB4-D575-E234-0BB71B199D99}"/>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5" name="Footer Placeholder 4">
            <a:extLst>
              <a:ext uri="{FF2B5EF4-FFF2-40B4-BE49-F238E27FC236}">
                <a16:creationId xmlns:a16="http://schemas.microsoft.com/office/drawing/2014/main" id="{2DBEE4D6-1848-586A-2E4C-3EE6DC2014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573BFB-FB31-840D-55B7-95D58018F854}"/>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3846679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EDB31-0EC1-F015-0479-7F5A9E3671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A279A4-96D7-25CC-8C49-3A19DA492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29C47C-0336-962E-7288-D358A46BF267}"/>
              </a:ext>
            </a:extLst>
          </p:cNvPr>
          <p:cNvSpPr>
            <a:spLocks noGrp="1"/>
          </p:cNvSpPr>
          <p:nvPr>
            <p:ph type="dt" sz="half" idx="10"/>
          </p:nvPr>
        </p:nvSpPr>
        <p:spPr/>
        <p:txBody>
          <a:bodyPr/>
          <a:lstStyle/>
          <a:p>
            <a:fld id="{266AEEAB-6764-438A-A0C3-214A09397C31}" type="datetimeFigureOut">
              <a:rPr lang="en-GB" smtClean="0"/>
              <a:t>04/09/2025</a:t>
            </a:fld>
            <a:endParaRPr lang="en-GB"/>
          </a:p>
        </p:txBody>
      </p:sp>
      <p:sp>
        <p:nvSpPr>
          <p:cNvPr id="5" name="Footer Placeholder 4">
            <a:extLst>
              <a:ext uri="{FF2B5EF4-FFF2-40B4-BE49-F238E27FC236}">
                <a16:creationId xmlns:a16="http://schemas.microsoft.com/office/drawing/2014/main" id="{2A077909-1A67-186F-BEF4-4B96169510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91B42-6733-C196-F3A5-E1D741DD6B26}"/>
              </a:ext>
            </a:extLst>
          </p:cNvPr>
          <p:cNvSpPr>
            <a:spLocks noGrp="1"/>
          </p:cNvSpPr>
          <p:nvPr>
            <p:ph type="sldNum" sz="quarter" idx="12"/>
          </p:nvPr>
        </p:nvSpPr>
        <p:spPr/>
        <p:txBody>
          <a:bodyPr/>
          <a:lstStyle/>
          <a:p>
            <a:fld id="{15AA36C3-5137-4D68-B682-06A5EBD62016}" type="slidenum">
              <a:rPr lang="en-GB" smtClean="0"/>
              <a:t>‹#›</a:t>
            </a:fld>
            <a:endParaRPr lang="en-GB"/>
          </a:p>
        </p:txBody>
      </p:sp>
    </p:spTree>
    <p:extLst>
      <p:ext uri="{BB962C8B-B14F-4D97-AF65-F5344CB8AC3E}">
        <p14:creationId xmlns:p14="http://schemas.microsoft.com/office/powerpoint/2010/main" val="4265959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pic>
        <p:nvPicPr>
          <p:cNvPr id="2" name="Picture 1" descr="A black background with a pink object&#10;&#10;Description automatically generated">
            <a:extLst>
              <a:ext uri="{FF2B5EF4-FFF2-40B4-BE49-F238E27FC236}">
                <a16:creationId xmlns:a16="http://schemas.microsoft.com/office/drawing/2014/main" id="{8A5826BF-421D-066E-BA80-7EA9BAE4D8B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Tree>
    <p:extLst>
      <p:ext uri="{BB962C8B-B14F-4D97-AF65-F5344CB8AC3E}">
        <p14:creationId xmlns:p14="http://schemas.microsoft.com/office/powerpoint/2010/main" val="249697903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1987821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Internal Use Only</a:t>
            </a:r>
          </a:p>
        </p:txBody>
      </p:sp>
    </p:spTree>
    <p:extLst>
      <p:ext uri="{BB962C8B-B14F-4D97-AF65-F5344CB8AC3E}">
        <p14:creationId xmlns:p14="http://schemas.microsoft.com/office/powerpoint/2010/main" val="13291126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3570421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Internal Use Only</a:t>
            </a:r>
          </a:p>
        </p:txBody>
      </p:sp>
    </p:spTree>
    <p:extLst>
      <p:ext uri="{BB962C8B-B14F-4D97-AF65-F5344CB8AC3E}">
        <p14:creationId xmlns:p14="http://schemas.microsoft.com/office/powerpoint/2010/main" val="1508451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024092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Internal Use Only</a:t>
            </a:r>
          </a:p>
        </p:txBody>
      </p:sp>
    </p:spTree>
    <p:extLst>
      <p:ext uri="{BB962C8B-B14F-4D97-AF65-F5344CB8AC3E}">
        <p14:creationId xmlns:p14="http://schemas.microsoft.com/office/powerpoint/2010/main" val="104091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EA9A0-AC6A-8C46-B795-466EB03E9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E0B64B-78AD-B50E-FD50-6CA13CF51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9B376A-4315-35D1-1D61-610E909B6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AEEAB-6764-438A-A0C3-214A09397C31}" type="datetimeFigureOut">
              <a:rPr lang="en-GB" smtClean="0"/>
              <a:t>04/09/2025</a:t>
            </a:fld>
            <a:endParaRPr lang="en-GB"/>
          </a:p>
        </p:txBody>
      </p:sp>
      <p:sp>
        <p:nvSpPr>
          <p:cNvPr id="5" name="Footer Placeholder 4">
            <a:extLst>
              <a:ext uri="{FF2B5EF4-FFF2-40B4-BE49-F238E27FC236}">
                <a16:creationId xmlns:a16="http://schemas.microsoft.com/office/drawing/2014/main" id="{28EE0E18-BFF3-651B-1DEF-1326525A8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E997AF3-FF6C-FD08-D277-57CEBD0AB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AA36C3-5137-4D68-B682-06A5EBD62016}" type="slidenum">
              <a:rPr lang="en-GB" smtClean="0"/>
              <a:t>‹#›</a:t>
            </a:fld>
            <a:endParaRPr lang="en-GB"/>
          </a:p>
        </p:txBody>
      </p:sp>
    </p:spTree>
    <p:extLst>
      <p:ext uri="{BB962C8B-B14F-4D97-AF65-F5344CB8AC3E}">
        <p14:creationId xmlns:p14="http://schemas.microsoft.com/office/powerpoint/2010/main" val="18345316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7FFFF843_FCB2C8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FF816_F1150A37.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7FFFF80F_8A1D7820.xml"/><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18/10/relationships/comments" Target="../comments/modernComment_7FFFF812_26F6A080.xml"/><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1.svg"/><Relationship Id="rId4" Type="http://schemas.openxmlformats.org/officeDocument/2006/relationships/diagramData" Target="../diagrams/data4.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hyperlink" Target="mailto:box.connectionsreform@neso.energy"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FFFF857_32E6C9D7.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7FFFF84D_6C90335F.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59.svg"/><Relationship Id="rId2" Type="http://schemas.openxmlformats.org/officeDocument/2006/relationships/image" Target="../media/image63.png"/><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66.sv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7FFFF834_D5E6DF33.xml"/><Relationship Id="rId1" Type="http://schemas.openxmlformats.org/officeDocument/2006/relationships/slideLayout" Target="../slideLayouts/slideLayout9.xml"/><Relationship Id="rId4" Type="http://schemas.openxmlformats.org/officeDocument/2006/relationships/image" Target="../media/image67.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0C_B8781377.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59.svg"/><Relationship Id="rId2" Type="http://schemas.openxmlformats.org/officeDocument/2006/relationships/image" Target="../media/image63.png"/><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71.sv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3" Type="http://schemas.openxmlformats.org/officeDocument/2006/relationships/hyperlink" Target="mailto:box.connectionsreform@neso.energy"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69.png"/><Relationship Id="rId4" Type="http://schemas.openxmlformats.org/officeDocument/2006/relationships/diagramLayout" Target="../diagrams/layout6.xml"/><Relationship Id="rId9" Type="http://schemas.openxmlformats.org/officeDocument/2006/relationships/image" Target="../media/image73.png"/></Relationships>
</file>

<file path=ppt/slides/_rels/slide4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75.svg"/></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102_A1CD1216.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noreply-connections@nationalenergyso.com" TargetMode="Externa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59.svg"/><Relationship Id="rId2" Type="http://schemas.openxmlformats.org/officeDocument/2006/relationships/image" Target="../media/image63.png"/><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81.svg"/><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7.xml"/><Relationship Id="rId5" Type="http://schemas.openxmlformats.org/officeDocument/2006/relationships/image" Target="../media/image72.png"/><Relationship Id="rId4" Type="http://schemas.openxmlformats.org/officeDocument/2006/relationships/image" Target="../media/image73.png"/></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microsoft.com/office/2018/10/relationships/comments" Target="../comments/modernComment_7FFFF814_D0779E8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CCA83-DD41-90EB-34A0-91F696D72963}"/>
              </a:ext>
            </a:extLst>
          </p:cNvPr>
          <p:cNvSpPr>
            <a:spLocks noGrp="1"/>
          </p:cNvSpPr>
          <p:nvPr>
            <p:ph type="ctrTitle"/>
          </p:nvPr>
        </p:nvSpPr>
        <p:spPr/>
        <p:txBody>
          <a:bodyPr>
            <a:noAutofit/>
          </a:bodyPr>
          <a:lstStyle/>
          <a:p>
            <a:r>
              <a:rPr lang="en-GB" sz="3600"/>
              <a:t>Connections Reform: Complaints process</a:t>
            </a:r>
          </a:p>
        </p:txBody>
      </p:sp>
      <p:sp>
        <p:nvSpPr>
          <p:cNvPr id="6" name="Subtitle 5">
            <a:extLst>
              <a:ext uri="{FF2B5EF4-FFF2-40B4-BE49-F238E27FC236}">
                <a16:creationId xmlns:a16="http://schemas.microsoft.com/office/drawing/2014/main" id="{9B43140E-F3E6-0764-3E28-88959E120B30}"/>
              </a:ext>
            </a:extLst>
          </p:cNvPr>
          <p:cNvSpPr>
            <a:spLocks noGrp="1"/>
          </p:cNvSpPr>
          <p:nvPr>
            <p:ph type="subTitle" idx="1"/>
          </p:nvPr>
        </p:nvSpPr>
        <p:spPr/>
        <p:txBody>
          <a:bodyPr vert="horz" lIns="91440" tIns="45720" rIns="91440" bIns="45720" rtlCol="0" anchor="t">
            <a:normAutofit/>
          </a:bodyPr>
          <a:lstStyle/>
          <a:p>
            <a:r>
              <a:rPr lang="en-GB">
                <a:cs typeface="Poppins"/>
              </a:rPr>
              <a:t>4 September 2025</a:t>
            </a:r>
          </a:p>
          <a:p>
            <a:endParaRPr lang="en-GB"/>
          </a:p>
        </p:txBody>
      </p:sp>
      <p:sp>
        <p:nvSpPr>
          <p:cNvPr id="2" name="Rectangle 1">
            <a:extLst>
              <a:ext uri="{FF2B5EF4-FFF2-40B4-BE49-F238E27FC236}">
                <a16:creationId xmlns:a16="http://schemas.microsoft.com/office/drawing/2014/main" id="{2764A614-3A3A-DE68-5281-B655F670C818}"/>
              </a:ext>
            </a:extLst>
          </p:cNvPr>
          <p:cNvSpPr/>
          <p:nvPr/>
        </p:nvSpPr>
        <p:spPr>
          <a:xfrm>
            <a:off x="521208" y="182880"/>
            <a:ext cx="1755648" cy="26517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Public</a:t>
            </a:r>
          </a:p>
        </p:txBody>
      </p:sp>
    </p:spTree>
    <p:extLst>
      <p:ext uri="{BB962C8B-B14F-4D97-AF65-F5344CB8AC3E}">
        <p14:creationId xmlns:p14="http://schemas.microsoft.com/office/powerpoint/2010/main" val="312738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ADB22-CCDD-33EE-8BBA-E29E9A905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8CAB5-693E-45C3-438B-7C800D1AF33D}"/>
              </a:ext>
            </a:extLst>
          </p:cNvPr>
          <p:cNvSpPr>
            <a:spLocks noGrp="1"/>
          </p:cNvSpPr>
          <p:nvPr>
            <p:ph type="title"/>
          </p:nvPr>
        </p:nvSpPr>
        <p:spPr/>
        <p:txBody>
          <a:bodyPr anchor="ctr">
            <a:normAutofit/>
          </a:bodyPr>
          <a:lstStyle/>
          <a:p>
            <a:r>
              <a:rPr lang="en-GB"/>
              <a:t>Resubmission </a:t>
            </a:r>
          </a:p>
        </p:txBody>
      </p:sp>
      <p:graphicFrame>
        <p:nvGraphicFramePr>
          <p:cNvPr id="8" name="Content Placeholder 2">
            <a:extLst>
              <a:ext uri="{FF2B5EF4-FFF2-40B4-BE49-F238E27FC236}">
                <a16:creationId xmlns:a16="http://schemas.microsoft.com/office/drawing/2014/main" id="{C26428E2-BBD5-F7EA-327A-906E981DC597}"/>
              </a:ext>
            </a:extLst>
          </p:cNvPr>
          <p:cNvGraphicFramePr>
            <a:graphicFrameLocks noGrp="1"/>
          </p:cNvGraphicFramePr>
          <p:nvPr>
            <p:ph sz="half" idx="1"/>
            <p:extLst>
              <p:ext uri="{D42A27DB-BD31-4B8C-83A1-F6EECF244321}">
                <p14:modId xmlns:p14="http://schemas.microsoft.com/office/powerpoint/2010/main" val="3682936230"/>
              </p:ext>
            </p:extLst>
          </p:nvPr>
        </p:nvGraphicFramePr>
        <p:xfrm>
          <a:off x="637273" y="2169038"/>
          <a:ext cx="10995927" cy="4206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3790D1FF-0161-AC50-139C-69EEF594049E}"/>
              </a:ext>
            </a:extLst>
          </p:cNvPr>
          <p:cNvSpPr>
            <a:spLocks noGrp="1"/>
          </p:cNvSpPr>
          <p:nvPr>
            <p:ph sz="quarter" idx="13"/>
          </p:nvPr>
        </p:nvSpPr>
        <p:spPr/>
        <p:txBody>
          <a:bodyPr>
            <a:normAutofit/>
          </a:bodyPr>
          <a:lstStyle/>
          <a:p>
            <a:pPr marL="0" indent="0">
              <a:buNone/>
            </a:pPr>
            <a:r>
              <a:rPr lang="en-GB"/>
              <a:t>A 4-day resubmission process will follow initial checks</a:t>
            </a:r>
          </a:p>
          <a:p>
            <a:endParaRPr lang="en-GB"/>
          </a:p>
        </p:txBody>
      </p:sp>
      <p:sp>
        <p:nvSpPr>
          <p:cNvPr id="9" name="Rectangle 8">
            <a:extLst>
              <a:ext uri="{FF2B5EF4-FFF2-40B4-BE49-F238E27FC236}">
                <a16:creationId xmlns:a16="http://schemas.microsoft.com/office/drawing/2014/main" id="{8BAD2113-2CD2-9B00-FD9A-8C53D5150870}"/>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423957506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4E48-0062-CB33-FE31-6C8C283C2E0E}"/>
              </a:ext>
            </a:extLst>
          </p:cNvPr>
          <p:cNvSpPr>
            <a:spLocks noGrp="1"/>
          </p:cNvSpPr>
          <p:nvPr>
            <p:ph type="title"/>
          </p:nvPr>
        </p:nvSpPr>
        <p:spPr/>
        <p:txBody>
          <a:bodyPr>
            <a:normAutofit fontScale="90000"/>
          </a:bodyPr>
          <a:lstStyle/>
          <a:p>
            <a:r>
              <a:rPr lang="en-GB"/>
              <a:t>Consolidated resubmission support </a:t>
            </a:r>
          </a:p>
        </p:txBody>
      </p:sp>
      <p:sp>
        <p:nvSpPr>
          <p:cNvPr id="4" name="Content Placeholder 3">
            <a:extLst>
              <a:ext uri="{FF2B5EF4-FFF2-40B4-BE49-F238E27FC236}">
                <a16:creationId xmlns:a16="http://schemas.microsoft.com/office/drawing/2014/main" id="{47CC13B0-2732-A1BA-9D94-40A9C350DDB2}"/>
              </a:ext>
            </a:extLst>
          </p:cNvPr>
          <p:cNvSpPr>
            <a:spLocks noGrp="1"/>
          </p:cNvSpPr>
          <p:nvPr>
            <p:ph sz="quarter" idx="13"/>
          </p:nvPr>
        </p:nvSpPr>
        <p:spPr/>
        <p:txBody>
          <a:bodyPr>
            <a:normAutofit fontScale="85000" lnSpcReduction="10000"/>
          </a:bodyPr>
          <a:lstStyle/>
          <a:p>
            <a:r>
              <a:rPr lang="en-GB"/>
              <a:t>We will email this document to you if you need to resubmit. It contains no new information, but consolidates useful details to help you.</a:t>
            </a:r>
          </a:p>
        </p:txBody>
      </p:sp>
      <p:pic>
        <p:nvPicPr>
          <p:cNvPr id="6" name="Picture 5">
            <a:extLst>
              <a:ext uri="{FF2B5EF4-FFF2-40B4-BE49-F238E27FC236}">
                <a16:creationId xmlns:a16="http://schemas.microsoft.com/office/drawing/2014/main" id="{BC78CD8A-E03A-659E-EA4A-62F27260E68C}"/>
              </a:ext>
            </a:extLst>
          </p:cNvPr>
          <p:cNvPicPr>
            <a:picLocks noChangeAspect="1"/>
          </p:cNvPicPr>
          <p:nvPr/>
        </p:nvPicPr>
        <p:blipFill>
          <a:blip r:embed="rId2"/>
          <a:stretch>
            <a:fillRect/>
          </a:stretch>
        </p:blipFill>
        <p:spPr>
          <a:xfrm>
            <a:off x="909753" y="2252569"/>
            <a:ext cx="6513731" cy="3616478"/>
          </a:xfrm>
          <a:prstGeom prst="rect">
            <a:avLst/>
          </a:prstGeom>
        </p:spPr>
      </p:pic>
      <p:pic>
        <p:nvPicPr>
          <p:cNvPr id="8" name="Picture 7">
            <a:extLst>
              <a:ext uri="{FF2B5EF4-FFF2-40B4-BE49-F238E27FC236}">
                <a16:creationId xmlns:a16="http://schemas.microsoft.com/office/drawing/2014/main" id="{BD5E971E-CB68-A830-4AA6-BD07E1C9FEB1}"/>
              </a:ext>
            </a:extLst>
          </p:cNvPr>
          <p:cNvPicPr>
            <a:picLocks noChangeAspect="1"/>
          </p:cNvPicPr>
          <p:nvPr/>
        </p:nvPicPr>
        <p:blipFill>
          <a:blip r:embed="rId3"/>
          <a:stretch>
            <a:fillRect/>
          </a:stretch>
        </p:blipFill>
        <p:spPr>
          <a:xfrm>
            <a:off x="7579897" y="2169039"/>
            <a:ext cx="4055102" cy="2294104"/>
          </a:xfrm>
          <a:prstGeom prst="rect">
            <a:avLst/>
          </a:prstGeom>
        </p:spPr>
      </p:pic>
      <p:sp>
        <p:nvSpPr>
          <p:cNvPr id="9" name="Rectangle 8">
            <a:extLst>
              <a:ext uri="{FF2B5EF4-FFF2-40B4-BE49-F238E27FC236}">
                <a16:creationId xmlns:a16="http://schemas.microsoft.com/office/drawing/2014/main" id="{ECCA940A-4C73-C91A-B083-D12C5477671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33054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5FD7-05C8-CA98-F58C-6180CBB4E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15547-B7C8-B013-AA03-11A3A942A3ED}"/>
              </a:ext>
            </a:extLst>
          </p:cNvPr>
          <p:cNvSpPr>
            <a:spLocks noGrp="1"/>
          </p:cNvSpPr>
          <p:nvPr>
            <p:ph type="ctrTitle"/>
          </p:nvPr>
        </p:nvSpPr>
        <p:spPr/>
        <p:txBody>
          <a:bodyPr/>
          <a:lstStyle/>
          <a:p>
            <a:r>
              <a:rPr lang="en-GB"/>
              <a:t>Complaints process </a:t>
            </a:r>
          </a:p>
        </p:txBody>
      </p:sp>
      <p:pic>
        <p:nvPicPr>
          <p:cNvPr id="4" name="Picture 3">
            <a:extLst>
              <a:ext uri="{FF2B5EF4-FFF2-40B4-BE49-F238E27FC236}">
                <a16:creationId xmlns:a16="http://schemas.microsoft.com/office/drawing/2014/main" id="{A335EC97-665E-E65B-1FB6-A8623FBB29D9}"/>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143886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8125-1109-1C40-FECC-E1E08D1687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3D64B2-4382-99E0-CAE3-5EA2E646ED05}"/>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2" name="Title 1">
            <a:extLst>
              <a:ext uri="{FF2B5EF4-FFF2-40B4-BE49-F238E27FC236}">
                <a16:creationId xmlns:a16="http://schemas.microsoft.com/office/drawing/2014/main" id="{5C481382-A4CD-3673-591D-3F70D98A49CA}"/>
              </a:ext>
            </a:extLst>
          </p:cNvPr>
          <p:cNvSpPr>
            <a:spLocks noGrp="1"/>
          </p:cNvSpPr>
          <p:nvPr>
            <p:ph type="title"/>
          </p:nvPr>
        </p:nvSpPr>
        <p:spPr/>
        <p:txBody>
          <a:bodyPr/>
          <a:lstStyle/>
          <a:p>
            <a:r>
              <a:rPr lang="en-GB"/>
              <a:t>Supporting Your Concerns </a:t>
            </a:r>
          </a:p>
        </p:txBody>
      </p:sp>
      <p:sp>
        <p:nvSpPr>
          <p:cNvPr id="10" name="Arrow: Chevron 9">
            <a:extLst>
              <a:ext uri="{FF2B5EF4-FFF2-40B4-BE49-F238E27FC236}">
                <a16:creationId xmlns:a16="http://schemas.microsoft.com/office/drawing/2014/main" id="{31E102BB-02C3-1E76-D5EB-24C100235FD1}"/>
              </a:ext>
            </a:extLst>
          </p:cNvPr>
          <p:cNvSpPr/>
          <p:nvPr/>
        </p:nvSpPr>
        <p:spPr>
          <a:xfrm>
            <a:off x="854760" y="2084388"/>
            <a:ext cx="1840292" cy="2144712"/>
          </a:xfrm>
          <a:prstGeom prst="chevron">
            <a:avLst>
              <a:gd name="adj" fmla="val 18456"/>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Poppins"/>
                <a:ea typeface="+mn-ea"/>
                <a:cs typeface="+mn-cs"/>
              </a:rPr>
              <a:t>Query</a:t>
            </a:r>
            <a:endParaRPr lang="en-GB" sz="1600" b="1">
              <a:solidFill>
                <a:schemeClr val="tx1"/>
              </a:solidFill>
            </a:endParaRPr>
          </a:p>
        </p:txBody>
      </p:sp>
      <p:sp>
        <p:nvSpPr>
          <p:cNvPr id="11" name="Arrow: Chevron 10">
            <a:extLst>
              <a:ext uri="{FF2B5EF4-FFF2-40B4-BE49-F238E27FC236}">
                <a16:creationId xmlns:a16="http://schemas.microsoft.com/office/drawing/2014/main" id="{B6DE449C-DDE3-055F-4F21-31312B21D190}"/>
              </a:ext>
            </a:extLst>
          </p:cNvPr>
          <p:cNvSpPr/>
          <p:nvPr/>
        </p:nvSpPr>
        <p:spPr>
          <a:xfrm>
            <a:off x="3176527" y="2084388"/>
            <a:ext cx="2034554" cy="2144712"/>
          </a:xfrm>
          <a:prstGeom prst="chevron">
            <a:avLst>
              <a:gd name="adj" fmla="val 18456"/>
            </a:avLst>
          </a:pr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Poppins"/>
              </a:rPr>
              <a:t>Escalation</a:t>
            </a:r>
            <a:endParaRPr lang="en-GB" sz="1600" b="1">
              <a:solidFill>
                <a:schemeClr val="tx1"/>
              </a:solidFill>
            </a:endParaRPr>
          </a:p>
        </p:txBody>
      </p:sp>
      <p:sp>
        <p:nvSpPr>
          <p:cNvPr id="5" name="Arrow: Chevron 4">
            <a:extLst>
              <a:ext uri="{FF2B5EF4-FFF2-40B4-BE49-F238E27FC236}">
                <a16:creationId xmlns:a16="http://schemas.microsoft.com/office/drawing/2014/main" id="{518BC79C-72A8-1D6C-2806-B2C5F8A4E58C}"/>
              </a:ext>
            </a:extLst>
          </p:cNvPr>
          <p:cNvSpPr/>
          <p:nvPr/>
        </p:nvSpPr>
        <p:spPr>
          <a:xfrm>
            <a:off x="5649502" y="2084388"/>
            <a:ext cx="2203403" cy="2144712"/>
          </a:xfrm>
          <a:prstGeom prst="chevron">
            <a:avLst>
              <a:gd name="adj" fmla="val 18456"/>
            </a:avLst>
          </a:pr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Poppins"/>
              </a:rPr>
              <a:t>Formal complaint to NESO </a:t>
            </a:r>
            <a:endParaRPr lang="en-GB" sz="1600" b="1">
              <a:solidFill>
                <a:schemeClr val="tx1"/>
              </a:solidFill>
            </a:endParaRPr>
          </a:p>
        </p:txBody>
      </p:sp>
      <p:sp>
        <p:nvSpPr>
          <p:cNvPr id="7" name="Rectangle 6">
            <a:extLst>
              <a:ext uri="{FF2B5EF4-FFF2-40B4-BE49-F238E27FC236}">
                <a16:creationId xmlns:a16="http://schemas.microsoft.com/office/drawing/2014/main" id="{4F955DFE-8B96-16A1-A25E-E389CD01B837}"/>
              </a:ext>
            </a:extLst>
          </p:cNvPr>
          <p:cNvSpPr/>
          <p:nvPr/>
        </p:nvSpPr>
        <p:spPr>
          <a:xfrm>
            <a:off x="5381713" y="5041975"/>
            <a:ext cx="2661692" cy="155485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Poppins"/>
                <a:ea typeface="+mn-ea"/>
                <a:cs typeface="+mn-cs"/>
              </a:rPr>
              <a:t>Directly relating to formal decisions (</a:t>
            </a:r>
            <a:r>
              <a:rPr kumimoji="0" lang="en-GB" sz="1400" b="1" i="0" u="none" strike="noStrike" kern="1200" cap="none" spc="0" normalizeH="0" baseline="0" noProof="0" err="1">
                <a:ln>
                  <a:noFill/>
                </a:ln>
                <a:solidFill>
                  <a:sysClr val="windowText" lastClr="000000"/>
                </a:solidFill>
                <a:effectLst/>
                <a:uLnTx/>
                <a:uFillTx/>
                <a:latin typeface="Poppins"/>
                <a:ea typeface="+mn-ea"/>
                <a:cs typeface="+mn-cs"/>
              </a:rPr>
              <a:t>i.e</a:t>
            </a:r>
            <a:r>
              <a:rPr kumimoji="0" lang="en-GB" sz="1400" b="1" i="0" u="none" strike="noStrike" kern="1200" cap="none" spc="0" normalizeH="0" baseline="0" noProof="0">
                <a:ln>
                  <a:noFill/>
                </a:ln>
                <a:solidFill>
                  <a:sysClr val="windowText" lastClr="000000"/>
                </a:solidFill>
                <a:effectLst/>
                <a:uLnTx/>
                <a:uFillTx/>
                <a:latin typeface="Poppins"/>
                <a:ea typeface="+mn-ea"/>
                <a:cs typeface="+mn-cs"/>
              </a:rPr>
              <a:t> initial check decisions).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ysClr val="windowText" lastClr="000000"/>
              </a:solidFill>
              <a:latin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Poppins"/>
                <a:ea typeface="+mn-ea"/>
                <a:cs typeface="+mn-cs"/>
              </a:rPr>
              <a:t>Expedited process that offers a route back into G2tWQ)</a:t>
            </a:r>
          </a:p>
        </p:txBody>
      </p:sp>
      <p:sp>
        <p:nvSpPr>
          <p:cNvPr id="15" name="Arrow: Chevron 14">
            <a:extLst>
              <a:ext uri="{FF2B5EF4-FFF2-40B4-BE49-F238E27FC236}">
                <a16:creationId xmlns:a16="http://schemas.microsoft.com/office/drawing/2014/main" id="{1F97A2CC-8069-5241-5725-5C16287D4AE3}"/>
              </a:ext>
            </a:extLst>
          </p:cNvPr>
          <p:cNvSpPr/>
          <p:nvPr/>
        </p:nvSpPr>
        <p:spPr>
          <a:xfrm>
            <a:off x="8354102" y="2084388"/>
            <a:ext cx="2203401" cy="2144712"/>
          </a:xfrm>
          <a:prstGeom prst="chevron">
            <a:avLst>
              <a:gd name="adj" fmla="val 18456"/>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Poppins"/>
              </a:rPr>
              <a:t>CUSC and wider industry complaints process</a:t>
            </a:r>
            <a:endParaRPr lang="en-GB" sz="1600" b="1">
              <a:solidFill>
                <a:schemeClr val="bg1"/>
              </a:solidFill>
            </a:endParaRPr>
          </a:p>
        </p:txBody>
      </p:sp>
      <p:cxnSp>
        <p:nvCxnSpPr>
          <p:cNvPr id="19" name="Straight Arrow Connector 18">
            <a:extLst>
              <a:ext uri="{FF2B5EF4-FFF2-40B4-BE49-F238E27FC236}">
                <a16:creationId xmlns:a16="http://schemas.microsoft.com/office/drawing/2014/main" id="{A30A6DC9-12BB-8707-91DA-5AC807E62D2B}"/>
              </a:ext>
            </a:extLst>
          </p:cNvPr>
          <p:cNvCxnSpPr>
            <a:cxnSpLocks/>
          </p:cNvCxnSpPr>
          <p:nvPr/>
        </p:nvCxnSpPr>
        <p:spPr>
          <a:xfrm flipH="1">
            <a:off x="6650133" y="4217234"/>
            <a:ext cx="26893" cy="8087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F68FB6E-AB6E-01C4-E4CD-E7D5FD771618}"/>
              </a:ext>
            </a:extLst>
          </p:cNvPr>
          <p:cNvSpPr/>
          <p:nvPr/>
        </p:nvSpPr>
        <p:spPr>
          <a:xfrm>
            <a:off x="938959" y="4646834"/>
            <a:ext cx="3550081" cy="80870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Poppins"/>
                <a:ea typeface="+mn-ea"/>
                <a:cs typeface="+mn-cs"/>
              </a:rPr>
              <a:t>BAU process raised on any topic at any time</a:t>
            </a:r>
          </a:p>
        </p:txBody>
      </p:sp>
      <p:sp>
        <p:nvSpPr>
          <p:cNvPr id="22" name="Rectangle 21">
            <a:extLst>
              <a:ext uri="{FF2B5EF4-FFF2-40B4-BE49-F238E27FC236}">
                <a16:creationId xmlns:a16="http://schemas.microsoft.com/office/drawing/2014/main" id="{9B00E0AF-2E13-CFFE-1EFF-24D1D7047570}"/>
              </a:ext>
            </a:extLst>
          </p:cNvPr>
          <p:cNvSpPr/>
          <p:nvPr/>
        </p:nvSpPr>
        <p:spPr>
          <a:xfrm>
            <a:off x="8444121" y="4618958"/>
            <a:ext cx="2260356" cy="80870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Poppins"/>
                <a:ea typeface="+mn-ea"/>
                <a:cs typeface="+mn-cs"/>
              </a:rPr>
              <a:t>Independent of NESO</a:t>
            </a:r>
          </a:p>
        </p:txBody>
      </p:sp>
      <p:cxnSp>
        <p:nvCxnSpPr>
          <p:cNvPr id="24" name="Straight Arrow Connector 23">
            <a:extLst>
              <a:ext uri="{FF2B5EF4-FFF2-40B4-BE49-F238E27FC236}">
                <a16:creationId xmlns:a16="http://schemas.microsoft.com/office/drawing/2014/main" id="{26CD8052-14F6-20F3-5880-4BB80BC1DD0A}"/>
              </a:ext>
            </a:extLst>
          </p:cNvPr>
          <p:cNvCxnSpPr/>
          <p:nvPr/>
        </p:nvCxnSpPr>
        <p:spPr>
          <a:xfrm>
            <a:off x="1774906" y="4229100"/>
            <a:ext cx="0" cy="392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EC1DA0D9-6E44-61D9-642E-5BB875AA0FD1}"/>
              </a:ext>
            </a:extLst>
          </p:cNvPr>
          <p:cNvCxnSpPr/>
          <p:nvPr/>
        </p:nvCxnSpPr>
        <p:spPr>
          <a:xfrm>
            <a:off x="4073606" y="4254348"/>
            <a:ext cx="0" cy="392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0C49BB5-B3B2-698A-6E44-F7B1DC699C2A}"/>
              </a:ext>
            </a:extLst>
          </p:cNvPr>
          <p:cNvCxnSpPr/>
          <p:nvPr/>
        </p:nvCxnSpPr>
        <p:spPr>
          <a:xfrm>
            <a:off x="9394761" y="4217234"/>
            <a:ext cx="0" cy="392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Content Placeholder 3">
            <a:extLst>
              <a:ext uri="{FF2B5EF4-FFF2-40B4-BE49-F238E27FC236}">
                <a16:creationId xmlns:a16="http://schemas.microsoft.com/office/drawing/2014/main" id="{831FE396-5685-177A-DEA2-D03F73AB2C24}"/>
              </a:ext>
            </a:extLst>
          </p:cNvPr>
          <p:cNvSpPr txBox="1">
            <a:spLocks/>
          </p:cNvSpPr>
          <p:nvPr/>
        </p:nvSpPr>
        <p:spPr>
          <a:xfrm>
            <a:off x="854760" y="1260856"/>
            <a:ext cx="9709361" cy="75959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accent2"/>
                </a:solidFill>
              </a:rPr>
              <a:t>NESO is currently supporting your queries, escalations and complaints </a:t>
            </a:r>
          </a:p>
        </p:txBody>
      </p:sp>
    </p:spTree>
    <p:extLst>
      <p:ext uri="{BB962C8B-B14F-4D97-AF65-F5344CB8AC3E}">
        <p14:creationId xmlns:p14="http://schemas.microsoft.com/office/powerpoint/2010/main" val="404468792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52EBA-AF57-761A-0BD7-7EF0BD425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D5A70-23C0-CF08-8F4A-1821FAE8BD40}"/>
              </a:ext>
            </a:extLst>
          </p:cNvPr>
          <p:cNvSpPr>
            <a:spLocks noGrp="1"/>
          </p:cNvSpPr>
          <p:nvPr>
            <p:ph type="title"/>
          </p:nvPr>
        </p:nvSpPr>
        <p:spPr>
          <a:xfrm>
            <a:off x="637273" y="365125"/>
            <a:ext cx="9709361" cy="870551"/>
          </a:xfrm>
        </p:spPr>
        <p:txBody>
          <a:bodyPr vert="horz" lIns="91440" tIns="45720" rIns="91440" bIns="45720" rtlCol="0" anchor="ctr">
            <a:normAutofit/>
          </a:bodyPr>
          <a:lstStyle/>
          <a:p>
            <a:r>
              <a:rPr lang="en-GB">
                <a:latin typeface="Poppins"/>
                <a:cs typeface="Poppins"/>
              </a:rPr>
              <a:t>Complaints Process Overview</a:t>
            </a:r>
          </a:p>
        </p:txBody>
      </p:sp>
      <p:sp>
        <p:nvSpPr>
          <p:cNvPr id="4" name="Rectangle 3">
            <a:extLst>
              <a:ext uri="{FF2B5EF4-FFF2-40B4-BE49-F238E27FC236}">
                <a16:creationId xmlns:a16="http://schemas.microsoft.com/office/drawing/2014/main" id="{EA882FB1-596A-D4FD-B8B5-A6DDC6A2435E}"/>
              </a:ext>
            </a:extLst>
          </p:cNvPr>
          <p:cNvSpPr/>
          <p:nvPr/>
        </p:nvSpPr>
        <p:spPr>
          <a:xfrm>
            <a:off x="535673" y="1382235"/>
            <a:ext cx="11110226" cy="108452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gn="ctr">
              <a:lnSpc>
                <a:spcPct val="90000"/>
              </a:lnSpc>
              <a:spcBef>
                <a:spcPts val="1000"/>
              </a:spcBef>
            </a:pPr>
            <a:r>
              <a:rPr lang="en-US" i="0" kern="1200">
                <a:solidFill>
                  <a:sysClr val="windowText" lastClr="000000"/>
                </a:solidFill>
                <a:latin typeface="Poppins"/>
                <a:cs typeface="Poppins"/>
              </a:rPr>
              <a:t>To support customers, </a:t>
            </a:r>
            <a:r>
              <a:rPr lang="en-US" b="1" i="0" kern="1200">
                <a:solidFill>
                  <a:sysClr val="windowText" lastClr="000000"/>
                </a:solidFill>
                <a:latin typeface="Poppins"/>
                <a:cs typeface="Poppins"/>
              </a:rPr>
              <a:t>we have introduced a new faster </a:t>
            </a:r>
            <a:r>
              <a:rPr lang="en-US" b="1">
                <a:solidFill>
                  <a:sysClr val="windowText" lastClr="000000"/>
                </a:solidFill>
                <a:latin typeface="Poppins"/>
                <a:cs typeface="Poppins"/>
              </a:rPr>
              <a:t>complaints</a:t>
            </a:r>
            <a:r>
              <a:rPr lang="en-US" b="1" i="0" kern="1200">
                <a:solidFill>
                  <a:sysClr val="windowText" lastClr="000000"/>
                </a:solidFill>
                <a:latin typeface="Poppins"/>
                <a:cs typeface="Poppins"/>
              </a:rPr>
              <a:t> procedure enabling customers to raise a complaint, or disagreement about final outcomes. </a:t>
            </a:r>
            <a:r>
              <a:rPr lang="en-US" i="0" kern="1200">
                <a:solidFill>
                  <a:sysClr val="windowText" lastClr="000000"/>
                </a:solidFill>
                <a:latin typeface="Poppins"/>
                <a:cs typeface="Poppins"/>
              </a:rPr>
              <a:t>This faster process allow us to get any customers back into the queue if NESO made an error. </a:t>
            </a:r>
          </a:p>
          <a:p>
            <a:pPr algn="ctr">
              <a:lnSpc>
                <a:spcPct val="90000"/>
              </a:lnSpc>
              <a:spcBef>
                <a:spcPts val="1000"/>
              </a:spcBef>
            </a:pPr>
            <a:endParaRPr lang="en-US" sz="1600" b="1">
              <a:solidFill>
                <a:sysClr val="windowText" lastClr="000000"/>
              </a:solidFill>
              <a:latin typeface="Poppins"/>
              <a:cs typeface="Poppins"/>
            </a:endParaRPr>
          </a:p>
          <a:p>
            <a:pPr algn="ctr">
              <a:lnSpc>
                <a:spcPct val="90000"/>
              </a:lnSpc>
              <a:spcBef>
                <a:spcPts val="1000"/>
              </a:spcBef>
            </a:pPr>
            <a:endParaRPr lang="en-US" sz="1600" b="1" i="0" kern="1200">
              <a:solidFill>
                <a:sysClr val="windowText" lastClr="000000"/>
              </a:solidFill>
              <a:latin typeface="Poppins"/>
              <a:cs typeface="Poppins"/>
            </a:endParaRPr>
          </a:p>
          <a:p>
            <a:pPr algn="ctr">
              <a:lnSpc>
                <a:spcPct val="90000"/>
              </a:lnSpc>
              <a:spcBef>
                <a:spcPts val="1000"/>
              </a:spcBef>
            </a:pPr>
            <a:endParaRPr lang="en-US" sz="1600">
              <a:solidFill>
                <a:sysClr val="windowText" lastClr="000000"/>
              </a:solidFill>
              <a:latin typeface="Poppins"/>
              <a:cs typeface="Poppins"/>
            </a:endParaRPr>
          </a:p>
          <a:p>
            <a:pPr algn="ctr">
              <a:lnSpc>
                <a:spcPct val="90000"/>
              </a:lnSpc>
              <a:spcBef>
                <a:spcPts val="1000"/>
              </a:spcBef>
            </a:pPr>
            <a:endParaRPr lang="en-US" sz="1600" i="0" kern="1200">
              <a:solidFill>
                <a:sysClr val="windowText" lastClr="000000"/>
              </a:solidFill>
              <a:latin typeface="Poppins"/>
              <a:cs typeface="Poppins"/>
            </a:endParaRPr>
          </a:p>
          <a:p>
            <a:pPr algn="ctr">
              <a:lnSpc>
                <a:spcPct val="90000"/>
              </a:lnSpc>
              <a:spcBef>
                <a:spcPts val="1000"/>
              </a:spcBef>
            </a:pPr>
            <a:endParaRPr lang="en-US" sz="1600">
              <a:solidFill>
                <a:sysClr val="windowText" lastClr="000000"/>
              </a:solidFill>
              <a:latin typeface="Poppins"/>
              <a:cs typeface="Poppins"/>
            </a:endParaRPr>
          </a:p>
          <a:p>
            <a:pPr algn="ctr">
              <a:lnSpc>
                <a:spcPct val="90000"/>
              </a:lnSpc>
              <a:spcBef>
                <a:spcPts val="1000"/>
              </a:spcBef>
            </a:pPr>
            <a:endParaRPr lang="en-US" sz="1600" i="0" kern="1200">
              <a:solidFill>
                <a:sysClr val="windowText" lastClr="000000"/>
              </a:solidFill>
              <a:latin typeface="Poppins"/>
              <a:cs typeface="Poppins"/>
            </a:endParaRPr>
          </a:p>
        </p:txBody>
      </p:sp>
      <p:graphicFrame>
        <p:nvGraphicFramePr>
          <p:cNvPr id="7" name="TextBox 2">
            <a:extLst>
              <a:ext uri="{FF2B5EF4-FFF2-40B4-BE49-F238E27FC236}">
                <a16:creationId xmlns:a16="http://schemas.microsoft.com/office/drawing/2014/main" id="{10EF62F1-1AB2-EEEA-4E4A-AA03CAD7644C}"/>
              </a:ext>
            </a:extLst>
          </p:cNvPr>
          <p:cNvGraphicFramePr/>
          <p:nvPr>
            <p:extLst>
              <p:ext uri="{D42A27DB-BD31-4B8C-83A1-F6EECF244321}">
                <p14:modId xmlns:p14="http://schemas.microsoft.com/office/powerpoint/2010/main" val="4102681269"/>
              </p:ext>
            </p:extLst>
          </p:nvPr>
        </p:nvGraphicFramePr>
        <p:xfrm>
          <a:off x="535672" y="2286002"/>
          <a:ext cx="11110227" cy="4058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27EFBC28-B07D-F3F4-4995-C89970D6E1DA}"/>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31718710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A53D-13B3-DF6A-1D8A-7A289F62DA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4C2B03-4E88-35BA-81C4-EF634333C431}"/>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5" name="TextBox 4">
            <a:extLst>
              <a:ext uri="{FF2B5EF4-FFF2-40B4-BE49-F238E27FC236}">
                <a16:creationId xmlns:a16="http://schemas.microsoft.com/office/drawing/2014/main" id="{E52A4FD8-DED7-2C78-A5B4-C835DE688595}"/>
              </a:ext>
            </a:extLst>
          </p:cNvPr>
          <p:cNvSpPr txBox="1"/>
          <p:nvPr/>
        </p:nvSpPr>
        <p:spPr>
          <a:xfrm>
            <a:off x="9602181" y="21124"/>
            <a:ext cx="1952546" cy="369332"/>
          </a:xfrm>
          <a:prstGeom prst="rect">
            <a:avLst/>
          </a:prstGeom>
          <a:noFill/>
        </p:spPr>
        <p:txBody>
          <a:bodyPr wrap="square" lIns="91440" tIns="45720" rIns="91440" bIns="45720" anchor="t">
            <a:spAutoFit/>
          </a:bodyPr>
          <a:lstStyle/>
          <a:p>
            <a:pPr fontAlgn="base"/>
            <a:r>
              <a:rPr lang="en-US" sz="1800" b="1" i="0" kern="1200">
                <a:solidFill>
                  <a:schemeClr val="bg1"/>
                </a:solidFill>
                <a:latin typeface="Poppins"/>
                <a:cs typeface="Poppins"/>
              </a:rPr>
              <a:t>#</a:t>
            </a:r>
          </a:p>
        </p:txBody>
      </p:sp>
      <p:sp>
        <p:nvSpPr>
          <p:cNvPr id="9" name="Title 1">
            <a:extLst>
              <a:ext uri="{FF2B5EF4-FFF2-40B4-BE49-F238E27FC236}">
                <a16:creationId xmlns:a16="http://schemas.microsoft.com/office/drawing/2014/main" id="{49E48B81-D5AB-FEBC-9A94-3A6B7CC57948}"/>
              </a:ext>
            </a:extLst>
          </p:cNvPr>
          <p:cNvSpPr txBox="1">
            <a:spLocks/>
          </p:cNvSpPr>
          <p:nvPr/>
        </p:nvSpPr>
        <p:spPr>
          <a:xfrm>
            <a:off x="521208" y="505148"/>
            <a:ext cx="7737296" cy="73270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a:lstStyle>
          <a:p>
            <a:r>
              <a:rPr lang="en-GB">
                <a:solidFill>
                  <a:schemeClr val="tx2"/>
                </a:solidFill>
                <a:latin typeface="Poppins"/>
                <a:cs typeface="Poppins"/>
              </a:rPr>
              <a:t>What NESO will review</a:t>
            </a:r>
          </a:p>
        </p:txBody>
      </p:sp>
      <p:graphicFrame>
        <p:nvGraphicFramePr>
          <p:cNvPr id="3" name="TextBox 2">
            <a:extLst>
              <a:ext uri="{FF2B5EF4-FFF2-40B4-BE49-F238E27FC236}">
                <a16:creationId xmlns:a16="http://schemas.microsoft.com/office/drawing/2014/main" id="{473B13D7-860F-73F3-D504-ED2E16FA1DCE}"/>
              </a:ext>
            </a:extLst>
          </p:cNvPr>
          <p:cNvGraphicFramePr/>
          <p:nvPr>
            <p:extLst>
              <p:ext uri="{D42A27DB-BD31-4B8C-83A1-F6EECF244321}">
                <p14:modId xmlns:p14="http://schemas.microsoft.com/office/powerpoint/2010/main" val="1283373535"/>
              </p:ext>
            </p:extLst>
          </p:nvPr>
        </p:nvGraphicFramePr>
        <p:xfrm>
          <a:off x="637272" y="1638300"/>
          <a:ext cx="11084827" cy="4670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descr="Gavel with solid fill">
            <a:extLst>
              <a:ext uri="{FF2B5EF4-FFF2-40B4-BE49-F238E27FC236}">
                <a16:creationId xmlns:a16="http://schemas.microsoft.com/office/drawing/2014/main" id="{57AD1FA5-DABD-E4CD-E01E-97136408F286}"/>
              </a:ext>
            </a:extLst>
          </p:cNvPr>
          <p:cNvSpPr/>
          <p:nvPr/>
        </p:nvSpPr>
        <p:spPr>
          <a:xfrm>
            <a:off x="947376" y="4186142"/>
            <a:ext cx="543647" cy="543116"/>
          </a:xfrm>
          <a:prstGeom prst="rect">
            <a:avLst/>
          </a:prstGeom>
          <a:blipFill>
            <a:blip r:embed="rId9">
              <a:extLs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65369715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D36B3C-F139-4DE4-DE05-679691E213A5}"/>
              </a:ext>
            </a:extLst>
          </p:cNvPr>
          <p:cNvSpPr/>
          <p:nvPr/>
        </p:nvSpPr>
        <p:spPr>
          <a:xfrm>
            <a:off x="0" y="5143500"/>
            <a:ext cx="4076700" cy="1714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1D780EC-0A67-3E66-A209-4812CA0E073B}"/>
              </a:ext>
            </a:extLst>
          </p:cNvPr>
          <p:cNvSpPr>
            <a:spLocks noGrp="1"/>
          </p:cNvSpPr>
          <p:nvPr>
            <p:ph type="title"/>
          </p:nvPr>
        </p:nvSpPr>
        <p:spPr/>
        <p:txBody>
          <a:bodyPr/>
          <a:lstStyle/>
          <a:p>
            <a:r>
              <a:rPr lang="en-GB">
                <a:solidFill>
                  <a:schemeClr val="bg1"/>
                </a:solidFill>
                <a:latin typeface="Poppins"/>
                <a:cs typeface="Poppins"/>
              </a:rPr>
              <a:t>Reminder -Feedback</a:t>
            </a:r>
            <a:endParaRPr lang="en-GB">
              <a:solidFill>
                <a:schemeClr val="bg1"/>
              </a:solidFill>
            </a:endParaRPr>
          </a:p>
        </p:txBody>
      </p:sp>
      <p:sp>
        <p:nvSpPr>
          <p:cNvPr id="3" name="Content Placeholder 2">
            <a:extLst>
              <a:ext uri="{FF2B5EF4-FFF2-40B4-BE49-F238E27FC236}">
                <a16:creationId xmlns:a16="http://schemas.microsoft.com/office/drawing/2014/main" id="{EDB75522-ACC8-23C9-9A08-E1F006EF56FE}"/>
              </a:ext>
            </a:extLst>
          </p:cNvPr>
          <p:cNvSpPr>
            <a:spLocks noGrp="1"/>
          </p:cNvSpPr>
          <p:nvPr>
            <p:ph type="body" sz="quarter" idx="13"/>
          </p:nvPr>
        </p:nvSpPr>
        <p:spPr>
          <a:xfrm>
            <a:off x="637273" y="1417921"/>
            <a:ext cx="9319527" cy="5196690"/>
          </a:xfr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285750" indent="-285750">
              <a:lnSpc>
                <a:spcPts val="2500"/>
              </a:lnSpc>
              <a:buFont typeface="Arial" panose="020B0604020202020204" pitchFamily="34" charset="0"/>
              <a:buChar char="•"/>
            </a:pPr>
            <a:r>
              <a:rPr lang="en-GB" sz="2400">
                <a:latin typeface="+mj-lt"/>
                <a:cs typeface="Poppins"/>
              </a:rPr>
              <a:t>Listening to feedback, </a:t>
            </a:r>
            <a:r>
              <a:rPr lang="en-GB" sz="2400" b="1">
                <a:latin typeface="+mj-lt"/>
                <a:cs typeface="Poppins"/>
              </a:rPr>
              <a:t>we are now using </a:t>
            </a:r>
            <a:r>
              <a:rPr lang="en-GB" sz="2400" b="1" err="1">
                <a:latin typeface="+mj-lt"/>
                <a:cs typeface="Poppins"/>
              </a:rPr>
              <a:t>Slido</a:t>
            </a:r>
            <a:r>
              <a:rPr lang="en-GB" sz="2400" b="1">
                <a:latin typeface="+mj-lt"/>
                <a:cs typeface="Poppins"/>
              </a:rPr>
              <a:t> to capture your thoughts. </a:t>
            </a:r>
            <a:r>
              <a:rPr lang="en-GB" sz="2400">
                <a:latin typeface="+mj-lt"/>
                <a:cs typeface="Poppins"/>
              </a:rPr>
              <a:t>Please only put your hand up when you are called on to speak</a:t>
            </a:r>
            <a:br>
              <a:rPr lang="en-GB" sz="2800">
                <a:latin typeface="+mj-lt"/>
                <a:cs typeface="Poppins"/>
              </a:rPr>
            </a:br>
            <a:endParaRPr lang="en-GB" sz="2400">
              <a:latin typeface="+mj-lt"/>
              <a:cs typeface="Poppins"/>
            </a:endParaRPr>
          </a:p>
          <a:p>
            <a:pPr marL="285750" indent="-285750">
              <a:lnSpc>
                <a:spcPts val="2500"/>
              </a:lnSpc>
              <a:buFont typeface="Arial" panose="020B0604020202020204" pitchFamily="34" charset="0"/>
              <a:buChar char="•"/>
            </a:pPr>
            <a:r>
              <a:rPr lang="en-GB" sz="2400" b="1">
                <a:latin typeface="+mj-lt"/>
                <a:cs typeface="Poppins"/>
              </a:rPr>
              <a:t>The route for specific queries to be responded to has not changed- </a:t>
            </a:r>
            <a:r>
              <a:rPr lang="en-GB" sz="2400">
                <a:latin typeface="+mj-lt"/>
                <a:cs typeface="Poppins"/>
              </a:rPr>
              <a:t>please use the portal or email </a:t>
            </a:r>
            <a:r>
              <a:rPr lang="en-GB" sz="2400" err="1">
                <a:solidFill>
                  <a:schemeClr val="accent3"/>
                </a:solidFill>
                <a:latin typeface="+mj-lt"/>
                <a:cs typeface="Poppins"/>
                <a:hlinkClick r:id="rId3">
                  <a:extLst>
                    <a:ext uri="{A12FA001-AC4F-418D-AE19-62706E023703}">
                      <ahyp:hlinkClr xmlns:ahyp="http://schemas.microsoft.com/office/drawing/2018/hyperlinkcolor" val="tx"/>
                    </a:ext>
                  </a:extLst>
                </a:hlinkClick>
              </a:rPr>
              <a:t>box.connectionsreform@neso.energy</a:t>
            </a:r>
            <a:br>
              <a:rPr lang="en-GB" sz="2400">
                <a:solidFill>
                  <a:schemeClr val="accent3"/>
                </a:solidFill>
                <a:latin typeface="+mj-lt"/>
                <a:cs typeface="Poppins"/>
              </a:rPr>
            </a:br>
            <a:endParaRPr lang="en-GB" sz="2400">
              <a:solidFill>
                <a:schemeClr val="accent3"/>
              </a:solidFill>
              <a:latin typeface="+mj-lt"/>
              <a:cs typeface="Poppins"/>
            </a:endParaRPr>
          </a:p>
          <a:p>
            <a:pPr marL="285750" indent="-285750">
              <a:lnSpc>
                <a:spcPts val="2500"/>
              </a:lnSpc>
              <a:buFont typeface="Arial" panose="020B0604020202020204" pitchFamily="34" charset="0"/>
              <a:buChar char="•"/>
            </a:pPr>
            <a:r>
              <a:rPr lang="en-GB" sz="2400">
                <a:latin typeface="+mj-lt"/>
                <a:cs typeface="Poppins"/>
              </a:rPr>
              <a:t>We will not respond to each question on </a:t>
            </a:r>
            <a:r>
              <a:rPr lang="en-GB" sz="2400" err="1">
                <a:latin typeface="+mj-lt"/>
                <a:cs typeface="Poppins"/>
              </a:rPr>
              <a:t>Slido</a:t>
            </a:r>
            <a:r>
              <a:rPr lang="en-GB" sz="2400">
                <a:latin typeface="+mj-lt"/>
                <a:cs typeface="Poppins"/>
              </a:rPr>
              <a:t> individually (</a:t>
            </a:r>
            <a:r>
              <a:rPr lang="en-GB" sz="2400" b="1">
                <a:latin typeface="+mj-lt"/>
                <a:cs typeface="Poppins"/>
              </a:rPr>
              <a:t>We will respond to those most upvoted in the webinar</a:t>
            </a:r>
            <a:r>
              <a:rPr lang="en-GB" sz="2400">
                <a:latin typeface="+mj-lt"/>
                <a:cs typeface="Poppins"/>
              </a:rPr>
              <a:t>)  </a:t>
            </a:r>
            <a:br>
              <a:rPr lang="en-GB" sz="2400">
                <a:latin typeface="+mj-lt"/>
                <a:cs typeface="Poppins"/>
              </a:rPr>
            </a:br>
            <a:endParaRPr lang="en-GB" sz="2400">
              <a:latin typeface="+mj-lt"/>
              <a:cs typeface="Poppins"/>
            </a:endParaRPr>
          </a:p>
          <a:p>
            <a:pPr>
              <a:lnSpc>
                <a:spcPts val="2500"/>
              </a:lnSpc>
            </a:pPr>
            <a:br>
              <a:rPr lang="en-GB" sz="2400">
                <a:latin typeface="+mj-lt"/>
                <a:cs typeface="Poppins"/>
              </a:rPr>
            </a:br>
            <a:r>
              <a:rPr lang="en-GB" sz="2400">
                <a:latin typeface="+mj-lt"/>
                <a:cs typeface="Poppins"/>
              </a:rPr>
              <a:t> </a:t>
            </a:r>
          </a:p>
        </p:txBody>
      </p:sp>
      <p:sp>
        <p:nvSpPr>
          <p:cNvPr id="5" name="Rectangle 4">
            <a:extLst>
              <a:ext uri="{FF2B5EF4-FFF2-40B4-BE49-F238E27FC236}">
                <a16:creationId xmlns:a16="http://schemas.microsoft.com/office/drawing/2014/main" id="{6FEDE57C-8D58-E682-384E-724572251218}"/>
              </a:ext>
            </a:extLst>
          </p:cNvPr>
          <p:cNvSpPr/>
          <p:nvPr/>
        </p:nvSpPr>
        <p:spPr>
          <a:xfrm>
            <a:off x="521208" y="182880"/>
            <a:ext cx="1755648" cy="2651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bg1"/>
                </a:solidFill>
              </a:rPr>
              <a:t>Public</a:t>
            </a:r>
          </a:p>
        </p:txBody>
      </p:sp>
      <p:sp>
        <p:nvSpPr>
          <p:cNvPr id="6" name="TextBox 5">
            <a:extLst>
              <a:ext uri="{FF2B5EF4-FFF2-40B4-BE49-F238E27FC236}">
                <a16:creationId xmlns:a16="http://schemas.microsoft.com/office/drawing/2014/main" id="{9FB76928-8441-B9BC-0BD2-90D6D15C48A2}"/>
              </a:ext>
            </a:extLst>
          </p:cNvPr>
          <p:cNvSpPr txBox="1"/>
          <p:nvPr/>
        </p:nvSpPr>
        <p:spPr>
          <a:xfrm>
            <a:off x="9602181" y="315468"/>
            <a:ext cx="1952546" cy="400110"/>
          </a:xfrm>
          <a:prstGeom prst="rect">
            <a:avLst/>
          </a:prstGeom>
          <a:noFill/>
        </p:spPr>
        <p:txBody>
          <a:bodyPr wrap="square" lIns="91440" tIns="45720" rIns="91440" bIns="45720" anchor="t">
            <a:spAutoFit/>
          </a:bodyPr>
          <a:lstStyle/>
          <a:p>
            <a:r>
              <a:rPr lang="en-US" sz="2000" b="1" i="0" kern="1200">
                <a:solidFill>
                  <a:schemeClr val="bg1"/>
                </a:solidFill>
                <a:latin typeface="Poppins"/>
                <a:cs typeface="Poppins"/>
              </a:rPr>
              <a:t>#</a:t>
            </a:r>
            <a:endParaRPr lang="en-US" sz="2400" b="1" i="0" kern="1200">
              <a:solidFill>
                <a:schemeClr val="bg1"/>
              </a:solidFill>
              <a:effectLst/>
              <a:latin typeface="Poppins" panose="00000500000000000000" pitchFamily="2" charset="0"/>
              <a:cs typeface="Poppins"/>
            </a:endParaRPr>
          </a:p>
        </p:txBody>
      </p:sp>
    </p:spTree>
    <p:extLst>
      <p:ext uri="{BB962C8B-B14F-4D97-AF65-F5344CB8AC3E}">
        <p14:creationId xmlns:p14="http://schemas.microsoft.com/office/powerpoint/2010/main" val="157374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E95A-D7B2-4953-5E56-3765B5BE538F}"/>
              </a:ext>
            </a:extLst>
          </p:cNvPr>
          <p:cNvSpPr>
            <a:spLocks noGrp="1"/>
          </p:cNvSpPr>
          <p:nvPr>
            <p:ph type="title"/>
          </p:nvPr>
        </p:nvSpPr>
        <p:spPr>
          <a:xfrm>
            <a:off x="637273" y="214981"/>
            <a:ext cx="5045070" cy="2153274"/>
          </a:xfrm>
        </p:spPr>
        <p:txBody>
          <a:bodyPr anchor="ctr">
            <a:normAutofit/>
          </a:bodyPr>
          <a:lstStyle/>
          <a:p>
            <a:r>
              <a:rPr lang="en-GB" err="1"/>
              <a:t>Slido</a:t>
            </a:r>
            <a:r>
              <a:rPr lang="en-GB"/>
              <a:t> Q&amp;A</a:t>
            </a:r>
          </a:p>
        </p:txBody>
      </p:sp>
      <p:sp>
        <p:nvSpPr>
          <p:cNvPr id="3" name="Subtitle 2">
            <a:extLst>
              <a:ext uri="{FF2B5EF4-FFF2-40B4-BE49-F238E27FC236}">
                <a16:creationId xmlns:a16="http://schemas.microsoft.com/office/drawing/2014/main" id="{62FE97A6-2F33-CC7A-94B4-BD0B893FBF25}"/>
              </a:ext>
            </a:extLst>
          </p:cNvPr>
          <p:cNvSpPr>
            <a:spLocks noGrp="1"/>
          </p:cNvSpPr>
          <p:nvPr>
            <p:ph type="body" sz="quarter" idx="13"/>
          </p:nvPr>
        </p:nvSpPr>
        <p:spPr>
          <a:xfrm>
            <a:off x="527305" y="2171308"/>
            <a:ext cx="5648412" cy="3751190"/>
          </a:xfrm>
        </p:spPr>
        <p:txBody>
          <a:bodyPr vert="horz" lIns="91440" tIns="45720" rIns="91440" bIns="45720" rtlCol="0" anchor="t">
            <a:normAutofit fontScale="70000" lnSpcReduction="20000"/>
          </a:bodyPr>
          <a:lstStyle/>
          <a:p>
            <a:pPr fontAlgn="base">
              <a:lnSpc>
                <a:spcPct val="170000"/>
              </a:lnSpc>
            </a:pPr>
            <a:r>
              <a:rPr lang="en-GB" sz="2600" b="0" i="0" kern="1200">
                <a:effectLst/>
                <a:latin typeface="Poppins"/>
                <a:cs typeface="Poppins"/>
              </a:rPr>
              <a:t>We will now take </a:t>
            </a:r>
            <a:r>
              <a:rPr lang="en-GB" sz="2600" b="0" i="0" kern="1200" err="1">
                <a:effectLst/>
                <a:latin typeface="Poppins"/>
                <a:cs typeface="Poppins"/>
              </a:rPr>
              <a:t>Slido</a:t>
            </a:r>
            <a:r>
              <a:rPr lang="en-GB" sz="2600" b="0" i="0" kern="1200">
                <a:effectLst/>
                <a:latin typeface="Poppins"/>
                <a:cs typeface="Poppins"/>
              </a:rPr>
              <a:t> Q&amp;A for the remainder of the session</a:t>
            </a:r>
            <a:r>
              <a:rPr lang="en-GB" sz="2600" b="0" i="0" kern="1200">
                <a:latin typeface="Poppins"/>
                <a:cs typeface="Poppins"/>
              </a:rPr>
              <a:t>. </a:t>
            </a:r>
          </a:p>
          <a:p>
            <a:pPr fontAlgn="base">
              <a:lnSpc>
                <a:spcPct val="90000"/>
              </a:lnSpc>
            </a:pPr>
            <a:endParaRPr lang="en-GB" sz="2600" b="0" i="0" kern="1200">
              <a:effectLst/>
              <a:latin typeface="Poppins"/>
              <a:cs typeface="Poppins"/>
            </a:endParaRPr>
          </a:p>
          <a:p>
            <a:r>
              <a:rPr lang="en-US" sz="3400" b="1">
                <a:latin typeface="Poppins"/>
                <a:cs typeface="Poppins"/>
              </a:rPr>
              <a:t>#NESO0409</a:t>
            </a:r>
            <a:endParaRPr lang="en-GB" sz="3400" b="1"/>
          </a:p>
          <a:p>
            <a:pPr fontAlgn="base">
              <a:lnSpc>
                <a:spcPct val="90000"/>
              </a:lnSpc>
            </a:pPr>
            <a:endParaRPr lang="en-GB" sz="2600" b="0" i="0" kern="1200">
              <a:effectLst/>
              <a:latin typeface="Poppins"/>
              <a:cs typeface="Poppins"/>
            </a:endParaRPr>
          </a:p>
          <a:p>
            <a:pPr fontAlgn="base">
              <a:lnSpc>
                <a:spcPct val="170000"/>
              </a:lnSpc>
            </a:pPr>
            <a:r>
              <a:rPr lang="en-GB" sz="2600" b="1" i="0" kern="1200">
                <a:effectLst/>
                <a:latin typeface="Poppins"/>
                <a:cs typeface="Poppins"/>
              </a:rPr>
              <a:t>We kindly request that do you do not raise project specific questions </a:t>
            </a:r>
            <a:r>
              <a:rPr lang="en-GB" sz="2600" b="0" i="0" kern="1200">
                <a:effectLst/>
                <a:latin typeface="Poppins"/>
                <a:cs typeface="Poppins"/>
              </a:rPr>
              <a:t>and that you keep your question constructive and relevant to the content we have shared today.</a:t>
            </a:r>
            <a:endParaRPr lang="en-GB" sz="2600" b="0" i="0" kern="1200">
              <a:latin typeface="Poppins"/>
              <a:cs typeface="Poppins"/>
            </a:endParaRPr>
          </a:p>
          <a:p>
            <a:endParaRPr lang="en-GB" sz="2400" b="1"/>
          </a:p>
        </p:txBody>
      </p:sp>
      <p:sp>
        <p:nvSpPr>
          <p:cNvPr id="7" name="Rectangle 6">
            <a:extLst>
              <a:ext uri="{FF2B5EF4-FFF2-40B4-BE49-F238E27FC236}">
                <a16:creationId xmlns:a16="http://schemas.microsoft.com/office/drawing/2014/main" id="{D3DDE11F-608C-E7A6-E7DD-529F2159A0A3}"/>
              </a:ext>
            </a:extLst>
          </p:cNvPr>
          <p:cNvSpPr/>
          <p:nvPr/>
        </p:nvSpPr>
        <p:spPr>
          <a:xfrm>
            <a:off x="521208" y="182880"/>
            <a:ext cx="1755648" cy="26517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Public</a:t>
            </a:r>
          </a:p>
        </p:txBody>
      </p:sp>
      <p:pic>
        <p:nvPicPr>
          <p:cNvPr id="5" name="Picture 4">
            <a:extLst>
              <a:ext uri="{FF2B5EF4-FFF2-40B4-BE49-F238E27FC236}">
                <a16:creationId xmlns:a16="http://schemas.microsoft.com/office/drawing/2014/main" id="{DFDB06FC-1B46-9834-38FB-ADB35E06DACA}"/>
              </a:ext>
            </a:extLst>
          </p:cNvPr>
          <p:cNvPicPr>
            <a:picLocks noChangeAspect="1"/>
          </p:cNvPicPr>
          <p:nvPr/>
        </p:nvPicPr>
        <p:blipFill>
          <a:blip r:embed="rId2"/>
          <a:stretch>
            <a:fillRect/>
          </a:stretch>
        </p:blipFill>
        <p:spPr>
          <a:xfrm>
            <a:off x="7868651" y="1098883"/>
            <a:ext cx="3522245" cy="3522245"/>
          </a:xfrm>
          <a:prstGeom prst="rect">
            <a:avLst/>
          </a:prstGeom>
        </p:spPr>
      </p:pic>
    </p:spTree>
    <p:extLst>
      <p:ext uri="{BB962C8B-B14F-4D97-AF65-F5344CB8AC3E}">
        <p14:creationId xmlns:p14="http://schemas.microsoft.com/office/powerpoint/2010/main" val="421754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A8B4-8F9F-EB51-3851-849685AB76CE}"/>
              </a:ext>
            </a:extLst>
          </p:cNvPr>
          <p:cNvSpPr>
            <a:spLocks noGrp="1"/>
          </p:cNvSpPr>
          <p:nvPr>
            <p:ph type="ctrTitle"/>
          </p:nvPr>
        </p:nvSpPr>
        <p:spPr/>
        <p:txBody>
          <a:bodyPr/>
          <a:lstStyle/>
          <a:p>
            <a:r>
              <a:rPr lang="en-GB"/>
              <a:t>Thank you </a:t>
            </a:r>
          </a:p>
        </p:txBody>
      </p:sp>
      <p:sp>
        <p:nvSpPr>
          <p:cNvPr id="3" name="Rectangle 2">
            <a:extLst>
              <a:ext uri="{FF2B5EF4-FFF2-40B4-BE49-F238E27FC236}">
                <a16:creationId xmlns:a16="http://schemas.microsoft.com/office/drawing/2014/main" id="{D74D4C9C-B457-37D1-4C3B-CAC38DEB7FB4}"/>
              </a:ext>
            </a:extLst>
          </p:cNvPr>
          <p:cNvSpPr/>
          <p:nvPr/>
        </p:nvSpPr>
        <p:spPr>
          <a:xfrm>
            <a:off x="521208" y="182880"/>
            <a:ext cx="1755648" cy="26517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Public</a:t>
            </a:r>
          </a:p>
        </p:txBody>
      </p:sp>
      <p:pic>
        <p:nvPicPr>
          <p:cNvPr id="4" name="Picture 3">
            <a:extLst>
              <a:ext uri="{FF2B5EF4-FFF2-40B4-BE49-F238E27FC236}">
                <a16:creationId xmlns:a16="http://schemas.microsoft.com/office/drawing/2014/main" id="{C9900301-2FF0-7908-6ED9-FABE168DC3DF}"/>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71295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5C94C0-266D-BF9E-1847-75D8B89B5270}"/>
            </a:ext>
          </a:extLst>
        </p:cNvPr>
        <p:cNvGrpSpPr/>
        <p:nvPr/>
      </p:nvGrpSpPr>
      <p:grpSpPr>
        <a:xfrm>
          <a:off x="0" y="0"/>
          <a:ext cx="0" cy="0"/>
          <a:chOff x="0" y="0"/>
          <a:chExt cx="0" cy="0"/>
        </a:xfrm>
      </p:grpSpPr>
      <p:sp>
        <p:nvSpPr>
          <p:cNvPr id="55" name="Freeform 5">
            <a:extLst>
              <a:ext uri="{FF2B5EF4-FFF2-40B4-BE49-F238E27FC236}">
                <a16:creationId xmlns:a16="http://schemas.microsoft.com/office/drawing/2014/main" id="{ACCFEB07-63C2-8F01-B2F6-66DA81685AEA}"/>
              </a:ext>
            </a:extLst>
          </p:cNvPr>
          <p:cNvSpPr/>
          <p:nvPr/>
        </p:nvSpPr>
        <p:spPr>
          <a:xfrm>
            <a:off x="5425778" y="3582012"/>
            <a:ext cx="3187280" cy="1747072"/>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16" h="1525179">
                <a:moveTo>
                  <a:pt x="0" y="6096"/>
                </a:moveTo>
                <a:lnTo>
                  <a:pt x="1895856" y="0"/>
                </a:lnTo>
                <a:cubicBezTo>
                  <a:pt x="2001139" y="508"/>
                  <a:pt x="2127701" y="60567"/>
                  <a:pt x="2194560" y="134112"/>
                </a:cubicBezTo>
                <a:cubicBezTo>
                  <a:pt x="2442464" y="353568"/>
                  <a:pt x="3269488" y="1213104"/>
                  <a:pt x="3383280" y="1316736"/>
                </a:cubicBezTo>
                <a:cubicBezTo>
                  <a:pt x="3497072" y="1420368"/>
                  <a:pt x="3647833" y="1523607"/>
                  <a:pt x="3901440" y="1524000"/>
                </a:cubicBezTo>
                <a:lnTo>
                  <a:pt x="5796116" y="1525179"/>
                </a:lnTo>
              </a:path>
            </a:pathLst>
          </a:custGeom>
          <a:ln w="168275">
            <a:solidFill>
              <a:schemeClr val="accent5">
                <a:lumMod val="20000"/>
                <a:lumOff val="80000"/>
              </a:schemeClr>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Freeform 5">
            <a:extLst>
              <a:ext uri="{FF2B5EF4-FFF2-40B4-BE49-F238E27FC236}">
                <a16:creationId xmlns:a16="http://schemas.microsoft.com/office/drawing/2014/main" id="{D68AA1CA-F635-DC7B-0B33-AAD2AEFF7A0A}"/>
              </a:ext>
            </a:extLst>
          </p:cNvPr>
          <p:cNvSpPr/>
          <p:nvPr/>
        </p:nvSpPr>
        <p:spPr>
          <a:xfrm flipV="1">
            <a:off x="1403622" y="1975824"/>
            <a:ext cx="3404351" cy="729773"/>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16" h="1525179">
                <a:moveTo>
                  <a:pt x="0" y="6096"/>
                </a:moveTo>
                <a:lnTo>
                  <a:pt x="1895856" y="0"/>
                </a:lnTo>
                <a:cubicBezTo>
                  <a:pt x="2001139" y="508"/>
                  <a:pt x="2127701" y="60567"/>
                  <a:pt x="2194560" y="134112"/>
                </a:cubicBezTo>
                <a:cubicBezTo>
                  <a:pt x="2442464" y="353568"/>
                  <a:pt x="3269488" y="1213104"/>
                  <a:pt x="3383280" y="1316736"/>
                </a:cubicBezTo>
                <a:cubicBezTo>
                  <a:pt x="3497072" y="1420368"/>
                  <a:pt x="3647833" y="1523607"/>
                  <a:pt x="3901440" y="1524000"/>
                </a:cubicBezTo>
                <a:lnTo>
                  <a:pt x="5796116" y="1525179"/>
                </a:lnTo>
              </a:path>
            </a:pathLst>
          </a:custGeom>
          <a:ln w="212725">
            <a:solidFill>
              <a:schemeClr val="bg1">
                <a:lumMod val="75000"/>
              </a:schemeClr>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TextBox 75">
            <a:extLst>
              <a:ext uri="{FF2B5EF4-FFF2-40B4-BE49-F238E27FC236}">
                <a16:creationId xmlns:a16="http://schemas.microsoft.com/office/drawing/2014/main" id="{C9653291-76DC-C8DF-936F-2C25E94E8A70}"/>
              </a:ext>
            </a:extLst>
          </p:cNvPr>
          <p:cNvSpPr txBox="1"/>
          <p:nvPr/>
        </p:nvSpPr>
        <p:spPr>
          <a:xfrm>
            <a:off x="343316" y="1568463"/>
            <a:ext cx="16823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Expected projects in scope</a:t>
            </a:r>
            <a:endParaRPr kumimoji="0" lang="en-GB" sz="1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5">
            <a:extLst>
              <a:ext uri="{FF2B5EF4-FFF2-40B4-BE49-F238E27FC236}">
                <a16:creationId xmlns:a16="http://schemas.microsoft.com/office/drawing/2014/main" id="{649DA413-5E37-EA17-3EC6-EAD6661D230F}"/>
              </a:ext>
            </a:extLst>
          </p:cNvPr>
          <p:cNvSpPr/>
          <p:nvPr/>
        </p:nvSpPr>
        <p:spPr>
          <a:xfrm>
            <a:off x="1547230" y="2737279"/>
            <a:ext cx="3108207" cy="843846"/>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16" h="1525179">
                <a:moveTo>
                  <a:pt x="0" y="6096"/>
                </a:moveTo>
                <a:lnTo>
                  <a:pt x="1895856" y="0"/>
                </a:lnTo>
                <a:cubicBezTo>
                  <a:pt x="2001139" y="508"/>
                  <a:pt x="2127701" y="60567"/>
                  <a:pt x="2194560" y="134112"/>
                </a:cubicBezTo>
                <a:cubicBezTo>
                  <a:pt x="2442464" y="353568"/>
                  <a:pt x="3269488" y="1213104"/>
                  <a:pt x="3383280" y="1316736"/>
                </a:cubicBezTo>
                <a:cubicBezTo>
                  <a:pt x="3497072" y="1420368"/>
                  <a:pt x="3647833" y="1523607"/>
                  <a:pt x="3901440" y="1524000"/>
                </a:cubicBezTo>
                <a:lnTo>
                  <a:pt x="5796116" y="1525179"/>
                </a:lnTo>
              </a:path>
            </a:pathLst>
          </a:custGeom>
          <a:ln w="346075">
            <a:solidFill>
              <a:schemeClr val="accent5">
                <a:lumMod val="50000"/>
              </a:schemeClr>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917B7DFE-5694-6814-3161-6E9EDFCFE49B}"/>
              </a:ext>
            </a:extLst>
          </p:cNvPr>
          <p:cNvGrpSpPr/>
          <p:nvPr/>
        </p:nvGrpSpPr>
        <p:grpSpPr>
          <a:xfrm>
            <a:off x="544816" y="2129599"/>
            <a:ext cx="1170998" cy="1152000"/>
            <a:chOff x="800455" y="3378296"/>
            <a:chExt cx="1170998" cy="1152000"/>
          </a:xfrm>
        </p:grpSpPr>
        <p:sp>
          <p:nvSpPr>
            <p:cNvPr id="30" name="Oval 29">
              <a:extLst>
                <a:ext uri="{FF2B5EF4-FFF2-40B4-BE49-F238E27FC236}">
                  <a16:creationId xmlns:a16="http://schemas.microsoft.com/office/drawing/2014/main" id="{0DA61724-E2E7-0580-5AE9-3E15DFFFC26B}"/>
                </a:ext>
              </a:extLst>
            </p:cNvPr>
            <p:cNvSpPr/>
            <p:nvPr/>
          </p:nvSpPr>
          <p:spPr>
            <a:xfrm>
              <a:off x="801474" y="3378296"/>
              <a:ext cx="1152000" cy="1152000"/>
            </a:xfrm>
            <a:prstGeom prst="ellipse">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EB4D3AFB-3CA0-C4FC-5E4C-4CB548F497EC}"/>
                </a:ext>
              </a:extLst>
            </p:cNvPr>
            <p:cNvSpPr txBox="1"/>
            <p:nvPr/>
          </p:nvSpPr>
          <p:spPr>
            <a:xfrm>
              <a:off x="800455" y="3697433"/>
              <a:ext cx="117099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prstClr val="white"/>
                  </a:solidFill>
                  <a:latin typeface="Aptos" panose="02110004020202020204"/>
                </a:rPr>
                <a:t>~</a:t>
              </a: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1800</a:t>
              </a:r>
            </a:p>
          </p:txBody>
        </p:sp>
      </p:grpSp>
      <p:sp>
        <p:nvSpPr>
          <p:cNvPr id="51" name="TextBox 50">
            <a:extLst>
              <a:ext uri="{FF2B5EF4-FFF2-40B4-BE49-F238E27FC236}">
                <a16:creationId xmlns:a16="http://schemas.microsoft.com/office/drawing/2014/main" id="{4AD2ACB8-818A-E001-55E6-6AB14F2074EE}"/>
              </a:ext>
            </a:extLst>
          </p:cNvPr>
          <p:cNvSpPr txBox="1"/>
          <p:nvPr/>
        </p:nvSpPr>
        <p:spPr>
          <a:xfrm>
            <a:off x="3053211" y="1507468"/>
            <a:ext cx="168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Not logged in yet</a:t>
            </a:r>
          </a:p>
        </p:txBody>
      </p:sp>
      <p:sp>
        <p:nvSpPr>
          <p:cNvPr id="52" name="TextBox 51">
            <a:extLst>
              <a:ext uri="{FF2B5EF4-FFF2-40B4-BE49-F238E27FC236}">
                <a16:creationId xmlns:a16="http://schemas.microsoft.com/office/drawing/2014/main" id="{343E3023-2C3A-3B60-F416-90112764609A}"/>
              </a:ext>
            </a:extLst>
          </p:cNvPr>
          <p:cNvSpPr txBox="1"/>
          <p:nvPr/>
        </p:nvSpPr>
        <p:spPr>
          <a:xfrm>
            <a:off x="2859382" y="3899586"/>
            <a:ext cx="17086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Logged into portal</a:t>
            </a:r>
          </a:p>
        </p:txBody>
      </p:sp>
      <p:grpSp>
        <p:nvGrpSpPr>
          <p:cNvPr id="62" name="Group 61">
            <a:extLst>
              <a:ext uri="{FF2B5EF4-FFF2-40B4-BE49-F238E27FC236}">
                <a16:creationId xmlns:a16="http://schemas.microsoft.com/office/drawing/2014/main" id="{76214512-3D86-6560-4FCE-F9FC5E49A882}"/>
              </a:ext>
            </a:extLst>
          </p:cNvPr>
          <p:cNvGrpSpPr/>
          <p:nvPr/>
        </p:nvGrpSpPr>
        <p:grpSpPr>
          <a:xfrm>
            <a:off x="8312226" y="4949933"/>
            <a:ext cx="1051053" cy="791998"/>
            <a:chOff x="2856704" y="3943066"/>
            <a:chExt cx="797597" cy="612000"/>
          </a:xfrm>
        </p:grpSpPr>
        <p:sp>
          <p:nvSpPr>
            <p:cNvPr id="63" name="Oval 62">
              <a:extLst>
                <a:ext uri="{FF2B5EF4-FFF2-40B4-BE49-F238E27FC236}">
                  <a16:creationId xmlns:a16="http://schemas.microsoft.com/office/drawing/2014/main" id="{3C839B73-9388-C2CB-53EA-BDC0E7B9F756}"/>
                </a:ext>
              </a:extLst>
            </p:cNvPr>
            <p:cNvSpPr/>
            <p:nvPr/>
          </p:nvSpPr>
          <p:spPr>
            <a:xfrm>
              <a:off x="2949503" y="3943066"/>
              <a:ext cx="612000" cy="612000"/>
            </a:xfrm>
            <a:prstGeom prst="ellipse">
              <a:avLst/>
            </a:prstGeom>
            <a:solidFill>
              <a:schemeClr val="accent5">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4" name="TextBox 63">
              <a:extLst>
                <a:ext uri="{FF2B5EF4-FFF2-40B4-BE49-F238E27FC236}">
                  <a16:creationId xmlns:a16="http://schemas.microsoft.com/office/drawing/2014/main" id="{1BC078F0-41F5-EAB4-3F85-A04B8723FEA6}"/>
                </a:ext>
              </a:extLst>
            </p:cNvPr>
            <p:cNvSpPr txBox="1"/>
            <p:nvPr/>
          </p:nvSpPr>
          <p:spPr>
            <a:xfrm>
              <a:off x="2856704" y="4068908"/>
              <a:ext cx="797597" cy="35674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2</a:t>
              </a:r>
              <a:r>
                <a:rPr lang="en-GB" sz="2400" b="1">
                  <a:solidFill>
                    <a:prstClr val="black"/>
                  </a:solidFill>
                  <a:latin typeface="Aptos" panose="02110004020202020204"/>
                </a:rPr>
                <a:t>37</a:t>
              </a:r>
              <a:endParaRPr kumimoji="0" lang="en-GB" sz="2400" b="1"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53" name="Freeform 5">
            <a:extLst>
              <a:ext uri="{FF2B5EF4-FFF2-40B4-BE49-F238E27FC236}">
                <a16:creationId xmlns:a16="http://schemas.microsoft.com/office/drawing/2014/main" id="{71153AAE-FB4F-52ED-DC97-8B57D229C88C}"/>
              </a:ext>
            </a:extLst>
          </p:cNvPr>
          <p:cNvSpPr/>
          <p:nvPr/>
        </p:nvSpPr>
        <p:spPr>
          <a:xfrm>
            <a:off x="5491821" y="3527050"/>
            <a:ext cx="2990989" cy="593920"/>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16" h="1525179">
                <a:moveTo>
                  <a:pt x="0" y="6096"/>
                </a:moveTo>
                <a:lnTo>
                  <a:pt x="1895856" y="0"/>
                </a:lnTo>
                <a:cubicBezTo>
                  <a:pt x="2001139" y="508"/>
                  <a:pt x="2127701" y="60567"/>
                  <a:pt x="2194560" y="134112"/>
                </a:cubicBezTo>
                <a:cubicBezTo>
                  <a:pt x="2442464" y="353568"/>
                  <a:pt x="3269488" y="1213104"/>
                  <a:pt x="3383280" y="1316736"/>
                </a:cubicBezTo>
                <a:cubicBezTo>
                  <a:pt x="3497072" y="1420368"/>
                  <a:pt x="3647833" y="1523607"/>
                  <a:pt x="3901440" y="1524000"/>
                </a:cubicBezTo>
                <a:lnTo>
                  <a:pt x="5796116" y="1525179"/>
                </a:lnTo>
              </a:path>
            </a:pathLst>
          </a:custGeom>
          <a:ln w="257175">
            <a:solidFill>
              <a:schemeClr val="accent5">
                <a:lumMod val="60000"/>
                <a:lumOff val="40000"/>
              </a:schemeClr>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59" name="Group 58">
            <a:extLst>
              <a:ext uri="{FF2B5EF4-FFF2-40B4-BE49-F238E27FC236}">
                <a16:creationId xmlns:a16="http://schemas.microsoft.com/office/drawing/2014/main" id="{F729E023-3FF8-9DAE-75CF-E9EE5BF38786}"/>
              </a:ext>
            </a:extLst>
          </p:cNvPr>
          <p:cNvGrpSpPr/>
          <p:nvPr/>
        </p:nvGrpSpPr>
        <p:grpSpPr>
          <a:xfrm>
            <a:off x="8312951" y="3734453"/>
            <a:ext cx="1054280" cy="791999"/>
            <a:chOff x="2865309" y="3943067"/>
            <a:chExt cx="797597" cy="612000"/>
          </a:xfrm>
        </p:grpSpPr>
        <p:sp>
          <p:nvSpPr>
            <p:cNvPr id="60" name="Oval 59">
              <a:extLst>
                <a:ext uri="{FF2B5EF4-FFF2-40B4-BE49-F238E27FC236}">
                  <a16:creationId xmlns:a16="http://schemas.microsoft.com/office/drawing/2014/main" id="{A7B438B3-A233-9786-BA4E-15827453FB55}"/>
                </a:ext>
              </a:extLst>
            </p:cNvPr>
            <p:cNvSpPr/>
            <p:nvPr/>
          </p:nvSpPr>
          <p:spPr>
            <a:xfrm>
              <a:off x="2949503" y="3943067"/>
              <a:ext cx="612000" cy="612000"/>
            </a:xfrm>
            <a:prstGeom prst="ellipse">
              <a:avLst/>
            </a:prstGeom>
            <a:solidFill>
              <a:schemeClr val="accent5">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1" name="TextBox 60">
              <a:extLst>
                <a:ext uri="{FF2B5EF4-FFF2-40B4-BE49-F238E27FC236}">
                  <a16:creationId xmlns:a16="http://schemas.microsoft.com/office/drawing/2014/main" id="{44E87082-ED0B-4502-93F2-18729A47EB5A}"/>
                </a:ext>
              </a:extLst>
            </p:cNvPr>
            <p:cNvSpPr txBox="1"/>
            <p:nvPr/>
          </p:nvSpPr>
          <p:spPr>
            <a:xfrm>
              <a:off x="2865309" y="4068142"/>
              <a:ext cx="797597" cy="35674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1431</a:t>
              </a: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66" name="TextBox 65">
            <a:extLst>
              <a:ext uri="{FF2B5EF4-FFF2-40B4-BE49-F238E27FC236}">
                <a16:creationId xmlns:a16="http://schemas.microsoft.com/office/drawing/2014/main" id="{EC45F25D-03FF-2ECC-1DCE-5CAF2921320B}"/>
              </a:ext>
            </a:extLst>
          </p:cNvPr>
          <p:cNvSpPr txBox="1"/>
          <p:nvPr/>
        </p:nvSpPr>
        <p:spPr>
          <a:xfrm>
            <a:off x="7762811" y="2393191"/>
            <a:ext cx="6124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Draft</a:t>
            </a:r>
          </a:p>
        </p:txBody>
      </p:sp>
      <p:sp>
        <p:nvSpPr>
          <p:cNvPr id="67" name="TextBox 66">
            <a:extLst>
              <a:ext uri="{FF2B5EF4-FFF2-40B4-BE49-F238E27FC236}">
                <a16:creationId xmlns:a16="http://schemas.microsoft.com/office/drawing/2014/main" id="{46A4E591-0D68-EF25-86B5-1379B1A5534C}"/>
              </a:ext>
            </a:extLst>
          </p:cNvPr>
          <p:cNvSpPr txBox="1"/>
          <p:nvPr/>
        </p:nvSpPr>
        <p:spPr>
          <a:xfrm>
            <a:off x="7708129" y="3666625"/>
            <a:ext cx="7217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Gate 2</a:t>
            </a:r>
          </a:p>
        </p:txBody>
      </p:sp>
      <p:sp>
        <p:nvSpPr>
          <p:cNvPr id="69" name="TextBox 68">
            <a:extLst>
              <a:ext uri="{FF2B5EF4-FFF2-40B4-BE49-F238E27FC236}">
                <a16:creationId xmlns:a16="http://schemas.microsoft.com/office/drawing/2014/main" id="{2F2CACCC-0586-8CE3-A91A-389CFE4C12A6}"/>
              </a:ext>
            </a:extLst>
          </p:cNvPr>
          <p:cNvSpPr txBox="1"/>
          <p:nvPr/>
        </p:nvSpPr>
        <p:spPr>
          <a:xfrm>
            <a:off x="7727269" y="4944316"/>
            <a:ext cx="8064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Gate 1</a:t>
            </a:r>
          </a:p>
        </p:txBody>
      </p:sp>
      <p:grpSp>
        <p:nvGrpSpPr>
          <p:cNvPr id="89" name="Group 88">
            <a:extLst>
              <a:ext uri="{FF2B5EF4-FFF2-40B4-BE49-F238E27FC236}">
                <a16:creationId xmlns:a16="http://schemas.microsoft.com/office/drawing/2014/main" id="{4D58A54B-A362-AD75-A4A9-4BDCFF8FAFFC}"/>
              </a:ext>
            </a:extLst>
          </p:cNvPr>
          <p:cNvGrpSpPr/>
          <p:nvPr/>
        </p:nvGrpSpPr>
        <p:grpSpPr>
          <a:xfrm>
            <a:off x="4659614" y="1625718"/>
            <a:ext cx="749466" cy="729773"/>
            <a:chOff x="2949503" y="2984570"/>
            <a:chExt cx="804832" cy="792000"/>
          </a:xfrm>
        </p:grpSpPr>
        <p:sp>
          <p:nvSpPr>
            <p:cNvPr id="90" name="Oval 89">
              <a:extLst>
                <a:ext uri="{FF2B5EF4-FFF2-40B4-BE49-F238E27FC236}">
                  <a16:creationId xmlns:a16="http://schemas.microsoft.com/office/drawing/2014/main" id="{CBF4ADD4-8023-DD0D-73B6-36E78FA77D4C}"/>
                </a:ext>
              </a:extLst>
            </p:cNvPr>
            <p:cNvSpPr/>
            <p:nvPr/>
          </p:nvSpPr>
          <p:spPr>
            <a:xfrm>
              <a:off x="2949503" y="2984570"/>
              <a:ext cx="792000" cy="792000"/>
            </a:xfrm>
            <a:prstGeom prst="ellipse">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1" name="TextBox 90">
              <a:extLst>
                <a:ext uri="{FF2B5EF4-FFF2-40B4-BE49-F238E27FC236}">
                  <a16:creationId xmlns:a16="http://schemas.microsoft.com/office/drawing/2014/main" id="{0910FAE8-7D0F-0F41-1C7D-ED7BC10D625A}"/>
                </a:ext>
              </a:extLst>
            </p:cNvPr>
            <p:cNvSpPr txBox="1"/>
            <p:nvPr/>
          </p:nvSpPr>
          <p:spPr>
            <a:xfrm>
              <a:off x="2956738" y="3151069"/>
              <a:ext cx="797597" cy="43422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u="none" strike="noStrike" kern="1200" cap="none" spc="0" normalizeH="0" baseline="0" noProof="0">
                  <a:ln>
                    <a:noFill/>
                  </a:ln>
                  <a:solidFill>
                    <a:prstClr val="black"/>
                  </a:solidFill>
                  <a:effectLst/>
                  <a:uLnTx/>
                  <a:uFillTx/>
                  <a:latin typeface="Aptos" panose="02110004020202020204"/>
                </a:rPr>
                <a:t>11</a:t>
              </a:r>
            </a:p>
          </p:txBody>
        </p:sp>
      </p:grpSp>
      <p:sp>
        <p:nvSpPr>
          <p:cNvPr id="54" name="Freeform 5">
            <a:extLst>
              <a:ext uri="{FF2B5EF4-FFF2-40B4-BE49-F238E27FC236}">
                <a16:creationId xmlns:a16="http://schemas.microsoft.com/office/drawing/2014/main" id="{FCA9D082-890E-7F6B-14A5-6342EC73ECE1}"/>
              </a:ext>
            </a:extLst>
          </p:cNvPr>
          <p:cNvSpPr/>
          <p:nvPr/>
        </p:nvSpPr>
        <p:spPr>
          <a:xfrm flipV="1">
            <a:off x="5484969" y="2839063"/>
            <a:ext cx="3048778" cy="687986"/>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16" h="1525179">
                <a:moveTo>
                  <a:pt x="0" y="6096"/>
                </a:moveTo>
                <a:lnTo>
                  <a:pt x="1895856" y="0"/>
                </a:lnTo>
                <a:cubicBezTo>
                  <a:pt x="2001139" y="508"/>
                  <a:pt x="2127701" y="60567"/>
                  <a:pt x="2194560" y="134112"/>
                </a:cubicBezTo>
                <a:cubicBezTo>
                  <a:pt x="2442464" y="353568"/>
                  <a:pt x="3269488" y="1213104"/>
                  <a:pt x="3383280" y="1316736"/>
                </a:cubicBezTo>
                <a:cubicBezTo>
                  <a:pt x="3497072" y="1420368"/>
                  <a:pt x="3647833" y="1523607"/>
                  <a:pt x="3901440" y="1524000"/>
                </a:cubicBezTo>
                <a:lnTo>
                  <a:pt x="5796116" y="1525179"/>
                </a:lnTo>
              </a:path>
            </a:pathLst>
          </a:custGeom>
          <a:ln w="333375">
            <a:solidFill>
              <a:schemeClr val="accent5">
                <a:lumMod val="75000"/>
              </a:schemeClr>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D48F3F50-8B89-E732-AFFF-ED16967824DE}"/>
              </a:ext>
            </a:extLst>
          </p:cNvPr>
          <p:cNvGrpSpPr/>
          <p:nvPr/>
        </p:nvGrpSpPr>
        <p:grpSpPr>
          <a:xfrm>
            <a:off x="4514984" y="3108805"/>
            <a:ext cx="1008000" cy="1008000"/>
            <a:chOff x="2949503" y="1839094"/>
            <a:chExt cx="900000" cy="900000"/>
          </a:xfrm>
          <a:solidFill>
            <a:schemeClr val="accent1">
              <a:lumMod val="50000"/>
            </a:schemeClr>
          </a:solidFill>
        </p:grpSpPr>
        <p:sp>
          <p:nvSpPr>
            <p:cNvPr id="12" name="Oval 11">
              <a:extLst>
                <a:ext uri="{FF2B5EF4-FFF2-40B4-BE49-F238E27FC236}">
                  <a16:creationId xmlns:a16="http://schemas.microsoft.com/office/drawing/2014/main" id="{9061C9D1-E7AF-8647-DB7A-03CB03F7061B}"/>
                </a:ext>
              </a:extLst>
            </p:cNvPr>
            <p:cNvSpPr/>
            <p:nvPr/>
          </p:nvSpPr>
          <p:spPr>
            <a:xfrm>
              <a:off x="2949503" y="1839094"/>
              <a:ext cx="900000" cy="900000"/>
            </a:xfrm>
            <a:prstGeom prst="ellipse">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A223082E-4BFF-55A7-48CA-934BC2D5C954}"/>
                </a:ext>
              </a:extLst>
            </p:cNvPr>
            <p:cNvSpPr txBox="1"/>
            <p:nvPr/>
          </p:nvSpPr>
          <p:spPr>
            <a:xfrm>
              <a:off x="3001299" y="2139096"/>
              <a:ext cx="797597" cy="41220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1789</a:t>
              </a:r>
            </a:p>
          </p:txBody>
        </p:sp>
      </p:grpSp>
      <p:grpSp>
        <p:nvGrpSpPr>
          <p:cNvPr id="56" name="Group 55">
            <a:extLst>
              <a:ext uri="{FF2B5EF4-FFF2-40B4-BE49-F238E27FC236}">
                <a16:creationId xmlns:a16="http://schemas.microsoft.com/office/drawing/2014/main" id="{E326031B-7335-B916-962D-2F5DE0CEA1A0}"/>
              </a:ext>
            </a:extLst>
          </p:cNvPr>
          <p:cNvGrpSpPr/>
          <p:nvPr/>
        </p:nvGrpSpPr>
        <p:grpSpPr>
          <a:xfrm>
            <a:off x="8425817" y="2449898"/>
            <a:ext cx="807377" cy="792000"/>
            <a:chOff x="2949503" y="2984570"/>
            <a:chExt cx="807377" cy="792000"/>
          </a:xfrm>
        </p:grpSpPr>
        <p:sp>
          <p:nvSpPr>
            <p:cNvPr id="57" name="Oval 56">
              <a:extLst>
                <a:ext uri="{FF2B5EF4-FFF2-40B4-BE49-F238E27FC236}">
                  <a16:creationId xmlns:a16="http://schemas.microsoft.com/office/drawing/2014/main" id="{8DDB0EFC-BD23-CFA2-EAD5-E367E39DC32E}"/>
                </a:ext>
              </a:extLst>
            </p:cNvPr>
            <p:cNvSpPr/>
            <p:nvPr/>
          </p:nvSpPr>
          <p:spPr>
            <a:xfrm>
              <a:off x="2949503" y="2984570"/>
              <a:ext cx="792000" cy="792000"/>
            </a:xfrm>
            <a:prstGeom prst="ellipse">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8" name="TextBox 57">
              <a:extLst>
                <a:ext uri="{FF2B5EF4-FFF2-40B4-BE49-F238E27FC236}">
                  <a16:creationId xmlns:a16="http://schemas.microsoft.com/office/drawing/2014/main" id="{69FFDA3F-3D8C-2061-D705-8754AE12F654}"/>
                </a:ext>
              </a:extLst>
            </p:cNvPr>
            <p:cNvSpPr txBox="1"/>
            <p:nvPr/>
          </p:nvSpPr>
          <p:spPr>
            <a:xfrm>
              <a:off x="2959283" y="3162598"/>
              <a:ext cx="797597"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121</a:t>
              </a:r>
            </a:p>
          </p:txBody>
        </p:sp>
      </p:grpSp>
      <p:graphicFrame>
        <p:nvGraphicFramePr>
          <p:cNvPr id="3" name="Table 2">
            <a:extLst>
              <a:ext uri="{FF2B5EF4-FFF2-40B4-BE49-F238E27FC236}">
                <a16:creationId xmlns:a16="http://schemas.microsoft.com/office/drawing/2014/main" id="{67E39A92-C87D-26FE-581E-BD5923A9CA81}"/>
              </a:ext>
            </a:extLst>
          </p:cNvPr>
          <p:cNvGraphicFramePr>
            <a:graphicFrameLocks noGrp="1"/>
          </p:cNvGraphicFramePr>
          <p:nvPr/>
        </p:nvGraphicFramePr>
        <p:xfrm>
          <a:off x="9421841" y="2369360"/>
          <a:ext cx="1678778" cy="777240"/>
        </p:xfrm>
        <a:graphic>
          <a:graphicData uri="http://schemas.openxmlformats.org/drawingml/2006/table">
            <a:tbl>
              <a:tblPr firstRow="1" bandRow="1">
                <a:tableStyleId>{5C22544A-7EE6-4342-B048-85BDC9FD1C3A}</a:tableStyleId>
              </a:tblPr>
              <a:tblGrid>
                <a:gridCol w="1082361">
                  <a:extLst>
                    <a:ext uri="{9D8B030D-6E8A-4147-A177-3AD203B41FA5}">
                      <a16:colId xmlns:a16="http://schemas.microsoft.com/office/drawing/2014/main" val="3958473896"/>
                    </a:ext>
                  </a:extLst>
                </a:gridCol>
                <a:gridCol w="596417">
                  <a:extLst>
                    <a:ext uri="{9D8B030D-6E8A-4147-A177-3AD203B41FA5}">
                      <a16:colId xmlns:a16="http://schemas.microsoft.com/office/drawing/2014/main" val="1264813433"/>
                    </a:ext>
                  </a:extLst>
                </a:gridCol>
              </a:tblGrid>
              <a:tr h="0">
                <a:tc>
                  <a:txBody>
                    <a:bodyPr/>
                    <a:lstStyle/>
                    <a:p>
                      <a:pPr algn="ctr"/>
                      <a:r>
                        <a:rPr lang="en-GB" sz="1100" b="1">
                          <a:solidFill>
                            <a:schemeClr val="bg1"/>
                          </a:solidFill>
                        </a:rPr>
                        <a:t>18</a:t>
                      </a:r>
                      <a:r>
                        <a:rPr lang="en-GB" sz="1100" b="1" baseline="30000">
                          <a:solidFill>
                            <a:schemeClr val="bg1"/>
                          </a:solidFill>
                        </a:rPr>
                        <a:t>th</a:t>
                      </a:r>
                      <a:r>
                        <a:rPr lang="en-GB" sz="1100" b="1">
                          <a:solidFill>
                            <a:schemeClr val="bg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GB" sz="1100" b="0">
                          <a:solidFill>
                            <a:schemeClr val="tx1"/>
                          </a:solidFill>
                        </a:rPr>
                        <a:t>754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0208"/>
                  </a:ext>
                </a:extLst>
              </a:tr>
              <a:tr h="0">
                <a:tc>
                  <a:txBody>
                    <a:bodyPr/>
                    <a:lstStyle/>
                    <a:p>
                      <a:pPr marL="0" lvl="0" indent="0" algn="ctr">
                        <a:lnSpc>
                          <a:spcPct val="100000"/>
                        </a:lnSpc>
                        <a:spcBef>
                          <a:spcPts val="0"/>
                        </a:spcBef>
                        <a:spcAft>
                          <a:spcPts val="0"/>
                        </a:spcAft>
                        <a:buNone/>
                      </a:pPr>
                      <a:r>
                        <a:rPr lang="en-GB" sz="1100" b="1">
                          <a:solidFill>
                            <a:schemeClr val="bg1"/>
                          </a:solidFill>
                        </a:rPr>
                        <a:t>1st August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lvl="0" algn="ctr">
                        <a:buNone/>
                      </a:pPr>
                      <a:r>
                        <a:rPr lang="en-GB" sz="1100" b="0">
                          <a:solidFill>
                            <a:schemeClr val="tx1"/>
                          </a:solidFill>
                        </a:rPr>
                        <a:t>653</a:t>
                      </a:r>
                      <a:endParaRPr lang="en-US" sz="11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259636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15th August</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5">
                        <a:lumMod val="75000"/>
                      </a:schemeClr>
                    </a:solidFill>
                  </a:tcPr>
                </a:tc>
                <a:tc>
                  <a:txBody>
                    <a:bodyPr/>
                    <a:lstStyle/>
                    <a:p>
                      <a:pPr lvl="0" algn="ctr">
                        <a:buNone/>
                      </a:pPr>
                      <a:r>
                        <a:rPr lang="en-US" sz="1100"/>
                        <a:t>431</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4699415"/>
                  </a:ext>
                </a:extLst>
              </a:tr>
            </a:tbl>
          </a:graphicData>
        </a:graphic>
      </p:graphicFrame>
      <p:graphicFrame>
        <p:nvGraphicFramePr>
          <p:cNvPr id="4" name="Table 3">
            <a:extLst>
              <a:ext uri="{FF2B5EF4-FFF2-40B4-BE49-F238E27FC236}">
                <a16:creationId xmlns:a16="http://schemas.microsoft.com/office/drawing/2014/main" id="{0398F678-C1D8-1507-14D7-740951146E2C}"/>
              </a:ext>
            </a:extLst>
          </p:cNvPr>
          <p:cNvGraphicFramePr>
            <a:graphicFrameLocks noGrp="1"/>
          </p:cNvGraphicFramePr>
          <p:nvPr/>
        </p:nvGraphicFramePr>
        <p:xfrm>
          <a:off x="9421841" y="3635777"/>
          <a:ext cx="1659114" cy="812530"/>
        </p:xfrm>
        <a:graphic>
          <a:graphicData uri="http://schemas.openxmlformats.org/drawingml/2006/table">
            <a:tbl>
              <a:tblPr firstRow="1" bandRow="1">
                <a:tableStyleId>{5C22544A-7EE6-4342-B048-85BDC9FD1C3A}</a:tableStyleId>
              </a:tblPr>
              <a:tblGrid>
                <a:gridCol w="1082361">
                  <a:extLst>
                    <a:ext uri="{9D8B030D-6E8A-4147-A177-3AD203B41FA5}">
                      <a16:colId xmlns:a16="http://schemas.microsoft.com/office/drawing/2014/main" val="3958473896"/>
                    </a:ext>
                  </a:extLst>
                </a:gridCol>
                <a:gridCol w="576753">
                  <a:extLst>
                    <a:ext uri="{9D8B030D-6E8A-4147-A177-3AD203B41FA5}">
                      <a16:colId xmlns:a16="http://schemas.microsoft.com/office/drawing/2014/main" val="1264813433"/>
                    </a:ext>
                  </a:extLst>
                </a:gridCol>
              </a:tblGrid>
              <a:tr h="229319">
                <a:tc>
                  <a:txBody>
                    <a:bodyPr/>
                    <a:lstStyle/>
                    <a:p>
                      <a:pPr marL="0" algn="ctr" defTabSz="914400" rtl="0" eaLnBrk="1" latinLnBrk="0" hangingPunct="1"/>
                      <a:r>
                        <a:rPr lang="en-GB" sz="1100" b="1" kern="1200">
                          <a:solidFill>
                            <a:schemeClr val="tx1"/>
                          </a:solidFill>
                          <a:latin typeface="+mn-lt"/>
                          <a:ea typeface="+mn-ea"/>
                          <a:cs typeface="+mn-cs"/>
                        </a:rPr>
                        <a:t>18th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algn="ctr" defTabSz="914400" rtl="0" eaLnBrk="1" latinLnBrk="0" hangingPunct="1"/>
                      <a:r>
                        <a:rPr lang="en-GB" sz="1100" b="0" kern="1200">
                          <a:solidFill>
                            <a:schemeClr val="tx1"/>
                          </a:solidFill>
                          <a:latin typeface="+mn-lt"/>
                          <a:ea typeface="+mn-ea"/>
                          <a:cs typeface="+mn-cs"/>
                        </a:rPr>
                        <a:t>233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0208"/>
                  </a:ext>
                </a:extLst>
              </a:tr>
              <a:tr h="229319">
                <a:tc>
                  <a:txBody>
                    <a:bodyPr/>
                    <a:lstStyle/>
                    <a:p>
                      <a:pPr marL="0" lvl="0" indent="0" algn="ctr" defTabSz="914400" rtl="0" eaLnBrk="1" latinLnBrk="0" hangingPunct="1">
                        <a:lnSpc>
                          <a:spcPct val="100000"/>
                        </a:lnSpc>
                        <a:spcBef>
                          <a:spcPts val="0"/>
                        </a:spcBef>
                        <a:spcAft>
                          <a:spcPts val="0"/>
                        </a:spcAft>
                        <a:buNone/>
                      </a:pPr>
                      <a:r>
                        <a:rPr lang="en-GB" sz="1100" b="1" kern="1200">
                          <a:solidFill>
                            <a:schemeClr val="tx1"/>
                          </a:solidFill>
                          <a:latin typeface="+mn-lt"/>
                          <a:ea typeface="+mn-ea"/>
                          <a:cs typeface="+mn-cs"/>
                        </a:rPr>
                        <a:t>1st August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lvl="0" algn="ctr" defTabSz="914400" rtl="0" eaLnBrk="1" latinLnBrk="0" hangingPunct="1">
                        <a:buNone/>
                      </a:pPr>
                      <a:r>
                        <a:rPr lang="en-GB" sz="1100" b="0" kern="1200">
                          <a:solidFill>
                            <a:schemeClr val="tx1"/>
                          </a:solidFill>
                          <a:latin typeface="+mn-lt"/>
                          <a:ea typeface="+mn-ea"/>
                          <a:cs typeface="+mn-cs"/>
                        </a:rPr>
                        <a:t>617</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876971"/>
                  </a:ext>
                </a:extLst>
              </a:tr>
              <a:tr h="294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15th August</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5">
                        <a:lumMod val="60000"/>
                        <a:lumOff val="40000"/>
                      </a:schemeClr>
                    </a:solidFill>
                  </a:tcPr>
                </a:tc>
                <a:tc>
                  <a:txBody>
                    <a:bodyPr/>
                    <a:lstStyle/>
                    <a:p>
                      <a:pPr marL="0" lvl="0" algn="ctr" defTabSz="914400" rtl="0" eaLnBrk="1" latinLnBrk="0" hangingPunct="1">
                        <a:buNone/>
                      </a:pPr>
                      <a:r>
                        <a:rPr lang="en-GB" sz="1100" b="0" kern="1200">
                          <a:solidFill>
                            <a:schemeClr val="tx1"/>
                          </a:solidFill>
                          <a:latin typeface="+mn-lt"/>
                          <a:ea typeface="+mn-ea"/>
                          <a:cs typeface="+mn-cs"/>
                        </a:rPr>
                        <a:t>992</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16343309"/>
                  </a:ext>
                </a:extLst>
              </a:tr>
            </a:tbl>
          </a:graphicData>
        </a:graphic>
      </p:graphicFrame>
      <p:graphicFrame>
        <p:nvGraphicFramePr>
          <p:cNvPr id="6" name="Table 5">
            <a:extLst>
              <a:ext uri="{FF2B5EF4-FFF2-40B4-BE49-F238E27FC236}">
                <a16:creationId xmlns:a16="http://schemas.microsoft.com/office/drawing/2014/main" id="{E09B5996-B5DE-4F0D-E441-D2D2206FE391}"/>
              </a:ext>
            </a:extLst>
          </p:cNvPr>
          <p:cNvGraphicFramePr>
            <a:graphicFrameLocks noGrp="1"/>
          </p:cNvGraphicFramePr>
          <p:nvPr/>
        </p:nvGraphicFramePr>
        <p:xfrm>
          <a:off x="9421841" y="4958971"/>
          <a:ext cx="1668946" cy="777240"/>
        </p:xfrm>
        <a:graphic>
          <a:graphicData uri="http://schemas.openxmlformats.org/drawingml/2006/table">
            <a:tbl>
              <a:tblPr firstRow="1" bandRow="1">
                <a:tableStyleId>{5C22544A-7EE6-4342-B048-85BDC9FD1C3A}</a:tableStyleId>
              </a:tblPr>
              <a:tblGrid>
                <a:gridCol w="1082361">
                  <a:extLst>
                    <a:ext uri="{9D8B030D-6E8A-4147-A177-3AD203B41FA5}">
                      <a16:colId xmlns:a16="http://schemas.microsoft.com/office/drawing/2014/main" val="3958473896"/>
                    </a:ext>
                  </a:extLst>
                </a:gridCol>
                <a:gridCol w="586585">
                  <a:extLst>
                    <a:ext uri="{9D8B030D-6E8A-4147-A177-3AD203B41FA5}">
                      <a16:colId xmlns:a16="http://schemas.microsoft.com/office/drawing/2014/main" val="1264813433"/>
                    </a:ext>
                  </a:extLst>
                </a:gridCol>
              </a:tblGrid>
              <a:tr h="0">
                <a:tc>
                  <a:txBody>
                    <a:bodyPr/>
                    <a:lstStyle/>
                    <a:p>
                      <a:pPr algn="ctr"/>
                      <a:r>
                        <a:rPr lang="en-GB" sz="1100" b="1">
                          <a:solidFill>
                            <a:schemeClr val="tx1"/>
                          </a:solidFill>
                        </a:rPr>
                        <a:t>18</a:t>
                      </a:r>
                      <a:r>
                        <a:rPr lang="en-GB" sz="1100" b="1" baseline="30000">
                          <a:solidFill>
                            <a:schemeClr val="tx1"/>
                          </a:solidFill>
                        </a:rPr>
                        <a:t>th</a:t>
                      </a:r>
                      <a:r>
                        <a:rPr lang="en-GB" sz="1100" b="1">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100" b="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0208"/>
                  </a:ext>
                </a:extLst>
              </a:tr>
              <a:tr h="0">
                <a:tc>
                  <a:txBody>
                    <a:bodyPr/>
                    <a:lstStyle/>
                    <a:p>
                      <a:pPr marL="0" lvl="0" indent="0" algn="ctr">
                        <a:lnSpc>
                          <a:spcPct val="100000"/>
                        </a:lnSpc>
                        <a:spcBef>
                          <a:spcPts val="0"/>
                        </a:spcBef>
                        <a:spcAft>
                          <a:spcPts val="0"/>
                        </a:spcAft>
                        <a:buNone/>
                      </a:pPr>
                      <a:r>
                        <a:rPr lang="en-GB" sz="1100" b="1">
                          <a:solidFill>
                            <a:schemeClr val="tx1"/>
                          </a:solidFill>
                        </a:rPr>
                        <a:t>1st August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lvl="0" algn="ctr">
                        <a:buNone/>
                      </a:pPr>
                      <a:r>
                        <a:rPr lang="en-GB" sz="1100" b="0">
                          <a:solidFill>
                            <a:schemeClr val="tx1"/>
                          </a:solidFill>
                        </a:rPr>
                        <a:t>143</a:t>
                      </a:r>
                      <a:endParaRPr lang="en-US" sz="11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4738310"/>
                  </a:ext>
                </a:extLst>
              </a:tr>
              <a:tr h="0">
                <a:tc>
                  <a:txBody>
                    <a:bodyPr/>
                    <a:lstStyle/>
                    <a:p>
                      <a:pPr marL="0" lvl="0" indent="0" algn="ctr">
                        <a:lnSpc>
                          <a:spcPct val="100000"/>
                        </a:lnSpc>
                        <a:spcBef>
                          <a:spcPts val="0"/>
                        </a:spcBef>
                        <a:spcAft>
                          <a:spcPts val="0"/>
                        </a:spcAft>
                        <a:buNone/>
                      </a:pPr>
                      <a:r>
                        <a:rPr lang="en-GB" sz="1100" b="1">
                          <a:solidFill>
                            <a:schemeClr val="tx1"/>
                          </a:solidFill>
                        </a:rPr>
                        <a:t>15</a:t>
                      </a:r>
                      <a:r>
                        <a:rPr lang="en-GB" sz="1100" b="1" baseline="30000">
                          <a:solidFill>
                            <a:schemeClr val="tx1"/>
                          </a:solidFill>
                        </a:rPr>
                        <a:t>th</a:t>
                      </a:r>
                      <a:r>
                        <a:rPr lang="en-GB" sz="1100" b="1">
                          <a:solidFill>
                            <a:schemeClr val="tx1"/>
                          </a:solidFill>
                        </a:rPr>
                        <a:t> August</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r>
                        <a:rPr lang="en-US" sz="1100"/>
                        <a:t>175</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83913622"/>
                  </a:ext>
                </a:extLst>
              </a:tr>
            </a:tbl>
          </a:graphicData>
        </a:graphic>
      </p:graphicFrame>
      <p:graphicFrame>
        <p:nvGraphicFramePr>
          <p:cNvPr id="7" name="Table 6">
            <a:extLst>
              <a:ext uri="{FF2B5EF4-FFF2-40B4-BE49-F238E27FC236}">
                <a16:creationId xmlns:a16="http://schemas.microsoft.com/office/drawing/2014/main" id="{F1519470-9166-F2B7-8878-0D9C6D351AB3}"/>
              </a:ext>
            </a:extLst>
          </p:cNvPr>
          <p:cNvGraphicFramePr>
            <a:graphicFrameLocks noGrp="1"/>
          </p:cNvGraphicFramePr>
          <p:nvPr/>
        </p:nvGraphicFramePr>
        <p:xfrm>
          <a:off x="4094345" y="4499987"/>
          <a:ext cx="1696855" cy="777240"/>
        </p:xfrm>
        <a:graphic>
          <a:graphicData uri="http://schemas.openxmlformats.org/drawingml/2006/table">
            <a:tbl>
              <a:tblPr firstRow="1" bandRow="1">
                <a:tableStyleId>{5C22544A-7EE6-4342-B048-85BDC9FD1C3A}</a:tableStyleId>
              </a:tblPr>
              <a:tblGrid>
                <a:gridCol w="1082361">
                  <a:extLst>
                    <a:ext uri="{9D8B030D-6E8A-4147-A177-3AD203B41FA5}">
                      <a16:colId xmlns:a16="http://schemas.microsoft.com/office/drawing/2014/main" val="3958473896"/>
                    </a:ext>
                  </a:extLst>
                </a:gridCol>
                <a:gridCol w="614494">
                  <a:extLst>
                    <a:ext uri="{9D8B030D-6E8A-4147-A177-3AD203B41FA5}">
                      <a16:colId xmlns:a16="http://schemas.microsoft.com/office/drawing/2014/main" val="1264813433"/>
                    </a:ext>
                  </a:extLst>
                </a:gridCol>
              </a:tblGrid>
              <a:tr h="0">
                <a:tc>
                  <a:txBody>
                    <a:bodyPr/>
                    <a:lstStyle/>
                    <a:p>
                      <a:pPr algn="ctr"/>
                      <a:r>
                        <a:rPr lang="en-GB" sz="1100" b="1">
                          <a:solidFill>
                            <a:schemeClr val="bg1"/>
                          </a:solidFill>
                        </a:rPr>
                        <a:t>18</a:t>
                      </a:r>
                      <a:r>
                        <a:rPr lang="en-GB" sz="1100" b="1" baseline="30000">
                          <a:solidFill>
                            <a:schemeClr val="bg1"/>
                          </a:solidFill>
                        </a:rPr>
                        <a:t>th</a:t>
                      </a:r>
                      <a:r>
                        <a:rPr lang="en-GB" sz="1100" b="1">
                          <a:solidFill>
                            <a:schemeClr val="bg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GB" sz="1100" b="0">
                          <a:solidFill>
                            <a:schemeClr val="tx1"/>
                          </a:solidFill>
                        </a:rPr>
                        <a:t>1087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0208"/>
                  </a:ext>
                </a:extLst>
              </a:tr>
              <a:tr h="0">
                <a:tc>
                  <a:txBody>
                    <a:bodyPr/>
                    <a:lstStyle/>
                    <a:p>
                      <a:pPr marL="0" lvl="0" indent="0" algn="ctr">
                        <a:lnSpc>
                          <a:spcPct val="100000"/>
                        </a:lnSpc>
                        <a:spcBef>
                          <a:spcPts val="0"/>
                        </a:spcBef>
                        <a:spcAft>
                          <a:spcPts val="0"/>
                        </a:spcAft>
                        <a:buNone/>
                      </a:pPr>
                      <a:r>
                        <a:rPr lang="en-GB" sz="1100" b="1">
                          <a:solidFill>
                            <a:schemeClr val="bg1"/>
                          </a:solidFill>
                        </a:rPr>
                        <a:t>1st August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lvl="0" algn="ctr">
                        <a:buNone/>
                      </a:pPr>
                      <a:r>
                        <a:rPr lang="en-GB" sz="1100" b="0">
                          <a:solidFill>
                            <a:schemeClr val="tx1"/>
                          </a:solidFill>
                        </a:rPr>
                        <a:t>1413</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05174"/>
                  </a:ext>
                </a:extLst>
              </a:tr>
              <a:tr h="0">
                <a:tc>
                  <a:txBody>
                    <a:bodyPr/>
                    <a:lstStyle/>
                    <a:p>
                      <a:pPr marL="0" lvl="0" indent="0" algn="ctr">
                        <a:lnSpc>
                          <a:spcPct val="100000"/>
                        </a:lnSpc>
                        <a:spcBef>
                          <a:spcPts val="0"/>
                        </a:spcBef>
                        <a:spcAft>
                          <a:spcPts val="0"/>
                        </a:spcAft>
                        <a:buNone/>
                      </a:pPr>
                      <a:r>
                        <a:rPr lang="en-GB" sz="1100" b="1">
                          <a:solidFill>
                            <a:schemeClr val="bg1"/>
                          </a:solidFill>
                        </a:rPr>
                        <a:t>15</a:t>
                      </a:r>
                      <a:r>
                        <a:rPr lang="en-GB" sz="1100" b="1" baseline="30000">
                          <a:solidFill>
                            <a:schemeClr val="bg1"/>
                          </a:solidFill>
                        </a:rPr>
                        <a:t>th</a:t>
                      </a:r>
                      <a:r>
                        <a:rPr lang="en-GB" sz="1100" b="1">
                          <a:solidFill>
                            <a:schemeClr val="bg1"/>
                          </a:solidFill>
                        </a:rPr>
                        <a:t> August</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5">
                        <a:lumMod val="50000"/>
                      </a:schemeClr>
                    </a:solidFill>
                  </a:tcPr>
                </a:tc>
                <a:tc>
                  <a:txBody>
                    <a:bodyPr/>
                    <a:lstStyle/>
                    <a:p>
                      <a:pPr lvl="0" algn="ctr">
                        <a:buNone/>
                      </a:pPr>
                      <a:r>
                        <a:rPr lang="en-GB" sz="1100" b="0">
                          <a:solidFill>
                            <a:schemeClr val="tx1"/>
                          </a:solidFill>
                        </a:rPr>
                        <a:t>1598</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54959502"/>
                  </a:ext>
                </a:extLst>
              </a:tr>
            </a:tbl>
          </a:graphicData>
        </a:graphic>
      </p:graphicFrame>
      <p:graphicFrame>
        <p:nvGraphicFramePr>
          <p:cNvPr id="8" name="Table 7">
            <a:extLst>
              <a:ext uri="{FF2B5EF4-FFF2-40B4-BE49-F238E27FC236}">
                <a16:creationId xmlns:a16="http://schemas.microsoft.com/office/drawing/2014/main" id="{74E25CFE-07D5-E954-0156-06CB08F27911}"/>
              </a:ext>
            </a:extLst>
          </p:cNvPr>
          <p:cNvGraphicFramePr>
            <a:graphicFrameLocks noGrp="1"/>
          </p:cNvGraphicFramePr>
          <p:nvPr/>
        </p:nvGraphicFramePr>
        <p:xfrm>
          <a:off x="4113076" y="566757"/>
          <a:ext cx="1717453" cy="777240"/>
        </p:xfrm>
        <a:graphic>
          <a:graphicData uri="http://schemas.openxmlformats.org/drawingml/2006/table">
            <a:tbl>
              <a:tblPr firstRow="1" bandRow="1">
                <a:tableStyleId>{5C22544A-7EE6-4342-B048-85BDC9FD1C3A}</a:tableStyleId>
              </a:tblPr>
              <a:tblGrid>
                <a:gridCol w="1082361">
                  <a:extLst>
                    <a:ext uri="{9D8B030D-6E8A-4147-A177-3AD203B41FA5}">
                      <a16:colId xmlns:a16="http://schemas.microsoft.com/office/drawing/2014/main" val="3958473896"/>
                    </a:ext>
                  </a:extLst>
                </a:gridCol>
                <a:gridCol w="635092">
                  <a:extLst>
                    <a:ext uri="{9D8B030D-6E8A-4147-A177-3AD203B41FA5}">
                      <a16:colId xmlns:a16="http://schemas.microsoft.com/office/drawing/2014/main" val="1264813433"/>
                    </a:ext>
                  </a:extLst>
                </a:gridCol>
              </a:tblGrid>
              <a:tr h="0">
                <a:tc>
                  <a:txBody>
                    <a:bodyPr/>
                    <a:lstStyle/>
                    <a:p>
                      <a:pPr algn="ctr"/>
                      <a:r>
                        <a:rPr lang="en-GB" sz="1100" b="1">
                          <a:solidFill>
                            <a:schemeClr val="bg1"/>
                          </a:solidFill>
                        </a:rPr>
                        <a:t>18</a:t>
                      </a:r>
                      <a:r>
                        <a:rPr lang="en-GB" sz="1100" b="1" baseline="30000">
                          <a:solidFill>
                            <a:schemeClr val="bg1"/>
                          </a:solidFill>
                        </a:rPr>
                        <a:t>th</a:t>
                      </a:r>
                      <a:r>
                        <a:rPr lang="en-GB" sz="1100" b="1">
                          <a:solidFill>
                            <a:schemeClr val="bg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100" b="0">
                          <a:solidFill>
                            <a:schemeClr val="tx1"/>
                          </a:solidFill>
                        </a:rPr>
                        <a:t>713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0208"/>
                  </a:ext>
                </a:extLst>
              </a:tr>
              <a:tr h="0">
                <a:tc>
                  <a:txBody>
                    <a:bodyPr/>
                    <a:lstStyle/>
                    <a:p>
                      <a:pPr marL="0" lvl="0" indent="0" algn="ctr">
                        <a:lnSpc>
                          <a:spcPct val="100000"/>
                        </a:lnSpc>
                        <a:spcBef>
                          <a:spcPts val="0"/>
                        </a:spcBef>
                        <a:spcAft>
                          <a:spcPts val="0"/>
                        </a:spcAft>
                        <a:buNone/>
                      </a:pPr>
                      <a:r>
                        <a:rPr lang="en-GB" sz="1100" b="1">
                          <a:solidFill>
                            <a:schemeClr val="bg1"/>
                          </a:solidFill>
                        </a:rPr>
                        <a:t>1st August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buNone/>
                      </a:pPr>
                      <a:r>
                        <a:rPr lang="en-GB" sz="1100" b="0">
                          <a:solidFill>
                            <a:schemeClr val="tx1"/>
                          </a:solidFill>
                        </a:rPr>
                        <a:t>387</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1906203"/>
                  </a:ext>
                </a:extLst>
              </a:tr>
              <a:tr h="0">
                <a:tc>
                  <a:txBody>
                    <a:bodyPr/>
                    <a:lstStyle/>
                    <a:p>
                      <a:pPr marL="0" lvl="0" indent="0" algn="ctr">
                        <a:lnSpc>
                          <a:spcPct val="100000"/>
                        </a:lnSpc>
                        <a:spcBef>
                          <a:spcPts val="0"/>
                        </a:spcBef>
                        <a:spcAft>
                          <a:spcPts val="0"/>
                        </a:spcAft>
                        <a:buNone/>
                      </a:pPr>
                      <a:r>
                        <a:rPr lang="en-GB" sz="1100" b="1">
                          <a:solidFill>
                            <a:schemeClr val="bg1"/>
                          </a:solidFill>
                        </a:rPr>
                        <a:t>15th August</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75000"/>
                      </a:schemeClr>
                    </a:solidFill>
                  </a:tcPr>
                </a:tc>
                <a:tc>
                  <a:txBody>
                    <a:bodyPr/>
                    <a:lstStyle/>
                    <a:p>
                      <a:pPr lvl="0" algn="ctr">
                        <a:buNone/>
                      </a:pPr>
                      <a:r>
                        <a:rPr lang="en-GB" sz="1100" b="0">
                          <a:solidFill>
                            <a:schemeClr val="tx1"/>
                          </a:solidFill>
                        </a:rPr>
                        <a:t>202</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97967731"/>
                  </a:ext>
                </a:extLst>
              </a:tr>
            </a:tbl>
          </a:graphicData>
        </a:graphic>
      </p:graphicFrame>
      <p:sp>
        <p:nvSpPr>
          <p:cNvPr id="5" name="Title 1">
            <a:extLst>
              <a:ext uri="{FF2B5EF4-FFF2-40B4-BE49-F238E27FC236}">
                <a16:creationId xmlns:a16="http://schemas.microsoft.com/office/drawing/2014/main" id="{763312AB-7924-6DB2-CE80-274983EB6E40}"/>
              </a:ext>
            </a:extLst>
          </p:cNvPr>
          <p:cNvSpPr txBox="1">
            <a:spLocks/>
          </p:cNvSpPr>
          <p:nvPr/>
        </p:nvSpPr>
        <p:spPr>
          <a:xfrm>
            <a:off x="2573779" y="88569"/>
            <a:ext cx="6413467" cy="47108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3F0731"/>
                </a:solidFill>
                <a:effectLst/>
                <a:uLnTx/>
                <a:uFillTx/>
                <a:latin typeface="Poppins"/>
                <a:ea typeface="+mj-ea"/>
                <a:cs typeface="Poppins"/>
              </a:rPr>
              <a:t>Key stats: Friday 22 August  2025 (12:00)</a:t>
            </a:r>
          </a:p>
        </p:txBody>
      </p:sp>
      <p:sp>
        <p:nvSpPr>
          <p:cNvPr id="14" name="Rectangle 13">
            <a:extLst>
              <a:ext uri="{FF2B5EF4-FFF2-40B4-BE49-F238E27FC236}">
                <a16:creationId xmlns:a16="http://schemas.microsoft.com/office/drawing/2014/main" id="{6921CA7F-A7F7-1726-A2AF-403D96D82EB0}"/>
              </a:ext>
            </a:extLst>
          </p:cNvPr>
          <p:cNvSpPr/>
          <p:nvPr/>
        </p:nvSpPr>
        <p:spPr>
          <a:xfrm>
            <a:off x="6341940" y="737680"/>
            <a:ext cx="5646534" cy="12438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Poppins"/>
              </a:rPr>
              <a:t>99% of possible upper limit of projects have logged into the portal</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Poppin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Poppins"/>
              </a:rPr>
              <a:t>93% of the projects that have logged into the portal have submitted and a large proportion of those in draft are in the latter stage of the process.</a:t>
            </a:r>
          </a:p>
        </p:txBody>
      </p:sp>
      <p:graphicFrame>
        <p:nvGraphicFramePr>
          <p:cNvPr id="15" name="Table 14">
            <a:extLst>
              <a:ext uri="{FF2B5EF4-FFF2-40B4-BE49-F238E27FC236}">
                <a16:creationId xmlns:a16="http://schemas.microsoft.com/office/drawing/2014/main" id="{11DA1C77-BC5D-D54F-5DA1-3498DCBDB2E2}"/>
              </a:ext>
            </a:extLst>
          </p:cNvPr>
          <p:cNvGraphicFramePr>
            <a:graphicFrameLocks noGrp="1"/>
          </p:cNvGraphicFramePr>
          <p:nvPr>
            <p:extLst>
              <p:ext uri="{D42A27DB-BD31-4B8C-83A1-F6EECF244321}">
                <p14:modId xmlns:p14="http://schemas.microsoft.com/office/powerpoint/2010/main" val="1499708620"/>
              </p:ext>
            </p:extLst>
          </p:nvPr>
        </p:nvGraphicFramePr>
        <p:xfrm>
          <a:off x="251303" y="5814738"/>
          <a:ext cx="6924804" cy="736600"/>
        </p:xfrm>
        <a:graphic>
          <a:graphicData uri="http://schemas.openxmlformats.org/drawingml/2006/table">
            <a:tbl>
              <a:tblPr firstRow="1" bandRow="1">
                <a:tableStyleId>{7DF18680-E054-41AD-8BC1-D1AEF772440D}</a:tableStyleId>
              </a:tblPr>
              <a:tblGrid>
                <a:gridCol w="2308268">
                  <a:extLst>
                    <a:ext uri="{9D8B030D-6E8A-4147-A177-3AD203B41FA5}">
                      <a16:colId xmlns:a16="http://schemas.microsoft.com/office/drawing/2014/main" val="785133342"/>
                    </a:ext>
                  </a:extLst>
                </a:gridCol>
                <a:gridCol w="2308268">
                  <a:extLst>
                    <a:ext uri="{9D8B030D-6E8A-4147-A177-3AD203B41FA5}">
                      <a16:colId xmlns:a16="http://schemas.microsoft.com/office/drawing/2014/main" val="4137483519"/>
                    </a:ext>
                  </a:extLst>
                </a:gridCol>
                <a:gridCol w="2308268">
                  <a:extLst>
                    <a:ext uri="{9D8B030D-6E8A-4147-A177-3AD203B41FA5}">
                      <a16:colId xmlns:a16="http://schemas.microsoft.com/office/drawing/2014/main" val="3950212112"/>
                    </a:ext>
                  </a:extLst>
                </a:gridCol>
              </a:tblGrid>
              <a:tr h="370840">
                <a:tc>
                  <a:txBody>
                    <a:bodyPr/>
                    <a:lstStyle/>
                    <a:p>
                      <a:r>
                        <a:rPr lang="en-GB" sz="1400"/>
                        <a:t>Total queries received</a:t>
                      </a:r>
                    </a:p>
                  </a:txBody>
                  <a:tcPr/>
                </a:tc>
                <a:tc>
                  <a:txBody>
                    <a:bodyPr/>
                    <a:lstStyle/>
                    <a:p>
                      <a:r>
                        <a:rPr lang="en-GB" sz="1400"/>
                        <a:t>Total queries in progress </a:t>
                      </a:r>
                    </a:p>
                  </a:txBody>
                  <a:tcPr/>
                </a:tc>
                <a:tc>
                  <a:txBody>
                    <a:bodyPr/>
                    <a:lstStyle/>
                    <a:p>
                      <a:r>
                        <a:rPr lang="en-GB" sz="1400"/>
                        <a:t>Total queries closed </a:t>
                      </a:r>
                    </a:p>
                  </a:txBody>
                  <a:tcPr/>
                </a:tc>
                <a:extLst>
                  <a:ext uri="{0D108BD9-81ED-4DB2-BD59-A6C34878D82A}">
                    <a16:rowId xmlns:a16="http://schemas.microsoft.com/office/drawing/2014/main" val="1244124140"/>
                  </a:ext>
                </a:extLst>
              </a:tr>
              <a:tr h="284150">
                <a:tc>
                  <a:txBody>
                    <a:bodyPr/>
                    <a:lstStyle/>
                    <a:p>
                      <a:pPr algn="ctr"/>
                      <a:r>
                        <a:rPr lang="en-GB"/>
                        <a:t>4560</a:t>
                      </a:r>
                    </a:p>
                  </a:txBody>
                  <a:tcPr/>
                </a:tc>
                <a:tc>
                  <a:txBody>
                    <a:bodyPr/>
                    <a:lstStyle/>
                    <a:p>
                      <a:pPr algn="ctr"/>
                      <a:r>
                        <a:rPr lang="en-GB"/>
                        <a:t>61</a:t>
                      </a:r>
                    </a:p>
                  </a:txBody>
                  <a:tcPr/>
                </a:tc>
                <a:tc>
                  <a:txBody>
                    <a:bodyPr/>
                    <a:lstStyle/>
                    <a:p>
                      <a:pPr algn="ctr"/>
                      <a:r>
                        <a:rPr lang="en-GB"/>
                        <a:t>4499</a:t>
                      </a:r>
                    </a:p>
                  </a:txBody>
                  <a:tcPr/>
                </a:tc>
                <a:extLst>
                  <a:ext uri="{0D108BD9-81ED-4DB2-BD59-A6C34878D82A}">
                    <a16:rowId xmlns:a16="http://schemas.microsoft.com/office/drawing/2014/main" val="793567751"/>
                  </a:ext>
                </a:extLst>
              </a:tr>
            </a:tbl>
          </a:graphicData>
        </a:graphic>
      </p:graphicFrame>
    </p:spTree>
    <p:extLst>
      <p:ext uri="{BB962C8B-B14F-4D97-AF65-F5344CB8AC3E}">
        <p14:creationId xmlns:p14="http://schemas.microsoft.com/office/powerpoint/2010/main" val="88716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4C450E-9F3A-2A2F-6048-E00B4966F3A5}"/>
              </a:ext>
            </a:extLst>
          </p:cNvPr>
          <p:cNvSpPr>
            <a:spLocks noGrp="1"/>
          </p:cNvSpPr>
          <p:nvPr>
            <p:ph sz="half" idx="2"/>
          </p:nvPr>
        </p:nvSpPr>
        <p:spPr>
          <a:xfrm>
            <a:off x="637274" y="802640"/>
            <a:ext cx="5360302" cy="5387023"/>
          </a:xfrm>
        </p:spPr>
        <p:txBody>
          <a:bodyPr vert="horz" lIns="91440" tIns="45720" rIns="91440" bIns="45720" rtlCol="0" anchor="t">
            <a:normAutofit/>
          </a:bodyPr>
          <a:lstStyle/>
          <a:p>
            <a:r>
              <a:rPr lang="en-GB" sz="3000" b="1">
                <a:solidFill>
                  <a:schemeClr val="accent2"/>
                </a:solidFill>
                <a:latin typeface="Poppins"/>
                <a:cs typeface="Poppins"/>
              </a:rPr>
              <a:t>100% of all application validations are now complete </a:t>
            </a:r>
            <a:r>
              <a:rPr lang="en-GB" sz="3000">
                <a:latin typeface="Poppins"/>
                <a:cs typeface="Poppins"/>
              </a:rPr>
              <a:t>thanks to fast customer responses. </a:t>
            </a:r>
          </a:p>
          <a:p>
            <a:endParaRPr lang="en-GB" sz="3000">
              <a:latin typeface="Poppins"/>
              <a:cs typeface="Poppins"/>
            </a:endParaRPr>
          </a:p>
          <a:p>
            <a:r>
              <a:rPr lang="en-GB" sz="3000" b="1">
                <a:solidFill>
                  <a:schemeClr val="accent2"/>
                </a:solidFill>
                <a:latin typeface="Poppins"/>
                <a:cs typeface="Poppins"/>
              </a:rPr>
              <a:t>Thank you</a:t>
            </a:r>
            <a:r>
              <a:rPr lang="en-GB" sz="3000">
                <a:latin typeface="Poppins"/>
                <a:cs typeface="Poppins"/>
              </a:rPr>
              <a:t> to all our customers, network colleagues and wider industry for the patience, understanding and tenacity.</a:t>
            </a:r>
          </a:p>
          <a:p>
            <a:endParaRPr lang="en-GB" sz="3000">
              <a:latin typeface="Poppins"/>
              <a:cs typeface="Poppins"/>
            </a:endParaRPr>
          </a:p>
        </p:txBody>
      </p:sp>
      <p:pic>
        <p:nvPicPr>
          <p:cNvPr id="10" name="Picture Placeholder 9" descr="A person wearing headphones looking at a screen&#10;&#10;AI-generated content may be incorrect.">
            <a:extLst>
              <a:ext uri="{FF2B5EF4-FFF2-40B4-BE49-F238E27FC236}">
                <a16:creationId xmlns:a16="http://schemas.microsoft.com/office/drawing/2014/main" id="{F2C279A8-96BB-FA52-5B5E-C8BDB504ED7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2193" r="22193"/>
          <a:stretch>
            <a:fillRect/>
          </a:stretch>
        </p:blipFill>
        <p:spPr/>
      </p:pic>
      <p:sp>
        <p:nvSpPr>
          <p:cNvPr id="8" name="Rectangle 7">
            <a:extLst>
              <a:ext uri="{FF2B5EF4-FFF2-40B4-BE49-F238E27FC236}">
                <a16:creationId xmlns:a16="http://schemas.microsoft.com/office/drawing/2014/main" id="{F03C3B74-AE5D-D1F9-8C14-C1EEFFAB5CAF}"/>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11" name="Rectangle 10">
            <a:extLst>
              <a:ext uri="{FF2B5EF4-FFF2-40B4-BE49-F238E27FC236}">
                <a16:creationId xmlns:a16="http://schemas.microsoft.com/office/drawing/2014/main" id="{F7BEA8CD-0536-0648-3F83-FAE6B6DAE3FC}"/>
              </a:ext>
            </a:extLst>
          </p:cNvPr>
          <p:cNvSpPr/>
          <p:nvPr/>
        </p:nvSpPr>
        <p:spPr>
          <a:xfrm>
            <a:off x="9196070" y="5943600"/>
            <a:ext cx="299593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NESO0409</a:t>
            </a:r>
          </a:p>
        </p:txBody>
      </p:sp>
    </p:spTree>
    <p:extLst>
      <p:ext uri="{BB962C8B-B14F-4D97-AF65-F5344CB8AC3E}">
        <p14:creationId xmlns:p14="http://schemas.microsoft.com/office/powerpoint/2010/main" val="85398575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9BED32-6CF2-4342-30FA-0D58BD8C56A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05BC24F-438A-F4EF-DEDF-FE44120B644D}"/>
              </a:ext>
            </a:extLst>
          </p:cNvPr>
          <p:cNvSpPr txBox="1">
            <a:spLocks/>
          </p:cNvSpPr>
          <p:nvPr/>
        </p:nvSpPr>
        <p:spPr>
          <a:xfrm>
            <a:off x="637273" y="631032"/>
            <a:ext cx="30168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a:lstStyle>
          <a:p>
            <a:pPr>
              <a:spcAft>
                <a:spcPts val="600"/>
              </a:spcAft>
            </a:pPr>
            <a:r>
              <a:rPr lang="en-US">
                <a:solidFill>
                  <a:schemeClr val="bg1"/>
                </a:solidFill>
                <a:latin typeface="Poppins" panose="00000500000000000000" pitchFamily="2" charset="0"/>
                <a:cs typeface="Poppins" panose="00000500000000000000" pitchFamily="2" charset="0"/>
              </a:rPr>
              <a:t>Overview</a:t>
            </a:r>
          </a:p>
        </p:txBody>
      </p:sp>
      <p:sp>
        <p:nvSpPr>
          <p:cNvPr id="5" name="TextBox 4">
            <a:extLst>
              <a:ext uri="{FF2B5EF4-FFF2-40B4-BE49-F238E27FC236}">
                <a16:creationId xmlns:a16="http://schemas.microsoft.com/office/drawing/2014/main" id="{F17FA564-66B7-4623-BEEB-857FABECC843}"/>
              </a:ext>
            </a:extLst>
          </p:cNvPr>
          <p:cNvSpPr txBox="1"/>
          <p:nvPr/>
        </p:nvSpPr>
        <p:spPr>
          <a:xfrm>
            <a:off x="637274" y="2389514"/>
            <a:ext cx="3015194" cy="1131740"/>
          </a:xfrm>
          <a:prstGeom prst="rect">
            <a:avLst/>
          </a:prstGeom>
        </p:spPr>
        <p:txBody>
          <a:bodyPr vert="horz" lIns="91440" tIns="45720" rIns="91440" bIns="45720" rtlCol="0" anchor="t">
            <a:normAutofit/>
          </a:bodyPr>
          <a:lstStyle/>
          <a:p>
            <a:pPr fontAlgn="base">
              <a:spcBef>
                <a:spcPts val="1000"/>
              </a:spcBef>
            </a:pPr>
            <a:r>
              <a:rPr lang="en-US" sz="2800" err="1">
                <a:solidFill>
                  <a:schemeClr val="bg1"/>
                </a:solidFill>
                <a:latin typeface="Poppins"/>
                <a:cs typeface="Poppins"/>
              </a:rPr>
              <a:t>Slido</a:t>
            </a:r>
            <a:r>
              <a:rPr lang="en-US" sz="2800">
                <a:solidFill>
                  <a:schemeClr val="bg1"/>
                </a:solidFill>
                <a:latin typeface="Poppins"/>
                <a:cs typeface="Poppins"/>
              </a:rPr>
              <a:t> code:</a:t>
            </a:r>
          </a:p>
          <a:p>
            <a:pPr fontAlgn="base">
              <a:spcBef>
                <a:spcPts val="1000"/>
              </a:spcBef>
            </a:pPr>
            <a:r>
              <a:rPr lang="en-US" sz="2800" b="0" i="0" kern="1200">
                <a:solidFill>
                  <a:schemeClr val="bg1"/>
                </a:solidFill>
                <a:latin typeface="Poppins"/>
                <a:cs typeface="Poppins"/>
              </a:rPr>
              <a:t>#</a:t>
            </a:r>
            <a:r>
              <a:rPr lang="en-US" sz="2800">
                <a:solidFill>
                  <a:schemeClr val="bg1"/>
                </a:solidFill>
                <a:latin typeface="Poppins"/>
                <a:cs typeface="Poppins"/>
              </a:rPr>
              <a:t>NESO2608</a:t>
            </a:r>
            <a:endParaRPr lang="en-US" sz="2800" b="0" i="0" kern="1200">
              <a:solidFill>
                <a:schemeClr val="bg1"/>
              </a:solidFill>
              <a:latin typeface="Poppins" panose="00000500000000000000" pitchFamily="2" charset="0"/>
              <a:cs typeface="Poppins"/>
            </a:endParaRPr>
          </a:p>
        </p:txBody>
      </p:sp>
      <p:sp>
        <p:nvSpPr>
          <p:cNvPr id="12" name="Content Placeholder 2">
            <a:extLst>
              <a:ext uri="{FF2B5EF4-FFF2-40B4-BE49-F238E27FC236}">
                <a16:creationId xmlns:a16="http://schemas.microsoft.com/office/drawing/2014/main" id="{D5301238-3870-0C7F-64A0-C872EDE8DFE3}"/>
              </a:ext>
            </a:extLst>
          </p:cNvPr>
          <p:cNvSpPr txBox="1">
            <a:spLocks/>
          </p:cNvSpPr>
          <p:nvPr/>
        </p:nvSpPr>
        <p:spPr>
          <a:xfrm>
            <a:off x="4599695" y="1161256"/>
            <a:ext cx="6795892" cy="48462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endParaRPr lang="en-US" sz="1800" b="1" i="0" kern="1200">
              <a:effectLst/>
              <a:latin typeface="Poppins"/>
              <a:cs typeface="Poppins"/>
            </a:endParaRPr>
          </a:p>
          <a:p>
            <a:pPr marL="0" indent="0">
              <a:lnSpc>
                <a:spcPct val="90000"/>
              </a:lnSpc>
              <a:buNone/>
            </a:pPr>
            <a:r>
              <a:rPr lang="en-US" sz="1800" b="1" i="0" kern="1200">
                <a:effectLst/>
                <a:latin typeface="Poppins"/>
                <a:cs typeface="Poppins"/>
              </a:rPr>
              <a:t>We will do whatever it takes to get everyone who wants to submit through the process.</a:t>
            </a:r>
          </a:p>
          <a:p>
            <a:pPr marL="0" indent="0">
              <a:lnSpc>
                <a:spcPct val="90000"/>
              </a:lnSpc>
              <a:buNone/>
            </a:pPr>
            <a:endParaRPr lang="en-US" sz="1800" b="1">
              <a:latin typeface="Poppins"/>
              <a:cs typeface="Poppins"/>
            </a:endParaRPr>
          </a:p>
          <a:p>
            <a:pPr marL="0" indent="0">
              <a:lnSpc>
                <a:spcPct val="90000"/>
              </a:lnSpc>
              <a:buNone/>
            </a:pPr>
            <a:r>
              <a:rPr lang="en-US" sz="1800" b="1" i="0" kern="1200">
                <a:effectLst/>
                <a:latin typeface="Poppins"/>
                <a:cs typeface="Poppins"/>
              </a:rPr>
              <a:t>What we will cover today:</a:t>
            </a:r>
          </a:p>
          <a:p>
            <a:pPr>
              <a:lnSpc>
                <a:spcPct val="90000"/>
              </a:lnSpc>
            </a:pPr>
            <a:r>
              <a:rPr lang="en-US" sz="1800">
                <a:latin typeface="Poppins"/>
                <a:cs typeface="Poppins"/>
              </a:rPr>
              <a:t>What “no application left stranded means in practice”</a:t>
            </a:r>
          </a:p>
          <a:p>
            <a:pPr>
              <a:lnSpc>
                <a:spcPct val="90000"/>
              </a:lnSpc>
            </a:pPr>
            <a:r>
              <a:rPr lang="en-GB" sz="1800" i="0" kern="1200">
                <a:latin typeface="Poppins"/>
                <a:cs typeface="Poppins"/>
              </a:rPr>
              <a:t>Data </a:t>
            </a:r>
            <a:r>
              <a:rPr lang="en-GB" sz="1800">
                <a:latin typeface="Poppins"/>
                <a:cs typeface="Poppins"/>
              </a:rPr>
              <a:t>remediation </a:t>
            </a:r>
          </a:p>
          <a:p>
            <a:pPr>
              <a:lnSpc>
                <a:spcPct val="90000"/>
              </a:lnSpc>
            </a:pPr>
            <a:r>
              <a:rPr lang="en-GB" sz="1800" i="0" kern="1200">
                <a:latin typeface="Poppins"/>
                <a:cs typeface="Poppins"/>
              </a:rPr>
              <a:t>Initial checks </a:t>
            </a:r>
            <a:endParaRPr lang="en-US" sz="1800" i="0" kern="1200">
              <a:latin typeface="Poppins"/>
              <a:cs typeface="Poppins"/>
            </a:endParaRPr>
          </a:p>
        </p:txBody>
      </p:sp>
      <p:sp>
        <p:nvSpPr>
          <p:cNvPr id="2" name="Rectangle 1">
            <a:extLst>
              <a:ext uri="{FF2B5EF4-FFF2-40B4-BE49-F238E27FC236}">
                <a16:creationId xmlns:a16="http://schemas.microsoft.com/office/drawing/2014/main" id="{0B83B12F-9E12-6144-44BF-ACA79FAA6904}"/>
              </a:ext>
            </a:extLst>
          </p:cNvPr>
          <p:cNvSpPr/>
          <p:nvPr/>
        </p:nvSpPr>
        <p:spPr>
          <a:xfrm>
            <a:off x="428625" y="198113"/>
            <a:ext cx="2295525" cy="3448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290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5FF9-F0A5-D426-2D25-56C6250E4423}"/>
              </a:ext>
            </a:extLst>
          </p:cNvPr>
          <p:cNvSpPr>
            <a:spLocks noGrp="1"/>
          </p:cNvSpPr>
          <p:nvPr>
            <p:ph type="title"/>
          </p:nvPr>
        </p:nvSpPr>
        <p:spPr/>
        <p:txBody>
          <a:bodyPr/>
          <a:lstStyle/>
          <a:p>
            <a:r>
              <a:rPr lang="en-GB"/>
              <a:t>Deadline today</a:t>
            </a:r>
          </a:p>
        </p:txBody>
      </p:sp>
      <p:sp>
        <p:nvSpPr>
          <p:cNvPr id="3" name="Text Placeholder 2">
            <a:extLst>
              <a:ext uri="{FF2B5EF4-FFF2-40B4-BE49-F238E27FC236}">
                <a16:creationId xmlns:a16="http://schemas.microsoft.com/office/drawing/2014/main" id="{F076311B-1C3F-DE2D-BFFB-AF3CAA3B1251}"/>
              </a:ext>
            </a:extLst>
          </p:cNvPr>
          <p:cNvSpPr>
            <a:spLocks noGrp="1"/>
          </p:cNvSpPr>
          <p:nvPr>
            <p:ph type="body" idx="1"/>
          </p:nvPr>
        </p:nvSpPr>
        <p:spPr/>
        <p:txBody>
          <a:bodyPr/>
          <a:lstStyle/>
          <a:p>
            <a:r>
              <a:rPr lang="en-GB"/>
              <a:t>By 23:59 tonight you must have </a:t>
            </a:r>
          </a:p>
        </p:txBody>
      </p:sp>
      <p:sp>
        <p:nvSpPr>
          <p:cNvPr id="4" name="Content Placeholder 3">
            <a:extLst>
              <a:ext uri="{FF2B5EF4-FFF2-40B4-BE49-F238E27FC236}">
                <a16:creationId xmlns:a16="http://schemas.microsoft.com/office/drawing/2014/main" id="{0A9DD6F0-DB55-EC7D-7690-550B86846F94}"/>
              </a:ext>
            </a:extLst>
          </p:cNvPr>
          <p:cNvSpPr>
            <a:spLocks noGrp="1"/>
          </p:cNvSpPr>
          <p:nvPr>
            <p:ph sz="half" idx="2"/>
          </p:nvPr>
        </p:nvSpPr>
        <p:spPr/>
        <p:txBody>
          <a:bodyPr>
            <a:normAutofit/>
          </a:bodyPr>
          <a:lstStyle/>
          <a:p>
            <a:r>
              <a:rPr lang="en-GB"/>
              <a:t>Submitted your application (and validation requests if eligible)</a:t>
            </a:r>
          </a:p>
          <a:p>
            <a:endParaRPr lang="en-GB"/>
          </a:p>
          <a:p>
            <a:r>
              <a:rPr lang="en-GB"/>
              <a:t>OR</a:t>
            </a:r>
          </a:p>
          <a:p>
            <a:endParaRPr lang="en-GB"/>
          </a:p>
          <a:p>
            <a:r>
              <a:rPr lang="en-GB"/>
              <a:t>Told us of the change you need to make to your application to submit </a:t>
            </a:r>
          </a:p>
          <a:p>
            <a:endParaRPr lang="en-GB"/>
          </a:p>
          <a:p>
            <a:r>
              <a:rPr lang="en-GB" b="1"/>
              <a:t>If you meet the criteria above you are treated as submitted </a:t>
            </a:r>
          </a:p>
        </p:txBody>
      </p:sp>
      <p:pic>
        <p:nvPicPr>
          <p:cNvPr id="7" name="Picture Placeholder 6" descr="Wind turbines in the clouds&#10;&#10;AI-generated content may be incorrect.">
            <a:extLst>
              <a:ext uri="{FF2B5EF4-FFF2-40B4-BE49-F238E27FC236}">
                <a16:creationId xmlns:a16="http://schemas.microsoft.com/office/drawing/2014/main" id="{E05018AD-948C-2D42-0A83-7174709AD13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64" r="26564"/>
          <a:stretch>
            <a:fillRect/>
          </a:stretch>
        </p:blipFill>
        <p:spPr/>
      </p:pic>
      <p:sp>
        <p:nvSpPr>
          <p:cNvPr id="5" name="Rectangle 4">
            <a:extLst>
              <a:ext uri="{FF2B5EF4-FFF2-40B4-BE49-F238E27FC236}">
                <a16:creationId xmlns:a16="http://schemas.microsoft.com/office/drawing/2014/main" id="{F372968F-642B-0A93-76CD-9460073A380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368175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49792A-F098-251C-9EC2-FC95B3CD7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287C4-8A23-0DFC-2828-58902B811E78}"/>
              </a:ext>
            </a:extLst>
          </p:cNvPr>
          <p:cNvSpPr>
            <a:spLocks noGrp="1"/>
          </p:cNvSpPr>
          <p:nvPr>
            <p:ph type="title"/>
          </p:nvPr>
        </p:nvSpPr>
        <p:spPr>
          <a:xfrm>
            <a:off x="637273" y="368494"/>
            <a:ext cx="8664382" cy="1325563"/>
          </a:xfrm>
        </p:spPr>
        <p:txBody>
          <a:bodyPr/>
          <a:lstStyle/>
          <a:p>
            <a:r>
              <a:rPr lang="en-GB"/>
              <a:t>Validation Process</a:t>
            </a:r>
          </a:p>
        </p:txBody>
      </p:sp>
      <p:sp>
        <p:nvSpPr>
          <p:cNvPr id="3" name="Content Placeholder 2">
            <a:extLst>
              <a:ext uri="{FF2B5EF4-FFF2-40B4-BE49-F238E27FC236}">
                <a16:creationId xmlns:a16="http://schemas.microsoft.com/office/drawing/2014/main" id="{EB195507-DF47-985F-FC05-8882CEBD355E}"/>
              </a:ext>
            </a:extLst>
          </p:cNvPr>
          <p:cNvSpPr>
            <a:spLocks noGrp="1"/>
          </p:cNvSpPr>
          <p:nvPr>
            <p:ph type="body" sz="quarter" idx="13"/>
          </p:nvPr>
        </p:nvSpPr>
        <p:spPr>
          <a:xfrm>
            <a:off x="2179960" y="2070486"/>
            <a:ext cx="8513529" cy="3193894"/>
          </a:xfrm>
        </p:spPr>
        <p:txBody>
          <a:bodyPr>
            <a:noAutofit/>
          </a:bodyPr>
          <a:lstStyle/>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For many customers in the validation process we are or have written to you to ask you to make edits directly to your application.</a:t>
            </a:r>
          </a:p>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This is to ensure your application is accurate, a clear reflection of your wishes and complete.</a:t>
            </a:r>
          </a:p>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In the interest of fairness, we can only allow changes that were requested as part of your Validation Process and communicated to us </a:t>
            </a:r>
            <a:r>
              <a:rPr lang="en-GB" b="1" kern="100">
                <a:effectLst/>
                <a:latin typeface="Poppins" panose="00000500000000000000" pitchFamily="2" charset="0"/>
                <a:ea typeface="DengXian" panose="02010600030101010101" pitchFamily="2" charset="-122"/>
                <a:cs typeface="Arial" panose="020B0604020202020204" pitchFamily="34" charset="0"/>
              </a:rPr>
              <a:t>before 23:59 on 26 August. </a:t>
            </a:r>
          </a:p>
          <a:p>
            <a:pPr>
              <a:spcAft>
                <a:spcPts val="400"/>
              </a:spcAft>
            </a:pPr>
            <a:r>
              <a:rPr lang="en-GB">
                <a:effectLst/>
                <a:latin typeface="Poppins" panose="00000500000000000000" pitchFamily="2" charset="0"/>
                <a:ea typeface="DengXian" panose="02010600030101010101" pitchFamily="2" charset="-122"/>
              </a:rPr>
              <a:t>.</a:t>
            </a:r>
            <a:endParaRPr lang="en-GB"/>
          </a:p>
        </p:txBody>
      </p:sp>
      <p:pic>
        <p:nvPicPr>
          <p:cNvPr id="8" name="Graphic 7" descr="Scribble with solid fill">
            <a:extLst>
              <a:ext uri="{FF2B5EF4-FFF2-40B4-BE49-F238E27FC236}">
                <a16:creationId xmlns:a16="http://schemas.microsoft.com/office/drawing/2014/main" id="{439E2125-8A91-2569-7024-C4523BC360A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60328" y="1957860"/>
            <a:ext cx="838200" cy="838200"/>
          </a:xfrm>
          <a:prstGeom prst="rect">
            <a:avLst/>
          </a:prstGeom>
        </p:spPr>
      </p:pic>
      <p:pic>
        <p:nvPicPr>
          <p:cNvPr id="10" name="Graphic 9" descr="Checkmark with solid fill">
            <a:extLst>
              <a:ext uri="{FF2B5EF4-FFF2-40B4-BE49-F238E27FC236}">
                <a16:creationId xmlns:a16="http://schemas.microsoft.com/office/drawing/2014/main" id="{5442700D-C57E-D6C6-3145-7BEBD6D0A2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60328" y="3043309"/>
            <a:ext cx="838200" cy="838200"/>
          </a:xfrm>
          <a:prstGeom prst="rect">
            <a:avLst/>
          </a:prstGeom>
        </p:spPr>
      </p:pic>
      <p:pic>
        <p:nvPicPr>
          <p:cNvPr id="12" name="Graphic 11" descr="Monthly calendar with solid fill">
            <a:extLst>
              <a:ext uri="{FF2B5EF4-FFF2-40B4-BE49-F238E27FC236}">
                <a16:creationId xmlns:a16="http://schemas.microsoft.com/office/drawing/2014/main" id="{4434982A-6341-B504-17D4-95D917E792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4128" y="4409115"/>
            <a:ext cx="914400" cy="914400"/>
          </a:xfrm>
          <a:prstGeom prst="rect">
            <a:avLst/>
          </a:prstGeom>
        </p:spPr>
      </p:pic>
      <p:sp>
        <p:nvSpPr>
          <p:cNvPr id="7" name="Rectangle 6">
            <a:extLst>
              <a:ext uri="{FF2B5EF4-FFF2-40B4-BE49-F238E27FC236}">
                <a16:creationId xmlns:a16="http://schemas.microsoft.com/office/drawing/2014/main" id="{60C3AFDE-F4E5-4185-4494-C5E815E7B500}"/>
              </a:ext>
            </a:extLst>
          </p:cNvPr>
          <p:cNvSpPr/>
          <p:nvPr/>
        </p:nvSpPr>
        <p:spPr>
          <a:xfrm>
            <a:off x="521208" y="182880"/>
            <a:ext cx="1755648" cy="265176"/>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bg1"/>
                </a:solidFill>
              </a:rPr>
              <a:t>Public</a:t>
            </a:r>
          </a:p>
        </p:txBody>
      </p:sp>
      <p:sp>
        <p:nvSpPr>
          <p:cNvPr id="4" name="Content Placeholder 3">
            <a:extLst>
              <a:ext uri="{FF2B5EF4-FFF2-40B4-BE49-F238E27FC236}">
                <a16:creationId xmlns:a16="http://schemas.microsoft.com/office/drawing/2014/main" id="{B3FD99CC-1968-C6BF-0106-529C2E765B20}"/>
              </a:ext>
            </a:extLst>
          </p:cNvPr>
          <p:cNvSpPr txBox="1">
            <a:spLocks/>
          </p:cNvSpPr>
          <p:nvPr/>
        </p:nvSpPr>
        <p:spPr>
          <a:xfrm>
            <a:off x="637273" y="1443937"/>
            <a:ext cx="9709361" cy="75959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bg1"/>
                </a:solidFill>
                <a:latin typeface="Poppins" panose="000005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If you submitted before 11 August at 23:59 and raised a validation request</a:t>
            </a:r>
          </a:p>
        </p:txBody>
      </p:sp>
    </p:spTree>
    <p:extLst>
      <p:ext uri="{BB962C8B-B14F-4D97-AF65-F5344CB8AC3E}">
        <p14:creationId xmlns:p14="http://schemas.microsoft.com/office/powerpoint/2010/main" val="58506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187E0B-CD33-376D-45BC-C452CC755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D7D51-5C5E-21DB-0940-5CEB23D9F4E9}"/>
              </a:ext>
            </a:extLst>
          </p:cNvPr>
          <p:cNvSpPr>
            <a:spLocks noGrp="1"/>
          </p:cNvSpPr>
          <p:nvPr>
            <p:ph type="title"/>
          </p:nvPr>
        </p:nvSpPr>
        <p:spPr/>
        <p:txBody>
          <a:bodyPr/>
          <a:lstStyle/>
          <a:p>
            <a:r>
              <a:rPr lang="en-GB"/>
              <a:t>Validation Process </a:t>
            </a:r>
          </a:p>
        </p:txBody>
      </p:sp>
      <p:sp>
        <p:nvSpPr>
          <p:cNvPr id="3" name="Content Placeholder 2">
            <a:extLst>
              <a:ext uri="{FF2B5EF4-FFF2-40B4-BE49-F238E27FC236}">
                <a16:creationId xmlns:a16="http://schemas.microsoft.com/office/drawing/2014/main" id="{4F720603-BE89-9D96-7EE0-B3D50D507BEE}"/>
              </a:ext>
            </a:extLst>
          </p:cNvPr>
          <p:cNvSpPr>
            <a:spLocks noGrp="1"/>
          </p:cNvSpPr>
          <p:nvPr>
            <p:ph sz="half" idx="1"/>
          </p:nvPr>
        </p:nvSpPr>
        <p:spPr>
          <a:xfrm>
            <a:off x="637273" y="2382328"/>
            <a:ext cx="10689488" cy="3792329"/>
          </a:xfrm>
          <a:ln/>
        </p:spPr>
        <p:style>
          <a:lnRef idx="2">
            <a:schemeClr val="accent2"/>
          </a:lnRef>
          <a:fillRef idx="1">
            <a:schemeClr val="lt1"/>
          </a:fillRef>
          <a:effectRef idx="0">
            <a:schemeClr val="accent2"/>
          </a:effectRef>
          <a:fontRef idx="minor">
            <a:schemeClr val="dk1"/>
          </a:fontRef>
        </p:style>
        <p:txBody>
          <a:bodyPr>
            <a:noAutofit/>
          </a:bodyPr>
          <a:lstStyle/>
          <a:p>
            <a:pPr marL="342900" indent="-342900">
              <a:buFont typeface="Arial" panose="020B0604020202020204" pitchFamily="34" charset="0"/>
              <a:buChar char="•"/>
            </a:pPr>
            <a:r>
              <a:rPr lang="en-GB" sz="2000" b="1">
                <a:solidFill>
                  <a:schemeClr val="accent2"/>
                </a:solidFill>
              </a:rPr>
              <a:t>If you wish to make changes </a:t>
            </a:r>
            <a:r>
              <a:rPr lang="en-GB" sz="2000"/>
              <a:t>– log in, make required edits, and press submit</a:t>
            </a:r>
            <a:br>
              <a:rPr lang="en-GB" sz="2000"/>
            </a:br>
            <a:endParaRPr lang="en-GB" sz="2000"/>
          </a:p>
          <a:p>
            <a:pPr marL="285750" indent="-285750">
              <a:buFont typeface="Arial" panose="020B0604020202020204" pitchFamily="34" charset="0"/>
              <a:buChar char="•"/>
            </a:pPr>
            <a:r>
              <a:rPr lang="en-GB" sz="2000" b="1">
                <a:solidFill>
                  <a:schemeClr val="accent2"/>
                </a:solidFill>
              </a:rPr>
              <a:t>If you no longer wish to make changes </a:t>
            </a:r>
            <a:r>
              <a:rPr lang="en-GB" sz="2000"/>
              <a:t>– you still need to log in and press submit</a:t>
            </a:r>
          </a:p>
          <a:p>
            <a:endParaRPr lang="en-GB" sz="2000"/>
          </a:p>
          <a:p>
            <a:pPr marL="285750" indent="-285750">
              <a:buFont typeface="Arial" panose="020B0604020202020204" pitchFamily="34" charset="0"/>
              <a:buChar char="•"/>
            </a:pPr>
            <a:r>
              <a:rPr lang="en-GB" sz="2000" b="1" kern="100">
                <a:effectLst/>
                <a:latin typeface="Poppins" panose="00000500000000000000" pitchFamily="2" charset="0"/>
                <a:ea typeface="Aptos" panose="020B0004020202020204" pitchFamily="34" charset="0"/>
                <a:cs typeface="Arial" panose="020B0604020202020204" pitchFamily="34" charset="0"/>
              </a:rPr>
              <a:t>Please make edits as soon as you are able </a:t>
            </a:r>
            <a:r>
              <a:rPr lang="en-GB" sz="2000" kern="100">
                <a:effectLst/>
                <a:latin typeface="Poppins" panose="00000500000000000000" pitchFamily="2" charset="0"/>
                <a:ea typeface="Aptos" panose="020B0004020202020204" pitchFamily="34" charset="0"/>
                <a:cs typeface="Arial" panose="020B0604020202020204" pitchFamily="34" charset="0"/>
              </a:rPr>
              <a:t>so we can progress your application to initial checks. </a:t>
            </a:r>
            <a:br>
              <a:rPr lang="en-GB" sz="2000" kern="100">
                <a:effectLst/>
                <a:latin typeface="Poppins" panose="00000500000000000000" pitchFamily="2" charset="0"/>
                <a:ea typeface="Aptos" panose="020B0004020202020204" pitchFamily="34" charset="0"/>
                <a:cs typeface="Arial" panose="020B0604020202020204" pitchFamily="34" charset="0"/>
              </a:rPr>
            </a:br>
            <a:endParaRPr lang="en-GB" sz="2000" kern="100">
              <a:effectLst/>
              <a:latin typeface="Poppins" panose="00000500000000000000" pitchFamily="2"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GB" sz="2000" kern="100">
                <a:effectLst/>
                <a:latin typeface="Poppins" panose="00000500000000000000" pitchFamily="2" charset="0"/>
                <a:ea typeface="Aptos" panose="020B0004020202020204" pitchFamily="34" charset="0"/>
                <a:cs typeface="Arial" panose="020B0604020202020204" pitchFamily="34" charset="0"/>
              </a:rPr>
              <a:t>We are here to help, and if we have not seen an edited submission from you this week, we will contact you to assist you in progressing your application. </a:t>
            </a:r>
            <a:endParaRPr lang="en-GB" sz="2000"/>
          </a:p>
        </p:txBody>
      </p:sp>
      <p:sp>
        <p:nvSpPr>
          <p:cNvPr id="4" name="Content Placeholder 3">
            <a:extLst>
              <a:ext uri="{FF2B5EF4-FFF2-40B4-BE49-F238E27FC236}">
                <a16:creationId xmlns:a16="http://schemas.microsoft.com/office/drawing/2014/main" id="{E838CDBF-B751-9413-74C4-4932EC306B9A}"/>
              </a:ext>
            </a:extLst>
          </p:cNvPr>
          <p:cNvSpPr>
            <a:spLocks noGrp="1"/>
          </p:cNvSpPr>
          <p:nvPr>
            <p:ph sz="quarter" idx="13"/>
          </p:nvPr>
        </p:nvSpPr>
        <p:spPr/>
        <p:txBody>
          <a:bodyPr>
            <a:normAutofit lnSpcReduction="10000"/>
          </a:bodyPr>
          <a:lstStyle/>
          <a:p>
            <a:r>
              <a:rPr lang="en-GB" b="1"/>
              <a:t>If you submitted before 11 August at 23:59 and raised a validation request</a:t>
            </a:r>
          </a:p>
        </p:txBody>
      </p:sp>
      <p:sp>
        <p:nvSpPr>
          <p:cNvPr id="5" name="Rectangle 4">
            <a:extLst>
              <a:ext uri="{FF2B5EF4-FFF2-40B4-BE49-F238E27FC236}">
                <a16:creationId xmlns:a16="http://schemas.microsoft.com/office/drawing/2014/main" id="{F7E0D5F3-F597-597C-33BE-3ED5E51404CB}"/>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821389663"/>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0CC0B42-7882-EA3E-32E1-412B8883E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E25AB-04E4-931C-8966-A3E5EFBA30BD}"/>
              </a:ext>
            </a:extLst>
          </p:cNvPr>
          <p:cNvSpPr>
            <a:spLocks noGrp="1"/>
          </p:cNvSpPr>
          <p:nvPr>
            <p:ph type="title"/>
          </p:nvPr>
        </p:nvSpPr>
        <p:spPr/>
        <p:txBody>
          <a:bodyPr/>
          <a:lstStyle/>
          <a:p>
            <a:r>
              <a:rPr lang="en-GB"/>
              <a:t>Validation Process </a:t>
            </a:r>
          </a:p>
        </p:txBody>
      </p:sp>
      <p:sp>
        <p:nvSpPr>
          <p:cNvPr id="3" name="Content Placeholder 2">
            <a:extLst>
              <a:ext uri="{FF2B5EF4-FFF2-40B4-BE49-F238E27FC236}">
                <a16:creationId xmlns:a16="http://schemas.microsoft.com/office/drawing/2014/main" id="{C3CB7892-DE60-88D1-73DB-1CACB08F840E}"/>
              </a:ext>
            </a:extLst>
          </p:cNvPr>
          <p:cNvSpPr>
            <a:spLocks noGrp="1"/>
          </p:cNvSpPr>
          <p:nvPr>
            <p:ph sz="half" idx="1"/>
          </p:nvPr>
        </p:nvSpPr>
        <p:spPr>
          <a:xfrm>
            <a:off x="637273" y="2372497"/>
            <a:ext cx="9969767" cy="2975680"/>
          </a:xfrm>
          <a:ln/>
        </p:spPr>
        <p:style>
          <a:lnRef idx="2">
            <a:schemeClr val="accent2"/>
          </a:lnRef>
          <a:fillRef idx="1">
            <a:schemeClr val="lt1"/>
          </a:fillRef>
          <a:effectRef idx="0">
            <a:schemeClr val="accent2"/>
          </a:effectRef>
          <a:fontRef idx="minor">
            <a:schemeClr val="dk1"/>
          </a:fontRef>
        </p:style>
        <p:txBody>
          <a:bodyPr>
            <a:normAutofit/>
          </a:bodyPr>
          <a:lstStyle/>
          <a:p>
            <a:r>
              <a:rPr lang="en-GB" sz="2000" b="1">
                <a:solidFill>
                  <a:schemeClr val="accent2"/>
                </a:solidFill>
                <a:latin typeface="+mn-lt"/>
              </a:rPr>
              <a:t>If we have not contacted you to ask you to make changes directly it is because:</a:t>
            </a:r>
          </a:p>
          <a:p>
            <a:pPr marL="285750" indent="-285750">
              <a:buFont typeface="Arial" panose="020B0604020202020204" pitchFamily="34" charset="0"/>
              <a:buChar char="•"/>
            </a:pPr>
            <a:r>
              <a:rPr lang="en-GB" sz="2000" kern="100">
                <a:solidFill>
                  <a:schemeClr val="tx1"/>
                </a:solidFill>
                <a:latin typeface="+mn-lt"/>
                <a:ea typeface="Aptos" panose="020B0004020202020204" pitchFamily="34" charset="0"/>
                <a:cs typeface="Arial" panose="020B0604020202020204" pitchFamily="34" charset="0"/>
              </a:rPr>
              <a:t>The change you have requested must be done in the NESO side of the system, we will contact you when this is complete</a:t>
            </a:r>
            <a:br>
              <a:rPr lang="en-GB" sz="2000" kern="100">
                <a:solidFill>
                  <a:schemeClr val="tx1"/>
                </a:solidFill>
                <a:latin typeface="+mn-lt"/>
                <a:ea typeface="Aptos" panose="020B0004020202020204" pitchFamily="34" charset="0"/>
                <a:cs typeface="Arial" panose="020B0604020202020204" pitchFamily="34" charset="0"/>
              </a:rPr>
            </a:br>
            <a:endParaRPr lang="en-GB" sz="2000" kern="100">
              <a:solidFill>
                <a:schemeClr val="tx1"/>
              </a:solidFill>
              <a:latin typeface="+mn-lt"/>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GB" sz="2000" kern="100">
                <a:solidFill>
                  <a:schemeClr val="tx1"/>
                </a:solidFill>
                <a:effectLst/>
                <a:latin typeface="+mn-lt"/>
                <a:ea typeface="Aptos" panose="020B0004020202020204" pitchFamily="34" charset="0"/>
                <a:cs typeface="Arial" panose="020B0604020202020204" pitchFamily="34" charset="0"/>
              </a:rPr>
              <a:t>The change you have requested is comple</a:t>
            </a:r>
            <a:r>
              <a:rPr lang="en-GB" sz="2000" kern="100">
                <a:solidFill>
                  <a:schemeClr val="tx1"/>
                </a:solidFill>
                <a:latin typeface="+mn-lt"/>
                <a:ea typeface="Aptos" panose="020B0004020202020204" pitchFamily="34" charset="0"/>
                <a:cs typeface="Arial" panose="020B0604020202020204" pitchFamily="34" charset="0"/>
              </a:rPr>
              <a:t>x, so our teams will call you and walk with you through the changes </a:t>
            </a:r>
            <a:endParaRPr lang="en-GB" sz="2000" kern="100">
              <a:solidFill>
                <a:schemeClr val="tx1"/>
              </a:solidFill>
              <a:effectLst/>
              <a:latin typeface="+mn-lt"/>
              <a:ea typeface="Aptos" panose="020B0004020202020204" pitchFamily="34" charset="0"/>
              <a:cs typeface="Arial" panose="020B0604020202020204" pitchFamily="34" charset="0"/>
            </a:endParaRPr>
          </a:p>
          <a:p>
            <a:endParaRPr lang="en-GB"/>
          </a:p>
        </p:txBody>
      </p:sp>
      <p:sp>
        <p:nvSpPr>
          <p:cNvPr id="4" name="Content Placeholder 3">
            <a:extLst>
              <a:ext uri="{FF2B5EF4-FFF2-40B4-BE49-F238E27FC236}">
                <a16:creationId xmlns:a16="http://schemas.microsoft.com/office/drawing/2014/main" id="{48FCD8A4-4318-BAD4-5DFE-994B88841C84}"/>
              </a:ext>
            </a:extLst>
          </p:cNvPr>
          <p:cNvSpPr>
            <a:spLocks noGrp="1"/>
          </p:cNvSpPr>
          <p:nvPr>
            <p:ph sz="quarter" idx="13"/>
          </p:nvPr>
        </p:nvSpPr>
        <p:spPr/>
        <p:txBody>
          <a:bodyPr>
            <a:normAutofit lnSpcReduction="10000"/>
          </a:bodyPr>
          <a:lstStyle/>
          <a:p>
            <a:r>
              <a:rPr lang="en-GB"/>
              <a:t>If you submitted before 11 August at 23:59 and raised a validation request</a:t>
            </a:r>
          </a:p>
        </p:txBody>
      </p:sp>
      <p:sp>
        <p:nvSpPr>
          <p:cNvPr id="5" name="Rectangle 4">
            <a:extLst>
              <a:ext uri="{FF2B5EF4-FFF2-40B4-BE49-F238E27FC236}">
                <a16:creationId xmlns:a16="http://schemas.microsoft.com/office/drawing/2014/main" id="{17B029E6-FFAF-F8F2-A492-636177AF9214}"/>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25398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172ECE-98DC-9A31-9D9B-E68B0AF2D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590C3-4600-B81D-F6FB-0BECD04B2367}"/>
              </a:ext>
            </a:extLst>
          </p:cNvPr>
          <p:cNvSpPr>
            <a:spLocks noGrp="1"/>
          </p:cNvSpPr>
          <p:nvPr>
            <p:ph type="ctrTitle"/>
          </p:nvPr>
        </p:nvSpPr>
        <p:spPr/>
        <p:txBody>
          <a:bodyPr>
            <a:normAutofit fontScale="90000"/>
          </a:bodyPr>
          <a:lstStyle/>
          <a:p>
            <a:r>
              <a:rPr lang="en-GB"/>
              <a:t>No application left stranded: what does it mean in practice </a:t>
            </a:r>
          </a:p>
        </p:txBody>
      </p:sp>
      <p:pic>
        <p:nvPicPr>
          <p:cNvPr id="4" name="Picture 3">
            <a:extLst>
              <a:ext uri="{FF2B5EF4-FFF2-40B4-BE49-F238E27FC236}">
                <a16:creationId xmlns:a16="http://schemas.microsoft.com/office/drawing/2014/main" id="{56677B96-F466-EAED-219A-4AB53C58EBF6}"/>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85696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FA96-CDE3-ACF1-58E7-EDACC3F2F574}"/>
              </a:ext>
            </a:extLst>
          </p:cNvPr>
          <p:cNvSpPr>
            <a:spLocks noGrp="1"/>
          </p:cNvSpPr>
          <p:nvPr>
            <p:ph type="title"/>
          </p:nvPr>
        </p:nvSpPr>
        <p:spPr/>
        <p:txBody>
          <a:bodyPr/>
          <a:lstStyle/>
          <a:p>
            <a:r>
              <a:rPr lang="en-GB"/>
              <a:t>No application left stranded </a:t>
            </a:r>
          </a:p>
        </p:txBody>
      </p:sp>
      <p:sp>
        <p:nvSpPr>
          <p:cNvPr id="3" name="Content Placeholder 2">
            <a:extLst>
              <a:ext uri="{FF2B5EF4-FFF2-40B4-BE49-F238E27FC236}">
                <a16:creationId xmlns:a16="http://schemas.microsoft.com/office/drawing/2014/main" id="{FA717D62-0B85-1837-DCC9-5A7801C00E61}"/>
              </a:ext>
            </a:extLst>
          </p:cNvPr>
          <p:cNvSpPr>
            <a:spLocks noGrp="1"/>
          </p:cNvSpPr>
          <p:nvPr>
            <p:ph sz="half" idx="1"/>
          </p:nvPr>
        </p:nvSpPr>
        <p:spPr>
          <a:xfrm>
            <a:off x="637273" y="2169039"/>
            <a:ext cx="9709362" cy="4007924"/>
          </a:xfrm>
        </p:spPr>
        <p:txBody>
          <a:bodyPr vert="horz" lIns="91440" tIns="45720" rIns="91440" bIns="45720" rtlCol="0" anchor="t">
            <a:normAutofit/>
          </a:bodyPr>
          <a:lstStyle/>
          <a:p>
            <a:pPr marL="285750" indent="-285750">
              <a:buFont typeface="Arial" panose="020B0604020202020204" pitchFamily="34" charset="0"/>
              <a:buChar char="•"/>
            </a:pPr>
            <a:r>
              <a:rPr lang="en-GB" sz="1900">
                <a:latin typeface="+mj-lt"/>
              </a:rPr>
              <a:t>As we approach the closure of the submission window, we are aware that a small number of customers are still experiencing issues. </a:t>
            </a:r>
          </a:p>
          <a:p>
            <a:pPr marL="285750" indent="-285750">
              <a:buFont typeface="Arial" panose="020B0604020202020204" pitchFamily="34" charset="0"/>
              <a:buChar char="•"/>
            </a:pPr>
            <a:r>
              <a:rPr lang="en-GB" sz="1900">
                <a:latin typeface="+mj-lt"/>
              </a:rPr>
              <a:t>NESO has committed that no application will be left stranded, and we stand firmly by this commitment.</a:t>
            </a:r>
            <a:endParaRPr lang="en-GB" sz="1900">
              <a:latin typeface="+mj-lt"/>
              <a:cs typeface="Poppins"/>
            </a:endParaRPr>
          </a:p>
          <a:p>
            <a:pPr marL="285750" indent="-285750">
              <a:buFont typeface="Arial" panose="020B0604020202020204" pitchFamily="34" charset="0"/>
              <a:buChar char="•"/>
            </a:pPr>
            <a:r>
              <a:rPr lang="en-GB" sz="1900">
                <a:latin typeface="+mj-lt"/>
              </a:rPr>
              <a:t>For customers who have been actively trying to submit their application and have a raised a query explaining the issues via the reform .box or portal </a:t>
            </a:r>
            <a:endParaRPr lang="en-GB" sz="1900">
              <a:latin typeface="+mj-lt"/>
              <a:cs typeface="Poppins"/>
            </a:endParaRPr>
          </a:p>
          <a:p>
            <a:pPr marL="971550" lvl="1" indent="-285750"/>
            <a:r>
              <a:rPr lang="en-GB" sz="1900"/>
              <a:t>We will recognise these application as meeting the deadline and will continue to support them through to completion, even if this occurs after the deadline.</a:t>
            </a:r>
            <a:endParaRPr lang="en-GB" sz="1900" b="1">
              <a:latin typeface="+mj-lt"/>
            </a:endParaRPr>
          </a:p>
          <a:p>
            <a:endParaRPr lang="en-GB" sz="1900" b="1">
              <a:cs typeface="Poppins" panose="00000500000000000000" pitchFamily="2" charset="0"/>
            </a:endParaRPr>
          </a:p>
        </p:txBody>
      </p:sp>
      <p:sp>
        <p:nvSpPr>
          <p:cNvPr id="4" name="Content Placeholder 3">
            <a:extLst>
              <a:ext uri="{FF2B5EF4-FFF2-40B4-BE49-F238E27FC236}">
                <a16:creationId xmlns:a16="http://schemas.microsoft.com/office/drawing/2014/main" id="{D1387ADA-03F9-D7B1-D181-59C227F2DE10}"/>
              </a:ext>
            </a:extLst>
          </p:cNvPr>
          <p:cNvSpPr>
            <a:spLocks noGrp="1"/>
          </p:cNvSpPr>
          <p:nvPr>
            <p:ph sz="quarter" idx="13"/>
          </p:nvPr>
        </p:nvSpPr>
        <p:spPr/>
        <p:txBody>
          <a:bodyPr/>
          <a:lstStyle/>
          <a:p>
            <a:r>
              <a:rPr lang="en-GB"/>
              <a:t>What does it mean in practice? </a:t>
            </a:r>
          </a:p>
        </p:txBody>
      </p:sp>
      <p:sp>
        <p:nvSpPr>
          <p:cNvPr id="5" name="Rectangle 4">
            <a:extLst>
              <a:ext uri="{FF2B5EF4-FFF2-40B4-BE49-F238E27FC236}">
                <a16:creationId xmlns:a16="http://schemas.microsoft.com/office/drawing/2014/main" id="{21E5CE24-8B1E-342D-D752-213B0D325354}"/>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45768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D403C4-CFE1-325A-2E11-6FAFA100B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11A2B-9BDC-6143-D54A-03E3D490CC86}"/>
              </a:ext>
            </a:extLst>
          </p:cNvPr>
          <p:cNvSpPr>
            <a:spLocks noGrp="1"/>
          </p:cNvSpPr>
          <p:nvPr>
            <p:ph type="title"/>
          </p:nvPr>
        </p:nvSpPr>
        <p:spPr/>
        <p:txBody>
          <a:bodyPr/>
          <a:lstStyle/>
          <a:p>
            <a:r>
              <a:rPr lang="en-GB"/>
              <a:t>In conversation with us</a:t>
            </a:r>
          </a:p>
        </p:txBody>
      </p:sp>
      <p:sp>
        <p:nvSpPr>
          <p:cNvPr id="3" name="Content Placeholder 2">
            <a:extLst>
              <a:ext uri="{FF2B5EF4-FFF2-40B4-BE49-F238E27FC236}">
                <a16:creationId xmlns:a16="http://schemas.microsoft.com/office/drawing/2014/main" id="{014524B9-FEF8-47CB-7210-4F5B47803ECD}"/>
              </a:ext>
            </a:extLst>
          </p:cNvPr>
          <p:cNvSpPr>
            <a:spLocks noGrp="1"/>
          </p:cNvSpPr>
          <p:nvPr>
            <p:ph sz="half" idx="1"/>
          </p:nvPr>
        </p:nvSpPr>
        <p:spPr/>
        <p:txBody>
          <a:bodyPr vert="horz" lIns="91440" tIns="45720" rIns="91440" bIns="45720" rtlCol="0" anchor="t">
            <a:normAutofit/>
          </a:bodyPr>
          <a:lstStyle/>
          <a:p>
            <a:pPr marL="285750" indent="-285750">
              <a:buFont typeface="Arial" panose="020B0604020202020204" pitchFamily="34" charset="0"/>
              <a:buChar char="•"/>
            </a:pPr>
            <a:r>
              <a:rPr lang="en-GB">
                <a:latin typeface="Poppins"/>
                <a:cs typeface="Poppins"/>
              </a:rPr>
              <a:t>Our teams are proactively reaching out to you. </a:t>
            </a:r>
          </a:p>
          <a:p>
            <a:pPr marL="285750" indent="-285750">
              <a:buFont typeface="Arial" panose="020B0604020202020204" pitchFamily="34" charset="0"/>
              <a:buChar char="•"/>
            </a:pPr>
            <a:r>
              <a:rPr lang="en-GB">
                <a:latin typeface="Poppins"/>
                <a:cs typeface="Poppins"/>
              </a:rPr>
              <a:t>We aim to resolve all matters before the window closes. </a:t>
            </a:r>
          </a:p>
          <a:p>
            <a:pPr marL="285750" indent="-285750">
              <a:buFont typeface="Arial" panose="020B0604020202020204" pitchFamily="34" charset="0"/>
              <a:buChar char="•"/>
            </a:pPr>
            <a:r>
              <a:rPr lang="en-GB">
                <a:latin typeface="Poppins"/>
                <a:cs typeface="Poppins"/>
              </a:rPr>
              <a:t>If we are unable to do so, we will honour your application as submitted within the window and recognise your best endeavours to summit. </a:t>
            </a:r>
          </a:p>
          <a:p>
            <a:pPr marL="285750" indent="-285750">
              <a:buFont typeface="Arial" panose="020B0604020202020204" pitchFamily="34" charset="0"/>
              <a:buChar char="•"/>
            </a:pPr>
            <a:endParaRPr lang="en-GB"/>
          </a:p>
          <a:p>
            <a:endParaRPr lang="en-GB"/>
          </a:p>
          <a:p>
            <a:endParaRPr lang="en-GB"/>
          </a:p>
          <a:p>
            <a:endParaRPr lang="en-GB"/>
          </a:p>
          <a:p>
            <a:endParaRPr lang="en-GB"/>
          </a:p>
        </p:txBody>
      </p:sp>
      <p:sp>
        <p:nvSpPr>
          <p:cNvPr id="4" name="Content Placeholder 3">
            <a:extLst>
              <a:ext uri="{FF2B5EF4-FFF2-40B4-BE49-F238E27FC236}">
                <a16:creationId xmlns:a16="http://schemas.microsoft.com/office/drawing/2014/main" id="{7071F3B3-17CF-66B9-854F-5DDE157380C6}"/>
              </a:ext>
            </a:extLst>
          </p:cNvPr>
          <p:cNvSpPr>
            <a:spLocks noGrp="1"/>
          </p:cNvSpPr>
          <p:nvPr>
            <p:ph sz="quarter" idx="13"/>
          </p:nvPr>
        </p:nvSpPr>
        <p:spPr/>
        <p:txBody>
          <a:bodyPr>
            <a:normAutofit lnSpcReduction="10000"/>
          </a:bodyPr>
          <a:lstStyle/>
          <a:p>
            <a:r>
              <a:rPr lang="en-GB"/>
              <a:t>If you are currently progressing an application and have raised a query about an issue preventing submission</a:t>
            </a:r>
          </a:p>
        </p:txBody>
      </p:sp>
      <p:sp>
        <p:nvSpPr>
          <p:cNvPr id="5" name="Rectangle 4">
            <a:extLst>
              <a:ext uri="{FF2B5EF4-FFF2-40B4-BE49-F238E27FC236}">
                <a16:creationId xmlns:a16="http://schemas.microsoft.com/office/drawing/2014/main" id="{62DD86A1-7DEA-0E6F-9C82-8CB71953CAB2}"/>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4277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9588BB0-BA98-D35E-E934-380E1B529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0112D-D56D-4297-70F6-86411503AD19}"/>
              </a:ext>
            </a:extLst>
          </p:cNvPr>
          <p:cNvSpPr>
            <a:spLocks noGrp="1"/>
          </p:cNvSpPr>
          <p:nvPr>
            <p:ph type="title"/>
          </p:nvPr>
        </p:nvSpPr>
        <p:spPr/>
        <p:txBody>
          <a:bodyPr/>
          <a:lstStyle/>
          <a:p>
            <a:r>
              <a:rPr lang="en-GB"/>
              <a:t>Not yet contacted us</a:t>
            </a:r>
          </a:p>
        </p:txBody>
      </p:sp>
      <p:sp>
        <p:nvSpPr>
          <p:cNvPr id="3" name="Content Placeholder 2">
            <a:extLst>
              <a:ext uri="{FF2B5EF4-FFF2-40B4-BE49-F238E27FC236}">
                <a16:creationId xmlns:a16="http://schemas.microsoft.com/office/drawing/2014/main" id="{BA92B32D-2D2C-EEF9-147B-924D6C9F5F90}"/>
              </a:ext>
            </a:extLst>
          </p:cNvPr>
          <p:cNvSpPr>
            <a:spLocks noGrp="1"/>
          </p:cNvSpPr>
          <p:nvPr>
            <p:ph sz="half" idx="1"/>
          </p:nvPr>
        </p:nvSpPr>
        <p:spPr/>
        <p:txBody>
          <a:bodyPr vert="horz" lIns="91440" tIns="45720" rIns="91440" bIns="45720" rtlCol="0" anchor="t">
            <a:normAutofit/>
          </a:bodyPr>
          <a:lstStyle/>
          <a:p>
            <a:pPr marL="285750" indent="-285750">
              <a:buFont typeface="Arial" panose="020B0604020202020204" pitchFamily="34" charset="0"/>
              <a:buChar char="•"/>
            </a:pPr>
            <a:r>
              <a:rPr lang="en-GB">
                <a:latin typeface="Poppins"/>
                <a:cs typeface="Poppins"/>
              </a:rPr>
              <a:t>You must raise a query as soon as possible. </a:t>
            </a:r>
          </a:p>
          <a:p>
            <a:pPr marL="285750" indent="-285750">
              <a:buFont typeface="Arial" panose="020B0604020202020204" pitchFamily="34" charset="0"/>
              <a:buChar char="•"/>
            </a:pPr>
            <a:r>
              <a:rPr lang="en-GB">
                <a:latin typeface="Poppins"/>
                <a:cs typeface="Poppins"/>
              </a:rPr>
              <a:t>In the interest of fairness, if you miss the submission deadline without raising a query about the issue that is preventing submission, we will not be able to accept your application. </a:t>
            </a:r>
          </a:p>
          <a:p>
            <a:pPr marL="285750" indent="-285750">
              <a:buFont typeface="Arial" panose="020B0604020202020204" pitchFamily="34" charset="0"/>
              <a:buChar char="•"/>
            </a:pPr>
            <a:endParaRPr lang="en-GB"/>
          </a:p>
          <a:p>
            <a:endParaRPr lang="en-GB"/>
          </a:p>
          <a:p>
            <a:endParaRPr lang="en-GB"/>
          </a:p>
          <a:p>
            <a:endParaRPr lang="en-GB"/>
          </a:p>
          <a:p>
            <a:endParaRPr lang="en-GB"/>
          </a:p>
        </p:txBody>
      </p:sp>
      <p:sp>
        <p:nvSpPr>
          <p:cNvPr id="4" name="Content Placeholder 3">
            <a:extLst>
              <a:ext uri="{FF2B5EF4-FFF2-40B4-BE49-F238E27FC236}">
                <a16:creationId xmlns:a16="http://schemas.microsoft.com/office/drawing/2014/main" id="{58AEA9B7-47F2-909C-95F3-7EABB4FC1B25}"/>
              </a:ext>
            </a:extLst>
          </p:cNvPr>
          <p:cNvSpPr>
            <a:spLocks noGrp="1"/>
          </p:cNvSpPr>
          <p:nvPr>
            <p:ph sz="quarter" idx="13"/>
          </p:nvPr>
        </p:nvSpPr>
        <p:spPr/>
        <p:txBody>
          <a:bodyPr>
            <a:normAutofit fontScale="85000" lnSpcReduction="10000"/>
          </a:bodyPr>
          <a:lstStyle/>
          <a:p>
            <a:r>
              <a:rPr lang="en-GB"/>
              <a:t>If you are progressing an application and have an issue that is preventing submission but have not raised a query about a portal or data issue</a:t>
            </a:r>
          </a:p>
        </p:txBody>
      </p:sp>
      <p:sp>
        <p:nvSpPr>
          <p:cNvPr id="5" name="Rectangle 4">
            <a:extLst>
              <a:ext uri="{FF2B5EF4-FFF2-40B4-BE49-F238E27FC236}">
                <a16:creationId xmlns:a16="http://schemas.microsoft.com/office/drawing/2014/main" id="{0B8C9077-0EE9-5B93-75A0-B71BCE49835D}"/>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1952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C05B34-2EF5-ED69-CF12-508EBDB48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4FAA0-7C81-985F-8804-C0016D819B41}"/>
              </a:ext>
            </a:extLst>
          </p:cNvPr>
          <p:cNvSpPr>
            <a:spLocks noGrp="1"/>
          </p:cNvSpPr>
          <p:nvPr>
            <p:ph type="ctrTitle"/>
          </p:nvPr>
        </p:nvSpPr>
        <p:spPr/>
        <p:txBody>
          <a:bodyPr/>
          <a:lstStyle/>
          <a:p>
            <a:r>
              <a:rPr lang="en-GB"/>
              <a:t>Top tip </a:t>
            </a:r>
          </a:p>
        </p:txBody>
      </p:sp>
      <p:pic>
        <p:nvPicPr>
          <p:cNvPr id="4" name="Picture 3">
            <a:extLst>
              <a:ext uri="{FF2B5EF4-FFF2-40B4-BE49-F238E27FC236}">
                <a16:creationId xmlns:a16="http://schemas.microsoft.com/office/drawing/2014/main" id="{5E1E05EA-228A-00AF-211A-45C54BC41B97}"/>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104299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2A82-E946-9E20-CC9A-8D3D218F94F1}"/>
              </a:ext>
            </a:extLst>
          </p:cNvPr>
          <p:cNvSpPr>
            <a:spLocks noGrp="1"/>
          </p:cNvSpPr>
          <p:nvPr>
            <p:ph type="title"/>
          </p:nvPr>
        </p:nvSpPr>
        <p:spPr>
          <a:xfrm>
            <a:off x="637273" y="365125"/>
            <a:ext cx="9709361" cy="870551"/>
          </a:xfrm>
        </p:spPr>
        <p:txBody>
          <a:bodyPr vert="horz" lIns="91440" tIns="45720" rIns="91440" bIns="45720" rtlCol="0" anchor="ctr">
            <a:normAutofit/>
          </a:bodyPr>
          <a:lstStyle/>
          <a:p>
            <a:r>
              <a:rPr lang="en-GB" b="1" i="0" kern="1200"/>
              <a:t>Key numbers</a:t>
            </a:r>
          </a:p>
        </p:txBody>
      </p:sp>
      <p:graphicFrame>
        <p:nvGraphicFramePr>
          <p:cNvPr id="9" name="TextBox 6">
            <a:extLst>
              <a:ext uri="{FF2B5EF4-FFF2-40B4-BE49-F238E27FC236}">
                <a16:creationId xmlns:a16="http://schemas.microsoft.com/office/drawing/2014/main" id="{D18FD248-97CF-78DF-0481-631151B82E28}"/>
              </a:ext>
            </a:extLst>
          </p:cNvPr>
          <p:cNvGraphicFramePr/>
          <p:nvPr>
            <p:extLst>
              <p:ext uri="{D42A27DB-BD31-4B8C-83A1-F6EECF244321}">
                <p14:modId xmlns:p14="http://schemas.microsoft.com/office/powerpoint/2010/main" val="143170985"/>
              </p:ext>
            </p:extLst>
          </p:nvPr>
        </p:nvGraphicFramePr>
        <p:xfrm>
          <a:off x="637272" y="1752737"/>
          <a:ext cx="9878327" cy="3804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A712A6C2-8629-ED11-49B4-AAFAB7F9C4C3}"/>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55" name="TextBox 54">
            <a:extLst>
              <a:ext uri="{FF2B5EF4-FFF2-40B4-BE49-F238E27FC236}">
                <a16:creationId xmlns:a16="http://schemas.microsoft.com/office/drawing/2014/main" id="{792DD15C-31F3-3095-F605-59E98CBF39AB}"/>
              </a:ext>
            </a:extLst>
          </p:cNvPr>
          <p:cNvSpPr txBox="1"/>
          <p:nvPr/>
        </p:nvSpPr>
        <p:spPr>
          <a:xfrm>
            <a:off x="2439689" y="6196038"/>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9807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3EE0-BE05-2C2E-4A2E-3DB1C1ACD1A6}"/>
              </a:ext>
            </a:extLst>
          </p:cNvPr>
          <p:cNvSpPr>
            <a:spLocks noGrp="1"/>
          </p:cNvSpPr>
          <p:nvPr>
            <p:ph type="title"/>
          </p:nvPr>
        </p:nvSpPr>
        <p:spPr/>
        <p:txBody>
          <a:bodyPr/>
          <a:lstStyle/>
          <a:p>
            <a:r>
              <a:rPr lang="en-GB"/>
              <a:t>PDF top tip </a:t>
            </a:r>
          </a:p>
        </p:txBody>
      </p:sp>
      <p:sp>
        <p:nvSpPr>
          <p:cNvPr id="3" name="Content Placeholder 2">
            <a:extLst>
              <a:ext uri="{FF2B5EF4-FFF2-40B4-BE49-F238E27FC236}">
                <a16:creationId xmlns:a16="http://schemas.microsoft.com/office/drawing/2014/main" id="{3539BD11-9B4A-8843-EAA3-32AD6F4AFF7D}"/>
              </a:ext>
            </a:extLst>
          </p:cNvPr>
          <p:cNvSpPr>
            <a:spLocks noGrp="1"/>
          </p:cNvSpPr>
          <p:nvPr>
            <p:ph type="body" sz="quarter" idx="13"/>
          </p:nvPr>
        </p:nvSpPr>
        <p:spPr>
          <a:xfrm>
            <a:off x="637272" y="1550851"/>
            <a:ext cx="10792727" cy="4153354"/>
          </a:xfrm>
        </p:spPr>
        <p:txBody>
          <a:bodyPr/>
          <a:lstStyle/>
          <a:p>
            <a:pPr marL="0" indent="0">
              <a:buNone/>
            </a:pPr>
            <a:r>
              <a:rPr lang="en-GB"/>
              <a:t>For customers having issues with File upload errors with PDF’s, one way to fix it is to print to PDF and save it.</a:t>
            </a:r>
          </a:p>
        </p:txBody>
      </p:sp>
      <p:pic>
        <p:nvPicPr>
          <p:cNvPr id="4" name="Picture 3" descr="A screenshot of a computer&#10;&#10;AI-generated content may be incorrect.">
            <a:extLst>
              <a:ext uri="{FF2B5EF4-FFF2-40B4-BE49-F238E27FC236}">
                <a16:creationId xmlns:a16="http://schemas.microsoft.com/office/drawing/2014/main" id="{A58C2D14-ED3A-569F-D13A-3C60281D6D06}"/>
              </a:ext>
            </a:extLst>
          </p:cNvPr>
          <p:cNvPicPr>
            <a:picLocks noChangeAspect="1"/>
          </p:cNvPicPr>
          <p:nvPr/>
        </p:nvPicPr>
        <p:blipFill>
          <a:blip r:embed="rId3"/>
          <a:stretch>
            <a:fillRect/>
          </a:stretch>
        </p:blipFill>
        <p:spPr>
          <a:xfrm>
            <a:off x="7744460" y="2099061"/>
            <a:ext cx="4083050" cy="2132965"/>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956C2A85-DDEA-820C-9F01-93DAD9951BBA}"/>
              </a:ext>
            </a:extLst>
          </p:cNvPr>
          <p:cNvPicPr>
            <a:picLocks noChangeAspect="1"/>
          </p:cNvPicPr>
          <p:nvPr/>
        </p:nvPicPr>
        <p:blipFill>
          <a:blip r:embed="rId4"/>
          <a:stretch>
            <a:fillRect/>
          </a:stretch>
        </p:blipFill>
        <p:spPr>
          <a:xfrm>
            <a:off x="9208135" y="4569531"/>
            <a:ext cx="2619375" cy="666750"/>
          </a:xfrm>
          <a:prstGeom prst="rect">
            <a:avLst/>
          </a:prstGeom>
        </p:spPr>
      </p:pic>
      <p:pic>
        <p:nvPicPr>
          <p:cNvPr id="6" name="Picture 5" descr="A close-up of a computer screen&#10;&#10;AI-generated content may be incorrect.">
            <a:extLst>
              <a:ext uri="{FF2B5EF4-FFF2-40B4-BE49-F238E27FC236}">
                <a16:creationId xmlns:a16="http://schemas.microsoft.com/office/drawing/2014/main" id="{09BB5E5D-7BC6-4D6B-86E8-6C29322FEA7C}"/>
              </a:ext>
            </a:extLst>
          </p:cNvPr>
          <p:cNvPicPr>
            <a:picLocks noChangeAspect="1"/>
          </p:cNvPicPr>
          <p:nvPr/>
        </p:nvPicPr>
        <p:blipFill>
          <a:blip r:embed="rId5"/>
          <a:stretch>
            <a:fillRect/>
          </a:stretch>
        </p:blipFill>
        <p:spPr>
          <a:xfrm>
            <a:off x="6096000" y="5634868"/>
            <a:ext cx="5731510" cy="913130"/>
          </a:xfrm>
          <a:prstGeom prst="rect">
            <a:avLst/>
          </a:prstGeom>
        </p:spPr>
      </p:pic>
      <p:sp>
        <p:nvSpPr>
          <p:cNvPr id="7" name="TextBox 6">
            <a:extLst>
              <a:ext uri="{FF2B5EF4-FFF2-40B4-BE49-F238E27FC236}">
                <a16:creationId xmlns:a16="http://schemas.microsoft.com/office/drawing/2014/main" id="{CD534E4D-8955-017C-A233-49A9B65CB9F4}"/>
              </a:ext>
            </a:extLst>
          </p:cNvPr>
          <p:cNvSpPr txBox="1"/>
          <p:nvPr/>
        </p:nvSpPr>
        <p:spPr>
          <a:xfrm>
            <a:off x="637273" y="2546310"/>
            <a:ext cx="5731510" cy="3416320"/>
          </a:xfrm>
          <a:prstGeom prst="rect">
            <a:avLst/>
          </a:prstGeom>
          <a:noFill/>
        </p:spPr>
        <p:txBody>
          <a:bodyPr wrap="square" rtlCol="0">
            <a:spAutoFit/>
          </a:bodyPr>
          <a:lstStyle/>
          <a:p>
            <a:pPr marL="285750" indent="-285750" algn="l">
              <a:buFont typeface="Arial" panose="020B0604020202020204" pitchFamily="34" charset="0"/>
              <a:buChar char="•"/>
            </a:pPr>
            <a:r>
              <a:rPr lang="en-GB" b="0" i="0">
                <a:solidFill>
                  <a:srgbClr val="000000"/>
                </a:solidFill>
                <a:effectLst/>
                <a:latin typeface="+mj-lt"/>
              </a:rPr>
              <a:t>Open the file in Adobe</a:t>
            </a:r>
          </a:p>
          <a:p>
            <a:pPr marL="285750" indent="-285750" algn="l">
              <a:buFont typeface="Arial" panose="020B0604020202020204" pitchFamily="34" charset="0"/>
              <a:buChar char="•"/>
            </a:pPr>
            <a:r>
              <a:rPr lang="en-GB" b="0" i="0">
                <a:solidFill>
                  <a:srgbClr val="000000"/>
                </a:solidFill>
                <a:effectLst/>
                <a:latin typeface="+mj-lt"/>
              </a:rPr>
              <a:t>Click the Print icon</a:t>
            </a:r>
          </a:p>
          <a:p>
            <a:pPr marL="285750" indent="-285750">
              <a:buFont typeface="Arial" panose="020B0604020202020204" pitchFamily="34" charset="0"/>
              <a:buChar char="•"/>
            </a:pPr>
            <a:r>
              <a:rPr lang="en-GB" sz="1800" kern="100">
                <a:effectLst/>
                <a:latin typeface="+mj-lt"/>
                <a:ea typeface="Aptos" panose="020B0004020202020204" pitchFamily="34" charset="0"/>
                <a:cs typeface="Times New Roman" panose="02020603050405020304" pitchFamily="18" charset="0"/>
              </a:rPr>
              <a:t>Then in the printer section select Microsoft Print to PDF </a:t>
            </a:r>
          </a:p>
          <a:p>
            <a:pPr marL="285750" indent="-285750" algn="l">
              <a:buFont typeface="Arial" panose="020B0604020202020204" pitchFamily="34" charset="0"/>
              <a:buChar char="•"/>
            </a:pPr>
            <a:r>
              <a:rPr lang="en-GB" b="0" i="0">
                <a:solidFill>
                  <a:srgbClr val="000000"/>
                </a:solidFill>
                <a:effectLst/>
                <a:latin typeface="+mj-lt"/>
              </a:rPr>
              <a:t>Click Print</a:t>
            </a:r>
          </a:p>
          <a:p>
            <a:pPr marL="285750" indent="-285750">
              <a:buFont typeface="Arial" panose="020B0604020202020204" pitchFamily="34" charset="0"/>
              <a:buChar char="•"/>
            </a:pPr>
            <a:r>
              <a:rPr lang="en-GB" sz="1800" kern="100">
                <a:effectLst/>
                <a:latin typeface="+mj-lt"/>
                <a:ea typeface="Aptos" panose="020B0004020202020204" pitchFamily="34" charset="0"/>
                <a:cs typeface="Times New Roman" panose="02020603050405020304" pitchFamily="18" charset="0"/>
              </a:rPr>
              <a:t>Click Print </a:t>
            </a:r>
          </a:p>
          <a:p>
            <a:pPr marL="285750" indent="-285750" algn="l">
              <a:buFont typeface="Arial" panose="020B0604020202020204" pitchFamily="34" charset="0"/>
              <a:buChar char="•"/>
            </a:pPr>
            <a:r>
              <a:rPr lang="en-GB">
                <a:solidFill>
                  <a:srgbClr val="000000"/>
                </a:solidFill>
                <a:latin typeface="+mj-lt"/>
              </a:rPr>
              <a:t>S</a:t>
            </a:r>
            <a:r>
              <a:rPr lang="en-GB" b="0" i="0">
                <a:solidFill>
                  <a:srgbClr val="000000"/>
                </a:solidFill>
                <a:effectLst/>
                <a:latin typeface="+mj-lt"/>
              </a:rPr>
              <a:t>elect the File name and save</a:t>
            </a:r>
          </a:p>
          <a:p>
            <a:pPr marL="285750" indent="-285750">
              <a:buFont typeface="Arial" panose="020B0604020202020204" pitchFamily="34" charset="0"/>
              <a:buChar char="•"/>
            </a:pPr>
            <a:r>
              <a:rPr lang="en-GB" kern="100">
                <a:latin typeface="+mj-lt"/>
                <a:ea typeface="Aptos" panose="020B0004020202020204" pitchFamily="34" charset="0"/>
                <a:cs typeface="Times New Roman" panose="02020603050405020304" pitchFamily="18" charset="0"/>
              </a:rPr>
              <a:t>S</a:t>
            </a:r>
            <a:r>
              <a:rPr lang="en-GB" sz="1800" kern="100">
                <a:effectLst/>
                <a:latin typeface="+mj-lt"/>
                <a:ea typeface="Aptos" panose="020B0004020202020204" pitchFamily="34" charset="0"/>
                <a:cs typeface="Times New Roman" panose="02020603050405020304" pitchFamily="18" charset="0"/>
              </a:rPr>
              <a:t>elect the File name and save </a:t>
            </a:r>
          </a:p>
          <a:p>
            <a:pPr marL="285750" indent="-285750">
              <a:buFont typeface="Arial" panose="020B0604020202020204" pitchFamily="34" charset="0"/>
              <a:buChar char="•"/>
            </a:pPr>
            <a:r>
              <a:rPr lang="en-GB" sz="1800" kern="100">
                <a:effectLst/>
                <a:latin typeface="+mj-lt"/>
                <a:ea typeface="Aptos" panose="020B0004020202020204" pitchFamily="34" charset="0"/>
                <a:cs typeface="Times New Roman" panose="02020603050405020304" pitchFamily="18" charset="0"/>
              </a:rPr>
              <a:t>Then this file would need uploading to the portal and that will resolve the issue and allows you to upload the PDF. </a:t>
            </a:r>
          </a:p>
          <a:p>
            <a:pPr algn="l"/>
            <a:endParaRPr lang="en-GB" b="0" i="0">
              <a:solidFill>
                <a:srgbClr val="000000"/>
              </a:solidFill>
              <a:effectLst/>
              <a:latin typeface="Times New Roman" panose="02020603050405020304" pitchFamily="18" charset="0"/>
            </a:endParaRPr>
          </a:p>
        </p:txBody>
      </p:sp>
      <p:sp>
        <p:nvSpPr>
          <p:cNvPr id="8" name="Rectangle 7">
            <a:extLst>
              <a:ext uri="{FF2B5EF4-FFF2-40B4-BE49-F238E27FC236}">
                <a16:creationId xmlns:a16="http://schemas.microsoft.com/office/drawing/2014/main" id="{44B22DAD-F035-6486-5E37-7FE46E775422}"/>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cxnSp>
        <p:nvCxnSpPr>
          <p:cNvPr id="11" name="Straight Arrow Connector 10">
            <a:extLst>
              <a:ext uri="{FF2B5EF4-FFF2-40B4-BE49-F238E27FC236}">
                <a16:creationId xmlns:a16="http://schemas.microsoft.com/office/drawing/2014/main" id="{49F5653E-1CC1-C464-B453-8CC537B6BAAC}"/>
              </a:ext>
            </a:extLst>
          </p:cNvPr>
          <p:cNvCxnSpPr/>
          <p:nvPr/>
        </p:nvCxnSpPr>
        <p:spPr>
          <a:xfrm flipV="1">
            <a:off x="6033635" y="2844800"/>
            <a:ext cx="1494925" cy="447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FC9C164-50E1-D5F4-3714-A8B7C4470B75}"/>
              </a:ext>
            </a:extLst>
          </p:cNvPr>
          <p:cNvCxnSpPr/>
          <p:nvPr/>
        </p:nvCxnSpPr>
        <p:spPr>
          <a:xfrm>
            <a:off x="2804160" y="4104640"/>
            <a:ext cx="6065520" cy="568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BF520B8-8CBD-6329-038D-8CD158FF593B}"/>
              </a:ext>
            </a:extLst>
          </p:cNvPr>
          <p:cNvCxnSpPr/>
          <p:nvPr/>
        </p:nvCxnSpPr>
        <p:spPr>
          <a:xfrm>
            <a:off x="4622800" y="4389120"/>
            <a:ext cx="3261360" cy="1005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93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5C6E545-9537-076D-A957-21988C1E9F7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08C8DAE-DDA4-FCF0-AEE7-B1FFCD250698}"/>
              </a:ext>
            </a:extLst>
          </p:cNvPr>
          <p:cNvSpPr txBox="1">
            <a:spLocks/>
          </p:cNvSpPr>
          <p:nvPr/>
        </p:nvSpPr>
        <p:spPr>
          <a:xfrm>
            <a:off x="637273" y="631032"/>
            <a:ext cx="30168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a:lstStyle>
          <a:p>
            <a:pPr>
              <a:spcAft>
                <a:spcPts val="600"/>
              </a:spcAft>
            </a:pPr>
            <a:r>
              <a:rPr lang="en-US">
                <a:solidFill>
                  <a:schemeClr val="bg1"/>
                </a:solidFill>
                <a:latin typeface="Poppins" panose="00000500000000000000" pitchFamily="2" charset="0"/>
                <a:cs typeface="Poppins" panose="00000500000000000000" pitchFamily="2" charset="0"/>
              </a:rPr>
              <a:t>Overview</a:t>
            </a:r>
          </a:p>
        </p:txBody>
      </p:sp>
      <p:sp>
        <p:nvSpPr>
          <p:cNvPr id="5" name="TextBox 4">
            <a:extLst>
              <a:ext uri="{FF2B5EF4-FFF2-40B4-BE49-F238E27FC236}">
                <a16:creationId xmlns:a16="http://schemas.microsoft.com/office/drawing/2014/main" id="{0E5D9456-2658-34E4-09AD-071057E69E59}"/>
              </a:ext>
            </a:extLst>
          </p:cNvPr>
          <p:cNvSpPr txBox="1"/>
          <p:nvPr/>
        </p:nvSpPr>
        <p:spPr>
          <a:xfrm>
            <a:off x="637274" y="2389514"/>
            <a:ext cx="3015194" cy="1131740"/>
          </a:xfrm>
          <a:prstGeom prst="rect">
            <a:avLst/>
          </a:prstGeom>
        </p:spPr>
        <p:txBody>
          <a:bodyPr vert="horz" lIns="91440" tIns="45720" rIns="91440" bIns="45720" rtlCol="0" anchor="t">
            <a:normAutofit/>
          </a:bodyPr>
          <a:lstStyle/>
          <a:p>
            <a:pPr fontAlgn="base">
              <a:spcBef>
                <a:spcPts val="1000"/>
              </a:spcBef>
            </a:pPr>
            <a:r>
              <a:rPr lang="en-US" sz="2800" err="1">
                <a:solidFill>
                  <a:schemeClr val="bg1"/>
                </a:solidFill>
                <a:latin typeface="Poppins"/>
                <a:cs typeface="Poppins"/>
              </a:rPr>
              <a:t>Slido</a:t>
            </a:r>
            <a:r>
              <a:rPr lang="en-US" sz="2800">
                <a:solidFill>
                  <a:schemeClr val="bg1"/>
                </a:solidFill>
                <a:latin typeface="Poppins"/>
                <a:cs typeface="Poppins"/>
              </a:rPr>
              <a:t> code:</a:t>
            </a:r>
          </a:p>
          <a:p>
            <a:pPr fontAlgn="base">
              <a:spcBef>
                <a:spcPts val="1000"/>
              </a:spcBef>
            </a:pPr>
            <a:r>
              <a:rPr lang="en-US" sz="2800" b="0" i="0" kern="1200">
                <a:solidFill>
                  <a:schemeClr val="bg1"/>
                </a:solidFill>
                <a:latin typeface="Poppins"/>
                <a:cs typeface="Poppins"/>
              </a:rPr>
              <a:t>#</a:t>
            </a:r>
            <a:r>
              <a:rPr lang="en-US" sz="2800">
                <a:solidFill>
                  <a:schemeClr val="bg1"/>
                </a:solidFill>
                <a:latin typeface="Poppins"/>
                <a:cs typeface="Poppins"/>
              </a:rPr>
              <a:t>NESO2208</a:t>
            </a:r>
            <a:endParaRPr lang="en-US" sz="2800" b="0" i="0" kern="1200">
              <a:solidFill>
                <a:schemeClr val="bg1"/>
              </a:solidFill>
              <a:latin typeface="Poppins" panose="00000500000000000000" pitchFamily="2" charset="0"/>
              <a:cs typeface="Poppins"/>
            </a:endParaRPr>
          </a:p>
        </p:txBody>
      </p:sp>
      <p:sp>
        <p:nvSpPr>
          <p:cNvPr id="12" name="Content Placeholder 2">
            <a:extLst>
              <a:ext uri="{FF2B5EF4-FFF2-40B4-BE49-F238E27FC236}">
                <a16:creationId xmlns:a16="http://schemas.microsoft.com/office/drawing/2014/main" id="{97CB871F-2F0B-010C-B60D-7CA83F1F1D19}"/>
              </a:ext>
            </a:extLst>
          </p:cNvPr>
          <p:cNvSpPr txBox="1">
            <a:spLocks/>
          </p:cNvSpPr>
          <p:nvPr/>
        </p:nvSpPr>
        <p:spPr>
          <a:xfrm>
            <a:off x="4599695" y="1161256"/>
            <a:ext cx="6795892" cy="48462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b="0" i="0" kern="1200">
                <a:latin typeface="Poppins"/>
                <a:cs typeface="Poppins"/>
              </a:rPr>
              <a:t>Our shared objective is to ensure that the connections queue is reordered </a:t>
            </a:r>
            <a:r>
              <a:rPr lang="en-US" sz="1800" b="1" i="0" kern="1200">
                <a:latin typeface="Poppins"/>
                <a:cs typeface="Poppins"/>
              </a:rPr>
              <a:t>fairly</a:t>
            </a:r>
            <a:r>
              <a:rPr lang="en-US" sz="1800" b="0" i="0" kern="1200">
                <a:latin typeface="Poppins"/>
                <a:cs typeface="Poppins"/>
              </a:rPr>
              <a:t> and </a:t>
            </a:r>
            <a:r>
              <a:rPr lang="en-US" sz="1800" b="1" i="0" kern="1200">
                <a:latin typeface="Poppins"/>
                <a:cs typeface="Poppins"/>
              </a:rPr>
              <a:t>efficiently</a:t>
            </a:r>
            <a:r>
              <a:rPr lang="en-US" sz="1800" b="0" i="0" kern="1200">
                <a:latin typeface="Poppins"/>
                <a:cs typeface="Poppins"/>
              </a:rPr>
              <a:t>. It is essential that projects can submit their application before the evidence submission window closes.</a:t>
            </a:r>
          </a:p>
          <a:p>
            <a:pPr marL="0" indent="0">
              <a:lnSpc>
                <a:spcPct val="90000"/>
              </a:lnSpc>
              <a:buNone/>
            </a:pPr>
            <a:endParaRPr lang="en-US" sz="1800" b="0" i="0" kern="1200">
              <a:latin typeface="Poppins" panose="00000500000000000000" pitchFamily="2" charset="0"/>
              <a:ea typeface="+mn-ea"/>
              <a:cs typeface="+mn-cs"/>
            </a:endParaRPr>
          </a:p>
          <a:p>
            <a:pPr marL="0" indent="0">
              <a:lnSpc>
                <a:spcPct val="90000"/>
              </a:lnSpc>
              <a:buNone/>
            </a:pPr>
            <a:r>
              <a:rPr lang="en-US" sz="1800" b="0" i="0" kern="1200">
                <a:effectLst/>
                <a:latin typeface="Poppins"/>
                <a:cs typeface="Poppins"/>
              </a:rPr>
              <a:t>We’ve listened carefully to your feedback and worked hard to respond. You asked for clearer guidance, better functionality, and stronger support and we’ve acted. </a:t>
            </a:r>
            <a:r>
              <a:rPr lang="en-US" sz="1800" b="1">
                <a:latin typeface="Poppins"/>
                <a:cs typeface="Poppins"/>
              </a:rPr>
              <a:t>On Monday we</a:t>
            </a:r>
            <a:r>
              <a:rPr lang="en-US" sz="1800" b="1" i="0" kern="1200">
                <a:latin typeface="Poppins"/>
                <a:cs typeface="Poppins"/>
              </a:rPr>
              <a:t> issued</a:t>
            </a:r>
            <a:r>
              <a:rPr lang="en-US" sz="1800" b="1" i="0" kern="1200">
                <a:effectLst/>
                <a:latin typeface="Poppins"/>
                <a:cs typeface="Poppins"/>
              </a:rPr>
              <a:t> 10 working days’ notice that the NESO Connections Reform evidence window will close on Tuesday 26 August at 23:59. </a:t>
            </a:r>
          </a:p>
          <a:p>
            <a:pPr marL="0" indent="0">
              <a:lnSpc>
                <a:spcPct val="90000"/>
              </a:lnSpc>
              <a:buNone/>
            </a:pPr>
            <a:endParaRPr lang="en-US" sz="1800" b="0" i="0" kern="1200">
              <a:effectLst/>
              <a:latin typeface="Poppins" panose="00000500000000000000" pitchFamily="2" charset="0"/>
              <a:ea typeface="+mn-ea"/>
              <a:cs typeface="+mn-cs"/>
            </a:endParaRPr>
          </a:p>
          <a:p>
            <a:pPr marL="0" indent="0">
              <a:lnSpc>
                <a:spcPct val="90000"/>
              </a:lnSpc>
              <a:buNone/>
            </a:pPr>
            <a:r>
              <a:rPr lang="en-US" sz="1800" b="0" i="0" kern="1200">
                <a:effectLst/>
                <a:latin typeface="Poppins"/>
                <a:cs typeface="Poppins"/>
              </a:rPr>
              <a:t>If you have yet to submit, we want to reassure you: </a:t>
            </a:r>
            <a:r>
              <a:rPr lang="en-US" sz="1800" i="0" kern="1200">
                <a:latin typeface="Poppins"/>
                <a:cs typeface="Poppins"/>
              </a:rPr>
              <a:t>O</a:t>
            </a:r>
            <a:r>
              <a:rPr lang="en-US" sz="1800" i="0" kern="1200">
                <a:effectLst/>
                <a:latin typeface="Poppins"/>
                <a:cs typeface="Poppins"/>
              </a:rPr>
              <a:t>ur evidence collection process will not be the reason any project is unsuccessful. </a:t>
            </a:r>
            <a:r>
              <a:rPr lang="en-US" sz="1800" b="1" i="0" kern="1200">
                <a:effectLst/>
                <a:latin typeface="Poppins"/>
                <a:cs typeface="Poppins"/>
              </a:rPr>
              <a:t>We will do whatever it takes to get everyone who wants to submit through the process. </a:t>
            </a:r>
            <a:endParaRPr lang="en-US" sz="1800" b="1" i="0" kern="1200">
              <a:latin typeface="Poppins"/>
              <a:cs typeface="Poppins"/>
            </a:endParaRPr>
          </a:p>
        </p:txBody>
      </p:sp>
      <p:sp>
        <p:nvSpPr>
          <p:cNvPr id="2" name="Rectangle 1">
            <a:extLst>
              <a:ext uri="{FF2B5EF4-FFF2-40B4-BE49-F238E27FC236}">
                <a16:creationId xmlns:a16="http://schemas.microsoft.com/office/drawing/2014/main" id="{141A3404-A46A-3756-0588-0580DBA5C126}"/>
              </a:ext>
            </a:extLst>
          </p:cNvPr>
          <p:cNvSpPr/>
          <p:nvPr/>
        </p:nvSpPr>
        <p:spPr>
          <a:xfrm>
            <a:off x="428625" y="198113"/>
            <a:ext cx="2295525" cy="3448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549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5D02F66-8189-9FAE-E9A3-2DDA6374D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8E9CC-9211-3BCE-ABDD-8A160D705FAA}"/>
              </a:ext>
            </a:extLst>
          </p:cNvPr>
          <p:cNvSpPr>
            <a:spLocks noGrp="1"/>
          </p:cNvSpPr>
          <p:nvPr>
            <p:ph type="title"/>
          </p:nvPr>
        </p:nvSpPr>
        <p:spPr/>
        <p:txBody>
          <a:bodyPr/>
          <a:lstStyle/>
          <a:p>
            <a:r>
              <a:rPr lang="en-GB"/>
              <a:t>Initial Checks </a:t>
            </a:r>
          </a:p>
        </p:txBody>
      </p:sp>
      <p:sp>
        <p:nvSpPr>
          <p:cNvPr id="3" name="Content Placeholder 2">
            <a:extLst>
              <a:ext uri="{FF2B5EF4-FFF2-40B4-BE49-F238E27FC236}">
                <a16:creationId xmlns:a16="http://schemas.microsoft.com/office/drawing/2014/main" id="{34595FB6-D37F-A50E-294C-EF39EAB3C2BA}"/>
              </a:ext>
            </a:extLst>
          </p:cNvPr>
          <p:cNvSpPr>
            <a:spLocks noGrp="1"/>
          </p:cNvSpPr>
          <p:nvPr>
            <p:ph type="body" sz="quarter" idx="13"/>
          </p:nvPr>
        </p:nvSpPr>
        <p:spPr>
          <a:xfrm>
            <a:off x="2748104" y="1057535"/>
            <a:ext cx="8513529" cy="3193894"/>
          </a:xfrm>
        </p:spPr>
        <p:txBody>
          <a:bodyPr vert="horz" lIns="91440" tIns="45720" rIns="91440" bIns="45720" rtlCol="0" anchor="t">
            <a:noAutofit/>
          </a:bodyPr>
          <a:lstStyle/>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latin typeface="Poppins"/>
                <a:ea typeface="DengXian"/>
                <a:cs typeface="Arial"/>
              </a:rPr>
              <a:t>NESO has given </a:t>
            </a:r>
            <a:r>
              <a:rPr lang="en-GB" b="1" kern="100">
                <a:latin typeface="Poppins"/>
                <a:ea typeface="DengXian"/>
                <a:cs typeface="Arial"/>
              </a:rPr>
              <a:t>five</a:t>
            </a:r>
            <a:r>
              <a:rPr lang="en-GB" b="1" kern="100">
                <a:effectLst/>
                <a:latin typeface="Poppins"/>
                <a:ea typeface="DengXian"/>
                <a:cs typeface="Arial"/>
              </a:rPr>
              <a:t> working days’ </a:t>
            </a:r>
            <a:r>
              <a:rPr lang="en-GB" kern="100">
                <a:effectLst/>
                <a:latin typeface="Poppins"/>
                <a:ea typeface="DengXian"/>
                <a:cs typeface="Arial"/>
              </a:rPr>
              <a:t>notice ahead of the first communications about the results of initial checks as part of the Connections Reform process. It </a:t>
            </a:r>
            <a:r>
              <a:rPr lang="en-GB" b="1" kern="100">
                <a:effectLst/>
                <a:latin typeface="Poppins"/>
                <a:ea typeface="DengXian"/>
                <a:cs typeface="Arial"/>
              </a:rPr>
              <a:t>does not mean </a:t>
            </a:r>
            <a:r>
              <a:rPr lang="en-GB" kern="100">
                <a:effectLst/>
                <a:latin typeface="Poppins"/>
                <a:ea typeface="DengXian"/>
                <a:cs typeface="Arial"/>
              </a:rPr>
              <a:t>that your individual project’s check results will be available in 5 days.</a:t>
            </a:r>
          </a:p>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effectLst/>
                <a:latin typeface="Poppins"/>
                <a:ea typeface="DengXian"/>
                <a:cs typeface="Arial"/>
              </a:rPr>
              <a:t>The five days </a:t>
            </a:r>
            <a:r>
              <a:rPr lang="en-GB" b="1" kern="100">
                <a:latin typeface="Poppins"/>
                <a:ea typeface="DengXian"/>
                <a:cs typeface="Arial"/>
              </a:rPr>
              <a:t>started at</a:t>
            </a:r>
            <a:r>
              <a:rPr lang="en-GB" b="1" kern="100">
                <a:effectLst/>
                <a:latin typeface="Poppins"/>
                <a:ea typeface="DengXian"/>
                <a:cs typeface="Arial"/>
              </a:rPr>
              <a:t> 00:01 </a:t>
            </a:r>
            <a:r>
              <a:rPr lang="en-GB" b="1" kern="100">
                <a:latin typeface="Poppins"/>
                <a:ea typeface="DengXian"/>
                <a:cs typeface="Arial"/>
              </a:rPr>
              <a:t>Wednesday</a:t>
            </a:r>
            <a:r>
              <a:rPr lang="en-GB" b="1" kern="100">
                <a:effectLst/>
                <a:latin typeface="Poppins"/>
                <a:ea typeface="DengXian"/>
                <a:cs typeface="Arial"/>
              </a:rPr>
              <a:t> 20 August</a:t>
            </a:r>
            <a:r>
              <a:rPr lang="en-GB" kern="100">
                <a:latin typeface="Poppins"/>
                <a:ea typeface="DengXian"/>
                <a:cs typeface="Arial"/>
              </a:rPr>
              <a:t>.</a:t>
            </a:r>
            <a:r>
              <a:rPr lang="en-GB" kern="100">
                <a:effectLst/>
                <a:latin typeface="Poppins"/>
                <a:ea typeface="DengXian"/>
                <a:cs typeface="Arial"/>
              </a:rPr>
              <a:t> This means the first possible date customers will receive any results of the initial checks on their evidence submissions will be Thursday 28 August. Some customers will be informed on 28 August and others will be notified later.</a:t>
            </a:r>
          </a:p>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latin typeface="Poppins"/>
                <a:ea typeface="DengXian"/>
                <a:cs typeface="Arial"/>
              </a:rPr>
              <a:t>As a reminder, this is the point in the process when customers will be told if they have passed or failed the initial checks. </a:t>
            </a:r>
            <a:r>
              <a:rPr lang="en-GB" b="1" kern="100">
                <a:latin typeface="Poppins"/>
                <a:ea typeface="DengXian"/>
                <a:cs typeface="Arial"/>
              </a:rPr>
              <a:t>In the event of any failures, </a:t>
            </a:r>
            <a:r>
              <a:rPr lang="en-GB" kern="100">
                <a:latin typeface="Poppins"/>
                <a:ea typeface="DengXian"/>
                <a:cs typeface="Arial"/>
              </a:rPr>
              <a:t>customers will be invited to resubmit evidence to rectify any failed checks.</a:t>
            </a:r>
          </a:p>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a:effectLst/>
                <a:latin typeface="Poppins"/>
                <a:ea typeface="DengXian"/>
                <a:cs typeface="Poppins"/>
              </a:rPr>
              <a:t>.</a:t>
            </a:r>
            <a:endParaRPr lang="en-GB">
              <a:latin typeface="Poppins"/>
              <a:ea typeface="DengXian"/>
              <a:cs typeface="Poppins"/>
            </a:endParaRPr>
          </a:p>
        </p:txBody>
      </p:sp>
      <p:pic>
        <p:nvPicPr>
          <p:cNvPr id="8" name="Graphic 7" descr="Clock with solid fill">
            <a:extLst>
              <a:ext uri="{FF2B5EF4-FFF2-40B4-BE49-F238E27FC236}">
                <a16:creationId xmlns:a16="http://schemas.microsoft.com/office/drawing/2014/main" id="{E02F16CC-439F-0FE9-0BC2-3D01F801F4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7350" y="1714682"/>
            <a:ext cx="838200" cy="838200"/>
          </a:xfrm>
          <a:prstGeom prst="rect">
            <a:avLst/>
          </a:prstGeom>
        </p:spPr>
      </p:pic>
      <p:pic>
        <p:nvPicPr>
          <p:cNvPr id="10" name="Graphic 9" descr="Badge Tick with solid fill">
            <a:extLst>
              <a:ext uri="{FF2B5EF4-FFF2-40B4-BE49-F238E27FC236}">
                <a16:creationId xmlns:a16="http://schemas.microsoft.com/office/drawing/2014/main" id="{852FB305-2074-4462-31DD-3B417DAF92D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733550" y="5059570"/>
            <a:ext cx="838200" cy="838200"/>
          </a:xfrm>
          <a:prstGeom prst="rect">
            <a:avLst/>
          </a:prstGeom>
        </p:spPr>
      </p:pic>
      <p:pic>
        <p:nvPicPr>
          <p:cNvPr id="12" name="Graphic 11" descr="Monthly calendar with solid fill">
            <a:extLst>
              <a:ext uri="{FF2B5EF4-FFF2-40B4-BE49-F238E27FC236}">
                <a16:creationId xmlns:a16="http://schemas.microsoft.com/office/drawing/2014/main" id="{F16C6043-97F4-9557-E1FF-D68E814383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7350" y="3337029"/>
            <a:ext cx="914400" cy="914400"/>
          </a:xfrm>
          <a:prstGeom prst="rect">
            <a:avLst/>
          </a:prstGeom>
        </p:spPr>
      </p:pic>
      <p:sp>
        <p:nvSpPr>
          <p:cNvPr id="7" name="Rectangle 6">
            <a:extLst>
              <a:ext uri="{FF2B5EF4-FFF2-40B4-BE49-F238E27FC236}">
                <a16:creationId xmlns:a16="http://schemas.microsoft.com/office/drawing/2014/main" id="{4B338D25-D9CA-D686-4898-8AEE4850432C}"/>
              </a:ext>
            </a:extLst>
          </p:cNvPr>
          <p:cNvSpPr/>
          <p:nvPr/>
        </p:nvSpPr>
        <p:spPr>
          <a:xfrm>
            <a:off x="521208" y="182880"/>
            <a:ext cx="1755648" cy="265176"/>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bg1"/>
                </a:solidFill>
              </a:rPr>
              <a:t>Public</a:t>
            </a:r>
          </a:p>
        </p:txBody>
      </p:sp>
    </p:spTree>
    <p:extLst>
      <p:ext uri="{BB962C8B-B14F-4D97-AF65-F5344CB8AC3E}">
        <p14:creationId xmlns:p14="http://schemas.microsoft.com/office/powerpoint/2010/main" val="1135661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619D-47F3-DCF7-6B0F-E2198E92502B}"/>
              </a:ext>
            </a:extLst>
          </p:cNvPr>
          <p:cNvSpPr>
            <a:spLocks noGrp="1"/>
          </p:cNvSpPr>
          <p:nvPr>
            <p:ph type="title"/>
          </p:nvPr>
        </p:nvSpPr>
        <p:spPr/>
        <p:txBody>
          <a:bodyPr/>
          <a:lstStyle/>
          <a:p>
            <a:r>
              <a:rPr lang="en-GB"/>
              <a:t>Updates to PDF download </a:t>
            </a:r>
          </a:p>
        </p:txBody>
      </p:sp>
      <p:sp>
        <p:nvSpPr>
          <p:cNvPr id="3" name="Content Placeholder 2">
            <a:extLst>
              <a:ext uri="{FF2B5EF4-FFF2-40B4-BE49-F238E27FC236}">
                <a16:creationId xmlns:a16="http://schemas.microsoft.com/office/drawing/2014/main" id="{0AC05A64-C30B-A3D7-9668-910D8264D6C2}"/>
              </a:ext>
            </a:extLst>
          </p:cNvPr>
          <p:cNvSpPr>
            <a:spLocks noGrp="1"/>
          </p:cNvSpPr>
          <p:nvPr>
            <p:ph sz="half" idx="1"/>
          </p:nvPr>
        </p:nvSpPr>
        <p:spPr>
          <a:xfrm>
            <a:off x="637273" y="2372496"/>
            <a:ext cx="9709362" cy="3858487"/>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GB" sz="2000" b="1">
                <a:solidFill>
                  <a:schemeClr val="accent2"/>
                </a:solidFill>
              </a:rPr>
              <a:t>The functionality is working for most and we have seen 369 validations using the PDF review. </a:t>
            </a:r>
          </a:p>
          <a:p>
            <a:pPr marL="0" indent="0">
              <a:buNone/>
            </a:pPr>
            <a:endParaRPr lang="en-GB" sz="2000" b="1"/>
          </a:p>
          <a:p>
            <a:pPr marL="0" indent="0">
              <a:buNone/>
            </a:pPr>
            <a:r>
              <a:rPr lang="en-GB" sz="2000" b="1">
                <a:solidFill>
                  <a:schemeClr val="accent2"/>
                </a:solidFill>
              </a:rPr>
              <a:t>Since last week we have updated the following functionality:  </a:t>
            </a:r>
            <a:endParaRPr lang="en-GB" sz="2000">
              <a:solidFill>
                <a:schemeClr val="accent2"/>
              </a:solidFill>
            </a:endParaRPr>
          </a:p>
          <a:p>
            <a:pPr marL="285750" indent="-285750">
              <a:buFont typeface="Arial" panose="020B0604020202020204" pitchFamily="34" charset="0"/>
              <a:buChar char="•"/>
            </a:pPr>
            <a:r>
              <a:rPr lang="en-GB" sz="2000"/>
              <a:t>Customers are now able to see the list of documents they have submitted at the end of the downloaded</a:t>
            </a:r>
          </a:p>
          <a:p>
            <a:pPr marL="285750" indent="-285750">
              <a:buFont typeface="Arial" panose="020B0604020202020204" pitchFamily="34" charset="0"/>
              <a:buChar char="•"/>
            </a:pPr>
            <a:r>
              <a:rPr lang="en-GB" sz="2000"/>
              <a:t>Fixed the issue where customers with multiple original redline boundary entries had duplicate longitude and latitude values displayed in the PDF  </a:t>
            </a:r>
          </a:p>
          <a:p>
            <a:pPr marL="285750" indent="-285750">
              <a:buFont typeface="Arial" panose="020B0604020202020204" pitchFamily="34" charset="0"/>
              <a:buChar char="•"/>
            </a:pPr>
            <a:r>
              <a:rPr lang="en-GB" sz="2000" b="1"/>
              <a:t>To note: </a:t>
            </a:r>
            <a:r>
              <a:rPr lang="en-GB" sz="2000"/>
              <a:t>For upload issues try </a:t>
            </a:r>
            <a:r>
              <a:rPr lang="en-GB" sz="2000" b="1"/>
              <a:t>‘</a:t>
            </a:r>
            <a:r>
              <a:rPr lang="en-GB" sz="2000"/>
              <a:t>Print to PDF’ and saving the document it works for most customers </a:t>
            </a:r>
          </a:p>
        </p:txBody>
      </p:sp>
      <p:sp>
        <p:nvSpPr>
          <p:cNvPr id="4" name="Content Placeholder 3">
            <a:extLst>
              <a:ext uri="{FF2B5EF4-FFF2-40B4-BE49-F238E27FC236}">
                <a16:creationId xmlns:a16="http://schemas.microsoft.com/office/drawing/2014/main" id="{86D0B8FE-CE3E-CE03-27FD-AF1EB523827E}"/>
              </a:ext>
            </a:extLst>
          </p:cNvPr>
          <p:cNvSpPr>
            <a:spLocks noGrp="1"/>
          </p:cNvSpPr>
          <p:nvPr>
            <p:ph sz="quarter" idx="13"/>
          </p:nvPr>
        </p:nvSpPr>
        <p:spPr/>
        <p:txBody>
          <a:bodyPr>
            <a:normAutofit lnSpcReduction="10000"/>
          </a:bodyPr>
          <a:lstStyle/>
          <a:p>
            <a:r>
              <a:rPr lang="en-GB" sz="2400"/>
              <a:t>We know how important accuracy in the PDF download function is for both validation and record keeping.</a:t>
            </a:r>
          </a:p>
          <a:p>
            <a:endParaRPr lang="en-GB"/>
          </a:p>
        </p:txBody>
      </p:sp>
      <p:sp>
        <p:nvSpPr>
          <p:cNvPr id="5" name="Rectangle 4">
            <a:extLst>
              <a:ext uri="{FF2B5EF4-FFF2-40B4-BE49-F238E27FC236}">
                <a16:creationId xmlns:a16="http://schemas.microsoft.com/office/drawing/2014/main" id="{32F53C35-E30D-8374-CD51-2FB31349D0DA}"/>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pic>
        <p:nvPicPr>
          <p:cNvPr id="7" name="Graphic 6" descr="Document with solid fill">
            <a:extLst>
              <a:ext uri="{FF2B5EF4-FFF2-40B4-BE49-F238E27FC236}">
                <a16:creationId xmlns:a16="http://schemas.microsoft.com/office/drawing/2014/main" id="{BBDD2A43-8CB4-72DF-3F60-868A1B175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6634" y="1068817"/>
            <a:ext cx="1083366" cy="1083366"/>
          </a:xfrm>
          <a:prstGeom prst="rect">
            <a:avLst/>
          </a:prstGeom>
        </p:spPr>
      </p:pic>
    </p:spTree>
    <p:extLst>
      <p:ext uri="{BB962C8B-B14F-4D97-AF65-F5344CB8AC3E}">
        <p14:creationId xmlns:p14="http://schemas.microsoft.com/office/powerpoint/2010/main" val="3588677427"/>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98F3C7-A15A-086F-1B7A-CB70BE4C4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E9012-006C-D71F-C456-8B7D9FC38308}"/>
              </a:ext>
            </a:extLst>
          </p:cNvPr>
          <p:cNvSpPr>
            <a:spLocks noGrp="1"/>
          </p:cNvSpPr>
          <p:nvPr>
            <p:ph type="title"/>
          </p:nvPr>
        </p:nvSpPr>
        <p:spPr/>
        <p:txBody>
          <a:bodyPr>
            <a:normAutofit/>
          </a:bodyPr>
          <a:lstStyle/>
          <a:p>
            <a:r>
              <a:rPr lang="en-GB"/>
              <a:t>Protected TEC value for Hybrid sites</a:t>
            </a:r>
          </a:p>
        </p:txBody>
      </p:sp>
      <p:sp>
        <p:nvSpPr>
          <p:cNvPr id="3" name="Text Placeholder 2">
            <a:extLst>
              <a:ext uri="{FF2B5EF4-FFF2-40B4-BE49-F238E27FC236}">
                <a16:creationId xmlns:a16="http://schemas.microsoft.com/office/drawing/2014/main" id="{9B425BA7-282B-8C63-CD5E-BF73AAD70588}"/>
              </a:ext>
            </a:extLst>
          </p:cNvPr>
          <p:cNvSpPr>
            <a:spLocks noGrp="1"/>
          </p:cNvSpPr>
          <p:nvPr>
            <p:ph type="body" sz="quarter" idx="13"/>
          </p:nvPr>
        </p:nvSpPr>
        <p:spPr>
          <a:xfrm>
            <a:off x="637271" y="1926771"/>
            <a:ext cx="10988671" cy="3677195"/>
          </a:xfrm>
        </p:spPr>
        <p:style>
          <a:lnRef idx="2">
            <a:schemeClr val="accent1"/>
          </a:lnRef>
          <a:fillRef idx="1">
            <a:schemeClr val="lt1"/>
          </a:fillRef>
          <a:effectRef idx="0">
            <a:schemeClr val="accent1"/>
          </a:effectRef>
          <a:fontRef idx="minor">
            <a:schemeClr val="dk1"/>
          </a:fontRef>
        </p:style>
        <p:txBody>
          <a:bodyPr>
            <a:normAutofit/>
          </a:bodyPr>
          <a:lstStyle/>
          <a:p>
            <a:endParaRPr lang="en-GB" sz="2600"/>
          </a:p>
          <a:p>
            <a:pPr marL="342900" indent="-342900">
              <a:buFont typeface="Arial" panose="020B0604020202020204" pitchFamily="34" charset="0"/>
              <a:buChar char="•"/>
            </a:pPr>
            <a:r>
              <a:rPr lang="en-GB" sz="2400">
                <a:solidFill>
                  <a:schemeClr val="tx2"/>
                </a:solidFill>
              </a:rPr>
              <a:t>Please tell us the total protected capacity of each technology</a:t>
            </a:r>
          </a:p>
          <a:p>
            <a:pPr marL="342900" indent="-342900">
              <a:buFont typeface="Arial" panose="020B0604020202020204" pitchFamily="34" charset="0"/>
              <a:buChar char="•"/>
            </a:pPr>
            <a:r>
              <a:rPr lang="en-GB" sz="2400"/>
              <a:t>It is the installed capacity that is protected rather than the TEC.</a:t>
            </a:r>
            <a:endParaRPr lang="en-GB" sz="2400" b="1">
              <a:solidFill>
                <a:schemeClr val="tx2"/>
              </a:solidFill>
            </a:endParaRPr>
          </a:p>
          <a:p>
            <a:pPr marL="342900" indent="-342900">
              <a:buFont typeface="Arial" panose="020B0604020202020204" pitchFamily="34" charset="0"/>
              <a:buChar char="•"/>
            </a:pPr>
            <a:r>
              <a:rPr lang="en-GB" sz="2400"/>
              <a:t>For a hybrid, we will use the lower of the TEC or installed capacity when allocating projects against permitted capacity, so we need to know the </a:t>
            </a:r>
            <a:r>
              <a:rPr lang="en-GB" sz="2400" b="1"/>
              <a:t>protected installed capacity.</a:t>
            </a:r>
            <a:endParaRPr lang="en-GB" sz="2400" b="1">
              <a:solidFill>
                <a:schemeClr val="tx2"/>
              </a:solidFill>
            </a:endParaRPr>
          </a:p>
        </p:txBody>
      </p:sp>
      <p:sp>
        <p:nvSpPr>
          <p:cNvPr id="5" name="Rectangle 4">
            <a:extLst>
              <a:ext uri="{FF2B5EF4-FFF2-40B4-BE49-F238E27FC236}">
                <a16:creationId xmlns:a16="http://schemas.microsoft.com/office/drawing/2014/main" id="{77ECED1A-8C88-79AB-6B05-E94639F179FF}"/>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526097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1EB1402-8661-48E8-1E59-CB671309F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64E28-C6D2-CDC8-DBE4-C4184CDF19F7}"/>
              </a:ext>
            </a:extLst>
          </p:cNvPr>
          <p:cNvSpPr>
            <a:spLocks noGrp="1"/>
          </p:cNvSpPr>
          <p:nvPr>
            <p:ph type="title"/>
          </p:nvPr>
        </p:nvSpPr>
        <p:spPr/>
        <p:txBody>
          <a:bodyPr>
            <a:normAutofit/>
          </a:bodyPr>
          <a:lstStyle/>
          <a:p>
            <a:r>
              <a:rPr lang="en-GB"/>
              <a:t>Validation update </a:t>
            </a:r>
          </a:p>
        </p:txBody>
      </p:sp>
      <p:sp>
        <p:nvSpPr>
          <p:cNvPr id="3" name="Text Placeholder 2">
            <a:extLst>
              <a:ext uri="{FF2B5EF4-FFF2-40B4-BE49-F238E27FC236}">
                <a16:creationId xmlns:a16="http://schemas.microsoft.com/office/drawing/2014/main" id="{6C20608A-6202-0CE7-B385-A915CB1263C5}"/>
              </a:ext>
            </a:extLst>
          </p:cNvPr>
          <p:cNvSpPr>
            <a:spLocks noGrp="1"/>
          </p:cNvSpPr>
          <p:nvPr>
            <p:ph type="body" sz="quarter" idx="13"/>
          </p:nvPr>
        </p:nvSpPr>
        <p:spPr>
          <a:xfrm>
            <a:off x="637271" y="1926771"/>
            <a:ext cx="10988671" cy="1756955"/>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457200" indent="-457200">
              <a:buFont typeface="Arial" panose="020B0604020202020204" pitchFamily="34" charset="0"/>
              <a:buChar char="•"/>
            </a:pPr>
            <a:r>
              <a:rPr lang="en-GB" sz="2600"/>
              <a:t>Some customers are awaiting validation updates. </a:t>
            </a:r>
          </a:p>
          <a:p>
            <a:pPr marL="457200" indent="-457200">
              <a:buFont typeface="Arial" panose="020B0604020202020204" pitchFamily="34" charset="0"/>
              <a:buChar char="•"/>
            </a:pPr>
            <a:r>
              <a:rPr lang="en-GB" sz="2600"/>
              <a:t>We will be contacting customers on a case-by-case basis with additional information or confirmation of validation. </a:t>
            </a:r>
            <a:endParaRPr lang="en-GB" sz="2600">
              <a:cs typeface="Poppins"/>
            </a:endParaRPr>
          </a:p>
          <a:p>
            <a:endParaRPr lang="en-GB" sz="2600"/>
          </a:p>
        </p:txBody>
      </p:sp>
      <p:sp>
        <p:nvSpPr>
          <p:cNvPr id="5" name="Rectangle 4">
            <a:extLst>
              <a:ext uri="{FF2B5EF4-FFF2-40B4-BE49-F238E27FC236}">
                <a16:creationId xmlns:a16="http://schemas.microsoft.com/office/drawing/2014/main" id="{0E04DDC0-03C8-AF52-DE96-0B19C7360C22}"/>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404670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690E-BE74-7186-D914-4F2490F8460F}"/>
              </a:ext>
            </a:extLst>
          </p:cNvPr>
          <p:cNvSpPr>
            <a:spLocks noGrp="1"/>
          </p:cNvSpPr>
          <p:nvPr>
            <p:ph type="title"/>
          </p:nvPr>
        </p:nvSpPr>
        <p:spPr>
          <a:xfrm>
            <a:off x="637274" y="365125"/>
            <a:ext cx="10345686" cy="1325563"/>
          </a:xfrm>
        </p:spPr>
        <p:txBody>
          <a:bodyPr>
            <a:normAutofit/>
          </a:bodyPr>
          <a:lstStyle/>
          <a:p>
            <a:r>
              <a:rPr lang="en-GB"/>
              <a:t>No application left stranded</a:t>
            </a:r>
          </a:p>
        </p:txBody>
      </p:sp>
      <p:sp>
        <p:nvSpPr>
          <p:cNvPr id="4" name="Content Placeholder 3">
            <a:extLst>
              <a:ext uri="{FF2B5EF4-FFF2-40B4-BE49-F238E27FC236}">
                <a16:creationId xmlns:a16="http://schemas.microsoft.com/office/drawing/2014/main" id="{94BAB347-4C9A-D786-2D89-B7E535DE24CC}"/>
              </a:ext>
            </a:extLst>
          </p:cNvPr>
          <p:cNvSpPr>
            <a:spLocks noGrp="1"/>
          </p:cNvSpPr>
          <p:nvPr>
            <p:ph sz="half" idx="2"/>
          </p:nvPr>
        </p:nvSpPr>
        <p:spPr>
          <a:xfrm>
            <a:off x="637274" y="1872933"/>
            <a:ext cx="10538726" cy="444773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r>
              <a:rPr lang="en-GB" sz="2200"/>
              <a:t>We are proactively calling customers with outstanding queries to walk them through the portal and support resolution up to the point of submission. </a:t>
            </a:r>
          </a:p>
          <a:p>
            <a:endParaRPr lang="en-GB" sz="2200"/>
          </a:p>
          <a:p>
            <a:r>
              <a:rPr lang="en-GB" sz="2200">
                <a:latin typeface="Poppins"/>
                <a:cs typeface="Poppins"/>
              </a:rPr>
              <a:t>If our team contacts you, please make the most of our time together by keeping the conversation focused on progressing your submission.</a:t>
            </a:r>
          </a:p>
          <a:p>
            <a:endParaRPr lang="en-GB" sz="2200">
              <a:latin typeface="Poppins"/>
              <a:cs typeface="Poppins"/>
            </a:endParaRPr>
          </a:p>
          <a:p>
            <a:r>
              <a:rPr lang="en-GB" sz="2200">
                <a:latin typeface="Poppins"/>
                <a:cs typeface="Poppins"/>
              </a:rPr>
              <a:t>We want to reassure you that if we are in an active dialogue with you because you have raised queries or a validation request, we will continue contact you on a case-by-case basis to continue to support you even if matters are not fully resolved by 23:59 26 August. </a:t>
            </a:r>
          </a:p>
        </p:txBody>
      </p:sp>
      <p:sp>
        <p:nvSpPr>
          <p:cNvPr id="8" name="Rectangle 7">
            <a:extLst>
              <a:ext uri="{FF2B5EF4-FFF2-40B4-BE49-F238E27FC236}">
                <a16:creationId xmlns:a16="http://schemas.microsoft.com/office/drawing/2014/main" id="{923C2E7B-EC63-4C46-E165-5A4D05CB28E9}"/>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98127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FBD6D-FD1A-FA71-115B-89F824AACF29}"/>
              </a:ext>
            </a:extLst>
          </p:cNvPr>
          <p:cNvSpPr>
            <a:spLocks noGrp="1"/>
          </p:cNvSpPr>
          <p:nvPr>
            <p:ph type="title"/>
          </p:nvPr>
        </p:nvSpPr>
        <p:spPr>
          <a:xfrm>
            <a:off x="418197" y="315468"/>
            <a:ext cx="3191777" cy="1325563"/>
          </a:xfrm>
        </p:spPr>
        <p:txBody>
          <a:bodyPr>
            <a:normAutofit/>
          </a:bodyPr>
          <a:lstStyle/>
          <a:p>
            <a:r>
              <a:rPr lang="en-GB" sz="4400"/>
              <a:t>Validation </a:t>
            </a:r>
          </a:p>
        </p:txBody>
      </p:sp>
      <p:sp>
        <p:nvSpPr>
          <p:cNvPr id="3" name="Text Placeholder 2">
            <a:extLst>
              <a:ext uri="{FF2B5EF4-FFF2-40B4-BE49-F238E27FC236}">
                <a16:creationId xmlns:a16="http://schemas.microsoft.com/office/drawing/2014/main" id="{ACC1C9CB-8747-F07A-7076-CC3EDA01FE57}"/>
              </a:ext>
            </a:extLst>
          </p:cNvPr>
          <p:cNvSpPr>
            <a:spLocks noGrp="1"/>
          </p:cNvSpPr>
          <p:nvPr>
            <p:ph type="body" sz="quarter" idx="13"/>
          </p:nvPr>
        </p:nvSpPr>
        <p:spPr>
          <a:xfrm>
            <a:off x="4325253" y="880432"/>
            <a:ext cx="7448550" cy="5097136"/>
          </a:xfrm>
          <a:ln>
            <a:noFill/>
          </a:ln>
        </p:spPr>
        <p:txBody>
          <a:bodyPr>
            <a:noAutofit/>
          </a:bodyPr>
          <a:lstStyle/>
          <a:p>
            <a:pPr marL="285750" indent="-285750">
              <a:lnSpc>
                <a:spcPct val="120000"/>
              </a:lnSpc>
              <a:buFont typeface="Arial" panose="020B0604020202020204" pitchFamily="34" charset="0"/>
              <a:buChar char="•"/>
            </a:pPr>
            <a:r>
              <a:rPr lang="en-GB" sz="1600">
                <a:solidFill>
                  <a:schemeClr val="tx1"/>
                </a:solidFill>
              </a:rPr>
              <a:t>From Tuesday 12 August 2025, a new validation process will be open for the customers who submitted prior to 23:59 on Monday 11 August 2025. </a:t>
            </a:r>
          </a:p>
          <a:p>
            <a:pPr marL="285750" indent="-285750">
              <a:lnSpc>
                <a:spcPct val="120000"/>
              </a:lnSpc>
              <a:buFont typeface="Arial" panose="020B0604020202020204" pitchFamily="34" charset="0"/>
              <a:buChar char="•"/>
            </a:pPr>
            <a:r>
              <a:rPr lang="en-GB" sz="1600">
                <a:solidFill>
                  <a:schemeClr val="tx1"/>
                </a:solidFill>
              </a:rPr>
              <a:t>We have implemented an easy-to-use functionality into the portal for this process and tomorrow’s webinar will focus on this. </a:t>
            </a:r>
          </a:p>
          <a:p>
            <a:pPr marL="285750" indent="-285750">
              <a:lnSpc>
                <a:spcPct val="120000"/>
              </a:lnSpc>
              <a:buFont typeface="Arial" panose="020B0604020202020204" pitchFamily="34" charset="0"/>
              <a:buChar char="•"/>
            </a:pPr>
            <a:r>
              <a:rPr lang="en-GB" sz="1600">
                <a:solidFill>
                  <a:schemeClr val="tx1"/>
                </a:solidFill>
              </a:rPr>
              <a:t>Only customers who submitted prior to 23:59 on Monday 11 August 2025 are eligible to validate their evidence. This is to ensure the same, fair, process is afforded to those submitting later. </a:t>
            </a:r>
          </a:p>
          <a:p>
            <a:pPr marL="285750" indent="-285750">
              <a:lnSpc>
                <a:spcPct val="120000"/>
              </a:lnSpc>
              <a:buFont typeface="Arial" panose="020B0604020202020204" pitchFamily="34" charset="0"/>
              <a:buChar char="•"/>
            </a:pPr>
            <a:r>
              <a:rPr lang="en-GB" sz="1600">
                <a:solidFill>
                  <a:schemeClr val="tx1"/>
                </a:solidFill>
              </a:rPr>
              <a:t>Those who have not yet submitted should take care not to submit until they are confident of their answers. Please note that when you submit the application or validation, this will be the final submission opportunity.   </a:t>
            </a:r>
          </a:p>
          <a:p>
            <a:pPr marL="285750" indent="-285750">
              <a:lnSpc>
                <a:spcPct val="120000"/>
              </a:lnSpc>
              <a:buFont typeface="Arial" panose="020B0604020202020204" pitchFamily="34" charset="0"/>
              <a:buChar char="•"/>
            </a:pPr>
            <a:r>
              <a:rPr lang="en-GB" sz="1600">
                <a:solidFill>
                  <a:schemeClr val="tx1"/>
                </a:solidFill>
              </a:rPr>
              <a:t>In addition, all customers regardless of when they submit, will have the opportunity to download their submission in a PDF form for their records.</a:t>
            </a:r>
            <a:r>
              <a:rPr lang="en-GB" sz="1600" b="1">
                <a:solidFill>
                  <a:schemeClr val="tx1"/>
                </a:solidFill>
              </a:rPr>
              <a:t> </a:t>
            </a:r>
            <a:endParaRPr lang="en-GB" sz="1600">
              <a:solidFill>
                <a:schemeClr val="tx1"/>
              </a:solidFill>
            </a:endParaRPr>
          </a:p>
        </p:txBody>
      </p:sp>
      <p:sp>
        <p:nvSpPr>
          <p:cNvPr id="8" name="Rectangle 7">
            <a:extLst>
              <a:ext uri="{FF2B5EF4-FFF2-40B4-BE49-F238E27FC236}">
                <a16:creationId xmlns:a16="http://schemas.microsoft.com/office/drawing/2014/main" id="{33C48BBC-A805-8727-9CA1-2C7CFED58540}"/>
              </a:ext>
            </a:extLst>
          </p:cNvPr>
          <p:cNvSpPr/>
          <p:nvPr/>
        </p:nvSpPr>
        <p:spPr>
          <a:xfrm>
            <a:off x="418197" y="1980081"/>
            <a:ext cx="3687077" cy="2274473"/>
          </a:xfrm>
          <a:prstGeom prst="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latin typeface="Poppins Medium" panose="00000600000000000000" pitchFamily="2" charset="0"/>
                <a:cs typeface="Poppins Medium" panose="00000600000000000000" pitchFamily="2" charset="0"/>
              </a:rPr>
              <a:t>We know some customers used different workarounds to submit their evidence via the Portal due to functionality issues and data mismatches. We have committed that anyone who submitted early will have the opportunity to check, confirm and change their submission.</a:t>
            </a:r>
          </a:p>
        </p:txBody>
      </p:sp>
      <p:sp>
        <p:nvSpPr>
          <p:cNvPr id="5" name="Rectangle 4">
            <a:extLst>
              <a:ext uri="{FF2B5EF4-FFF2-40B4-BE49-F238E27FC236}">
                <a16:creationId xmlns:a16="http://schemas.microsoft.com/office/drawing/2014/main" id="{11F44DE5-1AA8-CADA-1680-9FEB736DCE87}"/>
              </a:ext>
            </a:extLst>
          </p:cNvPr>
          <p:cNvSpPr/>
          <p:nvPr/>
        </p:nvSpPr>
        <p:spPr>
          <a:xfrm>
            <a:off x="4566553" y="6083300"/>
            <a:ext cx="7207250" cy="575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We emailed validation guidance to all customers on Tuesday 12 August</a:t>
            </a:r>
            <a:endParaRPr lang="en-GB">
              <a:solidFill>
                <a:schemeClr val="bg1"/>
              </a:solidFill>
            </a:endParaRPr>
          </a:p>
        </p:txBody>
      </p:sp>
      <p:sp>
        <p:nvSpPr>
          <p:cNvPr id="9" name="Rectangle 8">
            <a:extLst>
              <a:ext uri="{FF2B5EF4-FFF2-40B4-BE49-F238E27FC236}">
                <a16:creationId xmlns:a16="http://schemas.microsoft.com/office/drawing/2014/main" id="{E5005803-C9EC-E56F-5770-3C1EC8991093}"/>
              </a:ext>
            </a:extLst>
          </p:cNvPr>
          <p:cNvSpPr/>
          <p:nvPr/>
        </p:nvSpPr>
        <p:spPr>
          <a:xfrm>
            <a:off x="521208" y="182880"/>
            <a:ext cx="1755648" cy="2651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bg1"/>
                </a:solidFill>
              </a:rPr>
              <a:t>Public</a:t>
            </a:r>
          </a:p>
        </p:txBody>
      </p:sp>
    </p:spTree>
    <p:extLst>
      <p:ext uri="{BB962C8B-B14F-4D97-AF65-F5344CB8AC3E}">
        <p14:creationId xmlns:p14="http://schemas.microsoft.com/office/powerpoint/2010/main" val="20808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4F74-E21E-925E-E8BA-7AD12533CAA4}"/>
              </a:ext>
            </a:extLst>
          </p:cNvPr>
          <p:cNvSpPr>
            <a:spLocks noGrp="1"/>
          </p:cNvSpPr>
          <p:nvPr>
            <p:ph type="title"/>
          </p:nvPr>
        </p:nvSpPr>
        <p:spPr>
          <a:xfrm>
            <a:off x="521208" y="448056"/>
            <a:ext cx="9709361" cy="870551"/>
          </a:xfrm>
        </p:spPr>
        <p:txBody>
          <a:bodyPr>
            <a:normAutofit/>
          </a:bodyPr>
          <a:lstStyle/>
          <a:p>
            <a:r>
              <a:rPr lang="en-GB"/>
              <a:t>Validation signatory clarification</a:t>
            </a:r>
          </a:p>
        </p:txBody>
      </p:sp>
      <p:sp>
        <p:nvSpPr>
          <p:cNvPr id="3" name="Content Placeholder 2">
            <a:extLst>
              <a:ext uri="{FF2B5EF4-FFF2-40B4-BE49-F238E27FC236}">
                <a16:creationId xmlns:a16="http://schemas.microsoft.com/office/drawing/2014/main" id="{7801F2BF-7195-E58E-38F3-1093D4F74FBA}"/>
              </a:ext>
            </a:extLst>
          </p:cNvPr>
          <p:cNvSpPr>
            <a:spLocks noGrp="1"/>
          </p:cNvSpPr>
          <p:nvPr>
            <p:ph sz="half" idx="1"/>
          </p:nvPr>
        </p:nvSpPr>
        <p:spPr>
          <a:xfrm>
            <a:off x="386878" y="1583783"/>
            <a:ext cx="11418243" cy="4759042"/>
          </a:xfrm>
        </p:spPr>
        <p:txBody>
          <a:bodyPr>
            <a:normAutofit/>
          </a:bodyPr>
          <a:lstStyle/>
          <a:p>
            <a:r>
              <a:rPr lang="en-GB" b="1">
                <a:solidFill>
                  <a:schemeClr val="accent2"/>
                </a:solidFill>
              </a:rPr>
              <a:t>Customers have asked whether a different authorised user can provide the signature required for validation</a:t>
            </a:r>
          </a:p>
          <a:p>
            <a:pPr marL="285750" indent="-285750">
              <a:buFont typeface="Arial" panose="020B0604020202020204" pitchFamily="34" charset="0"/>
              <a:buChar char="•"/>
            </a:pPr>
            <a:endParaRPr lang="en-GB" b="1"/>
          </a:p>
          <a:p>
            <a:pPr marL="285750" indent="-285750">
              <a:buFont typeface="Arial" panose="020B0604020202020204" pitchFamily="34" charset="0"/>
              <a:buChar char="•"/>
            </a:pPr>
            <a:r>
              <a:rPr lang="en-GB" b="1"/>
              <a:t>Preferred Approach: </a:t>
            </a:r>
            <a:r>
              <a:rPr lang="en-GB"/>
              <a:t>The same signatory used in the original submission should also be used for validation.</a:t>
            </a:r>
          </a:p>
          <a:p>
            <a:pPr marL="285750" indent="-285750">
              <a:buFont typeface="Arial" panose="020B0604020202020204" pitchFamily="34" charset="0"/>
              <a:buChar char="•"/>
            </a:pPr>
            <a:r>
              <a:rPr lang="en-GB" b="1"/>
              <a:t>Exceptions: </a:t>
            </a:r>
            <a:r>
              <a:rPr lang="en-GB"/>
              <a:t>We understand that some validations may already have been submitted, and that the holiday period may make it difficult for some customers to use the original signatory.</a:t>
            </a:r>
          </a:p>
          <a:p>
            <a:endParaRPr lang="en-GB" b="1"/>
          </a:p>
          <a:p>
            <a:r>
              <a:rPr lang="en-GB" b="1">
                <a:solidFill>
                  <a:schemeClr val="accent2"/>
                </a:solidFill>
              </a:rPr>
              <a:t>In such cases, an alternative authorised signatory may be used if they meet the criteria:</a:t>
            </a:r>
          </a:p>
          <a:p>
            <a:pPr marL="285750" indent="-285750">
              <a:buFont typeface="Arial" panose="020B0604020202020204" pitchFamily="34" charset="0"/>
              <a:buChar char="•"/>
            </a:pPr>
            <a:r>
              <a:rPr lang="en-GB"/>
              <a:t>The signature must be used in the same context as on the Readiness Declaration.</a:t>
            </a:r>
          </a:p>
          <a:p>
            <a:pPr marL="285750" indent="-285750">
              <a:buFont typeface="Arial" panose="020B0604020202020204" pitchFamily="34" charset="0"/>
              <a:buChar char="•"/>
            </a:pPr>
            <a:r>
              <a:rPr lang="en-GB"/>
              <a:t>If the entity is a registered company, the signatory should be a director.</a:t>
            </a:r>
          </a:p>
          <a:p>
            <a:pPr marL="285750" indent="-285750">
              <a:buFont typeface="Arial" panose="020B0604020202020204" pitchFamily="34" charset="0"/>
              <a:buChar char="•"/>
            </a:pPr>
            <a:r>
              <a:rPr lang="en-GB"/>
              <a:t>If the entity is not registered, the signatory should be someone authorised to sign on its behalf.</a:t>
            </a:r>
          </a:p>
        </p:txBody>
      </p:sp>
      <p:sp>
        <p:nvSpPr>
          <p:cNvPr id="5" name="Rectangle 4">
            <a:extLst>
              <a:ext uri="{FF2B5EF4-FFF2-40B4-BE49-F238E27FC236}">
                <a16:creationId xmlns:a16="http://schemas.microsoft.com/office/drawing/2014/main" id="{50435213-2F9A-D7BD-DA1B-0ACC2AE8183C}"/>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Poppins"/>
                <a:ea typeface="+mn-ea"/>
                <a:cs typeface="+mn-cs"/>
              </a:rPr>
              <a:t>Public</a:t>
            </a:r>
          </a:p>
        </p:txBody>
      </p:sp>
    </p:spTree>
    <p:extLst>
      <p:ext uri="{BB962C8B-B14F-4D97-AF65-F5344CB8AC3E}">
        <p14:creationId xmlns:p14="http://schemas.microsoft.com/office/powerpoint/2010/main" val="3050411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7F5D-11D8-DF3C-3012-4745B74F8871}"/>
              </a:ext>
            </a:extLst>
          </p:cNvPr>
          <p:cNvSpPr>
            <a:spLocks noGrp="1"/>
          </p:cNvSpPr>
          <p:nvPr>
            <p:ph type="title"/>
          </p:nvPr>
        </p:nvSpPr>
        <p:spPr/>
        <p:txBody>
          <a:bodyPr/>
          <a:lstStyle/>
          <a:p>
            <a:r>
              <a:rPr lang="en-GB"/>
              <a:t>Handbook Changes </a:t>
            </a:r>
          </a:p>
        </p:txBody>
      </p:sp>
      <p:sp>
        <p:nvSpPr>
          <p:cNvPr id="3" name="Content Placeholder 2">
            <a:extLst>
              <a:ext uri="{FF2B5EF4-FFF2-40B4-BE49-F238E27FC236}">
                <a16:creationId xmlns:a16="http://schemas.microsoft.com/office/drawing/2014/main" id="{B3910ADB-5FF1-173E-185A-ECE3F3CA2500}"/>
              </a:ext>
            </a:extLst>
          </p:cNvPr>
          <p:cNvSpPr>
            <a:spLocks noGrp="1"/>
          </p:cNvSpPr>
          <p:nvPr>
            <p:ph sz="half" idx="1"/>
          </p:nvPr>
        </p:nvSpPr>
        <p:spPr>
          <a:xfrm>
            <a:off x="637273" y="1489166"/>
            <a:ext cx="6116224" cy="4687797"/>
          </a:xfrm>
        </p:spPr>
        <p:txBody>
          <a:bodyPr/>
          <a:lstStyle/>
          <a:p>
            <a:pPr marL="285750" indent="-285750">
              <a:buFont typeface="Arial" panose="020B0604020202020204" pitchFamily="34" charset="0"/>
              <a:buChar char="•"/>
            </a:pPr>
            <a:r>
              <a:rPr lang="en-GB" sz="2000"/>
              <a:t>Removed the timeline as it was misleading and reflected the changed this made to table and figure numbers</a:t>
            </a:r>
          </a:p>
          <a:p>
            <a:pPr marL="285750" indent="-285750">
              <a:buFont typeface="Arial" panose="020B0604020202020204" pitchFamily="34" charset="0"/>
              <a:buChar char="•"/>
            </a:pPr>
            <a:r>
              <a:rPr lang="en-GB" sz="2000"/>
              <a:t>Updated the deadline </a:t>
            </a:r>
          </a:p>
          <a:p>
            <a:pPr marL="285750" indent="-285750">
              <a:buFont typeface="Arial" panose="020B0604020202020204" pitchFamily="34" charset="0"/>
              <a:buChar char="•"/>
            </a:pPr>
            <a:r>
              <a:rPr lang="en-GB" sz="2000"/>
              <a:t>Added a small clarification point on page 27 the words in backets show here</a:t>
            </a:r>
          </a:p>
          <a:p>
            <a:pPr marL="285750" indent="-285750">
              <a:buFontTx/>
              <a:buChar char="-"/>
            </a:pPr>
            <a:endParaRPr lang="en-GB"/>
          </a:p>
        </p:txBody>
      </p:sp>
      <p:pic>
        <p:nvPicPr>
          <p:cNvPr id="8" name="Picture 7">
            <a:extLst>
              <a:ext uri="{FF2B5EF4-FFF2-40B4-BE49-F238E27FC236}">
                <a16:creationId xmlns:a16="http://schemas.microsoft.com/office/drawing/2014/main" id="{86099E3D-7961-A2B5-7577-18F0CE71ACB3}"/>
              </a:ext>
            </a:extLst>
          </p:cNvPr>
          <p:cNvPicPr>
            <a:picLocks noChangeAspect="1"/>
          </p:cNvPicPr>
          <p:nvPr/>
        </p:nvPicPr>
        <p:blipFill>
          <a:blip r:embed="rId2"/>
          <a:stretch>
            <a:fillRect/>
          </a:stretch>
        </p:blipFill>
        <p:spPr>
          <a:xfrm>
            <a:off x="7381720" y="1235675"/>
            <a:ext cx="4669521" cy="4838553"/>
          </a:xfrm>
          <a:prstGeom prst="rect">
            <a:avLst/>
          </a:prstGeom>
        </p:spPr>
      </p:pic>
      <p:cxnSp>
        <p:nvCxnSpPr>
          <p:cNvPr id="10" name="Straight Arrow Connector 9">
            <a:extLst>
              <a:ext uri="{FF2B5EF4-FFF2-40B4-BE49-F238E27FC236}">
                <a16:creationId xmlns:a16="http://schemas.microsoft.com/office/drawing/2014/main" id="{B0579441-3058-633E-515D-34CAAD3519A6}"/>
              </a:ext>
            </a:extLst>
          </p:cNvPr>
          <p:cNvCxnSpPr/>
          <p:nvPr/>
        </p:nvCxnSpPr>
        <p:spPr>
          <a:xfrm>
            <a:off x="5491953" y="3428999"/>
            <a:ext cx="2829087" cy="468000"/>
          </a:xfrm>
          <a:prstGeom prst="straightConnector1">
            <a:avLst/>
          </a:prstGeom>
          <a:ln w="47625">
            <a:tailEnd type="triangle"/>
          </a:ln>
        </p:spPr>
        <p:style>
          <a:lnRef idx="2">
            <a:schemeClr val="accent3"/>
          </a:lnRef>
          <a:fillRef idx="0">
            <a:schemeClr val="accent3"/>
          </a:fillRef>
          <a:effectRef idx="1">
            <a:schemeClr val="accent3"/>
          </a:effectRef>
          <a:fontRef idx="minor">
            <a:schemeClr val="tx1"/>
          </a:fontRef>
        </p:style>
      </p:cxnSp>
      <p:sp>
        <p:nvSpPr>
          <p:cNvPr id="11" name="Rectangle 10">
            <a:extLst>
              <a:ext uri="{FF2B5EF4-FFF2-40B4-BE49-F238E27FC236}">
                <a16:creationId xmlns:a16="http://schemas.microsoft.com/office/drawing/2014/main" id="{C18D3917-AB2D-6625-9DF9-B2D6B1D449CF}"/>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Poppins"/>
                <a:ea typeface="+mn-ea"/>
                <a:cs typeface="+mn-cs"/>
              </a:rPr>
              <a:t>Public</a:t>
            </a:r>
          </a:p>
        </p:txBody>
      </p:sp>
    </p:spTree>
    <p:extLst>
      <p:ext uri="{BB962C8B-B14F-4D97-AF65-F5344CB8AC3E}">
        <p14:creationId xmlns:p14="http://schemas.microsoft.com/office/powerpoint/2010/main" val="266821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68B6-95FC-ACF9-A575-898B5A65E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DFF69-DB2C-EDD0-5329-75730DC2C744}"/>
              </a:ext>
            </a:extLst>
          </p:cNvPr>
          <p:cNvSpPr>
            <a:spLocks noGrp="1"/>
          </p:cNvSpPr>
          <p:nvPr>
            <p:ph type="ctrTitle"/>
          </p:nvPr>
        </p:nvSpPr>
        <p:spPr/>
        <p:txBody>
          <a:bodyPr/>
          <a:lstStyle/>
          <a:p>
            <a:r>
              <a:rPr lang="en-GB"/>
              <a:t>Timelines</a:t>
            </a:r>
          </a:p>
        </p:txBody>
      </p:sp>
      <p:pic>
        <p:nvPicPr>
          <p:cNvPr id="4" name="Picture 3">
            <a:extLst>
              <a:ext uri="{FF2B5EF4-FFF2-40B4-BE49-F238E27FC236}">
                <a16:creationId xmlns:a16="http://schemas.microsoft.com/office/drawing/2014/main" id="{5BAD9B34-7015-E577-577C-1944A2988149}"/>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2242748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4AF08E8-72CA-E4A3-F183-5576811D3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EE6F5-B76C-0AAD-AB54-DDE3DFBCDE5B}"/>
              </a:ext>
            </a:extLst>
          </p:cNvPr>
          <p:cNvSpPr>
            <a:spLocks noGrp="1"/>
          </p:cNvSpPr>
          <p:nvPr>
            <p:ph type="title"/>
          </p:nvPr>
        </p:nvSpPr>
        <p:spPr>
          <a:xfrm>
            <a:off x="632011" y="393405"/>
            <a:ext cx="5249053" cy="958848"/>
          </a:xfrm>
        </p:spPr>
        <p:txBody>
          <a:bodyPr>
            <a:normAutofit/>
          </a:bodyPr>
          <a:lstStyle/>
          <a:p>
            <a:r>
              <a:rPr lang="en-GB" sz="4400">
                <a:latin typeface="+mn-lt"/>
              </a:rPr>
              <a:t>Validation </a:t>
            </a:r>
          </a:p>
        </p:txBody>
      </p:sp>
      <p:sp>
        <p:nvSpPr>
          <p:cNvPr id="4" name="Content Placeholder 3">
            <a:extLst>
              <a:ext uri="{FF2B5EF4-FFF2-40B4-BE49-F238E27FC236}">
                <a16:creationId xmlns:a16="http://schemas.microsoft.com/office/drawing/2014/main" id="{076A09C9-F884-28BE-CAD2-3CDF72183125}"/>
              </a:ext>
            </a:extLst>
          </p:cNvPr>
          <p:cNvSpPr>
            <a:spLocks noGrp="1"/>
          </p:cNvSpPr>
          <p:nvPr>
            <p:ph type="body" sz="quarter" idx="13"/>
          </p:nvPr>
        </p:nvSpPr>
        <p:spPr>
          <a:xfrm>
            <a:off x="632011" y="1195294"/>
            <a:ext cx="4924348" cy="384851"/>
          </a:xfrm>
        </p:spPr>
        <p:txBody>
          <a:bodyPr>
            <a:normAutofit/>
          </a:bodyPr>
          <a:lstStyle/>
          <a:p>
            <a:r>
              <a:rPr lang="en-GB" sz="1800">
                <a:latin typeface="+mn-lt"/>
              </a:rPr>
              <a:t>Clarity on validation with no changes</a:t>
            </a:r>
            <a:endParaRPr lang="en-GB" sz="1800" b="1">
              <a:latin typeface="+mn-lt"/>
            </a:endParaRPr>
          </a:p>
        </p:txBody>
      </p:sp>
      <p:sp>
        <p:nvSpPr>
          <p:cNvPr id="10" name="Text Placeholder 9">
            <a:extLst>
              <a:ext uri="{FF2B5EF4-FFF2-40B4-BE49-F238E27FC236}">
                <a16:creationId xmlns:a16="http://schemas.microsoft.com/office/drawing/2014/main" id="{847122AF-D6AC-588B-917E-C60DB3C60FDE}"/>
              </a:ext>
            </a:extLst>
          </p:cNvPr>
          <p:cNvSpPr>
            <a:spLocks noGrp="1"/>
          </p:cNvSpPr>
          <p:nvPr>
            <p:ph type="body" sz="quarter" idx="19"/>
          </p:nvPr>
        </p:nvSpPr>
        <p:spPr>
          <a:xfrm>
            <a:off x="632011" y="3803636"/>
            <a:ext cx="4924348" cy="2576691"/>
          </a:xfrm>
        </p:spPr>
        <p:txBody>
          <a:bodyPr>
            <a:normAutofit fontScale="92500" lnSpcReduction="10000"/>
          </a:bodyPr>
          <a:lstStyle/>
          <a:p>
            <a:r>
              <a:rPr lang="en-GB">
                <a:latin typeface="+mn-lt"/>
              </a:rPr>
              <a:t>If customers are satisfied with their application, they should use the validation button on the Portal (see screenshot) to confirm they have no changes by using the text box.</a:t>
            </a:r>
          </a:p>
          <a:p>
            <a:r>
              <a:rPr lang="en-GB">
                <a:latin typeface="+mn-lt"/>
              </a:rPr>
              <a:t>Type into the box a statement such as: </a:t>
            </a:r>
          </a:p>
          <a:p>
            <a:r>
              <a:rPr lang="en-GB" b="1">
                <a:latin typeface="+mn-lt"/>
              </a:rPr>
              <a:t>“I confirm I have reviewed my evidence and have no changes.”</a:t>
            </a:r>
            <a:r>
              <a:rPr lang="en-GB">
                <a:latin typeface="+mn-lt"/>
              </a:rPr>
              <a:t> </a:t>
            </a:r>
          </a:p>
          <a:p>
            <a:r>
              <a:rPr lang="en-GB">
                <a:latin typeface="+mn-lt"/>
              </a:rPr>
              <a:t>Then press submit.</a:t>
            </a:r>
          </a:p>
        </p:txBody>
      </p:sp>
      <p:pic>
        <p:nvPicPr>
          <p:cNvPr id="3" name="Picture 2">
            <a:extLst>
              <a:ext uri="{FF2B5EF4-FFF2-40B4-BE49-F238E27FC236}">
                <a16:creationId xmlns:a16="http://schemas.microsoft.com/office/drawing/2014/main" id="{60E01310-F3AB-7BB7-5F49-F2D9B298B7FA}"/>
              </a:ext>
            </a:extLst>
          </p:cNvPr>
          <p:cNvPicPr>
            <a:picLocks noChangeAspect="1"/>
          </p:cNvPicPr>
          <p:nvPr/>
        </p:nvPicPr>
        <p:blipFill>
          <a:blip r:embed="rId3"/>
          <a:stretch>
            <a:fillRect/>
          </a:stretch>
        </p:blipFill>
        <p:spPr>
          <a:xfrm>
            <a:off x="6495198" y="835773"/>
            <a:ext cx="5249053" cy="5170316"/>
          </a:xfrm>
          <a:prstGeom prst="rect">
            <a:avLst/>
          </a:prstGeom>
          <a:ln>
            <a:solidFill>
              <a:schemeClr val="tx1"/>
            </a:solidFill>
          </a:ln>
        </p:spPr>
      </p:pic>
      <p:sp>
        <p:nvSpPr>
          <p:cNvPr id="6" name="Rectangle 5">
            <a:extLst>
              <a:ext uri="{FF2B5EF4-FFF2-40B4-BE49-F238E27FC236}">
                <a16:creationId xmlns:a16="http://schemas.microsoft.com/office/drawing/2014/main" id="{8AB26081-7A90-832E-3F75-02947218661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cxnSp>
        <p:nvCxnSpPr>
          <p:cNvPr id="7" name="Straight Arrow Connector 6">
            <a:extLst>
              <a:ext uri="{FF2B5EF4-FFF2-40B4-BE49-F238E27FC236}">
                <a16:creationId xmlns:a16="http://schemas.microsoft.com/office/drawing/2014/main" id="{9A7C445D-AB01-6C0D-23AD-DF9A91230BA8}"/>
              </a:ext>
            </a:extLst>
          </p:cNvPr>
          <p:cNvCxnSpPr>
            <a:cxnSpLocks/>
          </p:cNvCxnSpPr>
          <p:nvPr/>
        </p:nvCxnSpPr>
        <p:spPr>
          <a:xfrm flipV="1">
            <a:off x="5315803" y="3289110"/>
            <a:ext cx="2661313" cy="22314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88BA393-0C6F-A427-D24B-4002D3281071}"/>
              </a:ext>
            </a:extLst>
          </p:cNvPr>
          <p:cNvSpPr txBox="1"/>
          <p:nvPr/>
        </p:nvSpPr>
        <p:spPr>
          <a:xfrm>
            <a:off x="7069541" y="2720873"/>
            <a:ext cx="3671247" cy="738664"/>
          </a:xfrm>
          <a:prstGeom prst="rect">
            <a:avLst/>
          </a:prstGeom>
          <a:noFill/>
        </p:spPr>
        <p:txBody>
          <a:bodyPr wrap="square" rtlCol="0">
            <a:spAutoFit/>
          </a:bodyPr>
          <a:lstStyle/>
          <a:p>
            <a:r>
              <a:rPr lang="en-GB" sz="1200">
                <a:latin typeface="+mn-lt"/>
              </a:rPr>
              <a:t>I confirm I have reviewed my evidence and have no changes. </a:t>
            </a:r>
          </a:p>
          <a:p>
            <a:endParaRPr lang="en-GB"/>
          </a:p>
        </p:txBody>
      </p:sp>
    </p:spTree>
    <p:extLst>
      <p:ext uri="{BB962C8B-B14F-4D97-AF65-F5344CB8AC3E}">
        <p14:creationId xmlns:p14="http://schemas.microsoft.com/office/powerpoint/2010/main" val="1195791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E70E-9151-AEDE-1BBE-AF30692787CE}"/>
              </a:ext>
            </a:extLst>
          </p:cNvPr>
          <p:cNvSpPr>
            <a:spLocks noGrp="1"/>
          </p:cNvSpPr>
          <p:nvPr>
            <p:ph type="ctrTitle"/>
          </p:nvPr>
        </p:nvSpPr>
        <p:spPr/>
        <p:txBody>
          <a:bodyPr/>
          <a:lstStyle/>
          <a:p>
            <a:r>
              <a:rPr lang="en-GB"/>
              <a:t>Archive old slides</a:t>
            </a:r>
          </a:p>
        </p:txBody>
      </p:sp>
      <p:sp>
        <p:nvSpPr>
          <p:cNvPr id="3" name="Subtitle 2">
            <a:extLst>
              <a:ext uri="{FF2B5EF4-FFF2-40B4-BE49-F238E27FC236}">
                <a16:creationId xmlns:a16="http://schemas.microsoft.com/office/drawing/2014/main" id="{EB258B93-7B42-66E7-8A5F-A0679E84FD56}"/>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656494D-0BA2-0D3F-2152-19698D93F027}"/>
              </a:ext>
            </a:extLst>
          </p:cNvPr>
          <p:cNvSpPr/>
          <p:nvPr/>
        </p:nvSpPr>
        <p:spPr>
          <a:xfrm>
            <a:off x="428625" y="198113"/>
            <a:ext cx="2295525" cy="3448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6423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3019-66DE-A8E8-FFE5-98761CE0BE67}"/>
              </a:ext>
            </a:extLst>
          </p:cNvPr>
          <p:cNvSpPr>
            <a:spLocks noGrp="1"/>
          </p:cNvSpPr>
          <p:nvPr>
            <p:ph type="title"/>
          </p:nvPr>
        </p:nvSpPr>
        <p:spPr/>
        <p:txBody>
          <a:bodyPr/>
          <a:lstStyle/>
          <a:p>
            <a:r>
              <a:rPr lang="en-GB"/>
              <a:t>Mod App Reminder </a:t>
            </a:r>
          </a:p>
        </p:txBody>
      </p:sp>
      <p:sp>
        <p:nvSpPr>
          <p:cNvPr id="3" name="Text Placeholder 2">
            <a:extLst>
              <a:ext uri="{FF2B5EF4-FFF2-40B4-BE49-F238E27FC236}">
                <a16:creationId xmlns:a16="http://schemas.microsoft.com/office/drawing/2014/main" id="{35B0FE20-8DA5-515A-9B27-F0CF1B1F5CA1}"/>
              </a:ext>
            </a:extLst>
          </p:cNvPr>
          <p:cNvSpPr>
            <a:spLocks noGrp="1"/>
          </p:cNvSpPr>
          <p:nvPr>
            <p:ph type="body" sz="quarter" idx="13"/>
          </p:nvPr>
        </p:nvSpPr>
        <p:spPr>
          <a:xfrm>
            <a:off x="637272" y="1926771"/>
            <a:ext cx="10515600" cy="3076303"/>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GB" sz="2400"/>
              <a:t>Currently there are approximately 180 applications missing relevant mod apps.</a:t>
            </a:r>
          </a:p>
          <a:p>
            <a:endParaRPr lang="en-GB" sz="2400"/>
          </a:p>
          <a:p>
            <a:r>
              <a:rPr lang="en-GB" sz="2400"/>
              <a:t>Not every submission needs a mod app, but if you do you must act now.</a:t>
            </a:r>
          </a:p>
          <a:p>
            <a:endParaRPr lang="en-GB" sz="2400"/>
          </a:p>
          <a:p>
            <a:r>
              <a:rPr lang="en-GB" sz="2400" b="1">
                <a:solidFill>
                  <a:schemeClr val="accent2"/>
                </a:solidFill>
              </a:rPr>
              <a:t>Please submit these as soon as you are able. </a:t>
            </a:r>
          </a:p>
          <a:p>
            <a:endParaRPr lang="en-GB" sz="2400" b="1">
              <a:solidFill>
                <a:schemeClr val="accent2"/>
              </a:solidFill>
            </a:endParaRPr>
          </a:p>
          <a:p>
            <a:r>
              <a:rPr lang="en-GB" sz="2400" b="1">
                <a:solidFill>
                  <a:schemeClr val="accent2"/>
                </a:solidFill>
              </a:rPr>
              <a:t>Your readiness declaration is not complete without it. </a:t>
            </a:r>
          </a:p>
        </p:txBody>
      </p:sp>
      <p:sp>
        <p:nvSpPr>
          <p:cNvPr id="5" name="Rectangle 4">
            <a:extLst>
              <a:ext uri="{FF2B5EF4-FFF2-40B4-BE49-F238E27FC236}">
                <a16:creationId xmlns:a16="http://schemas.microsoft.com/office/drawing/2014/main" id="{9983240B-C65C-BB63-9B2F-BA5CF6C12DC0}"/>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Poppins"/>
                <a:ea typeface="+mn-ea"/>
                <a:cs typeface="+mn-cs"/>
              </a:rPr>
              <a:t>Public</a:t>
            </a:r>
          </a:p>
        </p:txBody>
      </p:sp>
    </p:spTree>
    <p:extLst>
      <p:ext uri="{BB962C8B-B14F-4D97-AF65-F5344CB8AC3E}">
        <p14:creationId xmlns:p14="http://schemas.microsoft.com/office/powerpoint/2010/main" val="132190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9BED32-6CF2-4342-30FA-0D58BD8C56A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4C6E4F-B44A-E583-DFF3-153FF3916061}"/>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5" name="TextBox 4">
            <a:extLst>
              <a:ext uri="{FF2B5EF4-FFF2-40B4-BE49-F238E27FC236}">
                <a16:creationId xmlns:a16="http://schemas.microsoft.com/office/drawing/2014/main" id="{F17FA564-66B7-4623-BEEB-857FABECC843}"/>
              </a:ext>
            </a:extLst>
          </p:cNvPr>
          <p:cNvSpPr txBox="1"/>
          <p:nvPr/>
        </p:nvSpPr>
        <p:spPr>
          <a:xfrm>
            <a:off x="9602181" y="21124"/>
            <a:ext cx="1952546" cy="369332"/>
          </a:xfrm>
          <a:prstGeom prst="rect">
            <a:avLst/>
          </a:prstGeom>
          <a:noFill/>
        </p:spPr>
        <p:txBody>
          <a:bodyPr wrap="square" lIns="91440" tIns="45720" rIns="91440" bIns="45720" anchor="t">
            <a:spAutoFit/>
          </a:bodyPr>
          <a:lstStyle/>
          <a:p>
            <a:pPr fontAlgn="base"/>
            <a:r>
              <a:rPr lang="en-US" sz="1800" b="1" i="0" kern="1200">
                <a:solidFill>
                  <a:schemeClr val="bg1"/>
                </a:solidFill>
                <a:latin typeface="Poppins"/>
                <a:cs typeface="Poppins"/>
              </a:rPr>
              <a:t>#NESO1108</a:t>
            </a:r>
          </a:p>
        </p:txBody>
      </p:sp>
      <p:sp>
        <p:nvSpPr>
          <p:cNvPr id="9" name="Title 1">
            <a:extLst>
              <a:ext uri="{FF2B5EF4-FFF2-40B4-BE49-F238E27FC236}">
                <a16:creationId xmlns:a16="http://schemas.microsoft.com/office/drawing/2014/main" id="{E05BC24F-438A-F4EF-DEDF-FE44120B644D}"/>
              </a:ext>
            </a:extLst>
          </p:cNvPr>
          <p:cNvSpPr txBox="1">
            <a:spLocks/>
          </p:cNvSpPr>
          <p:nvPr/>
        </p:nvSpPr>
        <p:spPr>
          <a:xfrm>
            <a:off x="532944" y="437337"/>
            <a:ext cx="7737296" cy="73270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a:lstStyle>
          <a:p>
            <a:r>
              <a:rPr lang="en-GB">
                <a:solidFill>
                  <a:schemeClr val="tx2"/>
                </a:solidFill>
                <a:latin typeface="Poppins"/>
                <a:cs typeface="Poppins"/>
              </a:rPr>
              <a:t>Overview</a:t>
            </a:r>
          </a:p>
        </p:txBody>
      </p:sp>
      <p:sp>
        <p:nvSpPr>
          <p:cNvPr id="12" name="Content Placeholder 2">
            <a:extLst>
              <a:ext uri="{FF2B5EF4-FFF2-40B4-BE49-F238E27FC236}">
                <a16:creationId xmlns:a16="http://schemas.microsoft.com/office/drawing/2014/main" id="{D5301238-3870-0C7F-64A0-C872EDE8DFE3}"/>
              </a:ext>
            </a:extLst>
          </p:cNvPr>
          <p:cNvSpPr txBox="1">
            <a:spLocks/>
          </p:cNvSpPr>
          <p:nvPr/>
        </p:nvSpPr>
        <p:spPr>
          <a:xfrm>
            <a:off x="532943" y="1357672"/>
            <a:ext cx="11021783" cy="455980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latin typeface="Poppins"/>
                <a:cs typeface="Poppins"/>
              </a:rPr>
              <a:t>Our shared objective is to ensure that the connections queue is reordered </a:t>
            </a:r>
            <a:r>
              <a:rPr lang="en-GB" sz="2000" b="1">
                <a:solidFill>
                  <a:schemeClr val="tx2"/>
                </a:solidFill>
                <a:latin typeface="Poppins"/>
                <a:cs typeface="Poppins"/>
              </a:rPr>
              <a:t>fairly</a:t>
            </a:r>
            <a:r>
              <a:rPr lang="en-GB" sz="2000">
                <a:latin typeface="Poppins"/>
                <a:cs typeface="Poppins"/>
              </a:rPr>
              <a:t> and </a:t>
            </a:r>
            <a:r>
              <a:rPr lang="en-GB" sz="2000" b="1">
                <a:solidFill>
                  <a:schemeClr val="tx2"/>
                </a:solidFill>
                <a:latin typeface="Poppins"/>
                <a:cs typeface="Poppins"/>
              </a:rPr>
              <a:t>efficiently</a:t>
            </a:r>
            <a:r>
              <a:rPr lang="en-GB" sz="2000">
                <a:latin typeface="Poppins"/>
                <a:cs typeface="Poppins"/>
              </a:rPr>
              <a:t>. It is essential that projects can submit their application before the evidence submission window closes.</a:t>
            </a:r>
          </a:p>
          <a:p>
            <a:pPr marL="0" indent="0">
              <a:buNone/>
            </a:pPr>
            <a:endParaRPr lang="en-GB" sz="2000">
              <a:latin typeface="Poppins"/>
              <a:cs typeface="Poppins"/>
            </a:endParaRPr>
          </a:p>
          <a:p>
            <a:pPr marL="0" indent="0">
              <a:buNone/>
            </a:pPr>
            <a:r>
              <a:rPr lang="en-GB" sz="2000" kern="100">
                <a:effectLst/>
                <a:latin typeface="Poppins" panose="00000500000000000000" pitchFamily="2" charset="0"/>
                <a:ea typeface="DengXian" panose="02010600030101010101" pitchFamily="2" charset="-122"/>
              </a:rPr>
              <a:t>We’ve listened carefully to your feedback and worked hard to respond. You asked for clearer guidance, better functionality, and stronger support and we’ve acted. </a:t>
            </a:r>
            <a:r>
              <a:rPr lang="en-GB" sz="2000" b="1" kern="100">
                <a:solidFill>
                  <a:schemeClr val="tx2"/>
                </a:solidFill>
                <a:latin typeface="Poppins" panose="00000500000000000000" pitchFamily="2" charset="0"/>
                <a:ea typeface="DengXian" panose="02010600030101010101" pitchFamily="2" charset="-122"/>
              </a:rPr>
              <a:t>Yesterday we issued</a:t>
            </a:r>
            <a:r>
              <a:rPr lang="en-GB" sz="2000" b="1" kern="100">
                <a:solidFill>
                  <a:schemeClr val="tx2"/>
                </a:solidFill>
                <a:effectLst/>
                <a:latin typeface="Poppins" panose="00000500000000000000" pitchFamily="2" charset="0"/>
                <a:ea typeface="DengXian" panose="02010600030101010101" pitchFamily="2" charset="-122"/>
              </a:rPr>
              <a:t> 10 working days’ notice that the NESO Connections Reform evidence window will close on Tuesday 26 August at 23:59.</a:t>
            </a:r>
          </a:p>
          <a:p>
            <a:pPr marL="0" indent="0">
              <a:buNone/>
            </a:pPr>
            <a:endParaRPr lang="en-GB" sz="2000" kern="100">
              <a:effectLst/>
              <a:latin typeface="Poppins" panose="00000500000000000000" pitchFamily="2" charset="0"/>
              <a:ea typeface="DengXian" panose="02010600030101010101" pitchFamily="2" charset="-122"/>
            </a:endParaRPr>
          </a:p>
          <a:p>
            <a:pPr marL="0" indent="0">
              <a:buNone/>
            </a:pPr>
            <a:r>
              <a:rPr lang="en-GB" sz="2000" kern="100">
                <a:effectLst/>
                <a:latin typeface="Poppins" panose="00000500000000000000" pitchFamily="2" charset="0"/>
                <a:ea typeface="DengXian" panose="02010600030101010101" pitchFamily="2" charset="-122"/>
              </a:rPr>
              <a:t>If you have yet to submit, we want to reassure you: </a:t>
            </a:r>
            <a:r>
              <a:rPr lang="en-GB" sz="2000" b="1" kern="100">
                <a:solidFill>
                  <a:schemeClr val="accent1"/>
                </a:solidFill>
                <a:latin typeface="Poppins" panose="00000500000000000000" pitchFamily="2" charset="0"/>
                <a:ea typeface="DengXian" panose="02010600030101010101" pitchFamily="2" charset="-122"/>
              </a:rPr>
              <a:t>O</a:t>
            </a:r>
            <a:r>
              <a:rPr lang="en-GB" sz="2000" b="1" kern="100">
                <a:solidFill>
                  <a:schemeClr val="accent1"/>
                </a:solidFill>
                <a:effectLst/>
                <a:latin typeface="Poppins" panose="00000500000000000000" pitchFamily="2" charset="0"/>
                <a:ea typeface="DengXian" panose="02010600030101010101" pitchFamily="2" charset="-122"/>
              </a:rPr>
              <a:t>ur evidence collection process will not be the reason any project is unsuccessful. We will do whatever it takes to get everyone who wants to submit through the process. </a:t>
            </a:r>
          </a:p>
          <a:p>
            <a:pPr marL="0" indent="0">
              <a:buNone/>
            </a:pPr>
            <a:endParaRPr lang="en-GB" sz="2000" b="1" kern="100">
              <a:solidFill>
                <a:schemeClr val="tx2"/>
              </a:solidFill>
              <a:latin typeface="Poppins" panose="00000500000000000000" pitchFamily="2" charset="0"/>
              <a:ea typeface="DengXian" panose="02010600030101010101" pitchFamily="2" charset="-122"/>
              <a:cs typeface="Poppins"/>
            </a:endParaRPr>
          </a:p>
        </p:txBody>
      </p:sp>
    </p:spTree>
    <p:extLst>
      <p:ext uri="{BB962C8B-B14F-4D97-AF65-F5344CB8AC3E}">
        <p14:creationId xmlns:p14="http://schemas.microsoft.com/office/powerpoint/2010/main" val="3094877047"/>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420D9D-70E2-972D-70FB-447782E84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7BC2F-1101-7A22-F038-279C97948546}"/>
              </a:ext>
            </a:extLst>
          </p:cNvPr>
          <p:cNvSpPr>
            <a:spLocks noGrp="1"/>
          </p:cNvSpPr>
          <p:nvPr>
            <p:ph type="title"/>
          </p:nvPr>
        </p:nvSpPr>
        <p:spPr/>
        <p:txBody>
          <a:bodyPr/>
          <a:lstStyle/>
          <a:p>
            <a:r>
              <a:rPr lang="en-GB"/>
              <a:t>Timings – Initial Checks </a:t>
            </a:r>
          </a:p>
        </p:txBody>
      </p:sp>
      <p:sp>
        <p:nvSpPr>
          <p:cNvPr id="3" name="Content Placeholder 2">
            <a:extLst>
              <a:ext uri="{FF2B5EF4-FFF2-40B4-BE49-F238E27FC236}">
                <a16:creationId xmlns:a16="http://schemas.microsoft.com/office/drawing/2014/main" id="{A905B81F-C00C-821A-8A3E-2747D1249F9E}"/>
              </a:ext>
            </a:extLst>
          </p:cNvPr>
          <p:cNvSpPr>
            <a:spLocks noGrp="1"/>
          </p:cNvSpPr>
          <p:nvPr>
            <p:ph type="body" sz="quarter" idx="13"/>
          </p:nvPr>
        </p:nvSpPr>
        <p:spPr>
          <a:xfrm>
            <a:off x="2890344" y="1585757"/>
            <a:ext cx="8513529" cy="3193894"/>
          </a:xfrm>
        </p:spPr>
        <p:txBody>
          <a:bodyPr>
            <a:noAutofit/>
          </a:bodyPr>
          <a:lstStyle/>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Our 5-day notice for initial check communications signals the start of communications for all customer. </a:t>
            </a:r>
          </a:p>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It does </a:t>
            </a:r>
            <a:r>
              <a:rPr lang="en-GB" b="1" kern="100">
                <a:effectLst/>
                <a:latin typeface="Poppins" panose="00000500000000000000" pitchFamily="2" charset="0"/>
                <a:ea typeface="DengXian" panose="02010600030101010101" pitchFamily="2" charset="-122"/>
                <a:cs typeface="Arial" panose="020B0604020202020204" pitchFamily="34" charset="0"/>
              </a:rPr>
              <a:t>not</a:t>
            </a:r>
            <a:r>
              <a:rPr lang="en-GB" kern="100">
                <a:effectLst/>
                <a:latin typeface="Poppins" panose="00000500000000000000" pitchFamily="2" charset="0"/>
                <a:ea typeface="DengXian" panose="02010600030101010101" pitchFamily="2" charset="-122"/>
                <a:cs typeface="Arial" panose="020B0604020202020204" pitchFamily="34" charset="0"/>
              </a:rPr>
              <a:t> mean that your individual project’s check results will be available in 5 days.</a:t>
            </a:r>
          </a:p>
          <a:p>
            <a:pPr>
              <a:spcAft>
                <a:spcPts val="400"/>
              </a:spcAft>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For example, if we issue the notice on Wednesday 20 August, initial check results will begin to be shared no earlier than 29 August.  That’s when the first customers will hear from us, but your own update may come after that date.</a:t>
            </a:r>
          </a:p>
          <a:p>
            <a:pPr>
              <a:spcAft>
                <a:spcPts val="400"/>
              </a:spcAft>
            </a:pPr>
            <a:r>
              <a:rPr lang="en-GB">
                <a:effectLst/>
                <a:latin typeface="Poppins" panose="00000500000000000000" pitchFamily="2" charset="0"/>
                <a:ea typeface="DengXian" panose="02010600030101010101" pitchFamily="2" charset="-122"/>
              </a:rPr>
              <a:t>.</a:t>
            </a:r>
            <a:endParaRPr lang="en-GB"/>
          </a:p>
        </p:txBody>
      </p:sp>
      <p:pic>
        <p:nvPicPr>
          <p:cNvPr id="8" name="Graphic 7" descr="Clock with solid fill">
            <a:extLst>
              <a:ext uri="{FF2B5EF4-FFF2-40B4-BE49-F238E27FC236}">
                <a16:creationId xmlns:a16="http://schemas.microsoft.com/office/drawing/2014/main" id="{75D77430-2777-67A4-14A6-8DB3BACC11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7350" y="1585757"/>
            <a:ext cx="838200" cy="838200"/>
          </a:xfrm>
          <a:prstGeom prst="rect">
            <a:avLst/>
          </a:prstGeom>
        </p:spPr>
      </p:pic>
      <p:pic>
        <p:nvPicPr>
          <p:cNvPr id="10" name="Graphic 9" descr="Close with solid fill">
            <a:extLst>
              <a:ext uri="{FF2B5EF4-FFF2-40B4-BE49-F238E27FC236}">
                <a16:creationId xmlns:a16="http://schemas.microsoft.com/office/drawing/2014/main" id="{9ADC7BD2-5141-2F7F-6604-761F9A587FF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57350" y="2671206"/>
            <a:ext cx="838200" cy="838200"/>
          </a:xfrm>
          <a:prstGeom prst="rect">
            <a:avLst/>
          </a:prstGeom>
        </p:spPr>
      </p:pic>
      <p:pic>
        <p:nvPicPr>
          <p:cNvPr id="12" name="Graphic 11" descr="Monthly calendar with solid fill">
            <a:extLst>
              <a:ext uri="{FF2B5EF4-FFF2-40B4-BE49-F238E27FC236}">
                <a16:creationId xmlns:a16="http://schemas.microsoft.com/office/drawing/2014/main" id="{B1A0534F-6C84-FA59-551C-F9C24B8ADA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1150" y="4037012"/>
            <a:ext cx="914400" cy="914400"/>
          </a:xfrm>
          <a:prstGeom prst="rect">
            <a:avLst/>
          </a:prstGeom>
        </p:spPr>
      </p:pic>
      <p:sp>
        <p:nvSpPr>
          <p:cNvPr id="7" name="Rectangle 6">
            <a:extLst>
              <a:ext uri="{FF2B5EF4-FFF2-40B4-BE49-F238E27FC236}">
                <a16:creationId xmlns:a16="http://schemas.microsoft.com/office/drawing/2014/main" id="{DDCB482A-3816-0718-E2B4-A8D25AA9B1DC}"/>
              </a:ext>
            </a:extLst>
          </p:cNvPr>
          <p:cNvSpPr/>
          <p:nvPr/>
        </p:nvSpPr>
        <p:spPr>
          <a:xfrm>
            <a:off x="521208" y="182880"/>
            <a:ext cx="1755648" cy="265176"/>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bg1"/>
                </a:solidFill>
              </a:rPr>
              <a:t>Public</a:t>
            </a:r>
          </a:p>
        </p:txBody>
      </p:sp>
    </p:spTree>
    <p:extLst>
      <p:ext uri="{BB962C8B-B14F-4D97-AF65-F5344CB8AC3E}">
        <p14:creationId xmlns:p14="http://schemas.microsoft.com/office/powerpoint/2010/main" val="2818262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4AF08E8-72CA-E4A3-F183-5576811D3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EE6F5-B76C-0AAD-AB54-DDE3DFBCDE5B}"/>
              </a:ext>
            </a:extLst>
          </p:cNvPr>
          <p:cNvSpPr>
            <a:spLocks noGrp="1"/>
          </p:cNvSpPr>
          <p:nvPr>
            <p:ph type="title"/>
          </p:nvPr>
        </p:nvSpPr>
        <p:spPr/>
        <p:txBody>
          <a:bodyPr/>
          <a:lstStyle/>
          <a:p>
            <a:r>
              <a:rPr lang="en-GB"/>
              <a:t>Validation</a:t>
            </a:r>
          </a:p>
        </p:txBody>
      </p:sp>
      <p:graphicFrame>
        <p:nvGraphicFramePr>
          <p:cNvPr id="5" name="Content Placeholder 4">
            <a:extLst>
              <a:ext uri="{FF2B5EF4-FFF2-40B4-BE49-F238E27FC236}">
                <a16:creationId xmlns:a16="http://schemas.microsoft.com/office/drawing/2014/main" id="{18D7FB37-379F-AF0E-DB9E-9A2DACF2D597}"/>
              </a:ext>
            </a:extLst>
          </p:cNvPr>
          <p:cNvGraphicFramePr>
            <a:graphicFrameLocks noGrp="1"/>
          </p:cNvGraphicFramePr>
          <p:nvPr>
            <p:ph sz="half" idx="1"/>
            <p:extLst>
              <p:ext uri="{D42A27DB-BD31-4B8C-83A1-F6EECF244321}">
                <p14:modId xmlns:p14="http://schemas.microsoft.com/office/powerpoint/2010/main" val="3718167055"/>
              </p:ext>
            </p:extLst>
          </p:nvPr>
        </p:nvGraphicFramePr>
        <p:xfrm>
          <a:off x="636589" y="2371725"/>
          <a:ext cx="4011612" cy="216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076A09C9-F884-28BE-CAD2-3CDF72183125}"/>
              </a:ext>
            </a:extLst>
          </p:cNvPr>
          <p:cNvSpPr>
            <a:spLocks noGrp="1"/>
          </p:cNvSpPr>
          <p:nvPr>
            <p:ph sz="quarter" idx="13"/>
          </p:nvPr>
        </p:nvSpPr>
        <p:spPr/>
        <p:txBody>
          <a:bodyPr/>
          <a:lstStyle/>
          <a:p>
            <a:r>
              <a:rPr lang="en-GB"/>
              <a:t>Three routes – route one</a:t>
            </a:r>
          </a:p>
        </p:txBody>
      </p:sp>
      <p:pic>
        <p:nvPicPr>
          <p:cNvPr id="3" name="Picture 2">
            <a:extLst>
              <a:ext uri="{FF2B5EF4-FFF2-40B4-BE49-F238E27FC236}">
                <a16:creationId xmlns:a16="http://schemas.microsoft.com/office/drawing/2014/main" id="{60E01310-F3AB-7BB7-5F49-F2D9B298B7FA}"/>
              </a:ext>
            </a:extLst>
          </p:cNvPr>
          <p:cNvPicPr>
            <a:picLocks noChangeAspect="1"/>
          </p:cNvPicPr>
          <p:nvPr/>
        </p:nvPicPr>
        <p:blipFill>
          <a:blip r:embed="rId8"/>
          <a:stretch>
            <a:fillRect/>
          </a:stretch>
        </p:blipFill>
        <p:spPr>
          <a:xfrm>
            <a:off x="5281629" y="1322559"/>
            <a:ext cx="4524343" cy="4456477"/>
          </a:xfrm>
          <a:prstGeom prst="rect">
            <a:avLst/>
          </a:prstGeom>
          <a:ln>
            <a:solidFill>
              <a:schemeClr val="tx1"/>
            </a:solidFill>
          </a:ln>
        </p:spPr>
      </p:pic>
      <p:sp>
        <p:nvSpPr>
          <p:cNvPr id="6" name="Rectangle 5">
            <a:extLst>
              <a:ext uri="{FF2B5EF4-FFF2-40B4-BE49-F238E27FC236}">
                <a16:creationId xmlns:a16="http://schemas.microsoft.com/office/drawing/2014/main" id="{8AB26081-7A90-832E-3F75-02947218661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777497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80EC-0A67-3E66-A209-4812CA0E073B}"/>
              </a:ext>
            </a:extLst>
          </p:cNvPr>
          <p:cNvSpPr>
            <a:spLocks noGrp="1"/>
          </p:cNvSpPr>
          <p:nvPr>
            <p:ph type="title"/>
          </p:nvPr>
        </p:nvSpPr>
        <p:spPr/>
        <p:txBody>
          <a:bodyPr/>
          <a:lstStyle/>
          <a:p>
            <a:r>
              <a:rPr lang="en-GB">
                <a:latin typeface="Poppins"/>
                <a:cs typeface="Poppins"/>
              </a:rPr>
              <a:t>Reminder -Feedback</a:t>
            </a:r>
            <a:endParaRPr lang="en-GB"/>
          </a:p>
        </p:txBody>
      </p:sp>
      <p:sp>
        <p:nvSpPr>
          <p:cNvPr id="3" name="Content Placeholder 2">
            <a:extLst>
              <a:ext uri="{FF2B5EF4-FFF2-40B4-BE49-F238E27FC236}">
                <a16:creationId xmlns:a16="http://schemas.microsoft.com/office/drawing/2014/main" id="{EDB75522-ACC8-23C9-9A08-E1F006EF56FE}"/>
              </a:ext>
            </a:extLst>
          </p:cNvPr>
          <p:cNvSpPr>
            <a:spLocks noGrp="1"/>
          </p:cNvSpPr>
          <p:nvPr>
            <p:ph sz="half" idx="1"/>
          </p:nvPr>
        </p:nvSpPr>
        <p:spPr>
          <a:xfrm>
            <a:off x="637272" y="1579677"/>
            <a:ext cx="9709361" cy="3667572"/>
          </a:xfr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285750" indent="-285750">
              <a:buFont typeface="Arial" panose="020B0604020202020204" pitchFamily="34" charset="0"/>
              <a:buChar char="•"/>
            </a:pPr>
            <a:r>
              <a:rPr lang="en-GB" sz="2000">
                <a:solidFill>
                  <a:srgbClr val="000000"/>
                </a:solidFill>
                <a:latin typeface="+mj-lt"/>
                <a:cs typeface="Poppins"/>
              </a:rPr>
              <a:t>Listening to feedback, </a:t>
            </a:r>
            <a:r>
              <a:rPr lang="en-GB" sz="2000" b="1">
                <a:solidFill>
                  <a:schemeClr val="tx2"/>
                </a:solidFill>
                <a:latin typeface="+mj-lt"/>
                <a:cs typeface="Poppins"/>
              </a:rPr>
              <a:t>we are now using </a:t>
            </a:r>
            <a:r>
              <a:rPr lang="en-GB" sz="2000" b="1" err="1">
                <a:solidFill>
                  <a:schemeClr val="tx2"/>
                </a:solidFill>
                <a:latin typeface="+mj-lt"/>
                <a:cs typeface="Poppins"/>
              </a:rPr>
              <a:t>Slido</a:t>
            </a:r>
            <a:r>
              <a:rPr lang="en-GB" sz="2000" b="1">
                <a:solidFill>
                  <a:schemeClr val="tx2"/>
                </a:solidFill>
                <a:latin typeface="+mj-lt"/>
                <a:cs typeface="Poppins"/>
              </a:rPr>
              <a:t> to capture your thoughts. </a:t>
            </a:r>
            <a:r>
              <a:rPr lang="en-GB" sz="2000">
                <a:solidFill>
                  <a:schemeClr val="tx1"/>
                </a:solidFill>
                <a:latin typeface="+mj-lt"/>
                <a:cs typeface="Poppins"/>
              </a:rPr>
              <a:t>Please only put your hand up  when you are called on to speak.</a:t>
            </a:r>
          </a:p>
          <a:p>
            <a:pPr marL="285750" indent="-285750">
              <a:buFont typeface="Arial" panose="020B0604020202020204" pitchFamily="34" charset="0"/>
              <a:buChar char="•"/>
            </a:pPr>
            <a:r>
              <a:rPr lang="en-GB" sz="2000" b="1">
                <a:solidFill>
                  <a:schemeClr val="tx2"/>
                </a:solidFill>
                <a:latin typeface="+mj-lt"/>
                <a:cs typeface="Poppins"/>
              </a:rPr>
              <a:t>The route for specific queries to be responded to has not changed- </a:t>
            </a:r>
            <a:r>
              <a:rPr lang="en-GB" sz="2000">
                <a:solidFill>
                  <a:srgbClr val="000000"/>
                </a:solidFill>
                <a:latin typeface="+mj-lt"/>
                <a:cs typeface="Poppins"/>
              </a:rPr>
              <a:t>please use the portal or email the </a:t>
            </a:r>
            <a:r>
              <a:rPr lang="en-GB" sz="2000" err="1">
                <a:solidFill>
                  <a:srgbClr val="000000"/>
                </a:solidFill>
                <a:latin typeface="+mj-lt"/>
                <a:cs typeface="Poppins"/>
                <a:hlinkClick r:id="rId3"/>
              </a:rPr>
              <a:t>box.connectionsreform@neso.energy</a:t>
            </a:r>
            <a:endParaRPr lang="en-GB" sz="2000">
              <a:solidFill>
                <a:srgbClr val="000000"/>
              </a:solidFill>
              <a:latin typeface="+mj-lt"/>
              <a:cs typeface="Poppins"/>
            </a:endParaRPr>
          </a:p>
          <a:p>
            <a:pPr marL="285750" indent="-285750">
              <a:buFont typeface="Arial" panose="020B0604020202020204" pitchFamily="34" charset="0"/>
              <a:buChar char="•"/>
            </a:pPr>
            <a:r>
              <a:rPr lang="en-GB" sz="2000">
                <a:solidFill>
                  <a:srgbClr val="000000"/>
                </a:solidFill>
                <a:latin typeface="+mj-lt"/>
                <a:cs typeface="Poppins"/>
              </a:rPr>
              <a:t>We will not respond to each question on </a:t>
            </a:r>
            <a:r>
              <a:rPr lang="en-GB" sz="2000" err="1">
                <a:solidFill>
                  <a:srgbClr val="000000"/>
                </a:solidFill>
                <a:latin typeface="+mj-lt"/>
                <a:cs typeface="Poppins"/>
              </a:rPr>
              <a:t>slido</a:t>
            </a:r>
            <a:r>
              <a:rPr lang="en-GB" sz="2000">
                <a:solidFill>
                  <a:srgbClr val="000000"/>
                </a:solidFill>
                <a:latin typeface="+mj-lt"/>
                <a:cs typeface="Poppins"/>
              </a:rPr>
              <a:t> individually (</a:t>
            </a:r>
            <a:r>
              <a:rPr lang="en-GB" sz="2000" b="1">
                <a:solidFill>
                  <a:srgbClr val="000000"/>
                </a:solidFill>
                <a:latin typeface="+mj-lt"/>
                <a:cs typeface="Poppins"/>
              </a:rPr>
              <a:t>We will respond to those most upvoted in the webinar</a:t>
            </a:r>
            <a:r>
              <a:rPr lang="en-GB" sz="2000">
                <a:solidFill>
                  <a:srgbClr val="000000"/>
                </a:solidFill>
                <a:latin typeface="+mj-lt"/>
                <a:cs typeface="Poppins"/>
              </a:rPr>
              <a:t>)  </a:t>
            </a:r>
          </a:p>
          <a:p>
            <a:pPr marL="285750" indent="-285750">
              <a:buFont typeface="Arial" panose="020B0604020202020204" pitchFamily="34" charset="0"/>
              <a:buChar char="•"/>
            </a:pPr>
            <a:r>
              <a:rPr lang="en-GB" sz="2000">
                <a:solidFill>
                  <a:srgbClr val="000000"/>
                </a:solidFill>
                <a:latin typeface="+mj-lt"/>
                <a:cs typeface="Poppins"/>
              </a:rPr>
              <a:t>We are using your feedback from these webinars to support prioritisation of portal development where possible </a:t>
            </a:r>
          </a:p>
          <a:p>
            <a:pPr marL="285750" indent="-285750">
              <a:buFont typeface="Arial" panose="020B0604020202020204" pitchFamily="34" charset="0"/>
              <a:buChar char="•"/>
            </a:pPr>
            <a:r>
              <a:rPr lang="en-GB" sz="2000">
                <a:solidFill>
                  <a:srgbClr val="000000"/>
                </a:solidFill>
                <a:latin typeface="+mj-lt"/>
                <a:cs typeface="Poppins"/>
              </a:rPr>
              <a:t>All insights taken from </a:t>
            </a:r>
            <a:r>
              <a:rPr lang="en-GB" sz="2000" err="1">
                <a:solidFill>
                  <a:srgbClr val="000000"/>
                </a:solidFill>
                <a:latin typeface="+mj-lt"/>
                <a:cs typeface="Poppins"/>
              </a:rPr>
              <a:t>Slido</a:t>
            </a:r>
            <a:r>
              <a:rPr lang="en-GB" sz="2000">
                <a:solidFill>
                  <a:srgbClr val="000000"/>
                </a:solidFill>
                <a:latin typeface="+mj-lt"/>
                <a:cs typeface="Poppins"/>
              </a:rPr>
              <a:t> questions are allowing us to develop and updates the FAQs </a:t>
            </a:r>
          </a:p>
          <a:p>
            <a:pPr marL="285750" indent="-285750">
              <a:buFont typeface="Arial" panose="020B0604020202020204" pitchFamily="34" charset="0"/>
              <a:buChar char="•"/>
            </a:pPr>
            <a:endParaRPr lang="en-GB"/>
          </a:p>
        </p:txBody>
      </p:sp>
      <p:sp>
        <p:nvSpPr>
          <p:cNvPr id="5" name="Rectangle 4">
            <a:extLst>
              <a:ext uri="{FF2B5EF4-FFF2-40B4-BE49-F238E27FC236}">
                <a16:creationId xmlns:a16="http://schemas.microsoft.com/office/drawing/2014/main" id="{6FEDE57C-8D58-E682-384E-724572251218}"/>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6" name="TextBox 5">
            <a:extLst>
              <a:ext uri="{FF2B5EF4-FFF2-40B4-BE49-F238E27FC236}">
                <a16:creationId xmlns:a16="http://schemas.microsoft.com/office/drawing/2014/main" id="{9FB76928-8441-B9BC-0BD2-90D6D15C48A2}"/>
              </a:ext>
            </a:extLst>
          </p:cNvPr>
          <p:cNvSpPr txBox="1"/>
          <p:nvPr/>
        </p:nvSpPr>
        <p:spPr>
          <a:xfrm>
            <a:off x="9602181" y="21124"/>
            <a:ext cx="1952546" cy="615553"/>
          </a:xfrm>
          <a:prstGeom prst="rect">
            <a:avLst/>
          </a:prstGeom>
          <a:noFill/>
        </p:spPr>
        <p:txBody>
          <a:bodyPr wrap="square" lIns="91440" tIns="45720" rIns="91440" bIns="45720" anchor="t">
            <a:spAutoFit/>
          </a:bodyPr>
          <a:lstStyle/>
          <a:p>
            <a:r>
              <a:rPr lang="en-US" sz="1600" b="1" i="0" kern="1200">
                <a:solidFill>
                  <a:schemeClr val="bg1"/>
                </a:solidFill>
                <a:latin typeface="Poppins"/>
                <a:cs typeface="Poppins"/>
              </a:rPr>
              <a:t>#</a:t>
            </a:r>
            <a:r>
              <a:rPr lang="en-US" sz="1600" b="1">
                <a:solidFill>
                  <a:schemeClr val="bg1"/>
                </a:solidFill>
                <a:latin typeface="Poppins"/>
                <a:cs typeface="Poppins"/>
              </a:rPr>
              <a:t>NESO0708</a:t>
            </a:r>
            <a:endParaRPr lang="en-US" sz="1600">
              <a:solidFill>
                <a:schemeClr val="bg1"/>
              </a:solidFill>
              <a:latin typeface="Poppins"/>
              <a:cs typeface="Poppins"/>
            </a:endParaRPr>
          </a:p>
          <a:p>
            <a:endParaRPr lang="en-US" sz="1800" b="1" i="0" kern="1200">
              <a:solidFill>
                <a:schemeClr val="bg1"/>
              </a:solidFill>
              <a:effectLst/>
              <a:latin typeface="Poppins" panose="00000500000000000000" pitchFamily="2" charset="0"/>
              <a:cs typeface="Poppins"/>
            </a:endParaRPr>
          </a:p>
        </p:txBody>
      </p:sp>
      <p:sp>
        <p:nvSpPr>
          <p:cNvPr id="4" name="Rectangle 3">
            <a:extLst>
              <a:ext uri="{FF2B5EF4-FFF2-40B4-BE49-F238E27FC236}">
                <a16:creationId xmlns:a16="http://schemas.microsoft.com/office/drawing/2014/main" id="{A079A732-F9C7-EE03-2AC3-DA8B7425F96B}"/>
              </a:ext>
            </a:extLst>
          </p:cNvPr>
          <p:cNvSpPr/>
          <p:nvPr/>
        </p:nvSpPr>
        <p:spPr>
          <a:xfrm>
            <a:off x="9602181" y="21124"/>
            <a:ext cx="1239001" cy="12145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a:t>Update new code</a:t>
            </a:r>
          </a:p>
        </p:txBody>
      </p:sp>
    </p:spTree>
    <p:extLst>
      <p:ext uri="{BB962C8B-B14F-4D97-AF65-F5344CB8AC3E}">
        <p14:creationId xmlns:p14="http://schemas.microsoft.com/office/powerpoint/2010/main" val="4277654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55BE06-B783-057C-F0FB-3E9DE5EF5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B77B5-21B3-770A-C01B-F2576715E436}"/>
              </a:ext>
            </a:extLst>
          </p:cNvPr>
          <p:cNvSpPr>
            <a:spLocks noGrp="1"/>
          </p:cNvSpPr>
          <p:nvPr>
            <p:ph type="title"/>
          </p:nvPr>
        </p:nvSpPr>
        <p:spPr/>
        <p:txBody>
          <a:bodyPr/>
          <a:lstStyle/>
          <a:p>
            <a:r>
              <a:rPr lang="en-GB"/>
              <a:t>Validation</a:t>
            </a:r>
          </a:p>
        </p:txBody>
      </p:sp>
      <p:graphicFrame>
        <p:nvGraphicFramePr>
          <p:cNvPr id="5" name="Content Placeholder 4">
            <a:extLst>
              <a:ext uri="{FF2B5EF4-FFF2-40B4-BE49-F238E27FC236}">
                <a16:creationId xmlns:a16="http://schemas.microsoft.com/office/drawing/2014/main" id="{5B57A4FB-B931-9364-9F1F-25BDB93DA2BE}"/>
              </a:ext>
            </a:extLst>
          </p:cNvPr>
          <p:cNvGraphicFramePr>
            <a:graphicFrameLocks noGrp="1"/>
          </p:cNvGraphicFramePr>
          <p:nvPr>
            <p:ph sz="half" idx="1"/>
            <p:extLst>
              <p:ext uri="{D42A27DB-BD31-4B8C-83A1-F6EECF244321}">
                <p14:modId xmlns:p14="http://schemas.microsoft.com/office/powerpoint/2010/main" val="1120773275"/>
              </p:ext>
            </p:extLst>
          </p:nvPr>
        </p:nvGraphicFramePr>
        <p:xfrm>
          <a:off x="636589" y="2371725"/>
          <a:ext cx="4011612" cy="216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7F815B45-BDD6-96C7-3111-483283E016FC}"/>
              </a:ext>
            </a:extLst>
          </p:cNvPr>
          <p:cNvSpPr>
            <a:spLocks noGrp="1"/>
          </p:cNvSpPr>
          <p:nvPr>
            <p:ph sz="quarter" idx="13"/>
          </p:nvPr>
        </p:nvSpPr>
        <p:spPr/>
        <p:txBody>
          <a:bodyPr/>
          <a:lstStyle/>
          <a:p>
            <a:r>
              <a:rPr lang="en-GB"/>
              <a:t>Three routes – route two</a:t>
            </a:r>
          </a:p>
        </p:txBody>
      </p:sp>
      <p:pic>
        <p:nvPicPr>
          <p:cNvPr id="7" name="Picture 6">
            <a:extLst>
              <a:ext uri="{FF2B5EF4-FFF2-40B4-BE49-F238E27FC236}">
                <a16:creationId xmlns:a16="http://schemas.microsoft.com/office/drawing/2014/main" id="{DD773BD6-E639-7445-D98B-DC0DBDA2A1D6}"/>
              </a:ext>
            </a:extLst>
          </p:cNvPr>
          <p:cNvPicPr>
            <a:picLocks noChangeAspect="1"/>
          </p:cNvPicPr>
          <p:nvPr/>
        </p:nvPicPr>
        <p:blipFill>
          <a:blip r:embed="rId8"/>
          <a:stretch>
            <a:fillRect/>
          </a:stretch>
        </p:blipFill>
        <p:spPr>
          <a:xfrm>
            <a:off x="4903481" y="1324844"/>
            <a:ext cx="4733491" cy="1899654"/>
          </a:xfrm>
          <a:prstGeom prst="rect">
            <a:avLst/>
          </a:prstGeom>
        </p:spPr>
      </p:pic>
      <p:cxnSp>
        <p:nvCxnSpPr>
          <p:cNvPr id="9" name="Straight Arrow Connector 8">
            <a:extLst>
              <a:ext uri="{FF2B5EF4-FFF2-40B4-BE49-F238E27FC236}">
                <a16:creationId xmlns:a16="http://schemas.microsoft.com/office/drawing/2014/main" id="{23728230-71F3-238B-1B3C-50660DC77908}"/>
              </a:ext>
            </a:extLst>
          </p:cNvPr>
          <p:cNvCxnSpPr>
            <a:cxnSpLocks/>
          </p:cNvCxnSpPr>
          <p:nvPr/>
        </p:nvCxnSpPr>
        <p:spPr>
          <a:xfrm>
            <a:off x="9087609" y="2226940"/>
            <a:ext cx="1188840" cy="241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A09C76F-E28F-A54F-9EBF-7EC6F89EE154}"/>
              </a:ext>
            </a:extLst>
          </p:cNvPr>
          <p:cNvSpPr txBox="1"/>
          <p:nvPr/>
        </p:nvSpPr>
        <p:spPr>
          <a:xfrm>
            <a:off x="10438334" y="1627813"/>
            <a:ext cx="1308189" cy="1477328"/>
          </a:xfrm>
          <a:prstGeom prst="rect">
            <a:avLst/>
          </a:prstGeom>
          <a:noFill/>
        </p:spPr>
        <p:txBody>
          <a:bodyPr wrap="square" rtlCol="0">
            <a:spAutoFit/>
          </a:bodyPr>
          <a:lstStyle/>
          <a:p>
            <a:r>
              <a:rPr lang="en-GB" sz="1000"/>
              <a:t>You’ll find a link to this form and text in the guidance we emailed all portal users yesterday and in the Connections Reform Essentials Document online</a:t>
            </a:r>
          </a:p>
        </p:txBody>
      </p:sp>
      <p:pic>
        <p:nvPicPr>
          <p:cNvPr id="12" name="Picture 11">
            <a:extLst>
              <a:ext uri="{FF2B5EF4-FFF2-40B4-BE49-F238E27FC236}">
                <a16:creationId xmlns:a16="http://schemas.microsoft.com/office/drawing/2014/main" id="{8AE53E7E-485A-1DF1-52D2-924C94DEB982}"/>
              </a:ext>
            </a:extLst>
          </p:cNvPr>
          <p:cNvPicPr>
            <a:picLocks noChangeAspect="1"/>
          </p:cNvPicPr>
          <p:nvPr/>
        </p:nvPicPr>
        <p:blipFill>
          <a:blip r:embed="rId9"/>
          <a:stretch>
            <a:fillRect/>
          </a:stretch>
        </p:blipFill>
        <p:spPr>
          <a:xfrm>
            <a:off x="9995096" y="3224498"/>
            <a:ext cx="1889466" cy="1837935"/>
          </a:xfrm>
          <a:prstGeom prst="rect">
            <a:avLst/>
          </a:prstGeom>
        </p:spPr>
      </p:pic>
      <p:sp>
        <p:nvSpPr>
          <p:cNvPr id="13" name="Rectangle: Rounded Corners 12">
            <a:extLst>
              <a:ext uri="{FF2B5EF4-FFF2-40B4-BE49-F238E27FC236}">
                <a16:creationId xmlns:a16="http://schemas.microsoft.com/office/drawing/2014/main" id="{6B5C7847-87F7-2EC3-A5ED-50A7337A1D1B}"/>
              </a:ext>
            </a:extLst>
          </p:cNvPr>
          <p:cNvSpPr/>
          <p:nvPr/>
        </p:nvSpPr>
        <p:spPr>
          <a:xfrm>
            <a:off x="5486399" y="3489422"/>
            <a:ext cx="3094893" cy="30034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a:t>1 [authorised signature...] confirm we have reviewed and, with the updated evidence, certify we have validated our information submitted as part of the connections reform process. [Signature] [Name] [Position] [Company] [Date]</a:t>
            </a:r>
          </a:p>
        </p:txBody>
      </p:sp>
      <p:cxnSp>
        <p:nvCxnSpPr>
          <p:cNvPr id="14" name="Straight Arrow Connector 13">
            <a:extLst>
              <a:ext uri="{FF2B5EF4-FFF2-40B4-BE49-F238E27FC236}">
                <a16:creationId xmlns:a16="http://schemas.microsoft.com/office/drawing/2014/main" id="{6BE9CF48-CAB8-F14C-3031-1C2EA5E0C812}"/>
              </a:ext>
            </a:extLst>
          </p:cNvPr>
          <p:cNvCxnSpPr>
            <a:cxnSpLocks/>
          </p:cNvCxnSpPr>
          <p:nvPr/>
        </p:nvCxnSpPr>
        <p:spPr>
          <a:xfrm flipV="1">
            <a:off x="8698546" y="2652185"/>
            <a:ext cx="1648088" cy="1409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7F881477-3EEC-7571-0E29-126229DAB52E}"/>
              </a:ext>
            </a:extLst>
          </p:cNvPr>
          <p:cNvPicPr>
            <a:picLocks noChangeAspect="1"/>
          </p:cNvPicPr>
          <p:nvPr/>
        </p:nvPicPr>
        <p:blipFill>
          <a:blip r:embed="rId10"/>
          <a:stretch>
            <a:fillRect/>
          </a:stretch>
        </p:blipFill>
        <p:spPr>
          <a:xfrm>
            <a:off x="925220" y="4897161"/>
            <a:ext cx="1754675" cy="1728355"/>
          </a:xfrm>
          <a:prstGeom prst="rect">
            <a:avLst/>
          </a:prstGeom>
          <a:ln>
            <a:solidFill>
              <a:schemeClr val="tx1"/>
            </a:solidFill>
          </a:ln>
        </p:spPr>
      </p:pic>
      <p:sp>
        <p:nvSpPr>
          <p:cNvPr id="18" name="Rectangle 17">
            <a:extLst>
              <a:ext uri="{FF2B5EF4-FFF2-40B4-BE49-F238E27FC236}">
                <a16:creationId xmlns:a16="http://schemas.microsoft.com/office/drawing/2014/main" id="{591916D1-5D97-FA6F-EB1B-F0CA8364F222}"/>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365532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D60E5D-F5CA-145E-3141-C4584F320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485AB-0FA2-0161-8F94-53C7A15E192E}"/>
              </a:ext>
            </a:extLst>
          </p:cNvPr>
          <p:cNvSpPr>
            <a:spLocks noGrp="1"/>
          </p:cNvSpPr>
          <p:nvPr>
            <p:ph type="title"/>
          </p:nvPr>
        </p:nvSpPr>
        <p:spPr/>
        <p:txBody>
          <a:bodyPr/>
          <a:lstStyle/>
          <a:p>
            <a:r>
              <a:rPr lang="en-GB"/>
              <a:t>Validation</a:t>
            </a:r>
          </a:p>
        </p:txBody>
      </p:sp>
      <p:graphicFrame>
        <p:nvGraphicFramePr>
          <p:cNvPr id="5" name="Content Placeholder 4">
            <a:extLst>
              <a:ext uri="{FF2B5EF4-FFF2-40B4-BE49-F238E27FC236}">
                <a16:creationId xmlns:a16="http://schemas.microsoft.com/office/drawing/2014/main" id="{00E41D89-64BC-EFD0-FFB2-F8A0929C373A}"/>
              </a:ext>
            </a:extLst>
          </p:cNvPr>
          <p:cNvGraphicFramePr>
            <a:graphicFrameLocks noGrp="1"/>
          </p:cNvGraphicFramePr>
          <p:nvPr>
            <p:ph sz="half" idx="1"/>
            <p:extLst>
              <p:ext uri="{D42A27DB-BD31-4B8C-83A1-F6EECF244321}">
                <p14:modId xmlns:p14="http://schemas.microsoft.com/office/powerpoint/2010/main" val="163032878"/>
              </p:ext>
            </p:extLst>
          </p:nvPr>
        </p:nvGraphicFramePr>
        <p:xfrm>
          <a:off x="636589" y="2371725"/>
          <a:ext cx="4011612" cy="216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BFC0BFE8-820D-D2B6-7EF4-39FE816FDCD1}"/>
              </a:ext>
            </a:extLst>
          </p:cNvPr>
          <p:cNvSpPr>
            <a:spLocks noGrp="1"/>
          </p:cNvSpPr>
          <p:nvPr>
            <p:ph sz="quarter" idx="13"/>
          </p:nvPr>
        </p:nvSpPr>
        <p:spPr/>
        <p:txBody>
          <a:bodyPr/>
          <a:lstStyle/>
          <a:p>
            <a:r>
              <a:rPr lang="en-GB"/>
              <a:t>Three routes – route three</a:t>
            </a:r>
          </a:p>
        </p:txBody>
      </p:sp>
      <p:pic>
        <p:nvPicPr>
          <p:cNvPr id="17" name="Picture 16">
            <a:extLst>
              <a:ext uri="{FF2B5EF4-FFF2-40B4-BE49-F238E27FC236}">
                <a16:creationId xmlns:a16="http://schemas.microsoft.com/office/drawing/2014/main" id="{ACAF23D2-2FA9-61A8-E629-414969737EAB}"/>
              </a:ext>
            </a:extLst>
          </p:cNvPr>
          <p:cNvPicPr>
            <a:picLocks noChangeAspect="1"/>
          </p:cNvPicPr>
          <p:nvPr/>
        </p:nvPicPr>
        <p:blipFill>
          <a:blip r:embed="rId8"/>
          <a:stretch>
            <a:fillRect/>
          </a:stretch>
        </p:blipFill>
        <p:spPr>
          <a:xfrm>
            <a:off x="4709171" y="2424125"/>
            <a:ext cx="3791087" cy="3734221"/>
          </a:xfrm>
          <a:prstGeom prst="rect">
            <a:avLst/>
          </a:prstGeom>
          <a:ln>
            <a:solidFill>
              <a:schemeClr val="tx1"/>
            </a:solidFill>
          </a:ln>
        </p:spPr>
      </p:pic>
      <p:sp>
        <p:nvSpPr>
          <p:cNvPr id="3" name="Rectangle 2">
            <a:extLst>
              <a:ext uri="{FF2B5EF4-FFF2-40B4-BE49-F238E27FC236}">
                <a16:creationId xmlns:a16="http://schemas.microsoft.com/office/drawing/2014/main" id="{3FEBC205-1EDC-2EDC-9B51-4FA9578D4216}"/>
              </a:ext>
            </a:extLst>
          </p:cNvPr>
          <p:cNvSpPr/>
          <p:nvPr/>
        </p:nvSpPr>
        <p:spPr>
          <a:xfrm>
            <a:off x="8943109" y="2424125"/>
            <a:ext cx="2147455" cy="319347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0"/>
            <a:r>
              <a:rPr lang="en-GB" sz="1800" kern="1200"/>
              <a:t>Please note we can only support you with the process and cannot advise you on your readiness or strategic alignment approach.</a:t>
            </a:r>
            <a:endParaRPr lang="en-GB"/>
          </a:p>
        </p:txBody>
      </p:sp>
      <p:sp>
        <p:nvSpPr>
          <p:cNvPr id="6" name="Rectangle 5">
            <a:extLst>
              <a:ext uri="{FF2B5EF4-FFF2-40B4-BE49-F238E27FC236}">
                <a16:creationId xmlns:a16="http://schemas.microsoft.com/office/drawing/2014/main" id="{7D0F681C-C979-26DD-1BEC-F579FC3DCF50}"/>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95731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A77A-0EF2-8731-EB02-4F407FBB6811}"/>
              </a:ext>
            </a:extLst>
          </p:cNvPr>
          <p:cNvSpPr>
            <a:spLocks noGrp="1"/>
          </p:cNvSpPr>
          <p:nvPr>
            <p:ph type="title"/>
          </p:nvPr>
        </p:nvSpPr>
        <p:spPr>
          <a:xfrm>
            <a:off x="637273" y="504825"/>
            <a:ext cx="7563752" cy="1028699"/>
          </a:xfrm>
        </p:spPr>
        <p:txBody>
          <a:bodyPr>
            <a:normAutofit fontScale="90000"/>
          </a:bodyPr>
          <a:lstStyle/>
          <a:p>
            <a:r>
              <a:rPr lang="en-GB">
                <a:solidFill>
                  <a:schemeClr val="tx2"/>
                </a:solidFill>
                <a:latin typeface="+mj-lt"/>
              </a:rPr>
              <a:t>Communications Approach</a:t>
            </a:r>
          </a:p>
        </p:txBody>
      </p:sp>
      <p:sp>
        <p:nvSpPr>
          <p:cNvPr id="3" name="Text Placeholder 2">
            <a:extLst>
              <a:ext uri="{FF2B5EF4-FFF2-40B4-BE49-F238E27FC236}">
                <a16:creationId xmlns:a16="http://schemas.microsoft.com/office/drawing/2014/main" id="{B76911E4-8B5A-BF67-8BB8-645D1F86527D}"/>
              </a:ext>
            </a:extLst>
          </p:cNvPr>
          <p:cNvSpPr>
            <a:spLocks noGrp="1"/>
          </p:cNvSpPr>
          <p:nvPr>
            <p:ph type="body" sz="quarter" idx="13"/>
          </p:nvPr>
        </p:nvSpPr>
        <p:spPr>
          <a:xfrm>
            <a:off x="637273" y="1762124"/>
            <a:ext cx="7659002" cy="4143375"/>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endParaRPr lang="en-GB" sz="1400"/>
          </a:p>
          <a:p>
            <a:pPr algn="l">
              <a:spcBef>
                <a:spcPts val="600"/>
              </a:spcBef>
              <a:spcAft>
                <a:spcPts val="300"/>
              </a:spcAft>
              <a:buNone/>
            </a:pPr>
            <a:r>
              <a:rPr lang="en-GB" sz="1400" b="1" i="0">
                <a:solidFill>
                  <a:schemeClr val="accent1"/>
                </a:solidFill>
                <a:effectLst/>
                <a:latin typeface="+mn-lt"/>
              </a:rPr>
              <a:t>We’re committed to clear, consistent, and proactive communication as we continue to improve the portal experience.</a:t>
            </a:r>
          </a:p>
          <a:p>
            <a:pPr algn="l">
              <a:spcBef>
                <a:spcPts val="600"/>
              </a:spcBef>
              <a:spcAft>
                <a:spcPts val="300"/>
              </a:spcAft>
              <a:buNone/>
            </a:pPr>
            <a:endParaRPr lang="en-GB" sz="1400" b="0" i="0">
              <a:solidFill>
                <a:srgbClr val="424242"/>
              </a:solidFill>
              <a:effectLst/>
              <a:latin typeface="+mn-lt"/>
            </a:endParaRPr>
          </a:p>
          <a:p>
            <a:pPr marL="285750" indent="-285750" algn="l">
              <a:spcBef>
                <a:spcPts val="300"/>
              </a:spcBef>
              <a:spcAft>
                <a:spcPts val="300"/>
              </a:spcAft>
              <a:buFont typeface="Arial" panose="020B0604020202020204" pitchFamily="34" charset="0"/>
              <a:buChar char="•"/>
            </a:pPr>
            <a:r>
              <a:rPr lang="en-GB" sz="1400" b="1" i="0">
                <a:solidFill>
                  <a:schemeClr val="tx1"/>
                </a:solidFill>
                <a:effectLst/>
                <a:latin typeface="+mn-lt"/>
              </a:rPr>
              <a:t>Daily Calls</a:t>
            </a:r>
            <a:r>
              <a:rPr lang="en-GB" sz="1400" b="0" i="0">
                <a:solidFill>
                  <a:schemeClr val="tx1"/>
                </a:solidFill>
                <a:effectLst/>
                <a:latin typeface="+mn-lt"/>
              </a:rPr>
              <a:t>: We will hold daily calls to provide updates on data, issues, and progress</a:t>
            </a:r>
            <a:br>
              <a:rPr lang="en-GB" sz="1400" b="0" i="0">
                <a:solidFill>
                  <a:schemeClr val="tx1"/>
                </a:solidFill>
                <a:effectLst/>
                <a:latin typeface="+mn-lt"/>
              </a:rPr>
            </a:br>
            <a:endParaRPr lang="en-GB" sz="1400" b="0" i="0">
              <a:solidFill>
                <a:schemeClr val="tx1"/>
              </a:solidFill>
              <a:effectLst/>
              <a:latin typeface="+mn-lt"/>
            </a:endParaRPr>
          </a:p>
          <a:p>
            <a:pPr marL="285750" indent="-285750" algn="l">
              <a:spcBef>
                <a:spcPts val="300"/>
              </a:spcBef>
              <a:spcAft>
                <a:spcPts val="300"/>
              </a:spcAft>
              <a:buFont typeface="Arial" panose="020B0604020202020204" pitchFamily="34" charset="0"/>
              <a:buChar char="•"/>
            </a:pPr>
            <a:r>
              <a:rPr lang="en-GB" sz="1400" b="1" i="0">
                <a:solidFill>
                  <a:schemeClr val="tx1"/>
                </a:solidFill>
                <a:effectLst/>
                <a:latin typeface="+mn-lt"/>
              </a:rPr>
              <a:t>System Walkthroughs</a:t>
            </a:r>
            <a:r>
              <a:rPr lang="en-GB" sz="1400" b="0" i="0">
                <a:solidFill>
                  <a:schemeClr val="tx1"/>
                </a:solidFill>
                <a:effectLst/>
                <a:latin typeface="+mn-lt"/>
              </a:rPr>
              <a:t>: Where key journey issues are identified, we’ll run focused walkthroughs to support resolution</a:t>
            </a:r>
            <a:br>
              <a:rPr lang="en-GB" sz="1400" b="0" i="0">
                <a:solidFill>
                  <a:schemeClr val="tx1"/>
                </a:solidFill>
                <a:effectLst/>
                <a:latin typeface="+mn-lt"/>
              </a:rPr>
            </a:br>
            <a:endParaRPr lang="en-GB" sz="1400" b="0" i="0">
              <a:solidFill>
                <a:schemeClr val="tx1"/>
              </a:solidFill>
              <a:effectLst/>
              <a:latin typeface="+mn-lt"/>
            </a:endParaRPr>
          </a:p>
          <a:p>
            <a:pPr marL="285750" indent="-285750" algn="l">
              <a:spcBef>
                <a:spcPts val="300"/>
              </a:spcBef>
              <a:spcAft>
                <a:spcPts val="300"/>
              </a:spcAft>
              <a:buFont typeface="Arial" panose="020B0604020202020204" pitchFamily="34" charset="0"/>
              <a:buChar char="•"/>
            </a:pPr>
            <a:r>
              <a:rPr lang="en-GB" sz="1400" b="1" i="0">
                <a:solidFill>
                  <a:schemeClr val="tx1"/>
                </a:solidFill>
                <a:effectLst/>
                <a:latin typeface="+mn-lt"/>
              </a:rPr>
              <a:t>Weekly Updates</a:t>
            </a:r>
            <a:r>
              <a:rPr lang="en-GB" sz="1400" b="0" i="0">
                <a:solidFill>
                  <a:schemeClr val="tx1"/>
                </a:solidFill>
                <a:effectLst/>
                <a:latin typeface="+mn-lt"/>
              </a:rPr>
              <a:t>: You’ll receive weekly summaries with the latest status of the portal and key developments</a:t>
            </a:r>
          </a:p>
          <a:p>
            <a:pPr algn="l">
              <a:spcBef>
                <a:spcPts val="300"/>
              </a:spcBef>
              <a:spcAft>
                <a:spcPts val="300"/>
              </a:spcAft>
              <a:buFont typeface="Arial" panose="020B0604020202020204" pitchFamily="34" charset="0"/>
              <a:buChar char="•"/>
            </a:pPr>
            <a:endParaRPr lang="en-GB" sz="1400" b="0" i="0">
              <a:solidFill>
                <a:schemeClr val="tx1"/>
              </a:solidFill>
              <a:effectLst/>
              <a:latin typeface="+mn-lt"/>
            </a:endParaRPr>
          </a:p>
          <a:p>
            <a:pPr algn="l">
              <a:spcBef>
                <a:spcPts val="600"/>
              </a:spcBef>
              <a:spcAft>
                <a:spcPts val="300"/>
              </a:spcAft>
            </a:pPr>
            <a:r>
              <a:rPr lang="en-GB" sz="1400" b="1" i="0">
                <a:solidFill>
                  <a:schemeClr val="tx2"/>
                </a:solidFill>
                <a:effectLst/>
                <a:latin typeface="+mn-lt"/>
              </a:rPr>
              <a:t>Our goal is to keep you informed, supported, and confident throughout the submission process</a:t>
            </a:r>
            <a:r>
              <a:rPr lang="en-GB" sz="1400" b="1" i="0">
                <a:solidFill>
                  <a:schemeClr val="tx2"/>
                </a:solidFill>
                <a:effectLst/>
                <a:latin typeface="Segoe Sans"/>
              </a:rPr>
              <a:t>.</a:t>
            </a:r>
          </a:p>
          <a:p>
            <a:endParaRPr lang="en-GB" sz="1400"/>
          </a:p>
        </p:txBody>
      </p:sp>
      <p:pic>
        <p:nvPicPr>
          <p:cNvPr id="6" name="Graphic 5" descr="Chat with solid fill">
            <a:extLst>
              <a:ext uri="{FF2B5EF4-FFF2-40B4-BE49-F238E27FC236}">
                <a16:creationId xmlns:a16="http://schemas.microsoft.com/office/drawing/2014/main" id="{505AAB1C-C11F-249A-BED1-E424B2F91C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3549" y="1271585"/>
            <a:ext cx="2124076" cy="2124076"/>
          </a:xfrm>
          <a:prstGeom prst="rect">
            <a:avLst/>
          </a:prstGeom>
        </p:spPr>
      </p:pic>
      <p:sp>
        <p:nvSpPr>
          <p:cNvPr id="4" name="Rectangle 3">
            <a:extLst>
              <a:ext uri="{FF2B5EF4-FFF2-40B4-BE49-F238E27FC236}">
                <a16:creationId xmlns:a16="http://schemas.microsoft.com/office/drawing/2014/main" id="{A5A15E50-673D-3817-0565-B2E4CD67B18B}"/>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40784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A64A-3888-8A62-1927-C42EE850DAF0}"/>
              </a:ext>
            </a:extLst>
          </p:cNvPr>
          <p:cNvSpPr>
            <a:spLocks noGrp="1"/>
          </p:cNvSpPr>
          <p:nvPr>
            <p:ph type="title"/>
          </p:nvPr>
        </p:nvSpPr>
        <p:spPr>
          <a:xfrm>
            <a:off x="637274" y="365125"/>
            <a:ext cx="5360302" cy="1325563"/>
          </a:xfrm>
        </p:spPr>
        <p:txBody>
          <a:bodyPr vert="horz" lIns="91440" tIns="45720" rIns="91440" bIns="45720" rtlCol="0" anchor="ctr">
            <a:normAutofit/>
          </a:bodyPr>
          <a:lstStyle/>
          <a:p>
            <a:r>
              <a:rPr lang="en-GB"/>
              <a:t>Timelines </a:t>
            </a:r>
          </a:p>
        </p:txBody>
      </p:sp>
      <p:sp>
        <p:nvSpPr>
          <p:cNvPr id="5" name="Rectangle 4">
            <a:extLst>
              <a:ext uri="{FF2B5EF4-FFF2-40B4-BE49-F238E27FC236}">
                <a16:creationId xmlns:a16="http://schemas.microsoft.com/office/drawing/2014/main" id="{D97EF384-69EC-8B56-19BB-450D94797B21}"/>
              </a:ext>
            </a:extLst>
          </p:cNvPr>
          <p:cNvSpPr/>
          <p:nvPr/>
        </p:nvSpPr>
        <p:spPr>
          <a:xfrm>
            <a:off x="637274" y="1594884"/>
            <a:ext cx="6220726" cy="6325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spcBef>
                <a:spcPts val="1000"/>
              </a:spcBef>
            </a:pPr>
            <a:r>
              <a:rPr lang="en-US" sz="2400" b="1" i="0" kern="1200">
                <a:solidFill>
                  <a:schemeClr val="bg1"/>
                </a:solidFill>
                <a:effectLst/>
                <a:latin typeface="Poppins" panose="00000500000000000000" pitchFamily="2" charset="0"/>
                <a:ea typeface="+mn-ea"/>
                <a:cs typeface="+mn-cs"/>
              </a:rPr>
              <a:t>We understand how important it is for customers to have certainty around timelines:</a:t>
            </a:r>
            <a:endParaRPr lang="en-US" sz="2400" b="1" i="0" kern="1200">
              <a:solidFill>
                <a:schemeClr val="bg1"/>
              </a:solidFill>
              <a:latin typeface="Poppins" panose="00000500000000000000" pitchFamily="2" charset="0"/>
              <a:ea typeface="+mn-ea"/>
              <a:cs typeface="Poppins" panose="00000500000000000000" pitchFamily="2" charset="0"/>
            </a:endParaRPr>
          </a:p>
        </p:txBody>
      </p:sp>
      <p:sp>
        <p:nvSpPr>
          <p:cNvPr id="3" name="Text Placeholder 2">
            <a:extLst>
              <a:ext uri="{FF2B5EF4-FFF2-40B4-BE49-F238E27FC236}">
                <a16:creationId xmlns:a16="http://schemas.microsoft.com/office/drawing/2014/main" id="{C1E9EB17-443C-55A9-1664-0493670AFA8C}"/>
              </a:ext>
            </a:extLst>
          </p:cNvPr>
          <p:cNvSpPr>
            <a:spLocks noGrp="1"/>
          </p:cNvSpPr>
          <p:nvPr>
            <p:ph sz="half" idx="2"/>
          </p:nvPr>
        </p:nvSpPr>
        <p:spPr>
          <a:xfrm>
            <a:off x="637274" y="2505075"/>
            <a:ext cx="6220726" cy="3077018"/>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a:lnSpc>
                <a:spcPct val="90000"/>
              </a:lnSpc>
              <a:spcAft>
                <a:spcPts val="300"/>
              </a:spcAft>
            </a:pPr>
            <a:endParaRPr lang="en-US" sz="2000" b="0" i="0" kern="1200">
              <a:solidFill>
                <a:schemeClr val="tx1"/>
              </a:solidFill>
              <a:effectLst/>
              <a:latin typeface="Poppins" panose="00000500000000000000" pitchFamily="2" charset="0"/>
              <a:ea typeface="+mn-ea"/>
              <a:cs typeface="+mn-cs"/>
            </a:endParaRPr>
          </a:p>
          <a:p>
            <a:pPr>
              <a:lnSpc>
                <a:spcPct val="90000"/>
              </a:lnSpc>
              <a:spcAft>
                <a:spcPts val="300"/>
              </a:spcAft>
            </a:pPr>
            <a:r>
              <a:rPr lang="en-US" sz="2000" b="0" i="0" kern="1200">
                <a:solidFill>
                  <a:schemeClr val="tx1"/>
                </a:solidFill>
                <a:effectLst/>
                <a:latin typeface="Poppins" panose="00000500000000000000" pitchFamily="2" charset="0"/>
                <a:ea typeface="+mn-ea"/>
                <a:cs typeface="+mn-cs"/>
              </a:rPr>
              <a:t>We are very conscious of knock-on impacts and taking time to fully assess and properly understand the true magnitude of the impact on other projects and </a:t>
            </a:r>
            <a:r>
              <a:rPr lang="en-US" sz="2000" b="0" i="0" kern="1200" err="1">
                <a:solidFill>
                  <a:schemeClr val="tx1"/>
                </a:solidFill>
                <a:effectLst/>
                <a:latin typeface="Poppins" panose="00000500000000000000" pitchFamily="2" charset="0"/>
                <a:ea typeface="+mn-ea"/>
                <a:cs typeface="+mn-cs"/>
              </a:rPr>
              <a:t>programmes</a:t>
            </a:r>
            <a:r>
              <a:rPr lang="en-US" sz="2000" b="0" i="0" kern="1200">
                <a:solidFill>
                  <a:schemeClr val="tx1"/>
                </a:solidFill>
                <a:effectLst/>
                <a:latin typeface="Poppins" panose="00000500000000000000" pitchFamily="2" charset="0"/>
                <a:ea typeface="+mn-ea"/>
                <a:cs typeface="+mn-cs"/>
              </a:rPr>
              <a:t>.</a:t>
            </a:r>
          </a:p>
          <a:p>
            <a:pPr>
              <a:lnSpc>
                <a:spcPct val="90000"/>
              </a:lnSpc>
              <a:spcAft>
                <a:spcPts val="300"/>
              </a:spcAft>
            </a:pPr>
            <a:r>
              <a:rPr lang="en-US" sz="2000" b="0" i="0" kern="1200">
                <a:solidFill>
                  <a:schemeClr val="tx1"/>
                </a:solidFill>
                <a:effectLst/>
                <a:latin typeface="Poppins" panose="00000500000000000000" pitchFamily="2" charset="0"/>
                <a:ea typeface="+mn-ea"/>
                <a:cs typeface="+mn-cs"/>
              </a:rPr>
              <a:t>Given the importance of this information, we won’t rush the timeline assessment and </a:t>
            </a:r>
            <a:r>
              <a:rPr lang="en-US" sz="2000" b="1" i="0" kern="1200">
                <a:solidFill>
                  <a:schemeClr val="tx2"/>
                </a:solidFill>
                <a:effectLst/>
                <a:latin typeface="Poppins" panose="00000500000000000000" pitchFamily="2" charset="0"/>
                <a:ea typeface="+mn-ea"/>
                <a:cs typeface="+mn-cs"/>
              </a:rPr>
              <a:t>aim to publish new dates as soon as possible.</a:t>
            </a:r>
          </a:p>
          <a:p>
            <a:pPr>
              <a:lnSpc>
                <a:spcPct val="90000"/>
              </a:lnSpc>
            </a:pPr>
            <a:endParaRPr lang="en-US" b="0" i="0" kern="1200">
              <a:solidFill>
                <a:schemeClr val="tx1"/>
              </a:solidFill>
              <a:latin typeface="Poppins" panose="00000500000000000000" pitchFamily="2" charset="0"/>
              <a:ea typeface="+mn-ea"/>
              <a:cs typeface="+mn-cs"/>
            </a:endParaRPr>
          </a:p>
        </p:txBody>
      </p:sp>
      <p:pic>
        <p:nvPicPr>
          <p:cNvPr id="7" name="Graphic 6" descr="Daily calendar with solid fill">
            <a:extLst>
              <a:ext uri="{FF2B5EF4-FFF2-40B4-BE49-F238E27FC236}">
                <a16:creationId xmlns:a16="http://schemas.microsoft.com/office/drawing/2014/main" id="{B2885659-124A-1BD1-9AB3-228A5882A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0650" y="568325"/>
            <a:ext cx="5721350" cy="5721350"/>
          </a:xfrm>
          <a:prstGeom prst="rect">
            <a:avLst/>
          </a:prstGeom>
        </p:spPr>
      </p:pic>
      <p:sp>
        <p:nvSpPr>
          <p:cNvPr id="6" name="Rectangle 5">
            <a:extLst>
              <a:ext uri="{FF2B5EF4-FFF2-40B4-BE49-F238E27FC236}">
                <a16:creationId xmlns:a16="http://schemas.microsoft.com/office/drawing/2014/main" id="{FB7C0504-0E8E-6D97-D08F-46A2665AAFA5}"/>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562769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6977-28B6-DCF9-CEF3-03D793A1E0CD}"/>
              </a:ext>
            </a:extLst>
          </p:cNvPr>
          <p:cNvSpPr>
            <a:spLocks noGrp="1"/>
          </p:cNvSpPr>
          <p:nvPr>
            <p:ph type="title"/>
          </p:nvPr>
        </p:nvSpPr>
        <p:spPr/>
        <p:txBody>
          <a:bodyPr/>
          <a:lstStyle/>
          <a:p>
            <a:r>
              <a:rPr lang="en-GB"/>
              <a:t>What if I don’t validate?</a:t>
            </a:r>
          </a:p>
        </p:txBody>
      </p:sp>
      <p:sp>
        <p:nvSpPr>
          <p:cNvPr id="3" name="Content Placeholder 2">
            <a:extLst>
              <a:ext uri="{FF2B5EF4-FFF2-40B4-BE49-F238E27FC236}">
                <a16:creationId xmlns:a16="http://schemas.microsoft.com/office/drawing/2014/main" id="{A1614F10-6F46-6DCA-9FD6-8FC1E6677919}"/>
              </a:ext>
            </a:extLst>
          </p:cNvPr>
          <p:cNvSpPr>
            <a:spLocks noGrp="1"/>
          </p:cNvSpPr>
          <p:nvPr>
            <p:ph sz="half" idx="1"/>
          </p:nvPr>
        </p:nvSpPr>
        <p:spPr/>
        <p:txBody>
          <a:bodyPr/>
          <a:lstStyle/>
          <a:p>
            <a:r>
              <a:rPr lang="en-GB"/>
              <a:t>If a customer chooses not to validate their evidence before 23:59 on Tuesday 26 August 2025, we will proceed to check previously submitted evidence.</a:t>
            </a:r>
          </a:p>
        </p:txBody>
      </p:sp>
      <p:sp>
        <p:nvSpPr>
          <p:cNvPr id="5" name="Rectangle 4">
            <a:extLst>
              <a:ext uri="{FF2B5EF4-FFF2-40B4-BE49-F238E27FC236}">
                <a16:creationId xmlns:a16="http://schemas.microsoft.com/office/drawing/2014/main" id="{16723E62-D9B4-181B-54F2-030671869E50}"/>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964110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0BA6-E6AE-9BD9-FAF5-5C1D1DDE30F0}"/>
              </a:ext>
            </a:extLst>
          </p:cNvPr>
          <p:cNvSpPr>
            <a:spLocks noGrp="1"/>
          </p:cNvSpPr>
          <p:nvPr>
            <p:ph type="title"/>
          </p:nvPr>
        </p:nvSpPr>
        <p:spPr/>
        <p:txBody>
          <a:bodyPr/>
          <a:lstStyle/>
          <a:p>
            <a:r>
              <a:rPr lang="en-GB"/>
              <a:t>Validation</a:t>
            </a:r>
          </a:p>
        </p:txBody>
      </p:sp>
      <p:graphicFrame>
        <p:nvGraphicFramePr>
          <p:cNvPr id="5" name="Content Placeholder 4">
            <a:extLst>
              <a:ext uri="{FF2B5EF4-FFF2-40B4-BE49-F238E27FC236}">
                <a16:creationId xmlns:a16="http://schemas.microsoft.com/office/drawing/2014/main" id="{014D62D4-7B8A-324F-8CFA-FD1E96EA493A}"/>
              </a:ext>
            </a:extLst>
          </p:cNvPr>
          <p:cNvGraphicFramePr>
            <a:graphicFrameLocks noGrp="1"/>
          </p:cNvGraphicFramePr>
          <p:nvPr>
            <p:ph sz="half" idx="1"/>
            <p:extLst>
              <p:ext uri="{D42A27DB-BD31-4B8C-83A1-F6EECF244321}">
                <p14:modId xmlns:p14="http://schemas.microsoft.com/office/powerpoint/2010/main" val="3846867861"/>
              </p:ext>
            </p:extLst>
          </p:nvPr>
        </p:nvGraphicFramePr>
        <p:xfrm>
          <a:off x="635897" y="1887550"/>
          <a:ext cx="9710737" cy="219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E6AD58E5-954D-BA1B-4053-6591CF46A285}"/>
              </a:ext>
            </a:extLst>
          </p:cNvPr>
          <p:cNvSpPr>
            <a:spLocks noGrp="1"/>
          </p:cNvSpPr>
          <p:nvPr>
            <p:ph sz="quarter" idx="13"/>
          </p:nvPr>
        </p:nvSpPr>
        <p:spPr/>
        <p:txBody>
          <a:bodyPr/>
          <a:lstStyle/>
          <a:p>
            <a:r>
              <a:rPr lang="en-GB"/>
              <a:t>First stages</a:t>
            </a:r>
          </a:p>
        </p:txBody>
      </p:sp>
      <p:pic>
        <p:nvPicPr>
          <p:cNvPr id="7" name="Picture 6">
            <a:extLst>
              <a:ext uri="{FF2B5EF4-FFF2-40B4-BE49-F238E27FC236}">
                <a16:creationId xmlns:a16="http://schemas.microsoft.com/office/drawing/2014/main" id="{BA895269-55A0-D18F-2F18-E66B374F74B1}"/>
              </a:ext>
            </a:extLst>
          </p:cNvPr>
          <p:cNvPicPr>
            <a:picLocks noChangeAspect="1"/>
          </p:cNvPicPr>
          <p:nvPr/>
        </p:nvPicPr>
        <p:blipFill>
          <a:blip r:embed="rId8"/>
          <a:stretch>
            <a:fillRect/>
          </a:stretch>
        </p:blipFill>
        <p:spPr>
          <a:xfrm>
            <a:off x="2063085" y="3976989"/>
            <a:ext cx="8065829" cy="2693360"/>
          </a:xfrm>
          <a:prstGeom prst="rect">
            <a:avLst/>
          </a:prstGeom>
        </p:spPr>
      </p:pic>
      <p:sp>
        <p:nvSpPr>
          <p:cNvPr id="8" name="Rectangle 7">
            <a:extLst>
              <a:ext uri="{FF2B5EF4-FFF2-40B4-BE49-F238E27FC236}">
                <a16:creationId xmlns:a16="http://schemas.microsoft.com/office/drawing/2014/main" id="{1E6B27B4-F823-B50F-8870-D28641E7024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761875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C1C9CB-8747-F07A-7076-CC3EDA01FE57}"/>
              </a:ext>
            </a:extLst>
          </p:cNvPr>
          <p:cNvSpPr>
            <a:spLocks noGrp="1"/>
          </p:cNvSpPr>
          <p:nvPr>
            <p:ph type="body" sz="quarter" idx="13"/>
          </p:nvPr>
        </p:nvSpPr>
        <p:spPr>
          <a:xfrm>
            <a:off x="655440" y="2747844"/>
            <a:ext cx="10363200" cy="2833805"/>
          </a:xfrm>
          <a:ln>
            <a:solidFill>
              <a:schemeClr val="tx2"/>
            </a:solidFill>
          </a:ln>
        </p:spPr>
        <p:txBody>
          <a:bodyPr>
            <a:normAutofit fontScale="85000" lnSpcReduction="20000"/>
          </a:bodyPr>
          <a:lstStyle/>
          <a:p>
            <a:pPr marL="285750" indent="-285750">
              <a:lnSpc>
                <a:spcPct val="120000"/>
              </a:lnSpc>
              <a:buFont typeface="Arial" panose="020B0604020202020204" pitchFamily="34" charset="0"/>
              <a:buChar char="•"/>
            </a:pPr>
            <a:r>
              <a:rPr lang="en-GB" sz="1600"/>
              <a:t>From Tuesday 12 August 2025, a new validation process will be open for the customers who submitted prior to 23:59 on Monday 11 August 2025. </a:t>
            </a:r>
          </a:p>
          <a:p>
            <a:pPr marL="285750" indent="-285750">
              <a:lnSpc>
                <a:spcPct val="120000"/>
              </a:lnSpc>
              <a:buFont typeface="Arial" panose="020B0604020202020204" pitchFamily="34" charset="0"/>
              <a:buChar char="•"/>
            </a:pPr>
            <a:r>
              <a:rPr lang="en-GB" sz="1600"/>
              <a:t>We have implemented an easy-to-use functionality into the portal for this process and tomorrow’s webinar will focus on this. </a:t>
            </a:r>
          </a:p>
          <a:p>
            <a:pPr marL="285750" indent="-285750">
              <a:lnSpc>
                <a:spcPct val="120000"/>
              </a:lnSpc>
              <a:buFont typeface="Arial" panose="020B0604020202020204" pitchFamily="34" charset="0"/>
              <a:buChar char="•"/>
            </a:pPr>
            <a:r>
              <a:rPr lang="en-GB" sz="1600"/>
              <a:t>Only customers who submitted prior to 23:59 on Monday 11 August 2025 are eligible to validate their evidence. This is to ensure the same, fair, process is afforded to those submitting later. </a:t>
            </a:r>
          </a:p>
          <a:p>
            <a:pPr marL="285750" indent="-285750">
              <a:lnSpc>
                <a:spcPct val="120000"/>
              </a:lnSpc>
              <a:buFont typeface="Arial" panose="020B0604020202020204" pitchFamily="34" charset="0"/>
              <a:buChar char="•"/>
            </a:pPr>
            <a:r>
              <a:rPr lang="en-GB" sz="1600"/>
              <a:t>Those who have not yet submitted should take care not to submit until they are confident of their answers. Please note that when you submit the application or validation, this will be the final submission opportunity.   </a:t>
            </a:r>
          </a:p>
          <a:p>
            <a:pPr marL="285750" indent="-285750">
              <a:lnSpc>
                <a:spcPct val="120000"/>
              </a:lnSpc>
              <a:buFont typeface="Arial" panose="020B0604020202020204" pitchFamily="34" charset="0"/>
              <a:buChar char="•"/>
            </a:pPr>
            <a:r>
              <a:rPr lang="en-GB" sz="1600"/>
              <a:t>In addition, all customers regardless of when they submit, will have the opportunity to download their submission in a PDF form for their records.</a:t>
            </a:r>
            <a:r>
              <a:rPr lang="en-GB" sz="1600" b="1">
                <a:solidFill>
                  <a:schemeClr val="accent2"/>
                </a:solidFill>
              </a:rPr>
              <a:t> </a:t>
            </a:r>
          </a:p>
          <a:p>
            <a:pPr>
              <a:lnSpc>
                <a:spcPct val="120000"/>
              </a:lnSpc>
            </a:pPr>
            <a:endParaRPr lang="en-GB" sz="800"/>
          </a:p>
        </p:txBody>
      </p:sp>
      <p:sp>
        <p:nvSpPr>
          <p:cNvPr id="7" name="Title 6">
            <a:extLst>
              <a:ext uri="{FF2B5EF4-FFF2-40B4-BE49-F238E27FC236}">
                <a16:creationId xmlns:a16="http://schemas.microsoft.com/office/drawing/2014/main" id="{E15FBD6D-FD1A-FA71-115B-89F824AACF29}"/>
              </a:ext>
            </a:extLst>
          </p:cNvPr>
          <p:cNvSpPr>
            <a:spLocks noGrp="1"/>
          </p:cNvSpPr>
          <p:nvPr>
            <p:ph type="title"/>
          </p:nvPr>
        </p:nvSpPr>
        <p:spPr/>
        <p:txBody>
          <a:bodyPr/>
          <a:lstStyle/>
          <a:p>
            <a:r>
              <a:rPr lang="en-GB"/>
              <a:t>Validation </a:t>
            </a:r>
          </a:p>
        </p:txBody>
      </p:sp>
      <p:sp>
        <p:nvSpPr>
          <p:cNvPr id="6" name="Rectangle 5">
            <a:extLst>
              <a:ext uri="{FF2B5EF4-FFF2-40B4-BE49-F238E27FC236}">
                <a16:creationId xmlns:a16="http://schemas.microsoft.com/office/drawing/2014/main" id="{71C9FCC2-584E-FF90-D7C9-D0B3E8C211E8}"/>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8" name="Rectangle 7">
            <a:extLst>
              <a:ext uri="{FF2B5EF4-FFF2-40B4-BE49-F238E27FC236}">
                <a16:creationId xmlns:a16="http://schemas.microsoft.com/office/drawing/2014/main" id="{33C48BBC-A805-8727-9CA1-2C7CFED58540}"/>
              </a:ext>
            </a:extLst>
          </p:cNvPr>
          <p:cNvSpPr/>
          <p:nvPr/>
        </p:nvSpPr>
        <p:spPr>
          <a:xfrm>
            <a:off x="521208" y="1390650"/>
            <a:ext cx="10631665" cy="1072771"/>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Poppins Medium" panose="00000600000000000000" pitchFamily="2" charset="0"/>
                <a:cs typeface="Poppins Medium" panose="00000600000000000000" pitchFamily="2" charset="0"/>
              </a:rPr>
              <a:t>We know some customers used different workarounds to submit their evidence via the Portal due to functionality issues and data mismatches. We have committed that anyone who submitted early will have the opportunity to check, confirm and change their submission.</a:t>
            </a:r>
          </a:p>
        </p:txBody>
      </p:sp>
      <p:sp>
        <p:nvSpPr>
          <p:cNvPr id="5" name="Rectangle 4">
            <a:extLst>
              <a:ext uri="{FF2B5EF4-FFF2-40B4-BE49-F238E27FC236}">
                <a16:creationId xmlns:a16="http://schemas.microsoft.com/office/drawing/2014/main" id="{11F44DE5-1AA8-CADA-1680-9FEB736DCE87}"/>
              </a:ext>
            </a:extLst>
          </p:cNvPr>
          <p:cNvSpPr/>
          <p:nvPr/>
        </p:nvSpPr>
        <p:spPr>
          <a:xfrm>
            <a:off x="3331049" y="5824040"/>
            <a:ext cx="5936776" cy="8529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We are emailing validation guidance to all customers today</a:t>
            </a:r>
            <a:endParaRPr lang="en-GB">
              <a:solidFill>
                <a:schemeClr val="bg1"/>
              </a:solidFill>
            </a:endParaRPr>
          </a:p>
        </p:txBody>
      </p:sp>
    </p:spTree>
    <p:extLst>
      <p:ext uri="{BB962C8B-B14F-4D97-AF65-F5344CB8AC3E}">
        <p14:creationId xmlns:p14="http://schemas.microsoft.com/office/powerpoint/2010/main" val="1922363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9ACBEA9-64F9-A4C3-A24E-F4392A5E4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14641-060E-E6F8-566E-AF9BA6C10432}"/>
              </a:ext>
            </a:extLst>
          </p:cNvPr>
          <p:cNvSpPr>
            <a:spLocks noGrp="1"/>
          </p:cNvSpPr>
          <p:nvPr>
            <p:ph type="ctrTitle"/>
          </p:nvPr>
        </p:nvSpPr>
        <p:spPr>
          <a:xfrm>
            <a:off x="532944" y="543748"/>
            <a:ext cx="8649156" cy="799277"/>
          </a:xfrm>
        </p:spPr>
        <p:txBody>
          <a:bodyPr>
            <a:normAutofit/>
          </a:bodyPr>
          <a:lstStyle/>
          <a:p>
            <a:r>
              <a:rPr lang="en-GB" sz="3600">
                <a:solidFill>
                  <a:schemeClr val="tx2"/>
                </a:solidFill>
                <a:latin typeface="+mj-lt"/>
              </a:rPr>
              <a:t>What we are asking of you </a:t>
            </a:r>
          </a:p>
        </p:txBody>
      </p:sp>
      <p:sp>
        <p:nvSpPr>
          <p:cNvPr id="3" name="Text Placeholder 2">
            <a:extLst>
              <a:ext uri="{FF2B5EF4-FFF2-40B4-BE49-F238E27FC236}">
                <a16:creationId xmlns:a16="http://schemas.microsoft.com/office/drawing/2014/main" id="{CE62863C-85C9-2DC5-E99F-4CB06BAEE341}"/>
              </a:ext>
            </a:extLst>
          </p:cNvPr>
          <p:cNvSpPr>
            <a:spLocks noGrp="1"/>
          </p:cNvSpPr>
          <p:nvPr>
            <p:ph type="subTitle" idx="1"/>
          </p:nvPr>
        </p:nvSpPr>
        <p:spPr>
          <a:xfrm>
            <a:off x="532944" y="1343025"/>
            <a:ext cx="6048831" cy="3716280"/>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endParaRPr lang="en-GB" sz="1400">
              <a:latin typeface="+mn-lt"/>
            </a:endParaRPr>
          </a:p>
          <a:p>
            <a:pPr marL="285750" indent="-285750">
              <a:lnSpc>
                <a:spcPct val="120000"/>
              </a:lnSpc>
              <a:buFont typeface="Arial" panose="020B0604020202020204" pitchFamily="34" charset="0"/>
              <a:buChar char="•"/>
            </a:pPr>
            <a:r>
              <a:rPr lang="en-GB" sz="1400">
                <a:latin typeface="+mn-lt"/>
              </a:rPr>
              <a:t>Please do not resubmit emails / queries</a:t>
            </a:r>
          </a:p>
          <a:p>
            <a:pPr marL="285750" indent="-285750">
              <a:lnSpc>
                <a:spcPct val="120000"/>
              </a:lnSpc>
              <a:buFont typeface="Arial" panose="020B0604020202020204" pitchFamily="34" charset="0"/>
              <a:buChar char="•"/>
            </a:pPr>
            <a:r>
              <a:rPr lang="en-GB" sz="1400">
                <a:latin typeface="+mn-lt"/>
              </a:rPr>
              <a:t>Please continue to log in and submit evidence. Do not wait until closer to the deadline. </a:t>
            </a:r>
          </a:p>
          <a:p>
            <a:pPr marL="285750" indent="-285750">
              <a:lnSpc>
                <a:spcPct val="120000"/>
              </a:lnSpc>
              <a:buFont typeface="Arial" panose="020B0604020202020204" pitchFamily="34" charset="0"/>
              <a:buChar char="•"/>
            </a:pPr>
            <a:r>
              <a:rPr lang="en-GB" sz="1400">
                <a:latin typeface="+mn-lt"/>
              </a:rPr>
              <a:t>If you have already raised a query with us, please be assured my team is working on it and will be in touch. You do not need to raise it again. </a:t>
            </a:r>
          </a:p>
          <a:p>
            <a:pPr marL="285750" indent="-285750">
              <a:lnSpc>
                <a:spcPct val="120000"/>
              </a:lnSpc>
              <a:buFont typeface="Arial" panose="020B0604020202020204" pitchFamily="34" charset="0"/>
              <a:buChar char="•"/>
            </a:pPr>
            <a:r>
              <a:rPr lang="en-GB" sz="1400">
                <a:latin typeface="+mn-lt"/>
              </a:rPr>
              <a:t>Use the </a:t>
            </a:r>
            <a:r>
              <a:rPr lang="en-GB" sz="1400" err="1">
                <a:latin typeface="+mn-lt"/>
              </a:rPr>
              <a:t>box.connectionsreform@neso.energy</a:t>
            </a:r>
            <a:r>
              <a:rPr lang="en-GB" sz="1400">
                <a:latin typeface="+mn-lt"/>
              </a:rPr>
              <a:t> email or use the Connections Reform Portal to raise any new problems that you experience. </a:t>
            </a:r>
          </a:p>
          <a:p>
            <a:pPr marL="285750" indent="-285750">
              <a:lnSpc>
                <a:spcPct val="120000"/>
              </a:lnSpc>
              <a:buFont typeface="Arial" panose="020B0604020202020204" pitchFamily="34" charset="0"/>
              <a:buChar char="•"/>
            </a:pPr>
            <a:r>
              <a:rPr lang="en-GB" sz="1400">
                <a:latin typeface="+mn-lt"/>
              </a:rPr>
              <a:t>Please continue to refer to the guidance and FAQs on our website which we will continue to update.</a:t>
            </a:r>
          </a:p>
        </p:txBody>
      </p:sp>
      <p:sp>
        <p:nvSpPr>
          <p:cNvPr id="4" name="Rectangle 3">
            <a:extLst>
              <a:ext uri="{FF2B5EF4-FFF2-40B4-BE49-F238E27FC236}">
                <a16:creationId xmlns:a16="http://schemas.microsoft.com/office/drawing/2014/main" id="{1FC1681A-AAF9-BCE2-0426-4FF8A3D5586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3439391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BEE1-A49A-0774-C354-D16FD5537C35}"/>
              </a:ext>
            </a:extLst>
          </p:cNvPr>
          <p:cNvSpPr>
            <a:spLocks noGrp="1"/>
          </p:cNvSpPr>
          <p:nvPr>
            <p:ph type="title"/>
          </p:nvPr>
        </p:nvSpPr>
        <p:spPr>
          <a:xfrm>
            <a:off x="637273" y="334645"/>
            <a:ext cx="10515600" cy="875983"/>
          </a:xfrm>
        </p:spPr>
        <p:txBody>
          <a:bodyPr>
            <a:normAutofit fontScale="90000"/>
          </a:bodyPr>
          <a:lstStyle/>
          <a:p>
            <a:r>
              <a:rPr lang="en-GB"/>
              <a:t>Looping back: queries we took away </a:t>
            </a:r>
          </a:p>
        </p:txBody>
      </p:sp>
      <p:sp>
        <p:nvSpPr>
          <p:cNvPr id="5" name="Rectangle 4">
            <a:extLst>
              <a:ext uri="{FF2B5EF4-FFF2-40B4-BE49-F238E27FC236}">
                <a16:creationId xmlns:a16="http://schemas.microsoft.com/office/drawing/2014/main" id="{E1FAF7FB-3C16-428C-5557-B3DFA05A90E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graphicFrame>
        <p:nvGraphicFramePr>
          <p:cNvPr id="6" name="Table 5">
            <a:extLst>
              <a:ext uri="{FF2B5EF4-FFF2-40B4-BE49-F238E27FC236}">
                <a16:creationId xmlns:a16="http://schemas.microsoft.com/office/drawing/2014/main" id="{83634194-5846-9526-6805-469E0A98F99D}"/>
              </a:ext>
            </a:extLst>
          </p:cNvPr>
          <p:cNvGraphicFramePr>
            <a:graphicFrameLocks noGrp="1"/>
          </p:cNvGraphicFramePr>
          <p:nvPr>
            <p:extLst>
              <p:ext uri="{D42A27DB-BD31-4B8C-83A1-F6EECF244321}">
                <p14:modId xmlns:p14="http://schemas.microsoft.com/office/powerpoint/2010/main" val="3813824478"/>
              </p:ext>
            </p:extLst>
          </p:nvPr>
        </p:nvGraphicFramePr>
        <p:xfrm>
          <a:off x="637273" y="1210628"/>
          <a:ext cx="10917454" cy="3175000"/>
        </p:xfrm>
        <a:graphic>
          <a:graphicData uri="http://schemas.openxmlformats.org/drawingml/2006/table">
            <a:tbl>
              <a:tblPr firstRow="1" bandRow="1">
                <a:tableStyleId>{5C22544A-7EE6-4342-B048-85BDC9FD1C3A}</a:tableStyleId>
              </a:tblPr>
              <a:tblGrid>
                <a:gridCol w="5458727">
                  <a:extLst>
                    <a:ext uri="{9D8B030D-6E8A-4147-A177-3AD203B41FA5}">
                      <a16:colId xmlns:a16="http://schemas.microsoft.com/office/drawing/2014/main" val="697974833"/>
                    </a:ext>
                  </a:extLst>
                </a:gridCol>
                <a:gridCol w="5458727">
                  <a:extLst>
                    <a:ext uri="{9D8B030D-6E8A-4147-A177-3AD203B41FA5}">
                      <a16:colId xmlns:a16="http://schemas.microsoft.com/office/drawing/2014/main" val="3097514984"/>
                    </a:ext>
                  </a:extLst>
                </a:gridCol>
              </a:tblGrid>
              <a:tr h="370840">
                <a:tc>
                  <a:txBody>
                    <a:bodyPr/>
                    <a:lstStyle/>
                    <a:p>
                      <a:r>
                        <a:rPr lang="en-GB"/>
                        <a:t>Query </a:t>
                      </a:r>
                    </a:p>
                  </a:txBody>
                  <a:tcPr/>
                </a:tc>
                <a:tc>
                  <a:txBody>
                    <a:bodyPr/>
                    <a:lstStyle/>
                    <a:p>
                      <a:r>
                        <a:rPr lang="en-GB"/>
                        <a:t>Update</a:t>
                      </a:r>
                    </a:p>
                  </a:txBody>
                  <a:tcPr/>
                </a:tc>
                <a:extLst>
                  <a:ext uri="{0D108BD9-81ED-4DB2-BD59-A6C34878D82A}">
                    <a16:rowId xmlns:a16="http://schemas.microsoft.com/office/drawing/2014/main" val="2142971262"/>
                  </a:ext>
                </a:extLst>
              </a:tr>
              <a:tr h="370840">
                <a:tc>
                  <a:txBody>
                    <a:bodyPr/>
                    <a:lstStyle/>
                    <a:p>
                      <a:r>
                        <a:rPr lang="en-GB" sz="1600"/>
                        <a:t>Grouped these together based on a couple of questions raised regarding latitude and longitude in the last couple of webinars</a:t>
                      </a:r>
                    </a:p>
                  </a:txBody>
                  <a:tcPr/>
                </a:tc>
                <a:tc>
                  <a:txBody>
                    <a:bodyPr/>
                    <a:lstStyle/>
                    <a:p>
                      <a:r>
                        <a:rPr lang="en-GB" sz="1600"/>
                        <a:t>A fix was deployed Saturday to allow customer to complete this part of the process </a:t>
                      </a:r>
                    </a:p>
                  </a:txBody>
                  <a:tcPr/>
                </a:tc>
                <a:extLst>
                  <a:ext uri="{0D108BD9-81ED-4DB2-BD59-A6C34878D82A}">
                    <a16:rowId xmlns:a16="http://schemas.microsoft.com/office/drawing/2014/main" val="433348792"/>
                  </a:ext>
                </a:extLst>
              </a:tr>
              <a:tr h="370840">
                <a:tc>
                  <a:txBody>
                    <a:bodyPr/>
                    <a:lstStyle/>
                    <a:p>
                      <a:r>
                        <a:rPr lang="en-GB" sz="1600"/>
                        <a:t>When will we have a walk through of the Mod App process</a:t>
                      </a:r>
                    </a:p>
                  </a:txBody>
                  <a:tcPr/>
                </a:tc>
                <a:tc>
                  <a:txBody>
                    <a:bodyPr/>
                    <a:lstStyle/>
                    <a:p>
                      <a:endParaRPr lang="en-GB" sz="1600"/>
                    </a:p>
                  </a:txBody>
                  <a:tcPr/>
                </a:tc>
                <a:extLst>
                  <a:ext uri="{0D108BD9-81ED-4DB2-BD59-A6C34878D82A}">
                    <a16:rowId xmlns:a16="http://schemas.microsoft.com/office/drawing/2014/main" val="3108322165"/>
                  </a:ext>
                </a:extLst>
              </a:tr>
              <a:tr h="370840">
                <a:tc>
                  <a:txBody>
                    <a:bodyPr/>
                    <a:lstStyle/>
                    <a:p>
                      <a:r>
                        <a:rPr lang="en-GB" sz="1600"/>
                        <a:t>When will those who are due a refund from a transitional offer receive this</a:t>
                      </a:r>
                    </a:p>
                  </a:txBody>
                  <a:tcPr/>
                </a:tc>
                <a:tc>
                  <a:txBody>
                    <a:bodyPr/>
                    <a:lstStyle/>
                    <a:p>
                      <a:endParaRPr lang="en-GB" sz="1600" b="0" i="0" u="none" strike="noStrike" noProof="0">
                        <a:latin typeface="Poppins"/>
                      </a:endParaRPr>
                    </a:p>
                  </a:txBody>
                  <a:tcPr/>
                </a:tc>
                <a:extLst>
                  <a:ext uri="{0D108BD9-81ED-4DB2-BD59-A6C34878D82A}">
                    <a16:rowId xmlns:a16="http://schemas.microsoft.com/office/drawing/2014/main" val="4220803930"/>
                  </a:ext>
                </a:extLst>
              </a:tr>
              <a:tr h="370840">
                <a:tc>
                  <a:txBody>
                    <a:bodyPr/>
                    <a:lstStyle/>
                    <a:p>
                      <a:r>
                        <a:rPr lang="en-GB" sz="1600"/>
                        <a:t>What is the process for those companies who are not VAT registered (for example an SPV) relating to uploading company invoices </a:t>
                      </a:r>
                    </a:p>
                  </a:txBody>
                  <a:tcPr/>
                </a:tc>
                <a:tc>
                  <a:txBody>
                    <a:bodyPr/>
                    <a:lstStyle/>
                    <a:p>
                      <a:endParaRPr lang="en-GB" sz="1600" b="0" i="0" u="none" strike="noStrike" noProof="0">
                        <a:latin typeface="Poppins"/>
                      </a:endParaRPr>
                    </a:p>
                  </a:txBody>
                  <a:tcPr/>
                </a:tc>
                <a:extLst>
                  <a:ext uri="{0D108BD9-81ED-4DB2-BD59-A6C34878D82A}">
                    <a16:rowId xmlns:a16="http://schemas.microsoft.com/office/drawing/2014/main" val="2029261389"/>
                  </a:ext>
                </a:extLst>
              </a:tr>
            </a:tbl>
          </a:graphicData>
        </a:graphic>
      </p:graphicFrame>
      <p:sp>
        <p:nvSpPr>
          <p:cNvPr id="4" name="TextBox 3">
            <a:extLst>
              <a:ext uri="{FF2B5EF4-FFF2-40B4-BE49-F238E27FC236}">
                <a16:creationId xmlns:a16="http://schemas.microsoft.com/office/drawing/2014/main" id="{2545C797-3FA8-4613-F406-7BB602E50A89}"/>
              </a:ext>
            </a:extLst>
          </p:cNvPr>
          <p:cNvSpPr txBox="1"/>
          <p:nvPr/>
        </p:nvSpPr>
        <p:spPr>
          <a:xfrm>
            <a:off x="9547273" y="0"/>
            <a:ext cx="2539952" cy="369332"/>
          </a:xfrm>
          <a:prstGeom prst="rect">
            <a:avLst/>
          </a:prstGeom>
          <a:noFill/>
        </p:spPr>
        <p:txBody>
          <a:bodyPr wrap="square">
            <a:spAutoFit/>
          </a:bodyPr>
          <a:lstStyle/>
          <a:p>
            <a:pPr fontAlgn="base"/>
            <a:r>
              <a:rPr lang="en-US" sz="1800" b="1" i="0" kern="1200">
                <a:solidFill>
                  <a:schemeClr val="bg1"/>
                </a:solidFill>
                <a:latin typeface="Poppins" panose="00000500000000000000" pitchFamily="2" charset="0"/>
                <a:ea typeface="+mn-ea"/>
                <a:cs typeface="+mn-cs"/>
              </a:rPr>
              <a:t>#NESO2807</a:t>
            </a:r>
            <a:endParaRPr lang="en-US" sz="1800" b="1" i="0" kern="1200">
              <a:solidFill>
                <a:schemeClr val="bg1"/>
              </a:solidFill>
              <a:effectLst/>
              <a:latin typeface="Poppins" panose="00000500000000000000" pitchFamily="2" charset="0"/>
              <a:ea typeface="+mn-ea"/>
              <a:cs typeface="+mn-cs"/>
            </a:endParaRPr>
          </a:p>
        </p:txBody>
      </p:sp>
    </p:spTree>
    <p:extLst>
      <p:ext uri="{BB962C8B-B14F-4D97-AF65-F5344CB8AC3E}">
        <p14:creationId xmlns:p14="http://schemas.microsoft.com/office/powerpoint/2010/main" val="1554761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339EBF-4901-532C-E26B-156371E3F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5B8CF-5DEB-F52D-56AB-456A03079064}"/>
              </a:ext>
            </a:extLst>
          </p:cNvPr>
          <p:cNvSpPr>
            <a:spLocks noGrp="1"/>
          </p:cNvSpPr>
          <p:nvPr>
            <p:ph type="title"/>
          </p:nvPr>
        </p:nvSpPr>
        <p:spPr/>
        <p:txBody>
          <a:bodyPr/>
          <a:lstStyle/>
          <a:p>
            <a:r>
              <a:rPr lang="en-GB"/>
              <a:t>PDF Files Guidance  </a:t>
            </a:r>
          </a:p>
        </p:txBody>
      </p:sp>
      <p:sp>
        <p:nvSpPr>
          <p:cNvPr id="5" name="Rectangle 4">
            <a:extLst>
              <a:ext uri="{FF2B5EF4-FFF2-40B4-BE49-F238E27FC236}">
                <a16:creationId xmlns:a16="http://schemas.microsoft.com/office/drawing/2014/main" id="{80D9EC07-E3E2-AD53-A9E9-58098ED6EF7C}"/>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7" name="Content Placeholder 6">
            <a:extLst>
              <a:ext uri="{FF2B5EF4-FFF2-40B4-BE49-F238E27FC236}">
                <a16:creationId xmlns:a16="http://schemas.microsoft.com/office/drawing/2014/main" id="{CE213592-E14E-60C3-F2B8-543D293286F2}"/>
              </a:ext>
            </a:extLst>
          </p:cNvPr>
          <p:cNvSpPr>
            <a:spLocks noGrp="1"/>
          </p:cNvSpPr>
          <p:nvPr>
            <p:ph sz="half" idx="1"/>
          </p:nvPr>
        </p:nvSpPr>
        <p:spPr>
          <a:xfrm>
            <a:off x="820153" y="1235677"/>
            <a:ext cx="6241047" cy="5257198"/>
          </a:xfrm>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algn="l">
              <a:spcBef>
                <a:spcPts val="600"/>
              </a:spcBef>
              <a:spcAft>
                <a:spcPts val="300"/>
              </a:spcAft>
              <a:buNone/>
            </a:pPr>
            <a:endParaRPr lang="en-GB" sz="2200" b="1" i="0">
              <a:solidFill>
                <a:srgbClr val="424242"/>
              </a:solidFill>
              <a:effectLst/>
              <a:latin typeface="+mn-lt"/>
            </a:endParaRPr>
          </a:p>
          <a:p>
            <a:pPr algn="l">
              <a:spcBef>
                <a:spcPts val="600"/>
              </a:spcBef>
              <a:spcAft>
                <a:spcPts val="300"/>
              </a:spcAft>
              <a:buNone/>
            </a:pPr>
            <a:r>
              <a:rPr lang="en-GB" sz="2200" b="1" i="0">
                <a:solidFill>
                  <a:srgbClr val="424242"/>
                </a:solidFill>
                <a:effectLst/>
                <a:latin typeface="+mn-lt"/>
              </a:rPr>
              <a:t>✅ Use Clean File Names</a:t>
            </a:r>
            <a:endParaRPr lang="en-GB" sz="2200" b="0" i="0">
              <a:solidFill>
                <a:srgbClr val="424242"/>
              </a:solidFill>
              <a:effectLst/>
              <a:latin typeface="+mn-lt"/>
            </a:endParaRP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Avoid special characters (e.g. %, &amp;, #, @) in filenames.</a:t>
            </a: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Stick to letters, numbers, underscores (_) and hyphens (-) only.</a:t>
            </a:r>
          </a:p>
          <a:p>
            <a:pPr algn="l">
              <a:spcBef>
                <a:spcPts val="300"/>
              </a:spcBef>
              <a:spcAft>
                <a:spcPts val="300"/>
              </a:spcAft>
            </a:pPr>
            <a:endParaRPr lang="en-GB" sz="2200" b="0" i="0">
              <a:solidFill>
                <a:srgbClr val="424242"/>
              </a:solidFill>
              <a:effectLst/>
              <a:latin typeface="+mn-lt"/>
            </a:endParaRPr>
          </a:p>
          <a:p>
            <a:pPr algn="l">
              <a:spcBef>
                <a:spcPts val="600"/>
              </a:spcBef>
              <a:spcAft>
                <a:spcPts val="300"/>
              </a:spcAft>
              <a:buNone/>
            </a:pPr>
            <a:r>
              <a:rPr lang="en-GB" sz="2200" b="1" i="0">
                <a:solidFill>
                  <a:srgbClr val="424242"/>
                </a:solidFill>
                <a:effectLst/>
                <a:latin typeface="+mn-lt"/>
              </a:rPr>
              <a:t>📁 Minimise File Path Length</a:t>
            </a:r>
            <a:endParaRPr lang="en-GB" sz="2200" b="0" i="0">
              <a:solidFill>
                <a:srgbClr val="424242"/>
              </a:solidFill>
              <a:effectLst/>
              <a:latin typeface="+mn-lt"/>
            </a:endParaRP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Store files in a location with a short path before uploading.</a:t>
            </a: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Long paths can cause upload errors or delays.</a:t>
            </a:r>
          </a:p>
          <a:p>
            <a:pPr algn="l">
              <a:spcBef>
                <a:spcPts val="300"/>
              </a:spcBef>
              <a:spcAft>
                <a:spcPts val="300"/>
              </a:spcAft>
            </a:pPr>
            <a:endParaRPr lang="en-GB" sz="2200" b="0" i="0">
              <a:solidFill>
                <a:srgbClr val="424242"/>
              </a:solidFill>
              <a:effectLst/>
              <a:latin typeface="+mn-lt"/>
            </a:endParaRPr>
          </a:p>
          <a:p>
            <a:pPr algn="l">
              <a:spcBef>
                <a:spcPts val="600"/>
              </a:spcBef>
              <a:spcAft>
                <a:spcPts val="300"/>
              </a:spcAft>
              <a:buNone/>
            </a:pPr>
            <a:r>
              <a:rPr lang="en-GB" sz="2200" b="1" i="0">
                <a:solidFill>
                  <a:srgbClr val="424242"/>
                </a:solidFill>
                <a:effectLst/>
                <a:latin typeface="+mn-lt"/>
              </a:rPr>
              <a:t>🖨️ Flatten Your PDFs</a:t>
            </a:r>
            <a:endParaRPr lang="en-GB" sz="2200" b="0" i="0">
              <a:solidFill>
                <a:srgbClr val="424242"/>
              </a:solidFill>
              <a:effectLst/>
              <a:latin typeface="+mn-lt"/>
            </a:endParaRP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Use “Print to PDF” on Windows or macOS to create flat, static files.</a:t>
            </a: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Avoid PDFs with embedded layers, forms, or dynamic content.</a:t>
            </a:r>
          </a:p>
          <a:p>
            <a:pPr algn="l">
              <a:spcBef>
                <a:spcPts val="300"/>
              </a:spcBef>
              <a:spcAft>
                <a:spcPts val="300"/>
              </a:spcAft>
              <a:buFont typeface="Arial" panose="020B0604020202020204" pitchFamily="34" charset="0"/>
              <a:buChar char="•"/>
            </a:pPr>
            <a:endParaRPr lang="en-GB" sz="2200" b="0" i="0">
              <a:solidFill>
                <a:srgbClr val="424242"/>
              </a:solidFill>
              <a:effectLst/>
              <a:latin typeface="+mn-lt"/>
            </a:endParaRPr>
          </a:p>
          <a:p>
            <a:pPr algn="l">
              <a:spcBef>
                <a:spcPts val="600"/>
              </a:spcBef>
              <a:spcAft>
                <a:spcPts val="300"/>
              </a:spcAft>
              <a:buNone/>
            </a:pPr>
            <a:r>
              <a:rPr lang="en-GB" sz="2200" b="1" i="0">
                <a:solidFill>
                  <a:srgbClr val="424242"/>
                </a:solidFill>
                <a:effectLst/>
                <a:latin typeface="+mn-lt"/>
              </a:rPr>
              <a:t>📌 Portal Compatibility</a:t>
            </a:r>
            <a:endParaRPr lang="en-GB" sz="2200" b="0" i="0">
              <a:solidFill>
                <a:srgbClr val="424242"/>
              </a:solidFill>
              <a:effectLst/>
              <a:latin typeface="+mn-lt"/>
            </a:endParaRP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Only PDF format is accepted for uploads.</a:t>
            </a: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Excel or other formats will be rejected by the portal </a:t>
            </a:r>
          </a:p>
          <a:p>
            <a:pPr algn="l">
              <a:spcBef>
                <a:spcPts val="300"/>
              </a:spcBef>
              <a:spcAft>
                <a:spcPts val="300"/>
              </a:spcAft>
              <a:buFont typeface="Arial" panose="020B0604020202020204" pitchFamily="34" charset="0"/>
              <a:buChar char="•"/>
            </a:pPr>
            <a:endParaRPr lang="en-GB" sz="2200" b="0" i="0">
              <a:solidFill>
                <a:srgbClr val="424242"/>
              </a:solidFill>
              <a:effectLst/>
              <a:latin typeface="+mn-lt"/>
            </a:endParaRPr>
          </a:p>
          <a:p>
            <a:pPr algn="l">
              <a:spcBef>
                <a:spcPts val="600"/>
              </a:spcBef>
              <a:spcAft>
                <a:spcPts val="300"/>
              </a:spcAft>
              <a:buNone/>
            </a:pPr>
            <a:r>
              <a:rPr lang="en-GB" sz="2200" b="1" i="0">
                <a:solidFill>
                  <a:srgbClr val="424242"/>
                </a:solidFill>
                <a:effectLst/>
                <a:latin typeface="+mn-lt"/>
              </a:rPr>
              <a:t>🕒 Submit Early</a:t>
            </a:r>
            <a:endParaRPr lang="en-GB" sz="2200" b="0" i="0">
              <a:solidFill>
                <a:srgbClr val="424242"/>
              </a:solidFill>
              <a:effectLst/>
              <a:latin typeface="+mn-lt"/>
            </a:endParaRP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Portal issues and query backlogs may delay uploads.</a:t>
            </a:r>
          </a:p>
          <a:p>
            <a:pPr algn="l">
              <a:spcBef>
                <a:spcPts val="300"/>
              </a:spcBef>
              <a:spcAft>
                <a:spcPts val="300"/>
              </a:spcAft>
              <a:buFont typeface="Arial" panose="020B0604020202020204" pitchFamily="34" charset="0"/>
              <a:buChar char="•"/>
            </a:pPr>
            <a:r>
              <a:rPr lang="en-GB" sz="2200" b="0" i="0">
                <a:solidFill>
                  <a:srgbClr val="424242"/>
                </a:solidFill>
                <a:effectLst/>
                <a:latin typeface="+mn-lt"/>
              </a:rPr>
              <a:t>Submit well before the deadline to allow time for corrections</a:t>
            </a:r>
          </a:p>
          <a:p>
            <a:endParaRPr lang="en-GB"/>
          </a:p>
        </p:txBody>
      </p:sp>
      <p:sp>
        <p:nvSpPr>
          <p:cNvPr id="3" name="TextBox 2">
            <a:extLst>
              <a:ext uri="{FF2B5EF4-FFF2-40B4-BE49-F238E27FC236}">
                <a16:creationId xmlns:a16="http://schemas.microsoft.com/office/drawing/2014/main" id="{F60D1D72-3BC6-BD2A-89DC-36E1A914EBE1}"/>
              </a:ext>
            </a:extLst>
          </p:cNvPr>
          <p:cNvSpPr txBox="1"/>
          <p:nvPr/>
        </p:nvSpPr>
        <p:spPr>
          <a:xfrm>
            <a:off x="9602181" y="21124"/>
            <a:ext cx="1952546" cy="369332"/>
          </a:xfrm>
          <a:prstGeom prst="rect">
            <a:avLst/>
          </a:prstGeom>
          <a:noFill/>
        </p:spPr>
        <p:txBody>
          <a:bodyPr wrap="square" lIns="91440" tIns="45720" rIns="91440" bIns="45720" anchor="t">
            <a:spAutoFit/>
          </a:bodyPr>
          <a:lstStyle/>
          <a:p>
            <a:pPr fontAlgn="base"/>
            <a:r>
              <a:rPr lang="en-US" sz="1800" b="1" i="0" kern="1200">
                <a:solidFill>
                  <a:schemeClr val="bg1"/>
                </a:solidFill>
                <a:latin typeface="Poppins"/>
                <a:cs typeface="Poppins"/>
              </a:rPr>
              <a:t>#</a:t>
            </a:r>
            <a:r>
              <a:rPr lang="en-US" b="1">
                <a:solidFill>
                  <a:schemeClr val="bg1"/>
                </a:solidFill>
                <a:latin typeface="Poppins"/>
                <a:cs typeface="Poppins"/>
              </a:rPr>
              <a:t>NESO3107</a:t>
            </a:r>
            <a:endParaRPr lang="en-US" sz="1800" b="1" i="0" kern="1200">
              <a:solidFill>
                <a:schemeClr val="bg1"/>
              </a:solidFill>
              <a:effectLst/>
              <a:latin typeface="Poppins" panose="00000500000000000000" pitchFamily="2" charset="0"/>
              <a:ea typeface="+mn-ea"/>
              <a:cs typeface="+mn-cs"/>
            </a:endParaRPr>
          </a:p>
        </p:txBody>
      </p:sp>
    </p:spTree>
    <p:extLst>
      <p:ext uri="{BB962C8B-B14F-4D97-AF65-F5344CB8AC3E}">
        <p14:creationId xmlns:p14="http://schemas.microsoft.com/office/powerpoint/2010/main" val="10483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764C16-A112-1A87-1984-7EE118A61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51872-C4C4-BA9E-6497-2238CD795232}"/>
              </a:ext>
            </a:extLst>
          </p:cNvPr>
          <p:cNvSpPr>
            <a:spLocks noGrp="1"/>
          </p:cNvSpPr>
          <p:nvPr>
            <p:ph type="title"/>
          </p:nvPr>
        </p:nvSpPr>
        <p:spPr/>
        <p:txBody>
          <a:bodyPr/>
          <a:lstStyle/>
          <a:p>
            <a:r>
              <a:rPr lang="en-GB">
                <a:latin typeface="Poppins"/>
                <a:cs typeface="Poppins"/>
              </a:rPr>
              <a:t>How to review my submission  </a:t>
            </a:r>
          </a:p>
        </p:txBody>
      </p:sp>
      <p:sp>
        <p:nvSpPr>
          <p:cNvPr id="5" name="Rectangle 4">
            <a:extLst>
              <a:ext uri="{FF2B5EF4-FFF2-40B4-BE49-F238E27FC236}">
                <a16:creationId xmlns:a16="http://schemas.microsoft.com/office/drawing/2014/main" id="{9BE7EC36-6CBA-5701-B58D-80296D9BB952}"/>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7" name="Content Placeholder 6">
            <a:extLst>
              <a:ext uri="{FF2B5EF4-FFF2-40B4-BE49-F238E27FC236}">
                <a16:creationId xmlns:a16="http://schemas.microsoft.com/office/drawing/2014/main" id="{13E2F33D-8D0E-E821-6450-80A04280153D}"/>
              </a:ext>
            </a:extLst>
          </p:cNvPr>
          <p:cNvSpPr>
            <a:spLocks noGrp="1"/>
          </p:cNvSpPr>
          <p:nvPr>
            <p:ph sz="half" idx="1"/>
          </p:nvPr>
        </p:nvSpPr>
        <p:spPr>
          <a:xfrm>
            <a:off x="820153" y="1235677"/>
            <a:ext cx="4620066" cy="5257198"/>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p>
            <a:pPr>
              <a:spcBef>
                <a:spcPts val="600"/>
              </a:spcBef>
              <a:spcAft>
                <a:spcPts val="300"/>
              </a:spcAft>
            </a:pPr>
            <a:r>
              <a:rPr lang="en-GB" sz="1600">
                <a:solidFill>
                  <a:srgbClr val="424242"/>
                </a:solidFill>
                <a:latin typeface="+mn-lt"/>
              </a:rPr>
              <a:t>Once the application is submitted, we can go back and view the details of the application.</a:t>
            </a:r>
            <a:endParaRPr lang="en-GB" sz="1600"/>
          </a:p>
          <a:p>
            <a:pPr>
              <a:spcBef>
                <a:spcPts val="300"/>
              </a:spcBef>
              <a:spcAft>
                <a:spcPts val="300"/>
              </a:spcAft>
              <a:buChar char="•"/>
            </a:pPr>
            <a:endParaRPr lang="en-GB" sz="2200">
              <a:solidFill>
                <a:srgbClr val="424242"/>
              </a:solidFill>
              <a:cs typeface="Poppins" panose="00000500000000000000" pitchFamily="2" charset="0"/>
            </a:endParaRPr>
          </a:p>
          <a:p>
            <a:endParaRPr lang="en-GB">
              <a:solidFill>
                <a:srgbClr val="000000"/>
              </a:solidFill>
              <a:cs typeface="Poppins" panose="00000500000000000000" pitchFamily="2" charset="0"/>
            </a:endParaRPr>
          </a:p>
        </p:txBody>
      </p:sp>
      <p:sp>
        <p:nvSpPr>
          <p:cNvPr id="3" name="TextBox 2">
            <a:extLst>
              <a:ext uri="{FF2B5EF4-FFF2-40B4-BE49-F238E27FC236}">
                <a16:creationId xmlns:a16="http://schemas.microsoft.com/office/drawing/2014/main" id="{F3B10D7D-3BD5-BCC8-533F-033B30759E4A}"/>
              </a:ext>
            </a:extLst>
          </p:cNvPr>
          <p:cNvSpPr txBox="1"/>
          <p:nvPr/>
        </p:nvSpPr>
        <p:spPr>
          <a:xfrm>
            <a:off x="9602181" y="21124"/>
            <a:ext cx="1952546" cy="369332"/>
          </a:xfrm>
          <a:prstGeom prst="rect">
            <a:avLst/>
          </a:prstGeom>
          <a:noFill/>
        </p:spPr>
        <p:txBody>
          <a:bodyPr wrap="square" lIns="91440" tIns="45720" rIns="91440" bIns="45720" anchor="t">
            <a:spAutoFit/>
          </a:bodyPr>
          <a:lstStyle/>
          <a:p>
            <a:pPr fontAlgn="base"/>
            <a:r>
              <a:rPr lang="en-US" sz="1800" b="1" i="0" kern="1200">
                <a:solidFill>
                  <a:schemeClr val="bg1"/>
                </a:solidFill>
                <a:latin typeface="Poppins"/>
                <a:cs typeface="Poppins"/>
              </a:rPr>
              <a:t>#</a:t>
            </a:r>
            <a:r>
              <a:rPr lang="en-US" b="1">
                <a:solidFill>
                  <a:schemeClr val="bg1"/>
                </a:solidFill>
                <a:latin typeface="Poppins"/>
                <a:cs typeface="Poppins"/>
              </a:rPr>
              <a:t>NESO3107</a:t>
            </a:r>
            <a:endParaRPr lang="en-US" sz="1800" b="1" i="0" kern="1200">
              <a:solidFill>
                <a:schemeClr val="bg1"/>
              </a:solidFill>
              <a:effectLst/>
              <a:latin typeface="Poppins" panose="00000500000000000000" pitchFamily="2" charset="0"/>
              <a:ea typeface="+mn-ea"/>
              <a:cs typeface="+mn-cs"/>
            </a:endParaRPr>
          </a:p>
        </p:txBody>
      </p:sp>
      <p:sp>
        <p:nvSpPr>
          <p:cNvPr id="6" name="Content Placeholder 6">
            <a:extLst>
              <a:ext uri="{FF2B5EF4-FFF2-40B4-BE49-F238E27FC236}">
                <a16:creationId xmlns:a16="http://schemas.microsoft.com/office/drawing/2014/main" id="{9018B0A8-F7D8-FD69-1E18-EB78AC963FD4}"/>
              </a:ext>
            </a:extLst>
          </p:cNvPr>
          <p:cNvSpPr txBox="1">
            <a:spLocks/>
          </p:cNvSpPr>
          <p:nvPr/>
        </p:nvSpPr>
        <p:spPr>
          <a:xfrm>
            <a:off x="6098735" y="1235677"/>
            <a:ext cx="4620066" cy="525719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dk1"/>
                </a:solidFill>
                <a:latin typeface="Poppins" panose="000005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dk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dk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dk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spcBef>
                <a:spcPts val="600"/>
              </a:spcBef>
              <a:spcAft>
                <a:spcPts val="300"/>
              </a:spcAft>
            </a:pPr>
            <a:r>
              <a:rPr lang="en-GB" sz="1600">
                <a:solidFill>
                  <a:srgbClr val="424242"/>
                </a:solidFill>
                <a:latin typeface="+mn-lt"/>
              </a:rPr>
              <a:t>You</a:t>
            </a:r>
            <a:r>
              <a:rPr lang="en-GB" sz="1600">
                <a:solidFill>
                  <a:srgbClr val="424242"/>
                </a:solidFill>
                <a:latin typeface="Poppins"/>
                <a:cs typeface="Poppins"/>
              </a:rPr>
              <a:t> can see the different sections marked green and going into any of the sections will be in read only mode as the application is already submitted. You are able to take note of what was submitted and download the files that were attached.</a:t>
            </a:r>
            <a:endParaRPr lang="en-GB" sz="1600">
              <a:latin typeface="Poppins"/>
              <a:cs typeface="Poppins"/>
            </a:endParaRPr>
          </a:p>
          <a:p>
            <a:pPr>
              <a:spcBef>
                <a:spcPts val="300"/>
              </a:spcBef>
              <a:spcAft>
                <a:spcPts val="300"/>
              </a:spcAft>
              <a:buFont typeface="Arial" panose="020B0604020202020204" pitchFamily="34" charset="0"/>
              <a:buChar char="•"/>
            </a:pPr>
            <a:endParaRPr lang="en-GB" sz="2200">
              <a:solidFill>
                <a:srgbClr val="424242"/>
              </a:solidFill>
              <a:cs typeface="Poppins" panose="00000500000000000000" pitchFamily="2" charset="0"/>
            </a:endParaRPr>
          </a:p>
          <a:p>
            <a:endParaRPr lang="en-GB">
              <a:solidFill>
                <a:srgbClr val="000000"/>
              </a:solidFill>
              <a:cs typeface="Poppins" panose="00000500000000000000" pitchFamily="2" charset="0"/>
            </a:endParaRPr>
          </a:p>
        </p:txBody>
      </p:sp>
      <p:pic>
        <p:nvPicPr>
          <p:cNvPr id="8" name="Picture 7" descr="A screenshot of a computer&#10;&#10;AI-generated content may be incorrect.">
            <a:extLst>
              <a:ext uri="{FF2B5EF4-FFF2-40B4-BE49-F238E27FC236}">
                <a16:creationId xmlns:a16="http://schemas.microsoft.com/office/drawing/2014/main" id="{C2C059F4-52C7-CF1A-4255-D3CEBC6BD7AE}"/>
              </a:ext>
            </a:extLst>
          </p:cNvPr>
          <p:cNvPicPr>
            <a:picLocks noChangeAspect="1"/>
          </p:cNvPicPr>
          <p:nvPr/>
        </p:nvPicPr>
        <p:blipFill>
          <a:blip r:embed="rId2"/>
          <a:stretch>
            <a:fillRect/>
          </a:stretch>
        </p:blipFill>
        <p:spPr>
          <a:xfrm>
            <a:off x="1375929" y="3140477"/>
            <a:ext cx="3538105" cy="3328556"/>
          </a:xfrm>
          <a:prstGeom prst="rect">
            <a:avLst/>
          </a:prstGeom>
        </p:spPr>
      </p:pic>
      <p:pic>
        <p:nvPicPr>
          <p:cNvPr id="9" name="Picture 8" descr="A screenshot of a application&#10;&#10;AI-generated content may be incorrect.">
            <a:extLst>
              <a:ext uri="{FF2B5EF4-FFF2-40B4-BE49-F238E27FC236}">
                <a16:creationId xmlns:a16="http://schemas.microsoft.com/office/drawing/2014/main" id="{8B83AAA0-5C84-53FD-7120-8DA0C22F5837}"/>
              </a:ext>
            </a:extLst>
          </p:cNvPr>
          <p:cNvPicPr>
            <a:picLocks noChangeAspect="1"/>
          </p:cNvPicPr>
          <p:nvPr/>
        </p:nvPicPr>
        <p:blipFill>
          <a:blip r:embed="rId3"/>
          <a:stretch>
            <a:fillRect/>
          </a:stretch>
        </p:blipFill>
        <p:spPr>
          <a:xfrm>
            <a:off x="6470939" y="2817033"/>
            <a:ext cx="3877541" cy="3669723"/>
          </a:xfrm>
          <a:prstGeom prst="rect">
            <a:avLst/>
          </a:prstGeom>
        </p:spPr>
      </p:pic>
    </p:spTree>
    <p:extLst>
      <p:ext uri="{BB962C8B-B14F-4D97-AF65-F5344CB8AC3E}">
        <p14:creationId xmlns:p14="http://schemas.microsoft.com/office/powerpoint/2010/main" val="4248060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2FED-38A4-B5FD-F884-C48706E8FA59}"/>
              </a:ext>
            </a:extLst>
          </p:cNvPr>
          <p:cNvSpPr>
            <a:spLocks noGrp="1"/>
          </p:cNvSpPr>
          <p:nvPr>
            <p:ph type="title"/>
          </p:nvPr>
        </p:nvSpPr>
        <p:spPr/>
        <p:txBody>
          <a:bodyPr/>
          <a:lstStyle/>
          <a:p>
            <a:r>
              <a:rPr lang="en-GB"/>
              <a:t>Tracking queries</a:t>
            </a:r>
          </a:p>
        </p:txBody>
      </p:sp>
      <p:sp>
        <p:nvSpPr>
          <p:cNvPr id="3" name="Content Placeholder 2">
            <a:extLst>
              <a:ext uri="{FF2B5EF4-FFF2-40B4-BE49-F238E27FC236}">
                <a16:creationId xmlns:a16="http://schemas.microsoft.com/office/drawing/2014/main" id="{A2107B76-3236-E39C-2C3E-8F03A0FF4013}"/>
              </a:ext>
            </a:extLst>
          </p:cNvPr>
          <p:cNvSpPr>
            <a:spLocks noGrp="1"/>
          </p:cNvSpPr>
          <p:nvPr>
            <p:ph idx="1"/>
          </p:nvPr>
        </p:nvSpPr>
        <p:spPr>
          <a:xfrm>
            <a:off x="637273" y="1690688"/>
            <a:ext cx="8140967" cy="4351338"/>
          </a:xfrm>
        </p:spPr>
        <p:txBody>
          <a:bodyPr vert="horz" lIns="91440" tIns="45720" rIns="91440" bIns="45720" rtlCol="0" anchor="t">
            <a:normAutofit lnSpcReduction="10000"/>
          </a:bodyPr>
          <a:lstStyle/>
          <a:p>
            <a:r>
              <a:rPr lang="en-GB"/>
              <a:t>All open queries will have received an email last Friday to confirm that we are working to resolve their issue</a:t>
            </a:r>
          </a:p>
          <a:p>
            <a:endParaRPr lang="en-GB"/>
          </a:p>
          <a:p>
            <a:r>
              <a:rPr lang="en-GB"/>
              <a:t>If you have an unresolved query and have not received an email to confirm we are working on it, please email or raise a case on the portal with the header EXISTING ISSUE and the eight digit case number e.g. 00091234</a:t>
            </a:r>
            <a:endParaRPr lang="en-GB">
              <a:cs typeface="Poppins"/>
            </a:endParaRPr>
          </a:p>
        </p:txBody>
      </p:sp>
      <p:sp>
        <p:nvSpPr>
          <p:cNvPr id="4" name="Rectangle 3">
            <a:extLst>
              <a:ext uri="{FF2B5EF4-FFF2-40B4-BE49-F238E27FC236}">
                <a16:creationId xmlns:a16="http://schemas.microsoft.com/office/drawing/2014/main" id="{5BDDD334-8293-6180-AFDD-D494500E908A}"/>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6" name="TextBox 5">
            <a:extLst>
              <a:ext uri="{FF2B5EF4-FFF2-40B4-BE49-F238E27FC236}">
                <a16:creationId xmlns:a16="http://schemas.microsoft.com/office/drawing/2014/main" id="{4DAC6D8D-D8F4-A3F3-CD5A-9D7833D52E27}"/>
              </a:ext>
            </a:extLst>
          </p:cNvPr>
          <p:cNvSpPr txBox="1"/>
          <p:nvPr/>
        </p:nvSpPr>
        <p:spPr>
          <a:xfrm>
            <a:off x="10593559" y="315468"/>
            <a:ext cx="1598441" cy="646331"/>
          </a:xfrm>
          <a:prstGeom prst="rect">
            <a:avLst/>
          </a:prstGeom>
          <a:noFill/>
        </p:spPr>
        <p:txBody>
          <a:bodyPr wrap="square" lIns="91440" tIns="45720" rIns="91440" bIns="45720" anchor="t">
            <a:spAutoFit/>
          </a:bodyPr>
          <a:lstStyle/>
          <a:p>
            <a:r>
              <a:rPr lang="en-US" b="1">
                <a:solidFill>
                  <a:schemeClr val="accent1"/>
                </a:solidFill>
                <a:latin typeface="Poppins"/>
                <a:cs typeface="Poppins"/>
              </a:rPr>
              <a:t>#NESO0708</a:t>
            </a:r>
            <a:endParaRPr lang="en-US">
              <a:solidFill>
                <a:schemeClr val="accent1"/>
              </a:solidFill>
              <a:latin typeface="Poppins"/>
              <a:cs typeface="Poppins"/>
            </a:endParaRPr>
          </a:p>
          <a:p>
            <a:endParaRPr lang="en-US" b="1">
              <a:solidFill>
                <a:schemeClr val="tx2"/>
              </a:solidFill>
              <a:cs typeface="Poppins"/>
            </a:endParaRPr>
          </a:p>
        </p:txBody>
      </p:sp>
    </p:spTree>
    <p:extLst>
      <p:ext uri="{BB962C8B-B14F-4D97-AF65-F5344CB8AC3E}">
        <p14:creationId xmlns:p14="http://schemas.microsoft.com/office/powerpoint/2010/main" val="352694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CD2D08-1223-2102-51DB-338F8F344CB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E10976-7E1D-E46D-690E-F25E770F471D}"/>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Poppins"/>
                <a:ea typeface="+mn-ea"/>
                <a:cs typeface="+mn-cs"/>
              </a:rPr>
              <a:t>Public</a:t>
            </a:r>
          </a:p>
        </p:txBody>
      </p:sp>
      <p:sp>
        <p:nvSpPr>
          <p:cNvPr id="6" name="Title 1">
            <a:extLst>
              <a:ext uri="{FF2B5EF4-FFF2-40B4-BE49-F238E27FC236}">
                <a16:creationId xmlns:a16="http://schemas.microsoft.com/office/drawing/2014/main" id="{27562CD4-9F49-41F7-A63F-4F518AAB9977}"/>
              </a:ext>
            </a:extLst>
          </p:cNvPr>
          <p:cNvSpPr>
            <a:spLocks noGrp="1"/>
          </p:cNvSpPr>
          <p:nvPr>
            <p:ph type="title"/>
          </p:nvPr>
        </p:nvSpPr>
        <p:spPr>
          <a:xfrm>
            <a:off x="637273" y="365125"/>
            <a:ext cx="10515600" cy="677291"/>
          </a:xfrm>
        </p:spPr>
        <p:txBody>
          <a:bodyPr>
            <a:noAutofit/>
          </a:bodyPr>
          <a:lstStyle/>
          <a:p>
            <a:r>
              <a:rPr lang="en-US" sz="4000">
                <a:latin typeface="+mj-lt"/>
                <a:cs typeface="Arial"/>
              </a:rPr>
              <a:t>Resolved: Key Portal functionality </a:t>
            </a:r>
            <a:endParaRPr lang="en-US" sz="4000">
              <a:latin typeface="+mj-lt"/>
            </a:endParaRPr>
          </a:p>
        </p:txBody>
      </p:sp>
      <p:sp>
        <p:nvSpPr>
          <p:cNvPr id="8" name="Text Placeholder 2">
            <a:extLst>
              <a:ext uri="{FF2B5EF4-FFF2-40B4-BE49-F238E27FC236}">
                <a16:creationId xmlns:a16="http://schemas.microsoft.com/office/drawing/2014/main" id="{A4965195-D474-6471-FC69-69A31F03557B}"/>
              </a:ext>
            </a:extLst>
          </p:cNvPr>
          <p:cNvSpPr txBox="1">
            <a:spLocks/>
          </p:cNvSpPr>
          <p:nvPr/>
        </p:nvSpPr>
        <p:spPr>
          <a:xfrm>
            <a:off x="637273" y="1390290"/>
            <a:ext cx="9886405" cy="5095782"/>
          </a:xfrm>
          <a:prstGeom prst="rect">
            <a:avLst/>
          </a:prstGeom>
        </p:spPr>
        <p:txBody>
          <a:bodyPr vert="horz" lIns="91440" tIns="45720" rIns="91440" bIns="45720" numCol="1" rtlCol="0" anchor="t">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GB" sz="1600" b="1">
                <a:solidFill>
                  <a:srgbClr val="FF00FF"/>
                </a:solidFill>
                <a:latin typeface="Poppins"/>
              </a:rPr>
              <a:t>14 August 2025 </a:t>
            </a:r>
            <a:endParaRPr lang="en-US">
              <a:solidFill>
                <a:srgbClr val="000000"/>
              </a:solidFill>
              <a:latin typeface="Poppins"/>
            </a:endParaRPr>
          </a:p>
          <a:p>
            <a:pPr algn="just">
              <a:defRPr/>
            </a:pPr>
            <a:r>
              <a:rPr lang="en-GB" sz="1600" b="1">
                <a:ea typeface="+mj-lt"/>
                <a:cs typeface="+mj-lt"/>
              </a:rPr>
              <a:t>PDF Download updates - </a:t>
            </a:r>
            <a:r>
              <a:rPr lang="en-GB" sz="1600">
                <a:ea typeface="+mj-lt"/>
                <a:cs typeface="+mj-lt"/>
              </a:rPr>
              <a:t>Further improvements made to PDF download to update labels, consistent formatting and additional data points included in the relevant sections. </a:t>
            </a:r>
            <a:endParaRPr lang="en-GB">
              <a:cs typeface="Poppins"/>
            </a:endParaRPr>
          </a:p>
          <a:p>
            <a:pPr marL="0" indent="0" algn="just">
              <a:buNone/>
              <a:defRPr/>
            </a:pPr>
            <a:r>
              <a:rPr lang="en-GB" sz="1600" b="1">
                <a:solidFill>
                  <a:srgbClr val="FF00FF"/>
                </a:solidFill>
                <a:latin typeface="Poppins"/>
              </a:rPr>
              <a:t>12 August 2025</a:t>
            </a:r>
            <a:endParaRPr lang="en-US">
              <a:cs typeface="Poppins"/>
            </a:endParaRPr>
          </a:p>
          <a:p>
            <a:pPr marL="285750" indent="-285750" algn="just">
              <a:lnSpc>
                <a:spcPct val="90000"/>
              </a:lnSpc>
              <a:defRPr/>
            </a:pPr>
            <a:r>
              <a:rPr lang="en-GB" sz="1500" b="1">
                <a:solidFill>
                  <a:schemeClr val="bg1">
                    <a:lumMod val="76000"/>
                  </a:schemeClr>
                </a:solidFill>
                <a:latin typeface="Poppins"/>
                <a:cs typeface="Poppins"/>
              </a:rPr>
              <a:t>PDF Download - </a:t>
            </a:r>
            <a:r>
              <a:rPr lang="en-GB" sz="1500">
                <a:solidFill>
                  <a:schemeClr val="bg1">
                    <a:lumMod val="76000"/>
                  </a:schemeClr>
                </a:solidFill>
                <a:latin typeface="Poppins"/>
                <a:cs typeface="Poppins"/>
              </a:rPr>
              <a:t>Further improvements made to PDF download to include DCO section and clarification of Milestone M7.</a:t>
            </a:r>
            <a:endParaRPr lang="en-GB" sz="1500">
              <a:solidFill>
                <a:schemeClr val="bg1">
                  <a:lumMod val="76000"/>
                </a:schemeClr>
              </a:solidFill>
              <a:cs typeface="Poppins"/>
            </a:endParaRPr>
          </a:p>
          <a:p>
            <a:pPr marL="285750" indent="-285750" algn="just">
              <a:lnSpc>
                <a:spcPct val="90000"/>
              </a:lnSpc>
              <a:defRPr/>
            </a:pPr>
            <a:r>
              <a:rPr lang="en-GB" sz="1500" b="1">
                <a:solidFill>
                  <a:schemeClr val="bg1">
                    <a:lumMod val="76000"/>
                  </a:schemeClr>
                </a:solidFill>
                <a:ea typeface="+mj-lt"/>
                <a:cs typeface="+mj-lt"/>
              </a:rPr>
              <a:t>Validation function - </a:t>
            </a:r>
            <a:r>
              <a:rPr lang="en-GB" sz="1500">
                <a:solidFill>
                  <a:schemeClr val="bg1">
                    <a:lumMod val="76000"/>
                  </a:schemeClr>
                </a:solidFill>
                <a:ea typeface="+mj-lt"/>
                <a:cs typeface="+mj-lt"/>
              </a:rPr>
              <a:t>Validation function now open for all customers who submitted before 23:59 11 August.</a:t>
            </a:r>
            <a:endParaRPr lang="en-GB" sz="1500">
              <a:solidFill>
                <a:schemeClr val="bg1">
                  <a:lumMod val="76000"/>
                </a:schemeClr>
              </a:solidFill>
              <a:latin typeface="Poppins"/>
            </a:endParaRPr>
          </a:p>
          <a:p>
            <a:pPr marL="0" indent="0" algn="just">
              <a:buNone/>
              <a:defRPr/>
            </a:pPr>
            <a:r>
              <a:rPr lang="en-GB" sz="1600" b="1">
                <a:solidFill>
                  <a:srgbClr val="FF00FF"/>
                </a:solidFill>
                <a:latin typeface="Poppins"/>
              </a:rPr>
              <a:t>07</a:t>
            </a:r>
            <a:r>
              <a:rPr kumimoji="0" lang="en-GB" sz="1600" b="1" i="0" u="none" strike="noStrike" kern="1200" cap="none" spc="0" normalizeH="0" baseline="0" noProof="0">
                <a:ln>
                  <a:noFill/>
                </a:ln>
                <a:solidFill>
                  <a:srgbClr val="FF00FF"/>
                </a:solidFill>
                <a:effectLst/>
                <a:uLnTx/>
                <a:uFillTx/>
                <a:latin typeface="Poppins"/>
                <a:ea typeface="+mn-ea"/>
                <a:cs typeface="+mn-cs"/>
              </a:rPr>
              <a:t> August 2025</a:t>
            </a:r>
            <a:endParaRPr lang="en-GB">
              <a:cs typeface="Poppins"/>
            </a:endParaRPr>
          </a:p>
          <a:p>
            <a:pPr>
              <a:buFont typeface="Arial" panose="020B0604020202020204" pitchFamily="34" charset="0"/>
              <a:buChar char="•"/>
            </a:pPr>
            <a:r>
              <a:rPr lang="en-GB" sz="1400" b="1">
                <a:solidFill>
                  <a:schemeClr val="bg1">
                    <a:lumMod val="76000"/>
                  </a:schemeClr>
                </a:solidFill>
                <a:effectLst/>
              </a:rPr>
              <a:t>Submit Button Issues-</a:t>
            </a:r>
            <a:r>
              <a:rPr lang="en-GB" sz="1400">
                <a:solidFill>
                  <a:schemeClr val="bg1">
                    <a:lumMod val="76000"/>
                  </a:schemeClr>
                </a:solidFill>
                <a:effectLst/>
              </a:rPr>
              <a:t> Resolved </a:t>
            </a:r>
            <a:r>
              <a:rPr lang="en-GB" sz="1400">
                <a:solidFill>
                  <a:schemeClr val="bg1">
                    <a:lumMod val="76000"/>
                  </a:schemeClr>
                </a:solidFill>
              </a:rPr>
              <a:t>a</a:t>
            </a:r>
            <a:r>
              <a:rPr lang="en-GB" sz="1400">
                <a:solidFill>
                  <a:schemeClr val="bg1">
                    <a:lumMod val="76000"/>
                  </a:schemeClr>
                </a:solidFill>
                <a:effectLst/>
              </a:rPr>
              <a:t> number of issues where the submit button was incorrectly enabled/disabled meaning customers were unable to submit their applications as planned.</a:t>
            </a:r>
            <a:endParaRPr lang="en-GB" sz="1400">
              <a:solidFill>
                <a:schemeClr val="bg1">
                  <a:lumMod val="76000"/>
                </a:schemeClr>
              </a:solidFill>
              <a:cs typeface="Poppins"/>
            </a:endParaRPr>
          </a:p>
          <a:p>
            <a:pPr>
              <a:buFont typeface="Arial" panose="020B0604020202020204" pitchFamily="34" charset="0"/>
              <a:buChar char="•"/>
            </a:pPr>
            <a:r>
              <a:rPr lang="en-GB" sz="1400" b="1">
                <a:solidFill>
                  <a:schemeClr val="bg1">
                    <a:lumMod val="76000"/>
                  </a:schemeClr>
                </a:solidFill>
                <a:effectLst/>
              </a:rPr>
              <a:t>Confirm Minimum Acreage guidance - </a:t>
            </a:r>
            <a:r>
              <a:rPr lang="en-GB" sz="1400">
                <a:solidFill>
                  <a:schemeClr val="bg1">
                    <a:lumMod val="76000"/>
                  </a:schemeClr>
                </a:solidFill>
                <a:effectLst/>
              </a:rPr>
              <a:t>Updated guidance given around minimum acreage questions to make it clearer and easier for customers to understand</a:t>
            </a:r>
            <a:r>
              <a:rPr lang="en-GB" sz="1400">
                <a:solidFill>
                  <a:schemeClr val="bg1">
                    <a:lumMod val="76000"/>
                  </a:schemeClr>
                </a:solidFill>
              </a:rPr>
              <a:t>.</a:t>
            </a:r>
            <a:endParaRPr lang="en-GB" sz="1400">
              <a:solidFill>
                <a:schemeClr val="bg1">
                  <a:lumMod val="76000"/>
                </a:schemeClr>
              </a:solidFill>
              <a:cs typeface="Poppin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3"/>
                </a:solidFill>
                <a:effectLst/>
                <a:uLnTx/>
                <a:uFillTx/>
                <a:latin typeface="Poppins"/>
                <a:ea typeface="+mn-ea"/>
                <a:cs typeface="+mn-cs"/>
              </a:rPr>
              <a:t>06 August 2025</a:t>
            </a:r>
            <a:endParaRPr lang="en-GB" sz="1100" b="1">
              <a:solidFill>
                <a:schemeClr val="accent3"/>
              </a:solidFill>
              <a:cs typeface="Poppins"/>
            </a:endParaRPr>
          </a:p>
          <a:p>
            <a:pPr algn="just">
              <a:defRPr/>
            </a:pPr>
            <a:r>
              <a:rPr lang="en-GB" sz="1400" b="1">
                <a:solidFill>
                  <a:schemeClr val="bg1">
                    <a:lumMod val="76000"/>
                  </a:schemeClr>
                </a:solidFill>
              </a:rPr>
              <a:t>Progress bar percentage -</a:t>
            </a:r>
            <a:r>
              <a:rPr lang="en-GB" sz="1400">
                <a:solidFill>
                  <a:schemeClr val="bg1">
                    <a:lumMod val="76000"/>
                  </a:schemeClr>
                </a:solidFill>
              </a:rPr>
              <a:t> Resolved an issue where the percentage complete on an application was not reflecting the amount a customer had completed. This has been rectified to show customers the amount remaining on their application.</a:t>
            </a:r>
            <a:endParaRPr lang="en-GB" sz="1400" b="1">
              <a:solidFill>
                <a:schemeClr val="bg1">
                  <a:lumMod val="76000"/>
                </a:schemeClr>
              </a:solidFill>
              <a:latin typeface="Poppin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FF00FF"/>
                </a:solidFill>
                <a:effectLst/>
                <a:uLnTx/>
                <a:uFillTx/>
                <a:latin typeface="Poppins"/>
                <a:ea typeface="+mn-ea"/>
                <a:cs typeface="+mn-cs"/>
              </a:rPr>
              <a:t>05 August 2025</a:t>
            </a:r>
            <a:endParaRPr lang="en-GB" sz="1600" b="1" i="0" u="none" strike="noStrike" kern="1200" cap="none" spc="0" normalizeH="0" baseline="0" noProof="0">
              <a:ln>
                <a:noFill/>
              </a:ln>
              <a:solidFill>
                <a:srgbClr val="FF00FF"/>
              </a:solidFill>
              <a:effectLst/>
              <a:uLnTx/>
              <a:uFillTx/>
              <a:latin typeface="Poppins"/>
              <a:cs typeface="Poppins"/>
            </a:endParaRPr>
          </a:p>
          <a:p>
            <a:r>
              <a:rPr lang="en-GB" sz="1400" b="1">
                <a:solidFill>
                  <a:schemeClr val="bg1">
                    <a:lumMod val="76000"/>
                  </a:schemeClr>
                </a:solidFill>
              </a:rPr>
              <a:t>CCGT and other dispatchable technologies </a:t>
            </a:r>
            <a:r>
              <a:rPr lang="en-GB" sz="1400">
                <a:solidFill>
                  <a:schemeClr val="bg1">
                    <a:lumMod val="76000"/>
                  </a:schemeClr>
                </a:solidFill>
              </a:rPr>
              <a:t>- resolved issue for customers who had CCGT and other dispatchable technologies and were unable to save the values for installed capacity.                                                                                  </a:t>
            </a:r>
            <a:endParaRPr lang="en-GB" sz="1400">
              <a:solidFill>
                <a:schemeClr val="bg1">
                  <a:lumMod val="76000"/>
                </a:schemeClr>
              </a:solidFill>
              <a:cs typeface="Poppins"/>
            </a:endParaRPr>
          </a:p>
          <a:p>
            <a:r>
              <a:rPr lang="en-GB" sz="1400" b="1">
                <a:solidFill>
                  <a:schemeClr val="bg1">
                    <a:lumMod val="76000"/>
                  </a:schemeClr>
                </a:solidFill>
              </a:rPr>
              <a:t>Dispatchable Technologies </a:t>
            </a:r>
            <a:r>
              <a:rPr lang="en-GB" sz="1400">
                <a:solidFill>
                  <a:schemeClr val="bg1">
                    <a:lumMod val="76000"/>
                  </a:schemeClr>
                </a:solidFill>
              </a:rPr>
              <a:t>- fixed issues with dispatchable technologies not displaying correctly in the technology section </a:t>
            </a:r>
            <a:br>
              <a:rPr lang="en-GB" sz="1400">
                <a:solidFill>
                  <a:schemeClr val="bg1">
                    <a:lumMod val="76000"/>
                  </a:schemeClr>
                </a:solidFill>
              </a:rPr>
            </a:br>
            <a:r>
              <a:rPr lang="en-GB" sz="1400">
                <a:solidFill>
                  <a:schemeClr val="bg1">
                    <a:lumMod val="76000"/>
                  </a:schemeClr>
                </a:solidFill>
              </a:rPr>
              <a:t>Strategic alignment - resolved issue where technologies were not showing correctly in the strategic alignment section </a:t>
            </a:r>
            <a:endParaRPr lang="en-GB" sz="1400">
              <a:solidFill>
                <a:schemeClr val="bg1">
                  <a:lumMod val="76000"/>
                </a:schemeClr>
              </a:solidFill>
              <a:cs typeface="Poppins"/>
            </a:endParaRPr>
          </a:p>
          <a:p>
            <a:r>
              <a:rPr lang="en-GB" sz="1400" b="1">
                <a:solidFill>
                  <a:schemeClr val="bg1">
                    <a:lumMod val="76000"/>
                  </a:schemeClr>
                </a:solidFill>
              </a:rPr>
              <a:t>G2WQ Banner </a:t>
            </a:r>
            <a:r>
              <a:rPr lang="en-GB" sz="1400">
                <a:solidFill>
                  <a:schemeClr val="bg1">
                    <a:lumMod val="76000"/>
                  </a:schemeClr>
                </a:solidFill>
              </a:rPr>
              <a:t>- G2WQ banner updated to reflect latest information.</a:t>
            </a:r>
            <a:endParaRPr lang="en-GB" sz="1400">
              <a:solidFill>
                <a:schemeClr val="bg1">
                  <a:lumMod val="76000"/>
                </a:schemeClr>
              </a:solidFill>
              <a:latin typeface="Poppin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sz="1600" b="1">
              <a:solidFill>
                <a:srgbClr val="FF00FF"/>
              </a:solidFill>
              <a:latin typeface="Poppin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300" b="0" i="0" u="none" strike="noStrike" kern="1200" cap="none" spc="0" normalizeH="0" baseline="0" noProof="0">
              <a:ln>
                <a:noFill/>
              </a:ln>
              <a:solidFill>
                <a:prstClr val="black"/>
              </a:solidFill>
              <a:effectLst/>
              <a:uLnTx/>
              <a:uFillTx/>
              <a:latin typeface="Poppins"/>
              <a:ea typeface="+mn-ea"/>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500" b="1" i="0" u="none" strike="noStrike" kern="1200" cap="none" spc="0" normalizeH="0" baseline="0" noProof="0">
              <a:ln>
                <a:noFill/>
              </a:ln>
              <a:solidFill>
                <a:srgbClr val="FF00FF"/>
              </a:solidFill>
              <a:effectLst/>
              <a:uLnTx/>
              <a:uFillTx/>
              <a:latin typeface="Poppins"/>
              <a:ea typeface="+mn-ea"/>
              <a:cs typeface="+mn-cs"/>
            </a:endParaRPr>
          </a:p>
        </p:txBody>
      </p:sp>
      <p:pic>
        <p:nvPicPr>
          <p:cNvPr id="10" name="Graphic 9" descr="Checkmark with solid fill">
            <a:extLst>
              <a:ext uri="{FF2B5EF4-FFF2-40B4-BE49-F238E27FC236}">
                <a16:creationId xmlns:a16="http://schemas.microsoft.com/office/drawing/2014/main" id="{8AF9DCFE-965E-96FB-19C2-767A46DE88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3678" y="1390290"/>
            <a:ext cx="1258389" cy="1258389"/>
          </a:xfrm>
          <a:prstGeom prst="rect">
            <a:avLst/>
          </a:prstGeom>
          <a:effectLst>
            <a:outerShdw blurRad="50800" dist="38100" dir="8100000" algn="tr" rotWithShape="0">
              <a:prstClr val="black">
                <a:alpha val="40000"/>
              </a:prstClr>
            </a:outerShdw>
          </a:effectLst>
        </p:spPr>
      </p:pic>
      <p:sp>
        <p:nvSpPr>
          <p:cNvPr id="3" name="TextBox 2">
            <a:extLst>
              <a:ext uri="{FF2B5EF4-FFF2-40B4-BE49-F238E27FC236}">
                <a16:creationId xmlns:a16="http://schemas.microsoft.com/office/drawing/2014/main" id="{B349A60C-EE87-6AAD-1205-F1AF10C4DDDE}"/>
              </a:ext>
            </a:extLst>
          </p:cNvPr>
          <p:cNvSpPr txBox="1"/>
          <p:nvPr/>
        </p:nvSpPr>
        <p:spPr>
          <a:xfrm>
            <a:off x="9568506" y="0"/>
            <a:ext cx="1700432" cy="646331"/>
          </a:xfrm>
          <a:prstGeom prst="rect">
            <a:avLst/>
          </a:prstGeom>
          <a:noFill/>
        </p:spPr>
        <p:txBody>
          <a:bodyPr wrap="square" lIns="91440" tIns="45720" rIns="91440" bIns="45720" anchor="t">
            <a:spAutoFit/>
          </a:bodyPr>
          <a:lstStyle/>
          <a:p>
            <a:r>
              <a:rPr lang="en-US" sz="1800" b="1" i="0" kern="1200">
                <a:solidFill>
                  <a:schemeClr val="bg1"/>
                </a:solidFill>
                <a:latin typeface="Poppins"/>
                <a:cs typeface="Poppins"/>
              </a:rPr>
              <a:t>#</a:t>
            </a:r>
            <a:r>
              <a:rPr lang="en-US" b="1">
                <a:solidFill>
                  <a:schemeClr val="bg1"/>
                </a:solidFill>
                <a:latin typeface="Poppins"/>
                <a:cs typeface="Poppins"/>
              </a:rPr>
              <a:t>NESO0708</a:t>
            </a:r>
            <a:endParaRPr lang="en-US">
              <a:solidFill>
                <a:schemeClr val="bg1"/>
              </a:solidFill>
              <a:latin typeface="Poppins"/>
              <a:cs typeface="Poppins"/>
            </a:endParaRPr>
          </a:p>
          <a:p>
            <a:endParaRPr lang="en-US" sz="1800" b="1" i="0" kern="1200">
              <a:solidFill>
                <a:schemeClr val="bg1"/>
              </a:solidFill>
              <a:effectLst/>
              <a:latin typeface="Poppins" panose="00000500000000000000" pitchFamily="2" charset="0"/>
              <a:cs typeface="Poppins"/>
            </a:endParaRPr>
          </a:p>
        </p:txBody>
      </p:sp>
    </p:spTree>
    <p:extLst>
      <p:ext uri="{BB962C8B-B14F-4D97-AF65-F5344CB8AC3E}">
        <p14:creationId xmlns:p14="http://schemas.microsoft.com/office/powerpoint/2010/main" val="1274043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445728-FAB0-48FA-9EFE-2F1E46A3D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B7EFF-476F-9230-DB24-48AD118B47F6}"/>
              </a:ext>
            </a:extLst>
          </p:cNvPr>
          <p:cNvSpPr>
            <a:spLocks noGrp="1"/>
          </p:cNvSpPr>
          <p:nvPr>
            <p:ph type="title"/>
          </p:nvPr>
        </p:nvSpPr>
        <p:spPr>
          <a:xfrm>
            <a:off x="637273" y="538727"/>
            <a:ext cx="9049652" cy="831850"/>
          </a:xfrm>
        </p:spPr>
        <p:txBody>
          <a:bodyPr/>
          <a:lstStyle/>
          <a:p>
            <a:r>
              <a:rPr kumimoji="0" lang="en-GB" sz="4400" b="1" i="0" u="none" strike="noStrike" kern="1200" cap="none" spc="0" normalizeH="0" baseline="0" noProof="0">
                <a:ln>
                  <a:noFill/>
                </a:ln>
                <a:solidFill>
                  <a:srgbClr val="3F0731"/>
                </a:solidFill>
                <a:effectLst/>
                <a:uLnTx/>
                <a:uFillTx/>
                <a:latin typeface="Poppins"/>
                <a:ea typeface="+mj-ea"/>
                <a:cs typeface="Poppins" panose="00000500000000000000" pitchFamily="2" charset="0"/>
              </a:rPr>
              <a:t>Upcoming releases*</a:t>
            </a:r>
            <a:endParaRPr lang="en-US" sz="4000" b="0">
              <a:solidFill>
                <a:srgbClr val="000000"/>
              </a:solidFill>
              <a:latin typeface="+mj-lt"/>
              <a:cs typeface="Arial"/>
            </a:endParaRPr>
          </a:p>
        </p:txBody>
      </p:sp>
      <p:sp>
        <p:nvSpPr>
          <p:cNvPr id="4" name="Rectangle 3">
            <a:extLst>
              <a:ext uri="{FF2B5EF4-FFF2-40B4-BE49-F238E27FC236}">
                <a16:creationId xmlns:a16="http://schemas.microsoft.com/office/drawing/2014/main" id="{4D5BE433-7B11-7D30-3998-1456C24BD880}"/>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7" name="TextBox 6">
            <a:extLst>
              <a:ext uri="{FF2B5EF4-FFF2-40B4-BE49-F238E27FC236}">
                <a16:creationId xmlns:a16="http://schemas.microsoft.com/office/drawing/2014/main" id="{10CB54F5-D9FF-15DC-41AA-F73111FBEE92}"/>
              </a:ext>
            </a:extLst>
          </p:cNvPr>
          <p:cNvSpPr txBox="1"/>
          <p:nvPr/>
        </p:nvSpPr>
        <p:spPr>
          <a:xfrm>
            <a:off x="637273" y="1386611"/>
            <a:ext cx="977857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US" sz="1200" b="1">
                <a:ea typeface="+mn-lt"/>
                <a:cs typeface="+mn-lt"/>
              </a:rPr>
              <a:t>Project Technologies green tick error</a:t>
            </a:r>
            <a:br>
              <a:rPr lang="en-US" sz="1200" b="1">
                <a:ea typeface="+mn-lt"/>
                <a:cs typeface="+mn-lt"/>
              </a:rPr>
            </a:br>
            <a:r>
              <a:rPr lang="en-US" sz="1200">
                <a:ea typeface="+mn-lt"/>
                <a:cs typeface="+mn-lt"/>
              </a:rPr>
              <a:t>Resolved an issue where the green tick was showing for Project Technologies without the section being completed</a:t>
            </a:r>
            <a:endParaRPr lang="en-US" sz="1200">
              <a:cs typeface="Poppins"/>
            </a:endParaRPr>
          </a:p>
          <a:p>
            <a:endParaRPr lang="en-US" sz="1200">
              <a:cs typeface="Poppins"/>
            </a:endParaRPr>
          </a:p>
          <a:p>
            <a:r>
              <a:rPr lang="en-US" sz="1200" b="1">
                <a:ea typeface="+mn-lt"/>
                <a:cs typeface="+mn-lt"/>
              </a:rPr>
              <a:t>Technology category for strategic alignment missing </a:t>
            </a:r>
            <a:endParaRPr lang="en-US" sz="1200">
              <a:ea typeface="+mn-lt"/>
              <a:cs typeface="+mn-lt"/>
            </a:endParaRPr>
          </a:p>
          <a:p>
            <a:r>
              <a:rPr lang="en-US" sz="1200">
                <a:ea typeface="+mn-lt"/>
                <a:cs typeface="+mn-lt"/>
              </a:rPr>
              <a:t>Resolved an issue on the Technology page where the customer could not see the default technology category for strategic alignment for their demand project so was unable to proceed. This issue was blocking several customers completing their submissions</a:t>
            </a:r>
            <a:endParaRPr lang="en-US" sz="1200" b="1">
              <a:ea typeface="+mn-lt"/>
              <a:cs typeface="+mn-lt"/>
            </a:endParaRPr>
          </a:p>
          <a:p>
            <a:endParaRPr lang="en-US" sz="1200" b="1">
              <a:cs typeface="Poppins"/>
            </a:endParaRPr>
          </a:p>
          <a:p>
            <a:r>
              <a:rPr lang="en-US" sz="1200" b="1">
                <a:ea typeface="+mn-lt"/>
                <a:cs typeface="+mn-lt"/>
              </a:rPr>
              <a:t>Displaying banner only for applicable projects</a:t>
            </a:r>
            <a:endParaRPr lang="en-US" sz="1600" b="1">
              <a:ea typeface="+mn-lt"/>
              <a:cs typeface="+mn-lt"/>
            </a:endParaRPr>
          </a:p>
          <a:p>
            <a:r>
              <a:rPr lang="en-US" sz="1200">
                <a:ea typeface="+mn-lt"/>
                <a:cs typeface="+mn-lt"/>
              </a:rPr>
              <a:t>Improvements made to the eligibility banner to not display where there are no active projects. Modify contract button will also be disabled for this case</a:t>
            </a:r>
            <a:endParaRPr lang="en-US" sz="1600">
              <a:cs typeface="Poppins"/>
            </a:endParaRPr>
          </a:p>
          <a:p>
            <a:endParaRPr lang="en-US" sz="1200">
              <a:ea typeface="+mn-lt"/>
              <a:cs typeface="+mn-lt"/>
            </a:endParaRPr>
          </a:p>
          <a:p>
            <a:r>
              <a:rPr lang="en-US" sz="1200" b="1">
                <a:latin typeface="Poppins"/>
                <a:ea typeface="Calibri"/>
                <a:cs typeface="Poppins"/>
              </a:rPr>
              <a:t>Run-of-river Hydro Technology type </a:t>
            </a:r>
            <a:endParaRPr lang="en-US" sz="1600"/>
          </a:p>
          <a:p>
            <a:r>
              <a:rPr lang="en-US" sz="1200">
                <a:latin typeface="Poppins"/>
                <a:ea typeface="Calibri"/>
                <a:cs typeface="Poppins"/>
              </a:rPr>
              <a:t>On the 'Input TEC/Developer Capacity and Refine Technology Type for Queue Formation' page, customers are now able to enter their installed capacity where their technology is 'Run-of-river Hydro'</a:t>
            </a:r>
            <a:endParaRPr lang="en-US" sz="1600"/>
          </a:p>
          <a:p>
            <a:endParaRPr lang="en-US" sz="1200">
              <a:solidFill>
                <a:srgbClr val="000000"/>
              </a:solidFill>
              <a:ea typeface="+mn-lt"/>
              <a:cs typeface="+mn-lt"/>
            </a:endParaRPr>
          </a:p>
          <a:p>
            <a:r>
              <a:rPr lang="en-US" sz="1200" b="1">
                <a:solidFill>
                  <a:srgbClr val="000000"/>
                </a:solidFill>
                <a:ea typeface="+mn-lt"/>
                <a:cs typeface="+mn-lt"/>
              </a:rPr>
              <a:t>Gate 1 notification email</a:t>
            </a:r>
            <a:endParaRPr lang="en-US" sz="1600"/>
          </a:p>
          <a:p>
            <a:r>
              <a:rPr lang="en-US" sz="1200">
                <a:solidFill>
                  <a:srgbClr val="000000"/>
                </a:solidFill>
                <a:ea typeface="+mn-lt"/>
                <a:cs typeface="+mn-lt"/>
              </a:rPr>
              <a:t>Resolved an issue where 'null' was appearing instead of the required values in the email customers received</a:t>
            </a:r>
            <a:endParaRPr lang="en-US" sz="1600"/>
          </a:p>
          <a:p>
            <a:endParaRPr lang="en-US" sz="1200">
              <a:solidFill>
                <a:srgbClr val="424242"/>
              </a:solidFill>
              <a:ea typeface="+mn-lt"/>
              <a:cs typeface="+mn-lt"/>
            </a:endParaRPr>
          </a:p>
          <a:p>
            <a:r>
              <a:rPr lang="en-US" sz="1200" b="1">
                <a:solidFill>
                  <a:srgbClr val="000000"/>
                </a:solidFill>
                <a:ea typeface="+mn-lt"/>
                <a:cs typeface="+mn-lt"/>
              </a:rPr>
              <a:t>Strategic Alignment Dispatchable technologies</a:t>
            </a:r>
            <a:endParaRPr lang="en-US" sz="1600"/>
          </a:p>
          <a:p>
            <a:r>
              <a:rPr lang="en-US" sz="1200">
                <a:solidFill>
                  <a:srgbClr val="000000"/>
                </a:solidFill>
                <a:ea typeface="+mn-lt"/>
                <a:cs typeface="+mn-lt"/>
              </a:rPr>
              <a:t>Resolved an issue with technology definitions for "Unabated Gas" and "Low Carbon Dispatchable Power" allowing customers to be mapped to the correct CP30 technology</a:t>
            </a:r>
          </a:p>
          <a:p>
            <a:endParaRPr lang="en-US" sz="1200">
              <a:cs typeface="Poppins"/>
            </a:endParaRPr>
          </a:p>
          <a:p>
            <a:r>
              <a:rPr lang="en-US" sz="1200" b="1">
                <a:cs typeface="Poppins"/>
              </a:rPr>
              <a:t>Completed applications showing in draft</a:t>
            </a:r>
            <a:br>
              <a:rPr lang="en-US" sz="1200" b="1">
                <a:cs typeface="Poppins"/>
              </a:rPr>
            </a:br>
            <a:r>
              <a:rPr lang="en-US" sz="1200">
                <a:cs typeface="Poppins"/>
              </a:rPr>
              <a:t>Resolved an issue where completed applications were still showing in draft when their submissions were complete. These will now be shown as submitted</a:t>
            </a:r>
            <a:endParaRPr lang="en-US" sz="1600">
              <a:cs typeface="Poppins"/>
            </a:endParaRPr>
          </a:p>
          <a:p>
            <a:endParaRPr lang="en-US" sz="1200">
              <a:cs typeface="Poppins"/>
            </a:endParaRPr>
          </a:p>
          <a:p>
            <a:endParaRPr lang="en-US" sz="1200">
              <a:cs typeface="Poppins"/>
            </a:endParaRPr>
          </a:p>
        </p:txBody>
      </p:sp>
      <p:sp>
        <p:nvSpPr>
          <p:cNvPr id="9" name="TextBox 8">
            <a:extLst>
              <a:ext uri="{FF2B5EF4-FFF2-40B4-BE49-F238E27FC236}">
                <a16:creationId xmlns:a16="http://schemas.microsoft.com/office/drawing/2014/main" id="{53B6A1FC-E719-4B15-E59C-B8EC168A8ACC}"/>
              </a:ext>
            </a:extLst>
          </p:cNvPr>
          <p:cNvSpPr txBox="1"/>
          <p:nvPr/>
        </p:nvSpPr>
        <p:spPr>
          <a:xfrm>
            <a:off x="737755" y="6434807"/>
            <a:ext cx="1781001" cy="369332"/>
          </a:xfrm>
          <a:prstGeom prst="rect">
            <a:avLst/>
          </a:prstGeom>
          <a:noFill/>
        </p:spPr>
        <p:txBody>
          <a:bodyPr wrap="square" lIns="91440" tIns="45720" rIns="91440" bIns="45720" anchor="t">
            <a:spAutoFit/>
          </a:bodyPr>
          <a:lstStyle/>
          <a:p>
            <a:r>
              <a:rPr lang="en-US">
                <a:cs typeface="Poppins"/>
              </a:rPr>
              <a:t>*</a:t>
            </a:r>
            <a:r>
              <a:rPr lang="en-US" sz="1100">
                <a:cs typeface="Poppins"/>
              </a:rPr>
              <a:t>Subject to testing </a:t>
            </a:r>
            <a:endParaRPr lang="en-US">
              <a:cs typeface="Poppins"/>
            </a:endParaRPr>
          </a:p>
        </p:txBody>
      </p:sp>
      <p:sp>
        <p:nvSpPr>
          <p:cNvPr id="3" name="TextBox 2">
            <a:extLst>
              <a:ext uri="{FF2B5EF4-FFF2-40B4-BE49-F238E27FC236}">
                <a16:creationId xmlns:a16="http://schemas.microsoft.com/office/drawing/2014/main" id="{F8E36093-11B1-CF49-D511-6DD045A56E7D}"/>
              </a:ext>
            </a:extLst>
          </p:cNvPr>
          <p:cNvSpPr txBox="1"/>
          <p:nvPr/>
        </p:nvSpPr>
        <p:spPr>
          <a:xfrm>
            <a:off x="9572884" y="23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#NESO0708</a:t>
            </a:r>
            <a:r>
              <a:rPr lang="en-GB">
                <a:solidFill>
                  <a:schemeClr val="bg1"/>
                </a:solidFill>
                <a:cs typeface="Poppins"/>
              </a:rPr>
              <a:t>​</a:t>
            </a:r>
          </a:p>
        </p:txBody>
      </p:sp>
    </p:spTree>
    <p:extLst>
      <p:ext uri="{BB962C8B-B14F-4D97-AF65-F5344CB8AC3E}">
        <p14:creationId xmlns:p14="http://schemas.microsoft.com/office/powerpoint/2010/main" val="2714571286"/>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600AF-775E-BD53-878D-EB4DEDFCF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43F4E-D21D-9892-4CBC-97212BAB37BA}"/>
              </a:ext>
            </a:extLst>
          </p:cNvPr>
          <p:cNvSpPr>
            <a:spLocks noGrp="1"/>
          </p:cNvSpPr>
          <p:nvPr>
            <p:ph type="ctrTitle"/>
          </p:nvPr>
        </p:nvSpPr>
        <p:spPr/>
        <p:txBody>
          <a:bodyPr/>
          <a:lstStyle/>
          <a:p>
            <a:r>
              <a:rPr lang="en-GB"/>
              <a:t>Initial checks </a:t>
            </a:r>
          </a:p>
        </p:txBody>
      </p:sp>
      <p:pic>
        <p:nvPicPr>
          <p:cNvPr id="4" name="Picture 3">
            <a:extLst>
              <a:ext uri="{FF2B5EF4-FFF2-40B4-BE49-F238E27FC236}">
                <a16:creationId xmlns:a16="http://schemas.microsoft.com/office/drawing/2014/main" id="{289562F4-9A44-6495-56D6-77CD782A7B13}"/>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3457906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E1653E-502C-9BC6-C305-4EA69A754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7C8D0-4629-1AF6-565F-E5FCFC911BEC}"/>
              </a:ext>
            </a:extLst>
          </p:cNvPr>
          <p:cNvSpPr>
            <a:spLocks noGrp="1"/>
          </p:cNvSpPr>
          <p:nvPr>
            <p:ph type="title"/>
          </p:nvPr>
        </p:nvSpPr>
        <p:spPr/>
        <p:txBody>
          <a:bodyPr/>
          <a:lstStyle/>
          <a:p>
            <a:r>
              <a:rPr lang="en-GB">
                <a:latin typeface="Poppins"/>
                <a:cs typeface="Poppins"/>
              </a:rPr>
              <a:t>Novation</a:t>
            </a:r>
            <a:endParaRPr lang="en-GB"/>
          </a:p>
        </p:txBody>
      </p:sp>
      <p:sp>
        <p:nvSpPr>
          <p:cNvPr id="3" name="Content Placeholder 2">
            <a:extLst>
              <a:ext uri="{FF2B5EF4-FFF2-40B4-BE49-F238E27FC236}">
                <a16:creationId xmlns:a16="http://schemas.microsoft.com/office/drawing/2014/main" id="{E0DFAD1E-9A69-5B34-9A4C-208323BE3DA5}"/>
              </a:ext>
            </a:extLst>
          </p:cNvPr>
          <p:cNvSpPr>
            <a:spLocks noGrp="1"/>
          </p:cNvSpPr>
          <p:nvPr>
            <p:ph sz="half" idx="1"/>
          </p:nvPr>
        </p:nvSpPr>
        <p:spPr>
          <a:xfrm>
            <a:off x="637272" y="1579676"/>
            <a:ext cx="9709361" cy="4258415"/>
          </a:xfrm>
          <a:ln>
            <a:solidFill>
              <a:schemeClr val="accent2"/>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85000" lnSpcReduction="20000"/>
          </a:bodyPr>
          <a:lstStyle/>
          <a:p>
            <a:pPr marL="342900" indent="-342900">
              <a:buFont typeface="Arial" panose="020B0604020202020204" pitchFamily="34" charset="0"/>
              <a:buChar char="•"/>
            </a:pPr>
            <a:r>
              <a:rPr lang="en-GB" sz="2000">
                <a:solidFill>
                  <a:srgbClr val="000000"/>
                </a:solidFill>
                <a:latin typeface="+mj-lt"/>
                <a:cs typeface="Poppins"/>
              </a:rPr>
              <a:t>We are getting a lot of requests for novation. </a:t>
            </a:r>
          </a:p>
          <a:p>
            <a:pPr marL="342900" indent="-342900">
              <a:buFont typeface="Arial" panose="020B0604020202020204" pitchFamily="34" charset="0"/>
              <a:buChar char="•"/>
            </a:pPr>
            <a:r>
              <a:rPr lang="en-GB" sz="2000">
                <a:solidFill>
                  <a:srgbClr val="000000"/>
                </a:solidFill>
                <a:latin typeface="+mj-lt"/>
                <a:cs typeface="Poppins"/>
              </a:rPr>
              <a:t>Evidence should be submitted by the contracted legal entity, so it is important that your contract is in the name of the correct entity.  </a:t>
            </a:r>
            <a:endParaRPr lang="en-US">
              <a:cs typeface="Poppins" panose="00000500000000000000" pitchFamily="2" charset="0"/>
            </a:endParaRPr>
          </a:p>
          <a:p>
            <a:pPr marL="342900" indent="-342900">
              <a:buFont typeface="Arial" panose="020B0604020202020204" pitchFamily="34" charset="0"/>
              <a:buChar char="•"/>
            </a:pPr>
            <a:r>
              <a:rPr lang="en-GB" sz="2000">
                <a:solidFill>
                  <a:srgbClr val="000000"/>
                </a:solidFill>
                <a:latin typeface="+mj-lt"/>
                <a:cs typeface="Poppins"/>
              </a:rPr>
              <a:t>If there is to be a change in the entity this will require a novation, a legal ownership transfer of a project via a sealed deed.  </a:t>
            </a:r>
            <a:endParaRPr lang="en-GB">
              <a:cs typeface="Poppins" panose="00000500000000000000" pitchFamily="2" charset="0"/>
            </a:endParaRPr>
          </a:p>
          <a:p>
            <a:pPr marL="342900" indent="-342900">
              <a:buFont typeface="Arial" panose="020B0604020202020204" pitchFamily="34" charset="0"/>
              <a:buChar char="•"/>
            </a:pPr>
            <a:r>
              <a:rPr lang="en-GB" sz="2000">
                <a:solidFill>
                  <a:srgbClr val="000000"/>
                </a:solidFill>
                <a:latin typeface="+mj-lt"/>
                <a:cs typeface="Poppins"/>
              </a:rPr>
              <a:t>On average it can take a week to novate a project if all parties act swiftly.  </a:t>
            </a:r>
            <a:endParaRPr lang="en-GB">
              <a:cs typeface="Poppins" panose="00000500000000000000" pitchFamily="2" charset="0"/>
            </a:endParaRPr>
          </a:p>
          <a:p>
            <a:pPr marL="342900" indent="-342900">
              <a:buFont typeface="Arial" panose="020B0604020202020204" pitchFamily="34" charset="0"/>
              <a:buChar char="•"/>
            </a:pPr>
            <a:r>
              <a:rPr lang="en-GB" sz="2000">
                <a:solidFill>
                  <a:srgbClr val="000000"/>
                </a:solidFill>
                <a:latin typeface="+mj-lt"/>
                <a:cs typeface="Poppins"/>
              </a:rPr>
              <a:t>It can take longer than a week if any parties delay their review and signature process.  </a:t>
            </a:r>
            <a:endParaRPr lang="en-GB">
              <a:cs typeface="Poppins" panose="00000500000000000000" pitchFamily="2" charset="0"/>
            </a:endParaRPr>
          </a:p>
          <a:p>
            <a:pPr marL="342900" indent="-342900">
              <a:buFont typeface="Arial" panose="020B0604020202020204" pitchFamily="34" charset="0"/>
              <a:buChar char="•"/>
            </a:pPr>
            <a:r>
              <a:rPr lang="en-GB" sz="2000" b="1">
                <a:solidFill>
                  <a:srgbClr val="000000"/>
                </a:solidFill>
                <a:latin typeface="+mj-lt"/>
                <a:cs typeface="Poppins"/>
              </a:rPr>
              <a:t>Please request novation by Friday 8 August 2025.  </a:t>
            </a:r>
            <a:endParaRPr lang="en-GB" b="1">
              <a:cs typeface="Poppins" panose="00000500000000000000" pitchFamily="2" charset="0"/>
            </a:endParaRPr>
          </a:p>
          <a:p>
            <a:pPr marL="342900" indent="-342900">
              <a:buFont typeface="Arial" panose="020B0604020202020204" pitchFamily="34" charset="0"/>
              <a:buChar char="•"/>
            </a:pPr>
            <a:r>
              <a:rPr lang="en-GB" sz="2000">
                <a:solidFill>
                  <a:srgbClr val="000000"/>
                </a:solidFill>
                <a:latin typeface="+mj-lt"/>
                <a:cs typeface="Poppins"/>
              </a:rPr>
              <a:t>We urge all customers to check their details in the portal ASAP to confirm if they need a novation, and if they do, they must contact us immediately with “novation” in the subject header.   </a:t>
            </a:r>
            <a:endParaRPr lang="en-GB">
              <a:cs typeface="Poppins" panose="00000500000000000000" pitchFamily="2" charset="0"/>
            </a:endParaRPr>
          </a:p>
          <a:p>
            <a:pPr marL="342900" indent="-342900">
              <a:buFont typeface="Arial" panose="020B0604020202020204" pitchFamily="34" charset="0"/>
              <a:buChar char="•"/>
            </a:pPr>
            <a:r>
              <a:rPr lang="en-GB" sz="2000">
                <a:solidFill>
                  <a:srgbClr val="000000"/>
                </a:solidFill>
                <a:latin typeface="+mj-lt"/>
                <a:cs typeface="Poppins"/>
              </a:rPr>
              <a:t>We will endeavour to process any requests for novation that come in after Friday 8 August, however we cannot guarantee these will be processed in time for you to submit evidence for connections reform due to the timescale of novation. </a:t>
            </a:r>
            <a:endParaRPr lang="en-GB">
              <a:cs typeface="Poppins" panose="00000500000000000000" pitchFamily="2" charset="0"/>
            </a:endParaRPr>
          </a:p>
          <a:p>
            <a:pPr marL="285750" indent="-285750">
              <a:buFont typeface="Arial" panose="020B0604020202020204" pitchFamily="34" charset="0"/>
              <a:buChar char="•"/>
            </a:pPr>
            <a:endParaRPr lang="en-GB" sz="2000">
              <a:solidFill>
                <a:srgbClr val="000000"/>
              </a:solidFill>
              <a:latin typeface="+mj-lt"/>
              <a:cs typeface="Poppins"/>
            </a:endParaRPr>
          </a:p>
          <a:p>
            <a:pPr marL="285750" indent="-285750">
              <a:buFont typeface="Arial" panose="020B0604020202020204" pitchFamily="34" charset="0"/>
              <a:buChar char="•"/>
            </a:pPr>
            <a:endParaRPr lang="en-GB"/>
          </a:p>
        </p:txBody>
      </p:sp>
      <p:sp>
        <p:nvSpPr>
          <p:cNvPr id="5" name="Rectangle 4">
            <a:extLst>
              <a:ext uri="{FF2B5EF4-FFF2-40B4-BE49-F238E27FC236}">
                <a16:creationId xmlns:a16="http://schemas.microsoft.com/office/drawing/2014/main" id="{F8C4FEDF-A98B-BAAB-0C7A-F42CCE127463}"/>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6" name="TextBox 5">
            <a:extLst>
              <a:ext uri="{FF2B5EF4-FFF2-40B4-BE49-F238E27FC236}">
                <a16:creationId xmlns:a16="http://schemas.microsoft.com/office/drawing/2014/main" id="{4D2EA24B-477A-B4AB-8E47-CEB06A87B81D}"/>
              </a:ext>
            </a:extLst>
          </p:cNvPr>
          <p:cNvSpPr txBox="1"/>
          <p:nvPr/>
        </p:nvSpPr>
        <p:spPr>
          <a:xfrm>
            <a:off x="9602181" y="21124"/>
            <a:ext cx="1952546" cy="615553"/>
          </a:xfrm>
          <a:prstGeom prst="rect">
            <a:avLst/>
          </a:prstGeom>
          <a:noFill/>
        </p:spPr>
        <p:txBody>
          <a:bodyPr wrap="square" lIns="91440" tIns="45720" rIns="91440" bIns="45720" anchor="t">
            <a:spAutoFit/>
          </a:bodyPr>
          <a:lstStyle/>
          <a:p>
            <a:r>
              <a:rPr lang="en-US" sz="1600" b="1" i="0" kern="1200">
                <a:solidFill>
                  <a:schemeClr val="bg1"/>
                </a:solidFill>
                <a:latin typeface="Poppins"/>
                <a:cs typeface="Poppins"/>
              </a:rPr>
              <a:t>#</a:t>
            </a:r>
            <a:r>
              <a:rPr lang="en-US" sz="1600" b="1">
                <a:solidFill>
                  <a:schemeClr val="bg1"/>
                </a:solidFill>
                <a:latin typeface="Poppins"/>
                <a:cs typeface="Poppins"/>
              </a:rPr>
              <a:t>NESO0608</a:t>
            </a:r>
            <a:endParaRPr lang="en-US" sz="1600">
              <a:solidFill>
                <a:schemeClr val="bg1"/>
              </a:solidFill>
              <a:latin typeface="Poppins"/>
              <a:cs typeface="Poppins"/>
            </a:endParaRPr>
          </a:p>
          <a:p>
            <a:endParaRPr lang="en-US" sz="1800" b="1" i="0" kern="1200">
              <a:solidFill>
                <a:schemeClr val="bg1"/>
              </a:solidFill>
              <a:effectLst/>
              <a:latin typeface="Poppins" panose="00000500000000000000" pitchFamily="2" charset="0"/>
              <a:cs typeface="Poppins"/>
            </a:endParaRPr>
          </a:p>
        </p:txBody>
      </p:sp>
      <p:sp>
        <p:nvSpPr>
          <p:cNvPr id="4" name="Rectangle 3">
            <a:extLst>
              <a:ext uri="{FF2B5EF4-FFF2-40B4-BE49-F238E27FC236}">
                <a16:creationId xmlns:a16="http://schemas.microsoft.com/office/drawing/2014/main" id="{025DF970-41DC-E0C0-14AD-68B7861C88B7}"/>
              </a:ext>
            </a:extLst>
          </p:cNvPr>
          <p:cNvSpPr/>
          <p:nvPr/>
        </p:nvSpPr>
        <p:spPr>
          <a:xfrm>
            <a:off x="4216400" y="3190240"/>
            <a:ext cx="6207760" cy="1798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Not sure we need this one ant more </a:t>
            </a:r>
          </a:p>
        </p:txBody>
      </p:sp>
    </p:spTree>
    <p:extLst>
      <p:ext uri="{BB962C8B-B14F-4D97-AF65-F5344CB8AC3E}">
        <p14:creationId xmlns:p14="http://schemas.microsoft.com/office/powerpoint/2010/main" val="1942586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1C2F515-28A7-D0DE-D9E5-213F84F72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01F6D-B220-E25F-A4EE-89C8B886152B}"/>
              </a:ext>
            </a:extLst>
          </p:cNvPr>
          <p:cNvSpPr>
            <a:spLocks noGrp="1"/>
          </p:cNvSpPr>
          <p:nvPr>
            <p:ph type="ctrTitle"/>
          </p:nvPr>
        </p:nvSpPr>
        <p:spPr/>
        <p:txBody>
          <a:bodyPr/>
          <a:lstStyle/>
          <a:p>
            <a:r>
              <a:rPr lang="en-GB"/>
              <a:t>Validation process walk through</a:t>
            </a:r>
          </a:p>
        </p:txBody>
      </p:sp>
      <p:pic>
        <p:nvPicPr>
          <p:cNvPr id="4" name="Picture 3">
            <a:extLst>
              <a:ext uri="{FF2B5EF4-FFF2-40B4-BE49-F238E27FC236}">
                <a16:creationId xmlns:a16="http://schemas.microsoft.com/office/drawing/2014/main" id="{52BE039D-AE3E-D69A-77B8-2E4B33E642B0}"/>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1254599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926F-A218-88E9-2C8B-277A36B48530}"/>
              </a:ext>
            </a:extLst>
          </p:cNvPr>
          <p:cNvSpPr>
            <a:spLocks noGrp="1"/>
          </p:cNvSpPr>
          <p:nvPr>
            <p:ph type="title"/>
          </p:nvPr>
        </p:nvSpPr>
        <p:spPr/>
        <p:txBody>
          <a:bodyPr/>
          <a:lstStyle/>
          <a:p>
            <a:r>
              <a:rPr lang="en-GB"/>
              <a:t>Email security </a:t>
            </a:r>
          </a:p>
        </p:txBody>
      </p:sp>
      <p:sp>
        <p:nvSpPr>
          <p:cNvPr id="4" name="Content Placeholder 3">
            <a:extLst>
              <a:ext uri="{FF2B5EF4-FFF2-40B4-BE49-F238E27FC236}">
                <a16:creationId xmlns:a16="http://schemas.microsoft.com/office/drawing/2014/main" id="{91CE1933-51CA-7AFC-B294-B7607B604726}"/>
              </a:ext>
            </a:extLst>
          </p:cNvPr>
          <p:cNvSpPr>
            <a:spLocks noGrp="1"/>
          </p:cNvSpPr>
          <p:nvPr>
            <p:ph sz="half" idx="2"/>
          </p:nvPr>
        </p:nvSpPr>
        <p:spPr>
          <a:xfrm>
            <a:off x="637274" y="2505075"/>
            <a:ext cx="6441518" cy="3684588"/>
          </a:xfrm>
        </p:spPr>
        <p:txBody>
          <a:bodyPr vert="horz" lIns="91440" tIns="45720" rIns="91440" bIns="45720" rtlCol="0" anchor="t">
            <a:normAutofit/>
          </a:bodyPr>
          <a:lstStyle/>
          <a:p>
            <a:r>
              <a:rPr lang="en-GB" sz="2000">
                <a:latin typeface="Poppins"/>
                <a:cs typeface="Poppins"/>
              </a:rPr>
              <a:t>We confirm </a:t>
            </a:r>
            <a:endParaRPr lang="en-US" sz="1600">
              <a:latin typeface="Poppins"/>
              <a:cs typeface="Poppins"/>
            </a:endParaRPr>
          </a:p>
          <a:p>
            <a:r>
              <a:rPr lang="en-GB" sz="2000">
                <a:latin typeface="Poppins"/>
                <a:cs typeface="Poppins"/>
                <a:hlinkClick r:id="rId2"/>
              </a:rPr>
              <a:t>noreply-connections@nationalenergyso.com</a:t>
            </a:r>
            <a:r>
              <a:rPr lang="en-GB" sz="2000">
                <a:latin typeface="Poppins"/>
                <a:cs typeface="Poppins"/>
              </a:rPr>
              <a:t> </a:t>
            </a:r>
            <a:endParaRPr lang="en-GB" sz="1600">
              <a:latin typeface="Poppins"/>
              <a:cs typeface="Poppins"/>
            </a:endParaRPr>
          </a:p>
          <a:p>
            <a:r>
              <a:rPr lang="en-GB" sz="2000">
                <a:latin typeface="Poppins"/>
                <a:cs typeface="Poppins"/>
              </a:rPr>
              <a:t>is a valid no reply box from NESO and can be added to your safe senders list </a:t>
            </a:r>
            <a:endParaRPr lang="en-GB" sz="1600">
              <a:latin typeface="Poppins"/>
              <a:cs typeface="Poppins"/>
            </a:endParaRPr>
          </a:p>
        </p:txBody>
      </p:sp>
      <p:pic>
        <p:nvPicPr>
          <p:cNvPr id="7" name="Picture Placeholder 6" descr="A person wearing headphones looking at a screen&#10;&#10;AI-generated content may be incorrect.">
            <a:extLst>
              <a:ext uri="{FF2B5EF4-FFF2-40B4-BE49-F238E27FC236}">
                <a16:creationId xmlns:a16="http://schemas.microsoft.com/office/drawing/2014/main" id="{7C1FFF4D-5CB8-0F36-FB88-339C752E9E8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193" r="22193"/>
          <a:stretch>
            <a:fillRect/>
          </a:stretch>
        </p:blipFill>
        <p:spPr>
          <a:xfrm>
            <a:off x="7304731" y="0"/>
            <a:ext cx="5721350" cy="6858000"/>
          </a:xfrm>
        </p:spPr>
      </p:pic>
      <p:sp>
        <p:nvSpPr>
          <p:cNvPr id="8" name="Rectangle 7">
            <a:extLst>
              <a:ext uri="{FF2B5EF4-FFF2-40B4-BE49-F238E27FC236}">
                <a16:creationId xmlns:a16="http://schemas.microsoft.com/office/drawing/2014/main" id="{298ED799-586C-4B5C-1AC7-837236C15785}"/>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1395498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6DB9E42-05C6-75D8-E1D9-5A1287878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330FB-21AB-2A67-E9BB-8E95811CBF01}"/>
              </a:ext>
            </a:extLst>
          </p:cNvPr>
          <p:cNvSpPr>
            <a:spLocks noGrp="1"/>
          </p:cNvSpPr>
          <p:nvPr>
            <p:ph type="title"/>
          </p:nvPr>
        </p:nvSpPr>
        <p:spPr/>
        <p:txBody>
          <a:bodyPr/>
          <a:lstStyle/>
          <a:p>
            <a:r>
              <a:rPr lang="en-GB"/>
              <a:t>Submission Process</a:t>
            </a:r>
          </a:p>
        </p:txBody>
      </p:sp>
      <p:sp>
        <p:nvSpPr>
          <p:cNvPr id="4" name="Rectangle 1">
            <a:extLst>
              <a:ext uri="{FF2B5EF4-FFF2-40B4-BE49-F238E27FC236}">
                <a16:creationId xmlns:a16="http://schemas.microsoft.com/office/drawing/2014/main" id="{7014A1C2-AB1D-F4E3-E0CE-4D218BE3728D}"/>
              </a:ext>
            </a:extLst>
          </p:cNvPr>
          <p:cNvSpPr>
            <a:spLocks noGrp="1" noChangeArrowheads="1"/>
          </p:cNvSpPr>
          <p:nvPr>
            <p:ph idx="1"/>
          </p:nvPr>
        </p:nvSpPr>
        <p:spPr bwMode="auto">
          <a:xfrm>
            <a:off x="637273" y="1690688"/>
            <a:ext cx="65485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Slide 2: Submission Process</a:t>
            </a:r>
            <a:endParaRPr kumimoji="0" lang="en-US" altLang="en-US" sz="1800" b="0" i="0" u="none" strike="noStrike" cap="none" normalizeH="0" baseline="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Briefly explain what customers need to submit and when.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Highlight any deadlines or key actions.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Keep the language plain and direct.</a:t>
            </a:r>
          </a:p>
        </p:txBody>
      </p:sp>
      <p:sp>
        <p:nvSpPr>
          <p:cNvPr id="3" name="Rectangle 2">
            <a:extLst>
              <a:ext uri="{FF2B5EF4-FFF2-40B4-BE49-F238E27FC236}">
                <a16:creationId xmlns:a16="http://schemas.microsoft.com/office/drawing/2014/main" id="{D1AD82D3-129A-F6FD-1698-D39C70E6F317}"/>
              </a:ext>
            </a:extLst>
          </p:cNvPr>
          <p:cNvSpPr/>
          <p:nvPr/>
        </p:nvSpPr>
        <p:spPr>
          <a:xfrm>
            <a:off x="5080000" y="3596640"/>
            <a:ext cx="4226560" cy="181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Suggest using the no one left stranded messaging </a:t>
            </a:r>
          </a:p>
        </p:txBody>
      </p:sp>
      <p:sp>
        <p:nvSpPr>
          <p:cNvPr id="5" name="Rectangle 4">
            <a:extLst>
              <a:ext uri="{FF2B5EF4-FFF2-40B4-BE49-F238E27FC236}">
                <a16:creationId xmlns:a16="http://schemas.microsoft.com/office/drawing/2014/main" id="{1BB2B1DD-BA0C-23C5-AF83-40E852E9C9B3}"/>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591805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4051-CA9B-1ACE-93A7-93E351F5D59A}"/>
              </a:ext>
            </a:extLst>
          </p:cNvPr>
          <p:cNvSpPr>
            <a:spLocks noGrp="1"/>
          </p:cNvSpPr>
          <p:nvPr>
            <p:ph type="title"/>
          </p:nvPr>
        </p:nvSpPr>
        <p:spPr/>
        <p:txBody>
          <a:bodyPr/>
          <a:lstStyle/>
          <a:p>
            <a:r>
              <a:rPr lang="en-GB"/>
              <a:t>Building blocks for giving notice</a:t>
            </a:r>
          </a:p>
        </p:txBody>
      </p:sp>
      <p:sp>
        <p:nvSpPr>
          <p:cNvPr id="3" name="Content Placeholder 2">
            <a:extLst>
              <a:ext uri="{FF2B5EF4-FFF2-40B4-BE49-F238E27FC236}">
                <a16:creationId xmlns:a16="http://schemas.microsoft.com/office/drawing/2014/main" id="{A41E3E34-E0F4-70B7-87DE-52553675A81E}"/>
              </a:ext>
            </a:extLst>
          </p:cNvPr>
          <p:cNvSpPr>
            <a:spLocks noGrp="1"/>
          </p:cNvSpPr>
          <p:nvPr>
            <p:ph idx="1"/>
          </p:nvPr>
        </p:nvSpPr>
        <p:spPr>
          <a:xfrm>
            <a:off x="480520" y="1566839"/>
            <a:ext cx="8585103" cy="4351338"/>
          </a:xfrm>
        </p:spPr>
        <p:txBody>
          <a:bodyPr>
            <a:normAutofit fontScale="92500" lnSpcReduction="10000"/>
          </a:bodyPr>
          <a:lstStyle/>
          <a:p>
            <a:pPr marL="0" indent="0">
              <a:buNone/>
            </a:pPr>
            <a:endParaRPr lang="en-GB"/>
          </a:p>
          <a:p>
            <a:r>
              <a:rPr lang="en-GB"/>
              <a:t>Ensure that everyone who wants to is able to submit</a:t>
            </a:r>
          </a:p>
          <a:p>
            <a:r>
              <a:rPr lang="en-GB"/>
              <a:t>Known data and known portal issues addressed</a:t>
            </a:r>
          </a:p>
          <a:p>
            <a:r>
              <a:rPr lang="en-GB"/>
              <a:t>Ability for those who have already submitted to review and amend before the window closes </a:t>
            </a:r>
          </a:p>
          <a:p>
            <a:r>
              <a:rPr lang="en-GB"/>
              <a:t>Resource and process in place to give additional support where required</a:t>
            </a:r>
          </a:p>
          <a:p>
            <a:r>
              <a:rPr lang="en-GB"/>
              <a:t>Remediation process</a:t>
            </a:r>
          </a:p>
          <a:p>
            <a:pPr lvl="1"/>
            <a:endParaRPr lang="en-GB"/>
          </a:p>
          <a:p>
            <a:endParaRPr lang="en-GB"/>
          </a:p>
        </p:txBody>
      </p:sp>
      <p:sp>
        <p:nvSpPr>
          <p:cNvPr id="4" name="Rectangle 3">
            <a:extLst>
              <a:ext uri="{FF2B5EF4-FFF2-40B4-BE49-F238E27FC236}">
                <a16:creationId xmlns:a16="http://schemas.microsoft.com/office/drawing/2014/main" id="{08D3C55C-8200-F9EB-5734-7CA1F5A5FC6C}"/>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6" name="TextBox 5">
            <a:extLst>
              <a:ext uri="{FF2B5EF4-FFF2-40B4-BE49-F238E27FC236}">
                <a16:creationId xmlns:a16="http://schemas.microsoft.com/office/drawing/2014/main" id="{3B1E706F-D815-D8F8-CD2A-5E67F2D29354}"/>
              </a:ext>
            </a:extLst>
          </p:cNvPr>
          <p:cNvSpPr txBox="1"/>
          <p:nvPr/>
        </p:nvSpPr>
        <p:spPr>
          <a:xfrm>
            <a:off x="10533946" y="182880"/>
            <a:ext cx="2442503" cy="646331"/>
          </a:xfrm>
          <a:prstGeom prst="rect">
            <a:avLst/>
          </a:prstGeom>
          <a:noFill/>
        </p:spPr>
        <p:txBody>
          <a:bodyPr wrap="square" lIns="91440" tIns="45720" rIns="91440" bIns="45720" anchor="t">
            <a:spAutoFit/>
          </a:bodyPr>
          <a:lstStyle/>
          <a:p>
            <a:r>
              <a:rPr lang="en-US" sz="1800" b="1" i="0" kern="1200">
                <a:solidFill>
                  <a:schemeClr val="accent1"/>
                </a:solidFill>
                <a:latin typeface="Poppins"/>
                <a:cs typeface="Poppins"/>
              </a:rPr>
              <a:t>#</a:t>
            </a:r>
            <a:r>
              <a:rPr lang="en-US" b="1">
                <a:solidFill>
                  <a:schemeClr val="accent1"/>
                </a:solidFill>
                <a:latin typeface="Poppins"/>
                <a:cs typeface="Poppins"/>
              </a:rPr>
              <a:t>NESO0708</a:t>
            </a:r>
            <a:endParaRPr lang="en-US">
              <a:solidFill>
                <a:schemeClr val="accent1"/>
              </a:solidFill>
              <a:latin typeface="Poppins"/>
              <a:cs typeface="Poppins"/>
            </a:endParaRPr>
          </a:p>
          <a:p>
            <a:endParaRPr lang="en-US" sz="1800" b="1" i="0" kern="1200">
              <a:solidFill>
                <a:schemeClr val="tx2"/>
              </a:solidFill>
              <a:effectLst/>
              <a:latin typeface="Poppins" panose="00000500000000000000" pitchFamily="2" charset="0"/>
              <a:cs typeface="Poppins"/>
            </a:endParaRPr>
          </a:p>
        </p:txBody>
      </p:sp>
    </p:spTree>
    <p:extLst>
      <p:ext uri="{BB962C8B-B14F-4D97-AF65-F5344CB8AC3E}">
        <p14:creationId xmlns:p14="http://schemas.microsoft.com/office/powerpoint/2010/main" val="2100189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9E15-836E-7E16-EF54-E0B5A8307463}"/>
              </a:ext>
            </a:extLst>
          </p:cNvPr>
          <p:cNvSpPr>
            <a:spLocks noGrp="1"/>
          </p:cNvSpPr>
          <p:nvPr>
            <p:ph type="title"/>
          </p:nvPr>
        </p:nvSpPr>
        <p:spPr/>
        <p:txBody>
          <a:bodyPr/>
          <a:lstStyle/>
          <a:p>
            <a:r>
              <a:rPr lang="en-GB"/>
              <a:t>Definitions </a:t>
            </a:r>
          </a:p>
        </p:txBody>
      </p:sp>
      <p:sp>
        <p:nvSpPr>
          <p:cNvPr id="3" name="Content Placeholder 2">
            <a:extLst>
              <a:ext uri="{FF2B5EF4-FFF2-40B4-BE49-F238E27FC236}">
                <a16:creationId xmlns:a16="http://schemas.microsoft.com/office/drawing/2014/main" id="{AAFF4E49-CD72-E64D-8D07-FCA47CB70AF3}"/>
              </a:ext>
            </a:extLst>
          </p:cNvPr>
          <p:cNvSpPr>
            <a:spLocks noGrp="1"/>
          </p:cNvSpPr>
          <p:nvPr>
            <p:ph type="body" sz="quarter" idx="13"/>
          </p:nvPr>
        </p:nvSpPr>
        <p:spPr>
          <a:xfrm>
            <a:off x="2623686" y="1835306"/>
            <a:ext cx="6944628" cy="3193894"/>
          </a:xfrm>
        </p:spPr>
        <p:txBody>
          <a:bodyPr>
            <a:noAutofit/>
          </a:bodyPr>
          <a:lstStyle/>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A clear working day means that no matter the time we email you, the ‘clock’ starts at 00:01 the next working day.</a:t>
            </a:r>
          </a:p>
          <a:p>
            <a:pPr>
              <a:spcAft>
                <a:spcPts val="400"/>
              </a:spcAft>
              <a:buFont typeface="Arial" panose="020B0604020202020204" pitchFamily="34" charset="0"/>
              <a:buChar char="•"/>
            </a:pP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kern="100">
                <a:effectLst/>
                <a:latin typeface="Poppins" panose="00000500000000000000" pitchFamily="2" charset="0"/>
                <a:ea typeface="DengXian" panose="02010600030101010101" pitchFamily="2" charset="-122"/>
                <a:cs typeface="Arial" panose="020B0604020202020204" pitchFamily="34" charset="0"/>
              </a:rPr>
              <a:t>So, if we email you on Friday at 11am about the results of your checks, your four working days start on Monday at 00:01 and finish on Thursday at 23:59.</a:t>
            </a:r>
            <a:br>
              <a:rPr lang="en-GB" kern="100">
                <a:effectLst/>
                <a:latin typeface="Poppins" panose="00000500000000000000" pitchFamily="2" charset="0"/>
                <a:ea typeface="DengXian" panose="02010600030101010101" pitchFamily="2" charset="-122"/>
                <a:cs typeface="Arial" panose="020B0604020202020204" pitchFamily="34" charset="0"/>
              </a:rPr>
            </a:br>
            <a:endParaRPr lang="en-GB" kern="100">
              <a:effectLst/>
              <a:latin typeface="Poppins" panose="00000500000000000000" pitchFamily="2" charset="0"/>
              <a:ea typeface="DengXian" panose="02010600030101010101" pitchFamily="2" charset="-122"/>
              <a:cs typeface="Arial" panose="020B0604020202020204" pitchFamily="34" charset="0"/>
            </a:endParaRPr>
          </a:p>
          <a:p>
            <a:pPr>
              <a:spcAft>
                <a:spcPts val="400"/>
              </a:spcAft>
            </a:pPr>
            <a:r>
              <a:rPr lang="en-GB">
                <a:effectLst/>
                <a:latin typeface="Poppins" panose="00000500000000000000" pitchFamily="2" charset="0"/>
                <a:ea typeface="DengXian" panose="02010600030101010101" pitchFamily="2" charset="-122"/>
              </a:rPr>
              <a:t>Please note: Monday 25 August 2025 is </a:t>
            </a:r>
            <a:r>
              <a:rPr lang="en-GB">
                <a:ea typeface="DengXian" panose="02010600030101010101" pitchFamily="2" charset="-122"/>
              </a:rPr>
              <a:t>a bank holiday in England and Wales and is </a:t>
            </a:r>
            <a:r>
              <a:rPr lang="en-GB">
                <a:effectLst/>
                <a:latin typeface="Poppins" panose="00000500000000000000" pitchFamily="2" charset="0"/>
                <a:ea typeface="DengXian" panose="02010600030101010101" pitchFamily="2" charset="-122"/>
              </a:rPr>
              <a:t>classed as a non-working day for all customers for the purposes of this announcement.</a:t>
            </a:r>
            <a:endParaRPr lang="en-GB"/>
          </a:p>
        </p:txBody>
      </p:sp>
      <p:pic>
        <p:nvPicPr>
          <p:cNvPr id="8" name="Graphic 7" descr="Clock with solid fill">
            <a:extLst>
              <a:ext uri="{FF2B5EF4-FFF2-40B4-BE49-F238E27FC236}">
                <a16:creationId xmlns:a16="http://schemas.microsoft.com/office/drawing/2014/main" id="{9BD31A4F-F826-FA11-84B3-7D162EDC46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7350" y="1585757"/>
            <a:ext cx="838200" cy="838200"/>
          </a:xfrm>
          <a:prstGeom prst="rect">
            <a:avLst/>
          </a:prstGeom>
        </p:spPr>
      </p:pic>
      <p:pic>
        <p:nvPicPr>
          <p:cNvPr id="10" name="Graphic 9" descr="Envelope with solid fill">
            <a:extLst>
              <a:ext uri="{FF2B5EF4-FFF2-40B4-BE49-F238E27FC236}">
                <a16:creationId xmlns:a16="http://schemas.microsoft.com/office/drawing/2014/main" id="{1258DEC8-870B-3DEA-5C90-BC1F9DC431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9250" y="2794000"/>
            <a:ext cx="838200" cy="838200"/>
          </a:xfrm>
          <a:prstGeom prst="rect">
            <a:avLst/>
          </a:prstGeom>
        </p:spPr>
      </p:pic>
      <p:pic>
        <p:nvPicPr>
          <p:cNvPr id="12" name="Graphic 11" descr="Monthly calendar with solid fill">
            <a:extLst>
              <a:ext uri="{FF2B5EF4-FFF2-40B4-BE49-F238E27FC236}">
                <a16:creationId xmlns:a16="http://schemas.microsoft.com/office/drawing/2014/main" id="{27618DEE-A1FF-C533-142E-44C4C468E6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1150" y="4037012"/>
            <a:ext cx="914400" cy="914400"/>
          </a:xfrm>
          <a:prstGeom prst="rect">
            <a:avLst/>
          </a:prstGeom>
        </p:spPr>
      </p:pic>
      <p:sp>
        <p:nvSpPr>
          <p:cNvPr id="7" name="Rectangle 6">
            <a:extLst>
              <a:ext uri="{FF2B5EF4-FFF2-40B4-BE49-F238E27FC236}">
                <a16:creationId xmlns:a16="http://schemas.microsoft.com/office/drawing/2014/main" id="{5AC5BFA0-71F1-5CA5-84F9-5499CFD24763}"/>
              </a:ext>
            </a:extLst>
          </p:cNvPr>
          <p:cNvSpPr/>
          <p:nvPr/>
        </p:nvSpPr>
        <p:spPr>
          <a:xfrm>
            <a:off x="521208" y="182880"/>
            <a:ext cx="1755648" cy="265176"/>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bg1"/>
                </a:solidFill>
              </a:rPr>
              <a:t>Public</a:t>
            </a:r>
          </a:p>
        </p:txBody>
      </p:sp>
    </p:spTree>
    <p:extLst>
      <p:ext uri="{BB962C8B-B14F-4D97-AF65-F5344CB8AC3E}">
        <p14:creationId xmlns:p14="http://schemas.microsoft.com/office/powerpoint/2010/main" val="1760564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0BA6-E6AE-9BD9-FAF5-5C1D1DDE30F0}"/>
              </a:ext>
            </a:extLst>
          </p:cNvPr>
          <p:cNvSpPr>
            <a:spLocks noGrp="1"/>
          </p:cNvSpPr>
          <p:nvPr>
            <p:ph type="title"/>
          </p:nvPr>
        </p:nvSpPr>
        <p:spPr/>
        <p:txBody>
          <a:bodyPr/>
          <a:lstStyle/>
          <a:p>
            <a:r>
              <a:rPr lang="en-GB"/>
              <a:t>Validation – First stages</a:t>
            </a:r>
          </a:p>
        </p:txBody>
      </p:sp>
      <p:graphicFrame>
        <p:nvGraphicFramePr>
          <p:cNvPr id="5" name="Content Placeholder 4">
            <a:extLst>
              <a:ext uri="{FF2B5EF4-FFF2-40B4-BE49-F238E27FC236}">
                <a16:creationId xmlns:a16="http://schemas.microsoft.com/office/drawing/2014/main" id="{014D62D4-7B8A-324F-8CFA-FD1E96EA493A}"/>
              </a:ext>
            </a:extLst>
          </p:cNvPr>
          <p:cNvGraphicFramePr>
            <a:graphicFrameLocks noGrp="1"/>
          </p:cNvGraphicFramePr>
          <p:nvPr>
            <p:ph sz="half" idx="1"/>
          </p:nvPr>
        </p:nvGraphicFramePr>
        <p:xfrm>
          <a:off x="189812" y="1235676"/>
          <a:ext cx="11812376" cy="2207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BA895269-55A0-D18F-2F18-E66B374F74B1}"/>
              </a:ext>
            </a:extLst>
          </p:cNvPr>
          <p:cNvPicPr>
            <a:picLocks noChangeAspect="1"/>
          </p:cNvPicPr>
          <p:nvPr/>
        </p:nvPicPr>
        <p:blipFill>
          <a:blip r:embed="rId8"/>
          <a:srcRect t="4502"/>
          <a:stretch/>
        </p:blipFill>
        <p:spPr>
          <a:xfrm>
            <a:off x="844206" y="3531486"/>
            <a:ext cx="9286528" cy="2961389"/>
          </a:xfrm>
          <a:prstGeom prst="rect">
            <a:avLst/>
          </a:prstGeom>
        </p:spPr>
      </p:pic>
      <p:sp>
        <p:nvSpPr>
          <p:cNvPr id="8" name="Rectangle 7">
            <a:extLst>
              <a:ext uri="{FF2B5EF4-FFF2-40B4-BE49-F238E27FC236}">
                <a16:creationId xmlns:a16="http://schemas.microsoft.com/office/drawing/2014/main" id="{1E6B27B4-F823-B50F-8870-D28641E70247}"/>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104572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D98503E-EAD2-D910-1F90-318D7DF23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08C51-2AE6-DB4A-1F24-F208D2E75845}"/>
              </a:ext>
            </a:extLst>
          </p:cNvPr>
          <p:cNvSpPr>
            <a:spLocks noGrp="1"/>
          </p:cNvSpPr>
          <p:nvPr>
            <p:ph type="title"/>
          </p:nvPr>
        </p:nvSpPr>
        <p:spPr>
          <a:xfrm>
            <a:off x="632010" y="316819"/>
            <a:ext cx="5249053" cy="1016207"/>
          </a:xfrm>
        </p:spPr>
        <p:txBody>
          <a:bodyPr>
            <a:normAutofit/>
          </a:bodyPr>
          <a:lstStyle/>
          <a:p>
            <a:r>
              <a:rPr lang="en-GB" sz="4400">
                <a:latin typeface="+mn-lt"/>
              </a:rPr>
              <a:t>Validation</a:t>
            </a:r>
          </a:p>
        </p:txBody>
      </p:sp>
      <p:sp>
        <p:nvSpPr>
          <p:cNvPr id="4" name="Content Placeholder 3">
            <a:extLst>
              <a:ext uri="{FF2B5EF4-FFF2-40B4-BE49-F238E27FC236}">
                <a16:creationId xmlns:a16="http://schemas.microsoft.com/office/drawing/2014/main" id="{04B2F1FC-9D0A-FFB3-9482-A92A9CBBB0A7}"/>
              </a:ext>
            </a:extLst>
          </p:cNvPr>
          <p:cNvSpPr>
            <a:spLocks noGrp="1"/>
          </p:cNvSpPr>
          <p:nvPr>
            <p:ph type="body" sz="quarter" idx="13"/>
          </p:nvPr>
        </p:nvSpPr>
        <p:spPr>
          <a:xfrm>
            <a:off x="632011" y="1195294"/>
            <a:ext cx="4924348" cy="384851"/>
          </a:xfrm>
        </p:spPr>
        <p:txBody>
          <a:bodyPr>
            <a:normAutofit/>
          </a:bodyPr>
          <a:lstStyle/>
          <a:p>
            <a:r>
              <a:rPr lang="en-GB" sz="1800">
                <a:latin typeface="+mn-lt"/>
              </a:rPr>
              <a:t>Three routes – </a:t>
            </a:r>
            <a:r>
              <a:rPr lang="en-GB" sz="1800" b="1">
                <a:latin typeface="+mn-lt"/>
              </a:rPr>
              <a:t>route two</a:t>
            </a:r>
          </a:p>
        </p:txBody>
      </p:sp>
      <p:sp>
        <p:nvSpPr>
          <p:cNvPr id="10" name="Text Placeholder 9">
            <a:extLst>
              <a:ext uri="{FF2B5EF4-FFF2-40B4-BE49-F238E27FC236}">
                <a16:creationId xmlns:a16="http://schemas.microsoft.com/office/drawing/2014/main" id="{D8F0DEDB-87CC-F4F1-08D8-25BAF97392DD}"/>
              </a:ext>
            </a:extLst>
          </p:cNvPr>
          <p:cNvSpPr>
            <a:spLocks noGrp="1"/>
          </p:cNvSpPr>
          <p:nvPr>
            <p:ph type="body" sz="quarter" idx="19"/>
          </p:nvPr>
        </p:nvSpPr>
        <p:spPr>
          <a:xfrm>
            <a:off x="632011" y="4289759"/>
            <a:ext cx="2549658" cy="2181783"/>
          </a:xfrm>
        </p:spPr>
        <p:txBody>
          <a:bodyPr>
            <a:normAutofit lnSpcReduction="10000"/>
          </a:bodyPr>
          <a:lstStyle/>
          <a:p>
            <a:r>
              <a:rPr lang="en-GB">
                <a:latin typeface="+mn-lt"/>
              </a:rPr>
              <a:t>An authorised signature is also required. Please use the template text, saved as a PDF of a Word document, to accompany the signature.</a:t>
            </a:r>
          </a:p>
        </p:txBody>
      </p:sp>
      <p:sp>
        <p:nvSpPr>
          <p:cNvPr id="6" name="Rectangle 5">
            <a:extLst>
              <a:ext uri="{FF2B5EF4-FFF2-40B4-BE49-F238E27FC236}">
                <a16:creationId xmlns:a16="http://schemas.microsoft.com/office/drawing/2014/main" id="{8600BAAE-8E23-1022-3C53-19C9053E1964}"/>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7" name="Rectangle 6">
            <a:extLst>
              <a:ext uri="{FF2B5EF4-FFF2-40B4-BE49-F238E27FC236}">
                <a16:creationId xmlns:a16="http://schemas.microsoft.com/office/drawing/2014/main" id="{F09F2CDB-CACD-BC4E-B090-BFD594B80183}"/>
              </a:ext>
            </a:extLst>
          </p:cNvPr>
          <p:cNvSpPr/>
          <p:nvPr/>
        </p:nvSpPr>
        <p:spPr>
          <a:xfrm>
            <a:off x="0" y="3213100"/>
            <a:ext cx="6096000" cy="726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E9EFE2-DAE0-37ED-85E1-0D46A413775E}"/>
              </a:ext>
            </a:extLst>
          </p:cNvPr>
          <p:cNvSpPr txBox="1"/>
          <p:nvPr/>
        </p:nvSpPr>
        <p:spPr>
          <a:xfrm>
            <a:off x="632010" y="1605545"/>
            <a:ext cx="5121143" cy="2308324"/>
          </a:xfrm>
          <a:prstGeom prst="rect">
            <a:avLst/>
          </a:prstGeom>
          <a:noFill/>
        </p:spPr>
        <p:txBody>
          <a:bodyPr wrap="square" rtlCol="0">
            <a:spAutoFit/>
          </a:bodyPr>
          <a:lstStyle/>
          <a:p>
            <a:r>
              <a:rPr lang="en-GB" sz="1600" b="1">
                <a:latin typeface="+mn-lt"/>
              </a:rPr>
              <a:t>Correct: </a:t>
            </a:r>
            <a:r>
              <a:rPr lang="en-GB" sz="1600">
                <a:latin typeface="+mn-lt"/>
              </a:rPr>
              <a:t>Customers must notify us of any amendments they wish to make to their submission. If customers want to make changes to their original application and know what new or additional evidence is required, they should inform us what they are changing in the ‘validate evidence’ text box and complete the designated form and download the final content in PDF format.</a:t>
            </a:r>
          </a:p>
        </p:txBody>
      </p:sp>
      <p:pic>
        <p:nvPicPr>
          <p:cNvPr id="8" name="Picture 7">
            <a:extLst>
              <a:ext uri="{FF2B5EF4-FFF2-40B4-BE49-F238E27FC236}">
                <a16:creationId xmlns:a16="http://schemas.microsoft.com/office/drawing/2014/main" id="{AED35A9D-CFA9-3C18-7C1B-4213A4DA8846}"/>
              </a:ext>
            </a:extLst>
          </p:cNvPr>
          <p:cNvPicPr>
            <a:picLocks noChangeAspect="1"/>
          </p:cNvPicPr>
          <p:nvPr/>
        </p:nvPicPr>
        <p:blipFill>
          <a:blip r:embed="rId3"/>
          <a:stretch>
            <a:fillRect/>
          </a:stretch>
        </p:blipFill>
        <p:spPr>
          <a:xfrm>
            <a:off x="3342330" y="4082389"/>
            <a:ext cx="2636065" cy="2596524"/>
          </a:xfrm>
          <a:prstGeom prst="rect">
            <a:avLst/>
          </a:prstGeom>
          <a:ln>
            <a:solidFill>
              <a:schemeClr val="tx1"/>
            </a:solidFill>
          </a:ln>
        </p:spPr>
      </p:pic>
      <p:sp>
        <p:nvSpPr>
          <p:cNvPr id="14" name="Rectangle 13">
            <a:extLst>
              <a:ext uri="{FF2B5EF4-FFF2-40B4-BE49-F238E27FC236}">
                <a16:creationId xmlns:a16="http://schemas.microsoft.com/office/drawing/2014/main" id="{73019CF6-83A4-BB0A-41AD-99203C6CC260}"/>
              </a:ext>
            </a:extLst>
          </p:cNvPr>
          <p:cNvSpPr/>
          <p:nvPr/>
        </p:nvSpPr>
        <p:spPr>
          <a:xfrm>
            <a:off x="11328400" y="835773"/>
            <a:ext cx="863600" cy="5349127"/>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585DA3D0-645F-3EE4-A7A9-9FE4EFEB41F2}"/>
              </a:ext>
            </a:extLst>
          </p:cNvPr>
          <p:cNvSpPr/>
          <p:nvPr/>
        </p:nvSpPr>
        <p:spPr>
          <a:xfrm>
            <a:off x="6327434" y="4252776"/>
            <a:ext cx="3710400" cy="200136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a:t>1 [authorised signature...] confirm we have reviewed and, with the updated evidence, certify we have validated our information submitted as part of the connections reform process. [Signature] [Name] [Position] [Company] [Date]</a:t>
            </a:r>
          </a:p>
        </p:txBody>
      </p:sp>
      <p:pic>
        <p:nvPicPr>
          <p:cNvPr id="12" name="Picture 11">
            <a:extLst>
              <a:ext uri="{FF2B5EF4-FFF2-40B4-BE49-F238E27FC236}">
                <a16:creationId xmlns:a16="http://schemas.microsoft.com/office/drawing/2014/main" id="{FC32B8A7-D65E-FB64-ED10-A37D83347F3D}"/>
              </a:ext>
            </a:extLst>
          </p:cNvPr>
          <p:cNvPicPr>
            <a:picLocks noChangeAspect="1"/>
          </p:cNvPicPr>
          <p:nvPr/>
        </p:nvPicPr>
        <p:blipFill>
          <a:blip r:embed="rId4"/>
          <a:stretch>
            <a:fillRect/>
          </a:stretch>
        </p:blipFill>
        <p:spPr>
          <a:xfrm>
            <a:off x="10198495" y="4946567"/>
            <a:ext cx="1889466" cy="1837935"/>
          </a:xfrm>
          <a:prstGeom prst="rect">
            <a:avLst/>
          </a:prstGeom>
        </p:spPr>
      </p:pic>
      <p:sp>
        <p:nvSpPr>
          <p:cNvPr id="13" name="TextBox 12">
            <a:extLst>
              <a:ext uri="{FF2B5EF4-FFF2-40B4-BE49-F238E27FC236}">
                <a16:creationId xmlns:a16="http://schemas.microsoft.com/office/drawing/2014/main" id="{2D1DDA8E-D03F-5CE9-B878-8441192824EB}"/>
              </a:ext>
            </a:extLst>
          </p:cNvPr>
          <p:cNvSpPr txBox="1"/>
          <p:nvPr/>
        </p:nvSpPr>
        <p:spPr>
          <a:xfrm>
            <a:off x="6589325" y="3167105"/>
            <a:ext cx="5044889" cy="738664"/>
          </a:xfrm>
          <a:prstGeom prst="rect">
            <a:avLst/>
          </a:prstGeom>
          <a:noFill/>
        </p:spPr>
        <p:txBody>
          <a:bodyPr wrap="square" rtlCol="0">
            <a:spAutoFit/>
          </a:bodyPr>
          <a:lstStyle/>
          <a:p>
            <a:r>
              <a:rPr lang="en-GB" sz="1400"/>
              <a:t>You’ll find a link to this form and text in the guidance we emailed all portal users yesterday and in the Connections Reform Essentials Document online</a:t>
            </a:r>
          </a:p>
        </p:txBody>
      </p:sp>
      <p:pic>
        <p:nvPicPr>
          <p:cNvPr id="9" name="Picture 8">
            <a:extLst>
              <a:ext uri="{FF2B5EF4-FFF2-40B4-BE49-F238E27FC236}">
                <a16:creationId xmlns:a16="http://schemas.microsoft.com/office/drawing/2014/main" id="{08E42090-7979-4140-F713-7B9A5362D01D}"/>
              </a:ext>
            </a:extLst>
          </p:cNvPr>
          <p:cNvPicPr>
            <a:picLocks noChangeAspect="1"/>
          </p:cNvPicPr>
          <p:nvPr/>
        </p:nvPicPr>
        <p:blipFill>
          <a:blip r:embed="rId5"/>
          <a:stretch>
            <a:fillRect/>
          </a:stretch>
        </p:blipFill>
        <p:spPr>
          <a:xfrm>
            <a:off x="6310939" y="501652"/>
            <a:ext cx="5601662" cy="2318446"/>
          </a:xfrm>
          <a:prstGeom prst="rect">
            <a:avLst/>
          </a:prstGeom>
        </p:spPr>
      </p:pic>
      <p:cxnSp>
        <p:nvCxnSpPr>
          <p:cNvPr id="16" name="Straight Arrow Connector 15">
            <a:extLst>
              <a:ext uri="{FF2B5EF4-FFF2-40B4-BE49-F238E27FC236}">
                <a16:creationId xmlns:a16="http://schemas.microsoft.com/office/drawing/2014/main" id="{E1AC9FCA-2056-8490-3B17-1D2C9AF4B8C4}"/>
              </a:ext>
            </a:extLst>
          </p:cNvPr>
          <p:cNvCxnSpPr>
            <a:cxnSpLocks/>
            <a:stCxn id="9" idx="2"/>
          </p:cNvCxnSpPr>
          <p:nvPr/>
        </p:nvCxnSpPr>
        <p:spPr>
          <a:xfrm>
            <a:off x="9111770" y="2820098"/>
            <a:ext cx="0" cy="3470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BC397D9-D280-F4DA-6C08-61AE62EEC212}"/>
              </a:ext>
            </a:extLst>
          </p:cNvPr>
          <p:cNvCxnSpPr>
            <a:cxnSpLocks/>
            <a:stCxn id="11" idx="0"/>
          </p:cNvCxnSpPr>
          <p:nvPr/>
        </p:nvCxnSpPr>
        <p:spPr>
          <a:xfrm flipV="1">
            <a:off x="8182634" y="3905769"/>
            <a:ext cx="0" cy="3470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937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D6F86C-9A69-F633-EF3B-A5DE2C649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DD7BF-234F-5006-17F3-30431DC95B3F}"/>
              </a:ext>
            </a:extLst>
          </p:cNvPr>
          <p:cNvSpPr>
            <a:spLocks noGrp="1"/>
          </p:cNvSpPr>
          <p:nvPr>
            <p:ph type="title"/>
          </p:nvPr>
        </p:nvSpPr>
        <p:spPr>
          <a:xfrm>
            <a:off x="632011" y="501652"/>
            <a:ext cx="5249053" cy="668242"/>
          </a:xfrm>
        </p:spPr>
        <p:txBody>
          <a:bodyPr>
            <a:normAutofit fontScale="90000"/>
          </a:bodyPr>
          <a:lstStyle/>
          <a:p>
            <a:r>
              <a:rPr lang="en-GB" sz="4900">
                <a:latin typeface="+mn-lt"/>
              </a:rPr>
              <a:t>Validation</a:t>
            </a:r>
            <a:r>
              <a:rPr lang="en-GB" sz="4000">
                <a:latin typeface="+mn-lt"/>
              </a:rPr>
              <a:t> </a:t>
            </a:r>
          </a:p>
        </p:txBody>
      </p:sp>
      <p:sp>
        <p:nvSpPr>
          <p:cNvPr id="4" name="Content Placeholder 3">
            <a:extLst>
              <a:ext uri="{FF2B5EF4-FFF2-40B4-BE49-F238E27FC236}">
                <a16:creationId xmlns:a16="http://schemas.microsoft.com/office/drawing/2014/main" id="{D4DB1BB4-5C83-2468-C40E-0E1F5EEB438C}"/>
              </a:ext>
            </a:extLst>
          </p:cNvPr>
          <p:cNvSpPr>
            <a:spLocks noGrp="1"/>
          </p:cNvSpPr>
          <p:nvPr>
            <p:ph type="body" sz="quarter" idx="13"/>
          </p:nvPr>
        </p:nvSpPr>
        <p:spPr>
          <a:xfrm>
            <a:off x="632011" y="1195294"/>
            <a:ext cx="4924348" cy="384851"/>
          </a:xfrm>
        </p:spPr>
        <p:txBody>
          <a:bodyPr>
            <a:normAutofit/>
          </a:bodyPr>
          <a:lstStyle/>
          <a:p>
            <a:r>
              <a:rPr lang="en-GB" sz="1800">
                <a:latin typeface="+mn-lt"/>
              </a:rPr>
              <a:t>Three routes – </a:t>
            </a:r>
            <a:r>
              <a:rPr lang="en-GB" sz="1800" b="1">
                <a:latin typeface="+mn-lt"/>
              </a:rPr>
              <a:t>route three</a:t>
            </a:r>
          </a:p>
        </p:txBody>
      </p:sp>
      <p:sp>
        <p:nvSpPr>
          <p:cNvPr id="5" name="Rectangle 4">
            <a:extLst>
              <a:ext uri="{FF2B5EF4-FFF2-40B4-BE49-F238E27FC236}">
                <a16:creationId xmlns:a16="http://schemas.microsoft.com/office/drawing/2014/main" id="{C885B174-2039-1AF8-C610-57840F2DA879}"/>
              </a:ext>
            </a:extLst>
          </p:cNvPr>
          <p:cNvSpPr/>
          <p:nvPr/>
        </p:nvSpPr>
        <p:spPr>
          <a:xfrm>
            <a:off x="0" y="1993900"/>
            <a:ext cx="6096000" cy="20447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965A4ED7-867E-4CC1-3812-F146BF6DAF62}"/>
              </a:ext>
            </a:extLst>
          </p:cNvPr>
          <p:cNvSpPr>
            <a:spLocks noGrp="1"/>
          </p:cNvSpPr>
          <p:nvPr>
            <p:ph type="body" sz="quarter" idx="19"/>
          </p:nvPr>
        </p:nvSpPr>
        <p:spPr>
          <a:xfrm>
            <a:off x="632011" y="2171700"/>
            <a:ext cx="4924348" cy="4363720"/>
          </a:xfrm>
        </p:spPr>
        <p:txBody>
          <a:bodyPr>
            <a:normAutofit lnSpcReduction="10000"/>
          </a:bodyPr>
          <a:lstStyle/>
          <a:p>
            <a:pPr lvl="0"/>
            <a:r>
              <a:rPr lang="en-GB" sz="1800" b="1" kern="1200">
                <a:latin typeface="+mn-lt"/>
              </a:rPr>
              <a:t>Correct</a:t>
            </a:r>
            <a:r>
              <a:rPr lang="en-GB" sz="1800" kern="1200">
                <a:latin typeface="+mn-lt"/>
              </a:rPr>
              <a:t>: We recognise that some customers may want to make a change to their original application but may be uncertain about how to do so or what additional evidence is required.</a:t>
            </a:r>
          </a:p>
          <a:p>
            <a:pPr lvl="0"/>
            <a:r>
              <a:rPr lang="en-GB" sz="1800" kern="1200">
                <a:latin typeface="+mn-lt"/>
              </a:rPr>
              <a:t> </a:t>
            </a:r>
          </a:p>
          <a:p>
            <a:pPr lvl="0"/>
            <a:r>
              <a:rPr lang="en-GB" sz="1800" kern="1200">
                <a:latin typeface="+mn-lt"/>
              </a:rPr>
              <a:t>Please use the ‘evidence validation’ function to outline the nature of the changes you intend to make. A member of our team will then contact you to provide tailored support. </a:t>
            </a:r>
          </a:p>
          <a:p>
            <a:pPr lvl="0"/>
            <a:endParaRPr lang="en-GB" sz="1800" kern="1200">
              <a:latin typeface="+mn-lt"/>
            </a:endParaRPr>
          </a:p>
          <a:p>
            <a:pPr lvl="0"/>
            <a:r>
              <a:rPr lang="en-GB" sz="1800" kern="1200">
                <a:latin typeface="+mn-lt"/>
              </a:rPr>
              <a:t>Our triage team is available to ensure you are directed to the appropriate assistance. </a:t>
            </a:r>
          </a:p>
        </p:txBody>
      </p:sp>
      <p:pic>
        <p:nvPicPr>
          <p:cNvPr id="3" name="Picture 2">
            <a:extLst>
              <a:ext uri="{FF2B5EF4-FFF2-40B4-BE49-F238E27FC236}">
                <a16:creationId xmlns:a16="http://schemas.microsoft.com/office/drawing/2014/main" id="{70273E69-5E5C-DF67-3F90-26788D944005}"/>
              </a:ext>
            </a:extLst>
          </p:cNvPr>
          <p:cNvPicPr>
            <a:picLocks noChangeAspect="1"/>
          </p:cNvPicPr>
          <p:nvPr/>
        </p:nvPicPr>
        <p:blipFill>
          <a:blip r:embed="rId3"/>
          <a:stretch>
            <a:fillRect/>
          </a:stretch>
        </p:blipFill>
        <p:spPr>
          <a:xfrm>
            <a:off x="6995676" y="629924"/>
            <a:ext cx="4299948" cy="4235448"/>
          </a:xfrm>
          <a:prstGeom prst="rect">
            <a:avLst/>
          </a:prstGeom>
          <a:ln>
            <a:solidFill>
              <a:schemeClr val="tx1"/>
            </a:solidFill>
          </a:ln>
        </p:spPr>
      </p:pic>
      <p:sp>
        <p:nvSpPr>
          <p:cNvPr id="6" name="Rectangle 5">
            <a:extLst>
              <a:ext uri="{FF2B5EF4-FFF2-40B4-BE49-F238E27FC236}">
                <a16:creationId xmlns:a16="http://schemas.microsoft.com/office/drawing/2014/main" id="{2AD9964F-01FD-6A6A-B7BD-6A63F4C3DF40}"/>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8" name="Rectangle 7">
            <a:extLst>
              <a:ext uri="{FF2B5EF4-FFF2-40B4-BE49-F238E27FC236}">
                <a16:creationId xmlns:a16="http://schemas.microsoft.com/office/drawing/2014/main" id="{2735E54A-581E-164D-9731-80268AA1526B}"/>
              </a:ext>
            </a:extLst>
          </p:cNvPr>
          <p:cNvSpPr/>
          <p:nvPr/>
        </p:nvSpPr>
        <p:spPr>
          <a:xfrm>
            <a:off x="11328400" y="835773"/>
            <a:ext cx="863600" cy="6136527"/>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DC76BA1-FA2E-BB61-0663-A522C3D1B82C}"/>
              </a:ext>
            </a:extLst>
          </p:cNvPr>
          <p:cNvSpPr/>
          <p:nvPr/>
        </p:nvSpPr>
        <p:spPr>
          <a:xfrm>
            <a:off x="6995676" y="5040283"/>
            <a:ext cx="4297429" cy="159673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0"/>
            <a:r>
              <a:rPr lang="en-GB" sz="1800" kern="1200"/>
              <a:t>Please note we can only support you with the process and cannot advise you on your readiness or strategic alignment approach.</a:t>
            </a:r>
            <a:endParaRPr lang="en-GB"/>
          </a:p>
        </p:txBody>
      </p:sp>
    </p:spTree>
    <p:extLst>
      <p:ext uri="{BB962C8B-B14F-4D97-AF65-F5344CB8AC3E}">
        <p14:creationId xmlns:p14="http://schemas.microsoft.com/office/powerpoint/2010/main" val="179561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6977-28B6-DCF9-CEF3-03D793A1E0CD}"/>
              </a:ext>
            </a:extLst>
          </p:cNvPr>
          <p:cNvSpPr>
            <a:spLocks noGrp="1"/>
          </p:cNvSpPr>
          <p:nvPr>
            <p:ph type="title"/>
          </p:nvPr>
        </p:nvSpPr>
        <p:spPr>
          <a:xfrm>
            <a:off x="637273" y="365125"/>
            <a:ext cx="10515600" cy="1325563"/>
          </a:xfrm>
        </p:spPr>
        <p:txBody>
          <a:bodyPr anchor="ctr">
            <a:normAutofit/>
          </a:bodyPr>
          <a:lstStyle/>
          <a:p>
            <a:r>
              <a:rPr lang="en-GB"/>
              <a:t>What if I don’t validate?</a:t>
            </a:r>
          </a:p>
        </p:txBody>
      </p:sp>
      <p:sp>
        <p:nvSpPr>
          <p:cNvPr id="3" name="Content Placeholder 2">
            <a:extLst>
              <a:ext uri="{FF2B5EF4-FFF2-40B4-BE49-F238E27FC236}">
                <a16:creationId xmlns:a16="http://schemas.microsoft.com/office/drawing/2014/main" id="{A1614F10-6F46-6DCA-9FD6-8FC1E6677919}"/>
              </a:ext>
            </a:extLst>
          </p:cNvPr>
          <p:cNvSpPr>
            <a:spLocks noGrp="1"/>
          </p:cNvSpPr>
          <p:nvPr>
            <p:ph idx="1"/>
          </p:nvPr>
        </p:nvSpPr>
        <p:spPr>
          <a:xfrm>
            <a:off x="637273" y="1825625"/>
            <a:ext cx="7109727" cy="2378075"/>
          </a:xfrm>
        </p:spPr>
        <p:txBody>
          <a:bodyPr>
            <a:normAutofit/>
          </a:bodyPr>
          <a:lstStyle/>
          <a:p>
            <a:pPr marL="0" indent="0">
              <a:buNone/>
            </a:pPr>
            <a:r>
              <a:rPr lang="en-GB"/>
              <a:t>If a customer chooses not to validate their evidence before 23:59 on Tuesday 26 August 2025, we will proceed to check previously submitted evidence.</a:t>
            </a:r>
          </a:p>
        </p:txBody>
      </p:sp>
      <p:sp>
        <p:nvSpPr>
          <p:cNvPr id="4" name="Rectangle 3">
            <a:extLst>
              <a:ext uri="{FF2B5EF4-FFF2-40B4-BE49-F238E27FC236}">
                <a16:creationId xmlns:a16="http://schemas.microsoft.com/office/drawing/2014/main" id="{D4386B55-FC01-1353-B26E-E36EAD041FB8}"/>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252139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ED69C-F023-9490-36D1-755E1ED3A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9F9E1-74E5-E9A0-BB82-9A99D3521F91}"/>
              </a:ext>
            </a:extLst>
          </p:cNvPr>
          <p:cNvSpPr>
            <a:spLocks noGrp="1"/>
          </p:cNvSpPr>
          <p:nvPr>
            <p:ph type="title"/>
          </p:nvPr>
        </p:nvSpPr>
        <p:spPr/>
        <p:txBody>
          <a:bodyPr/>
          <a:lstStyle/>
          <a:p>
            <a:r>
              <a:rPr lang="en-GB"/>
              <a:t>Initial checks </a:t>
            </a:r>
          </a:p>
        </p:txBody>
      </p:sp>
      <p:sp>
        <p:nvSpPr>
          <p:cNvPr id="3" name="Content Placeholder 2">
            <a:extLst>
              <a:ext uri="{FF2B5EF4-FFF2-40B4-BE49-F238E27FC236}">
                <a16:creationId xmlns:a16="http://schemas.microsoft.com/office/drawing/2014/main" id="{99E2BA16-7328-B81C-4D83-AAEE2F3CCDDD}"/>
              </a:ext>
            </a:extLst>
          </p:cNvPr>
          <p:cNvSpPr>
            <a:spLocks noGrp="1"/>
          </p:cNvSpPr>
          <p:nvPr>
            <p:ph sz="half" idx="1"/>
          </p:nvPr>
        </p:nvSpPr>
        <p:spPr>
          <a:xfrm>
            <a:off x="765093" y="2308298"/>
            <a:ext cx="9709362" cy="3718876"/>
          </a:xfrm>
        </p:spPr>
        <p:txBody>
          <a:bodyPr>
            <a:normAutofit/>
          </a:bodyPr>
          <a:lstStyle/>
          <a:p>
            <a:pPr marL="342900" indent="-342900">
              <a:buFont typeface="+mj-lt"/>
              <a:buAutoNum type="arabicPeriod"/>
            </a:pPr>
            <a:r>
              <a:rPr lang="en-GB"/>
              <a:t>General documentation (i.e. do documents open)</a:t>
            </a:r>
          </a:p>
          <a:p>
            <a:pPr marL="342900" indent="-342900">
              <a:buFont typeface="+mj-lt"/>
              <a:buAutoNum type="arabicPeriod"/>
            </a:pPr>
            <a:r>
              <a:rPr lang="en-GB"/>
              <a:t>Land and Planning readiness documentation</a:t>
            </a:r>
          </a:p>
          <a:p>
            <a:pPr marL="342900" indent="-342900">
              <a:buFont typeface="+mj-lt"/>
              <a:buAutoNum type="arabicPeriod"/>
            </a:pPr>
            <a:r>
              <a:rPr lang="en-GB"/>
              <a:t>Original Red Line Boundary</a:t>
            </a:r>
          </a:p>
          <a:p>
            <a:pPr marL="342900" indent="-342900">
              <a:buFont typeface="+mj-lt"/>
              <a:buAutoNum type="arabicPeriod"/>
            </a:pPr>
            <a:r>
              <a:rPr lang="en-GB"/>
              <a:t>Queue formation checks for LDES</a:t>
            </a:r>
          </a:p>
          <a:p>
            <a:pPr marL="342900" indent="-342900">
              <a:buFont typeface="+mj-lt"/>
              <a:buAutoNum type="arabicPeriod"/>
            </a:pPr>
            <a:r>
              <a:rPr lang="en-GB"/>
              <a:t>Strategic alignment – </a:t>
            </a:r>
            <a:r>
              <a:rPr lang="en-GB" err="1"/>
              <a:t>e.g</a:t>
            </a:r>
            <a:r>
              <a:rPr lang="en-GB"/>
              <a:t> checks on applications for Protections</a:t>
            </a:r>
            <a:endParaRPr lang="en-GB">
              <a:highlight>
                <a:srgbClr val="FFFF00"/>
              </a:highlight>
            </a:endParaRPr>
          </a:p>
          <a:p>
            <a:endParaRPr lang="en-GB"/>
          </a:p>
          <a:p>
            <a:r>
              <a:rPr lang="en-GB"/>
              <a:t>Further information on initial checks can be found in sections 8.5 – 8.8 of the Gate 2 Criteria Methodology</a:t>
            </a:r>
          </a:p>
        </p:txBody>
      </p:sp>
      <p:sp>
        <p:nvSpPr>
          <p:cNvPr id="4" name="Content Placeholder 3">
            <a:extLst>
              <a:ext uri="{FF2B5EF4-FFF2-40B4-BE49-F238E27FC236}">
                <a16:creationId xmlns:a16="http://schemas.microsoft.com/office/drawing/2014/main" id="{603D0EE8-B01C-6081-2B87-8D605AE21F80}"/>
              </a:ext>
            </a:extLst>
          </p:cNvPr>
          <p:cNvSpPr>
            <a:spLocks noGrp="1"/>
          </p:cNvSpPr>
          <p:nvPr>
            <p:ph sz="quarter" idx="13"/>
          </p:nvPr>
        </p:nvSpPr>
        <p:spPr/>
        <p:txBody>
          <a:bodyPr>
            <a:normAutofit fontScale="92500" lnSpcReduction="10000"/>
          </a:bodyPr>
          <a:lstStyle/>
          <a:p>
            <a:r>
              <a:rPr lang="en-GB"/>
              <a:t>Following submission, we undertake initial checks to confirm that your application meets the required criteria. These checks cover:</a:t>
            </a:r>
          </a:p>
          <a:p>
            <a:endParaRPr lang="en-GB"/>
          </a:p>
        </p:txBody>
      </p:sp>
      <p:sp>
        <p:nvSpPr>
          <p:cNvPr id="5" name="Rectangle 4">
            <a:extLst>
              <a:ext uri="{FF2B5EF4-FFF2-40B4-BE49-F238E27FC236}">
                <a16:creationId xmlns:a16="http://schemas.microsoft.com/office/drawing/2014/main" id="{69FB70FE-47C9-7DF8-E9E6-94CC23907401}"/>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pic>
        <p:nvPicPr>
          <p:cNvPr id="7" name="Picture 6">
            <a:extLst>
              <a:ext uri="{FF2B5EF4-FFF2-40B4-BE49-F238E27FC236}">
                <a16:creationId xmlns:a16="http://schemas.microsoft.com/office/drawing/2014/main" id="{7B153385-2044-AC68-E301-200DF027B395}"/>
              </a:ext>
            </a:extLst>
          </p:cNvPr>
          <p:cNvPicPr>
            <a:picLocks noChangeAspect="1"/>
          </p:cNvPicPr>
          <p:nvPr/>
        </p:nvPicPr>
        <p:blipFill>
          <a:blip r:embed="rId2"/>
          <a:stretch>
            <a:fillRect/>
          </a:stretch>
        </p:blipFill>
        <p:spPr>
          <a:xfrm>
            <a:off x="9681463" y="2288704"/>
            <a:ext cx="2459736" cy="2362321"/>
          </a:xfrm>
          <a:prstGeom prst="rect">
            <a:avLst/>
          </a:prstGeom>
        </p:spPr>
      </p:pic>
      <p:cxnSp>
        <p:nvCxnSpPr>
          <p:cNvPr id="9" name="Straight Arrow Connector 8">
            <a:extLst>
              <a:ext uri="{FF2B5EF4-FFF2-40B4-BE49-F238E27FC236}">
                <a16:creationId xmlns:a16="http://schemas.microsoft.com/office/drawing/2014/main" id="{92B166D9-8C9D-BB80-D99C-8BDFF518634E}"/>
              </a:ext>
            </a:extLst>
          </p:cNvPr>
          <p:cNvCxnSpPr>
            <a:cxnSpLocks/>
          </p:cNvCxnSpPr>
          <p:nvPr/>
        </p:nvCxnSpPr>
        <p:spPr>
          <a:xfrm flipV="1">
            <a:off x="7934960" y="3739049"/>
            <a:ext cx="1665743" cy="8573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044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47363A7-ECC4-732B-C77E-7D89F3686B15}"/>
              </a:ext>
            </a:extLst>
          </p:cNvPr>
          <p:cNvSpPr txBox="1">
            <a:spLocks noChangeArrowheads="1"/>
          </p:cNvSpPr>
          <p:nvPr/>
        </p:nvSpPr>
        <p:spPr bwMode="auto">
          <a:xfrm>
            <a:off x="675761" y="1379654"/>
            <a:ext cx="65537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None/>
            </a:pPr>
            <a:r>
              <a:rPr lang="en-GB" altLang="en-US" sz="1600" b="1">
                <a:latin typeface="+mn-lt"/>
              </a:rPr>
              <a:t>If the result of the initial checking process is that a customer has failed any initial checks, the following process will begin:</a:t>
            </a:r>
            <a:endParaRPr lang="en-GB" altLang="en-US" sz="1600">
              <a:latin typeface="+mn-lt"/>
            </a:endParaRPr>
          </a:p>
          <a:p>
            <a:pPr marL="0" indent="0" eaLnBrk="0" fontAlgn="base" hangingPunct="0">
              <a:spcBef>
                <a:spcPct val="0"/>
              </a:spcBef>
              <a:spcAft>
                <a:spcPct val="0"/>
              </a:spcAft>
              <a:buNone/>
            </a:pPr>
            <a:endParaRPr lang="en-US" altLang="en-US" sz="1600">
              <a:latin typeface="+mn-lt"/>
            </a:endParaRPr>
          </a:p>
        </p:txBody>
      </p:sp>
      <p:sp>
        <p:nvSpPr>
          <p:cNvPr id="6" name="Rectangle 5">
            <a:extLst>
              <a:ext uri="{FF2B5EF4-FFF2-40B4-BE49-F238E27FC236}">
                <a16:creationId xmlns:a16="http://schemas.microsoft.com/office/drawing/2014/main" id="{82B8841D-7B09-D4C8-4BDA-512E9C8392AE}"/>
              </a:ext>
            </a:extLst>
          </p:cNvPr>
          <p:cNvSpPr/>
          <p:nvPr/>
        </p:nvSpPr>
        <p:spPr>
          <a:xfrm>
            <a:off x="4843595" y="5285722"/>
            <a:ext cx="6997778" cy="132556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400"/>
              </a:spcAft>
            </a:pPr>
            <a:r>
              <a:rPr lang="en-GB" sz="1600" kern="100">
                <a:effectLst/>
                <a:latin typeface="Poppins Medium" panose="00000600000000000000" pitchFamily="2" charset="0"/>
                <a:ea typeface="DengXian" panose="02010600030101010101" pitchFamily="2" charset="-122"/>
                <a:cs typeface="Poppins Medium" panose="00000600000000000000" pitchFamily="2" charset="0"/>
              </a:rPr>
              <a:t>We will give </a:t>
            </a:r>
            <a:r>
              <a:rPr lang="en-GB" sz="1600" b="1" kern="100">
                <a:effectLst/>
                <a:latin typeface="Poppins Medium" panose="00000600000000000000" pitchFamily="2" charset="0"/>
                <a:ea typeface="DengXian" panose="02010600030101010101" pitchFamily="2" charset="-122"/>
                <a:cs typeface="Poppins Medium" panose="00000600000000000000" pitchFamily="2" charset="0"/>
              </a:rPr>
              <a:t>five working days’ notice</a:t>
            </a:r>
            <a:r>
              <a:rPr lang="en-GB" sz="1600" kern="100">
                <a:effectLst/>
                <a:latin typeface="Poppins Medium" panose="00000600000000000000" pitchFamily="2" charset="0"/>
                <a:ea typeface="DengXian" panose="02010600030101010101" pitchFamily="2" charset="-122"/>
                <a:cs typeface="Poppins Medium" panose="00000600000000000000" pitchFamily="2" charset="0"/>
              </a:rPr>
              <a:t> before we begin the first communication to customers about the results of initial checks. Some customers may hear as soon as the five days’ notice passes, and some may hear a little later. </a:t>
            </a:r>
          </a:p>
        </p:txBody>
      </p:sp>
      <p:sp>
        <p:nvSpPr>
          <p:cNvPr id="7" name="Title 1">
            <a:extLst>
              <a:ext uri="{FF2B5EF4-FFF2-40B4-BE49-F238E27FC236}">
                <a16:creationId xmlns:a16="http://schemas.microsoft.com/office/drawing/2014/main" id="{B878DC73-C86C-8D6E-1440-87B38D2E871A}"/>
              </a:ext>
            </a:extLst>
          </p:cNvPr>
          <p:cNvSpPr>
            <a:spLocks noGrp="1"/>
          </p:cNvSpPr>
          <p:nvPr>
            <p:ph type="title"/>
          </p:nvPr>
        </p:nvSpPr>
        <p:spPr>
          <a:xfrm>
            <a:off x="637273" y="365125"/>
            <a:ext cx="10515600" cy="1325563"/>
          </a:xfrm>
        </p:spPr>
        <p:txBody>
          <a:bodyPr/>
          <a:lstStyle/>
          <a:p>
            <a:r>
              <a:rPr lang="en-GB"/>
              <a:t>Checks Process</a:t>
            </a:r>
          </a:p>
        </p:txBody>
      </p:sp>
      <p:sp>
        <p:nvSpPr>
          <p:cNvPr id="4" name="Arrow: Chevron 3">
            <a:extLst>
              <a:ext uri="{FF2B5EF4-FFF2-40B4-BE49-F238E27FC236}">
                <a16:creationId xmlns:a16="http://schemas.microsoft.com/office/drawing/2014/main" id="{F8210C3D-162A-78CA-4C0C-79EC27771C46}"/>
              </a:ext>
            </a:extLst>
          </p:cNvPr>
          <p:cNvSpPr/>
          <p:nvPr/>
        </p:nvSpPr>
        <p:spPr>
          <a:xfrm>
            <a:off x="675760" y="2210651"/>
            <a:ext cx="3312000" cy="51763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Stage 1</a:t>
            </a:r>
          </a:p>
        </p:txBody>
      </p:sp>
      <p:sp>
        <p:nvSpPr>
          <p:cNvPr id="13" name="Rectangle 12">
            <a:extLst>
              <a:ext uri="{FF2B5EF4-FFF2-40B4-BE49-F238E27FC236}">
                <a16:creationId xmlns:a16="http://schemas.microsoft.com/office/drawing/2014/main" id="{61BCA28E-1FE5-00F3-2344-5F728E2B0835}"/>
              </a:ext>
            </a:extLst>
          </p:cNvPr>
          <p:cNvSpPr/>
          <p:nvPr/>
        </p:nvSpPr>
        <p:spPr>
          <a:xfrm>
            <a:off x="672667" y="2858645"/>
            <a:ext cx="3045810" cy="156966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a:solidFill>
                  <a:schemeClr val="tx1"/>
                </a:solidFill>
                <a:latin typeface="+mn-lt"/>
              </a:rPr>
              <a:t>Customers will have four clear working days from notification to resubmit evidence relating to the checks using the Portal.</a:t>
            </a:r>
            <a:endParaRPr lang="en-GB">
              <a:solidFill>
                <a:schemeClr val="tx1"/>
              </a:solidFill>
            </a:endParaRPr>
          </a:p>
        </p:txBody>
      </p:sp>
      <p:sp>
        <p:nvSpPr>
          <p:cNvPr id="15" name="Rectangle 14">
            <a:extLst>
              <a:ext uri="{FF2B5EF4-FFF2-40B4-BE49-F238E27FC236}">
                <a16:creationId xmlns:a16="http://schemas.microsoft.com/office/drawing/2014/main" id="{03381B2A-6548-9799-ACC9-2D5E0B81F768}"/>
              </a:ext>
            </a:extLst>
          </p:cNvPr>
          <p:cNvSpPr/>
          <p:nvPr/>
        </p:nvSpPr>
        <p:spPr>
          <a:xfrm>
            <a:off x="4507575" y="2858645"/>
            <a:ext cx="3045810" cy="156966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Poppins"/>
                <a:ea typeface="+mn-ea"/>
                <a:cs typeface="+mn-cs"/>
              </a:rPr>
              <a:t>Once we receive resubmission, we will respond to customers within four working days with a final decision.</a:t>
            </a:r>
            <a:endParaRPr lang="en-GB"/>
          </a:p>
        </p:txBody>
      </p:sp>
      <p:sp>
        <p:nvSpPr>
          <p:cNvPr id="9" name="Arrow: Chevron 8">
            <a:extLst>
              <a:ext uri="{FF2B5EF4-FFF2-40B4-BE49-F238E27FC236}">
                <a16:creationId xmlns:a16="http://schemas.microsoft.com/office/drawing/2014/main" id="{A5AD1BDF-5EF1-7BB8-DD58-C0BD5C2664C9}"/>
              </a:ext>
            </a:extLst>
          </p:cNvPr>
          <p:cNvSpPr/>
          <p:nvPr/>
        </p:nvSpPr>
        <p:spPr>
          <a:xfrm>
            <a:off x="4509122" y="2210651"/>
            <a:ext cx="3312000" cy="51763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Stage 2</a:t>
            </a:r>
          </a:p>
        </p:txBody>
      </p:sp>
      <p:sp>
        <p:nvSpPr>
          <p:cNvPr id="11" name="Arrow: Chevron 10">
            <a:extLst>
              <a:ext uri="{FF2B5EF4-FFF2-40B4-BE49-F238E27FC236}">
                <a16:creationId xmlns:a16="http://schemas.microsoft.com/office/drawing/2014/main" id="{6CFE4B72-50F1-0F22-1D4F-8CF69106C4DD}"/>
              </a:ext>
            </a:extLst>
          </p:cNvPr>
          <p:cNvSpPr/>
          <p:nvPr/>
        </p:nvSpPr>
        <p:spPr>
          <a:xfrm>
            <a:off x="8342484" y="2210651"/>
            <a:ext cx="3312000" cy="506906"/>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Stage 3</a:t>
            </a:r>
          </a:p>
        </p:txBody>
      </p:sp>
      <p:sp>
        <p:nvSpPr>
          <p:cNvPr id="16" name="Rectangle 15">
            <a:extLst>
              <a:ext uri="{FF2B5EF4-FFF2-40B4-BE49-F238E27FC236}">
                <a16:creationId xmlns:a16="http://schemas.microsoft.com/office/drawing/2014/main" id="{6B546809-FD0A-BB0B-45F9-927B7DD64C09}"/>
              </a:ext>
            </a:extLst>
          </p:cNvPr>
          <p:cNvSpPr/>
          <p:nvPr/>
        </p:nvSpPr>
        <p:spPr>
          <a:xfrm>
            <a:off x="8342484" y="2858645"/>
            <a:ext cx="3045810" cy="20313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Poppins"/>
                <a:ea typeface="+mn-ea"/>
                <a:cs typeface="+mn-cs"/>
              </a:rPr>
              <a:t>If customers disagree, they will have the opportunity to participate in our new expedited complaints process, outlined on the next page.</a:t>
            </a:r>
            <a:endParaRPr lang="en-GB"/>
          </a:p>
        </p:txBody>
      </p:sp>
      <p:sp>
        <p:nvSpPr>
          <p:cNvPr id="17" name="Rectangle 16">
            <a:extLst>
              <a:ext uri="{FF2B5EF4-FFF2-40B4-BE49-F238E27FC236}">
                <a16:creationId xmlns:a16="http://schemas.microsoft.com/office/drawing/2014/main" id="{1F41637C-076B-6766-E031-54BCF4EBE9FF}"/>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
        <p:nvSpPr>
          <p:cNvPr id="19" name="Rectangle 18">
            <a:extLst>
              <a:ext uri="{FF2B5EF4-FFF2-40B4-BE49-F238E27FC236}">
                <a16:creationId xmlns:a16="http://schemas.microsoft.com/office/drawing/2014/main" id="{38ABB2D9-52A1-942C-CBAA-18EBD7E66FE0}"/>
              </a:ext>
            </a:extLst>
          </p:cNvPr>
          <p:cNvSpPr/>
          <p:nvPr/>
        </p:nvSpPr>
        <p:spPr>
          <a:xfrm>
            <a:off x="672667" y="4386042"/>
            <a:ext cx="3045810" cy="179935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a:solidFill>
                  <a:schemeClr val="tx1"/>
                </a:solidFill>
                <a:latin typeface="+mn-lt"/>
              </a:rPr>
              <a:t>If they have any questions during those four days, we encourage them to contact us straight away so we can clarify what is needed.</a:t>
            </a:r>
            <a:endParaRPr lang="en-GB">
              <a:solidFill>
                <a:schemeClr val="tx1"/>
              </a:solidFill>
            </a:endParaRPr>
          </a:p>
        </p:txBody>
      </p:sp>
    </p:spTree>
    <p:extLst>
      <p:ext uri="{BB962C8B-B14F-4D97-AF65-F5344CB8AC3E}">
        <p14:creationId xmlns:p14="http://schemas.microsoft.com/office/powerpoint/2010/main" val="3497500288"/>
      </p:ext>
    </p:extLst>
  </p:cSld>
  <p:clrMapOvr>
    <a:masterClrMapping/>
  </p:clrMapOvr>
  <p:extLst>
    <p:ext uri="{6950BFC3-D8DA-4A85-94F7-54DA5524770B}">
      <p188:commentRel xmlns:p188="http://schemas.microsoft.com/office/powerpoint/2018/8/main" r:id="rId3"/>
    </p:ext>
  </p:extLs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DFB8B45-D609-16F3-74B1-E3D24965F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A5151-4785-C11C-E57D-CB5D669B8004}"/>
              </a:ext>
            </a:extLst>
          </p:cNvPr>
          <p:cNvSpPr>
            <a:spLocks noGrp="1"/>
          </p:cNvSpPr>
          <p:nvPr>
            <p:ph type="title"/>
          </p:nvPr>
        </p:nvSpPr>
        <p:spPr>
          <a:xfrm>
            <a:off x="637273" y="365125"/>
            <a:ext cx="9709361" cy="870551"/>
          </a:xfrm>
        </p:spPr>
        <p:txBody>
          <a:bodyPr vert="horz" lIns="91440" tIns="45720" rIns="91440" bIns="45720" rtlCol="0" anchor="ctr">
            <a:normAutofit/>
          </a:bodyPr>
          <a:lstStyle/>
          <a:p>
            <a:r>
              <a:rPr lang="en-GB">
                <a:latin typeface="Poppins"/>
                <a:cs typeface="Poppins"/>
              </a:rPr>
              <a:t>Checks and Complaints Timings</a:t>
            </a:r>
          </a:p>
        </p:txBody>
      </p:sp>
      <p:sp>
        <p:nvSpPr>
          <p:cNvPr id="3" name="Rectangle 2">
            <a:extLst>
              <a:ext uri="{FF2B5EF4-FFF2-40B4-BE49-F238E27FC236}">
                <a16:creationId xmlns:a16="http://schemas.microsoft.com/office/drawing/2014/main" id="{8F0E6BDD-6AFE-B051-E6FC-D70F132E7C3E}"/>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Poppins"/>
                <a:ea typeface="+mn-ea"/>
                <a:cs typeface="+mn-cs"/>
              </a:rPr>
              <a:t>Public</a:t>
            </a:r>
          </a:p>
        </p:txBody>
      </p:sp>
      <p:pic>
        <p:nvPicPr>
          <p:cNvPr id="5" name="Picture 4">
            <a:extLst>
              <a:ext uri="{FF2B5EF4-FFF2-40B4-BE49-F238E27FC236}">
                <a16:creationId xmlns:a16="http://schemas.microsoft.com/office/drawing/2014/main" id="{6130C9ED-3317-A359-8B44-F2914F016E97}"/>
              </a:ext>
            </a:extLst>
          </p:cNvPr>
          <p:cNvPicPr>
            <a:picLocks noChangeAspect="1"/>
          </p:cNvPicPr>
          <p:nvPr/>
        </p:nvPicPr>
        <p:blipFill>
          <a:blip r:embed="rId2"/>
          <a:stretch>
            <a:fillRect/>
          </a:stretch>
        </p:blipFill>
        <p:spPr>
          <a:xfrm>
            <a:off x="0" y="1793499"/>
            <a:ext cx="12053439" cy="2746353"/>
          </a:xfrm>
          <a:prstGeom prst="rect">
            <a:avLst/>
          </a:prstGeom>
        </p:spPr>
      </p:pic>
    </p:spTree>
    <p:extLst>
      <p:ext uri="{BB962C8B-B14F-4D97-AF65-F5344CB8AC3E}">
        <p14:creationId xmlns:p14="http://schemas.microsoft.com/office/powerpoint/2010/main" val="327969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0641E-0289-0B1C-EEB6-BF328C5D3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0A2D6-3638-6E04-ED90-F0B89824871D}"/>
              </a:ext>
            </a:extLst>
          </p:cNvPr>
          <p:cNvSpPr>
            <a:spLocks noGrp="1"/>
          </p:cNvSpPr>
          <p:nvPr>
            <p:ph type="title"/>
          </p:nvPr>
        </p:nvSpPr>
        <p:spPr/>
        <p:txBody>
          <a:bodyPr/>
          <a:lstStyle/>
          <a:p>
            <a:r>
              <a:rPr lang="en-GB"/>
              <a:t>Initial checks </a:t>
            </a:r>
          </a:p>
        </p:txBody>
      </p:sp>
      <p:sp>
        <p:nvSpPr>
          <p:cNvPr id="3" name="Content Placeholder 2">
            <a:extLst>
              <a:ext uri="{FF2B5EF4-FFF2-40B4-BE49-F238E27FC236}">
                <a16:creationId xmlns:a16="http://schemas.microsoft.com/office/drawing/2014/main" id="{8EDD418A-CC01-13DC-7316-511FB829FF51}"/>
              </a:ext>
            </a:extLst>
          </p:cNvPr>
          <p:cNvSpPr>
            <a:spLocks noGrp="1"/>
          </p:cNvSpPr>
          <p:nvPr>
            <p:ph sz="half" idx="1"/>
          </p:nvPr>
        </p:nvSpPr>
        <p:spPr>
          <a:xfrm>
            <a:off x="765093" y="1417921"/>
            <a:ext cx="9709362" cy="4609253"/>
          </a:xfrm>
        </p:spPr>
        <p:txBody>
          <a:bodyPr>
            <a:normAutofit/>
          </a:bodyPr>
          <a:lstStyle/>
          <a:p>
            <a:pPr marL="285750" indent="-285750">
              <a:buFont typeface="Arial" panose="020B0604020202020204" pitchFamily="34" charset="0"/>
              <a:buChar char="•"/>
            </a:pPr>
            <a:r>
              <a:rPr lang="en-GB"/>
              <a:t>Communications to customers about initial checks are under way </a:t>
            </a:r>
          </a:p>
          <a:p>
            <a:pPr marL="285750" indent="-285750">
              <a:buFont typeface="Arial" panose="020B0604020202020204" pitchFamily="34" charset="0"/>
              <a:buChar char="•"/>
            </a:pPr>
            <a:r>
              <a:rPr lang="en-GB"/>
              <a:t>We expect 60% of all customers will have heard by next Monday </a:t>
            </a:r>
          </a:p>
          <a:p>
            <a:pPr marL="285750" indent="-285750">
              <a:buFont typeface="Arial" panose="020B0604020202020204" pitchFamily="34" charset="0"/>
              <a:buChar char="•"/>
            </a:pPr>
            <a:r>
              <a:rPr lang="en-GB"/>
              <a:t>We know you need these results as soon as practical, and we have teams working over the weekend to get information to you </a:t>
            </a:r>
          </a:p>
          <a:p>
            <a:pPr marL="285750" indent="-285750">
              <a:buFont typeface="Arial" panose="020B0604020202020204" pitchFamily="34" charset="0"/>
              <a:buChar char="•"/>
            </a:pPr>
            <a:r>
              <a:rPr lang="en-GB"/>
              <a:t>We are seeing good quality of evidence with a high rate of projects moving directly to the next stage </a:t>
            </a:r>
          </a:p>
          <a:p>
            <a:pPr marL="285750" indent="-285750">
              <a:buFont typeface="Arial" panose="020B0604020202020204" pitchFamily="34" charset="0"/>
              <a:buChar char="•"/>
            </a:pPr>
            <a:r>
              <a:rPr lang="en-GB"/>
              <a:t>Where we see projects needed resubmission, we have extra auditing in place to quality review our checks</a:t>
            </a:r>
          </a:p>
        </p:txBody>
      </p:sp>
      <p:sp>
        <p:nvSpPr>
          <p:cNvPr id="5" name="Rectangle 4">
            <a:extLst>
              <a:ext uri="{FF2B5EF4-FFF2-40B4-BE49-F238E27FC236}">
                <a16:creationId xmlns:a16="http://schemas.microsoft.com/office/drawing/2014/main" id="{B72DB7FA-7802-10C8-293A-1B90A0D09CDF}"/>
              </a:ext>
            </a:extLst>
          </p:cNvPr>
          <p:cNvSpPr/>
          <p:nvPr/>
        </p:nvSpPr>
        <p:spPr>
          <a:xfrm>
            <a:off x="521208" y="182880"/>
            <a:ext cx="1755648" cy="265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Public</a:t>
            </a:r>
          </a:p>
        </p:txBody>
      </p:sp>
    </p:spTree>
    <p:extLst>
      <p:ext uri="{BB962C8B-B14F-4D97-AF65-F5344CB8AC3E}">
        <p14:creationId xmlns:p14="http://schemas.microsoft.com/office/powerpoint/2010/main" val="76983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CDFB-B1F9-7B6B-9FC6-0ABAB01A4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D8398-B821-29AD-C25F-3D65B17A223A}"/>
              </a:ext>
            </a:extLst>
          </p:cNvPr>
          <p:cNvSpPr>
            <a:spLocks noGrp="1"/>
          </p:cNvSpPr>
          <p:nvPr>
            <p:ph type="ctrTitle"/>
          </p:nvPr>
        </p:nvSpPr>
        <p:spPr/>
        <p:txBody>
          <a:bodyPr/>
          <a:lstStyle/>
          <a:p>
            <a:r>
              <a:rPr lang="en-GB"/>
              <a:t>Resubmission following initial checks </a:t>
            </a:r>
          </a:p>
        </p:txBody>
      </p:sp>
      <p:pic>
        <p:nvPicPr>
          <p:cNvPr id="4" name="Picture 3">
            <a:extLst>
              <a:ext uri="{FF2B5EF4-FFF2-40B4-BE49-F238E27FC236}">
                <a16:creationId xmlns:a16="http://schemas.microsoft.com/office/drawing/2014/main" id="{4C988EE8-E0E4-774C-9878-78D17E7978C5}"/>
              </a:ext>
            </a:extLst>
          </p:cNvPr>
          <p:cNvPicPr>
            <a:picLocks noChangeAspect="1"/>
          </p:cNvPicPr>
          <p:nvPr/>
        </p:nvPicPr>
        <p:blipFill>
          <a:blip r:embed="rId2"/>
          <a:stretch>
            <a:fillRect/>
          </a:stretch>
        </p:blipFill>
        <p:spPr>
          <a:xfrm>
            <a:off x="497427" y="25400"/>
            <a:ext cx="1880013" cy="447737"/>
          </a:xfrm>
          <a:prstGeom prst="rect">
            <a:avLst/>
          </a:prstGeom>
        </p:spPr>
      </p:pic>
    </p:spTree>
    <p:extLst>
      <p:ext uri="{BB962C8B-B14F-4D97-AF65-F5344CB8AC3E}">
        <p14:creationId xmlns:p14="http://schemas.microsoft.com/office/powerpoint/2010/main" val="3386520466"/>
      </p:ext>
    </p:extLst>
  </p:cSld>
  <p:clrMapOvr>
    <a:masterClrMapping/>
  </p:clrMapOvr>
</p:sld>
</file>

<file path=ppt/theme/theme1.xml><?xml version="1.0" encoding="utf-8"?>
<a:theme xmlns:a="http://schemas.openxmlformats.org/drawingml/2006/main" name="1_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ernal Use Only NESO PowerPoint Template Oct 24_Poppins  -  Read-Only" id="{5C43FD76-57BC-4EEB-AEB4-8FAF925B944C}" vid="{C4A064D2-5B55-475E-8C96-D6F6367A7F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46F44E5CB4144B14721DA3AAC8360" ma:contentTypeVersion="4" ma:contentTypeDescription="Create a new document." ma:contentTypeScope="" ma:versionID="8fd96992e737805352914d74a5da0c38">
  <xsd:schema xmlns:xsd="http://www.w3.org/2001/XMLSchema" xmlns:xs="http://www.w3.org/2001/XMLSchema" xmlns:p="http://schemas.microsoft.com/office/2006/metadata/properties" xmlns:ns2="dd0320f1-5928-400d-8614-e832be04c205" xmlns:ns3="63cc5491-11d0-42b6-aa67-deea8f49087f" xmlns:ns4="35ebc48a-dc9e-45bc-8496-b347132bae57" targetNamespace="http://schemas.microsoft.com/office/2006/metadata/properties" ma:root="true" ma:fieldsID="8446c178aed6327d1cec33bbb8e71112" ns2:_="" ns3:_="" ns4:_="">
    <xsd:import namespace="dd0320f1-5928-400d-8614-e832be04c205"/>
    <xsd:import namespace="63cc5491-11d0-42b6-aa67-deea8f49087f"/>
    <xsd:import namespace="35ebc48a-dc9e-45bc-8496-b347132bae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BillingMetadata"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320f1-5928-400d-8614-e832be04c2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cc5491-11d0-42b6-aa67-deea8f49087f" elementFormDefault="qualified">
    <xsd:import namespace="http://schemas.microsoft.com/office/2006/documentManagement/types"/>
    <xsd:import namespace="http://schemas.microsoft.com/office/infopath/2007/PartnerControls"/>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5fefd14-5d55-4234-9e3d-a596bbbe9a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ebc48a-dc9e-45bc-8496-b347132bae5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3b815bd-7086-43cd-bbfd-20686376c544}" ma:internalName="TaxCatchAll" ma:showField="CatchAllData" ma:web="35ebc48a-dc9e-45bc-8496-b347132ba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3cc5491-11d0-42b6-aa67-deea8f49087f">
      <Terms xmlns="http://schemas.microsoft.com/office/infopath/2007/PartnerControls"/>
    </lcf76f155ced4ddcb4097134ff3c332f>
    <TaxCatchAll xmlns="35ebc48a-dc9e-45bc-8496-b347132bae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E8A4A-80E3-486E-9C25-4A512F28255A}">
  <ds:schemaRefs>
    <ds:schemaRef ds:uri="35ebc48a-dc9e-45bc-8496-b347132bae57"/>
    <ds:schemaRef ds:uri="63cc5491-11d0-42b6-aa67-deea8f49087f"/>
    <ds:schemaRef ds:uri="dd0320f1-5928-400d-8614-e832be04c2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28900C20-2B85-47D4-803B-5F6FC1FA9796}">
  <ds:schemaRefs>
    <ds:schemaRef ds:uri="35ebc48a-dc9e-45bc-8496-b347132bae57"/>
    <ds:schemaRef ds:uri="63cc5491-11d0-42b6-aa67-deea8f49087f"/>
    <ds:schemaRef ds:uri="dd0320f1-5928-400d-8614-e832be04c2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CE86D7-8F16-4BC3-B2BA-27BE2A86E6DE}">
  <ds:schemaRefs>
    <ds:schemaRef ds:uri="http://schemas.microsoft.com/sharepoint/v3/contenttype/forms"/>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71</Slides>
  <Notes>30</Notes>
  <HiddenSlides>53</HiddenSlide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1_Office Theme</vt:lpstr>
      <vt:lpstr>Office Theme</vt:lpstr>
      <vt:lpstr>Connections Reform: Complaints process</vt:lpstr>
      <vt:lpstr>PowerPoint Presentation</vt:lpstr>
      <vt:lpstr>Key numbers</vt:lpstr>
      <vt:lpstr>Timelines</vt:lpstr>
      <vt:lpstr>Timelines </vt:lpstr>
      <vt:lpstr>Initial checks </vt:lpstr>
      <vt:lpstr>Initial checks </vt:lpstr>
      <vt:lpstr>Initial checks </vt:lpstr>
      <vt:lpstr>Resubmission following initial checks </vt:lpstr>
      <vt:lpstr>Resubmission </vt:lpstr>
      <vt:lpstr>Consolidated resubmission support </vt:lpstr>
      <vt:lpstr>Complaints process </vt:lpstr>
      <vt:lpstr>Supporting Your Concerns </vt:lpstr>
      <vt:lpstr>Complaints Process Overview</vt:lpstr>
      <vt:lpstr>PowerPoint Presentation</vt:lpstr>
      <vt:lpstr>Reminder -Feedback</vt:lpstr>
      <vt:lpstr>Slido Q&amp;A</vt:lpstr>
      <vt:lpstr>Thank you </vt:lpstr>
      <vt:lpstr>PowerPoint Presentation</vt:lpstr>
      <vt:lpstr>PowerPoint Presentation</vt:lpstr>
      <vt:lpstr>Deadline today</vt:lpstr>
      <vt:lpstr>Validation Process</vt:lpstr>
      <vt:lpstr>Validation Process </vt:lpstr>
      <vt:lpstr>Validation Process </vt:lpstr>
      <vt:lpstr>No application left stranded: what does it mean in practice </vt:lpstr>
      <vt:lpstr>No application left stranded </vt:lpstr>
      <vt:lpstr>In conversation with us</vt:lpstr>
      <vt:lpstr>Not yet contacted us</vt:lpstr>
      <vt:lpstr>Top tip </vt:lpstr>
      <vt:lpstr>PDF top tip </vt:lpstr>
      <vt:lpstr>PowerPoint Presentation</vt:lpstr>
      <vt:lpstr>Initial Checks </vt:lpstr>
      <vt:lpstr>Updates to PDF download </vt:lpstr>
      <vt:lpstr>Protected TEC value for Hybrid sites</vt:lpstr>
      <vt:lpstr>Validation update </vt:lpstr>
      <vt:lpstr>No application left stranded</vt:lpstr>
      <vt:lpstr>Validation </vt:lpstr>
      <vt:lpstr>Validation signatory clarification</vt:lpstr>
      <vt:lpstr>Handbook Changes </vt:lpstr>
      <vt:lpstr>Validation </vt:lpstr>
      <vt:lpstr>Archive old slides</vt:lpstr>
      <vt:lpstr>Mod App Reminder </vt:lpstr>
      <vt:lpstr>PowerPoint Presentation</vt:lpstr>
      <vt:lpstr>Timings – Initial Checks </vt:lpstr>
      <vt:lpstr>Validation</vt:lpstr>
      <vt:lpstr>Reminder -Feedback</vt:lpstr>
      <vt:lpstr>Validation</vt:lpstr>
      <vt:lpstr>Validation</vt:lpstr>
      <vt:lpstr>Communications Approach</vt:lpstr>
      <vt:lpstr>What if I don’t validate?</vt:lpstr>
      <vt:lpstr>Validation</vt:lpstr>
      <vt:lpstr>Validation </vt:lpstr>
      <vt:lpstr>What we are asking of you </vt:lpstr>
      <vt:lpstr>Looping back: queries we took away </vt:lpstr>
      <vt:lpstr>PDF Files Guidance  </vt:lpstr>
      <vt:lpstr>How to review my submission  </vt:lpstr>
      <vt:lpstr>Tracking queries</vt:lpstr>
      <vt:lpstr>Resolved: Key Portal functionality </vt:lpstr>
      <vt:lpstr>Upcoming releases*</vt:lpstr>
      <vt:lpstr>Novation</vt:lpstr>
      <vt:lpstr>Validation process walk through</vt:lpstr>
      <vt:lpstr>Email security </vt:lpstr>
      <vt:lpstr>Submission Process</vt:lpstr>
      <vt:lpstr>Building blocks for giving notice</vt:lpstr>
      <vt:lpstr>Definitions </vt:lpstr>
      <vt:lpstr>Validation – First stages</vt:lpstr>
      <vt:lpstr>Validation</vt:lpstr>
      <vt:lpstr>Validation </vt:lpstr>
      <vt:lpstr>What if I don’t validate?</vt:lpstr>
      <vt:lpstr>Checks Process</vt:lpstr>
      <vt:lpstr>Checks and Complaints Timings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 Reform Update Call</dc:title>
  <dc:creator>Lauren Stuchfield [NESO]</dc:creator>
  <cp:revision>1</cp:revision>
  <dcterms:created xsi:type="dcterms:W3CDTF">2025-06-23T09:05:12Z</dcterms:created>
  <dcterms:modified xsi:type="dcterms:W3CDTF">2025-09-04T12:47:09Z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0x010100B4C46F44E5CB4144B14721DA3AAC8360</vt:lpwstr>
  </property>
  <property fmtid="{D5CDD505-2E9C-101B-9397-08002B2CF9AE}" pid="3" name="MediaServiceImageTags">
    <vt:lpwstr/>
  </property>
</Properties>
</file>