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 id="2147483716" r:id="rId6"/>
  </p:sldMasterIdLst>
  <p:notesMasterIdLst>
    <p:notesMasterId r:id="rId37"/>
  </p:notesMasterIdLst>
  <p:handoutMasterIdLst>
    <p:handoutMasterId r:id="rId38"/>
  </p:handoutMasterIdLst>
  <p:sldIdLst>
    <p:sldId id="316" r:id="rId7"/>
    <p:sldId id="259" r:id="rId8"/>
    <p:sldId id="286" r:id="rId9"/>
    <p:sldId id="287" r:id="rId10"/>
    <p:sldId id="2147377790" r:id="rId11"/>
    <p:sldId id="2147377793" r:id="rId12"/>
    <p:sldId id="2147377791" r:id="rId13"/>
    <p:sldId id="2147377792" r:id="rId14"/>
    <p:sldId id="2147377787" r:id="rId15"/>
    <p:sldId id="2147377788" r:id="rId16"/>
    <p:sldId id="2147377778" r:id="rId17"/>
    <p:sldId id="256" r:id="rId18"/>
    <p:sldId id="261" r:id="rId19"/>
    <p:sldId id="2147377794" r:id="rId20"/>
    <p:sldId id="2147377795" r:id="rId21"/>
    <p:sldId id="258" r:id="rId22"/>
    <p:sldId id="2147377796" r:id="rId23"/>
    <p:sldId id="260" r:id="rId24"/>
    <p:sldId id="263" r:id="rId25"/>
    <p:sldId id="2147377783" r:id="rId26"/>
    <p:sldId id="2147377750" r:id="rId27"/>
    <p:sldId id="2147377766" r:id="rId28"/>
    <p:sldId id="2147377763" r:id="rId29"/>
    <p:sldId id="2147377764" r:id="rId30"/>
    <p:sldId id="722" r:id="rId31"/>
    <p:sldId id="2147377754" r:id="rId32"/>
    <p:sldId id="2147377757" r:id="rId33"/>
    <p:sldId id="299" r:id="rId34"/>
    <p:sldId id="262" r:id="rId35"/>
    <p:sldId id="25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387E88C-0F86-4BF8-90C8-95AF7FDA3067}">
          <p14:sldIdLst>
            <p14:sldId id="316"/>
            <p14:sldId id="259"/>
            <p14:sldId id="286"/>
            <p14:sldId id="287"/>
            <p14:sldId id="2147377790"/>
            <p14:sldId id="2147377793"/>
            <p14:sldId id="2147377791"/>
            <p14:sldId id="2147377792"/>
            <p14:sldId id="2147377787"/>
            <p14:sldId id="2147377788"/>
            <p14:sldId id="2147377778"/>
            <p14:sldId id="256"/>
            <p14:sldId id="261"/>
            <p14:sldId id="2147377794"/>
            <p14:sldId id="2147377795"/>
            <p14:sldId id="258"/>
            <p14:sldId id="2147377796"/>
            <p14:sldId id="260"/>
            <p14:sldId id="263"/>
            <p14:sldId id="2147377783"/>
            <p14:sldId id="2147377750"/>
            <p14:sldId id="2147377766"/>
            <p14:sldId id="2147377763"/>
            <p14:sldId id="2147377764"/>
            <p14:sldId id="722"/>
            <p14:sldId id="2147377754"/>
            <p14:sldId id="2147377757"/>
            <p14:sldId id="299"/>
            <p14:sldId id="262"/>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3F0730"/>
    <a:srgbClr val="8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5C224-370C-4AC0-8BA8-D85F056B031E}" v="19" dt="2025-09-04T08:52:00.484"/>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660"/>
  </p:normalViewPr>
  <p:slideViewPr>
    <p:cSldViewPr snapToGrid="0">
      <p:cViewPr varScale="1">
        <p:scale>
          <a:sx n="52" d="100"/>
          <a:sy n="52" d="100"/>
        </p:scale>
        <p:origin x="1252"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vey Takhar [NESO]" userId="6b1e352f-f8cf-48a3-8ff2-8f53ed6d6ff9" providerId="ADAL" clId="{37B5C224-370C-4AC0-8BA8-D85F056B031E}"/>
    <pc:docChg chg="undo custSel addSld delSld modSld sldOrd modSection">
      <pc:chgData name="Harvey Takhar [NESO]" userId="6b1e352f-f8cf-48a3-8ff2-8f53ed6d6ff9" providerId="ADAL" clId="{37B5C224-370C-4AC0-8BA8-D85F056B031E}" dt="2025-09-15T12:45:42.503" v="135"/>
      <pc:docMkLst>
        <pc:docMk/>
      </pc:docMkLst>
      <pc:sldChg chg="add">
        <pc:chgData name="Harvey Takhar [NESO]" userId="6b1e352f-f8cf-48a3-8ff2-8f53ed6d6ff9" providerId="ADAL" clId="{37B5C224-370C-4AC0-8BA8-D85F056B031E}" dt="2025-09-03T13:56:22.510" v="0"/>
        <pc:sldMkLst>
          <pc:docMk/>
          <pc:sldMk cId="1060758271" sldId="256"/>
        </pc:sldMkLst>
      </pc:sldChg>
      <pc:sldChg chg="add">
        <pc:chgData name="Harvey Takhar [NESO]" userId="6b1e352f-f8cf-48a3-8ff2-8f53ed6d6ff9" providerId="ADAL" clId="{37B5C224-370C-4AC0-8BA8-D85F056B031E}" dt="2025-09-03T13:56:22.510" v="0"/>
        <pc:sldMkLst>
          <pc:docMk/>
          <pc:sldMk cId="136266898" sldId="258"/>
        </pc:sldMkLst>
      </pc:sldChg>
      <pc:sldChg chg="modSp mod ord">
        <pc:chgData name="Harvey Takhar [NESO]" userId="6b1e352f-f8cf-48a3-8ff2-8f53ed6d6ff9" providerId="ADAL" clId="{37B5C224-370C-4AC0-8BA8-D85F056B031E}" dt="2025-09-15T12:45:42.503" v="135"/>
        <pc:sldMkLst>
          <pc:docMk/>
          <pc:sldMk cId="2243787793" sldId="259"/>
        </pc:sldMkLst>
        <pc:graphicFrameChg chg="mod modGraphic">
          <ac:chgData name="Harvey Takhar [NESO]" userId="6b1e352f-f8cf-48a3-8ff2-8f53ed6d6ff9" providerId="ADAL" clId="{37B5C224-370C-4AC0-8BA8-D85F056B031E}" dt="2025-09-04T08:50:59.693" v="121" actId="20577"/>
          <ac:graphicFrameMkLst>
            <pc:docMk/>
            <pc:sldMk cId="2243787793" sldId="259"/>
            <ac:graphicFrameMk id="9" creationId="{8254ECDD-2F90-A008-A402-9D348A268D43}"/>
          </ac:graphicFrameMkLst>
        </pc:graphicFrameChg>
      </pc:sldChg>
      <pc:sldChg chg="add">
        <pc:chgData name="Harvey Takhar [NESO]" userId="6b1e352f-f8cf-48a3-8ff2-8f53ed6d6ff9" providerId="ADAL" clId="{37B5C224-370C-4AC0-8BA8-D85F056B031E}" dt="2025-09-03T13:56:22.510" v="0"/>
        <pc:sldMkLst>
          <pc:docMk/>
          <pc:sldMk cId="3970112499" sldId="260"/>
        </pc:sldMkLst>
      </pc:sldChg>
      <pc:sldChg chg="add">
        <pc:chgData name="Harvey Takhar [NESO]" userId="6b1e352f-f8cf-48a3-8ff2-8f53ed6d6ff9" providerId="ADAL" clId="{37B5C224-370C-4AC0-8BA8-D85F056B031E}" dt="2025-09-03T13:56:22.510" v="0"/>
        <pc:sldMkLst>
          <pc:docMk/>
          <pc:sldMk cId="1580380192" sldId="261"/>
        </pc:sldMkLst>
      </pc:sldChg>
      <pc:sldChg chg="add">
        <pc:chgData name="Harvey Takhar [NESO]" userId="6b1e352f-f8cf-48a3-8ff2-8f53ed6d6ff9" providerId="ADAL" clId="{37B5C224-370C-4AC0-8BA8-D85F056B031E}" dt="2025-09-03T13:56:22.510" v="0"/>
        <pc:sldMkLst>
          <pc:docMk/>
          <pc:sldMk cId="3613818078" sldId="263"/>
        </pc:sldMkLst>
      </pc:sldChg>
      <pc:sldChg chg="add del">
        <pc:chgData name="Harvey Takhar [NESO]" userId="6b1e352f-f8cf-48a3-8ff2-8f53ed6d6ff9" providerId="ADAL" clId="{37B5C224-370C-4AC0-8BA8-D85F056B031E}" dt="2025-09-03T13:56:39.523" v="1" actId="2696"/>
        <pc:sldMkLst>
          <pc:docMk/>
          <pc:sldMk cId="1186685657" sldId="264"/>
        </pc:sldMkLst>
      </pc:sldChg>
      <pc:sldChg chg="ord">
        <pc:chgData name="Harvey Takhar [NESO]" userId="6b1e352f-f8cf-48a3-8ff2-8f53ed6d6ff9" providerId="ADAL" clId="{37B5C224-370C-4AC0-8BA8-D85F056B031E}" dt="2025-09-04T08:42:47.597" v="112"/>
        <pc:sldMkLst>
          <pc:docMk/>
          <pc:sldMk cId="574906107" sldId="722"/>
        </pc:sldMkLst>
      </pc:sldChg>
      <pc:sldChg chg="ord">
        <pc:chgData name="Harvey Takhar [NESO]" userId="6b1e352f-f8cf-48a3-8ff2-8f53ed6d6ff9" providerId="ADAL" clId="{37B5C224-370C-4AC0-8BA8-D85F056B031E}" dt="2025-09-04T08:42:47.597" v="112"/>
        <pc:sldMkLst>
          <pc:docMk/>
          <pc:sldMk cId="580617330" sldId="2147377750"/>
        </pc:sldMkLst>
      </pc:sldChg>
      <pc:sldChg chg="ord">
        <pc:chgData name="Harvey Takhar [NESO]" userId="6b1e352f-f8cf-48a3-8ff2-8f53ed6d6ff9" providerId="ADAL" clId="{37B5C224-370C-4AC0-8BA8-D85F056B031E}" dt="2025-09-04T08:42:47.597" v="112"/>
        <pc:sldMkLst>
          <pc:docMk/>
          <pc:sldMk cId="2227788604" sldId="2147377754"/>
        </pc:sldMkLst>
      </pc:sldChg>
      <pc:sldChg chg="ord">
        <pc:chgData name="Harvey Takhar [NESO]" userId="6b1e352f-f8cf-48a3-8ff2-8f53ed6d6ff9" providerId="ADAL" clId="{37B5C224-370C-4AC0-8BA8-D85F056B031E}" dt="2025-09-04T08:42:47.597" v="112"/>
        <pc:sldMkLst>
          <pc:docMk/>
          <pc:sldMk cId="1769749350" sldId="2147377757"/>
        </pc:sldMkLst>
      </pc:sldChg>
      <pc:sldChg chg="ord">
        <pc:chgData name="Harvey Takhar [NESO]" userId="6b1e352f-f8cf-48a3-8ff2-8f53ed6d6ff9" providerId="ADAL" clId="{37B5C224-370C-4AC0-8BA8-D85F056B031E}" dt="2025-09-04T08:42:47.597" v="112"/>
        <pc:sldMkLst>
          <pc:docMk/>
          <pc:sldMk cId="1855310994" sldId="2147377763"/>
        </pc:sldMkLst>
      </pc:sldChg>
      <pc:sldChg chg="ord">
        <pc:chgData name="Harvey Takhar [NESO]" userId="6b1e352f-f8cf-48a3-8ff2-8f53ed6d6ff9" providerId="ADAL" clId="{37B5C224-370C-4AC0-8BA8-D85F056B031E}" dt="2025-09-04T08:42:47.597" v="112"/>
        <pc:sldMkLst>
          <pc:docMk/>
          <pc:sldMk cId="2198707661" sldId="2147377764"/>
        </pc:sldMkLst>
      </pc:sldChg>
      <pc:sldChg chg="ord">
        <pc:chgData name="Harvey Takhar [NESO]" userId="6b1e352f-f8cf-48a3-8ff2-8f53ed6d6ff9" providerId="ADAL" clId="{37B5C224-370C-4AC0-8BA8-D85F056B031E}" dt="2025-09-04T08:42:47.597" v="112"/>
        <pc:sldMkLst>
          <pc:docMk/>
          <pc:sldMk cId="3771261472" sldId="2147377766"/>
        </pc:sldMkLst>
      </pc:sldChg>
      <pc:sldChg chg="addSp modSp add del mod ord">
        <pc:chgData name="Harvey Takhar [NESO]" userId="6b1e352f-f8cf-48a3-8ff2-8f53ed6d6ff9" providerId="ADAL" clId="{37B5C224-370C-4AC0-8BA8-D85F056B031E}" dt="2025-09-04T08:52:00.483" v="133"/>
        <pc:sldMkLst>
          <pc:docMk/>
          <pc:sldMk cId="1196266104" sldId="2147377778"/>
        </pc:sldMkLst>
        <pc:spChg chg="add mod">
          <ac:chgData name="Harvey Takhar [NESO]" userId="6b1e352f-f8cf-48a3-8ff2-8f53ed6d6ff9" providerId="ADAL" clId="{37B5C224-370C-4AC0-8BA8-D85F056B031E}" dt="2025-09-04T08:52:00.483" v="133"/>
          <ac:spMkLst>
            <pc:docMk/>
            <pc:sldMk cId="1196266104" sldId="2147377778"/>
            <ac:spMk id="2" creationId="{DC4FC0AB-D9B4-E5BF-6A99-2A0ABE778773}"/>
          </ac:spMkLst>
        </pc:spChg>
        <pc:spChg chg="mod">
          <ac:chgData name="Harvey Takhar [NESO]" userId="6b1e352f-f8cf-48a3-8ff2-8f53ed6d6ff9" providerId="ADAL" clId="{37B5C224-370C-4AC0-8BA8-D85F056B031E}" dt="2025-09-04T08:51:26.574" v="129" actId="1076"/>
          <ac:spMkLst>
            <pc:docMk/>
            <pc:sldMk cId="1196266104" sldId="2147377778"/>
            <ac:spMk id="3" creationId="{55D1D1F4-EC8E-42A7-D833-4C969A607C3F}"/>
          </ac:spMkLst>
        </pc:spChg>
        <pc:spChg chg="mod">
          <ac:chgData name="Harvey Takhar [NESO]" userId="6b1e352f-f8cf-48a3-8ff2-8f53ed6d6ff9" providerId="ADAL" clId="{37B5C224-370C-4AC0-8BA8-D85F056B031E}" dt="2025-09-04T08:51:16.418" v="124" actId="20577"/>
          <ac:spMkLst>
            <pc:docMk/>
            <pc:sldMk cId="1196266104" sldId="2147377778"/>
            <ac:spMk id="23" creationId="{40B8CEE7-9927-8080-B58B-1816082A8C2A}"/>
          </ac:spMkLst>
        </pc:spChg>
      </pc:sldChg>
      <pc:sldChg chg="ord">
        <pc:chgData name="Harvey Takhar [NESO]" userId="6b1e352f-f8cf-48a3-8ff2-8f53ed6d6ff9" providerId="ADAL" clId="{37B5C224-370C-4AC0-8BA8-D85F056B031E}" dt="2025-09-04T08:42:47.597" v="112"/>
        <pc:sldMkLst>
          <pc:docMk/>
          <pc:sldMk cId="1210245582" sldId="2147377783"/>
        </pc:sldMkLst>
      </pc:sldChg>
      <pc:sldChg chg="del">
        <pc:chgData name="Harvey Takhar [NESO]" userId="6b1e352f-f8cf-48a3-8ff2-8f53ed6d6ff9" providerId="ADAL" clId="{37B5C224-370C-4AC0-8BA8-D85F056B031E}" dt="2025-09-03T14:02:02.581" v="5" actId="2696"/>
        <pc:sldMkLst>
          <pc:docMk/>
          <pc:sldMk cId="823915838" sldId="2147377789"/>
        </pc:sldMkLst>
      </pc:sldChg>
      <pc:sldChg chg="add">
        <pc:chgData name="Harvey Takhar [NESO]" userId="6b1e352f-f8cf-48a3-8ff2-8f53ed6d6ff9" providerId="ADAL" clId="{37B5C224-370C-4AC0-8BA8-D85F056B031E}" dt="2025-09-03T13:56:22.510" v="0"/>
        <pc:sldMkLst>
          <pc:docMk/>
          <pc:sldMk cId="4226923168" sldId="2147377794"/>
        </pc:sldMkLst>
      </pc:sldChg>
      <pc:sldChg chg="add">
        <pc:chgData name="Harvey Takhar [NESO]" userId="6b1e352f-f8cf-48a3-8ff2-8f53ed6d6ff9" providerId="ADAL" clId="{37B5C224-370C-4AC0-8BA8-D85F056B031E}" dt="2025-09-03T13:56:22.510" v="0"/>
        <pc:sldMkLst>
          <pc:docMk/>
          <pc:sldMk cId="1410255979" sldId="2147377795"/>
        </pc:sldMkLst>
      </pc:sldChg>
      <pc:sldChg chg="add">
        <pc:chgData name="Harvey Takhar [NESO]" userId="6b1e352f-f8cf-48a3-8ff2-8f53ed6d6ff9" providerId="ADAL" clId="{37B5C224-370C-4AC0-8BA8-D85F056B031E}" dt="2025-09-03T13:56:22.510" v="0"/>
        <pc:sldMkLst>
          <pc:docMk/>
          <pc:sldMk cId="1984696290" sldId="2147377796"/>
        </pc:sldMkLst>
      </pc:sldChg>
      <pc:sldChg chg="add del">
        <pc:chgData name="Harvey Takhar [NESO]" userId="6b1e352f-f8cf-48a3-8ff2-8f53ed6d6ff9" providerId="ADAL" clId="{37B5C224-370C-4AC0-8BA8-D85F056B031E}" dt="2025-09-04T08:50:43.310" v="119" actId="2696"/>
        <pc:sldMkLst>
          <pc:docMk/>
          <pc:sldMk cId="1276984618" sldId="2147377797"/>
        </pc:sldMkLst>
      </pc:sldChg>
      <pc:sldChg chg="add del">
        <pc:chgData name="Harvey Takhar [NESO]" userId="6b1e352f-f8cf-48a3-8ff2-8f53ed6d6ff9" providerId="ADAL" clId="{37B5C224-370C-4AC0-8BA8-D85F056B031E}" dt="2025-09-04T08:50:45.723" v="120" actId="2696"/>
        <pc:sldMkLst>
          <pc:docMk/>
          <pc:sldMk cId="1882645795" sldId="214737779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neso.energy/industry-information/codes/cusc/modifications/cmp418-refine-allocation-dynamic-reactive-compensation-equipment-drce-costs-ofto-transfer" TargetMode="External"/><Relationship Id="rId2" Type="http://schemas.openxmlformats.org/officeDocument/2006/relationships/hyperlink" Target="https://www.neso.energy/industry-information/codes/cusc/modifications/cmp458-prorating-transmission-residual-demand-charges" TargetMode="External"/><Relationship Id="rId1" Type="http://schemas.openxmlformats.org/officeDocument/2006/relationships/hyperlink" Target="https://www.neso.energy/industry-information/codes/cusc/modifications/cmp459-charging-tnuos-monthly-basis" TargetMode="External"/><Relationship Id="rId4" Type="http://schemas.openxmlformats.org/officeDocument/2006/relationships/hyperlink" Target="https://www.neso.energy/industry-information/codes/cusc/modifications/cmp450-introducing-definition-dynamic-reactive-compensation-equipment-drce-cusc"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neso.energy/industry-information/codes/cusc/modifications/cmp455-minor-amendments-cusc-following-implementation-cmp434-cmp435"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www.neso.energy/industry-information/codes/cusc/modifications/cmp453-bill-bsuos-net-basis-bsc-trading-units" TargetMode="External"/><Relationship Id="rId2" Type="http://schemas.openxmlformats.org/officeDocument/2006/relationships/hyperlink" Target="https://www.neso.energy/industry-information/codes/cusc/modifications/cmp447-removal-designated-strategic-works-cancellation-chargessecuritisation" TargetMode="External"/><Relationship Id="rId1" Type="http://schemas.openxmlformats.org/officeDocument/2006/relationships/hyperlink" Target="https://www.neso.energy/industry-information/codes/cusc/modifications/cmp454-cmp434-cmp435-section-11-changes"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neso.energy/industry-information/codes/cusc/modifications/cmp418-refine-allocation-dynamic-reactive-compensation-equipment-drce-costs-ofto-transfer" TargetMode="External"/><Relationship Id="rId2" Type="http://schemas.openxmlformats.org/officeDocument/2006/relationships/hyperlink" Target="https://www.neso.energy/industry-information/codes/cusc/modifications/cmp459-charging-tnuos-monthly-basis" TargetMode="External"/><Relationship Id="rId1" Type="http://schemas.openxmlformats.org/officeDocument/2006/relationships/hyperlink" Target="https://www.neso.energy/industry-information/codes/cusc/modifications/cmp458-prorating-transmission-residual-demand-charges" TargetMode="External"/><Relationship Id="rId4" Type="http://schemas.openxmlformats.org/officeDocument/2006/relationships/hyperlink" Target="https://www.neso.energy/industry-information/codes/cusc/modifications/cmp450-introducing-definition-dynamic-reactive-compensation-equipment-drce-cusc"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neso.energy/industry-information/codes/cusc/modifications/cmp455-minor-amendments-cusc-following-implementation-cmp434-cmp435"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neso.energy/industry-information/codes/cusc/modifications/cmp454-cmp434-cmp435-section-11-changes" TargetMode="External"/><Relationship Id="rId2" Type="http://schemas.openxmlformats.org/officeDocument/2006/relationships/hyperlink" Target="https://www.neso.energy/industry-information/codes/cusc/modifications/cmp453-bill-bsuos-net-basis-bsc-trading-units" TargetMode="External"/><Relationship Id="rId1" Type="http://schemas.openxmlformats.org/officeDocument/2006/relationships/hyperlink" Target="https://www.neso.energy/industry-information/codes/cusc/modifications/cmp447-removal-designated-strategic-works-cancellation-chargessecuritisation"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F419C-CD6B-4161-A3E2-98C93199B4B9}" type="doc">
      <dgm:prSet loTypeId="urn:diagrams.loki3.com/BracketList" loCatId="list" qsTypeId="urn:microsoft.com/office/officeart/2005/8/quickstyle/simple1" qsCatId="simple" csTypeId="urn:microsoft.com/office/officeart/2005/8/colors/accent3_1" csCatId="accent3" phldr="1"/>
      <dgm:spPr/>
      <dgm:t>
        <a:bodyPr/>
        <a:lstStyle/>
        <a:p>
          <a:endParaRPr lang="en-GB"/>
        </a:p>
      </dgm:t>
    </dgm:pt>
    <dgm:pt modelId="{58243766-5EF0-48C0-B157-B98DA7A25B87}">
      <dgm:prSet custT="1"/>
      <dgm:spPr/>
      <dgm:t>
        <a:bodyPr/>
        <a:lstStyle/>
        <a:p>
          <a:r>
            <a:rPr lang="en-GB" sz="1200" b="1">
              <a:latin typeface="+mj-lt"/>
              <a:cs typeface="Arial"/>
            </a:rPr>
            <a:t>New Modifications / Nominations</a:t>
          </a:r>
        </a:p>
      </dgm:t>
    </dgm:pt>
    <dgm:pt modelId="{5F768466-3497-4CA5-B7D3-9319952FBEDF}" type="parTrans" cxnId="{0BC3B818-FF26-4C59-B2C9-D5061FDC9D34}">
      <dgm:prSet/>
      <dgm:spPr/>
      <dgm:t>
        <a:bodyPr/>
        <a:lstStyle/>
        <a:p>
          <a:endParaRPr lang="en-GB">
            <a:latin typeface="+mj-lt"/>
          </a:endParaRPr>
        </a:p>
      </dgm:t>
    </dgm:pt>
    <dgm:pt modelId="{967AD1E1-0495-49F5-A661-7E94CB77769B}" type="sibTrans" cxnId="{0BC3B818-FF26-4C59-B2C9-D5061FDC9D34}">
      <dgm:prSet/>
      <dgm:spPr/>
      <dgm:t>
        <a:bodyPr/>
        <a:lstStyle/>
        <a:p>
          <a:endParaRPr lang="en-GB">
            <a:latin typeface="+mj-lt"/>
          </a:endParaRPr>
        </a:p>
      </dgm:t>
    </dgm:pt>
    <dgm:pt modelId="{CE414E4E-2621-4045-AEC5-FDC9F7FE7BEA}">
      <dgm:prSet custT="1"/>
      <dgm:spPr/>
      <dgm:t>
        <a:bodyPr/>
        <a:lstStyle/>
        <a:p>
          <a:r>
            <a:rPr lang="en-GB" sz="1200" b="1">
              <a:latin typeface="+mj-lt"/>
              <a:cs typeface="Arial"/>
            </a:rPr>
            <a:t>Decisions</a:t>
          </a:r>
        </a:p>
      </dgm:t>
    </dgm:pt>
    <dgm:pt modelId="{87C87025-8B08-46BF-AA1C-5E84773B471E}" type="sibTrans" cxnId="{437A9369-3F4D-42FE-86F4-325366CF047D}">
      <dgm:prSet/>
      <dgm:spPr/>
      <dgm:t>
        <a:bodyPr/>
        <a:lstStyle/>
        <a:p>
          <a:endParaRPr lang="en-GB">
            <a:latin typeface="+mj-lt"/>
          </a:endParaRPr>
        </a:p>
      </dgm:t>
    </dgm:pt>
    <dgm:pt modelId="{EBC08037-8B8E-4A55-8CFB-03332F67FDA3}" type="parTrans" cxnId="{437A9369-3F4D-42FE-86F4-325366CF047D}">
      <dgm:prSet/>
      <dgm:spPr/>
      <dgm:t>
        <a:bodyPr/>
        <a:lstStyle/>
        <a:p>
          <a:endParaRPr lang="en-GB">
            <a:latin typeface="+mj-lt"/>
          </a:endParaRPr>
        </a:p>
      </dgm:t>
    </dgm:pt>
    <dgm:pt modelId="{4739BD40-2323-4209-B6B3-9E71BC40AD5F}">
      <dgm:prSet custT="1"/>
      <dgm:spPr>
        <a:ln>
          <a:solidFill>
            <a:schemeClr val="accent2"/>
          </a:solidFill>
        </a:ln>
      </dgm:spPr>
      <dgm:t>
        <a:bodyPr/>
        <a:lstStyle/>
        <a:p>
          <a:pPr marL="114300" indent="0">
            <a:buClr>
              <a:schemeClr val="accent5">
                <a:lumMod val="75000"/>
              </a:schemeClr>
            </a:buClr>
            <a:buFont typeface="Arial" panose="020B0604020202020204" pitchFamily="34" charset="0"/>
            <a:buChar char="•"/>
          </a:pPr>
          <a:endParaRPr kumimoji="0" lang="en-GB" sz="1200" b="0" i="0" u="none" strike="noStrike" kern="1200" cap="none" spc="0" normalizeH="0" baseline="0">
            <a:ln/>
            <a:effectLst/>
            <a:uLnTx/>
            <a:uFillTx/>
            <a:latin typeface="+mj-lt"/>
            <a:ea typeface="+mn-ea"/>
            <a:cs typeface="Arial" panose="020B0604020202020204" pitchFamily="34" charset="0"/>
          </a:endParaRPr>
        </a:p>
      </dgm:t>
    </dgm:pt>
    <dgm:pt modelId="{7C0C9387-D3BD-4FFC-9A63-9A243CEAD4E5}" type="sibTrans" cxnId="{988A7B33-741F-414E-BFDC-6B0F0343503C}">
      <dgm:prSet/>
      <dgm:spPr/>
      <dgm:t>
        <a:bodyPr/>
        <a:lstStyle/>
        <a:p>
          <a:endParaRPr lang="en-GB">
            <a:latin typeface="+mj-lt"/>
          </a:endParaRPr>
        </a:p>
      </dgm:t>
    </dgm:pt>
    <dgm:pt modelId="{77721166-AE13-4485-A36F-586EA9CDE7A7}" type="parTrans" cxnId="{988A7B33-741F-414E-BFDC-6B0F0343503C}">
      <dgm:prSet/>
      <dgm:spPr/>
      <dgm:t>
        <a:bodyPr/>
        <a:lstStyle/>
        <a:p>
          <a:endParaRPr lang="en-GB">
            <a:latin typeface="+mj-lt"/>
          </a:endParaRPr>
        </a:p>
      </dgm:t>
    </dgm:pt>
    <dgm:pt modelId="{4651B4D1-6F7A-42A7-96BB-753EDE344A8E}">
      <dgm:prSet custT="1"/>
      <dgm:spPr>
        <a:ln>
          <a:solidFill>
            <a:schemeClr val="accent2"/>
          </a:solidFill>
        </a:ln>
      </dgm:spPr>
      <dgm:t>
        <a:bodyPr/>
        <a:lstStyle/>
        <a:p>
          <a:pPr marL="0" lvl="1" indent="0" defTabSz="622300" rtl="0">
            <a:lnSpc>
              <a:spcPct val="90000"/>
            </a:lnSpc>
            <a:spcBef>
              <a:spcPct val="0"/>
            </a:spcBef>
            <a:spcAft>
              <a:spcPct val="15000"/>
            </a:spcAft>
            <a:buFont typeface="Arial" panose="020B0604020202020204" pitchFamily="34" charset="0"/>
            <a:buChar char="•"/>
          </a:pPr>
          <a:endParaRPr lang="en-GB" sz="1200" b="0" u="none" kern="1200">
            <a:solidFill>
              <a:schemeClr val="tx1"/>
            </a:solidFill>
            <a:latin typeface="+mn-lt"/>
            <a:ea typeface="+mn-ea"/>
            <a:cs typeface="Arial" panose="020B0604020202020204" pitchFamily="34" charset="0"/>
          </a:endParaRPr>
        </a:p>
      </dgm:t>
    </dgm:pt>
    <dgm:pt modelId="{7FD3C0A0-441D-4C13-A2C2-453944EBFCD4}" type="parTrans" cxnId="{98C1B2D2-C7E8-40AA-9E52-1A40A89C7ECA}">
      <dgm:prSet/>
      <dgm:spPr/>
      <dgm:t>
        <a:bodyPr/>
        <a:lstStyle/>
        <a:p>
          <a:endParaRPr lang="en-GB">
            <a:latin typeface="+mj-lt"/>
          </a:endParaRPr>
        </a:p>
      </dgm:t>
    </dgm:pt>
    <dgm:pt modelId="{9FDE324F-6EE8-4F13-976F-C941102E2600}" type="sibTrans" cxnId="{98C1B2D2-C7E8-40AA-9E52-1A40A89C7ECA}">
      <dgm:prSet/>
      <dgm:spPr/>
      <dgm:t>
        <a:bodyPr/>
        <a:lstStyle/>
        <a:p>
          <a:endParaRPr lang="en-GB">
            <a:latin typeface="+mj-lt"/>
          </a:endParaRPr>
        </a:p>
      </dgm:t>
    </dgm:pt>
    <dgm:pt modelId="{A397C9AB-C46E-4D13-8669-2CE5421BD619}">
      <dgm:prSet custT="1"/>
      <dgm:spPr>
        <a:ln>
          <a:solidFill>
            <a:schemeClr val="accent2"/>
          </a:solidFill>
        </a:ln>
      </dgm:spPr>
      <dgm:t>
        <a:bodyPr/>
        <a:lstStyle/>
        <a:p>
          <a:pPr marL="114300" indent="0">
            <a:buClr>
              <a:schemeClr val="accent5">
                <a:lumMod val="75000"/>
              </a:schemeClr>
            </a:buClr>
            <a:buFont typeface="Arial" panose="020B0604020202020204" pitchFamily="34" charset="0"/>
            <a:buChar char="•"/>
          </a:pPr>
          <a:endParaRPr kumimoji="0" lang="en-GB" sz="1200" b="0" i="0" u="none" strike="noStrike" kern="1200" cap="none" spc="0" normalizeH="0" baseline="0">
            <a:ln/>
            <a:effectLst/>
            <a:uLnTx/>
            <a:uFillTx/>
            <a:latin typeface="+mj-lt"/>
            <a:ea typeface="+mn-ea"/>
            <a:cs typeface="Arial" panose="020B0604020202020204" pitchFamily="34" charset="0"/>
          </a:endParaRPr>
        </a:p>
      </dgm:t>
    </dgm:pt>
    <dgm:pt modelId="{8BBE1996-354F-4BD6-AE00-68C099F53289}" type="parTrans" cxnId="{51D9381D-6042-4537-ACF3-1680D020B88A}">
      <dgm:prSet/>
      <dgm:spPr/>
      <dgm:t>
        <a:bodyPr/>
        <a:lstStyle/>
        <a:p>
          <a:endParaRPr lang="en-GB"/>
        </a:p>
      </dgm:t>
    </dgm:pt>
    <dgm:pt modelId="{DF2AEF0A-615D-46F7-ACD0-1453480A5FE4}" type="sibTrans" cxnId="{51D9381D-6042-4537-ACF3-1680D020B88A}">
      <dgm:prSet/>
      <dgm:spPr/>
      <dgm:t>
        <a:bodyPr/>
        <a:lstStyle/>
        <a:p>
          <a:endParaRPr lang="en-GB"/>
        </a:p>
      </dgm:t>
    </dgm:pt>
    <dgm:pt modelId="{8C06C488-4267-4262-8502-F3A76ADE93D1}">
      <dgm:prSet custT="1"/>
      <dgm:spPr>
        <a:ln>
          <a:solidFill>
            <a:schemeClr val="accent2"/>
          </a:solidFill>
        </a:ln>
      </dgm:spPr>
      <dgm:t>
        <a:bodyPr/>
        <a:lstStyle/>
        <a:p>
          <a:pPr marL="114300" indent="0">
            <a:buClr>
              <a:schemeClr val="accent5">
                <a:lumMod val="75000"/>
              </a:schemeClr>
            </a:buClr>
            <a:buFont typeface="Arial" panose="020B0604020202020204" pitchFamily="34" charset="0"/>
            <a:buChar char="•"/>
          </a:pPr>
          <a:r>
            <a:rPr kumimoji="0" lang="en-GB" sz="1200" b="1" i="0" u="none" strike="noStrike" kern="1200"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CMP459</a:t>
          </a:r>
          <a:r>
            <a:rPr kumimoji="0" lang="en-GB" sz="1200" b="0" i="0" u="none" strike="noStrike" kern="1200" cap="none" spc="0" normalizeH="0" baseline="0">
              <a:ln/>
              <a:effectLst/>
              <a:uLnTx/>
              <a:uFillTx/>
              <a:latin typeface="+mj-lt"/>
              <a:ea typeface="+mn-ea"/>
              <a:cs typeface="Arial" panose="020B0604020202020204" pitchFamily="34" charset="0"/>
            </a:rPr>
            <a:t> ‘Charging </a:t>
          </a:r>
          <a:r>
            <a:rPr kumimoji="0" lang="en-GB" sz="1200" b="0" i="0" u="none" strike="noStrike" kern="1200" cap="none" spc="0" normalizeH="0" baseline="0" err="1">
              <a:ln/>
              <a:effectLst/>
              <a:uLnTx/>
              <a:uFillTx/>
              <a:latin typeface="+mj-lt"/>
              <a:ea typeface="+mn-ea"/>
              <a:cs typeface="Arial" panose="020B0604020202020204" pitchFamily="34" charset="0"/>
            </a:rPr>
            <a:t>TNUoS</a:t>
          </a:r>
          <a:r>
            <a:rPr kumimoji="0" lang="en-GB" sz="1200" b="0" i="0" u="none" strike="noStrike" kern="1200" cap="none" spc="0" normalizeH="0" baseline="0">
              <a:ln/>
              <a:effectLst/>
              <a:uLnTx/>
              <a:uFillTx/>
              <a:latin typeface="+mj-lt"/>
              <a:ea typeface="+mn-ea"/>
              <a:cs typeface="Arial" panose="020B0604020202020204" pitchFamily="34" charset="0"/>
            </a:rPr>
            <a:t> on a monthly </a:t>
          </a:r>
          <a:r>
            <a:rPr kumimoji="0" lang="en-GB" sz="1200" b="0" i="0" u="none" strike="noStrike" kern="1200" cap="none" spc="0" normalizeH="0" baseline="0" err="1">
              <a:ln/>
              <a:effectLst/>
              <a:uLnTx/>
              <a:uFillTx/>
              <a:latin typeface="+mj-lt"/>
              <a:ea typeface="+mn-ea"/>
              <a:cs typeface="Arial" panose="020B0604020202020204" pitchFamily="34" charset="0"/>
            </a:rPr>
            <a:t>basis’</a:t>
          </a:r>
          <a:r>
            <a:rPr kumimoji="0" lang="en-GB" sz="1200" b="0" i="0" u="none" strike="noStrike" kern="1200" cap="none" spc="0" normalizeH="0" baseline="0">
              <a:ln/>
              <a:effectLst/>
              <a:uLnTx/>
              <a:uFillTx/>
              <a:latin typeface="+mj-lt"/>
              <a:ea typeface="+mn-ea"/>
              <a:cs typeface="Arial" panose="020B0604020202020204" pitchFamily="34" charset="0"/>
            </a:rPr>
            <a:t> proposal received on 07 August.  At the Special CUSC Panel held on 14 August 2025, t</a:t>
          </a:r>
          <a:r>
            <a:rPr lang="en-GB" sz="1200" kern="1200"/>
            <a:t>he Panel by majority agreed that CMP459 has substantially the same effect as Pending CUSC Modification Proposal CMP445 and directed the Code Administrator to </a:t>
          </a:r>
          <a:r>
            <a:rPr lang="en-GB" sz="1200" b="1" kern="1200"/>
            <a:t>reject</a:t>
          </a:r>
          <a:r>
            <a:rPr lang="en-GB" sz="1200" kern="1200"/>
            <a:t> </a:t>
          </a:r>
          <a:r>
            <a:rPr lang="en-GB" sz="1200" b="1" kern="1200"/>
            <a:t>the Proposal </a:t>
          </a:r>
          <a:r>
            <a:rPr lang="en-GB" sz="1200" kern="1200"/>
            <a:t>under CUSC clause 8.16.6.</a:t>
          </a:r>
          <a:endParaRPr kumimoji="0" lang="en-GB" sz="1200" b="0" i="0" u="none" strike="noStrike" kern="1200" cap="none" spc="0" normalizeH="0" baseline="0">
            <a:ln/>
            <a:effectLst/>
            <a:uLnTx/>
            <a:uFillTx/>
            <a:latin typeface="+mj-lt"/>
            <a:ea typeface="+mn-ea"/>
            <a:cs typeface="Arial" panose="020B0604020202020204" pitchFamily="34" charset="0"/>
          </a:endParaRPr>
        </a:p>
      </dgm:t>
    </dgm:pt>
    <dgm:pt modelId="{1EECC655-9A02-4D3D-9F45-7D21263B4ECC}" type="parTrans" cxnId="{F0C8FF5A-81F1-43B0-8B80-0B4AB50A57CB}">
      <dgm:prSet/>
      <dgm:spPr/>
      <dgm:t>
        <a:bodyPr/>
        <a:lstStyle/>
        <a:p>
          <a:endParaRPr lang="en-GB"/>
        </a:p>
      </dgm:t>
    </dgm:pt>
    <dgm:pt modelId="{E22271F6-8DF8-4267-B25F-CD86818724C6}" type="sibTrans" cxnId="{F0C8FF5A-81F1-43B0-8B80-0B4AB50A57CB}">
      <dgm:prSet/>
      <dgm:spPr/>
      <dgm:t>
        <a:bodyPr/>
        <a:lstStyle/>
        <a:p>
          <a:endParaRPr lang="en-GB"/>
        </a:p>
      </dgm:t>
    </dgm:pt>
    <dgm:pt modelId="{D8241346-405E-45F4-A6C8-17AED244FDD1}">
      <dgm:prSet custT="1"/>
      <dgm:spPr/>
      <dgm:t>
        <a:bodyPr/>
        <a:lstStyle/>
        <a:p>
          <a:pPr marL="114300" indent="0">
            <a:buClr>
              <a:schemeClr val="accent5">
                <a:lumMod val="75000"/>
              </a:schemeClr>
            </a:buClr>
            <a:buFont typeface="Arial" panose="020B0604020202020204" pitchFamily="34" charset="0"/>
            <a:buChar char="•"/>
          </a:pPr>
          <a:endParaRPr kumimoji="0" lang="en-GB" sz="1200" b="0" i="0" u="none" strike="noStrike" kern="1200" cap="none" spc="0" normalizeH="0" baseline="0">
            <a:ln/>
            <a:effectLst/>
            <a:uLnTx/>
            <a:uFillTx/>
            <a:latin typeface="+mj-lt"/>
            <a:ea typeface="+mn-ea"/>
            <a:cs typeface="Arial" panose="020B0604020202020204" pitchFamily="34" charset="0"/>
          </a:endParaRPr>
        </a:p>
      </dgm:t>
    </dgm:pt>
    <dgm:pt modelId="{C34067F2-9690-49AF-A82A-2288CFEE958E}" type="parTrans" cxnId="{54A70A83-F4D1-419E-8A13-D8EC83A8F15D}">
      <dgm:prSet/>
      <dgm:spPr/>
      <dgm:t>
        <a:bodyPr/>
        <a:lstStyle/>
        <a:p>
          <a:endParaRPr lang="en-GB"/>
        </a:p>
      </dgm:t>
    </dgm:pt>
    <dgm:pt modelId="{EB43B1AC-91FA-4173-90F7-2BEEF7D5AB49}" type="sibTrans" cxnId="{54A70A83-F4D1-419E-8A13-D8EC83A8F15D}">
      <dgm:prSet/>
      <dgm:spPr/>
      <dgm:t>
        <a:bodyPr/>
        <a:lstStyle/>
        <a:p>
          <a:endParaRPr lang="en-GB"/>
        </a:p>
      </dgm:t>
    </dgm:pt>
    <dgm:pt modelId="{5B51E22D-9A83-43C3-A252-49162C43485F}">
      <dgm:prSet custT="1"/>
      <dgm:spPr>
        <a:ln>
          <a:solidFill>
            <a:schemeClr val="accent2"/>
          </a:solidFill>
        </a:ln>
      </dgm:spPr>
      <dgm:t>
        <a:bodyPr/>
        <a:lstStyle/>
        <a:p>
          <a:pPr marL="114300" indent="0">
            <a:buClr>
              <a:schemeClr val="accent5">
                <a:lumMod val="75000"/>
              </a:schemeClr>
            </a:buClr>
            <a:buFont typeface="Arial" panose="020B0604020202020204" pitchFamily="34" charset="0"/>
            <a:buChar char="•"/>
          </a:pPr>
          <a:r>
            <a:rPr kumimoji="0" lang="en-GB" sz="1200" b="1" i="0" u="none" strike="noStrike" kern="1200"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 CMP458</a:t>
          </a:r>
          <a:r>
            <a:rPr kumimoji="0" lang="en-GB" sz="1200" b="0" i="0" u="none" strike="noStrike" kern="1200" cap="none" spc="0" normalizeH="0" baseline="0">
              <a:ln/>
              <a:effectLst/>
              <a:uLnTx/>
              <a:uFillTx/>
              <a:latin typeface="+mj-lt"/>
              <a:ea typeface="+mn-ea"/>
              <a:cs typeface="Arial" panose="020B0604020202020204" pitchFamily="34" charset="0"/>
            </a:rPr>
            <a:t> ‘Prorating of transmission residual demand charges’ proposal received on 06 August and </a:t>
          </a:r>
          <a:r>
            <a:rPr kumimoji="0" lang="en-GB" sz="1200" b="1" i="0" u="none" strike="noStrike" kern="1200" cap="none" spc="0" normalizeH="0" baseline="0">
              <a:ln/>
              <a:effectLst/>
              <a:uLnTx/>
              <a:uFillTx/>
              <a:latin typeface="+mj-lt"/>
              <a:ea typeface="+mn-ea"/>
              <a:cs typeface="Arial" panose="020B0604020202020204" pitchFamily="34" charset="0"/>
            </a:rPr>
            <a:t>withdrew on 18 August</a:t>
          </a:r>
          <a:r>
            <a:rPr kumimoji="0" lang="en-GB" sz="1200" b="0" i="0" u="none" strike="noStrike" kern="1200" cap="none" spc="0" normalizeH="0" baseline="0">
              <a:ln/>
              <a:effectLst/>
              <a:uLnTx/>
              <a:uFillTx/>
              <a:latin typeface="+mj-lt"/>
              <a:ea typeface="+mn-ea"/>
              <a:cs typeface="Arial" panose="020B0604020202020204" pitchFamily="34" charset="0"/>
            </a:rPr>
            <a:t>.</a:t>
          </a:r>
        </a:p>
      </dgm:t>
    </dgm:pt>
    <dgm:pt modelId="{D3E6BDC5-D817-4BFA-A93A-DC61983A2649}" type="parTrans" cxnId="{240EF97C-F296-4B9A-99AD-C5FC12DD4B46}">
      <dgm:prSet/>
      <dgm:spPr/>
      <dgm:t>
        <a:bodyPr/>
        <a:lstStyle/>
        <a:p>
          <a:endParaRPr lang="en-GB"/>
        </a:p>
      </dgm:t>
    </dgm:pt>
    <dgm:pt modelId="{F913A6FF-2C0C-41A0-8ADB-9AB08AEC92D2}" type="sibTrans" cxnId="{240EF97C-F296-4B9A-99AD-C5FC12DD4B46}">
      <dgm:prSet/>
      <dgm:spPr/>
      <dgm:t>
        <a:bodyPr/>
        <a:lstStyle/>
        <a:p>
          <a:endParaRPr lang="en-GB"/>
        </a:p>
      </dgm:t>
    </dgm:pt>
    <dgm:pt modelId="{7E6E2812-8898-43ED-AE62-41A82B3E2923}">
      <dgm:prSet custT="1"/>
      <dgm:spPr/>
      <dgm:t>
        <a:bodyPr/>
        <a:lstStyle/>
        <a:p>
          <a:pPr marL="0" lvl="1" indent="0" defTabSz="622300" rtl="0">
            <a:lnSpc>
              <a:spcPct val="90000"/>
            </a:lnSpc>
            <a:spcBef>
              <a:spcPct val="0"/>
            </a:spcBef>
            <a:spcAft>
              <a:spcPct val="15000"/>
            </a:spcAft>
            <a:buFont typeface="Arial" panose="020B0604020202020204" pitchFamily="34" charset="0"/>
            <a:buChar char="•"/>
          </a:pPr>
          <a:r>
            <a:rPr kumimoji="0" lang="en-GB" sz="1200" b="1" i="0" u="none" strike="noStrike"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 </a:t>
          </a:r>
          <a:r>
            <a:rPr lang="en-GB" sz="1200" b="1" i="0" u="sng" strike="noStrike">
              <a:solidFill>
                <a:srgbClr val="7A3864"/>
              </a:solidFill>
              <a:effectLst/>
              <a:latin typeface="Poppins" panose="00000500000000000000" pitchFamily="2" charset="0"/>
              <a:hlinkClick xmlns:r="http://schemas.openxmlformats.org/officeDocument/2006/relationships" r:id="rId3">
                <a:extLst>
                  <a:ext uri="{A12FA001-AC4F-418D-AE19-62706E023703}">
                    <ahyp:hlinkClr xmlns:ahyp="http://schemas.microsoft.com/office/drawing/2018/hyperlinkcolor" val="tx"/>
                  </a:ext>
                </a:extLst>
              </a:hlinkClick>
            </a:rPr>
            <a:t>CMP418</a:t>
          </a:r>
          <a:r>
            <a:rPr lang="en-GB" sz="1200" b="0" i="0">
              <a:solidFill>
                <a:srgbClr val="000000"/>
              </a:solidFill>
              <a:effectLst/>
              <a:latin typeface="Poppins" panose="00000500000000000000" pitchFamily="2" charset="0"/>
            </a:rPr>
            <a:t> ‘Refine the allocation of Dynamic Reactive Compensation Equipment (DRCE) costs at OFTO transfer’ on </a:t>
          </a:r>
          <a:r>
            <a:rPr lang="en-GB" sz="1200" b="1" i="0">
              <a:solidFill>
                <a:srgbClr val="000000"/>
              </a:solidFill>
              <a:effectLst/>
              <a:latin typeface="Poppins" panose="00000500000000000000" pitchFamily="2" charset="0"/>
            </a:rPr>
            <a:t>04 August the Authority rejected this modification.</a:t>
          </a:r>
          <a:endParaRPr kumimoji="0" lang="en-GB" sz="1200" b="1" i="0" u="none" strike="noStrike" cap="none" spc="0" normalizeH="0" baseline="0">
            <a:ln/>
            <a:effectLst/>
            <a:uLnTx/>
            <a:uFillTx/>
            <a:latin typeface="+mj-lt"/>
            <a:ea typeface="+mn-ea"/>
            <a:cs typeface="Arial" panose="020B0604020202020204" pitchFamily="34" charset="0"/>
          </a:endParaRPr>
        </a:p>
      </dgm:t>
    </dgm:pt>
    <dgm:pt modelId="{8856616C-CEA6-436A-9311-B51C53587951}" type="parTrans" cxnId="{F613C878-420E-427A-819E-41AFD98E83A7}">
      <dgm:prSet/>
      <dgm:spPr/>
      <dgm:t>
        <a:bodyPr/>
        <a:lstStyle/>
        <a:p>
          <a:endParaRPr lang="en-GB"/>
        </a:p>
      </dgm:t>
    </dgm:pt>
    <dgm:pt modelId="{3E946826-9070-43C4-83CF-9C301640E8D4}" type="sibTrans" cxnId="{F613C878-420E-427A-819E-41AFD98E83A7}">
      <dgm:prSet/>
      <dgm:spPr/>
      <dgm:t>
        <a:bodyPr/>
        <a:lstStyle/>
        <a:p>
          <a:endParaRPr lang="en-GB"/>
        </a:p>
      </dgm:t>
    </dgm:pt>
    <dgm:pt modelId="{CD74E2C3-7187-4F28-8063-56B6D8D88920}">
      <dgm:prSet/>
      <dgm:spPr/>
      <dgm:t>
        <a:bodyPr/>
        <a:lstStyle/>
        <a:p>
          <a:pPr marL="0" lvl="1" indent="0" defTabSz="622300" rtl="0">
            <a:lnSpc>
              <a:spcPct val="90000"/>
            </a:lnSpc>
            <a:spcBef>
              <a:spcPct val="0"/>
            </a:spcBef>
            <a:spcAft>
              <a:spcPct val="15000"/>
            </a:spcAft>
            <a:buFont typeface="Arial" panose="020B0604020202020204" pitchFamily="34" charset="0"/>
            <a:buChar char="•"/>
          </a:pPr>
          <a:endParaRPr kumimoji="0" lang="en-GB" sz="3600" b="0" i="0" u="none" strike="noStrike" cap="none" spc="0" normalizeH="0" baseline="0">
            <a:ln/>
            <a:effectLst/>
            <a:uLnTx/>
            <a:uFillTx/>
            <a:latin typeface="+mj-lt"/>
            <a:ea typeface="+mn-ea"/>
            <a:cs typeface="Arial" panose="020B0604020202020204" pitchFamily="34" charset="0"/>
          </a:endParaRPr>
        </a:p>
      </dgm:t>
    </dgm:pt>
    <dgm:pt modelId="{CB696653-E3CA-4FFF-AC3D-F9C30F5DFDD8}" type="parTrans" cxnId="{F7E6AC4C-B564-473A-9ECF-CEB633202EB8}">
      <dgm:prSet/>
      <dgm:spPr/>
      <dgm:t>
        <a:bodyPr/>
        <a:lstStyle/>
        <a:p>
          <a:endParaRPr lang="en-GB"/>
        </a:p>
      </dgm:t>
    </dgm:pt>
    <dgm:pt modelId="{6419C3E2-283D-4E54-9425-56B1D0E03E94}" type="sibTrans" cxnId="{F7E6AC4C-B564-473A-9ECF-CEB633202EB8}">
      <dgm:prSet/>
      <dgm:spPr/>
      <dgm:t>
        <a:bodyPr/>
        <a:lstStyle/>
        <a:p>
          <a:endParaRPr lang="en-GB"/>
        </a:p>
      </dgm:t>
    </dgm:pt>
    <dgm:pt modelId="{12B19BB8-DD58-4AC2-B758-98D50C115A9F}">
      <dgm:prSet custT="1"/>
      <dgm:spPr/>
      <dgm:t>
        <a:bodyPr/>
        <a:lstStyle/>
        <a:p>
          <a:pPr marL="0" lvl="1" indent="0" defTabSz="622300" rtl="0">
            <a:lnSpc>
              <a:spcPct val="90000"/>
            </a:lnSpc>
            <a:spcBef>
              <a:spcPct val="0"/>
            </a:spcBef>
            <a:spcAft>
              <a:spcPct val="15000"/>
            </a:spcAft>
            <a:buFont typeface="Arial" panose="020B0604020202020204" pitchFamily="34" charset="0"/>
            <a:buChar char="•"/>
          </a:pPr>
          <a:r>
            <a:rPr kumimoji="0" lang="en-GB" sz="1200" b="1" i="0" u="none" strike="noStrike"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 </a:t>
          </a:r>
          <a:r>
            <a:rPr lang="en-GB" sz="1200" b="1">
              <a:solidFill>
                <a:srgbClr val="813366"/>
              </a:solidFill>
              <a:effectLst/>
              <a:latin typeface="Poppins" panose="00000500000000000000" pitchFamily="2" charset="0"/>
              <a:ea typeface="+mn-ea"/>
              <a:cs typeface="Poppins" panose="00000500000000000000" pitchFamily="2" charset="0"/>
              <a:hlinkClick xmlns:r="http://schemas.openxmlformats.org/officeDocument/2006/relationships" r:id="rId4">
                <a:extLst>
                  <a:ext uri="{A12FA001-AC4F-418D-AE19-62706E023703}">
                    <ahyp:hlinkClr xmlns:ahyp="http://schemas.microsoft.com/office/drawing/2018/hyperlinkcolor" val="tx"/>
                  </a:ext>
                </a:extLst>
              </a:hlinkClick>
            </a:rPr>
            <a:t>CMP450</a:t>
          </a:r>
          <a:r>
            <a:rPr lang="en-GB" sz="1200">
              <a:solidFill>
                <a:schemeClr val="tx1"/>
              </a:solidFill>
              <a:latin typeface="Poppins" panose="00000500000000000000" pitchFamily="2" charset="0"/>
              <a:cs typeface="Poppins" panose="00000500000000000000" pitchFamily="2" charset="0"/>
            </a:rPr>
            <a:t> </a:t>
          </a:r>
          <a:r>
            <a:rPr lang="en-GB" sz="1200" b="0">
              <a:solidFill>
                <a:schemeClr val="tx1"/>
              </a:solidFill>
              <a:latin typeface="Poppins" panose="00000500000000000000" pitchFamily="2" charset="0"/>
              <a:cs typeface="Poppins" panose="00000500000000000000" pitchFamily="2" charset="0"/>
            </a:rPr>
            <a:t>‘Introducing the definition of Dynamic Reactive Compensation Equipment (DRCE) in the CUSC’ on </a:t>
          </a:r>
          <a:r>
            <a:rPr lang="en-GB" sz="1200" b="1">
              <a:solidFill>
                <a:schemeClr val="tx1"/>
              </a:solidFill>
              <a:latin typeface="Poppins" panose="00000500000000000000" pitchFamily="2" charset="0"/>
              <a:cs typeface="Poppins" panose="00000500000000000000" pitchFamily="2" charset="0"/>
            </a:rPr>
            <a:t>04 August the Authority rejected this modification. </a:t>
          </a:r>
          <a:endParaRPr kumimoji="0" lang="en-GB" sz="1200" b="1" i="0" u="none" strike="noStrike" cap="none" spc="0" normalizeH="0" baseline="0">
            <a:ln/>
            <a:effectLst/>
            <a:uLnTx/>
            <a:uFillTx/>
            <a:latin typeface="+mj-lt"/>
            <a:ea typeface="+mn-ea"/>
            <a:cs typeface="Arial" panose="020B0604020202020204" pitchFamily="34" charset="0"/>
          </a:endParaRPr>
        </a:p>
      </dgm:t>
    </dgm:pt>
    <dgm:pt modelId="{564C2371-F973-44CB-8614-E0A88F58424F}" type="parTrans" cxnId="{F46E5FAD-E6FA-4CF6-B1F5-A7549E361240}">
      <dgm:prSet/>
      <dgm:spPr/>
    </dgm:pt>
    <dgm:pt modelId="{2C0040C7-36DB-485C-BA17-14BC89CF044E}" type="sibTrans" cxnId="{F46E5FAD-E6FA-4CF6-B1F5-A7549E361240}">
      <dgm:prSet/>
      <dgm:spPr/>
    </dgm:pt>
    <dgm:pt modelId="{323BB186-EBFF-4B4B-910E-ECEBA1B6E405}" type="pres">
      <dgm:prSet presAssocID="{E33F419C-CD6B-4161-A3E2-98C93199B4B9}" presName="Name0" presStyleCnt="0">
        <dgm:presLayoutVars>
          <dgm:dir/>
          <dgm:animLvl val="lvl"/>
          <dgm:resizeHandles val="exact"/>
        </dgm:presLayoutVars>
      </dgm:prSet>
      <dgm:spPr/>
    </dgm:pt>
    <dgm:pt modelId="{9AE8252B-5448-4118-B581-7B3E2AE66309}" type="pres">
      <dgm:prSet presAssocID="{58243766-5EF0-48C0-B157-B98DA7A25B87}" presName="linNode" presStyleCnt="0"/>
      <dgm:spPr/>
    </dgm:pt>
    <dgm:pt modelId="{8008F919-E092-47E7-AE57-8D41CB746DD2}" type="pres">
      <dgm:prSet presAssocID="{58243766-5EF0-48C0-B157-B98DA7A25B87}" presName="parTx" presStyleLbl="revTx" presStyleIdx="0" presStyleCnt="2">
        <dgm:presLayoutVars>
          <dgm:chMax val="1"/>
          <dgm:bulletEnabled val="1"/>
        </dgm:presLayoutVars>
      </dgm:prSet>
      <dgm:spPr/>
    </dgm:pt>
    <dgm:pt modelId="{78383916-7D55-41D8-9055-08795561476F}" type="pres">
      <dgm:prSet presAssocID="{58243766-5EF0-48C0-B157-B98DA7A25B87}" presName="bracket" presStyleLbl="parChTrans1D1" presStyleIdx="0" presStyleCnt="2"/>
      <dgm:spPr>
        <a:ln>
          <a:solidFill>
            <a:schemeClr val="accent2"/>
          </a:solidFill>
        </a:ln>
      </dgm:spPr>
    </dgm:pt>
    <dgm:pt modelId="{F1534E1D-3E03-4F66-819E-27EB80045B3B}" type="pres">
      <dgm:prSet presAssocID="{58243766-5EF0-48C0-B157-B98DA7A25B87}" presName="spH" presStyleCnt="0"/>
      <dgm:spPr/>
    </dgm:pt>
    <dgm:pt modelId="{55C4CD96-BE3C-4D7B-8564-E8CE3D02A10E}" type="pres">
      <dgm:prSet presAssocID="{58243766-5EF0-48C0-B157-B98DA7A25B87}" presName="desTx" presStyleLbl="node1" presStyleIdx="0" presStyleCnt="2" custScaleX="241753" custLinFactNeighborX="-14952" custLinFactNeighborY="-3049">
        <dgm:presLayoutVars>
          <dgm:bulletEnabled val="1"/>
        </dgm:presLayoutVars>
      </dgm:prSet>
      <dgm:spPr/>
    </dgm:pt>
    <dgm:pt modelId="{DA2C0621-383A-41D1-9BF4-6B7A49AD6A0B}" type="pres">
      <dgm:prSet presAssocID="{967AD1E1-0495-49F5-A661-7E94CB77769B}" presName="spV" presStyleCnt="0"/>
      <dgm:spPr/>
    </dgm:pt>
    <dgm:pt modelId="{6804FA59-7BC7-4E7B-BD40-A9E200B6E322}" type="pres">
      <dgm:prSet presAssocID="{CE414E4E-2621-4045-AEC5-FDC9F7FE7BEA}" presName="linNode" presStyleCnt="0"/>
      <dgm:spPr/>
    </dgm:pt>
    <dgm:pt modelId="{AF5A25DF-A740-4D2B-92B5-B73F2F4A0D30}" type="pres">
      <dgm:prSet presAssocID="{CE414E4E-2621-4045-AEC5-FDC9F7FE7BEA}" presName="parTx" presStyleLbl="revTx" presStyleIdx="1" presStyleCnt="2">
        <dgm:presLayoutVars>
          <dgm:chMax val="1"/>
          <dgm:bulletEnabled val="1"/>
        </dgm:presLayoutVars>
      </dgm:prSet>
      <dgm:spPr/>
    </dgm:pt>
    <dgm:pt modelId="{1B317056-BD73-4E12-917A-7A3FA08E2315}" type="pres">
      <dgm:prSet presAssocID="{CE414E4E-2621-4045-AEC5-FDC9F7FE7BEA}" presName="bracket" presStyleLbl="parChTrans1D1" presStyleIdx="1" presStyleCnt="2"/>
      <dgm:spPr>
        <a:ln>
          <a:solidFill>
            <a:schemeClr val="accent2"/>
          </a:solidFill>
        </a:ln>
      </dgm:spPr>
    </dgm:pt>
    <dgm:pt modelId="{85499A6E-79BF-4EC9-A200-BB318B5523D7}" type="pres">
      <dgm:prSet presAssocID="{CE414E4E-2621-4045-AEC5-FDC9F7FE7BEA}" presName="spH" presStyleCnt="0"/>
      <dgm:spPr/>
    </dgm:pt>
    <dgm:pt modelId="{ABAE0C34-3D7D-4252-A3FA-E2636D0CDB22}" type="pres">
      <dgm:prSet presAssocID="{CE414E4E-2621-4045-AEC5-FDC9F7FE7BEA}" presName="desTx" presStyleLbl="node1" presStyleIdx="1" presStyleCnt="2" custScaleX="241222" custScaleY="98346" custLinFactNeighborX="-30498" custLinFactNeighborY="-1808">
        <dgm:presLayoutVars>
          <dgm:bulletEnabled val="1"/>
        </dgm:presLayoutVars>
      </dgm:prSet>
      <dgm:spPr/>
    </dgm:pt>
  </dgm:ptLst>
  <dgm:cxnLst>
    <dgm:cxn modelId="{CD9C1413-B263-4514-9C85-EDEC4BF6B998}" type="presOf" srcId="{CD74E2C3-7187-4F28-8063-56B6D8D88920}" destId="{ABAE0C34-3D7D-4252-A3FA-E2636D0CDB22}" srcOrd="0" destOrd="3" presId="urn:diagrams.loki3.com/BracketList"/>
    <dgm:cxn modelId="{0BC3B818-FF26-4C59-B2C9-D5061FDC9D34}" srcId="{E33F419C-CD6B-4161-A3E2-98C93199B4B9}" destId="{58243766-5EF0-48C0-B157-B98DA7A25B87}" srcOrd="0" destOrd="0" parTransId="{5F768466-3497-4CA5-B7D3-9319952FBEDF}" sibTransId="{967AD1E1-0495-49F5-A661-7E94CB77769B}"/>
    <dgm:cxn modelId="{51D9381D-6042-4537-ACF3-1680D020B88A}" srcId="{58243766-5EF0-48C0-B157-B98DA7A25B87}" destId="{A397C9AB-C46E-4D13-8669-2CE5421BD619}" srcOrd="4" destOrd="0" parTransId="{8BBE1996-354F-4BD6-AE00-68C099F53289}" sibTransId="{DF2AEF0A-615D-46F7-ACD0-1453480A5FE4}"/>
    <dgm:cxn modelId="{F58CA32B-6015-4F62-B055-6E96953C4145}" type="presOf" srcId="{E33F419C-CD6B-4161-A3E2-98C93199B4B9}" destId="{323BB186-EBFF-4B4B-910E-ECEBA1B6E405}" srcOrd="0" destOrd="0" presId="urn:diagrams.loki3.com/BracketList"/>
    <dgm:cxn modelId="{988A7B33-741F-414E-BFDC-6B0F0343503C}" srcId="{58243766-5EF0-48C0-B157-B98DA7A25B87}" destId="{4739BD40-2323-4209-B6B3-9E71BC40AD5F}" srcOrd="0" destOrd="0" parTransId="{77721166-AE13-4485-A36F-586EA9CDE7A7}" sibTransId="{7C0C9387-D3BD-4FFC-9A63-9A243CEAD4E5}"/>
    <dgm:cxn modelId="{0AAB0342-2FBB-4D9C-988B-1C061B380F1E}" type="presOf" srcId="{D8241346-405E-45F4-A6C8-17AED244FDD1}" destId="{55C4CD96-BE3C-4D7B-8564-E8CE3D02A10E}" srcOrd="0" destOrd="3" presId="urn:diagrams.loki3.com/BracketList"/>
    <dgm:cxn modelId="{0031CB65-8397-469B-B5DF-7A502CAB0B0D}" type="presOf" srcId="{CE414E4E-2621-4045-AEC5-FDC9F7FE7BEA}" destId="{AF5A25DF-A740-4D2B-92B5-B73F2F4A0D30}" srcOrd="0" destOrd="0" presId="urn:diagrams.loki3.com/BracketList"/>
    <dgm:cxn modelId="{87A72468-4959-48E3-81E2-F787CD43E631}" type="presOf" srcId="{4651B4D1-6F7A-42A7-96BB-753EDE344A8E}" destId="{ABAE0C34-3D7D-4252-A3FA-E2636D0CDB22}" srcOrd="0" destOrd="0" presId="urn:diagrams.loki3.com/BracketList"/>
    <dgm:cxn modelId="{437A9369-3F4D-42FE-86F4-325366CF047D}" srcId="{E33F419C-CD6B-4161-A3E2-98C93199B4B9}" destId="{CE414E4E-2621-4045-AEC5-FDC9F7FE7BEA}" srcOrd="1" destOrd="0" parTransId="{EBC08037-8B8E-4A55-8CFB-03332F67FDA3}" sibTransId="{87C87025-8B08-46BF-AA1C-5E84773B471E}"/>
    <dgm:cxn modelId="{F7E6AC4C-B564-473A-9ECF-CEB633202EB8}" srcId="{CE414E4E-2621-4045-AEC5-FDC9F7FE7BEA}" destId="{CD74E2C3-7187-4F28-8063-56B6D8D88920}" srcOrd="3" destOrd="0" parTransId="{CB696653-E3CA-4FFF-AC3D-F9C30F5DFDD8}" sibTransId="{6419C3E2-283D-4E54-9425-56B1D0E03E94}"/>
    <dgm:cxn modelId="{F613C878-420E-427A-819E-41AFD98E83A7}" srcId="{CE414E4E-2621-4045-AEC5-FDC9F7FE7BEA}" destId="{7E6E2812-8898-43ED-AE62-41A82B3E2923}" srcOrd="1" destOrd="0" parTransId="{8856616C-CEA6-436A-9311-B51C53587951}" sibTransId="{3E946826-9070-43C4-83CF-9C301640E8D4}"/>
    <dgm:cxn modelId="{F0C8FF5A-81F1-43B0-8B80-0B4AB50A57CB}" srcId="{58243766-5EF0-48C0-B157-B98DA7A25B87}" destId="{8C06C488-4267-4262-8502-F3A76ADE93D1}" srcOrd="2" destOrd="0" parTransId="{1EECC655-9A02-4D3D-9F45-7D21263B4ECC}" sibTransId="{E22271F6-8DF8-4267-B25F-CD86818724C6}"/>
    <dgm:cxn modelId="{240EF97C-F296-4B9A-99AD-C5FC12DD4B46}" srcId="{58243766-5EF0-48C0-B157-B98DA7A25B87}" destId="{5B51E22D-9A83-43C3-A252-49162C43485F}" srcOrd="1" destOrd="0" parTransId="{D3E6BDC5-D817-4BFA-A93A-DC61983A2649}" sibTransId="{F913A6FF-2C0C-41A0-8ADB-9AB08AEC92D2}"/>
    <dgm:cxn modelId="{7381D57E-0992-48DB-AD2F-5AB74D3418ED}" type="presOf" srcId="{7E6E2812-8898-43ED-AE62-41A82B3E2923}" destId="{ABAE0C34-3D7D-4252-A3FA-E2636D0CDB22}" srcOrd="0" destOrd="1" presId="urn:diagrams.loki3.com/BracketList"/>
    <dgm:cxn modelId="{54A70A83-F4D1-419E-8A13-D8EC83A8F15D}" srcId="{58243766-5EF0-48C0-B157-B98DA7A25B87}" destId="{D8241346-405E-45F4-A6C8-17AED244FDD1}" srcOrd="3" destOrd="0" parTransId="{C34067F2-9690-49AF-A82A-2288CFEE958E}" sibTransId="{EB43B1AC-91FA-4173-90F7-2BEEF7D5AB49}"/>
    <dgm:cxn modelId="{C8171F89-7942-4DE1-B20D-CAF60C7296AD}" type="presOf" srcId="{58243766-5EF0-48C0-B157-B98DA7A25B87}" destId="{8008F919-E092-47E7-AE57-8D41CB746DD2}" srcOrd="0" destOrd="0" presId="urn:diagrams.loki3.com/BracketList"/>
    <dgm:cxn modelId="{A48AE7AC-32C4-483B-9F9F-4868D8CA604D}" type="presOf" srcId="{8C06C488-4267-4262-8502-F3A76ADE93D1}" destId="{55C4CD96-BE3C-4D7B-8564-E8CE3D02A10E}" srcOrd="0" destOrd="2" presId="urn:diagrams.loki3.com/BracketList"/>
    <dgm:cxn modelId="{F46E5FAD-E6FA-4CF6-B1F5-A7549E361240}" srcId="{CE414E4E-2621-4045-AEC5-FDC9F7FE7BEA}" destId="{12B19BB8-DD58-4AC2-B758-98D50C115A9F}" srcOrd="2" destOrd="0" parTransId="{564C2371-F973-44CB-8614-E0A88F58424F}" sibTransId="{2C0040C7-36DB-485C-BA17-14BC89CF044E}"/>
    <dgm:cxn modelId="{3B0782AE-7C24-4AF1-B85B-373452D0AFB5}" type="presOf" srcId="{12B19BB8-DD58-4AC2-B758-98D50C115A9F}" destId="{ABAE0C34-3D7D-4252-A3FA-E2636D0CDB22}" srcOrd="0" destOrd="2" presId="urn:diagrams.loki3.com/BracketList"/>
    <dgm:cxn modelId="{FECE60B8-7B83-412F-9C18-E0060045281C}" type="presOf" srcId="{4739BD40-2323-4209-B6B3-9E71BC40AD5F}" destId="{55C4CD96-BE3C-4D7B-8564-E8CE3D02A10E}" srcOrd="0" destOrd="0" presId="urn:diagrams.loki3.com/BracketList"/>
    <dgm:cxn modelId="{98C1B2D2-C7E8-40AA-9E52-1A40A89C7ECA}" srcId="{CE414E4E-2621-4045-AEC5-FDC9F7FE7BEA}" destId="{4651B4D1-6F7A-42A7-96BB-753EDE344A8E}" srcOrd="0" destOrd="0" parTransId="{7FD3C0A0-441D-4C13-A2C2-453944EBFCD4}" sibTransId="{9FDE324F-6EE8-4F13-976F-C941102E2600}"/>
    <dgm:cxn modelId="{B43EBCF5-EEAA-432E-9106-54E29DE43D75}" type="presOf" srcId="{5B51E22D-9A83-43C3-A252-49162C43485F}" destId="{55C4CD96-BE3C-4D7B-8564-E8CE3D02A10E}" srcOrd="0" destOrd="1" presId="urn:diagrams.loki3.com/BracketList"/>
    <dgm:cxn modelId="{250510FB-D922-4DD5-ACEF-9593B5625788}" type="presOf" srcId="{A397C9AB-C46E-4D13-8669-2CE5421BD619}" destId="{55C4CD96-BE3C-4D7B-8564-E8CE3D02A10E}" srcOrd="0" destOrd="4" presId="urn:diagrams.loki3.com/BracketList"/>
    <dgm:cxn modelId="{52BDEF20-7ADE-4F5A-B0F6-37C3EEEC6F1E}" type="presParOf" srcId="{323BB186-EBFF-4B4B-910E-ECEBA1B6E405}" destId="{9AE8252B-5448-4118-B581-7B3E2AE66309}" srcOrd="0" destOrd="0" presId="urn:diagrams.loki3.com/BracketList"/>
    <dgm:cxn modelId="{D23E40B0-0EC1-4CC9-8DB8-87D1402EE8A8}" type="presParOf" srcId="{9AE8252B-5448-4118-B581-7B3E2AE66309}" destId="{8008F919-E092-47E7-AE57-8D41CB746DD2}" srcOrd="0" destOrd="0" presId="urn:diagrams.loki3.com/BracketList"/>
    <dgm:cxn modelId="{81791349-20A7-4397-89BD-FD45A6C04375}" type="presParOf" srcId="{9AE8252B-5448-4118-B581-7B3E2AE66309}" destId="{78383916-7D55-41D8-9055-08795561476F}" srcOrd="1" destOrd="0" presId="urn:diagrams.loki3.com/BracketList"/>
    <dgm:cxn modelId="{E1BC167D-236F-4437-ACE2-44C55F453F2A}" type="presParOf" srcId="{9AE8252B-5448-4118-B581-7B3E2AE66309}" destId="{F1534E1D-3E03-4F66-819E-27EB80045B3B}" srcOrd="2" destOrd="0" presId="urn:diagrams.loki3.com/BracketList"/>
    <dgm:cxn modelId="{52A43CD2-4EFA-4E4F-B1AD-4BFD7A671892}" type="presParOf" srcId="{9AE8252B-5448-4118-B581-7B3E2AE66309}" destId="{55C4CD96-BE3C-4D7B-8564-E8CE3D02A10E}" srcOrd="3" destOrd="0" presId="urn:diagrams.loki3.com/BracketList"/>
    <dgm:cxn modelId="{2731A0C9-EB46-4716-A836-F64FCEE6485D}" type="presParOf" srcId="{323BB186-EBFF-4B4B-910E-ECEBA1B6E405}" destId="{DA2C0621-383A-41D1-9BF4-6B7A49AD6A0B}" srcOrd="1" destOrd="0" presId="urn:diagrams.loki3.com/BracketList"/>
    <dgm:cxn modelId="{C458201F-E4FC-43FA-B837-B94847523551}" type="presParOf" srcId="{323BB186-EBFF-4B4B-910E-ECEBA1B6E405}" destId="{6804FA59-7BC7-4E7B-BD40-A9E200B6E322}" srcOrd="2" destOrd="0" presId="urn:diagrams.loki3.com/BracketList"/>
    <dgm:cxn modelId="{944F4AB5-309F-46C2-B3A1-35C6ED5A2BF3}" type="presParOf" srcId="{6804FA59-7BC7-4E7B-BD40-A9E200B6E322}" destId="{AF5A25DF-A740-4D2B-92B5-B73F2F4A0D30}" srcOrd="0" destOrd="0" presId="urn:diagrams.loki3.com/BracketList"/>
    <dgm:cxn modelId="{03E7470A-DCB8-46B0-8567-CDFF7CD2747B}" type="presParOf" srcId="{6804FA59-7BC7-4E7B-BD40-A9E200B6E322}" destId="{1B317056-BD73-4E12-917A-7A3FA08E2315}" srcOrd="1" destOrd="0" presId="urn:diagrams.loki3.com/BracketList"/>
    <dgm:cxn modelId="{CA6D1378-8416-444A-9C35-17DDF26F2F49}" type="presParOf" srcId="{6804FA59-7BC7-4E7B-BD40-A9E200B6E322}" destId="{85499A6E-79BF-4EC9-A200-BB318B5523D7}" srcOrd="2" destOrd="0" presId="urn:diagrams.loki3.com/BracketList"/>
    <dgm:cxn modelId="{BC55F93A-63DB-43ED-B101-05DC209E790A}" type="presParOf" srcId="{6804FA59-7BC7-4E7B-BD40-A9E200B6E322}" destId="{ABAE0C34-3D7D-4252-A3FA-E2636D0CDB2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F419C-CD6B-4161-A3E2-98C93199B4B9}" type="doc">
      <dgm:prSet loTypeId="urn:diagrams.loki3.com/BracketList" loCatId="list" qsTypeId="urn:microsoft.com/office/officeart/2005/8/quickstyle/simple1" qsCatId="simple" csTypeId="urn:microsoft.com/office/officeart/2005/8/colors/accent3_1" csCatId="accent3" phldr="1"/>
      <dgm:spPr/>
      <dgm:t>
        <a:bodyPr/>
        <a:lstStyle/>
        <a:p>
          <a:endParaRPr lang="en-GB"/>
        </a:p>
      </dgm:t>
    </dgm:pt>
    <dgm:pt modelId="{9501CAF7-AF63-45F8-A639-7BB3112BBA20}">
      <dgm:prSet custT="1"/>
      <dgm:spPr/>
      <dgm:t>
        <a:bodyPr/>
        <a:lstStyle/>
        <a:p>
          <a:pPr marL="0" lvl="0" indent="0" algn="r" defTabSz="622300">
            <a:lnSpc>
              <a:spcPct val="90000"/>
            </a:lnSpc>
            <a:spcBef>
              <a:spcPct val="0"/>
            </a:spcBef>
            <a:spcAft>
              <a:spcPct val="35000"/>
            </a:spcAft>
            <a:buNone/>
          </a:pPr>
          <a:r>
            <a:rPr lang="en-GB" sz="1100" b="1" kern="1200">
              <a:latin typeface="+mj-lt"/>
              <a:ea typeface="+mn-ea"/>
              <a:cs typeface="Arial"/>
            </a:rPr>
            <a:t>Implementations</a:t>
          </a:r>
          <a:endParaRPr lang="en-GB" sz="1200" b="1" kern="1200">
            <a:latin typeface="+mj-lt"/>
            <a:ea typeface="+mn-ea"/>
            <a:cs typeface="Arial"/>
          </a:endParaRPr>
        </a:p>
      </dgm:t>
    </dgm:pt>
    <dgm:pt modelId="{4B2BA809-30EF-45D8-8649-DAB44F9EAC56}" type="parTrans" cxnId="{4D2E4B07-F5F6-42A1-8AEC-962AD78F41D0}">
      <dgm:prSet/>
      <dgm:spPr/>
      <dgm:t>
        <a:bodyPr/>
        <a:lstStyle/>
        <a:p>
          <a:endParaRPr lang="en-GB">
            <a:latin typeface="+mj-lt"/>
          </a:endParaRPr>
        </a:p>
      </dgm:t>
    </dgm:pt>
    <dgm:pt modelId="{EB4C3A35-0F59-4171-8E95-652197DDE94C}" type="sibTrans" cxnId="{4D2E4B07-F5F6-42A1-8AEC-962AD78F41D0}">
      <dgm:prSet/>
      <dgm:spPr/>
      <dgm:t>
        <a:bodyPr/>
        <a:lstStyle/>
        <a:p>
          <a:endParaRPr lang="en-GB">
            <a:latin typeface="+mj-lt"/>
          </a:endParaRPr>
        </a:p>
      </dgm:t>
    </dgm:pt>
    <dgm:pt modelId="{76F6BF8F-6EEC-4A6B-8A9D-8D672ED94389}">
      <dgm:prSet custT="1"/>
      <dgm:spPr>
        <a:ln>
          <a:solidFill>
            <a:schemeClr val="accent2"/>
          </a:solidFill>
        </a:ln>
      </dgm:spPr>
      <dgm:t>
        <a:bodyPr/>
        <a:lstStyle/>
        <a:p>
          <a:pPr marL="57150" lvl="1" indent="-57150" algn="l" defTabSz="488950">
            <a:lnSpc>
              <a:spcPct val="90000"/>
            </a:lnSpc>
            <a:spcBef>
              <a:spcPct val="0"/>
            </a:spcBef>
            <a:spcAft>
              <a:spcPct val="15000"/>
            </a:spcAft>
            <a:buFont typeface="Arial" panose="020B0604020202020204" pitchFamily="34" charset="0"/>
            <a:buChar char="•"/>
          </a:pPr>
          <a:r>
            <a:rPr kumimoji="0" lang="en-GB" sz="1200" b="1" i="0" u="none" strike="noStrike" kern="1200" cap="none" spc="0" normalizeH="0" baseline="0">
              <a:ln/>
              <a:solidFill>
                <a:srgbClr val="813366"/>
              </a:solidFill>
              <a:effectLst/>
              <a:uLnTx/>
              <a:uFillTx/>
              <a:latin typeface="+mn-lt"/>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CMP455</a:t>
          </a:r>
          <a:r>
            <a:rPr kumimoji="0" lang="en-GB" sz="1200" b="1" i="0" u="none" strike="noStrike" kern="1200" cap="none" spc="0" normalizeH="0" baseline="0">
              <a:ln/>
              <a:solidFill>
                <a:schemeClr val="accent2"/>
              </a:solidFill>
              <a:effectLst/>
              <a:uLnTx/>
              <a:uFillTx/>
              <a:latin typeface="+mn-lt"/>
              <a:ea typeface="+mn-ea"/>
              <a:cs typeface="Arial" panose="020B0604020202020204" pitchFamily="34" charset="0"/>
            </a:rPr>
            <a:t> ‘</a:t>
          </a:r>
          <a:r>
            <a:rPr lang="en-GB" sz="1200" b="0" i="0" kern="1200"/>
            <a:t>​Minor Amendments to the CUSC following implementation of CMP434/CMP435’ implemented on </a:t>
          </a:r>
          <a:r>
            <a:rPr lang="en-GB" sz="1200" b="1" i="0" kern="1200"/>
            <a:t>22 July 2025.</a:t>
          </a:r>
          <a:endParaRPr kumimoji="0" lang="en-GB" sz="1200" b="1" i="0" u="none" strike="noStrike" kern="1200" cap="none" spc="0" normalizeH="0" baseline="0">
            <a:ln/>
            <a:effectLst/>
            <a:uLnTx/>
            <a:uFillTx/>
            <a:latin typeface="+mn-lt"/>
            <a:ea typeface="+mn-ea"/>
            <a:cs typeface="Arial" panose="020B0604020202020204" pitchFamily="34" charset="0"/>
          </a:endParaRPr>
        </a:p>
      </dgm:t>
    </dgm:pt>
    <dgm:pt modelId="{96E5C1BB-0654-4868-AAB2-282CFD70A647}" type="parTrans" cxnId="{A93B54A8-F78C-43F9-A631-FF6842581ABD}">
      <dgm:prSet/>
      <dgm:spPr/>
      <dgm:t>
        <a:bodyPr/>
        <a:lstStyle/>
        <a:p>
          <a:endParaRPr lang="en-GB"/>
        </a:p>
      </dgm:t>
    </dgm:pt>
    <dgm:pt modelId="{28293293-4D61-41A9-AD89-BD673BE95E3F}" type="sibTrans" cxnId="{A93B54A8-F78C-43F9-A631-FF6842581ABD}">
      <dgm:prSet/>
      <dgm:spPr/>
      <dgm:t>
        <a:bodyPr/>
        <a:lstStyle/>
        <a:p>
          <a:endParaRPr lang="en-GB"/>
        </a:p>
      </dgm:t>
    </dgm:pt>
    <dgm:pt modelId="{323BB186-EBFF-4B4B-910E-ECEBA1B6E405}" type="pres">
      <dgm:prSet presAssocID="{E33F419C-CD6B-4161-A3E2-98C93199B4B9}" presName="Name0" presStyleCnt="0">
        <dgm:presLayoutVars>
          <dgm:dir/>
          <dgm:animLvl val="lvl"/>
          <dgm:resizeHandles val="exact"/>
        </dgm:presLayoutVars>
      </dgm:prSet>
      <dgm:spPr/>
    </dgm:pt>
    <dgm:pt modelId="{D5E509AA-094B-4E7C-BFD9-300B69A5AD52}" type="pres">
      <dgm:prSet presAssocID="{9501CAF7-AF63-45F8-A639-7BB3112BBA20}" presName="linNode" presStyleCnt="0"/>
      <dgm:spPr/>
    </dgm:pt>
    <dgm:pt modelId="{E906CF27-60F1-4147-9EF1-748044D23E18}" type="pres">
      <dgm:prSet presAssocID="{9501CAF7-AF63-45F8-A639-7BB3112BBA20}" presName="parTx" presStyleLbl="revTx" presStyleIdx="0" presStyleCnt="1">
        <dgm:presLayoutVars>
          <dgm:chMax val="1"/>
          <dgm:bulletEnabled val="1"/>
        </dgm:presLayoutVars>
      </dgm:prSet>
      <dgm:spPr/>
    </dgm:pt>
    <dgm:pt modelId="{86082C9C-70FC-4312-9741-B05F313A0B12}" type="pres">
      <dgm:prSet presAssocID="{9501CAF7-AF63-45F8-A639-7BB3112BBA20}" presName="bracket" presStyleLbl="parChTrans1D1" presStyleIdx="0" presStyleCnt="1"/>
      <dgm:spPr>
        <a:ln>
          <a:solidFill>
            <a:schemeClr val="accent2"/>
          </a:solidFill>
        </a:ln>
      </dgm:spPr>
    </dgm:pt>
    <dgm:pt modelId="{8852C046-8B6A-47B7-A2DA-6C9BFB879883}" type="pres">
      <dgm:prSet presAssocID="{9501CAF7-AF63-45F8-A639-7BB3112BBA20}" presName="spH" presStyleCnt="0"/>
      <dgm:spPr/>
    </dgm:pt>
    <dgm:pt modelId="{FE28D32A-6B72-4A59-A5D4-7FACF2C222B6}" type="pres">
      <dgm:prSet presAssocID="{9501CAF7-AF63-45F8-A639-7BB3112BBA20}" presName="desTx" presStyleLbl="node1" presStyleIdx="0" presStyleCnt="1" custScaleX="243185" custScaleY="106342" custLinFactNeighborX="-11082" custLinFactNeighborY="658">
        <dgm:presLayoutVars>
          <dgm:bulletEnabled val="1"/>
        </dgm:presLayoutVars>
      </dgm:prSet>
      <dgm:spPr/>
    </dgm:pt>
  </dgm:ptLst>
  <dgm:cxnLst>
    <dgm:cxn modelId="{4D2E4B07-F5F6-42A1-8AEC-962AD78F41D0}" srcId="{E33F419C-CD6B-4161-A3E2-98C93199B4B9}" destId="{9501CAF7-AF63-45F8-A639-7BB3112BBA20}" srcOrd="0" destOrd="0" parTransId="{4B2BA809-30EF-45D8-8649-DAB44F9EAC56}" sibTransId="{EB4C3A35-0F59-4171-8E95-652197DDE94C}"/>
    <dgm:cxn modelId="{89326525-E795-4A1C-8EAD-FB2155A83432}" type="presOf" srcId="{76F6BF8F-6EEC-4A6B-8A9D-8D672ED94389}" destId="{FE28D32A-6B72-4A59-A5D4-7FACF2C222B6}" srcOrd="0" destOrd="0" presId="urn:diagrams.loki3.com/BracketList"/>
    <dgm:cxn modelId="{F58CA32B-6015-4F62-B055-6E96953C4145}" type="presOf" srcId="{E33F419C-CD6B-4161-A3E2-98C93199B4B9}" destId="{323BB186-EBFF-4B4B-910E-ECEBA1B6E405}" srcOrd="0" destOrd="0" presId="urn:diagrams.loki3.com/BracketList"/>
    <dgm:cxn modelId="{A93B54A8-F78C-43F9-A631-FF6842581ABD}" srcId="{9501CAF7-AF63-45F8-A639-7BB3112BBA20}" destId="{76F6BF8F-6EEC-4A6B-8A9D-8D672ED94389}" srcOrd="0" destOrd="0" parTransId="{96E5C1BB-0654-4868-AAB2-282CFD70A647}" sibTransId="{28293293-4D61-41A9-AD89-BD673BE95E3F}"/>
    <dgm:cxn modelId="{705059AF-64B3-40F7-8E23-BF0216AC2FDE}" type="presOf" srcId="{9501CAF7-AF63-45F8-A639-7BB3112BBA20}" destId="{E906CF27-60F1-4147-9EF1-748044D23E18}" srcOrd="0" destOrd="0" presId="urn:diagrams.loki3.com/BracketList"/>
    <dgm:cxn modelId="{13CFB52E-9802-4FB8-B06A-04FDF146259C}" type="presParOf" srcId="{323BB186-EBFF-4B4B-910E-ECEBA1B6E405}" destId="{D5E509AA-094B-4E7C-BFD9-300B69A5AD52}" srcOrd="0" destOrd="0" presId="urn:diagrams.loki3.com/BracketList"/>
    <dgm:cxn modelId="{03EEB57C-ACE1-4605-90C7-AE019DD56497}" type="presParOf" srcId="{D5E509AA-094B-4E7C-BFD9-300B69A5AD52}" destId="{E906CF27-60F1-4147-9EF1-748044D23E18}" srcOrd="0" destOrd="0" presId="urn:diagrams.loki3.com/BracketList"/>
    <dgm:cxn modelId="{D9669D9F-53B4-4870-935D-DD1351DC970D}" type="presParOf" srcId="{D5E509AA-094B-4E7C-BFD9-300B69A5AD52}" destId="{86082C9C-70FC-4312-9741-B05F313A0B12}" srcOrd="1" destOrd="0" presId="urn:diagrams.loki3.com/BracketList"/>
    <dgm:cxn modelId="{AB5CB11E-DFAB-423A-9A07-550295388827}" type="presParOf" srcId="{D5E509AA-094B-4E7C-BFD9-300B69A5AD52}" destId="{8852C046-8B6A-47B7-A2DA-6C9BFB879883}" srcOrd="2" destOrd="0" presId="urn:diagrams.loki3.com/BracketList"/>
    <dgm:cxn modelId="{334A4141-641F-4810-BFB6-2DABBFB87F33}" type="presParOf" srcId="{D5E509AA-094B-4E7C-BFD9-300B69A5AD52}" destId="{FE28D32A-6B72-4A59-A5D4-7FACF2C222B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F419C-CD6B-4161-A3E2-98C93199B4B9}" type="doc">
      <dgm:prSet loTypeId="urn:diagrams.loki3.com/BracketList" loCatId="list" qsTypeId="urn:microsoft.com/office/officeart/2005/8/quickstyle/simple1" qsCatId="simple" csTypeId="urn:microsoft.com/office/officeart/2005/8/colors/accent3_1" csCatId="accent3" phldr="1"/>
      <dgm:spPr/>
      <dgm:t>
        <a:bodyPr/>
        <a:lstStyle/>
        <a:p>
          <a:endParaRPr lang="en-GB"/>
        </a:p>
      </dgm:t>
    </dgm:pt>
    <dgm:pt modelId="{58243766-5EF0-48C0-B157-B98DA7A25B87}">
      <dgm:prSet custT="1"/>
      <dgm:spPr/>
      <dgm:t>
        <a:bodyPr/>
        <a:lstStyle/>
        <a:p>
          <a:r>
            <a:rPr lang="en-GB" sz="1200" b="1">
              <a:latin typeface="+mj-lt"/>
              <a:cs typeface="Arial"/>
            </a:rPr>
            <a:t>Workgroup Consultations</a:t>
          </a:r>
        </a:p>
      </dgm:t>
    </dgm:pt>
    <dgm:pt modelId="{5F768466-3497-4CA5-B7D3-9319952FBEDF}" type="parTrans" cxnId="{0BC3B818-FF26-4C59-B2C9-D5061FDC9D34}">
      <dgm:prSet/>
      <dgm:spPr/>
      <dgm:t>
        <a:bodyPr/>
        <a:lstStyle/>
        <a:p>
          <a:endParaRPr lang="en-GB">
            <a:latin typeface="+mj-lt"/>
          </a:endParaRPr>
        </a:p>
      </dgm:t>
    </dgm:pt>
    <dgm:pt modelId="{967AD1E1-0495-49F5-A661-7E94CB77769B}" type="sibTrans" cxnId="{0BC3B818-FF26-4C59-B2C9-D5061FDC9D34}">
      <dgm:prSet/>
      <dgm:spPr/>
      <dgm:t>
        <a:bodyPr/>
        <a:lstStyle/>
        <a:p>
          <a:endParaRPr lang="en-GB">
            <a:latin typeface="+mj-lt"/>
          </a:endParaRPr>
        </a:p>
      </dgm:t>
    </dgm:pt>
    <dgm:pt modelId="{9501CAF7-AF63-45F8-A639-7BB3112BBA20}">
      <dgm:prSet custT="1"/>
      <dgm:spPr/>
      <dgm:t>
        <a:bodyPr/>
        <a:lstStyle/>
        <a:p>
          <a:pPr marL="0" lvl="0" indent="0" algn="r" defTabSz="622300">
            <a:lnSpc>
              <a:spcPct val="90000"/>
            </a:lnSpc>
            <a:spcBef>
              <a:spcPct val="0"/>
            </a:spcBef>
            <a:spcAft>
              <a:spcPct val="35000"/>
            </a:spcAft>
            <a:buNone/>
          </a:pPr>
          <a:r>
            <a:rPr lang="en-GB" sz="1100" b="1" kern="1200">
              <a:latin typeface="+mj-lt"/>
              <a:ea typeface="+mn-ea"/>
              <a:cs typeface="Arial"/>
            </a:rPr>
            <a:t>Appeals Window</a:t>
          </a:r>
          <a:endParaRPr lang="en-GB" sz="1200" b="1" kern="1200">
            <a:latin typeface="+mj-lt"/>
            <a:ea typeface="+mn-ea"/>
            <a:cs typeface="Arial"/>
          </a:endParaRPr>
        </a:p>
      </dgm:t>
    </dgm:pt>
    <dgm:pt modelId="{4B2BA809-30EF-45D8-8649-DAB44F9EAC56}" type="parTrans" cxnId="{4D2E4B07-F5F6-42A1-8AEC-962AD78F41D0}">
      <dgm:prSet/>
      <dgm:spPr/>
      <dgm:t>
        <a:bodyPr/>
        <a:lstStyle/>
        <a:p>
          <a:endParaRPr lang="en-GB">
            <a:latin typeface="+mj-lt"/>
          </a:endParaRPr>
        </a:p>
      </dgm:t>
    </dgm:pt>
    <dgm:pt modelId="{EB4C3A35-0F59-4171-8E95-652197DDE94C}" type="sibTrans" cxnId="{4D2E4B07-F5F6-42A1-8AEC-962AD78F41D0}">
      <dgm:prSet/>
      <dgm:spPr/>
      <dgm:t>
        <a:bodyPr/>
        <a:lstStyle/>
        <a:p>
          <a:endParaRPr lang="en-GB">
            <a:latin typeface="+mj-lt"/>
          </a:endParaRPr>
        </a:p>
      </dgm:t>
    </dgm:pt>
    <dgm:pt modelId="{CE414E4E-2621-4045-AEC5-FDC9F7FE7BEA}">
      <dgm:prSet custT="1"/>
      <dgm:spPr/>
      <dgm:t>
        <a:bodyPr/>
        <a:lstStyle/>
        <a:p>
          <a:r>
            <a:rPr lang="en-GB" sz="1200" b="1">
              <a:latin typeface="+mj-lt"/>
              <a:cs typeface="Arial"/>
            </a:rPr>
            <a:t>Code Administrator Consultations</a:t>
          </a:r>
        </a:p>
      </dgm:t>
    </dgm:pt>
    <dgm:pt modelId="{87C87025-8B08-46BF-AA1C-5E84773B471E}" type="sibTrans" cxnId="{437A9369-3F4D-42FE-86F4-325366CF047D}">
      <dgm:prSet/>
      <dgm:spPr/>
      <dgm:t>
        <a:bodyPr/>
        <a:lstStyle/>
        <a:p>
          <a:endParaRPr lang="en-GB">
            <a:latin typeface="+mj-lt"/>
          </a:endParaRPr>
        </a:p>
      </dgm:t>
    </dgm:pt>
    <dgm:pt modelId="{EBC08037-8B8E-4A55-8CFB-03332F67FDA3}" type="parTrans" cxnId="{437A9369-3F4D-42FE-86F4-325366CF047D}">
      <dgm:prSet/>
      <dgm:spPr/>
      <dgm:t>
        <a:bodyPr/>
        <a:lstStyle/>
        <a:p>
          <a:endParaRPr lang="en-GB">
            <a:latin typeface="+mj-lt"/>
          </a:endParaRPr>
        </a:p>
      </dgm:t>
    </dgm:pt>
    <dgm:pt modelId="{D6C6AF9A-801F-4290-A172-16EBCE7A71DA}">
      <dgm:prSet custT="1"/>
      <dgm:spPr>
        <a:ln>
          <a:solidFill>
            <a:schemeClr val="accent2"/>
          </a:solidFill>
        </a:ln>
      </dgm:spPr>
      <dgm:t>
        <a:bodyPr/>
        <a:lstStyle/>
        <a:p>
          <a:pPr marL="57150" lvl="1" indent="-57150" algn="l" defTabSz="488950" rtl="0">
            <a:lnSpc>
              <a:spcPct val="90000"/>
            </a:lnSpc>
            <a:spcBef>
              <a:spcPct val="0"/>
            </a:spcBef>
            <a:spcAft>
              <a:spcPct val="15000"/>
            </a:spcAft>
            <a:buFont typeface="Arial" panose="020B0604020202020204" pitchFamily="34" charset="0"/>
            <a:buNone/>
          </a:pPr>
          <a:r>
            <a:rPr kumimoji="0" lang="en-GB" sz="1200" b="0" i="0" u="none" strike="noStrike" kern="1200" cap="none" spc="0" normalizeH="0" baseline="0">
              <a:ln/>
              <a:effectLst/>
              <a:uLnTx/>
              <a:uFillTx/>
              <a:latin typeface="+mj-lt"/>
              <a:ea typeface="+mn-ea"/>
              <a:cs typeface="Arial" panose="020B0604020202020204" pitchFamily="34" charset="0"/>
            </a:rPr>
            <a:t> </a:t>
          </a:r>
          <a:r>
            <a:rPr kumimoji="0" lang="en-GB" sz="1200" b="1" i="0" u="none" strike="noStrike" kern="1200"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CMP454</a:t>
          </a:r>
          <a:r>
            <a:rPr kumimoji="0" lang="en-GB" sz="1200" b="0" i="0" u="none" strike="noStrike" kern="1200" cap="none" spc="0" normalizeH="0" baseline="0">
              <a:ln/>
              <a:effectLst/>
              <a:uLnTx/>
              <a:uFillTx/>
              <a:latin typeface="+mj-lt"/>
              <a:ea typeface="+mn-ea"/>
              <a:cs typeface="Arial" panose="020B0604020202020204" pitchFamily="34" charset="0"/>
            </a:rPr>
            <a:t> ‘</a:t>
          </a:r>
          <a:r>
            <a:rPr lang="fr-FR" sz="1200" b="0" i="0" kern="1200"/>
            <a:t>CMP434 / CMP435 Section 11 Changes’ opens 11 </a:t>
          </a:r>
          <a:r>
            <a:rPr lang="fr-FR" sz="1200" b="0" i="0" kern="1200" err="1"/>
            <a:t>September</a:t>
          </a:r>
          <a:r>
            <a:rPr lang="fr-FR" sz="1200" b="0" i="0" kern="1200"/>
            <a:t> and </a:t>
          </a:r>
          <a:r>
            <a:rPr lang="fr-FR" sz="1200" b="1" i="0" kern="1200"/>
            <a:t>closes 01 </a:t>
          </a:r>
          <a:r>
            <a:rPr lang="fr-FR" sz="1200" b="1" i="0" kern="1200" err="1"/>
            <a:t>October</a:t>
          </a:r>
          <a:endParaRPr kumimoji="0" lang="en-GB" sz="1200" b="0" i="0" u="none" strike="noStrike" kern="1200" cap="none" spc="0" normalizeH="0" baseline="0">
            <a:ln/>
            <a:effectLst/>
            <a:uLnTx/>
            <a:uFillTx/>
            <a:latin typeface="+mj-lt"/>
            <a:ea typeface="+mn-ea"/>
            <a:cs typeface="Arial" panose="020B0604020202020204" pitchFamily="34" charset="0"/>
          </a:endParaRPr>
        </a:p>
      </dgm:t>
    </dgm:pt>
    <dgm:pt modelId="{2B4A02E3-3161-424F-BE9D-25A31B51EB9D}" type="parTrans" cxnId="{9F8B61F7-C758-4E40-9897-36B584C79A20}">
      <dgm:prSet/>
      <dgm:spPr/>
      <dgm:t>
        <a:bodyPr/>
        <a:lstStyle/>
        <a:p>
          <a:endParaRPr lang="en-GB">
            <a:latin typeface="+mj-lt"/>
          </a:endParaRPr>
        </a:p>
      </dgm:t>
    </dgm:pt>
    <dgm:pt modelId="{F53A78D0-E817-439B-B235-62C22ECDE7EC}" type="sibTrans" cxnId="{9F8B61F7-C758-4E40-9897-36B584C79A20}">
      <dgm:prSet/>
      <dgm:spPr/>
      <dgm:t>
        <a:bodyPr/>
        <a:lstStyle/>
        <a:p>
          <a:endParaRPr lang="en-GB">
            <a:latin typeface="+mj-lt"/>
          </a:endParaRPr>
        </a:p>
      </dgm:t>
    </dgm:pt>
    <dgm:pt modelId="{4739BD40-2323-4209-B6B3-9E71BC40AD5F}">
      <dgm:prSet custT="1"/>
      <dgm:spPr>
        <a:ln>
          <a:solidFill>
            <a:schemeClr val="accent2"/>
          </a:solidFill>
        </a:ln>
      </dgm:spPr>
      <dgm:t>
        <a:bodyPr/>
        <a:lstStyle/>
        <a:p>
          <a:pPr>
            <a:buClr>
              <a:schemeClr val="accent5">
                <a:lumMod val="75000"/>
              </a:schemeClr>
            </a:buClr>
            <a:buFont typeface="Arial" panose="020B0604020202020204" pitchFamily="34" charset="0"/>
            <a:buChar char="•"/>
          </a:pPr>
          <a:r>
            <a:rPr kumimoji="0" lang="en-GB" sz="1200" b="0" i="0" u="none" strike="noStrike" kern="1200" cap="none" spc="0" normalizeH="0" baseline="0">
              <a:ln/>
              <a:solidFill>
                <a:schemeClr val="tx1"/>
              </a:solidFill>
              <a:effectLst/>
              <a:uLnTx/>
              <a:uFillTx/>
              <a:latin typeface="+mj-lt"/>
              <a:ea typeface="+mn-ea"/>
              <a:cs typeface="Arial" panose="020B0604020202020204" pitchFamily="34" charset="0"/>
            </a:rPr>
            <a:t>None.</a:t>
          </a:r>
        </a:p>
      </dgm:t>
    </dgm:pt>
    <dgm:pt modelId="{7C0C9387-D3BD-4FFC-9A63-9A243CEAD4E5}" type="sibTrans" cxnId="{988A7B33-741F-414E-BFDC-6B0F0343503C}">
      <dgm:prSet/>
      <dgm:spPr/>
      <dgm:t>
        <a:bodyPr/>
        <a:lstStyle/>
        <a:p>
          <a:endParaRPr lang="en-GB">
            <a:latin typeface="+mj-lt"/>
          </a:endParaRPr>
        </a:p>
      </dgm:t>
    </dgm:pt>
    <dgm:pt modelId="{77721166-AE13-4485-A36F-586EA9CDE7A7}" type="parTrans" cxnId="{988A7B33-741F-414E-BFDC-6B0F0343503C}">
      <dgm:prSet/>
      <dgm:spPr/>
      <dgm:t>
        <a:bodyPr/>
        <a:lstStyle/>
        <a:p>
          <a:endParaRPr lang="en-GB">
            <a:latin typeface="+mj-lt"/>
          </a:endParaRPr>
        </a:p>
      </dgm:t>
    </dgm:pt>
    <dgm:pt modelId="{212B4441-B5D9-43D5-A8D4-770EA580CA53}">
      <dgm:prSet custT="1"/>
      <dgm:spPr>
        <a:ln>
          <a:solidFill>
            <a:schemeClr val="accent2"/>
          </a:solidFill>
        </a:ln>
      </dgm:spPr>
      <dgm:t>
        <a:bodyPr/>
        <a:lstStyle/>
        <a:p>
          <a:pPr marL="0" marR="0" lvl="1" indent="0"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200" b="1" i="0" u="none" strike="noStrike" kern="1200" cap="none" spc="0" normalizeH="0" baseline="0">
              <a:ln/>
              <a:solidFill>
                <a:schemeClr val="accent2"/>
              </a:solidFill>
              <a:effectLst/>
              <a:uLnTx/>
              <a:uFillTx/>
              <a:latin typeface="+mj-lt"/>
              <a:ea typeface="+mn-ea"/>
              <a:cs typeface="Arial" panose="020B0604020202020204" pitchFamily="34" charset="0"/>
            </a:rPr>
            <a:t> </a:t>
          </a:r>
          <a:r>
            <a:rPr kumimoji="0" lang="en-GB" sz="1200" b="1" i="0" u="none" strike="noStrike" kern="1200" cap="none" spc="0" normalizeH="0" baseline="0">
              <a:ln/>
              <a:solidFill>
                <a:schemeClr val="accent2"/>
              </a:solidFill>
              <a:effectLst/>
              <a:uLnTx/>
              <a:uFillTx/>
              <a:latin typeface="+mj-lt"/>
              <a:ea typeface="+mn-ea"/>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CMP447</a:t>
          </a:r>
          <a:r>
            <a:rPr kumimoji="0" lang="en-GB" sz="1200" b="1" i="0" u="none" strike="noStrike" kern="1200" cap="none" spc="0" normalizeH="0" baseline="0">
              <a:ln/>
              <a:solidFill>
                <a:schemeClr val="tx1"/>
              </a:solidFill>
              <a:effectLst/>
              <a:uLnTx/>
              <a:uFillTx/>
              <a:latin typeface="+mj-lt"/>
              <a:ea typeface="+mn-ea"/>
              <a:cs typeface="Arial" panose="020B0604020202020204" pitchFamily="34" charset="0"/>
            </a:rPr>
            <a:t> </a:t>
          </a:r>
          <a:r>
            <a:rPr kumimoji="0" lang="en-GB" sz="1200" b="0" i="0" u="none" strike="noStrike" kern="1200" cap="none" spc="0" normalizeH="0" baseline="0">
              <a:ln/>
              <a:solidFill>
                <a:schemeClr val="tx1"/>
              </a:solidFill>
              <a:effectLst/>
              <a:uLnTx/>
              <a:uFillTx/>
              <a:latin typeface="+mj-lt"/>
              <a:ea typeface="+mn-ea"/>
              <a:cs typeface="Arial" panose="020B0604020202020204" pitchFamily="34" charset="0"/>
            </a:rPr>
            <a:t>‘</a:t>
          </a:r>
          <a:r>
            <a:rPr lang="en-GB" sz="1200" b="0" i="0" kern="1200"/>
            <a:t>Removal of designated strategic works from cancellation charges/securitisation’ opens 19 September and </a:t>
          </a:r>
          <a:r>
            <a:rPr lang="en-GB" sz="1200" b="1" i="0" kern="1200"/>
            <a:t>closes 03 October</a:t>
          </a:r>
          <a:r>
            <a:rPr lang="en-GB" sz="1200" b="0" i="0" kern="1200"/>
            <a:t>. </a:t>
          </a:r>
          <a:endParaRPr lang="en-GB" sz="1200" b="0" u="none" kern="1200">
            <a:solidFill>
              <a:schemeClr val="tx1"/>
            </a:solidFill>
            <a:latin typeface="+mj-lt"/>
            <a:ea typeface="+mn-ea"/>
            <a:cs typeface="Arial" panose="020B0604020202020204" pitchFamily="34" charset="0"/>
          </a:endParaRPr>
        </a:p>
      </dgm:t>
    </dgm:pt>
    <dgm:pt modelId="{6060033F-01BF-4980-915B-02E38BF0046C}" type="parTrans" cxnId="{5DC38014-4236-4870-BF27-184DCB464B21}">
      <dgm:prSet/>
      <dgm:spPr/>
      <dgm:t>
        <a:bodyPr/>
        <a:lstStyle/>
        <a:p>
          <a:endParaRPr lang="en-GB"/>
        </a:p>
      </dgm:t>
    </dgm:pt>
    <dgm:pt modelId="{D7354D7B-AAE1-4ABD-8D15-671B934A162E}" type="sibTrans" cxnId="{5DC38014-4236-4870-BF27-184DCB464B21}">
      <dgm:prSet/>
      <dgm:spPr/>
      <dgm:t>
        <a:bodyPr/>
        <a:lstStyle/>
        <a:p>
          <a:endParaRPr lang="en-GB"/>
        </a:p>
      </dgm:t>
    </dgm:pt>
    <dgm:pt modelId="{2CDE98C6-50F1-45CA-9326-7910BFAECBE3}">
      <dgm:prSet custT="1"/>
      <dgm:spPr>
        <a:ln>
          <a:solidFill>
            <a:schemeClr val="accent2"/>
          </a:solidFill>
        </a:ln>
      </dgm:spPr>
      <dgm:t>
        <a:bodyPr/>
        <a:lstStyle/>
        <a:p>
          <a:pPr marL="0" marR="0" lvl="1" indent="0"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200" b="1" u="none" kern="1200">
              <a:solidFill>
                <a:srgbClr val="813366"/>
              </a:solidFill>
              <a:latin typeface="+mj-lt"/>
              <a:ea typeface="+mn-ea"/>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 CMP453</a:t>
          </a:r>
          <a:r>
            <a:rPr lang="en-GB" sz="1200" b="0" u="none" kern="1200">
              <a:solidFill>
                <a:schemeClr val="tx1"/>
              </a:solidFill>
              <a:latin typeface="+mj-lt"/>
              <a:ea typeface="+mn-ea"/>
              <a:cs typeface="Arial" panose="020B0604020202020204" pitchFamily="34" charset="0"/>
            </a:rPr>
            <a:t> ‘</a:t>
          </a:r>
          <a:r>
            <a:rPr lang="en-GB" sz="1200" b="0" i="0" kern="1200"/>
            <a:t>To Bill </a:t>
          </a:r>
          <a:r>
            <a:rPr lang="en-GB" sz="1200" b="0" i="0" kern="1200" err="1"/>
            <a:t>BSUoS</a:t>
          </a:r>
          <a:r>
            <a:rPr lang="en-GB" sz="1200" b="0" i="0" kern="1200"/>
            <a:t> on a net basis at BSC Trading Units’ opens 29 September and </a:t>
          </a:r>
          <a:r>
            <a:rPr lang="en-GB" sz="1200" b="1" i="0" kern="1200"/>
            <a:t>closes 17 October</a:t>
          </a:r>
          <a:r>
            <a:rPr lang="en-GB" sz="1200" b="0" i="0" kern="1200"/>
            <a:t>.</a:t>
          </a:r>
          <a:endParaRPr lang="en-GB" sz="1200" b="0" u="none" kern="1200">
            <a:solidFill>
              <a:schemeClr val="tx1"/>
            </a:solidFill>
            <a:latin typeface="+mj-lt"/>
            <a:ea typeface="+mn-ea"/>
            <a:cs typeface="Arial" panose="020B0604020202020204" pitchFamily="34" charset="0"/>
          </a:endParaRPr>
        </a:p>
      </dgm:t>
    </dgm:pt>
    <dgm:pt modelId="{01BEEAFD-3EB2-4CC1-A7B5-3311D2553FD1}" type="parTrans" cxnId="{489F2352-60C4-4154-98B4-AB09AEFEA126}">
      <dgm:prSet/>
      <dgm:spPr/>
    </dgm:pt>
    <dgm:pt modelId="{5BA9AAE8-4457-441A-A86A-DB9A303C5A3E}" type="sibTrans" cxnId="{489F2352-60C4-4154-98B4-AB09AEFEA126}">
      <dgm:prSet/>
      <dgm:spPr/>
    </dgm:pt>
    <dgm:pt modelId="{323BB186-EBFF-4B4B-910E-ECEBA1B6E405}" type="pres">
      <dgm:prSet presAssocID="{E33F419C-CD6B-4161-A3E2-98C93199B4B9}" presName="Name0" presStyleCnt="0">
        <dgm:presLayoutVars>
          <dgm:dir/>
          <dgm:animLvl val="lvl"/>
          <dgm:resizeHandles val="exact"/>
        </dgm:presLayoutVars>
      </dgm:prSet>
      <dgm:spPr/>
    </dgm:pt>
    <dgm:pt modelId="{9AE8252B-5448-4118-B581-7B3E2AE66309}" type="pres">
      <dgm:prSet presAssocID="{58243766-5EF0-48C0-B157-B98DA7A25B87}" presName="linNode" presStyleCnt="0"/>
      <dgm:spPr/>
    </dgm:pt>
    <dgm:pt modelId="{8008F919-E092-47E7-AE57-8D41CB746DD2}" type="pres">
      <dgm:prSet presAssocID="{58243766-5EF0-48C0-B157-B98DA7A25B87}" presName="parTx" presStyleLbl="revTx" presStyleIdx="0" presStyleCnt="3">
        <dgm:presLayoutVars>
          <dgm:chMax val="1"/>
          <dgm:bulletEnabled val="1"/>
        </dgm:presLayoutVars>
      </dgm:prSet>
      <dgm:spPr/>
    </dgm:pt>
    <dgm:pt modelId="{78383916-7D55-41D8-9055-08795561476F}" type="pres">
      <dgm:prSet presAssocID="{58243766-5EF0-48C0-B157-B98DA7A25B87}" presName="bracket" presStyleLbl="parChTrans1D1" presStyleIdx="0" presStyleCnt="3"/>
      <dgm:spPr>
        <a:ln>
          <a:solidFill>
            <a:schemeClr val="accent2"/>
          </a:solidFill>
        </a:ln>
      </dgm:spPr>
    </dgm:pt>
    <dgm:pt modelId="{F1534E1D-3E03-4F66-819E-27EB80045B3B}" type="pres">
      <dgm:prSet presAssocID="{58243766-5EF0-48C0-B157-B98DA7A25B87}" presName="spH" presStyleCnt="0"/>
      <dgm:spPr/>
    </dgm:pt>
    <dgm:pt modelId="{55C4CD96-BE3C-4D7B-8564-E8CE3D02A10E}" type="pres">
      <dgm:prSet presAssocID="{58243766-5EF0-48C0-B157-B98DA7A25B87}" presName="desTx" presStyleLbl="node1" presStyleIdx="0" presStyleCnt="3" custScaleX="241753" custLinFactNeighborX="31852" custLinFactNeighborY="-6579">
        <dgm:presLayoutVars>
          <dgm:bulletEnabled val="1"/>
        </dgm:presLayoutVars>
      </dgm:prSet>
      <dgm:spPr/>
    </dgm:pt>
    <dgm:pt modelId="{DA2C0621-383A-41D1-9BF4-6B7A49AD6A0B}" type="pres">
      <dgm:prSet presAssocID="{967AD1E1-0495-49F5-A661-7E94CB77769B}" presName="spV" presStyleCnt="0"/>
      <dgm:spPr/>
    </dgm:pt>
    <dgm:pt modelId="{6804FA59-7BC7-4E7B-BD40-A9E200B6E322}" type="pres">
      <dgm:prSet presAssocID="{CE414E4E-2621-4045-AEC5-FDC9F7FE7BEA}" presName="linNode" presStyleCnt="0"/>
      <dgm:spPr/>
    </dgm:pt>
    <dgm:pt modelId="{AF5A25DF-A740-4D2B-92B5-B73F2F4A0D30}" type="pres">
      <dgm:prSet presAssocID="{CE414E4E-2621-4045-AEC5-FDC9F7FE7BEA}" presName="parTx" presStyleLbl="revTx" presStyleIdx="1" presStyleCnt="3">
        <dgm:presLayoutVars>
          <dgm:chMax val="1"/>
          <dgm:bulletEnabled val="1"/>
        </dgm:presLayoutVars>
      </dgm:prSet>
      <dgm:spPr/>
    </dgm:pt>
    <dgm:pt modelId="{1B317056-BD73-4E12-917A-7A3FA08E2315}" type="pres">
      <dgm:prSet presAssocID="{CE414E4E-2621-4045-AEC5-FDC9F7FE7BEA}" presName="bracket" presStyleLbl="parChTrans1D1" presStyleIdx="1" presStyleCnt="3"/>
      <dgm:spPr>
        <a:ln>
          <a:solidFill>
            <a:schemeClr val="accent2"/>
          </a:solidFill>
        </a:ln>
      </dgm:spPr>
    </dgm:pt>
    <dgm:pt modelId="{85499A6E-79BF-4EC9-A200-BB318B5523D7}" type="pres">
      <dgm:prSet presAssocID="{CE414E4E-2621-4045-AEC5-FDC9F7FE7BEA}" presName="spH" presStyleCnt="0"/>
      <dgm:spPr/>
    </dgm:pt>
    <dgm:pt modelId="{ABAE0C34-3D7D-4252-A3FA-E2636D0CDB22}" type="pres">
      <dgm:prSet presAssocID="{CE414E4E-2621-4045-AEC5-FDC9F7FE7BEA}" presName="desTx" presStyleLbl="node1" presStyleIdx="1" presStyleCnt="3" custScaleX="241753" custLinFactNeighborX="47280" custLinFactNeighborY="165">
        <dgm:presLayoutVars>
          <dgm:bulletEnabled val="1"/>
        </dgm:presLayoutVars>
      </dgm:prSet>
      <dgm:spPr/>
    </dgm:pt>
    <dgm:pt modelId="{E0DCF13A-4658-4072-956D-E5281E39A909}" type="pres">
      <dgm:prSet presAssocID="{87C87025-8B08-46BF-AA1C-5E84773B471E}" presName="spV" presStyleCnt="0"/>
      <dgm:spPr/>
    </dgm:pt>
    <dgm:pt modelId="{D5E509AA-094B-4E7C-BFD9-300B69A5AD52}" type="pres">
      <dgm:prSet presAssocID="{9501CAF7-AF63-45F8-A639-7BB3112BBA20}" presName="linNode" presStyleCnt="0"/>
      <dgm:spPr/>
    </dgm:pt>
    <dgm:pt modelId="{E906CF27-60F1-4147-9EF1-748044D23E18}" type="pres">
      <dgm:prSet presAssocID="{9501CAF7-AF63-45F8-A639-7BB3112BBA20}" presName="parTx" presStyleLbl="revTx" presStyleIdx="2" presStyleCnt="3">
        <dgm:presLayoutVars>
          <dgm:chMax val="1"/>
          <dgm:bulletEnabled val="1"/>
        </dgm:presLayoutVars>
      </dgm:prSet>
      <dgm:spPr/>
    </dgm:pt>
    <dgm:pt modelId="{86082C9C-70FC-4312-9741-B05F313A0B12}" type="pres">
      <dgm:prSet presAssocID="{9501CAF7-AF63-45F8-A639-7BB3112BBA20}" presName="bracket" presStyleLbl="parChTrans1D1" presStyleIdx="2" presStyleCnt="3"/>
      <dgm:spPr>
        <a:ln>
          <a:solidFill>
            <a:schemeClr val="accent2"/>
          </a:solidFill>
        </a:ln>
      </dgm:spPr>
    </dgm:pt>
    <dgm:pt modelId="{8852C046-8B6A-47B7-A2DA-6C9BFB879883}" type="pres">
      <dgm:prSet presAssocID="{9501CAF7-AF63-45F8-A639-7BB3112BBA20}" presName="spH" presStyleCnt="0"/>
      <dgm:spPr/>
    </dgm:pt>
    <dgm:pt modelId="{FE28D32A-6B72-4A59-A5D4-7FACF2C222B6}" type="pres">
      <dgm:prSet presAssocID="{9501CAF7-AF63-45F8-A639-7BB3112BBA20}" presName="desTx" presStyleLbl="node1" presStyleIdx="2" presStyleCnt="3" custScaleX="241753" custLinFactNeighborX="-6032" custLinFactNeighborY="-3190">
        <dgm:presLayoutVars>
          <dgm:bulletEnabled val="1"/>
        </dgm:presLayoutVars>
      </dgm:prSet>
      <dgm:spPr/>
    </dgm:pt>
  </dgm:ptLst>
  <dgm:cxnLst>
    <dgm:cxn modelId="{4D2E4B07-F5F6-42A1-8AEC-962AD78F41D0}" srcId="{E33F419C-CD6B-4161-A3E2-98C93199B4B9}" destId="{9501CAF7-AF63-45F8-A639-7BB3112BBA20}" srcOrd="2" destOrd="0" parTransId="{4B2BA809-30EF-45D8-8649-DAB44F9EAC56}" sibTransId="{EB4C3A35-0F59-4171-8E95-652197DDE94C}"/>
    <dgm:cxn modelId="{5DC38014-4236-4870-BF27-184DCB464B21}" srcId="{CE414E4E-2621-4045-AEC5-FDC9F7FE7BEA}" destId="{212B4441-B5D9-43D5-A8D4-770EA580CA53}" srcOrd="0" destOrd="0" parTransId="{6060033F-01BF-4980-915B-02E38BF0046C}" sibTransId="{D7354D7B-AAE1-4ABD-8D15-671B934A162E}"/>
    <dgm:cxn modelId="{0BC3B818-FF26-4C59-B2C9-D5061FDC9D34}" srcId="{E33F419C-CD6B-4161-A3E2-98C93199B4B9}" destId="{58243766-5EF0-48C0-B157-B98DA7A25B87}" srcOrd="0" destOrd="0" parTransId="{5F768466-3497-4CA5-B7D3-9319952FBEDF}" sibTransId="{967AD1E1-0495-49F5-A661-7E94CB77769B}"/>
    <dgm:cxn modelId="{F58CA32B-6015-4F62-B055-6E96953C4145}" type="presOf" srcId="{E33F419C-CD6B-4161-A3E2-98C93199B4B9}" destId="{323BB186-EBFF-4B4B-910E-ECEBA1B6E405}" srcOrd="0" destOrd="0" presId="urn:diagrams.loki3.com/BracketList"/>
    <dgm:cxn modelId="{988A7B33-741F-414E-BFDC-6B0F0343503C}" srcId="{58243766-5EF0-48C0-B157-B98DA7A25B87}" destId="{4739BD40-2323-4209-B6B3-9E71BC40AD5F}" srcOrd="0" destOrd="0" parTransId="{77721166-AE13-4485-A36F-586EA9CDE7A7}" sibTransId="{7C0C9387-D3BD-4FFC-9A63-9A243CEAD4E5}"/>
    <dgm:cxn modelId="{E9F6B640-5A5F-4B43-A85E-72CBFB64DD10}" type="presOf" srcId="{D6C6AF9A-801F-4290-A172-16EBCE7A71DA}" destId="{FE28D32A-6B72-4A59-A5D4-7FACF2C222B6}" srcOrd="0" destOrd="0" presId="urn:diagrams.loki3.com/BracketList"/>
    <dgm:cxn modelId="{0031CB65-8397-469B-B5DF-7A502CAB0B0D}" type="presOf" srcId="{CE414E4E-2621-4045-AEC5-FDC9F7FE7BEA}" destId="{AF5A25DF-A740-4D2B-92B5-B73F2F4A0D30}" srcOrd="0" destOrd="0" presId="urn:diagrams.loki3.com/BracketList"/>
    <dgm:cxn modelId="{437A9369-3F4D-42FE-86F4-325366CF047D}" srcId="{E33F419C-CD6B-4161-A3E2-98C93199B4B9}" destId="{CE414E4E-2621-4045-AEC5-FDC9F7FE7BEA}" srcOrd="1" destOrd="0" parTransId="{EBC08037-8B8E-4A55-8CFB-03332F67FDA3}" sibTransId="{87C87025-8B08-46BF-AA1C-5E84773B471E}"/>
    <dgm:cxn modelId="{489F2352-60C4-4154-98B4-AB09AEFEA126}" srcId="{CE414E4E-2621-4045-AEC5-FDC9F7FE7BEA}" destId="{2CDE98C6-50F1-45CA-9326-7910BFAECBE3}" srcOrd="1" destOrd="0" parTransId="{01BEEAFD-3EB2-4CC1-A7B5-3311D2553FD1}" sibTransId="{5BA9AAE8-4457-441A-A86A-DB9A303C5A3E}"/>
    <dgm:cxn modelId="{C8171F89-7942-4DE1-B20D-CAF60C7296AD}" type="presOf" srcId="{58243766-5EF0-48C0-B157-B98DA7A25B87}" destId="{8008F919-E092-47E7-AE57-8D41CB746DD2}" srcOrd="0" destOrd="0" presId="urn:diagrams.loki3.com/BracketList"/>
    <dgm:cxn modelId="{3969AFA2-786D-45AD-9181-CEC5FBEAD771}" type="presOf" srcId="{2CDE98C6-50F1-45CA-9326-7910BFAECBE3}" destId="{ABAE0C34-3D7D-4252-A3FA-E2636D0CDB22}" srcOrd="0" destOrd="1" presId="urn:diagrams.loki3.com/BracketList"/>
    <dgm:cxn modelId="{705059AF-64B3-40F7-8E23-BF0216AC2FDE}" type="presOf" srcId="{9501CAF7-AF63-45F8-A639-7BB3112BBA20}" destId="{E906CF27-60F1-4147-9EF1-748044D23E18}" srcOrd="0" destOrd="0" presId="urn:diagrams.loki3.com/BracketList"/>
    <dgm:cxn modelId="{FECE60B8-7B83-412F-9C18-E0060045281C}" type="presOf" srcId="{4739BD40-2323-4209-B6B3-9E71BC40AD5F}" destId="{55C4CD96-BE3C-4D7B-8564-E8CE3D02A10E}" srcOrd="0" destOrd="0" presId="urn:diagrams.loki3.com/BracketList"/>
    <dgm:cxn modelId="{4D7E62CF-5C8E-4F6C-B149-5D857A8559E9}" type="presOf" srcId="{212B4441-B5D9-43D5-A8D4-770EA580CA53}" destId="{ABAE0C34-3D7D-4252-A3FA-E2636D0CDB22}" srcOrd="0" destOrd="0" presId="urn:diagrams.loki3.com/BracketList"/>
    <dgm:cxn modelId="{9F8B61F7-C758-4E40-9897-36B584C79A20}" srcId="{9501CAF7-AF63-45F8-A639-7BB3112BBA20}" destId="{D6C6AF9A-801F-4290-A172-16EBCE7A71DA}" srcOrd="0" destOrd="0" parTransId="{2B4A02E3-3161-424F-BE9D-25A31B51EB9D}" sibTransId="{F53A78D0-E817-439B-B235-62C22ECDE7EC}"/>
    <dgm:cxn modelId="{52BDEF20-7ADE-4F5A-B0F6-37C3EEEC6F1E}" type="presParOf" srcId="{323BB186-EBFF-4B4B-910E-ECEBA1B6E405}" destId="{9AE8252B-5448-4118-B581-7B3E2AE66309}" srcOrd="0" destOrd="0" presId="urn:diagrams.loki3.com/BracketList"/>
    <dgm:cxn modelId="{D23E40B0-0EC1-4CC9-8DB8-87D1402EE8A8}" type="presParOf" srcId="{9AE8252B-5448-4118-B581-7B3E2AE66309}" destId="{8008F919-E092-47E7-AE57-8D41CB746DD2}" srcOrd="0" destOrd="0" presId="urn:diagrams.loki3.com/BracketList"/>
    <dgm:cxn modelId="{81791349-20A7-4397-89BD-FD45A6C04375}" type="presParOf" srcId="{9AE8252B-5448-4118-B581-7B3E2AE66309}" destId="{78383916-7D55-41D8-9055-08795561476F}" srcOrd="1" destOrd="0" presId="urn:diagrams.loki3.com/BracketList"/>
    <dgm:cxn modelId="{E1BC167D-236F-4437-ACE2-44C55F453F2A}" type="presParOf" srcId="{9AE8252B-5448-4118-B581-7B3E2AE66309}" destId="{F1534E1D-3E03-4F66-819E-27EB80045B3B}" srcOrd="2" destOrd="0" presId="urn:diagrams.loki3.com/BracketList"/>
    <dgm:cxn modelId="{52A43CD2-4EFA-4E4F-B1AD-4BFD7A671892}" type="presParOf" srcId="{9AE8252B-5448-4118-B581-7B3E2AE66309}" destId="{55C4CD96-BE3C-4D7B-8564-E8CE3D02A10E}" srcOrd="3" destOrd="0" presId="urn:diagrams.loki3.com/BracketList"/>
    <dgm:cxn modelId="{2731A0C9-EB46-4716-A836-F64FCEE6485D}" type="presParOf" srcId="{323BB186-EBFF-4B4B-910E-ECEBA1B6E405}" destId="{DA2C0621-383A-41D1-9BF4-6B7A49AD6A0B}" srcOrd="1" destOrd="0" presId="urn:diagrams.loki3.com/BracketList"/>
    <dgm:cxn modelId="{C458201F-E4FC-43FA-B837-B94847523551}" type="presParOf" srcId="{323BB186-EBFF-4B4B-910E-ECEBA1B6E405}" destId="{6804FA59-7BC7-4E7B-BD40-A9E200B6E322}" srcOrd="2" destOrd="0" presId="urn:diagrams.loki3.com/BracketList"/>
    <dgm:cxn modelId="{944F4AB5-309F-46C2-B3A1-35C6ED5A2BF3}" type="presParOf" srcId="{6804FA59-7BC7-4E7B-BD40-A9E200B6E322}" destId="{AF5A25DF-A740-4D2B-92B5-B73F2F4A0D30}" srcOrd="0" destOrd="0" presId="urn:diagrams.loki3.com/BracketList"/>
    <dgm:cxn modelId="{03E7470A-DCB8-46B0-8567-CDFF7CD2747B}" type="presParOf" srcId="{6804FA59-7BC7-4E7B-BD40-A9E200B6E322}" destId="{1B317056-BD73-4E12-917A-7A3FA08E2315}" srcOrd="1" destOrd="0" presId="urn:diagrams.loki3.com/BracketList"/>
    <dgm:cxn modelId="{CA6D1378-8416-444A-9C35-17DDF26F2F49}" type="presParOf" srcId="{6804FA59-7BC7-4E7B-BD40-A9E200B6E322}" destId="{85499A6E-79BF-4EC9-A200-BB318B5523D7}" srcOrd="2" destOrd="0" presId="urn:diagrams.loki3.com/BracketList"/>
    <dgm:cxn modelId="{BC55F93A-63DB-43ED-B101-05DC209E790A}" type="presParOf" srcId="{6804FA59-7BC7-4E7B-BD40-A9E200B6E322}" destId="{ABAE0C34-3D7D-4252-A3FA-E2636D0CDB22}" srcOrd="3" destOrd="0" presId="urn:diagrams.loki3.com/BracketList"/>
    <dgm:cxn modelId="{88E2A641-8D55-463A-978E-7447AE614E6F}" type="presParOf" srcId="{323BB186-EBFF-4B4B-910E-ECEBA1B6E405}" destId="{E0DCF13A-4658-4072-956D-E5281E39A909}" srcOrd="3" destOrd="0" presId="urn:diagrams.loki3.com/BracketList"/>
    <dgm:cxn modelId="{13CFB52E-9802-4FB8-B06A-04FDF146259C}" type="presParOf" srcId="{323BB186-EBFF-4B4B-910E-ECEBA1B6E405}" destId="{D5E509AA-094B-4E7C-BFD9-300B69A5AD52}" srcOrd="4" destOrd="0" presId="urn:diagrams.loki3.com/BracketList"/>
    <dgm:cxn modelId="{03EEB57C-ACE1-4605-90C7-AE019DD56497}" type="presParOf" srcId="{D5E509AA-094B-4E7C-BFD9-300B69A5AD52}" destId="{E906CF27-60F1-4147-9EF1-748044D23E18}" srcOrd="0" destOrd="0" presId="urn:diagrams.loki3.com/BracketList"/>
    <dgm:cxn modelId="{D9669D9F-53B4-4870-935D-DD1351DC970D}" type="presParOf" srcId="{D5E509AA-094B-4E7C-BFD9-300B69A5AD52}" destId="{86082C9C-70FC-4312-9741-B05F313A0B12}" srcOrd="1" destOrd="0" presId="urn:diagrams.loki3.com/BracketList"/>
    <dgm:cxn modelId="{AB5CB11E-DFAB-423A-9A07-550295388827}" type="presParOf" srcId="{D5E509AA-094B-4E7C-BFD9-300B69A5AD52}" destId="{8852C046-8B6A-47B7-A2DA-6C9BFB879883}" srcOrd="2" destOrd="0" presId="urn:diagrams.loki3.com/BracketList"/>
    <dgm:cxn modelId="{334A4141-641F-4810-BFB6-2DABBFB87F33}" type="presParOf" srcId="{D5E509AA-094B-4E7C-BFD9-300B69A5AD52}" destId="{FE28D32A-6B72-4A59-A5D4-7FACF2C222B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8F919-E092-47E7-AE57-8D41CB746DD2}">
      <dsp:nvSpPr>
        <dsp:cNvPr id="0" name=""/>
        <dsp:cNvSpPr/>
      </dsp:nvSpPr>
      <dsp:spPr>
        <a:xfrm>
          <a:off x="4109" y="754812"/>
          <a:ext cx="1490317" cy="126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GB" sz="1200" b="1" kern="1200">
              <a:latin typeface="+mj-lt"/>
              <a:cs typeface="Arial"/>
            </a:rPr>
            <a:t>New Modifications / Nominations</a:t>
          </a:r>
        </a:p>
      </dsp:txBody>
      <dsp:txXfrm>
        <a:off x="4109" y="754812"/>
        <a:ext cx="1490317" cy="1265962"/>
      </dsp:txXfrm>
    </dsp:sp>
    <dsp:sp modelId="{78383916-7D55-41D8-9055-08795561476F}">
      <dsp:nvSpPr>
        <dsp:cNvPr id="0" name=""/>
        <dsp:cNvSpPr/>
      </dsp:nvSpPr>
      <dsp:spPr>
        <a:xfrm>
          <a:off x="1494427" y="537224"/>
          <a:ext cx="298063" cy="1701137"/>
        </a:xfrm>
        <a:prstGeom prst="leftBrace">
          <a:avLst>
            <a:gd name="adj1" fmla="val 35000"/>
            <a:gd name="adj2" fmla="val 50000"/>
          </a:avLst>
        </a:prstGeom>
        <a:noFill/>
        <a:ln w="1905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5C4CD96-BE3C-4D7B-8564-E8CE3D02A10E}">
      <dsp:nvSpPr>
        <dsp:cNvPr id="0" name=""/>
        <dsp:cNvSpPr/>
      </dsp:nvSpPr>
      <dsp:spPr>
        <a:xfrm>
          <a:off x="1893889" y="485357"/>
          <a:ext cx="9799853" cy="1701137"/>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0" algn="l" defTabSz="533400">
            <a:lnSpc>
              <a:spcPct val="90000"/>
            </a:lnSpc>
            <a:spcBef>
              <a:spcPct val="0"/>
            </a:spcBef>
            <a:spcAft>
              <a:spcPct val="15000"/>
            </a:spcAft>
            <a:buClr>
              <a:schemeClr val="accent5">
                <a:lumMod val="75000"/>
              </a:schemeClr>
            </a:buClr>
            <a:buFont typeface="Arial" panose="020B0604020202020204" pitchFamily="34" charset="0"/>
            <a:buChar char="•"/>
          </a:pPr>
          <a:endParaRPr kumimoji="0" lang="en-GB" sz="1200" b="0" i="0" u="none" strike="noStrike" kern="1200" cap="none" spc="0" normalizeH="0" baseline="0">
            <a:ln/>
            <a:effectLst/>
            <a:uLnTx/>
            <a:uFillTx/>
            <a:latin typeface="+mj-lt"/>
            <a:ea typeface="+mn-ea"/>
            <a:cs typeface="Arial" panose="020B0604020202020204" pitchFamily="34" charset="0"/>
          </a:endParaRPr>
        </a:p>
        <a:p>
          <a:pPr marL="114300" lvl="1" indent="0" algn="l" defTabSz="533400">
            <a:lnSpc>
              <a:spcPct val="90000"/>
            </a:lnSpc>
            <a:spcBef>
              <a:spcPct val="0"/>
            </a:spcBef>
            <a:spcAft>
              <a:spcPct val="15000"/>
            </a:spcAft>
            <a:buClr>
              <a:schemeClr val="accent5">
                <a:lumMod val="75000"/>
              </a:schemeClr>
            </a:buClr>
            <a:buFont typeface="Arial" panose="020B0604020202020204" pitchFamily="34" charset="0"/>
            <a:buChar char="•"/>
          </a:pPr>
          <a:r>
            <a:rPr kumimoji="0" lang="en-GB" sz="1200" b="1" i="0" u="none" strike="noStrike" kern="1200"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CMP458</a:t>
          </a:r>
          <a:r>
            <a:rPr kumimoji="0" lang="en-GB" sz="1200" b="0" i="0" u="none" strike="noStrike" kern="1200" cap="none" spc="0" normalizeH="0" baseline="0">
              <a:ln/>
              <a:effectLst/>
              <a:uLnTx/>
              <a:uFillTx/>
              <a:latin typeface="+mj-lt"/>
              <a:ea typeface="+mn-ea"/>
              <a:cs typeface="Arial" panose="020B0604020202020204" pitchFamily="34" charset="0"/>
            </a:rPr>
            <a:t> ‘Prorating of transmission residual demand charges’ proposal received on 06 August and </a:t>
          </a:r>
          <a:r>
            <a:rPr kumimoji="0" lang="en-GB" sz="1200" b="1" i="0" u="none" strike="noStrike" kern="1200" cap="none" spc="0" normalizeH="0" baseline="0">
              <a:ln/>
              <a:effectLst/>
              <a:uLnTx/>
              <a:uFillTx/>
              <a:latin typeface="+mj-lt"/>
              <a:ea typeface="+mn-ea"/>
              <a:cs typeface="Arial" panose="020B0604020202020204" pitchFamily="34" charset="0"/>
            </a:rPr>
            <a:t>withdrew on 18 August</a:t>
          </a:r>
          <a:r>
            <a:rPr kumimoji="0" lang="en-GB" sz="1200" b="0" i="0" u="none" strike="noStrike" kern="1200" cap="none" spc="0" normalizeH="0" baseline="0">
              <a:ln/>
              <a:effectLst/>
              <a:uLnTx/>
              <a:uFillTx/>
              <a:latin typeface="+mj-lt"/>
              <a:ea typeface="+mn-ea"/>
              <a:cs typeface="Arial" panose="020B0604020202020204" pitchFamily="34" charset="0"/>
            </a:rPr>
            <a:t>.</a:t>
          </a:r>
        </a:p>
        <a:p>
          <a:pPr marL="114300" lvl="1" indent="0" algn="l" defTabSz="533400">
            <a:lnSpc>
              <a:spcPct val="90000"/>
            </a:lnSpc>
            <a:spcBef>
              <a:spcPct val="0"/>
            </a:spcBef>
            <a:spcAft>
              <a:spcPct val="15000"/>
            </a:spcAft>
            <a:buClr>
              <a:schemeClr val="accent5">
                <a:lumMod val="75000"/>
              </a:schemeClr>
            </a:buClr>
            <a:buFont typeface="Arial" panose="020B0604020202020204" pitchFamily="34" charset="0"/>
            <a:buChar char="•"/>
          </a:pPr>
          <a:r>
            <a:rPr kumimoji="0" lang="en-GB" sz="1200" b="1" i="0" u="none" strike="noStrike" kern="1200"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 CMP459</a:t>
          </a:r>
          <a:r>
            <a:rPr kumimoji="0" lang="en-GB" sz="1200" b="0" i="0" u="none" strike="noStrike" kern="1200" cap="none" spc="0" normalizeH="0" baseline="0">
              <a:ln/>
              <a:effectLst/>
              <a:uLnTx/>
              <a:uFillTx/>
              <a:latin typeface="+mj-lt"/>
              <a:ea typeface="+mn-ea"/>
              <a:cs typeface="Arial" panose="020B0604020202020204" pitchFamily="34" charset="0"/>
            </a:rPr>
            <a:t> ‘Charging </a:t>
          </a:r>
          <a:r>
            <a:rPr kumimoji="0" lang="en-GB" sz="1200" b="0" i="0" u="none" strike="noStrike" kern="1200" cap="none" spc="0" normalizeH="0" baseline="0" err="1">
              <a:ln/>
              <a:effectLst/>
              <a:uLnTx/>
              <a:uFillTx/>
              <a:latin typeface="+mj-lt"/>
              <a:ea typeface="+mn-ea"/>
              <a:cs typeface="Arial" panose="020B0604020202020204" pitchFamily="34" charset="0"/>
            </a:rPr>
            <a:t>TNUoS</a:t>
          </a:r>
          <a:r>
            <a:rPr kumimoji="0" lang="en-GB" sz="1200" b="0" i="0" u="none" strike="noStrike" kern="1200" cap="none" spc="0" normalizeH="0" baseline="0">
              <a:ln/>
              <a:effectLst/>
              <a:uLnTx/>
              <a:uFillTx/>
              <a:latin typeface="+mj-lt"/>
              <a:ea typeface="+mn-ea"/>
              <a:cs typeface="Arial" panose="020B0604020202020204" pitchFamily="34" charset="0"/>
            </a:rPr>
            <a:t> on a monthly </a:t>
          </a:r>
          <a:r>
            <a:rPr kumimoji="0" lang="en-GB" sz="1200" b="0" i="0" u="none" strike="noStrike" kern="1200" cap="none" spc="0" normalizeH="0" baseline="0" err="1">
              <a:ln/>
              <a:effectLst/>
              <a:uLnTx/>
              <a:uFillTx/>
              <a:latin typeface="+mj-lt"/>
              <a:ea typeface="+mn-ea"/>
              <a:cs typeface="Arial" panose="020B0604020202020204" pitchFamily="34" charset="0"/>
            </a:rPr>
            <a:t>basis’</a:t>
          </a:r>
          <a:r>
            <a:rPr kumimoji="0" lang="en-GB" sz="1200" b="0" i="0" u="none" strike="noStrike" kern="1200" cap="none" spc="0" normalizeH="0" baseline="0">
              <a:ln/>
              <a:effectLst/>
              <a:uLnTx/>
              <a:uFillTx/>
              <a:latin typeface="+mj-lt"/>
              <a:ea typeface="+mn-ea"/>
              <a:cs typeface="Arial" panose="020B0604020202020204" pitchFamily="34" charset="0"/>
            </a:rPr>
            <a:t> proposal received on 07 August.  At the Special CUSC Panel held on 14 August 2025, t</a:t>
          </a:r>
          <a:r>
            <a:rPr lang="en-GB" sz="1200" kern="1200"/>
            <a:t>he Panel by majority agreed that CMP459 has substantially the same effect as Pending CUSC Modification Proposal CMP445 and directed the Code Administrator to </a:t>
          </a:r>
          <a:r>
            <a:rPr lang="en-GB" sz="1200" b="1" kern="1200"/>
            <a:t>reject</a:t>
          </a:r>
          <a:r>
            <a:rPr lang="en-GB" sz="1200" kern="1200"/>
            <a:t> </a:t>
          </a:r>
          <a:r>
            <a:rPr lang="en-GB" sz="1200" b="1" kern="1200"/>
            <a:t>the Proposal </a:t>
          </a:r>
          <a:r>
            <a:rPr lang="en-GB" sz="1200" kern="1200"/>
            <a:t>under CUSC clause 8.16.6.</a:t>
          </a:r>
          <a:endParaRPr kumimoji="0" lang="en-GB" sz="1200" b="0" i="0" u="none" strike="noStrike" kern="1200" cap="none" spc="0" normalizeH="0" baseline="0">
            <a:ln/>
            <a:effectLst/>
            <a:uLnTx/>
            <a:uFillTx/>
            <a:latin typeface="+mj-lt"/>
            <a:ea typeface="+mn-ea"/>
            <a:cs typeface="Arial" panose="020B0604020202020204" pitchFamily="34" charset="0"/>
          </a:endParaRPr>
        </a:p>
        <a:p>
          <a:pPr marL="114300" lvl="1" indent="0" algn="l" defTabSz="533400">
            <a:lnSpc>
              <a:spcPct val="90000"/>
            </a:lnSpc>
            <a:spcBef>
              <a:spcPct val="0"/>
            </a:spcBef>
            <a:spcAft>
              <a:spcPct val="15000"/>
            </a:spcAft>
            <a:buClr>
              <a:schemeClr val="accent5">
                <a:lumMod val="75000"/>
              </a:schemeClr>
            </a:buClr>
            <a:buFont typeface="Arial" panose="020B0604020202020204" pitchFamily="34" charset="0"/>
            <a:buChar char="•"/>
          </a:pPr>
          <a:endParaRPr kumimoji="0" lang="en-GB" sz="1200" b="0" i="0" u="none" strike="noStrike" kern="1200" cap="none" spc="0" normalizeH="0" baseline="0">
            <a:ln/>
            <a:effectLst/>
            <a:uLnTx/>
            <a:uFillTx/>
            <a:latin typeface="+mj-lt"/>
            <a:ea typeface="+mn-ea"/>
            <a:cs typeface="Arial" panose="020B0604020202020204" pitchFamily="34" charset="0"/>
          </a:endParaRPr>
        </a:p>
        <a:p>
          <a:pPr marL="114300" lvl="1" indent="0" algn="l" defTabSz="533400">
            <a:lnSpc>
              <a:spcPct val="90000"/>
            </a:lnSpc>
            <a:spcBef>
              <a:spcPct val="0"/>
            </a:spcBef>
            <a:spcAft>
              <a:spcPct val="15000"/>
            </a:spcAft>
            <a:buClr>
              <a:schemeClr val="accent5">
                <a:lumMod val="75000"/>
              </a:schemeClr>
            </a:buClr>
            <a:buFont typeface="Arial" panose="020B0604020202020204" pitchFamily="34" charset="0"/>
            <a:buChar char="•"/>
          </a:pPr>
          <a:endParaRPr kumimoji="0" lang="en-GB" sz="1200" b="0" i="0" u="none" strike="noStrike" kern="1200" cap="none" spc="0" normalizeH="0" baseline="0">
            <a:ln/>
            <a:effectLst/>
            <a:uLnTx/>
            <a:uFillTx/>
            <a:latin typeface="+mj-lt"/>
            <a:ea typeface="+mn-ea"/>
            <a:cs typeface="Arial" panose="020B0604020202020204" pitchFamily="34" charset="0"/>
          </a:endParaRPr>
        </a:p>
      </dsp:txBody>
      <dsp:txXfrm>
        <a:off x="1893889" y="485357"/>
        <a:ext cx="9799853" cy="1701137"/>
      </dsp:txXfrm>
    </dsp:sp>
    <dsp:sp modelId="{AF5A25DF-A740-4D2B-92B5-B73F2F4A0D30}">
      <dsp:nvSpPr>
        <dsp:cNvPr id="0" name=""/>
        <dsp:cNvSpPr/>
      </dsp:nvSpPr>
      <dsp:spPr>
        <a:xfrm>
          <a:off x="4109" y="2765246"/>
          <a:ext cx="1493177" cy="126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GB" sz="1200" b="1" kern="1200">
              <a:latin typeface="+mj-lt"/>
              <a:cs typeface="Arial"/>
            </a:rPr>
            <a:t>Decisions</a:t>
          </a:r>
        </a:p>
      </dsp:txBody>
      <dsp:txXfrm>
        <a:off x="4109" y="2765246"/>
        <a:ext cx="1493177" cy="1265962"/>
      </dsp:txXfrm>
    </dsp:sp>
    <dsp:sp modelId="{1B317056-BD73-4E12-917A-7A3FA08E2315}">
      <dsp:nvSpPr>
        <dsp:cNvPr id="0" name=""/>
        <dsp:cNvSpPr/>
      </dsp:nvSpPr>
      <dsp:spPr>
        <a:xfrm>
          <a:off x="1497287" y="2468536"/>
          <a:ext cx="298635" cy="1859382"/>
        </a:xfrm>
        <a:prstGeom prst="leftBrace">
          <a:avLst>
            <a:gd name="adj1" fmla="val 35000"/>
            <a:gd name="adj2" fmla="val 50000"/>
          </a:avLst>
        </a:prstGeom>
        <a:noFill/>
        <a:ln w="1905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ABAE0C34-3D7D-4252-A3FA-E2636D0CDB22}">
      <dsp:nvSpPr>
        <dsp:cNvPr id="0" name=""/>
        <dsp:cNvSpPr/>
      </dsp:nvSpPr>
      <dsp:spPr>
        <a:xfrm>
          <a:off x="1878946" y="2450296"/>
          <a:ext cx="9797096" cy="1828628"/>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1" indent="0" algn="l" defTabSz="622300" rtl="0">
            <a:lnSpc>
              <a:spcPct val="90000"/>
            </a:lnSpc>
            <a:spcBef>
              <a:spcPct val="0"/>
            </a:spcBef>
            <a:spcAft>
              <a:spcPct val="15000"/>
            </a:spcAft>
            <a:buFont typeface="Arial" panose="020B0604020202020204" pitchFamily="34" charset="0"/>
            <a:buChar char="•"/>
          </a:pPr>
          <a:endParaRPr lang="en-GB" sz="1200" b="0" u="none" kern="1200">
            <a:solidFill>
              <a:schemeClr val="tx1"/>
            </a:solidFill>
            <a:latin typeface="+mn-lt"/>
            <a:ea typeface="+mn-ea"/>
            <a:cs typeface="Arial" panose="020B0604020202020204" pitchFamily="34" charset="0"/>
          </a:endParaRPr>
        </a:p>
        <a:p>
          <a:pPr marL="0" lvl="1" indent="0" algn="l" defTabSz="622300" rtl="0">
            <a:lnSpc>
              <a:spcPct val="90000"/>
            </a:lnSpc>
            <a:spcBef>
              <a:spcPct val="0"/>
            </a:spcBef>
            <a:spcAft>
              <a:spcPct val="15000"/>
            </a:spcAft>
            <a:buFont typeface="Arial" panose="020B0604020202020204" pitchFamily="34" charset="0"/>
            <a:buChar char="•"/>
          </a:pPr>
          <a:r>
            <a:rPr kumimoji="0" lang="en-GB" sz="1200" b="1" i="0" u="none" strike="noStrike" kern="1200"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n-GB" sz="1200" b="1" i="0" u="sng" strike="noStrike" kern="1200">
              <a:solidFill>
                <a:srgbClr val="7A3864"/>
              </a:solidFill>
              <a:effectLst/>
              <a:latin typeface="Poppins" panose="00000500000000000000" pitchFamily="2" charset="0"/>
              <a:hlinkClick xmlns:r="http://schemas.openxmlformats.org/officeDocument/2006/relationships" r:id="rId3">
                <a:extLst>
                  <a:ext uri="{A12FA001-AC4F-418D-AE19-62706E023703}">
                    <ahyp:hlinkClr xmlns:ahyp="http://schemas.microsoft.com/office/drawing/2018/hyperlinkcolor" val="tx"/>
                  </a:ext>
                </a:extLst>
              </a:hlinkClick>
            </a:rPr>
            <a:t>CMP418</a:t>
          </a:r>
          <a:r>
            <a:rPr lang="en-GB" sz="1200" b="0" i="0" kern="1200">
              <a:solidFill>
                <a:srgbClr val="000000"/>
              </a:solidFill>
              <a:effectLst/>
              <a:latin typeface="Poppins" panose="00000500000000000000" pitchFamily="2" charset="0"/>
            </a:rPr>
            <a:t> ‘Refine the allocation of Dynamic Reactive Compensation Equipment (DRCE) costs at OFTO transfer’ on </a:t>
          </a:r>
          <a:r>
            <a:rPr lang="en-GB" sz="1200" b="1" i="0" kern="1200">
              <a:solidFill>
                <a:srgbClr val="000000"/>
              </a:solidFill>
              <a:effectLst/>
              <a:latin typeface="Poppins" panose="00000500000000000000" pitchFamily="2" charset="0"/>
            </a:rPr>
            <a:t>04 August the Authority rejected this modification.</a:t>
          </a:r>
          <a:endParaRPr kumimoji="0" lang="en-GB" sz="1200" b="1" i="0" u="none" strike="noStrike" kern="1200" cap="none" spc="0" normalizeH="0" baseline="0">
            <a:ln/>
            <a:effectLst/>
            <a:uLnTx/>
            <a:uFillTx/>
            <a:latin typeface="+mj-lt"/>
            <a:ea typeface="+mn-ea"/>
            <a:cs typeface="Arial" panose="020B0604020202020204" pitchFamily="34" charset="0"/>
          </a:endParaRPr>
        </a:p>
        <a:p>
          <a:pPr marL="0" lvl="1" indent="0" algn="l" defTabSz="622300" rtl="0">
            <a:lnSpc>
              <a:spcPct val="90000"/>
            </a:lnSpc>
            <a:spcBef>
              <a:spcPct val="0"/>
            </a:spcBef>
            <a:spcAft>
              <a:spcPct val="15000"/>
            </a:spcAft>
            <a:buFont typeface="Arial" panose="020B0604020202020204" pitchFamily="34" charset="0"/>
            <a:buChar char="•"/>
          </a:pPr>
          <a:r>
            <a:rPr kumimoji="0" lang="en-GB" sz="1200" b="1" i="0" u="none" strike="noStrike" kern="1200"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n-GB" sz="1200" b="1" kern="1200">
              <a:solidFill>
                <a:srgbClr val="813366"/>
              </a:solidFill>
              <a:effectLst/>
              <a:latin typeface="Poppins" panose="00000500000000000000" pitchFamily="2" charset="0"/>
              <a:ea typeface="+mn-ea"/>
              <a:cs typeface="Poppins" panose="00000500000000000000" pitchFamily="2" charset="0"/>
              <a:hlinkClick xmlns:r="http://schemas.openxmlformats.org/officeDocument/2006/relationships" r:id="rId4">
                <a:extLst>
                  <a:ext uri="{A12FA001-AC4F-418D-AE19-62706E023703}">
                    <ahyp:hlinkClr xmlns:ahyp="http://schemas.microsoft.com/office/drawing/2018/hyperlinkcolor" val="tx"/>
                  </a:ext>
                </a:extLst>
              </a:hlinkClick>
            </a:rPr>
            <a:t>CMP450</a:t>
          </a:r>
          <a:r>
            <a:rPr lang="en-GB" sz="1200" kern="1200">
              <a:solidFill>
                <a:schemeClr val="tx1"/>
              </a:solidFill>
              <a:latin typeface="Poppins" panose="00000500000000000000" pitchFamily="2" charset="0"/>
              <a:cs typeface="Poppins" panose="00000500000000000000" pitchFamily="2" charset="0"/>
            </a:rPr>
            <a:t> </a:t>
          </a:r>
          <a:r>
            <a:rPr lang="en-GB" sz="1200" b="0" kern="1200">
              <a:solidFill>
                <a:schemeClr val="tx1"/>
              </a:solidFill>
              <a:latin typeface="Poppins" panose="00000500000000000000" pitchFamily="2" charset="0"/>
              <a:cs typeface="Poppins" panose="00000500000000000000" pitchFamily="2" charset="0"/>
            </a:rPr>
            <a:t>‘Introducing the definition of Dynamic Reactive Compensation Equipment (DRCE) in the CUSC’ on </a:t>
          </a:r>
          <a:r>
            <a:rPr lang="en-GB" sz="1200" b="1" kern="1200">
              <a:solidFill>
                <a:schemeClr val="tx1"/>
              </a:solidFill>
              <a:latin typeface="Poppins" panose="00000500000000000000" pitchFamily="2" charset="0"/>
              <a:cs typeface="Poppins" panose="00000500000000000000" pitchFamily="2" charset="0"/>
            </a:rPr>
            <a:t>04 August the Authority rejected this modification. </a:t>
          </a:r>
          <a:endParaRPr kumimoji="0" lang="en-GB" sz="1200" b="1" i="0" u="none" strike="noStrike" kern="1200" cap="none" spc="0" normalizeH="0" baseline="0">
            <a:ln/>
            <a:effectLst/>
            <a:uLnTx/>
            <a:uFillTx/>
            <a:latin typeface="+mj-lt"/>
            <a:ea typeface="+mn-ea"/>
            <a:cs typeface="Arial" panose="020B0604020202020204" pitchFamily="34" charset="0"/>
          </a:endParaRPr>
        </a:p>
        <a:p>
          <a:pPr marL="0" lvl="1" indent="0" algn="l" defTabSz="622300" rtl="0">
            <a:lnSpc>
              <a:spcPct val="90000"/>
            </a:lnSpc>
            <a:spcBef>
              <a:spcPct val="0"/>
            </a:spcBef>
            <a:spcAft>
              <a:spcPct val="15000"/>
            </a:spcAft>
            <a:buFont typeface="Arial" panose="020B0604020202020204" pitchFamily="34" charset="0"/>
            <a:buChar char="•"/>
          </a:pPr>
          <a:endParaRPr kumimoji="0" lang="en-GB" sz="3600" b="0" i="0" u="none" strike="noStrike" kern="1200" cap="none" spc="0" normalizeH="0" baseline="0">
            <a:ln/>
            <a:effectLst/>
            <a:uLnTx/>
            <a:uFillTx/>
            <a:latin typeface="+mj-lt"/>
            <a:ea typeface="+mn-ea"/>
            <a:cs typeface="Arial" panose="020B0604020202020204" pitchFamily="34" charset="0"/>
          </a:endParaRPr>
        </a:p>
      </dsp:txBody>
      <dsp:txXfrm>
        <a:off x="1878946" y="2450296"/>
        <a:ext cx="9797096" cy="1828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6CF27-60F1-4147-9EF1-748044D23E18}">
      <dsp:nvSpPr>
        <dsp:cNvPr id="0" name=""/>
        <dsp:cNvSpPr/>
      </dsp:nvSpPr>
      <dsp:spPr>
        <a:xfrm>
          <a:off x="9542" y="1985400"/>
          <a:ext cx="1502242"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622300">
            <a:lnSpc>
              <a:spcPct val="90000"/>
            </a:lnSpc>
            <a:spcBef>
              <a:spcPct val="0"/>
            </a:spcBef>
            <a:spcAft>
              <a:spcPct val="35000"/>
            </a:spcAft>
            <a:buNone/>
          </a:pPr>
          <a:r>
            <a:rPr lang="en-GB" sz="1100" b="1" kern="1200">
              <a:latin typeface="+mj-lt"/>
              <a:ea typeface="+mn-ea"/>
              <a:cs typeface="Arial"/>
            </a:rPr>
            <a:t>Implementations</a:t>
          </a:r>
          <a:endParaRPr lang="en-GB" sz="1200" b="1" kern="1200">
            <a:latin typeface="+mj-lt"/>
            <a:ea typeface="+mn-ea"/>
            <a:cs typeface="Arial"/>
          </a:endParaRPr>
        </a:p>
      </dsp:txBody>
      <dsp:txXfrm>
        <a:off x="9542" y="1985400"/>
        <a:ext cx="1502242" cy="1287000"/>
      </dsp:txXfrm>
    </dsp:sp>
    <dsp:sp modelId="{86082C9C-70FC-4312-9741-B05F313A0B12}">
      <dsp:nvSpPr>
        <dsp:cNvPr id="0" name=""/>
        <dsp:cNvSpPr/>
      </dsp:nvSpPr>
      <dsp:spPr>
        <a:xfrm>
          <a:off x="1511784" y="1985400"/>
          <a:ext cx="300448" cy="1287000"/>
        </a:xfrm>
        <a:prstGeom prst="leftBrace">
          <a:avLst>
            <a:gd name="adj1" fmla="val 35000"/>
            <a:gd name="adj2" fmla="val 50000"/>
          </a:avLst>
        </a:prstGeom>
        <a:noFill/>
        <a:ln w="1905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FE28D32A-6B72-4A59-A5D4-7FACF2C222B6}">
      <dsp:nvSpPr>
        <dsp:cNvPr id="0" name=""/>
        <dsp:cNvSpPr/>
      </dsp:nvSpPr>
      <dsp:spPr>
        <a:xfrm>
          <a:off x="1919094" y="1953057"/>
          <a:ext cx="9936780" cy="1368621"/>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kumimoji="0" lang="en-GB" sz="1200" b="1" i="0" u="none" strike="noStrike" kern="1200" cap="none" spc="0" normalizeH="0" baseline="0">
              <a:ln/>
              <a:solidFill>
                <a:srgbClr val="813366"/>
              </a:solidFill>
              <a:effectLst/>
              <a:uLnTx/>
              <a:uFillTx/>
              <a:latin typeface="+mn-lt"/>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CMP455</a:t>
          </a:r>
          <a:r>
            <a:rPr kumimoji="0" lang="en-GB" sz="1200" b="1" i="0" u="none" strike="noStrike" kern="1200" cap="none" spc="0" normalizeH="0" baseline="0">
              <a:ln/>
              <a:solidFill>
                <a:schemeClr val="accent2"/>
              </a:solidFill>
              <a:effectLst/>
              <a:uLnTx/>
              <a:uFillTx/>
              <a:latin typeface="+mn-lt"/>
              <a:ea typeface="+mn-ea"/>
              <a:cs typeface="Arial" panose="020B0604020202020204" pitchFamily="34" charset="0"/>
            </a:rPr>
            <a:t> ‘</a:t>
          </a:r>
          <a:r>
            <a:rPr lang="en-GB" sz="1200" b="0" i="0" kern="1200"/>
            <a:t>​Minor Amendments to the CUSC following implementation of CMP434/CMP435’ implemented on </a:t>
          </a:r>
          <a:r>
            <a:rPr lang="en-GB" sz="1200" b="1" i="0" kern="1200"/>
            <a:t>22 July 2025.</a:t>
          </a:r>
          <a:endParaRPr kumimoji="0" lang="en-GB" sz="1200" b="1" i="0" u="none" strike="noStrike" kern="1200" cap="none" spc="0" normalizeH="0" baseline="0">
            <a:ln/>
            <a:effectLst/>
            <a:uLnTx/>
            <a:uFillTx/>
            <a:latin typeface="+mn-lt"/>
            <a:ea typeface="+mn-ea"/>
            <a:cs typeface="Arial" panose="020B0604020202020204" pitchFamily="34" charset="0"/>
          </a:endParaRPr>
        </a:p>
      </dsp:txBody>
      <dsp:txXfrm>
        <a:off x="1919094" y="1953057"/>
        <a:ext cx="9936780" cy="1368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8F919-E092-47E7-AE57-8D41CB746DD2}">
      <dsp:nvSpPr>
        <dsp:cNvPr id="0" name=""/>
        <dsp:cNvSpPr/>
      </dsp:nvSpPr>
      <dsp:spPr>
        <a:xfrm>
          <a:off x="4625" y="487800"/>
          <a:ext cx="1510942"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GB" sz="1200" b="1" kern="1200">
              <a:latin typeface="+mj-lt"/>
              <a:cs typeface="Arial"/>
            </a:rPr>
            <a:t>Workgroup Consultations</a:t>
          </a:r>
        </a:p>
      </dsp:txBody>
      <dsp:txXfrm>
        <a:off x="4625" y="487800"/>
        <a:ext cx="1510942" cy="1267200"/>
      </dsp:txXfrm>
    </dsp:sp>
    <dsp:sp modelId="{78383916-7D55-41D8-9055-08795561476F}">
      <dsp:nvSpPr>
        <dsp:cNvPr id="0" name=""/>
        <dsp:cNvSpPr/>
      </dsp:nvSpPr>
      <dsp:spPr>
        <a:xfrm>
          <a:off x="1515568" y="487800"/>
          <a:ext cx="302188" cy="1267200"/>
        </a:xfrm>
        <a:prstGeom prst="leftBrace">
          <a:avLst>
            <a:gd name="adj1" fmla="val 35000"/>
            <a:gd name="adj2" fmla="val 50000"/>
          </a:avLst>
        </a:prstGeom>
        <a:noFill/>
        <a:ln w="1905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5C4CD96-BE3C-4D7B-8564-E8CE3D02A10E}">
      <dsp:nvSpPr>
        <dsp:cNvPr id="0" name=""/>
        <dsp:cNvSpPr/>
      </dsp:nvSpPr>
      <dsp:spPr>
        <a:xfrm>
          <a:off x="1943257" y="404430"/>
          <a:ext cx="9935477" cy="1267200"/>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lr>
              <a:schemeClr val="accent5">
                <a:lumMod val="75000"/>
              </a:schemeClr>
            </a:buClr>
            <a:buFont typeface="Arial" panose="020B0604020202020204" pitchFamily="34" charset="0"/>
            <a:buChar char="•"/>
          </a:pPr>
          <a:r>
            <a:rPr kumimoji="0" lang="en-GB" sz="1200" b="0" i="0" u="none" strike="noStrike" kern="1200" cap="none" spc="0" normalizeH="0" baseline="0">
              <a:ln/>
              <a:solidFill>
                <a:schemeClr val="tx1"/>
              </a:solidFill>
              <a:effectLst/>
              <a:uLnTx/>
              <a:uFillTx/>
              <a:latin typeface="+mj-lt"/>
              <a:ea typeface="+mn-ea"/>
              <a:cs typeface="Arial" panose="020B0604020202020204" pitchFamily="34" charset="0"/>
            </a:rPr>
            <a:t>None.</a:t>
          </a:r>
        </a:p>
      </dsp:txBody>
      <dsp:txXfrm>
        <a:off x="1943257" y="404430"/>
        <a:ext cx="9935477" cy="1267200"/>
      </dsp:txXfrm>
    </dsp:sp>
    <dsp:sp modelId="{AF5A25DF-A740-4D2B-92B5-B73F2F4A0D30}">
      <dsp:nvSpPr>
        <dsp:cNvPr id="0" name=""/>
        <dsp:cNvSpPr/>
      </dsp:nvSpPr>
      <dsp:spPr>
        <a:xfrm>
          <a:off x="4625" y="1995300"/>
          <a:ext cx="1510942"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GB" sz="1200" b="1" kern="1200">
              <a:latin typeface="+mj-lt"/>
              <a:cs typeface="Arial"/>
            </a:rPr>
            <a:t>Code Administrator Consultations</a:t>
          </a:r>
        </a:p>
      </dsp:txBody>
      <dsp:txXfrm>
        <a:off x="4625" y="1995300"/>
        <a:ext cx="1510942" cy="1267200"/>
      </dsp:txXfrm>
    </dsp:sp>
    <dsp:sp modelId="{1B317056-BD73-4E12-917A-7A3FA08E2315}">
      <dsp:nvSpPr>
        <dsp:cNvPr id="0" name=""/>
        <dsp:cNvSpPr/>
      </dsp:nvSpPr>
      <dsp:spPr>
        <a:xfrm>
          <a:off x="1515568" y="1985400"/>
          <a:ext cx="302188" cy="1287000"/>
        </a:xfrm>
        <a:prstGeom prst="leftBrace">
          <a:avLst>
            <a:gd name="adj1" fmla="val 35000"/>
            <a:gd name="adj2" fmla="val 50000"/>
          </a:avLst>
        </a:prstGeom>
        <a:noFill/>
        <a:ln w="1905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ABAE0C34-3D7D-4252-A3FA-E2636D0CDB22}">
      <dsp:nvSpPr>
        <dsp:cNvPr id="0" name=""/>
        <dsp:cNvSpPr/>
      </dsp:nvSpPr>
      <dsp:spPr>
        <a:xfrm>
          <a:off x="1943257" y="1987523"/>
          <a:ext cx="9935477" cy="1287000"/>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1" indent="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200" b="1" i="0" u="none" strike="noStrike" kern="1200" cap="none" spc="0" normalizeH="0" baseline="0">
              <a:ln/>
              <a:solidFill>
                <a:schemeClr val="accent2"/>
              </a:solidFill>
              <a:effectLst/>
              <a:uLnTx/>
              <a:uFillTx/>
              <a:latin typeface="+mj-lt"/>
              <a:ea typeface="+mn-ea"/>
              <a:cs typeface="Arial" panose="020B0604020202020204" pitchFamily="34" charset="0"/>
            </a:rPr>
            <a:t> </a:t>
          </a:r>
          <a:r>
            <a:rPr kumimoji="0" lang="en-GB" sz="1200" b="1" i="0" u="none" strike="noStrike" kern="1200" cap="none" spc="0" normalizeH="0" baseline="0">
              <a:ln/>
              <a:solidFill>
                <a:schemeClr val="accent2"/>
              </a:solidFill>
              <a:effectLst/>
              <a:uLnTx/>
              <a:uFillTx/>
              <a:latin typeface="+mj-lt"/>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CMP447</a:t>
          </a:r>
          <a:r>
            <a:rPr kumimoji="0" lang="en-GB" sz="1200" b="1" i="0" u="none" strike="noStrike" kern="1200" cap="none" spc="0" normalizeH="0" baseline="0">
              <a:ln/>
              <a:solidFill>
                <a:schemeClr val="tx1"/>
              </a:solidFill>
              <a:effectLst/>
              <a:uLnTx/>
              <a:uFillTx/>
              <a:latin typeface="+mj-lt"/>
              <a:ea typeface="+mn-ea"/>
              <a:cs typeface="Arial" panose="020B0604020202020204" pitchFamily="34" charset="0"/>
            </a:rPr>
            <a:t> </a:t>
          </a:r>
          <a:r>
            <a:rPr kumimoji="0" lang="en-GB" sz="1200" b="0" i="0" u="none" strike="noStrike" kern="1200" cap="none" spc="0" normalizeH="0" baseline="0">
              <a:ln/>
              <a:solidFill>
                <a:schemeClr val="tx1"/>
              </a:solidFill>
              <a:effectLst/>
              <a:uLnTx/>
              <a:uFillTx/>
              <a:latin typeface="+mj-lt"/>
              <a:ea typeface="+mn-ea"/>
              <a:cs typeface="Arial" panose="020B0604020202020204" pitchFamily="34" charset="0"/>
            </a:rPr>
            <a:t>‘</a:t>
          </a:r>
          <a:r>
            <a:rPr lang="en-GB" sz="1200" b="0" i="0" kern="1200"/>
            <a:t>Removal of designated strategic works from cancellation charges/securitisation’ opens 19 September and </a:t>
          </a:r>
          <a:r>
            <a:rPr lang="en-GB" sz="1200" b="1" i="0" kern="1200"/>
            <a:t>closes 03 October</a:t>
          </a:r>
          <a:r>
            <a:rPr lang="en-GB" sz="1200" b="0" i="0" kern="1200"/>
            <a:t>. </a:t>
          </a:r>
          <a:endParaRPr lang="en-GB" sz="1200" b="0" u="none" kern="1200">
            <a:solidFill>
              <a:schemeClr val="tx1"/>
            </a:solidFill>
            <a:latin typeface="+mj-lt"/>
            <a:ea typeface="+mn-ea"/>
            <a:cs typeface="Arial" panose="020B0604020202020204" pitchFamily="34" charset="0"/>
          </a:endParaRPr>
        </a:p>
        <a:p>
          <a:pPr marL="0" marR="0" lvl="1" indent="0" algn="l" defTabSz="6223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GB" sz="1200" b="1" u="none" kern="1200">
              <a:solidFill>
                <a:srgbClr val="813366"/>
              </a:solidFill>
              <a:latin typeface="+mj-lt"/>
              <a:ea typeface="+mn-ea"/>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 CMP453</a:t>
          </a:r>
          <a:r>
            <a:rPr lang="en-GB" sz="1200" b="0" u="none" kern="1200">
              <a:solidFill>
                <a:schemeClr val="tx1"/>
              </a:solidFill>
              <a:latin typeface="+mj-lt"/>
              <a:ea typeface="+mn-ea"/>
              <a:cs typeface="Arial" panose="020B0604020202020204" pitchFamily="34" charset="0"/>
            </a:rPr>
            <a:t> ‘</a:t>
          </a:r>
          <a:r>
            <a:rPr lang="en-GB" sz="1200" b="0" i="0" kern="1200"/>
            <a:t>To Bill </a:t>
          </a:r>
          <a:r>
            <a:rPr lang="en-GB" sz="1200" b="0" i="0" kern="1200" err="1"/>
            <a:t>BSUoS</a:t>
          </a:r>
          <a:r>
            <a:rPr lang="en-GB" sz="1200" b="0" i="0" kern="1200"/>
            <a:t> on a net basis at BSC Trading Units’ opens 29 September and </a:t>
          </a:r>
          <a:r>
            <a:rPr lang="en-GB" sz="1200" b="1" i="0" kern="1200"/>
            <a:t>closes 17 October</a:t>
          </a:r>
          <a:r>
            <a:rPr lang="en-GB" sz="1200" b="0" i="0" kern="1200"/>
            <a:t>.</a:t>
          </a:r>
          <a:endParaRPr lang="en-GB" sz="1200" b="0" u="none" kern="1200">
            <a:solidFill>
              <a:schemeClr val="tx1"/>
            </a:solidFill>
            <a:latin typeface="+mj-lt"/>
            <a:ea typeface="+mn-ea"/>
            <a:cs typeface="Arial" panose="020B0604020202020204" pitchFamily="34" charset="0"/>
          </a:endParaRPr>
        </a:p>
      </dsp:txBody>
      <dsp:txXfrm>
        <a:off x="1943257" y="1987523"/>
        <a:ext cx="9935477" cy="1287000"/>
      </dsp:txXfrm>
    </dsp:sp>
    <dsp:sp modelId="{E906CF27-60F1-4147-9EF1-748044D23E18}">
      <dsp:nvSpPr>
        <dsp:cNvPr id="0" name=""/>
        <dsp:cNvSpPr/>
      </dsp:nvSpPr>
      <dsp:spPr>
        <a:xfrm>
          <a:off x="4625" y="3502800"/>
          <a:ext cx="1510942"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r" defTabSz="622300">
            <a:lnSpc>
              <a:spcPct val="90000"/>
            </a:lnSpc>
            <a:spcBef>
              <a:spcPct val="0"/>
            </a:spcBef>
            <a:spcAft>
              <a:spcPct val="35000"/>
            </a:spcAft>
            <a:buNone/>
          </a:pPr>
          <a:r>
            <a:rPr lang="en-GB" sz="1100" b="1" kern="1200">
              <a:latin typeface="+mj-lt"/>
              <a:ea typeface="+mn-ea"/>
              <a:cs typeface="Arial"/>
            </a:rPr>
            <a:t>Appeals Window</a:t>
          </a:r>
          <a:endParaRPr lang="en-GB" sz="1200" b="1" kern="1200">
            <a:latin typeface="+mj-lt"/>
            <a:ea typeface="+mn-ea"/>
            <a:cs typeface="Arial"/>
          </a:endParaRPr>
        </a:p>
      </dsp:txBody>
      <dsp:txXfrm>
        <a:off x="4625" y="3502800"/>
        <a:ext cx="1510942" cy="1267200"/>
      </dsp:txXfrm>
    </dsp:sp>
    <dsp:sp modelId="{86082C9C-70FC-4312-9741-B05F313A0B12}">
      <dsp:nvSpPr>
        <dsp:cNvPr id="0" name=""/>
        <dsp:cNvSpPr/>
      </dsp:nvSpPr>
      <dsp:spPr>
        <a:xfrm>
          <a:off x="1515568" y="3502800"/>
          <a:ext cx="302188" cy="1267200"/>
        </a:xfrm>
        <a:prstGeom prst="leftBrace">
          <a:avLst>
            <a:gd name="adj1" fmla="val 35000"/>
            <a:gd name="adj2" fmla="val 50000"/>
          </a:avLst>
        </a:prstGeom>
        <a:noFill/>
        <a:ln w="1905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FE28D32A-6B72-4A59-A5D4-7FACF2C222B6}">
      <dsp:nvSpPr>
        <dsp:cNvPr id="0" name=""/>
        <dsp:cNvSpPr/>
      </dsp:nvSpPr>
      <dsp:spPr>
        <a:xfrm>
          <a:off x="1931340" y="3462376"/>
          <a:ext cx="9935477" cy="1267200"/>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57150" lvl="1" indent="-57150" algn="l" defTabSz="488950" rtl="0">
            <a:lnSpc>
              <a:spcPct val="90000"/>
            </a:lnSpc>
            <a:spcBef>
              <a:spcPct val="0"/>
            </a:spcBef>
            <a:spcAft>
              <a:spcPct val="15000"/>
            </a:spcAft>
            <a:buFont typeface="Arial" panose="020B0604020202020204" pitchFamily="34" charset="0"/>
            <a:buNone/>
          </a:pPr>
          <a:r>
            <a:rPr kumimoji="0" lang="en-GB" sz="1200" b="0" i="0" u="none" strike="noStrike" kern="1200" cap="none" spc="0" normalizeH="0" baseline="0">
              <a:ln/>
              <a:effectLst/>
              <a:uLnTx/>
              <a:uFillTx/>
              <a:latin typeface="+mj-lt"/>
              <a:ea typeface="+mn-ea"/>
              <a:cs typeface="Arial" panose="020B0604020202020204" pitchFamily="34" charset="0"/>
            </a:rPr>
            <a:t> </a:t>
          </a:r>
          <a:r>
            <a:rPr kumimoji="0" lang="en-GB" sz="1200" b="1" i="0" u="none" strike="noStrike" kern="1200" cap="none" spc="0" normalizeH="0" baseline="0">
              <a:ln/>
              <a:solidFill>
                <a:srgbClr val="813366"/>
              </a:solidFill>
              <a:effectLst/>
              <a:uLnTx/>
              <a:uFillTx/>
              <a:latin typeface="+mj-lt"/>
              <a:ea typeface="+mn-ea"/>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CMP454</a:t>
          </a:r>
          <a:r>
            <a:rPr kumimoji="0" lang="en-GB" sz="1200" b="0" i="0" u="none" strike="noStrike" kern="1200" cap="none" spc="0" normalizeH="0" baseline="0">
              <a:ln/>
              <a:effectLst/>
              <a:uLnTx/>
              <a:uFillTx/>
              <a:latin typeface="+mj-lt"/>
              <a:ea typeface="+mn-ea"/>
              <a:cs typeface="Arial" panose="020B0604020202020204" pitchFamily="34" charset="0"/>
            </a:rPr>
            <a:t> ‘</a:t>
          </a:r>
          <a:r>
            <a:rPr lang="fr-FR" sz="1200" b="0" i="0" kern="1200"/>
            <a:t>CMP434 / CMP435 Section 11 Changes’ opens 11 </a:t>
          </a:r>
          <a:r>
            <a:rPr lang="fr-FR" sz="1200" b="0" i="0" kern="1200" err="1"/>
            <a:t>September</a:t>
          </a:r>
          <a:r>
            <a:rPr lang="fr-FR" sz="1200" b="0" i="0" kern="1200"/>
            <a:t> and </a:t>
          </a:r>
          <a:r>
            <a:rPr lang="fr-FR" sz="1200" b="1" i="0" kern="1200"/>
            <a:t>closes 01 </a:t>
          </a:r>
          <a:r>
            <a:rPr lang="fr-FR" sz="1200" b="1" i="0" kern="1200" err="1"/>
            <a:t>October</a:t>
          </a:r>
          <a:endParaRPr kumimoji="0" lang="en-GB" sz="1200" b="0" i="0" u="none" strike="noStrike" kern="1200" cap="none" spc="0" normalizeH="0" baseline="0">
            <a:ln/>
            <a:effectLst/>
            <a:uLnTx/>
            <a:uFillTx/>
            <a:latin typeface="+mj-lt"/>
            <a:ea typeface="+mn-ea"/>
            <a:cs typeface="Arial" panose="020B0604020202020204" pitchFamily="34" charset="0"/>
          </a:endParaRPr>
        </a:p>
      </dsp:txBody>
      <dsp:txXfrm>
        <a:off x="1931340" y="3462376"/>
        <a:ext cx="9935477" cy="12672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15/09/2025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548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4</a:t>
            </a:fld>
            <a:endParaRPr lang="en-GB"/>
          </a:p>
        </p:txBody>
      </p:sp>
    </p:spTree>
    <p:extLst>
      <p:ext uri="{BB962C8B-B14F-4D97-AF65-F5344CB8AC3E}">
        <p14:creationId xmlns:p14="http://schemas.microsoft.com/office/powerpoint/2010/main" val="227894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23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4A56F-9AB7-B231-89B8-6E981B463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40725-87E9-CE15-C9C3-166D651E0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58870-A33A-DBEE-980A-CDD2898654A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6040E2-0249-FCEA-847B-6C60C13A5D6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12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11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B74334-5195-1F4B-B190-5A416FFA43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36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30</a:t>
            </a:fld>
            <a:endParaRPr lang="en-GB"/>
          </a:p>
        </p:txBody>
      </p:sp>
    </p:spTree>
    <p:extLst>
      <p:ext uri="{BB962C8B-B14F-4D97-AF65-F5344CB8AC3E}">
        <p14:creationId xmlns:p14="http://schemas.microsoft.com/office/powerpoint/2010/main" val="204106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Poppins"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itchFamily="2" charset="77"/>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0" i="0">
                <a:solidFill>
                  <a:schemeClr val="tx2"/>
                </a:solidFill>
                <a:latin typeface="Poppins Medium" pitchFamily="2" charset="77"/>
                <a:cs typeface="Poppins Medium" pitchFamily="2" charset="77"/>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itchFamily="2" charset="77"/>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itchFamily="2" charset="77"/>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itchFamily="2" charset="77"/>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itchFamily="2" charset="77"/>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Poppins" pitchFamily="2" charset="77"/>
                <a:cs typeface="Poppins" pitchFamily="2" charset="77"/>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0" i="0">
                <a:solidFill>
                  <a:schemeClr val="accent2"/>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0" i="0">
                <a:solidFill>
                  <a:schemeClr val="accent5"/>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871259910"/>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683314525"/>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38302"/>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8CE7D7CF-C797-0730-D6E9-1DA5A9C6DB9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2096155823"/>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mj-lt"/>
              </a:defRPr>
            </a:lvl1pPr>
            <a:lvl2pPr marL="914400" indent="-457200">
              <a:lnSpc>
                <a:spcPct val="100000"/>
              </a:lnSpc>
              <a:buClr>
                <a:schemeClr val="accent1"/>
              </a:buClr>
              <a:buFont typeface="+mj-lt"/>
              <a:buAutoNum type="arabicPeriod"/>
              <a:defRPr sz="1400" b="0" i="0">
                <a:solidFill>
                  <a:schemeClr val="bg1"/>
                </a:solidFill>
                <a:latin typeface="+mj-lt"/>
              </a:defRPr>
            </a:lvl2pPr>
            <a:lvl3pPr marL="1371600" indent="-457200">
              <a:lnSpc>
                <a:spcPct val="100000"/>
              </a:lnSpc>
              <a:buClr>
                <a:schemeClr val="accent1"/>
              </a:buClr>
              <a:buFont typeface="+mj-lt"/>
              <a:buAutoNum type="arabicPeriod"/>
              <a:defRPr sz="1400" b="0" i="0">
                <a:solidFill>
                  <a:schemeClr val="bg1"/>
                </a:solidFill>
                <a:latin typeface="+mj-lt"/>
              </a:defRPr>
            </a:lvl3pPr>
            <a:lvl4pPr marL="1714500" indent="-342900">
              <a:lnSpc>
                <a:spcPct val="100000"/>
              </a:lnSpc>
              <a:buClr>
                <a:schemeClr val="accent1"/>
              </a:buClr>
              <a:buFont typeface="+mj-lt"/>
              <a:buAutoNum type="arabicPeriod"/>
              <a:defRPr sz="1400" b="0" i="0">
                <a:solidFill>
                  <a:schemeClr val="bg1"/>
                </a:solidFill>
                <a:latin typeface="+mj-lt"/>
              </a:defRPr>
            </a:lvl4pPr>
            <a:lvl5pPr marL="2171700" indent="-342900">
              <a:lnSpc>
                <a:spcPct val="100000"/>
              </a:lnSpc>
              <a:buClr>
                <a:schemeClr val="accent1"/>
              </a:buClr>
              <a:buFont typeface="+mj-lt"/>
              <a:buAutoNum type="arabicPeriod"/>
              <a:defRPr sz="1400" b="0" i="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mj-lt"/>
              </a:rPr>
              <a:t>Public</a:t>
            </a:r>
          </a:p>
        </p:txBody>
      </p:sp>
    </p:spTree>
    <p:extLst>
      <p:ext uri="{BB962C8B-B14F-4D97-AF65-F5344CB8AC3E}">
        <p14:creationId xmlns:p14="http://schemas.microsoft.com/office/powerpoint/2010/main" val="2797364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mj-lt"/>
              </a:defRPr>
            </a:lvl1pPr>
            <a:lvl2pPr marL="914400" indent="-457200">
              <a:lnSpc>
                <a:spcPct val="100000"/>
              </a:lnSpc>
              <a:buFont typeface="+mj-lt"/>
              <a:buAutoNum type="arabicPeriod"/>
              <a:defRPr b="0" i="0">
                <a:latin typeface="+mj-lt"/>
              </a:defRPr>
            </a:lvl2pPr>
            <a:lvl3pPr marL="1371600" indent="-457200">
              <a:lnSpc>
                <a:spcPct val="100000"/>
              </a:lnSpc>
              <a:buFont typeface="+mj-lt"/>
              <a:buAutoNum type="arabicPeriod"/>
              <a:defRPr b="0" i="0">
                <a:latin typeface="+mj-lt"/>
              </a:defRPr>
            </a:lvl3pPr>
            <a:lvl4pPr marL="1714500" indent="-342900">
              <a:lnSpc>
                <a:spcPct val="100000"/>
              </a:lnSpc>
              <a:buFont typeface="+mj-lt"/>
              <a:buAutoNum type="arabicPeriod"/>
              <a:defRPr b="0" i="0">
                <a:latin typeface="+mj-lt"/>
              </a:defRPr>
            </a:lvl4pPr>
            <a:lvl5pPr marL="2171700" indent="-342900">
              <a:lnSpc>
                <a:spcPct val="100000"/>
              </a:lnSpc>
              <a:buFont typeface="+mj-lt"/>
              <a:buAutoNum type="arabicPeriod"/>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6271481"/>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spTree>
    <p:extLst>
      <p:ext uri="{BB962C8B-B14F-4D97-AF65-F5344CB8AC3E}">
        <p14:creationId xmlns:p14="http://schemas.microsoft.com/office/powerpoint/2010/main" val="307108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24035928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0" i="0">
                <a:solidFill>
                  <a:schemeClr val="accent1"/>
                </a:solidFill>
                <a:latin typeface="Poppins Medium" pitchFamily="2" charset="77"/>
                <a:cs typeface="Poppins Medium" pitchFamily="2" charset="77"/>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Poppins" pitchFamily="2" charset="77"/>
              </a:defRPr>
            </a:lvl1pPr>
            <a:lvl2pPr marL="914400" indent="-457200">
              <a:buClr>
                <a:schemeClr val="accent1"/>
              </a:buClr>
              <a:buFont typeface="+mj-lt"/>
              <a:buAutoNum type="arabicPeriod"/>
              <a:defRPr sz="1400" b="0" i="0">
                <a:solidFill>
                  <a:schemeClr val="bg1"/>
                </a:solidFill>
                <a:latin typeface="Poppins" pitchFamily="2" charset="77"/>
              </a:defRPr>
            </a:lvl2pPr>
            <a:lvl3pPr marL="1371600" indent="-457200">
              <a:buClr>
                <a:schemeClr val="accent1"/>
              </a:buClr>
              <a:buFont typeface="+mj-lt"/>
              <a:buAutoNum type="arabicPeriod"/>
              <a:defRPr sz="1400" b="0" i="0">
                <a:solidFill>
                  <a:schemeClr val="bg1"/>
                </a:solidFill>
                <a:latin typeface="Poppins" pitchFamily="2" charset="77"/>
              </a:defRPr>
            </a:lvl3pPr>
            <a:lvl4pPr marL="1714500" indent="-342900">
              <a:buClr>
                <a:schemeClr val="accent1"/>
              </a:buClr>
              <a:buFont typeface="+mj-lt"/>
              <a:buAutoNum type="arabicPeriod"/>
              <a:defRPr sz="1400" b="0" i="0">
                <a:solidFill>
                  <a:schemeClr val="bg1"/>
                </a:solidFill>
                <a:latin typeface="Poppins" pitchFamily="2" charset="77"/>
              </a:defRPr>
            </a:lvl4pPr>
            <a:lvl5pPr marL="2171700" indent="-342900">
              <a:buClr>
                <a:schemeClr val="accent1"/>
              </a:buClr>
              <a:buFont typeface="+mj-lt"/>
              <a:buAutoNum type="arabicPeriod"/>
              <a:defRPr sz="1400" b="0" i="0">
                <a:solidFill>
                  <a:schemeClr val="bg1"/>
                </a:solidFill>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74192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2204628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04526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Poppins" panose="00000500000000000000"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44154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anose="00000500000000000000" pitchFamily="2" charset="0"/>
              </a:rPr>
              <a:t>Public</a:t>
            </a:r>
          </a:p>
        </p:txBody>
      </p:sp>
    </p:spTree>
    <p:extLst>
      <p:ext uri="{BB962C8B-B14F-4D97-AF65-F5344CB8AC3E}">
        <p14:creationId xmlns:p14="http://schemas.microsoft.com/office/powerpoint/2010/main" val="366010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390808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742970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49164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620678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75329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Poppins" pitchFamily="2" charset="77"/>
              </a:defRPr>
            </a:lvl1pPr>
            <a:lvl2pPr marL="914400" indent="-457200">
              <a:buFont typeface="+mj-lt"/>
              <a:buAutoNum type="arabicPeriod"/>
              <a:defRPr b="0" i="0">
                <a:latin typeface="Poppins" pitchFamily="2" charset="77"/>
              </a:defRPr>
            </a:lvl2pPr>
            <a:lvl3pPr marL="1371600" indent="-457200">
              <a:buFont typeface="+mj-lt"/>
              <a:buAutoNum type="arabicPeriod"/>
              <a:defRPr b="0" i="0">
                <a:latin typeface="Poppins" pitchFamily="2" charset="77"/>
              </a:defRPr>
            </a:lvl3pPr>
            <a:lvl4pPr marL="1714500" indent="-342900">
              <a:buFont typeface="+mj-lt"/>
              <a:buAutoNum type="arabicPeriod"/>
              <a:defRPr b="0" i="0">
                <a:latin typeface="Poppins" pitchFamily="2" charset="77"/>
              </a:defRPr>
            </a:lvl4pPr>
            <a:lvl5pPr marL="2171700" indent="-342900">
              <a:buFont typeface="+mj-lt"/>
              <a:buAutoNum type="arabicPeriod"/>
              <a:defRPr b="0" i="0">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708362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A502BE5-984B-7BC2-8798-A6E4E9C95C0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Internal Use Only</a:t>
            </a:r>
          </a:p>
        </p:txBody>
      </p:sp>
    </p:spTree>
    <p:extLst>
      <p:ext uri="{BB962C8B-B14F-4D97-AF65-F5344CB8AC3E}">
        <p14:creationId xmlns:p14="http://schemas.microsoft.com/office/powerpoint/2010/main" val="1547257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A79C0364-C6AF-A244-BAED-37AD26D11DB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165046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22C92AB-CE37-3685-78BC-89E7D5E966F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9291084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DB903B73-DEBD-E77C-5002-748408255D3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948785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F6E8F8B-EFF1-8BE5-531B-11D2F646C39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889845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7776B989-9632-966E-9D46-52E392FACE6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2469306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5"/>
        </a:solidFill>
        <a:effectLst/>
      </p:bgPr>
    </p:bg>
    <p:spTree>
      <p:nvGrpSpPr>
        <p:cNvPr id="1" name=""/>
        <p:cNvGrpSpPr/>
        <p:nvPr/>
      </p:nvGrpSpPr>
      <p:grpSpPr>
        <a:xfrm>
          <a:off x="0" y="0"/>
          <a:ext cx="0" cy="0"/>
          <a:chOff x="0" y="0"/>
          <a:chExt cx="0" cy="0"/>
        </a:xfrm>
      </p:grpSpPr>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51A00439-5CC6-1C5A-00EC-8D4C6105E9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33050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12CD634-720B-22FB-D616-C76601F5BDB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173241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4AC9B01-BBC9-948B-802D-496ECF26B66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81126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Poppins" pitchFamily="2" charset="77"/>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0"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76F9B93-B63E-213D-E4D7-F5497F46DC5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242089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1D4205CA-D724-DCB8-624A-C93E9CB0F73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72576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821EC10A-443B-78A4-9438-F5285F49C5E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1416324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396D2-EDA4-7C39-14FE-E8CB517792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7394C6E-F80F-048A-3AF1-499A6644F8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E299DD-3ECF-C27C-90F6-9C076C3C09AF}"/>
              </a:ext>
            </a:extLst>
          </p:cNvPr>
          <p:cNvSpPr>
            <a:spLocks noGrp="1"/>
          </p:cNvSpPr>
          <p:nvPr>
            <p:ph type="dt" sz="half" idx="10"/>
          </p:nvPr>
        </p:nvSpPr>
        <p:spPr/>
        <p:txBody>
          <a:bodyPr/>
          <a:lstStyle/>
          <a:p>
            <a:fld id="{AE7DF1FC-DCD6-4BE0-95F7-981D7D5692CD}" type="datetime1">
              <a:rPr lang="en-GB" smtClean="0"/>
              <a:t>15/09/2025</a:t>
            </a:fld>
            <a:endParaRPr lang="en-GB"/>
          </a:p>
        </p:txBody>
      </p:sp>
      <p:sp>
        <p:nvSpPr>
          <p:cNvPr id="5" name="Footer Placeholder 4">
            <a:extLst>
              <a:ext uri="{FF2B5EF4-FFF2-40B4-BE49-F238E27FC236}">
                <a16:creationId xmlns:a16="http://schemas.microsoft.com/office/drawing/2014/main" id="{2AD7215D-18CE-7F28-7426-3747ABD38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1CDDAA-E6CE-C53A-AFBF-7CF56B0491AC}"/>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330809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89F2-DA3D-A740-9C76-288D580DEE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0C76BA-0028-D4C5-4E1D-5A1F152F3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7078A8-C18D-E94C-000C-4579344028EC}"/>
              </a:ext>
            </a:extLst>
          </p:cNvPr>
          <p:cNvSpPr>
            <a:spLocks noGrp="1"/>
          </p:cNvSpPr>
          <p:nvPr>
            <p:ph type="dt" sz="half" idx="10"/>
          </p:nvPr>
        </p:nvSpPr>
        <p:spPr/>
        <p:txBody>
          <a:bodyPr/>
          <a:lstStyle/>
          <a:p>
            <a:fld id="{37411EE9-B951-4AEA-AB8A-7654AF32C4BE}" type="datetime1">
              <a:rPr lang="en-GB" smtClean="0"/>
              <a:t>15/09/2025</a:t>
            </a:fld>
            <a:endParaRPr lang="en-GB"/>
          </a:p>
        </p:txBody>
      </p:sp>
      <p:sp>
        <p:nvSpPr>
          <p:cNvPr id="5" name="Footer Placeholder 4">
            <a:extLst>
              <a:ext uri="{FF2B5EF4-FFF2-40B4-BE49-F238E27FC236}">
                <a16:creationId xmlns:a16="http://schemas.microsoft.com/office/drawing/2014/main" id="{AFA524A8-0C48-FE4B-FC55-6F31A19DC3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73B88-3097-84D8-2A24-3CF95B8A97A3}"/>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14513997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DA580-A032-91A6-E7C3-440AA692B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6CFF6E-3500-966C-3325-DED32BF315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649A34-0215-1CDA-1E83-10978082BDF2}"/>
              </a:ext>
            </a:extLst>
          </p:cNvPr>
          <p:cNvSpPr>
            <a:spLocks noGrp="1"/>
          </p:cNvSpPr>
          <p:nvPr>
            <p:ph type="dt" sz="half" idx="10"/>
          </p:nvPr>
        </p:nvSpPr>
        <p:spPr/>
        <p:txBody>
          <a:bodyPr/>
          <a:lstStyle/>
          <a:p>
            <a:fld id="{346F5C06-55AE-4377-BCE5-89290FB1886A}" type="datetime1">
              <a:rPr lang="en-GB" smtClean="0"/>
              <a:t>15/09/2025</a:t>
            </a:fld>
            <a:endParaRPr lang="en-GB"/>
          </a:p>
        </p:txBody>
      </p:sp>
      <p:sp>
        <p:nvSpPr>
          <p:cNvPr id="5" name="Footer Placeholder 4">
            <a:extLst>
              <a:ext uri="{FF2B5EF4-FFF2-40B4-BE49-F238E27FC236}">
                <a16:creationId xmlns:a16="http://schemas.microsoft.com/office/drawing/2014/main" id="{2318B9C0-79EB-9151-EB8F-0126D9F015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8E9EFF-4601-D47E-977C-CA72AAB85B1C}"/>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14651737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42B0-D97B-F799-EA94-00F2379A03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9CB79E-0EE4-7E37-10CA-1207FCE984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A1052F-50C0-D584-FCBC-20F93898AB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DF98B5-D237-8CDC-5A7D-4008A9CE5C8F}"/>
              </a:ext>
            </a:extLst>
          </p:cNvPr>
          <p:cNvSpPr>
            <a:spLocks noGrp="1"/>
          </p:cNvSpPr>
          <p:nvPr>
            <p:ph type="dt" sz="half" idx="10"/>
          </p:nvPr>
        </p:nvSpPr>
        <p:spPr/>
        <p:txBody>
          <a:bodyPr/>
          <a:lstStyle/>
          <a:p>
            <a:fld id="{330AD01C-6EC7-4567-8C7C-F469733E96CD}" type="datetime1">
              <a:rPr lang="en-GB" smtClean="0"/>
              <a:t>15/09/2025</a:t>
            </a:fld>
            <a:endParaRPr lang="en-GB"/>
          </a:p>
        </p:txBody>
      </p:sp>
      <p:sp>
        <p:nvSpPr>
          <p:cNvPr id="6" name="Footer Placeholder 5">
            <a:extLst>
              <a:ext uri="{FF2B5EF4-FFF2-40B4-BE49-F238E27FC236}">
                <a16:creationId xmlns:a16="http://schemas.microsoft.com/office/drawing/2014/main" id="{398E6DCA-5499-3B34-1077-F69BDAF37B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6D361D-024B-C039-49D1-C61BCDA58676}"/>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11604851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CD61-0CFB-92BF-92D4-9606CE289B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481F6D-0F48-19B7-8D03-E5B95FA2D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F2C604-7C23-9817-01AB-B4495D0A35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5331B2-FBF8-6C45-2164-292E6B46F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57FBC6-774A-73C5-E821-938C64C673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56CD28-BDE2-A60D-3581-3DB35F0CF091}"/>
              </a:ext>
            </a:extLst>
          </p:cNvPr>
          <p:cNvSpPr>
            <a:spLocks noGrp="1"/>
          </p:cNvSpPr>
          <p:nvPr>
            <p:ph type="dt" sz="half" idx="10"/>
          </p:nvPr>
        </p:nvSpPr>
        <p:spPr/>
        <p:txBody>
          <a:bodyPr/>
          <a:lstStyle/>
          <a:p>
            <a:fld id="{C8CD6A8F-FCFD-445C-ACEB-D4DA625DA67A}" type="datetime1">
              <a:rPr lang="en-GB" smtClean="0"/>
              <a:t>15/09/2025</a:t>
            </a:fld>
            <a:endParaRPr lang="en-GB"/>
          </a:p>
        </p:txBody>
      </p:sp>
      <p:sp>
        <p:nvSpPr>
          <p:cNvPr id="8" name="Footer Placeholder 7">
            <a:extLst>
              <a:ext uri="{FF2B5EF4-FFF2-40B4-BE49-F238E27FC236}">
                <a16:creationId xmlns:a16="http://schemas.microsoft.com/office/drawing/2014/main" id="{11AC056C-CAF5-8E83-8D79-DCB3244462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91CFD1-AC4E-A917-6839-13666D850AE6}"/>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1582722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37CE1-44BB-7EE7-AD67-A254FC7CF3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D0099E-D4A3-BCE9-20E6-2F54987D059C}"/>
              </a:ext>
            </a:extLst>
          </p:cNvPr>
          <p:cNvSpPr>
            <a:spLocks noGrp="1"/>
          </p:cNvSpPr>
          <p:nvPr>
            <p:ph type="dt" sz="half" idx="10"/>
          </p:nvPr>
        </p:nvSpPr>
        <p:spPr/>
        <p:txBody>
          <a:bodyPr/>
          <a:lstStyle/>
          <a:p>
            <a:fld id="{C9D9D957-8C4C-40E4-B2EA-E64B41C40EA0}" type="datetime1">
              <a:rPr lang="en-GB" smtClean="0"/>
              <a:t>15/09/2025</a:t>
            </a:fld>
            <a:endParaRPr lang="en-GB"/>
          </a:p>
        </p:txBody>
      </p:sp>
      <p:sp>
        <p:nvSpPr>
          <p:cNvPr id="4" name="Footer Placeholder 3">
            <a:extLst>
              <a:ext uri="{FF2B5EF4-FFF2-40B4-BE49-F238E27FC236}">
                <a16:creationId xmlns:a16="http://schemas.microsoft.com/office/drawing/2014/main" id="{741A5BB5-ECD6-9165-37EC-38B0E45274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F41339-D41F-48EE-63F4-2BC9D093FA86}"/>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4496970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816A6-DB74-EFE3-106C-ED0E455A381C}"/>
              </a:ext>
            </a:extLst>
          </p:cNvPr>
          <p:cNvSpPr>
            <a:spLocks noGrp="1"/>
          </p:cNvSpPr>
          <p:nvPr>
            <p:ph type="dt" sz="half" idx="10"/>
          </p:nvPr>
        </p:nvSpPr>
        <p:spPr/>
        <p:txBody>
          <a:bodyPr/>
          <a:lstStyle/>
          <a:p>
            <a:fld id="{CEA7EB7E-17F9-4F01-BE6C-49479034A12E}" type="datetime1">
              <a:rPr lang="en-GB" smtClean="0"/>
              <a:t>15/09/2025</a:t>
            </a:fld>
            <a:endParaRPr lang="en-GB"/>
          </a:p>
        </p:txBody>
      </p:sp>
      <p:sp>
        <p:nvSpPr>
          <p:cNvPr id="3" name="Footer Placeholder 2">
            <a:extLst>
              <a:ext uri="{FF2B5EF4-FFF2-40B4-BE49-F238E27FC236}">
                <a16:creationId xmlns:a16="http://schemas.microsoft.com/office/drawing/2014/main" id="{6D80A8ED-8239-915C-D59A-67E5AF5226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8A49C8-54F9-39CE-8C08-58DE5827AA0B}"/>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5295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EDC5-EE6D-E160-0BDC-4D0DB072A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B69EE8-D172-8611-CE3A-4F674175E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CE9E3D-9294-B035-99B6-80BC62A3B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4A8B8-972B-0554-1AE5-C4FE149790C3}"/>
              </a:ext>
            </a:extLst>
          </p:cNvPr>
          <p:cNvSpPr>
            <a:spLocks noGrp="1"/>
          </p:cNvSpPr>
          <p:nvPr>
            <p:ph type="dt" sz="half" idx="10"/>
          </p:nvPr>
        </p:nvSpPr>
        <p:spPr/>
        <p:txBody>
          <a:bodyPr/>
          <a:lstStyle/>
          <a:p>
            <a:fld id="{3A2E2374-0D56-48EB-A855-6FD003AF237B}" type="datetime1">
              <a:rPr lang="en-GB" smtClean="0"/>
              <a:t>15/09/2025</a:t>
            </a:fld>
            <a:endParaRPr lang="en-GB"/>
          </a:p>
        </p:txBody>
      </p:sp>
      <p:sp>
        <p:nvSpPr>
          <p:cNvPr id="6" name="Footer Placeholder 5">
            <a:extLst>
              <a:ext uri="{FF2B5EF4-FFF2-40B4-BE49-F238E27FC236}">
                <a16:creationId xmlns:a16="http://schemas.microsoft.com/office/drawing/2014/main" id="{1EAD4FEA-288F-4634-3897-191E430D27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2E9C87-D37F-18AF-CBAE-9B94A07124B6}"/>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40517301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2DBE-9459-8380-1069-D0E2D7FB0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DCECCA7-EA22-807F-E50D-EF17C846A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F7F850-A3BF-DEB7-1BF4-9D6B87D42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5FA21-F384-25E8-B9BB-8786220D0A00}"/>
              </a:ext>
            </a:extLst>
          </p:cNvPr>
          <p:cNvSpPr>
            <a:spLocks noGrp="1"/>
          </p:cNvSpPr>
          <p:nvPr>
            <p:ph type="dt" sz="half" idx="10"/>
          </p:nvPr>
        </p:nvSpPr>
        <p:spPr/>
        <p:txBody>
          <a:bodyPr/>
          <a:lstStyle/>
          <a:p>
            <a:fld id="{894CCA5F-EDAD-44F7-88D3-07B4156702CD}" type="datetime1">
              <a:rPr lang="en-GB" smtClean="0"/>
              <a:t>15/09/2025</a:t>
            </a:fld>
            <a:endParaRPr lang="en-GB"/>
          </a:p>
        </p:txBody>
      </p:sp>
      <p:sp>
        <p:nvSpPr>
          <p:cNvPr id="6" name="Footer Placeholder 5">
            <a:extLst>
              <a:ext uri="{FF2B5EF4-FFF2-40B4-BE49-F238E27FC236}">
                <a16:creationId xmlns:a16="http://schemas.microsoft.com/office/drawing/2014/main" id="{C9AA0153-4047-9EC1-897F-E35D95EF70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D405CB-5CA1-077A-EE6F-0CAABB7613DA}"/>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21040241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55DC-09AE-E431-03E0-AEE48FE138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09220A-4727-4F6E-98BA-B679A20969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51317-5B3B-4FEF-8631-4AD17175B2E9}"/>
              </a:ext>
            </a:extLst>
          </p:cNvPr>
          <p:cNvSpPr>
            <a:spLocks noGrp="1"/>
          </p:cNvSpPr>
          <p:nvPr>
            <p:ph type="dt" sz="half" idx="10"/>
          </p:nvPr>
        </p:nvSpPr>
        <p:spPr/>
        <p:txBody>
          <a:bodyPr/>
          <a:lstStyle/>
          <a:p>
            <a:fld id="{B68CF8FA-B65A-44AF-AB01-E2D7F2901AE1}" type="datetime1">
              <a:rPr lang="en-GB" smtClean="0"/>
              <a:t>15/09/2025</a:t>
            </a:fld>
            <a:endParaRPr lang="en-GB"/>
          </a:p>
        </p:txBody>
      </p:sp>
      <p:sp>
        <p:nvSpPr>
          <p:cNvPr id="5" name="Footer Placeholder 4">
            <a:extLst>
              <a:ext uri="{FF2B5EF4-FFF2-40B4-BE49-F238E27FC236}">
                <a16:creationId xmlns:a16="http://schemas.microsoft.com/office/drawing/2014/main" id="{8FB5D611-7156-05A9-2F9E-A01D322D7B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B2FB41-EE32-A634-8EDC-8CAFB8BDABE6}"/>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39774187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F04D83-8549-1D56-1556-F35D10B183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FAE8CF-C61D-96DD-49E1-84DC904898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DA55DA-5F87-3247-B2A6-66744B3AF1C4}"/>
              </a:ext>
            </a:extLst>
          </p:cNvPr>
          <p:cNvSpPr>
            <a:spLocks noGrp="1"/>
          </p:cNvSpPr>
          <p:nvPr>
            <p:ph type="dt" sz="half" idx="10"/>
          </p:nvPr>
        </p:nvSpPr>
        <p:spPr/>
        <p:txBody>
          <a:bodyPr/>
          <a:lstStyle/>
          <a:p>
            <a:fld id="{87DC05DA-8DAB-4B12-893F-0442D9733A2D}" type="datetime1">
              <a:rPr lang="en-GB" smtClean="0"/>
              <a:t>15/09/2025</a:t>
            </a:fld>
            <a:endParaRPr lang="en-GB"/>
          </a:p>
        </p:txBody>
      </p:sp>
      <p:sp>
        <p:nvSpPr>
          <p:cNvPr id="5" name="Footer Placeholder 4">
            <a:extLst>
              <a:ext uri="{FF2B5EF4-FFF2-40B4-BE49-F238E27FC236}">
                <a16:creationId xmlns:a16="http://schemas.microsoft.com/office/drawing/2014/main" id="{86D8AAD4-291F-46FE-040D-C958D6F7D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877A1A-2FED-23F3-14F2-3946064476C6}"/>
              </a:ext>
            </a:extLst>
          </p:cNvPr>
          <p:cNvSpPr>
            <a:spLocks noGrp="1"/>
          </p:cNvSpPr>
          <p:nvPr>
            <p:ph type="sldNum" sz="quarter" idx="12"/>
          </p:nvPr>
        </p:nvSpPr>
        <p:spPr/>
        <p:txBody>
          <a:bodyPr/>
          <a:lstStyle/>
          <a:p>
            <a:fld id="{496B04D6-F387-44EA-88DC-F1B7FAC10B04}" type="slidenum">
              <a:rPr lang="en-GB" smtClean="0"/>
              <a:t>‹#›</a:t>
            </a:fld>
            <a:endParaRPr lang="en-GB"/>
          </a:p>
        </p:txBody>
      </p:sp>
    </p:spTree>
    <p:extLst>
      <p:ext uri="{BB962C8B-B14F-4D97-AF65-F5344CB8AC3E}">
        <p14:creationId xmlns:p14="http://schemas.microsoft.com/office/powerpoint/2010/main" val="166913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tx2"/>
                </a:solidFill>
                <a:latin typeface="Poppins" pitchFamily="2" charset="77"/>
                <a:cs typeface="Poppins" pitchFamily="2" charset="77"/>
              </a:rPr>
              <a:t>‹#›</a:t>
            </a:fld>
            <a:endParaRPr lang="en-GB" sz="2000" noProof="0">
              <a:solidFill>
                <a:schemeClr val="tx2"/>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0" i="0" kern="1200">
          <a:solidFill>
            <a:schemeClr val="tx1"/>
          </a:solidFill>
          <a:latin typeface="Poppins Medium" pitchFamily="2" charset="77"/>
          <a:ea typeface="+mj-ea"/>
          <a:cs typeface="Poppins Medium"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mj-lt"/>
              </a:rPr>
              <a:t>Public</a:t>
            </a:r>
          </a:p>
        </p:txBody>
      </p:sp>
    </p:spTree>
    <p:extLst>
      <p:ext uri="{BB962C8B-B14F-4D97-AF65-F5344CB8AC3E}">
        <p14:creationId xmlns:p14="http://schemas.microsoft.com/office/powerpoint/2010/main" val="24645326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49572-913C-B973-52D1-1D94C75FA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FFAB07-7B7C-B8E6-E603-C28C8B738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F52694-39D9-C491-0FF8-33DF761DD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C3CC57-C074-4239-B85B-B036E13F8980}" type="datetime1">
              <a:rPr lang="en-GB" smtClean="0"/>
              <a:t>15/09/2025</a:t>
            </a:fld>
            <a:endParaRPr lang="en-GB"/>
          </a:p>
        </p:txBody>
      </p:sp>
      <p:sp>
        <p:nvSpPr>
          <p:cNvPr id="5" name="Footer Placeholder 4">
            <a:extLst>
              <a:ext uri="{FF2B5EF4-FFF2-40B4-BE49-F238E27FC236}">
                <a16:creationId xmlns:a16="http://schemas.microsoft.com/office/drawing/2014/main" id="{13B4E79E-187F-DCDF-D7FE-2317E85F2F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BC42F2C-E7E4-8E5B-1A30-A218730E1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B04D6-F387-44EA-88DC-F1B7FAC10B04}" type="slidenum">
              <a:rPr lang="en-GB" smtClean="0"/>
              <a:t>‹#›</a:t>
            </a:fld>
            <a:endParaRPr lang="en-GB"/>
          </a:p>
        </p:txBody>
      </p:sp>
    </p:spTree>
    <p:extLst>
      <p:ext uri="{BB962C8B-B14F-4D97-AF65-F5344CB8AC3E}">
        <p14:creationId xmlns:p14="http://schemas.microsoft.com/office/powerpoint/2010/main" val="350798127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so.energy/document/367806/download" TargetMode="External"/><Relationship Id="rId2" Type="http://schemas.openxmlformats.org/officeDocument/2006/relationships/hyperlink" Target="https://www.neso.energy/document/367801/download" TargetMode="External"/><Relationship Id="rId1" Type="http://schemas.openxmlformats.org/officeDocument/2006/relationships/slideLayout" Target="../slideLayouts/slideLayout38.xml"/><Relationship Id="rId5" Type="http://schemas.openxmlformats.org/officeDocument/2006/relationships/hyperlink" Target="https://events.teams.microsoft.com/event/5f1ffbf9-c8fe-422c-aab7-282a3b52c4e5@a63c9e9e-b4db-442a-a94f-08718d788e8c" TargetMode="External"/><Relationship Id="rId4" Type="http://schemas.openxmlformats.org/officeDocument/2006/relationships/hyperlink" Target="mailto:TNUoS.queries@neso.energ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nationalgrideso.com/industry-information/codes/cusc/modifications/cmp397-consequential-changes-required-cusc-exhibits-b-and-d-reflect-cmp316-co-located-generation-sites" TargetMode="External"/><Relationship Id="rId3" Type="http://schemas.openxmlformats.org/officeDocument/2006/relationships/hyperlink" Target="https://www.ofgem.gov.uk/publications/code-modificationmodification-proposals-ofgem-decision-expected-publication-dates-timetable" TargetMode="External"/><Relationship Id="rId7" Type="http://schemas.openxmlformats.org/officeDocument/2006/relationships/hyperlink" Target="https://www.nationalgrideso.com/industry-information/codes/cusc/modifications/cmp330cmp374-allowing-new-transmission-connected"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hyperlink" Target="https://www.neso.energy/industry-information/codes/cusc/modifications/cmp316-tnuos-arrangements-co-located-generation-sites" TargetMode="External"/><Relationship Id="rId11" Type="http://schemas.openxmlformats.org/officeDocument/2006/relationships/hyperlink" Target="https://www.neso.energy/industry-information/codes/cusc/modifications/cmp448-introducing-progression-commitment-fee-gate-2-connections-queue" TargetMode="External"/><Relationship Id="rId5" Type="http://schemas.openxmlformats.org/officeDocument/2006/relationships/hyperlink" Target="https://www.nationalgrideso.com/industry-information/codes/cusc/modifications/cmp375-enduring-expansion-constant-expansion-factor-review" TargetMode="External"/><Relationship Id="rId10" Type="http://schemas.openxmlformats.org/officeDocument/2006/relationships/hyperlink" Target="https://www.neso.energy/industry-information/codes/cusc/modifications/cmp444-introducing-cap-and-floor-wider-generation-tnuos-charges" TargetMode="External"/><Relationship Id="rId4" Type="http://schemas.openxmlformats.org/officeDocument/2006/relationships/hyperlink" Target="https://www.nationalgrideso.com/industry-information/codes/cusc/modifications/cmp315-tnuos-review-expansion-constant-and-elements-transmission-system-charged" TargetMode="External"/><Relationship Id="rId9" Type="http://schemas.openxmlformats.org/officeDocument/2006/relationships/hyperlink" Target="https://www.neso.energy/industry-information/codes/cusc/modifications/cmp432-improve-locational-onshore-security-factor-tnuos-wider-tariffs"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neso.energy/calendar/cusc-panel-elections-0" TargetMode="Externa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hyperlink" Target="https://www.neso.energy/industry-information/codes/connection-and-use-system-code-cusc/cusc-panel#Previous-panel-meetings" TargetMode="External"/><Relationship Id="rId2" Type="http://schemas.openxmlformats.org/officeDocument/2006/relationships/hyperlink" Target="https://view.officeapps.live.com/op/view.aspx?src=https%3A%2F%2Fwww.neso.energy%2Fdocument%2F159906%2Fdownload&amp;wdOrigin=BROWSELINK" TargetMode="External"/><Relationship Id="rId1" Type="http://schemas.openxmlformats.org/officeDocument/2006/relationships/slideLayout" Target="../slideLayouts/slideLayout39.xml"/><Relationship Id="rId6" Type="http://schemas.openxmlformats.org/officeDocument/2006/relationships/hyperlink" Target="https://neso.createsend.com/h/d/918820CF9659BD06" TargetMode="External"/><Relationship Id="rId5" Type="http://schemas.openxmlformats.org/officeDocument/2006/relationships/hyperlink" Target="https://www.ofgem.gov.uk/energy-policy-and-regulation/industry-codes-and-standards" TargetMode="External"/><Relationship Id="rId4" Type="http://schemas.openxmlformats.org/officeDocument/2006/relationships/hyperlink" Target="https://www.nationalgrideso.com/document/282756/downloa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hyperlink" Target="https://www.neso.energy/industry-information/codes/connection-and-use-system-code-cusc/cusc-panel#Panel-members"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E72A62-834B-91D1-5B4D-1B1ADF5B69FA}"/>
              </a:ext>
            </a:extLst>
          </p:cNvPr>
          <p:cNvSpPr>
            <a:spLocks noGrp="1"/>
          </p:cNvSpPr>
          <p:nvPr>
            <p:ph type="ctrTitle"/>
          </p:nvPr>
        </p:nvSpPr>
        <p:spPr/>
        <p:txBody>
          <a:bodyPr>
            <a:normAutofit fontScale="90000"/>
          </a:bodyPr>
          <a:lstStyle/>
          <a:p>
            <a:r>
              <a:rPr kumimoji="0" lang="en-GB" sz="2800" b="0" i="0" u="none" strike="noStrike" kern="1200" cap="none" spc="0" normalizeH="0" baseline="0" noProof="0">
                <a:ln>
                  <a:noFill/>
                </a:ln>
                <a:solidFill>
                  <a:srgbClr val="FF00FF"/>
                </a:solidFill>
                <a:effectLst/>
                <a:uLnTx/>
                <a:uFillTx/>
                <a:latin typeface="Poppins Medium" pitchFamily="2" charset="77"/>
                <a:ea typeface="+mj-ea"/>
                <a:cs typeface="Poppins Medium" pitchFamily="2" charset="77"/>
              </a:rPr>
              <a:t>Transmission Charging Methodologies Forum and CUSC Issues Steering Group</a:t>
            </a:r>
            <a:endParaRPr lang="en-GB"/>
          </a:p>
        </p:txBody>
      </p:sp>
      <p:sp>
        <p:nvSpPr>
          <p:cNvPr id="5" name="Subtitle 4">
            <a:extLst>
              <a:ext uri="{FF2B5EF4-FFF2-40B4-BE49-F238E27FC236}">
                <a16:creationId xmlns:a16="http://schemas.microsoft.com/office/drawing/2014/main" id="{77CE0C41-0C55-FCD2-6843-4900E5350001}"/>
              </a:ext>
            </a:extLst>
          </p:cNvPr>
          <p:cNvSpPr>
            <a:spLocks noGrp="1"/>
          </p:cNvSpPr>
          <p:nvPr>
            <p:ph type="subTitle" idx="1"/>
          </p:nvPr>
        </p:nvSpPr>
        <p:spPr/>
        <p:txBody>
          <a:bodyPr vert="horz" lIns="91440" tIns="45720" rIns="91440" bIns="45720" rtlCol="0" anchor="t">
            <a:normAutofit/>
          </a:bodyPr>
          <a:lstStyle/>
          <a:p>
            <a:r>
              <a:rPr lang="en-GB" dirty="0">
                <a:latin typeface="Poppins"/>
                <a:cs typeface="Poppins"/>
              </a:rPr>
              <a:t>4 September 2025</a:t>
            </a:r>
          </a:p>
          <a:p>
            <a:endParaRPr lang="en-GB" dirty="0"/>
          </a:p>
        </p:txBody>
      </p:sp>
    </p:spTree>
    <p:extLst>
      <p:ext uri="{BB962C8B-B14F-4D97-AF65-F5344CB8AC3E}">
        <p14:creationId xmlns:p14="http://schemas.microsoft.com/office/powerpoint/2010/main" val="348801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2">
            <a:extLst>
              <a:ext uri="{FF2B5EF4-FFF2-40B4-BE49-F238E27FC236}">
                <a16:creationId xmlns:a16="http://schemas.microsoft.com/office/drawing/2014/main" id="{E6399967-77AE-FB25-AD02-8086B46AB15C}"/>
              </a:ext>
            </a:extLst>
          </p:cNvPr>
          <p:cNvSpPr>
            <a:spLocks noGrp="1"/>
          </p:cNvSpPr>
          <p:nvPr>
            <p:ph type="title"/>
          </p:nvPr>
        </p:nvSpPr>
        <p:spPr>
          <a:xfrm>
            <a:off x="637273" y="365125"/>
            <a:ext cx="10515600" cy="1325563"/>
          </a:xfrm>
        </p:spPr>
        <p:txBody>
          <a:bodyPr>
            <a:normAutofit fontScale="90000"/>
          </a:bodyPr>
          <a:lstStyle/>
          <a:p>
            <a:r>
              <a:rPr lang="en-GB" dirty="0"/>
              <a:t>5 Year View Forecast TNUoS Tariffs (2026/27 to 2030/31)</a:t>
            </a:r>
          </a:p>
        </p:txBody>
      </p:sp>
      <p:sp>
        <p:nvSpPr>
          <p:cNvPr id="9" name="Content Placeholder 2">
            <a:extLst>
              <a:ext uri="{FF2B5EF4-FFF2-40B4-BE49-F238E27FC236}">
                <a16:creationId xmlns:a16="http://schemas.microsoft.com/office/drawing/2014/main" id="{F43FF87B-93F7-0F1C-67E2-8B7A867169CE}"/>
              </a:ext>
            </a:extLst>
          </p:cNvPr>
          <p:cNvSpPr txBox="1">
            <a:spLocks/>
          </p:cNvSpPr>
          <p:nvPr/>
        </p:nvSpPr>
        <p:spPr>
          <a:xfrm>
            <a:off x="637273" y="1690688"/>
            <a:ext cx="10917454" cy="4351338"/>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Poppins"/>
                <a:ea typeface="+mn-ea"/>
                <a:cs typeface="+mn-cs"/>
              </a:rPr>
              <a:t>We have published the 5-year view of TNUoS Tariffs for 2026/27 to 2030/31.</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Poppins"/>
                <a:ea typeface="+mn-ea"/>
                <a:cs typeface="+mn-cs"/>
              </a:rPr>
              <a:t>The </a:t>
            </a:r>
            <a:r>
              <a:rPr kumimoji="0" lang="en-GB" sz="1600" b="0" i="0" u="none" strike="noStrike" kern="1200" cap="none" spc="0" normalizeH="0" baseline="0" noProof="0" dirty="0">
                <a:ln>
                  <a:noFill/>
                </a:ln>
                <a:solidFill>
                  <a:prstClr val="black"/>
                </a:solidFill>
                <a:effectLst/>
                <a:uLnTx/>
                <a:uFillTx/>
                <a:latin typeface="Poppins"/>
                <a:ea typeface="+mn-ea"/>
                <a:cs typeface="+mn-cs"/>
              </a:rPr>
              <a:t>report and the tables can be accessed through the links below. </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Poppins"/>
                <a:ea typeface="+mn-ea"/>
                <a:cs typeface="+mn-cs"/>
                <a:hlinkClick r:id="rId2"/>
              </a:rPr>
              <a:t>Download the Report</a:t>
            </a:r>
            <a:endParaRPr kumimoji="0" lang="en-GB" sz="1600" b="0" i="0" u="none" strike="noStrike" kern="1200" cap="none" spc="0" normalizeH="0" baseline="0" noProof="0" dirty="0">
              <a:ln>
                <a:noFill/>
              </a:ln>
              <a:solidFill>
                <a:prstClr val="black"/>
              </a:solidFill>
              <a:effectLst/>
              <a:uLnTx/>
              <a:uFillTx/>
              <a:latin typeface="Poppins"/>
              <a:ea typeface="+mn-ea"/>
              <a:cs typeface="+mn-cs"/>
            </a:endParaRP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Poppins"/>
                <a:ea typeface="+mn-ea"/>
                <a:cs typeface="+mn-cs"/>
                <a:hlinkClick r:id="rId3"/>
              </a:rPr>
              <a:t>Download the Tables File</a:t>
            </a:r>
            <a:endParaRPr kumimoji="0" lang="en-GB" sz="1600" b="0" i="0" u="none" strike="noStrike" kern="1200" cap="none" spc="0" normalizeH="0" baseline="0" noProof="0" dirty="0">
              <a:ln>
                <a:noFill/>
              </a:ln>
              <a:solidFill>
                <a:prstClr val="black"/>
              </a:solidFill>
              <a:effectLst/>
              <a:uLnTx/>
              <a:uFillTx/>
              <a:latin typeface="Poppins"/>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Poppins"/>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Poppins"/>
                <a:ea typeface="+mn-ea"/>
                <a:cs typeface="+mn-cs"/>
              </a:rPr>
              <a:t>We are hosting a webinar on Wednesday 17 September to go through the key findings and answer your queries on this publication. Register for the webinar at the link below.</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Poppins"/>
                <a:ea typeface="+mn-ea"/>
                <a:cs typeface="+mn-cs"/>
              </a:rPr>
              <a:t>If you would like to ask any questions ahead of the webinar, please email us at </a:t>
            </a:r>
            <a:r>
              <a:rPr kumimoji="0" lang="en-GB" sz="1600" b="0" i="0" u="none" strike="noStrike" kern="1200" cap="none" spc="0" normalizeH="0" baseline="0" noProof="0" dirty="0" err="1">
                <a:ln>
                  <a:noFill/>
                </a:ln>
                <a:solidFill>
                  <a:prstClr val="black"/>
                </a:solidFill>
                <a:effectLst/>
                <a:uLnTx/>
                <a:uFillTx/>
                <a:latin typeface="Poppins"/>
                <a:ea typeface="+mn-ea"/>
                <a:cs typeface="+mn-cs"/>
                <a:hlinkClick r:id="rId4"/>
              </a:rPr>
              <a:t>TNUoS.queries@neso.energy</a:t>
            </a:r>
            <a:r>
              <a:rPr kumimoji="0" lang="en-GB" sz="1600" b="0" i="0" u="none" strike="noStrike" kern="1200" cap="none" spc="0" normalizeH="0" baseline="0" noProof="0" dirty="0">
                <a:ln>
                  <a:noFill/>
                </a:ln>
                <a:solidFill>
                  <a:prstClr val="black"/>
                </a:solidFill>
                <a:effectLst/>
                <a:uLnTx/>
                <a:uFillTx/>
                <a:latin typeface="Poppins"/>
                <a:ea typeface="+mn-ea"/>
                <a:cs typeface="+mn-cs"/>
              </a:rPr>
              <a:t> </a:t>
            </a:r>
          </a:p>
        </p:txBody>
      </p:sp>
      <p:sp>
        <p:nvSpPr>
          <p:cNvPr id="10" name="Rectangle: Rounded Corners 9">
            <a:extLst>
              <a:ext uri="{FF2B5EF4-FFF2-40B4-BE49-F238E27FC236}">
                <a16:creationId xmlns:a16="http://schemas.microsoft.com/office/drawing/2014/main" id="{29CA009C-4D9F-F697-9236-1A5DE1595AF5}"/>
              </a:ext>
            </a:extLst>
          </p:cNvPr>
          <p:cNvSpPr/>
          <p:nvPr/>
        </p:nvSpPr>
        <p:spPr>
          <a:xfrm>
            <a:off x="3220369" y="4943069"/>
            <a:ext cx="5751261" cy="10989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000"/>
              </a:spcBef>
              <a:spcAft>
                <a:spcPts val="0"/>
              </a:spcAft>
              <a:buClrTx/>
              <a:buSzTx/>
              <a:buFont typeface="+mj-lt"/>
              <a:buNone/>
              <a:tabLst/>
              <a:defRPr/>
            </a:pPr>
            <a:r>
              <a:rPr kumimoji="0" lang="en-GB" sz="3600" b="1" i="0" u="none" strike="noStrike" kern="1200" cap="none" spc="0" normalizeH="0" baseline="0" noProof="0" dirty="0">
                <a:ln>
                  <a:noFill/>
                </a:ln>
                <a:solidFill>
                  <a:prstClr val="white"/>
                </a:solidFill>
                <a:effectLst/>
                <a:uLnTx/>
                <a:uFillTx/>
                <a:latin typeface="Poppins"/>
                <a:ea typeface="+mn-ea"/>
                <a:cs typeface="+mn-cs"/>
                <a:hlinkClick r:id="rId5"/>
              </a:rPr>
              <a:t>Webinar Sign Up Here</a:t>
            </a:r>
            <a:endParaRPr kumimoji="0" lang="en-GB" sz="3600" b="1" i="0" u="none" strike="noStrike" kern="1200" cap="none" spc="0" normalizeH="0" baseline="0" noProof="0" dirty="0">
              <a:ln>
                <a:noFill/>
              </a:ln>
              <a:solidFill>
                <a:prstClr val="white"/>
              </a:solidFill>
              <a:effectLst/>
              <a:uLnTx/>
              <a:uFillTx/>
              <a:latin typeface="Poppins"/>
              <a:ea typeface="+mn-ea"/>
              <a:cs typeface="+mn-cs"/>
            </a:endParaRPr>
          </a:p>
        </p:txBody>
      </p:sp>
    </p:spTree>
    <p:extLst>
      <p:ext uri="{BB962C8B-B14F-4D97-AF65-F5344CB8AC3E}">
        <p14:creationId xmlns:p14="http://schemas.microsoft.com/office/powerpoint/2010/main" val="286952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59DD4-3614-07CF-11B0-8893227232A2}"/>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40B8CEE7-9927-8080-B58B-1816082A8C2A}"/>
              </a:ext>
            </a:extLst>
          </p:cNvPr>
          <p:cNvSpPr>
            <a:spLocks noGrp="1"/>
          </p:cNvSpPr>
          <p:nvPr>
            <p:ph type="title"/>
          </p:nvPr>
        </p:nvSpPr>
        <p:spPr>
          <a:xfrm>
            <a:off x="637273" y="365125"/>
            <a:ext cx="10515600" cy="1356878"/>
          </a:xfrm>
        </p:spPr>
        <p:txBody>
          <a:bodyPr>
            <a:normAutofit fontScale="90000"/>
          </a:bodyPr>
          <a:lstStyle/>
          <a:p>
            <a:pPr>
              <a:lnSpc>
                <a:spcPct val="100000"/>
              </a:lnSpc>
            </a:pPr>
            <a:r>
              <a:rPr lang="en-GB" b="1" dirty="0">
                <a:solidFill>
                  <a:schemeClr val="tx2">
                    <a:lumMod val="76000"/>
                    <a:lumOff val="24000"/>
                  </a:schemeClr>
                </a:solidFill>
                <a:latin typeface="Poppins Medium"/>
                <a:cs typeface="Poppins"/>
              </a:rPr>
              <a:t>CUSC Panel update on prioritisation of Modifications</a:t>
            </a:r>
            <a:r>
              <a:rPr lang="en-GB" b="1" dirty="0">
                <a:solidFill>
                  <a:srgbClr val="3F0731"/>
                </a:solidFill>
                <a:latin typeface="Poppins Medium"/>
                <a:cs typeface="Poppins"/>
              </a:rPr>
              <a:t> </a:t>
            </a:r>
            <a:endParaRPr lang="en-US" b="1" dirty="0">
              <a:solidFill>
                <a:srgbClr val="3F0731"/>
              </a:solidFill>
              <a:latin typeface="Poppins Medium"/>
              <a:cs typeface="Poppins"/>
            </a:endParaRPr>
          </a:p>
        </p:txBody>
      </p:sp>
      <p:sp>
        <p:nvSpPr>
          <p:cNvPr id="3" name="Content Placeholder 2">
            <a:extLst>
              <a:ext uri="{FF2B5EF4-FFF2-40B4-BE49-F238E27FC236}">
                <a16:creationId xmlns:a16="http://schemas.microsoft.com/office/drawing/2014/main" id="{55D1D1F4-EC8E-42A7-D833-4C969A607C3F}"/>
              </a:ext>
            </a:extLst>
          </p:cNvPr>
          <p:cNvSpPr>
            <a:spLocks noGrp="1"/>
          </p:cNvSpPr>
          <p:nvPr>
            <p:ph idx="1"/>
          </p:nvPr>
        </p:nvSpPr>
        <p:spPr>
          <a:xfrm>
            <a:off x="0" y="2602633"/>
            <a:ext cx="10995764" cy="3735475"/>
          </a:xfrm>
        </p:spPr>
        <p:txBody>
          <a:bodyPr vert="horz" lIns="91440" tIns="45720" rIns="91440" bIns="45720" rtlCol="0" anchor="t">
            <a:normAutofit/>
          </a:bodyPr>
          <a:lstStyle/>
          <a:p>
            <a:pPr marL="0" indent="0">
              <a:buNone/>
            </a:pPr>
            <a:endParaRPr lang="en-GB" sz="2000" dirty="0">
              <a:cs typeface="Poppins"/>
            </a:endParaRPr>
          </a:p>
          <a:p>
            <a:pPr marL="457200" indent="-457200">
              <a:buFont typeface="Arial"/>
              <a:buChar char="•"/>
            </a:pPr>
            <a:r>
              <a:rPr lang="en-GB" sz="2000" dirty="0">
                <a:latin typeface="Poppins"/>
                <a:cs typeface="Poppins"/>
              </a:rPr>
              <a:t>Update regarding the Prioritisation of CUSC modifications </a:t>
            </a:r>
          </a:p>
          <a:p>
            <a:pPr marL="457200" indent="-457200">
              <a:buFont typeface="Arial"/>
              <a:buChar char="•"/>
            </a:pPr>
            <a:r>
              <a:rPr lang="en-GB" sz="2000" dirty="0">
                <a:latin typeface="Poppins"/>
                <a:cs typeface="Poppins"/>
              </a:rPr>
              <a:t>Should you require any assistance regarding this going forward, please reach out to a CUSC Panel representatives (details on the next slide)</a:t>
            </a:r>
          </a:p>
        </p:txBody>
      </p:sp>
      <p:sp>
        <p:nvSpPr>
          <p:cNvPr id="2" name="TextBox 1">
            <a:extLst>
              <a:ext uri="{FF2B5EF4-FFF2-40B4-BE49-F238E27FC236}">
                <a16:creationId xmlns:a16="http://schemas.microsoft.com/office/drawing/2014/main" id="{DC4FC0AB-D9B4-E5BF-6A99-2A0ABE778773}"/>
              </a:ext>
            </a:extLst>
          </p:cNvPr>
          <p:cNvSpPr txBox="1"/>
          <p:nvPr/>
        </p:nvSpPr>
        <p:spPr>
          <a:xfrm>
            <a:off x="425619" y="2202523"/>
            <a:ext cx="65397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lang="pt-BR" sz="2000" dirty="0">
                <a:solidFill>
                  <a:srgbClr val="000000"/>
                </a:solidFill>
                <a:latin typeface="Poppins"/>
              </a:rPr>
              <a:t>Harriet Harmon, Ofgem</a:t>
            </a:r>
          </a:p>
        </p:txBody>
      </p:sp>
    </p:spTree>
    <p:extLst>
      <p:ext uri="{BB962C8B-B14F-4D97-AF65-F5344CB8AC3E}">
        <p14:creationId xmlns:p14="http://schemas.microsoft.com/office/powerpoint/2010/main" val="1196266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2763-93DF-170D-980D-4AB22D735903}"/>
              </a:ext>
            </a:extLst>
          </p:cNvPr>
          <p:cNvSpPr>
            <a:spLocks noGrp="1"/>
          </p:cNvSpPr>
          <p:nvPr>
            <p:ph type="ctrTitle"/>
          </p:nvPr>
        </p:nvSpPr>
        <p:spPr>
          <a:xfrm>
            <a:off x="1524000" y="2523556"/>
            <a:ext cx="9144000" cy="1655762"/>
          </a:xfrm>
        </p:spPr>
        <p:txBody>
          <a:bodyPr>
            <a:normAutofit fontScale="90000"/>
          </a:bodyPr>
          <a:lstStyle/>
          <a:p>
            <a:r>
              <a:rPr lang="en-GB" dirty="0">
                <a:solidFill>
                  <a:srgbClr val="0070C0"/>
                </a:solidFill>
                <a:latin typeface="Montserrat" panose="00000500000000000000" pitchFamily="2" charset="0"/>
              </a:rPr>
              <a:t>Revisiting Schedule 32: Residual Charging Bands</a:t>
            </a:r>
          </a:p>
        </p:txBody>
      </p:sp>
      <p:sp>
        <p:nvSpPr>
          <p:cNvPr id="3" name="Subtitle 2">
            <a:extLst>
              <a:ext uri="{FF2B5EF4-FFF2-40B4-BE49-F238E27FC236}">
                <a16:creationId xmlns:a16="http://schemas.microsoft.com/office/drawing/2014/main" id="{18908B7A-0033-AFE5-2171-8BAF93F3C1D1}"/>
              </a:ext>
            </a:extLst>
          </p:cNvPr>
          <p:cNvSpPr>
            <a:spLocks noGrp="1"/>
          </p:cNvSpPr>
          <p:nvPr>
            <p:ph type="subTitle" idx="1"/>
          </p:nvPr>
        </p:nvSpPr>
        <p:spPr>
          <a:xfrm>
            <a:off x="1524000" y="4338629"/>
            <a:ext cx="9144000" cy="1013300"/>
          </a:xfrm>
        </p:spPr>
        <p:txBody>
          <a:bodyPr>
            <a:normAutofit/>
          </a:bodyPr>
          <a:lstStyle/>
          <a:p>
            <a:r>
              <a:rPr lang="en-GB" dirty="0">
                <a:solidFill>
                  <a:srgbClr val="00C055"/>
                </a:solidFill>
              </a:rPr>
              <a:t>Addressing Clauses Under Section 6</a:t>
            </a:r>
          </a:p>
          <a:p>
            <a:r>
              <a:rPr lang="en-GB" dirty="0">
                <a:solidFill>
                  <a:srgbClr val="00C055"/>
                </a:solidFill>
              </a:rPr>
              <a:t>Hakan Feridun, Director, 04.09.2025</a:t>
            </a:r>
          </a:p>
        </p:txBody>
      </p:sp>
      <p:pic>
        <p:nvPicPr>
          <p:cNvPr id="5" name="Picture 4">
            <a:extLst>
              <a:ext uri="{FF2B5EF4-FFF2-40B4-BE49-F238E27FC236}">
                <a16:creationId xmlns:a16="http://schemas.microsoft.com/office/drawing/2014/main" id="{CCAA7FE9-AB9D-D6B8-F46C-999BA21D8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577" y="971354"/>
            <a:ext cx="2946846" cy="1291637"/>
          </a:xfrm>
          <a:prstGeom prst="rect">
            <a:avLst/>
          </a:prstGeom>
        </p:spPr>
      </p:pic>
    </p:spTree>
    <p:extLst>
      <p:ext uri="{BB962C8B-B14F-4D97-AF65-F5344CB8AC3E}">
        <p14:creationId xmlns:p14="http://schemas.microsoft.com/office/powerpoint/2010/main" val="106075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2DA85-4F38-8DF8-9973-88089A344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50D41-E816-1C09-0F8E-080CBC8C5177}"/>
              </a:ext>
            </a:extLst>
          </p:cNvPr>
          <p:cNvSpPr>
            <a:spLocks noGrp="1"/>
          </p:cNvSpPr>
          <p:nvPr>
            <p:ph type="title"/>
          </p:nvPr>
        </p:nvSpPr>
        <p:spPr/>
        <p:txBody>
          <a:bodyPr/>
          <a:lstStyle/>
          <a:p>
            <a:r>
              <a:rPr lang="en-GB" dirty="0">
                <a:solidFill>
                  <a:srgbClr val="0070C0"/>
                </a:solidFill>
                <a:latin typeface="Montserrat" panose="00000500000000000000" pitchFamily="2" charset="0"/>
              </a:rPr>
              <a:t>The Problem Explained</a:t>
            </a:r>
          </a:p>
        </p:txBody>
      </p:sp>
      <p:sp>
        <p:nvSpPr>
          <p:cNvPr id="3" name="Content Placeholder 2">
            <a:extLst>
              <a:ext uri="{FF2B5EF4-FFF2-40B4-BE49-F238E27FC236}">
                <a16:creationId xmlns:a16="http://schemas.microsoft.com/office/drawing/2014/main" id="{FEC04D2B-5C14-FE3D-6CD5-916D2DBD95A2}"/>
              </a:ext>
            </a:extLst>
          </p:cNvPr>
          <p:cNvSpPr>
            <a:spLocks noGrp="1"/>
          </p:cNvSpPr>
          <p:nvPr>
            <p:ph idx="1"/>
          </p:nvPr>
        </p:nvSpPr>
        <p:spPr>
          <a:xfrm>
            <a:off x="838200" y="1825625"/>
            <a:ext cx="10515600" cy="3249295"/>
          </a:xfrm>
        </p:spPr>
        <p:txBody>
          <a:bodyPr>
            <a:normAutofit/>
          </a:bodyPr>
          <a:lstStyle/>
          <a:p>
            <a:r>
              <a:rPr lang="en-GB" sz="1800" dirty="0">
                <a:latin typeface="Montserrat" panose="00000500000000000000" pitchFamily="2" charset="0"/>
              </a:rPr>
              <a:t>In many instances, the Maximum Import Capacity (MIC) levels were set too high a long time ago.</a:t>
            </a:r>
          </a:p>
          <a:p>
            <a:pPr marL="0" indent="0">
              <a:buNone/>
            </a:pPr>
            <a:endParaRPr lang="en-GB" sz="1800" dirty="0">
              <a:latin typeface="Montserrat" panose="00000500000000000000" pitchFamily="2" charset="0"/>
            </a:endParaRPr>
          </a:p>
          <a:p>
            <a:r>
              <a:rPr lang="en-GB" sz="1800" dirty="0">
                <a:latin typeface="Montserrat" panose="00000500000000000000" pitchFamily="2" charset="0"/>
              </a:rPr>
              <a:t>Due to rising Residual charges, applicable Customers will want to reduce their agreed MIC with their DNO / IDNO based on their historical HH data usage. </a:t>
            </a:r>
          </a:p>
          <a:p>
            <a:pPr marL="0" indent="0">
              <a:buNone/>
            </a:pPr>
            <a:endParaRPr lang="en-GB" sz="1800" dirty="0">
              <a:latin typeface="Montserrat" panose="00000500000000000000" pitchFamily="2" charset="0"/>
            </a:endParaRPr>
          </a:p>
          <a:p>
            <a:r>
              <a:rPr lang="en-GB" sz="1800" dirty="0">
                <a:solidFill>
                  <a:srgbClr val="FF0000"/>
                </a:solidFill>
                <a:latin typeface="Montserrat" panose="00000500000000000000" pitchFamily="2" charset="0"/>
              </a:rPr>
              <a:t>However existing Commercial Codes are preventing the supplies to move to lower Residual Charging Bands after lower MIC levels are agreed.</a:t>
            </a:r>
          </a:p>
          <a:p>
            <a:endParaRPr lang="en-GB" sz="1800" dirty="0">
              <a:latin typeface="Montserrat" panose="00000500000000000000" pitchFamily="2" charset="0"/>
            </a:endParaRPr>
          </a:p>
          <a:p>
            <a:endParaRPr lang="en-GB" sz="1800" dirty="0">
              <a:latin typeface="Montserrat" panose="00000500000000000000" pitchFamily="2" charset="0"/>
            </a:endParaRPr>
          </a:p>
          <a:p>
            <a:endParaRPr lang="en-GB" sz="1800" dirty="0">
              <a:latin typeface="Montserrat" panose="00000500000000000000" pitchFamily="2" charset="0"/>
            </a:endParaRPr>
          </a:p>
          <a:p>
            <a:endParaRPr lang="en-GB" sz="1800" dirty="0">
              <a:latin typeface="Montserrat" panose="00000500000000000000" pitchFamily="2" charset="0"/>
            </a:endParaRPr>
          </a:p>
          <a:p>
            <a:endParaRPr lang="en-GB" sz="1800"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1E8E85F7-B187-A37A-9C7E-A8E92189D8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B04D6-F387-44EA-88DC-F1B7FAC10B04}"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038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86070-BAEB-498E-4DDA-A68CBFDEF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5AA9A-943B-AD48-4A98-5D12710A03D0}"/>
              </a:ext>
            </a:extLst>
          </p:cNvPr>
          <p:cNvSpPr>
            <a:spLocks noGrp="1"/>
          </p:cNvSpPr>
          <p:nvPr>
            <p:ph type="title"/>
          </p:nvPr>
        </p:nvSpPr>
        <p:spPr/>
        <p:txBody>
          <a:bodyPr/>
          <a:lstStyle/>
          <a:p>
            <a:r>
              <a:rPr lang="en-GB" dirty="0">
                <a:solidFill>
                  <a:srgbClr val="0070C0"/>
                </a:solidFill>
                <a:latin typeface="Montserrat" panose="00000500000000000000" pitchFamily="2" charset="0"/>
              </a:rPr>
              <a:t>An Example of the Problem</a:t>
            </a:r>
          </a:p>
        </p:txBody>
      </p:sp>
      <p:sp>
        <p:nvSpPr>
          <p:cNvPr id="4" name="TextBox 3">
            <a:extLst>
              <a:ext uri="{FF2B5EF4-FFF2-40B4-BE49-F238E27FC236}">
                <a16:creationId xmlns:a16="http://schemas.microsoft.com/office/drawing/2014/main" id="{CE7C78B9-CF64-3750-BAD9-2590F8C2BFC2}"/>
              </a:ext>
            </a:extLst>
          </p:cNvPr>
          <p:cNvSpPr txBox="1"/>
          <p:nvPr/>
        </p:nvSpPr>
        <p:spPr>
          <a:xfrm>
            <a:off x="914400" y="1690688"/>
            <a:ext cx="51816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Company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Original MIC = 105 kVA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Band = LV2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2025/26 </a:t>
            </a:r>
            <a:r>
              <a:rPr kumimoji="0" lang="en-GB" sz="1800" b="0"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TNUoS</a:t>
            </a: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Charge = £6.529117/day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vs</a:t>
            </a:r>
          </a:p>
        </p:txBody>
      </p:sp>
      <p:pic>
        <p:nvPicPr>
          <p:cNvPr id="6" name="Picture 5" descr="A table with numbers and letters&#10;&#10;AI-generated content may be incorrect.">
            <a:extLst>
              <a:ext uri="{FF2B5EF4-FFF2-40B4-BE49-F238E27FC236}">
                <a16:creationId xmlns:a16="http://schemas.microsoft.com/office/drawing/2014/main" id="{DC3F343A-8EE6-A2B8-362D-5CB7167E54B4}"/>
              </a:ext>
            </a:extLst>
          </p:cNvPr>
          <p:cNvPicPr>
            <a:picLocks noChangeAspect="1"/>
          </p:cNvPicPr>
          <p:nvPr/>
        </p:nvPicPr>
        <p:blipFill>
          <a:blip r:embed="rId2">
            <a:extLst>
              <a:ext uri="{28A0092B-C50C-407E-A947-70E740481C1C}">
                <a14:useLocalDpi xmlns:a14="http://schemas.microsoft.com/office/drawing/2010/main" val="0"/>
              </a:ext>
            </a:extLst>
          </a:blip>
          <a:srcRect b="44907"/>
          <a:stretch>
            <a:fillRect/>
          </a:stretch>
        </p:blipFill>
        <p:spPr>
          <a:xfrm>
            <a:off x="6045925" y="1478153"/>
            <a:ext cx="4725707" cy="2308325"/>
          </a:xfrm>
          <a:prstGeom prst="rect">
            <a:avLst/>
          </a:prstGeom>
        </p:spPr>
      </p:pic>
      <p:sp>
        <p:nvSpPr>
          <p:cNvPr id="9" name="TextBox 8">
            <a:extLst>
              <a:ext uri="{FF2B5EF4-FFF2-40B4-BE49-F238E27FC236}">
                <a16:creationId xmlns:a16="http://schemas.microsoft.com/office/drawing/2014/main" id="{9051F6EF-EF63-ADD6-BFC4-58472570380E}"/>
              </a:ext>
            </a:extLst>
          </p:cNvPr>
          <p:cNvSpPr txBox="1"/>
          <p:nvPr/>
        </p:nvSpPr>
        <p:spPr>
          <a:xfrm>
            <a:off x="864325" y="3934548"/>
            <a:ext cx="51816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Company 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Original MIC = 200 kVA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Updated Agreed MIC = 105 kVA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Band = LV3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2025/26 </a:t>
            </a:r>
            <a:r>
              <a:rPr kumimoji="0" lang="en-GB" sz="1800" b="0" i="0" u="none" strike="noStrike" kern="1200" cap="none" spc="0" normalizeH="0" baseline="0" noProof="0" dirty="0" err="1">
                <a:ln>
                  <a:noFill/>
                </a:ln>
                <a:solidFill>
                  <a:srgbClr val="FF0000"/>
                </a:solidFill>
                <a:effectLst/>
                <a:uLnTx/>
                <a:uFillTx/>
                <a:latin typeface="Montserrat" panose="00000500000000000000" pitchFamily="2" charset="0"/>
                <a:ea typeface="+mn-ea"/>
                <a:cs typeface="+mn-cs"/>
              </a:rPr>
              <a:t>TNUoS</a:t>
            </a:r>
            <a:r>
              <a:rPr kumimoji="0" lang="en-GB" sz="18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 Charge = £10.251874/day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BB00C828-C5DC-0739-64B2-B8C3B6BF9E3A}"/>
              </a:ext>
            </a:extLst>
          </p:cNvPr>
          <p:cNvSpPr txBox="1"/>
          <p:nvPr/>
        </p:nvSpPr>
        <p:spPr>
          <a:xfrm>
            <a:off x="6045925" y="3852252"/>
            <a:ext cx="51816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Despite agreeing a new MIC with the DNO at 105 kVA, Company B will continue to be charged </a:t>
            </a:r>
            <a:r>
              <a:rPr kumimoji="0" lang="en-GB" sz="1800" b="0"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TNUoS</a:t>
            </a:r>
            <a:r>
              <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£10.251874/day.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Certain Commercial Code clauses are preventing Company B supply from moving to the lower LV2 Band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Slide Number Placeholder 10">
            <a:extLst>
              <a:ext uri="{FF2B5EF4-FFF2-40B4-BE49-F238E27FC236}">
                <a16:creationId xmlns:a16="http://schemas.microsoft.com/office/drawing/2014/main" id="{088E49FC-C7C5-9FAD-826D-D2D77CFC5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B04D6-F387-44EA-88DC-F1B7FAC10B04}"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692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9B2B-BB35-AF74-8950-17C5A5BF6DA5}"/>
              </a:ext>
            </a:extLst>
          </p:cNvPr>
          <p:cNvSpPr>
            <a:spLocks noGrp="1"/>
          </p:cNvSpPr>
          <p:nvPr>
            <p:ph type="title"/>
          </p:nvPr>
        </p:nvSpPr>
        <p:spPr/>
        <p:txBody>
          <a:bodyPr/>
          <a:lstStyle/>
          <a:p>
            <a:r>
              <a:rPr lang="en-GB" dirty="0">
                <a:solidFill>
                  <a:srgbClr val="0070C0"/>
                </a:solidFill>
                <a:latin typeface="Montserrat" panose="00000500000000000000" pitchFamily="2" charset="0"/>
              </a:rPr>
              <a:t>The Issue With Section 6.2</a:t>
            </a:r>
          </a:p>
        </p:txBody>
      </p:sp>
      <p:sp>
        <p:nvSpPr>
          <p:cNvPr id="3" name="Content Placeholder 2">
            <a:extLst>
              <a:ext uri="{FF2B5EF4-FFF2-40B4-BE49-F238E27FC236}">
                <a16:creationId xmlns:a16="http://schemas.microsoft.com/office/drawing/2014/main" id="{AAADD517-DC4A-C0E3-4677-C8E2EA0BD314}"/>
              </a:ext>
            </a:extLst>
          </p:cNvPr>
          <p:cNvSpPr>
            <a:spLocks noGrp="1"/>
          </p:cNvSpPr>
          <p:nvPr>
            <p:ph idx="1"/>
          </p:nvPr>
        </p:nvSpPr>
        <p:spPr>
          <a:xfrm>
            <a:off x="838200" y="1825625"/>
            <a:ext cx="10515600" cy="2638799"/>
          </a:xfrm>
        </p:spPr>
        <p:txBody>
          <a:bodyPr>
            <a:normAutofit/>
          </a:bodyPr>
          <a:lstStyle/>
          <a:p>
            <a:pPr marL="0" indent="0">
              <a:buNone/>
            </a:pPr>
            <a:r>
              <a:rPr lang="en-GB" sz="1800" i="1" dirty="0">
                <a:latin typeface="Montserrat" panose="00000500000000000000" pitchFamily="2" charset="0"/>
              </a:rPr>
              <a:t>“Where a Customer or its Registrant applies to the DNO/IDNO Party to have a Final Demand Site reallocated as described in Paragraph 6.1(b), such application must be accompanied by: </a:t>
            </a:r>
          </a:p>
          <a:p>
            <a:pPr marL="0" indent="0">
              <a:buNone/>
            </a:pPr>
            <a:endParaRPr lang="en-GB" sz="1800" i="1" dirty="0">
              <a:latin typeface="Montserrat" panose="00000500000000000000" pitchFamily="2" charset="0"/>
            </a:endParaRPr>
          </a:p>
          <a:p>
            <a:pPr marL="457200" indent="-457200">
              <a:buAutoNum type="alphaLcParenR"/>
            </a:pPr>
            <a:r>
              <a:rPr lang="en-GB" sz="1800" i="1" dirty="0">
                <a:latin typeface="Montserrat" panose="00000500000000000000" pitchFamily="2" charset="0"/>
              </a:rPr>
              <a:t>for Paragraph 6.1(b)(</a:t>
            </a:r>
            <a:r>
              <a:rPr lang="en-GB" sz="1800" i="1" dirty="0" err="1">
                <a:latin typeface="Montserrat" panose="00000500000000000000" pitchFamily="2" charset="0"/>
              </a:rPr>
              <a:t>i</a:t>
            </a:r>
            <a:r>
              <a:rPr lang="en-GB" sz="1800" i="1" dirty="0">
                <a:latin typeface="Montserrat" panose="00000500000000000000" pitchFamily="2" charset="0"/>
              </a:rPr>
              <a:t>), a signed Connection Agreement for the Final Demand Site, </a:t>
            </a:r>
            <a:r>
              <a:rPr lang="en-GB" sz="1800" i="1" dirty="0">
                <a:highlight>
                  <a:srgbClr val="FFFF00"/>
                </a:highlight>
                <a:latin typeface="Montserrat" panose="00000500000000000000" pitchFamily="2" charset="0"/>
              </a:rPr>
              <a:t>and a signed letter from the Customer's company director (or equivalent) confirming exceptional and significant changes to the use of the site</a:t>
            </a:r>
            <a:r>
              <a:rPr lang="en-GB" sz="1800" i="1" dirty="0">
                <a:latin typeface="Montserrat" panose="00000500000000000000" pitchFamily="2" charset="0"/>
              </a:rPr>
              <a:t>; or …”</a:t>
            </a:r>
          </a:p>
        </p:txBody>
      </p:sp>
      <p:sp>
        <p:nvSpPr>
          <p:cNvPr id="4" name="TextBox 3">
            <a:extLst>
              <a:ext uri="{FF2B5EF4-FFF2-40B4-BE49-F238E27FC236}">
                <a16:creationId xmlns:a16="http://schemas.microsoft.com/office/drawing/2014/main" id="{F7E3B981-978B-5DD6-B97F-7DF69279E0A6}"/>
              </a:ext>
            </a:extLst>
          </p:cNvPr>
          <p:cNvSpPr txBox="1"/>
          <p:nvPr/>
        </p:nvSpPr>
        <p:spPr>
          <a:xfrm>
            <a:off x="838200" y="5047417"/>
            <a:ext cx="10574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C055"/>
                </a:solidFill>
                <a:effectLst/>
                <a:uLnTx/>
                <a:uFillTx/>
                <a:latin typeface="Montserrat" panose="00000500000000000000" pitchFamily="2" charset="0"/>
                <a:ea typeface="+mn-ea"/>
                <a:cs typeface="+mn-cs"/>
              </a:rPr>
              <a:t>We propose the yellow highlight only in 6.2(a) is removed leaving the rest. </a:t>
            </a:r>
          </a:p>
        </p:txBody>
      </p:sp>
      <p:sp>
        <p:nvSpPr>
          <p:cNvPr id="5" name="TextBox 4">
            <a:extLst>
              <a:ext uri="{FF2B5EF4-FFF2-40B4-BE49-F238E27FC236}">
                <a16:creationId xmlns:a16="http://schemas.microsoft.com/office/drawing/2014/main" id="{442BCB0C-AAD8-35CC-2660-12E29CEA9136}"/>
              </a:ext>
            </a:extLst>
          </p:cNvPr>
          <p:cNvSpPr txBox="1"/>
          <p:nvPr/>
        </p:nvSpPr>
        <p:spPr>
          <a:xfrm>
            <a:off x="808566" y="4276195"/>
            <a:ext cx="105748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In the example earlier, there was no exception or significant changes to the use of the site. It was simply set too high before when Residual charges were lower.</a:t>
            </a:r>
          </a:p>
        </p:txBody>
      </p:sp>
      <p:sp>
        <p:nvSpPr>
          <p:cNvPr id="6" name="Slide Number Placeholder 5">
            <a:extLst>
              <a:ext uri="{FF2B5EF4-FFF2-40B4-BE49-F238E27FC236}">
                <a16:creationId xmlns:a16="http://schemas.microsoft.com/office/drawing/2014/main" id="{D094C744-8E79-D768-3303-84AD0900BC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B04D6-F387-44EA-88DC-F1B7FAC10B04}"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0255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BAF5C-7436-50CE-A81E-78CC6BCF3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A84E3-2A69-50D4-2D73-FEC53170C3E8}"/>
              </a:ext>
            </a:extLst>
          </p:cNvPr>
          <p:cNvSpPr>
            <a:spLocks noGrp="1"/>
          </p:cNvSpPr>
          <p:nvPr>
            <p:ph type="title"/>
          </p:nvPr>
        </p:nvSpPr>
        <p:spPr/>
        <p:txBody>
          <a:bodyPr/>
          <a:lstStyle/>
          <a:p>
            <a:r>
              <a:rPr lang="en-GB" dirty="0">
                <a:solidFill>
                  <a:srgbClr val="0070C0"/>
                </a:solidFill>
                <a:latin typeface="Montserrat" panose="00000500000000000000" pitchFamily="2" charset="0"/>
              </a:rPr>
              <a:t>The Issue With Section 6.3 (Part 1)</a:t>
            </a:r>
          </a:p>
        </p:txBody>
      </p:sp>
      <p:sp>
        <p:nvSpPr>
          <p:cNvPr id="3" name="Content Placeholder 2">
            <a:extLst>
              <a:ext uri="{FF2B5EF4-FFF2-40B4-BE49-F238E27FC236}">
                <a16:creationId xmlns:a16="http://schemas.microsoft.com/office/drawing/2014/main" id="{0FA05B21-6719-75A9-7522-918C76E853F1}"/>
              </a:ext>
            </a:extLst>
          </p:cNvPr>
          <p:cNvSpPr>
            <a:spLocks noGrp="1"/>
          </p:cNvSpPr>
          <p:nvPr>
            <p:ph idx="1"/>
          </p:nvPr>
        </p:nvSpPr>
        <p:spPr>
          <a:xfrm>
            <a:off x="838200" y="1825625"/>
            <a:ext cx="10515600" cy="4194175"/>
          </a:xfrm>
        </p:spPr>
        <p:txBody>
          <a:bodyPr>
            <a:normAutofit fontScale="55000" lnSpcReduction="20000"/>
          </a:bodyPr>
          <a:lstStyle/>
          <a:p>
            <a:pPr marL="0" indent="0">
              <a:buNone/>
            </a:pPr>
            <a:r>
              <a:rPr lang="en-GB" sz="3300" i="1" dirty="0">
                <a:latin typeface="Montserrat" panose="00000500000000000000" pitchFamily="2" charset="0"/>
              </a:rPr>
              <a:t>“The exceptional circumstances described in Paragraph 6.1(b) will be subject the following materiality threshold:</a:t>
            </a:r>
          </a:p>
          <a:p>
            <a:pPr marL="0" indent="0">
              <a:buNone/>
            </a:pPr>
            <a:endParaRPr lang="en-GB" sz="3300" i="1" dirty="0">
              <a:latin typeface="Montserrat" panose="00000500000000000000" pitchFamily="2" charset="0"/>
            </a:endParaRPr>
          </a:p>
          <a:p>
            <a:pPr marL="0" indent="0">
              <a:buNone/>
            </a:pPr>
            <a:r>
              <a:rPr lang="en-GB" sz="3300" dirty="0">
                <a:highlight>
                  <a:srgbClr val="FFFF00"/>
                </a:highlight>
                <a:latin typeface="Montserrat" panose="00000500000000000000" pitchFamily="2" charset="0"/>
              </a:rPr>
              <a:t>a) (subject to Paragraph 6.3(b)) for Final Demand Sites allocated in accordance with Paragraph 4.1(a) or4.1(b)(</a:t>
            </a:r>
            <a:r>
              <a:rPr lang="en-GB" sz="3300" dirty="0" err="1">
                <a:highlight>
                  <a:srgbClr val="FFFF00"/>
                </a:highlight>
                <a:latin typeface="Montserrat" panose="00000500000000000000" pitchFamily="2" charset="0"/>
              </a:rPr>
              <a:t>i</a:t>
            </a:r>
            <a:r>
              <a:rPr lang="en-GB" sz="3300" dirty="0">
                <a:highlight>
                  <a:srgbClr val="FFFF00"/>
                </a:highlight>
                <a:latin typeface="Montserrat" panose="00000500000000000000" pitchFamily="2" charset="0"/>
              </a:rPr>
              <a:t>), the Maximum Import Capacity at the Final Demand Site must have either increased or decreased by more than 50 percent in comparison to the Maximum Import Capacity of the Final Demand Site at the end of the period used for the purposes of such allocation (and the average Maximum Import Capacity is not to be used as the comparator); </a:t>
            </a:r>
          </a:p>
          <a:p>
            <a:pPr marL="0" indent="0">
              <a:buNone/>
            </a:pPr>
            <a:endParaRPr lang="en-GB" sz="3300" i="1" dirty="0">
              <a:latin typeface="Montserrat" panose="00000500000000000000" pitchFamily="2" charset="0"/>
            </a:endParaRPr>
          </a:p>
          <a:p>
            <a:pPr marL="0" indent="0">
              <a:buNone/>
            </a:pPr>
            <a:r>
              <a:rPr lang="en-GB" sz="3300" i="1" dirty="0">
                <a:highlight>
                  <a:srgbClr val="FFFF00"/>
                </a:highlight>
                <a:latin typeface="Montserrat" panose="00000500000000000000" pitchFamily="2" charset="0"/>
              </a:rPr>
              <a:t>b) for Final Demand Sites allocated in accordance with Paragraph 4.1(a) or 4.1(b)(</a:t>
            </a:r>
            <a:r>
              <a:rPr lang="en-GB" sz="3300" i="1" dirty="0" err="1">
                <a:highlight>
                  <a:srgbClr val="FFFF00"/>
                </a:highlight>
                <a:latin typeface="Montserrat" panose="00000500000000000000" pitchFamily="2" charset="0"/>
              </a:rPr>
              <a:t>i</a:t>
            </a:r>
            <a:r>
              <a:rPr lang="en-GB" sz="3300" i="1" dirty="0">
                <a:highlight>
                  <a:srgbClr val="FFFF00"/>
                </a:highlight>
                <a:latin typeface="Montserrat" panose="00000500000000000000" pitchFamily="2" charset="0"/>
              </a:rPr>
              <a:t>) and then re-allocated under Paragraph 6.1, the Maximum Import Capacity at the Final Demand Site must have either increased or decreased by more than 50 percent in comparison to the Maximum Import Capacity of the Final Demand Site at the end of the period used for the purposes of such re-allocation (and the average Maximum Import Capacity is not to be used as the comparator);</a:t>
            </a:r>
            <a:r>
              <a:rPr lang="en-GB" sz="3300" i="1" dirty="0">
                <a:latin typeface="Montserrat" panose="00000500000000000000" pitchFamily="2" charset="0"/>
              </a:rPr>
              <a:t>...”</a:t>
            </a:r>
          </a:p>
          <a:p>
            <a:pPr marL="0" indent="0">
              <a:buNone/>
            </a:pPr>
            <a:r>
              <a:rPr lang="en-GB" dirty="0"/>
              <a:t> </a:t>
            </a:r>
            <a:endParaRPr lang="en-GB" sz="2000" i="1"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44503FF2-8B7A-0AE5-7F3A-C0999D6A4C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B04D6-F387-44EA-88DC-F1B7FAC10B04}"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266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062E6-6A12-4313-6AF1-314FEABC7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E7735-6202-9662-2926-FF9BCF2CCB6B}"/>
              </a:ext>
            </a:extLst>
          </p:cNvPr>
          <p:cNvSpPr>
            <a:spLocks noGrp="1"/>
          </p:cNvSpPr>
          <p:nvPr>
            <p:ph type="title"/>
          </p:nvPr>
        </p:nvSpPr>
        <p:spPr/>
        <p:txBody>
          <a:bodyPr/>
          <a:lstStyle/>
          <a:p>
            <a:r>
              <a:rPr lang="en-GB" dirty="0">
                <a:solidFill>
                  <a:srgbClr val="0070C0"/>
                </a:solidFill>
                <a:latin typeface="Montserrat" panose="00000500000000000000" pitchFamily="2" charset="0"/>
              </a:rPr>
              <a:t>The Issue With Section 6.3 (Part 2)</a:t>
            </a:r>
          </a:p>
        </p:txBody>
      </p:sp>
      <p:sp>
        <p:nvSpPr>
          <p:cNvPr id="3" name="Content Placeholder 2">
            <a:extLst>
              <a:ext uri="{FF2B5EF4-FFF2-40B4-BE49-F238E27FC236}">
                <a16:creationId xmlns:a16="http://schemas.microsoft.com/office/drawing/2014/main" id="{C0A63E5C-3877-B389-3962-44E9D2A910A2}"/>
              </a:ext>
            </a:extLst>
          </p:cNvPr>
          <p:cNvSpPr>
            <a:spLocks noGrp="1"/>
          </p:cNvSpPr>
          <p:nvPr>
            <p:ph idx="1"/>
          </p:nvPr>
        </p:nvSpPr>
        <p:spPr>
          <a:xfrm>
            <a:off x="838200" y="1825625"/>
            <a:ext cx="10515600" cy="2924175"/>
          </a:xfrm>
        </p:spPr>
        <p:txBody>
          <a:bodyPr>
            <a:noAutofit/>
          </a:bodyPr>
          <a:lstStyle/>
          <a:p>
            <a:pPr marL="0" indent="0">
              <a:buNone/>
            </a:pPr>
            <a:r>
              <a:rPr lang="en-GB" sz="1800" i="1" dirty="0">
                <a:latin typeface="Montserrat" panose="00000500000000000000" pitchFamily="2" charset="0"/>
              </a:rPr>
              <a:t>“The exceptional circumstances described in Paragraph 6.1(b) will be subject the following materiality threshold:</a:t>
            </a:r>
          </a:p>
          <a:p>
            <a:pPr marL="0" indent="0">
              <a:buNone/>
            </a:pPr>
            <a:r>
              <a:rPr lang="en-GB" sz="1800" i="1" dirty="0">
                <a:latin typeface="Montserrat" panose="00000500000000000000" pitchFamily="2" charset="0"/>
              </a:rPr>
              <a:t>…</a:t>
            </a:r>
          </a:p>
          <a:p>
            <a:pPr marL="0" indent="0">
              <a:buNone/>
            </a:pPr>
            <a:r>
              <a:rPr lang="en-GB" sz="1800" i="1" dirty="0">
                <a:latin typeface="Montserrat" panose="00000500000000000000" pitchFamily="2" charset="0"/>
              </a:rPr>
              <a:t>c) Final Demand Sites allocated in accordance with Paragraph 4.1(b)(ii) may only be re-allocated under Paragraph 6.1 following their re-allocation under Paragraph 6.7</a:t>
            </a:r>
            <a:r>
              <a:rPr lang="en-GB" sz="1800" i="1" dirty="0">
                <a:highlight>
                  <a:srgbClr val="FFFF00"/>
                </a:highlight>
                <a:latin typeface="Montserrat" panose="00000500000000000000" pitchFamily="2" charset="0"/>
              </a:rPr>
              <a:t>, and only if the Maximum Import Capacity at the Final Demand Site has either increased or decreased by more than 50 percent in comparison to the Maximum Import Capacity of the Final Demand Site at the end of the period used for the purposes of such re-allocation (and the average Maximum Import Capacity is not to be used as the comparator)</a:t>
            </a:r>
            <a:r>
              <a:rPr lang="en-GB" sz="1800" i="1" dirty="0">
                <a:latin typeface="Montserrat" panose="00000500000000000000" pitchFamily="2" charset="0"/>
              </a:rPr>
              <a:t>; and/or </a:t>
            </a:r>
          </a:p>
        </p:txBody>
      </p:sp>
      <p:sp>
        <p:nvSpPr>
          <p:cNvPr id="4" name="TextBox 3">
            <a:extLst>
              <a:ext uri="{FF2B5EF4-FFF2-40B4-BE49-F238E27FC236}">
                <a16:creationId xmlns:a16="http://schemas.microsoft.com/office/drawing/2014/main" id="{526011B2-004B-E30E-A634-133D3B8E4D58}"/>
              </a:ext>
            </a:extLst>
          </p:cNvPr>
          <p:cNvSpPr txBox="1"/>
          <p:nvPr/>
        </p:nvSpPr>
        <p:spPr>
          <a:xfrm>
            <a:off x="808566" y="5410129"/>
            <a:ext cx="105748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C055"/>
                </a:solidFill>
                <a:effectLst/>
                <a:uLnTx/>
                <a:uFillTx/>
                <a:latin typeface="Montserrat" panose="00000500000000000000" pitchFamily="2" charset="0"/>
                <a:ea typeface="+mn-ea"/>
                <a:cs typeface="+mn-cs"/>
              </a:rPr>
              <a:t>We propose 6.3(a) and 6.3(b) are both removed entirely.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C055"/>
                </a:solidFill>
                <a:effectLst/>
                <a:uLnTx/>
                <a:uFillTx/>
                <a:latin typeface="Montserrat" panose="00000500000000000000" pitchFamily="2" charset="0"/>
                <a:ea typeface="+mn-ea"/>
                <a:cs typeface="+mn-cs"/>
              </a:rPr>
              <a:t>We also propose the yellow highlight only in 6.3(c) is removed leaving the rest.</a:t>
            </a:r>
          </a:p>
        </p:txBody>
      </p:sp>
      <p:sp>
        <p:nvSpPr>
          <p:cNvPr id="5" name="TextBox 4">
            <a:extLst>
              <a:ext uri="{FF2B5EF4-FFF2-40B4-BE49-F238E27FC236}">
                <a16:creationId xmlns:a16="http://schemas.microsoft.com/office/drawing/2014/main" id="{F4D8D42F-1D50-60A8-D94E-AA3AE26C13F3}"/>
              </a:ext>
            </a:extLst>
          </p:cNvPr>
          <p:cNvSpPr txBox="1"/>
          <p:nvPr/>
        </p:nvSpPr>
        <p:spPr>
          <a:xfrm>
            <a:off x="778933" y="4749800"/>
            <a:ext cx="105748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In the example earlier, Company B reduced their agreed MIC from 200 kVA to 105 kVA. This is not more that 50 percent and the Band remains unchanged as it stands.</a:t>
            </a:r>
          </a:p>
        </p:txBody>
      </p:sp>
      <p:sp>
        <p:nvSpPr>
          <p:cNvPr id="6" name="Slide Number Placeholder 5">
            <a:extLst>
              <a:ext uri="{FF2B5EF4-FFF2-40B4-BE49-F238E27FC236}">
                <a16:creationId xmlns:a16="http://schemas.microsoft.com/office/drawing/2014/main" id="{1254BFD1-4650-E4BB-2D24-C35CB85185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B04D6-F387-44EA-88DC-F1B7FAC10B04}"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4696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DDE47-233D-8750-4000-CD17C6F97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90930-6738-1C35-0397-D648D8E8A80B}"/>
              </a:ext>
            </a:extLst>
          </p:cNvPr>
          <p:cNvSpPr>
            <a:spLocks noGrp="1"/>
          </p:cNvSpPr>
          <p:nvPr>
            <p:ph type="title"/>
          </p:nvPr>
        </p:nvSpPr>
        <p:spPr/>
        <p:txBody>
          <a:bodyPr/>
          <a:lstStyle/>
          <a:p>
            <a:r>
              <a:rPr lang="en-GB" dirty="0">
                <a:solidFill>
                  <a:srgbClr val="0070C0"/>
                </a:solidFill>
                <a:latin typeface="Montserrat" panose="00000500000000000000" pitchFamily="2" charset="0"/>
              </a:rPr>
              <a:t>Implications If No Change</a:t>
            </a:r>
          </a:p>
        </p:txBody>
      </p:sp>
      <p:sp>
        <p:nvSpPr>
          <p:cNvPr id="3" name="Content Placeholder 2">
            <a:extLst>
              <a:ext uri="{FF2B5EF4-FFF2-40B4-BE49-F238E27FC236}">
                <a16:creationId xmlns:a16="http://schemas.microsoft.com/office/drawing/2014/main" id="{40A608BD-A1BF-2EC0-160A-1581357B489B}"/>
              </a:ext>
            </a:extLst>
          </p:cNvPr>
          <p:cNvSpPr>
            <a:spLocks noGrp="1"/>
          </p:cNvSpPr>
          <p:nvPr>
            <p:ph idx="1"/>
          </p:nvPr>
        </p:nvSpPr>
        <p:spPr>
          <a:xfrm>
            <a:off x="838200" y="1825625"/>
            <a:ext cx="4556760" cy="3615055"/>
          </a:xfrm>
        </p:spPr>
        <p:txBody>
          <a:bodyPr>
            <a:normAutofit lnSpcReduction="10000"/>
          </a:bodyPr>
          <a:lstStyle/>
          <a:p>
            <a:pPr marL="0" indent="0">
              <a:buNone/>
            </a:pPr>
            <a:r>
              <a:rPr lang="en-GB" sz="1800" b="1" dirty="0">
                <a:latin typeface="Montserrat" panose="00000500000000000000" pitchFamily="2" charset="0"/>
              </a:rPr>
              <a:t>Customer Reduces Their Agreed MIC:</a:t>
            </a:r>
          </a:p>
          <a:p>
            <a:pPr marL="0" indent="0">
              <a:buNone/>
            </a:pPr>
            <a:endParaRPr lang="en-GB" sz="1800" dirty="0">
              <a:latin typeface="Montserrat" panose="00000500000000000000" pitchFamily="2" charset="0"/>
            </a:endParaRPr>
          </a:p>
          <a:p>
            <a:pPr marL="0" indent="0">
              <a:buNone/>
            </a:pPr>
            <a:r>
              <a:rPr lang="en-GB" sz="1800" dirty="0">
                <a:solidFill>
                  <a:srgbClr val="FF0000"/>
                </a:solidFill>
                <a:latin typeface="Montserrat" panose="00000500000000000000" pitchFamily="2" charset="0"/>
              </a:rPr>
              <a:t>If there is no exceptional or significant change to the use at site, they will be charged higher standing charges than other supplies with the same agreed MIC.</a:t>
            </a:r>
          </a:p>
          <a:p>
            <a:pPr marL="0" indent="0">
              <a:buNone/>
            </a:pPr>
            <a:endParaRPr lang="en-GB" sz="1800" dirty="0">
              <a:latin typeface="Montserrat" panose="00000500000000000000" pitchFamily="2" charset="0"/>
            </a:endParaRPr>
          </a:p>
          <a:p>
            <a:pPr marL="0" indent="0">
              <a:buNone/>
            </a:pPr>
            <a:r>
              <a:rPr lang="en-GB" sz="1800" dirty="0">
                <a:solidFill>
                  <a:srgbClr val="00C055"/>
                </a:solidFill>
                <a:latin typeface="Montserrat" panose="00000500000000000000" pitchFamily="2" charset="0"/>
              </a:rPr>
              <a:t>Our proposed changes would result in all supplies being charged fairly the same based on their latest agreed MIC.</a:t>
            </a:r>
          </a:p>
          <a:p>
            <a:pPr marL="0" indent="0">
              <a:buNone/>
            </a:pPr>
            <a:endParaRPr lang="en-GB" sz="1800" dirty="0">
              <a:latin typeface="Montserrat" panose="00000500000000000000" pitchFamily="2" charset="0"/>
            </a:endParaRPr>
          </a:p>
          <a:p>
            <a:endParaRPr lang="en-GB" sz="1800" dirty="0">
              <a:latin typeface="Montserrat" panose="00000500000000000000" pitchFamily="2" charset="0"/>
            </a:endParaRPr>
          </a:p>
          <a:p>
            <a:endParaRPr lang="en-GB" sz="1800" dirty="0">
              <a:latin typeface="Montserrat" panose="00000500000000000000" pitchFamily="2" charset="0"/>
            </a:endParaRPr>
          </a:p>
        </p:txBody>
      </p:sp>
      <p:sp>
        <p:nvSpPr>
          <p:cNvPr id="7" name="Content Placeholder 2">
            <a:extLst>
              <a:ext uri="{FF2B5EF4-FFF2-40B4-BE49-F238E27FC236}">
                <a16:creationId xmlns:a16="http://schemas.microsoft.com/office/drawing/2014/main" id="{F75DEA38-FDE5-EF53-D448-946F412EB0FC}"/>
              </a:ext>
            </a:extLst>
          </p:cNvPr>
          <p:cNvSpPr txBox="1">
            <a:spLocks/>
          </p:cNvSpPr>
          <p:nvPr/>
        </p:nvSpPr>
        <p:spPr>
          <a:xfrm>
            <a:off x="5824728" y="1825625"/>
            <a:ext cx="4556760" cy="42185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Customer Does Not Change Their Agreed MIC: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Despite it being feasible to do so, they will experience higher energy costs with a greater share contributed by their standing charges.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rPr>
              <a:t>Additionally, less Capacity will be available for others.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C055"/>
                </a:solidFill>
                <a:effectLst/>
                <a:uLnTx/>
                <a:uFillTx/>
                <a:latin typeface="Montserrat" panose="00000500000000000000" pitchFamily="2" charset="0"/>
                <a:ea typeface="+mn-ea"/>
                <a:cs typeface="+mn-cs"/>
              </a:rPr>
              <a:t>Our proposed changes would encourage Customers to reduce their agreed MIC where suitable.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8" name="Slide Number Placeholder 7">
            <a:extLst>
              <a:ext uri="{FF2B5EF4-FFF2-40B4-BE49-F238E27FC236}">
                <a16:creationId xmlns:a16="http://schemas.microsoft.com/office/drawing/2014/main" id="{B2A521C1-CBED-9F27-B197-0B99CE7CF1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B04D6-F387-44EA-88DC-F1B7FAC10B04}"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011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A6C8E-8656-B6E8-11ED-FA192E30C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18E0B-7809-E71B-8F5B-98953A1745AA}"/>
              </a:ext>
            </a:extLst>
          </p:cNvPr>
          <p:cNvSpPr>
            <a:spLocks noGrp="1"/>
          </p:cNvSpPr>
          <p:nvPr>
            <p:ph type="title"/>
          </p:nvPr>
        </p:nvSpPr>
        <p:spPr/>
        <p:txBody>
          <a:bodyPr/>
          <a:lstStyle/>
          <a:p>
            <a:r>
              <a:rPr lang="en-GB" dirty="0">
                <a:solidFill>
                  <a:srgbClr val="0070C0"/>
                </a:solidFill>
                <a:latin typeface="Montserrat" panose="00000500000000000000" pitchFamily="2" charset="0"/>
              </a:rPr>
              <a:t>Final Comments</a:t>
            </a:r>
          </a:p>
        </p:txBody>
      </p:sp>
      <p:sp>
        <p:nvSpPr>
          <p:cNvPr id="3" name="Content Placeholder 2">
            <a:extLst>
              <a:ext uri="{FF2B5EF4-FFF2-40B4-BE49-F238E27FC236}">
                <a16:creationId xmlns:a16="http://schemas.microsoft.com/office/drawing/2014/main" id="{48496C26-1C4C-5A7D-3AD9-5001D8C227D9}"/>
              </a:ext>
            </a:extLst>
          </p:cNvPr>
          <p:cNvSpPr>
            <a:spLocks noGrp="1"/>
          </p:cNvSpPr>
          <p:nvPr>
            <p:ph idx="1"/>
          </p:nvPr>
        </p:nvSpPr>
        <p:spPr>
          <a:xfrm>
            <a:off x="838200" y="1825625"/>
            <a:ext cx="10515600" cy="4026535"/>
          </a:xfrm>
        </p:spPr>
        <p:txBody>
          <a:bodyPr>
            <a:normAutofit/>
          </a:bodyPr>
          <a:lstStyle/>
          <a:p>
            <a:pPr marL="0" indent="0">
              <a:buNone/>
            </a:pPr>
            <a:r>
              <a:rPr lang="en-GB" sz="1800" b="1" dirty="0">
                <a:latin typeface="Montserrat" panose="00000500000000000000" pitchFamily="2" charset="0"/>
              </a:rPr>
              <a:t>Key Benefits of Proposed Changes:</a:t>
            </a:r>
          </a:p>
          <a:p>
            <a:pPr marL="0" indent="0">
              <a:buNone/>
            </a:pPr>
            <a:endParaRPr lang="en-GB" sz="1800" dirty="0">
              <a:latin typeface="Montserrat" panose="00000500000000000000" pitchFamily="2" charset="0"/>
            </a:endParaRPr>
          </a:p>
          <a:p>
            <a:r>
              <a:rPr lang="en-GB" sz="1800" dirty="0">
                <a:solidFill>
                  <a:srgbClr val="00C055"/>
                </a:solidFill>
                <a:latin typeface="Montserrat" panose="00000500000000000000" pitchFamily="2" charset="0"/>
              </a:rPr>
              <a:t>Customers are charged more fairly for </a:t>
            </a:r>
            <a:r>
              <a:rPr lang="en-GB" sz="1800" dirty="0" err="1">
                <a:solidFill>
                  <a:srgbClr val="00C055"/>
                </a:solidFill>
                <a:latin typeface="Montserrat" panose="00000500000000000000" pitchFamily="2" charset="0"/>
              </a:rPr>
              <a:t>DUoS</a:t>
            </a:r>
            <a:r>
              <a:rPr lang="en-GB" sz="1800" dirty="0">
                <a:solidFill>
                  <a:srgbClr val="00C055"/>
                </a:solidFill>
                <a:latin typeface="Montserrat" panose="00000500000000000000" pitchFamily="2" charset="0"/>
              </a:rPr>
              <a:t> &amp; </a:t>
            </a:r>
            <a:r>
              <a:rPr lang="en-GB" sz="1800" dirty="0" err="1">
                <a:solidFill>
                  <a:srgbClr val="00C055"/>
                </a:solidFill>
                <a:latin typeface="Montserrat" panose="00000500000000000000" pitchFamily="2" charset="0"/>
              </a:rPr>
              <a:t>TNUoS</a:t>
            </a:r>
            <a:r>
              <a:rPr lang="en-GB" sz="1800" dirty="0">
                <a:solidFill>
                  <a:srgbClr val="00C055"/>
                </a:solidFill>
                <a:latin typeface="Montserrat" panose="00000500000000000000" pitchFamily="2" charset="0"/>
              </a:rPr>
              <a:t>.</a:t>
            </a:r>
          </a:p>
          <a:p>
            <a:pPr marL="0" indent="0">
              <a:buNone/>
            </a:pPr>
            <a:endParaRPr lang="en-GB" sz="1800" dirty="0">
              <a:solidFill>
                <a:srgbClr val="00C055"/>
              </a:solidFill>
              <a:latin typeface="Montserrat" panose="00000500000000000000" pitchFamily="2" charset="0"/>
            </a:endParaRPr>
          </a:p>
          <a:p>
            <a:r>
              <a:rPr lang="en-GB" sz="1800" dirty="0">
                <a:solidFill>
                  <a:srgbClr val="00C055"/>
                </a:solidFill>
                <a:latin typeface="Montserrat" panose="00000500000000000000" pitchFamily="2" charset="0"/>
              </a:rPr>
              <a:t>Available capacity (not in use by Customers) reallocated to those who need.</a:t>
            </a:r>
          </a:p>
          <a:p>
            <a:pPr marL="0" indent="0">
              <a:buNone/>
            </a:pPr>
            <a:endParaRPr lang="en-GB" sz="1800" dirty="0">
              <a:solidFill>
                <a:srgbClr val="00C055"/>
              </a:solidFill>
              <a:latin typeface="Montserrat" panose="00000500000000000000" pitchFamily="2" charset="0"/>
            </a:endParaRPr>
          </a:p>
          <a:p>
            <a:r>
              <a:rPr lang="en-GB" sz="1800" dirty="0">
                <a:solidFill>
                  <a:srgbClr val="00C055"/>
                </a:solidFill>
                <a:latin typeface="Montserrat" panose="00000500000000000000" pitchFamily="2" charset="0"/>
              </a:rPr>
              <a:t>Clearer Residual charges which are easier to administer.</a:t>
            </a:r>
          </a:p>
          <a:p>
            <a:endParaRPr lang="en-GB" sz="1800" dirty="0">
              <a:latin typeface="Montserrat" panose="00000500000000000000" pitchFamily="2" charset="0"/>
            </a:endParaRPr>
          </a:p>
          <a:p>
            <a:endParaRPr lang="en-GB" sz="1800" dirty="0">
              <a:latin typeface="Montserrat" panose="00000500000000000000" pitchFamily="2" charset="0"/>
            </a:endParaRPr>
          </a:p>
          <a:p>
            <a:endParaRPr lang="en-GB" sz="1800" dirty="0">
              <a:latin typeface="Montserrat" panose="00000500000000000000" pitchFamily="2" charset="0"/>
            </a:endParaRPr>
          </a:p>
          <a:p>
            <a:endParaRPr lang="en-GB" sz="1800"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D542E201-4B17-D8B1-66E0-0999D4D73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6B04D6-F387-44EA-88DC-F1B7FAC10B04}"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381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335439" y="550060"/>
            <a:ext cx="9709361" cy="870551"/>
          </a:xfrm>
        </p:spPr>
        <p:txBody>
          <a:bodyPr/>
          <a:lstStyle/>
          <a:p>
            <a:r>
              <a:rPr lang="en-GB">
                <a:solidFill>
                  <a:schemeClr val="accent1">
                    <a:lumMod val="75000"/>
                  </a:schemeClr>
                </a:solidFill>
              </a:rPr>
              <a:t>Agenda</a:t>
            </a:r>
          </a:p>
        </p:txBody>
      </p:sp>
      <p:graphicFrame>
        <p:nvGraphicFramePr>
          <p:cNvPr id="9" name="Table 9">
            <a:extLst>
              <a:ext uri="{FF2B5EF4-FFF2-40B4-BE49-F238E27FC236}">
                <a16:creationId xmlns:a16="http://schemas.microsoft.com/office/drawing/2014/main" id="{8254ECDD-2F90-A008-A402-9D348A268D43}"/>
              </a:ext>
            </a:extLst>
          </p:cNvPr>
          <p:cNvGraphicFramePr>
            <a:graphicFrameLocks noGrp="1"/>
          </p:cNvGraphicFramePr>
          <p:nvPr>
            <p:ph sz="half" idx="1"/>
            <p:extLst>
              <p:ext uri="{D42A27DB-BD31-4B8C-83A1-F6EECF244321}">
                <p14:modId xmlns:p14="http://schemas.microsoft.com/office/powerpoint/2010/main" val="2656596880"/>
              </p:ext>
            </p:extLst>
          </p:nvPr>
        </p:nvGraphicFramePr>
        <p:xfrm>
          <a:off x="417338" y="1188455"/>
          <a:ext cx="11374646" cy="4390209"/>
        </p:xfrm>
        <a:graphic>
          <a:graphicData uri="http://schemas.openxmlformats.org/drawingml/2006/table">
            <a:tbl>
              <a:tblPr firstRow="1" bandRow="1">
                <a:tableStyleId>{3B4B98B0-60AC-42C2-AFA5-B58CD77FA1E5}</a:tableStyleId>
              </a:tblPr>
              <a:tblGrid>
                <a:gridCol w="231668">
                  <a:extLst>
                    <a:ext uri="{9D8B030D-6E8A-4147-A177-3AD203B41FA5}">
                      <a16:colId xmlns:a16="http://schemas.microsoft.com/office/drawing/2014/main" val="3981428077"/>
                    </a:ext>
                  </a:extLst>
                </a:gridCol>
                <a:gridCol w="9468291">
                  <a:extLst>
                    <a:ext uri="{9D8B030D-6E8A-4147-A177-3AD203B41FA5}">
                      <a16:colId xmlns:a16="http://schemas.microsoft.com/office/drawing/2014/main" val="121878208"/>
                    </a:ext>
                  </a:extLst>
                </a:gridCol>
                <a:gridCol w="1674687">
                  <a:extLst>
                    <a:ext uri="{9D8B030D-6E8A-4147-A177-3AD203B41FA5}">
                      <a16:colId xmlns:a16="http://schemas.microsoft.com/office/drawing/2014/main" val="3791105311"/>
                    </a:ext>
                  </a:extLst>
                </a:gridCol>
              </a:tblGrid>
              <a:tr h="388086">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46477168"/>
                  </a:ext>
                </a:extLst>
              </a:tr>
              <a:tr h="672389">
                <a:tc>
                  <a:txBody>
                    <a:bodyPr/>
                    <a:lstStyle/>
                    <a:p>
                      <a:r>
                        <a:rPr lang="en-GB" sz="1600">
                          <a:latin typeface="Poppins"/>
                          <a:cs typeface="Poppins"/>
                        </a:rPr>
                        <a:t>1</a:t>
                      </a:r>
                    </a:p>
                  </a:txBody>
                  <a:tcPr/>
                </a:tc>
                <a:tc>
                  <a:txBody>
                    <a:bodyPr/>
                    <a:lstStyle/>
                    <a:p>
                      <a:r>
                        <a:rPr lang="en-GB" sz="1600" b="0" dirty="0">
                          <a:latin typeface="Poppins" panose="00000500000000000000" pitchFamily="2" charset="0"/>
                          <a:cs typeface="Poppins" panose="00000500000000000000" pitchFamily="2" charset="0"/>
                        </a:rPr>
                        <a:t>Introduction, meeting objectives and review of previous actions - Alastair Owen, NESO</a:t>
                      </a:r>
                    </a:p>
                  </a:txBody>
                  <a:tcPr/>
                </a:tc>
                <a:tc>
                  <a:txBody>
                    <a:bodyPr/>
                    <a:lstStyle/>
                    <a:p>
                      <a:r>
                        <a:rPr lang="en-GB" sz="1600" dirty="0">
                          <a:latin typeface="Poppins" panose="00000500000000000000" pitchFamily="2" charset="0"/>
                          <a:cs typeface="Poppins" panose="00000500000000000000" pitchFamily="2" charset="0"/>
                        </a:rPr>
                        <a:t>10:00 - 10:10</a:t>
                      </a:r>
                    </a:p>
                  </a:txBody>
                  <a:tcPr/>
                </a:tc>
                <a:extLst>
                  <a:ext uri="{0D108BD9-81ED-4DB2-BD59-A6C34878D82A}">
                    <a16:rowId xmlns:a16="http://schemas.microsoft.com/office/drawing/2014/main" val="3168874232"/>
                  </a:ext>
                </a:extLst>
              </a:tr>
              <a:tr h="365348">
                <a:tc>
                  <a:txBody>
                    <a:bodyPr/>
                    <a:lstStyle/>
                    <a:p>
                      <a:r>
                        <a:rPr lang="en-GB" sz="1600" dirty="0">
                          <a:latin typeface="Poppins"/>
                          <a:cs typeface="Poppins"/>
                        </a:rPr>
                        <a:t>2</a:t>
                      </a:r>
                    </a:p>
                  </a:txBody>
                  <a:tcPr/>
                </a:tc>
                <a:tc>
                  <a:txBody>
                    <a:bodyPr/>
                    <a:lstStyle/>
                    <a:p>
                      <a:pPr lvl="0">
                        <a:buNone/>
                      </a:pPr>
                      <a:r>
                        <a:rPr lang="en-GB" sz="1600" dirty="0">
                          <a:latin typeface="Poppins" panose="00000500000000000000" pitchFamily="2" charset="0"/>
                          <a:cs typeface="Poppins" panose="00000500000000000000" pitchFamily="2" charset="0"/>
                        </a:rPr>
                        <a:t>CMP456 Cost recovery for Grid Code Modification GC0168  – Tim Ellingham, RWE</a:t>
                      </a:r>
                      <a:br>
                        <a:rPr lang="en-GB" sz="1600" dirty="0">
                          <a:highlight>
                            <a:srgbClr val="FFFF00"/>
                          </a:highlight>
                          <a:latin typeface="Poppins" panose="00000500000000000000" pitchFamily="2" charset="0"/>
                          <a:cs typeface="Poppins" panose="00000500000000000000" pitchFamily="2" charset="0"/>
                        </a:rPr>
                      </a:br>
                      <a:endParaRPr lang="en-US" sz="1600" dirty="0">
                        <a:highlight>
                          <a:srgbClr val="FFFF00"/>
                        </a:highlight>
                        <a:latin typeface="Poppins" panose="00000500000000000000" pitchFamily="2" charset="0"/>
                        <a:cs typeface="Poppins" panose="00000500000000000000" pitchFamily="2" charset="0"/>
                      </a:endParaRPr>
                    </a:p>
                  </a:txBody>
                  <a:tcPr/>
                </a:tc>
                <a:tc>
                  <a:txBody>
                    <a:bodyPr/>
                    <a:lstStyle/>
                    <a:p>
                      <a:pPr lvl="0">
                        <a:buNone/>
                      </a:pPr>
                      <a:r>
                        <a:rPr lang="en-GB" sz="1600" dirty="0">
                          <a:latin typeface="Poppins" panose="00000500000000000000" pitchFamily="2" charset="0"/>
                          <a:cs typeface="Poppins" panose="00000500000000000000" pitchFamily="2" charset="0"/>
                        </a:rPr>
                        <a:t>10:10 - 10:30</a:t>
                      </a:r>
                    </a:p>
                  </a:txBody>
                  <a:tcPr/>
                </a:tc>
                <a:extLst>
                  <a:ext uri="{0D108BD9-81ED-4DB2-BD59-A6C34878D82A}">
                    <a16:rowId xmlns:a16="http://schemas.microsoft.com/office/drawing/2014/main" val="3521508343"/>
                  </a:ext>
                </a:extLst>
              </a:tr>
              <a:tr h="370290">
                <a:tc>
                  <a:txBody>
                    <a:bodyPr/>
                    <a:lstStyle/>
                    <a:p>
                      <a:r>
                        <a:rPr lang="en-GB" sz="1600" dirty="0">
                          <a:latin typeface="Poppins"/>
                          <a:cs typeface="Poppins"/>
                        </a:rPr>
                        <a:t>3</a:t>
                      </a:r>
                    </a:p>
                  </a:txBody>
                  <a:tcPr/>
                </a:tc>
                <a:tc>
                  <a:txBody>
                    <a:bodyPr/>
                    <a:lstStyle/>
                    <a:p>
                      <a:pPr lvl="0">
                        <a:buNone/>
                      </a:pPr>
                      <a:r>
                        <a:rPr lang="en-GB" sz="1600" b="0" i="0" u="none" strike="noStrike" noProof="0" dirty="0" err="1">
                          <a:solidFill>
                            <a:srgbClr val="000000"/>
                          </a:solidFill>
                          <a:latin typeface="Poppins" panose="00000500000000000000" pitchFamily="2" charset="0"/>
                          <a:cs typeface="Poppins" panose="00000500000000000000" pitchFamily="2" charset="0"/>
                        </a:rPr>
                        <a:t>TNUoS</a:t>
                      </a:r>
                      <a:r>
                        <a:rPr lang="en-GB" sz="1600" b="0" i="0" u="none" strike="noStrike" noProof="0" dirty="0">
                          <a:solidFill>
                            <a:srgbClr val="000000"/>
                          </a:solidFill>
                          <a:latin typeface="Poppins" panose="00000500000000000000" pitchFamily="2" charset="0"/>
                          <a:cs typeface="Poppins" panose="00000500000000000000" pitchFamily="2" charset="0"/>
                        </a:rPr>
                        <a:t> Tariffs 5 Year View Update </a:t>
                      </a:r>
                      <a:r>
                        <a:rPr lang="pt-BR" sz="1600" b="0" i="0" u="none" strike="noStrike" noProof="0" dirty="0">
                          <a:solidFill>
                            <a:srgbClr val="000000"/>
                          </a:solidFill>
                          <a:latin typeface="Poppins" panose="00000500000000000000" pitchFamily="2" charset="0"/>
                          <a:cs typeface="Poppins" panose="00000500000000000000" pitchFamily="2" charset="0"/>
                        </a:rPr>
                        <a:t>– Nick Everitt, NESO</a:t>
                      </a:r>
                      <a:br>
                        <a:rPr lang="en-GB" sz="1600" dirty="0">
                          <a:highlight>
                            <a:srgbClr val="FFFF00"/>
                          </a:highlight>
                          <a:latin typeface="Poppins" panose="00000500000000000000" pitchFamily="2" charset="0"/>
                          <a:cs typeface="Poppins" panose="00000500000000000000" pitchFamily="2" charset="0"/>
                        </a:rPr>
                      </a:br>
                      <a:endParaRPr lang="en-US" sz="1600" dirty="0">
                        <a:highlight>
                          <a:srgbClr val="FFFF00"/>
                        </a:highlight>
                        <a:latin typeface="Poppins" panose="00000500000000000000" pitchFamily="2" charset="0"/>
                        <a:cs typeface="Poppins" panose="00000500000000000000" pitchFamily="2" charset="0"/>
                      </a:endParaRPr>
                    </a:p>
                  </a:txBody>
                  <a:tcPr/>
                </a:tc>
                <a:tc>
                  <a:txBody>
                    <a:bodyPr/>
                    <a:lstStyle/>
                    <a:p>
                      <a:pPr lvl="0">
                        <a:buNone/>
                      </a:pPr>
                      <a:r>
                        <a:rPr lang="en-GB" sz="1600" dirty="0">
                          <a:latin typeface="Poppins" panose="00000500000000000000" pitchFamily="2" charset="0"/>
                          <a:cs typeface="Poppins" panose="00000500000000000000" pitchFamily="2" charset="0"/>
                        </a:rPr>
                        <a:t>10:30 - 10:50</a:t>
                      </a:r>
                    </a:p>
                  </a:txBody>
                  <a:tcPr/>
                </a:tc>
                <a:extLst>
                  <a:ext uri="{0D108BD9-81ED-4DB2-BD59-A6C34878D82A}">
                    <a16:rowId xmlns:a16="http://schemas.microsoft.com/office/drawing/2014/main" val="2987798259"/>
                  </a:ext>
                </a:extLst>
              </a:tr>
              <a:tr h="548640">
                <a:tc>
                  <a:txBody>
                    <a:bodyPr/>
                    <a:lstStyle/>
                    <a:p>
                      <a:r>
                        <a:rPr lang="en-GB" sz="1600" dirty="0">
                          <a:latin typeface="Poppins"/>
                          <a:cs typeface="Poppins"/>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i="0" u="none" strike="noStrike" baseline="0" noProof="0" dirty="0">
                          <a:solidFill>
                            <a:srgbClr val="000000"/>
                          </a:solidFill>
                          <a:latin typeface="Poppins"/>
                        </a:rPr>
                        <a:t>CUSC Panel update on prioritisation of Modifications – Harriet Harmon, Ofgem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Poppins" panose="00000500000000000000" pitchFamily="2" charset="0"/>
                        <a:cs typeface="Poppins" panose="00000500000000000000" pitchFamily="2" charset="0"/>
                      </a:endParaRPr>
                    </a:p>
                  </a:txBody>
                  <a:tcPr/>
                </a:tc>
                <a:tc>
                  <a:txBody>
                    <a:bodyPr/>
                    <a:lstStyle/>
                    <a:p>
                      <a:r>
                        <a:rPr lang="en-GB" sz="1600" dirty="0">
                          <a:latin typeface="Poppins" panose="00000500000000000000" pitchFamily="2" charset="0"/>
                          <a:cs typeface="Poppins" panose="00000500000000000000" pitchFamily="2" charset="0"/>
                        </a:rPr>
                        <a:t>10:50 – 11:10</a:t>
                      </a:r>
                      <a:endParaRPr lang="en-US"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168070132"/>
                  </a:ext>
                </a:extLst>
              </a:tr>
              <a:tr h="677974">
                <a:tc>
                  <a:txBody>
                    <a:bodyPr/>
                    <a:lstStyle/>
                    <a:p>
                      <a:r>
                        <a:rPr lang="en-GB" sz="1600" dirty="0">
                          <a:latin typeface="Poppins"/>
                          <a:cs typeface="Poppins"/>
                        </a:rPr>
                        <a:t>5</a:t>
                      </a:r>
                    </a:p>
                  </a:txBody>
                  <a:tcPr/>
                </a:tc>
                <a:tc>
                  <a:txBody>
                    <a:bodyPr/>
                    <a:lstStyle/>
                    <a:p>
                      <a:pPr marL="0" marR="0" lvl="0" indent="0" algn="l">
                        <a:lnSpc>
                          <a:spcPct val="100000"/>
                        </a:lnSpc>
                        <a:spcBef>
                          <a:spcPts val="0"/>
                        </a:spcBef>
                        <a:spcAft>
                          <a:spcPts val="0"/>
                        </a:spcAft>
                        <a:buNone/>
                      </a:pPr>
                      <a:r>
                        <a:rPr lang="en-GB" sz="1600" dirty="0">
                          <a:latin typeface="Poppins" panose="00000500000000000000" pitchFamily="2" charset="0"/>
                          <a:cs typeface="Poppins" panose="00000500000000000000" pitchFamily="2" charset="0"/>
                        </a:rPr>
                        <a:t>Revisiting Schedule 32: Residual Charging Bands - Hakan Feridun, </a:t>
                      </a:r>
                      <a:r>
                        <a:rPr lang="en-GB" sz="1600" dirty="0" err="1">
                          <a:latin typeface="Poppins" panose="00000500000000000000" pitchFamily="2" charset="0"/>
                          <a:cs typeface="Poppins" panose="00000500000000000000" pitchFamily="2" charset="0"/>
                        </a:rPr>
                        <a:t>Energunite</a:t>
                      </a:r>
                      <a:endParaRPr lang="en-US" sz="1600" dirty="0">
                        <a:latin typeface="Poppins" panose="00000500000000000000" pitchFamily="2" charset="0"/>
                        <a:cs typeface="Poppins" panose="00000500000000000000" pitchFamily="2" charset="0"/>
                      </a:endParaRPr>
                    </a:p>
                  </a:txBody>
                  <a:tcPr/>
                </a:tc>
                <a:tc>
                  <a:txBody>
                    <a:bodyPr/>
                    <a:lstStyle/>
                    <a:p>
                      <a:pPr lvl="0">
                        <a:buNone/>
                      </a:pPr>
                      <a:r>
                        <a:rPr lang="en-GB" sz="1600" dirty="0">
                          <a:latin typeface="Poppins" panose="00000500000000000000" pitchFamily="2" charset="0"/>
                          <a:cs typeface="Poppins" panose="00000500000000000000" pitchFamily="2" charset="0"/>
                        </a:rPr>
                        <a:t>11:10– 11:30</a:t>
                      </a:r>
                      <a:endParaRPr lang="en-US"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48996469"/>
                  </a:ext>
                </a:extLst>
              </a:tr>
              <a:tr h="518984">
                <a:tc>
                  <a:txBody>
                    <a:bodyPr/>
                    <a:lstStyle/>
                    <a:p>
                      <a:r>
                        <a:rPr lang="en-GB" sz="1600" dirty="0">
                          <a:latin typeface="Poppins"/>
                          <a:cs typeface="Poppins"/>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i="0" u="none" strike="noStrike" noProof="0" dirty="0">
                          <a:solidFill>
                            <a:srgbClr val="000000"/>
                          </a:solidFill>
                          <a:latin typeface="Poppins" panose="00000500000000000000" pitchFamily="2" charset="0"/>
                          <a:cs typeface="Poppins" panose="00000500000000000000" pitchFamily="2" charset="0"/>
                        </a:rPr>
                        <a:t>Code Administrator update – Catia Gomes - Code Administrator NESO</a:t>
                      </a:r>
                      <a:endParaRPr lang="en-US" sz="1600" dirty="0">
                        <a:latin typeface="Poppins" panose="00000500000000000000" pitchFamily="2" charset="0"/>
                        <a:cs typeface="Poppins" panose="00000500000000000000" pitchFamily="2" charset="0"/>
                      </a:endParaRPr>
                    </a:p>
                    <a:p>
                      <a:pPr marL="0" marR="0" lvl="0" indent="0" algn="l">
                        <a:lnSpc>
                          <a:spcPct val="100000"/>
                        </a:lnSpc>
                        <a:spcBef>
                          <a:spcPts val="0"/>
                        </a:spcBef>
                        <a:spcAft>
                          <a:spcPts val="0"/>
                        </a:spcAft>
                        <a:buNone/>
                      </a:pPr>
                      <a:endParaRPr lang="pt-BR" sz="1600" b="0" i="0" u="none" strike="noStrike" baseline="0" noProof="0" dirty="0">
                        <a:solidFill>
                          <a:srgbClr val="000000"/>
                        </a:solidFill>
                        <a:latin typeface="Poppins"/>
                      </a:endParaRPr>
                    </a:p>
                  </a:txBody>
                  <a:tcPr/>
                </a:tc>
                <a:tc>
                  <a:txBody>
                    <a:bodyPr/>
                    <a:lstStyle/>
                    <a:p>
                      <a:pPr lvl="0">
                        <a:buNone/>
                      </a:pPr>
                      <a:r>
                        <a:rPr lang="en-GB" sz="1600" dirty="0">
                          <a:latin typeface="Poppins" panose="00000500000000000000" pitchFamily="2" charset="0"/>
                          <a:cs typeface="Poppins" panose="00000500000000000000" pitchFamily="2" charset="0"/>
                        </a:rPr>
                        <a:t>11:30– 11:50</a:t>
                      </a:r>
                      <a:endParaRPr lang="en-US"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1138803810"/>
                  </a:ext>
                </a:extLst>
              </a:tr>
              <a:tr h="265670">
                <a:tc>
                  <a:txBody>
                    <a:bodyPr/>
                    <a:lstStyle/>
                    <a:p>
                      <a:r>
                        <a:rPr lang="en-GB" sz="1600" dirty="0">
                          <a:latin typeface="Poppins"/>
                          <a:cs typeface="Poppins"/>
                        </a:rPr>
                        <a:t>7</a:t>
                      </a:r>
                    </a:p>
                  </a:txBody>
                  <a:tcPr/>
                </a:tc>
                <a:tc>
                  <a:txBody>
                    <a:bodyPr/>
                    <a:lstStyle/>
                    <a:p>
                      <a:pPr marL="0" marR="0" lvl="0" indent="0" algn="l">
                        <a:lnSpc>
                          <a:spcPct val="100000"/>
                        </a:lnSpc>
                        <a:spcBef>
                          <a:spcPts val="0"/>
                        </a:spcBef>
                        <a:spcAft>
                          <a:spcPts val="0"/>
                        </a:spcAft>
                        <a:buNone/>
                      </a:pPr>
                      <a:r>
                        <a:rPr lang="en-GB" sz="1600" b="0" i="0" u="none" strike="noStrike" baseline="0" noProof="0" dirty="0">
                          <a:solidFill>
                            <a:srgbClr val="000000"/>
                          </a:solidFill>
                          <a:latin typeface="Poppins" panose="00000500000000000000" pitchFamily="2" charset="0"/>
                          <a:cs typeface="Poppins" panose="00000500000000000000" pitchFamily="2" charset="0"/>
                        </a:rPr>
                        <a:t>AOB and Meeting Close - </a:t>
                      </a:r>
                      <a:r>
                        <a:rPr lang="en-GB" sz="1600" b="0" dirty="0">
                          <a:latin typeface="Poppins" panose="00000500000000000000" pitchFamily="2" charset="0"/>
                          <a:cs typeface="Poppins" panose="00000500000000000000" pitchFamily="2" charset="0"/>
                        </a:rPr>
                        <a:t>Alastair Owen</a:t>
                      </a:r>
                      <a:r>
                        <a:rPr lang="en-GB" sz="1600" b="0" i="0" u="none" strike="noStrike" baseline="0" noProof="0" dirty="0">
                          <a:solidFill>
                            <a:srgbClr val="000000"/>
                          </a:solidFill>
                          <a:latin typeface="Poppins" panose="00000500000000000000" pitchFamily="2" charset="0"/>
                          <a:cs typeface="Poppins" panose="00000500000000000000" pitchFamily="2" charset="0"/>
                        </a:rPr>
                        <a:t>, NESO</a:t>
                      </a:r>
                      <a:endParaRPr lang="en-US" sz="1600" dirty="0">
                        <a:latin typeface="Poppins" panose="00000500000000000000" pitchFamily="2" charset="0"/>
                        <a:cs typeface="Poppins" panose="00000500000000000000" pitchFamily="2" charset="0"/>
                      </a:endParaRPr>
                    </a:p>
                  </a:txBody>
                  <a:tcPr/>
                </a:tc>
                <a:tc>
                  <a:txBody>
                    <a:bodyPr/>
                    <a:lstStyle/>
                    <a:p>
                      <a:pPr lvl="0">
                        <a:buNone/>
                      </a:pPr>
                      <a:r>
                        <a:rPr lang="en-GB" sz="1600" dirty="0">
                          <a:latin typeface="Poppins" panose="00000500000000000000" pitchFamily="2" charset="0"/>
                          <a:cs typeface="Poppins" panose="00000500000000000000" pitchFamily="2" charset="0"/>
                        </a:rPr>
                        <a:t>11:50– 12:00</a:t>
                      </a:r>
                      <a:endParaRPr lang="en-US"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547568464"/>
                  </a:ext>
                </a:extLst>
              </a:tr>
            </a:tbl>
          </a:graphicData>
        </a:graphic>
      </p:graphicFrame>
    </p:spTree>
    <p:extLst>
      <p:ext uri="{BB962C8B-B14F-4D97-AF65-F5344CB8AC3E}">
        <p14:creationId xmlns:p14="http://schemas.microsoft.com/office/powerpoint/2010/main" val="2243787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5F46A-BDE7-F869-D758-EA2AF3E4660E}"/>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ECAEE531-73F7-788B-2B95-E040EC6DDB1F}"/>
              </a:ext>
            </a:extLst>
          </p:cNvPr>
          <p:cNvSpPr>
            <a:spLocks noGrp="1"/>
          </p:cNvSpPr>
          <p:nvPr>
            <p:ph type="title"/>
          </p:nvPr>
        </p:nvSpPr>
        <p:spPr>
          <a:xfrm>
            <a:off x="498727" y="792307"/>
            <a:ext cx="10515600" cy="1325563"/>
          </a:xfrm>
        </p:spPr>
        <p:txBody>
          <a:bodyPr>
            <a:normAutofit/>
          </a:bodyPr>
          <a:lstStyle/>
          <a:p>
            <a:r>
              <a:rPr lang="en-US" dirty="0">
                <a:solidFill>
                  <a:schemeClr val="tx2">
                    <a:lumMod val="76000"/>
                    <a:lumOff val="24000"/>
                  </a:schemeClr>
                </a:solidFill>
                <a:latin typeface="Poppins Medium"/>
                <a:cs typeface="Poppins Medium"/>
              </a:rPr>
              <a:t>Code Administrator Update </a:t>
            </a:r>
          </a:p>
        </p:txBody>
      </p:sp>
      <p:sp>
        <p:nvSpPr>
          <p:cNvPr id="2" name="TextBox 1">
            <a:extLst>
              <a:ext uri="{FF2B5EF4-FFF2-40B4-BE49-F238E27FC236}">
                <a16:creationId xmlns:a16="http://schemas.microsoft.com/office/drawing/2014/main" id="{E43BB098-2C71-2012-9650-531F91308697}"/>
              </a:ext>
            </a:extLst>
          </p:cNvPr>
          <p:cNvSpPr txBox="1"/>
          <p:nvPr/>
        </p:nvSpPr>
        <p:spPr>
          <a:xfrm>
            <a:off x="499759" y="2753886"/>
            <a:ext cx="65397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Catia Gomes - Code Administrator NESO</a:t>
            </a:r>
            <a:endParaRPr lang="en-US" dirty="0">
              <a:cs typeface="Arial"/>
            </a:endParaRPr>
          </a:p>
        </p:txBody>
      </p:sp>
    </p:spTree>
    <p:extLst>
      <p:ext uri="{BB962C8B-B14F-4D97-AF65-F5344CB8AC3E}">
        <p14:creationId xmlns:p14="http://schemas.microsoft.com/office/powerpoint/2010/main" val="1210245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FB11E6-51F9-43FD-9902-EBC4F5C3F1DB}"/>
              </a:ext>
            </a:extLst>
          </p:cNvPr>
          <p:cNvSpPr>
            <a:spLocks noGrp="1"/>
          </p:cNvSpPr>
          <p:nvPr>
            <p:ph type="title"/>
          </p:nvPr>
        </p:nvSpPr>
        <p:spPr/>
        <p:txBody>
          <a:bodyPr/>
          <a:lstStyle/>
          <a:p>
            <a:r>
              <a:rPr lang="en-GB" sz="2800">
                <a:solidFill>
                  <a:schemeClr val="accent1">
                    <a:lumMod val="90000"/>
                    <a:lumOff val="10000"/>
                  </a:schemeClr>
                </a:solidFill>
                <a:latin typeface="+mj-lt"/>
              </a:rPr>
              <a:t>Key Updates since last TCMF</a:t>
            </a:r>
          </a:p>
        </p:txBody>
      </p:sp>
      <p:graphicFrame>
        <p:nvGraphicFramePr>
          <p:cNvPr id="3" name="Diagram 2">
            <a:extLst>
              <a:ext uri="{FF2B5EF4-FFF2-40B4-BE49-F238E27FC236}">
                <a16:creationId xmlns:a16="http://schemas.microsoft.com/office/drawing/2014/main" id="{20F9470F-4854-476F-B942-7C88C53B7ADD}"/>
              </a:ext>
            </a:extLst>
          </p:cNvPr>
          <p:cNvGraphicFramePr/>
          <p:nvPr/>
        </p:nvGraphicFramePr>
        <p:xfrm>
          <a:off x="82126" y="1132534"/>
          <a:ext cx="11716584" cy="486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617330"/>
      </p:ext>
    </p:extLst>
  </p:cSld>
  <p:clrMapOvr>
    <a:masterClrMapping/>
  </p:clrMapOvr>
  <mc:AlternateContent xmlns:mc="http://schemas.openxmlformats.org/markup-compatibility/2006" xmlns:p14="http://schemas.microsoft.com/office/powerpoint/2010/main">
    <mc:Choice Requires="p14">
      <p:transition spd="slow" p14:dur="2000" advTm="15819"/>
    </mc:Choice>
    <mc:Fallback xmlns="">
      <p:transition spd="slow" advTm="158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EFDF1-8E08-7054-A92D-FC41F7D74E6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E1FC7DA-DF26-6BF4-6A45-7EDE9ADAC4DD}"/>
              </a:ext>
            </a:extLst>
          </p:cNvPr>
          <p:cNvSpPr>
            <a:spLocks noGrp="1"/>
          </p:cNvSpPr>
          <p:nvPr>
            <p:ph type="title"/>
          </p:nvPr>
        </p:nvSpPr>
        <p:spPr/>
        <p:txBody>
          <a:bodyPr/>
          <a:lstStyle/>
          <a:p>
            <a:r>
              <a:rPr lang="en-GB" sz="2800">
                <a:solidFill>
                  <a:schemeClr val="accent1">
                    <a:lumMod val="90000"/>
                    <a:lumOff val="10000"/>
                  </a:schemeClr>
                </a:solidFill>
                <a:latin typeface="+mj-lt"/>
              </a:rPr>
              <a:t>Key Updates since last TCMF</a:t>
            </a:r>
          </a:p>
        </p:txBody>
      </p:sp>
      <p:graphicFrame>
        <p:nvGraphicFramePr>
          <p:cNvPr id="3" name="Diagram 2">
            <a:extLst>
              <a:ext uri="{FF2B5EF4-FFF2-40B4-BE49-F238E27FC236}">
                <a16:creationId xmlns:a16="http://schemas.microsoft.com/office/drawing/2014/main" id="{E8EC0D1F-C5BF-7840-08E3-255CDD2A4EC2}"/>
              </a:ext>
            </a:extLst>
          </p:cNvPr>
          <p:cNvGraphicFramePr/>
          <p:nvPr/>
        </p:nvGraphicFramePr>
        <p:xfrm>
          <a:off x="3467" y="1230856"/>
          <a:ext cx="1187873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1261472"/>
      </p:ext>
    </p:extLst>
  </p:cSld>
  <p:clrMapOvr>
    <a:masterClrMapping/>
  </p:clrMapOvr>
  <mc:AlternateContent xmlns:mc="http://schemas.openxmlformats.org/markup-compatibility/2006" xmlns:p14="http://schemas.microsoft.com/office/powerpoint/2010/main">
    <mc:Choice Requires="p14">
      <p:transition spd="slow" p14:dur="2000" advTm="15819"/>
    </mc:Choice>
    <mc:Fallback xmlns="">
      <p:transition spd="slow" advTm="158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08DB8B-0B69-D8CB-2617-ACED1F86E3E4}"/>
              </a:ext>
            </a:extLst>
          </p:cNvPr>
          <p:cNvSpPr>
            <a:spLocks noGrp="1"/>
          </p:cNvSpPr>
          <p:nvPr>
            <p:ph type="title"/>
          </p:nvPr>
        </p:nvSpPr>
        <p:spPr>
          <a:xfrm>
            <a:off x="739329" y="1006361"/>
            <a:ext cx="10515600" cy="1325563"/>
          </a:xfrm>
        </p:spPr>
        <p:txBody>
          <a:bodyPr lIns="91440" tIns="45720" rIns="91440" bIns="45720" anchor="t"/>
          <a:lstStyle/>
          <a:p>
            <a:r>
              <a:rPr lang="en-GB" sz="2000" b="1" i="0" u="none" strike="noStrike">
                <a:solidFill>
                  <a:schemeClr val="accent1">
                    <a:lumMod val="90000"/>
                    <a:lumOff val="10000"/>
                  </a:schemeClr>
                </a:solidFill>
                <a:effectLst/>
                <a:latin typeface="+mj-lt"/>
              </a:rPr>
              <a:t>Authority Expected Decision Date</a:t>
            </a:r>
            <a:br>
              <a:rPr lang="en-GB" sz="2000" b="1" i="0" u="none" strike="noStrike">
                <a:solidFill>
                  <a:schemeClr val="accent1">
                    <a:lumMod val="90000"/>
                    <a:lumOff val="10000"/>
                  </a:schemeClr>
                </a:solidFill>
                <a:effectLst/>
                <a:latin typeface="+mj-lt"/>
              </a:rPr>
            </a:br>
            <a:endParaRPr lang="en-GB" sz="3200" b="1">
              <a:solidFill>
                <a:schemeClr val="accent1">
                  <a:lumMod val="90000"/>
                  <a:lumOff val="10000"/>
                </a:schemeClr>
              </a:solidFill>
              <a:latin typeface="+mj-lt"/>
            </a:endParaRPr>
          </a:p>
        </p:txBody>
      </p:sp>
      <p:sp>
        <p:nvSpPr>
          <p:cNvPr id="7" name="TextBox 6">
            <a:extLst>
              <a:ext uri="{FF2B5EF4-FFF2-40B4-BE49-F238E27FC236}">
                <a16:creationId xmlns:a16="http://schemas.microsoft.com/office/drawing/2014/main" id="{8EF80DAC-990A-646C-5854-11E89927B4F7}"/>
              </a:ext>
            </a:extLst>
          </p:cNvPr>
          <p:cNvSpPr txBox="1"/>
          <p:nvPr/>
        </p:nvSpPr>
        <p:spPr>
          <a:xfrm>
            <a:off x="258884" y="6090519"/>
            <a:ext cx="11674231"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Poppins"/>
                <a:ea typeface="+mn-ea"/>
                <a:cs typeface="Arial" panose="020B0604020202020204" pitchFamily="34" charset="0"/>
              </a:rPr>
              <a:t>The Authority’s publication on decisions can be found on their website below: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0000FF"/>
                </a:solidFill>
                <a:effectLst/>
                <a:uLnTx/>
                <a:uFillTx/>
                <a:latin typeface="Poppins"/>
                <a:ea typeface="Calibri" panose="020F0502020204030204" pitchFamily="34" charset="0"/>
                <a:cs typeface="Arial" panose="020B0604020202020204" pitchFamily="34" charset="0"/>
                <a:hlinkClick r:id="rId3"/>
              </a:rPr>
              <a:t>https://www.ofgem.gov.uk/publications/code-modificationmodification-proposals-ofgem-decision-expected-publication-dates-timetable</a:t>
            </a:r>
            <a:endParaRPr kumimoji="0" lang="en-GB" sz="1100" b="0" i="0" u="none" strike="noStrike" kern="1200" cap="none" spc="0" normalizeH="0" baseline="0" noProof="0">
              <a:ln>
                <a:noFill/>
              </a:ln>
              <a:solidFill>
                <a:prstClr val="black"/>
              </a:solidFill>
              <a:effectLst/>
              <a:uLnTx/>
              <a:uFillTx/>
              <a:latin typeface="Poppins"/>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47B386A1-0F41-6E2D-C13B-0B287CC5B142}"/>
              </a:ext>
            </a:extLst>
          </p:cNvPr>
          <p:cNvGraphicFramePr>
            <a:graphicFrameLocks noGrp="1"/>
          </p:cNvGraphicFramePr>
          <p:nvPr/>
        </p:nvGraphicFramePr>
        <p:xfrm>
          <a:off x="739329" y="1569312"/>
          <a:ext cx="11193786" cy="4469822"/>
        </p:xfrm>
        <a:graphic>
          <a:graphicData uri="http://schemas.openxmlformats.org/drawingml/2006/table">
            <a:tbl>
              <a:tblPr firstRow="1" firstCol="1" bandRow="1">
                <a:tableStyleId>{5C22544A-7EE6-4342-B048-85BDC9FD1C3A}</a:tableStyleId>
              </a:tblPr>
              <a:tblGrid>
                <a:gridCol w="5074731">
                  <a:extLst>
                    <a:ext uri="{9D8B030D-6E8A-4147-A177-3AD203B41FA5}">
                      <a16:colId xmlns:a16="http://schemas.microsoft.com/office/drawing/2014/main" val="2202669726"/>
                    </a:ext>
                  </a:extLst>
                </a:gridCol>
                <a:gridCol w="1758124">
                  <a:extLst>
                    <a:ext uri="{9D8B030D-6E8A-4147-A177-3AD203B41FA5}">
                      <a16:colId xmlns:a16="http://schemas.microsoft.com/office/drawing/2014/main" val="3731080000"/>
                    </a:ext>
                  </a:extLst>
                </a:gridCol>
                <a:gridCol w="4360931">
                  <a:extLst>
                    <a:ext uri="{9D8B030D-6E8A-4147-A177-3AD203B41FA5}">
                      <a16:colId xmlns:a16="http://schemas.microsoft.com/office/drawing/2014/main" val="3181420678"/>
                    </a:ext>
                  </a:extLst>
                </a:gridCol>
              </a:tblGrid>
              <a:tr h="137754">
                <a:tc>
                  <a:txBody>
                    <a:bodyPr/>
                    <a:lstStyle/>
                    <a:p>
                      <a:pPr fontAlgn="base">
                        <a:lnSpc>
                          <a:spcPct val="107000"/>
                        </a:lnSpc>
                        <a:spcAft>
                          <a:spcPts val="800"/>
                        </a:spcAft>
                        <a:buNone/>
                      </a:pPr>
                      <a:r>
                        <a:rPr lang="en-GB" sz="900" kern="0">
                          <a:effectLst/>
                        </a:rPr>
                        <a:t>Modification </a:t>
                      </a:r>
                      <a:endParaRPr lang="en-GB" sz="900" kern="100">
                        <a:effectLst/>
                        <a:latin typeface="Arial" panose="020B0604020202020204" pitchFamily="34" charset="0"/>
                        <a:ea typeface="Arial" panose="020B0604020202020204" pitchFamily="34" charset="0"/>
                        <a:cs typeface="Arial" panose="020B0604020202020204" pitchFamily="34" charset="0"/>
                      </a:endParaRPr>
                    </a:p>
                  </a:txBody>
                  <a:tcPr marL="55987" marR="55987" marT="0" marB="0"/>
                </a:tc>
                <a:tc>
                  <a:txBody>
                    <a:bodyPr/>
                    <a:lstStyle/>
                    <a:p>
                      <a:pPr fontAlgn="base">
                        <a:lnSpc>
                          <a:spcPct val="107000"/>
                        </a:lnSpc>
                        <a:spcAft>
                          <a:spcPts val="800"/>
                        </a:spcAft>
                        <a:buNone/>
                      </a:pPr>
                      <a:r>
                        <a:rPr lang="en-GB" sz="900" kern="0">
                          <a:effectLst/>
                        </a:rPr>
                        <a:t>FMR submitted </a:t>
                      </a:r>
                      <a:endParaRPr lang="en-GB" sz="900" kern="100">
                        <a:effectLst/>
                        <a:latin typeface="Arial" panose="020B0604020202020204" pitchFamily="34" charset="0"/>
                        <a:ea typeface="Arial" panose="020B0604020202020204" pitchFamily="34" charset="0"/>
                        <a:cs typeface="Arial" panose="020B0604020202020204" pitchFamily="34" charset="0"/>
                      </a:endParaRPr>
                    </a:p>
                  </a:txBody>
                  <a:tcPr marL="55987" marR="55987" marT="0" marB="0"/>
                </a:tc>
                <a:tc>
                  <a:txBody>
                    <a:bodyPr/>
                    <a:lstStyle/>
                    <a:p>
                      <a:pPr fontAlgn="base">
                        <a:lnSpc>
                          <a:spcPct val="107000"/>
                        </a:lnSpc>
                        <a:spcAft>
                          <a:spcPts val="800"/>
                        </a:spcAft>
                        <a:buNone/>
                      </a:pPr>
                      <a:r>
                        <a:rPr lang="en-GB" sz="900" kern="0">
                          <a:effectLst/>
                        </a:rPr>
                        <a:t>Expected Decision Date </a:t>
                      </a:r>
                      <a:endParaRPr lang="en-GB" sz="900" kern="100">
                        <a:effectLst/>
                        <a:latin typeface="Arial" panose="020B0604020202020204" pitchFamily="34" charset="0"/>
                        <a:ea typeface="Arial" panose="020B0604020202020204" pitchFamily="34" charset="0"/>
                        <a:cs typeface="Arial" panose="020B0604020202020204" pitchFamily="34" charset="0"/>
                      </a:endParaRPr>
                    </a:p>
                  </a:txBody>
                  <a:tcPr marL="55987" marR="55987" marT="0" marB="0"/>
                </a:tc>
                <a:extLst>
                  <a:ext uri="{0D108BD9-81ED-4DB2-BD59-A6C34878D82A}">
                    <a16:rowId xmlns:a16="http://schemas.microsoft.com/office/drawing/2014/main" val="4108472173"/>
                  </a:ext>
                </a:extLst>
              </a:tr>
              <a:tr h="759109">
                <a:tc>
                  <a:txBody>
                    <a:bodyPr/>
                    <a:lstStyle/>
                    <a:p>
                      <a:pPr>
                        <a:lnSpc>
                          <a:spcPct val="107000"/>
                        </a:lnSpc>
                        <a:spcAft>
                          <a:spcPts val="800"/>
                        </a:spcAft>
                        <a:buNone/>
                      </a:pPr>
                      <a:r>
                        <a:rPr lang="en-GB" sz="1200" b="0" kern="1200">
                          <a:solidFill>
                            <a:schemeClr val="tx1"/>
                          </a:solidFill>
                          <a:effectLst/>
                          <a:latin typeface="+mj-lt"/>
                        </a:rPr>
                        <a:t>Review’​</a:t>
                      </a:r>
                      <a:r>
                        <a:rPr lang="en-GB" sz="1200" b="1" i="0" u="sng" strike="noStrike">
                          <a:solidFill>
                            <a:srgbClr val="7A3864"/>
                          </a:solidFill>
                          <a:effectLst/>
                          <a:latin typeface="+mj-lt"/>
                          <a:hlinkClick r:id="rId4">
                            <a:extLst>
                              <a:ext uri="{A12FA001-AC4F-418D-AE19-62706E023703}">
                                <ahyp:hlinkClr xmlns:ahyp="http://schemas.microsoft.com/office/drawing/2018/hyperlinkcolor" val="tx"/>
                              </a:ext>
                            </a:extLst>
                          </a:hlinkClick>
                        </a:rPr>
                        <a:t>CMP315</a:t>
                      </a:r>
                      <a:r>
                        <a:rPr lang="en-GB" sz="1200" b="0" i="0">
                          <a:solidFill>
                            <a:srgbClr val="000000"/>
                          </a:solidFill>
                          <a:effectLst/>
                          <a:latin typeface="+mj-lt"/>
                        </a:rPr>
                        <a:t> ’</a:t>
                      </a:r>
                      <a:r>
                        <a:rPr lang="en-GB" sz="1200" b="0" i="0" err="1">
                          <a:solidFill>
                            <a:srgbClr val="000000"/>
                          </a:solidFill>
                          <a:effectLst/>
                          <a:latin typeface="+mj-lt"/>
                        </a:rPr>
                        <a:t>TNUoS</a:t>
                      </a:r>
                      <a:r>
                        <a:rPr lang="en-GB" sz="1200" b="0" i="0">
                          <a:solidFill>
                            <a:srgbClr val="000000"/>
                          </a:solidFill>
                          <a:effectLst/>
                          <a:latin typeface="+mj-lt"/>
                        </a:rPr>
                        <a:t> Review of the expansion constant and the elements of the transmission system charged for’ and </a:t>
                      </a:r>
                      <a:r>
                        <a:rPr lang="en-GB" sz="1200" b="1" i="0" u="sng" strike="noStrike">
                          <a:solidFill>
                            <a:srgbClr val="7A3864"/>
                          </a:solidFill>
                          <a:effectLst/>
                          <a:latin typeface="+mj-lt"/>
                          <a:hlinkClick r:id="rId5">
                            <a:extLst>
                              <a:ext uri="{A12FA001-AC4F-418D-AE19-62706E023703}">
                                <ahyp:hlinkClr xmlns:ahyp="http://schemas.microsoft.com/office/drawing/2018/hyperlinkcolor" val="tx"/>
                              </a:ext>
                            </a:extLst>
                          </a:hlinkClick>
                        </a:rPr>
                        <a:t>CMP375</a:t>
                      </a:r>
                      <a:r>
                        <a:rPr lang="en-GB" sz="1200" b="0" i="0" u="sng" strike="noStrike">
                          <a:solidFill>
                            <a:srgbClr val="7A3864"/>
                          </a:solidFill>
                          <a:effectLst/>
                          <a:latin typeface="+mj-lt"/>
                          <a:hlinkClick r:id="rId5">
                            <a:extLst>
                              <a:ext uri="{A12FA001-AC4F-418D-AE19-62706E023703}">
                                <ahyp:hlinkClr xmlns:ahyp="http://schemas.microsoft.com/office/drawing/2018/hyperlinkcolor" val="tx"/>
                              </a:ext>
                            </a:extLst>
                          </a:hlinkClick>
                        </a:rPr>
                        <a:t> </a:t>
                      </a:r>
                      <a:r>
                        <a:rPr lang="en-GB" sz="1200" b="0" i="0">
                          <a:solidFill>
                            <a:srgbClr val="7A3864"/>
                          </a:solidFill>
                          <a:effectLst/>
                          <a:latin typeface="+mj-lt"/>
                        </a:rPr>
                        <a:t>‘</a:t>
                      </a:r>
                      <a:r>
                        <a:rPr lang="en-GB" sz="1200" b="0" i="0">
                          <a:solidFill>
                            <a:srgbClr val="000000"/>
                          </a:solidFill>
                          <a:effectLst/>
                          <a:latin typeface="+mj-lt"/>
                        </a:rPr>
                        <a:t>Enduring Expansion Constant &amp; Expansion Factor Review’​</a:t>
                      </a:r>
                      <a:endParaRPr lang="en-GB" sz="1200" b="0" kern="100">
                        <a:solidFill>
                          <a:schemeClr val="tx1"/>
                        </a:solidFill>
                        <a:effectLst/>
                        <a:latin typeface="+mj-lt"/>
                        <a:ea typeface="Arial" panose="020B0604020202020204" pitchFamily="34" charset="0"/>
                        <a:cs typeface="Arial" panose="020B0604020202020204" pitchFamily="34" charset="0"/>
                      </a:endParaRPr>
                    </a:p>
                  </a:txBody>
                  <a:tcPr marL="55987" marR="55987" marT="0" marB="0">
                    <a:solidFill>
                      <a:schemeClr val="bg1">
                        <a:lumMod val="85000"/>
                      </a:schemeClr>
                    </a:solidFill>
                  </a:tcPr>
                </a:tc>
                <a:tc>
                  <a:txBody>
                    <a:bodyPr/>
                    <a:lstStyle/>
                    <a:p>
                      <a:pPr algn="l">
                        <a:lnSpc>
                          <a:spcPct val="107000"/>
                        </a:lnSpc>
                        <a:spcAft>
                          <a:spcPts val="800"/>
                        </a:spcAft>
                        <a:buNone/>
                      </a:pPr>
                      <a:r>
                        <a:rPr lang="en-GB" sz="1200" kern="1200">
                          <a:effectLst/>
                          <a:latin typeface="+mj-lt"/>
                        </a:rPr>
                        <a:t>07 February 2024​</a:t>
                      </a:r>
                      <a:endParaRPr lang="en-GB" sz="1200" kern="100">
                        <a:effectLst/>
                        <a:latin typeface="+mj-lt"/>
                        <a:ea typeface="Arial" panose="020B0604020202020204" pitchFamily="34" charset="0"/>
                        <a:cs typeface="Arial" panose="020B0604020202020204" pitchFamily="34" charset="0"/>
                      </a:endParaRPr>
                    </a:p>
                  </a:txBody>
                  <a:tcPr marL="55987" marR="55987" marT="0" marB="0">
                    <a:solidFill>
                      <a:schemeClr val="bg1">
                        <a:lumMod val="85000"/>
                      </a:schemeClr>
                    </a:solidFill>
                  </a:tcPr>
                </a:tc>
                <a:tc>
                  <a:txBody>
                    <a:bodyPr/>
                    <a:lstStyle/>
                    <a:p>
                      <a:pPr algn="l" fontAlgn="base"/>
                      <a:r>
                        <a:rPr lang="en-GB" sz="1200" b="0">
                          <a:solidFill>
                            <a:srgbClr val="000000"/>
                          </a:solidFill>
                          <a:effectLst/>
                          <a:latin typeface="+mj-lt"/>
                          <a:cs typeface="Poppins" panose="00000500000000000000" pitchFamily="2" charset="0"/>
                        </a:rPr>
                        <a:t>TBC pending update on REMA</a:t>
                      </a:r>
                    </a:p>
                    <a:p>
                      <a:pPr algn="l" fontAlgn="base"/>
                      <a:r>
                        <a:rPr lang="en-GB" sz="1200" b="0">
                          <a:solidFill>
                            <a:srgbClr val="000000"/>
                          </a:solidFill>
                          <a:effectLst/>
                          <a:latin typeface="+mj-lt"/>
                          <a:cs typeface="Poppins" panose="00000500000000000000" pitchFamily="2" charset="0"/>
                        </a:rPr>
                        <a:t>(previously 07 February 2025)​</a:t>
                      </a:r>
                      <a:endParaRPr lang="en-GB" sz="1200" b="0" i="0">
                        <a:solidFill>
                          <a:srgbClr val="000000"/>
                        </a:solidFill>
                        <a:effectLst/>
                        <a:latin typeface="+mj-lt"/>
                        <a:cs typeface="Poppins" panose="00000500000000000000" pitchFamily="2" charset="0"/>
                      </a:endParaRPr>
                    </a:p>
                  </a:txBody>
                  <a:tcPr marL="55987" marR="55987" marT="0" marB="0">
                    <a:solidFill>
                      <a:schemeClr val="bg1">
                        <a:lumMod val="85000"/>
                      </a:schemeClr>
                    </a:solidFill>
                  </a:tcPr>
                </a:tc>
                <a:extLst>
                  <a:ext uri="{0D108BD9-81ED-4DB2-BD59-A6C34878D82A}">
                    <a16:rowId xmlns:a16="http://schemas.microsoft.com/office/drawing/2014/main" val="2940331716"/>
                  </a:ext>
                </a:extLst>
              </a:tr>
              <a:tr h="550042">
                <a:tc>
                  <a:txBody>
                    <a:bodyPr/>
                    <a:lstStyle/>
                    <a:p>
                      <a:pPr>
                        <a:lnSpc>
                          <a:spcPct val="107000"/>
                        </a:lnSpc>
                        <a:spcAft>
                          <a:spcPts val="800"/>
                        </a:spcAft>
                        <a:buNone/>
                      </a:pPr>
                      <a:r>
                        <a:rPr lang="en-GB" sz="1200" b="1" kern="100">
                          <a:solidFill>
                            <a:schemeClr val="accent2"/>
                          </a:solidFill>
                          <a:effectLst/>
                          <a:latin typeface="+mj-l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CMP316</a:t>
                      </a:r>
                      <a:r>
                        <a:rPr lang="en-GB" sz="1200" b="0" kern="100">
                          <a:solidFill>
                            <a:schemeClr val="tx1"/>
                          </a:solidFill>
                          <a:effectLst/>
                          <a:latin typeface="+mj-lt"/>
                          <a:ea typeface="Arial" panose="020B0604020202020204" pitchFamily="34" charset="0"/>
                          <a:cs typeface="Arial" panose="020B0604020202020204" pitchFamily="34" charset="0"/>
                        </a:rPr>
                        <a:t> ‘</a:t>
                      </a:r>
                      <a:r>
                        <a:rPr lang="en-GB" sz="1200" b="0" i="0" kern="1200" err="1">
                          <a:solidFill>
                            <a:schemeClr val="tx1"/>
                          </a:solidFill>
                          <a:effectLst/>
                          <a:latin typeface="+mj-lt"/>
                          <a:ea typeface="+mn-ea"/>
                          <a:cs typeface="+mn-cs"/>
                        </a:rPr>
                        <a:t>TNUoS</a:t>
                      </a:r>
                      <a:r>
                        <a:rPr lang="en-GB" sz="1200" b="0" i="0" kern="1200">
                          <a:solidFill>
                            <a:schemeClr val="tx1"/>
                          </a:solidFill>
                          <a:effectLst/>
                          <a:latin typeface="+mj-lt"/>
                          <a:ea typeface="+mn-ea"/>
                          <a:cs typeface="+mn-cs"/>
                        </a:rPr>
                        <a:t> Charging Methodology for Co-located Generation’</a:t>
                      </a:r>
                      <a:endParaRPr lang="en-GB" sz="1200" b="0" kern="100">
                        <a:solidFill>
                          <a:schemeClr val="tx1"/>
                        </a:solidFill>
                        <a:effectLst/>
                        <a:latin typeface="+mj-lt"/>
                        <a:ea typeface="Arial" panose="020B0604020202020204" pitchFamily="34" charset="0"/>
                        <a:cs typeface="Arial" panose="020B0604020202020204" pitchFamily="34" charset="0"/>
                      </a:endParaRPr>
                    </a:p>
                  </a:txBody>
                  <a:tcPr marL="55987" marR="55987" marT="0" marB="0">
                    <a:solidFill>
                      <a:schemeClr val="bg1">
                        <a:lumMod val="75000"/>
                      </a:schemeClr>
                    </a:solidFill>
                  </a:tcPr>
                </a:tc>
                <a:tc>
                  <a:txBody>
                    <a:bodyPr/>
                    <a:lstStyle/>
                    <a:p>
                      <a:pPr algn="l">
                        <a:lnSpc>
                          <a:spcPct val="107000"/>
                        </a:lnSpc>
                        <a:spcAft>
                          <a:spcPts val="800"/>
                        </a:spcAft>
                        <a:buNone/>
                      </a:pPr>
                      <a:r>
                        <a:rPr lang="en-GB" sz="1200" kern="100">
                          <a:solidFill>
                            <a:schemeClr val="tx1"/>
                          </a:solidFill>
                          <a:effectLst/>
                          <a:latin typeface="+mj-lt"/>
                          <a:ea typeface="Arial" panose="020B0604020202020204" pitchFamily="34" charset="0"/>
                          <a:cs typeface="Arial" panose="020B0604020202020204" pitchFamily="34" charset="0"/>
                        </a:rPr>
                        <a:t>08 August 2025</a:t>
                      </a:r>
                    </a:p>
                  </a:txBody>
                  <a:tcPr marL="55987" marR="55987" marT="0" marB="0">
                    <a:solidFill>
                      <a:schemeClr val="bg1">
                        <a:lumMod val="75000"/>
                      </a:schemeClr>
                    </a:solidFill>
                  </a:tcPr>
                </a:tc>
                <a:tc>
                  <a:txBody>
                    <a:bodyPr/>
                    <a:lstStyle/>
                    <a:p>
                      <a:pPr algn="l">
                        <a:lnSpc>
                          <a:spcPct val="107000"/>
                        </a:lnSpc>
                        <a:spcAft>
                          <a:spcPts val="800"/>
                        </a:spcAft>
                        <a:buNone/>
                      </a:pPr>
                      <a:r>
                        <a:rPr lang="en-GB" sz="1200" kern="100">
                          <a:solidFill>
                            <a:schemeClr val="tx1"/>
                          </a:solidFill>
                          <a:effectLst/>
                          <a:latin typeface="+mj-lt"/>
                          <a:ea typeface="Arial" panose="020B0604020202020204" pitchFamily="34" charset="0"/>
                          <a:cs typeface="Arial" panose="020B0604020202020204" pitchFamily="34" charset="0"/>
                        </a:rPr>
                        <a:t>TBC</a:t>
                      </a:r>
                    </a:p>
                  </a:txBody>
                  <a:tcPr marL="55987" marR="55987" marT="0" marB="0">
                    <a:solidFill>
                      <a:schemeClr val="bg1">
                        <a:lumMod val="75000"/>
                      </a:schemeClr>
                    </a:solidFill>
                  </a:tcPr>
                </a:tc>
                <a:extLst>
                  <a:ext uri="{0D108BD9-81ED-4DB2-BD59-A6C34878D82A}">
                    <a16:rowId xmlns:a16="http://schemas.microsoft.com/office/drawing/2014/main" val="1468426873"/>
                  </a:ext>
                </a:extLst>
              </a:tr>
              <a:tr h="680966">
                <a:tc>
                  <a:txBody>
                    <a:bodyPr/>
                    <a:lstStyle/>
                    <a:p>
                      <a:pPr>
                        <a:lnSpc>
                          <a:spcPct val="107000"/>
                        </a:lnSpc>
                        <a:spcAft>
                          <a:spcPts val="800"/>
                        </a:spcAft>
                        <a:buNone/>
                      </a:pPr>
                      <a:r>
                        <a:rPr lang="en-GB" sz="1200" b="1" i="0" u="sng" strike="noStrike">
                          <a:solidFill>
                            <a:srgbClr val="7A3864"/>
                          </a:solidFill>
                          <a:effectLst/>
                          <a:latin typeface="+mj-lt"/>
                          <a:hlinkClick r:id="rId7">
                            <a:extLst>
                              <a:ext uri="{A12FA001-AC4F-418D-AE19-62706E023703}">
                                <ahyp:hlinkClr xmlns:ahyp="http://schemas.microsoft.com/office/drawing/2018/hyperlinkcolor" val="tx"/>
                              </a:ext>
                            </a:extLst>
                          </a:hlinkClick>
                        </a:rPr>
                        <a:t>CMP330 &amp; CMP374</a:t>
                      </a:r>
                      <a:r>
                        <a:rPr lang="en-GB" sz="1200" b="0" i="0" u="sng" strike="noStrike">
                          <a:solidFill>
                            <a:srgbClr val="7A3864"/>
                          </a:solidFill>
                          <a:effectLst/>
                          <a:latin typeface="+mj-lt"/>
                          <a:hlinkClick r:id="rId7">
                            <a:extLst>
                              <a:ext uri="{A12FA001-AC4F-418D-AE19-62706E023703}">
                                <ahyp:hlinkClr xmlns:ahyp="http://schemas.microsoft.com/office/drawing/2018/hyperlinkcolor" val="tx"/>
                              </a:ext>
                            </a:extLst>
                          </a:hlinkClick>
                        </a:rPr>
                        <a:t> </a:t>
                      </a:r>
                      <a:r>
                        <a:rPr lang="en-GB" sz="1200" b="0" i="0">
                          <a:solidFill>
                            <a:srgbClr val="000000"/>
                          </a:solidFill>
                          <a:effectLst/>
                          <a:latin typeface="+mj-lt"/>
                        </a:rPr>
                        <a:t>‘Allowing new Transmission Connected parties to build Connection Assets greater than 2km in length and Extending contestability for Transmission Connections’​</a:t>
                      </a:r>
                      <a:endParaRPr lang="en-GB" sz="1200" b="0" kern="100">
                        <a:solidFill>
                          <a:schemeClr val="tx1"/>
                        </a:solidFill>
                        <a:effectLst/>
                        <a:latin typeface="+mj-lt"/>
                        <a:ea typeface="Arial" panose="020B0604020202020204" pitchFamily="34" charset="0"/>
                        <a:cs typeface="Arial" panose="020B0604020202020204" pitchFamily="34" charset="0"/>
                      </a:endParaRPr>
                    </a:p>
                  </a:txBody>
                  <a:tcPr marL="55987" marR="55987" marT="0" marB="0">
                    <a:solidFill>
                      <a:schemeClr val="bg1">
                        <a:lumMod val="85000"/>
                      </a:schemeClr>
                    </a:solidFill>
                  </a:tcPr>
                </a:tc>
                <a:tc>
                  <a:txBody>
                    <a:bodyPr/>
                    <a:lstStyle/>
                    <a:p>
                      <a:pPr algn="l">
                        <a:lnSpc>
                          <a:spcPct val="107000"/>
                        </a:lnSpc>
                        <a:spcAft>
                          <a:spcPts val="800"/>
                        </a:spcAft>
                        <a:buNone/>
                      </a:pPr>
                      <a:r>
                        <a:rPr lang="en-GB" sz="1200" kern="1200">
                          <a:effectLst/>
                          <a:latin typeface="+mj-lt"/>
                        </a:rPr>
                        <a:t>10 August 2023​</a:t>
                      </a:r>
                      <a:endParaRPr lang="en-GB" sz="1200" kern="100">
                        <a:effectLst/>
                        <a:latin typeface="+mj-lt"/>
                        <a:ea typeface="Arial" panose="020B0604020202020204" pitchFamily="34" charset="0"/>
                        <a:cs typeface="Arial" panose="020B0604020202020204" pitchFamily="34" charset="0"/>
                      </a:endParaRPr>
                    </a:p>
                  </a:txBody>
                  <a:tcPr marL="55987" marR="55987" marT="0" marB="0">
                    <a:solidFill>
                      <a:schemeClr val="bg1">
                        <a:lumMod val="85000"/>
                      </a:schemeClr>
                    </a:solidFill>
                  </a:tcPr>
                </a:tc>
                <a:tc>
                  <a:txBody>
                    <a:bodyPr/>
                    <a:lstStyle/>
                    <a:p>
                      <a:pPr algn="l">
                        <a:lnSpc>
                          <a:spcPct val="107000"/>
                        </a:lnSpc>
                        <a:spcAft>
                          <a:spcPts val="800"/>
                        </a:spcAft>
                        <a:buNone/>
                      </a:pPr>
                      <a:r>
                        <a:rPr lang="en-GB" sz="1200" kern="1200">
                          <a:effectLst/>
                          <a:latin typeface="+mj-lt"/>
                        </a:rPr>
                        <a:t>TBC subject to CMP414 send back ​</a:t>
                      </a:r>
                      <a:endParaRPr lang="en-GB" sz="1200" kern="100">
                        <a:effectLst/>
                        <a:latin typeface="+mj-lt"/>
                        <a:ea typeface="Arial" panose="020B0604020202020204" pitchFamily="34" charset="0"/>
                        <a:cs typeface="Arial" panose="020B0604020202020204" pitchFamily="34" charset="0"/>
                      </a:endParaRPr>
                    </a:p>
                  </a:txBody>
                  <a:tcPr marL="55987" marR="55987" marT="0" marB="0">
                    <a:solidFill>
                      <a:schemeClr val="bg1">
                        <a:lumMod val="85000"/>
                      </a:schemeClr>
                    </a:solidFill>
                  </a:tcPr>
                </a:tc>
                <a:extLst>
                  <a:ext uri="{0D108BD9-81ED-4DB2-BD59-A6C34878D82A}">
                    <a16:rowId xmlns:a16="http://schemas.microsoft.com/office/drawing/2014/main" val="1578834640"/>
                  </a:ext>
                </a:extLst>
              </a:tr>
              <a:tr h="513515">
                <a:tc>
                  <a:txBody>
                    <a:bodyPr/>
                    <a:lstStyle/>
                    <a:p>
                      <a:pPr>
                        <a:lnSpc>
                          <a:spcPct val="107000"/>
                        </a:lnSpc>
                        <a:spcAft>
                          <a:spcPts val="800"/>
                        </a:spcAft>
                        <a:buNone/>
                      </a:pPr>
                      <a:r>
                        <a:rPr lang="en-GB" sz="1200" b="1" i="0" u="sng" strike="noStrike">
                          <a:solidFill>
                            <a:srgbClr val="7A3864"/>
                          </a:solidFill>
                          <a:effectLst/>
                          <a:latin typeface="+mj-lt"/>
                          <a:hlinkClick r:id="rId8">
                            <a:extLst>
                              <a:ext uri="{A12FA001-AC4F-418D-AE19-62706E023703}">
                                <ahyp:hlinkClr xmlns:ahyp="http://schemas.microsoft.com/office/drawing/2018/hyperlinkcolor" val="tx"/>
                              </a:ext>
                            </a:extLst>
                          </a:hlinkClick>
                        </a:rPr>
                        <a:t>CMP397</a:t>
                      </a:r>
                      <a:r>
                        <a:rPr lang="en-GB" sz="1200" b="0" i="0">
                          <a:solidFill>
                            <a:srgbClr val="000000"/>
                          </a:solidFill>
                          <a:effectLst/>
                          <a:latin typeface="+mj-lt"/>
                        </a:rPr>
                        <a:t> ‘Consequential changes required to CUSC Exhibits B and D to reflect CMP316 (Co-Located Generation Sites)’​</a:t>
                      </a:r>
                      <a:endParaRPr lang="en-GB" sz="1200" b="0" kern="100">
                        <a:solidFill>
                          <a:schemeClr val="tx1"/>
                        </a:solidFill>
                        <a:effectLst/>
                        <a:latin typeface="+mj-lt"/>
                        <a:ea typeface="Arial" panose="020B0604020202020204" pitchFamily="34" charset="0"/>
                        <a:cs typeface="Arial" panose="020B0604020202020204" pitchFamily="34" charset="0"/>
                      </a:endParaRPr>
                    </a:p>
                  </a:txBody>
                  <a:tcPr marL="55987" marR="55987" marT="0" marB="0">
                    <a:solidFill>
                      <a:schemeClr val="bg1">
                        <a:lumMod val="75000"/>
                      </a:schemeClr>
                    </a:solidFill>
                  </a:tcPr>
                </a:tc>
                <a:tc>
                  <a:txBody>
                    <a:bodyPr/>
                    <a:lstStyle/>
                    <a:p>
                      <a:pPr algn="l">
                        <a:lnSpc>
                          <a:spcPct val="107000"/>
                        </a:lnSpc>
                        <a:spcAft>
                          <a:spcPts val="800"/>
                        </a:spcAft>
                        <a:buNone/>
                      </a:pPr>
                      <a:r>
                        <a:rPr lang="en-GB" sz="1200" kern="1200">
                          <a:effectLst/>
                          <a:latin typeface="+mj-lt"/>
                        </a:rPr>
                        <a:t>12 June 2024​</a:t>
                      </a:r>
                      <a:endParaRPr lang="en-GB" sz="1200" kern="100">
                        <a:effectLst/>
                        <a:latin typeface="+mj-lt"/>
                        <a:ea typeface="Arial" panose="020B0604020202020204" pitchFamily="34" charset="0"/>
                        <a:cs typeface="Arial" panose="020B0604020202020204" pitchFamily="34" charset="0"/>
                      </a:endParaRPr>
                    </a:p>
                  </a:txBody>
                  <a:tcPr marL="55987" marR="55987" marT="0" marB="0">
                    <a:solidFill>
                      <a:schemeClr val="bg1">
                        <a:lumMod val="75000"/>
                      </a:schemeClr>
                    </a:solidFill>
                  </a:tcPr>
                </a:tc>
                <a:tc>
                  <a:txBody>
                    <a:bodyPr/>
                    <a:lstStyle/>
                    <a:p>
                      <a:pPr algn="l">
                        <a:lnSpc>
                          <a:spcPct val="107000"/>
                        </a:lnSpc>
                        <a:spcAft>
                          <a:spcPts val="800"/>
                        </a:spcAft>
                        <a:buNone/>
                      </a:pPr>
                      <a:r>
                        <a:rPr lang="en-GB" sz="1200" kern="1200">
                          <a:effectLst/>
                          <a:latin typeface="+mj-lt"/>
                        </a:rPr>
                        <a:t>30 September 2025 (subject to CMP316 send back)</a:t>
                      </a:r>
                      <a:endParaRPr lang="en-GB" sz="1200" kern="100">
                        <a:effectLst/>
                        <a:latin typeface="+mj-lt"/>
                        <a:ea typeface="Arial" panose="020B0604020202020204" pitchFamily="34" charset="0"/>
                        <a:cs typeface="Arial" panose="020B0604020202020204" pitchFamily="34" charset="0"/>
                      </a:endParaRPr>
                    </a:p>
                  </a:txBody>
                  <a:tcPr marL="55987" marR="55987" marT="0" marB="0">
                    <a:solidFill>
                      <a:schemeClr val="bg1">
                        <a:lumMod val="75000"/>
                      </a:schemeClr>
                    </a:solidFill>
                  </a:tcPr>
                </a:tc>
                <a:extLst>
                  <a:ext uri="{0D108BD9-81ED-4DB2-BD59-A6C34878D82A}">
                    <a16:rowId xmlns:a16="http://schemas.microsoft.com/office/drawing/2014/main" val="748957478"/>
                  </a:ext>
                </a:extLst>
              </a:tr>
              <a:tr h="447373">
                <a:tc>
                  <a:txBody>
                    <a:bodyPr/>
                    <a:lstStyle/>
                    <a:p>
                      <a:r>
                        <a:rPr lang="en-GB" sz="1200" b="1">
                          <a:solidFill>
                            <a:srgbClr val="813366"/>
                          </a:solidFill>
                          <a:latin typeface="+mj-lt"/>
                          <a:cs typeface="Poppins" panose="00000500000000000000" pitchFamily="2" charset="0"/>
                          <a:hlinkClick r:id="rId9">
                            <a:extLst>
                              <a:ext uri="{A12FA001-AC4F-418D-AE19-62706E023703}">
                                <ahyp:hlinkClr xmlns:ahyp="http://schemas.microsoft.com/office/drawing/2018/hyperlinkcolor" val="tx"/>
                              </a:ext>
                            </a:extLst>
                          </a:hlinkClick>
                        </a:rPr>
                        <a:t>CMP432 </a:t>
                      </a:r>
                      <a:r>
                        <a:rPr lang="en-GB" sz="1200" b="0">
                          <a:solidFill>
                            <a:schemeClr val="tx1"/>
                          </a:solidFill>
                          <a:latin typeface="+mj-lt"/>
                          <a:cs typeface="Poppins" panose="00000500000000000000" pitchFamily="2" charset="0"/>
                        </a:rPr>
                        <a:t>‘Improve “Locational Onshore Security Factor” for </a:t>
                      </a:r>
                      <a:r>
                        <a:rPr lang="en-GB" sz="1200" b="0" err="1">
                          <a:solidFill>
                            <a:schemeClr val="tx1"/>
                          </a:solidFill>
                          <a:latin typeface="+mj-lt"/>
                          <a:cs typeface="Poppins" panose="00000500000000000000" pitchFamily="2" charset="0"/>
                        </a:rPr>
                        <a:t>TNUoS</a:t>
                      </a:r>
                      <a:r>
                        <a:rPr lang="en-GB" sz="1200" b="0">
                          <a:solidFill>
                            <a:schemeClr val="tx1"/>
                          </a:solidFill>
                          <a:latin typeface="+mj-lt"/>
                          <a:cs typeface="Poppins" panose="00000500000000000000" pitchFamily="2" charset="0"/>
                        </a:rPr>
                        <a:t> Wider Tariffs’</a:t>
                      </a:r>
                    </a:p>
                  </a:txBody>
                  <a:tcPr>
                    <a:solidFill>
                      <a:schemeClr val="bg1">
                        <a:lumMod val="75000"/>
                      </a:schemeClr>
                    </a:solidFill>
                  </a:tcPr>
                </a:tc>
                <a:tc>
                  <a:txBody>
                    <a:bodyPr/>
                    <a:lstStyle/>
                    <a:p>
                      <a:r>
                        <a:rPr lang="en-GB" sz="1200">
                          <a:latin typeface="+mj-lt"/>
                          <a:cs typeface="Poppins" panose="00000500000000000000" pitchFamily="2" charset="0"/>
                        </a:rPr>
                        <a:t>15 May 2025</a:t>
                      </a:r>
                    </a:p>
                  </a:txBody>
                  <a:tcPr>
                    <a:solidFill>
                      <a:schemeClr val="bg1">
                        <a:lumMod val="75000"/>
                      </a:schemeClr>
                    </a:solidFill>
                  </a:tcPr>
                </a:tc>
                <a:tc>
                  <a:txBody>
                    <a:bodyPr/>
                    <a:lstStyle/>
                    <a:p>
                      <a:r>
                        <a:rPr lang="en-GB" sz="1200">
                          <a:latin typeface="+mj-lt"/>
                          <a:cs typeface="Poppins"/>
                        </a:rPr>
                        <a:t>TBC</a:t>
                      </a:r>
                    </a:p>
                  </a:txBody>
                  <a:tcPr>
                    <a:solidFill>
                      <a:schemeClr val="bg1">
                        <a:lumMod val="75000"/>
                      </a:schemeClr>
                    </a:solidFill>
                  </a:tcPr>
                </a:tc>
                <a:extLst>
                  <a:ext uri="{0D108BD9-81ED-4DB2-BD59-A6C34878D82A}">
                    <a16:rowId xmlns:a16="http://schemas.microsoft.com/office/drawing/2014/main" val="3448433784"/>
                  </a:ext>
                </a:extLst>
              </a:tr>
              <a:tr h="669803">
                <a:tc>
                  <a:txBody>
                    <a:bodyPr/>
                    <a:lstStyle/>
                    <a:p>
                      <a:pPr>
                        <a:lnSpc>
                          <a:spcPct val="107000"/>
                        </a:lnSpc>
                        <a:spcAft>
                          <a:spcPts val="800"/>
                        </a:spcAft>
                        <a:buNone/>
                      </a:pPr>
                      <a:r>
                        <a:rPr lang="en-GB" sz="1200" b="1" i="0" u="sng" strike="noStrike">
                          <a:solidFill>
                            <a:srgbClr val="7A3864"/>
                          </a:solidFill>
                          <a:effectLst/>
                          <a:latin typeface="+mj-lt"/>
                          <a:hlinkClick r:id="rId10">
                            <a:extLst>
                              <a:ext uri="{A12FA001-AC4F-418D-AE19-62706E023703}">
                                <ahyp:hlinkClr xmlns:ahyp="http://schemas.microsoft.com/office/drawing/2018/hyperlinkcolor" val="tx"/>
                              </a:ext>
                            </a:extLst>
                          </a:hlinkClick>
                        </a:rPr>
                        <a:t>CMP444</a:t>
                      </a:r>
                      <a:r>
                        <a:rPr lang="en-GB" sz="1200" b="0" i="0">
                          <a:solidFill>
                            <a:srgbClr val="7A3864"/>
                          </a:solidFill>
                          <a:effectLst/>
                          <a:latin typeface="+mj-lt"/>
                        </a:rPr>
                        <a:t> ‘</a:t>
                      </a:r>
                      <a:r>
                        <a:rPr lang="en-GB" sz="1200" b="0" i="0">
                          <a:solidFill>
                            <a:srgbClr val="000000"/>
                          </a:solidFill>
                          <a:effectLst/>
                          <a:latin typeface="+mj-lt"/>
                        </a:rPr>
                        <a:t>Introducing a cap and floor to wider generation </a:t>
                      </a:r>
                      <a:r>
                        <a:rPr lang="en-GB" sz="1200" b="0" i="0" err="1">
                          <a:solidFill>
                            <a:srgbClr val="000000"/>
                          </a:solidFill>
                          <a:effectLst/>
                          <a:latin typeface="+mj-lt"/>
                        </a:rPr>
                        <a:t>TNUoS</a:t>
                      </a:r>
                      <a:r>
                        <a:rPr lang="en-GB" sz="1200" b="0" i="0">
                          <a:solidFill>
                            <a:srgbClr val="000000"/>
                          </a:solidFill>
                          <a:effectLst/>
                          <a:latin typeface="+mj-lt"/>
                        </a:rPr>
                        <a:t> charges’</a:t>
                      </a:r>
                      <a:endParaRPr lang="en-GB" sz="1200" b="0" kern="100">
                        <a:solidFill>
                          <a:schemeClr val="tx1"/>
                        </a:solidFill>
                        <a:effectLst/>
                        <a:latin typeface="+mj-lt"/>
                        <a:ea typeface="Arial" panose="020B0604020202020204" pitchFamily="34" charset="0"/>
                        <a:cs typeface="Arial" panose="020B0604020202020204" pitchFamily="34" charset="0"/>
                      </a:endParaRPr>
                    </a:p>
                  </a:txBody>
                  <a:tcPr marL="55987" marR="55987" marT="0" marB="0">
                    <a:solidFill>
                      <a:schemeClr val="bg1">
                        <a:lumMod val="75000"/>
                      </a:schemeClr>
                    </a:solidFill>
                  </a:tcPr>
                </a:tc>
                <a:tc>
                  <a:txBody>
                    <a:bodyPr/>
                    <a:lstStyle/>
                    <a:p>
                      <a:pPr algn="l">
                        <a:lnSpc>
                          <a:spcPct val="107000"/>
                        </a:lnSpc>
                        <a:spcAft>
                          <a:spcPts val="800"/>
                        </a:spcAft>
                        <a:buNone/>
                      </a:pPr>
                      <a:r>
                        <a:rPr lang="en-GB" sz="1200" kern="100">
                          <a:effectLst/>
                          <a:latin typeface="+mj-lt"/>
                        </a:rPr>
                        <a:t>28 March 2025</a:t>
                      </a:r>
                      <a:endParaRPr lang="en-GB" sz="1200" kern="100">
                        <a:effectLst/>
                        <a:latin typeface="+mj-lt"/>
                        <a:ea typeface="Arial" panose="020B0604020202020204" pitchFamily="34" charset="0"/>
                        <a:cs typeface="Arial" panose="020B0604020202020204" pitchFamily="34" charset="0"/>
                      </a:endParaRPr>
                    </a:p>
                  </a:txBody>
                  <a:tcPr marL="55987" marR="55987" marT="0" marB="0">
                    <a:solidFill>
                      <a:schemeClr val="bg1">
                        <a:lumMod val="75000"/>
                      </a:schemeClr>
                    </a:solidFill>
                  </a:tcPr>
                </a:tc>
                <a:tc>
                  <a:txBody>
                    <a:bodyPr/>
                    <a:lstStyle/>
                    <a:p>
                      <a:pPr algn="l">
                        <a:lnSpc>
                          <a:spcPct val="107000"/>
                        </a:lnSpc>
                        <a:spcAft>
                          <a:spcPts val="800"/>
                        </a:spcAft>
                        <a:buNone/>
                      </a:pPr>
                      <a:r>
                        <a:rPr lang="en-GB" sz="1200" kern="100">
                          <a:effectLst/>
                          <a:latin typeface="+mj-lt"/>
                        </a:rPr>
                        <a:t>TBC (Authority are currently consulting.  Closing date 11 August  2025) </a:t>
                      </a:r>
                      <a:endParaRPr lang="en-GB" sz="1200" kern="100">
                        <a:effectLst/>
                        <a:latin typeface="+mj-lt"/>
                        <a:ea typeface="Arial" panose="020B0604020202020204" pitchFamily="34" charset="0"/>
                        <a:cs typeface="Arial" panose="020B0604020202020204" pitchFamily="34" charset="0"/>
                      </a:endParaRPr>
                    </a:p>
                  </a:txBody>
                  <a:tcPr marL="55987" marR="55987" marT="0" marB="0">
                    <a:solidFill>
                      <a:schemeClr val="bg1">
                        <a:lumMod val="75000"/>
                      </a:schemeClr>
                    </a:solidFill>
                  </a:tcPr>
                </a:tc>
                <a:extLst>
                  <a:ext uri="{0D108BD9-81ED-4DB2-BD59-A6C34878D82A}">
                    <a16:rowId xmlns:a16="http://schemas.microsoft.com/office/drawing/2014/main" val="2899028175"/>
                  </a:ext>
                </a:extLst>
              </a:tr>
              <a:tr h="669803">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kern="100">
                          <a:solidFill>
                            <a:schemeClr val="accent2"/>
                          </a:solidFill>
                          <a:effectLst/>
                          <a:latin typeface="+mj-lt"/>
                          <a:ea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CMP448</a:t>
                      </a:r>
                      <a:r>
                        <a:rPr lang="en-GB" sz="1200" b="0" kern="100">
                          <a:solidFill>
                            <a:schemeClr val="tx1"/>
                          </a:solidFill>
                          <a:effectLst/>
                          <a:latin typeface="+mj-lt"/>
                          <a:ea typeface="Arial" panose="020B0604020202020204" pitchFamily="34" charset="0"/>
                          <a:cs typeface="Arial" panose="020B0604020202020204" pitchFamily="34" charset="0"/>
                        </a:rPr>
                        <a:t> ‘</a:t>
                      </a:r>
                      <a:r>
                        <a:rPr lang="en-GB" sz="1200" b="0" i="0" kern="1200">
                          <a:solidFill>
                            <a:schemeClr val="tx1"/>
                          </a:solidFill>
                          <a:effectLst/>
                          <a:latin typeface="+mj-lt"/>
                          <a:ea typeface="+mn-ea"/>
                          <a:cs typeface="+mn-cs"/>
                        </a:rPr>
                        <a:t>Introducing a Progression Commitment Fee to the Gate 2 Connections Queue​’ </a:t>
                      </a:r>
                    </a:p>
                    <a:p>
                      <a:pPr>
                        <a:lnSpc>
                          <a:spcPct val="107000"/>
                        </a:lnSpc>
                        <a:spcAft>
                          <a:spcPts val="800"/>
                        </a:spcAft>
                        <a:buNone/>
                      </a:pPr>
                      <a:endParaRPr lang="en-GB" sz="1200" b="0" kern="100">
                        <a:solidFill>
                          <a:schemeClr val="tx1"/>
                        </a:solidFill>
                        <a:effectLst/>
                        <a:latin typeface="+mj-lt"/>
                        <a:ea typeface="Arial" panose="020B0604020202020204" pitchFamily="34" charset="0"/>
                        <a:cs typeface="Arial" panose="020B0604020202020204" pitchFamily="34" charset="0"/>
                      </a:endParaRPr>
                    </a:p>
                  </a:txBody>
                  <a:tcPr marL="55987" marR="55987" marT="0" marB="0">
                    <a:solidFill>
                      <a:schemeClr val="bg1">
                        <a:lumMod val="85000"/>
                      </a:schemeClr>
                    </a:solidFill>
                  </a:tcPr>
                </a:tc>
                <a:tc>
                  <a:txBody>
                    <a:bodyPr/>
                    <a:lstStyle/>
                    <a:p>
                      <a:pPr algn="l">
                        <a:lnSpc>
                          <a:spcPct val="107000"/>
                        </a:lnSpc>
                        <a:spcAft>
                          <a:spcPts val="800"/>
                        </a:spcAft>
                        <a:buNone/>
                      </a:pPr>
                      <a:r>
                        <a:rPr lang="en-GB" sz="1200" kern="100">
                          <a:effectLst/>
                          <a:latin typeface="+mj-lt"/>
                          <a:ea typeface="Arial" panose="020B0604020202020204" pitchFamily="34" charset="0"/>
                          <a:cs typeface="Arial" panose="020B0604020202020204" pitchFamily="34" charset="0"/>
                        </a:rPr>
                        <a:t>14 July 2025</a:t>
                      </a:r>
                    </a:p>
                  </a:txBody>
                  <a:tcPr marL="55987" marR="55987" marT="0" marB="0">
                    <a:solidFill>
                      <a:schemeClr val="bg1">
                        <a:lumMod val="85000"/>
                      </a:schemeClr>
                    </a:solidFill>
                  </a:tcPr>
                </a:tc>
                <a:tc>
                  <a:txBody>
                    <a:bodyPr/>
                    <a:lstStyle/>
                    <a:p>
                      <a:pPr algn="l">
                        <a:lnSpc>
                          <a:spcPct val="107000"/>
                        </a:lnSpc>
                        <a:spcAft>
                          <a:spcPts val="800"/>
                        </a:spcAft>
                        <a:buNone/>
                      </a:pPr>
                      <a:endParaRPr lang="en-GB" sz="1200" kern="100">
                        <a:effectLst/>
                        <a:latin typeface="+mj-lt"/>
                        <a:ea typeface="Arial" panose="020B0604020202020204" pitchFamily="34" charset="0"/>
                        <a:cs typeface="Arial" panose="020B0604020202020204" pitchFamily="34" charset="0"/>
                      </a:endParaRPr>
                    </a:p>
                  </a:txBody>
                  <a:tcPr marL="55987" marR="55987" marT="0" marB="0">
                    <a:solidFill>
                      <a:schemeClr val="bg1">
                        <a:lumMod val="85000"/>
                      </a:schemeClr>
                    </a:solidFill>
                  </a:tcPr>
                </a:tc>
                <a:extLst>
                  <a:ext uri="{0D108BD9-81ED-4DB2-BD59-A6C34878D82A}">
                    <a16:rowId xmlns:a16="http://schemas.microsoft.com/office/drawing/2014/main" val="9314432"/>
                  </a:ext>
                </a:extLst>
              </a:tr>
            </a:tbl>
          </a:graphicData>
        </a:graphic>
      </p:graphicFrame>
    </p:spTree>
    <p:extLst>
      <p:ext uri="{BB962C8B-B14F-4D97-AF65-F5344CB8AC3E}">
        <p14:creationId xmlns:p14="http://schemas.microsoft.com/office/powerpoint/2010/main" val="185531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FB11E6-51F9-43FD-9902-EBC4F5C3F1DB}"/>
              </a:ext>
            </a:extLst>
          </p:cNvPr>
          <p:cNvSpPr>
            <a:spLocks noGrp="1"/>
          </p:cNvSpPr>
          <p:nvPr>
            <p:ph type="title"/>
          </p:nvPr>
        </p:nvSpPr>
        <p:spPr/>
        <p:txBody>
          <a:bodyPr/>
          <a:lstStyle/>
          <a:p>
            <a:r>
              <a:rPr lang="en-GB" sz="2800">
                <a:solidFill>
                  <a:schemeClr val="accent1">
                    <a:lumMod val="90000"/>
                    <a:lumOff val="10000"/>
                  </a:schemeClr>
                </a:solidFill>
                <a:latin typeface="+mj-lt"/>
              </a:rPr>
              <a:t>Key Consultations in September</a:t>
            </a:r>
          </a:p>
        </p:txBody>
      </p:sp>
      <p:graphicFrame>
        <p:nvGraphicFramePr>
          <p:cNvPr id="3" name="Diagram 2">
            <a:extLst>
              <a:ext uri="{FF2B5EF4-FFF2-40B4-BE49-F238E27FC236}">
                <a16:creationId xmlns:a16="http://schemas.microsoft.com/office/drawing/2014/main" id="{20F9470F-4854-476F-B942-7C88C53B7ADD}"/>
              </a:ext>
            </a:extLst>
          </p:cNvPr>
          <p:cNvGraphicFramePr/>
          <p:nvPr/>
        </p:nvGraphicFramePr>
        <p:xfrm>
          <a:off x="156632" y="965096"/>
          <a:ext cx="1187873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8707661"/>
      </p:ext>
    </p:extLst>
  </p:cSld>
  <p:clrMapOvr>
    <a:masterClrMapping/>
  </p:clrMapOvr>
  <mc:AlternateContent xmlns:mc="http://schemas.openxmlformats.org/markup-compatibility/2006" xmlns:p14="http://schemas.microsoft.com/office/powerpoint/2010/main">
    <mc:Choice Requires="p14">
      <p:transition spd="slow" p14:dur="2000" advTm="15819"/>
    </mc:Choice>
    <mc:Fallback xmlns="">
      <p:transition spd="slow" advTm="1581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1C531-D288-ABCB-6B17-AA57A3A7D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2C8BB4-34D0-437D-1537-E456A3AC4C9E}"/>
              </a:ext>
            </a:extLst>
          </p:cNvPr>
          <p:cNvSpPr>
            <a:spLocks noGrp="1"/>
          </p:cNvSpPr>
          <p:nvPr>
            <p:ph type="ctrTitle"/>
          </p:nvPr>
        </p:nvSpPr>
        <p:spPr>
          <a:xfrm>
            <a:off x="532944" y="820795"/>
            <a:ext cx="7715706" cy="2387600"/>
          </a:xfrm>
        </p:spPr>
        <p:txBody>
          <a:bodyPr>
            <a:normAutofit/>
          </a:bodyPr>
          <a:lstStyle/>
          <a:p>
            <a:r>
              <a:rPr lang="en-GB">
                <a:latin typeface="Poppins" panose="00000500000000000000" pitchFamily="2" charset="0"/>
                <a:cs typeface="Poppins" panose="00000500000000000000" pitchFamily="2" charset="0"/>
              </a:rPr>
              <a:t>CUSC Panel Elections 2025</a:t>
            </a:r>
            <a:br>
              <a:rPr lang="en-GB">
                <a:latin typeface="Poppins" panose="00000500000000000000" pitchFamily="2" charset="0"/>
                <a:cs typeface="Poppins" panose="00000500000000000000" pitchFamily="2" charset="0"/>
              </a:rPr>
            </a:br>
            <a:endParaRPr lang="en-GB"/>
          </a:p>
        </p:txBody>
      </p:sp>
      <p:sp>
        <p:nvSpPr>
          <p:cNvPr id="2" name="TextBox 1">
            <a:extLst>
              <a:ext uri="{FF2B5EF4-FFF2-40B4-BE49-F238E27FC236}">
                <a16:creationId xmlns:a16="http://schemas.microsoft.com/office/drawing/2014/main" id="{AA91B248-FA8E-DF08-DA93-85F95C714B89}"/>
              </a:ext>
            </a:extLst>
          </p:cNvPr>
          <p:cNvSpPr txBox="1"/>
          <p:nvPr/>
        </p:nvSpPr>
        <p:spPr>
          <a:xfrm>
            <a:off x="806245" y="3208395"/>
            <a:ext cx="45326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A3864"/>
                </a:solidFill>
                <a:effectLst/>
                <a:uLnTx/>
                <a:uFillTx/>
                <a:latin typeface="Poppins"/>
                <a:ea typeface="+mn-ea"/>
                <a:cs typeface="+mn-cs"/>
                <a:hlinkClick r:id="rId2">
                  <a:extLst>
                    <a:ext uri="{A12FA001-AC4F-418D-AE19-62706E023703}">
                      <ahyp:hlinkClr xmlns:ahyp="http://schemas.microsoft.com/office/drawing/2018/hyperlinkcolor" val="tx"/>
                    </a:ext>
                  </a:extLst>
                </a:hlinkClick>
              </a:rPr>
              <a:t>CUSC Panel Elections Material</a:t>
            </a:r>
            <a:endParaRPr kumimoji="0" lang="en-GB" sz="1800" b="0" i="0" u="none" strike="noStrike" kern="1200" cap="none" spc="0" normalizeH="0" baseline="0" noProof="0">
              <a:ln>
                <a:noFill/>
              </a:ln>
              <a:solidFill>
                <a:srgbClr val="7A3864"/>
              </a:solidFill>
              <a:effectLst/>
              <a:uLnTx/>
              <a:uFillTx/>
              <a:latin typeface="Poppins"/>
              <a:ea typeface="+mn-ea"/>
              <a:cs typeface="+mn-cs"/>
            </a:endParaRPr>
          </a:p>
        </p:txBody>
      </p:sp>
    </p:spTree>
    <p:extLst>
      <p:ext uri="{BB962C8B-B14F-4D97-AF65-F5344CB8AC3E}">
        <p14:creationId xmlns:p14="http://schemas.microsoft.com/office/powerpoint/2010/main" val="57490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AF4EFE-2222-450E-88AB-166C59AA6ABF}"/>
              </a:ext>
            </a:extLst>
          </p:cNvPr>
          <p:cNvSpPr/>
          <p:nvPr/>
        </p:nvSpPr>
        <p:spPr>
          <a:xfrm>
            <a:off x="4607506" y="2294179"/>
            <a:ext cx="7353584" cy="990167"/>
          </a:xfrm>
          <a:prstGeom prst="rect">
            <a:avLst/>
          </a:prstGeom>
          <a:solidFill>
            <a:schemeClr val="bg1"/>
          </a:solidFill>
          <a:ln>
            <a:solidFill>
              <a:schemeClr val="accent1"/>
            </a:solidFill>
          </a:ln>
        </p:spPr>
        <p:txBody>
          <a:bodyPr wrap="square" lIns="0" tIns="0" rIns="0" bIns="0" rtlCol="0" anchor="ctr">
            <a:noAutofit/>
          </a:bodyPr>
          <a:lstStyle/>
          <a:p>
            <a:pPr marL="0" marR="0" lvl="0" indent="0" algn="l" defTabSz="5544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54545"/>
                </a:solidFill>
                <a:effectLst/>
                <a:uLnTx/>
                <a:uFillTx/>
                <a:latin typeface="Poppins"/>
                <a:ea typeface="+mn-ea"/>
                <a:cs typeface="Helvetica" charset="0"/>
              </a:rPr>
              <a:t>Updates on all Modifications are available on the Modification Tracker </a:t>
            </a:r>
            <a:r>
              <a:rPr kumimoji="0" lang="en-GB" sz="1800" b="0" i="0" u="none" strike="noStrike" kern="1200" cap="none" spc="0" normalizeH="0" baseline="0" noProof="0">
                <a:ln>
                  <a:noFill/>
                </a:ln>
                <a:solidFill>
                  <a:srgbClr val="454545"/>
                </a:solidFill>
                <a:effectLst/>
                <a:uLnTx/>
                <a:uFillTx/>
                <a:latin typeface="Poppins"/>
                <a:ea typeface="+mn-ea"/>
                <a:cs typeface="Helvetica" charset="0"/>
                <a:hlinkClick r:id="rId2"/>
              </a:rPr>
              <a:t>here</a:t>
            </a:r>
            <a:endParaRPr kumimoji="0" lang="en-US" sz="2000" b="0" i="0" u="none" strike="noStrike" kern="1200" cap="none" spc="0" normalizeH="0" baseline="0" noProof="0">
              <a:ln>
                <a:noFill/>
              </a:ln>
              <a:solidFill>
                <a:srgbClr val="454545"/>
              </a:solidFill>
              <a:effectLst/>
              <a:highlight>
                <a:srgbClr val="FFFF00"/>
              </a:highlight>
              <a:uLnTx/>
              <a:uFillTx/>
              <a:latin typeface="Poppins"/>
              <a:ea typeface="+mn-ea"/>
              <a:cs typeface="Helvetica" charset="0"/>
            </a:endParaRPr>
          </a:p>
        </p:txBody>
      </p:sp>
      <p:sp>
        <p:nvSpPr>
          <p:cNvPr id="6" name="Rectangle 5">
            <a:extLst>
              <a:ext uri="{FF2B5EF4-FFF2-40B4-BE49-F238E27FC236}">
                <a16:creationId xmlns:a16="http://schemas.microsoft.com/office/drawing/2014/main" id="{CF214B3E-B2A7-455A-959D-EB1473B12080}"/>
              </a:ext>
            </a:extLst>
          </p:cNvPr>
          <p:cNvSpPr/>
          <p:nvPr/>
        </p:nvSpPr>
        <p:spPr>
          <a:xfrm>
            <a:off x="3689207" y="3575376"/>
            <a:ext cx="8271883" cy="864938"/>
          </a:xfrm>
          <a:prstGeom prst="rect">
            <a:avLst/>
          </a:prstGeom>
          <a:solidFill>
            <a:schemeClr val="bg1"/>
          </a:solidFill>
          <a:ln>
            <a:solidFill>
              <a:schemeClr val="accent1"/>
            </a:solidFill>
          </a:ln>
        </p:spPr>
        <p:txBody>
          <a:bodyPr wrap="square" lIns="0" tIns="0" rIns="0" bIns="0" rtlCol="0" anchor="ctr">
            <a:noAutofit/>
          </a:bodyPr>
          <a:lstStyle/>
          <a:p>
            <a:pPr marL="0" marR="0" lvl="0" indent="0" algn="l" defTabSz="5544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54545"/>
                </a:solidFill>
                <a:effectLst/>
                <a:uLnTx/>
                <a:uFillTx/>
                <a:latin typeface="Poppins"/>
                <a:ea typeface="+mn-ea"/>
                <a:cs typeface="Helvetica"/>
              </a:rPr>
              <a:t>The latest CUSC Panel Headline Report and prioritisation stack are available </a:t>
            </a:r>
            <a:r>
              <a:rPr kumimoji="0" lang="en-GB" sz="1800" b="0" i="0" u="none" strike="noStrike" kern="1200" cap="none" spc="0" normalizeH="0" baseline="0" noProof="0">
                <a:ln>
                  <a:noFill/>
                </a:ln>
                <a:solidFill>
                  <a:srgbClr val="454545"/>
                </a:solidFill>
                <a:effectLst/>
                <a:uLnTx/>
                <a:uFillTx/>
                <a:latin typeface="Poppins"/>
                <a:ea typeface="+mn-ea"/>
                <a:cs typeface="Helvetica"/>
                <a:hlinkClick r:id="rId3"/>
              </a:rPr>
              <a:t>here</a:t>
            </a:r>
            <a:endParaRPr kumimoji="0" lang="en-US" sz="2000" b="0" i="0" u="none" strike="noStrike" kern="1200" cap="none" spc="0" normalizeH="0" baseline="0" noProof="0">
              <a:ln>
                <a:noFill/>
              </a:ln>
              <a:solidFill>
                <a:srgbClr val="454545"/>
              </a:solidFill>
              <a:effectLst/>
              <a:uLnTx/>
              <a:uFillTx/>
              <a:latin typeface="Poppins"/>
              <a:ea typeface="+mn-ea"/>
              <a:cs typeface="Helvetica"/>
              <a:hlinkClick r:id="rId4"/>
            </a:endParaRPr>
          </a:p>
        </p:txBody>
      </p:sp>
      <p:sp>
        <p:nvSpPr>
          <p:cNvPr id="11" name="Rectangle 10">
            <a:extLst>
              <a:ext uri="{FF2B5EF4-FFF2-40B4-BE49-F238E27FC236}">
                <a16:creationId xmlns:a16="http://schemas.microsoft.com/office/drawing/2014/main" id="{191B01C7-78F4-4E0B-A7EB-89B19D0FAE61}"/>
              </a:ext>
            </a:extLst>
          </p:cNvPr>
          <p:cNvSpPr/>
          <p:nvPr/>
        </p:nvSpPr>
        <p:spPr>
          <a:xfrm>
            <a:off x="4682836" y="946727"/>
            <a:ext cx="7278254" cy="1052205"/>
          </a:xfrm>
          <a:prstGeom prst="rect">
            <a:avLst/>
          </a:prstGeom>
          <a:solidFill>
            <a:schemeClr val="bg1"/>
          </a:solidFill>
          <a:ln>
            <a:solidFill>
              <a:schemeClr val="accent1"/>
            </a:solidFill>
          </a:ln>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54545"/>
                </a:solidFill>
                <a:effectLst/>
                <a:uLnTx/>
                <a:uFillTx/>
                <a:latin typeface="Poppins"/>
                <a:ea typeface="+mn-ea"/>
                <a:cs typeface="Helvetica" charset="0"/>
              </a:rPr>
              <a:t>Ofgem’s expected decision dates/ date they intend to publish an impact assessment or consultation, for code modifications that are with them for decision are available </a:t>
            </a:r>
            <a:r>
              <a:rPr kumimoji="0" lang="en-GB" sz="1800" b="0" i="0" u="none" strike="noStrike" kern="1200" cap="none" spc="0" normalizeH="0" baseline="0" noProof="0">
                <a:ln>
                  <a:noFill/>
                </a:ln>
                <a:solidFill>
                  <a:prstClr val="black"/>
                </a:solidFill>
                <a:effectLst/>
                <a:uLnTx/>
                <a:uFillTx/>
                <a:latin typeface="Poppins"/>
                <a:ea typeface="+mn-ea"/>
                <a:cs typeface="Arial" panose="020B0604020202020204" pitchFamily="34" charset="0"/>
                <a:hlinkClick r:id="rId5"/>
              </a:rPr>
              <a:t>here</a:t>
            </a:r>
            <a:endParaRPr kumimoji="0" lang="en-GB" sz="1800" b="0" i="0" u="none" strike="noStrike" kern="1200" cap="none" spc="0" normalizeH="0" baseline="0" noProof="0">
              <a:ln>
                <a:noFill/>
              </a:ln>
              <a:solidFill>
                <a:prstClr val="black"/>
              </a:solidFill>
              <a:effectLst/>
              <a:uLnTx/>
              <a:uFillTx/>
              <a:latin typeface="Poppins"/>
              <a:ea typeface="+mn-ea"/>
              <a:cs typeface="Arial" panose="020B0604020202020204" pitchFamily="34" charset="0"/>
            </a:endParaRPr>
          </a:p>
        </p:txBody>
      </p:sp>
      <p:sp>
        <p:nvSpPr>
          <p:cNvPr id="2" name="Rectangle 1">
            <a:extLst>
              <a:ext uri="{FF2B5EF4-FFF2-40B4-BE49-F238E27FC236}">
                <a16:creationId xmlns:a16="http://schemas.microsoft.com/office/drawing/2014/main" id="{4DAFDBEF-6EA0-3CE2-10E8-3CEAF40A4617}"/>
              </a:ext>
            </a:extLst>
          </p:cNvPr>
          <p:cNvSpPr/>
          <p:nvPr/>
        </p:nvSpPr>
        <p:spPr>
          <a:xfrm>
            <a:off x="637273" y="4901406"/>
            <a:ext cx="11323817" cy="864938"/>
          </a:xfrm>
          <a:prstGeom prst="rect">
            <a:avLst/>
          </a:prstGeom>
          <a:solidFill>
            <a:schemeClr val="bg1"/>
          </a:solidFill>
          <a:ln>
            <a:solidFill>
              <a:schemeClr val="accent1"/>
            </a:solidFill>
          </a:ln>
        </p:spPr>
        <p:txBody>
          <a:bodyPr wrap="square" lIns="0" tIns="0" rIns="0" bIns="0" rtlCol="0" anchor="ctr">
            <a:noAutofit/>
          </a:bodyPr>
          <a:lstStyle/>
          <a:p>
            <a:pPr marL="0" marR="0" lvl="0" indent="0" algn="l" defTabSz="554478"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54545"/>
                </a:solidFill>
                <a:effectLst/>
                <a:uLnTx/>
                <a:uFillTx/>
                <a:latin typeface="Poppins"/>
                <a:ea typeface="+mn-ea"/>
                <a:cs typeface="Helvetica" charset="0"/>
              </a:rPr>
              <a:t>If you would like to receive updates from the Code Administrator on CUSC modifications, please join the distribution list </a:t>
            </a:r>
            <a:r>
              <a:rPr kumimoji="0" lang="en-GB" sz="1800" b="0" i="0" u="none" strike="noStrike" kern="1200" cap="none" spc="0" normalizeH="0" baseline="0" noProof="0">
                <a:ln>
                  <a:noFill/>
                </a:ln>
                <a:solidFill>
                  <a:srgbClr val="454545"/>
                </a:solidFill>
                <a:effectLst/>
                <a:uLnTx/>
                <a:uFillTx/>
                <a:latin typeface="Poppins"/>
                <a:ea typeface="+mn-ea"/>
                <a:cs typeface="Helvetica" charset="0"/>
                <a:hlinkClick r:id="rId6"/>
              </a:rPr>
              <a:t>here</a:t>
            </a:r>
            <a:endParaRPr kumimoji="0" lang="en-US" sz="2000" b="0" i="0" u="none" strike="noStrike" kern="1200" cap="none" spc="0" normalizeH="0" baseline="0" noProof="0">
              <a:ln>
                <a:noFill/>
              </a:ln>
              <a:solidFill>
                <a:srgbClr val="454545"/>
              </a:solidFill>
              <a:effectLst/>
              <a:uLnTx/>
              <a:uFillTx/>
              <a:latin typeface="Poppins"/>
              <a:ea typeface="+mn-ea"/>
              <a:cs typeface="Helvetica" charset="0"/>
            </a:endParaRPr>
          </a:p>
        </p:txBody>
      </p:sp>
      <p:sp>
        <p:nvSpPr>
          <p:cNvPr id="3" name="Title 2">
            <a:extLst>
              <a:ext uri="{FF2B5EF4-FFF2-40B4-BE49-F238E27FC236}">
                <a16:creationId xmlns:a16="http://schemas.microsoft.com/office/drawing/2014/main" id="{21E28690-442A-FF71-B53B-168EDE464D24}"/>
              </a:ext>
            </a:extLst>
          </p:cNvPr>
          <p:cNvSpPr>
            <a:spLocks noGrp="1"/>
          </p:cNvSpPr>
          <p:nvPr>
            <p:ph type="title"/>
          </p:nvPr>
        </p:nvSpPr>
        <p:spPr/>
        <p:txBody>
          <a:bodyPr/>
          <a:lstStyle/>
          <a:p>
            <a:r>
              <a:rPr lang="en-GB"/>
              <a:t>Useful Links</a:t>
            </a:r>
          </a:p>
        </p:txBody>
      </p:sp>
    </p:spTree>
    <p:extLst>
      <p:ext uri="{BB962C8B-B14F-4D97-AF65-F5344CB8AC3E}">
        <p14:creationId xmlns:p14="http://schemas.microsoft.com/office/powerpoint/2010/main" val="222778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E7AA1B0-57EA-41C0-8BB3-1A62BB1224FB}"/>
              </a:ext>
            </a:extLst>
          </p:cNvPr>
          <p:cNvGraphicFramePr>
            <a:graphicFrameLocks noGrp="1"/>
          </p:cNvGraphicFramePr>
          <p:nvPr/>
        </p:nvGraphicFramePr>
        <p:xfrm>
          <a:off x="182216" y="732794"/>
          <a:ext cx="11827568" cy="4816363"/>
        </p:xfrm>
        <a:graphic>
          <a:graphicData uri="http://schemas.openxmlformats.org/drawingml/2006/table">
            <a:tbl>
              <a:tblPr firstRow="1" bandRow="1">
                <a:tableStyleId>{21E4AEA4-8DFA-4A89-87EB-49C32662AFE0}</a:tableStyleId>
              </a:tblPr>
              <a:tblGrid>
                <a:gridCol w="2568677">
                  <a:extLst>
                    <a:ext uri="{9D8B030D-6E8A-4147-A177-3AD203B41FA5}">
                      <a16:colId xmlns:a16="http://schemas.microsoft.com/office/drawing/2014/main" val="1040491326"/>
                    </a:ext>
                  </a:extLst>
                </a:gridCol>
                <a:gridCol w="2236743">
                  <a:extLst>
                    <a:ext uri="{9D8B030D-6E8A-4147-A177-3AD203B41FA5}">
                      <a16:colId xmlns:a16="http://schemas.microsoft.com/office/drawing/2014/main" val="1621856735"/>
                    </a:ext>
                  </a:extLst>
                </a:gridCol>
                <a:gridCol w="1246909">
                  <a:extLst>
                    <a:ext uri="{9D8B030D-6E8A-4147-A177-3AD203B41FA5}">
                      <a16:colId xmlns:a16="http://schemas.microsoft.com/office/drawing/2014/main" val="757160084"/>
                    </a:ext>
                  </a:extLst>
                </a:gridCol>
                <a:gridCol w="2890982">
                  <a:extLst>
                    <a:ext uri="{9D8B030D-6E8A-4147-A177-3AD203B41FA5}">
                      <a16:colId xmlns:a16="http://schemas.microsoft.com/office/drawing/2014/main" val="2088933556"/>
                    </a:ext>
                  </a:extLst>
                </a:gridCol>
                <a:gridCol w="2884257">
                  <a:extLst>
                    <a:ext uri="{9D8B030D-6E8A-4147-A177-3AD203B41FA5}">
                      <a16:colId xmlns:a16="http://schemas.microsoft.com/office/drawing/2014/main" val="1958492886"/>
                    </a:ext>
                  </a:extLst>
                </a:gridCol>
              </a:tblGrid>
              <a:tr h="391221">
                <a:tc>
                  <a:txBody>
                    <a:bodyPr/>
                    <a:lstStyle/>
                    <a:p>
                      <a:endParaRPr lang="en-US" sz="1400">
                        <a:latin typeface="Arial" panose="020B0604020202020204" pitchFamily="34" charset="0"/>
                        <a:cs typeface="Arial" panose="020B0604020202020204" pitchFamily="34" charset="0"/>
                      </a:endParaRPr>
                    </a:p>
                  </a:txBody>
                  <a:tcPr/>
                </a:tc>
                <a:tc>
                  <a:txBody>
                    <a:bodyPr/>
                    <a:lstStyle/>
                    <a:p>
                      <a:r>
                        <a:rPr lang="en-GB" sz="1400"/>
                        <a:t>Panel Dates</a:t>
                      </a:r>
                      <a:endParaRPr lang="en-US" sz="1400">
                        <a:latin typeface="Arial" panose="020B0604020202020204" pitchFamily="34" charset="0"/>
                        <a:cs typeface="Arial" panose="020B0604020202020204" pitchFamily="34" charset="0"/>
                      </a:endParaRPr>
                    </a:p>
                  </a:txBody>
                  <a:tcPr/>
                </a:tc>
                <a:tc>
                  <a:txBody>
                    <a:bodyPr/>
                    <a:lstStyle/>
                    <a:p>
                      <a:r>
                        <a:rPr lang="en-GB" sz="1400"/>
                        <a:t>Papers Day</a:t>
                      </a:r>
                      <a:endParaRPr lang="en-US" sz="1400">
                        <a:latin typeface="Arial" panose="020B0604020202020204" pitchFamily="34" charset="0"/>
                        <a:cs typeface="Arial" panose="020B0604020202020204" pitchFamily="34" charset="0"/>
                      </a:endParaRPr>
                    </a:p>
                  </a:txBody>
                  <a:tcPr/>
                </a:tc>
                <a:tc>
                  <a:txBody>
                    <a:bodyPr/>
                    <a:lstStyle/>
                    <a:p>
                      <a:r>
                        <a:rPr lang="en-GB" sz="1400"/>
                        <a:t>Modification Submission Date</a:t>
                      </a:r>
                      <a:endParaRPr lang="en-US" sz="1400">
                        <a:latin typeface="Arial" panose="020B0604020202020204" pitchFamily="34" charset="0"/>
                        <a:cs typeface="Arial" panose="020B0604020202020204" pitchFamily="34" charset="0"/>
                      </a:endParaRPr>
                    </a:p>
                  </a:txBody>
                  <a:tcPr/>
                </a:tc>
                <a:tc>
                  <a:txBody>
                    <a:bodyPr/>
                    <a:lstStyle/>
                    <a:p>
                      <a:r>
                        <a:rPr lang="en-GB" sz="1400"/>
                        <a:t>(TCMF) CUSC Development Forum</a:t>
                      </a: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78755609"/>
                  </a:ext>
                </a:extLst>
              </a:tr>
              <a:tr h="330631">
                <a:tc>
                  <a:txBody>
                    <a:bodyPr/>
                    <a:lstStyle/>
                    <a:p>
                      <a:pPr algn="l" fontAlgn="b"/>
                      <a:r>
                        <a:rPr lang="en-GB" sz="1400" kern="1200">
                          <a:solidFill>
                            <a:schemeClr val="bg1">
                              <a:lumMod val="95000"/>
                            </a:schemeClr>
                          </a:solidFill>
                        </a:rPr>
                        <a:t>  December</a:t>
                      </a:r>
                      <a:endParaRPr lang="en-GB" sz="1400" kern="1200">
                        <a:solidFill>
                          <a:schemeClr val="bg1">
                            <a:lumMod val="95000"/>
                          </a:schemeClr>
                        </a:solidFill>
                        <a:latin typeface="+mn-lt"/>
                        <a:ea typeface="+mn-ea"/>
                        <a:cs typeface="+mn-cs"/>
                      </a:endParaRPr>
                    </a:p>
                  </a:txBody>
                  <a:tcPr marL="6350" marR="6350" marT="6350" anchor="b"/>
                </a:tc>
                <a:tc>
                  <a:txBody>
                    <a:bodyPr/>
                    <a:lstStyle/>
                    <a:p>
                      <a:pPr algn="l" fontAlgn="b"/>
                      <a:r>
                        <a:rPr lang="en-GB" sz="1400" kern="1200">
                          <a:solidFill>
                            <a:schemeClr val="bg1">
                              <a:lumMod val="95000"/>
                            </a:schemeClr>
                          </a:solidFill>
                        </a:rPr>
                        <a:t> 13</a:t>
                      </a:r>
                      <a:endParaRPr lang="en-GB" sz="1400" kern="1200">
                        <a:solidFill>
                          <a:schemeClr val="bg1">
                            <a:lumMod val="95000"/>
                          </a:schemeClr>
                        </a:solidFill>
                        <a:latin typeface="+mn-lt"/>
                        <a:ea typeface="+mn-ea"/>
                        <a:cs typeface="+mn-cs"/>
                      </a:endParaRPr>
                    </a:p>
                  </a:txBody>
                  <a:tcPr marL="6350" marR="6350" marT="6350" anchor="b"/>
                </a:tc>
                <a:tc>
                  <a:txBody>
                    <a:bodyPr/>
                    <a:lstStyle/>
                    <a:p>
                      <a:pPr algn="l" fontAlgn="b"/>
                      <a:r>
                        <a:rPr lang="en-GB" sz="1400" kern="1200">
                          <a:solidFill>
                            <a:schemeClr val="bg1">
                              <a:lumMod val="95000"/>
                            </a:schemeClr>
                          </a:solidFill>
                        </a:rPr>
                        <a:t> 5</a:t>
                      </a:r>
                      <a:endParaRPr lang="en-GB" sz="1400" kern="1200">
                        <a:solidFill>
                          <a:schemeClr val="bg1">
                            <a:lumMod val="95000"/>
                          </a:schemeClr>
                        </a:solidFill>
                        <a:latin typeface="+mn-lt"/>
                        <a:ea typeface="+mn-ea"/>
                        <a:cs typeface="+mn-cs"/>
                      </a:endParaRPr>
                    </a:p>
                  </a:txBody>
                  <a:tcPr marL="6350" marR="6350" marT="6350" anchor="b"/>
                </a:tc>
                <a:tc>
                  <a:txBody>
                    <a:bodyPr/>
                    <a:lstStyle/>
                    <a:p>
                      <a:pPr algn="l" fontAlgn="b"/>
                      <a:r>
                        <a:rPr lang="en-GB" sz="1400" kern="1200">
                          <a:solidFill>
                            <a:schemeClr val="bg1">
                              <a:lumMod val="95000"/>
                            </a:schemeClr>
                          </a:solidFill>
                        </a:rPr>
                        <a:t> 28 November</a:t>
                      </a:r>
                      <a:endParaRPr lang="en-GB" sz="1400" kern="1200">
                        <a:solidFill>
                          <a:schemeClr val="bg1">
                            <a:lumMod val="95000"/>
                          </a:schemeClr>
                        </a:solidFill>
                        <a:latin typeface="+mn-lt"/>
                        <a:ea typeface="+mn-ea"/>
                        <a:cs typeface="+mn-cs"/>
                      </a:endParaRPr>
                    </a:p>
                  </a:txBody>
                  <a:tcPr marL="6350" marR="6350" marT="6350" anchor="b"/>
                </a:tc>
                <a:tc>
                  <a:txBody>
                    <a:bodyPr/>
                    <a:lstStyle/>
                    <a:p>
                      <a:pPr algn="l" fontAlgn="b"/>
                      <a:r>
                        <a:rPr lang="en-GB" sz="1400" kern="1200">
                          <a:solidFill>
                            <a:schemeClr val="bg1">
                              <a:lumMod val="95000"/>
                            </a:schemeClr>
                          </a:solidFill>
                        </a:rPr>
                        <a:t> 21 November (cancelled)</a:t>
                      </a:r>
                      <a:endParaRPr lang="en-GB" sz="1400" kern="1200">
                        <a:solidFill>
                          <a:schemeClr val="bg1">
                            <a:lumMod val="95000"/>
                          </a:schemeClr>
                        </a:solidFill>
                        <a:latin typeface="+mn-lt"/>
                        <a:ea typeface="+mn-ea"/>
                        <a:cs typeface="+mn-cs"/>
                      </a:endParaRPr>
                    </a:p>
                  </a:txBody>
                  <a:tcPr marL="6350" marR="6350" marT="6350" anchor="b"/>
                </a:tc>
                <a:extLst>
                  <a:ext uri="{0D108BD9-81ED-4DB2-BD59-A6C34878D82A}">
                    <a16:rowId xmlns:a16="http://schemas.microsoft.com/office/drawing/2014/main" val="1685197438"/>
                  </a:ext>
                </a:extLst>
              </a:tr>
              <a:tr h="330631">
                <a:tc>
                  <a:txBody>
                    <a:bodyPr/>
                    <a:lstStyle/>
                    <a:p>
                      <a:pPr algn="l" fontAlgn="b"/>
                      <a:r>
                        <a:rPr lang="en-GB" sz="1400" kern="1200">
                          <a:solidFill>
                            <a:schemeClr val="bg1"/>
                          </a:solidFill>
                          <a:latin typeface="+mn-lt"/>
                          <a:ea typeface="+mn-ea"/>
                          <a:cs typeface="+mn-cs"/>
                        </a:rPr>
                        <a:t>  January</a:t>
                      </a:r>
                    </a:p>
                  </a:txBody>
                  <a:tcPr marL="6350" marR="6350" marT="6350" anchor="b"/>
                </a:tc>
                <a:tc>
                  <a:txBody>
                    <a:bodyPr/>
                    <a:lstStyle/>
                    <a:p>
                      <a:pPr algn="l" fontAlgn="b"/>
                      <a:r>
                        <a:rPr lang="en-GB" sz="1400" b="0" i="0" u="none" strike="noStrike">
                          <a:solidFill>
                            <a:schemeClr val="bg1"/>
                          </a:solidFill>
                          <a:effectLst/>
                          <a:latin typeface="+mj-lt"/>
                        </a:rPr>
                        <a:t> 31</a:t>
                      </a:r>
                    </a:p>
                  </a:txBody>
                  <a:tcPr marL="6350" marR="6350" marT="6350" anchor="b"/>
                </a:tc>
                <a:tc>
                  <a:txBody>
                    <a:bodyPr/>
                    <a:lstStyle/>
                    <a:p>
                      <a:pPr algn="l" fontAlgn="b"/>
                      <a:r>
                        <a:rPr lang="en-GB" sz="1400" b="0" i="0" u="none" strike="noStrike">
                          <a:solidFill>
                            <a:schemeClr val="bg1"/>
                          </a:solidFill>
                          <a:effectLst/>
                          <a:latin typeface="+mj-lt"/>
                        </a:rPr>
                        <a:t> 23 </a:t>
                      </a:r>
                    </a:p>
                  </a:txBody>
                  <a:tcPr marL="6350" marR="6350" marT="6350" anchor="b"/>
                </a:tc>
                <a:tc>
                  <a:txBody>
                    <a:bodyPr/>
                    <a:lstStyle/>
                    <a:p>
                      <a:pPr algn="l" fontAlgn="b"/>
                      <a:r>
                        <a:rPr lang="en-GB" sz="1400" b="0" i="0" u="none" strike="noStrike">
                          <a:solidFill>
                            <a:schemeClr val="bg1"/>
                          </a:solidFill>
                          <a:effectLst/>
                          <a:latin typeface="+mj-lt"/>
                        </a:rPr>
                        <a:t> 16</a:t>
                      </a:r>
                    </a:p>
                  </a:txBody>
                  <a:tcPr marL="6350" marR="6350" marT="6350" anchor="b"/>
                </a:tc>
                <a:tc>
                  <a:txBody>
                    <a:bodyPr/>
                    <a:lstStyle/>
                    <a:p>
                      <a:pPr algn="l" fontAlgn="b"/>
                      <a:r>
                        <a:rPr lang="en-GB" sz="1400" b="0" i="0" u="none" strike="noStrike">
                          <a:solidFill>
                            <a:schemeClr val="bg1"/>
                          </a:solidFill>
                          <a:effectLst/>
                          <a:latin typeface="+mj-lt"/>
                        </a:rPr>
                        <a:t> 9</a:t>
                      </a:r>
                    </a:p>
                  </a:txBody>
                  <a:tcPr marL="6350" marR="6350" marT="6350" anchor="b"/>
                </a:tc>
                <a:extLst>
                  <a:ext uri="{0D108BD9-81ED-4DB2-BD59-A6C34878D82A}">
                    <a16:rowId xmlns:a16="http://schemas.microsoft.com/office/drawing/2014/main" val="1506931839"/>
                  </a:ext>
                </a:extLst>
              </a:tr>
              <a:tr h="330631">
                <a:tc>
                  <a:txBody>
                    <a:bodyPr/>
                    <a:lstStyle/>
                    <a:p>
                      <a:pPr algn="l" fontAlgn="b"/>
                      <a:r>
                        <a:rPr lang="en-GB" sz="1400" kern="1200">
                          <a:solidFill>
                            <a:schemeClr val="bg1"/>
                          </a:solidFill>
                          <a:latin typeface="+mn-lt"/>
                          <a:ea typeface="+mn-ea"/>
                          <a:cs typeface="+mn-cs"/>
                        </a:rPr>
                        <a:t>  February</a:t>
                      </a:r>
                    </a:p>
                  </a:txBody>
                  <a:tcPr marL="6350" marR="6350" marT="6350" anchor="b"/>
                </a:tc>
                <a:tc>
                  <a:txBody>
                    <a:bodyPr/>
                    <a:lstStyle/>
                    <a:p>
                      <a:pPr algn="l" fontAlgn="b"/>
                      <a:r>
                        <a:rPr lang="en-GB" sz="1400" b="0" i="0" u="none" strike="noStrike">
                          <a:solidFill>
                            <a:schemeClr val="bg1"/>
                          </a:solidFill>
                          <a:effectLst/>
                          <a:latin typeface="+mj-lt"/>
                        </a:rPr>
                        <a:t> 28</a:t>
                      </a:r>
                    </a:p>
                  </a:txBody>
                  <a:tcPr marL="6350" marR="6350" marT="6350" anchor="b"/>
                </a:tc>
                <a:tc>
                  <a:txBody>
                    <a:bodyPr/>
                    <a:lstStyle/>
                    <a:p>
                      <a:pPr algn="l" fontAlgn="b"/>
                      <a:r>
                        <a:rPr lang="en-GB" sz="1400" b="0" i="0" u="none" strike="noStrike">
                          <a:solidFill>
                            <a:schemeClr val="bg1"/>
                          </a:solidFill>
                          <a:effectLst/>
                          <a:latin typeface="+mj-lt"/>
                        </a:rPr>
                        <a:t> 20</a:t>
                      </a:r>
                    </a:p>
                  </a:txBody>
                  <a:tcPr marL="6350" marR="6350" marT="6350" anchor="b"/>
                </a:tc>
                <a:tc>
                  <a:txBody>
                    <a:bodyPr/>
                    <a:lstStyle/>
                    <a:p>
                      <a:pPr algn="l" fontAlgn="b"/>
                      <a:r>
                        <a:rPr lang="en-GB" sz="1400" b="0" i="0" u="none" strike="noStrike">
                          <a:solidFill>
                            <a:schemeClr val="bg1"/>
                          </a:solidFill>
                          <a:effectLst/>
                          <a:latin typeface="+mj-lt"/>
                        </a:rPr>
                        <a:t> 13</a:t>
                      </a:r>
                    </a:p>
                  </a:txBody>
                  <a:tcPr marL="6350" marR="6350" marT="6350" anchor="b"/>
                </a:tc>
                <a:tc>
                  <a:txBody>
                    <a:bodyPr/>
                    <a:lstStyle/>
                    <a:p>
                      <a:pPr algn="l" fontAlgn="b"/>
                      <a:r>
                        <a:rPr lang="en-GB" sz="1400" b="0" i="0" u="none" strike="noStrike">
                          <a:solidFill>
                            <a:schemeClr val="bg1"/>
                          </a:solidFill>
                          <a:effectLst/>
                          <a:latin typeface="+mj-lt"/>
                        </a:rPr>
                        <a:t> 6</a:t>
                      </a:r>
                    </a:p>
                  </a:txBody>
                  <a:tcPr marL="6350" marR="6350" marT="6350" anchor="b"/>
                </a:tc>
                <a:extLst>
                  <a:ext uri="{0D108BD9-81ED-4DB2-BD59-A6C34878D82A}">
                    <a16:rowId xmlns:a16="http://schemas.microsoft.com/office/drawing/2014/main" val="802011505"/>
                  </a:ext>
                </a:extLst>
              </a:tr>
              <a:tr h="330631">
                <a:tc>
                  <a:txBody>
                    <a:bodyPr/>
                    <a:lstStyle/>
                    <a:p>
                      <a:pPr algn="l" fontAlgn="b"/>
                      <a:r>
                        <a:rPr lang="en-GB" sz="1400" kern="1200">
                          <a:solidFill>
                            <a:schemeClr val="bg1"/>
                          </a:solidFill>
                          <a:latin typeface="+mn-lt"/>
                          <a:ea typeface="+mn-ea"/>
                          <a:cs typeface="+mn-cs"/>
                        </a:rPr>
                        <a:t>  March</a:t>
                      </a:r>
                    </a:p>
                  </a:txBody>
                  <a:tcPr marL="6350" marR="6350" marT="6350" anchor="b"/>
                </a:tc>
                <a:tc>
                  <a:txBody>
                    <a:bodyPr/>
                    <a:lstStyle/>
                    <a:p>
                      <a:pPr algn="l" fontAlgn="b"/>
                      <a:r>
                        <a:rPr lang="en-GB" sz="1400" b="0" i="0" u="none" strike="noStrike">
                          <a:solidFill>
                            <a:schemeClr val="bg1"/>
                          </a:solidFill>
                          <a:effectLst/>
                          <a:latin typeface="+mj-lt"/>
                        </a:rPr>
                        <a:t> 28</a:t>
                      </a:r>
                    </a:p>
                  </a:txBody>
                  <a:tcPr marL="6350" marR="6350" marT="6350" anchor="b"/>
                </a:tc>
                <a:tc>
                  <a:txBody>
                    <a:bodyPr/>
                    <a:lstStyle/>
                    <a:p>
                      <a:pPr algn="l" fontAlgn="b"/>
                      <a:r>
                        <a:rPr lang="en-GB" sz="1400" b="0" i="0" u="none" strike="noStrike">
                          <a:solidFill>
                            <a:schemeClr val="bg1"/>
                          </a:solidFill>
                          <a:effectLst/>
                          <a:latin typeface="+mj-lt"/>
                        </a:rPr>
                        <a:t> 20</a:t>
                      </a:r>
                    </a:p>
                  </a:txBody>
                  <a:tcPr marL="6350" marR="6350" marT="6350" anchor="b"/>
                </a:tc>
                <a:tc>
                  <a:txBody>
                    <a:bodyPr/>
                    <a:lstStyle/>
                    <a:p>
                      <a:pPr algn="l" fontAlgn="b"/>
                      <a:r>
                        <a:rPr lang="en-GB" sz="1400" b="0" i="0" u="none" strike="noStrike">
                          <a:solidFill>
                            <a:schemeClr val="bg1"/>
                          </a:solidFill>
                          <a:effectLst/>
                          <a:latin typeface="+mj-lt"/>
                        </a:rPr>
                        <a:t> 13</a:t>
                      </a:r>
                    </a:p>
                  </a:txBody>
                  <a:tcPr marL="6350" marR="6350" marT="6350" anchor="b"/>
                </a:tc>
                <a:tc>
                  <a:txBody>
                    <a:bodyPr/>
                    <a:lstStyle/>
                    <a:p>
                      <a:pPr algn="l" fontAlgn="b"/>
                      <a:r>
                        <a:rPr lang="en-GB" sz="1400" b="0" i="0" u="none" strike="noStrike">
                          <a:solidFill>
                            <a:schemeClr val="bg1"/>
                          </a:solidFill>
                          <a:effectLst/>
                          <a:latin typeface="+mj-lt"/>
                        </a:rPr>
                        <a:t> 6 </a:t>
                      </a:r>
                    </a:p>
                  </a:txBody>
                  <a:tcPr marL="6350" marR="6350" marT="6350" anchor="b"/>
                </a:tc>
                <a:extLst>
                  <a:ext uri="{0D108BD9-81ED-4DB2-BD59-A6C34878D82A}">
                    <a16:rowId xmlns:a16="http://schemas.microsoft.com/office/drawing/2014/main" val="2655247789"/>
                  </a:ext>
                </a:extLst>
              </a:tr>
              <a:tr h="330631">
                <a:tc>
                  <a:txBody>
                    <a:bodyPr/>
                    <a:lstStyle/>
                    <a:p>
                      <a:pPr algn="l" fontAlgn="b"/>
                      <a:r>
                        <a:rPr lang="en-GB" sz="1400" kern="1200">
                          <a:solidFill>
                            <a:schemeClr val="bg1"/>
                          </a:solidFill>
                          <a:latin typeface="+mn-lt"/>
                          <a:ea typeface="+mn-ea"/>
                          <a:cs typeface="+mn-cs"/>
                        </a:rPr>
                        <a:t>  May (April’s Panel)</a:t>
                      </a:r>
                    </a:p>
                  </a:txBody>
                  <a:tcPr marL="6350" marR="6350" marT="6350" anchor="b"/>
                </a:tc>
                <a:tc>
                  <a:txBody>
                    <a:bodyPr/>
                    <a:lstStyle/>
                    <a:p>
                      <a:pPr algn="l" fontAlgn="b"/>
                      <a:r>
                        <a:rPr lang="en-GB" sz="1400" b="0" i="0" u="none" strike="noStrike">
                          <a:solidFill>
                            <a:schemeClr val="bg1"/>
                          </a:solidFill>
                          <a:effectLst/>
                          <a:latin typeface="+mj-lt"/>
                        </a:rPr>
                        <a:t> 02</a:t>
                      </a:r>
                    </a:p>
                  </a:txBody>
                  <a:tcPr marL="6350" marR="6350" marT="6350" anchor="b"/>
                </a:tc>
                <a:tc>
                  <a:txBody>
                    <a:bodyPr/>
                    <a:lstStyle/>
                    <a:p>
                      <a:pPr algn="l" fontAlgn="b"/>
                      <a:r>
                        <a:rPr lang="en-GB" sz="1400" b="0" i="0" u="none" strike="noStrike">
                          <a:solidFill>
                            <a:schemeClr val="bg1"/>
                          </a:solidFill>
                          <a:effectLst/>
                          <a:latin typeface="+mj-lt"/>
                        </a:rPr>
                        <a:t> 24 April</a:t>
                      </a:r>
                    </a:p>
                  </a:txBody>
                  <a:tcPr marL="6350" marR="6350" marT="6350" anchor="b"/>
                </a:tc>
                <a:tc>
                  <a:txBody>
                    <a:bodyPr/>
                    <a:lstStyle/>
                    <a:p>
                      <a:pPr algn="l" fontAlgn="b"/>
                      <a:r>
                        <a:rPr lang="en-GB" sz="1400" b="0" i="0" u="none" strike="noStrike">
                          <a:solidFill>
                            <a:schemeClr val="bg1"/>
                          </a:solidFill>
                          <a:effectLst/>
                          <a:latin typeface="+mj-lt"/>
                        </a:rPr>
                        <a:t> 15 April</a:t>
                      </a:r>
                    </a:p>
                  </a:txBody>
                  <a:tcPr marL="6350" marR="6350" marT="6350" anchor="b"/>
                </a:tc>
                <a:tc>
                  <a:txBody>
                    <a:bodyPr/>
                    <a:lstStyle/>
                    <a:p>
                      <a:pPr algn="l" fontAlgn="b"/>
                      <a:r>
                        <a:rPr lang="en-GB" sz="1400" b="0" i="0" u="none" strike="noStrike">
                          <a:solidFill>
                            <a:schemeClr val="bg1"/>
                          </a:solidFill>
                          <a:effectLst/>
                          <a:latin typeface="+mj-lt"/>
                        </a:rPr>
                        <a:t> 10 April (cancelled)</a:t>
                      </a:r>
                    </a:p>
                  </a:txBody>
                  <a:tcPr marL="6350" marR="6350" marT="6350" anchor="b"/>
                </a:tc>
                <a:extLst>
                  <a:ext uri="{0D108BD9-81ED-4DB2-BD59-A6C34878D82A}">
                    <a16:rowId xmlns:a16="http://schemas.microsoft.com/office/drawing/2014/main" val="1858916151"/>
                  </a:ext>
                </a:extLst>
              </a:tr>
              <a:tr h="330631">
                <a:tc>
                  <a:txBody>
                    <a:bodyPr/>
                    <a:lstStyle/>
                    <a:p>
                      <a:pPr algn="l" fontAlgn="b"/>
                      <a:r>
                        <a:rPr lang="en-GB" sz="1400" kern="1200">
                          <a:solidFill>
                            <a:schemeClr val="bg1"/>
                          </a:solidFill>
                          <a:latin typeface="+mn-lt"/>
                          <a:ea typeface="+mn-ea"/>
                          <a:cs typeface="+mn-cs"/>
                        </a:rPr>
                        <a:t>  May</a:t>
                      </a:r>
                    </a:p>
                  </a:txBody>
                  <a:tcPr marL="6350" marR="6350" marT="6350" anchor="b"/>
                </a:tc>
                <a:tc>
                  <a:txBody>
                    <a:bodyPr/>
                    <a:lstStyle/>
                    <a:p>
                      <a:pPr algn="l" fontAlgn="b"/>
                      <a:r>
                        <a:rPr lang="en-GB" sz="1400" b="0" i="0" u="none" strike="noStrike">
                          <a:solidFill>
                            <a:schemeClr val="bg1"/>
                          </a:solidFill>
                          <a:effectLst/>
                          <a:latin typeface="+mj-lt"/>
                        </a:rPr>
                        <a:t> 23</a:t>
                      </a:r>
                    </a:p>
                  </a:txBody>
                  <a:tcPr marL="6350" marR="6350" marT="6350" anchor="b"/>
                </a:tc>
                <a:tc>
                  <a:txBody>
                    <a:bodyPr/>
                    <a:lstStyle/>
                    <a:p>
                      <a:pPr algn="l" fontAlgn="b"/>
                      <a:r>
                        <a:rPr lang="en-GB" sz="1400" b="0" i="0" u="none" strike="noStrike">
                          <a:solidFill>
                            <a:schemeClr val="bg1"/>
                          </a:solidFill>
                          <a:effectLst/>
                          <a:latin typeface="+mj-lt"/>
                        </a:rPr>
                        <a:t> 15</a:t>
                      </a:r>
                    </a:p>
                  </a:txBody>
                  <a:tcPr marL="6350" marR="6350" marT="6350" anchor="b"/>
                </a:tc>
                <a:tc>
                  <a:txBody>
                    <a:bodyPr/>
                    <a:lstStyle/>
                    <a:p>
                      <a:pPr algn="l" fontAlgn="b"/>
                      <a:r>
                        <a:rPr lang="en-GB" sz="1400" b="0" i="0" u="none" strike="noStrike">
                          <a:solidFill>
                            <a:schemeClr val="bg1"/>
                          </a:solidFill>
                          <a:effectLst/>
                          <a:latin typeface="+mj-lt"/>
                        </a:rPr>
                        <a:t> 8</a:t>
                      </a:r>
                    </a:p>
                  </a:txBody>
                  <a:tcPr marL="6350" marR="6350" marT="6350" anchor="b"/>
                </a:tc>
                <a:tc>
                  <a:txBody>
                    <a:bodyPr/>
                    <a:lstStyle/>
                    <a:p>
                      <a:pPr algn="l" fontAlgn="b"/>
                      <a:r>
                        <a:rPr lang="en-GB" sz="1400" b="0" i="0" u="none" strike="noStrike">
                          <a:solidFill>
                            <a:schemeClr val="bg1"/>
                          </a:solidFill>
                          <a:effectLst/>
                          <a:latin typeface="+mj-lt"/>
                        </a:rPr>
                        <a:t> 8</a:t>
                      </a:r>
                    </a:p>
                  </a:txBody>
                  <a:tcPr marL="6350" marR="6350" marT="6350" anchor="b"/>
                </a:tc>
                <a:extLst>
                  <a:ext uri="{0D108BD9-81ED-4DB2-BD59-A6C34878D82A}">
                    <a16:rowId xmlns:a16="http://schemas.microsoft.com/office/drawing/2014/main" val="1364769861"/>
                  </a:ext>
                </a:extLst>
              </a:tr>
              <a:tr h="330631">
                <a:tc>
                  <a:txBody>
                    <a:bodyPr/>
                    <a:lstStyle/>
                    <a:p>
                      <a:pPr algn="l" fontAlgn="b"/>
                      <a:r>
                        <a:rPr lang="en-GB" sz="1400" kern="1200">
                          <a:solidFill>
                            <a:schemeClr val="bg1"/>
                          </a:solidFill>
                          <a:latin typeface="+mn-lt"/>
                          <a:ea typeface="+mn-ea"/>
                          <a:cs typeface="+mn-cs"/>
                        </a:rPr>
                        <a:t>  June </a:t>
                      </a:r>
                    </a:p>
                  </a:txBody>
                  <a:tcPr marL="6350" marR="6350" marT="6350" anchor="b"/>
                </a:tc>
                <a:tc>
                  <a:txBody>
                    <a:bodyPr/>
                    <a:lstStyle/>
                    <a:p>
                      <a:pPr algn="l" fontAlgn="b"/>
                      <a:r>
                        <a:rPr lang="en-GB" sz="1400" b="0" i="0" u="none" strike="noStrike">
                          <a:solidFill>
                            <a:schemeClr val="bg1"/>
                          </a:solidFill>
                          <a:effectLst/>
                          <a:latin typeface="+mj-lt"/>
                        </a:rPr>
                        <a:t> 27</a:t>
                      </a:r>
                    </a:p>
                  </a:txBody>
                  <a:tcPr marL="6350" marR="6350" marT="6350" anchor="b"/>
                </a:tc>
                <a:tc>
                  <a:txBody>
                    <a:bodyPr/>
                    <a:lstStyle/>
                    <a:p>
                      <a:pPr algn="l" fontAlgn="b"/>
                      <a:r>
                        <a:rPr lang="en-GB" sz="1400" b="0" i="0" u="none" strike="noStrike">
                          <a:solidFill>
                            <a:schemeClr val="bg1"/>
                          </a:solidFill>
                          <a:effectLst/>
                          <a:latin typeface="+mj-lt"/>
                        </a:rPr>
                        <a:t> 19</a:t>
                      </a:r>
                    </a:p>
                  </a:txBody>
                  <a:tcPr marL="6350" marR="6350" marT="6350" anchor="b"/>
                </a:tc>
                <a:tc>
                  <a:txBody>
                    <a:bodyPr/>
                    <a:lstStyle/>
                    <a:p>
                      <a:pPr algn="l" fontAlgn="b"/>
                      <a:r>
                        <a:rPr lang="en-GB" sz="1400" b="0" i="0" u="none" strike="noStrike">
                          <a:solidFill>
                            <a:schemeClr val="bg1"/>
                          </a:solidFill>
                          <a:effectLst/>
                          <a:latin typeface="+mj-lt"/>
                        </a:rPr>
                        <a:t> 12</a:t>
                      </a:r>
                    </a:p>
                  </a:txBody>
                  <a:tcPr marL="6350" marR="6350" marT="6350" anchor="b"/>
                </a:tc>
                <a:tc>
                  <a:txBody>
                    <a:bodyPr/>
                    <a:lstStyle/>
                    <a:p>
                      <a:pPr algn="l" fontAlgn="b"/>
                      <a:r>
                        <a:rPr lang="en-GB" sz="1400" b="0" i="0" u="none" strike="noStrike">
                          <a:solidFill>
                            <a:schemeClr val="bg1"/>
                          </a:solidFill>
                          <a:effectLst/>
                          <a:latin typeface="+mj-lt"/>
                        </a:rPr>
                        <a:t> 5</a:t>
                      </a:r>
                    </a:p>
                  </a:txBody>
                  <a:tcPr marL="6350" marR="6350" marT="6350" anchor="b"/>
                </a:tc>
                <a:extLst>
                  <a:ext uri="{0D108BD9-81ED-4DB2-BD59-A6C34878D82A}">
                    <a16:rowId xmlns:a16="http://schemas.microsoft.com/office/drawing/2014/main" val="3403106955"/>
                  </a:ext>
                </a:extLst>
              </a:tr>
              <a:tr h="330631">
                <a:tc>
                  <a:txBody>
                    <a:bodyPr/>
                    <a:lstStyle/>
                    <a:p>
                      <a:pPr algn="l" fontAlgn="b"/>
                      <a:r>
                        <a:rPr lang="en-GB" sz="1400" kern="1200">
                          <a:solidFill>
                            <a:schemeClr val="bg1"/>
                          </a:solidFill>
                          <a:latin typeface="+mn-lt"/>
                          <a:ea typeface="+mn-ea"/>
                          <a:cs typeface="+mn-cs"/>
                        </a:rPr>
                        <a:t>  July</a:t>
                      </a:r>
                    </a:p>
                  </a:txBody>
                  <a:tcPr marL="6350" marR="6350" marT="6350" anchor="b"/>
                </a:tc>
                <a:tc>
                  <a:txBody>
                    <a:bodyPr/>
                    <a:lstStyle/>
                    <a:p>
                      <a:pPr algn="l" fontAlgn="b"/>
                      <a:r>
                        <a:rPr lang="en-GB" sz="1400" b="0" i="0" u="none" strike="noStrike">
                          <a:solidFill>
                            <a:schemeClr val="bg1"/>
                          </a:solidFill>
                          <a:effectLst/>
                          <a:latin typeface="+mj-lt"/>
                        </a:rPr>
                        <a:t> 25</a:t>
                      </a:r>
                    </a:p>
                  </a:txBody>
                  <a:tcPr marL="6350" marR="6350" marT="6350" anchor="b"/>
                </a:tc>
                <a:tc>
                  <a:txBody>
                    <a:bodyPr/>
                    <a:lstStyle/>
                    <a:p>
                      <a:pPr algn="l" fontAlgn="b"/>
                      <a:r>
                        <a:rPr lang="en-GB" sz="1400" b="0" i="0" u="none" strike="noStrike">
                          <a:solidFill>
                            <a:schemeClr val="bg1"/>
                          </a:solidFill>
                          <a:effectLst/>
                          <a:latin typeface="+mj-lt"/>
                        </a:rPr>
                        <a:t> 17</a:t>
                      </a:r>
                    </a:p>
                  </a:txBody>
                  <a:tcPr marL="6350" marR="6350" marT="6350" anchor="b"/>
                </a:tc>
                <a:tc>
                  <a:txBody>
                    <a:bodyPr/>
                    <a:lstStyle/>
                    <a:p>
                      <a:pPr algn="l" fontAlgn="b"/>
                      <a:r>
                        <a:rPr lang="en-GB" sz="1400" b="0" i="0" u="none" strike="noStrike">
                          <a:solidFill>
                            <a:schemeClr val="bg1"/>
                          </a:solidFill>
                          <a:effectLst/>
                          <a:latin typeface="+mj-lt"/>
                        </a:rPr>
                        <a:t> 10</a:t>
                      </a:r>
                    </a:p>
                  </a:txBody>
                  <a:tcPr marL="6350" marR="6350" marT="6350" anchor="b"/>
                </a:tc>
                <a:tc>
                  <a:txBody>
                    <a:bodyPr/>
                    <a:lstStyle/>
                    <a:p>
                      <a:pPr algn="l" fontAlgn="b"/>
                      <a:r>
                        <a:rPr lang="en-GB" sz="1400" b="0" i="0" u="none" strike="noStrike">
                          <a:solidFill>
                            <a:schemeClr val="bg1"/>
                          </a:solidFill>
                          <a:effectLst/>
                          <a:latin typeface="+mj-lt"/>
                        </a:rPr>
                        <a:t> 3 (cancelled)</a:t>
                      </a:r>
                    </a:p>
                  </a:txBody>
                  <a:tcPr marL="6350" marR="6350" marT="6350" anchor="b"/>
                </a:tc>
                <a:extLst>
                  <a:ext uri="{0D108BD9-81ED-4DB2-BD59-A6C34878D82A}">
                    <a16:rowId xmlns:a16="http://schemas.microsoft.com/office/drawing/2014/main" val="990646279"/>
                  </a:ext>
                </a:extLst>
              </a:tr>
              <a:tr h="330631">
                <a:tc>
                  <a:txBody>
                    <a:bodyPr/>
                    <a:lstStyle/>
                    <a:p>
                      <a:pPr algn="l" fontAlgn="b"/>
                      <a:r>
                        <a:rPr lang="en-GB" sz="1400" kern="1200">
                          <a:solidFill>
                            <a:schemeClr val="bg1"/>
                          </a:solidFill>
                          <a:latin typeface="+mn-lt"/>
                          <a:ea typeface="+mn-ea"/>
                          <a:cs typeface="+mn-cs"/>
                        </a:rPr>
                        <a:t>  August</a:t>
                      </a:r>
                    </a:p>
                  </a:txBody>
                  <a:tcPr marL="6350" marR="6350" marT="6350" anchor="b"/>
                </a:tc>
                <a:tc>
                  <a:txBody>
                    <a:bodyPr/>
                    <a:lstStyle/>
                    <a:p>
                      <a:pPr algn="l" fontAlgn="b"/>
                      <a:r>
                        <a:rPr lang="en-GB" sz="1400" b="0" i="0" u="none" strike="noStrike">
                          <a:solidFill>
                            <a:schemeClr val="bg1"/>
                          </a:solidFill>
                          <a:effectLst/>
                          <a:latin typeface="+mj-lt"/>
                        </a:rPr>
                        <a:t> 22</a:t>
                      </a:r>
                    </a:p>
                  </a:txBody>
                  <a:tcPr marL="6350" marR="6350" marT="6350" anchor="b"/>
                </a:tc>
                <a:tc>
                  <a:txBody>
                    <a:bodyPr/>
                    <a:lstStyle/>
                    <a:p>
                      <a:pPr algn="l" fontAlgn="b"/>
                      <a:r>
                        <a:rPr lang="en-GB" sz="1400" b="0" i="0" u="none" strike="noStrike">
                          <a:solidFill>
                            <a:schemeClr val="bg1"/>
                          </a:solidFill>
                          <a:effectLst/>
                          <a:latin typeface="+mj-lt"/>
                        </a:rPr>
                        <a:t> 14</a:t>
                      </a:r>
                    </a:p>
                  </a:txBody>
                  <a:tcPr marL="6350" marR="6350" marT="6350" anchor="b"/>
                </a:tc>
                <a:tc>
                  <a:txBody>
                    <a:bodyPr/>
                    <a:lstStyle/>
                    <a:p>
                      <a:pPr algn="l" fontAlgn="b"/>
                      <a:r>
                        <a:rPr lang="en-GB" sz="1400" b="0" i="0" u="none" strike="noStrike">
                          <a:solidFill>
                            <a:schemeClr val="bg1"/>
                          </a:solidFill>
                          <a:effectLst/>
                          <a:latin typeface="+mj-lt"/>
                        </a:rPr>
                        <a:t> 7</a:t>
                      </a:r>
                    </a:p>
                  </a:txBody>
                  <a:tcPr marL="6350" marR="6350" marT="6350" anchor="b"/>
                </a:tc>
                <a:tc>
                  <a:txBody>
                    <a:bodyPr/>
                    <a:lstStyle/>
                    <a:p>
                      <a:pPr algn="l" fontAlgn="b"/>
                      <a:r>
                        <a:rPr lang="en-GB" sz="1400" b="0" i="0" u="none" strike="noStrike">
                          <a:solidFill>
                            <a:schemeClr val="bg1"/>
                          </a:solidFill>
                          <a:effectLst/>
                          <a:latin typeface="+mj-lt"/>
                        </a:rPr>
                        <a:t> 7</a:t>
                      </a:r>
                    </a:p>
                  </a:txBody>
                  <a:tcPr marL="6350" marR="6350" marT="6350" anchor="b"/>
                </a:tc>
                <a:extLst>
                  <a:ext uri="{0D108BD9-81ED-4DB2-BD59-A6C34878D82A}">
                    <a16:rowId xmlns:a16="http://schemas.microsoft.com/office/drawing/2014/main" val="2631177138"/>
                  </a:ext>
                </a:extLst>
              </a:tr>
              <a:tr h="330631">
                <a:tc>
                  <a:txBody>
                    <a:bodyPr/>
                    <a:lstStyle/>
                    <a:p>
                      <a:pPr algn="l" fontAlgn="b"/>
                      <a:r>
                        <a:rPr lang="en-GB" sz="1400" kern="1200">
                          <a:solidFill>
                            <a:schemeClr val="dk1"/>
                          </a:solidFill>
                          <a:latin typeface="+mn-lt"/>
                          <a:ea typeface="+mn-ea"/>
                          <a:cs typeface="+mn-cs"/>
                        </a:rPr>
                        <a:t>  September</a:t>
                      </a:r>
                    </a:p>
                  </a:txBody>
                  <a:tcPr marL="6350" marR="6350" marT="6350" anchor="b"/>
                </a:tc>
                <a:tc>
                  <a:txBody>
                    <a:bodyPr/>
                    <a:lstStyle/>
                    <a:p>
                      <a:pPr algn="l" fontAlgn="b"/>
                      <a:r>
                        <a:rPr lang="en-GB" sz="1400" b="0" i="0" u="none" strike="noStrike">
                          <a:solidFill>
                            <a:srgbClr val="000000"/>
                          </a:solidFill>
                          <a:effectLst/>
                          <a:latin typeface="+mj-lt"/>
                        </a:rPr>
                        <a:t> 26</a:t>
                      </a:r>
                    </a:p>
                  </a:txBody>
                  <a:tcPr marL="6350" marR="6350" marT="6350" anchor="b"/>
                </a:tc>
                <a:tc>
                  <a:txBody>
                    <a:bodyPr/>
                    <a:lstStyle/>
                    <a:p>
                      <a:pPr algn="l" fontAlgn="b"/>
                      <a:r>
                        <a:rPr lang="en-GB" sz="1400" b="0" i="0" u="none" strike="noStrike">
                          <a:solidFill>
                            <a:srgbClr val="000000"/>
                          </a:solidFill>
                          <a:effectLst/>
                          <a:latin typeface="+mj-lt"/>
                        </a:rPr>
                        <a:t> 18</a:t>
                      </a:r>
                    </a:p>
                  </a:txBody>
                  <a:tcPr marL="6350" marR="6350" marT="6350" anchor="b"/>
                </a:tc>
                <a:tc>
                  <a:txBody>
                    <a:bodyPr/>
                    <a:lstStyle/>
                    <a:p>
                      <a:pPr algn="l" fontAlgn="b"/>
                      <a:r>
                        <a:rPr lang="en-GB" sz="1400" b="0" i="0" u="none" strike="noStrike">
                          <a:solidFill>
                            <a:srgbClr val="000000"/>
                          </a:solidFill>
                          <a:effectLst/>
                          <a:latin typeface="+mj-lt"/>
                        </a:rPr>
                        <a:t> 11</a:t>
                      </a:r>
                    </a:p>
                  </a:txBody>
                  <a:tcPr marL="6350" marR="6350" marT="6350" anchor="b"/>
                </a:tc>
                <a:tc>
                  <a:txBody>
                    <a:bodyPr/>
                    <a:lstStyle/>
                    <a:p>
                      <a:pPr algn="l" fontAlgn="b"/>
                      <a:r>
                        <a:rPr lang="en-GB" sz="1400" b="0" i="0" u="none" strike="noStrike">
                          <a:solidFill>
                            <a:srgbClr val="000000"/>
                          </a:solidFill>
                          <a:effectLst/>
                          <a:latin typeface="+mj-lt"/>
                        </a:rPr>
                        <a:t> 4</a:t>
                      </a:r>
                    </a:p>
                  </a:txBody>
                  <a:tcPr marL="6350" marR="6350" marT="6350" anchor="b"/>
                </a:tc>
                <a:extLst>
                  <a:ext uri="{0D108BD9-81ED-4DB2-BD59-A6C34878D82A}">
                    <a16:rowId xmlns:a16="http://schemas.microsoft.com/office/drawing/2014/main" val="2822840545"/>
                  </a:ext>
                </a:extLst>
              </a:tr>
              <a:tr h="330631">
                <a:tc>
                  <a:txBody>
                    <a:bodyPr/>
                    <a:lstStyle/>
                    <a:p>
                      <a:pPr algn="l" fontAlgn="b"/>
                      <a:r>
                        <a:rPr lang="en-GB" sz="1400" kern="1200">
                          <a:solidFill>
                            <a:schemeClr val="dk1"/>
                          </a:solidFill>
                          <a:latin typeface="+mn-lt"/>
                          <a:ea typeface="+mn-ea"/>
                          <a:cs typeface="+mn-cs"/>
                        </a:rPr>
                        <a:t>  October </a:t>
                      </a:r>
                    </a:p>
                  </a:txBody>
                  <a:tcPr marL="6350" marR="6350" marT="6350" anchor="b"/>
                </a:tc>
                <a:tc>
                  <a:txBody>
                    <a:bodyPr/>
                    <a:lstStyle/>
                    <a:p>
                      <a:pPr algn="l" fontAlgn="b"/>
                      <a:r>
                        <a:rPr lang="en-GB" sz="1400" b="0" i="0" u="none" strike="noStrike">
                          <a:solidFill>
                            <a:srgbClr val="000000"/>
                          </a:solidFill>
                          <a:effectLst/>
                          <a:latin typeface="+mj-lt"/>
                        </a:rPr>
                        <a:t> 31</a:t>
                      </a:r>
                    </a:p>
                  </a:txBody>
                  <a:tcPr marL="6350" marR="6350" marT="6350" anchor="b"/>
                </a:tc>
                <a:tc>
                  <a:txBody>
                    <a:bodyPr/>
                    <a:lstStyle/>
                    <a:p>
                      <a:pPr algn="l" fontAlgn="b"/>
                      <a:r>
                        <a:rPr lang="en-GB" sz="1400" b="0" i="0" u="none" strike="noStrike">
                          <a:solidFill>
                            <a:srgbClr val="000000"/>
                          </a:solidFill>
                          <a:effectLst/>
                          <a:latin typeface="+mj-lt"/>
                        </a:rPr>
                        <a:t> 23</a:t>
                      </a:r>
                    </a:p>
                  </a:txBody>
                  <a:tcPr marL="6350" marR="6350" marT="6350" anchor="b"/>
                </a:tc>
                <a:tc>
                  <a:txBody>
                    <a:bodyPr/>
                    <a:lstStyle/>
                    <a:p>
                      <a:pPr algn="l" fontAlgn="b"/>
                      <a:r>
                        <a:rPr lang="en-GB" sz="1400" b="0" i="0" u="none" strike="noStrike">
                          <a:solidFill>
                            <a:srgbClr val="000000"/>
                          </a:solidFill>
                          <a:effectLst/>
                          <a:latin typeface="+mj-lt"/>
                        </a:rPr>
                        <a:t> 16</a:t>
                      </a:r>
                    </a:p>
                  </a:txBody>
                  <a:tcPr marL="6350" marR="6350" marT="6350" anchor="b"/>
                </a:tc>
                <a:tc>
                  <a:txBody>
                    <a:bodyPr/>
                    <a:lstStyle/>
                    <a:p>
                      <a:pPr algn="l" fontAlgn="b"/>
                      <a:r>
                        <a:rPr lang="en-GB" sz="1400" b="0" i="0" u="none" strike="noStrike">
                          <a:solidFill>
                            <a:srgbClr val="000000"/>
                          </a:solidFill>
                          <a:effectLst/>
                          <a:latin typeface="+mj-lt"/>
                        </a:rPr>
                        <a:t> 2</a:t>
                      </a:r>
                    </a:p>
                  </a:txBody>
                  <a:tcPr marL="6350" marR="6350" marT="6350" anchor="b"/>
                </a:tc>
                <a:extLst>
                  <a:ext uri="{0D108BD9-81ED-4DB2-BD59-A6C34878D82A}">
                    <a16:rowId xmlns:a16="http://schemas.microsoft.com/office/drawing/2014/main" val="694284032"/>
                  </a:ext>
                </a:extLst>
              </a:tr>
              <a:tr h="330631">
                <a:tc>
                  <a:txBody>
                    <a:bodyPr/>
                    <a:lstStyle/>
                    <a:p>
                      <a:pPr algn="l" fontAlgn="b"/>
                      <a:r>
                        <a:rPr lang="en-GB" sz="1400" kern="1200">
                          <a:solidFill>
                            <a:schemeClr val="dk1"/>
                          </a:solidFill>
                          <a:latin typeface="+mn-lt"/>
                          <a:ea typeface="+mn-ea"/>
                          <a:cs typeface="+mn-cs"/>
                        </a:rPr>
                        <a:t>  November </a:t>
                      </a:r>
                    </a:p>
                  </a:txBody>
                  <a:tcPr marL="6350" marR="6350" marT="6350" anchor="b"/>
                </a:tc>
                <a:tc>
                  <a:txBody>
                    <a:bodyPr/>
                    <a:lstStyle/>
                    <a:p>
                      <a:pPr algn="l" fontAlgn="b"/>
                      <a:r>
                        <a:rPr lang="en-GB" sz="1400" b="0" i="0" u="none" strike="noStrike">
                          <a:solidFill>
                            <a:srgbClr val="000000"/>
                          </a:solidFill>
                          <a:effectLst/>
                          <a:latin typeface="+mj-lt"/>
                        </a:rPr>
                        <a:t> 28</a:t>
                      </a:r>
                    </a:p>
                  </a:txBody>
                  <a:tcPr marL="6350" marR="6350" marT="6350" anchor="b"/>
                </a:tc>
                <a:tc>
                  <a:txBody>
                    <a:bodyPr/>
                    <a:lstStyle/>
                    <a:p>
                      <a:pPr algn="l" fontAlgn="b"/>
                      <a:r>
                        <a:rPr lang="en-GB" sz="1400" b="0" i="0" u="none" strike="noStrike">
                          <a:solidFill>
                            <a:srgbClr val="000000"/>
                          </a:solidFill>
                          <a:effectLst/>
                          <a:latin typeface="+mj-lt"/>
                        </a:rPr>
                        <a:t> 20</a:t>
                      </a:r>
                    </a:p>
                  </a:txBody>
                  <a:tcPr marL="6350" marR="6350" marT="6350" anchor="b"/>
                </a:tc>
                <a:tc>
                  <a:txBody>
                    <a:bodyPr/>
                    <a:lstStyle/>
                    <a:p>
                      <a:pPr algn="l" fontAlgn="b"/>
                      <a:r>
                        <a:rPr lang="en-GB" sz="1400" b="0" i="0" u="none" strike="noStrike">
                          <a:solidFill>
                            <a:srgbClr val="000000"/>
                          </a:solidFill>
                          <a:effectLst/>
                          <a:latin typeface="+mj-lt"/>
                        </a:rPr>
                        <a:t> 13</a:t>
                      </a:r>
                    </a:p>
                  </a:txBody>
                  <a:tcPr marL="6350" marR="6350" marT="6350" anchor="b"/>
                </a:tc>
                <a:tc>
                  <a:txBody>
                    <a:bodyPr/>
                    <a:lstStyle/>
                    <a:p>
                      <a:pPr algn="l" fontAlgn="b"/>
                      <a:r>
                        <a:rPr lang="en-GB" sz="1400" b="0" i="0" u="none" strike="noStrike">
                          <a:solidFill>
                            <a:srgbClr val="000000"/>
                          </a:solidFill>
                          <a:effectLst/>
                          <a:latin typeface="+mj-lt"/>
                        </a:rPr>
                        <a:t> 6</a:t>
                      </a:r>
                    </a:p>
                  </a:txBody>
                  <a:tcPr marL="6350" marR="6350" marT="6350" anchor="b"/>
                </a:tc>
                <a:extLst>
                  <a:ext uri="{0D108BD9-81ED-4DB2-BD59-A6C34878D82A}">
                    <a16:rowId xmlns:a16="http://schemas.microsoft.com/office/drawing/2014/main" val="593483069"/>
                  </a:ext>
                </a:extLst>
              </a:tr>
              <a:tr h="330631">
                <a:tc>
                  <a:txBody>
                    <a:bodyPr/>
                    <a:lstStyle/>
                    <a:p>
                      <a:pPr algn="l" fontAlgn="b"/>
                      <a:r>
                        <a:rPr lang="en-GB" sz="1400" kern="1200">
                          <a:solidFill>
                            <a:schemeClr val="dk1"/>
                          </a:solidFill>
                          <a:latin typeface="+mn-lt"/>
                          <a:ea typeface="+mn-ea"/>
                          <a:cs typeface="+mn-cs"/>
                        </a:rPr>
                        <a:t>  December </a:t>
                      </a:r>
                    </a:p>
                  </a:txBody>
                  <a:tcPr marL="6350" marR="6350" marT="6350" anchor="b"/>
                </a:tc>
                <a:tc>
                  <a:txBody>
                    <a:bodyPr/>
                    <a:lstStyle/>
                    <a:p>
                      <a:pPr algn="l" fontAlgn="b"/>
                      <a:r>
                        <a:rPr lang="en-GB" sz="1400" b="0" i="0" u="none" strike="noStrike">
                          <a:solidFill>
                            <a:srgbClr val="000000"/>
                          </a:solidFill>
                          <a:effectLst/>
                          <a:latin typeface="+mj-lt"/>
                        </a:rPr>
                        <a:t> 12</a:t>
                      </a:r>
                    </a:p>
                  </a:txBody>
                  <a:tcPr marL="6350" marR="6350" marT="6350" anchor="b"/>
                </a:tc>
                <a:tc>
                  <a:txBody>
                    <a:bodyPr/>
                    <a:lstStyle/>
                    <a:p>
                      <a:pPr algn="l" fontAlgn="b"/>
                      <a:r>
                        <a:rPr lang="en-GB" sz="1400" b="0" i="0" u="none" strike="noStrike">
                          <a:solidFill>
                            <a:srgbClr val="000000"/>
                          </a:solidFill>
                          <a:effectLst/>
                          <a:latin typeface="+mj-lt"/>
                        </a:rPr>
                        <a:t> 4</a:t>
                      </a:r>
                    </a:p>
                  </a:txBody>
                  <a:tcPr marL="6350" marR="6350" marT="6350" anchor="b"/>
                </a:tc>
                <a:tc>
                  <a:txBody>
                    <a:bodyPr/>
                    <a:lstStyle/>
                    <a:p>
                      <a:pPr algn="l" fontAlgn="b"/>
                      <a:r>
                        <a:rPr lang="en-GB" sz="1400" b="0" i="0" u="none" strike="noStrike">
                          <a:solidFill>
                            <a:srgbClr val="000000"/>
                          </a:solidFill>
                          <a:effectLst/>
                          <a:latin typeface="+mj-lt"/>
                        </a:rPr>
                        <a:t> 16</a:t>
                      </a:r>
                    </a:p>
                  </a:txBody>
                  <a:tcPr marL="6350" marR="6350" marT="6350" anchor="b"/>
                </a:tc>
                <a:tc>
                  <a:txBody>
                    <a:bodyPr/>
                    <a:lstStyle/>
                    <a:p>
                      <a:pPr algn="l" fontAlgn="b"/>
                      <a:r>
                        <a:rPr lang="en-GB" sz="1400" b="0" i="0" u="none" strike="noStrike">
                          <a:solidFill>
                            <a:srgbClr val="000000"/>
                          </a:solidFill>
                          <a:effectLst/>
                          <a:latin typeface="+mj-lt"/>
                        </a:rPr>
                        <a:t> 20 November</a:t>
                      </a:r>
                    </a:p>
                  </a:txBody>
                  <a:tcPr marL="6350" marR="6350" marT="6350" anchor="b"/>
                </a:tc>
                <a:extLst>
                  <a:ext uri="{0D108BD9-81ED-4DB2-BD59-A6C34878D82A}">
                    <a16:rowId xmlns:a16="http://schemas.microsoft.com/office/drawing/2014/main" val="2420873329"/>
                  </a:ext>
                </a:extLst>
              </a:tr>
            </a:tbl>
          </a:graphicData>
        </a:graphic>
      </p:graphicFrame>
      <p:sp>
        <p:nvSpPr>
          <p:cNvPr id="10" name="Rectangle: Rounded Corners 9">
            <a:extLst>
              <a:ext uri="{FF2B5EF4-FFF2-40B4-BE49-F238E27FC236}">
                <a16:creationId xmlns:a16="http://schemas.microsoft.com/office/drawing/2014/main" id="{0E011C18-978C-47E8-A9EE-C14EEED59381}"/>
              </a:ext>
            </a:extLst>
          </p:cNvPr>
          <p:cNvSpPr/>
          <p:nvPr/>
        </p:nvSpPr>
        <p:spPr>
          <a:xfrm>
            <a:off x="3187730" y="253948"/>
            <a:ext cx="5088835" cy="309766"/>
          </a:xfrm>
          <a:prstGeom prst="roundRect">
            <a:avLst/>
          </a:prstGeom>
          <a:solidFill>
            <a:schemeClr val="tx2">
              <a:lumMod val="90000"/>
              <a:lumOff val="10000"/>
            </a:schemeClr>
          </a:solidFill>
          <a:ln w="12700" cap="flat" cmpd="sng" algn="ctr">
            <a:solidFill>
              <a:srgbClr val="FFC000">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CUSC 2025 - Panel dates</a:t>
            </a:r>
            <a:endParaRPr kumimoji="0" lang="en-US" sz="1800" b="1" i="0" u="none" strike="noStrike" kern="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974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79277-FFE0-64B5-5608-66367DD3975A}"/>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43E24ABB-2ECC-0961-E7CE-1532A5E9CB1C}"/>
              </a:ext>
            </a:extLst>
          </p:cNvPr>
          <p:cNvSpPr>
            <a:spLocks noGrp="1"/>
          </p:cNvSpPr>
          <p:nvPr>
            <p:ph type="title"/>
          </p:nvPr>
        </p:nvSpPr>
        <p:spPr/>
        <p:txBody>
          <a:bodyPr/>
          <a:lstStyle/>
          <a:p>
            <a:r>
              <a:rPr lang="en-GB" dirty="0">
                <a:solidFill>
                  <a:schemeClr val="accent1">
                    <a:lumMod val="75000"/>
                  </a:schemeClr>
                </a:solidFill>
              </a:rPr>
              <a:t>Your CUSC Panel representatives</a:t>
            </a:r>
          </a:p>
        </p:txBody>
      </p:sp>
      <p:sp>
        <p:nvSpPr>
          <p:cNvPr id="3" name="Content Placeholder 2">
            <a:extLst>
              <a:ext uri="{FF2B5EF4-FFF2-40B4-BE49-F238E27FC236}">
                <a16:creationId xmlns:a16="http://schemas.microsoft.com/office/drawing/2014/main" id="{C26FBE19-51D3-3D24-379B-CF56F805D15F}"/>
              </a:ext>
            </a:extLst>
          </p:cNvPr>
          <p:cNvSpPr>
            <a:spLocks noGrp="1"/>
          </p:cNvSpPr>
          <p:nvPr>
            <p:ph sz="half" idx="1"/>
          </p:nvPr>
        </p:nvSpPr>
        <p:spPr>
          <a:xfrm>
            <a:off x="637273" y="1235676"/>
            <a:ext cx="9709362" cy="1497693"/>
          </a:xfrm>
        </p:spPr>
        <p:txBody>
          <a:bodyPr>
            <a:normAutofit/>
          </a:bodyPr>
          <a:lstStyle/>
          <a:p>
            <a:pPr marL="457200" indent="-457200">
              <a:buFont typeface="Arial" panose="020B0604020202020204" pitchFamily="34" charset="0"/>
              <a:buChar char="•"/>
            </a:pPr>
            <a:r>
              <a:rPr lang="en-GB"/>
              <a:t>Industry is represented at CUSC Panel by representatives, who would love your input. Their contact details can be found </a:t>
            </a:r>
            <a:r>
              <a:rPr lang="en-GB">
                <a:hlinkClick r:id="rId2"/>
              </a:rPr>
              <a:t>here</a:t>
            </a:r>
            <a:r>
              <a:rPr lang="en-GB"/>
              <a:t>.</a:t>
            </a:r>
          </a:p>
          <a:p>
            <a:pPr marL="457200" indent="-457200">
              <a:buFont typeface="Arial" panose="020B0604020202020204" pitchFamily="34" charset="0"/>
              <a:buChar char="•"/>
            </a:pPr>
            <a:r>
              <a:rPr lang="en-GB"/>
              <a:t>Panel members represent their industry segments at Panel; the more input they have, the more your voice can be heard.</a:t>
            </a:r>
          </a:p>
        </p:txBody>
      </p:sp>
      <p:graphicFrame>
        <p:nvGraphicFramePr>
          <p:cNvPr id="4" name="Table 3">
            <a:extLst>
              <a:ext uri="{FF2B5EF4-FFF2-40B4-BE49-F238E27FC236}">
                <a16:creationId xmlns:a16="http://schemas.microsoft.com/office/drawing/2014/main" id="{4F599288-38D7-E13C-EC40-A62916AC1DD2}"/>
              </a:ext>
            </a:extLst>
          </p:cNvPr>
          <p:cNvGraphicFramePr>
            <a:graphicFrameLocks noGrp="1"/>
          </p:cNvGraphicFramePr>
          <p:nvPr>
            <p:extLst>
              <p:ext uri="{D42A27DB-BD31-4B8C-83A1-F6EECF244321}">
                <p14:modId xmlns:p14="http://schemas.microsoft.com/office/powerpoint/2010/main" val="784052508"/>
              </p:ext>
            </p:extLst>
          </p:nvPr>
        </p:nvGraphicFramePr>
        <p:xfrm>
          <a:off x="989965" y="2733370"/>
          <a:ext cx="7986886" cy="3598606"/>
        </p:xfrm>
        <a:graphic>
          <a:graphicData uri="http://schemas.openxmlformats.org/drawingml/2006/table">
            <a:tbl>
              <a:tblPr>
                <a:tableStyleId>{69CF1AB2-1976-4502-BF36-3FF5EA218861}</a:tableStyleId>
              </a:tblPr>
              <a:tblGrid>
                <a:gridCol w="1158936">
                  <a:extLst>
                    <a:ext uri="{9D8B030D-6E8A-4147-A177-3AD203B41FA5}">
                      <a16:colId xmlns:a16="http://schemas.microsoft.com/office/drawing/2014/main" val="4093220090"/>
                    </a:ext>
                  </a:extLst>
                </a:gridCol>
                <a:gridCol w="1321885">
                  <a:extLst>
                    <a:ext uri="{9D8B030D-6E8A-4147-A177-3AD203B41FA5}">
                      <a16:colId xmlns:a16="http://schemas.microsoft.com/office/drawing/2014/main" val="2487523509"/>
                    </a:ext>
                  </a:extLst>
                </a:gridCol>
                <a:gridCol w="269908">
                  <a:extLst>
                    <a:ext uri="{9D8B030D-6E8A-4147-A177-3AD203B41FA5}">
                      <a16:colId xmlns:a16="http://schemas.microsoft.com/office/drawing/2014/main" val="3492196867"/>
                    </a:ext>
                  </a:extLst>
                </a:gridCol>
                <a:gridCol w="1158936">
                  <a:extLst>
                    <a:ext uri="{9D8B030D-6E8A-4147-A177-3AD203B41FA5}">
                      <a16:colId xmlns:a16="http://schemas.microsoft.com/office/drawing/2014/main" val="2452317508"/>
                    </a:ext>
                  </a:extLst>
                </a:gridCol>
                <a:gridCol w="1158936">
                  <a:extLst>
                    <a:ext uri="{9D8B030D-6E8A-4147-A177-3AD203B41FA5}">
                      <a16:colId xmlns:a16="http://schemas.microsoft.com/office/drawing/2014/main" val="2464232049"/>
                    </a:ext>
                  </a:extLst>
                </a:gridCol>
                <a:gridCol w="390967">
                  <a:extLst>
                    <a:ext uri="{9D8B030D-6E8A-4147-A177-3AD203B41FA5}">
                      <a16:colId xmlns:a16="http://schemas.microsoft.com/office/drawing/2014/main" val="4173152983"/>
                    </a:ext>
                  </a:extLst>
                </a:gridCol>
                <a:gridCol w="1158936">
                  <a:extLst>
                    <a:ext uri="{9D8B030D-6E8A-4147-A177-3AD203B41FA5}">
                      <a16:colId xmlns:a16="http://schemas.microsoft.com/office/drawing/2014/main" val="1082947087"/>
                    </a:ext>
                  </a:extLst>
                </a:gridCol>
                <a:gridCol w="1368382">
                  <a:extLst>
                    <a:ext uri="{9D8B030D-6E8A-4147-A177-3AD203B41FA5}">
                      <a16:colId xmlns:a16="http://schemas.microsoft.com/office/drawing/2014/main" val="1592790481"/>
                    </a:ext>
                  </a:extLst>
                </a:gridCol>
              </a:tblGrid>
              <a:tr h="379377">
                <a:tc>
                  <a:txBody>
                    <a:bodyPr/>
                    <a:lstStyle/>
                    <a:p>
                      <a:pPr algn="l" fontAlgn="ctr"/>
                      <a:r>
                        <a:rPr lang="en-GB" sz="1000" b="1" u="none" strike="noStrike" dirty="0">
                          <a:effectLst/>
                          <a:latin typeface="Poppins"/>
                          <a:cs typeface="Poppins"/>
                        </a:rPr>
                        <a:t>Anthony </a:t>
                      </a:r>
                      <a:r>
                        <a:rPr lang="en-GB" sz="1000" b="1" u="none" strike="noStrike" dirty="0" err="1">
                          <a:effectLst/>
                          <a:latin typeface="Poppins"/>
                          <a:cs typeface="Poppins"/>
                        </a:rPr>
                        <a:t>Pygram</a:t>
                      </a:r>
                      <a:r>
                        <a:rPr lang="en-GB" sz="1000" b="1" u="none" strike="noStrike" dirty="0">
                          <a:effectLst/>
                          <a:latin typeface="Poppins"/>
                          <a:cs typeface="Poppins"/>
                        </a:rPr>
                        <a:t> </a:t>
                      </a:r>
                    </a:p>
                  </a:txBody>
                  <a:tcPr marL="2652" marR="2652" marT="2652" marB="0" anchor="ctr"/>
                </a:tc>
                <a:tc>
                  <a:txBody>
                    <a:bodyPr/>
                    <a:lstStyle/>
                    <a:p>
                      <a:pPr algn="l" fontAlgn="ctr"/>
                      <a:r>
                        <a:rPr lang="en-GB" sz="1000" u="none" strike="noStrike" dirty="0">
                          <a:effectLst/>
                          <a:latin typeface="Poppins"/>
                          <a:cs typeface="Poppins"/>
                        </a:rPr>
                        <a:t>Independent Panel Chair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Joseph Dunn</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Camille Gilsenan</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NESO Representative</a:t>
                      </a:r>
                      <a:endParaRPr lang="en-GB" sz="1000" b="0" i="0" u="none" strike="noStrike" dirty="0">
                        <a:solidFill>
                          <a:srgbClr val="000000"/>
                        </a:solidFill>
                        <a:effectLst/>
                        <a:latin typeface="Poppins"/>
                        <a:cs typeface="Poppins"/>
                      </a:endParaRPr>
                    </a:p>
                  </a:txBody>
                  <a:tcPr marL="2652" marR="2652" marT="2652" marB="0" anchor="ctr"/>
                </a:tc>
                <a:extLst>
                  <a:ext uri="{0D108BD9-81ED-4DB2-BD59-A6C34878D82A}">
                    <a16:rowId xmlns:a16="http://schemas.microsoft.com/office/drawing/2014/main" val="2322109466"/>
                  </a:ext>
                </a:extLst>
              </a:tr>
              <a:tr h="945155">
                <a:tc>
                  <a:txBody>
                    <a:bodyPr/>
                    <a:lstStyle/>
                    <a:p>
                      <a:pPr algn="l" fontAlgn="ctr"/>
                      <a:r>
                        <a:rPr lang="en-GB" sz="1000" b="1" u="none" strike="noStrike" dirty="0">
                          <a:effectLst/>
                          <a:latin typeface="Poppins"/>
                          <a:cs typeface="Poppins"/>
                        </a:rPr>
                        <a:t>Catia Gomes</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Panel Secretary and Code Administrator Representative</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Kyran Hanks</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Daniel Arrowsmith</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NESO Representative</a:t>
                      </a:r>
                      <a:endParaRPr lang="en-GB" sz="1000" b="0" i="0" u="none" strike="noStrike" dirty="0">
                        <a:solidFill>
                          <a:srgbClr val="000000"/>
                        </a:solidFill>
                        <a:effectLst/>
                        <a:latin typeface="Poppins"/>
                        <a:cs typeface="Poppins"/>
                      </a:endParaRPr>
                    </a:p>
                  </a:txBody>
                  <a:tcPr marL="2652" marR="2652" marT="2652" marB="0" anchor="ctr"/>
                </a:tc>
                <a:extLst>
                  <a:ext uri="{0D108BD9-81ED-4DB2-BD59-A6C34878D82A}">
                    <a16:rowId xmlns:a16="http://schemas.microsoft.com/office/drawing/2014/main" val="2604182915"/>
                  </a:ext>
                </a:extLst>
              </a:tr>
              <a:tr h="567970">
                <a:tc>
                  <a:txBody>
                    <a:bodyPr/>
                    <a:lstStyle/>
                    <a:p>
                      <a:pPr algn="l" fontAlgn="ctr"/>
                      <a:r>
                        <a:rPr lang="en-GB" sz="1000" b="1" u="none" strike="noStrike" dirty="0">
                          <a:effectLst/>
                          <a:latin typeface="Poppins"/>
                          <a:cs typeface="Poppins"/>
                        </a:rPr>
                        <a:t>Ren Walker</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Panel Technical Secretary</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Paul Jones</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Andy Pace</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Consumer Panel Representative </a:t>
                      </a:r>
                      <a:endParaRPr lang="en-GB" sz="1000" b="0" i="0" u="none" strike="noStrike" dirty="0">
                        <a:solidFill>
                          <a:srgbClr val="000000"/>
                        </a:solidFill>
                        <a:effectLst/>
                        <a:latin typeface="Poppins"/>
                        <a:cs typeface="Poppins"/>
                      </a:endParaRPr>
                    </a:p>
                  </a:txBody>
                  <a:tcPr marL="2652" marR="2652" marT="2652" marB="0" anchor="ctr"/>
                </a:tc>
                <a:extLst>
                  <a:ext uri="{0D108BD9-81ED-4DB2-BD59-A6C34878D82A}">
                    <a16:rowId xmlns:a16="http://schemas.microsoft.com/office/drawing/2014/main" val="2480837956"/>
                  </a:ext>
                </a:extLst>
              </a:tr>
              <a:tr h="473674">
                <a:tc>
                  <a:txBody>
                    <a:bodyPr/>
                    <a:lstStyle/>
                    <a:p>
                      <a:pPr algn="l" fontAlgn="ctr"/>
                      <a:r>
                        <a:rPr lang="en-GB" sz="1000" b="1" u="none" strike="noStrike" dirty="0">
                          <a:effectLst/>
                          <a:latin typeface="Poppins"/>
                          <a:cs typeface="Poppins"/>
                        </a:rPr>
                        <a:t>Andrew Enzor</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Cem Suleyman</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Alternate 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Rashmi Radhakrishnan</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BSC Representative</a:t>
                      </a:r>
                      <a:endParaRPr lang="en-GB" sz="1000" b="0" i="0" u="none" strike="noStrike" dirty="0">
                        <a:solidFill>
                          <a:srgbClr val="000000"/>
                        </a:solidFill>
                        <a:effectLst/>
                        <a:latin typeface="Poppins"/>
                        <a:cs typeface="Poppins"/>
                      </a:endParaRPr>
                    </a:p>
                  </a:txBody>
                  <a:tcPr marL="2652" marR="2652" marT="2652" marB="0" anchor="ctr"/>
                </a:tc>
                <a:extLst>
                  <a:ext uri="{0D108BD9-81ED-4DB2-BD59-A6C34878D82A}">
                    <a16:rowId xmlns:a16="http://schemas.microsoft.com/office/drawing/2014/main" val="3529914679"/>
                  </a:ext>
                </a:extLst>
              </a:tr>
              <a:tr h="473674">
                <a:tc>
                  <a:txBody>
                    <a:bodyPr/>
                    <a:lstStyle/>
                    <a:p>
                      <a:pPr algn="l" fontAlgn="ctr"/>
                      <a:r>
                        <a:rPr lang="en-GB" sz="1000" b="1" u="none" strike="noStrike" dirty="0">
                          <a:effectLst/>
                          <a:latin typeface="Poppins"/>
                          <a:cs typeface="Poppins"/>
                        </a:rPr>
                        <a:t>Binoy </a:t>
                      </a:r>
                      <a:r>
                        <a:rPr lang="en-GB" sz="1000" b="1" u="none" strike="noStrike" dirty="0" err="1">
                          <a:effectLst/>
                          <a:latin typeface="Poppins"/>
                          <a:cs typeface="Poppins"/>
                        </a:rPr>
                        <a:t>Dharsi</a:t>
                      </a:r>
                      <a:endParaRPr lang="en-GB" sz="1000" b="1" i="0" u="none" strike="noStrike" dirty="0" err="1">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Mark Duffield</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Alternate 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Nadir Hafeez</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Ofgem Representative</a:t>
                      </a:r>
                      <a:endParaRPr lang="en-GB" sz="1000" b="0" i="0" u="none" strike="noStrike" dirty="0">
                        <a:solidFill>
                          <a:srgbClr val="000000"/>
                        </a:solidFill>
                        <a:effectLst/>
                        <a:latin typeface="Poppins"/>
                        <a:cs typeface="Poppins"/>
                      </a:endParaRPr>
                    </a:p>
                  </a:txBody>
                  <a:tcPr marL="2652" marR="2652" marT="2652" marB="0" anchor="ctr"/>
                </a:tc>
                <a:extLst>
                  <a:ext uri="{0D108BD9-81ED-4DB2-BD59-A6C34878D82A}">
                    <a16:rowId xmlns:a16="http://schemas.microsoft.com/office/drawing/2014/main" val="4131983471"/>
                  </a:ext>
                </a:extLst>
              </a:tr>
              <a:tr h="473674">
                <a:tc>
                  <a:txBody>
                    <a:bodyPr/>
                    <a:lstStyle/>
                    <a:p>
                      <a:pPr algn="l" fontAlgn="ctr"/>
                      <a:r>
                        <a:rPr lang="en-GB" sz="1000" b="1" u="none" strike="noStrike" dirty="0">
                          <a:effectLst/>
                          <a:latin typeface="Poppins"/>
                          <a:cs typeface="Poppins"/>
                        </a:rPr>
                        <a:t>Garth Graham</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Lauren Jauss</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Alternate 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ctr"/>
                      <a:r>
                        <a:rPr lang="en-GB" sz="1000" b="1" u="none" strike="noStrike" dirty="0">
                          <a:effectLst/>
                          <a:latin typeface="Poppins"/>
                          <a:cs typeface="Poppins"/>
                        </a:rPr>
                        <a:t>Harriet Harmon</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Ofgem Representative</a:t>
                      </a:r>
                      <a:endParaRPr lang="en-GB" sz="1000" b="0" i="0" u="none" strike="noStrike" dirty="0">
                        <a:solidFill>
                          <a:srgbClr val="000000"/>
                        </a:solidFill>
                        <a:effectLst/>
                        <a:latin typeface="Poppins"/>
                        <a:cs typeface="Poppins"/>
                      </a:endParaRPr>
                    </a:p>
                  </a:txBody>
                  <a:tcPr marL="2652" marR="2652" marT="2652" marB="0" anchor="ctr"/>
                </a:tc>
                <a:extLst>
                  <a:ext uri="{0D108BD9-81ED-4DB2-BD59-A6C34878D82A}">
                    <a16:rowId xmlns:a16="http://schemas.microsoft.com/office/drawing/2014/main" val="332687557"/>
                  </a:ext>
                </a:extLst>
              </a:tr>
              <a:tr h="285082">
                <a:tc>
                  <a:txBody>
                    <a:bodyPr/>
                    <a:lstStyle/>
                    <a:p>
                      <a:pPr algn="l" fontAlgn="ctr"/>
                      <a:r>
                        <a:rPr lang="en-GB" sz="1000" b="1" u="none" strike="noStrike" dirty="0">
                          <a:effectLst/>
                          <a:latin typeface="Poppins"/>
                          <a:cs typeface="Poppins"/>
                        </a:rPr>
                        <a:t>Joe Colebrook</a:t>
                      </a:r>
                      <a:endParaRPr lang="en-GB" sz="1000" b="1" i="0" u="none" strike="noStrike" dirty="0">
                        <a:solidFill>
                          <a:srgbClr val="000000"/>
                        </a:solidFill>
                        <a:effectLst/>
                        <a:latin typeface="Poppins"/>
                        <a:cs typeface="Poppins"/>
                      </a:endParaRPr>
                    </a:p>
                  </a:txBody>
                  <a:tcPr marL="2652" marR="2652" marT="2652" marB="0" anchor="ctr"/>
                </a:tc>
                <a:tc>
                  <a:txBody>
                    <a:bodyPr/>
                    <a:lstStyle/>
                    <a:p>
                      <a:pPr algn="l" fontAlgn="ctr"/>
                      <a:r>
                        <a:rPr lang="en-GB" sz="1000" u="none" strike="noStrike" dirty="0">
                          <a:effectLst/>
                          <a:latin typeface="Poppins"/>
                          <a:cs typeface="Poppins"/>
                        </a:rPr>
                        <a:t>Panel Member</a:t>
                      </a:r>
                      <a:endParaRPr lang="en-GB" sz="1000" b="0" i="0" u="none" strike="noStrike" dirty="0">
                        <a:solidFill>
                          <a:srgbClr val="000000"/>
                        </a:solidFill>
                        <a:effectLst/>
                        <a:latin typeface="Poppins"/>
                        <a:cs typeface="Poppins"/>
                      </a:endParaRPr>
                    </a:p>
                  </a:txBody>
                  <a:tcPr marL="2652" marR="2652" marT="2652" marB="0" anchor="ctr"/>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b"/>
                      <a:endParaRPr lang="en-GB" sz="1000" b="0" i="0" u="none" strike="noStrike">
                        <a:solidFill>
                          <a:srgbClr val="000000"/>
                        </a:solidFill>
                        <a:effectLst/>
                        <a:latin typeface="Poppins" panose="00000500000000000000" pitchFamily="2" charset="0"/>
                        <a:cs typeface="Poppins" panose="00000500000000000000" pitchFamily="2" charset="0"/>
                      </a:endParaRPr>
                    </a:p>
                  </a:txBody>
                  <a:tcPr marL="2652" marR="2652" marT="2652" marB="0" anchor="b"/>
                </a:tc>
                <a:tc>
                  <a:txBody>
                    <a:bodyPr/>
                    <a:lstStyle/>
                    <a:p>
                      <a:pPr algn="l" fontAlgn="b"/>
                      <a:endParaRPr lang="en-GB" sz="1000" b="0" i="0" u="none" strike="noStrike" dirty="0">
                        <a:solidFill>
                          <a:srgbClr val="000000"/>
                        </a:solidFill>
                        <a:effectLst/>
                        <a:latin typeface="Poppins" panose="00000500000000000000" pitchFamily="2" charset="0"/>
                        <a:cs typeface="Poppins" panose="00000500000000000000" pitchFamily="2" charset="0"/>
                      </a:endParaRPr>
                    </a:p>
                  </a:txBody>
                  <a:tcPr marL="2652" marR="2652" marT="2652" marB="0" anchor="b"/>
                </a:tc>
                <a:extLst>
                  <a:ext uri="{0D108BD9-81ED-4DB2-BD59-A6C34878D82A}">
                    <a16:rowId xmlns:a16="http://schemas.microsoft.com/office/drawing/2014/main" val="64296016"/>
                  </a:ext>
                </a:extLst>
              </a:tr>
            </a:tbl>
          </a:graphicData>
        </a:graphic>
      </p:graphicFrame>
    </p:spTree>
    <p:extLst>
      <p:ext uri="{BB962C8B-B14F-4D97-AF65-F5344CB8AC3E}">
        <p14:creationId xmlns:p14="http://schemas.microsoft.com/office/powerpoint/2010/main" val="3331585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9FC06-8049-1A9F-00B9-BFF07F39B198}"/>
              </a:ext>
            </a:extLst>
          </p:cNvPr>
          <p:cNvSpPr>
            <a:spLocks noGrp="1"/>
          </p:cNvSpPr>
          <p:nvPr>
            <p:ph type="ctrTitle"/>
          </p:nvPr>
        </p:nvSpPr>
        <p:spPr>
          <a:xfrm>
            <a:off x="413566" y="3179863"/>
            <a:ext cx="9358823" cy="2387600"/>
          </a:xfrm>
        </p:spPr>
        <p:txBody>
          <a:bodyPr>
            <a:normAutofit fontScale="90000"/>
          </a:bodyPr>
          <a:lstStyle/>
          <a:p>
            <a:pPr marL="571500" indent="-571500">
              <a:buFont typeface="Arial"/>
              <a:buChar char="•"/>
            </a:pPr>
            <a:br>
              <a:rPr lang="en-GB">
                <a:latin typeface="Poppins Medium"/>
                <a:cs typeface="Poppins Medium"/>
              </a:rPr>
            </a:br>
            <a:br>
              <a:rPr lang="en-GB">
                <a:latin typeface="Poppins Medium"/>
                <a:cs typeface="Poppins Medium"/>
              </a:rPr>
            </a:br>
            <a:endParaRPr lang="en-GB"/>
          </a:p>
          <a:p>
            <a:pPr marL="571500" indent="-571500">
              <a:buFont typeface="Arial"/>
              <a:buChar char="•"/>
            </a:pPr>
            <a:r>
              <a:rPr lang="en-GB">
                <a:latin typeface="Poppins Medium"/>
                <a:cs typeface="Poppins Medium"/>
              </a:rPr>
              <a:t> </a:t>
            </a:r>
            <a:br>
              <a:rPr lang="en-GB"/>
            </a:br>
            <a:br>
              <a:rPr lang="en-GB"/>
            </a:br>
            <a:endParaRPr lang="en-GB"/>
          </a:p>
        </p:txBody>
      </p:sp>
      <p:sp>
        <p:nvSpPr>
          <p:cNvPr id="2" name="TextBox 1">
            <a:extLst>
              <a:ext uri="{FF2B5EF4-FFF2-40B4-BE49-F238E27FC236}">
                <a16:creationId xmlns:a16="http://schemas.microsoft.com/office/drawing/2014/main" id="{DA59441A-56C5-442D-5855-BEB5DCD87856}"/>
              </a:ext>
            </a:extLst>
          </p:cNvPr>
          <p:cNvSpPr txBox="1"/>
          <p:nvPr/>
        </p:nvSpPr>
        <p:spPr>
          <a:xfrm>
            <a:off x="593124" y="1000897"/>
            <a:ext cx="4856206" cy="1200329"/>
          </a:xfrm>
          <a:prstGeom prst="rect">
            <a:avLst/>
          </a:prstGeom>
          <a:noFill/>
        </p:spPr>
        <p:txBody>
          <a:bodyPr wrap="square" rtlCol="0">
            <a:spAutoFit/>
          </a:bodyPr>
          <a:lstStyle/>
          <a:p>
            <a:r>
              <a:rPr lang="en-GB" sz="3600" b="1" dirty="0">
                <a:solidFill>
                  <a:schemeClr val="bg1"/>
                </a:solidFill>
              </a:rPr>
              <a:t>AOB and meeting close</a:t>
            </a:r>
          </a:p>
        </p:txBody>
      </p:sp>
    </p:spTree>
    <p:extLst>
      <p:ext uri="{BB962C8B-B14F-4D97-AF65-F5344CB8AC3E}">
        <p14:creationId xmlns:p14="http://schemas.microsoft.com/office/powerpoint/2010/main" val="74693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253246" y="422387"/>
            <a:ext cx="9709361" cy="870551"/>
          </a:xfrm>
        </p:spPr>
        <p:txBody>
          <a:bodyPr/>
          <a:lstStyle/>
          <a:p>
            <a:r>
              <a:rPr lang="en-GB">
                <a:solidFill>
                  <a:schemeClr val="accent1">
                    <a:lumMod val="75000"/>
                  </a:schemeClr>
                </a:solidFill>
              </a:rPr>
              <a:t>TCMF Objective and Expectations</a:t>
            </a:r>
          </a:p>
        </p:txBody>
      </p:sp>
      <p:graphicFrame>
        <p:nvGraphicFramePr>
          <p:cNvPr id="9" name="Table 9">
            <a:extLst>
              <a:ext uri="{FF2B5EF4-FFF2-40B4-BE49-F238E27FC236}">
                <a16:creationId xmlns:a16="http://schemas.microsoft.com/office/drawing/2014/main" id="{8254ECDD-2F90-A008-A402-9D348A268D43}"/>
              </a:ext>
            </a:extLst>
          </p:cNvPr>
          <p:cNvGraphicFramePr>
            <a:graphicFrameLocks noGrp="1"/>
          </p:cNvGraphicFramePr>
          <p:nvPr>
            <p:ph sz="half" idx="1"/>
            <p:extLst>
              <p:ext uri="{D42A27DB-BD31-4B8C-83A1-F6EECF244321}">
                <p14:modId xmlns:p14="http://schemas.microsoft.com/office/powerpoint/2010/main" val="2767037025"/>
              </p:ext>
            </p:extLst>
          </p:nvPr>
        </p:nvGraphicFramePr>
        <p:xfrm>
          <a:off x="335437" y="1529244"/>
          <a:ext cx="11521121" cy="1357795"/>
        </p:xfrm>
        <a:graphic>
          <a:graphicData uri="http://schemas.openxmlformats.org/drawingml/2006/table">
            <a:tbl>
              <a:tblPr firstRow="1" bandRow="1">
                <a:tableStyleId>{B301B821-A1FF-4177-AEE7-76D212191A09}</a:tableStyleId>
              </a:tblPr>
              <a:tblGrid>
                <a:gridCol w="11521121">
                  <a:extLst>
                    <a:ext uri="{9D8B030D-6E8A-4147-A177-3AD203B41FA5}">
                      <a16:colId xmlns:a16="http://schemas.microsoft.com/office/drawing/2014/main" val="3981428077"/>
                    </a:ext>
                  </a:extLst>
                </a:gridCol>
              </a:tblGrid>
              <a:tr h="289282">
                <a:tc>
                  <a:txBody>
                    <a:bodyPr/>
                    <a:lstStyle/>
                    <a:p>
                      <a:r>
                        <a:rPr lang="en-GB">
                          <a:latin typeface="Poppins" panose="00000500000000000000" pitchFamily="2" charset="0"/>
                          <a:cs typeface="Poppins" panose="00000500000000000000" pitchFamily="2" charset="0"/>
                        </a:rPr>
                        <a:t>Objective</a:t>
                      </a:r>
                    </a:p>
                  </a:txBody>
                  <a:tcPr>
                    <a:solidFill>
                      <a:schemeClr val="accent1">
                        <a:lumMod val="75000"/>
                      </a:schemeClr>
                    </a:solidFill>
                  </a:tcPr>
                </a:tc>
                <a:extLst>
                  <a:ext uri="{0D108BD9-81ED-4DB2-BD59-A6C34878D82A}">
                    <a16:rowId xmlns:a16="http://schemas.microsoft.com/office/drawing/2014/main" val="1346477168"/>
                  </a:ext>
                </a:extLst>
              </a:tr>
              <a:tr h="579120">
                <a:tc>
                  <a:txBody>
                    <a:bodyPr/>
                    <a:lstStyle/>
                    <a:p>
                      <a:r>
                        <a:rPr lang="en-GB" sz="1600">
                          <a:latin typeface="Poppins" panose="00000500000000000000" pitchFamily="2" charset="0"/>
                          <a:cs typeface="Poppins" panose="00000500000000000000" pitchFamily="2" charset="0"/>
                        </a:rPr>
                        <a:t>Develop ideas, understand impacts to industry and modification content discussion, related to the Charging and Connection matters.</a:t>
                      </a:r>
                    </a:p>
                  </a:txBody>
                  <a:tcPr/>
                </a:tc>
                <a:extLst>
                  <a:ext uri="{0D108BD9-81ED-4DB2-BD59-A6C34878D82A}">
                    <a16:rowId xmlns:a16="http://schemas.microsoft.com/office/drawing/2014/main" val="3168874232"/>
                  </a:ext>
                </a:extLst>
              </a:tr>
              <a:tr h="412915">
                <a:tc>
                  <a:txBody>
                    <a:bodyPr/>
                    <a:lstStyle/>
                    <a:p>
                      <a:r>
                        <a:rPr lang="en-GB" sz="1600">
                          <a:latin typeface="Poppins" panose="00000500000000000000" pitchFamily="2" charset="0"/>
                          <a:cs typeface="Poppins" panose="00000500000000000000" pitchFamily="2" charset="0"/>
                        </a:rPr>
                        <a:t>Anyone can bring an agenda item (not just the NESO!).</a:t>
                      </a:r>
                    </a:p>
                  </a:txBody>
                  <a:tcPr/>
                </a:tc>
                <a:extLst>
                  <a:ext uri="{0D108BD9-81ED-4DB2-BD59-A6C34878D82A}">
                    <a16:rowId xmlns:a16="http://schemas.microsoft.com/office/drawing/2014/main" val="3298317139"/>
                  </a:ext>
                </a:extLst>
              </a:tr>
            </a:tbl>
          </a:graphicData>
        </a:graphic>
      </p:graphicFrame>
      <p:graphicFrame>
        <p:nvGraphicFramePr>
          <p:cNvPr id="3" name="Table 9">
            <a:extLst>
              <a:ext uri="{FF2B5EF4-FFF2-40B4-BE49-F238E27FC236}">
                <a16:creationId xmlns:a16="http://schemas.microsoft.com/office/drawing/2014/main" id="{FC61B722-3D16-433B-4E36-3E0DC3B6E17E}"/>
              </a:ext>
            </a:extLst>
          </p:cNvPr>
          <p:cNvGraphicFramePr>
            <a:graphicFrameLocks/>
          </p:cNvGraphicFramePr>
          <p:nvPr>
            <p:extLst>
              <p:ext uri="{D42A27DB-BD31-4B8C-83A1-F6EECF244321}">
                <p14:modId xmlns:p14="http://schemas.microsoft.com/office/powerpoint/2010/main" val="1832668831"/>
              </p:ext>
            </p:extLst>
          </p:nvPr>
        </p:nvGraphicFramePr>
        <p:xfrm>
          <a:off x="335438" y="3429000"/>
          <a:ext cx="11521121" cy="2373331"/>
        </p:xfrm>
        <a:graphic>
          <a:graphicData uri="http://schemas.openxmlformats.org/drawingml/2006/table">
            <a:tbl>
              <a:tblPr firstRow="1" bandRow="1">
                <a:tableStyleId>{B301B821-A1FF-4177-AEE7-76D212191A09}</a:tableStyleId>
              </a:tblPr>
              <a:tblGrid>
                <a:gridCol w="11521121">
                  <a:extLst>
                    <a:ext uri="{9D8B030D-6E8A-4147-A177-3AD203B41FA5}">
                      <a16:colId xmlns:a16="http://schemas.microsoft.com/office/drawing/2014/main" val="3981428077"/>
                    </a:ext>
                  </a:extLst>
                </a:gridCol>
              </a:tblGrid>
              <a:tr h="403706">
                <a:tc>
                  <a:txBody>
                    <a:bodyPr/>
                    <a:lstStyle/>
                    <a:p>
                      <a:r>
                        <a:rPr lang="en-GB">
                          <a:latin typeface="Poppins" panose="00000500000000000000" pitchFamily="2" charset="0"/>
                          <a:cs typeface="Poppins" panose="00000500000000000000" pitchFamily="2" charset="0"/>
                        </a:rPr>
                        <a:t>Expectations</a:t>
                      </a:r>
                    </a:p>
                  </a:txBody>
                  <a:tcPr>
                    <a:solidFill>
                      <a:schemeClr val="accent1">
                        <a:lumMod val="75000"/>
                      </a:schemeClr>
                    </a:solidFill>
                  </a:tcPr>
                </a:tc>
                <a:extLst>
                  <a:ext uri="{0D108BD9-81ED-4DB2-BD59-A6C34878D82A}">
                    <a16:rowId xmlns:a16="http://schemas.microsoft.com/office/drawing/2014/main" val="1346477168"/>
                  </a:ext>
                </a:extLst>
              </a:tr>
              <a:tr h="305211">
                <a:tc>
                  <a:txBody>
                    <a:bodyPr/>
                    <a:lstStyle/>
                    <a:p>
                      <a:r>
                        <a:rPr lang="en-GB" sz="1600">
                          <a:latin typeface="Poppins" panose="00000500000000000000" pitchFamily="2" charset="0"/>
                          <a:cs typeface="Poppins" panose="00000500000000000000" pitchFamily="2" charset="0"/>
                        </a:rPr>
                        <a:t>Explain acronyms and context of the update or change.</a:t>
                      </a:r>
                    </a:p>
                  </a:txBody>
                  <a:tcPr/>
                </a:tc>
                <a:extLst>
                  <a:ext uri="{0D108BD9-81ED-4DB2-BD59-A6C34878D82A}">
                    <a16:rowId xmlns:a16="http://schemas.microsoft.com/office/drawing/2014/main" val="3168874232"/>
                  </a:ext>
                </a:extLst>
              </a:tr>
              <a:tr h="391171">
                <a:tc>
                  <a:txBody>
                    <a:bodyPr/>
                    <a:lstStyle/>
                    <a:p>
                      <a:r>
                        <a:rPr lang="en-GB" sz="1600">
                          <a:latin typeface="Poppins" panose="00000500000000000000" pitchFamily="2" charset="0"/>
                          <a:cs typeface="Poppins" panose="00000500000000000000" pitchFamily="2" charset="0"/>
                        </a:rPr>
                        <a:t>Be respectful of each other’s opinions and polite when providing feedback and asking questions</a:t>
                      </a:r>
                    </a:p>
                  </a:txBody>
                  <a:tcPr/>
                </a:tc>
                <a:extLst>
                  <a:ext uri="{0D108BD9-81ED-4DB2-BD59-A6C34878D82A}">
                    <a16:rowId xmlns:a16="http://schemas.microsoft.com/office/drawing/2014/main" val="3298317139"/>
                  </a:ext>
                </a:extLst>
              </a:tr>
              <a:tr h="400692">
                <a:tc>
                  <a:txBody>
                    <a:bodyPr/>
                    <a:lstStyle/>
                    <a:p>
                      <a:r>
                        <a:rPr lang="en-GB" sz="1600">
                          <a:latin typeface="Poppins" panose="00000500000000000000" pitchFamily="2" charset="0"/>
                          <a:cs typeface="Poppins" panose="00000500000000000000" pitchFamily="2" charset="0"/>
                        </a:rPr>
                        <a:t>Contribute to the discussion</a:t>
                      </a:r>
                    </a:p>
                  </a:txBody>
                  <a:tcPr/>
                </a:tc>
                <a:extLst>
                  <a:ext uri="{0D108BD9-81ED-4DB2-BD59-A6C34878D82A}">
                    <a16:rowId xmlns:a16="http://schemas.microsoft.com/office/drawing/2014/main" val="3183341970"/>
                  </a:ext>
                </a:extLst>
              </a:tr>
              <a:tr h="431515">
                <a:tc>
                  <a:txBody>
                    <a:bodyPr/>
                    <a:lstStyle/>
                    <a:p>
                      <a:r>
                        <a:rPr lang="en-GB"/>
                        <a:t>Language and Conduct to be consistent with the values of equality and diversity</a:t>
                      </a:r>
                    </a:p>
                  </a:txBody>
                  <a:tcPr/>
                </a:tc>
                <a:extLst>
                  <a:ext uri="{0D108BD9-81ED-4DB2-BD59-A6C34878D82A}">
                    <a16:rowId xmlns:a16="http://schemas.microsoft.com/office/drawing/2014/main" val="149118299"/>
                  </a:ext>
                </a:extLst>
              </a:tr>
              <a:tr h="410967">
                <a:tc>
                  <a:txBody>
                    <a:bodyPr/>
                    <a:lstStyle/>
                    <a:p>
                      <a:r>
                        <a:rPr lang="en-GB"/>
                        <a:t>Keep to agreed scope</a:t>
                      </a:r>
                    </a:p>
                  </a:txBody>
                  <a:tcPr/>
                </a:tc>
                <a:extLst>
                  <a:ext uri="{0D108BD9-81ED-4DB2-BD59-A6C34878D82A}">
                    <a16:rowId xmlns:a16="http://schemas.microsoft.com/office/drawing/2014/main" val="673846114"/>
                  </a:ext>
                </a:extLst>
              </a:tr>
            </a:tbl>
          </a:graphicData>
        </a:graphic>
      </p:graphicFrame>
    </p:spTree>
    <p:extLst>
      <p:ext uri="{BB962C8B-B14F-4D97-AF65-F5344CB8AC3E}">
        <p14:creationId xmlns:p14="http://schemas.microsoft.com/office/powerpoint/2010/main" val="3920246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p:txBody>
          <a:bodyPr>
            <a:normAutofit/>
          </a:bodyPr>
          <a:lstStyle/>
          <a:p>
            <a:r>
              <a:rPr lang="en-GB" dirty="0">
                <a:solidFill>
                  <a:schemeClr val="accent1">
                    <a:lumMod val="50000"/>
                  </a:schemeClr>
                </a:solidFill>
              </a:rPr>
              <a:t>ORPS methodology review - webinar</a:t>
            </a:r>
          </a:p>
        </p:txBody>
      </p:sp>
      <p:sp>
        <p:nvSpPr>
          <p:cNvPr id="3" name="Text Placeholder 2">
            <a:extLst>
              <a:ext uri="{FF2B5EF4-FFF2-40B4-BE49-F238E27FC236}">
                <a16:creationId xmlns:a16="http://schemas.microsoft.com/office/drawing/2014/main" id="{60E8BB6D-155C-CBCD-7CA6-6329E5684709}"/>
              </a:ext>
            </a:extLst>
          </p:cNvPr>
          <p:cNvSpPr>
            <a:spLocks noGrp="1"/>
          </p:cNvSpPr>
          <p:nvPr>
            <p:ph type="body" sz="quarter" idx="13"/>
          </p:nvPr>
        </p:nvSpPr>
        <p:spPr>
          <a:xfrm>
            <a:off x="637273" y="1750125"/>
            <a:ext cx="11268977" cy="3357749"/>
          </a:xfrm>
        </p:spPr>
        <p:txBody>
          <a:bodyPr vert="horz" lIns="91440" tIns="45720" rIns="91440" bIns="45720" rtlCol="0" anchor="t">
            <a:normAutofit/>
          </a:bodyPr>
          <a:lstStyle/>
          <a:p>
            <a:pPr marL="285750" indent="-285750" algn="l" rtl="0" fontAlgn="base">
              <a:buFont typeface="Arial" panose="020B0604020202020204" pitchFamily="34" charset="0"/>
              <a:buChar char="•"/>
            </a:pPr>
            <a:r>
              <a:rPr lang="en-GB" dirty="0">
                <a:latin typeface="+mn-lt"/>
              </a:rPr>
              <a:t>Our Innovation project, funded through the Network Innovation Allowance (NIA) is reviewing the Obligatory Reactive Power Service (ORPS) methodology, and is now entering its final phase.</a:t>
            </a:r>
          </a:p>
          <a:p>
            <a:pPr marL="285750" indent="-285750" algn="l" rtl="0" fontAlgn="base">
              <a:buFont typeface="Arial" panose="020B0604020202020204" pitchFamily="34" charset="0"/>
              <a:buChar char="•"/>
            </a:pPr>
            <a:r>
              <a:rPr lang="en-GB" dirty="0">
                <a:latin typeface="+mn-lt"/>
              </a:rPr>
              <a:t>This phase of the project seeks to present to industry the process undertaken to develop a new methodology and gather feedback on the design.</a:t>
            </a:r>
          </a:p>
          <a:p>
            <a:pPr marL="285750" indent="-285750" algn="l" rtl="0" fontAlgn="base">
              <a:buFont typeface="Arial" panose="020B0604020202020204" pitchFamily="34" charset="0"/>
              <a:buChar char="•"/>
            </a:pPr>
            <a:r>
              <a:rPr lang="en-GB" dirty="0">
                <a:latin typeface="+mn-lt"/>
              </a:rPr>
              <a:t>We invite ORPS service providers and industry representatives to join a webinar where they can share their views on the proposed recommendations. This session will also capture feedback to guide our next steps.</a:t>
            </a:r>
          </a:p>
          <a:p>
            <a:pPr marL="285750" indent="-285750" algn="l" rtl="0" fontAlgn="base">
              <a:buFont typeface="Arial" panose="020B0604020202020204" pitchFamily="34" charset="0"/>
              <a:buChar char="•"/>
            </a:pPr>
            <a:r>
              <a:rPr lang="en-GB" dirty="0">
                <a:solidFill>
                  <a:srgbClr val="000000"/>
                </a:solidFill>
                <a:latin typeface="+mn-lt"/>
                <a:cs typeface="Arial"/>
              </a:rPr>
              <a:t>NESO’s project partners DNV are hosting the webinar on </a:t>
            </a:r>
            <a:r>
              <a:rPr lang="en-GB" b="1" dirty="0">
                <a:solidFill>
                  <a:srgbClr val="000000"/>
                </a:solidFill>
                <a:latin typeface="+mn-lt"/>
                <a:cs typeface="Arial"/>
              </a:rPr>
              <a:t>Thursday 25</a:t>
            </a:r>
            <a:r>
              <a:rPr lang="en-GB" b="1" baseline="30000" dirty="0">
                <a:solidFill>
                  <a:srgbClr val="000000"/>
                </a:solidFill>
                <a:latin typeface="+mn-lt"/>
                <a:cs typeface="Arial"/>
              </a:rPr>
              <a:t>th</a:t>
            </a:r>
            <a:r>
              <a:rPr lang="en-GB" b="1" dirty="0">
                <a:solidFill>
                  <a:srgbClr val="000000"/>
                </a:solidFill>
                <a:latin typeface="+mn-lt"/>
                <a:cs typeface="Arial"/>
              </a:rPr>
              <a:t> September, 13:00 to 14:30</a:t>
            </a:r>
          </a:p>
          <a:p>
            <a:pPr marL="285750" indent="-285750" algn="l" rtl="0" fontAlgn="base">
              <a:buFont typeface="Arial" panose="020B0604020202020204" pitchFamily="34" charset="0"/>
              <a:buChar char="•"/>
            </a:pPr>
            <a:r>
              <a:rPr lang="en-GB" dirty="0">
                <a:solidFill>
                  <a:srgbClr val="000000"/>
                </a:solidFill>
                <a:latin typeface="+mn-lt"/>
                <a:cs typeface="Arial"/>
              </a:rPr>
              <a:t>If you are interested in attending, please contact </a:t>
            </a:r>
            <a:r>
              <a:rPr lang="en-GB" u="sng" dirty="0" err="1">
                <a:solidFill>
                  <a:schemeClr val="accent4">
                    <a:lumMod val="50000"/>
                    <a:lumOff val="50000"/>
                  </a:schemeClr>
                </a:solidFill>
                <a:latin typeface="+mn-lt"/>
                <a:cs typeface="Arial"/>
              </a:rPr>
              <a:t>box.futureofbalancingservices@neso.energy</a:t>
            </a:r>
            <a:endParaRPr lang="en-GB" u="sng" dirty="0">
              <a:solidFill>
                <a:schemeClr val="accent4">
                  <a:lumMod val="50000"/>
                  <a:lumOff val="50000"/>
                </a:schemeClr>
              </a:solidFill>
              <a:latin typeface="+mn-lt"/>
              <a:cs typeface="Arial"/>
            </a:endParaRPr>
          </a:p>
        </p:txBody>
      </p:sp>
    </p:spTree>
    <p:extLst>
      <p:ext uri="{BB962C8B-B14F-4D97-AF65-F5344CB8AC3E}">
        <p14:creationId xmlns:p14="http://schemas.microsoft.com/office/powerpoint/2010/main" val="170715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253246" y="422387"/>
            <a:ext cx="9709361" cy="870551"/>
          </a:xfrm>
        </p:spPr>
        <p:txBody>
          <a:bodyPr/>
          <a:lstStyle/>
          <a:p>
            <a:r>
              <a:rPr lang="en-GB">
                <a:solidFill>
                  <a:schemeClr val="accent1">
                    <a:lumMod val="75000"/>
                  </a:schemeClr>
                </a:solidFill>
              </a:rPr>
              <a:t>Review of previous action</a:t>
            </a:r>
          </a:p>
        </p:txBody>
      </p:sp>
      <p:graphicFrame>
        <p:nvGraphicFramePr>
          <p:cNvPr id="9" name="Table 9">
            <a:extLst>
              <a:ext uri="{FF2B5EF4-FFF2-40B4-BE49-F238E27FC236}">
                <a16:creationId xmlns:a16="http://schemas.microsoft.com/office/drawing/2014/main" id="{8254ECDD-2F90-A008-A402-9D348A268D43}"/>
              </a:ext>
            </a:extLst>
          </p:cNvPr>
          <p:cNvGraphicFramePr>
            <a:graphicFrameLocks noGrp="1"/>
          </p:cNvGraphicFramePr>
          <p:nvPr>
            <p:ph sz="half" idx="1"/>
            <p:extLst>
              <p:ext uri="{D42A27DB-BD31-4B8C-83A1-F6EECF244321}">
                <p14:modId xmlns:p14="http://schemas.microsoft.com/office/powerpoint/2010/main" val="603607312"/>
              </p:ext>
            </p:extLst>
          </p:nvPr>
        </p:nvGraphicFramePr>
        <p:xfrm>
          <a:off x="253247" y="1138826"/>
          <a:ext cx="11798342" cy="5321055"/>
        </p:xfrm>
        <a:graphic>
          <a:graphicData uri="http://schemas.openxmlformats.org/drawingml/2006/table">
            <a:tbl>
              <a:tblPr firstRow="1" bandRow="1">
                <a:tableStyleId>{5C22544A-7EE6-4342-B048-85BDC9FD1C3A}</a:tableStyleId>
              </a:tblPr>
              <a:tblGrid>
                <a:gridCol w="1685477">
                  <a:extLst>
                    <a:ext uri="{9D8B030D-6E8A-4147-A177-3AD203B41FA5}">
                      <a16:colId xmlns:a16="http://schemas.microsoft.com/office/drawing/2014/main" val="3981428077"/>
                    </a:ext>
                  </a:extLst>
                </a:gridCol>
                <a:gridCol w="1685478">
                  <a:extLst>
                    <a:ext uri="{9D8B030D-6E8A-4147-A177-3AD203B41FA5}">
                      <a16:colId xmlns:a16="http://schemas.microsoft.com/office/drawing/2014/main" val="1197265128"/>
                    </a:ext>
                  </a:extLst>
                </a:gridCol>
                <a:gridCol w="1685477">
                  <a:extLst>
                    <a:ext uri="{9D8B030D-6E8A-4147-A177-3AD203B41FA5}">
                      <a16:colId xmlns:a16="http://schemas.microsoft.com/office/drawing/2014/main" val="2669921789"/>
                    </a:ext>
                  </a:extLst>
                </a:gridCol>
                <a:gridCol w="1685478">
                  <a:extLst>
                    <a:ext uri="{9D8B030D-6E8A-4147-A177-3AD203B41FA5}">
                      <a16:colId xmlns:a16="http://schemas.microsoft.com/office/drawing/2014/main" val="3756161126"/>
                    </a:ext>
                  </a:extLst>
                </a:gridCol>
                <a:gridCol w="1685477">
                  <a:extLst>
                    <a:ext uri="{9D8B030D-6E8A-4147-A177-3AD203B41FA5}">
                      <a16:colId xmlns:a16="http://schemas.microsoft.com/office/drawing/2014/main" val="3630505237"/>
                    </a:ext>
                  </a:extLst>
                </a:gridCol>
                <a:gridCol w="1685478">
                  <a:extLst>
                    <a:ext uri="{9D8B030D-6E8A-4147-A177-3AD203B41FA5}">
                      <a16:colId xmlns:a16="http://schemas.microsoft.com/office/drawing/2014/main" val="2328469146"/>
                    </a:ext>
                  </a:extLst>
                </a:gridCol>
                <a:gridCol w="1685477">
                  <a:extLst>
                    <a:ext uri="{9D8B030D-6E8A-4147-A177-3AD203B41FA5}">
                      <a16:colId xmlns:a16="http://schemas.microsoft.com/office/drawing/2014/main" val="485381290"/>
                    </a:ext>
                  </a:extLst>
                </a:gridCol>
              </a:tblGrid>
              <a:tr h="352340">
                <a:tc>
                  <a:txBody>
                    <a:bodyPr/>
                    <a:lstStyle/>
                    <a:p>
                      <a:r>
                        <a:rPr lang="en-GB"/>
                        <a:t>ID</a:t>
                      </a:r>
                      <a:endParaRPr lang="en-GB">
                        <a:latin typeface="Poppins" panose="00000500000000000000" pitchFamily="2" charset="0"/>
                        <a:cs typeface="Poppins" panose="00000500000000000000" pitchFamily="2" charset="0"/>
                      </a:endParaRPr>
                    </a:p>
                  </a:txBody>
                  <a:tcPr>
                    <a:solidFill>
                      <a:schemeClr val="accent1">
                        <a:lumMod val="75000"/>
                      </a:schemeClr>
                    </a:solidFill>
                  </a:tcPr>
                </a:tc>
                <a:tc>
                  <a:txBody>
                    <a:bodyPr/>
                    <a:lstStyle/>
                    <a:p>
                      <a:r>
                        <a:rPr lang="en-GB">
                          <a:latin typeface="Poppins"/>
                          <a:cs typeface="Poppins"/>
                        </a:rPr>
                        <a:t>Month</a:t>
                      </a:r>
                    </a:p>
                  </a:txBody>
                  <a:tcPr>
                    <a:solidFill>
                      <a:schemeClr val="accent1">
                        <a:lumMod val="75000"/>
                      </a:schemeClr>
                    </a:solidFill>
                  </a:tcPr>
                </a:tc>
                <a:tc>
                  <a:txBody>
                    <a:bodyPr/>
                    <a:lstStyle/>
                    <a:p>
                      <a:r>
                        <a:rPr lang="en-GB">
                          <a:latin typeface="Poppins"/>
                          <a:cs typeface="Poppins"/>
                        </a:rPr>
                        <a:t>Description</a:t>
                      </a:r>
                    </a:p>
                  </a:txBody>
                  <a:tcPr>
                    <a:solidFill>
                      <a:schemeClr val="accent1">
                        <a:lumMod val="75000"/>
                      </a:schemeClr>
                    </a:solidFill>
                  </a:tcPr>
                </a:tc>
                <a:tc>
                  <a:txBody>
                    <a:bodyPr/>
                    <a:lstStyle/>
                    <a:p>
                      <a:r>
                        <a:rPr lang="en-GB">
                          <a:latin typeface="Poppins"/>
                          <a:cs typeface="Poppins"/>
                        </a:rPr>
                        <a:t>Owner</a:t>
                      </a:r>
                    </a:p>
                  </a:txBody>
                  <a:tcPr>
                    <a:solidFill>
                      <a:schemeClr val="accent1">
                        <a:lumMod val="75000"/>
                      </a:schemeClr>
                    </a:solidFill>
                  </a:tcPr>
                </a:tc>
                <a:tc>
                  <a:txBody>
                    <a:bodyPr/>
                    <a:lstStyle/>
                    <a:p>
                      <a:r>
                        <a:rPr lang="en-GB">
                          <a:latin typeface="Poppins"/>
                          <a:cs typeface="Poppins"/>
                        </a:rPr>
                        <a:t>Notes</a:t>
                      </a:r>
                    </a:p>
                  </a:txBody>
                  <a:tcPr>
                    <a:solidFill>
                      <a:schemeClr val="accent1">
                        <a:lumMod val="75000"/>
                      </a:schemeClr>
                    </a:solidFill>
                  </a:tcPr>
                </a:tc>
                <a:tc>
                  <a:txBody>
                    <a:bodyPr/>
                    <a:lstStyle/>
                    <a:p>
                      <a:r>
                        <a:rPr lang="en-GB">
                          <a:latin typeface="Poppins"/>
                          <a:cs typeface="Poppins"/>
                        </a:rPr>
                        <a:t>Target Date</a:t>
                      </a:r>
                    </a:p>
                  </a:txBody>
                  <a:tcPr>
                    <a:solidFill>
                      <a:schemeClr val="accent1">
                        <a:lumMod val="75000"/>
                      </a:schemeClr>
                    </a:solidFill>
                  </a:tcPr>
                </a:tc>
                <a:tc>
                  <a:txBody>
                    <a:bodyPr/>
                    <a:lstStyle/>
                    <a:p>
                      <a:r>
                        <a:rPr lang="en-GB">
                          <a:latin typeface="Poppins"/>
                          <a:cs typeface="Poppins"/>
                        </a:rPr>
                        <a:t>Status</a:t>
                      </a:r>
                    </a:p>
                  </a:txBody>
                  <a:tcPr>
                    <a:solidFill>
                      <a:schemeClr val="accent1">
                        <a:lumMod val="75000"/>
                      </a:schemeClr>
                    </a:solidFill>
                  </a:tcPr>
                </a:tc>
                <a:extLst>
                  <a:ext uri="{0D108BD9-81ED-4DB2-BD59-A6C34878D82A}">
                    <a16:rowId xmlns:a16="http://schemas.microsoft.com/office/drawing/2014/main" val="1346477168"/>
                  </a:ext>
                </a:extLst>
              </a:tr>
              <a:tr h="1899675">
                <a:tc>
                  <a:txBody>
                    <a:bodyPr/>
                    <a:lstStyle/>
                    <a:p>
                      <a:pPr algn="l" rtl="0" fontAlgn="base"/>
                      <a:r>
                        <a:rPr lang="en-GB" sz="1150" b="0" i="0">
                          <a:solidFill>
                            <a:srgbClr val="000000"/>
                          </a:solidFill>
                          <a:effectLst/>
                          <a:latin typeface="Poppins"/>
                        </a:rPr>
                        <a:t>24-12​</a:t>
                      </a:r>
                      <a:endParaRPr lang="en-GB" b="0" i="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July​</a:t>
                      </a:r>
                      <a:endParaRPr lang="en-GB" b="0" i="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Post implementation analysis of CMP376: Inclusion of Queue Management process within the CUSC.​</a:t>
                      </a:r>
                      <a:endParaRPr lang="en-GB" b="0" i="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DA​</a:t>
                      </a:r>
                      <a:endParaRPr lang="en-GB" b="0" i="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NESO will reopen this action in April 2025, as that will be 12 months after CMP376 was included in contract terms.</a:t>
                      </a:r>
                      <a:endParaRPr lang="en-GB" b="0" i="0">
                        <a:solidFill>
                          <a:srgbClr val="000000"/>
                        </a:solidFill>
                        <a:effectLst/>
                        <a:latin typeface="Poppins"/>
                      </a:endParaRPr>
                    </a:p>
                  </a:txBody>
                  <a:tcPr/>
                </a:tc>
                <a:tc>
                  <a:txBody>
                    <a:bodyPr/>
                    <a:lstStyle/>
                    <a:p>
                      <a:pPr algn="l" rtl="0" fontAlgn="base"/>
                      <a:r>
                        <a:rPr lang="en-GB" sz="1150" b="0" i="0" dirty="0">
                          <a:solidFill>
                            <a:srgbClr val="000000"/>
                          </a:solidFill>
                          <a:effectLst/>
                          <a:latin typeface="Poppins"/>
                        </a:rPr>
                        <a:t>October 2025</a:t>
                      </a:r>
                      <a:endParaRPr lang="en-GB" b="0" i="0" dirty="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On Hold</a:t>
                      </a:r>
                      <a:endParaRPr lang="en-GB" b="0" i="0">
                        <a:solidFill>
                          <a:srgbClr val="000000"/>
                        </a:solidFill>
                        <a:effectLst/>
                        <a:latin typeface="Poppins"/>
                      </a:endParaRPr>
                    </a:p>
                  </a:txBody>
                  <a:tcPr/>
                </a:tc>
                <a:extLst>
                  <a:ext uri="{0D108BD9-81ED-4DB2-BD59-A6C34878D82A}">
                    <a16:rowId xmlns:a16="http://schemas.microsoft.com/office/drawing/2014/main" val="3168874232"/>
                  </a:ext>
                </a:extLst>
              </a:tr>
              <a:tr h="780458">
                <a:tc>
                  <a:txBody>
                    <a:bodyPr/>
                    <a:lstStyle/>
                    <a:p>
                      <a:pPr algn="l" rtl="0" fontAlgn="base"/>
                      <a:r>
                        <a:rPr lang="en-GB" sz="1150" b="0" i="0">
                          <a:solidFill>
                            <a:srgbClr val="000000"/>
                          </a:solidFill>
                          <a:effectLst/>
                          <a:latin typeface="Poppins"/>
                        </a:rPr>
                        <a:t>24-14​</a:t>
                      </a:r>
                      <a:endParaRPr lang="en-GB" b="0" i="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October​</a:t>
                      </a:r>
                      <a:endParaRPr lang="en-GB" b="0" i="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Data post CMP376 implementation on the TEC register around projects moving forward, backward or staying the same.​</a:t>
                      </a:r>
                      <a:endParaRPr lang="en-GB" b="0" i="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DA​</a:t>
                      </a:r>
                      <a:endParaRPr lang="en-GB" b="0" i="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 ​</a:t>
                      </a:r>
                      <a:endParaRPr lang="en-GB" b="0" i="0">
                        <a:solidFill>
                          <a:srgbClr val="000000"/>
                        </a:solidFill>
                        <a:effectLst/>
                        <a:latin typeface="Poppins"/>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150" b="0" i="0" dirty="0">
                          <a:solidFill>
                            <a:srgbClr val="000000"/>
                          </a:solidFill>
                          <a:effectLst/>
                          <a:latin typeface="Poppins"/>
                        </a:rPr>
                        <a:t> October 2025</a:t>
                      </a:r>
                      <a:endParaRPr lang="en-GB" sz="1200" b="0" i="0" dirty="0">
                        <a:solidFill>
                          <a:srgbClr val="000000"/>
                        </a:solidFill>
                        <a:effectLst/>
                        <a:latin typeface="Poppins"/>
                      </a:endParaRPr>
                    </a:p>
                    <a:p>
                      <a:pPr algn="l" rtl="0" fontAlgn="base"/>
                      <a:endParaRPr lang="en-GB" b="0" i="0" dirty="0">
                        <a:solidFill>
                          <a:srgbClr val="000000"/>
                        </a:solidFill>
                        <a:effectLst/>
                        <a:latin typeface="Poppins"/>
                      </a:endParaRPr>
                    </a:p>
                  </a:txBody>
                  <a:tcPr/>
                </a:tc>
                <a:tc>
                  <a:txBody>
                    <a:bodyPr/>
                    <a:lstStyle/>
                    <a:p>
                      <a:pPr algn="l" rtl="0" fontAlgn="base"/>
                      <a:r>
                        <a:rPr lang="en-GB" sz="1150" b="0" i="0">
                          <a:solidFill>
                            <a:srgbClr val="000000"/>
                          </a:solidFill>
                          <a:effectLst/>
                          <a:latin typeface="Poppins"/>
                        </a:rPr>
                        <a:t>Ongoing</a:t>
                      </a:r>
                      <a:endParaRPr lang="en-GB" b="0" i="0">
                        <a:solidFill>
                          <a:srgbClr val="000000"/>
                        </a:solidFill>
                        <a:effectLst/>
                        <a:latin typeface="Poppins"/>
                      </a:endParaRPr>
                    </a:p>
                  </a:txBody>
                  <a:tcPr/>
                </a:tc>
                <a:extLst>
                  <a:ext uri="{0D108BD9-81ED-4DB2-BD59-A6C34878D82A}">
                    <a16:rowId xmlns:a16="http://schemas.microsoft.com/office/drawing/2014/main" val="1277372717"/>
                  </a:ext>
                </a:extLst>
              </a:tr>
              <a:tr h="659130">
                <a:tc>
                  <a:txBody>
                    <a:bodyPr/>
                    <a:lstStyle/>
                    <a:p>
                      <a:pPr algn="l" rtl="0" fontAlgn="base"/>
                      <a:r>
                        <a:rPr lang="en-GB" sz="1200" b="0" i="0">
                          <a:solidFill>
                            <a:srgbClr val="000000"/>
                          </a:solidFill>
                          <a:effectLst/>
                          <a:latin typeface="Poppins"/>
                        </a:rPr>
                        <a:t>24-15</a:t>
                      </a:r>
                      <a:endParaRPr lang="en-US"/>
                    </a:p>
                  </a:txBody>
                  <a:tcPr/>
                </a:tc>
                <a:tc>
                  <a:txBody>
                    <a:bodyPr/>
                    <a:lstStyle/>
                    <a:p>
                      <a:pPr algn="l" rtl="0" fontAlgn="base"/>
                      <a:r>
                        <a:rPr lang="en-GB" sz="1200" b="0" i="0">
                          <a:solidFill>
                            <a:srgbClr val="000000"/>
                          </a:solidFill>
                          <a:effectLst/>
                          <a:latin typeface="Poppins"/>
                        </a:rPr>
                        <a:t>May</a:t>
                      </a:r>
                      <a:endParaRPr lang="en-US"/>
                    </a:p>
                  </a:txBody>
                  <a:tcPr/>
                </a:tc>
                <a:tc>
                  <a:txBody>
                    <a:bodyPr/>
                    <a:lstStyle/>
                    <a:p>
                      <a:pPr lvl="0" algn="l">
                        <a:lnSpc>
                          <a:spcPct val="100000"/>
                        </a:lnSpc>
                        <a:spcBef>
                          <a:spcPts val="0"/>
                        </a:spcBef>
                        <a:spcAft>
                          <a:spcPts val="0"/>
                        </a:spcAft>
                        <a:buNone/>
                      </a:pPr>
                      <a:r>
                        <a:rPr lang="en-GB" sz="1200" b="0" i="0" u="none" strike="noStrike" noProof="0" dirty="0">
                          <a:solidFill>
                            <a:srgbClr val="000000"/>
                          </a:solidFill>
                          <a:effectLst/>
                          <a:latin typeface="Poppins"/>
                        </a:rPr>
                        <a:t>Consider how to report meaningful connections data following the recent 'Pause' in connections reform activity.</a:t>
                      </a:r>
                      <a:endParaRPr lang="en-US" dirty="0"/>
                    </a:p>
                    <a:p>
                      <a:pPr lvl="0" algn="l">
                        <a:buNone/>
                      </a:pPr>
                      <a:endParaRPr lang="en-GB" sz="1000" b="0" i="0" dirty="0">
                        <a:solidFill>
                          <a:srgbClr val="000000"/>
                        </a:solidFill>
                        <a:effectLst/>
                        <a:latin typeface="Poppins"/>
                      </a:endParaRPr>
                    </a:p>
                  </a:txBody>
                  <a:tcPr/>
                </a:tc>
                <a:tc>
                  <a:txBody>
                    <a:bodyPr/>
                    <a:lstStyle/>
                    <a:p>
                      <a:pPr algn="l" rtl="0" fontAlgn="base"/>
                      <a:r>
                        <a:rPr lang="en-GB" sz="1200" b="0" i="0" dirty="0">
                          <a:solidFill>
                            <a:srgbClr val="000000"/>
                          </a:solidFill>
                          <a:effectLst/>
                          <a:latin typeface="Poppins"/>
                        </a:rPr>
                        <a:t>JS</a:t>
                      </a:r>
                      <a:endParaRPr lang="en-US" dirty="0"/>
                    </a:p>
                  </a:txBody>
                  <a:tcPr/>
                </a:tc>
                <a:tc>
                  <a:txBody>
                    <a:bodyPr/>
                    <a:lstStyle/>
                    <a:p>
                      <a:pPr lvl="0" algn="l">
                        <a:lnSpc>
                          <a:spcPct val="100000"/>
                        </a:lnSpc>
                        <a:spcBef>
                          <a:spcPts val="0"/>
                        </a:spcBef>
                        <a:spcAft>
                          <a:spcPts val="0"/>
                        </a:spcAft>
                        <a:buNone/>
                      </a:pPr>
                      <a:r>
                        <a:rPr lang="en-GB" sz="1200" b="0" i="0" u="none" strike="noStrike" noProof="0" dirty="0">
                          <a:solidFill>
                            <a:srgbClr val="000000"/>
                          </a:solidFill>
                          <a:effectLst/>
                          <a:latin typeface="Poppins"/>
                        </a:rPr>
                        <a:t>Whilst there is a pause in the new connection data being shared at TCMF, JS to consider how data can be made more accessible to Industry</a:t>
                      </a:r>
                    </a:p>
                  </a:txBody>
                  <a:tcPr/>
                </a:tc>
                <a:tc>
                  <a:txBody>
                    <a:bodyPr/>
                    <a:lstStyle/>
                    <a:p>
                      <a:pPr algn="l" rtl="0" fontAlgn="base"/>
                      <a:r>
                        <a:rPr lang="en-GB" sz="1200" kern="1200" dirty="0">
                          <a:solidFill>
                            <a:schemeClr val="dk1"/>
                          </a:solidFill>
                          <a:effectLst/>
                          <a:latin typeface="Poppins" panose="00000500000000000000" pitchFamily="2" charset="0"/>
                          <a:ea typeface="+mn-ea"/>
                          <a:cs typeface="Poppins" panose="00000500000000000000" pitchFamily="2" charset="0"/>
                        </a:rPr>
                        <a:t>Pending formed queue</a:t>
                      </a:r>
                      <a:endParaRPr lang="en-US" sz="1200" dirty="0">
                        <a:latin typeface="Poppins" panose="00000500000000000000" pitchFamily="2" charset="0"/>
                        <a:cs typeface="Poppins" panose="00000500000000000000" pitchFamily="2" charset="0"/>
                      </a:endParaRPr>
                    </a:p>
                  </a:txBody>
                  <a:tcPr/>
                </a:tc>
                <a:tc>
                  <a:txBody>
                    <a:bodyPr/>
                    <a:lstStyle/>
                    <a:p>
                      <a:pPr algn="l" rtl="0" fontAlgn="base"/>
                      <a:r>
                        <a:rPr lang="en-GB" sz="1200" b="0" i="0" dirty="0">
                          <a:solidFill>
                            <a:srgbClr val="000000"/>
                          </a:solidFill>
                          <a:effectLst/>
                          <a:latin typeface="Poppins"/>
                        </a:rPr>
                        <a:t>Ongoing</a:t>
                      </a:r>
                      <a:endParaRPr lang="en-US" dirty="0"/>
                    </a:p>
                  </a:txBody>
                  <a:tcPr/>
                </a:tc>
                <a:extLst>
                  <a:ext uri="{0D108BD9-81ED-4DB2-BD59-A6C34878D82A}">
                    <a16:rowId xmlns:a16="http://schemas.microsoft.com/office/drawing/2014/main" val="709734843"/>
                  </a:ext>
                </a:extLst>
              </a:tr>
            </a:tbl>
          </a:graphicData>
        </a:graphic>
      </p:graphicFrame>
    </p:spTree>
    <p:extLst>
      <p:ext uri="{BB962C8B-B14F-4D97-AF65-F5344CB8AC3E}">
        <p14:creationId xmlns:p14="http://schemas.microsoft.com/office/powerpoint/2010/main" val="241638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3" name="Title 22">
            <a:extLst>
              <a:ext uri="{FF2B5EF4-FFF2-40B4-BE49-F238E27FC236}">
                <a16:creationId xmlns:a16="http://schemas.microsoft.com/office/drawing/2014/main" id="{CA1AC0F5-A7AB-C474-D3F0-C7EFDE3EEDBA}"/>
              </a:ext>
            </a:extLst>
          </p:cNvPr>
          <p:cNvSpPr>
            <a:spLocks noGrp="1"/>
          </p:cNvSpPr>
          <p:nvPr>
            <p:ph type="title"/>
          </p:nvPr>
        </p:nvSpPr>
        <p:spPr>
          <a:xfrm>
            <a:off x="372305" y="332424"/>
            <a:ext cx="10515600" cy="1325563"/>
          </a:xfrm>
        </p:spPr>
        <p:txBody>
          <a:bodyPr>
            <a:normAutofit/>
          </a:bodyPr>
          <a:lstStyle/>
          <a:p>
            <a:r>
              <a:rPr kumimoji="0" lang="en-GB" sz="4400" b="0" i="0" u="none" strike="noStrike" kern="1200" cap="none" spc="0" normalizeH="0" baseline="0" noProof="0" dirty="0">
                <a:ln>
                  <a:noFill/>
                </a:ln>
                <a:solidFill>
                  <a:srgbClr val="3F0731">
                    <a:lumMod val="76000"/>
                    <a:lumOff val="24000"/>
                  </a:srgbClr>
                </a:solidFill>
                <a:effectLst/>
                <a:uLnTx/>
                <a:uFillTx/>
                <a:latin typeface="Poppins Medium"/>
                <a:ea typeface="+mj-ea"/>
                <a:cs typeface="Poppins Medium"/>
              </a:rPr>
              <a:t>CMP456 - Cost recovery for Grid Code Modification GC0168</a:t>
            </a:r>
            <a:endParaRPr lang="en-US" sz="2800" dirty="0">
              <a:solidFill>
                <a:schemeClr val="tx2">
                  <a:lumMod val="90000"/>
                  <a:lumOff val="10000"/>
                </a:schemeClr>
              </a:solidFill>
              <a:latin typeface="Poppins Medium"/>
              <a:cs typeface="Poppins Medium"/>
            </a:endParaRPr>
          </a:p>
        </p:txBody>
      </p:sp>
      <p:sp>
        <p:nvSpPr>
          <p:cNvPr id="2" name="TextBox 1">
            <a:extLst>
              <a:ext uri="{FF2B5EF4-FFF2-40B4-BE49-F238E27FC236}">
                <a16:creationId xmlns:a16="http://schemas.microsoft.com/office/drawing/2014/main" id="{8F35343C-A244-2BE2-5AE9-4A91DDB85A2C}"/>
              </a:ext>
            </a:extLst>
          </p:cNvPr>
          <p:cNvSpPr txBox="1"/>
          <p:nvPr/>
        </p:nvSpPr>
        <p:spPr>
          <a:xfrm>
            <a:off x="499759" y="2753886"/>
            <a:ext cx="65397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Poppins" panose="00000500000000000000" pitchFamily="2" charset="0"/>
                <a:cs typeface="Poppins" panose="00000500000000000000" pitchFamily="2" charset="0"/>
              </a:rPr>
              <a:t>Tim Ellingham, RWE</a:t>
            </a:r>
            <a:endParaRPr lang="en-US" dirty="0">
              <a:cs typeface="Arial"/>
            </a:endParaRPr>
          </a:p>
        </p:txBody>
      </p:sp>
    </p:spTree>
    <p:extLst>
      <p:ext uri="{BB962C8B-B14F-4D97-AF65-F5344CB8AC3E}">
        <p14:creationId xmlns:p14="http://schemas.microsoft.com/office/powerpoint/2010/main" val="274153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035346-02A9-5A69-A9BE-FBDA506A1B6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E1D5F9-BDCD-494D-2851-D4368B47B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3" name="Title 22">
            <a:extLst>
              <a:ext uri="{FF2B5EF4-FFF2-40B4-BE49-F238E27FC236}">
                <a16:creationId xmlns:a16="http://schemas.microsoft.com/office/drawing/2014/main" id="{88EDC0A4-57DC-FBB1-A722-D24A186F2A10}"/>
              </a:ext>
            </a:extLst>
          </p:cNvPr>
          <p:cNvSpPr>
            <a:spLocks noGrp="1"/>
          </p:cNvSpPr>
          <p:nvPr>
            <p:ph type="title"/>
          </p:nvPr>
        </p:nvSpPr>
        <p:spPr>
          <a:xfrm>
            <a:off x="372305" y="295353"/>
            <a:ext cx="10515600" cy="1325563"/>
          </a:xfrm>
        </p:spPr>
        <p:txBody>
          <a:bodyPr>
            <a:normAutofit/>
          </a:bodyPr>
          <a:lstStyle/>
          <a:p>
            <a:r>
              <a:rPr lang="en-GB" sz="2800" dirty="0">
                <a:solidFill>
                  <a:schemeClr val="tx2">
                    <a:lumMod val="90000"/>
                    <a:lumOff val="10000"/>
                  </a:schemeClr>
                </a:solidFill>
              </a:rPr>
              <a:t>Issue</a:t>
            </a:r>
            <a:endParaRPr lang="en-US" sz="2800" dirty="0">
              <a:solidFill>
                <a:schemeClr val="tx2">
                  <a:lumMod val="90000"/>
                  <a:lumOff val="10000"/>
                </a:schemeClr>
              </a:solidFill>
              <a:latin typeface="Poppins Medium"/>
              <a:cs typeface="Poppins Medium"/>
            </a:endParaRPr>
          </a:p>
        </p:txBody>
      </p:sp>
      <p:sp>
        <p:nvSpPr>
          <p:cNvPr id="7" name="TextBox 6">
            <a:extLst>
              <a:ext uri="{FF2B5EF4-FFF2-40B4-BE49-F238E27FC236}">
                <a16:creationId xmlns:a16="http://schemas.microsoft.com/office/drawing/2014/main" id="{69B045AF-9938-22E2-E01A-6452F326C6F9}"/>
              </a:ext>
            </a:extLst>
          </p:cNvPr>
          <p:cNvSpPr txBox="1"/>
          <p:nvPr/>
        </p:nvSpPr>
        <p:spPr>
          <a:xfrm>
            <a:off x="372305" y="1532238"/>
            <a:ext cx="10130938" cy="355789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GC0168 enables the NESO to request Electromagnetic Transient Models from Generators where one has not been provided previously</a:t>
            </a:r>
          </a:p>
          <a:p>
            <a:pPr marR="0" lvl="0" algn="l" defTabSz="914400" rtl="0" eaLnBrk="1" fontAlgn="auto" latinLnBrk="0" hangingPunct="1">
              <a:lnSpc>
                <a:spcPct val="90000"/>
              </a:lnSpc>
              <a:spcBef>
                <a:spcPts val="1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These models are non-trivial to produce, particularly for legacy plant where they may need to be produced by interrogating installed equipment</a:t>
            </a:r>
          </a:p>
          <a:p>
            <a:pPr marR="0" lvl="0" algn="l" defTabSz="914400" rtl="0" eaLnBrk="1" fontAlgn="auto" latinLnBrk="0" hangingPunct="1">
              <a:lnSpc>
                <a:spcPct val="90000"/>
              </a:lnSpc>
              <a:spcBef>
                <a:spcPts val="1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This can be a specialist task that even OEMs are not prepared to undertake</a:t>
            </a:r>
          </a:p>
          <a:p>
            <a:pPr marR="0" lvl="0" algn="l" defTabSz="914400" rtl="0" eaLnBrk="1" fontAlgn="auto" latinLnBrk="0" hangingPunct="1">
              <a:lnSpc>
                <a:spcPct val="90000"/>
              </a:lnSpc>
              <a:spcBef>
                <a:spcPts val="1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Modelling costs have been seen into the multiple £ hundreds of thousand</a:t>
            </a:r>
          </a:p>
          <a:p>
            <a:pPr marR="0" lvl="0" algn="l" defTabSz="914400" rtl="0" eaLnBrk="1" fontAlgn="auto" latinLnBrk="0" hangingPunct="1">
              <a:lnSpc>
                <a:spcPct val="90000"/>
              </a:lnSpc>
              <a:spcBef>
                <a:spcPts val="1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Poppins" panose="00000500000000000000" pitchFamily="2" charset="0"/>
                <a:cs typeface="Poppins" panose="00000500000000000000" pitchFamily="2" charset="0"/>
              </a:rPr>
              <a:t>The benefit of the model is purely for the NESO</a:t>
            </a:r>
          </a:p>
        </p:txBody>
      </p:sp>
    </p:spTree>
    <p:extLst>
      <p:ext uri="{BB962C8B-B14F-4D97-AF65-F5344CB8AC3E}">
        <p14:creationId xmlns:p14="http://schemas.microsoft.com/office/powerpoint/2010/main" val="246564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2FDF5B-27E8-EC9A-6622-093AD3C8A50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5629C1-B5F9-5D74-5455-D73D7992D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3" name="Title 22">
            <a:extLst>
              <a:ext uri="{FF2B5EF4-FFF2-40B4-BE49-F238E27FC236}">
                <a16:creationId xmlns:a16="http://schemas.microsoft.com/office/drawing/2014/main" id="{B5AFA673-6D57-91E6-73D4-A674DDFC7E8B}"/>
              </a:ext>
            </a:extLst>
          </p:cNvPr>
          <p:cNvSpPr>
            <a:spLocks noGrp="1"/>
          </p:cNvSpPr>
          <p:nvPr>
            <p:ph type="title"/>
          </p:nvPr>
        </p:nvSpPr>
        <p:spPr>
          <a:xfrm>
            <a:off x="372306" y="129359"/>
            <a:ext cx="10515600" cy="1325563"/>
          </a:xfrm>
        </p:spPr>
        <p:txBody>
          <a:bodyPr>
            <a:normAutofit/>
          </a:bodyPr>
          <a:lstStyle/>
          <a:p>
            <a:r>
              <a:rPr lang="en-GB" sz="2800" dirty="0">
                <a:solidFill>
                  <a:schemeClr val="tx2">
                    <a:lumMod val="90000"/>
                    <a:lumOff val="10000"/>
                  </a:schemeClr>
                </a:solidFill>
              </a:rPr>
              <a:t>Proposal</a:t>
            </a:r>
            <a:endParaRPr lang="en-US" sz="2800" dirty="0">
              <a:solidFill>
                <a:schemeClr val="tx2">
                  <a:lumMod val="90000"/>
                  <a:lumOff val="10000"/>
                </a:schemeClr>
              </a:solidFill>
              <a:latin typeface="Poppins Medium"/>
              <a:cs typeface="Poppins Medium"/>
            </a:endParaRPr>
          </a:p>
        </p:txBody>
      </p:sp>
      <p:sp>
        <p:nvSpPr>
          <p:cNvPr id="2" name="Content Placeholder 2">
            <a:extLst>
              <a:ext uri="{FF2B5EF4-FFF2-40B4-BE49-F238E27FC236}">
                <a16:creationId xmlns:a16="http://schemas.microsoft.com/office/drawing/2014/main" id="{F3FAD632-DBAE-8764-8253-44BA1666E0A4}"/>
              </a:ext>
            </a:extLst>
          </p:cNvPr>
          <p:cNvSpPr>
            <a:spLocks noGrp="1"/>
          </p:cNvSpPr>
          <p:nvPr>
            <p:ph idx="1"/>
          </p:nvPr>
        </p:nvSpPr>
        <p:spPr>
          <a:xfrm>
            <a:off x="282146" y="1186249"/>
            <a:ext cx="10515600" cy="4967416"/>
          </a:xfrm>
        </p:spPr>
        <p:txBody>
          <a:bodyPr>
            <a:normAutofit fontScale="25000" lnSpcReduction="20000"/>
          </a:bodyPr>
          <a:lstStyle/>
          <a:p>
            <a:pPr>
              <a:lnSpc>
                <a:spcPct val="120000"/>
              </a:lnSpc>
              <a:spcBef>
                <a:spcPts val="600"/>
              </a:spcBef>
              <a:spcAft>
                <a:spcPts val="600"/>
              </a:spcAft>
            </a:pPr>
            <a:r>
              <a:rPr lang="en-GB" sz="6400" dirty="0"/>
              <a:t>Allow Generators to recover the cost of EMT model production from the NESO and subsequently </a:t>
            </a:r>
            <a:r>
              <a:rPr lang="en-GB" sz="6400" dirty="0" err="1"/>
              <a:t>BSuoS</a:t>
            </a:r>
            <a:r>
              <a:rPr lang="en-GB" sz="6400" dirty="0"/>
              <a:t> (subsequent mod required?) in a similar fashion to the ESRS recovery in CMP398</a:t>
            </a:r>
          </a:p>
          <a:p>
            <a:pPr>
              <a:lnSpc>
                <a:spcPct val="120000"/>
              </a:lnSpc>
              <a:spcBef>
                <a:spcPts val="600"/>
              </a:spcBef>
              <a:spcAft>
                <a:spcPts val="600"/>
              </a:spcAft>
            </a:pPr>
            <a:r>
              <a:rPr lang="en-GB" sz="6400" kern="100" dirty="0">
                <a:effectLst/>
                <a:ea typeface="Aptos" panose="020B0004020202020204" pitchFamily="34" charset="0"/>
                <a:cs typeface="Arial" panose="020B0604020202020204" pitchFamily="34" charset="0"/>
              </a:rPr>
              <a:t> </a:t>
            </a:r>
            <a:r>
              <a:rPr lang="en-GB" sz="6400" u="sng" kern="100" dirty="0">
                <a:effectLst/>
                <a:ea typeface="Aptos" panose="020B0004020202020204" pitchFamily="34" charset="0"/>
                <a:cs typeface="Arial" panose="020B0604020202020204" pitchFamily="34" charset="0"/>
              </a:rPr>
              <a:t>Costs to be recovered</a:t>
            </a:r>
            <a:endParaRPr lang="en-GB" sz="6400" kern="100" dirty="0">
              <a:effectLst/>
              <a:ea typeface="Aptos" panose="020B0004020202020204" pitchFamily="34" charset="0"/>
              <a:cs typeface="Arial" panose="020B0604020202020204" pitchFamily="34" charset="0"/>
            </a:endParaRPr>
          </a:p>
          <a:p>
            <a:pPr>
              <a:lnSpc>
                <a:spcPct val="120000"/>
              </a:lnSpc>
              <a:spcBef>
                <a:spcPts val="600"/>
              </a:spcBef>
              <a:spcAft>
                <a:spcPts val="600"/>
              </a:spcAft>
            </a:pPr>
            <a:r>
              <a:rPr lang="en-GB" sz="6400" kern="100" dirty="0">
                <a:effectLst/>
                <a:ea typeface="Aptos" panose="020B0004020202020204" pitchFamily="34" charset="0"/>
                <a:cs typeface="Arial" panose="020B0604020202020204" pitchFamily="34" charset="0"/>
              </a:rPr>
              <a:t>It is proposed that recoverable costs encapsulate:</a:t>
            </a:r>
          </a:p>
          <a:p>
            <a:pPr marL="342900" lvl="0" indent="-342900">
              <a:lnSpc>
                <a:spcPct val="120000"/>
              </a:lnSpc>
              <a:spcBef>
                <a:spcPts val="600"/>
              </a:spcBef>
              <a:spcAft>
                <a:spcPts val="600"/>
              </a:spcAft>
              <a:buFont typeface="+mj-lt"/>
              <a:buAutoNum type="arabicPeriod"/>
            </a:pPr>
            <a:r>
              <a:rPr lang="en-GB" sz="6400" kern="100" dirty="0">
                <a:effectLst/>
                <a:ea typeface="Aptos" panose="020B0004020202020204" pitchFamily="34" charset="0"/>
                <a:cs typeface="Arial" panose="020B0604020202020204" pitchFamily="34" charset="0"/>
              </a:rPr>
              <a:t>EMT model production:</a:t>
            </a:r>
          </a:p>
          <a:p>
            <a:pPr marL="742950" lvl="1" indent="-285750">
              <a:lnSpc>
                <a:spcPct val="120000"/>
              </a:lnSpc>
              <a:spcBef>
                <a:spcPts val="600"/>
              </a:spcBef>
              <a:spcAft>
                <a:spcPts val="600"/>
              </a:spcAft>
              <a:buFont typeface="+mj-lt"/>
              <a:buAutoNum type="alphaLcPeriod"/>
            </a:pPr>
            <a:r>
              <a:rPr lang="en-GB" sz="6400" kern="100" dirty="0">
                <a:effectLst/>
                <a:ea typeface="Aptos" panose="020B0004020202020204" pitchFamily="34" charset="0"/>
                <a:cs typeface="Arial" panose="020B0604020202020204" pitchFamily="34" charset="0"/>
              </a:rPr>
              <a:t>Procurement of a suitable contractor</a:t>
            </a:r>
          </a:p>
          <a:p>
            <a:pPr marL="742950" lvl="1" indent="-285750">
              <a:lnSpc>
                <a:spcPct val="120000"/>
              </a:lnSpc>
              <a:spcBef>
                <a:spcPts val="600"/>
              </a:spcBef>
              <a:spcAft>
                <a:spcPts val="600"/>
              </a:spcAft>
              <a:buFont typeface="+mj-lt"/>
              <a:buAutoNum type="alphaLcPeriod"/>
            </a:pPr>
            <a:r>
              <a:rPr lang="en-GB" sz="6400" kern="100" dirty="0">
                <a:effectLst/>
                <a:ea typeface="Aptos" panose="020B0004020202020204" pitchFamily="34" charset="0"/>
                <a:cs typeface="Arial" panose="020B0604020202020204" pitchFamily="34" charset="0"/>
              </a:rPr>
              <a:t>Physical interrogation of existing control system</a:t>
            </a:r>
          </a:p>
          <a:p>
            <a:pPr marL="742950" lvl="1" indent="-285750">
              <a:lnSpc>
                <a:spcPct val="120000"/>
              </a:lnSpc>
              <a:spcBef>
                <a:spcPts val="600"/>
              </a:spcBef>
              <a:spcAft>
                <a:spcPts val="600"/>
              </a:spcAft>
              <a:buFont typeface="+mj-lt"/>
              <a:buAutoNum type="alphaLcPeriod"/>
            </a:pPr>
            <a:r>
              <a:rPr lang="en-GB" sz="6400" kern="100" dirty="0">
                <a:effectLst/>
                <a:ea typeface="Aptos" panose="020B0004020202020204" pitchFamily="34" charset="0"/>
                <a:cs typeface="Arial" panose="020B0604020202020204" pitchFamily="34" charset="0"/>
              </a:rPr>
              <a:t>Production of equivalent model in </a:t>
            </a:r>
            <a:r>
              <a:rPr lang="en-GB" sz="6400" kern="100" dirty="0" err="1">
                <a:effectLst/>
                <a:ea typeface="Aptos" panose="020B0004020202020204" pitchFamily="34" charset="0"/>
                <a:cs typeface="Arial" panose="020B0604020202020204" pitchFamily="34" charset="0"/>
              </a:rPr>
              <a:t>PSCad</a:t>
            </a:r>
            <a:r>
              <a:rPr lang="en-GB" sz="6400" kern="100" dirty="0">
                <a:effectLst/>
                <a:ea typeface="Aptos" panose="020B0004020202020204" pitchFamily="34" charset="0"/>
                <a:cs typeface="Arial" panose="020B0604020202020204" pitchFamily="34" charset="0"/>
              </a:rPr>
              <a:t> (version#)</a:t>
            </a:r>
          </a:p>
          <a:p>
            <a:pPr marL="742950" lvl="1" indent="-285750">
              <a:lnSpc>
                <a:spcPct val="120000"/>
              </a:lnSpc>
              <a:spcBef>
                <a:spcPts val="600"/>
              </a:spcBef>
              <a:spcAft>
                <a:spcPts val="600"/>
              </a:spcAft>
              <a:buFont typeface="+mj-lt"/>
              <a:buAutoNum type="alphaLcPeriod"/>
            </a:pPr>
            <a:r>
              <a:rPr lang="en-GB" sz="6400" kern="100" dirty="0">
                <a:effectLst/>
                <a:ea typeface="Aptos" panose="020B0004020202020204" pitchFamily="34" charset="0"/>
                <a:cs typeface="Arial" panose="020B0604020202020204" pitchFamily="34" charset="0"/>
              </a:rPr>
              <a:t>Model User guide and report creation</a:t>
            </a:r>
          </a:p>
          <a:p>
            <a:pPr marL="742950" lvl="1" indent="-285750">
              <a:lnSpc>
                <a:spcPct val="120000"/>
              </a:lnSpc>
              <a:spcBef>
                <a:spcPts val="600"/>
              </a:spcBef>
              <a:spcAft>
                <a:spcPts val="600"/>
              </a:spcAft>
              <a:buFont typeface="+mj-lt"/>
              <a:buAutoNum type="alphaLcPeriod"/>
            </a:pPr>
            <a:r>
              <a:rPr lang="en-GB" sz="6400" kern="100" dirty="0">
                <a:effectLst/>
                <a:ea typeface="Aptos" panose="020B0004020202020204" pitchFamily="34" charset="0"/>
                <a:cs typeface="Arial" panose="020B0604020202020204" pitchFamily="34" charset="0"/>
              </a:rPr>
              <a:t>Liaison with NESO for verification, see below</a:t>
            </a:r>
          </a:p>
          <a:p>
            <a:pPr marL="342900" lvl="0" indent="-342900">
              <a:lnSpc>
                <a:spcPct val="120000"/>
              </a:lnSpc>
              <a:spcBef>
                <a:spcPts val="600"/>
              </a:spcBef>
              <a:spcAft>
                <a:spcPts val="600"/>
              </a:spcAft>
              <a:buFont typeface="+mj-lt"/>
              <a:buAutoNum type="arabicPeriod"/>
            </a:pPr>
            <a:r>
              <a:rPr lang="en-GB" sz="6400" kern="100" dirty="0">
                <a:effectLst/>
                <a:ea typeface="Aptos" panose="020B0004020202020204" pitchFamily="34" charset="0"/>
                <a:cs typeface="Arial" panose="020B0604020202020204" pitchFamily="34" charset="0"/>
              </a:rPr>
              <a:t>Model verification physical test runs (when the plant is to be run out-of-merit):</a:t>
            </a:r>
          </a:p>
          <a:p>
            <a:pPr marL="742950" lvl="1" indent="-285750">
              <a:lnSpc>
                <a:spcPct val="120000"/>
              </a:lnSpc>
              <a:spcBef>
                <a:spcPts val="600"/>
              </a:spcBef>
              <a:spcAft>
                <a:spcPts val="600"/>
              </a:spcAft>
              <a:buFont typeface="+mj-lt"/>
              <a:buAutoNum type="alphaLcPeriod"/>
            </a:pPr>
            <a:r>
              <a:rPr lang="en-GB" sz="6400" kern="100" dirty="0">
                <a:effectLst/>
                <a:ea typeface="Aptos" panose="020B0004020202020204" pitchFamily="34" charset="0"/>
                <a:cs typeface="Arial" panose="020B0604020202020204" pitchFamily="34" charset="0"/>
              </a:rPr>
              <a:t>Out of the money market equalisation (possibly by  a pre-arranged BOA/7a trade)</a:t>
            </a:r>
          </a:p>
          <a:p>
            <a:pPr marL="742950" lvl="1" indent="-285750">
              <a:lnSpc>
                <a:spcPct val="120000"/>
              </a:lnSpc>
              <a:spcBef>
                <a:spcPts val="600"/>
              </a:spcBef>
              <a:spcAft>
                <a:spcPts val="600"/>
              </a:spcAft>
              <a:buFont typeface="+mj-lt"/>
              <a:buAutoNum type="alphaLcPeriod"/>
            </a:pPr>
            <a:r>
              <a:rPr lang="en-GB" sz="6400" kern="100" dirty="0">
                <a:effectLst/>
                <a:ea typeface="Aptos" panose="020B0004020202020204" pitchFamily="34" charset="0"/>
                <a:cs typeface="Arial" panose="020B0604020202020204" pitchFamily="34" charset="0"/>
              </a:rPr>
              <a:t>Contractor on-site fees</a:t>
            </a:r>
          </a:p>
          <a:p>
            <a:endParaRPr lang="en-GB" dirty="0"/>
          </a:p>
        </p:txBody>
      </p:sp>
    </p:spTree>
    <p:extLst>
      <p:ext uri="{BB962C8B-B14F-4D97-AF65-F5344CB8AC3E}">
        <p14:creationId xmlns:p14="http://schemas.microsoft.com/office/powerpoint/2010/main" val="409466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A968CB-9ADF-989F-F5BD-7518E3A1132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34E780-B636-3179-5DCE-16D0468E3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6" name="Content Placeholder 2">
            <a:extLst>
              <a:ext uri="{FF2B5EF4-FFF2-40B4-BE49-F238E27FC236}">
                <a16:creationId xmlns:a16="http://schemas.microsoft.com/office/drawing/2014/main" id="{97E7503F-4C04-2725-0C98-F73C5C951FEC}"/>
              </a:ext>
            </a:extLst>
          </p:cNvPr>
          <p:cNvSpPr txBox="1">
            <a:spLocks/>
          </p:cNvSpPr>
          <p:nvPr/>
        </p:nvSpPr>
        <p:spPr>
          <a:xfrm>
            <a:off x="271849" y="924087"/>
            <a:ext cx="10767192" cy="4871232"/>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 typeface="+mj-lt"/>
              <a:buAutoNum type="arabicPeriod"/>
              <a:defRPr sz="2800" b="0" i="0" kern="1200">
                <a:solidFill>
                  <a:schemeClr val="tx1"/>
                </a:solidFill>
                <a:latin typeface="Poppins" pitchFamily="2" charset="77"/>
                <a:ea typeface="+mn-ea"/>
                <a:cs typeface="+mn-cs"/>
              </a:defRPr>
            </a:lvl1pPr>
            <a:lvl2pPr marL="914400" indent="-457200" algn="l" defTabSz="914400" rtl="0" eaLnBrk="1" latinLnBrk="0" hangingPunct="1">
              <a:lnSpc>
                <a:spcPct val="90000"/>
              </a:lnSpc>
              <a:spcBef>
                <a:spcPts val="500"/>
              </a:spcBef>
              <a:buFont typeface="+mj-lt"/>
              <a:buAutoNum type="arabicPeriod"/>
              <a:defRPr sz="2400" b="0" i="0" kern="1200">
                <a:solidFill>
                  <a:schemeClr val="tx1"/>
                </a:solidFill>
                <a:latin typeface="Poppins" pitchFamily="2" charset="77"/>
                <a:ea typeface="+mn-ea"/>
                <a:cs typeface="+mn-cs"/>
              </a:defRPr>
            </a:lvl2pPr>
            <a:lvl3pPr marL="1371600" indent="-457200" algn="l" defTabSz="914400" rtl="0" eaLnBrk="1" latinLnBrk="0" hangingPunct="1">
              <a:lnSpc>
                <a:spcPct val="90000"/>
              </a:lnSpc>
              <a:spcBef>
                <a:spcPts val="500"/>
              </a:spcBef>
              <a:buFont typeface="+mj-lt"/>
              <a:buAutoNum type="arabicPeriod"/>
              <a:defRPr sz="2000" b="0" i="0" kern="1200">
                <a:solidFill>
                  <a:schemeClr val="tx1"/>
                </a:solidFill>
                <a:latin typeface="Poppins" pitchFamily="2" charset="77"/>
                <a:ea typeface="+mn-ea"/>
                <a:cs typeface="+mn-cs"/>
              </a:defRPr>
            </a:lvl3pPr>
            <a:lvl4pPr marL="1714500" indent="-342900" algn="l" defTabSz="914400" rtl="0" eaLnBrk="1" latinLnBrk="0" hangingPunct="1">
              <a:lnSpc>
                <a:spcPct val="90000"/>
              </a:lnSpc>
              <a:spcBef>
                <a:spcPts val="500"/>
              </a:spcBef>
              <a:buFont typeface="+mj-lt"/>
              <a:buAutoNum type="arabicPeriod"/>
              <a:defRPr sz="1800" b="0" i="0" kern="1200">
                <a:solidFill>
                  <a:schemeClr val="tx1"/>
                </a:solidFill>
                <a:latin typeface="Poppins" pitchFamily="2" charset="77"/>
                <a:ea typeface="+mn-ea"/>
                <a:cs typeface="+mn-cs"/>
              </a:defRPr>
            </a:lvl4pPr>
            <a:lvl5pPr marL="2171700" indent="-342900" algn="l" defTabSz="914400" rtl="0" eaLnBrk="1" latinLnBrk="0" hangingPunct="1">
              <a:lnSpc>
                <a:spcPct val="90000"/>
              </a:lnSpc>
              <a:spcBef>
                <a:spcPts val="500"/>
              </a:spcBef>
              <a:buFont typeface="+mj-lt"/>
              <a:buAutoNum type="arabicPeriod"/>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mj-lt"/>
              <a:buNone/>
            </a:pPr>
            <a:r>
              <a:rPr lang="en-GB" sz="1600" u="sng" kern="100" dirty="0">
                <a:latin typeface="Poppins" panose="00000500000000000000" pitchFamily="2" charset="0"/>
                <a:ea typeface="Aptos" panose="020B0004020202020204" pitchFamily="34" charset="0"/>
                <a:cs typeface="Poppins" panose="00000500000000000000" pitchFamily="2" charset="0"/>
              </a:rPr>
              <a:t>Outline Process to be followed (detail to be developed by workgroup)</a:t>
            </a:r>
            <a:endParaRPr lang="en-GB" sz="1600" kern="100" dirty="0">
              <a:latin typeface="Poppins" panose="00000500000000000000" pitchFamily="2" charset="0"/>
              <a:ea typeface="Aptos" panose="020B0004020202020204" pitchFamily="34" charset="0"/>
              <a:cs typeface="Poppins" panose="00000500000000000000" pitchFamily="2" charset="0"/>
            </a:endParaRPr>
          </a:p>
          <a:p>
            <a:pPr>
              <a:lnSpc>
                <a:spcPct val="107000"/>
              </a:lnSpc>
              <a:spcAft>
                <a:spcPts val="800"/>
              </a:spcAft>
            </a:pPr>
            <a:r>
              <a:rPr lang="en-GB" sz="1600" kern="100" dirty="0">
                <a:latin typeface="Poppins" panose="00000500000000000000" pitchFamily="2" charset="0"/>
                <a:ea typeface="Aptos" panose="020B0004020202020204" pitchFamily="34" charset="0"/>
                <a:cs typeface="Poppins" panose="00000500000000000000" pitchFamily="2" charset="0"/>
              </a:rPr>
              <a:t>NESO request the EMT model and agree the parameters of the model.</a:t>
            </a:r>
          </a:p>
          <a:p>
            <a:pPr>
              <a:lnSpc>
                <a:spcPct val="107000"/>
              </a:lnSpc>
              <a:spcAft>
                <a:spcPts val="800"/>
              </a:spcAft>
            </a:pPr>
            <a:r>
              <a:rPr lang="en-GB" sz="1600" kern="100" dirty="0">
                <a:latin typeface="Poppins" panose="00000500000000000000" pitchFamily="2" charset="0"/>
                <a:ea typeface="Aptos" panose="020B0004020202020204" pitchFamily="34" charset="0"/>
                <a:cs typeface="Poppins" panose="00000500000000000000" pitchFamily="2" charset="0"/>
              </a:rPr>
              <a:t>Generators assess the cost of providing the EMT model. Generators seek ex ante pre-expenditure approval requests for costs in excess of £[200]k.</a:t>
            </a:r>
          </a:p>
          <a:p>
            <a:pPr>
              <a:lnSpc>
                <a:spcPct val="107000"/>
              </a:lnSpc>
              <a:spcAft>
                <a:spcPts val="800"/>
              </a:spcAft>
            </a:pPr>
            <a:r>
              <a:rPr lang="en-GB" sz="1600" kern="100" dirty="0">
                <a:latin typeface="Poppins" panose="00000500000000000000" pitchFamily="2" charset="0"/>
                <a:ea typeface="Aptos" panose="020B0004020202020204" pitchFamily="34" charset="0"/>
                <a:cs typeface="Poppins" panose="00000500000000000000" pitchFamily="2" charset="0"/>
              </a:rPr>
              <a:t>Generators develop the EMT model and make ex post claim for costs.</a:t>
            </a:r>
          </a:p>
          <a:p>
            <a:pPr>
              <a:lnSpc>
                <a:spcPct val="107000"/>
              </a:lnSpc>
              <a:spcAft>
                <a:spcPts val="800"/>
              </a:spcAft>
            </a:pPr>
            <a:r>
              <a:rPr lang="en-GB" sz="1600" kern="100" dirty="0">
                <a:latin typeface="Poppins" panose="00000500000000000000" pitchFamily="2" charset="0"/>
                <a:ea typeface="Aptos" panose="020B0004020202020204" pitchFamily="34" charset="0"/>
                <a:cs typeface="Poppins" panose="00000500000000000000" pitchFamily="2" charset="0"/>
              </a:rPr>
              <a:t>NESO panel assess costs and can request further information if needed.</a:t>
            </a:r>
          </a:p>
          <a:p>
            <a:pPr>
              <a:lnSpc>
                <a:spcPct val="107000"/>
              </a:lnSpc>
              <a:spcAft>
                <a:spcPts val="800"/>
              </a:spcAft>
            </a:pPr>
            <a:r>
              <a:rPr lang="en-GB" sz="1600" kern="100" dirty="0">
                <a:latin typeface="Poppins" panose="00000500000000000000" pitchFamily="2" charset="0"/>
                <a:ea typeface="Aptos" panose="020B0004020202020204" pitchFamily="34" charset="0"/>
                <a:cs typeface="Poppins" panose="00000500000000000000" pitchFamily="2" charset="0"/>
              </a:rPr>
              <a:t>Dispute resolution process to be discussed by workgroup.</a:t>
            </a:r>
          </a:p>
          <a:p>
            <a:pPr>
              <a:lnSpc>
                <a:spcPct val="107000"/>
              </a:lnSpc>
              <a:spcAft>
                <a:spcPts val="800"/>
              </a:spcAft>
            </a:pPr>
            <a:r>
              <a:rPr lang="en-GB" sz="1600" kern="100" dirty="0">
                <a:latin typeface="Poppins" panose="00000500000000000000" pitchFamily="2" charset="0"/>
                <a:ea typeface="Aptos" panose="020B0004020202020204" pitchFamily="34" charset="0"/>
                <a:cs typeface="Poppins" panose="00000500000000000000" pitchFamily="2" charset="0"/>
              </a:rPr>
              <a:t>Payment of agreed costs by NESO to generator either in single sum or instalments, in a time frame to be discussed by the workgroup.</a:t>
            </a:r>
          </a:p>
          <a:p>
            <a:pPr>
              <a:lnSpc>
                <a:spcPct val="107000"/>
              </a:lnSpc>
              <a:spcAft>
                <a:spcPts val="800"/>
              </a:spcAft>
            </a:pPr>
            <a:r>
              <a:rPr lang="en-GB" sz="1600" kern="100" dirty="0">
                <a:latin typeface="Poppins" panose="00000500000000000000" pitchFamily="2" charset="0"/>
                <a:ea typeface="Aptos" panose="020B0004020202020204" pitchFamily="34" charset="0"/>
                <a:cs typeface="Poppins" panose="00000500000000000000" pitchFamily="2" charset="0"/>
              </a:rPr>
              <a:t>There will need to be a cut-off date such that generators connected after a certain date will not be eligible to apply for refund of EMT model costs. This should be determined by the workgroup.</a:t>
            </a:r>
          </a:p>
          <a:p>
            <a:endParaRPr lang="en-GB" dirty="0"/>
          </a:p>
        </p:txBody>
      </p:sp>
    </p:spTree>
    <p:extLst>
      <p:ext uri="{BB962C8B-B14F-4D97-AF65-F5344CB8AC3E}">
        <p14:creationId xmlns:p14="http://schemas.microsoft.com/office/powerpoint/2010/main" val="7419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2F987-7ABA-CC4F-9A24-9FB74F385A76}"/>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2DA35A31-CB1D-013B-F7C9-1F8E52D50F31}"/>
              </a:ext>
            </a:extLst>
          </p:cNvPr>
          <p:cNvSpPr>
            <a:spLocks noGrp="1"/>
          </p:cNvSpPr>
          <p:nvPr>
            <p:ph type="title"/>
          </p:nvPr>
        </p:nvSpPr>
        <p:spPr>
          <a:xfrm>
            <a:off x="498727" y="792307"/>
            <a:ext cx="10515600" cy="1325563"/>
          </a:xfrm>
        </p:spPr>
        <p:txBody>
          <a:bodyPr>
            <a:normAutofit/>
          </a:bodyPr>
          <a:lstStyle/>
          <a:p>
            <a:r>
              <a:rPr lang="en-GB" dirty="0" err="1">
                <a:solidFill>
                  <a:schemeClr val="tx2">
                    <a:lumMod val="76000"/>
                    <a:lumOff val="24000"/>
                  </a:schemeClr>
                </a:solidFill>
                <a:latin typeface="Poppins Medium"/>
                <a:cs typeface="Poppins Medium"/>
              </a:rPr>
              <a:t>TNUoS</a:t>
            </a:r>
            <a:r>
              <a:rPr lang="en-GB" dirty="0">
                <a:solidFill>
                  <a:schemeClr val="tx2">
                    <a:lumMod val="76000"/>
                    <a:lumOff val="24000"/>
                  </a:schemeClr>
                </a:solidFill>
                <a:latin typeface="Poppins Medium"/>
                <a:cs typeface="Poppins Medium"/>
              </a:rPr>
              <a:t> Tariffs 5 Year View Update</a:t>
            </a:r>
          </a:p>
        </p:txBody>
      </p:sp>
      <p:sp>
        <p:nvSpPr>
          <p:cNvPr id="2" name="TextBox 1">
            <a:extLst>
              <a:ext uri="{FF2B5EF4-FFF2-40B4-BE49-F238E27FC236}">
                <a16:creationId xmlns:a16="http://schemas.microsoft.com/office/drawing/2014/main" id="{6DF129B8-48D0-8660-C559-A4F4E037BD5B}"/>
              </a:ext>
            </a:extLst>
          </p:cNvPr>
          <p:cNvSpPr txBox="1"/>
          <p:nvPr/>
        </p:nvSpPr>
        <p:spPr>
          <a:xfrm>
            <a:off x="499759" y="2753886"/>
            <a:ext cx="653972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2000" dirty="0">
                <a:solidFill>
                  <a:srgbClr val="000000"/>
                </a:solidFill>
                <a:latin typeface="Poppins" panose="00000500000000000000" pitchFamily="2" charset="0"/>
                <a:cs typeface="Poppins" panose="00000500000000000000" pitchFamily="2" charset="0"/>
              </a:rPr>
              <a:t>Nick Everitt, NESO</a:t>
            </a:r>
            <a:endParaRPr lang="en-US" dirty="0">
              <a:cs typeface="Arial"/>
            </a:endParaRPr>
          </a:p>
        </p:txBody>
      </p:sp>
    </p:spTree>
    <p:extLst>
      <p:ext uri="{BB962C8B-B14F-4D97-AF65-F5344CB8AC3E}">
        <p14:creationId xmlns:p14="http://schemas.microsoft.com/office/powerpoint/2010/main" val="422943970"/>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NESO PowerPoint Template Oct 24_Poppins" id="{03A0603D-9AE9-4B22-9AF5-404F16166D21}" vid="{1927E44A-335D-4A68-9E3B-EAACB236391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ebc48a-dc9e-45bc-8496-b347132bae57" xsi:nil="true"/>
    <lcf76f155ced4ddcb4097134ff3c332f xmlns="4a7accc5-309f-4eea-88bf-574a93594fc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1B590EED88F74B8D9F089A4C69A36D" ma:contentTypeVersion="5" ma:contentTypeDescription="Create a new document." ma:contentTypeScope="" ma:versionID="9f7435579b348a482cbf5d4dd7773d97">
  <xsd:schema xmlns:xsd="http://www.w3.org/2001/XMLSchema" xmlns:xs="http://www.w3.org/2001/XMLSchema" xmlns:p="http://schemas.microsoft.com/office/2006/metadata/properties" xmlns:ns2="2e3132a0-aaf2-4326-8928-c084593c093d" xmlns:ns3="feee0b1b-1c36-45ab-a747-49b3fe155780" xmlns:ns4="4a7accc5-309f-4eea-88bf-574a93594fcd" xmlns:ns5="35ebc48a-dc9e-45bc-8496-b347132bae57" targetNamespace="http://schemas.microsoft.com/office/2006/metadata/properties" ma:root="true" ma:fieldsID="877d396a597eb3f9009c390a6b73dc19" ns2:_="" ns3:_="" ns4:_="" ns5:_="">
    <xsd:import namespace="2e3132a0-aaf2-4326-8928-c084593c093d"/>
    <xsd:import namespace="feee0b1b-1c36-45ab-a747-49b3fe155780"/>
    <xsd:import namespace="4a7accc5-309f-4eea-88bf-574a93594fcd"/>
    <xsd:import namespace="35ebc48a-dc9e-45bc-8496-b347132bae5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MediaServiceSearchProperties" minOccurs="0"/>
                <xsd:element ref="ns4:MediaServiceBillingMetadata"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132a0-aaf2-4326-8928-c084593c093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ee0b1b-1c36-45ab-a747-49b3fe15578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7accc5-309f-4eea-88bf-574a93594fcd" elementFormDefault="qualified">
    <xsd:import namespace="http://schemas.microsoft.com/office/2006/documentManagement/types"/>
    <xsd:import namespace="http://schemas.microsoft.com/office/infopath/2007/PartnerControls"/>
    <xsd:element name="MediaServiceBillingMetadata" ma:index="20" nillable="true" ma:displayName="MediaServiceBillingMetadata" ma:hidden="true" ma:internalName="MediaServiceBilling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fefd14-5d55-4234-9e3d-a596bbbe9a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ebc48a-dc9e-45bc-8496-b347132bae5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8d538d1-1f4a-4c59-9947-dc698ca978ed}" ma:internalName="TaxCatchAll" ma:showField="CatchAllData" ma:web="35ebc48a-dc9e-45bc-8496-b347132ba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8DAACB-6079-4222-BA99-947C98D03F94}">
  <ds:schemaRefs>
    <ds:schemaRef ds:uri="94592e32-5fea-45e0-a76d-a9a0c72f2906"/>
    <ds:schemaRef ds:uri="c957d7ae-6b4c-4bec-912c-7fda720dd351"/>
    <ds:schemaRef ds:uri="cadce026-d35b-4a62-a2ee-1436bb44fb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ebc48a-dc9e-45bc-8496-b347132bae57"/>
    <ds:schemaRef ds:uri="4a7accc5-309f-4eea-88bf-574a93594fcd"/>
  </ds:schemaRefs>
</ds:datastoreItem>
</file>

<file path=customXml/itemProps2.xml><?xml version="1.0" encoding="utf-8"?>
<ds:datastoreItem xmlns:ds="http://schemas.openxmlformats.org/officeDocument/2006/customXml" ds:itemID="{89B4652B-DFF0-49DA-A189-0523A08A9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132a0-aaf2-4326-8928-c084593c093d"/>
    <ds:schemaRef ds:uri="feee0b1b-1c36-45ab-a747-49b3fe155780"/>
    <ds:schemaRef ds:uri="4a7accc5-309f-4eea-88bf-574a93594fcd"/>
    <ds:schemaRef ds:uri="35ebc48a-dc9e-45bc-8496-b347132ba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77EF45-4AFB-42DD-9458-E0118D6C5914}">
  <ds:schemaRefs>
    <ds:schemaRef ds:uri="http://schemas.microsoft.com/sharepoint/v3/contenttype/forms"/>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TotalTime>5067</TotalTime>
  <Words>2774</Words>
  <Application>Microsoft Office PowerPoint</Application>
  <PresentationFormat>Widescreen</PresentationFormat>
  <Paragraphs>374</Paragraphs>
  <Slides>30</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Aptos</vt:lpstr>
      <vt:lpstr>Aptos Display</vt:lpstr>
      <vt:lpstr>Arial</vt:lpstr>
      <vt:lpstr>Calibri</vt:lpstr>
      <vt:lpstr>Montserrat</vt:lpstr>
      <vt:lpstr>Neue Haas Grotesk Text Pro</vt:lpstr>
      <vt:lpstr>Poppins</vt:lpstr>
      <vt:lpstr>Poppins Medium</vt:lpstr>
      <vt:lpstr>Office Theme</vt:lpstr>
      <vt:lpstr>1_Office Theme</vt:lpstr>
      <vt:lpstr>2_Office Theme</vt:lpstr>
      <vt:lpstr>Transmission Charging Methodologies Forum and CUSC Issues Steering Group</vt:lpstr>
      <vt:lpstr>Agenda</vt:lpstr>
      <vt:lpstr>TCMF Objective and Expectations</vt:lpstr>
      <vt:lpstr>Review of previous action</vt:lpstr>
      <vt:lpstr>CMP456 - Cost recovery for Grid Code Modification GC0168</vt:lpstr>
      <vt:lpstr>Issue</vt:lpstr>
      <vt:lpstr>Proposal</vt:lpstr>
      <vt:lpstr>PowerPoint Presentation</vt:lpstr>
      <vt:lpstr>TNUoS Tariffs 5 Year View Update</vt:lpstr>
      <vt:lpstr>5 Year View Forecast TNUoS Tariffs (2026/27 to 2030/31)</vt:lpstr>
      <vt:lpstr>CUSC Panel update on prioritisation of Modifications </vt:lpstr>
      <vt:lpstr>Revisiting Schedule 32: Residual Charging Bands</vt:lpstr>
      <vt:lpstr>The Problem Explained</vt:lpstr>
      <vt:lpstr>An Example of the Problem</vt:lpstr>
      <vt:lpstr>The Issue With Section 6.2</vt:lpstr>
      <vt:lpstr>The Issue With Section 6.3 (Part 1)</vt:lpstr>
      <vt:lpstr>The Issue With Section 6.3 (Part 2)</vt:lpstr>
      <vt:lpstr>Implications If No Change</vt:lpstr>
      <vt:lpstr>Final Comments</vt:lpstr>
      <vt:lpstr>Code Administrator Update </vt:lpstr>
      <vt:lpstr>Key Updates since last TCMF</vt:lpstr>
      <vt:lpstr>Key Updates since last TCMF</vt:lpstr>
      <vt:lpstr>Authority Expected Decision Date </vt:lpstr>
      <vt:lpstr>Key Consultations in September</vt:lpstr>
      <vt:lpstr>CUSC Panel Elections 2025 </vt:lpstr>
      <vt:lpstr>Useful Links</vt:lpstr>
      <vt:lpstr>PowerPoint Presentation</vt:lpstr>
      <vt:lpstr>Your CUSC Panel representatives</vt:lpstr>
      <vt:lpstr>      </vt:lpstr>
      <vt:lpstr>ORPS methodology review -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Harvey Takhar [NESO]</cp:lastModifiedBy>
  <cp:revision>43</cp:revision>
  <dcterms:created xsi:type="dcterms:W3CDTF">2024-02-29T11:46:45Z</dcterms:created>
  <dcterms:modified xsi:type="dcterms:W3CDTF">2025-09-15T12:45:42Z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0x0101003D1B590EED88F74B8D9F089A4C69A36D</vt:lpwstr>
  </property>
  <property fmtid="{D5CDD505-2E9C-101B-9397-08002B2CF9AE}" pid="3" name="MediaServiceImageTags">
    <vt:lpwstr/>
  </property>
</Properties>
</file>