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56" r:id="rId5"/>
    <p:sldId id="283" r:id="rId6"/>
    <p:sldId id="259" r:id="rId7"/>
    <p:sldId id="292" r:id="rId8"/>
    <p:sldId id="293" r:id="rId9"/>
    <p:sldId id="295" r:id="rId10"/>
    <p:sldId id="299" r:id="rId11"/>
    <p:sldId id="312" r:id="rId12"/>
    <p:sldId id="320" r:id="rId13"/>
    <p:sldId id="316" r:id="rId14"/>
    <p:sldId id="311" r:id="rId15"/>
    <p:sldId id="300" r:id="rId16"/>
    <p:sldId id="308" r:id="rId17"/>
    <p:sldId id="306" r:id="rId18"/>
    <p:sldId id="30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0BF288-592C-42F8-8A1C-8DE7D1080F79}">
          <p14:sldIdLst>
            <p14:sldId id="256"/>
            <p14:sldId id="283"/>
            <p14:sldId id="259"/>
            <p14:sldId id="292"/>
            <p14:sldId id="293"/>
            <p14:sldId id="295"/>
            <p14:sldId id="299"/>
            <p14:sldId id="312"/>
            <p14:sldId id="320"/>
            <p14:sldId id="316"/>
            <p14:sldId id="311"/>
            <p14:sldId id="300"/>
            <p14:sldId id="308"/>
            <p14:sldId id="306"/>
          </p14:sldIdLst>
        </p14:section>
        <p14:section name="Default Section" id="{371495E4-A576-47CD-966C-3CC7363D9C04}">
          <p14:sldIdLst>
            <p14:sldId id="30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A2847B-81E5-5509-19C7-4FCC122B5C85}" name="Andrew Hemus (NESO)" initials="AH" userId="S::Andrew.Hemus@uk.nationalgrid.com::44cf7fd2-15fa-4e6f-bcfc-5f0cbf3163e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3366"/>
    <a:srgbClr val="3F0730"/>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26DB97-3F52-43B7-8522-8E013DBEC29B}" v="5" dt="2025-07-09T14:28:10.368"/>
  </p1510:revLst>
</p1510:revInfo>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 Higby (NESO)" userId="464b65a7-6b3c-429b-8ca9-572983480f51" providerId="ADAL" clId="{CC26DB97-3F52-43B7-8522-8E013DBEC29B}"/>
    <pc:docChg chg="custSel addSld delSld modSld modSection">
      <pc:chgData name="Kat Higby (NESO)" userId="464b65a7-6b3c-429b-8ca9-572983480f51" providerId="ADAL" clId="{CC26DB97-3F52-43B7-8522-8E013DBEC29B}" dt="2025-07-09T14:28:46.377" v="212" actId="47"/>
      <pc:docMkLst>
        <pc:docMk/>
      </pc:docMkLst>
      <pc:sldChg chg="modSp mod">
        <pc:chgData name="Kat Higby (NESO)" userId="464b65a7-6b3c-429b-8ca9-572983480f51" providerId="ADAL" clId="{CC26DB97-3F52-43B7-8522-8E013DBEC29B}" dt="2025-07-09T14:13:23.662" v="38" actId="2165"/>
        <pc:sldMkLst>
          <pc:docMk/>
          <pc:sldMk cId="2243787793" sldId="259"/>
        </pc:sldMkLst>
        <pc:graphicFrameChg chg="modGraphic">
          <ac:chgData name="Kat Higby (NESO)" userId="464b65a7-6b3c-429b-8ca9-572983480f51" providerId="ADAL" clId="{CC26DB97-3F52-43B7-8522-8E013DBEC29B}" dt="2025-07-09T14:13:23.662" v="38" actId="2165"/>
          <ac:graphicFrameMkLst>
            <pc:docMk/>
            <pc:sldMk cId="2243787793" sldId="259"/>
            <ac:graphicFrameMk id="5" creationId="{540636BB-63E8-7891-EC53-475036AF94E6}"/>
          </ac:graphicFrameMkLst>
        </pc:graphicFrameChg>
      </pc:sldChg>
      <pc:sldChg chg="modSp mod">
        <pc:chgData name="Kat Higby (NESO)" userId="464b65a7-6b3c-429b-8ca9-572983480f51" providerId="ADAL" clId="{CC26DB97-3F52-43B7-8522-8E013DBEC29B}" dt="2025-07-09T14:15:12.626" v="142" actId="20577"/>
        <pc:sldMkLst>
          <pc:docMk/>
          <pc:sldMk cId="1744933276" sldId="299"/>
        </pc:sldMkLst>
        <pc:spChg chg="mod">
          <ac:chgData name="Kat Higby (NESO)" userId="464b65a7-6b3c-429b-8ca9-572983480f51" providerId="ADAL" clId="{CC26DB97-3F52-43B7-8522-8E013DBEC29B}" dt="2025-07-09T14:15:12.626" v="142" actId="20577"/>
          <ac:spMkLst>
            <pc:docMk/>
            <pc:sldMk cId="1744933276" sldId="299"/>
            <ac:spMk id="2" creationId="{4C7511C7-722C-EB44-8F0E-3FE53AB0269A}"/>
          </ac:spMkLst>
        </pc:spChg>
        <pc:graphicFrameChg chg="mod modGraphic">
          <ac:chgData name="Kat Higby (NESO)" userId="464b65a7-6b3c-429b-8ca9-572983480f51" providerId="ADAL" clId="{CC26DB97-3F52-43B7-8522-8E013DBEC29B}" dt="2025-07-09T14:15:00.709" v="134" actId="20577"/>
          <ac:graphicFrameMkLst>
            <pc:docMk/>
            <pc:sldMk cId="1744933276" sldId="299"/>
            <ac:graphicFrameMk id="3" creationId="{D31358F3-6EC9-C8E8-5669-82A87673DAED}"/>
          </ac:graphicFrameMkLst>
        </pc:graphicFrameChg>
      </pc:sldChg>
      <pc:sldChg chg="modSp mod">
        <pc:chgData name="Kat Higby (NESO)" userId="464b65a7-6b3c-429b-8ca9-572983480f51" providerId="ADAL" clId="{CC26DB97-3F52-43B7-8522-8E013DBEC29B}" dt="2025-07-09T14:18:36.466" v="184" actId="6549"/>
        <pc:sldMkLst>
          <pc:docMk/>
          <pc:sldMk cId="524850042" sldId="308"/>
        </pc:sldMkLst>
        <pc:graphicFrameChg chg="modGraphic">
          <ac:chgData name="Kat Higby (NESO)" userId="464b65a7-6b3c-429b-8ca9-572983480f51" providerId="ADAL" clId="{CC26DB97-3F52-43B7-8522-8E013DBEC29B}" dt="2025-07-09T14:18:36.466" v="184" actId="6549"/>
          <ac:graphicFrameMkLst>
            <pc:docMk/>
            <pc:sldMk cId="524850042" sldId="308"/>
            <ac:graphicFrameMk id="3" creationId="{B3E74044-704E-9182-0244-7D8D66AAAB2A}"/>
          </ac:graphicFrameMkLst>
        </pc:graphicFrameChg>
      </pc:sldChg>
      <pc:sldChg chg="modSp mod">
        <pc:chgData name="Kat Higby (NESO)" userId="464b65a7-6b3c-429b-8ca9-572983480f51" providerId="ADAL" clId="{CC26DB97-3F52-43B7-8522-8E013DBEC29B}" dt="2025-07-09T14:28:37.667" v="211" actId="13219"/>
        <pc:sldMkLst>
          <pc:docMk/>
          <pc:sldMk cId="2547580904" sldId="312"/>
        </pc:sldMkLst>
        <pc:graphicFrameChg chg="mod modGraphic">
          <ac:chgData name="Kat Higby (NESO)" userId="464b65a7-6b3c-429b-8ca9-572983480f51" providerId="ADAL" clId="{CC26DB97-3F52-43B7-8522-8E013DBEC29B}" dt="2025-07-09T14:28:37.667" v="211" actId="13219"/>
          <ac:graphicFrameMkLst>
            <pc:docMk/>
            <pc:sldMk cId="2547580904" sldId="312"/>
            <ac:graphicFrameMk id="3" creationId="{15F84721-9992-7820-8FB8-0733772D729C}"/>
          </ac:graphicFrameMkLst>
        </pc:graphicFrameChg>
      </pc:sldChg>
      <pc:sldChg chg="addSp delSp del mod">
        <pc:chgData name="Kat Higby (NESO)" userId="464b65a7-6b3c-429b-8ca9-572983480f51" providerId="ADAL" clId="{CC26DB97-3F52-43B7-8522-8E013DBEC29B}" dt="2025-07-09T14:28:46.377" v="212" actId="47"/>
        <pc:sldMkLst>
          <pc:docMk/>
          <pc:sldMk cId="1176553738" sldId="319"/>
        </pc:sldMkLst>
        <pc:spChg chg="add del">
          <ac:chgData name="Kat Higby (NESO)" userId="464b65a7-6b3c-429b-8ca9-572983480f51" providerId="ADAL" clId="{CC26DB97-3F52-43B7-8522-8E013DBEC29B}" dt="2025-07-09T14:18:22.121" v="183" actId="478"/>
          <ac:spMkLst>
            <pc:docMk/>
            <pc:sldMk cId="1176553738" sldId="319"/>
            <ac:spMk id="5" creationId="{4B77F883-101D-F639-70C5-404E27FA754B}"/>
          </ac:spMkLst>
        </pc:spChg>
        <pc:spChg chg="add del">
          <ac:chgData name="Kat Higby (NESO)" userId="464b65a7-6b3c-429b-8ca9-572983480f51" providerId="ADAL" clId="{CC26DB97-3F52-43B7-8522-8E013DBEC29B}" dt="2025-07-09T14:18:19.054" v="182" actId="478"/>
          <ac:spMkLst>
            <pc:docMk/>
            <pc:sldMk cId="1176553738" sldId="319"/>
            <ac:spMk id="7" creationId="{4B80D088-0BAE-7AC0-06D2-703D0F819708}"/>
          </ac:spMkLst>
        </pc:spChg>
      </pc:sldChg>
      <pc:sldChg chg="modSp add mod">
        <pc:chgData name="Kat Higby (NESO)" userId="464b65a7-6b3c-429b-8ca9-572983480f51" providerId="ADAL" clId="{CC26DB97-3F52-43B7-8522-8E013DBEC29B}" dt="2025-07-09T14:18:07.976" v="181" actId="20577"/>
        <pc:sldMkLst>
          <pc:docMk/>
          <pc:sldMk cId="1005182997" sldId="320"/>
        </pc:sldMkLst>
        <pc:spChg chg="mod">
          <ac:chgData name="Kat Higby (NESO)" userId="464b65a7-6b3c-429b-8ca9-572983480f51" providerId="ADAL" clId="{CC26DB97-3F52-43B7-8522-8E013DBEC29B}" dt="2025-07-09T14:17:57.837" v="168" actId="20577"/>
          <ac:spMkLst>
            <pc:docMk/>
            <pc:sldMk cId="1005182997" sldId="320"/>
            <ac:spMk id="6" creationId="{8974D2FB-56F0-AA00-5260-B0E7EA36F85A}"/>
          </ac:spMkLst>
        </pc:spChg>
        <pc:spChg chg="mod">
          <ac:chgData name="Kat Higby (NESO)" userId="464b65a7-6b3c-429b-8ca9-572983480f51" providerId="ADAL" clId="{CC26DB97-3F52-43B7-8522-8E013DBEC29B}" dt="2025-07-09T14:18:07.976" v="181" actId="20577"/>
          <ac:spMkLst>
            <pc:docMk/>
            <pc:sldMk cId="1005182997" sldId="320"/>
            <ac:spMk id="8" creationId="{D8407856-F0DF-20C5-271D-45D6917EC355}"/>
          </ac:spMkLst>
        </pc:spChg>
      </pc:sldChg>
      <pc:sldChg chg="del">
        <pc:chgData name="Kat Higby (NESO)" userId="464b65a7-6b3c-429b-8ca9-572983480f51" providerId="ADAL" clId="{CC26DB97-3F52-43B7-8522-8E013DBEC29B}" dt="2025-07-09T14:17:39.806" v="143" actId="47"/>
        <pc:sldMkLst>
          <pc:docMk/>
          <pc:sldMk cId="822575272" sldId="32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A310AD-F027-27EB-4602-211E4A6D63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48130B5-B50E-B6FE-4405-48E33F1C15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D891A2-E083-C241-91C5-C9FB84084A2A}" type="datetimeFigureOut">
              <a:rPr lang="en-GB" smtClean="0"/>
              <a:t>09/07/2025</a:t>
            </a:fld>
            <a:endParaRPr lang="en-GB"/>
          </a:p>
        </p:txBody>
      </p:sp>
      <p:sp>
        <p:nvSpPr>
          <p:cNvPr id="4" name="Footer Placeholder 3">
            <a:extLst>
              <a:ext uri="{FF2B5EF4-FFF2-40B4-BE49-F238E27FC236}">
                <a16:creationId xmlns:a16="http://schemas.microsoft.com/office/drawing/2014/main" id="{052E0D38-ED75-AA87-7805-0081E7475B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57F45DB-FB21-85F1-C9F3-78AE858435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FFC139-5B22-214E-96AA-73F1B8CD28ED}" type="slidenum">
              <a:rPr lang="en-GB" smtClean="0"/>
              <a:t>‹#›</a:t>
            </a:fld>
            <a:endParaRPr lang="en-GB"/>
          </a:p>
        </p:txBody>
      </p:sp>
    </p:spTree>
    <p:extLst>
      <p:ext uri="{BB962C8B-B14F-4D97-AF65-F5344CB8AC3E}">
        <p14:creationId xmlns:p14="http://schemas.microsoft.com/office/powerpoint/2010/main" val="377779986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85FC6-1AC7-024C-A106-0432FE715B33}" type="datetimeFigureOut">
              <a:rPr lang="en-GB" smtClean="0"/>
              <a:t>09/07/2025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B5404-C021-EC41-B6A7-4D708E49A9C1}" type="slidenum">
              <a:rPr lang="en-GB" smtClean="0"/>
              <a:t>‹#›</a:t>
            </a:fld>
            <a:endParaRPr lang="en-GB"/>
          </a:p>
        </p:txBody>
      </p:sp>
    </p:spTree>
    <p:extLst>
      <p:ext uri="{BB962C8B-B14F-4D97-AF65-F5344CB8AC3E}">
        <p14:creationId xmlns:p14="http://schemas.microsoft.com/office/powerpoint/2010/main" val="2493769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bg>
      <p:bgPr>
        <a:solidFill>
          <a:schemeClr val="tx2"/>
        </a:solidFill>
        <a:effectLst/>
      </p:bgPr>
    </p:bg>
    <p:spTree>
      <p:nvGrpSpPr>
        <p:cNvPr id="1" name=""/>
        <p:cNvGrpSpPr/>
        <p:nvPr/>
      </p:nvGrpSpPr>
      <p:grpSpPr>
        <a:xfrm>
          <a:off x="0" y="0"/>
          <a:ext cx="0" cy="0"/>
          <a:chOff x="0" y="0"/>
          <a:chExt cx="0" cy="0"/>
        </a:xfrm>
      </p:grpSpPr>
      <p:pic>
        <p:nvPicPr>
          <p:cNvPr id="9" name="Picture 8" descr="A screenshot of a video game&#10;&#10;Description automatically generated">
            <a:extLst>
              <a:ext uri="{FF2B5EF4-FFF2-40B4-BE49-F238E27FC236}">
                <a16:creationId xmlns:a16="http://schemas.microsoft.com/office/drawing/2014/main" id="{FADD29DE-B854-2169-55E1-C3FD699E00D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32944" y="1788983"/>
            <a:ext cx="5385942" cy="2387600"/>
          </a:xfrm>
        </p:spPr>
        <p:txBody>
          <a:bodyPr anchor="b">
            <a:normAutofit/>
          </a:bodyPr>
          <a:lstStyle>
            <a:lvl1pPr algn="l">
              <a:defRPr sz="44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32944" y="4213654"/>
            <a:ext cx="4335618"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CA69FE06-965E-AA5C-F8B9-30A3AB56667F}"/>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6146749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x 1">
    <p:spTree>
      <p:nvGrpSpPr>
        <p:cNvPr id="1" name=""/>
        <p:cNvGrpSpPr/>
        <p:nvPr/>
      </p:nvGrpSpPr>
      <p:grpSpPr>
        <a:xfrm>
          <a:off x="0" y="0"/>
          <a:ext cx="0" cy="0"/>
          <a:chOff x="0" y="0"/>
          <a:chExt cx="0" cy="0"/>
        </a:xfrm>
      </p:grpSpPr>
      <p:pic>
        <p:nvPicPr>
          <p:cNvPr id="10" name="Picture 9" descr="A black background with a pink object&#10;&#10;Description automatically generated">
            <a:extLst>
              <a:ext uri="{FF2B5EF4-FFF2-40B4-BE49-F238E27FC236}">
                <a16:creationId xmlns:a16="http://schemas.microsoft.com/office/drawing/2014/main" id="{A17F6C51-DF54-894F-505B-FBC3BC97F7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2" name="Title 1">
            <a:extLst>
              <a:ext uri="{FF2B5EF4-FFF2-40B4-BE49-F238E27FC236}">
                <a16:creationId xmlns:a16="http://schemas.microsoft.com/office/drawing/2014/main" id="{A24D5798-821B-54D8-7307-D3B592F91BCE}"/>
              </a:ext>
            </a:extLst>
          </p:cNvPr>
          <p:cNvSpPr>
            <a:spLocks noGrp="1"/>
          </p:cNvSpPr>
          <p:nvPr>
            <p:ph type="title"/>
          </p:nvPr>
        </p:nvSpPr>
        <p:spPr>
          <a:xfrm>
            <a:off x="637273" y="365125"/>
            <a:ext cx="9709361" cy="870551"/>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A4A32C58-2F88-40C5-EF11-16328E9C88E8}"/>
              </a:ext>
            </a:extLst>
          </p:cNvPr>
          <p:cNvSpPr>
            <a:spLocks noGrp="1"/>
          </p:cNvSpPr>
          <p:nvPr>
            <p:ph sz="half" idx="1"/>
          </p:nvPr>
        </p:nvSpPr>
        <p:spPr>
          <a:xfrm>
            <a:off x="637273" y="2372497"/>
            <a:ext cx="9709362" cy="3804466"/>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9" name="Content Placeholder 8">
            <a:extLst>
              <a:ext uri="{FF2B5EF4-FFF2-40B4-BE49-F238E27FC236}">
                <a16:creationId xmlns:a16="http://schemas.microsoft.com/office/drawing/2014/main" id="{35AB5FD5-63AB-4F3D-B548-39DB3336BC6A}"/>
              </a:ext>
            </a:extLst>
          </p:cNvPr>
          <p:cNvSpPr>
            <a:spLocks noGrp="1"/>
          </p:cNvSpPr>
          <p:nvPr>
            <p:ph sz="quarter" idx="13"/>
          </p:nvPr>
        </p:nvSpPr>
        <p:spPr>
          <a:xfrm>
            <a:off x="637273" y="1322559"/>
            <a:ext cx="9709361" cy="759597"/>
          </a:xfrm>
        </p:spPr>
        <p:txBody>
          <a:bodyPr>
            <a:normAutofit/>
          </a:bodyPr>
          <a:lstStyle>
            <a:lvl1pPr marL="0" indent="0">
              <a:buNone/>
              <a:defRPr sz="24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193066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box (left) media box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7A9E-C78F-DAF6-0658-5E582E5609F0}"/>
              </a:ext>
            </a:extLst>
          </p:cNvPr>
          <p:cNvSpPr>
            <a:spLocks noGrp="1"/>
          </p:cNvSpPr>
          <p:nvPr>
            <p:ph type="title"/>
          </p:nvPr>
        </p:nvSpPr>
        <p:spPr>
          <a:xfrm>
            <a:off x="637274" y="365125"/>
            <a:ext cx="5360302"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Text Placeholder 2">
            <a:extLst>
              <a:ext uri="{FF2B5EF4-FFF2-40B4-BE49-F238E27FC236}">
                <a16:creationId xmlns:a16="http://schemas.microsoft.com/office/drawing/2014/main" id="{1881D6EB-D2F1-4B16-20AA-2B2362036EC3}"/>
              </a:ext>
            </a:extLst>
          </p:cNvPr>
          <p:cNvSpPr>
            <a:spLocks noGrp="1"/>
          </p:cNvSpPr>
          <p:nvPr>
            <p:ph type="body" idx="1"/>
          </p:nvPr>
        </p:nvSpPr>
        <p:spPr>
          <a:xfrm>
            <a:off x="637274" y="1681163"/>
            <a:ext cx="5360302" cy="54622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05F1A0D-AA08-8017-1259-207ADC3A5774}"/>
              </a:ext>
            </a:extLst>
          </p:cNvPr>
          <p:cNvSpPr>
            <a:spLocks noGrp="1"/>
          </p:cNvSpPr>
          <p:nvPr>
            <p:ph sz="half" idx="2"/>
          </p:nvPr>
        </p:nvSpPr>
        <p:spPr>
          <a:xfrm>
            <a:off x="637274" y="2505075"/>
            <a:ext cx="5360302" cy="3684588"/>
          </a:xfrm>
        </p:spPr>
        <p:txBody>
          <a:bodyPr>
            <a:normAutofit/>
          </a:bodyPr>
          <a:lstStyle>
            <a:lvl1pPr marL="0" indent="0">
              <a:buNone/>
              <a:defRPr sz="1800" b="0" i="0">
                <a:latin typeface="Arial" panose="020B0604020202020204"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Click to edit Master text styles</a:t>
            </a:r>
          </a:p>
        </p:txBody>
      </p:sp>
      <p:sp>
        <p:nvSpPr>
          <p:cNvPr id="11" name="Picture Placeholder 10">
            <a:extLst>
              <a:ext uri="{FF2B5EF4-FFF2-40B4-BE49-F238E27FC236}">
                <a16:creationId xmlns:a16="http://schemas.microsoft.com/office/drawing/2014/main" id="{920475B3-F806-CFBA-374B-4DFD48EA25F5}"/>
              </a:ext>
            </a:extLst>
          </p:cNvPr>
          <p:cNvSpPr>
            <a:spLocks noGrp="1"/>
          </p:cNvSpPr>
          <p:nvPr>
            <p:ph type="pic" sz="quarter" idx="13"/>
          </p:nvPr>
        </p:nvSpPr>
        <p:spPr>
          <a:xfrm>
            <a:off x="6470650" y="0"/>
            <a:ext cx="5721350" cy="6858000"/>
          </a:xfrm>
        </p:spPr>
        <p:txBody>
          <a:bodyPr/>
          <a:lstStyle>
            <a:lvl1pPr>
              <a:defRPr b="0" i="0">
                <a:latin typeface="Arial" panose="020B0604020202020204" pitchFamily="34" charset="0"/>
              </a:defRPr>
            </a:lvl1pPr>
          </a:lstStyle>
          <a:p>
            <a:endParaRPr lang="en-GB"/>
          </a:p>
        </p:txBody>
      </p:sp>
      <p:pic>
        <p:nvPicPr>
          <p:cNvPr id="15" name="Picture 14" descr="A black and white logo&#10;&#10;Description automatically generated">
            <a:extLst>
              <a:ext uri="{FF2B5EF4-FFF2-40B4-BE49-F238E27FC236}">
                <a16:creationId xmlns:a16="http://schemas.microsoft.com/office/drawing/2014/main" id="{3864807D-A5DF-3E79-E021-543FED2A71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8283" y="5745025"/>
            <a:ext cx="1658716" cy="1112975"/>
          </a:xfrm>
          <a:prstGeom prst="rect">
            <a:avLst/>
          </a:prstGeom>
        </p:spPr>
      </p:pic>
    </p:spTree>
    <p:extLst>
      <p:ext uri="{BB962C8B-B14F-4D97-AF65-F5344CB8AC3E}">
        <p14:creationId xmlns:p14="http://schemas.microsoft.com/office/powerpoint/2010/main" val="622549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ighlight Box x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A1647E-75C3-1FDB-7B8C-7BFFC9765437}"/>
              </a:ext>
            </a:extLst>
          </p:cNvPr>
          <p:cNvSpPr/>
          <p:nvPr userDrawn="1"/>
        </p:nvSpPr>
        <p:spPr>
          <a:xfrm>
            <a:off x="0" y="3429000"/>
            <a:ext cx="6096000" cy="3429000"/>
          </a:xfrm>
          <a:prstGeom prst="rect">
            <a:avLst/>
          </a:prstGeom>
          <a:solidFill>
            <a:srgbClr val="81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8" name="Rectangle 7">
            <a:extLst>
              <a:ext uri="{FF2B5EF4-FFF2-40B4-BE49-F238E27FC236}">
                <a16:creationId xmlns:a16="http://schemas.microsoft.com/office/drawing/2014/main" id="{BC44BC44-1008-8478-D64A-C7BFB3047FAB}"/>
              </a:ext>
            </a:extLst>
          </p:cNvPr>
          <p:cNvSpPr/>
          <p:nvPr userDrawn="1"/>
        </p:nvSpPr>
        <p:spPr>
          <a:xfrm>
            <a:off x="0" y="1"/>
            <a:ext cx="6096000" cy="342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9" name="Rectangle 8">
            <a:extLst>
              <a:ext uri="{FF2B5EF4-FFF2-40B4-BE49-F238E27FC236}">
                <a16:creationId xmlns:a16="http://schemas.microsoft.com/office/drawing/2014/main" id="{03BCE880-9610-64A0-A954-B9102D8026D1}"/>
              </a:ext>
            </a:extLst>
          </p:cNvPr>
          <p:cNvSpPr>
            <a:spLocks noGrp="1" noRot="1" noMove="1" noResize="1" noEditPoints="1" noAdjustHandles="1" noChangeArrowheads="1" noChangeShapeType="1"/>
          </p:cNvSpPr>
          <p:nvPr userDrawn="1"/>
        </p:nvSpPr>
        <p:spPr>
          <a:xfrm>
            <a:off x="6096000" y="0"/>
            <a:ext cx="6096000" cy="6857999"/>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 name="Title 1">
            <a:extLst>
              <a:ext uri="{FF2B5EF4-FFF2-40B4-BE49-F238E27FC236}">
                <a16:creationId xmlns:a16="http://schemas.microsoft.com/office/drawing/2014/main" id="{1591C4AD-353B-4788-1942-1F0D641705CA}"/>
              </a:ext>
            </a:extLst>
          </p:cNvPr>
          <p:cNvSpPr>
            <a:spLocks noGrp="1"/>
          </p:cNvSpPr>
          <p:nvPr>
            <p:ph type="title"/>
          </p:nvPr>
        </p:nvSpPr>
        <p:spPr>
          <a:xfrm>
            <a:off x="632012" y="501652"/>
            <a:ext cx="4114800" cy="668242"/>
          </a:xfrm>
        </p:spPr>
        <p:txBody>
          <a:bodyPr>
            <a:normAutofit/>
          </a:bodyPr>
          <a:lstStyle>
            <a:lvl1pPr>
              <a:defRPr sz="2400" b="1" i="0">
                <a:solidFill>
                  <a:schemeClr val="tx2"/>
                </a:solidFill>
                <a:latin typeface="Arial" panose="020B0604020202020204" pitchFamily="34" charset="0"/>
                <a:cs typeface="Arial" panose="020B0604020202020204" pitchFamily="34" charset="0"/>
              </a:defRPr>
            </a:lvl1pPr>
          </a:lstStyle>
          <a:p>
            <a:r>
              <a:rPr lang="en-GB"/>
              <a:t>Click to edit Master title style</a:t>
            </a:r>
          </a:p>
        </p:txBody>
      </p:sp>
      <p:sp>
        <p:nvSpPr>
          <p:cNvPr id="12" name="Text Placeholder 11">
            <a:extLst>
              <a:ext uri="{FF2B5EF4-FFF2-40B4-BE49-F238E27FC236}">
                <a16:creationId xmlns:a16="http://schemas.microsoft.com/office/drawing/2014/main" id="{6E3E7257-1DA1-F7E1-28D5-D974C4FA5449}"/>
              </a:ext>
            </a:extLst>
          </p:cNvPr>
          <p:cNvSpPr>
            <a:spLocks noGrp="1"/>
          </p:cNvSpPr>
          <p:nvPr>
            <p:ph type="body" sz="quarter" idx="13"/>
          </p:nvPr>
        </p:nvSpPr>
        <p:spPr>
          <a:xfrm>
            <a:off x="632012" y="1342349"/>
            <a:ext cx="4924348" cy="1712014"/>
          </a:xfrm>
        </p:spPr>
        <p:txBody>
          <a:bodyPr>
            <a:normAutofit/>
          </a:bodyPr>
          <a:lstStyle>
            <a:lvl1pPr marL="0" indent="0">
              <a:buNone/>
              <a:defRPr sz="1800" b="0" i="0">
                <a:solidFill>
                  <a:schemeClr val="tx2"/>
                </a:solidFill>
                <a:latin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GB"/>
              <a:t>Click to edit Master text styles</a:t>
            </a:r>
          </a:p>
        </p:txBody>
      </p:sp>
      <p:pic>
        <p:nvPicPr>
          <p:cNvPr id="17" name="Picture 16" descr="A black background with white text&#10;&#10;Description automatically generated">
            <a:extLst>
              <a:ext uri="{FF2B5EF4-FFF2-40B4-BE49-F238E27FC236}">
                <a16:creationId xmlns:a16="http://schemas.microsoft.com/office/drawing/2014/main" id="{F64D4804-511F-AFEC-D1BB-B29C795B97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5370" y="5746066"/>
            <a:ext cx="1665087" cy="1117250"/>
          </a:xfrm>
          <a:prstGeom prst="rect">
            <a:avLst/>
          </a:prstGeom>
        </p:spPr>
      </p:pic>
      <p:sp>
        <p:nvSpPr>
          <p:cNvPr id="21" name="Picture Placeholder 20">
            <a:extLst>
              <a:ext uri="{FF2B5EF4-FFF2-40B4-BE49-F238E27FC236}">
                <a16:creationId xmlns:a16="http://schemas.microsoft.com/office/drawing/2014/main" id="{17F6E517-5429-A2F6-D34C-964E6CD37C9D}"/>
              </a:ext>
            </a:extLst>
          </p:cNvPr>
          <p:cNvSpPr>
            <a:spLocks noGrp="1"/>
          </p:cNvSpPr>
          <p:nvPr>
            <p:ph type="pic" sz="quarter" idx="15"/>
          </p:nvPr>
        </p:nvSpPr>
        <p:spPr>
          <a:xfrm>
            <a:off x="6792990" y="1006627"/>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2" name="Picture Placeholder 20">
            <a:extLst>
              <a:ext uri="{FF2B5EF4-FFF2-40B4-BE49-F238E27FC236}">
                <a16:creationId xmlns:a16="http://schemas.microsoft.com/office/drawing/2014/main" id="{E04B2806-1F83-34D3-221F-2C4B3249EA6D}"/>
              </a:ext>
            </a:extLst>
          </p:cNvPr>
          <p:cNvSpPr>
            <a:spLocks noGrp="1"/>
          </p:cNvSpPr>
          <p:nvPr>
            <p:ph type="pic" sz="quarter" idx="16"/>
          </p:nvPr>
        </p:nvSpPr>
        <p:spPr>
          <a:xfrm>
            <a:off x="9133166" y="1006627"/>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3" name="Picture Placeholder 20">
            <a:extLst>
              <a:ext uri="{FF2B5EF4-FFF2-40B4-BE49-F238E27FC236}">
                <a16:creationId xmlns:a16="http://schemas.microsoft.com/office/drawing/2014/main" id="{3A50FE80-7330-1683-7D23-937274886C7D}"/>
              </a:ext>
            </a:extLst>
          </p:cNvPr>
          <p:cNvSpPr>
            <a:spLocks noGrp="1"/>
          </p:cNvSpPr>
          <p:nvPr>
            <p:ph type="pic" sz="quarter" idx="17"/>
          </p:nvPr>
        </p:nvSpPr>
        <p:spPr>
          <a:xfrm>
            <a:off x="6792990" y="3309169"/>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4" name="Picture Placeholder 20">
            <a:extLst>
              <a:ext uri="{FF2B5EF4-FFF2-40B4-BE49-F238E27FC236}">
                <a16:creationId xmlns:a16="http://schemas.microsoft.com/office/drawing/2014/main" id="{8D27946E-1055-AE60-D3CE-5732F4CA1791}"/>
              </a:ext>
            </a:extLst>
          </p:cNvPr>
          <p:cNvSpPr>
            <a:spLocks noGrp="1"/>
          </p:cNvSpPr>
          <p:nvPr>
            <p:ph type="pic" sz="quarter" idx="18"/>
          </p:nvPr>
        </p:nvSpPr>
        <p:spPr>
          <a:xfrm>
            <a:off x="9133166" y="3309169"/>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5" name="Oval 24">
            <a:extLst>
              <a:ext uri="{FF2B5EF4-FFF2-40B4-BE49-F238E27FC236}">
                <a16:creationId xmlns:a16="http://schemas.microsoft.com/office/drawing/2014/main" id="{D2D94757-FA0A-6B76-AD9C-3993534B0523}"/>
              </a:ext>
            </a:extLst>
          </p:cNvPr>
          <p:cNvSpPr/>
          <p:nvPr userDrawn="1"/>
        </p:nvSpPr>
        <p:spPr>
          <a:xfrm>
            <a:off x="11430845" y="1001026"/>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6" name="Oval 25">
            <a:extLst>
              <a:ext uri="{FF2B5EF4-FFF2-40B4-BE49-F238E27FC236}">
                <a16:creationId xmlns:a16="http://schemas.microsoft.com/office/drawing/2014/main" id="{9AB12763-DBD1-1841-CA8E-22FF5ED6696E}"/>
              </a:ext>
            </a:extLst>
          </p:cNvPr>
          <p:cNvSpPr/>
          <p:nvPr userDrawn="1"/>
        </p:nvSpPr>
        <p:spPr>
          <a:xfrm>
            <a:off x="11430845" y="3303551"/>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7" name="Title 1">
            <a:extLst>
              <a:ext uri="{FF2B5EF4-FFF2-40B4-BE49-F238E27FC236}">
                <a16:creationId xmlns:a16="http://schemas.microsoft.com/office/drawing/2014/main" id="{61BBB9AE-4A63-EFC4-BAF9-A24EC128133F}"/>
              </a:ext>
            </a:extLst>
          </p:cNvPr>
          <p:cNvSpPr txBox="1">
            <a:spLocks/>
          </p:cNvSpPr>
          <p:nvPr userDrawn="1"/>
        </p:nvSpPr>
        <p:spPr>
          <a:xfrm>
            <a:off x="632012" y="3685723"/>
            <a:ext cx="4114800" cy="6682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i="0" kern="1200">
                <a:solidFill>
                  <a:schemeClr val="tx2"/>
                </a:solidFill>
                <a:latin typeface="Arial" panose="020B0604020202020204" pitchFamily="34" charset="0"/>
                <a:ea typeface="+mj-ea"/>
                <a:cs typeface="Arial" panose="020B0604020202020204" pitchFamily="34" charset="0"/>
              </a:defRPr>
            </a:lvl1pPr>
          </a:lstStyle>
          <a:p>
            <a:r>
              <a:rPr lang="en-GB" b="0" i="0">
                <a:solidFill>
                  <a:schemeClr val="bg1"/>
                </a:solidFill>
                <a:latin typeface="Arial" panose="020B0604020202020204" pitchFamily="34" charset="0"/>
                <a:cs typeface="Arial" panose="020B0604020202020204" pitchFamily="34" charset="0"/>
              </a:rPr>
              <a:t>Click to edit Master title style</a:t>
            </a:r>
          </a:p>
        </p:txBody>
      </p:sp>
      <p:sp>
        <p:nvSpPr>
          <p:cNvPr id="28" name="Text Placeholder 11">
            <a:extLst>
              <a:ext uri="{FF2B5EF4-FFF2-40B4-BE49-F238E27FC236}">
                <a16:creationId xmlns:a16="http://schemas.microsoft.com/office/drawing/2014/main" id="{9F928298-8FD9-7EE7-12A2-6E4EE4203525}"/>
              </a:ext>
            </a:extLst>
          </p:cNvPr>
          <p:cNvSpPr>
            <a:spLocks noGrp="1"/>
          </p:cNvSpPr>
          <p:nvPr>
            <p:ph type="body" sz="quarter" idx="19"/>
          </p:nvPr>
        </p:nvSpPr>
        <p:spPr>
          <a:xfrm>
            <a:off x="632012" y="4526420"/>
            <a:ext cx="4924348" cy="17120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GB"/>
              <a:t>Click to edit Master text styles</a:t>
            </a:r>
          </a:p>
        </p:txBody>
      </p:sp>
      <p:sp>
        <p:nvSpPr>
          <p:cNvPr id="5" name="TextBox 4">
            <a:extLst>
              <a:ext uri="{FF2B5EF4-FFF2-40B4-BE49-F238E27FC236}">
                <a16:creationId xmlns:a16="http://schemas.microsoft.com/office/drawing/2014/main" id="{1385A706-DD91-6F22-5AA3-A69E8823136A}"/>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6F0B063-2AC7-4AF4-0958-1511CAD9BBDB}"/>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Arial" panose="020B0604020202020204" pitchFamily="34" charset="0"/>
              </a:rPr>
              <a:t>Public</a:t>
            </a:r>
          </a:p>
        </p:txBody>
      </p:sp>
    </p:spTree>
    <p:extLst>
      <p:ext uri="{BB962C8B-B14F-4D97-AF65-F5344CB8AC3E}">
        <p14:creationId xmlns:p14="http://schemas.microsoft.com/office/powerpoint/2010/main" val="3361480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Primary Breaker slide - Purple">
    <p:bg>
      <p:bgPr>
        <a:solidFill>
          <a:schemeClr val="tx2"/>
        </a:solidFill>
        <a:effectLst/>
      </p:bgPr>
    </p:bg>
    <p:spTree>
      <p:nvGrpSpPr>
        <p:cNvPr id="1" name=""/>
        <p:cNvGrpSpPr/>
        <p:nvPr/>
      </p:nvGrpSpPr>
      <p:grpSpPr>
        <a:xfrm>
          <a:off x="0" y="0"/>
          <a:ext cx="0" cy="0"/>
          <a:chOff x="0" y="0"/>
          <a:chExt cx="0" cy="0"/>
        </a:xfrm>
      </p:grpSpPr>
      <p:pic>
        <p:nvPicPr>
          <p:cNvPr id="7" name="Picture 6" descr="A purple and white background&#10;&#10;Description automatically generated">
            <a:extLst>
              <a:ext uri="{FF2B5EF4-FFF2-40B4-BE49-F238E27FC236}">
                <a16:creationId xmlns:a16="http://schemas.microsoft.com/office/drawing/2014/main" id="{A130E291-1866-9610-5CC3-7DFC426B7A03}"/>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91018" y="820795"/>
            <a:ext cx="5047782"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91018" y="3245466"/>
            <a:ext cx="3841424"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1D6A8BFF-616F-C1F3-75EC-AC1330A8142F}"/>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562F1C3-D8E4-B6FF-1CB4-4CA989B0F14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275658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imary Image Breaker Slide (Purpl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Arial" panose="020B0604020202020204" pitchFamily="34" charset="0"/>
              </a:defRPr>
            </a:lvl1pPr>
          </a:lstStyle>
          <a:p>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2"/>
          <a:stretch>
            <a:fillRect/>
          </a:stretch>
        </p:blipFill>
        <p:spPr>
          <a:xfrm>
            <a:off x="19877" y="-1388"/>
            <a:ext cx="12189533" cy="6859388"/>
          </a:xfrm>
          <a:prstGeom prst="rect">
            <a:avLst/>
          </a:prstGeom>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3313161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rimary Image Breaker Slide (Purple)">
    <p:spTree>
      <p:nvGrpSpPr>
        <p:cNvPr id="1" name=""/>
        <p:cNvGrpSpPr/>
        <p:nvPr/>
      </p:nvGrpSpPr>
      <p:grpSpPr>
        <a:xfrm>
          <a:off x="0" y="0"/>
          <a:ext cx="0" cy="0"/>
          <a:chOff x="0" y="0"/>
          <a:chExt cx="0" cy="0"/>
        </a:xfrm>
      </p:grpSpPr>
      <p:pic>
        <p:nvPicPr>
          <p:cNvPr id="5" name="Picture 4" descr="A aerial view of a landscape&#10;&#10;Description automatically generated">
            <a:extLst>
              <a:ext uri="{FF2B5EF4-FFF2-40B4-BE49-F238E27FC236}">
                <a16:creationId xmlns:a16="http://schemas.microsoft.com/office/drawing/2014/main" id="{CD01DA94-F338-6D64-E8BC-F0B3B13D7B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388"/>
            <a:ext cx="12192000" cy="6859388"/>
          </a:xfrm>
          <a:prstGeom prst="rect">
            <a:avLst/>
          </a:prstGeom>
        </p:spPr>
      </p:pic>
      <p:sp>
        <p:nvSpPr>
          <p:cNvPr id="4" name="Rectangle 3">
            <a:extLst>
              <a:ext uri="{FF2B5EF4-FFF2-40B4-BE49-F238E27FC236}">
                <a16:creationId xmlns:a16="http://schemas.microsoft.com/office/drawing/2014/main" id="{3CAB9DCB-488A-769D-8E9F-C764AB021394}"/>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3"/>
          <a:stretch>
            <a:fillRect/>
          </a:stretch>
        </p:blipFill>
        <p:spPr>
          <a:xfrm>
            <a:off x="19877" y="-1388"/>
            <a:ext cx="12189533" cy="6859388"/>
          </a:xfrm>
          <a:prstGeom prst="rect">
            <a:avLst/>
          </a:prstGeom>
          <a:ln>
            <a:noFill/>
          </a:ln>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TextBox 8">
            <a:extLst>
              <a:ext uri="{FF2B5EF4-FFF2-40B4-BE49-F238E27FC236}">
                <a16:creationId xmlns:a16="http://schemas.microsoft.com/office/drawing/2014/main" id="{9A087B3C-9691-28BD-F147-96ADB5060A6A}"/>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2168696-50C5-E93F-C095-40854C3C3AC9}"/>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27367436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imary Text (Left) Media (Right) Slide - Purple">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4EFE4BF-EB68-BFFF-F1BF-9E1AC71C4350}"/>
              </a:ext>
            </a:extLst>
          </p:cNvPr>
          <p:cNvSpPr>
            <a:spLocks noGrp="1"/>
          </p:cNvSpPr>
          <p:nvPr>
            <p:ph type="title"/>
          </p:nvPr>
        </p:nvSpPr>
        <p:spPr>
          <a:xfrm>
            <a:off x="637273" y="827711"/>
            <a:ext cx="5045070"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6" name="Text Placeholder 12">
            <a:extLst>
              <a:ext uri="{FF2B5EF4-FFF2-40B4-BE49-F238E27FC236}">
                <a16:creationId xmlns:a16="http://schemas.microsoft.com/office/drawing/2014/main" id="{4736E375-44F9-DC20-7D2C-AE6352F49D2D}"/>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E536F979-0D00-F0C3-148A-532A54812373}"/>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2BA68CD-CD7C-6841-61D8-9B40F036486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906830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background text layout">
    <p:bg>
      <p:bgPr>
        <a:solidFill>
          <a:schemeClr val="tx2"/>
        </a:solidFill>
        <a:effectLst/>
      </p:bgPr>
    </p:bg>
    <p:spTree>
      <p:nvGrpSpPr>
        <p:cNvPr id="1" name=""/>
        <p:cNvGrpSpPr/>
        <p:nvPr/>
      </p:nvGrpSpPr>
      <p:grpSpPr>
        <a:xfrm>
          <a:off x="0" y="0"/>
          <a:ext cx="0" cy="0"/>
          <a:chOff x="0" y="0"/>
          <a:chExt cx="0" cy="0"/>
        </a:xfrm>
      </p:grpSpPr>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594BE5F-29D9-6A6E-3331-86902DD8870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4" name="Picture 3" descr="A black background with a pink object&#10;&#10;Description automatically generated">
            <a:extLst>
              <a:ext uri="{FF2B5EF4-FFF2-40B4-BE49-F238E27FC236}">
                <a16:creationId xmlns:a16="http://schemas.microsoft.com/office/drawing/2014/main" id="{1E9E3F9F-3B31-579B-232E-B051281E6921}"/>
              </a:ext>
            </a:extLst>
          </p:cNvPr>
          <p:cNvPicPr>
            <a:picLocks noChangeAspect="1"/>
          </p:cNvPicPr>
          <p:nvPr userDrawn="1"/>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805910" y="0"/>
            <a:ext cx="3386090" cy="2339440"/>
          </a:xfrm>
          <a:prstGeom prst="rect">
            <a:avLst/>
          </a:prstGeom>
        </p:spPr>
      </p:pic>
      <p:sp>
        <p:nvSpPr>
          <p:cNvPr id="14" name="Title 1">
            <a:extLst>
              <a:ext uri="{FF2B5EF4-FFF2-40B4-BE49-F238E27FC236}">
                <a16:creationId xmlns:a16="http://schemas.microsoft.com/office/drawing/2014/main" id="{34E2B107-4A77-DBA7-45F4-4E1E102F838B}"/>
              </a:ext>
            </a:extLst>
          </p:cNvPr>
          <p:cNvSpPr>
            <a:spLocks noGrp="1"/>
          </p:cNvSpPr>
          <p:nvPr>
            <p:ph type="title"/>
          </p:nvPr>
        </p:nvSpPr>
        <p:spPr>
          <a:xfrm>
            <a:off x="637273" y="365125"/>
            <a:ext cx="8664382"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AF2E0677-1F71-2249-5CE6-C3BA76F65548}"/>
              </a:ext>
            </a:extLst>
          </p:cNvPr>
          <p:cNvSpPr>
            <a:spLocks noGrp="1"/>
          </p:cNvSpPr>
          <p:nvPr>
            <p:ph type="body" sz="quarter" idx="13"/>
          </p:nvPr>
        </p:nvSpPr>
        <p:spPr>
          <a:xfrm>
            <a:off x="637273" y="1926771"/>
            <a:ext cx="4462848" cy="2755588"/>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7" name="Text Placeholder 12">
            <a:extLst>
              <a:ext uri="{FF2B5EF4-FFF2-40B4-BE49-F238E27FC236}">
                <a16:creationId xmlns:a16="http://schemas.microsoft.com/office/drawing/2014/main" id="{E7A36747-0535-B11F-27CB-9A6F5DF06DB7}"/>
              </a:ext>
            </a:extLst>
          </p:cNvPr>
          <p:cNvSpPr>
            <a:spLocks noGrp="1"/>
          </p:cNvSpPr>
          <p:nvPr>
            <p:ph type="body" sz="quarter" idx="14"/>
          </p:nvPr>
        </p:nvSpPr>
        <p:spPr>
          <a:xfrm>
            <a:off x="5449088" y="1926771"/>
            <a:ext cx="4462848" cy="2755588"/>
          </a:xfrm>
        </p:spPr>
        <p:txBody>
          <a:bodyPr>
            <a:normAutofit/>
          </a:bodyPr>
          <a:lstStyle>
            <a:lvl1pPr marL="0" indent="0">
              <a:buNone/>
              <a:defRPr sz="1800" b="0" i="0">
                <a:solidFill>
                  <a:schemeClr val="bg1"/>
                </a:solidFill>
                <a:latin typeface="Arial" panose="020B0604020202020204" pitchFamily="34" charset="0"/>
              </a:defRPr>
            </a:lvl1pPr>
          </a:lstStyle>
          <a:p>
            <a:pPr lvl="0"/>
            <a:r>
              <a:rPr lang="en-GB"/>
              <a:t>Click to edit Master text styles</a:t>
            </a:r>
          </a:p>
        </p:txBody>
      </p:sp>
      <p:sp>
        <p:nvSpPr>
          <p:cNvPr id="5" name="TextBox 4">
            <a:extLst>
              <a:ext uri="{FF2B5EF4-FFF2-40B4-BE49-F238E27FC236}">
                <a16:creationId xmlns:a16="http://schemas.microsoft.com/office/drawing/2014/main" id="{A9754318-E03D-0393-D152-B9A196C9C082}"/>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61424DF-37C5-E8FF-0693-6DC50DFA7141}"/>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6352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imary Text (left) Circle Media (right) -Purple">
    <p:spTree>
      <p:nvGrpSpPr>
        <p:cNvPr id="1" name=""/>
        <p:cNvGrpSpPr/>
        <p:nvPr/>
      </p:nvGrpSpPr>
      <p:grpSpPr>
        <a:xfrm>
          <a:off x="0" y="0"/>
          <a:ext cx="0" cy="0"/>
          <a:chOff x="0" y="0"/>
          <a:chExt cx="0" cy="0"/>
        </a:xfrm>
      </p:grpSpPr>
      <p:pic>
        <p:nvPicPr>
          <p:cNvPr id="10" name="Picture 9" descr="A purple circle with a white circle in the middle&#10;&#10;Description automatically generated">
            <a:extLst>
              <a:ext uri="{FF2B5EF4-FFF2-40B4-BE49-F238E27FC236}">
                <a16:creationId xmlns:a16="http://schemas.microsoft.com/office/drawing/2014/main" id="{9D45391A-D756-788D-03AE-0C05671999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274796"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4" name="TextBox 3">
            <a:extLst>
              <a:ext uri="{FF2B5EF4-FFF2-40B4-BE49-F238E27FC236}">
                <a16:creationId xmlns:a16="http://schemas.microsoft.com/office/drawing/2014/main" id="{6111AFC3-25D2-4B14-78FC-0C6BD6DE986C}"/>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2FC02AE-1AAC-7ECE-4BF2-8C2929350E85}"/>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57849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econdary Breaker slide - Blue">
    <p:bg>
      <p:bgPr>
        <a:solidFill>
          <a:schemeClr val="tx2"/>
        </a:solidFill>
        <a:effectLst/>
      </p:bgPr>
    </p:bg>
    <p:spTree>
      <p:nvGrpSpPr>
        <p:cNvPr id="1" name=""/>
        <p:cNvGrpSpPr/>
        <p:nvPr/>
      </p:nvGrpSpPr>
      <p:grpSpPr>
        <a:xfrm>
          <a:off x="0" y="0"/>
          <a:ext cx="0" cy="0"/>
          <a:chOff x="0" y="0"/>
          <a:chExt cx="0" cy="0"/>
        </a:xfrm>
      </p:grpSpPr>
      <p:pic>
        <p:nvPicPr>
          <p:cNvPr id="8" name="Picture 7" descr="A blue and white clouds in the sky&#10;&#10;Description automatically generated">
            <a:extLst>
              <a:ext uri="{FF2B5EF4-FFF2-40B4-BE49-F238E27FC236}">
                <a16:creationId xmlns:a16="http://schemas.microsoft.com/office/drawing/2014/main" id="{695FCF66-087E-9315-E6B2-2961093D6DA7}"/>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37256FFC-8BE2-6AB3-3E84-1F18019410A9}"/>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84D4CDE-5878-2D26-7E2A-5736CF858EE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1262856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bg1"/>
        </a:solidFill>
        <a:effectLst/>
      </p:bgPr>
    </p:bg>
    <p:spTree>
      <p:nvGrpSpPr>
        <p:cNvPr id="1" name=""/>
        <p:cNvGrpSpPr/>
        <p:nvPr/>
      </p:nvGrpSpPr>
      <p:grpSpPr>
        <a:xfrm>
          <a:off x="0" y="0"/>
          <a:ext cx="0" cy="0"/>
          <a:chOff x="0" y="0"/>
          <a:chExt cx="0" cy="0"/>
        </a:xfrm>
      </p:grpSpPr>
      <p:pic>
        <p:nvPicPr>
          <p:cNvPr id="6" name="Picture 5" descr="A road through a green field&#10;&#10;Description automatically generated">
            <a:extLst>
              <a:ext uri="{FF2B5EF4-FFF2-40B4-BE49-F238E27FC236}">
                <a16:creationId xmlns:a16="http://schemas.microsoft.com/office/drawing/2014/main" id="{BAB3A051-7BF3-EAAC-A888-553C382803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defRPr sz="4400" b="1" i="0">
                <a:solidFill>
                  <a:schemeClr val="accent1"/>
                </a:solidFill>
                <a:latin typeface="Arial" panose="020B0604020202020204" pitchFamily="34" charset="0"/>
                <a:cs typeface="Arial" panose="020B0604020202020204" pitchFamily="34" charset="0"/>
              </a:defRPr>
            </a:lvl1pPr>
          </a:lstStyle>
          <a:p>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663146"/>
          </a:xfrm>
        </p:spPr>
        <p:txBody>
          <a:bodyPr>
            <a:norm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TextBox 8">
            <a:extLst>
              <a:ext uri="{FF2B5EF4-FFF2-40B4-BE49-F238E27FC236}">
                <a16:creationId xmlns:a16="http://schemas.microsoft.com/office/drawing/2014/main" id="{54AFD3AA-7A13-765E-86F8-A68EAA0D19F2}"/>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945958175"/>
      </p:ext>
    </p:extLst>
  </p:cSld>
  <p:clrMapOvr>
    <a:masterClrMapping/>
  </p:clrMapOvr>
  <p:extLst>
    <p:ext uri="{DCECCB84-F9BA-43D5-87BE-67443E8EF086}">
      <p15:sldGuideLst xmlns:p15="http://schemas.microsoft.com/office/powerpoint/2012/main">
        <p15:guide id="1" pos="19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ondary Image Breaker Slide (Blue)">
    <p:spTree>
      <p:nvGrpSpPr>
        <p:cNvPr id="1" name=""/>
        <p:cNvGrpSpPr/>
        <p:nvPr/>
      </p:nvGrpSpPr>
      <p:grpSpPr>
        <a:xfrm>
          <a:off x="0" y="0"/>
          <a:ext cx="0" cy="0"/>
          <a:chOff x="0" y="0"/>
          <a:chExt cx="0" cy="0"/>
        </a:xfrm>
      </p:grpSpPr>
      <p:pic>
        <p:nvPicPr>
          <p:cNvPr id="5" name="Picture 4" descr="A group of wind turbines in the clouds&#10;&#10;Description automatically generated">
            <a:extLst>
              <a:ext uri="{FF2B5EF4-FFF2-40B4-BE49-F238E27FC236}">
                <a16:creationId xmlns:a16="http://schemas.microsoft.com/office/drawing/2014/main" id="{E7EEC786-2769-8466-07B5-E7D0AA49D5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7112"/>
            <a:ext cx="12189533" cy="6859388"/>
          </a:xfrm>
          <a:prstGeom prst="rect">
            <a:avLst/>
          </a:prstGeom>
        </p:spPr>
      </p:pic>
      <p:sp>
        <p:nvSpPr>
          <p:cNvPr id="6" name="Rectangle 5">
            <a:extLst>
              <a:ext uri="{FF2B5EF4-FFF2-40B4-BE49-F238E27FC236}">
                <a16:creationId xmlns:a16="http://schemas.microsoft.com/office/drawing/2014/main" id="{BBE0215E-7B04-4288-9AC8-EF4E34392362}"/>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ue circles on a black background&#10;&#10;Description automatically generated">
            <a:extLst>
              <a:ext uri="{FF2B5EF4-FFF2-40B4-BE49-F238E27FC236}">
                <a16:creationId xmlns:a16="http://schemas.microsoft.com/office/drawing/2014/main" id="{BA538AA3-D05D-FFD9-A944-D4518D7AD22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7" name="Title 1">
            <a:extLst>
              <a:ext uri="{FF2B5EF4-FFF2-40B4-BE49-F238E27FC236}">
                <a16:creationId xmlns:a16="http://schemas.microsoft.com/office/drawing/2014/main" id="{E4EC0BC1-72B6-275A-5E00-6D110B8EB9C4}"/>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8" name="Subtitle 2">
            <a:extLst>
              <a:ext uri="{FF2B5EF4-FFF2-40B4-BE49-F238E27FC236}">
                <a16:creationId xmlns:a16="http://schemas.microsoft.com/office/drawing/2014/main" id="{10004CF6-EF4E-6CC8-4202-FAE750CFEAA0}"/>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TextBox 12">
            <a:extLst>
              <a:ext uri="{FF2B5EF4-FFF2-40B4-BE49-F238E27FC236}">
                <a16:creationId xmlns:a16="http://schemas.microsoft.com/office/drawing/2014/main" id="{347BBA40-725A-C3B6-3BA3-BB0EC57FDF21}"/>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DA10FCB-7656-EE0D-8F15-9392C54587E2}"/>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9289274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ondary Text (Left) Media (Right) Slide - Blue">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5D9163CD-19FC-782F-5450-ED88369213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7887A11A-A392-6FAC-5922-AEBA42E592C6}"/>
              </a:ext>
            </a:extLst>
          </p:cNvPr>
          <p:cNvSpPr>
            <a:spLocks noGrp="1"/>
          </p:cNvSpPr>
          <p:nvPr>
            <p:ph type="title"/>
          </p:nvPr>
        </p:nvSpPr>
        <p:spPr>
          <a:xfrm>
            <a:off x="637273" y="827711"/>
            <a:ext cx="5045070" cy="1325563"/>
          </a:xfrm>
        </p:spPr>
        <p:txBody>
          <a:bodyPr/>
          <a:lstStyle>
            <a:lvl1pPr>
              <a:defRPr b="1" i="0">
                <a:solidFill>
                  <a:schemeClr val="accent2"/>
                </a:solidFill>
                <a:latin typeface="Arial" panose="020B0604020202020204" pitchFamily="34" charset="0"/>
                <a:cs typeface="Arial" panose="020B0604020202020204" pitchFamily="34" charset="0"/>
              </a:defRPr>
            </a:lvl1pPr>
          </a:lstStyle>
          <a:p>
            <a:r>
              <a:rPr lang="en-GB"/>
              <a:t>Click to edit Master title style</a:t>
            </a:r>
          </a:p>
        </p:txBody>
      </p:sp>
      <p:sp>
        <p:nvSpPr>
          <p:cNvPr id="11" name="Text Placeholder 12">
            <a:extLst>
              <a:ext uri="{FF2B5EF4-FFF2-40B4-BE49-F238E27FC236}">
                <a16:creationId xmlns:a16="http://schemas.microsoft.com/office/drawing/2014/main" id="{CA61B4C0-F6DF-37B6-776B-E9844CCFD826}"/>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8DDDB8E0-6780-FE8C-B899-CB71568827DF}"/>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F0D8DDC-157D-E41B-CBD5-F5507A026C5B}"/>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535756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ondary Text (left) Circle Media (right) - Blue">
    <p:spTree>
      <p:nvGrpSpPr>
        <p:cNvPr id="1" name=""/>
        <p:cNvGrpSpPr/>
        <p:nvPr/>
      </p:nvGrpSpPr>
      <p:grpSpPr>
        <a:xfrm>
          <a:off x="0" y="0"/>
          <a:ext cx="0" cy="0"/>
          <a:chOff x="0" y="0"/>
          <a:chExt cx="0" cy="0"/>
        </a:xfrm>
      </p:grpSpPr>
      <p:pic>
        <p:nvPicPr>
          <p:cNvPr id="5" name="Picture 4" descr="A blue circle with a white circle in the middle&#10;&#10;Description automatically generated">
            <a:extLst>
              <a:ext uri="{FF2B5EF4-FFF2-40B4-BE49-F238E27FC236}">
                <a16:creationId xmlns:a16="http://schemas.microsoft.com/office/drawing/2014/main" id="{E7A9C4BF-956B-808E-3CF6-CE7422921B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006782"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2" name="TextBox 1">
            <a:extLst>
              <a:ext uri="{FF2B5EF4-FFF2-40B4-BE49-F238E27FC236}">
                <a16:creationId xmlns:a16="http://schemas.microsoft.com/office/drawing/2014/main" id="{65A0BDAB-0384-8944-7892-A19661E7044D}"/>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64435E4-A94F-659B-D563-856E739CC9C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728589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rtiary Breaker slide - Green">
    <p:bg>
      <p:bgPr>
        <a:solidFill>
          <a:schemeClr val="tx2"/>
        </a:solidFill>
        <a:effectLst/>
      </p:bgPr>
    </p:bg>
    <p:spTree>
      <p:nvGrpSpPr>
        <p:cNvPr id="1" name=""/>
        <p:cNvGrpSpPr/>
        <p:nvPr/>
      </p:nvGrpSpPr>
      <p:grpSpPr>
        <a:xfrm>
          <a:off x="0" y="0"/>
          <a:ext cx="0" cy="0"/>
          <a:chOff x="0" y="0"/>
          <a:chExt cx="0" cy="0"/>
        </a:xfrm>
      </p:grpSpPr>
      <p:pic>
        <p:nvPicPr>
          <p:cNvPr id="7" name="Picture 6" descr="A green background with white dots&#10;&#10;Description automatically generated">
            <a:extLst>
              <a:ext uri="{FF2B5EF4-FFF2-40B4-BE49-F238E27FC236}">
                <a16:creationId xmlns:a16="http://schemas.microsoft.com/office/drawing/2014/main" id="{1A23FE8F-1A8C-3483-DD34-260D9AAE7570}"/>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13128467-E1EE-21BE-5004-05D7FBC53EEB}"/>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6" name="Subtitle 2">
            <a:extLst>
              <a:ext uri="{FF2B5EF4-FFF2-40B4-BE49-F238E27FC236}">
                <a16:creationId xmlns:a16="http://schemas.microsoft.com/office/drawing/2014/main" id="{706A50D8-B7F7-160D-2F07-AD017507DDFD}"/>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1" name="TextBox 10">
            <a:extLst>
              <a:ext uri="{FF2B5EF4-FFF2-40B4-BE49-F238E27FC236}">
                <a16:creationId xmlns:a16="http://schemas.microsoft.com/office/drawing/2014/main" id="{A5F0AE30-09F3-89B9-C1D8-4D114E715861}"/>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7FE990D-228C-FCDE-0A15-0DF08D078B06}"/>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6596959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rtiary Image Breaker Slide (Green)">
    <p:spTree>
      <p:nvGrpSpPr>
        <p:cNvPr id="1" name=""/>
        <p:cNvGrpSpPr/>
        <p:nvPr/>
      </p:nvGrpSpPr>
      <p:grpSpPr>
        <a:xfrm>
          <a:off x="0" y="0"/>
          <a:ext cx="0" cy="0"/>
          <a:chOff x="0" y="0"/>
          <a:chExt cx="0" cy="0"/>
        </a:xfrm>
      </p:grpSpPr>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Arial" panose="020B0604020202020204" pitchFamily="34" charset="0"/>
              </a:defRPr>
            </a:lvl1pPr>
          </a:lstStyle>
          <a:p>
            <a:endParaRPr lang="en-GB"/>
          </a:p>
        </p:txBody>
      </p:sp>
      <p:sp>
        <p:nvSpPr>
          <p:cNvPr id="4" name="TextBox 3" hidden="1">
            <a:extLst>
              <a:ext uri="{FF2B5EF4-FFF2-40B4-BE49-F238E27FC236}">
                <a16:creationId xmlns:a16="http://schemas.microsoft.com/office/drawing/2014/main" id="{1B5911EA-0029-5ED7-CF00-6237279D68F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rgbClr val="3F0730"/>
                </a:solidFill>
                <a:latin typeface="Arial" panose="020B0604020202020204" pitchFamily="34" charset="0"/>
              </a:rPr>
              <a:t>Internal Use Only</a:t>
            </a:r>
          </a:p>
        </p:txBody>
      </p:sp>
      <p:sp>
        <p:nvSpPr>
          <p:cNvPr id="2" name="Title 1">
            <a:extLst>
              <a:ext uri="{FF2B5EF4-FFF2-40B4-BE49-F238E27FC236}">
                <a16:creationId xmlns:a16="http://schemas.microsoft.com/office/drawing/2014/main" id="{C856C5E9-02A0-7EFC-1CAD-77CFFD92A2D1}"/>
              </a:ext>
            </a:extLst>
          </p:cNvPr>
          <p:cNvSpPr>
            <a:spLocks noGrp="1"/>
          </p:cNvSpPr>
          <p:nvPr>
            <p:ph type="ctrTitle"/>
          </p:nvPr>
        </p:nvSpPr>
        <p:spPr>
          <a:xfrm>
            <a:off x="637273" y="820795"/>
            <a:ext cx="5001527"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7D2094A8-3BFB-1955-613A-A7F8F91187FF}"/>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0820384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ertiary Image Breaker Slide (Green)">
    <p:spTree>
      <p:nvGrpSpPr>
        <p:cNvPr id="1" name=""/>
        <p:cNvGrpSpPr/>
        <p:nvPr/>
      </p:nvGrpSpPr>
      <p:grpSpPr>
        <a:xfrm>
          <a:off x="0" y="0"/>
          <a:ext cx="0" cy="0"/>
          <a:chOff x="0" y="0"/>
          <a:chExt cx="0" cy="0"/>
        </a:xfrm>
      </p:grpSpPr>
      <p:pic>
        <p:nvPicPr>
          <p:cNvPr id="5" name="Picture 4" descr="A landscape with wind turbines&#10;&#10;Description automatically generated">
            <a:extLst>
              <a:ext uri="{FF2B5EF4-FFF2-40B4-BE49-F238E27FC236}">
                <a16:creationId xmlns:a16="http://schemas.microsoft.com/office/drawing/2014/main" id="{80230456-1E1D-9882-953C-735C1650D9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389"/>
            <a:ext cx="12191999" cy="6859389"/>
          </a:xfrm>
          <a:prstGeom prst="rect">
            <a:avLst/>
          </a:prstGeom>
        </p:spPr>
      </p:pic>
      <p:sp>
        <p:nvSpPr>
          <p:cNvPr id="2" name="Rectangle 1">
            <a:extLst>
              <a:ext uri="{FF2B5EF4-FFF2-40B4-BE49-F238E27FC236}">
                <a16:creationId xmlns:a16="http://schemas.microsoft.com/office/drawing/2014/main" id="{25D03570-DB34-2024-B384-8606A528FC2A}"/>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6" name="Title 1">
            <a:extLst>
              <a:ext uri="{FF2B5EF4-FFF2-40B4-BE49-F238E27FC236}">
                <a16:creationId xmlns:a16="http://schemas.microsoft.com/office/drawing/2014/main" id="{59E7D018-B171-94AC-7AB0-6D4A778AF143}"/>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7" name="Subtitle 2">
            <a:extLst>
              <a:ext uri="{FF2B5EF4-FFF2-40B4-BE49-F238E27FC236}">
                <a16:creationId xmlns:a16="http://schemas.microsoft.com/office/drawing/2014/main" id="{E204E558-0287-752E-E0C0-41C16261E3E1}"/>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TextBox 12">
            <a:extLst>
              <a:ext uri="{FF2B5EF4-FFF2-40B4-BE49-F238E27FC236}">
                <a16:creationId xmlns:a16="http://schemas.microsoft.com/office/drawing/2014/main" id="{4EB6BB7C-D587-B2C7-DFFC-E364FFD9D89C}"/>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CE72D25-3E0E-710D-9BCD-098260002641}"/>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4311455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Green">
    <p:bg>
      <p:bgPr>
        <a:solidFill>
          <a:schemeClr val="accent3"/>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4C9BF871-1C7B-3808-FD75-784CB7BA95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2207C220-E592-CD43-BF11-9B33F731AC01}"/>
              </a:ext>
            </a:extLst>
          </p:cNvPr>
          <p:cNvSpPr>
            <a:spLocks noGrp="1"/>
          </p:cNvSpPr>
          <p:nvPr>
            <p:ph type="title"/>
          </p:nvPr>
        </p:nvSpPr>
        <p:spPr>
          <a:xfrm>
            <a:off x="637273" y="827711"/>
            <a:ext cx="5045070"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1" name="Text Placeholder 12">
            <a:extLst>
              <a:ext uri="{FF2B5EF4-FFF2-40B4-BE49-F238E27FC236}">
                <a16:creationId xmlns:a16="http://schemas.microsoft.com/office/drawing/2014/main" id="{38887E76-4EAB-217B-9905-5F41F80D1AB5}"/>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2ED519D1-4CCA-277C-E47A-2C77401C2A94}"/>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B9BFE38-B7CD-0A4C-1AAE-65706FE9A314}"/>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4270388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Green">
    <p:spTree>
      <p:nvGrpSpPr>
        <p:cNvPr id="1" name=""/>
        <p:cNvGrpSpPr/>
        <p:nvPr/>
      </p:nvGrpSpPr>
      <p:grpSpPr>
        <a:xfrm>
          <a:off x="0" y="0"/>
          <a:ext cx="0" cy="0"/>
          <a:chOff x="0" y="0"/>
          <a:chExt cx="0" cy="0"/>
        </a:xfrm>
      </p:grpSpPr>
      <p:pic>
        <p:nvPicPr>
          <p:cNvPr id="4" name="Picture 3" descr="A green circle on a green background&#10;&#10;Description automatically generated">
            <a:extLst>
              <a:ext uri="{FF2B5EF4-FFF2-40B4-BE49-F238E27FC236}">
                <a16:creationId xmlns:a16="http://schemas.microsoft.com/office/drawing/2014/main" id="{20C745BF-A6FE-9C89-A1A9-53C92188F4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2" y="1077687"/>
            <a:ext cx="5458727"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EE90123E-ED9B-5C86-2BDD-C6716D248A35}"/>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FF91707-5D4B-CA6A-ABC5-F682A39DF20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582145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rtiary Breaker slide - Orange">
    <p:bg>
      <p:bgPr>
        <a:solidFill>
          <a:schemeClr val="tx2"/>
        </a:solidFill>
        <a:effectLst/>
      </p:bgPr>
    </p:bg>
    <p:spTree>
      <p:nvGrpSpPr>
        <p:cNvPr id="1" name=""/>
        <p:cNvGrpSpPr/>
        <p:nvPr/>
      </p:nvGrpSpPr>
      <p:grpSpPr>
        <a:xfrm>
          <a:off x="0" y="0"/>
          <a:ext cx="0" cy="0"/>
          <a:chOff x="0" y="0"/>
          <a:chExt cx="0" cy="0"/>
        </a:xfrm>
      </p:grpSpPr>
      <p:pic>
        <p:nvPicPr>
          <p:cNvPr id="8" name="Picture 7" descr="A red and orange background with white dots&#10;&#10;Description automatically generated">
            <a:extLst>
              <a:ext uri="{FF2B5EF4-FFF2-40B4-BE49-F238E27FC236}">
                <a16:creationId xmlns:a16="http://schemas.microsoft.com/office/drawing/2014/main" id="{3A206F06-1DC8-DB27-CD61-EA425EBFA406}"/>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E0565349-94A5-B4CE-810A-617DD67F0633}"/>
              </a:ext>
            </a:extLst>
          </p:cNvPr>
          <p:cNvSpPr>
            <a:spLocks noGrp="1"/>
          </p:cNvSpPr>
          <p:nvPr>
            <p:ph type="ctrTitle"/>
          </p:nvPr>
        </p:nvSpPr>
        <p:spPr>
          <a:xfrm>
            <a:off x="532944" y="820795"/>
            <a:ext cx="5105856"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6" name="Subtitle 2">
            <a:extLst>
              <a:ext uri="{FF2B5EF4-FFF2-40B4-BE49-F238E27FC236}">
                <a16:creationId xmlns:a16="http://schemas.microsoft.com/office/drawing/2014/main" id="{3EFE08E9-6261-DAF2-2875-EDFD62D93E5C}"/>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TextBox 6">
            <a:extLst>
              <a:ext uri="{FF2B5EF4-FFF2-40B4-BE49-F238E27FC236}">
                <a16:creationId xmlns:a16="http://schemas.microsoft.com/office/drawing/2014/main" id="{58ECB0C5-3372-8899-E0C4-BAA7FF3C995D}"/>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77E368F-6B9D-6F1D-6C75-4991CC7DAED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9298576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rtiary Image Breaker Slide (Orange)">
    <p:spTree>
      <p:nvGrpSpPr>
        <p:cNvPr id="1" name=""/>
        <p:cNvGrpSpPr/>
        <p:nvPr/>
      </p:nvGrpSpPr>
      <p:grpSpPr>
        <a:xfrm>
          <a:off x="0" y="0"/>
          <a:ext cx="0" cy="0"/>
          <a:chOff x="0" y="0"/>
          <a:chExt cx="0" cy="0"/>
        </a:xfrm>
      </p:grpSpPr>
      <p:pic>
        <p:nvPicPr>
          <p:cNvPr id="5" name="Picture 4" descr="Men standing in a room with a window&#10;&#10;Description automatically generated">
            <a:extLst>
              <a:ext uri="{FF2B5EF4-FFF2-40B4-BE49-F238E27FC236}">
                <a16:creationId xmlns:a16="http://schemas.microsoft.com/office/drawing/2014/main" id="{7E5940D1-7D44-F002-B80B-1547B0BB318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DBE9E21-7697-D9F7-4B4C-A0A1BB7C8E9C}"/>
              </a:ext>
            </a:extLst>
          </p:cNvPr>
          <p:cNvSpPr/>
          <p:nvPr userDrawn="1"/>
        </p:nvSpPr>
        <p:spPr>
          <a:xfrm>
            <a:off x="87086" y="0"/>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group of yellow circles on a black background&#10;&#10;Description automatically generated">
            <a:extLst>
              <a:ext uri="{FF2B5EF4-FFF2-40B4-BE49-F238E27FC236}">
                <a16:creationId xmlns:a16="http://schemas.microsoft.com/office/drawing/2014/main" id="{00C307F2-82C7-4AE4-F7EA-9DBAC43E819A}"/>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TextBox 6">
            <a:extLst>
              <a:ext uri="{FF2B5EF4-FFF2-40B4-BE49-F238E27FC236}">
                <a16:creationId xmlns:a16="http://schemas.microsoft.com/office/drawing/2014/main" id="{B8CABF5A-754E-8920-0F75-178EB04F4065}"/>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C5861B5-CD8F-EB20-8FAA-52B2F6A42F4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871831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 slide">
    <p:bg>
      <p:bgPr>
        <a:solidFill>
          <a:schemeClr val="bg1"/>
        </a:solidFill>
        <a:effectLst/>
      </p:bgPr>
    </p:bg>
    <p:spTree>
      <p:nvGrpSpPr>
        <p:cNvPr id="1" name=""/>
        <p:cNvGrpSpPr/>
        <p:nvPr/>
      </p:nvGrpSpPr>
      <p:grpSpPr>
        <a:xfrm>
          <a:off x="0" y="0"/>
          <a:ext cx="0" cy="0"/>
          <a:chOff x="0" y="0"/>
          <a:chExt cx="0" cy="0"/>
        </a:xfrm>
      </p:grpSpPr>
      <p:pic>
        <p:nvPicPr>
          <p:cNvPr id="11" name="Picture 10" descr="A group of people sitting around a table looking at a computer&#10;&#10;Description automatically generated">
            <a:extLst>
              <a:ext uri="{FF2B5EF4-FFF2-40B4-BE49-F238E27FC236}">
                <a16:creationId xmlns:a16="http://schemas.microsoft.com/office/drawing/2014/main" id="{5C1AFF9B-026C-9129-DEA5-779635F510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defRPr sz="4400" b="1" i="0">
                <a:solidFill>
                  <a:schemeClr val="accent1"/>
                </a:solidFill>
                <a:latin typeface="Arial" panose="020B0604020202020204" pitchFamily="34" charset="0"/>
                <a:cs typeface="Arial" panose="020B0604020202020204" pitchFamily="34" charset="0"/>
              </a:defRPr>
            </a:lvl1pPr>
          </a:lstStyle>
          <a:p>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663146"/>
          </a:xfrm>
        </p:spPr>
        <p:txBody>
          <a:bodyPr>
            <a:norm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4" name="TextBox 13">
            <a:extLst>
              <a:ext uri="{FF2B5EF4-FFF2-40B4-BE49-F238E27FC236}">
                <a16:creationId xmlns:a16="http://schemas.microsoft.com/office/drawing/2014/main" id="{CF62EF2A-DA07-421C-5B25-7BA1CEB572D3}"/>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532655862"/>
      </p:ext>
    </p:extLst>
  </p:cSld>
  <p:clrMapOvr>
    <a:masterClrMapping/>
  </p:clrMapOvr>
  <p:extLst>
    <p:ext uri="{DCECCB84-F9BA-43D5-87BE-67443E8EF086}">
      <p15:sldGuideLst xmlns:p15="http://schemas.microsoft.com/office/powerpoint/2012/main">
        <p15:guide id="1" pos="19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rtiary Image Breaker Slide (Orange)">
    <p:spTree>
      <p:nvGrpSpPr>
        <p:cNvPr id="1" name=""/>
        <p:cNvGrpSpPr/>
        <p:nvPr/>
      </p:nvGrpSpPr>
      <p:grpSpPr>
        <a:xfrm>
          <a:off x="0" y="0"/>
          <a:ext cx="0" cy="0"/>
          <a:chOff x="0" y="0"/>
          <a:chExt cx="0" cy="0"/>
        </a:xfrm>
      </p:grpSpPr>
      <p:pic>
        <p:nvPicPr>
          <p:cNvPr id="11" name="Picture 10" descr="A group of yellow circles on a black background&#10;&#10;Description automatically generated" hidden="1">
            <a:extLst>
              <a:ext uri="{FF2B5EF4-FFF2-40B4-BE49-F238E27FC236}">
                <a16:creationId xmlns:a16="http://schemas.microsoft.com/office/drawing/2014/main" id="{00C307F2-82C7-4AE4-F7EA-9DBAC43E819A}"/>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211536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Orange">
    <p:bg>
      <p:bgPr>
        <a:solidFill>
          <a:schemeClr val="accent4"/>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50800B55-4735-AD9F-0549-68B2C0540B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D86A7EF4-7D16-83B4-DDCB-016341778631}"/>
              </a:ext>
            </a:extLst>
          </p:cNvPr>
          <p:cNvSpPr>
            <a:spLocks noGrp="1"/>
          </p:cNvSpPr>
          <p:nvPr>
            <p:ph type="title"/>
          </p:nvPr>
        </p:nvSpPr>
        <p:spPr>
          <a:xfrm>
            <a:off x="637273" y="827711"/>
            <a:ext cx="5045070" cy="1325563"/>
          </a:xfrm>
        </p:spPr>
        <p:txBody>
          <a:bodyPr/>
          <a:lstStyle>
            <a:lvl1pPr>
              <a:defRPr b="1" i="0">
                <a:solidFill>
                  <a:schemeClr val="accent5"/>
                </a:solidFill>
                <a:latin typeface="Arial" panose="020B0604020202020204" pitchFamily="34" charset="0"/>
                <a:cs typeface="Arial" panose="020B0604020202020204" pitchFamily="34" charset="0"/>
              </a:defRPr>
            </a:lvl1pPr>
          </a:lstStyle>
          <a:p>
            <a:r>
              <a:rPr lang="en-GB"/>
              <a:t>Click to edit Master title style</a:t>
            </a:r>
          </a:p>
        </p:txBody>
      </p:sp>
      <p:sp>
        <p:nvSpPr>
          <p:cNvPr id="11" name="Text Placeholder 12">
            <a:extLst>
              <a:ext uri="{FF2B5EF4-FFF2-40B4-BE49-F238E27FC236}">
                <a16:creationId xmlns:a16="http://schemas.microsoft.com/office/drawing/2014/main" id="{9DC703E9-13B3-B7EB-69E3-5F8ADF1ECA56}"/>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F71C6992-F80A-F269-66D6-6535B74E506E}"/>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934A9EB-9590-4CAF-23D2-74BF331BCF5E}"/>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6715021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 Orange">
    <p:spTree>
      <p:nvGrpSpPr>
        <p:cNvPr id="1" name=""/>
        <p:cNvGrpSpPr/>
        <p:nvPr/>
      </p:nvGrpSpPr>
      <p:grpSpPr>
        <a:xfrm>
          <a:off x="0" y="0"/>
          <a:ext cx="0" cy="0"/>
          <a:chOff x="0" y="0"/>
          <a:chExt cx="0" cy="0"/>
        </a:xfrm>
      </p:grpSpPr>
      <p:pic>
        <p:nvPicPr>
          <p:cNvPr id="4" name="Picture 3" descr="A yellow and orange circle&#10;&#10;Description automatically generated">
            <a:extLst>
              <a:ext uri="{FF2B5EF4-FFF2-40B4-BE49-F238E27FC236}">
                <a16:creationId xmlns:a16="http://schemas.microsoft.com/office/drawing/2014/main" id="{08760D1E-DF65-35B5-8609-7AA3EC598D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148672"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2" name="TextBox 1">
            <a:extLst>
              <a:ext uri="{FF2B5EF4-FFF2-40B4-BE49-F238E27FC236}">
                <a16:creationId xmlns:a16="http://schemas.microsoft.com/office/drawing/2014/main" id="{E37B0077-E4FB-DB68-32EB-70E5BFA02DD2}"/>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47147E8-B984-E512-52AF-BE49CE4AD4AA}"/>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2322686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p:spTree>
      <p:nvGrpSpPr>
        <p:cNvPr id="1" name=""/>
        <p:cNvGrpSpPr/>
        <p:nvPr/>
      </p:nvGrpSpPr>
      <p:grpSpPr>
        <a:xfrm>
          <a:off x="0" y="0"/>
          <a:ext cx="0" cy="0"/>
          <a:chOff x="0" y="0"/>
          <a:chExt cx="0" cy="0"/>
        </a:xfrm>
      </p:grpSpPr>
      <p:pic>
        <p:nvPicPr>
          <p:cNvPr id="4" name="Picture 3" descr="A field with wind turbines in the background&#10;&#10;Description automatically generated">
            <a:extLst>
              <a:ext uri="{FF2B5EF4-FFF2-40B4-BE49-F238E27FC236}">
                <a16:creationId xmlns:a16="http://schemas.microsoft.com/office/drawing/2014/main" id="{91B95623-DB60-0FE1-2973-59391D1187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1999" cy="6857999"/>
          </a:xfrm>
          <a:prstGeom prst="rect">
            <a:avLst/>
          </a:prstGeom>
        </p:spPr>
      </p:pic>
      <p:pic>
        <p:nvPicPr>
          <p:cNvPr id="9" name="Picture 8" descr="A screenshot of a video game&#10;&#10;Description automatically generated">
            <a:extLst>
              <a:ext uri="{FF2B5EF4-FFF2-40B4-BE49-F238E27FC236}">
                <a16:creationId xmlns:a16="http://schemas.microsoft.com/office/drawing/2014/main" id="{A15E0C7C-613F-78A1-1DEC-00D6D4942C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pic>
        <p:nvPicPr>
          <p:cNvPr id="10" name="Picture 9" descr="A black background with white dots&#10;&#10;Description automatically generated">
            <a:extLst>
              <a:ext uri="{FF2B5EF4-FFF2-40B4-BE49-F238E27FC236}">
                <a16:creationId xmlns:a16="http://schemas.microsoft.com/office/drawing/2014/main" id="{44D1BF2D-F7AD-63E3-71D8-BDE9BF2F93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11" name="Title 1">
            <a:extLst>
              <a:ext uri="{FF2B5EF4-FFF2-40B4-BE49-F238E27FC236}">
                <a16:creationId xmlns:a16="http://schemas.microsoft.com/office/drawing/2014/main" id="{05A63E56-9227-9978-ADC2-9223E6C51ABD}"/>
              </a:ext>
            </a:extLst>
          </p:cNvPr>
          <p:cNvSpPr>
            <a:spLocks noGrp="1"/>
          </p:cNvSpPr>
          <p:nvPr>
            <p:ph type="title"/>
          </p:nvPr>
        </p:nvSpPr>
        <p:spPr>
          <a:xfrm>
            <a:off x="637273" y="365125"/>
            <a:ext cx="8307435"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endParaRPr lang="en-GB"/>
          </a:p>
        </p:txBody>
      </p:sp>
      <p:sp>
        <p:nvSpPr>
          <p:cNvPr id="12" name="Content Placeholder 2">
            <a:extLst>
              <a:ext uri="{FF2B5EF4-FFF2-40B4-BE49-F238E27FC236}">
                <a16:creationId xmlns:a16="http://schemas.microsoft.com/office/drawing/2014/main" id="{C349BD22-11FD-5019-2AE1-EEBDE251B20D}"/>
              </a:ext>
            </a:extLst>
          </p:cNvPr>
          <p:cNvSpPr>
            <a:spLocks noGrp="1"/>
          </p:cNvSpPr>
          <p:nvPr>
            <p:ph idx="1"/>
          </p:nvPr>
        </p:nvSpPr>
        <p:spPr>
          <a:xfrm>
            <a:off x="637273" y="3200878"/>
            <a:ext cx="4122296" cy="2734702"/>
          </a:xfrm>
        </p:spPr>
        <p:txBody>
          <a:bodyPr/>
          <a:lstStyle>
            <a:lvl1pPr marL="514350" indent="-514350">
              <a:buClr>
                <a:schemeClr val="accent1"/>
              </a:buClr>
              <a:buFont typeface="+mj-lt"/>
              <a:buAutoNum type="arabicPeriod"/>
              <a:defRPr sz="2000" b="0" i="0">
                <a:solidFill>
                  <a:schemeClr val="bg1"/>
                </a:solidFill>
                <a:latin typeface="Arial" panose="020B0604020202020204" pitchFamily="34" charset="0"/>
              </a:defRPr>
            </a:lvl1pPr>
            <a:lvl2pPr marL="914400" indent="-457200">
              <a:buClr>
                <a:schemeClr val="accent1"/>
              </a:buClr>
              <a:buFont typeface="+mj-lt"/>
              <a:buAutoNum type="arabicPeriod"/>
              <a:defRPr sz="1400" b="0" i="0">
                <a:solidFill>
                  <a:schemeClr val="bg1"/>
                </a:solidFill>
                <a:latin typeface="Arial" panose="020B0604020202020204" pitchFamily="34" charset="0"/>
              </a:defRPr>
            </a:lvl2pPr>
            <a:lvl3pPr marL="1371600" indent="-457200">
              <a:buClr>
                <a:schemeClr val="accent1"/>
              </a:buClr>
              <a:buFont typeface="+mj-lt"/>
              <a:buAutoNum type="arabicPeriod"/>
              <a:defRPr sz="1400" b="0" i="0">
                <a:solidFill>
                  <a:schemeClr val="bg1"/>
                </a:solidFill>
                <a:latin typeface="Arial" panose="020B0604020202020204" pitchFamily="34" charset="0"/>
              </a:defRPr>
            </a:lvl3pPr>
            <a:lvl4pPr marL="1714500" indent="-342900">
              <a:buClr>
                <a:schemeClr val="accent1"/>
              </a:buClr>
              <a:buFont typeface="+mj-lt"/>
              <a:buAutoNum type="arabicPeriod"/>
              <a:defRPr sz="1400" b="0" i="0">
                <a:solidFill>
                  <a:schemeClr val="bg1"/>
                </a:solidFill>
                <a:latin typeface="Arial" panose="020B0604020202020204" pitchFamily="34" charset="0"/>
              </a:defRPr>
            </a:lvl4pPr>
            <a:lvl5pPr marL="2171700" indent="-342900">
              <a:buClr>
                <a:schemeClr val="accent1"/>
              </a:buClr>
              <a:buFont typeface="+mj-lt"/>
              <a:buAutoNum type="arabicPeriod"/>
              <a:defRPr sz="1400" b="0" i="0">
                <a:solidFill>
                  <a:schemeClr val="bg1"/>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extBox 1">
            <a:extLst>
              <a:ext uri="{FF2B5EF4-FFF2-40B4-BE49-F238E27FC236}">
                <a16:creationId xmlns:a16="http://schemas.microsoft.com/office/drawing/2014/main" id="{597C07A8-1BF4-5583-A597-1F97B315BCF8}"/>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1ECEC26-1630-4E64-F2CE-15AC8D9DE404}"/>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Arial" panose="020B0604020202020204" pitchFamily="34" charset="0"/>
              </a:rPr>
              <a:t>Public</a:t>
            </a:r>
          </a:p>
        </p:txBody>
      </p:sp>
    </p:spTree>
    <p:extLst>
      <p:ext uri="{BB962C8B-B14F-4D97-AF65-F5344CB8AC3E}">
        <p14:creationId xmlns:p14="http://schemas.microsoft.com/office/powerpoint/2010/main" val="33453982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pic>
        <p:nvPicPr>
          <p:cNvPr id="8" name="Picture 7" descr="A purple and black background&#10;&#10;Description automatically generated">
            <a:extLst>
              <a:ext uri="{FF2B5EF4-FFF2-40B4-BE49-F238E27FC236}">
                <a16:creationId xmlns:a16="http://schemas.microsoft.com/office/drawing/2014/main" id="{BD733B61-FDE5-43FD-02B9-15749A7E23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495"/>
            <a:ext cx="12207103" cy="6866495"/>
          </a:xfrm>
          <a:prstGeom prst="rect">
            <a:avLst/>
          </a:prstGeom>
        </p:spPr>
      </p:pic>
      <p:sp>
        <p:nvSpPr>
          <p:cNvPr id="2" name="Title 1">
            <a:extLst>
              <a:ext uri="{FF2B5EF4-FFF2-40B4-BE49-F238E27FC236}">
                <a16:creationId xmlns:a16="http://schemas.microsoft.com/office/drawing/2014/main" id="{E369532E-6917-836E-1185-E305911BAE82}"/>
              </a:ext>
            </a:extLst>
          </p:cNvPr>
          <p:cNvSpPr>
            <a:spLocks noGrp="1"/>
          </p:cNvSpPr>
          <p:nvPr>
            <p:ph type="title"/>
          </p:nvPr>
        </p:nvSpPr>
        <p:spPr>
          <a:xfrm>
            <a:off x="637273" y="365125"/>
            <a:ext cx="10515600"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C2DFC869-04DE-7711-205B-68333ECEB111}"/>
              </a:ext>
            </a:extLst>
          </p:cNvPr>
          <p:cNvSpPr>
            <a:spLocks noGrp="1"/>
          </p:cNvSpPr>
          <p:nvPr>
            <p:ph idx="1"/>
          </p:nvPr>
        </p:nvSpPr>
        <p:spPr>
          <a:xfrm>
            <a:off x="637273" y="1825625"/>
            <a:ext cx="10515600" cy="4351338"/>
          </a:xfrm>
        </p:spPr>
        <p:txBody>
          <a:bodyPr/>
          <a:lstStyle>
            <a:lvl1pPr marL="514350" indent="-514350">
              <a:buFont typeface="+mj-lt"/>
              <a:buAutoNum type="arabicPeriod"/>
              <a:defRPr b="0" i="0">
                <a:latin typeface="Arial" panose="020B0604020202020204" pitchFamily="34" charset="0"/>
              </a:defRPr>
            </a:lvl1pPr>
            <a:lvl2pPr marL="914400" indent="-457200">
              <a:buFont typeface="+mj-lt"/>
              <a:buAutoNum type="arabicPeriod"/>
              <a:defRPr b="0" i="0">
                <a:latin typeface="Arial" panose="020B0604020202020204" pitchFamily="34" charset="0"/>
              </a:defRPr>
            </a:lvl2pPr>
            <a:lvl3pPr marL="1371600" indent="-457200">
              <a:buFont typeface="+mj-lt"/>
              <a:buAutoNum type="arabicPeriod"/>
              <a:defRPr b="0" i="0">
                <a:latin typeface="Arial" panose="020B0604020202020204" pitchFamily="34" charset="0"/>
              </a:defRPr>
            </a:lvl3pPr>
            <a:lvl4pPr marL="1714500" indent="-342900">
              <a:buFont typeface="+mj-lt"/>
              <a:buAutoNum type="arabicPeriod"/>
              <a:defRPr b="0" i="0">
                <a:latin typeface="Arial" panose="020B0604020202020204" pitchFamily="34" charset="0"/>
              </a:defRPr>
            </a:lvl4pPr>
            <a:lvl5pPr marL="2171700" indent="-342900">
              <a:buFont typeface="+mj-lt"/>
              <a:buAutoNum type="arabicPeriod"/>
              <a:defRPr b="0" i="0">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8879101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x2">
    <p:spTree>
      <p:nvGrpSpPr>
        <p:cNvPr id="1" name=""/>
        <p:cNvGrpSpPr/>
        <p:nvPr/>
      </p:nvGrpSpPr>
      <p:grpSpPr>
        <a:xfrm>
          <a:off x="0" y="0"/>
          <a:ext cx="0" cy="0"/>
          <a:chOff x="0" y="0"/>
          <a:chExt cx="0" cy="0"/>
        </a:xfrm>
      </p:grpSpPr>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365125"/>
            <a:ext cx="10515600"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1926771"/>
            <a:ext cx="4462848" cy="4153354"/>
          </a:xfrm>
        </p:spPr>
        <p:txBody>
          <a:bodyPr>
            <a:normAutofit/>
          </a:bodyPr>
          <a:lstStyle>
            <a:lvl1pPr marL="0" indent="0">
              <a:buNone/>
              <a:defRPr sz="1800" b="0" i="0">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5449088" y="1926771"/>
            <a:ext cx="4462848" cy="4153354"/>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5189142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layout 1">
    <p:spTree>
      <p:nvGrpSpPr>
        <p:cNvPr id="1" name=""/>
        <p:cNvGrpSpPr/>
        <p:nvPr/>
      </p:nvGrpSpPr>
      <p:grpSpPr>
        <a:xfrm>
          <a:off x="0" y="0"/>
          <a:ext cx="0" cy="0"/>
          <a:chOff x="0" y="0"/>
          <a:chExt cx="0" cy="0"/>
        </a:xfrm>
      </p:grpSpPr>
      <p:pic>
        <p:nvPicPr>
          <p:cNvPr id="3" name="Picture 2" descr="A purple flower on a black background&#10;&#10;Description automatically generated">
            <a:extLst>
              <a:ext uri="{FF2B5EF4-FFF2-40B4-BE49-F238E27FC236}">
                <a16:creationId xmlns:a16="http://schemas.microsoft.com/office/drawing/2014/main" id="{624B9880-4FA8-5D6B-4930-EB7C51734E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4941561" cy="3055537"/>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buNone/>
              <a:defRPr sz="1800" b="0" i="0">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5" name="Text Placeholder 12">
            <a:extLst>
              <a:ext uri="{FF2B5EF4-FFF2-40B4-BE49-F238E27FC236}">
                <a16:creationId xmlns:a16="http://schemas.microsoft.com/office/drawing/2014/main" id="{A80908B0-75DE-A115-6336-EF8AAE3C5F4A}"/>
              </a:ext>
            </a:extLst>
          </p:cNvPr>
          <p:cNvSpPr>
            <a:spLocks noGrp="1"/>
          </p:cNvSpPr>
          <p:nvPr>
            <p:ph type="body" sz="quarter" idx="14"/>
          </p:nvPr>
        </p:nvSpPr>
        <p:spPr>
          <a:xfrm>
            <a:off x="6220807"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6" name="Text Placeholder 12">
            <a:extLst>
              <a:ext uri="{FF2B5EF4-FFF2-40B4-BE49-F238E27FC236}">
                <a16:creationId xmlns:a16="http://schemas.microsoft.com/office/drawing/2014/main" id="{544403BA-BDEC-33C9-D380-0A99E3D527D8}"/>
              </a:ext>
            </a:extLst>
          </p:cNvPr>
          <p:cNvSpPr>
            <a:spLocks noGrp="1"/>
          </p:cNvSpPr>
          <p:nvPr>
            <p:ph type="body" sz="quarter" idx="15"/>
          </p:nvPr>
        </p:nvSpPr>
        <p:spPr>
          <a:xfrm>
            <a:off x="9040209"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7" name="TextBox 6">
            <a:extLst>
              <a:ext uri="{FF2B5EF4-FFF2-40B4-BE49-F238E27FC236}">
                <a16:creationId xmlns:a16="http://schemas.microsoft.com/office/drawing/2014/main" id="{19E009D3-6AC2-A43C-54C7-5572F42CB24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3430411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layout 2">
    <p:spTree>
      <p:nvGrpSpPr>
        <p:cNvPr id="1" name=""/>
        <p:cNvGrpSpPr/>
        <p:nvPr/>
      </p:nvGrpSpPr>
      <p:grpSpPr>
        <a:xfrm>
          <a:off x="0" y="0"/>
          <a:ext cx="0" cy="0"/>
          <a:chOff x="0" y="0"/>
          <a:chExt cx="0" cy="0"/>
        </a:xfrm>
      </p:grpSpPr>
      <p:pic>
        <p:nvPicPr>
          <p:cNvPr id="5" name="Picture 4" descr="A purple and black background&#10;&#10;Description automatically generated">
            <a:extLst>
              <a:ext uri="{FF2B5EF4-FFF2-40B4-BE49-F238E27FC236}">
                <a16:creationId xmlns:a16="http://schemas.microsoft.com/office/drawing/2014/main" id="{FA872D7E-483A-F12C-54BD-9C3DEF2A57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422566"/>
            <a:ext cx="6096001" cy="4439265"/>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6220807"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9040209"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2" name="TextBox 1">
            <a:extLst>
              <a:ext uri="{FF2B5EF4-FFF2-40B4-BE49-F238E27FC236}">
                <a16:creationId xmlns:a16="http://schemas.microsoft.com/office/drawing/2014/main" id="{1BB28D82-A3B0-1B3C-D021-6E2F641AB46E}"/>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Tree>
    <p:extLst>
      <p:ext uri="{BB962C8B-B14F-4D97-AF65-F5344CB8AC3E}">
        <p14:creationId xmlns:p14="http://schemas.microsoft.com/office/powerpoint/2010/main" val="29358292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layou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750103-FF4D-6647-58A5-FC31ECFD368F}"/>
              </a:ext>
            </a:extLst>
          </p:cNvPr>
          <p:cNvSpPr/>
          <p:nvPr userDrawn="1"/>
        </p:nvSpPr>
        <p:spPr>
          <a:xfrm>
            <a:off x="0" y="0"/>
            <a:ext cx="425115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BD9546A-ACA3-E84E-1693-0DA11D64DE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4" y="2389514"/>
            <a:ext cx="3015194" cy="1131740"/>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4895193" y="1721819"/>
            <a:ext cx="2832536"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8360079" y="1721819"/>
            <a:ext cx="2832536"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5" name="TextBox 4">
            <a:extLst>
              <a:ext uri="{FF2B5EF4-FFF2-40B4-BE49-F238E27FC236}">
                <a16:creationId xmlns:a16="http://schemas.microsoft.com/office/drawing/2014/main" id="{1DC0D688-373E-EFA1-4A88-C13714EA7D47}"/>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
        <p:nvSpPr>
          <p:cNvPr id="10" name="TextBox 9">
            <a:extLst>
              <a:ext uri="{FF2B5EF4-FFF2-40B4-BE49-F238E27FC236}">
                <a16:creationId xmlns:a16="http://schemas.microsoft.com/office/drawing/2014/main" id="{5C17D236-609B-B324-173A-EB4BE4303570}"/>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9407430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48FF2E-BD35-BB4A-CC38-C131393D7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041784F-2B95-B961-C761-D3A678AE8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Box 6">
            <a:extLst>
              <a:ext uri="{FF2B5EF4-FFF2-40B4-BE49-F238E27FC236}">
                <a16:creationId xmlns:a16="http://schemas.microsoft.com/office/drawing/2014/main" id="{B863419D-0416-D0A5-806B-BE51A335AB2E}"/>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tx2"/>
                </a:solidFill>
                <a:latin typeface="Arial" panose="020B0604020202020204" pitchFamily="34" charset="0"/>
                <a:cs typeface="Arial" panose="020B0604020202020204" pitchFamily="34" charset="0"/>
              </a:rPr>
              <a:t>‹#›</a:t>
            </a:fld>
            <a:endParaRPr lang="en-GB" sz="2000" b="0" i="0" noProof="0">
              <a:solidFill>
                <a:schemeClr val="tx2"/>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2188D62-5123-B5CB-FA0B-6F227B6303A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rgbClr val="3F0730"/>
                </a:solidFill>
                <a:latin typeface="Arial" panose="020B0604020202020204" pitchFamily="34" charset="0"/>
              </a:rPr>
              <a:t>Public</a:t>
            </a:r>
          </a:p>
        </p:txBody>
      </p:sp>
    </p:spTree>
    <p:extLst>
      <p:ext uri="{BB962C8B-B14F-4D97-AF65-F5344CB8AC3E}">
        <p14:creationId xmlns:p14="http://schemas.microsoft.com/office/powerpoint/2010/main" val="3691040093"/>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84" r:id="rId3"/>
    <p:sldLayoutId id="2147483676" r:id="rId4"/>
    <p:sldLayoutId id="2147483650" r:id="rId5"/>
    <p:sldLayoutId id="2147483651" r:id="rId6"/>
    <p:sldLayoutId id="2147483678" r:id="rId7"/>
    <p:sldLayoutId id="2147483679" r:id="rId8"/>
    <p:sldLayoutId id="2147483680" r:id="rId9"/>
    <p:sldLayoutId id="2147483652" r:id="rId10"/>
    <p:sldLayoutId id="2147483653" r:id="rId11"/>
    <p:sldLayoutId id="2147483654" r:id="rId12"/>
    <p:sldLayoutId id="2147483666" r:id="rId13"/>
    <p:sldLayoutId id="2147483673" r:id="rId14"/>
    <p:sldLayoutId id="2147483681" r:id="rId15"/>
    <p:sldLayoutId id="2147483655" r:id="rId16"/>
    <p:sldLayoutId id="2147483677" r:id="rId17"/>
    <p:sldLayoutId id="2147483656" r:id="rId18"/>
    <p:sldLayoutId id="2147483667" r:id="rId19"/>
    <p:sldLayoutId id="2147483672" r:id="rId20"/>
    <p:sldLayoutId id="2147483660" r:id="rId21"/>
    <p:sldLayoutId id="2147483663" r:id="rId22"/>
    <p:sldLayoutId id="2147483668" r:id="rId23"/>
    <p:sldLayoutId id="2147483671" r:id="rId24"/>
    <p:sldLayoutId id="2147483682" r:id="rId25"/>
    <p:sldLayoutId id="2147483661" r:id="rId26"/>
    <p:sldLayoutId id="2147483664" r:id="rId27"/>
    <p:sldLayoutId id="2147483669" r:id="rId28"/>
    <p:sldLayoutId id="2147483670" r:id="rId29"/>
    <p:sldLayoutId id="2147483683" r:id="rId30"/>
    <p:sldLayoutId id="2147483662" r:id="rId31"/>
    <p:sldLayoutId id="2147483665" r:id="rId32"/>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D650BC-F0A5-A481-1852-5EE168368D73}"/>
              </a:ext>
            </a:extLst>
          </p:cNvPr>
          <p:cNvSpPr>
            <a:spLocks noGrp="1"/>
          </p:cNvSpPr>
          <p:nvPr>
            <p:ph type="ctrTitle"/>
          </p:nvPr>
        </p:nvSpPr>
        <p:spPr>
          <a:xfrm>
            <a:off x="532942" y="1788983"/>
            <a:ext cx="5378759" cy="2387600"/>
          </a:xfrm>
        </p:spPr>
        <p:txBody>
          <a:bodyPr>
            <a:normAutofit fontScale="90000"/>
          </a:bodyPr>
          <a:lstStyle/>
          <a:p>
            <a:r>
              <a:rPr lang="en-GB">
                <a:latin typeface="Poppins" panose="00000500000000000000" pitchFamily="2" charset="0"/>
                <a:cs typeface="Poppins" panose="00000500000000000000" pitchFamily="2" charset="0"/>
              </a:rPr>
              <a:t>CMP445:</a:t>
            </a:r>
            <a:br>
              <a:rPr lang="en-GB">
                <a:latin typeface="Poppins" panose="00000500000000000000" pitchFamily="2" charset="0"/>
                <a:cs typeface="Poppins" panose="00000500000000000000" pitchFamily="2" charset="0"/>
              </a:rPr>
            </a:br>
            <a:r>
              <a:rPr lang="en-GB">
                <a:latin typeface="Poppins" panose="00000500000000000000" pitchFamily="2" charset="0"/>
                <a:cs typeface="Poppins" panose="00000500000000000000" pitchFamily="2" charset="0"/>
              </a:rPr>
              <a:t>Pro-rating first year TNUoS for Generators</a:t>
            </a:r>
          </a:p>
        </p:txBody>
      </p:sp>
      <p:sp>
        <p:nvSpPr>
          <p:cNvPr id="5" name="Subtitle 4">
            <a:extLst>
              <a:ext uri="{FF2B5EF4-FFF2-40B4-BE49-F238E27FC236}">
                <a16:creationId xmlns:a16="http://schemas.microsoft.com/office/drawing/2014/main" id="{3B5167A3-4A0A-1FD4-0498-8A738F8345C3}"/>
              </a:ext>
            </a:extLst>
          </p:cNvPr>
          <p:cNvSpPr>
            <a:spLocks noGrp="1"/>
          </p:cNvSpPr>
          <p:nvPr>
            <p:ph type="subTitle" idx="1"/>
          </p:nvPr>
        </p:nvSpPr>
        <p:spPr>
          <a:xfrm>
            <a:off x="532943" y="4490101"/>
            <a:ext cx="4900447" cy="1044146"/>
          </a:xfrm>
        </p:spPr>
        <p:txBody>
          <a:bodyPr>
            <a:normAutofit/>
          </a:bodyPr>
          <a:lstStyle/>
          <a:p>
            <a:r>
              <a:rPr lang="en-GB" dirty="0">
                <a:solidFill>
                  <a:schemeClr val="accent1"/>
                </a:solidFill>
                <a:latin typeface="Poppins" panose="00000500000000000000" pitchFamily="2" charset="0"/>
                <a:cs typeface="Poppins" panose="00000500000000000000" pitchFamily="2" charset="0"/>
              </a:rPr>
              <a:t>Workgroup 4, 15 June 2025</a:t>
            </a:r>
          </a:p>
          <a:p>
            <a:r>
              <a:rPr lang="en-GB" dirty="0">
                <a:solidFill>
                  <a:schemeClr val="accent1"/>
                </a:solidFill>
                <a:latin typeface="Poppins" panose="00000500000000000000" pitchFamily="2" charset="0"/>
                <a:cs typeface="Poppins" panose="00000500000000000000" pitchFamily="2" charset="0"/>
              </a:rPr>
              <a:t>Online Meeting via Teams</a:t>
            </a:r>
          </a:p>
        </p:txBody>
      </p:sp>
    </p:spTree>
    <p:extLst>
      <p:ext uri="{BB962C8B-B14F-4D97-AF65-F5344CB8AC3E}">
        <p14:creationId xmlns:p14="http://schemas.microsoft.com/office/powerpoint/2010/main" val="4090216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2B79B-D4CA-35B7-D2F0-B8F16CF7C2C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51A14F3-FFF7-2B3C-BF94-DC6236934A05}"/>
              </a:ext>
            </a:extLst>
          </p:cNvPr>
          <p:cNvSpPr>
            <a:spLocks noGrp="1"/>
          </p:cNvSpPr>
          <p:nvPr>
            <p:ph type="ctrTitle"/>
          </p:nvPr>
        </p:nvSpPr>
        <p:spPr>
          <a:xfrm>
            <a:off x="532944" y="820795"/>
            <a:ext cx="7618684" cy="2387600"/>
          </a:xfrm>
        </p:spPr>
        <p:txBody>
          <a:bodyPr/>
          <a:lstStyle/>
          <a:p>
            <a:r>
              <a:rPr lang="en-GB">
                <a:solidFill>
                  <a:srgbClr val="813366"/>
                </a:solidFill>
                <a:latin typeface="Poppins" panose="00000500000000000000" pitchFamily="2" charset="0"/>
                <a:cs typeface="Poppins" panose="00000500000000000000" pitchFamily="2" charset="0"/>
              </a:rPr>
              <a:t>Draft Legal Text Review (Live)</a:t>
            </a:r>
          </a:p>
        </p:txBody>
      </p:sp>
      <p:pic>
        <p:nvPicPr>
          <p:cNvPr id="5" name="Picture 4" descr="A group of purple circles on a black background&#10;&#10;Description automatically generated">
            <a:extLst>
              <a:ext uri="{FF2B5EF4-FFF2-40B4-BE49-F238E27FC236}">
                <a16:creationId xmlns:a16="http://schemas.microsoft.com/office/drawing/2014/main" id="{CB6FC176-8DE7-F44D-CC8F-87CC0B03EB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4BA881DF-A48B-E403-53FC-7764C818D22F}"/>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solidFill>
                  <a:schemeClr val="tx2"/>
                </a:solidFill>
                <a:latin typeface="Poppins" panose="00000500000000000000" pitchFamily="2" charset="0"/>
                <a:cs typeface="Poppins" panose="00000500000000000000" pitchFamily="2" charset="0"/>
              </a:rPr>
              <a:t>Kat Higby – NESO Code Administrator</a:t>
            </a:r>
          </a:p>
        </p:txBody>
      </p:sp>
    </p:spTree>
    <p:extLst>
      <p:ext uri="{BB962C8B-B14F-4D97-AF65-F5344CB8AC3E}">
        <p14:creationId xmlns:p14="http://schemas.microsoft.com/office/powerpoint/2010/main" val="1191141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EDB20-901A-54CB-DA17-BCE0B4CEB87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6DAAC67-1858-EE82-DA3A-6783DE9FC8A6}"/>
              </a:ext>
            </a:extLst>
          </p:cNvPr>
          <p:cNvSpPr>
            <a:spLocks noGrp="1"/>
          </p:cNvSpPr>
          <p:nvPr>
            <p:ph type="ctrTitle"/>
          </p:nvPr>
        </p:nvSpPr>
        <p:spPr>
          <a:xfrm>
            <a:off x="450750" y="830652"/>
            <a:ext cx="7618684" cy="2387600"/>
          </a:xfrm>
        </p:spPr>
        <p:txBody>
          <a:bodyPr/>
          <a:lstStyle/>
          <a:p>
            <a:r>
              <a:rPr lang="en-GB">
                <a:solidFill>
                  <a:srgbClr val="813366"/>
                </a:solidFill>
                <a:latin typeface="Poppins" panose="00000500000000000000" pitchFamily="2" charset="0"/>
                <a:cs typeface="Poppins" panose="00000500000000000000" pitchFamily="2" charset="0"/>
              </a:rPr>
              <a:t>Workgroup Consultation Review (Live)</a:t>
            </a:r>
          </a:p>
        </p:txBody>
      </p:sp>
      <p:pic>
        <p:nvPicPr>
          <p:cNvPr id="5" name="Picture 4" descr="A group of purple circles on a black background&#10;&#10;Description automatically generated">
            <a:extLst>
              <a:ext uri="{FF2B5EF4-FFF2-40B4-BE49-F238E27FC236}">
                <a16:creationId xmlns:a16="http://schemas.microsoft.com/office/drawing/2014/main" id="{B2DCE00A-E822-6EBE-A462-A7CDDF57883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422146EC-C06E-4B14-3C8C-0E8645ADFA9D}"/>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solidFill>
                  <a:schemeClr val="tx2"/>
                </a:solidFill>
                <a:latin typeface="Poppins" panose="00000500000000000000" pitchFamily="2" charset="0"/>
                <a:cs typeface="Poppins" panose="00000500000000000000" pitchFamily="2" charset="0"/>
              </a:rPr>
              <a:t>Kat Higby – NESO Code Administrator</a:t>
            </a:r>
          </a:p>
        </p:txBody>
      </p:sp>
    </p:spTree>
    <p:extLst>
      <p:ext uri="{BB962C8B-B14F-4D97-AF65-F5344CB8AC3E}">
        <p14:creationId xmlns:p14="http://schemas.microsoft.com/office/powerpoint/2010/main" val="951265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a:xfrm>
            <a:off x="532944" y="820795"/>
            <a:ext cx="7618684" cy="2387600"/>
          </a:xfrm>
        </p:spPr>
        <p:txBody>
          <a:bodyPr/>
          <a:lstStyle/>
          <a:p>
            <a:r>
              <a:rPr lang="en-GB">
                <a:solidFill>
                  <a:srgbClr val="813366"/>
                </a:solidFill>
                <a:latin typeface="Poppins" panose="00000500000000000000" pitchFamily="2" charset="0"/>
                <a:cs typeface="Poppins" panose="00000500000000000000" pitchFamily="2" charset="0"/>
              </a:rPr>
              <a:t>Terms of Reference Discussion (Live)</a:t>
            </a: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EF5D35DD-784C-E582-925E-606A368FFDF9}"/>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solidFill>
                  <a:schemeClr val="tx2"/>
                </a:solidFill>
                <a:latin typeface="Poppins" panose="00000500000000000000" pitchFamily="2" charset="0"/>
                <a:cs typeface="Poppins" panose="00000500000000000000" pitchFamily="2" charset="0"/>
              </a:rPr>
              <a:t>Kat Higby – NESO Code Administrator</a:t>
            </a:r>
          </a:p>
        </p:txBody>
      </p:sp>
    </p:spTree>
    <p:extLst>
      <p:ext uri="{BB962C8B-B14F-4D97-AF65-F5344CB8AC3E}">
        <p14:creationId xmlns:p14="http://schemas.microsoft.com/office/powerpoint/2010/main" val="3600614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p:txBody>
          <a:bodyPr/>
          <a:lstStyle/>
          <a:p>
            <a:r>
              <a:rPr lang="en-GB" sz="2400">
                <a:solidFill>
                  <a:srgbClr val="813366"/>
                </a:solidFill>
              </a:rPr>
              <a:t>Terms of Reference</a:t>
            </a:r>
          </a:p>
        </p:txBody>
      </p:sp>
      <p:graphicFrame>
        <p:nvGraphicFramePr>
          <p:cNvPr id="3" name="Table 2">
            <a:extLst>
              <a:ext uri="{FF2B5EF4-FFF2-40B4-BE49-F238E27FC236}">
                <a16:creationId xmlns:a16="http://schemas.microsoft.com/office/drawing/2014/main" id="{B3E74044-704E-9182-0244-7D8D66AAAB2A}"/>
              </a:ext>
            </a:extLst>
          </p:cNvPr>
          <p:cNvGraphicFramePr>
            <a:graphicFrameLocks noGrp="1"/>
          </p:cNvGraphicFramePr>
          <p:nvPr>
            <p:extLst>
              <p:ext uri="{D42A27DB-BD31-4B8C-83A1-F6EECF244321}">
                <p14:modId xmlns:p14="http://schemas.microsoft.com/office/powerpoint/2010/main" val="3519915186"/>
              </p:ext>
            </p:extLst>
          </p:nvPr>
        </p:nvGraphicFramePr>
        <p:xfrm>
          <a:off x="380246" y="1235676"/>
          <a:ext cx="11516682" cy="4157582"/>
        </p:xfrm>
        <a:graphic>
          <a:graphicData uri="http://schemas.openxmlformats.org/drawingml/2006/table">
            <a:tbl>
              <a:tblPr/>
              <a:tblGrid>
                <a:gridCol w="3464167">
                  <a:extLst>
                    <a:ext uri="{9D8B030D-6E8A-4147-A177-3AD203B41FA5}">
                      <a16:colId xmlns:a16="http://schemas.microsoft.com/office/drawing/2014/main" val="4292539506"/>
                    </a:ext>
                  </a:extLst>
                </a:gridCol>
                <a:gridCol w="3844413">
                  <a:extLst>
                    <a:ext uri="{9D8B030D-6E8A-4147-A177-3AD203B41FA5}">
                      <a16:colId xmlns:a16="http://schemas.microsoft.com/office/drawing/2014/main" val="805340370"/>
                    </a:ext>
                  </a:extLst>
                </a:gridCol>
                <a:gridCol w="4208102">
                  <a:extLst>
                    <a:ext uri="{9D8B030D-6E8A-4147-A177-3AD203B41FA5}">
                      <a16:colId xmlns:a16="http://schemas.microsoft.com/office/drawing/2014/main" val="3541497287"/>
                    </a:ext>
                  </a:extLst>
                </a:gridCol>
              </a:tblGrid>
              <a:tr h="357150">
                <a:tc>
                  <a:txBody>
                    <a:bodyPr/>
                    <a:lstStyle/>
                    <a:p>
                      <a:pPr algn="just" fontAlgn="base"/>
                      <a:r>
                        <a:rPr lang="en-GB" sz="1000" b="1" i="0">
                          <a:solidFill>
                            <a:srgbClr val="FFFFFF"/>
                          </a:solidFill>
                          <a:effectLst/>
                          <a:latin typeface="Poppins" panose="00000500000000000000" pitchFamily="2" charset="0"/>
                          <a:cs typeface="Poppins" panose="00000500000000000000" pitchFamily="2" charset="0"/>
                        </a:rPr>
                        <a:t>Workgroup Terms of Reference</a:t>
                      </a:r>
                      <a:r>
                        <a:rPr lang="en-GB" sz="1000" b="0" i="0">
                          <a:solidFill>
                            <a:srgbClr val="FFFFFF"/>
                          </a:solidFill>
                          <a:effectLst/>
                          <a:latin typeface="Poppins" panose="00000500000000000000" pitchFamily="2" charset="0"/>
                          <a:cs typeface="Poppins" panose="00000500000000000000" pitchFamily="2" charset="0"/>
                        </a:rPr>
                        <a:t> </a:t>
                      </a:r>
                      <a:endParaRPr lang="en-GB" sz="1000" b="0" i="0">
                        <a:solidFill>
                          <a:srgbClr val="000000"/>
                        </a:solidFill>
                        <a:effectLst/>
                        <a:latin typeface="Poppins" panose="00000500000000000000" pitchFamily="2" charset="0"/>
                        <a:cs typeface="Poppins" panose="00000500000000000000" pitchFamily="2" charset="0"/>
                      </a:endParaRPr>
                    </a:p>
                  </a:txBody>
                  <a:tcPr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solidFill>
                      <a:srgbClr val="813366"/>
                    </a:solidFill>
                  </a:tcPr>
                </a:tc>
                <a:tc>
                  <a:txBody>
                    <a:bodyPr/>
                    <a:lstStyle/>
                    <a:p>
                      <a:pPr algn="just" fontAlgn="base"/>
                      <a:r>
                        <a:rPr lang="en-GB" sz="1000" b="1" i="0" kern="1200">
                          <a:solidFill>
                            <a:srgbClr val="FFFFFF"/>
                          </a:solidFill>
                          <a:effectLst/>
                          <a:latin typeface="Poppins" panose="00000500000000000000" pitchFamily="2" charset="0"/>
                          <a:ea typeface="+mn-ea"/>
                          <a:cs typeface="Poppins" panose="00000500000000000000" pitchFamily="2" charset="0"/>
                        </a:rPr>
                        <a:t>Workgroup Consultation Questions</a:t>
                      </a:r>
                    </a:p>
                  </a:txBody>
                  <a:tcPr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solidFill>
                      <a:srgbClr val="813366"/>
                    </a:solid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lang="en-GB" sz="1000" b="1" i="0" kern="1200">
                          <a:solidFill>
                            <a:srgbClr val="FFFFFF"/>
                          </a:solidFill>
                          <a:effectLst/>
                          <a:latin typeface="Poppins" panose="00000500000000000000" pitchFamily="2" charset="0"/>
                          <a:ea typeface="+mn-ea"/>
                          <a:cs typeface="Poppins" panose="00000500000000000000" pitchFamily="2" charset="0"/>
                        </a:rPr>
                        <a:t>Workgroup thoughts</a:t>
                      </a:r>
                    </a:p>
                  </a:txBody>
                  <a:tcPr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solidFill>
                      <a:srgbClr val="813366"/>
                    </a:solidFill>
                  </a:tcPr>
                </a:tc>
                <a:extLst>
                  <a:ext uri="{0D108BD9-81ED-4DB2-BD59-A6C34878D82A}">
                    <a16:rowId xmlns:a16="http://schemas.microsoft.com/office/drawing/2014/main" val="2021302994"/>
                  </a:ext>
                </a:extLst>
              </a:tr>
              <a:tr h="379725">
                <a:tc>
                  <a:txBody>
                    <a:bodyPr/>
                    <a:lstStyle/>
                    <a:p>
                      <a:pPr marL="0" lvl="0" indent="0" algn="just">
                        <a:spcAft>
                          <a:spcPts val="600"/>
                        </a:spcAft>
                        <a:buFont typeface="+mj-lt"/>
                        <a:buNone/>
                      </a:pPr>
                      <a:r>
                        <a:rPr lang="en-GB" sz="1000">
                          <a:solidFill>
                            <a:srgbClr val="000000"/>
                          </a:solidFill>
                          <a:effectLst/>
                          <a:latin typeface="Poppins" panose="00000500000000000000" pitchFamily="2" charset="0"/>
                          <a:ea typeface="Arial" panose="020B0604020202020204" pitchFamily="34" charset="0"/>
                          <a:cs typeface="Poppins" panose="00000500000000000000" pitchFamily="2" charset="0"/>
                        </a:rPr>
                        <a:t>a) Consider EBR implications</a:t>
                      </a: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tc>
                  <a:txBody>
                    <a:bodyPr/>
                    <a:lstStyle/>
                    <a:p>
                      <a:pPr marL="0" lvl="0" indent="0" algn="just">
                        <a:spcAft>
                          <a:spcPts val="600"/>
                        </a:spcAft>
                        <a:buFont typeface="+mj-lt"/>
                        <a:buNone/>
                      </a:pPr>
                      <a:endParaRPr lang="en-GB" sz="1000" kern="1200" dirty="0">
                        <a:solidFill>
                          <a:srgbClr val="000000"/>
                        </a:solidFill>
                        <a:effectLst/>
                        <a:latin typeface="Poppins" panose="00000500000000000000" pitchFamily="2" charset="0"/>
                        <a:ea typeface="Arial" panose="020B0604020202020204" pitchFamily="34" charset="0"/>
                        <a:cs typeface="Poppins" panose="00000500000000000000" pitchFamily="2" charset="0"/>
                      </a:endParaRP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tc>
                  <a:txBody>
                    <a:bodyPr/>
                    <a:lstStyle/>
                    <a:p>
                      <a:pPr marL="0" lvl="0" indent="0" algn="just">
                        <a:spcAft>
                          <a:spcPts val="600"/>
                        </a:spcAft>
                        <a:buFont typeface="+mj-lt"/>
                        <a:buNone/>
                      </a:pPr>
                      <a:endParaRPr lang="en-GB" sz="1000">
                        <a:solidFill>
                          <a:srgbClr val="000000"/>
                        </a:solidFill>
                        <a:effectLst/>
                        <a:latin typeface="+mn-lt"/>
                        <a:ea typeface="Arial" panose="020B0604020202020204" pitchFamily="34" charset="0"/>
                        <a:cs typeface="Poppins" panose="00000500000000000000" pitchFamily="2" charset="0"/>
                      </a:endParaRP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extLst>
                  <a:ext uri="{0D108BD9-81ED-4DB2-BD59-A6C34878D82A}">
                    <a16:rowId xmlns:a16="http://schemas.microsoft.com/office/drawing/2014/main" val="2436558550"/>
                  </a:ext>
                </a:extLst>
              </a:tr>
              <a:tr h="767254">
                <a:tc>
                  <a:txBody>
                    <a:bodyPr/>
                    <a:lstStyle/>
                    <a:p>
                      <a:pPr marL="0" lvl="0" indent="0" algn="just" defTabSz="914400" rtl="0" eaLnBrk="1" latinLnBrk="0" hangingPunct="1">
                        <a:spcAft>
                          <a:spcPts val="600"/>
                        </a:spcAft>
                        <a:buFont typeface="+mj-lt"/>
                        <a:buNone/>
                      </a:pPr>
                      <a:r>
                        <a:rPr lang="en-GB" sz="1000" kern="1200">
                          <a:solidFill>
                            <a:srgbClr val="000000"/>
                          </a:solidFill>
                          <a:effectLst/>
                          <a:latin typeface="Poppins" panose="00000500000000000000" pitchFamily="2" charset="0"/>
                          <a:ea typeface="Arial" panose="020B0604020202020204" pitchFamily="34" charset="0"/>
                          <a:cs typeface="Poppins" panose="00000500000000000000" pitchFamily="2" charset="0"/>
                        </a:rPr>
                        <a:t>b) Consider applicability to negative charging zones given the different charging basis for those users – </a:t>
                      </a:r>
                      <a:r>
                        <a:rPr lang="en-GB" sz="1000" kern="1200" err="1">
                          <a:solidFill>
                            <a:srgbClr val="000000"/>
                          </a:solidFill>
                          <a:effectLst/>
                          <a:latin typeface="Poppins" panose="00000500000000000000" pitchFamily="2" charset="0"/>
                          <a:ea typeface="Arial" panose="020B0604020202020204" pitchFamily="34" charset="0"/>
                          <a:cs typeface="Poppins" panose="00000500000000000000" pitchFamily="2" charset="0"/>
                        </a:rPr>
                        <a:t>ie</a:t>
                      </a:r>
                      <a:r>
                        <a:rPr lang="en-GB" sz="1000" kern="1200">
                          <a:solidFill>
                            <a:srgbClr val="000000"/>
                          </a:solidFill>
                          <a:effectLst/>
                          <a:latin typeface="Poppins" panose="00000500000000000000" pitchFamily="2" charset="0"/>
                          <a:ea typeface="Arial" panose="020B0604020202020204" pitchFamily="34" charset="0"/>
                          <a:cs typeface="Poppins" panose="00000500000000000000" pitchFamily="2" charset="0"/>
                        </a:rPr>
                        <a:t> based on actual output in months November to February</a:t>
                      </a: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tc>
                  <a:txBody>
                    <a:bodyPr/>
                    <a:lstStyle/>
                    <a:p>
                      <a:pPr marL="0" lvl="0" indent="0" algn="just" defTabSz="914400" rtl="0" eaLnBrk="1" latinLnBrk="0" hangingPunct="1">
                        <a:spcAft>
                          <a:spcPts val="600"/>
                        </a:spcAft>
                        <a:buFont typeface="+mj-lt"/>
                        <a:buNone/>
                      </a:pPr>
                      <a:endParaRPr lang="en-GB" sz="1000" kern="1200" dirty="0">
                        <a:solidFill>
                          <a:srgbClr val="000000"/>
                        </a:solidFill>
                        <a:effectLst/>
                        <a:latin typeface="Poppins" panose="00000500000000000000" pitchFamily="2" charset="0"/>
                        <a:ea typeface="Arial" panose="020B0604020202020204" pitchFamily="34" charset="0"/>
                        <a:cs typeface="Poppins" panose="00000500000000000000" pitchFamily="2" charset="0"/>
                      </a:endParaRP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tc>
                  <a:txBody>
                    <a:bodyPr/>
                    <a:lstStyle/>
                    <a:p>
                      <a:pPr marL="0" lvl="0" indent="0" algn="just" defTabSz="914400" rtl="0" eaLnBrk="1" latinLnBrk="0" hangingPunct="1">
                        <a:spcAft>
                          <a:spcPts val="600"/>
                        </a:spcAft>
                        <a:buFont typeface="+mj-lt"/>
                        <a:buNone/>
                      </a:pPr>
                      <a:endParaRPr lang="en-GB" sz="1000" kern="1200">
                        <a:solidFill>
                          <a:srgbClr val="000000"/>
                        </a:solidFill>
                        <a:effectLst/>
                        <a:latin typeface="+mn-lt"/>
                        <a:ea typeface="Arial" panose="020B0604020202020204" pitchFamily="34" charset="0"/>
                        <a:cs typeface="Poppins" panose="00000500000000000000" pitchFamily="2" charset="0"/>
                      </a:endParaRP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extLst>
                  <a:ext uri="{0D108BD9-81ED-4DB2-BD59-A6C34878D82A}">
                    <a16:rowId xmlns:a16="http://schemas.microsoft.com/office/drawing/2014/main" val="2409291180"/>
                  </a:ext>
                </a:extLst>
              </a:tr>
              <a:tr h="684195">
                <a:tc>
                  <a:txBody>
                    <a:bodyPr/>
                    <a:lstStyle/>
                    <a:p>
                      <a:pPr marL="0" lvl="0" indent="0">
                        <a:spcAft>
                          <a:spcPts val="600"/>
                        </a:spcAft>
                        <a:buFont typeface="+mj-lt"/>
                        <a:buNone/>
                      </a:pPr>
                      <a:r>
                        <a:rPr lang="en-GB" sz="1000">
                          <a:solidFill>
                            <a:srgbClr val="000000"/>
                          </a:solidFill>
                          <a:effectLst/>
                          <a:latin typeface="Poppins" panose="00000500000000000000" pitchFamily="2" charset="0"/>
                          <a:ea typeface="Arial" panose="020B0604020202020204" pitchFamily="34" charset="0"/>
                          <a:cs typeface="Poppins" panose="00000500000000000000" pitchFamily="2" charset="0"/>
                        </a:rPr>
                        <a:t>c) Consider whether the solution should also be applied to users who reduce or increase TEC </a:t>
                      </a:r>
                      <a:r>
                        <a:rPr lang="en-GB" sz="1000" b="1">
                          <a:solidFill>
                            <a:srgbClr val="000000"/>
                          </a:solidFill>
                          <a:effectLst/>
                          <a:latin typeface="Poppins" panose="00000500000000000000" pitchFamily="2" charset="0"/>
                          <a:ea typeface="Arial" panose="020B0604020202020204" pitchFamily="34" charset="0"/>
                          <a:cs typeface="Poppins" panose="00000500000000000000" pitchFamily="2" charset="0"/>
                        </a:rPr>
                        <a:t>within year</a:t>
                      </a:r>
                      <a:r>
                        <a:rPr lang="en-GB" sz="1000">
                          <a:solidFill>
                            <a:srgbClr val="000000"/>
                          </a:solidFill>
                          <a:effectLst/>
                          <a:latin typeface="Poppins" panose="00000500000000000000" pitchFamily="2" charset="0"/>
                          <a:ea typeface="Arial" panose="020B0604020202020204" pitchFamily="34" charset="0"/>
                          <a:cs typeface="Poppins" panose="00000500000000000000" pitchFamily="2" charset="0"/>
                        </a:rPr>
                        <a:t>, such as when closing a generating station</a:t>
                      </a: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tc>
                  <a:txBody>
                    <a:bodyPr/>
                    <a:lstStyle/>
                    <a:p>
                      <a:pPr marL="0" lvl="0" indent="0">
                        <a:spcAft>
                          <a:spcPts val="600"/>
                        </a:spcAft>
                        <a:buFont typeface="+mj-lt"/>
                        <a:buNone/>
                      </a:pPr>
                      <a:endParaRPr lang="en-GB" sz="1000" kern="1200" dirty="0">
                        <a:solidFill>
                          <a:srgbClr val="000000"/>
                        </a:solidFill>
                        <a:effectLst/>
                        <a:latin typeface="Poppins" panose="00000500000000000000" pitchFamily="2" charset="0"/>
                        <a:ea typeface="Arial" panose="020B0604020202020204" pitchFamily="34" charset="0"/>
                        <a:cs typeface="Poppins" panose="00000500000000000000" pitchFamily="2" charset="0"/>
                      </a:endParaRP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tc>
                  <a:txBody>
                    <a:bodyPr/>
                    <a:lstStyle/>
                    <a:p>
                      <a:pPr marL="0" lvl="0" indent="0">
                        <a:spcAft>
                          <a:spcPts val="600"/>
                        </a:spcAft>
                        <a:buFont typeface="+mj-lt"/>
                        <a:buNone/>
                      </a:pPr>
                      <a:endParaRPr lang="en-GB" sz="1000">
                        <a:solidFill>
                          <a:srgbClr val="000000"/>
                        </a:solidFill>
                        <a:effectLst/>
                        <a:latin typeface="+mn-lt"/>
                        <a:ea typeface="Arial" panose="020B0604020202020204" pitchFamily="34" charset="0"/>
                        <a:cs typeface="Poppins" panose="00000500000000000000" pitchFamily="2" charset="0"/>
                      </a:endParaRP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extLst>
                  <a:ext uri="{0D108BD9-81ED-4DB2-BD59-A6C34878D82A}">
                    <a16:rowId xmlns:a16="http://schemas.microsoft.com/office/drawing/2014/main" val="726933479"/>
                  </a:ext>
                </a:extLst>
              </a:tr>
              <a:tr h="984629">
                <a:tc>
                  <a:txBody>
                    <a:bodyPr/>
                    <a:lstStyle/>
                    <a:p>
                      <a:pPr marL="0" lvl="0" indent="0">
                        <a:lnSpc>
                          <a:spcPct val="107000"/>
                        </a:lnSpc>
                        <a:spcAft>
                          <a:spcPts val="800"/>
                        </a:spcAft>
                        <a:buFont typeface="+mj-lt"/>
                        <a:buNone/>
                      </a:pPr>
                      <a:r>
                        <a:rPr lang="en-GB" sz="1000" kern="100">
                          <a:effectLst/>
                          <a:latin typeface="Poppins" panose="00000500000000000000" pitchFamily="2" charset="0"/>
                          <a:ea typeface="Arial" panose="020B0604020202020204" pitchFamily="34" charset="0"/>
                          <a:cs typeface="Poppins" panose="00000500000000000000" pitchFamily="2" charset="0"/>
                        </a:rPr>
                        <a:t>d) Consider the timing of the recovery of any over or under-recovery in charging year t[0] – is it to be recovered in charging year t[0] (via a ‘mid-year tariff change?) or t[+1] or t[+2]?</a:t>
                      </a: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tc>
                  <a:txBody>
                    <a:bodyPr/>
                    <a:lstStyle/>
                    <a:p>
                      <a:pPr marL="0" lvl="0" indent="0">
                        <a:lnSpc>
                          <a:spcPct val="107000"/>
                        </a:lnSpc>
                        <a:spcAft>
                          <a:spcPts val="800"/>
                        </a:spcAft>
                        <a:buFont typeface="+mj-lt"/>
                        <a:buNone/>
                      </a:pPr>
                      <a:endParaRPr lang="en-GB" sz="1000" kern="1200" dirty="0">
                        <a:solidFill>
                          <a:srgbClr val="000000"/>
                        </a:solidFill>
                        <a:effectLst/>
                        <a:latin typeface="Poppins" panose="00000500000000000000" pitchFamily="2" charset="0"/>
                        <a:ea typeface="Arial" panose="020B0604020202020204" pitchFamily="34" charset="0"/>
                        <a:cs typeface="Poppins" panose="00000500000000000000" pitchFamily="2" charset="0"/>
                      </a:endParaRP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tc>
                  <a:txBody>
                    <a:bodyPr/>
                    <a:lstStyle/>
                    <a:p>
                      <a:pPr marL="0" lvl="0" indent="0">
                        <a:lnSpc>
                          <a:spcPct val="107000"/>
                        </a:lnSpc>
                        <a:spcAft>
                          <a:spcPts val="800"/>
                        </a:spcAft>
                        <a:buFont typeface="+mj-lt"/>
                        <a:buNone/>
                      </a:pPr>
                      <a:endParaRPr lang="en-GB" sz="1000" kern="100">
                        <a:effectLst/>
                        <a:latin typeface="+mn-lt"/>
                        <a:ea typeface="Arial" panose="020B0604020202020204" pitchFamily="34" charset="0"/>
                        <a:cs typeface="Poppins" panose="00000500000000000000" pitchFamily="2" charset="0"/>
                      </a:endParaRP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extLst>
                  <a:ext uri="{0D108BD9-81ED-4DB2-BD59-A6C34878D82A}">
                    <a16:rowId xmlns:a16="http://schemas.microsoft.com/office/drawing/2014/main" val="2847549721"/>
                  </a:ext>
                </a:extLst>
              </a:tr>
              <a:tr h="984629">
                <a:tc>
                  <a:txBody>
                    <a:bodyPr/>
                    <a:lstStyle/>
                    <a:p>
                      <a:pPr marL="0" lvl="0" indent="0">
                        <a:lnSpc>
                          <a:spcPct val="107000"/>
                        </a:lnSpc>
                        <a:spcAft>
                          <a:spcPts val="800"/>
                        </a:spcAft>
                        <a:buFont typeface="+mj-lt"/>
                        <a:buNone/>
                      </a:pPr>
                      <a:r>
                        <a:rPr lang="en-GB" sz="1000" kern="100">
                          <a:effectLst/>
                          <a:latin typeface="Poppins" panose="00000500000000000000" pitchFamily="2" charset="0"/>
                          <a:ea typeface="Arial" panose="020B0604020202020204" pitchFamily="34" charset="0"/>
                          <a:cs typeface="Poppins" panose="00000500000000000000" pitchFamily="2" charset="0"/>
                        </a:rPr>
                        <a:t>e) Consider from which class or classes of User the recovery should be made by: (</a:t>
                      </a:r>
                      <a:r>
                        <a:rPr lang="en-GB" sz="1000" kern="100" err="1">
                          <a:effectLst/>
                          <a:latin typeface="Poppins" panose="00000500000000000000" pitchFamily="2" charset="0"/>
                          <a:ea typeface="Arial" panose="020B0604020202020204" pitchFamily="34" charset="0"/>
                          <a:cs typeface="Poppins" panose="00000500000000000000" pitchFamily="2" charset="0"/>
                        </a:rPr>
                        <a:t>i</a:t>
                      </a:r>
                      <a:r>
                        <a:rPr lang="en-GB" sz="1000" kern="100">
                          <a:effectLst/>
                          <a:latin typeface="Poppins" panose="00000500000000000000" pitchFamily="2" charset="0"/>
                          <a:ea typeface="Arial" panose="020B0604020202020204" pitchFamily="34" charset="0"/>
                          <a:cs typeface="Poppins" panose="00000500000000000000" pitchFamily="2" charset="0"/>
                        </a:rPr>
                        <a:t>) generators only, (ii) demand only or (iii) both generation and demand</a:t>
                      </a: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tc>
                  <a:txBody>
                    <a:bodyPr/>
                    <a:lstStyle/>
                    <a:p>
                      <a:pPr marL="0" lvl="0" indent="0">
                        <a:lnSpc>
                          <a:spcPct val="107000"/>
                        </a:lnSpc>
                        <a:spcAft>
                          <a:spcPts val="800"/>
                        </a:spcAft>
                        <a:buFont typeface="+mj-lt"/>
                        <a:buNone/>
                      </a:pPr>
                      <a:endParaRPr lang="en-GB" sz="1000" kern="1200" dirty="0">
                        <a:solidFill>
                          <a:srgbClr val="000000"/>
                        </a:solidFill>
                        <a:effectLst/>
                        <a:latin typeface="Poppins" panose="00000500000000000000" pitchFamily="2" charset="0"/>
                        <a:ea typeface="Arial" panose="020B0604020202020204" pitchFamily="34" charset="0"/>
                        <a:cs typeface="Poppins" panose="00000500000000000000" pitchFamily="2" charset="0"/>
                      </a:endParaRP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tc>
                  <a:txBody>
                    <a:bodyPr/>
                    <a:lstStyle/>
                    <a:p>
                      <a:pPr marL="0" lvl="0" indent="0">
                        <a:lnSpc>
                          <a:spcPct val="107000"/>
                        </a:lnSpc>
                        <a:spcAft>
                          <a:spcPts val="800"/>
                        </a:spcAft>
                        <a:buFont typeface="+mj-lt"/>
                        <a:buNone/>
                      </a:pPr>
                      <a:endParaRPr lang="en-GB" sz="1000" kern="100" dirty="0">
                        <a:effectLst/>
                        <a:latin typeface="+mn-lt"/>
                        <a:ea typeface="Arial" panose="020B0604020202020204" pitchFamily="34" charset="0"/>
                        <a:cs typeface="Poppins" panose="00000500000000000000" pitchFamily="2" charset="0"/>
                      </a:endParaRPr>
                    </a:p>
                  </a:txBody>
                  <a:tcPr marL="68580" marR="68580" marT="0" marB="0" anchor="ctr">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tcPr>
                </a:tc>
                <a:extLst>
                  <a:ext uri="{0D108BD9-81ED-4DB2-BD59-A6C34878D82A}">
                    <a16:rowId xmlns:a16="http://schemas.microsoft.com/office/drawing/2014/main" val="2764291200"/>
                  </a:ext>
                </a:extLst>
              </a:tr>
            </a:tbl>
          </a:graphicData>
        </a:graphic>
      </p:graphicFrame>
    </p:spTree>
    <p:extLst>
      <p:ext uri="{BB962C8B-B14F-4D97-AF65-F5344CB8AC3E}">
        <p14:creationId xmlns:p14="http://schemas.microsoft.com/office/powerpoint/2010/main" val="524850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a:xfrm>
            <a:off x="532943" y="820795"/>
            <a:ext cx="5839504" cy="2387600"/>
          </a:xfrm>
        </p:spPr>
        <p:txBody>
          <a:bodyPr/>
          <a:lstStyle/>
          <a:p>
            <a:r>
              <a:rPr lang="en-GB">
                <a:solidFill>
                  <a:srgbClr val="813366"/>
                </a:solidFill>
                <a:latin typeface="Poppins" panose="00000500000000000000" pitchFamily="2" charset="0"/>
                <a:cs typeface="Poppins" panose="00000500000000000000" pitchFamily="2" charset="0"/>
              </a:rPr>
              <a:t>Any Other Business</a:t>
            </a: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D1BF987E-A3E0-1792-E95C-2BBA31B161AF}"/>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solidFill>
                  <a:schemeClr val="tx2"/>
                </a:solidFill>
                <a:latin typeface="Poppins" panose="00000500000000000000" pitchFamily="2" charset="0"/>
                <a:cs typeface="Poppins" panose="00000500000000000000" pitchFamily="2" charset="0"/>
              </a:rPr>
              <a:t>Kat Higby – NESO Code Administrator</a:t>
            </a:r>
          </a:p>
        </p:txBody>
      </p:sp>
    </p:spTree>
    <p:extLst>
      <p:ext uri="{BB962C8B-B14F-4D97-AF65-F5344CB8AC3E}">
        <p14:creationId xmlns:p14="http://schemas.microsoft.com/office/powerpoint/2010/main" val="1550891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p:txBody>
          <a:bodyPr/>
          <a:lstStyle/>
          <a:p>
            <a:r>
              <a:rPr lang="en-GB">
                <a:solidFill>
                  <a:srgbClr val="813366"/>
                </a:solidFill>
                <a:latin typeface="Poppins" panose="00000500000000000000" pitchFamily="2" charset="0"/>
                <a:cs typeface="Poppins" panose="00000500000000000000" pitchFamily="2" charset="0"/>
              </a:rPr>
              <a:t>Next Steps</a:t>
            </a: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BF8582CD-0674-A6C9-E412-957FDACBB03B}"/>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solidFill>
                  <a:schemeClr val="tx2"/>
                </a:solidFill>
                <a:latin typeface="Poppins" panose="00000500000000000000" pitchFamily="2" charset="0"/>
                <a:cs typeface="Poppins" panose="00000500000000000000" pitchFamily="2" charset="0"/>
              </a:rPr>
              <a:t>Kat Higby – NESO Code Administrator</a:t>
            </a:r>
          </a:p>
        </p:txBody>
      </p:sp>
    </p:spTree>
    <p:extLst>
      <p:ext uri="{BB962C8B-B14F-4D97-AF65-F5344CB8AC3E}">
        <p14:creationId xmlns:p14="http://schemas.microsoft.com/office/powerpoint/2010/main" val="415826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D98EE-E1A5-660F-D8BB-77F4E2ECC5B4}"/>
              </a:ext>
            </a:extLst>
          </p:cNvPr>
          <p:cNvSpPr>
            <a:spLocks noGrp="1"/>
          </p:cNvSpPr>
          <p:nvPr>
            <p:ph type="ctrTitle"/>
          </p:nvPr>
        </p:nvSpPr>
        <p:spPr>
          <a:xfrm>
            <a:off x="532944" y="820794"/>
            <a:ext cx="5105856" cy="1862771"/>
          </a:xfrm>
        </p:spPr>
        <p:txBody>
          <a:bodyPr/>
          <a:lstStyle/>
          <a:p>
            <a:r>
              <a:rPr lang="en-GB">
                <a:latin typeface="Poppins" panose="00000500000000000000" pitchFamily="2" charset="0"/>
                <a:cs typeface="Poppins" panose="00000500000000000000" pitchFamily="2" charset="0"/>
              </a:rPr>
              <a:t>WELCOME</a:t>
            </a:r>
          </a:p>
        </p:txBody>
      </p:sp>
    </p:spTree>
    <p:extLst>
      <p:ext uri="{BB962C8B-B14F-4D97-AF65-F5344CB8AC3E}">
        <p14:creationId xmlns:p14="http://schemas.microsoft.com/office/powerpoint/2010/main" val="2878255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a:xfrm>
            <a:off x="667265" y="319284"/>
            <a:ext cx="9709361" cy="870551"/>
          </a:xfrm>
        </p:spPr>
        <p:txBody>
          <a:bodyPr/>
          <a:lstStyle/>
          <a:p>
            <a:r>
              <a:rPr lang="en-GB">
                <a:solidFill>
                  <a:srgbClr val="813366"/>
                </a:solidFill>
                <a:latin typeface="Poppins" panose="00000500000000000000" pitchFamily="2" charset="0"/>
                <a:cs typeface="Poppins" panose="00000500000000000000" pitchFamily="2" charset="0"/>
              </a:rPr>
              <a:t>Agenda</a:t>
            </a:r>
          </a:p>
        </p:txBody>
      </p:sp>
      <p:graphicFrame>
        <p:nvGraphicFramePr>
          <p:cNvPr id="5" name="Content Placeholder 4">
            <a:extLst>
              <a:ext uri="{FF2B5EF4-FFF2-40B4-BE49-F238E27FC236}">
                <a16:creationId xmlns:a16="http://schemas.microsoft.com/office/drawing/2014/main" id="{540636BB-63E8-7891-EC53-475036AF94E6}"/>
              </a:ext>
            </a:extLst>
          </p:cNvPr>
          <p:cNvGraphicFramePr>
            <a:graphicFrameLocks noGrp="1"/>
          </p:cNvGraphicFramePr>
          <p:nvPr>
            <p:ph sz="half" idx="1"/>
            <p:extLst>
              <p:ext uri="{D42A27DB-BD31-4B8C-83A1-F6EECF244321}">
                <p14:modId xmlns:p14="http://schemas.microsoft.com/office/powerpoint/2010/main" val="1874769346"/>
              </p:ext>
            </p:extLst>
          </p:nvPr>
        </p:nvGraphicFramePr>
        <p:xfrm>
          <a:off x="667265" y="1235676"/>
          <a:ext cx="11088000" cy="4644000"/>
        </p:xfrm>
        <a:graphic>
          <a:graphicData uri="http://schemas.openxmlformats.org/drawingml/2006/table">
            <a:tbl>
              <a:tblPr firstRow="1" bandRow="1">
                <a:tableStyleId>{5202B0CA-FC54-4496-8BCA-5EF66A818D29}</a:tableStyleId>
              </a:tblPr>
              <a:tblGrid>
                <a:gridCol w="6994787">
                  <a:extLst>
                    <a:ext uri="{9D8B030D-6E8A-4147-A177-3AD203B41FA5}">
                      <a16:colId xmlns:a16="http://schemas.microsoft.com/office/drawing/2014/main" val="1311006828"/>
                    </a:ext>
                  </a:extLst>
                </a:gridCol>
                <a:gridCol w="4093213">
                  <a:extLst>
                    <a:ext uri="{9D8B030D-6E8A-4147-A177-3AD203B41FA5}">
                      <a16:colId xmlns:a16="http://schemas.microsoft.com/office/drawing/2014/main" val="356721426"/>
                    </a:ext>
                  </a:extLst>
                </a:gridCol>
              </a:tblGrid>
              <a:tr h="516000">
                <a:tc>
                  <a:txBody>
                    <a:bodyPr/>
                    <a:lstStyle/>
                    <a:p>
                      <a:pPr algn="l" fontAlgn="base"/>
                      <a:r>
                        <a:rPr lang="en-GB" sz="2000" b="1">
                          <a:solidFill>
                            <a:schemeClr val="bg1"/>
                          </a:solidFill>
                          <a:effectLst/>
                          <a:latin typeface="Poppins" panose="00000500000000000000" pitchFamily="2" charset="0"/>
                          <a:cs typeface="Poppins" panose="00000500000000000000" pitchFamily="2" charset="0"/>
                        </a:rPr>
                        <a:t>Topics to be discussed</a:t>
                      </a:r>
                      <a:r>
                        <a:rPr lang="en-GB" sz="2000" b="0">
                          <a:solidFill>
                            <a:schemeClr val="bg1"/>
                          </a:solidFill>
                          <a:effectLst/>
                          <a:latin typeface="Poppins" panose="00000500000000000000" pitchFamily="2" charset="0"/>
                          <a:cs typeface="Poppins" panose="00000500000000000000" pitchFamily="2" charset="0"/>
                        </a:rPr>
                        <a:t>​</a:t>
                      </a:r>
                      <a:endParaRPr lang="en-GB" sz="2000" b="0" i="0">
                        <a:solidFill>
                          <a:schemeClr val="bg1"/>
                        </a:solidFill>
                        <a:effectLst/>
                        <a:latin typeface="Poppins" panose="00000500000000000000" pitchFamily="2" charset="0"/>
                        <a:cs typeface="Poppins" panose="00000500000000000000" pitchFamily="2" charset="0"/>
                      </a:endParaRPr>
                    </a:p>
                  </a:txBody>
                  <a:tcPr marL="87143" marR="87143" marT="43571" marB="43571">
                    <a:solidFill>
                      <a:srgbClr val="813366"/>
                    </a:solidFill>
                  </a:tcPr>
                </a:tc>
                <a:tc>
                  <a:txBody>
                    <a:bodyPr/>
                    <a:lstStyle/>
                    <a:p>
                      <a:pPr algn="l" fontAlgn="base"/>
                      <a:r>
                        <a:rPr lang="en-GB" sz="2000" b="1">
                          <a:solidFill>
                            <a:schemeClr val="bg1"/>
                          </a:solidFill>
                          <a:effectLst/>
                          <a:latin typeface="Poppins" panose="00000500000000000000" pitchFamily="2" charset="0"/>
                          <a:cs typeface="Poppins" panose="00000500000000000000" pitchFamily="2" charset="0"/>
                        </a:rPr>
                        <a:t>Lead</a:t>
                      </a:r>
                      <a:r>
                        <a:rPr lang="en-GB" sz="2000" b="0">
                          <a:solidFill>
                            <a:schemeClr val="bg1"/>
                          </a:solidFill>
                          <a:effectLst/>
                          <a:latin typeface="Poppins" panose="00000500000000000000" pitchFamily="2" charset="0"/>
                          <a:cs typeface="Poppins" panose="00000500000000000000" pitchFamily="2" charset="0"/>
                        </a:rPr>
                        <a:t>​</a:t>
                      </a:r>
                      <a:endParaRPr lang="en-GB" sz="2000" b="0" i="0">
                        <a:solidFill>
                          <a:schemeClr val="bg1"/>
                        </a:solidFill>
                        <a:effectLst/>
                        <a:latin typeface="Poppins" panose="00000500000000000000" pitchFamily="2" charset="0"/>
                        <a:cs typeface="Poppins" panose="00000500000000000000" pitchFamily="2" charset="0"/>
                      </a:endParaRPr>
                    </a:p>
                  </a:txBody>
                  <a:tcPr marL="87143" marR="87143" marT="43571" marB="43571">
                    <a:solidFill>
                      <a:srgbClr val="813366"/>
                    </a:solidFill>
                  </a:tcPr>
                </a:tc>
                <a:extLst>
                  <a:ext uri="{0D108BD9-81ED-4DB2-BD59-A6C34878D82A}">
                    <a16:rowId xmlns:a16="http://schemas.microsoft.com/office/drawing/2014/main" val="527684168"/>
                  </a:ext>
                </a:extLst>
              </a:tr>
              <a:tr h="516000">
                <a:tc>
                  <a:txBody>
                    <a:bodyPr/>
                    <a:lstStyle/>
                    <a:p>
                      <a:pPr algn="l" fontAlgn="base"/>
                      <a:r>
                        <a:rPr lang="en-GB" sz="2000" b="0">
                          <a:solidFill>
                            <a:schemeClr val="tx1"/>
                          </a:solidFill>
                          <a:effectLst/>
                          <a:latin typeface="Poppins" panose="00000500000000000000" pitchFamily="2" charset="0"/>
                          <a:cs typeface="Poppins" panose="00000500000000000000" pitchFamily="2" charset="0"/>
                        </a:rPr>
                        <a:t>Introduction</a:t>
                      </a:r>
                      <a:endParaRPr lang="en-GB" sz="2000" b="0" i="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2000" b="0">
                          <a:solidFill>
                            <a:schemeClr val="tx1"/>
                          </a:solidFill>
                          <a:effectLst/>
                          <a:latin typeface="Poppins" panose="00000500000000000000" pitchFamily="2" charset="0"/>
                          <a:cs typeface="Poppins" panose="00000500000000000000" pitchFamily="2" charset="0"/>
                        </a:rPr>
                        <a:t>Chair​</a:t>
                      </a:r>
                      <a:endParaRPr lang="en-GB" sz="200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388359615"/>
                  </a:ext>
                </a:extLst>
              </a:tr>
              <a:tr h="516000">
                <a:tc>
                  <a:txBody>
                    <a:bodyPr/>
                    <a:lstStyle/>
                    <a:p>
                      <a:pPr algn="l" fontAlgn="base"/>
                      <a:r>
                        <a:rPr lang="en-GB" sz="2000" b="0" i="0">
                          <a:solidFill>
                            <a:schemeClr val="tx1"/>
                          </a:solidFill>
                          <a:effectLst/>
                          <a:latin typeface="Poppins" panose="00000500000000000000" pitchFamily="2" charset="0"/>
                          <a:cs typeface="Poppins" panose="00000500000000000000" pitchFamily="2" charset="0"/>
                        </a:rPr>
                        <a:t>Timeline</a:t>
                      </a:r>
                    </a:p>
                  </a:txBody>
                  <a:tcPr marL="87143" marR="87143" marT="43571" marB="43571"/>
                </a:tc>
                <a:tc>
                  <a:txBody>
                    <a:bodyPr/>
                    <a:lstStyle/>
                    <a:p>
                      <a:r>
                        <a:rPr lang="en-GB" sz="2000" b="0">
                          <a:solidFill>
                            <a:schemeClr val="tx1"/>
                          </a:solidFill>
                          <a:effectLst/>
                          <a:latin typeface="Poppins" panose="00000500000000000000" pitchFamily="2" charset="0"/>
                          <a:cs typeface="Poppins" panose="00000500000000000000" pitchFamily="2" charset="0"/>
                        </a:rPr>
                        <a:t>Chair​</a:t>
                      </a:r>
                      <a:endParaRPr lang="en-GB" sz="200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645985085"/>
                  </a:ext>
                </a:extLst>
              </a:tr>
              <a:tr h="516000">
                <a:tc>
                  <a:txBody>
                    <a:bodyPr/>
                    <a:lstStyle/>
                    <a:p>
                      <a:pPr algn="l" fontAlgn="base"/>
                      <a:r>
                        <a:rPr lang="en-GB" sz="2000" b="0" i="0" dirty="0">
                          <a:solidFill>
                            <a:schemeClr val="tx1"/>
                          </a:solidFill>
                          <a:effectLst/>
                          <a:latin typeface="Poppins" panose="00000500000000000000" pitchFamily="2" charset="0"/>
                          <a:cs typeface="Poppins" panose="00000500000000000000" pitchFamily="2" charset="0"/>
                        </a:rPr>
                        <a:t>Outstanding Actions</a:t>
                      </a:r>
                    </a:p>
                  </a:txBody>
                  <a:tcPr marL="87143" marR="87143" marT="43571" marB="43571"/>
                </a:tc>
                <a:tc>
                  <a:txBody>
                    <a:bodyPr/>
                    <a:lstStyle/>
                    <a:p>
                      <a:r>
                        <a:rPr lang="en-GB" sz="2000" b="0">
                          <a:solidFill>
                            <a:schemeClr val="tx1"/>
                          </a:solidFill>
                          <a:effectLst/>
                          <a:latin typeface="Poppins" panose="00000500000000000000" pitchFamily="2" charset="0"/>
                          <a:cs typeface="Poppins" panose="00000500000000000000" pitchFamily="2" charset="0"/>
                        </a:rPr>
                        <a:t>Chair​</a:t>
                      </a:r>
                      <a:endParaRPr lang="en-GB" sz="200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162631938"/>
                  </a:ext>
                </a:extLst>
              </a:tr>
              <a:tr h="516000">
                <a:tc>
                  <a:txBody>
                    <a:bodyPr/>
                    <a:lstStyle/>
                    <a:p>
                      <a:pPr algn="l" fontAlgn="base"/>
                      <a:r>
                        <a:rPr lang="en-GB" sz="2000" b="0" i="0" dirty="0">
                          <a:solidFill>
                            <a:schemeClr val="tx1"/>
                          </a:solidFill>
                          <a:effectLst/>
                          <a:latin typeface="Poppins" panose="00000500000000000000" pitchFamily="2" charset="0"/>
                          <a:cs typeface="Poppins" panose="00000500000000000000" pitchFamily="2" charset="0"/>
                        </a:rPr>
                        <a:t>Alternative Request 1</a:t>
                      </a:r>
                    </a:p>
                  </a:txBody>
                  <a:tcPr marL="87143" marR="87143" marT="43571" marB="43571"/>
                </a:tc>
                <a:tc>
                  <a:txBody>
                    <a:bodyPr/>
                    <a:lstStyle/>
                    <a:p>
                      <a:r>
                        <a:rPr lang="en-GB" sz="2000" dirty="0">
                          <a:latin typeface="Poppins" panose="00000500000000000000" pitchFamily="2" charset="0"/>
                          <a:cs typeface="Poppins" panose="00000500000000000000" pitchFamily="2" charset="0"/>
                        </a:rPr>
                        <a:t>Stephen Dale</a:t>
                      </a:r>
                    </a:p>
                  </a:txBody>
                  <a:tcPr marL="87143" marR="87143" marT="43571" marB="43571"/>
                </a:tc>
                <a:extLst>
                  <a:ext uri="{0D108BD9-81ED-4DB2-BD59-A6C34878D82A}">
                    <a16:rowId xmlns:a16="http://schemas.microsoft.com/office/drawing/2014/main" val="1381550162"/>
                  </a:ext>
                </a:extLst>
              </a:tr>
              <a:tr h="516000">
                <a:tc>
                  <a:txBody>
                    <a:bodyPr/>
                    <a:lstStyle/>
                    <a:p>
                      <a:pPr algn="l" fontAlgn="base"/>
                      <a:r>
                        <a:rPr lang="en-GB" sz="2000" b="0" dirty="0">
                          <a:solidFill>
                            <a:schemeClr val="tx1"/>
                          </a:solidFill>
                          <a:effectLst/>
                          <a:latin typeface="Poppins" panose="00000500000000000000" pitchFamily="2" charset="0"/>
                          <a:cs typeface="Poppins" panose="00000500000000000000" pitchFamily="2" charset="0"/>
                        </a:rPr>
                        <a:t>Legal Text Review (Live)</a:t>
                      </a:r>
                      <a:endParaRPr lang="en-GB" sz="2000" b="0" i="0" dirty="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2000" b="0">
                          <a:solidFill>
                            <a:schemeClr val="tx1"/>
                          </a:solidFill>
                          <a:effectLst/>
                          <a:latin typeface="Poppins" panose="00000500000000000000" pitchFamily="2" charset="0"/>
                          <a:cs typeface="Poppins" panose="00000500000000000000" pitchFamily="2" charset="0"/>
                        </a:rPr>
                        <a:t>All​</a:t>
                      </a:r>
                      <a:endParaRPr lang="en-GB" sz="200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3293971374"/>
                  </a:ext>
                </a:extLst>
              </a:tr>
              <a:tr h="516000">
                <a:tc>
                  <a:txBody>
                    <a:bodyPr/>
                    <a:lstStyle/>
                    <a:p>
                      <a:pPr algn="l" fontAlgn="base"/>
                      <a:r>
                        <a:rPr lang="en-GB" sz="2000" b="0" dirty="0">
                          <a:solidFill>
                            <a:schemeClr val="tx1"/>
                          </a:solidFill>
                          <a:effectLst/>
                          <a:latin typeface="Poppins" panose="00000500000000000000" pitchFamily="2" charset="0"/>
                          <a:cs typeface="Poppins" panose="00000500000000000000" pitchFamily="2" charset="0"/>
                        </a:rPr>
                        <a:t>Workgroup Consultation Review (Live)</a:t>
                      </a:r>
                      <a:endParaRPr lang="en-GB" sz="2000" b="0" i="0" dirty="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2000" b="0">
                          <a:solidFill>
                            <a:schemeClr val="tx1"/>
                          </a:solidFill>
                          <a:effectLst/>
                          <a:latin typeface="Poppins" panose="00000500000000000000" pitchFamily="2" charset="0"/>
                          <a:cs typeface="Poppins" panose="00000500000000000000" pitchFamily="2" charset="0"/>
                        </a:rPr>
                        <a:t>Proposer​</a:t>
                      </a:r>
                      <a:endParaRPr lang="en-GB" sz="200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2427234257"/>
                  </a:ext>
                </a:extLst>
              </a:tr>
              <a:tr h="516000">
                <a:tc>
                  <a:txBody>
                    <a:bodyPr/>
                    <a:lstStyle/>
                    <a:p>
                      <a:pPr algn="l" fontAlgn="base"/>
                      <a:r>
                        <a:rPr lang="en-GB" sz="2000" b="0" dirty="0">
                          <a:solidFill>
                            <a:schemeClr val="tx1"/>
                          </a:solidFill>
                          <a:effectLst/>
                          <a:latin typeface="Poppins" panose="00000500000000000000" pitchFamily="2" charset="0"/>
                          <a:cs typeface="Poppins" panose="00000500000000000000" pitchFamily="2" charset="0"/>
                        </a:rPr>
                        <a:t>Terms of Reference Discussion (Live)</a:t>
                      </a:r>
                      <a:endParaRPr lang="en-GB" sz="2000" b="0" i="0" dirty="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2000" b="0">
                          <a:solidFill>
                            <a:schemeClr val="tx1"/>
                          </a:solidFill>
                          <a:effectLst/>
                          <a:latin typeface="Poppins" panose="00000500000000000000" pitchFamily="2" charset="0"/>
                          <a:cs typeface="Poppins" panose="00000500000000000000" pitchFamily="2" charset="0"/>
                        </a:rPr>
                        <a:t>All​</a:t>
                      </a:r>
                      <a:endParaRPr lang="en-GB" sz="200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1698803853"/>
                  </a:ext>
                </a:extLst>
              </a:tr>
              <a:tr h="516000">
                <a:tc>
                  <a:txBody>
                    <a:bodyPr/>
                    <a:lstStyle/>
                    <a:p>
                      <a:pPr algn="l" fontAlgn="base"/>
                      <a:r>
                        <a:rPr lang="en-GB" sz="2000" b="0" dirty="0">
                          <a:solidFill>
                            <a:schemeClr val="tx1"/>
                          </a:solidFill>
                          <a:effectLst/>
                          <a:latin typeface="Poppins" panose="00000500000000000000" pitchFamily="2" charset="0"/>
                          <a:cs typeface="Poppins" panose="00000500000000000000" pitchFamily="2" charset="0"/>
                        </a:rPr>
                        <a:t>Next Steps​</a:t>
                      </a:r>
                      <a:endParaRPr lang="en-GB" sz="2000" b="0" i="0" dirty="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2000" b="0" dirty="0">
                          <a:solidFill>
                            <a:schemeClr val="tx1"/>
                          </a:solidFill>
                          <a:effectLst/>
                          <a:latin typeface="Poppins" panose="00000500000000000000" pitchFamily="2" charset="0"/>
                          <a:cs typeface="Poppins" panose="00000500000000000000" pitchFamily="2" charset="0"/>
                        </a:rPr>
                        <a:t>Chair​</a:t>
                      </a:r>
                      <a:endParaRPr lang="en-GB" sz="2000" dirty="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1769792735"/>
                  </a:ext>
                </a:extLst>
              </a:tr>
            </a:tbl>
          </a:graphicData>
        </a:graphic>
      </p:graphicFrame>
      <p:sp>
        <p:nvSpPr>
          <p:cNvPr id="6" name="Rectangle 1">
            <a:extLst>
              <a:ext uri="{FF2B5EF4-FFF2-40B4-BE49-F238E27FC236}">
                <a16:creationId xmlns:a16="http://schemas.microsoft.com/office/drawing/2014/main" id="{8F12CD14-C0FC-D38E-9A70-CEF6F2D4A7E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89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8913"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188913"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43787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a:xfrm>
            <a:off x="162659" y="186306"/>
            <a:ext cx="9709361" cy="870551"/>
          </a:xfrm>
        </p:spPr>
        <p:txBody>
          <a:bodyPr>
            <a:normAutofit/>
          </a:bodyPr>
          <a:lstStyle/>
          <a:p>
            <a:r>
              <a:rPr lang="en-GB" sz="2400">
                <a:latin typeface="Poppins" panose="00000500000000000000" pitchFamily="2" charset="0"/>
                <a:cs typeface="Poppins" panose="00000500000000000000" pitchFamily="2" charset="0"/>
              </a:rPr>
              <a:t>Expectations of a Workgroup Member</a:t>
            </a:r>
          </a:p>
        </p:txBody>
      </p:sp>
      <p:sp>
        <p:nvSpPr>
          <p:cNvPr id="4" name="Content Placeholder 3">
            <a:extLst>
              <a:ext uri="{FF2B5EF4-FFF2-40B4-BE49-F238E27FC236}">
                <a16:creationId xmlns:a16="http://schemas.microsoft.com/office/drawing/2014/main" id="{9A20436A-B784-DBDA-544F-0CDDC5D2F7B2}"/>
              </a:ext>
            </a:extLst>
          </p:cNvPr>
          <p:cNvSpPr>
            <a:spLocks noGrp="1"/>
          </p:cNvSpPr>
          <p:nvPr>
            <p:ph sz="quarter" idx="13"/>
          </p:nvPr>
        </p:nvSpPr>
        <p:spPr>
          <a:xfrm>
            <a:off x="226455" y="4136834"/>
            <a:ext cx="9709361" cy="462330"/>
          </a:xfrm>
        </p:spPr>
        <p:txBody>
          <a:bodyPr/>
          <a:lstStyle/>
          <a:p>
            <a:r>
              <a:rPr lang="en-GB" b="1">
                <a:solidFill>
                  <a:schemeClr val="accent1"/>
                </a:solidFill>
                <a:latin typeface="Poppins" panose="00000500000000000000" pitchFamily="2" charset="0"/>
                <a:cs typeface="Poppins" panose="00000500000000000000" pitchFamily="2" charset="0"/>
              </a:rPr>
              <a:t>Your Roles</a:t>
            </a:r>
          </a:p>
        </p:txBody>
      </p:sp>
      <p:sp>
        <p:nvSpPr>
          <p:cNvPr id="13" name="Rectangle: Rounded Corners 4">
            <a:extLst>
              <a:ext uri="{FF2B5EF4-FFF2-40B4-BE49-F238E27FC236}">
                <a16:creationId xmlns:a16="http://schemas.microsoft.com/office/drawing/2014/main" id="{002CA36E-E9C0-4E6F-88AD-9E90DCA7D22B}"/>
              </a:ext>
            </a:extLst>
          </p:cNvPr>
          <p:cNvSpPr txBox="1"/>
          <p:nvPr/>
        </p:nvSpPr>
        <p:spPr>
          <a:xfrm>
            <a:off x="226455" y="827693"/>
            <a:ext cx="2618558"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Poppins" panose="00000500000000000000" pitchFamily="2" charset="0"/>
                <a:cs typeface="Poppins" panose="00000500000000000000" pitchFamily="2" charset="0"/>
              </a:rPr>
              <a:t>Contribute to the discussion</a:t>
            </a:r>
          </a:p>
        </p:txBody>
      </p:sp>
      <p:sp>
        <p:nvSpPr>
          <p:cNvPr id="14" name="Rectangle: Rounded Corners 4">
            <a:extLst>
              <a:ext uri="{FF2B5EF4-FFF2-40B4-BE49-F238E27FC236}">
                <a16:creationId xmlns:a16="http://schemas.microsoft.com/office/drawing/2014/main" id="{A7FDD403-51CC-4729-880C-5AB9B7459428}"/>
              </a:ext>
            </a:extLst>
          </p:cNvPr>
          <p:cNvSpPr txBox="1"/>
          <p:nvPr/>
        </p:nvSpPr>
        <p:spPr>
          <a:xfrm>
            <a:off x="260269" y="2542920"/>
            <a:ext cx="2627320"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Poppins" panose="00000500000000000000" pitchFamily="2" charset="0"/>
                <a:cs typeface="Poppins" panose="00000500000000000000" pitchFamily="2" charset="0"/>
              </a:rPr>
              <a:t>Be prepared - Review Papers and Reports ahead of meetings</a:t>
            </a:r>
          </a:p>
        </p:txBody>
      </p:sp>
      <p:sp>
        <p:nvSpPr>
          <p:cNvPr id="15" name="Rectangle: Rounded Corners 4">
            <a:extLst>
              <a:ext uri="{FF2B5EF4-FFF2-40B4-BE49-F238E27FC236}">
                <a16:creationId xmlns:a16="http://schemas.microsoft.com/office/drawing/2014/main" id="{4A5E2C88-EC34-4815-A6D9-32DBDE091DAE}"/>
              </a:ext>
            </a:extLst>
          </p:cNvPr>
          <p:cNvSpPr txBox="1"/>
          <p:nvPr/>
        </p:nvSpPr>
        <p:spPr>
          <a:xfrm>
            <a:off x="3238296" y="833172"/>
            <a:ext cx="2565674" cy="1503637"/>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a:latin typeface="Poppins" panose="00000500000000000000" pitchFamily="2" charset="0"/>
                <a:cs typeface="Poppins" panose="00000500000000000000" pitchFamily="2" charset="0"/>
              </a:rPr>
              <a:t>Be respectful of each other’s opinions</a:t>
            </a:r>
            <a:endParaRPr lang="en-GB" sz="2000" kern="1200">
              <a:latin typeface="Poppins" panose="00000500000000000000" pitchFamily="2" charset="0"/>
              <a:cs typeface="Poppins" panose="00000500000000000000" pitchFamily="2" charset="0"/>
            </a:endParaRPr>
          </a:p>
        </p:txBody>
      </p:sp>
      <p:sp>
        <p:nvSpPr>
          <p:cNvPr id="16" name="Rectangle: Rounded Corners 4">
            <a:extLst>
              <a:ext uri="{FF2B5EF4-FFF2-40B4-BE49-F238E27FC236}">
                <a16:creationId xmlns:a16="http://schemas.microsoft.com/office/drawing/2014/main" id="{84256EA4-EC27-4C3F-A491-71B0BBDE9AD3}"/>
              </a:ext>
            </a:extLst>
          </p:cNvPr>
          <p:cNvSpPr txBox="1"/>
          <p:nvPr/>
        </p:nvSpPr>
        <p:spPr>
          <a:xfrm>
            <a:off x="3228022" y="2542920"/>
            <a:ext cx="2575981"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Poppins" panose="00000500000000000000" pitchFamily="2" charset="0"/>
                <a:cs typeface="Poppins" panose="00000500000000000000" pitchFamily="2" charset="0"/>
              </a:rPr>
              <a:t>Complete actions in a timely manner</a:t>
            </a:r>
          </a:p>
        </p:txBody>
      </p:sp>
      <p:sp>
        <p:nvSpPr>
          <p:cNvPr id="17" name="Rectangle: Rounded Corners 4">
            <a:extLst>
              <a:ext uri="{FF2B5EF4-FFF2-40B4-BE49-F238E27FC236}">
                <a16:creationId xmlns:a16="http://schemas.microsoft.com/office/drawing/2014/main" id="{6E76454A-0AB2-4E84-A9CE-761D8AD7326E}"/>
              </a:ext>
            </a:extLst>
          </p:cNvPr>
          <p:cNvSpPr txBox="1"/>
          <p:nvPr/>
        </p:nvSpPr>
        <p:spPr>
          <a:xfrm>
            <a:off x="6156156" y="2542920"/>
            <a:ext cx="2565674"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Poppins" panose="00000500000000000000" pitchFamily="2" charset="0"/>
                <a:cs typeface="Poppins" panose="00000500000000000000" pitchFamily="2" charset="0"/>
              </a:rPr>
              <a:t>Keep to agreed scope</a:t>
            </a:r>
          </a:p>
        </p:txBody>
      </p:sp>
      <p:sp>
        <p:nvSpPr>
          <p:cNvPr id="18" name="Rectangle: Rounded Corners 4">
            <a:extLst>
              <a:ext uri="{FF2B5EF4-FFF2-40B4-BE49-F238E27FC236}">
                <a16:creationId xmlns:a16="http://schemas.microsoft.com/office/drawing/2014/main" id="{3655A8C2-7E50-4FC9-BEC4-69317240FE22}"/>
              </a:ext>
            </a:extLst>
          </p:cNvPr>
          <p:cNvSpPr txBox="1"/>
          <p:nvPr/>
        </p:nvSpPr>
        <p:spPr>
          <a:xfrm>
            <a:off x="8930146" y="827693"/>
            <a:ext cx="2627320" cy="1541178"/>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a:latin typeface="Poppins" panose="00000500000000000000" pitchFamily="2" charset="0"/>
                <a:cs typeface="Poppins" panose="00000500000000000000" pitchFamily="2" charset="0"/>
              </a:rPr>
              <a:t>Do not share commercially sensitive information</a:t>
            </a:r>
            <a:endParaRPr lang="en-GB" sz="2000" kern="1200">
              <a:latin typeface="Poppins" panose="00000500000000000000" pitchFamily="2" charset="0"/>
              <a:cs typeface="Poppins" panose="00000500000000000000" pitchFamily="2" charset="0"/>
            </a:endParaRPr>
          </a:p>
        </p:txBody>
      </p:sp>
      <p:sp>
        <p:nvSpPr>
          <p:cNvPr id="19" name="Rectangle: Rounded Corners 4">
            <a:extLst>
              <a:ext uri="{FF2B5EF4-FFF2-40B4-BE49-F238E27FC236}">
                <a16:creationId xmlns:a16="http://schemas.microsoft.com/office/drawing/2014/main" id="{B21794A8-2B2E-49D5-AB9A-16637E219B73}"/>
              </a:ext>
            </a:extLst>
          </p:cNvPr>
          <p:cNvSpPr txBox="1"/>
          <p:nvPr/>
        </p:nvSpPr>
        <p:spPr>
          <a:xfrm>
            <a:off x="6094510" y="827693"/>
            <a:ext cx="2627320"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a:latin typeface="Poppins" panose="00000500000000000000" pitchFamily="2" charset="0"/>
                <a:cs typeface="Poppins" panose="00000500000000000000" pitchFamily="2" charset="0"/>
              </a:rPr>
              <a:t>Language and Conduct to be consistent with the values of equality and diversity</a:t>
            </a:r>
            <a:endParaRPr lang="en-GB" sz="2000" kern="1200">
              <a:latin typeface="Poppins" panose="00000500000000000000" pitchFamily="2" charset="0"/>
              <a:cs typeface="Poppins" panose="00000500000000000000" pitchFamily="2" charset="0"/>
            </a:endParaRPr>
          </a:p>
        </p:txBody>
      </p:sp>
      <p:sp>
        <p:nvSpPr>
          <p:cNvPr id="20" name="Rectangle: Rounded Corners 4">
            <a:extLst>
              <a:ext uri="{FF2B5EF4-FFF2-40B4-BE49-F238E27FC236}">
                <a16:creationId xmlns:a16="http://schemas.microsoft.com/office/drawing/2014/main" id="{2E50EA18-ABE4-A5C8-1F49-02F6023B67C9}"/>
              </a:ext>
            </a:extLst>
          </p:cNvPr>
          <p:cNvSpPr txBox="1"/>
          <p:nvPr/>
        </p:nvSpPr>
        <p:spPr>
          <a:xfrm>
            <a:off x="8930146" y="2542920"/>
            <a:ext cx="2627320"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a:latin typeface="Poppins" panose="00000500000000000000" pitchFamily="2" charset="0"/>
                <a:cs typeface="Poppins" panose="00000500000000000000" pitchFamily="2" charset="0"/>
              </a:rPr>
              <a:t>Email communications to/cc’ing the .box email</a:t>
            </a:r>
            <a:endParaRPr lang="en-GB" kern="1200">
              <a:latin typeface="Poppins" panose="00000500000000000000" pitchFamily="2" charset="0"/>
              <a:cs typeface="Poppins" panose="00000500000000000000" pitchFamily="2" charset="0"/>
            </a:endParaRPr>
          </a:p>
        </p:txBody>
      </p:sp>
      <p:sp>
        <p:nvSpPr>
          <p:cNvPr id="25" name="Rectangle: Rounded Corners 4">
            <a:extLst>
              <a:ext uri="{FF2B5EF4-FFF2-40B4-BE49-F238E27FC236}">
                <a16:creationId xmlns:a16="http://schemas.microsoft.com/office/drawing/2014/main" id="{3C4E7432-2F14-4742-BB97-A6161F0BFD22}"/>
              </a:ext>
            </a:extLst>
          </p:cNvPr>
          <p:cNvSpPr txBox="1"/>
          <p:nvPr/>
        </p:nvSpPr>
        <p:spPr>
          <a:xfrm>
            <a:off x="3228022" y="4489130"/>
            <a:ext cx="2618558" cy="153993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Poppins" panose="00000500000000000000" pitchFamily="2" charset="0"/>
                <a:cs typeface="Poppins" panose="00000500000000000000" pitchFamily="2" charset="0"/>
              </a:rPr>
              <a:t>Bring forward alternatives as early as possible</a:t>
            </a:r>
          </a:p>
        </p:txBody>
      </p:sp>
      <p:sp>
        <p:nvSpPr>
          <p:cNvPr id="26" name="Rectangle: Rounded Corners 4">
            <a:extLst>
              <a:ext uri="{FF2B5EF4-FFF2-40B4-BE49-F238E27FC236}">
                <a16:creationId xmlns:a16="http://schemas.microsoft.com/office/drawing/2014/main" id="{794C2450-0C35-4775-920A-EFA34A2758C7}"/>
              </a:ext>
            </a:extLst>
          </p:cNvPr>
          <p:cNvSpPr txBox="1"/>
          <p:nvPr/>
        </p:nvSpPr>
        <p:spPr>
          <a:xfrm>
            <a:off x="6103272" y="4489130"/>
            <a:ext cx="2618558"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Poppins" panose="00000500000000000000" pitchFamily="2" charset="0"/>
                <a:cs typeface="Poppins" panose="00000500000000000000" pitchFamily="2" charset="0"/>
              </a:rPr>
              <a:t>Vote on whether or not to proceed with requests for Alternatives</a:t>
            </a:r>
          </a:p>
        </p:txBody>
      </p:sp>
      <p:sp>
        <p:nvSpPr>
          <p:cNvPr id="27" name="Rectangle: Rounded Corners 4">
            <a:extLst>
              <a:ext uri="{FF2B5EF4-FFF2-40B4-BE49-F238E27FC236}">
                <a16:creationId xmlns:a16="http://schemas.microsoft.com/office/drawing/2014/main" id="{8E471280-6A26-4F71-82A4-ABDBB200C446}"/>
              </a:ext>
            </a:extLst>
          </p:cNvPr>
          <p:cNvSpPr txBox="1"/>
          <p:nvPr/>
        </p:nvSpPr>
        <p:spPr>
          <a:xfrm>
            <a:off x="269031" y="4497694"/>
            <a:ext cx="2618558" cy="151829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Poppins" panose="00000500000000000000" pitchFamily="2" charset="0"/>
                <a:cs typeface="Poppins" panose="00000500000000000000" pitchFamily="2" charset="0"/>
              </a:rPr>
              <a:t>Help refine/develop the solution(s)</a:t>
            </a:r>
          </a:p>
        </p:txBody>
      </p:sp>
      <p:sp>
        <p:nvSpPr>
          <p:cNvPr id="28" name="Rectangle: Rounded Corners 4">
            <a:extLst>
              <a:ext uri="{FF2B5EF4-FFF2-40B4-BE49-F238E27FC236}">
                <a16:creationId xmlns:a16="http://schemas.microsoft.com/office/drawing/2014/main" id="{4D825453-0060-4C76-992D-977A38861129}"/>
              </a:ext>
            </a:extLst>
          </p:cNvPr>
          <p:cNvSpPr txBox="1"/>
          <p:nvPr/>
        </p:nvSpPr>
        <p:spPr>
          <a:xfrm>
            <a:off x="8998881" y="4497694"/>
            <a:ext cx="2618558"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Poppins" panose="00000500000000000000" pitchFamily="2" charset="0"/>
                <a:cs typeface="Poppins" panose="00000500000000000000" pitchFamily="2" charset="0"/>
              </a:rPr>
              <a:t>Vote on whether the solution(s) better facilitate the Code Objectives</a:t>
            </a:r>
          </a:p>
        </p:txBody>
      </p:sp>
    </p:spTree>
    <p:extLst>
      <p:ext uri="{BB962C8B-B14F-4D97-AF65-F5344CB8AC3E}">
        <p14:creationId xmlns:p14="http://schemas.microsoft.com/office/powerpoint/2010/main" val="3154079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p:txBody>
          <a:bodyPr/>
          <a:lstStyle/>
          <a:p>
            <a:r>
              <a:rPr lang="en-GB">
                <a:solidFill>
                  <a:srgbClr val="813366"/>
                </a:solidFill>
                <a:latin typeface="Poppins" panose="00000500000000000000" pitchFamily="2" charset="0"/>
                <a:cs typeface="Poppins" panose="00000500000000000000" pitchFamily="2" charset="0"/>
              </a:rPr>
              <a:t>Workgroup Membership</a:t>
            </a:r>
          </a:p>
        </p:txBody>
      </p:sp>
      <p:graphicFrame>
        <p:nvGraphicFramePr>
          <p:cNvPr id="5" name="Content Placeholder 4">
            <a:extLst>
              <a:ext uri="{FF2B5EF4-FFF2-40B4-BE49-F238E27FC236}">
                <a16:creationId xmlns:a16="http://schemas.microsoft.com/office/drawing/2014/main" id="{1E3AF3DF-9542-4789-3976-6C223B3A97D4}"/>
              </a:ext>
            </a:extLst>
          </p:cNvPr>
          <p:cNvGraphicFramePr>
            <a:graphicFrameLocks noGrp="1"/>
          </p:cNvGraphicFramePr>
          <p:nvPr>
            <p:ph sz="half" idx="1"/>
            <p:extLst>
              <p:ext uri="{D42A27DB-BD31-4B8C-83A1-F6EECF244321}">
                <p14:modId xmlns:p14="http://schemas.microsoft.com/office/powerpoint/2010/main" val="2252273724"/>
              </p:ext>
            </p:extLst>
          </p:nvPr>
        </p:nvGraphicFramePr>
        <p:xfrm>
          <a:off x="637273" y="1296784"/>
          <a:ext cx="10934043" cy="4939612"/>
        </p:xfrm>
        <a:graphic>
          <a:graphicData uri="http://schemas.openxmlformats.org/drawingml/2006/table">
            <a:tbl>
              <a:tblPr/>
              <a:tblGrid>
                <a:gridCol w="2423573">
                  <a:extLst>
                    <a:ext uri="{9D8B030D-6E8A-4147-A177-3AD203B41FA5}">
                      <a16:colId xmlns:a16="http://schemas.microsoft.com/office/drawing/2014/main" val="3659504233"/>
                    </a:ext>
                  </a:extLst>
                </a:gridCol>
                <a:gridCol w="1907154">
                  <a:extLst>
                    <a:ext uri="{9D8B030D-6E8A-4147-A177-3AD203B41FA5}">
                      <a16:colId xmlns:a16="http://schemas.microsoft.com/office/drawing/2014/main" val="3500900062"/>
                    </a:ext>
                  </a:extLst>
                </a:gridCol>
                <a:gridCol w="6603316">
                  <a:extLst>
                    <a:ext uri="{9D8B030D-6E8A-4147-A177-3AD203B41FA5}">
                      <a16:colId xmlns:a16="http://schemas.microsoft.com/office/drawing/2014/main" val="2056789389"/>
                    </a:ext>
                  </a:extLst>
                </a:gridCol>
              </a:tblGrid>
              <a:tr h="330332">
                <a:tc>
                  <a:txBody>
                    <a:bodyPr/>
                    <a:lstStyle/>
                    <a:p>
                      <a:pPr algn="l" fontAlgn="base"/>
                      <a:r>
                        <a:rPr lang="en-GB" sz="1600" b="0" i="0" u="none" strike="noStrike">
                          <a:solidFill>
                            <a:schemeClr val="bg1"/>
                          </a:solidFill>
                          <a:effectLst/>
                          <a:latin typeface="Poppins" panose="00000500000000000000" pitchFamily="2" charset="0"/>
                          <a:cs typeface="Poppins" panose="00000500000000000000" pitchFamily="2" charset="0"/>
                        </a:rPr>
                        <a:t>Role</a:t>
                      </a:r>
                      <a:r>
                        <a:rPr lang="en-GB" sz="1600" b="0" i="0">
                          <a:solidFill>
                            <a:schemeClr val="bg1"/>
                          </a:solidFill>
                          <a:effectLst/>
                          <a:latin typeface="Poppins" panose="00000500000000000000" pitchFamily="2" charset="0"/>
                          <a:cs typeface="Poppins" panose="00000500000000000000" pitchFamily="2" charset="0"/>
                        </a:rPr>
                        <a:t>​</a:t>
                      </a:r>
                    </a:p>
                  </a:txBody>
                  <a:tcPr marL="86483" marR="86483" marT="43241" marB="4324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3366"/>
                    </a:solidFill>
                  </a:tcPr>
                </a:tc>
                <a:tc>
                  <a:txBody>
                    <a:bodyPr/>
                    <a:lstStyle/>
                    <a:p>
                      <a:pPr algn="l" fontAlgn="base"/>
                      <a:r>
                        <a:rPr lang="en-GB" sz="1600" b="0" i="0" u="none" strike="noStrike">
                          <a:solidFill>
                            <a:schemeClr val="bg1"/>
                          </a:solidFill>
                          <a:effectLst/>
                          <a:latin typeface="Poppins" panose="00000500000000000000" pitchFamily="2" charset="0"/>
                          <a:cs typeface="Poppins" panose="00000500000000000000" pitchFamily="2" charset="0"/>
                        </a:rPr>
                        <a:t>Name</a:t>
                      </a:r>
                      <a:r>
                        <a:rPr lang="en-GB" sz="1600" b="0" i="0">
                          <a:solidFill>
                            <a:schemeClr val="bg1"/>
                          </a:solidFill>
                          <a:effectLst/>
                          <a:latin typeface="Poppins" panose="00000500000000000000" pitchFamily="2" charset="0"/>
                          <a:cs typeface="Poppins" panose="00000500000000000000" pitchFamily="2" charset="0"/>
                        </a:rPr>
                        <a:t>​</a:t>
                      </a:r>
                    </a:p>
                  </a:txBody>
                  <a:tcPr marL="86483" marR="86483" marT="43241" marB="4324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3366"/>
                    </a:solidFill>
                  </a:tcPr>
                </a:tc>
                <a:tc>
                  <a:txBody>
                    <a:bodyPr/>
                    <a:lstStyle/>
                    <a:p>
                      <a:pPr algn="l" fontAlgn="base"/>
                      <a:r>
                        <a:rPr lang="en-GB" sz="1600" b="0" i="0" u="none" strike="noStrike">
                          <a:solidFill>
                            <a:schemeClr val="bg1"/>
                          </a:solidFill>
                          <a:effectLst/>
                          <a:latin typeface="Poppins" panose="00000500000000000000" pitchFamily="2" charset="0"/>
                          <a:cs typeface="Poppins" panose="00000500000000000000" pitchFamily="2" charset="0"/>
                        </a:rPr>
                        <a:t>Company</a:t>
                      </a:r>
                      <a:r>
                        <a:rPr lang="en-GB" sz="1600" b="0" i="0">
                          <a:solidFill>
                            <a:schemeClr val="bg1"/>
                          </a:solidFill>
                          <a:effectLst/>
                          <a:latin typeface="Poppins" panose="00000500000000000000" pitchFamily="2" charset="0"/>
                          <a:cs typeface="Poppins" panose="00000500000000000000" pitchFamily="2" charset="0"/>
                        </a:rPr>
                        <a:t>​</a:t>
                      </a:r>
                    </a:p>
                  </a:txBody>
                  <a:tcPr marL="86483" marR="86483" marT="43241" marB="4324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3366"/>
                    </a:solidFill>
                  </a:tcPr>
                </a:tc>
                <a:extLst>
                  <a:ext uri="{0D108BD9-81ED-4DB2-BD59-A6C34878D82A}">
                    <a16:rowId xmlns:a16="http://schemas.microsoft.com/office/drawing/2014/main" val="2796299866"/>
                  </a:ext>
                </a:extLst>
              </a:tr>
              <a:tr h="330332">
                <a:tc>
                  <a:txBody>
                    <a:bodyPr/>
                    <a:lstStyle/>
                    <a:p>
                      <a:pPr algn="l" fontAlgn="base"/>
                      <a:r>
                        <a:rPr lang="en-GB" sz="1600" b="0" i="0" u="none" strike="noStrike">
                          <a:solidFill>
                            <a:srgbClr val="000000"/>
                          </a:solidFill>
                          <a:effectLst/>
                          <a:latin typeface="Poppins" panose="00000500000000000000" pitchFamily="2" charset="0"/>
                          <a:cs typeface="Poppins" panose="00000500000000000000" pitchFamily="2" charset="0"/>
                        </a:rPr>
                        <a:t>Proposer</a:t>
                      </a:r>
                      <a:r>
                        <a:rPr lang="en-GB" sz="1600" b="0" i="0">
                          <a:solidFill>
                            <a:srgbClr val="000000"/>
                          </a:solidFill>
                          <a:effectLst/>
                          <a:latin typeface="Poppins" panose="00000500000000000000" pitchFamily="2" charset="0"/>
                          <a:cs typeface="Poppins" panose="00000500000000000000" pitchFamily="2" charset="0"/>
                        </a:rPr>
                        <a:t>​</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a:solidFill>
                            <a:srgbClr val="000000"/>
                          </a:solidFill>
                          <a:effectLst/>
                          <a:latin typeface="Poppins" panose="00000500000000000000" pitchFamily="2" charset="0"/>
                          <a:cs typeface="Poppins" panose="00000500000000000000" pitchFamily="2" charset="0"/>
                        </a:rPr>
                        <a:t>​Angus Armstrong</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a:solidFill>
                            <a:srgbClr val="000000"/>
                          </a:solidFill>
                          <a:effectLst/>
                          <a:latin typeface="Poppins" panose="00000500000000000000" pitchFamily="2" charset="0"/>
                          <a:cs typeface="Poppins" panose="00000500000000000000" pitchFamily="2" charset="0"/>
                        </a:rPr>
                        <a:t>​Ocean Winds</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746832"/>
                  </a:ext>
                </a:extLst>
              </a:tr>
              <a:tr h="414382">
                <a:tc>
                  <a:txBody>
                    <a:bodyPr/>
                    <a:lstStyle/>
                    <a:p>
                      <a:pPr algn="l" fontAlgn="base"/>
                      <a:r>
                        <a:rPr lang="en-GB" sz="1600" b="0" i="0" u="none" strike="noStrike">
                          <a:solidFill>
                            <a:srgbClr val="000000"/>
                          </a:solidFill>
                          <a:effectLst/>
                          <a:latin typeface="Poppins" panose="00000500000000000000" pitchFamily="2" charset="0"/>
                          <a:cs typeface="Poppins" panose="00000500000000000000" pitchFamily="2" charset="0"/>
                        </a:rPr>
                        <a:t>Workgroup Member</a:t>
                      </a:r>
                      <a:r>
                        <a:rPr lang="en-GB" sz="1600" b="0" i="0">
                          <a:solidFill>
                            <a:srgbClr val="000000"/>
                          </a:solidFill>
                          <a:effectLst/>
                          <a:latin typeface="Poppins" panose="00000500000000000000" pitchFamily="2" charset="0"/>
                          <a:cs typeface="Poppins" panose="00000500000000000000" pitchFamily="2" charset="0"/>
                        </a:rPr>
                        <a:t>​</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a:solidFill>
                            <a:srgbClr val="000000"/>
                          </a:solidFill>
                          <a:effectLst/>
                          <a:latin typeface="Poppins" panose="00000500000000000000" pitchFamily="2" charset="0"/>
                          <a:cs typeface="Poppins" panose="00000500000000000000" pitchFamily="2" charset="0"/>
                        </a:rPr>
                        <a:t>​Sean Nugent</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a:solidFill>
                            <a:srgbClr val="000000"/>
                          </a:solidFill>
                          <a:effectLst/>
                          <a:latin typeface="Poppins" panose="00000500000000000000" pitchFamily="2" charset="0"/>
                          <a:cs typeface="Poppins" panose="00000500000000000000" pitchFamily="2" charset="0"/>
                        </a:rPr>
                        <a:t>​NESO</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7726440"/>
                  </a:ext>
                </a:extLst>
              </a:tr>
              <a:tr h="560282">
                <a:tc>
                  <a:txBody>
                    <a:bodyPr/>
                    <a:lstStyle/>
                    <a:p>
                      <a:pPr algn="l" fontAlgn="base"/>
                      <a:r>
                        <a:rPr lang="en-GB" sz="1600" b="0" i="0" u="none" strike="noStrike">
                          <a:solidFill>
                            <a:srgbClr val="000000"/>
                          </a:solidFill>
                          <a:effectLst/>
                          <a:latin typeface="Poppins" panose="00000500000000000000" pitchFamily="2" charset="0"/>
                          <a:cs typeface="Poppins" panose="00000500000000000000" pitchFamily="2" charset="0"/>
                        </a:rPr>
                        <a:t>Workgroup Member</a:t>
                      </a:r>
                      <a:r>
                        <a:rPr lang="en-GB" sz="1600" b="0" i="0">
                          <a:solidFill>
                            <a:srgbClr val="000000"/>
                          </a:solidFill>
                          <a:effectLst/>
                          <a:latin typeface="Poppins" panose="00000500000000000000" pitchFamily="2" charset="0"/>
                          <a:cs typeface="Poppins" panose="00000500000000000000" pitchFamily="2" charset="0"/>
                        </a:rPr>
                        <a:t>​</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a:solidFill>
                            <a:srgbClr val="000000"/>
                          </a:solidFill>
                          <a:effectLst/>
                          <a:latin typeface="Poppins" panose="00000500000000000000" pitchFamily="2" charset="0"/>
                          <a:cs typeface="Poppins" panose="00000500000000000000" pitchFamily="2" charset="0"/>
                        </a:rPr>
                        <a:t>Stephen Dale</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a:solidFill>
                            <a:srgbClr val="000000"/>
                          </a:solidFill>
                          <a:effectLst/>
                          <a:latin typeface="Poppins" panose="00000500000000000000" pitchFamily="2" charset="0"/>
                          <a:cs typeface="Poppins" panose="00000500000000000000" pitchFamily="2" charset="0"/>
                        </a:rPr>
                        <a:t>NESO</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7696752"/>
                  </a:ext>
                </a:extLst>
              </a:tr>
              <a:tr h="414382">
                <a:tc>
                  <a:txBody>
                    <a:bodyPr/>
                    <a:lstStyle/>
                    <a:p>
                      <a:pPr algn="l" fontAlgn="base"/>
                      <a:r>
                        <a:rPr lang="en-GB" sz="1600" b="0" i="0" u="none" strike="noStrike">
                          <a:solidFill>
                            <a:srgbClr val="000000"/>
                          </a:solidFill>
                          <a:effectLst/>
                          <a:latin typeface="Poppins" panose="00000500000000000000" pitchFamily="2" charset="0"/>
                          <a:cs typeface="Poppins" panose="00000500000000000000" pitchFamily="2" charset="0"/>
                        </a:rPr>
                        <a:t>Workgroup Member</a:t>
                      </a:r>
                      <a:r>
                        <a:rPr lang="en-GB" sz="1600" b="0" i="0">
                          <a:solidFill>
                            <a:srgbClr val="000000"/>
                          </a:solidFill>
                          <a:effectLst/>
                          <a:latin typeface="Poppins" panose="00000500000000000000" pitchFamily="2" charset="0"/>
                          <a:cs typeface="Poppins" panose="00000500000000000000" pitchFamily="2" charset="0"/>
                        </a:rPr>
                        <a:t>​</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kern="1200">
                          <a:solidFill>
                            <a:srgbClr val="000000"/>
                          </a:solidFill>
                          <a:effectLst/>
                          <a:latin typeface="Poppins" panose="00000500000000000000" pitchFamily="2" charset="0"/>
                          <a:ea typeface="+mn-ea"/>
                          <a:cs typeface="Poppins" panose="00000500000000000000" pitchFamily="2" charset="0"/>
                        </a:rPr>
                        <a:t>​Graham Pannell</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a:solidFill>
                            <a:srgbClr val="000000"/>
                          </a:solidFill>
                          <a:effectLst/>
                          <a:latin typeface="Poppins" panose="00000500000000000000" pitchFamily="2" charset="0"/>
                          <a:cs typeface="Poppins" panose="00000500000000000000" pitchFamily="2" charset="0"/>
                        </a:rPr>
                        <a:t>​BayWa </a:t>
                      </a:r>
                      <a:r>
                        <a:rPr lang="en-GB" sz="1600" b="0" i="0" u="none" strike="noStrike" err="1">
                          <a:solidFill>
                            <a:srgbClr val="000000"/>
                          </a:solidFill>
                          <a:effectLst/>
                          <a:latin typeface="Poppins" panose="00000500000000000000" pitchFamily="2" charset="0"/>
                          <a:cs typeface="Poppins" panose="00000500000000000000" pitchFamily="2" charset="0"/>
                        </a:rPr>
                        <a:t>r.e</a:t>
                      </a:r>
                      <a:r>
                        <a:rPr lang="en-GB" sz="1600" b="0" i="0" u="none" strike="noStrike">
                          <a:solidFill>
                            <a:srgbClr val="000000"/>
                          </a:solidFill>
                          <a:effectLst/>
                          <a:latin typeface="Poppins" panose="00000500000000000000" pitchFamily="2" charset="0"/>
                          <a:cs typeface="Poppins" panose="00000500000000000000" pitchFamily="2" charset="0"/>
                        </a:rPr>
                        <a:t>.</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873752"/>
                  </a:ext>
                </a:extLst>
              </a:tr>
              <a:tr h="414382">
                <a:tc>
                  <a:txBody>
                    <a:bodyPr/>
                    <a:lstStyle/>
                    <a:p>
                      <a:pPr algn="l" fontAlgn="base"/>
                      <a:r>
                        <a:rPr lang="en-GB" sz="1600" b="0" i="0" u="none" strike="noStrike">
                          <a:solidFill>
                            <a:srgbClr val="000000"/>
                          </a:solidFill>
                          <a:effectLst/>
                          <a:latin typeface="Poppins" panose="00000500000000000000" pitchFamily="2" charset="0"/>
                          <a:cs typeface="Poppins" panose="00000500000000000000" pitchFamily="2" charset="0"/>
                        </a:rPr>
                        <a:t>Workgroup Member</a:t>
                      </a:r>
                      <a:r>
                        <a:rPr lang="en-GB" sz="1600" b="0" i="0">
                          <a:solidFill>
                            <a:srgbClr val="000000"/>
                          </a:solidFill>
                          <a:effectLst/>
                          <a:latin typeface="Poppins" panose="00000500000000000000" pitchFamily="2" charset="0"/>
                          <a:cs typeface="Poppins" panose="00000500000000000000" pitchFamily="2" charset="0"/>
                        </a:rPr>
                        <a:t>​</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kern="1200">
                          <a:solidFill>
                            <a:srgbClr val="000000"/>
                          </a:solidFill>
                          <a:effectLst/>
                          <a:latin typeface="Poppins" panose="00000500000000000000" pitchFamily="2" charset="0"/>
                          <a:ea typeface="+mn-ea"/>
                          <a:cs typeface="Poppins" panose="00000500000000000000" pitchFamily="2" charset="0"/>
                        </a:rPr>
                        <a:t>​Thibaut Cheret</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a:solidFill>
                            <a:srgbClr val="000000"/>
                          </a:solidFill>
                          <a:effectLst/>
                          <a:latin typeface="Poppins" panose="00000500000000000000" pitchFamily="2" charset="0"/>
                          <a:cs typeface="Poppins" panose="00000500000000000000" pitchFamily="2" charset="0"/>
                        </a:rPr>
                        <a:t>​Offshore Energy UK</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0524271"/>
                  </a:ext>
                </a:extLst>
              </a:tr>
              <a:tr h="414382">
                <a:tc>
                  <a:txBody>
                    <a:bodyPr/>
                    <a:lstStyle/>
                    <a:p>
                      <a:pPr algn="l" fontAlgn="base"/>
                      <a:r>
                        <a:rPr lang="en-GB" sz="1600" b="0" i="0" u="none" strike="noStrike">
                          <a:solidFill>
                            <a:srgbClr val="000000"/>
                          </a:solidFill>
                          <a:effectLst/>
                          <a:latin typeface="Poppins" panose="00000500000000000000" pitchFamily="2" charset="0"/>
                          <a:cs typeface="Poppins" panose="00000500000000000000" pitchFamily="2" charset="0"/>
                        </a:rPr>
                        <a:t>Workgroup Member</a:t>
                      </a:r>
                      <a:r>
                        <a:rPr lang="en-GB" sz="1600" b="0" i="0">
                          <a:solidFill>
                            <a:srgbClr val="000000"/>
                          </a:solidFill>
                          <a:effectLst/>
                          <a:latin typeface="Poppins" panose="00000500000000000000" pitchFamily="2" charset="0"/>
                          <a:cs typeface="Poppins" panose="00000500000000000000" pitchFamily="2" charset="0"/>
                        </a:rPr>
                        <a:t>​</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kern="1200">
                          <a:solidFill>
                            <a:srgbClr val="000000"/>
                          </a:solidFill>
                          <a:effectLst/>
                          <a:latin typeface="Poppins" panose="00000500000000000000" pitchFamily="2" charset="0"/>
                          <a:ea typeface="+mn-ea"/>
                          <a:cs typeface="Poppins" panose="00000500000000000000" pitchFamily="2" charset="0"/>
                        </a:rPr>
                        <a:t>​Ryan Ward</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a:solidFill>
                            <a:srgbClr val="000000"/>
                          </a:solidFill>
                          <a:effectLst/>
                          <a:latin typeface="Poppins" panose="00000500000000000000" pitchFamily="2" charset="0"/>
                          <a:cs typeface="Poppins" panose="00000500000000000000" pitchFamily="2" charset="0"/>
                        </a:rPr>
                        <a:t>​ScottishPower Renewables</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0055216"/>
                  </a:ext>
                </a:extLst>
              </a:tr>
              <a:tr h="414382">
                <a:tc>
                  <a:txBody>
                    <a:bodyPr/>
                    <a:lstStyle/>
                    <a:p>
                      <a:pPr algn="l" fontAlgn="base"/>
                      <a:r>
                        <a:rPr lang="en-GB" sz="1600" b="0" i="0" u="none" strike="noStrike">
                          <a:solidFill>
                            <a:srgbClr val="000000"/>
                          </a:solidFill>
                          <a:effectLst/>
                          <a:latin typeface="Poppins" panose="00000500000000000000" pitchFamily="2" charset="0"/>
                          <a:cs typeface="Poppins" panose="00000500000000000000" pitchFamily="2" charset="0"/>
                        </a:rPr>
                        <a:t>Workgroup Member</a:t>
                      </a:r>
                      <a:r>
                        <a:rPr lang="en-GB" sz="1600" b="0" i="0">
                          <a:solidFill>
                            <a:srgbClr val="000000"/>
                          </a:solidFill>
                          <a:effectLst/>
                          <a:latin typeface="Poppins" panose="00000500000000000000" pitchFamily="2" charset="0"/>
                          <a:cs typeface="Poppins" panose="00000500000000000000" pitchFamily="2" charset="0"/>
                        </a:rPr>
                        <a:t>​</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kern="1200">
                          <a:solidFill>
                            <a:srgbClr val="000000"/>
                          </a:solidFill>
                          <a:effectLst/>
                          <a:latin typeface="Poppins" panose="00000500000000000000" pitchFamily="2" charset="0"/>
                          <a:ea typeface="+mn-ea"/>
                          <a:cs typeface="Poppins" panose="00000500000000000000" pitchFamily="2" charset="0"/>
                        </a:rPr>
                        <a:t>Garth Graham</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a:solidFill>
                            <a:srgbClr val="000000"/>
                          </a:solidFill>
                          <a:effectLst/>
                          <a:latin typeface="Poppins" panose="00000500000000000000" pitchFamily="2" charset="0"/>
                          <a:cs typeface="Poppins" panose="00000500000000000000" pitchFamily="2" charset="0"/>
                        </a:rPr>
                        <a:t>SSE Generation</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8353973"/>
                  </a:ext>
                </a:extLst>
              </a:tr>
              <a:tr h="414382">
                <a:tc>
                  <a:txBody>
                    <a:bodyPr/>
                    <a:lstStyle/>
                    <a:p>
                      <a:pPr algn="l" fontAlgn="base"/>
                      <a:r>
                        <a:rPr lang="en-GB" sz="1600" b="0" i="0" u="none" strike="noStrike">
                          <a:solidFill>
                            <a:srgbClr val="000000"/>
                          </a:solidFill>
                          <a:effectLst/>
                          <a:latin typeface="Poppins" panose="00000500000000000000" pitchFamily="2" charset="0"/>
                          <a:cs typeface="Poppins" panose="00000500000000000000" pitchFamily="2" charset="0"/>
                        </a:rPr>
                        <a:t>Workgroup Member</a:t>
                      </a:r>
                      <a:r>
                        <a:rPr lang="en-GB" sz="1600" b="0" i="0">
                          <a:solidFill>
                            <a:srgbClr val="000000"/>
                          </a:solidFill>
                          <a:effectLst/>
                          <a:latin typeface="Poppins" panose="00000500000000000000" pitchFamily="2" charset="0"/>
                          <a:cs typeface="Poppins" panose="00000500000000000000" pitchFamily="2" charset="0"/>
                        </a:rPr>
                        <a:t>​</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kern="1200">
                          <a:solidFill>
                            <a:srgbClr val="000000"/>
                          </a:solidFill>
                          <a:effectLst/>
                          <a:latin typeface="Poppins" panose="00000500000000000000" pitchFamily="2" charset="0"/>
                          <a:ea typeface="+mn-ea"/>
                          <a:cs typeface="Poppins" panose="00000500000000000000" pitchFamily="2" charset="0"/>
                        </a:rPr>
                        <a:t>Archie Campbell</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err="1">
                          <a:solidFill>
                            <a:srgbClr val="000000"/>
                          </a:solidFill>
                          <a:effectLst/>
                          <a:latin typeface="Poppins" panose="00000500000000000000" pitchFamily="2" charset="0"/>
                          <a:cs typeface="Poppins" panose="00000500000000000000" pitchFamily="2" charset="0"/>
                        </a:rPr>
                        <a:t>Zenobe</a:t>
                      </a:r>
                      <a:r>
                        <a:rPr lang="en-GB" sz="1600" b="0" i="0" u="none" strike="noStrike">
                          <a:solidFill>
                            <a:srgbClr val="000000"/>
                          </a:solidFill>
                          <a:effectLst/>
                          <a:latin typeface="Poppins" panose="00000500000000000000" pitchFamily="2" charset="0"/>
                          <a:cs typeface="Poppins" panose="00000500000000000000" pitchFamily="2" charset="0"/>
                        </a:rPr>
                        <a:t> Energy Limited</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0828338"/>
                  </a:ext>
                </a:extLst>
              </a:tr>
              <a:tr h="414382">
                <a:tc>
                  <a:txBody>
                    <a:bodyPr/>
                    <a:lstStyle/>
                    <a:p>
                      <a:pPr algn="l" fontAlgn="base"/>
                      <a:r>
                        <a:rPr lang="en-GB" sz="1600" b="0" i="0" u="none" strike="noStrike">
                          <a:solidFill>
                            <a:srgbClr val="000000"/>
                          </a:solidFill>
                          <a:effectLst/>
                          <a:latin typeface="Poppins" panose="00000500000000000000" pitchFamily="2" charset="0"/>
                          <a:cs typeface="Poppins" panose="00000500000000000000" pitchFamily="2" charset="0"/>
                        </a:rPr>
                        <a:t>Workgroup Member</a:t>
                      </a:r>
                      <a:r>
                        <a:rPr lang="en-GB" sz="1600" b="0" i="0">
                          <a:solidFill>
                            <a:srgbClr val="000000"/>
                          </a:solidFill>
                          <a:effectLst/>
                          <a:latin typeface="Poppins" panose="00000500000000000000" pitchFamily="2" charset="0"/>
                          <a:cs typeface="Poppins" panose="00000500000000000000" pitchFamily="2" charset="0"/>
                        </a:rPr>
                        <a:t>​</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kern="1200">
                          <a:solidFill>
                            <a:srgbClr val="000000"/>
                          </a:solidFill>
                          <a:effectLst/>
                          <a:latin typeface="Poppins" panose="00000500000000000000" pitchFamily="2" charset="0"/>
                          <a:ea typeface="+mn-ea"/>
                          <a:cs typeface="Poppins" panose="00000500000000000000" pitchFamily="2" charset="0"/>
                        </a:rPr>
                        <a:t>Alan Kelly</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a:solidFill>
                            <a:srgbClr val="000000"/>
                          </a:solidFill>
                          <a:effectLst/>
                          <a:latin typeface="Poppins" panose="00000500000000000000" pitchFamily="2" charset="0"/>
                          <a:cs typeface="Poppins" panose="00000500000000000000" pitchFamily="2" charset="0"/>
                        </a:rPr>
                        <a:t>Corio Generation</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8463029"/>
                  </a:ext>
                </a:extLst>
              </a:tr>
              <a:tr h="397605">
                <a:tc>
                  <a:txBody>
                    <a:bodyPr/>
                    <a:lstStyle/>
                    <a:p>
                      <a:pPr algn="l" fontAlgn="base"/>
                      <a:r>
                        <a:rPr lang="en-GB" sz="1600" b="0" i="0" u="none" strike="noStrike">
                          <a:solidFill>
                            <a:srgbClr val="000000"/>
                          </a:solidFill>
                          <a:effectLst/>
                          <a:latin typeface="Poppins" panose="00000500000000000000" pitchFamily="2" charset="0"/>
                          <a:cs typeface="Poppins" panose="00000500000000000000" pitchFamily="2" charset="0"/>
                        </a:rPr>
                        <a:t>Authority Representative</a:t>
                      </a:r>
                      <a:r>
                        <a:rPr lang="en-GB" sz="1600" b="0" i="0">
                          <a:solidFill>
                            <a:srgbClr val="000000"/>
                          </a:solidFill>
                          <a:effectLst/>
                          <a:latin typeface="Poppins" panose="00000500000000000000" pitchFamily="2" charset="0"/>
                          <a:cs typeface="Poppins" panose="00000500000000000000" pitchFamily="2" charset="0"/>
                        </a:rPr>
                        <a:t>​</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a:solidFill>
                            <a:srgbClr val="000000"/>
                          </a:solidFill>
                          <a:effectLst/>
                          <a:latin typeface="Poppins" panose="00000500000000000000" pitchFamily="2" charset="0"/>
                          <a:cs typeface="Poppins" panose="00000500000000000000" pitchFamily="2" charset="0"/>
                        </a:rPr>
                        <a:t>​Louis Sandiford</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600" b="0" i="0" u="none" strike="noStrike">
                          <a:solidFill>
                            <a:srgbClr val="000000"/>
                          </a:solidFill>
                          <a:effectLst/>
                          <a:latin typeface="Poppins" panose="00000500000000000000" pitchFamily="2" charset="0"/>
                          <a:cs typeface="Poppins" panose="00000500000000000000" pitchFamily="2" charset="0"/>
                        </a:rPr>
                        <a:t>​Ofgem</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5685422"/>
                  </a:ext>
                </a:extLst>
              </a:tr>
            </a:tbl>
          </a:graphicData>
        </a:graphic>
      </p:graphicFrame>
      <p:sp>
        <p:nvSpPr>
          <p:cNvPr id="6" name="Rectangle 1">
            <a:extLst>
              <a:ext uri="{FF2B5EF4-FFF2-40B4-BE49-F238E27FC236}">
                <a16:creationId xmlns:a16="http://schemas.microsoft.com/office/drawing/2014/main" id="{3F628522-0338-C2EB-4D2B-21A0AC6FBBFF}"/>
              </a:ext>
            </a:extLst>
          </p:cNvPr>
          <p:cNvSpPr>
            <a:spLocks noChangeArrowheads="1"/>
          </p:cNvSpPr>
          <p:nvPr/>
        </p:nvSpPr>
        <p:spPr bwMode="auto">
          <a:xfrm flipV="1">
            <a:off x="-2305779" y="-322916"/>
            <a:ext cx="189230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39020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a:xfrm>
            <a:off x="396950" y="365125"/>
            <a:ext cx="9709361" cy="870551"/>
          </a:xfrm>
        </p:spPr>
        <p:txBody>
          <a:bodyPr/>
          <a:lstStyle/>
          <a:p>
            <a:r>
              <a:rPr lang="en-GB">
                <a:solidFill>
                  <a:srgbClr val="813366"/>
                </a:solidFill>
                <a:latin typeface="Poppins" panose="00000500000000000000" pitchFamily="2" charset="0"/>
                <a:cs typeface="Poppins" panose="00000500000000000000" pitchFamily="2" charset="0"/>
              </a:rPr>
              <a:t>What is the Alternative Request?</a:t>
            </a:r>
          </a:p>
        </p:txBody>
      </p:sp>
      <p:sp>
        <p:nvSpPr>
          <p:cNvPr id="3" name="Content Placeholder 2">
            <a:extLst>
              <a:ext uri="{FF2B5EF4-FFF2-40B4-BE49-F238E27FC236}">
                <a16:creationId xmlns:a16="http://schemas.microsoft.com/office/drawing/2014/main" id="{B02BCE70-488F-7049-D20C-5CDB35F0633E}"/>
              </a:ext>
            </a:extLst>
          </p:cNvPr>
          <p:cNvSpPr>
            <a:spLocks noGrp="1"/>
          </p:cNvSpPr>
          <p:nvPr>
            <p:ph sz="half" idx="1"/>
          </p:nvPr>
        </p:nvSpPr>
        <p:spPr>
          <a:xfrm>
            <a:off x="396950" y="1235677"/>
            <a:ext cx="11412278" cy="4614518"/>
          </a:xfrm>
        </p:spPr>
        <p:txBody>
          <a:bodyPr>
            <a:normAutofit fontScale="85000" lnSpcReduction="20000"/>
          </a:bodyPr>
          <a:lstStyle/>
          <a:p>
            <a:pPr algn="l" rtl="0" fontAlgn="base"/>
            <a:r>
              <a:rPr lang="en-GB" sz="1800" b="1" i="0">
                <a:solidFill>
                  <a:schemeClr val="accent1"/>
                </a:solidFill>
                <a:effectLst/>
                <a:latin typeface="Poppins" panose="00000500000000000000" pitchFamily="2" charset="0"/>
                <a:cs typeface="Poppins" panose="00000500000000000000" pitchFamily="2" charset="0"/>
              </a:rPr>
              <a:t>What is an Alternative Request? </a:t>
            </a:r>
            <a:r>
              <a:rPr lang="en-GB" sz="1800" b="0" i="0">
                <a:solidFill>
                  <a:srgbClr val="000000"/>
                </a:solidFill>
                <a:effectLst/>
                <a:latin typeface="Poppins" panose="00000500000000000000" pitchFamily="2" charset="0"/>
                <a:cs typeface="Poppins" panose="00000500000000000000" pitchFamily="2" charset="0"/>
              </a:rPr>
              <a:t>The formal starting point for a Workgroup Alternative Modification to be developed which can be raised up until the Workgroup Vote. ​</a:t>
            </a:r>
            <a:br>
              <a:rPr lang="en-GB" sz="1800" b="0" i="0">
                <a:solidFill>
                  <a:srgbClr val="000000"/>
                </a:solidFill>
                <a:effectLst/>
                <a:latin typeface="Poppins" panose="00000500000000000000" pitchFamily="2" charset="0"/>
                <a:cs typeface="Poppins" panose="00000500000000000000" pitchFamily="2" charset="0"/>
              </a:rPr>
            </a:br>
            <a:r>
              <a:rPr lang="en-GB" sz="1800" b="0" i="0">
                <a:solidFill>
                  <a:schemeClr val="accent1"/>
                </a:solidFill>
                <a:effectLst/>
                <a:latin typeface="Poppins" panose="00000500000000000000" pitchFamily="2" charset="0"/>
                <a:cs typeface="Poppins" panose="00000500000000000000" pitchFamily="2" charset="0"/>
              </a:rPr>
              <a:t>​</a:t>
            </a:r>
            <a:endParaRPr lang="en-GB" b="0" i="0">
              <a:solidFill>
                <a:schemeClr val="accent1"/>
              </a:solidFill>
              <a:effectLst/>
              <a:latin typeface="Poppins" panose="00000500000000000000" pitchFamily="2" charset="0"/>
              <a:cs typeface="Poppins" panose="00000500000000000000" pitchFamily="2" charset="0"/>
            </a:endParaRPr>
          </a:p>
          <a:p>
            <a:pPr algn="l" rtl="0" fontAlgn="base"/>
            <a:r>
              <a:rPr lang="en-GB" sz="1800" b="1" i="0">
                <a:solidFill>
                  <a:schemeClr val="accent1"/>
                </a:solidFill>
                <a:effectLst/>
                <a:latin typeface="Poppins" panose="00000500000000000000" pitchFamily="2" charset="0"/>
                <a:cs typeface="Poppins" panose="00000500000000000000" pitchFamily="2" charset="0"/>
              </a:rPr>
              <a:t>What do I need to include in my Alternative Request form? </a:t>
            </a:r>
            <a:r>
              <a:rPr lang="en-GB" sz="1800" b="0" i="0">
                <a:solidFill>
                  <a:srgbClr val="000000"/>
                </a:solidFill>
                <a:effectLst/>
                <a:latin typeface="Poppins" panose="00000500000000000000" pitchFamily="2" charset="0"/>
                <a:cs typeface="Poppins" panose="00000500000000000000" pitchFamily="2" charset="0"/>
              </a:rPr>
              <a:t>The requirements are the same for a Modification Proposal you need to articulate in writing:</a:t>
            </a:r>
            <a:r>
              <a:rPr lang="en-US" sz="1800" b="0" i="0">
                <a:solidFill>
                  <a:srgbClr val="000000"/>
                </a:solidFill>
                <a:effectLst/>
                <a:latin typeface="Poppins" panose="00000500000000000000" pitchFamily="2" charset="0"/>
                <a:cs typeface="Poppins" panose="00000500000000000000" pitchFamily="2" charset="0"/>
              </a:rPr>
              <a:t>​</a:t>
            </a:r>
            <a:br>
              <a:rPr lang="en-US" sz="1800" b="0" i="0">
                <a:solidFill>
                  <a:srgbClr val="000000"/>
                </a:solidFill>
                <a:effectLst/>
                <a:latin typeface="Poppins" panose="00000500000000000000" pitchFamily="2" charset="0"/>
                <a:cs typeface="Poppins" panose="00000500000000000000" pitchFamily="2" charset="0"/>
              </a:rPr>
            </a:br>
            <a:r>
              <a:rPr lang="en-GB" sz="1800" b="0" i="0">
                <a:solidFill>
                  <a:srgbClr val="000000"/>
                </a:solidFill>
                <a:effectLst/>
                <a:latin typeface="Poppins" panose="00000500000000000000" pitchFamily="2" charset="0"/>
                <a:cs typeface="Poppins" panose="00000500000000000000" pitchFamily="2" charset="0"/>
              </a:rPr>
              <a:t>- a description (in reasonable but not excessive detail) of the issue or defect which the proposal seeks to address compared to the current proposed solution(s);</a:t>
            </a:r>
            <a:r>
              <a:rPr lang="en-US" sz="1800" b="0" i="0">
                <a:solidFill>
                  <a:srgbClr val="000000"/>
                </a:solidFill>
                <a:effectLst/>
                <a:latin typeface="Poppins" panose="00000500000000000000" pitchFamily="2" charset="0"/>
                <a:cs typeface="Poppins" panose="00000500000000000000" pitchFamily="2" charset="0"/>
              </a:rPr>
              <a:t>​</a:t>
            </a:r>
            <a:br>
              <a:rPr lang="en-US" sz="1800" b="0" i="0">
                <a:solidFill>
                  <a:srgbClr val="000000"/>
                </a:solidFill>
                <a:effectLst/>
                <a:latin typeface="Poppins" panose="00000500000000000000" pitchFamily="2" charset="0"/>
                <a:cs typeface="Poppins" panose="00000500000000000000" pitchFamily="2" charset="0"/>
              </a:rPr>
            </a:br>
            <a:r>
              <a:rPr lang="en-GB" sz="1800" b="0" i="0">
                <a:solidFill>
                  <a:srgbClr val="000000"/>
                </a:solidFill>
                <a:effectLst/>
                <a:latin typeface="Poppins" panose="00000500000000000000" pitchFamily="2" charset="0"/>
                <a:cs typeface="Poppins" panose="00000500000000000000" pitchFamily="2" charset="0"/>
              </a:rPr>
              <a:t>- the reasons why the you believe that the proposed alternative request would better facilitate the Applicable Objectives compared with the current proposed solution(s) together with background information;  </a:t>
            </a:r>
            <a:r>
              <a:rPr lang="en-US" sz="1800" b="0" i="0">
                <a:solidFill>
                  <a:srgbClr val="000000"/>
                </a:solidFill>
                <a:effectLst/>
                <a:latin typeface="Poppins" panose="00000500000000000000" pitchFamily="2" charset="0"/>
                <a:cs typeface="Poppins" panose="00000500000000000000" pitchFamily="2" charset="0"/>
              </a:rPr>
              <a:t>​</a:t>
            </a:r>
            <a:br>
              <a:rPr lang="en-US" sz="1800" b="0" i="0">
                <a:solidFill>
                  <a:srgbClr val="000000"/>
                </a:solidFill>
                <a:effectLst/>
                <a:latin typeface="Poppins" panose="00000500000000000000" pitchFamily="2" charset="0"/>
                <a:cs typeface="Poppins" panose="00000500000000000000" pitchFamily="2" charset="0"/>
              </a:rPr>
            </a:br>
            <a:r>
              <a:rPr lang="en-GB" sz="1800" b="0" i="0">
                <a:solidFill>
                  <a:srgbClr val="000000"/>
                </a:solidFill>
                <a:effectLst/>
                <a:latin typeface="Poppins" panose="00000500000000000000" pitchFamily="2" charset="0"/>
                <a:cs typeface="Poppins" panose="00000500000000000000" pitchFamily="2" charset="0"/>
              </a:rPr>
              <a:t>- where possible, an indication of those parts of the Code which would need amending in order to give effect to (and/or would otherwise be affected by) the proposed alterative request and an indication of the impacts of those amendments or effects; and</a:t>
            </a:r>
            <a:r>
              <a:rPr lang="en-US" sz="1800" b="0" i="0">
                <a:solidFill>
                  <a:srgbClr val="000000"/>
                </a:solidFill>
                <a:effectLst/>
                <a:latin typeface="Poppins" panose="00000500000000000000" pitchFamily="2" charset="0"/>
                <a:cs typeface="Poppins" panose="00000500000000000000" pitchFamily="2" charset="0"/>
              </a:rPr>
              <a:t>​</a:t>
            </a:r>
            <a:br>
              <a:rPr lang="en-US" sz="1800" b="0" i="0">
                <a:solidFill>
                  <a:srgbClr val="000000"/>
                </a:solidFill>
                <a:effectLst/>
                <a:latin typeface="Poppins" panose="00000500000000000000" pitchFamily="2" charset="0"/>
                <a:cs typeface="Poppins" panose="00000500000000000000" pitchFamily="2" charset="0"/>
              </a:rPr>
            </a:br>
            <a:r>
              <a:rPr lang="en-GB" sz="1800" b="0" i="0">
                <a:solidFill>
                  <a:srgbClr val="000000"/>
                </a:solidFill>
                <a:effectLst/>
                <a:latin typeface="Poppins" panose="00000500000000000000" pitchFamily="2" charset="0"/>
                <a:cs typeface="Poppins" panose="00000500000000000000" pitchFamily="2" charset="0"/>
              </a:rPr>
              <a:t>- where possible, an indication of the impact of the proposed alterative request on relevant computer systems and processes.</a:t>
            </a:r>
            <a:r>
              <a:rPr lang="en-US" sz="1800" b="0" i="0">
                <a:solidFill>
                  <a:srgbClr val="000000"/>
                </a:solidFill>
                <a:effectLst/>
                <a:latin typeface="Poppins" panose="00000500000000000000" pitchFamily="2" charset="0"/>
                <a:cs typeface="Poppins" panose="00000500000000000000" pitchFamily="2" charset="0"/>
              </a:rPr>
              <a:t>​</a:t>
            </a:r>
            <a:br>
              <a:rPr lang="en-US" sz="1800" b="0" i="0">
                <a:solidFill>
                  <a:srgbClr val="000000"/>
                </a:solidFill>
                <a:effectLst/>
                <a:latin typeface="Poppins" panose="00000500000000000000" pitchFamily="2" charset="0"/>
                <a:cs typeface="Poppins" panose="00000500000000000000" pitchFamily="2" charset="0"/>
              </a:rPr>
            </a:br>
            <a:r>
              <a:rPr lang="en-GB" sz="1800" b="0" i="0">
                <a:solidFill>
                  <a:srgbClr val="000000"/>
                </a:solidFill>
                <a:effectLst/>
                <a:latin typeface="Poppins" panose="00000500000000000000" pitchFamily="2" charset="0"/>
                <a:cs typeface="Poppins" panose="00000500000000000000" pitchFamily="2" charset="0"/>
              </a:rPr>
              <a:t> </a:t>
            </a:r>
            <a:r>
              <a:rPr lang="en-GB" sz="1800" b="0" i="0">
                <a:solidFill>
                  <a:srgbClr val="F26522"/>
                </a:solidFill>
                <a:effectLst/>
                <a:latin typeface="Poppins" panose="00000500000000000000" pitchFamily="2" charset="0"/>
                <a:cs typeface="Poppins" panose="00000500000000000000" pitchFamily="2" charset="0"/>
              </a:rPr>
              <a:t>   </a:t>
            </a:r>
            <a:r>
              <a:rPr lang="en-US" sz="1800" b="0" i="0">
                <a:solidFill>
                  <a:srgbClr val="000000"/>
                </a:solidFill>
                <a:effectLst/>
                <a:latin typeface="Poppins" panose="00000500000000000000" pitchFamily="2" charset="0"/>
                <a:cs typeface="Poppins" panose="00000500000000000000" pitchFamily="2" charset="0"/>
              </a:rPr>
              <a:t>​</a:t>
            </a:r>
            <a:endParaRPr lang="en-US" b="0" i="0">
              <a:solidFill>
                <a:srgbClr val="000000"/>
              </a:solidFill>
              <a:effectLst/>
              <a:latin typeface="Poppins" panose="00000500000000000000" pitchFamily="2" charset="0"/>
              <a:cs typeface="Poppins" panose="00000500000000000000" pitchFamily="2" charset="0"/>
            </a:endParaRPr>
          </a:p>
          <a:p>
            <a:pPr algn="l" rtl="0" fontAlgn="base"/>
            <a:r>
              <a:rPr lang="en-GB" sz="1800" b="1" i="0">
                <a:solidFill>
                  <a:schemeClr val="accent1"/>
                </a:solidFill>
                <a:effectLst/>
                <a:latin typeface="Poppins" panose="00000500000000000000" pitchFamily="2" charset="0"/>
                <a:cs typeface="Poppins" panose="00000500000000000000" pitchFamily="2" charset="0"/>
              </a:rPr>
              <a:t>How do Alternative Requests become formal Workgroup Alternative Modifications?</a:t>
            </a:r>
            <a:r>
              <a:rPr lang="en-GB" sz="1800" b="0" i="0">
                <a:solidFill>
                  <a:schemeClr val="accent1"/>
                </a:solidFill>
                <a:effectLst/>
                <a:latin typeface="Poppins" panose="00000500000000000000" pitchFamily="2" charset="0"/>
                <a:cs typeface="Poppins" panose="00000500000000000000" pitchFamily="2" charset="0"/>
              </a:rPr>
              <a:t> </a:t>
            </a:r>
            <a:r>
              <a:rPr lang="en-GB" sz="1800" b="0" i="0">
                <a:solidFill>
                  <a:srgbClr val="000000"/>
                </a:solidFill>
                <a:effectLst/>
                <a:latin typeface="Poppins" panose="00000500000000000000" pitchFamily="2" charset="0"/>
                <a:cs typeface="Poppins" panose="00000500000000000000" pitchFamily="2" charset="0"/>
              </a:rPr>
              <a:t>The Workgroup will carry out a Vote on Alternatives Requests. If the majority of the Workgroup members or the Workgroup Chair believe the Alternative Request will better facilitate the Applicable Objectives than the current proposed solution(s), the Workgroup will develop it as a Workgroup Alternative Modification.​</a:t>
            </a:r>
            <a:endParaRPr lang="en-GB" b="0" i="0">
              <a:solidFill>
                <a:srgbClr val="000000"/>
              </a:solidFill>
              <a:effectLst/>
              <a:latin typeface="Poppins" panose="00000500000000000000" pitchFamily="2" charset="0"/>
              <a:cs typeface="Poppins" panose="00000500000000000000" pitchFamily="2" charset="0"/>
            </a:endParaRPr>
          </a:p>
          <a:p>
            <a:pPr algn="l" rtl="0" fontAlgn="base"/>
            <a:r>
              <a:rPr lang="en-GB" sz="1800" b="0" i="0">
                <a:solidFill>
                  <a:srgbClr val="F26522"/>
                </a:solidFill>
                <a:effectLst/>
                <a:latin typeface="Poppins" panose="00000500000000000000" pitchFamily="2" charset="0"/>
                <a:cs typeface="Poppins" panose="00000500000000000000" pitchFamily="2" charset="0"/>
              </a:rPr>
              <a:t> </a:t>
            </a:r>
            <a:r>
              <a:rPr lang="en-GB" sz="1800" b="0" i="0">
                <a:solidFill>
                  <a:srgbClr val="000000"/>
                </a:solidFill>
                <a:effectLst/>
                <a:latin typeface="Poppins" panose="00000500000000000000" pitchFamily="2" charset="0"/>
                <a:cs typeface="Poppins" panose="00000500000000000000" pitchFamily="2" charset="0"/>
              </a:rPr>
              <a:t>​</a:t>
            </a:r>
            <a:endParaRPr lang="en-GB" b="0" i="0">
              <a:solidFill>
                <a:srgbClr val="000000"/>
              </a:solidFill>
              <a:effectLst/>
              <a:latin typeface="Poppins" panose="00000500000000000000" pitchFamily="2" charset="0"/>
              <a:cs typeface="Poppins" panose="00000500000000000000" pitchFamily="2" charset="0"/>
            </a:endParaRPr>
          </a:p>
          <a:p>
            <a:pPr algn="l" rtl="0" fontAlgn="base"/>
            <a:r>
              <a:rPr lang="en-GB" sz="1800" b="1" i="0">
                <a:solidFill>
                  <a:schemeClr val="accent1"/>
                </a:solidFill>
                <a:effectLst/>
                <a:latin typeface="Poppins" panose="00000500000000000000" pitchFamily="2" charset="0"/>
                <a:cs typeface="Poppins" panose="00000500000000000000" pitchFamily="2" charset="0"/>
              </a:rPr>
              <a:t>Who develops the legal text for Workgroup Alternative Modifications? </a:t>
            </a:r>
            <a:r>
              <a:rPr lang="en-GB">
                <a:solidFill>
                  <a:srgbClr val="000000"/>
                </a:solidFill>
                <a:latin typeface="Poppins" panose="00000500000000000000" pitchFamily="2" charset="0"/>
                <a:cs typeface="Poppins" panose="00000500000000000000" pitchFamily="2" charset="0"/>
              </a:rPr>
              <a:t>N</a:t>
            </a:r>
            <a:r>
              <a:rPr lang="en-GB" sz="1800" b="0" i="0">
                <a:solidFill>
                  <a:srgbClr val="000000"/>
                </a:solidFill>
                <a:effectLst/>
                <a:latin typeface="Poppins" panose="00000500000000000000" pitchFamily="2" charset="0"/>
                <a:cs typeface="Poppins" panose="00000500000000000000" pitchFamily="2" charset="0"/>
              </a:rPr>
              <a:t>ESO will assist Proposers and Workgroups with the production of draft legal text once a clear solution has been developed to support discussion and understanding of the Workgroup Alternative Modifications.</a:t>
            </a:r>
            <a:endParaRPr lang="en-GB" b="0" i="0">
              <a:solidFill>
                <a:srgbClr val="000000"/>
              </a:solidFill>
              <a:effectLs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13670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a:xfrm>
            <a:off x="115485" y="171556"/>
            <a:ext cx="9709361" cy="870551"/>
          </a:xfrm>
        </p:spPr>
        <p:txBody>
          <a:bodyPr>
            <a:noAutofit/>
          </a:bodyPr>
          <a:lstStyle/>
          <a:p>
            <a:r>
              <a:rPr lang="en-GB" sz="2400" dirty="0">
                <a:solidFill>
                  <a:srgbClr val="813366"/>
                </a:solidFill>
                <a:latin typeface="Poppins" panose="00000500000000000000" pitchFamily="2" charset="0"/>
                <a:cs typeface="Poppins" panose="00000500000000000000" pitchFamily="2" charset="0"/>
              </a:rPr>
              <a:t>Timeline for CMP445 as of 09 July 2025</a:t>
            </a:r>
          </a:p>
        </p:txBody>
      </p:sp>
      <p:graphicFrame>
        <p:nvGraphicFramePr>
          <p:cNvPr id="3" name="Table 2">
            <a:extLst>
              <a:ext uri="{FF2B5EF4-FFF2-40B4-BE49-F238E27FC236}">
                <a16:creationId xmlns:a16="http://schemas.microsoft.com/office/drawing/2014/main" id="{D31358F3-6EC9-C8E8-5669-82A87673DAED}"/>
              </a:ext>
            </a:extLst>
          </p:cNvPr>
          <p:cNvGraphicFramePr>
            <a:graphicFrameLocks noGrp="1"/>
          </p:cNvGraphicFramePr>
          <p:nvPr>
            <p:extLst>
              <p:ext uri="{D42A27DB-BD31-4B8C-83A1-F6EECF244321}">
                <p14:modId xmlns:p14="http://schemas.microsoft.com/office/powerpoint/2010/main" val="1542352897"/>
              </p:ext>
            </p:extLst>
          </p:nvPr>
        </p:nvGraphicFramePr>
        <p:xfrm>
          <a:off x="115485" y="810282"/>
          <a:ext cx="11720343" cy="6026786"/>
        </p:xfrm>
        <a:graphic>
          <a:graphicData uri="http://schemas.openxmlformats.org/drawingml/2006/table">
            <a:tbl>
              <a:tblPr>
                <a:tableStyleId>{616DA210-FB5B-4158-B5E0-FEB733F419BA}</a:tableStyleId>
              </a:tblPr>
              <a:tblGrid>
                <a:gridCol w="2690640">
                  <a:extLst>
                    <a:ext uri="{9D8B030D-6E8A-4147-A177-3AD203B41FA5}">
                      <a16:colId xmlns:a16="http://schemas.microsoft.com/office/drawing/2014/main" val="952093456"/>
                    </a:ext>
                  </a:extLst>
                </a:gridCol>
                <a:gridCol w="4927215">
                  <a:extLst>
                    <a:ext uri="{9D8B030D-6E8A-4147-A177-3AD203B41FA5}">
                      <a16:colId xmlns:a16="http://schemas.microsoft.com/office/drawing/2014/main" val="2511239594"/>
                    </a:ext>
                  </a:extLst>
                </a:gridCol>
                <a:gridCol w="2678600">
                  <a:extLst>
                    <a:ext uri="{9D8B030D-6E8A-4147-A177-3AD203B41FA5}">
                      <a16:colId xmlns:a16="http://schemas.microsoft.com/office/drawing/2014/main" val="2351677352"/>
                    </a:ext>
                  </a:extLst>
                </a:gridCol>
                <a:gridCol w="1423888">
                  <a:extLst>
                    <a:ext uri="{9D8B030D-6E8A-4147-A177-3AD203B41FA5}">
                      <a16:colId xmlns:a16="http://schemas.microsoft.com/office/drawing/2014/main" val="1454789346"/>
                    </a:ext>
                  </a:extLst>
                </a:gridCol>
              </a:tblGrid>
              <a:tr h="275950">
                <a:tc>
                  <a:txBody>
                    <a:bodyPr/>
                    <a:lstStyle/>
                    <a:p>
                      <a:pPr algn="l" fontAlgn="base"/>
                      <a:r>
                        <a:rPr lang="en-GB" sz="1200" b="1">
                          <a:solidFill>
                            <a:schemeClr val="bg1"/>
                          </a:solidFill>
                          <a:effectLst/>
                          <a:latin typeface="Poppins" panose="00000500000000000000" pitchFamily="2" charset="0"/>
                          <a:cs typeface="Poppins" panose="00000500000000000000" pitchFamily="2" charset="0"/>
                        </a:rPr>
                        <a:t>Milestone​</a:t>
                      </a:r>
                      <a:endParaRPr lang="en-GB" sz="1200" b="1" i="0">
                        <a:solidFill>
                          <a:schemeClr val="bg1"/>
                        </a:solidFill>
                        <a:effectLst/>
                        <a:latin typeface="Poppins" panose="00000500000000000000" pitchFamily="2" charset="0"/>
                        <a:cs typeface="Poppins" panose="00000500000000000000" pitchFamily="2" charset="0"/>
                      </a:endParaRPr>
                    </a:p>
                  </a:txBody>
                  <a:tcPr marL="90028" marR="90028" marT="45014" marB="45014">
                    <a:solidFill>
                      <a:srgbClr val="813366"/>
                    </a:solidFill>
                  </a:tcPr>
                </a:tc>
                <a:tc>
                  <a:txBody>
                    <a:bodyPr/>
                    <a:lstStyle/>
                    <a:p>
                      <a:pPr algn="l" fontAlgn="base"/>
                      <a:r>
                        <a:rPr lang="en-GB" sz="1200" b="1">
                          <a:solidFill>
                            <a:schemeClr val="bg1"/>
                          </a:solidFill>
                          <a:effectLst/>
                          <a:latin typeface="Poppins" panose="00000500000000000000" pitchFamily="2" charset="0"/>
                          <a:cs typeface="Poppins" panose="00000500000000000000" pitchFamily="2" charset="0"/>
                        </a:rPr>
                        <a:t>Date​</a:t>
                      </a:r>
                      <a:endParaRPr lang="en-GB" sz="1200" b="1" i="0">
                        <a:solidFill>
                          <a:schemeClr val="bg1"/>
                        </a:solidFill>
                        <a:effectLst/>
                        <a:latin typeface="Poppins" panose="00000500000000000000" pitchFamily="2" charset="0"/>
                        <a:cs typeface="Poppins" panose="00000500000000000000" pitchFamily="2" charset="0"/>
                      </a:endParaRPr>
                    </a:p>
                  </a:txBody>
                  <a:tcPr marL="90028" marR="90028" marT="45014" marB="45014">
                    <a:solidFill>
                      <a:srgbClr val="813366"/>
                    </a:solidFill>
                  </a:tcPr>
                </a:tc>
                <a:tc>
                  <a:txBody>
                    <a:bodyPr/>
                    <a:lstStyle/>
                    <a:p>
                      <a:pPr algn="l" fontAlgn="base"/>
                      <a:r>
                        <a:rPr lang="en-GB" sz="1200" b="1">
                          <a:solidFill>
                            <a:schemeClr val="bg1"/>
                          </a:solidFill>
                          <a:effectLst/>
                          <a:latin typeface="Poppins" panose="00000500000000000000" pitchFamily="2" charset="0"/>
                          <a:cs typeface="Poppins" panose="00000500000000000000" pitchFamily="2" charset="0"/>
                        </a:rPr>
                        <a:t>Milestone​</a:t>
                      </a:r>
                      <a:endParaRPr lang="en-GB" sz="1200" b="1" i="0">
                        <a:solidFill>
                          <a:schemeClr val="bg1"/>
                        </a:solidFill>
                        <a:effectLst/>
                        <a:latin typeface="Poppins" panose="00000500000000000000" pitchFamily="2" charset="0"/>
                        <a:cs typeface="Poppins" panose="00000500000000000000" pitchFamily="2" charset="0"/>
                      </a:endParaRPr>
                    </a:p>
                  </a:txBody>
                  <a:tcPr marL="90028" marR="90028" marT="45014" marB="45014">
                    <a:solidFill>
                      <a:srgbClr val="813366"/>
                    </a:solidFill>
                  </a:tcPr>
                </a:tc>
                <a:tc>
                  <a:txBody>
                    <a:bodyPr/>
                    <a:lstStyle/>
                    <a:p>
                      <a:pPr algn="l" fontAlgn="base"/>
                      <a:r>
                        <a:rPr lang="en-GB" sz="1200" b="1">
                          <a:solidFill>
                            <a:schemeClr val="bg1"/>
                          </a:solidFill>
                          <a:effectLst/>
                          <a:latin typeface="Poppins" panose="00000500000000000000" pitchFamily="2" charset="0"/>
                          <a:cs typeface="Poppins" panose="00000500000000000000" pitchFamily="2" charset="0"/>
                        </a:rPr>
                        <a:t>Date​</a:t>
                      </a:r>
                      <a:endParaRPr lang="en-GB" sz="1200" b="1" i="0">
                        <a:solidFill>
                          <a:schemeClr val="bg1"/>
                        </a:solidFill>
                        <a:effectLst/>
                        <a:latin typeface="Poppins" panose="00000500000000000000" pitchFamily="2" charset="0"/>
                        <a:cs typeface="Poppins" panose="00000500000000000000" pitchFamily="2" charset="0"/>
                      </a:endParaRPr>
                    </a:p>
                  </a:txBody>
                  <a:tcPr marL="90028" marR="90028" marT="45014" marB="45014">
                    <a:solidFill>
                      <a:srgbClr val="813366"/>
                    </a:solidFill>
                  </a:tcPr>
                </a:tc>
                <a:extLst>
                  <a:ext uri="{0D108BD9-81ED-4DB2-BD59-A6C34878D82A}">
                    <a16:rowId xmlns:a16="http://schemas.microsoft.com/office/drawing/2014/main" val="802114043"/>
                  </a:ext>
                </a:extLst>
              </a:tr>
              <a:tr h="428834">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Modification presented to Panel​</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29 November 2024</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Code Administrator Consultation</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9 March 2026 to 30 March 2026</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extLst>
                  <a:ext uri="{0D108BD9-81ED-4DB2-BD59-A6C34878D82A}">
                    <a16:rowId xmlns:a16="http://schemas.microsoft.com/office/drawing/2014/main" val="3116467919"/>
                  </a:ext>
                </a:extLst>
              </a:tr>
              <a:tr h="600898">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Workgroup Nominations (15 business days)​</a:t>
                      </a: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1 April 2025 to 17 April 2025</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Draft Final Modification Report (DFMR) issued to Panel (5 business days)​</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17 April 2026</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extLst>
                  <a:ext uri="{0D108BD9-81ED-4DB2-BD59-A6C34878D82A}">
                    <a16:rowId xmlns:a16="http://schemas.microsoft.com/office/drawing/2014/main" val="1030822218"/>
                  </a:ext>
                </a:extLst>
              </a:tr>
              <a:tr h="772962">
                <a:tc>
                  <a:txBody>
                    <a:bodyPr/>
                    <a:lstStyle/>
                    <a:p>
                      <a:pPr algn="l" fontAlgn="base"/>
                      <a:r>
                        <a:rPr lang="en-GB" sz="1200" b="0" dirty="0">
                          <a:solidFill>
                            <a:srgbClr val="000000"/>
                          </a:solidFill>
                          <a:effectLst/>
                          <a:latin typeface="Poppins" panose="00000500000000000000" pitchFamily="2" charset="0"/>
                          <a:cs typeface="Poppins" panose="00000500000000000000" pitchFamily="2" charset="0"/>
                        </a:rPr>
                        <a:t>Workgroups 1 to 4</a:t>
                      </a:r>
                      <a:endParaRPr lang="en-GB" sz="1200" b="0" i="0" dirty="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marL="171450" indent="-171450" algn="l" fontAlgn="base">
                        <a:buFont typeface="Arial" panose="020B0604020202020204" pitchFamily="34" charset="0"/>
                        <a:buChar char="•"/>
                      </a:pPr>
                      <a:r>
                        <a:rPr lang="en-GB" sz="1200" b="0" dirty="0">
                          <a:solidFill>
                            <a:srgbClr val="000000"/>
                          </a:solidFill>
                          <a:effectLst/>
                          <a:latin typeface="Poppins" panose="00000500000000000000" pitchFamily="2" charset="0"/>
                          <a:cs typeface="Poppins" panose="00000500000000000000" pitchFamily="2" charset="0"/>
                        </a:rPr>
                        <a:t>29 April 2025 – Initial discussion</a:t>
                      </a:r>
                    </a:p>
                    <a:p>
                      <a:pPr marL="171450" indent="-171450" algn="l" fontAlgn="base">
                        <a:buFont typeface="Arial" panose="020B0604020202020204" pitchFamily="34" charset="0"/>
                        <a:buChar char="•"/>
                      </a:pPr>
                      <a:r>
                        <a:rPr lang="en-GB" sz="1200" b="0" dirty="0">
                          <a:solidFill>
                            <a:srgbClr val="000000"/>
                          </a:solidFill>
                          <a:effectLst/>
                          <a:latin typeface="Poppins" panose="00000500000000000000" pitchFamily="2" charset="0"/>
                          <a:cs typeface="Poppins" panose="00000500000000000000" pitchFamily="2" charset="0"/>
                        </a:rPr>
                        <a:t>20 May 2025 – Consider Legal Text and action updates</a:t>
                      </a:r>
                    </a:p>
                    <a:p>
                      <a:pPr marL="171450" indent="-171450" algn="l" defTabSz="914400" rtl="0" eaLnBrk="1" fontAlgn="base" latinLnBrk="0" hangingPunct="1">
                        <a:buFont typeface="Arial" panose="020B0604020202020204" pitchFamily="34" charset="0"/>
                        <a:buChar char="•"/>
                      </a:pPr>
                      <a:r>
                        <a:rPr lang="en-GB" sz="1200" b="0" kern="1200" dirty="0">
                          <a:solidFill>
                            <a:srgbClr val="000000"/>
                          </a:solidFill>
                          <a:effectLst/>
                          <a:latin typeface="Poppins" panose="00000500000000000000" pitchFamily="2" charset="0"/>
                          <a:cs typeface="Poppins" panose="00000500000000000000" pitchFamily="2" charset="0"/>
                        </a:rPr>
                        <a:t>18 June 2025 – Discuss Workgroup Consultation and Draft Legal Text </a:t>
                      </a:r>
                    </a:p>
                    <a:p>
                      <a:pPr marL="171450" indent="-171450" algn="l" defTabSz="914400" rtl="0" eaLnBrk="1" fontAlgn="base" latinLnBrk="0" hangingPunct="1">
                        <a:buFont typeface="Arial" panose="020B0604020202020204" pitchFamily="34" charset="0"/>
                        <a:buChar char="•"/>
                      </a:pPr>
                      <a:r>
                        <a:rPr lang="en-GB" sz="1200" b="0" i="0" kern="1200" dirty="0">
                          <a:solidFill>
                            <a:srgbClr val="000000"/>
                          </a:solidFill>
                          <a:effectLst/>
                          <a:latin typeface="Poppins" panose="00000500000000000000" pitchFamily="2" charset="0"/>
                          <a:ea typeface="+mn-ea"/>
                          <a:cs typeface="Poppins" panose="00000500000000000000" pitchFamily="2" charset="0"/>
                        </a:rPr>
                        <a:t>15 July 2025 – Consider alternative 1, </a:t>
                      </a:r>
                      <a:r>
                        <a:rPr lang="en-GB" sz="1200" b="0" kern="1200" dirty="0">
                          <a:solidFill>
                            <a:srgbClr val="000000"/>
                          </a:solidFill>
                          <a:effectLst/>
                          <a:latin typeface="Poppins" panose="00000500000000000000" pitchFamily="2" charset="0"/>
                          <a:cs typeface="Poppins" panose="00000500000000000000" pitchFamily="2" charset="0"/>
                        </a:rPr>
                        <a:t>Finalise Workgroup Consultation and Draft Legal Text ready to send to industry</a:t>
                      </a:r>
                      <a:r>
                        <a:rPr lang="en-GB" sz="1200" b="0" i="0" kern="1200" dirty="0">
                          <a:solidFill>
                            <a:srgbClr val="000000"/>
                          </a:solidFill>
                          <a:effectLst/>
                          <a:latin typeface="Poppins" panose="00000500000000000000" pitchFamily="2" charset="0"/>
                          <a:ea typeface="+mn-ea"/>
                          <a:cs typeface="Poppins" panose="00000500000000000000" pitchFamily="2" charset="0"/>
                        </a:rPr>
                        <a:t> </a:t>
                      </a: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Panel undertake DFMR recommendation vote ​</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24 April 2026</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extLst>
                  <a:ext uri="{0D108BD9-81ED-4DB2-BD59-A6C34878D82A}">
                    <a16:rowId xmlns:a16="http://schemas.microsoft.com/office/drawing/2014/main" val="3753971294"/>
                  </a:ext>
                </a:extLst>
              </a:tr>
              <a:tr h="600898">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Workgroup Consultation (21 business days)​</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25 July 2025 to 22 August 2025</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Final Modification Report issued to Panel to check votes recorded correctly </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a:solidFill>
                            <a:srgbClr val="000000"/>
                          </a:solidFill>
                          <a:effectLst/>
                          <a:latin typeface="Poppins" panose="00000500000000000000" pitchFamily="2" charset="0"/>
                          <a:cs typeface="Poppins" panose="00000500000000000000" pitchFamily="2" charset="0"/>
                        </a:rPr>
                        <a:t>24 April 2026</a:t>
                      </a:r>
                    </a:p>
                    <a:p>
                      <a:pPr algn="l" fontAlgn="base"/>
                      <a:r>
                        <a:rPr lang="en-GB" sz="1200" b="0">
                          <a:solidFill>
                            <a:srgbClr val="000000"/>
                          </a:solidFill>
                          <a:effectLst/>
                          <a:latin typeface="Poppins" panose="00000500000000000000" pitchFamily="2" charset="0"/>
                          <a:cs typeface="Poppins" panose="00000500000000000000" pitchFamily="2" charset="0"/>
                        </a:rPr>
                        <a:t>to 1 May 2026</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extLst>
                  <a:ext uri="{0D108BD9-81ED-4DB2-BD59-A6C34878D82A}">
                    <a16:rowId xmlns:a16="http://schemas.microsoft.com/office/drawing/2014/main" val="2574719098"/>
                  </a:ext>
                </a:extLst>
              </a:tr>
              <a:tr h="1633287">
                <a:tc>
                  <a:txBody>
                    <a:bodyPr/>
                    <a:lstStyle/>
                    <a:p>
                      <a:pPr algn="l" fontAlgn="base"/>
                      <a:r>
                        <a:rPr lang="en-GB" sz="1200" b="0" dirty="0">
                          <a:solidFill>
                            <a:srgbClr val="000000"/>
                          </a:solidFill>
                          <a:effectLst/>
                          <a:latin typeface="Poppins" panose="00000500000000000000" pitchFamily="2" charset="0"/>
                          <a:cs typeface="Poppins" panose="00000500000000000000" pitchFamily="2" charset="0"/>
                        </a:rPr>
                        <a:t>Workgroups 5-9</a:t>
                      </a:r>
                      <a:endParaRPr lang="en-GB" sz="1200" b="0" i="0" dirty="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marL="171450" indent="-171450" algn="l" fontAlgn="base">
                        <a:buFont typeface="Arial" panose="020B0604020202020204" pitchFamily="34" charset="0"/>
                        <a:buChar char="•"/>
                      </a:pPr>
                      <a:r>
                        <a:rPr lang="en-GB" sz="1200" b="0" dirty="0">
                          <a:solidFill>
                            <a:srgbClr val="000000"/>
                          </a:solidFill>
                          <a:effectLst/>
                          <a:latin typeface="Poppins" panose="00000500000000000000" pitchFamily="2" charset="0"/>
                          <a:cs typeface="Poppins" panose="00000500000000000000" pitchFamily="2" charset="0"/>
                        </a:rPr>
                        <a:t>8 September 2025 – Review Workgroup Consultation feedback</a:t>
                      </a:r>
                    </a:p>
                    <a:p>
                      <a:pPr marL="171450" indent="-171450" algn="l" fontAlgn="base">
                        <a:buFont typeface="Arial" panose="020B0604020202020204" pitchFamily="34" charset="0"/>
                        <a:buChar char="•"/>
                      </a:pPr>
                      <a:r>
                        <a:rPr lang="en-GB" sz="1200" b="0" dirty="0">
                          <a:solidFill>
                            <a:srgbClr val="000000"/>
                          </a:solidFill>
                          <a:effectLst/>
                          <a:latin typeface="Poppins" panose="00000500000000000000" pitchFamily="2" charset="0"/>
                          <a:cs typeface="Poppins" panose="00000500000000000000" pitchFamily="2" charset="0"/>
                        </a:rPr>
                        <a:t>6 October 2025 – Review Workgroup Report and Legal Text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rgbClr val="000000"/>
                          </a:solidFill>
                          <a:effectLst/>
                          <a:latin typeface="Poppins" panose="00000500000000000000" pitchFamily="2" charset="0"/>
                          <a:cs typeface="Poppins" panose="00000500000000000000" pitchFamily="2" charset="0"/>
                        </a:rPr>
                        <a:t>3 November 2025 – Review Workgroup Report and Legal Text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rgbClr val="000000"/>
                          </a:solidFill>
                          <a:effectLst/>
                          <a:latin typeface="Poppins" panose="00000500000000000000" pitchFamily="2" charset="0"/>
                          <a:cs typeface="Poppins" panose="00000500000000000000" pitchFamily="2" charset="0"/>
                        </a:rPr>
                        <a:t>1 December 2025 - Finalise Workgroup Report and Legal Text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rgbClr val="000000"/>
                          </a:solidFill>
                          <a:effectLst/>
                          <a:latin typeface="Poppins" panose="00000500000000000000" pitchFamily="2" charset="0"/>
                          <a:cs typeface="Poppins" panose="00000500000000000000" pitchFamily="2" charset="0"/>
                        </a:rPr>
                        <a:t>29 December 2025 – Close off any outstanding actions and Workgroup vote</a:t>
                      </a:r>
                      <a:endParaRPr lang="en-GB" sz="1200" b="0" i="0" dirty="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Final Modification Report issued to Ofgem</a:t>
                      </a:r>
                    </a:p>
                    <a:p>
                      <a:pPr algn="l" fontAlgn="base"/>
                      <a:r>
                        <a:rPr lang="en-GB" sz="1200" b="0">
                          <a:solidFill>
                            <a:srgbClr val="000000"/>
                          </a:solidFill>
                          <a:effectLst/>
                          <a:latin typeface="Poppins" panose="00000500000000000000" pitchFamily="2" charset="0"/>
                          <a:cs typeface="Poppins" panose="00000500000000000000" pitchFamily="2" charset="0"/>
                        </a:rPr>
                        <a:t>​</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1 May 2026</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extLst>
                  <a:ext uri="{0D108BD9-81ED-4DB2-BD59-A6C34878D82A}">
                    <a16:rowId xmlns:a16="http://schemas.microsoft.com/office/drawing/2014/main" val="1864417124"/>
                  </a:ext>
                </a:extLst>
              </a:tr>
              <a:tr h="428834">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Workgroup report issued to Panel</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u="none" strike="noStrike">
                          <a:solidFill>
                            <a:srgbClr val="000000"/>
                          </a:solidFill>
                          <a:effectLst/>
                          <a:latin typeface="Poppins" panose="00000500000000000000" pitchFamily="2" charset="0"/>
                          <a:cs typeface="Poppins" panose="00000500000000000000" pitchFamily="2" charset="0"/>
                        </a:rPr>
                        <a:t>20 February 2025</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Ofgem decision needed by</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u="none" strike="noStrike">
                          <a:solidFill>
                            <a:srgbClr val="000000"/>
                          </a:solidFill>
                          <a:effectLst/>
                          <a:latin typeface="Poppins" panose="00000500000000000000" pitchFamily="2" charset="0"/>
                          <a:cs typeface="Poppins" panose="00000500000000000000" pitchFamily="2" charset="0"/>
                        </a:rPr>
                        <a:t>30 September 2026</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extLst>
                  <a:ext uri="{0D108BD9-81ED-4DB2-BD59-A6C34878D82A}">
                    <a16:rowId xmlns:a16="http://schemas.microsoft.com/office/drawing/2014/main" val="3902854028"/>
                  </a:ext>
                </a:extLst>
              </a:tr>
              <a:tr h="479019">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Panel sign off that Workgroup Report has met its Terms of Reference​</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u="none" strike="noStrike">
                          <a:solidFill>
                            <a:srgbClr val="000000"/>
                          </a:solidFill>
                          <a:effectLst/>
                          <a:latin typeface="Poppins" panose="00000500000000000000" pitchFamily="2" charset="0"/>
                          <a:cs typeface="Poppins" panose="00000500000000000000" pitchFamily="2" charset="0"/>
                        </a:rPr>
                        <a:t>27 February 2025</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Implementation Date ​</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u="none" strike="noStrike" dirty="0">
                          <a:solidFill>
                            <a:srgbClr val="000000"/>
                          </a:solidFill>
                          <a:effectLst/>
                          <a:latin typeface="Poppins" panose="00000500000000000000" pitchFamily="2" charset="0"/>
                          <a:cs typeface="Poppins" panose="00000500000000000000" pitchFamily="2" charset="0"/>
                        </a:rPr>
                        <a:t>01 April 2027</a:t>
                      </a:r>
                      <a:endParaRPr lang="en-GB" sz="1200" b="0" i="0" dirty="0">
                        <a:solidFill>
                          <a:srgbClr val="000000"/>
                        </a:solidFill>
                        <a:effectLst/>
                        <a:latin typeface="Poppins" panose="00000500000000000000" pitchFamily="2" charset="0"/>
                        <a:cs typeface="Poppins" panose="00000500000000000000" pitchFamily="2" charset="0"/>
                      </a:endParaRPr>
                    </a:p>
                  </a:txBody>
                  <a:tcPr marL="90028" marR="90028" marT="45014" marB="45014"/>
                </a:tc>
                <a:extLst>
                  <a:ext uri="{0D108BD9-81ED-4DB2-BD59-A6C34878D82A}">
                    <a16:rowId xmlns:a16="http://schemas.microsoft.com/office/drawing/2014/main" val="1012890688"/>
                  </a:ext>
                </a:extLst>
              </a:tr>
            </a:tbl>
          </a:graphicData>
        </a:graphic>
      </p:graphicFrame>
    </p:spTree>
    <p:extLst>
      <p:ext uri="{BB962C8B-B14F-4D97-AF65-F5344CB8AC3E}">
        <p14:creationId xmlns:p14="http://schemas.microsoft.com/office/powerpoint/2010/main" val="1744933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63BF1-C6A7-8850-5506-8F51E3A9A2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8B7F4-4216-606C-4724-00540F22D596}"/>
              </a:ext>
            </a:extLst>
          </p:cNvPr>
          <p:cNvSpPr>
            <a:spLocks noGrp="1"/>
          </p:cNvSpPr>
          <p:nvPr>
            <p:ph type="title"/>
          </p:nvPr>
        </p:nvSpPr>
        <p:spPr>
          <a:xfrm>
            <a:off x="275390" y="180474"/>
            <a:ext cx="9577527" cy="826394"/>
          </a:xfrm>
        </p:spPr>
        <p:txBody>
          <a:bodyPr>
            <a:noAutofit/>
          </a:bodyPr>
          <a:lstStyle/>
          <a:p>
            <a:r>
              <a:rPr lang="en-GB" sz="2400">
                <a:solidFill>
                  <a:srgbClr val="813366"/>
                </a:solidFill>
              </a:rPr>
              <a:t>Outstanding Actions</a:t>
            </a:r>
          </a:p>
        </p:txBody>
      </p:sp>
      <p:graphicFrame>
        <p:nvGraphicFramePr>
          <p:cNvPr id="3" name="Table 2">
            <a:extLst>
              <a:ext uri="{FF2B5EF4-FFF2-40B4-BE49-F238E27FC236}">
                <a16:creationId xmlns:a16="http://schemas.microsoft.com/office/drawing/2014/main" id="{15F84721-9992-7820-8FB8-0733772D729C}"/>
              </a:ext>
            </a:extLst>
          </p:cNvPr>
          <p:cNvGraphicFramePr>
            <a:graphicFrameLocks noGrp="1"/>
          </p:cNvGraphicFramePr>
          <p:nvPr>
            <p:extLst>
              <p:ext uri="{D42A27DB-BD31-4B8C-83A1-F6EECF244321}">
                <p14:modId xmlns:p14="http://schemas.microsoft.com/office/powerpoint/2010/main" val="1309719005"/>
              </p:ext>
            </p:extLst>
          </p:nvPr>
        </p:nvGraphicFramePr>
        <p:xfrm>
          <a:off x="262646" y="892102"/>
          <a:ext cx="11231263" cy="4564798"/>
        </p:xfrm>
        <a:graphic>
          <a:graphicData uri="http://schemas.openxmlformats.org/drawingml/2006/table">
            <a:tbl>
              <a:tblPr>
                <a:tableStyleId>{616DA210-FB5B-4158-B5E0-FEB733F419BA}</a:tableStyleId>
              </a:tblPr>
              <a:tblGrid>
                <a:gridCol w="754830">
                  <a:extLst>
                    <a:ext uri="{9D8B030D-6E8A-4147-A177-3AD203B41FA5}">
                      <a16:colId xmlns:a16="http://schemas.microsoft.com/office/drawing/2014/main" val="952093456"/>
                    </a:ext>
                  </a:extLst>
                </a:gridCol>
                <a:gridCol w="1438849">
                  <a:extLst>
                    <a:ext uri="{9D8B030D-6E8A-4147-A177-3AD203B41FA5}">
                      <a16:colId xmlns:a16="http://schemas.microsoft.com/office/drawing/2014/main" val="2511239594"/>
                    </a:ext>
                  </a:extLst>
                </a:gridCol>
                <a:gridCol w="838837">
                  <a:extLst>
                    <a:ext uri="{9D8B030D-6E8A-4147-A177-3AD203B41FA5}">
                      <a16:colId xmlns:a16="http://schemas.microsoft.com/office/drawing/2014/main" val="2351677352"/>
                    </a:ext>
                  </a:extLst>
                </a:gridCol>
                <a:gridCol w="3626748">
                  <a:extLst>
                    <a:ext uri="{9D8B030D-6E8A-4147-A177-3AD203B41FA5}">
                      <a16:colId xmlns:a16="http://schemas.microsoft.com/office/drawing/2014/main" val="1454789346"/>
                    </a:ext>
                  </a:extLst>
                </a:gridCol>
                <a:gridCol w="3696929">
                  <a:extLst>
                    <a:ext uri="{9D8B030D-6E8A-4147-A177-3AD203B41FA5}">
                      <a16:colId xmlns:a16="http://schemas.microsoft.com/office/drawing/2014/main" val="2038386750"/>
                    </a:ext>
                  </a:extLst>
                </a:gridCol>
                <a:gridCol w="875070">
                  <a:extLst>
                    <a:ext uri="{9D8B030D-6E8A-4147-A177-3AD203B41FA5}">
                      <a16:colId xmlns:a16="http://schemas.microsoft.com/office/drawing/2014/main" val="815992712"/>
                    </a:ext>
                  </a:extLst>
                </a:gridCol>
              </a:tblGrid>
              <a:tr h="652114">
                <a:tc>
                  <a:txBody>
                    <a:bodyPr/>
                    <a:lstStyle/>
                    <a:p>
                      <a:pPr algn="ctr" fontAlgn="ctr"/>
                      <a:r>
                        <a:rPr lang="en-GB" sz="1000" b="1" i="0" u="none" strike="noStrike" dirty="0">
                          <a:solidFill>
                            <a:srgbClr val="FFFFFF"/>
                          </a:solidFill>
                          <a:effectLst/>
                          <a:latin typeface="Poppins" panose="00000500000000000000" pitchFamily="2" charset="0"/>
                        </a:rPr>
                        <a:t>Action number</a:t>
                      </a:r>
                    </a:p>
                  </a:txBody>
                  <a:tcPr marL="45720" marR="45720" anchor="ctr">
                    <a:solidFill>
                      <a:srgbClr val="813366"/>
                    </a:solidFill>
                  </a:tcPr>
                </a:tc>
                <a:tc>
                  <a:txBody>
                    <a:bodyPr/>
                    <a:lstStyle/>
                    <a:p>
                      <a:pPr algn="ctr" fontAlgn="ctr"/>
                      <a:r>
                        <a:rPr lang="en-GB" sz="1000" b="1" i="0" u="none" strike="noStrike" dirty="0">
                          <a:solidFill>
                            <a:srgbClr val="FFFFFF"/>
                          </a:solidFill>
                          <a:effectLst/>
                          <a:latin typeface="Poppins" panose="00000500000000000000" pitchFamily="2" charset="0"/>
                        </a:rPr>
                        <a:t>Workgroup Raised</a:t>
                      </a:r>
                    </a:p>
                  </a:txBody>
                  <a:tcPr marL="45720" marR="45720" anchor="ctr">
                    <a:solidFill>
                      <a:srgbClr val="813366"/>
                    </a:solidFill>
                  </a:tcPr>
                </a:tc>
                <a:tc>
                  <a:txBody>
                    <a:bodyPr/>
                    <a:lstStyle/>
                    <a:p>
                      <a:pPr algn="ctr" fontAlgn="ctr"/>
                      <a:r>
                        <a:rPr lang="en-GB" sz="1000" b="1" i="0" u="none" strike="noStrike">
                          <a:solidFill>
                            <a:srgbClr val="FFFFFF"/>
                          </a:solidFill>
                          <a:effectLst/>
                          <a:latin typeface="Poppins" panose="00000500000000000000" pitchFamily="2" charset="0"/>
                        </a:rPr>
                        <a:t>Owner</a:t>
                      </a:r>
                    </a:p>
                  </a:txBody>
                  <a:tcPr marL="45720" marR="45720" anchor="ctr">
                    <a:solidFill>
                      <a:srgbClr val="813366"/>
                    </a:solidFill>
                  </a:tcPr>
                </a:tc>
                <a:tc>
                  <a:txBody>
                    <a:bodyPr/>
                    <a:lstStyle/>
                    <a:p>
                      <a:pPr algn="ctr" fontAlgn="ctr"/>
                      <a:r>
                        <a:rPr lang="en-GB" sz="1000" b="1" i="0" u="none" strike="noStrike" dirty="0">
                          <a:solidFill>
                            <a:srgbClr val="FFFFFF"/>
                          </a:solidFill>
                          <a:effectLst/>
                          <a:latin typeface="Poppins" panose="00000500000000000000" pitchFamily="2" charset="0"/>
                        </a:rPr>
                        <a:t>Action</a:t>
                      </a:r>
                    </a:p>
                  </a:txBody>
                  <a:tcPr marL="45720" marR="45720" anchor="ctr">
                    <a:solidFill>
                      <a:srgbClr val="813366"/>
                    </a:solidFill>
                  </a:tcPr>
                </a:tc>
                <a:tc>
                  <a:txBody>
                    <a:bodyPr/>
                    <a:lstStyle/>
                    <a:p>
                      <a:pPr algn="ctr" fontAlgn="ctr"/>
                      <a:r>
                        <a:rPr lang="en-GB" sz="1000" b="1" i="0" u="none" strike="noStrike">
                          <a:solidFill>
                            <a:srgbClr val="FFFFFF"/>
                          </a:solidFill>
                          <a:effectLst/>
                          <a:latin typeface="Poppins" panose="00000500000000000000" pitchFamily="2" charset="0"/>
                        </a:rPr>
                        <a:t>Comment</a:t>
                      </a:r>
                    </a:p>
                  </a:txBody>
                  <a:tcPr marL="45720" marR="45720" anchor="ctr">
                    <a:solidFill>
                      <a:srgbClr val="813366"/>
                    </a:solidFill>
                  </a:tcPr>
                </a:tc>
                <a:tc>
                  <a:txBody>
                    <a:bodyPr/>
                    <a:lstStyle/>
                    <a:p>
                      <a:pPr algn="ctr" fontAlgn="ctr"/>
                      <a:r>
                        <a:rPr lang="en-GB" sz="1000" b="1" i="0" u="none" strike="noStrike">
                          <a:solidFill>
                            <a:srgbClr val="FFFFFF"/>
                          </a:solidFill>
                          <a:effectLst/>
                          <a:latin typeface="Poppins" panose="00000500000000000000" pitchFamily="2" charset="0"/>
                        </a:rPr>
                        <a:t>Status</a:t>
                      </a:r>
                    </a:p>
                  </a:txBody>
                  <a:tcPr marL="45720" marR="45720" anchor="ctr">
                    <a:solidFill>
                      <a:srgbClr val="813366"/>
                    </a:solidFill>
                  </a:tcPr>
                </a:tc>
                <a:extLst>
                  <a:ext uri="{0D108BD9-81ED-4DB2-BD59-A6C34878D82A}">
                    <a16:rowId xmlns:a16="http://schemas.microsoft.com/office/drawing/2014/main" val="802114043"/>
                  </a:ext>
                </a:extLst>
              </a:tr>
              <a:tr h="652114">
                <a:tc>
                  <a:txBody>
                    <a:bodyPr/>
                    <a:lstStyle/>
                    <a:p>
                      <a:pPr algn="ctr" fontAlgn="ctr"/>
                      <a:r>
                        <a:rPr lang="en-GB" sz="1000" b="0" i="0" u="none" strike="noStrike" dirty="0">
                          <a:solidFill>
                            <a:schemeClr val="tx1"/>
                          </a:solidFill>
                          <a:effectLst/>
                          <a:latin typeface="Poppins" panose="00000500000000000000" pitchFamily="2" charset="0"/>
                        </a:rPr>
                        <a:t>10</a:t>
                      </a:r>
                    </a:p>
                  </a:txBody>
                  <a:tcPr marL="45720" marR="45720" anchor="ctr"/>
                </a:tc>
                <a:tc>
                  <a:txBody>
                    <a:bodyPr/>
                    <a:lstStyle/>
                    <a:p>
                      <a:pPr algn="ctr" fontAlgn="ctr"/>
                      <a:r>
                        <a:rPr lang="en-GB" sz="1000" b="0" i="0" u="none" strike="noStrike" dirty="0">
                          <a:solidFill>
                            <a:schemeClr val="tx1"/>
                          </a:solidFill>
                          <a:effectLst/>
                          <a:latin typeface="Poppins" panose="00000500000000000000" pitchFamily="2" charset="0"/>
                        </a:rPr>
                        <a:t>WG2</a:t>
                      </a:r>
                    </a:p>
                  </a:txBody>
                  <a:tcPr marL="45720" marR="45720" anchor="ctr"/>
                </a:tc>
                <a:tc>
                  <a:txBody>
                    <a:bodyPr/>
                    <a:lstStyle/>
                    <a:p>
                      <a:pPr algn="ctr" fontAlgn="ctr"/>
                      <a:r>
                        <a:rPr lang="en-GB" sz="1000" b="0" i="0" u="none" strike="noStrike" dirty="0">
                          <a:solidFill>
                            <a:schemeClr val="tx1"/>
                          </a:solidFill>
                          <a:effectLst/>
                          <a:latin typeface="Poppins" panose="00000500000000000000" pitchFamily="2" charset="0"/>
                        </a:rPr>
                        <a:t>SD</a:t>
                      </a:r>
                    </a:p>
                  </a:txBody>
                  <a:tcPr marL="45720" marR="45720" anchor="ctr"/>
                </a:tc>
                <a:tc>
                  <a:txBody>
                    <a:bodyPr/>
                    <a:lstStyle/>
                    <a:p>
                      <a:pPr algn="ctr" fontAlgn="ctr"/>
                      <a:r>
                        <a:rPr lang="en-GB" sz="1000" b="0" i="0" u="none" strike="noStrike" dirty="0">
                          <a:solidFill>
                            <a:schemeClr val="tx1"/>
                          </a:solidFill>
                          <a:effectLst/>
                          <a:latin typeface="Poppins" panose="00000500000000000000" pitchFamily="2" charset="0"/>
                        </a:rPr>
                        <a:t>Discuss and potentially raise an alternative modification that includes both the initial connection and disconnection scenarios. </a:t>
                      </a:r>
                    </a:p>
                  </a:txBody>
                  <a:tcPr marL="45720" marR="45720" anchor="ctr"/>
                </a:tc>
                <a:tc>
                  <a:txBody>
                    <a:bodyPr/>
                    <a:lstStyle/>
                    <a:p>
                      <a:pPr algn="ctr" fontAlgn="ctr"/>
                      <a:r>
                        <a:rPr lang="en-GB" sz="1000" b="0" i="0" u="none" strike="noStrike" dirty="0">
                          <a:solidFill>
                            <a:schemeClr val="tx1"/>
                          </a:solidFill>
                          <a:effectLst/>
                          <a:latin typeface="Poppins" panose="00000500000000000000" pitchFamily="2" charset="0"/>
                        </a:rPr>
                        <a:t>Alternative request form raised and being reviewed by Code admin</a:t>
                      </a:r>
                    </a:p>
                  </a:txBody>
                  <a:tcPr marL="45720" marR="45720" anchor="ctr"/>
                </a:tc>
                <a:tc>
                  <a:txBody>
                    <a:bodyPr/>
                    <a:lstStyle/>
                    <a:p>
                      <a:pPr algn="ctr" fontAlgn="ctr"/>
                      <a:r>
                        <a:rPr lang="en-GB" sz="1000" b="0" i="0" u="none" strike="noStrike">
                          <a:solidFill>
                            <a:schemeClr val="tx1"/>
                          </a:solidFill>
                          <a:effectLst/>
                          <a:latin typeface="Poppins" panose="00000500000000000000" pitchFamily="2" charset="0"/>
                        </a:rPr>
                        <a:t>To close</a:t>
                      </a:r>
                    </a:p>
                  </a:txBody>
                  <a:tcPr marL="45720" marR="45720" anchor="ctr"/>
                </a:tc>
                <a:extLst>
                  <a:ext uri="{0D108BD9-81ED-4DB2-BD59-A6C34878D82A}">
                    <a16:rowId xmlns:a16="http://schemas.microsoft.com/office/drawing/2014/main" val="3116467919"/>
                  </a:ext>
                </a:extLst>
              </a:tr>
              <a:tr h="652114">
                <a:tc>
                  <a:txBody>
                    <a:bodyPr/>
                    <a:lstStyle/>
                    <a:p>
                      <a:pPr algn="ctr" fontAlgn="ctr"/>
                      <a:r>
                        <a:rPr lang="en-GB" sz="1000" b="0" i="0" u="none" strike="noStrike">
                          <a:solidFill>
                            <a:schemeClr val="tx1"/>
                          </a:solidFill>
                          <a:effectLst/>
                          <a:latin typeface="Poppins" panose="00000500000000000000" pitchFamily="2" charset="0"/>
                        </a:rPr>
                        <a:t>13</a:t>
                      </a:r>
                    </a:p>
                  </a:txBody>
                  <a:tcPr marL="45720" marR="45720" anchor="ctr"/>
                </a:tc>
                <a:tc>
                  <a:txBody>
                    <a:bodyPr/>
                    <a:lstStyle/>
                    <a:p>
                      <a:pPr algn="ctr" fontAlgn="ctr"/>
                      <a:r>
                        <a:rPr lang="en-GB" sz="1000" b="0" i="0" u="none" strike="noStrike">
                          <a:solidFill>
                            <a:schemeClr val="tx1"/>
                          </a:solidFill>
                          <a:effectLst/>
                          <a:latin typeface="Poppins" panose="00000500000000000000" pitchFamily="2" charset="0"/>
                        </a:rPr>
                        <a:t>WG3</a:t>
                      </a:r>
                    </a:p>
                  </a:txBody>
                  <a:tcPr marL="45720" marR="45720" anchor="ctr"/>
                </a:tc>
                <a:tc>
                  <a:txBody>
                    <a:bodyPr/>
                    <a:lstStyle/>
                    <a:p>
                      <a:pPr algn="ctr" fontAlgn="ctr"/>
                      <a:r>
                        <a:rPr lang="en-GB" sz="1000" b="0" i="0" u="none" strike="noStrike">
                          <a:solidFill>
                            <a:schemeClr val="tx1"/>
                          </a:solidFill>
                          <a:effectLst/>
                          <a:latin typeface="Poppins" panose="00000500000000000000" pitchFamily="2" charset="0"/>
                        </a:rPr>
                        <a:t>SD/SN</a:t>
                      </a:r>
                    </a:p>
                  </a:txBody>
                  <a:tcPr marL="45720" marR="45720" anchor="ctr"/>
                </a:tc>
                <a:tc>
                  <a:txBody>
                    <a:bodyPr/>
                    <a:lstStyle/>
                    <a:p>
                      <a:pPr algn="ctr" fontAlgn="b"/>
                      <a:r>
                        <a:rPr lang="en-GB" sz="1000" b="0" i="0" u="none" strike="noStrike" dirty="0">
                          <a:solidFill>
                            <a:schemeClr val="tx1"/>
                          </a:solidFill>
                          <a:effectLst/>
                          <a:latin typeface="Poppins" panose="00000500000000000000" pitchFamily="2" charset="0"/>
                        </a:rPr>
                        <a:t>Consult with the revenue team to confirm the preferred approach for daily versus monthly pro rata charging.</a:t>
                      </a:r>
                    </a:p>
                  </a:txBody>
                  <a:tcPr marL="45720" marR="45720" anchor="ctr"/>
                </a:tc>
                <a:tc>
                  <a:txBody>
                    <a:bodyPr/>
                    <a:lstStyle/>
                    <a:p>
                      <a:pPr algn="ctr" fontAlgn="ctr"/>
                      <a:r>
                        <a:rPr lang="en-GB" sz="1000" b="0" i="0" u="none" strike="noStrike" dirty="0">
                          <a:solidFill>
                            <a:schemeClr val="tx1"/>
                          </a:solidFill>
                          <a:effectLst/>
                          <a:latin typeface="Poppins" panose="00000500000000000000" pitchFamily="2" charset="0"/>
                        </a:rPr>
                        <a:t>The revenue team have no strong preference between daily or monthly pro rata charging - Daily is fine from the revenues point of view.</a:t>
                      </a:r>
                    </a:p>
                  </a:txBody>
                  <a:tcPr marL="45720" marR="45720" anchor="ctr"/>
                </a:tc>
                <a:tc>
                  <a:txBody>
                    <a:bodyPr/>
                    <a:lstStyle/>
                    <a:p>
                      <a:pPr algn="ctr" fontAlgn="ctr"/>
                      <a:r>
                        <a:rPr lang="en-GB" sz="1000" b="0" i="0" u="none" strike="noStrike">
                          <a:solidFill>
                            <a:schemeClr val="tx1"/>
                          </a:solidFill>
                          <a:effectLst/>
                          <a:latin typeface="Poppins" panose="00000500000000000000" pitchFamily="2" charset="0"/>
                        </a:rPr>
                        <a:t>To close</a:t>
                      </a:r>
                    </a:p>
                  </a:txBody>
                  <a:tcPr marL="45720" marR="45720" anchor="ctr"/>
                </a:tc>
                <a:extLst>
                  <a:ext uri="{0D108BD9-81ED-4DB2-BD59-A6C34878D82A}">
                    <a16:rowId xmlns:a16="http://schemas.microsoft.com/office/drawing/2014/main" val="1030822218"/>
                  </a:ext>
                </a:extLst>
              </a:tr>
              <a:tr h="652114">
                <a:tc>
                  <a:txBody>
                    <a:bodyPr/>
                    <a:lstStyle/>
                    <a:p>
                      <a:pPr algn="ctr" fontAlgn="ctr"/>
                      <a:r>
                        <a:rPr lang="en-GB" sz="1000" b="0" i="0" u="none" strike="noStrike">
                          <a:solidFill>
                            <a:schemeClr val="tx1"/>
                          </a:solidFill>
                          <a:effectLst/>
                          <a:latin typeface="Poppins" panose="00000500000000000000" pitchFamily="2" charset="0"/>
                        </a:rPr>
                        <a:t>14</a:t>
                      </a:r>
                    </a:p>
                  </a:txBody>
                  <a:tcPr marL="45720" marR="45720" anchor="ctr"/>
                </a:tc>
                <a:tc>
                  <a:txBody>
                    <a:bodyPr/>
                    <a:lstStyle/>
                    <a:p>
                      <a:pPr algn="ctr" fontAlgn="ctr"/>
                      <a:r>
                        <a:rPr lang="en-GB" sz="1000" b="0" i="0" u="none" strike="noStrike" dirty="0">
                          <a:solidFill>
                            <a:schemeClr val="tx1"/>
                          </a:solidFill>
                          <a:effectLst/>
                          <a:latin typeface="Poppins" panose="00000500000000000000" pitchFamily="2" charset="0"/>
                        </a:rPr>
                        <a:t>WG3</a:t>
                      </a:r>
                    </a:p>
                  </a:txBody>
                  <a:tcPr marL="45720" marR="45720" anchor="ctr"/>
                </a:tc>
                <a:tc>
                  <a:txBody>
                    <a:bodyPr/>
                    <a:lstStyle/>
                    <a:p>
                      <a:pPr algn="ctr" fontAlgn="ctr"/>
                      <a:r>
                        <a:rPr lang="en-GB" sz="1000" b="0" i="0" u="none" strike="noStrike">
                          <a:solidFill>
                            <a:schemeClr val="tx1"/>
                          </a:solidFill>
                          <a:effectLst/>
                          <a:latin typeface="Poppins" panose="00000500000000000000" pitchFamily="2" charset="0"/>
                        </a:rPr>
                        <a:t>SD/SN</a:t>
                      </a:r>
                    </a:p>
                  </a:txBody>
                  <a:tcPr marL="45720" marR="45720" anchor="ctr"/>
                </a:tc>
                <a:tc>
                  <a:txBody>
                    <a:bodyPr/>
                    <a:lstStyle/>
                    <a:p>
                      <a:pPr algn="ctr" fontAlgn="b"/>
                      <a:r>
                        <a:rPr lang="en-GB" sz="1000" b="0" i="0" u="none" strike="noStrike">
                          <a:solidFill>
                            <a:schemeClr val="tx1"/>
                          </a:solidFill>
                          <a:effectLst/>
                          <a:latin typeface="Poppins" panose="00000500000000000000" pitchFamily="2" charset="0"/>
                        </a:rPr>
                        <a:t>Consult with the revenue team to confirm the appropriate wording for Question 7 regarding negative charging zones.</a:t>
                      </a:r>
                    </a:p>
                  </a:txBody>
                  <a:tcPr marL="45720" marR="45720" anchor="ctr"/>
                </a:tc>
                <a:tc>
                  <a:txBody>
                    <a:bodyPr/>
                    <a:lstStyle/>
                    <a:p>
                      <a:pPr algn="ctr" fontAlgn="ctr"/>
                      <a:r>
                        <a:rPr lang="en-GB" sz="1000" b="0" i="0" u="none" strike="noStrike" dirty="0">
                          <a:solidFill>
                            <a:schemeClr val="tx1"/>
                          </a:solidFill>
                          <a:effectLst/>
                          <a:latin typeface="Poppins" panose="00000500000000000000" pitchFamily="2" charset="0"/>
                        </a:rPr>
                        <a:t>We will hold off until Chiamaka shares her view. Workgroup to review in WG4 and share following the meeting</a:t>
                      </a:r>
                    </a:p>
                  </a:txBody>
                  <a:tcPr marL="45720" marR="45720" anchor="ctr"/>
                </a:tc>
                <a:tc>
                  <a:txBody>
                    <a:bodyPr/>
                    <a:lstStyle/>
                    <a:p>
                      <a:pPr algn="ctr" fontAlgn="ctr"/>
                      <a:r>
                        <a:rPr lang="en-GB" sz="1000" b="0" i="0" u="none" strike="noStrike">
                          <a:solidFill>
                            <a:schemeClr val="tx1"/>
                          </a:solidFill>
                          <a:effectLst/>
                          <a:latin typeface="Poppins" panose="00000500000000000000" pitchFamily="2" charset="0"/>
                        </a:rPr>
                        <a:t>To close</a:t>
                      </a:r>
                    </a:p>
                  </a:txBody>
                  <a:tcPr marL="45720" marR="45720" anchor="ctr"/>
                </a:tc>
                <a:extLst>
                  <a:ext uri="{0D108BD9-81ED-4DB2-BD59-A6C34878D82A}">
                    <a16:rowId xmlns:a16="http://schemas.microsoft.com/office/drawing/2014/main" val="3753971294"/>
                  </a:ext>
                </a:extLst>
              </a:tr>
              <a:tr h="652114">
                <a:tc>
                  <a:txBody>
                    <a:bodyPr/>
                    <a:lstStyle/>
                    <a:p>
                      <a:pPr algn="ctr" fontAlgn="ctr"/>
                      <a:r>
                        <a:rPr lang="en-GB" sz="1000" b="0" i="0" u="none" strike="noStrike">
                          <a:solidFill>
                            <a:schemeClr val="tx1"/>
                          </a:solidFill>
                          <a:effectLst/>
                          <a:latin typeface="Poppins" panose="00000500000000000000" pitchFamily="2" charset="0"/>
                        </a:rPr>
                        <a:t>15</a:t>
                      </a:r>
                    </a:p>
                  </a:txBody>
                  <a:tcPr marL="45720" marR="45720" anchor="ctr"/>
                </a:tc>
                <a:tc>
                  <a:txBody>
                    <a:bodyPr/>
                    <a:lstStyle/>
                    <a:p>
                      <a:pPr algn="ctr" fontAlgn="ctr"/>
                      <a:r>
                        <a:rPr lang="en-GB" sz="1000" b="0" i="0" u="none" strike="noStrike">
                          <a:solidFill>
                            <a:schemeClr val="tx1"/>
                          </a:solidFill>
                          <a:effectLst/>
                          <a:latin typeface="Poppins" panose="00000500000000000000" pitchFamily="2" charset="0"/>
                        </a:rPr>
                        <a:t>WG3</a:t>
                      </a:r>
                    </a:p>
                  </a:txBody>
                  <a:tcPr marL="45720" marR="45720" anchor="ctr"/>
                </a:tc>
                <a:tc>
                  <a:txBody>
                    <a:bodyPr/>
                    <a:lstStyle/>
                    <a:p>
                      <a:pPr algn="ctr" fontAlgn="ctr"/>
                      <a:r>
                        <a:rPr lang="en-GB" sz="1000" b="0" i="0" u="none" strike="noStrike">
                          <a:solidFill>
                            <a:schemeClr val="tx1"/>
                          </a:solidFill>
                          <a:effectLst/>
                          <a:latin typeface="Poppins" panose="00000500000000000000" pitchFamily="2" charset="0"/>
                        </a:rPr>
                        <a:t>SD/SN</a:t>
                      </a:r>
                    </a:p>
                  </a:txBody>
                  <a:tcPr marL="45720" marR="45720" anchor="ctr"/>
                </a:tc>
                <a:tc>
                  <a:txBody>
                    <a:bodyPr/>
                    <a:lstStyle/>
                    <a:p>
                      <a:pPr algn="ctr" fontAlgn="b"/>
                      <a:r>
                        <a:rPr lang="en-GB" sz="1000" b="0" i="0" u="none" strike="noStrike">
                          <a:solidFill>
                            <a:schemeClr val="tx1"/>
                          </a:solidFill>
                          <a:effectLst/>
                          <a:latin typeface="Poppins" panose="00000500000000000000" pitchFamily="2" charset="0"/>
                        </a:rPr>
                        <a:t>Consult with the revenue team to determine if immediate tariff changes are necessary and update the work group consultation document accordingly.</a:t>
                      </a:r>
                    </a:p>
                  </a:txBody>
                  <a:tcPr marL="45720" marR="45720" anchor="ctr"/>
                </a:tc>
                <a:tc>
                  <a:txBody>
                    <a:bodyPr/>
                    <a:lstStyle/>
                    <a:p>
                      <a:pPr algn="ctr" fontAlgn="ctr"/>
                      <a:r>
                        <a:rPr lang="en-GB" sz="1000" b="0" i="0" u="none" strike="noStrike" dirty="0">
                          <a:solidFill>
                            <a:schemeClr val="tx1"/>
                          </a:solidFill>
                          <a:effectLst/>
                          <a:latin typeface="Poppins" panose="00000500000000000000" pitchFamily="2" charset="0"/>
                        </a:rPr>
                        <a:t>Revenue forecast however this doesn't change the current process. Revenue believe current process should continue.</a:t>
                      </a:r>
                    </a:p>
                  </a:txBody>
                  <a:tcPr marL="45720" marR="45720" anchor="ctr"/>
                </a:tc>
                <a:tc>
                  <a:txBody>
                    <a:bodyPr/>
                    <a:lstStyle/>
                    <a:p>
                      <a:pPr algn="ctr" fontAlgn="ctr"/>
                      <a:r>
                        <a:rPr lang="en-GB" sz="1000" b="0" i="0" u="none" strike="noStrike">
                          <a:solidFill>
                            <a:schemeClr val="tx1"/>
                          </a:solidFill>
                          <a:effectLst/>
                          <a:latin typeface="Poppins" panose="00000500000000000000" pitchFamily="2" charset="0"/>
                        </a:rPr>
                        <a:t>To close</a:t>
                      </a:r>
                    </a:p>
                  </a:txBody>
                  <a:tcPr marL="45720" marR="45720" anchor="ctr"/>
                </a:tc>
                <a:extLst>
                  <a:ext uri="{0D108BD9-81ED-4DB2-BD59-A6C34878D82A}">
                    <a16:rowId xmlns:a16="http://schemas.microsoft.com/office/drawing/2014/main" val="2574719098"/>
                  </a:ext>
                </a:extLst>
              </a:tr>
              <a:tr h="652114">
                <a:tc>
                  <a:txBody>
                    <a:bodyPr/>
                    <a:lstStyle/>
                    <a:p>
                      <a:pPr algn="ctr" fontAlgn="ctr"/>
                      <a:r>
                        <a:rPr lang="en-GB" sz="1000" b="0" i="0" u="none" strike="noStrike">
                          <a:solidFill>
                            <a:schemeClr val="tx1"/>
                          </a:solidFill>
                          <a:effectLst/>
                          <a:latin typeface="Poppins" panose="00000500000000000000" pitchFamily="2" charset="0"/>
                        </a:rPr>
                        <a:t>16</a:t>
                      </a:r>
                    </a:p>
                  </a:txBody>
                  <a:tcPr marL="45720" marR="45720" anchor="ctr"/>
                </a:tc>
                <a:tc>
                  <a:txBody>
                    <a:bodyPr/>
                    <a:lstStyle/>
                    <a:p>
                      <a:pPr algn="ctr" fontAlgn="ctr"/>
                      <a:r>
                        <a:rPr lang="en-GB" sz="1000" b="0" i="0" u="none" strike="noStrike">
                          <a:solidFill>
                            <a:schemeClr val="tx1"/>
                          </a:solidFill>
                          <a:effectLst/>
                          <a:latin typeface="Poppins" panose="00000500000000000000" pitchFamily="2" charset="0"/>
                        </a:rPr>
                        <a:t>WG3</a:t>
                      </a:r>
                    </a:p>
                  </a:txBody>
                  <a:tcPr marL="45720" marR="45720" anchor="ctr"/>
                </a:tc>
                <a:tc>
                  <a:txBody>
                    <a:bodyPr/>
                    <a:lstStyle/>
                    <a:p>
                      <a:pPr algn="ctr" fontAlgn="ctr"/>
                      <a:r>
                        <a:rPr lang="en-GB" sz="1000" b="0" i="0" u="none" strike="noStrike">
                          <a:solidFill>
                            <a:schemeClr val="tx1"/>
                          </a:solidFill>
                          <a:effectLst/>
                          <a:latin typeface="Poppins" panose="00000500000000000000" pitchFamily="2" charset="0"/>
                        </a:rPr>
                        <a:t>KH</a:t>
                      </a:r>
                    </a:p>
                  </a:txBody>
                  <a:tcPr marL="45720" marR="45720" anchor="ctr"/>
                </a:tc>
                <a:tc>
                  <a:txBody>
                    <a:bodyPr/>
                    <a:lstStyle/>
                    <a:p>
                      <a:pPr algn="ctr" fontAlgn="b"/>
                      <a:r>
                        <a:rPr lang="en-GB" sz="1000" b="0" i="0" u="none" strike="noStrike">
                          <a:solidFill>
                            <a:schemeClr val="tx1"/>
                          </a:solidFill>
                          <a:effectLst/>
                          <a:latin typeface="Poppins" panose="00000500000000000000" pitchFamily="2" charset="0"/>
                        </a:rPr>
                        <a:t>Change the wording in the legal text to "a relevant charging date" and share it back on the collaboration space.</a:t>
                      </a:r>
                    </a:p>
                  </a:txBody>
                  <a:tcPr marL="45720" marR="45720" anchor="ctr"/>
                </a:tc>
                <a:tc>
                  <a:txBody>
                    <a:bodyPr/>
                    <a:lstStyle/>
                    <a:p>
                      <a:pPr algn="ctr" fontAlgn="ctr"/>
                      <a:r>
                        <a:rPr lang="en-GB" sz="1000" b="0" i="0" u="none" strike="noStrike" dirty="0">
                          <a:solidFill>
                            <a:schemeClr val="tx1"/>
                          </a:solidFill>
                          <a:effectLst/>
                          <a:latin typeface="Poppins" panose="00000500000000000000" pitchFamily="2" charset="0"/>
                        </a:rPr>
                        <a:t>Completed.</a:t>
                      </a:r>
                    </a:p>
                  </a:txBody>
                  <a:tcPr marL="45720" marR="45720" anchor="ctr"/>
                </a:tc>
                <a:tc>
                  <a:txBody>
                    <a:bodyPr/>
                    <a:lstStyle/>
                    <a:p>
                      <a:pPr algn="ctr" fontAlgn="ctr"/>
                      <a:r>
                        <a:rPr lang="en-GB" sz="1000" b="0" i="0" u="none" strike="noStrike" dirty="0">
                          <a:solidFill>
                            <a:schemeClr val="tx1"/>
                          </a:solidFill>
                          <a:effectLst/>
                          <a:latin typeface="Poppins" panose="00000500000000000000" pitchFamily="2" charset="0"/>
                        </a:rPr>
                        <a:t>To close</a:t>
                      </a:r>
                    </a:p>
                  </a:txBody>
                  <a:tcPr marL="45720" marR="45720" anchor="ctr"/>
                </a:tc>
                <a:extLst>
                  <a:ext uri="{0D108BD9-81ED-4DB2-BD59-A6C34878D82A}">
                    <a16:rowId xmlns:a16="http://schemas.microsoft.com/office/drawing/2014/main" val="1864417124"/>
                  </a:ext>
                </a:extLst>
              </a:tr>
              <a:tr h="652114">
                <a:tc>
                  <a:txBody>
                    <a:bodyPr/>
                    <a:lstStyle/>
                    <a:p>
                      <a:pPr algn="ctr" fontAlgn="ctr"/>
                      <a:r>
                        <a:rPr lang="en-GB" sz="1000" b="0" i="0" u="none" strike="noStrike">
                          <a:solidFill>
                            <a:schemeClr val="tx1"/>
                          </a:solidFill>
                          <a:effectLst/>
                          <a:latin typeface="Poppins" panose="00000500000000000000" pitchFamily="2" charset="0"/>
                        </a:rPr>
                        <a:t>17</a:t>
                      </a:r>
                    </a:p>
                  </a:txBody>
                  <a:tcPr marL="45720" marR="45720" anchor="ctr"/>
                </a:tc>
                <a:tc>
                  <a:txBody>
                    <a:bodyPr/>
                    <a:lstStyle/>
                    <a:p>
                      <a:pPr algn="ctr" fontAlgn="ctr"/>
                      <a:r>
                        <a:rPr lang="en-GB" sz="1000" b="0" i="0" u="none" strike="noStrike">
                          <a:solidFill>
                            <a:schemeClr val="tx1"/>
                          </a:solidFill>
                          <a:effectLst/>
                          <a:latin typeface="Poppins" panose="00000500000000000000" pitchFamily="2" charset="0"/>
                        </a:rPr>
                        <a:t>WG3</a:t>
                      </a:r>
                    </a:p>
                  </a:txBody>
                  <a:tcPr marL="45720" marR="45720" anchor="ctr"/>
                </a:tc>
                <a:tc>
                  <a:txBody>
                    <a:bodyPr/>
                    <a:lstStyle/>
                    <a:p>
                      <a:pPr algn="ctr" fontAlgn="ctr"/>
                      <a:r>
                        <a:rPr lang="en-GB" sz="1000" b="0" i="0" u="none" strike="noStrike">
                          <a:solidFill>
                            <a:schemeClr val="tx1"/>
                          </a:solidFill>
                          <a:effectLst/>
                          <a:latin typeface="Poppins" panose="00000500000000000000" pitchFamily="2" charset="0"/>
                        </a:rPr>
                        <a:t>DC</a:t>
                      </a:r>
                    </a:p>
                  </a:txBody>
                  <a:tcPr marL="45720" marR="45720" anchor="ctr"/>
                </a:tc>
                <a:tc>
                  <a:txBody>
                    <a:bodyPr/>
                    <a:lstStyle/>
                    <a:p>
                      <a:pPr algn="ctr" fontAlgn="b"/>
                      <a:r>
                        <a:rPr lang="en-GB" sz="1000" b="0" i="0" u="none" strike="noStrike" dirty="0">
                          <a:solidFill>
                            <a:schemeClr val="tx1"/>
                          </a:solidFill>
                          <a:effectLst/>
                          <a:latin typeface="Poppins" panose="00000500000000000000" pitchFamily="2" charset="0"/>
                        </a:rPr>
                        <a:t>Ensure the work group report covers the discussion on over and under recovery and its impact.</a:t>
                      </a:r>
                    </a:p>
                  </a:txBody>
                  <a:tcPr marL="45720" marR="45720" anchor="ctr"/>
                </a:tc>
                <a:tc>
                  <a:txBody>
                    <a:bodyPr/>
                    <a:lstStyle/>
                    <a:p>
                      <a:pPr algn="ctr" fontAlgn="ctr"/>
                      <a:r>
                        <a:rPr lang="en-GB" sz="1000" b="0" i="0" u="none" strike="noStrike" dirty="0">
                          <a:solidFill>
                            <a:schemeClr val="tx1"/>
                          </a:solidFill>
                          <a:effectLst/>
                          <a:latin typeface="Poppins" panose="00000500000000000000" pitchFamily="2" charset="0"/>
                        </a:rPr>
                        <a:t>Ongoing</a:t>
                      </a:r>
                    </a:p>
                  </a:txBody>
                  <a:tcPr marL="45720" marR="45720" anchor="ctr"/>
                </a:tc>
                <a:tc>
                  <a:txBody>
                    <a:bodyPr/>
                    <a:lstStyle/>
                    <a:p>
                      <a:pPr algn="ctr" fontAlgn="ctr"/>
                      <a:r>
                        <a:rPr lang="en-GB" sz="1000" b="0" i="0" u="none" strike="noStrike" kern="1200" dirty="0">
                          <a:solidFill>
                            <a:schemeClr val="tx1"/>
                          </a:solidFill>
                          <a:effectLst/>
                          <a:latin typeface="Poppins" panose="00000500000000000000" pitchFamily="2" charset="0"/>
                          <a:ea typeface="+mn-ea"/>
                          <a:cs typeface="+mn-cs"/>
                        </a:rPr>
                        <a:t>Open</a:t>
                      </a:r>
                    </a:p>
                  </a:txBody>
                  <a:tcPr marL="45720" marR="45720" anchor="ctr"/>
                </a:tc>
                <a:extLst>
                  <a:ext uri="{0D108BD9-81ED-4DB2-BD59-A6C34878D82A}">
                    <a16:rowId xmlns:a16="http://schemas.microsoft.com/office/drawing/2014/main" val="551521641"/>
                  </a:ext>
                </a:extLst>
              </a:tr>
            </a:tbl>
          </a:graphicData>
        </a:graphic>
      </p:graphicFrame>
    </p:spTree>
    <p:extLst>
      <p:ext uri="{BB962C8B-B14F-4D97-AF65-F5344CB8AC3E}">
        <p14:creationId xmlns:p14="http://schemas.microsoft.com/office/powerpoint/2010/main" val="2547580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7D248-30A2-1D01-8D17-FF0645C899B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974D2FB-56F0-AA00-5260-B0E7EA36F85A}"/>
              </a:ext>
            </a:extLst>
          </p:cNvPr>
          <p:cNvSpPr>
            <a:spLocks noGrp="1"/>
          </p:cNvSpPr>
          <p:nvPr>
            <p:ph type="ctrTitle"/>
          </p:nvPr>
        </p:nvSpPr>
        <p:spPr>
          <a:xfrm>
            <a:off x="532944" y="820795"/>
            <a:ext cx="7618684" cy="2387600"/>
          </a:xfrm>
        </p:spPr>
        <p:txBody>
          <a:bodyPr/>
          <a:lstStyle/>
          <a:p>
            <a:r>
              <a:rPr lang="en-GB" dirty="0">
                <a:solidFill>
                  <a:srgbClr val="813366"/>
                </a:solidFill>
                <a:latin typeface="Poppins" panose="00000500000000000000" pitchFamily="2" charset="0"/>
                <a:cs typeface="Poppins" panose="00000500000000000000" pitchFamily="2" charset="0"/>
              </a:rPr>
              <a:t>Alternative Request 1</a:t>
            </a:r>
          </a:p>
        </p:txBody>
      </p:sp>
      <p:pic>
        <p:nvPicPr>
          <p:cNvPr id="5" name="Picture 4" descr="A group of purple circles on a black background&#10;&#10;Description automatically generated">
            <a:extLst>
              <a:ext uri="{FF2B5EF4-FFF2-40B4-BE49-F238E27FC236}">
                <a16:creationId xmlns:a16="http://schemas.microsoft.com/office/drawing/2014/main" id="{E5437217-0C3E-0EB5-A06A-B62486EE8C7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D8407856-F0DF-20C5-271D-45D6917EC355}"/>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solidFill>
                  <a:schemeClr val="tx2"/>
                </a:solidFill>
                <a:latin typeface="Poppins" panose="00000500000000000000" pitchFamily="2" charset="0"/>
                <a:cs typeface="Poppins" panose="00000500000000000000" pitchFamily="2" charset="0"/>
              </a:rPr>
              <a:t>Stephen Dale – NESO</a:t>
            </a:r>
          </a:p>
        </p:txBody>
      </p:sp>
    </p:spTree>
    <p:extLst>
      <p:ext uri="{BB962C8B-B14F-4D97-AF65-F5344CB8AC3E}">
        <p14:creationId xmlns:p14="http://schemas.microsoft.com/office/powerpoint/2010/main" val="1005182997"/>
      </p:ext>
    </p:extLst>
  </p:cSld>
  <p:clrMapOvr>
    <a:masterClrMapping/>
  </p:clrMapOvr>
</p:sld>
</file>

<file path=ppt/theme/theme1.xml><?xml version="1.0" encoding="utf-8"?>
<a:theme xmlns:a="http://schemas.openxmlformats.org/drawingml/2006/main" name="Office Theme">
  <a:themeElements>
    <a:clrScheme name="NESO">
      <a:dk1>
        <a:sysClr val="windowText" lastClr="000000"/>
      </a:dk1>
      <a:lt1>
        <a:sysClr val="window" lastClr="FFFFFF"/>
      </a:lt1>
      <a:dk2>
        <a:srgbClr val="3F0731"/>
      </a:dk2>
      <a:lt2>
        <a:srgbClr val="070E40"/>
      </a:lt2>
      <a:accent1>
        <a:srgbClr val="FF00FF"/>
      </a:accent1>
      <a:accent2>
        <a:srgbClr val="2CB9FF"/>
      </a:accent2>
      <a:accent3>
        <a:srgbClr val="385B16"/>
      </a:accent3>
      <a:accent4>
        <a:srgbClr val="B0322B"/>
      </a:accent4>
      <a:accent5>
        <a:srgbClr val="F9DF5E"/>
      </a:accent5>
      <a:accent6>
        <a:srgbClr val="70E85E"/>
      </a:accent6>
      <a:hlink>
        <a:srgbClr val="0000FF"/>
      </a:hlink>
      <a:folHlink>
        <a:srgbClr val="7A38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adce026-d35b-4a62-a2ee-1436bb44fb55" xsi:nil="true"/>
    <SharedWithUsers xmlns="97b6fe81-1556-4112-94ca-31043ca39b71">
      <UserInfo>
        <DisplayName/>
        <AccountId xsi:nil="true"/>
        <AccountType/>
      </UserInfo>
    </SharedWithUsers>
    <lcf76f155ced4ddcb4097134ff3c332f xmlns="f71abe4e-f5ff-49cd-8eff-5f4949acc51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95E1BDC5029614ABF43223A464FD248" ma:contentTypeVersion="18" ma:contentTypeDescription="Create a new document." ma:contentTypeScope="" ma:versionID="ceb6efbdcfec11dfd429c4202725fe0e">
  <xsd:schema xmlns:xsd="http://www.w3.org/2001/XMLSchema" xmlns:xs="http://www.w3.org/2001/XMLSchema" xmlns:p="http://schemas.microsoft.com/office/2006/metadata/properties" xmlns:ns2="f71abe4e-f5ff-49cd-8eff-5f4949acc510" xmlns:ns3="97b6fe81-1556-4112-94ca-31043ca39b71" xmlns:ns4="cadce026-d35b-4a62-a2ee-1436bb44fb55" targetNamespace="http://schemas.microsoft.com/office/2006/metadata/properties" ma:root="true" ma:fieldsID="47458f1ff4cd003c7258574a568ee77b" ns2:_="" ns3:_="" ns4:_="">
    <xsd:import namespace="f71abe4e-f5ff-49cd-8eff-5f4949acc510"/>
    <xsd:import namespace="97b6fe81-1556-4112-94ca-31043ca39b71"/>
    <xsd:import namespace="cadce026-d35b-4a62-a2ee-1436bb44fb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LengthInSeconds" minOccurs="0"/>
                <xsd:element ref="ns2:lcf76f155ced4ddcb4097134ff3c332f" minOccurs="0"/>
                <xsd:element ref="ns4: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1abe4e-f5ff-49cd-8eff-5f4949acc5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571c05a-9bf0-4b0b-ad97-e13aed49ba31"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b6fe81-1556-4112-94ca-31043ca39b7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dce026-d35b-4a62-a2ee-1436bb44fb55"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2a93f86f-df12-4503-be51-556605c1ee02}" ma:internalName="TaxCatchAll" ma:showField="CatchAllData" ma:web="97b6fe81-1556-4112-94ca-31043ca39b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77EF45-4AFB-42DD-9458-E0118D6C5914}">
  <ds:schemaRefs>
    <ds:schemaRef ds:uri="http://schemas.microsoft.com/sharepoint/v3/contenttype/forms"/>
  </ds:schemaRefs>
</ds:datastoreItem>
</file>

<file path=customXml/itemProps2.xml><?xml version="1.0" encoding="utf-8"?>
<ds:datastoreItem xmlns:ds="http://schemas.openxmlformats.org/officeDocument/2006/customXml" ds:itemID="{038DAACB-6079-4222-BA99-947C98D03F94}">
  <ds:schemaRefs>
    <ds:schemaRef ds:uri="http://purl.org/dc/elements/1.1/"/>
    <ds:schemaRef ds:uri="http://schemas.microsoft.com/office/2006/metadata/properties"/>
    <ds:schemaRef ds:uri="http://purl.org/dc/terms/"/>
    <ds:schemaRef ds:uri="cadce026-d35b-4a62-a2ee-1436bb44fb55"/>
    <ds:schemaRef ds:uri="http://schemas.microsoft.com/office/2006/documentManagement/types"/>
    <ds:schemaRef ds:uri="http://schemas.microsoft.com/office/infopath/2007/PartnerControls"/>
    <ds:schemaRef ds:uri="http://schemas.openxmlformats.org/package/2006/metadata/core-properties"/>
    <ds:schemaRef ds:uri="97b6fe81-1556-4112-94ca-31043ca39b71"/>
    <ds:schemaRef ds:uri="f71abe4e-f5ff-49cd-8eff-5f4949acc510"/>
    <ds:schemaRef ds:uri="http://www.w3.org/XML/1998/namespace"/>
    <ds:schemaRef ds:uri="http://purl.org/dc/dcmitype/"/>
  </ds:schemaRefs>
</ds:datastoreItem>
</file>

<file path=customXml/itemProps3.xml><?xml version="1.0" encoding="utf-8"?>
<ds:datastoreItem xmlns:ds="http://schemas.openxmlformats.org/officeDocument/2006/customXml" ds:itemID="{3E8C3B88-76EF-499A-A401-D97288DA7E9D}">
  <ds:schemaRefs>
    <ds:schemaRef ds:uri="97b6fe81-1556-4112-94ca-31043ca39b71"/>
    <ds:schemaRef ds:uri="cadce026-d35b-4a62-a2ee-1436bb44fb55"/>
    <ds:schemaRef ds:uri="f71abe4e-f5ff-49cd-8eff-5f4949acc5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16</TotalTime>
  <Words>1301</Words>
  <Application>Microsoft Office PowerPoint</Application>
  <PresentationFormat>Widescreen</PresentationFormat>
  <Paragraphs>185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Arial</vt:lpstr>
      <vt:lpstr>Poppins</vt:lpstr>
      <vt:lpstr>Times New Roman</vt:lpstr>
      <vt:lpstr>Office Theme</vt:lpstr>
      <vt:lpstr>CMP445: Pro-rating first year TNUoS for Generators</vt:lpstr>
      <vt:lpstr>WELCOME</vt:lpstr>
      <vt:lpstr>Agenda</vt:lpstr>
      <vt:lpstr>Expectations of a Workgroup Member</vt:lpstr>
      <vt:lpstr>Workgroup Membership</vt:lpstr>
      <vt:lpstr>What is the Alternative Request?</vt:lpstr>
      <vt:lpstr>Timeline for CMP445 as of 09 July 2025</vt:lpstr>
      <vt:lpstr>Outstanding Actions</vt:lpstr>
      <vt:lpstr>Alternative Request 1</vt:lpstr>
      <vt:lpstr>Draft Legal Text Review (Live)</vt:lpstr>
      <vt:lpstr>Workgroup Consultation Review (Live)</vt:lpstr>
      <vt:lpstr>Terms of Reference Discussion (Live)</vt:lpstr>
      <vt:lpstr>Terms of Reference</vt:lpstr>
      <vt:lpstr>Any Other Business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Isabella Howell</dc:creator>
  <cp:lastModifiedBy>Kat Higby (NESO)</cp:lastModifiedBy>
  <cp:revision>1</cp:revision>
  <dcterms:created xsi:type="dcterms:W3CDTF">2024-02-29T11:46:45Z</dcterms:created>
  <dcterms:modified xsi:type="dcterms:W3CDTF">2025-07-09T14:28:50Z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0x010100095E1BDC5029614ABF43223A464FD248</vt:lpwstr>
  </property>
  <property fmtid="{D5CDD505-2E9C-101B-9397-08002B2CF9AE}" pid="3" name="MediaServiceImageTags">
    <vt:lpwstr/>
  </property>
  <property fmtid="{D5CDD505-2E9C-101B-9397-08002B2CF9AE}" pid="4" name="Order">
    <vt:r8>4741700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