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83" r:id="rId6"/>
    <p:sldId id="259" r:id="rId7"/>
    <p:sldId id="292" r:id="rId8"/>
    <p:sldId id="293" r:id="rId9"/>
    <p:sldId id="295" r:id="rId10"/>
    <p:sldId id="299" r:id="rId11"/>
    <p:sldId id="312" r:id="rId12"/>
    <p:sldId id="319" r:id="rId13"/>
    <p:sldId id="321" r:id="rId14"/>
    <p:sldId id="316" r:id="rId15"/>
    <p:sldId id="311" r:id="rId16"/>
    <p:sldId id="300" r:id="rId17"/>
    <p:sldId id="308" r:id="rId18"/>
    <p:sldId id="306"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292"/>
            <p14:sldId id="293"/>
            <p14:sldId id="295"/>
            <p14:sldId id="299"/>
            <p14:sldId id="312"/>
            <p14:sldId id="319"/>
            <p14:sldId id="321"/>
            <p14:sldId id="316"/>
            <p14:sldId id="311"/>
            <p14:sldId id="300"/>
            <p14:sldId id="308"/>
            <p14:sldId id="306"/>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2847B-81E5-5509-19C7-4FCC122B5C85}" name="Andrew Hemus (NESO)" initials="AH" userId="S::Andrew.Hemus@uk.nationalgrid.com::44cf7fd2-15fa-4e6f-bcfc-5f0cbf3163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0FE41-3D3E-49E6-AED2-F5F44D79775F}" v="135" dt="2025-06-18T12:50:52.426"/>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a Evans (NESO)" userId="4c789782-e8da-4377-a30c-a3f571761de6" providerId="ADAL" clId="{62BE6329-42E6-4C68-BA4C-2DF4CFDA67CE}"/>
    <pc:docChg chg="modSld">
      <pc:chgData name="Prisca Evans (NESO)" userId="4c789782-e8da-4377-a30c-a3f571761de6" providerId="ADAL" clId="{62BE6329-42E6-4C68-BA4C-2DF4CFDA67CE}" dt="2025-06-11T11:36:53.719" v="1" actId="20577"/>
      <pc:docMkLst>
        <pc:docMk/>
      </pc:docMkLst>
      <pc:sldChg chg="modSp mod">
        <pc:chgData name="Prisca Evans (NESO)" userId="4c789782-e8da-4377-a30c-a3f571761de6" providerId="ADAL" clId="{62BE6329-42E6-4C68-BA4C-2DF4CFDA67CE}" dt="2025-06-11T11:36:53.719" v="1" actId="20577"/>
        <pc:sldMkLst>
          <pc:docMk/>
          <pc:sldMk cId="4090216598" sldId="256"/>
        </pc:sldMkLst>
        <pc:spChg chg="mod">
          <ac:chgData name="Prisca Evans (NESO)" userId="4c789782-e8da-4377-a30c-a3f571761de6" providerId="ADAL" clId="{62BE6329-42E6-4C68-BA4C-2DF4CFDA67CE}" dt="2025-06-11T11:36:53.719" v="1" actId="20577"/>
          <ac:spMkLst>
            <pc:docMk/>
            <pc:sldMk cId="4090216598" sldId="256"/>
            <ac:spMk id="5" creationId="{3B5167A3-4A0A-1FD4-0498-8A738F8345C3}"/>
          </ac:spMkLst>
        </pc:spChg>
      </pc:sldChg>
    </pc:docChg>
  </pc:docChgLst>
  <pc:docChgLst>
    <pc:chgData name="Kat Higby (NESO)" userId="464b65a7-6b3c-429b-8ca9-572983480f51" providerId="ADAL" clId="{2160FE41-3D3E-49E6-AED2-F5F44D79775F}"/>
    <pc:docChg chg="custSel addSld delSld modSld modSection">
      <pc:chgData name="Kat Higby (NESO)" userId="464b65a7-6b3c-429b-8ca9-572983480f51" providerId="ADAL" clId="{2160FE41-3D3E-49E6-AED2-F5F44D79775F}" dt="2025-06-18T12:50:52.426" v="362" actId="108"/>
      <pc:docMkLst>
        <pc:docMk/>
      </pc:docMkLst>
      <pc:sldChg chg="modSp mod">
        <pc:chgData name="Kat Higby (NESO)" userId="464b65a7-6b3c-429b-8ca9-572983480f51" providerId="ADAL" clId="{2160FE41-3D3E-49E6-AED2-F5F44D79775F}" dt="2025-06-10T14:46:26.567" v="9" actId="20577"/>
        <pc:sldMkLst>
          <pc:docMk/>
          <pc:sldMk cId="4090216598" sldId="256"/>
        </pc:sldMkLst>
        <pc:spChg chg="mod">
          <ac:chgData name="Kat Higby (NESO)" userId="464b65a7-6b3c-429b-8ca9-572983480f51" providerId="ADAL" clId="{2160FE41-3D3E-49E6-AED2-F5F44D79775F}" dt="2025-06-10T14:46:26.567" v="9" actId="20577"/>
          <ac:spMkLst>
            <pc:docMk/>
            <pc:sldMk cId="4090216598" sldId="256"/>
            <ac:spMk id="5" creationId="{3B5167A3-4A0A-1FD4-0498-8A738F8345C3}"/>
          </ac:spMkLst>
        </pc:spChg>
      </pc:sldChg>
      <pc:sldChg chg="modSp mod">
        <pc:chgData name="Kat Higby (NESO)" userId="464b65a7-6b3c-429b-8ca9-572983480f51" providerId="ADAL" clId="{2160FE41-3D3E-49E6-AED2-F5F44D79775F}" dt="2025-06-10T14:46:59.534" v="32" actId="20577"/>
        <pc:sldMkLst>
          <pc:docMk/>
          <pc:sldMk cId="2243787793" sldId="259"/>
        </pc:sldMkLst>
        <pc:graphicFrameChg chg="modGraphic">
          <ac:chgData name="Kat Higby (NESO)" userId="464b65a7-6b3c-429b-8ca9-572983480f51" providerId="ADAL" clId="{2160FE41-3D3E-49E6-AED2-F5F44D79775F}" dt="2025-06-10T14:46:59.534" v="32" actId="20577"/>
          <ac:graphicFrameMkLst>
            <pc:docMk/>
            <pc:sldMk cId="2243787793" sldId="259"/>
            <ac:graphicFrameMk id="5" creationId="{540636BB-63E8-7891-EC53-475036AF94E6}"/>
          </ac:graphicFrameMkLst>
        </pc:graphicFrameChg>
      </pc:sldChg>
      <pc:sldChg chg="modSp mod">
        <pc:chgData name="Kat Higby (NESO)" userId="464b65a7-6b3c-429b-8ca9-572983480f51" providerId="ADAL" clId="{2160FE41-3D3E-49E6-AED2-F5F44D79775F}" dt="2025-06-10T14:51:04.873" v="165" actId="20577"/>
        <pc:sldMkLst>
          <pc:docMk/>
          <pc:sldMk cId="1744933276" sldId="299"/>
        </pc:sldMkLst>
        <pc:spChg chg="mod">
          <ac:chgData name="Kat Higby (NESO)" userId="464b65a7-6b3c-429b-8ca9-572983480f51" providerId="ADAL" clId="{2160FE41-3D3E-49E6-AED2-F5F44D79775F}" dt="2025-06-10T14:51:04.873" v="165" actId="20577"/>
          <ac:spMkLst>
            <pc:docMk/>
            <pc:sldMk cId="1744933276" sldId="299"/>
            <ac:spMk id="2" creationId="{4C7511C7-722C-EB44-8F0E-3FE53AB0269A}"/>
          </ac:spMkLst>
        </pc:spChg>
        <pc:graphicFrameChg chg="modGraphic">
          <ac:chgData name="Kat Higby (NESO)" userId="464b65a7-6b3c-429b-8ca9-572983480f51" providerId="ADAL" clId="{2160FE41-3D3E-49E6-AED2-F5F44D79775F}" dt="2025-06-10T14:50:43.903" v="157" actId="20577"/>
          <ac:graphicFrameMkLst>
            <pc:docMk/>
            <pc:sldMk cId="1744933276" sldId="299"/>
            <ac:graphicFrameMk id="3" creationId="{D31358F3-6EC9-C8E8-5669-82A87673DAED}"/>
          </ac:graphicFrameMkLst>
        </pc:graphicFrameChg>
      </pc:sldChg>
      <pc:sldChg chg="modSp mod">
        <pc:chgData name="Kat Higby (NESO)" userId="464b65a7-6b3c-429b-8ca9-572983480f51" providerId="ADAL" clId="{2160FE41-3D3E-49E6-AED2-F5F44D79775F}" dt="2025-06-18T12:50:52.426" v="362" actId="108"/>
        <pc:sldMkLst>
          <pc:docMk/>
          <pc:sldMk cId="524850042" sldId="308"/>
        </pc:sldMkLst>
        <pc:graphicFrameChg chg="mod modGraphic">
          <ac:chgData name="Kat Higby (NESO)" userId="464b65a7-6b3c-429b-8ca9-572983480f51" providerId="ADAL" clId="{2160FE41-3D3E-49E6-AED2-F5F44D79775F}" dt="2025-06-18T12:50:52.426" v="362" actId="108"/>
          <ac:graphicFrameMkLst>
            <pc:docMk/>
            <pc:sldMk cId="524850042" sldId="308"/>
            <ac:graphicFrameMk id="3" creationId="{B3E74044-704E-9182-0244-7D8D66AAAB2A}"/>
          </ac:graphicFrameMkLst>
        </pc:graphicFrameChg>
      </pc:sldChg>
      <pc:sldChg chg="del">
        <pc:chgData name="Kat Higby (NESO)" userId="464b65a7-6b3c-429b-8ca9-572983480f51" providerId="ADAL" clId="{2160FE41-3D3E-49E6-AED2-F5F44D79775F}" dt="2025-06-10T15:31:57.008" v="196" actId="47"/>
        <pc:sldMkLst>
          <pc:docMk/>
          <pc:sldMk cId="1245899177" sldId="310"/>
        </pc:sldMkLst>
      </pc:sldChg>
      <pc:sldChg chg="modSp mod">
        <pc:chgData name="Kat Higby (NESO)" userId="464b65a7-6b3c-429b-8ca9-572983480f51" providerId="ADAL" clId="{2160FE41-3D3E-49E6-AED2-F5F44D79775F}" dt="2025-06-10T15:34:59.488" v="228" actId="20577"/>
        <pc:sldMkLst>
          <pc:docMk/>
          <pc:sldMk cId="951265270" sldId="311"/>
        </pc:sldMkLst>
        <pc:spChg chg="mod">
          <ac:chgData name="Kat Higby (NESO)" userId="464b65a7-6b3c-429b-8ca9-572983480f51" providerId="ADAL" clId="{2160FE41-3D3E-49E6-AED2-F5F44D79775F}" dt="2025-06-10T15:34:59.488" v="228" actId="20577"/>
          <ac:spMkLst>
            <pc:docMk/>
            <pc:sldMk cId="951265270" sldId="311"/>
            <ac:spMk id="6" creationId="{06DAAC67-1858-EE82-DA3A-6783DE9FC8A6}"/>
          </ac:spMkLst>
        </pc:spChg>
      </pc:sldChg>
      <pc:sldChg chg="modSp mod">
        <pc:chgData name="Kat Higby (NESO)" userId="464b65a7-6b3c-429b-8ca9-572983480f51" providerId="ADAL" clId="{2160FE41-3D3E-49E6-AED2-F5F44D79775F}" dt="2025-06-18T12:43:21.823" v="303" actId="20577"/>
        <pc:sldMkLst>
          <pc:docMk/>
          <pc:sldMk cId="2547580904" sldId="312"/>
        </pc:sldMkLst>
        <pc:graphicFrameChg chg="mod modGraphic">
          <ac:chgData name="Kat Higby (NESO)" userId="464b65a7-6b3c-429b-8ca9-572983480f51" providerId="ADAL" clId="{2160FE41-3D3E-49E6-AED2-F5F44D79775F}" dt="2025-06-18T12:43:21.823" v="303" actId="20577"/>
          <ac:graphicFrameMkLst>
            <pc:docMk/>
            <pc:sldMk cId="2547580904" sldId="312"/>
            <ac:graphicFrameMk id="3" creationId="{15F84721-9992-7820-8FB8-0733772D729C}"/>
          </ac:graphicFrameMkLst>
        </pc:graphicFrameChg>
      </pc:sldChg>
      <pc:sldChg chg="del">
        <pc:chgData name="Kat Higby (NESO)" userId="464b65a7-6b3c-429b-8ca9-572983480f51" providerId="ADAL" clId="{2160FE41-3D3E-49E6-AED2-F5F44D79775F}" dt="2025-06-10T15:34:49.905" v="213" actId="47"/>
        <pc:sldMkLst>
          <pc:docMk/>
          <pc:sldMk cId="1512158755" sldId="313"/>
        </pc:sldMkLst>
      </pc:sldChg>
      <pc:sldChg chg="del">
        <pc:chgData name="Kat Higby (NESO)" userId="464b65a7-6b3c-429b-8ca9-572983480f51" providerId="ADAL" clId="{2160FE41-3D3E-49E6-AED2-F5F44D79775F}" dt="2025-06-10T15:35:02.844" v="229" actId="47"/>
        <pc:sldMkLst>
          <pc:docMk/>
          <pc:sldMk cId="691509482" sldId="314"/>
        </pc:sldMkLst>
      </pc:sldChg>
      <pc:sldChg chg="del">
        <pc:chgData name="Kat Higby (NESO)" userId="464b65a7-6b3c-429b-8ca9-572983480f51" providerId="ADAL" clId="{2160FE41-3D3E-49E6-AED2-F5F44D79775F}" dt="2025-06-10T15:31:57.904" v="197" actId="47"/>
        <pc:sldMkLst>
          <pc:docMk/>
          <pc:sldMk cId="3708700367" sldId="315"/>
        </pc:sldMkLst>
      </pc:sldChg>
      <pc:sldChg chg="modSp mod">
        <pc:chgData name="Kat Higby (NESO)" userId="464b65a7-6b3c-429b-8ca9-572983480f51" providerId="ADAL" clId="{2160FE41-3D3E-49E6-AED2-F5F44D79775F}" dt="2025-06-10T15:34:46.787" v="212" actId="20577"/>
        <pc:sldMkLst>
          <pc:docMk/>
          <pc:sldMk cId="1191141750" sldId="316"/>
        </pc:sldMkLst>
        <pc:spChg chg="mod">
          <ac:chgData name="Kat Higby (NESO)" userId="464b65a7-6b3c-429b-8ca9-572983480f51" providerId="ADAL" clId="{2160FE41-3D3E-49E6-AED2-F5F44D79775F}" dt="2025-06-10T15:34:46.787" v="212" actId="20577"/>
          <ac:spMkLst>
            <pc:docMk/>
            <pc:sldMk cId="1191141750" sldId="316"/>
            <ac:spMk id="6" creationId="{351A14F3-FFF7-2B3C-BF94-DC6236934A05}"/>
          </ac:spMkLst>
        </pc:spChg>
      </pc:sldChg>
      <pc:sldChg chg="del">
        <pc:chgData name="Kat Higby (NESO)" userId="464b65a7-6b3c-429b-8ca9-572983480f51" providerId="ADAL" clId="{2160FE41-3D3E-49E6-AED2-F5F44D79775F}" dt="2025-06-10T15:32:00.225" v="199" actId="47"/>
        <pc:sldMkLst>
          <pc:docMk/>
          <pc:sldMk cId="2942296776" sldId="317"/>
        </pc:sldMkLst>
      </pc:sldChg>
      <pc:sldChg chg="del">
        <pc:chgData name="Kat Higby (NESO)" userId="464b65a7-6b3c-429b-8ca9-572983480f51" providerId="ADAL" clId="{2160FE41-3D3E-49E6-AED2-F5F44D79775F}" dt="2025-06-10T15:31:58.617" v="198" actId="47"/>
        <pc:sldMkLst>
          <pc:docMk/>
          <pc:sldMk cId="3909575325" sldId="318"/>
        </pc:sldMkLst>
      </pc:sldChg>
      <pc:sldChg chg="modSp add mod">
        <pc:chgData name="Kat Higby (NESO)" userId="464b65a7-6b3c-429b-8ca9-572983480f51" providerId="ADAL" clId="{2160FE41-3D3E-49E6-AED2-F5F44D79775F}" dt="2025-06-10T15:30:54.792" v="195" actId="313"/>
        <pc:sldMkLst>
          <pc:docMk/>
          <pc:sldMk cId="1176553738" sldId="319"/>
        </pc:sldMkLst>
        <pc:graphicFrameChg chg="mod modGraphic">
          <ac:chgData name="Kat Higby (NESO)" userId="464b65a7-6b3c-429b-8ca9-572983480f51" providerId="ADAL" clId="{2160FE41-3D3E-49E6-AED2-F5F44D79775F}" dt="2025-06-10T15:30:54.792" v="195" actId="313"/>
          <ac:graphicFrameMkLst>
            <pc:docMk/>
            <pc:sldMk cId="1176553738" sldId="319"/>
            <ac:graphicFrameMk id="3" creationId="{E7A524A5-C28B-14E4-C954-4FD4D1094387}"/>
          </ac:graphicFrameMkLst>
        </pc:graphicFrameChg>
      </pc:sldChg>
      <pc:sldChg chg="new del">
        <pc:chgData name="Kat Higby (NESO)" userId="464b65a7-6b3c-429b-8ca9-572983480f51" providerId="ADAL" clId="{2160FE41-3D3E-49E6-AED2-F5F44D79775F}" dt="2025-06-18T12:33:44.598" v="266" actId="47"/>
        <pc:sldMkLst>
          <pc:docMk/>
          <pc:sldMk cId="2788634575" sldId="320"/>
        </pc:sldMkLst>
      </pc:sldChg>
      <pc:sldChg chg="addSp delSp modSp add mod">
        <pc:chgData name="Kat Higby (NESO)" userId="464b65a7-6b3c-429b-8ca9-572983480f51" providerId="ADAL" clId="{2160FE41-3D3E-49E6-AED2-F5F44D79775F}" dt="2025-06-18T12:36:31.924" v="299" actId="1076"/>
        <pc:sldMkLst>
          <pc:docMk/>
          <pc:sldMk cId="822575272" sldId="321"/>
        </pc:sldMkLst>
        <pc:spChg chg="mod">
          <ac:chgData name="Kat Higby (NESO)" userId="464b65a7-6b3c-429b-8ca9-572983480f51" providerId="ADAL" clId="{2160FE41-3D3E-49E6-AED2-F5F44D79775F}" dt="2025-06-18T12:34:45.006" v="292" actId="1076"/>
          <ac:spMkLst>
            <pc:docMk/>
            <pc:sldMk cId="822575272" sldId="321"/>
            <ac:spMk id="2" creationId="{32618C73-1439-18E3-0823-BB8971592967}"/>
          </ac:spMkLst>
        </pc:spChg>
        <pc:spChg chg="add mod">
          <ac:chgData name="Kat Higby (NESO)" userId="464b65a7-6b3c-429b-8ca9-572983480f51" providerId="ADAL" clId="{2160FE41-3D3E-49E6-AED2-F5F44D79775F}" dt="2025-06-18T12:36:31.924" v="299" actId="1076"/>
          <ac:spMkLst>
            <pc:docMk/>
            <pc:sldMk cId="822575272" sldId="321"/>
            <ac:spMk id="5" creationId="{B3C0149C-57D1-D791-866D-E6B7DFCB6A59}"/>
          </ac:spMkLst>
        </pc:spChg>
        <pc:graphicFrameChg chg="del">
          <ac:chgData name="Kat Higby (NESO)" userId="464b65a7-6b3c-429b-8ca9-572983480f51" providerId="ADAL" clId="{2160FE41-3D3E-49E6-AED2-F5F44D79775F}" dt="2025-06-18T12:33:49.412" v="267" actId="478"/>
          <ac:graphicFrameMkLst>
            <pc:docMk/>
            <pc:sldMk cId="822575272" sldId="321"/>
            <ac:graphicFrameMk id="3" creationId="{AA096093-77F4-5968-E6D0-DC2E18F4A92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18/06/2025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18/06/2025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2" y="1788983"/>
            <a:ext cx="5378759" cy="2387600"/>
          </a:xfrm>
        </p:spPr>
        <p:txBody>
          <a:bodyPr>
            <a:normAutofit fontScale="90000"/>
          </a:bodyPr>
          <a:lstStyle/>
          <a:p>
            <a:r>
              <a:rPr lang="en-GB">
                <a:latin typeface="Poppins" panose="00000500000000000000" pitchFamily="2" charset="0"/>
                <a:cs typeface="Poppins" panose="00000500000000000000" pitchFamily="2" charset="0"/>
              </a:rPr>
              <a:t>CMP445:</a:t>
            </a:r>
            <a:br>
              <a:rPr lang="en-GB">
                <a:latin typeface="Poppins" panose="00000500000000000000" pitchFamily="2" charset="0"/>
                <a:cs typeface="Poppins" panose="00000500000000000000" pitchFamily="2" charset="0"/>
              </a:rPr>
            </a:br>
            <a:r>
              <a:rPr lang="en-GB">
                <a:latin typeface="Poppins" panose="00000500000000000000" pitchFamily="2" charset="0"/>
                <a:cs typeface="Poppins" panose="00000500000000000000" pitchFamily="2" charset="0"/>
              </a:rPr>
              <a:t>Pro-rating first year TNUoS for Generators</a:t>
            </a: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490101"/>
            <a:ext cx="4900447" cy="1044146"/>
          </a:xfrm>
        </p:spPr>
        <p:txBody>
          <a:bodyPr>
            <a:normAutofit/>
          </a:bodyPr>
          <a:lstStyle/>
          <a:p>
            <a:r>
              <a:rPr lang="en-GB">
                <a:solidFill>
                  <a:schemeClr val="accent1"/>
                </a:solidFill>
                <a:latin typeface="Poppins" panose="00000500000000000000" pitchFamily="2" charset="0"/>
                <a:cs typeface="Poppins" panose="00000500000000000000" pitchFamily="2" charset="0"/>
              </a:rPr>
              <a:t>Workgroup 3, 18 June 2025</a:t>
            </a:r>
          </a:p>
          <a:p>
            <a:r>
              <a:rPr lang="en-GB">
                <a:solidFill>
                  <a:schemeClr val="accent1"/>
                </a:solidFill>
                <a:latin typeface="Poppins" panose="00000500000000000000" pitchFamily="2" charset="0"/>
                <a:cs typeface="Poppins" panose="00000500000000000000" pitchFamily="2" charset="0"/>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2EAB2-5823-9128-AFE3-4342A50DE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18C73-1439-18E3-0823-BB8971592967}"/>
              </a:ext>
            </a:extLst>
          </p:cNvPr>
          <p:cNvSpPr>
            <a:spLocks noGrp="1"/>
          </p:cNvSpPr>
          <p:nvPr>
            <p:ph type="title"/>
          </p:nvPr>
        </p:nvSpPr>
        <p:spPr>
          <a:xfrm>
            <a:off x="285222" y="672087"/>
            <a:ext cx="9577527" cy="826394"/>
          </a:xfrm>
        </p:spPr>
        <p:txBody>
          <a:bodyPr>
            <a:noAutofit/>
          </a:bodyPr>
          <a:lstStyle/>
          <a:p>
            <a:r>
              <a:rPr lang="en-GB" sz="2400">
                <a:solidFill>
                  <a:srgbClr val="813366"/>
                </a:solidFill>
              </a:rPr>
              <a:t>Action 6 - Review Section 3.10.5 and provide update to the Workgroup </a:t>
            </a:r>
          </a:p>
        </p:txBody>
      </p:sp>
      <p:sp>
        <p:nvSpPr>
          <p:cNvPr id="5" name="TextBox 4">
            <a:extLst>
              <a:ext uri="{FF2B5EF4-FFF2-40B4-BE49-F238E27FC236}">
                <a16:creationId xmlns:a16="http://schemas.microsoft.com/office/drawing/2014/main" id="{B3C0149C-57D1-D791-866D-E6B7DFCB6A59}"/>
              </a:ext>
            </a:extLst>
          </p:cNvPr>
          <p:cNvSpPr txBox="1"/>
          <p:nvPr/>
        </p:nvSpPr>
        <p:spPr>
          <a:xfrm>
            <a:off x="176981" y="1498481"/>
            <a:ext cx="11454494" cy="4785926"/>
          </a:xfrm>
          <a:prstGeom prst="rect">
            <a:avLst/>
          </a:prstGeom>
          <a:noFill/>
        </p:spPr>
        <p:txBody>
          <a:bodyPr wrap="square">
            <a:spAutoFit/>
          </a:bodyPr>
          <a:lstStyle/>
          <a:p>
            <a:pPr algn="l">
              <a:spcBef>
                <a:spcPts val="600"/>
              </a:spcBef>
              <a:spcAft>
                <a:spcPts val="300"/>
              </a:spcAft>
              <a:buNone/>
            </a:pPr>
            <a:r>
              <a:rPr lang="en-GB" b="1" i="0">
                <a:solidFill>
                  <a:srgbClr val="424242"/>
                </a:solidFill>
                <a:effectLst/>
                <a:latin typeface="Poppins" panose="00000500000000000000" pitchFamily="2" charset="0"/>
                <a:cs typeface="Poppins" panose="00000500000000000000" pitchFamily="2" charset="0"/>
              </a:rPr>
              <a:t>Section 3.10.5 – Redundant Obligation Context</a:t>
            </a:r>
            <a:endParaRPr lang="en-GB" b="0" i="0">
              <a:solidFill>
                <a:srgbClr val="424242"/>
              </a:solidFill>
              <a:effectLst/>
              <a:latin typeface="Poppins" panose="00000500000000000000" pitchFamily="2" charset="0"/>
              <a:cs typeface="Poppins" panose="00000500000000000000" pitchFamily="2" charset="0"/>
            </a:endParaRPr>
          </a:p>
          <a:p>
            <a:pPr algn="l">
              <a:spcBef>
                <a:spcPts val="300"/>
              </a:spcBef>
              <a:spcAft>
                <a:spcPts val="300"/>
              </a:spcAft>
              <a:buFont typeface="Arial" panose="020B0604020202020204" pitchFamily="34" charset="0"/>
              <a:buChar char="•"/>
            </a:pPr>
            <a:r>
              <a:rPr lang="en-GB" b="0" i="0">
                <a:solidFill>
                  <a:srgbClr val="424242"/>
                </a:solidFill>
                <a:effectLst/>
                <a:latin typeface="Poppins" panose="00000500000000000000" pitchFamily="2" charset="0"/>
                <a:cs typeface="Poppins" panose="00000500000000000000" pitchFamily="2" charset="0"/>
              </a:rPr>
              <a:t> The obligation is redundant and mostly unknown—generators would only act on it if specifically asked.</a:t>
            </a:r>
          </a:p>
          <a:p>
            <a:pPr algn="l">
              <a:spcBef>
                <a:spcPts val="300"/>
              </a:spcBef>
              <a:spcAft>
                <a:spcPts val="300"/>
              </a:spcAft>
              <a:buFont typeface="Arial" panose="020B0604020202020204" pitchFamily="34" charset="0"/>
              <a:buChar char="•"/>
            </a:pPr>
            <a:r>
              <a:rPr lang="en-GB" b="0" i="0">
                <a:solidFill>
                  <a:srgbClr val="424242"/>
                </a:solidFill>
                <a:effectLst/>
                <a:latin typeface="Poppins" panose="00000500000000000000" pitchFamily="2" charset="0"/>
                <a:cs typeface="Poppins" panose="00000500000000000000" pitchFamily="2" charset="0"/>
              </a:rPr>
              <a:t>The charging team doesn’t rely on this data. The revenue team don’t request it, and no one recalls ever receiving or using it (noted during a recent CUSC obligations review).</a:t>
            </a:r>
          </a:p>
          <a:p>
            <a:pPr algn="l">
              <a:spcBef>
                <a:spcPts val="300"/>
              </a:spcBef>
              <a:spcAft>
                <a:spcPts val="300"/>
              </a:spcAft>
              <a:buFont typeface="Arial" panose="020B0604020202020204" pitchFamily="34" charset="0"/>
              <a:buChar char="•"/>
            </a:pPr>
            <a:r>
              <a:rPr lang="en-GB" b="0" i="0">
                <a:solidFill>
                  <a:srgbClr val="424242"/>
                </a:solidFill>
                <a:effectLst/>
                <a:latin typeface="Poppins" panose="00000500000000000000" pitchFamily="2" charset="0"/>
                <a:cs typeface="Poppins" panose="00000500000000000000" pitchFamily="2" charset="0"/>
              </a:rPr>
              <a:t>Most generators likely aren’t aware of the requirement and aren’t submitting declarations.</a:t>
            </a:r>
          </a:p>
          <a:p>
            <a:pPr algn="l">
              <a:spcBef>
                <a:spcPts val="300"/>
              </a:spcBef>
              <a:spcAft>
                <a:spcPts val="300"/>
              </a:spcAft>
              <a:buFont typeface="Arial" panose="020B0604020202020204" pitchFamily="34" charset="0"/>
              <a:buChar char="•"/>
            </a:pPr>
            <a:r>
              <a:rPr lang="en-GB" b="0" i="0">
                <a:solidFill>
                  <a:srgbClr val="424242"/>
                </a:solidFill>
                <a:effectLst/>
                <a:latin typeface="Poppins" panose="00000500000000000000" pitchFamily="2" charset="0"/>
                <a:cs typeface="Poppins" panose="00000500000000000000" pitchFamily="2" charset="0"/>
              </a:rPr>
              <a:t>A separate mod to request monthly TEC profiles would be inappropriate—it could imply intent to charge monthly based on max TEC.</a:t>
            </a:r>
          </a:p>
          <a:p>
            <a:pPr algn="l">
              <a:spcBef>
                <a:spcPts val="300"/>
              </a:spcBef>
              <a:spcAft>
                <a:spcPts val="300"/>
              </a:spcAft>
              <a:buFont typeface="Arial" panose="020B0604020202020204" pitchFamily="34" charset="0"/>
              <a:buChar char="•"/>
            </a:pPr>
            <a:r>
              <a:rPr lang="en-GB">
                <a:solidFill>
                  <a:srgbClr val="424242"/>
                </a:solidFill>
                <a:latin typeface="Poppins" panose="00000500000000000000" pitchFamily="2" charset="0"/>
                <a:cs typeface="Poppins" panose="00000500000000000000" pitchFamily="2" charset="0"/>
              </a:rPr>
              <a:t>We use the contracted TEC as per the TEC register to set locational tariffs and we use the CCMs best view of connection dates to set the generation charging base (which drives revenue collection and the adjustment tariff)</a:t>
            </a:r>
          </a:p>
          <a:p>
            <a:pPr algn="l">
              <a:spcBef>
                <a:spcPts val="300"/>
              </a:spcBef>
              <a:spcAft>
                <a:spcPts val="300"/>
              </a:spcAft>
              <a:buFont typeface="Arial" panose="020B0604020202020204" pitchFamily="34" charset="0"/>
              <a:buChar char="•"/>
            </a:pPr>
            <a:endParaRPr lang="en-GB">
              <a:solidFill>
                <a:srgbClr val="424242"/>
              </a:solidFill>
              <a:latin typeface="Poppins" panose="00000500000000000000" pitchFamily="2" charset="0"/>
              <a:cs typeface="Poppins" panose="00000500000000000000" pitchFamily="2" charset="0"/>
            </a:endParaRPr>
          </a:p>
          <a:p>
            <a:pPr algn="l">
              <a:spcBef>
                <a:spcPts val="300"/>
              </a:spcBef>
              <a:spcAft>
                <a:spcPts val="300"/>
              </a:spcAft>
              <a:buFont typeface="Arial" panose="020B0604020202020204" pitchFamily="34" charset="0"/>
              <a:buChar char="•"/>
            </a:pPr>
            <a:r>
              <a:rPr lang="en-GB" b="1" i="0">
                <a:solidFill>
                  <a:srgbClr val="424242"/>
                </a:solidFill>
                <a:effectLst/>
                <a:latin typeface="Poppins" panose="00000500000000000000" pitchFamily="2" charset="0"/>
                <a:cs typeface="Poppins" panose="00000500000000000000" pitchFamily="2" charset="0"/>
              </a:rPr>
              <a:t>Does the presence of this term in the current version of the mod trigger a discussion about its removal? If it serves no value and isn't being acted upon, shouldn't we consider removing it as part of the modification process?</a:t>
            </a:r>
            <a:endParaRPr lang="en-GB" b="0" i="0">
              <a:solidFill>
                <a:srgbClr val="424242"/>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2257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B79B-D4CA-35B7-D2F0-B8F16CF7C2C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1A14F3-FFF7-2B3C-BF94-DC6236934A05}"/>
              </a:ext>
            </a:extLst>
          </p:cNvPr>
          <p:cNvSpPr>
            <a:spLocks noGrp="1"/>
          </p:cNvSpPr>
          <p:nvPr>
            <p:ph type="ctrTitle"/>
          </p:nvPr>
        </p:nvSpPr>
        <p:spPr>
          <a:xfrm>
            <a:off x="532944" y="820795"/>
            <a:ext cx="7618684" cy="2387600"/>
          </a:xfrm>
        </p:spPr>
        <p:txBody>
          <a:bodyPr/>
          <a:lstStyle/>
          <a:p>
            <a:r>
              <a:rPr lang="en-GB">
                <a:solidFill>
                  <a:srgbClr val="813366"/>
                </a:solidFill>
                <a:latin typeface="Poppins" panose="00000500000000000000" pitchFamily="2" charset="0"/>
                <a:cs typeface="Poppins" panose="00000500000000000000" pitchFamily="2" charset="0"/>
              </a:rPr>
              <a:t>Draft Legal Text Review (Live)</a:t>
            </a:r>
          </a:p>
        </p:txBody>
      </p:sp>
      <p:pic>
        <p:nvPicPr>
          <p:cNvPr id="5" name="Picture 4" descr="A group of purple circles on a black background&#10;&#10;Description automatically generated">
            <a:extLst>
              <a:ext uri="{FF2B5EF4-FFF2-40B4-BE49-F238E27FC236}">
                <a16:creationId xmlns:a16="http://schemas.microsoft.com/office/drawing/2014/main" id="{CB6FC176-8DE7-F44D-CC8F-87CC0B03EB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BA881DF-A48B-E403-53FC-7764C818D22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119114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DB20-901A-54CB-DA17-BCE0B4CEB8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DAAC67-1858-EE82-DA3A-6783DE9FC8A6}"/>
              </a:ext>
            </a:extLst>
          </p:cNvPr>
          <p:cNvSpPr>
            <a:spLocks noGrp="1"/>
          </p:cNvSpPr>
          <p:nvPr>
            <p:ph type="ctrTitle"/>
          </p:nvPr>
        </p:nvSpPr>
        <p:spPr>
          <a:xfrm>
            <a:off x="450750" y="830652"/>
            <a:ext cx="7618684" cy="2387600"/>
          </a:xfrm>
        </p:spPr>
        <p:txBody>
          <a:bodyPr/>
          <a:lstStyle/>
          <a:p>
            <a:r>
              <a:rPr lang="en-GB">
                <a:solidFill>
                  <a:srgbClr val="813366"/>
                </a:solidFill>
                <a:latin typeface="Poppins" panose="00000500000000000000" pitchFamily="2" charset="0"/>
                <a:cs typeface="Poppins" panose="00000500000000000000" pitchFamily="2" charset="0"/>
              </a:rPr>
              <a:t>Workgroup Consultation Review (Live)</a:t>
            </a:r>
          </a:p>
        </p:txBody>
      </p:sp>
      <p:pic>
        <p:nvPicPr>
          <p:cNvPr id="5" name="Picture 4" descr="A group of purple circles on a black background&#10;&#10;Description automatically generated">
            <a:extLst>
              <a:ext uri="{FF2B5EF4-FFF2-40B4-BE49-F238E27FC236}">
                <a16:creationId xmlns:a16="http://schemas.microsoft.com/office/drawing/2014/main" id="{B2DCE00A-E822-6EBE-A462-A7CDDF5788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22146EC-C06E-4B14-3C8C-0E8645ADFA9D}"/>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95126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4" y="820795"/>
            <a:ext cx="7618684" cy="2387600"/>
          </a:xfrm>
        </p:spPr>
        <p:txBody>
          <a:bodyPr/>
          <a:lstStyle/>
          <a:p>
            <a:r>
              <a:rPr lang="en-GB">
                <a:solidFill>
                  <a:srgbClr val="813366"/>
                </a:solidFill>
                <a:latin typeface="Poppins" panose="00000500000000000000" pitchFamily="2" charset="0"/>
                <a:cs typeface="Poppins" panose="00000500000000000000" pitchFamily="2" charset="0"/>
              </a:rPr>
              <a:t>Terms of Reference Discussion (Live)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EF5D35DD-784C-E582-925E-606A368FFDF9}"/>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360061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sz="2400">
                <a:solidFill>
                  <a:srgbClr val="813366"/>
                </a:solidFill>
              </a:rPr>
              <a:t>Terms of Reference</a:t>
            </a:r>
          </a:p>
        </p:txBody>
      </p:sp>
      <p:graphicFrame>
        <p:nvGraphicFramePr>
          <p:cNvPr id="3" name="Table 2">
            <a:extLst>
              <a:ext uri="{FF2B5EF4-FFF2-40B4-BE49-F238E27FC236}">
                <a16:creationId xmlns:a16="http://schemas.microsoft.com/office/drawing/2014/main" id="{B3E74044-704E-9182-0244-7D8D66AAAB2A}"/>
              </a:ext>
            </a:extLst>
          </p:cNvPr>
          <p:cNvGraphicFramePr>
            <a:graphicFrameLocks noGrp="1"/>
          </p:cNvGraphicFramePr>
          <p:nvPr>
            <p:extLst>
              <p:ext uri="{D42A27DB-BD31-4B8C-83A1-F6EECF244321}">
                <p14:modId xmlns:p14="http://schemas.microsoft.com/office/powerpoint/2010/main" val="3804487728"/>
              </p:ext>
            </p:extLst>
          </p:nvPr>
        </p:nvGraphicFramePr>
        <p:xfrm>
          <a:off x="380246" y="1235676"/>
          <a:ext cx="11516682" cy="4157582"/>
        </p:xfrm>
        <a:graphic>
          <a:graphicData uri="http://schemas.openxmlformats.org/drawingml/2006/table">
            <a:tbl>
              <a:tblPr/>
              <a:tblGrid>
                <a:gridCol w="3464167">
                  <a:extLst>
                    <a:ext uri="{9D8B030D-6E8A-4147-A177-3AD203B41FA5}">
                      <a16:colId xmlns:a16="http://schemas.microsoft.com/office/drawing/2014/main" val="4292539506"/>
                    </a:ext>
                  </a:extLst>
                </a:gridCol>
                <a:gridCol w="3844413">
                  <a:extLst>
                    <a:ext uri="{9D8B030D-6E8A-4147-A177-3AD203B41FA5}">
                      <a16:colId xmlns:a16="http://schemas.microsoft.com/office/drawing/2014/main" val="805340370"/>
                    </a:ext>
                  </a:extLst>
                </a:gridCol>
                <a:gridCol w="4208102">
                  <a:extLst>
                    <a:ext uri="{9D8B030D-6E8A-4147-A177-3AD203B41FA5}">
                      <a16:colId xmlns:a16="http://schemas.microsoft.com/office/drawing/2014/main" val="3541497287"/>
                    </a:ext>
                  </a:extLst>
                </a:gridCol>
              </a:tblGrid>
              <a:tr h="357150">
                <a:tc>
                  <a:txBody>
                    <a:bodyPr/>
                    <a:lstStyle/>
                    <a:p>
                      <a:pPr algn="just" fontAlgn="base"/>
                      <a:r>
                        <a:rPr lang="en-GB" sz="1000" b="1" i="0">
                          <a:solidFill>
                            <a:srgbClr val="FFFFFF"/>
                          </a:solidFill>
                          <a:effectLst/>
                          <a:latin typeface="Poppins" panose="00000500000000000000" pitchFamily="2" charset="0"/>
                          <a:cs typeface="Poppins" panose="00000500000000000000" pitchFamily="2" charset="0"/>
                        </a:rPr>
                        <a:t>Workgroup Terms of Reference</a:t>
                      </a:r>
                      <a:r>
                        <a:rPr lang="en-GB" sz="1000" b="0" i="0">
                          <a:solidFill>
                            <a:srgbClr val="FFFFFF"/>
                          </a:solidFill>
                          <a:effectLst/>
                          <a:latin typeface="Poppins" panose="00000500000000000000" pitchFamily="2" charset="0"/>
                          <a:cs typeface="Poppins" panose="00000500000000000000" pitchFamily="2" charset="0"/>
                        </a:rPr>
                        <a:t> </a:t>
                      </a:r>
                      <a:endParaRPr lang="en-GB" sz="1000" b="0" i="0">
                        <a:solidFill>
                          <a:srgbClr val="000000"/>
                        </a:solidFill>
                        <a:effectLst/>
                        <a:latin typeface="Poppins" panose="00000500000000000000" pitchFamily="2" charset="0"/>
                        <a:cs typeface="Poppins" panose="00000500000000000000" pitchFamily="2" charset="0"/>
                      </a:endParaRP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just" fontAlgn="base"/>
                      <a:r>
                        <a:rPr lang="en-GB" sz="1000" b="1" i="0" kern="1200">
                          <a:solidFill>
                            <a:srgbClr val="FFFFFF"/>
                          </a:solidFill>
                          <a:effectLst/>
                          <a:latin typeface="Poppins" panose="00000500000000000000" pitchFamily="2" charset="0"/>
                          <a:ea typeface="+mn-ea"/>
                          <a:cs typeface="Poppins" panose="00000500000000000000" pitchFamily="2" charset="0"/>
                        </a:rPr>
                        <a:t>Workgroup Consultation Questions</a:t>
                      </a: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GB" sz="1000" b="1" i="0" kern="1200">
                          <a:solidFill>
                            <a:srgbClr val="FFFFFF"/>
                          </a:solidFill>
                          <a:effectLst/>
                          <a:latin typeface="Poppins" panose="00000500000000000000" pitchFamily="2" charset="0"/>
                          <a:ea typeface="+mn-ea"/>
                          <a:cs typeface="Poppins" panose="00000500000000000000" pitchFamily="2" charset="0"/>
                        </a:rPr>
                        <a:t>Workgroup thoughts</a:t>
                      </a: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extLst>
                  <a:ext uri="{0D108BD9-81ED-4DB2-BD59-A6C34878D82A}">
                    <a16:rowId xmlns:a16="http://schemas.microsoft.com/office/drawing/2014/main" val="2021302994"/>
                  </a:ext>
                </a:extLst>
              </a:tr>
              <a:tr h="379725">
                <a:tc>
                  <a:txBody>
                    <a:bodyPr/>
                    <a:lstStyle/>
                    <a:p>
                      <a:pPr marL="0" lvl="0" indent="0" algn="just">
                        <a:spcAft>
                          <a:spcPts val="600"/>
                        </a:spcAft>
                        <a:buFont typeface="+mj-lt"/>
                        <a:buNone/>
                      </a:pPr>
                      <a:r>
                        <a:rPr lang="en-GB" sz="1000">
                          <a:solidFill>
                            <a:srgbClr val="000000"/>
                          </a:solidFill>
                          <a:effectLst/>
                          <a:latin typeface="Poppins" panose="00000500000000000000" pitchFamily="2" charset="0"/>
                          <a:ea typeface="Arial" panose="020B0604020202020204" pitchFamily="34" charset="0"/>
                          <a:cs typeface="Poppins" panose="00000500000000000000" pitchFamily="2" charset="0"/>
                        </a:rPr>
                        <a:t>a) Consider EBR implications</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a:spcAft>
                          <a:spcPts val="600"/>
                        </a:spcAft>
                        <a:buFont typeface="+mj-lt"/>
                        <a:buNone/>
                      </a:pPr>
                      <a:r>
                        <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rPr>
                        <a:t>Question 6</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a:spcAft>
                          <a:spcPts val="600"/>
                        </a:spcAft>
                        <a:buFont typeface="+mj-lt"/>
                        <a:buNone/>
                      </a:pPr>
                      <a:endParaRPr lang="en-GB" sz="10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436558550"/>
                  </a:ext>
                </a:extLst>
              </a:tr>
              <a:tr h="767254">
                <a:tc>
                  <a:txBody>
                    <a:bodyPr/>
                    <a:lstStyle/>
                    <a:p>
                      <a:pPr marL="0" lvl="0" indent="0" algn="just" defTabSz="914400" rtl="0" eaLnBrk="1" latinLnBrk="0" hangingPunct="1">
                        <a:spcAft>
                          <a:spcPts val="600"/>
                        </a:spcAft>
                        <a:buFont typeface="+mj-lt"/>
                        <a:buNone/>
                      </a:pPr>
                      <a:r>
                        <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rPr>
                        <a:t>b) Consider applicability to negative charging zones given the different charging basis for those users – </a:t>
                      </a:r>
                      <a:r>
                        <a:rPr lang="en-GB" sz="1000" kern="1200" err="1">
                          <a:solidFill>
                            <a:srgbClr val="000000"/>
                          </a:solidFill>
                          <a:effectLst/>
                          <a:latin typeface="Poppins" panose="00000500000000000000" pitchFamily="2" charset="0"/>
                          <a:ea typeface="Arial" panose="020B0604020202020204" pitchFamily="34" charset="0"/>
                          <a:cs typeface="Poppins" panose="00000500000000000000" pitchFamily="2" charset="0"/>
                        </a:rPr>
                        <a:t>ie</a:t>
                      </a:r>
                      <a:r>
                        <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rPr>
                        <a:t> based on actual output in months November to February</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defTabSz="914400" rtl="0" eaLnBrk="1" latinLnBrk="0" hangingPunct="1">
                        <a:spcAft>
                          <a:spcPts val="600"/>
                        </a:spcAft>
                        <a:buFont typeface="+mj-lt"/>
                        <a:buNone/>
                      </a:pPr>
                      <a:r>
                        <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rPr>
                        <a:t>Question 7</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defTabSz="914400" rtl="0" eaLnBrk="1" latinLnBrk="0" hangingPunct="1">
                        <a:spcAft>
                          <a:spcPts val="600"/>
                        </a:spcAft>
                        <a:buFont typeface="+mj-lt"/>
                        <a:buNone/>
                      </a:pPr>
                      <a:endParaRPr lang="en-GB" sz="1000" kern="12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409291180"/>
                  </a:ext>
                </a:extLst>
              </a:tr>
              <a:tr h="684195">
                <a:tc>
                  <a:txBody>
                    <a:bodyPr/>
                    <a:lstStyle/>
                    <a:p>
                      <a:pPr marL="0" lvl="0" indent="0">
                        <a:spcAft>
                          <a:spcPts val="600"/>
                        </a:spcAft>
                        <a:buFont typeface="+mj-lt"/>
                        <a:buNone/>
                      </a:pPr>
                      <a:r>
                        <a:rPr lang="en-GB" sz="1000">
                          <a:solidFill>
                            <a:srgbClr val="000000"/>
                          </a:solidFill>
                          <a:effectLst/>
                          <a:latin typeface="Poppins" panose="00000500000000000000" pitchFamily="2" charset="0"/>
                          <a:ea typeface="Arial" panose="020B0604020202020204" pitchFamily="34" charset="0"/>
                          <a:cs typeface="Poppins" panose="00000500000000000000" pitchFamily="2" charset="0"/>
                        </a:rPr>
                        <a:t>c) Consider whether the solution should also be applied to users who reduce or increase TEC </a:t>
                      </a:r>
                      <a:r>
                        <a:rPr lang="en-GB" sz="1000" b="1">
                          <a:solidFill>
                            <a:srgbClr val="000000"/>
                          </a:solidFill>
                          <a:effectLst/>
                          <a:latin typeface="Poppins" panose="00000500000000000000" pitchFamily="2" charset="0"/>
                          <a:ea typeface="Arial" panose="020B0604020202020204" pitchFamily="34" charset="0"/>
                          <a:cs typeface="Poppins" panose="00000500000000000000" pitchFamily="2" charset="0"/>
                        </a:rPr>
                        <a:t>within year</a:t>
                      </a:r>
                      <a:r>
                        <a:rPr lang="en-GB" sz="1000">
                          <a:solidFill>
                            <a:srgbClr val="000000"/>
                          </a:solidFill>
                          <a:effectLst/>
                          <a:latin typeface="Poppins" panose="00000500000000000000" pitchFamily="2" charset="0"/>
                          <a:ea typeface="Arial" panose="020B0604020202020204" pitchFamily="34" charset="0"/>
                          <a:cs typeface="Poppins" panose="00000500000000000000" pitchFamily="2" charset="0"/>
                        </a:rPr>
                        <a:t>, such as when closing a generating station</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spcAft>
                          <a:spcPts val="600"/>
                        </a:spcAft>
                        <a:buFont typeface="+mj-lt"/>
                        <a:buNone/>
                      </a:pPr>
                      <a:r>
                        <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rPr>
                        <a:t>Question 8</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spcAft>
                          <a:spcPts val="600"/>
                        </a:spcAft>
                        <a:buFont typeface="+mj-lt"/>
                        <a:buNone/>
                      </a:pPr>
                      <a:endParaRPr lang="en-GB" sz="10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726933479"/>
                  </a:ext>
                </a:extLst>
              </a:tr>
              <a:tr h="984629">
                <a:tc>
                  <a:txBody>
                    <a:bodyPr/>
                    <a:lstStyle/>
                    <a:p>
                      <a:pPr marL="0" lvl="0" indent="0">
                        <a:lnSpc>
                          <a:spcPct val="107000"/>
                        </a:lnSpc>
                        <a:spcAft>
                          <a:spcPts val="800"/>
                        </a:spcAft>
                        <a:buFont typeface="+mj-lt"/>
                        <a:buNone/>
                      </a:pPr>
                      <a:r>
                        <a:rPr lang="en-GB" sz="1000" kern="100">
                          <a:effectLst/>
                          <a:latin typeface="Poppins" panose="00000500000000000000" pitchFamily="2" charset="0"/>
                          <a:ea typeface="Arial" panose="020B0604020202020204" pitchFamily="34" charset="0"/>
                          <a:cs typeface="Poppins" panose="00000500000000000000" pitchFamily="2" charset="0"/>
                        </a:rPr>
                        <a:t>d) Consider the timing of the recovery of any over or under-recovery in charging year t[0] – is it to be recovered in charging year t[0] (via a ‘mid-year tariff change?) or t[+1] or t[+2]?</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r>
                        <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rPr>
                        <a:t>Question 9, question 10</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00">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847549721"/>
                  </a:ext>
                </a:extLst>
              </a:tr>
              <a:tr h="984629">
                <a:tc>
                  <a:txBody>
                    <a:bodyPr/>
                    <a:lstStyle/>
                    <a:p>
                      <a:pPr marL="0" lvl="0" indent="0">
                        <a:lnSpc>
                          <a:spcPct val="107000"/>
                        </a:lnSpc>
                        <a:spcAft>
                          <a:spcPts val="800"/>
                        </a:spcAft>
                        <a:buFont typeface="+mj-lt"/>
                        <a:buNone/>
                      </a:pPr>
                      <a:r>
                        <a:rPr lang="en-GB" sz="1000" kern="100">
                          <a:effectLst/>
                          <a:latin typeface="Poppins" panose="00000500000000000000" pitchFamily="2" charset="0"/>
                          <a:ea typeface="Arial" panose="020B0604020202020204" pitchFamily="34" charset="0"/>
                          <a:cs typeface="Poppins" panose="00000500000000000000" pitchFamily="2" charset="0"/>
                        </a:rPr>
                        <a:t>e) Consider from which class or classes of User the recovery should be made by: (</a:t>
                      </a:r>
                      <a:r>
                        <a:rPr lang="en-GB" sz="1000" kern="100" err="1">
                          <a:effectLst/>
                          <a:latin typeface="Poppins" panose="00000500000000000000" pitchFamily="2" charset="0"/>
                          <a:ea typeface="Arial" panose="020B0604020202020204" pitchFamily="34" charset="0"/>
                          <a:cs typeface="Poppins" panose="00000500000000000000" pitchFamily="2" charset="0"/>
                        </a:rPr>
                        <a:t>i</a:t>
                      </a:r>
                      <a:r>
                        <a:rPr lang="en-GB" sz="1000" kern="100">
                          <a:effectLst/>
                          <a:latin typeface="Poppins" panose="00000500000000000000" pitchFamily="2" charset="0"/>
                          <a:ea typeface="Arial" panose="020B0604020202020204" pitchFamily="34" charset="0"/>
                          <a:cs typeface="Poppins" panose="00000500000000000000" pitchFamily="2" charset="0"/>
                        </a:rPr>
                        <a:t>) generators only, (ii) demand only or (iii) both generation and demand</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00">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764291200"/>
                  </a:ext>
                </a:extLst>
              </a:tr>
            </a:tbl>
          </a:graphicData>
        </a:graphic>
      </p:graphicFrame>
    </p:spTree>
    <p:extLst>
      <p:ext uri="{BB962C8B-B14F-4D97-AF65-F5344CB8AC3E}">
        <p14:creationId xmlns:p14="http://schemas.microsoft.com/office/powerpoint/2010/main" val="52485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5839504" cy="2387600"/>
          </a:xfrm>
        </p:spPr>
        <p:txBody>
          <a:bodyPr/>
          <a:lstStyle/>
          <a:p>
            <a:r>
              <a:rPr lang="en-GB">
                <a:solidFill>
                  <a:srgbClr val="813366"/>
                </a:solidFill>
                <a:latin typeface="Poppins" panose="00000500000000000000" pitchFamily="2" charset="0"/>
                <a:cs typeface="Poppins" panose="00000500000000000000" pitchFamily="2" charset="0"/>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D1BF987E-A3E0-1792-E95C-2BBA31B161A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155089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lstStyle/>
          <a:p>
            <a:r>
              <a:rPr lang="en-GB">
                <a:solidFill>
                  <a:srgbClr val="813366"/>
                </a:solidFill>
                <a:latin typeface="Poppins" panose="00000500000000000000" pitchFamily="2" charset="0"/>
                <a:cs typeface="Poppins" panose="00000500000000000000" pitchFamily="2" charset="0"/>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4158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a:latin typeface="Poppins" panose="00000500000000000000" pitchFamily="2" charset="0"/>
                <a:cs typeface="Poppins" panose="00000500000000000000" pitchFamily="2" charset="0"/>
              </a:rPr>
              <a:t>WELCOME</a:t>
            </a:r>
          </a:p>
        </p:txBody>
      </p:sp>
    </p:spTree>
    <p:extLst>
      <p:ext uri="{BB962C8B-B14F-4D97-AF65-F5344CB8AC3E}">
        <p14:creationId xmlns:p14="http://schemas.microsoft.com/office/powerpoint/2010/main" val="287825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67265" y="319284"/>
            <a:ext cx="9709361" cy="870551"/>
          </a:xfrm>
        </p:spPr>
        <p:txBody>
          <a:bodyPr/>
          <a:lstStyle/>
          <a:p>
            <a:r>
              <a:rPr lang="en-GB">
                <a:solidFill>
                  <a:srgbClr val="813366"/>
                </a:solidFill>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3617217105"/>
              </p:ext>
            </p:extLst>
          </p:nvPr>
        </p:nvGraphicFramePr>
        <p:xfrm>
          <a:off x="667265" y="1235676"/>
          <a:ext cx="11088000" cy="4644000"/>
        </p:xfrm>
        <a:graphic>
          <a:graphicData uri="http://schemas.openxmlformats.org/drawingml/2006/table">
            <a:tbl>
              <a:tblPr firstRow="1" bandRow="1">
                <a:tableStyleId>{5202B0CA-FC54-4496-8BCA-5EF66A818D29}</a:tableStyleId>
              </a:tblPr>
              <a:tblGrid>
                <a:gridCol w="6994787">
                  <a:extLst>
                    <a:ext uri="{9D8B030D-6E8A-4147-A177-3AD203B41FA5}">
                      <a16:colId xmlns:a16="http://schemas.microsoft.com/office/drawing/2014/main" val="1311006828"/>
                    </a:ext>
                  </a:extLst>
                </a:gridCol>
                <a:gridCol w="4093213">
                  <a:extLst>
                    <a:ext uri="{9D8B030D-6E8A-4147-A177-3AD203B41FA5}">
                      <a16:colId xmlns:a16="http://schemas.microsoft.com/office/drawing/2014/main" val="356721426"/>
                    </a:ext>
                  </a:extLst>
                </a:gridCol>
              </a:tblGrid>
              <a:tr h="516000">
                <a:tc>
                  <a:txBody>
                    <a:bodyPr/>
                    <a:lstStyle/>
                    <a:p>
                      <a:pPr algn="l" fontAlgn="base"/>
                      <a:r>
                        <a:rPr lang="en-GB" sz="2000" b="1">
                          <a:solidFill>
                            <a:schemeClr val="bg1"/>
                          </a:solidFill>
                          <a:effectLst/>
                          <a:latin typeface="Poppins" panose="00000500000000000000" pitchFamily="2" charset="0"/>
                          <a:cs typeface="Poppins" panose="00000500000000000000" pitchFamily="2" charset="0"/>
                        </a:rPr>
                        <a:t>Topics to be discussed</a:t>
                      </a:r>
                      <a:r>
                        <a:rPr lang="en-GB" sz="2000" b="0">
                          <a:solidFill>
                            <a:schemeClr val="bg1"/>
                          </a:solidFill>
                          <a:effectLst/>
                          <a:latin typeface="Poppins" panose="00000500000000000000" pitchFamily="2" charset="0"/>
                          <a:cs typeface="Poppins" panose="00000500000000000000" pitchFamily="2" charset="0"/>
                        </a:rPr>
                        <a:t>​</a:t>
                      </a:r>
                      <a:endParaRPr lang="en-GB" sz="20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tc>
                  <a:txBody>
                    <a:bodyPr/>
                    <a:lstStyle/>
                    <a:p>
                      <a:pPr algn="l" fontAlgn="base"/>
                      <a:r>
                        <a:rPr lang="en-GB" sz="2000" b="1">
                          <a:solidFill>
                            <a:schemeClr val="bg1"/>
                          </a:solidFill>
                          <a:effectLst/>
                          <a:latin typeface="Poppins" panose="00000500000000000000" pitchFamily="2" charset="0"/>
                          <a:cs typeface="Poppins" panose="00000500000000000000" pitchFamily="2" charset="0"/>
                        </a:rPr>
                        <a:t>Lead</a:t>
                      </a:r>
                      <a:r>
                        <a:rPr lang="en-GB" sz="2000" b="0">
                          <a:solidFill>
                            <a:schemeClr val="bg1"/>
                          </a:solidFill>
                          <a:effectLst/>
                          <a:latin typeface="Poppins" panose="00000500000000000000" pitchFamily="2" charset="0"/>
                          <a:cs typeface="Poppins" panose="00000500000000000000" pitchFamily="2" charset="0"/>
                        </a:rPr>
                        <a:t>​</a:t>
                      </a:r>
                      <a:endParaRPr lang="en-GB" sz="20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extLst>
                  <a:ext uri="{0D108BD9-81ED-4DB2-BD59-A6C34878D82A}">
                    <a16:rowId xmlns:a16="http://schemas.microsoft.com/office/drawing/2014/main" val="527684168"/>
                  </a:ext>
                </a:extLst>
              </a:tr>
              <a:tr h="516000">
                <a:tc>
                  <a:txBody>
                    <a:bodyPr/>
                    <a:lstStyle/>
                    <a:p>
                      <a:pPr algn="l" fontAlgn="base"/>
                      <a:r>
                        <a:rPr lang="en-GB" sz="2000" b="0">
                          <a:solidFill>
                            <a:schemeClr val="tx1"/>
                          </a:solidFill>
                          <a:effectLst/>
                          <a:latin typeface="Poppins" panose="00000500000000000000" pitchFamily="2" charset="0"/>
                          <a:cs typeface="Poppins" panose="00000500000000000000" pitchFamily="2" charset="0"/>
                        </a:rPr>
                        <a:t>Introduction</a:t>
                      </a:r>
                      <a:endParaRPr lang="en-GB" sz="20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88359615"/>
                  </a:ext>
                </a:extLst>
              </a:tr>
              <a:tr h="516000">
                <a:tc>
                  <a:txBody>
                    <a:bodyPr/>
                    <a:lstStyle/>
                    <a:p>
                      <a:pPr algn="l" fontAlgn="base"/>
                      <a:r>
                        <a:rPr lang="en-GB" sz="2000" b="0" i="0">
                          <a:solidFill>
                            <a:schemeClr val="tx1"/>
                          </a:solidFill>
                          <a:effectLst/>
                          <a:latin typeface="Poppins" panose="00000500000000000000" pitchFamily="2" charset="0"/>
                          <a:cs typeface="Poppins" panose="00000500000000000000" pitchFamily="2" charset="0"/>
                        </a:rPr>
                        <a:t>Timeline</a:t>
                      </a: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645985085"/>
                  </a:ext>
                </a:extLst>
              </a:tr>
              <a:tr h="516000">
                <a:tc>
                  <a:txBody>
                    <a:bodyPr/>
                    <a:lstStyle/>
                    <a:p>
                      <a:pPr algn="l" fontAlgn="base"/>
                      <a:r>
                        <a:rPr lang="en-GB" sz="2000" b="0" i="0">
                          <a:solidFill>
                            <a:schemeClr val="tx1"/>
                          </a:solidFill>
                          <a:effectLst/>
                          <a:latin typeface="Poppins" panose="00000500000000000000" pitchFamily="2" charset="0"/>
                          <a:cs typeface="Poppins" panose="00000500000000000000" pitchFamily="2" charset="0"/>
                        </a:rPr>
                        <a:t>Outstanding Actions</a:t>
                      </a: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2631938"/>
                  </a:ext>
                </a:extLst>
              </a:tr>
              <a:tr h="516000">
                <a:tc>
                  <a:txBody>
                    <a:bodyPr/>
                    <a:lstStyle/>
                    <a:p>
                      <a:pPr algn="l" fontAlgn="base"/>
                      <a:r>
                        <a:rPr lang="en-GB" sz="2000" b="0">
                          <a:solidFill>
                            <a:schemeClr val="tx1"/>
                          </a:solidFill>
                          <a:effectLst/>
                          <a:latin typeface="Poppins" panose="00000500000000000000" pitchFamily="2" charset="0"/>
                          <a:cs typeface="Poppins" panose="00000500000000000000" pitchFamily="2" charset="0"/>
                        </a:rPr>
                        <a:t>Legal Text Review (Live)</a:t>
                      </a:r>
                      <a:endParaRPr lang="en-GB" sz="20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All​</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293971374"/>
                  </a:ext>
                </a:extLst>
              </a:tr>
              <a:tr h="516000">
                <a:tc>
                  <a:txBody>
                    <a:bodyPr/>
                    <a:lstStyle/>
                    <a:p>
                      <a:pPr algn="l" fontAlgn="base"/>
                      <a:r>
                        <a:rPr lang="en-GB" sz="2000" b="0">
                          <a:solidFill>
                            <a:schemeClr val="tx1"/>
                          </a:solidFill>
                          <a:effectLst/>
                          <a:latin typeface="Poppins" panose="00000500000000000000" pitchFamily="2" charset="0"/>
                          <a:cs typeface="Poppins" panose="00000500000000000000" pitchFamily="2" charset="0"/>
                        </a:rPr>
                        <a:t>Workgroup Consultation Review (Live)</a:t>
                      </a:r>
                      <a:endParaRPr lang="en-GB" sz="20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Proposer​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427234257"/>
                  </a:ext>
                </a:extLst>
              </a:tr>
              <a:tr h="516000">
                <a:tc>
                  <a:txBody>
                    <a:bodyPr/>
                    <a:lstStyle/>
                    <a:p>
                      <a:pPr algn="l" fontAlgn="base"/>
                      <a:r>
                        <a:rPr lang="en-GB" sz="2000" b="0">
                          <a:solidFill>
                            <a:schemeClr val="tx1"/>
                          </a:solidFill>
                          <a:effectLst/>
                          <a:latin typeface="Poppins" panose="00000500000000000000" pitchFamily="2" charset="0"/>
                          <a:cs typeface="Poppins" panose="00000500000000000000" pitchFamily="2" charset="0"/>
                        </a:rPr>
                        <a:t>Terms of Reference Discussion (Live)</a:t>
                      </a:r>
                      <a:endParaRPr lang="en-GB" sz="20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All​</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98803853"/>
                  </a:ext>
                </a:extLst>
              </a:tr>
              <a:tr h="516000">
                <a:tc>
                  <a:txBody>
                    <a:bodyPr/>
                    <a:lstStyle/>
                    <a:p>
                      <a:pPr algn="l" fontAlgn="base"/>
                      <a:r>
                        <a:rPr lang="en-GB" sz="2000" b="0">
                          <a:solidFill>
                            <a:schemeClr val="tx1"/>
                          </a:solidFill>
                          <a:effectLst/>
                          <a:latin typeface="Poppins" panose="00000500000000000000" pitchFamily="2" charset="0"/>
                          <a:cs typeface="Poppins" panose="00000500000000000000" pitchFamily="2" charset="0"/>
                        </a:rPr>
                        <a:t>Agree Terms of Reference​</a:t>
                      </a:r>
                      <a:endParaRPr lang="en-GB" sz="20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All​</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120970910"/>
                  </a:ext>
                </a:extLst>
              </a:tr>
              <a:tr h="516000">
                <a:tc>
                  <a:txBody>
                    <a:bodyPr/>
                    <a:lstStyle/>
                    <a:p>
                      <a:pPr algn="l" fontAlgn="base"/>
                      <a:r>
                        <a:rPr lang="en-GB" sz="2000" b="0">
                          <a:solidFill>
                            <a:schemeClr val="tx1"/>
                          </a:solidFill>
                          <a:effectLst/>
                          <a:latin typeface="Poppins" panose="00000500000000000000" pitchFamily="2" charset="0"/>
                          <a:cs typeface="Poppins" panose="00000500000000000000" pitchFamily="2" charset="0"/>
                        </a:rPr>
                        <a:t>Next Steps​</a:t>
                      </a:r>
                      <a:endParaRPr lang="en-GB" sz="20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62659" y="186306"/>
            <a:ext cx="9709361" cy="870551"/>
          </a:xfrm>
        </p:spPr>
        <p:txBody>
          <a:bodyPr>
            <a:normAutofit/>
          </a:bodyPr>
          <a:lstStyle/>
          <a:p>
            <a:r>
              <a:rPr lang="en-GB" sz="2400">
                <a:latin typeface="Poppins" panose="00000500000000000000" pitchFamily="2" charset="0"/>
                <a:cs typeface="Poppins" panose="00000500000000000000" pitchFamily="2" charset="0"/>
              </a:rPr>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226455" y="4136834"/>
            <a:ext cx="9709361" cy="462330"/>
          </a:xfrm>
        </p:spPr>
        <p:txBody>
          <a:bodyPr/>
          <a:lstStyle/>
          <a:p>
            <a:r>
              <a:rPr lang="en-GB" b="1">
                <a:solidFill>
                  <a:schemeClr val="accent1"/>
                </a:solidFill>
                <a:latin typeface="Poppins" panose="00000500000000000000" pitchFamily="2" charset="0"/>
                <a:cs typeface="Poppins" panose="00000500000000000000" pitchFamily="2" charset="0"/>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26455" y="827693"/>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60269"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238296" y="833172"/>
            <a:ext cx="2565674" cy="150363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Be respectful of each other’s opinions</a:t>
            </a:r>
            <a:endParaRPr lang="en-GB" sz="2000" kern="1200">
              <a:latin typeface="Poppins" panose="00000500000000000000" pitchFamily="2" charset="0"/>
              <a:cs typeface="Poppins" panose="00000500000000000000" pitchFamily="2" charset="0"/>
            </a:endParaRP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228022" y="2542920"/>
            <a:ext cx="2575981"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156156" y="2542920"/>
            <a:ext cx="2565674"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30146" y="827693"/>
            <a:ext cx="2627320" cy="1541178"/>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Do not share commercially sensitive information</a:t>
            </a:r>
            <a:endParaRPr lang="en-GB" sz="2000" kern="1200">
              <a:latin typeface="Poppins" panose="00000500000000000000" pitchFamily="2" charset="0"/>
              <a:cs typeface="Poppins" panose="00000500000000000000" pitchFamily="2" charset="0"/>
            </a:endParaRP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94510" y="827693"/>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Language and Conduct to be consistent with the values of equality and diversity</a:t>
            </a:r>
            <a:endParaRPr lang="en-GB" sz="2000" kern="1200">
              <a:latin typeface="Poppins" panose="00000500000000000000" pitchFamily="2" charset="0"/>
              <a:cs typeface="Poppins" panose="00000500000000000000" pitchFamily="2" charset="0"/>
            </a:endParaRP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3014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a:latin typeface="Poppins" panose="00000500000000000000" pitchFamily="2" charset="0"/>
                <a:cs typeface="Poppins" panose="00000500000000000000" pitchFamily="2" charset="0"/>
              </a:rPr>
              <a:t>Email communications to/cc’ing the .box email</a:t>
            </a:r>
            <a:endParaRPr lang="en-GB" kern="1200">
              <a:latin typeface="Poppins" panose="00000500000000000000" pitchFamily="2" charset="0"/>
              <a:cs typeface="Poppins" panose="00000500000000000000" pitchFamily="2" charset="0"/>
            </a:endParaRP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228022" y="4489130"/>
            <a:ext cx="2618558"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103272" y="448913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69031" y="4497694"/>
            <a:ext cx="2618558"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98881" y="4497694"/>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Vote on whether the solution(s) better facilitate the Code Objectives</a:t>
            </a:r>
          </a:p>
        </p:txBody>
      </p:sp>
    </p:spTree>
    <p:extLst>
      <p:ext uri="{BB962C8B-B14F-4D97-AF65-F5344CB8AC3E}">
        <p14:creationId xmlns:p14="http://schemas.microsoft.com/office/powerpoint/2010/main" val="315407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a:solidFill>
                  <a:srgbClr val="813366"/>
                </a:solidFill>
                <a:latin typeface="Poppins" panose="00000500000000000000" pitchFamily="2" charset="0"/>
                <a:cs typeface="Poppins" panose="00000500000000000000" pitchFamily="2" charset="0"/>
              </a:rPr>
              <a:t>Workgroup Membership</a:t>
            </a:r>
          </a:p>
        </p:txBody>
      </p:sp>
      <p:graphicFrame>
        <p:nvGraphicFramePr>
          <p:cNvPr id="5" name="Content Placeholder 4">
            <a:extLst>
              <a:ext uri="{FF2B5EF4-FFF2-40B4-BE49-F238E27FC236}">
                <a16:creationId xmlns:a16="http://schemas.microsoft.com/office/drawing/2014/main" id="{1E3AF3DF-9542-4789-3976-6C223B3A97D4}"/>
              </a:ext>
            </a:extLst>
          </p:cNvPr>
          <p:cNvGraphicFramePr>
            <a:graphicFrameLocks noGrp="1"/>
          </p:cNvGraphicFramePr>
          <p:nvPr>
            <p:ph sz="half" idx="1"/>
            <p:extLst>
              <p:ext uri="{D42A27DB-BD31-4B8C-83A1-F6EECF244321}">
                <p14:modId xmlns:p14="http://schemas.microsoft.com/office/powerpoint/2010/main" val="2252273724"/>
              </p:ext>
            </p:extLst>
          </p:nvPr>
        </p:nvGraphicFramePr>
        <p:xfrm>
          <a:off x="637273" y="1296784"/>
          <a:ext cx="10934043" cy="4939612"/>
        </p:xfrm>
        <a:graphic>
          <a:graphicData uri="http://schemas.openxmlformats.org/drawingml/2006/table">
            <a:tbl>
              <a:tblPr/>
              <a:tblGrid>
                <a:gridCol w="2423573">
                  <a:extLst>
                    <a:ext uri="{9D8B030D-6E8A-4147-A177-3AD203B41FA5}">
                      <a16:colId xmlns:a16="http://schemas.microsoft.com/office/drawing/2014/main" val="3659504233"/>
                    </a:ext>
                  </a:extLst>
                </a:gridCol>
                <a:gridCol w="1907154">
                  <a:extLst>
                    <a:ext uri="{9D8B030D-6E8A-4147-A177-3AD203B41FA5}">
                      <a16:colId xmlns:a16="http://schemas.microsoft.com/office/drawing/2014/main" val="3500900062"/>
                    </a:ext>
                  </a:extLst>
                </a:gridCol>
                <a:gridCol w="6603316">
                  <a:extLst>
                    <a:ext uri="{9D8B030D-6E8A-4147-A177-3AD203B41FA5}">
                      <a16:colId xmlns:a16="http://schemas.microsoft.com/office/drawing/2014/main" val="2056789389"/>
                    </a:ext>
                  </a:extLst>
                </a:gridCol>
              </a:tblGrid>
              <a:tr h="330332">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Role</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Name</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Company</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extLst>
                  <a:ext uri="{0D108BD9-81ED-4DB2-BD59-A6C34878D82A}">
                    <a16:rowId xmlns:a16="http://schemas.microsoft.com/office/drawing/2014/main" val="2796299866"/>
                  </a:ext>
                </a:extLst>
              </a:tr>
              <a:tr h="33033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Proposer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​Angus Armstrong</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​Ocean Winds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​Sean Nugent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​NESO</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5602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Stephen Dale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NESO</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69675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​Graham Pannell</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​BayWa </a:t>
                      </a:r>
                      <a:r>
                        <a:rPr lang="en-GB" sz="1600" b="0" i="0" u="none" strike="noStrike" err="1">
                          <a:solidFill>
                            <a:srgbClr val="000000"/>
                          </a:solidFill>
                          <a:effectLst/>
                          <a:latin typeface="Poppins" panose="00000500000000000000" pitchFamily="2" charset="0"/>
                          <a:cs typeface="Poppins" panose="00000500000000000000" pitchFamily="2" charset="0"/>
                        </a:rPr>
                        <a:t>r.e</a:t>
                      </a:r>
                      <a:r>
                        <a:rPr lang="en-GB" sz="1600" b="0" i="0" u="none" strike="noStrike">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​Thibaut Cheret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​Offshore Energy UK</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​Ryan Ward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​ScottishPower Renewables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Garth Graham</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SSE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353973"/>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Archie Campbell</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err="1">
                          <a:solidFill>
                            <a:srgbClr val="000000"/>
                          </a:solidFill>
                          <a:effectLst/>
                          <a:latin typeface="Poppins" panose="00000500000000000000" pitchFamily="2" charset="0"/>
                          <a:cs typeface="Poppins" panose="00000500000000000000" pitchFamily="2" charset="0"/>
                        </a:rPr>
                        <a:t>Zenobe</a:t>
                      </a:r>
                      <a:r>
                        <a:rPr lang="en-GB" sz="1600" b="0" i="0" u="none" strike="noStrike">
                          <a:solidFill>
                            <a:srgbClr val="000000"/>
                          </a:solidFill>
                          <a:effectLst/>
                          <a:latin typeface="Poppins" panose="00000500000000000000" pitchFamily="2" charset="0"/>
                          <a:cs typeface="Poppins" panose="00000500000000000000" pitchFamily="2" charset="0"/>
                        </a:rPr>
                        <a:t> Energy Limited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0828338"/>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Alan Kelly</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Poppins" panose="00000500000000000000" pitchFamily="2" charset="0"/>
                          <a:cs typeface="Poppins" panose="00000500000000000000" pitchFamily="2" charset="0"/>
                        </a:rPr>
                        <a:t>Corio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8463029"/>
                  </a:ext>
                </a:extLst>
              </a:tr>
              <a:tr h="397605">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Authority Representative</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​Louis Sandiford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​Ofgem</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685422"/>
                  </a:ext>
                </a:extLst>
              </a:tr>
            </a:tbl>
          </a:graphicData>
        </a:graphic>
      </p:graphicFrame>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902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96950" y="365125"/>
            <a:ext cx="9709361" cy="870551"/>
          </a:xfrm>
        </p:spPr>
        <p:txBody>
          <a:bodyPr/>
          <a:lstStyle/>
          <a:p>
            <a:r>
              <a:rPr lang="en-GB">
                <a:solidFill>
                  <a:srgbClr val="813366"/>
                </a:solidFill>
                <a:latin typeface="Poppins" panose="00000500000000000000" pitchFamily="2" charset="0"/>
                <a:cs typeface="Poppins" panose="00000500000000000000" pitchFamily="2" charset="0"/>
              </a:rPr>
              <a:t>What is the Alternative Request?</a:t>
            </a:r>
          </a:p>
        </p:txBody>
      </p:sp>
      <p:sp>
        <p:nvSpPr>
          <p:cNvPr id="3" name="Content Placeholder 2">
            <a:extLst>
              <a:ext uri="{FF2B5EF4-FFF2-40B4-BE49-F238E27FC236}">
                <a16:creationId xmlns:a16="http://schemas.microsoft.com/office/drawing/2014/main" id="{B02BCE70-488F-7049-D20C-5CDB35F0633E}"/>
              </a:ext>
            </a:extLst>
          </p:cNvPr>
          <p:cNvSpPr>
            <a:spLocks noGrp="1"/>
          </p:cNvSpPr>
          <p:nvPr>
            <p:ph sz="half" idx="1"/>
          </p:nvPr>
        </p:nvSpPr>
        <p:spPr>
          <a:xfrm>
            <a:off x="396950" y="1235677"/>
            <a:ext cx="11412278" cy="4614518"/>
          </a:xfrm>
        </p:spPr>
        <p:txBody>
          <a:bodyPr>
            <a:normAutofit fontScale="85000" lnSpcReduction="20000"/>
          </a:bodyPr>
          <a:lstStyle/>
          <a:p>
            <a:pPr algn="l" rtl="0" fontAlgn="base"/>
            <a:r>
              <a:rPr lang="en-GB" sz="1800" b="1" i="0">
                <a:solidFill>
                  <a:schemeClr val="accent1"/>
                </a:solidFill>
                <a:effectLst/>
                <a:latin typeface="Poppins" panose="00000500000000000000" pitchFamily="2" charset="0"/>
                <a:cs typeface="Poppins" panose="00000500000000000000" pitchFamily="2" charset="0"/>
              </a:rPr>
              <a:t>What is an Alternative Request? </a:t>
            </a:r>
            <a:r>
              <a:rPr lang="en-GB" sz="1800" b="0" i="0">
                <a:solidFill>
                  <a:srgbClr val="000000"/>
                </a:solidFill>
                <a:effectLst/>
                <a:latin typeface="Poppins" panose="00000500000000000000" pitchFamily="2" charset="0"/>
                <a:cs typeface="Poppins" panose="00000500000000000000" pitchFamily="2" charset="0"/>
              </a:rPr>
              <a:t>The formal starting point for a Workgroup Alternative Modification to be developed which can be raised up until the Workgroup Vote. ​</a:t>
            </a:r>
            <a:br>
              <a:rPr lang="en-GB" sz="1800" b="0" i="0">
                <a:solidFill>
                  <a:srgbClr val="000000"/>
                </a:solidFill>
                <a:effectLst/>
                <a:latin typeface="Poppins" panose="00000500000000000000" pitchFamily="2" charset="0"/>
                <a:cs typeface="Poppins" panose="00000500000000000000" pitchFamily="2" charset="0"/>
              </a:rPr>
            </a:br>
            <a:r>
              <a:rPr lang="en-GB" sz="1800" b="0" i="0">
                <a:solidFill>
                  <a:schemeClr val="accent1"/>
                </a:solidFill>
                <a:effectLst/>
                <a:latin typeface="Poppins" panose="00000500000000000000" pitchFamily="2" charset="0"/>
                <a:cs typeface="Poppins" panose="00000500000000000000" pitchFamily="2" charset="0"/>
              </a:rPr>
              <a:t>​</a:t>
            </a:r>
            <a:endParaRPr lang="en-GB" b="0" i="0">
              <a:solidFill>
                <a:schemeClr val="accent1"/>
              </a:solidFill>
              <a:effectLst/>
              <a:latin typeface="Poppins" panose="00000500000000000000" pitchFamily="2" charset="0"/>
              <a:cs typeface="Poppins" panose="00000500000000000000" pitchFamily="2" charset="0"/>
            </a:endParaRPr>
          </a:p>
          <a:p>
            <a:pPr algn="l" rtl="0" fontAlgn="base"/>
            <a:r>
              <a:rPr lang="en-GB" sz="1800" b="1" i="0">
                <a:solidFill>
                  <a:schemeClr val="accent1"/>
                </a:solidFill>
                <a:effectLst/>
                <a:latin typeface="Poppins" panose="00000500000000000000" pitchFamily="2" charset="0"/>
                <a:cs typeface="Poppins" panose="00000500000000000000" pitchFamily="2" charset="0"/>
              </a:rPr>
              <a:t>What do I need to include in my Alternative Request form? </a:t>
            </a:r>
            <a:r>
              <a:rPr lang="en-GB" sz="1800" b="0" i="0">
                <a:solidFill>
                  <a:srgbClr val="000000"/>
                </a:solidFill>
                <a:effectLst/>
                <a:latin typeface="Poppins" panose="00000500000000000000" pitchFamily="2" charset="0"/>
                <a:cs typeface="Poppins" panose="00000500000000000000" pitchFamily="2" charset="0"/>
              </a:rPr>
              <a:t>The requirements are the same for a Modification Proposal you need to articulate in writing:</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a description (in reasonable but not excessive detail) of the issue or defect which the proposal seeks to address compared to the current proposed solution(s);</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the reasons why the you believe that the proposed alternative request would better facilitate the Applicable Objectives compared with the current proposed solution(s) together with background information;  </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where possible, an indication of those parts of the Code which would need amending in order to give effect to (and/or would otherwise be affected by) the proposed alterative request and an indication of the impacts of those amendments or effects; and</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where possible, an indication of the impact of the proposed alterative request on relevant computer systems and processes.</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a:t>
            </a:r>
            <a:r>
              <a:rPr lang="en-GB" sz="1800" b="0" i="0">
                <a:solidFill>
                  <a:srgbClr val="F26522"/>
                </a:solidFill>
                <a:effectLst/>
                <a:latin typeface="Poppins" panose="00000500000000000000" pitchFamily="2" charset="0"/>
                <a:cs typeface="Poppins" panose="00000500000000000000" pitchFamily="2" charset="0"/>
              </a:rPr>
              <a:t>   </a:t>
            </a:r>
            <a:r>
              <a:rPr lang="en-US" sz="1800" b="0" i="0">
                <a:solidFill>
                  <a:srgbClr val="000000"/>
                </a:solidFill>
                <a:effectLst/>
                <a:latin typeface="Poppins" panose="00000500000000000000" pitchFamily="2" charset="0"/>
                <a:cs typeface="Poppins" panose="00000500000000000000" pitchFamily="2" charset="0"/>
              </a:rPr>
              <a:t>​</a:t>
            </a:r>
            <a:endParaRPr lang="en-US" b="0" i="0">
              <a:solidFill>
                <a:srgbClr val="000000"/>
              </a:solidFill>
              <a:effectLst/>
              <a:latin typeface="Poppins" panose="00000500000000000000" pitchFamily="2" charset="0"/>
              <a:cs typeface="Poppins" panose="00000500000000000000" pitchFamily="2" charset="0"/>
            </a:endParaRPr>
          </a:p>
          <a:p>
            <a:pPr algn="l" rtl="0" fontAlgn="base"/>
            <a:r>
              <a:rPr lang="en-GB" sz="1800" b="1" i="0">
                <a:solidFill>
                  <a:schemeClr val="accent1"/>
                </a:solidFill>
                <a:effectLst/>
                <a:latin typeface="Poppins" panose="00000500000000000000" pitchFamily="2" charset="0"/>
                <a:cs typeface="Poppins" panose="00000500000000000000" pitchFamily="2" charset="0"/>
              </a:rPr>
              <a:t>How do Alternative Requests become formal Workgroup Alternative Modifications?</a:t>
            </a:r>
            <a:r>
              <a:rPr lang="en-GB" sz="1800" b="0" i="0">
                <a:solidFill>
                  <a:schemeClr val="accent1"/>
                </a:solidFill>
                <a:effectLst/>
                <a:latin typeface="Poppins" panose="00000500000000000000" pitchFamily="2" charset="0"/>
                <a:cs typeface="Poppins" panose="00000500000000000000" pitchFamily="2" charset="0"/>
              </a:rPr>
              <a:t> </a:t>
            </a:r>
            <a:r>
              <a:rPr lang="en-GB" sz="1800" b="0" i="0">
                <a:solidFill>
                  <a:srgbClr val="000000"/>
                </a:solidFill>
                <a:effectLst/>
                <a:latin typeface="Poppins" panose="00000500000000000000" pitchFamily="2" charset="0"/>
                <a:cs typeface="Poppins" panose="00000500000000000000" pitchFamily="2" charset="0"/>
              </a:rPr>
              <a:t>The Workgroup will carry out a Vote on Alternatives Requests. If the majority of the Workgroup members or the Workgroup Chair believe the Alternative Request will better facilitate the Applicable Objectives than the current proposed solution(s), the Workgroup will develop it as a Workgroup Alternative Modification.​</a:t>
            </a:r>
            <a:endParaRPr lang="en-GB" b="0" i="0">
              <a:solidFill>
                <a:srgbClr val="000000"/>
              </a:solidFill>
              <a:effectLst/>
              <a:latin typeface="Poppins" panose="00000500000000000000" pitchFamily="2" charset="0"/>
              <a:cs typeface="Poppins" panose="00000500000000000000" pitchFamily="2" charset="0"/>
            </a:endParaRPr>
          </a:p>
          <a:p>
            <a:pPr algn="l" rtl="0" fontAlgn="base"/>
            <a:r>
              <a:rPr lang="en-GB" sz="1800" b="0" i="0">
                <a:solidFill>
                  <a:srgbClr val="F26522"/>
                </a:solidFill>
                <a:effectLst/>
                <a:latin typeface="Poppins" panose="00000500000000000000" pitchFamily="2" charset="0"/>
                <a:cs typeface="Poppins" panose="00000500000000000000" pitchFamily="2" charset="0"/>
              </a:rPr>
              <a:t> </a:t>
            </a:r>
            <a:r>
              <a:rPr lang="en-GB" sz="1800" b="0" i="0">
                <a:solidFill>
                  <a:srgbClr val="000000"/>
                </a:solidFill>
                <a:effectLst/>
                <a:latin typeface="Poppins" panose="00000500000000000000" pitchFamily="2" charset="0"/>
                <a:cs typeface="Poppins" panose="00000500000000000000" pitchFamily="2" charset="0"/>
              </a:rPr>
              <a:t>​</a:t>
            </a:r>
            <a:endParaRPr lang="en-GB" b="0" i="0">
              <a:solidFill>
                <a:srgbClr val="000000"/>
              </a:solidFill>
              <a:effectLst/>
              <a:latin typeface="Poppins" panose="00000500000000000000" pitchFamily="2" charset="0"/>
              <a:cs typeface="Poppins" panose="00000500000000000000" pitchFamily="2" charset="0"/>
            </a:endParaRPr>
          </a:p>
          <a:p>
            <a:pPr algn="l" rtl="0" fontAlgn="base"/>
            <a:r>
              <a:rPr lang="en-GB" sz="1800" b="1" i="0">
                <a:solidFill>
                  <a:schemeClr val="accent1"/>
                </a:solidFill>
                <a:effectLst/>
                <a:latin typeface="Poppins" panose="00000500000000000000" pitchFamily="2" charset="0"/>
                <a:cs typeface="Poppins" panose="00000500000000000000" pitchFamily="2" charset="0"/>
              </a:rPr>
              <a:t>Who develops the legal text for Workgroup Alternative Modifications? </a:t>
            </a:r>
            <a:r>
              <a:rPr lang="en-GB">
                <a:solidFill>
                  <a:srgbClr val="000000"/>
                </a:solidFill>
                <a:latin typeface="Poppins" panose="00000500000000000000" pitchFamily="2" charset="0"/>
                <a:cs typeface="Poppins" panose="00000500000000000000" pitchFamily="2" charset="0"/>
              </a:rPr>
              <a:t>N</a:t>
            </a:r>
            <a:r>
              <a:rPr lang="en-GB" sz="1800" b="0" i="0">
                <a:solidFill>
                  <a:srgbClr val="000000"/>
                </a:solidFill>
                <a:effectLst/>
                <a:latin typeface="Poppins" panose="00000500000000000000" pitchFamily="2" charset="0"/>
                <a:cs typeface="Poppins" panose="00000500000000000000" pitchFamily="2" charset="0"/>
              </a:rPr>
              <a:t>ESO will assist Proposers and Workgroups with the production of draft legal text once a clear solution has been developed to support discussion and understanding of the Workgroup Alternative Modifications.</a:t>
            </a:r>
            <a:endParaRPr lang="en-GB" b="0" i="0">
              <a:solidFill>
                <a:srgbClr val="000000"/>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367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15485" y="171556"/>
            <a:ext cx="9709361" cy="870551"/>
          </a:xfrm>
        </p:spPr>
        <p:txBody>
          <a:bodyPr>
            <a:noAutofit/>
          </a:bodyPr>
          <a:lstStyle/>
          <a:p>
            <a:r>
              <a:rPr lang="en-GB" sz="2400">
                <a:solidFill>
                  <a:srgbClr val="813366"/>
                </a:solidFill>
                <a:latin typeface="Poppins" panose="00000500000000000000" pitchFamily="2" charset="0"/>
                <a:cs typeface="Poppins" panose="00000500000000000000" pitchFamily="2" charset="0"/>
              </a:rPr>
              <a:t>Timeline for CMP445 as of 10 June 2025</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1742918239"/>
              </p:ext>
            </p:extLst>
          </p:nvPr>
        </p:nvGraphicFramePr>
        <p:xfrm>
          <a:off x="115485" y="810282"/>
          <a:ext cx="11720343" cy="5661026"/>
        </p:xfrm>
        <a:graphic>
          <a:graphicData uri="http://schemas.openxmlformats.org/drawingml/2006/table">
            <a:tbl>
              <a:tblPr>
                <a:tableStyleId>{616DA210-FB5B-4158-B5E0-FEB733F419BA}</a:tableStyleId>
              </a:tblPr>
              <a:tblGrid>
                <a:gridCol w="2690640">
                  <a:extLst>
                    <a:ext uri="{9D8B030D-6E8A-4147-A177-3AD203B41FA5}">
                      <a16:colId xmlns:a16="http://schemas.microsoft.com/office/drawing/2014/main" val="952093456"/>
                    </a:ext>
                  </a:extLst>
                </a:gridCol>
                <a:gridCol w="4927215">
                  <a:extLst>
                    <a:ext uri="{9D8B030D-6E8A-4147-A177-3AD203B41FA5}">
                      <a16:colId xmlns:a16="http://schemas.microsoft.com/office/drawing/2014/main" val="2511239594"/>
                    </a:ext>
                  </a:extLst>
                </a:gridCol>
                <a:gridCol w="2678600">
                  <a:extLst>
                    <a:ext uri="{9D8B030D-6E8A-4147-A177-3AD203B41FA5}">
                      <a16:colId xmlns:a16="http://schemas.microsoft.com/office/drawing/2014/main" val="2351677352"/>
                    </a:ext>
                  </a:extLst>
                </a:gridCol>
                <a:gridCol w="1423888">
                  <a:extLst>
                    <a:ext uri="{9D8B030D-6E8A-4147-A177-3AD203B41FA5}">
                      <a16:colId xmlns:a16="http://schemas.microsoft.com/office/drawing/2014/main" val="1454789346"/>
                    </a:ext>
                  </a:extLst>
                </a:gridCol>
              </a:tblGrid>
              <a:tr h="275950">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extLst>
                  <a:ext uri="{0D108BD9-81ED-4DB2-BD59-A6C34878D82A}">
                    <a16:rowId xmlns:a16="http://schemas.microsoft.com/office/drawing/2014/main" val="802114043"/>
                  </a:ext>
                </a:extLst>
              </a:tr>
              <a:tr h="428834">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Modification presented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29 November 2024</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Code Administrator Consultation</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9 March 2026 to 30 March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116467919"/>
                  </a:ext>
                </a:extLst>
              </a:tr>
              <a:tr h="60089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Nominations (15 business days)​</a:t>
                      </a: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 April 2025 to 17 April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Draft Final Modification Report (DFMR) issued to Panel (5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17 April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30822218"/>
                  </a:ext>
                </a:extLst>
              </a:tr>
              <a:tr h="772962">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Workgroups 1 to 3</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a:solidFill>
                            <a:srgbClr val="000000"/>
                          </a:solidFill>
                          <a:effectLst/>
                          <a:latin typeface="Poppins" panose="00000500000000000000" pitchFamily="2" charset="0"/>
                          <a:cs typeface="Poppins" panose="00000500000000000000" pitchFamily="2" charset="0"/>
                        </a:rPr>
                        <a:t>29 April 2025 – Initial discussion</a:t>
                      </a:r>
                    </a:p>
                    <a:p>
                      <a:pPr marL="171450" indent="-171450" algn="l" fontAlgn="base">
                        <a:buFont typeface="Arial" panose="020B0604020202020204" pitchFamily="34" charset="0"/>
                        <a:buChar char="•"/>
                      </a:pPr>
                      <a:r>
                        <a:rPr lang="en-GB" sz="1200" b="0">
                          <a:solidFill>
                            <a:srgbClr val="000000"/>
                          </a:solidFill>
                          <a:effectLst/>
                          <a:latin typeface="Poppins" panose="00000500000000000000" pitchFamily="2" charset="0"/>
                          <a:cs typeface="Poppins" panose="00000500000000000000" pitchFamily="2" charset="0"/>
                        </a:rPr>
                        <a:t>20 May 2025 – Consider Legal Text and action updates</a:t>
                      </a:r>
                    </a:p>
                    <a:p>
                      <a:pPr marL="171450" indent="-171450" algn="l" defTabSz="914400" rtl="0" eaLnBrk="1" fontAlgn="base" latinLnBrk="0" hangingPunct="1">
                        <a:buFont typeface="Arial" panose="020B0604020202020204" pitchFamily="34" charset="0"/>
                        <a:buChar char="•"/>
                      </a:pPr>
                      <a:r>
                        <a:rPr lang="en-GB" sz="1200" b="0" kern="1200">
                          <a:solidFill>
                            <a:srgbClr val="000000"/>
                          </a:solidFill>
                          <a:effectLst/>
                          <a:latin typeface="Poppins" panose="00000500000000000000" pitchFamily="2" charset="0"/>
                          <a:cs typeface="Poppins" panose="00000500000000000000" pitchFamily="2" charset="0"/>
                        </a:rPr>
                        <a:t>18 June 2025 – Finalise Workgroup Consultation and Draft Legal Text ready to send to industry</a:t>
                      </a:r>
                      <a:endParaRPr lang="en-GB" sz="1200" b="0" i="0" kern="1200">
                        <a:solidFill>
                          <a:srgbClr val="000000"/>
                        </a:solidFill>
                        <a:effectLst/>
                        <a:latin typeface="Poppins" panose="00000500000000000000" pitchFamily="2" charset="0"/>
                        <a:ea typeface="+mn-ea"/>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undertake DFMR recommendation vote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24 April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753971294"/>
                  </a:ext>
                </a:extLst>
              </a:tr>
              <a:tr h="60089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Consultation (21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25 July 2025 to 22 August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Panel to check votes recorded correctly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a:solidFill>
                            <a:srgbClr val="000000"/>
                          </a:solidFill>
                          <a:effectLst/>
                          <a:latin typeface="Poppins" panose="00000500000000000000" pitchFamily="2" charset="0"/>
                          <a:cs typeface="Poppins" panose="00000500000000000000" pitchFamily="2" charset="0"/>
                        </a:rPr>
                        <a:t>24 April 2026</a:t>
                      </a:r>
                    </a:p>
                    <a:p>
                      <a:pPr algn="l" fontAlgn="base"/>
                      <a:r>
                        <a:rPr lang="en-GB" sz="1200" b="0">
                          <a:solidFill>
                            <a:srgbClr val="000000"/>
                          </a:solidFill>
                          <a:effectLst/>
                          <a:latin typeface="Poppins" panose="00000500000000000000" pitchFamily="2" charset="0"/>
                          <a:cs typeface="Poppins" panose="00000500000000000000" pitchFamily="2" charset="0"/>
                        </a:rPr>
                        <a:t>to 1 May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2574719098"/>
                  </a:ext>
                </a:extLst>
              </a:tr>
              <a:tr h="1633287">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Workgroups 4-8</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a:solidFill>
                            <a:srgbClr val="000000"/>
                          </a:solidFill>
                          <a:effectLst/>
                          <a:latin typeface="Poppins" panose="00000500000000000000" pitchFamily="2" charset="0"/>
                          <a:cs typeface="Poppins" panose="00000500000000000000" pitchFamily="2" charset="0"/>
                        </a:rPr>
                        <a:t>8 September 2025 – Review Workgroup Consultation feedback</a:t>
                      </a:r>
                    </a:p>
                    <a:p>
                      <a:pPr marL="171450" indent="-171450" algn="l" fontAlgn="base">
                        <a:buFont typeface="Arial" panose="020B0604020202020204" pitchFamily="34" charset="0"/>
                        <a:buChar char="•"/>
                      </a:pPr>
                      <a:r>
                        <a:rPr lang="en-GB" sz="1200" b="0">
                          <a:solidFill>
                            <a:srgbClr val="000000"/>
                          </a:solidFill>
                          <a:effectLst/>
                          <a:latin typeface="Poppins" panose="00000500000000000000" pitchFamily="2" charset="0"/>
                          <a:cs typeface="Poppins" panose="00000500000000000000" pitchFamily="2" charset="0"/>
                        </a:rPr>
                        <a:t>6 October 2025 – Review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rgbClr val="000000"/>
                          </a:solidFill>
                          <a:effectLst/>
                          <a:latin typeface="Poppins" panose="00000500000000000000" pitchFamily="2" charset="0"/>
                          <a:cs typeface="Poppins" panose="00000500000000000000" pitchFamily="2" charset="0"/>
                        </a:rPr>
                        <a:t>3 November 2025 – Review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rgbClr val="000000"/>
                          </a:solidFill>
                          <a:effectLst/>
                          <a:latin typeface="Poppins" panose="00000500000000000000" pitchFamily="2" charset="0"/>
                          <a:cs typeface="Poppins" panose="00000500000000000000" pitchFamily="2" charset="0"/>
                        </a:rPr>
                        <a:t>1 December 2025 - Finalise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rgbClr val="000000"/>
                          </a:solidFill>
                          <a:effectLst/>
                          <a:latin typeface="Poppins" panose="00000500000000000000" pitchFamily="2" charset="0"/>
                          <a:cs typeface="Poppins" panose="00000500000000000000" pitchFamily="2" charset="0"/>
                        </a:rPr>
                        <a:t>29 December 2025 – Close off any outstanding actions and Workgroup vote</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Ofgem</a:t>
                      </a:r>
                    </a:p>
                    <a:p>
                      <a:pPr algn="l" fontAlgn="base"/>
                      <a:r>
                        <a:rPr lang="en-GB" sz="1200" b="0">
                          <a:solidFill>
                            <a:srgbClr val="000000"/>
                          </a:solidFill>
                          <a:effectLst/>
                          <a:latin typeface="Poppins" panose="00000500000000000000" pitchFamily="2" charset="0"/>
                          <a:cs typeface="Poppins" panose="00000500000000000000" pitchFamily="2" charset="0"/>
                        </a:rPr>
                        <a:t>​</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 May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864417124"/>
                  </a:ext>
                </a:extLst>
              </a:tr>
              <a:tr h="428834">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report issued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20 February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Ofgem decision needed by</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30 September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902854028"/>
                  </a:ext>
                </a:extLst>
              </a:tr>
              <a:tr h="479019">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sign off that Workgroup Report has met its Terms of Reference​</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27 February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Implementation Date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01 April 2027</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12890688"/>
                  </a:ext>
                </a:extLst>
              </a:tr>
            </a:tbl>
          </a:graphicData>
        </a:graphic>
      </p:graphicFrame>
    </p:spTree>
    <p:extLst>
      <p:ext uri="{BB962C8B-B14F-4D97-AF65-F5344CB8AC3E}">
        <p14:creationId xmlns:p14="http://schemas.microsoft.com/office/powerpoint/2010/main" val="174493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63BF1-C6A7-8850-5506-8F51E3A9A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8B7F4-4216-606C-4724-00540F22D596}"/>
              </a:ext>
            </a:extLst>
          </p:cNvPr>
          <p:cNvSpPr>
            <a:spLocks noGrp="1"/>
          </p:cNvSpPr>
          <p:nvPr>
            <p:ph type="title"/>
          </p:nvPr>
        </p:nvSpPr>
        <p:spPr>
          <a:xfrm>
            <a:off x="275390" y="180474"/>
            <a:ext cx="9577527" cy="826394"/>
          </a:xfrm>
        </p:spPr>
        <p:txBody>
          <a:bodyPr>
            <a:noAutofit/>
          </a:bodyPr>
          <a:lstStyle/>
          <a:p>
            <a:r>
              <a:rPr lang="en-GB" sz="2400">
                <a:solidFill>
                  <a:srgbClr val="813366"/>
                </a:solidFill>
              </a:rPr>
              <a:t>Outstanding Actions</a:t>
            </a:r>
          </a:p>
        </p:txBody>
      </p:sp>
      <p:graphicFrame>
        <p:nvGraphicFramePr>
          <p:cNvPr id="3" name="Table 2">
            <a:extLst>
              <a:ext uri="{FF2B5EF4-FFF2-40B4-BE49-F238E27FC236}">
                <a16:creationId xmlns:a16="http://schemas.microsoft.com/office/drawing/2014/main" id="{15F84721-9992-7820-8FB8-0733772D729C}"/>
              </a:ext>
            </a:extLst>
          </p:cNvPr>
          <p:cNvGraphicFramePr>
            <a:graphicFrameLocks noGrp="1"/>
          </p:cNvGraphicFramePr>
          <p:nvPr>
            <p:extLst>
              <p:ext uri="{D42A27DB-BD31-4B8C-83A1-F6EECF244321}">
                <p14:modId xmlns:p14="http://schemas.microsoft.com/office/powerpoint/2010/main" val="3265194578"/>
              </p:ext>
            </p:extLst>
          </p:nvPr>
        </p:nvGraphicFramePr>
        <p:xfrm>
          <a:off x="262647" y="892102"/>
          <a:ext cx="11189824" cy="4722368"/>
        </p:xfrm>
        <a:graphic>
          <a:graphicData uri="http://schemas.openxmlformats.org/drawingml/2006/table">
            <a:tbl>
              <a:tblPr>
                <a:tableStyleId>{616DA210-FB5B-4158-B5E0-FEB733F419BA}</a:tableStyleId>
              </a:tblPr>
              <a:tblGrid>
                <a:gridCol w="752045">
                  <a:extLst>
                    <a:ext uri="{9D8B030D-6E8A-4147-A177-3AD203B41FA5}">
                      <a16:colId xmlns:a16="http://schemas.microsoft.com/office/drawing/2014/main" val="952093456"/>
                    </a:ext>
                  </a:extLst>
                </a:gridCol>
                <a:gridCol w="1433540">
                  <a:extLst>
                    <a:ext uri="{9D8B030D-6E8A-4147-A177-3AD203B41FA5}">
                      <a16:colId xmlns:a16="http://schemas.microsoft.com/office/drawing/2014/main" val="2511239594"/>
                    </a:ext>
                  </a:extLst>
                </a:gridCol>
                <a:gridCol w="835742">
                  <a:extLst>
                    <a:ext uri="{9D8B030D-6E8A-4147-A177-3AD203B41FA5}">
                      <a16:colId xmlns:a16="http://schemas.microsoft.com/office/drawing/2014/main" val="2351677352"/>
                    </a:ext>
                  </a:extLst>
                </a:gridCol>
                <a:gridCol w="3323303">
                  <a:extLst>
                    <a:ext uri="{9D8B030D-6E8A-4147-A177-3AD203B41FA5}">
                      <a16:colId xmlns:a16="http://schemas.microsoft.com/office/drawing/2014/main" val="1454789346"/>
                    </a:ext>
                  </a:extLst>
                </a:gridCol>
                <a:gridCol w="4086136">
                  <a:extLst>
                    <a:ext uri="{9D8B030D-6E8A-4147-A177-3AD203B41FA5}">
                      <a16:colId xmlns:a16="http://schemas.microsoft.com/office/drawing/2014/main" val="2038386750"/>
                    </a:ext>
                  </a:extLst>
                </a:gridCol>
                <a:gridCol w="759058">
                  <a:extLst>
                    <a:ext uri="{9D8B030D-6E8A-4147-A177-3AD203B41FA5}">
                      <a16:colId xmlns:a16="http://schemas.microsoft.com/office/drawing/2014/main" val="815992712"/>
                    </a:ext>
                  </a:extLst>
                </a:gridCol>
              </a:tblGrid>
              <a:tr h="527557">
                <a:tc>
                  <a:txBody>
                    <a:bodyPr/>
                    <a:lstStyle/>
                    <a:p>
                      <a:pPr algn="ctr" fontAlgn="ctr"/>
                      <a:r>
                        <a:rPr lang="en-GB" sz="1100" b="1" i="0" u="none" strike="noStrike">
                          <a:solidFill>
                            <a:srgbClr val="FFFFFF"/>
                          </a:solidFill>
                          <a:effectLst/>
                          <a:latin typeface="Poppins" panose="00000500000000000000" pitchFamily="2" charset="0"/>
                        </a:rPr>
                        <a:t>Action number</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Workgroup Raised</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Owner</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Action</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Comment</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Status</a:t>
                      </a:r>
                    </a:p>
                  </a:txBody>
                  <a:tcPr marL="45720" marR="45720" anchor="ctr">
                    <a:solidFill>
                      <a:srgbClr val="813366"/>
                    </a:solidFill>
                  </a:tcPr>
                </a:tc>
                <a:extLst>
                  <a:ext uri="{0D108BD9-81ED-4DB2-BD59-A6C34878D82A}">
                    <a16:rowId xmlns:a16="http://schemas.microsoft.com/office/drawing/2014/main" val="802114043"/>
                  </a:ext>
                </a:extLst>
              </a:tr>
              <a:tr h="661656">
                <a:tc>
                  <a:txBody>
                    <a:bodyPr/>
                    <a:lstStyle/>
                    <a:p>
                      <a:pPr algn="ctr" fontAlgn="ctr"/>
                      <a:r>
                        <a:rPr lang="en-GB" sz="1100" b="0" i="0" u="none" strike="noStrike">
                          <a:solidFill>
                            <a:srgbClr val="000000"/>
                          </a:solidFill>
                          <a:effectLst/>
                          <a:latin typeface="Poppins" panose="00000500000000000000" pitchFamily="2" charset="0"/>
                        </a:rPr>
                        <a:t>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WG1</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SN/SD</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Draft the legal text for the modification and share it with work group members for review.</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Proceeding actions raised - actions 8 and 9</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To close</a:t>
                      </a:r>
                    </a:p>
                  </a:txBody>
                  <a:tcPr marL="45720" marR="45720" anchor="ctr"/>
                </a:tc>
                <a:extLst>
                  <a:ext uri="{0D108BD9-81ED-4DB2-BD59-A6C34878D82A}">
                    <a16:rowId xmlns:a16="http://schemas.microsoft.com/office/drawing/2014/main" val="3116467919"/>
                  </a:ext>
                </a:extLst>
              </a:tr>
              <a:tr h="629546">
                <a:tc>
                  <a:txBody>
                    <a:bodyPr/>
                    <a:lstStyle/>
                    <a:p>
                      <a:pPr algn="ctr" fontAlgn="ctr"/>
                      <a:r>
                        <a:rPr lang="en-GB" sz="1100" b="0" i="0" u="none" strike="noStrike">
                          <a:solidFill>
                            <a:srgbClr val="000000"/>
                          </a:solidFill>
                          <a:effectLst/>
                          <a:latin typeface="Poppins" panose="00000500000000000000" pitchFamily="2" charset="0"/>
                        </a:rPr>
                        <a:t>4</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WG1</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SN/SD</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Check for any interaction with this modification on the STC.</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No observed interaction with the STC.</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To close</a:t>
                      </a:r>
                    </a:p>
                  </a:txBody>
                  <a:tcPr marL="45720" marR="45720" anchor="ctr"/>
                </a:tc>
                <a:extLst>
                  <a:ext uri="{0D108BD9-81ED-4DB2-BD59-A6C34878D82A}">
                    <a16:rowId xmlns:a16="http://schemas.microsoft.com/office/drawing/2014/main" val="1030822218"/>
                  </a:ext>
                </a:extLst>
              </a:tr>
              <a:tr h="711179">
                <a:tc>
                  <a:txBody>
                    <a:bodyPr/>
                    <a:lstStyle/>
                    <a:p>
                      <a:pPr algn="ctr" fontAlgn="ctr"/>
                      <a:r>
                        <a:rPr lang="en-GB" sz="1100" b="0" i="0" u="none" strike="noStrike">
                          <a:solidFill>
                            <a:srgbClr val="000000"/>
                          </a:solidFill>
                          <a:effectLst/>
                          <a:latin typeface="Poppins" panose="00000500000000000000" pitchFamily="2" charset="0"/>
                        </a:rPr>
                        <a:t>5</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WG1</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SN/SD</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Review CUSC Section 3 for any interaction relating to invoicing and reconciliations from this modification which would require a consequential CUSC non-charging modification being raised.</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The Commercial codes team have done an initial review and believe there is likely a consequential modification required to amend some wording in Section 3 to align with the proposal. </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To close</a:t>
                      </a:r>
                    </a:p>
                  </a:txBody>
                  <a:tcPr marL="45720" marR="45720" anchor="ctr"/>
                </a:tc>
                <a:extLst>
                  <a:ext uri="{0D108BD9-81ED-4DB2-BD59-A6C34878D82A}">
                    <a16:rowId xmlns:a16="http://schemas.microsoft.com/office/drawing/2014/main" val="3753971294"/>
                  </a:ext>
                </a:extLst>
              </a:tr>
              <a:tr h="629546">
                <a:tc>
                  <a:txBody>
                    <a:bodyPr/>
                    <a:lstStyle/>
                    <a:p>
                      <a:pPr algn="ctr" fontAlgn="ctr"/>
                      <a:r>
                        <a:rPr lang="en-GB" sz="1100" b="0" i="0" u="none" strike="noStrike">
                          <a:solidFill>
                            <a:srgbClr val="454546"/>
                          </a:solidFill>
                          <a:effectLst/>
                          <a:latin typeface="Poppins" panose="00000500000000000000" pitchFamily="2" charset="0"/>
                        </a:rPr>
                        <a:t>6</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SN</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Review Section 3.10.5 and provide update to the Workgroup </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Provided on following slides </a:t>
                      </a:r>
                    </a:p>
                  </a:txBody>
                  <a:tcPr marL="45720" marR="4572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Poppins" panose="00000500000000000000" pitchFamily="2" charset="0"/>
                          <a:ea typeface="+mn-ea"/>
                          <a:cs typeface="+mn-cs"/>
                        </a:rPr>
                        <a:t>To close</a:t>
                      </a:r>
                    </a:p>
                  </a:txBody>
                  <a:tcPr marL="45720" marR="45720" anchor="ctr"/>
                </a:tc>
                <a:extLst>
                  <a:ext uri="{0D108BD9-81ED-4DB2-BD59-A6C34878D82A}">
                    <a16:rowId xmlns:a16="http://schemas.microsoft.com/office/drawing/2014/main" val="2574719098"/>
                  </a:ext>
                </a:extLst>
              </a:tr>
              <a:tr h="1344423">
                <a:tc>
                  <a:txBody>
                    <a:bodyPr/>
                    <a:lstStyle/>
                    <a:p>
                      <a:pPr algn="ctr" fontAlgn="ctr"/>
                      <a:r>
                        <a:rPr lang="en-GB" sz="1100" b="0" i="0" u="none" strike="noStrike">
                          <a:solidFill>
                            <a:srgbClr val="454546"/>
                          </a:solidFill>
                          <a:effectLst/>
                          <a:latin typeface="Poppins" panose="00000500000000000000" pitchFamily="2" charset="0"/>
                        </a:rPr>
                        <a:t>7</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DC</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Draft a question for the Workgroup Consultation. </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Completed and included in the Workgroup Consultation document</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To close</a:t>
                      </a:r>
                    </a:p>
                  </a:txBody>
                  <a:tcPr marL="45720" marR="45720" anchor="ctr"/>
                </a:tc>
                <a:extLst>
                  <a:ext uri="{0D108BD9-81ED-4DB2-BD59-A6C34878D82A}">
                    <a16:rowId xmlns:a16="http://schemas.microsoft.com/office/drawing/2014/main" val="1864417124"/>
                  </a:ext>
                </a:extLst>
              </a:tr>
            </a:tbl>
          </a:graphicData>
        </a:graphic>
      </p:graphicFrame>
    </p:spTree>
    <p:extLst>
      <p:ext uri="{BB962C8B-B14F-4D97-AF65-F5344CB8AC3E}">
        <p14:creationId xmlns:p14="http://schemas.microsoft.com/office/powerpoint/2010/main" val="25475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0E288-3F6D-30EB-4F5F-B04ED88B3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104A2-8D39-5DB6-C30B-7F4F455C29A0}"/>
              </a:ext>
            </a:extLst>
          </p:cNvPr>
          <p:cNvSpPr>
            <a:spLocks noGrp="1"/>
          </p:cNvSpPr>
          <p:nvPr>
            <p:ph type="title"/>
          </p:nvPr>
        </p:nvSpPr>
        <p:spPr>
          <a:xfrm>
            <a:off x="275390" y="180474"/>
            <a:ext cx="9577527" cy="826394"/>
          </a:xfrm>
        </p:spPr>
        <p:txBody>
          <a:bodyPr>
            <a:noAutofit/>
          </a:bodyPr>
          <a:lstStyle/>
          <a:p>
            <a:r>
              <a:rPr lang="en-GB" sz="2400">
                <a:solidFill>
                  <a:srgbClr val="813366"/>
                </a:solidFill>
              </a:rPr>
              <a:t>Outstanding Actions</a:t>
            </a:r>
          </a:p>
        </p:txBody>
      </p:sp>
      <p:graphicFrame>
        <p:nvGraphicFramePr>
          <p:cNvPr id="3" name="Table 2">
            <a:extLst>
              <a:ext uri="{FF2B5EF4-FFF2-40B4-BE49-F238E27FC236}">
                <a16:creationId xmlns:a16="http://schemas.microsoft.com/office/drawing/2014/main" id="{E7A524A5-C28B-14E4-C954-4FD4D1094387}"/>
              </a:ext>
            </a:extLst>
          </p:cNvPr>
          <p:cNvGraphicFramePr>
            <a:graphicFrameLocks noGrp="1"/>
          </p:cNvGraphicFramePr>
          <p:nvPr>
            <p:extLst>
              <p:ext uri="{D42A27DB-BD31-4B8C-83A1-F6EECF244321}">
                <p14:modId xmlns:p14="http://schemas.microsoft.com/office/powerpoint/2010/main" val="2092580303"/>
              </p:ext>
            </p:extLst>
          </p:nvPr>
        </p:nvGraphicFramePr>
        <p:xfrm>
          <a:off x="262647" y="892102"/>
          <a:ext cx="11189824" cy="4636361"/>
        </p:xfrm>
        <a:graphic>
          <a:graphicData uri="http://schemas.openxmlformats.org/drawingml/2006/table">
            <a:tbl>
              <a:tblPr>
                <a:tableStyleId>{616DA210-FB5B-4158-B5E0-FEB733F419BA}</a:tableStyleId>
              </a:tblPr>
              <a:tblGrid>
                <a:gridCol w="752045">
                  <a:extLst>
                    <a:ext uri="{9D8B030D-6E8A-4147-A177-3AD203B41FA5}">
                      <a16:colId xmlns:a16="http://schemas.microsoft.com/office/drawing/2014/main" val="952093456"/>
                    </a:ext>
                  </a:extLst>
                </a:gridCol>
                <a:gridCol w="1433540">
                  <a:extLst>
                    <a:ext uri="{9D8B030D-6E8A-4147-A177-3AD203B41FA5}">
                      <a16:colId xmlns:a16="http://schemas.microsoft.com/office/drawing/2014/main" val="2511239594"/>
                    </a:ext>
                  </a:extLst>
                </a:gridCol>
                <a:gridCol w="835742">
                  <a:extLst>
                    <a:ext uri="{9D8B030D-6E8A-4147-A177-3AD203B41FA5}">
                      <a16:colId xmlns:a16="http://schemas.microsoft.com/office/drawing/2014/main" val="2351677352"/>
                    </a:ext>
                  </a:extLst>
                </a:gridCol>
                <a:gridCol w="3323303">
                  <a:extLst>
                    <a:ext uri="{9D8B030D-6E8A-4147-A177-3AD203B41FA5}">
                      <a16:colId xmlns:a16="http://schemas.microsoft.com/office/drawing/2014/main" val="1454789346"/>
                    </a:ext>
                  </a:extLst>
                </a:gridCol>
                <a:gridCol w="4086136">
                  <a:extLst>
                    <a:ext uri="{9D8B030D-6E8A-4147-A177-3AD203B41FA5}">
                      <a16:colId xmlns:a16="http://schemas.microsoft.com/office/drawing/2014/main" val="2038386750"/>
                    </a:ext>
                  </a:extLst>
                </a:gridCol>
                <a:gridCol w="759058">
                  <a:extLst>
                    <a:ext uri="{9D8B030D-6E8A-4147-A177-3AD203B41FA5}">
                      <a16:colId xmlns:a16="http://schemas.microsoft.com/office/drawing/2014/main" val="815992712"/>
                    </a:ext>
                  </a:extLst>
                </a:gridCol>
              </a:tblGrid>
              <a:tr h="527557">
                <a:tc>
                  <a:txBody>
                    <a:bodyPr/>
                    <a:lstStyle/>
                    <a:p>
                      <a:pPr algn="ctr" fontAlgn="ctr"/>
                      <a:r>
                        <a:rPr lang="en-GB" sz="1100" b="1" i="0" u="none" strike="noStrike">
                          <a:solidFill>
                            <a:srgbClr val="FFFFFF"/>
                          </a:solidFill>
                          <a:effectLst/>
                          <a:latin typeface="Poppins" panose="00000500000000000000" pitchFamily="2" charset="0"/>
                        </a:rPr>
                        <a:t>Action number</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Workgroup Raised</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Owner</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Action</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Comment</a:t>
                      </a:r>
                    </a:p>
                  </a:txBody>
                  <a:tcPr marL="45720" marR="4572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Status</a:t>
                      </a:r>
                    </a:p>
                  </a:txBody>
                  <a:tcPr marL="45720" marR="45720" anchor="ctr">
                    <a:solidFill>
                      <a:srgbClr val="813366"/>
                    </a:solidFill>
                  </a:tcPr>
                </a:tc>
                <a:extLst>
                  <a:ext uri="{0D108BD9-81ED-4DB2-BD59-A6C34878D82A}">
                    <a16:rowId xmlns:a16="http://schemas.microsoft.com/office/drawing/2014/main" val="802114043"/>
                  </a:ext>
                </a:extLst>
              </a:tr>
              <a:tr h="661656">
                <a:tc>
                  <a:txBody>
                    <a:bodyPr/>
                    <a:lstStyle/>
                    <a:p>
                      <a:pPr algn="ctr" fontAlgn="ctr"/>
                      <a:r>
                        <a:rPr lang="en-GB" sz="1100" b="0" i="0" u="none" strike="noStrike">
                          <a:solidFill>
                            <a:srgbClr val="454546"/>
                          </a:solidFill>
                          <a:effectLst/>
                          <a:latin typeface="Poppins" panose="00000500000000000000" pitchFamily="2" charset="0"/>
                        </a:rPr>
                        <a:t>8</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KH</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Add legal text and consultation documents to the collaboration space for review. </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Draft Legal Text and consultation document shared on collaboration space.</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To close</a:t>
                      </a:r>
                    </a:p>
                  </a:txBody>
                  <a:tcPr anchor="ctr"/>
                </a:tc>
                <a:extLst>
                  <a:ext uri="{0D108BD9-81ED-4DB2-BD59-A6C34878D82A}">
                    <a16:rowId xmlns:a16="http://schemas.microsoft.com/office/drawing/2014/main" val="3116467919"/>
                  </a:ext>
                </a:extLst>
              </a:tr>
              <a:tr h="629546">
                <a:tc>
                  <a:txBody>
                    <a:bodyPr/>
                    <a:lstStyle/>
                    <a:p>
                      <a:pPr algn="ctr" fontAlgn="ctr"/>
                      <a:r>
                        <a:rPr lang="en-GB" sz="1100" b="0" i="0" u="none" strike="noStrike">
                          <a:solidFill>
                            <a:srgbClr val="454546"/>
                          </a:solidFill>
                          <a:effectLst/>
                          <a:latin typeface="Poppins" panose="00000500000000000000" pitchFamily="2" charset="0"/>
                        </a:rPr>
                        <a:t>9</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SN/SD</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Update the legal text for both sections 3 and 14 on to the latest CUSC baseline and share it with the Workgroup for review. </a:t>
                      </a:r>
                    </a:p>
                  </a:txBody>
                  <a:tcPr marL="45720" marR="45720" anchor="ctr"/>
                </a:tc>
                <a:tc>
                  <a:txBody>
                    <a:bodyPr/>
                    <a:lstStyle/>
                    <a:p>
                      <a:pPr algn="ctr" fontAlgn="ctr"/>
                      <a:r>
                        <a:rPr lang="en-GB" sz="1100" b="0" i="0" u="none" strike="noStrike">
                          <a:solidFill>
                            <a:schemeClr val="tx1"/>
                          </a:solidFill>
                          <a:effectLst/>
                          <a:latin typeface="Poppins" panose="00000500000000000000" pitchFamily="2" charset="0"/>
                        </a:rPr>
                        <a:t>Section 14 has been drafted and shared with WG Members. Section 3 will require a twin mod if it needs changing. Propose to close.</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To close</a:t>
                      </a:r>
                    </a:p>
                  </a:txBody>
                  <a:tcPr anchor="ctr"/>
                </a:tc>
                <a:extLst>
                  <a:ext uri="{0D108BD9-81ED-4DB2-BD59-A6C34878D82A}">
                    <a16:rowId xmlns:a16="http://schemas.microsoft.com/office/drawing/2014/main" val="1030822218"/>
                  </a:ext>
                </a:extLst>
              </a:tr>
              <a:tr h="711179">
                <a:tc>
                  <a:txBody>
                    <a:bodyPr/>
                    <a:lstStyle/>
                    <a:p>
                      <a:pPr algn="ctr" fontAlgn="ctr"/>
                      <a:r>
                        <a:rPr lang="en-GB" sz="1100" b="0" i="0" u="none" strike="noStrike">
                          <a:solidFill>
                            <a:srgbClr val="454546"/>
                          </a:solidFill>
                          <a:effectLst/>
                          <a:latin typeface="Poppins" panose="00000500000000000000" pitchFamily="2" charset="0"/>
                        </a:rPr>
                        <a:t>10</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SD</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Discuss and potentially raise an alternative modification that includes both the initial connection and disconnection scenarios. </a:t>
                      </a:r>
                    </a:p>
                  </a:txBody>
                  <a:tcPr marL="45720" marR="45720" anchor="ctr"/>
                </a:tc>
                <a:tc>
                  <a:txBody>
                    <a:bodyPr/>
                    <a:lstStyle/>
                    <a:p>
                      <a:pPr algn="ctr" fontAlgn="ctr"/>
                      <a:r>
                        <a:rPr lang="en-GB" sz="1100" b="0" i="0" u="none" strike="noStrike">
                          <a:solidFill>
                            <a:schemeClr val="tx1"/>
                          </a:solidFill>
                          <a:effectLst/>
                          <a:latin typeface="Poppins" panose="00000500000000000000" pitchFamily="2" charset="0"/>
                        </a:rPr>
                        <a:t> </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Open</a:t>
                      </a:r>
                    </a:p>
                  </a:txBody>
                  <a:tcPr anchor="ctr"/>
                </a:tc>
                <a:extLst>
                  <a:ext uri="{0D108BD9-81ED-4DB2-BD59-A6C34878D82A}">
                    <a16:rowId xmlns:a16="http://schemas.microsoft.com/office/drawing/2014/main" val="3753971294"/>
                  </a:ext>
                </a:extLst>
              </a:tr>
              <a:tr h="629546">
                <a:tc>
                  <a:txBody>
                    <a:bodyPr/>
                    <a:lstStyle/>
                    <a:p>
                      <a:pPr algn="ctr" fontAlgn="ctr"/>
                      <a:r>
                        <a:rPr lang="en-GB" sz="1100" b="0" i="0" u="none" strike="noStrike">
                          <a:solidFill>
                            <a:srgbClr val="454546"/>
                          </a:solidFill>
                          <a:effectLst/>
                          <a:latin typeface="Poppins" panose="00000500000000000000" pitchFamily="2" charset="0"/>
                        </a:rPr>
                        <a:t>11</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SD</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Review and refine the wording for the Workgroup Consultation question regarding the end phase, ensuring clarity on terms like disconnection and de-energisation.  </a:t>
                      </a:r>
                    </a:p>
                  </a:txBody>
                  <a:tcPr marL="45720" marR="45720" anchor="ctr"/>
                </a:tc>
                <a:tc>
                  <a:txBody>
                    <a:bodyPr/>
                    <a:lstStyle/>
                    <a:p>
                      <a:pPr algn="ctr" fontAlgn="ctr"/>
                      <a:r>
                        <a:rPr lang="en-GB" sz="1100" b="0" i="0" u="none" strike="noStrike">
                          <a:solidFill>
                            <a:schemeClr val="tx1"/>
                          </a:solidFill>
                          <a:effectLst/>
                          <a:latin typeface="Poppins" panose="00000500000000000000" pitchFamily="2" charset="0"/>
                        </a:rPr>
                        <a:t>Wording has been reflected in the Workgroup Consultation document.</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To close</a:t>
                      </a:r>
                    </a:p>
                  </a:txBody>
                  <a:tcPr anchor="ctr"/>
                </a:tc>
                <a:extLst>
                  <a:ext uri="{0D108BD9-81ED-4DB2-BD59-A6C34878D82A}">
                    <a16:rowId xmlns:a16="http://schemas.microsoft.com/office/drawing/2014/main" val="2574719098"/>
                  </a:ext>
                </a:extLst>
              </a:tr>
              <a:tr h="1344423">
                <a:tc>
                  <a:txBody>
                    <a:bodyPr/>
                    <a:lstStyle/>
                    <a:p>
                      <a:pPr algn="ctr" fontAlgn="ctr"/>
                      <a:r>
                        <a:rPr lang="en-GB" sz="1100" b="0" i="0" u="none" strike="noStrike">
                          <a:solidFill>
                            <a:srgbClr val="454546"/>
                          </a:solidFill>
                          <a:effectLst/>
                          <a:latin typeface="Poppins" panose="00000500000000000000" pitchFamily="2" charset="0"/>
                        </a:rPr>
                        <a:t>12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WG2</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SD</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rPr>
                        <a:t>Update the diagram to reflect the changes under this modification, so it can be included in the Workgroup Consultation document. </a:t>
                      </a:r>
                    </a:p>
                  </a:txBody>
                  <a:tcPr marL="45720" marR="45720" anchor="ctr"/>
                </a:tc>
                <a:tc>
                  <a:txBody>
                    <a:bodyPr/>
                    <a:lstStyle/>
                    <a:p>
                      <a:pPr algn="ctr" fontAlgn="ctr"/>
                      <a:r>
                        <a:rPr lang="en-GB" sz="1100" b="0" i="0" u="none" strike="noStrike">
                          <a:solidFill>
                            <a:schemeClr val="tx1"/>
                          </a:solidFill>
                          <a:effectLst/>
                          <a:latin typeface="Poppins" panose="00000500000000000000" pitchFamily="2" charset="0"/>
                        </a:rPr>
                        <a:t>Diagram to be provided to Workgroup members for review prior to including as an annex to the workgroup consultation</a:t>
                      </a:r>
                    </a:p>
                  </a:txBody>
                  <a:tcPr marL="45720" marR="45720" anchor="ctr"/>
                </a:tc>
                <a:tc>
                  <a:txBody>
                    <a:bodyPr/>
                    <a:lstStyle/>
                    <a:p>
                      <a:pPr algn="l" fontAlgn="ctr"/>
                      <a:r>
                        <a:rPr lang="en-GB" sz="1100" b="0" i="0" u="none" strike="noStrike" kern="1200">
                          <a:solidFill>
                            <a:srgbClr val="000000"/>
                          </a:solidFill>
                          <a:effectLst/>
                          <a:latin typeface="Poppins" panose="00000500000000000000" pitchFamily="2" charset="0"/>
                          <a:ea typeface="+mn-ea"/>
                          <a:cs typeface="+mn-cs"/>
                        </a:rPr>
                        <a:t>To close</a:t>
                      </a:r>
                    </a:p>
                  </a:txBody>
                  <a:tcPr anchor="ctr"/>
                </a:tc>
                <a:extLst>
                  <a:ext uri="{0D108BD9-81ED-4DB2-BD59-A6C34878D82A}">
                    <a16:rowId xmlns:a16="http://schemas.microsoft.com/office/drawing/2014/main" val="1864417124"/>
                  </a:ext>
                </a:extLst>
              </a:tr>
            </a:tbl>
          </a:graphicData>
        </a:graphic>
      </p:graphicFrame>
    </p:spTree>
    <p:extLst>
      <p:ext uri="{BB962C8B-B14F-4D97-AF65-F5344CB8AC3E}">
        <p14:creationId xmlns:p14="http://schemas.microsoft.com/office/powerpoint/2010/main" val="1176553738"/>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5E1BDC5029614ABF43223A464FD248" ma:contentTypeVersion="18" ma:contentTypeDescription="Create a new document." ma:contentTypeScope="" ma:versionID="ceb6efbdcfec11dfd429c4202725fe0e">
  <xsd:schema xmlns:xsd="http://www.w3.org/2001/XMLSchema" xmlns:xs="http://www.w3.org/2001/XMLSchema" xmlns:p="http://schemas.microsoft.com/office/2006/metadata/properties" xmlns:ns2="f71abe4e-f5ff-49cd-8eff-5f4949acc510" xmlns:ns3="97b6fe81-1556-4112-94ca-31043ca39b71" xmlns:ns4="cadce026-d35b-4a62-a2ee-1436bb44fb55" targetNamespace="http://schemas.microsoft.com/office/2006/metadata/properties" ma:root="true" ma:fieldsID="47458f1ff4cd003c7258574a568ee77b" ns2:_="" ns3:_="" ns4:_="">
    <xsd:import namespace="f71abe4e-f5ff-49cd-8eff-5f4949acc510"/>
    <xsd:import namespace="97b6fe81-1556-4112-94ca-31043ca39b71"/>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be4e-f5ff-49cd-8eff-5f4949acc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93f86f-df12-4503-be51-556605c1ee02}" ma:internalName="TaxCatchAll" ma:showField="CatchAllData" ma:web="97b6fe81-1556-4112-94ca-31043ca39b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SharedWithUsers xmlns="97b6fe81-1556-4112-94ca-31043ca39b71">
      <UserInfo>
        <DisplayName/>
        <AccountId xsi:nil="true"/>
        <AccountType/>
      </UserInfo>
    </SharedWithUsers>
    <lcf76f155ced4ddcb4097134ff3c332f xmlns="f71abe4e-f5ff-49cd-8eff-5f4949acc5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8C3B88-76EF-499A-A401-D97288DA7E9D}">
  <ds:schemaRefs>
    <ds:schemaRef ds:uri="97b6fe81-1556-4112-94ca-31043ca39b71"/>
    <ds:schemaRef ds:uri="cadce026-d35b-4a62-a2ee-1436bb44fb55"/>
    <ds:schemaRef ds:uri="f71abe4e-f5ff-49cd-8eff-5f4949acc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038DAACB-6079-4222-BA99-947C98D03F94}">
  <ds:schemaRefs>
    <ds:schemaRef ds:uri="97b6fe81-1556-4112-94ca-31043ca39b71"/>
    <ds:schemaRef ds:uri="cadce026-d35b-4a62-a2ee-1436bb44fb55"/>
    <ds:schemaRef ds:uri="f71abe4e-f5ff-49cd-8eff-5f4949acc5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CMP445: Pro-rating first year TNUoS for Generators</vt:lpstr>
      <vt:lpstr>WELCOME</vt:lpstr>
      <vt:lpstr>Agenda</vt:lpstr>
      <vt:lpstr>Expectations of a Workgroup Member</vt:lpstr>
      <vt:lpstr>Workgroup Membership</vt:lpstr>
      <vt:lpstr>What is the Alternative Request?</vt:lpstr>
      <vt:lpstr>Timeline for CMP445 as of 10 June 2025</vt:lpstr>
      <vt:lpstr>Outstanding Actions</vt:lpstr>
      <vt:lpstr>Outstanding Actions</vt:lpstr>
      <vt:lpstr>Action 6 - Review Section 3.10.5 and provide update to the Workgroup </vt:lpstr>
      <vt:lpstr>Draft Legal Text Review (Live)</vt:lpstr>
      <vt:lpstr>Workgroup Consultation Review (Live)</vt:lpstr>
      <vt:lpstr>Terms of Reference Discussion (Live)</vt:lpstr>
      <vt:lpstr>Terms of Reference</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revision>1</cp:revision>
  <dcterms:created xsi:type="dcterms:W3CDTF">2024-02-29T11:46:45Z</dcterms:created>
  <dcterms:modified xsi:type="dcterms:W3CDTF">2025-06-18T12:51:19Z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0x010100095E1BDC5029614ABF43223A464FD248</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