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59" r:id="rId6"/>
    <p:sldId id="295" r:id="rId7"/>
    <p:sldId id="294" r:id="rId8"/>
    <p:sldId id="29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506B06-077E-B379-7619-D9DB713260C7}" name="Haarith Dhorat (NESO)" initials="H(" userId="S::haarith.dhorat@uk.nationalgrid.com::0cd168d0-143e-4c03-83f3-99dd3e4257b3" providerId="AD"/>
  <p188:author id="{3984CF31-8DE4-A7DF-CD6F-E60A00C48825}" name="Andrew Henderson (NESO)" initials="A(" userId="S::andrew.henderson@uk.nationalgrid.com::12122127-d5fb-4173-9da4-ff44945121b2" providerId="AD"/>
  <p188:author id="{2F22C034-3E41-E657-D863-E94035F2D4B0}" name="Paul Roden (NESO)" initials="PR(" userId="S::Paul.Roden@uk.nationalgrid.com::d55c8a8a-f9f2-40ad-89d0-018f718a0099" providerId="AD"/>
  <p188:author id="{47E54144-CF95-01E2-D112-8AA3006A3BF4}" name="Haarith Dhorat (NESO)" initials="HD" userId="S::Haarith.Dhorat@uk.nationalgrid.com::0cd168d0-143e-4c03-83f3-99dd3e4257b3" providerId="AD"/>
  <p188:author id="{4A6A8D4E-AD92-CCC3-CC93-8248645DCEF0}" name="Rob Burnett (NESO)" initials="R(" userId="S::rob.burnett@uk.nationalgrid.com::acb34922-e413-4fab-935f-d92ced07a1ce" providerId="AD"/>
  <p188:author id="{627F7B8E-1AE3-8B42-38CB-7B9A54B83330}" name="Paul Roden (NESO)" initials="P(" userId="S::paul.roden@uk.nationalgrid.com::d55c8a8a-f9f2-40ad-89d0-018f718a0099" providerId="AD"/>
  <p188:author id="{C596A4F6-7998-00CB-57B8-C876B4BBB461}" name="Adesewa Olomu (NESO)" initials="AO" userId="S::Adesewa.Olomu@uk.nationalgrid.com::0f8be11c-c0fd-40a9-a2e7-b180fe5d8a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730"/>
    <a:srgbClr val="813366"/>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7FB82-458D-63B0-F5FB-DE584A1123FA}" v="4" dt="2025-07-30T11:20:33.817"/>
    <p1510:client id="{C3269B89-2F27-49E3-9DD7-3E94825F5B7A}" v="7" dt="2025-07-30T11:21:49.974"/>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Roden [NESO]" userId="71024b3f-9dd2-4242-8847-b284781ba820" providerId="ADAL" clId="{C3269B89-2F27-49E3-9DD7-3E94825F5B7A}"/>
    <pc:docChg chg="modSld">
      <pc:chgData name="Paul Roden [NESO]" userId="71024b3f-9dd2-4242-8847-b284781ba820" providerId="ADAL" clId="{C3269B89-2F27-49E3-9DD7-3E94825F5B7A}" dt="2025-07-30T11:21:49.963" v="85" actId="20577"/>
      <pc:docMkLst>
        <pc:docMk/>
      </pc:docMkLst>
      <pc:sldChg chg="modSp mod">
        <pc:chgData name="Paul Roden [NESO]" userId="71024b3f-9dd2-4242-8847-b284781ba820" providerId="ADAL" clId="{C3269B89-2F27-49E3-9DD7-3E94825F5B7A}" dt="2025-07-30T11:21:24.431" v="49" actId="20577"/>
        <pc:sldMkLst>
          <pc:docMk/>
          <pc:sldMk cId="2932006080" sldId="294"/>
        </pc:sldMkLst>
        <pc:spChg chg="mod">
          <ac:chgData name="Paul Roden [NESO]" userId="71024b3f-9dd2-4242-8847-b284781ba820" providerId="ADAL" clId="{C3269B89-2F27-49E3-9DD7-3E94825F5B7A}" dt="2025-07-30T11:21:24.431" v="49" actId="20577"/>
          <ac:spMkLst>
            <pc:docMk/>
            <pc:sldMk cId="2932006080" sldId="294"/>
            <ac:spMk id="4" creationId="{685B8501-AE9B-314D-2EA2-1E26878BAAA0}"/>
          </ac:spMkLst>
        </pc:spChg>
      </pc:sldChg>
      <pc:sldChg chg="modSp mod">
        <pc:chgData name="Paul Roden [NESO]" userId="71024b3f-9dd2-4242-8847-b284781ba820" providerId="ADAL" clId="{C3269B89-2F27-49E3-9DD7-3E94825F5B7A}" dt="2025-07-30T11:21:08.641" v="25" actId="20577"/>
        <pc:sldMkLst>
          <pc:docMk/>
          <pc:sldMk cId="3430433542" sldId="295"/>
        </pc:sldMkLst>
        <pc:spChg chg="mod">
          <ac:chgData name="Paul Roden [NESO]" userId="71024b3f-9dd2-4242-8847-b284781ba820" providerId="ADAL" clId="{C3269B89-2F27-49E3-9DD7-3E94825F5B7A}" dt="2025-07-30T11:21:08.641" v="25" actId="20577"/>
          <ac:spMkLst>
            <pc:docMk/>
            <pc:sldMk cId="3430433542" sldId="295"/>
            <ac:spMk id="4" creationId="{C028237D-DE75-46A6-7004-CF50CE68016F}"/>
          </ac:spMkLst>
        </pc:spChg>
      </pc:sldChg>
      <pc:sldChg chg="modSp mod">
        <pc:chgData name="Paul Roden [NESO]" userId="71024b3f-9dd2-4242-8847-b284781ba820" providerId="ADAL" clId="{C3269B89-2F27-49E3-9DD7-3E94825F5B7A}" dt="2025-07-30T11:21:49.963" v="85" actId="20577"/>
        <pc:sldMkLst>
          <pc:docMk/>
          <pc:sldMk cId="2852034510" sldId="296"/>
        </pc:sldMkLst>
        <pc:spChg chg="mod">
          <ac:chgData name="Paul Roden [NESO]" userId="71024b3f-9dd2-4242-8847-b284781ba820" providerId="ADAL" clId="{C3269B89-2F27-49E3-9DD7-3E94825F5B7A}" dt="2025-07-30T11:21:49.963" v="85" actId="20577"/>
          <ac:spMkLst>
            <pc:docMk/>
            <pc:sldMk cId="2852034510" sldId="296"/>
            <ac:spMk id="4" creationId="{01521261-B6AD-B407-4C2A-BAEE5AD4584A}"/>
          </ac:spMkLst>
        </pc:spChg>
      </pc:sldChg>
    </pc:docChg>
  </pc:docChgLst>
  <pc:docChgLst>
    <pc:chgData clId="Web-{4917FB82-458D-63B0-F5FB-DE584A1123FA}"/>
    <pc:docChg chg="modSld">
      <pc:chgData name="" userId="" providerId="" clId="Web-{4917FB82-458D-63B0-F5FB-DE584A1123FA}" dt="2025-07-30T11:20:30.786" v="2" actId="20577"/>
      <pc:docMkLst>
        <pc:docMk/>
      </pc:docMkLst>
      <pc:sldChg chg="modSp">
        <pc:chgData name="" userId="" providerId="" clId="Web-{4917FB82-458D-63B0-F5FB-DE584A1123FA}" dt="2025-07-30T11:20:30.786" v="2" actId="20577"/>
        <pc:sldMkLst>
          <pc:docMk/>
          <pc:sldMk cId="4090216598" sldId="256"/>
        </pc:sldMkLst>
        <pc:spChg chg="mod">
          <ac:chgData name="" userId="" providerId="" clId="Web-{4917FB82-458D-63B0-F5FB-DE584A1123FA}" dt="2025-07-30T11:20:30.786" v="2" actId="20577"/>
          <ac:spMkLst>
            <pc:docMk/>
            <pc:sldMk cId="4090216598" sldId="256"/>
            <ac:spMk id="3" creationId="{2FB354D1-FED4-9B9E-0B7F-6574019FA6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30/07/2025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30/07/2025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70FE-3E41-ECFE-88BA-12F148201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D63A0-1D72-72A3-DD34-BD64545C6E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F7BF8-E2ED-224C-167B-6331627B34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E31A9A-F736-5F09-123C-EDB2C10663AA}"/>
              </a:ext>
            </a:extLst>
          </p:cNvPr>
          <p:cNvSpPr>
            <a:spLocks noGrp="1"/>
          </p:cNvSpPr>
          <p:nvPr>
            <p:ph type="sldNum" sz="quarter" idx="5"/>
          </p:nvPr>
        </p:nvSpPr>
        <p:spPr/>
        <p:txBody>
          <a:bodyPr/>
          <a:lstStyle/>
          <a:p>
            <a:fld id="{FCCB5404-C021-EC41-B6A7-4D708E49A9C1}" type="slidenum">
              <a:rPr lang="en-GB" smtClean="0"/>
              <a:t>5</a:t>
            </a:fld>
            <a:endParaRPr lang="en-GB"/>
          </a:p>
        </p:txBody>
      </p:sp>
    </p:spTree>
    <p:extLst>
      <p:ext uri="{BB962C8B-B14F-4D97-AF65-F5344CB8AC3E}">
        <p14:creationId xmlns:p14="http://schemas.microsoft.com/office/powerpoint/2010/main" val="94815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Poppins"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itchFamily="2" charset="77"/>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0" i="0">
                <a:solidFill>
                  <a:schemeClr val="tx2"/>
                </a:solidFill>
                <a:latin typeface="Poppins Medium" pitchFamily="2" charset="77"/>
                <a:cs typeface="Poppins Medium" pitchFamily="2" charset="77"/>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Poppins" pitchFamily="2" charset="77"/>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itchFamily="2" charset="77"/>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itchFamily="2" charset="77"/>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itchFamily="2" charset="77"/>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itchFamily="2" charset="77"/>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Poppins" pitchFamily="2" charset="77"/>
                <a:cs typeface="Poppins" pitchFamily="2" charset="77"/>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Poppins" pitchFamily="2" charset="77"/>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0" i="0">
                <a:solidFill>
                  <a:schemeClr val="accent2"/>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Poppins" pitchFamily="2" charset="77"/>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0" i="0">
                <a:solidFill>
                  <a:schemeClr val="accent5"/>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0" i="0">
                <a:solidFill>
                  <a:schemeClr val="accent1"/>
                </a:solidFill>
                <a:latin typeface="Poppins Medium" pitchFamily="2" charset="77"/>
                <a:cs typeface="Poppins Medium" pitchFamily="2" charset="77"/>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Poppins" pitchFamily="2" charset="77"/>
              </a:defRPr>
            </a:lvl1pPr>
            <a:lvl2pPr marL="914400" indent="-457200">
              <a:buClr>
                <a:schemeClr val="accent1"/>
              </a:buClr>
              <a:buFont typeface="+mj-lt"/>
              <a:buAutoNum type="arabicPeriod"/>
              <a:defRPr sz="1400" b="0" i="0">
                <a:solidFill>
                  <a:schemeClr val="bg1"/>
                </a:solidFill>
                <a:latin typeface="Poppins" pitchFamily="2" charset="77"/>
              </a:defRPr>
            </a:lvl2pPr>
            <a:lvl3pPr marL="1371600" indent="-457200">
              <a:buClr>
                <a:schemeClr val="accent1"/>
              </a:buClr>
              <a:buFont typeface="+mj-lt"/>
              <a:buAutoNum type="arabicPeriod"/>
              <a:defRPr sz="1400" b="0" i="0">
                <a:solidFill>
                  <a:schemeClr val="bg1"/>
                </a:solidFill>
                <a:latin typeface="Poppins" pitchFamily="2" charset="77"/>
              </a:defRPr>
            </a:lvl3pPr>
            <a:lvl4pPr marL="1714500" indent="-342900">
              <a:buClr>
                <a:schemeClr val="accent1"/>
              </a:buClr>
              <a:buFont typeface="+mj-lt"/>
              <a:buAutoNum type="arabicPeriod"/>
              <a:defRPr sz="1400" b="0" i="0">
                <a:solidFill>
                  <a:schemeClr val="bg1"/>
                </a:solidFill>
                <a:latin typeface="Poppins" pitchFamily="2" charset="77"/>
              </a:defRPr>
            </a:lvl4pPr>
            <a:lvl5pPr marL="2171700" indent="-342900">
              <a:buClr>
                <a:schemeClr val="accent1"/>
              </a:buClr>
              <a:buFont typeface="+mj-lt"/>
              <a:buAutoNum type="arabicPeriod"/>
              <a:defRPr sz="1400" b="0" i="0">
                <a:solidFill>
                  <a:schemeClr val="bg1"/>
                </a:solidFill>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Poppins" pitchFamily="2" charset="77"/>
              </a:defRPr>
            </a:lvl1pPr>
            <a:lvl2pPr marL="914400" indent="-457200">
              <a:buFont typeface="+mj-lt"/>
              <a:buAutoNum type="arabicPeriod"/>
              <a:defRPr b="0" i="0">
                <a:latin typeface="Poppins" pitchFamily="2" charset="77"/>
              </a:defRPr>
            </a:lvl2pPr>
            <a:lvl3pPr marL="1371600" indent="-457200">
              <a:buFont typeface="+mj-lt"/>
              <a:buAutoNum type="arabicPeriod"/>
              <a:defRPr b="0" i="0">
                <a:latin typeface="Poppins" pitchFamily="2" charset="77"/>
              </a:defRPr>
            </a:lvl3pPr>
            <a:lvl4pPr marL="1714500" indent="-342900">
              <a:buFont typeface="+mj-lt"/>
              <a:buAutoNum type="arabicPeriod"/>
              <a:defRPr b="0" i="0">
                <a:latin typeface="Poppins" pitchFamily="2" charset="77"/>
              </a:defRPr>
            </a:lvl4pPr>
            <a:lvl5pPr marL="2171700" indent="-342900">
              <a:buFont typeface="+mj-lt"/>
              <a:buAutoNum type="arabicPeriod"/>
              <a:defRPr b="0" i="0">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Poppins" pitchFamily="2" charset="77"/>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tx2"/>
                </a:solidFill>
                <a:latin typeface="Poppins" pitchFamily="2" charset="77"/>
                <a:cs typeface="Poppins" pitchFamily="2" charset="77"/>
              </a:rPr>
              <a:t>‹#›</a:t>
            </a:fld>
            <a:endParaRPr lang="en-GB" sz="2000" noProof="0">
              <a:solidFill>
                <a:schemeClr val="tx2"/>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Poppins" pitchFamily="2" charset="77"/>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0" i="0" kern="1200">
          <a:solidFill>
            <a:schemeClr val="tx1"/>
          </a:solidFill>
          <a:latin typeface="Poppins Medium" pitchFamily="2" charset="77"/>
          <a:ea typeface="+mj-ea"/>
          <a:cs typeface="Poppins Medium"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mailto:TRScotland@neso.energy" TargetMode="External"/><Relationship Id="rId2" Type="http://schemas.openxmlformats.org/officeDocument/2006/relationships/hyperlink" Target="mailto:tranreq@neso.energy"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neso.energy/document/360161/download" TargetMode="External"/><Relationship Id="rId2" Type="http://schemas.openxmlformats.org/officeDocument/2006/relationships/hyperlink" Target="https://www.neso.energy/industry-information/network-access-planning/enams" TargetMode="External"/><Relationship Id="rId1" Type="http://schemas.openxmlformats.org/officeDocument/2006/relationships/slideLayout" Target="../slideLayouts/slideLayout10.xml"/><Relationship Id="rId5" Type="http://schemas.openxmlformats.org/officeDocument/2006/relationships/hyperlink" Target="mailto:TRScotland@neso.energy" TargetMode="External"/><Relationship Id="rId4" Type="http://schemas.openxmlformats.org/officeDocument/2006/relationships/hyperlink" Target="mailto:tranreq@neso.energ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mailto:TRScotland@neso.energy" TargetMode="External"/><Relationship Id="rId3" Type="http://schemas.openxmlformats.org/officeDocument/2006/relationships/hyperlink" Target="https://www.neso.energy/document/360166/download" TargetMode="External"/><Relationship Id="rId7" Type="http://schemas.openxmlformats.org/officeDocument/2006/relationships/hyperlink" Target="mailto:tranreq@neso.energy"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mailto:ctr1.ccta@neso.energy" TargetMode="External"/><Relationship Id="rId5" Type="http://schemas.openxmlformats.org/officeDocument/2006/relationships/hyperlink" Target="https://www.neso.energy/document/360176/download" TargetMode="External"/><Relationship Id="rId4" Type="http://schemas.openxmlformats.org/officeDocument/2006/relationships/hyperlink" Target="https://www.neso.energy/document/360171/downlo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BF7A4B0-0E78-35D7-2FFA-76CE6ECAC506}"/>
              </a:ext>
            </a:extLst>
          </p:cNvPr>
          <p:cNvSpPr>
            <a:spLocks noGrp="1"/>
          </p:cNvSpPr>
          <p:nvPr>
            <p:ph type="ctrTitle"/>
          </p:nvPr>
        </p:nvSpPr>
        <p:spPr>
          <a:xfrm>
            <a:off x="532944" y="1788983"/>
            <a:ext cx="5641714" cy="2387600"/>
          </a:xfrm>
        </p:spPr>
        <p:txBody>
          <a:bodyPr>
            <a:normAutofit/>
          </a:bodyPr>
          <a:lstStyle/>
          <a:p>
            <a:r>
              <a:rPr lang="en-GB" dirty="0">
                <a:latin typeface="Poppins" panose="00000500000000000000" pitchFamily="2" charset="0"/>
                <a:cs typeface="Poppins" panose="00000500000000000000" pitchFamily="2" charset="0"/>
              </a:rPr>
              <a:t>Stability Y-1 (Year 1)</a:t>
            </a:r>
            <a:br>
              <a:rPr lang="en-GB" dirty="0">
                <a:latin typeface="Poppins" panose="00000500000000000000" pitchFamily="2" charset="0"/>
                <a:cs typeface="Poppins" panose="00000500000000000000" pitchFamily="2" charset="0"/>
              </a:rPr>
            </a:br>
            <a:endParaRPr lang="en-GB" dirty="0">
              <a:latin typeface="Poppins" panose="00000500000000000000" pitchFamily="2" charset="0"/>
              <a:cs typeface="Poppins" panose="00000500000000000000" pitchFamily="2" charset="0"/>
            </a:endParaRPr>
          </a:p>
        </p:txBody>
      </p:sp>
      <p:sp>
        <p:nvSpPr>
          <p:cNvPr id="3" name="Subtitle 4">
            <a:extLst>
              <a:ext uri="{FF2B5EF4-FFF2-40B4-BE49-F238E27FC236}">
                <a16:creationId xmlns:a16="http://schemas.microsoft.com/office/drawing/2014/main" id="{2FB354D1-FED4-9B9E-0B7F-6574019FA661}"/>
              </a:ext>
            </a:extLst>
          </p:cNvPr>
          <p:cNvSpPr>
            <a:spLocks noGrp="1"/>
          </p:cNvSpPr>
          <p:nvPr>
            <p:ph type="subTitle" idx="1"/>
          </p:nvPr>
        </p:nvSpPr>
        <p:spPr>
          <a:xfrm>
            <a:off x="532944" y="4213654"/>
            <a:ext cx="4335618" cy="1044146"/>
          </a:xfrm>
        </p:spPr>
        <p:txBody>
          <a:bodyPr vert="horz" lIns="91440" tIns="45720" rIns="91440" bIns="45720" rtlCol="0" anchor="t">
            <a:normAutofit fontScale="85000" lnSpcReduction="20000"/>
          </a:bodyPr>
          <a:lstStyle/>
          <a:p>
            <a:r>
              <a:rPr lang="en-GB" dirty="0">
                <a:latin typeface="Poppins" panose="00000500000000000000" pitchFamily="2" charset="0"/>
                <a:cs typeface="Poppins" panose="00000500000000000000" pitchFamily="2" charset="0"/>
              </a:rPr>
              <a:t>Provider Availability Notifications</a:t>
            </a:r>
          </a:p>
          <a:p>
            <a:endParaRPr lang="en-GB" dirty="0">
              <a:latin typeface="Poppins" panose="00000500000000000000" pitchFamily="2" charset="0"/>
              <a:cs typeface="Poppins" panose="00000500000000000000" pitchFamily="2" charset="0"/>
            </a:endParaRPr>
          </a:p>
          <a:p>
            <a:r>
              <a:rPr lang="en-GB" dirty="0">
                <a:latin typeface="Poppins"/>
                <a:cs typeface="Poppins"/>
              </a:rPr>
              <a:t>July 2025</a:t>
            </a:r>
          </a:p>
        </p:txBody>
      </p:sp>
    </p:spTree>
    <p:extLst>
      <p:ext uri="{BB962C8B-B14F-4D97-AF65-F5344CB8AC3E}">
        <p14:creationId xmlns:p14="http://schemas.microsoft.com/office/powerpoint/2010/main" val="409021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FCCD015-63CD-47A4-11F7-C97E2365A909}"/>
              </a:ext>
            </a:extLst>
          </p:cNvPr>
          <p:cNvSpPr txBox="1">
            <a:spLocks/>
          </p:cNvSpPr>
          <p:nvPr/>
        </p:nvSpPr>
        <p:spPr>
          <a:xfrm>
            <a:off x="541587" y="1399767"/>
            <a:ext cx="11184930" cy="223535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100" b="1" dirty="0">
                <a:latin typeface="Poppins"/>
                <a:cs typeface="Poppins"/>
              </a:rPr>
              <a:t>Background</a:t>
            </a:r>
          </a:p>
          <a:p>
            <a:pPr>
              <a:lnSpc>
                <a:spcPct val="150000"/>
              </a:lnSpc>
              <a:defRPr/>
            </a:pPr>
            <a:r>
              <a:rPr lang="en-GB" sz="1100" dirty="0">
                <a:latin typeface="Poppins"/>
                <a:ea typeface="Calibri"/>
                <a:cs typeface="Poppins"/>
              </a:rPr>
              <a:t>P</a:t>
            </a:r>
            <a:r>
              <a:rPr lang="en-GB" sz="1100" dirty="0">
                <a:effectLst/>
                <a:latin typeface="Poppins"/>
                <a:ea typeface="Calibri"/>
                <a:cs typeface="Poppins"/>
              </a:rPr>
              <a:t>roviders need to notify us of any periods where they will have an outage, planned maintenance, or they will be unavailable to provide their contacted service for a period of time, as per the Commercial Contractual arrangement for </a:t>
            </a:r>
            <a:r>
              <a:rPr lang="en-GB" sz="1100" dirty="0">
                <a:latin typeface="Poppins" panose="00000500000000000000" pitchFamily="2" charset="0"/>
                <a:cs typeface="Poppins" panose="00000500000000000000" pitchFamily="2" charset="0"/>
              </a:rPr>
              <a:t>Stability Phase Y-1 </a:t>
            </a:r>
            <a:r>
              <a:rPr lang="en-GB" sz="1100" b="1" dirty="0">
                <a:latin typeface="Poppins" panose="00000500000000000000" pitchFamily="2" charset="0"/>
                <a:cs typeface="Poppins" panose="00000500000000000000" pitchFamily="2" charset="0"/>
              </a:rPr>
              <a:t>(</a:t>
            </a:r>
            <a:r>
              <a:rPr lang="en-GB" sz="1100" b="1" i="1" dirty="0">
                <a:latin typeface="Poppins" panose="00000500000000000000" pitchFamily="2" charset="0"/>
                <a:cs typeface="Poppins" panose="00000500000000000000" pitchFamily="2" charset="0"/>
              </a:rPr>
              <a:t>Mid-Term (Y-1) Stability Market – Standard Contract Terms v4) </a:t>
            </a:r>
            <a:endParaRPr lang="en-GB" sz="1100" dirty="0">
              <a:latin typeface="Poppins" panose="00000500000000000000" pitchFamily="2" charset="0"/>
              <a:cs typeface="Poppins" panose="00000500000000000000" pitchFamily="2" charset="0"/>
            </a:endParaRPr>
          </a:p>
          <a:p>
            <a:pPr>
              <a:defRPr/>
            </a:pPr>
            <a:r>
              <a:rPr lang="en-GB" sz="1100" b="1" dirty="0">
                <a:latin typeface="Poppins"/>
                <a:cs typeface="Poppins"/>
              </a:rPr>
              <a:t>Overview of the provider notification process</a:t>
            </a:r>
          </a:p>
          <a:p>
            <a:pPr>
              <a:defRPr/>
            </a:pPr>
            <a:endParaRPr lang="en-GB" sz="1100" b="1" dirty="0">
              <a:latin typeface="Poppins" panose="00000500000000000000" pitchFamily="2" charset="0"/>
              <a:cs typeface="Poppins" panose="00000500000000000000" pitchFamily="2" charset="0"/>
            </a:endParaRPr>
          </a:p>
          <a:p>
            <a:pPr marL="285750" indent="-285750">
              <a:lnSpc>
                <a:spcPct val="100000"/>
              </a:lnSpc>
              <a:spcBef>
                <a:spcPts val="0"/>
              </a:spcBef>
              <a:buFont typeface="Arial" panose="020B0604020202020204" pitchFamily="34" charset="0"/>
              <a:buChar char="•"/>
              <a:defRPr/>
            </a:pPr>
            <a:r>
              <a:rPr lang="en-GB" sz="1100" dirty="0">
                <a:latin typeface="Poppins"/>
                <a:cs typeface="Poppins"/>
              </a:rPr>
              <a:t>Providers are required to follow different processes dependant on the amount of notice being given to the NESO</a:t>
            </a:r>
          </a:p>
          <a:p>
            <a:pPr marL="285750" indent="-285750">
              <a:lnSpc>
                <a:spcPct val="100000"/>
              </a:lnSpc>
              <a:spcBef>
                <a:spcPts val="0"/>
              </a:spcBef>
              <a:buFont typeface="Arial" panose="020B0604020202020204" pitchFamily="34" charset="0"/>
              <a:buChar char="•"/>
              <a:defRPr/>
            </a:pPr>
            <a:r>
              <a:rPr lang="en-GB" sz="1100" dirty="0">
                <a:latin typeface="Poppins"/>
                <a:cs typeface="Poppins"/>
              </a:rPr>
              <a:t>This is summarised in slides 3-5</a:t>
            </a:r>
          </a:p>
          <a:p>
            <a:pPr>
              <a:lnSpc>
                <a:spcPct val="150000"/>
              </a:lnSpc>
              <a:defRPr/>
            </a:pPr>
            <a:endParaRPr lang="en-GB" sz="1100" dirty="0">
              <a:latin typeface="Poppins" panose="00000500000000000000" pitchFamily="2" charset="0"/>
              <a:cs typeface="Poppins" panose="00000500000000000000" pitchFamily="2" charset="0"/>
            </a:endParaRPr>
          </a:p>
          <a:p>
            <a:pPr>
              <a:lnSpc>
                <a:spcPct val="150000"/>
              </a:lnSpc>
              <a:defRPr/>
            </a:pPr>
            <a:endParaRPr lang="en-GB" sz="1100" dirty="0">
              <a:latin typeface="Poppins" panose="00000500000000000000" pitchFamily="2" charset="0"/>
              <a:cs typeface="Poppins" panose="00000500000000000000" pitchFamily="2" charset="0"/>
            </a:endParaRPr>
          </a:p>
          <a:p>
            <a:pPr lvl="1">
              <a:defRPr/>
            </a:pPr>
            <a:endParaRPr lang="en-GB" sz="1100" b="1" dirty="0">
              <a:latin typeface="Poppins" panose="00000500000000000000" pitchFamily="2" charset="0"/>
              <a:cs typeface="Poppins" panose="00000500000000000000" pitchFamily="2" charset="0"/>
            </a:endParaRPr>
          </a:p>
        </p:txBody>
      </p:sp>
      <p:sp>
        <p:nvSpPr>
          <p:cNvPr id="4" name="Rectangle 3">
            <a:extLst>
              <a:ext uri="{FF2B5EF4-FFF2-40B4-BE49-F238E27FC236}">
                <a16:creationId xmlns:a16="http://schemas.microsoft.com/office/drawing/2014/main" id="{00A0889C-D2A7-75A1-B663-7111FAB08F57}"/>
              </a:ext>
            </a:extLst>
          </p:cNvPr>
          <p:cNvSpPr/>
          <p:nvPr/>
        </p:nvSpPr>
        <p:spPr>
          <a:xfrm>
            <a:off x="541587" y="4335001"/>
            <a:ext cx="1802167" cy="34623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HelveticaNeueLT Pro 45 Lt"/>
              </a:rPr>
              <a:t>Prior to Contract Commencing</a:t>
            </a:r>
          </a:p>
        </p:txBody>
      </p:sp>
      <p:sp>
        <p:nvSpPr>
          <p:cNvPr id="6" name="Rectangle 5">
            <a:extLst>
              <a:ext uri="{FF2B5EF4-FFF2-40B4-BE49-F238E27FC236}">
                <a16:creationId xmlns:a16="http://schemas.microsoft.com/office/drawing/2014/main" id="{A783F229-5EB5-D451-94A9-B0EB2DB13B4E}"/>
              </a:ext>
            </a:extLst>
          </p:cNvPr>
          <p:cNvSpPr/>
          <p:nvPr/>
        </p:nvSpPr>
        <p:spPr>
          <a:xfrm>
            <a:off x="7714882" y="4335001"/>
            <a:ext cx="1802167" cy="34623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HelveticaNeueLT Pro 45 Lt"/>
              </a:rPr>
              <a:t>Less than 24 hours ahead</a:t>
            </a:r>
          </a:p>
        </p:txBody>
      </p:sp>
      <p:sp>
        <p:nvSpPr>
          <p:cNvPr id="7" name="Rectangle 6">
            <a:extLst>
              <a:ext uri="{FF2B5EF4-FFF2-40B4-BE49-F238E27FC236}">
                <a16:creationId xmlns:a16="http://schemas.microsoft.com/office/drawing/2014/main" id="{A85E0DF5-6919-B6F5-7C49-6CA05267F040}"/>
              </a:ext>
            </a:extLst>
          </p:cNvPr>
          <p:cNvSpPr/>
          <p:nvPr/>
        </p:nvSpPr>
        <p:spPr>
          <a:xfrm>
            <a:off x="4112810" y="4335001"/>
            <a:ext cx="1802167" cy="34623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latin typeface="HelveticaNeueLT Pro 45 Lt"/>
              </a:rPr>
              <a:t>12 months to 24 hours ahead</a:t>
            </a:r>
          </a:p>
        </p:txBody>
      </p:sp>
      <p:sp>
        <p:nvSpPr>
          <p:cNvPr id="8" name="TextBox 7">
            <a:extLst>
              <a:ext uri="{FF2B5EF4-FFF2-40B4-BE49-F238E27FC236}">
                <a16:creationId xmlns:a16="http://schemas.microsoft.com/office/drawing/2014/main" id="{49CB1F96-430A-B520-38D0-779C1E265F87}"/>
              </a:ext>
            </a:extLst>
          </p:cNvPr>
          <p:cNvSpPr txBox="1"/>
          <p:nvPr/>
        </p:nvSpPr>
        <p:spPr>
          <a:xfrm>
            <a:off x="465483" y="4989916"/>
            <a:ext cx="2743942" cy="938719"/>
          </a:xfrm>
          <a:prstGeom prst="rect">
            <a:avLst/>
          </a:prstGeom>
        </p:spPr>
        <p:txBody>
          <a:bodyPr wrap="square" lIns="91440" tIns="45720" rIns="91440" bIns="45720" rtlCol="0" anchor="t">
            <a:spAutoFit/>
          </a:bodyPr>
          <a:lstStyle/>
          <a:p>
            <a:pPr marL="171450" indent="-171450">
              <a:buFont typeface="Arial" panose="020B0604020202020204" pitchFamily="34" charset="0"/>
              <a:buChar char="•"/>
            </a:pPr>
            <a:r>
              <a:rPr lang="en-GB" sz="1100" dirty="0">
                <a:solidFill>
                  <a:srgbClr val="454546"/>
                </a:solidFill>
                <a:latin typeface="HelveticaNeueLT Pro 55 Roman"/>
                <a:ea typeface="12 pt. Helvetica* 45 Light   02" panose="02000403000000020004" pitchFamily="2" charset="0"/>
              </a:rPr>
              <a:t>Providers are required to submit a Maintenance </a:t>
            </a:r>
            <a:r>
              <a:rPr lang="en-GB" sz="1100" dirty="0">
                <a:solidFill>
                  <a:schemeClr val="tx1">
                    <a:lumMod val="75000"/>
                    <a:lumOff val="25000"/>
                  </a:schemeClr>
                </a:solidFill>
                <a:latin typeface="HelveticaNeueLT Pro 55 Roman"/>
                <a:ea typeface="12 pt. Helvetica* 45 Light   02" panose="02000403000000020004" pitchFamily="2" charset="0"/>
              </a:rPr>
              <a:t>Plan</a:t>
            </a:r>
          </a:p>
          <a:p>
            <a:pPr marL="171450" indent="-171450">
              <a:buFont typeface="Arial" panose="020B0604020202020204" pitchFamily="34" charset="0"/>
              <a:buChar char="•"/>
            </a:pPr>
            <a:r>
              <a:rPr lang="en-GB" sz="1100" dirty="0">
                <a:solidFill>
                  <a:srgbClr val="454546"/>
                </a:solidFill>
                <a:latin typeface="HelveticaNeueLT Pro 55 Roman"/>
                <a:ea typeface="12 pt. Helvetica* 45 Light   02" panose="02000403000000020004" pitchFamily="2" charset="0"/>
              </a:rPr>
              <a:t>The Network Planning team will review</a:t>
            </a:r>
          </a:p>
          <a:p>
            <a:pPr marL="171450" indent="-171450">
              <a:buFont typeface="Arial" panose="020B0604020202020204" pitchFamily="34" charset="0"/>
              <a:buChar char="•"/>
            </a:pPr>
            <a:r>
              <a:rPr lang="en-GB" sz="1100" dirty="0">
                <a:solidFill>
                  <a:srgbClr val="454546"/>
                </a:solidFill>
                <a:latin typeface="HelveticaNeueLT Pro 55 Roman"/>
                <a:ea typeface="12 pt. Helvetica* 45 Light   02" panose="02000403000000020004" pitchFamily="2" charset="0"/>
              </a:rPr>
              <a:t>This is explained further in slide 3</a:t>
            </a:r>
          </a:p>
        </p:txBody>
      </p:sp>
      <p:sp>
        <p:nvSpPr>
          <p:cNvPr id="9" name="TextBox 8">
            <a:extLst>
              <a:ext uri="{FF2B5EF4-FFF2-40B4-BE49-F238E27FC236}">
                <a16:creationId xmlns:a16="http://schemas.microsoft.com/office/drawing/2014/main" id="{AE7D4B22-B2D5-1EA6-82DC-EC52C1F48439}"/>
              </a:ext>
            </a:extLst>
          </p:cNvPr>
          <p:cNvSpPr txBox="1"/>
          <p:nvPr/>
        </p:nvSpPr>
        <p:spPr>
          <a:xfrm>
            <a:off x="7585049" y="4980084"/>
            <a:ext cx="2743942" cy="1107996"/>
          </a:xfrm>
          <a:prstGeom prst="rect">
            <a:avLst/>
          </a:prstGeom>
        </p:spPr>
        <p:txBody>
          <a:bodyPr wrap="square" lIns="91440" tIns="45720" rIns="91440" bIns="45720" rtlCol="0" anchor="t">
            <a:spAutoFit/>
          </a:bodyPr>
          <a:lstStyle/>
          <a:p>
            <a:pPr marL="171450" indent="-171450">
              <a:buFont typeface="Arial" panose="020B0604020202020204" pitchFamily="34" charset="0"/>
              <a:buChar char="•"/>
            </a:pPr>
            <a:r>
              <a:rPr lang="en-GB" sz="1100" dirty="0">
                <a:solidFill>
                  <a:srgbClr val="454546"/>
                </a:solidFill>
                <a:latin typeface="HelveticaNeueLT Pro 55 Roman"/>
                <a:ea typeface="12 pt. Helvetica* 45 Light   02" panose="02000403000000020004" pitchFamily="2" charset="0"/>
              </a:rPr>
              <a:t>Providers are required to submit any details of Unplanned Outages or Reduction in Capability</a:t>
            </a:r>
          </a:p>
          <a:p>
            <a:pPr marL="171450" indent="-171450">
              <a:buFont typeface="Arial" panose="020B0604020202020204" pitchFamily="34" charset="0"/>
              <a:buChar char="•"/>
            </a:pPr>
            <a:r>
              <a:rPr lang="en-GB" sz="1100" dirty="0">
                <a:solidFill>
                  <a:srgbClr val="454546"/>
                </a:solidFill>
                <a:latin typeface="HelveticaNeueLT Pro 55 Roman"/>
                <a:ea typeface="12 pt. Helvetica* 45 Light   02" panose="02000403000000020004" pitchFamily="2" charset="0"/>
              </a:rPr>
              <a:t>Forms can be submitted to the Control Room via fax or email</a:t>
            </a:r>
          </a:p>
          <a:p>
            <a:pPr marL="171450" indent="-171450">
              <a:buFont typeface="Arial" panose="020B0604020202020204" pitchFamily="34" charset="0"/>
              <a:buChar char="•"/>
            </a:pPr>
            <a:r>
              <a:rPr lang="en-GB" sz="1100" dirty="0">
                <a:solidFill>
                  <a:srgbClr val="454546"/>
                </a:solidFill>
                <a:latin typeface="HelveticaNeueLT Pro 55 Roman"/>
                <a:ea typeface="12 pt. Helvetica* 45 Light   02" panose="02000403000000020004" pitchFamily="2" charset="0"/>
              </a:rPr>
              <a:t>This is explained further in slide 5</a:t>
            </a:r>
          </a:p>
        </p:txBody>
      </p:sp>
      <p:sp>
        <p:nvSpPr>
          <p:cNvPr id="10" name="TextBox 9">
            <a:extLst>
              <a:ext uri="{FF2B5EF4-FFF2-40B4-BE49-F238E27FC236}">
                <a16:creationId xmlns:a16="http://schemas.microsoft.com/office/drawing/2014/main" id="{7A0B5DA8-26BC-B6EC-1E11-DDDC30565F6A}"/>
              </a:ext>
            </a:extLst>
          </p:cNvPr>
          <p:cNvSpPr txBox="1"/>
          <p:nvPr/>
        </p:nvSpPr>
        <p:spPr>
          <a:xfrm>
            <a:off x="4005602" y="4980084"/>
            <a:ext cx="2743942" cy="1446550"/>
          </a:xfrm>
          <a:prstGeom prst="rect">
            <a:avLst/>
          </a:prstGeom>
        </p:spPr>
        <p:txBody>
          <a:bodyPr wrap="square" lIns="91440" tIns="45720" rIns="91440" bIns="45720" rtlCol="0" anchor="t">
            <a:spAutoFit/>
          </a:bodyPr>
          <a:lstStyle/>
          <a:p>
            <a:pPr marL="171450" indent="-171450">
              <a:buFont typeface="Arial" panose="020B0604020202020204" pitchFamily="34" charset="0"/>
              <a:buChar char="•"/>
            </a:pPr>
            <a:r>
              <a:rPr lang="en-GB" sz="1100" dirty="0">
                <a:solidFill>
                  <a:schemeClr val="tx1">
                    <a:lumMod val="75000"/>
                    <a:lumOff val="25000"/>
                  </a:schemeClr>
                </a:solidFill>
                <a:latin typeface="HelveticaNeueLT Pro 55 Roman"/>
                <a:ea typeface="12 pt. Helvetica* 45 Light   02" panose="02000403000000020004" pitchFamily="2" charset="0"/>
              </a:rPr>
              <a:t>Providers are required to submit any details of Planned Outages or Reduction in Capability </a:t>
            </a:r>
          </a:p>
          <a:p>
            <a:pPr marL="171450" indent="-171450">
              <a:buFont typeface="Arial" panose="020B0604020202020204" pitchFamily="34" charset="0"/>
              <a:buChar char="•"/>
            </a:pPr>
            <a:r>
              <a:rPr lang="en-GB" sz="1100" dirty="0">
                <a:solidFill>
                  <a:schemeClr val="tx1">
                    <a:lumMod val="75000"/>
                    <a:lumOff val="25000"/>
                  </a:schemeClr>
                </a:solidFill>
                <a:latin typeface="HelveticaNeueLT Pro 55 Roman"/>
                <a:ea typeface="12 pt. Helvetica* 45 Light   02" panose="02000403000000020004" pitchFamily="2" charset="0"/>
              </a:rPr>
              <a:t>This information can be submitted via </a:t>
            </a:r>
            <a:r>
              <a:rPr lang="en-GB" sz="1100" dirty="0" err="1">
                <a:solidFill>
                  <a:schemeClr val="tx1">
                    <a:lumMod val="75000"/>
                    <a:lumOff val="25000"/>
                  </a:schemeClr>
                </a:solidFill>
                <a:latin typeface="HelveticaNeueLT Pro 55 Roman"/>
                <a:ea typeface="12 pt. Helvetica* 45 Light   02" panose="02000403000000020004" pitchFamily="2" charset="0"/>
              </a:rPr>
              <a:t>eNAMS</a:t>
            </a:r>
            <a:r>
              <a:rPr lang="en-GB" sz="1100" dirty="0">
                <a:solidFill>
                  <a:schemeClr val="tx1">
                    <a:lumMod val="75000"/>
                    <a:lumOff val="25000"/>
                  </a:schemeClr>
                </a:solidFill>
                <a:latin typeface="HelveticaNeueLT Pro 55 Roman"/>
                <a:ea typeface="12 pt. Helvetica* 45 Light   02" panose="02000403000000020004" pitchFamily="2" charset="0"/>
              </a:rPr>
              <a:t> or </a:t>
            </a:r>
            <a:r>
              <a:rPr lang="en-GB" sz="1100" dirty="0">
                <a:solidFill>
                  <a:schemeClr val="tx1">
                    <a:lumMod val="75000"/>
                    <a:lumOff val="25000"/>
                  </a:schemeClr>
                </a:solidFill>
                <a:latin typeface="HelveticaNeueLT Pro 55 Roman" panose="020B0604020202020204" pitchFamily="34" charset="77"/>
                <a:ea typeface="12 pt. Helvetica* 45 Light   02" panose="02000403000000020004" pitchFamily="2" charset="0"/>
              </a:rPr>
              <a:t>by populating a standardised template/proforma and returning it to the NESO via email</a:t>
            </a:r>
          </a:p>
          <a:p>
            <a:pPr marL="171450" indent="-171450">
              <a:buFont typeface="Arial" panose="020B0604020202020204" pitchFamily="34" charset="0"/>
              <a:buChar char="•"/>
            </a:pPr>
            <a:r>
              <a:rPr lang="en-GB" sz="1100" dirty="0">
                <a:solidFill>
                  <a:schemeClr val="tx1">
                    <a:lumMod val="75000"/>
                    <a:lumOff val="25000"/>
                  </a:schemeClr>
                </a:solidFill>
                <a:latin typeface="HelveticaNeueLT Pro 55 Roman"/>
                <a:ea typeface="12 pt. Helvetica* 45 Light   02" panose="02000403000000020004" pitchFamily="2" charset="0"/>
              </a:rPr>
              <a:t>This is explained further in slide 4</a:t>
            </a:r>
          </a:p>
        </p:txBody>
      </p:sp>
      <p:sp>
        <p:nvSpPr>
          <p:cNvPr id="11" name="Title 1">
            <a:extLst>
              <a:ext uri="{FF2B5EF4-FFF2-40B4-BE49-F238E27FC236}">
                <a16:creationId xmlns:a16="http://schemas.microsoft.com/office/drawing/2014/main" id="{0DD64BFE-0512-D6A4-138A-7C265C2AD31B}"/>
              </a:ext>
            </a:extLst>
          </p:cNvPr>
          <p:cNvSpPr txBox="1">
            <a:spLocks/>
          </p:cNvSpPr>
          <p:nvPr/>
        </p:nvSpPr>
        <p:spPr>
          <a:xfrm>
            <a:off x="542557" y="488844"/>
            <a:ext cx="9709361" cy="870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accent1"/>
                </a:solidFill>
                <a:latin typeface="Poppins Medium" pitchFamily="2" charset="77"/>
                <a:ea typeface="+mj-ea"/>
                <a:cs typeface="Poppins Medium" pitchFamily="2" charset="77"/>
              </a:defRPr>
            </a:lvl1pPr>
          </a:lstStyle>
          <a:p>
            <a:r>
              <a:rPr lang="en-GB" sz="3200"/>
              <a:t>Overview</a:t>
            </a:r>
          </a:p>
        </p:txBody>
      </p:sp>
      <p:sp>
        <p:nvSpPr>
          <p:cNvPr id="2" name="Arrow: Right 1">
            <a:extLst>
              <a:ext uri="{FF2B5EF4-FFF2-40B4-BE49-F238E27FC236}">
                <a16:creationId xmlns:a16="http://schemas.microsoft.com/office/drawing/2014/main" id="{D8338E54-E1FC-3411-AFA5-8B9919929D62}"/>
              </a:ext>
            </a:extLst>
          </p:cNvPr>
          <p:cNvSpPr/>
          <p:nvPr/>
        </p:nvSpPr>
        <p:spPr>
          <a:xfrm>
            <a:off x="541587" y="3635120"/>
            <a:ext cx="8975461" cy="56383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HelveticaNeueLT Pro 45 Lt"/>
              </a:rPr>
              <a:t>Notice period prior to Delivery</a:t>
            </a:r>
          </a:p>
        </p:txBody>
      </p:sp>
    </p:spTree>
    <p:extLst>
      <p:ext uri="{BB962C8B-B14F-4D97-AF65-F5344CB8AC3E}">
        <p14:creationId xmlns:p14="http://schemas.microsoft.com/office/powerpoint/2010/main" val="224378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0E9AE-9290-BD3A-A982-73CD9DAC9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08FF3-C14A-E1BC-4DE5-C6AE6006CFF0}"/>
              </a:ext>
            </a:extLst>
          </p:cNvPr>
          <p:cNvSpPr>
            <a:spLocks noGrp="1"/>
          </p:cNvSpPr>
          <p:nvPr>
            <p:ph type="title"/>
          </p:nvPr>
        </p:nvSpPr>
        <p:spPr/>
        <p:txBody>
          <a:bodyPr>
            <a:normAutofit/>
          </a:bodyPr>
          <a:lstStyle/>
          <a:p>
            <a:r>
              <a:rPr lang="en-GB" sz="3200" dirty="0">
                <a:latin typeface="Poppins Medium"/>
                <a:cs typeface="Poppins Medium"/>
              </a:rPr>
              <a:t>Planned Outages (Maintenance Plan) </a:t>
            </a:r>
          </a:p>
        </p:txBody>
      </p:sp>
      <p:sp>
        <p:nvSpPr>
          <p:cNvPr id="5" name="Text Placeholder 2">
            <a:extLst>
              <a:ext uri="{FF2B5EF4-FFF2-40B4-BE49-F238E27FC236}">
                <a16:creationId xmlns:a16="http://schemas.microsoft.com/office/drawing/2014/main" id="{91CD4F5F-FD3C-ADC9-5A8A-7D662E54E27E}"/>
              </a:ext>
            </a:extLst>
          </p:cNvPr>
          <p:cNvSpPr txBox="1">
            <a:spLocks/>
          </p:cNvSpPr>
          <p:nvPr/>
        </p:nvSpPr>
        <p:spPr>
          <a:xfrm>
            <a:off x="637272" y="1207675"/>
            <a:ext cx="11152273" cy="415335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GB" sz="1000" b="1" dirty="0">
                <a:latin typeface="Poppins"/>
                <a:cs typeface="Poppins"/>
              </a:rPr>
              <a:t>Summary</a:t>
            </a:r>
          </a:p>
          <a:p>
            <a:pPr marL="171450" indent="-171450" fontAlgn="base">
              <a:buFont typeface="Arial" panose="020B0604020202020204" pitchFamily="34" charset="0"/>
              <a:buChar char="•"/>
            </a:pPr>
            <a:r>
              <a:rPr lang="en-GB" sz="1000" dirty="0">
                <a:latin typeface="Poppins"/>
                <a:cs typeface="Poppins"/>
              </a:rPr>
              <a:t>As per section 5 of </a:t>
            </a:r>
            <a:r>
              <a:rPr lang="en-GB" sz="1000" dirty="0">
                <a:latin typeface="Poppins" panose="00000500000000000000" pitchFamily="2" charset="0"/>
                <a:cs typeface="Poppins" panose="00000500000000000000" pitchFamily="2" charset="0"/>
              </a:rPr>
              <a:t>the </a:t>
            </a:r>
            <a:r>
              <a:rPr lang="en-GB" sz="1000" b="1" i="1" dirty="0">
                <a:latin typeface="Poppins" panose="00000500000000000000" pitchFamily="2" charset="0"/>
                <a:cs typeface="Poppins" panose="00000500000000000000" pitchFamily="2" charset="0"/>
              </a:rPr>
              <a:t>Mid-Term (Y-1) Stability Market – Standard Contract Terms v4</a:t>
            </a:r>
            <a:r>
              <a:rPr lang="en-GB" sz="1000" dirty="0">
                <a:latin typeface="Poppins"/>
                <a:cs typeface="Poppins"/>
              </a:rPr>
              <a:t>– providers are required to submit a </a:t>
            </a:r>
            <a:r>
              <a:rPr lang="en-GB" sz="1000" b="1" dirty="0">
                <a:latin typeface="Poppins"/>
                <a:cs typeface="Poppins"/>
              </a:rPr>
              <a:t>Maintenance Plan </a:t>
            </a:r>
            <a:r>
              <a:rPr lang="en-GB" sz="1000" dirty="0">
                <a:latin typeface="Poppins"/>
                <a:cs typeface="Poppins"/>
              </a:rPr>
              <a:t>prior to the start of their contract year.  </a:t>
            </a:r>
          </a:p>
          <a:p>
            <a:pPr marL="171450" indent="-171450" fontAlgn="base">
              <a:buFont typeface="Arial" panose="020B0604020202020204" pitchFamily="34" charset="0"/>
              <a:buChar char="•"/>
            </a:pPr>
            <a:endParaRPr lang="en-GB" sz="1000" b="1" dirty="0">
              <a:latin typeface="Poppins" panose="00000500000000000000" pitchFamily="2" charset="0"/>
              <a:cs typeface="Poppins" panose="00000500000000000000" pitchFamily="2" charset="0"/>
            </a:endParaRPr>
          </a:p>
          <a:p>
            <a:pPr algn="l" rtl="0" fontAlgn="base"/>
            <a:r>
              <a:rPr lang="en-GB" sz="1000" b="1" dirty="0">
                <a:latin typeface="Poppins"/>
                <a:cs typeface="Poppins"/>
              </a:rPr>
              <a:t>Contractual Information </a:t>
            </a:r>
          </a:p>
          <a:p>
            <a:pPr algn="just">
              <a:lnSpc>
                <a:spcPct val="115000"/>
              </a:lnSpc>
              <a:spcBef>
                <a:spcPts val="600"/>
              </a:spcBef>
              <a:spcAft>
                <a:spcPts val="600"/>
              </a:spcAft>
              <a:tabLst>
                <a:tab pos="-914400" algn="l"/>
                <a:tab pos="-457200" algn="l"/>
                <a:tab pos="450215" algn="l"/>
                <a:tab pos="1743710" algn="l"/>
                <a:tab pos="2408555" algn="l"/>
                <a:tab pos="3155950" algn="l"/>
                <a:tab pos="4318635" algn="l"/>
              </a:tabLst>
            </a:pPr>
            <a:r>
              <a:rPr lang="en-GB" sz="1000" i="1" dirty="0">
                <a:latin typeface="Poppins"/>
                <a:cs typeface="Poppins"/>
              </a:rPr>
              <a:t>5.11 -</a:t>
            </a:r>
            <a:r>
              <a:rPr lang="en-GB" sz="1000" i="1" dirty="0">
                <a:effectLst/>
                <a:latin typeface="Poppins"/>
                <a:ea typeface="Times New Roman" panose="02020603050405020304" pitchFamily="18" charset="0"/>
                <a:cs typeface="Poppins"/>
              </a:rPr>
              <a:t> </a:t>
            </a:r>
            <a:r>
              <a:rPr lang="en-GB" sz="1000" i="1" dirty="0">
                <a:latin typeface="Poppins"/>
                <a:cs typeface="Poppins"/>
              </a:rPr>
              <a:t>The Provider shall, prior to the commencement of each Contract Year, notify the Company in writing by such means as the Company may reasonably require of the dates and times of all planned maintenance and inspection periods (“Planned Maintenance Periods”) applicable to the Facility in a plan (“Maintenance Plan”) for the forthcoming Contract Year (except that for the first Contract Year, the Maintenance Plan shall be applicable for the purposes of the Stability Contract only for that part of the Contract Year commencing on the Start Date). The Provider shall, as far as possible, schedule the Planned Maintenance Periods at the same time as any Planned NETS Outage and/or (in the case of an embedded Facility) any Planned DNO Outage with a view to minimising the Unavailability of the Facility. The Provider may propose modifications to the Maintenance Plan from time to time during the Contract Year on no less than fourteen (14) days’ notice</a:t>
            </a:r>
          </a:p>
          <a:p>
            <a:pPr algn="just">
              <a:lnSpc>
                <a:spcPct val="115000"/>
              </a:lnSpc>
              <a:spcBef>
                <a:spcPts val="600"/>
              </a:spcBef>
              <a:spcAft>
                <a:spcPts val="600"/>
              </a:spcAft>
              <a:tabLst>
                <a:tab pos="-914400" algn="l"/>
                <a:tab pos="-457200" algn="l"/>
                <a:tab pos="450215" algn="l"/>
                <a:tab pos="1743710" algn="l"/>
                <a:tab pos="2408555" algn="l"/>
                <a:tab pos="3155950" algn="l"/>
                <a:tab pos="4318635" algn="l"/>
              </a:tabLst>
            </a:pPr>
            <a:r>
              <a:rPr lang="en-US" sz="1000" i="1" spc="-5" dirty="0">
                <a:effectLst/>
                <a:latin typeface="Poppins"/>
                <a:ea typeface="Arial" panose="020B0604020202020204" pitchFamily="34" charset="0"/>
                <a:cs typeface="Poppins"/>
              </a:rPr>
              <a:t>5.12 - </a:t>
            </a:r>
            <a:r>
              <a:rPr lang="en-GB" sz="1000" i="1" dirty="0">
                <a:latin typeface="Poppins"/>
                <a:cs typeface="Poppins"/>
              </a:rPr>
              <a:t>Within fourteen (14) days of the Provider’s notification of the Maintenance Plan or any modification thereto under Clause 5.11, the Company shall notify the Provider of its agreement with or objections to the Maintenance Plan or any modification thereto and, if the Company shall make no notification within such time, it shall become binding on the Parties. </a:t>
            </a:r>
            <a:endParaRPr lang="en-GB" sz="1000" i="1" dirty="0">
              <a:effectLst/>
              <a:latin typeface="Poppins" panose="00000500000000000000" pitchFamily="2" charset="0"/>
              <a:ea typeface="Times New Roman" panose="02020603050405020304" pitchFamily="18" charset="0"/>
              <a:cs typeface="Poppins" panose="00000500000000000000" pitchFamily="2" charset="0"/>
            </a:endParaRPr>
          </a:p>
        </p:txBody>
      </p:sp>
      <p:sp>
        <p:nvSpPr>
          <p:cNvPr id="4" name="Rectangle 3">
            <a:extLst>
              <a:ext uri="{FF2B5EF4-FFF2-40B4-BE49-F238E27FC236}">
                <a16:creationId xmlns:a16="http://schemas.microsoft.com/office/drawing/2014/main" id="{C028237D-DE75-46A6-7004-CF50CE68016F}"/>
              </a:ext>
            </a:extLst>
          </p:cNvPr>
          <p:cNvSpPr/>
          <p:nvPr/>
        </p:nvSpPr>
        <p:spPr>
          <a:xfrm>
            <a:off x="637271" y="4370197"/>
            <a:ext cx="9824252" cy="1942114"/>
          </a:xfrm>
          <a:prstGeom prst="rect">
            <a:avLst/>
          </a:prstGeom>
          <a:solidFill>
            <a:srgbClr val="E7E6E6"/>
          </a:solidFill>
          <a:ln w="12700" cap="flat" cmpd="sng" algn="ctr">
            <a:noFill/>
            <a:prstDash val="solid"/>
            <a:miter lim="800000"/>
          </a:ln>
          <a:effectLst/>
        </p:spPr>
        <p:txBody>
          <a:bodyPr lIns="91440" tIns="45720" rIns="91440" bIns="4572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Process for Provider Notifications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Providers can send a Maintenance Plan to the following email addresses at the start of each Contract Year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628650" lvl="2" indent="-171450">
              <a:buFont typeface="Arial" panose="020B0604020202020204" pitchFamily="34" charset="0"/>
              <a:buChar char="•"/>
            </a:pPr>
            <a:r>
              <a:rPr lang="en-GB" sz="1000" b="1" dirty="0">
                <a:solidFill>
                  <a:schemeClr val="bg2">
                    <a:lumMod val="50000"/>
                    <a:lumOff val="50000"/>
                  </a:schemeClr>
                </a:solidFill>
                <a:latin typeface="Poppins"/>
                <a:cs typeface="Poppins"/>
              </a:rPr>
              <a:t>For sites in England &amp; Wales: </a:t>
            </a:r>
            <a:r>
              <a:rPr lang="en-GB" sz="1000" b="1" u="sng" dirty="0" err="1">
                <a:solidFill>
                  <a:schemeClr val="bg2">
                    <a:lumMod val="50000"/>
                    <a:lumOff val="50000"/>
                  </a:schemeClr>
                </a:solidFill>
                <a:effectLst/>
                <a:latin typeface="Poppins"/>
                <a:ea typeface="Calibri"/>
                <a:cs typeface="Poppins"/>
                <a:hlinkClick r:id="rId2"/>
              </a:rPr>
              <a:t>tranreq@neso.energy</a:t>
            </a:r>
            <a:r>
              <a:rPr lang="en-GB" sz="1000" b="1" u="sng" dirty="0">
                <a:solidFill>
                  <a:schemeClr val="bg2">
                    <a:lumMod val="50000"/>
                    <a:lumOff val="50000"/>
                  </a:schemeClr>
                </a:solidFill>
                <a:effectLst/>
                <a:latin typeface="Poppins"/>
                <a:ea typeface="Calibri"/>
                <a:cs typeface="Poppins"/>
              </a:rPr>
              <a:t> </a:t>
            </a:r>
            <a:endParaRPr lang="en-GB" sz="1000" dirty="0">
              <a:solidFill>
                <a:schemeClr val="bg2">
                  <a:lumMod val="50000"/>
                  <a:lumOff val="50000"/>
                </a:schemeClr>
              </a:solidFill>
              <a:latin typeface="Poppins"/>
              <a:cs typeface="Poppins"/>
            </a:endParaRPr>
          </a:p>
          <a:p>
            <a:pPr marL="628650" lvl="2" indent="-171450">
              <a:buFont typeface="Arial" panose="020B0604020202020204" pitchFamily="34" charset="0"/>
              <a:buChar char="•"/>
            </a:pPr>
            <a:r>
              <a:rPr lang="en-GB" sz="1000" b="1" dirty="0">
                <a:solidFill>
                  <a:schemeClr val="bg2">
                    <a:lumMod val="50000"/>
                    <a:lumOff val="50000"/>
                  </a:schemeClr>
                </a:solidFill>
                <a:latin typeface="Poppins"/>
                <a:cs typeface="Poppins"/>
              </a:rPr>
              <a:t>For sites in Scotland:  </a:t>
            </a:r>
            <a:r>
              <a:rPr lang="en-GB" sz="1000" b="1" dirty="0" err="1">
                <a:solidFill>
                  <a:schemeClr val="bg2">
                    <a:lumMod val="50000"/>
                    <a:lumOff val="50000"/>
                  </a:schemeClr>
                </a:solidFill>
                <a:latin typeface="Poppins"/>
                <a:cs typeface="Poppins"/>
                <a:hlinkClick r:id="rId3"/>
              </a:rPr>
              <a:t>TRScotland@neso.energy</a:t>
            </a:r>
            <a:r>
              <a:rPr lang="en-GB" sz="1000" b="1" dirty="0">
                <a:solidFill>
                  <a:schemeClr val="bg2">
                    <a:lumMod val="50000"/>
                    <a:lumOff val="50000"/>
                  </a:schemeClr>
                </a:solidFill>
                <a:latin typeface="Poppins"/>
                <a:cs typeface="Poppins"/>
              </a:rPr>
              <a:t> </a:t>
            </a:r>
          </a:p>
          <a:p>
            <a:pPr marL="457200" lvl="2"/>
            <a:endParaRPr lang="en-GB" sz="1000" b="1" dirty="0">
              <a:solidFill>
                <a:schemeClr val="bg2">
                  <a:lumMod val="50000"/>
                  <a:lumOff val="50000"/>
                </a:schemeClr>
              </a:solidFill>
              <a:latin typeface="Poppins" panose="00000500000000000000" pitchFamily="2" charset="0"/>
              <a:cs typeface="Poppins" panose="00000500000000000000" pitchFamily="2" charset="0"/>
            </a:endParaRPr>
          </a:p>
          <a:p>
            <a:pPr marL="6286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rgbClr val="5B9BD5"/>
              </a:solidFill>
              <a:effectLst/>
              <a:uLnTx/>
              <a:uFillTx/>
              <a:latin typeface="Poppins" panose="00000500000000000000" pitchFamily="2" charset="0"/>
              <a:cs typeface="Poppins" panose="00000500000000000000" pitchFamily="2" charset="0"/>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Within fourteen (14) </a:t>
            </a:r>
            <a:r>
              <a:rPr lang="en-GB" sz="1000" kern="0" dirty="0">
                <a:solidFill>
                  <a:srgbClr val="000000"/>
                </a:solidFill>
                <a:latin typeface="Poppins" panose="00000500000000000000" pitchFamily="2" charset="0"/>
                <a:cs typeface="Poppins" panose="00000500000000000000" pitchFamily="2" charset="0"/>
              </a:rPr>
              <a:t>day`s</a:t>
            </a: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 NESO will notify the provider of agreement or any objections/feedback to the Maintenance Plan.  If no response is received within 14 days the provider can assume that the plan has been accepted</a:t>
            </a:r>
            <a:endParaRPr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The NESO Network Planning team will utilise the information provided to update the </a:t>
            </a:r>
            <a:r>
              <a:rPr kumimoji="0" lang="en-GB" sz="1000" b="0" i="0" u="none" strike="noStrike" kern="0" cap="none" spc="0" normalizeH="0" baseline="0" noProof="0" dirty="0" err="1">
                <a:ln>
                  <a:noFill/>
                </a:ln>
                <a:solidFill>
                  <a:srgbClr val="000000"/>
                </a:solidFill>
                <a:effectLst/>
                <a:uLnTx/>
                <a:uFillTx/>
                <a:latin typeface="Poppins" panose="00000500000000000000" pitchFamily="2" charset="0"/>
                <a:cs typeface="Poppins" panose="00000500000000000000" pitchFamily="2" charset="0"/>
              </a:rPr>
              <a:t>eNAMS</a:t>
            </a: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 system accordingly </a:t>
            </a:r>
          </a:p>
          <a:p>
            <a:pPr marL="171450" lvl="1" indent="-171450">
              <a:buFont typeface="Arial" panose="020B0604020202020204" pitchFamily="34" charset="0"/>
              <a:buChar char="•"/>
              <a:defRPr/>
            </a:pPr>
            <a:endParaRPr lang="en-GB" sz="1000" kern="0" dirty="0">
              <a:solidFill>
                <a:srgbClr val="000000"/>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94F1922B-25A5-5237-CD89-1180076624D8}"/>
              </a:ext>
            </a:extLst>
          </p:cNvPr>
          <p:cNvSpPr/>
          <p:nvPr/>
        </p:nvSpPr>
        <p:spPr>
          <a:xfrm>
            <a:off x="10389833" y="18895"/>
            <a:ext cx="1802167" cy="34623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HelveticaNeueLT Pro 45 Lt"/>
              </a:rPr>
              <a:t>Prior to Contract Commencing</a:t>
            </a:r>
          </a:p>
        </p:txBody>
      </p:sp>
    </p:spTree>
    <p:extLst>
      <p:ext uri="{BB962C8B-B14F-4D97-AF65-F5344CB8AC3E}">
        <p14:creationId xmlns:p14="http://schemas.microsoft.com/office/powerpoint/2010/main" val="343043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3200"/>
              <a:t>Planned Outages/Reduction in Capability</a:t>
            </a:r>
          </a:p>
        </p:txBody>
      </p:sp>
      <p:sp>
        <p:nvSpPr>
          <p:cNvPr id="5" name="Text Placeholder 2">
            <a:extLst>
              <a:ext uri="{FF2B5EF4-FFF2-40B4-BE49-F238E27FC236}">
                <a16:creationId xmlns:a16="http://schemas.microsoft.com/office/drawing/2014/main" id="{5FCCD015-63CD-47A4-11F7-C97E2365A909}"/>
              </a:ext>
            </a:extLst>
          </p:cNvPr>
          <p:cNvSpPr txBox="1">
            <a:spLocks/>
          </p:cNvSpPr>
          <p:nvPr/>
        </p:nvSpPr>
        <p:spPr>
          <a:xfrm>
            <a:off x="637273" y="1314210"/>
            <a:ext cx="11152273" cy="1763287"/>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GB" sz="1000" b="1" dirty="0">
                <a:latin typeface="Poppins"/>
                <a:cs typeface="Poppins"/>
              </a:rPr>
              <a:t>Summary</a:t>
            </a:r>
          </a:p>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As per section 5 of the </a:t>
            </a:r>
            <a:r>
              <a:rPr lang="en-GB" sz="1000" b="1" i="1" dirty="0">
                <a:latin typeface="Poppins" panose="00000500000000000000" pitchFamily="2" charset="0"/>
                <a:cs typeface="Poppins" panose="00000500000000000000" pitchFamily="2" charset="0"/>
              </a:rPr>
              <a:t>Mid-Term (Y-1) Stability Market – Standard Contract Terms v4 </a:t>
            </a:r>
            <a:r>
              <a:rPr lang="en-GB" sz="1000" dirty="0">
                <a:latin typeface="Poppins" panose="00000500000000000000" pitchFamily="2" charset="0"/>
                <a:cs typeface="Poppins" panose="00000500000000000000" pitchFamily="2" charset="0"/>
              </a:rPr>
              <a:t>– providers are required to make the NESO aware of any outages or reductions in capability as soon as possible </a:t>
            </a:r>
          </a:p>
          <a:p>
            <a:pPr algn="l" rtl="0" fontAlgn="base"/>
            <a:endParaRPr lang="en-GB" sz="1000" b="1" dirty="0">
              <a:latin typeface="Poppins" panose="00000500000000000000" pitchFamily="2" charset="0"/>
              <a:cs typeface="Poppins" panose="00000500000000000000" pitchFamily="2" charset="0"/>
            </a:endParaRPr>
          </a:p>
          <a:p>
            <a:pPr algn="l" rtl="0" fontAlgn="base"/>
            <a:r>
              <a:rPr lang="en-GB" sz="1000" b="1" dirty="0">
                <a:latin typeface="Poppins"/>
                <a:cs typeface="Poppins"/>
              </a:rPr>
              <a:t>Contractual Information</a:t>
            </a:r>
          </a:p>
          <a:p>
            <a:pPr fontAlgn="base"/>
            <a:r>
              <a:rPr lang="en-GB" sz="1000" i="1" spc="-5" dirty="0">
                <a:effectLst/>
                <a:latin typeface="Poppins" panose="00000500000000000000" pitchFamily="2" charset="0"/>
                <a:ea typeface="Arial" panose="020B0604020202020204" pitchFamily="34" charset="0"/>
                <a:cs typeface="Poppins" panose="00000500000000000000" pitchFamily="2" charset="0"/>
              </a:rPr>
              <a:t>5.3. The Provider agrees at all times:</a:t>
            </a:r>
          </a:p>
          <a:p>
            <a:pPr fontAlgn="base"/>
            <a:r>
              <a:rPr lang="en-GB" sz="1000" i="1" spc="-5" dirty="0">
                <a:effectLst/>
                <a:latin typeface="Poppins" panose="00000500000000000000" pitchFamily="2" charset="0"/>
                <a:ea typeface="Arial" panose="020B0604020202020204" pitchFamily="34" charset="0"/>
                <a:cs typeface="Poppins" panose="00000500000000000000" pitchFamily="2" charset="0"/>
              </a:rPr>
              <a:t>5.3.1. by the issue of Redeclarations and Restoration Notices to keep the Company informed as to any inability of the Facility to provide the Contracted Inertia Capability, and/or Contracted SCL Capability; and</a:t>
            </a:r>
          </a:p>
        </p:txBody>
      </p:sp>
      <p:sp>
        <p:nvSpPr>
          <p:cNvPr id="4" name="Rectangle 3">
            <a:extLst>
              <a:ext uri="{FF2B5EF4-FFF2-40B4-BE49-F238E27FC236}">
                <a16:creationId xmlns:a16="http://schemas.microsoft.com/office/drawing/2014/main" id="{685B8501-AE9B-314D-2EA2-1E26878BAAA0}"/>
              </a:ext>
            </a:extLst>
          </p:cNvPr>
          <p:cNvSpPr/>
          <p:nvPr/>
        </p:nvSpPr>
        <p:spPr>
          <a:xfrm>
            <a:off x="741365" y="3299566"/>
            <a:ext cx="10067278" cy="2648955"/>
          </a:xfrm>
          <a:prstGeom prst="rect">
            <a:avLst/>
          </a:prstGeom>
          <a:solidFill>
            <a:srgbClr val="E7E6E6"/>
          </a:solidFill>
          <a:ln w="12700" cap="flat" cmpd="sng" algn="ctr">
            <a:noFill/>
            <a:prstDash val="solid"/>
            <a:miter lim="800000"/>
          </a:ln>
          <a:effectLst/>
        </p:spPr>
        <p:txBody>
          <a:bodyPr lIns="91440" tIns="45720" rIns="91440" bIns="45720" rtlCol="0" anchor="t"/>
          <a:lstStyle/>
          <a:p>
            <a:r>
              <a:rPr lang="en-GB" sz="1000" b="1" dirty="0">
                <a:latin typeface="Poppins"/>
                <a:cs typeface="Poppins"/>
              </a:rPr>
              <a:t>Process for Provider Notifications</a:t>
            </a:r>
          </a:p>
          <a:p>
            <a:pPr marL="0" lvl="1" fontAlgn="base">
              <a:defRPr/>
            </a:pPr>
            <a:endParaRPr lang="en-GB" sz="1000" b="1" dirty="0">
              <a:latin typeface="Poppins" panose="00000500000000000000" pitchFamily="2" charset="0"/>
              <a:cs typeface="Poppins" panose="00000500000000000000" pitchFamily="2" charset="0"/>
            </a:endParaRPr>
          </a:p>
          <a:p>
            <a:pPr marL="0" lvl="1" fontAlgn="base">
              <a:defRPr/>
            </a:pPr>
            <a:r>
              <a:rPr lang="en-GB" sz="1000" dirty="0">
                <a:latin typeface="Poppins"/>
                <a:cs typeface="Poppins"/>
              </a:rPr>
              <a:t>Providers have 2 options for submitting this information to NESO :-</a:t>
            </a:r>
            <a:r>
              <a:rPr lang="en-US" sz="1000" dirty="0">
                <a:latin typeface="Poppins"/>
                <a:cs typeface="Poppins"/>
              </a:rPr>
              <a:t>​</a:t>
            </a:r>
          </a:p>
          <a:p>
            <a:pPr algn="l" rtl="0" fontAlgn="base"/>
            <a:endParaRPr lang="en-GB" sz="1000" b="0" i="0" dirty="0">
              <a:solidFill>
                <a:srgbClr val="000000"/>
              </a:solidFill>
              <a:effectLst/>
              <a:latin typeface="Poppins" panose="00000500000000000000" pitchFamily="2" charset="0"/>
              <a:cs typeface="Poppins" panose="00000500000000000000" pitchFamily="2" charset="0"/>
            </a:endParaRPr>
          </a:p>
          <a:p>
            <a:pPr algn="l" rtl="0" fontAlgn="base">
              <a:buFont typeface="+mj-lt"/>
              <a:buAutoNum type="arabicPeriod"/>
            </a:pPr>
            <a:r>
              <a:rPr lang="en-GB" sz="1000" b="1" i="0" u="none" strike="noStrike" dirty="0">
                <a:solidFill>
                  <a:srgbClr val="000000"/>
                </a:solidFill>
                <a:effectLst/>
                <a:latin typeface="Poppins"/>
                <a:cs typeface="Poppins"/>
              </a:rPr>
              <a:t>Via </a:t>
            </a:r>
            <a:r>
              <a:rPr lang="en-GB" sz="1000" b="1" i="0" u="none" strike="noStrike" dirty="0" err="1">
                <a:solidFill>
                  <a:srgbClr val="000000"/>
                </a:solidFill>
                <a:effectLst/>
                <a:latin typeface="Poppins"/>
                <a:cs typeface="Poppins"/>
              </a:rPr>
              <a:t>eNAMS</a:t>
            </a:r>
            <a:r>
              <a:rPr lang="en-GB" sz="1000" b="1" i="0" u="none" strike="noStrike" dirty="0">
                <a:solidFill>
                  <a:srgbClr val="000000"/>
                </a:solidFill>
                <a:effectLst/>
                <a:latin typeface="Poppins"/>
                <a:cs typeface="Poppins"/>
              </a:rPr>
              <a:t> </a:t>
            </a:r>
            <a:r>
              <a:rPr lang="en-GB" sz="1000" b="0" i="0" u="none" strike="noStrike" dirty="0">
                <a:solidFill>
                  <a:srgbClr val="000000"/>
                </a:solidFill>
                <a:effectLst/>
                <a:latin typeface="Poppins"/>
                <a:cs typeface="Poppins"/>
              </a:rPr>
              <a:t>– providers can </a:t>
            </a:r>
            <a:r>
              <a:rPr lang="en-GB" sz="1000" b="0" i="0" u="sng" strike="noStrike" dirty="0">
                <a:solidFill>
                  <a:srgbClr val="0000FF"/>
                </a:solidFill>
                <a:effectLst/>
                <a:latin typeface="Poppins"/>
                <a:cs typeface="Poppins"/>
                <a:hlinkClick r:id="rId2"/>
              </a:rPr>
              <a:t>request access to </a:t>
            </a:r>
            <a:r>
              <a:rPr lang="en-GB" sz="1000" b="1" i="0" u="sng" strike="noStrike" dirty="0">
                <a:solidFill>
                  <a:srgbClr val="0000FF"/>
                </a:solidFill>
                <a:effectLst/>
                <a:latin typeface="Poppins"/>
                <a:cs typeface="Poppins"/>
                <a:hlinkClick r:id="rId2"/>
              </a:rPr>
              <a:t>eNAMS</a:t>
            </a:r>
            <a:r>
              <a:rPr lang="en-GB" sz="1000" b="0" i="0" u="sng" strike="noStrike" dirty="0">
                <a:solidFill>
                  <a:srgbClr val="0000FF"/>
                </a:solidFill>
                <a:effectLst/>
                <a:latin typeface="Poppins"/>
                <a:cs typeface="Poppins"/>
                <a:hlinkClick r:id="rId2"/>
              </a:rPr>
              <a:t> </a:t>
            </a:r>
            <a:r>
              <a:rPr lang="en-GB" sz="1000" b="0" i="0" u="none" strike="noStrike" dirty="0">
                <a:solidFill>
                  <a:srgbClr val="000000"/>
                </a:solidFill>
                <a:effectLst/>
                <a:latin typeface="Poppins"/>
                <a:cs typeface="Poppins"/>
              </a:rPr>
              <a:t>(a NESO planning tool) and add information about their outages</a:t>
            </a:r>
            <a:r>
              <a:rPr lang="en-US" sz="1000" b="0" i="0" dirty="0">
                <a:solidFill>
                  <a:srgbClr val="000000"/>
                </a:solidFill>
                <a:effectLst/>
                <a:latin typeface="Poppins"/>
                <a:cs typeface="Poppins"/>
              </a:rPr>
              <a:t>​</a:t>
            </a:r>
          </a:p>
          <a:p>
            <a:pPr algn="l" rtl="0" fontAlgn="base">
              <a:buFont typeface="+mj-lt"/>
              <a:buAutoNum type="arabicPeriod"/>
            </a:pPr>
            <a:endParaRPr lang="en-GB" sz="1000" b="0" i="0" dirty="0">
              <a:solidFill>
                <a:srgbClr val="000000"/>
              </a:solidFill>
              <a:effectLst/>
              <a:latin typeface="Poppins" panose="00000500000000000000" pitchFamily="2" charset="0"/>
              <a:cs typeface="Poppins" panose="00000500000000000000" pitchFamily="2" charset="0"/>
            </a:endParaRPr>
          </a:p>
          <a:p>
            <a:pPr fontAlgn="base">
              <a:buFont typeface="+mj-lt"/>
              <a:buAutoNum type="arabicPeriod" startAt="2"/>
            </a:pPr>
            <a:r>
              <a:rPr lang="en-GB" sz="1000" b="1" i="0" u="none" strike="noStrike" dirty="0">
                <a:solidFill>
                  <a:srgbClr val="000000"/>
                </a:solidFill>
                <a:effectLst/>
                <a:latin typeface="Poppins"/>
                <a:cs typeface="Poppins"/>
              </a:rPr>
              <a:t>Via email </a:t>
            </a:r>
            <a:r>
              <a:rPr lang="en-GB" sz="1000" b="0" i="0" u="none" strike="noStrike" dirty="0">
                <a:solidFill>
                  <a:srgbClr val="000000"/>
                </a:solidFill>
                <a:effectLst/>
                <a:latin typeface="Poppins"/>
                <a:cs typeface="Poppins"/>
              </a:rPr>
              <a:t>– alternatively, providers are required to complete a </a:t>
            </a:r>
            <a:r>
              <a:rPr lang="en-GB" sz="1000" b="0" i="0" u="none" strike="noStrike" dirty="0">
                <a:solidFill>
                  <a:srgbClr val="000000"/>
                </a:solidFill>
                <a:effectLst/>
                <a:latin typeface="Poppins"/>
                <a:cs typeface="Poppins"/>
                <a:hlinkClick r:id="rId3"/>
              </a:rPr>
              <a:t>template/proforma</a:t>
            </a:r>
            <a:r>
              <a:rPr lang="en-GB" sz="1000" dirty="0">
                <a:solidFill>
                  <a:srgbClr val="000000"/>
                </a:solidFill>
                <a:latin typeface="Poppins"/>
                <a:cs typeface="Poppins"/>
              </a:rPr>
              <a:t> </a:t>
            </a:r>
            <a:r>
              <a:rPr lang="en-GB" sz="1000" b="0" i="0" u="none" strike="noStrike" dirty="0">
                <a:solidFill>
                  <a:srgbClr val="000000"/>
                </a:solidFill>
                <a:effectLst/>
                <a:latin typeface="Poppins"/>
                <a:cs typeface="Poppins"/>
              </a:rPr>
              <a:t>and send it to the following email addresses</a:t>
            </a:r>
            <a:r>
              <a:rPr lang="en-US" sz="1000" b="0" i="0" dirty="0">
                <a:solidFill>
                  <a:srgbClr val="000000"/>
                </a:solidFill>
                <a:effectLst/>
                <a:latin typeface="Poppins"/>
                <a:cs typeface="Poppins"/>
              </a:rPr>
              <a:t>​</a:t>
            </a:r>
          </a:p>
          <a:p>
            <a:pPr marR="0" lvl="0" defTabSz="914400" eaLnBrk="1" fontAlgn="auto" latinLnBrk="0" hangingPunct="1">
              <a:lnSpc>
                <a:spcPct val="100000"/>
              </a:lnSpc>
              <a:spcBef>
                <a:spcPts val="0"/>
              </a:spcBef>
              <a:spcAft>
                <a:spcPts val="0"/>
              </a:spcAft>
              <a:buClrTx/>
              <a:buSzTx/>
              <a:tabLst/>
              <a:defRPr/>
            </a:pPr>
            <a:endParaRPr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628650" lvl="2" indent="-171450">
              <a:buFont typeface="Arial" panose="020B0604020202020204" pitchFamily="34" charset="0"/>
              <a:buChar char="•"/>
            </a:pPr>
            <a:r>
              <a:rPr lang="en-GB" sz="1000" b="1" dirty="0">
                <a:solidFill>
                  <a:schemeClr val="bg2">
                    <a:lumMod val="50000"/>
                    <a:lumOff val="50000"/>
                  </a:schemeClr>
                </a:solidFill>
                <a:latin typeface="Poppins"/>
                <a:cs typeface="Poppins"/>
              </a:rPr>
              <a:t>For sites in England &amp; Wales: </a:t>
            </a:r>
            <a:r>
              <a:rPr lang="en-GB" sz="1000" b="1" u="sng" dirty="0" err="1">
                <a:solidFill>
                  <a:schemeClr val="bg2">
                    <a:lumMod val="50000"/>
                    <a:lumOff val="50000"/>
                  </a:schemeClr>
                </a:solidFill>
                <a:effectLst/>
                <a:latin typeface="Poppins"/>
                <a:ea typeface="Calibri"/>
                <a:cs typeface="Poppins"/>
                <a:hlinkClick r:id="rId4"/>
              </a:rPr>
              <a:t>tranreq@neso.energy</a:t>
            </a:r>
            <a:r>
              <a:rPr lang="en-GB" sz="1000" b="1" u="sng" dirty="0">
                <a:solidFill>
                  <a:schemeClr val="bg2">
                    <a:lumMod val="50000"/>
                    <a:lumOff val="50000"/>
                  </a:schemeClr>
                </a:solidFill>
                <a:effectLst/>
                <a:latin typeface="Poppins"/>
                <a:ea typeface="Calibri"/>
                <a:cs typeface="Poppins"/>
              </a:rPr>
              <a:t> </a:t>
            </a:r>
            <a:endParaRPr lang="en-GB" sz="1000" b="1" dirty="0">
              <a:solidFill>
                <a:schemeClr val="bg2">
                  <a:lumMod val="50000"/>
                  <a:lumOff val="50000"/>
                </a:schemeClr>
              </a:solidFill>
              <a:latin typeface="Poppins"/>
              <a:cs typeface="Poppins"/>
            </a:endParaRPr>
          </a:p>
          <a:p>
            <a:pPr marL="628650" lvl="2" indent="-171450">
              <a:buFont typeface="Arial" panose="020B0604020202020204" pitchFamily="34" charset="0"/>
              <a:buChar char="•"/>
            </a:pPr>
            <a:r>
              <a:rPr lang="en-GB" sz="1000" b="1" dirty="0">
                <a:solidFill>
                  <a:schemeClr val="bg2">
                    <a:lumMod val="50000"/>
                    <a:lumOff val="50000"/>
                  </a:schemeClr>
                </a:solidFill>
                <a:latin typeface="Poppins"/>
                <a:cs typeface="Poppins"/>
              </a:rPr>
              <a:t>For sites in Scotland</a:t>
            </a:r>
            <a:r>
              <a:rPr lang="en-GB" sz="1000" b="1" dirty="0">
                <a:latin typeface="Poppins"/>
                <a:cs typeface="Poppins"/>
              </a:rPr>
              <a:t>: </a:t>
            </a:r>
            <a:r>
              <a:rPr lang="en-GB" sz="1000" b="1" dirty="0">
                <a:solidFill>
                  <a:schemeClr val="accent5"/>
                </a:solidFill>
                <a:latin typeface="Poppins"/>
                <a:cs typeface="Poppins"/>
              </a:rPr>
              <a:t> </a:t>
            </a:r>
            <a:r>
              <a:rPr lang="en-GB" sz="1000" b="1" dirty="0" err="1">
                <a:solidFill>
                  <a:schemeClr val="bg2">
                    <a:lumMod val="50000"/>
                    <a:lumOff val="50000"/>
                  </a:schemeClr>
                </a:solidFill>
                <a:latin typeface="Poppins"/>
                <a:cs typeface="Poppins"/>
                <a:hlinkClick r:id="rId5"/>
              </a:rPr>
              <a:t>TRScotland@neso.energy</a:t>
            </a:r>
            <a:r>
              <a:rPr lang="en-GB" sz="1000" b="1" dirty="0">
                <a:solidFill>
                  <a:schemeClr val="bg2">
                    <a:lumMod val="50000"/>
                    <a:lumOff val="50000"/>
                  </a:schemeClr>
                </a:solidFill>
                <a:latin typeface="Poppins"/>
                <a:cs typeface="Poppins"/>
              </a:rPr>
              <a:t> </a:t>
            </a:r>
          </a:p>
          <a:p>
            <a:pPr marL="628650" lvl="2" indent="-171450">
              <a:buFont typeface="Arial" panose="020B0604020202020204" pitchFamily="34" charset="0"/>
              <a:buChar char="•"/>
            </a:pPr>
            <a:endParaRPr lang="en-GB" sz="1000" u="sng" dirty="0">
              <a:solidFill>
                <a:srgbClr val="0563C1"/>
              </a:solidFill>
              <a:effectLst/>
              <a:latin typeface="Poppins"/>
              <a:ea typeface="Calibri"/>
              <a:cs typeface="Poppins"/>
            </a:endParaRPr>
          </a:p>
          <a:p>
            <a:pPr marL="628650" lvl="2" indent="-171450">
              <a:buFont typeface="Arial" panose="020B0604020202020204" pitchFamily="34" charset="0"/>
              <a:buChar char="•"/>
            </a:pPr>
            <a:endParaRPr lang="en-GB" sz="1000" b="1" dirty="0">
              <a:solidFill>
                <a:srgbClr val="F9DF5E"/>
              </a:solidFill>
              <a:latin typeface="Poppins" panose="00000500000000000000" pitchFamily="2" charset="0"/>
              <a:ea typeface="Calibri"/>
              <a:cs typeface="Poppins" panose="00000500000000000000" pitchFamily="2" charset="0"/>
            </a:endParaRPr>
          </a:p>
          <a:p>
            <a:pPr marL="171450" lvl="1" indent="-171450">
              <a:buFont typeface="Arial" panose="020B0604020202020204" pitchFamily="34" charset="0"/>
              <a:buChar char="•"/>
              <a:defRPr/>
            </a:pPr>
            <a:r>
              <a:rPr lang="en-GB" sz="1000" dirty="0">
                <a:latin typeface="Poppins"/>
                <a:cs typeface="Poppins"/>
              </a:rPr>
              <a:t>With option 2 – the completed template/proforma will be reviewed by NESO’s Network Planning team and the information will be added to </a:t>
            </a:r>
            <a:r>
              <a:rPr lang="en-GB" sz="1000" dirty="0" err="1">
                <a:latin typeface="Poppins"/>
                <a:cs typeface="Poppins"/>
              </a:rPr>
              <a:t>eNAMS</a:t>
            </a:r>
            <a:r>
              <a:rPr lang="en-GB" sz="1000" dirty="0">
                <a:latin typeface="Poppins"/>
                <a:cs typeface="Poppins"/>
              </a:rPr>
              <a:t> on the providers behalf</a:t>
            </a:r>
          </a:p>
          <a:p>
            <a:pPr marL="171450" lvl="1" indent="-171450">
              <a:buFont typeface="Arial" panose="020B0604020202020204" pitchFamily="34" charset="0"/>
              <a:buChar char="•"/>
              <a:defRPr/>
            </a:pPr>
            <a:endParaRPr lang="en-GB" sz="1000" dirty="0">
              <a:latin typeface="Poppins"/>
              <a:cs typeface="Poppins"/>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chemeClr val="tx1"/>
                </a:solidFill>
                <a:latin typeface="Poppins" panose="00000500000000000000" pitchFamily="2" charset="0"/>
                <a:cs typeface="Poppins" panose="00000500000000000000" pitchFamily="2" charset="0"/>
              </a:rPr>
              <a:t>To understand the impact of reductions in capability providers should refer to </a:t>
            </a:r>
            <a:r>
              <a:rPr kumimoji="0" lang="en-GB" sz="1000" b="0" i="1"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Schedule D – Payments </a:t>
            </a: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of their Stability Y-1 Agreement</a:t>
            </a:r>
          </a:p>
          <a:p>
            <a:pPr marL="0" lvl="1">
              <a:defRPr/>
            </a:pPr>
            <a:endParaRPr lang="en-GB" sz="1000" dirty="0">
              <a:latin typeface="Poppins"/>
              <a:cs typeface="Poppins"/>
            </a:endParaRPr>
          </a:p>
          <a:p>
            <a:pPr marL="0" lvl="1">
              <a:defRPr/>
            </a:pPr>
            <a:r>
              <a:rPr kumimoji="0" lang="en-GB" sz="1000" b="0" i="0" u="none" strike="noStrike" kern="0" cap="none" spc="0" normalizeH="0" baseline="0" noProof="0" dirty="0">
                <a:ln>
                  <a:noFill/>
                </a:ln>
                <a:solidFill>
                  <a:srgbClr val="000000"/>
                </a:solidFill>
                <a:effectLst/>
                <a:uLnTx/>
                <a:uFillTx/>
                <a:latin typeface="Poppins"/>
                <a:cs typeface="Poppins"/>
              </a:rPr>
              <a:t> </a:t>
            </a:r>
            <a:endParaRPr lang="en-GB" sz="1000" b="0" i="0" u="none" strike="noStrike" kern="0" cap="none" spc="0" normalizeH="0" baseline="0" noProof="0" dirty="0">
              <a:ln>
                <a:noFill/>
              </a:ln>
              <a:solidFill>
                <a:srgbClr val="000000"/>
              </a:solidFill>
              <a:effectLst/>
              <a:uLnTx/>
              <a:uFillTx/>
              <a:latin typeface="Poppins"/>
              <a:cs typeface="Poppins"/>
            </a:endParaRPr>
          </a:p>
          <a:p>
            <a:pPr marL="0" lvl="1"/>
            <a:endParaRPr lang="en-GB" sz="1000" dirty="0">
              <a:latin typeface="Poppins" panose="00000500000000000000" pitchFamily="2" charset="0"/>
              <a:cs typeface="Poppins" panose="00000500000000000000" pitchFamily="2" charset="0"/>
            </a:endParaRPr>
          </a:p>
        </p:txBody>
      </p:sp>
      <p:sp>
        <p:nvSpPr>
          <p:cNvPr id="15" name="Rectangle 14">
            <a:extLst>
              <a:ext uri="{FF2B5EF4-FFF2-40B4-BE49-F238E27FC236}">
                <a16:creationId xmlns:a16="http://schemas.microsoft.com/office/drawing/2014/main" id="{E4676BEB-6CCC-2CEF-165B-6AB70BDB9086}"/>
              </a:ext>
            </a:extLst>
          </p:cNvPr>
          <p:cNvSpPr/>
          <p:nvPr/>
        </p:nvSpPr>
        <p:spPr>
          <a:xfrm>
            <a:off x="10325257" y="5980"/>
            <a:ext cx="1866743" cy="359145"/>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ea typeface="+mn-lt"/>
                <a:cs typeface="+mn-lt"/>
              </a:rPr>
              <a:t>12 months to 24 hours ahead</a:t>
            </a:r>
            <a:endParaRPr lang="en-US"/>
          </a:p>
        </p:txBody>
      </p:sp>
    </p:spTree>
    <p:extLst>
      <p:ext uri="{BB962C8B-B14F-4D97-AF65-F5344CB8AC3E}">
        <p14:creationId xmlns:p14="http://schemas.microsoft.com/office/powerpoint/2010/main" val="293200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058D1-90C5-91C1-DFAF-C9C7834E0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D5C83-1636-2760-D3F0-93D92E0088B5}"/>
              </a:ext>
            </a:extLst>
          </p:cNvPr>
          <p:cNvSpPr>
            <a:spLocks noGrp="1"/>
          </p:cNvSpPr>
          <p:nvPr>
            <p:ph type="title"/>
          </p:nvPr>
        </p:nvSpPr>
        <p:spPr>
          <a:xfrm>
            <a:off x="564121" y="328011"/>
            <a:ext cx="9709361" cy="870551"/>
          </a:xfrm>
        </p:spPr>
        <p:txBody>
          <a:bodyPr>
            <a:normAutofit/>
          </a:bodyPr>
          <a:lstStyle/>
          <a:p>
            <a:r>
              <a:rPr lang="en-GB" sz="3200">
                <a:latin typeface="Poppins"/>
                <a:cs typeface="Poppins Medium"/>
              </a:rPr>
              <a:t>Unplanned</a:t>
            </a:r>
            <a:r>
              <a:rPr lang="en-GB" sz="3200">
                <a:latin typeface="Poppins Medium"/>
                <a:cs typeface="Poppins Medium"/>
              </a:rPr>
              <a:t> Outages / Reduction in Capability</a:t>
            </a:r>
          </a:p>
        </p:txBody>
      </p:sp>
      <p:sp>
        <p:nvSpPr>
          <p:cNvPr id="5" name="Text Placeholder 2">
            <a:extLst>
              <a:ext uri="{FF2B5EF4-FFF2-40B4-BE49-F238E27FC236}">
                <a16:creationId xmlns:a16="http://schemas.microsoft.com/office/drawing/2014/main" id="{649457E0-FA69-FAA6-F0A9-D8E4DA883055}"/>
              </a:ext>
            </a:extLst>
          </p:cNvPr>
          <p:cNvSpPr txBox="1">
            <a:spLocks/>
          </p:cNvSpPr>
          <p:nvPr/>
        </p:nvSpPr>
        <p:spPr>
          <a:xfrm>
            <a:off x="564121" y="1186162"/>
            <a:ext cx="11152273" cy="187167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GB" sz="1000" b="1" dirty="0">
                <a:latin typeface="Poppins" panose="00000500000000000000" pitchFamily="2" charset="0"/>
                <a:cs typeface="Poppins" panose="00000500000000000000" pitchFamily="2" charset="0"/>
              </a:rPr>
              <a:t>Summary</a:t>
            </a:r>
          </a:p>
          <a:p>
            <a:pPr marL="171450" indent="-171450" algn="l" rtl="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As per section 5 of the </a:t>
            </a:r>
            <a:r>
              <a:rPr lang="en-GB" sz="1000" b="1" i="1" dirty="0">
                <a:latin typeface="Poppins" panose="00000500000000000000" pitchFamily="2" charset="0"/>
                <a:cs typeface="Poppins" panose="00000500000000000000" pitchFamily="2" charset="0"/>
              </a:rPr>
              <a:t>Mid-Term (Y-1) Stability Market – Standard Contract Terms v4 </a:t>
            </a:r>
            <a:r>
              <a:rPr lang="en-GB" sz="1000" dirty="0">
                <a:latin typeface="Poppins" panose="00000500000000000000" pitchFamily="2" charset="0"/>
                <a:cs typeface="Poppins" panose="00000500000000000000" pitchFamily="2" charset="0"/>
              </a:rPr>
              <a:t>– providers are required to make the NESO aware of any notification of unavailability as soon as possible </a:t>
            </a:r>
            <a:endParaRPr lang="en-GB" sz="1000" b="1" dirty="0">
              <a:latin typeface="Poppins" panose="00000500000000000000" pitchFamily="2" charset="0"/>
              <a:cs typeface="Poppins" panose="00000500000000000000" pitchFamily="2" charset="0"/>
            </a:endParaRPr>
          </a:p>
          <a:p>
            <a:pPr algn="l" rtl="0" fontAlgn="base"/>
            <a:r>
              <a:rPr lang="en-GB" sz="1000" b="1" dirty="0">
                <a:latin typeface="Poppins" panose="00000500000000000000" pitchFamily="2" charset="0"/>
                <a:cs typeface="Poppins" panose="00000500000000000000" pitchFamily="2" charset="0"/>
              </a:rPr>
              <a:t>Contractual Information </a:t>
            </a:r>
            <a:endParaRPr lang="en-GB" sz="1000" b="1" i="1" dirty="0">
              <a:latin typeface="Poppins" panose="00000500000000000000" pitchFamily="2" charset="0"/>
              <a:cs typeface="Poppins" panose="00000500000000000000" pitchFamily="2" charset="0"/>
            </a:endParaRPr>
          </a:p>
          <a:p>
            <a:pPr fontAlgn="base"/>
            <a:r>
              <a:rPr lang="en-GB" sz="1000" i="1" spc="-5" dirty="0">
                <a:effectLst/>
                <a:latin typeface="Poppins"/>
                <a:ea typeface="Arial" panose="020B0604020202020204" pitchFamily="34" charset="0"/>
                <a:cs typeface="Poppins"/>
              </a:rPr>
              <a:t>5.4. The Provider shall, without delay on becoming aware that the Facility is no longer, or will no longer be, capable of providing to the full extent the Contracted Inertia Capability, and/or the Contracted SCL Capability (including by reason of Force Majeure or during Planned Maintenance Periods) in accordance with the relevant Stability Contract promptly notify the Company [by facsimile or such other electronic means as the Company may specify from time to time]  in the form set out in Forms A - C (as applicable) in Schedule E (“Redeclaration”).  </a:t>
            </a:r>
          </a:p>
          <a:p>
            <a:pPr algn="l" rtl="0" fontAlgn="base"/>
            <a:endParaRPr lang="en-GB" sz="1000" i="1" dirty="0">
              <a:effectLst/>
              <a:latin typeface="Poppins" panose="00000500000000000000" pitchFamily="2" charset="0"/>
              <a:ea typeface="Times New Roman" panose="02020603050405020304" pitchFamily="18" charset="0"/>
              <a:cs typeface="Poppins" panose="00000500000000000000" pitchFamily="2" charset="0"/>
            </a:endParaRPr>
          </a:p>
        </p:txBody>
      </p:sp>
      <p:sp>
        <p:nvSpPr>
          <p:cNvPr id="4" name="Rectangle 3">
            <a:extLst>
              <a:ext uri="{FF2B5EF4-FFF2-40B4-BE49-F238E27FC236}">
                <a16:creationId xmlns:a16="http://schemas.microsoft.com/office/drawing/2014/main" id="{01521261-B6AD-B407-4C2A-BAEE5AD4584A}"/>
              </a:ext>
            </a:extLst>
          </p:cNvPr>
          <p:cNvSpPr/>
          <p:nvPr/>
        </p:nvSpPr>
        <p:spPr>
          <a:xfrm>
            <a:off x="564121" y="2856302"/>
            <a:ext cx="9949724" cy="3530686"/>
          </a:xfrm>
          <a:prstGeom prst="rect">
            <a:avLst/>
          </a:prstGeom>
          <a:solidFill>
            <a:srgbClr val="E7E6E6"/>
          </a:solidFill>
          <a:ln w="12700" cap="flat" cmpd="sng" algn="ctr">
            <a:noFill/>
            <a:prstDash val="solid"/>
            <a:miter lim="800000"/>
          </a:ln>
          <a:effectLst/>
        </p:spPr>
        <p:txBody>
          <a:bodyPr lIns="91440" tIns="45720" rIns="91440" bIns="4572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Poppins"/>
                <a:cs typeface="Poppins"/>
              </a:rPr>
              <a:t>Process for Provider Notifications</a:t>
            </a:r>
            <a:endParaRPr lang="en-GB" sz="1000" b="1" i="0" u="none" strike="noStrike" kern="0" cap="none" spc="0" normalizeH="0" baseline="0" noProof="0" dirty="0">
              <a:ln>
                <a:noFill/>
              </a:ln>
              <a:solidFill>
                <a:srgbClr val="000000"/>
              </a:solidFill>
              <a:effectLst/>
              <a:uLnTx/>
              <a:uFillTx/>
              <a:latin typeface="Poppins"/>
              <a:cs typeface="Poppins"/>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a:cs typeface="Poppins"/>
              </a:rPr>
              <a:t>In this instance, given the short timescales, provider notifications have to be sent directly to NESO’s Control Room and Network Planning Team</a:t>
            </a:r>
            <a:endParaRPr lang="en-GB" sz="1000" b="0" i="0" u="none" strike="noStrike" kern="0" cap="none" spc="0" normalizeH="0" baseline="0" noProof="0" dirty="0">
              <a:ln>
                <a:noFill/>
              </a:ln>
              <a:solidFill>
                <a:srgbClr val="000000"/>
              </a:solidFill>
              <a:effectLst/>
              <a:uLnTx/>
              <a:uFillTx/>
              <a:latin typeface="Poppins"/>
              <a:cs typeface="Poppin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0" dirty="0">
                <a:solidFill>
                  <a:srgbClr val="000000"/>
                </a:solidFill>
                <a:latin typeface="Poppins"/>
                <a:cs typeface="Poppins"/>
              </a:rPr>
              <a:t>Forms </a:t>
            </a:r>
            <a:r>
              <a:rPr kumimoji="0" lang="en-GB" sz="1000" b="0" i="0" u="none" strike="noStrike" kern="0" cap="none" spc="0" normalizeH="0" baseline="0" noProof="0" dirty="0">
                <a:ln>
                  <a:noFill/>
                </a:ln>
                <a:solidFill>
                  <a:srgbClr val="000000"/>
                </a:solidFill>
                <a:effectLst/>
                <a:uLnTx/>
                <a:uFillTx/>
                <a:latin typeface="Poppins"/>
                <a:cs typeface="Poppins"/>
              </a:rPr>
              <a:t>are available to cover the different scenarios (these are all available in Schedule </a:t>
            </a:r>
            <a:r>
              <a:rPr lang="en-GB" sz="1000" kern="0" dirty="0">
                <a:solidFill>
                  <a:srgbClr val="000000"/>
                </a:solidFill>
                <a:latin typeface="Poppins"/>
                <a:cs typeface="Poppins"/>
              </a:rPr>
              <a:t>E </a:t>
            </a:r>
            <a:r>
              <a:rPr kumimoji="0" lang="en-GB" sz="1000" b="0" i="0" u="none" strike="noStrike" kern="0" cap="none" spc="0" normalizeH="0" baseline="0" noProof="0" dirty="0">
                <a:ln>
                  <a:noFill/>
                </a:ln>
                <a:solidFill>
                  <a:srgbClr val="000000"/>
                </a:solidFill>
                <a:effectLst/>
                <a:uLnTx/>
                <a:uFillTx/>
                <a:latin typeface="Poppins"/>
                <a:cs typeface="Poppins"/>
              </a:rPr>
              <a:t>of the Stability Y-1 Contract) </a:t>
            </a:r>
            <a:endParaRPr lang="en-GB" sz="1000" b="0" i="0" u="none" strike="noStrike" kern="0" cap="none" spc="0" normalizeH="0" baseline="0" noProof="0" dirty="0">
              <a:ln>
                <a:noFill/>
              </a:ln>
              <a:solidFill>
                <a:srgbClr val="000000"/>
              </a:solidFill>
              <a:effectLst/>
              <a:uLnTx/>
              <a:uFillTx/>
              <a:latin typeface="Poppins"/>
              <a:cs typeface="Poppins"/>
            </a:endParaRPr>
          </a:p>
          <a:p>
            <a:pPr marL="171450" marR="0" lvl="0" indent="-171450" defTabSz="914400">
              <a:lnSpc>
                <a:spcPct val="100000"/>
              </a:lnSpc>
              <a:spcBef>
                <a:spcPts val="0"/>
              </a:spcBef>
              <a:spcAft>
                <a:spcPts val="0"/>
              </a:spcAft>
              <a:buClrTx/>
              <a:buSzTx/>
              <a:buFont typeface="Arial" panose="020B0604020202020204" pitchFamily="34" charset="0"/>
              <a:buChar char="•"/>
              <a:tabLst/>
              <a:defRPr/>
            </a:pPr>
            <a:endParaRPr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indent="-171450">
              <a:buFont typeface="Arial,Sans-Serif"/>
              <a:buChar char="•"/>
              <a:defRPr/>
            </a:pPr>
            <a:r>
              <a:rPr lang="en-GB" sz="1000" kern="0" dirty="0">
                <a:solidFill>
                  <a:srgbClr val="000000"/>
                </a:solidFill>
                <a:latin typeface="Poppins"/>
                <a:cs typeface="Poppins"/>
                <a:hlinkClick r:id="rId3"/>
              </a:rPr>
              <a:t>FORM A - REDECLARATION OF INERTIA CAPABILITY</a:t>
            </a:r>
            <a:endParaRPr lang="en-US" sz="1000" kern="0" dirty="0">
              <a:solidFill>
                <a:srgbClr val="000000"/>
              </a:solidFill>
              <a:latin typeface="Calibri"/>
              <a:ea typeface="Calibri"/>
              <a:cs typeface="Calibri"/>
            </a:endParaRPr>
          </a:p>
          <a:p>
            <a:pPr marL="171450" indent="-171450">
              <a:buFont typeface="Arial,Sans-Serif"/>
              <a:buChar char="•"/>
              <a:defRPr/>
            </a:pPr>
            <a:r>
              <a:rPr lang="en-GB" sz="1000" kern="0" dirty="0">
                <a:solidFill>
                  <a:srgbClr val="000000"/>
                </a:solidFill>
                <a:latin typeface="Poppins"/>
                <a:cs typeface="Poppins"/>
                <a:hlinkClick r:id="rId4"/>
              </a:rPr>
              <a:t>FORM B - REDECLARATION OF SCL CAPABILITY</a:t>
            </a:r>
            <a:endParaRPr lang="en-GB" dirty="0"/>
          </a:p>
          <a:p>
            <a:pPr marL="171450" indent="-171450">
              <a:buFont typeface="Arial,Sans-Serif"/>
              <a:buChar char="•"/>
              <a:defRPr/>
            </a:pPr>
            <a:r>
              <a:rPr lang="en-GB" sz="1000" kern="0" dirty="0">
                <a:solidFill>
                  <a:srgbClr val="000000"/>
                </a:solidFill>
                <a:latin typeface="Poppins"/>
                <a:cs typeface="Poppins"/>
                <a:hlinkClick r:id="rId5"/>
              </a:rPr>
              <a:t>FORM D – RESTORATION NOTICE</a:t>
            </a:r>
            <a:endParaRPr lang="en-GB" sz="1000" kern="0" dirty="0">
              <a:solidFill>
                <a:srgbClr val="000000"/>
              </a:solidFill>
              <a:latin typeface="Poppins" panose="00000500000000000000" pitchFamily="2" charset="0"/>
              <a:cs typeface="Poppins" panose="00000500000000000000" pitchFamily="2" charset="0"/>
            </a:endParaRPr>
          </a:p>
          <a:p>
            <a:pPr>
              <a:defRPr/>
            </a:pPr>
            <a:endParaRPr lang="en-GB" sz="1000" kern="0" dirty="0">
              <a:solidFill>
                <a:srgbClr val="000000"/>
              </a:solidFill>
              <a:latin typeface="Poppins" panose="00000500000000000000" pitchFamily="2" charset="0"/>
              <a:cs typeface="Poppins" panose="00000500000000000000" pitchFamily="2"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a:cs typeface="Poppins"/>
              </a:rPr>
              <a:t>Once completed the relevant form needs to be sent via email or fax as per the below :-</a:t>
            </a:r>
            <a:endParaRPr lang="en-GB" sz="1000" b="0" i="0" u="none" strike="noStrike" kern="0" cap="none" spc="0" normalizeH="0" baseline="0" noProof="0" dirty="0">
              <a:ln>
                <a:noFill/>
              </a:ln>
              <a:solidFill>
                <a:srgbClr val="000000"/>
              </a:solidFill>
              <a:effectLst/>
              <a:uLnTx/>
              <a:uFillTx/>
              <a:latin typeface="Poppins"/>
              <a:cs typeface="Poppins"/>
            </a:endParaRPr>
          </a:p>
          <a:p>
            <a:pPr marL="457200" marR="0" lvl="2" defTabSz="914400" eaLnBrk="1" fontAlgn="auto" latinLnBrk="0" hangingPunct="1">
              <a:lnSpc>
                <a:spcPct val="100000"/>
              </a:lnSpc>
              <a:spcBef>
                <a:spcPts val="0"/>
              </a:spcBef>
              <a:spcAft>
                <a:spcPts val="0"/>
              </a:spcAft>
              <a:buClrTx/>
              <a:buSzTx/>
              <a:tabLst/>
              <a:defRPr/>
            </a:pPr>
            <a:endParaRPr lang="en-GB" sz="1000" b="1" i="0" u="none" strike="noStrike" kern="0" cap="none" spc="0" normalizeH="0" baseline="0" noProof="0" dirty="0">
              <a:ln>
                <a:noFill/>
              </a:ln>
              <a:solidFill>
                <a:schemeClr val="bg2">
                  <a:lumMod val="50000"/>
                  <a:lumOff val="50000"/>
                </a:schemeClr>
              </a:solidFill>
              <a:effectLst/>
              <a:uLnTx/>
              <a:uFillTx/>
              <a:latin typeface="Poppins"/>
              <a:cs typeface="Poppins"/>
            </a:endParaRPr>
          </a:p>
          <a:p>
            <a:pPr marL="628650" lvl="2" indent="-171450">
              <a:buFont typeface="Arial" panose="020B0604020202020204" pitchFamily="34" charset="0"/>
              <a:buChar char="•"/>
            </a:pPr>
            <a:r>
              <a:rPr kumimoji="0" lang="en-GB" sz="1000" b="0" i="0" u="none" strike="noStrike" kern="0" cap="none" spc="0" normalizeH="0" baseline="0" noProof="0" dirty="0">
                <a:ln>
                  <a:noFill/>
                </a:ln>
                <a:solidFill>
                  <a:srgbClr val="000000"/>
                </a:solidFill>
                <a:effectLst/>
                <a:uLnTx/>
                <a:uFillTx/>
                <a:latin typeface="Poppins"/>
                <a:cs typeface="Poppins"/>
              </a:rPr>
              <a:t>Email address: </a:t>
            </a:r>
            <a:r>
              <a:rPr kumimoji="0" lang="en-GB" sz="1000" b="1" i="0" u="none" strike="noStrike" kern="0" cap="none" spc="0" normalizeH="0" baseline="0" noProof="0" dirty="0">
                <a:ln>
                  <a:noFill/>
                </a:ln>
                <a:solidFill>
                  <a:schemeClr val="bg2">
                    <a:lumMod val="50000"/>
                    <a:lumOff val="50000"/>
                  </a:schemeClr>
                </a:solidFill>
                <a:effectLst/>
                <a:uLnTx/>
                <a:uFillTx/>
                <a:latin typeface="Poppins"/>
                <a:cs typeface="Poppins"/>
                <a:hlinkClick r:id="rId6"/>
              </a:rPr>
              <a:t>ctr1.ccta@neso.energy</a:t>
            </a:r>
            <a:r>
              <a:rPr kumimoji="0" lang="en-GB" sz="1000" b="1" i="0" u="none" strike="noStrike" kern="0" cap="none" spc="0" normalizeH="0" baseline="0" noProof="0" dirty="0">
                <a:ln>
                  <a:noFill/>
                </a:ln>
                <a:solidFill>
                  <a:schemeClr val="bg2">
                    <a:lumMod val="50000"/>
                    <a:lumOff val="50000"/>
                  </a:schemeClr>
                </a:solidFill>
                <a:effectLst/>
                <a:uLnTx/>
                <a:uFillTx/>
                <a:latin typeface="Poppins"/>
                <a:cs typeface="Poppins"/>
              </a:rPr>
              <a:t> </a:t>
            </a:r>
            <a:r>
              <a:rPr lang="en-GB" sz="1000" dirty="0">
                <a:latin typeface="Poppins"/>
                <a:cs typeface="Poppins"/>
              </a:rPr>
              <a:t>and</a:t>
            </a:r>
            <a:r>
              <a:rPr lang="en-GB" sz="1000" b="1" dirty="0">
                <a:solidFill>
                  <a:schemeClr val="accent5"/>
                </a:solidFill>
                <a:latin typeface="Poppins"/>
                <a:cs typeface="Poppins"/>
              </a:rPr>
              <a:t> </a:t>
            </a:r>
            <a:r>
              <a:rPr lang="en-GB" sz="1000" b="1" kern="0" dirty="0">
                <a:solidFill>
                  <a:schemeClr val="bg2">
                    <a:lumMod val="50000"/>
                    <a:lumOff val="50000"/>
                  </a:schemeClr>
                </a:solidFill>
                <a:latin typeface="Poppins"/>
                <a:cs typeface="Poppins"/>
              </a:rPr>
              <a:t> </a:t>
            </a:r>
            <a:r>
              <a:rPr lang="en-GB" sz="1000" b="1" u="sng" dirty="0" err="1">
                <a:solidFill>
                  <a:schemeClr val="bg2">
                    <a:lumMod val="50000"/>
                    <a:lumOff val="50000"/>
                  </a:schemeClr>
                </a:solidFill>
                <a:effectLst/>
                <a:latin typeface="Poppins"/>
                <a:ea typeface="Calibri"/>
                <a:cs typeface="Poppins"/>
                <a:hlinkClick r:id="rId7"/>
              </a:rPr>
              <a:t>tranreq@neso.energy</a:t>
            </a:r>
            <a:r>
              <a:rPr lang="en-GB" sz="1000" b="1" u="sng" dirty="0">
                <a:solidFill>
                  <a:schemeClr val="bg2">
                    <a:lumMod val="50000"/>
                    <a:lumOff val="50000"/>
                  </a:schemeClr>
                </a:solidFill>
                <a:effectLst/>
                <a:latin typeface="Poppins"/>
                <a:ea typeface="Calibri"/>
                <a:cs typeface="Poppins"/>
              </a:rPr>
              <a:t> </a:t>
            </a:r>
            <a:r>
              <a:rPr lang="en-GB" sz="1000" dirty="0">
                <a:latin typeface="Poppins"/>
                <a:cs typeface="Poppins"/>
              </a:rPr>
              <a:t>(for sites in England &amp; Wales) or</a:t>
            </a:r>
            <a:r>
              <a:rPr lang="en-GB" sz="1000" b="1" u="sng" dirty="0">
                <a:solidFill>
                  <a:schemeClr val="bg2">
                    <a:lumMod val="50000"/>
                    <a:lumOff val="50000"/>
                  </a:schemeClr>
                </a:solidFill>
                <a:effectLst/>
                <a:latin typeface="Poppins"/>
                <a:ea typeface="Calibri"/>
                <a:cs typeface="Poppins"/>
              </a:rPr>
              <a:t> </a:t>
            </a:r>
            <a:r>
              <a:rPr lang="en-GB" sz="1000" b="1" dirty="0" err="1">
                <a:solidFill>
                  <a:schemeClr val="bg2">
                    <a:lumMod val="50000"/>
                    <a:lumOff val="50000"/>
                  </a:schemeClr>
                </a:solidFill>
                <a:latin typeface="Poppins"/>
                <a:cs typeface="Poppins"/>
                <a:hlinkClick r:id="rId8"/>
              </a:rPr>
              <a:t>TRScotland@neso.energy</a:t>
            </a:r>
            <a:r>
              <a:rPr lang="en-GB" sz="1000" b="1">
                <a:solidFill>
                  <a:schemeClr val="bg2">
                    <a:lumMod val="50000"/>
                    <a:lumOff val="50000"/>
                  </a:schemeClr>
                </a:solidFill>
                <a:latin typeface="Poppins"/>
                <a:cs typeface="Poppins"/>
              </a:rPr>
              <a:t> </a:t>
            </a:r>
            <a:r>
              <a:rPr lang="en-GB" sz="1000">
                <a:latin typeface="Poppins"/>
                <a:cs typeface="Poppins"/>
              </a:rPr>
              <a:t>(</a:t>
            </a:r>
            <a:r>
              <a:rPr lang="en-GB" sz="1000" dirty="0">
                <a:latin typeface="Poppins"/>
                <a:cs typeface="Poppins"/>
              </a:rPr>
              <a:t>for sites in Scotland)</a:t>
            </a:r>
          </a:p>
          <a:p>
            <a:pPr marL="628650" lvl="2" indent="-171450">
              <a:buFont typeface="Arial" panose="020B0604020202020204" pitchFamily="34" charset="0"/>
              <a:buChar char="•"/>
            </a:pPr>
            <a:endPar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628650" lvl="2" indent="-171450">
              <a:buFont typeface="Arial" panose="020B0604020202020204" pitchFamily="34" charset="0"/>
              <a:buChar cha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Facsimile number: </a:t>
            </a:r>
            <a:r>
              <a:rPr kumimoji="0" lang="en-GB" sz="1000" b="1" i="0" u="none" strike="noStrike" kern="0" cap="none" spc="0" normalizeH="0" baseline="0" noProof="0" dirty="0">
                <a:ln>
                  <a:noFill/>
                </a:ln>
                <a:solidFill>
                  <a:schemeClr val="bg2">
                    <a:lumMod val="50000"/>
                    <a:lumOff val="50000"/>
                  </a:schemeClr>
                </a:solidFill>
                <a:effectLst/>
                <a:uLnTx/>
                <a:uFillTx/>
                <a:latin typeface="Poppins" panose="00000500000000000000" pitchFamily="2" charset="0"/>
                <a:cs typeface="Poppins" panose="00000500000000000000" pitchFamily="2" charset="0"/>
              </a:rPr>
              <a:t>01926 656613 </a:t>
            </a:r>
            <a:endParaRPr lang="en-GB" sz="1000" dirty="0">
              <a:latin typeface="Poppins"/>
              <a:cs typeface="Poppins"/>
            </a:endParaRPr>
          </a:p>
          <a:p>
            <a:pPr marL="628650" lvl="2" indent="-171450">
              <a:buFont typeface="Arial" panose="020B0604020202020204" pitchFamily="34" charset="0"/>
              <a:buChar char="•"/>
            </a:pPr>
            <a:endParaRPr lang="en-GB" sz="1000" b="1" u="sng" dirty="0">
              <a:solidFill>
                <a:schemeClr val="bg2">
                  <a:lumMod val="50000"/>
                  <a:lumOff val="50000"/>
                </a:schemeClr>
              </a:solidFill>
              <a:effectLst/>
              <a:latin typeface="Poppins"/>
              <a:ea typeface="Calibri"/>
              <a:cs typeface="Poppins"/>
            </a:endParaRPr>
          </a:p>
          <a:p>
            <a:pPr marL="628650" lvl="2" indent="-171450">
              <a:buFont typeface="Arial" panose="020B0604020202020204" pitchFamily="34" charset="0"/>
              <a:buChar char="•"/>
              <a:defRPr/>
            </a:pPr>
            <a:endParaRPr lang="en-GB" sz="1000" u="sng" dirty="0">
              <a:solidFill>
                <a:schemeClr val="tx1">
                  <a:lumMod val="95000"/>
                  <a:lumOff val="5000"/>
                </a:schemeClr>
              </a:solidFill>
              <a:latin typeface="Poppins"/>
              <a:ea typeface="Calibri"/>
              <a:cs typeface="Poppins"/>
            </a:endParaRPr>
          </a:p>
          <a:p>
            <a:pPr>
              <a:buFont typeface="Arial" panose="020B0604020202020204" pitchFamily="34" charset="0"/>
              <a:buChar char="•"/>
              <a:defRPr/>
            </a:pPr>
            <a:r>
              <a:rPr lang="en-GB" sz="1000" dirty="0">
                <a:solidFill>
                  <a:schemeClr val="tx1">
                    <a:lumMod val="95000"/>
                    <a:lumOff val="5000"/>
                  </a:schemeClr>
                </a:solidFill>
                <a:latin typeface="Poppins" panose="00000500000000000000" pitchFamily="2" charset="0"/>
                <a:ea typeface="Calibri"/>
                <a:cs typeface="Poppins" panose="00000500000000000000" pitchFamily="2" charset="0"/>
              </a:rPr>
              <a:t>   Providers will also need to place a phone call to the relevant control room desk if they become partially or fully unavailable in control room timescales.</a:t>
            </a:r>
          </a:p>
          <a:p>
            <a:pPr>
              <a:buFont typeface="Arial" panose="020B0604020202020204" pitchFamily="34" charset="0"/>
              <a:buChar char="•"/>
              <a:defRPr/>
            </a:pPr>
            <a:endParaRPr lang="en-GB" sz="1000" b="1" i="0" strike="noStrike" kern="0" cap="none" spc="0" normalizeH="0" baseline="0" noProof="0" dirty="0">
              <a:ln>
                <a:noFill/>
              </a:ln>
              <a:solidFill>
                <a:schemeClr val="tx1">
                  <a:lumMod val="85000"/>
                  <a:lumOff val="15000"/>
                </a:schemeClr>
              </a:solidFill>
              <a:effectLst/>
              <a:uLnTx/>
              <a:uFillTx/>
              <a:latin typeface="Poppins"/>
              <a:ea typeface="Calibri"/>
              <a:cs typeface="Poppins"/>
            </a:endParaRPr>
          </a:p>
          <a:p>
            <a:pPr marL="171450" lvl="1" indent="-171450">
              <a:buFont typeface="Arial" panose="020B0604020202020204" pitchFamily="34" charset="0"/>
              <a:buChar char="•"/>
              <a:defRPr/>
            </a:pPr>
            <a:r>
              <a:rPr kumimoji="0" lang="en-GB" sz="1000" b="0" i="0" u="none" strike="noStrike" kern="0" cap="none" spc="0" normalizeH="0" baseline="0" noProof="0" dirty="0">
                <a:ln>
                  <a:noFill/>
                </a:ln>
                <a:solidFill>
                  <a:srgbClr val="000000"/>
                </a:solidFill>
                <a:effectLst/>
                <a:uLnTx/>
                <a:uFillTx/>
                <a:latin typeface="Poppins"/>
                <a:cs typeface="Poppins"/>
              </a:rPr>
              <a:t>The NESO Network Planning team will </a:t>
            </a:r>
            <a:r>
              <a:rPr lang="en-GB" sz="1000" kern="0" dirty="0">
                <a:solidFill>
                  <a:srgbClr val="000000"/>
                </a:solidFill>
                <a:latin typeface="Poppins"/>
                <a:cs typeface="Poppins"/>
              </a:rPr>
              <a:t>review the forms, and utilise</a:t>
            </a:r>
            <a:r>
              <a:rPr kumimoji="0" lang="en-GB" sz="1000" b="0" i="0" u="none" strike="noStrike" kern="0" cap="none" spc="0" normalizeH="0" baseline="0" noProof="0" dirty="0">
                <a:ln>
                  <a:noFill/>
                </a:ln>
                <a:solidFill>
                  <a:srgbClr val="000000"/>
                </a:solidFill>
                <a:effectLst/>
                <a:uLnTx/>
                <a:uFillTx/>
                <a:latin typeface="Poppins"/>
                <a:cs typeface="Poppins"/>
              </a:rPr>
              <a:t> the information provided to update the </a:t>
            </a:r>
            <a:r>
              <a:rPr kumimoji="0" lang="en-GB" sz="1000" b="0" i="0" u="none" strike="noStrike" kern="0" cap="none" spc="0" normalizeH="0" baseline="0" noProof="0" dirty="0" err="1">
                <a:ln>
                  <a:noFill/>
                </a:ln>
                <a:solidFill>
                  <a:srgbClr val="000000"/>
                </a:solidFill>
                <a:effectLst/>
                <a:uLnTx/>
                <a:uFillTx/>
                <a:latin typeface="Poppins"/>
                <a:cs typeface="Poppins"/>
              </a:rPr>
              <a:t>eNAMS</a:t>
            </a:r>
            <a:r>
              <a:rPr kumimoji="0" lang="en-GB" sz="1000" b="0" i="0" u="none" strike="noStrike" kern="0" cap="none" spc="0" normalizeH="0" baseline="0" noProof="0" dirty="0">
                <a:ln>
                  <a:noFill/>
                </a:ln>
                <a:solidFill>
                  <a:srgbClr val="000000"/>
                </a:solidFill>
                <a:effectLst/>
                <a:uLnTx/>
                <a:uFillTx/>
                <a:latin typeface="Poppins"/>
                <a:cs typeface="Poppins"/>
              </a:rPr>
              <a:t> system accordingly </a:t>
            </a:r>
          </a:p>
          <a:p>
            <a:pPr marL="171450" lvl="1" indent="-171450">
              <a:buFont typeface="Arial" panose="020B0604020202020204" pitchFamily="34" charset="0"/>
              <a:buChar char="•"/>
              <a:defRPr/>
            </a:pPr>
            <a:endParaRPr lang="en-GB" sz="1000" b="0" i="0" u="none" strike="noStrike" kern="0" cap="none" spc="0" normalizeH="0" baseline="0" noProof="0" dirty="0">
              <a:ln>
                <a:noFill/>
              </a:ln>
              <a:solidFill>
                <a:srgbClr val="000000"/>
              </a:solidFill>
              <a:effectLst/>
              <a:uLnTx/>
              <a:uFillTx/>
              <a:latin typeface="Poppins"/>
              <a:cs typeface="Poppins"/>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To understand the impact of reductions in capability providers should refer to </a:t>
            </a:r>
            <a:r>
              <a:rPr kumimoji="0" lang="en-GB" sz="1000" b="0" i="1"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Schedule D – Payments </a:t>
            </a: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of their Stability Y-1 Agreement</a:t>
            </a:r>
          </a:p>
          <a:p>
            <a:pPr marL="0" marR="0" lvl="1"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chemeClr val="tx1">
                  <a:lumMod val="85000"/>
                  <a:lumOff val="15000"/>
                </a:schemeClr>
              </a:solidFill>
              <a:effectLst/>
              <a:uLnTx/>
              <a:uFillTx/>
              <a:latin typeface="Poppins" panose="00000500000000000000" pitchFamily="2" charset="0"/>
              <a:cs typeface="Poppins" panose="00000500000000000000" pitchFamily="2" charset="0"/>
            </a:endParaRPr>
          </a:p>
          <a:p>
            <a:pPr marL="6286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1" i="0" u="none" strike="noStrike" kern="0" cap="none" spc="0" normalizeH="0" baseline="0" noProof="0" dirty="0">
              <a:ln>
                <a:noFill/>
              </a:ln>
              <a:solidFill>
                <a:schemeClr val="bg2">
                  <a:lumMod val="50000"/>
                  <a:lumOff val="50000"/>
                </a:schemeClr>
              </a:solidFill>
              <a:effectLst/>
              <a:uLnTx/>
              <a:uFillTx/>
              <a:latin typeface="Poppins"/>
              <a:cs typeface="Poppins"/>
            </a:endParaRPr>
          </a:p>
          <a:p>
            <a:pPr marL="6286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1" i="0" u="none" strike="noStrike" kern="0" cap="none" spc="0" normalizeH="0" baseline="0" noProof="0" dirty="0">
              <a:ln>
                <a:noFill/>
              </a:ln>
              <a:solidFill>
                <a:srgbClr val="5B9BD5"/>
              </a:solidFill>
              <a:effectLst/>
              <a:uLnTx/>
              <a:uFillTx/>
              <a:latin typeface="Poppins" panose="00000500000000000000" pitchFamily="2" charset="0"/>
              <a:cs typeface="Poppins" panose="00000500000000000000" pitchFamily="2" charset="0"/>
            </a:endParaRPr>
          </a:p>
          <a:p>
            <a:pPr marL="0" marR="0" lvl="1" defTabSz="914400" eaLnBrk="1" fontAlgn="auto" latinLnBrk="0" hangingPunct="1">
              <a:lnSpc>
                <a:spcPct val="100000"/>
              </a:lnSpc>
              <a:spcBef>
                <a:spcPts val="0"/>
              </a:spcBef>
              <a:spcAft>
                <a:spcPts val="0"/>
              </a:spcAft>
              <a:buClrTx/>
              <a:buSzTx/>
              <a:tabLst/>
              <a:defRPr/>
            </a:pPr>
            <a:endParaRPr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0" marR="0" lvl="1" defTabSz="914400" eaLnBrk="1" fontAlgn="auto" latinLnBrk="0" hangingPunct="1">
              <a:lnSpc>
                <a:spcPct val="100000"/>
              </a:lnSpc>
              <a:spcBef>
                <a:spcPts val="0"/>
              </a:spcBef>
              <a:spcAft>
                <a:spcPts val="0"/>
              </a:spcAft>
              <a:buClrTx/>
              <a:buSzTx/>
              <a:tabLst/>
              <a:defRPr/>
            </a:pPr>
            <a:endParaRPr lang="en-GB" sz="1000" i="0" u="none" strike="noStrike"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F7252117-63AB-B20F-5F97-C51F3B71D424}"/>
              </a:ext>
            </a:extLst>
          </p:cNvPr>
          <p:cNvSpPr/>
          <p:nvPr/>
        </p:nvSpPr>
        <p:spPr>
          <a:xfrm>
            <a:off x="10389833" y="18895"/>
            <a:ext cx="1802167" cy="28590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HelveticaNeueLT Pro 45 Lt"/>
              </a:rPr>
              <a:t>Less than 24 hours ahead</a:t>
            </a:r>
          </a:p>
        </p:txBody>
      </p:sp>
    </p:spTree>
    <p:extLst>
      <p:ext uri="{BB962C8B-B14F-4D97-AF65-F5344CB8AC3E}">
        <p14:creationId xmlns:p14="http://schemas.microsoft.com/office/powerpoint/2010/main" val="2852034510"/>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46F44E5CB4144B14721DA3AAC8360" ma:contentTypeVersion="6" ma:contentTypeDescription="Create a new document." ma:contentTypeScope="" ma:versionID="dd8db6845b91aa873845c1b69936f699">
  <xsd:schema xmlns:xsd="http://www.w3.org/2001/XMLSchema" xmlns:xs="http://www.w3.org/2001/XMLSchema" xmlns:p="http://schemas.microsoft.com/office/2006/metadata/properties" xmlns:ns2="28344a50-20ee-46b1-93e0-1faae7350029" xmlns:ns3="66e1bbde-16dd-49de-9a92-988d359cd6e4" xmlns:ns4="63cc5491-11d0-42b6-aa67-deea8f49087f" xmlns:ns5="35ebc48a-dc9e-45bc-8496-b347132bae57" targetNamespace="http://schemas.microsoft.com/office/2006/metadata/properties" ma:root="true" ma:fieldsID="3c3939514a8ee5c220a81f948ef91022" ns2:_="" ns3:_="" ns4:_="" ns5:_="">
    <xsd:import namespace="28344a50-20ee-46b1-93e0-1faae7350029"/>
    <xsd:import namespace="66e1bbde-16dd-49de-9a92-988d359cd6e4"/>
    <xsd:import namespace="63cc5491-11d0-42b6-aa67-deea8f49087f"/>
    <xsd:import namespace="35ebc48a-dc9e-45bc-8496-b347132bae57"/>
    <xsd:element name="properties">
      <xsd:complexType>
        <xsd:sequence>
          <xsd:element name="documentManagement">
            <xsd:complexType>
              <xsd:all>
                <xsd:element ref="ns2:NGESOowner"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NGESO_x0020_responded_x003f_" minOccurs="0"/>
                <xsd:element ref="ns2:MediaLengthInSeconds" minOccurs="0"/>
                <xsd:element ref="ns2:lcf76f155ced4ddcb4097134ff3c332f" minOccurs="0"/>
                <xsd:element ref="ns2:MediaServiceObjectDetectorVersions" minOccurs="0"/>
                <xsd:element ref="ns2:MediaServiceSearchProperties" minOccurs="0"/>
                <xsd:element ref="ns2:MediaServiceBillingMetadata"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44a50-20ee-46b1-93e0-1faae7350029" elementFormDefault="qualified">
    <xsd:import namespace="http://schemas.microsoft.com/office/2006/documentManagement/types"/>
    <xsd:import namespace="http://schemas.microsoft.com/office/infopath/2007/PartnerControls"/>
    <xsd:element name="NGESOowner" ma:index="8" nillable="true" ma:displayName="NGESO owner" ma:format="Dropdown" ma:list="UserInfo" ma:SharePointGroup="0" ma:internalName="NGESO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hidden="true" ma:internalName="MediaServiceAutoTags" ma:readOnly="fals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hidden="true" ma:internalName="MediaServiceOCR" ma:readOnly="fals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Location" ma:index="18" nillable="true" ma:displayName="Location" ma:hidden="true" ma:internalName="MediaServiceLocation" ma:readOnly="false">
      <xsd:simpleType>
        <xsd:restriction base="dms:Text"/>
      </xsd:simpleType>
    </xsd:element>
    <xsd:element name="NGESO_x0020_responded_x003f_" ma:index="21" nillable="true" ma:displayName="NGESO responded?" ma:default="1" ma:internalName="NGESO_x0020_responded_x003f_">
      <xsd:simpleType>
        <xsd:restriction base="dms:Boolea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3" nillable="true" ma:displayName="Image Tags_0" ma:hidden="true" ma:internalName="lcf76f155ced4ddcb4097134ff3c332f">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e1bbde-16dd-49de-9a92-988d359cd6e4" elementFormDefault="qualified">
    <xsd:import namespace="http://schemas.microsoft.com/office/2006/documentManagement/types"/>
    <xsd:import namespace="http://schemas.microsoft.com/office/infopath/2007/PartnerControls"/>
    <xsd:element name="SharedWithUsers" ma:index="19" nillable="true" ma:displayName="Shared With" ma:hidden="true" ma:internalName="SharedWithUs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cc5491-11d0-42b6-aa67-deea8f49087f" elementFormDefault="qualified">
    <xsd:import namespace="http://schemas.microsoft.com/office/2006/documentManagement/types"/>
    <xsd:import namespace="http://schemas.microsoft.com/office/infopath/2007/PartnerControls"/>
    <xsd:element name="lcf76f155ced4ddcb4097134ff3c332f" ma:index="28" nillable="true" ma:taxonomy="true" ma:internalName="lcf76f155ced4ddcb4097134ff3c332f0" ma:taxonomyFieldName="MediaServiceImageTags" ma:displayName="Image Tags" ma:readOnly="false" ma:fieldId="{5cf76f15-5ced-4ddc-b409-7134ff3c332f}" ma:taxonomyMulti="true" ma:sspId="85fefd14-5d55-4234-9e3d-a596bbbe9a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ebc48a-dc9e-45bc-8496-b347132bae57"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988ac8b3-d66c-4c33-b314-772854d83a39}" ma:internalName="TaxCatchAll" ma:showField="CatchAllData" ma:web="35ebc48a-dc9e-45bc-8496-b347132bae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344a50-20ee-46b1-93e0-1faae7350029" xsi:nil="true"/>
    <NGESO_x0020_responded_x003f_ xmlns="28344a50-20ee-46b1-93e0-1faae7350029">true</NGESO_x0020_responded_x003f_>
    <NGESOowner xmlns="28344a50-20ee-46b1-93e0-1faae7350029">
      <UserInfo>
        <DisplayName/>
        <AccountId xsi:nil="true"/>
        <AccountType/>
      </UserInfo>
    </NGESOowner>
    <MediaServiceAutoTags xmlns="28344a50-20ee-46b1-93e0-1faae7350029" xsi:nil="true"/>
    <MediaServiceOCR xmlns="28344a50-20ee-46b1-93e0-1faae7350029" xsi:nil="true"/>
    <MediaServiceLocation xmlns="28344a50-20ee-46b1-93e0-1faae7350029" xsi:nil="true"/>
    <SharedWithDetails xmlns="66e1bbde-16dd-49de-9a92-988d359cd6e4" xsi:nil="true"/>
    <MediaServiceKeyPoints xmlns="28344a50-20ee-46b1-93e0-1faae7350029" xsi:nil="true"/>
    <SharedWithUsers xmlns="66e1bbde-16dd-49de-9a92-988d359cd6e4">
      <UserInfo>
        <DisplayName/>
        <AccountId xsi:nil="true"/>
        <AccountType/>
      </UserInfo>
    </SharedWithUsers>
    <lcf76f155ced4ddcb4097134ff3c332f xmlns="63cc5491-11d0-42b6-aa67-deea8f49087f">
      <Terms xmlns="http://schemas.microsoft.com/office/infopath/2007/PartnerControls"/>
    </lcf76f155ced4ddcb4097134ff3c332f>
    <TaxCatchAll xmlns="35ebc48a-dc9e-45bc-8496-b347132bae57" xsi:nil="true"/>
  </documentManagement>
</p:properties>
</file>

<file path=customXml/itemProps1.xml><?xml version="1.0" encoding="utf-8"?>
<ds:datastoreItem xmlns:ds="http://schemas.openxmlformats.org/officeDocument/2006/customXml" ds:itemID="{3C31F345-9D7A-4459-B754-A255E4A4C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44a50-20ee-46b1-93e0-1faae7350029"/>
    <ds:schemaRef ds:uri="66e1bbde-16dd-49de-9a92-988d359cd6e4"/>
    <ds:schemaRef ds:uri="63cc5491-11d0-42b6-aa67-deea8f49087f"/>
    <ds:schemaRef ds:uri="35ebc48a-dc9e-45bc-8496-b347132ba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3.xml><?xml version="1.0" encoding="utf-8"?>
<ds:datastoreItem xmlns:ds="http://schemas.openxmlformats.org/officeDocument/2006/customXml" ds:itemID="{038DAACB-6079-4222-BA99-947C98D03F94}">
  <ds:schemaRefs>
    <ds:schemaRef ds:uri="http://schemas.microsoft.com/office/infopath/2007/PartnerControls"/>
    <ds:schemaRef ds:uri="http://purl.org/dc/terms/"/>
    <ds:schemaRef ds:uri="http://schemas.microsoft.com/office/2006/documentManagement/types"/>
    <ds:schemaRef ds:uri="66e1bbde-16dd-49de-9a92-988d359cd6e4"/>
    <ds:schemaRef ds:uri="28344a50-20ee-46b1-93e0-1faae7350029"/>
    <ds:schemaRef ds:uri="http://purl.org/dc/elements/1.1/"/>
    <ds:schemaRef ds:uri="http://schemas.openxmlformats.org/package/2006/metadata/core-properties"/>
    <ds:schemaRef ds:uri="35ebc48a-dc9e-45bc-8496-b347132bae57"/>
    <ds:schemaRef ds:uri="63cc5491-11d0-42b6-aa67-deea8f49087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TotalTime>
  <Words>1196</Words>
  <Application>Microsoft Office PowerPoint</Application>
  <PresentationFormat>Widescreen</PresentationFormat>
  <Paragraphs>100</Paragraphs>
  <Slides>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Aptos</vt:lpstr>
      <vt:lpstr>Arial</vt:lpstr>
      <vt:lpstr>Arial,Sans-Serif</vt:lpstr>
      <vt:lpstr>Calibri</vt:lpstr>
      <vt:lpstr>HelveticaNeueLT Pro 45 Lt</vt:lpstr>
      <vt:lpstr>HelveticaNeueLT Pro 55 Roman</vt:lpstr>
      <vt:lpstr>Poppins</vt:lpstr>
      <vt:lpstr>Poppins Medium</vt:lpstr>
      <vt:lpstr>Office Theme</vt:lpstr>
      <vt:lpstr>Stability Y-1 (Year 1) </vt:lpstr>
      <vt:lpstr>PowerPoint Presentation</vt:lpstr>
      <vt:lpstr>Planned Outages (Maintenance Plan) </vt:lpstr>
      <vt:lpstr>Planned Outages/Reduction in Capability</vt:lpstr>
      <vt:lpstr>Unplanned Outages / Reduction in Capability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lastModifiedBy>Paul Roden [NESO]</cp:lastModifiedBy>
  <cp:revision>42</cp:revision>
  <dcterms:created xsi:type="dcterms:W3CDTF">2024-02-29T11:46:45Z</dcterms:created>
  <dcterms:modified xsi:type="dcterms:W3CDTF">2025-07-30T11:21:50Z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0x010100B4C46F44E5CB4144B14721DA3AAC8360</vt:lpwstr>
  </property>
  <property fmtid="{D5CDD505-2E9C-101B-9397-08002B2CF9AE}" pid="3" name="MediaServiceImageTags">
    <vt:lpwstr/>
  </property>
  <property fmtid="{D5CDD505-2E9C-101B-9397-08002B2CF9AE}" pid="4" name="Order">
    <vt:r8>10777800</vt:r8>
  </property>
</Properties>
</file>