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3" r:id="rId5"/>
  </p:sldMasterIdLst>
  <p:notesMasterIdLst>
    <p:notesMasterId r:id="rId25"/>
  </p:notesMasterIdLst>
  <p:sldIdLst>
    <p:sldId id="259" r:id="rId6"/>
    <p:sldId id="2147480522" r:id="rId7"/>
    <p:sldId id="2147481425" r:id="rId8"/>
    <p:sldId id="2147480510" r:id="rId9"/>
    <p:sldId id="2147480516" r:id="rId10"/>
    <p:sldId id="2147480517" r:id="rId11"/>
    <p:sldId id="2147480519" r:id="rId12"/>
    <p:sldId id="2147480526" r:id="rId13"/>
    <p:sldId id="2147481423" r:id="rId14"/>
    <p:sldId id="2147480518" r:id="rId15"/>
    <p:sldId id="2147480512" r:id="rId16"/>
    <p:sldId id="2147480527" r:id="rId17"/>
    <p:sldId id="2147481417" r:id="rId18"/>
    <p:sldId id="2147481424" r:id="rId19"/>
    <p:sldId id="2147480509" r:id="rId20"/>
    <p:sldId id="2147480520" r:id="rId21"/>
    <p:sldId id="2147481421" r:id="rId22"/>
    <p:sldId id="2147481426" r:id="rId23"/>
    <p:sldId id="214748142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9A1653-3559-CD8E-7838-BC303866C27F}" name="Richard Hanson (NESO)" initials="RH" userId="S::Richard.Hanson2@uk.nationalgrid.com::d6abcf3d-a2a0-47ab-a81f-875f3a15f8e7" providerId="AD"/>
  <p188:author id="{D5E7456B-EEB9-CB42-B4F6-266AAA402D95}" name="Louise Trodden (NESO)" initials="LT" userId="S::louise.trodden@uk.nationalgrid.com::d76dd42b-54ca-40a3-8583-a35d0f2a6b19" providerId="AD"/>
  <p188:author id="{3CC7A876-A70C-4A31-207B-DDA23486EB14}" name="Damien Kelly (NESO)" initials="" userId="S::Damien.Kelly@uk.nationalgrid.com::1a8a3f83-42c4-4a74-b143-933943fce9a9" providerId="AD"/>
  <p188:author id="{B48D2B77-CFE6-6BB0-B56F-6466AED1A2A0}" name="Ed Farley (NESO)" initials="" userId="S::edward.farley@uk.nationalgrid.com::cb6e816c-9abe-4dfa-af2f-97b17da89859" providerId="AD"/>
  <p188:author id="{B8EF498A-033A-D2DC-6D2E-604BD31FE32A}" name="Francisco Celis Andrade (NESO)" initials="" userId="S::Francisco.CelisAndrade@uk.nationalgrid.com::6dd35954-b782-4b5c-bc24-7f8f54603481" providerId="AD"/>
  <p188:author id="{3815B0AA-102C-5B07-0D18-DBB3257D46AC}" name="Jon Wisdom (NESO)" initials="" userId="S::JON.WISDOM@uk.nationalgrid.com::bad43f75-f511-4586-bb0f-e53b93ac7101" providerId="AD"/>
  <p188:author id="{65EF24BE-B85A-881B-FB0A-86C282DB8627}" name="Amy Weltevreden (NESO)" initials="A(" userId="S::amy.weltevreden@uk.nationalgrid.com::6e7c18be-1a12-41a1-9333-d3ce95f3a1c2" providerId="AD"/>
  <p188:author id="{B01BBDC5-6B66-E127-B2A3-7AB455A7ED09}" name="Rein de Loor (NESO)" initials="Rd" userId="S::Rein.deLoor@uk.nationalgrid.com::2d43800f-e1a7-488b-b73f-ca13b584991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CC2770-BA4A-4BAE-A76D-33672C48F061}" v="3" dt="2025-04-22T08:29:44.4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965" y="3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Trodden (NESO)" userId="d76dd42b-54ca-40a3-8583-a35d0f2a6b19" providerId="ADAL" clId="{1DCC2770-BA4A-4BAE-A76D-33672C48F061}"/>
    <pc:docChg chg="modSld">
      <pc:chgData name="Louise Trodden (NESO)" userId="d76dd42b-54ca-40a3-8583-a35d0f2a6b19" providerId="ADAL" clId="{1DCC2770-BA4A-4BAE-A76D-33672C48F061}" dt="2025-04-22T08:37:47.204" v="17" actId="20577"/>
      <pc:docMkLst>
        <pc:docMk/>
      </pc:docMkLst>
      <pc:sldChg chg="modSp mod">
        <pc:chgData name="Louise Trodden (NESO)" userId="d76dd42b-54ca-40a3-8583-a35d0f2a6b19" providerId="ADAL" clId="{1DCC2770-BA4A-4BAE-A76D-33672C48F061}" dt="2025-04-22T08:37:47.204" v="17" actId="20577"/>
        <pc:sldMkLst>
          <pc:docMk/>
          <pc:sldMk cId="523026389" sldId="2147480522"/>
        </pc:sldMkLst>
        <pc:spChg chg="mod">
          <ac:chgData name="Louise Trodden (NESO)" userId="d76dd42b-54ca-40a3-8583-a35d0f2a6b19" providerId="ADAL" clId="{1DCC2770-BA4A-4BAE-A76D-33672C48F061}" dt="2025-04-22T08:37:47.204" v="17" actId="20577"/>
          <ac:spMkLst>
            <pc:docMk/>
            <pc:sldMk cId="523026389" sldId="2147480522"/>
            <ac:spMk id="6" creationId="{C6E7356E-C80E-6625-5458-70ED75BD6B1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230C66-E04F-4B2E-9D2A-BD2E81C61B31}" type="doc">
      <dgm:prSet loTypeId="urn:microsoft.com/office/officeart/2005/8/layout/chevron1" loCatId="process" qsTypeId="urn:microsoft.com/office/officeart/2005/8/quickstyle/simple1" qsCatId="simple" csTypeId="urn:microsoft.com/office/officeart/2005/8/colors/accent1_3" csCatId="accent1" phldr="1"/>
      <dgm:spPr/>
    </dgm:pt>
    <dgm:pt modelId="{71EAE804-49E7-4112-BE25-53CEC9628D42}">
      <dgm:prSet phldrT="[Text]"/>
      <dgm:spPr/>
      <dgm:t>
        <a:bodyPr/>
        <a:lstStyle/>
        <a:p>
          <a:r>
            <a:rPr lang="en-GB"/>
            <a:t>Improving dispatch efficiency to aid transparency and build trust</a:t>
          </a:r>
        </a:p>
      </dgm:t>
    </dgm:pt>
    <dgm:pt modelId="{41F89AFA-C22B-47C9-A3F3-B242942124CA}" type="parTrans" cxnId="{6094951D-C95A-4929-A2FD-0F2042FEFAD4}">
      <dgm:prSet/>
      <dgm:spPr/>
      <dgm:t>
        <a:bodyPr/>
        <a:lstStyle/>
        <a:p>
          <a:endParaRPr lang="en-GB"/>
        </a:p>
      </dgm:t>
    </dgm:pt>
    <dgm:pt modelId="{817C6295-AB15-4393-8C41-AD9883A340C8}" type="sibTrans" cxnId="{6094951D-C95A-4929-A2FD-0F2042FEFAD4}">
      <dgm:prSet/>
      <dgm:spPr/>
      <dgm:t>
        <a:bodyPr/>
        <a:lstStyle/>
        <a:p>
          <a:endParaRPr lang="en-GB"/>
        </a:p>
      </dgm:t>
    </dgm:pt>
    <dgm:pt modelId="{FDEB235C-6FEC-43B5-B0AC-47DDE864F710}">
      <dgm:prSet phldrT="[Text]"/>
      <dgm:spPr/>
      <dgm:t>
        <a:bodyPr/>
        <a:lstStyle/>
        <a:p>
          <a:r>
            <a:rPr lang="en-GB"/>
            <a:t>Enabling flexibility in light of new Government targets</a:t>
          </a:r>
        </a:p>
      </dgm:t>
    </dgm:pt>
    <dgm:pt modelId="{53999BE3-F5F6-49D4-AB52-BA1ACDD88791}" type="parTrans" cxnId="{D3CBEA20-4E4D-4579-AC18-AF7D94DDCDAA}">
      <dgm:prSet/>
      <dgm:spPr/>
      <dgm:t>
        <a:bodyPr/>
        <a:lstStyle/>
        <a:p>
          <a:endParaRPr lang="en-GB"/>
        </a:p>
      </dgm:t>
    </dgm:pt>
    <dgm:pt modelId="{86F29D5C-A743-452B-A41C-3A25CDFA28AF}" type="sibTrans" cxnId="{D3CBEA20-4E4D-4579-AC18-AF7D94DDCDAA}">
      <dgm:prSet/>
      <dgm:spPr/>
      <dgm:t>
        <a:bodyPr/>
        <a:lstStyle/>
        <a:p>
          <a:endParaRPr lang="en-GB"/>
        </a:p>
      </dgm:t>
    </dgm:pt>
    <dgm:pt modelId="{45F86E06-D888-4078-8D3E-8D69CA51FDAE}">
      <dgm:prSet phldrT="[Text]"/>
      <dgm:spPr/>
      <dgm:t>
        <a:bodyPr/>
        <a:lstStyle/>
        <a:p>
          <a:r>
            <a:rPr lang="en-GB"/>
            <a:t>Supporting REMA programme to advise &amp; implement long-term reform</a:t>
          </a:r>
        </a:p>
      </dgm:t>
    </dgm:pt>
    <dgm:pt modelId="{7784855A-3080-47BF-BC3B-16CE65ACD12C}" type="parTrans" cxnId="{647039F3-5A28-42AF-9740-1A27DE94323A}">
      <dgm:prSet/>
      <dgm:spPr/>
      <dgm:t>
        <a:bodyPr/>
        <a:lstStyle/>
        <a:p>
          <a:endParaRPr lang="en-GB"/>
        </a:p>
      </dgm:t>
    </dgm:pt>
    <dgm:pt modelId="{B6E82353-2E9C-4783-98A0-872F56316A43}" type="sibTrans" cxnId="{647039F3-5A28-42AF-9740-1A27DE94323A}">
      <dgm:prSet/>
      <dgm:spPr/>
      <dgm:t>
        <a:bodyPr/>
        <a:lstStyle/>
        <a:p>
          <a:endParaRPr lang="en-GB"/>
        </a:p>
      </dgm:t>
    </dgm:pt>
    <dgm:pt modelId="{E202CE43-1DAD-404F-8C97-3A1508D52F59}" type="pres">
      <dgm:prSet presAssocID="{3D230C66-E04F-4B2E-9D2A-BD2E81C61B31}" presName="Name0" presStyleCnt="0">
        <dgm:presLayoutVars>
          <dgm:dir/>
          <dgm:animLvl val="lvl"/>
          <dgm:resizeHandles val="exact"/>
        </dgm:presLayoutVars>
      </dgm:prSet>
      <dgm:spPr/>
    </dgm:pt>
    <dgm:pt modelId="{2DA38962-BE87-4788-83C5-184EADB329B9}" type="pres">
      <dgm:prSet presAssocID="{71EAE804-49E7-4112-BE25-53CEC9628D42}" presName="parTxOnly" presStyleLbl="node1" presStyleIdx="0" presStyleCnt="3">
        <dgm:presLayoutVars>
          <dgm:chMax val="0"/>
          <dgm:chPref val="0"/>
          <dgm:bulletEnabled val="1"/>
        </dgm:presLayoutVars>
      </dgm:prSet>
      <dgm:spPr/>
    </dgm:pt>
    <dgm:pt modelId="{8841F806-7F44-4026-95AC-73035F082377}" type="pres">
      <dgm:prSet presAssocID="{817C6295-AB15-4393-8C41-AD9883A340C8}" presName="parTxOnlySpace" presStyleCnt="0"/>
      <dgm:spPr/>
    </dgm:pt>
    <dgm:pt modelId="{A896A381-3F75-4A59-8D87-B2B9B1D11409}" type="pres">
      <dgm:prSet presAssocID="{FDEB235C-6FEC-43B5-B0AC-47DDE864F710}" presName="parTxOnly" presStyleLbl="node1" presStyleIdx="1" presStyleCnt="3">
        <dgm:presLayoutVars>
          <dgm:chMax val="0"/>
          <dgm:chPref val="0"/>
          <dgm:bulletEnabled val="1"/>
        </dgm:presLayoutVars>
      </dgm:prSet>
      <dgm:spPr/>
    </dgm:pt>
    <dgm:pt modelId="{78B3CC17-00FE-48F4-853D-AA72E44B9024}" type="pres">
      <dgm:prSet presAssocID="{86F29D5C-A743-452B-A41C-3A25CDFA28AF}" presName="parTxOnlySpace" presStyleCnt="0"/>
      <dgm:spPr/>
    </dgm:pt>
    <dgm:pt modelId="{BB03F219-8A2B-4927-849E-DB56212D21FC}" type="pres">
      <dgm:prSet presAssocID="{45F86E06-D888-4078-8D3E-8D69CA51FDAE}" presName="parTxOnly" presStyleLbl="node1" presStyleIdx="2" presStyleCnt="3">
        <dgm:presLayoutVars>
          <dgm:chMax val="0"/>
          <dgm:chPref val="0"/>
          <dgm:bulletEnabled val="1"/>
        </dgm:presLayoutVars>
      </dgm:prSet>
      <dgm:spPr/>
    </dgm:pt>
  </dgm:ptLst>
  <dgm:cxnLst>
    <dgm:cxn modelId="{6094951D-C95A-4929-A2FD-0F2042FEFAD4}" srcId="{3D230C66-E04F-4B2E-9D2A-BD2E81C61B31}" destId="{71EAE804-49E7-4112-BE25-53CEC9628D42}" srcOrd="0" destOrd="0" parTransId="{41F89AFA-C22B-47C9-A3F3-B242942124CA}" sibTransId="{817C6295-AB15-4393-8C41-AD9883A340C8}"/>
    <dgm:cxn modelId="{D3CBEA20-4E4D-4579-AC18-AF7D94DDCDAA}" srcId="{3D230C66-E04F-4B2E-9D2A-BD2E81C61B31}" destId="{FDEB235C-6FEC-43B5-B0AC-47DDE864F710}" srcOrd="1" destOrd="0" parTransId="{53999BE3-F5F6-49D4-AB52-BA1ACDD88791}" sibTransId="{86F29D5C-A743-452B-A41C-3A25CDFA28AF}"/>
    <dgm:cxn modelId="{2DBC9C50-DA1C-4DBB-8747-4B4932C0A25F}" type="presOf" srcId="{3D230C66-E04F-4B2E-9D2A-BD2E81C61B31}" destId="{E202CE43-1DAD-404F-8C97-3A1508D52F59}" srcOrd="0" destOrd="0" presId="urn:microsoft.com/office/officeart/2005/8/layout/chevron1"/>
    <dgm:cxn modelId="{FAA11175-88E6-4CD3-B7CB-A50E5A7085A8}" type="presOf" srcId="{45F86E06-D888-4078-8D3E-8D69CA51FDAE}" destId="{BB03F219-8A2B-4927-849E-DB56212D21FC}" srcOrd="0" destOrd="0" presId="urn:microsoft.com/office/officeart/2005/8/layout/chevron1"/>
    <dgm:cxn modelId="{89E66A83-2175-4203-A27D-77E99456FBA7}" type="presOf" srcId="{71EAE804-49E7-4112-BE25-53CEC9628D42}" destId="{2DA38962-BE87-4788-83C5-184EADB329B9}" srcOrd="0" destOrd="0" presId="urn:microsoft.com/office/officeart/2005/8/layout/chevron1"/>
    <dgm:cxn modelId="{E0B922F0-6E9A-4390-B36E-C8753492507E}" type="presOf" srcId="{FDEB235C-6FEC-43B5-B0AC-47DDE864F710}" destId="{A896A381-3F75-4A59-8D87-B2B9B1D11409}" srcOrd="0" destOrd="0" presId="urn:microsoft.com/office/officeart/2005/8/layout/chevron1"/>
    <dgm:cxn modelId="{647039F3-5A28-42AF-9740-1A27DE94323A}" srcId="{3D230C66-E04F-4B2E-9D2A-BD2E81C61B31}" destId="{45F86E06-D888-4078-8D3E-8D69CA51FDAE}" srcOrd="2" destOrd="0" parTransId="{7784855A-3080-47BF-BC3B-16CE65ACD12C}" sibTransId="{B6E82353-2E9C-4783-98A0-872F56316A43}"/>
    <dgm:cxn modelId="{FA8D9F3D-DE41-4227-9491-9E2CE83986CE}" type="presParOf" srcId="{E202CE43-1DAD-404F-8C97-3A1508D52F59}" destId="{2DA38962-BE87-4788-83C5-184EADB329B9}" srcOrd="0" destOrd="0" presId="urn:microsoft.com/office/officeart/2005/8/layout/chevron1"/>
    <dgm:cxn modelId="{80B55346-BE30-44B0-ABF1-383392013AF1}" type="presParOf" srcId="{E202CE43-1DAD-404F-8C97-3A1508D52F59}" destId="{8841F806-7F44-4026-95AC-73035F082377}" srcOrd="1" destOrd="0" presId="urn:microsoft.com/office/officeart/2005/8/layout/chevron1"/>
    <dgm:cxn modelId="{E7E13A2A-0810-45F8-BA23-F7098F8AAFFB}" type="presParOf" srcId="{E202CE43-1DAD-404F-8C97-3A1508D52F59}" destId="{A896A381-3F75-4A59-8D87-B2B9B1D11409}" srcOrd="2" destOrd="0" presId="urn:microsoft.com/office/officeart/2005/8/layout/chevron1"/>
    <dgm:cxn modelId="{92A9F83A-15B7-4090-A4AB-C3A5B8474176}" type="presParOf" srcId="{E202CE43-1DAD-404F-8C97-3A1508D52F59}" destId="{78B3CC17-00FE-48F4-853D-AA72E44B9024}" srcOrd="3" destOrd="0" presId="urn:microsoft.com/office/officeart/2005/8/layout/chevron1"/>
    <dgm:cxn modelId="{06C261DD-6D78-4525-87CC-9A94136CF078}" type="presParOf" srcId="{E202CE43-1DAD-404F-8C97-3A1508D52F59}" destId="{BB03F219-8A2B-4927-849E-DB56212D21FC}"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B98E2F-C28C-4129-834A-FA5159CFDDD6}" type="doc">
      <dgm:prSet loTypeId="urn:microsoft.com/office/officeart/2011/layout/CircleProcess" loCatId="process" qsTypeId="urn:microsoft.com/office/officeart/2005/8/quickstyle/simple1" qsCatId="simple" csTypeId="urn:microsoft.com/office/officeart/2005/8/colors/accent4_4" csCatId="accent4" phldr="1"/>
      <dgm:spPr/>
      <dgm:t>
        <a:bodyPr/>
        <a:lstStyle/>
        <a:p>
          <a:endParaRPr lang="en-GB"/>
        </a:p>
      </dgm:t>
    </dgm:pt>
    <dgm:pt modelId="{0DD9DAA8-C9F3-4CAF-A169-C015F1405960}">
      <dgm:prSet custT="1"/>
      <dgm:spPr/>
      <dgm:t>
        <a:bodyPr/>
        <a:lstStyle/>
        <a:p>
          <a:r>
            <a:rPr lang="en-GB" sz="1000">
              <a:latin typeface="Poppins" panose="00000500000000000000" pitchFamily="2" charset="0"/>
              <a:cs typeface="Poppins" panose="00000500000000000000" pitchFamily="2" charset="0"/>
            </a:rPr>
            <a:t>Stage 1: Engage industry on archetypes &amp; barriers</a:t>
          </a:r>
        </a:p>
        <a:p>
          <a:r>
            <a:rPr lang="en-GB" sz="1000">
              <a:latin typeface="Poppins" panose="00000500000000000000" pitchFamily="2" charset="0"/>
              <a:cs typeface="Poppins" panose="00000500000000000000" pitchFamily="2" charset="0"/>
            </a:rPr>
            <a:t>(May ‘24)</a:t>
          </a:r>
        </a:p>
      </dgm:t>
    </dgm:pt>
    <dgm:pt modelId="{F7A913EE-2F15-4284-9700-CCA062F961AA}" type="parTrans" cxnId="{15D9BCBE-EFF2-46F1-B098-3490D9B42C45}">
      <dgm:prSet/>
      <dgm:spPr/>
      <dgm:t>
        <a:bodyPr/>
        <a:lstStyle/>
        <a:p>
          <a:endParaRPr lang="en-GB" sz="1000">
            <a:latin typeface="Poppins" panose="00000500000000000000" pitchFamily="2" charset="0"/>
            <a:cs typeface="Poppins" panose="00000500000000000000" pitchFamily="2" charset="0"/>
          </a:endParaRPr>
        </a:p>
      </dgm:t>
    </dgm:pt>
    <dgm:pt modelId="{4A08ADF0-424B-4FB3-999B-9065D12F6140}" type="sibTrans" cxnId="{15D9BCBE-EFF2-46F1-B098-3490D9B42C45}">
      <dgm:prSet/>
      <dgm:spPr/>
      <dgm:t>
        <a:bodyPr/>
        <a:lstStyle/>
        <a:p>
          <a:endParaRPr lang="en-GB" sz="1000">
            <a:latin typeface="Poppins" panose="00000500000000000000" pitchFamily="2" charset="0"/>
            <a:cs typeface="Poppins" panose="00000500000000000000" pitchFamily="2" charset="0"/>
          </a:endParaRPr>
        </a:p>
      </dgm:t>
    </dgm:pt>
    <dgm:pt modelId="{262EA5FA-AC7D-4A79-8F55-B54E6120DC09}">
      <dgm:prSet custT="1"/>
      <dgm:spPr/>
      <dgm:t>
        <a:bodyPr/>
        <a:lstStyle/>
        <a:p>
          <a:r>
            <a:rPr lang="en-GB" sz="1000">
              <a:latin typeface="Poppins" panose="00000500000000000000" pitchFamily="2" charset="0"/>
              <a:cs typeface="Poppins" panose="00000500000000000000" pitchFamily="2" charset="0"/>
            </a:rPr>
            <a:t>Stage 2:</a:t>
          </a:r>
        </a:p>
        <a:p>
          <a:r>
            <a:rPr lang="en-GB" sz="1000">
              <a:latin typeface="Poppins" panose="00000500000000000000" pitchFamily="2" charset="0"/>
              <a:cs typeface="Poppins" panose="00000500000000000000" pitchFamily="2" charset="0"/>
            </a:rPr>
            <a:t>Publish barriers &amp; prioritisation approach</a:t>
          </a:r>
        </a:p>
        <a:p>
          <a:r>
            <a:rPr lang="en-GB" sz="1000">
              <a:latin typeface="Poppins" panose="00000500000000000000" pitchFamily="2" charset="0"/>
              <a:cs typeface="Poppins" panose="00000500000000000000" pitchFamily="2" charset="0"/>
            </a:rPr>
            <a:t>(December ‘24)</a:t>
          </a:r>
        </a:p>
      </dgm:t>
    </dgm:pt>
    <dgm:pt modelId="{12F2A06F-E090-4609-96C2-DEB9567B6E1C}" type="parTrans" cxnId="{6C868563-1EC2-4A42-BFE9-B00160B600BE}">
      <dgm:prSet/>
      <dgm:spPr/>
      <dgm:t>
        <a:bodyPr/>
        <a:lstStyle/>
        <a:p>
          <a:endParaRPr lang="en-GB" sz="1000">
            <a:latin typeface="Poppins" panose="00000500000000000000" pitchFamily="2" charset="0"/>
            <a:cs typeface="Poppins" panose="00000500000000000000" pitchFamily="2" charset="0"/>
          </a:endParaRPr>
        </a:p>
      </dgm:t>
    </dgm:pt>
    <dgm:pt modelId="{95D5D2F8-EFE7-4822-9606-2C982228E0E6}" type="sibTrans" cxnId="{6C868563-1EC2-4A42-BFE9-B00160B600BE}">
      <dgm:prSet/>
      <dgm:spPr/>
      <dgm:t>
        <a:bodyPr/>
        <a:lstStyle/>
        <a:p>
          <a:endParaRPr lang="en-GB" sz="1000">
            <a:latin typeface="Poppins" panose="00000500000000000000" pitchFamily="2" charset="0"/>
            <a:cs typeface="Poppins" panose="00000500000000000000" pitchFamily="2" charset="0"/>
          </a:endParaRPr>
        </a:p>
      </dgm:t>
    </dgm:pt>
    <dgm:pt modelId="{CC8E1359-B8B0-4EF8-9F8D-6CE56C516C02}">
      <dgm:prSet custT="1"/>
      <dgm:spPr/>
      <dgm:t>
        <a:bodyPr/>
        <a:lstStyle/>
        <a:p>
          <a:r>
            <a:rPr lang="en-GB" sz="1000">
              <a:solidFill>
                <a:srgbClr val="454546"/>
              </a:solidFill>
              <a:latin typeface="Poppins" panose="00000500000000000000" pitchFamily="2" charset="0"/>
              <a:cs typeface="Poppins" panose="00000500000000000000" pitchFamily="2" charset="0"/>
            </a:rPr>
            <a:t>Stage 3:</a:t>
          </a:r>
        </a:p>
        <a:p>
          <a:r>
            <a:rPr lang="en-GB" sz="1000">
              <a:solidFill>
                <a:srgbClr val="454546"/>
              </a:solidFill>
              <a:latin typeface="Poppins" panose="00000500000000000000" pitchFamily="2" charset="0"/>
              <a:cs typeface="Poppins" panose="00000500000000000000" pitchFamily="2" charset="0"/>
            </a:rPr>
            <a:t>Communicate </a:t>
          </a:r>
          <a:r>
            <a:rPr lang="en-GB" sz="1000" b="0" i="0" u="none" strike="noStrike">
              <a:solidFill>
                <a:srgbClr val="454546"/>
              </a:solidFill>
              <a:effectLst/>
              <a:latin typeface="Poppins" panose="00000500000000000000" pitchFamily="2" charset="0"/>
              <a:cs typeface="Poppins" panose="00000500000000000000" pitchFamily="2" charset="0"/>
            </a:rPr>
            <a:t>approach to tackle barriers &amp; timelines</a:t>
          </a:r>
        </a:p>
        <a:p>
          <a:r>
            <a:rPr lang="en-GB" sz="1000" b="0" i="0" u="none" strike="noStrike">
              <a:solidFill>
                <a:srgbClr val="454546"/>
              </a:solidFill>
              <a:effectLst/>
              <a:latin typeface="Poppins" panose="00000500000000000000" pitchFamily="2" charset="0"/>
              <a:cs typeface="Poppins" panose="00000500000000000000" pitchFamily="2" charset="0"/>
            </a:rPr>
            <a:t>(April ‘25)</a:t>
          </a:r>
          <a:endParaRPr lang="en-GB" sz="1000">
            <a:latin typeface="Poppins" panose="00000500000000000000" pitchFamily="2" charset="0"/>
            <a:cs typeface="Poppins" panose="00000500000000000000" pitchFamily="2" charset="0"/>
          </a:endParaRPr>
        </a:p>
      </dgm:t>
    </dgm:pt>
    <dgm:pt modelId="{9542663A-218E-4654-B32C-95FD1D5989DE}" type="parTrans" cxnId="{1F508B24-6DA4-46FF-91B0-86704F5C53BA}">
      <dgm:prSet/>
      <dgm:spPr/>
      <dgm:t>
        <a:bodyPr/>
        <a:lstStyle/>
        <a:p>
          <a:endParaRPr lang="en-GB" sz="1000">
            <a:latin typeface="Poppins" panose="00000500000000000000" pitchFamily="2" charset="0"/>
            <a:cs typeface="Poppins" panose="00000500000000000000" pitchFamily="2" charset="0"/>
          </a:endParaRPr>
        </a:p>
      </dgm:t>
    </dgm:pt>
    <dgm:pt modelId="{692C6A34-7383-415F-ADD3-6410906280A9}" type="sibTrans" cxnId="{1F508B24-6DA4-46FF-91B0-86704F5C53BA}">
      <dgm:prSet/>
      <dgm:spPr/>
      <dgm:t>
        <a:bodyPr/>
        <a:lstStyle/>
        <a:p>
          <a:endParaRPr lang="en-GB" sz="1000">
            <a:latin typeface="Poppins" panose="00000500000000000000" pitchFamily="2" charset="0"/>
            <a:cs typeface="Poppins" panose="00000500000000000000" pitchFamily="2" charset="0"/>
          </a:endParaRPr>
        </a:p>
      </dgm:t>
    </dgm:pt>
    <dgm:pt modelId="{777A1D3E-D0B6-497F-B456-83F7957AC6B8}" type="pres">
      <dgm:prSet presAssocID="{53B98E2F-C28C-4129-834A-FA5159CFDDD6}" presName="Name0" presStyleCnt="0">
        <dgm:presLayoutVars>
          <dgm:chMax val="11"/>
          <dgm:chPref val="11"/>
          <dgm:dir/>
          <dgm:resizeHandles/>
        </dgm:presLayoutVars>
      </dgm:prSet>
      <dgm:spPr/>
    </dgm:pt>
    <dgm:pt modelId="{F3C90049-2FCC-44A7-AC6D-EF8B21773F3E}" type="pres">
      <dgm:prSet presAssocID="{CC8E1359-B8B0-4EF8-9F8D-6CE56C516C02}" presName="Accent3" presStyleCnt="0"/>
      <dgm:spPr/>
    </dgm:pt>
    <dgm:pt modelId="{2FEB6A49-A146-4533-8DB3-CE26F73EADCE}" type="pres">
      <dgm:prSet presAssocID="{CC8E1359-B8B0-4EF8-9F8D-6CE56C516C02}" presName="Accent" presStyleLbl="node1" presStyleIdx="0" presStyleCnt="3" custLinFactNeighborX="676" custLinFactNeighborY="-1351"/>
      <dgm:spPr>
        <a:solidFill>
          <a:schemeClr val="tx2">
            <a:lumMod val="25000"/>
            <a:lumOff val="75000"/>
          </a:schemeClr>
        </a:solidFill>
      </dgm:spPr>
    </dgm:pt>
    <dgm:pt modelId="{79B70D0A-3382-45D1-80DC-A2E92D84B8CD}" type="pres">
      <dgm:prSet presAssocID="{CC8E1359-B8B0-4EF8-9F8D-6CE56C516C02}" presName="ParentBackground3" presStyleCnt="0"/>
      <dgm:spPr/>
    </dgm:pt>
    <dgm:pt modelId="{2D1AEBB9-18DB-4880-B283-496C5CA2DB26}" type="pres">
      <dgm:prSet presAssocID="{CC8E1359-B8B0-4EF8-9F8D-6CE56C516C02}" presName="ParentBackground" presStyleLbl="fgAcc1" presStyleIdx="0" presStyleCnt="3" custLinFactNeighborX="724" custLinFactNeighborY="-1447"/>
      <dgm:spPr/>
    </dgm:pt>
    <dgm:pt modelId="{7DEA9A29-173F-4BEF-8ECB-532342E2A561}" type="pres">
      <dgm:prSet presAssocID="{CC8E1359-B8B0-4EF8-9F8D-6CE56C516C02}" presName="Parent3" presStyleLbl="revTx" presStyleIdx="0" presStyleCnt="0">
        <dgm:presLayoutVars>
          <dgm:chMax val="1"/>
          <dgm:chPref val="1"/>
          <dgm:bulletEnabled val="1"/>
        </dgm:presLayoutVars>
      </dgm:prSet>
      <dgm:spPr/>
    </dgm:pt>
    <dgm:pt modelId="{C3DE9DC1-F179-4203-BD68-6C7F67C672C2}" type="pres">
      <dgm:prSet presAssocID="{262EA5FA-AC7D-4A79-8F55-B54E6120DC09}" presName="Accent2" presStyleCnt="0"/>
      <dgm:spPr/>
    </dgm:pt>
    <dgm:pt modelId="{404748AD-2C20-4D54-97F1-715792FE8220}" type="pres">
      <dgm:prSet presAssocID="{262EA5FA-AC7D-4A79-8F55-B54E6120DC09}" presName="Accent" presStyleLbl="node1" presStyleIdx="1" presStyleCnt="3"/>
      <dgm:spPr>
        <a:solidFill>
          <a:schemeClr val="tx2">
            <a:lumMod val="75000"/>
            <a:lumOff val="25000"/>
          </a:schemeClr>
        </a:solidFill>
      </dgm:spPr>
    </dgm:pt>
    <dgm:pt modelId="{698DD373-1E92-405A-80F5-2BDACE8535A9}" type="pres">
      <dgm:prSet presAssocID="{262EA5FA-AC7D-4A79-8F55-B54E6120DC09}" presName="ParentBackground2" presStyleCnt="0"/>
      <dgm:spPr/>
    </dgm:pt>
    <dgm:pt modelId="{86629C90-D514-483E-AFCE-9396FF76440B}" type="pres">
      <dgm:prSet presAssocID="{262EA5FA-AC7D-4A79-8F55-B54E6120DC09}" presName="ParentBackground" presStyleLbl="fgAcc1" presStyleIdx="1" presStyleCnt="3"/>
      <dgm:spPr/>
    </dgm:pt>
    <dgm:pt modelId="{D981CD8F-66A2-4350-B8B6-5E3BCE308AC5}" type="pres">
      <dgm:prSet presAssocID="{262EA5FA-AC7D-4A79-8F55-B54E6120DC09}" presName="Parent2" presStyleLbl="revTx" presStyleIdx="0" presStyleCnt="0">
        <dgm:presLayoutVars>
          <dgm:chMax val="1"/>
          <dgm:chPref val="1"/>
          <dgm:bulletEnabled val="1"/>
        </dgm:presLayoutVars>
      </dgm:prSet>
      <dgm:spPr/>
    </dgm:pt>
    <dgm:pt modelId="{76A5245B-18E0-49FD-BDFC-B199B384540F}" type="pres">
      <dgm:prSet presAssocID="{0DD9DAA8-C9F3-4CAF-A169-C015F1405960}" presName="Accent1" presStyleCnt="0"/>
      <dgm:spPr/>
    </dgm:pt>
    <dgm:pt modelId="{45CAF224-39E6-4340-9A77-031E9D07904F}" type="pres">
      <dgm:prSet presAssocID="{0DD9DAA8-C9F3-4CAF-A169-C015F1405960}" presName="Accent" presStyleLbl="node1" presStyleIdx="2" presStyleCnt="3" custLinFactNeighborX="-1764" custLinFactNeighborY="313"/>
      <dgm:spPr>
        <a:solidFill>
          <a:schemeClr val="tx2">
            <a:lumMod val="90000"/>
            <a:lumOff val="10000"/>
          </a:schemeClr>
        </a:solidFill>
      </dgm:spPr>
    </dgm:pt>
    <dgm:pt modelId="{6914AD2E-EE94-47A2-932F-29DB90603D8A}" type="pres">
      <dgm:prSet presAssocID="{0DD9DAA8-C9F3-4CAF-A169-C015F1405960}" presName="ParentBackground1" presStyleCnt="0"/>
      <dgm:spPr/>
    </dgm:pt>
    <dgm:pt modelId="{3620996A-7E98-4541-A66D-4E10634788D2}" type="pres">
      <dgm:prSet presAssocID="{0DD9DAA8-C9F3-4CAF-A169-C015F1405960}" presName="ParentBackground" presStyleLbl="fgAcc1" presStyleIdx="2" presStyleCnt="3"/>
      <dgm:spPr/>
    </dgm:pt>
    <dgm:pt modelId="{C30D1E07-5DEA-4E16-86D4-65A01D660B37}" type="pres">
      <dgm:prSet presAssocID="{0DD9DAA8-C9F3-4CAF-A169-C015F1405960}" presName="Parent1" presStyleLbl="revTx" presStyleIdx="0" presStyleCnt="0">
        <dgm:presLayoutVars>
          <dgm:chMax val="1"/>
          <dgm:chPref val="1"/>
          <dgm:bulletEnabled val="1"/>
        </dgm:presLayoutVars>
      </dgm:prSet>
      <dgm:spPr/>
    </dgm:pt>
  </dgm:ptLst>
  <dgm:cxnLst>
    <dgm:cxn modelId="{A49C8E19-5521-4ADC-89CA-595AD20F9092}" type="presOf" srcId="{0DD9DAA8-C9F3-4CAF-A169-C015F1405960}" destId="{C30D1E07-5DEA-4E16-86D4-65A01D660B37}" srcOrd="1" destOrd="0" presId="urn:microsoft.com/office/officeart/2011/layout/CircleProcess"/>
    <dgm:cxn modelId="{1F508B24-6DA4-46FF-91B0-86704F5C53BA}" srcId="{53B98E2F-C28C-4129-834A-FA5159CFDDD6}" destId="{CC8E1359-B8B0-4EF8-9F8D-6CE56C516C02}" srcOrd="2" destOrd="0" parTransId="{9542663A-218E-4654-B32C-95FD1D5989DE}" sibTransId="{692C6A34-7383-415F-ADD3-6410906280A9}"/>
    <dgm:cxn modelId="{73D2AE3D-FEF9-4C52-88B2-D1A5AA21DE59}" type="presOf" srcId="{CC8E1359-B8B0-4EF8-9F8D-6CE56C516C02}" destId="{7DEA9A29-173F-4BEF-8ECB-532342E2A561}" srcOrd="1" destOrd="0" presId="urn:microsoft.com/office/officeart/2011/layout/CircleProcess"/>
    <dgm:cxn modelId="{111ECA42-BD30-4535-A12C-6D9283A087D6}" type="presOf" srcId="{CC8E1359-B8B0-4EF8-9F8D-6CE56C516C02}" destId="{2D1AEBB9-18DB-4880-B283-496C5CA2DB26}" srcOrd="0" destOrd="0" presId="urn:microsoft.com/office/officeart/2011/layout/CircleProcess"/>
    <dgm:cxn modelId="{6C868563-1EC2-4A42-BFE9-B00160B600BE}" srcId="{53B98E2F-C28C-4129-834A-FA5159CFDDD6}" destId="{262EA5FA-AC7D-4A79-8F55-B54E6120DC09}" srcOrd="1" destOrd="0" parTransId="{12F2A06F-E090-4609-96C2-DEB9567B6E1C}" sibTransId="{95D5D2F8-EFE7-4822-9606-2C982228E0E6}"/>
    <dgm:cxn modelId="{C005B799-E21D-48A0-8C6D-A9C795AAF4B5}" type="presOf" srcId="{262EA5FA-AC7D-4A79-8F55-B54E6120DC09}" destId="{D981CD8F-66A2-4350-B8B6-5E3BCE308AC5}" srcOrd="1" destOrd="0" presId="urn:microsoft.com/office/officeart/2011/layout/CircleProcess"/>
    <dgm:cxn modelId="{D0706C9B-BF48-42EB-8A71-11F882EC3D60}" type="presOf" srcId="{0DD9DAA8-C9F3-4CAF-A169-C015F1405960}" destId="{3620996A-7E98-4541-A66D-4E10634788D2}" srcOrd="0" destOrd="0" presId="urn:microsoft.com/office/officeart/2011/layout/CircleProcess"/>
    <dgm:cxn modelId="{15D9BCBE-EFF2-46F1-B098-3490D9B42C45}" srcId="{53B98E2F-C28C-4129-834A-FA5159CFDDD6}" destId="{0DD9DAA8-C9F3-4CAF-A169-C015F1405960}" srcOrd="0" destOrd="0" parTransId="{F7A913EE-2F15-4284-9700-CCA062F961AA}" sibTransId="{4A08ADF0-424B-4FB3-999B-9065D12F6140}"/>
    <dgm:cxn modelId="{3AF651E3-1D7F-48F3-A5FA-F92235BED555}" type="presOf" srcId="{53B98E2F-C28C-4129-834A-FA5159CFDDD6}" destId="{777A1D3E-D0B6-497F-B456-83F7957AC6B8}" srcOrd="0" destOrd="0" presId="urn:microsoft.com/office/officeart/2011/layout/CircleProcess"/>
    <dgm:cxn modelId="{AA7973FC-AAFA-46CB-80C3-CE3E0AF801C1}" type="presOf" srcId="{262EA5FA-AC7D-4A79-8F55-B54E6120DC09}" destId="{86629C90-D514-483E-AFCE-9396FF76440B}" srcOrd="0" destOrd="0" presId="urn:microsoft.com/office/officeart/2011/layout/CircleProcess"/>
    <dgm:cxn modelId="{0363DFCE-C7C6-4375-9FC8-5ED75CD5C8D3}" type="presParOf" srcId="{777A1D3E-D0B6-497F-B456-83F7957AC6B8}" destId="{F3C90049-2FCC-44A7-AC6D-EF8B21773F3E}" srcOrd="0" destOrd="0" presId="urn:microsoft.com/office/officeart/2011/layout/CircleProcess"/>
    <dgm:cxn modelId="{219661D7-B008-4CFC-A270-0B2CDA85EFDD}" type="presParOf" srcId="{F3C90049-2FCC-44A7-AC6D-EF8B21773F3E}" destId="{2FEB6A49-A146-4533-8DB3-CE26F73EADCE}" srcOrd="0" destOrd="0" presId="urn:microsoft.com/office/officeart/2011/layout/CircleProcess"/>
    <dgm:cxn modelId="{4841FC7A-C205-4203-AE10-EAFCDE6906BE}" type="presParOf" srcId="{777A1D3E-D0B6-497F-B456-83F7957AC6B8}" destId="{79B70D0A-3382-45D1-80DC-A2E92D84B8CD}" srcOrd="1" destOrd="0" presId="urn:microsoft.com/office/officeart/2011/layout/CircleProcess"/>
    <dgm:cxn modelId="{19D62388-D013-483F-A401-FB36208BC494}" type="presParOf" srcId="{79B70D0A-3382-45D1-80DC-A2E92D84B8CD}" destId="{2D1AEBB9-18DB-4880-B283-496C5CA2DB26}" srcOrd="0" destOrd="0" presId="urn:microsoft.com/office/officeart/2011/layout/CircleProcess"/>
    <dgm:cxn modelId="{BFE349D2-776C-45A8-AD5B-F41A490CEFEB}" type="presParOf" srcId="{777A1D3E-D0B6-497F-B456-83F7957AC6B8}" destId="{7DEA9A29-173F-4BEF-8ECB-532342E2A561}" srcOrd="2" destOrd="0" presId="urn:microsoft.com/office/officeart/2011/layout/CircleProcess"/>
    <dgm:cxn modelId="{0064735F-C5F0-4E2B-869B-E65F1D5D78FC}" type="presParOf" srcId="{777A1D3E-D0B6-497F-B456-83F7957AC6B8}" destId="{C3DE9DC1-F179-4203-BD68-6C7F67C672C2}" srcOrd="3" destOrd="0" presId="urn:microsoft.com/office/officeart/2011/layout/CircleProcess"/>
    <dgm:cxn modelId="{654726D3-90D5-43BA-AC7F-8E3FB47501AD}" type="presParOf" srcId="{C3DE9DC1-F179-4203-BD68-6C7F67C672C2}" destId="{404748AD-2C20-4D54-97F1-715792FE8220}" srcOrd="0" destOrd="0" presId="urn:microsoft.com/office/officeart/2011/layout/CircleProcess"/>
    <dgm:cxn modelId="{E333FB10-CECB-44C8-BEF5-C03F8B6D4645}" type="presParOf" srcId="{777A1D3E-D0B6-497F-B456-83F7957AC6B8}" destId="{698DD373-1E92-405A-80F5-2BDACE8535A9}" srcOrd="4" destOrd="0" presId="urn:microsoft.com/office/officeart/2011/layout/CircleProcess"/>
    <dgm:cxn modelId="{37FA33DB-0B32-43BB-AFE6-5FB63C061AD5}" type="presParOf" srcId="{698DD373-1E92-405A-80F5-2BDACE8535A9}" destId="{86629C90-D514-483E-AFCE-9396FF76440B}" srcOrd="0" destOrd="0" presId="urn:microsoft.com/office/officeart/2011/layout/CircleProcess"/>
    <dgm:cxn modelId="{22A702DC-1452-44F5-AA50-28EAC3A7B93C}" type="presParOf" srcId="{777A1D3E-D0B6-497F-B456-83F7957AC6B8}" destId="{D981CD8F-66A2-4350-B8B6-5E3BCE308AC5}" srcOrd="5" destOrd="0" presId="urn:microsoft.com/office/officeart/2011/layout/CircleProcess"/>
    <dgm:cxn modelId="{C33338B4-BD7A-4498-8278-D507F0E74A23}" type="presParOf" srcId="{777A1D3E-D0B6-497F-B456-83F7957AC6B8}" destId="{76A5245B-18E0-49FD-BDFC-B199B384540F}" srcOrd="6" destOrd="0" presId="urn:microsoft.com/office/officeart/2011/layout/CircleProcess"/>
    <dgm:cxn modelId="{A6705CD8-7014-424E-8682-A510C25C964D}" type="presParOf" srcId="{76A5245B-18E0-49FD-BDFC-B199B384540F}" destId="{45CAF224-39E6-4340-9A77-031E9D07904F}" srcOrd="0" destOrd="0" presId="urn:microsoft.com/office/officeart/2011/layout/CircleProcess"/>
    <dgm:cxn modelId="{E2A119C6-BC34-46FB-A861-EEE956FAABAD}" type="presParOf" srcId="{777A1D3E-D0B6-497F-B456-83F7957AC6B8}" destId="{6914AD2E-EE94-47A2-932F-29DB90603D8A}" srcOrd="7" destOrd="0" presId="urn:microsoft.com/office/officeart/2011/layout/CircleProcess"/>
    <dgm:cxn modelId="{4662351D-8836-4334-87C4-FCEA9F6BE0A6}" type="presParOf" srcId="{6914AD2E-EE94-47A2-932F-29DB90603D8A}" destId="{3620996A-7E98-4541-A66D-4E10634788D2}" srcOrd="0" destOrd="0" presId="urn:microsoft.com/office/officeart/2011/layout/CircleProcess"/>
    <dgm:cxn modelId="{BEF76C75-E3D2-4FFF-AE85-009023193471}" type="presParOf" srcId="{777A1D3E-D0B6-497F-B456-83F7957AC6B8}" destId="{C30D1E07-5DEA-4E16-86D4-65A01D660B37}"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22E2EA-E565-4707-9AAE-E9F3E32058D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0DF47A3C-11A0-4C51-BE4A-232A9BAF8E67}">
      <dgm:prSet phldrT="[Text]"/>
      <dgm:spPr/>
      <dgm:t>
        <a:bodyPr/>
        <a:lstStyle/>
        <a:p>
          <a:r>
            <a:rPr lang="en-GB"/>
            <a:t>Dispatch and Balancing design</a:t>
          </a:r>
        </a:p>
      </dgm:t>
    </dgm:pt>
    <dgm:pt modelId="{22C074AF-681D-471F-A8AD-A2759549D78E}" type="parTrans" cxnId="{33E2B929-43A8-4B0A-BB38-2F6FA8C56549}">
      <dgm:prSet/>
      <dgm:spPr/>
      <dgm:t>
        <a:bodyPr/>
        <a:lstStyle/>
        <a:p>
          <a:endParaRPr lang="en-GB"/>
        </a:p>
      </dgm:t>
    </dgm:pt>
    <dgm:pt modelId="{67DE2B8C-1028-4034-A735-B795CE47D4E7}" type="sibTrans" cxnId="{33E2B929-43A8-4B0A-BB38-2F6FA8C56549}">
      <dgm:prSet/>
      <dgm:spPr/>
      <dgm:t>
        <a:bodyPr/>
        <a:lstStyle/>
        <a:p>
          <a:endParaRPr lang="en-GB"/>
        </a:p>
      </dgm:t>
    </dgm:pt>
    <dgm:pt modelId="{293AF9B8-E4AD-42D2-A5A1-CBD0C01C134A}">
      <dgm:prSet phldrT="[Text]"/>
      <dgm:spPr/>
      <dgm:t>
        <a:bodyPr/>
        <a:lstStyle/>
        <a:p>
          <a:r>
            <a:rPr lang="en-GB"/>
            <a:t>Cross-border trading and operability</a:t>
          </a:r>
        </a:p>
      </dgm:t>
    </dgm:pt>
    <dgm:pt modelId="{D83C6D97-AF61-460E-931F-54C6943D2B41}" type="parTrans" cxnId="{2293DA4D-64F8-4CF2-8114-8DCB611D565B}">
      <dgm:prSet/>
      <dgm:spPr/>
      <dgm:t>
        <a:bodyPr/>
        <a:lstStyle/>
        <a:p>
          <a:endParaRPr lang="en-GB"/>
        </a:p>
      </dgm:t>
    </dgm:pt>
    <dgm:pt modelId="{CEC1DAB9-7F85-46FE-9890-C8EB1A688C59}" type="sibTrans" cxnId="{2293DA4D-64F8-4CF2-8114-8DCB611D565B}">
      <dgm:prSet/>
      <dgm:spPr/>
      <dgm:t>
        <a:bodyPr/>
        <a:lstStyle/>
        <a:p>
          <a:endParaRPr lang="en-GB"/>
        </a:p>
      </dgm:t>
    </dgm:pt>
    <dgm:pt modelId="{36BA6C7A-0C7C-4E4A-A37B-E1804F50B31B}">
      <dgm:prSet phldrT="[Text]"/>
      <dgm:spPr/>
      <dgm:t>
        <a:bodyPr/>
        <a:lstStyle/>
        <a:p>
          <a:r>
            <a:rPr lang="en-GB"/>
            <a:t>Investment support and operability</a:t>
          </a:r>
        </a:p>
      </dgm:t>
    </dgm:pt>
    <dgm:pt modelId="{B4BCB8C6-7D9E-463C-8709-B6D076B7FF12}" type="parTrans" cxnId="{17522C4E-E016-41CF-832A-62FAC96536E9}">
      <dgm:prSet/>
      <dgm:spPr/>
      <dgm:t>
        <a:bodyPr/>
        <a:lstStyle/>
        <a:p>
          <a:endParaRPr lang="en-GB"/>
        </a:p>
      </dgm:t>
    </dgm:pt>
    <dgm:pt modelId="{8886457F-26B1-43E2-AB0F-C070B0470A56}" type="sibTrans" cxnId="{17522C4E-E016-41CF-832A-62FAC96536E9}">
      <dgm:prSet/>
      <dgm:spPr/>
      <dgm:t>
        <a:bodyPr/>
        <a:lstStyle/>
        <a:p>
          <a:endParaRPr lang="en-GB"/>
        </a:p>
      </dgm:t>
    </dgm:pt>
    <dgm:pt modelId="{80DEEA23-2CF9-4756-BACB-928A699B7E3F}">
      <dgm:prSet phldrT="[Text]"/>
      <dgm:spPr/>
      <dgm:t>
        <a:bodyPr/>
        <a:lstStyle/>
        <a:p>
          <a:r>
            <a:rPr lang="en-GB"/>
            <a:t>Constraint management</a:t>
          </a:r>
        </a:p>
      </dgm:t>
    </dgm:pt>
    <dgm:pt modelId="{ED0CE6F7-FF4F-4209-80EE-45A818809E2D}" type="parTrans" cxnId="{2180D0BA-D58D-4945-A8B1-E997313EB652}">
      <dgm:prSet/>
      <dgm:spPr/>
      <dgm:t>
        <a:bodyPr/>
        <a:lstStyle/>
        <a:p>
          <a:endParaRPr lang="en-GB"/>
        </a:p>
      </dgm:t>
    </dgm:pt>
    <dgm:pt modelId="{0909C520-9616-41CF-844B-F968E84E1602}" type="sibTrans" cxnId="{2180D0BA-D58D-4945-A8B1-E997313EB652}">
      <dgm:prSet/>
      <dgm:spPr/>
      <dgm:t>
        <a:bodyPr/>
        <a:lstStyle/>
        <a:p>
          <a:endParaRPr lang="en-GB"/>
        </a:p>
      </dgm:t>
    </dgm:pt>
    <dgm:pt modelId="{49525A48-329B-46BB-810B-1D8D9AE1B379}">
      <dgm:prSet phldrT="[Text]"/>
      <dgm:spPr/>
      <dgm:t>
        <a:bodyPr/>
        <a:lstStyle/>
        <a:p>
          <a:r>
            <a:rPr lang="en-GB"/>
            <a:t>Reform implementation planning</a:t>
          </a:r>
        </a:p>
      </dgm:t>
    </dgm:pt>
    <dgm:pt modelId="{374E615F-5FE0-4F00-ACF7-346D5B9DCA63}" type="parTrans" cxnId="{40CE845E-949E-4F8D-B7FE-713809E2D878}">
      <dgm:prSet/>
      <dgm:spPr/>
      <dgm:t>
        <a:bodyPr/>
        <a:lstStyle/>
        <a:p>
          <a:endParaRPr lang="en-GB"/>
        </a:p>
      </dgm:t>
    </dgm:pt>
    <dgm:pt modelId="{B01D6C86-0CF0-4C72-B9F2-AB1B60D4B453}" type="sibTrans" cxnId="{40CE845E-949E-4F8D-B7FE-713809E2D878}">
      <dgm:prSet/>
      <dgm:spPr/>
      <dgm:t>
        <a:bodyPr/>
        <a:lstStyle/>
        <a:p>
          <a:endParaRPr lang="en-GB"/>
        </a:p>
      </dgm:t>
    </dgm:pt>
    <dgm:pt modelId="{9D341735-E902-4925-B63A-E965E6E29CCF}" type="pres">
      <dgm:prSet presAssocID="{7522E2EA-E565-4707-9AAE-E9F3E32058DD}" presName="Name0" presStyleCnt="0">
        <dgm:presLayoutVars>
          <dgm:chMax val="7"/>
          <dgm:chPref val="7"/>
          <dgm:dir/>
        </dgm:presLayoutVars>
      </dgm:prSet>
      <dgm:spPr/>
    </dgm:pt>
    <dgm:pt modelId="{76A8CC22-1BAF-4358-B63D-6FD5D9DAD986}" type="pres">
      <dgm:prSet presAssocID="{7522E2EA-E565-4707-9AAE-E9F3E32058DD}" presName="Name1" presStyleCnt="0"/>
      <dgm:spPr/>
    </dgm:pt>
    <dgm:pt modelId="{20A449CE-0664-45EA-A992-BAA97E803D41}" type="pres">
      <dgm:prSet presAssocID="{7522E2EA-E565-4707-9AAE-E9F3E32058DD}" presName="cycle" presStyleCnt="0"/>
      <dgm:spPr/>
    </dgm:pt>
    <dgm:pt modelId="{508918D3-20AB-43A4-988C-913D59F5C658}" type="pres">
      <dgm:prSet presAssocID="{7522E2EA-E565-4707-9AAE-E9F3E32058DD}" presName="srcNode" presStyleLbl="node1" presStyleIdx="0" presStyleCnt="5"/>
      <dgm:spPr/>
    </dgm:pt>
    <dgm:pt modelId="{EC7BB85A-5919-42BD-A910-DC90808CD0C4}" type="pres">
      <dgm:prSet presAssocID="{7522E2EA-E565-4707-9AAE-E9F3E32058DD}" presName="conn" presStyleLbl="parChTrans1D2" presStyleIdx="0" presStyleCnt="1"/>
      <dgm:spPr/>
    </dgm:pt>
    <dgm:pt modelId="{E77771E7-1461-4222-9BCA-C9353A141575}" type="pres">
      <dgm:prSet presAssocID="{7522E2EA-E565-4707-9AAE-E9F3E32058DD}" presName="extraNode" presStyleLbl="node1" presStyleIdx="0" presStyleCnt="5"/>
      <dgm:spPr/>
    </dgm:pt>
    <dgm:pt modelId="{92A68307-3F6E-4D7D-9D7F-F06CA62EE470}" type="pres">
      <dgm:prSet presAssocID="{7522E2EA-E565-4707-9AAE-E9F3E32058DD}" presName="dstNode" presStyleLbl="node1" presStyleIdx="0" presStyleCnt="5"/>
      <dgm:spPr/>
    </dgm:pt>
    <dgm:pt modelId="{8209E152-E6CB-4809-A1D0-D1CB01ED5115}" type="pres">
      <dgm:prSet presAssocID="{0DF47A3C-11A0-4C51-BE4A-232A9BAF8E67}" presName="text_1" presStyleLbl="node1" presStyleIdx="0" presStyleCnt="5">
        <dgm:presLayoutVars>
          <dgm:bulletEnabled val="1"/>
        </dgm:presLayoutVars>
      </dgm:prSet>
      <dgm:spPr/>
    </dgm:pt>
    <dgm:pt modelId="{DBA24AB0-2CA9-4AA3-BA91-A665DC108CA3}" type="pres">
      <dgm:prSet presAssocID="{0DF47A3C-11A0-4C51-BE4A-232A9BAF8E67}" presName="accent_1" presStyleCnt="0"/>
      <dgm:spPr/>
    </dgm:pt>
    <dgm:pt modelId="{DECAD63B-1B09-4B78-91D3-0EE89C1730F2}" type="pres">
      <dgm:prSet presAssocID="{0DF47A3C-11A0-4C51-BE4A-232A9BAF8E67}" presName="accentRepeatNode" presStyleLbl="solidFgAcc1" presStyleIdx="0" presStyleCnt="5"/>
      <dgm:spPr/>
    </dgm:pt>
    <dgm:pt modelId="{17A4C4DC-2911-4BD9-8C83-D77F4C1FC02F}" type="pres">
      <dgm:prSet presAssocID="{293AF9B8-E4AD-42D2-A5A1-CBD0C01C134A}" presName="text_2" presStyleLbl="node1" presStyleIdx="1" presStyleCnt="5">
        <dgm:presLayoutVars>
          <dgm:bulletEnabled val="1"/>
        </dgm:presLayoutVars>
      </dgm:prSet>
      <dgm:spPr/>
    </dgm:pt>
    <dgm:pt modelId="{69FC677B-056B-4DC3-9C6C-4582D1670D8B}" type="pres">
      <dgm:prSet presAssocID="{293AF9B8-E4AD-42D2-A5A1-CBD0C01C134A}" presName="accent_2" presStyleCnt="0"/>
      <dgm:spPr/>
    </dgm:pt>
    <dgm:pt modelId="{911F3233-EDC5-4F9F-B9BF-560B01103986}" type="pres">
      <dgm:prSet presAssocID="{293AF9B8-E4AD-42D2-A5A1-CBD0C01C134A}" presName="accentRepeatNode" presStyleLbl="solidFgAcc1" presStyleIdx="1" presStyleCnt="5"/>
      <dgm:spPr/>
    </dgm:pt>
    <dgm:pt modelId="{4F7184C2-7013-4493-9F9C-FD3981EBD52B}" type="pres">
      <dgm:prSet presAssocID="{36BA6C7A-0C7C-4E4A-A37B-E1804F50B31B}" presName="text_3" presStyleLbl="node1" presStyleIdx="2" presStyleCnt="5">
        <dgm:presLayoutVars>
          <dgm:bulletEnabled val="1"/>
        </dgm:presLayoutVars>
      </dgm:prSet>
      <dgm:spPr/>
    </dgm:pt>
    <dgm:pt modelId="{D2408C7E-2972-4208-9ED1-5B730F4BD627}" type="pres">
      <dgm:prSet presAssocID="{36BA6C7A-0C7C-4E4A-A37B-E1804F50B31B}" presName="accent_3" presStyleCnt="0"/>
      <dgm:spPr/>
    </dgm:pt>
    <dgm:pt modelId="{21FE4307-DA47-4C90-9474-1283B924B30B}" type="pres">
      <dgm:prSet presAssocID="{36BA6C7A-0C7C-4E4A-A37B-E1804F50B31B}" presName="accentRepeatNode" presStyleLbl="solidFgAcc1" presStyleIdx="2" presStyleCnt="5"/>
      <dgm:spPr/>
    </dgm:pt>
    <dgm:pt modelId="{A15A3D87-115C-409E-A165-85914C1818B9}" type="pres">
      <dgm:prSet presAssocID="{80DEEA23-2CF9-4756-BACB-928A699B7E3F}" presName="text_4" presStyleLbl="node1" presStyleIdx="3" presStyleCnt="5">
        <dgm:presLayoutVars>
          <dgm:bulletEnabled val="1"/>
        </dgm:presLayoutVars>
      </dgm:prSet>
      <dgm:spPr/>
    </dgm:pt>
    <dgm:pt modelId="{9FB7877B-BEC6-41F4-87B5-F415E17C441F}" type="pres">
      <dgm:prSet presAssocID="{80DEEA23-2CF9-4756-BACB-928A699B7E3F}" presName="accent_4" presStyleCnt="0"/>
      <dgm:spPr/>
    </dgm:pt>
    <dgm:pt modelId="{67593DBC-DFFD-48E0-A4AE-DDE96596ABD2}" type="pres">
      <dgm:prSet presAssocID="{80DEEA23-2CF9-4756-BACB-928A699B7E3F}" presName="accentRepeatNode" presStyleLbl="solidFgAcc1" presStyleIdx="3" presStyleCnt="5"/>
      <dgm:spPr/>
    </dgm:pt>
    <dgm:pt modelId="{22AFD42D-1879-4E0A-8862-619DCC7FED27}" type="pres">
      <dgm:prSet presAssocID="{49525A48-329B-46BB-810B-1D8D9AE1B379}" presName="text_5" presStyleLbl="node1" presStyleIdx="4" presStyleCnt="5">
        <dgm:presLayoutVars>
          <dgm:bulletEnabled val="1"/>
        </dgm:presLayoutVars>
      </dgm:prSet>
      <dgm:spPr/>
    </dgm:pt>
    <dgm:pt modelId="{CDE5E6BE-0898-4933-92A2-FE0B9C10D920}" type="pres">
      <dgm:prSet presAssocID="{49525A48-329B-46BB-810B-1D8D9AE1B379}" presName="accent_5" presStyleCnt="0"/>
      <dgm:spPr/>
    </dgm:pt>
    <dgm:pt modelId="{0E941533-52DA-431F-82C8-CF1F3262777B}" type="pres">
      <dgm:prSet presAssocID="{49525A48-329B-46BB-810B-1D8D9AE1B379}" presName="accentRepeatNode" presStyleLbl="solidFgAcc1" presStyleIdx="4" presStyleCnt="5"/>
      <dgm:spPr/>
    </dgm:pt>
  </dgm:ptLst>
  <dgm:cxnLst>
    <dgm:cxn modelId="{5B0A5E00-9CFC-4F49-B8DF-71B4B79718D2}" type="presOf" srcId="{80DEEA23-2CF9-4756-BACB-928A699B7E3F}" destId="{A15A3D87-115C-409E-A165-85914C1818B9}" srcOrd="0" destOrd="0" presId="urn:microsoft.com/office/officeart/2008/layout/VerticalCurvedList"/>
    <dgm:cxn modelId="{1E10990D-860E-4449-B253-BFE96F618F94}" type="presOf" srcId="{67DE2B8C-1028-4034-A735-B795CE47D4E7}" destId="{EC7BB85A-5919-42BD-A910-DC90808CD0C4}" srcOrd="0" destOrd="0" presId="urn:microsoft.com/office/officeart/2008/layout/VerticalCurvedList"/>
    <dgm:cxn modelId="{09EEF31F-25DB-4C66-8E55-2BF64DF24A8B}" type="presOf" srcId="{36BA6C7A-0C7C-4E4A-A37B-E1804F50B31B}" destId="{4F7184C2-7013-4493-9F9C-FD3981EBD52B}" srcOrd="0" destOrd="0" presId="urn:microsoft.com/office/officeart/2008/layout/VerticalCurvedList"/>
    <dgm:cxn modelId="{33E2B929-43A8-4B0A-BB38-2F6FA8C56549}" srcId="{7522E2EA-E565-4707-9AAE-E9F3E32058DD}" destId="{0DF47A3C-11A0-4C51-BE4A-232A9BAF8E67}" srcOrd="0" destOrd="0" parTransId="{22C074AF-681D-471F-A8AD-A2759549D78E}" sibTransId="{67DE2B8C-1028-4034-A735-B795CE47D4E7}"/>
    <dgm:cxn modelId="{40CE845E-949E-4F8D-B7FE-713809E2D878}" srcId="{7522E2EA-E565-4707-9AAE-E9F3E32058DD}" destId="{49525A48-329B-46BB-810B-1D8D9AE1B379}" srcOrd="4" destOrd="0" parTransId="{374E615F-5FE0-4F00-ACF7-346D5B9DCA63}" sibTransId="{B01D6C86-0CF0-4C72-B9F2-AB1B60D4B453}"/>
    <dgm:cxn modelId="{2293DA4D-64F8-4CF2-8114-8DCB611D565B}" srcId="{7522E2EA-E565-4707-9AAE-E9F3E32058DD}" destId="{293AF9B8-E4AD-42D2-A5A1-CBD0C01C134A}" srcOrd="1" destOrd="0" parTransId="{D83C6D97-AF61-460E-931F-54C6943D2B41}" sibTransId="{CEC1DAB9-7F85-46FE-9890-C8EB1A688C59}"/>
    <dgm:cxn modelId="{17522C4E-E016-41CF-832A-62FAC96536E9}" srcId="{7522E2EA-E565-4707-9AAE-E9F3E32058DD}" destId="{36BA6C7A-0C7C-4E4A-A37B-E1804F50B31B}" srcOrd="2" destOrd="0" parTransId="{B4BCB8C6-7D9E-463C-8709-B6D076B7FF12}" sibTransId="{8886457F-26B1-43E2-AB0F-C070B0470A56}"/>
    <dgm:cxn modelId="{CF63798E-A62F-4203-AA68-42D7DE910E7C}" type="presOf" srcId="{49525A48-329B-46BB-810B-1D8D9AE1B379}" destId="{22AFD42D-1879-4E0A-8862-619DCC7FED27}" srcOrd="0" destOrd="0" presId="urn:microsoft.com/office/officeart/2008/layout/VerticalCurvedList"/>
    <dgm:cxn modelId="{D589D994-5334-41A0-96A8-8CCF3A061E52}" type="presOf" srcId="{0DF47A3C-11A0-4C51-BE4A-232A9BAF8E67}" destId="{8209E152-E6CB-4809-A1D0-D1CB01ED5115}" srcOrd="0" destOrd="0" presId="urn:microsoft.com/office/officeart/2008/layout/VerticalCurvedList"/>
    <dgm:cxn modelId="{D8F63EB7-884F-4C22-A5DC-71B77DADC74D}" type="presOf" srcId="{7522E2EA-E565-4707-9AAE-E9F3E32058DD}" destId="{9D341735-E902-4925-B63A-E965E6E29CCF}" srcOrd="0" destOrd="0" presId="urn:microsoft.com/office/officeart/2008/layout/VerticalCurvedList"/>
    <dgm:cxn modelId="{2180D0BA-D58D-4945-A8B1-E997313EB652}" srcId="{7522E2EA-E565-4707-9AAE-E9F3E32058DD}" destId="{80DEEA23-2CF9-4756-BACB-928A699B7E3F}" srcOrd="3" destOrd="0" parTransId="{ED0CE6F7-FF4F-4209-80EE-45A818809E2D}" sibTransId="{0909C520-9616-41CF-844B-F968E84E1602}"/>
    <dgm:cxn modelId="{13ABFCD6-0F19-42A8-9568-C824072FE0A6}" type="presOf" srcId="{293AF9B8-E4AD-42D2-A5A1-CBD0C01C134A}" destId="{17A4C4DC-2911-4BD9-8C83-D77F4C1FC02F}" srcOrd="0" destOrd="0" presId="urn:microsoft.com/office/officeart/2008/layout/VerticalCurvedList"/>
    <dgm:cxn modelId="{1A135E13-9014-4971-BAFB-AF082F80D5D7}" type="presParOf" srcId="{9D341735-E902-4925-B63A-E965E6E29CCF}" destId="{76A8CC22-1BAF-4358-B63D-6FD5D9DAD986}" srcOrd="0" destOrd="0" presId="urn:microsoft.com/office/officeart/2008/layout/VerticalCurvedList"/>
    <dgm:cxn modelId="{C6A99D67-B43A-4619-9112-DEE991007E29}" type="presParOf" srcId="{76A8CC22-1BAF-4358-B63D-6FD5D9DAD986}" destId="{20A449CE-0664-45EA-A992-BAA97E803D41}" srcOrd="0" destOrd="0" presId="urn:microsoft.com/office/officeart/2008/layout/VerticalCurvedList"/>
    <dgm:cxn modelId="{51EBCB6B-7858-4E0E-B3F8-1E3B72FB1CEC}" type="presParOf" srcId="{20A449CE-0664-45EA-A992-BAA97E803D41}" destId="{508918D3-20AB-43A4-988C-913D59F5C658}" srcOrd="0" destOrd="0" presId="urn:microsoft.com/office/officeart/2008/layout/VerticalCurvedList"/>
    <dgm:cxn modelId="{2852BB25-8228-4307-A8CE-D6D92F477906}" type="presParOf" srcId="{20A449CE-0664-45EA-A992-BAA97E803D41}" destId="{EC7BB85A-5919-42BD-A910-DC90808CD0C4}" srcOrd="1" destOrd="0" presId="urn:microsoft.com/office/officeart/2008/layout/VerticalCurvedList"/>
    <dgm:cxn modelId="{3B361FB3-E66C-4241-A237-73EC88418063}" type="presParOf" srcId="{20A449CE-0664-45EA-A992-BAA97E803D41}" destId="{E77771E7-1461-4222-9BCA-C9353A141575}" srcOrd="2" destOrd="0" presId="urn:microsoft.com/office/officeart/2008/layout/VerticalCurvedList"/>
    <dgm:cxn modelId="{11EEBCDC-9AFB-4016-AED7-3CB85974E366}" type="presParOf" srcId="{20A449CE-0664-45EA-A992-BAA97E803D41}" destId="{92A68307-3F6E-4D7D-9D7F-F06CA62EE470}" srcOrd="3" destOrd="0" presId="urn:microsoft.com/office/officeart/2008/layout/VerticalCurvedList"/>
    <dgm:cxn modelId="{996756F5-EFD0-4612-B5FE-6D8F66285125}" type="presParOf" srcId="{76A8CC22-1BAF-4358-B63D-6FD5D9DAD986}" destId="{8209E152-E6CB-4809-A1D0-D1CB01ED5115}" srcOrd="1" destOrd="0" presId="urn:microsoft.com/office/officeart/2008/layout/VerticalCurvedList"/>
    <dgm:cxn modelId="{67344DE6-4868-419B-84E9-E49109C24DE2}" type="presParOf" srcId="{76A8CC22-1BAF-4358-B63D-6FD5D9DAD986}" destId="{DBA24AB0-2CA9-4AA3-BA91-A665DC108CA3}" srcOrd="2" destOrd="0" presId="urn:microsoft.com/office/officeart/2008/layout/VerticalCurvedList"/>
    <dgm:cxn modelId="{D8DED2AB-4CCA-4E61-8008-E2CDE82B1AA4}" type="presParOf" srcId="{DBA24AB0-2CA9-4AA3-BA91-A665DC108CA3}" destId="{DECAD63B-1B09-4B78-91D3-0EE89C1730F2}" srcOrd="0" destOrd="0" presId="urn:microsoft.com/office/officeart/2008/layout/VerticalCurvedList"/>
    <dgm:cxn modelId="{A6D03419-36BA-4903-920B-7E06A978E4C1}" type="presParOf" srcId="{76A8CC22-1BAF-4358-B63D-6FD5D9DAD986}" destId="{17A4C4DC-2911-4BD9-8C83-D77F4C1FC02F}" srcOrd="3" destOrd="0" presId="urn:microsoft.com/office/officeart/2008/layout/VerticalCurvedList"/>
    <dgm:cxn modelId="{8E4FBA5C-53C7-4AD9-BDC8-50DB953A26F0}" type="presParOf" srcId="{76A8CC22-1BAF-4358-B63D-6FD5D9DAD986}" destId="{69FC677B-056B-4DC3-9C6C-4582D1670D8B}" srcOrd="4" destOrd="0" presId="urn:microsoft.com/office/officeart/2008/layout/VerticalCurvedList"/>
    <dgm:cxn modelId="{D26054FE-C97E-4C8B-8612-C95CCF45AACB}" type="presParOf" srcId="{69FC677B-056B-4DC3-9C6C-4582D1670D8B}" destId="{911F3233-EDC5-4F9F-B9BF-560B01103986}" srcOrd="0" destOrd="0" presId="urn:microsoft.com/office/officeart/2008/layout/VerticalCurvedList"/>
    <dgm:cxn modelId="{FEAB0082-EEE3-463B-968B-562B9BEFD0A1}" type="presParOf" srcId="{76A8CC22-1BAF-4358-B63D-6FD5D9DAD986}" destId="{4F7184C2-7013-4493-9F9C-FD3981EBD52B}" srcOrd="5" destOrd="0" presId="urn:microsoft.com/office/officeart/2008/layout/VerticalCurvedList"/>
    <dgm:cxn modelId="{7D67BB2C-6142-42AB-942A-7AEF7C8D7C9B}" type="presParOf" srcId="{76A8CC22-1BAF-4358-B63D-6FD5D9DAD986}" destId="{D2408C7E-2972-4208-9ED1-5B730F4BD627}" srcOrd="6" destOrd="0" presId="urn:microsoft.com/office/officeart/2008/layout/VerticalCurvedList"/>
    <dgm:cxn modelId="{80C83009-91D0-446D-8270-A3765A5764CE}" type="presParOf" srcId="{D2408C7E-2972-4208-9ED1-5B730F4BD627}" destId="{21FE4307-DA47-4C90-9474-1283B924B30B}" srcOrd="0" destOrd="0" presId="urn:microsoft.com/office/officeart/2008/layout/VerticalCurvedList"/>
    <dgm:cxn modelId="{057E62DF-CE21-4FDB-8846-10D7A92E67AE}" type="presParOf" srcId="{76A8CC22-1BAF-4358-B63D-6FD5D9DAD986}" destId="{A15A3D87-115C-409E-A165-85914C1818B9}" srcOrd="7" destOrd="0" presId="urn:microsoft.com/office/officeart/2008/layout/VerticalCurvedList"/>
    <dgm:cxn modelId="{30D8B1AB-E984-4B58-B677-6F3CD20F04A5}" type="presParOf" srcId="{76A8CC22-1BAF-4358-B63D-6FD5D9DAD986}" destId="{9FB7877B-BEC6-41F4-87B5-F415E17C441F}" srcOrd="8" destOrd="0" presId="urn:microsoft.com/office/officeart/2008/layout/VerticalCurvedList"/>
    <dgm:cxn modelId="{461930CC-5175-4E50-996D-D03DEE4955D2}" type="presParOf" srcId="{9FB7877B-BEC6-41F4-87B5-F415E17C441F}" destId="{67593DBC-DFFD-48E0-A4AE-DDE96596ABD2}" srcOrd="0" destOrd="0" presId="urn:microsoft.com/office/officeart/2008/layout/VerticalCurvedList"/>
    <dgm:cxn modelId="{213F709B-1DF3-4E70-8972-EA2983DCA6E0}" type="presParOf" srcId="{76A8CC22-1BAF-4358-B63D-6FD5D9DAD986}" destId="{22AFD42D-1879-4E0A-8862-619DCC7FED27}" srcOrd="9" destOrd="0" presId="urn:microsoft.com/office/officeart/2008/layout/VerticalCurvedList"/>
    <dgm:cxn modelId="{0A87A094-154E-4583-AFB7-D75F9201A911}" type="presParOf" srcId="{76A8CC22-1BAF-4358-B63D-6FD5D9DAD986}" destId="{CDE5E6BE-0898-4933-92A2-FE0B9C10D920}" srcOrd="10" destOrd="0" presId="urn:microsoft.com/office/officeart/2008/layout/VerticalCurvedList"/>
    <dgm:cxn modelId="{7960C925-187D-499E-94A6-36989B9B28D2}" type="presParOf" srcId="{CDE5E6BE-0898-4933-92A2-FE0B9C10D920}" destId="{0E941533-52DA-431F-82C8-CF1F3262777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38962-BE87-4788-83C5-184EADB329B9}">
      <dsp:nvSpPr>
        <dsp:cNvPr id="0" name=""/>
        <dsp:cNvSpPr/>
      </dsp:nvSpPr>
      <dsp:spPr>
        <a:xfrm>
          <a:off x="2239" y="275984"/>
          <a:ext cx="2728251" cy="1091300"/>
        </a:xfrm>
        <a:prstGeom prst="chevron">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a:t>Improving dispatch efficiency to aid transparency and build trust</a:t>
          </a:r>
        </a:p>
      </dsp:txBody>
      <dsp:txXfrm>
        <a:off x="547889" y="275984"/>
        <a:ext cx="1636951" cy="1091300"/>
      </dsp:txXfrm>
    </dsp:sp>
    <dsp:sp modelId="{A896A381-3F75-4A59-8D87-B2B9B1D11409}">
      <dsp:nvSpPr>
        <dsp:cNvPr id="0" name=""/>
        <dsp:cNvSpPr/>
      </dsp:nvSpPr>
      <dsp:spPr>
        <a:xfrm>
          <a:off x="2457665" y="275984"/>
          <a:ext cx="2728251" cy="1091300"/>
        </a:xfrm>
        <a:prstGeom prst="chevron">
          <a:avLst/>
        </a:prstGeom>
        <a:solidFill>
          <a:schemeClr val="accent1">
            <a:shade val="80000"/>
            <a:hueOff val="251086"/>
            <a:satOff val="-39148"/>
            <a:lumOff val="2391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a:t>Enabling flexibility in light of new Government targets</a:t>
          </a:r>
        </a:p>
      </dsp:txBody>
      <dsp:txXfrm>
        <a:off x="3003315" y="275984"/>
        <a:ext cx="1636951" cy="1091300"/>
      </dsp:txXfrm>
    </dsp:sp>
    <dsp:sp modelId="{BB03F219-8A2B-4927-849E-DB56212D21FC}">
      <dsp:nvSpPr>
        <dsp:cNvPr id="0" name=""/>
        <dsp:cNvSpPr/>
      </dsp:nvSpPr>
      <dsp:spPr>
        <a:xfrm>
          <a:off x="4913091" y="275984"/>
          <a:ext cx="2728251" cy="1091300"/>
        </a:xfrm>
        <a:prstGeom prst="chevron">
          <a:avLst/>
        </a:prstGeom>
        <a:solidFill>
          <a:schemeClr val="accent1">
            <a:shade val="80000"/>
            <a:hueOff val="502172"/>
            <a:satOff val="-78296"/>
            <a:lumOff val="4783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a:t>Supporting REMA programme to advise &amp; implement long-term reform</a:t>
          </a:r>
        </a:p>
      </dsp:txBody>
      <dsp:txXfrm>
        <a:off x="5458741" y="275984"/>
        <a:ext cx="1636951" cy="10913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B6A49-A146-4533-8DB3-CE26F73EADCE}">
      <dsp:nvSpPr>
        <dsp:cNvPr id="0" name=""/>
        <dsp:cNvSpPr/>
      </dsp:nvSpPr>
      <dsp:spPr>
        <a:xfrm>
          <a:off x="5570509" y="663765"/>
          <a:ext cx="1823570" cy="1823907"/>
        </a:xfrm>
        <a:prstGeom prst="ellipse">
          <a:avLst/>
        </a:prstGeom>
        <a:solidFill>
          <a:schemeClr val="tx2">
            <a:lumMod val="25000"/>
            <a:lumOff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1AEBB9-18DB-4880-B283-496C5CA2DB26}">
      <dsp:nvSpPr>
        <dsp:cNvPr id="0" name=""/>
        <dsp:cNvSpPr/>
      </dsp:nvSpPr>
      <dsp:spPr>
        <a:xfrm>
          <a:off x="5631056" y="724581"/>
          <a:ext cx="1702474" cy="1702292"/>
        </a:xfrm>
        <a:prstGeom prst="ellipse">
          <a:avLst/>
        </a:prstGeom>
        <a:solidFill>
          <a:schemeClr val="lt1">
            <a:alpha val="90000"/>
            <a:hueOff val="0"/>
            <a:satOff val="0"/>
            <a:lumOff val="0"/>
            <a:alphaOff val="0"/>
          </a:schemeClr>
        </a:solidFill>
        <a:ln w="19050" cap="flat" cmpd="sng" algn="ctr">
          <a:solidFill>
            <a:schemeClr val="accent4">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solidFill>
                <a:srgbClr val="454546"/>
              </a:solidFill>
              <a:latin typeface="Poppins" panose="00000500000000000000" pitchFamily="2" charset="0"/>
              <a:cs typeface="Poppins" panose="00000500000000000000" pitchFamily="2" charset="0"/>
            </a:rPr>
            <a:t>Stage 3:</a:t>
          </a:r>
        </a:p>
        <a:p>
          <a:pPr marL="0" lvl="0" indent="0" algn="ctr" defTabSz="444500">
            <a:lnSpc>
              <a:spcPct val="90000"/>
            </a:lnSpc>
            <a:spcBef>
              <a:spcPct val="0"/>
            </a:spcBef>
            <a:spcAft>
              <a:spcPct val="35000"/>
            </a:spcAft>
            <a:buNone/>
          </a:pPr>
          <a:r>
            <a:rPr lang="en-GB" sz="1000" kern="1200">
              <a:solidFill>
                <a:srgbClr val="454546"/>
              </a:solidFill>
              <a:latin typeface="Poppins" panose="00000500000000000000" pitchFamily="2" charset="0"/>
              <a:cs typeface="Poppins" panose="00000500000000000000" pitchFamily="2" charset="0"/>
            </a:rPr>
            <a:t>Communicate </a:t>
          </a:r>
          <a:r>
            <a:rPr lang="en-GB" sz="1000" b="0" i="0" u="none" strike="noStrike" kern="1200">
              <a:solidFill>
                <a:srgbClr val="454546"/>
              </a:solidFill>
              <a:effectLst/>
              <a:latin typeface="Poppins" panose="00000500000000000000" pitchFamily="2" charset="0"/>
              <a:cs typeface="Poppins" panose="00000500000000000000" pitchFamily="2" charset="0"/>
            </a:rPr>
            <a:t>approach to tackle barriers &amp; timelines</a:t>
          </a:r>
        </a:p>
        <a:p>
          <a:pPr marL="0" lvl="0" indent="0" algn="ctr" defTabSz="444500">
            <a:lnSpc>
              <a:spcPct val="90000"/>
            </a:lnSpc>
            <a:spcBef>
              <a:spcPct val="0"/>
            </a:spcBef>
            <a:spcAft>
              <a:spcPct val="35000"/>
            </a:spcAft>
            <a:buNone/>
          </a:pPr>
          <a:r>
            <a:rPr lang="en-GB" sz="1000" b="0" i="0" u="none" strike="noStrike" kern="1200">
              <a:solidFill>
                <a:srgbClr val="454546"/>
              </a:solidFill>
              <a:effectLst/>
              <a:latin typeface="Poppins" panose="00000500000000000000" pitchFamily="2" charset="0"/>
              <a:cs typeface="Poppins" panose="00000500000000000000" pitchFamily="2" charset="0"/>
            </a:rPr>
            <a:t>(April ‘25)</a:t>
          </a:r>
          <a:endParaRPr lang="en-GB" sz="1000" kern="1200">
            <a:latin typeface="Poppins" panose="00000500000000000000" pitchFamily="2" charset="0"/>
            <a:cs typeface="Poppins" panose="00000500000000000000" pitchFamily="2" charset="0"/>
          </a:endParaRPr>
        </a:p>
      </dsp:txBody>
      <dsp:txXfrm>
        <a:off x="5874436" y="967811"/>
        <a:ext cx="1215713" cy="1215831"/>
      </dsp:txXfrm>
    </dsp:sp>
    <dsp:sp modelId="{404748AD-2C20-4D54-97F1-715792FE8220}">
      <dsp:nvSpPr>
        <dsp:cNvPr id="0" name=""/>
        <dsp:cNvSpPr/>
      </dsp:nvSpPr>
      <dsp:spPr>
        <a:xfrm rot="2700000">
          <a:off x="3675666" y="690610"/>
          <a:ext cx="1819178" cy="1819178"/>
        </a:xfrm>
        <a:prstGeom prst="teardrop">
          <a:avLst>
            <a:gd name="adj" fmla="val 100000"/>
          </a:avLst>
        </a:prstGeom>
        <a:solidFill>
          <a:schemeClr val="tx2">
            <a:lumMod val="75000"/>
            <a:lumOff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629C90-D514-483E-AFCE-9396FF76440B}">
      <dsp:nvSpPr>
        <dsp:cNvPr id="0" name=""/>
        <dsp:cNvSpPr/>
      </dsp:nvSpPr>
      <dsp:spPr>
        <a:xfrm>
          <a:off x="3734018" y="749213"/>
          <a:ext cx="1702474" cy="1702292"/>
        </a:xfrm>
        <a:prstGeom prst="ellipse">
          <a:avLst/>
        </a:prstGeom>
        <a:solidFill>
          <a:schemeClr val="lt1">
            <a:alpha val="90000"/>
            <a:hueOff val="0"/>
            <a:satOff val="0"/>
            <a:lumOff val="0"/>
            <a:alphaOff val="0"/>
          </a:schemeClr>
        </a:solidFill>
        <a:ln w="19050" cap="flat" cmpd="sng" algn="ctr">
          <a:solidFill>
            <a:schemeClr val="accent4">
              <a:shade val="50000"/>
              <a:hueOff val="106334"/>
              <a:satOff val="-54803"/>
              <a:lumOff val="4117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latin typeface="Poppins" panose="00000500000000000000" pitchFamily="2" charset="0"/>
              <a:cs typeface="Poppins" panose="00000500000000000000" pitchFamily="2" charset="0"/>
            </a:rPr>
            <a:t>Stage 2:</a:t>
          </a:r>
        </a:p>
        <a:p>
          <a:pPr marL="0" lvl="0" indent="0" algn="ctr" defTabSz="444500">
            <a:lnSpc>
              <a:spcPct val="90000"/>
            </a:lnSpc>
            <a:spcBef>
              <a:spcPct val="0"/>
            </a:spcBef>
            <a:spcAft>
              <a:spcPct val="35000"/>
            </a:spcAft>
            <a:buNone/>
          </a:pPr>
          <a:r>
            <a:rPr lang="en-GB" sz="1000" kern="1200">
              <a:latin typeface="Poppins" panose="00000500000000000000" pitchFamily="2" charset="0"/>
              <a:cs typeface="Poppins" panose="00000500000000000000" pitchFamily="2" charset="0"/>
            </a:rPr>
            <a:t>Publish barriers &amp; prioritisation approach</a:t>
          </a:r>
        </a:p>
        <a:p>
          <a:pPr marL="0" lvl="0" indent="0" algn="ctr" defTabSz="444500">
            <a:lnSpc>
              <a:spcPct val="90000"/>
            </a:lnSpc>
            <a:spcBef>
              <a:spcPct val="0"/>
            </a:spcBef>
            <a:spcAft>
              <a:spcPct val="35000"/>
            </a:spcAft>
            <a:buNone/>
          </a:pPr>
          <a:r>
            <a:rPr lang="en-GB" sz="1000" kern="1200">
              <a:latin typeface="Poppins" panose="00000500000000000000" pitchFamily="2" charset="0"/>
              <a:cs typeface="Poppins" panose="00000500000000000000" pitchFamily="2" charset="0"/>
            </a:rPr>
            <a:t>(December ‘24)</a:t>
          </a:r>
        </a:p>
      </dsp:txBody>
      <dsp:txXfrm>
        <a:off x="3977398" y="992444"/>
        <a:ext cx="1215713" cy="1215831"/>
      </dsp:txXfrm>
    </dsp:sp>
    <dsp:sp modelId="{45CAF224-39E6-4340-9A77-031E9D07904F}">
      <dsp:nvSpPr>
        <dsp:cNvPr id="0" name=""/>
        <dsp:cNvSpPr/>
      </dsp:nvSpPr>
      <dsp:spPr>
        <a:xfrm rot="2700000">
          <a:off x="1745571" y="698684"/>
          <a:ext cx="1819178" cy="1819178"/>
        </a:xfrm>
        <a:prstGeom prst="teardrop">
          <a:avLst>
            <a:gd name="adj" fmla="val 100000"/>
          </a:avLst>
        </a:prstGeom>
        <a:solidFill>
          <a:schemeClr val="tx2">
            <a:lumMod val="90000"/>
            <a:lumOff val="1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20996A-7E98-4541-A66D-4E10634788D2}">
      <dsp:nvSpPr>
        <dsp:cNvPr id="0" name=""/>
        <dsp:cNvSpPr/>
      </dsp:nvSpPr>
      <dsp:spPr>
        <a:xfrm>
          <a:off x="1849306" y="749213"/>
          <a:ext cx="1702474" cy="1702292"/>
        </a:xfrm>
        <a:prstGeom prst="ellipse">
          <a:avLst/>
        </a:prstGeom>
        <a:solidFill>
          <a:schemeClr val="lt1">
            <a:alpha val="90000"/>
            <a:hueOff val="0"/>
            <a:satOff val="0"/>
            <a:lumOff val="0"/>
            <a:alphaOff val="0"/>
          </a:schemeClr>
        </a:solidFill>
        <a:ln w="19050" cap="flat" cmpd="sng" algn="ctr">
          <a:solidFill>
            <a:schemeClr val="accent4">
              <a:shade val="50000"/>
              <a:hueOff val="106334"/>
              <a:satOff val="-54803"/>
              <a:lumOff val="4117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latin typeface="Poppins" panose="00000500000000000000" pitchFamily="2" charset="0"/>
              <a:cs typeface="Poppins" panose="00000500000000000000" pitchFamily="2" charset="0"/>
            </a:rPr>
            <a:t>Stage 1: Engage industry on archetypes &amp; barriers</a:t>
          </a:r>
        </a:p>
        <a:p>
          <a:pPr marL="0" lvl="0" indent="0" algn="ctr" defTabSz="444500">
            <a:lnSpc>
              <a:spcPct val="90000"/>
            </a:lnSpc>
            <a:spcBef>
              <a:spcPct val="0"/>
            </a:spcBef>
            <a:spcAft>
              <a:spcPct val="35000"/>
            </a:spcAft>
            <a:buNone/>
          </a:pPr>
          <a:r>
            <a:rPr lang="en-GB" sz="1000" kern="1200">
              <a:latin typeface="Poppins" panose="00000500000000000000" pitchFamily="2" charset="0"/>
              <a:cs typeface="Poppins" panose="00000500000000000000" pitchFamily="2" charset="0"/>
            </a:rPr>
            <a:t>(May ‘24)</a:t>
          </a:r>
        </a:p>
      </dsp:txBody>
      <dsp:txXfrm>
        <a:off x="2092686" y="992444"/>
        <a:ext cx="1215713" cy="12158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BB85A-5919-42BD-A910-DC90808CD0C4}">
      <dsp:nvSpPr>
        <dsp:cNvPr id="0" name=""/>
        <dsp:cNvSpPr/>
      </dsp:nvSpPr>
      <dsp:spPr>
        <a:xfrm>
          <a:off x="-3646621" y="-560330"/>
          <a:ext cx="4346999" cy="4346999"/>
        </a:xfrm>
        <a:prstGeom prst="blockArc">
          <a:avLst>
            <a:gd name="adj1" fmla="val 18900000"/>
            <a:gd name="adj2" fmla="val 2700000"/>
            <a:gd name="adj3" fmla="val 497"/>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09E152-E6CB-4809-A1D0-D1CB01ED5115}">
      <dsp:nvSpPr>
        <dsp:cNvPr id="0" name=""/>
        <dsp:cNvSpPr/>
      </dsp:nvSpPr>
      <dsp:spPr>
        <a:xfrm>
          <a:off x="307133" y="201581"/>
          <a:ext cx="7924904" cy="40342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21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Dispatch and Balancing design</a:t>
          </a:r>
        </a:p>
      </dsp:txBody>
      <dsp:txXfrm>
        <a:off x="307133" y="201581"/>
        <a:ext cx="7924904" cy="403421"/>
      </dsp:txXfrm>
    </dsp:sp>
    <dsp:sp modelId="{DECAD63B-1B09-4B78-91D3-0EE89C1730F2}">
      <dsp:nvSpPr>
        <dsp:cNvPr id="0" name=""/>
        <dsp:cNvSpPr/>
      </dsp:nvSpPr>
      <dsp:spPr>
        <a:xfrm>
          <a:off x="54994" y="151153"/>
          <a:ext cx="504276" cy="504276"/>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A4C4DC-2911-4BD9-8C83-D77F4C1FC02F}">
      <dsp:nvSpPr>
        <dsp:cNvPr id="0" name=""/>
        <dsp:cNvSpPr/>
      </dsp:nvSpPr>
      <dsp:spPr>
        <a:xfrm>
          <a:off x="596213" y="806520"/>
          <a:ext cx="7635824" cy="40342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21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Cross-border trading and operability</a:t>
          </a:r>
        </a:p>
      </dsp:txBody>
      <dsp:txXfrm>
        <a:off x="596213" y="806520"/>
        <a:ext cx="7635824" cy="403421"/>
      </dsp:txXfrm>
    </dsp:sp>
    <dsp:sp modelId="{911F3233-EDC5-4F9F-B9BF-560B01103986}">
      <dsp:nvSpPr>
        <dsp:cNvPr id="0" name=""/>
        <dsp:cNvSpPr/>
      </dsp:nvSpPr>
      <dsp:spPr>
        <a:xfrm>
          <a:off x="344074" y="756092"/>
          <a:ext cx="504276" cy="504276"/>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7184C2-7013-4493-9F9C-FD3981EBD52B}">
      <dsp:nvSpPr>
        <dsp:cNvPr id="0" name=""/>
        <dsp:cNvSpPr/>
      </dsp:nvSpPr>
      <dsp:spPr>
        <a:xfrm>
          <a:off x="684937" y="1411458"/>
          <a:ext cx="7547099" cy="40342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21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Investment support and operability</a:t>
          </a:r>
        </a:p>
      </dsp:txBody>
      <dsp:txXfrm>
        <a:off x="684937" y="1411458"/>
        <a:ext cx="7547099" cy="403421"/>
      </dsp:txXfrm>
    </dsp:sp>
    <dsp:sp modelId="{21FE4307-DA47-4C90-9474-1283B924B30B}">
      <dsp:nvSpPr>
        <dsp:cNvPr id="0" name=""/>
        <dsp:cNvSpPr/>
      </dsp:nvSpPr>
      <dsp:spPr>
        <a:xfrm>
          <a:off x="432799" y="1361031"/>
          <a:ext cx="504276" cy="504276"/>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5A3D87-115C-409E-A165-85914C1818B9}">
      <dsp:nvSpPr>
        <dsp:cNvPr id="0" name=""/>
        <dsp:cNvSpPr/>
      </dsp:nvSpPr>
      <dsp:spPr>
        <a:xfrm>
          <a:off x="596213" y="2016397"/>
          <a:ext cx="7635824" cy="40342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21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Constraint management</a:t>
          </a:r>
        </a:p>
      </dsp:txBody>
      <dsp:txXfrm>
        <a:off x="596213" y="2016397"/>
        <a:ext cx="7635824" cy="403421"/>
      </dsp:txXfrm>
    </dsp:sp>
    <dsp:sp modelId="{67593DBC-DFFD-48E0-A4AE-DDE96596ABD2}">
      <dsp:nvSpPr>
        <dsp:cNvPr id="0" name=""/>
        <dsp:cNvSpPr/>
      </dsp:nvSpPr>
      <dsp:spPr>
        <a:xfrm>
          <a:off x="344074" y="1965969"/>
          <a:ext cx="504276" cy="504276"/>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AFD42D-1879-4E0A-8862-619DCC7FED27}">
      <dsp:nvSpPr>
        <dsp:cNvPr id="0" name=""/>
        <dsp:cNvSpPr/>
      </dsp:nvSpPr>
      <dsp:spPr>
        <a:xfrm>
          <a:off x="307133" y="2621335"/>
          <a:ext cx="7924904" cy="40342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21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Reform implementation planning</a:t>
          </a:r>
        </a:p>
      </dsp:txBody>
      <dsp:txXfrm>
        <a:off x="307133" y="2621335"/>
        <a:ext cx="7924904" cy="403421"/>
      </dsp:txXfrm>
    </dsp:sp>
    <dsp:sp modelId="{0E941533-52DA-431F-82C8-CF1F3262777B}">
      <dsp:nvSpPr>
        <dsp:cNvPr id="0" name=""/>
        <dsp:cNvSpPr/>
      </dsp:nvSpPr>
      <dsp:spPr>
        <a:xfrm>
          <a:off x="54994" y="2570908"/>
          <a:ext cx="504276" cy="504276"/>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1754D3-2F0A-4DA6-85E4-8C8894504A71}" type="datetimeFigureOut">
              <a:rPr lang="en-GB" smtClean="0"/>
              <a:t>22/04/2025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AC7A10-E0F1-4D81-8CC0-09A1D6E7AAF5}" type="slidenum">
              <a:rPr lang="en-GB" smtClean="0"/>
              <a:t>‹#›</a:t>
            </a:fld>
            <a:endParaRPr lang="en-GB"/>
          </a:p>
        </p:txBody>
      </p:sp>
    </p:spTree>
    <p:extLst>
      <p:ext uri="{BB962C8B-B14F-4D97-AF65-F5344CB8AC3E}">
        <p14:creationId xmlns:p14="http://schemas.microsoft.com/office/powerpoint/2010/main" val="203097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35772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AC7A10-E0F1-4D81-8CC0-09A1D6E7AAF5}" type="slidenum">
              <a:rPr lang="en-GB" smtClean="0"/>
              <a:t>16</a:t>
            </a:fld>
            <a:endParaRPr lang="en-GB"/>
          </a:p>
        </p:txBody>
      </p:sp>
    </p:spTree>
    <p:extLst>
      <p:ext uri="{BB962C8B-B14F-4D97-AF65-F5344CB8AC3E}">
        <p14:creationId xmlns:p14="http://schemas.microsoft.com/office/powerpoint/2010/main" val="595924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CE586-96D8-7EA2-2A13-1A09814CB8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898C8B-51DF-97AE-A5F5-751822CD87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5A0A0-2067-ECA8-6A69-DC1C21BFFB1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1E7FE92-2665-DB84-FCDD-7666BDEB381E}"/>
              </a:ext>
            </a:extLst>
          </p:cNvPr>
          <p:cNvSpPr>
            <a:spLocks noGrp="1"/>
          </p:cNvSpPr>
          <p:nvPr>
            <p:ph type="sldNum" sz="quarter" idx="5"/>
          </p:nvPr>
        </p:nvSpPr>
        <p:spPr/>
        <p:txBody>
          <a:bodyPr/>
          <a:lstStyle/>
          <a:p>
            <a:fld id="{BCAC7A10-E0F1-4D81-8CC0-09A1D6E7AAF5}" type="slidenum">
              <a:rPr lang="en-GB" smtClean="0"/>
              <a:t>17</a:t>
            </a:fld>
            <a:endParaRPr lang="en-GB"/>
          </a:p>
        </p:txBody>
      </p:sp>
    </p:spTree>
    <p:extLst>
      <p:ext uri="{BB962C8B-B14F-4D97-AF65-F5344CB8AC3E}">
        <p14:creationId xmlns:p14="http://schemas.microsoft.com/office/powerpoint/2010/main" val="1602425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bg>
      <p:bgPr>
        <a:solidFill>
          <a:schemeClr val="tx2"/>
        </a:solidFill>
        <a:effectLst/>
      </p:bgPr>
    </p:bg>
    <p:spTree>
      <p:nvGrpSpPr>
        <p:cNvPr id="1" name=""/>
        <p:cNvGrpSpPr/>
        <p:nvPr/>
      </p:nvGrpSpPr>
      <p:grpSpPr>
        <a:xfrm>
          <a:off x="0" y="0"/>
          <a:ext cx="0" cy="0"/>
          <a:chOff x="0" y="0"/>
          <a:chExt cx="0" cy="0"/>
        </a:xfrm>
      </p:grpSpPr>
      <p:pic>
        <p:nvPicPr>
          <p:cNvPr id="9" name="Picture 8" descr="A screenshot of a video game&#10;&#10;Description automatically generated">
            <a:extLst>
              <a:ext uri="{FF2B5EF4-FFF2-40B4-BE49-F238E27FC236}">
                <a16:creationId xmlns:a16="http://schemas.microsoft.com/office/drawing/2014/main" id="{FADD29DE-B854-2169-55E1-C3FD699E00D8}"/>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32944" y="1788983"/>
            <a:ext cx="5385942" cy="2387600"/>
          </a:xfrm>
        </p:spPr>
        <p:txBody>
          <a:bodyPr anchor="b">
            <a:normAutofit/>
          </a:bodyPr>
          <a:lstStyle>
            <a:lvl1pPr algn="l">
              <a:defRPr sz="4400" b="0" i="0">
                <a:solidFill>
                  <a:schemeClr val="accent1"/>
                </a:solidFill>
                <a:latin typeface="Poppins Medium" pitchFamily="2" charset="77"/>
                <a:cs typeface="Poppins Medium" pitchFamily="2" charset="77"/>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32944" y="4213654"/>
            <a:ext cx="4335618"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CA69FE06-965E-AA5C-F8B9-30A3AB56667F}"/>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2859806365"/>
      </p:ext>
    </p:extLst>
  </p:cSld>
  <p:clrMapOvr>
    <a:masterClrMapping/>
  </p:clrMapOvr>
  <p:extLst>
    <p:ext uri="{DCECCB84-F9BA-43D5-87BE-67443E8EF086}">
      <p15:sldGuideLst xmlns:p15="http://schemas.microsoft.com/office/powerpoint/2012/main">
        <p15:guide id="1" orient="horz" pos="2160">
          <p15:clr>
            <a:srgbClr val="FBAE40"/>
          </p15:clr>
        </p15:guide>
        <p15:guide id="2" pos="38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x 1">
    <p:spTree>
      <p:nvGrpSpPr>
        <p:cNvPr id="1" name=""/>
        <p:cNvGrpSpPr/>
        <p:nvPr/>
      </p:nvGrpSpPr>
      <p:grpSpPr>
        <a:xfrm>
          <a:off x="0" y="0"/>
          <a:ext cx="0" cy="0"/>
          <a:chOff x="0" y="0"/>
          <a:chExt cx="0" cy="0"/>
        </a:xfrm>
      </p:grpSpPr>
      <p:pic>
        <p:nvPicPr>
          <p:cNvPr id="10" name="Picture 9" descr="A black background with a pink object&#10;&#10;Description automatically generated">
            <a:extLst>
              <a:ext uri="{FF2B5EF4-FFF2-40B4-BE49-F238E27FC236}">
                <a16:creationId xmlns:a16="http://schemas.microsoft.com/office/drawing/2014/main" id="{A17F6C51-DF54-894F-505B-FBC3BC97F7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2" name="Title 1">
            <a:extLst>
              <a:ext uri="{FF2B5EF4-FFF2-40B4-BE49-F238E27FC236}">
                <a16:creationId xmlns:a16="http://schemas.microsoft.com/office/drawing/2014/main" id="{A24D5798-821B-54D8-7307-D3B592F91BCE}"/>
              </a:ext>
            </a:extLst>
          </p:cNvPr>
          <p:cNvSpPr>
            <a:spLocks noGrp="1"/>
          </p:cNvSpPr>
          <p:nvPr>
            <p:ph type="title"/>
          </p:nvPr>
        </p:nvSpPr>
        <p:spPr>
          <a:xfrm>
            <a:off x="637273" y="365125"/>
            <a:ext cx="9709361" cy="870551"/>
          </a:xfrm>
        </p:spPr>
        <p:txBody>
          <a:bodyPr/>
          <a:lstStyle>
            <a:lvl1pPr>
              <a:defRPr b="0" i="0">
                <a:solidFill>
                  <a:schemeClr val="accent1"/>
                </a:solidFill>
                <a:latin typeface="Poppins Medium" pitchFamily="2" charset="77"/>
                <a:cs typeface="Poppins Medium" pitchFamily="2" charset="77"/>
              </a:defRPr>
            </a:lvl1pPr>
          </a:lstStyle>
          <a:p>
            <a:r>
              <a:rPr lang="en-GB"/>
              <a:t>Click to edit Master title style</a:t>
            </a:r>
          </a:p>
        </p:txBody>
      </p:sp>
      <p:sp>
        <p:nvSpPr>
          <p:cNvPr id="3" name="Content Placeholder 2">
            <a:extLst>
              <a:ext uri="{FF2B5EF4-FFF2-40B4-BE49-F238E27FC236}">
                <a16:creationId xmlns:a16="http://schemas.microsoft.com/office/drawing/2014/main" id="{A4A32C58-2F88-40C5-EF11-16328E9C88E8}"/>
              </a:ext>
            </a:extLst>
          </p:cNvPr>
          <p:cNvSpPr>
            <a:spLocks noGrp="1"/>
          </p:cNvSpPr>
          <p:nvPr>
            <p:ph sz="half" idx="1"/>
          </p:nvPr>
        </p:nvSpPr>
        <p:spPr>
          <a:xfrm>
            <a:off x="637273" y="2372497"/>
            <a:ext cx="9709362" cy="3804466"/>
          </a:xfrm>
        </p:spPr>
        <p:txBody>
          <a:bodyPr>
            <a:normAutofit/>
          </a:bodyPr>
          <a:lstStyle>
            <a:lvl1pPr marL="0" indent="0">
              <a:buNone/>
              <a:defRPr sz="1800" b="0" i="0">
                <a:latin typeface="Poppins" pitchFamily="2" charset="77"/>
              </a:defRPr>
            </a:lvl1pPr>
          </a:lstStyle>
          <a:p>
            <a:pPr lvl="0"/>
            <a:r>
              <a:rPr lang="en-GB"/>
              <a:t>Click to edit Master text styles</a:t>
            </a:r>
          </a:p>
        </p:txBody>
      </p:sp>
      <p:sp>
        <p:nvSpPr>
          <p:cNvPr id="9" name="Content Placeholder 8">
            <a:extLst>
              <a:ext uri="{FF2B5EF4-FFF2-40B4-BE49-F238E27FC236}">
                <a16:creationId xmlns:a16="http://schemas.microsoft.com/office/drawing/2014/main" id="{35AB5FD5-63AB-4F3D-B548-39DB3336BC6A}"/>
              </a:ext>
            </a:extLst>
          </p:cNvPr>
          <p:cNvSpPr>
            <a:spLocks noGrp="1"/>
          </p:cNvSpPr>
          <p:nvPr>
            <p:ph sz="quarter" idx="13"/>
          </p:nvPr>
        </p:nvSpPr>
        <p:spPr>
          <a:xfrm>
            <a:off x="637273" y="1322559"/>
            <a:ext cx="9709361" cy="759597"/>
          </a:xfrm>
        </p:spPr>
        <p:txBody>
          <a:bodyPr>
            <a:normAutofit/>
          </a:bodyPr>
          <a:lstStyle>
            <a:lvl1pPr marL="0" indent="0">
              <a:buNone/>
              <a:defRPr sz="2400" b="0" i="0">
                <a:latin typeface="Poppins" pitchFamily="2" charset="77"/>
                <a:cs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767236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box (left) media box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7A9E-C78F-DAF6-0658-5E582E5609F0}"/>
              </a:ext>
            </a:extLst>
          </p:cNvPr>
          <p:cNvSpPr>
            <a:spLocks noGrp="1"/>
          </p:cNvSpPr>
          <p:nvPr>
            <p:ph type="title"/>
          </p:nvPr>
        </p:nvSpPr>
        <p:spPr>
          <a:xfrm>
            <a:off x="637274" y="365125"/>
            <a:ext cx="5360302" cy="1325563"/>
          </a:xfrm>
        </p:spPr>
        <p:txBody>
          <a:bodyPr/>
          <a:lstStyle>
            <a:lvl1pPr>
              <a:defRPr b="0" i="0">
                <a:solidFill>
                  <a:schemeClr val="accent1"/>
                </a:solidFill>
                <a:latin typeface="Poppins Medium" pitchFamily="2" charset="77"/>
                <a:cs typeface="Poppins Medium" pitchFamily="2" charset="77"/>
              </a:defRPr>
            </a:lvl1pPr>
          </a:lstStyle>
          <a:p>
            <a:r>
              <a:rPr lang="en-GB"/>
              <a:t>Click to edit Master title style</a:t>
            </a:r>
          </a:p>
        </p:txBody>
      </p:sp>
      <p:sp>
        <p:nvSpPr>
          <p:cNvPr id="3" name="Text Placeholder 2">
            <a:extLst>
              <a:ext uri="{FF2B5EF4-FFF2-40B4-BE49-F238E27FC236}">
                <a16:creationId xmlns:a16="http://schemas.microsoft.com/office/drawing/2014/main" id="{1881D6EB-D2F1-4B16-20AA-2B2362036EC3}"/>
              </a:ext>
            </a:extLst>
          </p:cNvPr>
          <p:cNvSpPr>
            <a:spLocks noGrp="1"/>
          </p:cNvSpPr>
          <p:nvPr>
            <p:ph type="body" idx="1"/>
          </p:nvPr>
        </p:nvSpPr>
        <p:spPr>
          <a:xfrm>
            <a:off x="637274" y="1681163"/>
            <a:ext cx="5360302" cy="546222"/>
          </a:xfrm>
        </p:spPr>
        <p:txBody>
          <a:bodyPr anchor="b"/>
          <a:lstStyle>
            <a:lvl1pPr marL="0" indent="0">
              <a:buNone/>
              <a:defRPr sz="2400" b="0" i="0">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05F1A0D-AA08-8017-1259-207ADC3A5774}"/>
              </a:ext>
            </a:extLst>
          </p:cNvPr>
          <p:cNvSpPr>
            <a:spLocks noGrp="1"/>
          </p:cNvSpPr>
          <p:nvPr>
            <p:ph sz="half" idx="2"/>
          </p:nvPr>
        </p:nvSpPr>
        <p:spPr>
          <a:xfrm>
            <a:off x="637274" y="2505075"/>
            <a:ext cx="5360302" cy="3684588"/>
          </a:xfrm>
        </p:spPr>
        <p:txBody>
          <a:bodyPr>
            <a:normAutofit/>
          </a:bodyPr>
          <a:lstStyle>
            <a:lvl1pPr marL="0" indent="0">
              <a:buNone/>
              <a:defRPr sz="1800" b="0" i="0">
                <a:latin typeface="Poppins" pitchFamily="2" charset="77"/>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Click to edit Master text styles</a:t>
            </a:r>
          </a:p>
        </p:txBody>
      </p:sp>
      <p:sp>
        <p:nvSpPr>
          <p:cNvPr id="11" name="Picture Placeholder 10">
            <a:extLst>
              <a:ext uri="{FF2B5EF4-FFF2-40B4-BE49-F238E27FC236}">
                <a16:creationId xmlns:a16="http://schemas.microsoft.com/office/drawing/2014/main" id="{920475B3-F806-CFBA-374B-4DFD48EA25F5}"/>
              </a:ext>
            </a:extLst>
          </p:cNvPr>
          <p:cNvSpPr>
            <a:spLocks noGrp="1"/>
          </p:cNvSpPr>
          <p:nvPr>
            <p:ph type="pic" sz="quarter" idx="13"/>
          </p:nvPr>
        </p:nvSpPr>
        <p:spPr>
          <a:xfrm>
            <a:off x="6470650" y="0"/>
            <a:ext cx="5721350" cy="6858000"/>
          </a:xfrm>
        </p:spPr>
        <p:txBody>
          <a:bodyPr/>
          <a:lstStyle>
            <a:lvl1pPr>
              <a:defRPr b="0" i="0">
                <a:latin typeface="Poppins" pitchFamily="2" charset="77"/>
              </a:defRPr>
            </a:lvl1pPr>
          </a:lstStyle>
          <a:p>
            <a:endParaRPr lang="en-GB"/>
          </a:p>
        </p:txBody>
      </p:sp>
      <p:pic>
        <p:nvPicPr>
          <p:cNvPr id="15" name="Picture 14" descr="A black and white logo&#10;&#10;Description automatically generated">
            <a:extLst>
              <a:ext uri="{FF2B5EF4-FFF2-40B4-BE49-F238E27FC236}">
                <a16:creationId xmlns:a16="http://schemas.microsoft.com/office/drawing/2014/main" id="{3864807D-A5DF-3E79-E021-543FED2A71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8283" y="5745025"/>
            <a:ext cx="1658716" cy="1112975"/>
          </a:xfrm>
          <a:prstGeom prst="rect">
            <a:avLst/>
          </a:prstGeom>
        </p:spPr>
      </p:pic>
    </p:spTree>
    <p:extLst>
      <p:ext uri="{BB962C8B-B14F-4D97-AF65-F5344CB8AC3E}">
        <p14:creationId xmlns:p14="http://schemas.microsoft.com/office/powerpoint/2010/main" val="3739492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ighlight Box x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A1647E-75C3-1FDB-7B8C-7BFFC9765437}"/>
              </a:ext>
            </a:extLst>
          </p:cNvPr>
          <p:cNvSpPr/>
          <p:nvPr userDrawn="1"/>
        </p:nvSpPr>
        <p:spPr>
          <a:xfrm>
            <a:off x="0" y="3429000"/>
            <a:ext cx="6096000" cy="3429000"/>
          </a:xfrm>
          <a:prstGeom prst="rect">
            <a:avLst/>
          </a:prstGeom>
          <a:solidFill>
            <a:srgbClr val="81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itchFamily="2" charset="77"/>
            </a:endParaRPr>
          </a:p>
        </p:txBody>
      </p:sp>
      <p:sp>
        <p:nvSpPr>
          <p:cNvPr id="8" name="Rectangle 7">
            <a:extLst>
              <a:ext uri="{FF2B5EF4-FFF2-40B4-BE49-F238E27FC236}">
                <a16:creationId xmlns:a16="http://schemas.microsoft.com/office/drawing/2014/main" id="{BC44BC44-1008-8478-D64A-C7BFB3047FAB}"/>
              </a:ext>
            </a:extLst>
          </p:cNvPr>
          <p:cNvSpPr/>
          <p:nvPr userDrawn="1"/>
        </p:nvSpPr>
        <p:spPr>
          <a:xfrm>
            <a:off x="0" y="1"/>
            <a:ext cx="6096000" cy="342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itchFamily="2" charset="77"/>
            </a:endParaRPr>
          </a:p>
        </p:txBody>
      </p:sp>
      <p:sp>
        <p:nvSpPr>
          <p:cNvPr id="9" name="Rectangle 8">
            <a:extLst>
              <a:ext uri="{FF2B5EF4-FFF2-40B4-BE49-F238E27FC236}">
                <a16:creationId xmlns:a16="http://schemas.microsoft.com/office/drawing/2014/main" id="{03BCE880-9610-64A0-A954-B9102D8026D1}"/>
              </a:ext>
            </a:extLst>
          </p:cNvPr>
          <p:cNvSpPr>
            <a:spLocks noGrp="1" noRot="1" noMove="1" noResize="1" noEditPoints="1" noAdjustHandles="1" noChangeArrowheads="1" noChangeShapeType="1"/>
          </p:cNvSpPr>
          <p:nvPr userDrawn="1"/>
        </p:nvSpPr>
        <p:spPr>
          <a:xfrm>
            <a:off x="6096000" y="0"/>
            <a:ext cx="6096000" cy="6857999"/>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itchFamily="2" charset="77"/>
            </a:endParaRPr>
          </a:p>
        </p:txBody>
      </p:sp>
      <p:sp>
        <p:nvSpPr>
          <p:cNvPr id="2" name="Title 1">
            <a:extLst>
              <a:ext uri="{FF2B5EF4-FFF2-40B4-BE49-F238E27FC236}">
                <a16:creationId xmlns:a16="http://schemas.microsoft.com/office/drawing/2014/main" id="{1591C4AD-353B-4788-1942-1F0D641705CA}"/>
              </a:ext>
            </a:extLst>
          </p:cNvPr>
          <p:cNvSpPr>
            <a:spLocks noGrp="1"/>
          </p:cNvSpPr>
          <p:nvPr>
            <p:ph type="title"/>
          </p:nvPr>
        </p:nvSpPr>
        <p:spPr>
          <a:xfrm>
            <a:off x="632012" y="501652"/>
            <a:ext cx="4114800" cy="668242"/>
          </a:xfrm>
        </p:spPr>
        <p:txBody>
          <a:bodyPr>
            <a:normAutofit/>
          </a:bodyPr>
          <a:lstStyle>
            <a:lvl1pPr>
              <a:defRPr sz="2400" b="0" i="0">
                <a:solidFill>
                  <a:schemeClr val="tx2"/>
                </a:solidFill>
                <a:latin typeface="Poppins Medium" pitchFamily="2" charset="77"/>
                <a:cs typeface="Poppins Medium" pitchFamily="2" charset="77"/>
              </a:defRPr>
            </a:lvl1pPr>
          </a:lstStyle>
          <a:p>
            <a:r>
              <a:rPr lang="en-GB"/>
              <a:t>Click to edit Master title style</a:t>
            </a:r>
          </a:p>
        </p:txBody>
      </p:sp>
      <p:sp>
        <p:nvSpPr>
          <p:cNvPr id="12" name="Text Placeholder 11">
            <a:extLst>
              <a:ext uri="{FF2B5EF4-FFF2-40B4-BE49-F238E27FC236}">
                <a16:creationId xmlns:a16="http://schemas.microsoft.com/office/drawing/2014/main" id="{6E3E7257-1DA1-F7E1-28D5-D974C4FA5449}"/>
              </a:ext>
            </a:extLst>
          </p:cNvPr>
          <p:cNvSpPr>
            <a:spLocks noGrp="1"/>
          </p:cNvSpPr>
          <p:nvPr>
            <p:ph type="body" sz="quarter" idx="13"/>
          </p:nvPr>
        </p:nvSpPr>
        <p:spPr>
          <a:xfrm>
            <a:off x="632012" y="1342349"/>
            <a:ext cx="4924348" cy="1712014"/>
          </a:xfrm>
        </p:spPr>
        <p:txBody>
          <a:bodyPr>
            <a:normAutofit/>
          </a:bodyPr>
          <a:lstStyle>
            <a:lvl1pPr marL="0" indent="0">
              <a:buNone/>
              <a:defRPr sz="1800" b="0" i="0">
                <a:solidFill>
                  <a:schemeClr val="tx2"/>
                </a:solidFill>
                <a:latin typeface="Poppins" pitchFamily="2" charset="77"/>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GB"/>
              <a:t>Click to edit Master text styles</a:t>
            </a:r>
          </a:p>
        </p:txBody>
      </p:sp>
      <p:pic>
        <p:nvPicPr>
          <p:cNvPr id="17" name="Picture 16" descr="A black background with white text&#10;&#10;Description automatically generated">
            <a:extLst>
              <a:ext uri="{FF2B5EF4-FFF2-40B4-BE49-F238E27FC236}">
                <a16:creationId xmlns:a16="http://schemas.microsoft.com/office/drawing/2014/main" id="{F64D4804-511F-AFEC-D1BB-B29C795B97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5370" y="5746066"/>
            <a:ext cx="1665087" cy="1117250"/>
          </a:xfrm>
          <a:prstGeom prst="rect">
            <a:avLst/>
          </a:prstGeom>
        </p:spPr>
      </p:pic>
      <p:sp>
        <p:nvSpPr>
          <p:cNvPr id="21" name="Picture Placeholder 20">
            <a:extLst>
              <a:ext uri="{FF2B5EF4-FFF2-40B4-BE49-F238E27FC236}">
                <a16:creationId xmlns:a16="http://schemas.microsoft.com/office/drawing/2014/main" id="{17F6E517-5429-A2F6-D34C-964E6CD37C9D}"/>
              </a:ext>
            </a:extLst>
          </p:cNvPr>
          <p:cNvSpPr>
            <a:spLocks noGrp="1"/>
          </p:cNvSpPr>
          <p:nvPr>
            <p:ph type="pic" sz="quarter" idx="15"/>
          </p:nvPr>
        </p:nvSpPr>
        <p:spPr>
          <a:xfrm>
            <a:off x="6792990" y="1006627"/>
            <a:ext cx="2297679" cy="2297679"/>
          </a:xfrm>
          <a:prstGeom prst="ellipse">
            <a:avLst/>
          </a:prstGeom>
        </p:spPr>
        <p:txBody>
          <a:bodyPr/>
          <a:lstStyle>
            <a:lvl1pPr>
              <a:defRPr b="0" i="0">
                <a:latin typeface="Poppins" pitchFamily="2" charset="77"/>
              </a:defRPr>
            </a:lvl1pPr>
          </a:lstStyle>
          <a:p>
            <a:endParaRPr lang="en-GB"/>
          </a:p>
        </p:txBody>
      </p:sp>
      <p:sp>
        <p:nvSpPr>
          <p:cNvPr id="22" name="Picture Placeholder 20">
            <a:extLst>
              <a:ext uri="{FF2B5EF4-FFF2-40B4-BE49-F238E27FC236}">
                <a16:creationId xmlns:a16="http://schemas.microsoft.com/office/drawing/2014/main" id="{E04B2806-1F83-34D3-221F-2C4B3249EA6D}"/>
              </a:ext>
            </a:extLst>
          </p:cNvPr>
          <p:cNvSpPr>
            <a:spLocks noGrp="1"/>
          </p:cNvSpPr>
          <p:nvPr>
            <p:ph type="pic" sz="quarter" idx="16"/>
          </p:nvPr>
        </p:nvSpPr>
        <p:spPr>
          <a:xfrm>
            <a:off x="9133166" y="1006627"/>
            <a:ext cx="2297679" cy="2297679"/>
          </a:xfrm>
          <a:prstGeom prst="ellipse">
            <a:avLst/>
          </a:prstGeom>
        </p:spPr>
        <p:txBody>
          <a:bodyPr/>
          <a:lstStyle>
            <a:lvl1pPr>
              <a:defRPr b="0" i="0">
                <a:latin typeface="Poppins" pitchFamily="2" charset="77"/>
              </a:defRPr>
            </a:lvl1pPr>
          </a:lstStyle>
          <a:p>
            <a:endParaRPr lang="en-GB"/>
          </a:p>
        </p:txBody>
      </p:sp>
      <p:sp>
        <p:nvSpPr>
          <p:cNvPr id="23" name="Picture Placeholder 20">
            <a:extLst>
              <a:ext uri="{FF2B5EF4-FFF2-40B4-BE49-F238E27FC236}">
                <a16:creationId xmlns:a16="http://schemas.microsoft.com/office/drawing/2014/main" id="{3A50FE80-7330-1683-7D23-937274886C7D}"/>
              </a:ext>
            </a:extLst>
          </p:cNvPr>
          <p:cNvSpPr>
            <a:spLocks noGrp="1"/>
          </p:cNvSpPr>
          <p:nvPr>
            <p:ph type="pic" sz="quarter" idx="17"/>
          </p:nvPr>
        </p:nvSpPr>
        <p:spPr>
          <a:xfrm>
            <a:off x="6792990" y="3309169"/>
            <a:ext cx="2297679" cy="2297679"/>
          </a:xfrm>
          <a:prstGeom prst="ellipse">
            <a:avLst/>
          </a:prstGeom>
        </p:spPr>
        <p:txBody>
          <a:bodyPr/>
          <a:lstStyle>
            <a:lvl1pPr>
              <a:defRPr b="0" i="0">
                <a:latin typeface="Poppins" pitchFamily="2" charset="77"/>
              </a:defRPr>
            </a:lvl1pPr>
          </a:lstStyle>
          <a:p>
            <a:endParaRPr lang="en-GB"/>
          </a:p>
        </p:txBody>
      </p:sp>
      <p:sp>
        <p:nvSpPr>
          <p:cNvPr id="24" name="Picture Placeholder 20">
            <a:extLst>
              <a:ext uri="{FF2B5EF4-FFF2-40B4-BE49-F238E27FC236}">
                <a16:creationId xmlns:a16="http://schemas.microsoft.com/office/drawing/2014/main" id="{8D27946E-1055-AE60-D3CE-5732F4CA1791}"/>
              </a:ext>
            </a:extLst>
          </p:cNvPr>
          <p:cNvSpPr>
            <a:spLocks noGrp="1"/>
          </p:cNvSpPr>
          <p:nvPr>
            <p:ph type="pic" sz="quarter" idx="18"/>
          </p:nvPr>
        </p:nvSpPr>
        <p:spPr>
          <a:xfrm>
            <a:off x="9133166" y="3309169"/>
            <a:ext cx="2297679" cy="2297679"/>
          </a:xfrm>
          <a:prstGeom prst="ellipse">
            <a:avLst/>
          </a:prstGeom>
        </p:spPr>
        <p:txBody>
          <a:bodyPr/>
          <a:lstStyle>
            <a:lvl1pPr>
              <a:defRPr b="0" i="0">
                <a:latin typeface="Poppins" pitchFamily="2" charset="77"/>
              </a:defRPr>
            </a:lvl1pPr>
          </a:lstStyle>
          <a:p>
            <a:endParaRPr lang="en-GB"/>
          </a:p>
        </p:txBody>
      </p:sp>
      <p:sp>
        <p:nvSpPr>
          <p:cNvPr id="25" name="Oval 24">
            <a:extLst>
              <a:ext uri="{FF2B5EF4-FFF2-40B4-BE49-F238E27FC236}">
                <a16:creationId xmlns:a16="http://schemas.microsoft.com/office/drawing/2014/main" id="{D2D94757-FA0A-6B76-AD9C-3993534B0523}"/>
              </a:ext>
            </a:extLst>
          </p:cNvPr>
          <p:cNvSpPr/>
          <p:nvPr userDrawn="1"/>
        </p:nvSpPr>
        <p:spPr>
          <a:xfrm>
            <a:off x="11430845" y="1001026"/>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itchFamily="2" charset="77"/>
            </a:endParaRPr>
          </a:p>
        </p:txBody>
      </p:sp>
      <p:sp>
        <p:nvSpPr>
          <p:cNvPr id="26" name="Oval 25">
            <a:extLst>
              <a:ext uri="{FF2B5EF4-FFF2-40B4-BE49-F238E27FC236}">
                <a16:creationId xmlns:a16="http://schemas.microsoft.com/office/drawing/2014/main" id="{9AB12763-DBD1-1841-CA8E-22FF5ED6696E}"/>
              </a:ext>
            </a:extLst>
          </p:cNvPr>
          <p:cNvSpPr/>
          <p:nvPr userDrawn="1"/>
        </p:nvSpPr>
        <p:spPr>
          <a:xfrm>
            <a:off x="11430845" y="3303551"/>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itchFamily="2" charset="77"/>
            </a:endParaRPr>
          </a:p>
        </p:txBody>
      </p:sp>
      <p:sp>
        <p:nvSpPr>
          <p:cNvPr id="27" name="Title 1">
            <a:extLst>
              <a:ext uri="{FF2B5EF4-FFF2-40B4-BE49-F238E27FC236}">
                <a16:creationId xmlns:a16="http://schemas.microsoft.com/office/drawing/2014/main" id="{61BBB9AE-4A63-EFC4-BAF9-A24EC128133F}"/>
              </a:ext>
            </a:extLst>
          </p:cNvPr>
          <p:cNvSpPr txBox="1">
            <a:spLocks/>
          </p:cNvSpPr>
          <p:nvPr userDrawn="1"/>
        </p:nvSpPr>
        <p:spPr>
          <a:xfrm>
            <a:off x="632012" y="3685723"/>
            <a:ext cx="4114800" cy="66824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2400" b="1" i="0" kern="1200">
                <a:solidFill>
                  <a:schemeClr val="tx2"/>
                </a:solidFill>
                <a:latin typeface="Arial" panose="020B0604020202020204" pitchFamily="34" charset="0"/>
                <a:ea typeface="+mj-ea"/>
                <a:cs typeface="Arial" panose="020B0604020202020204" pitchFamily="34" charset="0"/>
              </a:defRPr>
            </a:lvl1pPr>
          </a:lstStyle>
          <a:p>
            <a:r>
              <a:rPr lang="en-GB" b="0" i="0">
                <a:solidFill>
                  <a:schemeClr val="bg1"/>
                </a:solidFill>
                <a:latin typeface="Poppins" pitchFamily="2" charset="77"/>
                <a:cs typeface="Poppins" pitchFamily="2" charset="77"/>
              </a:rPr>
              <a:t>Click to edit Master title style</a:t>
            </a:r>
          </a:p>
        </p:txBody>
      </p:sp>
      <p:sp>
        <p:nvSpPr>
          <p:cNvPr id="28" name="Text Placeholder 11">
            <a:extLst>
              <a:ext uri="{FF2B5EF4-FFF2-40B4-BE49-F238E27FC236}">
                <a16:creationId xmlns:a16="http://schemas.microsoft.com/office/drawing/2014/main" id="{9F928298-8FD9-7EE7-12A2-6E4EE4203525}"/>
              </a:ext>
            </a:extLst>
          </p:cNvPr>
          <p:cNvSpPr>
            <a:spLocks noGrp="1"/>
          </p:cNvSpPr>
          <p:nvPr>
            <p:ph type="body" sz="quarter" idx="19"/>
          </p:nvPr>
        </p:nvSpPr>
        <p:spPr>
          <a:xfrm>
            <a:off x="632012" y="4526420"/>
            <a:ext cx="4924348" cy="1712014"/>
          </a:xfrm>
        </p:spPr>
        <p:txBody>
          <a:bodyPr>
            <a:normAutofit/>
          </a:bodyPr>
          <a:lstStyle>
            <a:lvl1pPr marL="0" indent="0">
              <a:buNone/>
              <a:defRPr sz="1800" b="0" i="0">
                <a:solidFill>
                  <a:schemeClr val="bg1"/>
                </a:solidFill>
                <a:latin typeface="Poppins" pitchFamily="2" charset="77"/>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GB"/>
              <a:t>Click to edit Master text styles</a:t>
            </a:r>
          </a:p>
        </p:txBody>
      </p:sp>
      <p:sp>
        <p:nvSpPr>
          <p:cNvPr id="5" name="TextBox 4">
            <a:extLst>
              <a:ext uri="{FF2B5EF4-FFF2-40B4-BE49-F238E27FC236}">
                <a16:creationId xmlns:a16="http://schemas.microsoft.com/office/drawing/2014/main" id="{1385A706-DD91-6F22-5AA3-A69E8823136A}"/>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10" name="TextBox 9">
            <a:extLst>
              <a:ext uri="{FF2B5EF4-FFF2-40B4-BE49-F238E27FC236}">
                <a16:creationId xmlns:a16="http://schemas.microsoft.com/office/drawing/2014/main" id="{16F0B063-2AC7-4AF4-0958-1511CAD9BBDB}"/>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Poppins" pitchFamily="2" charset="77"/>
              </a:rPr>
              <a:t>Public</a:t>
            </a:r>
          </a:p>
        </p:txBody>
      </p:sp>
    </p:spTree>
    <p:extLst>
      <p:ext uri="{BB962C8B-B14F-4D97-AF65-F5344CB8AC3E}">
        <p14:creationId xmlns:p14="http://schemas.microsoft.com/office/powerpoint/2010/main" val="1671936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Primary Breaker slide - Purple">
    <p:bg>
      <p:bgPr>
        <a:solidFill>
          <a:schemeClr val="tx2"/>
        </a:solidFill>
        <a:effectLst/>
      </p:bgPr>
    </p:bg>
    <p:spTree>
      <p:nvGrpSpPr>
        <p:cNvPr id="1" name=""/>
        <p:cNvGrpSpPr/>
        <p:nvPr/>
      </p:nvGrpSpPr>
      <p:grpSpPr>
        <a:xfrm>
          <a:off x="0" y="0"/>
          <a:ext cx="0" cy="0"/>
          <a:chOff x="0" y="0"/>
          <a:chExt cx="0" cy="0"/>
        </a:xfrm>
      </p:grpSpPr>
      <p:pic>
        <p:nvPicPr>
          <p:cNvPr id="7" name="Picture 6" descr="A purple and white background&#10;&#10;Description automatically generated">
            <a:extLst>
              <a:ext uri="{FF2B5EF4-FFF2-40B4-BE49-F238E27FC236}">
                <a16:creationId xmlns:a16="http://schemas.microsoft.com/office/drawing/2014/main" id="{A130E291-1866-9610-5CC3-7DFC426B7A03}"/>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91018" y="820795"/>
            <a:ext cx="5047782"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91018" y="3245466"/>
            <a:ext cx="3841424"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1D6A8BFF-616F-C1F3-75EC-AC1330A8142F}"/>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8" name="TextBox 7">
            <a:extLst>
              <a:ext uri="{FF2B5EF4-FFF2-40B4-BE49-F238E27FC236}">
                <a16:creationId xmlns:a16="http://schemas.microsoft.com/office/drawing/2014/main" id="{7562F1C3-D8E4-B6FF-1CB4-4CA989B0F14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1944341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imary Image Breaker Slide (Purpl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Poppins" pitchFamily="2" charset="77"/>
              </a:defRPr>
            </a:lvl1pPr>
          </a:lstStyle>
          <a:p>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2"/>
          <a:stretch>
            <a:fillRect/>
          </a:stretch>
        </p:blipFill>
        <p:spPr>
          <a:xfrm>
            <a:off x="19877" y="-1388"/>
            <a:ext cx="12189533" cy="6859388"/>
          </a:xfrm>
          <a:prstGeom prst="rect">
            <a:avLst/>
          </a:prstGeom>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defRPr sz="4400" b="0" i="0">
                <a:solidFill>
                  <a:schemeClr val="tx1"/>
                </a:solidFill>
                <a:latin typeface="Poppins Medium" pitchFamily="2" charset="77"/>
                <a:cs typeface="Poppins Medium" pitchFamily="2" charset="77"/>
              </a:defRPr>
            </a:lvl1pPr>
          </a:lstStyle>
          <a:p>
            <a:r>
              <a:rPr lang="en-GB"/>
              <a:t>Click to edit Master title style</a:t>
            </a:r>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tx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203862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rimary Image Breaker Slide (Purple)">
    <p:spTree>
      <p:nvGrpSpPr>
        <p:cNvPr id="1" name=""/>
        <p:cNvGrpSpPr/>
        <p:nvPr/>
      </p:nvGrpSpPr>
      <p:grpSpPr>
        <a:xfrm>
          <a:off x="0" y="0"/>
          <a:ext cx="0" cy="0"/>
          <a:chOff x="0" y="0"/>
          <a:chExt cx="0" cy="0"/>
        </a:xfrm>
      </p:grpSpPr>
      <p:pic>
        <p:nvPicPr>
          <p:cNvPr id="5" name="Picture 4" descr="A aerial view of a landscape&#10;&#10;Description automatically generated">
            <a:extLst>
              <a:ext uri="{FF2B5EF4-FFF2-40B4-BE49-F238E27FC236}">
                <a16:creationId xmlns:a16="http://schemas.microsoft.com/office/drawing/2014/main" id="{CD01DA94-F338-6D64-E8BC-F0B3B13D7B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388"/>
            <a:ext cx="12192000" cy="6859388"/>
          </a:xfrm>
          <a:prstGeom prst="rect">
            <a:avLst/>
          </a:prstGeom>
        </p:spPr>
      </p:pic>
      <p:sp>
        <p:nvSpPr>
          <p:cNvPr id="4" name="Rectangle 3">
            <a:extLst>
              <a:ext uri="{FF2B5EF4-FFF2-40B4-BE49-F238E27FC236}">
                <a16:creationId xmlns:a16="http://schemas.microsoft.com/office/drawing/2014/main" id="{3CAB9DCB-488A-769D-8E9F-C764AB021394}"/>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3"/>
          <a:stretch>
            <a:fillRect/>
          </a:stretch>
        </p:blipFill>
        <p:spPr>
          <a:xfrm>
            <a:off x="19877" y="-1388"/>
            <a:ext cx="12189533" cy="6859388"/>
          </a:xfrm>
          <a:prstGeom prst="rect">
            <a:avLst/>
          </a:prstGeom>
          <a:ln>
            <a:noFill/>
          </a:ln>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TextBox 8">
            <a:extLst>
              <a:ext uri="{FF2B5EF4-FFF2-40B4-BE49-F238E27FC236}">
                <a16:creationId xmlns:a16="http://schemas.microsoft.com/office/drawing/2014/main" id="{9A087B3C-9691-28BD-F147-96ADB5060A6A}"/>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11" name="TextBox 10">
            <a:extLst>
              <a:ext uri="{FF2B5EF4-FFF2-40B4-BE49-F238E27FC236}">
                <a16:creationId xmlns:a16="http://schemas.microsoft.com/office/drawing/2014/main" id="{92168696-50C5-E93F-C095-40854C3C3AC9}"/>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5761069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imary Text (Left) Media (Right) Slide - Purple">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itchFamily="2" charset="77"/>
              </a:defRPr>
            </a:lvl1pPr>
          </a:lstStyle>
          <a:p>
            <a:endParaRPr lang="en-GB"/>
          </a:p>
        </p:txBody>
      </p:sp>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54EFE4BF-EB68-BFFF-F1BF-9E1AC71C4350}"/>
              </a:ext>
            </a:extLst>
          </p:cNvPr>
          <p:cNvSpPr>
            <a:spLocks noGrp="1"/>
          </p:cNvSpPr>
          <p:nvPr>
            <p:ph type="title"/>
          </p:nvPr>
        </p:nvSpPr>
        <p:spPr>
          <a:xfrm>
            <a:off x="637273" y="827711"/>
            <a:ext cx="5045070" cy="1325563"/>
          </a:xfrm>
        </p:spPr>
        <p:txBody>
          <a:bodyPr/>
          <a:lstStyle>
            <a:lvl1pPr>
              <a:defRPr b="0" i="0">
                <a:solidFill>
                  <a:schemeClr val="accent1"/>
                </a:solidFill>
                <a:latin typeface="Poppins Medium" pitchFamily="2" charset="77"/>
                <a:cs typeface="Poppins Medium" pitchFamily="2" charset="77"/>
              </a:defRPr>
            </a:lvl1pPr>
          </a:lstStyle>
          <a:p>
            <a:r>
              <a:rPr lang="en-GB"/>
              <a:t>Click to edit Master title style</a:t>
            </a:r>
          </a:p>
        </p:txBody>
      </p:sp>
      <p:sp>
        <p:nvSpPr>
          <p:cNvPr id="6" name="Text Placeholder 12">
            <a:extLst>
              <a:ext uri="{FF2B5EF4-FFF2-40B4-BE49-F238E27FC236}">
                <a16:creationId xmlns:a16="http://schemas.microsoft.com/office/drawing/2014/main" id="{4736E375-44F9-DC20-7D2C-AE6352F49D2D}"/>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E536F979-0D00-F0C3-148A-532A54812373}"/>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7" name="TextBox 6">
            <a:extLst>
              <a:ext uri="{FF2B5EF4-FFF2-40B4-BE49-F238E27FC236}">
                <a16:creationId xmlns:a16="http://schemas.microsoft.com/office/drawing/2014/main" id="{E2BA68CD-CD7C-6841-61D8-9B40F036486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839420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background text layout">
    <p:bg>
      <p:bgPr>
        <a:solidFill>
          <a:schemeClr val="tx2"/>
        </a:solidFill>
        <a:effectLst/>
      </p:bgPr>
    </p:bg>
    <p:spTree>
      <p:nvGrpSpPr>
        <p:cNvPr id="1" name=""/>
        <p:cNvGrpSpPr/>
        <p:nvPr/>
      </p:nvGrpSpPr>
      <p:grpSpPr>
        <a:xfrm>
          <a:off x="0" y="0"/>
          <a:ext cx="0" cy="0"/>
          <a:chOff x="0" y="0"/>
          <a:chExt cx="0" cy="0"/>
        </a:xfrm>
      </p:grpSpPr>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594BE5F-29D9-6A6E-3331-86902DD8870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4" name="Picture 3" descr="A black background with a pink object&#10;&#10;Description automatically generated">
            <a:extLst>
              <a:ext uri="{FF2B5EF4-FFF2-40B4-BE49-F238E27FC236}">
                <a16:creationId xmlns:a16="http://schemas.microsoft.com/office/drawing/2014/main" id="{1E9E3F9F-3B31-579B-232E-B051281E6921}"/>
              </a:ext>
            </a:extLst>
          </p:cNvPr>
          <p:cNvPicPr>
            <a:picLocks noChangeAspect="1"/>
          </p:cNvPicPr>
          <p:nvPr userDrawn="1"/>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8805910" y="0"/>
            <a:ext cx="3386090" cy="2339440"/>
          </a:xfrm>
          <a:prstGeom prst="rect">
            <a:avLst/>
          </a:prstGeom>
        </p:spPr>
      </p:pic>
      <p:sp>
        <p:nvSpPr>
          <p:cNvPr id="14" name="Title 1">
            <a:extLst>
              <a:ext uri="{FF2B5EF4-FFF2-40B4-BE49-F238E27FC236}">
                <a16:creationId xmlns:a16="http://schemas.microsoft.com/office/drawing/2014/main" id="{34E2B107-4A77-DBA7-45F4-4E1E102F838B}"/>
              </a:ext>
            </a:extLst>
          </p:cNvPr>
          <p:cNvSpPr>
            <a:spLocks noGrp="1"/>
          </p:cNvSpPr>
          <p:nvPr>
            <p:ph type="title"/>
          </p:nvPr>
        </p:nvSpPr>
        <p:spPr>
          <a:xfrm>
            <a:off x="637273" y="365125"/>
            <a:ext cx="8664382" cy="1325563"/>
          </a:xfrm>
        </p:spPr>
        <p:txBody>
          <a:bodyPr/>
          <a:lstStyle>
            <a:lvl1pPr>
              <a:defRPr b="0" i="0">
                <a:solidFill>
                  <a:schemeClr val="accent1"/>
                </a:solidFill>
                <a:latin typeface="Poppins Medium" pitchFamily="2" charset="77"/>
                <a:cs typeface="Poppins Medium" pitchFamily="2" charset="77"/>
              </a:defRPr>
            </a:lvl1pPr>
          </a:lstStyle>
          <a:p>
            <a:r>
              <a:rPr lang="en-GB"/>
              <a:t>Click to edit Master title style</a:t>
            </a:r>
          </a:p>
        </p:txBody>
      </p:sp>
      <p:sp>
        <p:nvSpPr>
          <p:cNvPr id="16" name="Text Placeholder 12">
            <a:extLst>
              <a:ext uri="{FF2B5EF4-FFF2-40B4-BE49-F238E27FC236}">
                <a16:creationId xmlns:a16="http://schemas.microsoft.com/office/drawing/2014/main" id="{AF2E0677-1F71-2249-5CE6-C3BA76F65548}"/>
              </a:ext>
            </a:extLst>
          </p:cNvPr>
          <p:cNvSpPr>
            <a:spLocks noGrp="1"/>
          </p:cNvSpPr>
          <p:nvPr>
            <p:ph type="body" sz="quarter" idx="13"/>
          </p:nvPr>
        </p:nvSpPr>
        <p:spPr>
          <a:xfrm>
            <a:off x="637273" y="1926771"/>
            <a:ext cx="4462848" cy="2755588"/>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7" name="Text Placeholder 12">
            <a:extLst>
              <a:ext uri="{FF2B5EF4-FFF2-40B4-BE49-F238E27FC236}">
                <a16:creationId xmlns:a16="http://schemas.microsoft.com/office/drawing/2014/main" id="{E7A36747-0535-B11F-27CB-9A6F5DF06DB7}"/>
              </a:ext>
            </a:extLst>
          </p:cNvPr>
          <p:cNvSpPr>
            <a:spLocks noGrp="1"/>
          </p:cNvSpPr>
          <p:nvPr>
            <p:ph type="body" sz="quarter" idx="14"/>
          </p:nvPr>
        </p:nvSpPr>
        <p:spPr>
          <a:xfrm>
            <a:off x="5449088" y="1926771"/>
            <a:ext cx="4462848" cy="2755588"/>
          </a:xfrm>
        </p:spPr>
        <p:txBody>
          <a:bodyPr>
            <a:normAutofit/>
          </a:bodyPr>
          <a:lstStyle>
            <a:lvl1pPr marL="0" indent="0">
              <a:buNone/>
              <a:defRPr sz="1800" b="0" i="0">
                <a:solidFill>
                  <a:schemeClr val="bg1"/>
                </a:solidFill>
                <a:latin typeface="Poppins" pitchFamily="2" charset="77"/>
              </a:defRPr>
            </a:lvl1pPr>
          </a:lstStyle>
          <a:p>
            <a:pPr lvl="0"/>
            <a:r>
              <a:rPr lang="en-GB"/>
              <a:t>Click to edit Master text styles</a:t>
            </a:r>
          </a:p>
        </p:txBody>
      </p:sp>
      <p:sp>
        <p:nvSpPr>
          <p:cNvPr id="5" name="TextBox 4">
            <a:extLst>
              <a:ext uri="{FF2B5EF4-FFF2-40B4-BE49-F238E27FC236}">
                <a16:creationId xmlns:a16="http://schemas.microsoft.com/office/drawing/2014/main" id="{A9754318-E03D-0393-D152-B9A196C9C082}"/>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7" name="TextBox 6">
            <a:extLst>
              <a:ext uri="{FF2B5EF4-FFF2-40B4-BE49-F238E27FC236}">
                <a16:creationId xmlns:a16="http://schemas.microsoft.com/office/drawing/2014/main" id="{B61424DF-37C5-E8FF-0693-6DC50DFA7141}"/>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1385035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imary Text (left) Circle Media (right) -Purple">
    <p:spTree>
      <p:nvGrpSpPr>
        <p:cNvPr id="1" name=""/>
        <p:cNvGrpSpPr/>
        <p:nvPr/>
      </p:nvGrpSpPr>
      <p:grpSpPr>
        <a:xfrm>
          <a:off x="0" y="0"/>
          <a:ext cx="0" cy="0"/>
          <a:chOff x="0" y="0"/>
          <a:chExt cx="0" cy="0"/>
        </a:xfrm>
      </p:grpSpPr>
      <p:pic>
        <p:nvPicPr>
          <p:cNvPr id="10" name="Picture 9" descr="A purple circle with a white circle in the middle&#10;&#10;Description automatically generated">
            <a:extLst>
              <a:ext uri="{FF2B5EF4-FFF2-40B4-BE49-F238E27FC236}">
                <a16:creationId xmlns:a16="http://schemas.microsoft.com/office/drawing/2014/main" id="{9D45391A-D756-788D-03AE-0C05671999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itchFamily="2" charset="77"/>
              </a:defRPr>
            </a:lvl1pPr>
          </a:lstStyle>
          <a:p>
            <a:endParaRPr lang="en-GB"/>
          </a:p>
        </p:txBody>
      </p:sp>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274796" cy="1325563"/>
          </a:xfrm>
        </p:spPr>
        <p:txBody>
          <a:bodyPr/>
          <a:lstStyle>
            <a:lvl1pPr>
              <a:defRPr b="0" i="0">
                <a:solidFill>
                  <a:schemeClr val="bg1"/>
                </a:solidFill>
                <a:latin typeface="Poppins Medium" pitchFamily="2" charset="77"/>
                <a:cs typeface="Poppins Medium" pitchFamily="2" charset="77"/>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4" name="TextBox 3">
            <a:extLst>
              <a:ext uri="{FF2B5EF4-FFF2-40B4-BE49-F238E27FC236}">
                <a16:creationId xmlns:a16="http://schemas.microsoft.com/office/drawing/2014/main" id="{6111AFC3-25D2-4B14-78FC-0C6BD6DE986C}"/>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7" name="TextBox 6">
            <a:extLst>
              <a:ext uri="{FF2B5EF4-FFF2-40B4-BE49-F238E27FC236}">
                <a16:creationId xmlns:a16="http://schemas.microsoft.com/office/drawing/2014/main" id="{72FC02AE-1AAC-7ECE-4BF2-8C2929350E85}"/>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975385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econdary Breaker slide - Blue">
    <p:bg>
      <p:bgPr>
        <a:solidFill>
          <a:schemeClr val="tx2"/>
        </a:solidFill>
        <a:effectLst/>
      </p:bgPr>
    </p:bg>
    <p:spTree>
      <p:nvGrpSpPr>
        <p:cNvPr id="1" name=""/>
        <p:cNvGrpSpPr/>
        <p:nvPr/>
      </p:nvGrpSpPr>
      <p:grpSpPr>
        <a:xfrm>
          <a:off x="0" y="0"/>
          <a:ext cx="0" cy="0"/>
          <a:chOff x="0" y="0"/>
          <a:chExt cx="0" cy="0"/>
        </a:xfrm>
      </p:grpSpPr>
      <p:pic>
        <p:nvPicPr>
          <p:cNvPr id="8" name="Picture 7" descr="A blue and white clouds in the sky&#10;&#10;Description automatically generated">
            <a:extLst>
              <a:ext uri="{FF2B5EF4-FFF2-40B4-BE49-F238E27FC236}">
                <a16:creationId xmlns:a16="http://schemas.microsoft.com/office/drawing/2014/main" id="{695FCF66-087E-9315-E6B2-2961093D6DA7}"/>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637273" y="820795"/>
            <a:ext cx="5001527"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37256FFC-8BE2-6AB3-3E84-1F18019410A9}"/>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7" name="TextBox 6">
            <a:extLst>
              <a:ext uri="{FF2B5EF4-FFF2-40B4-BE49-F238E27FC236}">
                <a16:creationId xmlns:a16="http://schemas.microsoft.com/office/drawing/2014/main" id="{A84D4CDE-5878-2D26-7E2A-5736CF858EE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0808227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bg1"/>
        </a:solidFill>
        <a:effectLst/>
      </p:bgPr>
    </p:bg>
    <p:spTree>
      <p:nvGrpSpPr>
        <p:cNvPr id="1" name=""/>
        <p:cNvGrpSpPr/>
        <p:nvPr/>
      </p:nvGrpSpPr>
      <p:grpSpPr>
        <a:xfrm>
          <a:off x="0" y="0"/>
          <a:ext cx="0" cy="0"/>
          <a:chOff x="0" y="0"/>
          <a:chExt cx="0" cy="0"/>
        </a:xfrm>
      </p:grpSpPr>
      <p:pic>
        <p:nvPicPr>
          <p:cNvPr id="6" name="Picture 5" descr="A road through a green field&#10;&#10;Description automatically generated">
            <a:extLst>
              <a:ext uri="{FF2B5EF4-FFF2-40B4-BE49-F238E27FC236}">
                <a16:creationId xmlns:a16="http://schemas.microsoft.com/office/drawing/2014/main" id="{BAB3A051-7BF3-EAAC-A888-553C382803C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defRPr sz="4400" b="0" i="0">
                <a:solidFill>
                  <a:schemeClr val="accent1"/>
                </a:solidFill>
                <a:latin typeface="Poppins Medium" pitchFamily="2" charset="77"/>
                <a:cs typeface="Poppins Medium" pitchFamily="2" charset="77"/>
              </a:defRPr>
            </a:lvl1pPr>
          </a:lstStyle>
          <a:p>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663146"/>
          </a:xfrm>
        </p:spPr>
        <p:txBody>
          <a:bodyPr>
            <a:normAutofit/>
          </a:bodyPr>
          <a:lstStyle>
            <a:lvl1pPr marL="0" indent="0" algn="l">
              <a:buNone/>
              <a:defRPr sz="2400" b="0" i="0">
                <a:solidFill>
                  <a:schemeClr val="bg1"/>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TextBox 8">
            <a:extLst>
              <a:ext uri="{FF2B5EF4-FFF2-40B4-BE49-F238E27FC236}">
                <a16:creationId xmlns:a16="http://schemas.microsoft.com/office/drawing/2014/main" id="{54AFD3AA-7A13-765E-86F8-A68EAA0D19F2}"/>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605229301"/>
      </p:ext>
    </p:extLst>
  </p:cSld>
  <p:clrMapOvr>
    <a:masterClrMapping/>
  </p:clrMapOvr>
  <p:extLst>
    <p:ext uri="{DCECCB84-F9BA-43D5-87BE-67443E8EF086}">
      <p15:sldGuideLst xmlns:p15="http://schemas.microsoft.com/office/powerpoint/2012/main">
        <p15:guide id="1" pos="19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ondary Image Breaker Slide (Blue)">
    <p:spTree>
      <p:nvGrpSpPr>
        <p:cNvPr id="1" name=""/>
        <p:cNvGrpSpPr/>
        <p:nvPr/>
      </p:nvGrpSpPr>
      <p:grpSpPr>
        <a:xfrm>
          <a:off x="0" y="0"/>
          <a:ext cx="0" cy="0"/>
          <a:chOff x="0" y="0"/>
          <a:chExt cx="0" cy="0"/>
        </a:xfrm>
      </p:grpSpPr>
      <p:pic>
        <p:nvPicPr>
          <p:cNvPr id="5" name="Picture 4" descr="A group of wind turbines in the clouds&#10;&#10;Description automatically generated">
            <a:extLst>
              <a:ext uri="{FF2B5EF4-FFF2-40B4-BE49-F238E27FC236}">
                <a16:creationId xmlns:a16="http://schemas.microsoft.com/office/drawing/2014/main" id="{E7EEC786-2769-8466-07B5-E7D0AA49D5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7112"/>
            <a:ext cx="12189533" cy="6859388"/>
          </a:xfrm>
          <a:prstGeom prst="rect">
            <a:avLst/>
          </a:prstGeom>
        </p:spPr>
      </p:pic>
      <p:sp>
        <p:nvSpPr>
          <p:cNvPr id="6" name="Rectangle 5">
            <a:extLst>
              <a:ext uri="{FF2B5EF4-FFF2-40B4-BE49-F238E27FC236}">
                <a16:creationId xmlns:a16="http://schemas.microsoft.com/office/drawing/2014/main" id="{BBE0215E-7B04-4288-9AC8-EF4E34392362}"/>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blue circles on a black background&#10;&#10;Description automatically generated">
            <a:extLst>
              <a:ext uri="{FF2B5EF4-FFF2-40B4-BE49-F238E27FC236}">
                <a16:creationId xmlns:a16="http://schemas.microsoft.com/office/drawing/2014/main" id="{BA538AA3-D05D-FFD9-A944-D4518D7AD22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7" name="Title 1">
            <a:extLst>
              <a:ext uri="{FF2B5EF4-FFF2-40B4-BE49-F238E27FC236}">
                <a16:creationId xmlns:a16="http://schemas.microsoft.com/office/drawing/2014/main" id="{E4EC0BC1-72B6-275A-5E00-6D110B8EB9C4}"/>
              </a:ext>
            </a:extLst>
          </p:cNvPr>
          <p:cNvSpPr>
            <a:spLocks noGrp="1"/>
          </p:cNvSpPr>
          <p:nvPr>
            <p:ph type="ctrTitle"/>
          </p:nvPr>
        </p:nvSpPr>
        <p:spPr>
          <a:xfrm>
            <a:off x="637273" y="820795"/>
            <a:ext cx="5001527"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8" name="Subtitle 2">
            <a:extLst>
              <a:ext uri="{FF2B5EF4-FFF2-40B4-BE49-F238E27FC236}">
                <a16:creationId xmlns:a16="http://schemas.microsoft.com/office/drawing/2014/main" id="{10004CF6-EF4E-6CC8-4202-FAE750CFEAA0}"/>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TextBox 12">
            <a:extLst>
              <a:ext uri="{FF2B5EF4-FFF2-40B4-BE49-F238E27FC236}">
                <a16:creationId xmlns:a16="http://schemas.microsoft.com/office/drawing/2014/main" id="{347BBA40-725A-C3B6-3BA3-BB0EC57FDF21}"/>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15" name="TextBox 14">
            <a:extLst>
              <a:ext uri="{FF2B5EF4-FFF2-40B4-BE49-F238E27FC236}">
                <a16:creationId xmlns:a16="http://schemas.microsoft.com/office/drawing/2014/main" id="{4DA10FCB-7656-EE0D-8F15-9392C54587E2}"/>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40748376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ondary Text (Left) Media (Right) Slide - Blue">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itchFamily="2" charset="77"/>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5D9163CD-19FC-782F-5450-ED88369213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7887A11A-A392-6FAC-5922-AEBA42E592C6}"/>
              </a:ext>
            </a:extLst>
          </p:cNvPr>
          <p:cNvSpPr>
            <a:spLocks noGrp="1"/>
          </p:cNvSpPr>
          <p:nvPr>
            <p:ph type="title"/>
          </p:nvPr>
        </p:nvSpPr>
        <p:spPr>
          <a:xfrm>
            <a:off x="637273" y="827711"/>
            <a:ext cx="5045070" cy="1325563"/>
          </a:xfrm>
        </p:spPr>
        <p:txBody>
          <a:bodyPr/>
          <a:lstStyle>
            <a:lvl1pPr>
              <a:defRPr b="0" i="0">
                <a:solidFill>
                  <a:schemeClr val="accent2"/>
                </a:solidFill>
                <a:latin typeface="Poppins Medium" pitchFamily="2" charset="77"/>
                <a:cs typeface="Poppins Medium" pitchFamily="2" charset="77"/>
              </a:defRPr>
            </a:lvl1pPr>
          </a:lstStyle>
          <a:p>
            <a:r>
              <a:rPr lang="en-GB"/>
              <a:t>Click to edit Master title style</a:t>
            </a:r>
          </a:p>
        </p:txBody>
      </p:sp>
      <p:sp>
        <p:nvSpPr>
          <p:cNvPr id="11" name="Text Placeholder 12">
            <a:extLst>
              <a:ext uri="{FF2B5EF4-FFF2-40B4-BE49-F238E27FC236}">
                <a16:creationId xmlns:a16="http://schemas.microsoft.com/office/drawing/2014/main" id="{CA61B4C0-F6DF-37B6-776B-E9844CCFD826}"/>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8DDDB8E0-6780-FE8C-B899-CB71568827DF}"/>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5" name="TextBox 4">
            <a:extLst>
              <a:ext uri="{FF2B5EF4-FFF2-40B4-BE49-F238E27FC236}">
                <a16:creationId xmlns:a16="http://schemas.microsoft.com/office/drawing/2014/main" id="{CF0D8DDC-157D-E41B-CBD5-F5507A026C5B}"/>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1570505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ondary Text (left) Circle Media (right) - Blue">
    <p:spTree>
      <p:nvGrpSpPr>
        <p:cNvPr id="1" name=""/>
        <p:cNvGrpSpPr/>
        <p:nvPr/>
      </p:nvGrpSpPr>
      <p:grpSpPr>
        <a:xfrm>
          <a:off x="0" y="0"/>
          <a:ext cx="0" cy="0"/>
          <a:chOff x="0" y="0"/>
          <a:chExt cx="0" cy="0"/>
        </a:xfrm>
      </p:grpSpPr>
      <p:pic>
        <p:nvPicPr>
          <p:cNvPr id="5" name="Picture 4" descr="A blue circle with a white circle in the middle&#10;&#10;Description automatically generated">
            <a:extLst>
              <a:ext uri="{FF2B5EF4-FFF2-40B4-BE49-F238E27FC236}">
                <a16:creationId xmlns:a16="http://schemas.microsoft.com/office/drawing/2014/main" id="{E7A9C4BF-956B-808E-3CF6-CE7422921B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itchFamily="2" charset="77"/>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006782" cy="1325563"/>
          </a:xfrm>
        </p:spPr>
        <p:txBody>
          <a:bodyPr/>
          <a:lstStyle>
            <a:lvl1pPr>
              <a:defRPr b="0" i="0">
                <a:solidFill>
                  <a:schemeClr val="bg1"/>
                </a:solidFill>
                <a:latin typeface="Poppins Medium" pitchFamily="2" charset="77"/>
                <a:cs typeface="Poppins Medium" pitchFamily="2" charset="77"/>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2" name="TextBox 1">
            <a:extLst>
              <a:ext uri="{FF2B5EF4-FFF2-40B4-BE49-F238E27FC236}">
                <a16:creationId xmlns:a16="http://schemas.microsoft.com/office/drawing/2014/main" id="{65A0BDAB-0384-8944-7892-A19661E7044D}"/>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6" name="TextBox 5">
            <a:extLst>
              <a:ext uri="{FF2B5EF4-FFF2-40B4-BE49-F238E27FC236}">
                <a16:creationId xmlns:a16="http://schemas.microsoft.com/office/drawing/2014/main" id="{664435E4-A94F-659B-D563-856E739CC9C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4809494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rtiary Breaker slide - Green">
    <p:bg>
      <p:bgPr>
        <a:solidFill>
          <a:schemeClr val="tx2"/>
        </a:solidFill>
        <a:effectLst/>
      </p:bgPr>
    </p:bg>
    <p:spTree>
      <p:nvGrpSpPr>
        <p:cNvPr id="1" name=""/>
        <p:cNvGrpSpPr/>
        <p:nvPr/>
      </p:nvGrpSpPr>
      <p:grpSpPr>
        <a:xfrm>
          <a:off x="0" y="0"/>
          <a:ext cx="0" cy="0"/>
          <a:chOff x="0" y="0"/>
          <a:chExt cx="0" cy="0"/>
        </a:xfrm>
      </p:grpSpPr>
      <p:pic>
        <p:nvPicPr>
          <p:cNvPr id="7" name="Picture 6" descr="A green background with white dots&#10;&#10;Description automatically generated">
            <a:extLst>
              <a:ext uri="{FF2B5EF4-FFF2-40B4-BE49-F238E27FC236}">
                <a16:creationId xmlns:a16="http://schemas.microsoft.com/office/drawing/2014/main" id="{1A23FE8F-1A8C-3483-DD34-260D9AAE7570}"/>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13128467-E1EE-21BE-5004-05D7FBC53EEB}"/>
              </a:ext>
            </a:extLst>
          </p:cNvPr>
          <p:cNvSpPr>
            <a:spLocks noGrp="1"/>
          </p:cNvSpPr>
          <p:nvPr>
            <p:ph type="ctrTitle"/>
          </p:nvPr>
        </p:nvSpPr>
        <p:spPr>
          <a:xfrm>
            <a:off x="637273" y="820795"/>
            <a:ext cx="5001527"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6" name="Subtitle 2">
            <a:extLst>
              <a:ext uri="{FF2B5EF4-FFF2-40B4-BE49-F238E27FC236}">
                <a16:creationId xmlns:a16="http://schemas.microsoft.com/office/drawing/2014/main" id="{706A50D8-B7F7-160D-2F07-AD017507DDFD}"/>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1" name="TextBox 10">
            <a:extLst>
              <a:ext uri="{FF2B5EF4-FFF2-40B4-BE49-F238E27FC236}">
                <a16:creationId xmlns:a16="http://schemas.microsoft.com/office/drawing/2014/main" id="{A5F0AE30-09F3-89B9-C1D8-4D114E715861}"/>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13" name="TextBox 12">
            <a:extLst>
              <a:ext uri="{FF2B5EF4-FFF2-40B4-BE49-F238E27FC236}">
                <a16:creationId xmlns:a16="http://schemas.microsoft.com/office/drawing/2014/main" id="{57FE990D-228C-FCDE-0A15-0DF08D078B06}"/>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27974830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rtiary Image Breaker Slide (Green)">
    <p:spTree>
      <p:nvGrpSpPr>
        <p:cNvPr id="1" name=""/>
        <p:cNvGrpSpPr/>
        <p:nvPr/>
      </p:nvGrpSpPr>
      <p:grpSpPr>
        <a:xfrm>
          <a:off x="0" y="0"/>
          <a:ext cx="0" cy="0"/>
          <a:chOff x="0" y="0"/>
          <a:chExt cx="0" cy="0"/>
        </a:xfrm>
      </p:grpSpPr>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Poppins" pitchFamily="2" charset="77"/>
              </a:defRPr>
            </a:lvl1pPr>
          </a:lstStyle>
          <a:p>
            <a:endParaRPr lang="en-GB"/>
          </a:p>
        </p:txBody>
      </p:sp>
      <p:sp>
        <p:nvSpPr>
          <p:cNvPr id="4" name="TextBox 3" hidden="1">
            <a:extLst>
              <a:ext uri="{FF2B5EF4-FFF2-40B4-BE49-F238E27FC236}">
                <a16:creationId xmlns:a16="http://schemas.microsoft.com/office/drawing/2014/main" id="{1B5911EA-0029-5ED7-CF00-6237279D68F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rgbClr val="3F0730"/>
                </a:solidFill>
                <a:latin typeface="Poppins" pitchFamily="2" charset="77"/>
              </a:rPr>
              <a:t>Internal Use Only</a:t>
            </a:r>
          </a:p>
        </p:txBody>
      </p:sp>
      <p:sp>
        <p:nvSpPr>
          <p:cNvPr id="2" name="Title 1">
            <a:extLst>
              <a:ext uri="{FF2B5EF4-FFF2-40B4-BE49-F238E27FC236}">
                <a16:creationId xmlns:a16="http://schemas.microsoft.com/office/drawing/2014/main" id="{C856C5E9-02A0-7EFC-1CAD-77CFFD92A2D1}"/>
              </a:ext>
            </a:extLst>
          </p:cNvPr>
          <p:cNvSpPr>
            <a:spLocks noGrp="1"/>
          </p:cNvSpPr>
          <p:nvPr>
            <p:ph type="ctrTitle"/>
          </p:nvPr>
        </p:nvSpPr>
        <p:spPr>
          <a:xfrm>
            <a:off x="637273" y="820795"/>
            <a:ext cx="5001527" cy="2387600"/>
          </a:xfrm>
        </p:spPr>
        <p:txBody>
          <a:bodyPr anchor="b">
            <a:normAutofit/>
          </a:bodyPr>
          <a:lstStyle>
            <a:lvl1pPr algn="l">
              <a:defRPr sz="4400" b="0" i="0">
                <a:solidFill>
                  <a:schemeClr val="tx1"/>
                </a:solidFill>
                <a:latin typeface="Poppins Medium" pitchFamily="2" charset="77"/>
                <a:cs typeface="Poppins Medium" pitchFamily="2" charset="77"/>
              </a:defRPr>
            </a:lvl1pPr>
          </a:lstStyle>
          <a:p>
            <a:r>
              <a:rPr lang="en-GB"/>
              <a:t>Click to edit Master title style</a:t>
            </a:r>
          </a:p>
        </p:txBody>
      </p:sp>
      <p:sp>
        <p:nvSpPr>
          <p:cNvPr id="3" name="Subtitle 2">
            <a:extLst>
              <a:ext uri="{FF2B5EF4-FFF2-40B4-BE49-F238E27FC236}">
                <a16:creationId xmlns:a16="http://schemas.microsoft.com/office/drawing/2014/main" id="{7D2094A8-3BFB-1955-613A-A7F8F91187FF}"/>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tx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1697921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ertiary Image Breaker Slide (Green)">
    <p:spTree>
      <p:nvGrpSpPr>
        <p:cNvPr id="1" name=""/>
        <p:cNvGrpSpPr/>
        <p:nvPr/>
      </p:nvGrpSpPr>
      <p:grpSpPr>
        <a:xfrm>
          <a:off x="0" y="0"/>
          <a:ext cx="0" cy="0"/>
          <a:chOff x="0" y="0"/>
          <a:chExt cx="0" cy="0"/>
        </a:xfrm>
      </p:grpSpPr>
      <p:pic>
        <p:nvPicPr>
          <p:cNvPr id="5" name="Picture 4" descr="A landscape with wind turbines&#10;&#10;Description automatically generated">
            <a:extLst>
              <a:ext uri="{FF2B5EF4-FFF2-40B4-BE49-F238E27FC236}">
                <a16:creationId xmlns:a16="http://schemas.microsoft.com/office/drawing/2014/main" id="{80230456-1E1D-9882-953C-735C1650D9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389"/>
            <a:ext cx="12191999" cy="6859389"/>
          </a:xfrm>
          <a:prstGeom prst="rect">
            <a:avLst/>
          </a:prstGeom>
        </p:spPr>
      </p:pic>
      <p:sp>
        <p:nvSpPr>
          <p:cNvPr id="2" name="Rectangle 1">
            <a:extLst>
              <a:ext uri="{FF2B5EF4-FFF2-40B4-BE49-F238E27FC236}">
                <a16:creationId xmlns:a16="http://schemas.microsoft.com/office/drawing/2014/main" id="{25D03570-DB34-2024-B384-8606A528FC2A}"/>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6" name="Title 1">
            <a:extLst>
              <a:ext uri="{FF2B5EF4-FFF2-40B4-BE49-F238E27FC236}">
                <a16:creationId xmlns:a16="http://schemas.microsoft.com/office/drawing/2014/main" id="{59E7D018-B171-94AC-7AB0-6D4A778AF143}"/>
              </a:ext>
            </a:extLst>
          </p:cNvPr>
          <p:cNvSpPr>
            <a:spLocks noGrp="1"/>
          </p:cNvSpPr>
          <p:nvPr>
            <p:ph type="ctrTitle"/>
          </p:nvPr>
        </p:nvSpPr>
        <p:spPr>
          <a:xfrm>
            <a:off x="637273" y="820795"/>
            <a:ext cx="5001527"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7" name="Subtitle 2">
            <a:extLst>
              <a:ext uri="{FF2B5EF4-FFF2-40B4-BE49-F238E27FC236}">
                <a16:creationId xmlns:a16="http://schemas.microsoft.com/office/drawing/2014/main" id="{E204E558-0287-752E-E0C0-41C16261E3E1}"/>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TextBox 12">
            <a:extLst>
              <a:ext uri="{FF2B5EF4-FFF2-40B4-BE49-F238E27FC236}">
                <a16:creationId xmlns:a16="http://schemas.microsoft.com/office/drawing/2014/main" id="{4EB6BB7C-D587-B2C7-DFFC-E364FFD9D89C}"/>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15" name="TextBox 14">
            <a:extLst>
              <a:ext uri="{FF2B5EF4-FFF2-40B4-BE49-F238E27FC236}">
                <a16:creationId xmlns:a16="http://schemas.microsoft.com/office/drawing/2014/main" id="{7CE72D25-3E0E-710D-9BCD-098260002641}"/>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6122202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Green">
    <p:bg>
      <p:bgPr>
        <a:solidFill>
          <a:schemeClr val="accent3"/>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itchFamily="2" charset="77"/>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4C9BF871-1C7B-3808-FD75-784CB7BA95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2207C220-E592-CD43-BF11-9B33F731AC01}"/>
              </a:ext>
            </a:extLst>
          </p:cNvPr>
          <p:cNvSpPr>
            <a:spLocks noGrp="1"/>
          </p:cNvSpPr>
          <p:nvPr>
            <p:ph type="title"/>
          </p:nvPr>
        </p:nvSpPr>
        <p:spPr>
          <a:xfrm>
            <a:off x="637273" y="827711"/>
            <a:ext cx="5045070" cy="1325563"/>
          </a:xfrm>
        </p:spPr>
        <p:txBody>
          <a:bodyPr/>
          <a:lstStyle>
            <a:lvl1pPr>
              <a:defRPr b="0" i="0">
                <a:solidFill>
                  <a:schemeClr val="bg1"/>
                </a:solidFill>
                <a:latin typeface="Poppins Medium" pitchFamily="2" charset="77"/>
                <a:cs typeface="Poppins Medium" pitchFamily="2" charset="77"/>
              </a:defRPr>
            </a:lvl1pPr>
          </a:lstStyle>
          <a:p>
            <a:r>
              <a:rPr lang="en-GB"/>
              <a:t>Click to edit Master title style</a:t>
            </a:r>
          </a:p>
        </p:txBody>
      </p:sp>
      <p:sp>
        <p:nvSpPr>
          <p:cNvPr id="11" name="Text Placeholder 12">
            <a:extLst>
              <a:ext uri="{FF2B5EF4-FFF2-40B4-BE49-F238E27FC236}">
                <a16:creationId xmlns:a16="http://schemas.microsoft.com/office/drawing/2014/main" id="{38887E76-4EAB-217B-9905-5F41F80D1AB5}"/>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2ED519D1-4CCA-277C-E47A-2C77401C2A94}"/>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5" name="TextBox 4">
            <a:extLst>
              <a:ext uri="{FF2B5EF4-FFF2-40B4-BE49-F238E27FC236}">
                <a16:creationId xmlns:a16="http://schemas.microsoft.com/office/drawing/2014/main" id="{0B9BFE38-B7CD-0A4C-1AAE-65706FE9A314}"/>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0417214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Green">
    <p:spTree>
      <p:nvGrpSpPr>
        <p:cNvPr id="1" name=""/>
        <p:cNvGrpSpPr/>
        <p:nvPr/>
      </p:nvGrpSpPr>
      <p:grpSpPr>
        <a:xfrm>
          <a:off x="0" y="0"/>
          <a:ext cx="0" cy="0"/>
          <a:chOff x="0" y="0"/>
          <a:chExt cx="0" cy="0"/>
        </a:xfrm>
      </p:grpSpPr>
      <p:pic>
        <p:nvPicPr>
          <p:cNvPr id="4" name="Picture 3" descr="A green circle on a green background&#10;&#10;Description automatically generated">
            <a:extLst>
              <a:ext uri="{FF2B5EF4-FFF2-40B4-BE49-F238E27FC236}">
                <a16:creationId xmlns:a16="http://schemas.microsoft.com/office/drawing/2014/main" id="{20C745BF-A6FE-9C89-A1A9-53C92188F4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itchFamily="2" charset="77"/>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2" y="1077687"/>
            <a:ext cx="5458727" cy="1325563"/>
          </a:xfrm>
        </p:spPr>
        <p:txBody>
          <a:bodyPr/>
          <a:lstStyle>
            <a:lvl1pPr>
              <a:defRPr b="0" i="0">
                <a:solidFill>
                  <a:schemeClr val="bg1"/>
                </a:solidFill>
                <a:latin typeface="Poppins Medium" pitchFamily="2" charset="77"/>
                <a:cs typeface="Poppins Medium" pitchFamily="2" charset="77"/>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EE90123E-ED9B-5C86-2BDD-C6716D248A35}"/>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7" name="TextBox 6">
            <a:extLst>
              <a:ext uri="{FF2B5EF4-FFF2-40B4-BE49-F238E27FC236}">
                <a16:creationId xmlns:a16="http://schemas.microsoft.com/office/drawing/2014/main" id="{4FF91707-5D4B-CA6A-ABC5-F682A39DF20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18187676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rtiary Breaker slide - Orange">
    <p:bg>
      <p:bgPr>
        <a:solidFill>
          <a:schemeClr val="tx2"/>
        </a:solidFill>
        <a:effectLst/>
      </p:bgPr>
    </p:bg>
    <p:spTree>
      <p:nvGrpSpPr>
        <p:cNvPr id="1" name=""/>
        <p:cNvGrpSpPr/>
        <p:nvPr/>
      </p:nvGrpSpPr>
      <p:grpSpPr>
        <a:xfrm>
          <a:off x="0" y="0"/>
          <a:ext cx="0" cy="0"/>
          <a:chOff x="0" y="0"/>
          <a:chExt cx="0" cy="0"/>
        </a:xfrm>
      </p:grpSpPr>
      <p:pic>
        <p:nvPicPr>
          <p:cNvPr id="8" name="Picture 7" descr="A red and orange background with white dots&#10;&#10;Description automatically generated">
            <a:extLst>
              <a:ext uri="{FF2B5EF4-FFF2-40B4-BE49-F238E27FC236}">
                <a16:creationId xmlns:a16="http://schemas.microsoft.com/office/drawing/2014/main" id="{3A206F06-1DC8-DB27-CD61-EA425EBFA406}"/>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E0565349-94A5-B4CE-810A-617DD67F0633}"/>
              </a:ext>
            </a:extLst>
          </p:cNvPr>
          <p:cNvSpPr>
            <a:spLocks noGrp="1"/>
          </p:cNvSpPr>
          <p:nvPr>
            <p:ph type="ctrTitle"/>
          </p:nvPr>
        </p:nvSpPr>
        <p:spPr>
          <a:xfrm>
            <a:off x="532944" y="820795"/>
            <a:ext cx="5105856"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6" name="Subtitle 2">
            <a:extLst>
              <a:ext uri="{FF2B5EF4-FFF2-40B4-BE49-F238E27FC236}">
                <a16:creationId xmlns:a16="http://schemas.microsoft.com/office/drawing/2014/main" id="{3EFE08E9-6261-DAF2-2875-EDFD62D93E5C}"/>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TextBox 6">
            <a:extLst>
              <a:ext uri="{FF2B5EF4-FFF2-40B4-BE49-F238E27FC236}">
                <a16:creationId xmlns:a16="http://schemas.microsoft.com/office/drawing/2014/main" id="{58ECB0C5-3372-8899-E0C4-BAA7FF3C995D}"/>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11" name="TextBox 10">
            <a:extLst>
              <a:ext uri="{FF2B5EF4-FFF2-40B4-BE49-F238E27FC236}">
                <a16:creationId xmlns:a16="http://schemas.microsoft.com/office/drawing/2014/main" id="{877E368F-6B9D-6F1D-6C75-4991CC7DAED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28615749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ertiary Image Breaker Slide (Orange)">
    <p:spTree>
      <p:nvGrpSpPr>
        <p:cNvPr id="1" name=""/>
        <p:cNvGrpSpPr/>
        <p:nvPr/>
      </p:nvGrpSpPr>
      <p:grpSpPr>
        <a:xfrm>
          <a:off x="0" y="0"/>
          <a:ext cx="0" cy="0"/>
          <a:chOff x="0" y="0"/>
          <a:chExt cx="0" cy="0"/>
        </a:xfrm>
      </p:grpSpPr>
      <p:pic>
        <p:nvPicPr>
          <p:cNvPr id="5" name="Picture 4" descr="Men standing in a room with a window&#10;&#10;Description automatically generated">
            <a:extLst>
              <a:ext uri="{FF2B5EF4-FFF2-40B4-BE49-F238E27FC236}">
                <a16:creationId xmlns:a16="http://schemas.microsoft.com/office/drawing/2014/main" id="{7E5940D1-7D44-F002-B80B-1547B0BB318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DBE9E21-7697-D9F7-4B4C-A0A1BB7C8E9C}"/>
              </a:ext>
            </a:extLst>
          </p:cNvPr>
          <p:cNvSpPr/>
          <p:nvPr userDrawn="1"/>
        </p:nvSpPr>
        <p:spPr>
          <a:xfrm>
            <a:off x="87086" y="0"/>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group of yellow circles on a black background&#10;&#10;Description automatically generated">
            <a:extLst>
              <a:ext uri="{FF2B5EF4-FFF2-40B4-BE49-F238E27FC236}">
                <a16:creationId xmlns:a16="http://schemas.microsoft.com/office/drawing/2014/main" id="{00C307F2-82C7-4AE4-F7EA-9DBAC43E819A}"/>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TextBox 6">
            <a:extLst>
              <a:ext uri="{FF2B5EF4-FFF2-40B4-BE49-F238E27FC236}">
                <a16:creationId xmlns:a16="http://schemas.microsoft.com/office/drawing/2014/main" id="{B8CABF5A-754E-8920-0F75-178EB04F4065}"/>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10" name="TextBox 9">
            <a:extLst>
              <a:ext uri="{FF2B5EF4-FFF2-40B4-BE49-F238E27FC236}">
                <a16:creationId xmlns:a16="http://schemas.microsoft.com/office/drawing/2014/main" id="{2C5861B5-CD8F-EB20-8FAA-52B2F6A42F4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2772413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 slide">
    <p:bg>
      <p:bgPr>
        <a:solidFill>
          <a:schemeClr val="bg1"/>
        </a:solidFill>
        <a:effectLst/>
      </p:bgPr>
    </p:bg>
    <p:spTree>
      <p:nvGrpSpPr>
        <p:cNvPr id="1" name=""/>
        <p:cNvGrpSpPr/>
        <p:nvPr/>
      </p:nvGrpSpPr>
      <p:grpSpPr>
        <a:xfrm>
          <a:off x="0" y="0"/>
          <a:ext cx="0" cy="0"/>
          <a:chOff x="0" y="0"/>
          <a:chExt cx="0" cy="0"/>
        </a:xfrm>
      </p:grpSpPr>
      <p:pic>
        <p:nvPicPr>
          <p:cNvPr id="11" name="Picture 10" descr="A group of people sitting around a table looking at a computer&#10;&#10;Description automatically generated">
            <a:extLst>
              <a:ext uri="{FF2B5EF4-FFF2-40B4-BE49-F238E27FC236}">
                <a16:creationId xmlns:a16="http://schemas.microsoft.com/office/drawing/2014/main" id="{5C1AFF9B-026C-9129-DEA5-779635F510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defRPr sz="4400" b="0" i="0">
                <a:solidFill>
                  <a:schemeClr val="accent1"/>
                </a:solidFill>
                <a:latin typeface="Poppins Medium" pitchFamily="2" charset="77"/>
                <a:cs typeface="Poppins Medium" pitchFamily="2" charset="77"/>
              </a:defRPr>
            </a:lvl1pPr>
          </a:lstStyle>
          <a:p>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663146"/>
          </a:xfrm>
        </p:spPr>
        <p:txBody>
          <a:bodyPr>
            <a:normAutofit/>
          </a:bodyPr>
          <a:lstStyle>
            <a:lvl1pPr marL="0" indent="0" algn="l">
              <a:buNone/>
              <a:defRPr sz="2400" b="0" i="0">
                <a:solidFill>
                  <a:schemeClr val="bg1"/>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4" name="TextBox 13">
            <a:extLst>
              <a:ext uri="{FF2B5EF4-FFF2-40B4-BE49-F238E27FC236}">
                <a16:creationId xmlns:a16="http://schemas.microsoft.com/office/drawing/2014/main" id="{CF62EF2A-DA07-421C-5B25-7BA1CEB572D3}"/>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2569726940"/>
      </p:ext>
    </p:extLst>
  </p:cSld>
  <p:clrMapOvr>
    <a:masterClrMapping/>
  </p:clrMapOvr>
  <p:extLst>
    <p:ext uri="{DCECCB84-F9BA-43D5-87BE-67443E8EF086}">
      <p15:sldGuideLst xmlns:p15="http://schemas.microsoft.com/office/powerpoint/2012/main">
        <p15:guide id="1" pos="19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rtiary Image Breaker Slide (Orange)">
    <p:spTree>
      <p:nvGrpSpPr>
        <p:cNvPr id="1" name=""/>
        <p:cNvGrpSpPr/>
        <p:nvPr/>
      </p:nvGrpSpPr>
      <p:grpSpPr>
        <a:xfrm>
          <a:off x="0" y="0"/>
          <a:ext cx="0" cy="0"/>
          <a:chOff x="0" y="0"/>
          <a:chExt cx="0" cy="0"/>
        </a:xfrm>
      </p:grpSpPr>
      <p:pic>
        <p:nvPicPr>
          <p:cNvPr id="11" name="Picture 10" descr="A group of yellow circles on a black background&#10;&#10;Description automatically generated" hidden="1">
            <a:extLst>
              <a:ext uri="{FF2B5EF4-FFF2-40B4-BE49-F238E27FC236}">
                <a16:creationId xmlns:a16="http://schemas.microsoft.com/office/drawing/2014/main" id="{00C307F2-82C7-4AE4-F7EA-9DBAC43E819A}"/>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defRPr sz="4400" b="0" i="0">
                <a:solidFill>
                  <a:schemeClr val="tx1"/>
                </a:solidFill>
                <a:latin typeface="Poppins Medium" pitchFamily="2" charset="77"/>
                <a:cs typeface="Poppins Medium" pitchFamily="2" charset="77"/>
              </a:defRPr>
            </a:lvl1pPr>
          </a:lstStyle>
          <a:p>
            <a:r>
              <a:rPr lang="en-GB"/>
              <a:t>Click to edit Master title style</a:t>
            </a:r>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tx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725154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Orange">
    <p:bg>
      <p:bgPr>
        <a:solidFill>
          <a:schemeClr val="accent4"/>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itchFamily="2" charset="77"/>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50800B55-4735-AD9F-0549-68B2C0540B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D86A7EF4-7D16-83B4-DDCB-016341778631}"/>
              </a:ext>
            </a:extLst>
          </p:cNvPr>
          <p:cNvSpPr>
            <a:spLocks noGrp="1"/>
          </p:cNvSpPr>
          <p:nvPr>
            <p:ph type="title"/>
          </p:nvPr>
        </p:nvSpPr>
        <p:spPr>
          <a:xfrm>
            <a:off x="637273" y="827711"/>
            <a:ext cx="5045070" cy="1325563"/>
          </a:xfrm>
        </p:spPr>
        <p:txBody>
          <a:bodyPr/>
          <a:lstStyle>
            <a:lvl1pPr>
              <a:defRPr b="0" i="0">
                <a:solidFill>
                  <a:schemeClr val="accent5"/>
                </a:solidFill>
                <a:latin typeface="Poppins Medium" pitchFamily="2" charset="77"/>
                <a:cs typeface="Poppins Medium" pitchFamily="2" charset="77"/>
              </a:defRPr>
            </a:lvl1pPr>
          </a:lstStyle>
          <a:p>
            <a:r>
              <a:rPr lang="en-GB"/>
              <a:t>Click to edit Master title style</a:t>
            </a:r>
          </a:p>
        </p:txBody>
      </p:sp>
      <p:sp>
        <p:nvSpPr>
          <p:cNvPr id="11" name="Text Placeholder 12">
            <a:extLst>
              <a:ext uri="{FF2B5EF4-FFF2-40B4-BE49-F238E27FC236}">
                <a16:creationId xmlns:a16="http://schemas.microsoft.com/office/drawing/2014/main" id="{9DC703E9-13B3-B7EB-69E3-5F8ADF1ECA56}"/>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F71C6992-F80A-F269-66D6-6535B74E506E}"/>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5" name="TextBox 4">
            <a:extLst>
              <a:ext uri="{FF2B5EF4-FFF2-40B4-BE49-F238E27FC236}">
                <a16:creationId xmlns:a16="http://schemas.microsoft.com/office/drawing/2014/main" id="{C934A9EB-9590-4CAF-23D2-74BF331BCF5E}"/>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7390725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 Orange">
    <p:spTree>
      <p:nvGrpSpPr>
        <p:cNvPr id="1" name=""/>
        <p:cNvGrpSpPr/>
        <p:nvPr/>
      </p:nvGrpSpPr>
      <p:grpSpPr>
        <a:xfrm>
          <a:off x="0" y="0"/>
          <a:ext cx="0" cy="0"/>
          <a:chOff x="0" y="0"/>
          <a:chExt cx="0" cy="0"/>
        </a:xfrm>
      </p:grpSpPr>
      <p:pic>
        <p:nvPicPr>
          <p:cNvPr id="4" name="Picture 3" descr="A yellow and orange circle&#10;&#10;Description automatically generated">
            <a:extLst>
              <a:ext uri="{FF2B5EF4-FFF2-40B4-BE49-F238E27FC236}">
                <a16:creationId xmlns:a16="http://schemas.microsoft.com/office/drawing/2014/main" id="{08760D1E-DF65-35B5-8609-7AA3EC598D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itchFamily="2" charset="77"/>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148672" cy="1325563"/>
          </a:xfrm>
        </p:spPr>
        <p:txBody>
          <a:bodyPr/>
          <a:lstStyle>
            <a:lvl1pPr>
              <a:defRPr b="0" i="0">
                <a:solidFill>
                  <a:schemeClr val="bg1"/>
                </a:solidFill>
                <a:latin typeface="Poppins Medium" pitchFamily="2" charset="77"/>
                <a:cs typeface="Poppins Medium" pitchFamily="2" charset="77"/>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2" name="TextBox 1">
            <a:extLst>
              <a:ext uri="{FF2B5EF4-FFF2-40B4-BE49-F238E27FC236}">
                <a16:creationId xmlns:a16="http://schemas.microsoft.com/office/drawing/2014/main" id="{E37B0077-E4FB-DB68-32EB-70E5BFA02DD2}"/>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5" name="TextBox 4">
            <a:extLst>
              <a:ext uri="{FF2B5EF4-FFF2-40B4-BE49-F238E27FC236}">
                <a16:creationId xmlns:a16="http://schemas.microsoft.com/office/drawing/2014/main" id="{847147E8-B984-E512-52AF-BE49CE4AD4AA}"/>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6921664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Cover slide">
    <p:bg>
      <p:bgPr>
        <a:solidFill>
          <a:schemeClr val="tx2"/>
        </a:solidFill>
        <a:effectLst/>
      </p:bgPr>
    </p:bg>
    <p:spTree>
      <p:nvGrpSpPr>
        <p:cNvPr id="1" name=""/>
        <p:cNvGrpSpPr/>
        <p:nvPr/>
      </p:nvGrpSpPr>
      <p:grpSpPr>
        <a:xfrm>
          <a:off x="0" y="0"/>
          <a:ext cx="0" cy="0"/>
          <a:chOff x="0" y="0"/>
          <a:chExt cx="0" cy="0"/>
        </a:xfrm>
      </p:grpSpPr>
      <p:pic>
        <p:nvPicPr>
          <p:cNvPr id="9" name="Picture 8" descr="A screenshot of a video game&#10;&#10;Description automatically generated">
            <a:extLst>
              <a:ext uri="{FF2B5EF4-FFF2-40B4-BE49-F238E27FC236}">
                <a16:creationId xmlns:a16="http://schemas.microsoft.com/office/drawing/2014/main" id="{FADD29DE-B854-2169-55E1-C3FD699E00D8}"/>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32944" y="1788983"/>
            <a:ext cx="5385942" cy="2387600"/>
          </a:xfrm>
        </p:spPr>
        <p:txBody>
          <a:bodyPr anchor="b">
            <a:normAutofit/>
          </a:bodyPr>
          <a:lstStyle>
            <a:lvl1pPr algn="l">
              <a:lnSpc>
                <a:spcPct val="100000"/>
              </a:lnSpc>
              <a:defRPr sz="4400" b="1" i="0">
                <a:solidFill>
                  <a:schemeClr val="bg1"/>
                </a:solidFill>
                <a:latin typeface="+mj-lt"/>
                <a:cs typeface="Poppins" panose="00000500000000000000" pitchFamily="2"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32944" y="4213654"/>
            <a:ext cx="4335618" cy="1044146"/>
          </a:xfrm>
        </p:spPr>
        <p:txBody>
          <a:bodyPr>
            <a:normAutofit/>
          </a:bodyPr>
          <a:lstStyle>
            <a:lvl1pPr marL="0" indent="0" algn="l">
              <a:lnSpc>
                <a:spcPct val="100000"/>
              </a:lnSpc>
              <a:buNone/>
              <a:defRPr sz="2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TextBox 3">
            <a:extLst>
              <a:ext uri="{FF2B5EF4-FFF2-40B4-BE49-F238E27FC236}">
                <a16:creationId xmlns:a16="http://schemas.microsoft.com/office/drawing/2014/main" id="{56B5FB7A-C5D9-275F-CC6F-3C1259AB692C}"/>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mj-lt"/>
              </a:rPr>
              <a:t>Public</a:t>
            </a:r>
          </a:p>
        </p:txBody>
      </p:sp>
    </p:spTree>
    <p:extLst>
      <p:ext uri="{BB962C8B-B14F-4D97-AF65-F5344CB8AC3E}">
        <p14:creationId xmlns:p14="http://schemas.microsoft.com/office/powerpoint/2010/main" val="832739031"/>
      </p:ext>
    </p:extLst>
  </p:cSld>
  <p:clrMapOvr>
    <a:masterClrMapping/>
  </p:clrMapOvr>
  <p:extLst>
    <p:ext uri="{DCECCB84-F9BA-43D5-87BE-67443E8EF086}">
      <p15:sldGuideLst xmlns:p15="http://schemas.microsoft.com/office/powerpoint/2012/main">
        <p15:guide id="1" orient="horz" pos="2160">
          <p15:clr>
            <a:srgbClr val="FBAE40"/>
          </p15:clr>
        </p15:guide>
        <p15:guide id="2" pos="38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bg1"/>
        </a:solidFill>
        <a:effectLst/>
      </p:bgPr>
    </p:bg>
    <p:spTree>
      <p:nvGrpSpPr>
        <p:cNvPr id="1" name=""/>
        <p:cNvGrpSpPr/>
        <p:nvPr/>
      </p:nvGrpSpPr>
      <p:grpSpPr>
        <a:xfrm>
          <a:off x="0" y="0"/>
          <a:ext cx="0" cy="0"/>
          <a:chOff x="0" y="0"/>
          <a:chExt cx="0" cy="0"/>
        </a:xfrm>
      </p:grpSpPr>
      <p:pic>
        <p:nvPicPr>
          <p:cNvPr id="6" name="Picture 5" descr="A road through a green field&#10;&#10;Description automatically generated">
            <a:extLst>
              <a:ext uri="{FF2B5EF4-FFF2-40B4-BE49-F238E27FC236}">
                <a16:creationId xmlns:a16="http://schemas.microsoft.com/office/drawing/2014/main" id="{BAB3A051-7BF3-EAAC-A888-553C382803C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lnSpc>
                <a:spcPct val="100000"/>
              </a:lnSpc>
              <a:defRPr sz="4400" b="1" i="0">
                <a:solidFill>
                  <a:schemeClr val="bg1"/>
                </a:solidFill>
                <a:latin typeface="+mj-lt"/>
                <a:cs typeface="Poppins" panose="00000500000000000000" pitchFamily="2" charset="0"/>
              </a:defRPr>
            </a:lvl1pPr>
          </a:lstStyle>
          <a:p>
            <a:r>
              <a:rPr lang="en-US"/>
              <a:t>Click to edit Master title style</a:t>
            </a:r>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814396"/>
          </a:xfrm>
        </p:spPr>
        <p:txBody>
          <a:bodyPr>
            <a:normAutofit/>
          </a:bodyPr>
          <a:lstStyle>
            <a:lvl1pPr marL="0" indent="0" algn="l">
              <a:lnSpc>
                <a:spcPct val="100000"/>
              </a:lnSpc>
              <a:buNone/>
              <a:defRPr sz="2400" b="0" i="0">
                <a:solidFill>
                  <a:schemeClr val="bg1"/>
                </a:solidFill>
                <a:latin typeface="+mj-lt"/>
                <a:cs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TextBox 3">
            <a:extLst>
              <a:ext uri="{FF2B5EF4-FFF2-40B4-BE49-F238E27FC236}">
                <a16:creationId xmlns:a16="http://schemas.microsoft.com/office/drawing/2014/main" id="{3D5B6A69-3EFA-0DA9-F9BA-B59F5A060E70}"/>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mj-lt"/>
              </a:rPr>
              <a:t>Public</a:t>
            </a:r>
          </a:p>
        </p:txBody>
      </p:sp>
    </p:spTree>
    <p:extLst>
      <p:ext uri="{BB962C8B-B14F-4D97-AF65-F5344CB8AC3E}">
        <p14:creationId xmlns:p14="http://schemas.microsoft.com/office/powerpoint/2010/main" val="2346482758"/>
      </p:ext>
    </p:extLst>
  </p:cSld>
  <p:clrMapOvr>
    <a:masterClrMapping/>
  </p:clrMapOvr>
  <p:extLst>
    <p:ext uri="{DCECCB84-F9BA-43D5-87BE-67443E8EF086}">
      <p15:sldGuideLst xmlns:p15="http://schemas.microsoft.com/office/powerpoint/2012/main">
        <p15:guide id="1" pos="19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over slide">
    <p:bg>
      <p:bgPr>
        <a:solidFill>
          <a:schemeClr val="bg1"/>
        </a:solidFill>
        <a:effectLst/>
      </p:bgPr>
    </p:bg>
    <p:spTree>
      <p:nvGrpSpPr>
        <p:cNvPr id="1" name=""/>
        <p:cNvGrpSpPr/>
        <p:nvPr/>
      </p:nvGrpSpPr>
      <p:grpSpPr>
        <a:xfrm>
          <a:off x="0" y="0"/>
          <a:ext cx="0" cy="0"/>
          <a:chOff x="0" y="0"/>
          <a:chExt cx="0" cy="0"/>
        </a:xfrm>
      </p:grpSpPr>
      <p:pic>
        <p:nvPicPr>
          <p:cNvPr id="11" name="Picture 10" descr="A group of people sitting around a table looking at a computer&#10;&#10;Description automatically generated">
            <a:extLst>
              <a:ext uri="{FF2B5EF4-FFF2-40B4-BE49-F238E27FC236}">
                <a16:creationId xmlns:a16="http://schemas.microsoft.com/office/drawing/2014/main" id="{5C1AFF9B-026C-9129-DEA5-779635F510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lnSpc>
                <a:spcPct val="100000"/>
              </a:lnSpc>
              <a:defRPr sz="4400" b="1" i="0">
                <a:solidFill>
                  <a:schemeClr val="bg1"/>
                </a:solidFill>
                <a:latin typeface="+mj-lt"/>
                <a:cs typeface="Poppins" panose="00000500000000000000" pitchFamily="2" charset="0"/>
              </a:defRPr>
            </a:lvl1pPr>
          </a:lstStyle>
          <a:p>
            <a:r>
              <a:rPr lang="en-US"/>
              <a:t>Click to edit Master title style</a:t>
            </a:r>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838302"/>
          </a:xfrm>
        </p:spPr>
        <p:txBody>
          <a:bodyPr>
            <a:normAutofit/>
          </a:bodyPr>
          <a:lstStyle>
            <a:lvl1pPr marL="0" indent="0" algn="l">
              <a:lnSpc>
                <a:spcPct val="100000"/>
              </a:lnSpc>
              <a:buNone/>
              <a:defRPr sz="2400" b="0" i="0">
                <a:solidFill>
                  <a:schemeClr val="bg1"/>
                </a:solidFill>
                <a:latin typeface="+mj-lt"/>
                <a:cs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3" name="TextBox 12">
            <a:extLst>
              <a:ext uri="{FF2B5EF4-FFF2-40B4-BE49-F238E27FC236}">
                <a16:creationId xmlns:a16="http://schemas.microsoft.com/office/drawing/2014/main" id="{8CE7D7CF-C797-0730-D6E9-1DA5A9C6DB96}"/>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mj-lt"/>
              </a:rPr>
              <a:t>Public</a:t>
            </a:r>
          </a:p>
        </p:txBody>
      </p:sp>
    </p:spTree>
    <p:extLst>
      <p:ext uri="{BB962C8B-B14F-4D97-AF65-F5344CB8AC3E}">
        <p14:creationId xmlns:p14="http://schemas.microsoft.com/office/powerpoint/2010/main" val="965105928"/>
      </p:ext>
    </p:extLst>
  </p:cSld>
  <p:clrMapOvr>
    <a:masterClrMapping/>
  </p:clrMapOvr>
  <p:extLst>
    <p:ext uri="{DCECCB84-F9BA-43D5-87BE-67443E8EF086}">
      <p15:sldGuideLst xmlns:p15="http://schemas.microsoft.com/office/powerpoint/2012/main">
        <p15:guide id="1" pos="19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ontents Slide">
    <p:spTree>
      <p:nvGrpSpPr>
        <p:cNvPr id="1" name=""/>
        <p:cNvGrpSpPr/>
        <p:nvPr/>
      </p:nvGrpSpPr>
      <p:grpSpPr>
        <a:xfrm>
          <a:off x="0" y="0"/>
          <a:ext cx="0" cy="0"/>
          <a:chOff x="0" y="0"/>
          <a:chExt cx="0" cy="0"/>
        </a:xfrm>
      </p:grpSpPr>
      <p:pic>
        <p:nvPicPr>
          <p:cNvPr id="4" name="Picture 3" descr="A field with wind turbines in the background&#10;&#10;Description automatically generated">
            <a:extLst>
              <a:ext uri="{FF2B5EF4-FFF2-40B4-BE49-F238E27FC236}">
                <a16:creationId xmlns:a16="http://schemas.microsoft.com/office/drawing/2014/main" id="{91B95623-DB60-0FE1-2973-59391D1187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1999" cy="6857999"/>
          </a:xfrm>
          <a:prstGeom prst="rect">
            <a:avLst/>
          </a:prstGeom>
        </p:spPr>
      </p:pic>
      <p:pic>
        <p:nvPicPr>
          <p:cNvPr id="9" name="Picture 8" descr="A screenshot of a video game&#10;&#10;Description automatically generated">
            <a:extLst>
              <a:ext uri="{FF2B5EF4-FFF2-40B4-BE49-F238E27FC236}">
                <a16:creationId xmlns:a16="http://schemas.microsoft.com/office/drawing/2014/main" id="{A15E0C7C-613F-78A1-1DEC-00D6D4942C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pic>
        <p:nvPicPr>
          <p:cNvPr id="10" name="Picture 9" descr="A black background with white dots&#10;&#10;Description automatically generated">
            <a:extLst>
              <a:ext uri="{FF2B5EF4-FFF2-40B4-BE49-F238E27FC236}">
                <a16:creationId xmlns:a16="http://schemas.microsoft.com/office/drawing/2014/main" id="{44D1BF2D-F7AD-63E3-71D8-BDE9BF2F93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11" name="Title 1">
            <a:extLst>
              <a:ext uri="{FF2B5EF4-FFF2-40B4-BE49-F238E27FC236}">
                <a16:creationId xmlns:a16="http://schemas.microsoft.com/office/drawing/2014/main" id="{05A63E56-9227-9978-ADC2-9223E6C51ABD}"/>
              </a:ext>
            </a:extLst>
          </p:cNvPr>
          <p:cNvSpPr>
            <a:spLocks noGrp="1"/>
          </p:cNvSpPr>
          <p:nvPr>
            <p:ph type="title"/>
          </p:nvPr>
        </p:nvSpPr>
        <p:spPr>
          <a:xfrm>
            <a:off x="637273" y="365125"/>
            <a:ext cx="8307435" cy="1325563"/>
          </a:xfrm>
        </p:spPr>
        <p:txBody>
          <a:bodyPr/>
          <a:lstStyle>
            <a:lvl1pPr>
              <a:lnSpc>
                <a:spcPct val="100000"/>
              </a:lnSpc>
              <a:defRPr b="1" i="0">
                <a:solidFill>
                  <a:schemeClr val="accent1"/>
                </a:solidFill>
                <a:latin typeface="+mj-lt"/>
                <a:cs typeface="Poppins" panose="00000500000000000000" pitchFamily="2" charset="0"/>
              </a:defRPr>
            </a:lvl1pPr>
          </a:lstStyle>
          <a:p>
            <a:r>
              <a:rPr lang="en-US"/>
              <a:t>Click to edit Master title style</a:t>
            </a:r>
            <a:endParaRPr lang="en-GB"/>
          </a:p>
        </p:txBody>
      </p:sp>
      <p:sp>
        <p:nvSpPr>
          <p:cNvPr id="12" name="Content Placeholder 2">
            <a:extLst>
              <a:ext uri="{FF2B5EF4-FFF2-40B4-BE49-F238E27FC236}">
                <a16:creationId xmlns:a16="http://schemas.microsoft.com/office/drawing/2014/main" id="{C349BD22-11FD-5019-2AE1-EEBDE251B20D}"/>
              </a:ext>
            </a:extLst>
          </p:cNvPr>
          <p:cNvSpPr>
            <a:spLocks noGrp="1"/>
          </p:cNvSpPr>
          <p:nvPr>
            <p:ph idx="1"/>
          </p:nvPr>
        </p:nvSpPr>
        <p:spPr>
          <a:xfrm>
            <a:off x="637273" y="3200878"/>
            <a:ext cx="4122296" cy="2734702"/>
          </a:xfrm>
        </p:spPr>
        <p:txBody>
          <a:bodyPr/>
          <a:lstStyle>
            <a:lvl1pPr marL="514350" indent="-514350">
              <a:lnSpc>
                <a:spcPct val="100000"/>
              </a:lnSpc>
              <a:buClr>
                <a:schemeClr val="accent1"/>
              </a:buClr>
              <a:buFont typeface="+mj-lt"/>
              <a:buAutoNum type="arabicPeriod"/>
              <a:defRPr sz="2000" b="0" i="0">
                <a:solidFill>
                  <a:schemeClr val="bg1"/>
                </a:solidFill>
                <a:latin typeface="+mj-lt"/>
              </a:defRPr>
            </a:lvl1pPr>
            <a:lvl2pPr marL="914400" indent="-457200">
              <a:lnSpc>
                <a:spcPct val="100000"/>
              </a:lnSpc>
              <a:buClr>
                <a:schemeClr val="accent1"/>
              </a:buClr>
              <a:buFont typeface="+mj-lt"/>
              <a:buAutoNum type="arabicPeriod"/>
              <a:defRPr sz="1400" b="0" i="0">
                <a:solidFill>
                  <a:schemeClr val="bg1"/>
                </a:solidFill>
                <a:latin typeface="+mj-lt"/>
              </a:defRPr>
            </a:lvl2pPr>
            <a:lvl3pPr marL="1371600" indent="-457200">
              <a:lnSpc>
                <a:spcPct val="100000"/>
              </a:lnSpc>
              <a:buClr>
                <a:schemeClr val="accent1"/>
              </a:buClr>
              <a:buFont typeface="+mj-lt"/>
              <a:buAutoNum type="arabicPeriod"/>
              <a:defRPr sz="1400" b="0" i="0">
                <a:solidFill>
                  <a:schemeClr val="bg1"/>
                </a:solidFill>
                <a:latin typeface="+mj-lt"/>
              </a:defRPr>
            </a:lvl3pPr>
            <a:lvl4pPr marL="1714500" indent="-342900">
              <a:lnSpc>
                <a:spcPct val="100000"/>
              </a:lnSpc>
              <a:buClr>
                <a:schemeClr val="accent1"/>
              </a:buClr>
              <a:buFont typeface="+mj-lt"/>
              <a:buAutoNum type="arabicPeriod"/>
              <a:defRPr sz="1400" b="0" i="0">
                <a:solidFill>
                  <a:schemeClr val="bg1"/>
                </a:solidFill>
                <a:latin typeface="+mj-lt"/>
              </a:defRPr>
            </a:lvl4pPr>
            <a:lvl5pPr marL="2171700" indent="-342900">
              <a:lnSpc>
                <a:spcPct val="100000"/>
              </a:lnSpc>
              <a:buClr>
                <a:schemeClr val="accent1"/>
              </a:buClr>
              <a:buFont typeface="+mj-lt"/>
              <a:buAutoNum type="arabicPeriod"/>
              <a:defRPr sz="1400" b="0" i="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Box 1">
            <a:extLst>
              <a:ext uri="{FF2B5EF4-FFF2-40B4-BE49-F238E27FC236}">
                <a16:creationId xmlns:a16="http://schemas.microsoft.com/office/drawing/2014/main" id="{597C07A8-1BF4-5583-A597-1F97B315BCF8}"/>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F013E0C3-A748-7D68-BE91-F314B5D2289A}"/>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mj-lt"/>
              </a:rPr>
              <a:t>Public</a:t>
            </a:r>
          </a:p>
        </p:txBody>
      </p:sp>
    </p:spTree>
    <p:extLst>
      <p:ext uri="{BB962C8B-B14F-4D97-AF65-F5344CB8AC3E}">
        <p14:creationId xmlns:p14="http://schemas.microsoft.com/office/powerpoint/2010/main" val="2755978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pic>
        <p:nvPicPr>
          <p:cNvPr id="8" name="Picture 7" descr="A purple and black background&#10;&#10;Description automatically generated">
            <a:extLst>
              <a:ext uri="{FF2B5EF4-FFF2-40B4-BE49-F238E27FC236}">
                <a16:creationId xmlns:a16="http://schemas.microsoft.com/office/drawing/2014/main" id="{BD733B61-FDE5-43FD-02B9-15749A7E23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495"/>
            <a:ext cx="12207103" cy="6866495"/>
          </a:xfrm>
          <a:prstGeom prst="rect">
            <a:avLst/>
          </a:prstGeom>
        </p:spPr>
      </p:pic>
      <p:sp>
        <p:nvSpPr>
          <p:cNvPr id="2" name="Title 1">
            <a:extLst>
              <a:ext uri="{FF2B5EF4-FFF2-40B4-BE49-F238E27FC236}">
                <a16:creationId xmlns:a16="http://schemas.microsoft.com/office/drawing/2014/main" id="{E369532E-6917-836E-1185-E305911BAE82}"/>
              </a:ext>
            </a:extLst>
          </p:cNvPr>
          <p:cNvSpPr>
            <a:spLocks noGrp="1"/>
          </p:cNvSpPr>
          <p:nvPr>
            <p:ph type="title"/>
          </p:nvPr>
        </p:nvSpPr>
        <p:spPr>
          <a:xfrm>
            <a:off x="637273" y="365125"/>
            <a:ext cx="10515600" cy="1325563"/>
          </a:xfrm>
        </p:spPr>
        <p:txBody>
          <a:bodyPr/>
          <a:lstStyle>
            <a:lvl1pPr>
              <a:lnSpc>
                <a:spcPct val="100000"/>
              </a:lnSpc>
              <a:defRPr b="1" i="0">
                <a:solidFill>
                  <a:schemeClr val="accent1"/>
                </a:solidFill>
                <a:latin typeface="+mj-lt"/>
                <a:cs typeface="Poppins" panose="00000500000000000000"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2DFC869-04DE-7711-205B-68333ECEB111}"/>
              </a:ext>
            </a:extLst>
          </p:cNvPr>
          <p:cNvSpPr>
            <a:spLocks noGrp="1"/>
          </p:cNvSpPr>
          <p:nvPr>
            <p:ph idx="1"/>
          </p:nvPr>
        </p:nvSpPr>
        <p:spPr>
          <a:xfrm>
            <a:off x="637273" y="1825625"/>
            <a:ext cx="10515600" cy="4351338"/>
          </a:xfrm>
        </p:spPr>
        <p:txBody>
          <a:bodyPr/>
          <a:lstStyle>
            <a:lvl1pPr marL="514350" indent="-514350">
              <a:lnSpc>
                <a:spcPct val="100000"/>
              </a:lnSpc>
              <a:buFont typeface="+mj-lt"/>
              <a:buAutoNum type="arabicPeriod"/>
              <a:defRPr b="0" i="0">
                <a:latin typeface="+mj-lt"/>
              </a:defRPr>
            </a:lvl1pPr>
            <a:lvl2pPr marL="914400" indent="-457200">
              <a:lnSpc>
                <a:spcPct val="100000"/>
              </a:lnSpc>
              <a:buFont typeface="+mj-lt"/>
              <a:buAutoNum type="arabicPeriod"/>
              <a:defRPr b="0" i="0">
                <a:latin typeface="+mj-lt"/>
              </a:defRPr>
            </a:lvl2pPr>
            <a:lvl3pPr marL="1371600" indent="-457200">
              <a:lnSpc>
                <a:spcPct val="100000"/>
              </a:lnSpc>
              <a:buFont typeface="+mj-lt"/>
              <a:buAutoNum type="arabicPeriod"/>
              <a:defRPr b="0" i="0">
                <a:latin typeface="+mj-lt"/>
              </a:defRPr>
            </a:lvl3pPr>
            <a:lvl4pPr marL="1714500" indent="-342900">
              <a:lnSpc>
                <a:spcPct val="100000"/>
              </a:lnSpc>
              <a:buFont typeface="+mj-lt"/>
              <a:buAutoNum type="arabicPeriod"/>
              <a:defRPr b="0" i="0">
                <a:latin typeface="+mj-lt"/>
              </a:defRPr>
            </a:lvl4pPr>
            <a:lvl5pPr marL="2171700" indent="-342900">
              <a:lnSpc>
                <a:spcPct val="100000"/>
              </a:lnSpc>
              <a:buFont typeface="+mj-lt"/>
              <a:buAutoNum type="arabicPeriod"/>
              <a:defRPr b="0" i="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68809914"/>
      </p:ext>
    </p:extLst>
  </p:cSld>
  <p:clrMapOvr>
    <a:masterClrMapping/>
  </p:clrMapOvr>
  <p:extLst>
    <p:ext uri="{DCECCB84-F9BA-43D5-87BE-67443E8EF086}">
      <p15:sldGuideLst xmlns:p15="http://schemas.microsoft.com/office/powerpoint/2012/main">
        <p15:guide id="1" orient="horz" pos="2160">
          <p15:clr>
            <a:srgbClr val="FBAE40"/>
          </p15:clr>
        </p15:guide>
        <p15:guide id="2" pos="38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box x2">
    <p:spTree>
      <p:nvGrpSpPr>
        <p:cNvPr id="1" name=""/>
        <p:cNvGrpSpPr/>
        <p:nvPr/>
      </p:nvGrpSpPr>
      <p:grpSpPr>
        <a:xfrm>
          <a:off x="0" y="0"/>
          <a:ext cx="0" cy="0"/>
          <a:chOff x="0" y="0"/>
          <a:chExt cx="0" cy="0"/>
        </a:xfrm>
      </p:grpSpPr>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365125"/>
            <a:ext cx="10515600" cy="1325563"/>
          </a:xfrm>
        </p:spPr>
        <p:txBody>
          <a:bodyPr/>
          <a:lstStyle>
            <a:lvl1pPr>
              <a:lnSpc>
                <a:spcPct val="100000"/>
              </a:lnSpc>
              <a:defRPr b="1" i="0">
                <a:solidFill>
                  <a:schemeClr val="accent1"/>
                </a:solidFill>
                <a:latin typeface="+mj-lt"/>
                <a:cs typeface="Poppins" panose="00000500000000000000" pitchFamily="2" charset="0"/>
              </a:defRPr>
            </a:lvl1pPr>
          </a:lstStyle>
          <a:p>
            <a:r>
              <a:rPr lang="en-US"/>
              <a:t>Click to edit Master title style</a:t>
            </a:r>
            <a:endParaRPr lang="en-GB"/>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1926771"/>
            <a:ext cx="4462848" cy="4153354"/>
          </a:xfrm>
        </p:spPr>
        <p:txBody>
          <a:bodyPr>
            <a:normAutofit/>
          </a:bodyPr>
          <a:lstStyle>
            <a:lvl1pPr marL="0" indent="0">
              <a:lnSpc>
                <a:spcPct val="100000"/>
              </a:lnSpc>
              <a:buNone/>
              <a:defRPr sz="1800" b="0" i="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5449088" y="1926771"/>
            <a:ext cx="4462848" cy="4153354"/>
          </a:xfrm>
        </p:spPr>
        <p:txBody>
          <a:bodyPr>
            <a:normAutofit/>
          </a:bodyPr>
          <a:lstStyle>
            <a:lvl1pPr marL="0" indent="0">
              <a:lnSpc>
                <a:spcPct val="100000"/>
              </a:lnSpc>
              <a:buNone/>
              <a:defRPr sz="1800" b="0" i="0">
                <a:latin typeface="+mj-lt"/>
              </a:defRPr>
            </a:lvl1pPr>
          </a:lstStyle>
          <a:p>
            <a:pPr lvl="0"/>
            <a:r>
              <a:rPr lang="en-US"/>
              <a:t>Click to edit Master text styles</a:t>
            </a:r>
          </a:p>
        </p:txBody>
      </p:sp>
    </p:spTree>
    <p:extLst>
      <p:ext uri="{BB962C8B-B14F-4D97-AF65-F5344CB8AC3E}">
        <p14:creationId xmlns:p14="http://schemas.microsoft.com/office/powerpoint/2010/main" val="15328403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layout 1">
    <p:spTree>
      <p:nvGrpSpPr>
        <p:cNvPr id="1" name=""/>
        <p:cNvGrpSpPr/>
        <p:nvPr/>
      </p:nvGrpSpPr>
      <p:grpSpPr>
        <a:xfrm>
          <a:off x="0" y="0"/>
          <a:ext cx="0" cy="0"/>
          <a:chOff x="0" y="0"/>
          <a:chExt cx="0" cy="0"/>
        </a:xfrm>
      </p:grpSpPr>
      <p:pic>
        <p:nvPicPr>
          <p:cNvPr id="3" name="Picture 2" descr="A purple flower on a black background&#10;&#10;Description automatically generated">
            <a:extLst>
              <a:ext uri="{FF2B5EF4-FFF2-40B4-BE49-F238E27FC236}">
                <a16:creationId xmlns:a16="http://schemas.microsoft.com/office/drawing/2014/main" id="{624B9880-4FA8-5D6B-4930-EB7C51734E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4941561" cy="3055537"/>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lnSpc>
                <a:spcPct val="100000"/>
              </a:lnSpc>
              <a:defRPr sz="3000" b="1" i="0">
                <a:solidFill>
                  <a:schemeClr val="bg1"/>
                </a:solidFill>
                <a:latin typeface="+mj-lt"/>
                <a:cs typeface="Poppins" panose="00000500000000000000" pitchFamily="2" charset="0"/>
              </a:defRPr>
            </a:lvl1pPr>
          </a:lstStyle>
          <a:p>
            <a:r>
              <a:rPr lang="en-US"/>
              <a:t>Click to edit Master title style</a:t>
            </a:r>
            <a:endParaRPr lang="en-GB"/>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lnSpc>
                <a:spcPct val="100000"/>
              </a:lnSpc>
              <a:buNone/>
              <a:defRPr sz="1800" b="0" i="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Text Placeholder 12">
            <a:extLst>
              <a:ext uri="{FF2B5EF4-FFF2-40B4-BE49-F238E27FC236}">
                <a16:creationId xmlns:a16="http://schemas.microsoft.com/office/drawing/2014/main" id="{A80908B0-75DE-A115-6336-EF8AAE3C5F4A}"/>
              </a:ext>
            </a:extLst>
          </p:cNvPr>
          <p:cNvSpPr>
            <a:spLocks noGrp="1"/>
          </p:cNvSpPr>
          <p:nvPr>
            <p:ph type="body" sz="quarter" idx="14"/>
          </p:nvPr>
        </p:nvSpPr>
        <p:spPr>
          <a:xfrm>
            <a:off x="6220807" y="1926771"/>
            <a:ext cx="2401614" cy="2818650"/>
          </a:xfrm>
        </p:spPr>
        <p:txBody>
          <a:bodyPr>
            <a:normAutofit/>
          </a:bodyPr>
          <a:lstStyle>
            <a:lvl1pPr marL="0" indent="0">
              <a:lnSpc>
                <a:spcPct val="100000"/>
              </a:lnSpc>
              <a:buNone/>
              <a:defRPr sz="1800" b="0" i="0">
                <a:latin typeface="+mj-lt"/>
              </a:defRPr>
            </a:lvl1pPr>
          </a:lstStyle>
          <a:p>
            <a:pPr lvl="0"/>
            <a:r>
              <a:rPr lang="en-US"/>
              <a:t>Click to edit Master text styles</a:t>
            </a:r>
          </a:p>
        </p:txBody>
      </p:sp>
      <p:sp>
        <p:nvSpPr>
          <p:cNvPr id="6" name="Text Placeholder 12">
            <a:extLst>
              <a:ext uri="{FF2B5EF4-FFF2-40B4-BE49-F238E27FC236}">
                <a16:creationId xmlns:a16="http://schemas.microsoft.com/office/drawing/2014/main" id="{544403BA-BDEC-33C9-D380-0A99E3D527D8}"/>
              </a:ext>
            </a:extLst>
          </p:cNvPr>
          <p:cNvSpPr>
            <a:spLocks noGrp="1"/>
          </p:cNvSpPr>
          <p:nvPr>
            <p:ph type="body" sz="quarter" idx="15"/>
          </p:nvPr>
        </p:nvSpPr>
        <p:spPr>
          <a:xfrm>
            <a:off x="9040209" y="1926771"/>
            <a:ext cx="2401614" cy="2818650"/>
          </a:xfrm>
        </p:spPr>
        <p:txBody>
          <a:bodyPr>
            <a:normAutofit/>
          </a:bodyPr>
          <a:lstStyle>
            <a:lvl1pPr marL="0" indent="0">
              <a:lnSpc>
                <a:spcPct val="100000"/>
              </a:lnSpc>
              <a:buNone/>
              <a:defRPr sz="1800" b="0" i="0">
                <a:latin typeface="+mj-lt"/>
              </a:defRPr>
            </a:lvl1pPr>
          </a:lstStyle>
          <a:p>
            <a:pPr lvl="0"/>
            <a:r>
              <a:rPr lang="en-US"/>
              <a:t>Click to edit Master text styles</a:t>
            </a:r>
          </a:p>
        </p:txBody>
      </p:sp>
      <p:sp>
        <p:nvSpPr>
          <p:cNvPr id="4" name="TextBox 3">
            <a:extLst>
              <a:ext uri="{FF2B5EF4-FFF2-40B4-BE49-F238E27FC236}">
                <a16:creationId xmlns:a16="http://schemas.microsoft.com/office/drawing/2014/main" id="{E8D4C74B-144E-7E2B-4291-551B406C7D8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mj-lt"/>
              </a:rPr>
              <a:t>Public</a:t>
            </a:r>
          </a:p>
        </p:txBody>
      </p:sp>
    </p:spTree>
    <p:extLst>
      <p:ext uri="{BB962C8B-B14F-4D97-AF65-F5344CB8AC3E}">
        <p14:creationId xmlns:p14="http://schemas.microsoft.com/office/powerpoint/2010/main" val="18034440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p:spTree>
      <p:nvGrpSpPr>
        <p:cNvPr id="1" name=""/>
        <p:cNvGrpSpPr/>
        <p:nvPr/>
      </p:nvGrpSpPr>
      <p:grpSpPr>
        <a:xfrm>
          <a:off x="0" y="0"/>
          <a:ext cx="0" cy="0"/>
          <a:chOff x="0" y="0"/>
          <a:chExt cx="0" cy="0"/>
        </a:xfrm>
      </p:grpSpPr>
      <p:pic>
        <p:nvPicPr>
          <p:cNvPr id="4" name="Picture 3" descr="A field with wind turbines in the background&#10;&#10;Description automatically generated">
            <a:extLst>
              <a:ext uri="{FF2B5EF4-FFF2-40B4-BE49-F238E27FC236}">
                <a16:creationId xmlns:a16="http://schemas.microsoft.com/office/drawing/2014/main" id="{91B95623-DB60-0FE1-2973-59391D1187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1999" cy="6857999"/>
          </a:xfrm>
          <a:prstGeom prst="rect">
            <a:avLst/>
          </a:prstGeom>
        </p:spPr>
      </p:pic>
      <p:pic>
        <p:nvPicPr>
          <p:cNvPr id="9" name="Picture 8" descr="A screenshot of a video game&#10;&#10;Description automatically generated">
            <a:extLst>
              <a:ext uri="{FF2B5EF4-FFF2-40B4-BE49-F238E27FC236}">
                <a16:creationId xmlns:a16="http://schemas.microsoft.com/office/drawing/2014/main" id="{A15E0C7C-613F-78A1-1DEC-00D6D4942C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pic>
        <p:nvPicPr>
          <p:cNvPr id="10" name="Picture 9" descr="A black background with white dots&#10;&#10;Description automatically generated">
            <a:extLst>
              <a:ext uri="{FF2B5EF4-FFF2-40B4-BE49-F238E27FC236}">
                <a16:creationId xmlns:a16="http://schemas.microsoft.com/office/drawing/2014/main" id="{44D1BF2D-F7AD-63E3-71D8-BDE9BF2F93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11" name="Title 1">
            <a:extLst>
              <a:ext uri="{FF2B5EF4-FFF2-40B4-BE49-F238E27FC236}">
                <a16:creationId xmlns:a16="http://schemas.microsoft.com/office/drawing/2014/main" id="{05A63E56-9227-9978-ADC2-9223E6C51ABD}"/>
              </a:ext>
            </a:extLst>
          </p:cNvPr>
          <p:cNvSpPr>
            <a:spLocks noGrp="1"/>
          </p:cNvSpPr>
          <p:nvPr>
            <p:ph type="title"/>
          </p:nvPr>
        </p:nvSpPr>
        <p:spPr>
          <a:xfrm>
            <a:off x="637273" y="365125"/>
            <a:ext cx="8307435" cy="1325563"/>
          </a:xfrm>
        </p:spPr>
        <p:txBody>
          <a:bodyPr/>
          <a:lstStyle>
            <a:lvl1pPr>
              <a:defRPr b="0" i="0">
                <a:solidFill>
                  <a:schemeClr val="accent1"/>
                </a:solidFill>
                <a:latin typeface="Poppins Medium" pitchFamily="2" charset="77"/>
                <a:cs typeface="Poppins Medium" pitchFamily="2" charset="77"/>
              </a:defRPr>
            </a:lvl1pPr>
          </a:lstStyle>
          <a:p>
            <a:endParaRPr lang="en-GB"/>
          </a:p>
        </p:txBody>
      </p:sp>
      <p:sp>
        <p:nvSpPr>
          <p:cNvPr id="12" name="Content Placeholder 2">
            <a:extLst>
              <a:ext uri="{FF2B5EF4-FFF2-40B4-BE49-F238E27FC236}">
                <a16:creationId xmlns:a16="http://schemas.microsoft.com/office/drawing/2014/main" id="{C349BD22-11FD-5019-2AE1-EEBDE251B20D}"/>
              </a:ext>
            </a:extLst>
          </p:cNvPr>
          <p:cNvSpPr>
            <a:spLocks noGrp="1"/>
          </p:cNvSpPr>
          <p:nvPr>
            <p:ph idx="1"/>
          </p:nvPr>
        </p:nvSpPr>
        <p:spPr>
          <a:xfrm>
            <a:off x="637273" y="3200878"/>
            <a:ext cx="4122296" cy="2734702"/>
          </a:xfrm>
        </p:spPr>
        <p:txBody>
          <a:bodyPr/>
          <a:lstStyle>
            <a:lvl1pPr marL="514350" indent="-514350">
              <a:buClr>
                <a:schemeClr val="accent1"/>
              </a:buClr>
              <a:buFont typeface="+mj-lt"/>
              <a:buAutoNum type="arabicPeriod"/>
              <a:defRPr sz="2000" b="0" i="0">
                <a:solidFill>
                  <a:schemeClr val="bg1"/>
                </a:solidFill>
                <a:latin typeface="Poppins" pitchFamily="2" charset="77"/>
              </a:defRPr>
            </a:lvl1pPr>
            <a:lvl2pPr marL="914400" indent="-457200">
              <a:buClr>
                <a:schemeClr val="accent1"/>
              </a:buClr>
              <a:buFont typeface="+mj-lt"/>
              <a:buAutoNum type="arabicPeriod"/>
              <a:defRPr sz="1400" b="0" i="0">
                <a:solidFill>
                  <a:schemeClr val="bg1"/>
                </a:solidFill>
                <a:latin typeface="Poppins" pitchFamily="2" charset="77"/>
              </a:defRPr>
            </a:lvl2pPr>
            <a:lvl3pPr marL="1371600" indent="-457200">
              <a:buClr>
                <a:schemeClr val="accent1"/>
              </a:buClr>
              <a:buFont typeface="+mj-lt"/>
              <a:buAutoNum type="arabicPeriod"/>
              <a:defRPr sz="1400" b="0" i="0">
                <a:solidFill>
                  <a:schemeClr val="bg1"/>
                </a:solidFill>
                <a:latin typeface="Poppins" pitchFamily="2" charset="77"/>
              </a:defRPr>
            </a:lvl3pPr>
            <a:lvl4pPr marL="1714500" indent="-342900">
              <a:buClr>
                <a:schemeClr val="accent1"/>
              </a:buClr>
              <a:buFont typeface="+mj-lt"/>
              <a:buAutoNum type="arabicPeriod"/>
              <a:defRPr sz="1400" b="0" i="0">
                <a:solidFill>
                  <a:schemeClr val="bg1"/>
                </a:solidFill>
                <a:latin typeface="Poppins" pitchFamily="2" charset="77"/>
              </a:defRPr>
            </a:lvl4pPr>
            <a:lvl5pPr marL="2171700" indent="-342900">
              <a:buClr>
                <a:schemeClr val="accent1"/>
              </a:buClr>
              <a:buFont typeface="+mj-lt"/>
              <a:buAutoNum type="arabicPeriod"/>
              <a:defRPr sz="1400" b="0" i="0">
                <a:solidFill>
                  <a:schemeClr val="bg1"/>
                </a:solidFill>
                <a:latin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extBox 1">
            <a:extLst>
              <a:ext uri="{FF2B5EF4-FFF2-40B4-BE49-F238E27FC236}">
                <a16:creationId xmlns:a16="http://schemas.microsoft.com/office/drawing/2014/main" id="{597C07A8-1BF4-5583-A597-1F97B315BCF8}"/>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5" name="TextBox 4">
            <a:extLst>
              <a:ext uri="{FF2B5EF4-FFF2-40B4-BE49-F238E27FC236}">
                <a16:creationId xmlns:a16="http://schemas.microsoft.com/office/drawing/2014/main" id="{31ECEC26-1630-4E64-F2CE-15AC8D9DE404}"/>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Poppins" pitchFamily="2" charset="77"/>
              </a:rPr>
              <a:t>Public</a:t>
            </a:r>
          </a:p>
        </p:txBody>
      </p:sp>
    </p:spTree>
    <p:extLst>
      <p:ext uri="{BB962C8B-B14F-4D97-AF65-F5344CB8AC3E}">
        <p14:creationId xmlns:p14="http://schemas.microsoft.com/office/powerpoint/2010/main" val="2523903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layout 2">
    <p:spTree>
      <p:nvGrpSpPr>
        <p:cNvPr id="1" name=""/>
        <p:cNvGrpSpPr/>
        <p:nvPr/>
      </p:nvGrpSpPr>
      <p:grpSpPr>
        <a:xfrm>
          <a:off x="0" y="0"/>
          <a:ext cx="0" cy="0"/>
          <a:chOff x="0" y="0"/>
          <a:chExt cx="0" cy="0"/>
        </a:xfrm>
      </p:grpSpPr>
      <p:pic>
        <p:nvPicPr>
          <p:cNvPr id="5" name="Picture 4" descr="A purple and black background&#10;&#10;Description automatically generated">
            <a:extLst>
              <a:ext uri="{FF2B5EF4-FFF2-40B4-BE49-F238E27FC236}">
                <a16:creationId xmlns:a16="http://schemas.microsoft.com/office/drawing/2014/main" id="{FA872D7E-483A-F12C-54BD-9C3DEF2A57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2422566"/>
            <a:ext cx="6096001" cy="4439265"/>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lnSpc>
                <a:spcPct val="100000"/>
              </a:lnSpc>
              <a:defRPr sz="3000" b="1" i="0">
                <a:solidFill>
                  <a:schemeClr val="accent1"/>
                </a:solidFill>
                <a:latin typeface="+mj-lt"/>
                <a:cs typeface="Poppins" panose="00000500000000000000" pitchFamily="2" charset="0"/>
              </a:defRPr>
            </a:lvl1pPr>
          </a:lstStyle>
          <a:p>
            <a:r>
              <a:rPr lang="en-US"/>
              <a:t>Click to edit Master title style</a:t>
            </a:r>
            <a:endParaRPr lang="en-GB"/>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lnSpc>
                <a:spcPct val="100000"/>
              </a:lnSpc>
              <a:buNone/>
              <a:defRPr sz="1800" b="0" i="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6220807" y="1926771"/>
            <a:ext cx="2401614" cy="2818650"/>
          </a:xfrm>
        </p:spPr>
        <p:txBody>
          <a:bodyPr>
            <a:normAutofit/>
          </a:bodyPr>
          <a:lstStyle>
            <a:lvl1pPr marL="0" indent="0">
              <a:lnSpc>
                <a:spcPct val="100000"/>
              </a:lnSpc>
              <a:buNone/>
              <a:defRPr sz="1800" b="0" i="0">
                <a:latin typeface="+mj-lt"/>
              </a:defRPr>
            </a:lvl1pPr>
          </a:lstStyle>
          <a:p>
            <a:pPr lvl="0"/>
            <a:r>
              <a:rPr lang="en-US"/>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9040209" y="1926771"/>
            <a:ext cx="2401614" cy="2818650"/>
          </a:xfrm>
        </p:spPr>
        <p:txBody>
          <a:bodyPr>
            <a:normAutofit/>
          </a:bodyPr>
          <a:lstStyle>
            <a:lvl1pPr marL="0" indent="0">
              <a:lnSpc>
                <a:spcPct val="100000"/>
              </a:lnSpc>
              <a:buNone/>
              <a:defRPr sz="1800" b="0" i="0">
                <a:latin typeface="+mj-lt"/>
              </a:defRPr>
            </a:lvl1pPr>
          </a:lstStyle>
          <a:p>
            <a:pPr lvl="0"/>
            <a:r>
              <a:rPr lang="en-US"/>
              <a:t>Click to edit Master text styles</a:t>
            </a:r>
          </a:p>
        </p:txBody>
      </p:sp>
      <p:sp>
        <p:nvSpPr>
          <p:cNvPr id="2" name="TextBox 1">
            <a:extLst>
              <a:ext uri="{FF2B5EF4-FFF2-40B4-BE49-F238E27FC236}">
                <a16:creationId xmlns:a16="http://schemas.microsoft.com/office/drawing/2014/main" id="{1BB28D82-A3B0-1B3C-D021-6E2F641AB46E}"/>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Tree>
    <p:extLst>
      <p:ext uri="{BB962C8B-B14F-4D97-AF65-F5344CB8AC3E}">
        <p14:creationId xmlns:p14="http://schemas.microsoft.com/office/powerpoint/2010/main" val="10142867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layou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750103-FF4D-6647-58A5-FC31ECFD368F}"/>
              </a:ext>
            </a:extLst>
          </p:cNvPr>
          <p:cNvSpPr/>
          <p:nvPr userDrawn="1"/>
        </p:nvSpPr>
        <p:spPr>
          <a:xfrm>
            <a:off x="0" y="0"/>
            <a:ext cx="425115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BD9546A-ACA3-E84E-1693-0DA11D64DE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lnSpc>
                <a:spcPct val="100000"/>
              </a:lnSpc>
              <a:defRPr sz="30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4" y="2389514"/>
            <a:ext cx="3015194" cy="1131740"/>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4895193" y="1721819"/>
            <a:ext cx="2832536" cy="2818650"/>
          </a:xfrm>
        </p:spPr>
        <p:txBody>
          <a:bodyPr>
            <a:normAutofit/>
          </a:bodyPr>
          <a:lstStyle>
            <a:lvl1pPr marL="0" indent="0">
              <a:lnSpc>
                <a:spcPct val="100000"/>
              </a:lnSpc>
              <a:buNone/>
              <a:defRPr sz="1800" b="0" i="0">
                <a:latin typeface="Poppins" panose="00000500000000000000" pitchFamily="2" charset="0"/>
              </a:defRPr>
            </a:lvl1pPr>
          </a:lstStyle>
          <a:p>
            <a:pPr lvl="0"/>
            <a:r>
              <a:rPr lang="en-US"/>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8360079" y="1721819"/>
            <a:ext cx="2832536" cy="2818650"/>
          </a:xfrm>
        </p:spPr>
        <p:txBody>
          <a:bodyPr>
            <a:normAutofit/>
          </a:bodyPr>
          <a:lstStyle>
            <a:lvl1pPr marL="0" indent="0">
              <a:lnSpc>
                <a:spcPct val="100000"/>
              </a:lnSpc>
              <a:buNone/>
              <a:defRPr sz="1800" b="0" i="0">
                <a:latin typeface="Poppins" panose="00000500000000000000" pitchFamily="2" charset="0"/>
              </a:defRPr>
            </a:lvl1pPr>
          </a:lstStyle>
          <a:p>
            <a:pPr lvl="0"/>
            <a:r>
              <a:rPr lang="en-US"/>
              <a:t>Click to edit Master text styles</a:t>
            </a:r>
          </a:p>
        </p:txBody>
      </p:sp>
      <p:sp>
        <p:nvSpPr>
          <p:cNvPr id="5" name="TextBox 4">
            <a:extLst>
              <a:ext uri="{FF2B5EF4-FFF2-40B4-BE49-F238E27FC236}">
                <a16:creationId xmlns:a16="http://schemas.microsoft.com/office/drawing/2014/main" id="{1DC0D688-373E-EFA1-4A88-C13714EA7D47}"/>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
        <p:nvSpPr>
          <p:cNvPr id="7" name="TextBox 6">
            <a:extLst>
              <a:ext uri="{FF2B5EF4-FFF2-40B4-BE49-F238E27FC236}">
                <a16:creationId xmlns:a16="http://schemas.microsoft.com/office/drawing/2014/main" id="{694906BF-78B9-810A-C6ED-E1A8EB4F8E8A}"/>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mj-lt"/>
              </a:rPr>
              <a:t>Public</a:t>
            </a:r>
          </a:p>
        </p:txBody>
      </p:sp>
    </p:spTree>
    <p:extLst>
      <p:ext uri="{BB962C8B-B14F-4D97-AF65-F5344CB8AC3E}">
        <p14:creationId xmlns:p14="http://schemas.microsoft.com/office/powerpoint/2010/main" val="39619402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box x 1">
    <p:spTree>
      <p:nvGrpSpPr>
        <p:cNvPr id="1" name=""/>
        <p:cNvGrpSpPr/>
        <p:nvPr/>
      </p:nvGrpSpPr>
      <p:grpSpPr>
        <a:xfrm>
          <a:off x="0" y="0"/>
          <a:ext cx="0" cy="0"/>
          <a:chOff x="0" y="0"/>
          <a:chExt cx="0" cy="0"/>
        </a:xfrm>
      </p:grpSpPr>
      <p:pic>
        <p:nvPicPr>
          <p:cNvPr id="10" name="Picture 9" descr="A black background with a pink object&#10;&#10;Description automatically generated">
            <a:extLst>
              <a:ext uri="{FF2B5EF4-FFF2-40B4-BE49-F238E27FC236}">
                <a16:creationId xmlns:a16="http://schemas.microsoft.com/office/drawing/2014/main" id="{A17F6C51-DF54-894F-505B-FBC3BC97F7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2" name="Title 1">
            <a:extLst>
              <a:ext uri="{FF2B5EF4-FFF2-40B4-BE49-F238E27FC236}">
                <a16:creationId xmlns:a16="http://schemas.microsoft.com/office/drawing/2014/main" id="{A24D5798-821B-54D8-7307-D3B592F91BCE}"/>
              </a:ext>
            </a:extLst>
          </p:cNvPr>
          <p:cNvSpPr>
            <a:spLocks noGrp="1"/>
          </p:cNvSpPr>
          <p:nvPr>
            <p:ph type="title"/>
          </p:nvPr>
        </p:nvSpPr>
        <p:spPr>
          <a:xfrm>
            <a:off x="637273" y="365125"/>
            <a:ext cx="9709361" cy="870551"/>
          </a:xfrm>
        </p:spPr>
        <p:txBody>
          <a:bodyPr/>
          <a:lstStyle>
            <a:lvl1pPr>
              <a:lnSpc>
                <a:spcPct val="100000"/>
              </a:lnSpc>
              <a:defRPr b="1" i="0">
                <a:solidFill>
                  <a:schemeClr val="accent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4A32C58-2F88-40C5-EF11-16328E9C88E8}"/>
              </a:ext>
            </a:extLst>
          </p:cNvPr>
          <p:cNvSpPr>
            <a:spLocks noGrp="1"/>
          </p:cNvSpPr>
          <p:nvPr>
            <p:ph sz="half" idx="1"/>
          </p:nvPr>
        </p:nvSpPr>
        <p:spPr>
          <a:xfrm>
            <a:off x="637273" y="2372497"/>
            <a:ext cx="9709362" cy="3804466"/>
          </a:xfrm>
        </p:spPr>
        <p:txBody>
          <a:bodyPr>
            <a:normAutofit/>
          </a:bodyPr>
          <a:lstStyle>
            <a:lvl1pPr marL="0" indent="0">
              <a:lnSpc>
                <a:spcPct val="100000"/>
              </a:lnSpc>
              <a:buNone/>
              <a:defRPr sz="1800" b="0" i="0">
                <a:latin typeface="Poppins" panose="00000500000000000000" pitchFamily="2" charset="0"/>
              </a:defRPr>
            </a:lvl1pPr>
          </a:lstStyle>
          <a:p>
            <a:pPr lvl="0"/>
            <a:r>
              <a:rPr lang="en-US"/>
              <a:t>Click to edit Master text styles</a:t>
            </a:r>
          </a:p>
        </p:txBody>
      </p:sp>
      <p:sp>
        <p:nvSpPr>
          <p:cNvPr id="9" name="Content Placeholder 8">
            <a:extLst>
              <a:ext uri="{FF2B5EF4-FFF2-40B4-BE49-F238E27FC236}">
                <a16:creationId xmlns:a16="http://schemas.microsoft.com/office/drawing/2014/main" id="{35AB5FD5-63AB-4F3D-B548-39DB3336BC6A}"/>
              </a:ext>
            </a:extLst>
          </p:cNvPr>
          <p:cNvSpPr>
            <a:spLocks noGrp="1"/>
          </p:cNvSpPr>
          <p:nvPr>
            <p:ph sz="quarter" idx="13"/>
          </p:nvPr>
        </p:nvSpPr>
        <p:spPr>
          <a:xfrm>
            <a:off x="637273" y="1322559"/>
            <a:ext cx="9709361" cy="759597"/>
          </a:xfrm>
        </p:spPr>
        <p:txBody>
          <a:bodyPr>
            <a:normAutofit/>
          </a:bodyPr>
          <a:lstStyle>
            <a:lvl1pPr marL="0" indent="0">
              <a:lnSpc>
                <a:spcPct val="100000"/>
              </a:lnSpc>
              <a:buNone/>
              <a:defRPr sz="2400" b="0" i="0">
                <a:latin typeface="Poppins" panose="00000500000000000000" pitchFamily="2" charset="0"/>
                <a:cs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7882325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box (left) media box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7A9E-C78F-DAF6-0658-5E582E5609F0}"/>
              </a:ext>
            </a:extLst>
          </p:cNvPr>
          <p:cNvSpPr>
            <a:spLocks noGrp="1"/>
          </p:cNvSpPr>
          <p:nvPr>
            <p:ph type="title"/>
          </p:nvPr>
        </p:nvSpPr>
        <p:spPr>
          <a:xfrm>
            <a:off x="637274" y="365125"/>
            <a:ext cx="5360302" cy="1325563"/>
          </a:xfrm>
        </p:spPr>
        <p:txBody>
          <a:bodyPr/>
          <a:lstStyle>
            <a:lvl1pPr>
              <a:lnSpc>
                <a:spcPct val="100000"/>
              </a:lnSpc>
              <a:defRPr b="1" i="0">
                <a:solidFill>
                  <a:schemeClr val="accent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881D6EB-D2F1-4B16-20AA-2B2362036EC3}"/>
              </a:ext>
            </a:extLst>
          </p:cNvPr>
          <p:cNvSpPr>
            <a:spLocks noGrp="1"/>
          </p:cNvSpPr>
          <p:nvPr>
            <p:ph type="body" idx="1"/>
          </p:nvPr>
        </p:nvSpPr>
        <p:spPr>
          <a:xfrm>
            <a:off x="637274" y="1681163"/>
            <a:ext cx="5360302" cy="546222"/>
          </a:xfrm>
        </p:spPr>
        <p:txBody>
          <a:bodyPr anchor="b"/>
          <a:lstStyle>
            <a:lvl1pPr marL="0" indent="0">
              <a:lnSpc>
                <a:spcPct val="100000"/>
              </a:lnSpc>
              <a:buNone/>
              <a:defRPr sz="2400" b="0" i="0">
                <a:latin typeface="Poppins" panose="00000500000000000000" pitchFamily="2" charset="0"/>
                <a:cs typeface="Poppins"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5F1A0D-AA08-8017-1259-207ADC3A5774}"/>
              </a:ext>
            </a:extLst>
          </p:cNvPr>
          <p:cNvSpPr>
            <a:spLocks noGrp="1"/>
          </p:cNvSpPr>
          <p:nvPr>
            <p:ph sz="half" idx="2"/>
          </p:nvPr>
        </p:nvSpPr>
        <p:spPr>
          <a:xfrm>
            <a:off x="637274" y="2505075"/>
            <a:ext cx="5360302" cy="3684588"/>
          </a:xfrm>
        </p:spPr>
        <p:txBody>
          <a:bodyPr>
            <a:normAutofit/>
          </a:bodyPr>
          <a:lstStyle>
            <a:lvl1pPr marL="0" indent="0">
              <a:lnSpc>
                <a:spcPct val="100000"/>
              </a:lnSpc>
              <a:buNone/>
              <a:defRPr sz="1800" b="0" i="0">
                <a:latin typeface="Poppins" panose="00000500000000000000" pitchFamily="2"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1" name="Picture Placeholder 10">
            <a:extLst>
              <a:ext uri="{FF2B5EF4-FFF2-40B4-BE49-F238E27FC236}">
                <a16:creationId xmlns:a16="http://schemas.microsoft.com/office/drawing/2014/main" id="{920475B3-F806-CFBA-374B-4DFD48EA25F5}"/>
              </a:ext>
            </a:extLst>
          </p:cNvPr>
          <p:cNvSpPr>
            <a:spLocks noGrp="1"/>
          </p:cNvSpPr>
          <p:nvPr>
            <p:ph type="pic" sz="quarter" idx="13"/>
          </p:nvPr>
        </p:nvSpPr>
        <p:spPr>
          <a:xfrm>
            <a:off x="6470650" y="0"/>
            <a:ext cx="5721350" cy="6858000"/>
          </a:xfrm>
        </p:spPr>
        <p:txBody>
          <a:bodyPr/>
          <a:lstStyle>
            <a:lvl1pPr>
              <a:defRPr b="0" i="0">
                <a:latin typeface="Poppins" panose="00000500000000000000" pitchFamily="2" charset="0"/>
              </a:defRPr>
            </a:lvl1pPr>
          </a:lstStyle>
          <a:p>
            <a:r>
              <a:rPr lang="en-US"/>
              <a:t>Click icon to add picture</a:t>
            </a:r>
            <a:endParaRPr lang="en-GB"/>
          </a:p>
        </p:txBody>
      </p:sp>
      <p:pic>
        <p:nvPicPr>
          <p:cNvPr id="15" name="Picture 14" descr="A black and white logo&#10;&#10;Description automatically generated">
            <a:extLst>
              <a:ext uri="{FF2B5EF4-FFF2-40B4-BE49-F238E27FC236}">
                <a16:creationId xmlns:a16="http://schemas.microsoft.com/office/drawing/2014/main" id="{3864807D-A5DF-3E79-E021-543FED2A71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8283" y="5745025"/>
            <a:ext cx="1658716" cy="1112975"/>
          </a:xfrm>
          <a:prstGeom prst="rect">
            <a:avLst/>
          </a:prstGeom>
        </p:spPr>
      </p:pic>
    </p:spTree>
    <p:extLst>
      <p:ext uri="{BB962C8B-B14F-4D97-AF65-F5344CB8AC3E}">
        <p14:creationId xmlns:p14="http://schemas.microsoft.com/office/powerpoint/2010/main" val="38670521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ighlight Box x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A1647E-75C3-1FDB-7B8C-7BFFC9765437}"/>
              </a:ext>
            </a:extLst>
          </p:cNvPr>
          <p:cNvSpPr/>
          <p:nvPr userDrawn="1"/>
        </p:nvSpPr>
        <p:spPr>
          <a:xfrm>
            <a:off x="0" y="3429000"/>
            <a:ext cx="6096000" cy="3429000"/>
          </a:xfrm>
          <a:prstGeom prst="rect">
            <a:avLst/>
          </a:prstGeom>
          <a:solidFill>
            <a:srgbClr val="81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anose="00000500000000000000" pitchFamily="2" charset="0"/>
            </a:endParaRPr>
          </a:p>
        </p:txBody>
      </p:sp>
      <p:sp>
        <p:nvSpPr>
          <p:cNvPr id="8" name="Rectangle 7">
            <a:extLst>
              <a:ext uri="{FF2B5EF4-FFF2-40B4-BE49-F238E27FC236}">
                <a16:creationId xmlns:a16="http://schemas.microsoft.com/office/drawing/2014/main" id="{BC44BC44-1008-8478-D64A-C7BFB3047FAB}"/>
              </a:ext>
            </a:extLst>
          </p:cNvPr>
          <p:cNvSpPr/>
          <p:nvPr userDrawn="1"/>
        </p:nvSpPr>
        <p:spPr>
          <a:xfrm>
            <a:off x="0" y="1"/>
            <a:ext cx="6096000" cy="342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anose="00000500000000000000" pitchFamily="2" charset="0"/>
            </a:endParaRPr>
          </a:p>
        </p:txBody>
      </p:sp>
      <p:sp>
        <p:nvSpPr>
          <p:cNvPr id="9" name="Rectangle 8">
            <a:extLst>
              <a:ext uri="{FF2B5EF4-FFF2-40B4-BE49-F238E27FC236}">
                <a16:creationId xmlns:a16="http://schemas.microsoft.com/office/drawing/2014/main" id="{03BCE880-9610-64A0-A954-B9102D8026D1}"/>
              </a:ext>
            </a:extLst>
          </p:cNvPr>
          <p:cNvSpPr>
            <a:spLocks noGrp="1" noRot="1" noMove="1" noResize="1" noEditPoints="1" noAdjustHandles="1" noChangeArrowheads="1" noChangeShapeType="1"/>
          </p:cNvSpPr>
          <p:nvPr userDrawn="1"/>
        </p:nvSpPr>
        <p:spPr>
          <a:xfrm>
            <a:off x="6096000" y="0"/>
            <a:ext cx="6096000" cy="6857999"/>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anose="00000500000000000000" pitchFamily="2" charset="0"/>
            </a:endParaRPr>
          </a:p>
        </p:txBody>
      </p:sp>
      <p:sp>
        <p:nvSpPr>
          <p:cNvPr id="2" name="Title 1">
            <a:extLst>
              <a:ext uri="{FF2B5EF4-FFF2-40B4-BE49-F238E27FC236}">
                <a16:creationId xmlns:a16="http://schemas.microsoft.com/office/drawing/2014/main" id="{1591C4AD-353B-4788-1942-1F0D641705CA}"/>
              </a:ext>
            </a:extLst>
          </p:cNvPr>
          <p:cNvSpPr>
            <a:spLocks noGrp="1"/>
          </p:cNvSpPr>
          <p:nvPr>
            <p:ph type="title"/>
          </p:nvPr>
        </p:nvSpPr>
        <p:spPr>
          <a:xfrm>
            <a:off x="632012" y="501652"/>
            <a:ext cx="4114800" cy="668242"/>
          </a:xfrm>
        </p:spPr>
        <p:txBody>
          <a:bodyPr>
            <a:normAutofit/>
          </a:bodyPr>
          <a:lstStyle>
            <a:lvl1pPr>
              <a:lnSpc>
                <a:spcPct val="100000"/>
              </a:lnSpc>
              <a:defRPr sz="2400" b="1" i="0">
                <a:solidFill>
                  <a:schemeClr val="tx2"/>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2" name="Text Placeholder 11">
            <a:extLst>
              <a:ext uri="{FF2B5EF4-FFF2-40B4-BE49-F238E27FC236}">
                <a16:creationId xmlns:a16="http://schemas.microsoft.com/office/drawing/2014/main" id="{6E3E7257-1DA1-F7E1-28D5-D974C4FA5449}"/>
              </a:ext>
            </a:extLst>
          </p:cNvPr>
          <p:cNvSpPr>
            <a:spLocks noGrp="1"/>
          </p:cNvSpPr>
          <p:nvPr>
            <p:ph type="body" sz="quarter" idx="13"/>
          </p:nvPr>
        </p:nvSpPr>
        <p:spPr>
          <a:xfrm>
            <a:off x="632012" y="1342349"/>
            <a:ext cx="4924348" cy="1712014"/>
          </a:xfrm>
        </p:spPr>
        <p:txBody>
          <a:bodyPr>
            <a:normAutofit/>
          </a:bodyPr>
          <a:lstStyle>
            <a:lvl1pPr marL="0" indent="0">
              <a:lnSpc>
                <a:spcPct val="100000"/>
              </a:lnSpc>
              <a:buNone/>
              <a:defRPr sz="1800" b="0" i="0">
                <a:solidFill>
                  <a:schemeClr val="tx2"/>
                </a:solidFill>
                <a:latin typeface="Poppins" panose="00000500000000000000" pitchFamily="2"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a:t>Click to edit Master text styles</a:t>
            </a:r>
          </a:p>
        </p:txBody>
      </p:sp>
      <p:pic>
        <p:nvPicPr>
          <p:cNvPr id="17" name="Picture 16" descr="A black background with white text&#10;&#10;Description automatically generated">
            <a:extLst>
              <a:ext uri="{FF2B5EF4-FFF2-40B4-BE49-F238E27FC236}">
                <a16:creationId xmlns:a16="http://schemas.microsoft.com/office/drawing/2014/main" id="{F64D4804-511F-AFEC-D1BB-B29C795B97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5370" y="5746066"/>
            <a:ext cx="1665087" cy="1117250"/>
          </a:xfrm>
          <a:prstGeom prst="rect">
            <a:avLst/>
          </a:prstGeom>
        </p:spPr>
      </p:pic>
      <p:sp>
        <p:nvSpPr>
          <p:cNvPr id="21" name="Picture Placeholder 20">
            <a:extLst>
              <a:ext uri="{FF2B5EF4-FFF2-40B4-BE49-F238E27FC236}">
                <a16:creationId xmlns:a16="http://schemas.microsoft.com/office/drawing/2014/main" id="{17F6E517-5429-A2F6-D34C-964E6CD37C9D}"/>
              </a:ext>
            </a:extLst>
          </p:cNvPr>
          <p:cNvSpPr>
            <a:spLocks noGrp="1"/>
          </p:cNvSpPr>
          <p:nvPr>
            <p:ph type="pic" sz="quarter" idx="15"/>
          </p:nvPr>
        </p:nvSpPr>
        <p:spPr>
          <a:xfrm>
            <a:off x="6792990" y="1006627"/>
            <a:ext cx="2297679" cy="2297679"/>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sp>
        <p:nvSpPr>
          <p:cNvPr id="22" name="Picture Placeholder 20">
            <a:extLst>
              <a:ext uri="{FF2B5EF4-FFF2-40B4-BE49-F238E27FC236}">
                <a16:creationId xmlns:a16="http://schemas.microsoft.com/office/drawing/2014/main" id="{E04B2806-1F83-34D3-221F-2C4B3249EA6D}"/>
              </a:ext>
            </a:extLst>
          </p:cNvPr>
          <p:cNvSpPr>
            <a:spLocks noGrp="1"/>
          </p:cNvSpPr>
          <p:nvPr>
            <p:ph type="pic" sz="quarter" idx="16"/>
          </p:nvPr>
        </p:nvSpPr>
        <p:spPr>
          <a:xfrm>
            <a:off x="9133166" y="1006627"/>
            <a:ext cx="2297679" cy="2297679"/>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sp>
        <p:nvSpPr>
          <p:cNvPr id="23" name="Picture Placeholder 20">
            <a:extLst>
              <a:ext uri="{FF2B5EF4-FFF2-40B4-BE49-F238E27FC236}">
                <a16:creationId xmlns:a16="http://schemas.microsoft.com/office/drawing/2014/main" id="{3A50FE80-7330-1683-7D23-937274886C7D}"/>
              </a:ext>
            </a:extLst>
          </p:cNvPr>
          <p:cNvSpPr>
            <a:spLocks noGrp="1"/>
          </p:cNvSpPr>
          <p:nvPr>
            <p:ph type="pic" sz="quarter" idx="17"/>
          </p:nvPr>
        </p:nvSpPr>
        <p:spPr>
          <a:xfrm>
            <a:off x="6792990" y="3309169"/>
            <a:ext cx="2297679" cy="2297679"/>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sp>
        <p:nvSpPr>
          <p:cNvPr id="24" name="Picture Placeholder 20">
            <a:extLst>
              <a:ext uri="{FF2B5EF4-FFF2-40B4-BE49-F238E27FC236}">
                <a16:creationId xmlns:a16="http://schemas.microsoft.com/office/drawing/2014/main" id="{8D27946E-1055-AE60-D3CE-5732F4CA1791}"/>
              </a:ext>
            </a:extLst>
          </p:cNvPr>
          <p:cNvSpPr>
            <a:spLocks noGrp="1"/>
          </p:cNvSpPr>
          <p:nvPr>
            <p:ph type="pic" sz="quarter" idx="18"/>
          </p:nvPr>
        </p:nvSpPr>
        <p:spPr>
          <a:xfrm>
            <a:off x="9133166" y="3309169"/>
            <a:ext cx="2297679" cy="2297679"/>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sp>
        <p:nvSpPr>
          <p:cNvPr id="25" name="Oval 24">
            <a:extLst>
              <a:ext uri="{FF2B5EF4-FFF2-40B4-BE49-F238E27FC236}">
                <a16:creationId xmlns:a16="http://schemas.microsoft.com/office/drawing/2014/main" id="{D2D94757-FA0A-6B76-AD9C-3993534B0523}"/>
              </a:ext>
            </a:extLst>
          </p:cNvPr>
          <p:cNvSpPr/>
          <p:nvPr userDrawn="1"/>
        </p:nvSpPr>
        <p:spPr>
          <a:xfrm>
            <a:off x="11430845" y="1001026"/>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anose="00000500000000000000" pitchFamily="2" charset="0"/>
            </a:endParaRPr>
          </a:p>
        </p:txBody>
      </p:sp>
      <p:sp>
        <p:nvSpPr>
          <p:cNvPr id="26" name="Oval 25">
            <a:extLst>
              <a:ext uri="{FF2B5EF4-FFF2-40B4-BE49-F238E27FC236}">
                <a16:creationId xmlns:a16="http://schemas.microsoft.com/office/drawing/2014/main" id="{9AB12763-DBD1-1841-CA8E-22FF5ED6696E}"/>
              </a:ext>
            </a:extLst>
          </p:cNvPr>
          <p:cNvSpPr/>
          <p:nvPr userDrawn="1"/>
        </p:nvSpPr>
        <p:spPr>
          <a:xfrm>
            <a:off x="11430845" y="3303551"/>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anose="00000500000000000000" pitchFamily="2" charset="0"/>
            </a:endParaRPr>
          </a:p>
        </p:txBody>
      </p:sp>
      <p:sp>
        <p:nvSpPr>
          <p:cNvPr id="28" name="Text Placeholder 11">
            <a:extLst>
              <a:ext uri="{FF2B5EF4-FFF2-40B4-BE49-F238E27FC236}">
                <a16:creationId xmlns:a16="http://schemas.microsoft.com/office/drawing/2014/main" id="{9F928298-8FD9-7EE7-12A2-6E4EE4203525}"/>
              </a:ext>
            </a:extLst>
          </p:cNvPr>
          <p:cNvSpPr>
            <a:spLocks noGrp="1"/>
          </p:cNvSpPr>
          <p:nvPr>
            <p:ph type="body" sz="quarter" idx="19"/>
          </p:nvPr>
        </p:nvSpPr>
        <p:spPr>
          <a:xfrm>
            <a:off x="632012" y="3705412"/>
            <a:ext cx="4924348" cy="2533022"/>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a:t>Click to edit Master text styles</a:t>
            </a:r>
          </a:p>
        </p:txBody>
      </p:sp>
      <p:sp>
        <p:nvSpPr>
          <p:cNvPr id="5" name="TextBox 4">
            <a:extLst>
              <a:ext uri="{FF2B5EF4-FFF2-40B4-BE49-F238E27FC236}">
                <a16:creationId xmlns:a16="http://schemas.microsoft.com/office/drawing/2014/main" id="{1385A706-DD91-6F22-5AA3-A69E8823136A}"/>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7" name="TextBox 6">
            <a:extLst>
              <a:ext uri="{FF2B5EF4-FFF2-40B4-BE49-F238E27FC236}">
                <a16:creationId xmlns:a16="http://schemas.microsoft.com/office/drawing/2014/main" id="{99FC7CDA-B960-84B9-491F-1ED79E41FECA}"/>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Poppins" panose="00000500000000000000" pitchFamily="2" charset="0"/>
              </a:rPr>
              <a:t>Public</a:t>
            </a:r>
          </a:p>
        </p:txBody>
      </p:sp>
    </p:spTree>
    <p:extLst>
      <p:ext uri="{BB962C8B-B14F-4D97-AF65-F5344CB8AC3E}">
        <p14:creationId xmlns:p14="http://schemas.microsoft.com/office/powerpoint/2010/main" val="5070611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Primary Breaker slide - Purple">
    <p:bg>
      <p:bgPr>
        <a:solidFill>
          <a:schemeClr val="tx2"/>
        </a:solidFill>
        <a:effectLst/>
      </p:bgPr>
    </p:bg>
    <p:spTree>
      <p:nvGrpSpPr>
        <p:cNvPr id="1" name=""/>
        <p:cNvGrpSpPr/>
        <p:nvPr/>
      </p:nvGrpSpPr>
      <p:grpSpPr>
        <a:xfrm>
          <a:off x="0" y="0"/>
          <a:ext cx="0" cy="0"/>
          <a:chOff x="0" y="0"/>
          <a:chExt cx="0" cy="0"/>
        </a:xfrm>
      </p:grpSpPr>
      <p:pic>
        <p:nvPicPr>
          <p:cNvPr id="7" name="Picture 6" descr="A purple and white background&#10;&#10;Description automatically generated">
            <a:extLst>
              <a:ext uri="{FF2B5EF4-FFF2-40B4-BE49-F238E27FC236}">
                <a16:creationId xmlns:a16="http://schemas.microsoft.com/office/drawing/2014/main" id="{A130E291-1866-9610-5CC3-7DFC426B7A03}"/>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91018" y="820795"/>
            <a:ext cx="5047782"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91018" y="3245466"/>
            <a:ext cx="3841424"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TextBox 4">
            <a:extLst>
              <a:ext uri="{FF2B5EF4-FFF2-40B4-BE49-F238E27FC236}">
                <a16:creationId xmlns:a16="http://schemas.microsoft.com/office/drawing/2014/main" id="{1D6A8BFF-616F-C1F3-75EC-AC1330A8142F}"/>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0151B4C6-43AE-215F-1AA7-EA59E6BFC9AF}"/>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5186300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imary Image Breaker Slide (Purpl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Poppins" panose="00000500000000000000" pitchFamily="2" charset="0"/>
              </a:defRPr>
            </a:lvl1pPr>
          </a:lstStyle>
          <a:p>
            <a:r>
              <a:rPr lang="en-US"/>
              <a:t>Click icon to add picture</a:t>
            </a:r>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2"/>
          <a:stretch>
            <a:fillRect/>
          </a:stretch>
        </p:blipFill>
        <p:spPr>
          <a:xfrm>
            <a:off x="19877" y="-1388"/>
            <a:ext cx="12189533" cy="6859388"/>
          </a:xfrm>
          <a:prstGeom prst="rect">
            <a:avLst/>
          </a:prstGeom>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lnSpc>
                <a:spcPct val="100000"/>
              </a:lnSpc>
              <a:defRPr sz="4400" b="1" i="0">
                <a:solidFill>
                  <a:schemeClr val="tx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lnSpc>
                <a:spcPct val="100000"/>
              </a:lnSpc>
              <a:buNone/>
              <a:defRPr sz="2400" b="0" i="0">
                <a:solidFill>
                  <a:schemeClr val="tx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3701484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Primary Image Breaker Slide (Purple)">
    <p:spTree>
      <p:nvGrpSpPr>
        <p:cNvPr id="1" name=""/>
        <p:cNvGrpSpPr/>
        <p:nvPr/>
      </p:nvGrpSpPr>
      <p:grpSpPr>
        <a:xfrm>
          <a:off x="0" y="0"/>
          <a:ext cx="0" cy="0"/>
          <a:chOff x="0" y="0"/>
          <a:chExt cx="0" cy="0"/>
        </a:xfrm>
      </p:grpSpPr>
      <p:pic>
        <p:nvPicPr>
          <p:cNvPr id="5" name="Picture 4" descr="A aerial view of a landscape&#10;&#10;Description automatically generated">
            <a:extLst>
              <a:ext uri="{FF2B5EF4-FFF2-40B4-BE49-F238E27FC236}">
                <a16:creationId xmlns:a16="http://schemas.microsoft.com/office/drawing/2014/main" id="{CD01DA94-F338-6D64-E8BC-F0B3B13D7B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388"/>
            <a:ext cx="12192000" cy="6859388"/>
          </a:xfrm>
          <a:prstGeom prst="rect">
            <a:avLst/>
          </a:prstGeom>
        </p:spPr>
      </p:pic>
      <p:sp>
        <p:nvSpPr>
          <p:cNvPr id="4" name="Rectangle 3">
            <a:extLst>
              <a:ext uri="{FF2B5EF4-FFF2-40B4-BE49-F238E27FC236}">
                <a16:creationId xmlns:a16="http://schemas.microsoft.com/office/drawing/2014/main" id="{3CAB9DCB-488A-769D-8E9F-C764AB021394}"/>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3"/>
          <a:stretch>
            <a:fillRect/>
          </a:stretch>
        </p:blipFill>
        <p:spPr>
          <a:xfrm>
            <a:off x="19877" y="-1388"/>
            <a:ext cx="12189533" cy="6859388"/>
          </a:xfrm>
          <a:prstGeom prst="rect">
            <a:avLst/>
          </a:prstGeom>
          <a:ln>
            <a:noFill/>
          </a:ln>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TextBox 8">
            <a:extLst>
              <a:ext uri="{FF2B5EF4-FFF2-40B4-BE49-F238E27FC236}">
                <a16:creationId xmlns:a16="http://schemas.microsoft.com/office/drawing/2014/main" id="{9A087B3C-9691-28BD-F147-96ADB5060A6A}"/>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10" name="TextBox 9">
            <a:extLst>
              <a:ext uri="{FF2B5EF4-FFF2-40B4-BE49-F238E27FC236}">
                <a16:creationId xmlns:a16="http://schemas.microsoft.com/office/drawing/2014/main" id="{09BADDA3-0942-7593-9CD1-65C17C30CD45}"/>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36036105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rimary Text (Left) Media (Right) Slide - Purple">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anose="00000500000000000000" pitchFamily="2" charset="0"/>
              </a:defRPr>
            </a:lvl1pPr>
          </a:lstStyle>
          <a:p>
            <a:r>
              <a:rPr lang="en-US"/>
              <a:t>Click icon to add picture</a:t>
            </a:r>
            <a:endParaRPr lang="en-GB"/>
          </a:p>
        </p:txBody>
      </p:sp>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54EFE4BF-EB68-BFFF-F1BF-9E1AC71C4350}"/>
              </a:ext>
            </a:extLst>
          </p:cNvPr>
          <p:cNvSpPr>
            <a:spLocks noGrp="1"/>
          </p:cNvSpPr>
          <p:nvPr>
            <p:ph type="title"/>
          </p:nvPr>
        </p:nvSpPr>
        <p:spPr>
          <a:xfrm>
            <a:off x="637273" y="827711"/>
            <a:ext cx="5045070"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6" name="Text Placeholder 12">
            <a:extLst>
              <a:ext uri="{FF2B5EF4-FFF2-40B4-BE49-F238E27FC236}">
                <a16:creationId xmlns:a16="http://schemas.microsoft.com/office/drawing/2014/main" id="{4736E375-44F9-DC20-7D2C-AE6352F49D2D}"/>
              </a:ext>
            </a:extLst>
          </p:cNvPr>
          <p:cNvSpPr>
            <a:spLocks noGrp="1"/>
          </p:cNvSpPr>
          <p:nvPr>
            <p:ph type="body" sz="quarter" idx="13"/>
          </p:nvPr>
        </p:nvSpPr>
        <p:spPr>
          <a:xfrm>
            <a:off x="637273" y="2389357"/>
            <a:ext cx="5045070" cy="2410421"/>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extBox 2">
            <a:extLst>
              <a:ext uri="{FF2B5EF4-FFF2-40B4-BE49-F238E27FC236}">
                <a16:creationId xmlns:a16="http://schemas.microsoft.com/office/drawing/2014/main" id="{E536F979-0D00-F0C3-148A-532A54812373}"/>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200950CE-BF57-F141-1E4B-5E561804F486}"/>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11408007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ark background text layout">
    <p:bg>
      <p:bgPr>
        <a:solidFill>
          <a:schemeClr val="tx2"/>
        </a:solidFill>
        <a:effectLst/>
      </p:bgPr>
    </p:bg>
    <p:spTree>
      <p:nvGrpSpPr>
        <p:cNvPr id="1" name=""/>
        <p:cNvGrpSpPr/>
        <p:nvPr/>
      </p:nvGrpSpPr>
      <p:grpSpPr>
        <a:xfrm>
          <a:off x="0" y="0"/>
          <a:ext cx="0" cy="0"/>
          <a:chOff x="0" y="0"/>
          <a:chExt cx="0" cy="0"/>
        </a:xfrm>
      </p:grpSpPr>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594BE5F-29D9-6A6E-3331-86902DD8870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4" name="Picture 3" descr="A black background with a pink object&#10;&#10;Description automatically generated">
            <a:extLst>
              <a:ext uri="{FF2B5EF4-FFF2-40B4-BE49-F238E27FC236}">
                <a16:creationId xmlns:a16="http://schemas.microsoft.com/office/drawing/2014/main" id="{1E9E3F9F-3B31-579B-232E-B051281E6921}"/>
              </a:ext>
            </a:extLst>
          </p:cNvPr>
          <p:cNvPicPr>
            <a:picLocks noChangeAspect="1"/>
          </p:cNvPicPr>
          <p:nvPr userDrawn="1"/>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8805910" y="0"/>
            <a:ext cx="3386090" cy="2339440"/>
          </a:xfrm>
          <a:prstGeom prst="rect">
            <a:avLst/>
          </a:prstGeom>
        </p:spPr>
      </p:pic>
      <p:sp>
        <p:nvSpPr>
          <p:cNvPr id="14" name="Title 1">
            <a:extLst>
              <a:ext uri="{FF2B5EF4-FFF2-40B4-BE49-F238E27FC236}">
                <a16:creationId xmlns:a16="http://schemas.microsoft.com/office/drawing/2014/main" id="{34E2B107-4A77-DBA7-45F4-4E1E102F838B}"/>
              </a:ext>
            </a:extLst>
          </p:cNvPr>
          <p:cNvSpPr>
            <a:spLocks noGrp="1"/>
          </p:cNvSpPr>
          <p:nvPr>
            <p:ph type="title"/>
          </p:nvPr>
        </p:nvSpPr>
        <p:spPr>
          <a:xfrm>
            <a:off x="637273" y="365125"/>
            <a:ext cx="8664382"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6" name="Text Placeholder 12">
            <a:extLst>
              <a:ext uri="{FF2B5EF4-FFF2-40B4-BE49-F238E27FC236}">
                <a16:creationId xmlns:a16="http://schemas.microsoft.com/office/drawing/2014/main" id="{AF2E0677-1F71-2249-5CE6-C3BA76F65548}"/>
              </a:ext>
            </a:extLst>
          </p:cNvPr>
          <p:cNvSpPr>
            <a:spLocks noGrp="1"/>
          </p:cNvSpPr>
          <p:nvPr>
            <p:ph type="body" sz="quarter" idx="13"/>
          </p:nvPr>
        </p:nvSpPr>
        <p:spPr>
          <a:xfrm>
            <a:off x="637273" y="1926771"/>
            <a:ext cx="4462848" cy="2755588"/>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ext Placeholder 12">
            <a:extLst>
              <a:ext uri="{FF2B5EF4-FFF2-40B4-BE49-F238E27FC236}">
                <a16:creationId xmlns:a16="http://schemas.microsoft.com/office/drawing/2014/main" id="{E7A36747-0535-B11F-27CB-9A6F5DF06DB7}"/>
              </a:ext>
            </a:extLst>
          </p:cNvPr>
          <p:cNvSpPr>
            <a:spLocks noGrp="1"/>
          </p:cNvSpPr>
          <p:nvPr>
            <p:ph type="body" sz="quarter" idx="14"/>
          </p:nvPr>
        </p:nvSpPr>
        <p:spPr>
          <a:xfrm>
            <a:off x="5449088" y="1926771"/>
            <a:ext cx="4462848" cy="2755588"/>
          </a:xfrm>
        </p:spPr>
        <p:txBody>
          <a:bodyPr>
            <a:normAutofit/>
          </a:bodyPr>
          <a:lstStyle>
            <a:lvl1pPr marL="0" indent="0">
              <a:lnSpc>
                <a:spcPct val="100000"/>
              </a:lnSpc>
              <a:buNone/>
              <a:defRPr sz="1800" b="0" i="0">
                <a:solidFill>
                  <a:schemeClr val="bg1"/>
                </a:solidFill>
                <a:latin typeface="Poppins" panose="00000500000000000000" pitchFamily="2" charset="0"/>
              </a:defRPr>
            </a:lvl1pPr>
          </a:lstStyle>
          <a:p>
            <a:pPr lvl="0"/>
            <a:r>
              <a:rPr lang="en-US"/>
              <a:t>Click to edit Master text styles</a:t>
            </a:r>
          </a:p>
        </p:txBody>
      </p:sp>
      <p:sp>
        <p:nvSpPr>
          <p:cNvPr id="5" name="TextBox 4">
            <a:extLst>
              <a:ext uri="{FF2B5EF4-FFF2-40B4-BE49-F238E27FC236}">
                <a16:creationId xmlns:a16="http://schemas.microsoft.com/office/drawing/2014/main" id="{A9754318-E03D-0393-D152-B9A196C9C082}"/>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6898F9D1-B0EF-AE36-DB04-7692115EF1AF}"/>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3422320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pic>
        <p:nvPicPr>
          <p:cNvPr id="8" name="Picture 7" descr="A purple and black background&#10;&#10;Description automatically generated">
            <a:extLst>
              <a:ext uri="{FF2B5EF4-FFF2-40B4-BE49-F238E27FC236}">
                <a16:creationId xmlns:a16="http://schemas.microsoft.com/office/drawing/2014/main" id="{BD733B61-FDE5-43FD-02B9-15749A7E23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495"/>
            <a:ext cx="12207103" cy="6866495"/>
          </a:xfrm>
          <a:prstGeom prst="rect">
            <a:avLst/>
          </a:prstGeom>
        </p:spPr>
      </p:pic>
      <p:sp>
        <p:nvSpPr>
          <p:cNvPr id="2" name="Title 1">
            <a:extLst>
              <a:ext uri="{FF2B5EF4-FFF2-40B4-BE49-F238E27FC236}">
                <a16:creationId xmlns:a16="http://schemas.microsoft.com/office/drawing/2014/main" id="{E369532E-6917-836E-1185-E305911BAE82}"/>
              </a:ext>
            </a:extLst>
          </p:cNvPr>
          <p:cNvSpPr>
            <a:spLocks noGrp="1"/>
          </p:cNvSpPr>
          <p:nvPr>
            <p:ph type="title"/>
          </p:nvPr>
        </p:nvSpPr>
        <p:spPr>
          <a:xfrm>
            <a:off x="637273" y="365125"/>
            <a:ext cx="10515600" cy="1325563"/>
          </a:xfrm>
        </p:spPr>
        <p:txBody>
          <a:bodyPr/>
          <a:lstStyle>
            <a:lvl1pPr>
              <a:defRPr b="0" i="0">
                <a:solidFill>
                  <a:schemeClr val="accent1"/>
                </a:solidFill>
                <a:latin typeface="Poppins Medium" pitchFamily="2" charset="77"/>
                <a:cs typeface="Poppins Medium" pitchFamily="2" charset="77"/>
              </a:defRPr>
            </a:lvl1pPr>
          </a:lstStyle>
          <a:p>
            <a:r>
              <a:rPr lang="en-GB"/>
              <a:t>Click to edit Master title style</a:t>
            </a:r>
          </a:p>
        </p:txBody>
      </p:sp>
      <p:sp>
        <p:nvSpPr>
          <p:cNvPr id="3" name="Content Placeholder 2">
            <a:extLst>
              <a:ext uri="{FF2B5EF4-FFF2-40B4-BE49-F238E27FC236}">
                <a16:creationId xmlns:a16="http://schemas.microsoft.com/office/drawing/2014/main" id="{C2DFC869-04DE-7711-205B-68333ECEB111}"/>
              </a:ext>
            </a:extLst>
          </p:cNvPr>
          <p:cNvSpPr>
            <a:spLocks noGrp="1"/>
          </p:cNvSpPr>
          <p:nvPr>
            <p:ph idx="1"/>
          </p:nvPr>
        </p:nvSpPr>
        <p:spPr>
          <a:xfrm>
            <a:off x="637273" y="1825625"/>
            <a:ext cx="10515600" cy="4351338"/>
          </a:xfrm>
        </p:spPr>
        <p:txBody>
          <a:bodyPr/>
          <a:lstStyle>
            <a:lvl1pPr marL="514350" indent="-514350">
              <a:buFont typeface="+mj-lt"/>
              <a:buAutoNum type="arabicPeriod"/>
              <a:defRPr b="0" i="0">
                <a:latin typeface="Poppins" pitchFamily="2" charset="77"/>
              </a:defRPr>
            </a:lvl1pPr>
            <a:lvl2pPr marL="914400" indent="-457200">
              <a:buFont typeface="+mj-lt"/>
              <a:buAutoNum type="arabicPeriod"/>
              <a:defRPr b="0" i="0">
                <a:latin typeface="Poppins" pitchFamily="2" charset="77"/>
              </a:defRPr>
            </a:lvl2pPr>
            <a:lvl3pPr marL="1371600" indent="-457200">
              <a:buFont typeface="+mj-lt"/>
              <a:buAutoNum type="arabicPeriod"/>
              <a:defRPr b="0" i="0">
                <a:latin typeface="Poppins" pitchFamily="2" charset="77"/>
              </a:defRPr>
            </a:lvl3pPr>
            <a:lvl4pPr marL="1714500" indent="-342900">
              <a:buFont typeface="+mj-lt"/>
              <a:buAutoNum type="arabicPeriod"/>
              <a:defRPr b="0" i="0">
                <a:latin typeface="Poppins" pitchFamily="2" charset="77"/>
              </a:defRPr>
            </a:lvl4pPr>
            <a:lvl5pPr marL="2171700" indent="-342900">
              <a:buFont typeface="+mj-lt"/>
              <a:buAutoNum type="arabicPeriod"/>
              <a:defRPr b="0" i="0">
                <a:latin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728672990"/>
      </p:ext>
    </p:extLst>
  </p:cSld>
  <p:clrMapOvr>
    <a:masterClrMapping/>
  </p:clrMapOvr>
  <p:extLst>
    <p:ext uri="{DCECCB84-F9BA-43D5-87BE-67443E8EF086}">
      <p15:sldGuideLst xmlns:p15="http://schemas.microsoft.com/office/powerpoint/2012/main">
        <p15:guide id="1" orient="horz" pos="2160">
          <p15:clr>
            <a:srgbClr val="FBAE40"/>
          </p15:clr>
        </p15:guide>
        <p15:guide id="2" pos="389">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rimary Text (left) Circle Media (right) -Purple">
    <p:spTree>
      <p:nvGrpSpPr>
        <p:cNvPr id="1" name=""/>
        <p:cNvGrpSpPr/>
        <p:nvPr/>
      </p:nvGrpSpPr>
      <p:grpSpPr>
        <a:xfrm>
          <a:off x="0" y="0"/>
          <a:ext cx="0" cy="0"/>
          <a:chOff x="0" y="0"/>
          <a:chExt cx="0" cy="0"/>
        </a:xfrm>
      </p:grpSpPr>
      <p:pic>
        <p:nvPicPr>
          <p:cNvPr id="10" name="Picture 9" descr="A purple circle with a white circle in the middle&#10;&#10;Description automatically generated">
            <a:extLst>
              <a:ext uri="{FF2B5EF4-FFF2-40B4-BE49-F238E27FC236}">
                <a16:creationId xmlns:a16="http://schemas.microsoft.com/office/drawing/2014/main" id="{9D45391A-D756-788D-03AE-0C05671999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274796"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TextBox 3">
            <a:extLst>
              <a:ext uri="{FF2B5EF4-FFF2-40B4-BE49-F238E27FC236}">
                <a16:creationId xmlns:a16="http://schemas.microsoft.com/office/drawing/2014/main" id="{6111AFC3-25D2-4B14-78FC-0C6BD6DE986C}"/>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F45BE1D4-0CA5-EF7F-31DA-EF1E68C5FAE0}"/>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41413213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Secondary Breaker slide - Blue">
    <p:bg>
      <p:bgPr>
        <a:solidFill>
          <a:schemeClr val="tx2"/>
        </a:solidFill>
        <a:effectLst/>
      </p:bgPr>
    </p:bg>
    <p:spTree>
      <p:nvGrpSpPr>
        <p:cNvPr id="1" name=""/>
        <p:cNvGrpSpPr/>
        <p:nvPr/>
      </p:nvGrpSpPr>
      <p:grpSpPr>
        <a:xfrm>
          <a:off x="0" y="0"/>
          <a:ext cx="0" cy="0"/>
          <a:chOff x="0" y="0"/>
          <a:chExt cx="0" cy="0"/>
        </a:xfrm>
      </p:grpSpPr>
      <p:pic>
        <p:nvPicPr>
          <p:cNvPr id="8" name="Picture 7" descr="A blue and white clouds in the sky&#10;&#10;Description automatically generated">
            <a:extLst>
              <a:ext uri="{FF2B5EF4-FFF2-40B4-BE49-F238E27FC236}">
                <a16:creationId xmlns:a16="http://schemas.microsoft.com/office/drawing/2014/main" id="{695FCF66-087E-9315-E6B2-2961093D6DA7}"/>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637273" y="820795"/>
            <a:ext cx="5001527"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637273" y="3245466"/>
            <a:ext cx="3806223"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TextBox 4">
            <a:extLst>
              <a:ext uri="{FF2B5EF4-FFF2-40B4-BE49-F238E27FC236}">
                <a16:creationId xmlns:a16="http://schemas.microsoft.com/office/drawing/2014/main" id="{37256FFC-8BE2-6AB3-3E84-1F18019410A9}"/>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AA502BE5-984B-7BC2-8798-A6E4E9C95C0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Internal Use Only</a:t>
            </a:r>
          </a:p>
        </p:txBody>
      </p:sp>
    </p:spTree>
    <p:extLst>
      <p:ext uri="{BB962C8B-B14F-4D97-AF65-F5344CB8AC3E}">
        <p14:creationId xmlns:p14="http://schemas.microsoft.com/office/powerpoint/2010/main" val="36069526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ondary Image Breaker Slide (Blue)">
    <p:spTree>
      <p:nvGrpSpPr>
        <p:cNvPr id="1" name=""/>
        <p:cNvGrpSpPr/>
        <p:nvPr/>
      </p:nvGrpSpPr>
      <p:grpSpPr>
        <a:xfrm>
          <a:off x="0" y="0"/>
          <a:ext cx="0" cy="0"/>
          <a:chOff x="0" y="0"/>
          <a:chExt cx="0" cy="0"/>
        </a:xfrm>
      </p:grpSpPr>
      <p:pic>
        <p:nvPicPr>
          <p:cNvPr id="5" name="Picture 4" descr="A group of wind turbines in the clouds&#10;&#10;Description automatically generated">
            <a:extLst>
              <a:ext uri="{FF2B5EF4-FFF2-40B4-BE49-F238E27FC236}">
                <a16:creationId xmlns:a16="http://schemas.microsoft.com/office/drawing/2014/main" id="{E7EEC786-2769-8466-07B5-E7D0AA49D5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7112"/>
            <a:ext cx="12189533" cy="6859388"/>
          </a:xfrm>
          <a:prstGeom prst="rect">
            <a:avLst/>
          </a:prstGeom>
        </p:spPr>
      </p:pic>
      <p:sp>
        <p:nvSpPr>
          <p:cNvPr id="6" name="Rectangle 5">
            <a:extLst>
              <a:ext uri="{FF2B5EF4-FFF2-40B4-BE49-F238E27FC236}">
                <a16:creationId xmlns:a16="http://schemas.microsoft.com/office/drawing/2014/main" id="{BBE0215E-7B04-4288-9AC8-EF4E34392362}"/>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blue circles on a black background&#10;&#10;Description automatically generated">
            <a:extLst>
              <a:ext uri="{FF2B5EF4-FFF2-40B4-BE49-F238E27FC236}">
                <a16:creationId xmlns:a16="http://schemas.microsoft.com/office/drawing/2014/main" id="{BA538AA3-D05D-FFD9-A944-D4518D7AD22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7" name="Title 1">
            <a:extLst>
              <a:ext uri="{FF2B5EF4-FFF2-40B4-BE49-F238E27FC236}">
                <a16:creationId xmlns:a16="http://schemas.microsoft.com/office/drawing/2014/main" id="{E4EC0BC1-72B6-275A-5E00-6D110B8EB9C4}"/>
              </a:ext>
            </a:extLst>
          </p:cNvPr>
          <p:cNvSpPr>
            <a:spLocks noGrp="1"/>
          </p:cNvSpPr>
          <p:nvPr>
            <p:ph type="ctrTitle"/>
          </p:nvPr>
        </p:nvSpPr>
        <p:spPr>
          <a:xfrm>
            <a:off x="637273" y="820795"/>
            <a:ext cx="5001527"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8" name="Subtitle 2">
            <a:extLst>
              <a:ext uri="{FF2B5EF4-FFF2-40B4-BE49-F238E27FC236}">
                <a16:creationId xmlns:a16="http://schemas.microsoft.com/office/drawing/2014/main" id="{10004CF6-EF4E-6CC8-4202-FAE750CFEAA0}"/>
              </a:ext>
            </a:extLst>
          </p:cNvPr>
          <p:cNvSpPr>
            <a:spLocks noGrp="1"/>
          </p:cNvSpPr>
          <p:nvPr>
            <p:ph type="subTitle" idx="1"/>
          </p:nvPr>
        </p:nvSpPr>
        <p:spPr>
          <a:xfrm>
            <a:off x="637273" y="3245466"/>
            <a:ext cx="3806223"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3" name="TextBox 12">
            <a:extLst>
              <a:ext uri="{FF2B5EF4-FFF2-40B4-BE49-F238E27FC236}">
                <a16:creationId xmlns:a16="http://schemas.microsoft.com/office/drawing/2014/main" id="{347BBA40-725A-C3B6-3BA3-BB0EC57FDF21}"/>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14" name="TextBox 13">
            <a:extLst>
              <a:ext uri="{FF2B5EF4-FFF2-40B4-BE49-F238E27FC236}">
                <a16:creationId xmlns:a16="http://schemas.microsoft.com/office/drawing/2014/main" id="{A79C0364-C6AF-A244-BAED-37AD26D11DB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38283065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ondary Text (Left) Media (Right) Slide - Blue">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anose="00000500000000000000" pitchFamily="2" charset="0"/>
              </a:defRPr>
            </a:lvl1pPr>
          </a:lstStyle>
          <a:p>
            <a:r>
              <a:rPr lang="en-US"/>
              <a:t>Click icon to add picture</a:t>
            </a:r>
            <a:endParaRPr lang="en-GB"/>
          </a:p>
        </p:txBody>
      </p:sp>
      <p:pic>
        <p:nvPicPr>
          <p:cNvPr id="2" name="Picture 1" descr="A black background with white dots&#10;&#10;Description automatically generated">
            <a:extLst>
              <a:ext uri="{FF2B5EF4-FFF2-40B4-BE49-F238E27FC236}">
                <a16:creationId xmlns:a16="http://schemas.microsoft.com/office/drawing/2014/main" id="{5D9163CD-19FC-782F-5450-ED88369213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7887A11A-A392-6FAC-5922-AEBA42E592C6}"/>
              </a:ext>
            </a:extLst>
          </p:cNvPr>
          <p:cNvSpPr>
            <a:spLocks noGrp="1"/>
          </p:cNvSpPr>
          <p:nvPr>
            <p:ph type="title"/>
          </p:nvPr>
        </p:nvSpPr>
        <p:spPr>
          <a:xfrm>
            <a:off x="637273" y="827711"/>
            <a:ext cx="5045070"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1" name="Text Placeholder 12">
            <a:extLst>
              <a:ext uri="{FF2B5EF4-FFF2-40B4-BE49-F238E27FC236}">
                <a16:creationId xmlns:a16="http://schemas.microsoft.com/office/drawing/2014/main" id="{CA61B4C0-F6DF-37B6-776B-E9844CCFD826}"/>
              </a:ext>
            </a:extLst>
          </p:cNvPr>
          <p:cNvSpPr>
            <a:spLocks noGrp="1"/>
          </p:cNvSpPr>
          <p:nvPr>
            <p:ph type="body" sz="quarter" idx="13"/>
          </p:nvPr>
        </p:nvSpPr>
        <p:spPr>
          <a:xfrm>
            <a:off x="637273" y="2389357"/>
            <a:ext cx="5045070" cy="2410421"/>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extBox 2">
            <a:extLst>
              <a:ext uri="{FF2B5EF4-FFF2-40B4-BE49-F238E27FC236}">
                <a16:creationId xmlns:a16="http://schemas.microsoft.com/office/drawing/2014/main" id="{8DDDB8E0-6780-FE8C-B899-CB71568827DF}"/>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222C92AB-CE37-3685-78BC-89E7D5E966F6}"/>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32619779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ondary Text (left) Circle Media (right) - Blue">
    <p:spTree>
      <p:nvGrpSpPr>
        <p:cNvPr id="1" name=""/>
        <p:cNvGrpSpPr/>
        <p:nvPr/>
      </p:nvGrpSpPr>
      <p:grpSpPr>
        <a:xfrm>
          <a:off x="0" y="0"/>
          <a:ext cx="0" cy="0"/>
          <a:chOff x="0" y="0"/>
          <a:chExt cx="0" cy="0"/>
        </a:xfrm>
      </p:grpSpPr>
      <p:pic>
        <p:nvPicPr>
          <p:cNvPr id="5" name="Picture 4" descr="A blue circle with a white circle in the middle&#10;&#10;Description automatically generated">
            <a:extLst>
              <a:ext uri="{FF2B5EF4-FFF2-40B4-BE49-F238E27FC236}">
                <a16:creationId xmlns:a16="http://schemas.microsoft.com/office/drawing/2014/main" id="{E7A9C4BF-956B-808E-3CF6-CE7422921B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006782"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 name="TextBox 1">
            <a:extLst>
              <a:ext uri="{FF2B5EF4-FFF2-40B4-BE49-F238E27FC236}">
                <a16:creationId xmlns:a16="http://schemas.microsoft.com/office/drawing/2014/main" id="{65A0BDAB-0384-8944-7892-A19661E7044D}"/>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DB903B73-DEBD-E77C-5002-748408255D3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3696091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rtiary Breaker slide - Green">
    <p:bg>
      <p:bgPr>
        <a:solidFill>
          <a:schemeClr val="tx2"/>
        </a:solidFill>
        <a:effectLst/>
      </p:bgPr>
    </p:bg>
    <p:spTree>
      <p:nvGrpSpPr>
        <p:cNvPr id="1" name=""/>
        <p:cNvGrpSpPr/>
        <p:nvPr/>
      </p:nvGrpSpPr>
      <p:grpSpPr>
        <a:xfrm>
          <a:off x="0" y="0"/>
          <a:ext cx="0" cy="0"/>
          <a:chOff x="0" y="0"/>
          <a:chExt cx="0" cy="0"/>
        </a:xfrm>
      </p:grpSpPr>
      <p:pic>
        <p:nvPicPr>
          <p:cNvPr id="7" name="Picture 6" descr="A green background with white dots&#10;&#10;Description automatically generated">
            <a:extLst>
              <a:ext uri="{FF2B5EF4-FFF2-40B4-BE49-F238E27FC236}">
                <a16:creationId xmlns:a16="http://schemas.microsoft.com/office/drawing/2014/main" id="{1A23FE8F-1A8C-3483-DD34-260D9AAE7570}"/>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13128467-E1EE-21BE-5004-05D7FBC53EEB}"/>
              </a:ext>
            </a:extLst>
          </p:cNvPr>
          <p:cNvSpPr>
            <a:spLocks noGrp="1"/>
          </p:cNvSpPr>
          <p:nvPr>
            <p:ph type="ctrTitle"/>
          </p:nvPr>
        </p:nvSpPr>
        <p:spPr>
          <a:xfrm>
            <a:off x="637273" y="820795"/>
            <a:ext cx="5001527"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6" name="Subtitle 2">
            <a:extLst>
              <a:ext uri="{FF2B5EF4-FFF2-40B4-BE49-F238E27FC236}">
                <a16:creationId xmlns:a16="http://schemas.microsoft.com/office/drawing/2014/main" id="{706A50D8-B7F7-160D-2F07-AD017507DDFD}"/>
              </a:ext>
            </a:extLst>
          </p:cNvPr>
          <p:cNvSpPr>
            <a:spLocks noGrp="1"/>
          </p:cNvSpPr>
          <p:nvPr>
            <p:ph type="subTitle" idx="1"/>
          </p:nvPr>
        </p:nvSpPr>
        <p:spPr>
          <a:xfrm>
            <a:off x="637273" y="3245466"/>
            <a:ext cx="3806223"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 name="TextBox 10">
            <a:extLst>
              <a:ext uri="{FF2B5EF4-FFF2-40B4-BE49-F238E27FC236}">
                <a16:creationId xmlns:a16="http://schemas.microsoft.com/office/drawing/2014/main" id="{A5F0AE30-09F3-89B9-C1D8-4D114E715861}"/>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12" name="TextBox 11">
            <a:extLst>
              <a:ext uri="{FF2B5EF4-FFF2-40B4-BE49-F238E27FC236}">
                <a16:creationId xmlns:a16="http://schemas.microsoft.com/office/drawing/2014/main" id="{CF6E8F8B-EFF1-8BE5-531B-11D2F646C39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26745014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ertiary Image Breaker Slide (Green)">
    <p:spTree>
      <p:nvGrpSpPr>
        <p:cNvPr id="1" name=""/>
        <p:cNvGrpSpPr/>
        <p:nvPr/>
      </p:nvGrpSpPr>
      <p:grpSpPr>
        <a:xfrm>
          <a:off x="0" y="0"/>
          <a:ext cx="0" cy="0"/>
          <a:chOff x="0" y="0"/>
          <a:chExt cx="0" cy="0"/>
        </a:xfrm>
      </p:grpSpPr>
      <p:pic>
        <p:nvPicPr>
          <p:cNvPr id="5" name="Picture 4" descr="A landscape with wind turbines&#10;&#10;Description automatically generated">
            <a:extLst>
              <a:ext uri="{FF2B5EF4-FFF2-40B4-BE49-F238E27FC236}">
                <a16:creationId xmlns:a16="http://schemas.microsoft.com/office/drawing/2014/main" id="{80230456-1E1D-9882-953C-735C1650D9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389"/>
            <a:ext cx="12191999" cy="6859389"/>
          </a:xfrm>
          <a:prstGeom prst="rect">
            <a:avLst/>
          </a:prstGeom>
        </p:spPr>
      </p:pic>
      <p:sp>
        <p:nvSpPr>
          <p:cNvPr id="2" name="Rectangle 1">
            <a:extLst>
              <a:ext uri="{FF2B5EF4-FFF2-40B4-BE49-F238E27FC236}">
                <a16:creationId xmlns:a16="http://schemas.microsoft.com/office/drawing/2014/main" id="{25D03570-DB34-2024-B384-8606A528FC2A}"/>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6" name="Title 1">
            <a:extLst>
              <a:ext uri="{FF2B5EF4-FFF2-40B4-BE49-F238E27FC236}">
                <a16:creationId xmlns:a16="http://schemas.microsoft.com/office/drawing/2014/main" id="{59E7D018-B171-94AC-7AB0-6D4A778AF143}"/>
              </a:ext>
            </a:extLst>
          </p:cNvPr>
          <p:cNvSpPr>
            <a:spLocks noGrp="1"/>
          </p:cNvSpPr>
          <p:nvPr>
            <p:ph type="ctrTitle"/>
          </p:nvPr>
        </p:nvSpPr>
        <p:spPr>
          <a:xfrm>
            <a:off x="637273" y="820795"/>
            <a:ext cx="5001527"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7" name="Subtitle 2">
            <a:extLst>
              <a:ext uri="{FF2B5EF4-FFF2-40B4-BE49-F238E27FC236}">
                <a16:creationId xmlns:a16="http://schemas.microsoft.com/office/drawing/2014/main" id="{E204E558-0287-752E-E0C0-41C16261E3E1}"/>
              </a:ext>
            </a:extLst>
          </p:cNvPr>
          <p:cNvSpPr>
            <a:spLocks noGrp="1"/>
          </p:cNvSpPr>
          <p:nvPr>
            <p:ph type="subTitle" idx="1"/>
          </p:nvPr>
        </p:nvSpPr>
        <p:spPr>
          <a:xfrm>
            <a:off x="637273" y="3245466"/>
            <a:ext cx="3806223"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3" name="TextBox 12">
            <a:extLst>
              <a:ext uri="{FF2B5EF4-FFF2-40B4-BE49-F238E27FC236}">
                <a16:creationId xmlns:a16="http://schemas.microsoft.com/office/drawing/2014/main" id="{4EB6BB7C-D587-B2C7-DFFC-E364FFD9D89C}"/>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14" name="TextBox 13">
            <a:extLst>
              <a:ext uri="{FF2B5EF4-FFF2-40B4-BE49-F238E27FC236}">
                <a16:creationId xmlns:a16="http://schemas.microsoft.com/office/drawing/2014/main" id="{7776B989-9632-966E-9D46-52E392FACE69}"/>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7160043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Green">
    <p:bg>
      <p:bgPr>
        <a:solidFill>
          <a:schemeClr val="accent5"/>
        </a:solidFill>
        <a:effectLst/>
      </p:bgPr>
    </p:bg>
    <p:spTree>
      <p:nvGrpSpPr>
        <p:cNvPr id="1" name=""/>
        <p:cNvGrpSpPr/>
        <p:nvPr/>
      </p:nvGrpSpPr>
      <p:grpSpPr>
        <a:xfrm>
          <a:off x="0" y="0"/>
          <a:ext cx="0" cy="0"/>
          <a:chOff x="0" y="0"/>
          <a:chExt cx="0" cy="0"/>
        </a:xfrm>
      </p:grpSpPr>
      <p:pic>
        <p:nvPicPr>
          <p:cNvPr id="2" name="Picture 1" descr="A black background with white dots&#10;&#10;Description automatically generated">
            <a:extLst>
              <a:ext uri="{FF2B5EF4-FFF2-40B4-BE49-F238E27FC236}">
                <a16:creationId xmlns:a16="http://schemas.microsoft.com/office/drawing/2014/main" id="{4C9BF871-1C7B-3808-FD75-784CB7BA95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anose="00000500000000000000" pitchFamily="2" charset="0"/>
              </a:defRPr>
            </a:lvl1pPr>
          </a:lstStyle>
          <a:p>
            <a:r>
              <a:rPr lang="en-US"/>
              <a:t>Click icon to add picture</a:t>
            </a:r>
            <a:endParaRPr lang="en-GB"/>
          </a:p>
        </p:txBody>
      </p:sp>
      <p:sp>
        <p:nvSpPr>
          <p:cNvPr id="10" name="Title 1">
            <a:extLst>
              <a:ext uri="{FF2B5EF4-FFF2-40B4-BE49-F238E27FC236}">
                <a16:creationId xmlns:a16="http://schemas.microsoft.com/office/drawing/2014/main" id="{2207C220-E592-CD43-BF11-9B33F731AC01}"/>
              </a:ext>
            </a:extLst>
          </p:cNvPr>
          <p:cNvSpPr>
            <a:spLocks noGrp="1"/>
          </p:cNvSpPr>
          <p:nvPr>
            <p:ph type="title"/>
          </p:nvPr>
        </p:nvSpPr>
        <p:spPr>
          <a:xfrm>
            <a:off x="637273" y="827711"/>
            <a:ext cx="5045070"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1" name="Text Placeholder 12">
            <a:extLst>
              <a:ext uri="{FF2B5EF4-FFF2-40B4-BE49-F238E27FC236}">
                <a16:creationId xmlns:a16="http://schemas.microsoft.com/office/drawing/2014/main" id="{38887E76-4EAB-217B-9905-5F41F80D1AB5}"/>
              </a:ext>
            </a:extLst>
          </p:cNvPr>
          <p:cNvSpPr>
            <a:spLocks noGrp="1"/>
          </p:cNvSpPr>
          <p:nvPr>
            <p:ph type="body" sz="quarter" idx="13"/>
          </p:nvPr>
        </p:nvSpPr>
        <p:spPr>
          <a:xfrm>
            <a:off x="637273" y="2389357"/>
            <a:ext cx="5045070" cy="2410421"/>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extBox 2">
            <a:extLst>
              <a:ext uri="{FF2B5EF4-FFF2-40B4-BE49-F238E27FC236}">
                <a16:creationId xmlns:a16="http://schemas.microsoft.com/office/drawing/2014/main" id="{2ED519D1-4CCA-277C-E47A-2C77401C2A94}"/>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51A00439-5CC6-1C5A-00EC-8D4C6105E95B}"/>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12309122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Green">
    <p:spTree>
      <p:nvGrpSpPr>
        <p:cNvPr id="1" name=""/>
        <p:cNvGrpSpPr/>
        <p:nvPr/>
      </p:nvGrpSpPr>
      <p:grpSpPr>
        <a:xfrm>
          <a:off x="0" y="0"/>
          <a:ext cx="0" cy="0"/>
          <a:chOff x="0" y="0"/>
          <a:chExt cx="0" cy="0"/>
        </a:xfrm>
      </p:grpSpPr>
      <p:pic>
        <p:nvPicPr>
          <p:cNvPr id="4" name="Picture 3" descr="A green circle on a green background&#10;&#10;Description automatically generated">
            <a:extLst>
              <a:ext uri="{FF2B5EF4-FFF2-40B4-BE49-F238E27FC236}">
                <a16:creationId xmlns:a16="http://schemas.microsoft.com/office/drawing/2014/main" id="{20C745BF-A6FE-9C89-A1A9-53C92188F4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2" y="1077687"/>
            <a:ext cx="5458727"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extBox 2">
            <a:extLst>
              <a:ext uri="{FF2B5EF4-FFF2-40B4-BE49-F238E27FC236}">
                <a16:creationId xmlns:a16="http://schemas.microsoft.com/office/drawing/2014/main" id="{EE90123E-ED9B-5C86-2BDD-C6716D248A35}"/>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612CD634-720B-22FB-D616-C76601F5BDB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28705354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rtiary Breaker slide - Orange">
    <p:bg>
      <p:bgPr>
        <a:solidFill>
          <a:schemeClr val="tx2"/>
        </a:solidFill>
        <a:effectLst/>
      </p:bgPr>
    </p:bg>
    <p:spTree>
      <p:nvGrpSpPr>
        <p:cNvPr id="1" name=""/>
        <p:cNvGrpSpPr/>
        <p:nvPr/>
      </p:nvGrpSpPr>
      <p:grpSpPr>
        <a:xfrm>
          <a:off x="0" y="0"/>
          <a:ext cx="0" cy="0"/>
          <a:chOff x="0" y="0"/>
          <a:chExt cx="0" cy="0"/>
        </a:xfrm>
      </p:grpSpPr>
      <p:pic>
        <p:nvPicPr>
          <p:cNvPr id="8" name="Picture 7" descr="A red and orange background with white dots&#10;&#10;Description automatically generated">
            <a:extLst>
              <a:ext uri="{FF2B5EF4-FFF2-40B4-BE49-F238E27FC236}">
                <a16:creationId xmlns:a16="http://schemas.microsoft.com/office/drawing/2014/main" id="{3A206F06-1DC8-DB27-CD61-EA425EBFA406}"/>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E0565349-94A5-B4CE-810A-617DD67F0633}"/>
              </a:ext>
            </a:extLst>
          </p:cNvPr>
          <p:cNvSpPr>
            <a:spLocks noGrp="1"/>
          </p:cNvSpPr>
          <p:nvPr>
            <p:ph type="ctrTitle"/>
          </p:nvPr>
        </p:nvSpPr>
        <p:spPr>
          <a:xfrm>
            <a:off x="532944" y="820795"/>
            <a:ext cx="5105856"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6" name="Subtitle 2">
            <a:extLst>
              <a:ext uri="{FF2B5EF4-FFF2-40B4-BE49-F238E27FC236}">
                <a16:creationId xmlns:a16="http://schemas.microsoft.com/office/drawing/2014/main" id="{3EFE08E9-6261-DAF2-2875-EDFD62D93E5C}"/>
              </a:ext>
            </a:extLst>
          </p:cNvPr>
          <p:cNvSpPr>
            <a:spLocks noGrp="1"/>
          </p:cNvSpPr>
          <p:nvPr>
            <p:ph type="subTitle" idx="1"/>
          </p:nvPr>
        </p:nvSpPr>
        <p:spPr>
          <a:xfrm>
            <a:off x="532944" y="3245466"/>
            <a:ext cx="3885619"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TextBox 6">
            <a:extLst>
              <a:ext uri="{FF2B5EF4-FFF2-40B4-BE49-F238E27FC236}">
                <a16:creationId xmlns:a16="http://schemas.microsoft.com/office/drawing/2014/main" id="{58ECB0C5-3372-8899-E0C4-BAA7FF3C995D}"/>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9" name="TextBox 8">
            <a:extLst>
              <a:ext uri="{FF2B5EF4-FFF2-40B4-BE49-F238E27FC236}">
                <a16:creationId xmlns:a16="http://schemas.microsoft.com/office/drawing/2014/main" id="{E4AC9B01-BBC9-948B-802D-496ECF26B66E}"/>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1478762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x2">
    <p:spTree>
      <p:nvGrpSpPr>
        <p:cNvPr id="1" name=""/>
        <p:cNvGrpSpPr/>
        <p:nvPr/>
      </p:nvGrpSpPr>
      <p:grpSpPr>
        <a:xfrm>
          <a:off x="0" y="0"/>
          <a:ext cx="0" cy="0"/>
          <a:chOff x="0" y="0"/>
          <a:chExt cx="0" cy="0"/>
        </a:xfrm>
      </p:grpSpPr>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365125"/>
            <a:ext cx="10515600" cy="1325563"/>
          </a:xfrm>
        </p:spPr>
        <p:txBody>
          <a:bodyPr/>
          <a:lstStyle>
            <a:lvl1pPr>
              <a:defRPr b="0" i="0">
                <a:solidFill>
                  <a:schemeClr val="accent1"/>
                </a:solidFill>
                <a:latin typeface="Poppins Medium" pitchFamily="2" charset="77"/>
                <a:cs typeface="Poppins Medium" pitchFamily="2" charset="77"/>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1926771"/>
            <a:ext cx="4462848" cy="4153354"/>
          </a:xfrm>
        </p:spPr>
        <p:txBody>
          <a:bodyPr>
            <a:normAutofit/>
          </a:bodyPr>
          <a:lstStyle>
            <a:lvl1pPr marL="0" indent="0">
              <a:buNone/>
              <a:defRPr sz="1800" b="0" i="0">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5449088" y="1926771"/>
            <a:ext cx="4462848" cy="4153354"/>
          </a:xfrm>
        </p:spPr>
        <p:txBody>
          <a:bodyPr>
            <a:normAutofit/>
          </a:bodyPr>
          <a:lstStyle>
            <a:lvl1pPr marL="0" indent="0">
              <a:buNone/>
              <a:defRPr sz="1800" b="0" i="0">
                <a:latin typeface="Poppins" pitchFamily="2" charset="77"/>
              </a:defRPr>
            </a:lvl1pPr>
          </a:lstStyle>
          <a:p>
            <a:pPr lvl="0"/>
            <a:r>
              <a:rPr lang="en-GB"/>
              <a:t>Click to edit Master text styles</a:t>
            </a:r>
          </a:p>
        </p:txBody>
      </p:sp>
    </p:spTree>
    <p:extLst>
      <p:ext uri="{BB962C8B-B14F-4D97-AF65-F5344CB8AC3E}">
        <p14:creationId xmlns:p14="http://schemas.microsoft.com/office/powerpoint/2010/main" val="3321276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ertiary Image Breaker Slide (Orange)">
    <p:spTree>
      <p:nvGrpSpPr>
        <p:cNvPr id="1" name=""/>
        <p:cNvGrpSpPr/>
        <p:nvPr/>
      </p:nvGrpSpPr>
      <p:grpSpPr>
        <a:xfrm>
          <a:off x="0" y="0"/>
          <a:ext cx="0" cy="0"/>
          <a:chOff x="0" y="0"/>
          <a:chExt cx="0" cy="0"/>
        </a:xfrm>
      </p:grpSpPr>
      <p:pic>
        <p:nvPicPr>
          <p:cNvPr id="5" name="Picture 4" descr="Men standing in a room with a window&#10;&#10;Description automatically generated">
            <a:extLst>
              <a:ext uri="{FF2B5EF4-FFF2-40B4-BE49-F238E27FC236}">
                <a16:creationId xmlns:a16="http://schemas.microsoft.com/office/drawing/2014/main" id="{7E5940D1-7D44-F002-B80B-1547B0BB318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DBE9E21-7697-D9F7-4B4C-A0A1BB7C8E9C}"/>
              </a:ext>
            </a:extLst>
          </p:cNvPr>
          <p:cNvSpPr/>
          <p:nvPr userDrawn="1"/>
        </p:nvSpPr>
        <p:spPr>
          <a:xfrm>
            <a:off x="0" y="0"/>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group of yellow circles on a black background&#10;&#10;Description automatically generated">
            <a:extLst>
              <a:ext uri="{FF2B5EF4-FFF2-40B4-BE49-F238E27FC236}">
                <a16:creationId xmlns:a16="http://schemas.microsoft.com/office/drawing/2014/main" id="{00C307F2-82C7-4AE4-F7EA-9DBAC43E819A}"/>
              </a:ext>
            </a:extLst>
          </p:cNvPr>
          <p:cNvPicPr>
            <a:picLocks noChangeAspect="1"/>
          </p:cNvPicPr>
          <p:nvPr userDrawn="1"/>
        </p:nvPicPr>
        <p:blipFill>
          <a:blip r:embed="rId3"/>
          <a:stretch>
            <a:fillRect/>
          </a:stretch>
        </p:blipFill>
        <p:spPr>
          <a:xfrm>
            <a:off x="2467"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TextBox 6">
            <a:extLst>
              <a:ext uri="{FF2B5EF4-FFF2-40B4-BE49-F238E27FC236}">
                <a16:creationId xmlns:a16="http://schemas.microsoft.com/office/drawing/2014/main" id="{B8CABF5A-754E-8920-0F75-178EB04F4065}"/>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8" name="TextBox 7">
            <a:extLst>
              <a:ext uri="{FF2B5EF4-FFF2-40B4-BE49-F238E27FC236}">
                <a16:creationId xmlns:a16="http://schemas.microsoft.com/office/drawing/2014/main" id="{476F9B93-B63E-213D-E4D7-F5497F46DC55}"/>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7500187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Orange">
    <p:bg>
      <p:bgPr>
        <a:solidFill>
          <a:schemeClr val="accent6"/>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anose="00000500000000000000" pitchFamily="2" charset="0"/>
              </a:defRPr>
            </a:lvl1pPr>
          </a:lstStyle>
          <a:p>
            <a:r>
              <a:rPr lang="en-US"/>
              <a:t>Click icon to add picture</a:t>
            </a:r>
            <a:endParaRPr lang="en-GB"/>
          </a:p>
        </p:txBody>
      </p:sp>
      <p:pic>
        <p:nvPicPr>
          <p:cNvPr id="2" name="Picture 1" descr="A black background with white dots&#10;&#10;Description automatically generated">
            <a:extLst>
              <a:ext uri="{FF2B5EF4-FFF2-40B4-BE49-F238E27FC236}">
                <a16:creationId xmlns:a16="http://schemas.microsoft.com/office/drawing/2014/main" id="{50800B55-4735-AD9F-0549-68B2C0540B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D86A7EF4-7D16-83B4-DDCB-016341778631}"/>
              </a:ext>
            </a:extLst>
          </p:cNvPr>
          <p:cNvSpPr>
            <a:spLocks noGrp="1"/>
          </p:cNvSpPr>
          <p:nvPr>
            <p:ph type="title"/>
          </p:nvPr>
        </p:nvSpPr>
        <p:spPr>
          <a:xfrm>
            <a:off x="637273" y="827711"/>
            <a:ext cx="5045070"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1" name="Text Placeholder 12">
            <a:extLst>
              <a:ext uri="{FF2B5EF4-FFF2-40B4-BE49-F238E27FC236}">
                <a16:creationId xmlns:a16="http://schemas.microsoft.com/office/drawing/2014/main" id="{9DC703E9-13B3-B7EB-69E3-5F8ADF1ECA56}"/>
              </a:ext>
            </a:extLst>
          </p:cNvPr>
          <p:cNvSpPr>
            <a:spLocks noGrp="1"/>
          </p:cNvSpPr>
          <p:nvPr>
            <p:ph type="body" sz="quarter" idx="13"/>
          </p:nvPr>
        </p:nvSpPr>
        <p:spPr>
          <a:xfrm>
            <a:off x="637273" y="2389357"/>
            <a:ext cx="5045070" cy="2410421"/>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extBox 2">
            <a:extLst>
              <a:ext uri="{FF2B5EF4-FFF2-40B4-BE49-F238E27FC236}">
                <a16:creationId xmlns:a16="http://schemas.microsoft.com/office/drawing/2014/main" id="{F71C6992-F80A-F269-66D6-6535B74E506E}"/>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1D4205CA-D724-DCB8-624A-C93E9CB0F739}"/>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40078396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 Orange">
    <p:spTree>
      <p:nvGrpSpPr>
        <p:cNvPr id="1" name=""/>
        <p:cNvGrpSpPr/>
        <p:nvPr/>
      </p:nvGrpSpPr>
      <p:grpSpPr>
        <a:xfrm>
          <a:off x="0" y="0"/>
          <a:ext cx="0" cy="0"/>
          <a:chOff x="0" y="0"/>
          <a:chExt cx="0" cy="0"/>
        </a:xfrm>
      </p:grpSpPr>
      <p:pic>
        <p:nvPicPr>
          <p:cNvPr id="4" name="Picture 3" descr="A yellow and orange circle&#10;&#10;Description automatically generated">
            <a:extLst>
              <a:ext uri="{FF2B5EF4-FFF2-40B4-BE49-F238E27FC236}">
                <a16:creationId xmlns:a16="http://schemas.microsoft.com/office/drawing/2014/main" id="{08760D1E-DF65-35B5-8609-7AA3EC598D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148672"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 name="TextBox 1">
            <a:extLst>
              <a:ext uri="{FF2B5EF4-FFF2-40B4-BE49-F238E27FC236}">
                <a16:creationId xmlns:a16="http://schemas.microsoft.com/office/drawing/2014/main" id="{E37B0077-E4FB-DB68-32EB-70E5BFA02DD2}"/>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821EC10A-443B-78A4-9438-F5285F49C5E1}"/>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1711065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layout 1">
    <p:spTree>
      <p:nvGrpSpPr>
        <p:cNvPr id="1" name=""/>
        <p:cNvGrpSpPr/>
        <p:nvPr/>
      </p:nvGrpSpPr>
      <p:grpSpPr>
        <a:xfrm>
          <a:off x="0" y="0"/>
          <a:ext cx="0" cy="0"/>
          <a:chOff x="0" y="0"/>
          <a:chExt cx="0" cy="0"/>
        </a:xfrm>
      </p:grpSpPr>
      <p:pic>
        <p:nvPicPr>
          <p:cNvPr id="3" name="Picture 2" descr="A purple flower on a black background&#10;&#10;Description automatically generated">
            <a:extLst>
              <a:ext uri="{FF2B5EF4-FFF2-40B4-BE49-F238E27FC236}">
                <a16:creationId xmlns:a16="http://schemas.microsoft.com/office/drawing/2014/main" id="{624B9880-4FA8-5D6B-4930-EB7C51734E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4941561" cy="3055537"/>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0" i="0">
                <a:solidFill>
                  <a:schemeClr val="accent1"/>
                </a:solidFill>
                <a:latin typeface="Poppins Medium" pitchFamily="2" charset="77"/>
                <a:cs typeface="Poppins Medium" pitchFamily="2" charset="77"/>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buNone/>
              <a:defRPr sz="1800" b="0" i="0">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5" name="Text Placeholder 12">
            <a:extLst>
              <a:ext uri="{FF2B5EF4-FFF2-40B4-BE49-F238E27FC236}">
                <a16:creationId xmlns:a16="http://schemas.microsoft.com/office/drawing/2014/main" id="{A80908B0-75DE-A115-6336-EF8AAE3C5F4A}"/>
              </a:ext>
            </a:extLst>
          </p:cNvPr>
          <p:cNvSpPr>
            <a:spLocks noGrp="1"/>
          </p:cNvSpPr>
          <p:nvPr>
            <p:ph type="body" sz="quarter" idx="14"/>
          </p:nvPr>
        </p:nvSpPr>
        <p:spPr>
          <a:xfrm>
            <a:off x="6220807" y="1926771"/>
            <a:ext cx="2401614" cy="2818650"/>
          </a:xfrm>
        </p:spPr>
        <p:txBody>
          <a:bodyPr>
            <a:normAutofit/>
          </a:bodyPr>
          <a:lstStyle>
            <a:lvl1pPr marL="0" indent="0">
              <a:buNone/>
              <a:defRPr sz="1800" b="0" i="0">
                <a:latin typeface="Poppins" pitchFamily="2" charset="77"/>
              </a:defRPr>
            </a:lvl1pPr>
          </a:lstStyle>
          <a:p>
            <a:pPr lvl="0"/>
            <a:r>
              <a:rPr lang="en-GB"/>
              <a:t>Click to edit Master text styles</a:t>
            </a:r>
          </a:p>
        </p:txBody>
      </p:sp>
      <p:sp>
        <p:nvSpPr>
          <p:cNvPr id="6" name="Text Placeholder 12">
            <a:extLst>
              <a:ext uri="{FF2B5EF4-FFF2-40B4-BE49-F238E27FC236}">
                <a16:creationId xmlns:a16="http://schemas.microsoft.com/office/drawing/2014/main" id="{544403BA-BDEC-33C9-D380-0A99E3D527D8}"/>
              </a:ext>
            </a:extLst>
          </p:cNvPr>
          <p:cNvSpPr>
            <a:spLocks noGrp="1"/>
          </p:cNvSpPr>
          <p:nvPr>
            <p:ph type="body" sz="quarter" idx="15"/>
          </p:nvPr>
        </p:nvSpPr>
        <p:spPr>
          <a:xfrm>
            <a:off x="9040209" y="1926771"/>
            <a:ext cx="2401614" cy="2818650"/>
          </a:xfrm>
        </p:spPr>
        <p:txBody>
          <a:bodyPr>
            <a:normAutofit/>
          </a:bodyPr>
          <a:lstStyle>
            <a:lvl1pPr marL="0" indent="0">
              <a:buNone/>
              <a:defRPr sz="1800" b="0" i="0">
                <a:latin typeface="Poppins" pitchFamily="2" charset="77"/>
              </a:defRPr>
            </a:lvl1pPr>
          </a:lstStyle>
          <a:p>
            <a:pPr lvl="0"/>
            <a:r>
              <a:rPr lang="en-GB"/>
              <a:t>Click to edit Master text styles</a:t>
            </a:r>
          </a:p>
        </p:txBody>
      </p:sp>
      <p:sp>
        <p:nvSpPr>
          <p:cNvPr id="7" name="TextBox 6">
            <a:extLst>
              <a:ext uri="{FF2B5EF4-FFF2-40B4-BE49-F238E27FC236}">
                <a16:creationId xmlns:a16="http://schemas.microsoft.com/office/drawing/2014/main" id="{19E009D3-6AC2-A43C-54C7-5572F42CB24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7785089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layout 2">
    <p:spTree>
      <p:nvGrpSpPr>
        <p:cNvPr id="1" name=""/>
        <p:cNvGrpSpPr/>
        <p:nvPr/>
      </p:nvGrpSpPr>
      <p:grpSpPr>
        <a:xfrm>
          <a:off x="0" y="0"/>
          <a:ext cx="0" cy="0"/>
          <a:chOff x="0" y="0"/>
          <a:chExt cx="0" cy="0"/>
        </a:xfrm>
      </p:grpSpPr>
      <p:pic>
        <p:nvPicPr>
          <p:cNvPr id="5" name="Picture 4" descr="A purple and black background&#10;&#10;Description automatically generated">
            <a:extLst>
              <a:ext uri="{FF2B5EF4-FFF2-40B4-BE49-F238E27FC236}">
                <a16:creationId xmlns:a16="http://schemas.microsoft.com/office/drawing/2014/main" id="{FA872D7E-483A-F12C-54BD-9C3DEF2A57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2422566"/>
            <a:ext cx="6096001" cy="4439265"/>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0" i="0">
                <a:solidFill>
                  <a:schemeClr val="accent1"/>
                </a:solidFill>
                <a:latin typeface="Poppins Medium" pitchFamily="2" charset="77"/>
                <a:cs typeface="Poppins Medium" pitchFamily="2" charset="77"/>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6220807" y="1926771"/>
            <a:ext cx="2401614" cy="2818650"/>
          </a:xfrm>
        </p:spPr>
        <p:txBody>
          <a:bodyPr>
            <a:normAutofit/>
          </a:bodyPr>
          <a:lstStyle>
            <a:lvl1pPr marL="0" indent="0">
              <a:buNone/>
              <a:defRPr sz="1800" b="0" i="0">
                <a:latin typeface="Poppins" pitchFamily="2" charset="77"/>
              </a:defRPr>
            </a:lvl1pPr>
          </a:lstStyle>
          <a:p>
            <a:pPr lvl="0"/>
            <a:r>
              <a:rPr lang="en-GB"/>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9040209" y="1926771"/>
            <a:ext cx="2401614" cy="2818650"/>
          </a:xfrm>
        </p:spPr>
        <p:txBody>
          <a:bodyPr>
            <a:normAutofit/>
          </a:bodyPr>
          <a:lstStyle>
            <a:lvl1pPr marL="0" indent="0">
              <a:buNone/>
              <a:defRPr sz="1800" b="0" i="0">
                <a:latin typeface="Poppins" pitchFamily="2" charset="77"/>
              </a:defRPr>
            </a:lvl1pPr>
          </a:lstStyle>
          <a:p>
            <a:pPr lvl="0"/>
            <a:r>
              <a:rPr lang="en-GB"/>
              <a:t>Click to edit Master text styles</a:t>
            </a:r>
          </a:p>
        </p:txBody>
      </p:sp>
      <p:sp>
        <p:nvSpPr>
          <p:cNvPr id="2" name="TextBox 1">
            <a:extLst>
              <a:ext uri="{FF2B5EF4-FFF2-40B4-BE49-F238E27FC236}">
                <a16:creationId xmlns:a16="http://schemas.microsoft.com/office/drawing/2014/main" id="{1BB28D82-A3B0-1B3C-D021-6E2F641AB46E}"/>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Tree>
    <p:extLst>
      <p:ext uri="{BB962C8B-B14F-4D97-AF65-F5344CB8AC3E}">
        <p14:creationId xmlns:p14="http://schemas.microsoft.com/office/powerpoint/2010/main" val="22243992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layou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750103-FF4D-6647-58A5-FC31ECFD368F}"/>
              </a:ext>
            </a:extLst>
          </p:cNvPr>
          <p:cNvSpPr/>
          <p:nvPr userDrawn="1"/>
        </p:nvSpPr>
        <p:spPr>
          <a:xfrm>
            <a:off x="0" y="0"/>
            <a:ext cx="425115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BD9546A-ACA3-E84E-1693-0DA11D64DE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0" i="0">
                <a:solidFill>
                  <a:schemeClr val="accent1"/>
                </a:solidFill>
                <a:latin typeface="Poppins Medium" pitchFamily="2" charset="77"/>
                <a:cs typeface="Poppins Medium" pitchFamily="2" charset="77"/>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4" y="2389514"/>
            <a:ext cx="3015194" cy="1131740"/>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4895193" y="1721819"/>
            <a:ext cx="2832536" cy="2818650"/>
          </a:xfrm>
        </p:spPr>
        <p:txBody>
          <a:bodyPr>
            <a:normAutofit/>
          </a:bodyPr>
          <a:lstStyle>
            <a:lvl1pPr marL="0" indent="0">
              <a:buNone/>
              <a:defRPr sz="1800" b="0" i="0">
                <a:latin typeface="Poppins" pitchFamily="2" charset="77"/>
              </a:defRPr>
            </a:lvl1pPr>
          </a:lstStyle>
          <a:p>
            <a:pPr lvl="0"/>
            <a:r>
              <a:rPr lang="en-GB"/>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8360079" y="1721819"/>
            <a:ext cx="2832536" cy="2818650"/>
          </a:xfrm>
        </p:spPr>
        <p:txBody>
          <a:bodyPr>
            <a:normAutofit/>
          </a:bodyPr>
          <a:lstStyle>
            <a:lvl1pPr marL="0" indent="0">
              <a:buNone/>
              <a:defRPr sz="1800" b="0" i="0">
                <a:latin typeface="Poppins" pitchFamily="2" charset="77"/>
              </a:defRPr>
            </a:lvl1pPr>
          </a:lstStyle>
          <a:p>
            <a:pPr lvl="0"/>
            <a:r>
              <a:rPr lang="en-GB"/>
              <a:t>Click to edit Master text styles</a:t>
            </a:r>
          </a:p>
        </p:txBody>
      </p:sp>
      <p:sp>
        <p:nvSpPr>
          <p:cNvPr id="5" name="TextBox 4">
            <a:extLst>
              <a:ext uri="{FF2B5EF4-FFF2-40B4-BE49-F238E27FC236}">
                <a16:creationId xmlns:a16="http://schemas.microsoft.com/office/drawing/2014/main" id="{1DC0D688-373E-EFA1-4A88-C13714EA7D47}"/>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
        <p:nvSpPr>
          <p:cNvPr id="10" name="TextBox 9">
            <a:extLst>
              <a:ext uri="{FF2B5EF4-FFF2-40B4-BE49-F238E27FC236}">
                <a16:creationId xmlns:a16="http://schemas.microsoft.com/office/drawing/2014/main" id="{5C17D236-609B-B324-173A-EB4BE4303570}"/>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11835794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theme" Target="../theme/theme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48FF2E-BD35-BB4A-CC38-C131393D7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041784F-2B95-B961-C761-D3A678AE8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Box 6">
            <a:extLst>
              <a:ext uri="{FF2B5EF4-FFF2-40B4-BE49-F238E27FC236}">
                <a16:creationId xmlns:a16="http://schemas.microsoft.com/office/drawing/2014/main" id="{B863419D-0416-D0A5-806B-BE51A335AB2E}"/>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tx2"/>
                </a:solidFill>
                <a:latin typeface="Poppins" pitchFamily="2" charset="77"/>
                <a:cs typeface="Poppins" pitchFamily="2" charset="77"/>
              </a:rPr>
              <a:t>‹#›</a:t>
            </a:fld>
            <a:endParaRPr lang="en-GB" sz="2000" noProof="0">
              <a:solidFill>
                <a:schemeClr val="tx2"/>
              </a:solidFill>
              <a:latin typeface="Poppins" pitchFamily="2" charset="77"/>
              <a:cs typeface="Poppins" pitchFamily="2" charset="77"/>
            </a:endParaRPr>
          </a:p>
        </p:txBody>
      </p:sp>
      <p:sp>
        <p:nvSpPr>
          <p:cNvPr id="8" name="TextBox 7">
            <a:extLst>
              <a:ext uri="{FF2B5EF4-FFF2-40B4-BE49-F238E27FC236}">
                <a16:creationId xmlns:a16="http://schemas.microsoft.com/office/drawing/2014/main" id="{42188D62-5123-B5CB-FA0B-6F227B6303A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rgbClr val="3F0730"/>
                </a:solidFill>
                <a:latin typeface="Poppins" pitchFamily="2" charset="77"/>
              </a:rPr>
              <a:t>Public</a:t>
            </a:r>
          </a:p>
        </p:txBody>
      </p:sp>
    </p:spTree>
    <p:extLst>
      <p:ext uri="{BB962C8B-B14F-4D97-AF65-F5344CB8AC3E}">
        <p14:creationId xmlns:p14="http://schemas.microsoft.com/office/powerpoint/2010/main" val="6824864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txStyles>
    <p:titleStyle>
      <a:lvl1pPr algn="l" defTabSz="914400" rtl="0" eaLnBrk="1" latinLnBrk="0" hangingPunct="1">
        <a:lnSpc>
          <a:spcPct val="90000"/>
        </a:lnSpc>
        <a:spcBef>
          <a:spcPct val="0"/>
        </a:spcBef>
        <a:buNone/>
        <a:defRPr sz="4400" b="0" i="0" kern="1200">
          <a:solidFill>
            <a:schemeClr val="tx1"/>
          </a:solidFill>
          <a:latin typeface="Poppins Medium" pitchFamily="2" charset="77"/>
          <a:ea typeface="+mj-ea"/>
          <a:cs typeface="Poppins Medium"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48FF2E-BD35-BB4A-CC38-C131393D7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41784F-2B95-B961-C761-D3A678AE8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Box 6">
            <a:extLst>
              <a:ext uri="{FF2B5EF4-FFF2-40B4-BE49-F238E27FC236}">
                <a16:creationId xmlns:a16="http://schemas.microsoft.com/office/drawing/2014/main" id="{B863419D-0416-D0A5-806B-BE51A335AB2E}"/>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tx2"/>
                </a:solidFill>
                <a:latin typeface="Poppins" panose="00000500000000000000" pitchFamily="2" charset="0"/>
                <a:cs typeface="Poppins" panose="00000500000000000000" pitchFamily="2" charset="0"/>
              </a:rPr>
              <a:t>‹#›</a:t>
            </a:fld>
            <a:endParaRPr lang="en-GB" sz="2000" b="0" i="0" noProof="0">
              <a:solidFill>
                <a:schemeClr val="tx2"/>
              </a:solidFill>
              <a:latin typeface="Poppins" panose="00000500000000000000" pitchFamily="2" charset="0"/>
              <a:cs typeface="Poppins" panose="00000500000000000000" pitchFamily="2" charset="0"/>
            </a:endParaRPr>
          </a:p>
        </p:txBody>
      </p:sp>
      <p:sp>
        <p:nvSpPr>
          <p:cNvPr id="8" name="TextBox 7">
            <a:extLst>
              <a:ext uri="{FF2B5EF4-FFF2-40B4-BE49-F238E27FC236}">
                <a16:creationId xmlns:a16="http://schemas.microsoft.com/office/drawing/2014/main" id="{42188D62-5123-B5CB-FA0B-6F227B6303A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rgbClr val="3F0730"/>
                </a:solidFill>
                <a:latin typeface="+mj-lt"/>
              </a:rPr>
              <a:t>Public</a:t>
            </a:r>
          </a:p>
        </p:txBody>
      </p:sp>
    </p:spTree>
    <p:extLst>
      <p:ext uri="{BB962C8B-B14F-4D97-AF65-F5344CB8AC3E}">
        <p14:creationId xmlns:p14="http://schemas.microsoft.com/office/powerpoint/2010/main" val="149655233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Lst>
  <p:txStyles>
    <p:titleStyle>
      <a:lvl1pPr algn="l" defTabSz="914400" rtl="0" eaLnBrk="1" latinLnBrk="0" hangingPunct="1">
        <a:lnSpc>
          <a:spcPct val="100000"/>
        </a:lnSpc>
        <a:spcBef>
          <a:spcPct val="0"/>
        </a:spcBef>
        <a:buNone/>
        <a:defRPr sz="4400" b="1" i="0" kern="1200">
          <a:solidFill>
            <a:schemeClr val="tx1"/>
          </a:solidFill>
          <a:latin typeface="+mj-lt"/>
          <a:ea typeface="+mj-ea"/>
          <a:cs typeface="Poppins" panose="00000500000000000000" pitchFamily="2"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8" Type="http://schemas.openxmlformats.org/officeDocument/2006/relationships/hyperlink" Target="https://www.neso.energy/publications/markets-roadmap/demand-side-flexibility-routes-market-review#Stage-2" TargetMode="External"/><Relationship Id="rId3" Type="http://schemas.openxmlformats.org/officeDocument/2006/relationships/diagramLayout" Target="../diagrams/layout2.xml"/><Relationship Id="rId7" Type="http://schemas.openxmlformats.org/officeDocument/2006/relationships/hyperlink" Target="https://www.neso.energy/publications/markets-roadmap/demand-side-flexibility-routes-market-review#Stage-1" TargetMode="External"/><Relationship Id="rId2" Type="http://schemas.openxmlformats.org/officeDocument/2006/relationships/diagramData" Target="../diagrams/data2.xml"/><Relationship Id="rId1" Type="http://schemas.openxmlformats.org/officeDocument/2006/relationships/slideLayout" Target="../slideLayouts/slideLayout4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svg"/><Relationship Id="rId7" Type="http://schemas.openxmlformats.org/officeDocument/2006/relationships/hyperlink" Target="https://events.teams.microsoft.com/event/b3d07d13-52eb-4c83-9dbe-e94eeacefce8@f98a6a53-25f3-4212-901c-c7787fcd3495" TargetMode="External"/><Relationship Id="rId2" Type="http://schemas.openxmlformats.org/officeDocument/2006/relationships/image" Target="../media/image40.png"/><Relationship Id="rId1" Type="http://schemas.openxmlformats.org/officeDocument/2006/relationships/slideLayout" Target="../slideLayouts/slideLayout42.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hyperlink" Target="mailto:flexibilitystrategy@nationalenergyso.com" TargetMode="External"/><Relationship Id="rId9" Type="http://schemas.openxmlformats.org/officeDocument/2006/relationships/image" Target="../media/image45.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hyperlink" Target="https://www.gov.uk/government/collections/review-of-electricity-market-arrangements-rema" TargetMode="External"/><Relationship Id="rId7"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hyperlink" Target="mailto:remamailbox@energysecurity.gov.uk" TargetMode="External"/><Relationship Id="rId5" Type="http://schemas.openxmlformats.org/officeDocument/2006/relationships/image" Target="../media/image47.sv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mailto:box.marketsengagement@nationalenergyso.com"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mailto:box.marketsengagement@nationalenergyso.com"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neso.energy/document/358121/download" TargetMode="External"/><Relationship Id="rId1" Type="http://schemas.openxmlformats.org/officeDocument/2006/relationships/slideLayout" Target="../slideLayouts/slideLayout42.xml"/><Relationship Id="rId5" Type="http://schemas.openxmlformats.org/officeDocument/2006/relationships/image" Target="../media/image36.png"/><Relationship Id="rId4" Type="http://schemas.openxmlformats.org/officeDocument/2006/relationships/hyperlink" Target="https://www.neso.energy/publications/markets-roadmap"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7.png"/><Relationship Id="rId2" Type="http://schemas.openxmlformats.org/officeDocument/2006/relationships/diagramData" Target="../diagrams/data1.xml"/><Relationship Id="rId1" Type="http://schemas.openxmlformats.org/officeDocument/2006/relationships/slideLayout" Target="../slideLayouts/slideLayout4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2B6CDBB-7D9B-EDDC-C910-6085581DF091}"/>
              </a:ext>
            </a:extLst>
          </p:cNvPr>
          <p:cNvSpPr>
            <a:spLocks noGrp="1"/>
          </p:cNvSpPr>
          <p:nvPr>
            <p:ph type="ctrTitle"/>
          </p:nvPr>
        </p:nvSpPr>
        <p:spPr/>
        <p:txBody>
          <a:bodyPr/>
          <a:lstStyle/>
          <a:p>
            <a:r>
              <a:rPr lang="en-GB"/>
              <a:t>Markets forum Q&amp;A </a:t>
            </a:r>
          </a:p>
        </p:txBody>
      </p:sp>
      <p:sp>
        <p:nvSpPr>
          <p:cNvPr id="9" name="Subtitle 8">
            <a:extLst>
              <a:ext uri="{FF2B5EF4-FFF2-40B4-BE49-F238E27FC236}">
                <a16:creationId xmlns:a16="http://schemas.microsoft.com/office/drawing/2014/main" id="{D890A180-6603-D3B9-DB2F-36FA744AFA8E}"/>
              </a:ext>
            </a:extLst>
          </p:cNvPr>
          <p:cNvSpPr>
            <a:spLocks noGrp="1"/>
          </p:cNvSpPr>
          <p:nvPr>
            <p:ph type="subTitle" idx="1"/>
          </p:nvPr>
        </p:nvSpPr>
        <p:spPr/>
        <p:txBody>
          <a:bodyPr/>
          <a:lstStyle/>
          <a:p>
            <a:r>
              <a:rPr lang="en-GB"/>
              <a:t>April 2025</a:t>
            </a:r>
          </a:p>
        </p:txBody>
      </p:sp>
    </p:spTree>
    <p:extLst>
      <p:ext uri="{BB962C8B-B14F-4D97-AF65-F5344CB8AC3E}">
        <p14:creationId xmlns:p14="http://schemas.microsoft.com/office/powerpoint/2010/main" val="2218711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D8440-D46A-383F-967F-453F83BB3817}"/>
            </a:ext>
          </a:extLst>
        </p:cNvPr>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D516175-EBCD-9226-E9D6-D9A3AAB18E0B}"/>
              </a:ext>
            </a:extLst>
          </p:cNvPr>
          <p:cNvSpPr>
            <a:spLocks noGrp="1"/>
          </p:cNvSpPr>
          <p:nvPr>
            <p:ph sz="half" idx="1"/>
          </p:nvPr>
        </p:nvSpPr>
        <p:spPr>
          <a:xfrm>
            <a:off x="879927" y="1630812"/>
            <a:ext cx="5933153" cy="4012566"/>
          </a:xfrm>
        </p:spPr>
        <p:style>
          <a:lnRef idx="2">
            <a:schemeClr val="accent4">
              <a:shade val="15000"/>
            </a:schemeClr>
          </a:lnRef>
          <a:fillRef idx="1">
            <a:schemeClr val="accent4"/>
          </a:fillRef>
          <a:effectRef idx="0">
            <a:schemeClr val="accent4"/>
          </a:effectRef>
          <a:fontRef idx="minor">
            <a:schemeClr val="lt1"/>
          </a:fontRef>
        </p:style>
        <p:txBody>
          <a:bodyPr vert="horz" lIns="91440" tIns="45720" rIns="91440" bIns="45720" rtlCol="0" anchor="t">
            <a:noAutofit/>
          </a:bodyPr>
          <a:lstStyle/>
          <a:p>
            <a:pPr marL="285750" indent="-285750">
              <a:buFont typeface="Arial" panose="020B0604020202020204" pitchFamily="34" charset="0"/>
              <a:buChar char="•"/>
            </a:pPr>
            <a:r>
              <a:rPr lang="en-GB" sz="1600">
                <a:latin typeface="+mn-lt"/>
              </a:rPr>
              <a:t>We want to continue to review and evolve Markets Roadmap to ensure it meets stakeholder expectations and provides valuable insights to industry.</a:t>
            </a:r>
          </a:p>
          <a:p>
            <a:pPr marL="285750" indent="-285750">
              <a:buFont typeface="Arial" panose="020B0604020202020204" pitchFamily="34" charset="0"/>
              <a:buChar char="•"/>
            </a:pPr>
            <a:endParaRPr lang="en-GB" sz="1600">
              <a:latin typeface="+mn-lt"/>
            </a:endParaRPr>
          </a:p>
          <a:p>
            <a:pPr marL="285750" indent="-285750">
              <a:buFont typeface="Arial" panose="020B0604020202020204" pitchFamily="34" charset="0"/>
              <a:buChar char="•"/>
            </a:pPr>
            <a:r>
              <a:rPr lang="en-GB" sz="1600">
                <a:latin typeface="+mn-lt"/>
              </a:rPr>
              <a:t>The Markets Forum Q&amp;A on 28</a:t>
            </a:r>
            <a:r>
              <a:rPr lang="en-GB" sz="1600" baseline="30000">
                <a:latin typeface="+mn-lt"/>
              </a:rPr>
              <a:t>th</a:t>
            </a:r>
            <a:r>
              <a:rPr lang="en-GB" sz="1600">
                <a:latin typeface="+mn-lt"/>
              </a:rPr>
              <a:t> April provides an opportunity for you to ask questions on the content of the electricity Markets Roadmap or the purpose it is designed to fulfil.</a:t>
            </a:r>
            <a:endParaRPr lang="en-GB" sz="1600">
              <a:latin typeface="+mn-lt"/>
              <a:cs typeface="Poppins"/>
            </a:endParaRPr>
          </a:p>
          <a:p>
            <a:pPr marL="285750" indent="-285750">
              <a:buFont typeface="Arial" panose="020B0604020202020204" pitchFamily="34" charset="0"/>
              <a:buChar char="•"/>
            </a:pPr>
            <a:endParaRPr lang="en-GB" sz="1600">
              <a:latin typeface="+mn-lt"/>
            </a:endParaRPr>
          </a:p>
          <a:p>
            <a:pPr marL="285750" indent="-285750">
              <a:buFont typeface="Arial" panose="020B0604020202020204" pitchFamily="34" charset="0"/>
              <a:buChar char="•"/>
            </a:pPr>
            <a:r>
              <a:rPr lang="en-GB" sz="1600">
                <a:latin typeface="+mn-lt"/>
              </a:rPr>
              <a:t>We would also appreciate any additional feedback on the Markets Roadmap publication itself and how we can improve it in future. Please fill out our MS Forms.</a:t>
            </a:r>
            <a:endParaRPr lang="en-GB" sz="1600">
              <a:latin typeface="+mn-lt"/>
              <a:cs typeface="Poppins"/>
            </a:endParaRPr>
          </a:p>
        </p:txBody>
      </p:sp>
      <p:pic>
        <p:nvPicPr>
          <p:cNvPr id="3" name="Picture 2" descr="A qr code on a blue background&#10;&#10;AI-generated content may be incorrect.">
            <a:extLst>
              <a:ext uri="{FF2B5EF4-FFF2-40B4-BE49-F238E27FC236}">
                <a16:creationId xmlns:a16="http://schemas.microsoft.com/office/drawing/2014/main" id="{8BE80CCD-22C5-756F-81A7-0184D27AF8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9380" y="2017439"/>
            <a:ext cx="3239311" cy="3239311"/>
          </a:xfrm>
          <a:prstGeom prst="rect">
            <a:avLst/>
          </a:prstGeom>
        </p:spPr>
      </p:pic>
      <p:sp>
        <p:nvSpPr>
          <p:cNvPr id="16" name="Title 1">
            <a:extLst>
              <a:ext uri="{FF2B5EF4-FFF2-40B4-BE49-F238E27FC236}">
                <a16:creationId xmlns:a16="http://schemas.microsoft.com/office/drawing/2014/main" id="{1F2F095C-4D8F-8926-075D-869B6A8E4616}"/>
              </a:ext>
            </a:extLst>
          </p:cNvPr>
          <p:cNvSpPr>
            <a:spLocks noGrp="1"/>
          </p:cNvSpPr>
          <p:nvPr>
            <p:ph type="title"/>
          </p:nvPr>
        </p:nvSpPr>
        <p:spPr>
          <a:xfrm>
            <a:off x="637273" y="482138"/>
            <a:ext cx="9709361" cy="870551"/>
          </a:xfrm>
        </p:spPr>
        <p:txBody>
          <a:bodyPr>
            <a:noAutofit/>
          </a:bodyPr>
          <a:lstStyle/>
          <a:p>
            <a:r>
              <a:rPr lang="en-GB" sz="2800"/>
              <a:t>We would really value your feedback on the latest publication and how it can be improved in future</a:t>
            </a:r>
          </a:p>
        </p:txBody>
      </p:sp>
    </p:spTree>
    <p:extLst>
      <p:ext uri="{BB962C8B-B14F-4D97-AF65-F5344CB8AC3E}">
        <p14:creationId xmlns:p14="http://schemas.microsoft.com/office/powerpoint/2010/main" val="968028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3FDDA-EA79-59D2-4713-EBC1374B37D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A5B6D35-F28B-5C63-7FEE-4E171876F23F}"/>
              </a:ext>
            </a:extLst>
          </p:cNvPr>
          <p:cNvSpPr>
            <a:spLocks noGrp="1"/>
          </p:cNvSpPr>
          <p:nvPr>
            <p:ph type="ctrTitle"/>
          </p:nvPr>
        </p:nvSpPr>
        <p:spPr/>
        <p:txBody>
          <a:bodyPr>
            <a:normAutofit fontScale="90000"/>
          </a:bodyPr>
          <a:lstStyle/>
          <a:p>
            <a:r>
              <a:rPr lang="en-GB"/>
              <a:t>Demand Side Flexibility Routes to Markets Review</a:t>
            </a:r>
          </a:p>
        </p:txBody>
      </p:sp>
      <p:sp>
        <p:nvSpPr>
          <p:cNvPr id="6" name="Subtitle 5">
            <a:extLst>
              <a:ext uri="{FF2B5EF4-FFF2-40B4-BE49-F238E27FC236}">
                <a16:creationId xmlns:a16="http://schemas.microsoft.com/office/drawing/2014/main" id="{B2FA1817-8B62-8F7F-1489-BD0376075019}"/>
              </a:ext>
            </a:extLst>
          </p:cNvPr>
          <p:cNvSpPr>
            <a:spLocks noGrp="1"/>
          </p:cNvSpPr>
          <p:nvPr>
            <p:ph type="subTitle" idx="1"/>
          </p:nvPr>
        </p:nvSpPr>
        <p:spPr/>
        <p:txBody>
          <a:bodyPr/>
          <a:lstStyle/>
          <a:p>
            <a:r>
              <a:rPr lang="en-GB"/>
              <a:t>Stage 3</a:t>
            </a:r>
          </a:p>
        </p:txBody>
      </p:sp>
    </p:spTree>
    <p:extLst>
      <p:ext uri="{BB962C8B-B14F-4D97-AF65-F5344CB8AC3E}">
        <p14:creationId xmlns:p14="http://schemas.microsoft.com/office/powerpoint/2010/main" val="4265836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EDB7E04-D055-5443-CDCA-751F74636610}"/>
              </a:ext>
            </a:extLst>
          </p:cNvPr>
          <p:cNvGraphicFramePr/>
          <p:nvPr>
            <p:extLst>
              <p:ext uri="{D42A27DB-BD31-4B8C-83A1-F6EECF244321}">
                <p14:modId xmlns:p14="http://schemas.microsoft.com/office/powerpoint/2010/main" val="862230677"/>
              </p:ext>
            </p:extLst>
          </p:nvPr>
        </p:nvGraphicFramePr>
        <p:xfrm>
          <a:off x="1508664" y="4029773"/>
          <a:ext cx="8795943"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85D1AB96-D9E6-B411-4B68-423F5E0E8522}"/>
              </a:ext>
            </a:extLst>
          </p:cNvPr>
          <p:cNvSpPr>
            <a:spLocks noGrp="1"/>
          </p:cNvSpPr>
          <p:nvPr>
            <p:ph type="title"/>
          </p:nvPr>
        </p:nvSpPr>
        <p:spPr>
          <a:xfrm>
            <a:off x="637273" y="365125"/>
            <a:ext cx="8875027" cy="870551"/>
          </a:xfrm>
        </p:spPr>
        <p:txBody>
          <a:bodyPr>
            <a:noAutofit/>
          </a:bodyPr>
          <a:lstStyle/>
          <a:p>
            <a:r>
              <a:rPr lang="en-GB" sz="2800"/>
              <a:t>Demand Side Flexibility Routes to Market Review – Stage 3</a:t>
            </a:r>
          </a:p>
        </p:txBody>
      </p:sp>
      <p:sp>
        <p:nvSpPr>
          <p:cNvPr id="6" name="Content Placeholder 2">
            <a:extLst>
              <a:ext uri="{FF2B5EF4-FFF2-40B4-BE49-F238E27FC236}">
                <a16:creationId xmlns:a16="http://schemas.microsoft.com/office/drawing/2014/main" id="{70BB6DC5-AA60-AE30-4ED3-29D6F811EC41}"/>
              </a:ext>
            </a:extLst>
          </p:cNvPr>
          <p:cNvSpPr>
            <a:spLocks noGrp="1"/>
          </p:cNvSpPr>
          <p:nvPr>
            <p:ph sz="half" idx="1"/>
          </p:nvPr>
        </p:nvSpPr>
        <p:spPr>
          <a:xfrm>
            <a:off x="637273" y="1821312"/>
            <a:ext cx="10538727" cy="2971801"/>
          </a:xfrm>
        </p:spPr>
        <p:txBody>
          <a:bodyPr>
            <a:noAutofit/>
          </a:bodyPr>
          <a:lstStyle/>
          <a:p>
            <a:pPr marL="285750" indent="-285750">
              <a:lnSpc>
                <a:spcPct val="120000"/>
              </a:lnSpc>
              <a:buFont typeface="Arial" panose="020B0604020202020204" pitchFamily="34" charset="0"/>
              <a:buChar char="•"/>
            </a:pPr>
            <a:r>
              <a:rPr lang="en-GB" sz="1400">
                <a:cs typeface="Poppins" panose="00000500000000000000" pitchFamily="2" charset="0"/>
              </a:rPr>
              <a:t>T</a:t>
            </a:r>
            <a:r>
              <a:rPr lang="en-GB" sz="1400">
                <a:latin typeface="Poppins" panose="00000500000000000000" pitchFamily="2" charset="0"/>
                <a:cs typeface="Poppins" panose="00000500000000000000" pitchFamily="2" charset="0"/>
              </a:rPr>
              <a:t>he NESO Routes to Market Review for Demand Side Flexibility seeks to remove barriers for demand side flexibility in our markets. </a:t>
            </a:r>
          </a:p>
          <a:p>
            <a:pPr marL="285750" indent="-285750">
              <a:lnSpc>
                <a:spcPct val="120000"/>
              </a:lnSpc>
              <a:buFont typeface="Arial" panose="020B0604020202020204" pitchFamily="34" charset="0"/>
              <a:buChar char="•"/>
            </a:pPr>
            <a:r>
              <a:rPr lang="en-GB" sz="1400">
                <a:cs typeface="Poppins" panose="00000500000000000000" pitchFamily="2" charset="0"/>
                <a:hlinkClick r:id="rId7"/>
              </a:rPr>
              <a:t>Stage 1 </a:t>
            </a:r>
            <a:r>
              <a:rPr lang="en-GB" sz="1400">
                <a:cs typeface="Poppins" panose="00000500000000000000" pitchFamily="2" charset="0"/>
              </a:rPr>
              <a:t>and </a:t>
            </a:r>
            <a:r>
              <a:rPr lang="en-GB" sz="1400">
                <a:cs typeface="Poppins" panose="00000500000000000000" pitchFamily="2" charset="0"/>
                <a:hlinkClick r:id="rId8"/>
              </a:rPr>
              <a:t>Stage 2 </a:t>
            </a:r>
            <a:r>
              <a:rPr lang="en-GB" sz="1400">
                <a:cs typeface="Poppins" panose="00000500000000000000" pitchFamily="2" charset="0"/>
              </a:rPr>
              <a:t>of the review were undertaken in 2024 and focused on barrier identification and prioritisation. </a:t>
            </a:r>
          </a:p>
          <a:p>
            <a:pPr marL="285750" indent="-285750">
              <a:lnSpc>
                <a:spcPct val="120000"/>
              </a:lnSpc>
              <a:buFont typeface="Arial" panose="020B0604020202020204" pitchFamily="34" charset="0"/>
              <a:buChar char="•"/>
            </a:pPr>
            <a:r>
              <a:rPr lang="en-GB" sz="1400">
                <a:latin typeface="Poppins" panose="00000500000000000000" pitchFamily="2" charset="0"/>
                <a:cs typeface="Poppins" panose="00000500000000000000" pitchFamily="2" charset="0"/>
              </a:rPr>
              <a:t>The </a:t>
            </a:r>
            <a:r>
              <a:rPr lang="en-GB" sz="1400">
                <a:cs typeface="Poppins" panose="00000500000000000000" pitchFamily="2" charset="0"/>
              </a:rPr>
              <a:t>S</a:t>
            </a:r>
            <a:r>
              <a:rPr lang="en-GB" sz="1400">
                <a:latin typeface="Poppins" panose="00000500000000000000" pitchFamily="2" charset="0"/>
                <a:cs typeface="Poppins" panose="00000500000000000000" pitchFamily="2" charset="0"/>
              </a:rPr>
              <a:t>tage 3 report focuses on communicating our approach to removing barriers and associated timelines. </a:t>
            </a:r>
          </a:p>
          <a:p>
            <a:pPr marL="285750" indent="-285750">
              <a:lnSpc>
                <a:spcPct val="120000"/>
              </a:lnSpc>
              <a:buFont typeface="Arial" panose="020B0604020202020204" pitchFamily="34" charset="0"/>
              <a:buChar char="•"/>
            </a:pPr>
            <a:r>
              <a:rPr lang="en-GB" sz="1400"/>
              <a:t>Our barrier removal commitments will also be captured in the upcoming DESNZ, Ofgem and NESO Low Carbon Flexibility Roadmap.</a:t>
            </a:r>
          </a:p>
          <a:p>
            <a:pPr marL="285750" indent="-285750">
              <a:lnSpc>
                <a:spcPct val="120000"/>
              </a:lnSpc>
              <a:buFont typeface="Arial" panose="020B0604020202020204" pitchFamily="34" charset="0"/>
              <a:buChar char="•"/>
            </a:pPr>
            <a:r>
              <a:rPr lang="en-GB" sz="1400"/>
              <a:t>The plan on the following slide shows a snapshot of the full report, that provides further details on activities and </a:t>
            </a:r>
            <a:r>
              <a:rPr lang="en-GB" sz="1400">
                <a:latin typeface="Poppins" panose="00000500000000000000" pitchFamily="2" charset="0"/>
                <a:cs typeface="Poppins" panose="00000500000000000000" pitchFamily="2" charset="0"/>
              </a:rPr>
              <a:t>sets out our overarching approach and next steps</a:t>
            </a:r>
            <a:r>
              <a:rPr lang="en-GB" sz="1400"/>
              <a:t>. </a:t>
            </a:r>
          </a:p>
          <a:p>
            <a:pPr marL="285750" indent="-285750">
              <a:lnSpc>
                <a:spcPct val="120000"/>
              </a:lnSpc>
              <a:buFont typeface="Arial" panose="020B0604020202020204" pitchFamily="34" charset="0"/>
              <a:buChar char="•"/>
            </a:pPr>
            <a:endParaRPr lang="en-GB" sz="1400"/>
          </a:p>
          <a:p>
            <a:pPr marL="285750" indent="-285750">
              <a:lnSpc>
                <a:spcPct val="120000"/>
              </a:lnSpc>
              <a:buFont typeface="Arial" panose="020B0604020202020204" pitchFamily="34" charset="0"/>
              <a:buChar char="•"/>
            </a:pPr>
            <a:endParaRPr lang="en-GB" sz="1400"/>
          </a:p>
          <a:p>
            <a:pPr marL="285750" indent="-285750">
              <a:lnSpc>
                <a:spcPct val="120000"/>
              </a:lnSpc>
              <a:buFont typeface="Arial" panose="020B0604020202020204" pitchFamily="34" charset="0"/>
              <a:buChar char="•"/>
            </a:pPr>
            <a:endParaRPr lang="en-GB" sz="1400">
              <a:solidFill>
                <a:schemeClr val="accent2"/>
              </a:solidFill>
              <a:latin typeface="+mn-lt"/>
            </a:endParaRPr>
          </a:p>
        </p:txBody>
      </p:sp>
      <p:sp>
        <p:nvSpPr>
          <p:cNvPr id="7" name="Content Placeholder 3">
            <a:extLst>
              <a:ext uri="{FF2B5EF4-FFF2-40B4-BE49-F238E27FC236}">
                <a16:creationId xmlns:a16="http://schemas.microsoft.com/office/drawing/2014/main" id="{F51EF89F-B42C-005F-D5A5-9FC8C1E470F6}"/>
              </a:ext>
            </a:extLst>
          </p:cNvPr>
          <p:cNvSpPr>
            <a:spLocks noGrp="1"/>
          </p:cNvSpPr>
          <p:nvPr>
            <p:ph sz="quarter" idx="13"/>
          </p:nvPr>
        </p:nvSpPr>
        <p:spPr>
          <a:xfrm>
            <a:off x="637273" y="1302168"/>
            <a:ext cx="9709361" cy="759597"/>
          </a:xfrm>
        </p:spPr>
        <p:txBody>
          <a:bodyPr/>
          <a:lstStyle/>
          <a:p>
            <a:r>
              <a:rPr lang="en-GB" i="1"/>
              <a:t>Overview</a:t>
            </a:r>
          </a:p>
        </p:txBody>
      </p:sp>
    </p:spTree>
    <p:extLst>
      <p:ext uri="{BB962C8B-B14F-4D97-AF65-F5344CB8AC3E}">
        <p14:creationId xmlns:p14="http://schemas.microsoft.com/office/powerpoint/2010/main" val="66778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046D4-20A4-A08A-7062-4F95C591DFFF}"/>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97EEABC-8C71-2B9D-FF48-A73319089F09}"/>
              </a:ext>
            </a:extLst>
          </p:cNvPr>
          <p:cNvGraphicFramePr>
            <a:graphicFrameLocks noGrp="1"/>
          </p:cNvGraphicFramePr>
          <p:nvPr>
            <p:extLst>
              <p:ext uri="{D42A27DB-BD31-4B8C-83A1-F6EECF244321}">
                <p14:modId xmlns:p14="http://schemas.microsoft.com/office/powerpoint/2010/main" val="2755968919"/>
              </p:ext>
            </p:extLst>
          </p:nvPr>
        </p:nvGraphicFramePr>
        <p:xfrm>
          <a:off x="123332" y="776329"/>
          <a:ext cx="11960200" cy="6042660"/>
        </p:xfrm>
        <a:graphic>
          <a:graphicData uri="http://schemas.openxmlformats.org/drawingml/2006/table">
            <a:tbl>
              <a:tblPr firstRow="1" bandRow="1">
                <a:tableStyleId>{5C22544A-7EE6-4342-B048-85BDC9FD1C3A}</a:tableStyleId>
              </a:tblPr>
              <a:tblGrid>
                <a:gridCol w="1137213">
                  <a:extLst>
                    <a:ext uri="{9D8B030D-6E8A-4147-A177-3AD203B41FA5}">
                      <a16:colId xmlns:a16="http://schemas.microsoft.com/office/drawing/2014/main" val="3153597653"/>
                    </a:ext>
                  </a:extLst>
                </a:gridCol>
                <a:gridCol w="1275787">
                  <a:extLst>
                    <a:ext uri="{9D8B030D-6E8A-4147-A177-3AD203B41FA5}">
                      <a16:colId xmlns:a16="http://schemas.microsoft.com/office/drawing/2014/main" val="731625530"/>
                    </a:ext>
                  </a:extLst>
                </a:gridCol>
                <a:gridCol w="795600">
                  <a:extLst>
                    <a:ext uri="{9D8B030D-6E8A-4147-A177-3AD203B41FA5}">
                      <a16:colId xmlns:a16="http://schemas.microsoft.com/office/drawing/2014/main" val="1816745997"/>
                    </a:ext>
                  </a:extLst>
                </a:gridCol>
                <a:gridCol w="795600">
                  <a:extLst>
                    <a:ext uri="{9D8B030D-6E8A-4147-A177-3AD203B41FA5}">
                      <a16:colId xmlns:a16="http://schemas.microsoft.com/office/drawing/2014/main" val="1156037936"/>
                    </a:ext>
                  </a:extLst>
                </a:gridCol>
                <a:gridCol w="795600">
                  <a:extLst>
                    <a:ext uri="{9D8B030D-6E8A-4147-A177-3AD203B41FA5}">
                      <a16:colId xmlns:a16="http://schemas.microsoft.com/office/drawing/2014/main" val="1664587879"/>
                    </a:ext>
                  </a:extLst>
                </a:gridCol>
                <a:gridCol w="795600">
                  <a:extLst>
                    <a:ext uri="{9D8B030D-6E8A-4147-A177-3AD203B41FA5}">
                      <a16:colId xmlns:a16="http://schemas.microsoft.com/office/drawing/2014/main" val="590369693"/>
                    </a:ext>
                  </a:extLst>
                </a:gridCol>
                <a:gridCol w="795600">
                  <a:extLst>
                    <a:ext uri="{9D8B030D-6E8A-4147-A177-3AD203B41FA5}">
                      <a16:colId xmlns:a16="http://schemas.microsoft.com/office/drawing/2014/main" val="2837378241"/>
                    </a:ext>
                  </a:extLst>
                </a:gridCol>
                <a:gridCol w="795600">
                  <a:extLst>
                    <a:ext uri="{9D8B030D-6E8A-4147-A177-3AD203B41FA5}">
                      <a16:colId xmlns:a16="http://schemas.microsoft.com/office/drawing/2014/main" val="131140686"/>
                    </a:ext>
                  </a:extLst>
                </a:gridCol>
                <a:gridCol w="795600">
                  <a:extLst>
                    <a:ext uri="{9D8B030D-6E8A-4147-A177-3AD203B41FA5}">
                      <a16:colId xmlns:a16="http://schemas.microsoft.com/office/drawing/2014/main" val="2355923605"/>
                    </a:ext>
                  </a:extLst>
                </a:gridCol>
                <a:gridCol w="795600">
                  <a:extLst>
                    <a:ext uri="{9D8B030D-6E8A-4147-A177-3AD203B41FA5}">
                      <a16:colId xmlns:a16="http://schemas.microsoft.com/office/drawing/2014/main" val="804551071"/>
                    </a:ext>
                  </a:extLst>
                </a:gridCol>
                <a:gridCol w="795600">
                  <a:extLst>
                    <a:ext uri="{9D8B030D-6E8A-4147-A177-3AD203B41FA5}">
                      <a16:colId xmlns:a16="http://schemas.microsoft.com/office/drawing/2014/main" val="3593154034"/>
                    </a:ext>
                  </a:extLst>
                </a:gridCol>
                <a:gridCol w="795600">
                  <a:extLst>
                    <a:ext uri="{9D8B030D-6E8A-4147-A177-3AD203B41FA5}">
                      <a16:colId xmlns:a16="http://schemas.microsoft.com/office/drawing/2014/main" val="2807930264"/>
                    </a:ext>
                  </a:extLst>
                </a:gridCol>
                <a:gridCol w="795600">
                  <a:extLst>
                    <a:ext uri="{9D8B030D-6E8A-4147-A177-3AD203B41FA5}">
                      <a16:colId xmlns:a16="http://schemas.microsoft.com/office/drawing/2014/main" val="3017102351"/>
                    </a:ext>
                  </a:extLst>
                </a:gridCol>
                <a:gridCol w="795600">
                  <a:extLst>
                    <a:ext uri="{9D8B030D-6E8A-4147-A177-3AD203B41FA5}">
                      <a16:colId xmlns:a16="http://schemas.microsoft.com/office/drawing/2014/main" val="2836319190"/>
                    </a:ext>
                  </a:extLst>
                </a:gridCol>
              </a:tblGrid>
              <a:tr h="283184">
                <a:tc rowSpan="2" gridSpan="2">
                  <a:txBody>
                    <a:bodyPr/>
                    <a:lstStyle/>
                    <a:p>
                      <a:endParaRPr lang="en-GB"/>
                    </a:p>
                  </a:txBody>
                  <a:tcPr/>
                </a:tc>
                <a:tc rowSpan="2" hMerge="1">
                  <a:txBody>
                    <a:bodyPr/>
                    <a:lstStyle/>
                    <a:p>
                      <a:endParaRPr lang="en-GB"/>
                    </a:p>
                  </a:txBody>
                  <a:tcPr/>
                </a:tc>
                <a:tc gridSpan="4">
                  <a:txBody>
                    <a:bodyPr/>
                    <a:lstStyle/>
                    <a:p>
                      <a:pPr algn="ctr"/>
                      <a:r>
                        <a:rPr lang="en-GB" sz="1400" b="1"/>
                        <a:t>2025</a:t>
                      </a:r>
                    </a:p>
                  </a:txBody>
                  <a:tcPr/>
                </a:tc>
                <a:tc hMerge="1">
                  <a:txBody>
                    <a:bodyPr/>
                    <a:lstStyle/>
                    <a:p>
                      <a:endParaRPr/>
                    </a:p>
                  </a:txBody>
                  <a:tcPr/>
                </a:tc>
                <a:tc hMerge="1">
                  <a:txBody>
                    <a:bodyPr/>
                    <a:lstStyle/>
                    <a:p>
                      <a:endParaRPr lang="en-GB"/>
                    </a:p>
                  </a:txBody>
                  <a:tcPr/>
                </a:tc>
                <a:tc hMerge="1">
                  <a:txBody>
                    <a:bodyPr/>
                    <a:lstStyle/>
                    <a:p>
                      <a:endParaRPr lang="en-GB"/>
                    </a:p>
                  </a:txBody>
                  <a:tcPr/>
                </a:tc>
                <a:tc gridSpan="4">
                  <a:txBody>
                    <a:bodyPr/>
                    <a:lstStyle/>
                    <a:p>
                      <a:pPr algn="ctr"/>
                      <a:r>
                        <a:rPr lang="en-GB" sz="1400" b="1"/>
                        <a:t>2026</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r>
                        <a:rPr lang="en-GB" sz="1400" b="1"/>
                        <a:t>2027</a:t>
                      </a:r>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21048823"/>
                  </a:ext>
                </a:extLst>
              </a:tr>
              <a:tr h="0">
                <a:tc gridSpan="2" vMerge="1">
                  <a:txBody>
                    <a:bodyPr/>
                    <a:lstStyle/>
                    <a:p>
                      <a:endParaRPr lang="en-GB"/>
                    </a:p>
                  </a:txBody>
                  <a:tcPr>
                    <a:solidFill>
                      <a:schemeClr val="tx2"/>
                    </a:solidFill>
                  </a:tcPr>
                </a:tc>
                <a:tc hMerge="1" vMerge="1">
                  <a:txBody>
                    <a:bodyPr/>
                    <a:lstStyle/>
                    <a:p>
                      <a:endParaRPr lang="en-GB"/>
                    </a:p>
                  </a:txBody>
                  <a:tcPr>
                    <a:solidFill>
                      <a:schemeClr val="tx2"/>
                    </a:solidFill>
                  </a:tcPr>
                </a:tc>
                <a:tc>
                  <a:txBody>
                    <a:bodyPr/>
                    <a:lstStyle/>
                    <a:p>
                      <a:pPr algn="ctr"/>
                      <a:r>
                        <a:rPr lang="en-GB" sz="1050" b="1">
                          <a:solidFill>
                            <a:schemeClr val="bg1"/>
                          </a:solidFill>
                        </a:rPr>
                        <a:t>Q1</a:t>
                      </a:r>
                    </a:p>
                  </a:txBody>
                  <a:tcPr>
                    <a:solidFill>
                      <a:schemeClr val="tx2"/>
                    </a:solidFill>
                  </a:tcPr>
                </a:tc>
                <a:tc>
                  <a:txBody>
                    <a:bodyPr/>
                    <a:lstStyle/>
                    <a:p>
                      <a:pPr algn="ctr"/>
                      <a:r>
                        <a:rPr lang="en-GB" sz="1050" b="1">
                          <a:solidFill>
                            <a:schemeClr val="bg1"/>
                          </a:solidFill>
                        </a:rPr>
                        <a:t>Q2</a:t>
                      </a:r>
                    </a:p>
                  </a:txBody>
                  <a:tcPr>
                    <a:solidFill>
                      <a:schemeClr val="tx2"/>
                    </a:solidFill>
                  </a:tcPr>
                </a:tc>
                <a:tc>
                  <a:txBody>
                    <a:bodyPr/>
                    <a:lstStyle/>
                    <a:p>
                      <a:pPr algn="ctr"/>
                      <a:r>
                        <a:rPr lang="en-GB" sz="1050" b="1">
                          <a:solidFill>
                            <a:schemeClr val="bg1"/>
                          </a:solidFill>
                        </a:rPr>
                        <a:t>Q3</a:t>
                      </a:r>
                    </a:p>
                  </a:txBody>
                  <a:tcPr>
                    <a:solidFill>
                      <a:schemeClr val="tx2"/>
                    </a:solidFill>
                  </a:tcPr>
                </a:tc>
                <a:tc>
                  <a:txBody>
                    <a:bodyPr/>
                    <a:lstStyle/>
                    <a:p>
                      <a:pPr algn="ctr"/>
                      <a:r>
                        <a:rPr lang="en-GB" sz="1050" b="1">
                          <a:solidFill>
                            <a:schemeClr val="bg1"/>
                          </a:solidFill>
                        </a:rPr>
                        <a:t>Q4</a:t>
                      </a:r>
                    </a:p>
                  </a:txBody>
                  <a:tcPr>
                    <a:solidFill>
                      <a:schemeClr val="tx2"/>
                    </a:solidFill>
                  </a:tcPr>
                </a:tc>
                <a:tc>
                  <a:txBody>
                    <a:bodyPr/>
                    <a:lstStyle/>
                    <a:p>
                      <a:pPr algn="ctr"/>
                      <a:r>
                        <a:rPr lang="en-GB" sz="1050" b="1">
                          <a:solidFill>
                            <a:schemeClr val="bg1"/>
                          </a:solidFill>
                        </a:rPr>
                        <a:t>Q1</a:t>
                      </a:r>
                    </a:p>
                  </a:txBody>
                  <a:tcPr>
                    <a:solidFill>
                      <a:schemeClr val="tx2"/>
                    </a:solidFill>
                  </a:tcPr>
                </a:tc>
                <a:tc>
                  <a:txBody>
                    <a:bodyPr/>
                    <a:lstStyle/>
                    <a:p>
                      <a:pPr algn="ctr"/>
                      <a:r>
                        <a:rPr lang="en-GB" sz="1050" b="1">
                          <a:solidFill>
                            <a:schemeClr val="bg1"/>
                          </a:solidFill>
                        </a:rPr>
                        <a:t>Q2</a:t>
                      </a:r>
                    </a:p>
                  </a:txBody>
                  <a:tcPr>
                    <a:solidFill>
                      <a:schemeClr val="tx2"/>
                    </a:solidFill>
                  </a:tcPr>
                </a:tc>
                <a:tc>
                  <a:txBody>
                    <a:bodyPr/>
                    <a:lstStyle/>
                    <a:p>
                      <a:pPr algn="ctr"/>
                      <a:r>
                        <a:rPr lang="en-GB" sz="1050" b="1">
                          <a:solidFill>
                            <a:schemeClr val="bg1"/>
                          </a:solidFill>
                        </a:rPr>
                        <a:t>Q3</a:t>
                      </a:r>
                    </a:p>
                  </a:txBody>
                  <a:tcPr>
                    <a:solidFill>
                      <a:schemeClr val="tx2"/>
                    </a:solidFill>
                  </a:tcPr>
                </a:tc>
                <a:tc>
                  <a:txBody>
                    <a:bodyPr/>
                    <a:lstStyle/>
                    <a:p>
                      <a:pPr algn="ctr"/>
                      <a:r>
                        <a:rPr lang="en-GB" sz="1050" b="1">
                          <a:solidFill>
                            <a:schemeClr val="bg1"/>
                          </a:solidFill>
                        </a:rPr>
                        <a:t>Q4</a:t>
                      </a:r>
                    </a:p>
                  </a:txBody>
                  <a:tcPr>
                    <a:solidFill>
                      <a:schemeClr val="tx2"/>
                    </a:solidFill>
                  </a:tcPr>
                </a:tc>
                <a:tc>
                  <a:txBody>
                    <a:bodyPr/>
                    <a:lstStyle/>
                    <a:p>
                      <a:pPr algn="ctr"/>
                      <a:r>
                        <a:rPr lang="en-GB" sz="1050" b="1">
                          <a:solidFill>
                            <a:schemeClr val="bg1"/>
                          </a:solidFill>
                        </a:rPr>
                        <a:t>Q1</a:t>
                      </a:r>
                    </a:p>
                  </a:txBody>
                  <a:tcPr>
                    <a:solidFill>
                      <a:schemeClr val="tx2"/>
                    </a:solidFill>
                  </a:tcPr>
                </a:tc>
                <a:tc>
                  <a:txBody>
                    <a:bodyPr/>
                    <a:lstStyle/>
                    <a:p>
                      <a:pPr algn="ctr"/>
                      <a:r>
                        <a:rPr lang="en-GB" sz="1050" b="1">
                          <a:solidFill>
                            <a:schemeClr val="bg1"/>
                          </a:solidFill>
                        </a:rPr>
                        <a:t>Q2</a:t>
                      </a:r>
                    </a:p>
                  </a:txBody>
                  <a:tcPr>
                    <a:solidFill>
                      <a:schemeClr val="tx2"/>
                    </a:solidFill>
                  </a:tcPr>
                </a:tc>
                <a:tc>
                  <a:txBody>
                    <a:bodyPr/>
                    <a:lstStyle/>
                    <a:p>
                      <a:pPr algn="ctr"/>
                      <a:r>
                        <a:rPr lang="en-GB" sz="1050" b="1">
                          <a:solidFill>
                            <a:schemeClr val="bg1"/>
                          </a:solidFill>
                        </a:rPr>
                        <a:t>Q3</a:t>
                      </a:r>
                    </a:p>
                  </a:txBody>
                  <a:tcPr>
                    <a:solidFill>
                      <a:schemeClr val="tx2"/>
                    </a:solidFill>
                  </a:tcPr>
                </a:tc>
                <a:tc>
                  <a:txBody>
                    <a:bodyPr/>
                    <a:lstStyle/>
                    <a:p>
                      <a:pPr algn="ctr"/>
                      <a:r>
                        <a:rPr lang="en-GB" sz="1050" b="1">
                          <a:solidFill>
                            <a:schemeClr val="bg1"/>
                          </a:solidFill>
                        </a:rPr>
                        <a:t>Q4</a:t>
                      </a:r>
                    </a:p>
                  </a:txBody>
                  <a:tcPr>
                    <a:solidFill>
                      <a:schemeClr val="tx2"/>
                    </a:solidFill>
                  </a:tcPr>
                </a:tc>
                <a:extLst>
                  <a:ext uri="{0D108BD9-81ED-4DB2-BD59-A6C34878D82A}">
                    <a16:rowId xmlns:a16="http://schemas.microsoft.com/office/drawing/2014/main" val="1583642385"/>
                  </a:ext>
                </a:extLst>
              </a:tr>
              <a:tr h="339821">
                <a:tc rowSpan="3">
                  <a:txBody>
                    <a:bodyPr/>
                    <a:lstStyle/>
                    <a:p>
                      <a:r>
                        <a:rPr lang="en-GB" sz="1200" b="1" dirty="0">
                          <a:solidFill>
                            <a:schemeClr val="tx1"/>
                          </a:solidFill>
                        </a:rPr>
                        <a:t>Onboarding</a:t>
                      </a:r>
                    </a:p>
                  </a:txBody>
                  <a:tcPr vert="vert270">
                    <a:solidFill>
                      <a:schemeClr val="bg2">
                        <a:lumMod val="25000"/>
                        <a:lumOff val="75000"/>
                      </a:schemeClr>
                    </a:solidFill>
                  </a:tcPr>
                </a:tc>
                <a:tc>
                  <a:txBody>
                    <a:bodyPr/>
                    <a:lstStyle/>
                    <a:p>
                      <a:pPr algn="ctr"/>
                      <a:r>
                        <a:rPr lang="en-GB" sz="900" b="1"/>
                        <a:t>B15 Registration</a:t>
                      </a:r>
                    </a:p>
                  </a:txBody>
                  <a:tcPr anchor="ct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161420210"/>
                  </a:ext>
                </a:extLst>
              </a:tr>
              <a:tr h="339821">
                <a:tc vMerge="1">
                  <a:txBody>
                    <a:bodyPr/>
                    <a:lstStyle/>
                    <a:p>
                      <a:endParaRPr lang="en-GB"/>
                    </a:p>
                  </a:txBody>
                  <a:tcPr>
                    <a:solidFill>
                      <a:schemeClr val="bg2">
                        <a:lumMod val="25000"/>
                        <a:lumOff val="75000"/>
                      </a:schemeClr>
                    </a:solidFill>
                  </a:tcPr>
                </a:tc>
                <a:tc>
                  <a:txBody>
                    <a:bodyPr/>
                    <a:lstStyle/>
                    <a:p>
                      <a:pPr algn="ctr"/>
                      <a:r>
                        <a:rPr lang="en-GB" sz="900" b="1"/>
                        <a:t>B15</a:t>
                      </a:r>
                    </a:p>
                    <a:p>
                      <a:pPr algn="ctr"/>
                      <a:r>
                        <a:rPr lang="en-GB" sz="900" b="1"/>
                        <a:t>Registration</a:t>
                      </a:r>
                    </a:p>
                  </a:txBody>
                  <a:tcPr anchor="ct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900732494"/>
                  </a:ext>
                </a:extLst>
              </a:tr>
              <a:tr h="339821">
                <a:tc vMerge="1">
                  <a:txBody>
                    <a:bodyPr/>
                    <a:lstStyle/>
                    <a:p>
                      <a:endParaRPr lang="en-GB"/>
                    </a:p>
                  </a:txBody>
                  <a:tcPr>
                    <a:solidFill>
                      <a:schemeClr val="bg2">
                        <a:lumMod val="25000"/>
                        <a:lumOff val="75000"/>
                      </a:schemeClr>
                    </a:solidFill>
                  </a:tcPr>
                </a:tc>
                <a:tc>
                  <a:txBody>
                    <a:bodyPr/>
                    <a:lstStyle/>
                    <a:p>
                      <a:pPr algn="ctr"/>
                      <a:r>
                        <a:rPr lang="en-GB" sz="900" b="1"/>
                        <a:t>B11.2 Flexible &amp; ANM connections</a:t>
                      </a:r>
                    </a:p>
                  </a:txBody>
                  <a:tcPr anchor="ct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862933026"/>
                  </a:ext>
                </a:extLst>
              </a:tr>
              <a:tr h="339821">
                <a:tc rowSpan="6">
                  <a:txBody>
                    <a:bodyPr/>
                    <a:lstStyle/>
                    <a:p>
                      <a:r>
                        <a:rPr lang="en-GB" sz="1200" b="1" dirty="0">
                          <a:solidFill>
                            <a:schemeClr val="tx1"/>
                          </a:solidFill>
                        </a:rPr>
                        <a:t>Procurement &amp;</a:t>
                      </a:r>
                    </a:p>
                    <a:p>
                      <a:r>
                        <a:rPr lang="en-GB" sz="1200" b="1" dirty="0">
                          <a:solidFill>
                            <a:schemeClr val="tx1"/>
                          </a:solidFill>
                        </a:rPr>
                        <a:t> Dispatch</a:t>
                      </a:r>
                    </a:p>
                  </a:txBody>
                  <a:tcPr vert="vert270">
                    <a:solidFill>
                      <a:schemeClr val="tx2">
                        <a:lumMod val="25000"/>
                        <a:lumOff val="75000"/>
                      </a:schemeClr>
                    </a:solidFill>
                  </a:tcPr>
                </a:tc>
                <a:tc>
                  <a:txBody>
                    <a:bodyPr/>
                    <a:lstStyle/>
                    <a:p>
                      <a:pPr algn="ctr"/>
                      <a:r>
                        <a:rPr lang="en-GB" sz="900" b="1"/>
                        <a:t>B10.1 , B10.2 Sub 1 MW &amp; non integer </a:t>
                      </a:r>
                    </a:p>
                  </a:txBody>
                  <a:tcPr anchor="ct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51485488"/>
                  </a:ext>
                </a:extLst>
              </a:tr>
              <a:tr h="339821">
                <a:tc vMerge="1">
                  <a:txBody>
                    <a:bodyPr/>
                    <a:lstStyle/>
                    <a:p>
                      <a:endParaRPr lang="en-GB"/>
                    </a:p>
                  </a:txBody>
                  <a:tcPr/>
                </a:tc>
                <a:tc>
                  <a:txBody>
                    <a:bodyPr/>
                    <a:lstStyle/>
                    <a:p>
                      <a:pPr algn="ctr"/>
                      <a:r>
                        <a:rPr lang="en-GB" sz="900" b="1"/>
                        <a:t>B13 Aggregated BMU location</a:t>
                      </a:r>
                    </a:p>
                  </a:txBody>
                  <a:tcPr anchor="ct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070609875"/>
                  </a:ext>
                </a:extLst>
              </a:tr>
              <a:tr h="339821">
                <a:tc vMerge="1">
                  <a:txBody>
                    <a:bodyPr/>
                    <a:lstStyle/>
                    <a:p>
                      <a:endParaRPr lang="en-GB"/>
                    </a:p>
                  </a:txBody>
                  <a:tcPr/>
                </a:tc>
                <a:tc>
                  <a:txBody>
                    <a:bodyPr/>
                    <a:lstStyle/>
                    <a:p>
                      <a:pPr algn="ctr"/>
                      <a:r>
                        <a:rPr lang="en-GB" sz="900" b="1"/>
                        <a:t>B18 Dispatch flexibility rules</a:t>
                      </a:r>
                    </a:p>
                  </a:txBody>
                  <a:tcPr anchor="ct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936540640"/>
                  </a:ext>
                </a:extLst>
              </a:tr>
              <a:tr h="339821">
                <a:tc vMerge="1">
                  <a:txBody>
                    <a:bodyPr/>
                    <a:lstStyle/>
                    <a:p>
                      <a:endParaRPr lang="en-GB"/>
                    </a:p>
                  </a:txBody>
                  <a:tcPr/>
                </a:tc>
                <a:tc>
                  <a:txBody>
                    <a:bodyPr/>
                    <a:lstStyle/>
                    <a:p>
                      <a:pPr algn="ctr"/>
                      <a:r>
                        <a:rPr lang="en-GB" sz="900" b="1"/>
                        <a:t>B12 Skip rates</a:t>
                      </a:r>
                    </a:p>
                  </a:txBody>
                  <a:tcPr anchor="ct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651380505"/>
                  </a:ext>
                </a:extLst>
              </a:tr>
              <a:tr h="339821">
                <a:tc vMerge="1">
                  <a:txBody>
                    <a:bodyPr/>
                    <a:lstStyle/>
                    <a:p>
                      <a:endParaRPr lang="en-GB"/>
                    </a:p>
                  </a:txBody>
                  <a:tcPr/>
                </a:tc>
                <a:tc>
                  <a:txBody>
                    <a:bodyPr/>
                    <a:lstStyle/>
                    <a:p>
                      <a:pPr algn="ctr"/>
                      <a:r>
                        <a:rPr lang="en-GB" sz="900" b="1"/>
                        <a:t>B4 Static response metering</a:t>
                      </a:r>
                    </a:p>
                  </a:txBody>
                  <a:tcPr anchor="ct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342194391"/>
                  </a:ext>
                </a:extLst>
              </a:tr>
              <a:tr h="339821">
                <a:tc vMerge="1">
                  <a:txBody>
                    <a:bodyPr/>
                    <a:lstStyle/>
                    <a:p>
                      <a:endParaRPr lang="en-GB"/>
                    </a:p>
                  </a:txBody>
                  <a:tcPr/>
                </a:tc>
                <a:tc>
                  <a:txBody>
                    <a:bodyPr/>
                    <a:lstStyle/>
                    <a:p>
                      <a:pPr algn="ctr"/>
                      <a:r>
                        <a:rPr lang="en-GB" sz="900" b="1"/>
                        <a:t>B11.1  DNO DTU limits</a:t>
                      </a:r>
                    </a:p>
                  </a:txBody>
                  <a:tcPr anchor="ct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265071326"/>
                  </a:ext>
                </a:extLst>
              </a:tr>
              <a:tr h="339821">
                <a:tc>
                  <a:txBody>
                    <a:bodyPr/>
                    <a:lstStyle/>
                    <a:p>
                      <a:r>
                        <a:rPr lang="en-GB" sz="1200" b="1" dirty="0">
                          <a:solidFill>
                            <a:schemeClr val="tx1"/>
                          </a:solidFill>
                        </a:rPr>
                        <a:t>Settlement</a:t>
                      </a:r>
                    </a:p>
                  </a:txBody>
                  <a:tcPr>
                    <a:solidFill>
                      <a:schemeClr val="accent5">
                        <a:lumMod val="40000"/>
                        <a:lumOff val="60000"/>
                      </a:schemeClr>
                    </a:solidFill>
                  </a:tcPr>
                </a:tc>
                <a:tc>
                  <a:txBody>
                    <a:bodyPr/>
                    <a:lstStyle/>
                    <a:p>
                      <a:pPr algn="ctr"/>
                      <a:r>
                        <a:rPr lang="en-GB" sz="900" b="1"/>
                        <a:t>B9 Imbalance &amp; compensation</a:t>
                      </a:r>
                    </a:p>
                  </a:txBody>
                  <a:tcPr anchor="ct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370486235"/>
                  </a:ext>
                </a:extLst>
              </a:tr>
              <a:tr h="339821">
                <a:tc rowSpan="5">
                  <a:txBody>
                    <a:bodyPr/>
                    <a:lstStyle/>
                    <a:p>
                      <a:r>
                        <a:rPr lang="en-GB" sz="1200" b="1" dirty="0">
                          <a:solidFill>
                            <a:schemeClr val="tx1"/>
                          </a:solidFill>
                        </a:rPr>
                        <a:t>Metering  &amp; Baselines</a:t>
                      </a:r>
                    </a:p>
                  </a:txBody>
                  <a:tcPr vert="vert270">
                    <a:solidFill>
                      <a:schemeClr val="accent6">
                        <a:lumMod val="40000"/>
                        <a:lumOff val="60000"/>
                      </a:schemeClr>
                    </a:solidFill>
                  </a:tcPr>
                </a:tc>
                <a:tc>
                  <a:txBody>
                    <a:bodyPr/>
                    <a:lstStyle/>
                    <a:p>
                      <a:pPr algn="ctr"/>
                      <a:r>
                        <a:rPr lang="en-GB" sz="900" b="1"/>
                        <a:t>B1.1, 1.2 BM Ops metering</a:t>
                      </a:r>
                    </a:p>
                  </a:txBody>
                  <a:tcPr anchor="ct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005534466"/>
                  </a:ext>
                </a:extLst>
              </a:tr>
              <a:tr h="339821">
                <a:tc vMerge="1">
                  <a:txBody>
                    <a:bodyPr/>
                    <a:lstStyle/>
                    <a:p>
                      <a:endParaRPr lang="en-GB"/>
                    </a:p>
                  </a:txBody>
                  <a:tcPr/>
                </a:tc>
                <a:tc>
                  <a:txBody>
                    <a:bodyPr/>
                    <a:lstStyle/>
                    <a:p>
                      <a:pPr algn="ctr"/>
                      <a:r>
                        <a:rPr lang="en-GB" sz="900" b="1"/>
                        <a:t>B2 Smart meter data access</a:t>
                      </a:r>
                    </a:p>
                  </a:txBody>
                  <a:tcPr anchor="ct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943989938"/>
                  </a:ext>
                </a:extLst>
              </a:tr>
              <a:tr h="339821">
                <a:tc vMerge="1">
                  <a:txBody>
                    <a:bodyPr/>
                    <a:lstStyle/>
                    <a:p>
                      <a:endParaRPr lang="en-GB"/>
                    </a:p>
                  </a:txBody>
                  <a:tcPr/>
                </a:tc>
                <a:tc>
                  <a:txBody>
                    <a:bodyPr/>
                    <a:lstStyle/>
                    <a:p>
                      <a:pPr algn="ctr"/>
                      <a:r>
                        <a:rPr lang="en-GB" sz="900" b="1"/>
                        <a:t>B5 Measuring Instrument Regs</a:t>
                      </a:r>
                    </a:p>
                  </a:txBody>
                  <a:tcPr anchor="ct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464409796"/>
                  </a:ext>
                </a:extLst>
              </a:tr>
              <a:tr h="339821">
                <a:tc vMerge="1">
                  <a:txBody>
                    <a:bodyPr/>
                    <a:lstStyle/>
                    <a:p>
                      <a:endParaRPr lang="en-GB"/>
                    </a:p>
                  </a:txBody>
                  <a:tcPr/>
                </a:tc>
                <a:tc>
                  <a:txBody>
                    <a:bodyPr/>
                    <a:lstStyle/>
                    <a:p>
                      <a:pPr algn="ctr"/>
                      <a:r>
                        <a:rPr lang="en-GB" sz="900" b="1"/>
                        <a:t>B14 Static resp. EFA blocks</a:t>
                      </a:r>
                    </a:p>
                  </a:txBody>
                  <a:tcPr anchor="ct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41818693"/>
                  </a:ext>
                </a:extLst>
              </a:tr>
              <a:tr h="339821">
                <a:tc vMerge="1">
                  <a:txBody>
                    <a:bodyPr/>
                    <a:lstStyle/>
                    <a:p>
                      <a:endParaRPr lang="en-GB" sz="1200" b="1">
                        <a:solidFill>
                          <a:schemeClr val="bg1"/>
                        </a:solidFill>
                      </a:endParaRPr>
                    </a:p>
                  </a:txBody>
                  <a:tcPr vert="vert270">
                    <a:solidFill>
                      <a:schemeClr val="accent6">
                        <a:lumMod val="40000"/>
                        <a:lumOff val="60000"/>
                      </a:schemeClr>
                    </a:solidFill>
                  </a:tcPr>
                </a:tc>
                <a:tc>
                  <a:txBody>
                    <a:bodyPr/>
                    <a:lstStyle/>
                    <a:p>
                      <a:pPr algn="ctr"/>
                      <a:r>
                        <a:rPr lang="en-GB" sz="900" b="1"/>
                        <a:t>B7.2  Cros Service Baselines</a:t>
                      </a:r>
                    </a:p>
                  </a:txBody>
                  <a:tcPr anchor="ct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80728423"/>
                  </a:ext>
                </a:extLst>
              </a:tr>
            </a:tbl>
          </a:graphicData>
        </a:graphic>
      </p:graphicFrame>
      <p:sp>
        <p:nvSpPr>
          <p:cNvPr id="6" name="Rectangle: Rounded Corners 5">
            <a:extLst>
              <a:ext uri="{FF2B5EF4-FFF2-40B4-BE49-F238E27FC236}">
                <a16:creationId xmlns:a16="http://schemas.microsoft.com/office/drawing/2014/main" id="{772528C4-E322-D643-F899-59B7A829A36C}"/>
              </a:ext>
            </a:extLst>
          </p:cNvPr>
          <p:cNvSpPr/>
          <p:nvPr/>
        </p:nvSpPr>
        <p:spPr>
          <a:xfrm>
            <a:off x="2696046" y="1386924"/>
            <a:ext cx="1359243" cy="259492"/>
          </a:xfrm>
          <a:prstGeom prst="roundRect">
            <a:avLst/>
          </a:prstGeom>
          <a:solidFill>
            <a:schemeClr val="bg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tx1"/>
                </a:solidFill>
                <a:effectLst/>
                <a:uLnTx/>
                <a:uFillTx/>
                <a:latin typeface="Poppins"/>
                <a:ea typeface="+mn-ea"/>
                <a:cs typeface="+mn-cs"/>
              </a:rPr>
              <a:t>BM SMP migration</a:t>
            </a:r>
          </a:p>
        </p:txBody>
      </p:sp>
      <p:sp>
        <p:nvSpPr>
          <p:cNvPr id="7" name="Rectangle: Rounded Corners 6">
            <a:extLst>
              <a:ext uri="{FF2B5EF4-FFF2-40B4-BE49-F238E27FC236}">
                <a16:creationId xmlns:a16="http://schemas.microsoft.com/office/drawing/2014/main" id="{ABA5D556-1911-2B06-3776-AF5BD14D90F0}"/>
              </a:ext>
            </a:extLst>
          </p:cNvPr>
          <p:cNvSpPr/>
          <p:nvPr/>
        </p:nvSpPr>
        <p:spPr>
          <a:xfrm>
            <a:off x="4170619" y="1386924"/>
            <a:ext cx="7755924" cy="259492"/>
          </a:xfrm>
          <a:prstGeom prst="roundRect">
            <a:avLst/>
          </a:prstGeom>
          <a:solidFill>
            <a:schemeClr val="bg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tx1"/>
                </a:solidFill>
                <a:effectLst/>
                <a:uLnTx/>
                <a:uFillTx/>
                <a:latin typeface="Poppins"/>
                <a:ea typeface="+mn-ea"/>
                <a:cs typeface="+mn-cs"/>
              </a:rPr>
              <a:t>Continuous improvement of onboarding &amp; registration systems, processes &amp; information </a:t>
            </a:r>
          </a:p>
        </p:txBody>
      </p:sp>
      <p:sp>
        <p:nvSpPr>
          <p:cNvPr id="8" name="Rectangle: Rounded Corners 7">
            <a:extLst>
              <a:ext uri="{FF2B5EF4-FFF2-40B4-BE49-F238E27FC236}">
                <a16:creationId xmlns:a16="http://schemas.microsoft.com/office/drawing/2014/main" id="{D12C580A-A15B-4A77-E009-2F40E51B1130}"/>
              </a:ext>
            </a:extLst>
          </p:cNvPr>
          <p:cNvSpPr/>
          <p:nvPr/>
        </p:nvSpPr>
        <p:spPr>
          <a:xfrm>
            <a:off x="3519830" y="1737032"/>
            <a:ext cx="7755924" cy="259492"/>
          </a:xfrm>
          <a:prstGeom prst="roundRect">
            <a:avLst/>
          </a:prstGeom>
          <a:solidFill>
            <a:schemeClr val="bg2">
              <a:lumMod val="25000"/>
              <a:lumOff val="75000"/>
            </a:schemeClr>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tx1"/>
                </a:solidFill>
                <a:effectLst/>
                <a:uLnTx/>
                <a:uFillTx/>
                <a:latin typeface="Poppins"/>
                <a:ea typeface="+mn-ea"/>
                <a:cs typeface="+mn-cs"/>
              </a:rPr>
              <a:t>Flexibility Market Asset Registration (FMAR) design and development</a:t>
            </a:r>
          </a:p>
        </p:txBody>
      </p:sp>
      <p:sp>
        <p:nvSpPr>
          <p:cNvPr id="9" name="Rectangle 8">
            <a:extLst>
              <a:ext uri="{FF2B5EF4-FFF2-40B4-BE49-F238E27FC236}">
                <a16:creationId xmlns:a16="http://schemas.microsoft.com/office/drawing/2014/main" id="{4644A634-695F-CC90-13DD-B762A6B28EB7}"/>
              </a:ext>
            </a:extLst>
          </p:cNvPr>
          <p:cNvSpPr/>
          <p:nvPr/>
        </p:nvSpPr>
        <p:spPr>
          <a:xfrm>
            <a:off x="8407862" y="96139"/>
            <a:ext cx="910707" cy="288990"/>
          </a:xfrm>
          <a:prstGeom prst="rect">
            <a:avLst/>
          </a:prstGeom>
          <a:solidFill>
            <a:srgbClr val="FFFFFF">
              <a:alpha val="29020"/>
            </a:srgbClr>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tx1"/>
                </a:solidFill>
                <a:effectLst/>
                <a:uLnTx/>
                <a:uFillTx/>
                <a:latin typeface="Poppins"/>
                <a:ea typeface="+mn-ea"/>
                <a:cs typeface="+mn-cs"/>
              </a:rPr>
              <a:t>External activities</a:t>
            </a:r>
          </a:p>
        </p:txBody>
      </p:sp>
      <p:sp>
        <p:nvSpPr>
          <p:cNvPr id="10" name="Rectangle: Rounded Corners 9">
            <a:extLst>
              <a:ext uri="{FF2B5EF4-FFF2-40B4-BE49-F238E27FC236}">
                <a16:creationId xmlns:a16="http://schemas.microsoft.com/office/drawing/2014/main" id="{16E85CDB-0A52-B063-5EE2-C1E9EFE51866}"/>
              </a:ext>
            </a:extLst>
          </p:cNvPr>
          <p:cNvSpPr/>
          <p:nvPr/>
        </p:nvSpPr>
        <p:spPr>
          <a:xfrm>
            <a:off x="4969688" y="2126354"/>
            <a:ext cx="2211859" cy="259492"/>
          </a:xfrm>
          <a:prstGeom prst="roundRect">
            <a:avLst/>
          </a:prstGeom>
          <a:solidFill>
            <a:schemeClr val="bg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chemeClr val="tx1"/>
                </a:solidFill>
                <a:effectLst/>
                <a:uLnTx/>
                <a:uFillTx/>
                <a:latin typeface="Poppins"/>
                <a:ea typeface="+mn-ea"/>
                <a:cs typeface="+mn-cs"/>
              </a:rPr>
              <a:t>ANM &amp; flex connections methodology &amp; policy </a:t>
            </a:r>
          </a:p>
        </p:txBody>
      </p:sp>
      <p:sp>
        <p:nvSpPr>
          <p:cNvPr id="12" name="Rectangle: Rounded Corners 11">
            <a:extLst>
              <a:ext uri="{FF2B5EF4-FFF2-40B4-BE49-F238E27FC236}">
                <a16:creationId xmlns:a16="http://schemas.microsoft.com/office/drawing/2014/main" id="{28DD7C06-B8C4-A31A-A706-DF6E4ED80B51}"/>
              </a:ext>
            </a:extLst>
          </p:cNvPr>
          <p:cNvSpPr/>
          <p:nvPr/>
        </p:nvSpPr>
        <p:spPr>
          <a:xfrm>
            <a:off x="2696045" y="2496920"/>
            <a:ext cx="2953479" cy="251733"/>
          </a:xfrm>
          <a:prstGeom prst="round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chemeClr val="tx1"/>
                </a:solidFill>
                <a:effectLst/>
                <a:uLnTx/>
                <a:uFillTx/>
                <a:latin typeface="Poppins"/>
                <a:ea typeface="+mn-ea"/>
                <a:cs typeface="+mn-cs"/>
              </a:rPr>
              <a:t>Sub 1MW &amp; non integer options assessment</a:t>
            </a:r>
          </a:p>
        </p:txBody>
      </p:sp>
      <p:sp>
        <p:nvSpPr>
          <p:cNvPr id="13" name="Rectangle: Rounded Corners 12">
            <a:extLst>
              <a:ext uri="{FF2B5EF4-FFF2-40B4-BE49-F238E27FC236}">
                <a16:creationId xmlns:a16="http://schemas.microsoft.com/office/drawing/2014/main" id="{F88314A9-A7AC-DB81-156F-6D2272AC194B}"/>
              </a:ext>
            </a:extLst>
          </p:cNvPr>
          <p:cNvSpPr/>
          <p:nvPr/>
        </p:nvSpPr>
        <p:spPr>
          <a:xfrm>
            <a:off x="2696045" y="2847028"/>
            <a:ext cx="2953479" cy="251733"/>
          </a:xfrm>
          <a:prstGeom prst="round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chemeClr val="tx1"/>
                </a:solidFill>
                <a:effectLst/>
                <a:uLnTx/>
                <a:uFillTx/>
                <a:latin typeface="Poppins"/>
                <a:ea typeface="+mn-ea"/>
                <a:cs typeface="+mn-cs"/>
              </a:rPr>
              <a:t>Assessment of locational assignment of aggregated BMUs</a:t>
            </a:r>
          </a:p>
        </p:txBody>
      </p:sp>
      <p:sp>
        <p:nvSpPr>
          <p:cNvPr id="14" name="Rectangle: Rounded Corners 13">
            <a:extLst>
              <a:ext uri="{FF2B5EF4-FFF2-40B4-BE49-F238E27FC236}">
                <a16:creationId xmlns:a16="http://schemas.microsoft.com/office/drawing/2014/main" id="{DC6661D3-AB8C-555F-D40C-EC1A3F2482C3}"/>
              </a:ext>
            </a:extLst>
          </p:cNvPr>
          <p:cNvSpPr/>
          <p:nvPr/>
        </p:nvSpPr>
        <p:spPr>
          <a:xfrm>
            <a:off x="2535411" y="3215892"/>
            <a:ext cx="1359245" cy="272836"/>
          </a:xfrm>
          <a:prstGeom prst="round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chemeClr val="tx1"/>
                </a:solidFill>
                <a:effectLst/>
                <a:uLnTx/>
                <a:uFillTx/>
                <a:latin typeface="Poppins"/>
                <a:ea typeface="+mn-ea"/>
                <a:cs typeface="+mn-cs"/>
              </a:rPr>
              <a:t>Dispatch flexibility rules review</a:t>
            </a:r>
          </a:p>
        </p:txBody>
      </p:sp>
      <p:sp>
        <p:nvSpPr>
          <p:cNvPr id="15" name="Rectangle: Rounded Corners 14">
            <a:extLst>
              <a:ext uri="{FF2B5EF4-FFF2-40B4-BE49-F238E27FC236}">
                <a16:creationId xmlns:a16="http://schemas.microsoft.com/office/drawing/2014/main" id="{E492BD51-3BBD-CC32-7CCD-2308C8EFC834}"/>
              </a:ext>
            </a:extLst>
          </p:cNvPr>
          <p:cNvSpPr/>
          <p:nvPr/>
        </p:nvSpPr>
        <p:spPr>
          <a:xfrm>
            <a:off x="3882299" y="3214053"/>
            <a:ext cx="1359244" cy="259492"/>
          </a:xfrm>
          <a:prstGeom prst="round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chemeClr val="tx1"/>
                </a:solidFill>
                <a:effectLst/>
                <a:uLnTx/>
                <a:uFillTx/>
                <a:latin typeface="Poppins"/>
                <a:ea typeface="+mn-ea"/>
                <a:cs typeface="+mn-cs"/>
              </a:rPr>
              <a:t>Balancing Reserve consultation</a:t>
            </a:r>
          </a:p>
        </p:txBody>
      </p:sp>
      <p:sp>
        <p:nvSpPr>
          <p:cNvPr id="17" name="Rectangle: Rounded Corners 16">
            <a:extLst>
              <a:ext uri="{FF2B5EF4-FFF2-40B4-BE49-F238E27FC236}">
                <a16:creationId xmlns:a16="http://schemas.microsoft.com/office/drawing/2014/main" id="{1053E303-C6CC-6BF2-A589-EDFE6BDFAC03}"/>
              </a:ext>
            </a:extLst>
          </p:cNvPr>
          <p:cNvSpPr/>
          <p:nvPr/>
        </p:nvSpPr>
        <p:spPr>
          <a:xfrm>
            <a:off x="2967894" y="3564161"/>
            <a:ext cx="1767017" cy="259492"/>
          </a:xfrm>
          <a:prstGeom prst="round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chemeClr val="tx1"/>
                </a:solidFill>
                <a:effectLst/>
                <a:uLnTx/>
                <a:uFillTx/>
                <a:latin typeface="Poppins"/>
                <a:ea typeface="+mn-ea"/>
                <a:cs typeface="+mn-cs"/>
              </a:rPr>
              <a:t>DSR “Skip Rate” reporting</a:t>
            </a:r>
          </a:p>
        </p:txBody>
      </p:sp>
      <p:sp>
        <p:nvSpPr>
          <p:cNvPr id="18" name="Rectangle: Rounded Corners 17">
            <a:extLst>
              <a:ext uri="{FF2B5EF4-FFF2-40B4-BE49-F238E27FC236}">
                <a16:creationId xmlns:a16="http://schemas.microsoft.com/office/drawing/2014/main" id="{9F57F17C-64C0-BF14-76A6-86FFFC507FF9}"/>
              </a:ext>
            </a:extLst>
          </p:cNvPr>
          <p:cNvSpPr/>
          <p:nvPr/>
        </p:nvSpPr>
        <p:spPr>
          <a:xfrm>
            <a:off x="4833764" y="3550817"/>
            <a:ext cx="3305198" cy="272836"/>
          </a:xfrm>
          <a:prstGeom prst="roundRect">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tx1"/>
                </a:solidFill>
                <a:effectLst/>
                <a:uLnTx/>
                <a:uFillTx/>
                <a:latin typeface="Poppins"/>
                <a:ea typeface="+mn-ea"/>
                <a:cs typeface="+mn-cs"/>
              </a:rPr>
              <a:t>Ongoing Skip Rate programme activities</a:t>
            </a:r>
          </a:p>
        </p:txBody>
      </p:sp>
      <p:sp>
        <p:nvSpPr>
          <p:cNvPr id="19" name="Rectangle: Rounded Corners 18">
            <a:extLst>
              <a:ext uri="{FF2B5EF4-FFF2-40B4-BE49-F238E27FC236}">
                <a16:creationId xmlns:a16="http://schemas.microsoft.com/office/drawing/2014/main" id="{1B970DD8-098A-9DAB-0539-FB61D42D0840}"/>
              </a:ext>
            </a:extLst>
          </p:cNvPr>
          <p:cNvSpPr/>
          <p:nvPr/>
        </p:nvSpPr>
        <p:spPr>
          <a:xfrm>
            <a:off x="2636322" y="3951644"/>
            <a:ext cx="1418968" cy="259492"/>
          </a:xfrm>
          <a:prstGeom prst="round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chemeClr val="tx1"/>
                </a:solidFill>
                <a:effectLst/>
                <a:uLnTx/>
                <a:uFillTx/>
                <a:latin typeface="Poppins"/>
                <a:ea typeface="+mn-ea"/>
                <a:cs typeface="+mn-cs"/>
              </a:rPr>
              <a:t>Static response analysis &amp; design</a:t>
            </a:r>
          </a:p>
        </p:txBody>
      </p:sp>
      <p:sp>
        <p:nvSpPr>
          <p:cNvPr id="20" name="Rectangle: Rounded Corners 19">
            <a:extLst>
              <a:ext uri="{FF2B5EF4-FFF2-40B4-BE49-F238E27FC236}">
                <a16:creationId xmlns:a16="http://schemas.microsoft.com/office/drawing/2014/main" id="{9888A429-9D6F-29C8-0FDF-34CB21C435A3}"/>
              </a:ext>
            </a:extLst>
          </p:cNvPr>
          <p:cNvSpPr/>
          <p:nvPr/>
        </p:nvSpPr>
        <p:spPr>
          <a:xfrm>
            <a:off x="4207690" y="3947518"/>
            <a:ext cx="1418968" cy="259491"/>
          </a:xfrm>
          <a:prstGeom prst="round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chemeClr val="tx1"/>
                </a:solidFill>
                <a:effectLst/>
                <a:uLnTx/>
                <a:uFillTx/>
                <a:latin typeface="Poppins"/>
                <a:ea typeface="+mn-ea"/>
                <a:cs typeface="+mn-cs"/>
              </a:rPr>
              <a:t>Static response impact assessment</a:t>
            </a:r>
          </a:p>
        </p:txBody>
      </p:sp>
      <p:sp>
        <p:nvSpPr>
          <p:cNvPr id="21" name="Rectangle: Rounded Corners 20">
            <a:extLst>
              <a:ext uri="{FF2B5EF4-FFF2-40B4-BE49-F238E27FC236}">
                <a16:creationId xmlns:a16="http://schemas.microsoft.com/office/drawing/2014/main" id="{5B21E6F5-BEEC-D18F-70CF-4E2964C42470}"/>
              </a:ext>
            </a:extLst>
          </p:cNvPr>
          <p:cNvSpPr/>
          <p:nvPr/>
        </p:nvSpPr>
        <p:spPr>
          <a:xfrm>
            <a:off x="5766950" y="3947517"/>
            <a:ext cx="1528110" cy="259492"/>
          </a:xfrm>
          <a:prstGeom prst="round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chemeClr val="tx1"/>
                </a:solidFill>
                <a:effectLst/>
                <a:uLnTx/>
                <a:uFillTx/>
                <a:latin typeface="Poppins"/>
                <a:ea typeface="+mn-ea"/>
                <a:cs typeface="+mn-cs"/>
              </a:rPr>
              <a:t>Static response reform implementation</a:t>
            </a:r>
          </a:p>
        </p:txBody>
      </p:sp>
      <p:sp>
        <p:nvSpPr>
          <p:cNvPr id="22" name="Rectangle: Rounded Corners 21">
            <a:extLst>
              <a:ext uri="{FF2B5EF4-FFF2-40B4-BE49-F238E27FC236}">
                <a16:creationId xmlns:a16="http://schemas.microsoft.com/office/drawing/2014/main" id="{F938CC48-E18D-5618-8AD1-E685AA4B6A33}"/>
              </a:ext>
            </a:extLst>
          </p:cNvPr>
          <p:cNvSpPr/>
          <p:nvPr/>
        </p:nvSpPr>
        <p:spPr>
          <a:xfrm>
            <a:off x="2636323" y="4297626"/>
            <a:ext cx="2990336" cy="272836"/>
          </a:xfrm>
          <a:prstGeom prst="round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chemeClr val="tx1"/>
                </a:solidFill>
                <a:effectLst/>
                <a:uLnTx/>
                <a:uFillTx/>
                <a:latin typeface="Poppins"/>
                <a:ea typeface="+mn-ea"/>
                <a:cs typeface="+mn-cs"/>
              </a:rPr>
              <a:t>Short term DTU approach agreed with DNOs</a:t>
            </a:r>
          </a:p>
        </p:txBody>
      </p:sp>
      <p:sp>
        <p:nvSpPr>
          <p:cNvPr id="23" name="Rectangle: Rounded Corners 22">
            <a:extLst>
              <a:ext uri="{FF2B5EF4-FFF2-40B4-BE49-F238E27FC236}">
                <a16:creationId xmlns:a16="http://schemas.microsoft.com/office/drawing/2014/main" id="{8D0A1EC8-AE11-23D6-0680-EDD73A1D5453}"/>
              </a:ext>
            </a:extLst>
          </p:cNvPr>
          <p:cNvSpPr/>
          <p:nvPr/>
        </p:nvSpPr>
        <p:spPr>
          <a:xfrm>
            <a:off x="5799891" y="4297626"/>
            <a:ext cx="6126651" cy="272836"/>
          </a:xfrm>
          <a:prstGeom prst="round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chemeClr val="tx1"/>
                </a:solidFill>
                <a:effectLst/>
                <a:uLnTx/>
                <a:uFillTx/>
                <a:latin typeface="Poppins"/>
                <a:ea typeface="+mn-ea"/>
                <a:cs typeface="+mn-cs"/>
              </a:rPr>
              <a:t>Market Facilitator and RESP coordination, Primacy implementation</a:t>
            </a:r>
          </a:p>
        </p:txBody>
      </p:sp>
      <p:sp>
        <p:nvSpPr>
          <p:cNvPr id="25" name="Rectangle: Rounded Corners 24">
            <a:extLst>
              <a:ext uri="{FF2B5EF4-FFF2-40B4-BE49-F238E27FC236}">
                <a16:creationId xmlns:a16="http://schemas.microsoft.com/office/drawing/2014/main" id="{473C998B-D91C-7FCF-5E36-5FB7C923555F}"/>
              </a:ext>
            </a:extLst>
          </p:cNvPr>
          <p:cNvSpPr/>
          <p:nvPr/>
        </p:nvSpPr>
        <p:spPr>
          <a:xfrm>
            <a:off x="2636335" y="5031645"/>
            <a:ext cx="1418968" cy="259492"/>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chemeClr val="tx1"/>
                </a:solidFill>
                <a:effectLst/>
                <a:uLnTx/>
                <a:uFillTx/>
                <a:latin typeface="Poppins"/>
                <a:ea typeface="+mn-ea"/>
                <a:cs typeface="+mn-cs"/>
              </a:rPr>
              <a:t>Independent Review of BM Ops metering</a:t>
            </a:r>
          </a:p>
        </p:txBody>
      </p:sp>
      <p:sp>
        <p:nvSpPr>
          <p:cNvPr id="28" name="Rectangle: Rounded Corners 27">
            <a:extLst>
              <a:ext uri="{FF2B5EF4-FFF2-40B4-BE49-F238E27FC236}">
                <a16:creationId xmlns:a16="http://schemas.microsoft.com/office/drawing/2014/main" id="{9E5AB1E9-1865-84D5-F134-16C418D06621}"/>
              </a:ext>
            </a:extLst>
          </p:cNvPr>
          <p:cNvSpPr/>
          <p:nvPr/>
        </p:nvSpPr>
        <p:spPr>
          <a:xfrm>
            <a:off x="2636320" y="5419128"/>
            <a:ext cx="2197443" cy="259491"/>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chemeClr val="tx1"/>
                </a:solidFill>
                <a:effectLst/>
                <a:uLnTx/>
                <a:uFillTx/>
                <a:latin typeface="Poppins"/>
                <a:ea typeface="+mn-ea"/>
                <a:cs typeface="+mn-cs"/>
              </a:rPr>
              <a:t>Smart meter data access options assessment</a:t>
            </a:r>
          </a:p>
        </p:txBody>
      </p:sp>
      <p:sp>
        <p:nvSpPr>
          <p:cNvPr id="29" name="Rectangle: Rounded Corners 28">
            <a:extLst>
              <a:ext uri="{FF2B5EF4-FFF2-40B4-BE49-F238E27FC236}">
                <a16:creationId xmlns:a16="http://schemas.microsoft.com/office/drawing/2014/main" id="{22DA3DCA-73EE-D6C1-CC35-F5591CC3A43F}"/>
              </a:ext>
            </a:extLst>
          </p:cNvPr>
          <p:cNvSpPr/>
          <p:nvPr/>
        </p:nvSpPr>
        <p:spPr>
          <a:xfrm>
            <a:off x="2636319" y="5745335"/>
            <a:ext cx="1233623" cy="272836"/>
          </a:xfrm>
          <a:prstGeom prst="roundRect">
            <a:avLst/>
          </a:prstGeom>
          <a:solidFill>
            <a:schemeClr val="accent6">
              <a:lumMod val="40000"/>
              <a:lumOff val="60000"/>
            </a:schemeClr>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chemeClr val="tx1"/>
                </a:solidFill>
                <a:effectLst/>
                <a:uLnTx/>
                <a:uFillTx/>
                <a:latin typeface="Poppins"/>
                <a:ea typeface="+mn-ea"/>
                <a:cs typeface="+mn-cs"/>
              </a:rPr>
              <a:t>MIR consultation</a:t>
            </a:r>
          </a:p>
        </p:txBody>
      </p:sp>
      <p:sp>
        <p:nvSpPr>
          <p:cNvPr id="30" name="Rectangle: Rounded Corners 29">
            <a:extLst>
              <a:ext uri="{FF2B5EF4-FFF2-40B4-BE49-F238E27FC236}">
                <a16:creationId xmlns:a16="http://schemas.microsoft.com/office/drawing/2014/main" id="{D1AE8985-0B6E-8D6E-6215-674874FD5EDF}"/>
              </a:ext>
            </a:extLst>
          </p:cNvPr>
          <p:cNvSpPr/>
          <p:nvPr/>
        </p:nvSpPr>
        <p:spPr>
          <a:xfrm>
            <a:off x="2636319" y="6131870"/>
            <a:ext cx="1418968" cy="259492"/>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chemeClr val="tx1"/>
                </a:solidFill>
                <a:effectLst/>
                <a:uLnTx/>
                <a:uFillTx/>
                <a:latin typeface="Poppins"/>
                <a:ea typeface="+mn-ea"/>
                <a:cs typeface="+mn-cs"/>
              </a:rPr>
              <a:t>Static response analysis &amp; design</a:t>
            </a:r>
          </a:p>
        </p:txBody>
      </p:sp>
      <p:sp>
        <p:nvSpPr>
          <p:cNvPr id="31" name="Rectangle: Rounded Corners 30">
            <a:extLst>
              <a:ext uri="{FF2B5EF4-FFF2-40B4-BE49-F238E27FC236}">
                <a16:creationId xmlns:a16="http://schemas.microsoft.com/office/drawing/2014/main" id="{C81F001B-AD4F-95CB-D93C-9972827442B6}"/>
              </a:ext>
            </a:extLst>
          </p:cNvPr>
          <p:cNvSpPr/>
          <p:nvPr/>
        </p:nvSpPr>
        <p:spPr>
          <a:xfrm>
            <a:off x="4207690" y="6135322"/>
            <a:ext cx="1418968" cy="259491"/>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chemeClr val="tx1"/>
                </a:solidFill>
                <a:effectLst/>
                <a:uLnTx/>
                <a:uFillTx/>
                <a:latin typeface="Poppins"/>
                <a:ea typeface="+mn-ea"/>
                <a:cs typeface="+mn-cs"/>
              </a:rPr>
              <a:t>Static response impact assessment</a:t>
            </a:r>
          </a:p>
        </p:txBody>
      </p:sp>
      <p:cxnSp>
        <p:nvCxnSpPr>
          <p:cNvPr id="34" name="Connector: Elbow 33">
            <a:extLst>
              <a:ext uri="{FF2B5EF4-FFF2-40B4-BE49-F238E27FC236}">
                <a16:creationId xmlns:a16="http://schemas.microsoft.com/office/drawing/2014/main" id="{041A30AB-C795-73E1-0C29-A46AF6A0E220}"/>
              </a:ext>
            </a:extLst>
          </p:cNvPr>
          <p:cNvCxnSpPr>
            <a:cxnSpLocks/>
            <a:endCxn id="21" idx="1"/>
          </p:cNvCxnSpPr>
          <p:nvPr/>
        </p:nvCxnSpPr>
        <p:spPr>
          <a:xfrm rot="5400000" flipH="1" flipV="1">
            <a:off x="4616061" y="5110728"/>
            <a:ext cx="2184353" cy="117425"/>
          </a:xfrm>
          <a:prstGeom prst="bentConnector2">
            <a:avLst/>
          </a:prstGeom>
          <a:ln>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4" name="Rectangle: Rounded Corners 23">
            <a:extLst>
              <a:ext uri="{FF2B5EF4-FFF2-40B4-BE49-F238E27FC236}">
                <a16:creationId xmlns:a16="http://schemas.microsoft.com/office/drawing/2014/main" id="{6DA7BD98-5D7B-F7D8-30F5-60F3D1FF6511}"/>
              </a:ext>
            </a:extLst>
          </p:cNvPr>
          <p:cNvSpPr/>
          <p:nvPr/>
        </p:nvSpPr>
        <p:spPr>
          <a:xfrm>
            <a:off x="2636322" y="4672319"/>
            <a:ext cx="6126651" cy="259491"/>
          </a:xfrm>
          <a:prstGeom prst="roundRect">
            <a:avLst/>
          </a:prstGeom>
          <a:solidFill>
            <a:schemeClr val="accent5">
              <a:lumMod val="40000"/>
              <a:lumOff val="60000"/>
            </a:schemeClr>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chemeClr val="tx1"/>
                </a:solidFill>
                <a:effectLst/>
                <a:uLnTx/>
                <a:uFillTx/>
                <a:latin typeface="Poppins"/>
                <a:ea typeface="+mn-ea"/>
                <a:cs typeface="+mn-cs"/>
              </a:rPr>
              <a:t>Issue 114 and Code changes</a:t>
            </a:r>
          </a:p>
        </p:txBody>
      </p:sp>
      <p:sp>
        <p:nvSpPr>
          <p:cNvPr id="36" name="Rectangle: Rounded Corners 35">
            <a:extLst>
              <a:ext uri="{FF2B5EF4-FFF2-40B4-BE49-F238E27FC236}">
                <a16:creationId xmlns:a16="http://schemas.microsoft.com/office/drawing/2014/main" id="{5328DD50-A944-56DD-908A-01BE626D8BD2}"/>
              </a:ext>
            </a:extLst>
          </p:cNvPr>
          <p:cNvSpPr/>
          <p:nvPr/>
        </p:nvSpPr>
        <p:spPr>
          <a:xfrm>
            <a:off x="2636318" y="6494658"/>
            <a:ext cx="2990335" cy="272836"/>
          </a:xfrm>
          <a:prstGeom prst="roundRect">
            <a:avLst/>
          </a:prstGeom>
          <a:solidFill>
            <a:schemeClr val="accent6">
              <a:lumMod val="40000"/>
              <a:lumOff val="60000"/>
            </a:schemeClr>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chemeClr val="tx1"/>
                </a:solidFill>
                <a:effectLst/>
                <a:uLnTx/>
                <a:uFillTx/>
                <a:latin typeface="Poppins"/>
                <a:ea typeface="+mn-ea"/>
                <a:cs typeface="+mn-cs"/>
              </a:rPr>
              <a:t>ENA/MF Baselining Technical Working Group</a:t>
            </a:r>
          </a:p>
        </p:txBody>
      </p:sp>
      <p:sp>
        <p:nvSpPr>
          <p:cNvPr id="37" name="Title 1">
            <a:extLst>
              <a:ext uri="{FF2B5EF4-FFF2-40B4-BE49-F238E27FC236}">
                <a16:creationId xmlns:a16="http://schemas.microsoft.com/office/drawing/2014/main" id="{48E9F19C-B396-2D80-B4E9-9C7748C9E258}"/>
              </a:ext>
            </a:extLst>
          </p:cNvPr>
          <p:cNvSpPr>
            <a:spLocks noGrp="1"/>
          </p:cNvSpPr>
          <p:nvPr>
            <p:ph type="title"/>
          </p:nvPr>
        </p:nvSpPr>
        <p:spPr>
          <a:xfrm>
            <a:off x="208254" y="93125"/>
            <a:ext cx="10515600" cy="891554"/>
          </a:xfrm>
        </p:spPr>
        <p:txBody>
          <a:bodyPr>
            <a:normAutofit/>
          </a:bodyPr>
          <a:lstStyle/>
          <a:p>
            <a:r>
              <a:rPr lang="en-GB" sz="2800" b="1" dirty="0">
                <a:solidFill>
                  <a:schemeClr val="tx1"/>
                </a:solidFill>
                <a:latin typeface="Poppins" panose="00000500000000000000" pitchFamily="2" charset="0"/>
                <a:cs typeface="Poppins" panose="00000500000000000000" pitchFamily="2" charset="0"/>
              </a:rPr>
              <a:t>Barrier removal programme plan</a:t>
            </a:r>
          </a:p>
        </p:txBody>
      </p:sp>
      <p:sp>
        <p:nvSpPr>
          <p:cNvPr id="32" name="Rectangle: Rounded Corners 31">
            <a:extLst>
              <a:ext uri="{FF2B5EF4-FFF2-40B4-BE49-F238E27FC236}">
                <a16:creationId xmlns:a16="http://schemas.microsoft.com/office/drawing/2014/main" id="{7C0F412F-363C-0BA5-EA96-F80D98A3975C}"/>
              </a:ext>
            </a:extLst>
          </p:cNvPr>
          <p:cNvSpPr/>
          <p:nvPr/>
        </p:nvSpPr>
        <p:spPr>
          <a:xfrm>
            <a:off x="5766950" y="2489161"/>
            <a:ext cx="6159591" cy="608071"/>
          </a:xfrm>
          <a:prstGeom prst="roundRect">
            <a:avLst/>
          </a:prstGeom>
          <a:gradFill flip="none" rotWithShape="1">
            <a:gsLst>
              <a:gs pos="0">
                <a:schemeClr val="tx2">
                  <a:lumMod val="25000"/>
                  <a:lumOff val="75000"/>
                  <a:tint val="66000"/>
                  <a:satMod val="160000"/>
                </a:schemeClr>
              </a:gs>
              <a:gs pos="98000">
                <a:schemeClr val="tx2">
                  <a:lumMod val="25000"/>
                  <a:lumOff val="75000"/>
                  <a:tint val="44500"/>
                  <a:satMod val="160000"/>
                </a:schemeClr>
              </a:gs>
              <a:gs pos="100000">
                <a:schemeClr val="tx2">
                  <a:lumMod val="25000"/>
                  <a:lumOff val="75000"/>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tx1"/>
                </a:solidFill>
                <a:latin typeface="Poppins"/>
              </a:rPr>
              <a:t>Detailed design &amp; implementation subject to outcome of Options Assessment. Implementation will be over several months &amp; years, in line with relevant IT system &amp; process changes,  Code changes &amp; service consultations </a:t>
            </a:r>
            <a:endParaRPr kumimoji="0" lang="en-GB" sz="900" b="0" i="0" u="none" strike="noStrike" kern="1200" cap="none" spc="0" normalizeH="0" baseline="0" noProof="0">
              <a:ln>
                <a:noFill/>
              </a:ln>
              <a:solidFill>
                <a:schemeClr val="tx1"/>
              </a:solidFill>
              <a:effectLst/>
              <a:uLnTx/>
              <a:uFillTx/>
              <a:latin typeface="Poppins"/>
              <a:ea typeface="+mn-ea"/>
              <a:cs typeface="+mn-cs"/>
            </a:endParaRPr>
          </a:p>
        </p:txBody>
      </p:sp>
    </p:spTree>
    <p:extLst>
      <p:ext uri="{BB962C8B-B14F-4D97-AF65-F5344CB8AC3E}">
        <p14:creationId xmlns:p14="http://schemas.microsoft.com/office/powerpoint/2010/main" val="42594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C6A5B-FA52-87BD-155B-2EFACB56F6E9}"/>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C200BFDD-0047-E780-DE3A-35818FCA15D8}"/>
              </a:ext>
            </a:extLst>
          </p:cNvPr>
          <p:cNvSpPr/>
          <p:nvPr/>
        </p:nvSpPr>
        <p:spPr>
          <a:xfrm>
            <a:off x="1638300" y="1748670"/>
            <a:ext cx="8382000" cy="4220329"/>
          </a:xfrm>
          <a:prstGeom prst="rect">
            <a:avLst/>
          </a:prstGeom>
          <a:solidFill>
            <a:schemeClr val="accent1">
              <a:lumMod val="90000"/>
              <a:lumOff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76A47E2B-6D56-AACD-5A2C-CB07C603C900}"/>
              </a:ext>
            </a:extLst>
          </p:cNvPr>
          <p:cNvSpPr>
            <a:spLocks noGrp="1"/>
          </p:cNvSpPr>
          <p:nvPr>
            <p:ph type="title"/>
          </p:nvPr>
        </p:nvSpPr>
        <p:spPr>
          <a:xfrm>
            <a:off x="637273" y="538320"/>
            <a:ext cx="8875027" cy="870551"/>
          </a:xfrm>
        </p:spPr>
        <p:txBody>
          <a:bodyPr>
            <a:noAutofit/>
          </a:bodyPr>
          <a:lstStyle/>
          <a:p>
            <a:r>
              <a:rPr lang="en-GB" sz="2800"/>
              <a:t>We really value your feedback &amp; engagement</a:t>
            </a:r>
          </a:p>
        </p:txBody>
      </p:sp>
      <p:pic>
        <p:nvPicPr>
          <p:cNvPr id="10" name="Graphic 9" descr="Email with solid fill">
            <a:extLst>
              <a:ext uri="{FF2B5EF4-FFF2-40B4-BE49-F238E27FC236}">
                <a16:creationId xmlns:a16="http://schemas.microsoft.com/office/drawing/2014/main" id="{3FF52F34-1487-D2D9-75C8-380F22D92E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24197" y="3441442"/>
            <a:ext cx="914400" cy="914400"/>
          </a:xfrm>
          <a:prstGeom prst="rect">
            <a:avLst/>
          </a:prstGeom>
        </p:spPr>
      </p:pic>
      <p:sp>
        <p:nvSpPr>
          <p:cNvPr id="11" name="TextBox 10">
            <a:extLst>
              <a:ext uri="{FF2B5EF4-FFF2-40B4-BE49-F238E27FC236}">
                <a16:creationId xmlns:a16="http://schemas.microsoft.com/office/drawing/2014/main" id="{8F33B2B9-468E-9A29-6D2C-51E919EAA211}"/>
              </a:ext>
            </a:extLst>
          </p:cNvPr>
          <p:cNvSpPr txBox="1"/>
          <p:nvPr/>
        </p:nvSpPr>
        <p:spPr>
          <a:xfrm>
            <a:off x="3430479" y="3508042"/>
            <a:ext cx="6081821" cy="1692771"/>
          </a:xfrm>
          <a:prstGeom prst="rect">
            <a:avLst/>
          </a:prstGeom>
          <a:noFill/>
        </p:spPr>
        <p:txBody>
          <a:bodyPr wrap="square" rtlCol="0">
            <a:spAutoFit/>
          </a:bodyPr>
          <a:lstStyle/>
          <a:p>
            <a:pPr marL="0" indent="0">
              <a:lnSpc>
                <a:spcPct val="100000"/>
              </a:lnSpc>
              <a:buNone/>
            </a:pPr>
            <a:r>
              <a:rPr lang="en-GB" sz="1400" kern="100">
                <a:solidFill>
                  <a:schemeClr val="bg1"/>
                </a:solidFill>
                <a:effectLst/>
                <a:latin typeface="Poppins" panose="00000500000000000000" pitchFamily="2" charset="0"/>
                <a:ea typeface="Calibri" panose="020F0502020204030204" pitchFamily="34" charset="0"/>
                <a:cs typeface="Poppins" panose="00000500000000000000" pitchFamily="2" charset="0"/>
              </a:rPr>
              <a:t>We also welcome 1 to 1 discussions </a:t>
            </a:r>
            <a:r>
              <a:rPr lang="en-GB" sz="1400" kern="100">
                <a:solidFill>
                  <a:schemeClr val="bg1"/>
                </a:solidFill>
                <a:latin typeface="Poppins" panose="00000500000000000000" pitchFamily="2" charset="0"/>
                <a:ea typeface="Calibri" panose="020F0502020204030204" pitchFamily="34" charset="0"/>
                <a:cs typeface="Poppins" panose="00000500000000000000" pitchFamily="2" charset="0"/>
              </a:rPr>
              <a:t>and written feedback </a:t>
            </a:r>
            <a:r>
              <a:rPr lang="en-GB" sz="1400" kern="100">
                <a:solidFill>
                  <a:schemeClr val="bg1"/>
                </a:solidFill>
                <a:effectLst/>
                <a:latin typeface="Poppins" panose="00000500000000000000" pitchFamily="2" charset="0"/>
                <a:ea typeface="Calibri" panose="020F0502020204030204" pitchFamily="34" charset="0"/>
                <a:cs typeface="Poppins" panose="00000500000000000000" pitchFamily="2" charset="0"/>
              </a:rPr>
              <a:t>so please reach out to the team at </a:t>
            </a:r>
            <a:r>
              <a:rPr lang="en-GB" sz="1400" b="0" i="0" u="sng">
                <a:solidFill>
                  <a:schemeClr val="bg1"/>
                </a:solidFill>
                <a:effectLst/>
                <a:latin typeface="poppins" panose="00000500000000000000" pitchFamily="2" charset="0"/>
                <a:hlinkClick r:id="rId4">
                  <a:extLst>
                    <a:ext uri="{A12FA001-AC4F-418D-AE19-62706E023703}">
                      <ahyp:hlinkClr xmlns:ahyp="http://schemas.microsoft.com/office/drawing/2018/hyperlinkcolor" val="tx"/>
                    </a:ext>
                  </a:extLst>
                </a:hlinkClick>
              </a:rPr>
              <a:t>flexibilitystrategy@nationalenergyso.com</a:t>
            </a:r>
            <a:r>
              <a:rPr lang="en-GB" sz="1400" b="0" i="0" u="sng">
                <a:solidFill>
                  <a:schemeClr val="bg1"/>
                </a:solidFill>
                <a:effectLst/>
                <a:latin typeface="poppins" panose="00000500000000000000" pitchFamily="2" charset="0"/>
              </a:rPr>
              <a:t> </a:t>
            </a:r>
            <a:endParaRPr lang="en-GB" sz="1400" b="1" strike="sngStrike" kern="100">
              <a:solidFill>
                <a:schemeClr val="bg1"/>
              </a:solidFill>
              <a:latin typeface="Poppins" panose="00000500000000000000" pitchFamily="2" charset="0"/>
              <a:ea typeface="Calibri" panose="020F0502020204030204" pitchFamily="34" charset="0"/>
              <a:cs typeface="Poppins" panose="00000500000000000000" pitchFamily="2" charset="0"/>
            </a:endParaRPr>
          </a:p>
          <a:p>
            <a:endParaRPr lang="en-GB" sz="1400">
              <a:solidFill>
                <a:schemeClr val="bg1"/>
              </a:solidFill>
              <a:latin typeface="Poppins" panose="00000500000000000000" pitchFamily="2" charset="0"/>
              <a:cs typeface="Poppins" panose="00000500000000000000" pitchFamily="2" charset="0"/>
            </a:endParaRPr>
          </a:p>
          <a:p>
            <a:endParaRPr lang="en-GB" sz="1400">
              <a:solidFill>
                <a:schemeClr val="bg1"/>
              </a:solidFill>
              <a:latin typeface="Poppins" panose="00000500000000000000" pitchFamily="2" charset="0"/>
              <a:cs typeface="Poppins" panose="00000500000000000000" pitchFamily="2" charset="0"/>
            </a:endParaRPr>
          </a:p>
          <a:p>
            <a:endParaRPr lang="en-GB" sz="1400">
              <a:solidFill>
                <a:schemeClr val="bg1"/>
              </a:solidFill>
              <a:latin typeface="Poppins" panose="00000500000000000000" pitchFamily="2" charset="0"/>
              <a:cs typeface="Poppins" panose="00000500000000000000" pitchFamily="2" charset="0"/>
            </a:endParaRPr>
          </a:p>
          <a:p>
            <a:pPr marL="285750" indent="-285750">
              <a:buFontTx/>
              <a:buChar char="-"/>
            </a:pPr>
            <a:endParaRPr lang="en-GB" sz="2000">
              <a:solidFill>
                <a:schemeClr val="bg1"/>
              </a:solidFill>
            </a:endParaRPr>
          </a:p>
        </p:txBody>
      </p:sp>
      <p:pic>
        <p:nvPicPr>
          <p:cNvPr id="12" name="Graphic 11" descr="Map with pin outline">
            <a:extLst>
              <a:ext uri="{FF2B5EF4-FFF2-40B4-BE49-F238E27FC236}">
                <a16:creationId xmlns:a16="http://schemas.microsoft.com/office/drawing/2014/main" id="{4771DC01-43FF-0D4D-A48D-AA08386CFE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4197" y="4714800"/>
            <a:ext cx="914400" cy="914400"/>
          </a:xfrm>
          <a:prstGeom prst="rect">
            <a:avLst/>
          </a:prstGeom>
        </p:spPr>
      </p:pic>
      <p:sp>
        <p:nvSpPr>
          <p:cNvPr id="13" name="TextBox 12">
            <a:extLst>
              <a:ext uri="{FF2B5EF4-FFF2-40B4-BE49-F238E27FC236}">
                <a16:creationId xmlns:a16="http://schemas.microsoft.com/office/drawing/2014/main" id="{B2FF75C4-79C9-31D3-A8DC-4F9D0E58AD10}"/>
              </a:ext>
            </a:extLst>
          </p:cNvPr>
          <p:cNvSpPr txBox="1"/>
          <p:nvPr/>
        </p:nvSpPr>
        <p:spPr>
          <a:xfrm>
            <a:off x="3430479" y="4714800"/>
            <a:ext cx="5624622" cy="1908215"/>
          </a:xfrm>
          <a:prstGeom prst="rect">
            <a:avLst/>
          </a:prstGeom>
          <a:noFill/>
        </p:spPr>
        <p:txBody>
          <a:bodyPr wrap="square" rtlCol="0">
            <a:spAutoFit/>
          </a:bodyPr>
          <a:lstStyle/>
          <a:p>
            <a:r>
              <a:rPr lang="en-GB" sz="1400">
                <a:solidFill>
                  <a:schemeClr val="bg1"/>
                </a:solidFill>
                <a:latin typeface="Poppins" panose="00000500000000000000" pitchFamily="2" charset="0"/>
                <a:cs typeface="Poppins" panose="00000500000000000000" pitchFamily="2" charset="0"/>
              </a:rPr>
              <a:t>We will also be including commitments to remove barriers for demand side flexibility in NESO markets as part of the DESNZ, Ofgem and NESO Low Carbon Flexibility Roadmap, to be published this summer. </a:t>
            </a:r>
          </a:p>
          <a:p>
            <a:endParaRPr lang="en-GB" sz="1400">
              <a:solidFill>
                <a:schemeClr val="bg1"/>
              </a:solidFill>
              <a:latin typeface="Poppins" panose="00000500000000000000" pitchFamily="2" charset="0"/>
              <a:cs typeface="Poppins" panose="00000500000000000000" pitchFamily="2" charset="0"/>
            </a:endParaRPr>
          </a:p>
          <a:p>
            <a:endParaRPr lang="en-GB" sz="1400">
              <a:solidFill>
                <a:schemeClr val="bg1"/>
              </a:solidFill>
              <a:latin typeface="Poppins" panose="00000500000000000000" pitchFamily="2" charset="0"/>
              <a:cs typeface="Poppins" panose="00000500000000000000" pitchFamily="2" charset="0"/>
            </a:endParaRPr>
          </a:p>
          <a:p>
            <a:endParaRPr lang="en-GB" sz="1400">
              <a:solidFill>
                <a:schemeClr val="bg1"/>
              </a:solidFill>
              <a:latin typeface="Poppins" panose="00000500000000000000" pitchFamily="2" charset="0"/>
              <a:cs typeface="Poppins" panose="00000500000000000000" pitchFamily="2" charset="0"/>
            </a:endParaRPr>
          </a:p>
          <a:p>
            <a:pPr marL="285750" indent="-285750">
              <a:buFontTx/>
              <a:buChar char="-"/>
            </a:pPr>
            <a:endParaRPr lang="en-GB" sz="2000">
              <a:solidFill>
                <a:schemeClr val="bg1"/>
              </a:solidFill>
            </a:endParaRPr>
          </a:p>
        </p:txBody>
      </p:sp>
      <p:sp>
        <p:nvSpPr>
          <p:cNvPr id="14" name="TextBox 13">
            <a:extLst>
              <a:ext uri="{FF2B5EF4-FFF2-40B4-BE49-F238E27FC236}">
                <a16:creationId xmlns:a16="http://schemas.microsoft.com/office/drawing/2014/main" id="{EBA5D3CF-BF35-D724-3EAE-FD603D805C19}"/>
              </a:ext>
            </a:extLst>
          </p:cNvPr>
          <p:cNvSpPr txBox="1"/>
          <p:nvPr/>
        </p:nvSpPr>
        <p:spPr>
          <a:xfrm>
            <a:off x="3430478" y="1954463"/>
            <a:ext cx="6081822" cy="2123658"/>
          </a:xfrm>
          <a:prstGeom prst="rect">
            <a:avLst/>
          </a:prstGeom>
          <a:noFill/>
        </p:spPr>
        <p:txBody>
          <a:bodyPr wrap="square" lIns="91440" tIns="45720" rIns="91440" bIns="45720" rtlCol="0" anchor="t">
            <a:spAutoFit/>
          </a:bodyPr>
          <a:lstStyle/>
          <a:p>
            <a:r>
              <a:rPr lang="en-GB" sz="1400">
                <a:solidFill>
                  <a:schemeClr val="bg1"/>
                </a:solidFill>
                <a:latin typeface="Poppins"/>
                <a:cs typeface="Poppins"/>
              </a:rPr>
              <a:t>We will be hosting a webinar on the 12</a:t>
            </a:r>
            <a:r>
              <a:rPr lang="en-GB" sz="1400" baseline="30000">
                <a:solidFill>
                  <a:schemeClr val="bg1"/>
                </a:solidFill>
                <a:latin typeface="Poppins"/>
                <a:cs typeface="Poppins"/>
              </a:rPr>
              <a:t>th</a:t>
            </a:r>
            <a:r>
              <a:rPr lang="en-GB" sz="1400">
                <a:solidFill>
                  <a:schemeClr val="bg1"/>
                </a:solidFill>
                <a:latin typeface="Poppins"/>
                <a:cs typeface="Poppins"/>
              </a:rPr>
              <a:t>  May from 1 – 3pm, to present the Stage 3 report, and provide an update on how we plan to engage with stakeholders on a quarterly basis. </a:t>
            </a:r>
          </a:p>
          <a:p>
            <a:r>
              <a:rPr lang="en-GB" sz="1400">
                <a:solidFill>
                  <a:schemeClr val="bg1"/>
                </a:solidFill>
                <a:latin typeface="Poppins"/>
                <a:cs typeface="Poppins"/>
              </a:rPr>
              <a:t>Register for the webinar here </a:t>
            </a:r>
            <a:r>
              <a:rPr lang="en-GB" sz="1400">
                <a:hlinkClick r:id="rId7"/>
              </a:rPr>
              <a:t>Microsoft Virtual Events Powered by Teams</a:t>
            </a:r>
            <a:endParaRPr lang="en-GB" sz="1400">
              <a:solidFill>
                <a:schemeClr val="bg1"/>
              </a:solidFill>
              <a:latin typeface="Poppins"/>
              <a:cs typeface="Poppins"/>
            </a:endParaRPr>
          </a:p>
          <a:p>
            <a:endParaRPr lang="en-GB" sz="1400">
              <a:solidFill>
                <a:schemeClr val="bg1"/>
              </a:solidFill>
              <a:latin typeface="Poppins" panose="00000500000000000000" pitchFamily="2" charset="0"/>
              <a:cs typeface="Poppins" panose="00000500000000000000" pitchFamily="2" charset="0"/>
            </a:endParaRPr>
          </a:p>
          <a:p>
            <a:endParaRPr lang="en-GB" sz="1400">
              <a:solidFill>
                <a:schemeClr val="bg1"/>
              </a:solidFill>
              <a:latin typeface="Poppins" panose="00000500000000000000" pitchFamily="2" charset="0"/>
              <a:cs typeface="Poppins" panose="00000500000000000000" pitchFamily="2" charset="0"/>
            </a:endParaRPr>
          </a:p>
          <a:p>
            <a:endParaRPr lang="en-GB" sz="1400">
              <a:solidFill>
                <a:schemeClr val="bg1"/>
              </a:solidFill>
              <a:latin typeface="Poppins" panose="00000500000000000000" pitchFamily="2" charset="0"/>
              <a:cs typeface="Poppins" panose="00000500000000000000" pitchFamily="2" charset="0"/>
            </a:endParaRPr>
          </a:p>
          <a:p>
            <a:pPr marL="285750" indent="-285750">
              <a:buFontTx/>
              <a:buChar char="-"/>
            </a:pPr>
            <a:endParaRPr lang="en-GB" sz="2000">
              <a:solidFill>
                <a:schemeClr val="bg1"/>
              </a:solidFill>
            </a:endParaRPr>
          </a:p>
        </p:txBody>
      </p:sp>
      <p:pic>
        <p:nvPicPr>
          <p:cNvPr id="15" name="Graphic 14" descr="Megaphone outline">
            <a:extLst>
              <a:ext uri="{FF2B5EF4-FFF2-40B4-BE49-F238E27FC236}">
                <a16:creationId xmlns:a16="http://schemas.microsoft.com/office/drawing/2014/main" id="{1BA9B426-CE9B-79B4-17EC-0A164FBA661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24960" y="1850466"/>
            <a:ext cx="1112873" cy="1112873"/>
          </a:xfrm>
          <a:prstGeom prst="rect">
            <a:avLst/>
          </a:prstGeom>
        </p:spPr>
      </p:pic>
    </p:spTree>
    <p:extLst>
      <p:ext uri="{BB962C8B-B14F-4D97-AF65-F5344CB8AC3E}">
        <p14:creationId xmlns:p14="http://schemas.microsoft.com/office/powerpoint/2010/main" val="2244372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EA9D4E-1414-5268-7A40-5911C317EA3E}"/>
              </a:ext>
            </a:extLst>
          </p:cNvPr>
          <p:cNvSpPr>
            <a:spLocks noGrp="1"/>
          </p:cNvSpPr>
          <p:nvPr>
            <p:ph type="ctrTitle"/>
          </p:nvPr>
        </p:nvSpPr>
        <p:spPr/>
        <p:txBody>
          <a:bodyPr/>
          <a:lstStyle/>
          <a:p>
            <a:r>
              <a:rPr lang="en-GB" b="1">
                <a:latin typeface="Poppins" panose="00000500000000000000" pitchFamily="2" charset="0"/>
                <a:cs typeface="Poppins" panose="00000500000000000000" pitchFamily="2" charset="0"/>
              </a:rPr>
              <a:t>REMA</a:t>
            </a:r>
            <a:r>
              <a:rPr lang="en-GB"/>
              <a:t> </a:t>
            </a:r>
          </a:p>
        </p:txBody>
      </p:sp>
      <p:sp>
        <p:nvSpPr>
          <p:cNvPr id="5" name="Subtitle 4">
            <a:extLst>
              <a:ext uri="{FF2B5EF4-FFF2-40B4-BE49-F238E27FC236}">
                <a16:creationId xmlns:a16="http://schemas.microsoft.com/office/drawing/2014/main" id="{AC7FDE2B-F6CD-511F-DEA4-A6C26CC9B730}"/>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653954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BB63F63-E493-2FEA-CF4F-6B0E84711B03}"/>
              </a:ext>
            </a:extLst>
          </p:cNvPr>
          <p:cNvSpPr>
            <a:spLocks noGrp="1"/>
          </p:cNvSpPr>
          <p:nvPr>
            <p:ph sz="quarter" idx="13"/>
          </p:nvPr>
        </p:nvSpPr>
        <p:spPr>
          <a:xfrm>
            <a:off x="637273" y="1322559"/>
            <a:ext cx="9925952" cy="1547102"/>
          </a:xfrm>
        </p:spPr>
        <p:txBody>
          <a:bodyPr vert="horz" lIns="91440" tIns="45720" rIns="91440" bIns="45720" rtlCol="0" anchor="t">
            <a:noAutofit/>
          </a:bodyPr>
          <a:lstStyle/>
          <a:p>
            <a:r>
              <a:rPr lang="en-GB" sz="1500">
                <a:latin typeface="Poppins"/>
                <a:cs typeface="Poppins"/>
              </a:rPr>
              <a:t>REMA is a Government-led programme to identify and assess potential reforms to existing market arrangements. REMA will evolve GB’s market arrangements to be fit for purpose for clean power in 2030 and beyond.</a:t>
            </a:r>
          </a:p>
          <a:p>
            <a:r>
              <a:rPr lang="en-GB" sz="1500">
                <a:latin typeface="Poppins"/>
                <a:cs typeface="Poppins"/>
              </a:rPr>
              <a:t>NESO is a formal delivery partner in the programme. As such, we have continuously advised government on:</a:t>
            </a:r>
          </a:p>
          <a:p>
            <a:endParaRPr lang="en-GB"/>
          </a:p>
        </p:txBody>
      </p:sp>
      <p:sp>
        <p:nvSpPr>
          <p:cNvPr id="7" name="Title 22">
            <a:extLst>
              <a:ext uri="{FF2B5EF4-FFF2-40B4-BE49-F238E27FC236}">
                <a16:creationId xmlns:a16="http://schemas.microsoft.com/office/drawing/2014/main" id="{01CC3786-D030-224C-DE60-95417A22EF27}"/>
              </a:ext>
            </a:extLst>
          </p:cNvPr>
          <p:cNvSpPr txBox="1">
            <a:spLocks/>
          </p:cNvSpPr>
          <p:nvPr/>
        </p:nvSpPr>
        <p:spPr>
          <a:xfrm>
            <a:off x="637273" y="391591"/>
            <a:ext cx="9709361" cy="870551"/>
          </a:xfrm>
          <a:prstGeom prst="rect">
            <a:avLst/>
          </a:prstGeom>
        </p:spPr>
        <p:txBody>
          <a:bodyPr vert="horz" lIns="91440" tIns="45720" rIns="91440" bIns="45720" rtlCol="0" anchor="ctr">
            <a:normAutofit lnSpcReduction="10000"/>
          </a:bodyPr>
          <a:lstStyle>
            <a:lvl1pPr algn="l" defTabSz="914400" rtl="0" eaLnBrk="1" latinLnBrk="0" hangingPunct="1">
              <a:lnSpc>
                <a:spcPct val="100000"/>
              </a:lnSpc>
              <a:spcBef>
                <a:spcPct val="0"/>
              </a:spcBef>
              <a:buNone/>
              <a:defRPr sz="3600" b="1" i="0" kern="1200">
                <a:solidFill>
                  <a:schemeClr val="accent1"/>
                </a:solidFill>
                <a:latin typeface="Poppins" panose="00000500000000000000" pitchFamily="2" charset="0"/>
                <a:ea typeface="+mj-ea"/>
                <a:cs typeface="Poppins" panose="00000500000000000000" pitchFamily="2" charset="0"/>
              </a:defRPr>
            </a:lvl1pPr>
          </a:lstStyle>
          <a:p>
            <a:r>
              <a:rPr lang="en-GB" sz="2800"/>
              <a:t>NESO has continued to advise government on its Review of Electricity Market Arrangements</a:t>
            </a:r>
            <a:endParaRPr lang="en-GB" sz="2000"/>
          </a:p>
        </p:txBody>
      </p:sp>
      <p:graphicFrame>
        <p:nvGraphicFramePr>
          <p:cNvPr id="2" name="Diagram 1">
            <a:extLst>
              <a:ext uri="{FF2B5EF4-FFF2-40B4-BE49-F238E27FC236}">
                <a16:creationId xmlns:a16="http://schemas.microsoft.com/office/drawing/2014/main" id="{01E911C4-E848-1F89-CFF4-EFB18840CC0D}"/>
              </a:ext>
            </a:extLst>
          </p:cNvPr>
          <p:cNvGraphicFramePr/>
          <p:nvPr>
            <p:extLst>
              <p:ext uri="{D42A27DB-BD31-4B8C-83A1-F6EECF244321}">
                <p14:modId xmlns:p14="http://schemas.microsoft.com/office/powerpoint/2010/main" val="3748207213"/>
              </p:ext>
            </p:extLst>
          </p:nvPr>
        </p:nvGraphicFramePr>
        <p:xfrm>
          <a:off x="2072640" y="2869661"/>
          <a:ext cx="8273994" cy="3226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9185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C1661-B33E-9DCD-B2F8-20E7072876B5}"/>
            </a:ext>
          </a:extLst>
        </p:cNvPr>
        <p:cNvGrpSpPr/>
        <p:nvPr/>
      </p:nvGrpSpPr>
      <p:grpSpPr>
        <a:xfrm>
          <a:off x="0" y="0"/>
          <a:ext cx="0" cy="0"/>
          <a:chOff x="0" y="0"/>
          <a:chExt cx="0" cy="0"/>
        </a:xfrm>
      </p:grpSpPr>
      <p:sp>
        <p:nvSpPr>
          <p:cNvPr id="7" name="Title 22">
            <a:extLst>
              <a:ext uri="{FF2B5EF4-FFF2-40B4-BE49-F238E27FC236}">
                <a16:creationId xmlns:a16="http://schemas.microsoft.com/office/drawing/2014/main" id="{6649B631-960A-ABA6-5507-07DD06EAC44E}"/>
              </a:ext>
            </a:extLst>
          </p:cNvPr>
          <p:cNvSpPr txBox="1">
            <a:spLocks/>
          </p:cNvSpPr>
          <p:nvPr/>
        </p:nvSpPr>
        <p:spPr>
          <a:xfrm>
            <a:off x="637273" y="452008"/>
            <a:ext cx="9709361" cy="87055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100000"/>
              </a:lnSpc>
              <a:spcBef>
                <a:spcPct val="0"/>
              </a:spcBef>
              <a:buNone/>
              <a:defRPr sz="3600" b="1" i="0" kern="1200">
                <a:solidFill>
                  <a:schemeClr val="accent1"/>
                </a:solidFill>
                <a:latin typeface="Poppins" panose="00000500000000000000" pitchFamily="2" charset="0"/>
                <a:ea typeface="+mj-ea"/>
                <a:cs typeface="Poppins" panose="00000500000000000000" pitchFamily="2" charset="0"/>
              </a:defRPr>
            </a:lvl1pPr>
          </a:lstStyle>
          <a:p>
            <a:r>
              <a:rPr lang="en-GB" sz="2800"/>
              <a:t>The REMA programme remains on track to deliver in </a:t>
            </a:r>
          </a:p>
          <a:p>
            <a:r>
              <a:rPr lang="en-GB" sz="2800"/>
              <a:t>line with timelines provided in the Autumn Update</a:t>
            </a:r>
            <a:endParaRPr lang="en-GB" sz="2000"/>
          </a:p>
        </p:txBody>
      </p:sp>
      <p:sp>
        <p:nvSpPr>
          <p:cNvPr id="2" name="Arrow: Right 1">
            <a:extLst>
              <a:ext uri="{FF2B5EF4-FFF2-40B4-BE49-F238E27FC236}">
                <a16:creationId xmlns:a16="http://schemas.microsoft.com/office/drawing/2014/main" id="{72E0C28D-C492-CC2A-2406-88FE1182DEEF}"/>
              </a:ext>
            </a:extLst>
          </p:cNvPr>
          <p:cNvSpPr/>
          <p:nvPr/>
        </p:nvSpPr>
        <p:spPr>
          <a:xfrm>
            <a:off x="1576695" y="2325996"/>
            <a:ext cx="8778240" cy="7784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58D4EE8A-F3AE-29CF-95D8-77098C704A0A}"/>
              </a:ext>
            </a:extLst>
          </p:cNvPr>
          <p:cNvSpPr/>
          <p:nvPr/>
        </p:nvSpPr>
        <p:spPr>
          <a:xfrm>
            <a:off x="4309599" y="2517105"/>
            <a:ext cx="396240" cy="39624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3EF928EF-3B70-FBF7-875A-F29303B00685}"/>
              </a:ext>
            </a:extLst>
          </p:cNvPr>
          <p:cNvSpPr txBox="1"/>
          <p:nvPr/>
        </p:nvSpPr>
        <p:spPr>
          <a:xfrm>
            <a:off x="3654279" y="3082204"/>
            <a:ext cx="1706880" cy="461665"/>
          </a:xfrm>
          <a:prstGeom prst="rect">
            <a:avLst/>
          </a:prstGeom>
          <a:solidFill>
            <a:schemeClr val="bg1">
              <a:lumMod val="85000"/>
            </a:schemeClr>
          </a:solidFill>
        </p:spPr>
        <p:txBody>
          <a:bodyPr wrap="square" rtlCol="0">
            <a:spAutoFit/>
          </a:bodyPr>
          <a:lstStyle/>
          <a:p>
            <a:r>
              <a:rPr lang="en-GB" sz="1200"/>
              <a:t>Policy development phase concludes</a:t>
            </a:r>
          </a:p>
        </p:txBody>
      </p:sp>
      <p:sp>
        <p:nvSpPr>
          <p:cNvPr id="10" name="Oval 9">
            <a:extLst>
              <a:ext uri="{FF2B5EF4-FFF2-40B4-BE49-F238E27FC236}">
                <a16:creationId xmlns:a16="http://schemas.microsoft.com/office/drawing/2014/main" id="{68050B86-A393-3F5C-F5C4-97CB5BB7AA6B}"/>
              </a:ext>
            </a:extLst>
          </p:cNvPr>
          <p:cNvSpPr/>
          <p:nvPr/>
        </p:nvSpPr>
        <p:spPr>
          <a:xfrm>
            <a:off x="7296639" y="2517105"/>
            <a:ext cx="396240" cy="39624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13AD54A4-A6C9-A854-8E1D-3A041BBF22B0}"/>
              </a:ext>
            </a:extLst>
          </p:cNvPr>
          <p:cNvSpPr txBox="1"/>
          <p:nvPr/>
        </p:nvSpPr>
        <p:spPr>
          <a:xfrm>
            <a:off x="6858230" y="3082204"/>
            <a:ext cx="1278071" cy="461665"/>
          </a:xfrm>
          <a:prstGeom prst="rect">
            <a:avLst/>
          </a:prstGeom>
          <a:solidFill>
            <a:schemeClr val="bg1">
              <a:lumMod val="85000"/>
            </a:schemeClr>
          </a:solidFill>
        </p:spPr>
        <p:txBody>
          <a:bodyPr wrap="square" rtlCol="0">
            <a:spAutoFit/>
          </a:bodyPr>
          <a:lstStyle/>
          <a:p>
            <a:r>
              <a:rPr lang="en-GB" sz="1200"/>
              <a:t>CfD Allocation Round 7</a:t>
            </a:r>
          </a:p>
        </p:txBody>
      </p:sp>
      <p:sp>
        <p:nvSpPr>
          <p:cNvPr id="12" name="TextBox 11">
            <a:extLst>
              <a:ext uri="{FF2B5EF4-FFF2-40B4-BE49-F238E27FC236}">
                <a16:creationId xmlns:a16="http://schemas.microsoft.com/office/drawing/2014/main" id="{70B99D82-3DDF-F7A0-3593-EC0D3DB5396C}"/>
              </a:ext>
            </a:extLst>
          </p:cNvPr>
          <p:cNvSpPr txBox="1"/>
          <p:nvPr/>
        </p:nvSpPr>
        <p:spPr>
          <a:xfrm>
            <a:off x="4020039" y="2213885"/>
            <a:ext cx="997142" cy="276999"/>
          </a:xfrm>
          <a:prstGeom prst="rect">
            <a:avLst/>
          </a:prstGeom>
          <a:noFill/>
        </p:spPr>
        <p:txBody>
          <a:bodyPr wrap="square" rtlCol="0">
            <a:spAutoFit/>
          </a:bodyPr>
          <a:lstStyle/>
          <a:p>
            <a:r>
              <a:rPr lang="en-GB" sz="1200" b="1"/>
              <a:t>Mid-2025</a:t>
            </a:r>
          </a:p>
        </p:txBody>
      </p:sp>
      <p:sp>
        <p:nvSpPr>
          <p:cNvPr id="14" name="Content Placeholder 13">
            <a:extLst>
              <a:ext uri="{FF2B5EF4-FFF2-40B4-BE49-F238E27FC236}">
                <a16:creationId xmlns:a16="http://schemas.microsoft.com/office/drawing/2014/main" id="{1203321C-6009-DCB7-D312-5925232DF4EE}"/>
              </a:ext>
            </a:extLst>
          </p:cNvPr>
          <p:cNvSpPr>
            <a:spLocks noGrp="1"/>
          </p:cNvSpPr>
          <p:nvPr>
            <p:ph sz="quarter" idx="13"/>
          </p:nvPr>
        </p:nvSpPr>
        <p:spPr>
          <a:xfrm>
            <a:off x="1070418" y="1630419"/>
            <a:ext cx="9709361" cy="759597"/>
          </a:xfrm>
        </p:spPr>
        <p:txBody>
          <a:bodyPr/>
          <a:lstStyle/>
          <a:p>
            <a:pPr algn="ctr"/>
            <a:r>
              <a:rPr lang="en-GB"/>
              <a:t>REMA timeline</a:t>
            </a:r>
          </a:p>
        </p:txBody>
      </p:sp>
      <p:sp>
        <p:nvSpPr>
          <p:cNvPr id="15" name="TextBox 14">
            <a:extLst>
              <a:ext uri="{FF2B5EF4-FFF2-40B4-BE49-F238E27FC236}">
                <a16:creationId xmlns:a16="http://schemas.microsoft.com/office/drawing/2014/main" id="{58C81AFF-78BD-A431-B0D6-202C52A869B3}"/>
              </a:ext>
            </a:extLst>
          </p:cNvPr>
          <p:cNvSpPr txBox="1"/>
          <p:nvPr/>
        </p:nvSpPr>
        <p:spPr>
          <a:xfrm>
            <a:off x="980237" y="4372524"/>
            <a:ext cx="4648403" cy="1015663"/>
          </a:xfrm>
          <a:prstGeom prst="rect">
            <a:avLst/>
          </a:prstGeom>
          <a:solidFill>
            <a:schemeClr val="bg1">
              <a:lumMod val="85000"/>
            </a:schemeClr>
          </a:solidFill>
        </p:spPr>
        <p:txBody>
          <a:bodyPr wrap="square" rtlCol="0">
            <a:spAutoFit/>
          </a:bodyPr>
          <a:lstStyle/>
          <a:p>
            <a:r>
              <a:rPr lang="en-GB" sz="1200" b="1"/>
              <a:t>Further information:</a:t>
            </a:r>
          </a:p>
          <a:p>
            <a:endParaRPr lang="en-GB" sz="1200"/>
          </a:p>
          <a:p>
            <a:endParaRPr lang="en-GB" sz="1200"/>
          </a:p>
          <a:p>
            <a:r>
              <a:rPr lang="en-GB" sz="1200"/>
              <a:t>          </a:t>
            </a:r>
            <a:r>
              <a:rPr lang="en-GB" sz="1200">
                <a:solidFill>
                  <a:schemeClr val="accent2"/>
                </a:solidFill>
              </a:rPr>
              <a:t> </a:t>
            </a:r>
            <a:r>
              <a:rPr lang="en-GB" sz="1200">
                <a:solidFill>
                  <a:schemeClr val="accent2"/>
                </a:solidFill>
                <a:hlinkClick r:id="rId3">
                  <a:extLst>
                    <a:ext uri="{A12FA001-AC4F-418D-AE19-62706E023703}">
                      <ahyp:hlinkClr xmlns:ahyp="http://schemas.microsoft.com/office/drawing/2018/hyperlinkcolor" val="tx"/>
                    </a:ext>
                  </a:extLst>
                </a:hlinkClick>
              </a:rPr>
              <a:t>Review of electricity market arrangements - GOV.UK</a:t>
            </a:r>
            <a:endParaRPr lang="en-GB" sz="1200">
              <a:solidFill>
                <a:schemeClr val="accent2"/>
              </a:solidFill>
            </a:endParaRPr>
          </a:p>
          <a:p>
            <a:endParaRPr lang="en-GB" sz="1200"/>
          </a:p>
        </p:txBody>
      </p:sp>
      <p:pic>
        <p:nvPicPr>
          <p:cNvPr id="17" name="Graphic 16" descr="Monitor with solid fill">
            <a:extLst>
              <a:ext uri="{FF2B5EF4-FFF2-40B4-BE49-F238E27FC236}">
                <a16:creationId xmlns:a16="http://schemas.microsoft.com/office/drawing/2014/main" id="{87C4B029-D2CF-75A7-3DA7-3CECEA39EF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0418" y="4863436"/>
            <a:ext cx="380725" cy="380725"/>
          </a:xfrm>
          <a:prstGeom prst="rect">
            <a:avLst/>
          </a:prstGeom>
        </p:spPr>
      </p:pic>
      <p:sp>
        <p:nvSpPr>
          <p:cNvPr id="18" name="TextBox 17">
            <a:extLst>
              <a:ext uri="{FF2B5EF4-FFF2-40B4-BE49-F238E27FC236}">
                <a16:creationId xmlns:a16="http://schemas.microsoft.com/office/drawing/2014/main" id="{3A781DB7-B864-EBA3-BF05-69F192B95145}"/>
              </a:ext>
            </a:extLst>
          </p:cNvPr>
          <p:cNvSpPr txBox="1"/>
          <p:nvPr/>
        </p:nvSpPr>
        <p:spPr>
          <a:xfrm>
            <a:off x="6473179" y="4372524"/>
            <a:ext cx="4648403" cy="1015663"/>
          </a:xfrm>
          <a:prstGeom prst="rect">
            <a:avLst/>
          </a:prstGeom>
          <a:solidFill>
            <a:schemeClr val="bg1">
              <a:lumMod val="85000"/>
            </a:schemeClr>
          </a:solidFill>
        </p:spPr>
        <p:txBody>
          <a:bodyPr wrap="square" rtlCol="0">
            <a:spAutoFit/>
          </a:bodyPr>
          <a:lstStyle/>
          <a:p>
            <a:r>
              <a:rPr lang="en-GB" sz="1200" b="1" dirty="0"/>
              <a:t>Government’s distribution list. Contact:</a:t>
            </a:r>
          </a:p>
          <a:p>
            <a:endParaRPr lang="en-GB" sz="1200" dirty="0"/>
          </a:p>
          <a:p>
            <a:r>
              <a:rPr lang="en-GB" sz="1200" dirty="0"/>
              <a:t>        </a:t>
            </a:r>
          </a:p>
          <a:p>
            <a:r>
              <a:rPr lang="en-GB" sz="1200" dirty="0"/>
              <a:t>                  </a:t>
            </a:r>
            <a:r>
              <a:rPr lang="en-GB" sz="1200" dirty="0">
                <a:solidFill>
                  <a:schemeClr val="accent2"/>
                </a:solidFill>
                <a:hlinkClick r:id="rId6">
                  <a:extLst>
                    <a:ext uri="{A12FA001-AC4F-418D-AE19-62706E023703}">
                      <ahyp:hlinkClr xmlns:ahyp="http://schemas.microsoft.com/office/drawing/2018/hyperlinkcolor" val="tx"/>
                    </a:ext>
                  </a:extLst>
                </a:hlinkClick>
              </a:rPr>
              <a:t>remamailbox@energysecurity.gov.uk</a:t>
            </a:r>
            <a:endParaRPr lang="en-GB" sz="1200" dirty="0"/>
          </a:p>
          <a:p>
            <a:endParaRPr lang="en-GB" sz="1200" dirty="0"/>
          </a:p>
        </p:txBody>
      </p:sp>
      <p:pic>
        <p:nvPicPr>
          <p:cNvPr id="20" name="Graphic 19" descr="Email with solid fill">
            <a:extLst>
              <a:ext uri="{FF2B5EF4-FFF2-40B4-BE49-F238E27FC236}">
                <a16:creationId xmlns:a16="http://schemas.microsoft.com/office/drawing/2014/main" id="{2316953D-7962-0275-7B26-30C0F50A00A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33181" y="4856125"/>
            <a:ext cx="381600" cy="381600"/>
          </a:xfrm>
          <a:prstGeom prst="rect">
            <a:avLst/>
          </a:prstGeom>
        </p:spPr>
      </p:pic>
    </p:spTree>
    <p:extLst>
      <p:ext uri="{BB962C8B-B14F-4D97-AF65-F5344CB8AC3E}">
        <p14:creationId xmlns:p14="http://schemas.microsoft.com/office/powerpoint/2010/main" val="427099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13B094-9298-A8BC-05ED-F846C8D5F59F}"/>
              </a:ext>
            </a:extLst>
          </p:cNvPr>
          <p:cNvSpPr>
            <a:spLocks noGrp="1"/>
          </p:cNvSpPr>
          <p:nvPr>
            <p:ph type="ctrTitle"/>
          </p:nvPr>
        </p:nvSpPr>
        <p:spPr/>
        <p:txBody>
          <a:bodyPr>
            <a:normAutofit/>
          </a:bodyPr>
          <a:lstStyle/>
          <a:p>
            <a:r>
              <a:rPr lang="en-GB" dirty="0"/>
              <a:t>Thank you</a:t>
            </a:r>
          </a:p>
        </p:txBody>
      </p:sp>
      <p:sp>
        <p:nvSpPr>
          <p:cNvPr id="6" name="Subtitle 5">
            <a:extLst>
              <a:ext uri="{FF2B5EF4-FFF2-40B4-BE49-F238E27FC236}">
                <a16:creationId xmlns:a16="http://schemas.microsoft.com/office/drawing/2014/main" id="{A334016F-711D-85D2-4C86-D5ACF830C8B1}"/>
              </a:ext>
            </a:extLst>
          </p:cNvPr>
          <p:cNvSpPr>
            <a:spLocks noGrp="1"/>
          </p:cNvSpPr>
          <p:nvPr>
            <p:ph type="subTitle" idx="1"/>
          </p:nvPr>
        </p:nvSpPr>
        <p:spPr/>
        <p:txBody>
          <a:bodyPr>
            <a:normAutofit fontScale="92500" lnSpcReduction="10000"/>
          </a:bodyPr>
          <a:lstStyle/>
          <a:p>
            <a:r>
              <a:rPr lang="en-GB" dirty="0"/>
              <a:t>We look forward to you joining our Q&amp;A session next week </a:t>
            </a:r>
          </a:p>
        </p:txBody>
      </p:sp>
    </p:spTree>
    <p:extLst>
      <p:ext uri="{BB962C8B-B14F-4D97-AF65-F5344CB8AC3E}">
        <p14:creationId xmlns:p14="http://schemas.microsoft.com/office/powerpoint/2010/main" val="2462503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E056E-9DE6-A7E8-5916-00F219606A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10846F-ACA4-D133-36D0-B7019ACE1FB7}"/>
              </a:ext>
            </a:extLst>
          </p:cNvPr>
          <p:cNvSpPr>
            <a:spLocks noGrp="1"/>
          </p:cNvSpPr>
          <p:nvPr>
            <p:ph type="title"/>
          </p:nvPr>
        </p:nvSpPr>
        <p:spPr/>
        <p:txBody>
          <a:bodyPr/>
          <a:lstStyle/>
          <a:p>
            <a:r>
              <a:rPr lang="en-GB" b="1" dirty="0">
                <a:solidFill>
                  <a:srgbClr val="3F0731"/>
                </a:solidFill>
                <a:latin typeface="Poppins" panose="00000500000000000000" pitchFamily="2" charset="0"/>
                <a:cs typeface="Poppins" panose="00000500000000000000" pitchFamily="2" charset="0"/>
              </a:rPr>
              <a:t>Reminder: Please ask your questions</a:t>
            </a:r>
          </a:p>
        </p:txBody>
      </p:sp>
      <p:sp>
        <p:nvSpPr>
          <p:cNvPr id="3" name="Content Placeholder 2">
            <a:extLst>
              <a:ext uri="{FF2B5EF4-FFF2-40B4-BE49-F238E27FC236}">
                <a16:creationId xmlns:a16="http://schemas.microsoft.com/office/drawing/2014/main" id="{B28FA856-4FB5-67AD-9645-F704E203E0C1}"/>
              </a:ext>
            </a:extLst>
          </p:cNvPr>
          <p:cNvSpPr>
            <a:spLocks noGrp="1"/>
          </p:cNvSpPr>
          <p:nvPr>
            <p:ph type="body" sz="quarter" idx="13"/>
          </p:nvPr>
        </p:nvSpPr>
        <p:spPr/>
        <p:txBody>
          <a:bodyPr numCol="1">
            <a:normAutofit/>
          </a:bodyPr>
          <a:lstStyle/>
          <a:p>
            <a:pPr marL="342900" indent="-342900">
              <a:buFont typeface="Arial" panose="020B0604020202020204" pitchFamily="34" charset="0"/>
              <a:buChar char="•"/>
            </a:pPr>
            <a:endParaRPr lang="en-GB" sz="2400"/>
          </a:p>
          <a:p>
            <a:pPr marL="342900" indent="-342900">
              <a:buFont typeface="Arial" panose="020B0604020202020204" pitchFamily="34" charset="0"/>
              <a:buChar char="•"/>
            </a:pPr>
            <a:endParaRPr lang="en-GB" sz="2400"/>
          </a:p>
          <a:p>
            <a:pPr marL="0" indent="0">
              <a:buNone/>
            </a:pPr>
            <a:endParaRPr lang="en-GB" b="0" i="0">
              <a:effectLst/>
            </a:endParaRPr>
          </a:p>
          <a:p>
            <a:pPr marL="0" indent="0">
              <a:buNone/>
            </a:pPr>
            <a:endParaRPr lang="en-GB" b="1" i="0">
              <a:effectLst/>
            </a:endParaRPr>
          </a:p>
        </p:txBody>
      </p:sp>
      <p:graphicFrame>
        <p:nvGraphicFramePr>
          <p:cNvPr id="15" name="Table 14">
            <a:extLst>
              <a:ext uri="{FF2B5EF4-FFF2-40B4-BE49-F238E27FC236}">
                <a16:creationId xmlns:a16="http://schemas.microsoft.com/office/drawing/2014/main" id="{B7E529BF-6B5D-B5DB-E46B-AA8F8D8ABE9B}"/>
              </a:ext>
            </a:extLst>
          </p:cNvPr>
          <p:cNvGraphicFramePr>
            <a:graphicFrameLocks noGrp="1"/>
          </p:cNvGraphicFramePr>
          <p:nvPr>
            <p:extLst>
              <p:ext uri="{D42A27DB-BD31-4B8C-83A1-F6EECF244321}">
                <p14:modId xmlns:p14="http://schemas.microsoft.com/office/powerpoint/2010/main" val="2093273693"/>
              </p:ext>
            </p:extLst>
          </p:nvPr>
        </p:nvGraphicFramePr>
        <p:xfrm>
          <a:off x="836429" y="1690688"/>
          <a:ext cx="9175922" cy="3762821"/>
        </p:xfrm>
        <a:graphic>
          <a:graphicData uri="http://schemas.openxmlformats.org/drawingml/2006/table">
            <a:tbl>
              <a:tblPr firstRow="1" bandRow="1">
                <a:tableStyleId>{EB344D84-9AFB-497E-A393-DC336BA19D2E}</a:tableStyleId>
              </a:tblPr>
              <a:tblGrid>
                <a:gridCol w="4302824">
                  <a:extLst>
                    <a:ext uri="{9D8B030D-6E8A-4147-A177-3AD203B41FA5}">
                      <a16:colId xmlns:a16="http://schemas.microsoft.com/office/drawing/2014/main" val="451998926"/>
                    </a:ext>
                  </a:extLst>
                </a:gridCol>
                <a:gridCol w="4873098">
                  <a:extLst>
                    <a:ext uri="{9D8B030D-6E8A-4147-A177-3AD203B41FA5}">
                      <a16:colId xmlns:a16="http://schemas.microsoft.com/office/drawing/2014/main" val="2037359584"/>
                    </a:ext>
                  </a:extLst>
                </a:gridCol>
              </a:tblGrid>
              <a:tr h="3714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solidFill>
                            <a:schemeClr val="lt1"/>
                          </a:solidFill>
                          <a:latin typeface="Poppins" panose="00000500000000000000" pitchFamily="2" charset="0"/>
                          <a:cs typeface="Poppins" panose="00000500000000000000" pitchFamily="2" charset="0"/>
                        </a:rPr>
                        <a:t>Ahead of the forum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latin typeface="Poppins" panose="00000500000000000000" pitchFamily="2" charset="0"/>
                          <a:cs typeface="Poppins" panose="00000500000000000000" pitchFamily="2" charset="0"/>
                        </a:rPr>
                        <a:t>On the day</a:t>
                      </a:r>
                      <a:endParaRPr lang="en-GB" sz="1800" dirty="0">
                        <a:latin typeface="Poppins" panose="00000500000000000000" pitchFamily="2" charset="0"/>
                        <a:cs typeface="Poppins" panose="00000500000000000000" pitchFamily="2" charset="0"/>
                      </a:endParaRPr>
                    </a:p>
                  </a:txBody>
                  <a:tcPr/>
                </a:tc>
                <a:extLst>
                  <a:ext uri="{0D108BD9-81ED-4DB2-BD59-A6C34878D82A}">
                    <a16:rowId xmlns:a16="http://schemas.microsoft.com/office/drawing/2014/main" val="3295061256"/>
                  </a:ext>
                </a:extLst>
              </a:tr>
              <a:tr h="33913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latin typeface="Poppins" panose="00000500000000000000" pitchFamily="2" charset="0"/>
                          <a:cs typeface="Poppins" panose="00000500000000000000" pitchFamily="2" charset="0"/>
                        </a:rPr>
                        <a:t>Email us @ </a:t>
                      </a:r>
                      <a:r>
                        <a:rPr lang="en-GB" dirty="0">
                          <a:latin typeface="Poppins" panose="00000500000000000000" pitchFamily="2" charset="0"/>
                          <a:cs typeface="Poppins" panose="00000500000000000000" pitchFamily="2" charset="0"/>
                          <a:hlinkClick r:id="rId2"/>
                        </a:rPr>
                        <a:t>Markets Engagement </a:t>
                      </a:r>
                      <a:endParaRPr lang="en-GB" dirty="0">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Poppins" panose="00000500000000000000" pitchFamily="2" charset="0"/>
                          <a:cs typeface="Poppins" panose="00000500000000000000" pitchFamily="2" charset="0"/>
                        </a:rPr>
                        <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err="1">
                          <a:solidFill>
                            <a:schemeClr val="tx1"/>
                          </a:solidFill>
                          <a:latin typeface="Poppins" panose="00000500000000000000" pitchFamily="2" charset="0"/>
                          <a:cs typeface="Poppins" panose="00000500000000000000" pitchFamily="2" charset="0"/>
                        </a:rPr>
                        <a:t>Slido</a:t>
                      </a:r>
                      <a:r>
                        <a:rPr lang="en-GB" sz="1800" b="1" kern="1200" dirty="0">
                          <a:solidFill>
                            <a:schemeClr val="tx1"/>
                          </a:solidFill>
                          <a:latin typeface="Poppins" panose="00000500000000000000" pitchFamily="2" charset="0"/>
                          <a:cs typeface="Poppins" panose="00000500000000000000" pitchFamily="2" charset="0"/>
                        </a:rPr>
                        <a:t> code </a:t>
                      </a:r>
                      <a:r>
                        <a:rPr lang="en-GB" sz="1800" b="0" dirty="0">
                          <a:effectLst/>
                          <a:latin typeface="Poppins" panose="00000500000000000000" pitchFamily="2" charset="0"/>
                          <a:cs typeface="Poppins" panose="00000500000000000000" pitchFamily="2" charset="0"/>
                        </a:rPr>
                        <a:t>#MFAPR25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kern="1200" dirty="0">
                        <a:solidFill>
                          <a:schemeClr val="lt1"/>
                        </a:solidFill>
                        <a:latin typeface="Poppins" panose="00000500000000000000" pitchFamily="2" charset="0"/>
                        <a:cs typeface="Poppins" panose="00000500000000000000" pitchFamily="2" charset="0"/>
                      </a:endParaRPr>
                    </a:p>
                    <a:p>
                      <a:endParaRPr lang="en-GB" dirty="0">
                        <a:latin typeface="Poppins" panose="00000500000000000000" pitchFamily="2" charset="0"/>
                        <a:cs typeface="Poppins" panose="00000500000000000000"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Poppins" panose="00000500000000000000" pitchFamily="2" charset="0"/>
                          <a:cs typeface="Poppins" panose="00000500000000000000" pitchFamily="2" charset="0"/>
                        </a:rPr>
                        <a:t>Please use the ‘raise hand’ function in the Teams webinar</a:t>
                      </a:r>
                    </a:p>
                    <a:p>
                      <a:endParaRPr lang="en-GB" dirty="0">
                        <a:latin typeface="Poppins" panose="00000500000000000000" pitchFamily="2" charset="0"/>
                        <a:cs typeface="Poppins" panose="00000500000000000000" pitchFamily="2" charset="0"/>
                      </a:endParaRPr>
                    </a:p>
                    <a:p>
                      <a:r>
                        <a:rPr lang="en-GB" dirty="0">
                          <a:latin typeface="Poppins" panose="00000500000000000000" pitchFamily="2" charset="0"/>
                          <a:cs typeface="Poppins" panose="00000500000000000000" pitchFamily="2" charset="0"/>
                        </a:rPr>
                        <a:t>or</a:t>
                      </a:r>
                    </a:p>
                    <a:p>
                      <a:endParaRPr lang="en-GB" dirty="0">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err="1">
                          <a:solidFill>
                            <a:schemeClr val="tx1"/>
                          </a:solidFill>
                          <a:latin typeface="Poppins" panose="00000500000000000000" pitchFamily="2" charset="0"/>
                          <a:cs typeface="Poppins" panose="00000500000000000000" pitchFamily="2" charset="0"/>
                        </a:rPr>
                        <a:t>Slido</a:t>
                      </a:r>
                      <a:r>
                        <a:rPr lang="en-GB" sz="1800" b="1" kern="1200" dirty="0">
                          <a:solidFill>
                            <a:schemeClr val="tx1"/>
                          </a:solidFill>
                          <a:latin typeface="Poppins" panose="00000500000000000000" pitchFamily="2" charset="0"/>
                          <a:cs typeface="Poppins" panose="00000500000000000000" pitchFamily="2" charset="0"/>
                        </a:rPr>
                        <a:t> code </a:t>
                      </a:r>
                      <a:r>
                        <a:rPr lang="en-GB" sz="1800" b="0" dirty="0">
                          <a:effectLst/>
                          <a:latin typeface="Poppins" panose="00000500000000000000" pitchFamily="2" charset="0"/>
                          <a:cs typeface="Poppins" panose="00000500000000000000" pitchFamily="2" charset="0"/>
                        </a:rPr>
                        <a:t>#MFAPR25 </a:t>
                      </a:r>
                    </a:p>
                    <a:p>
                      <a:endParaRPr lang="en-GB" dirty="0">
                        <a:latin typeface="Poppins" panose="00000500000000000000" pitchFamily="2" charset="0"/>
                        <a:cs typeface="Poppins" panose="00000500000000000000" pitchFamily="2" charset="0"/>
                      </a:endParaRPr>
                    </a:p>
                  </a:txBody>
                  <a:tcPr/>
                </a:tc>
                <a:extLst>
                  <a:ext uri="{0D108BD9-81ED-4DB2-BD59-A6C34878D82A}">
                    <a16:rowId xmlns:a16="http://schemas.microsoft.com/office/drawing/2014/main" val="993673270"/>
                  </a:ext>
                </a:extLst>
              </a:tr>
            </a:tbl>
          </a:graphicData>
        </a:graphic>
      </p:graphicFrame>
      <p:pic>
        <p:nvPicPr>
          <p:cNvPr id="14" name="Picture 13">
            <a:extLst>
              <a:ext uri="{FF2B5EF4-FFF2-40B4-BE49-F238E27FC236}">
                <a16:creationId xmlns:a16="http://schemas.microsoft.com/office/drawing/2014/main" id="{9C0CED54-A13F-9B6C-20C1-C05318F0E2CB}"/>
              </a:ext>
            </a:extLst>
          </p:cNvPr>
          <p:cNvPicPr>
            <a:picLocks noChangeAspect="1"/>
          </p:cNvPicPr>
          <p:nvPr/>
        </p:nvPicPr>
        <p:blipFill>
          <a:blip r:embed="rId3"/>
          <a:stretch>
            <a:fillRect/>
          </a:stretch>
        </p:blipFill>
        <p:spPr>
          <a:xfrm>
            <a:off x="6523532" y="4101192"/>
            <a:ext cx="1136698" cy="1136698"/>
          </a:xfrm>
          <a:prstGeom prst="rect">
            <a:avLst/>
          </a:prstGeom>
        </p:spPr>
      </p:pic>
      <p:pic>
        <p:nvPicPr>
          <p:cNvPr id="16" name="Picture 15">
            <a:extLst>
              <a:ext uri="{FF2B5EF4-FFF2-40B4-BE49-F238E27FC236}">
                <a16:creationId xmlns:a16="http://schemas.microsoft.com/office/drawing/2014/main" id="{A508B6CE-19DB-5FA7-2FD3-E37E7131E3B8}"/>
              </a:ext>
            </a:extLst>
          </p:cNvPr>
          <p:cNvPicPr>
            <a:picLocks noChangeAspect="1"/>
          </p:cNvPicPr>
          <p:nvPr/>
        </p:nvPicPr>
        <p:blipFill>
          <a:blip r:embed="rId3"/>
          <a:stretch>
            <a:fillRect/>
          </a:stretch>
        </p:blipFill>
        <p:spPr>
          <a:xfrm>
            <a:off x="2184447" y="4101192"/>
            <a:ext cx="1136698" cy="1136698"/>
          </a:xfrm>
          <a:prstGeom prst="rect">
            <a:avLst/>
          </a:prstGeom>
        </p:spPr>
      </p:pic>
    </p:spTree>
    <p:extLst>
      <p:ext uri="{BB962C8B-B14F-4D97-AF65-F5344CB8AC3E}">
        <p14:creationId xmlns:p14="http://schemas.microsoft.com/office/powerpoint/2010/main" val="2443018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1CF67A-82A6-DD71-A5E2-162E3C90263C}"/>
              </a:ext>
            </a:extLst>
          </p:cNvPr>
          <p:cNvSpPr>
            <a:spLocks noGrp="1"/>
          </p:cNvSpPr>
          <p:nvPr>
            <p:ph type="title"/>
          </p:nvPr>
        </p:nvSpPr>
        <p:spPr/>
        <p:txBody>
          <a:bodyPr/>
          <a:lstStyle/>
          <a:p>
            <a:r>
              <a:rPr lang="en-GB" b="1">
                <a:solidFill>
                  <a:srgbClr val="3F0731"/>
                </a:solidFill>
                <a:latin typeface="Poppins" panose="00000500000000000000" pitchFamily="2" charset="0"/>
                <a:cs typeface="Poppins" panose="00000500000000000000" pitchFamily="2" charset="0"/>
              </a:rPr>
              <a:t>Agenda</a:t>
            </a:r>
            <a:endParaRPr lang="en-GB"/>
          </a:p>
        </p:txBody>
      </p:sp>
      <p:sp>
        <p:nvSpPr>
          <p:cNvPr id="6" name="Content Placeholder 5">
            <a:extLst>
              <a:ext uri="{FF2B5EF4-FFF2-40B4-BE49-F238E27FC236}">
                <a16:creationId xmlns:a16="http://schemas.microsoft.com/office/drawing/2014/main" id="{C6E7356E-C80E-6625-5458-70ED75BD6B15}"/>
              </a:ext>
            </a:extLst>
          </p:cNvPr>
          <p:cNvSpPr>
            <a:spLocks noGrp="1"/>
          </p:cNvSpPr>
          <p:nvPr>
            <p:ph sz="half" idx="1"/>
          </p:nvPr>
        </p:nvSpPr>
        <p:spPr/>
        <p:txBody>
          <a:bodyPr/>
          <a:lstStyle/>
          <a:p>
            <a:pPr marL="285750" indent="-285750">
              <a:buFont typeface="Arial" panose="020B0604020202020204" pitchFamily="34" charset="0"/>
              <a:buChar char="•"/>
            </a:pPr>
            <a:r>
              <a:rPr lang="en-GB" dirty="0"/>
              <a:t>Markets Roadmap 2025</a:t>
            </a:r>
          </a:p>
          <a:p>
            <a:pPr marL="285750" indent="-285750">
              <a:buFont typeface="Arial" panose="020B0604020202020204" pitchFamily="34" charset="0"/>
              <a:buChar char="•"/>
            </a:pPr>
            <a:r>
              <a:rPr lang="en-GB"/>
              <a:t>Service update</a:t>
            </a:r>
            <a:endParaRPr lang="en-GB" dirty="0"/>
          </a:p>
          <a:p>
            <a:pPr marL="285750" indent="-285750">
              <a:buFont typeface="Arial" panose="020B0604020202020204" pitchFamily="34" charset="0"/>
              <a:buChar char="•"/>
            </a:pPr>
            <a:r>
              <a:rPr lang="en-GB" dirty="0"/>
              <a:t>Demand Side Flexibility Routes to Markets Review </a:t>
            </a:r>
          </a:p>
          <a:p>
            <a:pPr marL="285750" indent="-285750">
              <a:buFont typeface="Arial" panose="020B0604020202020204" pitchFamily="34" charset="0"/>
              <a:buChar char="•"/>
            </a:pPr>
            <a:r>
              <a:rPr lang="en-GB" dirty="0"/>
              <a:t>REMA (Review of Electricity Market Arrangements)</a:t>
            </a:r>
          </a:p>
          <a:p>
            <a:endParaRPr lang="en-GB" dirty="0"/>
          </a:p>
        </p:txBody>
      </p:sp>
      <p:sp>
        <p:nvSpPr>
          <p:cNvPr id="7" name="Content Placeholder 6">
            <a:extLst>
              <a:ext uri="{FF2B5EF4-FFF2-40B4-BE49-F238E27FC236}">
                <a16:creationId xmlns:a16="http://schemas.microsoft.com/office/drawing/2014/main" id="{40F0C606-C2E1-4521-5A10-712347EAAE92}"/>
              </a:ext>
            </a:extLst>
          </p:cNvPr>
          <p:cNvSpPr>
            <a:spLocks noGrp="1"/>
          </p:cNvSpPr>
          <p:nvPr>
            <p:ph sz="quarter" idx="13"/>
          </p:nvPr>
        </p:nvSpPr>
        <p:spPr/>
        <p:txBody>
          <a:bodyPr/>
          <a:lstStyle/>
          <a:p>
            <a:r>
              <a:rPr lang="en-GB"/>
              <a:t>Pre read ahead of Live Q&amp;A session</a:t>
            </a:r>
          </a:p>
        </p:txBody>
      </p:sp>
    </p:spTree>
    <p:extLst>
      <p:ext uri="{BB962C8B-B14F-4D97-AF65-F5344CB8AC3E}">
        <p14:creationId xmlns:p14="http://schemas.microsoft.com/office/powerpoint/2010/main" val="523026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94525-659B-AE25-E0BA-4CCA1E30E8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7A6B25-91E7-7736-76FD-CF6FEB4BBDF8}"/>
              </a:ext>
            </a:extLst>
          </p:cNvPr>
          <p:cNvSpPr>
            <a:spLocks noGrp="1"/>
          </p:cNvSpPr>
          <p:nvPr>
            <p:ph type="title"/>
          </p:nvPr>
        </p:nvSpPr>
        <p:spPr/>
        <p:txBody>
          <a:bodyPr/>
          <a:lstStyle/>
          <a:p>
            <a:r>
              <a:rPr lang="en-GB" b="1">
                <a:solidFill>
                  <a:srgbClr val="3F0731"/>
                </a:solidFill>
                <a:latin typeface="Poppins" panose="00000500000000000000" pitchFamily="2" charset="0"/>
                <a:cs typeface="Poppins" panose="00000500000000000000" pitchFamily="2" charset="0"/>
              </a:rPr>
              <a:t>Ask your questions</a:t>
            </a:r>
          </a:p>
        </p:txBody>
      </p:sp>
      <p:sp>
        <p:nvSpPr>
          <p:cNvPr id="3" name="Content Placeholder 2">
            <a:extLst>
              <a:ext uri="{FF2B5EF4-FFF2-40B4-BE49-F238E27FC236}">
                <a16:creationId xmlns:a16="http://schemas.microsoft.com/office/drawing/2014/main" id="{B7768F34-0CBC-911F-CEB4-0F55CD421BD0}"/>
              </a:ext>
            </a:extLst>
          </p:cNvPr>
          <p:cNvSpPr>
            <a:spLocks noGrp="1"/>
          </p:cNvSpPr>
          <p:nvPr>
            <p:ph type="body" sz="quarter" idx="13"/>
          </p:nvPr>
        </p:nvSpPr>
        <p:spPr/>
        <p:txBody>
          <a:bodyPr numCol="1">
            <a:normAutofit/>
          </a:bodyPr>
          <a:lstStyle/>
          <a:p>
            <a:pPr marL="342900" indent="-342900">
              <a:buFont typeface="Arial" panose="020B0604020202020204" pitchFamily="34" charset="0"/>
              <a:buChar char="•"/>
            </a:pPr>
            <a:endParaRPr lang="en-GB" sz="2400"/>
          </a:p>
          <a:p>
            <a:pPr marL="342900" indent="-342900">
              <a:buFont typeface="Arial" panose="020B0604020202020204" pitchFamily="34" charset="0"/>
              <a:buChar char="•"/>
            </a:pPr>
            <a:endParaRPr lang="en-GB" sz="2400"/>
          </a:p>
          <a:p>
            <a:pPr marL="0" indent="0">
              <a:buNone/>
            </a:pPr>
            <a:endParaRPr lang="en-GB" b="0" i="0">
              <a:effectLst/>
            </a:endParaRPr>
          </a:p>
          <a:p>
            <a:pPr marL="0" indent="0">
              <a:buNone/>
            </a:pPr>
            <a:endParaRPr lang="en-GB" b="1" i="0">
              <a:effectLst/>
            </a:endParaRPr>
          </a:p>
        </p:txBody>
      </p:sp>
      <p:graphicFrame>
        <p:nvGraphicFramePr>
          <p:cNvPr id="15" name="Table 14">
            <a:extLst>
              <a:ext uri="{FF2B5EF4-FFF2-40B4-BE49-F238E27FC236}">
                <a16:creationId xmlns:a16="http://schemas.microsoft.com/office/drawing/2014/main" id="{FACDBD03-BFC1-8D16-326C-A8BD40AB528D}"/>
              </a:ext>
            </a:extLst>
          </p:cNvPr>
          <p:cNvGraphicFramePr>
            <a:graphicFrameLocks noGrp="1"/>
          </p:cNvGraphicFramePr>
          <p:nvPr>
            <p:extLst>
              <p:ext uri="{D42A27DB-BD31-4B8C-83A1-F6EECF244321}">
                <p14:modId xmlns:p14="http://schemas.microsoft.com/office/powerpoint/2010/main" val="628788984"/>
              </p:ext>
            </p:extLst>
          </p:nvPr>
        </p:nvGraphicFramePr>
        <p:xfrm>
          <a:off x="836429" y="1690688"/>
          <a:ext cx="9175922" cy="3762821"/>
        </p:xfrm>
        <a:graphic>
          <a:graphicData uri="http://schemas.openxmlformats.org/drawingml/2006/table">
            <a:tbl>
              <a:tblPr firstRow="1" bandRow="1">
                <a:tableStyleId>{EB344D84-9AFB-497E-A393-DC336BA19D2E}</a:tableStyleId>
              </a:tblPr>
              <a:tblGrid>
                <a:gridCol w="4302824">
                  <a:extLst>
                    <a:ext uri="{9D8B030D-6E8A-4147-A177-3AD203B41FA5}">
                      <a16:colId xmlns:a16="http://schemas.microsoft.com/office/drawing/2014/main" val="451998926"/>
                    </a:ext>
                  </a:extLst>
                </a:gridCol>
                <a:gridCol w="4873098">
                  <a:extLst>
                    <a:ext uri="{9D8B030D-6E8A-4147-A177-3AD203B41FA5}">
                      <a16:colId xmlns:a16="http://schemas.microsoft.com/office/drawing/2014/main" val="2037359584"/>
                    </a:ext>
                  </a:extLst>
                </a:gridCol>
              </a:tblGrid>
              <a:tr h="3714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solidFill>
                            <a:schemeClr val="lt1"/>
                          </a:solidFill>
                          <a:latin typeface="Poppins" panose="00000500000000000000" pitchFamily="2" charset="0"/>
                          <a:cs typeface="Poppins" panose="00000500000000000000" pitchFamily="2" charset="0"/>
                        </a:rPr>
                        <a:t>Ahead of the forum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latin typeface="Poppins" panose="00000500000000000000" pitchFamily="2" charset="0"/>
                          <a:cs typeface="Poppins" panose="00000500000000000000" pitchFamily="2" charset="0"/>
                        </a:rPr>
                        <a:t>On the day</a:t>
                      </a:r>
                      <a:endParaRPr lang="en-GB" sz="1800">
                        <a:latin typeface="Poppins" panose="00000500000000000000" pitchFamily="2" charset="0"/>
                        <a:cs typeface="Poppins" panose="00000500000000000000" pitchFamily="2" charset="0"/>
                      </a:endParaRPr>
                    </a:p>
                  </a:txBody>
                  <a:tcPr/>
                </a:tc>
                <a:extLst>
                  <a:ext uri="{0D108BD9-81ED-4DB2-BD59-A6C34878D82A}">
                    <a16:rowId xmlns:a16="http://schemas.microsoft.com/office/drawing/2014/main" val="3295061256"/>
                  </a:ext>
                </a:extLst>
              </a:tr>
              <a:tr h="33913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latin typeface="Poppins" panose="00000500000000000000" pitchFamily="2" charset="0"/>
                          <a:cs typeface="Poppins" panose="00000500000000000000" pitchFamily="2" charset="0"/>
                        </a:rPr>
                        <a:t>Email us @ </a:t>
                      </a:r>
                      <a:r>
                        <a:rPr lang="en-GB" dirty="0">
                          <a:latin typeface="Poppins" panose="00000500000000000000" pitchFamily="2" charset="0"/>
                          <a:cs typeface="Poppins" panose="00000500000000000000" pitchFamily="2" charset="0"/>
                          <a:hlinkClick r:id="rId2"/>
                        </a:rPr>
                        <a:t>Markets Engagement </a:t>
                      </a:r>
                      <a:endParaRPr lang="en-GB" dirty="0">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Poppins" panose="00000500000000000000" pitchFamily="2" charset="0"/>
                          <a:cs typeface="Poppins" panose="00000500000000000000" pitchFamily="2" charset="0"/>
                        </a:rPr>
                        <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err="1">
                          <a:solidFill>
                            <a:schemeClr val="tx1"/>
                          </a:solidFill>
                          <a:latin typeface="Poppins" panose="00000500000000000000" pitchFamily="2" charset="0"/>
                          <a:cs typeface="Poppins" panose="00000500000000000000" pitchFamily="2" charset="0"/>
                        </a:rPr>
                        <a:t>Slido</a:t>
                      </a:r>
                      <a:r>
                        <a:rPr lang="en-GB" sz="1800" b="1" kern="1200" dirty="0">
                          <a:solidFill>
                            <a:schemeClr val="tx1"/>
                          </a:solidFill>
                          <a:latin typeface="Poppins" panose="00000500000000000000" pitchFamily="2" charset="0"/>
                          <a:cs typeface="Poppins" panose="00000500000000000000" pitchFamily="2" charset="0"/>
                        </a:rPr>
                        <a:t> code </a:t>
                      </a:r>
                      <a:r>
                        <a:rPr lang="en-GB" sz="1800" b="0" dirty="0">
                          <a:effectLst/>
                          <a:latin typeface="Poppins" panose="00000500000000000000" pitchFamily="2" charset="0"/>
                          <a:cs typeface="Poppins" panose="00000500000000000000" pitchFamily="2" charset="0"/>
                        </a:rPr>
                        <a:t>#MFAPR25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kern="1200" dirty="0">
                        <a:solidFill>
                          <a:schemeClr val="lt1"/>
                        </a:solidFill>
                        <a:latin typeface="Poppins" panose="00000500000000000000" pitchFamily="2" charset="0"/>
                        <a:cs typeface="Poppins" panose="00000500000000000000" pitchFamily="2" charset="0"/>
                      </a:endParaRPr>
                    </a:p>
                    <a:p>
                      <a:endParaRPr lang="en-GB" dirty="0">
                        <a:latin typeface="Poppins" panose="00000500000000000000" pitchFamily="2" charset="0"/>
                        <a:cs typeface="Poppins" panose="00000500000000000000"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Poppins" panose="00000500000000000000" pitchFamily="2" charset="0"/>
                          <a:cs typeface="Poppins" panose="00000500000000000000" pitchFamily="2" charset="0"/>
                        </a:rPr>
                        <a:t>Please use the ‘raise hand’ function in the Teams webinar</a:t>
                      </a:r>
                    </a:p>
                    <a:p>
                      <a:endParaRPr lang="en-GB" dirty="0">
                        <a:latin typeface="Poppins" panose="00000500000000000000" pitchFamily="2" charset="0"/>
                        <a:cs typeface="Poppins" panose="00000500000000000000" pitchFamily="2" charset="0"/>
                      </a:endParaRPr>
                    </a:p>
                    <a:p>
                      <a:r>
                        <a:rPr lang="en-GB" dirty="0">
                          <a:latin typeface="Poppins" panose="00000500000000000000" pitchFamily="2" charset="0"/>
                          <a:cs typeface="Poppins" panose="00000500000000000000" pitchFamily="2" charset="0"/>
                        </a:rPr>
                        <a:t>or</a:t>
                      </a:r>
                    </a:p>
                    <a:p>
                      <a:endParaRPr lang="en-GB" dirty="0">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err="1">
                          <a:solidFill>
                            <a:schemeClr val="tx1"/>
                          </a:solidFill>
                          <a:latin typeface="Poppins" panose="00000500000000000000" pitchFamily="2" charset="0"/>
                          <a:cs typeface="Poppins" panose="00000500000000000000" pitchFamily="2" charset="0"/>
                        </a:rPr>
                        <a:t>Slido</a:t>
                      </a:r>
                      <a:r>
                        <a:rPr lang="en-GB" sz="1800" b="1" kern="1200" dirty="0">
                          <a:solidFill>
                            <a:schemeClr val="tx1"/>
                          </a:solidFill>
                          <a:latin typeface="Poppins" panose="00000500000000000000" pitchFamily="2" charset="0"/>
                          <a:cs typeface="Poppins" panose="00000500000000000000" pitchFamily="2" charset="0"/>
                        </a:rPr>
                        <a:t> code </a:t>
                      </a:r>
                      <a:r>
                        <a:rPr lang="en-GB" sz="1800" b="0" dirty="0">
                          <a:effectLst/>
                          <a:latin typeface="Poppins" panose="00000500000000000000" pitchFamily="2" charset="0"/>
                          <a:cs typeface="Poppins" panose="00000500000000000000" pitchFamily="2" charset="0"/>
                        </a:rPr>
                        <a:t>#MFAPR25 </a:t>
                      </a:r>
                    </a:p>
                    <a:p>
                      <a:endParaRPr lang="en-GB" dirty="0">
                        <a:latin typeface="Poppins" panose="00000500000000000000" pitchFamily="2" charset="0"/>
                        <a:cs typeface="Poppins" panose="00000500000000000000" pitchFamily="2" charset="0"/>
                      </a:endParaRPr>
                    </a:p>
                  </a:txBody>
                  <a:tcPr/>
                </a:tc>
                <a:extLst>
                  <a:ext uri="{0D108BD9-81ED-4DB2-BD59-A6C34878D82A}">
                    <a16:rowId xmlns:a16="http://schemas.microsoft.com/office/drawing/2014/main" val="993673270"/>
                  </a:ext>
                </a:extLst>
              </a:tr>
            </a:tbl>
          </a:graphicData>
        </a:graphic>
      </p:graphicFrame>
      <p:pic>
        <p:nvPicPr>
          <p:cNvPr id="14" name="Picture 13">
            <a:extLst>
              <a:ext uri="{FF2B5EF4-FFF2-40B4-BE49-F238E27FC236}">
                <a16:creationId xmlns:a16="http://schemas.microsoft.com/office/drawing/2014/main" id="{5763AB21-DA3B-1493-4394-497E6B47C302}"/>
              </a:ext>
            </a:extLst>
          </p:cNvPr>
          <p:cNvPicPr>
            <a:picLocks noChangeAspect="1"/>
          </p:cNvPicPr>
          <p:nvPr/>
        </p:nvPicPr>
        <p:blipFill>
          <a:blip r:embed="rId3"/>
          <a:stretch>
            <a:fillRect/>
          </a:stretch>
        </p:blipFill>
        <p:spPr>
          <a:xfrm>
            <a:off x="6523532" y="4101192"/>
            <a:ext cx="1136698" cy="1136698"/>
          </a:xfrm>
          <a:prstGeom prst="rect">
            <a:avLst/>
          </a:prstGeom>
        </p:spPr>
      </p:pic>
      <p:pic>
        <p:nvPicPr>
          <p:cNvPr id="16" name="Picture 15">
            <a:extLst>
              <a:ext uri="{FF2B5EF4-FFF2-40B4-BE49-F238E27FC236}">
                <a16:creationId xmlns:a16="http://schemas.microsoft.com/office/drawing/2014/main" id="{96CB16A5-7F5C-E051-7A08-C5B9AE6785F2}"/>
              </a:ext>
            </a:extLst>
          </p:cNvPr>
          <p:cNvPicPr>
            <a:picLocks noChangeAspect="1"/>
          </p:cNvPicPr>
          <p:nvPr/>
        </p:nvPicPr>
        <p:blipFill>
          <a:blip r:embed="rId3"/>
          <a:stretch>
            <a:fillRect/>
          </a:stretch>
        </p:blipFill>
        <p:spPr>
          <a:xfrm>
            <a:off x="2184447" y="4101192"/>
            <a:ext cx="1136698" cy="1136698"/>
          </a:xfrm>
          <a:prstGeom prst="rect">
            <a:avLst/>
          </a:prstGeom>
        </p:spPr>
      </p:pic>
    </p:spTree>
    <p:extLst>
      <p:ext uri="{BB962C8B-B14F-4D97-AF65-F5344CB8AC3E}">
        <p14:creationId xmlns:p14="http://schemas.microsoft.com/office/powerpoint/2010/main" val="2213608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DC0730-DFF9-7A2F-0A9A-DDB7AA195255}"/>
              </a:ext>
            </a:extLst>
          </p:cNvPr>
          <p:cNvSpPr>
            <a:spLocks noGrp="1"/>
          </p:cNvSpPr>
          <p:nvPr>
            <p:ph type="ctrTitle"/>
          </p:nvPr>
        </p:nvSpPr>
        <p:spPr/>
        <p:txBody>
          <a:bodyPr/>
          <a:lstStyle/>
          <a:p>
            <a:r>
              <a:rPr lang="en-GB"/>
              <a:t>Markets Roadmap</a:t>
            </a:r>
          </a:p>
        </p:txBody>
      </p:sp>
      <p:sp>
        <p:nvSpPr>
          <p:cNvPr id="6" name="Subtitle 5">
            <a:extLst>
              <a:ext uri="{FF2B5EF4-FFF2-40B4-BE49-F238E27FC236}">
                <a16:creationId xmlns:a16="http://schemas.microsoft.com/office/drawing/2014/main" id="{BA5A5981-7A2F-5563-38B3-867E3246C9CC}"/>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70232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5D1AB96-D9E6-B411-4B68-423F5E0E8522}"/>
              </a:ext>
            </a:extLst>
          </p:cNvPr>
          <p:cNvSpPr>
            <a:spLocks noGrp="1"/>
          </p:cNvSpPr>
          <p:nvPr>
            <p:ph type="title"/>
          </p:nvPr>
        </p:nvSpPr>
        <p:spPr>
          <a:xfrm>
            <a:off x="637273" y="365125"/>
            <a:ext cx="9709361" cy="870551"/>
          </a:xfrm>
        </p:spPr>
        <p:txBody>
          <a:bodyPr>
            <a:normAutofit/>
          </a:bodyPr>
          <a:lstStyle/>
          <a:p>
            <a:r>
              <a:rPr lang="en-GB"/>
              <a:t>Markets Roadmap 2025</a:t>
            </a:r>
          </a:p>
        </p:txBody>
      </p:sp>
      <p:sp>
        <p:nvSpPr>
          <p:cNvPr id="6" name="Content Placeholder 2">
            <a:extLst>
              <a:ext uri="{FF2B5EF4-FFF2-40B4-BE49-F238E27FC236}">
                <a16:creationId xmlns:a16="http://schemas.microsoft.com/office/drawing/2014/main" id="{70BB6DC5-AA60-AE30-4ED3-29D6F811EC41}"/>
              </a:ext>
            </a:extLst>
          </p:cNvPr>
          <p:cNvSpPr>
            <a:spLocks noGrp="1"/>
          </p:cNvSpPr>
          <p:nvPr>
            <p:ph sz="half" idx="1"/>
          </p:nvPr>
        </p:nvSpPr>
        <p:spPr>
          <a:xfrm>
            <a:off x="637273" y="1747519"/>
            <a:ext cx="9116327" cy="2557781"/>
          </a:xfrm>
        </p:spPr>
        <p:txBody>
          <a:bodyPr>
            <a:noAutofit/>
          </a:bodyPr>
          <a:lstStyle/>
          <a:p>
            <a:pPr marL="285750" indent="-285750">
              <a:lnSpc>
                <a:spcPct val="120000"/>
              </a:lnSpc>
              <a:buFont typeface="Arial" panose="020B0604020202020204" pitchFamily="34" charset="0"/>
              <a:buChar char="•"/>
            </a:pPr>
            <a:r>
              <a:rPr lang="en-GB" sz="1400"/>
              <a:t>In March 2025, we published the first version of our electricity Markets Roadmap as NESO.</a:t>
            </a:r>
          </a:p>
          <a:p>
            <a:pPr marL="285750" indent="-285750">
              <a:lnSpc>
                <a:spcPct val="120000"/>
              </a:lnSpc>
              <a:buFont typeface="Arial" panose="020B0604020202020204" pitchFamily="34" charset="0"/>
              <a:buChar char="•"/>
            </a:pPr>
            <a:r>
              <a:rPr lang="en-GB" sz="1400"/>
              <a:t>This year, we published alongside the </a:t>
            </a:r>
            <a:r>
              <a:rPr lang="en-GB" sz="1400">
                <a:solidFill>
                  <a:schemeClr val="accent2"/>
                </a:solidFill>
                <a:hlinkClick r:id="rId2">
                  <a:extLst>
                    <a:ext uri="{A12FA001-AC4F-418D-AE19-62706E023703}">
                      <ahyp:hlinkClr xmlns:ahyp="http://schemas.microsoft.com/office/drawing/2018/hyperlinkcolor" val="tx"/>
                    </a:ext>
                  </a:extLst>
                </a:hlinkClick>
              </a:rPr>
              <a:t>Operability Strategy Report </a:t>
            </a:r>
            <a:r>
              <a:rPr lang="en-GB" sz="1400"/>
              <a:t>which outlines some of the typical system conditions we may reasonably expect in a decarbonised electricity system.</a:t>
            </a:r>
          </a:p>
          <a:p>
            <a:pPr marL="285750" indent="-285750">
              <a:lnSpc>
                <a:spcPct val="120000"/>
              </a:lnSpc>
              <a:buFont typeface="Arial" panose="020B0604020202020204" pitchFamily="34" charset="0"/>
              <a:buChar char="•"/>
            </a:pPr>
            <a:r>
              <a:rPr lang="en-GB" sz="1400"/>
              <a:t>NESO’s electricity Markets Roadmap:</a:t>
            </a:r>
          </a:p>
          <a:p>
            <a:pPr marL="971550" lvl="1" indent="-285750">
              <a:lnSpc>
                <a:spcPct val="120000"/>
              </a:lnSpc>
            </a:pPr>
            <a:r>
              <a:rPr lang="en-GB" sz="1400">
                <a:solidFill>
                  <a:schemeClr val="accent2"/>
                </a:solidFill>
                <a:latin typeface="+mn-lt"/>
              </a:rPr>
              <a:t>Gives stakeholders confidence in our market design decisions</a:t>
            </a:r>
          </a:p>
          <a:p>
            <a:pPr marL="971550" lvl="1" indent="-285750">
              <a:lnSpc>
                <a:spcPct val="120000"/>
              </a:lnSpc>
            </a:pPr>
            <a:r>
              <a:rPr lang="en-GB" sz="1400">
                <a:solidFill>
                  <a:schemeClr val="accent2"/>
                </a:solidFill>
                <a:latin typeface="+mn-lt"/>
              </a:rPr>
              <a:t>Presents a co-ordinated view of market reforms in a consistent, accessible form</a:t>
            </a:r>
          </a:p>
          <a:p>
            <a:pPr marL="971550" lvl="1" indent="-285750">
              <a:lnSpc>
                <a:spcPct val="120000"/>
              </a:lnSpc>
            </a:pPr>
            <a:r>
              <a:rPr lang="en-GB" sz="1400">
                <a:solidFill>
                  <a:schemeClr val="accent2"/>
                </a:solidFill>
                <a:latin typeface="+mn-lt"/>
              </a:rPr>
              <a:t>Provides strategic direction for NESO markets reflecting CP30 &amp; sector-wide decarbonisation</a:t>
            </a:r>
          </a:p>
        </p:txBody>
      </p:sp>
      <p:sp>
        <p:nvSpPr>
          <p:cNvPr id="7" name="Content Placeholder 3">
            <a:extLst>
              <a:ext uri="{FF2B5EF4-FFF2-40B4-BE49-F238E27FC236}">
                <a16:creationId xmlns:a16="http://schemas.microsoft.com/office/drawing/2014/main" id="{F51EF89F-B42C-005F-D5A5-9FC8C1E470F6}"/>
              </a:ext>
            </a:extLst>
          </p:cNvPr>
          <p:cNvSpPr>
            <a:spLocks noGrp="1"/>
          </p:cNvSpPr>
          <p:nvPr>
            <p:ph sz="quarter" idx="13"/>
          </p:nvPr>
        </p:nvSpPr>
        <p:spPr>
          <a:xfrm>
            <a:off x="637273" y="1129519"/>
            <a:ext cx="9709361" cy="759597"/>
          </a:xfrm>
        </p:spPr>
        <p:txBody>
          <a:bodyPr/>
          <a:lstStyle/>
          <a:p>
            <a:r>
              <a:rPr lang="en-GB" i="1"/>
              <a:t>Overview</a:t>
            </a:r>
          </a:p>
        </p:txBody>
      </p:sp>
      <p:pic>
        <p:nvPicPr>
          <p:cNvPr id="15" name="Picture 14">
            <a:extLst>
              <a:ext uri="{FF2B5EF4-FFF2-40B4-BE49-F238E27FC236}">
                <a16:creationId xmlns:a16="http://schemas.microsoft.com/office/drawing/2014/main" id="{6E9F8ACE-DAAA-3DB7-E0DA-CB9893639E38}"/>
              </a:ext>
            </a:extLst>
          </p:cNvPr>
          <p:cNvPicPr>
            <a:picLocks noChangeAspect="1"/>
          </p:cNvPicPr>
          <p:nvPr/>
        </p:nvPicPr>
        <p:blipFill>
          <a:blip r:embed="rId3"/>
          <a:stretch>
            <a:fillRect/>
          </a:stretch>
        </p:blipFill>
        <p:spPr>
          <a:xfrm>
            <a:off x="10305994" y="812441"/>
            <a:ext cx="1248733" cy="1248733"/>
          </a:xfrm>
          <a:prstGeom prst="rect">
            <a:avLst/>
          </a:prstGeom>
        </p:spPr>
      </p:pic>
      <p:sp>
        <p:nvSpPr>
          <p:cNvPr id="17" name="TextBox 16">
            <a:extLst>
              <a:ext uri="{FF2B5EF4-FFF2-40B4-BE49-F238E27FC236}">
                <a16:creationId xmlns:a16="http://schemas.microsoft.com/office/drawing/2014/main" id="{768764B5-DE5A-3C95-6C27-83B392A6D7AA}"/>
              </a:ext>
            </a:extLst>
          </p:cNvPr>
          <p:cNvSpPr txBox="1"/>
          <p:nvPr/>
        </p:nvSpPr>
        <p:spPr>
          <a:xfrm>
            <a:off x="9886681" y="2023919"/>
            <a:ext cx="2087357" cy="276999"/>
          </a:xfrm>
          <a:prstGeom prst="rect">
            <a:avLst/>
          </a:prstGeom>
          <a:noFill/>
        </p:spPr>
        <p:txBody>
          <a:bodyPr wrap="square">
            <a:spAutoFit/>
          </a:bodyPr>
          <a:lstStyle/>
          <a:p>
            <a:pPr marR="0" lvl="0" algn="ctr" defTabSz="914400" rtl="0" eaLnBrk="1" fontAlgn="auto" latinLnBrk="0" hangingPunct="1">
              <a:lnSpc>
                <a:spcPct val="100000"/>
              </a:lnSpc>
              <a:spcBef>
                <a:spcPts val="1000"/>
              </a:spcBef>
              <a:spcAft>
                <a:spcPts val="0"/>
              </a:spcAft>
              <a:buClrTx/>
              <a:buSzTx/>
              <a:tabLst/>
              <a:defRPr/>
            </a:pPr>
            <a:r>
              <a:rPr kumimoji="0" lang="en-GB" sz="1200" b="1" i="0" u="none" strike="noStrike" kern="1200" cap="none" spc="0" normalizeH="0" baseline="0" noProof="0">
                <a:ln>
                  <a:noFill/>
                </a:ln>
                <a:solidFill>
                  <a:schemeClr val="accent2"/>
                </a:solidFill>
                <a:effectLst/>
                <a:uLnTx/>
                <a:uFillTx/>
                <a:latin typeface="Poppins" panose="00000500000000000000" pitchFamily="2" charset="0"/>
                <a:ea typeface="+mn-ea"/>
                <a:cs typeface="+mn-cs"/>
                <a:hlinkClick r:id="rId4">
                  <a:extLst>
                    <a:ext uri="{A12FA001-AC4F-418D-AE19-62706E023703}">
                      <ahyp:hlinkClr xmlns:ahyp="http://schemas.microsoft.com/office/drawing/2018/hyperlinkcolor" val="tx"/>
                    </a:ext>
                  </a:extLst>
                </a:hlinkClick>
              </a:rPr>
              <a:t>Markets Roadmap 2025</a:t>
            </a:r>
            <a:endParaRPr kumimoji="0" lang="en-GB" sz="1200" b="1" i="0" u="none" strike="noStrike" kern="1200" cap="none" spc="0" normalizeH="0" baseline="0" noProof="0">
              <a:ln>
                <a:noFill/>
              </a:ln>
              <a:solidFill>
                <a:schemeClr val="accent2"/>
              </a:solidFill>
              <a:effectLst/>
              <a:uLnTx/>
              <a:uFillTx/>
              <a:latin typeface="Poppins" panose="00000500000000000000" pitchFamily="2" charset="0"/>
              <a:ea typeface="+mn-ea"/>
              <a:cs typeface="+mn-cs"/>
            </a:endParaRPr>
          </a:p>
        </p:txBody>
      </p:sp>
      <p:pic>
        <p:nvPicPr>
          <p:cNvPr id="19" name="Picture 18">
            <a:extLst>
              <a:ext uri="{FF2B5EF4-FFF2-40B4-BE49-F238E27FC236}">
                <a16:creationId xmlns:a16="http://schemas.microsoft.com/office/drawing/2014/main" id="{DA66F8EE-E1EF-A5CF-3197-CFE5D07F39E8}"/>
              </a:ext>
            </a:extLst>
          </p:cNvPr>
          <p:cNvPicPr>
            <a:picLocks noChangeAspect="1"/>
          </p:cNvPicPr>
          <p:nvPr/>
        </p:nvPicPr>
        <p:blipFill>
          <a:blip r:embed="rId5"/>
          <a:stretch>
            <a:fillRect/>
          </a:stretch>
        </p:blipFill>
        <p:spPr>
          <a:xfrm>
            <a:off x="7940314" y="3014341"/>
            <a:ext cx="4269615" cy="3085483"/>
          </a:xfrm>
          <a:prstGeom prst="rect">
            <a:avLst/>
          </a:prstGeom>
        </p:spPr>
      </p:pic>
      <p:sp>
        <p:nvSpPr>
          <p:cNvPr id="21" name="TextBox 20">
            <a:extLst>
              <a:ext uri="{FF2B5EF4-FFF2-40B4-BE49-F238E27FC236}">
                <a16:creationId xmlns:a16="http://schemas.microsoft.com/office/drawing/2014/main" id="{30070AF5-ADF8-221D-0729-D7F053B536DB}"/>
              </a:ext>
            </a:extLst>
          </p:cNvPr>
          <p:cNvSpPr txBox="1"/>
          <p:nvPr/>
        </p:nvSpPr>
        <p:spPr>
          <a:xfrm>
            <a:off x="637272" y="4519625"/>
            <a:ext cx="7763777" cy="1498872"/>
          </a:xfrm>
          <a:prstGeom prst="rect">
            <a:avLst/>
          </a:prstGeom>
          <a:noFill/>
        </p:spPr>
        <p:txBody>
          <a:bodyPr wrap="square">
            <a:spAutoFit/>
          </a:bodyPr>
          <a:lstStyle/>
          <a:p>
            <a:pPr marL="285750" marR="0" lvl="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Poppins" panose="00000500000000000000" pitchFamily="2" charset="0"/>
                <a:ea typeface="+mn-ea"/>
                <a:cs typeface="+mn-cs"/>
              </a:rPr>
              <a:t>The 2025 iteration remains focussed on the electricity markets which NESO owns and operates.</a:t>
            </a:r>
          </a:p>
          <a:p>
            <a:pPr marL="285750" marR="0" lvl="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lang="en-GB" sz="1400">
                <a:solidFill>
                  <a:prstClr val="black"/>
                </a:solidFill>
                <a:latin typeface="Poppins" panose="00000500000000000000" pitchFamily="2" charset="0"/>
              </a:rPr>
              <a:t>The energy trilemma continues to highlight the importance of NESO balancing services reform as we transition to a decarbonised, secure, affordable electricity system.</a:t>
            </a:r>
          </a:p>
        </p:txBody>
      </p:sp>
    </p:spTree>
    <p:extLst>
      <p:ext uri="{BB962C8B-B14F-4D97-AF65-F5344CB8AC3E}">
        <p14:creationId xmlns:p14="http://schemas.microsoft.com/office/powerpoint/2010/main" val="2226961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8B0C9-94B5-B98F-3297-02E3E8C4FCF9}"/>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E80B5C12-F6AD-C92C-BF57-117D093ABB39}"/>
              </a:ext>
            </a:extLst>
          </p:cNvPr>
          <p:cNvSpPr>
            <a:spLocks noGrp="1"/>
          </p:cNvSpPr>
          <p:nvPr>
            <p:ph type="title"/>
          </p:nvPr>
        </p:nvSpPr>
        <p:spPr>
          <a:xfrm>
            <a:off x="637273" y="482138"/>
            <a:ext cx="9709361" cy="870551"/>
          </a:xfrm>
        </p:spPr>
        <p:txBody>
          <a:bodyPr>
            <a:noAutofit/>
          </a:bodyPr>
          <a:lstStyle/>
          <a:p>
            <a:r>
              <a:rPr lang="en-GB" sz="2800"/>
              <a:t>Markets Roadmap seeks to provide clarity to stakeholders on market reforms &amp; system needs</a:t>
            </a:r>
          </a:p>
        </p:txBody>
      </p:sp>
      <p:sp>
        <p:nvSpPr>
          <p:cNvPr id="6" name="Content Placeholder 2">
            <a:extLst>
              <a:ext uri="{FF2B5EF4-FFF2-40B4-BE49-F238E27FC236}">
                <a16:creationId xmlns:a16="http://schemas.microsoft.com/office/drawing/2014/main" id="{18748C7A-1C5B-E282-3817-D795A6AEC835}"/>
              </a:ext>
            </a:extLst>
          </p:cNvPr>
          <p:cNvSpPr>
            <a:spLocks noGrp="1"/>
          </p:cNvSpPr>
          <p:nvPr>
            <p:ph sz="half" idx="1"/>
          </p:nvPr>
        </p:nvSpPr>
        <p:spPr>
          <a:xfrm>
            <a:off x="885531" y="1747519"/>
            <a:ext cx="10669196" cy="683225"/>
          </a:xfrm>
        </p:spPr>
        <p:txBody>
          <a:bodyPr>
            <a:normAutofit/>
          </a:bodyPr>
          <a:lstStyle/>
          <a:p>
            <a:pPr marL="285750" indent="-285750">
              <a:buFont typeface="Arial" panose="020B0604020202020204" pitchFamily="34" charset="0"/>
              <a:buChar char="•"/>
            </a:pPr>
            <a:r>
              <a:rPr lang="en-GB" sz="1600">
                <a:latin typeface="+mn-lt"/>
              </a:rPr>
              <a:t>We continue to influence and implement market reform both in the short-term and as part of more fundamental reform via the Review of Electricity Market Arrangements (REMA) programme.</a:t>
            </a:r>
          </a:p>
        </p:txBody>
      </p:sp>
      <p:grpSp>
        <p:nvGrpSpPr>
          <p:cNvPr id="19" name="Group 18">
            <a:extLst>
              <a:ext uri="{FF2B5EF4-FFF2-40B4-BE49-F238E27FC236}">
                <a16:creationId xmlns:a16="http://schemas.microsoft.com/office/drawing/2014/main" id="{29A2FB53-3E9E-6F95-AA6F-CA96B7624647}"/>
              </a:ext>
            </a:extLst>
          </p:cNvPr>
          <p:cNvGrpSpPr/>
          <p:nvPr/>
        </p:nvGrpSpPr>
        <p:grpSpPr>
          <a:xfrm>
            <a:off x="2352752" y="2142349"/>
            <a:ext cx="8096173" cy="1680350"/>
            <a:chOff x="1981277" y="2092993"/>
            <a:chExt cx="8609274" cy="2027638"/>
          </a:xfrm>
        </p:grpSpPr>
        <p:graphicFrame>
          <p:nvGraphicFramePr>
            <p:cNvPr id="8" name="Diagram 7">
              <a:extLst>
                <a:ext uri="{FF2B5EF4-FFF2-40B4-BE49-F238E27FC236}">
                  <a16:creationId xmlns:a16="http://schemas.microsoft.com/office/drawing/2014/main" id="{336A6208-6114-44F4-772C-75E7789DFD0F}"/>
                </a:ext>
              </a:extLst>
            </p:cNvPr>
            <p:cNvGraphicFramePr/>
            <p:nvPr>
              <p:extLst>
                <p:ext uri="{D42A27DB-BD31-4B8C-83A1-F6EECF244321}">
                  <p14:modId xmlns:p14="http://schemas.microsoft.com/office/powerpoint/2010/main" val="2364897379"/>
                </p:ext>
              </p:extLst>
            </p:nvPr>
          </p:nvGraphicFramePr>
          <p:xfrm>
            <a:off x="2218634" y="2092993"/>
            <a:ext cx="8128000" cy="19828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Straight Arrow Connector 9">
              <a:extLst>
                <a:ext uri="{FF2B5EF4-FFF2-40B4-BE49-F238E27FC236}">
                  <a16:creationId xmlns:a16="http://schemas.microsoft.com/office/drawing/2014/main" id="{F8B2B468-650F-5ED9-0AB4-6BB15848AC50}"/>
                </a:ext>
              </a:extLst>
            </p:cNvPr>
            <p:cNvCxnSpPr/>
            <p:nvPr/>
          </p:nvCxnSpPr>
          <p:spPr>
            <a:xfrm>
              <a:off x="1981277" y="3804953"/>
              <a:ext cx="860927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FED7888-8050-3478-16E8-043045E1F40F}"/>
                </a:ext>
              </a:extLst>
            </p:cNvPr>
            <p:cNvSpPr txBox="1"/>
            <p:nvPr/>
          </p:nvSpPr>
          <p:spPr>
            <a:xfrm>
              <a:off x="2738205" y="3804953"/>
              <a:ext cx="1239984" cy="31567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7A3864"/>
                  </a:solidFill>
                  <a:effectLst/>
                  <a:uLnTx/>
                  <a:uFillTx/>
                  <a:latin typeface="Poppins"/>
                  <a:ea typeface="+mn-ea"/>
                  <a:cs typeface="+mn-cs"/>
                </a:rPr>
                <a:t>Short-term</a:t>
              </a:r>
              <a:endParaRPr kumimoji="0" lang="en-GB" sz="1100" b="0" i="0" u="none" strike="noStrike" kern="1200" cap="none" spc="0" normalizeH="0" baseline="0" noProof="0">
                <a:ln>
                  <a:noFill/>
                </a:ln>
                <a:solidFill>
                  <a:prstClr val="black"/>
                </a:solidFill>
                <a:effectLst/>
                <a:uLnTx/>
                <a:uFillTx/>
                <a:latin typeface="Poppins"/>
                <a:ea typeface="+mn-ea"/>
                <a:cs typeface="+mn-cs"/>
              </a:endParaRPr>
            </a:p>
          </p:txBody>
        </p:sp>
        <p:sp>
          <p:nvSpPr>
            <p:cNvPr id="12" name="TextBox 11">
              <a:extLst>
                <a:ext uri="{FF2B5EF4-FFF2-40B4-BE49-F238E27FC236}">
                  <a16:creationId xmlns:a16="http://schemas.microsoft.com/office/drawing/2014/main" id="{E29A6189-2ACF-78EF-FC27-78742E6C1FD3}"/>
                </a:ext>
              </a:extLst>
            </p:cNvPr>
            <p:cNvSpPr txBox="1"/>
            <p:nvPr/>
          </p:nvSpPr>
          <p:spPr>
            <a:xfrm>
              <a:off x="5662642" y="3814276"/>
              <a:ext cx="1239984"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7A3864"/>
                  </a:solidFill>
                  <a:effectLst/>
                  <a:uLnTx/>
                  <a:uFillTx/>
                  <a:latin typeface="Poppins"/>
                  <a:ea typeface="+mn-ea"/>
                  <a:cs typeface="+mn-cs"/>
                </a:rPr>
                <a:t>Medium-term</a:t>
              </a:r>
              <a:endParaRPr kumimoji="0" lang="en-GB" sz="1100" b="0" i="0" u="none" strike="noStrike" kern="1200" cap="none" spc="0" normalizeH="0" baseline="0" noProof="0">
                <a:ln>
                  <a:noFill/>
                </a:ln>
                <a:solidFill>
                  <a:prstClr val="black"/>
                </a:solidFill>
                <a:effectLst/>
                <a:uLnTx/>
                <a:uFillTx/>
                <a:latin typeface="Poppins"/>
                <a:ea typeface="+mn-ea"/>
                <a:cs typeface="+mn-cs"/>
              </a:endParaRPr>
            </a:p>
          </p:txBody>
        </p:sp>
        <p:sp>
          <p:nvSpPr>
            <p:cNvPr id="13" name="TextBox 12">
              <a:extLst>
                <a:ext uri="{FF2B5EF4-FFF2-40B4-BE49-F238E27FC236}">
                  <a16:creationId xmlns:a16="http://schemas.microsoft.com/office/drawing/2014/main" id="{808ABDFB-FA1F-8B3F-0973-FD9644A7696E}"/>
                </a:ext>
              </a:extLst>
            </p:cNvPr>
            <p:cNvSpPr txBox="1"/>
            <p:nvPr/>
          </p:nvSpPr>
          <p:spPr>
            <a:xfrm>
              <a:off x="8428270" y="3804953"/>
              <a:ext cx="995679"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7A3864"/>
                  </a:solidFill>
                  <a:effectLst/>
                  <a:uLnTx/>
                  <a:uFillTx/>
                  <a:latin typeface="Poppins"/>
                  <a:ea typeface="+mn-ea"/>
                  <a:cs typeface="+mn-cs"/>
                </a:rPr>
                <a:t>Long-term</a:t>
              </a:r>
              <a:endParaRPr kumimoji="0" lang="en-GB" sz="1100" b="0" i="0" u="none" strike="noStrike" kern="1200" cap="none" spc="0" normalizeH="0" baseline="0" noProof="0">
                <a:ln>
                  <a:noFill/>
                </a:ln>
                <a:solidFill>
                  <a:prstClr val="black"/>
                </a:solidFill>
                <a:effectLst/>
                <a:uLnTx/>
                <a:uFillTx/>
                <a:latin typeface="Poppins"/>
                <a:ea typeface="+mn-ea"/>
                <a:cs typeface="+mn-cs"/>
              </a:endParaRPr>
            </a:p>
          </p:txBody>
        </p:sp>
      </p:grpSp>
      <p:sp>
        <p:nvSpPr>
          <p:cNvPr id="14" name="Content Placeholder 2">
            <a:extLst>
              <a:ext uri="{FF2B5EF4-FFF2-40B4-BE49-F238E27FC236}">
                <a16:creationId xmlns:a16="http://schemas.microsoft.com/office/drawing/2014/main" id="{E2CA53C8-15E0-30A4-6BFD-ABC3BB5DA38F}"/>
              </a:ext>
            </a:extLst>
          </p:cNvPr>
          <p:cNvSpPr txBox="1">
            <a:spLocks/>
          </p:cNvSpPr>
          <p:nvPr/>
        </p:nvSpPr>
        <p:spPr>
          <a:xfrm>
            <a:off x="885531" y="4180448"/>
            <a:ext cx="6629694" cy="208212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1600">
                <a:latin typeface="+mn-lt"/>
              </a:rPr>
              <a:t>Acting on stakeholder feedback, we have also included a new section in the report which pulls together information on system requirements. </a:t>
            </a:r>
          </a:p>
          <a:p>
            <a:pPr marL="285750" indent="-285750">
              <a:buFont typeface="Arial" panose="020B0604020202020204" pitchFamily="34" charset="0"/>
              <a:buChar char="•"/>
            </a:pPr>
            <a:r>
              <a:rPr lang="en-GB" sz="1600">
                <a:latin typeface="+mn-lt"/>
              </a:rPr>
              <a:t>We hope that this provides further clarity on how big the system operability requirements are, what drives them, how we expect them to change in the future, and the primary routes to market we foresee being used to meet them.</a:t>
            </a:r>
          </a:p>
        </p:txBody>
      </p:sp>
      <p:pic>
        <p:nvPicPr>
          <p:cNvPr id="18" name="Picture 17">
            <a:extLst>
              <a:ext uri="{FF2B5EF4-FFF2-40B4-BE49-F238E27FC236}">
                <a16:creationId xmlns:a16="http://schemas.microsoft.com/office/drawing/2014/main" id="{EF71E419-CD55-C3D7-6496-A25CA7F2AD70}"/>
              </a:ext>
            </a:extLst>
          </p:cNvPr>
          <p:cNvPicPr>
            <a:picLocks noChangeAspect="1"/>
          </p:cNvPicPr>
          <p:nvPr/>
        </p:nvPicPr>
        <p:blipFill>
          <a:blip r:embed="rId7"/>
          <a:stretch>
            <a:fillRect/>
          </a:stretch>
        </p:blipFill>
        <p:spPr>
          <a:xfrm>
            <a:off x="7829003" y="4021300"/>
            <a:ext cx="3725724" cy="17893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1373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52441-6EA4-1B62-8B46-B87FF6A771CE}"/>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297FDB9-4EAB-62E1-7B44-7D6E346890A9}"/>
              </a:ext>
            </a:extLst>
          </p:cNvPr>
          <p:cNvGraphicFramePr>
            <a:graphicFrameLocks noGrp="1"/>
          </p:cNvGraphicFramePr>
          <p:nvPr>
            <p:extLst>
              <p:ext uri="{D42A27DB-BD31-4B8C-83A1-F6EECF244321}">
                <p14:modId xmlns:p14="http://schemas.microsoft.com/office/powerpoint/2010/main" val="3403207923"/>
              </p:ext>
            </p:extLst>
          </p:nvPr>
        </p:nvGraphicFramePr>
        <p:xfrm>
          <a:off x="793376" y="1184689"/>
          <a:ext cx="10990389" cy="5438234"/>
        </p:xfrm>
        <a:graphic>
          <a:graphicData uri="http://schemas.openxmlformats.org/drawingml/2006/table">
            <a:tbl>
              <a:tblPr firstRow="1" bandRow="1">
                <a:tableStyleId>{5C22544A-7EE6-4342-B048-85BDC9FD1C3A}</a:tableStyleId>
              </a:tblPr>
              <a:tblGrid>
                <a:gridCol w="1492624">
                  <a:extLst>
                    <a:ext uri="{9D8B030D-6E8A-4147-A177-3AD203B41FA5}">
                      <a16:colId xmlns:a16="http://schemas.microsoft.com/office/drawing/2014/main" val="3656686533"/>
                    </a:ext>
                  </a:extLst>
                </a:gridCol>
                <a:gridCol w="9497765">
                  <a:extLst>
                    <a:ext uri="{9D8B030D-6E8A-4147-A177-3AD203B41FA5}">
                      <a16:colId xmlns:a16="http://schemas.microsoft.com/office/drawing/2014/main" val="3565331260"/>
                    </a:ext>
                  </a:extLst>
                </a:gridCol>
              </a:tblGrid>
              <a:tr h="478837">
                <a:tc>
                  <a:txBody>
                    <a:bodyPr/>
                    <a:lstStyle/>
                    <a:p>
                      <a:r>
                        <a:rPr lang="en-GB"/>
                        <a:t>Chapter</a:t>
                      </a:r>
                    </a:p>
                  </a:txBody>
                  <a:tcPr/>
                </a:tc>
                <a:tc>
                  <a:txBody>
                    <a:bodyPr/>
                    <a:lstStyle/>
                    <a:p>
                      <a:r>
                        <a:rPr lang="en-GB"/>
                        <a:t>Key market reforms</a:t>
                      </a:r>
                    </a:p>
                  </a:txBody>
                  <a:tcPr/>
                </a:tc>
                <a:extLst>
                  <a:ext uri="{0D108BD9-81ED-4DB2-BD59-A6C34878D82A}">
                    <a16:rowId xmlns:a16="http://schemas.microsoft.com/office/drawing/2014/main" val="3209581891"/>
                  </a:ext>
                </a:extLst>
              </a:tr>
              <a:tr h="478837">
                <a:tc>
                  <a:txBody>
                    <a:bodyPr/>
                    <a:lstStyle/>
                    <a:p>
                      <a:r>
                        <a:rPr lang="en-GB" sz="1600"/>
                        <a:t>Balancing Mechanism</a:t>
                      </a:r>
                    </a:p>
                  </a:txBody>
                  <a:tcPr/>
                </a:tc>
                <a:tc>
                  <a:txBody>
                    <a:bodyPr/>
                    <a:lstStyle/>
                    <a:p>
                      <a:r>
                        <a:rPr lang="en-GB" sz="1200"/>
                        <a:t>In the short-term, we are working to improve our dispatch efficiency, develop ancillary services markets to reduce non-energy actions in the BM, and reform systems to improve integration of energy-limited and smaller, flexible assets. Longer-term BM reforms will be developed in accordance with market/policy reform via REMA.</a:t>
                      </a:r>
                    </a:p>
                  </a:txBody>
                  <a:tcPr/>
                </a:tc>
                <a:extLst>
                  <a:ext uri="{0D108BD9-81ED-4DB2-BD59-A6C34878D82A}">
                    <a16:rowId xmlns:a16="http://schemas.microsoft.com/office/drawing/2014/main" val="1863196981"/>
                  </a:ext>
                </a:extLst>
              </a:tr>
              <a:tr h="478837">
                <a:tc>
                  <a:txBody>
                    <a:bodyPr/>
                    <a:lstStyle/>
                    <a:p>
                      <a:r>
                        <a:rPr lang="en-GB" sz="1600"/>
                        <a:t>Within-day flexibility</a:t>
                      </a:r>
                    </a:p>
                  </a:txBody>
                  <a:tcPr/>
                </a:tc>
                <a:tc>
                  <a:txBody>
                    <a:bodyPr/>
                    <a:lstStyle/>
                    <a:p>
                      <a:r>
                        <a:rPr lang="en-GB" sz="1200"/>
                        <a:t>Enabling flexibility is vital for the achieving Clean Power by 2030. In 2024, we published our Enabling Demand Side Flexibility &amp; Routes to Market reports which set out our ambitions to grow flexibility in NESO markets. We are also collaborating on the Low Carbon Flexibility Roadmap with DESNZ &amp; Ofgem.</a:t>
                      </a:r>
                    </a:p>
                  </a:txBody>
                  <a:tcPr/>
                </a:tc>
                <a:extLst>
                  <a:ext uri="{0D108BD9-81ED-4DB2-BD59-A6C34878D82A}">
                    <a16:rowId xmlns:a16="http://schemas.microsoft.com/office/drawing/2014/main" val="1315890247"/>
                  </a:ext>
                </a:extLst>
              </a:tr>
              <a:tr h="478837">
                <a:tc>
                  <a:txBody>
                    <a:bodyPr/>
                    <a:lstStyle/>
                    <a:p>
                      <a:r>
                        <a:rPr lang="en-GB" sz="1600"/>
                        <a:t>Response</a:t>
                      </a:r>
                    </a:p>
                  </a:txBody>
                  <a:tcPr/>
                </a:tc>
                <a:tc>
                  <a:txBody>
                    <a:bodyPr/>
                    <a:lstStyle/>
                    <a:p>
                      <a:r>
                        <a:rPr lang="en-GB" sz="1200"/>
                        <a:t>Our primary focus for market reform is to explore both within-day and locational procurement of response services. We are also seeking to improve existing services through applying ABSVD for non-BMUs and exploring the potential for stacking/co-optimisation of response and reserve products together.</a:t>
                      </a:r>
                    </a:p>
                  </a:txBody>
                  <a:tcPr/>
                </a:tc>
                <a:extLst>
                  <a:ext uri="{0D108BD9-81ED-4DB2-BD59-A6C34878D82A}">
                    <a16:rowId xmlns:a16="http://schemas.microsoft.com/office/drawing/2014/main" val="1337546501"/>
                  </a:ext>
                </a:extLst>
              </a:tr>
              <a:tr h="478837">
                <a:tc>
                  <a:txBody>
                    <a:bodyPr/>
                    <a:lstStyle/>
                    <a:p>
                      <a:r>
                        <a:rPr lang="en-GB" sz="1600"/>
                        <a:t>Reserve</a:t>
                      </a:r>
                    </a:p>
                  </a:txBody>
                  <a:tcPr/>
                </a:tc>
                <a:tc>
                  <a:txBody>
                    <a:bodyPr/>
                    <a:lstStyle/>
                    <a:p>
                      <a:r>
                        <a:rPr lang="en-GB" sz="1200"/>
                        <a:t>In 2025, we will be supplementing the first release of Quick Reserve with a second release which will enable non-BM participation. We are also launching our new Slow Reserve service and planning to explore similar themes to response in terms of locational/within-day procurement.</a:t>
                      </a:r>
                    </a:p>
                  </a:txBody>
                  <a:tcPr/>
                </a:tc>
                <a:extLst>
                  <a:ext uri="{0D108BD9-81ED-4DB2-BD59-A6C34878D82A}">
                    <a16:rowId xmlns:a16="http://schemas.microsoft.com/office/drawing/2014/main" val="1166537086"/>
                  </a:ext>
                </a:extLst>
              </a:tr>
              <a:tr h="478837">
                <a:tc>
                  <a:txBody>
                    <a:bodyPr/>
                    <a:lstStyle/>
                    <a:p>
                      <a:r>
                        <a:rPr lang="en-GB" sz="1600"/>
                        <a:t>Stability</a:t>
                      </a:r>
                    </a:p>
                  </a:txBody>
                  <a:tcPr/>
                </a:tc>
                <a:tc>
                  <a:txBody>
                    <a:bodyPr/>
                    <a:lstStyle/>
                    <a:p>
                      <a:r>
                        <a:rPr lang="en-GB" sz="1200"/>
                        <a:t>We are seeking to procure 15GVA.s inertia in the second delivery year of the Mid-term Stability Market and have also recently launched a new long-term tender seeking to procure stability, voltage and restoration services for delivery from 2029 onwards.</a:t>
                      </a:r>
                    </a:p>
                  </a:txBody>
                  <a:tcPr/>
                </a:tc>
                <a:extLst>
                  <a:ext uri="{0D108BD9-81ED-4DB2-BD59-A6C34878D82A}">
                    <a16:rowId xmlns:a16="http://schemas.microsoft.com/office/drawing/2014/main" val="288096089"/>
                  </a:ext>
                </a:extLst>
              </a:tr>
              <a:tr h="478837">
                <a:tc>
                  <a:txBody>
                    <a:bodyPr/>
                    <a:lstStyle/>
                    <a:p>
                      <a:r>
                        <a:rPr lang="en-GB" sz="1600"/>
                        <a:t>Voltage</a:t>
                      </a:r>
                    </a:p>
                  </a:txBody>
                  <a:tcPr/>
                </a:tc>
                <a:tc>
                  <a:txBody>
                    <a:bodyPr/>
                    <a:lstStyle/>
                    <a:p>
                      <a:r>
                        <a:rPr lang="en-GB" sz="1200"/>
                        <a:t>We have progressed design work on the Mid-term Reactive Power Market which will provide an opportunity to access additional reactive power capability via a transparent, competitive process. The Long-term 2029 Tender seeking to procure stability, voltage and restoration services has also recently launched.</a:t>
                      </a:r>
                    </a:p>
                  </a:txBody>
                  <a:tcPr/>
                </a:tc>
                <a:extLst>
                  <a:ext uri="{0D108BD9-81ED-4DB2-BD59-A6C34878D82A}">
                    <a16:rowId xmlns:a16="http://schemas.microsoft.com/office/drawing/2014/main" val="4268316940"/>
                  </a:ext>
                </a:extLst>
              </a:tr>
              <a:tr h="478837">
                <a:tc>
                  <a:txBody>
                    <a:bodyPr/>
                    <a:lstStyle/>
                    <a:p>
                      <a:r>
                        <a:rPr lang="en-GB" sz="1600"/>
                        <a:t>Thermal</a:t>
                      </a:r>
                    </a:p>
                  </a:txBody>
                  <a:tcPr/>
                </a:tc>
                <a:tc>
                  <a:txBody>
                    <a:bodyPr/>
                    <a:lstStyle/>
                    <a:p>
                      <a:r>
                        <a:rPr lang="en-GB" sz="1200"/>
                        <a:t>The Constraints Collaboration Project continues to explore potential options to reduce thermal constraint costs ahead of future network build and potential wholesale reform. Meanwhile we are making continuous improvements to existing services such as Local Constraints Market and MW Dispatch to facilitate competition from distributed energy resources.</a:t>
                      </a:r>
                    </a:p>
                  </a:txBody>
                  <a:tcPr/>
                </a:tc>
                <a:extLst>
                  <a:ext uri="{0D108BD9-81ED-4DB2-BD59-A6C34878D82A}">
                    <a16:rowId xmlns:a16="http://schemas.microsoft.com/office/drawing/2014/main" val="2243244107"/>
                  </a:ext>
                </a:extLst>
              </a:tr>
              <a:tr h="478837">
                <a:tc>
                  <a:txBody>
                    <a:bodyPr/>
                    <a:lstStyle/>
                    <a:p>
                      <a:r>
                        <a:rPr lang="en-GB" sz="1600"/>
                        <a:t>Restoration</a:t>
                      </a:r>
                    </a:p>
                  </a:txBody>
                  <a:tcPr/>
                </a:tc>
                <a:tc>
                  <a:txBody>
                    <a:bodyPr/>
                    <a:lstStyle/>
                    <a:p>
                      <a:r>
                        <a:rPr lang="en-GB" sz="1200"/>
                        <a:t>Code modifications and the introduction of the Electricity System Restoration Standard have increased the resilience and provided further guidance about the restoration of national demand in the event of a partial or total system shutdown. </a:t>
                      </a:r>
                    </a:p>
                  </a:txBody>
                  <a:tcPr/>
                </a:tc>
                <a:extLst>
                  <a:ext uri="{0D108BD9-81ED-4DB2-BD59-A6C34878D82A}">
                    <a16:rowId xmlns:a16="http://schemas.microsoft.com/office/drawing/2014/main" val="2663179150"/>
                  </a:ext>
                </a:extLst>
              </a:tr>
            </a:tbl>
          </a:graphicData>
        </a:graphic>
      </p:graphicFrame>
      <p:sp>
        <p:nvSpPr>
          <p:cNvPr id="17" name="Title 1">
            <a:extLst>
              <a:ext uri="{FF2B5EF4-FFF2-40B4-BE49-F238E27FC236}">
                <a16:creationId xmlns:a16="http://schemas.microsoft.com/office/drawing/2014/main" id="{0A151C82-E68F-E528-22FA-E2B86C3EA59F}"/>
              </a:ext>
            </a:extLst>
          </p:cNvPr>
          <p:cNvSpPr>
            <a:spLocks noGrp="1"/>
          </p:cNvSpPr>
          <p:nvPr>
            <p:ph type="title"/>
          </p:nvPr>
        </p:nvSpPr>
        <p:spPr>
          <a:xfrm>
            <a:off x="637273" y="482138"/>
            <a:ext cx="9709361" cy="870551"/>
          </a:xfrm>
        </p:spPr>
        <p:txBody>
          <a:bodyPr>
            <a:noAutofit/>
          </a:bodyPr>
          <a:lstStyle/>
          <a:p>
            <a:r>
              <a:rPr lang="en-GB" sz="2800"/>
              <a:t>A snapshot of each Markets Roadmap chapter</a:t>
            </a:r>
          </a:p>
        </p:txBody>
      </p:sp>
    </p:spTree>
    <p:extLst>
      <p:ext uri="{BB962C8B-B14F-4D97-AF65-F5344CB8AC3E}">
        <p14:creationId xmlns:p14="http://schemas.microsoft.com/office/powerpoint/2010/main" val="91070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4566A9-3328-AC44-0420-2A3CD1D62E9A}"/>
              </a:ext>
            </a:extLst>
          </p:cNvPr>
          <p:cNvSpPr>
            <a:spLocks noGrp="1"/>
          </p:cNvSpPr>
          <p:nvPr>
            <p:ph type="ctrTitle"/>
          </p:nvPr>
        </p:nvSpPr>
        <p:spPr/>
        <p:txBody>
          <a:bodyPr/>
          <a:lstStyle/>
          <a:p>
            <a:r>
              <a:rPr lang="en-GB" b="1"/>
              <a:t>Service update</a:t>
            </a:r>
          </a:p>
        </p:txBody>
      </p:sp>
      <p:sp>
        <p:nvSpPr>
          <p:cNvPr id="6" name="Subtitle 5">
            <a:extLst>
              <a:ext uri="{FF2B5EF4-FFF2-40B4-BE49-F238E27FC236}">
                <a16:creationId xmlns:a16="http://schemas.microsoft.com/office/drawing/2014/main" id="{E77B8BB0-B7D5-DC18-84A0-D2F24F090203}"/>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845004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FE2E7-ABAF-726C-1745-F1028E3C9EC9}"/>
              </a:ext>
            </a:extLst>
          </p:cNvPr>
          <p:cNvSpPr>
            <a:spLocks noGrp="1"/>
          </p:cNvSpPr>
          <p:nvPr>
            <p:ph type="title"/>
          </p:nvPr>
        </p:nvSpPr>
        <p:spPr/>
        <p:txBody>
          <a:bodyPr/>
          <a:lstStyle/>
          <a:p>
            <a:r>
              <a:rPr lang="en-GB"/>
              <a:t>Service update</a:t>
            </a:r>
          </a:p>
        </p:txBody>
      </p:sp>
      <p:sp>
        <p:nvSpPr>
          <p:cNvPr id="4" name="Content Placeholder 3">
            <a:extLst>
              <a:ext uri="{FF2B5EF4-FFF2-40B4-BE49-F238E27FC236}">
                <a16:creationId xmlns:a16="http://schemas.microsoft.com/office/drawing/2014/main" id="{82CB97C2-BBE5-9B94-B4DF-DF14F2718A35}"/>
              </a:ext>
            </a:extLst>
          </p:cNvPr>
          <p:cNvSpPr>
            <a:spLocks noGrp="1"/>
          </p:cNvSpPr>
          <p:nvPr>
            <p:ph sz="quarter" idx="13"/>
          </p:nvPr>
        </p:nvSpPr>
        <p:spPr/>
        <p:txBody>
          <a:bodyPr>
            <a:normAutofit fontScale="70000" lnSpcReduction="20000"/>
          </a:bodyPr>
          <a:lstStyle/>
          <a:p>
            <a:r>
              <a:rPr lang="en-GB" sz="2400"/>
              <a:t>Please see a high-level forward look of our electricity market development. Join us at our Summer forum where we will run breakout rooms to enable deep dives in some of these topics. </a:t>
            </a:r>
          </a:p>
          <a:p>
            <a:endParaRPr lang="en-GB"/>
          </a:p>
        </p:txBody>
      </p:sp>
      <p:pic>
        <p:nvPicPr>
          <p:cNvPr id="5" name="Content Placeholder 4">
            <a:extLst>
              <a:ext uri="{FF2B5EF4-FFF2-40B4-BE49-F238E27FC236}">
                <a16:creationId xmlns:a16="http://schemas.microsoft.com/office/drawing/2014/main" id="{85268364-3558-28E3-4CEB-918649459D3C}"/>
              </a:ext>
            </a:extLst>
          </p:cNvPr>
          <p:cNvPicPr>
            <a:picLocks noGrp="1" noChangeAspect="1"/>
          </p:cNvPicPr>
          <p:nvPr>
            <p:ph sz="half" idx="1"/>
          </p:nvPr>
        </p:nvPicPr>
        <p:blipFill>
          <a:blip r:embed="rId2"/>
          <a:stretch>
            <a:fillRect/>
          </a:stretch>
        </p:blipFill>
        <p:spPr>
          <a:xfrm>
            <a:off x="636588" y="2451267"/>
            <a:ext cx="9710737" cy="3646153"/>
          </a:xfrm>
          <a:prstGeom prst="rect">
            <a:avLst/>
          </a:prstGeom>
        </p:spPr>
      </p:pic>
    </p:spTree>
    <p:extLst>
      <p:ext uri="{BB962C8B-B14F-4D97-AF65-F5344CB8AC3E}">
        <p14:creationId xmlns:p14="http://schemas.microsoft.com/office/powerpoint/2010/main" val="1867311497"/>
      </p:ext>
    </p:extLst>
  </p:cSld>
  <p:clrMapOvr>
    <a:masterClrMapping/>
  </p:clrMapOvr>
</p:sld>
</file>

<file path=ppt/theme/theme1.xml><?xml version="1.0" encoding="utf-8"?>
<a:theme xmlns:a="http://schemas.openxmlformats.org/drawingml/2006/main" name="1_Office Theme">
  <a:themeElements>
    <a:clrScheme name="NESO">
      <a:dk1>
        <a:sysClr val="windowText" lastClr="000000"/>
      </a:dk1>
      <a:lt1>
        <a:sysClr val="window" lastClr="FFFFFF"/>
      </a:lt1>
      <a:dk2>
        <a:srgbClr val="3F0731"/>
      </a:dk2>
      <a:lt2>
        <a:srgbClr val="070E40"/>
      </a:lt2>
      <a:accent1>
        <a:srgbClr val="FF00FF"/>
      </a:accent1>
      <a:accent2>
        <a:srgbClr val="2CB9FF"/>
      </a:accent2>
      <a:accent3>
        <a:srgbClr val="385B16"/>
      </a:accent3>
      <a:accent4>
        <a:srgbClr val="B0322B"/>
      </a:accent4>
      <a:accent5>
        <a:srgbClr val="F9DF5E"/>
      </a:accent5>
      <a:accent6>
        <a:srgbClr val="70E85E"/>
      </a:accent6>
      <a:hlink>
        <a:srgbClr val="0000FF"/>
      </a:hlink>
      <a:folHlink>
        <a:srgbClr val="7A38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NESO II">
      <a:dk1>
        <a:sysClr val="windowText" lastClr="000000"/>
      </a:dk1>
      <a:lt1>
        <a:sysClr val="window" lastClr="FFFFFF"/>
      </a:lt1>
      <a:dk2>
        <a:srgbClr val="3F0731"/>
      </a:dk2>
      <a:lt2>
        <a:srgbClr val="070E40"/>
      </a:lt2>
      <a:accent1>
        <a:srgbClr val="3F0731"/>
      </a:accent1>
      <a:accent2>
        <a:srgbClr val="7A3864"/>
      </a:accent2>
      <a:accent3>
        <a:srgbClr val="FF00FF"/>
      </a:accent3>
      <a:accent4>
        <a:srgbClr val="070E40"/>
      </a:accent4>
      <a:accent5>
        <a:srgbClr val="385B16"/>
      </a:accent5>
      <a:accent6>
        <a:srgbClr val="B0322B"/>
      </a:accent6>
      <a:hlink>
        <a:srgbClr val="2CB9FF"/>
      </a:hlink>
      <a:folHlink>
        <a:srgbClr val="3F87AA"/>
      </a:folHlink>
    </a:clrScheme>
    <a:fontScheme name="Custom 1">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ublic NESO PowerPoint Template Oct 24_Poppins" id="{03A0603D-9AE9-4B22-9AF5-404F16166D21}" vid="{1927E44A-335D-4A68-9E3B-EAACB236391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F83124FD4B654C83ACB9D8B34367B8" ma:contentTypeVersion="10" ma:contentTypeDescription="Create a new document." ma:contentTypeScope="" ma:versionID="9d2066f50d08375394b177849456d004">
  <xsd:schema xmlns:xsd="http://www.w3.org/2001/XMLSchema" xmlns:xs="http://www.w3.org/2001/XMLSchema" xmlns:p="http://schemas.microsoft.com/office/2006/metadata/properties" xmlns:ns2="8d57ef95-f904-4606-9339-3bc4a163e68d" xmlns:ns3="311265af-ae9b-476a-b483-319c736457bb" targetNamespace="http://schemas.microsoft.com/office/2006/metadata/properties" ma:root="true" ma:fieldsID="cba66644cb0bc9a37e161114dd35fd54" ns2:_="" ns3:_="">
    <xsd:import namespace="8d57ef95-f904-4606-9339-3bc4a163e68d"/>
    <xsd:import namespace="311265af-ae9b-476a-b483-319c736457b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57ef95-f904-4606-9339-3bc4a163e6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1265af-ae9b-476a-b483-319c736457b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51BBA7-FAA8-476B-BF61-CE48344FD1BC}">
  <ds:schemaRefs>
    <ds:schemaRef ds:uri="311265af-ae9b-476a-b483-319c736457bb"/>
    <ds:schemaRef ds:uri="8d57ef95-f904-4606-9339-3bc4a163e6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B132370-8531-4ED0-B8F4-9798B7F8CBCD}">
  <ds:schemaRefs>
    <ds:schemaRef ds:uri="http://schemas.microsoft.com/sharepoint/v3/contenttype/forms"/>
  </ds:schemaRefs>
</ds:datastoreItem>
</file>

<file path=customXml/itemProps3.xml><?xml version="1.0" encoding="utf-8"?>
<ds:datastoreItem xmlns:ds="http://schemas.openxmlformats.org/officeDocument/2006/customXml" ds:itemID="{00D6068A-FB6C-441D-BC92-11ABAB6826E4}">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311265af-ae9b-476a-b483-319c736457bb"/>
    <ds:schemaRef ds:uri="http://purl.org/dc/terms/"/>
    <ds:schemaRef ds:uri="http://schemas.openxmlformats.org/package/2006/metadata/core-properties"/>
    <ds:schemaRef ds:uri="8d57ef95-f904-4606-9339-3bc4a163e68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TotalTime>
  <Words>1631</Words>
  <Application>Microsoft Office PowerPoint</Application>
  <PresentationFormat>Widescreen</PresentationFormat>
  <Paragraphs>211</Paragraphs>
  <Slides>19</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Aptos</vt:lpstr>
      <vt:lpstr>Arial</vt:lpstr>
      <vt:lpstr>poppins</vt:lpstr>
      <vt:lpstr>poppins</vt:lpstr>
      <vt:lpstr>Poppins Medium</vt:lpstr>
      <vt:lpstr>1_Office Theme</vt:lpstr>
      <vt:lpstr>Office Theme</vt:lpstr>
      <vt:lpstr>Markets forum Q&amp;A </vt:lpstr>
      <vt:lpstr>Agenda</vt:lpstr>
      <vt:lpstr>Ask your questions</vt:lpstr>
      <vt:lpstr>Markets Roadmap</vt:lpstr>
      <vt:lpstr>Markets Roadmap 2025</vt:lpstr>
      <vt:lpstr>Markets Roadmap seeks to provide clarity to stakeholders on market reforms &amp; system needs</vt:lpstr>
      <vt:lpstr>A snapshot of each Markets Roadmap chapter</vt:lpstr>
      <vt:lpstr>Service update</vt:lpstr>
      <vt:lpstr>Service update</vt:lpstr>
      <vt:lpstr>We would really value your feedback on the latest publication and how it can be improved in future</vt:lpstr>
      <vt:lpstr>Demand Side Flexibility Routes to Markets Review</vt:lpstr>
      <vt:lpstr>Demand Side Flexibility Routes to Market Review – Stage 3</vt:lpstr>
      <vt:lpstr>Barrier removal programme plan</vt:lpstr>
      <vt:lpstr>We really value your feedback &amp; engagement</vt:lpstr>
      <vt:lpstr>REMA </vt:lpstr>
      <vt:lpstr>PowerPoint Presentation</vt:lpstr>
      <vt:lpstr>PowerPoint Presentation</vt:lpstr>
      <vt:lpstr>Thank you</vt:lpstr>
      <vt:lpstr>Reminder: Please ask your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Trodden (ESO)</dc:creator>
  <cp:lastModifiedBy>Louise Trodden (NESO)</cp:lastModifiedBy>
  <cp:revision>2</cp:revision>
  <dcterms:created xsi:type="dcterms:W3CDTF">2024-10-04T09:06:26Z</dcterms:created>
  <dcterms:modified xsi:type="dcterms:W3CDTF">2025-04-22T08:37:49Z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0x0101008DF83124FD4B654C83ACB9D8B34367B8</vt:lpwstr>
  </property>
</Properties>
</file>