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59" r:id="rId6"/>
    <p:sldId id="295" r:id="rId7"/>
    <p:sldId id="294" r:id="rId8"/>
    <p:sldId id="29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506B06-077E-B379-7619-D9DB713260C7}" name="Haarith Dhorat (NESO)" initials="H(" userId="S::haarith.dhorat@uk.nationalgrid.com::0cd168d0-143e-4c03-83f3-99dd3e4257b3" providerId="AD"/>
  <p188:author id="{3984CF31-8DE4-A7DF-CD6F-E60A00C48825}" name="Andrew Henderson (NESO)" initials="A(" userId="S::andrew.henderson@uk.nationalgrid.com::12122127-d5fb-4173-9da4-ff44945121b2" providerId="AD"/>
  <p188:author id="{2F22C034-3E41-E657-D863-E94035F2D4B0}" name="Paul Roden (NESO)" initials="PR(" userId="S::Paul.Roden@uk.nationalgrid.com::d55c8a8a-f9f2-40ad-89d0-018f718a0099" providerId="AD"/>
  <p188:author id="{47E54144-CF95-01E2-D112-8AA3006A3BF4}" name="Haarith Dhorat (NESO)" initials="HD" userId="S::Haarith.Dhorat@uk.nationalgrid.com::0cd168d0-143e-4c03-83f3-99dd3e4257b3" providerId="AD"/>
  <p188:author id="{4A6A8D4E-AD92-CCC3-CC93-8248645DCEF0}" name="Rob Burnett (NESO)" initials="R(" userId="S::rob.burnett@uk.nationalgrid.com::acb34922-e413-4fab-935f-d92ced07a1ce" providerId="AD"/>
  <p188:author id="{C596A4F6-7998-00CB-57B8-C876B4BBB461}" name="Adesewa Olomu (NESO)" initials="AO" userId="S::Adesewa.Olomu@uk.nationalgrid.com::0f8be11c-c0fd-40a9-a2e7-b180fe5d8a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0730"/>
    <a:srgbClr val="813366"/>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813669-A8C6-4918-8C15-DD3EC8235FB8}" v="7" dt="2025-07-30T11:23:54.952"/>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Roden [NESO]" userId="71024b3f-9dd2-4242-8847-b284781ba820" providerId="ADAL" clId="{C1813669-A8C6-4918-8C15-DD3EC8235FB8}"/>
    <pc:docChg chg="modSld">
      <pc:chgData name="Paul Roden [NESO]" userId="71024b3f-9dd2-4242-8847-b284781ba820" providerId="ADAL" clId="{C1813669-A8C6-4918-8C15-DD3EC8235FB8}" dt="2025-07-30T11:23:54.949" v="85" actId="20577"/>
      <pc:docMkLst>
        <pc:docMk/>
      </pc:docMkLst>
      <pc:sldChg chg="modSp mod">
        <pc:chgData name="Paul Roden [NESO]" userId="71024b3f-9dd2-4242-8847-b284781ba820" providerId="ADAL" clId="{C1813669-A8C6-4918-8C15-DD3EC8235FB8}" dt="2025-07-30T11:22:56.536" v="1" actId="20577"/>
        <pc:sldMkLst>
          <pc:docMk/>
          <pc:sldMk cId="4090216598" sldId="256"/>
        </pc:sldMkLst>
        <pc:spChg chg="mod">
          <ac:chgData name="Paul Roden [NESO]" userId="71024b3f-9dd2-4242-8847-b284781ba820" providerId="ADAL" clId="{C1813669-A8C6-4918-8C15-DD3EC8235FB8}" dt="2025-07-30T11:22:56.536" v="1" actId="20577"/>
          <ac:spMkLst>
            <pc:docMk/>
            <pc:sldMk cId="4090216598" sldId="256"/>
            <ac:spMk id="3" creationId="{2FB354D1-FED4-9B9E-0B7F-6574019FA661}"/>
          </ac:spMkLst>
        </pc:spChg>
      </pc:sldChg>
      <pc:sldChg chg="modSp mod">
        <pc:chgData name="Paul Roden [NESO]" userId="71024b3f-9dd2-4242-8847-b284781ba820" providerId="ADAL" clId="{C1813669-A8C6-4918-8C15-DD3EC8235FB8}" dt="2025-07-30T11:23:25.382" v="49" actId="20577"/>
        <pc:sldMkLst>
          <pc:docMk/>
          <pc:sldMk cId="2932006080" sldId="294"/>
        </pc:sldMkLst>
        <pc:spChg chg="mod">
          <ac:chgData name="Paul Roden [NESO]" userId="71024b3f-9dd2-4242-8847-b284781ba820" providerId="ADAL" clId="{C1813669-A8C6-4918-8C15-DD3EC8235FB8}" dt="2025-07-30T11:23:25.382" v="49" actId="20577"/>
          <ac:spMkLst>
            <pc:docMk/>
            <pc:sldMk cId="2932006080" sldId="294"/>
            <ac:spMk id="4" creationId="{685B8501-AE9B-314D-2EA2-1E26878BAAA0}"/>
          </ac:spMkLst>
        </pc:spChg>
      </pc:sldChg>
      <pc:sldChg chg="modSp mod">
        <pc:chgData name="Paul Roden [NESO]" userId="71024b3f-9dd2-4242-8847-b284781ba820" providerId="ADAL" clId="{C1813669-A8C6-4918-8C15-DD3EC8235FB8}" dt="2025-07-30T11:23:12.058" v="25" actId="20577"/>
        <pc:sldMkLst>
          <pc:docMk/>
          <pc:sldMk cId="3430433542" sldId="295"/>
        </pc:sldMkLst>
        <pc:spChg chg="mod">
          <ac:chgData name="Paul Roden [NESO]" userId="71024b3f-9dd2-4242-8847-b284781ba820" providerId="ADAL" clId="{C1813669-A8C6-4918-8C15-DD3EC8235FB8}" dt="2025-07-30T11:23:12.058" v="25" actId="20577"/>
          <ac:spMkLst>
            <pc:docMk/>
            <pc:sldMk cId="3430433542" sldId="295"/>
            <ac:spMk id="4" creationId="{C028237D-DE75-46A6-7004-CF50CE68016F}"/>
          </ac:spMkLst>
        </pc:spChg>
      </pc:sldChg>
      <pc:sldChg chg="modSp mod">
        <pc:chgData name="Paul Roden [NESO]" userId="71024b3f-9dd2-4242-8847-b284781ba820" providerId="ADAL" clId="{C1813669-A8C6-4918-8C15-DD3EC8235FB8}" dt="2025-07-30T11:23:54.949" v="85" actId="20577"/>
        <pc:sldMkLst>
          <pc:docMk/>
          <pc:sldMk cId="2852034510" sldId="296"/>
        </pc:sldMkLst>
        <pc:spChg chg="mod">
          <ac:chgData name="Paul Roden [NESO]" userId="71024b3f-9dd2-4242-8847-b284781ba820" providerId="ADAL" clId="{C1813669-A8C6-4918-8C15-DD3EC8235FB8}" dt="2025-07-30T11:23:54.949" v="85" actId="20577"/>
          <ac:spMkLst>
            <pc:docMk/>
            <pc:sldMk cId="2852034510" sldId="296"/>
            <ac:spMk id="4" creationId="{01521261-B6AD-B407-4C2A-BAEE5AD4584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30/07/2025</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30/07/2025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270FE-3E41-ECFE-88BA-12F148201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D63A0-1D72-72A3-DD34-BD64545C6E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AF7BF8-E2ED-224C-167B-6331627B343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7E31A9A-F736-5F09-123C-EDB2C10663AA}"/>
              </a:ext>
            </a:extLst>
          </p:cNvPr>
          <p:cNvSpPr>
            <a:spLocks noGrp="1"/>
          </p:cNvSpPr>
          <p:nvPr>
            <p:ph type="sldNum" sz="quarter" idx="5"/>
          </p:nvPr>
        </p:nvSpPr>
        <p:spPr/>
        <p:txBody>
          <a:bodyPr/>
          <a:lstStyle/>
          <a:p>
            <a:fld id="{FCCB5404-C021-EC41-B6A7-4D708E49A9C1}" type="slidenum">
              <a:rPr lang="en-GB" smtClean="0"/>
              <a:t>5</a:t>
            </a:fld>
            <a:endParaRPr lang="en-GB"/>
          </a:p>
        </p:txBody>
      </p:sp>
    </p:spTree>
    <p:extLst>
      <p:ext uri="{BB962C8B-B14F-4D97-AF65-F5344CB8AC3E}">
        <p14:creationId xmlns:p14="http://schemas.microsoft.com/office/powerpoint/2010/main" val="94815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CA69FE06-965E-AA5C-F8B9-30A3AB56667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Poppins"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Poppins" pitchFamily="2" charset="77"/>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0" i="0">
                <a:solidFill>
                  <a:schemeClr val="tx2"/>
                </a:solidFill>
                <a:latin typeface="Poppins Medium" pitchFamily="2" charset="77"/>
                <a:cs typeface="Poppins Medium" pitchFamily="2" charset="77"/>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Poppins" pitchFamily="2" charset="77"/>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Poppins" pitchFamily="2" charset="77"/>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Poppins" pitchFamily="2" charset="77"/>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Poppins" pitchFamily="2" charset="77"/>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Poppins" pitchFamily="2" charset="77"/>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a:solidFill>
                  <a:schemeClr val="bg1"/>
                </a:solidFill>
                <a:latin typeface="Poppins" pitchFamily="2" charset="77"/>
                <a:cs typeface="Poppins" pitchFamily="2" charset="77"/>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Poppins" pitchFamily="2" charset="77"/>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Poppins" pitchFamily="2" charset="77"/>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itchFamily="2" charset="77"/>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Poppins" pitchFamily="2" charset="77"/>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0" i="0">
                <a:solidFill>
                  <a:schemeClr val="accent1"/>
                </a:solidFill>
                <a:latin typeface="Poppins Medium" pitchFamily="2" charset="77"/>
                <a:cs typeface="Poppins Medium" pitchFamily="2" charset="77"/>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54AFD3AA-7A13-765E-86F8-A68EAA0D19F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0" i="0">
                <a:solidFill>
                  <a:schemeClr val="accent2"/>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itchFamily="2" charset="77"/>
              </a:defRPr>
            </a:lvl1pPr>
          </a:lstStyle>
          <a:p>
            <a:endParaRPr lang="en-GB"/>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Poppins" pitchFamily="2" charset="77"/>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0820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0" i="0">
                <a:solidFill>
                  <a:schemeClr val="accent1"/>
                </a:solidFill>
                <a:latin typeface="Poppins Medium" pitchFamily="2" charset="77"/>
                <a:cs typeface="Poppins Medium" pitchFamily="2" charset="77"/>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4" name="TextBox 13">
            <a:extLst>
              <a:ext uri="{FF2B5EF4-FFF2-40B4-BE49-F238E27FC236}">
                <a16:creationId xmlns:a16="http://schemas.microsoft.com/office/drawing/2014/main" id="{CF62EF2A-DA07-421C-5B25-7BA1CEB572D3}"/>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11536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0" i="0">
                <a:solidFill>
                  <a:schemeClr val="accent5"/>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0" i="0">
                <a:solidFill>
                  <a:schemeClr val="accent1"/>
                </a:solidFill>
                <a:latin typeface="Poppins Medium" pitchFamily="2" charset="77"/>
                <a:cs typeface="Poppins Medium" pitchFamily="2" charset="77"/>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Poppins" pitchFamily="2" charset="77"/>
              </a:defRPr>
            </a:lvl1pPr>
            <a:lvl2pPr marL="914400" indent="-457200">
              <a:buClr>
                <a:schemeClr val="accent1"/>
              </a:buClr>
              <a:buFont typeface="+mj-lt"/>
              <a:buAutoNum type="arabicPeriod"/>
              <a:defRPr sz="1400" b="0" i="0">
                <a:solidFill>
                  <a:schemeClr val="bg1"/>
                </a:solidFill>
                <a:latin typeface="Poppins" pitchFamily="2" charset="77"/>
              </a:defRPr>
            </a:lvl2pPr>
            <a:lvl3pPr marL="1371600" indent="-457200">
              <a:buClr>
                <a:schemeClr val="accent1"/>
              </a:buClr>
              <a:buFont typeface="+mj-lt"/>
              <a:buAutoNum type="arabicPeriod"/>
              <a:defRPr sz="1400" b="0" i="0">
                <a:solidFill>
                  <a:schemeClr val="bg1"/>
                </a:solidFill>
                <a:latin typeface="Poppins" pitchFamily="2" charset="77"/>
              </a:defRPr>
            </a:lvl3pPr>
            <a:lvl4pPr marL="1714500" indent="-342900">
              <a:buClr>
                <a:schemeClr val="accent1"/>
              </a:buClr>
              <a:buFont typeface="+mj-lt"/>
              <a:buAutoNum type="arabicPeriod"/>
              <a:defRPr sz="1400" b="0" i="0">
                <a:solidFill>
                  <a:schemeClr val="bg1"/>
                </a:solidFill>
                <a:latin typeface="Poppins" pitchFamily="2" charset="77"/>
              </a:defRPr>
            </a:lvl4pPr>
            <a:lvl5pPr marL="2171700" indent="-342900">
              <a:buClr>
                <a:schemeClr val="accent1"/>
              </a:buClr>
              <a:buFont typeface="+mj-lt"/>
              <a:buAutoNum type="arabicPeriod"/>
              <a:defRPr sz="1400" b="0" i="0">
                <a:solidFill>
                  <a:schemeClr val="bg1"/>
                </a:solidFill>
                <a:latin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31ECEC26-1630-4E64-F2CE-15AC8D9DE40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Poppins" pitchFamily="2" charset="77"/>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Poppins" pitchFamily="2" charset="77"/>
              </a:defRPr>
            </a:lvl1pPr>
            <a:lvl2pPr marL="914400" indent="-457200">
              <a:buFont typeface="+mj-lt"/>
              <a:buAutoNum type="arabicPeriod"/>
              <a:defRPr b="0" i="0">
                <a:latin typeface="Poppins" pitchFamily="2" charset="77"/>
              </a:defRPr>
            </a:lvl2pPr>
            <a:lvl3pPr marL="1371600" indent="-457200">
              <a:buFont typeface="+mj-lt"/>
              <a:buAutoNum type="arabicPeriod"/>
              <a:defRPr b="0" i="0">
                <a:latin typeface="Poppins" pitchFamily="2" charset="77"/>
              </a:defRPr>
            </a:lvl3pPr>
            <a:lvl4pPr marL="1714500" indent="-342900">
              <a:buFont typeface="+mj-lt"/>
              <a:buAutoNum type="arabicPeriod"/>
              <a:defRPr b="0" i="0">
                <a:latin typeface="Poppins" pitchFamily="2" charset="77"/>
              </a:defRPr>
            </a:lvl4pPr>
            <a:lvl5pPr marL="2171700" indent="-342900">
              <a:buFont typeface="+mj-lt"/>
              <a:buAutoNum type="arabicPeriod"/>
              <a:defRPr b="0" i="0">
                <a:latin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Poppins" pitchFamily="2" charset="77"/>
              </a:defRPr>
            </a:lvl1pPr>
          </a:lstStyle>
          <a:p>
            <a:pPr lvl="0"/>
            <a:r>
              <a:rPr lang="en-GB"/>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tx2"/>
                </a:solidFill>
                <a:latin typeface="Poppins" pitchFamily="2" charset="77"/>
                <a:cs typeface="Poppins" pitchFamily="2" charset="77"/>
              </a:rPr>
              <a:t>‹#›</a:t>
            </a:fld>
            <a:endParaRPr lang="en-GB" sz="2000" noProof="0">
              <a:solidFill>
                <a:schemeClr val="tx2"/>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Poppins" pitchFamily="2" charset="77"/>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71" r:id="rId24"/>
    <p:sldLayoutId id="2147483682" r:id="rId25"/>
    <p:sldLayoutId id="2147483661" r:id="rId26"/>
    <p:sldLayoutId id="2147483664" r:id="rId27"/>
    <p:sldLayoutId id="2147483669" r:id="rId28"/>
    <p:sldLayoutId id="2147483670" r:id="rId29"/>
    <p:sldLayoutId id="2147483683" r:id="rId30"/>
    <p:sldLayoutId id="2147483662" r:id="rId31"/>
    <p:sldLayoutId id="2147483665" r:id="rId32"/>
  </p:sldLayoutIdLst>
  <p:txStyles>
    <p:titleStyle>
      <a:lvl1pPr algn="l" defTabSz="914400" rtl="0" eaLnBrk="1" latinLnBrk="0" hangingPunct="1">
        <a:lnSpc>
          <a:spcPct val="90000"/>
        </a:lnSpc>
        <a:spcBef>
          <a:spcPct val="0"/>
        </a:spcBef>
        <a:buNone/>
        <a:defRPr sz="4400" b="0" i="0" kern="1200">
          <a:solidFill>
            <a:schemeClr val="tx1"/>
          </a:solidFill>
          <a:latin typeface="Poppins Medium" pitchFamily="2" charset="77"/>
          <a:ea typeface="+mj-ea"/>
          <a:cs typeface="Poppins Medium"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mailto:TRScotland@neso.energy" TargetMode="External"/><Relationship Id="rId2" Type="http://schemas.openxmlformats.org/officeDocument/2006/relationships/hyperlink" Target="mailto:tranreq@neso.energy"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neso.energy/document/357676/download" TargetMode="External"/><Relationship Id="rId2" Type="http://schemas.openxmlformats.org/officeDocument/2006/relationships/hyperlink" Target="https://www.neso.energy/industry-information/network-access-planning/enams" TargetMode="External"/><Relationship Id="rId1" Type="http://schemas.openxmlformats.org/officeDocument/2006/relationships/slideLayout" Target="../slideLayouts/slideLayout10.xml"/><Relationship Id="rId5" Type="http://schemas.openxmlformats.org/officeDocument/2006/relationships/hyperlink" Target="mailto:TRScotland@neso.energy" TargetMode="External"/><Relationship Id="rId4" Type="http://schemas.openxmlformats.org/officeDocument/2006/relationships/hyperlink" Target="mailto:tranreq@neso.energy"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mailto:TRScotland@nationalenergyso.com" TargetMode="External"/><Relationship Id="rId3" Type="http://schemas.openxmlformats.org/officeDocument/2006/relationships/hyperlink" Target="https://www.neso.energy/document/357681/download" TargetMode="External"/><Relationship Id="rId7" Type="http://schemas.openxmlformats.org/officeDocument/2006/relationships/hyperlink" Target="mailto:tranreq@neso.energy"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mailto:tranreq@nationalenergyso.com" TargetMode="External"/><Relationship Id="rId5" Type="http://schemas.openxmlformats.org/officeDocument/2006/relationships/hyperlink" Target="mailto:ctr1.ccta@neso.energy" TargetMode="External"/><Relationship Id="rId4" Type="http://schemas.openxmlformats.org/officeDocument/2006/relationships/hyperlink" Target="https://www.neso.energy/document/357686/download" TargetMode="External"/><Relationship Id="rId9" Type="http://schemas.openxmlformats.org/officeDocument/2006/relationships/hyperlink" Target="mailto:TRScotland@neso.ener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BF7A4B0-0E78-35D7-2FFA-76CE6ECAC506}"/>
              </a:ext>
            </a:extLst>
          </p:cNvPr>
          <p:cNvSpPr>
            <a:spLocks noGrp="1"/>
          </p:cNvSpPr>
          <p:nvPr>
            <p:ph type="ctrTitle"/>
          </p:nvPr>
        </p:nvSpPr>
        <p:spPr>
          <a:xfrm>
            <a:off x="532944" y="1788983"/>
            <a:ext cx="5385942" cy="2387600"/>
          </a:xfrm>
        </p:spPr>
        <p:txBody>
          <a:bodyPr>
            <a:normAutofit/>
          </a:bodyPr>
          <a:lstStyle/>
          <a:p>
            <a:r>
              <a:rPr lang="en-GB">
                <a:latin typeface="Poppins" panose="00000500000000000000" pitchFamily="2" charset="0"/>
                <a:cs typeface="Poppins" panose="00000500000000000000" pitchFamily="2" charset="0"/>
              </a:rPr>
              <a:t>Stability Phase 1</a:t>
            </a:r>
            <a:br>
              <a:rPr lang="en-GB">
                <a:latin typeface="Poppins" panose="00000500000000000000" pitchFamily="2" charset="0"/>
                <a:cs typeface="Poppins" panose="00000500000000000000" pitchFamily="2" charset="0"/>
              </a:rPr>
            </a:br>
            <a:endParaRPr lang="en-GB">
              <a:latin typeface="Poppins" panose="00000500000000000000" pitchFamily="2" charset="0"/>
              <a:cs typeface="Poppins" panose="00000500000000000000" pitchFamily="2" charset="0"/>
            </a:endParaRPr>
          </a:p>
        </p:txBody>
      </p:sp>
      <p:sp>
        <p:nvSpPr>
          <p:cNvPr id="3" name="Subtitle 4">
            <a:extLst>
              <a:ext uri="{FF2B5EF4-FFF2-40B4-BE49-F238E27FC236}">
                <a16:creationId xmlns:a16="http://schemas.microsoft.com/office/drawing/2014/main" id="{2FB354D1-FED4-9B9E-0B7F-6574019FA661}"/>
              </a:ext>
            </a:extLst>
          </p:cNvPr>
          <p:cNvSpPr>
            <a:spLocks noGrp="1"/>
          </p:cNvSpPr>
          <p:nvPr>
            <p:ph type="subTitle" idx="1"/>
          </p:nvPr>
        </p:nvSpPr>
        <p:spPr>
          <a:xfrm>
            <a:off x="532944" y="4213654"/>
            <a:ext cx="4335618" cy="1044146"/>
          </a:xfrm>
        </p:spPr>
        <p:txBody>
          <a:bodyPr vert="horz" lIns="91440" tIns="45720" rIns="91440" bIns="45720" rtlCol="0" anchor="t">
            <a:normAutofit fontScale="85000" lnSpcReduction="20000"/>
          </a:bodyPr>
          <a:lstStyle/>
          <a:p>
            <a:r>
              <a:rPr lang="en-GB" dirty="0">
                <a:latin typeface="Poppins"/>
                <a:cs typeface="Poppins"/>
              </a:rPr>
              <a:t>Provider Availability Notifications</a:t>
            </a:r>
          </a:p>
          <a:p>
            <a:endParaRPr lang="en-GB" dirty="0">
              <a:latin typeface="Poppins" panose="00000500000000000000" pitchFamily="2" charset="0"/>
              <a:cs typeface="Poppins" panose="00000500000000000000" pitchFamily="2" charset="0"/>
            </a:endParaRPr>
          </a:p>
          <a:p>
            <a:r>
              <a:rPr lang="en-GB" dirty="0">
                <a:latin typeface="Poppins"/>
                <a:cs typeface="Poppins"/>
              </a:rPr>
              <a:t>July 2025</a:t>
            </a:r>
          </a:p>
        </p:txBody>
      </p:sp>
    </p:spTree>
    <p:extLst>
      <p:ext uri="{BB962C8B-B14F-4D97-AF65-F5344CB8AC3E}">
        <p14:creationId xmlns:p14="http://schemas.microsoft.com/office/powerpoint/2010/main" val="409021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FCCD015-63CD-47A4-11F7-C97E2365A909}"/>
              </a:ext>
            </a:extLst>
          </p:cNvPr>
          <p:cNvSpPr txBox="1">
            <a:spLocks/>
          </p:cNvSpPr>
          <p:nvPr/>
        </p:nvSpPr>
        <p:spPr>
          <a:xfrm>
            <a:off x="541587" y="1399767"/>
            <a:ext cx="11184930" cy="223535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Poppins"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Poppins"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100" b="1">
                <a:latin typeface="Poppins"/>
                <a:cs typeface="Poppins"/>
              </a:rPr>
              <a:t>Background</a:t>
            </a:r>
          </a:p>
          <a:p>
            <a:pPr>
              <a:lnSpc>
                <a:spcPct val="150000"/>
              </a:lnSpc>
              <a:defRPr/>
            </a:pPr>
            <a:r>
              <a:rPr lang="en-GB" sz="1100">
                <a:latin typeface="Poppins"/>
                <a:ea typeface="Calibri"/>
                <a:cs typeface="Poppins"/>
              </a:rPr>
              <a:t>P</a:t>
            </a:r>
            <a:r>
              <a:rPr lang="en-GB" sz="1100">
                <a:effectLst/>
                <a:latin typeface="Poppins"/>
                <a:ea typeface="Calibri"/>
                <a:cs typeface="Poppins"/>
              </a:rPr>
              <a:t>roviders need to notify us of any periods where they will have an outage, planned maintenance, or they will be unavailable to provide their contacted service for a period of time, as per the Commercial Contractual arrangement for </a:t>
            </a:r>
            <a:r>
              <a:rPr lang="en-GB" sz="1100">
                <a:latin typeface="Poppins" panose="00000500000000000000" pitchFamily="2" charset="0"/>
                <a:cs typeface="Poppins" panose="00000500000000000000" pitchFamily="2" charset="0"/>
              </a:rPr>
              <a:t>Stability Phase 1 </a:t>
            </a:r>
            <a:r>
              <a:rPr lang="en-GB" sz="1100" b="1">
                <a:latin typeface="Poppins" panose="00000500000000000000" pitchFamily="2" charset="0"/>
                <a:cs typeface="Poppins" panose="00000500000000000000" pitchFamily="2" charset="0"/>
              </a:rPr>
              <a:t>(</a:t>
            </a:r>
            <a:r>
              <a:rPr lang="en-GB" sz="1100" b="1" i="1">
                <a:latin typeface="Poppins" panose="00000500000000000000" pitchFamily="2" charset="0"/>
                <a:cs typeface="Poppins" panose="00000500000000000000" pitchFamily="2" charset="0"/>
              </a:rPr>
              <a:t>Stability Pathfinder Agreement – Phase 1) </a:t>
            </a:r>
            <a:endParaRPr lang="en-GB" sz="1100">
              <a:latin typeface="Poppins" panose="00000500000000000000" pitchFamily="2" charset="0"/>
              <a:cs typeface="Poppins" panose="00000500000000000000" pitchFamily="2" charset="0"/>
            </a:endParaRPr>
          </a:p>
          <a:p>
            <a:pPr>
              <a:defRPr/>
            </a:pPr>
            <a:r>
              <a:rPr lang="en-GB" sz="1100" b="1">
                <a:latin typeface="Poppins"/>
                <a:cs typeface="Poppins"/>
              </a:rPr>
              <a:t>Overview of the provider notification process</a:t>
            </a:r>
          </a:p>
          <a:p>
            <a:pPr>
              <a:defRPr/>
            </a:pPr>
            <a:endParaRPr lang="en-GB" sz="1100" b="1">
              <a:latin typeface="Poppins" panose="00000500000000000000" pitchFamily="2" charset="0"/>
              <a:cs typeface="Poppins" panose="00000500000000000000" pitchFamily="2" charset="0"/>
            </a:endParaRPr>
          </a:p>
          <a:p>
            <a:pPr marL="285750" indent="-285750">
              <a:lnSpc>
                <a:spcPct val="100000"/>
              </a:lnSpc>
              <a:spcBef>
                <a:spcPts val="0"/>
              </a:spcBef>
              <a:buFont typeface="Arial" panose="020B0604020202020204" pitchFamily="34" charset="0"/>
              <a:buChar char="•"/>
              <a:defRPr/>
            </a:pPr>
            <a:r>
              <a:rPr lang="en-GB" sz="1100">
                <a:latin typeface="Poppins"/>
                <a:cs typeface="Poppins"/>
              </a:rPr>
              <a:t>Providers are required to follow different processes dependant on the amount of notice being given to the NESO</a:t>
            </a:r>
          </a:p>
          <a:p>
            <a:pPr marL="285750" indent="-285750">
              <a:lnSpc>
                <a:spcPct val="100000"/>
              </a:lnSpc>
              <a:spcBef>
                <a:spcPts val="0"/>
              </a:spcBef>
              <a:buFont typeface="Arial" panose="020B0604020202020204" pitchFamily="34" charset="0"/>
              <a:buChar char="•"/>
              <a:defRPr/>
            </a:pPr>
            <a:r>
              <a:rPr lang="en-GB" sz="1100">
                <a:latin typeface="Poppins"/>
                <a:cs typeface="Poppins"/>
              </a:rPr>
              <a:t>This is summarised in slides 3-5</a:t>
            </a:r>
          </a:p>
          <a:p>
            <a:pPr>
              <a:lnSpc>
                <a:spcPct val="150000"/>
              </a:lnSpc>
              <a:defRPr/>
            </a:pPr>
            <a:endParaRPr lang="en-GB" sz="1100">
              <a:latin typeface="Poppins" panose="00000500000000000000" pitchFamily="2" charset="0"/>
              <a:cs typeface="Poppins" panose="00000500000000000000" pitchFamily="2" charset="0"/>
            </a:endParaRPr>
          </a:p>
          <a:p>
            <a:pPr>
              <a:lnSpc>
                <a:spcPct val="150000"/>
              </a:lnSpc>
              <a:defRPr/>
            </a:pPr>
            <a:endParaRPr lang="en-GB" sz="1100">
              <a:latin typeface="Poppins" panose="00000500000000000000" pitchFamily="2" charset="0"/>
              <a:cs typeface="Poppins" panose="00000500000000000000" pitchFamily="2" charset="0"/>
            </a:endParaRPr>
          </a:p>
          <a:p>
            <a:pPr lvl="1">
              <a:defRPr/>
            </a:pPr>
            <a:endParaRPr lang="en-GB" sz="1100" b="1">
              <a:latin typeface="Poppins" panose="00000500000000000000" pitchFamily="2" charset="0"/>
              <a:cs typeface="Poppins" panose="00000500000000000000" pitchFamily="2" charset="0"/>
            </a:endParaRPr>
          </a:p>
        </p:txBody>
      </p:sp>
      <p:sp>
        <p:nvSpPr>
          <p:cNvPr id="4" name="Rectangle 3">
            <a:extLst>
              <a:ext uri="{FF2B5EF4-FFF2-40B4-BE49-F238E27FC236}">
                <a16:creationId xmlns:a16="http://schemas.microsoft.com/office/drawing/2014/main" id="{00A0889C-D2A7-75A1-B663-7111FAB08F57}"/>
              </a:ext>
            </a:extLst>
          </p:cNvPr>
          <p:cNvSpPr/>
          <p:nvPr/>
        </p:nvSpPr>
        <p:spPr>
          <a:xfrm>
            <a:off x="541587" y="4335001"/>
            <a:ext cx="1802167" cy="34623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HelveticaNeueLT Pro 45 Lt"/>
              </a:rPr>
              <a:t>12 months ahead</a:t>
            </a:r>
          </a:p>
        </p:txBody>
      </p:sp>
      <p:sp>
        <p:nvSpPr>
          <p:cNvPr id="6" name="Rectangle 5">
            <a:extLst>
              <a:ext uri="{FF2B5EF4-FFF2-40B4-BE49-F238E27FC236}">
                <a16:creationId xmlns:a16="http://schemas.microsoft.com/office/drawing/2014/main" id="{A783F229-5EB5-D451-94A9-B0EB2DB13B4E}"/>
              </a:ext>
            </a:extLst>
          </p:cNvPr>
          <p:cNvSpPr/>
          <p:nvPr/>
        </p:nvSpPr>
        <p:spPr>
          <a:xfrm>
            <a:off x="7714882" y="4335001"/>
            <a:ext cx="1802167" cy="34623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HelveticaNeueLT Pro 45 Lt"/>
              </a:rPr>
              <a:t>Less than 24 hours ahead</a:t>
            </a:r>
          </a:p>
        </p:txBody>
      </p:sp>
      <p:sp>
        <p:nvSpPr>
          <p:cNvPr id="7" name="Rectangle 6">
            <a:extLst>
              <a:ext uri="{FF2B5EF4-FFF2-40B4-BE49-F238E27FC236}">
                <a16:creationId xmlns:a16="http://schemas.microsoft.com/office/drawing/2014/main" id="{A85E0DF5-6919-B6F5-7C49-6CA05267F040}"/>
              </a:ext>
            </a:extLst>
          </p:cNvPr>
          <p:cNvSpPr/>
          <p:nvPr/>
        </p:nvSpPr>
        <p:spPr>
          <a:xfrm>
            <a:off x="4112810" y="4335001"/>
            <a:ext cx="1802167" cy="34623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latin typeface="HelveticaNeueLT Pro 45 Lt"/>
              </a:rPr>
              <a:t>12 months to 24 hours ahead</a:t>
            </a:r>
          </a:p>
        </p:txBody>
      </p:sp>
      <p:sp>
        <p:nvSpPr>
          <p:cNvPr id="8" name="TextBox 7">
            <a:extLst>
              <a:ext uri="{FF2B5EF4-FFF2-40B4-BE49-F238E27FC236}">
                <a16:creationId xmlns:a16="http://schemas.microsoft.com/office/drawing/2014/main" id="{49CB1F96-430A-B520-38D0-779C1E265F87}"/>
              </a:ext>
            </a:extLst>
          </p:cNvPr>
          <p:cNvSpPr txBox="1"/>
          <p:nvPr/>
        </p:nvSpPr>
        <p:spPr>
          <a:xfrm>
            <a:off x="465483" y="4989916"/>
            <a:ext cx="2743942" cy="938719"/>
          </a:xfrm>
          <a:prstGeom prst="rect">
            <a:avLst/>
          </a:prstGeom>
        </p:spPr>
        <p:txBody>
          <a:bodyPr wrap="square" lIns="91440" tIns="45720" rIns="91440" bIns="45720" rtlCol="0" anchor="t">
            <a:spAutoFit/>
          </a:bodyPr>
          <a:lstStyle/>
          <a:p>
            <a:pPr marL="171450" indent="-171450">
              <a:buFont typeface="Arial" panose="020B0604020202020204" pitchFamily="34" charset="0"/>
              <a:buChar char="•"/>
            </a:pPr>
            <a:r>
              <a:rPr lang="en-GB" sz="1100">
                <a:solidFill>
                  <a:srgbClr val="454546"/>
                </a:solidFill>
                <a:latin typeface="HelveticaNeueLT Pro 55 Roman"/>
                <a:ea typeface="12 pt. Helvetica* 45 Light   02" panose="02000403000000020004" pitchFamily="2" charset="0"/>
              </a:rPr>
              <a:t>Providers are required to submit a Planned Maintenance </a:t>
            </a:r>
            <a:r>
              <a:rPr lang="en-GB" sz="1100">
                <a:solidFill>
                  <a:schemeClr val="tx1">
                    <a:lumMod val="75000"/>
                    <a:lumOff val="25000"/>
                  </a:schemeClr>
                </a:solidFill>
                <a:latin typeface="HelveticaNeueLT Pro 55 Roman"/>
                <a:ea typeface="12 pt. Helvetica* 45 Light   02" panose="02000403000000020004" pitchFamily="2" charset="0"/>
              </a:rPr>
              <a:t>Programme</a:t>
            </a:r>
          </a:p>
          <a:p>
            <a:pPr marL="171450" indent="-171450">
              <a:buFont typeface="Arial" panose="020B0604020202020204" pitchFamily="34" charset="0"/>
              <a:buChar char="•"/>
            </a:pPr>
            <a:r>
              <a:rPr lang="en-GB" sz="1100">
                <a:solidFill>
                  <a:srgbClr val="454546"/>
                </a:solidFill>
                <a:latin typeface="HelveticaNeueLT Pro 55 Roman"/>
                <a:ea typeface="12 pt. Helvetica* 45 Light   02" panose="02000403000000020004" pitchFamily="2" charset="0"/>
              </a:rPr>
              <a:t>The Network Planning team will review</a:t>
            </a:r>
          </a:p>
          <a:p>
            <a:pPr marL="171450" indent="-171450">
              <a:buFont typeface="Arial" panose="020B0604020202020204" pitchFamily="34" charset="0"/>
              <a:buChar char="•"/>
            </a:pPr>
            <a:r>
              <a:rPr lang="en-GB" sz="1100">
                <a:solidFill>
                  <a:srgbClr val="454546"/>
                </a:solidFill>
                <a:latin typeface="HelveticaNeueLT Pro 55 Roman"/>
                <a:ea typeface="12 pt. Helvetica* 45 Light   02" panose="02000403000000020004" pitchFamily="2" charset="0"/>
              </a:rPr>
              <a:t>This is explained further in slide 3</a:t>
            </a:r>
          </a:p>
        </p:txBody>
      </p:sp>
      <p:sp>
        <p:nvSpPr>
          <p:cNvPr id="9" name="TextBox 8">
            <a:extLst>
              <a:ext uri="{FF2B5EF4-FFF2-40B4-BE49-F238E27FC236}">
                <a16:creationId xmlns:a16="http://schemas.microsoft.com/office/drawing/2014/main" id="{AE7D4B22-B2D5-1EA6-82DC-EC52C1F48439}"/>
              </a:ext>
            </a:extLst>
          </p:cNvPr>
          <p:cNvSpPr txBox="1"/>
          <p:nvPr/>
        </p:nvSpPr>
        <p:spPr>
          <a:xfrm>
            <a:off x="7585049" y="4989916"/>
            <a:ext cx="2743942" cy="1107996"/>
          </a:xfrm>
          <a:prstGeom prst="rect">
            <a:avLst/>
          </a:prstGeom>
        </p:spPr>
        <p:txBody>
          <a:bodyPr wrap="square" lIns="91440" tIns="45720" rIns="91440" bIns="45720" rtlCol="0" anchor="t">
            <a:spAutoFit/>
          </a:bodyPr>
          <a:lstStyle/>
          <a:p>
            <a:pPr marL="171450" indent="-171450">
              <a:buFont typeface="Arial" panose="020B0604020202020204" pitchFamily="34" charset="0"/>
              <a:buChar char="•"/>
            </a:pPr>
            <a:r>
              <a:rPr lang="en-GB" sz="1100">
                <a:solidFill>
                  <a:srgbClr val="454546"/>
                </a:solidFill>
                <a:latin typeface="HelveticaNeueLT Pro 55 Roman"/>
                <a:ea typeface="12 pt. Helvetica* 45 Light   02" panose="02000403000000020004" pitchFamily="2" charset="0"/>
              </a:rPr>
              <a:t>Providers are required to submit any details of Unplanned Outages or Reduction in Capability</a:t>
            </a:r>
          </a:p>
          <a:p>
            <a:pPr marL="171450" indent="-171450">
              <a:buFont typeface="Arial" panose="020B0604020202020204" pitchFamily="34" charset="0"/>
              <a:buChar char="•"/>
            </a:pPr>
            <a:r>
              <a:rPr lang="en-GB" sz="1100">
                <a:solidFill>
                  <a:srgbClr val="454546"/>
                </a:solidFill>
                <a:latin typeface="HelveticaNeueLT Pro 55 Roman"/>
                <a:ea typeface="12 pt. Helvetica* 45 Light   02" panose="02000403000000020004" pitchFamily="2" charset="0"/>
              </a:rPr>
              <a:t>The forms can be submitted to the Control Room via email</a:t>
            </a:r>
          </a:p>
          <a:p>
            <a:pPr marL="171450" indent="-171450">
              <a:buFont typeface="Arial" panose="020B0604020202020204" pitchFamily="34" charset="0"/>
              <a:buChar char="•"/>
            </a:pPr>
            <a:r>
              <a:rPr lang="en-GB" sz="1100">
                <a:solidFill>
                  <a:srgbClr val="454546"/>
                </a:solidFill>
                <a:latin typeface="HelveticaNeueLT Pro 55 Roman"/>
                <a:ea typeface="12 pt. Helvetica* 45 Light   02" panose="02000403000000020004" pitchFamily="2" charset="0"/>
              </a:rPr>
              <a:t>This is explained further in slide 5</a:t>
            </a:r>
          </a:p>
        </p:txBody>
      </p:sp>
      <p:sp>
        <p:nvSpPr>
          <p:cNvPr id="10" name="TextBox 9">
            <a:extLst>
              <a:ext uri="{FF2B5EF4-FFF2-40B4-BE49-F238E27FC236}">
                <a16:creationId xmlns:a16="http://schemas.microsoft.com/office/drawing/2014/main" id="{7A0B5DA8-26BC-B6EC-1E11-DDDC30565F6A}"/>
              </a:ext>
            </a:extLst>
          </p:cNvPr>
          <p:cNvSpPr txBox="1"/>
          <p:nvPr/>
        </p:nvSpPr>
        <p:spPr>
          <a:xfrm>
            <a:off x="4025266" y="4989916"/>
            <a:ext cx="2743942" cy="1446550"/>
          </a:xfrm>
          <a:prstGeom prst="rect">
            <a:avLst/>
          </a:prstGeom>
        </p:spPr>
        <p:txBody>
          <a:bodyPr wrap="square" lIns="91440" tIns="45720" rIns="91440" bIns="45720" rtlCol="0" anchor="t">
            <a:spAutoFit/>
          </a:bodyPr>
          <a:lstStyle/>
          <a:p>
            <a:pPr marL="171450" indent="-171450">
              <a:buFont typeface="Arial" panose="020B0604020202020204" pitchFamily="34" charset="0"/>
              <a:buChar char="•"/>
            </a:pPr>
            <a:r>
              <a:rPr lang="en-GB" sz="1100">
                <a:solidFill>
                  <a:schemeClr val="tx1">
                    <a:lumMod val="75000"/>
                    <a:lumOff val="25000"/>
                  </a:schemeClr>
                </a:solidFill>
                <a:latin typeface="HelveticaNeueLT Pro 55 Roman"/>
                <a:ea typeface="12 pt. Helvetica* 45 Light   02" panose="02000403000000020004" pitchFamily="2" charset="0"/>
              </a:rPr>
              <a:t>Providers are required to submit any details of Planned Outages or Reduction in Capability </a:t>
            </a:r>
          </a:p>
          <a:p>
            <a:pPr marL="171450" indent="-171450">
              <a:buFont typeface="Arial" panose="020B0604020202020204" pitchFamily="34" charset="0"/>
              <a:buChar char="•"/>
            </a:pPr>
            <a:r>
              <a:rPr lang="en-GB" sz="1100">
                <a:solidFill>
                  <a:schemeClr val="tx1">
                    <a:lumMod val="75000"/>
                    <a:lumOff val="25000"/>
                  </a:schemeClr>
                </a:solidFill>
                <a:latin typeface="HelveticaNeueLT Pro 55 Roman"/>
                <a:ea typeface="12 pt. Helvetica* 45 Light   02" panose="02000403000000020004" pitchFamily="2" charset="0"/>
              </a:rPr>
              <a:t>This information can be submitted via </a:t>
            </a:r>
            <a:r>
              <a:rPr lang="en-GB" sz="1100" err="1">
                <a:solidFill>
                  <a:schemeClr val="tx1">
                    <a:lumMod val="75000"/>
                    <a:lumOff val="25000"/>
                  </a:schemeClr>
                </a:solidFill>
                <a:latin typeface="HelveticaNeueLT Pro 55 Roman"/>
                <a:ea typeface="12 pt. Helvetica* 45 Light   02" panose="02000403000000020004" pitchFamily="2" charset="0"/>
              </a:rPr>
              <a:t>eNAMS</a:t>
            </a:r>
            <a:r>
              <a:rPr lang="en-GB" sz="1100">
                <a:solidFill>
                  <a:schemeClr val="tx1">
                    <a:lumMod val="75000"/>
                    <a:lumOff val="25000"/>
                  </a:schemeClr>
                </a:solidFill>
                <a:latin typeface="HelveticaNeueLT Pro 55 Roman"/>
                <a:ea typeface="12 pt. Helvetica* 45 Light   02" panose="02000403000000020004" pitchFamily="2" charset="0"/>
              </a:rPr>
              <a:t> or </a:t>
            </a:r>
            <a:r>
              <a:rPr lang="en-GB" sz="1100">
                <a:solidFill>
                  <a:schemeClr val="tx1">
                    <a:lumMod val="75000"/>
                    <a:lumOff val="25000"/>
                  </a:schemeClr>
                </a:solidFill>
                <a:latin typeface="HelveticaNeueLT Pro 55 Roman" panose="020B0604020202020204" pitchFamily="34" charset="77"/>
                <a:ea typeface="12 pt. Helvetica* 45 Light   02" panose="02000403000000020004" pitchFamily="2" charset="0"/>
              </a:rPr>
              <a:t>by populating a standardised template/proforma and returning it to the NESO via email</a:t>
            </a:r>
          </a:p>
          <a:p>
            <a:pPr marL="171450" indent="-171450">
              <a:buFont typeface="Arial" panose="020B0604020202020204" pitchFamily="34" charset="0"/>
              <a:buChar char="•"/>
            </a:pPr>
            <a:r>
              <a:rPr lang="en-GB" sz="1100">
                <a:solidFill>
                  <a:schemeClr val="tx1">
                    <a:lumMod val="75000"/>
                    <a:lumOff val="25000"/>
                  </a:schemeClr>
                </a:solidFill>
                <a:latin typeface="HelveticaNeueLT Pro 55 Roman"/>
                <a:ea typeface="12 pt. Helvetica* 45 Light   02" panose="02000403000000020004" pitchFamily="2" charset="0"/>
              </a:rPr>
              <a:t>This is explained further in slide 4</a:t>
            </a:r>
          </a:p>
        </p:txBody>
      </p:sp>
      <p:sp>
        <p:nvSpPr>
          <p:cNvPr id="11" name="Title 1">
            <a:extLst>
              <a:ext uri="{FF2B5EF4-FFF2-40B4-BE49-F238E27FC236}">
                <a16:creationId xmlns:a16="http://schemas.microsoft.com/office/drawing/2014/main" id="{0DD64BFE-0512-D6A4-138A-7C265C2AD31B}"/>
              </a:ext>
            </a:extLst>
          </p:cNvPr>
          <p:cNvSpPr txBox="1">
            <a:spLocks/>
          </p:cNvSpPr>
          <p:nvPr/>
        </p:nvSpPr>
        <p:spPr>
          <a:xfrm>
            <a:off x="542557" y="488844"/>
            <a:ext cx="9709361" cy="870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accent1"/>
                </a:solidFill>
                <a:latin typeface="Poppins Medium" pitchFamily="2" charset="77"/>
                <a:ea typeface="+mj-ea"/>
                <a:cs typeface="Poppins Medium" pitchFamily="2" charset="77"/>
              </a:defRPr>
            </a:lvl1pPr>
          </a:lstStyle>
          <a:p>
            <a:r>
              <a:rPr lang="en-GB" sz="3200"/>
              <a:t>Overview</a:t>
            </a:r>
          </a:p>
        </p:txBody>
      </p:sp>
      <p:sp>
        <p:nvSpPr>
          <p:cNvPr id="2" name="Arrow: Right 1">
            <a:extLst>
              <a:ext uri="{FF2B5EF4-FFF2-40B4-BE49-F238E27FC236}">
                <a16:creationId xmlns:a16="http://schemas.microsoft.com/office/drawing/2014/main" id="{D8338E54-E1FC-3411-AFA5-8B9919929D62}"/>
              </a:ext>
            </a:extLst>
          </p:cNvPr>
          <p:cNvSpPr/>
          <p:nvPr/>
        </p:nvSpPr>
        <p:spPr>
          <a:xfrm>
            <a:off x="541587" y="3635120"/>
            <a:ext cx="8975461" cy="56383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HelveticaNeueLT Pro 45 Lt"/>
              </a:rPr>
              <a:t>Notice period prior to Delivery</a:t>
            </a:r>
          </a:p>
        </p:txBody>
      </p:sp>
    </p:spTree>
    <p:extLst>
      <p:ext uri="{BB962C8B-B14F-4D97-AF65-F5344CB8AC3E}">
        <p14:creationId xmlns:p14="http://schemas.microsoft.com/office/powerpoint/2010/main" val="224378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0E9AE-9290-BD3A-A982-73CD9DAC9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108FF3-C14A-E1BC-4DE5-C6AE6006CFF0}"/>
              </a:ext>
            </a:extLst>
          </p:cNvPr>
          <p:cNvSpPr>
            <a:spLocks noGrp="1"/>
          </p:cNvSpPr>
          <p:nvPr>
            <p:ph type="title"/>
          </p:nvPr>
        </p:nvSpPr>
        <p:spPr/>
        <p:txBody>
          <a:bodyPr>
            <a:normAutofit/>
          </a:bodyPr>
          <a:lstStyle/>
          <a:p>
            <a:r>
              <a:rPr lang="en-GB" sz="3200">
                <a:latin typeface="Poppins Medium"/>
                <a:cs typeface="Poppins Medium"/>
              </a:rPr>
              <a:t>Planned Outages (Maintenance Programme) </a:t>
            </a:r>
          </a:p>
        </p:txBody>
      </p:sp>
      <p:sp>
        <p:nvSpPr>
          <p:cNvPr id="5" name="Text Placeholder 2">
            <a:extLst>
              <a:ext uri="{FF2B5EF4-FFF2-40B4-BE49-F238E27FC236}">
                <a16:creationId xmlns:a16="http://schemas.microsoft.com/office/drawing/2014/main" id="{91CD4F5F-FD3C-ADC9-5A8A-7D662E54E27E}"/>
              </a:ext>
            </a:extLst>
          </p:cNvPr>
          <p:cNvSpPr txBox="1">
            <a:spLocks/>
          </p:cNvSpPr>
          <p:nvPr/>
        </p:nvSpPr>
        <p:spPr>
          <a:xfrm>
            <a:off x="637272" y="1207675"/>
            <a:ext cx="11152273" cy="415335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Poppins"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Poppins"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GB" sz="1000" b="1">
                <a:latin typeface="Poppins"/>
                <a:cs typeface="Poppins"/>
              </a:rPr>
              <a:t>Summary</a:t>
            </a:r>
          </a:p>
          <a:p>
            <a:pPr marL="171450" indent="-171450" fontAlgn="base">
              <a:buFont typeface="Arial" panose="020B0604020202020204" pitchFamily="34" charset="0"/>
              <a:buChar char="•"/>
            </a:pPr>
            <a:r>
              <a:rPr lang="en-GB" sz="1000">
                <a:latin typeface="Poppins"/>
                <a:cs typeface="Poppins"/>
              </a:rPr>
              <a:t>As per section 3 of </a:t>
            </a:r>
            <a:r>
              <a:rPr lang="en-GB" sz="1000">
                <a:latin typeface="Poppins" panose="00000500000000000000" pitchFamily="2" charset="0"/>
                <a:cs typeface="Poppins" panose="00000500000000000000" pitchFamily="2" charset="0"/>
              </a:rPr>
              <a:t>the </a:t>
            </a:r>
            <a:r>
              <a:rPr lang="en-GB" sz="1000" b="1">
                <a:effectLst/>
                <a:latin typeface="Poppins" panose="00000500000000000000" pitchFamily="2" charset="0"/>
                <a:cs typeface="Poppins" panose="00000500000000000000" pitchFamily="2" charset="0"/>
              </a:rPr>
              <a:t>Stability Pathfinder Agreement – Phase 1 </a:t>
            </a:r>
            <a:r>
              <a:rPr lang="en-GB" sz="1000" b="1" i="1">
                <a:latin typeface="Poppins" panose="00000500000000000000" pitchFamily="2" charset="0"/>
                <a:cs typeface="Poppins" panose="00000500000000000000" pitchFamily="2" charset="0"/>
              </a:rPr>
              <a:t> </a:t>
            </a:r>
            <a:r>
              <a:rPr lang="en-GB" sz="1000">
                <a:latin typeface="Poppins"/>
                <a:cs typeface="Poppins"/>
              </a:rPr>
              <a:t>– providers are required to submit a </a:t>
            </a:r>
            <a:r>
              <a:rPr lang="en-GB" sz="1000" b="1">
                <a:latin typeface="Poppins"/>
                <a:cs typeface="Poppins"/>
              </a:rPr>
              <a:t>Planned Maintenance Programme </a:t>
            </a:r>
            <a:r>
              <a:rPr lang="en-GB" sz="1000">
                <a:latin typeface="Poppins"/>
                <a:cs typeface="Poppins"/>
              </a:rPr>
              <a:t>prior to the start of each contract year.  </a:t>
            </a:r>
          </a:p>
          <a:p>
            <a:pPr marL="171450" indent="-171450" fontAlgn="base">
              <a:buFont typeface="Arial" panose="020B0604020202020204" pitchFamily="34" charset="0"/>
              <a:buChar char="•"/>
            </a:pPr>
            <a:endParaRPr lang="en-GB" sz="1000" b="1">
              <a:latin typeface="Poppins" panose="00000500000000000000" pitchFamily="2" charset="0"/>
              <a:cs typeface="Poppins" panose="00000500000000000000" pitchFamily="2" charset="0"/>
            </a:endParaRPr>
          </a:p>
          <a:p>
            <a:pPr algn="l" rtl="0" fontAlgn="base"/>
            <a:r>
              <a:rPr lang="en-GB" sz="1000" b="1">
                <a:latin typeface="Poppins"/>
                <a:cs typeface="Poppins"/>
              </a:rPr>
              <a:t>Contractual Information </a:t>
            </a:r>
          </a:p>
          <a:p>
            <a:pPr algn="just">
              <a:lnSpc>
                <a:spcPct val="115000"/>
              </a:lnSpc>
              <a:spcBef>
                <a:spcPts val="600"/>
              </a:spcBef>
              <a:spcAft>
                <a:spcPts val="600"/>
              </a:spcAft>
              <a:tabLst>
                <a:tab pos="-914400" algn="l"/>
                <a:tab pos="-457200" algn="l"/>
                <a:tab pos="450215" algn="l"/>
                <a:tab pos="1743710" algn="l"/>
                <a:tab pos="2408555" algn="l"/>
                <a:tab pos="3155950" algn="l"/>
                <a:tab pos="4318635" algn="l"/>
              </a:tabLst>
            </a:pPr>
            <a:r>
              <a:rPr lang="en-GB" sz="1000" i="1">
                <a:latin typeface="Poppins"/>
                <a:cs typeface="Poppins"/>
              </a:rPr>
              <a:t>3.1.2 -</a:t>
            </a:r>
            <a:r>
              <a:rPr lang="en-GB" sz="1000" i="1">
                <a:effectLst/>
                <a:latin typeface="Poppins"/>
                <a:ea typeface="Times New Roman" panose="02020603050405020304" pitchFamily="18" charset="0"/>
                <a:cs typeface="Poppins"/>
              </a:rPr>
              <a:t> </a:t>
            </a:r>
            <a:r>
              <a:rPr lang="en-GB" sz="1000" i="1">
                <a:latin typeface="Poppins"/>
                <a:cs typeface="Poppins"/>
              </a:rPr>
              <a:t>In accordance with the timescales and provisions of the </a:t>
            </a:r>
            <a:r>
              <a:rPr lang="en-GB" sz="1000" b="1" i="1">
                <a:latin typeface="Poppins"/>
                <a:cs typeface="Poppins"/>
              </a:rPr>
              <a:t>Grid Code</a:t>
            </a:r>
            <a:r>
              <a:rPr lang="en-GB" sz="1000" i="1">
                <a:latin typeface="Poppins"/>
                <a:cs typeface="Poppins"/>
              </a:rPr>
              <a:t>, the </a:t>
            </a:r>
            <a:r>
              <a:rPr lang="en-GB" sz="1000" b="1" i="1">
                <a:latin typeface="Poppins"/>
                <a:cs typeface="Poppins"/>
              </a:rPr>
              <a:t>Provider</a:t>
            </a:r>
            <a:r>
              <a:rPr lang="en-GB" sz="1000" i="1">
                <a:latin typeface="Poppins"/>
                <a:cs typeface="Poppins"/>
              </a:rPr>
              <a:t> shall notify the </a:t>
            </a:r>
            <a:r>
              <a:rPr lang="en-GB" sz="1000" b="1" i="1">
                <a:latin typeface="Poppins"/>
                <a:cs typeface="Poppins"/>
              </a:rPr>
              <a:t>Company</a:t>
            </a:r>
            <a:r>
              <a:rPr lang="en-GB" sz="1000" i="1">
                <a:latin typeface="Poppins"/>
                <a:cs typeface="Poppins"/>
              </a:rPr>
              <a:t> of all planned maintenance and inspection periods applicable to the </a:t>
            </a:r>
            <a:r>
              <a:rPr lang="en-GB" sz="1000" b="1" i="1">
                <a:latin typeface="Poppins"/>
                <a:cs typeface="Poppins"/>
              </a:rPr>
              <a:t>Facility (“Maintenance Plan”) </a:t>
            </a:r>
            <a:r>
              <a:rPr lang="en-GB" sz="1000" i="1">
                <a:latin typeface="Poppins"/>
                <a:cs typeface="Poppins"/>
              </a:rPr>
              <a:t>for the forthcoming year (except that for the last year of this </a:t>
            </a:r>
            <a:r>
              <a:rPr lang="en-GB" sz="1000" b="1" i="1">
                <a:latin typeface="Poppins"/>
                <a:cs typeface="Poppins"/>
              </a:rPr>
              <a:t>Agreement</a:t>
            </a:r>
            <a:r>
              <a:rPr lang="en-GB" sz="1000" i="1">
                <a:latin typeface="Poppins"/>
                <a:cs typeface="Poppins"/>
              </a:rPr>
              <a:t>, the </a:t>
            </a:r>
            <a:r>
              <a:rPr lang="en-GB" sz="1000" b="1" i="1">
                <a:latin typeface="Poppins"/>
                <a:cs typeface="Poppins"/>
              </a:rPr>
              <a:t>Maintenance Plan </a:t>
            </a:r>
            <a:r>
              <a:rPr lang="en-GB" sz="1000" i="1">
                <a:latin typeface="Poppins"/>
                <a:cs typeface="Poppins"/>
              </a:rPr>
              <a:t>shall be applicable only for the relevant portion of the forthcoming year). Within fourteen (14) days of such notification, the</a:t>
            </a:r>
            <a:r>
              <a:rPr lang="en-GB" sz="1000" b="1" i="1">
                <a:latin typeface="Poppins"/>
                <a:cs typeface="Poppins"/>
              </a:rPr>
              <a:t> Company </a:t>
            </a:r>
            <a:r>
              <a:rPr lang="en-GB" sz="1000" i="1">
                <a:latin typeface="Poppins"/>
                <a:cs typeface="Poppins"/>
              </a:rPr>
              <a:t>shall notify the </a:t>
            </a:r>
            <a:r>
              <a:rPr lang="en-GB" sz="1000" b="1" i="1">
                <a:latin typeface="Poppins"/>
                <a:cs typeface="Poppins"/>
              </a:rPr>
              <a:t>Provider</a:t>
            </a:r>
            <a:r>
              <a:rPr lang="en-GB" sz="1000" i="1">
                <a:latin typeface="Poppins"/>
                <a:cs typeface="Poppins"/>
              </a:rPr>
              <a:t> of its agreement (which shall not be unreasonably withheld) with or objections to the </a:t>
            </a:r>
            <a:r>
              <a:rPr lang="en-GB" sz="1000" b="1" i="1">
                <a:latin typeface="Poppins"/>
                <a:cs typeface="Poppins"/>
              </a:rPr>
              <a:t>Maintenance Plan </a:t>
            </a:r>
            <a:r>
              <a:rPr lang="en-GB" sz="1000" i="1">
                <a:latin typeface="Poppins"/>
                <a:cs typeface="Poppins"/>
              </a:rPr>
              <a:t>and, if the </a:t>
            </a:r>
            <a:r>
              <a:rPr lang="en-GB" sz="1000" b="1" i="1">
                <a:latin typeface="Poppins"/>
                <a:cs typeface="Poppins"/>
              </a:rPr>
              <a:t>Company</a:t>
            </a:r>
            <a:r>
              <a:rPr lang="en-GB" sz="1000" i="1">
                <a:latin typeface="Poppins"/>
                <a:cs typeface="Poppins"/>
              </a:rPr>
              <a:t> shall make no notification within such time, it shall become binding on the </a:t>
            </a:r>
            <a:r>
              <a:rPr lang="en-GB" sz="1000" b="1" i="1">
                <a:latin typeface="Poppins"/>
                <a:cs typeface="Poppins"/>
              </a:rPr>
              <a:t>Parties. </a:t>
            </a:r>
            <a:r>
              <a:rPr lang="en-GB" sz="1000" i="1">
                <a:latin typeface="Poppins"/>
                <a:cs typeface="Poppins"/>
              </a:rPr>
              <a:t>The </a:t>
            </a:r>
            <a:r>
              <a:rPr lang="en-GB" sz="1000" b="1" i="1">
                <a:latin typeface="Poppins"/>
                <a:cs typeface="Poppins"/>
              </a:rPr>
              <a:t>Parties</a:t>
            </a:r>
            <a:r>
              <a:rPr lang="en-GB" sz="1000" i="1">
                <a:latin typeface="Poppins"/>
                <a:cs typeface="Poppins"/>
              </a:rPr>
              <a:t> shall act in good faith and use reasonable endeavours to resolve any objections notified by the </a:t>
            </a:r>
            <a:r>
              <a:rPr lang="en-GB" sz="1000" b="1" i="1">
                <a:latin typeface="Poppins"/>
                <a:cs typeface="Poppins"/>
              </a:rPr>
              <a:t>Company</a:t>
            </a:r>
            <a:r>
              <a:rPr lang="en-GB" sz="1000" i="1">
                <a:latin typeface="Poppins"/>
                <a:cs typeface="Poppins"/>
              </a:rPr>
              <a:t> taking into account maintenance practices consistent with </a:t>
            </a:r>
            <a:r>
              <a:rPr lang="en-GB" sz="1000" b="1" i="1">
                <a:latin typeface="Poppins"/>
                <a:cs typeface="Poppins"/>
              </a:rPr>
              <a:t>Good Industry Practice </a:t>
            </a:r>
            <a:r>
              <a:rPr lang="en-GB" sz="1000" i="1">
                <a:latin typeface="Poppins"/>
                <a:cs typeface="Poppins"/>
              </a:rPr>
              <a:t>and the </a:t>
            </a:r>
            <a:r>
              <a:rPr lang="en-GB" sz="1000" b="1" i="1">
                <a:latin typeface="Poppins"/>
                <a:cs typeface="Poppins"/>
              </a:rPr>
              <a:t>Maintenance Plan </a:t>
            </a:r>
            <a:r>
              <a:rPr lang="en-GB" sz="1000" i="1">
                <a:latin typeface="Poppins"/>
                <a:cs typeface="Poppins"/>
              </a:rPr>
              <a:t>shall be amended accordingly</a:t>
            </a:r>
            <a:endParaRPr lang="en-US" sz="1000" b="1" i="1">
              <a:effectLst/>
              <a:latin typeface="Poppins"/>
              <a:ea typeface="Arial" panose="020B0604020202020204" pitchFamily="34" charset="0"/>
              <a:cs typeface="Poppins"/>
            </a:endParaRPr>
          </a:p>
          <a:p>
            <a:pPr algn="just">
              <a:lnSpc>
                <a:spcPct val="115000"/>
              </a:lnSpc>
              <a:spcBef>
                <a:spcPts val="600"/>
              </a:spcBef>
              <a:spcAft>
                <a:spcPts val="600"/>
              </a:spcAft>
              <a:tabLst>
                <a:tab pos="-914400" algn="l"/>
                <a:tab pos="-457200" algn="l"/>
                <a:tab pos="450215" algn="l"/>
                <a:tab pos="1743710" algn="l"/>
                <a:tab pos="2408555" algn="l"/>
                <a:tab pos="3155950" algn="l"/>
                <a:tab pos="4318635" algn="l"/>
              </a:tabLst>
            </a:pPr>
            <a:r>
              <a:rPr lang="en-US" sz="1000" i="1" spc="-5">
                <a:effectLst/>
                <a:latin typeface="Poppins"/>
                <a:ea typeface="Arial" panose="020B0604020202020204" pitchFamily="34" charset="0"/>
                <a:cs typeface="Poppins"/>
              </a:rPr>
              <a:t>3.1.3 - </a:t>
            </a:r>
            <a:r>
              <a:rPr lang="en-GB" sz="1000" i="1">
                <a:latin typeface="Poppins"/>
                <a:cs typeface="Poppins"/>
              </a:rPr>
              <a:t>The </a:t>
            </a:r>
            <a:r>
              <a:rPr lang="en-GB" sz="1000" b="1" i="1">
                <a:latin typeface="Poppins"/>
                <a:cs typeface="Poppins"/>
              </a:rPr>
              <a:t>Provider</a:t>
            </a:r>
            <a:r>
              <a:rPr lang="en-GB" sz="1000" i="1">
                <a:latin typeface="Poppins"/>
                <a:cs typeface="Poppins"/>
              </a:rPr>
              <a:t> shall be entitled to payment for </a:t>
            </a:r>
            <a:r>
              <a:rPr lang="en-GB" sz="1000" b="1" i="1">
                <a:latin typeface="Poppins"/>
                <a:cs typeface="Poppins"/>
              </a:rPr>
              <a:t>Availability</a:t>
            </a:r>
            <a:r>
              <a:rPr lang="en-GB" sz="1000" i="1">
                <a:latin typeface="Poppins"/>
                <a:cs typeface="Poppins"/>
              </a:rPr>
              <a:t> in respect of any period specified in the </a:t>
            </a:r>
            <a:r>
              <a:rPr lang="en-GB" sz="1000" b="1" i="1">
                <a:latin typeface="Poppins"/>
                <a:cs typeface="Poppins"/>
              </a:rPr>
              <a:t>Maintenance Plan </a:t>
            </a:r>
            <a:r>
              <a:rPr lang="en-GB" sz="1000" i="1">
                <a:latin typeface="Poppins"/>
                <a:cs typeface="Poppins"/>
              </a:rPr>
              <a:t>in which the </a:t>
            </a:r>
            <a:r>
              <a:rPr lang="en-GB" sz="1000" b="1" i="1">
                <a:latin typeface="Poppins"/>
                <a:cs typeface="Poppins"/>
              </a:rPr>
              <a:t>Facility</a:t>
            </a:r>
            <a:r>
              <a:rPr lang="en-GB" sz="1000" i="1">
                <a:latin typeface="Poppins"/>
                <a:cs typeface="Poppins"/>
              </a:rPr>
              <a:t> will be </a:t>
            </a:r>
            <a:r>
              <a:rPr lang="en-GB" sz="1000" b="1" i="1">
                <a:latin typeface="Poppins"/>
                <a:cs typeface="Poppins"/>
              </a:rPr>
              <a:t>Unavailable </a:t>
            </a:r>
            <a:r>
              <a:rPr lang="en-GB" sz="1000" i="1">
                <a:latin typeface="Poppins"/>
                <a:cs typeface="Poppins"/>
              </a:rPr>
              <a:t>to the extent of (unless the Parties agree otherwise) a maximum of fifteen (15) days in any period of twelve (12) calendar months (to be reduced on a pro rata basis where the </a:t>
            </a:r>
            <a:r>
              <a:rPr lang="en-GB" sz="1000" b="1" i="1">
                <a:latin typeface="Poppins"/>
                <a:cs typeface="Poppins"/>
              </a:rPr>
              <a:t>Maintenance Plan </a:t>
            </a:r>
            <a:r>
              <a:rPr lang="en-GB" sz="1000" i="1">
                <a:latin typeface="Poppins"/>
                <a:cs typeface="Poppins"/>
              </a:rPr>
              <a:t>covers a period of less than twelve (12) calendar months.</a:t>
            </a:r>
            <a:endParaRPr lang="en-GB" sz="1000" b="1" i="1">
              <a:effectLst/>
              <a:latin typeface="Poppins"/>
              <a:ea typeface="Arial" panose="020B0604020202020204" pitchFamily="34" charset="0"/>
              <a:cs typeface="Poppins"/>
            </a:endParaRPr>
          </a:p>
          <a:p>
            <a:pPr algn="just">
              <a:lnSpc>
                <a:spcPct val="115000"/>
              </a:lnSpc>
              <a:spcBef>
                <a:spcPts val="600"/>
              </a:spcBef>
              <a:spcAft>
                <a:spcPts val="600"/>
              </a:spcAft>
              <a:tabLst>
                <a:tab pos="-914400" algn="l"/>
                <a:tab pos="-457200" algn="l"/>
                <a:tab pos="450215" algn="l"/>
                <a:tab pos="1743710" algn="l"/>
                <a:tab pos="2408555" algn="l"/>
                <a:tab pos="3155950" algn="l"/>
                <a:tab pos="4318635" algn="l"/>
              </a:tabLst>
            </a:pPr>
            <a:endParaRPr lang="en-GB" sz="1000" i="1">
              <a:effectLst/>
              <a:latin typeface="Poppins" panose="00000500000000000000" pitchFamily="2" charset="0"/>
              <a:ea typeface="Times New Roman" panose="02020603050405020304" pitchFamily="18" charset="0"/>
              <a:cs typeface="Poppins" panose="00000500000000000000" pitchFamily="2" charset="0"/>
            </a:endParaRPr>
          </a:p>
        </p:txBody>
      </p:sp>
      <p:sp>
        <p:nvSpPr>
          <p:cNvPr id="4" name="Rectangle 3">
            <a:extLst>
              <a:ext uri="{FF2B5EF4-FFF2-40B4-BE49-F238E27FC236}">
                <a16:creationId xmlns:a16="http://schemas.microsoft.com/office/drawing/2014/main" id="{C028237D-DE75-46A6-7004-CF50CE68016F}"/>
              </a:ext>
            </a:extLst>
          </p:cNvPr>
          <p:cNvSpPr/>
          <p:nvPr/>
        </p:nvSpPr>
        <p:spPr>
          <a:xfrm>
            <a:off x="637271" y="4370197"/>
            <a:ext cx="9824252" cy="1942114"/>
          </a:xfrm>
          <a:prstGeom prst="rect">
            <a:avLst/>
          </a:prstGeom>
          <a:solidFill>
            <a:srgbClr val="E7E6E6"/>
          </a:solidFill>
          <a:ln w="12700" cap="flat" cmpd="sng" algn="ctr">
            <a:noFill/>
            <a:prstDash val="solid"/>
            <a:miter lim="800000"/>
          </a:ln>
          <a:effectLst/>
        </p:spPr>
        <p:txBody>
          <a:bodyPr lIns="91440" tIns="45720" rIns="91440" bIns="4572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Process for Provider Notifications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Providers can send a Maintenance Plan to the following email addresses at the start of each Contract Year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1"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628650" lvl="2" indent="-171450">
              <a:buFont typeface="Arial" panose="020B0604020202020204" pitchFamily="34" charset="0"/>
              <a:buChar char="•"/>
            </a:pPr>
            <a:r>
              <a:rPr lang="en-GB" sz="1000" b="1" dirty="0">
                <a:solidFill>
                  <a:schemeClr val="bg2">
                    <a:lumMod val="50000"/>
                    <a:lumOff val="50000"/>
                  </a:schemeClr>
                </a:solidFill>
                <a:latin typeface="Poppins"/>
                <a:cs typeface="Poppins"/>
              </a:rPr>
              <a:t>England &amp; Wales: </a:t>
            </a:r>
            <a:r>
              <a:rPr lang="en-GB" sz="1000" b="1" u="sng" dirty="0" err="1">
                <a:solidFill>
                  <a:srgbClr val="0563C1"/>
                </a:solidFill>
                <a:effectLst/>
                <a:latin typeface="Poppins"/>
                <a:ea typeface="Calibri"/>
                <a:cs typeface="Poppins"/>
                <a:hlinkClick r:id="rId2"/>
              </a:rPr>
              <a:t>tranreq@neso.energy</a:t>
            </a:r>
            <a:r>
              <a:rPr lang="en-GB" sz="1000" b="1" u="sng" dirty="0">
                <a:solidFill>
                  <a:srgbClr val="0563C1"/>
                </a:solidFill>
                <a:effectLst/>
                <a:latin typeface="Poppins"/>
                <a:ea typeface="Calibri"/>
                <a:cs typeface="Poppins"/>
              </a:rPr>
              <a:t> </a:t>
            </a:r>
            <a:endParaRPr lang="en-GB" sz="1000" dirty="0">
              <a:latin typeface="Poppins"/>
              <a:cs typeface="Poppins"/>
            </a:endParaRPr>
          </a:p>
          <a:p>
            <a:pPr marL="628650" lvl="2" indent="-171450">
              <a:buFont typeface="Arial" panose="020B0604020202020204" pitchFamily="34" charset="0"/>
              <a:buChar char="•"/>
            </a:pPr>
            <a:r>
              <a:rPr lang="en-GB" sz="1000" b="1" dirty="0">
                <a:solidFill>
                  <a:schemeClr val="bg2">
                    <a:lumMod val="50000"/>
                    <a:lumOff val="50000"/>
                  </a:schemeClr>
                </a:solidFill>
                <a:latin typeface="Poppins"/>
                <a:cs typeface="Poppins"/>
              </a:rPr>
              <a:t>Scotland:  </a:t>
            </a:r>
            <a:r>
              <a:rPr lang="en-GB" sz="1000" b="1" dirty="0" err="1">
                <a:solidFill>
                  <a:schemeClr val="bg2">
                    <a:lumMod val="50000"/>
                    <a:lumOff val="50000"/>
                  </a:schemeClr>
                </a:solidFill>
                <a:latin typeface="Poppins"/>
                <a:cs typeface="Poppins"/>
                <a:hlinkClick r:id="rId3"/>
              </a:rPr>
              <a:t>TRScotland@neso.energy</a:t>
            </a:r>
            <a:r>
              <a:rPr lang="en-GB" sz="1000" b="1" dirty="0">
                <a:solidFill>
                  <a:schemeClr val="bg2">
                    <a:lumMod val="50000"/>
                    <a:lumOff val="50000"/>
                  </a:schemeClr>
                </a:solidFill>
                <a:latin typeface="Poppins"/>
                <a:cs typeface="Poppins"/>
              </a:rPr>
              <a:t> </a:t>
            </a:r>
          </a:p>
          <a:p>
            <a:pPr marL="457200" lvl="2"/>
            <a:endParaRPr lang="en-GB" sz="1000" b="1" dirty="0">
              <a:solidFill>
                <a:schemeClr val="bg2">
                  <a:lumMod val="50000"/>
                  <a:lumOff val="50000"/>
                </a:schemeClr>
              </a:solidFill>
              <a:latin typeface="Poppins" panose="00000500000000000000" pitchFamily="2" charset="0"/>
              <a:cs typeface="Poppins" panose="00000500000000000000" pitchFamily="2" charset="0"/>
            </a:endParaRPr>
          </a:p>
          <a:p>
            <a:pPr marL="628650" marR="0" lvl="2"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1" i="0" u="none" strike="noStrike" kern="0" cap="none" spc="0" normalizeH="0" baseline="0" noProof="0" dirty="0">
              <a:ln>
                <a:noFill/>
              </a:ln>
              <a:solidFill>
                <a:srgbClr val="5B9BD5"/>
              </a:solidFill>
              <a:effectLst/>
              <a:uLnTx/>
              <a:uFillTx/>
              <a:latin typeface="Poppins" panose="00000500000000000000" pitchFamily="2" charset="0"/>
              <a:cs typeface="Poppins" panose="00000500000000000000" pitchFamily="2" charset="0"/>
            </a:endParaRP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Within fourteen (14) </a:t>
            </a:r>
            <a:r>
              <a:rPr lang="en-GB" sz="1000" kern="0" dirty="0">
                <a:solidFill>
                  <a:srgbClr val="000000"/>
                </a:solidFill>
                <a:latin typeface="Poppins" panose="00000500000000000000" pitchFamily="2" charset="0"/>
                <a:cs typeface="Poppins" panose="00000500000000000000" pitchFamily="2" charset="0"/>
              </a:rPr>
              <a:t>day`s</a:t>
            </a: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 NESO will notify the provider of agreement or any objections/feedback to the Maintenance Plan.  If no response is received within 14 days the provider can assume that the plan has been accepted</a:t>
            </a:r>
            <a:endParaRPr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The NESO Network Planning team will utilise the information provided to update the </a:t>
            </a:r>
            <a:r>
              <a:rPr kumimoji="0" lang="en-GB" sz="1000" b="0" i="0" u="none" strike="noStrike" kern="0" cap="none" spc="0" normalizeH="0" baseline="0" noProof="0" dirty="0" err="1">
                <a:ln>
                  <a:noFill/>
                </a:ln>
                <a:solidFill>
                  <a:srgbClr val="000000"/>
                </a:solidFill>
                <a:effectLst/>
                <a:uLnTx/>
                <a:uFillTx/>
                <a:latin typeface="Poppins" panose="00000500000000000000" pitchFamily="2" charset="0"/>
                <a:cs typeface="Poppins" panose="00000500000000000000" pitchFamily="2" charset="0"/>
              </a:rPr>
              <a:t>eNAMS</a:t>
            </a: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 system accordingly </a:t>
            </a:r>
          </a:p>
          <a:p>
            <a:pPr marL="171450" lvl="1" indent="-171450">
              <a:buFont typeface="Arial" panose="020B0604020202020204" pitchFamily="34" charset="0"/>
              <a:buChar char="•"/>
              <a:defRPr/>
            </a:pPr>
            <a:endParaRPr lang="en-GB" sz="1000" kern="0" dirty="0">
              <a:solidFill>
                <a:srgbClr val="000000"/>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94F1922B-25A5-5237-CD89-1180076624D8}"/>
              </a:ext>
            </a:extLst>
          </p:cNvPr>
          <p:cNvSpPr/>
          <p:nvPr/>
        </p:nvSpPr>
        <p:spPr>
          <a:xfrm>
            <a:off x="10389833" y="18895"/>
            <a:ext cx="1802167" cy="34623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latin typeface="HelveticaNeueLT Pro 45 Lt"/>
              </a:rPr>
              <a:t>12 months ahead</a:t>
            </a:r>
          </a:p>
        </p:txBody>
      </p:sp>
    </p:spTree>
    <p:extLst>
      <p:ext uri="{BB962C8B-B14F-4D97-AF65-F5344CB8AC3E}">
        <p14:creationId xmlns:p14="http://schemas.microsoft.com/office/powerpoint/2010/main" val="3430433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rmAutofit/>
          </a:bodyPr>
          <a:lstStyle/>
          <a:p>
            <a:r>
              <a:rPr lang="en-GB" sz="3200"/>
              <a:t>Planned Outages/Reduction in Capability</a:t>
            </a:r>
          </a:p>
        </p:txBody>
      </p:sp>
      <p:sp>
        <p:nvSpPr>
          <p:cNvPr id="5" name="Text Placeholder 2">
            <a:extLst>
              <a:ext uri="{FF2B5EF4-FFF2-40B4-BE49-F238E27FC236}">
                <a16:creationId xmlns:a16="http://schemas.microsoft.com/office/drawing/2014/main" id="{5FCCD015-63CD-47A4-11F7-C97E2365A909}"/>
              </a:ext>
            </a:extLst>
          </p:cNvPr>
          <p:cNvSpPr txBox="1">
            <a:spLocks/>
          </p:cNvSpPr>
          <p:nvPr/>
        </p:nvSpPr>
        <p:spPr>
          <a:xfrm>
            <a:off x="637273" y="1314210"/>
            <a:ext cx="11152273" cy="176328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Poppins"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Poppins"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GB" sz="1000" b="1">
                <a:latin typeface="Poppins"/>
                <a:cs typeface="Poppins"/>
              </a:rPr>
              <a:t>Summary</a:t>
            </a:r>
          </a:p>
          <a:p>
            <a:pPr marL="171450" indent="-171450" fontAlgn="base">
              <a:buFont typeface="Arial" panose="020B0604020202020204" pitchFamily="34" charset="0"/>
              <a:buChar char="•"/>
            </a:pPr>
            <a:r>
              <a:rPr lang="en-GB" sz="1000">
                <a:latin typeface="Poppins" panose="00000500000000000000" pitchFamily="2" charset="0"/>
                <a:cs typeface="Poppins" panose="00000500000000000000" pitchFamily="2" charset="0"/>
              </a:rPr>
              <a:t>As per section 3 of the </a:t>
            </a:r>
            <a:r>
              <a:rPr lang="en-GB" sz="1000" b="1">
                <a:effectLst/>
                <a:latin typeface="Poppins" panose="00000500000000000000" pitchFamily="2" charset="0"/>
                <a:cs typeface="Poppins" panose="00000500000000000000" pitchFamily="2" charset="0"/>
              </a:rPr>
              <a:t>Stability Pathfinder Agreement – Phase 1 </a:t>
            </a:r>
            <a:r>
              <a:rPr lang="en-GB" sz="1000" b="1" i="1">
                <a:latin typeface="Poppins" panose="00000500000000000000" pitchFamily="2" charset="0"/>
                <a:cs typeface="Poppins" panose="00000500000000000000" pitchFamily="2" charset="0"/>
              </a:rPr>
              <a:t> </a:t>
            </a:r>
            <a:r>
              <a:rPr lang="en-GB" sz="1000">
                <a:latin typeface="Poppins" panose="00000500000000000000" pitchFamily="2" charset="0"/>
                <a:cs typeface="Poppins" panose="00000500000000000000" pitchFamily="2" charset="0"/>
              </a:rPr>
              <a:t>– providers are required to make the NESO aware of any outages or reductions in capability as soon as possible </a:t>
            </a:r>
          </a:p>
          <a:p>
            <a:pPr algn="l" rtl="0" fontAlgn="base"/>
            <a:endParaRPr lang="en-GB" sz="1000" b="1">
              <a:latin typeface="Poppins" panose="00000500000000000000" pitchFamily="2" charset="0"/>
              <a:cs typeface="Poppins" panose="00000500000000000000" pitchFamily="2" charset="0"/>
            </a:endParaRPr>
          </a:p>
          <a:p>
            <a:pPr algn="l" rtl="0" fontAlgn="base"/>
            <a:r>
              <a:rPr lang="en-GB" sz="1000" b="1">
                <a:latin typeface="Poppins"/>
                <a:cs typeface="Poppins"/>
              </a:rPr>
              <a:t>Contractual Information</a:t>
            </a:r>
          </a:p>
          <a:p>
            <a:pPr fontAlgn="base"/>
            <a:r>
              <a:rPr lang="en-US" sz="1000" i="1" spc="-5">
                <a:effectLst/>
                <a:latin typeface="Poppins" panose="00000500000000000000" pitchFamily="2" charset="0"/>
                <a:ea typeface="Arial" panose="020B0604020202020204" pitchFamily="34" charset="0"/>
                <a:cs typeface="Poppins" panose="00000500000000000000" pitchFamily="2" charset="0"/>
              </a:rPr>
              <a:t>3.4 - </a:t>
            </a:r>
            <a:r>
              <a:rPr lang="en-US" sz="1000" spc="-5">
                <a:effectLst/>
                <a:latin typeface="Poppins" panose="00000500000000000000" pitchFamily="2" charset="0"/>
                <a:ea typeface="Arial" panose="020B0604020202020204" pitchFamily="34" charset="0"/>
                <a:cs typeface="Poppins" panose="00000500000000000000" pitchFamily="2" charset="0"/>
              </a:rPr>
              <a:t>E</a:t>
            </a:r>
            <a:r>
              <a:rPr lang="en-GB" sz="1000"/>
              <a:t>ach Notice of Unavailability shall be accompanied by an explanation in reasonable detail of the reasons for the Facility being Unavailable, which, in relation to the Summer Period in any Contract Year may relate to technical issues concerning the Facility.</a:t>
            </a:r>
            <a:endParaRPr lang="en-GB" sz="1000" i="1" spc="-5">
              <a:effectLst/>
              <a:latin typeface="Poppins" panose="00000500000000000000" pitchFamily="2" charset="0"/>
              <a:ea typeface="Arial" panose="020B0604020202020204" pitchFamily="34" charset="0"/>
              <a:cs typeface="Poppins" panose="00000500000000000000" pitchFamily="2" charset="0"/>
            </a:endParaRPr>
          </a:p>
          <a:p>
            <a:pPr algn="l" rtl="0" fontAlgn="base"/>
            <a:endParaRPr lang="en-GB" sz="1000" i="1">
              <a:effectLst/>
              <a:latin typeface="Poppins" panose="00000500000000000000" pitchFamily="2" charset="0"/>
              <a:ea typeface="Times New Roman" panose="02020603050405020304" pitchFamily="18" charset="0"/>
              <a:cs typeface="Poppins" panose="00000500000000000000" pitchFamily="2" charset="0"/>
            </a:endParaRPr>
          </a:p>
        </p:txBody>
      </p:sp>
      <p:sp>
        <p:nvSpPr>
          <p:cNvPr id="4" name="Rectangle 3">
            <a:extLst>
              <a:ext uri="{FF2B5EF4-FFF2-40B4-BE49-F238E27FC236}">
                <a16:creationId xmlns:a16="http://schemas.microsoft.com/office/drawing/2014/main" id="{685B8501-AE9B-314D-2EA2-1E26878BAAA0}"/>
              </a:ext>
            </a:extLst>
          </p:cNvPr>
          <p:cNvSpPr/>
          <p:nvPr/>
        </p:nvSpPr>
        <p:spPr>
          <a:xfrm>
            <a:off x="741365" y="3299566"/>
            <a:ext cx="10067278" cy="2648955"/>
          </a:xfrm>
          <a:prstGeom prst="rect">
            <a:avLst/>
          </a:prstGeom>
          <a:solidFill>
            <a:srgbClr val="E7E6E6"/>
          </a:solidFill>
          <a:ln w="12700" cap="flat" cmpd="sng" algn="ctr">
            <a:noFill/>
            <a:prstDash val="solid"/>
            <a:miter lim="800000"/>
          </a:ln>
          <a:effectLst/>
        </p:spPr>
        <p:txBody>
          <a:bodyPr lIns="91440" tIns="45720" rIns="91440" bIns="45720" rtlCol="0" anchor="t"/>
          <a:lstStyle/>
          <a:p>
            <a:r>
              <a:rPr lang="en-GB" sz="1000" b="1" dirty="0">
                <a:latin typeface="Poppins"/>
                <a:cs typeface="Poppins"/>
              </a:rPr>
              <a:t>Process for Provider Notifications</a:t>
            </a:r>
          </a:p>
          <a:p>
            <a:endParaRPr lang="en-GB" sz="1000" b="1" dirty="0">
              <a:latin typeface="Poppins" panose="00000500000000000000" pitchFamily="2" charset="0"/>
              <a:cs typeface="Poppins" panose="00000500000000000000" pitchFamily="2" charset="0"/>
            </a:endParaRPr>
          </a:p>
          <a:p>
            <a:pPr marL="171450" lvl="1" indent="-171450" fontAlgn="base">
              <a:buFont typeface="Arial" panose="020B0604020202020204" pitchFamily="34" charset="0"/>
              <a:buChar char="•"/>
              <a:defRPr/>
            </a:pPr>
            <a:r>
              <a:rPr lang="en-GB" sz="1000" b="0" i="0" u="none" strike="noStrike" dirty="0">
                <a:solidFill>
                  <a:srgbClr val="000000"/>
                </a:solidFill>
                <a:effectLst/>
                <a:latin typeface="Poppins"/>
                <a:cs typeface="Poppins"/>
              </a:rPr>
              <a:t> </a:t>
            </a:r>
            <a:r>
              <a:rPr lang="en-GB" sz="1000" dirty="0">
                <a:latin typeface="Poppins"/>
                <a:cs typeface="Poppins"/>
              </a:rPr>
              <a:t>Providers have 2 options for submitting this information to NESO :-</a:t>
            </a:r>
            <a:r>
              <a:rPr lang="en-US" sz="1000" dirty="0">
                <a:latin typeface="Poppins"/>
                <a:cs typeface="Poppins"/>
              </a:rPr>
              <a:t>​</a:t>
            </a:r>
          </a:p>
          <a:p>
            <a:pPr algn="l" rtl="0" fontAlgn="base"/>
            <a:endParaRPr lang="en-GB" sz="1000" b="0" i="0" dirty="0">
              <a:solidFill>
                <a:srgbClr val="000000"/>
              </a:solidFill>
              <a:effectLst/>
              <a:latin typeface="Poppins" panose="00000500000000000000" pitchFamily="2" charset="0"/>
              <a:cs typeface="Poppins" panose="00000500000000000000" pitchFamily="2" charset="0"/>
            </a:endParaRPr>
          </a:p>
          <a:p>
            <a:pPr algn="l" rtl="0" fontAlgn="base">
              <a:buFont typeface="+mj-lt"/>
              <a:buAutoNum type="arabicPeriod"/>
            </a:pPr>
            <a:r>
              <a:rPr lang="en-GB" sz="1000" b="1" i="0" u="none" strike="noStrike" dirty="0">
                <a:solidFill>
                  <a:srgbClr val="000000"/>
                </a:solidFill>
                <a:effectLst/>
                <a:latin typeface="Poppins"/>
                <a:cs typeface="Poppins"/>
              </a:rPr>
              <a:t>Via </a:t>
            </a:r>
            <a:r>
              <a:rPr lang="en-GB" sz="1000" b="1" i="0" u="none" strike="noStrike" dirty="0" err="1">
                <a:solidFill>
                  <a:srgbClr val="000000"/>
                </a:solidFill>
                <a:effectLst/>
                <a:latin typeface="Poppins"/>
                <a:cs typeface="Poppins"/>
              </a:rPr>
              <a:t>eNAMS</a:t>
            </a:r>
            <a:r>
              <a:rPr lang="en-GB" sz="1000" b="1" i="0" u="none" strike="noStrike" dirty="0">
                <a:solidFill>
                  <a:srgbClr val="000000"/>
                </a:solidFill>
                <a:effectLst/>
                <a:latin typeface="Poppins"/>
                <a:cs typeface="Poppins"/>
              </a:rPr>
              <a:t> </a:t>
            </a:r>
            <a:r>
              <a:rPr lang="en-GB" sz="1000" b="0" i="0" u="none" strike="noStrike" dirty="0">
                <a:solidFill>
                  <a:srgbClr val="000000"/>
                </a:solidFill>
                <a:effectLst/>
                <a:latin typeface="Poppins"/>
                <a:cs typeface="Poppins"/>
              </a:rPr>
              <a:t>– providers can </a:t>
            </a:r>
            <a:r>
              <a:rPr lang="en-GB" sz="1000" b="0" i="0" u="sng" strike="noStrike" dirty="0">
                <a:solidFill>
                  <a:srgbClr val="0000FF"/>
                </a:solidFill>
                <a:effectLst/>
                <a:latin typeface="Poppins"/>
                <a:cs typeface="Poppins"/>
                <a:hlinkClick r:id="rId2"/>
              </a:rPr>
              <a:t>request access to </a:t>
            </a:r>
            <a:r>
              <a:rPr lang="en-GB" sz="1000" b="1" i="0" u="sng" strike="noStrike" dirty="0">
                <a:solidFill>
                  <a:srgbClr val="0000FF"/>
                </a:solidFill>
                <a:effectLst/>
                <a:latin typeface="Poppins"/>
                <a:cs typeface="Poppins"/>
                <a:hlinkClick r:id="rId2"/>
              </a:rPr>
              <a:t>eNAMS</a:t>
            </a:r>
            <a:r>
              <a:rPr lang="en-GB" sz="1000" b="0" i="0" u="sng" strike="noStrike" dirty="0">
                <a:solidFill>
                  <a:srgbClr val="0000FF"/>
                </a:solidFill>
                <a:effectLst/>
                <a:latin typeface="Poppins"/>
                <a:cs typeface="Poppins"/>
                <a:hlinkClick r:id="rId2"/>
              </a:rPr>
              <a:t> </a:t>
            </a:r>
            <a:r>
              <a:rPr lang="en-GB" sz="1000" b="0" i="0" u="none" strike="noStrike" dirty="0">
                <a:solidFill>
                  <a:srgbClr val="000000"/>
                </a:solidFill>
                <a:effectLst/>
                <a:latin typeface="Poppins"/>
                <a:cs typeface="Poppins"/>
              </a:rPr>
              <a:t>(a NESO planning tool) and add information about their outages</a:t>
            </a:r>
            <a:r>
              <a:rPr lang="en-US" sz="1000" b="0" i="0" dirty="0">
                <a:solidFill>
                  <a:srgbClr val="000000"/>
                </a:solidFill>
                <a:effectLst/>
                <a:latin typeface="Poppins"/>
                <a:cs typeface="Poppins"/>
              </a:rPr>
              <a:t>​</a:t>
            </a:r>
          </a:p>
          <a:p>
            <a:pPr algn="l" rtl="0" fontAlgn="base">
              <a:buFont typeface="+mj-lt"/>
              <a:buAutoNum type="arabicPeriod"/>
            </a:pPr>
            <a:endParaRPr lang="en-GB" sz="1000" b="0" i="0" dirty="0">
              <a:solidFill>
                <a:srgbClr val="000000"/>
              </a:solidFill>
              <a:effectLst/>
              <a:latin typeface="Poppins" panose="00000500000000000000" pitchFamily="2" charset="0"/>
              <a:cs typeface="Poppins" panose="00000500000000000000" pitchFamily="2" charset="0"/>
            </a:endParaRPr>
          </a:p>
          <a:p>
            <a:pPr fontAlgn="base">
              <a:buFont typeface="+mj-lt"/>
              <a:buAutoNum type="arabicPeriod" startAt="2"/>
            </a:pPr>
            <a:r>
              <a:rPr lang="en-GB" sz="1000" b="1" i="0" u="none" strike="noStrike" dirty="0">
                <a:solidFill>
                  <a:srgbClr val="000000"/>
                </a:solidFill>
                <a:effectLst/>
                <a:latin typeface="Poppins"/>
                <a:cs typeface="Poppins"/>
              </a:rPr>
              <a:t>Via email </a:t>
            </a:r>
            <a:r>
              <a:rPr lang="en-GB" sz="1000" b="0" i="0" u="none" strike="noStrike" dirty="0">
                <a:solidFill>
                  <a:srgbClr val="000000"/>
                </a:solidFill>
                <a:effectLst/>
                <a:latin typeface="Poppins"/>
                <a:cs typeface="Poppins"/>
              </a:rPr>
              <a:t>– alternatively, providers are required to complete a </a:t>
            </a:r>
            <a:r>
              <a:rPr lang="en-GB" sz="1000" b="0" i="0" u="none" strike="noStrike" dirty="0">
                <a:solidFill>
                  <a:srgbClr val="000000"/>
                </a:solidFill>
                <a:effectLst/>
                <a:latin typeface="Poppins"/>
                <a:cs typeface="Poppins"/>
                <a:hlinkClick r:id="rId3"/>
              </a:rPr>
              <a:t>template/proforma</a:t>
            </a:r>
            <a:r>
              <a:rPr lang="en-GB" sz="1000" b="0" i="0" u="none" strike="noStrike" dirty="0">
                <a:solidFill>
                  <a:srgbClr val="000000"/>
                </a:solidFill>
                <a:effectLst/>
                <a:latin typeface="Poppins"/>
                <a:cs typeface="Poppins"/>
              </a:rPr>
              <a:t> and send it to the following email addresses</a:t>
            </a:r>
            <a:r>
              <a:rPr lang="en-US" sz="1000" b="0" i="0" dirty="0">
                <a:solidFill>
                  <a:srgbClr val="000000"/>
                </a:solidFill>
                <a:effectLst/>
                <a:latin typeface="Poppins"/>
                <a:cs typeface="Poppins"/>
              </a:rPr>
              <a:t>​</a:t>
            </a:r>
          </a:p>
          <a:p>
            <a:pPr marR="0" lvl="0" defTabSz="914400" eaLnBrk="1" fontAlgn="auto" latinLnBrk="0" hangingPunct="1">
              <a:lnSpc>
                <a:spcPct val="100000"/>
              </a:lnSpc>
              <a:spcBef>
                <a:spcPts val="0"/>
              </a:spcBef>
              <a:spcAft>
                <a:spcPts val="0"/>
              </a:spcAft>
              <a:buClrTx/>
              <a:buSzTx/>
              <a:tabLst/>
              <a:defRPr/>
            </a:pPr>
            <a:endParaRPr lang="en-GB" sz="1000" b="1"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628650" lvl="2" indent="-171450">
              <a:buFont typeface="Arial" panose="020B0604020202020204" pitchFamily="34" charset="0"/>
              <a:buChar char="•"/>
            </a:pPr>
            <a:r>
              <a:rPr lang="en-GB" sz="1000" b="1" dirty="0">
                <a:solidFill>
                  <a:schemeClr val="bg2">
                    <a:lumMod val="50000"/>
                    <a:lumOff val="50000"/>
                  </a:schemeClr>
                </a:solidFill>
                <a:latin typeface="Poppins"/>
                <a:cs typeface="Poppins"/>
              </a:rPr>
              <a:t>England &amp; Wales: </a:t>
            </a:r>
            <a:r>
              <a:rPr lang="en-GB" sz="1000" b="1" u="sng" dirty="0" err="1">
                <a:solidFill>
                  <a:srgbClr val="0563C1"/>
                </a:solidFill>
                <a:effectLst/>
                <a:latin typeface="Poppins"/>
                <a:ea typeface="Calibri"/>
                <a:cs typeface="Poppins"/>
                <a:hlinkClick r:id="rId4"/>
              </a:rPr>
              <a:t>tranreq@neso.energy</a:t>
            </a:r>
            <a:r>
              <a:rPr lang="en-GB" sz="1000" b="1" u="sng" dirty="0">
                <a:solidFill>
                  <a:srgbClr val="0563C1"/>
                </a:solidFill>
                <a:effectLst/>
                <a:latin typeface="Poppins"/>
                <a:ea typeface="Calibri"/>
                <a:cs typeface="Poppins"/>
              </a:rPr>
              <a:t> </a:t>
            </a:r>
            <a:endParaRPr lang="en-GB" sz="1000" b="1" dirty="0">
              <a:latin typeface="Poppins"/>
              <a:cs typeface="Poppins"/>
            </a:endParaRPr>
          </a:p>
          <a:p>
            <a:pPr marL="628650" lvl="2" indent="-171450">
              <a:buFont typeface="Arial" panose="020B0604020202020204" pitchFamily="34" charset="0"/>
              <a:buChar char="•"/>
            </a:pPr>
            <a:r>
              <a:rPr lang="en-GB" sz="1000" b="1" dirty="0">
                <a:solidFill>
                  <a:schemeClr val="bg2">
                    <a:lumMod val="50000"/>
                    <a:lumOff val="50000"/>
                  </a:schemeClr>
                </a:solidFill>
                <a:latin typeface="Poppins"/>
                <a:cs typeface="Poppins"/>
              </a:rPr>
              <a:t>Scotland</a:t>
            </a:r>
            <a:r>
              <a:rPr lang="en-GB" sz="1000" b="1" dirty="0">
                <a:latin typeface="Poppins"/>
                <a:cs typeface="Poppins"/>
              </a:rPr>
              <a:t>: </a:t>
            </a:r>
            <a:r>
              <a:rPr lang="en-GB" sz="1000" b="1" dirty="0">
                <a:solidFill>
                  <a:schemeClr val="accent5"/>
                </a:solidFill>
                <a:latin typeface="Poppins"/>
                <a:cs typeface="Poppins"/>
              </a:rPr>
              <a:t> </a:t>
            </a:r>
            <a:r>
              <a:rPr lang="en-GB" sz="1000" b="1" dirty="0" err="1">
                <a:solidFill>
                  <a:schemeClr val="bg2">
                    <a:lumMod val="50000"/>
                    <a:lumOff val="50000"/>
                  </a:schemeClr>
                </a:solidFill>
                <a:latin typeface="Poppins"/>
                <a:cs typeface="Poppins"/>
                <a:hlinkClick r:id="rId5"/>
              </a:rPr>
              <a:t>TRScotland@neso.energy</a:t>
            </a:r>
            <a:r>
              <a:rPr lang="en-GB" sz="1000" b="1" dirty="0">
                <a:solidFill>
                  <a:schemeClr val="bg2">
                    <a:lumMod val="50000"/>
                    <a:lumOff val="50000"/>
                  </a:schemeClr>
                </a:solidFill>
                <a:latin typeface="Poppins"/>
                <a:cs typeface="Poppins"/>
              </a:rPr>
              <a:t> </a:t>
            </a:r>
          </a:p>
          <a:p>
            <a:pPr marL="628650" lvl="2" indent="-171450">
              <a:buFont typeface="Arial" panose="020B0604020202020204" pitchFamily="34" charset="0"/>
              <a:buChar char="•"/>
            </a:pPr>
            <a:endParaRPr lang="en-GB" sz="1000" u="sng" dirty="0">
              <a:solidFill>
                <a:srgbClr val="0563C1"/>
              </a:solidFill>
              <a:effectLst/>
              <a:latin typeface="Poppins"/>
              <a:ea typeface="Calibri"/>
              <a:cs typeface="Poppins"/>
            </a:endParaRPr>
          </a:p>
          <a:p>
            <a:pPr marL="628650" lvl="2" indent="-171450">
              <a:buFont typeface="Arial" panose="020B0604020202020204" pitchFamily="34" charset="0"/>
              <a:buChar char="•"/>
            </a:pPr>
            <a:endParaRPr lang="en-GB" sz="1000" b="1" dirty="0">
              <a:solidFill>
                <a:srgbClr val="F9DF5E"/>
              </a:solidFill>
              <a:latin typeface="Poppins" panose="00000500000000000000" pitchFamily="2" charset="0"/>
              <a:ea typeface="Calibri"/>
              <a:cs typeface="Poppins" panose="00000500000000000000" pitchFamily="2" charset="0"/>
            </a:endParaRPr>
          </a:p>
          <a:p>
            <a:pPr marL="171450" lvl="1" indent="-171450">
              <a:buFont typeface="Arial" panose="020B0604020202020204" pitchFamily="34" charset="0"/>
              <a:buChar char="•"/>
              <a:defRPr/>
            </a:pPr>
            <a:r>
              <a:rPr lang="en-GB" sz="1000" dirty="0">
                <a:latin typeface="Poppins"/>
                <a:cs typeface="Poppins"/>
              </a:rPr>
              <a:t>With option 2 – the completed template/proforma will be reviewed by NESO’s Network Planning team and the information will be added to </a:t>
            </a:r>
            <a:r>
              <a:rPr lang="en-GB" sz="1000" dirty="0" err="1">
                <a:latin typeface="Poppins"/>
                <a:cs typeface="Poppins"/>
              </a:rPr>
              <a:t>eNAMS</a:t>
            </a:r>
            <a:r>
              <a:rPr lang="en-GB" sz="1000" dirty="0">
                <a:latin typeface="Poppins"/>
                <a:cs typeface="Poppins"/>
              </a:rPr>
              <a:t> on the providers behalf</a:t>
            </a:r>
          </a:p>
          <a:p>
            <a:pPr marL="171450" lvl="1" indent="-171450">
              <a:buFont typeface="Arial" panose="020B0604020202020204" pitchFamily="34" charset="0"/>
              <a:buChar char="•"/>
              <a:defRPr/>
            </a:pPr>
            <a:endParaRPr lang="en-GB" sz="1000" dirty="0">
              <a:latin typeface="Poppins"/>
              <a:cs typeface="Poppins"/>
            </a:endParaRPr>
          </a:p>
          <a:p>
            <a:pPr marL="171450" lvl="1" indent="-171450">
              <a:buFont typeface="Arial" panose="020B0604020202020204" pitchFamily="34" charset="0"/>
              <a:buChar char="•"/>
              <a:defRPr/>
            </a:pPr>
            <a:r>
              <a:rPr lang="en-GB" sz="1000" dirty="0">
                <a:latin typeface="Poppins"/>
                <a:cs typeface="Poppins"/>
              </a:rPr>
              <a:t>To understand the impact of reductions in capability providers should refer to </a:t>
            </a:r>
            <a:r>
              <a:rPr lang="en-GB" sz="1000" i="1" dirty="0">
                <a:latin typeface="Poppins"/>
                <a:cs typeface="Poppins"/>
              </a:rPr>
              <a:t>Schedule F – Payments </a:t>
            </a:r>
            <a:r>
              <a:rPr lang="en-GB" sz="1000" dirty="0">
                <a:latin typeface="Poppins"/>
                <a:cs typeface="Poppins"/>
              </a:rPr>
              <a:t>of their Stability Pathfinder Agreement</a:t>
            </a:r>
          </a:p>
          <a:p>
            <a:pPr marL="171450" lvl="1" indent="-171450">
              <a:buFont typeface="Arial" panose="020B0604020202020204" pitchFamily="34" charset="0"/>
              <a:buChar char="•"/>
              <a:defRPr/>
            </a:pPr>
            <a:endParaRPr lang="en-GB" sz="1000" dirty="0">
              <a:latin typeface="Poppins"/>
              <a:cs typeface="Poppins"/>
            </a:endParaRPr>
          </a:p>
          <a:p>
            <a:pPr marL="0" lvl="1">
              <a:defRPr/>
            </a:pPr>
            <a:r>
              <a:rPr kumimoji="0" lang="en-GB" sz="1000" b="0" i="0" u="none" strike="noStrike" kern="0" cap="none" spc="0" normalizeH="0" baseline="0" noProof="0" dirty="0">
                <a:ln>
                  <a:noFill/>
                </a:ln>
                <a:solidFill>
                  <a:srgbClr val="000000"/>
                </a:solidFill>
                <a:effectLst/>
                <a:uLnTx/>
                <a:uFillTx/>
                <a:latin typeface="Poppins"/>
                <a:cs typeface="Poppins"/>
              </a:rPr>
              <a:t> </a:t>
            </a:r>
            <a:endParaRPr lang="en-GB" sz="1000" b="0" i="0" u="none" strike="noStrike" kern="0" cap="none" spc="0" normalizeH="0" baseline="0" noProof="0" dirty="0">
              <a:ln>
                <a:noFill/>
              </a:ln>
              <a:solidFill>
                <a:srgbClr val="000000"/>
              </a:solidFill>
              <a:effectLst/>
              <a:uLnTx/>
              <a:uFillTx/>
              <a:latin typeface="Poppins"/>
              <a:cs typeface="Poppins"/>
            </a:endParaRPr>
          </a:p>
          <a:p>
            <a:pPr marL="0" lvl="1"/>
            <a:endParaRPr lang="en-GB" sz="1000" dirty="0">
              <a:latin typeface="Poppins" panose="00000500000000000000" pitchFamily="2" charset="0"/>
              <a:cs typeface="Poppins" panose="00000500000000000000" pitchFamily="2" charset="0"/>
            </a:endParaRPr>
          </a:p>
        </p:txBody>
      </p:sp>
      <p:sp>
        <p:nvSpPr>
          <p:cNvPr id="15" name="Rectangle 14">
            <a:extLst>
              <a:ext uri="{FF2B5EF4-FFF2-40B4-BE49-F238E27FC236}">
                <a16:creationId xmlns:a16="http://schemas.microsoft.com/office/drawing/2014/main" id="{E4676BEB-6CCC-2CEF-165B-6AB70BDB9086}"/>
              </a:ext>
            </a:extLst>
          </p:cNvPr>
          <p:cNvSpPr/>
          <p:nvPr/>
        </p:nvSpPr>
        <p:spPr>
          <a:xfrm>
            <a:off x="10325257" y="5980"/>
            <a:ext cx="1866743" cy="359145"/>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a:ea typeface="+mn-lt"/>
                <a:cs typeface="+mn-lt"/>
              </a:rPr>
              <a:t>12 months to 24 hours ahead</a:t>
            </a:r>
            <a:endParaRPr lang="en-US"/>
          </a:p>
        </p:txBody>
      </p:sp>
    </p:spTree>
    <p:extLst>
      <p:ext uri="{BB962C8B-B14F-4D97-AF65-F5344CB8AC3E}">
        <p14:creationId xmlns:p14="http://schemas.microsoft.com/office/powerpoint/2010/main" val="293200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058D1-90C5-91C1-DFAF-C9C7834E0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3D5C83-1636-2760-D3F0-93D92E0088B5}"/>
              </a:ext>
            </a:extLst>
          </p:cNvPr>
          <p:cNvSpPr>
            <a:spLocks noGrp="1"/>
          </p:cNvSpPr>
          <p:nvPr>
            <p:ph type="title"/>
          </p:nvPr>
        </p:nvSpPr>
        <p:spPr>
          <a:xfrm>
            <a:off x="564121" y="328011"/>
            <a:ext cx="9709361" cy="870551"/>
          </a:xfrm>
        </p:spPr>
        <p:txBody>
          <a:bodyPr>
            <a:normAutofit/>
          </a:bodyPr>
          <a:lstStyle/>
          <a:p>
            <a:r>
              <a:rPr lang="en-GB" sz="3200">
                <a:latin typeface="Poppins"/>
                <a:cs typeface="Poppins Medium"/>
              </a:rPr>
              <a:t>Unplanned</a:t>
            </a:r>
            <a:r>
              <a:rPr lang="en-GB" sz="3200">
                <a:latin typeface="Poppins Medium"/>
                <a:cs typeface="Poppins Medium"/>
              </a:rPr>
              <a:t> Outages / Reduction in Capability</a:t>
            </a:r>
          </a:p>
        </p:txBody>
      </p:sp>
      <p:sp>
        <p:nvSpPr>
          <p:cNvPr id="5" name="Text Placeholder 2">
            <a:extLst>
              <a:ext uri="{FF2B5EF4-FFF2-40B4-BE49-F238E27FC236}">
                <a16:creationId xmlns:a16="http://schemas.microsoft.com/office/drawing/2014/main" id="{649457E0-FA69-FAA6-F0A9-D8E4DA883055}"/>
              </a:ext>
            </a:extLst>
          </p:cNvPr>
          <p:cNvSpPr txBox="1">
            <a:spLocks/>
          </p:cNvSpPr>
          <p:nvPr/>
        </p:nvSpPr>
        <p:spPr>
          <a:xfrm>
            <a:off x="564121" y="1186162"/>
            <a:ext cx="11152273" cy="282479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Poppins"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Poppins"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GB" sz="1000" b="1">
                <a:latin typeface="Poppins" panose="00000500000000000000" pitchFamily="2" charset="0"/>
                <a:cs typeface="Poppins" panose="00000500000000000000" pitchFamily="2" charset="0"/>
              </a:rPr>
              <a:t>Summary</a:t>
            </a:r>
          </a:p>
          <a:p>
            <a:pPr marL="171450" indent="-171450" algn="l" rtl="0" fontAlgn="base">
              <a:buFont typeface="Arial" panose="020B0604020202020204" pitchFamily="34" charset="0"/>
              <a:buChar char="•"/>
            </a:pPr>
            <a:r>
              <a:rPr lang="en-GB" sz="1000">
                <a:latin typeface="Poppins" panose="00000500000000000000" pitchFamily="2" charset="0"/>
                <a:cs typeface="Poppins" panose="00000500000000000000" pitchFamily="2" charset="0"/>
              </a:rPr>
              <a:t>As per section 3 of the </a:t>
            </a:r>
            <a:r>
              <a:rPr lang="en-GB" sz="1000" b="1">
                <a:effectLst/>
                <a:latin typeface="Poppins" panose="00000500000000000000" pitchFamily="2" charset="0"/>
                <a:cs typeface="Poppins" panose="00000500000000000000" pitchFamily="2" charset="0"/>
              </a:rPr>
              <a:t>Stability Pathfinder Agreement – Phase 1 </a:t>
            </a:r>
            <a:r>
              <a:rPr lang="en-GB" sz="1000" b="1" i="1">
                <a:latin typeface="Poppins" panose="00000500000000000000" pitchFamily="2" charset="0"/>
                <a:cs typeface="Poppins" panose="00000500000000000000" pitchFamily="2" charset="0"/>
              </a:rPr>
              <a:t> </a:t>
            </a:r>
            <a:r>
              <a:rPr lang="en-GB" sz="1000">
                <a:latin typeface="Poppins" panose="00000500000000000000" pitchFamily="2" charset="0"/>
                <a:cs typeface="Poppins" panose="00000500000000000000" pitchFamily="2" charset="0"/>
              </a:rPr>
              <a:t>– providers are required to make the NESO aware of any notification of unavailability as soon as possible </a:t>
            </a:r>
            <a:endParaRPr lang="en-GB" sz="1000" b="1">
              <a:latin typeface="Poppins" panose="00000500000000000000" pitchFamily="2" charset="0"/>
              <a:cs typeface="Poppins" panose="00000500000000000000" pitchFamily="2" charset="0"/>
            </a:endParaRPr>
          </a:p>
          <a:p>
            <a:pPr algn="l" rtl="0" fontAlgn="base"/>
            <a:r>
              <a:rPr lang="en-GB" sz="1000" b="1">
                <a:latin typeface="Poppins" panose="00000500000000000000" pitchFamily="2" charset="0"/>
                <a:cs typeface="Poppins" panose="00000500000000000000" pitchFamily="2" charset="0"/>
              </a:rPr>
              <a:t>Contractual Information </a:t>
            </a:r>
            <a:endParaRPr lang="en-GB" sz="1000" b="1" i="1">
              <a:latin typeface="Poppins" panose="00000500000000000000" pitchFamily="2" charset="0"/>
              <a:cs typeface="Poppins" panose="00000500000000000000" pitchFamily="2" charset="0"/>
            </a:endParaRPr>
          </a:p>
          <a:p>
            <a:pPr fontAlgn="base"/>
            <a:r>
              <a:rPr lang="en-US" sz="1000" i="1" spc="-5">
                <a:effectLst/>
                <a:latin typeface="Poppins" panose="00000500000000000000" pitchFamily="2" charset="0"/>
                <a:ea typeface="Arial" panose="020B0604020202020204" pitchFamily="34" charset="0"/>
                <a:cs typeface="Poppins" panose="00000500000000000000" pitchFamily="2" charset="0"/>
              </a:rPr>
              <a:t>3.3 - </a:t>
            </a:r>
            <a:r>
              <a:rPr lang="en-GB" sz="1000" i="1">
                <a:latin typeface="Poppins" panose="00000500000000000000" pitchFamily="2" charset="0"/>
                <a:cs typeface="Poppins" panose="00000500000000000000" pitchFamily="2" charset="0"/>
              </a:rPr>
              <a:t>If at any time the</a:t>
            </a:r>
            <a:r>
              <a:rPr lang="en-GB" sz="1000" b="1" i="1">
                <a:latin typeface="Poppins" panose="00000500000000000000" pitchFamily="2" charset="0"/>
                <a:cs typeface="Poppins" panose="00000500000000000000" pitchFamily="2" charset="0"/>
              </a:rPr>
              <a:t> Provider</a:t>
            </a:r>
            <a:r>
              <a:rPr lang="en-GB" sz="1000" i="1">
                <a:latin typeface="Poppins" panose="00000500000000000000" pitchFamily="2" charset="0"/>
                <a:cs typeface="Poppins" panose="00000500000000000000" pitchFamily="2" charset="0"/>
              </a:rPr>
              <a:t> becomes aware that the</a:t>
            </a:r>
            <a:r>
              <a:rPr lang="en-GB" sz="1000" b="1" i="1">
                <a:latin typeface="Poppins" panose="00000500000000000000" pitchFamily="2" charset="0"/>
                <a:cs typeface="Poppins" panose="00000500000000000000" pitchFamily="2" charset="0"/>
              </a:rPr>
              <a:t> Facility </a:t>
            </a:r>
            <a:r>
              <a:rPr lang="en-GB" sz="1000" i="1">
                <a:latin typeface="Poppins" panose="00000500000000000000" pitchFamily="2" charset="0"/>
                <a:cs typeface="Poppins" panose="00000500000000000000" pitchFamily="2" charset="0"/>
              </a:rPr>
              <a:t>is no longer, or will no longer be, </a:t>
            </a:r>
            <a:r>
              <a:rPr lang="en-GB" sz="1000" b="1" i="1">
                <a:latin typeface="Poppins" panose="00000500000000000000" pitchFamily="2" charset="0"/>
                <a:cs typeface="Poppins" panose="00000500000000000000" pitchFamily="2" charset="0"/>
              </a:rPr>
              <a:t>Available</a:t>
            </a:r>
            <a:r>
              <a:rPr lang="en-GB" sz="1000" i="1">
                <a:latin typeface="Poppins" panose="00000500000000000000" pitchFamily="2" charset="0"/>
                <a:cs typeface="Poppins" panose="00000500000000000000" pitchFamily="2" charset="0"/>
              </a:rPr>
              <a:t>, it shall promptly notify the </a:t>
            </a:r>
            <a:r>
              <a:rPr lang="en-GB" sz="1000" b="1" i="1">
                <a:latin typeface="Poppins" panose="00000500000000000000" pitchFamily="2" charset="0"/>
                <a:cs typeface="Poppins" panose="00000500000000000000" pitchFamily="2" charset="0"/>
              </a:rPr>
              <a:t>Company </a:t>
            </a:r>
            <a:r>
              <a:rPr lang="en-GB" sz="1000" i="1">
                <a:latin typeface="Poppins" panose="00000500000000000000" pitchFamily="2" charset="0"/>
                <a:cs typeface="Poppins" panose="00000500000000000000" pitchFamily="2" charset="0"/>
              </a:rPr>
              <a:t>that the</a:t>
            </a:r>
            <a:r>
              <a:rPr lang="en-GB" sz="1000" b="1" i="1">
                <a:latin typeface="Poppins" panose="00000500000000000000" pitchFamily="2" charset="0"/>
                <a:cs typeface="Poppins" panose="00000500000000000000" pitchFamily="2" charset="0"/>
              </a:rPr>
              <a:t> Facility </a:t>
            </a:r>
            <a:r>
              <a:rPr lang="en-GB" sz="1000" i="1">
                <a:latin typeface="Poppins" panose="00000500000000000000" pitchFamily="2" charset="0"/>
                <a:cs typeface="Poppins" panose="00000500000000000000" pitchFamily="2" charset="0"/>
              </a:rPr>
              <a:t>is </a:t>
            </a:r>
            <a:r>
              <a:rPr lang="en-GB" sz="1000" b="1" i="1">
                <a:latin typeface="Poppins" panose="00000500000000000000" pitchFamily="2" charset="0"/>
                <a:cs typeface="Poppins" panose="00000500000000000000" pitchFamily="2" charset="0"/>
              </a:rPr>
              <a:t>Unavailable</a:t>
            </a:r>
            <a:r>
              <a:rPr lang="en-GB" sz="1000" i="1">
                <a:latin typeface="Poppins" panose="00000500000000000000" pitchFamily="2" charset="0"/>
                <a:cs typeface="Poppins" panose="00000500000000000000" pitchFamily="2" charset="0"/>
              </a:rPr>
              <a:t> by facsimile in the form set out in Form A in Schedule H </a:t>
            </a:r>
            <a:r>
              <a:rPr lang="en-GB" sz="1000" b="1" i="1">
                <a:latin typeface="Poppins" panose="00000500000000000000" pitchFamily="2" charset="0"/>
                <a:cs typeface="Poppins" panose="00000500000000000000" pitchFamily="2" charset="0"/>
              </a:rPr>
              <a:t>(‘Notice of Unavailability’), </a:t>
            </a:r>
            <a:r>
              <a:rPr lang="en-GB" sz="1000" i="1">
                <a:latin typeface="Poppins" panose="00000500000000000000" pitchFamily="2" charset="0"/>
                <a:cs typeface="Poppins" panose="00000500000000000000" pitchFamily="2" charset="0"/>
              </a:rPr>
              <a:t>including where the </a:t>
            </a:r>
            <a:r>
              <a:rPr lang="en-GB" sz="1000" b="1" i="1">
                <a:latin typeface="Poppins" panose="00000500000000000000" pitchFamily="2" charset="0"/>
                <a:cs typeface="Poppins" panose="00000500000000000000" pitchFamily="2" charset="0"/>
              </a:rPr>
              <a:t>Facility</a:t>
            </a:r>
            <a:r>
              <a:rPr lang="en-GB" sz="1000" i="1">
                <a:latin typeface="Poppins" panose="00000500000000000000" pitchFamily="2" charset="0"/>
                <a:cs typeface="Poppins" panose="00000500000000000000" pitchFamily="2" charset="0"/>
              </a:rPr>
              <a:t> is </a:t>
            </a:r>
            <a:r>
              <a:rPr lang="en-GB" sz="1000" b="1" i="1">
                <a:latin typeface="Poppins" panose="00000500000000000000" pitchFamily="2" charset="0"/>
                <a:cs typeface="Poppins" panose="00000500000000000000" pitchFamily="2" charset="0"/>
              </a:rPr>
              <a:t>Unavailable</a:t>
            </a:r>
            <a:r>
              <a:rPr lang="en-GB" sz="1000" i="1">
                <a:latin typeface="Poppins" panose="00000500000000000000" pitchFamily="2" charset="0"/>
                <a:cs typeface="Poppins" panose="00000500000000000000" pitchFamily="2" charset="0"/>
              </a:rPr>
              <a:t> because it is either: (</a:t>
            </a:r>
            <a:r>
              <a:rPr lang="en-GB" sz="1000" i="1" err="1">
                <a:latin typeface="Poppins" panose="00000500000000000000" pitchFamily="2" charset="0"/>
                <a:cs typeface="Poppins" panose="00000500000000000000" pitchFamily="2" charset="0"/>
              </a:rPr>
              <a:t>i</a:t>
            </a:r>
            <a:r>
              <a:rPr lang="en-GB" sz="1000" i="1">
                <a:latin typeface="Poppins" panose="00000500000000000000" pitchFamily="2" charset="0"/>
                <a:cs typeface="Poppins" panose="00000500000000000000" pitchFamily="2" charset="0"/>
              </a:rPr>
              <a:t>) exporting </a:t>
            </a:r>
            <a:r>
              <a:rPr lang="en-GB" sz="1000" b="1" i="1">
                <a:latin typeface="Poppins" panose="00000500000000000000" pitchFamily="2" charset="0"/>
                <a:cs typeface="Poppins" panose="00000500000000000000" pitchFamily="2" charset="0"/>
              </a:rPr>
              <a:t>Active Power </a:t>
            </a:r>
            <a:r>
              <a:rPr lang="en-GB" sz="1000" i="1">
                <a:latin typeface="Poppins" panose="00000500000000000000" pitchFamily="2" charset="0"/>
                <a:cs typeface="Poppins" panose="00000500000000000000" pitchFamily="2" charset="0"/>
              </a:rPr>
              <a:t>or (ii) importing </a:t>
            </a:r>
            <a:r>
              <a:rPr lang="en-GB" sz="1000" b="1" i="1">
                <a:latin typeface="Poppins" panose="00000500000000000000" pitchFamily="2" charset="0"/>
                <a:cs typeface="Poppins" panose="00000500000000000000" pitchFamily="2" charset="0"/>
              </a:rPr>
              <a:t>Active Power </a:t>
            </a:r>
            <a:r>
              <a:rPr lang="en-GB" sz="1000" i="1">
                <a:latin typeface="Poppins" panose="00000500000000000000" pitchFamily="2" charset="0"/>
                <a:cs typeface="Poppins" panose="00000500000000000000" pitchFamily="2" charset="0"/>
              </a:rPr>
              <a:t>otherwise than for the sole purpose of operating in </a:t>
            </a:r>
            <a:r>
              <a:rPr lang="en-GB" sz="1000" b="1" i="1">
                <a:latin typeface="Poppins" panose="00000500000000000000" pitchFamily="2" charset="0"/>
                <a:cs typeface="Poppins" panose="00000500000000000000" pitchFamily="2" charset="0"/>
              </a:rPr>
              <a:t>Synchronous Compensation </a:t>
            </a:r>
            <a:r>
              <a:rPr lang="en-GB" sz="1000" i="1">
                <a:latin typeface="Poppins" panose="00000500000000000000" pitchFamily="2" charset="0"/>
                <a:cs typeface="Poppins" panose="00000500000000000000" pitchFamily="2" charset="0"/>
              </a:rPr>
              <a:t>mode (or, in the case of a pumped storage plant, importing </a:t>
            </a:r>
            <a:r>
              <a:rPr lang="en-GB" sz="1000" b="1" i="1">
                <a:latin typeface="Poppins" panose="00000500000000000000" pitchFamily="2" charset="0"/>
                <a:cs typeface="Poppins" panose="00000500000000000000" pitchFamily="2" charset="0"/>
              </a:rPr>
              <a:t>Active Power </a:t>
            </a:r>
            <a:r>
              <a:rPr lang="en-GB" sz="1000" i="1">
                <a:latin typeface="Poppins" panose="00000500000000000000" pitchFamily="2" charset="0"/>
                <a:cs typeface="Poppins" panose="00000500000000000000" pitchFamily="2" charset="0"/>
              </a:rPr>
              <a:t>for operation of the pumps).</a:t>
            </a:r>
          </a:p>
          <a:p>
            <a:pPr fontAlgn="base"/>
            <a:r>
              <a:rPr lang="en-US" sz="1000" i="1" spc="-5">
                <a:effectLst/>
                <a:latin typeface="Poppins" panose="00000500000000000000" pitchFamily="2" charset="0"/>
                <a:ea typeface="Arial" panose="020B0604020202020204" pitchFamily="34" charset="0"/>
                <a:cs typeface="Poppins" panose="00000500000000000000" pitchFamily="2" charset="0"/>
              </a:rPr>
              <a:t>3.4 - </a:t>
            </a:r>
            <a:r>
              <a:rPr lang="en-GB" sz="1000" i="1">
                <a:latin typeface="Poppins" panose="00000500000000000000" pitchFamily="2" charset="0"/>
                <a:cs typeface="Poppins" panose="00000500000000000000" pitchFamily="2" charset="0"/>
              </a:rPr>
              <a:t>Each </a:t>
            </a:r>
            <a:r>
              <a:rPr lang="en-GB" sz="1000" b="1" i="1">
                <a:latin typeface="Poppins" panose="00000500000000000000" pitchFamily="2" charset="0"/>
                <a:cs typeface="Poppins" panose="00000500000000000000" pitchFamily="2" charset="0"/>
              </a:rPr>
              <a:t>Notice of Unavailability </a:t>
            </a:r>
            <a:r>
              <a:rPr lang="en-GB" sz="1000" i="1">
                <a:latin typeface="Poppins" panose="00000500000000000000" pitchFamily="2" charset="0"/>
                <a:cs typeface="Poppins" panose="00000500000000000000" pitchFamily="2" charset="0"/>
              </a:rPr>
              <a:t>shall be accompanied by an explanation in reasonable detail of the reasons for the </a:t>
            </a:r>
            <a:r>
              <a:rPr lang="en-GB" sz="1000" b="1" i="1">
                <a:latin typeface="Poppins" panose="00000500000000000000" pitchFamily="2" charset="0"/>
                <a:cs typeface="Poppins" panose="00000500000000000000" pitchFamily="2" charset="0"/>
              </a:rPr>
              <a:t>Facility</a:t>
            </a:r>
            <a:r>
              <a:rPr lang="en-GB" sz="1000" i="1">
                <a:latin typeface="Poppins" panose="00000500000000000000" pitchFamily="2" charset="0"/>
                <a:cs typeface="Poppins" panose="00000500000000000000" pitchFamily="2" charset="0"/>
              </a:rPr>
              <a:t> being </a:t>
            </a:r>
            <a:r>
              <a:rPr lang="en-GB" sz="1000" b="1" i="1">
                <a:latin typeface="Poppins" panose="00000500000000000000" pitchFamily="2" charset="0"/>
                <a:cs typeface="Poppins" panose="00000500000000000000" pitchFamily="2" charset="0"/>
              </a:rPr>
              <a:t>Unavailable</a:t>
            </a:r>
            <a:r>
              <a:rPr lang="en-GB" sz="1000" i="1">
                <a:latin typeface="Poppins" panose="00000500000000000000" pitchFamily="2" charset="0"/>
                <a:cs typeface="Poppins" panose="00000500000000000000" pitchFamily="2" charset="0"/>
              </a:rPr>
              <a:t>, which, in relation to the </a:t>
            </a:r>
            <a:r>
              <a:rPr lang="en-GB" sz="1000" b="1" i="1">
                <a:latin typeface="Poppins" panose="00000500000000000000" pitchFamily="2" charset="0"/>
                <a:cs typeface="Poppins" panose="00000500000000000000" pitchFamily="2" charset="0"/>
              </a:rPr>
              <a:t>Summer Period </a:t>
            </a:r>
            <a:r>
              <a:rPr lang="en-GB" sz="1000" i="1">
                <a:latin typeface="Poppins" panose="00000500000000000000" pitchFamily="2" charset="0"/>
                <a:cs typeface="Poppins" panose="00000500000000000000" pitchFamily="2" charset="0"/>
              </a:rPr>
              <a:t>in any </a:t>
            </a:r>
            <a:r>
              <a:rPr lang="en-GB" sz="1000" b="1" i="1">
                <a:latin typeface="Poppins" panose="00000500000000000000" pitchFamily="2" charset="0"/>
                <a:cs typeface="Poppins" panose="00000500000000000000" pitchFamily="2" charset="0"/>
              </a:rPr>
              <a:t>Contract Year </a:t>
            </a:r>
            <a:r>
              <a:rPr lang="en-GB" sz="1000" i="1">
                <a:latin typeface="Poppins" panose="00000500000000000000" pitchFamily="2" charset="0"/>
                <a:cs typeface="Poppins" panose="00000500000000000000" pitchFamily="2" charset="0"/>
              </a:rPr>
              <a:t>may relate to technical issues concerning </a:t>
            </a:r>
            <a:r>
              <a:rPr lang="en-GB" sz="1000" b="1" i="1">
                <a:latin typeface="Poppins" panose="00000500000000000000" pitchFamily="2" charset="0"/>
                <a:cs typeface="Poppins" panose="00000500000000000000" pitchFamily="2" charset="0"/>
              </a:rPr>
              <a:t>the Facility.</a:t>
            </a:r>
            <a:endParaRPr lang="en-US" sz="1000" b="1" i="1" spc="-5">
              <a:latin typeface="Poppins" panose="00000500000000000000" pitchFamily="2" charset="0"/>
              <a:ea typeface="Arial" panose="020B0604020202020204" pitchFamily="34" charset="0"/>
              <a:cs typeface="Poppins" panose="00000500000000000000" pitchFamily="2" charset="0"/>
            </a:endParaRPr>
          </a:p>
          <a:p>
            <a:pPr fontAlgn="base"/>
            <a:r>
              <a:rPr lang="en-US" sz="1000" i="1" spc="-5">
                <a:effectLst/>
                <a:latin typeface="Poppins" panose="00000500000000000000" pitchFamily="2" charset="0"/>
                <a:ea typeface="Arial" panose="020B0604020202020204" pitchFamily="34" charset="0"/>
                <a:cs typeface="Poppins" panose="00000500000000000000" pitchFamily="2" charset="0"/>
              </a:rPr>
              <a:t>3.5- </a:t>
            </a:r>
            <a:r>
              <a:rPr lang="en-GB" sz="1000" i="1">
                <a:latin typeface="Poppins" panose="00000500000000000000" pitchFamily="2" charset="0"/>
                <a:cs typeface="Poppins" panose="00000500000000000000" pitchFamily="2" charset="0"/>
              </a:rPr>
              <a:t>Following a </a:t>
            </a:r>
            <a:r>
              <a:rPr lang="en-GB" sz="1000" b="1" i="1">
                <a:latin typeface="Poppins" panose="00000500000000000000" pitchFamily="2" charset="0"/>
                <a:cs typeface="Poppins" panose="00000500000000000000" pitchFamily="2" charset="0"/>
              </a:rPr>
              <a:t>Notice of Unavailability</a:t>
            </a:r>
            <a:r>
              <a:rPr lang="en-GB" sz="1000" i="1">
                <a:latin typeface="Poppins" panose="00000500000000000000" pitchFamily="2" charset="0"/>
                <a:cs typeface="Poppins" panose="00000500000000000000" pitchFamily="2" charset="0"/>
              </a:rPr>
              <a:t>, (other than where the </a:t>
            </a:r>
            <a:r>
              <a:rPr lang="en-GB" sz="1000" b="1" i="1">
                <a:latin typeface="Poppins" panose="00000500000000000000" pitchFamily="2" charset="0"/>
                <a:cs typeface="Poppins" panose="00000500000000000000" pitchFamily="2" charset="0"/>
              </a:rPr>
              <a:t>Facility</a:t>
            </a:r>
            <a:r>
              <a:rPr lang="en-GB" sz="1000" i="1">
                <a:latin typeface="Poppins" panose="00000500000000000000" pitchFamily="2" charset="0"/>
                <a:cs typeface="Poppins" panose="00000500000000000000" pitchFamily="2" charset="0"/>
              </a:rPr>
              <a:t> </a:t>
            </a:r>
            <a:r>
              <a:rPr lang="en-GB" sz="1000" b="1" i="1">
                <a:latin typeface="Poppins" panose="00000500000000000000" pitchFamily="2" charset="0"/>
                <a:cs typeface="Poppins" panose="00000500000000000000" pitchFamily="2" charset="0"/>
              </a:rPr>
              <a:t>is Unavailable </a:t>
            </a:r>
            <a:r>
              <a:rPr lang="en-GB" sz="1000" i="1">
                <a:latin typeface="Poppins" panose="00000500000000000000" pitchFamily="2" charset="0"/>
                <a:cs typeface="Poppins" panose="00000500000000000000" pitchFamily="2" charset="0"/>
              </a:rPr>
              <a:t>by reason of (</a:t>
            </a:r>
            <a:r>
              <a:rPr lang="en-GB" sz="1000" i="1" err="1">
                <a:latin typeface="Poppins" panose="00000500000000000000" pitchFamily="2" charset="0"/>
                <a:cs typeface="Poppins" panose="00000500000000000000" pitchFamily="2" charset="0"/>
              </a:rPr>
              <a:t>i</a:t>
            </a:r>
            <a:r>
              <a:rPr lang="en-GB" sz="1000" i="1">
                <a:latin typeface="Poppins" panose="00000500000000000000" pitchFamily="2" charset="0"/>
                <a:cs typeface="Poppins" panose="00000500000000000000" pitchFamily="2" charset="0"/>
              </a:rPr>
              <a:t>) exporting </a:t>
            </a:r>
            <a:r>
              <a:rPr lang="en-GB" sz="1000" b="1" i="1">
                <a:latin typeface="Poppins" panose="00000500000000000000" pitchFamily="2" charset="0"/>
                <a:cs typeface="Poppins" panose="00000500000000000000" pitchFamily="2" charset="0"/>
              </a:rPr>
              <a:t>Active Power </a:t>
            </a:r>
            <a:r>
              <a:rPr lang="en-GB" sz="1000" i="1">
                <a:latin typeface="Poppins" panose="00000500000000000000" pitchFamily="2" charset="0"/>
                <a:cs typeface="Poppins" panose="00000500000000000000" pitchFamily="2" charset="0"/>
              </a:rPr>
              <a:t>or (ii) importing </a:t>
            </a:r>
            <a:r>
              <a:rPr lang="en-GB" sz="1000" b="1" i="1">
                <a:latin typeface="Poppins" panose="00000500000000000000" pitchFamily="2" charset="0"/>
                <a:cs typeface="Poppins" panose="00000500000000000000" pitchFamily="2" charset="0"/>
              </a:rPr>
              <a:t>Active Power </a:t>
            </a:r>
            <a:r>
              <a:rPr lang="en-GB" sz="1000" i="1">
                <a:latin typeface="Poppins" panose="00000500000000000000" pitchFamily="2" charset="0"/>
                <a:cs typeface="Poppins" panose="00000500000000000000" pitchFamily="2" charset="0"/>
              </a:rPr>
              <a:t>for the purpose of operating in </a:t>
            </a:r>
            <a:r>
              <a:rPr lang="en-GB" sz="1000" b="1" i="1">
                <a:latin typeface="Poppins" panose="00000500000000000000" pitchFamily="2" charset="0"/>
                <a:cs typeface="Poppins" panose="00000500000000000000" pitchFamily="2" charset="0"/>
              </a:rPr>
              <a:t>Synchronous Compensation </a:t>
            </a:r>
            <a:r>
              <a:rPr lang="en-GB" sz="1000" i="1">
                <a:latin typeface="Poppins" panose="00000500000000000000" pitchFamily="2" charset="0"/>
                <a:cs typeface="Poppins" panose="00000500000000000000" pitchFamily="2" charset="0"/>
              </a:rPr>
              <a:t>mode (or, in the case of a pumped storage plant, importing </a:t>
            </a:r>
            <a:r>
              <a:rPr lang="en-GB" sz="1000" b="1" i="1">
                <a:latin typeface="Poppins" panose="00000500000000000000" pitchFamily="2" charset="0"/>
                <a:cs typeface="Poppins" panose="00000500000000000000" pitchFamily="2" charset="0"/>
              </a:rPr>
              <a:t>Active Power </a:t>
            </a:r>
            <a:r>
              <a:rPr lang="en-GB" sz="1000" i="1">
                <a:latin typeface="Poppins" panose="00000500000000000000" pitchFamily="2" charset="0"/>
                <a:cs typeface="Poppins" panose="00000500000000000000" pitchFamily="2" charset="0"/>
              </a:rPr>
              <a:t>for operation of the pumps)), the</a:t>
            </a:r>
            <a:r>
              <a:rPr lang="en-GB" sz="1000" b="1" i="1">
                <a:latin typeface="Poppins" panose="00000500000000000000" pitchFamily="2" charset="0"/>
                <a:cs typeface="Poppins" panose="00000500000000000000" pitchFamily="2" charset="0"/>
              </a:rPr>
              <a:t> Provider </a:t>
            </a:r>
            <a:r>
              <a:rPr lang="en-GB" sz="1000" i="1">
                <a:latin typeface="Poppins" panose="00000500000000000000" pitchFamily="2" charset="0"/>
                <a:cs typeface="Poppins" panose="00000500000000000000" pitchFamily="2" charset="0"/>
              </a:rPr>
              <a:t>shall take all reasonable steps to restore the capability of the</a:t>
            </a:r>
            <a:r>
              <a:rPr lang="en-GB" sz="1000" b="1" i="1">
                <a:latin typeface="Poppins" panose="00000500000000000000" pitchFamily="2" charset="0"/>
                <a:cs typeface="Poppins" panose="00000500000000000000" pitchFamily="2" charset="0"/>
              </a:rPr>
              <a:t> Facility </a:t>
            </a:r>
            <a:r>
              <a:rPr lang="en-GB" sz="1000" i="1">
                <a:latin typeface="Poppins" panose="00000500000000000000" pitchFamily="2" charset="0"/>
                <a:cs typeface="Poppins" panose="00000500000000000000" pitchFamily="2" charset="0"/>
              </a:rPr>
              <a:t>to provide the </a:t>
            </a:r>
            <a:r>
              <a:rPr lang="en-GB" sz="1000" b="1" i="1">
                <a:latin typeface="Poppins" panose="00000500000000000000" pitchFamily="2" charset="0"/>
                <a:cs typeface="Poppins" panose="00000500000000000000" pitchFamily="2" charset="0"/>
              </a:rPr>
              <a:t>Stability Compensation Service </a:t>
            </a:r>
            <a:r>
              <a:rPr lang="en-GB" sz="1000" i="1">
                <a:latin typeface="Poppins" panose="00000500000000000000" pitchFamily="2" charset="0"/>
                <a:cs typeface="Poppins" panose="00000500000000000000" pitchFamily="2" charset="0"/>
              </a:rPr>
              <a:t>(and keep the </a:t>
            </a:r>
            <a:r>
              <a:rPr lang="en-GB" sz="1000" b="1" i="1">
                <a:latin typeface="Poppins" panose="00000500000000000000" pitchFamily="2" charset="0"/>
                <a:cs typeface="Poppins" panose="00000500000000000000" pitchFamily="2" charset="0"/>
              </a:rPr>
              <a:t>Company</a:t>
            </a:r>
            <a:r>
              <a:rPr lang="en-GB" sz="1000" i="1">
                <a:latin typeface="Poppins" panose="00000500000000000000" pitchFamily="2" charset="0"/>
                <a:cs typeface="Poppins" panose="00000500000000000000" pitchFamily="2" charset="0"/>
              </a:rPr>
              <a:t> reasonably informed of progress in restoring such capability) and shall notify the Company by notice by facsimile in the form set out in Form B Schedule H </a:t>
            </a:r>
            <a:r>
              <a:rPr lang="en-GB" sz="1000" b="1" i="1">
                <a:latin typeface="Poppins" panose="00000500000000000000" pitchFamily="2" charset="0"/>
                <a:cs typeface="Poppins" panose="00000500000000000000" pitchFamily="2" charset="0"/>
              </a:rPr>
              <a:t>(“Availability Restoration Notice</a:t>
            </a:r>
            <a:r>
              <a:rPr lang="en-GB" sz="1000" i="1">
                <a:latin typeface="Poppins" panose="00000500000000000000" pitchFamily="2" charset="0"/>
                <a:cs typeface="Poppins" panose="00000500000000000000" pitchFamily="2" charset="0"/>
              </a:rPr>
              <a:t>”) when that capability has been restored.</a:t>
            </a:r>
            <a:endParaRPr lang="en-US" sz="1000" b="1" i="1" spc="-5">
              <a:latin typeface="Poppins" panose="00000500000000000000" pitchFamily="2" charset="0"/>
              <a:ea typeface="Arial" panose="020B0604020202020204" pitchFamily="34" charset="0"/>
              <a:cs typeface="Poppins" panose="00000500000000000000" pitchFamily="2" charset="0"/>
            </a:endParaRPr>
          </a:p>
          <a:p>
            <a:pPr fontAlgn="base"/>
            <a:endParaRPr lang="en-GB" sz="1000" b="1" i="1" spc="-5">
              <a:effectLst/>
              <a:latin typeface="Poppins" panose="00000500000000000000" pitchFamily="2" charset="0"/>
              <a:ea typeface="Arial" panose="020B0604020202020204" pitchFamily="34" charset="0"/>
              <a:cs typeface="Poppins" panose="00000500000000000000" pitchFamily="2" charset="0"/>
            </a:endParaRPr>
          </a:p>
          <a:p>
            <a:pPr fontAlgn="base"/>
            <a:endParaRPr lang="en-GB" sz="1000" i="1" spc="-5">
              <a:effectLst/>
              <a:latin typeface="Poppins" panose="00000500000000000000" pitchFamily="2" charset="0"/>
              <a:ea typeface="Arial" panose="020B0604020202020204" pitchFamily="34" charset="0"/>
              <a:cs typeface="Poppins" panose="00000500000000000000" pitchFamily="2" charset="0"/>
            </a:endParaRPr>
          </a:p>
          <a:p>
            <a:pPr algn="l" rtl="0" fontAlgn="base"/>
            <a:endParaRPr lang="en-GB" sz="1000" i="1">
              <a:effectLst/>
              <a:latin typeface="Poppins" panose="00000500000000000000" pitchFamily="2" charset="0"/>
              <a:ea typeface="Times New Roman" panose="02020603050405020304" pitchFamily="18" charset="0"/>
              <a:cs typeface="Poppins" panose="00000500000000000000" pitchFamily="2" charset="0"/>
            </a:endParaRPr>
          </a:p>
        </p:txBody>
      </p:sp>
      <p:sp>
        <p:nvSpPr>
          <p:cNvPr id="4" name="Rectangle 3">
            <a:extLst>
              <a:ext uri="{FF2B5EF4-FFF2-40B4-BE49-F238E27FC236}">
                <a16:creationId xmlns:a16="http://schemas.microsoft.com/office/drawing/2014/main" id="{01521261-B6AD-B407-4C2A-BAEE5AD4584A}"/>
              </a:ext>
            </a:extLst>
          </p:cNvPr>
          <p:cNvSpPr/>
          <p:nvPr/>
        </p:nvSpPr>
        <p:spPr>
          <a:xfrm>
            <a:off x="564122" y="3930677"/>
            <a:ext cx="9825711" cy="2603321"/>
          </a:xfrm>
          <a:prstGeom prst="rect">
            <a:avLst/>
          </a:prstGeom>
          <a:solidFill>
            <a:srgbClr val="E7E6E6"/>
          </a:solidFill>
          <a:ln w="12700" cap="flat" cmpd="sng" algn="ctr">
            <a:noFill/>
            <a:prstDash val="solid"/>
            <a:miter lim="800000"/>
          </a:ln>
          <a:effectLst/>
        </p:spPr>
        <p:txBody>
          <a:bodyPr lIns="91440" tIns="45720" rIns="91440" bIns="4572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latin typeface="Poppins"/>
                <a:cs typeface="Poppins"/>
              </a:rPr>
              <a:t>Process for Provider Notifications</a:t>
            </a:r>
            <a:endParaRPr lang="en-GB" sz="1000" b="1" i="0" u="none" strike="noStrike" kern="0" cap="none" spc="0" normalizeH="0" baseline="0" noProof="0" dirty="0">
              <a:ln>
                <a:noFill/>
              </a:ln>
              <a:solidFill>
                <a:srgbClr val="000000"/>
              </a:solidFill>
              <a:effectLst/>
              <a:uLnTx/>
              <a:uFillTx/>
              <a:latin typeface="Poppins"/>
              <a:cs typeface="Poppins"/>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000" b="1"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a:cs typeface="Poppins"/>
              </a:rPr>
              <a:t>In this instance, given the short timescales, provider notifications have to be sent directly to NESO’s Control Room and Network Planning Team</a:t>
            </a:r>
            <a:endParaRPr lang="en-GB" sz="1000" b="0" i="0" u="none" strike="noStrike" kern="0" cap="none" spc="0" normalizeH="0" baseline="0" noProof="0" dirty="0">
              <a:ln>
                <a:noFill/>
              </a:ln>
              <a:solidFill>
                <a:srgbClr val="000000"/>
              </a:solidFill>
              <a:effectLst/>
              <a:uLnTx/>
              <a:uFillTx/>
              <a:latin typeface="Poppins"/>
              <a:cs typeface="Poppin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0" dirty="0">
                <a:solidFill>
                  <a:srgbClr val="000000"/>
                </a:solidFill>
                <a:latin typeface="Poppins"/>
                <a:cs typeface="Poppins"/>
              </a:rPr>
              <a:t>2</a:t>
            </a:r>
            <a:r>
              <a:rPr kumimoji="0" lang="en-GB" sz="1000" b="0" i="0" u="none" strike="noStrike" kern="0" cap="none" spc="0" normalizeH="0" baseline="0" noProof="0" dirty="0">
                <a:ln>
                  <a:noFill/>
                </a:ln>
                <a:solidFill>
                  <a:srgbClr val="000000"/>
                </a:solidFill>
                <a:effectLst/>
                <a:uLnTx/>
                <a:uFillTx/>
                <a:latin typeface="Poppins"/>
                <a:cs typeface="Poppins"/>
              </a:rPr>
              <a:t> forms are available to cover the different scenarios (these are all available in Schedule </a:t>
            </a:r>
            <a:r>
              <a:rPr lang="en-GB" sz="1000" kern="0" dirty="0">
                <a:solidFill>
                  <a:srgbClr val="000000"/>
                </a:solidFill>
                <a:latin typeface="Poppins"/>
                <a:cs typeface="Poppins"/>
              </a:rPr>
              <a:t>H </a:t>
            </a:r>
            <a:r>
              <a:rPr kumimoji="0" lang="en-GB" sz="1000" b="0" i="0" u="none" strike="noStrike" kern="0" cap="none" spc="0" normalizeH="0" baseline="0" noProof="0" dirty="0">
                <a:ln>
                  <a:noFill/>
                </a:ln>
                <a:solidFill>
                  <a:srgbClr val="000000"/>
                </a:solidFill>
                <a:effectLst/>
                <a:uLnTx/>
                <a:uFillTx/>
                <a:latin typeface="Poppins"/>
                <a:cs typeface="Poppins"/>
              </a:rPr>
              <a:t>of the Stability Pathfinder Contract) </a:t>
            </a:r>
            <a:endParaRPr lang="en-GB" sz="1000" b="0" i="0" u="none" strike="noStrike" kern="0" cap="none" spc="0" normalizeH="0" baseline="0" noProof="0" dirty="0">
              <a:ln>
                <a:noFill/>
              </a:ln>
              <a:solidFill>
                <a:srgbClr val="000000"/>
              </a:solidFill>
              <a:effectLst/>
              <a:uLnTx/>
              <a:uFillTx/>
              <a:latin typeface="Poppins"/>
              <a:cs typeface="Poppins"/>
            </a:endParaRPr>
          </a:p>
          <a:p>
            <a:pPr marL="171450" marR="0" lvl="0" indent="-171450" defTabSz="914400">
              <a:lnSpc>
                <a:spcPct val="100000"/>
              </a:lnSpc>
              <a:spcBef>
                <a:spcPts val="0"/>
              </a:spcBef>
              <a:spcAft>
                <a:spcPts val="0"/>
              </a:spcAft>
              <a:buClrTx/>
              <a:buSzTx/>
              <a:buFont typeface="Arial" panose="020B0604020202020204" pitchFamily="34" charset="0"/>
              <a:buChar char="•"/>
              <a:tabLst/>
              <a:defRPr/>
            </a:pPr>
            <a:endParaRPr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171450" indent="-171450">
              <a:buFont typeface="Arial,Sans-Serif"/>
              <a:buChar char="•"/>
              <a:defRPr/>
            </a:pPr>
            <a:r>
              <a:rPr lang="en-GB" sz="1000" kern="0" dirty="0">
                <a:solidFill>
                  <a:srgbClr val="000000"/>
                </a:solidFill>
                <a:latin typeface="Poppins"/>
                <a:cs typeface="Poppins"/>
                <a:hlinkClick r:id="rId3"/>
              </a:rPr>
              <a:t>FORM A - DECLARATION OF UNAVAILABILITY</a:t>
            </a:r>
          </a:p>
          <a:p>
            <a:pPr marL="171450" indent="-171450">
              <a:buFont typeface="Arial,Sans-Serif"/>
              <a:buChar char="•"/>
              <a:defRPr/>
            </a:pPr>
            <a:r>
              <a:rPr lang="en-GB" sz="1000" kern="0" dirty="0">
                <a:solidFill>
                  <a:srgbClr val="000000"/>
                </a:solidFill>
                <a:latin typeface="Poppins"/>
                <a:cs typeface="Poppins"/>
                <a:hlinkClick r:id="rId4"/>
              </a:rPr>
              <a:t>FORM B - RESTORATION OF AVAILABILITY</a:t>
            </a:r>
          </a:p>
          <a:p>
            <a:pPr>
              <a:defRPr/>
            </a:pPr>
            <a:endParaRPr lang="en-GB" sz="1000" kern="0" dirty="0">
              <a:latin typeface="Poppins"/>
              <a:cs typeface="Poppin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a:cs typeface="Poppins"/>
              </a:rPr>
              <a:t>Once completed the relevant form needs to be sent via email as per the below :-</a:t>
            </a:r>
            <a:endParaRPr lang="en-GB" sz="1000" b="0" i="0" u="none" strike="noStrike" kern="0" cap="none" spc="0" normalizeH="0" baseline="0" noProof="0" dirty="0">
              <a:ln>
                <a:noFill/>
              </a:ln>
              <a:solidFill>
                <a:srgbClr val="000000"/>
              </a:solidFill>
              <a:effectLst/>
              <a:uLnTx/>
              <a:uFillTx/>
              <a:latin typeface="Poppins"/>
              <a:cs typeface="Poppins"/>
            </a:endParaRPr>
          </a:p>
          <a:p>
            <a:pPr marL="457200" marR="0" lvl="2" defTabSz="914400" eaLnBrk="1" fontAlgn="auto" latinLnBrk="0" hangingPunct="1">
              <a:lnSpc>
                <a:spcPct val="100000"/>
              </a:lnSpc>
              <a:spcBef>
                <a:spcPts val="0"/>
              </a:spcBef>
              <a:spcAft>
                <a:spcPts val="0"/>
              </a:spcAft>
              <a:buClrTx/>
              <a:buSzTx/>
              <a:tabLst/>
              <a:defRPr/>
            </a:pPr>
            <a:endParaRPr lang="en-GB" sz="1000" b="1" i="0" u="none" strike="noStrike" kern="0" cap="none" spc="0" normalizeH="0" baseline="0" noProof="0" dirty="0">
              <a:ln>
                <a:noFill/>
              </a:ln>
              <a:solidFill>
                <a:schemeClr val="bg2">
                  <a:lumMod val="50000"/>
                  <a:lumOff val="50000"/>
                </a:schemeClr>
              </a:solidFill>
              <a:effectLst/>
              <a:uLnTx/>
              <a:uFillTx/>
              <a:latin typeface="Poppins"/>
              <a:cs typeface="Poppins"/>
            </a:endParaRPr>
          </a:p>
          <a:p>
            <a:pPr marL="628650" lvl="2" indent="-171450">
              <a:buFont typeface="Arial" panose="020B0604020202020204" pitchFamily="34" charset="0"/>
              <a:buChar char="•"/>
            </a:pPr>
            <a:r>
              <a:rPr kumimoji="0" lang="en-GB" sz="1000" b="0" i="0" u="none" strike="noStrike" kern="0" cap="none" spc="0" normalizeH="0" baseline="0" noProof="0" dirty="0">
                <a:ln>
                  <a:noFill/>
                </a:ln>
                <a:solidFill>
                  <a:srgbClr val="000000"/>
                </a:solidFill>
                <a:effectLst/>
                <a:uLnTx/>
                <a:uFillTx/>
                <a:latin typeface="Poppins"/>
                <a:cs typeface="Poppins"/>
              </a:rPr>
              <a:t>Email address: </a:t>
            </a:r>
            <a:r>
              <a:rPr kumimoji="0" lang="en-GB" sz="1000" b="1" i="0" u="none" strike="noStrike" kern="0" cap="none" spc="0" normalizeH="0" baseline="0" noProof="0" dirty="0">
                <a:ln>
                  <a:noFill/>
                </a:ln>
                <a:solidFill>
                  <a:schemeClr val="bg2">
                    <a:lumMod val="50000"/>
                    <a:lumOff val="50000"/>
                  </a:schemeClr>
                </a:solidFill>
                <a:effectLst/>
                <a:uLnTx/>
                <a:uFillTx/>
                <a:latin typeface="Poppins"/>
                <a:cs typeface="Poppins"/>
                <a:hlinkClick r:id="rId5"/>
              </a:rPr>
              <a:t>ctr1.ccta@neso.energy</a:t>
            </a:r>
            <a:r>
              <a:rPr kumimoji="0" lang="en-GB" sz="1000" b="1" i="0" u="none" strike="noStrike" kern="0" cap="none" spc="0" normalizeH="0" baseline="0" noProof="0" dirty="0">
                <a:ln>
                  <a:noFill/>
                </a:ln>
                <a:solidFill>
                  <a:schemeClr val="bg2">
                    <a:lumMod val="50000"/>
                    <a:lumOff val="50000"/>
                  </a:schemeClr>
                </a:solidFill>
                <a:effectLst/>
                <a:uLnTx/>
                <a:uFillTx/>
                <a:latin typeface="Poppins"/>
                <a:cs typeface="Poppins"/>
              </a:rPr>
              <a:t> </a:t>
            </a:r>
            <a:r>
              <a:rPr lang="en-GB" sz="1000" dirty="0">
                <a:latin typeface="Poppins"/>
                <a:cs typeface="Poppins"/>
              </a:rPr>
              <a:t>AND</a:t>
            </a:r>
            <a:r>
              <a:rPr lang="en-GB" sz="1000" b="1" dirty="0">
                <a:solidFill>
                  <a:schemeClr val="accent5"/>
                </a:solidFill>
                <a:latin typeface="Poppins"/>
                <a:cs typeface="Poppins"/>
              </a:rPr>
              <a:t> </a:t>
            </a:r>
            <a:r>
              <a:rPr lang="en-GB" sz="1000" b="1" kern="0" dirty="0">
                <a:solidFill>
                  <a:schemeClr val="bg2">
                    <a:lumMod val="50000"/>
                    <a:lumOff val="50000"/>
                  </a:schemeClr>
                </a:solidFill>
                <a:latin typeface="Poppins"/>
                <a:cs typeface="Poppins"/>
              </a:rPr>
              <a:t> </a:t>
            </a:r>
          </a:p>
          <a:p>
            <a:pPr marL="628650" lvl="2" indent="-171450">
              <a:buFont typeface="Arial" panose="020B0604020202020204" pitchFamily="34" charset="0"/>
              <a:buChar char="•"/>
            </a:pPr>
            <a:r>
              <a:rPr lang="en-GB" sz="1000" dirty="0">
                <a:latin typeface="Poppins"/>
                <a:cs typeface="Poppins"/>
                <a:hlinkClick r:id="rId6">
                  <a:extLst>
                    <a:ext uri="{A12FA001-AC4F-418D-AE19-62706E023703}">
                      <ahyp:hlinkClr xmlns:ahyp="http://schemas.microsoft.com/office/drawing/2018/hyperlinkcolor" val="tx"/>
                    </a:ext>
                  </a:extLst>
                </a:hlinkClick>
              </a:rPr>
              <a:t>England &amp; Wales </a:t>
            </a:r>
            <a:r>
              <a:rPr lang="en-GB" sz="1000" u="sng" kern="0" dirty="0">
                <a:solidFill>
                  <a:srgbClr val="000000"/>
                </a:solidFill>
                <a:latin typeface="Poppins"/>
                <a:cs typeface="Poppins"/>
                <a:hlinkClick r:id="rId6">
                  <a:extLst>
                    <a:ext uri="{A12FA001-AC4F-418D-AE19-62706E023703}">
                      <ahyp:hlinkClr xmlns:ahyp="http://schemas.microsoft.com/office/drawing/2018/hyperlinkcolor" val="tx"/>
                    </a:ext>
                  </a:extLst>
                </a:hlinkClick>
              </a:rPr>
              <a:t>- </a:t>
            </a:r>
            <a:r>
              <a:rPr lang="en-GB" sz="1000" b="1" u="sng" dirty="0" err="1">
                <a:solidFill>
                  <a:schemeClr val="bg2">
                    <a:lumMod val="50000"/>
                    <a:lumOff val="50000"/>
                  </a:schemeClr>
                </a:solidFill>
                <a:effectLst/>
                <a:latin typeface="Poppins"/>
                <a:ea typeface="Calibri"/>
                <a:cs typeface="Poppins"/>
                <a:hlinkClick r:id="rId7"/>
              </a:rPr>
              <a:t>tranreq@neso.energy</a:t>
            </a:r>
            <a:r>
              <a:rPr lang="en-GB" sz="1000" b="1" u="sng" dirty="0">
                <a:solidFill>
                  <a:schemeClr val="bg2">
                    <a:lumMod val="50000"/>
                    <a:lumOff val="50000"/>
                  </a:schemeClr>
                </a:solidFill>
                <a:effectLst/>
                <a:latin typeface="Poppins"/>
                <a:ea typeface="Calibri"/>
                <a:cs typeface="Poppins"/>
              </a:rPr>
              <a:t> </a:t>
            </a:r>
            <a:r>
              <a:rPr lang="en-GB" sz="1000" dirty="0">
                <a:latin typeface="Poppins"/>
                <a:cs typeface="Poppins"/>
              </a:rPr>
              <a:t>OR </a:t>
            </a:r>
            <a:r>
              <a:rPr lang="en-GB" sz="1000" u="sng" kern="0" dirty="0">
                <a:solidFill>
                  <a:srgbClr val="000000"/>
                </a:solidFill>
                <a:latin typeface="Poppins"/>
                <a:cs typeface="Poppins"/>
                <a:hlinkClick r:id="rId8">
                  <a:extLst>
                    <a:ext uri="{A12FA001-AC4F-418D-AE19-62706E023703}">
                      <ahyp:hlinkClr xmlns:ahyp="http://schemas.microsoft.com/office/drawing/2018/hyperlinkcolor" val="tx"/>
                    </a:ext>
                  </a:extLst>
                </a:hlinkClick>
              </a:rPr>
              <a:t>Scotland - </a:t>
            </a:r>
            <a:r>
              <a:rPr lang="en-GB" sz="1000" b="1" dirty="0" err="1">
                <a:solidFill>
                  <a:schemeClr val="bg2">
                    <a:lumMod val="50000"/>
                    <a:lumOff val="50000"/>
                  </a:schemeClr>
                </a:solidFill>
                <a:latin typeface="Poppins"/>
                <a:cs typeface="Poppins"/>
                <a:hlinkClick r:id="rId9"/>
              </a:rPr>
              <a:t>TRScotland@neso.energy</a:t>
            </a:r>
            <a:r>
              <a:rPr lang="en-GB" sz="1000" b="1" dirty="0">
                <a:solidFill>
                  <a:schemeClr val="bg2">
                    <a:lumMod val="50000"/>
                    <a:lumOff val="50000"/>
                  </a:schemeClr>
                </a:solidFill>
                <a:latin typeface="Poppins"/>
                <a:cs typeface="Poppins"/>
              </a:rPr>
              <a:t> </a:t>
            </a:r>
          </a:p>
          <a:p>
            <a:pPr marL="457200" lvl="2">
              <a:defRPr/>
            </a:pPr>
            <a:endParaRPr lang="en-GB" sz="1000" u="sng" dirty="0">
              <a:solidFill>
                <a:schemeClr val="tx1">
                  <a:lumMod val="95000"/>
                  <a:lumOff val="5000"/>
                </a:schemeClr>
              </a:solidFill>
              <a:latin typeface="Poppins"/>
              <a:ea typeface="Calibri"/>
              <a:cs typeface="Poppins"/>
            </a:endParaRPr>
          </a:p>
          <a:p>
            <a:pPr>
              <a:buFont typeface="Arial" panose="020B0604020202020204" pitchFamily="34" charset="0"/>
              <a:buChar char="•"/>
              <a:defRPr/>
            </a:pPr>
            <a:r>
              <a:rPr lang="en-GB" sz="1000" dirty="0">
                <a:solidFill>
                  <a:schemeClr val="tx1">
                    <a:lumMod val="95000"/>
                    <a:lumOff val="5000"/>
                  </a:schemeClr>
                </a:solidFill>
                <a:latin typeface="Poppins"/>
                <a:ea typeface="Calibri"/>
                <a:cs typeface="Poppins"/>
              </a:rPr>
              <a:t>   Provider will also need to place a phone call to the relevant control room desk if they become partially or fully unavailable in control timescales.</a:t>
            </a:r>
          </a:p>
          <a:p>
            <a:pPr>
              <a:buFont typeface="Arial" panose="020B0604020202020204" pitchFamily="34" charset="0"/>
              <a:buChar char="•"/>
              <a:defRPr/>
            </a:pPr>
            <a:endParaRPr lang="en-GB" sz="1000" b="1" i="0" strike="noStrike" kern="0" cap="none" spc="0" normalizeH="0" baseline="0" noProof="0" dirty="0">
              <a:ln>
                <a:noFill/>
              </a:ln>
              <a:solidFill>
                <a:schemeClr val="tx1">
                  <a:lumMod val="85000"/>
                  <a:lumOff val="15000"/>
                </a:schemeClr>
              </a:solidFill>
              <a:effectLst/>
              <a:uLnTx/>
              <a:uFillTx/>
              <a:latin typeface="Poppins"/>
              <a:ea typeface="Calibri"/>
              <a:cs typeface="Poppins"/>
            </a:endParaRPr>
          </a:p>
          <a:p>
            <a:pPr marL="171450" lvl="1" indent="-171450">
              <a:buFont typeface="Arial" panose="020B0604020202020204" pitchFamily="34" charset="0"/>
              <a:buChar char="•"/>
              <a:defRPr/>
            </a:pPr>
            <a:r>
              <a:rPr kumimoji="0" lang="en-GB" sz="1000" b="0" i="0" u="none" strike="noStrike" kern="0" cap="none" spc="0" normalizeH="0" baseline="0" noProof="0" dirty="0">
                <a:ln>
                  <a:noFill/>
                </a:ln>
                <a:solidFill>
                  <a:srgbClr val="000000"/>
                </a:solidFill>
                <a:effectLst/>
                <a:uLnTx/>
                <a:uFillTx/>
                <a:latin typeface="Poppins"/>
                <a:cs typeface="Poppins"/>
              </a:rPr>
              <a:t>The NESO Network Planning team will </a:t>
            </a:r>
            <a:r>
              <a:rPr lang="en-GB" sz="1000" kern="0" dirty="0">
                <a:solidFill>
                  <a:srgbClr val="000000"/>
                </a:solidFill>
                <a:latin typeface="Poppins"/>
                <a:cs typeface="Poppins"/>
              </a:rPr>
              <a:t>review the forms, and utilise</a:t>
            </a:r>
            <a:r>
              <a:rPr kumimoji="0" lang="en-GB" sz="1000" b="0" i="0" u="none" strike="noStrike" kern="0" cap="none" spc="0" normalizeH="0" baseline="0" noProof="0" dirty="0">
                <a:ln>
                  <a:noFill/>
                </a:ln>
                <a:solidFill>
                  <a:srgbClr val="000000"/>
                </a:solidFill>
                <a:effectLst/>
                <a:uLnTx/>
                <a:uFillTx/>
                <a:latin typeface="Poppins"/>
                <a:cs typeface="Poppins"/>
              </a:rPr>
              <a:t> the information provided to update the </a:t>
            </a:r>
            <a:r>
              <a:rPr kumimoji="0" lang="en-GB" sz="1000" b="0" i="0" u="none" strike="noStrike" kern="0" cap="none" spc="0" normalizeH="0" baseline="0" noProof="0" dirty="0" err="1">
                <a:ln>
                  <a:noFill/>
                </a:ln>
                <a:solidFill>
                  <a:srgbClr val="000000"/>
                </a:solidFill>
                <a:effectLst/>
                <a:uLnTx/>
                <a:uFillTx/>
                <a:latin typeface="Poppins"/>
                <a:cs typeface="Poppins"/>
              </a:rPr>
              <a:t>eNAMS</a:t>
            </a:r>
            <a:r>
              <a:rPr kumimoji="0" lang="en-GB" sz="1000" b="0" i="0" u="none" strike="noStrike" kern="0" cap="none" spc="0" normalizeH="0" baseline="0" noProof="0" dirty="0">
                <a:ln>
                  <a:noFill/>
                </a:ln>
                <a:solidFill>
                  <a:srgbClr val="000000"/>
                </a:solidFill>
                <a:effectLst/>
                <a:uLnTx/>
                <a:uFillTx/>
                <a:latin typeface="Poppins"/>
                <a:cs typeface="Poppins"/>
              </a:rPr>
              <a:t> system accordingly </a:t>
            </a:r>
            <a:endParaRPr lang="en-GB" sz="1000" b="0" i="0" u="none" strike="noStrike" kern="0" cap="none" spc="0" normalizeH="0" baseline="0" noProof="0" dirty="0">
              <a:ln>
                <a:noFill/>
              </a:ln>
              <a:solidFill>
                <a:srgbClr val="000000"/>
              </a:solidFill>
              <a:effectLst/>
              <a:uLnTx/>
              <a:uFillTx/>
              <a:latin typeface="Poppins"/>
              <a:cs typeface="Poppins"/>
            </a:endParaRP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a:cs typeface="Poppins"/>
              </a:rPr>
              <a:t>To understand the impact of reductions in capability providers should refer to </a:t>
            </a:r>
            <a:r>
              <a:rPr kumimoji="0" lang="en-GB" sz="1000" b="0" i="1" u="none" strike="noStrike" kern="0" cap="none" spc="0" normalizeH="0" baseline="0" noProof="0" dirty="0">
                <a:ln>
                  <a:noFill/>
                </a:ln>
                <a:solidFill>
                  <a:srgbClr val="000000"/>
                </a:solidFill>
                <a:effectLst/>
                <a:uLnTx/>
                <a:uFillTx/>
                <a:latin typeface="Poppins"/>
                <a:cs typeface="Poppins"/>
              </a:rPr>
              <a:t>Schedule F – Payments </a:t>
            </a:r>
            <a:r>
              <a:rPr kumimoji="0" lang="en-GB" sz="1000" b="0" i="0" u="none" strike="noStrike" kern="0" cap="none" spc="0" normalizeH="0" baseline="0" noProof="0" dirty="0">
                <a:ln>
                  <a:noFill/>
                </a:ln>
                <a:solidFill>
                  <a:srgbClr val="000000"/>
                </a:solidFill>
                <a:effectLst/>
                <a:uLnTx/>
                <a:uFillTx/>
                <a:latin typeface="Poppins"/>
                <a:cs typeface="Poppins"/>
              </a:rPr>
              <a:t>of their Stability Pathfinder Agreement</a:t>
            </a:r>
            <a:endParaRPr lang="en-GB" sz="1000" b="0" i="0" u="none" strike="noStrike" kern="0" cap="none" spc="0" normalizeH="0" baseline="0" noProof="0" dirty="0">
              <a:ln>
                <a:noFill/>
              </a:ln>
              <a:solidFill>
                <a:srgbClr val="000000"/>
              </a:solidFill>
              <a:effectLst/>
              <a:uLnTx/>
              <a:uFillTx/>
              <a:latin typeface="Poppins"/>
              <a:cs typeface="Poppins"/>
            </a:endParaRPr>
          </a:p>
          <a:p>
            <a:pPr marL="0" marR="0" lvl="1"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chemeClr val="tx1">
                  <a:lumMod val="85000"/>
                  <a:lumOff val="15000"/>
                </a:schemeClr>
              </a:solidFill>
              <a:effectLst/>
              <a:uLnTx/>
              <a:uFillTx/>
              <a:latin typeface="Poppins" panose="00000500000000000000" pitchFamily="2" charset="0"/>
              <a:cs typeface="Poppins" panose="00000500000000000000" pitchFamily="2" charset="0"/>
            </a:endParaRPr>
          </a:p>
          <a:p>
            <a:pPr marL="628650" marR="0" lvl="2"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1" i="0" u="none" strike="noStrike" kern="0" cap="none" spc="0" normalizeH="0" baseline="0" noProof="0" dirty="0">
              <a:ln>
                <a:noFill/>
              </a:ln>
              <a:solidFill>
                <a:schemeClr val="bg2">
                  <a:lumMod val="50000"/>
                  <a:lumOff val="50000"/>
                </a:schemeClr>
              </a:solidFill>
              <a:effectLst/>
              <a:uLnTx/>
              <a:uFillTx/>
              <a:latin typeface="Poppins"/>
              <a:cs typeface="Poppins"/>
            </a:endParaRPr>
          </a:p>
          <a:p>
            <a:pPr marL="628650" marR="0" lvl="2"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1" i="0" u="none" strike="noStrike" kern="0" cap="none" spc="0" normalizeH="0" baseline="0" noProof="0" dirty="0">
              <a:ln>
                <a:noFill/>
              </a:ln>
              <a:solidFill>
                <a:srgbClr val="5B9BD5"/>
              </a:solidFill>
              <a:effectLst/>
              <a:uLnTx/>
              <a:uFillTx/>
              <a:latin typeface="Poppins" panose="00000500000000000000" pitchFamily="2" charset="0"/>
              <a:cs typeface="Poppins" panose="00000500000000000000" pitchFamily="2" charset="0"/>
            </a:endParaRPr>
          </a:p>
          <a:p>
            <a:pPr marL="0" marR="0" lvl="1" defTabSz="914400" eaLnBrk="1" fontAlgn="auto" latinLnBrk="0" hangingPunct="1">
              <a:lnSpc>
                <a:spcPct val="100000"/>
              </a:lnSpc>
              <a:spcBef>
                <a:spcPts val="0"/>
              </a:spcBef>
              <a:spcAft>
                <a:spcPts val="0"/>
              </a:spcAft>
              <a:buClrTx/>
              <a:buSzTx/>
              <a:tabLst/>
              <a:defRPr/>
            </a:pPr>
            <a:endParaRPr lang="en-GB" sz="1000" b="1"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0" marR="0" lvl="1" defTabSz="914400" eaLnBrk="1" fontAlgn="auto" latinLnBrk="0" hangingPunct="1">
              <a:lnSpc>
                <a:spcPct val="100000"/>
              </a:lnSpc>
              <a:spcBef>
                <a:spcPts val="0"/>
              </a:spcBef>
              <a:spcAft>
                <a:spcPts val="0"/>
              </a:spcAft>
              <a:buClrTx/>
              <a:buSzTx/>
              <a:tabLst/>
              <a:defRPr/>
            </a:pPr>
            <a:endParaRPr lang="en-GB" sz="1000" i="0" u="none" strike="noStrike"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p:txBody>
      </p:sp>
      <p:sp>
        <p:nvSpPr>
          <p:cNvPr id="8" name="Rectangle 7">
            <a:extLst>
              <a:ext uri="{FF2B5EF4-FFF2-40B4-BE49-F238E27FC236}">
                <a16:creationId xmlns:a16="http://schemas.microsoft.com/office/drawing/2014/main" id="{F7252117-63AB-B20F-5F97-C51F3B71D424}"/>
              </a:ext>
            </a:extLst>
          </p:cNvPr>
          <p:cNvSpPr/>
          <p:nvPr/>
        </p:nvSpPr>
        <p:spPr>
          <a:xfrm>
            <a:off x="10389833" y="18895"/>
            <a:ext cx="1802167" cy="28590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latin typeface="HelveticaNeueLT Pro 45 Lt"/>
              </a:rPr>
              <a:t>Less than 24 hours ahead</a:t>
            </a:r>
          </a:p>
        </p:txBody>
      </p:sp>
    </p:spTree>
    <p:extLst>
      <p:ext uri="{BB962C8B-B14F-4D97-AF65-F5344CB8AC3E}">
        <p14:creationId xmlns:p14="http://schemas.microsoft.com/office/powerpoint/2010/main" val="2852034510"/>
      </p:ext>
    </p:extLst>
  </p:cSld>
  <p:clrMapOvr>
    <a:masterClrMapping/>
  </p:clrMapOvr>
</p:sld>
</file>

<file path=ppt/theme/theme1.xml><?xml version="1.0" encoding="utf-8"?>
<a:theme xmlns:a="http://schemas.openxmlformats.org/drawingml/2006/main" name="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C46F44E5CB4144B14721DA3AAC8360" ma:contentTypeVersion="6" ma:contentTypeDescription="Create a new document." ma:contentTypeScope="" ma:versionID="dd8db6845b91aa873845c1b69936f699">
  <xsd:schema xmlns:xsd="http://www.w3.org/2001/XMLSchema" xmlns:xs="http://www.w3.org/2001/XMLSchema" xmlns:p="http://schemas.microsoft.com/office/2006/metadata/properties" xmlns:ns2="28344a50-20ee-46b1-93e0-1faae7350029" xmlns:ns3="66e1bbde-16dd-49de-9a92-988d359cd6e4" xmlns:ns4="63cc5491-11d0-42b6-aa67-deea8f49087f" xmlns:ns5="35ebc48a-dc9e-45bc-8496-b347132bae57" targetNamespace="http://schemas.microsoft.com/office/2006/metadata/properties" ma:root="true" ma:fieldsID="3c3939514a8ee5c220a81f948ef91022" ns2:_="" ns3:_="" ns4:_="" ns5:_="">
    <xsd:import namespace="28344a50-20ee-46b1-93e0-1faae7350029"/>
    <xsd:import namespace="66e1bbde-16dd-49de-9a92-988d359cd6e4"/>
    <xsd:import namespace="63cc5491-11d0-42b6-aa67-deea8f49087f"/>
    <xsd:import namespace="35ebc48a-dc9e-45bc-8496-b347132bae57"/>
    <xsd:element name="properties">
      <xsd:complexType>
        <xsd:sequence>
          <xsd:element name="documentManagement">
            <xsd:complexType>
              <xsd:all>
                <xsd:element ref="ns2:NGESOowner"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NGESO_x0020_responded_x003f_" minOccurs="0"/>
                <xsd:element ref="ns2:MediaLengthInSeconds" minOccurs="0"/>
                <xsd:element ref="ns2:lcf76f155ced4ddcb4097134ff3c332f" minOccurs="0"/>
                <xsd:element ref="ns2:MediaServiceObjectDetectorVersions" minOccurs="0"/>
                <xsd:element ref="ns2:MediaServiceSearchProperties" minOccurs="0"/>
                <xsd:element ref="ns2:MediaServiceBillingMetadata" minOccurs="0"/>
                <xsd:element ref="ns4: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44a50-20ee-46b1-93e0-1faae7350029" elementFormDefault="qualified">
    <xsd:import namespace="http://schemas.microsoft.com/office/2006/documentManagement/types"/>
    <xsd:import namespace="http://schemas.microsoft.com/office/infopath/2007/PartnerControls"/>
    <xsd:element name="NGESOowner" ma:index="8" nillable="true" ma:displayName="NGESO owner" ma:format="Dropdown" ma:list="UserInfo" ma:SharePointGroup="0" ma:internalName="NGESO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hidden="true" ma:internalName="MediaServiceAutoTags" ma:readOnly="fals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hidden="true" ma:internalName="MediaServiceOCR" ma:readOnly="fals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Location" ma:index="18" nillable="true" ma:displayName="Location" ma:hidden="true" ma:internalName="MediaServiceLocation" ma:readOnly="false">
      <xsd:simpleType>
        <xsd:restriction base="dms:Text"/>
      </xsd:simpleType>
    </xsd:element>
    <xsd:element name="NGESO_x0020_responded_x003f_" ma:index="21" nillable="true" ma:displayName="NGESO responded?" ma:default="1" ma:internalName="NGESO_x0020_responded_x003f_">
      <xsd:simpleType>
        <xsd:restriction base="dms:Boolea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3" nillable="true" ma:displayName="Image Tags_0" ma:hidden="true" ma:internalName="lcf76f155ced4ddcb4097134ff3c332f">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e1bbde-16dd-49de-9a92-988d359cd6e4" elementFormDefault="qualified">
    <xsd:import namespace="http://schemas.microsoft.com/office/2006/documentManagement/types"/>
    <xsd:import namespace="http://schemas.microsoft.com/office/infopath/2007/PartnerControls"/>
    <xsd:element name="SharedWithUsers" ma:index="19" nillable="true" ma:displayName="Shared With" ma:hidden="true" ma:internalName="SharedWithUs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cc5491-11d0-42b6-aa67-deea8f49087f" elementFormDefault="qualified">
    <xsd:import namespace="http://schemas.microsoft.com/office/2006/documentManagement/types"/>
    <xsd:import namespace="http://schemas.microsoft.com/office/infopath/2007/PartnerControls"/>
    <xsd:element name="lcf76f155ced4ddcb4097134ff3c332f" ma:index="28" nillable="true" ma:taxonomy="true" ma:internalName="lcf76f155ced4ddcb4097134ff3c332f0" ma:taxonomyFieldName="MediaServiceImageTags" ma:displayName="Image Tags" ma:readOnly="false" ma:fieldId="{5cf76f15-5ced-4ddc-b409-7134ff3c332f}" ma:taxonomyMulti="true" ma:sspId="85fefd14-5d55-4234-9e3d-a596bbbe9a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ebc48a-dc9e-45bc-8496-b347132bae57"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988ac8b3-d66c-4c33-b314-772854d83a39}" ma:internalName="TaxCatchAll" ma:showField="CatchAllData" ma:web="35ebc48a-dc9e-45bc-8496-b347132bae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8344a50-20ee-46b1-93e0-1faae7350029" xsi:nil="true"/>
    <NGESO_x0020_responded_x003f_ xmlns="28344a50-20ee-46b1-93e0-1faae7350029">true</NGESO_x0020_responded_x003f_>
    <NGESOowner xmlns="28344a50-20ee-46b1-93e0-1faae7350029">
      <UserInfo>
        <DisplayName/>
        <AccountId xsi:nil="true"/>
        <AccountType/>
      </UserInfo>
    </NGESOowner>
    <MediaServiceAutoTags xmlns="28344a50-20ee-46b1-93e0-1faae7350029" xsi:nil="true"/>
    <MediaServiceOCR xmlns="28344a50-20ee-46b1-93e0-1faae7350029" xsi:nil="true"/>
    <MediaServiceLocation xmlns="28344a50-20ee-46b1-93e0-1faae7350029" xsi:nil="true"/>
    <SharedWithDetails xmlns="66e1bbde-16dd-49de-9a92-988d359cd6e4" xsi:nil="true"/>
    <MediaServiceKeyPoints xmlns="28344a50-20ee-46b1-93e0-1faae7350029" xsi:nil="true"/>
    <SharedWithUsers xmlns="66e1bbde-16dd-49de-9a92-988d359cd6e4">
      <UserInfo>
        <DisplayName/>
        <AccountId xsi:nil="true"/>
        <AccountType/>
      </UserInfo>
    </SharedWithUsers>
    <lcf76f155ced4ddcb4097134ff3c332f xmlns="63cc5491-11d0-42b6-aa67-deea8f49087f">
      <Terms xmlns="http://schemas.microsoft.com/office/infopath/2007/PartnerControls"/>
    </lcf76f155ced4ddcb4097134ff3c332f>
    <TaxCatchAll xmlns="35ebc48a-dc9e-45bc-8496-b347132bae57" xsi:nil="true"/>
  </documentManagement>
</p:properties>
</file>

<file path=customXml/itemProps1.xml><?xml version="1.0" encoding="utf-8"?>
<ds:datastoreItem xmlns:ds="http://schemas.openxmlformats.org/officeDocument/2006/customXml" ds:itemID="{E1B83F4B-F463-48DB-9C1A-D912516728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44a50-20ee-46b1-93e0-1faae7350029"/>
    <ds:schemaRef ds:uri="66e1bbde-16dd-49de-9a92-988d359cd6e4"/>
    <ds:schemaRef ds:uri="63cc5491-11d0-42b6-aa67-deea8f49087f"/>
    <ds:schemaRef ds:uri="35ebc48a-dc9e-45bc-8496-b347132bae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77EF45-4AFB-42DD-9458-E0118D6C5914}">
  <ds:schemaRefs>
    <ds:schemaRef ds:uri="http://schemas.microsoft.com/sharepoint/v3/contenttype/forms"/>
  </ds:schemaRefs>
</ds:datastoreItem>
</file>

<file path=customXml/itemProps3.xml><?xml version="1.0" encoding="utf-8"?>
<ds:datastoreItem xmlns:ds="http://schemas.openxmlformats.org/officeDocument/2006/customXml" ds:itemID="{038DAACB-6079-4222-BA99-947C98D03F94}">
  <ds:schemaRefs>
    <ds:schemaRef ds:uri="http://schemas.microsoft.com/office/2006/documentManagement/types"/>
    <ds:schemaRef ds:uri="http://schemas.microsoft.com/office/infopath/2007/PartnerControls"/>
    <ds:schemaRef ds:uri="63cc5491-11d0-42b6-aa67-deea8f49087f"/>
    <ds:schemaRef ds:uri="http://purl.org/dc/elements/1.1/"/>
    <ds:schemaRef ds:uri="http://schemas.microsoft.com/office/2006/metadata/properties"/>
    <ds:schemaRef ds:uri="66e1bbde-16dd-49de-9a92-988d359cd6e4"/>
    <ds:schemaRef ds:uri="28344a50-20ee-46b1-93e0-1faae7350029"/>
    <ds:schemaRef ds:uri="http://purl.org/dc/terms/"/>
    <ds:schemaRef ds:uri="http://schemas.openxmlformats.org/package/2006/metadata/core-properties"/>
    <ds:schemaRef ds:uri="35ebc48a-dc9e-45bc-8496-b347132bae57"/>
    <ds:schemaRef ds:uri="http://www.w3.org/XML/1998/namespace"/>
    <ds:schemaRef ds:uri="http://purl.org/dc/dcmitype/"/>
  </ds:schemaRefs>
</ds:datastoreItem>
</file>

<file path=docMetadata/LabelInfo.xml><?xml version="1.0" encoding="utf-8"?>
<clbl:labelList xmlns:clbl="http://schemas.microsoft.com/office/2020/mipLabelMetadata">
  <clbl:label id="{a63c9e9e-b4db-442a-a94f-08718d788e8c}" enabled="0" method="" siteId="{a63c9e9e-b4db-442a-a94f-08718d788e8c}" removed="1"/>
</clbl:labelList>
</file>

<file path=docProps/app.xml><?xml version="1.0" encoding="utf-8"?>
<Properties xmlns="http://schemas.openxmlformats.org/officeDocument/2006/extended-properties" xmlns:vt="http://schemas.openxmlformats.org/officeDocument/2006/docPropsVTypes">
  <TotalTime>10</TotalTime>
  <Words>1316</Words>
  <Application>Microsoft Office PowerPoint</Application>
  <PresentationFormat>Widescreen</PresentationFormat>
  <Paragraphs>98</Paragraphs>
  <Slides>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Aptos</vt:lpstr>
      <vt:lpstr>Arial</vt:lpstr>
      <vt:lpstr>Arial,Sans-Serif</vt:lpstr>
      <vt:lpstr>HelveticaNeueLT Pro 45 Lt</vt:lpstr>
      <vt:lpstr>HelveticaNeueLT Pro 55 Roman</vt:lpstr>
      <vt:lpstr>Poppins</vt:lpstr>
      <vt:lpstr>Poppins Medium</vt:lpstr>
      <vt:lpstr>Office Theme</vt:lpstr>
      <vt:lpstr>Stability Phase 1 </vt:lpstr>
      <vt:lpstr>PowerPoint Presentation</vt:lpstr>
      <vt:lpstr>Planned Outages (Maintenance Programme) </vt:lpstr>
      <vt:lpstr>Planned Outages/Reduction in Capability</vt:lpstr>
      <vt:lpstr>Unplanned Outages / Reduction in Capability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Howell</dc:creator>
  <cp:lastModifiedBy>Paul Roden [NESO]</cp:lastModifiedBy>
  <cp:revision>23</cp:revision>
  <dcterms:created xsi:type="dcterms:W3CDTF">2024-02-29T11:46:45Z</dcterms:created>
  <dcterms:modified xsi:type="dcterms:W3CDTF">2025-07-30T11:24:00Z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0x010100B4C46F44E5CB4144B14721DA3AAC8360</vt:lpwstr>
  </property>
  <property fmtid="{D5CDD505-2E9C-101B-9397-08002B2CF9AE}" pid="3" name="MediaServiceImageTags">
    <vt:lpwstr/>
  </property>
  <property fmtid="{D5CDD505-2E9C-101B-9397-08002B2CF9AE}" pid="4" name="Order">
    <vt:r8>10777200</vt:r8>
  </property>
</Properties>
</file>