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86" r:id="rId7"/>
    <p:sldId id="287" r:id="rId8"/>
    <p:sldId id="290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22C034-3E41-E657-D863-E94035F2D4B0}" name="Paul Roden (NESO)" initials="PR(" userId="S::Paul.Roden@uk.nationalgrid.com::d55c8a8a-f9f2-40ad-89d0-018f718a00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730"/>
    <a:srgbClr val="81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AEBFD-05C5-4D3D-B616-D451BAF2D1AE}" v="5" dt="2025-07-30T11:16:58.706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Roden [NESO]" userId="71024b3f-9dd2-4242-8847-b284781ba820" providerId="ADAL" clId="{D74AEBFD-05C5-4D3D-B616-D451BAF2D1AE}"/>
    <pc:docChg chg="modSld">
      <pc:chgData name="Paul Roden [NESO]" userId="71024b3f-9dd2-4242-8847-b284781ba820" providerId="ADAL" clId="{D74AEBFD-05C5-4D3D-B616-D451BAF2D1AE}" dt="2025-07-30T11:16:58.695" v="63" actId="20577"/>
      <pc:docMkLst>
        <pc:docMk/>
      </pc:docMkLst>
      <pc:sldChg chg="modSp mod">
        <pc:chgData name="Paul Roden [NESO]" userId="71024b3f-9dd2-4242-8847-b284781ba820" providerId="ADAL" clId="{D74AEBFD-05C5-4D3D-B616-D451BAF2D1AE}" dt="2025-07-30T11:16:08.671" v="3" actId="20577"/>
        <pc:sldMkLst>
          <pc:docMk/>
          <pc:sldMk cId="4090216598" sldId="256"/>
        </pc:sldMkLst>
        <pc:spChg chg="mod">
          <ac:chgData name="Paul Roden [NESO]" userId="71024b3f-9dd2-4242-8847-b284781ba820" providerId="ADAL" clId="{D74AEBFD-05C5-4D3D-B616-D451BAF2D1AE}" dt="2025-07-30T11:16:08.671" v="3" actId="20577"/>
          <ac:spMkLst>
            <pc:docMk/>
            <pc:sldMk cId="4090216598" sldId="256"/>
            <ac:spMk id="3" creationId="{2FB354D1-FED4-9B9E-0B7F-6574019FA661}"/>
          </ac:spMkLst>
        </pc:spChg>
      </pc:sldChg>
      <pc:sldChg chg="modSp mod">
        <pc:chgData name="Paul Roden [NESO]" userId="71024b3f-9dd2-4242-8847-b284781ba820" providerId="ADAL" clId="{D74AEBFD-05C5-4D3D-B616-D451BAF2D1AE}" dt="2025-07-30T11:16:29.340" v="27" actId="20577"/>
        <pc:sldMkLst>
          <pc:docMk/>
          <pc:sldMk cId="1021150400" sldId="286"/>
        </pc:sldMkLst>
        <pc:spChg chg="mod">
          <ac:chgData name="Paul Roden [NESO]" userId="71024b3f-9dd2-4242-8847-b284781ba820" providerId="ADAL" clId="{D74AEBFD-05C5-4D3D-B616-D451BAF2D1AE}" dt="2025-07-30T11:16:29.340" v="27" actId="20577"/>
          <ac:spMkLst>
            <pc:docMk/>
            <pc:sldMk cId="1021150400" sldId="286"/>
            <ac:spMk id="4" creationId="{685B8501-AE9B-314D-2EA2-1E26878BAAA0}"/>
          </ac:spMkLst>
        </pc:spChg>
      </pc:sldChg>
      <pc:sldChg chg="modSp mod">
        <pc:chgData name="Paul Roden [NESO]" userId="71024b3f-9dd2-4242-8847-b284781ba820" providerId="ADAL" clId="{D74AEBFD-05C5-4D3D-B616-D451BAF2D1AE}" dt="2025-07-30T11:16:48.105" v="51" actId="20577"/>
        <pc:sldMkLst>
          <pc:docMk/>
          <pc:sldMk cId="1464754047" sldId="287"/>
        </pc:sldMkLst>
        <pc:spChg chg="mod">
          <ac:chgData name="Paul Roden [NESO]" userId="71024b3f-9dd2-4242-8847-b284781ba820" providerId="ADAL" clId="{D74AEBFD-05C5-4D3D-B616-D451BAF2D1AE}" dt="2025-07-30T11:16:48.105" v="51" actId="20577"/>
          <ac:spMkLst>
            <pc:docMk/>
            <pc:sldMk cId="1464754047" sldId="287"/>
            <ac:spMk id="4" creationId="{685B8501-AE9B-314D-2EA2-1E26878BAAA0}"/>
          </ac:spMkLst>
        </pc:spChg>
      </pc:sldChg>
      <pc:sldChg chg="modSp mod">
        <pc:chgData name="Paul Roden [NESO]" userId="71024b3f-9dd2-4242-8847-b284781ba820" providerId="ADAL" clId="{D74AEBFD-05C5-4D3D-B616-D451BAF2D1AE}" dt="2025-07-30T11:16:58.695" v="63" actId="20577"/>
        <pc:sldMkLst>
          <pc:docMk/>
          <pc:sldMk cId="2454099905" sldId="290"/>
        </pc:sldMkLst>
        <pc:spChg chg="mod">
          <ac:chgData name="Paul Roden [NESO]" userId="71024b3f-9dd2-4242-8847-b284781ba820" providerId="ADAL" clId="{D74AEBFD-05C5-4D3D-B616-D451BAF2D1AE}" dt="2025-07-30T11:16:58.695" v="63" actId="20577"/>
          <ac:spMkLst>
            <pc:docMk/>
            <pc:sldMk cId="2454099905" sldId="290"/>
            <ac:spMk id="3" creationId="{E3629031-510E-15B3-B927-692902BAF9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ox.placement.scotland@neso.energy" TargetMode="External"/><Relationship Id="rId2" Type="http://schemas.openxmlformats.org/officeDocument/2006/relationships/hyperlink" Target="mailto:trscotland@neso.energy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357676/download" TargetMode="External"/><Relationship Id="rId2" Type="http://schemas.openxmlformats.org/officeDocument/2006/relationships/hyperlink" Target="https://www.neso.energy/industry-information/network-access-planning/enams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box.placement.scotland@neso.energy" TargetMode="External"/><Relationship Id="rId4" Type="http://schemas.openxmlformats.org/officeDocument/2006/relationships/hyperlink" Target="mailto:trscotland@neso.energ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355106/download" TargetMode="External"/><Relationship Id="rId2" Type="http://schemas.openxmlformats.org/officeDocument/2006/relationships/hyperlink" Target="https://www.neso.energy/document/355101/download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tr1.ccta@neso.energy" TargetMode="External"/><Relationship Id="rId5" Type="http://schemas.openxmlformats.org/officeDocument/2006/relationships/hyperlink" Target="https://www.neso.energy/document/355116/download" TargetMode="External"/><Relationship Id="rId4" Type="http://schemas.openxmlformats.org/officeDocument/2006/relationships/hyperlink" Target="https://www.neso.energy/document/355111/downlo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BF7A4B0-0E78-35D7-2FFA-76CE6ECA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>
            <a:normAutofit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Stability Phase 2</a:t>
            </a:r>
            <a:br>
              <a:rPr lang="en-GB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B354D1-FED4-9B9E-0B7F-6574019F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Provider Availability Notifications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/>
                <a:cs typeface="Poppins"/>
              </a:rPr>
              <a:t>July 2025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Overview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Background</a:t>
            </a:r>
            <a:endParaRPr lang="en-GB" sz="1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As per the Commercial Contractual arrangements for Stability Phase 2 </a:t>
            </a: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GB" sz="12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2) </a:t>
            </a:r>
            <a:r>
              <a:rPr lang="en-GB" sz="1200" i="1">
                <a:latin typeface="Poppins" panose="00000500000000000000" pitchFamily="2" charset="0"/>
                <a:cs typeface="Poppins" panose="00000500000000000000" pitchFamily="2" charset="0"/>
              </a:rPr>
              <a:t>– </a:t>
            </a: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providers are required to notify the NESO of any :-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200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Outages; OR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Periods where a </a:t>
            </a:r>
            <a:r>
              <a:rPr lang="en-GB" sz="120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 is no longer, or will no longer be, capable of providing the full Contracted Capability</a:t>
            </a:r>
            <a:endParaRPr lang="en-GB" sz="1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en-GB" sz="1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High Level overview of the provider notification process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Providers are required to follow different processes dependant on the amount of notice being given to the NESO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This is summarised in the diagram below but further detail regarding each point is covered across slides 3-6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B5D8A-8084-CA35-9D03-3E45D4543FBA}"/>
              </a:ext>
            </a:extLst>
          </p:cNvPr>
          <p:cNvSpPr/>
          <p:nvPr/>
        </p:nvSpPr>
        <p:spPr>
          <a:xfrm>
            <a:off x="697373" y="5062049"/>
            <a:ext cx="3945074" cy="3462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From 12 months+ to 24 hours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8B3DB-ABEE-5947-2CE0-889D93AE996E}"/>
              </a:ext>
            </a:extLst>
          </p:cNvPr>
          <p:cNvSpPr/>
          <p:nvPr/>
        </p:nvSpPr>
        <p:spPr>
          <a:xfrm>
            <a:off x="4748981" y="5440899"/>
            <a:ext cx="2663877" cy="3462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7AA98-485B-FD11-CC2F-BD5FDE9E7820}"/>
              </a:ext>
            </a:extLst>
          </p:cNvPr>
          <p:cNvSpPr/>
          <p:nvPr/>
        </p:nvSpPr>
        <p:spPr>
          <a:xfrm>
            <a:off x="7625927" y="5787129"/>
            <a:ext cx="1780872" cy="34623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Real Time Data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1FD1275-BCDE-15E7-F1BA-1A0EA303CE79}"/>
              </a:ext>
            </a:extLst>
          </p:cNvPr>
          <p:cNvSpPr/>
          <p:nvPr/>
        </p:nvSpPr>
        <p:spPr>
          <a:xfrm>
            <a:off x="736850" y="3457061"/>
            <a:ext cx="6771762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HelveticaNeueLT Pro 45 Lt"/>
              </a:rPr>
              <a:t>Notice period prior to Delivery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8B42E96-EFE4-5F0A-A891-87E0590D76DA}"/>
              </a:ext>
            </a:extLst>
          </p:cNvPr>
          <p:cNvSpPr/>
          <p:nvPr/>
        </p:nvSpPr>
        <p:spPr>
          <a:xfrm>
            <a:off x="7688068" y="3457061"/>
            <a:ext cx="1704510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HelveticaNeueLT Pro 45 Lt"/>
              </a:rPr>
              <a:t>Delivery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4900C-ED40-7E55-83E8-15126267E3AB}"/>
              </a:ext>
            </a:extLst>
          </p:cNvPr>
          <p:cNvSpPr/>
          <p:nvPr/>
        </p:nvSpPr>
        <p:spPr>
          <a:xfrm>
            <a:off x="736849" y="4074168"/>
            <a:ext cx="1802167" cy="3462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12 months’ ahead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23A68-85F5-E4CD-7F75-620BE41DA180}"/>
              </a:ext>
            </a:extLst>
          </p:cNvPr>
          <p:cNvSpPr txBox="1"/>
          <p:nvPr/>
        </p:nvSpPr>
        <p:spPr>
          <a:xfrm>
            <a:off x="647332" y="4470000"/>
            <a:ext cx="27439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can submit an annual Maintenance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This can be modified by the provider up to 28 days prior to the impacted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141B7-B134-4BF6-57FB-09285CEE2872}"/>
              </a:ext>
            </a:extLst>
          </p:cNvPr>
          <p:cNvSpPr txBox="1"/>
          <p:nvPr/>
        </p:nvSpPr>
        <p:spPr>
          <a:xfrm>
            <a:off x="647331" y="5462255"/>
            <a:ext cx="399511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provide detail of any Planned Outages or reductions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This can be provided via the </a:t>
            </a:r>
            <a:r>
              <a:rPr lang="en-GB" sz="800" err="1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eNAMS</a:t>
            </a: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 tool or by populating a standardised template/proforma and returning it to the NESO via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B13F8-BAD0-F969-282F-07A5C0D4D672}"/>
              </a:ext>
            </a:extLst>
          </p:cNvPr>
          <p:cNvSpPr txBox="1"/>
          <p:nvPr/>
        </p:nvSpPr>
        <p:spPr>
          <a:xfrm>
            <a:off x="4713471" y="5841105"/>
            <a:ext cx="284143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provide detail of any unplanned Outages or reductions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populate a form (there are 4 available to cover different scenarios) and return this to NESO’s Control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5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9D9F-21F0-B937-ECF1-986EF7C6190A}"/>
              </a:ext>
            </a:extLst>
          </p:cNvPr>
          <p:cNvSpPr txBox="1"/>
          <p:nvPr/>
        </p:nvSpPr>
        <p:spPr>
          <a:xfrm>
            <a:off x="7573562" y="6195500"/>
            <a:ext cx="19433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Battery providers </a:t>
            </a: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are required to provide the NESO with a series of real time data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6</a:t>
            </a: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 (Maintenance Plan)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4.10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submit a </a:t>
            </a:r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Maintenance Plan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prior to the start of each contract year. 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</a:t>
            </a:r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Maintenance Plan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can include up to a maximum of 15 days of planned outage for a single contract year 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of the Facility</a:t>
            </a:r>
            <a:endParaRPr lang="en-GB" sz="1000" i="1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4.10 -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prior to the commencement of each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in writing by such means as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reasonably require of the dates and times of all planned maintenance and inspection periods applicable to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 for the forthcoming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(except that for the first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 be applicable for the purposes of this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Agreement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only for that part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commencing on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Service Commencement Date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).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propose modifications to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from time to time during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on no less than twenty-eight (28) days notice.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include up to a maximum of fifteen (15) days of planned outages in any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(to be reduced on a pro rata basis if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covers a period of less than twelve (12) calendar months).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651029" y="4113565"/>
            <a:ext cx="10067278" cy="1745697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Providers can send a Maintenance Plan to the following email addresses at the start of each Contract Year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trscotland@neso.energy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GB" sz="1000" b="1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box.placement.scotland@neso.energy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Within fourteen (14) </a:t>
            </a: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day`s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NESO will notify the provider of agreement or any objections/feedback to the Maintenance Plan.  If no response is received within 14 days the provider can assume that the plan has been accepted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NESO Network Planning team will utilise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system accordingly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12 months’ ahead</a:t>
            </a:r>
          </a:p>
        </p:txBody>
      </p:sp>
    </p:spTree>
    <p:extLst>
      <p:ext uri="{BB962C8B-B14F-4D97-AF65-F5344CB8AC3E}">
        <p14:creationId xmlns:p14="http://schemas.microsoft.com/office/powerpoint/2010/main" val="102115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 / Reduction in Capability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4.3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make the NESO aware of any outages or reductions in capability as soon as possible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There are different processes for this depending on the level of notice being provided.  If a provider is giving NESO less that 24 hours notice – please see the following slide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  <a:endParaRPr lang="en-GB" sz="1000" b="1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4.3. -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without delay on becoming aware that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is no longer, or will no longer be, capable of providing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to the full extent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Inertia Capability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Reactive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and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SCL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(including by reason of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Force Majeure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or, in the case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GBGF-S 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by reason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being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Unavailable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due to the provision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Permitted Service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r>
              <a:rPr lang="en-GB" sz="1000" i="1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promptly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by facsimile in the form set out in Schedule H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Redeclaration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704295" y="3579925"/>
            <a:ext cx="10067278" cy="2368114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r>
              <a:rPr lang="en-GB" sz="1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endParaRPr lang="en-GB" sz="10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Providers have 2 options for submitting this information to NESO 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>
              <a:buAutoNum type="arabicParenR"/>
            </a:pPr>
            <a:r>
              <a:rPr lang="en-GB" sz="1000" b="1" dirty="0">
                <a:latin typeface="Poppins"/>
                <a:cs typeface="Poppins"/>
              </a:rPr>
              <a:t>Via </a:t>
            </a:r>
            <a:r>
              <a:rPr lang="en-GB" sz="1000" b="1" dirty="0" err="1">
                <a:latin typeface="Poppins"/>
                <a:cs typeface="Poppins"/>
              </a:rPr>
              <a:t>eNAMS</a:t>
            </a:r>
            <a:r>
              <a:rPr lang="en-GB" sz="1000" b="1" dirty="0"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– providers can </a:t>
            </a:r>
            <a:r>
              <a:rPr lang="en-GB" sz="1000" dirty="0"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access to </a:t>
            </a:r>
            <a:r>
              <a:rPr lang="en-GB" sz="1000" b="1" dirty="0"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eNAMS</a:t>
            </a:r>
            <a:r>
              <a:rPr lang="en-GB" sz="1000" dirty="0"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dirty="0">
                <a:latin typeface="Poppins"/>
                <a:cs typeface="Poppins"/>
              </a:rPr>
              <a:t>(a NESO planning tool) and add information about their outages</a:t>
            </a:r>
          </a:p>
          <a:p>
            <a:pPr marL="228600" indent="-228600">
              <a:buAutoNum type="arabicParenR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>
              <a:buAutoNum type="arabicParenR"/>
            </a:pPr>
            <a:r>
              <a:rPr lang="en-GB" sz="1000" b="1" dirty="0">
                <a:latin typeface="Poppins"/>
                <a:cs typeface="Poppins"/>
              </a:rPr>
              <a:t>Via email </a:t>
            </a:r>
            <a:r>
              <a:rPr lang="en-GB" sz="1000" dirty="0">
                <a:latin typeface="Poppins"/>
                <a:cs typeface="Poppins"/>
              </a:rPr>
              <a:t>– alternatively, providers are required to complete a </a:t>
            </a:r>
            <a:r>
              <a:rPr lang="en-GB" sz="1000" dirty="0">
                <a:latin typeface="Poppins"/>
                <a:cs typeface="Poppins"/>
                <a:hlinkClick r:id="rId3"/>
              </a:rPr>
              <a:t>template/proforma </a:t>
            </a:r>
            <a:r>
              <a:rPr lang="en-GB" sz="1000" dirty="0">
                <a:latin typeface="Poppins"/>
                <a:cs typeface="Poppins"/>
              </a:rPr>
              <a:t> and send it to the following email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trscotland@neso.energy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GB" sz="1000" b="1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box.placement.scotland@neso.energy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GB" sz="1000" b="1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 option 2 – the completed template/proforma will be reviewed by NESO’s Network Planning team and the information will be added to </a:t>
            </a:r>
            <a:r>
              <a:rPr lang="en-GB" sz="1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eNAMS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the providers behalf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understand the impact of reductions in capability providers should refer to </a:t>
            </a:r>
            <a:r>
              <a:rPr lang="en-GB" sz="100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Schedule F – Payments (Section A)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their Stability Pathfinder Agreement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From 12 months+ to 24 hours ahead</a:t>
            </a:r>
          </a:p>
        </p:txBody>
      </p:sp>
    </p:spTree>
    <p:extLst>
      <p:ext uri="{BB962C8B-B14F-4D97-AF65-F5344CB8AC3E}">
        <p14:creationId xmlns:p14="http://schemas.microsoft.com/office/powerpoint/2010/main" val="14647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Unplanned Outages / Reduction in Capability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4.3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make the NESO aware of any outages or reductions in capability as soon as possible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slide covers the scenario where a provider is unable to give NESO a minimum of 24 hours notice 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  <a:endParaRPr lang="en-GB" sz="1000" b="1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4.3. -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without delay on becoming aware that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is no longer, or will no longer be, capable of providing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to the full extent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Inertia Capability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Reactive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and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SCL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(including by reason of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Force Majeure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or, in the case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GBGF-S 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by reason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being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Unavailable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due to the provision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Permitted Service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r>
              <a:rPr lang="en-GB" sz="1000" i="1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promptly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by facsimile in the form set out in Schedule H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Redeclaration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29031-510E-15B3-B927-692902BAF93E}"/>
              </a:ext>
            </a:extLst>
          </p:cNvPr>
          <p:cNvSpPr/>
          <p:nvPr/>
        </p:nvSpPr>
        <p:spPr>
          <a:xfrm>
            <a:off x="667856" y="3414537"/>
            <a:ext cx="10067278" cy="2681463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 this instance, given the short timescales, provider notifications have to be sent directly to NESO’s Control Room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4 forms are available to cover the different scenarios (these are all available in Schedule H of the Pathfinder Agreement)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FORM A - STABILITY COMPENSATION SERVICE FAX FORM FOR REDECLARATION OF INERTIA CAPABILITY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FORM B - STABILITY COMPENSATION SERVICE FAX FORM FOR REDECLARATION OF SCL CAPABILITY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FORM C - STABILITY COMPENSATION SERVICE FAX FORM FOR REDECLARATION OR RESTORATION OF REACTIVE CAPABILITY​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FORM D - STABILITY COMPENSATION SERVICE FAX FORM FOR RESTORATION NOTICE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Once completed the relevant form either needs to be sent via Facsimile or email as per the below :-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Facsimile number: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01926 656613 </a:t>
            </a: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Email address: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ctr1.ccta@neso.energy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 understand the impact of reductions in capability providers should refer to 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Schedule F – Payments (Section A)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their Stability Pathfinder Agreement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9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Real Time Data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Battery providers are required to set up a series of signals to ensure that the NESO have visibility of real time availability data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data will be accessible and visible to the NESO’s Control Room</a:t>
            </a:r>
          </a:p>
          <a:p>
            <a:pPr algn="l" rtl="0" fontAlgn="base"/>
            <a:endParaRPr lang="en-GB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Data Signals Required</a:t>
            </a:r>
            <a:endParaRPr lang="en-GB" sz="1000" b="1" i="1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 required data signals (and accompanying description) are outlined in the table below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These signals will be set up and tested (with the support of the NESO’s </a:t>
            </a:r>
            <a:r>
              <a:rPr lang="en-GB" sz="1000" err="1">
                <a:latin typeface="Poppins" panose="00000500000000000000" pitchFamily="2" charset="0"/>
                <a:cs typeface="Poppins" panose="00000500000000000000" pitchFamily="2" charset="0"/>
              </a:rPr>
              <a:t>iEMS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/SCADA team) in advance of commercial operation commencing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Real Time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259F59-D404-98B7-1A07-AA73B180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98655"/>
              </p:ext>
            </p:extLst>
          </p:nvPr>
        </p:nvGraphicFramePr>
        <p:xfrm>
          <a:off x="730927" y="3429000"/>
          <a:ext cx="7273771" cy="2642394"/>
        </p:xfrm>
        <a:graphic>
          <a:graphicData uri="http://schemas.openxmlformats.org/drawingml/2006/table">
            <a:tbl>
              <a:tblPr/>
              <a:tblGrid>
                <a:gridCol w="2548773">
                  <a:extLst>
                    <a:ext uri="{9D8B030D-6E8A-4147-A177-3AD203B41FA5}">
                      <a16:colId xmlns:a16="http://schemas.microsoft.com/office/drawing/2014/main" val="2058597617"/>
                    </a:ext>
                  </a:extLst>
                </a:gridCol>
                <a:gridCol w="4724998">
                  <a:extLst>
                    <a:ext uri="{9D8B030D-6E8A-4147-A177-3AD203B41FA5}">
                      <a16:colId xmlns:a16="http://schemas.microsoft.com/office/drawing/2014/main" val="3414080123"/>
                    </a:ext>
                  </a:extLst>
                </a:gridCol>
              </a:tblGrid>
              <a:tr h="3278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731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Response Timing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Time taken for site to respond to instruction from NESO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726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Inertia 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- MW.s available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inertia available at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8917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SCL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 MVA available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SCL available at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7520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inverters available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inverters currently available for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37097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Inverters availability %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Percentage of inverters available. 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available / total number of inverters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4912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Grid operating mode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Whether the site is in Grid Forming mode (1) or Grid Following mode (0)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63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40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46F44E5CB4144B14721DA3AAC8360" ma:contentTypeVersion="6" ma:contentTypeDescription="Create a new document." ma:contentTypeScope="" ma:versionID="dd8db6845b91aa873845c1b69936f699">
  <xsd:schema xmlns:xsd="http://www.w3.org/2001/XMLSchema" xmlns:xs="http://www.w3.org/2001/XMLSchema" xmlns:p="http://schemas.microsoft.com/office/2006/metadata/properties" xmlns:ns2="28344a50-20ee-46b1-93e0-1faae7350029" xmlns:ns3="66e1bbde-16dd-49de-9a92-988d359cd6e4" xmlns:ns4="63cc5491-11d0-42b6-aa67-deea8f49087f" xmlns:ns5="35ebc48a-dc9e-45bc-8496-b347132bae57" targetNamespace="http://schemas.microsoft.com/office/2006/metadata/properties" ma:root="true" ma:fieldsID="3c3939514a8ee5c220a81f948ef91022" ns2:_="" ns3:_="" ns4:_="" ns5:_="">
    <xsd:import namespace="28344a50-20ee-46b1-93e0-1faae7350029"/>
    <xsd:import namespace="66e1bbde-16dd-49de-9a92-988d359cd6e4"/>
    <xsd:import namespace="63cc5491-11d0-42b6-aa67-deea8f49087f"/>
    <xsd:import namespace="35ebc48a-dc9e-45bc-8496-b347132bae57"/>
    <xsd:element name="properties">
      <xsd:complexType>
        <xsd:sequence>
          <xsd:element name="documentManagement">
            <xsd:complexType>
              <xsd:all>
                <xsd:element ref="ns2:NGESOown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NGESO_x0020_responded_x003f_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4a50-20ee-46b1-93e0-1faae7350029" elementFormDefault="qualified">
    <xsd:import namespace="http://schemas.microsoft.com/office/2006/documentManagement/types"/>
    <xsd:import namespace="http://schemas.microsoft.com/office/infopath/2007/PartnerControls"/>
    <xsd:element name="NGESOowner" ma:index="8" nillable="true" ma:displayName="NGESO owner" ma:format="Dropdown" ma:list="UserInfo" ma:SharePointGroup="0" ma:internalName="NGESO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hidden="true" ma:internalName="MediaServiceAutoTags" ma:readOnly="fals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fals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false">
      <xsd:simpleType>
        <xsd:restriction base="dms:Text"/>
      </xsd:simpleType>
    </xsd:element>
    <xsd:element name="NGESO_x0020_responded_x003f_" ma:index="21" nillable="true" ma:displayName="NGESO responded?" ma:default="1" ma:internalName="NGESO_x0020_responded_x003f_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displayName="Image Tags_0" ma:hidden="true" ma:internalName="lcf76f155ced4ddcb4097134ff3c332f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1bbde-16dd-49de-9a92-988d359cd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491-11d0-42b6-aa67-deea8f4908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8" nillable="true" ma:taxonomy="true" ma:internalName="lcf76f155ced4ddcb4097134ff3c332f0" ma:taxonomyFieldName="MediaServiceImageTags" ma:displayName="Image Tags" ma:readOnly="false" ma:fieldId="{5cf76f15-5ced-4ddc-b409-7134ff3c332f}" ma:taxonomyMulti="true" ma:sspId="85fefd14-5d55-4234-9e3d-a596bbbe9a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bc48a-dc9e-45bc-8496-b347132bae57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988ac8b3-d66c-4c33-b314-772854d83a39}" ma:internalName="TaxCatchAll" ma:showField="CatchAllData" ma:web="35ebc48a-dc9e-45bc-8496-b347132bae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344a50-20ee-46b1-93e0-1faae7350029" xsi:nil="true"/>
    <NGESO_x0020_responded_x003f_ xmlns="28344a50-20ee-46b1-93e0-1faae7350029">true</NGESO_x0020_responded_x003f_>
    <NGESOowner xmlns="28344a50-20ee-46b1-93e0-1faae7350029">
      <UserInfo>
        <DisplayName/>
        <AccountId xsi:nil="true"/>
        <AccountType/>
      </UserInfo>
    </NGESOowner>
    <MediaServiceAutoTags xmlns="28344a50-20ee-46b1-93e0-1faae7350029" xsi:nil="true"/>
    <MediaServiceOCR xmlns="28344a50-20ee-46b1-93e0-1faae7350029" xsi:nil="true"/>
    <MediaServiceLocation xmlns="28344a50-20ee-46b1-93e0-1faae7350029" xsi:nil="true"/>
    <SharedWithDetails xmlns="66e1bbde-16dd-49de-9a92-988d359cd6e4" xsi:nil="true"/>
    <MediaServiceKeyPoints xmlns="28344a50-20ee-46b1-93e0-1faae7350029" xsi:nil="true"/>
    <SharedWithUsers xmlns="66e1bbde-16dd-49de-9a92-988d359cd6e4">
      <UserInfo>
        <DisplayName/>
        <AccountId xsi:nil="true"/>
        <AccountType/>
      </UserInfo>
    </SharedWithUsers>
    <lcf76f155ced4ddcb4097134ff3c332f xmlns="63cc5491-11d0-42b6-aa67-deea8f49087f">
      <Terms xmlns="http://schemas.microsoft.com/office/infopath/2007/PartnerControls"/>
    </lcf76f155ced4ddcb4097134ff3c332f>
    <TaxCatchAll xmlns="35ebc48a-dc9e-45bc-8496-b347132bae57" xsi:nil="true"/>
  </documentManagement>
</p:properties>
</file>

<file path=customXml/itemProps1.xml><?xml version="1.0" encoding="utf-8"?>
<ds:datastoreItem xmlns:ds="http://schemas.openxmlformats.org/officeDocument/2006/customXml" ds:itemID="{5A0D4CA1-3741-4EB0-81B7-71DA41D28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44a50-20ee-46b1-93e0-1faae7350029"/>
    <ds:schemaRef ds:uri="66e1bbde-16dd-49de-9a92-988d359cd6e4"/>
    <ds:schemaRef ds:uri="63cc5491-11d0-42b6-aa67-deea8f49087f"/>
    <ds:schemaRef ds:uri="35ebc48a-dc9e-45bc-8496-b347132ba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DAACB-6079-4222-BA99-947C98D03F94}">
  <ds:schemaRefs>
    <ds:schemaRef ds:uri="http://purl.org/dc/elements/1.1/"/>
    <ds:schemaRef ds:uri="http://purl.org/dc/dcmitype/"/>
    <ds:schemaRef ds:uri="66e1bbde-16dd-49de-9a92-988d359cd6e4"/>
    <ds:schemaRef ds:uri="28344a50-20ee-46b1-93e0-1faae7350029"/>
    <ds:schemaRef ds:uri="http://purl.org/dc/terms/"/>
    <ds:schemaRef ds:uri="35ebc48a-dc9e-45bc-8496-b347132bae57"/>
    <ds:schemaRef ds:uri="http://www.w3.org/XML/1998/namespace"/>
    <ds:schemaRef ds:uri="http://schemas.microsoft.com/office/2006/documentManagement/types"/>
    <ds:schemaRef ds:uri="63cc5491-11d0-42b6-aa67-deea8f49087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a63c9e9e-b4db-442a-a94f-08718d788e8c}" enabled="0" method="" siteId="{a63c9e9e-b4db-442a-a94f-08718d788e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1403</Words>
  <Application>Microsoft Office PowerPoint</Application>
  <PresentationFormat>Widescreen</PresentationFormat>
  <Paragraphs>118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HelveticaNeueLT Pro 45 Lt</vt:lpstr>
      <vt:lpstr>HelveticaNeueLT Pro 55 Roman</vt:lpstr>
      <vt:lpstr>Poppins</vt:lpstr>
      <vt:lpstr>Poppins Medium</vt:lpstr>
      <vt:lpstr>Office Theme</vt:lpstr>
      <vt:lpstr>Stability Phase 2 </vt:lpstr>
      <vt:lpstr>Overview</vt:lpstr>
      <vt:lpstr>Planned Outages (Maintenance Plan)</vt:lpstr>
      <vt:lpstr>Planned Outages / Reduction in Capability </vt:lpstr>
      <vt:lpstr>Unplanned Outages / Reduction in Capability </vt:lpstr>
      <vt:lpstr>Real Time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Paul Roden [NESO]</cp:lastModifiedBy>
  <cp:revision>13</cp:revision>
  <dcterms:created xsi:type="dcterms:W3CDTF">2024-02-29T11:46:45Z</dcterms:created>
  <dcterms:modified xsi:type="dcterms:W3CDTF">2025-07-30T11:17:05Z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0x010100B4C46F44E5CB4144B14721DA3AAC8360</vt:lpwstr>
  </property>
  <property fmtid="{D5CDD505-2E9C-101B-9397-08002B2CF9AE}" pid="3" name="MediaServiceImageTags">
    <vt:lpwstr/>
  </property>
  <property fmtid="{D5CDD505-2E9C-101B-9397-08002B2CF9AE}" pid="4" name="Order">
    <vt:r8>10777500</vt:r8>
  </property>
</Properties>
</file>