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92" r:id="rId7"/>
    <p:sldId id="294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84CF31-8DE4-A7DF-CD6F-E60A00C48825}" name="Andrew Henderson (NESO)" initials="A(" userId="S::andrew.henderson@uk.nationalgrid.com::12122127-d5fb-4173-9da4-ff44945121b2" providerId="AD"/>
  <p188:author id="{2F22C034-3E41-E657-D863-E94035F2D4B0}" name="Paul Roden (NESO)" initials="PR(" userId="S::Paul.Roden@uk.nationalgrid.com::d55c8a8a-f9f2-40ad-89d0-018f718a0099" providerId="AD"/>
  <p188:author id="{47E54144-CF95-01E2-D112-8AA3006A3BF4}" name="Haarith Dhorat (NESO)" initials="HD" userId="S::Haarith.Dhorat@uk.nationalgrid.com::0cd168d0-143e-4c03-83f3-99dd3e4257b3" providerId="AD"/>
  <p188:author id="{4A6A8D4E-AD92-CCC3-CC93-8248645DCEF0}" name="Rob Burnett (NESO)" initials="R(" userId="S::rob.burnett@uk.nationalgrid.com::acb34922-e413-4fab-935f-d92ced07a1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730"/>
    <a:srgbClr val="81336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8C285-77C4-4DD1-BE7E-E21E56C143A7}" v="5" dt="2025-07-30T15:31:29.314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Roden [NESO]" userId="71024b3f-9dd2-4242-8847-b284781ba820" providerId="ADAL" clId="{3288C285-77C4-4DD1-BE7E-E21E56C143A7}"/>
    <pc:docChg chg="modSld">
      <pc:chgData name="Paul Roden [NESO]" userId="71024b3f-9dd2-4242-8847-b284781ba820" providerId="ADAL" clId="{3288C285-77C4-4DD1-BE7E-E21E56C143A7}" dt="2025-07-30T15:31:29.299" v="53" actId="20577"/>
      <pc:docMkLst>
        <pc:docMk/>
      </pc:docMkLst>
      <pc:sldChg chg="modSp mod">
        <pc:chgData name="Paul Roden [NESO]" userId="71024b3f-9dd2-4242-8847-b284781ba820" providerId="ADAL" clId="{3288C285-77C4-4DD1-BE7E-E21E56C143A7}" dt="2025-07-30T15:29:26.430" v="3" actId="20577"/>
        <pc:sldMkLst>
          <pc:docMk/>
          <pc:sldMk cId="4090216598" sldId="256"/>
        </pc:sldMkLst>
        <pc:spChg chg="mod">
          <ac:chgData name="Paul Roden [NESO]" userId="71024b3f-9dd2-4242-8847-b284781ba820" providerId="ADAL" clId="{3288C285-77C4-4DD1-BE7E-E21E56C143A7}" dt="2025-07-30T15:29:26.430" v="3" actId="20577"/>
          <ac:spMkLst>
            <pc:docMk/>
            <pc:sldMk cId="4090216598" sldId="256"/>
            <ac:spMk id="3" creationId="{2FB354D1-FED4-9B9E-0B7F-6574019FA661}"/>
          </ac:spMkLst>
        </pc:spChg>
      </pc:sldChg>
      <pc:sldChg chg="modSp mod">
        <pc:chgData name="Paul Roden [NESO]" userId="71024b3f-9dd2-4242-8847-b284781ba820" providerId="ADAL" clId="{3288C285-77C4-4DD1-BE7E-E21E56C143A7}" dt="2025-07-30T15:29:38.035" v="15" actId="20577"/>
        <pc:sldMkLst>
          <pc:docMk/>
          <pc:sldMk cId="3920557166" sldId="292"/>
        </pc:sldMkLst>
        <pc:spChg chg="mod">
          <ac:chgData name="Paul Roden [NESO]" userId="71024b3f-9dd2-4242-8847-b284781ba820" providerId="ADAL" clId="{3288C285-77C4-4DD1-BE7E-E21E56C143A7}" dt="2025-07-30T15:29:38.035" v="15" actId="20577"/>
          <ac:spMkLst>
            <pc:docMk/>
            <pc:sldMk cId="3920557166" sldId="292"/>
            <ac:spMk id="4" creationId="{685B8501-AE9B-314D-2EA2-1E26878BAAA0}"/>
          </ac:spMkLst>
        </pc:spChg>
      </pc:sldChg>
      <pc:sldChg chg="modSp mod">
        <pc:chgData name="Paul Roden [NESO]" userId="71024b3f-9dd2-4242-8847-b284781ba820" providerId="ADAL" clId="{3288C285-77C4-4DD1-BE7E-E21E56C143A7}" dt="2025-07-30T15:31:29.299" v="53" actId="20577"/>
        <pc:sldMkLst>
          <pc:docMk/>
          <pc:sldMk cId="139677379" sldId="293"/>
        </pc:sldMkLst>
        <pc:spChg chg="mod">
          <ac:chgData name="Paul Roden [NESO]" userId="71024b3f-9dd2-4242-8847-b284781ba820" providerId="ADAL" clId="{3288C285-77C4-4DD1-BE7E-E21E56C143A7}" dt="2025-07-30T15:31:29.299" v="53" actId="20577"/>
          <ac:spMkLst>
            <pc:docMk/>
            <pc:sldMk cId="139677379" sldId="293"/>
            <ac:spMk id="4" creationId="{685B8501-AE9B-314D-2EA2-1E26878BAAA0}"/>
          </ac:spMkLst>
        </pc:spChg>
      </pc:sldChg>
      <pc:sldChg chg="modSp mod">
        <pc:chgData name="Paul Roden [NESO]" userId="71024b3f-9dd2-4242-8847-b284781ba820" providerId="ADAL" clId="{3288C285-77C4-4DD1-BE7E-E21E56C143A7}" dt="2025-07-30T15:29:48.732" v="27" actId="20577"/>
        <pc:sldMkLst>
          <pc:docMk/>
          <pc:sldMk cId="2932006080" sldId="294"/>
        </pc:sldMkLst>
        <pc:spChg chg="mod">
          <ac:chgData name="Paul Roden [NESO]" userId="71024b3f-9dd2-4242-8847-b284781ba820" providerId="ADAL" clId="{3288C285-77C4-4DD1-BE7E-E21E56C143A7}" dt="2025-07-30T15:29:48.732" v="27" actId="20577"/>
          <ac:spMkLst>
            <pc:docMk/>
            <pc:sldMk cId="2932006080" sldId="294"/>
            <ac:spMk id="4" creationId="{685B8501-AE9B-314D-2EA2-1E26878BAA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B5404-C021-EC41-B6A7-4D708E49A9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1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Poppins" pitchFamily="2" charset="77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71" r:id="rId24"/>
    <p:sldLayoutId id="2147483682" r:id="rId25"/>
    <p:sldLayoutId id="2147483661" r:id="rId26"/>
    <p:sldLayoutId id="2147483664" r:id="rId27"/>
    <p:sldLayoutId id="2147483669" r:id="rId28"/>
    <p:sldLayoutId id="2147483670" r:id="rId29"/>
    <p:sldLayoutId id="2147483683" r:id="rId30"/>
    <p:sldLayoutId id="2147483662" r:id="rId31"/>
    <p:sldLayoutId id="21474836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ranreq@neso.energy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neso.energy%2Fdocument%2F355081%2Fdownload&amp;wdOrigin=BROWSELINK" TargetMode="External"/><Relationship Id="rId2" Type="http://schemas.openxmlformats.org/officeDocument/2006/relationships/hyperlink" Target="https://www.neso.energy/industry-information/network-access-planning/enams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tranreq@neso.energ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document/355086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ranreq@neso.energy" TargetMode="External"/><Relationship Id="rId5" Type="http://schemas.openxmlformats.org/officeDocument/2006/relationships/hyperlink" Target="mailto:ctr1.ccta@neso.energy" TargetMode="External"/><Relationship Id="rId4" Type="http://schemas.openxmlformats.org/officeDocument/2006/relationships/hyperlink" Target="https://www.neso.energy/document/355091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BF7A4B0-0E78-35D7-2FFA-76CE6ECAC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>
            <a:normAutofit/>
          </a:bodyPr>
          <a:lstStyle/>
          <a:p>
            <a:r>
              <a:rPr lang="en-GB">
                <a:latin typeface="Poppins" panose="00000500000000000000" pitchFamily="2" charset="0"/>
                <a:cs typeface="Poppins" panose="00000500000000000000" pitchFamily="2" charset="0"/>
              </a:rPr>
              <a:t>Voltage Mersey</a:t>
            </a:r>
            <a:br>
              <a:rPr lang="en-GB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GB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FB354D1-FED4-9B9E-0B7F-6574019FA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Provider Availability Notifications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40902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541587" y="1399767"/>
            <a:ext cx="11184930" cy="223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100" b="1" dirty="0">
                <a:latin typeface="Poppins"/>
                <a:cs typeface="Poppins"/>
              </a:rPr>
              <a:t>Background</a:t>
            </a:r>
          </a:p>
          <a:p>
            <a:pPr>
              <a:lnSpc>
                <a:spcPct val="150000"/>
              </a:lnSpc>
              <a:defRPr/>
            </a:pPr>
            <a:r>
              <a:rPr lang="en-GB" sz="1100" dirty="0">
                <a:latin typeface="Poppins"/>
                <a:ea typeface="Calibri"/>
                <a:cs typeface="Poppins"/>
              </a:rPr>
              <a:t>P</a:t>
            </a:r>
            <a:r>
              <a:rPr lang="en-GB" sz="1100" dirty="0">
                <a:effectLst/>
                <a:latin typeface="Poppins"/>
                <a:ea typeface="Calibri"/>
                <a:cs typeface="Poppins"/>
              </a:rPr>
              <a:t>roviders need to notify us of any periods where they will have an outage, planned maintenance, or they will be unavailable to provide their contacted service for a period of time, as per the Commercial Contractual arrangement for </a:t>
            </a:r>
            <a:r>
              <a:rPr lang="en-GB" sz="1100" dirty="0">
                <a:latin typeface="Poppins"/>
                <a:cs typeface="Poppins"/>
              </a:rPr>
              <a:t>Voltage Mersey</a:t>
            </a:r>
            <a:r>
              <a:rPr lang="en-GB" sz="1100" b="1">
                <a:latin typeface="Poppins"/>
                <a:cs typeface="Poppins"/>
              </a:rPr>
              <a:t> (</a:t>
            </a:r>
            <a:r>
              <a:rPr lang="en-GB" sz="1100" b="1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</a:t>
            </a:r>
            <a:r>
              <a:rPr lang="en-GB" sz="1100" b="1" i="1">
                <a:latin typeface="Poppins"/>
                <a:cs typeface="Poppins"/>
              </a:rPr>
              <a:t>). </a:t>
            </a:r>
          </a:p>
          <a:p>
            <a:pPr>
              <a:defRPr/>
            </a:pP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r>
              <a:rPr lang="en-GB" sz="1100" b="1" dirty="0">
                <a:latin typeface="Poppins"/>
                <a:cs typeface="Poppins"/>
              </a:rPr>
              <a:t>Overview of the provider notification process</a:t>
            </a:r>
          </a:p>
          <a:p>
            <a:pPr>
              <a:defRPr/>
            </a:pPr>
            <a:endParaRPr lang="en-GB" sz="11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Poppins"/>
                <a:cs typeface="Poppins"/>
              </a:rPr>
              <a:t>Providers are required to follow different processes dependant on the amount of notice being given to the NESO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latin typeface="Poppins"/>
                <a:cs typeface="Poppins"/>
              </a:rPr>
              <a:t>This is summarised in slides 3-5</a:t>
            </a:r>
          </a:p>
          <a:p>
            <a:pPr>
              <a:lnSpc>
                <a:spcPct val="150000"/>
              </a:lnSpc>
              <a:defRPr/>
            </a:pP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GB" sz="11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defRPr/>
            </a:pPr>
            <a:endParaRPr lang="en-GB" sz="11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0889C-D2A7-75A1-B663-7111FAB08F57}"/>
              </a:ext>
            </a:extLst>
          </p:cNvPr>
          <p:cNvSpPr/>
          <p:nvPr/>
        </p:nvSpPr>
        <p:spPr>
          <a:xfrm>
            <a:off x="541587" y="4335001"/>
            <a:ext cx="1802167" cy="3462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latin typeface="HelveticaNeueLT Pro 45 Lt"/>
              </a:rPr>
              <a:t>3 months prior to the start of contract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3F229-5EB5-D451-94A9-B0EB2DB13B4E}"/>
              </a:ext>
            </a:extLst>
          </p:cNvPr>
          <p:cNvSpPr/>
          <p:nvPr/>
        </p:nvSpPr>
        <p:spPr>
          <a:xfrm>
            <a:off x="7714882" y="4335001"/>
            <a:ext cx="1802167" cy="3462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latin typeface="HelveticaNeueLT Pro 45 Lt"/>
              </a:rPr>
              <a:t>Less than 24 hours ahead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E0DF5-6919-B6F5-7C49-6CA05267F040}"/>
              </a:ext>
            </a:extLst>
          </p:cNvPr>
          <p:cNvSpPr/>
          <p:nvPr/>
        </p:nvSpPr>
        <p:spPr>
          <a:xfrm>
            <a:off x="4112810" y="4335001"/>
            <a:ext cx="1802167" cy="3462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>
                <a:latin typeface="HelveticaNeueLT Pro 45 Lt"/>
              </a:rPr>
              <a:t>12 months to 24 hours ahead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CB1F96-430A-B520-38D0-779C1E265F87}"/>
              </a:ext>
            </a:extLst>
          </p:cNvPr>
          <p:cNvSpPr txBox="1"/>
          <p:nvPr/>
        </p:nvSpPr>
        <p:spPr>
          <a:xfrm>
            <a:off x="465483" y="4989916"/>
            <a:ext cx="2743942" cy="938719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Providers are required to submit a Planned Maintenance 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Programme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The Network Planning team will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This is explained further in slide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D4B22-B2D5-1EA6-82DC-EC52C1F48439}"/>
              </a:ext>
            </a:extLst>
          </p:cNvPr>
          <p:cNvSpPr txBox="1"/>
          <p:nvPr/>
        </p:nvSpPr>
        <p:spPr>
          <a:xfrm>
            <a:off x="7585049" y="4989916"/>
            <a:ext cx="2743942" cy="1107996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Providers are required to submit any details of Unplanned Outages or Reduction in Capability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The forms can be submitted to the Control Room via fax or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54546"/>
                </a:solidFill>
                <a:latin typeface="HelveticaNeueLT Pro 55 Roman"/>
                <a:ea typeface="12 pt. Helvetica* 45 Light   02" panose="02000403000000020004" pitchFamily="2" charset="0"/>
              </a:rPr>
              <a:t>This is explained further in slide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B5DA8-26BC-B6EC-1E11-DDDC30565F6A}"/>
              </a:ext>
            </a:extLst>
          </p:cNvPr>
          <p:cNvSpPr txBox="1"/>
          <p:nvPr/>
        </p:nvSpPr>
        <p:spPr>
          <a:xfrm>
            <a:off x="4025266" y="4989916"/>
            <a:ext cx="2743942" cy="1446550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Providers are required to submit any details of Planned Outages or Reduction in Capability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This information can be submitted via </a:t>
            </a:r>
            <a:r>
              <a:rPr lang="en-GB" sz="110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eNAMS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 or </a:t>
            </a: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 panose="020B0604020202020204" pitchFamily="34" charset="77"/>
                <a:ea typeface="12 pt. Helvetica* 45 Light   02" panose="02000403000000020004" pitchFamily="2" charset="0"/>
              </a:rPr>
              <a:t>by populating a standardised template/proforma and returning it to the NESO via 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55 Roman"/>
                <a:ea typeface="12 pt. Helvetica* 45 Light   02" panose="02000403000000020004" pitchFamily="2" charset="0"/>
              </a:rPr>
              <a:t>This is explained further in slide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D64BFE-0512-D6A4-138A-7C265C2AD31B}"/>
              </a:ext>
            </a:extLst>
          </p:cNvPr>
          <p:cNvSpPr txBox="1">
            <a:spLocks/>
          </p:cNvSpPr>
          <p:nvPr/>
        </p:nvSpPr>
        <p:spPr>
          <a:xfrm>
            <a:off x="542557" y="488844"/>
            <a:ext cx="9709361" cy="870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accent1"/>
                </a:solidFill>
                <a:latin typeface="Poppins Medium" pitchFamily="2" charset="77"/>
                <a:ea typeface="+mj-ea"/>
                <a:cs typeface="Poppins Medium" pitchFamily="2" charset="77"/>
              </a:defRPr>
            </a:lvl1pPr>
          </a:lstStyle>
          <a:p>
            <a:r>
              <a:rPr lang="en-GB" sz="3200"/>
              <a:t>Overview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8338E54-E1FC-3411-AFA5-8B9919929D62}"/>
              </a:ext>
            </a:extLst>
          </p:cNvPr>
          <p:cNvSpPr/>
          <p:nvPr/>
        </p:nvSpPr>
        <p:spPr>
          <a:xfrm>
            <a:off x="541587" y="3635120"/>
            <a:ext cx="8975461" cy="56383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HelveticaNeueLT Pro 45 Lt"/>
              </a:rPr>
              <a:t>Notice period prior to Delivery</a:t>
            </a:r>
          </a:p>
        </p:txBody>
      </p: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Poppins Medium"/>
                <a:cs typeface="Poppins Medium"/>
              </a:rPr>
              <a:t>Planned Outages (Maintenance </a:t>
            </a:r>
            <a:r>
              <a:rPr lang="en-GB" sz="3200">
                <a:latin typeface="Poppins Medium"/>
                <a:cs typeface="Poppins Medium"/>
              </a:rPr>
              <a:t>Programme</a:t>
            </a:r>
            <a:r>
              <a:rPr lang="en-GB" sz="3200" dirty="0">
                <a:latin typeface="Poppins Medium"/>
                <a:cs typeface="Poppins Medium"/>
              </a:rPr>
              <a:t>)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2" y="1207675"/>
            <a:ext cx="11152273" cy="4153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00" b="1" dirty="0">
                <a:latin typeface="Poppins"/>
                <a:cs typeface="Poppins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 dirty="0">
                <a:latin typeface="Poppins"/>
                <a:cs typeface="Poppins"/>
              </a:rPr>
              <a:t>As per section 3.8 of the </a:t>
            </a:r>
            <a:r>
              <a:rPr lang="en-GB" sz="100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 </a:t>
            </a:r>
            <a:r>
              <a:rPr lang="en-GB" sz="1000" dirty="0">
                <a:latin typeface="Poppins"/>
                <a:cs typeface="Poppins"/>
              </a:rPr>
              <a:t>– providers are required to submit a </a:t>
            </a:r>
            <a:r>
              <a:rPr lang="en-GB" sz="1000" b="1" dirty="0">
                <a:latin typeface="Poppins"/>
                <a:cs typeface="Poppins"/>
              </a:rPr>
              <a:t>Planned Maintenance </a:t>
            </a:r>
            <a:r>
              <a:rPr lang="en-GB" sz="1000" b="1">
                <a:latin typeface="Poppins"/>
                <a:cs typeface="Poppins"/>
              </a:rPr>
              <a:t>Programme</a:t>
            </a:r>
            <a:r>
              <a:rPr lang="en-GB" sz="1000" b="1" dirty="0"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prior to the start of each contract year.  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00" dirty="0">
                <a:latin typeface="Poppins"/>
                <a:cs typeface="Poppins"/>
              </a:rPr>
              <a:t>This </a:t>
            </a:r>
            <a:r>
              <a:rPr lang="en-GB" sz="1000" b="1" dirty="0">
                <a:latin typeface="Poppins"/>
                <a:cs typeface="Poppins"/>
              </a:rPr>
              <a:t>Planned</a:t>
            </a:r>
            <a:r>
              <a:rPr lang="en-GB" sz="1000" dirty="0">
                <a:latin typeface="Poppins"/>
                <a:cs typeface="Poppins"/>
              </a:rPr>
              <a:t> </a:t>
            </a:r>
            <a:r>
              <a:rPr lang="en-GB" sz="1000" b="1" dirty="0">
                <a:latin typeface="Poppins"/>
                <a:cs typeface="Poppins"/>
              </a:rPr>
              <a:t>Maintenance </a:t>
            </a:r>
            <a:r>
              <a:rPr lang="en-GB" sz="1000" b="1">
                <a:latin typeface="Poppins"/>
                <a:cs typeface="Poppins"/>
              </a:rPr>
              <a:t>Programme</a:t>
            </a:r>
            <a:r>
              <a:rPr lang="en-GB" sz="1000" b="1" dirty="0"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should not be later than three (3) months prior to the start of contract year </a:t>
            </a:r>
          </a:p>
          <a:p>
            <a:pPr algn="l" rtl="0" fontAlgn="base"/>
            <a:endParaRPr lang="en-GB" sz="1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000" b="1" dirty="0">
                <a:latin typeface="Poppins"/>
                <a:cs typeface="Poppins"/>
              </a:rPr>
              <a:t>Contractual Information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GB" sz="1000" i="1" dirty="0">
                <a:latin typeface="Poppins"/>
                <a:cs typeface="Poppins"/>
              </a:rPr>
              <a:t>3.8.1 -</a:t>
            </a:r>
            <a:r>
              <a:rPr lang="en-GB" sz="1000" i="1" dirty="0">
                <a:effectLst/>
                <a:latin typeface="Poppins"/>
                <a:ea typeface="Times New Roman" panose="02020603050405020304" pitchFamily="18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</a:t>
            </a:r>
            <a:r>
              <a:rPr lang="en-US" sz="1000" spc="9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later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than three (3)</a:t>
            </a:r>
            <a:r>
              <a:rPr lang="en-US" sz="1000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months</a:t>
            </a:r>
            <a:r>
              <a:rPr lang="en-US" sz="1000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prior to</a:t>
            </a:r>
            <a:r>
              <a:rPr lang="en-US" sz="1000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start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 each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 Year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,</a:t>
            </a:r>
            <a:r>
              <a:rPr lang="en-US" sz="1000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Provider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to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notice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and</a:t>
            </a:r>
            <a:r>
              <a:rPr lang="en-US" sz="1000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 err="1">
                <a:effectLst/>
                <a:latin typeface="Poppins"/>
                <a:ea typeface="Arial" panose="020B0604020202020204" pitchFamily="34" charset="0"/>
                <a:cs typeface="Poppins"/>
              </a:rPr>
              <a:t>programme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(“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 Maintenance </a:t>
            </a:r>
            <a:r>
              <a:rPr lang="en-US" sz="1000" b="1" i="1" spc="-5" dirty="0" err="1">
                <a:effectLst/>
                <a:latin typeface="Poppins"/>
                <a:ea typeface="Arial" panose="020B0604020202020204" pitchFamily="34" charset="0"/>
                <a:cs typeface="Poppins"/>
              </a:rPr>
              <a:t>Programme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”) of</a:t>
            </a:r>
            <a:r>
              <a:rPr lang="en-US" sz="1000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Settlement Periods in</a:t>
            </a:r>
            <a:r>
              <a:rPr lang="en-US" sz="1000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 Year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during</a:t>
            </a:r>
            <a:r>
              <a:rPr lang="en-US" sz="1000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which</a:t>
            </a:r>
            <a:r>
              <a:rPr lang="en-US" sz="1000" spc="-3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00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proposes</a:t>
            </a:r>
            <a:r>
              <a:rPr lang="en-US" sz="1000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to</a:t>
            </a:r>
            <a:r>
              <a:rPr lang="en-US" sz="1000" spc="-8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withdraw</a:t>
            </a:r>
            <a:r>
              <a:rPr lang="en-US" sz="1000" spc="-9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00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from</a:t>
            </a:r>
            <a:r>
              <a:rPr lang="en-US" sz="1000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service for</a:t>
            </a:r>
            <a:r>
              <a:rPr lang="en-US" sz="1000" spc="-9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</a:t>
            </a:r>
            <a:r>
              <a:rPr lang="en-GB" sz="1000" spc="-5" dirty="0"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</a:t>
            </a:r>
            <a:r>
              <a:rPr lang="en-US" sz="1000" spc="3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(including</a:t>
            </a:r>
            <a:r>
              <a:rPr lang="en-US" sz="1000" b="1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b="1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duration</a:t>
            </a:r>
            <a:r>
              <a:rPr lang="en-US" sz="1000" b="1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00" b="1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b="1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outage)</a:t>
            </a:r>
            <a:r>
              <a:rPr lang="en-US" sz="1000" b="1" i="1" spc="-3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(“Planned</a:t>
            </a:r>
            <a:r>
              <a:rPr lang="en-US" sz="1000" b="1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 Periods").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3.8.2 - Following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request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,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Parties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meet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to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discuss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(both Parties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acting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reasonably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and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good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faith)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any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changes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may reasonably require to</a:t>
            </a:r>
            <a:r>
              <a:rPr lang="en-US" sz="10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</a:t>
            </a:r>
            <a:r>
              <a:rPr lang="en-US" sz="100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 </a:t>
            </a:r>
            <a:r>
              <a:rPr lang="en-US" sz="1000" b="1" i="1" spc="-5" dirty="0" err="1">
                <a:effectLst/>
                <a:latin typeface="Poppins"/>
                <a:ea typeface="Arial" panose="020B0604020202020204" pitchFamily="34" charset="0"/>
                <a:cs typeface="Poppins"/>
              </a:rPr>
              <a:t>Programme</a:t>
            </a:r>
            <a:r>
              <a:rPr lang="en-US" sz="10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.</a:t>
            </a:r>
            <a:endParaRPr lang="en-GB" sz="1000" i="1" spc="-5" dirty="0">
              <a:effectLst/>
              <a:latin typeface="Poppins"/>
              <a:ea typeface="Arial" panose="020B0604020202020204" pitchFamily="34" charset="0"/>
              <a:cs typeface="Poppins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endParaRPr lang="en-GB" sz="1000" b="1" i="1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-914400" algn="l"/>
                <a:tab pos="-457200" algn="l"/>
                <a:tab pos="450215" algn="l"/>
                <a:tab pos="1743710" algn="l"/>
                <a:tab pos="2408555" algn="l"/>
                <a:tab pos="3155950" algn="l"/>
                <a:tab pos="4318635" algn="l"/>
              </a:tabLst>
            </a:pPr>
            <a:endParaRPr lang="en-GB" sz="1000" i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637271" y="3936585"/>
            <a:ext cx="10067278" cy="1745697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Process for Provider Notifications</a:t>
            </a: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Via email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– </a:t>
            </a:r>
            <a:r>
              <a:rPr lang="en-GB" sz="1000" dirty="0">
                <a:latin typeface="Poppins"/>
                <a:cs typeface="Poppins"/>
              </a:rPr>
              <a:t>Providers can send a Maintenance Plan to the following email address prior to the start of each Contract Year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England &amp; Wales: </a:t>
            </a:r>
            <a:r>
              <a:rPr lang="en-GB" sz="1000" u="sng" dirty="0" err="1">
                <a:solidFill>
                  <a:srgbClr val="0563C1"/>
                </a:solidFill>
                <a:effectLst/>
                <a:latin typeface="Poppins"/>
                <a:ea typeface="Calibri"/>
                <a:cs typeface="Poppins"/>
                <a:hlinkClick r:id="rId2"/>
              </a:rPr>
              <a:t>tranreq@neso.energy</a:t>
            </a:r>
            <a:r>
              <a:rPr lang="en-GB" sz="1000" u="sng" dirty="0">
                <a:solidFill>
                  <a:srgbClr val="0563C1"/>
                </a:solidFill>
                <a:effectLst/>
                <a:latin typeface="Poppins"/>
                <a:ea typeface="Calibri"/>
                <a:cs typeface="Poppins"/>
              </a:rPr>
              <a:t> </a:t>
            </a:r>
          </a:p>
          <a:p>
            <a:pPr marL="457200" lvl="2"/>
            <a:endParaRPr lang="en-GB" sz="1000" b="1" dirty="0">
              <a:solidFill>
                <a:schemeClr val="bg2">
                  <a:lumMod val="50000"/>
                  <a:lumOff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The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NESO Network Planning team will utilise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system accordingly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lvl="1">
              <a:defRPr/>
            </a:pPr>
            <a:endParaRPr lang="en-GB" sz="1000" kern="0" dirty="0">
              <a:solidFill>
                <a:srgbClr val="333333"/>
              </a:solidFill>
              <a:latin typeface="Poppins"/>
              <a:cs typeface="Segoe UI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en-GB" sz="1000" kern="0" dirty="0">
                <a:solidFill>
                  <a:srgbClr val="333333"/>
                </a:solidFill>
                <a:latin typeface="Poppins"/>
                <a:cs typeface="Segoe UI"/>
              </a:rPr>
              <a:t>If necessary, NESO may contact the provider to discuss/agree any required changes to the proposed outage dates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endParaRPr lang="en-GB" sz="1000" kern="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8537E-6B2B-D626-48E7-0D3A4E421080}"/>
              </a:ext>
            </a:extLst>
          </p:cNvPr>
          <p:cNvSpPr/>
          <p:nvPr/>
        </p:nvSpPr>
        <p:spPr>
          <a:xfrm>
            <a:off x="10389833" y="18895"/>
            <a:ext cx="1802167" cy="3462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3 months prior to the start of contract year</a:t>
            </a:r>
          </a:p>
        </p:txBody>
      </p:sp>
    </p:spTree>
    <p:extLst>
      <p:ext uri="{BB962C8B-B14F-4D97-AF65-F5344CB8AC3E}">
        <p14:creationId xmlns:p14="http://schemas.microsoft.com/office/powerpoint/2010/main" val="392055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Planned Outages/ Reduction in Capability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637273" y="1314210"/>
            <a:ext cx="11152273" cy="2221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200" b="1" dirty="0">
                <a:latin typeface="Poppins"/>
                <a:cs typeface="Poppins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latin typeface="Poppins"/>
                <a:cs typeface="Poppins"/>
              </a:rPr>
              <a:t>As per section 3.2 of the </a:t>
            </a:r>
            <a:r>
              <a:rPr lang="en-GB" sz="120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</a:t>
            </a:r>
            <a:r>
              <a:rPr lang="en-GB" sz="1200" dirty="0">
                <a:latin typeface="Poppins"/>
                <a:cs typeface="Poppins"/>
              </a:rPr>
              <a:t>– providers are required to make the NESO aware of any notification of unavailability as soon as possible </a:t>
            </a:r>
          </a:p>
          <a:p>
            <a:pPr algn="l" rtl="0" fontAlgn="base"/>
            <a:endParaRPr lang="en-GB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en-GB" sz="1200" b="1" dirty="0">
                <a:latin typeface="Poppins"/>
                <a:cs typeface="Poppins"/>
              </a:rPr>
              <a:t>Contractual Information</a:t>
            </a:r>
          </a:p>
          <a:p>
            <a:pPr fontAlgn="base"/>
            <a:r>
              <a:rPr lang="en-GB" sz="1200" i="1" dirty="0">
                <a:latin typeface="Poppins"/>
                <a:cs typeface="Poppins"/>
              </a:rPr>
              <a:t>3..2.1- </a:t>
            </a:r>
            <a:r>
              <a:rPr lang="en-US" sz="1200" i="1" spc="-5" dirty="0">
                <a:latin typeface="Poppins"/>
                <a:cs typeface="Poppins"/>
              </a:rPr>
              <a:t>If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at</a:t>
            </a:r>
            <a:r>
              <a:rPr lang="en-US" sz="120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any</a:t>
            </a:r>
            <a:r>
              <a:rPr lang="en-US" sz="120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time</a:t>
            </a:r>
            <a:r>
              <a:rPr lang="en-US" sz="1200" i="1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200" b="1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becomes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aware</a:t>
            </a:r>
            <a:r>
              <a:rPr lang="en-US" sz="120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</a:t>
            </a:r>
            <a:r>
              <a:rPr lang="en-US" sz="120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longer</a:t>
            </a:r>
            <a:r>
              <a:rPr lang="en-US" sz="120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has</a:t>
            </a:r>
            <a:r>
              <a:rPr lang="en-US" sz="120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or will no longer have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Contracted Absorption Capacity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it shall prompt} notify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that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Unavailable. </a:t>
            </a:r>
          </a:p>
          <a:p>
            <a:pPr fontAlgn="base"/>
            <a:r>
              <a:rPr lang="en-GB" sz="1200" b="1" dirty="0">
                <a:latin typeface="Poppins"/>
                <a:cs typeface="Poppins"/>
              </a:rPr>
              <a:t> </a:t>
            </a:r>
            <a:endParaRPr lang="en-GB" sz="1200" b="1" i="1" dirty="0">
              <a:latin typeface="Poppins"/>
              <a:cs typeface="Poppins"/>
            </a:endParaRPr>
          </a:p>
          <a:p>
            <a:pPr fontAlgn="base"/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3.2.2 - Each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notification by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20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20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pursuant to Clause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3.2.1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be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accompanied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explanation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reasonable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detail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b="1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being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and,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for the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avoidance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20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doubt,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only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declare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20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20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200" i="1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20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safety or reasons relating to the technical capability of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y or where the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20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is to be withdrawn from service for the purposes of a </a:t>
            </a:r>
            <a:r>
              <a:rPr lang="en-US" sz="120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 Maintenance Period.</a:t>
            </a:r>
            <a:endParaRPr lang="en-GB" sz="1200" b="1" i="1" spc="-5" dirty="0">
              <a:effectLst/>
              <a:latin typeface="Poppins"/>
              <a:ea typeface="Arial" panose="020B0604020202020204" pitchFamily="34" charset="0"/>
              <a:cs typeface="Poppins"/>
            </a:endParaRPr>
          </a:p>
          <a:p>
            <a:pPr fontAlgn="base"/>
            <a:endParaRPr lang="en-GB" sz="1200" i="1" spc="-5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l" rtl="0" fontAlgn="base"/>
            <a:endParaRPr lang="en-GB" sz="1200" i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704295" y="3535535"/>
            <a:ext cx="10067278" cy="2368114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r>
              <a:rPr lang="en-GB" sz="1000" b="1" dirty="0">
                <a:latin typeface="Poppins"/>
                <a:cs typeface="Poppins"/>
              </a:rPr>
              <a:t>Process for Provider Notifications</a:t>
            </a:r>
          </a:p>
          <a:p>
            <a:endParaRPr lang="en-GB" sz="1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 Providers have 2 options for submitting this information to NESO :-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algn="l" rtl="0" fontAlgn="base"/>
            <a:endParaRPr lang="en-GB" sz="1000" b="0" i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buFont typeface="+mj-lt"/>
              <a:buAutoNum type="arabicPeriod"/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Via </a:t>
            </a:r>
            <a:r>
              <a:rPr lang="en-GB" sz="1000" b="1" i="0" u="none" strike="noStrike" dirty="0" err="1">
                <a:solidFill>
                  <a:srgbClr val="000000"/>
                </a:solidFill>
                <a:effectLst/>
                <a:latin typeface="Poppins"/>
                <a:cs typeface="Poppins"/>
              </a:rPr>
              <a:t>eNAMS</a:t>
            </a: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– providers can </a:t>
            </a:r>
            <a:r>
              <a:rPr lang="en-GB" sz="1000" b="0" i="0" u="sng" strike="noStrike" dirty="0">
                <a:solidFill>
                  <a:srgbClr val="0000FF"/>
                </a:solidFill>
                <a:effectLst/>
                <a:latin typeface="Poppins"/>
                <a:cs typeface="Poppins"/>
                <a:hlinkClick r:id="rId2"/>
              </a:rPr>
              <a:t>request access to </a:t>
            </a:r>
            <a:r>
              <a:rPr lang="en-GB" sz="1000" b="1" i="0" u="sng" strike="noStrike" dirty="0" err="1">
                <a:solidFill>
                  <a:srgbClr val="0000FF"/>
                </a:solidFill>
                <a:effectLst/>
                <a:latin typeface="Poppins"/>
                <a:cs typeface="Poppins"/>
                <a:hlinkClick r:id="rId2"/>
              </a:rPr>
              <a:t>eNAMS</a:t>
            </a:r>
            <a:r>
              <a:rPr lang="en-GB" sz="1000" b="0" i="0" u="sng" strike="noStrike" dirty="0">
                <a:solidFill>
                  <a:srgbClr val="0000FF"/>
                </a:solidFill>
                <a:effectLst/>
                <a:latin typeface="Poppins"/>
                <a:cs typeface="Poppins"/>
                <a:hlinkClick r:id="rId2"/>
              </a:rPr>
              <a:t>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(a NESO planning tool) and add information about their outages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algn="l" rtl="0" fontAlgn="base">
              <a:buFont typeface="+mj-lt"/>
              <a:buAutoNum type="arabicPeriod"/>
            </a:pPr>
            <a:endParaRPr lang="en-GB" sz="1000" b="0" i="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en-GB" sz="1000" b="1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Via email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– alternatively, providers are required to complete a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  <a:hlinkClick r:id="rId3"/>
              </a:rPr>
              <a:t>template/proforma </a:t>
            </a:r>
            <a:r>
              <a:rPr lang="en-GB" sz="1000" b="0" i="0" u="none" strike="noStrike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and send it to the following email addresses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Poppins"/>
                <a:cs typeface="Poppins"/>
              </a:rPr>
              <a:t>​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GB" sz="1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England &amp; Wales: </a:t>
            </a:r>
            <a:r>
              <a:rPr lang="en-GB" sz="1000" u="sng" dirty="0" err="1">
                <a:solidFill>
                  <a:srgbClr val="0563C1"/>
                </a:solidFill>
                <a:effectLst/>
                <a:latin typeface="Poppins"/>
                <a:ea typeface="Calibri"/>
                <a:cs typeface="Poppins"/>
                <a:hlinkClick r:id="rId4"/>
              </a:rPr>
              <a:t>tranreq@neso.energy</a:t>
            </a:r>
            <a:r>
              <a:rPr lang="en-GB" sz="1000" u="sng" dirty="0">
                <a:solidFill>
                  <a:srgbClr val="0563C1"/>
                </a:solidFill>
                <a:effectLst/>
                <a:latin typeface="Poppins"/>
                <a:ea typeface="Calibri"/>
                <a:cs typeface="Poppins"/>
              </a:rPr>
              <a:t> 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endParaRPr lang="en-GB" sz="1000" b="1" dirty="0">
              <a:solidFill>
                <a:srgbClr val="F9DF5E"/>
              </a:solidFill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The NESO Network Planning team will </a:t>
            </a: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review the template/proforma, and utilise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system accordingly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lvl="1"/>
            <a:endParaRPr lang="en-GB" sz="1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676BEB-6CCC-2CEF-165B-6AB70BDB9086}"/>
              </a:ext>
            </a:extLst>
          </p:cNvPr>
          <p:cNvSpPr/>
          <p:nvPr/>
        </p:nvSpPr>
        <p:spPr>
          <a:xfrm>
            <a:off x="10325257" y="5980"/>
            <a:ext cx="1866743" cy="35914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900">
                <a:ea typeface="+mn-lt"/>
                <a:cs typeface="+mn-lt"/>
              </a:rPr>
              <a:t>12 months to 24 hours ahead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0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21" y="328011"/>
            <a:ext cx="9709361" cy="870551"/>
          </a:xfrm>
        </p:spPr>
        <p:txBody>
          <a:bodyPr>
            <a:normAutofit/>
          </a:bodyPr>
          <a:lstStyle/>
          <a:p>
            <a:r>
              <a:rPr lang="en-GB" sz="3200">
                <a:latin typeface="Poppins"/>
                <a:cs typeface="Poppins Medium"/>
              </a:rPr>
              <a:t>Unplanned</a:t>
            </a:r>
            <a:r>
              <a:rPr lang="en-GB" sz="3200">
                <a:latin typeface="Poppins Medium"/>
                <a:cs typeface="Poppins Medium"/>
              </a:rPr>
              <a:t> Outages / Reduction in Capability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CD015-63CD-47A4-11F7-C97E2365A909}"/>
              </a:ext>
            </a:extLst>
          </p:cNvPr>
          <p:cNvSpPr txBox="1">
            <a:spLocks/>
          </p:cNvSpPr>
          <p:nvPr/>
        </p:nvSpPr>
        <p:spPr>
          <a:xfrm>
            <a:off x="564121" y="1186162"/>
            <a:ext cx="11152273" cy="2824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/>
            <a:r>
              <a:rPr lang="en-GB" sz="1050" b="1" dirty="0">
                <a:latin typeface="Poppins"/>
                <a:cs typeface="Poppins"/>
              </a:rPr>
              <a:t>Summary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050" dirty="0">
                <a:latin typeface="Poppins"/>
                <a:cs typeface="Poppins"/>
              </a:rPr>
              <a:t>As per section 3.2 of the </a:t>
            </a:r>
            <a:r>
              <a:rPr lang="en-GB" sz="1050" b="1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</a:t>
            </a:r>
            <a:r>
              <a:rPr lang="en-GB" sz="1050" b="1" i="1" dirty="0">
                <a:latin typeface="Poppins"/>
                <a:cs typeface="Poppins"/>
              </a:rPr>
              <a:t> </a:t>
            </a:r>
            <a:r>
              <a:rPr lang="en-GB" sz="1050" dirty="0">
                <a:latin typeface="Poppins"/>
                <a:cs typeface="Poppins"/>
              </a:rPr>
              <a:t>– providers are required to make the NESO aware of any notification of unavailability as soon as possible </a:t>
            </a:r>
          </a:p>
          <a:p>
            <a:pPr algn="l" rtl="0" fontAlgn="base"/>
            <a:r>
              <a:rPr lang="en-GB" sz="1050" b="1" dirty="0">
                <a:latin typeface="Poppins"/>
                <a:cs typeface="Poppins"/>
              </a:rPr>
              <a:t>Contractual Information </a:t>
            </a:r>
            <a:endParaRPr lang="en-GB" sz="1050" b="1" i="1" dirty="0">
              <a:latin typeface="Poppins"/>
              <a:cs typeface="Poppins"/>
            </a:endParaRPr>
          </a:p>
          <a:p>
            <a:pPr fontAlgn="base"/>
            <a:r>
              <a:rPr lang="en-GB" sz="1050" i="1" dirty="0">
                <a:latin typeface="Poppins"/>
                <a:cs typeface="Poppins"/>
              </a:rPr>
              <a:t>3..2.1- </a:t>
            </a:r>
            <a:r>
              <a:rPr lang="en-US" sz="1050" i="1" spc="-5" dirty="0">
                <a:latin typeface="Poppins"/>
                <a:cs typeface="Poppins"/>
              </a:rPr>
              <a:t>If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at</a:t>
            </a:r>
            <a:r>
              <a:rPr lang="en-US" sz="105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any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time</a:t>
            </a:r>
            <a:r>
              <a:rPr lang="en-US" sz="1050" i="1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b="1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becomes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aware</a:t>
            </a:r>
            <a:r>
              <a:rPr lang="en-US" sz="105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longer</a:t>
            </a:r>
            <a:r>
              <a:rPr lang="en-US" sz="105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has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or will no longer have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Contracted Absorption Capacity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it shall prompt} notify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that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(including, for the avoidance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50" i="1" spc="1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doubt, in respect of any</a:t>
            </a:r>
            <a:r>
              <a:rPr lang="en-US" sz="1050" i="1" spc="1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</a:t>
            </a:r>
            <a:r>
              <a:rPr lang="en-US" sz="1050" b="1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Maintenance Periods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)</a:t>
            </a:r>
            <a:r>
              <a:rPr lang="en-US" sz="105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 facsimile or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email in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3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form</a:t>
            </a:r>
            <a:r>
              <a:rPr lang="en-US" sz="1050" i="1" spc="-3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set out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Schedule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6,</a:t>
            </a:r>
            <a:r>
              <a:rPr lang="en-US" sz="1050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Part A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(Forms)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and</a:t>
            </a:r>
            <a:r>
              <a:rPr lang="en-US" sz="1050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</a:t>
            </a:r>
            <a:r>
              <a:rPr lang="en-US" sz="1050" b="1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5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thereafter</a:t>
            </a:r>
            <a:r>
              <a:rPr lang="en-US" sz="1050" i="1" spc="-5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promptly</a:t>
            </a:r>
            <a:r>
              <a:rPr lang="en-US" sz="1050" i="1" spc="-2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notify the</a:t>
            </a:r>
            <a:r>
              <a:rPr lang="en-US" sz="1050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Company</a:t>
            </a:r>
            <a:r>
              <a:rPr lang="en-US" sz="1050" i="1" spc="-5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facsimile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or</a:t>
            </a:r>
            <a:r>
              <a:rPr lang="en-US" sz="1050" i="1" spc="-4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email</a:t>
            </a:r>
            <a:r>
              <a:rPr lang="en-US" sz="1050" i="1" spc="-6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in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 form set out in Schedule 6, Part B (forms) when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Contracted Absorption Capacity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 restored.</a:t>
            </a:r>
            <a:endParaRPr lang="en-US" sz="1050" i="1" spc="-5" dirty="0"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fontAlgn="base"/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3.2.2 - Each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notification by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i="1" spc="-4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that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is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2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pursuant to Clause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3.2.1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shall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be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accompanied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by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an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explanation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in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reasonable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detail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b="1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being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and,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for the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avoidance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50" i="1" spc="-7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10" dirty="0">
                <a:effectLst/>
                <a:latin typeface="Poppins"/>
                <a:ea typeface="Arial" panose="020B0604020202020204" pitchFamily="34" charset="0"/>
                <a:cs typeface="Poppins"/>
              </a:rPr>
              <a:t>doubt,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Provider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may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only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declare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the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Unavailable</a:t>
            </a:r>
            <a:r>
              <a:rPr lang="en-US" sz="1050" i="1" spc="-7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for</a:t>
            </a:r>
            <a:r>
              <a:rPr lang="en-US" sz="1050" i="1" spc="-6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reasons</a:t>
            </a:r>
            <a:r>
              <a:rPr lang="en-US" sz="1050" i="1" spc="-15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of</a:t>
            </a:r>
            <a:r>
              <a:rPr lang="en-US" sz="1050" i="1" spc="-80" dirty="0">
                <a:effectLst/>
                <a:latin typeface="Poppins"/>
                <a:ea typeface="Arial" panose="020B0604020202020204" pitchFamily="34" charset="0"/>
                <a:cs typeface="Poppins"/>
              </a:rPr>
              <a:t> 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safety or reasons relating to the technical capability of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y or where the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Facility</a:t>
            </a:r>
            <a:r>
              <a:rPr lang="en-US" sz="1050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 is to be withdrawn from service for the purposes of a </a:t>
            </a:r>
            <a:r>
              <a:rPr lang="en-US" sz="1050" b="1" i="1" spc="-5" dirty="0">
                <a:effectLst/>
                <a:latin typeface="Poppins"/>
                <a:ea typeface="Arial" panose="020B0604020202020204" pitchFamily="34" charset="0"/>
                <a:cs typeface="Poppins"/>
              </a:rPr>
              <a:t>Planned Maintenance Period.</a:t>
            </a:r>
            <a:endParaRPr lang="en-GB" sz="1050" b="1" i="1" spc="-5" dirty="0">
              <a:effectLst/>
              <a:latin typeface="Poppins"/>
              <a:ea typeface="Arial" panose="020B0604020202020204" pitchFamily="34" charset="0"/>
              <a:cs typeface="Poppins"/>
            </a:endParaRPr>
          </a:p>
          <a:p>
            <a:pPr fontAlgn="base"/>
            <a:endParaRPr lang="en-US" sz="1050" b="1" i="1" spc="-5" dirty="0"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fontAlgn="base"/>
            <a:endParaRPr lang="en-GB" sz="1050" b="1" i="1" spc="-5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fontAlgn="base"/>
            <a:endParaRPr lang="en-GB" sz="1050" i="1" spc="-5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algn="l" rtl="0" fontAlgn="base"/>
            <a:endParaRPr lang="en-GB" sz="1050" i="1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B8501-AE9B-314D-2EA2-1E26878BAAA0}"/>
              </a:ext>
            </a:extLst>
          </p:cNvPr>
          <p:cNvSpPr/>
          <p:nvPr/>
        </p:nvSpPr>
        <p:spPr>
          <a:xfrm>
            <a:off x="642780" y="3429000"/>
            <a:ext cx="9825711" cy="3100989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Process for Provider Notifications</a:t>
            </a: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In this instance, given the short timescales, provider notifications have to be sent directly to NESO’s Control Room and Network Planning Team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2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forms are available to cover the different scenarios (these are all available in Schedule 6 of the Voltage Mersey Contract)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kern="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  <a:hlinkClick r:id="rId3"/>
              </a:rPr>
              <a:t>FORM A – DECLARATION OF UNAVAILABILITY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  <a:hlinkClick r:id="rId4"/>
              </a:rPr>
              <a:t>FORM B – REDECLARATION OF AVAILABILITY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Once completed the relevant form either needs to be sent via Facsimile or email as per the below :-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Facsimile number: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01926 656613 </a:t>
            </a: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Email address: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  <a:hlinkClick r:id="rId5"/>
              </a:rPr>
              <a:t>ctr1.ccta@neso.energy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 </a:t>
            </a:r>
            <a:r>
              <a:rPr lang="en-GB" sz="1000" dirty="0">
                <a:latin typeface="Poppins"/>
                <a:cs typeface="Poppins"/>
              </a:rPr>
              <a:t>and</a:t>
            </a:r>
            <a:r>
              <a:rPr lang="en-GB" sz="1000" b="1" dirty="0">
                <a:solidFill>
                  <a:schemeClr val="accent5"/>
                </a:solidFill>
                <a:latin typeface="Poppins"/>
                <a:cs typeface="Poppins"/>
              </a:rPr>
              <a:t> </a:t>
            </a:r>
            <a:r>
              <a:rPr lang="en-GB" sz="1000" b="1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Poppins"/>
                <a:cs typeface="Poppins"/>
              </a:rPr>
              <a:t> </a:t>
            </a:r>
            <a:r>
              <a:rPr lang="en-GB" sz="1000" b="1" u="sng" dirty="0" err="1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Poppins"/>
                <a:ea typeface="Calibri"/>
                <a:cs typeface="Poppins"/>
                <a:hlinkClick r:id="rId6"/>
              </a:rPr>
              <a:t>tranreq@neso.energy</a:t>
            </a:r>
            <a:r>
              <a:rPr lang="en-GB" sz="1000" b="1" u="sng" dirty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Poppins"/>
                <a:ea typeface="Calibri"/>
                <a:cs typeface="Poppins"/>
              </a:rPr>
              <a:t> </a:t>
            </a:r>
          </a:p>
          <a:p>
            <a:pPr marL="628650" lvl="2" indent="-171450">
              <a:buFont typeface="Arial" panose="020B0604020202020204" pitchFamily="34" charset="0"/>
              <a:buChar char="•"/>
              <a:defRPr/>
            </a:pPr>
            <a:endParaRPr lang="en-GB" sz="1000" u="sng" dirty="0">
              <a:solidFill>
                <a:schemeClr val="tx1">
                  <a:lumMod val="95000"/>
                  <a:lumOff val="5000"/>
                </a:schemeClr>
              </a:solidFill>
              <a:latin typeface="Poppins"/>
              <a:ea typeface="Calibri"/>
              <a:cs typeface="Poppin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oppins" panose="00000500000000000000" pitchFamily="2" charset="0"/>
                <a:ea typeface="Calibri"/>
                <a:cs typeface="Poppins" panose="00000500000000000000" pitchFamily="2" charset="0"/>
              </a:rPr>
              <a:t>   Providers will also need to place a phone call to the control room if they become partially or fully unavailable in control timescales, in addition to following up with an email / fax in a reasonable timeframe afterwards.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CTSEN: </a:t>
            </a: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/>
                <a:cs typeface="Poppins"/>
              </a:rPr>
              <a:t>08448 920 366</a:t>
            </a:r>
            <a:endParaRPr lang="en-GB" sz="1000" b="1" i="0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The NESO Network Planning team will </a:t>
            </a:r>
            <a:r>
              <a:rPr lang="en-GB" sz="1000" kern="0" dirty="0">
                <a:solidFill>
                  <a:srgbClr val="000000"/>
                </a:solidFill>
                <a:latin typeface="Poppins"/>
                <a:cs typeface="Poppins"/>
              </a:rPr>
              <a:t>review the forms, and utilise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the information provided to update the </a:t>
            </a:r>
            <a:r>
              <a:rPr kumimoji="0" lang="en-GB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eNAMS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cs typeface="Poppins"/>
              </a:rPr>
              <a:t> system accordingly </a:t>
            </a:r>
            <a:endParaRPr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171450" marR="0" lvl="1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cs typeface="Poppins"/>
              </a:rPr>
              <a:t>To understand the impact of reductions in capability providers should refer to Schedule 2– Payments of their </a:t>
            </a:r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Static Reactive Power Service Agreement </a:t>
            </a:r>
            <a:r>
              <a:rPr lang="en-GB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/>
                <a:cs typeface="Poppins"/>
              </a:rPr>
              <a:t>.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  <a:lumOff val="50000"/>
                </a:schemeClr>
              </a:solidFill>
              <a:effectLst/>
              <a:uLnTx/>
              <a:uFillTx/>
              <a:latin typeface="Poppins"/>
              <a:cs typeface="Poppins"/>
            </a:endParaRPr>
          </a:p>
          <a:p>
            <a:pPr marL="6286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86534-6BB2-B9CC-B806-6D916AEDE01E}"/>
              </a:ext>
            </a:extLst>
          </p:cNvPr>
          <p:cNvSpPr/>
          <p:nvPr/>
        </p:nvSpPr>
        <p:spPr>
          <a:xfrm>
            <a:off x="10389833" y="18895"/>
            <a:ext cx="1802167" cy="2859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latin typeface="HelveticaNeueLT Pro 45 Lt"/>
              </a:rPr>
              <a:t>Less than 24 hours ahead</a:t>
            </a:r>
          </a:p>
        </p:txBody>
      </p:sp>
    </p:spTree>
    <p:extLst>
      <p:ext uri="{BB962C8B-B14F-4D97-AF65-F5344CB8AC3E}">
        <p14:creationId xmlns:p14="http://schemas.microsoft.com/office/powerpoint/2010/main" val="13967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46F44E5CB4144B14721DA3AAC8360" ma:contentTypeVersion="2" ma:contentTypeDescription="Create a new document." ma:contentTypeScope="" ma:versionID="4dff256211c4dd055e8925d87eccb798">
  <xsd:schema xmlns:xsd="http://www.w3.org/2001/XMLSchema" xmlns:xs="http://www.w3.org/2001/XMLSchema" xmlns:p="http://schemas.microsoft.com/office/2006/metadata/properties" xmlns:ns2="eb8cff42-5652-403d-9370-86925285bf53" xmlns:ns3="d0213948-975b-4ece-a893-89b637ecad96" targetNamespace="http://schemas.microsoft.com/office/2006/metadata/properties" ma:root="true" ma:fieldsID="ef7ed16b02a8b3019ba6c53b99ae7887" ns2:_="" ns3:_="">
    <xsd:import namespace="eb8cff42-5652-403d-9370-86925285bf53"/>
    <xsd:import namespace="d0213948-975b-4ece-a893-89b637eca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arket_x0020_Services_x0020_Approval" minOccurs="0"/>
                <xsd:element ref="ns2:NAP_x0020_Approval" minOccurs="0"/>
                <xsd:element ref="ns2:ENCCApproval" minOccurs="0"/>
                <xsd:element ref="ns2:Approved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cff42-5652-403d-9370-86925285b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arket_x0020_Services_x0020_Approval" ma:index="20" nillable="true" ma:displayName="Market Services" ma:default="0" ma:description="Market Services have approved RAPID paper - David Wildash the contact" ma:format="Dropdown" ma:internalName="Market_x0020_Services_x0020_Approval">
      <xsd:simpleType>
        <xsd:restriction base="dms:Boolean"/>
      </xsd:simpleType>
    </xsd:element>
    <xsd:element name="NAP_x0020_Approval" ma:index="21" nillable="true" ma:displayName="NAP" ma:default="0" ma:description="NAP approved the RAPID paper - Steven Wallace is our contact" ma:format="Dropdown" ma:internalName="NAP_x0020_Approval">
      <xsd:simpleType>
        <xsd:restriction base="dms:Boolean"/>
      </xsd:simpleType>
    </xsd:element>
    <xsd:element name="ENCCApproval" ma:index="22" nillable="true" ma:displayName="ENCC" ma:default="0" ma:description="ENCC approved RAPID paper - Gavin Brown is our contact" ma:format="Dropdown" ma:internalName="ENCCApproval">
      <xsd:simpleType>
        <xsd:restriction base="dms:Boolean"/>
      </xsd:simpleType>
    </xsd:element>
    <xsd:element name="Approved" ma:index="23" nillable="true" ma:displayName="Approved" ma:default="0" ma:description="Has this paper been approved by all relevant stakeholders?" ma:format="Dropdown" ma:internalName="Approved">
      <xsd:simpleType>
        <xsd:restriction base="dms:Boolean"/>
      </xsd:simpleType>
    </xsd:element>
    <xsd:element name="lcf76f155ced4ddcb4097134ff3c332f" ma:index="24" nillable="true" ma:displayName="Image Tags_0" ma:hidden="true" ma:internalName="lcf76f155ced4ddcb4097134ff3c332f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13948-975b-4ece-a893-89b637eca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cff42-5652-403d-9370-86925285bf53" xsi:nil="true"/>
    <ENCCApproval xmlns="eb8cff42-5652-403d-9370-86925285bf53">false</ENCCApproval>
    <NAP_x0020_Approval xmlns="eb8cff42-5652-403d-9370-86925285bf53">false</NAP_x0020_Approval>
    <Market_x0020_Services_x0020_Approval xmlns="eb8cff42-5652-403d-9370-86925285bf53">false</Market_x0020_Services_x0020_Approval>
    <Approved xmlns="eb8cff42-5652-403d-9370-86925285bf53">false</Approved>
  </documentManagement>
</p:properties>
</file>

<file path=customXml/itemProps1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DB64D-F1E6-49CF-AB33-8F9F3B632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8cff42-5652-403d-9370-86925285bf53"/>
    <ds:schemaRef ds:uri="d0213948-975b-4ece-a893-89b637eca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8DAACB-6079-4222-BA99-947C98D03F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b8cff42-5652-403d-9370-86925285bf53"/>
    <ds:schemaRef ds:uri="http://purl.org/dc/elements/1.1/"/>
    <ds:schemaRef ds:uri="http://schemas.microsoft.com/office/2006/metadata/properties"/>
    <ds:schemaRef ds:uri="http://schemas.microsoft.com/office/infopath/2007/PartnerControls"/>
    <ds:schemaRef ds:uri="d0213948-975b-4ece-a893-89b637ecad96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a63c9e9e-b4db-442a-a94f-08718d788e8c}" enabled="0" method="" siteId="{a63c9e9e-b4db-442a-a94f-08718d788e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1152</Words>
  <Application>Microsoft Office PowerPoint</Application>
  <PresentationFormat>Widescreen</PresentationFormat>
  <Paragraphs>96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HelveticaNeueLT Pro 45 Lt</vt:lpstr>
      <vt:lpstr>HelveticaNeueLT Pro 55 Roman</vt:lpstr>
      <vt:lpstr>Poppins</vt:lpstr>
      <vt:lpstr>Poppins Medium</vt:lpstr>
      <vt:lpstr>Office Theme</vt:lpstr>
      <vt:lpstr>Voltage Mersey </vt:lpstr>
      <vt:lpstr>PowerPoint Presentation</vt:lpstr>
      <vt:lpstr>Planned Outages (Maintenance Programme) </vt:lpstr>
      <vt:lpstr>Planned Outages/ Reduction in Capability</vt:lpstr>
      <vt:lpstr>Unplanned Outages / Reduction in Capability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Howell</dc:creator>
  <cp:lastModifiedBy>Paul Roden [NESO]</cp:lastModifiedBy>
  <cp:revision>3</cp:revision>
  <dcterms:created xsi:type="dcterms:W3CDTF">2024-02-29T11:46:45Z</dcterms:created>
  <dcterms:modified xsi:type="dcterms:W3CDTF">2025-07-30T15:31:37Z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0x010100B4C46F44E5CB4144B14721DA3AAC8360</vt:lpwstr>
  </property>
  <property fmtid="{D5CDD505-2E9C-101B-9397-08002B2CF9AE}" pid="3" name="MediaServiceImageTags">
    <vt:lpwstr/>
  </property>
</Properties>
</file>