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9" r:id="rId6"/>
    <p:sldId id="292" r:id="rId7"/>
    <p:sldId id="294" r:id="rId8"/>
    <p:sldId id="29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984CF31-8DE4-A7DF-CD6F-E60A00C48825}" name="Andrew Henderson (NESO)" initials="A(" userId="S::andrew.henderson@uk.nationalgrid.com::12122127-d5fb-4173-9da4-ff44945121b2" providerId="AD"/>
  <p188:author id="{2F22C034-3E41-E657-D863-E94035F2D4B0}" name="Paul Roden (NESO)" initials="PR(" userId="S::Paul.Roden@uk.nationalgrid.com::d55c8a8a-f9f2-40ad-89d0-018f718a0099" providerId="AD"/>
  <p188:author id="{47E54144-CF95-01E2-D112-8AA3006A3BF4}" name="Haarith Dhorat (NESO)" initials="HD" userId="S::Haarith.Dhorat@uk.nationalgrid.com::0cd168d0-143e-4c03-83f3-99dd3e4257b3" providerId="AD"/>
  <p188:author id="{4A6A8D4E-AD92-CCC3-CC93-8248645DCEF0}" name="Rob Burnett (NESO)" initials="R(" userId="S::rob.burnett@uk.nationalgrid.com::acb34922-e413-4fab-935f-d92ced07a1c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0730"/>
    <a:srgbClr val="813366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88C285-77C4-4DD1-BE7E-E21E56C143A7}" v="5" dt="2025-07-30T15:31:29.314"/>
  </p1510:revLst>
</p1510:revInfo>
</file>

<file path=ppt/tableStyles.xml><?xml version="1.0" encoding="utf-8"?>
<a:tblStyleLst xmlns:a="http://schemas.openxmlformats.org/drawingml/2006/main" def="{69CF1AB2-1976-4502-BF36-3FF5EA218861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74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Roden [NESO]" userId="71024b3f-9dd2-4242-8847-b284781ba820" providerId="ADAL" clId="{3288C285-77C4-4DD1-BE7E-E21E56C143A7}"/>
    <pc:docChg chg="modSld">
      <pc:chgData name="Paul Roden [NESO]" userId="71024b3f-9dd2-4242-8847-b284781ba820" providerId="ADAL" clId="{3288C285-77C4-4DD1-BE7E-E21E56C143A7}" dt="2025-07-30T15:31:29.299" v="53" actId="20577"/>
      <pc:docMkLst>
        <pc:docMk/>
      </pc:docMkLst>
      <pc:sldChg chg="modSp mod">
        <pc:chgData name="Paul Roden [NESO]" userId="71024b3f-9dd2-4242-8847-b284781ba820" providerId="ADAL" clId="{3288C285-77C4-4DD1-BE7E-E21E56C143A7}" dt="2025-07-30T15:29:26.430" v="3" actId="20577"/>
        <pc:sldMkLst>
          <pc:docMk/>
          <pc:sldMk cId="4090216598" sldId="256"/>
        </pc:sldMkLst>
        <pc:spChg chg="mod">
          <ac:chgData name="Paul Roden [NESO]" userId="71024b3f-9dd2-4242-8847-b284781ba820" providerId="ADAL" clId="{3288C285-77C4-4DD1-BE7E-E21E56C143A7}" dt="2025-07-30T15:29:26.430" v="3" actId="20577"/>
          <ac:spMkLst>
            <pc:docMk/>
            <pc:sldMk cId="4090216598" sldId="256"/>
            <ac:spMk id="3" creationId="{2FB354D1-FED4-9B9E-0B7F-6574019FA661}"/>
          </ac:spMkLst>
        </pc:spChg>
      </pc:sldChg>
      <pc:sldChg chg="modSp mod">
        <pc:chgData name="Paul Roden [NESO]" userId="71024b3f-9dd2-4242-8847-b284781ba820" providerId="ADAL" clId="{3288C285-77C4-4DD1-BE7E-E21E56C143A7}" dt="2025-07-30T15:29:38.035" v="15" actId="20577"/>
        <pc:sldMkLst>
          <pc:docMk/>
          <pc:sldMk cId="3920557166" sldId="292"/>
        </pc:sldMkLst>
        <pc:spChg chg="mod">
          <ac:chgData name="Paul Roden [NESO]" userId="71024b3f-9dd2-4242-8847-b284781ba820" providerId="ADAL" clId="{3288C285-77C4-4DD1-BE7E-E21E56C143A7}" dt="2025-07-30T15:29:38.035" v="15" actId="20577"/>
          <ac:spMkLst>
            <pc:docMk/>
            <pc:sldMk cId="3920557166" sldId="292"/>
            <ac:spMk id="4" creationId="{685B8501-AE9B-314D-2EA2-1E26878BAAA0}"/>
          </ac:spMkLst>
        </pc:spChg>
      </pc:sldChg>
      <pc:sldChg chg="modSp mod">
        <pc:chgData name="Paul Roden [NESO]" userId="71024b3f-9dd2-4242-8847-b284781ba820" providerId="ADAL" clId="{3288C285-77C4-4DD1-BE7E-E21E56C143A7}" dt="2025-07-30T15:31:29.299" v="53" actId="20577"/>
        <pc:sldMkLst>
          <pc:docMk/>
          <pc:sldMk cId="139677379" sldId="293"/>
        </pc:sldMkLst>
        <pc:spChg chg="mod">
          <ac:chgData name="Paul Roden [NESO]" userId="71024b3f-9dd2-4242-8847-b284781ba820" providerId="ADAL" clId="{3288C285-77C4-4DD1-BE7E-E21E56C143A7}" dt="2025-07-30T15:31:29.299" v="53" actId="20577"/>
          <ac:spMkLst>
            <pc:docMk/>
            <pc:sldMk cId="139677379" sldId="293"/>
            <ac:spMk id="4" creationId="{685B8501-AE9B-314D-2EA2-1E26878BAAA0}"/>
          </ac:spMkLst>
        </pc:spChg>
      </pc:sldChg>
      <pc:sldChg chg="modSp mod">
        <pc:chgData name="Paul Roden [NESO]" userId="71024b3f-9dd2-4242-8847-b284781ba820" providerId="ADAL" clId="{3288C285-77C4-4DD1-BE7E-E21E56C143A7}" dt="2025-07-30T15:29:48.732" v="27" actId="20577"/>
        <pc:sldMkLst>
          <pc:docMk/>
          <pc:sldMk cId="2932006080" sldId="294"/>
        </pc:sldMkLst>
        <pc:spChg chg="mod">
          <ac:chgData name="Paul Roden [NESO]" userId="71024b3f-9dd2-4242-8847-b284781ba820" providerId="ADAL" clId="{3288C285-77C4-4DD1-BE7E-E21E56C143A7}" dt="2025-07-30T15:29:48.732" v="27" actId="20577"/>
          <ac:spMkLst>
            <pc:docMk/>
            <pc:sldMk cId="2932006080" sldId="294"/>
            <ac:spMk id="4" creationId="{685B8501-AE9B-314D-2EA2-1E26878BAAA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DA310AD-F027-27EB-4602-211E4A6D63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8130B5-B50E-B6FE-4405-48E33F1C152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D891A2-E083-C241-91C5-C9FB84084A2A}" type="datetimeFigureOut">
              <a:rPr lang="en-GB" smtClean="0"/>
              <a:t>30/07/2025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2E0D38-ED75-AA87-7805-0081E7475BC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7F45DB-FB21-85F1-C9F3-78AE8584353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FFC139-5B22-214E-96AA-73F1B8CD28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7799865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A85FC6-1AC7-024C-A106-0432FE715B33}" type="datetimeFigureOut">
              <a:rPr lang="en-GB" smtClean="0"/>
              <a:t>30/07/2025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CB5404-C021-EC41-B6A7-4D708E49A9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3769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CB5404-C021-EC41-B6A7-4D708E49A9C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3415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screenshot of a video game&#10;&#10;Description automatically generated">
            <a:extLst>
              <a:ext uri="{FF2B5EF4-FFF2-40B4-BE49-F238E27FC236}">
                <a16:creationId xmlns:a16="http://schemas.microsoft.com/office/drawing/2014/main" id="{FADD29DE-B854-2169-55E1-C3FD699E00D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4E765-D7CE-66CF-AAD3-B47633EED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1788983"/>
            <a:ext cx="5385942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141B9C-4686-EF1F-23CB-10919C7B2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4213654"/>
            <a:ext cx="4335618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69FE06-965E-AA5C-F8B9-30A3AB56667F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6146749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7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x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A17F6C51-DF54-894F-505B-FBC3BC97F7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4D5798-821B-54D8-7307-D3B592F91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9709361" cy="870551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32C58-2F88-40C5-EF11-16328E9C88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7273" y="2372497"/>
            <a:ext cx="9709362" cy="3804466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5AB5FD5-63AB-4F3D-B548-39DB3336BC6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7273" y="1322559"/>
            <a:ext cx="9709361" cy="759597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0668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(left) media box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57A9E-C78F-DAF6-0658-5E582E560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4" y="365125"/>
            <a:ext cx="5360302" cy="1325563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81D6EB-D2F1-4B16-20AA-2B2362036E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7274" y="1681163"/>
            <a:ext cx="5360302" cy="546222"/>
          </a:xfrm>
        </p:spPr>
        <p:txBody>
          <a:bodyPr anchor="b"/>
          <a:lstStyle>
            <a:lvl1pPr marL="0" indent="0">
              <a:buNone/>
              <a:defRPr sz="2400" b="0" i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5F1A0D-AA08-8017-1259-207ADC3A57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274" y="2505075"/>
            <a:ext cx="5360302" cy="3684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20475B3-F806-CFBA-374B-4DFD48EA25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70650" y="0"/>
            <a:ext cx="5721350" cy="6858000"/>
          </a:xfr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15" name="Picture 14" descr="A black and white logo&#10;&#10;Description automatically generated">
            <a:extLst>
              <a:ext uri="{FF2B5EF4-FFF2-40B4-BE49-F238E27FC236}">
                <a16:creationId xmlns:a16="http://schemas.microsoft.com/office/drawing/2014/main" id="{3864807D-A5DF-3E79-E021-543FED2A71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8283" y="5745025"/>
            <a:ext cx="1658716" cy="111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549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Box x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9A1647E-75C3-1FDB-7B8C-7BFFC9765437}"/>
              </a:ext>
            </a:extLst>
          </p:cNvPr>
          <p:cNvSpPr/>
          <p:nvPr userDrawn="1"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rgbClr val="8133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Poppins" pitchFamily="2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44BC44-1008-8478-D64A-C7BFB3047FAB}"/>
              </a:ext>
            </a:extLst>
          </p:cNvPr>
          <p:cNvSpPr/>
          <p:nvPr userDrawn="1"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Poppins" pitchFamily="2" charset="77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BCE880-9610-64A0-A954-B9102D8026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096000" y="0"/>
            <a:ext cx="6096000" cy="6857999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Poppins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91C4AD-353B-4788-1942-1F0D64170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012" y="501652"/>
            <a:ext cx="4114800" cy="668242"/>
          </a:xfrm>
        </p:spPr>
        <p:txBody>
          <a:bodyPr>
            <a:normAutofit/>
          </a:bodyPr>
          <a:lstStyle>
            <a:lvl1pPr>
              <a:defRPr sz="2400" b="0" i="0">
                <a:solidFill>
                  <a:schemeClr val="tx2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E3E7257-1DA1-F7E1-28D5-D974C4FA54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2012" y="1342349"/>
            <a:ext cx="4924348" cy="171201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2"/>
                </a:solidFill>
                <a:latin typeface="Poppins" pitchFamily="2" charset="77"/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800">
                <a:solidFill>
                  <a:schemeClr val="tx2"/>
                </a:solidFill>
              </a:defRPr>
            </a:lvl4pPr>
            <a:lvl5pPr marL="1828800" indent="0">
              <a:buNone/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7" name="Picture 1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64D4804-511F-AFEC-D1BB-B29C795B97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5370" y="5746066"/>
            <a:ext cx="1665087" cy="1117250"/>
          </a:xfrm>
          <a:prstGeom prst="rect">
            <a:avLst/>
          </a:prstGeom>
        </p:spPr>
      </p:pic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17F6E517-5429-A2F6-D34C-964E6CD37C9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92990" y="1006627"/>
            <a:ext cx="2297679" cy="2297679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sp>
        <p:nvSpPr>
          <p:cNvPr id="22" name="Picture Placeholder 20">
            <a:extLst>
              <a:ext uri="{FF2B5EF4-FFF2-40B4-BE49-F238E27FC236}">
                <a16:creationId xmlns:a16="http://schemas.microsoft.com/office/drawing/2014/main" id="{E04B2806-1F83-34D3-221F-2C4B3249EA6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33166" y="1006627"/>
            <a:ext cx="2297679" cy="2297679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sp>
        <p:nvSpPr>
          <p:cNvPr id="23" name="Picture Placeholder 20">
            <a:extLst>
              <a:ext uri="{FF2B5EF4-FFF2-40B4-BE49-F238E27FC236}">
                <a16:creationId xmlns:a16="http://schemas.microsoft.com/office/drawing/2014/main" id="{3A50FE80-7330-1683-7D23-937274886C7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792990" y="3309169"/>
            <a:ext cx="2297679" cy="2297679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sp>
        <p:nvSpPr>
          <p:cNvPr id="24" name="Picture Placeholder 20">
            <a:extLst>
              <a:ext uri="{FF2B5EF4-FFF2-40B4-BE49-F238E27FC236}">
                <a16:creationId xmlns:a16="http://schemas.microsoft.com/office/drawing/2014/main" id="{8D27946E-1055-AE60-D3CE-5732F4CA179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133166" y="3309169"/>
            <a:ext cx="2297679" cy="2297679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2D94757-FA0A-6B76-AD9C-3993534B0523}"/>
              </a:ext>
            </a:extLst>
          </p:cNvPr>
          <p:cNvSpPr/>
          <p:nvPr userDrawn="1"/>
        </p:nvSpPr>
        <p:spPr>
          <a:xfrm>
            <a:off x="11430845" y="1001026"/>
            <a:ext cx="2297679" cy="22976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Poppins" pitchFamily="2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AB12763-DBD1-1841-CA8E-22FF5ED6696E}"/>
              </a:ext>
            </a:extLst>
          </p:cNvPr>
          <p:cNvSpPr/>
          <p:nvPr userDrawn="1"/>
        </p:nvSpPr>
        <p:spPr>
          <a:xfrm>
            <a:off x="11430845" y="3303551"/>
            <a:ext cx="2297679" cy="22976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Poppins" pitchFamily="2" charset="77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61BBB9AE-4A63-EFC4-BAF9-A24EC128133F}"/>
              </a:ext>
            </a:extLst>
          </p:cNvPr>
          <p:cNvSpPr txBox="1">
            <a:spLocks/>
          </p:cNvSpPr>
          <p:nvPr userDrawn="1"/>
        </p:nvSpPr>
        <p:spPr>
          <a:xfrm>
            <a:off x="632012" y="3685723"/>
            <a:ext cx="4114800" cy="668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Click to edit Master title style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9F928298-8FD9-7EE7-12A2-6E4EE420352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2012" y="4526420"/>
            <a:ext cx="4924348" cy="171201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800">
                <a:solidFill>
                  <a:schemeClr val="tx2"/>
                </a:solidFill>
              </a:defRPr>
            </a:lvl4pPr>
            <a:lvl5pPr marL="1828800" indent="0">
              <a:buNone/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85A706-DD91-6F22-5AA3-A69E8823136A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F0B063-2AC7-4AF4-0958-1511CAD9BBDB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tx2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361480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rimary Breaker slide - 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urple and white background&#10;&#10;Description automatically generated">
            <a:extLst>
              <a:ext uri="{FF2B5EF4-FFF2-40B4-BE49-F238E27FC236}">
                <a16:creationId xmlns:a16="http://schemas.microsoft.com/office/drawing/2014/main" id="{A130E291-1866-9610-5CC3-7DFC426B7A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4E765-D7CE-66CF-AAD3-B47633EED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1018" y="820795"/>
            <a:ext cx="5047782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141B9C-4686-EF1F-23CB-10919C7B2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1018" y="3245466"/>
            <a:ext cx="3841424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6A8BFF-616F-C1F3-75EC-AC1330A8142F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62F1C3-D8E4-B6FF-1CB4-4CA989B0F147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2756587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 Image Breaker Slid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F8368B-8346-55F3-7D58-DDEE5EB26E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7" name="Picture 6" descr="A group of purple circles on a black background&#10;&#10;Description automatically generated">
            <a:extLst>
              <a:ext uri="{FF2B5EF4-FFF2-40B4-BE49-F238E27FC236}">
                <a16:creationId xmlns:a16="http://schemas.microsoft.com/office/drawing/2014/main" id="{EDD804F0-E153-6B19-9F2C-012CBEAE4F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877" y="-1388"/>
            <a:ext cx="12189533" cy="685938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59302902-1CE7-278C-0E6C-C35B72BD05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820795"/>
            <a:ext cx="5105856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tx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43267D14-FA6F-F2E2-91FC-0421FD5B45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3245466"/>
            <a:ext cx="3885619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131610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imary Image Breaker Slid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aerial view of a landscape&#10;&#10;Description automatically generated">
            <a:extLst>
              <a:ext uri="{FF2B5EF4-FFF2-40B4-BE49-F238E27FC236}">
                <a16:creationId xmlns:a16="http://schemas.microsoft.com/office/drawing/2014/main" id="{CD01DA94-F338-6D64-E8BC-F0B3B13D7B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388"/>
            <a:ext cx="12192000" cy="68593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CAB9DCB-488A-769D-8E9F-C764AB021394}"/>
              </a:ext>
            </a:extLst>
          </p:cNvPr>
          <p:cNvSpPr/>
          <p:nvPr userDrawn="1"/>
        </p:nvSpPr>
        <p:spPr>
          <a:xfrm>
            <a:off x="0" y="-1388"/>
            <a:ext cx="12192000" cy="6859388"/>
          </a:xfrm>
          <a:prstGeom prst="rect">
            <a:avLst/>
          </a:prstGeom>
          <a:gradFill>
            <a:gsLst>
              <a:gs pos="0">
                <a:schemeClr val="tx1">
                  <a:alpha val="39214"/>
                </a:schemeClr>
              </a:gs>
              <a:gs pos="9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 descr="A group of purple circles on a black background&#10;&#10;Description automatically generated">
            <a:extLst>
              <a:ext uri="{FF2B5EF4-FFF2-40B4-BE49-F238E27FC236}">
                <a16:creationId xmlns:a16="http://schemas.microsoft.com/office/drawing/2014/main" id="{EDD804F0-E153-6B19-9F2C-012CBEAE4F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877" y="-1388"/>
            <a:ext cx="12189533" cy="6859388"/>
          </a:xfrm>
          <a:prstGeom prst="rect">
            <a:avLst/>
          </a:prstGeom>
          <a:ln>
            <a:noFill/>
          </a:ln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59302902-1CE7-278C-0E6C-C35B72BD05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820795"/>
            <a:ext cx="5105856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43267D14-FA6F-F2E2-91FC-0421FD5B45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3245466"/>
            <a:ext cx="3885619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087B3C-9691-28BD-F147-96ADB5060A6A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168696-50C5-E93F-C095-40854C3C3AC9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7367436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 Text (Left) Media (Right) Slide - 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17E8957-A01D-893F-D819-6B81B4015B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11" name="Picture 10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BFEF8AB-34E7-73B6-DDB3-863F32E4DC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4EFE4BF-EB68-BFFF-F1BF-9E1AC71C4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827711"/>
            <a:ext cx="5045070" cy="1325563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4736E375-44F9-DC20-7D2C-AE6352F49D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2389357"/>
            <a:ext cx="5045070" cy="2410421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36F979-0D00-F0C3-148A-532A54812373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BA68CD-CD7C-6841-61D8-9B40F0364868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9068309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ackground text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BFEF8AB-34E7-73B6-DDB3-863F32E4DC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94BE5F-29D9-6A6E-3331-86902DD8870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85913"/>
            <a:ext cx="3652468" cy="1772086"/>
          </a:xfrm>
          <a:prstGeom prst="rect">
            <a:avLst/>
          </a:prstGeom>
        </p:spPr>
      </p:pic>
      <p:pic>
        <p:nvPicPr>
          <p:cNvPr id="4" name="Picture 3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1E9E3F9F-3B31-579B-232E-B051281E692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05910" y="0"/>
            <a:ext cx="3386090" cy="233944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4E2B107-4A77-DBA7-45F4-4E1E102F8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8664382" cy="1325563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AF2E0677-1F71-2249-5CE6-C3BA76F655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1926771"/>
            <a:ext cx="4462848" cy="2755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E7A36747-0535-B11F-27CB-9A6F5DF06DB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9088" y="1926771"/>
            <a:ext cx="4462848" cy="2755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754318-E03D-0393-D152-B9A196C9C082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1424DF-37C5-E8FF-0693-6DC50DFA7141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63522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 Text (left) Circle Media (right) -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urple circle with a white circle in the middle&#10;&#10;Description automatically generated">
            <a:extLst>
              <a:ext uri="{FF2B5EF4-FFF2-40B4-BE49-F238E27FC236}">
                <a16:creationId xmlns:a16="http://schemas.microsoft.com/office/drawing/2014/main" id="{9D45391A-D756-788D-03AE-0C05671999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FC8E555-A363-BBFE-7CE9-820F216281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0691" y="-620033"/>
            <a:ext cx="8539843" cy="8327117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F0BC532-0DCF-D95D-28B5-7CED43AF3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1077687"/>
            <a:ext cx="5274796" cy="13255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A8AA84D-31F0-CED3-DCC7-DD7727F143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273" y="2628900"/>
            <a:ext cx="4462848" cy="315141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11AFC3-25D2-4B14-78FC-0C6BD6DE986C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FC02AE-1AAC-7ECE-4BF2-8C2929350E85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578492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ondary Breaker slide -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clouds in the sky&#10;&#10;Description automatically generated">
            <a:extLst>
              <a:ext uri="{FF2B5EF4-FFF2-40B4-BE49-F238E27FC236}">
                <a16:creationId xmlns:a16="http://schemas.microsoft.com/office/drawing/2014/main" id="{695FCF66-087E-9315-E6B2-2961093D6D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4E765-D7CE-66CF-AAD3-B47633EED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73" y="820795"/>
            <a:ext cx="5001527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141B9C-4686-EF1F-23CB-10919C7B2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73" y="3245466"/>
            <a:ext cx="3806223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256FFC-8BE2-6AB3-3E84-1F18019410A9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4D4CDE-5878-2D26-7E2A-5736CF858EED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126285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road through a green field&#10;&#10;Description automatically generated">
            <a:extLst>
              <a:ext uri="{FF2B5EF4-FFF2-40B4-BE49-F238E27FC236}">
                <a16:creationId xmlns:a16="http://schemas.microsoft.com/office/drawing/2014/main" id="{BAB3A051-7BF3-EAAC-A888-553C382803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F42232-F648-DDAD-E75B-0C12BC4B2F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BB77347-9877-93CA-4103-023E62BFED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64" y="796204"/>
            <a:ext cx="4328983" cy="1532773"/>
          </a:xfrm>
        </p:spPr>
        <p:txBody>
          <a:bodyPr lIns="0" anchor="t" anchorCtr="0">
            <a:normAutofit/>
          </a:bodyPr>
          <a:lstStyle>
            <a:lvl1pPr algn="l">
              <a:defRPr sz="44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endParaRPr lang="en-GB"/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3362316-8BB8-BD40-9D0A-F62FC86022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61600" y="5811520"/>
            <a:ext cx="1930400" cy="104648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A611D19F-4AA1-948B-0F06-8E3EAD4A15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63" y="2478639"/>
            <a:ext cx="3824891" cy="663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AFD3AA-7A13-765E-86F8-A68EAA0D19F2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94595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9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ary Image Breaker Slid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wind turbines in the clouds&#10;&#10;Description automatically generated">
            <a:extLst>
              <a:ext uri="{FF2B5EF4-FFF2-40B4-BE49-F238E27FC236}">
                <a16:creationId xmlns:a16="http://schemas.microsoft.com/office/drawing/2014/main" id="{E7EEC786-2769-8466-07B5-E7D0AA49D5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7112"/>
            <a:ext cx="12189533" cy="685938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BE0215E-7B04-4288-9AC8-EF4E34392362}"/>
              </a:ext>
            </a:extLst>
          </p:cNvPr>
          <p:cNvSpPr/>
          <p:nvPr userDrawn="1"/>
        </p:nvSpPr>
        <p:spPr>
          <a:xfrm>
            <a:off x="0" y="-1388"/>
            <a:ext cx="12192000" cy="6859388"/>
          </a:xfrm>
          <a:prstGeom prst="rect">
            <a:avLst/>
          </a:prstGeom>
          <a:gradFill>
            <a:gsLst>
              <a:gs pos="0">
                <a:schemeClr val="tx1">
                  <a:alpha val="39214"/>
                </a:schemeClr>
              </a:gs>
              <a:gs pos="9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A blue circles on a black background&#10;&#10;Description automatically generated">
            <a:extLst>
              <a:ext uri="{FF2B5EF4-FFF2-40B4-BE49-F238E27FC236}">
                <a16:creationId xmlns:a16="http://schemas.microsoft.com/office/drawing/2014/main" id="{BA538AA3-D05D-FFD9-A944-D4518D7AD2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4EC0BC1-72B6-275A-5E00-6D110B8EB9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73" y="820795"/>
            <a:ext cx="5001527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0004CF6-EF4E-6CC8-4202-FAE750CFEA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73" y="3245466"/>
            <a:ext cx="3806223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7BBA40-725A-C3B6-3BA3-BB0EC57FDF21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A10FCB-7656-EE0D-8F15-9392C54587E2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9289274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ary Text (Left) Media (Right) Slide -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17E8957-A01D-893F-D819-6B81B4015B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5D9163CD-19FC-782F-5450-ED88369213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887A11A-A392-6FAC-5922-AEBA42E59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827711"/>
            <a:ext cx="5045070" cy="1325563"/>
          </a:xfrm>
        </p:spPr>
        <p:txBody>
          <a:bodyPr/>
          <a:lstStyle>
            <a:lvl1pPr>
              <a:defRPr b="0" i="0">
                <a:solidFill>
                  <a:schemeClr val="accent2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CA61B4C0-F6DF-37B6-776B-E9844CCFD8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2389357"/>
            <a:ext cx="5045070" cy="2410421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DDB8E0-6780-FE8C-B899-CB71568827DF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0D8DDC-157D-E41B-CBD5-F5507A026C5B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5357569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ary Text (left) Circle Media (right)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circle with a white circle in the middle&#10;&#10;Description automatically generated">
            <a:extLst>
              <a:ext uri="{FF2B5EF4-FFF2-40B4-BE49-F238E27FC236}">
                <a16:creationId xmlns:a16="http://schemas.microsoft.com/office/drawing/2014/main" id="{E7A9C4BF-956B-808E-3CF6-CE7422921B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FC8E555-A363-BBFE-7CE9-820F216281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0691" y="-620033"/>
            <a:ext cx="8539843" cy="8327117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12" name="Picture 1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67CFF76-6D91-97FD-5651-EF0E6470CA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CF0BC532-0DCF-D95D-28B5-7CED43AF3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1077687"/>
            <a:ext cx="5006782" cy="13255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A8AA84D-31F0-CED3-DCC7-DD7727F143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273" y="2628900"/>
            <a:ext cx="4462848" cy="315141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A0BDAB-0384-8944-7892-A19661E7044D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4435E4-A94F-659B-D563-856E739CC9C8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72858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tiary Breaker slide - Gre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een background with white dots&#10;&#10;Description automatically generated">
            <a:extLst>
              <a:ext uri="{FF2B5EF4-FFF2-40B4-BE49-F238E27FC236}">
                <a16:creationId xmlns:a16="http://schemas.microsoft.com/office/drawing/2014/main" id="{1A23FE8F-1A8C-3483-DD34-260D9AAE75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3128467-E1EE-21BE-5004-05D7FBC53E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73" y="820795"/>
            <a:ext cx="5001527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06A50D8-B7F7-160D-2F07-AD017507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73" y="3245466"/>
            <a:ext cx="3806223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F0AE30-09F3-89B9-C1D8-4D114E715861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FE990D-228C-FCDE-0A15-0DF08D078B06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659695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tiary Image Breaker Slide (G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green circles on a black background&#10;&#10;Description automatically generated">
            <a:extLst>
              <a:ext uri="{FF2B5EF4-FFF2-40B4-BE49-F238E27FC236}">
                <a16:creationId xmlns:a16="http://schemas.microsoft.com/office/drawing/2014/main" id="{61C10941-FE59-5783-1798-BE788622A2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F8368B-8346-55F3-7D58-DDEE5EB26E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sp>
        <p:nvSpPr>
          <p:cNvPr id="4" name="TextBox 3" hidden="1">
            <a:extLst>
              <a:ext uri="{FF2B5EF4-FFF2-40B4-BE49-F238E27FC236}">
                <a16:creationId xmlns:a16="http://schemas.microsoft.com/office/drawing/2014/main" id="{1B5911EA-0029-5ED7-CF00-6237279D68F8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rgbClr val="3F0730"/>
                </a:solidFill>
                <a:latin typeface="Poppins" pitchFamily="2" charset="77"/>
              </a:rPr>
              <a:t>Internal Use Only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56C5E9-02A0-7EFC-1CAD-77CFFD92A2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73" y="820795"/>
            <a:ext cx="5001527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tx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2094A8-3BFB-1955-613A-A7F8F91187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73" y="3245466"/>
            <a:ext cx="3806223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20384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rtiary Image Breaker Slide (G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andscape with wind turbines&#10;&#10;Description automatically generated">
            <a:extLst>
              <a:ext uri="{FF2B5EF4-FFF2-40B4-BE49-F238E27FC236}">
                <a16:creationId xmlns:a16="http://schemas.microsoft.com/office/drawing/2014/main" id="{80230456-1E1D-9882-953C-735C1650D9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389"/>
            <a:ext cx="12191999" cy="685938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D03570-DB34-2024-B384-8606A528FC2A}"/>
              </a:ext>
            </a:extLst>
          </p:cNvPr>
          <p:cNvSpPr/>
          <p:nvPr userDrawn="1"/>
        </p:nvSpPr>
        <p:spPr>
          <a:xfrm>
            <a:off x="0" y="-1388"/>
            <a:ext cx="12192000" cy="6859388"/>
          </a:xfrm>
          <a:prstGeom prst="rect">
            <a:avLst/>
          </a:prstGeom>
          <a:gradFill>
            <a:gsLst>
              <a:gs pos="0">
                <a:schemeClr val="tx1">
                  <a:alpha val="39214"/>
                </a:schemeClr>
              </a:gs>
              <a:gs pos="9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A group of green circles on a black background&#10;&#10;Description automatically generated">
            <a:extLst>
              <a:ext uri="{FF2B5EF4-FFF2-40B4-BE49-F238E27FC236}">
                <a16:creationId xmlns:a16="http://schemas.microsoft.com/office/drawing/2014/main" id="{61C10941-FE59-5783-1798-BE788622A2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9E7D018-B171-94AC-7AB0-6D4A778AF1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73" y="820795"/>
            <a:ext cx="5001527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204E558-0287-752E-E0C0-41C16261E3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73" y="3245466"/>
            <a:ext cx="3806223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B6BB7C-D587-B2C7-DFFC-E364FFD9D89C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E72D25-3E0E-710D-9BCD-098260002641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431145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rtiary Text (Left) Media (Right) Slide -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17E8957-A01D-893F-D819-6B81B4015B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9BF871-1C7B-3808-FD75-784CB7BA95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207C220-E592-CD43-BF11-9B33F731A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827711"/>
            <a:ext cx="5045070" cy="13255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38887E76-4EAB-217B-9905-5F41F80D1A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2389357"/>
            <a:ext cx="5045070" cy="2410421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D519D1-4CCA-277C-E47A-2C77401C2A94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9BFE38-B7CD-0A4C-1AAE-65706FE9A314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42703886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tiary Text (left) Circle Media (right) 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een circle on a green background&#10;&#10;Description automatically generated">
            <a:extLst>
              <a:ext uri="{FF2B5EF4-FFF2-40B4-BE49-F238E27FC236}">
                <a16:creationId xmlns:a16="http://schemas.microsoft.com/office/drawing/2014/main" id="{20C745BF-A6FE-9C89-A1A9-53C92188F4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FC8E555-A363-BBFE-7CE9-820F216281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0691" y="-620033"/>
            <a:ext cx="8539843" cy="8327117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12" name="Picture 1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67CFF76-6D91-97FD-5651-EF0E6470CA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CF0BC532-0DCF-D95D-28B5-7CED43AF3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2" y="1077687"/>
            <a:ext cx="5458727" cy="13255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A8AA84D-31F0-CED3-DCC7-DD7727F143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273" y="2628900"/>
            <a:ext cx="4462848" cy="315141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90123E-ED9B-5C86-2BDD-C6716D248A35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F91707-5D4B-CA6A-ABC5-F682A39DF208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5821452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tiary Breaker slide - Oran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red and orange background with white dots&#10;&#10;Description automatically generated">
            <a:extLst>
              <a:ext uri="{FF2B5EF4-FFF2-40B4-BE49-F238E27FC236}">
                <a16:creationId xmlns:a16="http://schemas.microsoft.com/office/drawing/2014/main" id="{3A206F06-1DC8-DB27-CD61-EA425EBFA4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0565349-94A5-B4CE-810A-617DD67F06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820795"/>
            <a:ext cx="5105856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EFE08E9-6261-DAF2-2875-EDFD62D93E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3245466"/>
            <a:ext cx="3885619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ECB0C5-3372-8899-E0C4-BAA7FF3C995D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7E368F-6B9D-6F1D-6C75-4991CC7DAEDD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9298576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rtiary Image Breaker Slide (Oran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en standing in a room with a window&#10;&#10;Description automatically generated">
            <a:extLst>
              <a:ext uri="{FF2B5EF4-FFF2-40B4-BE49-F238E27FC236}">
                <a16:creationId xmlns:a16="http://schemas.microsoft.com/office/drawing/2014/main" id="{7E5940D1-7D44-F002-B80B-1547B0BB31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DBE9E21-7697-D9F7-4B4C-A0A1BB7C8E9C}"/>
              </a:ext>
            </a:extLst>
          </p:cNvPr>
          <p:cNvSpPr/>
          <p:nvPr userDrawn="1"/>
        </p:nvSpPr>
        <p:spPr>
          <a:xfrm>
            <a:off x="87086" y="0"/>
            <a:ext cx="12192000" cy="6859388"/>
          </a:xfrm>
          <a:prstGeom prst="rect">
            <a:avLst/>
          </a:prstGeom>
          <a:gradFill>
            <a:gsLst>
              <a:gs pos="0">
                <a:schemeClr val="tx1">
                  <a:alpha val="39214"/>
                </a:schemeClr>
              </a:gs>
              <a:gs pos="9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A group of yellow circles on a black background&#10;&#10;Description automatically generated">
            <a:extLst>
              <a:ext uri="{FF2B5EF4-FFF2-40B4-BE49-F238E27FC236}">
                <a16:creationId xmlns:a16="http://schemas.microsoft.com/office/drawing/2014/main" id="{00C307F2-82C7-4AE4-F7EA-9DBAC43E81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D7403249-DAF3-F6D3-58FB-ACF79DCCD9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820795"/>
            <a:ext cx="5105856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B5B0F677-F88B-19B9-DBAC-1B2F7B283C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3245466"/>
            <a:ext cx="3885619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CABF5A-754E-8920-0F75-178EB04F4065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5861B5-CD8F-EB20-8FAA-52B2F6A42F48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871831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people sitting around a table looking at a computer&#10;&#10;Description automatically generated">
            <a:extLst>
              <a:ext uri="{FF2B5EF4-FFF2-40B4-BE49-F238E27FC236}">
                <a16:creationId xmlns:a16="http://schemas.microsoft.com/office/drawing/2014/main" id="{5C1AFF9B-026C-9129-DEA5-779635F510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F42232-F648-DDAD-E75B-0C12BC4B2F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BB77347-9877-93CA-4103-023E62BFED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64" y="796204"/>
            <a:ext cx="4328983" cy="1532773"/>
          </a:xfrm>
        </p:spPr>
        <p:txBody>
          <a:bodyPr lIns="0" anchor="t" anchorCtr="0">
            <a:normAutofit/>
          </a:bodyPr>
          <a:lstStyle>
            <a:lvl1pPr algn="l">
              <a:defRPr sz="44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endParaRPr lang="en-GB"/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3362316-8BB8-BD40-9D0A-F62FC86022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61600" y="5811520"/>
            <a:ext cx="1930400" cy="104648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A611D19F-4AA1-948B-0F06-8E3EAD4A15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63" y="2478639"/>
            <a:ext cx="3824891" cy="663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62EF2A-DA07-421C-5B25-7BA1CEB572D3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5326558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9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rtiary Image Breaker Slide (Oran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yellow circles on a black background&#10;&#10;Description automatically generated" hidden="1">
            <a:extLst>
              <a:ext uri="{FF2B5EF4-FFF2-40B4-BE49-F238E27FC236}">
                <a16:creationId xmlns:a16="http://schemas.microsoft.com/office/drawing/2014/main" id="{00C307F2-82C7-4AE4-F7EA-9DBAC43E81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D7403249-DAF3-F6D3-58FB-ACF79DCCD9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820795"/>
            <a:ext cx="5105856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tx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B5B0F677-F88B-19B9-DBAC-1B2F7B283C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3245466"/>
            <a:ext cx="3885619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115360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rtiary Text (Left) Media (Right) Slide - Orang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17E8957-A01D-893F-D819-6B81B4015B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50800B55-4735-AD9F-0549-68B2C0540B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86A7EF4-7D16-83B4-DDCB-016341778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827711"/>
            <a:ext cx="5045070" cy="1325563"/>
          </a:xfrm>
        </p:spPr>
        <p:txBody>
          <a:bodyPr/>
          <a:lstStyle>
            <a:lvl1pPr>
              <a:defRPr b="0" i="0">
                <a:solidFill>
                  <a:schemeClr val="accent5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9DC703E9-13B3-B7EB-69E3-5F8ADF1ECA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2389357"/>
            <a:ext cx="5045070" cy="2410421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1C6992-F80A-F269-66D6-6535B74E506E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34A9EB-9590-4CAF-23D2-74BF331BCF5E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6715021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tiary Text (left) Circle Media (right)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yellow and orange circle&#10;&#10;Description automatically generated">
            <a:extLst>
              <a:ext uri="{FF2B5EF4-FFF2-40B4-BE49-F238E27FC236}">
                <a16:creationId xmlns:a16="http://schemas.microsoft.com/office/drawing/2014/main" id="{08760D1E-DF65-35B5-8609-7AA3EC598D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FC8E555-A363-BBFE-7CE9-820F216281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0691" y="-620033"/>
            <a:ext cx="8539843" cy="8327117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12" name="Picture 1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67CFF76-6D91-97FD-5651-EF0E6470CA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CF0BC532-0DCF-D95D-28B5-7CED43AF3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1077687"/>
            <a:ext cx="5148672" cy="13255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A8AA84D-31F0-CED3-DCC7-DD7727F143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273" y="2628900"/>
            <a:ext cx="4462848" cy="315141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7B0077-E4FB-DB68-32EB-70E5BFA02DD2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7147E8-B984-E512-52AF-BE49CE4AD4AA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322686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field with wind turbines in the background&#10;&#10;Description automatically generated">
            <a:extLst>
              <a:ext uri="{FF2B5EF4-FFF2-40B4-BE49-F238E27FC236}">
                <a16:creationId xmlns:a16="http://schemas.microsoft.com/office/drawing/2014/main" id="{91B95623-DB60-0FE1-2973-59391D1187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1999" cy="6857999"/>
          </a:xfrm>
          <a:prstGeom prst="rect">
            <a:avLst/>
          </a:prstGeom>
        </p:spPr>
      </p:pic>
      <p:pic>
        <p:nvPicPr>
          <p:cNvPr id="9" name="Picture 8" descr="A screenshot of a video game&#10;&#10;Description automatically generated">
            <a:extLst>
              <a:ext uri="{FF2B5EF4-FFF2-40B4-BE49-F238E27FC236}">
                <a16:creationId xmlns:a16="http://schemas.microsoft.com/office/drawing/2014/main" id="{A15E0C7C-613F-78A1-1DEC-00D6D4942C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4D1BF2D-F7AD-63E3-71D8-BDE9BF2F93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61600" y="5811520"/>
            <a:ext cx="1930400" cy="104648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5A63E56-9227-9978-ADC2-9223E6C5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8307435" cy="1325563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349BD22-11FD-5019-2AE1-EEBDE251B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73" y="3200878"/>
            <a:ext cx="4122296" cy="2734702"/>
          </a:xfrm>
        </p:spPr>
        <p:txBody>
          <a:bodyPr/>
          <a:lstStyle>
            <a:lvl1pPr marL="514350" indent="-514350">
              <a:buClr>
                <a:schemeClr val="accent1"/>
              </a:buClr>
              <a:buFont typeface="+mj-lt"/>
              <a:buAutoNum type="arabicPeriod"/>
              <a:defRPr sz="2000" b="0" i="0">
                <a:solidFill>
                  <a:schemeClr val="bg1"/>
                </a:solidFill>
                <a:latin typeface="Poppins" pitchFamily="2" charset="77"/>
              </a:defRPr>
            </a:lvl1pPr>
            <a:lvl2pPr marL="914400" indent="-457200">
              <a:buClr>
                <a:schemeClr val="accent1"/>
              </a:buClr>
              <a:buFont typeface="+mj-lt"/>
              <a:buAutoNum type="arabicPeriod"/>
              <a:defRPr sz="1400" b="0" i="0">
                <a:solidFill>
                  <a:schemeClr val="bg1"/>
                </a:solidFill>
                <a:latin typeface="Poppins" pitchFamily="2" charset="77"/>
              </a:defRPr>
            </a:lvl2pPr>
            <a:lvl3pPr marL="1371600" indent="-457200">
              <a:buClr>
                <a:schemeClr val="accent1"/>
              </a:buClr>
              <a:buFont typeface="+mj-lt"/>
              <a:buAutoNum type="arabicPeriod"/>
              <a:defRPr sz="1400" b="0" i="0">
                <a:solidFill>
                  <a:schemeClr val="bg1"/>
                </a:solidFill>
                <a:latin typeface="Poppins" pitchFamily="2" charset="77"/>
              </a:defRPr>
            </a:lvl3pPr>
            <a:lvl4pPr marL="1714500" indent="-342900">
              <a:buClr>
                <a:schemeClr val="accent1"/>
              </a:buClr>
              <a:buFont typeface="+mj-lt"/>
              <a:buAutoNum type="arabicPeriod"/>
              <a:defRPr sz="1400" b="0" i="0">
                <a:solidFill>
                  <a:schemeClr val="bg1"/>
                </a:solidFill>
                <a:latin typeface="Poppins" pitchFamily="2" charset="77"/>
              </a:defRPr>
            </a:lvl4pPr>
            <a:lvl5pPr marL="2171700" indent="-342900">
              <a:buClr>
                <a:schemeClr val="accent1"/>
              </a:buClr>
              <a:buFont typeface="+mj-lt"/>
              <a:buAutoNum type="arabicPeriod"/>
              <a:defRPr sz="1400" b="0" i="0">
                <a:solidFill>
                  <a:schemeClr val="bg1"/>
                </a:solidFill>
                <a:latin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7C07A8-1BF4-5583-A597-1F97B315BCF8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ECEC26-1630-4E64-F2CE-15AC8D9DE404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tx2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345398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black background&#10;&#10;Description automatically generated">
            <a:extLst>
              <a:ext uri="{FF2B5EF4-FFF2-40B4-BE49-F238E27FC236}">
                <a16:creationId xmlns:a16="http://schemas.microsoft.com/office/drawing/2014/main" id="{BD733B61-FDE5-43FD-02B9-15749A7E23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8495"/>
            <a:ext cx="12207103" cy="68664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69532E-6917-836E-1185-E305911BA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10515600" cy="1325563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FC869-04DE-7711-205B-68333ECEB1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73" y="1825625"/>
            <a:ext cx="10515600" cy="4351338"/>
          </a:xfrm>
        </p:spPr>
        <p:txBody>
          <a:bodyPr/>
          <a:lstStyle>
            <a:lvl1pPr marL="514350" indent="-514350">
              <a:buFont typeface="+mj-lt"/>
              <a:buAutoNum type="arabicPeriod"/>
              <a:defRPr b="0" i="0">
                <a:latin typeface="Poppins" pitchFamily="2" charset="77"/>
              </a:defRPr>
            </a:lvl1pPr>
            <a:lvl2pPr marL="914400" indent="-457200">
              <a:buFont typeface="+mj-lt"/>
              <a:buAutoNum type="arabicPeriod"/>
              <a:defRPr b="0" i="0">
                <a:latin typeface="Poppins" pitchFamily="2" charset="77"/>
              </a:defRPr>
            </a:lvl2pPr>
            <a:lvl3pPr marL="1371600" indent="-457200">
              <a:buFont typeface="+mj-lt"/>
              <a:buAutoNum type="arabicPeriod"/>
              <a:defRPr b="0" i="0">
                <a:latin typeface="Poppins" pitchFamily="2" charset="77"/>
              </a:defRPr>
            </a:lvl3pPr>
            <a:lvl4pPr marL="1714500" indent="-342900">
              <a:buFont typeface="+mj-lt"/>
              <a:buAutoNum type="arabicPeriod"/>
              <a:defRPr b="0" i="0">
                <a:latin typeface="Poppins" pitchFamily="2" charset="77"/>
              </a:defRPr>
            </a:lvl4pPr>
            <a:lvl5pPr marL="2171700" indent="-342900">
              <a:buFont typeface="+mj-lt"/>
              <a:buAutoNum type="arabicPeriod"/>
              <a:defRPr b="0" i="0">
                <a:latin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79101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9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40DE9A63-8C09-1B7B-D2EE-4082DB8432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1A24C3F-E03C-61C2-1BCE-010C0EDD7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10515600" cy="1325563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D44057-B0E9-C3CD-858C-1158DB642F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1926771"/>
            <a:ext cx="4462848" cy="415335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16DFA2F4-A131-0E86-D67F-D866F13044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9088" y="1926771"/>
            <a:ext cx="4462848" cy="415335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89142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urple flower on a black background&#10;&#10;Description automatically generated">
            <a:extLst>
              <a:ext uri="{FF2B5EF4-FFF2-40B4-BE49-F238E27FC236}">
                <a16:creationId xmlns:a16="http://schemas.microsoft.com/office/drawing/2014/main" id="{624B9880-4FA8-5D6B-4930-EB7C51734E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941561" cy="3055537"/>
          </a:xfrm>
          <a:prstGeom prst="rect">
            <a:avLst/>
          </a:prstGeom>
        </p:spPr>
      </p:pic>
      <p:pic>
        <p:nvPicPr>
          <p:cNvPr id="8" name="Picture 7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40DE9A63-8C09-1B7B-D2EE-4082DB8432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1A24C3F-E03C-61C2-1BCE-010C0EDD7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631032"/>
            <a:ext cx="3016800" cy="1325563"/>
          </a:xfrm>
        </p:spPr>
        <p:txBody>
          <a:bodyPr>
            <a:normAutofit/>
          </a:bodyPr>
          <a:lstStyle>
            <a:lvl1pPr>
              <a:defRPr sz="30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D44057-B0E9-C3CD-858C-1158DB642F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3613681"/>
            <a:ext cx="4139679" cy="2140733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A80908B0-75DE-A115-6336-EF8AAE3C5F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20807" y="1926771"/>
            <a:ext cx="2401614" cy="281865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544403BA-BDEC-33C9-D380-0A99E3D527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40209" y="1926771"/>
            <a:ext cx="2401614" cy="281865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E009D3-6AC2-A43C-54C7-5572F42CB24D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343041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urple and black background&#10;&#10;Description automatically generated">
            <a:extLst>
              <a:ext uri="{FF2B5EF4-FFF2-40B4-BE49-F238E27FC236}">
                <a16:creationId xmlns:a16="http://schemas.microsoft.com/office/drawing/2014/main" id="{FA872D7E-483A-F12C-54BD-9C3DEF2A57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2422566"/>
            <a:ext cx="6096001" cy="4439265"/>
          </a:xfrm>
          <a:prstGeom prst="rect">
            <a:avLst/>
          </a:prstGeom>
        </p:spPr>
      </p:pic>
      <p:pic>
        <p:nvPicPr>
          <p:cNvPr id="8" name="Picture 7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40DE9A63-8C09-1B7B-D2EE-4082DB8432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1A24C3F-E03C-61C2-1BCE-010C0EDD7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631032"/>
            <a:ext cx="3016800" cy="1325563"/>
          </a:xfrm>
        </p:spPr>
        <p:txBody>
          <a:bodyPr>
            <a:normAutofit/>
          </a:bodyPr>
          <a:lstStyle>
            <a:lvl1pPr>
              <a:defRPr sz="30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D44057-B0E9-C3CD-858C-1158DB642F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3613681"/>
            <a:ext cx="4139679" cy="2140733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16DFA2F4-A131-0E86-D67F-D866F13044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20807" y="1926771"/>
            <a:ext cx="2401614" cy="281865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FB81684C-BEDC-A504-8845-1713CDAEB0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40209" y="1926771"/>
            <a:ext cx="2401614" cy="281865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B28D82-A3B0-1B3C-D021-6E2F641AB46E}"/>
              </a:ext>
            </a:extLst>
          </p:cNvPr>
          <p:cNvSpPr txBox="1"/>
          <p:nvPr userDrawn="1"/>
        </p:nvSpPr>
        <p:spPr>
          <a:xfrm>
            <a:off x="543720" y="6509834"/>
            <a:ext cx="141065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</a:rPr>
              <a:t>‹#›</a:t>
            </a:fld>
            <a:endParaRPr lang="en-GB" sz="2000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8292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B750103-FF4D-6647-58A5-FC31ECFD368F}"/>
              </a:ext>
            </a:extLst>
          </p:cNvPr>
          <p:cNvSpPr/>
          <p:nvPr userDrawn="1"/>
        </p:nvSpPr>
        <p:spPr>
          <a:xfrm>
            <a:off x="0" y="0"/>
            <a:ext cx="425115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D9546A-ACA3-E84E-1693-0DA11D64DE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85913"/>
            <a:ext cx="3652468" cy="1772086"/>
          </a:xfrm>
          <a:prstGeom prst="rect">
            <a:avLst/>
          </a:prstGeom>
        </p:spPr>
      </p:pic>
      <p:pic>
        <p:nvPicPr>
          <p:cNvPr id="8" name="Picture 7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40DE9A63-8C09-1B7B-D2EE-4082DB8432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1A24C3F-E03C-61C2-1BCE-010C0EDD7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631032"/>
            <a:ext cx="3016800" cy="1325563"/>
          </a:xfrm>
        </p:spPr>
        <p:txBody>
          <a:bodyPr>
            <a:normAutofit/>
          </a:bodyPr>
          <a:lstStyle>
            <a:lvl1pPr>
              <a:defRPr sz="30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D44057-B0E9-C3CD-858C-1158DB642F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4" y="2389514"/>
            <a:ext cx="3015194" cy="113174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16DFA2F4-A131-0E86-D67F-D866F13044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95193" y="1721819"/>
            <a:ext cx="2832536" cy="281865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FB81684C-BEDC-A504-8845-1713CDAEB0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60079" y="1721819"/>
            <a:ext cx="2832536" cy="281865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C0D688-373E-EFA1-4A88-C13714EA7D47}"/>
              </a:ext>
            </a:extLst>
          </p:cNvPr>
          <p:cNvSpPr txBox="1"/>
          <p:nvPr userDrawn="1"/>
        </p:nvSpPr>
        <p:spPr>
          <a:xfrm>
            <a:off x="543720" y="6509834"/>
            <a:ext cx="141065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</a:rPr>
              <a:t>‹#›</a:t>
            </a:fld>
            <a:endParaRPr lang="en-GB" sz="2000" noProof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17D236-609B-B324-173A-EB4BE4303570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9407430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48FF2E-BD35-BB4A-CC38-C131393D7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41784F-2B95-B961-C761-D3A678AE8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63419D-0416-D0A5-806B-BE51A335AB2E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188D62-5123-B5CB-FA0B-6F227B6303A7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rgbClr val="3F0730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691040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4" r:id="rId2"/>
    <p:sldLayoutId id="2147483684" r:id="rId3"/>
    <p:sldLayoutId id="2147483676" r:id="rId4"/>
    <p:sldLayoutId id="2147483650" r:id="rId5"/>
    <p:sldLayoutId id="2147483651" r:id="rId6"/>
    <p:sldLayoutId id="2147483678" r:id="rId7"/>
    <p:sldLayoutId id="2147483679" r:id="rId8"/>
    <p:sldLayoutId id="2147483680" r:id="rId9"/>
    <p:sldLayoutId id="2147483652" r:id="rId10"/>
    <p:sldLayoutId id="2147483653" r:id="rId11"/>
    <p:sldLayoutId id="2147483654" r:id="rId12"/>
    <p:sldLayoutId id="2147483666" r:id="rId13"/>
    <p:sldLayoutId id="2147483673" r:id="rId14"/>
    <p:sldLayoutId id="2147483681" r:id="rId15"/>
    <p:sldLayoutId id="2147483655" r:id="rId16"/>
    <p:sldLayoutId id="2147483677" r:id="rId17"/>
    <p:sldLayoutId id="2147483656" r:id="rId18"/>
    <p:sldLayoutId id="2147483667" r:id="rId19"/>
    <p:sldLayoutId id="2147483672" r:id="rId20"/>
    <p:sldLayoutId id="2147483660" r:id="rId21"/>
    <p:sldLayoutId id="2147483663" r:id="rId22"/>
    <p:sldLayoutId id="2147483668" r:id="rId23"/>
    <p:sldLayoutId id="2147483671" r:id="rId24"/>
    <p:sldLayoutId id="2147483682" r:id="rId25"/>
    <p:sldLayoutId id="2147483661" r:id="rId26"/>
    <p:sldLayoutId id="2147483664" r:id="rId27"/>
    <p:sldLayoutId id="2147483669" r:id="rId28"/>
    <p:sldLayoutId id="2147483670" r:id="rId29"/>
    <p:sldLayoutId id="2147483683" r:id="rId30"/>
    <p:sldLayoutId id="2147483662" r:id="rId31"/>
    <p:sldLayoutId id="2147483665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Poppins Medium" pitchFamily="2" charset="77"/>
          <a:ea typeface="+mj-ea"/>
          <a:cs typeface="Poppins Medium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Poppins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Poppins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Poppins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tranreq@neso.energy" TargetMode="Externa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view.officeapps.live.com/op/view.aspx?src=https%3A%2F%2Fwww.neso.energy%2Fdocument%2F355081%2Fdownload&amp;wdOrigin=BROWSELINK" TargetMode="External"/><Relationship Id="rId2" Type="http://schemas.openxmlformats.org/officeDocument/2006/relationships/hyperlink" Target="https://www.neso.energy/industry-information/network-access-planning/enams" TargetMode="External"/><Relationship Id="rId1" Type="http://schemas.openxmlformats.org/officeDocument/2006/relationships/slideLayout" Target="../slideLayouts/slideLayout10.xml"/><Relationship Id="rId4" Type="http://schemas.openxmlformats.org/officeDocument/2006/relationships/hyperlink" Target="mailto:tranreq@neso.energy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so.energy/document/355086/download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hyperlink" Target="mailto:tranreq@neso.energy" TargetMode="External"/><Relationship Id="rId5" Type="http://schemas.openxmlformats.org/officeDocument/2006/relationships/hyperlink" Target="mailto:ctr1.ccta@neso.energy" TargetMode="External"/><Relationship Id="rId4" Type="http://schemas.openxmlformats.org/officeDocument/2006/relationships/hyperlink" Target="https://www.neso.energy/document/355091/downloa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DBF7A4B0-0E78-35D7-2FFA-76CE6ECAC5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1788983"/>
            <a:ext cx="5385942" cy="2387600"/>
          </a:xfrm>
        </p:spPr>
        <p:txBody>
          <a:bodyPr>
            <a:normAutofit/>
          </a:bodyPr>
          <a:lstStyle/>
          <a:p>
            <a:r>
              <a:rPr lang="en-GB">
                <a:latin typeface="Poppins" panose="00000500000000000000" pitchFamily="2" charset="0"/>
                <a:cs typeface="Poppins" panose="00000500000000000000" pitchFamily="2" charset="0"/>
              </a:rPr>
              <a:t>Voltage Mersey</a:t>
            </a:r>
            <a:br>
              <a:rPr lang="en-GB">
                <a:latin typeface="Poppins" panose="00000500000000000000" pitchFamily="2" charset="0"/>
                <a:cs typeface="Poppins" panose="00000500000000000000" pitchFamily="2" charset="0"/>
              </a:rPr>
            </a:br>
            <a:endParaRPr lang="en-GB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Subtitle 4">
            <a:extLst>
              <a:ext uri="{FF2B5EF4-FFF2-40B4-BE49-F238E27FC236}">
                <a16:creationId xmlns:a16="http://schemas.microsoft.com/office/drawing/2014/main" id="{2FB354D1-FED4-9B9E-0B7F-6574019FA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4213654"/>
            <a:ext cx="4335618" cy="1044146"/>
          </a:xfrm>
        </p:spPr>
        <p:txBody>
          <a:bodyPr>
            <a:normAutofit fontScale="85000" lnSpcReduction="20000"/>
          </a:bodyPr>
          <a:lstStyle/>
          <a:p>
            <a:r>
              <a:rPr lang="en-GB" dirty="0">
                <a:latin typeface="Poppins" panose="00000500000000000000" pitchFamily="2" charset="0"/>
                <a:cs typeface="Poppins" panose="00000500000000000000" pitchFamily="2" charset="0"/>
              </a:rPr>
              <a:t>Provider Availability Notifications</a:t>
            </a:r>
          </a:p>
          <a:p>
            <a:endParaRPr lang="en-GB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GB" dirty="0">
                <a:latin typeface="Poppins" panose="00000500000000000000" pitchFamily="2" charset="0"/>
                <a:cs typeface="Poppins" panose="00000500000000000000" pitchFamily="2" charset="0"/>
              </a:rPr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4090216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FCCD015-63CD-47A4-11F7-C97E2365A909}"/>
              </a:ext>
            </a:extLst>
          </p:cNvPr>
          <p:cNvSpPr txBox="1">
            <a:spLocks/>
          </p:cNvSpPr>
          <p:nvPr/>
        </p:nvSpPr>
        <p:spPr>
          <a:xfrm>
            <a:off x="541587" y="1399767"/>
            <a:ext cx="11184930" cy="22353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100" b="1" dirty="0">
                <a:latin typeface="Poppins"/>
                <a:cs typeface="Poppins"/>
              </a:rPr>
              <a:t>Background</a:t>
            </a:r>
          </a:p>
          <a:p>
            <a:pPr>
              <a:lnSpc>
                <a:spcPct val="150000"/>
              </a:lnSpc>
              <a:defRPr/>
            </a:pPr>
            <a:r>
              <a:rPr lang="en-GB" sz="1100" dirty="0">
                <a:latin typeface="Poppins"/>
                <a:ea typeface="Calibri"/>
                <a:cs typeface="Poppins"/>
              </a:rPr>
              <a:t>P</a:t>
            </a:r>
            <a:r>
              <a:rPr lang="en-GB" sz="1100" dirty="0">
                <a:effectLst/>
                <a:latin typeface="Poppins"/>
                <a:ea typeface="Calibri"/>
                <a:cs typeface="Poppins"/>
              </a:rPr>
              <a:t>roviders need to notify us of any periods where they will have an outage, planned maintenance, or they will be unavailable to provide their contacted service for a period of time, as per the Commercial Contractual arrangement for </a:t>
            </a:r>
            <a:r>
              <a:rPr lang="en-GB" sz="1100" dirty="0">
                <a:latin typeface="Poppins"/>
                <a:cs typeface="Poppins"/>
              </a:rPr>
              <a:t>Voltage Mersey</a:t>
            </a:r>
            <a:r>
              <a:rPr lang="en-GB" sz="1100" b="1">
                <a:latin typeface="Poppins"/>
                <a:cs typeface="Poppins"/>
              </a:rPr>
              <a:t> (</a:t>
            </a:r>
            <a:r>
              <a:rPr lang="en-GB" sz="1100" b="1"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Static Reactive Power Service Agreement</a:t>
            </a:r>
            <a:r>
              <a:rPr lang="en-GB" sz="1100" b="1" i="1">
                <a:latin typeface="Poppins"/>
                <a:cs typeface="Poppins"/>
              </a:rPr>
              <a:t>). </a:t>
            </a:r>
          </a:p>
          <a:p>
            <a:pPr>
              <a:defRPr/>
            </a:pPr>
            <a:endParaRPr lang="en-GB" sz="11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defRPr/>
            </a:pPr>
            <a:r>
              <a:rPr lang="en-GB" sz="1100" b="1" dirty="0">
                <a:latin typeface="Poppins"/>
                <a:cs typeface="Poppins"/>
              </a:rPr>
              <a:t>Overview of the provider notification process</a:t>
            </a:r>
          </a:p>
          <a:p>
            <a:pPr>
              <a:defRPr/>
            </a:pPr>
            <a:endParaRPr lang="en-GB" sz="11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1100" dirty="0">
                <a:latin typeface="Poppins"/>
                <a:cs typeface="Poppins"/>
              </a:rPr>
              <a:t>Providers are required to follow different processes dependant on the amount of notice being given to the NESO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1100" dirty="0">
                <a:latin typeface="Poppins"/>
                <a:cs typeface="Poppins"/>
              </a:rPr>
              <a:t>This is summarised in slides 3-5</a:t>
            </a:r>
          </a:p>
          <a:p>
            <a:pPr>
              <a:lnSpc>
                <a:spcPct val="150000"/>
              </a:lnSpc>
              <a:defRPr/>
            </a:pPr>
            <a:endParaRPr lang="en-GB" sz="11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lnSpc>
                <a:spcPct val="150000"/>
              </a:lnSpc>
              <a:defRPr/>
            </a:pPr>
            <a:endParaRPr lang="en-GB" sz="11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1">
              <a:defRPr/>
            </a:pPr>
            <a:endParaRPr lang="en-GB" sz="11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A0889C-D2A7-75A1-B663-7111FAB08F57}"/>
              </a:ext>
            </a:extLst>
          </p:cNvPr>
          <p:cNvSpPr/>
          <p:nvPr/>
        </p:nvSpPr>
        <p:spPr>
          <a:xfrm>
            <a:off x="541587" y="4335001"/>
            <a:ext cx="1802167" cy="34623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>
                <a:latin typeface="HelveticaNeueLT Pro 45 Lt"/>
              </a:rPr>
              <a:t>3 months prior to the start of contract year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83F229-5EB5-D451-94A9-B0EB2DB13B4E}"/>
              </a:ext>
            </a:extLst>
          </p:cNvPr>
          <p:cNvSpPr/>
          <p:nvPr/>
        </p:nvSpPr>
        <p:spPr>
          <a:xfrm>
            <a:off x="7714882" y="4335001"/>
            <a:ext cx="1802167" cy="34623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>
                <a:latin typeface="HelveticaNeueLT Pro 45 Lt"/>
              </a:rPr>
              <a:t>Less than 24 hours ahead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5E0DF5-6919-B6F5-7C49-6CA05267F040}"/>
              </a:ext>
            </a:extLst>
          </p:cNvPr>
          <p:cNvSpPr/>
          <p:nvPr/>
        </p:nvSpPr>
        <p:spPr>
          <a:xfrm>
            <a:off x="4112810" y="4335001"/>
            <a:ext cx="1802167" cy="34623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100">
                <a:latin typeface="HelveticaNeueLT Pro 45 Lt"/>
              </a:rPr>
              <a:t>12 months to 24 hours ahead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CB1F96-430A-B520-38D0-779C1E265F87}"/>
              </a:ext>
            </a:extLst>
          </p:cNvPr>
          <p:cNvSpPr txBox="1"/>
          <p:nvPr/>
        </p:nvSpPr>
        <p:spPr>
          <a:xfrm>
            <a:off x="465483" y="4989916"/>
            <a:ext cx="2743942" cy="938719"/>
          </a:xfrm>
          <a:prstGeom prst="rect">
            <a:avLst/>
          </a:prstGeom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454546"/>
                </a:solidFill>
                <a:latin typeface="HelveticaNeueLT Pro 55 Roman"/>
                <a:ea typeface="12 pt. Helvetica* 45 Light   02" panose="02000403000000020004" pitchFamily="2" charset="0"/>
              </a:rPr>
              <a:t>Providers are required to submit a Planned Maintenance </a:t>
            </a:r>
            <a:r>
              <a:rPr lang="en-GB" sz="1100">
                <a:solidFill>
                  <a:schemeClr val="tx1">
                    <a:lumMod val="75000"/>
                    <a:lumOff val="25000"/>
                  </a:schemeClr>
                </a:solidFill>
                <a:latin typeface="HelveticaNeueLT Pro 55 Roman"/>
                <a:ea typeface="12 pt. Helvetica* 45 Light   02" panose="02000403000000020004" pitchFamily="2" charset="0"/>
              </a:rPr>
              <a:t>Programme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454546"/>
                </a:solidFill>
                <a:latin typeface="HelveticaNeueLT Pro 55 Roman"/>
                <a:ea typeface="12 pt. Helvetica* 45 Light   02" panose="02000403000000020004" pitchFamily="2" charset="0"/>
              </a:rPr>
              <a:t>The Network Planning team will review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454546"/>
                </a:solidFill>
                <a:latin typeface="HelveticaNeueLT Pro 55 Roman"/>
                <a:ea typeface="12 pt. Helvetica* 45 Light   02" panose="02000403000000020004" pitchFamily="2" charset="0"/>
              </a:rPr>
              <a:t>This is explained further in slide 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7D4B22-B2D5-1EA6-82DC-EC52C1F48439}"/>
              </a:ext>
            </a:extLst>
          </p:cNvPr>
          <p:cNvSpPr txBox="1"/>
          <p:nvPr/>
        </p:nvSpPr>
        <p:spPr>
          <a:xfrm>
            <a:off x="7585049" y="4989916"/>
            <a:ext cx="2743942" cy="1107996"/>
          </a:xfrm>
          <a:prstGeom prst="rect">
            <a:avLst/>
          </a:prstGeom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454546"/>
                </a:solidFill>
                <a:latin typeface="HelveticaNeueLT Pro 55 Roman"/>
                <a:ea typeface="12 pt. Helvetica* 45 Light   02" panose="02000403000000020004" pitchFamily="2" charset="0"/>
              </a:rPr>
              <a:t>Providers are required to submit any details of Unplanned Outages or Reduction in Capability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454546"/>
                </a:solidFill>
                <a:latin typeface="HelveticaNeueLT Pro 55 Roman"/>
                <a:ea typeface="12 pt. Helvetica* 45 Light   02" panose="02000403000000020004" pitchFamily="2" charset="0"/>
              </a:rPr>
              <a:t>The forms can be submitted to the Control Room via fax or email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454546"/>
                </a:solidFill>
                <a:latin typeface="HelveticaNeueLT Pro 55 Roman"/>
                <a:ea typeface="12 pt. Helvetica* 45 Light   02" panose="02000403000000020004" pitchFamily="2" charset="0"/>
              </a:rPr>
              <a:t>This is explained further in slide 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0B5DA8-26BC-B6EC-1E11-DDDC30565F6A}"/>
              </a:ext>
            </a:extLst>
          </p:cNvPr>
          <p:cNvSpPr txBox="1"/>
          <p:nvPr/>
        </p:nvSpPr>
        <p:spPr>
          <a:xfrm>
            <a:off x="4025266" y="4989916"/>
            <a:ext cx="2743942" cy="1446550"/>
          </a:xfrm>
          <a:prstGeom prst="rect">
            <a:avLst/>
          </a:prstGeom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>
                <a:solidFill>
                  <a:schemeClr val="tx1">
                    <a:lumMod val="75000"/>
                    <a:lumOff val="25000"/>
                  </a:schemeClr>
                </a:solidFill>
                <a:latin typeface="HelveticaNeueLT Pro 55 Roman"/>
                <a:ea typeface="12 pt. Helvetica* 45 Light   02" panose="02000403000000020004" pitchFamily="2" charset="0"/>
              </a:rPr>
              <a:t>Providers are required to submit any details of Planned Outages or Reduction in Capability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>
                <a:solidFill>
                  <a:schemeClr val="tx1">
                    <a:lumMod val="75000"/>
                    <a:lumOff val="25000"/>
                  </a:schemeClr>
                </a:solidFill>
                <a:latin typeface="HelveticaNeueLT Pro 55 Roman"/>
                <a:ea typeface="12 pt. Helvetica* 45 Light   02" panose="02000403000000020004" pitchFamily="2" charset="0"/>
              </a:rPr>
              <a:t>This information can be submitted via </a:t>
            </a:r>
            <a:r>
              <a:rPr lang="en-GB" sz="110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NeueLT Pro 55 Roman"/>
                <a:ea typeface="12 pt. Helvetica* 45 Light   02" panose="02000403000000020004" pitchFamily="2" charset="0"/>
              </a:rPr>
              <a:t>eNAMS</a:t>
            </a:r>
            <a:r>
              <a:rPr lang="en-GB" sz="1100">
                <a:solidFill>
                  <a:schemeClr val="tx1">
                    <a:lumMod val="75000"/>
                    <a:lumOff val="25000"/>
                  </a:schemeClr>
                </a:solidFill>
                <a:latin typeface="HelveticaNeueLT Pro 55 Roman"/>
                <a:ea typeface="12 pt. Helvetica* 45 Light   02" panose="02000403000000020004" pitchFamily="2" charset="0"/>
              </a:rPr>
              <a:t> or </a:t>
            </a:r>
            <a:r>
              <a:rPr lang="en-GB" sz="1100">
                <a:solidFill>
                  <a:schemeClr val="tx1">
                    <a:lumMod val="75000"/>
                    <a:lumOff val="25000"/>
                  </a:schemeClr>
                </a:solidFill>
                <a:latin typeface="HelveticaNeueLT Pro 55 Roman" panose="020B0604020202020204" pitchFamily="34" charset="77"/>
                <a:ea typeface="12 pt. Helvetica* 45 Light   02" panose="02000403000000020004" pitchFamily="2" charset="0"/>
              </a:rPr>
              <a:t>by populating a standardised template/proforma and returning it to the NESO via email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>
                <a:solidFill>
                  <a:schemeClr val="tx1">
                    <a:lumMod val="75000"/>
                    <a:lumOff val="25000"/>
                  </a:schemeClr>
                </a:solidFill>
                <a:latin typeface="HelveticaNeueLT Pro 55 Roman"/>
                <a:ea typeface="12 pt. Helvetica* 45 Light   02" panose="02000403000000020004" pitchFamily="2" charset="0"/>
              </a:rPr>
              <a:t>This is explained further in slide 4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DD64BFE-0512-D6A4-138A-7C265C2AD31B}"/>
              </a:ext>
            </a:extLst>
          </p:cNvPr>
          <p:cNvSpPr txBox="1">
            <a:spLocks/>
          </p:cNvSpPr>
          <p:nvPr/>
        </p:nvSpPr>
        <p:spPr>
          <a:xfrm>
            <a:off x="542557" y="488844"/>
            <a:ext cx="9709361" cy="8705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accent1"/>
                </a:solidFill>
                <a:latin typeface="Poppins Medium" pitchFamily="2" charset="77"/>
                <a:ea typeface="+mj-ea"/>
                <a:cs typeface="Poppins Medium" pitchFamily="2" charset="77"/>
              </a:defRPr>
            </a:lvl1pPr>
          </a:lstStyle>
          <a:p>
            <a:r>
              <a:rPr lang="en-GB" sz="3200"/>
              <a:t>Overview</a:t>
            </a: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D8338E54-E1FC-3411-AFA5-8B9919929D62}"/>
              </a:ext>
            </a:extLst>
          </p:cNvPr>
          <p:cNvSpPr/>
          <p:nvPr/>
        </p:nvSpPr>
        <p:spPr>
          <a:xfrm>
            <a:off x="541587" y="3635120"/>
            <a:ext cx="8975461" cy="563836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HelveticaNeueLT Pro 45 Lt"/>
              </a:rPr>
              <a:t>Notice period prior to Delivery</a:t>
            </a:r>
          </a:p>
        </p:txBody>
      </p:sp>
    </p:spTree>
    <p:extLst>
      <p:ext uri="{BB962C8B-B14F-4D97-AF65-F5344CB8AC3E}">
        <p14:creationId xmlns:p14="http://schemas.microsoft.com/office/powerpoint/2010/main" val="2243787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511C7-722C-EB44-8F0E-3FE53AB02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latin typeface="Poppins Medium"/>
                <a:cs typeface="Poppins Medium"/>
              </a:rPr>
              <a:t>Planned Outages (Maintenance </a:t>
            </a:r>
            <a:r>
              <a:rPr lang="en-GB" sz="3200">
                <a:latin typeface="Poppins Medium"/>
                <a:cs typeface="Poppins Medium"/>
              </a:rPr>
              <a:t>Programme</a:t>
            </a:r>
            <a:r>
              <a:rPr lang="en-GB" sz="3200" dirty="0">
                <a:latin typeface="Poppins Medium"/>
                <a:cs typeface="Poppins Medium"/>
              </a:rPr>
              <a:t>) 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FCCD015-63CD-47A4-11F7-C97E2365A909}"/>
              </a:ext>
            </a:extLst>
          </p:cNvPr>
          <p:cNvSpPr txBox="1">
            <a:spLocks/>
          </p:cNvSpPr>
          <p:nvPr/>
        </p:nvSpPr>
        <p:spPr>
          <a:xfrm>
            <a:off x="637272" y="1207675"/>
            <a:ext cx="11152273" cy="41533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 fontAlgn="base"/>
            <a:r>
              <a:rPr lang="en-GB" sz="1000" b="1" dirty="0">
                <a:latin typeface="Poppins"/>
                <a:cs typeface="Poppins"/>
              </a:rPr>
              <a:t>Summary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GB" sz="1000" dirty="0">
                <a:latin typeface="Poppins"/>
                <a:cs typeface="Poppins"/>
              </a:rPr>
              <a:t>As per section 3.8 of the </a:t>
            </a:r>
            <a:r>
              <a:rPr lang="en-GB" sz="1000"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Static Reactive Power Service Agreement </a:t>
            </a:r>
            <a:r>
              <a:rPr lang="en-GB" sz="1000" dirty="0">
                <a:latin typeface="Poppins"/>
                <a:cs typeface="Poppins"/>
              </a:rPr>
              <a:t>– providers are required to submit a </a:t>
            </a:r>
            <a:r>
              <a:rPr lang="en-GB" sz="1000" b="1" dirty="0">
                <a:latin typeface="Poppins"/>
                <a:cs typeface="Poppins"/>
              </a:rPr>
              <a:t>Planned Maintenance </a:t>
            </a:r>
            <a:r>
              <a:rPr lang="en-GB" sz="1000" b="1">
                <a:latin typeface="Poppins"/>
                <a:cs typeface="Poppins"/>
              </a:rPr>
              <a:t>Programme</a:t>
            </a:r>
            <a:r>
              <a:rPr lang="en-GB" sz="1000" b="1" dirty="0">
                <a:latin typeface="Poppins"/>
                <a:cs typeface="Poppins"/>
              </a:rPr>
              <a:t> </a:t>
            </a:r>
            <a:r>
              <a:rPr lang="en-GB" sz="1000" dirty="0">
                <a:latin typeface="Poppins"/>
                <a:cs typeface="Poppins"/>
              </a:rPr>
              <a:t>prior to the start of each contract year.  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GB" sz="1000" dirty="0">
                <a:latin typeface="Poppins"/>
                <a:cs typeface="Poppins"/>
              </a:rPr>
              <a:t>This </a:t>
            </a:r>
            <a:r>
              <a:rPr lang="en-GB" sz="1000" b="1" dirty="0">
                <a:latin typeface="Poppins"/>
                <a:cs typeface="Poppins"/>
              </a:rPr>
              <a:t>Planned</a:t>
            </a:r>
            <a:r>
              <a:rPr lang="en-GB" sz="1000" dirty="0">
                <a:latin typeface="Poppins"/>
                <a:cs typeface="Poppins"/>
              </a:rPr>
              <a:t> </a:t>
            </a:r>
            <a:r>
              <a:rPr lang="en-GB" sz="1000" b="1" dirty="0">
                <a:latin typeface="Poppins"/>
                <a:cs typeface="Poppins"/>
              </a:rPr>
              <a:t>Maintenance </a:t>
            </a:r>
            <a:r>
              <a:rPr lang="en-GB" sz="1000" b="1">
                <a:latin typeface="Poppins"/>
                <a:cs typeface="Poppins"/>
              </a:rPr>
              <a:t>Programme</a:t>
            </a:r>
            <a:r>
              <a:rPr lang="en-GB" sz="1000" b="1" dirty="0">
                <a:latin typeface="Poppins"/>
                <a:cs typeface="Poppins"/>
              </a:rPr>
              <a:t> </a:t>
            </a:r>
            <a:r>
              <a:rPr lang="en-GB" sz="1000" dirty="0">
                <a:latin typeface="Poppins"/>
                <a:cs typeface="Poppins"/>
              </a:rPr>
              <a:t>should not be later than three (3) months prior to the start of contract year </a:t>
            </a:r>
          </a:p>
          <a:p>
            <a:pPr algn="l" rtl="0" fontAlgn="base"/>
            <a:endParaRPr lang="en-GB" sz="10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 rtl="0" fontAlgn="base"/>
            <a:r>
              <a:rPr lang="en-GB" sz="1000" b="1" dirty="0">
                <a:latin typeface="Poppins"/>
                <a:cs typeface="Poppins"/>
              </a:rPr>
              <a:t>Contractual Information 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tabLst>
                <a:tab pos="-914400" algn="l"/>
                <a:tab pos="-457200" algn="l"/>
                <a:tab pos="450215" algn="l"/>
                <a:tab pos="1743710" algn="l"/>
                <a:tab pos="2408555" algn="l"/>
                <a:tab pos="3155950" algn="l"/>
                <a:tab pos="4318635" algn="l"/>
              </a:tabLst>
            </a:pPr>
            <a:r>
              <a:rPr lang="en-GB" sz="1000" i="1" dirty="0">
                <a:latin typeface="Poppins"/>
                <a:cs typeface="Poppins"/>
              </a:rPr>
              <a:t>3.8.1 -</a:t>
            </a:r>
            <a:r>
              <a:rPr lang="en-GB" sz="1000" i="1" dirty="0">
                <a:effectLst/>
                <a:latin typeface="Poppins"/>
                <a:ea typeface="Times New Roman" panose="02020603050405020304" pitchFamily="18" charset="0"/>
                <a:cs typeface="Poppins"/>
              </a:rPr>
              <a:t> </a:t>
            </a:r>
            <a:r>
              <a:rPr lang="en-US" sz="1000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Not</a:t>
            </a:r>
            <a:r>
              <a:rPr lang="en-US" sz="1000" spc="9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later</a:t>
            </a:r>
            <a:r>
              <a:rPr lang="en-US" sz="1000" spc="-6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than three (3)</a:t>
            </a:r>
            <a:r>
              <a:rPr lang="en-US" sz="1000" spc="-1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months</a:t>
            </a:r>
            <a:r>
              <a:rPr lang="en-US" sz="1000" spc="-4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prior to</a:t>
            </a:r>
            <a:r>
              <a:rPr lang="en-US" sz="1000" spc="-1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the start</a:t>
            </a:r>
            <a:r>
              <a:rPr lang="en-US" sz="1000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of each </a:t>
            </a:r>
            <a:r>
              <a:rPr lang="en-US" sz="100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Contract Year</a:t>
            </a:r>
            <a:r>
              <a:rPr lang="en-US" sz="1000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,</a:t>
            </a:r>
            <a:r>
              <a:rPr lang="en-US" sz="1000" spc="-5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the Provider</a:t>
            </a:r>
            <a:r>
              <a:rPr lang="en-US" sz="1000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shall</a:t>
            </a:r>
            <a:r>
              <a:rPr lang="en-US" sz="1000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provide</a:t>
            </a:r>
            <a:r>
              <a:rPr lang="en-US" sz="1000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to</a:t>
            </a:r>
            <a:r>
              <a:rPr lang="en-US" sz="1000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the</a:t>
            </a:r>
            <a:r>
              <a:rPr lang="en-US" sz="1000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Company</a:t>
            </a:r>
            <a:r>
              <a:rPr lang="en-US" sz="1000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notice</a:t>
            </a:r>
            <a:r>
              <a:rPr lang="en-US" sz="1000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and</a:t>
            </a:r>
            <a:r>
              <a:rPr lang="en-US" sz="1000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the</a:t>
            </a:r>
            <a:r>
              <a:rPr lang="en-US" sz="1000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spc="-5" dirty="0" err="1">
                <a:effectLst/>
                <a:latin typeface="Poppins"/>
                <a:ea typeface="Arial" panose="020B0604020202020204" pitchFamily="34" charset="0"/>
                <a:cs typeface="Poppins"/>
              </a:rPr>
              <a:t>programme</a:t>
            </a:r>
            <a:r>
              <a:rPr lang="en-US" sz="1000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(“</a:t>
            </a:r>
            <a:r>
              <a:rPr lang="en-US" sz="100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Planned Maintenance </a:t>
            </a:r>
            <a:r>
              <a:rPr lang="en-US" sz="1000" b="1" i="1" spc="-5" dirty="0" err="1">
                <a:effectLst/>
                <a:latin typeface="Poppins"/>
                <a:ea typeface="Arial" panose="020B0604020202020204" pitchFamily="34" charset="0"/>
                <a:cs typeface="Poppins"/>
              </a:rPr>
              <a:t>Programme</a:t>
            </a:r>
            <a:r>
              <a:rPr lang="en-US" sz="1000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”) of</a:t>
            </a:r>
            <a:r>
              <a:rPr lang="en-US" sz="1000" spc="-2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the</a:t>
            </a:r>
            <a:r>
              <a:rPr lang="en-US" sz="1000" spc="-6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Settlement Periods in</a:t>
            </a:r>
            <a:r>
              <a:rPr lang="en-US" sz="1000" spc="-6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that</a:t>
            </a:r>
            <a:r>
              <a:rPr lang="en-US" sz="1000" spc="-6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Contract Year </a:t>
            </a:r>
            <a:r>
              <a:rPr lang="en-US" sz="1000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during</a:t>
            </a:r>
            <a:r>
              <a:rPr lang="en-US" sz="1000" spc="-4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which</a:t>
            </a:r>
            <a:r>
              <a:rPr lang="en-US" sz="1000" spc="-3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the</a:t>
            </a:r>
            <a:r>
              <a:rPr lang="en-US" sz="1000" spc="-6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Provider</a:t>
            </a:r>
            <a:r>
              <a:rPr lang="en-US" sz="1000" spc="-4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proposes</a:t>
            </a:r>
            <a:r>
              <a:rPr lang="en-US" sz="1000" spc="-7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to</a:t>
            </a:r>
            <a:r>
              <a:rPr lang="en-US" sz="1000" spc="-8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withdraw</a:t>
            </a:r>
            <a:r>
              <a:rPr lang="en-US" sz="1000" spc="-9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the</a:t>
            </a:r>
            <a:r>
              <a:rPr lang="en-US" sz="1000" spc="-6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b="1" i="1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Facility</a:t>
            </a:r>
            <a:r>
              <a:rPr lang="en-US" sz="1000" spc="-7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from</a:t>
            </a:r>
            <a:r>
              <a:rPr lang="en-US" sz="1000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service for</a:t>
            </a:r>
            <a:r>
              <a:rPr lang="en-US" sz="1000" spc="-9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a</a:t>
            </a:r>
            <a:r>
              <a:rPr lang="en-GB" sz="1000" spc="-5" dirty="0"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b="1" i="1" dirty="0">
                <a:effectLst/>
                <a:latin typeface="Poppins"/>
                <a:ea typeface="Arial" panose="020B0604020202020204" pitchFamily="34" charset="0"/>
                <a:cs typeface="Poppins"/>
              </a:rPr>
              <a:t>maintenance</a:t>
            </a:r>
            <a:r>
              <a:rPr lang="en-US" sz="1000" spc="3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b="1" i="1" dirty="0">
                <a:effectLst/>
                <a:latin typeface="Poppins"/>
                <a:ea typeface="Arial" panose="020B0604020202020204" pitchFamily="34" charset="0"/>
                <a:cs typeface="Poppins"/>
              </a:rPr>
              <a:t>(including</a:t>
            </a:r>
            <a:r>
              <a:rPr lang="en-US" sz="1000" b="1" i="1" spc="-4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b="1" i="1" dirty="0">
                <a:effectLst/>
                <a:latin typeface="Poppins"/>
                <a:ea typeface="Arial" panose="020B0604020202020204" pitchFamily="34" charset="0"/>
                <a:cs typeface="Poppins"/>
              </a:rPr>
              <a:t>the</a:t>
            </a:r>
            <a:r>
              <a:rPr lang="en-US" sz="1000" b="1" i="1" spc="-6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b="1" i="1" dirty="0">
                <a:effectLst/>
                <a:latin typeface="Poppins"/>
                <a:ea typeface="Arial" panose="020B0604020202020204" pitchFamily="34" charset="0"/>
                <a:cs typeface="Poppins"/>
              </a:rPr>
              <a:t>duration</a:t>
            </a:r>
            <a:r>
              <a:rPr lang="en-US" sz="1000" b="1" i="1" spc="-6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b="1" i="1" dirty="0">
                <a:effectLst/>
                <a:latin typeface="Poppins"/>
                <a:ea typeface="Arial" panose="020B0604020202020204" pitchFamily="34" charset="0"/>
                <a:cs typeface="Poppins"/>
              </a:rPr>
              <a:t>of</a:t>
            </a:r>
            <a:r>
              <a:rPr lang="en-US" sz="1000" b="1" i="1" spc="-2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b="1" i="1" dirty="0">
                <a:effectLst/>
                <a:latin typeface="Poppins"/>
                <a:ea typeface="Arial" panose="020B0604020202020204" pitchFamily="34" charset="0"/>
                <a:cs typeface="Poppins"/>
              </a:rPr>
              <a:t>the</a:t>
            </a:r>
            <a:r>
              <a:rPr lang="en-US" sz="1000" b="1" i="1" spc="-6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b="1" i="1" dirty="0">
                <a:effectLst/>
                <a:latin typeface="Poppins"/>
                <a:ea typeface="Arial" panose="020B0604020202020204" pitchFamily="34" charset="0"/>
                <a:cs typeface="Poppins"/>
              </a:rPr>
              <a:t>outage)</a:t>
            </a:r>
            <a:r>
              <a:rPr lang="en-US" sz="1000" b="1" i="1" spc="-3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b="1" i="1" dirty="0">
                <a:effectLst/>
                <a:latin typeface="Poppins"/>
                <a:ea typeface="Arial" panose="020B0604020202020204" pitchFamily="34" charset="0"/>
                <a:cs typeface="Poppins"/>
              </a:rPr>
              <a:t>(“Planned</a:t>
            </a:r>
            <a:r>
              <a:rPr lang="en-US" sz="1000" b="1" i="1" spc="-5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b="1" i="1" dirty="0">
                <a:effectLst/>
                <a:latin typeface="Poppins"/>
                <a:ea typeface="Arial" panose="020B0604020202020204" pitchFamily="34" charset="0"/>
                <a:cs typeface="Poppins"/>
              </a:rPr>
              <a:t>Maintenance Periods").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tabLst>
                <a:tab pos="-914400" algn="l"/>
                <a:tab pos="-457200" algn="l"/>
                <a:tab pos="450215" algn="l"/>
                <a:tab pos="1743710" algn="l"/>
                <a:tab pos="2408555" algn="l"/>
                <a:tab pos="3155950" algn="l"/>
                <a:tab pos="4318635" algn="l"/>
              </a:tabLst>
            </a:pPr>
            <a:r>
              <a:rPr lang="en-US" sz="10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3.8.2 - Following</a:t>
            </a:r>
            <a:r>
              <a:rPr lang="en-US" sz="100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a</a:t>
            </a:r>
            <a:r>
              <a:rPr lang="en-US" sz="100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request</a:t>
            </a:r>
            <a:r>
              <a:rPr lang="en-US" sz="100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by</a:t>
            </a:r>
            <a:r>
              <a:rPr lang="en-US" sz="100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the</a:t>
            </a:r>
            <a:r>
              <a:rPr lang="en-US" sz="100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Company</a:t>
            </a:r>
            <a:r>
              <a:rPr lang="en-US" sz="10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,</a:t>
            </a:r>
            <a:r>
              <a:rPr lang="en-US" sz="100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the</a:t>
            </a:r>
            <a:r>
              <a:rPr lang="en-US" sz="100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Parties</a:t>
            </a:r>
            <a:r>
              <a:rPr lang="en-US" sz="100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shall</a:t>
            </a:r>
            <a:r>
              <a:rPr lang="en-US" sz="100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meet</a:t>
            </a:r>
            <a:r>
              <a:rPr lang="en-US" sz="100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to</a:t>
            </a:r>
            <a:r>
              <a:rPr lang="en-US" sz="100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discuss</a:t>
            </a:r>
            <a:r>
              <a:rPr lang="en-US" sz="100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(both Parties</a:t>
            </a:r>
            <a:r>
              <a:rPr lang="en-US" sz="100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acting</a:t>
            </a:r>
            <a:r>
              <a:rPr lang="en-US" sz="100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reasonably</a:t>
            </a:r>
            <a:r>
              <a:rPr lang="en-US" sz="100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and</a:t>
            </a:r>
            <a:r>
              <a:rPr lang="en-US" sz="100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in</a:t>
            </a:r>
            <a:r>
              <a:rPr lang="en-US" sz="100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good</a:t>
            </a:r>
            <a:r>
              <a:rPr lang="en-US" sz="100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faith)</a:t>
            </a:r>
            <a:r>
              <a:rPr lang="en-US" sz="100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any</a:t>
            </a:r>
            <a:r>
              <a:rPr lang="en-US" sz="100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changes</a:t>
            </a:r>
            <a:r>
              <a:rPr lang="en-US" sz="100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the</a:t>
            </a:r>
            <a:r>
              <a:rPr lang="en-US" sz="100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Company</a:t>
            </a:r>
            <a:r>
              <a:rPr lang="en-US" sz="100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may reasonably require to</a:t>
            </a:r>
            <a:r>
              <a:rPr lang="en-US" sz="1000" i="1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the </a:t>
            </a:r>
            <a:r>
              <a:rPr lang="en-US" sz="100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Planned</a:t>
            </a:r>
            <a:r>
              <a:rPr lang="en-US" sz="1000" b="1" i="1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0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Maintenance </a:t>
            </a:r>
            <a:r>
              <a:rPr lang="en-US" sz="1000" b="1" i="1" spc="-5" dirty="0" err="1">
                <a:effectLst/>
                <a:latin typeface="Poppins"/>
                <a:ea typeface="Arial" panose="020B0604020202020204" pitchFamily="34" charset="0"/>
                <a:cs typeface="Poppins"/>
              </a:rPr>
              <a:t>Programme</a:t>
            </a:r>
            <a:r>
              <a:rPr lang="en-US" sz="10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.</a:t>
            </a:r>
            <a:endParaRPr lang="en-GB" sz="1000" i="1" spc="-5" dirty="0">
              <a:effectLst/>
              <a:latin typeface="Poppins"/>
              <a:ea typeface="Arial" panose="020B0604020202020204" pitchFamily="34" charset="0"/>
              <a:cs typeface="Poppins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tabLst>
                <a:tab pos="-914400" algn="l"/>
                <a:tab pos="-457200" algn="l"/>
                <a:tab pos="450215" algn="l"/>
                <a:tab pos="1743710" algn="l"/>
                <a:tab pos="2408555" algn="l"/>
                <a:tab pos="3155950" algn="l"/>
                <a:tab pos="4318635" algn="l"/>
              </a:tabLst>
            </a:pPr>
            <a:endParaRPr lang="en-GB" sz="1000" b="1" i="1" dirty="0">
              <a:effectLst/>
              <a:latin typeface="Poppins" panose="00000500000000000000" pitchFamily="2" charset="0"/>
              <a:ea typeface="Arial" panose="020B0604020202020204" pitchFamily="34" charset="0"/>
              <a:cs typeface="Poppins" panose="00000500000000000000" pitchFamily="2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tabLst>
                <a:tab pos="-914400" algn="l"/>
                <a:tab pos="-457200" algn="l"/>
                <a:tab pos="450215" algn="l"/>
                <a:tab pos="1743710" algn="l"/>
                <a:tab pos="2408555" algn="l"/>
                <a:tab pos="3155950" algn="l"/>
                <a:tab pos="4318635" algn="l"/>
              </a:tabLst>
            </a:pPr>
            <a:endParaRPr lang="en-GB" sz="1000" i="1" dirty="0">
              <a:effectLst/>
              <a:latin typeface="Poppins" panose="00000500000000000000" pitchFamily="2" charset="0"/>
              <a:ea typeface="Times New Roman" panose="02020603050405020304" pitchFamily="18" charset="0"/>
              <a:cs typeface="Poppins" panose="000005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85B8501-AE9B-314D-2EA2-1E26878BAAA0}"/>
              </a:ext>
            </a:extLst>
          </p:cNvPr>
          <p:cNvSpPr/>
          <p:nvPr/>
        </p:nvSpPr>
        <p:spPr>
          <a:xfrm>
            <a:off x="637271" y="3936585"/>
            <a:ext cx="10067278" cy="1745697"/>
          </a:xfrm>
          <a:prstGeom prst="rect">
            <a:avLst/>
          </a:prstGeom>
          <a:solidFill>
            <a:srgbClr val="E7E6E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cs typeface="Poppins"/>
              </a:rPr>
              <a:t>Process for Provider Notifications</a:t>
            </a:r>
            <a:endParaRPr lang="en-GB" sz="1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GB" sz="1000" b="1" i="0" u="none" strike="noStrike" dirty="0">
                <a:solidFill>
                  <a:srgbClr val="000000"/>
                </a:solidFill>
                <a:effectLst/>
                <a:latin typeface="Poppins"/>
                <a:cs typeface="Poppins"/>
              </a:rPr>
              <a:t>Via email </a:t>
            </a:r>
            <a:r>
              <a:rPr lang="en-GB" sz="1000" b="0" i="0" u="none" strike="noStrike" dirty="0">
                <a:solidFill>
                  <a:srgbClr val="000000"/>
                </a:solidFill>
                <a:effectLst/>
                <a:latin typeface="Poppins"/>
                <a:cs typeface="Poppins"/>
              </a:rPr>
              <a:t>– </a:t>
            </a:r>
            <a:r>
              <a:rPr lang="en-GB" sz="1000" dirty="0">
                <a:latin typeface="Poppins"/>
                <a:cs typeface="Poppins"/>
              </a:rPr>
              <a:t>Providers can send a Maintenance Plan to the following email address prior to the start of each Contract Year </a:t>
            </a:r>
            <a:r>
              <a:rPr lang="en-US" sz="1000" b="0" i="0" dirty="0">
                <a:solidFill>
                  <a:srgbClr val="000000"/>
                </a:solidFill>
                <a:effectLst/>
                <a:latin typeface="Poppins"/>
                <a:cs typeface="Poppins"/>
              </a:rPr>
              <a:t>​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628650" lvl="2" indent="-171450">
              <a:buFont typeface="Arial" panose="020B0604020202020204" pitchFamily="34" charset="0"/>
              <a:buChar char="•"/>
            </a:pPr>
            <a:r>
              <a:rPr lang="en-GB" sz="1000" b="1" dirty="0">
                <a:solidFill>
                  <a:schemeClr val="bg2">
                    <a:lumMod val="50000"/>
                    <a:lumOff val="50000"/>
                  </a:schemeClr>
                </a:solidFill>
                <a:latin typeface="Poppins"/>
                <a:cs typeface="Poppins"/>
              </a:rPr>
              <a:t>England &amp; Wales: </a:t>
            </a:r>
            <a:r>
              <a:rPr lang="en-GB" sz="1000" u="sng" dirty="0" err="1">
                <a:solidFill>
                  <a:srgbClr val="0563C1"/>
                </a:solidFill>
                <a:effectLst/>
                <a:latin typeface="Poppins"/>
                <a:ea typeface="Calibri"/>
                <a:cs typeface="Poppins"/>
                <a:hlinkClick r:id="rId2"/>
              </a:rPr>
              <a:t>tranreq@neso.energy</a:t>
            </a:r>
            <a:r>
              <a:rPr lang="en-GB" sz="1000" u="sng" dirty="0">
                <a:solidFill>
                  <a:srgbClr val="0563C1"/>
                </a:solidFill>
                <a:effectLst/>
                <a:latin typeface="Poppins"/>
                <a:ea typeface="Calibri"/>
                <a:cs typeface="Poppins"/>
              </a:rPr>
              <a:t> </a:t>
            </a:r>
          </a:p>
          <a:p>
            <a:pPr marL="457200" lvl="2"/>
            <a:endParaRPr lang="en-GB" sz="1000" b="1" dirty="0">
              <a:solidFill>
                <a:schemeClr val="bg2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1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lvl="1" indent="-171450">
              <a:buFont typeface="Arial" panose="020B0604020202020204" pitchFamily="34" charset="0"/>
              <a:buChar char="•"/>
              <a:defRPr/>
            </a:pPr>
            <a:r>
              <a:rPr lang="en-GB" sz="1000" kern="0" dirty="0">
                <a:solidFill>
                  <a:srgbClr val="000000"/>
                </a:solidFill>
                <a:latin typeface="Poppins"/>
                <a:cs typeface="Poppins"/>
              </a:rPr>
              <a:t>The</a:t>
            </a: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cs typeface="Poppins"/>
              </a:rPr>
              <a:t> NESO Network Planning team will utilise the information provided to update the </a:t>
            </a:r>
            <a:r>
              <a:rPr kumimoji="0" lang="en-GB" sz="1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cs typeface="Poppins"/>
              </a:rPr>
              <a:t>eNAMS</a:t>
            </a: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cs typeface="Poppins"/>
              </a:rPr>
              <a:t> system accordingly </a:t>
            </a:r>
            <a:endParaRPr lang="en-GB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lvl="1">
              <a:defRPr/>
            </a:pPr>
            <a:endParaRPr lang="en-GB" sz="1000" kern="0" dirty="0">
              <a:solidFill>
                <a:srgbClr val="333333"/>
              </a:solidFill>
              <a:latin typeface="Poppins"/>
              <a:cs typeface="Segoe UI"/>
            </a:endParaRPr>
          </a:p>
          <a:p>
            <a:pPr marL="171450" lvl="1" indent="-171450">
              <a:buFont typeface="Arial" panose="020B0604020202020204" pitchFamily="34" charset="0"/>
              <a:buChar char="•"/>
              <a:defRPr/>
            </a:pPr>
            <a:r>
              <a:rPr lang="en-GB" sz="1000" kern="0" dirty="0">
                <a:solidFill>
                  <a:srgbClr val="333333"/>
                </a:solidFill>
                <a:latin typeface="Poppins"/>
                <a:cs typeface="Segoe UI"/>
              </a:rPr>
              <a:t>If necessary, NESO may contact the provider to discuss/agree any required changes to the proposed outage dates</a:t>
            </a:r>
          </a:p>
          <a:p>
            <a:pPr marL="171450" lvl="1" indent="-171450">
              <a:buFont typeface="Arial" panose="020B0604020202020204" pitchFamily="34" charset="0"/>
              <a:buChar char="•"/>
              <a:defRPr/>
            </a:pPr>
            <a:endParaRPr lang="en-GB" sz="1000" kern="0"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28537E-6B2B-D626-48E7-0D3A4E421080}"/>
              </a:ext>
            </a:extLst>
          </p:cNvPr>
          <p:cNvSpPr/>
          <p:nvPr/>
        </p:nvSpPr>
        <p:spPr>
          <a:xfrm>
            <a:off x="10389833" y="18895"/>
            <a:ext cx="1802167" cy="34623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>
                <a:latin typeface="HelveticaNeueLT Pro 45 Lt"/>
              </a:rPr>
              <a:t>3 months prior to the start of contract year</a:t>
            </a:r>
          </a:p>
        </p:txBody>
      </p:sp>
    </p:spTree>
    <p:extLst>
      <p:ext uri="{BB962C8B-B14F-4D97-AF65-F5344CB8AC3E}">
        <p14:creationId xmlns:p14="http://schemas.microsoft.com/office/powerpoint/2010/main" val="3920557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511C7-722C-EB44-8F0E-3FE53AB02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/>
              <a:t>Planned Outages/ Reduction in Capability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FCCD015-63CD-47A4-11F7-C97E2365A909}"/>
              </a:ext>
            </a:extLst>
          </p:cNvPr>
          <p:cNvSpPr txBox="1">
            <a:spLocks/>
          </p:cNvSpPr>
          <p:nvPr/>
        </p:nvSpPr>
        <p:spPr>
          <a:xfrm>
            <a:off x="637273" y="1314210"/>
            <a:ext cx="11152273" cy="222132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 fontAlgn="base"/>
            <a:r>
              <a:rPr lang="en-GB" sz="1200" b="1" dirty="0">
                <a:latin typeface="Poppins"/>
                <a:cs typeface="Poppins"/>
              </a:rPr>
              <a:t>Summary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GB" sz="1200" dirty="0">
                <a:latin typeface="Poppins"/>
                <a:cs typeface="Poppins"/>
              </a:rPr>
              <a:t>As per section 3.2 of the </a:t>
            </a:r>
            <a:r>
              <a:rPr lang="en-GB" sz="1200" b="1" dirty="0"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Static Reactive Power Service Agreement</a:t>
            </a:r>
            <a:r>
              <a:rPr lang="en-GB" sz="1200" dirty="0">
                <a:latin typeface="Poppins"/>
                <a:cs typeface="Poppins"/>
              </a:rPr>
              <a:t>– providers are required to make the NESO aware of any notification of unavailability as soon as possible </a:t>
            </a:r>
          </a:p>
          <a:p>
            <a:pPr algn="l" rtl="0" fontAlgn="base"/>
            <a:endParaRPr lang="en-GB" sz="12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 rtl="0" fontAlgn="base"/>
            <a:r>
              <a:rPr lang="en-GB" sz="1200" b="1" dirty="0">
                <a:latin typeface="Poppins"/>
                <a:cs typeface="Poppins"/>
              </a:rPr>
              <a:t>Contractual Information</a:t>
            </a:r>
          </a:p>
          <a:p>
            <a:pPr fontAlgn="base"/>
            <a:r>
              <a:rPr lang="en-GB" sz="1200" i="1" dirty="0">
                <a:latin typeface="Poppins"/>
                <a:cs typeface="Poppins"/>
              </a:rPr>
              <a:t>3..2.1- </a:t>
            </a:r>
            <a:r>
              <a:rPr lang="en-US" sz="1200" i="1" spc="-5" dirty="0">
                <a:latin typeface="Poppins"/>
                <a:cs typeface="Poppins"/>
              </a:rPr>
              <a:t>If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at</a:t>
            </a:r>
            <a:r>
              <a:rPr lang="en-US" sz="1200" i="1" spc="-5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any</a:t>
            </a:r>
            <a:r>
              <a:rPr lang="en-US" sz="1200" i="1" spc="-4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time</a:t>
            </a:r>
            <a:r>
              <a:rPr lang="en-US" sz="1200" i="1" spc="-4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the </a:t>
            </a:r>
            <a:r>
              <a:rPr lang="en-US" sz="120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Provider</a:t>
            </a:r>
            <a:r>
              <a:rPr lang="en-US" sz="1200" b="1" i="1" spc="-2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becomes</a:t>
            </a:r>
            <a:r>
              <a:rPr lang="en-US" sz="120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aware</a:t>
            </a:r>
            <a:r>
              <a:rPr lang="en-US" sz="1200" i="1" spc="-5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that</a:t>
            </a:r>
            <a:r>
              <a:rPr lang="en-US" sz="1200" i="1" spc="-7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the</a:t>
            </a:r>
            <a:r>
              <a:rPr lang="en-US" sz="1200" i="1" spc="-6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Facility</a:t>
            </a:r>
            <a:r>
              <a:rPr lang="en-US" sz="120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no</a:t>
            </a:r>
            <a:r>
              <a:rPr lang="en-US" sz="1200" i="1" spc="-2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longer</a:t>
            </a:r>
            <a:r>
              <a:rPr lang="en-US" sz="1200" i="1" spc="-5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has</a:t>
            </a:r>
            <a:r>
              <a:rPr lang="en-US" sz="1200" i="1" spc="-4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or will no longer have the </a:t>
            </a:r>
            <a:r>
              <a:rPr lang="en-US" sz="120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Contracted Absorption Capacity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it shall prompt} notify the </a:t>
            </a:r>
            <a:r>
              <a:rPr lang="en-US" sz="120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Company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 that the </a:t>
            </a:r>
            <a:r>
              <a:rPr lang="en-US" sz="120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Facility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is </a:t>
            </a:r>
            <a:r>
              <a:rPr lang="en-US" sz="120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Unavailable. </a:t>
            </a:r>
          </a:p>
          <a:p>
            <a:pPr fontAlgn="base"/>
            <a:r>
              <a:rPr lang="en-GB" sz="1200" b="1" dirty="0">
                <a:latin typeface="Poppins"/>
                <a:cs typeface="Poppins"/>
              </a:rPr>
              <a:t> </a:t>
            </a:r>
            <a:endParaRPr lang="en-GB" sz="1200" b="1" i="1" dirty="0">
              <a:latin typeface="Poppins"/>
              <a:cs typeface="Poppins"/>
            </a:endParaRPr>
          </a:p>
          <a:p>
            <a:pPr fontAlgn="base"/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3.2.2 - Each</a:t>
            </a:r>
            <a:r>
              <a:rPr lang="en-US" sz="120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notification by</a:t>
            </a:r>
            <a:r>
              <a:rPr lang="en-US" sz="1200" i="1" spc="-7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the</a:t>
            </a:r>
            <a:r>
              <a:rPr lang="en-US" sz="1200" i="1" spc="-7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Provider</a:t>
            </a:r>
            <a:r>
              <a:rPr lang="en-US" sz="1200" i="1" spc="-4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that</a:t>
            </a:r>
            <a:r>
              <a:rPr lang="en-US" sz="1200" i="1" spc="-6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the</a:t>
            </a:r>
            <a:r>
              <a:rPr lang="en-US" sz="1200" i="1" spc="-7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Facility</a:t>
            </a:r>
            <a:r>
              <a:rPr lang="en-US" sz="120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is</a:t>
            </a:r>
            <a:r>
              <a:rPr lang="en-US" sz="1200" i="1" spc="-6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Unavailable</a:t>
            </a:r>
            <a:r>
              <a:rPr lang="en-US" sz="1200" i="1" spc="-2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pursuant to Clause</a:t>
            </a:r>
            <a:r>
              <a:rPr lang="en-US" sz="120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3.2.1</a:t>
            </a:r>
            <a:r>
              <a:rPr lang="en-US" sz="120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shall</a:t>
            </a:r>
            <a:r>
              <a:rPr lang="en-US" sz="120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be</a:t>
            </a:r>
            <a:r>
              <a:rPr lang="en-US" sz="120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accompanied</a:t>
            </a:r>
            <a:r>
              <a:rPr lang="en-US" sz="120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by</a:t>
            </a:r>
            <a:r>
              <a:rPr lang="en-US" sz="120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an</a:t>
            </a:r>
            <a:r>
              <a:rPr lang="en-US" sz="120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explanation</a:t>
            </a:r>
            <a:r>
              <a:rPr lang="en-US" sz="120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in</a:t>
            </a:r>
            <a:r>
              <a:rPr lang="en-US" sz="120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reasonable</a:t>
            </a:r>
            <a:r>
              <a:rPr lang="en-US" sz="120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detail</a:t>
            </a:r>
            <a:r>
              <a:rPr lang="en-US" sz="120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of </a:t>
            </a:r>
            <a:r>
              <a:rPr lang="en-US" sz="1200" i="1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the</a:t>
            </a:r>
            <a:r>
              <a:rPr lang="en-US" sz="1200" i="1" spc="-7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reasons</a:t>
            </a:r>
            <a:r>
              <a:rPr lang="en-US" sz="1200" i="1" spc="-6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for</a:t>
            </a:r>
            <a:r>
              <a:rPr lang="en-US" sz="1200" i="1" spc="-6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the</a:t>
            </a:r>
            <a:r>
              <a:rPr lang="en-US" sz="1200" i="1" spc="-7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b="1" i="1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Facility</a:t>
            </a:r>
            <a:r>
              <a:rPr lang="en-US" sz="1200" b="1" i="1" spc="-6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being</a:t>
            </a:r>
            <a:r>
              <a:rPr lang="en-US" sz="1200" i="1" spc="-6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Unavailable</a:t>
            </a:r>
            <a:r>
              <a:rPr lang="en-US" sz="1200" i="1" spc="-6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and,</a:t>
            </a:r>
            <a:r>
              <a:rPr lang="en-US" sz="1200" i="1" spc="-7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for the</a:t>
            </a:r>
            <a:r>
              <a:rPr lang="en-US" sz="1200" i="1" spc="-6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avoidance</a:t>
            </a:r>
            <a:r>
              <a:rPr lang="en-US" sz="1200" i="1" spc="-6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of</a:t>
            </a:r>
            <a:r>
              <a:rPr lang="en-US" sz="1200" i="1" spc="-7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doubt,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the</a:t>
            </a:r>
            <a:r>
              <a:rPr lang="en-US" sz="120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Provider</a:t>
            </a:r>
            <a:r>
              <a:rPr lang="en-US" sz="120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may</a:t>
            </a:r>
            <a:r>
              <a:rPr lang="en-US" sz="120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only</a:t>
            </a:r>
            <a:r>
              <a:rPr lang="en-US" sz="120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declare</a:t>
            </a:r>
            <a:r>
              <a:rPr lang="en-US" sz="120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the</a:t>
            </a:r>
            <a:r>
              <a:rPr lang="en-US" sz="120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Facility</a:t>
            </a:r>
            <a:r>
              <a:rPr lang="en-US" sz="120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Unavailable</a:t>
            </a:r>
            <a:r>
              <a:rPr lang="en-US" sz="120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for</a:t>
            </a:r>
            <a:r>
              <a:rPr lang="en-US" sz="1200" i="1" spc="-6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reasons</a:t>
            </a:r>
            <a:r>
              <a:rPr lang="en-US" sz="1200" i="1" spc="-1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of</a:t>
            </a:r>
            <a:r>
              <a:rPr lang="en-US" sz="120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safety or reasons relating to the technical capability of the </a:t>
            </a:r>
            <a:r>
              <a:rPr lang="en-US" sz="120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Facilit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y or where the </a:t>
            </a:r>
            <a:r>
              <a:rPr lang="en-US" sz="120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Facility</a:t>
            </a:r>
            <a:r>
              <a:rPr lang="en-US" sz="120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 is to be withdrawn from service for the purposes of a </a:t>
            </a:r>
            <a:r>
              <a:rPr lang="en-US" sz="120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Planned Maintenance Period.</a:t>
            </a:r>
            <a:endParaRPr lang="en-GB" sz="1200" b="1" i="1" spc="-5" dirty="0">
              <a:effectLst/>
              <a:latin typeface="Poppins"/>
              <a:ea typeface="Arial" panose="020B0604020202020204" pitchFamily="34" charset="0"/>
              <a:cs typeface="Poppins"/>
            </a:endParaRPr>
          </a:p>
          <a:p>
            <a:pPr fontAlgn="base"/>
            <a:endParaRPr lang="en-GB" sz="1200" i="1" spc="-5" dirty="0">
              <a:effectLst/>
              <a:latin typeface="Poppins" panose="00000500000000000000" pitchFamily="2" charset="0"/>
              <a:ea typeface="Arial" panose="020B0604020202020204" pitchFamily="34" charset="0"/>
              <a:cs typeface="Poppins" panose="00000500000000000000" pitchFamily="2" charset="0"/>
            </a:endParaRPr>
          </a:p>
          <a:p>
            <a:pPr algn="l" rtl="0" fontAlgn="base"/>
            <a:endParaRPr lang="en-GB" sz="1200" i="1" dirty="0">
              <a:effectLst/>
              <a:latin typeface="Poppins" panose="00000500000000000000" pitchFamily="2" charset="0"/>
              <a:ea typeface="Times New Roman" panose="02020603050405020304" pitchFamily="18" charset="0"/>
              <a:cs typeface="Poppins" panose="000005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85B8501-AE9B-314D-2EA2-1E26878BAAA0}"/>
              </a:ext>
            </a:extLst>
          </p:cNvPr>
          <p:cNvSpPr/>
          <p:nvPr/>
        </p:nvSpPr>
        <p:spPr>
          <a:xfrm>
            <a:off x="704295" y="3535535"/>
            <a:ext cx="10067278" cy="2368114"/>
          </a:xfrm>
          <a:prstGeom prst="rect">
            <a:avLst/>
          </a:prstGeom>
          <a:solidFill>
            <a:srgbClr val="E7E6E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t"/>
          <a:lstStyle/>
          <a:p>
            <a:r>
              <a:rPr lang="en-GB" sz="1000" b="1" dirty="0">
                <a:latin typeface="Poppins"/>
                <a:cs typeface="Poppins"/>
              </a:rPr>
              <a:t>Process for Provider Notifications</a:t>
            </a:r>
          </a:p>
          <a:p>
            <a:endParaRPr lang="en-GB" sz="10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000" b="0" i="0" u="none" strike="noStrike" dirty="0">
                <a:solidFill>
                  <a:srgbClr val="000000"/>
                </a:solidFill>
                <a:effectLst/>
                <a:latin typeface="Poppins"/>
                <a:cs typeface="Poppins"/>
              </a:rPr>
              <a:t> Providers have 2 options for submitting this information to NESO :-</a:t>
            </a:r>
            <a:r>
              <a:rPr lang="en-US" sz="1000" b="0" i="0" dirty="0">
                <a:solidFill>
                  <a:srgbClr val="000000"/>
                </a:solidFill>
                <a:effectLst/>
                <a:latin typeface="Poppins"/>
                <a:cs typeface="Poppins"/>
              </a:rPr>
              <a:t>​</a:t>
            </a:r>
          </a:p>
          <a:p>
            <a:pPr algn="l" rtl="0" fontAlgn="base"/>
            <a:endParaRPr lang="en-GB" sz="1000" b="0" i="0" dirty="0">
              <a:solidFill>
                <a:srgbClr val="000000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 rtl="0" fontAlgn="base">
              <a:buFont typeface="+mj-lt"/>
              <a:buAutoNum type="arabicPeriod"/>
            </a:pPr>
            <a:r>
              <a:rPr lang="en-GB" sz="1000" b="1" i="0" u="none" strike="noStrike" dirty="0">
                <a:solidFill>
                  <a:srgbClr val="000000"/>
                </a:solidFill>
                <a:effectLst/>
                <a:latin typeface="Poppins"/>
                <a:cs typeface="Poppins"/>
              </a:rPr>
              <a:t>Via </a:t>
            </a:r>
            <a:r>
              <a:rPr lang="en-GB" sz="1000" b="1" i="0" u="none" strike="noStrike" dirty="0" err="1">
                <a:solidFill>
                  <a:srgbClr val="000000"/>
                </a:solidFill>
                <a:effectLst/>
                <a:latin typeface="Poppins"/>
                <a:cs typeface="Poppins"/>
              </a:rPr>
              <a:t>eNAMS</a:t>
            </a:r>
            <a:r>
              <a:rPr lang="en-GB" sz="1000" b="1" i="0" u="none" strike="noStrike" dirty="0">
                <a:solidFill>
                  <a:srgbClr val="000000"/>
                </a:solidFill>
                <a:effectLst/>
                <a:latin typeface="Poppins"/>
                <a:cs typeface="Poppins"/>
              </a:rPr>
              <a:t> </a:t>
            </a:r>
            <a:r>
              <a:rPr lang="en-GB" sz="1000" b="0" i="0" u="none" strike="noStrike" dirty="0">
                <a:solidFill>
                  <a:srgbClr val="000000"/>
                </a:solidFill>
                <a:effectLst/>
                <a:latin typeface="Poppins"/>
                <a:cs typeface="Poppins"/>
              </a:rPr>
              <a:t>– providers can </a:t>
            </a:r>
            <a:r>
              <a:rPr lang="en-GB" sz="1000" b="0" i="0" u="sng" strike="noStrike" dirty="0">
                <a:solidFill>
                  <a:srgbClr val="0000FF"/>
                </a:solidFill>
                <a:effectLst/>
                <a:latin typeface="Poppins"/>
                <a:cs typeface="Poppins"/>
                <a:hlinkClick r:id="rId2"/>
              </a:rPr>
              <a:t>request access to </a:t>
            </a:r>
            <a:r>
              <a:rPr lang="en-GB" sz="1000" b="1" i="0" u="sng" strike="noStrike" dirty="0" err="1">
                <a:solidFill>
                  <a:srgbClr val="0000FF"/>
                </a:solidFill>
                <a:effectLst/>
                <a:latin typeface="Poppins"/>
                <a:cs typeface="Poppins"/>
                <a:hlinkClick r:id="rId2"/>
              </a:rPr>
              <a:t>eNAMS</a:t>
            </a:r>
            <a:r>
              <a:rPr lang="en-GB" sz="1000" b="0" i="0" u="sng" strike="noStrike" dirty="0">
                <a:solidFill>
                  <a:srgbClr val="0000FF"/>
                </a:solidFill>
                <a:effectLst/>
                <a:latin typeface="Poppins"/>
                <a:cs typeface="Poppins"/>
                <a:hlinkClick r:id="rId2"/>
              </a:rPr>
              <a:t> </a:t>
            </a:r>
            <a:r>
              <a:rPr lang="en-GB" sz="1000" b="0" i="0" u="none" strike="noStrike" dirty="0">
                <a:solidFill>
                  <a:srgbClr val="000000"/>
                </a:solidFill>
                <a:effectLst/>
                <a:latin typeface="Poppins"/>
                <a:cs typeface="Poppins"/>
              </a:rPr>
              <a:t>(a NESO planning tool) and add information about their outages</a:t>
            </a:r>
            <a:r>
              <a:rPr lang="en-US" sz="1000" b="0" i="0" dirty="0">
                <a:solidFill>
                  <a:srgbClr val="000000"/>
                </a:solidFill>
                <a:effectLst/>
                <a:latin typeface="Poppins"/>
                <a:cs typeface="Poppins"/>
              </a:rPr>
              <a:t>​</a:t>
            </a:r>
          </a:p>
          <a:p>
            <a:pPr algn="l" rtl="0" fontAlgn="base">
              <a:buFont typeface="+mj-lt"/>
              <a:buAutoNum type="arabicPeriod"/>
            </a:pPr>
            <a:endParaRPr lang="en-GB" sz="1000" b="0" i="0" dirty="0">
              <a:solidFill>
                <a:srgbClr val="000000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 rtl="0" fontAlgn="base">
              <a:buFont typeface="+mj-lt"/>
              <a:buAutoNum type="arabicPeriod" startAt="2"/>
            </a:pPr>
            <a:r>
              <a:rPr lang="en-GB" sz="1000" b="1" i="0" u="none" strike="noStrike" dirty="0">
                <a:solidFill>
                  <a:srgbClr val="000000"/>
                </a:solidFill>
                <a:effectLst/>
                <a:latin typeface="Poppins"/>
                <a:cs typeface="Poppins"/>
              </a:rPr>
              <a:t>Via email </a:t>
            </a:r>
            <a:r>
              <a:rPr lang="en-GB" sz="1000" b="0" i="0" u="none" strike="noStrike" dirty="0">
                <a:solidFill>
                  <a:srgbClr val="000000"/>
                </a:solidFill>
                <a:effectLst/>
                <a:latin typeface="Poppins"/>
                <a:cs typeface="Poppins"/>
              </a:rPr>
              <a:t>– alternatively, providers are required to complete a </a:t>
            </a:r>
            <a:r>
              <a:rPr lang="en-GB" sz="1000" b="0" i="0" u="none" strike="noStrike" dirty="0">
                <a:solidFill>
                  <a:srgbClr val="000000"/>
                </a:solidFill>
                <a:effectLst/>
                <a:latin typeface="Poppins"/>
                <a:cs typeface="Poppins"/>
                <a:hlinkClick r:id="rId3"/>
              </a:rPr>
              <a:t>template/proforma </a:t>
            </a:r>
            <a:r>
              <a:rPr lang="en-GB" sz="1000" b="0" i="0" u="none" strike="noStrike" dirty="0">
                <a:solidFill>
                  <a:srgbClr val="000000"/>
                </a:solidFill>
                <a:effectLst/>
                <a:latin typeface="Poppins"/>
                <a:cs typeface="Poppins"/>
              </a:rPr>
              <a:t>and send it to the following email addresses</a:t>
            </a:r>
            <a:r>
              <a:rPr lang="en-US" sz="1000" b="0" i="0" dirty="0">
                <a:solidFill>
                  <a:srgbClr val="000000"/>
                </a:solidFill>
                <a:effectLst/>
                <a:latin typeface="Poppins"/>
                <a:cs typeface="Poppins"/>
              </a:rPr>
              <a:t>​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1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628650" lvl="2" indent="-171450">
              <a:buFont typeface="Arial" panose="020B0604020202020204" pitchFamily="34" charset="0"/>
              <a:buChar char="•"/>
            </a:pPr>
            <a:r>
              <a:rPr lang="en-GB" sz="1000" b="1" dirty="0">
                <a:solidFill>
                  <a:schemeClr val="bg2">
                    <a:lumMod val="50000"/>
                    <a:lumOff val="50000"/>
                  </a:schemeClr>
                </a:solidFill>
                <a:latin typeface="Poppins"/>
                <a:cs typeface="Poppins"/>
              </a:rPr>
              <a:t>England &amp; Wales: </a:t>
            </a:r>
            <a:r>
              <a:rPr lang="en-GB" sz="1000" u="sng" dirty="0" err="1">
                <a:solidFill>
                  <a:srgbClr val="0563C1"/>
                </a:solidFill>
                <a:effectLst/>
                <a:latin typeface="Poppins"/>
                <a:ea typeface="Calibri"/>
                <a:cs typeface="Poppins"/>
                <a:hlinkClick r:id="rId4"/>
              </a:rPr>
              <a:t>tranreq@neso.energy</a:t>
            </a:r>
            <a:r>
              <a:rPr lang="en-GB" sz="1000" u="sng" dirty="0">
                <a:solidFill>
                  <a:srgbClr val="0563C1"/>
                </a:solidFill>
                <a:effectLst/>
                <a:latin typeface="Poppins"/>
                <a:ea typeface="Calibri"/>
                <a:cs typeface="Poppins"/>
              </a:rPr>
              <a:t> </a:t>
            </a:r>
          </a:p>
          <a:p>
            <a:pPr marL="628650" lvl="2" indent="-171450">
              <a:buFont typeface="Arial" panose="020B0604020202020204" pitchFamily="34" charset="0"/>
              <a:buChar char="•"/>
            </a:pPr>
            <a:endParaRPr lang="en-GB" sz="1000" b="1" dirty="0">
              <a:solidFill>
                <a:srgbClr val="F9DF5E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  <a:p>
            <a:pPr marL="171450" lvl="1" indent="-171450">
              <a:buFont typeface="Arial" panose="020B0604020202020204" pitchFamily="34" charset="0"/>
              <a:buChar char="•"/>
              <a:defRPr/>
            </a:pP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cs typeface="Poppins"/>
              </a:rPr>
              <a:t>The NESO Network Planning team will </a:t>
            </a:r>
            <a:r>
              <a:rPr lang="en-GB" sz="1000" kern="0" dirty="0">
                <a:solidFill>
                  <a:srgbClr val="000000"/>
                </a:solidFill>
                <a:latin typeface="Poppins"/>
                <a:cs typeface="Poppins"/>
              </a:rPr>
              <a:t>review the template/proforma, and utilise</a:t>
            </a: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cs typeface="Poppins"/>
              </a:rPr>
              <a:t> the information provided to update the </a:t>
            </a:r>
            <a:r>
              <a:rPr kumimoji="0" lang="en-GB" sz="1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cs typeface="Poppins"/>
              </a:rPr>
              <a:t>eNAMS</a:t>
            </a: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cs typeface="Poppins"/>
              </a:rPr>
              <a:t> system accordingly </a:t>
            </a:r>
            <a:endParaRPr lang="en-GB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lvl="1"/>
            <a:endParaRPr lang="en-GB" sz="10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4676BEB-6CCC-2CEF-165B-6AB70BDB9086}"/>
              </a:ext>
            </a:extLst>
          </p:cNvPr>
          <p:cNvSpPr/>
          <p:nvPr/>
        </p:nvSpPr>
        <p:spPr>
          <a:xfrm>
            <a:off x="10325257" y="5980"/>
            <a:ext cx="1866743" cy="359145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900">
                <a:ea typeface="+mn-lt"/>
                <a:cs typeface="+mn-lt"/>
              </a:rPr>
              <a:t>12 months to 24 hours ahead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006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511C7-722C-EB44-8F0E-3FE53AB02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121" y="328011"/>
            <a:ext cx="9709361" cy="870551"/>
          </a:xfrm>
        </p:spPr>
        <p:txBody>
          <a:bodyPr>
            <a:normAutofit/>
          </a:bodyPr>
          <a:lstStyle/>
          <a:p>
            <a:r>
              <a:rPr lang="en-GB" sz="3200">
                <a:latin typeface="Poppins"/>
                <a:cs typeface="Poppins Medium"/>
              </a:rPr>
              <a:t>Unplanned</a:t>
            </a:r>
            <a:r>
              <a:rPr lang="en-GB" sz="3200">
                <a:latin typeface="Poppins Medium"/>
                <a:cs typeface="Poppins Medium"/>
              </a:rPr>
              <a:t> Outages / Reduction in Capability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FCCD015-63CD-47A4-11F7-C97E2365A909}"/>
              </a:ext>
            </a:extLst>
          </p:cNvPr>
          <p:cNvSpPr txBox="1">
            <a:spLocks/>
          </p:cNvSpPr>
          <p:nvPr/>
        </p:nvSpPr>
        <p:spPr>
          <a:xfrm>
            <a:off x="564121" y="1186162"/>
            <a:ext cx="11152273" cy="28247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 fontAlgn="base"/>
            <a:r>
              <a:rPr lang="en-GB" sz="1050" b="1" dirty="0">
                <a:latin typeface="Poppins"/>
                <a:cs typeface="Poppins"/>
              </a:rPr>
              <a:t>Summary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GB" sz="1050" dirty="0">
                <a:latin typeface="Poppins"/>
                <a:cs typeface="Poppins"/>
              </a:rPr>
              <a:t>As per section 3.2 of the </a:t>
            </a:r>
            <a:r>
              <a:rPr lang="en-GB" sz="1050" b="1" dirty="0"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Static Reactive Power Service Agreement</a:t>
            </a:r>
            <a:r>
              <a:rPr lang="en-GB" sz="1050" b="1" i="1" dirty="0">
                <a:latin typeface="Poppins"/>
                <a:cs typeface="Poppins"/>
              </a:rPr>
              <a:t> </a:t>
            </a:r>
            <a:r>
              <a:rPr lang="en-GB" sz="1050" dirty="0">
                <a:latin typeface="Poppins"/>
                <a:cs typeface="Poppins"/>
              </a:rPr>
              <a:t>– providers are required to make the NESO aware of any notification of unavailability as soon as possible </a:t>
            </a:r>
          </a:p>
          <a:p>
            <a:pPr algn="l" rtl="0" fontAlgn="base"/>
            <a:r>
              <a:rPr lang="en-GB" sz="1050" b="1" dirty="0">
                <a:latin typeface="Poppins"/>
                <a:cs typeface="Poppins"/>
              </a:rPr>
              <a:t>Contractual Information </a:t>
            </a:r>
            <a:endParaRPr lang="en-GB" sz="1050" b="1" i="1" dirty="0">
              <a:latin typeface="Poppins"/>
              <a:cs typeface="Poppins"/>
            </a:endParaRPr>
          </a:p>
          <a:p>
            <a:pPr fontAlgn="base"/>
            <a:r>
              <a:rPr lang="en-GB" sz="1050" i="1" dirty="0">
                <a:latin typeface="Poppins"/>
                <a:cs typeface="Poppins"/>
              </a:rPr>
              <a:t>3..2.1- </a:t>
            </a:r>
            <a:r>
              <a:rPr lang="en-US" sz="1050" i="1" spc="-5" dirty="0">
                <a:latin typeface="Poppins"/>
                <a:cs typeface="Poppins"/>
              </a:rPr>
              <a:t>If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at</a:t>
            </a:r>
            <a:r>
              <a:rPr lang="en-US" sz="1050" i="1" spc="-5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any</a:t>
            </a:r>
            <a:r>
              <a:rPr lang="en-US" sz="1050" i="1" spc="-4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time</a:t>
            </a:r>
            <a:r>
              <a:rPr lang="en-US" sz="1050" i="1" spc="-4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the </a:t>
            </a:r>
            <a:r>
              <a:rPr lang="en-US" sz="105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Provider</a:t>
            </a:r>
            <a:r>
              <a:rPr lang="en-US" sz="1050" b="1" i="1" spc="-2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becomes</a:t>
            </a:r>
            <a:r>
              <a:rPr lang="en-US" sz="105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aware</a:t>
            </a:r>
            <a:r>
              <a:rPr lang="en-US" sz="1050" i="1" spc="-5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that</a:t>
            </a:r>
            <a:r>
              <a:rPr lang="en-US" sz="1050" i="1" spc="-7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the</a:t>
            </a:r>
            <a:r>
              <a:rPr lang="en-US" sz="1050" i="1" spc="-6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Facility</a:t>
            </a:r>
            <a:r>
              <a:rPr lang="en-US" sz="105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no</a:t>
            </a:r>
            <a:r>
              <a:rPr lang="en-US" sz="1050" i="1" spc="-2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longer</a:t>
            </a:r>
            <a:r>
              <a:rPr lang="en-US" sz="1050" i="1" spc="-5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has</a:t>
            </a:r>
            <a:r>
              <a:rPr lang="en-US" sz="1050" i="1" spc="-4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or will no longer have the </a:t>
            </a:r>
            <a:r>
              <a:rPr lang="en-US" sz="105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Contracted Absorption Capacity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it shall prompt} notify the </a:t>
            </a:r>
            <a:r>
              <a:rPr lang="en-US" sz="105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Company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 that the </a:t>
            </a:r>
            <a:r>
              <a:rPr lang="en-US" sz="105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Facility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is </a:t>
            </a:r>
            <a:r>
              <a:rPr lang="en-US" sz="105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Unavailable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 (including, for the avoidance</a:t>
            </a:r>
            <a:r>
              <a:rPr lang="en-US" sz="105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of</a:t>
            </a:r>
            <a:r>
              <a:rPr lang="en-US" sz="1050" i="1" spc="11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doubt, in respect of any</a:t>
            </a:r>
            <a:r>
              <a:rPr lang="en-US" sz="1050" i="1" spc="1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Planned</a:t>
            </a:r>
            <a:r>
              <a:rPr lang="en-US" sz="1050" b="1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Maintenance Periods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)</a:t>
            </a:r>
            <a:r>
              <a:rPr lang="en-US" sz="1050" i="1" spc="-5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by facsimile or</a:t>
            </a:r>
            <a:r>
              <a:rPr lang="en-US" sz="1050" i="1" spc="-4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email in</a:t>
            </a:r>
            <a:r>
              <a:rPr lang="en-US" sz="1050" i="1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the</a:t>
            </a:r>
            <a:r>
              <a:rPr lang="en-US" sz="1050" i="1" spc="-3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form</a:t>
            </a:r>
            <a:r>
              <a:rPr lang="en-US" sz="1050" i="1" spc="-3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set out</a:t>
            </a:r>
            <a:r>
              <a:rPr lang="en-US" sz="105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in</a:t>
            </a:r>
            <a:r>
              <a:rPr lang="en-US" sz="1050" i="1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Schedule</a:t>
            </a:r>
            <a:r>
              <a:rPr lang="en-US" sz="1050" i="1" spc="-6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6,</a:t>
            </a:r>
            <a:r>
              <a:rPr lang="en-US" sz="1050" i="1" spc="-2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Part A</a:t>
            </a:r>
            <a:r>
              <a:rPr lang="en-US" sz="1050" i="1" spc="-4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(Forms)</a:t>
            </a:r>
            <a:r>
              <a:rPr lang="en-US" sz="1050" i="1" spc="-4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and</a:t>
            </a:r>
            <a:r>
              <a:rPr lang="en-US" sz="1050" i="1" spc="-6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the </a:t>
            </a:r>
            <a:r>
              <a:rPr lang="en-US" sz="1050" b="1" i="1" spc="-20" dirty="0">
                <a:effectLst/>
                <a:latin typeface="Poppins"/>
                <a:ea typeface="Arial" panose="020B0604020202020204" pitchFamily="34" charset="0"/>
                <a:cs typeface="Poppins"/>
              </a:rPr>
              <a:t>Provider</a:t>
            </a:r>
            <a:r>
              <a:rPr lang="en-US" sz="105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20" dirty="0">
                <a:effectLst/>
                <a:latin typeface="Poppins"/>
                <a:ea typeface="Arial" panose="020B0604020202020204" pitchFamily="34" charset="0"/>
                <a:cs typeface="Poppins"/>
              </a:rPr>
              <a:t>shall</a:t>
            </a:r>
            <a:r>
              <a:rPr lang="en-US" sz="1050" i="1" spc="-5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20" dirty="0">
                <a:effectLst/>
                <a:latin typeface="Poppins"/>
                <a:ea typeface="Arial" panose="020B0604020202020204" pitchFamily="34" charset="0"/>
                <a:cs typeface="Poppins"/>
              </a:rPr>
              <a:t>thereafter</a:t>
            </a:r>
            <a:r>
              <a:rPr lang="en-US" sz="1050" i="1" spc="-5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20" dirty="0">
                <a:effectLst/>
                <a:latin typeface="Poppins"/>
                <a:ea typeface="Arial" panose="020B0604020202020204" pitchFamily="34" charset="0"/>
                <a:cs typeface="Poppins"/>
              </a:rPr>
              <a:t>promptly</a:t>
            </a:r>
            <a:r>
              <a:rPr lang="en-US" sz="1050" i="1" spc="-2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20" dirty="0">
                <a:effectLst/>
                <a:latin typeface="Poppins"/>
                <a:ea typeface="Arial" panose="020B0604020202020204" pitchFamily="34" charset="0"/>
                <a:cs typeface="Poppins"/>
              </a:rPr>
              <a:t>notify the</a:t>
            </a:r>
            <a:r>
              <a:rPr lang="en-US" sz="1050" i="1" spc="-6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20" dirty="0">
                <a:effectLst/>
                <a:latin typeface="Poppins"/>
                <a:ea typeface="Arial" panose="020B0604020202020204" pitchFamily="34" charset="0"/>
                <a:cs typeface="Poppins"/>
              </a:rPr>
              <a:t>Company</a:t>
            </a:r>
            <a:r>
              <a:rPr lang="en-US" sz="1050" i="1" spc="-5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20" dirty="0">
                <a:effectLst/>
                <a:latin typeface="Poppins"/>
                <a:ea typeface="Arial" panose="020B0604020202020204" pitchFamily="34" charset="0"/>
                <a:cs typeface="Poppins"/>
              </a:rPr>
              <a:t>by</a:t>
            </a:r>
            <a:r>
              <a:rPr lang="en-US" sz="1050" i="1" spc="-4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20" dirty="0">
                <a:effectLst/>
                <a:latin typeface="Poppins"/>
                <a:ea typeface="Arial" panose="020B0604020202020204" pitchFamily="34" charset="0"/>
                <a:cs typeface="Poppins"/>
              </a:rPr>
              <a:t>facsimile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20" dirty="0">
                <a:effectLst/>
                <a:latin typeface="Poppins"/>
                <a:ea typeface="Arial" panose="020B0604020202020204" pitchFamily="34" charset="0"/>
                <a:cs typeface="Poppins"/>
              </a:rPr>
              <a:t>or</a:t>
            </a:r>
            <a:r>
              <a:rPr lang="en-US" sz="1050" i="1" spc="-4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20" dirty="0">
                <a:effectLst/>
                <a:latin typeface="Poppins"/>
                <a:ea typeface="Arial" panose="020B0604020202020204" pitchFamily="34" charset="0"/>
                <a:cs typeface="Poppins"/>
              </a:rPr>
              <a:t>email</a:t>
            </a:r>
            <a:r>
              <a:rPr lang="en-US" sz="1050" i="1" spc="-6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20" dirty="0">
                <a:effectLst/>
                <a:latin typeface="Poppins"/>
                <a:ea typeface="Arial" panose="020B0604020202020204" pitchFamily="34" charset="0"/>
                <a:cs typeface="Poppins"/>
              </a:rPr>
              <a:t>in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the form set out in Schedule 6, Part B (forms) when the </a:t>
            </a:r>
            <a:r>
              <a:rPr lang="en-US" sz="105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Contracted Absorption Capacity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is restored.</a:t>
            </a:r>
            <a:endParaRPr lang="en-US" sz="1050" i="1" spc="-5" dirty="0">
              <a:latin typeface="Poppins" panose="00000500000000000000" pitchFamily="2" charset="0"/>
              <a:ea typeface="Arial" panose="020B0604020202020204" pitchFamily="34" charset="0"/>
              <a:cs typeface="Poppins" panose="00000500000000000000" pitchFamily="2" charset="0"/>
            </a:endParaRPr>
          </a:p>
          <a:p>
            <a:pPr fontAlgn="base"/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3.2.2 - Each</a:t>
            </a:r>
            <a:r>
              <a:rPr lang="en-US" sz="105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notification by</a:t>
            </a:r>
            <a:r>
              <a:rPr lang="en-US" sz="1050" i="1" spc="-7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the</a:t>
            </a:r>
            <a:r>
              <a:rPr lang="en-US" sz="1050" i="1" spc="-7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Provider</a:t>
            </a:r>
            <a:r>
              <a:rPr lang="en-US" sz="1050" i="1" spc="-4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that</a:t>
            </a:r>
            <a:r>
              <a:rPr lang="en-US" sz="1050" i="1" spc="-6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the</a:t>
            </a:r>
            <a:r>
              <a:rPr lang="en-US" sz="1050" i="1" spc="-7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Facility</a:t>
            </a:r>
            <a:r>
              <a:rPr lang="en-US" sz="105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is</a:t>
            </a:r>
            <a:r>
              <a:rPr lang="en-US" sz="1050" i="1" spc="-6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Unavailable</a:t>
            </a:r>
            <a:r>
              <a:rPr lang="en-US" sz="1050" i="1" spc="-2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pursuant to Clause</a:t>
            </a:r>
            <a:r>
              <a:rPr lang="en-US" sz="105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3.2.1</a:t>
            </a:r>
            <a:r>
              <a:rPr lang="en-US" sz="105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shall</a:t>
            </a:r>
            <a:r>
              <a:rPr lang="en-US" sz="105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be</a:t>
            </a:r>
            <a:r>
              <a:rPr lang="en-US" sz="105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accompanied</a:t>
            </a:r>
            <a:r>
              <a:rPr lang="en-US" sz="105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by</a:t>
            </a:r>
            <a:r>
              <a:rPr lang="en-US" sz="105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an</a:t>
            </a:r>
            <a:r>
              <a:rPr lang="en-US" sz="105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explanation</a:t>
            </a:r>
            <a:r>
              <a:rPr lang="en-US" sz="105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in</a:t>
            </a:r>
            <a:r>
              <a:rPr lang="en-US" sz="105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reasonable</a:t>
            </a:r>
            <a:r>
              <a:rPr lang="en-US" sz="105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detail</a:t>
            </a:r>
            <a:r>
              <a:rPr lang="en-US" sz="105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of </a:t>
            </a:r>
            <a:r>
              <a:rPr lang="en-US" sz="1050" i="1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the</a:t>
            </a:r>
            <a:r>
              <a:rPr lang="en-US" sz="1050" i="1" spc="-7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reasons</a:t>
            </a:r>
            <a:r>
              <a:rPr lang="en-US" sz="1050" i="1" spc="-6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for</a:t>
            </a:r>
            <a:r>
              <a:rPr lang="en-US" sz="1050" i="1" spc="-6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the</a:t>
            </a:r>
            <a:r>
              <a:rPr lang="en-US" sz="1050" i="1" spc="-7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b="1" i="1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Facility</a:t>
            </a:r>
            <a:r>
              <a:rPr lang="en-US" sz="1050" b="1" i="1" spc="-6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being</a:t>
            </a:r>
            <a:r>
              <a:rPr lang="en-US" sz="1050" i="1" spc="-6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Unavailable</a:t>
            </a:r>
            <a:r>
              <a:rPr lang="en-US" sz="1050" i="1" spc="-6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and,</a:t>
            </a:r>
            <a:r>
              <a:rPr lang="en-US" sz="1050" i="1" spc="-7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for the</a:t>
            </a:r>
            <a:r>
              <a:rPr lang="en-US" sz="1050" i="1" spc="-6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avoidance</a:t>
            </a:r>
            <a:r>
              <a:rPr lang="en-US" sz="1050" i="1" spc="-6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of</a:t>
            </a:r>
            <a:r>
              <a:rPr lang="en-US" sz="1050" i="1" spc="-7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10" dirty="0">
                <a:effectLst/>
                <a:latin typeface="Poppins"/>
                <a:ea typeface="Arial" panose="020B0604020202020204" pitchFamily="34" charset="0"/>
                <a:cs typeface="Poppins"/>
              </a:rPr>
              <a:t>doubt,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the</a:t>
            </a:r>
            <a:r>
              <a:rPr lang="en-US" sz="105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Provider</a:t>
            </a:r>
            <a:r>
              <a:rPr lang="en-US" sz="105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may</a:t>
            </a:r>
            <a:r>
              <a:rPr lang="en-US" sz="105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only</a:t>
            </a:r>
            <a:r>
              <a:rPr lang="en-US" sz="105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declare</a:t>
            </a:r>
            <a:r>
              <a:rPr lang="en-US" sz="105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the</a:t>
            </a:r>
            <a:r>
              <a:rPr lang="en-US" sz="105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Facility</a:t>
            </a:r>
            <a:r>
              <a:rPr lang="en-US" sz="105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Unavailable</a:t>
            </a:r>
            <a:r>
              <a:rPr lang="en-US" sz="1050" i="1" spc="-7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for</a:t>
            </a:r>
            <a:r>
              <a:rPr lang="en-US" sz="1050" i="1" spc="-6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reasons</a:t>
            </a:r>
            <a:r>
              <a:rPr lang="en-US" sz="1050" i="1" spc="-15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of</a:t>
            </a:r>
            <a:r>
              <a:rPr lang="en-US" sz="1050" i="1" spc="-80" dirty="0">
                <a:effectLst/>
                <a:latin typeface="Poppins"/>
                <a:ea typeface="Arial" panose="020B0604020202020204" pitchFamily="34" charset="0"/>
                <a:cs typeface="Poppins"/>
              </a:rPr>
              <a:t> 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safety or reasons relating to the technical capability of the </a:t>
            </a:r>
            <a:r>
              <a:rPr lang="en-US" sz="105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Facilit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y or where the </a:t>
            </a:r>
            <a:r>
              <a:rPr lang="en-US" sz="105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Facility</a:t>
            </a:r>
            <a:r>
              <a:rPr lang="en-US" sz="1050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 is to be withdrawn from service for the purposes of a </a:t>
            </a:r>
            <a:r>
              <a:rPr lang="en-US" sz="1050" b="1" i="1" spc="-5" dirty="0">
                <a:effectLst/>
                <a:latin typeface="Poppins"/>
                <a:ea typeface="Arial" panose="020B0604020202020204" pitchFamily="34" charset="0"/>
                <a:cs typeface="Poppins"/>
              </a:rPr>
              <a:t>Planned Maintenance Period.</a:t>
            </a:r>
            <a:endParaRPr lang="en-GB" sz="1050" b="1" i="1" spc="-5" dirty="0">
              <a:effectLst/>
              <a:latin typeface="Poppins"/>
              <a:ea typeface="Arial" panose="020B0604020202020204" pitchFamily="34" charset="0"/>
              <a:cs typeface="Poppins"/>
            </a:endParaRPr>
          </a:p>
          <a:p>
            <a:pPr fontAlgn="base"/>
            <a:endParaRPr lang="en-US" sz="1050" b="1" i="1" spc="-5" dirty="0">
              <a:latin typeface="Poppins" panose="00000500000000000000" pitchFamily="2" charset="0"/>
              <a:ea typeface="Arial" panose="020B0604020202020204" pitchFamily="34" charset="0"/>
              <a:cs typeface="Poppins" panose="00000500000000000000" pitchFamily="2" charset="0"/>
            </a:endParaRPr>
          </a:p>
          <a:p>
            <a:pPr fontAlgn="base"/>
            <a:endParaRPr lang="en-GB" sz="1050" b="1" i="1" spc="-5" dirty="0">
              <a:effectLst/>
              <a:latin typeface="Poppins" panose="00000500000000000000" pitchFamily="2" charset="0"/>
              <a:ea typeface="Arial" panose="020B0604020202020204" pitchFamily="34" charset="0"/>
              <a:cs typeface="Poppins" panose="00000500000000000000" pitchFamily="2" charset="0"/>
            </a:endParaRPr>
          </a:p>
          <a:p>
            <a:pPr fontAlgn="base"/>
            <a:endParaRPr lang="en-GB" sz="1050" i="1" spc="-5" dirty="0">
              <a:effectLst/>
              <a:latin typeface="Poppins" panose="00000500000000000000" pitchFamily="2" charset="0"/>
              <a:ea typeface="Arial" panose="020B0604020202020204" pitchFamily="34" charset="0"/>
              <a:cs typeface="Poppins" panose="00000500000000000000" pitchFamily="2" charset="0"/>
            </a:endParaRPr>
          </a:p>
          <a:p>
            <a:pPr algn="l" rtl="0" fontAlgn="base"/>
            <a:endParaRPr lang="en-GB" sz="1050" i="1" dirty="0">
              <a:effectLst/>
              <a:latin typeface="Poppins" panose="00000500000000000000" pitchFamily="2" charset="0"/>
              <a:ea typeface="Times New Roman" panose="02020603050405020304" pitchFamily="18" charset="0"/>
              <a:cs typeface="Poppins" panose="000005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85B8501-AE9B-314D-2EA2-1E26878BAAA0}"/>
              </a:ext>
            </a:extLst>
          </p:cNvPr>
          <p:cNvSpPr/>
          <p:nvPr/>
        </p:nvSpPr>
        <p:spPr>
          <a:xfrm>
            <a:off x="642780" y="3429000"/>
            <a:ext cx="9825711" cy="3100989"/>
          </a:xfrm>
          <a:prstGeom prst="rect">
            <a:avLst/>
          </a:prstGeom>
          <a:solidFill>
            <a:srgbClr val="E7E6E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cs typeface="Poppins"/>
              </a:rPr>
              <a:t>Process for Provider Notifications</a:t>
            </a:r>
            <a:endParaRPr lang="en-GB" sz="1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cs typeface="Poppins"/>
              </a:rPr>
              <a:t>In this instance, given the short timescales, provider notifications have to be sent directly to NESO’s Control Room and Network Planning Team</a:t>
            </a:r>
            <a:endParaRPr lang="en-GB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000" kern="0" dirty="0">
                <a:solidFill>
                  <a:srgbClr val="000000"/>
                </a:solidFill>
                <a:latin typeface="Poppins"/>
                <a:cs typeface="Poppins"/>
              </a:rPr>
              <a:t>2</a:t>
            </a: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cs typeface="Poppins"/>
              </a:rPr>
              <a:t> forms are available to cover the different scenarios (these are all available in Schedule 6 of the Voltage Mersey Contract) 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000" kern="0" dirty="0">
              <a:solidFill>
                <a:srgbClr val="000000"/>
              </a:solidFill>
              <a:latin typeface="Poppins"/>
              <a:cs typeface="Poppins"/>
            </a:endParaRP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cs typeface="Poppins"/>
                <a:hlinkClick r:id="rId3"/>
              </a:rPr>
              <a:t>FORM A – DECLARATION OF UNAVAILABILITY</a:t>
            </a:r>
            <a:endParaRPr lang="en-GB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000" kern="0" dirty="0">
                <a:solidFill>
                  <a:srgbClr val="000000"/>
                </a:solidFill>
                <a:latin typeface="Poppins"/>
                <a:cs typeface="Poppins"/>
                <a:hlinkClick r:id="rId4"/>
              </a:rPr>
              <a:t>FORM B – REDECLARATION OF AVAILABILITY</a:t>
            </a:r>
            <a:endParaRPr lang="en-GB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cs typeface="Poppins"/>
              </a:rPr>
              <a:t>Once completed the relevant form either needs to be sent via Facsimile or email as per the below :-</a:t>
            </a:r>
            <a:endParaRPr lang="en-GB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628650" marR="0" lvl="2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cs typeface="Poppins"/>
              </a:rPr>
              <a:t>Facsimile number: </a:t>
            </a:r>
            <a:r>
              <a:rPr kumimoji="0" lang="en-GB" sz="10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  <a:lumOff val="50000"/>
                  </a:schemeClr>
                </a:solidFill>
                <a:effectLst/>
                <a:uLnTx/>
                <a:uFillTx/>
                <a:latin typeface="Poppins"/>
                <a:cs typeface="Poppins"/>
              </a:rPr>
              <a:t>01926 656613 </a:t>
            </a:r>
            <a:endParaRPr lang="en-GB" sz="1000" b="1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50000"/>
                  <a:lumOff val="50000"/>
                </a:schemeClr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628650" lvl="2" indent="-171450">
              <a:buFont typeface="Arial" panose="020B0604020202020204" pitchFamily="34" charset="0"/>
              <a:buChar char="•"/>
            </a:pP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cs typeface="Poppins"/>
              </a:rPr>
              <a:t>Email address: </a:t>
            </a:r>
            <a:r>
              <a:rPr kumimoji="0" lang="en-GB" sz="10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  <a:lumOff val="50000"/>
                  </a:schemeClr>
                </a:solidFill>
                <a:effectLst/>
                <a:uLnTx/>
                <a:uFillTx/>
                <a:latin typeface="Poppins"/>
                <a:cs typeface="Poppins"/>
                <a:hlinkClick r:id="rId5"/>
              </a:rPr>
              <a:t>ctr1.ccta@neso.energy</a:t>
            </a:r>
            <a:r>
              <a:rPr kumimoji="0" lang="en-GB" sz="10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  <a:lumOff val="50000"/>
                  </a:schemeClr>
                </a:solidFill>
                <a:effectLst/>
                <a:uLnTx/>
                <a:uFillTx/>
                <a:latin typeface="Poppins"/>
                <a:cs typeface="Poppins"/>
              </a:rPr>
              <a:t> </a:t>
            </a:r>
            <a:r>
              <a:rPr lang="en-GB" sz="1000" dirty="0">
                <a:latin typeface="Poppins"/>
                <a:cs typeface="Poppins"/>
              </a:rPr>
              <a:t>and</a:t>
            </a:r>
            <a:r>
              <a:rPr lang="en-GB" sz="1000" b="1" dirty="0">
                <a:solidFill>
                  <a:schemeClr val="accent5"/>
                </a:solidFill>
                <a:latin typeface="Poppins"/>
                <a:cs typeface="Poppins"/>
              </a:rPr>
              <a:t> </a:t>
            </a:r>
            <a:r>
              <a:rPr lang="en-GB" sz="1000" b="1" kern="0" dirty="0">
                <a:solidFill>
                  <a:schemeClr val="bg2">
                    <a:lumMod val="50000"/>
                    <a:lumOff val="50000"/>
                  </a:schemeClr>
                </a:solidFill>
                <a:latin typeface="Poppins"/>
                <a:cs typeface="Poppins"/>
              </a:rPr>
              <a:t> </a:t>
            </a:r>
            <a:r>
              <a:rPr lang="en-GB" sz="1000" b="1" u="sng" dirty="0" err="1">
                <a:solidFill>
                  <a:schemeClr val="bg2">
                    <a:lumMod val="50000"/>
                    <a:lumOff val="50000"/>
                  </a:schemeClr>
                </a:solidFill>
                <a:effectLst/>
                <a:latin typeface="Poppins"/>
                <a:ea typeface="Calibri"/>
                <a:cs typeface="Poppins"/>
                <a:hlinkClick r:id="rId6"/>
              </a:rPr>
              <a:t>tranreq@neso.energy</a:t>
            </a:r>
            <a:r>
              <a:rPr lang="en-GB" sz="1000" b="1" u="sng" dirty="0">
                <a:solidFill>
                  <a:schemeClr val="bg2">
                    <a:lumMod val="50000"/>
                    <a:lumOff val="50000"/>
                  </a:schemeClr>
                </a:solidFill>
                <a:effectLst/>
                <a:latin typeface="Poppins"/>
                <a:ea typeface="Calibri"/>
                <a:cs typeface="Poppins"/>
              </a:rPr>
              <a:t> </a:t>
            </a:r>
          </a:p>
          <a:p>
            <a:pPr marL="628650" lvl="2" indent="-171450">
              <a:buFont typeface="Arial" panose="020B0604020202020204" pitchFamily="34" charset="0"/>
              <a:buChar char="•"/>
              <a:defRPr/>
            </a:pPr>
            <a:endParaRPr lang="en-GB" sz="1000" u="sng" dirty="0">
              <a:solidFill>
                <a:schemeClr val="tx1">
                  <a:lumMod val="95000"/>
                  <a:lumOff val="5000"/>
                </a:schemeClr>
              </a:solidFill>
              <a:latin typeface="Poppins"/>
              <a:ea typeface="Calibri"/>
              <a:cs typeface="Poppins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  Providers will also need to place a phone call to the control room if they become partially or fully unavailable in control timescales, in addition to following up with an email / fax in a reasonable timeframe afterwards.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en-GB" sz="1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628650" marR="0" lvl="2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cs typeface="Poppins"/>
              </a:rPr>
              <a:t>CTSEN: </a:t>
            </a:r>
            <a:r>
              <a:rPr kumimoji="0" lang="en-GB" sz="10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  <a:lumOff val="50000"/>
                  </a:schemeClr>
                </a:solidFill>
                <a:effectLst/>
                <a:uLnTx/>
                <a:uFillTx/>
                <a:latin typeface="Poppins"/>
                <a:cs typeface="Poppins"/>
              </a:rPr>
              <a:t>08448 920 366</a:t>
            </a:r>
            <a:endParaRPr lang="en-GB" sz="1000" b="1" i="0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Poppins"/>
              <a:ea typeface="Calibri"/>
              <a:cs typeface="Poppins"/>
            </a:endParaRPr>
          </a:p>
          <a:p>
            <a:pPr marL="171450" lvl="1" indent="-171450">
              <a:buFont typeface="Arial" panose="020B0604020202020204" pitchFamily="34" charset="0"/>
              <a:buChar char="•"/>
              <a:defRPr/>
            </a:pP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cs typeface="Poppins"/>
              </a:rPr>
              <a:t>The NESO Network Planning team will </a:t>
            </a:r>
            <a:r>
              <a:rPr lang="en-GB" sz="1000" kern="0" dirty="0">
                <a:solidFill>
                  <a:srgbClr val="000000"/>
                </a:solidFill>
                <a:latin typeface="Poppins"/>
                <a:cs typeface="Poppins"/>
              </a:rPr>
              <a:t>review the forms, and utilise</a:t>
            </a: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cs typeface="Poppins"/>
              </a:rPr>
              <a:t> the information provided to update the </a:t>
            </a:r>
            <a:r>
              <a:rPr kumimoji="0" lang="en-GB" sz="1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cs typeface="Poppins"/>
              </a:rPr>
              <a:t>eNAMS</a:t>
            </a: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cs typeface="Poppins"/>
              </a:rPr>
              <a:t> system accordingly </a:t>
            </a:r>
            <a:endParaRPr lang="en-GB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171450" marR="0" lvl="1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0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Poppins"/>
                <a:cs typeface="Poppins"/>
              </a:rPr>
              <a:t>To understand the impact of reductions in capability providers should refer to Schedule 2– Payments of their </a:t>
            </a:r>
            <a:r>
              <a:rPr lang="en-GB" sz="10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Static Reactive Power Service Agreement </a:t>
            </a:r>
            <a:r>
              <a:rPr lang="en-GB" sz="10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Poppins"/>
                <a:cs typeface="Poppins"/>
              </a:rPr>
              <a:t>.</a:t>
            </a:r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628650" marR="0" lvl="2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000" b="1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50000"/>
                  <a:lumOff val="50000"/>
                </a:schemeClr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628650" marR="0" lvl="2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000" b="1" i="0" u="none" strike="noStrike" kern="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1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1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1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1000" i="0" u="none" strike="noStrike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3386534-6BB2-B9CC-B806-6D916AEDE01E}"/>
              </a:ext>
            </a:extLst>
          </p:cNvPr>
          <p:cNvSpPr/>
          <p:nvPr/>
        </p:nvSpPr>
        <p:spPr>
          <a:xfrm>
            <a:off x="10389833" y="18895"/>
            <a:ext cx="1802167" cy="28590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>
                <a:latin typeface="HelveticaNeueLT Pro 45 Lt"/>
              </a:rPr>
              <a:t>Less than 24 hours ahead</a:t>
            </a:r>
          </a:p>
        </p:txBody>
      </p:sp>
    </p:spTree>
    <p:extLst>
      <p:ext uri="{BB962C8B-B14F-4D97-AF65-F5344CB8AC3E}">
        <p14:creationId xmlns:p14="http://schemas.microsoft.com/office/powerpoint/2010/main" val="1396773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ESO">
      <a:dk1>
        <a:sysClr val="windowText" lastClr="000000"/>
      </a:dk1>
      <a:lt1>
        <a:sysClr val="window" lastClr="FFFFFF"/>
      </a:lt1>
      <a:dk2>
        <a:srgbClr val="3F0731"/>
      </a:dk2>
      <a:lt2>
        <a:srgbClr val="070E40"/>
      </a:lt2>
      <a:accent1>
        <a:srgbClr val="FF00FF"/>
      </a:accent1>
      <a:accent2>
        <a:srgbClr val="2CB9FF"/>
      </a:accent2>
      <a:accent3>
        <a:srgbClr val="385B16"/>
      </a:accent3>
      <a:accent4>
        <a:srgbClr val="B0322B"/>
      </a:accent4>
      <a:accent5>
        <a:srgbClr val="F9DF5E"/>
      </a:accent5>
      <a:accent6>
        <a:srgbClr val="70E85E"/>
      </a:accent6>
      <a:hlink>
        <a:srgbClr val="0000FF"/>
      </a:hlink>
      <a:folHlink>
        <a:srgbClr val="7A386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C46F44E5CB4144B14721DA3AAC8360" ma:contentTypeVersion="2" ma:contentTypeDescription="Create a new document." ma:contentTypeScope="" ma:versionID="4dff256211c4dd055e8925d87eccb798">
  <xsd:schema xmlns:xsd="http://www.w3.org/2001/XMLSchema" xmlns:xs="http://www.w3.org/2001/XMLSchema" xmlns:p="http://schemas.microsoft.com/office/2006/metadata/properties" xmlns:ns2="eb8cff42-5652-403d-9370-86925285bf53" xmlns:ns3="d0213948-975b-4ece-a893-89b637ecad96" targetNamespace="http://schemas.microsoft.com/office/2006/metadata/properties" ma:root="true" ma:fieldsID="ef7ed16b02a8b3019ba6c53b99ae7887" ns2:_="" ns3:_="">
    <xsd:import namespace="eb8cff42-5652-403d-9370-86925285bf53"/>
    <xsd:import namespace="d0213948-975b-4ece-a893-89b637ecad9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arket_x0020_Services_x0020_Approval" minOccurs="0"/>
                <xsd:element ref="ns2:NAP_x0020_Approval" minOccurs="0"/>
                <xsd:element ref="ns2:ENCCApproval" minOccurs="0"/>
                <xsd:element ref="ns2:Approved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8cff42-5652-403d-9370-86925285bf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arket_x0020_Services_x0020_Approval" ma:index="20" nillable="true" ma:displayName="Market Services" ma:default="0" ma:description="Market Services have approved RAPID paper - David Wildash the contact" ma:format="Dropdown" ma:internalName="Market_x0020_Services_x0020_Approval">
      <xsd:simpleType>
        <xsd:restriction base="dms:Boolean"/>
      </xsd:simpleType>
    </xsd:element>
    <xsd:element name="NAP_x0020_Approval" ma:index="21" nillable="true" ma:displayName="NAP" ma:default="0" ma:description="NAP approved the RAPID paper - Steven Wallace is our contact" ma:format="Dropdown" ma:internalName="NAP_x0020_Approval">
      <xsd:simpleType>
        <xsd:restriction base="dms:Boolean"/>
      </xsd:simpleType>
    </xsd:element>
    <xsd:element name="ENCCApproval" ma:index="22" nillable="true" ma:displayName="ENCC" ma:default="0" ma:description="ENCC approved RAPID paper - Gavin Brown is our contact" ma:format="Dropdown" ma:internalName="ENCCApproval">
      <xsd:simpleType>
        <xsd:restriction base="dms:Boolean"/>
      </xsd:simpleType>
    </xsd:element>
    <xsd:element name="Approved" ma:index="23" nillable="true" ma:displayName="Approved" ma:default="0" ma:description="Has this paper been approved by all relevant stakeholders?" ma:format="Dropdown" ma:internalName="Approved">
      <xsd:simpleType>
        <xsd:restriction base="dms:Boolean"/>
      </xsd:simpleType>
    </xsd:element>
    <xsd:element name="lcf76f155ced4ddcb4097134ff3c332f" ma:index="24" nillable="true" ma:displayName="Image Tags_0" ma:hidden="true" ma:internalName="lcf76f155ced4ddcb4097134ff3c332f">
      <xsd:simpleType>
        <xsd:restriction base="dms:Note"/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213948-975b-4ece-a893-89b637ecad9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b8cff42-5652-403d-9370-86925285bf53" xsi:nil="true"/>
    <ENCCApproval xmlns="eb8cff42-5652-403d-9370-86925285bf53">false</ENCCApproval>
    <NAP_x0020_Approval xmlns="eb8cff42-5652-403d-9370-86925285bf53">false</NAP_x0020_Approval>
    <Market_x0020_Services_x0020_Approval xmlns="eb8cff42-5652-403d-9370-86925285bf53">false</Market_x0020_Services_x0020_Approval>
    <Approved xmlns="eb8cff42-5652-403d-9370-86925285bf53">false</Approved>
  </documentManagement>
</p:properties>
</file>

<file path=customXml/itemProps1.xml><?xml version="1.0" encoding="utf-8"?>
<ds:datastoreItem xmlns:ds="http://schemas.openxmlformats.org/officeDocument/2006/customXml" ds:itemID="{2777EF45-4AFB-42DD-9458-E0118D6C591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5DDB64D-F1E6-49CF-AB33-8F9F3B6326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8cff42-5652-403d-9370-86925285bf53"/>
    <ds:schemaRef ds:uri="d0213948-975b-4ece-a893-89b637ecad9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38DAACB-6079-4222-BA99-947C98D03F94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eb8cff42-5652-403d-9370-86925285bf53"/>
    <ds:schemaRef ds:uri="http://purl.org/dc/elements/1.1/"/>
    <ds:schemaRef ds:uri="http://schemas.microsoft.com/office/2006/metadata/properties"/>
    <ds:schemaRef ds:uri="http://schemas.microsoft.com/office/infopath/2007/PartnerControls"/>
    <ds:schemaRef ds:uri="d0213948-975b-4ece-a893-89b637ecad96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a63c9e9e-b4db-442a-a94f-08718d788e8c}" enabled="0" method="" siteId="{a63c9e9e-b4db-442a-a94f-08718d788e8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1152</Words>
  <Application>Microsoft Office PowerPoint</Application>
  <PresentationFormat>Widescreen</PresentationFormat>
  <Paragraphs>96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Aptos</vt:lpstr>
      <vt:lpstr>Arial</vt:lpstr>
      <vt:lpstr>HelveticaNeueLT Pro 45 Lt</vt:lpstr>
      <vt:lpstr>HelveticaNeueLT Pro 55 Roman</vt:lpstr>
      <vt:lpstr>Poppins</vt:lpstr>
      <vt:lpstr>Poppins Medium</vt:lpstr>
      <vt:lpstr>Office Theme</vt:lpstr>
      <vt:lpstr>Voltage Mersey </vt:lpstr>
      <vt:lpstr>PowerPoint Presentation</vt:lpstr>
      <vt:lpstr>Planned Outages (Maintenance Programme) </vt:lpstr>
      <vt:lpstr>Planned Outages/ Reduction in Capability</vt:lpstr>
      <vt:lpstr>Unplanned Outages / Reduction in Capability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Isabella Howell</dc:creator>
  <cp:lastModifiedBy>Paul Roden [NESO]</cp:lastModifiedBy>
  <cp:revision>3</cp:revision>
  <dcterms:created xsi:type="dcterms:W3CDTF">2024-02-29T11:46:45Z</dcterms:created>
  <dcterms:modified xsi:type="dcterms:W3CDTF">2025-07-30T15:31:37Z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0x010100B4C46F44E5CB4144B14721DA3AAC8360</vt:lpwstr>
  </property>
  <property fmtid="{D5CDD505-2E9C-101B-9397-08002B2CF9AE}" pid="3" name="MediaServiceImageTags">
    <vt:lpwstr/>
  </property>
</Properties>
</file>