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handoutMasterIdLst>
    <p:handoutMasterId r:id="rId11"/>
  </p:handoutMasterIdLst>
  <p:sldIdLst>
    <p:sldId id="378" r:id="rId5"/>
    <p:sldId id="379" r:id="rId6"/>
    <p:sldId id="380" r:id="rId7"/>
    <p:sldId id="381" r:id="rId8"/>
    <p:sldId id="38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orient="horz" pos="2704"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FD8640-E530-8054-C102-345EB7BB0FE1}" name="Alina Toma (NESO)" initials="A(" userId="S::alina.toma@uk.nationalgrid.com::b65cb17c-5932-49d9-9215-32ccb67fe92e" providerId="AD"/>
  <p188:author id="{07F96759-078B-FFE0-AF3B-9428D01F7E1A}" name="Hannah Small (NESO)" initials="HS" userId="S::Hannah.Small@uk.nationalgrid.com::8486b9fa-a48f-47c2-b7d2-a968c01a2e6e" providerId="AD"/>
  <p188:author id="{24996567-85A1-3383-1F7D-EE4F664D2F00}" name="Amba Asuk (NESO)" initials="A(" userId="S::amba.asuk@uk.nationalgrid.com::b2ea7b2c-e0f0-4ef2-a696-629d8a4d82e1" providerId="AD"/>
  <p188:author id="{7B7D6974-2D37-752F-5550-A4836C4D46E8}" name="Richard Proctor (NESO)" initials="R(" userId="S::richard.proctor@uk.nationalgrid.com::ca9fd457-56a7-4261-9547-5349861cd448" providerId="AD"/>
  <p188:author id="{38F4E892-E9E4-04A2-9209-1027ECABB187}" name="Jack Brereton (NESO)" initials="J(" userId="S::jack.brereton@uk.nationalgrid.com::010d211e-7457-4721-8b66-be221919d59c" providerId="AD"/>
  <p188:author id="{23DA91C6-C1B9-B44E-2A51-F9A5B6D22D00}" name="Nicholas Bentley (NESO)" initials="NB(" userId="S::nicholas.bentley@uk.nationalgrid.com::6ac1cb5b-a53e-4e09-b712-24c5775b42b4" providerId="AD"/>
  <p188:author id="{2B1854DC-F8F0-0F9B-206E-058A9D34E01F}" name="Amit Kumar Singh (NESO)" initials="AS" userId="S::AmitKumar.Singh4@uk.nationalgrid.com::8a5410ad-c455-4609-8db4-4f49c1998572" providerId="AD"/>
  <p188:author id="{98A170E0-B9B8-CEE9-F730-7AE12ADF41CE}" name="Amba Asuk (NESO)" initials="AA" userId="S::Amba.Asuk@uk.nationalgrid.com::b2ea7b2c-e0f0-4ef2-a696-629d8a4d82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864"/>
    <a:srgbClr val="3F87AA"/>
    <a:srgbClr val="7AA450"/>
    <a:srgbClr val="2473A4"/>
    <a:srgbClr val="0099E6"/>
    <a:srgbClr val="F0F0F0"/>
    <a:srgbClr val="460033"/>
    <a:srgbClr val="3F0730"/>
    <a:srgbClr val="81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snapToGrid="0">
      <p:cViewPr varScale="1">
        <p:scale>
          <a:sx n="102" d="100"/>
          <a:sy n="102" d="100"/>
        </p:scale>
        <p:origin x="816" y="102"/>
      </p:cViewPr>
      <p:guideLst>
        <p:guide orient="horz" pos="1094"/>
        <p:guide orient="horz" pos="2704"/>
        <p:guide pos="3840"/>
      </p:guideLst>
    </p:cSldViewPr>
  </p:slid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310AD-F027-27EB-4602-211E4A6D63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8130B5-B50E-B6FE-4405-48E33F1C1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D891A2-E083-C241-91C5-C9FB84084A2A}" type="datetimeFigureOut">
              <a:rPr lang="en-GB" smtClean="0"/>
              <a:t>21/01/2025</a:t>
            </a:fld>
            <a:endParaRPr lang="en-GB"/>
          </a:p>
        </p:txBody>
      </p:sp>
      <p:sp>
        <p:nvSpPr>
          <p:cNvPr id="4" name="Footer Placeholder 3">
            <a:extLst>
              <a:ext uri="{FF2B5EF4-FFF2-40B4-BE49-F238E27FC236}">
                <a16:creationId xmlns:a16="http://schemas.microsoft.com/office/drawing/2014/main" id="{052E0D38-ED75-AA87-7805-0081E7475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57F45DB-FB21-85F1-C9F3-78AE858435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FC139-5B22-214E-96AA-73F1B8CD28ED}" type="slidenum">
              <a:rPr lang="en-GB" smtClean="0"/>
              <a:t>‹#›</a:t>
            </a:fld>
            <a:endParaRPr lang="en-GB"/>
          </a:p>
        </p:txBody>
      </p:sp>
    </p:spTree>
    <p:extLst>
      <p:ext uri="{BB962C8B-B14F-4D97-AF65-F5344CB8AC3E}">
        <p14:creationId xmlns:p14="http://schemas.microsoft.com/office/powerpoint/2010/main" val="3777799865"/>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85FC6-1AC7-024C-A106-0432FE715B33}" type="datetimeFigureOut">
              <a:rPr lang="en-GB" smtClean="0"/>
              <a:t>21/01/2025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B5404-C021-EC41-B6A7-4D708E49A9C1}" type="slidenum">
              <a:rPr lang="en-GB" smtClean="0"/>
              <a:t>‹#›</a:t>
            </a:fld>
            <a:endParaRPr lang="en-GB"/>
          </a:p>
        </p:txBody>
      </p:sp>
    </p:spTree>
    <p:extLst>
      <p:ext uri="{BB962C8B-B14F-4D97-AF65-F5344CB8AC3E}">
        <p14:creationId xmlns:p14="http://schemas.microsoft.com/office/powerpoint/2010/main" val="24937696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614674988"/>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TNR - Scotlan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ADB1A415-5C42-4195-C174-7A7F51B1DAE3}"/>
              </a:ext>
            </a:extLst>
          </p:cNvPr>
          <p:cNvSpPr txBox="1">
            <a:spLocks/>
          </p:cNvSpPr>
          <p:nvPr userDrawn="1"/>
        </p:nvSpPr>
        <p:spPr>
          <a:xfrm rot="16200000">
            <a:off x="-595310" y="3347883"/>
            <a:ext cx="157917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3" name="Slide Number Placeholder 10">
            <a:extLst>
              <a:ext uri="{FF2B5EF4-FFF2-40B4-BE49-F238E27FC236}">
                <a16:creationId xmlns:a16="http://schemas.microsoft.com/office/drawing/2014/main" id="{26786533-A484-D2A2-22BD-DDC3DAD702AE}"/>
              </a:ext>
            </a:extLst>
          </p:cNvPr>
          <p:cNvSpPr txBox="1">
            <a:spLocks/>
          </p:cNvSpPr>
          <p:nvPr userDrawn="1"/>
        </p:nvSpPr>
        <p:spPr>
          <a:xfrm rot="16200000">
            <a:off x="-45653" y="2415070"/>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A45D0943-21AB-81CF-1850-7CAA429EA05D}"/>
              </a:ext>
            </a:extLst>
          </p:cNvPr>
          <p:cNvSpPr txBox="1">
            <a:spLocks/>
          </p:cNvSpPr>
          <p:nvPr userDrawn="1"/>
        </p:nvSpPr>
        <p:spPr>
          <a:xfrm rot="5400000">
            <a:off x="11170133" y="3049456"/>
            <a:ext cx="1655177"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7" name="Slide Number Placeholder 10">
            <a:extLst>
              <a:ext uri="{FF2B5EF4-FFF2-40B4-BE49-F238E27FC236}">
                <a16:creationId xmlns:a16="http://schemas.microsoft.com/office/drawing/2014/main" id="{43D92B79-7BEE-9582-A50D-228A19523E03}"/>
              </a:ext>
            </a:extLst>
          </p:cNvPr>
          <p:cNvSpPr txBox="1">
            <a:spLocks/>
          </p:cNvSpPr>
          <p:nvPr userDrawn="1"/>
        </p:nvSpPr>
        <p:spPr>
          <a:xfrm rot="5400000">
            <a:off x="11768144" y="3978864"/>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006550858"/>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TNR - Nor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08"/>
          <a:stretch/>
        </p:blipFill>
        <p:spPr>
          <a:xfrm>
            <a:off x="-2" y="-1"/>
            <a:ext cx="12192002" cy="595222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E6AAEA48-6E40-2A1F-4F9D-C13FBC1604B7}"/>
              </a:ext>
            </a:extLst>
          </p:cNvPr>
          <p:cNvSpPr txBox="1">
            <a:spLocks/>
          </p:cNvSpPr>
          <p:nvPr userDrawn="1"/>
        </p:nvSpPr>
        <p:spPr>
          <a:xfrm rot="16200000">
            <a:off x="-815945" y="3335609"/>
            <a:ext cx="2020444"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3" name="Slide Number Placeholder 10">
            <a:extLst>
              <a:ext uri="{FF2B5EF4-FFF2-40B4-BE49-F238E27FC236}">
                <a16:creationId xmlns:a16="http://schemas.microsoft.com/office/drawing/2014/main" id="{77EFE5DA-E576-E120-2E0F-D698FEC954EA}"/>
              </a:ext>
            </a:extLst>
          </p:cNvPr>
          <p:cNvSpPr txBox="1">
            <a:spLocks/>
          </p:cNvSpPr>
          <p:nvPr userDrawn="1"/>
        </p:nvSpPr>
        <p:spPr>
          <a:xfrm rot="16200000">
            <a:off x="-37027" y="217353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928D3833-2AB2-AFB0-0BD7-500505BFDAC8}"/>
              </a:ext>
            </a:extLst>
          </p:cNvPr>
          <p:cNvSpPr txBox="1">
            <a:spLocks/>
          </p:cNvSpPr>
          <p:nvPr userDrawn="1"/>
        </p:nvSpPr>
        <p:spPr>
          <a:xfrm rot="5400000">
            <a:off x="10968341" y="3080573"/>
            <a:ext cx="2058759"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7" name="Slide Number Placeholder 10">
            <a:extLst>
              <a:ext uri="{FF2B5EF4-FFF2-40B4-BE49-F238E27FC236}">
                <a16:creationId xmlns:a16="http://schemas.microsoft.com/office/drawing/2014/main" id="{72E88545-5AB5-03FD-65F0-BCEE50173866}"/>
              </a:ext>
            </a:extLst>
          </p:cNvPr>
          <p:cNvSpPr txBox="1">
            <a:spLocks/>
          </p:cNvSpPr>
          <p:nvPr userDrawn="1"/>
        </p:nvSpPr>
        <p:spPr>
          <a:xfrm rot="5400000">
            <a:off x="11768144" y="422039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186290502"/>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guide id="3" pos="7582" userDrawn="1">
          <p15:clr>
            <a:srgbClr val="FBAE40"/>
          </p15:clr>
        </p15:guide>
        <p15:guide id="4" pos="9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TNR - We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08"/>
          <a:stretch/>
        </p:blipFill>
        <p:spPr>
          <a:xfrm>
            <a:off x="-2" y="-1"/>
            <a:ext cx="12192002" cy="595222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D6FDB390-FEEB-1676-F0CF-8914B52D8F74}"/>
              </a:ext>
            </a:extLst>
          </p:cNvPr>
          <p:cNvSpPr txBox="1">
            <a:spLocks/>
          </p:cNvSpPr>
          <p:nvPr userDrawn="1"/>
        </p:nvSpPr>
        <p:spPr>
          <a:xfrm rot="16200000">
            <a:off x="-1024115" y="3319492"/>
            <a:ext cx="243678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3" name="Slide Number Placeholder 10">
            <a:extLst>
              <a:ext uri="{FF2B5EF4-FFF2-40B4-BE49-F238E27FC236}">
                <a16:creationId xmlns:a16="http://schemas.microsoft.com/office/drawing/2014/main" id="{D163C29B-C136-5631-58FD-80A87B592A46}"/>
              </a:ext>
            </a:extLst>
          </p:cNvPr>
          <p:cNvSpPr txBox="1">
            <a:spLocks/>
          </p:cNvSpPr>
          <p:nvPr userDrawn="1"/>
        </p:nvSpPr>
        <p:spPr>
          <a:xfrm rot="16200000">
            <a:off x="-45653" y="195787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64CCACA4-2616-F5B8-1E92-6AB644791EB5}"/>
              </a:ext>
            </a:extLst>
          </p:cNvPr>
          <p:cNvSpPr txBox="1">
            <a:spLocks/>
          </p:cNvSpPr>
          <p:nvPr userDrawn="1"/>
        </p:nvSpPr>
        <p:spPr>
          <a:xfrm rot="5400000">
            <a:off x="10752681" y="3080573"/>
            <a:ext cx="2490080"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7" name="Slide Number Placeholder 10">
            <a:extLst>
              <a:ext uri="{FF2B5EF4-FFF2-40B4-BE49-F238E27FC236}">
                <a16:creationId xmlns:a16="http://schemas.microsoft.com/office/drawing/2014/main" id="{647E6FD4-55A7-D1CE-16B5-E76943CCA447}"/>
              </a:ext>
            </a:extLst>
          </p:cNvPr>
          <p:cNvSpPr txBox="1">
            <a:spLocks/>
          </p:cNvSpPr>
          <p:nvPr userDrawn="1"/>
        </p:nvSpPr>
        <p:spPr>
          <a:xfrm rot="5400000">
            <a:off x="11768144" y="443605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037690028"/>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TNR - Ea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591"/>
          <a:stretch/>
        </p:blipFill>
        <p:spPr>
          <a:xfrm>
            <a:off x="-2" y="-1"/>
            <a:ext cx="12192002" cy="585733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5E731833-3A25-9A64-B7BE-C49DECE2B470}"/>
              </a:ext>
            </a:extLst>
          </p:cNvPr>
          <p:cNvSpPr txBox="1">
            <a:spLocks/>
          </p:cNvSpPr>
          <p:nvPr userDrawn="1"/>
        </p:nvSpPr>
        <p:spPr>
          <a:xfrm rot="16200000">
            <a:off x="-779235" y="3324780"/>
            <a:ext cx="194702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3" name="Slide Number Placeholder 10">
            <a:extLst>
              <a:ext uri="{FF2B5EF4-FFF2-40B4-BE49-F238E27FC236}">
                <a16:creationId xmlns:a16="http://schemas.microsoft.com/office/drawing/2014/main" id="{574081D0-2C3B-0432-E9EB-E1B5863E427C}"/>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8F77C138-D03A-6A2B-ABAB-477FD6606257}"/>
              </a:ext>
            </a:extLst>
          </p:cNvPr>
          <p:cNvSpPr txBox="1">
            <a:spLocks/>
          </p:cNvSpPr>
          <p:nvPr userDrawn="1"/>
        </p:nvSpPr>
        <p:spPr>
          <a:xfrm rot="5400000">
            <a:off x="10994220" y="3063322"/>
            <a:ext cx="2007001"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7" name="Slide Number Placeholder 10">
            <a:extLst>
              <a:ext uri="{FF2B5EF4-FFF2-40B4-BE49-F238E27FC236}">
                <a16:creationId xmlns:a16="http://schemas.microsoft.com/office/drawing/2014/main" id="{2E689505-C246-569F-B825-6B8672BD1245}"/>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849900644"/>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TNR - Sou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466"/>
          <a:stretch/>
        </p:blipFill>
        <p:spPr>
          <a:xfrm>
            <a:off x="-2" y="-1"/>
            <a:ext cx="12192002" cy="5865963"/>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29AC409C-4505-C0F4-88C5-63F5DFDF24D4}"/>
              </a:ext>
            </a:extLst>
          </p:cNvPr>
          <p:cNvSpPr txBox="1">
            <a:spLocks/>
          </p:cNvSpPr>
          <p:nvPr userDrawn="1"/>
        </p:nvSpPr>
        <p:spPr>
          <a:xfrm rot="16200000">
            <a:off x="-1307651" y="3352863"/>
            <a:ext cx="3003856"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3" name="Slide Number Placeholder 10">
            <a:extLst>
              <a:ext uri="{FF2B5EF4-FFF2-40B4-BE49-F238E27FC236}">
                <a16:creationId xmlns:a16="http://schemas.microsoft.com/office/drawing/2014/main" id="{E9048DAD-1AD7-A0C1-0E31-3C4307AAD03C}"/>
              </a:ext>
            </a:extLst>
          </p:cNvPr>
          <p:cNvSpPr txBox="1">
            <a:spLocks/>
          </p:cNvSpPr>
          <p:nvPr userDrawn="1"/>
        </p:nvSpPr>
        <p:spPr>
          <a:xfrm rot="16200000">
            <a:off x="-45653" y="170770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B39349F7-DAC7-186C-EEF2-38F3C698D180}"/>
              </a:ext>
            </a:extLst>
          </p:cNvPr>
          <p:cNvSpPr txBox="1">
            <a:spLocks/>
          </p:cNvSpPr>
          <p:nvPr userDrawn="1"/>
        </p:nvSpPr>
        <p:spPr>
          <a:xfrm rot="5400000">
            <a:off x="10498202" y="3084893"/>
            <a:ext cx="2999038"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7" name="Slide Number Placeholder 10">
            <a:extLst>
              <a:ext uri="{FF2B5EF4-FFF2-40B4-BE49-F238E27FC236}">
                <a16:creationId xmlns:a16="http://schemas.microsoft.com/office/drawing/2014/main" id="{862A28D7-41DE-134E-626D-D81EEDFCB341}"/>
              </a:ext>
            </a:extLst>
          </p:cNvPr>
          <p:cNvSpPr txBox="1">
            <a:spLocks/>
          </p:cNvSpPr>
          <p:nvPr userDrawn="1"/>
        </p:nvSpPr>
        <p:spPr>
          <a:xfrm rot="5400000">
            <a:off x="11768144" y="469485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62554003"/>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oundaries - Scotlan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01"/>
          <a:stretch/>
        </p:blipFill>
        <p:spPr>
          <a:xfrm>
            <a:off x="-2" y="-1"/>
            <a:ext cx="12192002" cy="6021239"/>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595310" y="3347883"/>
            <a:ext cx="157917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415070"/>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170133" y="3049456"/>
            <a:ext cx="1655177"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3978864"/>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4" name="Content Placeholder 13">
            <a:extLst>
              <a:ext uri="{FF2B5EF4-FFF2-40B4-BE49-F238E27FC236}">
                <a16:creationId xmlns:a16="http://schemas.microsoft.com/office/drawing/2014/main" id="{6856E42A-D3C9-C7A4-90B6-3A13EFF5EEDF}"/>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a:extLst>
              <a:ext uri="{FF2B5EF4-FFF2-40B4-BE49-F238E27FC236}">
                <a16:creationId xmlns:a16="http://schemas.microsoft.com/office/drawing/2014/main" id="{6C4948B2-7027-2BF7-359E-F6BCC317CECB}"/>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2">
            <a:extLst>
              <a:ext uri="{FF2B5EF4-FFF2-40B4-BE49-F238E27FC236}">
                <a16:creationId xmlns:a16="http://schemas.microsoft.com/office/drawing/2014/main" id="{DA7C0880-3249-8C6A-4D98-712CEA32EBC9}"/>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20" name="Title 1">
            <a:extLst>
              <a:ext uri="{FF2B5EF4-FFF2-40B4-BE49-F238E27FC236}">
                <a16:creationId xmlns:a16="http://schemas.microsoft.com/office/drawing/2014/main" id="{64DA295A-7B7E-0F6E-A6FA-A83A914ACB5E}"/>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7972235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oundaries - Nor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705"/>
          <a:stretch/>
        </p:blipFill>
        <p:spPr>
          <a:xfrm>
            <a:off x="-2" y="-1"/>
            <a:ext cx="12192002" cy="5986733"/>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15945" y="3335609"/>
            <a:ext cx="2020444"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17353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68341" y="3080573"/>
            <a:ext cx="2058759"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22039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F3F3E513-6BF7-062E-C455-2F46350F8E74}"/>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EBDD756C-2B51-6C3E-DBDC-8CFF1D087C95}"/>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A6B0298E-87F8-75F5-9E8B-F7CE81B5A3E1}"/>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1AA3DCDD-5CA7-F30A-63B0-D2CB52DC1FD5}"/>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D9CC34A0-9578-8667-93DB-52F469BF40D3}"/>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574BA6CB-546B-5B3F-FE45-7AF06F4A6D4E}"/>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682626358"/>
      </p:ext>
    </p:extLst>
  </p:cSld>
  <p:clrMapOvr>
    <a:masterClrMapping/>
  </p:clrMapOvr>
  <p:extLst>
    <p:ext uri="{DCECCB84-F9BA-43D5-87BE-67443E8EF086}">
      <p15:sldGuideLst xmlns:p15="http://schemas.microsoft.com/office/powerpoint/2012/main">
        <p15:guide id="1" orient="horz" pos="1525" userDrawn="1">
          <p15:clr>
            <a:srgbClr val="FBAE40"/>
          </p15:clr>
        </p15:guide>
        <p15:guide id="2" pos="3840">
          <p15:clr>
            <a:srgbClr val="FBAE40"/>
          </p15:clr>
        </p15:guide>
        <p15:guide id="3" orient="horz" pos="279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oundaries - West">
    <p:spTree>
      <p:nvGrpSpPr>
        <p:cNvPr id="1" name=""/>
        <p:cNvGrpSpPr/>
        <p:nvPr/>
      </p:nvGrpSpPr>
      <p:grpSpPr>
        <a:xfrm>
          <a:off x="0" y="0"/>
          <a:ext cx="0" cy="0"/>
          <a:chOff x="0" y="0"/>
          <a:chExt cx="0" cy="0"/>
        </a:xfrm>
      </p:grpSpPr>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024115" y="3319492"/>
            <a:ext cx="243678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195787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752681" y="3080573"/>
            <a:ext cx="2490080"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43605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1B59B595-7DCB-3AB2-7F6C-22C34E4BA5F3}"/>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08608279-C67C-3979-13B2-E04CF5BB0020}"/>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4070A5C8-3496-ECA9-2B27-FA2219C4BD5B}"/>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D7D6C6AB-C8C6-9029-9DEE-03F8FFD1D56D}"/>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84A5A405-14E8-79FA-A03C-5B1BBB9DC340}"/>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D66F36E8-5A17-B647-23D6-0B934C6632A3}"/>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pic>
        <p:nvPicPr>
          <p:cNvPr id="16" name="Picture 15" descr="A black background with a pink object&#10;&#10;Description automatically generated">
            <a:extLst>
              <a:ext uri="{FF2B5EF4-FFF2-40B4-BE49-F238E27FC236}">
                <a16:creationId xmlns:a16="http://schemas.microsoft.com/office/drawing/2014/main" id="{428171A5-A1EF-3CA5-81DC-A013571EF0DA}"/>
              </a:ext>
            </a:extLst>
          </p:cNvPr>
          <p:cNvPicPr/>
          <p:nvPr userDrawn="1"/>
        </p:nvPicPr>
        <p:blipFill rotWithShape="1">
          <a:blip r:embed="rId2" cstate="screen">
            <a:extLst>
              <a:ext uri="{28A0092B-C50C-407E-A947-70E740481C1C}">
                <a14:useLocalDpi xmlns:a14="http://schemas.microsoft.com/office/drawing/2010/main"/>
              </a:ext>
            </a:extLst>
          </a:blip>
          <a:srcRect b="13953"/>
          <a:stretch/>
        </p:blipFill>
        <p:spPr>
          <a:xfrm>
            <a:off x="-2" y="-1"/>
            <a:ext cx="12192002" cy="5901071"/>
          </a:xfrm>
          <a:prstGeom prst="rect">
            <a:avLst/>
          </a:prstGeom>
        </p:spPr>
      </p:pic>
    </p:spTree>
    <p:extLst>
      <p:ext uri="{BB962C8B-B14F-4D97-AF65-F5344CB8AC3E}">
        <p14:creationId xmlns:p14="http://schemas.microsoft.com/office/powerpoint/2010/main" val="3962632571"/>
      </p:ext>
    </p:extLst>
  </p:cSld>
  <p:clrMapOvr>
    <a:masterClrMapping/>
  </p:clrMapOvr>
  <p:extLst>
    <p:ext uri="{DCECCB84-F9BA-43D5-87BE-67443E8EF086}">
      <p15:sldGuideLst xmlns:p15="http://schemas.microsoft.com/office/powerpoint/2012/main">
        <p15:guide id="1" orient="horz" pos="1389" userDrawn="1">
          <p15:clr>
            <a:srgbClr val="FBAE40"/>
          </p15:clr>
        </p15:guide>
        <p15:guide id="2" pos="3840">
          <p15:clr>
            <a:srgbClr val="FBAE40"/>
          </p15:clr>
        </p15:guide>
        <p15:guide id="3" orient="horz" pos="293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oundaries - Ea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953"/>
          <a:stretch/>
        </p:blipFill>
        <p:spPr>
          <a:xfrm>
            <a:off x="-2" y="-1"/>
            <a:ext cx="12192002" cy="5901071"/>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779235" y="3324780"/>
            <a:ext cx="194702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94220" y="3063322"/>
            <a:ext cx="2007001"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05DF1D60-64D4-6159-CFB2-F629EED06746}"/>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7465F180-1D86-23AC-FC56-80A9342D4AB1}"/>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DAEDF846-19C2-D9F0-BFEB-AB6D43225AAF}"/>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2D4C068C-35A9-65DA-14DB-D4AEC9AD3F32}"/>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D05AEE78-1325-88D6-3952-79E2F96AAC30}"/>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DD99EA50-AC3C-17A8-A03E-F63102FE243B}"/>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1402462962"/>
      </p:ext>
    </p:extLst>
  </p:cSld>
  <p:clrMapOvr>
    <a:masterClrMapping/>
  </p:clrMapOvr>
  <p:extLst>
    <p:ext uri="{DCECCB84-F9BA-43D5-87BE-67443E8EF086}">
      <p15:sldGuideLst xmlns:p15="http://schemas.microsoft.com/office/powerpoint/2012/main">
        <p15:guide id="1" orient="horz" pos="1525" userDrawn="1">
          <p15:clr>
            <a:srgbClr val="FBAE40"/>
          </p15:clr>
        </p15:guide>
        <p15:guide id="2" pos="3840">
          <p15:clr>
            <a:srgbClr val="FBAE40"/>
          </p15:clr>
        </p15:guide>
        <p15:guide id="3" orient="horz" pos="279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oundaries - Sou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956"/>
          <a:stretch/>
        </p:blipFill>
        <p:spPr>
          <a:xfrm>
            <a:off x="-2" y="0"/>
            <a:ext cx="12192002" cy="5969480"/>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307651" y="3352863"/>
            <a:ext cx="3003856"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170770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498202" y="3084893"/>
            <a:ext cx="2999038"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69485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79EE5877-5A46-ED61-484C-B33D4F5E8BA9}"/>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15331958-B5CD-C872-9F4C-B6B715A6D8EB}"/>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B8CA8AC7-A136-9DEB-1356-320D10AD3A46}"/>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B928C0E4-D008-B085-0594-0AEBD0249A12}"/>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58B1A967-8961-48EC-AD1A-E4A8EF4064A4}"/>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F7F9F963-BFAC-7C62-8F62-D0D62262A6EC}"/>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3189853274"/>
      </p:ext>
    </p:extLst>
  </p:cSld>
  <p:clrMapOvr>
    <a:masterClrMapping/>
  </p:clrMapOvr>
  <p:extLst>
    <p:ext uri="{DCECCB84-F9BA-43D5-87BE-67443E8EF086}">
      <p15:sldGuideLst xmlns:p15="http://schemas.microsoft.com/office/powerpoint/2012/main">
        <p15:guide id="1" orient="horz" pos="1230" userDrawn="1">
          <p15:clr>
            <a:srgbClr val="FBAE40"/>
          </p15:clr>
        </p15:guide>
        <p15:guide id="2" pos="3840">
          <p15:clr>
            <a:srgbClr val="FBAE40"/>
          </p15:clr>
        </p15:guide>
        <p15:guide id="3" orient="horz" pos="30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ing">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r>
              <a:rPr lang="en-GB"/>
              <a:t>Ending</a:t>
            </a:r>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945958175"/>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rther Informati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hasCustomPrompt="1"/>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Meet the team</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3824222"/>
            <a:ext cx="4924348" cy="2414212"/>
          </a:xfrm>
        </p:spPr>
        <p:txBody>
          <a:bodyPr>
            <a:normAutofit/>
          </a:bodyPr>
          <a:lstStyle>
            <a:lvl1pPr marL="0" indent="0">
              <a:buNone/>
              <a:defRPr sz="1800" b="0" i="0">
                <a:solidFill>
                  <a:schemeClr val="bg1"/>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solidFill>
            <a:schemeClr val="bg1"/>
          </a:solidFill>
        </p:spPr>
        <p:txBody>
          <a:bodyPr wrap="squar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3" name="Footer Placeholder 9">
            <a:extLst>
              <a:ext uri="{FF2B5EF4-FFF2-40B4-BE49-F238E27FC236}">
                <a16:creationId xmlns:a16="http://schemas.microsoft.com/office/drawing/2014/main" id="{92633DDF-94F4-505F-6F9F-062E3DC92A26}"/>
              </a:ext>
            </a:extLst>
          </p:cNvPr>
          <p:cNvSpPr txBox="1">
            <a:spLocks/>
          </p:cNvSpPr>
          <p:nvPr userDrawn="1"/>
        </p:nvSpPr>
        <p:spPr>
          <a:xfrm rot="16200000">
            <a:off x="-926094" y="3471638"/>
            <a:ext cx="224074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4" name="Slide Number Placeholder 10">
            <a:extLst>
              <a:ext uri="{FF2B5EF4-FFF2-40B4-BE49-F238E27FC236}">
                <a16:creationId xmlns:a16="http://schemas.microsoft.com/office/drawing/2014/main" id="{E7B06747-F2F7-6449-E3EF-E2933BB4C8A0}"/>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7" name="Footer Placeholder 9">
            <a:extLst>
              <a:ext uri="{FF2B5EF4-FFF2-40B4-BE49-F238E27FC236}">
                <a16:creationId xmlns:a16="http://schemas.microsoft.com/office/drawing/2014/main" id="{4DA55DD1-1A69-6F0B-8AAD-D9A40BE4C9F0}"/>
              </a:ext>
            </a:extLst>
          </p:cNvPr>
          <p:cNvSpPr txBox="1">
            <a:spLocks/>
          </p:cNvSpPr>
          <p:nvPr userDrawn="1"/>
        </p:nvSpPr>
        <p:spPr>
          <a:xfrm rot="5400000">
            <a:off x="10877348" y="2946451"/>
            <a:ext cx="224074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10" name="Slide Number Placeholder 10">
            <a:extLst>
              <a:ext uri="{FF2B5EF4-FFF2-40B4-BE49-F238E27FC236}">
                <a16:creationId xmlns:a16="http://schemas.microsoft.com/office/drawing/2014/main" id="{9DA22A2F-9BF5-9878-390B-FEE12CF9ADE2}"/>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3361480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lossary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hasCustomPrompt="1"/>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Meet the team</a:t>
            </a: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solidFill>
            <a:schemeClr val="bg1"/>
          </a:solid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3" name="Footer Placeholder 9">
            <a:extLst>
              <a:ext uri="{FF2B5EF4-FFF2-40B4-BE49-F238E27FC236}">
                <a16:creationId xmlns:a16="http://schemas.microsoft.com/office/drawing/2014/main" id="{92633DDF-94F4-505F-6F9F-062E3DC92A26}"/>
              </a:ext>
            </a:extLst>
          </p:cNvPr>
          <p:cNvSpPr txBox="1">
            <a:spLocks/>
          </p:cNvSpPr>
          <p:nvPr userDrawn="1"/>
        </p:nvSpPr>
        <p:spPr>
          <a:xfrm rot="16200000">
            <a:off x="-926094" y="3471638"/>
            <a:ext cx="224074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4" name="Slide Number Placeholder 10">
            <a:extLst>
              <a:ext uri="{FF2B5EF4-FFF2-40B4-BE49-F238E27FC236}">
                <a16:creationId xmlns:a16="http://schemas.microsoft.com/office/drawing/2014/main" id="{E7B06747-F2F7-6449-E3EF-E2933BB4C8A0}"/>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7" name="Footer Placeholder 9">
            <a:extLst>
              <a:ext uri="{FF2B5EF4-FFF2-40B4-BE49-F238E27FC236}">
                <a16:creationId xmlns:a16="http://schemas.microsoft.com/office/drawing/2014/main" id="{4DA55DD1-1A69-6F0B-8AAD-D9A40BE4C9F0}"/>
              </a:ext>
            </a:extLst>
          </p:cNvPr>
          <p:cNvSpPr txBox="1">
            <a:spLocks/>
          </p:cNvSpPr>
          <p:nvPr userDrawn="1"/>
        </p:nvSpPr>
        <p:spPr>
          <a:xfrm rot="5400000">
            <a:off x="10877348" y="2946451"/>
            <a:ext cx="224074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10" name="Slide Number Placeholder 10">
            <a:extLst>
              <a:ext uri="{FF2B5EF4-FFF2-40B4-BE49-F238E27FC236}">
                <a16:creationId xmlns:a16="http://schemas.microsoft.com/office/drawing/2014/main" id="{9DA22A2F-9BF5-9878-390B-FEE12CF9ADE2}"/>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725881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7562F1C3-D8E4-B6FF-1CB4-4CA989B0F14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27565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13161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M 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6944E-BE2B-C420-4BF8-0E3747E2A3E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388"/>
            <a:ext cx="12192000" cy="6858000"/>
          </a:xfrm>
          <a:prstGeom prst="rect">
            <a:avLst/>
          </a:prstGeom>
        </p:spPr>
      </p:pic>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Tree>
    <p:extLst>
      <p:ext uri="{BB962C8B-B14F-4D97-AF65-F5344CB8AC3E}">
        <p14:creationId xmlns:p14="http://schemas.microsoft.com/office/powerpoint/2010/main" val="2736743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dirty="0"/>
              <a:t>Click to edit Master title style</a:t>
            </a:r>
          </a:p>
        </p:txBody>
      </p:sp>
    </p:spTree>
    <p:extLst>
      <p:ext uri="{BB962C8B-B14F-4D97-AF65-F5344CB8AC3E}">
        <p14:creationId xmlns:p14="http://schemas.microsoft.com/office/powerpoint/2010/main" val="928927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etys analysi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359EF-53A8-5BAE-487E-452F4383C71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12209411" cy="6858000"/>
          </a:xfrm>
          <a:prstGeom prst="rect">
            <a:avLst/>
          </a:prstGeom>
        </p:spPr>
      </p:pic>
    </p:spTree>
    <p:extLst>
      <p:ext uri="{BB962C8B-B14F-4D97-AF65-F5344CB8AC3E}">
        <p14:creationId xmlns:p14="http://schemas.microsoft.com/office/powerpoint/2010/main" val="2210251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TNR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A5464-FEBD-CB60-F5BC-5EC05E43CDD9}"/>
              </a:ext>
            </a:extLst>
          </p:cNvPr>
          <p:cNvPicPr>
            <a:picLocks noChangeAspect="1"/>
          </p:cNvPicPr>
          <p:nvPr userDrawn="1"/>
        </p:nvPicPr>
        <p:blipFill>
          <a:blip r:embed="rId2"/>
          <a:stretch>
            <a:fillRect/>
          </a:stretch>
        </p:blipFill>
        <p:spPr>
          <a:xfrm>
            <a:off x="0" y="0"/>
            <a:ext cx="12172123" cy="6858000"/>
          </a:xfrm>
          <a:prstGeom prst="rect">
            <a:avLst/>
          </a:prstGeom>
        </p:spPr>
      </p:pic>
      <p:pic>
        <p:nvPicPr>
          <p:cNvPr id="3" name="Picture 2" descr="A group of green circles on a black background&#10;&#10;Description automatically generated">
            <a:extLst>
              <a:ext uri="{FF2B5EF4-FFF2-40B4-BE49-F238E27FC236}">
                <a16:creationId xmlns:a16="http://schemas.microsoft.com/office/drawing/2014/main" id="{C2833400-665F-11D9-FC6B-D1C56CF2E608}"/>
              </a:ext>
            </a:extLst>
          </p:cNvPr>
          <p:cNvPicPr>
            <a:picLocks noChangeAspect="1"/>
          </p:cNvPicPr>
          <p:nvPr userDrawn="1"/>
        </p:nvPicPr>
        <p:blipFill>
          <a:blip r:embed="rId3"/>
          <a:stretch>
            <a:fillRect/>
          </a:stretch>
        </p:blipFill>
        <p:spPr>
          <a:xfrm>
            <a:off x="2466" y="0"/>
            <a:ext cx="12189533" cy="6859388"/>
          </a:xfrm>
          <a:prstGeom prst="rect">
            <a:avLst/>
          </a:prstGeom>
        </p:spPr>
      </p:pic>
    </p:spTree>
    <p:extLst>
      <p:ext uri="{BB962C8B-B14F-4D97-AF65-F5344CB8AC3E}">
        <p14:creationId xmlns:p14="http://schemas.microsoft.com/office/powerpoint/2010/main" val="4223772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rther information">
    <p:spTree>
      <p:nvGrpSpPr>
        <p:cNvPr id="1" name=""/>
        <p:cNvGrpSpPr/>
        <p:nvPr/>
      </p:nvGrpSpPr>
      <p:grpSpPr>
        <a:xfrm>
          <a:off x="0" y="0"/>
          <a:ext cx="0" cy="0"/>
          <a:chOff x="0" y="0"/>
          <a:chExt cx="0" cy="0"/>
        </a:xfrm>
      </p:grpSpPr>
      <p:pic>
        <p:nvPicPr>
          <p:cNvPr id="5" name="Picture 4" descr="A road through a green field&#10;&#10;Description automatically generated">
            <a:extLst>
              <a:ext uri="{FF2B5EF4-FFF2-40B4-BE49-F238E27FC236}">
                <a16:creationId xmlns:a16="http://schemas.microsoft.com/office/drawing/2014/main" id="{A3BA688C-8162-FA7D-C997-1AE0836EDF0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15616"/>
          <a:stretch/>
        </p:blipFill>
        <p:spPr>
          <a:xfrm>
            <a:off x="-1" y="0"/>
            <a:ext cx="12189533" cy="6858000"/>
          </a:xfrm>
          <a:prstGeom prst="rect">
            <a:avLst/>
          </a:prstGeom>
        </p:spPr>
      </p:pic>
      <p:pic>
        <p:nvPicPr>
          <p:cNvPr id="2" name="Picture 1" descr="A group of yellow circles on a black background&#10;&#10;Description automatically generated">
            <a:extLst>
              <a:ext uri="{FF2B5EF4-FFF2-40B4-BE49-F238E27FC236}">
                <a16:creationId xmlns:a16="http://schemas.microsoft.com/office/drawing/2014/main" id="{1DF1DEB6-F32A-3A23-7CEE-D98C98F2BC91}"/>
              </a:ext>
            </a:extLst>
          </p:cNvPr>
          <p:cNvPicPr>
            <a:picLocks noChangeAspect="1"/>
          </p:cNvPicPr>
          <p:nvPr userDrawn="1"/>
        </p:nvPicPr>
        <p:blipFill>
          <a:blip r:embed="rId3"/>
          <a:stretch>
            <a:fillRect/>
          </a:stretch>
        </p:blipFill>
        <p:spPr>
          <a:xfrm>
            <a:off x="-2" y="0"/>
            <a:ext cx="12189533" cy="6859388"/>
          </a:xfrm>
          <a:prstGeom prst="rect">
            <a:avLst/>
          </a:prstGeom>
        </p:spPr>
      </p:pic>
    </p:spTree>
    <p:extLst>
      <p:ext uri="{BB962C8B-B14F-4D97-AF65-F5344CB8AC3E}">
        <p14:creationId xmlns:p14="http://schemas.microsoft.com/office/powerpoint/2010/main" val="3321411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lossary">
    <p:spTree>
      <p:nvGrpSpPr>
        <p:cNvPr id="1" name=""/>
        <p:cNvGrpSpPr/>
        <p:nvPr/>
      </p:nvGrpSpPr>
      <p:grpSpPr>
        <a:xfrm>
          <a:off x="0" y="0"/>
          <a:ext cx="0" cy="0"/>
          <a:chOff x="0" y="0"/>
          <a:chExt cx="0" cy="0"/>
        </a:xfrm>
      </p:grpSpPr>
      <p:pic>
        <p:nvPicPr>
          <p:cNvPr id="6" name="Picture 5" descr="Close-up of a person using a cell phone&#10;&#10;Description automatically generated">
            <a:extLst>
              <a:ext uri="{FF2B5EF4-FFF2-40B4-BE49-F238E27FC236}">
                <a16:creationId xmlns:a16="http://schemas.microsoft.com/office/drawing/2014/main" id="{359AA500-E3B1-814D-9FB5-E51AD0D025B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237" t="-17" r="-237" b="15941"/>
          <a:stretch/>
        </p:blipFill>
        <p:spPr>
          <a:xfrm>
            <a:off x="-16598" y="-1389"/>
            <a:ext cx="12237626" cy="6859389"/>
          </a:xfrm>
          <a:prstGeom prst="rect">
            <a:avLst/>
          </a:prstGeom>
        </p:spPr>
      </p:pic>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2467" y="0"/>
            <a:ext cx="12189533" cy="6859388"/>
          </a:xfrm>
          <a:prstGeom prst="rect">
            <a:avLst/>
          </a:prstGeom>
          <a:ln>
            <a:noFill/>
          </a:ln>
        </p:spPr>
      </p:pic>
    </p:spTree>
    <p:extLst>
      <p:ext uri="{BB962C8B-B14F-4D97-AF65-F5344CB8AC3E}">
        <p14:creationId xmlns:p14="http://schemas.microsoft.com/office/powerpoint/2010/main" val="248754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pic>
        <p:nvPicPr>
          <p:cNvPr id="2" name="Picture 1" descr="A field with wind turbines in the background&#10;&#10;Description automatically generated">
            <a:extLst>
              <a:ext uri="{FF2B5EF4-FFF2-40B4-BE49-F238E27FC236}">
                <a16:creationId xmlns:a16="http://schemas.microsoft.com/office/drawing/2014/main" id="{7DCE167E-581C-EEBB-9039-B163EC3297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r>
              <a:rPr lang="en-GB"/>
              <a:t>Title page</a:t>
            </a:r>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Tree>
    <p:extLst>
      <p:ext uri="{BB962C8B-B14F-4D97-AF65-F5344CB8AC3E}">
        <p14:creationId xmlns:p14="http://schemas.microsoft.com/office/powerpoint/2010/main" val="3532655862"/>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chemeClr val="tx2"/>
        </a:solid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hasCustomPrompt="1"/>
          </p:nvPr>
        </p:nvSpPr>
        <p:spPr>
          <a:xfrm>
            <a:off x="637273" y="1743095"/>
            <a:ext cx="5045070" cy="4418573"/>
          </a:xfrm>
        </p:spPr>
        <p:txBody>
          <a:bodyPr>
            <a:normAutofit/>
          </a:bodyPr>
          <a:lstStyle>
            <a:lvl1pPr marL="0" indent="0">
              <a:buNone/>
              <a:defRPr sz="1800" b="0" i="0">
                <a:solidFill>
                  <a:schemeClr val="bg1"/>
                </a:solidFill>
                <a:latin typeface="Poppins" pitchFamily="2" charset="77"/>
              </a:defRPr>
            </a:lvl1pPr>
            <a:lvl2pPr marL="457200" indent="0">
              <a:buNone/>
              <a:defRPr sz="1400">
                <a:solidFill>
                  <a:schemeClr val="bg1"/>
                </a:solidFill>
              </a:defRPr>
            </a:lvl2pPr>
            <a:lvl3pPr marL="914400" indent="0">
              <a:buNone/>
              <a:defRPr/>
            </a:lvl3pPr>
            <a:lvl4pPr marL="1371600" indent="0">
              <a:buNone/>
              <a:defRPr/>
            </a:lvl4pPr>
            <a:lvl5pPr marL="1828800" indent="0">
              <a:buNone/>
              <a:defRPr/>
            </a:lvl5pPr>
          </a:lstStyle>
          <a:p>
            <a:pPr lvl="0"/>
            <a:r>
              <a:rPr lang="en-GB"/>
              <a:t>Foreword				1</a:t>
            </a:r>
          </a:p>
          <a:p>
            <a:pPr lvl="0"/>
            <a:r>
              <a:rPr lang="en-GB"/>
              <a:t>Key Messages				1</a:t>
            </a:r>
          </a:p>
          <a:p>
            <a:pPr lvl="0"/>
            <a:r>
              <a:rPr lang="en-GB"/>
              <a:t>Our ETYS analysis			1</a:t>
            </a:r>
          </a:p>
          <a:p>
            <a:pPr lvl="0"/>
            <a:r>
              <a:rPr lang="en-GB"/>
              <a:t>Electricity Transmission Network		1 Requirements</a:t>
            </a:r>
          </a:p>
          <a:p>
            <a:pPr lvl="1"/>
            <a:r>
              <a:rPr lang="en-GB"/>
              <a:t>Scotland				1</a:t>
            </a:r>
          </a:p>
          <a:p>
            <a:pPr lvl="1"/>
            <a:r>
              <a:rPr lang="en-GB"/>
              <a:t>North of England			1</a:t>
            </a:r>
          </a:p>
          <a:p>
            <a:pPr lvl="1"/>
            <a:r>
              <a:rPr lang="en-GB"/>
              <a:t>North Wales and the Midlands		1</a:t>
            </a:r>
          </a:p>
          <a:p>
            <a:pPr lvl="1"/>
            <a:r>
              <a:rPr lang="en-GB"/>
              <a:t>East of England				1</a:t>
            </a:r>
          </a:p>
          <a:p>
            <a:pPr lvl="1"/>
            <a:r>
              <a:rPr lang="en-GB"/>
              <a:t>South Wales and South of England		1</a:t>
            </a:r>
          </a:p>
          <a:p>
            <a:pPr lvl="0"/>
            <a:r>
              <a:rPr lang="en-GB"/>
              <a:t>Meet the team 				1</a:t>
            </a:r>
          </a:p>
          <a:p>
            <a:pPr lvl="0"/>
            <a:r>
              <a:rPr lang="en-GB"/>
              <a:t>Glossary				1</a:t>
            </a:r>
          </a:p>
          <a:p>
            <a:pPr lvl="1"/>
            <a:endParaRPr lang="en-GB"/>
          </a:p>
          <a:p>
            <a:pPr lvl="1"/>
            <a:endParaRPr lang="en-GB"/>
          </a:p>
          <a:p>
            <a:pPr lvl="0"/>
            <a:endParaRPr lang="en-GB"/>
          </a:p>
        </p:txBody>
      </p:sp>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6509659" y="-679000"/>
            <a:ext cx="8215999" cy="8215999"/>
          </a:xfrm>
          <a:prstGeom prst="ellipse">
            <a:avLst/>
          </a:prstGeom>
        </p:spPr>
        <p:txBody>
          <a:bodyPr/>
          <a:lstStyle/>
          <a:p>
            <a:endParaRPr lang="en-GB"/>
          </a:p>
        </p:txBody>
      </p:sp>
    </p:spTree>
    <p:extLst>
      <p:ext uri="{BB962C8B-B14F-4D97-AF65-F5344CB8AC3E}">
        <p14:creationId xmlns:p14="http://schemas.microsoft.com/office/powerpoint/2010/main" val="90683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4157379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ontents page">
    <p:bg>
      <p:bgPr>
        <a:solidFill>
          <a:srgbClr val="3F87AA"/>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398144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3285708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1965243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Poppins" pitchFamily="2" charset="77"/>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B61424DF-37C5-E8FF-0693-6DC50DFA71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6352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7A3864"/>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72FC02AE-1AAC-7ECE-4BF2-8C2929350E8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57849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A84D4CDE-5878-2D26-7E2A-5736CF858EE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126285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0" i="0">
                <a:solidFill>
                  <a:schemeClr val="accent2"/>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F0D8DDC-157D-E41B-CBD5-F5507A026C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535756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3F87AA"/>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171194"/>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664435E4-A94F-659B-D563-856E739CC9C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72858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7149" y="3890209"/>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0" i="0">
                <a:solidFill>
                  <a:schemeClr val="accent1"/>
                </a:solidFill>
                <a:latin typeface="Poppins Medium" pitchFamily="2" charset="77"/>
                <a:cs typeface="Poppins Medium" pitchFamily="2" charset="77"/>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Poppins" pitchFamily="2" charset="77"/>
              </a:defRPr>
            </a:lvl1pPr>
            <a:lvl2pPr marL="914400" indent="-457200">
              <a:buClr>
                <a:schemeClr val="accent1"/>
              </a:buClr>
              <a:buFont typeface="+mj-lt"/>
              <a:buAutoNum type="arabicPeriod"/>
              <a:defRPr sz="1400" b="0" i="0">
                <a:solidFill>
                  <a:schemeClr val="bg1"/>
                </a:solidFill>
                <a:latin typeface="Poppins" pitchFamily="2" charset="77"/>
              </a:defRPr>
            </a:lvl2pPr>
            <a:lvl3pPr marL="1371600" indent="-457200">
              <a:buClr>
                <a:schemeClr val="accent1"/>
              </a:buClr>
              <a:buFont typeface="+mj-lt"/>
              <a:buAutoNum type="arabicPeriod"/>
              <a:defRPr sz="1400" b="0" i="0">
                <a:solidFill>
                  <a:schemeClr val="bg1"/>
                </a:solidFill>
                <a:latin typeface="Poppins" pitchFamily="2" charset="77"/>
              </a:defRPr>
            </a:lvl3pPr>
            <a:lvl4pPr marL="1714500" indent="-342900">
              <a:buClr>
                <a:schemeClr val="accent1"/>
              </a:buClr>
              <a:buFont typeface="+mj-lt"/>
              <a:buAutoNum type="arabicPeriod"/>
              <a:defRPr sz="1400" b="0" i="0">
                <a:solidFill>
                  <a:schemeClr val="bg1"/>
                </a:solidFill>
                <a:latin typeface="Poppins" pitchFamily="2" charset="77"/>
              </a:defRPr>
            </a:lvl4pPr>
            <a:lvl5pPr marL="2171700" indent="-342900">
              <a:buClr>
                <a:schemeClr val="accent1"/>
              </a:buClr>
              <a:buFont typeface="+mj-lt"/>
              <a:buAutoNum type="arabicPeriod"/>
              <a:defRPr sz="1400" b="0" i="0">
                <a:solidFill>
                  <a:schemeClr val="bg1"/>
                </a:solidFill>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31ECEC26-1630-4E64-F2CE-15AC8D9DE40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itchFamily="2" charset="77"/>
              </a:rPr>
              <a:t>Public</a:t>
            </a:r>
          </a:p>
        </p:txBody>
      </p:sp>
    </p:spTree>
    <p:extLst>
      <p:ext uri="{BB962C8B-B14F-4D97-AF65-F5344CB8AC3E}">
        <p14:creationId xmlns:p14="http://schemas.microsoft.com/office/powerpoint/2010/main" val="334539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57FE990D-228C-FCDE-0A15-0DF08D078B0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659695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82038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7CE72D25-3E0E-710D-9BCD-0982600026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31145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0B9BFE38-B7CD-0A4C-1AAE-65706FE9A31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270388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7AA450"/>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1077687"/>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4FF91707-5D4B-CA6A-ABC5-F682A39DF20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582145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877E368F-6B9D-6F1D-6C75-4991CC7DAED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929857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87086"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2C5861B5-CD8F-EB20-8FAA-52B2F6A42F4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871831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11536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0" i="0">
                <a:solidFill>
                  <a:schemeClr val="accent5"/>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934A9EB-9590-4CAF-23D2-74BF331BCF5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67150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847147E8-B984-E512-52AF-BE49CE4AD4A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232268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Poppins" pitchFamily="2" charset="77"/>
              </a:defRPr>
            </a:lvl1pPr>
            <a:lvl2pPr marL="914400" indent="-457200">
              <a:buFont typeface="+mj-lt"/>
              <a:buAutoNum type="arabicPeriod"/>
              <a:defRPr b="0" i="0">
                <a:latin typeface="Poppins" pitchFamily="2" charset="77"/>
              </a:defRPr>
            </a:lvl2pPr>
            <a:lvl3pPr marL="1371600" indent="-457200">
              <a:buFont typeface="+mj-lt"/>
              <a:buAutoNum type="arabicPeriod"/>
              <a:defRPr b="0" i="0">
                <a:latin typeface="Poppins" pitchFamily="2" charset="77"/>
              </a:defRPr>
            </a:lvl3pPr>
            <a:lvl4pPr marL="1714500" indent="-342900">
              <a:buFont typeface="+mj-lt"/>
              <a:buAutoNum type="arabicPeriod"/>
              <a:defRPr b="0" i="0">
                <a:latin typeface="Poppins" pitchFamily="2" charset="77"/>
              </a:defRPr>
            </a:lvl4pPr>
            <a:lvl5pPr marL="2171700" indent="-342900">
              <a:buFont typeface="+mj-lt"/>
              <a:buAutoNum type="arabicPeriod"/>
              <a:defRPr b="0" i="0">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7910135"/>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ewor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hasCustomPrompt="1"/>
          </p:nvPr>
        </p:nvSpPr>
        <p:spPr>
          <a:xfrm>
            <a:off x="637273" y="365125"/>
            <a:ext cx="10917452" cy="1325563"/>
          </a:xfrm>
        </p:spPr>
        <p:txBody>
          <a:bodyPr/>
          <a:lstStyle>
            <a:lvl1pPr>
              <a:defRPr b="0" i="0">
                <a:solidFill>
                  <a:schemeClr val="accent1"/>
                </a:solidFill>
                <a:latin typeface="Poppins Light" panose="00000400000000000000" pitchFamily="2" charset="0"/>
                <a:cs typeface="Poppins Light" panose="00000400000000000000" pitchFamily="2" charset="0"/>
              </a:defRPr>
            </a:lvl1pPr>
          </a:lstStyle>
          <a:p>
            <a:r>
              <a:rPr lang="en-GB"/>
              <a:t>Foreword</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926771"/>
            <a:ext cx="5295695" cy="4153354"/>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59029" y="1926771"/>
            <a:ext cx="5295695" cy="4153354"/>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24380" y="3435486"/>
            <a:ext cx="203833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Foreword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142" y="227309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024598" y="2857182"/>
            <a:ext cx="1950426"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Foreword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70231" y="3943112"/>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1199443665"/>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guide id="3" pos="7469" userDrawn="1">
          <p15:clr>
            <a:srgbClr val="FBAE40"/>
          </p15:clr>
        </p15:guide>
        <p15:guide id="4" pos="21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box x2 km">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2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30581" y="3424530"/>
            <a:ext cx="203833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Key Messages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3" y="226213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020331" y="3145678"/>
            <a:ext cx="1950426"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Key Messages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5964" y="427446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3200" b="0" i="0">
                <a:solidFill>
                  <a:schemeClr val="accent1"/>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8914230"/>
      </p:ext>
    </p:extLst>
  </p:cSld>
  <p:clrMapOvr>
    <a:masterClrMapping/>
  </p:clrMapOvr>
  <p:extLst>
    <p:ext uri="{DCECCB84-F9BA-43D5-87BE-67443E8EF086}">
      <p15:sldGuideLst xmlns:p15="http://schemas.microsoft.com/office/powerpoint/2012/main">
        <p15:guide id="1" orient="horz" pos="1616" userDrawn="1">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box x2 our etys analysis">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2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042904" y="3636853"/>
            <a:ext cx="2462977"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Appendix H</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3" y="226213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08762" y="2855533"/>
            <a:ext cx="217536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Appendix H</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6863" y="4015829"/>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32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518199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TNR">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852567" y="3445842"/>
            <a:ext cx="408230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Electricity Transmission Network Requirements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5" y="126146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025473" y="3063010"/>
            <a:ext cx="3942252"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Electricity Transmission Network Requirements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7019" y="5115376"/>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3065479"/>
      </p:ext>
    </p:extLst>
  </p:cSld>
  <p:clrMapOvr>
    <a:masterClrMapping/>
  </p:clrMapOvr>
  <p:extLst>
    <p:ext uri="{DCECCB84-F9BA-43D5-87BE-67443E8EF086}">
      <p15:sldGuideLst xmlns:p15="http://schemas.microsoft.com/office/powerpoint/2012/main">
        <p15:guide id="1" orient="horz" pos="3385"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tx2"/>
                </a:solidFill>
                <a:latin typeface="Poppins" pitchFamily="2" charset="77"/>
                <a:cs typeface="Poppins" pitchFamily="2" charset="77"/>
              </a:rPr>
              <a:t>‹#›</a:t>
            </a:fld>
            <a:endParaRPr lang="en-GB" sz="2000" noProof="0">
              <a:solidFill>
                <a:schemeClr val="tx2"/>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Public</a:t>
            </a:r>
          </a:p>
        </p:txBody>
      </p:sp>
    </p:spTree>
    <p:extLst>
      <p:ext uri="{BB962C8B-B14F-4D97-AF65-F5344CB8AC3E}">
        <p14:creationId xmlns:p14="http://schemas.microsoft.com/office/powerpoint/2010/main" val="369104009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4" r:id="rId3"/>
    <p:sldLayoutId id="2147483676" r:id="rId4"/>
    <p:sldLayoutId id="2147483650" r:id="rId5"/>
    <p:sldLayoutId id="2147483686" r:id="rId6"/>
    <p:sldLayoutId id="2147483651" r:id="rId7"/>
    <p:sldLayoutId id="2147483691" r:id="rId8"/>
    <p:sldLayoutId id="2147483692" r:id="rId9"/>
    <p:sldLayoutId id="2147483697" r:id="rId10"/>
    <p:sldLayoutId id="2147483698" r:id="rId11"/>
    <p:sldLayoutId id="2147483699" r:id="rId12"/>
    <p:sldLayoutId id="2147483700" r:id="rId13"/>
    <p:sldLayoutId id="2147483701" r:id="rId14"/>
    <p:sldLayoutId id="2147483685" r:id="rId15"/>
    <p:sldLayoutId id="2147483693" r:id="rId16"/>
    <p:sldLayoutId id="2147483694" r:id="rId17"/>
    <p:sldLayoutId id="2147483695" r:id="rId18"/>
    <p:sldLayoutId id="2147483696" r:id="rId19"/>
    <p:sldLayoutId id="2147483654" r:id="rId20"/>
    <p:sldLayoutId id="2147483702" r:id="rId21"/>
    <p:sldLayoutId id="2147483666" r:id="rId22"/>
    <p:sldLayoutId id="2147483673" r:id="rId23"/>
    <p:sldLayoutId id="2147483681" r:id="rId24"/>
    <p:sldLayoutId id="2147483672" r:id="rId25"/>
    <p:sldLayoutId id="2147483687" r:id="rId26"/>
    <p:sldLayoutId id="2147483688" r:id="rId27"/>
    <p:sldLayoutId id="2147483689" r:id="rId28"/>
    <p:sldLayoutId id="2147483690" r:id="rId29"/>
    <p:sldLayoutId id="2147483655" r:id="rId30"/>
    <p:sldLayoutId id="2147483705" r:id="rId31"/>
    <p:sldLayoutId id="2147483704" r:id="rId32"/>
    <p:sldLayoutId id="2147483703" r:id="rId33"/>
    <p:sldLayoutId id="2147483706" r:id="rId34"/>
    <p:sldLayoutId id="2147483677" r:id="rId35"/>
    <p:sldLayoutId id="2147483656" r:id="rId36"/>
    <p:sldLayoutId id="2147483667" r:id="rId37"/>
    <p:sldLayoutId id="2147483660" r:id="rId38"/>
    <p:sldLayoutId id="2147483663" r:id="rId39"/>
    <p:sldLayoutId id="2147483668" r:id="rId40"/>
    <p:sldLayoutId id="2147483671" r:id="rId41"/>
    <p:sldLayoutId id="2147483682" r:id="rId42"/>
    <p:sldLayoutId id="2147483661" r:id="rId43"/>
    <p:sldLayoutId id="2147483664" r:id="rId44"/>
    <p:sldLayoutId id="2147483669" r:id="rId45"/>
    <p:sldLayoutId id="2147483670" r:id="rId46"/>
    <p:sldLayoutId id="2147483683" r:id="rId47"/>
    <p:sldLayoutId id="2147483662" r:id="rId48"/>
    <p:sldLayoutId id="2147483665" r:id="rId49"/>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energy/en/%20topics/infrastructure/projects-common-interest" TargetMode="External"/><Relationship Id="rId2" Type="http://schemas.openxmlformats.org/officeDocument/2006/relationships/hyperlink" Target="https://www.nationalgrideso.com/connections/%20registers-reports-and-guidance" TargetMode="External"/><Relationship Id="rId1" Type="http://schemas.openxmlformats.org/officeDocument/2006/relationships/slideLayout" Target="../slideLayouts/slideLayout8.xml"/><Relationship Id="rId4" Type="http://schemas.openxmlformats.org/officeDocument/2006/relationships/hyperlink" Target="https://tyndp.entsoe.eu/tyndp2018/projects/projec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9F2A-7CA1-B530-BD82-49D8392DAF34}"/>
              </a:ext>
            </a:extLst>
          </p:cNvPr>
          <p:cNvSpPr>
            <a:spLocks noGrp="1"/>
          </p:cNvSpPr>
          <p:nvPr>
            <p:ph type="ctrTitle"/>
          </p:nvPr>
        </p:nvSpPr>
        <p:spPr/>
        <p:txBody>
          <a:bodyPr>
            <a:normAutofit fontScale="90000"/>
          </a:bodyPr>
          <a:lstStyle/>
          <a:p>
            <a:r>
              <a:rPr lang="en-GB" dirty="0">
                <a:solidFill>
                  <a:schemeClr val="bg1"/>
                </a:solidFill>
              </a:rPr>
              <a:t>Further information on inputs and methodologies</a:t>
            </a:r>
          </a:p>
        </p:txBody>
      </p:sp>
      <p:sp>
        <p:nvSpPr>
          <p:cNvPr id="3" name="Subtitle 2">
            <a:extLst>
              <a:ext uri="{FF2B5EF4-FFF2-40B4-BE49-F238E27FC236}">
                <a16:creationId xmlns:a16="http://schemas.microsoft.com/office/drawing/2014/main" id="{57C54640-909E-8F9B-1664-A4E2830E8F3B}"/>
              </a:ext>
            </a:extLst>
          </p:cNvPr>
          <p:cNvSpPr>
            <a:spLocks noGrp="1"/>
          </p:cNvSpPr>
          <p:nvPr>
            <p:ph type="subTitle" idx="1"/>
          </p:nvPr>
        </p:nvSpPr>
        <p:spPr>
          <a:xfrm>
            <a:off x="628664" y="3215239"/>
            <a:ext cx="3824891" cy="663146"/>
          </a:xfrm>
        </p:spPr>
        <p:txBody>
          <a:bodyPr/>
          <a:lstStyle/>
          <a:p>
            <a:r>
              <a:rPr lang="en-GB" dirty="0"/>
              <a:t>Appendix H</a:t>
            </a:r>
          </a:p>
        </p:txBody>
      </p:sp>
    </p:spTree>
    <p:extLst>
      <p:ext uri="{BB962C8B-B14F-4D97-AF65-F5344CB8AC3E}">
        <p14:creationId xmlns:p14="http://schemas.microsoft.com/office/powerpoint/2010/main" val="3846446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A23DF-77F8-AF5B-F355-361DC54EB8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CF94E6-A418-5128-16FA-320B691C5266}"/>
              </a:ext>
            </a:extLst>
          </p:cNvPr>
          <p:cNvSpPr>
            <a:spLocks noGrp="1"/>
          </p:cNvSpPr>
          <p:nvPr>
            <p:ph type="title"/>
          </p:nvPr>
        </p:nvSpPr>
        <p:spPr/>
        <p:txBody>
          <a:bodyPr/>
          <a:lstStyle/>
          <a:p>
            <a:r>
              <a:rPr lang="en-GB" sz="2800" dirty="0"/>
              <a:t>Applying the FES in system planning</a:t>
            </a:r>
          </a:p>
        </p:txBody>
      </p:sp>
      <p:sp>
        <p:nvSpPr>
          <p:cNvPr id="4" name="Content Placeholder 3">
            <a:extLst>
              <a:ext uri="{FF2B5EF4-FFF2-40B4-BE49-F238E27FC236}">
                <a16:creationId xmlns:a16="http://schemas.microsoft.com/office/drawing/2014/main" id="{B1388F87-56FA-600C-5E2C-66EFB10B44E7}"/>
              </a:ext>
            </a:extLst>
          </p:cNvPr>
          <p:cNvSpPr>
            <a:spLocks noGrp="1"/>
          </p:cNvSpPr>
          <p:nvPr>
            <p:ph sz="quarter" idx="15"/>
          </p:nvPr>
        </p:nvSpPr>
        <p:spPr>
          <a:xfrm>
            <a:off x="6202550" y="1496778"/>
            <a:ext cx="5295900" cy="4870600"/>
          </a:xfrm>
        </p:spPr>
        <p:txBody>
          <a:bodyPr numCol="1" spcCol="180000">
            <a:normAutofit/>
          </a:bodyPr>
          <a:lstStyle/>
          <a:p>
            <a:pPr marL="0" indent="0">
              <a:buNone/>
            </a:pPr>
            <a:r>
              <a:rPr lang="en-GB" sz="1000" dirty="0"/>
              <a:t>The security criterion assumes that intermittent generation and interconnectors are unavailable, and power must come from generation plants with reliable energy supply.</a:t>
            </a:r>
          </a:p>
          <a:p>
            <a:pPr marL="0" indent="0">
              <a:buNone/>
            </a:pPr>
            <a:r>
              <a:rPr lang="en-GB" sz="1000" dirty="0"/>
              <a:t>This scenario is to assess whether the NETS is sufficient to supply demand at times when intermittent low-carbon generation and interconnectors are unavailable.</a:t>
            </a:r>
          </a:p>
          <a:p>
            <a:pPr marL="0" indent="0">
              <a:buNone/>
            </a:pPr>
            <a:r>
              <a:rPr lang="en-GB" sz="1000" dirty="0"/>
              <a:t>To set up the security generation scenario, we start by checking if we need to trim the total generation connected to the NETS to below 120% of the total ACS demand. The 120% is the amount we’ve determined appropriate to ensure adequate generation margin. We trim the total generation capacity to 120% by applying a ranking order to help identify the generation units that are most likely to operate and meet 100% ACS peak demand and those which are most likely to provide 20% reserve. We apply the ranking order considering both future and existing generation.</a:t>
            </a:r>
          </a:p>
          <a:p>
            <a:pPr marL="0" indent="0">
              <a:buNone/>
            </a:pPr>
            <a:r>
              <a:rPr lang="en-GB" sz="1000" dirty="0"/>
              <a:t>For the existing generation, we apply appropriate ranks, by looking at how the unit operated during the previous two winter periods (beginning of December to the end of January). The method described for ordering plant in terms of operational history is supported by our experiential judgement and market intelligence. For example, a plant may have achieved a low ranking based on the previous winter’s operational data but it could be that this was down to a unique set of circumstances that are unlikely to be repeated in the future (for example, a plant that has been mothballed but market intelligence suggests it may return in the future). So, plant rankings may be revised, to make them more realistic.</a:t>
            </a:r>
          </a:p>
          <a:p>
            <a:pPr marL="0" indent="0">
              <a:buNone/>
            </a:pPr>
            <a:r>
              <a:rPr lang="en-GB" sz="1000" dirty="0"/>
              <a:t>For future plant, we apply appropriate ranks, by considering the fuel type of the unit. We assume that low-carbon plant is more likely to operate as baseload, and that new thermal plant is likely to be more efficient than existing thermal generation so we give it a higher ranking. The ranking order we use to determine the operation of future plant is shown in table H1.1 on the next page.</a:t>
            </a:r>
          </a:p>
        </p:txBody>
      </p:sp>
      <p:sp>
        <p:nvSpPr>
          <p:cNvPr id="5" name="TextBox 4">
            <a:extLst>
              <a:ext uri="{FF2B5EF4-FFF2-40B4-BE49-F238E27FC236}">
                <a16:creationId xmlns:a16="http://schemas.microsoft.com/office/drawing/2014/main" id="{28A43B40-CEF7-06A9-CD0C-B41BD05FF012}"/>
              </a:ext>
            </a:extLst>
          </p:cNvPr>
          <p:cNvSpPr txBox="1"/>
          <p:nvPr/>
        </p:nvSpPr>
        <p:spPr>
          <a:xfrm>
            <a:off x="637272" y="1143002"/>
            <a:ext cx="5295695" cy="738664"/>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The FES data is applied to network simulation models of the NETS so that we can analyse their impact on the network and assess the network’s performance. </a:t>
            </a:r>
          </a:p>
        </p:txBody>
      </p:sp>
      <p:sp>
        <p:nvSpPr>
          <p:cNvPr id="6" name="TextBox 5">
            <a:extLst>
              <a:ext uri="{FF2B5EF4-FFF2-40B4-BE49-F238E27FC236}">
                <a16:creationId xmlns:a16="http://schemas.microsoft.com/office/drawing/2014/main" id="{08119D32-1E67-D0A1-6FF7-6DA9B3994430}"/>
              </a:ext>
            </a:extLst>
          </p:cNvPr>
          <p:cNvSpPr txBox="1"/>
          <p:nvPr/>
        </p:nvSpPr>
        <p:spPr>
          <a:xfrm>
            <a:off x="6204307" y="1143002"/>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Security Criterion</a:t>
            </a:r>
          </a:p>
        </p:txBody>
      </p:sp>
      <p:sp>
        <p:nvSpPr>
          <p:cNvPr id="9" name="Content Placeholder 3">
            <a:extLst>
              <a:ext uri="{FF2B5EF4-FFF2-40B4-BE49-F238E27FC236}">
                <a16:creationId xmlns:a16="http://schemas.microsoft.com/office/drawing/2014/main" id="{FB61D2CC-F809-AD03-A1D9-0657613868B3}"/>
              </a:ext>
            </a:extLst>
          </p:cNvPr>
          <p:cNvSpPr txBox="1">
            <a:spLocks/>
          </p:cNvSpPr>
          <p:nvPr/>
        </p:nvSpPr>
        <p:spPr>
          <a:xfrm>
            <a:off x="635515" y="2410935"/>
            <a:ext cx="5295900" cy="1828312"/>
          </a:xfrm>
          <a:prstGeom prst="rect">
            <a:avLst/>
          </a:prstGeom>
        </p:spPr>
        <p:txBody>
          <a:bodyPr vert="horz" lIns="91440" tIns="45720" rIns="91440" bIns="45720" numCol="1"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dirty="0"/>
              <a:t>The FES demand backgrounds provide us with national demand broken down into regions. This is further broken up into individual supply points, so the flow of power from supply to demand can be monitored. Embedded generation is taken into account in the demand applied to the models so that both transmission and embedded connection is considered consistently.</a:t>
            </a:r>
          </a:p>
        </p:txBody>
      </p:sp>
      <p:sp>
        <p:nvSpPr>
          <p:cNvPr id="12" name="TextBox 11">
            <a:extLst>
              <a:ext uri="{FF2B5EF4-FFF2-40B4-BE49-F238E27FC236}">
                <a16:creationId xmlns:a16="http://schemas.microsoft.com/office/drawing/2014/main" id="{A9B7BB3A-2B0C-06D9-4533-4F8E31C577BB}"/>
              </a:ext>
            </a:extLst>
          </p:cNvPr>
          <p:cNvSpPr txBox="1"/>
          <p:nvPr/>
        </p:nvSpPr>
        <p:spPr>
          <a:xfrm>
            <a:off x="637272" y="2057158"/>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Application of Demand Data</a:t>
            </a:r>
          </a:p>
        </p:txBody>
      </p:sp>
      <p:sp>
        <p:nvSpPr>
          <p:cNvPr id="14" name="Content Placeholder 3">
            <a:extLst>
              <a:ext uri="{FF2B5EF4-FFF2-40B4-BE49-F238E27FC236}">
                <a16:creationId xmlns:a16="http://schemas.microsoft.com/office/drawing/2014/main" id="{C5A39D53-7FA9-76A7-113C-EE3A39341DBE}"/>
              </a:ext>
            </a:extLst>
          </p:cNvPr>
          <p:cNvSpPr txBox="1">
            <a:spLocks/>
          </p:cNvSpPr>
          <p:nvPr/>
        </p:nvSpPr>
        <p:spPr>
          <a:xfrm>
            <a:off x="633758" y="4539066"/>
            <a:ext cx="5295900" cy="1828312"/>
          </a:xfrm>
          <a:prstGeom prst="rect">
            <a:avLst/>
          </a:prstGeom>
        </p:spPr>
        <p:txBody>
          <a:bodyPr vert="horz" lIns="91440" tIns="45720" rIns="91440" bIns="45720" numCol="1" spcCol="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dirty="0"/>
              <a:t>The NETS Security and Quality of Supply Standard (SQSS) outlines the two criteria (security and economy) that form the system capability planning requirements. These criteria define two different generation and demand backgrounds against which to monitor flow of power from supply to demand. More detail about this monitoring is provided in Chapter 3. Here we focus on how the generation data is applied to meet national ACS peak demand.</a:t>
            </a:r>
          </a:p>
        </p:txBody>
      </p:sp>
      <p:sp>
        <p:nvSpPr>
          <p:cNvPr id="15" name="TextBox 14">
            <a:extLst>
              <a:ext uri="{FF2B5EF4-FFF2-40B4-BE49-F238E27FC236}">
                <a16:creationId xmlns:a16="http://schemas.microsoft.com/office/drawing/2014/main" id="{85C99FF3-327E-7828-F1BE-C57A59BA4DF7}"/>
              </a:ext>
            </a:extLst>
          </p:cNvPr>
          <p:cNvSpPr txBox="1"/>
          <p:nvPr/>
        </p:nvSpPr>
        <p:spPr>
          <a:xfrm>
            <a:off x="635515" y="4185289"/>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Application of Generation Data</a:t>
            </a:r>
          </a:p>
        </p:txBody>
      </p:sp>
    </p:spTree>
    <p:extLst>
      <p:ext uri="{BB962C8B-B14F-4D97-AF65-F5344CB8AC3E}">
        <p14:creationId xmlns:p14="http://schemas.microsoft.com/office/powerpoint/2010/main" val="2988093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BE45D-F7BB-271A-F024-75A9EC7281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EC018F-334D-50C0-453A-B7F3955506B1}"/>
              </a:ext>
            </a:extLst>
          </p:cNvPr>
          <p:cNvSpPr>
            <a:spLocks noGrp="1"/>
          </p:cNvSpPr>
          <p:nvPr>
            <p:ph type="body" sz="quarter" idx="13"/>
          </p:nvPr>
        </p:nvSpPr>
        <p:spPr>
          <a:xfrm>
            <a:off x="637272" y="1524000"/>
            <a:ext cx="5295695" cy="5327796"/>
          </a:xfrm>
        </p:spPr>
        <p:txBody>
          <a:bodyPr>
            <a:normAutofit/>
          </a:bodyPr>
          <a:lstStyle/>
          <a:p>
            <a:pPr algn="l" rtl="0" fontAlgn="base"/>
            <a:r>
              <a:rPr lang="en-GB" sz="1000" b="0" i="0" dirty="0">
                <a:solidFill>
                  <a:srgbClr val="000000"/>
                </a:solidFill>
                <a:effectLst/>
                <a:latin typeface="Poppins" panose="00000500000000000000" pitchFamily="2" charset="0"/>
                <a:cs typeface="Poppins" panose="00000500000000000000" pitchFamily="2" charset="0"/>
              </a:rPr>
              <a:t>The economy criterion assumes a credible dispatch with a significant output from intermittent generation such as wind farms and support from interconnectors. This tests the NETS has suitable capacity without unduly restricting generation output.</a:t>
            </a:r>
          </a:p>
          <a:p>
            <a:pPr algn="l" rtl="0" fontAlgn="base"/>
            <a:r>
              <a:rPr lang="en-GB" sz="1000" b="0" i="0" dirty="0">
                <a:solidFill>
                  <a:srgbClr val="000000"/>
                </a:solidFill>
                <a:effectLst/>
                <a:latin typeface="Poppins" panose="00000500000000000000" pitchFamily="2" charset="0"/>
                <a:cs typeface="Poppins" panose="00000500000000000000" pitchFamily="2" charset="0"/>
              </a:rPr>
              <a:t>To set up the dispatch scenario which represents the economy criterion, we use three categories for generation units: non-contributory, directly scaled and variably scaled. Non-contributory plants, like OCGTs, are not included in the dispatched generation background. Directly scaled plants, like wind and nuclear, are included in the dispatch scenario using the scaled dispatch factors as specified by the SQSS (and shown in table H1.2 below). Finally we use variably scaled plants to maintain the balance of demand and generation.</a:t>
            </a:r>
          </a:p>
          <a:p>
            <a:pPr algn="l" rtl="0" fontAlgn="base"/>
            <a:r>
              <a:rPr lang="en-GB" sz="1000" b="0" i="0" dirty="0">
                <a:solidFill>
                  <a:srgbClr val="000000"/>
                </a:solidFill>
                <a:effectLst/>
                <a:latin typeface="Poppins" panose="00000500000000000000" pitchFamily="2" charset="0"/>
                <a:cs typeface="Poppins" panose="00000500000000000000" pitchFamily="2" charset="0"/>
              </a:rPr>
              <a:t>These two criteria allow us to assess the capability requirement of the NETS in order to maintain both security of supply and facilitate the economic and efficient operation of the generation market.</a:t>
            </a:r>
          </a:p>
          <a:p>
            <a:pPr algn="l" rtl="0" fontAlgn="base"/>
            <a:r>
              <a:rPr lang="en-GB" sz="1000" b="0" i="0" dirty="0">
                <a:solidFill>
                  <a:srgbClr val="000000"/>
                </a:solidFill>
                <a:effectLst/>
                <a:latin typeface="Poppins" panose="00000500000000000000" pitchFamily="2" charset="0"/>
                <a:cs typeface="Poppins" panose="00000500000000000000" pitchFamily="2" charset="0"/>
              </a:rPr>
              <a:t>Chapter 3 in the main ETYS document explains how we use these two criteria to determine network capability and regional requirements.</a:t>
            </a:r>
          </a:p>
        </p:txBody>
      </p:sp>
      <p:sp>
        <p:nvSpPr>
          <p:cNvPr id="3" name="Title 2">
            <a:extLst>
              <a:ext uri="{FF2B5EF4-FFF2-40B4-BE49-F238E27FC236}">
                <a16:creationId xmlns:a16="http://schemas.microsoft.com/office/drawing/2014/main" id="{69CA6E7F-2D2B-B4F7-7A07-E3B9F86E3407}"/>
              </a:ext>
            </a:extLst>
          </p:cNvPr>
          <p:cNvSpPr>
            <a:spLocks noGrp="1"/>
          </p:cNvSpPr>
          <p:nvPr>
            <p:ph type="title"/>
          </p:nvPr>
        </p:nvSpPr>
        <p:spPr>
          <a:xfrm>
            <a:off x="637273" y="365126"/>
            <a:ext cx="10566436" cy="496111"/>
          </a:xfrm>
        </p:spPr>
        <p:txBody>
          <a:bodyPr/>
          <a:lstStyle/>
          <a:p>
            <a:r>
              <a:rPr lang="en-GB" sz="2800" dirty="0"/>
              <a:t>Applying the FES in system planning - Continued</a:t>
            </a:r>
          </a:p>
        </p:txBody>
      </p:sp>
      <p:sp>
        <p:nvSpPr>
          <p:cNvPr id="5" name="TextBox 4">
            <a:extLst>
              <a:ext uri="{FF2B5EF4-FFF2-40B4-BE49-F238E27FC236}">
                <a16:creationId xmlns:a16="http://schemas.microsoft.com/office/drawing/2014/main" id="{56194583-68A1-77E7-59DB-EDC5FD4C4B6B}"/>
              </a:ext>
            </a:extLst>
          </p:cNvPr>
          <p:cNvSpPr txBox="1"/>
          <p:nvPr/>
        </p:nvSpPr>
        <p:spPr>
          <a:xfrm>
            <a:off x="637272" y="1143002"/>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Economy Criterion</a:t>
            </a:r>
          </a:p>
        </p:txBody>
      </p:sp>
      <p:graphicFrame>
        <p:nvGraphicFramePr>
          <p:cNvPr id="9" name="Table 8">
            <a:extLst>
              <a:ext uri="{FF2B5EF4-FFF2-40B4-BE49-F238E27FC236}">
                <a16:creationId xmlns:a16="http://schemas.microsoft.com/office/drawing/2014/main" id="{0B71CE34-7374-4673-A2CA-FFD210A29B19}"/>
              </a:ext>
            </a:extLst>
          </p:cNvPr>
          <p:cNvGraphicFramePr>
            <a:graphicFrameLocks noGrp="1"/>
          </p:cNvGraphicFramePr>
          <p:nvPr>
            <p:extLst>
              <p:ext uri="{D42A27DB-BD31-4B8C-83A1-F6EECF244321}">
                <p14:modId xmlns:p14="http://schemas.microsoft.com/office/powerpoint/2010/main" val="1655270532"/>
              </p:ext>
            </p:extLst>
          </p:nvPr>
        </p:nvGraphicFramePr>
        <p:xfrm>
          <a:off x="8968509" y="2260775"/>
          <a:ext cx="2475344" cy="2758440"/>
        </p:xfrm>
        <a:graphic>
          <a:graphicData uri="http://schemas.openxmlformats.org/drawingml/2006/table">
            <a:tbl>
              <a:tblPr firstRow="1" bandRow="1">
                <a:tableStyleId>{21E4AEA4-8DFA-4A89-87EB-49C32662AFE0}</a:tableStyleId>
              </a:tblPr>
              <a:tblGrid>
                <a:gridCol w="530431">
                  <a:extLst>
                    <a:ext uri="{9D8B030D-6E8A-4147-A177-3AD203B41FA5}">
                      <a16:colId xmlns:a16="http://schemas.microsoft.com/office/drawing/2014/main" val="3874082205"/>
                    </a:ext>
                  </a:extLst>
                </a:gridCol>
                <a:gridCol w="1944913">
                  <a:extLst>
                    <a:ext uri="{9D8B030D-6E8A-4147-A177-3AD203B41FA5}">
                      <a16:colId xmlns:a16="http://schemas.microsoft.com/office/drawing/2014/main" val="4016797684"/>
                    </a:ext>
                  </a:extLst>
                </a:gridCol>
              </a:tblGrid>
              <a:tr h="185917">
                <a:tc>
                  <a:txBody>
                    <a:bodyPr/>
                    <a:lstStyle/>
                    <a:p>
                      <a:pPr algn="ctr"/>
                      <a:r>
                        <a:rPr lang="en-GB" sz="1000" dirty="0">
                          <a:latin typeface="Helvetica Neue LT Std 45 Light" panose="020B0403020202020204"/>
                        </a:rPr>
                        <a:t>Rank</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dirty="0">
                          <a:latin typeface="Helvetica Neue LT Std 45 Light" panose="020B0403020202020204"/>
                        </a:rPr>
                        <a:t>Fuel Type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9065563"/>
                  </a:ext>
                </a:extLst>
              </a:tr>
              <a:tr h="185917">
                <a:tc>
                  <a:txBody>
                    <a:bodyPr/>
                    <a:lstStyle/>
                    <a:p>
                      <a:pPr algn="ctr"/>
                      <a:r>
                        <a:rPr lang="en-GB" sz="900" dirty="0">
                          <a:latin typeface="Poppins" panose="00000500000000000000" pitchFamily="2" charset="0"/>
                          <a:cs typeface="Poppins" panose="00000500000000000000" pitchFamily="2" charset="0"/>
                        </a:rPr>
                        <a:t>1</a:t>
                      </a:r>
                    </a:p>
                  </a:txBody>
                  <a:tcPr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Hydro Tranche 1</a:t>
                      </a:r>
                    </a:p>
                  </a:txBody>
                  <a:tcPr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3227769"/>
                  </a:ext>
                </a:extLst>
              </a:tr>
              <a:tr h="185917">
                <a:tc>
                  <a:txBody>
                    <a:bodyPr/>
                    <a:lstStyle/>
                    <a:p>
                      <a:pPr algn="ctr"/>
                      <a:r>
                        <a:rPr lang="en-GB" sz="900" dirty="0">
                          <a:latin typeface="Poppins" panose="00000500000000000000" pitchFamily="2" charset="0"/>
                          <a:cs typeface="Poppins" panose="00000500000000000000" pitchFamily="2" charset="0"/>
                        </a:rPr>
                        <a:t>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Nuclear (new)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676400"/>
                  </a:ext>
                </a:extLst>
              </a:tr>
              <a:tr h="185917">
                <a:tc>
                  <a:txBody>
                    <a:bodyPr/>
                    <a:lstStyle/>
                    <a:p>
                      <a:pPr algn="ctr"/>
                      <a:r>
                        <a:rPr lang="en-GB" sz="900" dirty="0">
                          <a:latin typeface="Poppins" panose="00000500000000000000" pitchFamily="2" charset="0"/>
                          <a:cs typeface="Poppins" panose="00000500000000000000" pitchFamily="2" charset="0"/>
                        </a:rPr>
                        <a:t>3</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Hydro Tranche 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1740233"/>
                  </a:ext>
                </a:extLst>
              </a:tr>
              <a:tr h="185917">
                <a:tc>
                  <a:txBody>
                    <a:bodyPr/>
                    <a:lstStyle/>
                    <a:p>
                      <a:pPr algn="ctr"/>
                      <a:r>
                        <a:rPr lang="en-GB" sz="900" dirty="0">
                          <a:latin typeface="Poppins" panose="00000500000000000000" pitchFamily="2" charset="0"/>
                          <a:cs typeface="Poppins" panose="00000500000000000000" pitchFamily="2" charset="0"/>
                        </a:rPr>
                        <a:t>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Hydro Tranche 3</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629900"/>
                  </a:ext>
                </a:extLst>
              </a:tr>
              <a:tr h="185917">
                <a:tc>
                  <a:txBody>
                    <a:bodyPr/>
                    <a:lstStyle/>
                    <a:p>
                      <a:pPr algn="ctr"/>
                      <a:r>
                        <a:rPr lang="en-GB" sz="900" dirty="0">
                          <a:latin typeface="Poppins" panose="00000500000000000000" pitchFamily="2" charset="0"/>
                          <a:cs typeface="Poppins" panose="00000500000000000000" pitchFamily="2" charset="0"/>
                        </a:rPr>
                        <a:t>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Nuclear (existing)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9615094"/>
                  </a:ext>
                </a:extLst>
              </a:tr>
              <a:tr h="185917">
                <a:tc>
                  <a:txBody>
                    <a:bodyPr/>
                    <a:lstStyle/>
                    <a:p>
                      <a:pPr algn="ctr"/>
                      <a:r>
                        <a:rPr lang="en-GB" sz="900" dirty="0">
                          <a:latin typeface="Poppins" panose="00000500000000000000" pitchFamily="2" charset="0"/>
                          <a:cs typeface="Poppins" panose="00000500000000000000" pitchFamily="2" charset="0"/>
                        </a:rPr>
                        <a:t>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CCS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864569"/>
                  </a:ext>
                </a:extLst>
              </a:tr>
              <a:tr h="185917">
                <a:tc>
                  <a:txBody>
                    <a:bodyPr/>
                    <a:lstStyle/>
                    <a:p>
                      <a:pPr algn="ctr"/>
                      <a:r>
                        <a:rPr lang="en-GB" sz="900" dirty="0">
                          <a:latin typeface="Poppins" panose="00000500000000000000" pitchFamily="2" charset="0"/>
                          <a:cs typeface="Poppins" panose="00000500000000000000" pitchFamily="2" charset="0"/>
                        </a:rPr>
                        <a:t>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Biomass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17646"/>
                  </a:ext>
                </a:extLst>
              </a:tr>
              <a:tr h="185917">
                <a:tc>
                  <a:txBody>
                    <a:bodyPr/>
                    <a:lstStyle/>
                    <a:p>
                      <a:pPr algn="ctr"/>
                      <a:r>
                        <a:rPr lang="en-GB" sz="900" dirty="0">
                          <a:latin typeface="Poppins" panose="00000500000000000000" pitchFamily="2" charset="0"/>
                          <a:cs typeface="Poppins" panose="00000500000000000000" pitchFamily="2" charset="0"/>
                        </a:rPr>
                        <a:t>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Gas Thermal (new)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357879"/>
                  </a:ext>
                </a:extLst>
              </a:tr>
              <a:tr h="185917">
                <a:tc>
                  <a:txBody>
                    <a:bodyPr/>
                    <a:lstStyle/>
                    <a:p>
                      <a:pPr algn="ctr"/>
                      <a:r>
                        <a:rPr lang="en-GB" sz="900" dirty="0">
                          <a:latin typeface="Poppins" panose="00000500000000000000" pitchFamily="2" charset="0"/>
                          <a:cs typeface="Poppins" panose="00000500000000000000" pitchFamily="2" charset="0"/>
                        </a:rPr>
                        <a:t>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CCGT, OCGT, CHP (new)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728592"/>
                  </a:ext>
                </a:extLst>
              </a:tr>
              <a:tr h="185917">
                <a:tc>
                  <a:txBody>
                    <a:bodyPr/>
                    <a:lstStyle/>
                    <a:p>
                      <a:pPr algn="ctr"/>
                      <a:r>
                        <a:rPr lang="en-GB" sz="900" dirty="0">
                          <a:latin typeface="Poppins" panose="00000500000000000000" pitchFamily="2" charset="0"/>
                          <a:cs typeface="Poppins" panose="00000500000000000000" pitchFamily="2" charset="0"/>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Storage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0545606"/>
                  </a:ext>
                </a:extLst>
              </a:tr>
              <a:tr h="185917">
                <a:tc>
                  <a:txBody>
                    <a:bodyPr/>
                    <a:lstStyle/>
                    <a:p>
                      <a:pPr algn="ctr"/>
                      <a:r>
                        <a:rPr lang="en-GB" sz="900" dirty="0">
                          <a:latin typeface="Poppins" panose="00000500000000000000" pitchFamily="2" charset="0"/>
                          <a:cs typeface="Poppins" panose="00000500000000000000" pitchFamily="2" charset="0"/>
                        </a:rPr>
                        <a:t>11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Thermal and Hydro Tranche 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9783342"/>
                  </a:ext>
                </a:extLst>
              </a:tr>
            </a:tbl>
          </a:graphicData>
        </a:graphic>
      </p:graphicFrame>
      <p:graphicFrame>
        <p:nvGraphicFramePr>
          <p:cNvPr id="10" name="Table 8">
            <a:extLst>
              <a:ext uri="{FF2B5EF4-FFF2-40B4-BE49-F238E27FC236}">
                <a16:creationId xmlns:a16="http://schemas.microsoft.com/office/drawing/2014/main" id="{A7F0D507-1827-0B52-5B44-E2A5349997D7}"/>
              </a:ext>
            </a:extLst>
          </p:cNvPr>
          <p:cNvGraphicFramePr>
            <a:graphicFrameLocks noGrp="1"/>
          </p:cNvGraphicFramePr>
          <p:nvPr>
            <p:extLst>
              <p:ext uri="{D42A27DB-BD31-4B8C-83A1-F6EECF244321}">
                <p14:modId xmlns:p14="http://schemas.microsoft.com/office/powerpoint/2010/main" val="3759446881"/>
              </p:ext>
            </p:extLst>
          </p:nvPr>
        </p:nvGraphicFramePr>
        <p:xfrm>
          <a:off x="5932968" y="2260775"/>
          <a:ext cx="2753832" cy="1996440"/>
        </p:xfrm>
        <a:graphic>
          <a:graphicData uri="http://schemas.openxmlformats.org/drawingml/2006/table">
            <a:tbl>
              <a:tblPr firstRow="1" bandRow="1">
                <a:tableStyleId>{21E4AEA4-8DFA-4A89-87EB-49C32662AFE0}</a:tableStyleId>
              </a:tblPr>
              <a:tblGrid>
                <a:gridCol w="2043318">
                  <a:extLst>
                    <a:ext uri="{9D8B030D-6E8A-4147-A177-3AD203B41FA5}">
                      <a16:colId xmlns:a16="http://schemas.microsoft.com/office/drawing/2014/main" val="3874082205"/>
                    </a:ext>
                  </a:extLst>
                </a:gridCol>
                <a:gridCol w="710514">
                  <a:extLst>
                    <a:ext uri="{9D8B030D-6E8A-4147-A177-3AD203B41FA5}">
                      <a16:colId xmlns:a16="http://schemas.microsoft.com/office/drawing/2014/main" val="4016797684"/>
                    </a:ext>
                  </a:extLst>
                </a:gridCol>
              </a:tblGrid>
              <a:tr h="185917">
                <a:tc>
                  <a:txBody>
                    <a:bodyPr/>
                    <a:lstStyle/>
                    <a:p>
                      <a:pPr algn="ctr"/>
                      <a:r>
                        <a:rPr lang="en-GB" sz="1000" dirty="0">
                          <a:latin typeface="Helvetica Neue LT Std 45 Light" panose="020B0403020202020204"/>
                        </a:rPr>
                        <a:t>Fuel Type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GB" sz="1000" dirty="0">
                          <a:latin typeface="Helvetica Neue LT Std 45 Light" panose="020B0403020202020204"/>
                        </a:rPr>
                        <a:t>Scaling Factor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9065563"/>
                  </a:ext>
                </a:extLst>
              </a:tr>
              <a:tr h="185917">
                <a:tc>
                  <a:txBody>
                    <a:bodyPr/>
                    <a:lstStyle/>
                    <a:p>
                      <a:pPr algn="ctr"/>
                      <a:r>
                        <a:rPr lang="en-GB" sz="900" dirty="0">
                          <a:latin typeface="Poppins" panose="00000500000000000000" pitchFamily="2" charset="0"/>
                          <a:cs typeface="Poppins" panose="00000500000000000000" pitchFamily="2" charset="0"/>
                        </a:rPr>
                        <a:t>Interconnectors importing to GB</a:t>
                      </a:r>
                    </a:p>
                  </a:txBody>
                  <a:tcPr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100%</a:t>
                      </a:r>
                    </a:p>
                  </a:txBody>
                  <a:tcPr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3227769"/>
                  </a:ext>
                </a:extLst>
              </a:tr>
              <a:tr h="185917">
                <a:tc>
                  <a:txBody>
                    <a:bodyPr/>
                    <a:lstStyle/>
                    <a:p>
                      <a:pPr algn="ctr"/>
                      <a:r>
                        <a:rPr lang="en-GB" sz="900" dirty="0">
                          <a:latin typeface="Poppins" panose="00000500000000000000" pitchFamily="2" charset="0"/>
                          <a:cs typeface="Poppins" panose="00000500000000000000" pitchFamily="2" charset="0"/>
                        </a:rPr>
                        <a:t>Nuclear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85%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676400"/>
                  </a:ext>
                </a:extLst>
              </a:tr>
              <a:tr h="185917">
                <a:tc>
                  <a:txBody>
                    <a:bodyPr/>
                    <a:lstStyle/>
                    <a:p>
                      <a:pPr algn="ctr"/>
                      <a:r>
                        <a:rPr lang="en-GB" sz="900" dirty="0">
                          <a:latin typeface="Poppins" panose="00000500000000000000" pitchFamily="2" charset="0"/>
                          <a:cs typeface="Poppins" panose="00000500000000000000" pitchFamily="2" charset="0"/>
                        </a:rPr>
                        <a:t>Coal-fired stations with CCS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85%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1740233"/>
                  </a:ext>
                </a:extLst>
              </a:tr>
              <a:tr h="185917">
                <a:tc>
                  <a:txBody>
                    <a:bodyPr/>
                    <a:lstStyle/>
                    <a:p>
                      <a:pPr algn="ctr"/>
                      <a:r>
                        <a:rPr lang="en-GB" sz="900" dirty="0">
                          <a:latin typeface="Poppins" panose="00000500000000000000" pitchFamily="2" charset="0"/>
                          <a:cs typeface="Poppins" panose="00000500000000000000" pitchFamily="2" charset="0"/>
                        </a:rPr>
                        <a:t>Gas-fired stations with CCS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85%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629900"/>
                  </a:ext>
                </a:extLst>
              </a:tr>
              <a:tr h="185917">
                <a:tc>
                  <a:txBody>
                    <a:bodyPr/>
                    <a:lstStyle/>
                    <a:p>
                      <a:pPr algn="ctr"/>
                      <a:r>
                        <a:rPr lang="en-GB" sz="900" dirty="0">
                          <a:latin typeface="Poppins" panose="00000500000000000000" pitchFamily="2" charset="0"/>
                          <a:cs typeface="Poppins" panose="00000500000000000000" pitchFamily="2" charset="0"/>
                        </a:rPr>
                        <a:t>Wind</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70%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9615094"/>
                  </a:ext>
                </a:extLst>
              </a:tr>
              <a:tr h="185917">
                <a:tc>
                  <a:txBody>
                    <a:bodyPr/>
                    <a:lstStyle/>
                    <a:p>
                      <a:pPr algn="ctr"/>
                      <a:r>
                        <a:rPr lang="en-GB" sz="900" dirty="0">
                          <a:latin typeface="Poppins" panose="00000500000000000000" pitchFamily="2" charset="0"/>
                          <a:cs typeface="Poppins" panose="00000500000000000000" pitchFamily="2" charset="0"/>
                        </a:rPr>
                        <a:t>Tidal / Wave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70%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864569"/>
                  </a:ext>
                </a:extLst>
              </a:tr>
              <a:tr h="185917">
                <a:tc>
                  <a:txBody>
                    <a:bodyPr/>
                    <a:lstStyle/>
                    <a:p>
                      <a:pPr algn="ctr"/>
                      <a:r>
                        <a:rPr lang="en-GB" sz="900" dirty="0">
                          <a:latin typeface="Poppins" panose="00000500000000000000" pitchFamily="2" charset="0"/>
                          <a:cs typeface="Poppins" panose="00000500000000000000" pitchFamily="2" charset="0"/>
                        </a:rPr>
                        <a:t>Pumped Storage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dirty="0">
                          <a:latin typeface="Poppins" panose="00000500000000000000" pitchFamily="2" charset="0"/>
                          <a:cs typeface="Poppins" panose="00000500000000000000" pitchFamily="2" charset="0"/>
                        </a:rPr>
                        <a:t>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17646"/>
                  </a:ext>
                </a:extLst>
              </a:tr>
            </a:tbl>
          </a:graphicData>
        </a:graphic>
      </p:graphicFrame>
      <p:sp>
        <p:nvSpPr>
          <p:cNvPr id="11" name="Text Placeholder 2">
            <a:extLst>
              <a:ext uri="{FF2B5EF4-FFF2-40B4-BE49-F238E27FC236}">
                <a16:creationId xmlns:a16="http://schemas.microsoft.com/office/drawing/2014/main" id="{09E987FB-0FEF-1FCB-CB3F-99B87F994425}"/>
              </a:ext>
            </a:extLst>
          </p:cNvPr>
          <p:cNvSpPr txBox="1">
            <a:spLocks/>
          </p:cNvSpPr>
          <p:nvPr/>
        </p:nvSpPr>
        <p:spPr>
          <a:xfrm>
            <a:off x="8968510" y="1847370"/>
            <a:ext cx="2475342"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Poppins" panose="00000500000000000000" pitchFamily="2" charset="0"/>
                <a:cs typeface="Poppins" panose="00000500000000000000" pitchFamily="2" charset="0"/>
              </a:rPr>
              <a:t>Table H1.1 - Ranking order used to determine operation of future plant.</a:t>
            </a:r>
          </a:p>
        </p:txBody>
      </p:sp>
      <p:sp>
        <p:nvSpPr>
          <p:cNvPr id="13" name="Text Placeholder 2">
            <a:extLst>
              <a:ext uri="{FF2B5EF4-FFF2-40B4-BE49-F238E27FC236}">
                <a16:creationId xmlns:a16="http://schemas.microsoft.com/office/drawing/2014/main" id="{EB14EE74-905B-5D8F-0604-9426BEBD6153}"/>
              </a:ext>
            </a:extLst>
          </p:cNvPr>
          <p:cNvSpPr txBox="1">
            <a:spLocks/>
          </p:cNvSpPr>
          <p:nvPr/>
        </p:nvSpPr>
        <p:spPr>
          <a:xfrm>
            <a:off x="5979537" y="1846747"/>
            <a:ext cx="2618363"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Poppins" panose="00000500000000000000" pitchFamily="2" charset="0"/>
                <a:cs typeface="Poppins" panose="00000500000000000000" pitchFamily="2" charset="0"/>
              </a:rPr>
              <a:t>Table H1.2 – List of directly scaled plants and associated scaling factors.</a:t>
            </a:r>
          </a:p>
        </p:txBody>
      </p:sp>
    </p:spTree>
    <p:extLst>
      <p:ext uri="{BB962C8B-B14F-4D97-AF65-F5344CB8AC3E}">
        <p14:creationId xmlns:p14="http://schemas.microsoft.com/office/powerpoint/2010/main" val="2740794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095A1-93A6-5D8A-21DE-4B7154038E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562F44-E35F-C307-931B-77F033C4867F}"/>
              </a:ext>
            </a:extLst>
          </p:cNvPr>
          <p:cNvSpPr>
            <a:spLocks noGrp="1"/>
          </p:cNvSpPr>
          <p:nvPr>
            <p:ph type="body" sz="quarter" idx="13"/>
          </p:nvPr>
        </p:nvSpPr>
        <p:spPr>
          <a:xfrm>
            <a:off x="637272" y="1143002"/>
            <a:ext cx="5295695" cy="5708794"/>
          </a:xfrm>
        </p:spPr>
        <p:txBody>
          <a:bodyPr>
            <a:normAutofit/>
          </a:bodyPr>
          <a:lstStyle/>
          <a:p>
            <a:pPr algn="l" rtl="0" fontAlgn="base"/>
            <a:r>
              <a:rPr lang="en-GB" sz="1000" b="0" i="0" dirty="0">
                <a:solidFill>
                  <a:srgbClr val="000000"/>
                </a:solidFill>
                <a:effectLst/>
                <a:latin typeface="Poppins" panose="00000500000000000000" pitchFamily="2" charset="0"/>
                <a:cs typeface="Poppins" panose="00000500000000000000" pitchFamily="2" charset="0"/>
              </a:rPr>
              <a:t>With new interconnectors to neighbouring countries being built, they are forming an increasing part of the GB energy portfolio. With the ability to both bring power into Britain and export it out they can have a large influence on power flows across the NETS. Therefore they are an important part of future network planning.</a:t>
            </a:r>
          </a:p>
          <a:p>
            <a:r>
              <a:rPr lang="en-GB" sz="1000" dirty="0">
                <a:solidFill>
                  <a:srgbClr val="454546"/>
                </a:solidFill>
              </a:rPr>
              <a:t>You can find the most up-to-date details of transmission contracted interconnectors from the Interconnector Register page: </a:t>
            </a:r>
            <a:r>
              <a:rPr lang="en-GB" sz="1000" dirty="0">
                <a:solidFill>
                  <a:srgbClr val="454546"/>
                </a:solidFill>
                <a:hlinkClick r:id="rId2"/>
              </a:rPr>
              <a:t>https://www.nationalgrideso.com/connections/ registers-reports-and-guidance</a:t>
            </a:r>
            <a:endParaRPr lang="en-GB" sz="1000" dirty="0">
              <a:solidFill>
                <a:srgbClr val="454546"/>
              </a:solidFill>
            </a:endParaRPr>
          </a:p>
          <a:p>
            <a:r>
              <a:rPr lang="en-GB" sz="1000" dirty="0">
                <a:solidFill>
                  <a:srgbClr val="454546"/>
                </a:solidFill>
              </a:rPr>
              <a:t>Further projects have applied for Projects of Common Interest (PCI) status under the EU’s Trans-European Networks (Energy) (TEN-E) regulations: </a:t>
            </a:r>
            <a:r>
              <a:rPr lang="en-GB" sz="1000" dirty="0">
                <a:solidFill>
                  <a:srgbClr val="454546"/>
                </a:solidFill>
                <a:hlinkClick r:id="rId3"/>
              </a:rPr>
              <a:t>https://ec.europa.eu/energy/en/ topics/infrastructure/projects-common-interest</a:t>
            </a:r>
            <a:endParaRPr lang="en-GB" sz="1000" dirty="0">
              <a:solidFill>
                <a:srgbClr val="454546"/>
              </a:solidFill>
            </a:endParaRPr>
          </a:p>
          <a:p>
            <a:r>
              <a:rPr lang="en-GB" sz="1000" dirty="0">
                <a:solidFill>
                  <a:srgbClr val="454546"/>
                </a:solidFill>
              </a:rPr>
              <a:t>Other projects are already in other public domains, such as in the Ten-Year Network Development Plan (TYNDP): </a:t>
            </a:r>
            <a:r>
              <a:rPr lang="en-GB" sz="1000" dirty="0">
                <a:solidFill>
                  <a:srgbClr val="454546"/>
                </a:solidFill>
                <a:hlinkClick r:id="rId4"/>
              </a:rPr>
              <a:t>https://tyndp.entsoe.eu/tyndp2018/projects/projects</a:t>
            </a:r>
            <a:endParaRPr lang="en-GB" sz="1000" dirty="0">
              <a:solidFill>
                <a:srgbClr val="454546"/>
              </a:solidFill>
            </a:endParaRPr>
          </a:p>
          <a:p>
            <a:r>
              <a:rPr lang="en-GB" sz="1000" dirty="0">
                <a:solidFill>
                  <a:srgbClr val="454546"/>
                </a:solidFill>
              </a:rPr>
              <a:t>Similar to our approach to the transmission generation backgrounds, assumptions have been made regarding the connection of interconnectors in the FES. Again, like the generators, a full range of factors, including planning consent, contractual connect dates, environment legislation and up-to-date market intelligence have been used for the assumptions.</a:t>
            </a:r>
          </a:p>
          <a:p>
            <a:pPr algn="l" rtl="0" fontAlgn="base"/>
            <a:endParaRPr lang="en-GB" sz="1000" b="0" i="0" dirty="0">
              <a:solidFill>
                <a:srgbClr val="000000"/>
              </a:solidFill>
              <a:effectLst/>
              <a:latin typeface="Poppins" panose="00000500000000000000" pitchFamily="2" charset="0"/>
              <a:cs typeface="Poppins" panose="00000500000000000000" pitchFamily="2" charset="0"/>
            </a:endParaRPr>
          </a:p>
        </p:txBody>
      </p:sp>
      <p:sp>
        <p:nvSpPr>
          <p:cNvPr id="3" name="Title 2">
            <a:extLst>
              <a:ext uri="{FF2B5EF4-FFF2-40B4-BE49-F238E27FC236}">
                <a16:creationId xmlns:a16="http://schemas.microsoft.com/office/drawing/2014/main" id="{62664ED6-22F7-FBE7-A622-40F2F65E6AE9}"/>
              </a:ext>
            </a:extLst>
          </p:cNvPr>
          <p:cNvSpPr>
            <a:spLocks noGrp="1"/>
          </p:cNvSpPr>
          <p:nvPr>
            <p:ph type="title"/>
          </p:nvPr>
        </p:nvSpPr>
        <p:spPr>
          <a:xfrm>
            <a:off x="637273" y="365126"/>
            <a:ext cx="10566436" cy="496111"/>
          </a:xfrm>
        </p:spPr>
        <p:txBody>
          <a:bodyPr/>
          <a:lstStyle/>
          <a:p>
            <a:r>
              <a:rPr lang="en-GB" sz="2800" dirty="0"/>
              <a:t>Interconnector information</a:t>
            </a:r>
          </a:p>
        </p:txBody>
      </p:sp>
      <p:sp>
        <p:nvSpPr>
          <p:cNvPr id="6" name="Content Placeholder 5">
            <a:extLst>
              <a:ext uri="{FF2B5EF4-FFF2-40B4-BE49-F238E27FC236}">
                <a16:creationId xmlns:a16="http://schemas.microsoft.com/office/drawing/2014/main" id="{D67E7A35-DB97-96FE-77E9-93DCF7EF8A1D}"/>
              </a:ext>
            </a:extLst>
          </p:cNvPr>
          <p:cNvSpPr>
            <a:spLocks noGrp="1"/>
          </p:cNvSpPr>
          <p:nvPr>
            <p:ph sz="quarter" idx="15"/>
          </p:nvPr>
        </p:nvSpPr>
        <p:spPr>
          <a:xfrm>
            <a:off x="6204307" y="1143002"/>
            <a:ext cx="5295900" cy="5248562"/>
          </a:xfrm>
        </p:spPr>
        <p:txBody>
          <a:bodyPr>
            <a:normAutofit/>
          </a:bodyPr>
          <a:lstStyle/>
          <a:p>
            <a:pPr marL="0" indent="0">
              <a:buNone/>
            </a:pPr>
            <a:r>
              <a:rPr lang="en-GB" sz="1000" dirty="0"/>
              <a:t>The NETS SQSS defines the methodology to assess boundary planning requirements, based on:</a:t>
            </a:r>
          </a:p>
          <a:p>
            <a:pPr marL="0" indent="0">
              <a:buNone/>
            </a:pPr>
            <a:r>
              <a:rPr lang="en-GB" sz="1000" b="1" dirty="0"/>
              <a:t>The Security Criterion</a:t>
            </a:r>
          </a:p>
          <a:p>
            <a:pPr marL="0" indent="0">
              <a:buNone/>
            </a:pPr>
            <a:r>
              <a:rPr lang="en-GB" sz="1000" dirty="0"/>
              <a:t>The boundary transfer requirements needed to satisfy demand without relying on intermittent generators or imports from interconnectors.</a:t>
            </a:r>
          </a:p>
          <a:p>
            <a:pPr marL="0" indent="0">
              <a:buNone/>
            </a:pPr>
            <a:r>
              <a:rPr lang="en-GB" sz="1000" dirty="0"/>
              <a:t>The methodology for determining the security needs and capability is set out in SQSS Appendices C and D.</a:t>
            </a:r>
          </a:p>
          <a:p>
            <a:pPr marL="0" indent="0">
              <a:buNone/>
            </a:pPr>
            <a:endParaRPr lang="en-GB" sz="1000" dirty="0"/>
          </a:p>
          <a:p>
            <a:pPr marL="0" indent="0">
              <a:buNone/>
            </a:pPr>
            <a:r>
              <a:rPr lang="en-GB" sz="1000" b="1" dirty="0"/>
              <a:t>The Economy Criterion</a:t>
            </a:r>
          </a:p>
          <a:p>
            <a:pPr marL="0" indent="0">
              <a:buNone/>
            </a:pPr>
            <a:r>
              <a:rPr lang="en-GB" sz="1000" dirty="0"/>
              <a:t>The boundary transfer requirements when demand is met with high output from intermittent and low-carbon generators and imports from interconnectors.</a:t>
            </a:r>
          </a:p>
          <a:p>
            <a:pPr marL="0" indent="0">
              <a:buNone/>
            </a:pPr>
            <a:r>
              <a:rPr lang="en-GB" sz="1000" dirty="0"/>
              <a:t>This ensures capacity is adequate to transmit power from highly variable generation without any network constraint.</a:t>
            </a:r>
          </a:p>
          <a:p>
            <a:pPr marL="0" indent="0">
              <a:buNone/>
            </a:pPr>
            <a:r>
              <a:rPr lang="en-GB" sz="1000" dirty="0"/>
              <a:t>The methodology for determining the economy needs and capability are found in SQSS Appendices E and F.</a:t>
            </a:r>
          </a:p>
        </p:txBody>
      </p:sp>
    </p:spTree>
    <p:extLst>
      <p:ext uri="{BB962C8B-B14F-4D97-AF65-F5344CB8AC3E}">
        <p14:creationId xmlns:p14="http://schemas.microsoft.com/office/powerpoint/2010/main" val="353011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0E348-EF8D-A8AE-6233-090251A4A3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3CBA92-02E0-89A6-07F9-734A0A025BA4}"/>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6D9EB89A-E49A-7C16-F376-190A856183D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481719291"/>
      </p:ext>
    </p:extLst>
  </p:cSld>
  <p:clrMapOvr>
    <a:masterClrMapping/>
  </p:clrMapOvr>
</p:sld>
</file>

<file path=ppt/theme/theme1.xml><?xml version="1.0" encoding="utf-8"?>
<a:theme xmlns:a="http://schemas.openxmlformats.org/drawingml/2006/main" name="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B4FD00524B4242B89C556887AA60C2" ma:contentTypeVersion="19" ma:contentTypeDescription="Create a new document." ma:contentTypeScope="" ma:versionID="3e1e5f85a681a37cea4aa710da93d014">
  <xsd:schema xmlns:xsd="http://www.w3.org/2001/XMLSchema" xmlns:xs="http://www.w3.org/2001/XMLSchema" xmlns:p="http://schemas.microsoft.com/office/2006/metadata/properties" xmlns:ns2="62606905-f903-4301-a47f-f1e1d7259a94" xmlns:ns3="608614e4-ddf4-4cd6-b012-8177a9439af0" targetNamespace="http://schemas.microsoft.com/office/2006/metadata/properties" ma:root="true" ma:fieldsID="799e3e649048e416935f5aa6cc4a1a39" ns2:_="" ns3:_="">
    <xsd:import namespace="62606905-f903-4301-a47f-f1e1d7259a94"/>
    <xsd:import namespace="608614e4-ddf4-4cd6-b012-8177a9439af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KSDate" minOccurs="0"/>
                <xsd:element ref="ns3:TaxCatchAll" minOccurs="0"/>
                <xsd:element ref="ns2:MediaServiceSearchProperties"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element ref="ns2:Analy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06905-f903-4301-a47f-f1e1d7259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KSDate" ma:index="13" nillable="true" ma:displayName="KS Date" ma:description="Date of Knowledge Share" ma:format="DateOnly" ma:internalName="KSDate">
      <xsd:simpleType>
        <xsd:restriction base="dms:DateTim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Analyst" ma:index="24" nillable="true" ma:displayName="Analyst " ma:format="Dropdown" ma:list="UserInfo" ma:SharePointGroup="0" ma:internalName="Analy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8614e4-ddf4-4cd6-b012-8177a9439a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cdb9010-6571-464b-90f3-7dd612d7944c}" ma:internalName="TaxCatchAll" ma:showField="CatchAllData" ma:web="608614e4-ddf4-4cd6-b012-8177a9439af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8614e4-ddf4-4cd6-b012-8177a9439af0" xsi:nil="true"/>
    <lcf76f155ced4ddcb4097134ff3c332f xmlns="62606905-f903-4301-a47f-f1e1d7259a94">
      <Terms xmlns="http://schemas.microsoft.com/office/infopath/2007/PartnerControls"/>
    </lcf76f155ced4ddcb4097134ff3c332f>
    <KSDate xmlns="62606905-f903-4301-a47f-f1e1d7259a94" xsi:nil="true"/>
    <Analyst xmlns="62606905-f903-4301-a47f-f1e1d7259a94">
      <UserInfo>
        <DisplayName/>
        <AccountId xsi:nil="true"/>
        <AccountType/>
      </UserInfo>
    </Analyst>
  </documentManagement>
</p:properties>
</file>

<file path=customXml/itemProps1.xml><?xml version="1.0" encoding="utf-8"?>
<ds:datastoreItem xmlns:ds="http://schemas.openxmlformats.org/officeDocument/2006/customXml" ds:itemID="{2777EF45-4AFB-42DD-9458-E0118D6C5914}">
  <ds:schemaRefs>
    <ds:schemaRef ds:uri="http://schemas.microsoft.com/sharepoint/v3/contenttype/forms"/>
  </ds:schemaRefs>
</ds:datastoreItem>
</file>

<file path=customXml/itemProps2.xml><?xml version="1.0" encoding="utf-8"?>
<ds:datastoreItem xmlns:ds="http://schemas.openxmlformats.org/officeDocument/2006/customXml" ds:itemID="{8EE9F997-5325-4208-9254-A11AF0B42F90}">
  <ds:schemaRefs>
    <ds:schemaRef ds:uri="608614e4-ddf4-4cd6-b012-8177a9439af0"/>
    <ds:schemaRef ds:uri="62606905-f903-4301-a47f-f1e1d7259a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8DAACB-6079-4222-BA99-947C98D03F94}">
  <ds:schemaRefs>
    <ds:schemaRef ds:uri="http://schemas.microsoft.com/office/infopath/2007/PartnerControls"/>
    <ds:schemaRef ds:uri="http://purl.org/dc/elements/1.1/"/>
    <ds:schemaRef ds:uri="http://schemas.microsoft.com/office/2006/metadata/properties"/>
    <ds:schemaRef ds:uri="http://purl.org/dc/terms/"/>
    <ds:schemaRef ds:uri="608614e4-ddf4-4cd6-b012-8177a9439af0"/>
    <ds:schemaRef ds:uri="http://schemas.microsoft.com/office/2006/documentManagement/types"/>
    <ds:schemaRef ds:uri="http://schemas.openxmlformats.org/package/2006/metadata/core-properties"/>
    <ds:schemaRef ds:uri="62606905-f903-4301-a47f-f1e1d7259a9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1385</TotalTime>
  <Words>1191</Words>
  <Application>Microsoft Office PowerPoint</Application>
  <PresentationFormat>Widescreen</PresentationFormat>
  <Paragraphs>77</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Aptos</vt:lpstr>
      <vt:lpstr>Arial</vt:lpstr>
      <vt:lpstr>Helvetica Neue LT Std 45 Light</vt:lpstr>
      <vt:lpstr>Helvetica Neue LT Std 77 Bold C</vt:lpstr>
      <vt:lpstr>Poppins</vt:lpstr>
      <vt:lpstr>Poppins Light</vt:lpstr>
      <vt:lpstr>Poppins Medium</vt:lpstr>
      <vt:lpstr>Office Theme</vt:lpstr>
      <vt:lpstr>Further information on inputs and methodologies</vt:lpstr>
      <vt:lpstr>Applying the FES in system planning</vt:lpstr>
      <vt:lpstr>Applying the FES in system planning - Continued</vt:lpstr>
      <vt:lpstr>Interconnector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Isabella Howell</dc:creator>
  <cp:lastModifiedBy>Nicholas Bentley (NESO)</cp:lastModifiedBy>
  <cp:revision>13</cp:revision>
  <dcterms:created xsi:type="dcterms:W3CDTF">2024-02-29T11:46:45Z</dcterms:created>
  <dcterms:modified xsi:type="dcterms:W3CDTF">2025-01-21T10:26:51Z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0x010100D4B4FD00524B4242B89C556887AA60C2</vt:lpwstr>
  </property>
  <property fmtid="{D5CDD505-2E9C-101B-9397-08002B2CF9AE}" pid="3" name="MediaServiceImageTags">
    <vt:lpwstr/>
  </property>
</Properties>
</file>