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Lst>
  <p:notesMasterIdLst>
    <p:notesMasterId r:id="rId14"/>
  </p:notesMasterIdLst>
  <p:handoutMasterIdLst>
    <p:handoutMasterId r:id="rId15"/>
  </p:handoutMasterIdLst>
  <p:sldIdLst>
    <p:sldId id="364" r:id="rId5"/>
    <p:sldId id="294" r:id="rId6"/>
    <p:sldId id="376" r:id="rId7"/>
    <p:sldId id="375" r:id="rId8"/>
    <p:sldId id="377" r:id="rId9"/>
    <p:sldId id="378" r:id="rId10"/>
    <p:sldId id="379" r:id="rId11"/>
    <p:sldId id="380" r:id="rId12"/>
    <p:sldId id="374" r:id="rId1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tley(ESO), Nicholas" initials="BN" lastIdx="36" clrIdx="0">
    <p:extLst>
      <p:ext uri="{19B8F6BF-5375-455C-9EA6-DF929625EA0E}">
        <p15:presenceInfo xmlns:p15="http://schemas.microsoft.com/office/powerpoint/2012/main" userId="S::nicholas.bentley@uk.nationalgrid.com::6ac1cb5b-a53e-4e09-b712-24c5775b42b4" providerId="AD"/>
      </p:ext>
    </p:extLst>
  </p:cmAuthor>
  <p:cmAuthor id="2" name="Natukunda (ESO), Faith" initials="NF" lastIdx="43" clrIdx="1">
    <p:extLst>
      <p:ext uri="{19B8F6BF-5375-455C-9EA6-DF929625EA0E}">
        <p15:presenceInfo xmlns:p15="http://schemas.microsoft.com/office/powerpoint/2012/main" userId="S::faith.natukunda@uk.nationalgrid.com::e3febfde-0012-4a1d-ad45-c393de278c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6"/>
    <a:srgbClr val="D43900"/>
    <a:srgbClr val="F26522"/>
    <a:srgbClr val="70AD47"/>
    <a:srgbClr val="FFC000"/>
    <a:srgbClr val="5B9BD5"/>
    <a:srgbClr val="ED7D31"/>
    <a:srgbClr val="FFBF22"/>
    <a:srgbClr val="C85412"/>
    <a:srgbClr val="FF5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F68A8-C579-4CD8-BDE8-857EA4F7A032}" v="3159" dt="2021-11-19T15:09:22.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C5FC15-1CE8-0B43-8B80-417162D2E6F7}"/>
              </a:ext>
            </a:extLst>
          </p:cNvPr>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6DC26-95A5-8940-A79D-AF0EBC391E9A}"/>
              </a:ext>
            </a:extLst>
          </p:cNvPr>
          <p:cNvSpPr>
            <a:spLocks noGrp="1"/>
          </p:cNvSpPr>
          <p:nvPr>
            <p:ph type="dt" sz="quarter" idx="1"/>
          </p:nvPr>
        </p:nvSpPr>
        <p:spPr>
          <a:xfrm>
            <a:off x="4143588" y="0"/>
            <a:ext cx="3169920" cy="481727"/>
          </a:xfrm>
          <a:prstGeom prst="rect">
            <a:avLst/>
          </a:prstGeom>
        </p:spPr>
        <p:txBody>
          <a:bodyPr vert="horz" lIns="91440" tIns="45720" rIns="91440" bIns="45720" rtlCol="0"/>
          <a:lstStyle>
            <a:lvl1pPr algn="r">
              <a:defRPr sz="1200"/>
            </a:lvl1pPr>
          </a:lstStyle>
          <a:p>
            <a:fld id="{B3A44258-D2F0-FD48-997E-DC1F2F174FC0}" type="datetimeFigureOut">
              <a:rPr lang="en-US" smtClean="0"/>
              <a:t>3/11/2024</a:t>
            </a:fld>
            <a:endParaRPr lang="en-US"/>
          </a:p>
        </p:txBody>
      </p:sp>
      <p:sp>
        <p:nvSpPr>
          <p:cNvPr id="4" name="Footer Placeholder 3">
            <a:extLst>
              <a:ext uri="{FF2B5EF4-FFF2-40B4-BE49-F238E27FC236}">
                <a16:creationId xmlns:a16="http://schemas.microsoft.com/office/drawing/2014/main" id="{5C45D5B0-EF1F-4049-AE11-F12F598628C2}"/>
              </a:ext>
            </a:extLst>
          </p:cNvPr>
          <p:cNvSpPr>
            <a:spLocks noGrp="1"/>
          </p:cNvSpPr>
          <p:nvPr>
            <p:ph type="ftr" sz="quarter" idx="2"/>
          </p:nvPr>
        </p:nvSpPr>
        <p:spPr>
          <a:xfrm>
            <a:off x="0" y="9119474"/>
            <a:ext cx="3169920" cy="481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A0E71D-EE13-E446-8DC2-9087618116ED}"/>
              </a:ext>
            </a:extLst>
          </p:cNvPr>
          <p:cNvSpPr>
            <a:spLocks noGrp="1"/>
          </p:cNvSpPr>
          <p:nvPr>
            <p:ph type="sldNum" sz="quarter" idx="3"/>
          </p:nvPr>
        </p:nvSpPr>
        <p:spPr>
          <a:xfrm>
            <a:off x="4143588" y="9119474"/>
            <a:ext cx="3169920" cy="481726"/>
          </a:xfrm>
          <a:prstGeom prst="rect">
            <a:avLst/>
          </a:prstGeom>
        </p:spPr>
        <p:txBody>
          <a:bodyPr vert="horz" lIns="91440" tIns="45720" rIns="91440" bIns="45720" rtlCol="0" anchor="b"/>
          <a:lstStyle>
            <a:lvl1pPr algn="r">
              <a:defRPr sz="1200"/>
            </a:lvl1pPr>
          </a:lstStyle>
          <a:p>
            <a:fld id="{1A7C8834-3968-D043-A9C1-2B3E3096FACD}" type="slidenum">
              <a:rPr lang="en-US" smtClean="0"/>
              <a:t>‹#›</a:t>
            </a:fld>
            <a:endParaRPr lang="en-US"/>
          </a:p>
        </p:txBody>
      </p:sp>
    </p:spTree>
    <p:extLst>
      <p:ext uri="{BB962C8B-B14F-4D97-AF65-F5344CB8AC3E}">
        <p14:creationId xmlns:p14="http://schemas.microsoft.com/office/powerpoint/2010/main" val="149319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4A2D0886-E6DD-294C-AA3E-B63E30F05A7E}" type="datetimeFigureOut">
              <a:rPr lang="en-US" smtClean="0"/>
              <a:t>3/11/2024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F7B74334-5195-1F4B-B190-5A416FFA4340}" type="slidenum">
              <a:rPr lang="en-US" smtClean="0"/>
              <a:t>‹#›</a:t>
            </a:fld>
            <a:endParaRPr lang="en-US"/>
          </a:p>
        </p:txBody>
      </p:sp>
    </p:spTree>
    <p:extLst>
      <p:ext uri="{BB962C8B-B14F-4D97-AF65-F5344CB8AC3E}">
        <p14:creationId xmlns:p14="http://schemas.microsoft.com/office/powerpoint/2010/main" val="281301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ACB55-91B5-4F61-B638-EC5300C8EE6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5" name="Graphic 10">
            <a:extLst>
              <a:ext uri="{FF2B5EF4-FFF2-40B4-BE49-F238E27FC236}">
                <a16:creationId xmlns:a16="http://schemas.microsoft.com/office/drawing/2014/main" id="{E9B49DA9-7E33-BE46-A4AB-CEFCAA561D83}"/>
              </a:ext>
            </a:extLst>
          </p:cNvPr>
          <p:cNvSpPr/>
          <p:nvPr userDrawn="1"/>
        </p:nvSpPr>
        <p:spPr>
          <a:xfrm>
            <a:off x="-18958" y="5412222"/>
            <a:ext cx="12254028"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1800"/>
          </a:p>
        </p:txBody>
      </p:sp>
      <p:sp>
        <p:nvSpPr>
          <p:cNvPr id="16" name="Graphic 8">
            <a:extLst>
              <a:ext uri="{FF2B5EF4-FFF2-40B4-BE49-F238E27FC236}">
                <a16:creationId xmlns:a16="http://schemas.microsoft.com/office/drawing/2014/main" id="{B43D1F1A-0FC4-F141-BB54-98D023634746}"/>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7" name="Picture 16">
            <a:extLst>
              <a:ext uri="{FF2B5EF4-FFF2-40B4-BE49-F238E27FC236}">
                <a16:creationId xmlns:a16="http://schemas.microsoft.com/office/drawing/2014/main" id="{B50F6B89-EB35-7342-B99E-2CEC1FF6DC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903" y="6398524"/>
            <a:ext cx="1451231" cy="213867"/>
          </a:xfrm>
          <a:prstGeom prst="rect">
            <a:avLst/>
          </a:prstGeom>
        </p:spPr>
      </p:pic>
    </p:spTree>
    <p:extLst>
      <p:ext uri="{BB962C8B-B14F-4D97-AF65-F5344CB8AC3E}">
        <p14:creationId xmlns:p14="http://schemas.microsoft.com/office/powerpoint/2010/main" val="41659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32" y="1410227"/>
            <a:ext cx="2036041" cy="258700"/>
          </a:xfrm>
          <a:prstGeom prst="rect">
            <a:avLst/>
          </a:prstGeom>
        </p:spPr>
        <p:txBody>
          <a:bodyPr lIns="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9" y="1583688"/>
            <a:ext cx="2036763" cy="258700"/>
          </a:xfrm>
          <a:prstGeom prst="rect">
            <a:avLst/>
          </a:prstGeom>
        </p:spPr>
        <p:txBody>
          <a:bodyPr lIns="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9"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8"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60"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80"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8"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9"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8"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60"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80"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5"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8"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3" y="2107292"/>
            <a:ext cx="1643868" cy="1058862"/>
          </a:xfrm>
          <a:prstGeom prst="rect">
            <a:avLst/>
          </a:prstGeom>
          <a:noFill/>
        </p:spPr>
        <p:txBody>
          <a:bodyPr/>
          <a:lstStyle>
            <a:lvl1pPr>
              <a:defRPr sz="1000" b="0" i="0">
                <a:latin typeface="HelveticaNeueLT Pro 55 Roman" panose="020B0604020202020204" pitchFamily="34" charset="77"/>
              </a:defRPr>
            </a:lvl1pPr>
          </a:lstStyle>
          <a:p>
            <a:endParaRPr lang="en-US"/>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3" y="2107292"/>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5" y="2107292"/>
            <a:ext cx="1643868" cy="1058862"/>
          </a:xfrm>
          <a:prstGeom prst="rect">
            <a:avLst/>
          </a:prstGeom>
        </p:spPr>
        <p:txBody>
          <a:bodyPr/>
          <a:lstStyle>
            <a:lvl1pPr marL="228597" marR="0" indent="-228597" algn="l" defTabSz="914388"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7" y="2107292"/>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3" y="4037744"/>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3" y="4037744"/>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5" y="4037744"/>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5" y="4037744"/>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7" y="4037744"/>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1" y="782862"/>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81"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81" y="5210981"/>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95"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95" indent="0">
              <a:buNone/>
              <a:defRPr sz="1200" b="0" i="0">
                <a:solidFill>
                  <a:srgbClr val="20201E"/>
                </a:solidFill>
                <a:latin typeface="Helvetica Neue LT Std 45 Light" panose="020B0403020202020204" pitchFamily="34" charset="0"/>
              </a:defRPr>
            </a:lvl2pPr>
            <a:lvl3pPr marL="914388" indent="0">
              <a:buNone/>
              <a:defRPr sz="1200" b="0" i="0">
                <a:solidFill>
                  <a:srgbClr val="20201E"/>
                </a:solidFill>
                <a:latin typeface="Helvetica Neue LT Std 45 Light" panose="020B0403020202020204" pitchFamily="34" charset="0"/>
              </a:defRPr>
            </a:lvl3pPr>
            <a:lvl4pPr marL="1371583" indent="0">
              <a:buNone/>
              <a:defRPr sz="1200" b="0" i="0">
                <a:solidFill>
                  <a:srgbClr val="20201E"/>
                </a:solidFill>
                <a:latin typeface="Helvetica Neue LT Std 45 Light" panose="020B0403020202020204" pitchFamily="34" charset="0"/>
              </a:defRPr>
            </a:lvl4pPr>
            <a:lvl5pPr marL="1828778"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9" y="2107292"/>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9" y="4037744"/>
            <a:ext cx="1643868"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4" name="Picture Placeholder 2">
            <a:extLst>
              <a:ext uri="{FF2B5EF4-FFF2-40B4-BE49-F238E27FC236}">
                <a16:creationId xmlns:a16="http://schemas.microsoft.com/office/drawing/2014/main" id="{D3FB89E4-0732-7D42-91C8-E83FB0AD2176}"/>
              </a:ext>
            </a:extLst>
          </p:cNvPr>
          <p:cNvSpPr>
            <a:spLocks noGrp="1"/>
          </p:cNvSpPr>
          <p:nvPr>
            <p:ph type="pic" sz="quarter" idx="50"/>
          </p:nvPr>
        </p:nvSpPr>
        <p:spPr>
          <a:xfrm>
            <a:off x="6056735" y="2111647"/>
            <a:ext cx="1643868" cy="1058862"/>
          </a:xfrm>
          <a:prstGeom prst="rect">
            <a:avLst/>
          </a:prstGeom>
        </p:spPr>
        <p:txBody>
          <a:bodyPr/>
          <a:lstStyle>
            <a:lvl1pPr marL="228597" marR="0" indent="-228597" algn="l" defTabSz="914388"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51" name="Title 1">
            <a:extLst>
              <a:ext uri="{FF2B5EF4-FFF2-40B4-BE49-F238E27FC236}">
                <a16:creationId xmlns:a16="http://schemas.microsoft.com/office/drawing/2014/main" id="{7E10C71C-B001-1F40-81C7-6144E4A8925B}"/>
              </a:ext>
            </a:extLst>
          </p:cNvPr>
          <p:cNvSpPr>
            <a:spLocks noGrp="1"/>
          </p:cNvSpPr>
          <p:nvPr>
            <p:ph type="title"/>
          </p:nvPr>
        </p:nvSpPr>
        <p:spPr>
          <a:xfrm>
            <a:off x="497529" y="780182"/>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0" name="Graphic 8">
            <a:extLst>
              <a:ext uri="{FF2B5EF4-FFF2-40B4-BE49-F238E27FC236}">
                <a16:creationId xmlns:a16="http://schemas.microsoft.com/office/drawing/2014/main" id="{B99A3AB4-A3F9-BC4E-A682-AD83BC40AFD6}"/>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55" name="Picture 54">
            <a:extLst>
              <a:ext uri="{FF2B5EF4-FFF2-40B4-BE49-F238E27FC236}">
                <a16:creationId xmlns:a16="http://schemas.microsoft.com/office/drawing/2014/main" id="{DA73BD2E-D4CD-9B4F-8F58-FBA169103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56" name="Graphic 8">
            <a:extLst>
              <a:ext uri="{FF2B5EF4-FFF2-40B4-BE49-F238E27FC236}">
                <a16:creationId xmlns:a16="http://schemas.microsoft.com/office/drawing/2014/main" id="{BFC956DC-D257-9E4E-A49F-277F9133887A}"/>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240835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0" y="714013"/>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9" y="1047700"/>
            <a:ext cx="4199467" cy="4131734"/>
          </a:xfrm>
          <a:prstGeom prst="rect">
            <a:avLst/>
          </a:prstGeom>
          <a:ln>
            <a:noFill/>
          </a:ln>
        </p:spPr>
        <p:txBody>
          <a:bodyPr anchor="ctr"/>
          <a:lstStyle>
            <a:lvl1pPr marL="171452" indent="-171452">
              <a:buFont typeface="Arial" panose="020B0604020202020204" pitchFamily="34" charset="0"/>
              <a:buChar char="•"/>
              <a:defRPr sz="2000" b="1" i="0">
                <a:solidFill>
                  <a:schemeClr val="bg1"/>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2" name="Graphic 8">
            <a:extLst>
              <a:ext uri="{FF2B5EF4-FFF2-40B4-BE49-F238E27FC236}">
                <a16:creationId xmlns:a16="http://schemas.microsoft.com/office/drawing/2014/main" id="{55FB7182-4019-DE41-A880-E1CDC4DFA6FD}"/>
              </a:ext>
            </a:extLst>
          </p:cNvPr>
          <p:cNvSpPr/>
          <p:nvPr/>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0" name="Picture 9">
            <a:extLst>
              <a:ext uri="{FF2B5EF4-FFF2-40B4-BE49-F238E27FC236}">
                <a16:creationId xmlns:a16="http://schemas.microsoft.com/office/drawing/2014/main" id="{B2F7E903-E228-C44B-8744-A3D78527E6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Tree>
    <p:extLst>
      <p:ext uri="{BB962C8B-B14F-4D97-AF65-F5344CB8AC3E}">
        <p14:creationId xmlns:p14="http://schemas.microsoft.com/office/powerpoint/2010/main" val="340993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0CFFD3-D966-774D-AB09-3C570299A3F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881" t="8075" r="59083" b="84871"/>
          <a:stretch/>
        </p:blipFill>
        <p:spPr>
          <a:xfrm flipH="1">
            <a:off x="-2" y="1774952"/>
            <a:ext cx="12192003" cy="4041648"/>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497524" y="1417926"/>
            <a:ext cx="4754880" cy="1288051"/>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6" name="Title 1">
            <a:extLst>
              <a:ext uri="{FF2B5EF4-FFF2-40B4-BE49-F238E27FC236}">
                <a16:creationId xmlns:a16="http://schemas.microsoft.com/office/drawing/2014/main" id="{0F859BC8-E720-C049-8B6C-4A94E85F1539}"/>
              </a:ext>
            </a:extLst>
          </p:cNvPr>
          <p:cNvSpPr>
            <a:spLocks noGrp="1"/>
          </p:cNvSpPr>
          <p:nvPr>
            <p:ph type="title"/>
          </p:nvPr>
        </p:nvSpPr>
        <p:spPr>
          <a:xfrm>
            <a:off x="497529" y="780182"/>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Graphic 8">
            <a:extLst>
              <a:ext uri="{FF2B5EF4-FFF2-40B4-BE49-F238E27FC236}">
                <a16:creationId xmlns:a16="http://schemas.microsoft.com/office/drawing/2014/main" id="{3C1FC02E-0FDD-FF46-8721-3F6008784E53}"/>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1" name="Picture 10">
            <a:extLst>
              <a:ext uri="{FF2B5EF4-FFF2-40B4-BE49-F238E27FC236}">
                <a16:creationId xmlns:a16="http://schemas.microsoft.com/office/drawing/2014/main" id="{EB2E3F91-B974-0348-87F9-83F917929FE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12" name="Graphic 8">
            <a:extLst>
              <a:ext uri="{FF2B5EF4-FFF2-40B4-BE49-F238E27FC236}">
                <a16:creationId xmlns:a16="http://schemas.microsoft.com/office/drawing/2014/main" id="{F8B01D2C-A00D-4045-BFB9-8940334ABEB5}"/>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257211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90" y="1351500"/>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096820"/>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2734560"/>
            <a:ext cx="8371840" cy="2111018"/>
          </a:xfrm>
          <a:prstGeom prst="rect">
            <a:avLst/>
          </a:prstGeom>
          <a:ln>
            <a:noFill/>
          </a:ln>
        </p:spPr>
        <p:txBody>
          <a:bodyPr numCol="3"/>
          <a:lstStyle>
            <a:lvl1pPr marL="0" inden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5" y="1351100"/>
            <a:ext cx="1147763" cy="11477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8" name="Graphic 8">
            <a:extLst>
              <a:ext uri="{FF2B5EF4-FFF2-40B4-BE49-F238E27FC236}">
                <a16:creationId xmlns:a16="http://schemas.microsoft.com/office/drawing/2014/main" id="{BCA21CD0-2558-C248-888B-D4DEF4B96605}"/>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2" name="Picture 11">
            <a:extLst>
              <a:ext uri="{FF2B5EF4-FFF2-40B4-BE49-F238E27FC236}">
                <a16:creationId xmlns:a16="http://schemas.microsoft.com/office/drawing/2014/main" id="{8B3A181E-1291-0F4C-8B52-26BA9643D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13" name="Graphic 8">
            <a:extLst>
              <a:ext uri="{FF2B5EF4-FFF2-40B4-BE49-F238E27FC236}">
                <a16:creationId xmlns:a16="http://schemas.microsoft.com/office/drawing/2014/main" id="{753B9270-7B89-E142-A538-860DFBBDBA27}"/>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392883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4" y="2298498"/>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4" y="3291088"/>
            <a:ext cx="8371840" cy="205078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9" y="780182"/>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56D3E74F-DA6F-1F46-A47A-3FEB68C4A2ED}"/>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2" name="Picture 11">
            <a:extLst>
              <a:ext uri="{FF2B5EF4-FFF2-40B4-BE49-F238E27FC236}">
                <a16:creationId xmlns:a16="http://schemas.microsoft.com/office/drawing/2014/main" id="{2B0B00D0-A137-D341-9860-25AA73FEB4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13" name="Graphic 8">
            <a:extLst>
              <a:ext uri="{FF2B5EF4-FFF2-40B4-BE49-F238E27FC236}">
                <a16:creationId xmlns:a16="http://schemas.microsoft.com/office/drawing/2014/main" id="{77FCD9EC-8887-6248-89B1-235775B93116}"/>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270677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4" y="2298498"/>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4" y="3291088"/>
            <a:ext cx="8371840" cy="205078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9" y="780182"/>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D7F7C38F-FB6A-DE44-A02F-E6D81D9D1779}"/>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2" name="Picture 11">
            <a:extLst>
              <a:ext uri="{FF2B5EF4-FFF2-40B4-BE49-F238E27FC236}">
                <a16:creationId xmlns:a16="http://schemas.microsoft.com/office/drawing/2014/main" id="{965AD3AD-9C21-3949-B2CD-8482A5726A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13" name="Graphic 8">
            <a:extLst>
              <a:ext uri="{FF2B5EF4-FFF2-40B4-BE49-F238E27FC236}">
                <a16:creationId xmlns:a16="http://schemas.microsoft.com/office/drawing/2014/main" id="{FBB0D81C-AACD-C54B-A485-AADCF9D399C6}"/>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181102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7" y="2147309"/>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7" y="2730081"/>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5" y="2730081"/>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7" y="2730081"/>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9" y="2147309"/>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7" y="2147309"/>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54" y="1351500"/>
            <a:ext cx="5043199"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sz="2500" b="0" i="0">
                <a:latin typeface="HelveticaNeueLT Pro 55 Roman" panose="020B0604020202020204" pitchFamily="34" charset="77"/>
              </a:rPr>
              <a:t>Click to edit Master title style</a:t>
            </a:r>
            <a:endParaRPr lang="en-US" sz="2500" b="0" i="0">
              <a:latin typeface="HelveticaNeueLT Pro 55 Roman" panose="020B0604020202020204" pitchFamily="34" charset="77"/>
            </a:endParaRPr>
          </a:p>
        </p:txBody>
      </p:sp>
      <p:sp>
        <p:nvSpPr>
          <p:cNvPr id="11" name="Graphic 8">
            <a:extLst>
              <a:ext uri="{FF2B5EF4-FFF2-40B4-BE49-F238E27FC236}">
                <a16:creationId xmlns:a16="http://schemas.microsoft.com/office/drawing/2014/main" id="{EBC63B5D-D717-7B48-81F0-6036E676E042}"/>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5" name="Picture 14">
            <a:extLst>
              <a:ext uri="{FF2B5EF4-FFF2-40B4-BE49-F238E27FC236}">
                <a16:creationId xmlns:a16="http://schemas.microsoft.com/office/drawing/2014/main" id="{9E9A12D3-E26B-F945-9348-39F7C573B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18" name="Graphic 8">
            <a:extLst>
              <a:ext uri="{FF2B5EF4-FFF2-40B4-BE49-F238E27FC236}">
                <a16:creationId xmlns:a16="http://schemas.microsoft.com/office/drawing/2014/main" id="{4F6A4EA8-BF59-EC45-9933-1126AC6A2E4E}"/>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967582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object 18">
            <a:extLst>
              <a:ext uri="{FF2B5EF4-FFF2-40B4-BE49-F238E27FC236}">
                <a16:creationId xmlns:a16="http://schemas.microsoft.com/office/drawing/2014/main" id="{79930289-FC11-FB4B-A1A7-069330195B3E}"/>
              </a:ext>
            </a:extLst>
          </p:cNvPr>
          <p:cNvSpPr/>
          <p:nvPr userDrawn="1"/>
        </p:nvSpPr>
        <p:spPr>
          <a:xfrm>
            <a:off x="6168836" y="2232367"/>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D43900"/>
          </a:solidFill>
        </p:spPr>
        <p:txBody>
          <a:bodyPr wrap="square" lIns="0" tIns="0" rIns="0" bIns="0" rtlCol="0"/>
          <a:lstStyle/>
          <a:p>
            <a:pPr defTabSz="368691"/>
            <a:endParaRPr sz="1452">
              <a:solidFill>
                <a:srgbClr val="F26522"/>
              </a:solidFill>
              <a:latin typeface="Calibri" panose="020F0502020204030204"/>
            </a:endParaRPr>
          </a:p>
        </p:txBody>
      </p:sp>
      <p:sp>
        <p:nvSpPr>
          <p:cNvPr id="29" name="object 19">
            <a:extLst>
              <a:ext uri="{FF2B5EF4-FFF2-40B4-BE49-F238E27FC236}">
                <a16:creationId xmlns:a16="http://schemas.microsoft.com/office/drawing/2014/main" id="{33004AE3-1FE8-9D41-8C14-A228B9BE1B70}"/>
              </a:ext>
            </a:extLst>
          </p:cNvPr>
          <p:cNvSpPr txBox="1"/>
          <p:nvPr userDrawn="1"/>
        </p:nvSpPr>
        <p:spPr>
          <a:xfrm>
            <a:off x="6274717" y="2315061"/>
            <a:ext cx="1209523" cy="369414"/>
          </a:xfrm>
          <a:prstGeom prst="rect">
            <a:avLst/>
          </a:prstGeom>
        </p:spPr>
        <p:txBody>
          <a:bodyPr vert="horz" wrap="square" lIns="0" tIns="10241" rIns="0" bIns="0" rtlCol="0">
            <a:spAutoFit/>
          </a:bodyPr>
          <a:lstStyle/>
          <a:p>
            <a:pPr marL="10241" marR="4097" lvl="0" indent="0" algn="l" defTabSz="368691" rtl="0" eaLnBrk="1" fontAlgn="auto" latinLnBrk="0" hangingPunct="1">
              <a:lnSpc>
                <a:spcPts val="887"/>
              </a:lnSpc>
              <a:spcBef>
                <a:spcPts val="56"/>
              </a:spcBef>
              <a:spcAft>
                <a:spcPts val="0"/>
              </a:spcAft>
              <a:buClrTx/>
              <a:buSzTx/>
              <a:buFontTx/>
              <a:buNone/>
              <a:tabLst/>
              <a:defRPr/>
            </a:pPr>
            <a:r>
              <a:rPr lang="en-GB" sz="800" b="1" i="0">
                <a:solidFill>
                  <a:schemeClr val="bg1"/>
                </a:solidFill>
                <a:latin typeface="HelveticaNeueLT Pro 95 Blk" panose="020B0604020202020204" pitchFamily="34" charset="77"/>
              </a:rPr>
              <a:t>Primary Text Orange</a:t>
            </a:r>
            <a:endParaRPr lang="en-GB" sz="800" b="1" i="0">
              <a:solidFill>
                <a:schemeClr val="bg1"/>
              </a:solidFill>
              <a:latin typeface="HelveticaNeueLT Pro 95 Blk" panose="020B0604020202020204" pitchFamily="34" charset="77"/>
              <a:cs typeface="HelveticaNeueLTPro-Hv"/>
            </a:endParaRPr>
          </a:p>
          <a:p>
            <a:pPr marL="10241" marR="4097" defTabSz="368691">
              <a:lnSpc>
                <a:spcPts val="887"/>
              </a:lnSpc>
              <a:spcBef>
                <a:spcPts val="56"/>
              </a:spcBef>
            </a:pPr>
            <a:r>
              <a:rPr sz="806" b="1" spc="4">
                <a:solidFill>
                  <a:srgbClr val="FFFFFF"/>
                </a:solidFill>
                <a:latin typeface="HelveticaNeueLTPro-Blk"/>
                <a:cs typeface="HelveticaNeueLTPro-Blk"/>
              </a:rPr>
              <a:t>C:</a:t>
            </a:r>
            <a:r>
              <a:rPr lang="en-GB" sz="806" b="1" spc="4">
                <a:solidFill>
                  <a:srgbClr val="FFFFFF"/>
                </a:solidFill>
                <a:latin typeface="HelveticaNeueLTPro-Blk"/>
                <a:cs typeface="HelveticaNeueLTPro-Blk"/>
              </a:rPr>
              <a:t>2</a:t>
            </a:r>
            <a:r>
              <a:rPr sz="806" b="1" spc="4">
                <a:solidFill>
                  <a:srgbClr val="FFFFFF"/>
                </a:solidFill>
                <a:latin typeface="HelveticaNeueLTPro-Blk"/>
                <a:cs typeface="HelveticaNeueLTPro-Blk"/>
              </a:rPr>
              <a:t> </a:t>
            </a:r>
            <a:r>
              <a:rPr sz="806" b="1" spc="-8">
                <a:solidFill>
                  <a:srgbClr val="FFFFFF"/>
                </a:solidFill>
                <a:latin typeface="HelveticaNeueLTPro-Blk"/>
                <a:cs typeface="HelveticaNeueLTPro-Blk"/>
              </a:rPr>
              <a:t>M:</a:t>
            </a:r>
            <a:r>
              <a:rPr lang="en-GB" sz="806" b="1" spc="-8">
                <a:solidFill>
                  <a:srgbClr val="FFFFFF"/>
                </a:solidFill>
                <a:latin typeface="HelveticaNeueLTPro-Blk"/>
                <a:cs typeface="HelveticaNeueLTPro-Blk"/>
              </a:rPr>
              <a:t>84</a:t>
            </a:r>
            <a:r>
              <a:rPr sz="806" b="1" spc="-8">
                <a:solidFill>
                  <a:srgbClr val="FFFFFF"/>
                </a:solidFill>
                <a:latin typeface="HelveticaNeueLTPro-Blk"/>
                <a:cs typeface="HelveticaNeueLTPro-Blk"/>
              </a:rPr>
              <a:t> </a:t>
            </a:r>
            <a:r>
              <a:rPr sz="806" b="1" spc="-20">
                <a:solidFill>
                  <a:srgbClr val="FFFFFF"/>
                </a:solidFill>
                <a:latin typeface="HelveticaNeueLTPro-Blk"/>
                <a:cs typeface="HelveticaNeueLTPro-Blk"/>
              </a:rPr>
              <a:t>Y:10</a:t>
            </a:r>
            <a:r>
              <a:rPr lang="en-GB" sz="806" b="1" spc="-20">
                <a:solidFill>
                  <a:srgbClr val="FFFFFF"/>
                </a:solidFill>
                <a:latin typeface="HelveticaNeueLTPro-Blk"/>
                <a:cs typeface="HelveticaNeueLTPro-Blk"/>
              </a:rPr>
              <a:t>0</a:t>
            </a:r>
            <a:r>
              <a:rPr sz="806" b="1" spc="-48">
                <a:solidFill>
                  <a:srgbClr val="FFFFFF"/>
                </a:solidFill>
                <a:latin typeface="HelveticaNeueLTPro-Blk"/>
                <a:cs typeface="HelveticaNeueLTPro-Blk"/>
              </a:rPr>
              <a:t> </a:t>
            </a:r>
            <a:r>
              <a:rPr sz="806" b="1" spc="4">
                <a:solidFill>
                  <a:srgbClr val="FFFFFF"/>
                </a:solidFill>
                <a:latin typeface="HelveticaNeueLTPro-Blk"/>
                <a:cs typeface="HelveticaNeueLTPro-Blk"/>
              </a:rPr>
              <a:t>K:</a:t>
            </a:r>
            <a:r>
              <a:rPr lang="en-GB" sz="806" b="1" spc="4">
                <a:solidFill>
                  <a:srgbClr val="FFFFFF"/>
                </a:solidFill>
                <a:latin typeface="HelveticaNeueLTPro-Blk"/>
                <a:cs typeface="HelveticaNeueLTPro-Blk"/>
              </a:rPr>
              <a:t>8</a:t>
            </a:r>
            <a:r>
              <a:rPr sz="806" b="1" spc="4">
                <a:solidFill>
                  <a:srgbClr val="FFFFFF"/>
                </a:solidFill>
                <a:latin typeface="HelveticaNeueLTPro-Blk"/>
                <a:cs typeface="HelveticaNeueLTPro-Blk"/>
              </a:rPr>
              <a:t>  R:</a:t>
            </a:r>
            <a:r>
              <a:rPr lang="en-GB" sz="806" b="1" spc="4">
                <a:solidFill>
                  <a:srgbClr val="FFFFFF"/>
                </a:solidFill>
                <a:latin typeface="HelveticaNeueLTPro-Blk"/>
                <a:cs typeface="HelveticaNeueLTPro-Blk"/>
              </a:rPr>
              <a:t>212</a:t>
            </a:r>
            <a:r>
              <a:rPr sz="806" b="1" spc="4">
                <a:solidFill>
                  <a:srgbClr val="FFFFFF"/>
                </a:solidFill>
                <a:latin typeface="HelveticaNeueLTPro-Blk"/>
                <a:cs typeface="HelveticaNeueLTPro-Blk"/>
              </a:rPr>
              <a:t> </a:t>
            </a:r>
            <a:r>
              <a:rPr sz="806" b="1" spc="-20">
                <a:solidFill>
                  <a:srgbClr val="FFFFFF"/>
                </a:solidFill>
                <a:latin typeface="HelveticaNeueLTPro-Blk"/>
                <a:cs typeface="HelveticaNeueLTPro-Blk"/>
              </a:rPr>
              <a:t>G:</a:t>
            </a:r>
            <a:r>
              <a:rPr lang="en-GB" sz="806" b="1" spc="-20">
                <a:solidFill>
                  <a:srgbClr val="FFFFFF"/>
                </a:solidFill>
                <a:latin typeface="HelveticaNeueLTPro-Blk"/>
                <a:cs typeface="HelveticaNeueLTPro-Blk"/>
              </a:rPr>
              <a:t>57</a:t>
            </a:r>
            <a:r>
              <a:rPr sz="806" b="1" spc="-28">
                <a:solidFill>
                  <a:srgbClr val="FFFFFF"/>
                </a:solidFill>
                <a:latin typeface="HelveticaNeueLTPro-Blk"/>
                <a:cs typeface="HelveticaNeueLTPro-Blk"/>
              </a:rPr>
              <a:t> </a:t>
            </a:r>
            <a:r>
              <a:rPr sz="806" b="1" spc="4">
                <a:solidFill>
                  <a:srgbClr val="FFFFFF"/>
                </a:solidFill>
                <a:latin typeface="HelveticaNeueLTPro-Blk"/>
                <a:cs typeface="HelveticaNeueLTPro-Blk"/>
              </a:rPr>
              <a:t>B:</a:t>
            </a:r>
            <a:r>
              <a:rPr lang="en-GB" sz="806" b="1" spc="4">
                <a:solidFill>
                  <a:srgbClr val="FFFFFF"/>
                </a:solidFill>
                <a:latin typeface="HelveticaNeueLTPro-Blk"/>
                <a:cs typeface="HelveticaNeueLTPro-Blk"/>
              </a:rPr>
              <a:t>0</a:t>
            </a:r>
            <a:endParaRPr sz="806">
              <a:solidFill>
                <a:prstClr val="black"/>
              </a:solidFill>
              <a:latin typeface="HelveticaNeueLTPro-Blk"/>
              <a:cs typeface="HelveticaNeueLTPro-Blk"/>
            </a:endParaRPr>
          </a:p>
        </p:txBody>
      </p:sp>
      <p:sp>
        <p:nvSpPr>
          <p:cNvPr id="3" name="object 6">
            <a:extLst>
              <a:ext uri="{FF2B5EF4-FFF2-40B4-BE49-F238E27FC236}">
                <a16:creationId xmlns:a16="http://schemas.microsoft.com/office/drawing/2014/main" id="{F74AEC0D-EADD-DE4F-AD46-CFF19F8A58D2}"/>
              </a:ext>
            </a:extLst>
          </p:cNvPr>
          <p:cNvSpPr/>
          <p:nvPr userDrawn="1"/>
        </p:nvSpPr>
        <p:spPr>
          <a:xfrm>
            <a:off x="8969948" y="581267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91"/>
            <a:endParaRPr sz="1452">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9075827" y="5863230"/>
            <a:ext cx="947812"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300  </a:t>
            </a:r>
            <a:r>
              <a:rPr sz="806" b="1" spc="-28">
                <a:solidFill>
                  <a:srgbClr val="FFFFFF"/>
                </a:solidFill>
                <a:latin typeface="HelveticaNeueLTPro-Blk"/>
                <a:cs typeface="HelveticaNeueLTPro-Blk"/>
              </a:rPr>
              <a:t>C</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M</a:t>
            </a:r>
            <a:r>
              <a:rPr sz="806" b="1" spc="8">
                <a:solidFill>
                  <a:srgbClr val="FFFFFF"/>
                </a:solidFill>
                <a:latin typeface="HelveticaNeueLTPro-Blk"/>
                <a:cs typeface="HelveticaNeueLTPro-Blk"/>
              </a:rPr>
              <a:t>4</a:t>
            </a:r>
            <a:r>
              <a:rPr sz="806" b="1" spc="4">
                <a:solidFill>
                  <a:srgbClr val="FFFFFF"/>
                </a:solidFill>
                <a:latin typeface="HelveticaNeueLTPro-Blk"/>
                <a:cs typeface="HelveticaNeueLTPro-Blk"/>
              </a:rPr>
              <a:t>4</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20">
                <a:solidFill>
                  <a:srgbClr val="FFFFFF"/>
                </a:solidFill>
                <a:latin typeface="HelveticaNeueLTPro-Blk"/>
                <a:cs typeface="HelveticaNeueLTPro-Blk"/>
              </a:rPr>
              <a:t>R0/G121/B193</a:t>
            </a:r>
            <a:endParaRPr sz="806">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400" y="312745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91"/>
            <a:endParaRPr sz="1452">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9" y="3204036"/>
            <a:ext cx="885340"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297  C55/M0/Y0/K0  </a:t>
            </a:r>
            <a:r>
              <a:rPr sz="806" b="1" spc="12">
                <a:solidFill>
                  <a:srgbClr val="FFFFFF"/>
                </a:solidFill>
                <a:latin typeface="HelveticaNeueLTPro-Blk"/>
                <a:cs typeface="HelveticaNeueLTPro-Blk"/>
              </a:rPr>
              <a:t>R</a:t>
            </a:r>
            <a:r>
              <a:rPr sz="806" b="1" spc="-28">
                <a:solidFill>
                  <a:srgbClr val="FFFFFF"/>
                </a:solidFill>
                <a:latin typeface="HelveticaNeueLTPro-Blk"/>
                <a:cs typeface="HelveticaNeueLTPro-Blk"/>
              </a:rPr>
              <a:t>9</a:t>
            </a:r>
            <a:r>
              <a:rPr sz="806" b="1" spc="-40">
                <a:solidFill>
                  <a:srgbClr val="FFFFFF"/>
                </a:solidFill>
                <a:latin typeface="HelveticaNeueLTPro-Blk"/>
                <a:cs typeface="HelveticaNeueLTPro-Blk"/>
              </a:rPr>
              <a:t>1</a:t>
            </a:r>
            <a:r>
              <a:rPr sz="806" b="1" spc="-20">
                <a:solidFill>
                  <a:srgbClr val="FFFFFF"/>
                </a:solidFill>
                <a:latin typeface="HelveticaNeueLTPro-Blk"/>
                <a:cs typeface="HelveticaNeueLTPro-Blk"/>
              </a:rPr>
              <a:t>/</a:t>
            </a:r>
            <a:r>
              <a:rPr sz="806" b="1" spc="8">
                <a:solidFill>
                  <a:srgbClr val="FFFFFF"/>
                </a:solidFill>
                <a:latin typeface="HelveticaNeueLTPro-Blk"/>
                <a:cs typeface="HelveticaNeueLTPro-Blk"/>
              </a:rPr>
              <a:t>G2</a:t>
            </a:r>
            <a:r>
              <a:rPr sz="806" b="1" spc="4">
                <a:solidFill>
                  <a:srgbClr val="FFFFFF"/>
                </a:solidFill>
                <a:latin typeface="HelveticaNeueLTPro-Blk"/>
                <a:cs typeface="HelveticaNeueLTPro-Blk"/>
              </a:rPr>
              <a:t>0</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a:solidFill>
                  <a:srgbClr val="FFFFFF"/>
                </a:solidFill>
                <a:latin typeface="HelveticaNeueLTPro-Blk"/>
                <a:cs typeface="HelveticaNeueLTPro-Blk"/>
              </a:rPr>
              <a:t>B</a:t>
            </a:r>
            <a:r>
              <a:rPr sz="806" b="1" spc="8">
                <a:solidFill>
                  <a:srgbClr val="FFFFFF"/>
                </a:solidFill>
                <a:latin typeface="HelveticaNeueLTPro-Blk"/>
                <a:cs typeface="HelveticaNeueLTPro-Blk"/>
              </a:rPr>
              <a:t>2</a:t>
            </a:r>
            <a:r>
              <a:rPr sz="806" b="1" spc="16">
                <a:solidFill>
                  <a:srgbClr val="FFFFFF"/>
                </a:solidFill>
                <a:latin typeface="HelveticaNeueLTPro-Blk"/>
                <a:cs typeface="HelveticaNeueLTPro-Blk"/>
              </a:rPr>
              <a:t>4</a:t>
            </a:r>
            <a:r>
              <a:rPr sz="806" b="1">
                <a:solidFill>
                  <a:srgbClr val="FFFFFF"/>
                </a:solidFill>
                <a:latin typeface="HelveticaNeueLTPro-Blk"/>
                <a:cs typeface="HelveticaNeueLTPro-Blk"/>
              </a:rPr>
              <a:t>5</a:t>
            </a:r>
            <a:endParaRPr sz="806">
              <a:solidFill>
                <a:prstClr val="black"/>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400" y="4022707"/>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91"/>
            <a:endParaRPr sz="1452">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9" y="4099290"/>
            <a:ext cx="954980"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390  </a:t>
            </a:r>
            <a:r>
              <a:rPr sz="806" b="1">
                <a:solidFill>
                  <a:srgbClr val="FFFFFF"/>
                </a:solidFill>
                <a:latin typeface="HelveticaNeueLTPro-Blk"/>
                <a:cs typeface="HelveticaNeueLTPro-Blk"/>
              </a:rPr>
              <a:t>C</a:t>
            </a:r>
            <a:r>
              <a:rPr sz="806" b="1" spc="12">
                <a:solidFill>
                  <a:srgbClr val="FFFFFF"/>
                </a:solidFill>
                <a:latin typeface="HelveticaNeueLTPro-Blk"/>
                <a:cs typeface="HelveticaNeueLTPro-Blk"/>
              </a:rPr>
              <a:t>2</a:t>
            </a:r>
            <a:r>
              <a:rPr sz="806" b="1" spc="20">
                <a:solidFill>
                  <a:srgbClr val="FFFFFF"/>
                </a:solidFill>
                <a:latin typeface="HelveticaNeueLTPro-Blk"/>
                <a:cs typeface="HelveticaNeueLTPro-Blk"/>
              </a:rPr>
              <a:t>2</a:t>
            </a:r>
            <a:r>
              <a:rPr sz="806" b="1" spc="8">
                <a:solidFill>
                  <a:srgbClr val="FFFFFF"/>
                </a:solidFill>
                <a:latin typeface="HelveticaNeueLTPro-Blk"/>
                <a:cs typeface="HelveticaNeueLTPro-Blk"/>
              </a:rPr>
              <a:t>/</a:t>
            </a:r>
            <a:r>
              <a:rPr sz="806" b="1" spc="12">
                <a:solidFill>
                  <a:srgbClr val="FFFFFF"/>
                </a:solidFill>
                <a:latin typeface="HelveticaNeueLTPro-Blk"/>
                <a:cs typeface="HelveticaNeueLTPro-Blk"/>
              </a:rPr>
              <a:t>M</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36">
                <a:solidFill>
                  <a:srgbClr val="FFFFFF"/>
                </a:solidFill>
                <a:latin typeface="HelveticaNeueLTPro-Blk"/>
                <a:cs typeface="HelveticaNeueLTPro-Blk"/>
              </a:rPr>
              <a:t>Y1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K</a:t>
            </a:r>
            <a:r>
              <a:rPr sz="806" b="1">
                <a:solidFill>
                  <a:srgbClr val="FFFFFF"/>
                </a:solidFill>
                <a:latin typeface="HelveticaNeueLTPro-Blk"/>
                <a:cs typeface="HelveticaNeueLTPro-Blk"/>
              </a:rPr>
              <a:t>8  </a:t>
            </a:r>
            <a:r>
              <a:rPr sz="806" b="1" spc="-4">
                <a:solidFill>
                  <a:srgbClr val="FFFFFF"/>
                </a:solidFill>
                <a:latin typeface="HelveticaNeueLTPro-Blk"/>
                <a:cs typeface="HelveticaNeueLTPro-Blk"/>
              </a:rPr>
              <a:t>R194/G205/B35</a:t>
            </a:r>
            <a:endParaRPr sz="806">
              <a:solidFill>
                <a:prstClr val="black"/>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400" y="4917689"/>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91"/>
            <a:endParaRPr sz="1452">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9" y="4994272"/>
            <a:ext cx="941156"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527  </a:t>
            </a:r>
            <a:r>
              <a:rPr sz="806" b="1" spc="-12">
                <a:solidFill>
                  <a:srgbClr val="FFFFFF"/>
                </a:solidFill>
                <a:latin typeface="HelveticaNeueLTPro-Blk"/>
                <a:cs typeface="HelveticaNeueLTPro-Blk"/>
              </a:rPr>
              <a:t>C</a:t>
            </a:r>
            <a:r>
              <a:rPr sz="806" b="1" spc="-16">
                <a:solidFill>
                  <a:srgbClr val="FFFFFF"/>
                </a:solidFill>
                <a:latin typeface="HelveticaNeueLTPro-Blk"/>
                <a:cs typeface="HelveticaNeueLTPro-Blk"/>
              </a:rPr>
              <a:t>7</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spc="-32">
                <a:solidFill>
                  <a:srgbClr val="FFFFFF"/>
                </a:solidFill>
                <a:latin typeface="HelveticaNeueLTPro-Blk"/>
                <a:cs typeface="HelveticaNeueLTPro-Blk"/>
              </a:rPr>
              <a:t>M</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R106/G44/B145</a:t>
            </a:r>
            <a:endParaRPr sz="806">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6163396" y="312734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91"/>
            <a:endParaRPr sz="1452">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6269275" y="3203933"/>
            <a:ext cx="1025132"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425  </a:t>
            </a:r>
            <a:r>
              <a:rPr sz="806" b="1" spc="-4">
                <a:solidFill>
                  <a:srgbClr val="FFFFFF"/>
                </a:solidFill>
                <a:latin typeface="HelveticaNeueLTPro-Blk"/>
                <a:cs typeface="HelveticaNeueLTPro-Blk"/>
              </a:rPr>
              <a:t>C67/M60/Y58/K43  </a:t>
            </a:r>
            <a:r>
              <a:rPr sz="806" b="1" spc="-8">
                <a:solidFill>
                  <a:srgbClr val="FFFFFF"/>
                </a:solidFill>
                <a:latin typeface="HelveticaNeueLTPro-Blk"/>
                <a:cs typeface="HelveticaNeueLTPro-Blk"/>
              </a:rPr>
              <a:t>R69/G69/B70</a:t>
            </a:r>
            <a:endParaRPr sz="806">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59912" y="4022707"/>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91"/>
            <a:endParaRPr sz="1452">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5791" y="4099290"/>
            <a:ext cx="889436"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FFFFFF"/>
                </a:solidFill>
                <a:latin typeface="HelveticaNeueLTPro-Blk"/>
                <a:cs typeface="HelveticaNeueLTPro-Blk"/>
              </a:rPr>
              <a:t>PANTONE </a:t>
            </a:r>
            <a:r>
              <a:rPr sz="806" b="1" spc="-12">
                <a:solidFill>
                  <a:srgbClr val="FFFFFF"/>
                </a:solidFill>
                <a:latin typeface="HelveticaNeueLTPro-Blk"/>
                <a:cs typeface="HelveticaNeueLTPro-Blk"/>
              </a:rPr>
              <a:t>7408  </a:t>
            </a:r>
            <a:r>
              <a:rPr sz="806" b="1" spc="4">
                <a:solidFill>
                  <a:srgbClr val="FFFFFF"/>
                </a:solidFill>
                <a:latin typeface="HelveticaNeueLTPro-Blk"/>
                <a:cs typeface="HelveticaNeueLTPro-Blk"/>
              </a:rPr>
              <a:t>C</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12">
                <a:solidFill>
                  <a:srgbClr val="FFFFFF"/>
                </a:solidFill>
                <a:latin typeface="HelveticaNeueLTPro-Blk"/>
                <a:cs typeface="HelveticaNeueLTPro-Blk"/>
              </a:rPr>
              <a:t>M2</a:t>
            </a:r>
            <a:r>
              <a:rPr sz="806" b="1" spc="-12">
                <a:solidFill>
                  <a:srgbClr val="FFFFFF"/>
                </a:solidFill>
                <a:latin typeface="HelveticaNeueLTPro-Blk"/>
                <a:cs typeface="HelveticaNeueLTPro-Blk"/>
              </a:rPr>
              <a:t>5</a:t>
            </a:r>
            <a:r>
              <a:rPr sz="806" b="1" spc="44">
                <a:solidFill>
                  <a:srgbClr val="FFFFFF"/>
                </a:solidFill>
                <a:latin typeface="HelveticaNeueLTPro-Blk"/>
                <a:cs typeface="HelveticaNeueLTPro-Blk"/>
              </a:rPr>
              <a:t>/</a:t>
            </a:r>
            <a:r>
              <a:rPr sz="806" b="1" spc="-12">
                <a:solidFill>
                  <a:srgbClr val="FFFFFF"/>
                </a:solidFill>
                <a:latin typeface="HelveticaNeueLTPro-Blk"/>
                <a:cs typeface="HelveticaNeueLTPro-Blk"/>
              </a:rPr>
              <a:t>Y</a:t>
            </a:r>
            <a:r>
              <a:rPr sz="806" b="1" spc="4">
                <a:solidFill>
                  <a:srgbClr val="FFFFFF"/>
                </a:solidFill>
                <a:latin typeface="HelveticaNeueLTPro-Blk"/>
                <a:cs typeface="HelveticaNeueLTPro-Blk"/>
              </a:rPr>
              <a:t>9</a:t>
            </a:r>
            <a:r>
              <a:rPr sz="806" b="1" spc="-12">
                <a:solidFill>
                  <a:srgbClr val="FFFFFF"/>
                </a:solidFill>
                <a:latin typeface="HelveticaNeueLTPro-Blk"/>
                <a:cs typeface="HelveticaNeueLTPro-Blk"/>
              </a:rPr>
              <a:t>5</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R255/G191/B34</a:t>
            </a:r>
            <a:endParaRPr sz="806">
              <a:solidFill>
                <a:prstClr val="black"/>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8968400" y="2232367"/>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91"/>
            <a:endParaRPr sz="1452">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9074281" y="2308946"/>
            <a:ext cx="1053807" cy="369414"/>
          </a:xfrm>
          <a:prstGeom prst="rect">
            <a:avLst/>
          </a:prstGeom>
        </p:spPr>
        <p:txBody>
          <a:bodyPr vert="horz" wrap="square" lIns="0" tIns="10241" rIns="0" bIns="0" rtlCol="0">
            <a:spAutoFit/>
          </a:bodyPr>
          <a:lstStyle/>
          <a:p>
            <a:pPr marL="10241" defTabSz="368691">
              <a:lnSpc>
                <a:spcPts val="927"/>
              </a:lnSpc>
              <a:spcBef>
                <a:spcPts val="81"/>
              </a:spcBef>
            </a:pPr>
            <a:r>
              <a:rPr sz="806" b="1">
                <a:solidFill>
                  <a:srgbClr val="FFFFFF"/>
                </a:solidFill>
                <a:latin typeface="HelveticaNeueLTPro-Blk"/>
                <a:cs typeface="HelveticaNeueLTPro-Blk"/>
              </a:rPr>
              <a:t>PANTONE</a:t>
            </a:r>
            <a:r>
              <a:rPr sz="806" b="1" spc="-8">
                <a:solidFill>
                  <a:srgbClr val="FFFFFF"/>
                </a:solidFill>
                <a:latin typeface="HelveticaNeueLTPro-Blk"/>
                <a:cs typeface="HelveticaNeueLTPro-Blk"/>
              </a:rPr>
              <a:t> </a:t>
            </a:r>
            <a:r>
              <a:rPr sz="806" b="1" spc="-16">
                <a:solidFill>
                  <a:srgbClr val="FFFFFF"/>
                </a:solidFill>
                <a:latin typeface="HelveticaNeueLTPro-Blk"/>
                <a:cs typeface="HelveticaNeueLTPro-Blk"/>
              </a:rPr>
              <a:t>166</a:t>
            </a:r>
            <a:endParaRPr sz="806">
              <a:solidFill>
                <a:prstClr val="black"/>
              </a:solidFill>
              <a:latin typeface="HelveticaNeueLTPro-Blk"/>
              <a:cs typeface="HelveticaNeueLTPro-Blk"/>
            </a:endParaRPr>
          </a:p>
          <a:p>
            <a:pPr marL="10241" marR="4097" defTabSz="368691">
              <a:lnSpc>
                <a:spcPts val="887"/>
              </a:lnSpc>
              <a:spcBef>
                <a:spcPts val="56"/>
              </a:spcBef>
            </a:pPr>
            <a:r>
              <a:rPr sz="806" b="1" spc="4">
                <a:solidFill>
                  <a:srgbClr val="FFFFFF"/>
                </a:solidFill>
                <a:latin typeface="HelveticaNeueLTPro-Blk"/>
                <a:cs typeface="HelveticaNeueLTPro-Blk"/>
              </a:rPr>
              <a:t>C:0 </a:t>
            </a:r>
            <a:r>
              <a:rPr sz="806" b="1" spc="-8">
                <a:solidFill>
                  <a:srgbClr val="FFFFFF"/>
                </a:solidFill>
                <a:latin typeface="HelveticaNeueLTPro-Blk"/>
                <a:cs typeface="HelveticaNeueLTPro-Blk"/>
              </a:rPr>
              <a:t>M:75 </a:t>
            </a:r>
            <a:r>
              <a:rPr sz="806" b="1" spc="-20">
                <a:solidFill>
                  <a:srgbClr val="FFFFFF"/>
                </a:solidFill>
                <a:latin typeface="HelveticaNeueLTPro-Blk"/>
                <a:cs typeface="HelveticaNeueLTPro-Blk"/>
              </a:rPr>
              <a:t>Y:100</a:t>
            </a:r>
            <a:r>
              <a:rPr sz="806" b="1" spc="-48">
                <a:solidFill>
                  <a:srgbClr val="FFFFFF"/>
                </a:solidFill>
                <a:latin typeface="HelveticaNeueLTPro-Blk"/>
                <a:cs typeface="HelveticaNeueLTPro-Blk"/>
              </a:rPr>
              <a:t> </a:t>
            </a:r>
            <a:r>
              <a:rPr sz="806" b="1" spc="4">
                <a:solidFill>
                  <a:srgbClr val="FFFFFF"/>
                </a:solidFill>
                <a:latin typeface="HelveticaNeueLTPro-Blk"/>
                <a:cs typeface="HelveticaNeueLTPro-Blk"/>
              </a:rPr>
              <a:t>K:0  R:242 </a:t>
            </a:r>
            <a:r>
              <a:rPr sz="806" b="1" spc="-20">
                <a:solidFill>
                  <a:srgbClr val="FFFFFF"/>
                </a:solidFill>
                <a:latin typeface="HelveticaNeueLTPro-Blk"/>
                <a:cs typeface="HelveticaNeueLTPro-Blk"/>
              </a:rPr>
              <a:t>G:101</a:t>
            </a:r>
            <a:r>
              <a:rPr sz="806" b="1" spc="-28">
                <a:solidFill>
                  <a:srgbClr val="FFFFFF"/>
                </a:solidFill>
                <a:latin typeface="HelveticaNeueLTPro-Blk"/>
                <a:cs typeface="HelveticaNeueLTPro-Blk"/>
              </a:rPr>
              <a:t> </a:t>
            </a:r>
            <a:r>
              <a:rPr sz="806" b="1" spc="4">
                <a:solidFill>
                  <a:srgbClr val="FFFFFF"/>
                </a:solidFill>
                <a:latin typeface="HelveticaNeueLTPro-Blk"/>
                <a:cs typeface="HelveticaNeueLTPro-Blk"/>
              </a:rPr>
              <a:t>B:34</a:t>
            </a:r>
            <a:endParaRPr sz="806">
              <a:solidFill>
                <a:prstClr val="black"/>
              </a:solidFill>
              <a:latin typeface="HelveticaNeueLTPro-Blk"/>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55712" y="4917689"/>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91"/>
            <a:endParaRPr sz="1452">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61592" y="4994272"/>
            <a:ext cx="991849" cy="368999"/>
          </a:xfrm>
          <a:prstGeom prst="rect">
            <a:avLst/>
          </a:prstGeom>
        </p:spPr>
        <p:txBody>
          <a:bodyPr vert="horz" wrap="square" lIns="0" tIns="22530" rIns="0" bIns="0" rtlCol="0">
            <a:spAutoFit/>
          </a:bodyPr>
          <a:lstStyle/>
          <a:p>
            <a:pPr marL="10241" marR="4097" defTabSz="368691">
              <a:lnSpc>
                <a:spcPts val="887"/>
              </a:lnSpc>
              <a:spcBef>
                <a:spcPts val="177"/>
              </a:spcBef>
            </a:pPr>
            <a:r>
              <a:rPr sz="806" b="1">
                <a:solidFill>
                  <a:srgbClr val="6D6E71"/>
                </a:solidFill>
                <a:latin typeface="HelveticaNeueLTPro-Blk"/>
                <a:cs typeface="HelveticaNeueLTPro-Blk"/>
              </a:rPr>
              <a:t>PANTONE </a:t>
            </a:r>
            <a:r>
              <a:rPr sz="806" b="1" spc="-12">
                <a:solidFill>
                  <a:srgbClr val="6D6E71"/>
                </a:solidFill>
                <a:latin typeface="HelveticaNeueLTPro-Blk"/>
                <a:cs typeface="HelveticaNeueLTPro-Blk"/>
              </a:rPr>
              <a:t>108  </a:t>
            </a:r>
            <a:r>
              <a:rPr sz="806" b="1" spc="4">
                <a:solidFill>
                  <a:srgbClr val="6D6E71"/>
                </a:solidFill>
                <a:latin typeface="HelveticaNeueLTPro-Blk"/>
                <a:cs typeface="HelveticaNeueLTPro-Blk"/>
              </a:rPr>
              <a:t>C:0 </a:t>
            </a:r>
            <a:r>
              <a:rPr sz="806" b="1" spc="8">
                <a:solidFill>
                  <a:srgbClr val="6D6E71"/>
                </a:solidFill>
                <a:latin typeface="HelveticaNeueLTPro-Blk"/>
                <a:cs typeface="HelveticaNeueLTPro-Blk"/>
              </a:rPr>
              <a:t>M:0 </a:t>
            </a:r>
            <a:r>
              <a:rPr sz="806" b="1" spc="-20">
                <a:solidFill>
                  <a:srgbClr val="6D6E71"/>
                </a:solidFill>
                <a:latin typeface="HelveticaNeueLTPro-Blk"/>
                <a:cs typeface="HelveticaNeueLTPro-Blk"/>
              </a:rPr>
              <a:t>Y:100</a:t>
            </a:r>
            <a:r>
              <a:rPr sz="806" b="1" spc="-69">
                <a:solidFill>
                  <a:srgbClr val="6D6E71"/>
                </a:solidFill>
                <a:latin typeface="HelveticaNeueLTPro-Blk"/>
                <a:cs typeface="HelveticaNeueLTPro-Blk"/>
              </a:rPr>
              <a:t> </a:t>
            </a:r>
            <a:r>
              <a:rPr sz="806" b="1" spc="4">
                <a:solidFill>
                  <a:srgbClr val="6D6E71"/>
                </a:solidFill>
                <a:latin typeface="HelveticaNeueLTPro-Blk"/>
                <a:cs typeface="HelveticaNeueLTPro-Blk"/>
              </a:rPr>
              <a:t>K:0  </a:t>
            </a:r>
            <a:r>
              <a:rPr sz="806" b="1" spc="8">
                <a:solidFill>
                  <a:srgbClr val="6D6E71"/>
                </a:solidFill>
                <a:latin typeface="HelveticaNeueLTPro-Blk"/>
                <a:cs typeface="HelveticaNeueLTPro-Blk"/>
              </a:rPr>
              <a:t>R:255 </a:t>
            </a:r>
            <a:r>
              <a:rPr sz="806" b="1" spc="4">
                <a:solidFill>
                  <a:srgbClr val="6D6E71"/>
                </a:solidFill>
                <a:latin typeface="HelveticaNeueLTPro-Blk"/>
                <a:cs typeface="HelveticaNeueLTPro-Blk"/>
              </a:rPr>
              <a:t>G:230</a:t>
            </a:r>
            <a:r>
              <a:rPr sz="806" b="1" spc="-40">
                <a:solidFill>
                  <a:srgbClr val="6D6E71"/>
                </a:solidFill>
                <a:latin typeface="HelveticaNeueLTPro-Blk"/>
                <a:cs typeface="HelveticaNeueLTPro-Blk"/>
              </a:rPr>
              <a:t> </a:t>
            </a:r>
            <a:r>
              <a:rPr sz="806" b="1" spc="8">
                <a:solidFill>
                  <a:srgbClr val="6D6E71"/>
                </a:solidFill>
                <a:latin typeface="HelveticaNeueLTPro-Blk"/>
                <a:cs typeface="HelveticaNeueLTPro-Blk"/>
              </a:rPr>
              <a:t>B:0</a:t>
            </a:r>
            <a:endParaRPr sz="806">
              <a:solidFill>
                <a:prstClr val="black"/>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09" y="285732"/>
            <a:ext cx="5443296" cy="1513317"/>
          </a:xfrm>
          <a:prstGeom prst="rect">
            <a:avLst/>
          </a:prstGeom>
        </p:spPr>
        <p:txBody>
          <a:bodyPr vert="horz" wrap="square" lIns="0" tIns="10241" rIns="0" bIns="0" rtlCol="0">
            <a:spAutoFit/>
          </a:bodyPr>
          <a:lstStyle/>
          <a:p>
            <a:pPr marL="10241" defTabSz="737381">
              <a:spcBef>
                <a:spcPts val="81"/>
              </a:spcBef>
            </a:pPr>
            <a:r>
              <a:rPr sz="968" b="1">
                <a:solidFill>
                  <a:srgbClr val="D43900"/>
                </a:solidFill>
                <a:latin typeface="HelveticaNeueLTPro-Hv"/>
                <a:cs typeface="HelveticaNeueLTPro-Hv"/>
              </a:rPr>
              <a:t>Primary</a:t>
            </a:r>
            <a:endParaRPr sz="968">
              <a:solidFill>
                <a:srgbClr val="D43900"/>
              </a:solidFill>
              <a:latin typeface="HelveticaNeueLTPro-Hv"/>
              <a:cs typeface="HelveticaNeueLTPro-Hv"/>
            </a:endParaRPr>
          </a:p>
          <a:p>
            <a:pPr marL="10241" marR="4097" defTabSz="737381">
              <a:lnSpc>
                <a:spcPct val="125000"/>
              </a:lnSpc>
              <a:spcAft>
                <a:spcPts val="484"/>
              </a:spcAft>
            </a:pPr>
            <a:r>
              <a:rPr sz="806" b="0" i="0" spc="-4">
                <a:solidFill>
                  <a:srgbClr val="454546"/>
                </a:solidFill>
                <a:latin typeface="HelveticaNeueLT Pro 55 Roman" panose="020B0604020202020204" pitchFamily="34" charset="77"/>
                <a:cs typeface="HelveticaNeueLTPro-Roman"/>
              </a:rPr>
              <a:t>This </a:t>
            </a:r>
            <a:r>
              <a:rPr sz="806" b="0" i="0" spc="-8">
                <a:solidFill>
                  <a:srgbClr val="454546"/>
                </a:solidFill>
                <a:latin typeface="HelveticaNeueLT Pro 55 Roman" panose="020B0604020202020204" pitchFamily="34" charset="77"/>
                <a:cs typeface="HelveticaNeueLTPro-Roman"/>
              </a:rPr>
              <a:t>palette </a:t>
            </a:r>
            <a:r>
              <a:rPr sz="806" b="0" i="0" spc="-4">
                <a:solidFill>
                  <a:srgbClr val="454546"/>
                </a:solidFill>
                <a:latin typeface="HelveticaNeueLT Pro 55 Roman" panose="020B0604020202020204" pitchFamily="34" charset="77"/>
                <a:cs typeface="HelveticaNeueLTPro-Roman"/>
              </a:rPr>
              <a:t>consists </a:t>
            </a:r>
            <a:r>
              <a:rPr sz="806" b="0" i="0" spc="-8">
                <a:solidFill>
                  <a:srgbClr val="454546"/>
                </a:solidFill>
                <a:latin typeface="HelveticaNeueLT Pro 55 Roman" panose="020B0604020202020204" pitchFamily="34" charset="77"/>
                <a:cs typeface="HelveticaNeueLTPro-Roman"/>
              </a:rPr>
              <a:t>of </a:t>
            </a:r>
            <a:r>
              <a:rPr sz="806" b="0" i="0" spc="-12">
                <a:solidFill>
                  <a:srgbClr val="454546"/>
                </a:solidFill>
                <a:latin typeface="HelveticaNeueLT Pro 55 Roman" panose="020B0604020202020204" pitchFamily="34" charset="77"/>
                <a:cs typeface="HelveticaNeueLTPro-Roman"/>
              </a:rPr>
              <a:t>yellows </a:t>
            </a:r>
            <a:r>
              <a:rPr sz="806" b="0" i="0" spc="-4">
                <a:solidFill>
                  <a:srgbClr val="454546"/>
                </a:solidFill>
                <a:latin typeface="HelveticaNeueLT Pro 55 Roman" panose="020B0604020202020204" pitchFamily="34" charset="77"/>
                <a:cs typeface="HelveticaNeueLTPro-Roman"/>
              </a:rPr>
              <a:t>and oranges, which </a:t>
            </a:r>
            <a:r>
              <a:rPr sz="806" b="0" i="0" spc="-12">
                <a:solidFill>
                  <a:srgbClr val="454546"/>
                </a:solidFill>
                <a:latin typeface="HelveticaNeueLT Pro 55 Roman" panose="020B0604020202020204" pitchFamily="34" charset="77"/>
                <a:cs typeface="HelveticaNeueLTPro-Roman"/>
              </a:rPr>
              <a:t>radiate </a:t>
            </a:r>
            <a:r>
              <a:rPr sz="806" b="0" i="0" spc="-8">
                <a:solidFill>
                  <a:srgbClr val="454546"/>
                </a:solidFill>
                <a:latin typeface="HelveticaNeueLT Pro 55 Roman" panose="020B0604020202020204" pitchFamily="34" charset="77"/>
                <a:cs typeface="HelveticaNeueLTPro-Roman"/>
              </a:rPr>
              <a:t>ambition, </a:t>
            </a:r>
            <a:r>
              <a:rPr sz="806" b="0" i="0" spc="-12">
                <a:solidFill>
                  <a:srgbClr val="454546"/>
                </a:solidFill>
                <a:latin typeface="HelveticaNeueLT Pro 55 Roman" panose="020B0604020202020204" pitchFamily="34" charset="77"/>
                <a:cs typeface="HelveticaNeueLTPro-Roman"/>
              </a:rPr>
              <a:t>energy, </a:t>
            </a:r>
            <a:r>
              <a:rPr sz="806" b="0" i="0" spc="-8">
                <a:solidFill>
                  <a:srgbClr val="454546"/>
                </a:solidFill>
                <a:latin typeface="HelveticaNeueLT Pro 55 Roman" panose="020B0604020202020204" pitchFamily="34" charset="77"/>
                <a:cs typeface="HelveticaNeueLTPro-Roman"/>
              </a:rPr>
              <a:t>warmth, </a:t>
            </a:r>
            <a:r>
              <a:rPr sz="806" b="0" i="0" spc="-4">
                <a:solidFill>
                  <a:srgbClr val="454546"/>
                </a:solidFill>
                <a:latin typeface="HelveticaNeueLT Pro 55 Roman" panose="020B0604020202020204" pitchFamily="34" charset="77"/>
                <a:cs typeface="HelveticaNeueLTPro-Roman"/>
              </a:rPr>
              <a:t>passion and </a:t>
            </a:r>
            <a:r>
              <a:rPr sz="806" b="0" i="0" spc="-12">
                <a:solidFill>
                  <a:srgbClr val="454546"/>
                </a:solidFill>
                <a:latin typeface="HelveticaNeueLT Pro 55 Roman" panose="020B0604020202020204" pitchFamily="34" charset="77"/>
                <a:cs typeface="HelveticaNeueLTPro-Roman"/>
              </a:rPr>
              <a:t>originality. </a:t>
            </a:r>
            <a:br>
              <a:rPr lang="en-GB" sz="806" b="0" i="0" spc="-12">
                <a:solidFill>
                  <a:srgbClr val="454546"/>
                </a:solidFill>
                <a:latin typeface="HelveticaNeueLT Pro 55 Roman" panose="020B0604020202020204" pitchFamily="34" charset="77"/>
                <a:cs typeface="HelveticaNeueLTPro-Roman"/>
              </a:rPr>
            </a:br>
            <a:r>
              <a:rPr sz="806" b="0" i="0" spc="-32">
                <a:solidFill>
                  <a:srgbClr val="454546"/>
                </a:solidFill>
                <a:latin typeface="HelveticaNeueLT Pro 55 Roman" panose="020B0604020202020204" pitchFamily="34" charset="77"/>
                <a:cs typeface="HelveticaNeueLTPro-Roman"/>
              </a:rPr>
              <a:t>You </a:t>
            </a:r>
            <a:r>
              <a:rPr sz="806" b="0" i="0">
                <a:solidFill>
                  <a:srgbClr val="454546"/>
                </a:solidFill>
                <a:latin typeface="HelveticaNeueLT Pro 55 Roman" panose="020B0604020202020204" pitchFamily="34" charset="77"/>
                <a:cs typeface="HelveticaNeueLTPro-Roman"/>
              </a:rPr>
              <a:t>can </a:t>
            </a:r>
            <a:r>
              <a:rPr sz="806" b="0" i="0" spc="-4">
                <a:solidFill>
                  <a:srgbClr val="454546"/>
                </a:solidFill>
                <a:latin typeface="HelveticaNeueLT Pro 55 Roman" panose="020B0604020202020204" pitchFamily="34" charset="77"/>
                <a:cs typeface="HelveticaNeueLTPro-Roman"/>
              </a:rPr>
              <a:t>use </a:t>
            </a:r>
            <a:r>
              <a:rPr sz="806" b="0" i="0">
                <a:solidFill>
                  <a:srgbClr val="454546"/>
                </a:solidFill>
                <a:latin typeface="HelveticaNeueLT Pro 55 Roman" panose="020B0604020202020204" pitchFamily="34" charset="77"/>
                <a:cs typeface="HelveticaNeueLTPro-Roman"/>
              </a:rPr>
              <a:t>a </a:t>
            </a:r>
            <a:r>
              <a:rPr sz="806" b="0" i="0" spc="-8">
                <a:solidFill>
                  <a:srgbClr val="454546"/>
                </a:solidFill>
                <a:latin typeface="HelveticaNeueLT Pro 55 Roman" panose="020B0604020202020204" pitchFamily="34" charset="77"/>
                <a:cs typeface="HelveticaNeueLTPro-Roman"/>
              </a:rPr>
              <a:t>gradient of </a:t>
            </a:r>
            <a:r>
              <a:rPr sz="806" b="0" i="0" spc="-4">
                <a:solidFill>
                  <a:srgbClr val="454546"/>
                </a:solidFill>
                <a:latin typeface="HelveticaNeueLT Pro 55 Roman" panose="020B0604020202020204" pitchFamily="34" charset="77"/>
                <a:cs typeface="HelveticaNeueLTPro-Roman"/>
              </a:rPr>
              <a:t>these colours </a:t>
            </a:r>
            <a:r>
              <a:rPr sz="806" b="0" i="0">
                <a:solidFill>
                  <a:srgbClr val="454546"/>
                </a:solidFill>
                <a:latin typeface="HelveticaNeueLT Pro 55 Roman" panose="020B0604020202020204" pitchFamily="34" charset="77"/>
                <a:cs typeface="HelveticaNeueLTPro-Roman"/>
              </a:rPr>
              <a:t>as a</a:t>
            </a:r>
            <a:r>
              <a:rPr sz="806" b="0" i="0" spc="20">
                <a:solidFill>
                  <a:srgbClr val="454546"/>
                </a:solidFill>
                <a:latin typeface="HelveticaNeueLT Pro 55 Roman" panose="020B0604020202020204" pitchFamily="34" charset="77"/>
                <a:cs typeface="HelveticaNeueLTPro-Roman"/>
              </a:rPr>
              <a:t> </a:t>
            </a:r>
            <a:r>
              <a:rPr sz="806" b="0" i="0" spc="-8">
                <a:solidFill>
                  <a:srgbClr val="454546"/>
                </a:solidFill>
                <a:latin typeface="HelveticaNeueLT Pro 55 Roman" panose="020B0604020202020204" pitchFamily="34" charset="77"/>
                <a:cs typeface="HelveticaNeueLTPro-Roman"/>
              </a:rPr>
              <a:t>background.</a:t>
            </a:r>
            <a:endParaRPr lang="en-GB" sz="806" b="0" i="0" spc="-8">
              <a:solidFill>
                <a:srgbClr val="454546"/>
              </a:solidFill>
              <a:latin typeface="HelveticaNeueLT Pro 55 Roman" panose="020B0604020202020204" pitchFamily="34" charset="77"/>
              <a:cs typeface="HelveticaNeueLTPro-Roman"/>
            </a:endParaRPr>
          </a:p>
          <a:p>
            <a:pPr marL="10241" defTabSz="737381"/>
            <a:r>
              <a:rPr lang="en-GB" sz="968" b="1">
                <a:solidFill>
                  <a:srgbClr val="D43900"/>
                </a:solidFill>
                <a:latin typeface="HelveticaNeueLTPro-Hv"/>
                <a:cs typeface="HelveticaNeueLTPro-Hv"/>
              </a:rPr>
              <a:t>Complementary</a:t>
            </a:r>
            <a:endParaRPr lang="en-GB" sz="968">
              <a:solidFill>
                <a:srgbClr val="D43900"/>
              </a:solidFill>
              <a:latin typeface="HelveticaNeueLTPro-Hv"/>
              <a:cs typeface="HelveticaNeueLTPro-Hv"/>
            </a:endParaRPr>
          </a:p>
          <a:p>
            <a:pPr marL="10241" marR="4097" defTabSz="737381">
              <a:lnSpc>
                <a:spcPct val="125000"/>
              </a:lnSpc>
              <a:spcAft>
                <a:spcPts val="484"/>
              </a:spcAft>
            </a:pPr>
            <a:r>
              <a:rPr lang="en-GB" sz="806" spc="-8">
                <a:solidFill>
                  <a:srgbClr val="454546"/>
                </a:solidFill>
                <a:latin typeface="HelveticaNeueLTPro-Roman"/>
                <a:cs typeface="HelveticaNeueLTPro-Roman"/>
              </a:rPr>
              <a:t>Consisting of </a:t>
            </a:r>
            <a:r>
              <a:rPr lang="en-GB" sz="806">
                <a:solidFill>
                  <a:srgbClr val="454546"/>
                </a:solidFill>
                <a:latin typeface="HelveticaNeueLTPro-Roman"/>
                <a:cs typeface="HelveticaNeueLTPro-Roman"/>
              </a:rPr>
              <a:t>a secondary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tertiary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This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is  designed </a:t>
            </a:r>
            <a:r>
              <a:rPr lang="en-GB" sz="806" spc="-12">
                <a:solidFill>
                  <a:srgbClr val="454546"/>
                </a:solidFill>
                <a:latin typeface="HelveticaNeueLTPro-Roman"/>
                <a:cs typeface="HelveticaNeueLTPro-Roman"/>
              </a:rPr>
              <a:t>to </a:t>
            </a:r>
            <a:r>
              <a:rPr lang="en-GB" sz="806">
                <a:solidFill>
                  <a:srgbClr val="454546"/>
                </a:solidFill>
                <a:latin typeface="HelveticaNeueLTPro-Roman"/>
                <a:cs typeface="HelveticaNeueLTPro-Roman"/>
              </a:rPr>
              <a:t>support </a:t>
            </a:r>
            <a:r>
              <a:rPr lang="en-GB" sz="806" spc="-8">
                <a:solidFill>
                  <a:srgbClr val="454546"/>
                </a:solidFill>
                <a:latin typeface="HelveticaNeueLTPro-Roman"/>
                <a:cs typeface="HelveticaNeueLTPro-Roman"/>
              </a:rPr>
              <a:t>the </a:t>
            </a:r>
            <a:r>
              <a:rPr lang="en-GB" sz="806">
                <a:solidFill>
                  <a:srgbClr val="454546"/>
                </a:solidFill>
                <a:latin typeface="HelveticaNeueLTPro-Roman"/>
                <a:cs typeface="HelveticaNeueLTPro-Roman"/>
              </a:rPr>
              <a:t>primary </a:t>
            </a:r>
            <a:r>
              <a:rPr lang="en-GB" sz="806" spc="-4">
                <a:solidFill>
                  <a:srgbClr val="454546"/>
                </a:solidFill>
                <a:latin typeface="HelveticaNeueLTPro-Roman"/>
                <a:cs typeface="HelveticaNeueLTPro-Roman"/>
              </a:rPr>
              <a:t>colours. Ideal if </a:t>
            </a:r>
            <a:r>
              <a:rPr lang="en-GB" sz="806" spc="-8">
                <a:solidFill>
                  <a:srgbClr val="454546"/>
                </a:solidFill>
                <a:latin typeface="HelveticaNeueLTPro-Roman"/>
                <a:cs typeface="HelveticaNeueLTPro-Roman"/>
              </a:rPr>
              <a:t>communication </a:t>
            </a:r>
            <a:r>
              <a:rPr lang="en-GB" sz="806">
                <a:solidFill>
                  <a:srgbClr val="454546"/>
                </a:solidFill>
                <a:latin typeface="HelveticaNeueLTPro-Roman"/>
                <a:cs typeface="HelveticaNeueLTPro-Roman"/>
              </a:rPr>
              <a:t>needs further </a:t>
            </a:r>
            <a:r>
              <a:rPr lang="en-GB" sz="806" spc="-4">
                <a:solidFill>
                  <a:srgbClr val="454546"/>
                </a:solidFill>
                <a:latin typeface="HelveticaNeueLTPro-Roman"/>
                <a:cs typeface="HelveticaNeueLTPro-Roman"/>
              </a:rPr>
              <a:t>stand out. </a:t>
            </a:r>
            <a:r>
              <a:rPr lang="en-GB" sz="806">
                <a:solidFill>
                  <a:srgbClr val="454546"/>
                </a:solidFill>
                <a:latin typeface="HelveticaNeueLTPro-Roman"/>
                <a:cs typeface="HelveticaNeueLTPro-Roman"/>
              </a:rPr>
              <a:t>These </a:t>
            </a:r>
            <a:r>
              <a:rPr lang="en-GB" sz="806" spc="-4">
                <a:solidFill>
                  <a:srgbClr val="454546"/>
                </a:solidFill>
                <a:latin typeface="HelveticaNeueLTPro-Roman"/>
                <a:cs typeface="HelveticaNeueLTPro-Roman"/>
              </a:rPr>
              <a:t>colours are also designed </a:t>
            </a:r>
            <a:r>
              <a:rPr lang="en-GB" sz="806" spc="-8">
                <a:solidFill>
                  <a:srgbClr val="454546"/>
                </a:solidFill>
                <a:latin typeface="HelveticaNeueLTPro-Roman"/>
                <a:cs typeface="HelveticaNeueLTPro-Roman"/>
              </a:rPr>
              <a:t>with </a:t>
            </a:r>
            <a:r>
              <a:rPr lang="en-GB" sz="806">
                <a:solidFill>
                  <a:srgbClr val="454546"/>
                </a:solidFill>
                <a:latin typeface="HelveticaNeueLTPro-Roman"/>
                <a:cs typeface="HelveticaNeueLTPro-Roman"/>
              </a:rPr>
              <a:t>charts </a:t>
            </a:r>
            <a:r>
              <a:rPr lang="en-GB" sz="806" spc="-4">
                <a:solidFill>
                  <a:srgbClr val="454546"/>
                </a:solidFill>
                <a:latin typeface="HelveticaNeueLTPro-Roman"/>
                <a:cs typeface="HelveticaNeueLTPro-Roman"/>
              </a:rPr>
              <a:t>and colour </a:t>
            </a:r>
            <a:r>
              <a:rPr lang="en-GB" sz="806" spc="-8">
                <a:solidFill>
                  <a:srgbClr val="454546"/>
                </a:solidFill>
                <a:latin typeface="HelveticaNeueLTPro-Roman"/>
                <a:cs typeface="HelveticaNeueLTPro-Roman"/>
              </a:rPr>
              <a:t>coordinating </a:t>
            </a:r>
            <a:r>
              <a:rPr lang="en-GB" sz="806" spc="-4">
                <a:solidFill>
                  <a:srgbClr val="454546"/>
                </a:solidFill>
                <a:latin typeface="HelveticaNeueLTPro-Roman"/>
                <a:cs typeface="HelveticaNeueLTPro-Roman"/>
              </a:rPr>
              <a:t>in</a:t>
            </a:r>
            <a:r>
              <a:rPr lang="en-GB" sz="806" spc="8">
                <a:solidFill>
                  <a:srgbClr val="454546"/>
                </a:solidFill>
                <a:latin typeface="HelveticaNeueLTPro-Roman"/>
                <a:cs typeface="HelveticaNeueLTPro-Roman"/>
              </a:rPr>
              <a:t> </a:t>
            </a:r>
            <a:r>
              <a:rPr lang="en-GB" sz="806" spc="-8">
                <a:solidFill>
                  <a:srgbClr val="454546"/>
                </a:solidFill>
                <a:latin typeface="HelveticaNeueLTPro-Roman"/>
                <a:cs typeface="HelveticaNeueLTPro-Roman"/>
              </a:rPr>
              <a:t>mind.</a:t>
            </a:r>
          </a:p>
          <a:p>
            <a:pPr marL="10241" defTabSz="737381">
              <a:spcBef>
                <a:spcPts val="81"/>
              </a:spcBef>
            </a:pPr>
            <a:r>
              <a:rPr lang="en-GB" sz="968" b="1" spc="-4">
                <a:solidFill>
                  <a:srgbClr val="D43900"/>
                </a:solidFill>
                <a:latin typeface="HelveticaNeueLTPro-Hv"/>
                <a:cs typeface="HelveticaNeueLTPro-Hv"/>
              </a:rPr>
              <a:t>Note</a:t>
            </a:r>
            <a:endParaRPr lang="en-GB" sz="968">
              <a:solidFill>
                <a:srgbClr val="D43900"/>
              </a:solidFill>
              <a:latin typeface="HelveticaNeueLTPro-Hv"/>
              <a:cs typeface="HelveticaNeueLTPro-Hv"/>
            </a:endParaRPr>
          </a:p>
          <a:p>
            <a:pPr marL="10241" marR="4097" defTabSz="737381">
              <a:lnSpc>
                <a:spcPct val="125000"/>
              </a:lnSpc>
            </a:pPr>
            <a:r>
              <a:rPr lang="en-GB" sz="806" spc="-4">
                <a:solidFill>
                  <a:srgbClr val="454546"/>
                </a:solidFill>
                <a:latin typeface="HelveticaNeueLTPro-Roman"/>
                <a:cs typeface="HelveticaNeueLTPro-Roman"/>
              </a:rPr>
              <a:t>When using </a:t>
            </a:r>
            <a:r>
              <a:rPr lang="en-GB" sz="806" spc="-8">
                <a:solidFill>
                  <a:srgbClr val="454546"/>
                </a:solidFill>
                <a:latin typeface="HelveticaNeueLTPro-Roman"/>
                <a:cs typeface="HelveticaNeueLTPro-Roman"/>
              </a:rPr>
              <a:t>the </a:t>
            </a:r>
            <a:r>
              <a:rPr lang="en-GB" sz="806" spc="-4">
                <a:solidFill>
                  <a:srgbClr val="454546"/>
                </a:solidFill>
                <a:latin typeface="HelveticaNeueLTPro-Roman"/>
                <a:cs typeface="HelveticaNeueLTPro-Roman"/>
              </a:rPr>
              <a:t>colour </a:t>
            </a:r>
            <a:r>
              <a:rPr lang="en-GB" sz="806" spc="-8">
                <a:solidFill>
                  <a:srgbClr val="454546"/>
                </a:solidFill>
                <a:latin typeface="HelveticaNeueLTPro-Roman"/>
                <a:cs typeface="HelveticaNeueLTPro-Roman"/>
              </a:rPr>
              <a:t>palette, refer </a:t>
            </a:r>
            <a:r>
              <a:rPr lang="en-GB" sz="806" spc="-12">
                <a:solidFill>
                  <a:srgbClr val="454546"/>
                </a:solidFill>
                <a:latin typeface="HelveticaNeueLTPro-Roman"/>
                <a:cs typeface="HelveticaNeueLTPro-Roman"/>
              </a:rPr>
              <a:t>to </a:t>
            </a:r>
            <a:r>
              <a:rPr lang="en-GB" sz="806" spc="-8">
                <a:solidFill>
                  <a:srgbClr val="454546"/>
                </a:solidFill>
                <a:latin typeface="HelveticaNeueLTPro-Roman"/>
                <a:cs typeface="HelveticaNeueLTPro-Roman"/>
              </a:rPr>
              <a:t>the templates provided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be </a:t>
            </a:r>
            <a:r>
              <a:rPr lang="en-GB" sz="806" spc="-8">
                <a:solidFill>
                  <a:srgbClr val="454546"/>
                </a:solidFill>
                <a:latin typeface="HelveticaNeueLTPro-Roman"/>
                <a:cs typeface="HelveticaNeueLTPro-Roman"/>
              </a:rPr>
              <a:t>mindful of </a:t>
            </a:r>
            <a:r>
              <a:rPr lang="en-GB" sz="806" spc="-4">
                <a:solidFill>
                  <a:srgbClr val="454546"/>
                </a:solidFill>
                <a:latin typeface="HelveticaNeueLTPro-Roman"/>
                <a:cs typeface="HelveticaNeueLTPro-Roman"/>
              </a:rPr>
              <a:t>using </a:t>
            </a:r>
            <a:r>
              <a:rPr lang="en-GB" sz="806" spc="-8">
                <a:solidFill>
                  <a:srgbClr val="454546"/>
                </a:solidFill>
                <a:latin typeface="HelveticaNeueLTPro-Roman"/>
                <a:cs typeface="HelveticaNeueLTPro-Roman"/>
              </a:rPr>
              <a:t>too many </a:t>
            </a:r>
            <a:r>
              <a:rPr lang="en-GB" sz="806" spc="-4">
                <a:solidFill>
                  <a:srgbClr val="454546"/>
                </a:solidFill>
                <a:latin typeface="HelveticaNeueLTPro-Roman"/>
                <a:cs typeface="HelveticaNeueLTPro-Roman"/>
              </a:rPr>
              <a:t>colours on one </a:t>
            </a:r>
            <a:br>
              <a:rPr lang="en-GB" sz="806" spc="-4">
                <a:solidFill>
                  <a:srgbClr val="454546"/>
                </a:solidFill>
                <a:latin typeface="HelveticaNeueLTPro-Roman"/>
                <a:cs typeface="HelveticaNeueLTPro-Roman"/>
              </a:rPr>
            </a:br>
            <a:r>
              <a:rPr lang="en-GB" sz="806" spc="-4">
                <a:solidFill>
                  <a:srgbClr val="454546"/>
                </a:solidFill>
                <a:latin typeface="HelveticaNeueLTPro-Roman"/>
                <a:cs typeface="HelveticaNeueLTPro-Roman"/>
              </a:rPr>
              <a:t>piece </a:t>
            </a:r>
            <a:r>
              <a:rPr lang="en-GB" sz="806" spc="-8">
                <a:solidFill>
                  <a:srgbClr val="454546"/>
                </a:solidFill>
                <a:latin typeface="HelveticaNeueLTPro-Roman"/>
                <a:cs typeface="HelveticaNeueLTPro-Roman"/>
              </a:rPr>
              <a:t>of communication. </a:t>
            </a:r>
            <a:r>
              <a:rPr lang="en-GB" sz="806" spc="-12">
                <a:solidFill>
                  <a:srgbClr val="454546"/>
                </a:solidFill>
                <a:latin typeface="HelveticaNeueLTPro-Roman"/>
                <a:cs typeface="HelveticaNeueLTPro-Roman"/>
              </a:rPr>
              <a:t>Make </a:t>
            </a:r>
            <a:r>
              <a:rPr lang="en-GB" sz="806" spc="-4">
                <a:solidFill>
                  <a:srgbClr val="454546"/>
                </a:solidFill>
                <a:latin typeface="HelveticaNeueLTPro-Roman"/>
                <a:cs typeface="HelveticaNeueLTPro-Roman"/>
              </a:rPr>
              <a:t>sure </a:t>
            </a:r>
            <a:r>
              <a:rPr lang="en-GB" sz="806" spc="-8">
                <a:solidFill>
                  <a:srgbClr val="454546"/>
                </a:solidFill>
                <a:latin typeface="HelveticaNeueLTPro-Roman"/>
                <a:cs typeface="HelveticaNeueLTPro-Roman"/>
              </a:rPr>
              <a:t>the copy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imagery </a:t>
            </a:r>
            <a:r>
              <a:rPr lang="en-GB" sz="806" spc="-4">
                <a:solidFill>
                  <a:srgbClr val="454546"/>
                </a:solidFill>
                <a:latin typeface="HelveticaNeueLTPro-Roman"/>
                <a:cs typeface="HelveticaNeueLTPro-Roman"/>
              </a:rPr>
              <a:t>are </a:t>
            </a:r>
            <a:r>
              <a:rPr lang="en-GB" sz="806" spc="-8">
                <a:solidFill>
                  <a:srgbClr val="454546"/>
                </a:solidFill>
                <a:latin typeface="HelveticaNeueLTPro-Roman"/>
                <a:cs typeface="HelveticaNeueLTPro-Roman"/>
              </a:rPr>
              <a:t>legible </a:t>
            </a:r>
            <a:r>
              <a:rPr lang="en-GB" sz="806" spc="-4">
                <a:solidFill>
                  <a:srgbClr val="454546"/>
                </a:solidFill>
                <a:latin typeface="HelveticaNeueLTPro-Roman"/>
                <a:cs typeface="HelveticaNeueLTPro-Roman"/>
              </a:rPr>
              <a:t>and </a:t>
            </a:r>
            <a:r>
              <a:rPr lang="en-GB" sz="806" spc="-8">
                <a:solidFill>
                  <a:srgbClr val="454546"/>
                </a:solidFill>
                <a:latin typeface="HelveticaNeueLTPro-Roman"/>
                <a:cs typeface="HelveticaNeueLTPro-Roman"/>
              </a:rPr>
              <a:t>that </a:t>
            </a:r>
            <a:r>
              <a:rPr lang="en-GB" sz="806" spc="-4">
                <a:solidFill>
                  <a:srgbClr val="454546"/>
                </a:solidFill>
                <a:latin typeface="HelveticaNeueLTPro-Roman"/>
                <a:cs typeface="HelveticaNeueLTPro-Roman"/>
              </a:rPr>
              <a:t>colours are used</a:t>
            </a:r>
            <a:r>
              <a:rPr lang="en-GB" sz="806" spc="16">
                <a:solidFill>
                  <a:srgbClr val="454546"/>
                </a:solidFill>
                <a:latin typeface="HelveticaNeueLTPro-Roman"/>
                <a:cs typeface="HelveticaNeueLTPro-Roman"/>
              </a:rPr>
              <a:t> </a:t>
            </a:r>
            <a:r>
              <a:rPr lang="en-GB" sz="806" spc="-12">
                <a:solidFill>
                  <a:srgbClr val="454546"/>
                </a:solidFill>
                <a:latin typeface="HelveticaNeueLTPro-Roman"/>
                <a:cs typeface="HelveticaNeueLTPro-Roman"/>
              </a:rPr>
              <a:t>sparingly.</a:t>
            </a:r>
            <a:endParaRPr lang="en-GB" sz="806">
              <a:solidFill>
                <a:srgbClr val="454546"/>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18698"/>
            <a:ext cx="579646" cy="216341"/>
          </a:xfrm>
          <a:prstGeom prst="rect">
            <a:avLst/>
          </a:prstGeom>
        </p:spPr>
        <p:txBody>
          <a:bodyPr wrap="none">
            <a:spAutoFit/>
          </a:bodyPr>
          <a:lstStyle/>
          <a:p>
            <a:pPr marL="10241" defTabSz="737381">
              <a:spcBef>
                <a:spcPts val="81"/>
              </a:spcBef>
            </a:pPr>
            <a:r>
              <a:rPr lang="en-GB" sz="806" b="1" i="0">
                <a:solidFill>
                  <a:srgbClr val="D43900"/>
                </a:solidFill>
                <a:latin typeface="HelveticaNeueLT Pro 55 Roman" panose="020B0604020202020204" pitchFamily="34" charset="77"/>
                <a:cs typeface="HelveticaNeueLTPro-Hv"/>
              </a:rPr>
              <a:t>Primary</a:t>
            </a: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11" y="1912957"/>
            <a:ext cx="973985" cy="216341"/>
          </a:xfrm>
          <a:prstGeom prst="rect">
            <a:avLst/>
          </a:prstGeom>
        </p:spPr>
        <p:txBody>
          <a:bodyPr wrap="none">
            <a:spAutoFit/>
          </a:bodyPr>
          <a:lstStyle/>
          <a:p>
            <a:pPr marL="10241" defTabSz="737381">
              <a:spcBef>
                <a:spcPts val="81"/>
              </a:spcBef>
            </a:pPr>
            <a:r>
              <a:rPr lang="en-GB" sz="806" b="1" i="0">
                <a:solidFill>
                  <a:srgbClr val="D43900"/>
                </a:solidFill>
                <a:latin typeface="HelveticaNeueLT Pro 55 Roman" panose="020B0604020202020204" pitchFamily="34" charset="77"/>
                <a:cs typeface="HelveticaNeueLTPro-Hv"/>
              </a:rPr>
              <a:t>Complementary</a:t>
            </a: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52153" y="1158465"/>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63"/>
            <a:r>
              <a:rPr lang="en-GB" sz="2500">
                <a:solidFill>
                  <a:srgbClr val="D43900"/>
                </a:solidFill>
                <a:latin typeface="HelveticaNeueLT Pro 55 Roman" panose="020B0604020202020204" pitchFamily="34" charset="77"/>
              </a:rPr>
              <a:t>Title Slide Header</a:t>
            </a:r>
          </a:p>
          <a:p>
            <a:pPr defTabSz="737363"/>
            <a:r>
              <a:rPr lang="en-US" sz="900">
                <a:solidFill>
                  <a:srgbClr val="454546"/>
                </a:solidFill>
                <a:latin typeface="HelveticaNeueLT Pro 55 Roman" panose="020B0604020202020204" pitchFamily="34" charset="77"/>
              </a:rPr>
              <a:t>Helvetica Neue Lt Pro (Roman) – 25pt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52153" y="2977758"/>
            <a:ext cx="4811099" cy="2981061"/>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63">
              <a:spcBef>
                <a:spcPts val="806"/>
              </a:spcBef>
              <a:defRPr/>
            </a:pP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Lorem ipsum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dolor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sit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amet</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consectetuer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adipiscing</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elit. Maecenas porttitor congue massa. Fusce posuere, magna sed pulvinar ultricies, purus lectus malesuada libero, sit amet commodo magna eros quis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urna</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t>
            </a: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r>
              <a:rPr lang="en-US" sz="900">
                <a:solidFill>
                  <a:srgbClr val="454546"/>
                </a:solidFill>
                <a:latin typeface="HelveticaNeueLT Pro 55 Roman" panose="020B0604020202020204" pitchFamily="34" charset="77"/>
              </a:rPr>
              <a:t>Intro copy - Helvetica Neue Lt Pro (Medium) – 12pt</a:t>
            </a: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endParaRPr>
          </a:p>
          <a:p>
            <a:pPr defTabSz="737363">
              <a:spcBef>
                <a:spcPts val="806"/>
              </a:spcBef>
              <a:defRPr/>
            </a:pPr>
            <a:r>
              <a:rPr lang="en-GB" sz="1400" b="1" i="0">
                <a:solidFill>
                  <a:srgbClr val="D43900"/>
                </a:solidFill>
                <a:latin typeface="HelveticaNeueLT Pro 55 Roman" panose="020B0604020202020204" pitchFamily="34" charset="77"/>
              </a:rPr>
              <a:t>Sub heading 1 – Helvetica Neue LT Pro (Bold) – 14pt </a:t>
            </a: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1200" b="1" i="0">
                <a:solidFill>
                  <a:srgbClr val="D43900"/>
                </a:solidFill>
                <a:latin typeface="HelveticaNeueLT Pro 55 Roman" panose="020B0604020202020204" pitchFamily="34" charset="77"/>
              </a:rPr>
              <a:t>Sub heading 2 – Helvetica Neue LT Pro (Bold) – 12pt </a:t>
            </a: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1" i="0">
                <a:solidFill>
                  <a:srgbClr val="454546"/>
                </a:solidFill>
                <a:latin typeface="HelveticaNeueLT Pro 55 Roman" panose="020B0604020202020204" pitchFamily="34" charset="77"/>
              </a:rPr>
              <a:t>Sub heading 3 – Helvetica Neue LT Pro (Bold) – 9pt </a:t>
            </a: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454546"/>
              </a:solidFill>
              <a:latin typeface="HelveticaNeueLT Pro 55 Roman" panose="020B0604020202020204" pitchFamily="34" charset="77"/>
            </a:endParaRP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0" i="0">
                <a:solidFill>
                  <a:srgbClr val="454546"/>
                </a:solidFill>
                <a:latin typeface="HelveticaNeueLT Pro 55 Roman" panose="020B0604020202020204" pitchFamily="34" charset="77"/>
              </a:rPr>
              <a:t>Body copy – Helvetica Neue LT Pro (Bold) – 9pt </a:t>
            </a: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63"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defTabSz="737363">
              <a:spcBef>
                <a:spcPts val="806"/>
              </a:spcBef>
              <a:defRPr/>
            </a:pPr>
            <a:endParaRPr lang="en-GB" sz="1400" b="1" i="0">
              <a:solidFill>
                <a:srgbClr val="D43900"/>
              </a:solidFill>
              <a:latin typeface="HelveticaNeueLT Pro 55 Roman" panose="020B0604020202020204" pitchFamily="34" charset="77"/>
            </a:endParaRPr>
          </a:p>
          <a:p>
            <a:pPr defTabSz="737363">
              <a:spcBef>
                <a:spcPts val="806"/>
              </a:spcBef>
              <a:defRPr/>
            </a:pPr>
            <a:endParaRPr lang="en-GB" sz="1290">
              <a:solidFill>
                <a:srgbClr val="000000">
                  <a:lumMod val="65000"/>
                  <a:lumOff val="35000"/>
                </a:srgbClr>
              </a:solidFill>
              <a:latin typeface="HelveticaNeueLT Pro 55 Roman" panose="020B0604020202020204" pitchFamily="34" charset="77"/>
            </a:endParaRP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552152" y="713198"/>
            <a:ext cx="3914021"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63"/>
            <a:r>
              <a:rPr lang="en-US" sz="1613" b="0" i="0">
                <a:solidFill>
                  <a:srgbClr val="454546"/>
                </a:solidFill>
                <a:latin typeface="HelveticaNeueLT Pro 65 Md" panose="020B0604020202020204" pitchFamily="34" charset="77"/>
              </a:rPr>
              <a:t>PowerPoint Template Guide</a:t>
            </a:r>
          </a:p>
        </p:txBody>
      </p:sp>
      <p:sp>
        <p:nvSpPr>
          <p:cNvPr id="30" name="Title 2">
            <a:extLst>
              <a:ext uri="{FF2B5EF4-FFF2-40B4-BE49-F238E27FC236}">
                <a16:creationId xmlns:a16="http://schemas.microsoft.com/office/drawing/2014/main" id="{D8F9DDC2-B081-0641-9597-6AFD59265FE2}"/>
              </a:ext>
            </a:extLst>
          </p:cNvPr>
          <p:cNvSpPr txBox="1">
            <a:spLocks/>
          </p:cNvSpPr>
          <p:nvPr userDrawn="1"/>
        </p:nvSpPr>
        <p:spPr>
          <a:xfrm>
            <a:off x="552153" y="1818341"/>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63"/>
            <a:r>
              <a:rPr lang="en-GB" sz="2000">
                <a:solidFill>
                  <a:srgbClr val="D43900"/>
                </a:solidFill>
                <a:latin typeface="HelveticaNeueLT Pro 55 Roman" panose="020B0604020202020204" pitchFamily="34" charset="77"/>
              </a:rPr>
              <a:t>Section Title</a:t>
            </a:r>
          </a:p>
          <a:p>
            <a:pPr defTabSz="737363"/>
            <a:r>
              <a:rPr lang="en-US" sz="900">
                <a:solidFill>
                  <a:srgbClr val="454546"/>
                </a:solidFill>
                <a:latin typeface="HelveticaNeueLT Pro 55 Roman" panose="020B0604020202020204" pitchFamily="34" charset="77"/>
              </a:rPr>
              <a:t>Helvetica Neue Lt Pro (Roman) – 20pt</a:t>
            </a:r>
          </a:p>
        </p:txBody>
      </p:sp>
      <p:sp>
        <p:nvSpPr>
          <p:cNvPr id="31" name="Title 2">
            <a:extLst>
              <a:ext uri="{FF2B5EF4-FFF2-40B4-BE49-F238E27FC236}">
                <a16:creationId xmlns:a16="http://schemas.microsoft.com/office/drawing/2014/main" id="{03E029CE-9E7F-E244-9307-4763DEC2F5A6}"/>
              </a:ext>
            </a:extLst>
          </p:cNvPr>
          <p:cNvSpPr txBox="1">
            <a:spLocks/>
          </p:cNvSpPr>
          <p:nvPr userDrawn="1"/>
        </p:nvSpPr>
        <p:spPr>
          <a:xfrm>
            <a:off x="552153" y="237638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63"/>
            <a:r>
              <a:rPr lang="en-GB" sz="1800" b="1" i="0">
                <a:solidFill>
                  <a:srgbClr val="D43900"/>
                </a:solidFill>
                <a:latin typeface="HelveticaNeueLT Pro 55 Roman" panose="020B0604020202020204" pitchFamily="34" charset="77"/>
              </a:rPr>
              <a:t>Heading</a:t>
            </a:r>
            <a:r>
              <a:rPr lang="en-GB" sz="2000" b="1" i="0">
                <a:solidFill>
                  <a:srgbClr val="D43900"/>
                </a:solidFill>
                <a:latin typeface="HelveticaNeueLT Pro 55 Roman" panose="020B0604020202020204" pitchFamily="34" charset="77"/>
              </a:rPr>
              <a:t> </a:t>
            </a:r>
          </a:p>
          <a:p>
            <a:pPr defTabSz="737363"/>
            <a:r>
              <a:rPr lang="en-US" sz="900">
                <a:solidFill>
                  <a:srgbClr val="454546"/>
                </a:solidFill>
                <a:latin typeface="HelveticaNeueLT Pro 55 Roman" panose="020B0604020202020204" pitchFamily="34" charset="77"/>
              </a:rPr>
              <a:t>Helvetica Neue Lt Pro (Roman) – 18pt</a:t>
            </a:r>
          </a:p>
        </p:txBody>
      </p:sp>
    </p:spTree>
    <p:extLst>
      <p:ext uri="{BB962C8B-B14F-4D97-AF65-F5344CB8AC3E}">
        <p14:creationId xmlns:p14="http://schemas.microsoft.com/office/powerpoint/2010/main" val="2568026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0E9E85-0746-49F8-AEBF-8E44B04B21D9}"/>
              </a:ext>
            </a:extLst>
          </p:cNvPr>
          <p:cNvPicPr>
            <a:picLocks noChangeAspect="1"/>
          </p:cNvPicPr>
          <p:nvPr userDrawn="1"/>
        </p:nvPicPr>
        <p:blipFill>
          <a:blip r:embed="rId2"/>
          <a:stretch>
            <a:fillRect/>
          </a:stretch>
        </p:blipFill>
        <p:spPr>
          <a:xfrm flipH="1">
            <a:off x="0" y="0"/>
            <a:ext cx="12192000" cy="6857648"/>
          </a:xfrm>
          <a:prstGeom prst="rect">
            <a:avLst/>
          </a:prstGeom>
        </p:spPr>
      </p:pic>
      <p:sp>
        <p:nvSpPr>
          <p:cNvPr id="12" name="Graphic 10">
            <a:extLst>
              <a:ext uri="{FF2B5EF4-FFF2-40B4-BE49-F238E27FC236}">
                <a16:creationId xmlns:a16="http://schemas.microsoft.com/office/drawing/2014/main" id="{1B9E42E0-13AA-6A48-A255-8D58FE3B4315}"/>
              </a:ext>
            </a:extLst>
          </p:cNvPr>
          <p:cNvSpPr/>
          <p:nvPr userDrawn="1"/>
        </p:nvSpPr>
        <p:spPr>
          <a:xfrm>
            <a:off x="-18958" y="5412222"/>
            <a:ext cx="12254028"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1800"/>
          </a:p>
        </p:txBody>
      </p:sp>
      <p:sp>
        <p:nvSpPr>
          <p:cNvPr id="13" name="Graphic 8">
            <a:extLst>
              <a:ext uri="{FF2B5EF4-FFF2-40B4-BE49-F238E27FC236}">
                <a16:creationId xmlns:a16="http://schemas.microsoft.com/office/drawing/2014/main" id="{2D7510F3-093B-E64A-B16B-110C2C132E80}"/>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4" name="Picture 13">
            <a:extLst>
              <a:ext uri="{FF2B5EF4-FFF2-40B4-BE49-F238E27FC236}">
                <a16:creationId xmlns:a16="http://schemas.microsoft.com/office/drawing/2014/main" id="{F6E10B3A-3D2A-914A-8840-26A7EB4E7A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8" name="Text Placeholder 13">
            <a:extLst>
              <a:ext uri="{FF2B5EF4-FFF2-40B4-BE49-F238E27FC236}">
                <a16:creationId xmlns:a16="http://schemas.microsoft.com/office/drawing/2014/main" id="{172C1451-A686-4C32-9DAC-B831A5BC8D6F}"/>
              </a:ext>
            </a:extLst>
          </p:cNvPr>
          <p:cNvSpPr>
            <a:spLocks noGrp="1"/>
          </p:cNvSpPr>
          <p:nvPr>
            <p:ph type="body" sz="quarter" idx="10"/>
          </p:nvPr>
        </p:nvSpPr>
        <p:spPr>
          <a:xfrm>
            <a:off x="973800" y="2034239"/>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95" indent="0">
              <a:buNone/>
              <a:defRPr/>
            </a:lvl2pPr>
          </a:lstStyle>
          <a:p>
            <a:pPr lvl="0"/>
            <a:r>
              <a:rPr lang="en-GB"/>
              <a:t>Click to edit Master text styles</a:t>
            </a:r>
          </a:p>
        </p:txBody>
      </p:sp>
    </p:spTree>
    <p:extLst>
      <p:ext uri="{BB962C8B-B14F-4D97-AF65-F5344CB8AC3E}">
        <p14:creationId xmlns:p14="http://schemas.microsoft.com/office/powerpoint/2010/main" val="54331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5" y="3116606"/>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b="0" i="0">
              <a:latin typeface="HelveticaNeueLT Pro 65 Md" panose="020B0604020202020204" pitchFamily="34" charset="77"/>
            </a:endParaRPr>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2787391" y="2859822"/>
            <a:ext cx="6617228" cy="1468967"/>
          </a:xfrm>
          <a:prstGeom prst="rect">
            <a:avLst/>
          </a:prstGeom>
        </p:spPr>
        <p:txBody>
          <a:bodyPr/>
          <a:lstStyle>
            <a:lvl1pPr marL="0" indent="0">
              <a:buNone/>
              <a:defRPr sz="1200" b="0" i="0">
                <a:solidFill>
                  <a:srgbClr val="D43900"/>
                </a:solidFill>
                <a:latin typeface="HelveticaNeueLT Pro 65 Md" panose="020B0604020202020204" pitchFamily="34" charset="77"/>
              </a:defRPr>
            </a:lvl1pPr>
            <a:lvl2pPr marL="457195" indent="0">
              <a:buNone/>
              <a:defRPr sz="1800" b="0" i="0">
                <a:solidFill>
                  <a:srgbClr val="E8BC28"/>
                </a:solidFill>
                <a:latin typeface="Helvetica Neue LT Std 45 Light" panose="020B0403020202020204" pitchFamily="34" charset="0"/>
              </a:defRPr>
            </a:lvl2pPr>
            <a:lvl3pPr marL="914388" indent="0">
              <a:buNone/>
              <a:defRPr sz="1600" b="0" i="0">
                <a:solidFill>
                  <a:srgbClr val="E8BC28"/>
                </a:solidFill>
                <a:latin typeface="Helvetica Neue LT Std 45 Light" panose="020B0403020202020204" pitchFamily="34" charset="0"/>
              </a:defRPr>
            </a:lvl3pPr>
            <a:lvl4pPr marL="1371583" indent="0">
              <a:buNone/>
              <a:defRPr sz="1400" b="0" i="0">
                <a:solidFill>
                  <a:srgbClr val="E8BC28"/>
                </a:solidFill>
                <a:latin typeface="Helvetica Neue LT Std 45 Light" panose="020B0403020202020204" pitchFamily="34" charset="0"/>
              </a:defRPr>
            </a:lvl4pPr>
            <a:lvl5pPr marL="1828778" indent="0">
              <a:buNone/>
              <a:defRPr sz="1400" b="0" i="0">
                <a:solidFill>
                  <a:srgbClr val="E8BC28"/>
                </a:solidFill>
                <a:latin typeface="Helvetica Neue LT Std 45 Ligh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2787389" y="2372451"/>
            <a:ext cx="6617231" cy="347521"/>
          </a:xfrm>
          <a:prstGeom prst="rect">
            <a:avLst/>
          </a:prstGeom>
        </p:spPr>
        <p:txBody>
          <a:bodyPr/>
          <a:lstStyle>
            <a:lvl1pPr marL="0" indent="0">
              <a:buNone/>
              <a:defRPr sz="2500" b="0" i="0">
                <a:solidFill>
                  <a:srgbClr val="D43900"/>
                </a:solidFill>
                <a:latin typeface="HelveticaNeueLT Pro 55 Roman" panose="020B0604020202020204" pitchFamily="34" charset="77"/>
              </a:defRPr>
            </a:lvl1pPr>
          </a:lstStyle>
          <a:p>
            <a:pPr lvl="0"/>
            <a:r>
              <a:rPr lang="en-GB"/>
              <a:t>Click to edit Master text styles</a:t>
            </a:r>
          </a:p>
        </p:txBody>
      </p:sp>
      <p:pic>
        <p:nvPicPr>
          <p:cNvPr id="7" name="Graphic 6">
            <a:extLst>
              <a:ext uri="{FF2B5EF4-FFF2-40B4-BE49-F238E27FC236}">
                <a16:creationId xmlns:a16="http://schemas.microsoft.com/office/drawing/2014/main" id="{D56E6A72-D405-DE40-A78F-2CB5F312FC0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5" y="2979604"/>
            <a:ext cx="5325979" cy="3878396"/>
          </a:xfrm>
          <a:prstGeom prst="rect">
            <a:avLst/>
          </a:prstGeom>
        </p:spPr>
      </p:pic>
      <p:pic>
        <p:nvPicPr>
          <p:cNvPr id="8" name="Graphic 7">
            <a:extLst>
              <a:ext uri="{FF2B5EF4-FFF2-40B4-BE49-F238E27FC236}">
                <a16:creationId xmlns:a16="http://schemas.microsoft.com/office/drawing/2014/main" id="{3B88E991-8C86-1E47-971B-5DF1AC8B74A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rot="10800000">
            <a:off x="1" y="0"/>
            <a:ext cx="5325979" cy="3878396"/>
          </a:xfrm>
          <a:prstGeom prst="rect">
            <a:avLst/>
          </a:prstGeom>
        </p:spPr>
      </p:pic>
      <p:sp>
        <p:nvSpPr>
          <p:cNvPr id="9" name="Graphic 8">
            <a:extLst>
              <a:ext uri="{FF2B5EF4-FFF2-40B4-BE49-F238E27FC236}">
                <a16:creationId xmlns:a16="http://schemas.microsoft.com/office/drawing/2014/main" id="{40E10344-428E-3445-B46F-EDC4E85516FD}"/>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0" name="Picture 9">
            <a:extLst>
              <a:ext uri="{FF2B5EF4-FFF2-40B4-BE49-F238E27FC236}">
                <a16:creationId xmlns:a16="http://schemas.microsoft.com/office/drawing/2014/main" id="{6762DB36-B88A-EF4C-B631-9095785C8A3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13" name="Graphic 8">
            <a:extLst>
              <a:ext uri="{FF2B5EF4-FFF2-40B4-BE49-F238E27FC236}">
                <a16:creationId xmlns:a16="http://schemas.microsoft.com/office/drawing/2014/main" id="{3FF73AA8-7BCB-8C40-A6F0-2A5A445B6AD7}"/>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46833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72" y="2688968"/>
            <a:ext cx="4856569" cy="1480071"/>
          </a:xfrm>
          <a:prstGeom prst="rect">
            <a:avLst/>
          </a:prstGeom>
        </p:spPr>
        <p:txBody>
          <a:bodyPr anchor="ctr"/>
          <a:lstStyle>
            <a:lvl1pPr>
              <a:defRPr sz="2500" b="0" i="0">
                <a:solidFill>
                  <a:schemeClr val="bg1"/>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97A9BE7D-4F33-3848-AB72-45E3D24FF39E}"/>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7" name="Picture 6">
            <a:extLst>
              <a:ext uri="{FF2B5EF4-FFF2-40B4-BE49-F238E27FC236}">
                <a16:creationId xmlns:a16="http://schemas.microsoft.com/office/drawing/2014/main" id="{87AB500E-F71F-464A-99D4-01E01F6AC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8" name="Graphic 8">
            <a:extLst>
              <a:ext uri="{FF2B5EF4-FFF2-40B4-BE49-F238E27FC236}">
                <a16:creationId xmlns:a16="http://schemas.microsoft.com/office/drawing/2014/main" id="{A0257AB4-0DD9-E344-9716-D897A6D449B5}"/>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415390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467E4A-CC9D-E041-8263-9CCBD5B47DBE}"/>
              </a:ext>
            </a:extLst>
          </p:cNvPr>
          <p:cNvSpPr>
            <a:spLocks noGrp="1"/>
          </p:cNvSpPr>
          <p:nvPr>
            <p:ph type="title" hasCustomPrompt="1"/>
          </p:nvPr>
        </p:nvSpPr>
        <p:spPr>
          <a:xfrm>
            <a:off x="497524" y="780175"/>
            <a:ext cx="1576373"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Contents</a:t>
            </a:r>
            <a:endParaRPr lang="en-US"/>
          </a:p>
        </p:txBody>
      </p:sp>
      <p:sp>
        <p:nvSpPr>
          <p:cNvPr id="9" name="Text Placeholder 11">
            <a:extLst>
              <a:ext uri="{FF2B5EF4-FFF2-40B4-BE49-F238E27FC236}">
                <a16:creationId xmlns:a16="http://schemas.microsoft.com/office/drawing/2014/main" id="{F38FD49F-C7EF-E14F-805C-2D07E703AC6F}"/>
              </a:ext>
            </a:extLst>
          </p:cNvPr>
          <p:cNvSpPr>
            <a:spLocks noGrp="1"/>
          </p:cNvSpPr>
          <p:nvPr>
            <p:ph type="body" sz="quarter" idx="10" hasCustomPrompt="1"/>
          </p:nvPr>
        </p:nvSpPr>
        <p:spPr>
          <a:xfrm>
            <a:off x="2383463" y="78017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10" name="Text Placeholder 11">
            <a:extLst>
              <a:ext uri="{FF2B5EF4-FFF2-40B4-BE49-F238E27FC236}">
                <a16:creationId xmlns:a16="http://schemas.microsoft.com/office/drawing/2014/main" id="{CF13EC0C-3E3A-4B4C-AD1D-36C152AB2A81}"/>
              </a:ext>
            </a:extLst>
          </p:cNvPr>
          <p:cNvSpPr>
            <a:spLocks noGrp="1"/>
          </p:cNvSpPr>
          <p:nvPr>
            <p:ph type="body" sz="quarter" idx="11" hasCustomPrompt="1"/>
          </p:nvPr>
        </p:nvSpPr>
        <p:spPr>
          <a:xfrm>
            <a:off x="2383463" y="1277725"/>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11" name="Text Placeholder 11">
            <a:extLst>
              <a:ext uri="{FF2B5EF4-FFF2-40B4-BE49-F238E27FC236}">
                <a16:creationId xmlns:a16="http://schemas.microsoft.com/office/drawing/2014/main" id="{845D83A8-B41B-424F-B8DA-250715155E84}"/>
              </a:ext>
            </a:extLst>
          </p:cNvPr>
          <p:cNvSpPr>
            <a:spLocks noGrp="1"/>
          </p:cNvSpPr>
          <p:nvPr>
            <p:ph type="body" sz="quarter" idx="12" hasCustomPrompt="1"/>
          </p:nvPr>
        </p:nvSpPr>
        <p:spPr>
          <a:xfrm>
            <a:off x="2383463" y="177525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13" name="Text Placeholder 11">
            <a:extLst>
              <a:ext uri="{FF2B5EF4-FFF2-40B4-BE49-F238E27FC236}">
                <a16:creationId xmlns:a16="http://schemas.microsoft.com/office/drawing/2014/main" id="{A384A9DD-3701-7C46-B11A-B35C8938662A}"/>
              </a:ext>
            </a:extLst>
          </p:cNvPr>
          <p:cNvSpPr>
            <a:spLocks noGrp="1"/>
          </p:cNvSpPr>
          <p:nvPr>
            <p:ph type="body" sz="quarter" idx="13" hasCustomPrompt="1"/>
          </p:nvPr>
        </p:nvSpPr>
        <p:spPr>
          <a:xfrm>
            <a:off x="5543523" y="78017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14" name="Text Placeholder 11">
            <a:extLst>
              <a:ext uri="{FF2B5EF4-FFF2-40B4-BE49-F238E27FC236}">
                <a16:creationId xmlns:a16="http://schemas.microsoft.com/office/drawing/2014/main" id="{0712E752-E697-EA48-AA18-01765EF3348E}"/>
              </a:ext>
            </a:extLst>
          </p:cNvPr>
          <p:cNvSpPr>
            <a:spLocks noGrp="1"/>
          </p:cNvSpPr>
          <p:nvPr>
            <p:ph type="body" sz="quarter" idx="14" hasCustomPrompt="1"/>
          </p:nvPr>
        </p:nvSpPr>
        <p:spPr>
          <a:xfrm>
            <a:off x="5543523" y="1277725"/>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15" name="Text Placeholder 11">
            <a:extLst>
              <a:ext uri="{FF2B5EF4-FFF2-40B4-BE49-F238E27FC236}">
                <a16:creationId xmlns:a16="http://schemas.microsoft.com/office/drawing/2014/main" id="{4854C24E-89B9-D946-9ACB-4C5A2330CE21}"/>
              </a:ext>
            </a:extLst>
          </p:cNvPr>
          <p:cNvSpPr>
            <a:spLocks noGrp="1"/>
          </p:cNvSpPr>
          <p:nvPr>
            <p:ph type="body" sz="quarter" idx="15" hasCustomPrompt="1"/>
          </p:nvPr>
        </p:nvSpPr>
        <p:spPr>
          <a:xfrm>
            <a:off x="5543523" y="177525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16" name="Text Placeholder 11">
            <a:extLst>
              <a:ext uri="{FF2B5EF4-FFF2-40B4-BE49-F238E27FC236}">
                <a16:creationId xmlns:a16="http://schemas.microsoft.com/office/drawing/2014/main" id="{8477FF4C-DCDA-A24C-A05F-21275ADAD02E}"/>
              </a:ext>
            </a:extLst>
          </p:cNvPr>
          <p:cNvSpPr>
            <a:spLocks noGrp="1"/>
          </p:cNvSpPr>
          <p:nvPr>
            <p:ph type="body" sz="quarter" idx="16" hasCustomPrompt="1"/>
          </p:nvPr>
        </p:nvSpPr>
        <p:spPr>
          <a:xfrm>
            <a:off x="2383463" y="2286253"/>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17" name="Text Placeholder 11">
            <a:extLst>
              <a:ext uri="{FF2B5EF4-FFF2-40B4-BE49-F238E27FC236}">
                <a16:creationId xmlns:a16="http://schemas.microsoft.com/office/drawing/2014/main" id="{4911384D-00A8-A846-8199-659658B4E7CB}"/>
              </a:ext>
            </a:extLst>
          </p:cNvPr>
          <p:cNvSpPr>
            <a:spLocks noGrp="1"/>
          </p:cNvSpPr>
          <p:nvPr>
            <p:ph type="body" sz="quarter" idx="17" hasCustomPrompt="1"/>
          </p:nvPr>
        </p:nvSpPr>
        <p:spPr>
          <a:xfrm>
            <a:off x="2383463" y="2783795"/>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18" name="Text Placeholder 11">
            <a:extLst>
              <a:ext uri="{FF2B5EF4-FFF2-40B4-BE49-F238E27FC236}">
                <a16:creationId xmlns:a16="http://schemas.microsoft.com/office/drawing/2014/main" id="{E7B1601A-7A27-8F4D-B29F-330068C19A45}"/>
              </a:ext>
            </a:extLst>
          </p:cNvPr>
          <p:cNvSpPr>
            <a:spLocks noGrp="1"/>
          </p:cNvSpPr>
          <p:nvPr>
            <p:ph type="body" sz="quarter" idx="18" hasCustomPrompt="1"/>
          </p:nvPr>
        </p:nvSpPr>
        <p:spPr>
          <a:xfrm>
            <a:off x="2383463" y="3281336"/>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19" name="Text Placeholder 11">
            <a:extLst>
              <a:ext uri="{FF2B5EF4-FFF2-40B4-BE49-F238E27FC236}">
                <a16:creationId xmlns:a16="http://schemas.microsoft.com/office/drawing/2014/main" id="{AC7C59BC-9FFC-E842-B65D-257EABEA0D62}"/>
              </a:ext>
            </a:extLst>
          </p:cNvPr>
          <p:cNvSpPr>
            <a:spLocks noGrp="1"/>
          </p:cNvSpPr>
          <p:nvPr>
            <p:ph type="body" sz="quarter" idx="19" hasCustomPrompt="1"/>
          </p:nvPr>
        </p:nvSpPr>
        <p:spPr>
          <a:xfrm>
            <a:off x="5543523" y="2286253"/>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20" name="Text Placeholder 11">
            <a:extLst>
              <a:ext uri="{FF2B5EF4-FFF2-40B4-BE49-F238E27FC236}">
                <a16:creationId xmlns:a16="http://schemas.microsoft.com/office/drawing/2014/main" id="{86DF93A0-D1F2-8243-837B-09BE4847DB15}"/>
              </a:ext>
            </a:extLst>
          </p:cNvPr>
          <p:cNvSpPr>
            <a:spLocks noGrp="1"/>
          </p:cNvSpPr>
          <p:nvPr>
            <p:ph type="body" sz="quarter" idx="20" hasCustomPrompt="1"/>
          </p:nvPr>
        </p:nvSpPr>
        <p:spPr>
          <a:xfrm>
            <a:off x="5543523" y="2783795"/>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21" name="Text Placeholder 11">
            <a:extLst>
              <a:ext uri="{FF2B5EF4-FFF2-40B4-BE49-F238E27FC236}">
                <a16:creationId xmlns:a16="http://schemas.microsoft.com/office/drawing/2014/main" id="{4564E3BF-9456-A14A-9DFF-F690D63BEC7D}"/>
              </a:ext>
            </a:extLst>
          </p:cNvPr>
          <p:cNvSpPr>
            <a:spLocks noGrp="1"/>
          </p:cNvSpPr>
          <p:nvPr>
            <p:ph type="body" sz="quarter" idx="21" hasCustomPrompt="1"/>
          </p:nvPr>
        </p:nvSpPr>
        <p:spPr>
          <a:xfrm>
            <a:off x="5543523" y="3281336"/>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22" name="Text Placeholder 11">
            <a:extLst>
              <a:ext uri="{FF2B5EF4-FFF2-40B4-BE49-F238E27FC236}">
                <a16:creationId xmlns:a16="http://schemas.microsoft.com/office/drawing/2014/main" id="{01B93480-A8EB-6949-8475-080A90044562}"/>
              </a:ext>
            </a:extLst>
          </p:cNvPr>
          <p:cNvSpPr>
            <a:spLocks noGrp="1"/>
          </p:cNvSpPr>
          <p:nvPr>
            <p:ph type="body" sz="quarter" idx="22" hasCustomPrompt="1"/>
          </p:nvPr>
        </p:nvSpPr>
        <p:spPr>
          <a:xfrm>
            <a:off x="2383463" y="379231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23" name="Text Placeholder 11">
            <a:extLst>
              <a:ext uri="{FF2B5EF4-FFF2-40B4-BE49-F238E27FC236}">
                <a16:creationId xmlns:a16="http://schemas.microsoft.com/office/drawing/2014/main" id="{1635D14D-7E0C-984E-9882-279DF7A25E84}"/>
              </a:ext>
            </a:extLst>
          </p:cNvPr>
          <p:cNvSpPr>
            <a:spLocks noGrp="1"/>
          </p:cNvSpPr>
          <p:nvPr>
            <p:ph type="body" sz="quarter" idx="23" hasCustomPrompt="1"/>
          </p:nvPr>
        </p:nvSpPr>
        <p:spPr>
          <a:xfrm>
            <a:off x="2383463" y="4289864"/>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24" name="Text Placeholder 11">
            <a:extLst>
              <a:ext uri="{FF2B5EF4-FFF2-40B4-BE49-F238E27FC236}">
                <a16:creationId xmlns:a16="http://schemas.microsoft.com/office/drawing/2014/main" id="{3D725C34-0EC8-8646-B18C-DD25F11FE4DB}"/>
              </a:ext>
            </a:extLst>
          </p:cNvPr>
          <p:cNvSpPr>
            <a:spLocks noGrp="1"/>
          </p:cNvSpPr>
          <p:nvPr>
            <p:ph type="body" sz="quarter" idx="24" hasCustomPrompt="1"/>
          </p:nvPr>
        </p:nvSpPr>
        <p:spPr>
          <a:xfrm>
            <a:off x="2383463" y="4787405"/>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Insert text here</a:t>
            </a:r>
            <a:endParaRPr lang="en-US"/>
          </a:p>
        </p:txBody>
      </p:sp>
      <p:sp>
        <p:nvSpPr>
          <p:cNvPr id="25" name="Text Placeholder 11">
            <a:extLst>
              <a:ext uri="{FF2B5EF4-FFF2-40B4-BE49-F238E27FC236}">
                <a16:creationId xmlns:a16="http://schemas.microsoft.com/office/drawing/2014/main" id="{CCAEFCC5-E29F-8F45-9466-7C2324994B50}"/>
              </a:ext>
            </a:extLst>
          </p:cNvPr>
          <p:cNvSpPr>
            <a:spLocks noGrp="1"/>
          </p:cNvSpPr>
          <p:nvPr>
            <p:ph type="body" sz="quarter" idx="25" hasCustomPrompt="1"/>
          </p:nvPr>
        </p:nvSpPr>
        <p:spPr>
          <a:xfrm>
            <a:off x="5543523" y="379231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26" name="Text Placeholder 11">
            <a:extLst>
              <a:ext uri="{FF2B5EF4-FFF2-40B4-BE49-F238E27FC236}">
                <a16:creationId xmlns:a16="http://schemas.microsoft.com/office/drawing/2014/main" id="{3765E4FA-109D-EF46-A269-D052FA8B4E0B}"/>
              </a:ext>
            </a:extLst>
          </p:cNvPr>
          <p:cNvSpPr>
            <a:spLocks noGrp="1"/>
          </p:cNvSpPr>
          <p:nvPr>
            <p:ph type="body" sz="quarter" idx="26" hasCustomPrompt="1"/>
          </p:nvPr>
        </p:nvSpPr>
        <p:spPr>
          <a:xfrm>
            <a:off x="5543523" y="4289864"/>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sp>
        <p:nvSpPr>
          <p:cNvPr id="27" name="Text Placeholder 11">
            <a:extLst>
              <a:ext uri="{FF2B5EF4-FFF2-40B4-BE49-F238E27FC236}">
                <a16:creationId xmlns:a16="http://schemas.microsoft.com/office/drawing/2014/main" id="{E1E267C0-5F02-BC40-A5ED-77F118565745}"/>
              </a:ext>
            </a:extLst>
          </p:cNvPr>
          <p:cNvSpPr>
            <a:spLocks noGrp="1"/>
          </p:cNvSpPr>
          <p:nvPr>
            <p:ph type="body" sz="quarter" idx="27" hasCustomPrompt="1"/>
          </p:nvPr>
        </p:nvSpPr>
        <p:spPr>
          <a:xfrm>
            <a:off x="5543523" y="4787405"/>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4"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66" indent="0">
              <a:buFont typeface="Arial" panose="020B0604020202020204" pitchFamily="34" charset="0"/>
              <a:buNone/>
              <a:defRPr sz="1400" b="0" i="0">
                <a:solidFill>
                  <a:srgbClr val="454546"/>
                </a:solidFill>
                <a:latin typeface="HelveticaNeueLT Pro 45 Lt" panose="020B0403020202020204" pitchFamily="34" charset="77"/>
              </a:defRPr>
            </a:lvl3pPr>
            <a:lvl4pPr marL="1371549" indent="0">
              <a:buFont typeface="Arial" panose="020B0604020202020204" pitchFamily="34" charset="0"/>
              <a:buNone/>
              <a:defRPr sz="1400" b="0" i="0">
                <a:solidFill>
                  <a:srgbClr val="454546"/>
                </a:solidFill>
                <a:latin typeface="HelveticaNeueLT Pro 45 Lt" panose="020B0403020202020204" pitchFamily="34" charset="77"/>
              </a:defRPr>
            </a:lvl4pPr>
            <a:lvl5pPr marL="1828732" indent="0">
              <a:buNone/>
              <a:defRPr b="0" i="0">
                <a:latin typeface="HelveticaNeueLT Std Thin" panose="020B0403020202020204" pitchFamily="34" charset="0"/>
              </a:defRPr>
            </a:lvl5pPr>
          </a:lstStyle>
          <a:p>
            <a:pPr lvl="0"/>
            <a:r>
              <a:rPr lang="en-GB"/>
              <a:t>#</a:t>
            </a:r>
            <a:endParaRPr lang="en-US"/>
          </a:p>
        </p:txBody>
      </p:sp>
      <p:pic>
        <p:nvPicPr>
          <p:cNvPr id="35" name="Graphic 34">
            <a:extLst>
              <a:ext uri="{FF2B5EF4-FFF2-40B4-BE49-F238E27FC236}">
                <a16:creationId xmlns:a16="http://schemas.microsoft.com/office/drawing/2014/main" id="{D619706E-638F-5546-A799-A8DE39D8CE2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5" y="2759635"/>
            <a:ext cx="5325979" cy="3878396"/>
          </a:xfrm>
          <a:prstGeom prst="rect">
            <a:avLst/>
          </a:prstGeom>
        </p:spPr>
      </p:pic>
      <p:sp>
        <p:nvSpPr>
          <p:cNvPr id="28" name="Graphic 8">
            <a:extLst>
              <a:ext uri="{FF2B5EF4-FFF2-40B4-BE49-F238E27FC236}">
                <a16:creationId xmlns:a16="http://schemas.microsoft.com/office/drawing/2014/main" id="{FD626203-AFC9-944D-AB6E-62F66D9CC2D5}"/>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29" name="Picture 28">
            <a:extLst>
              <a:ext uri="{FF2B5EF4-FFF2-40B4-BE49-F238E27FC236}">
                <a16:creationId xmlns:a16="http://schemas.microsoft.com/office/drawing/2014/main" id="{D7AB498F-5CE8-3D4B-A7E3-7EA12D374B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
        <p:nvSpPr>
          <p:cNvPr id="30" name="Graphic 8">
            <a:extLst>
              <a:ext uri="{FF2B5EF4-FFF2-40B4-BE49-F238E27FC236}">
                <a16:creationId xmlns:a16="http://schemas.microsoft.com/office/drawing/2014/main" id="{5E6DE44C-8AC5-F44E-B4CD-91025DAF7BCE}"/>
              </a:ext>
            </a:extLst>
          </p:cNvPr>
          <p:cNvSpPr/>
          <p:nvPr userDrawn="1"/>
        </p:nvSpPr>
        <p:spPr>
          <a:xfrm>
            <a:off x="-19209"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24230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D528D2-289D-42B1-AEF8-E541181A9DDB}"/>
              </a:ext>
            </a:extLst>
          </p:cNvPr>
          <p:cNvPicPr>
            <a:picLocks noChangeAspect="1"/>
          </p:cNvPicPr>
          <p:nvPr userDrawn="1"/>
        </p:nvPicPr>
        <p:blipFill>
          <a:blip r:embed="rId2"/>
          <a:stretch>
            <a:fillRect/>
          </a:stretch>
        </p:blipFill>
        <p:spPr>
          <a:xfrm>
            <a:off x="489061" y="548522"/>
            <a:ext cx="11205419" cy="579040"/>
          </a:xfrm>
          <a:prstGeom prst="rect">
            <a:avLst/>
          </a:prstGeom>
        </p:spPr>
      </p:pic>
      <p:sp>
        <p:nvSpPr>
          <p:cNvPr id="2" name="Rectangle 1">
            <a:extLst>
              <a:ext uri="{FF2B5EF4-FFF2-40B4-BE49-F238E27FC236}">
                <a16:creationId xmlns:a16="http://schemas.microsoft.com/office/drawing/2014/main" id="{E1A33F10-FC1C-40DC-BB0F-791BAFFD7F56}"/>
              </a:ext>
            </a:extLst>
          </p:cNvPr>
          <p:cNvSpPr/>
          <p:nvPr userDrawn="1"/>
        </p:nvSpPr>
        <p:spPr>
          <a:xfrm>
            <a:off x="0" y="0"/>
            <a:ext cx="5532256" cy="6858000"/>
          </a:xfrm>
          <a:prstGeom prst="rect">
            <a:avLst/>
          </a:prstGeom>
          <a:solidFill>
            <a:srgbClr val="D439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Graphic 9">
            <a:extLst>
              <a:ext uri="{FF2B5EF4-FFF2-40B4-BE49-F238E27FC236}">
                <a16:creationId xmlns:a16="http://schemas.microsoft.com/office/drawing/2014/main" id="{62D08151-A5C6-7141-A74A-90A3B0E8C87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4908" t="62631" r="25523" b="11691"/>
          <a:stretch/>
        </p:blipFill>
        <p:spPr>
          <a:xfrm>
            <a:off x="365124" y="3740684"/>
            <a:ext cx="5167134" cy="3117316"/>
          </a:xfrm>
          <a:prstGeom prst="rect">
            <a:avLst/>
          </a:prstGeom>
        </p:spPr>
      </p:pic>
      <p:sp>
        <p:nvSpPr>
          <p:cNvPr id="8" name="Text Placeholder 11">
            <a:extLst>
              <a:ext uri="{FF2B5EF4-FFF2-40B4-BE49-F238E27FC236}">
                <a16:creationId xmlns:a16="http://schemas.microsoft.com/office/drawing/2014/main" id="{E97E9CFE-5E1F-48C6-90E1-F481ABBC0FAD}"/>
              </a:ext>
            </a:extLst>
          </p:cNvPr>
          <p:cNvSpPr>
            <a:spLocks noGrp="1"/>
          </p:cNvSpPr>
          <p:nvPr>
            <p:ph type="body" sz="quarter" idx="13"/>
          </p:nvPr>
        </p:nvSpPr>
        <p:spPr>
          <a:xfrm>
            <a:off x="5747913" y="1146456"/>
            <a:ext cx="5946567" cy="4887823"/>
          </a:xfrm>
          <a:prstGeom prst="rect">
            <a:avLst/>
          </a:prstGeom>
          <a:ln>
            <a:noFill/>
          </a:ln>
        </p:spPr>
        <p:txBody>
          <a:bodyPr numCol="2" spcCol="252000"/>
          <a:lstStyle>
            <a:lvl1pPr marL="0" indent="0">
              <a:lnSpc>
                <a:spcPts val="1200"/>
              </a:lnSpc>
              <a:buFont typeface="Arial" panose="020B0604020202020204" pitchFamily="34" charset="0"/>
              <a:buNone/>
              <a:defRPr sz="900" b="0" i="0">
                <a:solidFill>
                  <a:srgbClr val="454546"/>
                </a:solidFill>
                <a:latin typeface="Helvetica Neue LT Std 45 Light"/>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83"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5" name="Title 1">
            <a:extLst>
              <a:ext uri="{FF2B5EF4-FFF2-40B4-BE49-F238E27FC236}">
                <a16:creationId xmlns:a16="http://schemas.microsoft.com/office/drawing/2014/main" id="{C8223240-5077-4AA7-ABFA-A144C69D097A}"/>
              </a:ext>
            </a:extLst>
          </p:cNvPr>
          <p:cNvSpPr>
            <a:spLocks noGrp="1"/>
          </p:cNvSpPr>
          <p:nvPr>
            <p:ph type="title" hasCustomPrompt="1"/>
          </p:nvPr>
        </p:nvSpPr>
        <p:spPr>
          <a:xfrm>
            <a:off x="2346384" y="677418"/>
            <a:ext cx="3024632" cy="334254"/>
          </a:xfrm>
          <a:prstGeom prst="rect">
            <a:avLst/>
          </a:prstGeom>
        </p:spPr>
        <p:txBody>
          <a:bodyPr anchor="t"/>
          <a:lstStyle>
            <a:lvl1pPr>
              <a:defRPr sz="2000" b="0" i="0">
                <a:solidFill>
                  <a:schemeClr val="bg1"/>
                </a:solidFill>
                <a:latin typeface="Helvetica Neue LT Std 45 Light"/>
                <a:ea typeface="Helvetica Neue LT Std 45 Light"/>
                <a:cs typeface="Helvetica Neue LT Std 45 Light"/>
              </a:defRPr>
            </a:lvl1pPr>
          </a:lstStyle>
          <a:p>
            <a:r>
              <a:rPr lang="en-GB"/>
              <a:t>Foreword</a:t>
            </a:r>
            <a:endParaRPr lang="en-US"/>
          </a:p>
        </p:txBody>
      </p:sp>
      <p:sp>
        <p:nvSpPr>
          <p:cNvPr id="16" name="Text Placeholder 11">
            <a:extLst>
              <a:ext uri="{FF2B5EF4-FFF2-40B4-BE49-F238E27FC236}">
                <a16:creationId xmlns:a16="http://schemas.microsoft.com/office/drawing/2014/main" id="{B59F5AD8-F965-4DDF-9693-D8959B06B626}"/>
              </a:ext>
            </a:extLst>
          </p:cNvPr>
          <p:cNvSpPr>
            <a:spLocks noGrp="1"/>
          </p:cNvSpPr>
          <p:nvPr>
            <p:ph type="body" sz="quarter" idx="11"/>
          </p:nvPr>
        </p:nvSpPr>
        <p:spPr>
          <a:xfrm>
            <a:off x="2346386" y="1144891"/>
            <a:ext cx="3024633" cy="2024936"/>
          </a:xfrm>
          <a:prstGeom prst="rect">
            <a:avLst/>
          </a:prstGeom>
          <a:ln>
            <a:noFill/>
          </a:ln>
        </p:spPr>
        <p:txBody>
          <a:bodyPr/>
          <a:lstStyle>
            <a:lvl1pPr marL="0" indent="0">
              <a:lnSpc>
                <a:spcPts val="1200"/>
              </a:lnSpc>
              <a:buNone/>
              <a:defRPr sz="900" b="0" i="0">
                <a:solidFill>
                  <a:schemeClr val="bg1"/>
                </a:solidFill>
                <a:latin typeface="Helvetica Neue LT Std 45 Light"/>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cxnSp>
        <p:nvCxnSpPr>
          <p:cNvPr id="22" name="Straight Connector 21">
            <a:extLst>
              <a:ext uri="{FF2B5EF4-FFF2-40B4-BE49-F238E27FC236}">
                <a16:creationId xmlns:a16="http://schemas.microsoft.com/office/drawing/2014/main" id="{9D10B117-00B5-4E5E-852D-85AB6DA6BDD1}"/>
              </a:ext>
            </a:extLst>
          </p:cNvPr>
          <p:cNvCxnSpPr>
            <a:cxnSpLocks/>
          </p:cNvCxnSpPr>
          <p:nvPr userDrawn="1"/>
        </p:nvCxnSpPr>
        <p:spPr>
          <a:xfrm flipH="1">
            <a:off x="2441278" y="1011672"/>
            <a:ext cx="30909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8932BFC7-D769-4109-9DF5-BC74EA33ADD9}"/>
              </a:ext>
            </a:extLst>
          </p:cNvPr>
          <p:cNvSpPr txBox="1">
            <a:spLocks/>
          </p:cNvSpPr>
          <p:nvPr userDrawn="1"/>
        </p:nvSpPr>
        <p:spPr>
          <a:xfrm rot="16200000">
            <a:off x="-1436986" y="2267760"/>
            <a:ext cx="4938858" cy="1500391"/>
          </a:xfrm>
          <a:prstGeom prst="rect">
            <a:avLst/>
          </a:prstGeom>
        </p:spPr>
        <p:txBody>
          <a:bodyPr anchor="t"/>
          <a:lstStyle>
            <a:lvl1pPr algn="l" defTabSz="914388" rtl="0" eaLnBrk="1" latinLnBrk="0" hangingPunct="1">
              <a:lnSpc>
                <a:spcPct val="90000"/>
              </a:lnSpc>
              <a:spcBef>
                <a:spcPct val="0"/>
              </a:spcBef>
              <a:buNone/>
              <a:defRPr sz="2000" b="0" i="0" kern="1200">
                <a:solidFill>
                  <a:schemeClr val="bg1"/>
                </a:solidFill>
                <a:latin typeface="Helvetica Neue LT Std 45 Light"/>
                <a:ea typeface="Helvetica Neue LT Std 45 Light"/>
                <a:cs typeface="Helvetica Neue LT Std 45 Light"/>
              </a:defRPr>
            </a:lvl1pPr>
          </a:lstStyle>
          <a:p>
            <a:r>
              <a:rPr lang="en-GB" sz="8800"/>
              <a:t>Welcome</a:t>
            </a:r>
            <a:endParaRPr lang="en-US" sz="8800"/>
          </a:p>
        </p:txBody>
      </p:sp>
      <p:grpSp>
        <p:nvGrpSpPr>
          <p:cNvPr id="3" name="Group 2">
            <a:extLst>
              <a:ext uri="{FF2B5EF4-FFF2-40B4-BE49-F238E27FC236}">
                <a16:creationId xmlns:a16="http://schemas.microsoft.com/office/drawing/2014/main" id="{9DA07AA5-DCD0-4324-BFC1-9980FCA7DD83}"/>
              </a:ext>
            </a:extLst>
          </p:cNvPr>
          <p:cNvGrpSpPr/>
          <p:nvPr userDrawn="1"/>
        </p:nvGrpSpPr>
        <p:grpSpPr>
          <a:xfrm>
            <a:off x="2395942" y="5279596"/>
            <a:ext cx="4035447" cy="1082357"/>
            <a:chOff x="2188910" y="5227121"/>
            <a:chExt cx="4035447" cy="1082357"/>
          </a:xfrm>
        </p:grpSpPr>
        <p:pic>
          <p:nvPicPr>
            <p:cNvPr id="24" name="Picture 23">
              <a:extLst>
                <a:ext uri="{FF2B5EF4-FFF2-40B4-BE49-F238E27FC236}">
                  <a16:creationId xmlns:a16="http://schemas.microsoft.com/office/drawing/2014/main" id="{1CCA132B-0280-4A38-92C6-A9CC103B5060}"/>
                </a:ext>
              </a:extLst>
            </p:cNvPr>
            <p:cNvPicPr>
              <a:picLocks noChangeAspect="1"/>
            </p:cNvPicPr>
            <p:nvPr userDrawn="1"/>
          </p:nvPicPr>
          <p:blipFill rotWithShape="1">
            <a:blip r:embed="rId5"/>
            <a:srcRect l="21052" r="23408" b="10759"/>
            <a:stretch/>
          </p:blipFill>
          <p:spPr>
            <a:xfrm>
              <a:off x="2188910" y="5227121"/>
              <a:ext cx="1010815" cy="1082357"/>
            </a:xfrm>
            <a:prstGeom prst="ellipse">
              <a:avLst/>
            </a:prstGeom>
            <a:ln w="6350">
              <a:solidFill>
                <a:srgbClr val="D43900"/>
              </a:solidFill>
            </a:ln>
          </p:spPr>
        </p:pic>
        <p:sp>
          <p:nvSpPr>
            <p:cNvPr id="25" name="Title 1">
              <a:extLst>
                <a:ext uri="{FF2B5EF4-FFF2-40B4-BE49-F238E27FC236}">
                  <a16:creationId xmlns:a16="http://schemas.microsoft.com/office/drawing/2014/main" id="{D8A8F938-C777-44C8-A829-64B5723DDC2C}"/>
                </a:ext>
              </a:extLst>
            </p:cNvPr>
            <p:cNvSpPr txBox="1">
              <a:spLocks/>
            </p:cNvSpPr>
            <p:nvPr userDrawn="1"/>
          </p:nvSpPr>
          <p:spPr>
            <a:xfrm>
              <a:off x="3199725" y="5499904"/>
              <a:ext cx="3024632" cy="809574"/>
            </a:xfrm>
            <a:prstGeom prst="rect">
              <a:avLst/>
            </a:prstGeom>
          </p:spPr>
          <p:txBody>
            <a:bodyPr anchor="t"/>
            <a:lstStyle>
              <a:lvl1pPr algn="l" defTabSz="914388" rtl="0" eaLnBrk="1" latinLnBrk="0" hangingPunct="1">
                <a:lnSpc>
                  <a:spcPct val="90000"/>
                </a:lnSpc>
                <a:spcBef>
                  <a:spcPct val="0"/>
                </a:spcBef>
                <a:buNone/>
                <a:defRPr sz="2000" b="0" i="0" kern="1200">
                  <a:solidFill>
                    <a:schemeClr val="bg1"/>
                  </a:solidFill>
                  <a:latin typeface="Helvetica Neue LT Std 45 Light"/>
                  <a:ea typeface="Helvetica Neue LT Std 45 Light"/>
                  <a:cs typeface="Helvetica Neue LT Std 45 Light"/>
                </a:defRPr>
              </a:lvl1pPr>
            </a:lstStyle>
            <a:p>
              <a:pPr>
                <a:lnSpc>
                  <a:spcPts val="1400"/>
                </a:lnSpc>
              </a:pPr>
              <a:r>
                <a:rPr lang="en-GB" sz="1000" b="1" dirty="0">
                  <a:latin typeface="Helvetica Neue LT Std 77 Bold C"/>
                </a:rPr>
                <a:t>Julian Leslie</a:t>
              </a:r>
            </a:p>
            <a:p>
              <a:pPr>
                <a:lnSpc>
                  <a:spcPts val="1400"/>
                </a:lnSpc>
              </a:pPr>
              <a:r>
                <a:rPr lang="en-GB" sz="1000" b="0" dirty="0">
                  <a:latin typeface="Helvetica Neue LT Std 77 Bold C"/>
                </a:rPr>
                <a:t>Head of Networks,</a:t>
              </a:r>
            </a:p>
            <a:p>
              <a:pPr>
                <a:lnSpc>
                  <a:spcPts val="1400"/>
                </a:lnSpc>
              </a:pPr>
              <a:r>
                <a:rPr lang="en-GB" sz="1000" b="0" dirty="0">
                  <a:latin typeface="Helvetica Neue LT Std 77 Bold C"/>
                </a:rPr>
                <a:t>Electricity System Operator</a:t>
              </a:r>
            </a:p>
            <a:p>
              <a:pPr>
                <a:lnSpc>
                  <a:spcPts val="1600"/>
                </a:lnSpc>
              </a:pPr>
              <a:r>
                <a:rPr lang="en-US" sz="1000" b="0" dirty="0">
                  <a:solidFill>
                    <a:srgbClr val="454546"/>
                  </a:solidFill>
                  <a:latin typeface="Helvetica Neue LT Std 77 Bold C"/>
                </a:rPr>
                <a:t>Julian.Leslie@nationalgrideso.com</a:t>
              </a:r>
            </a:p>
          </p:txBody>
        </p:sp>
      </p:grpSp>
      <p:sp>
        <p:nvSpPr>
          <p:cNvPr id="26" name="Footer Placeholder 25">
            <a:extLst>
              <a:ext uri="{FF2B5EF4-FFF2-40B4-BE49-F238E27FC236}">
                <a16:creationId xmlns:a16="http://schemas.microsoft.com/office/drawing/2014/main" id="{8E2B20C7-CE4C-4D14-9D62-3EBE93245374}"/>
              </a:ext>
            </a:extLst>
          </p:cNvPr>
          <p:cNvSpPr>
            <a:spLocks noGrp="1"/>
          </p:cNvSpPr>
          <p:nvPr>
            <p:ph type="ftr" sz="quarter" idx="14"/>
          </p:nvPr>
        </p:nvSpPr>
        <p:spPr>
          <a:xfrm rot="16200000">
            <a:off x="-555426" y="3660074"/>
            <a:ext cx="1406970" cy="365125"/>
          </a:xfrm>
        </p:spPr>
        <p:txBody>
          <a:bodyPr/>
          <a:lstStyle>
            <a:lvl1pPr algn="r">
              <a:defRPr sz="800">
                <a:latin typeface="Helvetica Neue LT Std 77 Bold C"/>
              </a:defRPr>
            </a:lvl1pPr>
          </a:lstStyle>
          <a:p>
            <a:r>
              <a:rPr lang="en-GB"/>
              <a:t>ETYS 2021  /  </a:t>
            </a:r>
            <a:r>
              <a:rPr lang="en-GB" b="1"/>
              <a:t>Foreword</a:t>
            </a:r>
          </a:p>
        </p:txBody>
      </p:sp>
      <p:sp>
        <p:nvSpPr>
          <p:cNvPr id="27" name="Slide Number Placeholder 26">
            <a:extLst>
              <a:ext uri="{FF2B5EF4-FFF2-40B4-BE49-F238E27FC236}">
                <a16:creationId xmlns:a16="http://schemas.microsoft.com/office/drawing/2014/main" id="{C633F77F-3220-4869-9740-A973EE7A528C}"/>
              </a:ext>
            </a:extLst>
          </p:cNvPr>
          <p:cNvSpPr>
            <a:spLocks noGrp="1"/>
          </p:cNvSpPr>
          <p:nvPr>
            <p:ph type="sldNum" sz="quarter" idx="15"/>
          </p:nvPr>
        </p:nvSpPr>
        <p:spPr>
          <a:xfrm rot="16200000">
            <a:off x="-15410" y="2870754"/>
            <a:ext cx="326941" cy="365125"/>
          </a:xfrm>
        </p:spPr>
        <p:txBody>
          <a:bodyPr/>
          <a:lstStyle>
            <a:lvl1pPr algn="l">
              <a:defRPr sz="800">
                <a:latin typeface="Helvetica Neue LT Std 77 Bold C"/>
              </a:defRPr>
            </a:lvl1pPr>
          </a:lstStyle>
          <a:p>
            <a:fld id="{BFB0A58B-4A15-4DA6-873D-D744DD41BA4B}" type="slidenum">
              <a:rPr lang="en-GB" smtClean="0"/>
              <a:pPr/>
              <a:t>‹#›</a:t>
            </a:fld>
            <a:endParaRPr lang="en-GB"/>
          </a:p>
        </p:txBody>
      </p:sp>
      <p:sp>
        <p:nvSpPr>
          <p:cNvPr id="28" name="Footer Placeholder 25">
            <a:extLst>
              <a:ext uri="{FF2B5EF4-FFF2-40B4-BE49-F238E27FC236}">
                <a16:creationId xmlns:a16="http://schemas.microsoft.com/office/drawing/2014/main" id="{CD1CE83D-6F0C-4300-93D5-7D113CD5286D}"/>
              </a:ext>
            </a:extLst>
          </p:cNvPr>
          <p:cNvSpPr txBox="1">
            <a:spLocks/>
          </p:cNvSpPr>
          <p:nvPr userDrawn="1"/>
        </p:nvSpPr>
        <p:spPr>
          <a:xfrm rot="5400000">
            <a:off x="11337810" y="3376265"/>
            <a:ext cx="1406970"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800"/>
              <a:t>ETYS 2021  /  </a:t>
            </a:r>
            <a:r>
              <a:rPr lang="en-GB" sz="800" b="1"/>
              <a:t>Foreword</a:t>
            </a:r>
          </a:p>
        </p:txBody>
      </p:sp>
      <p:sp>
        <p:nvSpPr>
          <p:cNvPr id="29" name="Slide Number Placeholder 26">
            <a:extLst>
              <a:ext uri="{FF2B5EF4-FFF2-40B4-BE49-F238E27FC236}">
                <a16:creationId xmlns:a16="http://schemas.microsoft.com/office/drawing/2014/main" id="{73AC4099-CDE8-4EB1-8B72-4DC3DF9A9273}"/>
              </a:ext>
            </a:extLst>
          </p:cNvPr>
          <p:cNvSpPr txBox="1">
            <a:spLocks/>
          </p:cNvSpPr>
          <p:nvPr userDrawn="1"/>
        </p:nvSpPr>
        <p:spPr>
          <a:xfrm rot="5400000">
            <a:off x="11847631" y="4100889"/>
            <a:ext cx="387326"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800"/>
              <a:t>0</a:t>
            </a:r>
            <a:fld id="{BFB0A58B-4A15-4DA6-873D-D744DD41BA4B}" type="slidenum">
              <a:rPr lang="en-GB" sz="800" smtClean="0"/>
              <a:pPr algn="l"/>
              <a:t>‹#›</a:t>
            </a:fld>
            <a:endParaRPr lang="en-GB" sz="800"/>
          </a:p>
        </p:txBody>
      </p:sp>
    </p:spTree>
    <p:extLst>
      <p:ext uri="{BB962C8B-B14F-4D97-AF65-F5344CB8AC3E}">
        <p14:creationId xmlns:p14="http://schemas.microsoft.com/office/powerpoint/2010/main" val="33070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422711" y="1743079"/>
            <a:ext cx="5043199" cy="2024936"/>
          </a:xfrm>
          <a:prstGeom prst="rect">
            <a:avLst/>
          </a:prstGeom>
          <a:ln>
            <a:noFill/>
          </a:ln>
        </p:spPr>
        <p:txBody>
          <a:bodyPr/>
          <a:lstStyle>
            <a:lvl1pPr marL="0" indent="0">
              <a:lnSpc>
                <a:spcPts val="1200"/>
              </a:lnSpc>
              <a:buNone/>
              <a:defRPr sz="900" b="0" i="0">
                <a:solidFill>
                  <a:schemeClr val="tx1"/>
                </a:solidFill>
                <a:latin typeface="Helvetica Neue LT Std 45 Light"/>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422711" y="1375596"/>
            <a:ext cx="5606943" cy="228034"/>
          </a:xfrm>
          <a:prstGeom prst="rect">
            <a:avLst/>
          </a:prstGeom>
          <a:ln>
            <a:noFill/>
          </a:ln>
        </p:spPr>
        <p:txBody>
          <a:bodyPr/>
          <a:lstStyle>
            <a:lvl1pPr marL="0" indent="0">
              <a:lnSpc>
                <a:spcPts val="2300"/>
              </a:lnSpc>
              <a:buNone/>
              <a:defRPr sz="1600" b="0" i="0">
                <a:solidFill>
                  <a:schemeClr val="accent3"/>
                </a:solidFill>
                <a:latin typeface="Helvetica Neue LT Std 77 Bold C"/>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60741" y="1743079"/>
            <a:ext cx="5043199" cy="867691"/>
          </a:xfrm>
          <a:prstGeom prst="rect">
            <a:avLst/>
          </a:prstGeom>
          <a:ln>
            <a:noFill/>
          </a:ln>
        </p:spPr>
        <p:txBody>
          <a:bodyPr numCol="2"/>
          <a:lstStyle>
            <a:lvl1pPr marL="0" indent="0">
              <a:lnSpc>
                <a:spcPts val="1200"/>
              </a:lnSpc>
              <a:buFont typeface="Arial" panose="020B0604020202020204" pitchFamily="34" charset="0"/>
              <a:buNone/>
              <a:defRPr sz="900" b="0" i="0">
                <a:solidFill>
                  <a:srgbClr val="454546"/>
                </a:solidFill>
                <a:latin typeface="Helvetica Neue LT Std 45 Light"/>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83"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pic>
        <p:nvPicPr>
          <p:cNvPr id="2" name="Picture 1">
            <a:extLst>
              <a:ext uri="{FF2B5EF4-FFF2-40B4-BE49-F238E27FC236}">
                <a16:creationId xmlns:a16="http://schemas.microsoft.com/office/drawing/2014/main" id="{AEDB8D74-049F-4498-AAD8-0E6BAF8CA033}"/>
              </a:ext>
            </a:extLst>
          </p:cNvPr>
          <p:cNvPicPr>
            <a:picLocks noChangeAspect="1"/>
          </p:cNvPicPr>
          <p:nvPr userDrawn="1"/>
        </p:nvPicPr>
        <p:blipFill>
          <a:blip r:embed="rId2"/>
          <a:stretch>
            <a:fillRect/>
          </a:stretch>
        </p:blipFill>
        <p:spPr>
          <a:xfrm>
            <a:off x="489061" y="548522"/>
            <a:ext cx="11205419" cy="579040"/>
          </a:xfrm>
          <a:prstGeom prst="rect">
            <a:avLst/>
          </a:prstGeom>
        </p:spPr>
      </p:pic>
      <p:sp>
        <p:nvSpPr>
          <p:cNvPr id="13" name="Title 1">
            <a:extLst>
              <a:ext uri="{FF2B5EF4-FFF2-40B4-BE49-F238E27FC236}">
                <a16:creationId xmlns:a16="http://schemas.microsoft.com/office/drawing/2014/main" id="{C3F8C096-AD1C-0447-AE59-B87B6C8B04F7}"/>
              </a:ext>
            </a:extLst>
          </p:cNvPr>
          <p:cNvSpPr>
            <a:spLocks noGrp="1"/>
          </p:cNvSpPr>
          <p:nvPr>
            <p:ph type="title"/>
          </p:nvPr>
        </p:nvSpPr>
        <p:spPr>
          <a:xfrm>
            <a:off x="422711" y="598400"/>
            <a:ext cx="5043199" cy="637747"/>
          </a:xfrm>
          <a:prstGeom prst="rect">
            <a:avLst/>
          </a:prstGeom>
        </p:spPr>
        <p:txBody>
          <a:bodyPr anchor="t"/>
          <a:lstStyle>
            <a:lvl1pPr>
              <a:defRPr sz="2000" b="0" i="0">
                <a:solidFill>
                  <a:schemeClr val="accent4"/>
                </a:solidFill>
                <a:latin typeface="Helvetica Neue LT Std 45 Light"/>
                <a:ea typeface="Helvetica Neue LT Std 45 Light"/>
                <a:cs typeface="Helvetica Neue LT Std 45 Light"/>
              </a:defRPr>
            </a:lvl1pPr>
          </a:lstStyle>
          <a:p>
            <a:r>
              <a:rPr lang="en-GB"/>
              <a:t>Click to edit Master title style</a:t>
            </a:r>
            <a:endParaRPr lang="en-US"/>
          </a:p>
        </p:txBody>
      </p:sp>
      <p:sp>
        <p:nvSpPr>
          <p:cNvPr id="14" name="Text Placeholder 11">
            <a:extLst>
              <a:ext uri="{FF2B5EF4-FFF2-40B4-BE49-F238E27FC236}">
                <a16:creationId xmlns:a16="http://schemas.microsoft.com/office/drawing/2014/main" id="{D9F01103-2C3A-4CD3-8E09-F35C25ABE318}"/>
              </a:ext>
            </a:extLst>
          </p:cNvPr>
          <p:cNvSpPr>
            <a:spLocks noGrp="1"/>
          </p:cNvSpPr>
          <p:nvPr>
            <p:ph type="body" sz="quarter" idx="14"/>
          </p:nvPr>
        </p:nvSpPr>
        <p:spPr>
          <a:xfrm>
            <a:off x="6260741" y="1375596"/>
            <a:ext cx="5043199" cy="228034"/>
          </a:xfrm>
          <a:prstGeom prst="rect">
            <a:avLst/>
          </a:prstGeom>
          <a:ln>
            <a:noFill/>
          </a:ln>
        </p:spPr>
        <p:txBody>
          <a:bodyPr/>
          <a:lstStyle>
            <a:lvl1pPr marL="0" indent="0">
              <a:lnSpc>
                <a:spcPts val="2300"/>
              </a:lnSpc>
              <a:buNone/>
              <a:defRPr sz="1600" b="0" i="0">
                <a:solidFill>
                  <a:schemeClr val="accent4"/>
                </a:solidFill>
                <a:latin typeface="Helvetica Neue LT Std 77 Bold C"/>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17" name="Footer Placeholder 25">
            <a:extLst>
              <a:ext uri="{FF2B5EF4-FFF2-40B4-BE49-F238E27FC236}">
                <a16:creationId xmlns:a16="http://schemas.microsoft.com/office/drawing/2014/main" id="{7465215F-7F8F-4874-B7FE-86E439E888DB}"/>
              </a:ext>
            </a:extLst>
          </p:cNvPr>
          <p:cNvSpPr>
            <a:spLocks noGrp="1"/>
          </p:cNvSpPr>
          <p:nvPr>
            <p:ph type="ftr" sz="quarter" idx="15"/>
          </p:nvPr>
        </p:nvSpPr>
        <p:spPr>
          <a:xfrm rot="16200000">
            <a:off x="-555426" y="3660074"/>
            <a:ext cx="1406970" cy="365125"/>
          </a:xfrm>
        </p:spPr>
        <p:txBody>
          <a:bodyPr/>
          <a:lstStyle>
            <a:lvl1pPr algn="r">
              <a:defRPr sz="800">
                <a:latin typeface="Helvetica Neue LT Std 77 Bold C"/>
              </a:defRPr>
            </a:lvl1pPr>
          </a:lstStyle>
          <a:p>
            <a:r>
              <a:rPr lang="en-GB"/>
              <a:t>ETYS 2021  /  a</a:t>
            </a:r>
          </a:p>
        </p:txBody>
      </p:sp>
      <p:sp>
        <p:nvSpPr>
          <p:cNvPr id="18" name="Slide Number Placeholder 26">
            <a:extLst>
              <a:ext uri="{FF2B5EF4-FFF2-40B4-BE49-F238E27FC236}">
                <a16:creationId xmlns:a16="http://schemas.microsoft.com/office/drawing/2014/main" id="{73182320-E63F-4662-81D0-1959E5F5AD35}"/>
              </a:ext>
            </a:extLst>
          </p:cNvPr>
          <p:cNvSpPr>
            <a:spLocks noGrp="1"/>
          </p:cNvSpPr>
          <p:nvPr>
            <p:ph type="sldNum" sz="quarter" idx="16"/>
          </p:nvPr>
        </p:nvSpPr>
        <p:spPr>
          <a:xfrm rot="16200000">
            <a:off x="-45603" y="2797432"/>
            <a:ext cx="387326" cy="365125"/>
          </a:xfrm>
        </p:spPr>
        <p:txBody>
          <a:bodyPr/>
          <a:lstStyle>
            <a:lvl1pPr algn="l">
              <a:defRPr sz="800">
                <a:latin typeface="Helvetica Neue LT Std 77 Bold C"/>
              </a:defRPr>
            </a:lvl1pPr>
          </a:lstStyle>
          <a:p>
            <a:fld id="{BFB0A58B-4A15-4DA6-873D-D744DD41BA4B}" type="slidenum">
              <a:rPr lang="en-GB" smtClean="0"/>
              <a:pPr/>
              <a:t>‹#›</a:t>
            </a:fld>
            <a:endParaRPr lang="en-GB"/>
          </a:p>
        </p:txBody>
      </p:sp>
    </p:spTree>
    <p:extLst>
      <p:ext uri="{BB962C8B-B14F-4D97-AF65-F5344CB8AC3E}">
        <p14:creationId xmlns:p14="http://schemas.microsoft.com/office/powerpoint/2010/main" val="205337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2_column">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BE5C698B-7979-45DD-8226-EA57BF6D6422}"/>
              </a:ext>
            </a:extLst>
          </p:cNvPr>
          <p:cNvSpPr>
            <a:spLocks noGrp="1"/>
          </p:cNvSpPr>
          <p:nvPr>
            <p:ph type="pic" sz="quarter" idx="18"/>
          </p:nvPr>
        </p:nvSpPr>
        <p:spPr>
          <a:xfrm>
            <a:off x="5753822" y="1358900"/>
            <a:ext cx="5960852" cy="4021138"/>
          </a:xfrm>
          <a:prstGeom prst="rect">
            <a:avLst/>
          </a:prstGeom>
        </p:spPr>
        <p:txBody>
          <a:bodyPr/>
          <a:lstStyle/>
          <a:p>
            <a:endParaRPr lang="en-GB"/>
          </a:p>
        </p:txBody>
      </p:sp>
      <p:pic>
        <p:nvPicPr>
          <p:cNvPr id="18" name="Picture 17">
            <a:extLst>
              <a:ext uri="{FF2B5EF4-FFF2-40B4-BE49-F238E27FC236}">
                <a16:creationId xmlns:a16="http://schemas.microsoft.com/office/drawing/2014/main" id="{1DC43E35-86C6-44AD-BE3C-15BD18005B36}"/>
              </a:ext>
            </a:extLst>
          </p:cNvPr>
          <p:cNvPicPr>
            <a:picLocks noChangeAspect="1"/>
          </p:cNvPicPr>
          <p:nvPr userDrawn="1"/>
        </p:nvPicPr>
        <p:blipFill>
          <a:blip r:embed="rId2"/>
          <a:stretch>
            <a:fillRect/>
          </a:stretch>
        </p:blipFill>
        <p:spPr>
          <a:xfrm>
            <a:off x="489061" y="315605"/>
            <a:ext cx="11205419" cy="579040"/>
          </a:xfrm>
          <a:prstGeom prst="rect">
            <a:avLst/>
          </a:prstGeom>
        </p:spPr>
      </p:pic>
      <p:sp>
        <p:nvSpPr>
          <p:cNvPr id="20" name="Footer Placeholder 25">
            <a:extLst>
              <a:ext uri="{FF2B5EF4-FFF2-40B4-BE49-F238E27FC236}">
                <a16:creationId xmlns:a16="http://schemas.microsoft.com/office/drawing/2014/main" id="{CB827304-9364-4FF9-865D-A01CE1A2E9C2}"/>
              </a:ext>
            </a:extLst>
          </p:cNvPr>
          <p:cNvSpPr>
            <a:spLocks noGrp="1"/>
          </p:cNvSpPr>
          <p:nvPr>
            <p:ph type="ftr" sz="quarter" idx="15"/>
          </p:nvPr>
        </p:nvSpPr>
        <p:spPr>
          <a:xfrm rot="16200000">
            <a:off x="-555426" y="3660074"/>
            <a:ext cx="1406970" cy="365125"/>
          </a:xfrm>
        </p:spPr>
        <p:txBody>
          <a:bodyPr/>
          <a:lstStyle>
            <a:lvl1pPr algn="r">
              <a:defRPr sz="800">
                <a:latin typeface="Helvetica Neue LT Std 77 Bold C"/>
              </a:defRPr>
            </a:lvl1pPr>
          </a:lstStyle>
          <a:p>
            <a:r>
              <a:rPr lang="en-GB"/>
              <a:t>ETYS 2021  /  a</a:t>
            </a:r>
          </a:p>
        </p:txBody>
      </p:sp>
      <p:sp>
        <p:nvSpPr>
          <p:cNvPr id="21" name="Slide Number Placeholder 26">
            <a:extLst>
              <a:ext uri="{FF2B5EF4-FFF2-40B4-BE49-F238E27FC236}">
                <a16:creationId xmlns:a16="http://schemas.microsoft.com/office/drawing/2014/main" id="{B75BB3D6-9804-469E-B45A-63AE68BEF3C4}"/>
              </a:ext>
            </a:extLst>
          </p:cNvPr>
          <p:cNvSpPr>
            <a:spLocks noGrp="1"/>
          </p:cNvSpPr>
          <p:nvPr>
            <p:ph type="sldNum" sz="quarter" idx="16"/>
          </p:nvPr>
        </p:nvSpPr>
        <p:spPr>
          <a:xfrm rot="16200000">
            <a:off x="-45603" y="2797432"/>
            <a:ext cx="387326" cy="365125"/>
          </a:xfrm>
        </p:spPr>
        <p:txBody>
          <a:bodyPr/>
          <a:lstStyle>
            <a:lvl1pPr algn="l">
              <a:defRPr sz="800">
                <a:latin typeface="Helvetica Neue LT Std 77 Bold C"/>
              </a:defRPr>
            </a:lvl1pPr>
          </a:lstStyle>
          <a:p>
            <a:fld id="{BFB0A58B-4A15-4DA6-873D-D744DD41BA4B}" type="slidenum">
              <a:rPr lang="en-GB" smtClean="0"/>
              <a:pPr/>
              <a:t>‹#›</a:t>
            </a:fld>
            <a:endParaRPr lang="en-GB"/>
          </a:p>
        </p:txBody>
      </p:sp>
      <p:sp>
        <p:nvSpPr>
          <p:cNvPr id="3" name="Picture Placeholder 2">
            <a:extLst>
              <a:ext uri="{FF2B5EF4-FFF2-40B4-BE49-F238E27FC236}">
                <a16:creationId xmlns:a16="http://schemas.microsoft.com/office/drawing/2014/main" id="{22A1E7DC-A065-47A8-8C02-021DAD67EFBE}"/>
              </a:ext>
            </a:extLst>
          </p:cNvPr>
          <p:cNvSpPr>
            <a:spLocks noGrp="1"/>
          </p:cNvSpPr>
          <p:nvPr>
            <p:ph type="pic" sz="quarter" idx="17"/>
          </p:nvPr>
        </p:nvSpPr>
        <p:spPr>
          <a:xfrm>
            <a:off x="509588" y="1358900"/>
            <a:ext cx="4752525" cy="4021138"/>
          </a:xfrm>
          <a:prstGeom prst="rect">
            <a:avLst/>
          </a:prstGeom>
        </p:spPr>
        <p:txBody>
          <a:bodyPr/>
          <a:lstStyle/>
          <a:p>
            <a:endParaRPr lang="en-GB"/>
          </a:p>
        </p:txBody>
      </p:sp>
      <p:sp>
        <p:nvSpPr>
          <p:cNvPr id="28" name="Text Placeholder 27">
            <a:extLst>
              <a:ext uri="{FF2B5EF4-FFF2-40B4-BE49-F238E27FC236}">
                <a16:creationId xmlns:a16="http://schemas.microsoft.com/office/drawing/2014/main" id="{B01E75ED-4052-46B4-B0E5-40DF822A8430}"/>
              </a:ext>
            </a:extLst>
          </p:cNvPr>
          <p:cNvSpPr>
            <a:spLocks noGrp="1"/>
          </p:cNvSpPr>
          <p:nvPr>
            <p:ph type="body" sz="quarter" idx="19"/>
          </p:nvPr>
        </p:nvSpPr>
        <p:spPr>
          <a:xfrm>
            <a:off x="509591" y="5554663"/>
            <a:ext cx="4752975" cy="844550"/>
          </a:xfrm>
          <a:prstGeom prst="rect">
            <a:avLst/>
          </a:prstGeom>
        </p:spPr>
        <p:txBody>
          <a:bodyPr/>
          <a:lstStyle>
            <a:lvl1pPr marL="0" indent="0">
              <a:buNone/>
              <a:defRPr sz="900">
                <a:latin typeface="Helvetica Neue LT Std 45 Light" panose="020B0403020202020204"/>
              </a:defRPr>
            </a:lvl1pPr>
          </a:lstStyle>
          <a:p>
            <a:pPr lvl="0"/>
            <a:endParaRPr lang="en-GB"/>
          </a:p>
        </p:txBody>
      </p:sp>
      <p:sp>
        <p:nvSpPr>
          <p:cNvPr id="30" name="Title 1">
            <a:extLst>
              <a:ext uri="{FF2B5EF4-FFF2-40B4-BE49-F238E27FC236}">
                <a16:creationId xmlns:a16="http://schemas.microsoft.com/office/drawing/2014/main" id="{08D08996-A85C-47A7-9FBC-3DD1962E2C77}"/>
              </a:ext>
            </a:extLst>
          </p:cNvPr>
          <p:cNvSpPr>
            <a:spLocks noGrp="1"/>
          </p:cNvSpPr>
          <p:nvPr>
            <p:ph type="title"/>
          </p:nvPr>
        </p:nvSpPr>
        <p:spPr>
          <a:xfrm>
            <a:off x="412343" y="349864"/>
            <a:ext cx="5043199" cy="316748"/>
          </a:xfrm>
          <a:prstGeom prst="rect">
            <a:avLst/>
          </a:prstGeom>
        </p:spPr>
        <p:txBody>
          <a:bodyPr anchor="t"/>
          <a:lstStyle>
            <a:lvl1pPr>
              <a:defRPr sz="2000" b="0" i="0">
                <a:solidFill>
                  <a:schemeClr val="accent4"/>
                </a:solidFill>
                <a:latin typeface="Helvetica Neue LT Std 45 Light"/>
                <a:ea typeface="Helvetica Neue LT Std 45 Light"/>
                <a:cs typeface="Helvetica Neue LT Std 45 Light"/>
              </a:defRPr>
            </a:lvl1pPr>
          </a:lstStyle>
          <a:p>
            <a:r>
              <a:rPr lang="en-GB"/>
              <a:t>Click to edit Master title style</a:t>
            </a:r>
            <a:endParaRPr lang="en-US"/>
          </a:p>
        </p:txBody>
      </p:sp>
      <p:sp>
        <p:nvSpPr>
          <p:cNvPr id="31" name="Text Placeholder 11">
            <a:extLst>
              <a:ext uri="{FF2B5EF4-FFF2-40B4-BE49-F238E27FC236}">
                <a16:creationId xmlns:a16="http://schemas.microsoft.com/office/drawing/2014/main" id="{5677466B-A6DC-4AA7-B6F3-C587003C25B8}"/>
              </a:ext>
            </a:extLst>
          </p:cNvPr>
          <p:cNvSpPr>
            <a:spLocks noGrp="1"/>
          </p:cNvSpPr>
          <p:nvPr>
            <p:ph type="body" sz="quarter" idx="14"/>
          </p:nvPr>
        </p:nvSpPr>
        <p:spPr>
          <a:xfrm>
            <a:off x="412343" y="846889"/>
            <a:ext cx="5043199" cy="316748"/>
          </a:xfrm>
          <a:prstGeom prst="rect">
            <a:avLst/>
          </a:prstGeom>
          <a:ln>
            <a:noFill/>
          </a:ln>
        </p:spPr>
        <p:txBody>
          <a:bodyPr/>
          <a:lstStyle>
            <a:lvl1pPr marL="0" indent="0">
              <a:lnSpc>
                <a:spcPts val="2300"/>
              </a:lnSpc>
              <a:buNone/>
              <a:defRPr sz="1600" b="0" i="0">
                <a:solidFill>
                  <a:schemeClr val="accent4"/>
                </a:solidFill>
                <a:latin typeface="Helvetica Neue LT Std 77 Bold C"/>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32" name="Text Placeholder 11">
            <a:extLst>
              <a:ext uri="{FF2B5EF4-FFF2-40B4-BE49-F238E27FC236}">
                <a16:creationId xmlns:a16="http://schemas.microsoft.com/office/drawing/2014/main" id="{957AF144-DF3B-4D4C-8F27-6323A5E364CC}"/>
              </a:ext>
            </a:extLst>
          </p:cNvPr>
          <p:cNvSpPr>
            <a:spLocks noGrp="1"/>
          </p:cNvSpPr>
          <p:nvPr>
            <p:ph type="body" sz="quarter" idx="20"/>
          </p:nvPr>
        </p:nvSpPr>
        <p:spPr>
          <a:xfrm>
            <a:off x="5824539" y="5554666"/>
            <a:ext cx="5819775" cy="843857"/>
          </a:xfrm>
          <a:prstGeom prst="rect">
            <a:avLst/>
          </a:prstGeom>
          <a:ln>
            <a:noFill/>
          </a:ln>
        </p:spPr>
        <p:txBody>
          <a:bodyPr/>
          <a:lstStyle>
            <a:lvl1pPr marL="0" indent="0">
              <a:lnSpc>
                <a:spcPts val="2300"/>
              </a:lnSpc>
              <a:buNone/>
              <a:defRPr sz="1600" b="0" i="0">
                <a:solidFill>
                  <a:schemeClr val="accent4"/>
                </a:solidFill>
                <a:latin typeface="Helvetica Neue LT Std 77 Bold C"/>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361899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2_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2A9F9A-0C62-46FE-A228-0793F4CF0B1D}"/>
              </a:ext>
            </a:extLst>
          </p:cNvPr>
          <p:cNvPicPr>
            <a:picLocks noChangeAspect="1"/>
          </p:cNvPicPr>
          <p:nvPr userDrawn="1"/>
        </p:nvPicPr>
        <p:blipFill>
          <a:blip r:embed="rId2"/>
          <a:stretch>
            <a:fillRect/>
          </a:stretch>
        </p:blipFill>
        <p:spPr>
          <a:xfrm>
            <a:off x="489061" y="548522"/>
            <a:ext cx="11205419" cy="579040"/>
          </a:xfrm>
          <a:prstGeom prst="rect">
            <a:avLst/>
          </a:prstGeom>
        </p:spPr>
      </p:pic>
      <p:sp>
        <p:nvSpPr>
          <p:cNvPr id="26" name="Picture Placeholder 25">
            <a:extLst>
              <a:ext uri="{FF2B5EF4-FFF2-40B4-BE49-F238E27FC236}">
                <a16:creationId xmlns:a16="http://schemas.microsoft.com/office/drawing/2014/main" id="{BE5C698B-7979-45DD-8226-EA57BF6D6422}"/>
              </a:ext>
            </a:extLst>
          </p:cNvPr>
          <p:cNvSpPr>
            <a:spLocks noGrp="1"/>
          </p:cNvSpPr>
          <p:nvPr>
            <p:ph type="pic" sz="quarter" idx="18"/>
          </p:nvPr>
        </p:nvSpPr>
        <p:spPr>
          <a:xfrm>
            <a:off x="5824539" y="1343914"/>
            <a:ext cx="5890135" cy="4036124"/>
          </a:xfrm>
          <a:prstGeom prst="rect">
            <a:avLst/>
          </a:prstGeom>
        </p:spPr>
        <p:txBody>
          <a:bodyPr/>
          <a:lstStyle/>
          <a:p>
            <a:endParaRPr lang="en-GB"/>
          </a:p>
        </p:txBody>
      </p:sp>
      <p:sp>
        <p:nvSpPr>
          <p:cNvPr id="20" name="Footer Placeholder 25">
            <a:extLst>
              <a:ext uri="{FF2B5EF4-FFF2-40B4-BE49-F238E27FC236}">
                <a16:creationId xmlns:a16="http://schemas.microsoft.com/office/drawing/2014/main" id="{CB827304-9364-4FF9-865D-A01CE1A2E9C2}"/>
              </a:ext>
            </a:extLst>
          </p:cNvPr>
          <p:cNvSpPr>
            <a:spLocks noGrp="1"/>
          </p:cNvSpPr>
          <p:nvPr>
            <p:ph type="ftr" sz="quarter" idx="15"/>
          </p:nvPr>
        </p:nvSpPr>
        <p:spPr>
          <a:xfrm rot="16200000">
            <a:off x="-555426" y="3660074"/>
            <a:ext cx="1406970" cy="365125"/>
          </a:xfrm>
        </p:spPr>
        <p:txBody>
          <a:bodyPr/>
          <a:lstStyle>
            <a:lvl1pPr algn="r">
              <a:defRPr sz="800">
                <a:latin typeface="Helvetica Neue LT Std 77 Bold C"/>
              </a:defRPr>
            </a:lvl1pPr>
          </a:lstStyle>
          <a:p>
            <a:r>
              <a:rPr lang="en-GB"/>
              <a:t>ETYS 2021  /  a</a:t>
            </a:r>
          </a:p>
        </p:txBody>
      </p:sp>
      <p:sp>
        <p:nvSpPr>
          <p:cNvPr id="21" name="Slide Number Placeholder 26">
            <a:extLst>
              <a:ext uri="{FF2B5EF4-FFF2-40B4-BE49-F238E27FC236}">
                <a16:creationId xmlns:a16="http://schemas.microsoft.com/office/drawing/2014/main" id="{B75BB3D6-9804-469E-B45A-63AE68BEF3C4}"/>
              </a:ext>
            </a:extLst>
          </p:cNvPr>
          <p:cNvSpPr>
            <a:spLocks noGrp="1"/>
          </p:cNvSpPr>
          <p:nvPr>
            <p:ph type="sldNum" sz="quarter" idx="16"/>
          </p:nvPr>
        </p:nvSpPr>
        <p:spPr>
          <a:xfrm rot="16200000">
            <a:off x="-45603" y="2797432"/>
            <a:ext cx="387326" cy="365125"/>
          </a:xfrm>
        </p:spPr>
        <p:txBody>
          <a:bodyPr/>
          <a:lstStyle>
            <a:lvl1pPr algn="l">
              <a:defRPr sz="800">
                <a:latin typeface="Helvetica Neue LT Std 77 Bold C"/>
              </a:defRPr>
            </a:lvl1pPr>
          </a:lstStyle>
          <a:p>
            <a:fld id="{BFB0A58B-4A15-4DA6-873D-D744DD41BA4B}" type="slidenum">
              <a:rPr lang="en-GB" smtClean="0"/>
              <a:pPr/>
              <a:t>‹#›</a:t>
            </a:fld>
            <a:endParaRPr lang="en-GB"/>
          </a:p>
        </p:txBody>
      </p:sp>
      <p:sp>
        <p:nvSpPr>
          <p:cNvPr id="28" name="Text Placeholder 27">
            <a:extLst>
              <a:ext uri="{FF2B5EF4-FFF2-40B4-BE49-F238E27FC236}">
                <a16:creationId xmlns:a16="http://schemas.microsoft.com/office/drawing/2014/main" id="{B01E75ED-4052-46B4-B0E5-40DF822A8430}"/>
              </a:ext>
            </a:extLst>
          </p:cNvPr>
          <p:cNvSpPr>
            <a:spLocks noGrp="1"/>
          </p:cNvSpPr>
          <p:nvPr>
            <p:ph type="body" sz="quarter" idx="19"/>
          </p:nvPr>
        </p:nvSpPr>
        <p:spPr>
          <a:xfrm>
            <a:off x="412345" y="1652138"/>
            <a:ext cx="4752975" cy="4747079"/>
          </a:xfrm>
          <a:prstGeom prst="rect">
            <a:avLst/>
          </a:prstGeom>
        </p:spPr>
        <p:txBody>
          <a:bodyPr/>
          <a:lstStyle>
            <a:lvl1pPr marL="0" indent="0">
              <a:buNone/>
              <a:defRPr sz="900">
                <a:latin typeface="Helvetica Neue LT Std 45 Light" panose="020B0403020202020204"/>
              </a:defRPr>
            </a:lvl1pPr>
          </a:lstStyle>
          <a:p>
            <a:pPr lvl="0"/>
            <a:endParaRPr lang="en-GB"/>
          </a:p>
        </p:txBody>
      </p:sp>
      <p:sp>
        <p:nvSpPr>
          <p:cNvPr id="30" name="Title 1">
            <a:extLst>
              <a:ext uri="{FF2B5EF4-FFF2-40B4-BE49-F238E27FC236}">
                <a16:creationId xmlns:a16="http://schemas.microsoft.com/office/drawing/2014/main" id="{08D08996-A85C-47A7-9FBC-3DD1962E2C77}"/>
              </a:ext>
            </a:extLst>
          </p:cNvPr>
          <p:cNvSpPr>
            <a:spLocks noGrp="1"/>
          </p:cNvSpPr>
          <p:nvPr>
            <p:ph type="title" hasCustomPrompt="1"/>
          </p:nvPr>
        </p:nvSpPr>
        <p:spPr>
          <a:xfrm>
            <a:off x="412341" y="585930"/>
            <a:ext cx="5043199" cy="316748"/>
          </a:xfrm>
          <a:prstGeom prst="rect">
            <a:avLst/>
          </a:prstGeom>
        </p:spPr>
        <p:txBody>
          <a:bodyPr anchor="t"/>
          <a:lstStyle>
            <a:lvl1pPr>
              <a:defRPr sz="2000" b="0" i="0">
                <a:solidFill>
                  <a:schemeClr val="accent4"/>
                </a:solidFill>
                <a:latin typeface="Helvetica Neue LT Std 45 Light"/>
                <a:ea typeface="Helvetica Neue LT Std 45 Light"/>
                <a:cs typeface="Helvetica Neue LT Std 45 Light"/>
              </a:defRPr>
            </a:lvl1pPr>
          </a:lstStyle>
          <a:p>
            <a:r>
              <a:rPr lang="en-GB"/>
              <a:t>Regional Drivers</a:t>
            </a:r>
            <a:endParaRPr lang="en-US"/>
          </a:p>
        </p:txBody>
      </p:sp>
      <p:sp>
        <p:nvSpPr>
          <p:cNvPr id="31" name="Text Placeholder 11">
            <a:extLst>
              <a:ext uri="{FF2B5EF4-FFF2-40B4-BE49-F238E27FC236}">
                <a16:creationId xmlns:a16="http://schemas.microsoft.com/office/drawing/2014/main" id="{5677466B-A6DC-4AA7-B6F3-C587003C25B8}"/>
              </a:ext>
            </a:extLst>
          </p:cNvPr>
          <p:cNvSpPr>
            <a:spLocks noGrp="1"/>
          </p:cNvSpPr>
          <p:nvPr>
            <p:ph type="body" sz="quarter" idx="14"/>
          </p:nvPr>
        </p:nvSpPr>
        <p:spPr>
          <a:xfrm>
            <a:off x="412341" y="1119034"/>
            <a:ext cx="5043199" cy="316748"/>
          </a:xfrm>
          <a:prstGeom prst="rect">
            <a:avLst/>
          </a:prstGeom>
          <a:ln>
            <a:noFill/>
          </a:ln>
        </p:spPr>
        <p:txBody>
          <a:bodyPr/>
          <a:lstStyle>
            <a:lvl1pPr marL="0" indent="0">
              <a:lnSpc>
                <a:spcPts val="2300"/>
              </a:lnSpc>
              <a:buNone/>
              <a:defRPr sz="1600" b="0" i="0">
                <a:solidFill>
                  <a:schemeClr val="accent4"/>
                </a:solidFill>
                <a:latin typeface="Helvetica Neue LT Std 77 Bold C"/>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
        <p:nvSpPr>
          <p:cNvPr id="32" name="Text Placeholder 11">
            <a:extLst>
              <a:ext uri="{FF2B5EF4-FFF2-40B4-BE49-F238E27FC236}">
                <a16:creationId xmlns:a16="http://schemas.microsoft.com/office/drawing/2014/main" id="{957AF144-DF3B-4D4C-8F27-6323A5E364CC}"/>
              </a:ext>
            </a:extLst>
          </p:cNvPr>
          <p:cNvSpPr>
            <a:spLocks noGrp="1"/>
          </p:cNvSpPr>
          <p:nvPr>
            <p:ph type="body" sz="quarter" idx="20"/>
          </p:nvPr>
        </p:nvSpPr>
        <p:spPr>
          <a:xfrm>
            <a:off x="5824539" y="5554666"/>
            <a:ext cx="5819775" cy="843857"/>
          </a:xfrm>
          <a:prstGeom prst="rect">
            <a:avLst/>
          </a:prstGeom>
          <a:ln>
            <a:noFill/>
          </a:ln>
        </p:spPr>
        <p:txBody>
          <a:bodyPr/>
          <a:lstStyle>
            <a:lvl1pPr marL="0" indent="0">
              <a:lnSpc>
                <a:spcPts val="2300"/>
              </a:lnSpc>
              <a:buNone/>
              <a:defRPr sz="1600" b="0" i="0">
                <a:solidFill>
                  <a:schemeClr val="accent4"/>
                </a:solidFill>
                <a:latin typeface="Helvetica Neue LT Std 77 Bold C"/>
              </a:defRPr>
            </a:lvl1pPr>
            <a:lvl2pPr marL="457195"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88"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83"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78"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333908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3F1679-BC23-A749-A1A2-1A4F9116E337}"/>
              </a:ext>
            </a:extLst>
          </p:cNvPr>
          <p:cNvSpPr>
            <a:spLocks noGrp="1"/>
          </p:cNvSpPr>
          <p:nvPr>
            <p:ph type="title"/>
          </p:nvPr>
        </p:nvSpPr>
        <p:spPr>
          <a:xfrm>
            <a:off x="497529" y="780182"/>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Graphic 6">
            <a:extLst>
              <a:ext uri="{FF2B5EF4-FFF2-40B4-BE49-F238E27FC236}">
                <a16:creationId xmlns:a16="http://schemas.microsoft.com/office/drawing/2014/main" id="{C0FE70B6-EEC7-A347-BD89-843E238095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75591" y="2105856"/>
            <a:ext cx="7243164" cy="3799199"/>
          </a:xfrm>
          <a:prstGeom prst="rect">
            <a:avLst/>
          </a:prstGeom>
        </p:spPr>
      </p:pic>
      <p:sp>
        <p:nvSpPr>
          <p:cNvPr id="11" name="Graphic 10">
            <a:extLst>
              <a:ext uri="{FF2B5EF4-FFF2-40B4-BE49-F238E27FC236}">
                <a16:creationId xmlns:a16="http://schemas.microsoft.com/office/drawing/2014/main" id="{B708AD4B-1DD9-2049-B7BB-9B05BDB0EC17}"/>
              </a:ext>
            </a:extLst>
          </p:cNvPr>
          <p:cNvSpPr/>
          <p:nvPr userDrawn="1"/>
        </p:nvSpPr>
        <p:spPr>
          <a:xfrm>
            <a:off x="-18958" y="5412222"/>
            <a:ext cx="12254028"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1800"/>
          </a:p>
        </p:txBody>
      </p:sp>
      <p:sp>
        <p:nvSpPr>
          <p:cNvPr id="12" name="Graphic 8">
            <a:extLst>
              <a:ext uri="{FF2B5EF4-FFF2-40B4-BE49-F238E27FC236}">
                <a16:creationId xmlns:a16="http://schemas.microsoft.com/office/drawing/2014/main" id="{FC8C6CD7-4AA1-2D4B-A0C3-0E5A0265E908}"/>
              </a:ext>
            </a:extLst>
          </p:cNvPr>
          <p:cNvSpPr/>
          <p:nvPr userDrawn="1"/>
        </p:nvSpPr>
        <p:spPr>
          <a:xfrm>
            <a:off x="-25970"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3" name="Picture 12">
            <a:extLst>
              <a:ext uri="{FF2B5EF4-FFF2-40B4-BE49-F238E27FC236}">
                <a16:creationId xmlns:a16="http://schemas.microsoft.com/office/drawing/2014/main" id="{24A55520-AFA8-424D-A10D-F590726805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905" y="6398526"/>
            <a:ext cx="1451231" cy="213867"/>
          </a:xfrm>
          <a:prstGeom prst="rect">
            <a:avLst/>
          </a:prstGeom>
        </p:spPr>
      </p:pic>
    </p:spTree>
    <p:extLst>
      <p:ext uri="{BB962C8B-B14F-4D97-AF65-F5344CB8AC3E}">
        <p14:creationId xmlns:p14="http://schemas.microsoft.com/office/powerpoint/2010/main" val="267030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AE364F-591C-4DD3-AAD5-AAF8F1E2A881}"/>
              </a:ext>
            </a:extLst>
          </p:cNvPr>
          <p:cNvSpPr>
            <a:spLocks noGrp="1"/>
          </p:cNvSpPr>
          <p:nvPr>
            <p:ph type="ftr" sz="quarter" idx="3"/>
          </p:nvPr>
        </p:nvSpPr>
        <p:spPr>
          <a:xfrm rot="16200000">
            <a:off x="-708817" y="3246439"/>
            <a:ext cx="17827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ETYS 2021  /  a</a:t>
            </a:r>
          </a:p>
        </p:txBody>
      </p:sp>
      <p:sp>
        <p:nvSpPr>
          <p:cNvPr id="3" name="Slide Number Placeholder 2">
            <a:extLst>
              <a:ext uri="{FF2B5EF4-FFF2-40B4-BE49-F238E27FC236}">
                <a16:creationId xmlns:a16="http://schemas.microsoft.com/office/drawing/2014/main" id="{7A59799C-EB24-4586-9F2D-171D82F3DC27}"/>
              </a:ext>
            </a:extLst>
          </p:cNvPr>
          <p:cNvSpPr>
            <a:spLocks noGrp="1"/>
          </p:cNvSpPr>
          <p:nvPr>
            <p:ph type="sldNum" sz="quarter" idx="4"/>
          </p:nvPr>
        </p:nvSpPr>
        <p:spPr>
          <a:xfrm rot="16200000">
            <a:off x="0" y="2172495"/>
            <a:ext cx="3651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0A58B-4A15-4DA6-873D-D744DD41BA4B}" type="slidenum">
              <a:rPr lang="en-GB" smtClean="0"/>
              <a:t>‹#›</a:t>
            </a:fld>
            <a:endParaRPr lang="en-GB"/>
          </a:p>
        </p:txBody>
      </p:sp>
    </p:spTree>
    <p:extLst>
      <p:ext uri="{BB962C8B-B14F-4D97-AF65-F5344CB8AC3E}">
        <p14:creationId xmlns:p14="http://schemas.microsoft.com/office/powerpoint/2010/main" val="158520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706" r:id="rId4"/>
    <p:sldLayoutId id="2147483664" r:id="rId5"/>
    <p:sldLayoutId id="2147483667" r:id="rId6"/>
    <p:sldLayoutId id="2147483679" r:id="rId7"/>
    <p:sldLayoutId id="2147483709" r:id="rId8"/>
    <p:sldLayoutId id="2147483665" r:id="rId9"/>
    <p:sldLayoutId id="2147483666" r:id="rId10"/>
    <p:sldLayoutId id="2147483686" r:id="rId11"/>
    <p:sldLayoutId id="2147483684" r:id="rId12"/>
    <p:sldLayoutId id="2147483677" r:id="rId13"/>
    <p:sldLayoutId id="2147483687" r:id="rId14"/>
    <p:sldLayoutId id="2147483681" r:id="rId15"/>
    <p:sldLayoutId id="2147483683" r:id="rId16"/>
    <p:sldLayoutId id="2147483705" r:id="rId17"/>
    <p:sldLayoutId id="2147483693" r:id="rId18"/>
  </p:sldLayoutIdLst>
  <p:hf hdr="0" dt="0"/>
  <p:txStyles>
    <p:titleStyle>
      <a:lvl1pPr algn="l" defTabSz="9143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2" indent="-228597" algn="l" defTabSz="9143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5" indent="-228597" algn="l" defTabSz="9143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0"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5"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8" rtl="0" eaLnBrk="1" latinLnBrk="0" hangingPunct="1">
        <a:defRPr sz="1800" kern="1200">
          <a:solidFill>
            <a:schemeClr val="tx1"/>
          </a:solidFill>
          <a:latin typeface="+mn-lt"/>
          <a:ea typeface="+mn-ea"/>
          <a:cs typeface="+mn-cs"/>
        </a:defRPr>
      </a:lvl1pPr>
      <a:lvl2pPr marL="457195"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3" algn="l" defTabSz="914388" rtl="0" eaLnBrk="1" latinLnBrk="0" hangingPunct="1">
        <a:defRPr sz="1800" kern="1200">
          <a:solidFill>
            <a:schemeClr val="tx1"/>
          </a:solidFill>
          <a:latin typeface="+mn-lt"/>
          <a:ea typeface="+mn-ea"/>
          <a:cs typeface="+mn-cs"/>
        </a:defRPr>
      </a:lvl4pPr>
      <a:lvl5pPr marL="1828777" algn="l" defTabSz="914388" rtl="0" eaLnBrk="1" latinLnBrk="0" hangingPunct="1">
        <a:defRPr sz="1800" kern="1200">
          <a:solidFill>
            <a:schemeClr val="tx1"/>
          </a:solidFill>
          <a:latin typeface="+mn-lt"/>
          <a:ea typeface="+mn-ea"/>
          <a:cs typeface="+mn-cs"/>
        </a:defRPr>
      </a:lvl5pPr>
      <a:lvl6pPr marL="2285971" algn="l" defTabSz="914388" rtl="0" eaLnBrk="1" latinLnBrk="0" hangingPunct="1">
        <a:defRPr sz="1800" kern="1200">
          <a:solidFill>
            <a:schemeClr val="tx1"/>
          </a:solidFill>
          <a:latin typeface="+mn-lt"/>
          <a:ea typeface="+mn-ea"/>
          <a:cs typeface="+mn-cs"/>
        </a:defRPr>
      </a:lvl6pPr>
      <a:lvl7pPr marL="2743165" algn="l" defTabSz="914388" rtl="0" eaLnBrk="1" latinLnBrk="0" hangingPunct="1">
        <a:defRPr sz="1800" kern="1200">
          <a:solidFill>
            <a:schemeClr val="tx1"/>
          </a:solidFill>
          <a:latin typeface="+mn-lt"/>
          <a:ea typeface="+mn-ea"/>
          <a:cs typeface="+mn-cs"/>
        </a:defRPr>
      </a:lvl7pPr>
      <a:lvl8pPr marL="3200360" algn="l" defTabSz="914388" rtl="0" eaLnBrk="1" latinLnBrk="0" hangingPunct="1">
        <a:defRPr sz="1800" kern="1200">
          <a:solidFill>
            <a:schemeClr val="tx1"/>
          </a:solidFill>
          <a:latin typeface="+mn-lt"/>
          <a:ea typeface="+mn-ea"/>
          <a:cs typeface="+mn-cs"/>
        </a:defRPr>
      </a:lvl8pPr>
      <a:lvl9pPr marL="3657555" algn="l" defTabSz="9143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mailto:etys@nationalgrideso.com" TargetMode="Externa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hyperlink" Target="https://www.nationalgrideso.com/research-publications/etys/documents"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07F03096-682C-4747-86A9-FB201B902880}"/>
              </a:ext>
            </a:extLst>
          </p:cNvPr>
          <p:cNvSpPr>
            <a:spLocks noGrp="1"/>
          </p:cNvSpPr>
          <p:nvPr>
            <p:ph type="body" sz="quarter" idx="10"/>
          </p:nvPr>
        </p:nvSpPr>
        <p:spPr>
          <a:xfrm>
            <a:off x="422981" y="1289128"/>
            <a:ext cx="6042474" cy="2503899"/>
          </a:xfrm>
        </p:spPr>
        <p:txBody>
          <a:bodyPr/>
          <a:lstStyle/>
          <a:p>
            <a:r>
              <a:rPr lang="en-GB" sz="5400" dirty="0">
                <a:solidFill>
                  <a:srgbClr val="D43900"/>
                </a:solidFill>
                <a:latin typeface="Helvetica Neue LT Std 35 Thin"/>
              </a:rPr>
              <a:t>Fault level narrative</a:t>
            </a:r>
          </a:p>
        </p:txBody>
      </p:sp>
      <p:sp>
        <p:nvSpPr>
          <p:cNvPr id="21" name="TextBox 20">
            <a:extLst>
              <a:ext uri="{FF2B5EF4-FFF2-40B4-BE49-F238E27FC236}">
                <a16:creationId xmlns:a16="http://schemas.microsoft.com/office/drawing/2014/main" id="{0B96FFC8-13AF-4737-9F30-2FF1E193FCA6}"/>
              </a:ext>
            </a:extLst>
          </p:cNvPr>
          <p:cNvSpPr txBox="1"/>
          <p:nvPr/>
        </p:nvSpPr>
        <p:spPr>
          <a:xfrm>
            <a:off x="450689" y="950574"/>
            <a:ext cx="2466086" cy="338554"/>
          </a:xfrm>
          <a:prstGeom prst="rect">
            <a:avLst/>
          </a:prstGeom>
        </p:spPr>
        <p:txBody>
          <a:bodyPr wrap="square" rtlCol="0">
            <a:spAutoFit/>
          </a:bodyPr>
          <a:lstStyle/>
          <a:p>
            <a:pPr algn="l"/>
            <a:r>
              <a:rPr lang="en-GB" sz="1600" b="0" i="0" dirty="0">
                <a:solidFill>
                  <a:srgbClr val="454546"/>
                </a:solidFill>
                <a:latin typeface="Helvetica Neue LT Std 45 Light" panose="020B0403020202020204"/>
                <a:ea typeface="12 pt. Helvetica* 45 Light   02" panose="02000403000000020004" pitchFamily="2" charset="0"/>
              </a:rPr>
              <a:t>March 2024</a:t>
            </a:r>
          </a:p>
        </p:txBody>
      </p:sp>
      <p:sp>
        <p:nvSpPr>
          <p:cNvPr id="4" name="TextBox 3">
            <a:extLst>
              <a:ext uri="{FF2B5EF4-FFF2-40B4-BE49-F238E27FC236}">
                <a16:creationId xmlns:a16="http://schemas.microsoft.com/office/drawing/2014/main" id="{4552EC49-D040-4102-ADF5-882D90BB7FCC}"/>
              </a:ext>
            </a:extLst>
          </p:cNvPr>
          <p:cNvSpPr txBox="1"/>
          <p:nvPr/>
        </p:nvSpPr>
        <p:spPr>
          <a:xfrm>
            <a:off x="422981" y="2866368"/>
            <a:ext cx="2466086" cy="338554"/>
          </a:xfrm>
          <a:prstGeom prst="rect">
            <a:avLst/>
          </a:prstGeom>
        </p:spPr>
        <p:txBody>
          <a:bodyPr wrap="square" rtlCol="0">
            <a:spAutoFit/>
          </a:bodyPr>
          <a:lstStyle/>
          <a:p>
            <a:pPr algn="l"/>
            <a:r>
              <a:rPr lang="en-GB" sz="1600" b="0" i="0" dirty="0">
                <a:solidFill>
                  <a:srgbClr val="454546"/>
                </a:solidFill>
                <a:latin typeface="Helvetica Neue LT Std 45 Light" panose="020B0403020202020204"/>
                <a:ea typeface="12 pt. Helvetica* 45 Light   02" panose="02000403000000020004" pitchFamily="2" charset="0"/>
              </a:rPr>
              <a:t>Appendix D</a:t>
            </a:r>
          </a:p>
        </p:txBody>
      </p:sp>
    </p:spTree>
    <p:extLst>
      <p:ext uri="{BB962C8B-B14F-4D97-AF65-F5344CB8AC3E}">
        <p14:creationId xmlns:p14="http://schemas.microsoft.com/office/powerpoint/2010/main" val="368386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2" name="Text Placeholder 1">
            <a:extLst>
              <a:ext uri="{FF2B5EF4-FFF2-40B4-BE49-F238E27FC236}">
                <a16:creationId xmlns:a16="http://schemas.microsoft.com/office/drawing/2014/main" id="{A5ECAD1D-2162-4F04-A06F-A8CD7F97613E}"/>
              </a:ext>
            </a:extLst>
          </p:cNvPr>
          <p:cNvSpPr>
            <a:spLocks noGrp="1"/>
          </p:cNvSpPr>
          <p:nvPr>
            <p:ph type="body" sz="quarter" idx="11"/>
          </p:nvPr>
        </p:nvSpPr>
        <p:spPr>
          <a:xfrm>
            <a:off x="422710" y="1748511"/>
            <a:ext cx="5673290" cy="3979983"/>
          </a:xfrm>
        </p:spPr>
        <p:txBody>
          <a:bodyPr/>
          <a:lstStyle/>
          <a:p>
            <a:r>
              <a:rPr lang="en-GB" dirty="0">
                <a:solidFill>
                  <a:srgbClr val="454546"/>
                </a:solidFill>
              </a:rPr>
              <a:t>In line with the Engineering Recommendation (ER) G74, the transmission licensees (SHE Transmission, SP Transmission and National Grid) have analysed the three-phase-to-earth and single-phase-to-earth short-circuit current in their own transmission area.</a:t>
            </a:r>
          </a:p>
          <a:p>
            <a:r>
              <a:rPr lang="en-GB" dirty="0">
                <a:solidFill>
                  <a:srgbClr val="454546"/>
                </a:solidFill>
              </a:rPr>
              <a:t>Last year we included short-circuit current at the time of summer minimum demand in the document. We have decided to include this in this year’s publication as it gives an indication of fault levels at times of reduced generation and demand.</a:t>
            </a:r>
          </a:p>
          <a:p>
            <a:r>
              <a:rPr lang="en-GB" dirty="0">
                <a:solidFill>
                  <a:srgbClr val="454546"/>
                </a:solidFill>
              </a:rPr>
              <a:t>The tables in Appendix D list the results of these analyses. To help you interpret the results, in this section we explain some of the main points relating to our short-circuit calculations, including our assumptions and the terminology used.</a:t>
            </a:r>
          </a:p>
          <a:p>
            <a:r>
              <a:rPr lang="en-GB" dirty="0">
                <a:solidFill>
                  <a:srgbClr val="454546"/>
                </a:solidFill>
              </a:rPr>
              <a:t>The listed currents should be regarded as indicative – they provide a general guide only. If you need more detailed information about specific sites, please email the relevant Transmission Owner or transmission. </a:t>
            </a:r>
            <a:r>
              <a:rPr lang="en-GB" dirty="0">
                <a:solidFill>
                  <a:srgbClr val="454546"/>
                </a:solidFill>
                <a:hlinkClick r:id="rId3"/>
              </a:rPr>
              <a:t>etys@nationalgrideso.com</a:t>
            </a:r>
            <a:r>
              <a:rPr lang="en-GB" dirty="0">
                <a:solidFill>
                  <a:srgbClr val="454546"/>
                </a:solidFill>
              </a:rPr>
              <a:t>.</a:t>
            </a:r>
          </a:p>
          <a:p>
            <a:r>
              <a:rPr lang="en-GB" dirty="0">
                <a:solidFill>
                  <a:srgbClr val="454546"/>
                </a:solidFill>
              </a:rPr>
              <a:t>Although the short-circuit duties at a node may sometimes exceed the rating of the installed switchgear, this does not always overstress the switchgear, for one or more of the following reasons: </a:t>
            </a:r>
          </a:p>
          <a:p>
            <a:pPr marL="171450" indent="-171450">
              <a:buFont typeface="Arial" panose="020B0604020202020204" pitchFamily="34" charset="0"/>
              <a:buChar char="•"/>
            </a:pPr>
            <a:r>
              <a:rPr lang="en-GB" dirty="0">
                <a:solidFill>
                  <a:srgbClr val="454546"/>
                </a:solidFill>
              </a:rPr>
              <a:t>The substation’s topology means that the switchgear is not subjected to the full fault current from all of the </a:t>
            </a:r>
            <a:r>
              <a:rPr lang="en-GB" dirty="0" err="1">
                <a:solidFill>
                  <a:srgbClr val="454546"/>
                </a:solidFill>
              </a:rPr>
              <a:t>infeeds</a:t>
            </a:r>
            <a:r>
              <a:rPr lang="en-GB" dirty="0">
                <a:solidFill>
                  <a:srgbClr val="454546"/>
                </a:solidFill>
              </a:rPr>
              <a:t> connected to that node – this applies to feeder or transformer circuit breakers and mesh circuit breakers under normal operating conditions.</a:t>
            </a:r>
          </a:p>
          <a:p>
            <a:pPr marL="171450" indent="-171450">
              <a:buFont typeface="Arial" panose="020B0604020202020204" pitchFamily="34" charset="0"/>
              <a:buChar char="•"/>
            </a:pPr>
            <a:r>
              <a:rPr lang="en-GB" dirty="0">
                <a:solidFill>
                  <a:srgbClr val="454546"/>
                </a:solidFill>
              </a:rPr>
              <a:t>The switchgear is only subjected to excessive fault current when sections of busbar are unselected – this applies to busbar-coupler or section circuit breakers. When this happens the substation can usually be re-switched temporarily or segregated, to reduce the fault level.</a:t>
            </a:r>
          </a:p>
          <a:p>
            <a:pPr marL="171450" indent="-171450">
              <a:buFont typeface="Arial" panose="020B0604020202020204" pitchFamily="34" charset="0"/>
              <a:buChar char="•"/>
            </a:pPr>
            <a:r>
              <a:rPr lang="en-GB" dirty="0">
                <a:solidFill>
                  <a:srgbClr val="454546"/>
                </a:solidFill>
              </a:rPr>
              <a:t>The switchgear is being re-certified or modified to remove the overstressing.</a:t>
            </a:r>
          </a:p>
          <a:p>
            <a:r>
              <a:rPr lang="en-GB" dirty="0">
                <a:solidFill>
                  <a:srgbClr val="454546"/>
                </a:solidFill>
              </a:rPr>
              <a:t>Substation running arrangements vary, of course. The running arrangements we have used to determine the short-circuit currents in Appendix D may differ slightly from those presented elsewhere in this document.</a:t>
            </a:r>
          </a:p>
        </p:txBody>
      </p:sp>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p:txBody>
          <a:bodyPr/>
          <a:lstStyle/>
          <a:p>
            <a:r>
              <a:rPr lang="en-GB" dirty="0">
                <a:solidFill>
                  <a:srgbClr val="D43900"/>
                </a:solidFill>
              </a:rPr>
              <a:t>Short Circuit Currents</a:t>
            </a:r>
          </a:p>
        </p:txBody>
      </p:sp>
      <p:sp>
        <p:nvSpPr>
          <p:cNvPr id="13" name="Text Placeholder 2">
            <a:extLst>
              <a:ext uri="{FF2B5EF4-FFF2-40B4-BE49-F238E27FC236}">
                <a16:creationId xmlns:a16="http://schemas.microsoft.com/office/drawing/2014/main" id="{670F419D-EC64-4B8B-8687-8212F07A256F}"/>
              </a:ext>
            </a:extLst>
          </p:cNvPr>
          <p:cNvSpPr txBox="1">
            <a:spLocks/>
          </p:cNvSpPr>
          <p:nvPr/>
        </p:nvSpPr>
        <p:spPr>
          <a:xfrm>
            <a:off x="6260739" y="1746603"/>
            <a:ext cx="5437974" cy="1950892"/>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Standard IEC909 – “Short Circuit Current Calculation In Three Phase AC Systems” – was issued in 1988. It was subsequently published as British Standard BS7639.</a:t>
            </a:r>
          </a:p>
          <a:p>
            <a:r>
              <a:rPr lang="en-GB" dirty="0"/>
              <a:t>When IEC909 was issued, there was no standard approach to calculating fault levels within the electricity supply industry. The hand calculation methodology detailed in IEC909 was considered conservative for the UK supply system. It was widely believed that applying it could result in excessive investment, so in 1990 an industry-wide working group set out to define best practice for the calculation of short-circuit currents.</a:t>
            </a:r>
          </a:p>
          <a:p>
            <a:r>
              <a:rPr lang="en-GB" dirty="0"/>
              <a:t>The resulting document, ER G74, defines a computer-based method for calculating short-circuit currents. This is more accurate than the IEC909 methodology, so potential capital investment is more accurately identified. The document has been registered under the Restrictive Trade Practices Act (1976) by the Energy Networks Association (ENA) and the associated Statutory Instrument has been signed to this effect.</a:t>
            </a:r>
          </a:p>
        </p:txBody>
      </p:sp>
      <p:sp>
        <p:nvSpPr>
          <p:cNvPr id="14" name="Text Placeholder 4">
            <a:extLst>
              <a:ext uri="{FF2B5EF4-FFF2-40B4-BE49-F238E27FC236}">
                <a16:creationId xmlns:a16="http://schemas.microsoft.com/office/drawing/2014/main" id="{E2E06786-75ED-44BA-A0DC-4AE185DAAC63}"/>
              </a:ext>
            </a:extLst>
          </p:cNvPr>
          <p:cNvSpPr txBox="1">
            <a:spLocks/>
          </p:cNvSpPr>
          <p:nvPr/>
        </p:nvSpPr>
        <p:spPr>
          <a:xfrm>
            <a:off x="6260739" y="1330016"/>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Engineering recommendation G74</a:t>
            </a:r>
            <a:endParaRPr lang="en-GB" i="1" dirty="0">
              <a:solidFill>
                <a:srgbClr val="D43900"/>
              </a:solidFill>
            </a:endParaRP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2</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2</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4"/>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5"/>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6"/>
          <a:srcRect t="-795" b="795"/>
          <a:stretch/>
        </p:blipFill>
        <p:spPr>
          <a:xfrm>
            <a:off x="688370" y="6399160"/>
            <a:ext cx="287334" cy="406232"/>
          </a:xfrm>
          <a:prstGeom prst="rect">
            <a:avLst/>
          </a:prstGeom>
        </p:spPr>
      </p:pic>
      <p:sp>
        <p:nvSpPr>
          <p:cNvPr id="23" name="Text Placeholder 4">
            <a:extLst>
              <a:ext uri="{FF2B5EF4-FFF2-40B4-BE49-F238E27FC236}">
                <a16:creationId xmlns:a16="http://schemas.microsoft.com/office/drawing/2014/main" id="{D039A502-C1E8-4A44-BFE2-5608B9C9660F}"/>
              </a:ext>
            </a:extLst>
          </p:cNvPr>
          <p:cNvSpPr txBox="1">
            <a:spLocks/>
          </p:cNvSpPr>
          <p:nvPr/>
        </p:nvSpPr>
        <p:spPr>
          <a:xfrm>
            <a:off x="422710" y="1331385"/>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Introduction</a:t>
            </a:r>
            <a:endParaRPr lang="en-GB" i="1" dirty="0">
              <a:solidFill>
                <a:srgbClr val="D43900"/>
              </a:solidFill>
            </a:endParaRPr>
          </a:p>
        </p:txBody>
      </p:sp>
      <p:sp>
        <p:nvSpPr>
          <p:cNvPr id="24" name="Text Placeholder 1">
            <a:extLst>
              <a:ext uri="{FF2B5EF4-FFF2-40B4-BE49-F238E27FC236}">
                <a16:creationId xmlns:a16="http://schemas.microsoft.com/office/drawing/2014/main" id="{92F891E8-9DBF-4FDF-B02F-FEB6E0D2B170}"/>
              </a:ext>
            </a:extLst>
          </p:cNvPr>
          <p:cNvSpPr txBox="1">
            <a:spLocks/>
          </p:cNvSpPr>
          <p:nvPr/>
        </p:nvSpPr>
        <p:spPr>
          <a:xfrm>
            <a:off x="6260738" y="4358156"/>
            <a:ext cx="5437974" cy="1995424"/>
          </a:xfrm>
          <a:prstGeom prst="rect">
            <a:avLst/>
          </a:prstGeom>
          <a:ln>
            <a:noFill/>
          </a:ln>
        </p:spPr>
        <p:txBody>
          <a:bodyPr/>
          <a:lstStyle>
            <a:lvl1pPr marL="0" indent="0" algn="l" defTabSz="914388" rtl="0" eaLnBrk="1" latinLnBrk="0" hangingPunct="1">
              <a:lnSpc>
                <a:spcPts val="1200"/>
              </a:lnSpc>
              <a:spcBef>
                <a:spcPts val="1000"/>
              </a:spcBef>
              <a:buFont typeface="Arial" panose="020B0604020202020204" pitchFamily="34" charset="0"/>
              <a:buNone/>
              <a:defRPr sz="900" b="0" i="0" kern="1200">
                <a:solidFill>
                  <a:schemeClr val="tx1"/>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454546"/>
                </a:solidFill>
              </a:rPr>
              <a:t>We use sophisticated computer programs to analyse short-circuit current. Each analysis is based on an initial condition from an AC load flow. Peak analysis is carried out in accordance with ER G74.</a:t>
            </a:r>
          </a:p>
          <a:p>
            <a:r>
              <a:rPr lang="en-GB" dirty="0">
                <a:solidFill>
                  <a:srgbClr val="454546"/>
                </a:solidFill>
              </a:rPr>
              <a:t>Shown below is a summary of our broad calculation methodology.</a:t>
            </a:r>
          </a:p>
          <a:p>
            <a:r>
              <a:rPr lang="en-GB" dirty="0">
                <a:solidFill>
                  <a:srgbClr val="454546"/>
                </a:solidFill>
              </a:rPr>
              <a:t>We make two assumptions that represent the most onerous peak system conditions:</a:t>
            </a:r>
          </a:p>
          <a:p>
            <a:pPr marL="171450" indent="-171450">
              <a:buFont typeface="Arial" panose="020B0604020202020204" pitchFamily="34" charset="0"/>
              <a:buChar char="•"/>
            </a:pPr>
            <a:r>
              <a:rPr lang="en-GB" dirty="0">
                <a:solidFill>
                  <a:srgbClr val="454546"/>
                </a:solidFill>
              </a:rPr>
              <a:t>when assessing the duties associated with busbars, bus section or bus coupler circuit breakers and elements of mesh infrastructure, we assume that all connected circuits contribute to the fault</a:t>
            </a:r>
          </a:p>
          <a:p>
            <a:pPr marL="171450" indent="-171450">
              <a:buFont typeface="Arial" panose="020B0604020202020204" pitchFamily="34" charset="0"/>
              <a:buChar char="•"/>
            </a:pPr>
            <a:r>
              <a:rPr lang="en-GB" dirty="0">
                <a:solidFill>
                  <a:srgbClr val="454546"/>
                </a:solidFill>
              </a:rPr>
              <a:t>when assessing the duties associated with individual feeder or transformer circuits, we assume that the fault occurs on the circuit side of the circuit-breaker and that the remote ends of the circuit are open.</a:t>
            </a:r>
          </a:p>
          <a:p>
            <a:r>
              <a:rPr lang="en-GB" dirty="0">
                <a:solidFill>
                  <a:srgbClr val="454546"/>
                </a:solidFill>
              </a:rPr>
              <a:t>We calculate short-circuit currents using a full representation of the National Electricity Transmission System (NETS).</a:t>
            </a:r>
          </a:p>
        </p:txBody>
      </p:sp>
      <p:sp>
        <p:nvSpPr>
          <p:cNvPr id="25" name="Text Placeholder 4">
            <a:extLst>
              <a:ext uri="{FF2B5EF4-FFF2-40B4-BE49-F238E27FC236}">
                <a16:creationId xmlns:a16="http://schemas.microsoft.com/office/drawing/2014/main" id="{BC71465F-B8C7-4998-B407-E3C9A8D0FB98}"/>
              </a:ext>
            </a:extLst>
          </p:cNvPr>
          <p:cNvSpPr txBox="1">
            <a:spLocks/>
          </p:cNvSpPr>
          <p:nvPr/>
        </p:nvSpPr>
        <p:spPr>
          <a:xfrm>
            <a:off x="6260739" y="3932238"/>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Application of Generation Data</a:t>
            </a:r>
            <a:endParaRPr lang="en-GB" i="1" dirty="0">
              <a:solidFill>
                <a:srgbClr val="D43900"/>
              </a:solidFill>
            </a:endParaRPr>
          </a:p>
        </p:txBody>
      </p:sp>
    </p:spTree>
    <p:extLst>
      <p:ext uri="{BB962C8B-B14F-4D97-AF65-F5344CB8AC3E}">
        <p14:creationId xmlns:p14="http://schemas.microsoft.com/office/powerpoint/2010/main" val="1282550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p:txBody>
          <a:bodyPr/>
          <a:lstStyle/>
          <a:p>
            <a:r>
              <a:rPr lang="en-GB" dirty="0">
                <a:solidFill>
                  <a:srgbClr val="D43900"/>
                </a:solidFill>
              </a:rPr>
              <a:t>Short Circuit Currents - Continued</a:t>
            </a: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3</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3</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3"/>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4"/>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5"/>
          <a:srcRect t="-795" b="795"/>
          <a:stretch/>
        </p:blipFill>
        <p:spPr>
          <a:xfrm>
            <a:off x="688370" y="6399160"/>
            <a:ext cx="287334" cy="406232"/>
          </a:xfrm>
          <a:prstGeom prst="rect">
            <a:avLst/>
          </a:prstGeom>
        </p:spPr>
      </p:pic>
      <p:sp>
        <p:nvSpPr>
          <p:cNvPr id="24" name="Text Placeholder 1">
            <a:extLst>
              <a:ext uri="{FF2B5EF4-FFF2-40B4-BE49-F238E27FC236}">
                <a16:creationId xmlns:a16="http://schemas.microsoft.com/office/drawing/2014/main" id="{92F891E8-9DBF-4FDF-B02F-FEB6E0D2B170}"/>
              </a:ext>
            </a:extLst>
          </p:cNvPr>
          <p:cNvSpPr txBox="1">
            <a:spLocks/>
          </p:cNvSpPr>
          <p:nvPr/>
        </p:nvSpPr>
        <p:spPr>
          <a:xfrm>
            <a:off x="493294" y="1701887"/>
            <a:ext cx="5437974" cy="1995424"/>
          </a:xfrm>
          <a:prstGeom prst="rect">
            <a:avLst/>
          </a:prstGeom>
          <a:ln>
            <a:noFill/>
          </a:ln>
        </p:spPr>
        <p:txBody>
          <a:bodyPr/>
          <a:lstStyle>
            <a:lvl1pPr marL="0" indent="0" algn="l" defTabSz="914388" rtl="0" eaLnBrk="1" latinLnBrk="0" hangingPunct="1">
              <a:lnSpc>
                <a:spcPts val="1200"/>
              </a:lnSpc>
              <a:spcBef>
                <a:spcPts val="1000"/>
              </a:spcBef>
              <a:buFont typeface="Arial" panose="020B0604020202020204" pitchFamily="34" charset="0"/>
              <a:buNone/>
              <a:defRPr sz="900" b="0" i="0" kern="1200">
                <a:solidFill>
                  <a:schemeClr val="tx1"/>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454546"/>
                </a:solidFill>
              </a:rPr>
              <a:t>We use sophisticated computer programs to analyse short-circuit current. Each analysis is based on an initial condition from an AC load flow. Peak analysis is carried out in accordance with ER G74.</a:t>
            </a:r>
          </a:p>
          <a:p>
            <a:r>
              <a:rPr lang="en-GB" dirty="0">
                <a:solidFill>
                  <a:srgbClr val="454546"/>
                </a:solidFill>
              </a:rPr>
              <a:t>Shown below is a summary of our broad calculation methodology. We make two assumptions that represent the most onerous peak system conditions:</a:t>
            </a:r>
          </a:p>
          <a:p>
            <a:pPr marL="171450" indent="-171450">
              <a:buFont typeface="Arial" panose="020B0604020202020204" pitchFamily="34" charset="0"/>
              <a:buChar char="•"/>
            </a:pPr>
            <a:r>
              <a:rPr lang="en-GB" dirty="0">
                <a:solidFill>
                  <a:srgbClr val="454546"/>
                </a:solidFill>
              </a:rPr>
              <a:t>when assessing the duties associated with busbars, bus section or bus coupler circuit breakers and elements of mesh infrastructure, we assume that all connected circuits contribute to the fault</a:t>
            </a:r>
          </a:p>
          <a:p>
            <a:pPr marL="171450" indent="-171450">
              <a:buFont typeface="Arial" panose="020B0604020202020204" pitchFamily="34" charset="0"/>
              <a:buChar char="•"/>
            </a:pPr>
            <a:r>
              <a:rPr lang="en-GB" dirty="0">
                <a:solidFill>
                  <a:srgbClr val="454546"/>
                </a:solidFill>
              </a:rPr>
              <a:t>when assessing the duties associated with individual feeder or transformer circuits, we assume that the fault occurs on the circuit side of the circuit-breaker and that the remote ends of the circuit are open.</a:t>
            </a:r>
          </a:p>
          <a:p>
            <a:r>
              <a:rPr lang="en-GB" dirty="0">
                <a:solidFill>
                  <a:srgbClr val="454546"/>
                </a:solidFill>
              </a:rPr>
              <a:t>We calculate short-circuit currents using a full representation of the National Electricity Transmission System (NETS).</a:t>
            </a:r>
          </a:p>
          <a:p>
            <a:r>
              <a:rPr lang="en-GB" dirty="0">
                <a:solidFill>
                  <a:srgbClr val="454546"/>
                </a:solidFill>
              </a:rPr>
              <a:t>Directly connected and large embedded generating units are discretely represented – their electrical parameters are based on data provided by the owner of the generating unit.</a:t>
            </a:r>
          </a:p>
          <a:p>
            <a:r>
              <a:rPr lang="en-GB" dirty="0">
                <a:solidFill>
                  <a:srgbClr val="454546"/>
                </a:solidFill>
              </a:rPr>
              <a:t>Other Network Operators’ networks are represented by network equivalents at the interface between the NETS and their own network. For example, a DNO network connected to a 132kV busbar supplied by super-grid transformers (SGTs) will usually be represented by a single network equivalent in the positive phase sequence (PPS) and zero phase sequence (ZPS) networks.</a:t>
            </a:r>
          </a:p>
          <a:p>
            <a:r>
              <a:rPr lang="en-GB" dirty="0">
                <a:solidFill>
                  <a:srgbClr val="454546"/>
                </a:solidFill>
              </a:rPr>
              <a:t>The use of network equivalents allows short circuit currents in the NETS to be calculated with acceptable accuracy and provides a good indication of the magnitude of the short-circuit currents at interface substations.</a:t>
            </a:r>
          </a:p>
          <a:p>
            <a:r>
              <a:rPr lang="en-GB" dirty="0">
                <a:solidFill>
                  <a:srgbClr val="454546"/>
                </a:solidFill>
              </a:rPr>
              <a:t>However, the short-circuit currents quoted in Appendix D for interface substations are not suitable for specifying short-circuit requirements for new switchgear at the interface substations. These will need to be agreed between the relevant Transmission Licensee and the Network Operator on a site specific basis.</a:t>
            </a:r>
          </a:p>
        </p:txBody>
      </p:sp>
      <p:sp>
        <p:nvSpPr>
          <p:cNvPr id="25" name="Text Placeholder 4">
            <a:extLst>
              <a:ext uri="{FF2B5EF4-FFF2-40B4-BE49-F238E27FC236}">
                <a16:creationId xmlns:a16="http://schemas.microsoft.com/office/drawing/2014/main" id="{BC71465F-B8C7-4998-B407-E3C9A8D0FB98}"/>
              </a:ext>
            </a:extLst>
          </p:cNvPr>
          <p:cNvSpPr txBox="1">
            <a:spLocks/>
          </p:cNvSpPr>
          <p:nvPr/>
        </p:nvSpPr>
        <p:spPr>
          <a:xfrm>
            <a:off x="493295" y="1275969"/>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Application of Generation Data</a:t>
            </a:r>
            <a:endParaRPr lang="en-GB" i="1" dirty="0">
              <a:solidFill>
                <a:srgbClr val="D43900"/>
              </a:solidFill>
            </a:endParaRPr>
          </a:p>
        </p:txBody>
      </p:sp>
    </p:spTree>
    <p:extLst>
      <p:ext uri="{BB962C8B-B14F-4D97-AF65-F5344CB8AC3E}">
        <p14:creationId xmlns:p14="http://schemas.microsoft.com/office/powerpoint/2010/main" val="402034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a:xfrm>
            <a:off x="422711" y="598400"/>
            <a:ext cx="5784125" cy="637747"/>
          </a:xfrm>
        </p:spPr>
        <p:txBody>
          <a:bodyPr/>
          <a:lstStyle/>
          <a:p>
            <a:r>
              <a:rPr lang="en-GB" dirty="0">
                <a:solidFill>
                  <a:srgbClr val="D43900"/>
                </a:solidFill>
              </a:rPr>
              <a:t>Short circuit current terminology</a:t>
            </a:r>
          </a:p>
        </p:txBody>
      </p:sp>
      <p:sp>
        <p:nvSpPr>
          <p:cNvPr id="13" name="Text Placeholder 2">
            <a:extLst>
              <a:ext uri="{FF2B5EF4-FFF2-40B4-BE49-F238E27FC236}">
                <a16:creationId xmlns:a16="http://schemas.microsoft.com/office/drawing/2014/main" id="{670F419D-EC64-4B8B-8687-8212F07A256F}"/>
              </a:ext>
            </a:extLst>
          </p:cNvPr>
          <p:cNvSpPr txBox="1">
            <a:spLocks/>
          </p:cNvSpPr>
          <p:nvPr/>
        </p:nvSpPr>
        <p:spPr>
          <a:xfrm>
            <a:off x="422711" y="2576415"/>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DC component decays exponentially according to a time constant which is a function of the X/R ratio (the ratio of reactance to resistance in the current paths feeding the fault). High X/R ratios mean that the DC component decays more slowly.</a:t>
            </a:r>
          </a:p>
        </p:txBody>
      </p:sp>
      <p:sp>
        <p:nvSpPr>
          <p:cNvPr id="14" name="Text Placeholder 4">
            <a:extLst>
              <a:ext uri="{FF2B5EF4-FFF2-40B4-BE49-F238E27FC236}">
                <a16:creationId xmlns:a16="http://schemas.microsoft.com/office/drawing/2014/main" id="{E2E06786-75ED-44BA-A0DC-4AE185DAAC63}"/>
              </a:ext>
            </a:extLst>
          </p:cNvPr>
          <p:cNvSpPr txBox="1">
            <a:spLocks/>
          </p:cNvSpPr>
          <p:nvPr/>
        </p:nvSpPr>
        <p:spPr>
          <a:xfrm>
            <a:off x="422711" y="2159828"/>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X/R Ratio</a:t>
            </a:r>
            <a:endParaRPr lang="en-GB" i="1" dirty="0">
              <a:solidFill>
                <a:srgbClr val="D43900"/>
              </a:solidFill>
            </a:endParaRP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4</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4</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3"/>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4"/>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5"/>
          <a:srcRect t="-795" b="795"/>
          <a:stretch/>
        </p:blipFill>
        <p:spPr>
          <a:xfrm>
            <a:off x="688370" y="6399160"/>
            <a:ext cx="287334" cy="406232"/>
          </a:xfrm>
          <a:prstGeom prst="rect">
            <a:avLst/>
          </a:prstGeom>
        </p:spPr>
      </p:pic>
      <p:sp>
        <p:nvSpPr>
          <p:cNvPr id="27" name="Text Placeholder 2">
            <a:extLst>
              <a:ext uri="{FF2B5EF4-FFF2-40B4-BE49-F238E27FC236}">
                <a16:creationId xmlns:a16="http://schemas.microsoft.com/office/drawing/2014/main" id="{15C8817A-B9CD-48C1-B26E-2D0CC53479AB}"/>
              </a:ext>
            </a:extLst>
          </p:cNvPr>
          <p:cNvSpPr txBox="1">
            <a:spLocks/>
          </p:cNvSpPr>
          <p:nvPr/>
        </p:nvSpPr>
        <p:spPr>
          <a:xfrm>
            <a:off x="9325686" y="1359777"/>
            <a:ext cx="1973729"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Figure D2.2 – DC component of the short-circuit current</a:t>
            </a:r>
          </a:p>
        </p:txBody>
      </p:sp>
      <p:sp>
        <p:nvSpPr>
          <p:cNvPr id="30" name="Text Placeholder 2">
            <a:extLst>
              <a:ext uri="{FF2B5EF4-FFF2-40B4-BE49-F238E27FC236}">
                <a16:creationId xmlns:a16="http://schemas.microsoft.com/office/drawing/2014/main" id="{4133F425-1EFD-402D-AE9D-3BC67D4D32FB}"/>
              </a:ext>
            </a:extLst>
          </p:cNvPr>
          <p:cNvSpPr txBox="1">
            <a:spLocks/>
          </p:cNvSpPr>
          <p:nvPr/>
        </p:nvSpPr>
        <p:spPr>
          <a:xfrm>
            <a:off x="6336400" y="1359776"/>
            <a:ext cx="1704408"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Figure D2.1 – AC component of the short-circuit current.</a:t>
            </a:r>
          </a:p>
        </p:txBody>
      </p:sp>
      <p:sp>
        <p:nvSpPr>
          <p:cNvPr id="18" name="Text Placeholder 2">
            <a:extLst>
              <a:ext uri="{FF2B5EF4-FFF2-40B4-BE49-F238E27FC236}">
                <a16:creationId xmlns:a16="http://schemas.microsoft.com/office/drawing/2014/main" id="{9C0FB07A-5C99-4B8E-ADFE-B84B897B82F7}"/>
              </a:ext>
            </a:extLst>
          </p:cNvPr>
          <p:cNvSpPr txBox="1">
            <a:spLocks/>
          </p:cNvSpPr>
          <p:nvPr/>
        </p:nvSpPr>
        <p:spPr>
          <a:xfrm>
            <a:off x="422711" y="1331385"/>
            <a:ext cx="5043198" cy="74778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short-circuit current comprises an AC component with a relatively slow decay rate (see figure D2.1) and a DC component with a faster decay rate (see figure D2.2). These combine into the waveform shown in figure D2.3, which represents worst-case asymmetry – it’s rarely seen in practice.</a:t>
            </a:r>
          </a:p>
        </p:txBody>
      </p:sp>
      <p:sp>
        <p:nvSpPr>
          <p:cNvPr id="23" name="Text Placeholder 2">
            <a:extLst>
              <a:ext uri="{FF2B5EF4-FFF2-40B4-BE49-F238E27FC236}">
                <a16:creationId xmlns:a16="http://schemas.microsoft.com/office/drawing/2014/main" id="{F3BA2A2C-48C2-4709-B27B-3AA6BD934FAF}"/>
              </a:ext>
            </a:extLst>
          </p:cNvPr>
          <p:cNvSpPr txBox="1">
            <a:spLocks/>
          </p:cNvSpPr>
          <p:nvPr/>
        </p:nvSpPr>
        <p:spPr>
          <a:xfrm>
            <a:off x="422711" y="3640064"/>
            <a:ext cx="5043198" cy="176991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 use two equivalent system X/R ratios to calculate the DC component of the peak-make and </a:t>
            </a:r>
            <a:r>
              <a:rPr lang="en-GB" dirty="0" err="1"/>
              <a:t>peakbreak</a:t>
            </a:r>
            <a:r>
              <a:rPr lang="en-GB" dirty="0"/>
              <a:t> short-circuit currents. We use an initial X/R ratio to calculate the peak-make current, and a break X/R ratio to calculate the peak-break current.</a:t>
            </a:r>
          </a:p>
          <a:p>
            <a:r>
              <a:rPr lang="en-GB" dirty="0"/>
              <a:t>We calculate our initial and break X/R ratios using the equivalent frequency method (IEC 60909-0 (2001- 07) Method C). This is because we consider it to be the most appropriate general-purpose method for calculating DC short-circuit currents in the NETS.</a:t>
            </a:r>
          </a:p>
          <a:p>
            <a:r>
              <a:rPr lang="en-GB" dirty="0"/>
              <a:t>We calculate the DC component of short-circuit current on the basis that full asymmetry occurs on the faulted phase for a single-phase-to-earth fault or on one of the phases for a three-phase-to-earth fault.</a:t>
            </a:r>
          </a:p>
        </p:txBody>
      </p:sp>
      <p:sp>
        <p:nvSpPr>
          <p:cNvPr id="24" name="Text Placeholder 4">
            <a:extLst>
              <a:ext uri="{FF2B5EF4-FFF2-40B4-BE49-F238E27FC236}">
                <a16:creationId xmlns:a16="http://schemas.microsoft.com/office/drawing/2014/main" id="{CA4FA350-D000-4840-B206-34F4498ABC3E}"/>
              </a:ext>
            </a:extLst>
          </p:cNvPr>
          <p:cNvSpPr txBox="1">
            <a:spLocks/>
          </p:cNvSpPr>
          <p:nvPr/>
        </p:nvSpPr>
        <p:spPr>
          <a:xfrm>
            <a:off x="422711" y="3223477"/>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DC Component</a:t>
            </a:r>
            <a:endParaRPr lang="en-GB" i="1" dirty="0">
              <a:solidFill>
                <a:srgbClr val="D43900"/>
              </a:solidFill>
            </a:endParaRPr>
          </a:p>
        </p:txBody>
      </p:sp>
      <p:sp>
        <p:nvSpPr>
          <p:cNvPr id="25" name="Text Placeholder 2">
            <a:extLst>
              <a:ext uri="{FF2B5EF4-FFF2-40B4-BE49-F238E27FC236}">
                <a16:creationId xmlns:a16="http://schemas.microsoft.com/office/drawing/2014/main" id="{E596D2D0-62C1-4496-9D77-ED8DB369297D}"/>
              </a:ext>
            </a:extLst>
          </p:cNvPr>
          <p:cNvSpPr txBox="1">
            <a:spLocks/>
          </p:cNvSpPr>
          <p:nvPr/>
        </p:nvSpPr>
        <p:spPr>
          <a:xfrm>
            <a:off x="6096000" y="4894727"/>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making duty on a bus section or bus coupler breaker is imposed when they are used to energise an unselected section of busbar that is faulted or earthed for maintenance.</a:t>
            </a:r>
          </a:p>
          <a:p>
            <a:r>
              <a:rPr lang="en-GB" dirty="0"/>
              <a:t>Substation infrastructure (like busbars, supporting structures, flexible connections, conductors, current transformers, wall bushings and disconnectors) must also be able to withstand the making duty.</a:t>
            </a:r>
          </a:p>
          <a:p>
            <a:r>
              <a:rPr lang="en-GB" dirty="0"/>
              <a:t>The making duty on individual circuits is that imposed when they are used to energise a circuit that is faulted or earthed for maintenance. This encompasses the persistent fault condition associated with delayed auto-reclose (DAR) operation.</a:t>
            </a:r>
          </a:p>
        </p:txBody>
      </p:sp>
      <p:sp>
        <p:nvSpPr>
          <p:cNvPr id="31" name="Text Placeholder 4">
            <a:extLst>
              <a:ext uri="{FF2B5EF4-FFF2-40B4-BE49-F238E27FC236}">
                <a16:creationId xmlns:a16="http://schemas.microsoft.com/office/drawing/2014/main" id="{97B0295B-0E26-4477-9D09-0AE97340BFC6}"/>
              </a:ext>
            </a:extLst>
          </p:cNvPr>
          <p:cNvSpPr txBox="1">
            <a:spLocks/>
          </p:cNvSpPr>
          <p:nvPr/>
        </p:nvSpPr>
        <p:spPr>
          <a:xfrm>
            <a:off x="6096000" y="4478140"/>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Making Duties</a:t>
            </a:r>
            <a:endParaRPr lang="en-GB" i="1" dirty="0">
              <a:solidFill>
                <a:srgbClr val="D43900"/>
              </a:solidFill>
            </a:endParaRPr>
          </a:p>
        </p:txBody>
      </p:sp>
      <p:pic>
        <p:nvPicPr>
          <p:cNvPr id="3" name="Picture 2">
            <a:extLst>
              <a:ext uri="{FF2B5EF4-FFF2-40B4-BE49-F238E27FC236}">
                <a16:creationId xmlns:a16="http://schemas.microsoft.com/office/drawing/2014/main" id="{2E8585EB-7536-4E3F-B461-E8F7541DE8C5}"/>
              </a:ext>
            </a:extLst>
          </p:cNvPr>
          <p:cNvPicPr>
            <a:picLocks noChangeAspect="1"/>
          </p:cNvPicPr>
          <p:nvPr/>
        </p:nvPicPr>
        <p:blipFill>
          <a:blip r:embed="rId6"/>
          <a:stretch>
            <a:fillRect/>
          </a:stretch>
        </p:blipFill>
        <p:spPr>
          <a:xfrm>
            <a:off x="5719326" y="1770385"/>
            <a:ext cx="2938556" cy="1531360"/>
          </a:xfrm>
          <a:prstGeom prst="rect">
            <a:avLst/>
          </a:prstGeom>
        </p:spPr>
      </p:pic>
      <p:pic>
        <p:nvPicPr>
          <p:cNvPr id="5" name="Picture 4">
            <a:extLst>
              <a:ext uri="{FF2B5EF4-FFF2-40B4-BE49-F238E27FC236}">
                <a16:creationId xmlns:a16="http://schemas.microsoft.com/office/drawing/2014/main" id="{C805B70F-FA02-4CF3-866F-555BB1359B28}"/>
              </a:ext>
            </a:extLst>
          </p:cNvPr>
          <p:cNvPicPr>
            <a:picLocks noChangeAspect="1"/>
          </p:cNvPicPr>
          <p:nvPr/>
        </p:nvPicPr>
        <p:blipFill>
          <a:blip r:embed="rId7"/>
          <a:stretch>
            <a:fillRect/>
          </a:stretch>
        </p:blipFill>
        <p:spPr>
          <a:xfrm>
            <a:off x="8809634" y="1779039"/>
            <a:ext cx="3005835" cy="1444438"/>
          </a:xfrm>
          <a:prstGeom prst="rect">
            <a:avLst/>
          </a:prstGeom>
        </p:spPr>
      </p:pic>
    </p:spTree>
    <p:extLst>
      <p:ext uri="{BB962C8B-B14F-4D97-AF65-F5344CB8AC3E}">
        <p14:creationId xmlns:p14="http://schemas.microsoft.com/office/powerpoint/2010/main" val="1014299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a:xfrm>
            <a:off x="422711" y="598400"/>
            <a:ext cx="5784125" cy="637747"/>
          </a:xfrm>
        </p:spPr>
        <p:txBody>
          <a:bodyPr/>
          <a:lstStyle/>
          <a:p>
            <a:r>
              <a:rPr lang="en-GB" dirty="0">
                <a:solidFill>
                  <a:srgbClr val="D43900"/>
                </a:solidFill>
              </a:rPr>
              <a:t>Short circuit current terminology - Continued</a:t>
            </a:r>
          </a:p>
        </p:txBody>
      </p:sp>
      <p:sp>
        <p:nvSpPr>
          <p:cNvPr id="13" name="Text Placeholder 2">
            <a:extLst>
              <a:ext uri="{FF2B5EF4-FFF2-40B4-BE49-F238E27FC236}">
                <a16:creationId xmlns:a16="http://schemas.microsoft.com/office/drawing/2014/main" id="{670F419D-EC64-4B8B-8687-8212F07A256F}"/>
              </a:ext>
            </a:extLst>
          </p:cNvPr>
          <p:cNvSpPr txBox="1">
            <a:spLocks/>
          </p:cNvSpPr>
          <p:nvPr/>
        </p:nvSpPr>
        <p:spPr>
          <a:xfrm>
            <a:off x="422711" y="3176774"/>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figure D2.3, the AC and DC components are decaying; the first peak will be the largest, occurring at about 10ms after the fault occurrence. This is the short-circuit current that circuit breakers must be able to close onto if they are used to energise a fault. This duty is known as the peak make – a name that is slightly misleading because this peak also occurs during spontaneous faults.</a:t>
            </a:r>
          </a:p>
          <a:p>
            <a:r>
              <a:rPr lang="en-GB" dirty="0"/>
              <a:t>All equipment in the fault current path will be subjected to the peak-make duty during faults so should be rated to withstand this current. The peak-make duty is an instantaneous value.</a:t>
            </a:r>
          </a:p>
        </p:txBody>
      </p:sp>
      <p:sp>
        <p:nvSpPr>
          <p:cNvPr id="14" name="Text Placeholder 4">
            <a:extLst>
              <a:ext uri="{FF2B5EF4-FFF2-40B4-BE49-F238E27FC236}">
                <a16:creationId xmlns:a16="http://schemas.microsoft.com/office/drawing/2014/main" id="{E2E06786-75ED-44BA-A0DC-4AE185DAAC63}"/>
              </a:ext>
            </a:extLst>
          </p:cNvPr>
          <p:cNvSpPr txBox="1">
            <a:spLocks/>
          </p:cNvSpPr>
          <p:nvPr/>
        </p:nvSpPr>
        <p:spPr>
          <a:xfrm>
            <a:off x="422711" y="2760187"/>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Initial Peak Current</a:t>
            </a:r>
            <a:endParaRPr lang="en-GB" i="1" dirty="0">
              <a:solidFill>
                <a:srgbClr val="D43900"/>
              </a:solidFill>
            </a:endParaRP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5</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5</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3"/>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4"/>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5"/>
          <a:srcRect t="-795" b="795"/>
          <a:stretch/>
        </p:blipFill>
        <p:spPr>
          <a:xfrm>
            <a:off x="688370" y="6399160"/>
            <a:ext cx="287334" cy="406232"/>
          </a:xfrm>
          <a:prstGeom prst="rect">
            <a:avLst/>
          </a:prstGeom>
        </p:spPr>
      </p:pic>
      <p:sp>
        <p:nvSpPr>
          <p:cNvPr id="27" name="Text Placeholder 2">
            <a:extLst>
              <a:ext uri="{FF2B5EF4-FFF2-40B4-BE49-F238E27FC236}">
                <a16:creationId xmlns:a16="http://schemas.microsoft.com/office/drawing/2014/main" id="{15C8817A-B9CD-48C1-B26E-2D0CC53479AB}"/>
              </a:ext>
            </a:extLst>
          </p:cNvPr>
          <p:cNvSpPr txBox="1">
            <a:spLocks/>
          </p:cNvSpPr>
          <p:nvPr/>
        </p:nvSpPr>
        <p:spPr>
          <a:xfrm>
            <a:off x="7382210" y="1156587"/>
            <a:ext cx="2192059"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Figure D2.3 – Combined AC and DC components of the short-circuit current</a:t>
            </a:r>
          </a:p>
        </p:txBody>
      </p:sp>
      <p:sp>
        <p:nvSpPr>
          <p:cNvPr id="23" name="Text Placeholder 2">
            <a:extLst>
              <a:ext uri="{FF2B5EF4-FFF2-40B4-BE49-F238E27FC236}">
                <a16:creationId xmlns:a16="http://schemas.microsoft.com/office/drawing/2014/main" id="{F3BA2A2C-48C2-4709-B27B-3AA6BD934FAF}"/>
              </a:ext>
            </a:extLst>
          </p:cNvPr>
          <p:cNvSpPr txBox="1">
            <a:spLocks/>
          </p:cNvSpPr>
          <p:nvPr/>
        </p:nvSpPr>
        <p:spPr>
          <a:xfrm>
            <a:off x="422711" y="4979340"/>
            <a:ext cx="5043198" cy="585076"/>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This is the RMS value of the AC component of the short-circuit current when the circuit breaker contacts separate (see Figure D2.1). It does not include the effect of the DC component of the short-circuit current</a:t>
            </a:r>
          </a:p>
        </p:txBody>
      </p:sp>
      <p:sp>
        <p:nvSpPr>
          <p:cNvPr id="24" name="Text Placeholder 4">
            <a:extLst>
              <a:ext uri="{FF2B5EF4-FFF2-40B4-BE49-F238E27FC236}">
                <a16:creationId xmlns:a16="http://schemas.microsoft.com/office/drawing/2014/main" id="{CA4FA350-D000-4840-B206-34F4498ABC3E}"/>
              </a:ext>
            </a:extLst>
          </p:cNvPr>
          <p:cNvSpPr txBox="1">
            <a:spLocks/>
          </p:cNvSpPr>
          <p:nvPr/>
        </p:nvSpPr>
        <p:spPr>
          <a:xfrm>
            <a:off x="422711" y="4562752"/>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RMS Break Current</a:t>
            </a:r>
            <a:endParaRPr lang="en-GB" i="1" dirty="0">
              <a:solidFill>
                <a:srgbClr val="D43900"/>
              </a:solidFill>
            </a:endParaRPr>
          </a:p>
        </p:txBody>
      </p:sp>
      <p:sp>
        <p:nvSpPr>
          <p:cNvPr id="25" name="Text Placeholder 2">
            <a:extLst>
              <a:ext uri="{FF2B5EF4-FFF2-40B4-BE49-F238E27FC236}">
                <a16:creationId xmlns:a16="http://schemas.microsoft.com/office/drawing/2014/main" id="{E596D2D0-62C1-4496-9D77-ED8DB369297D}"/>
              </a:ext>
            </a:extLst>
          </p:cNvPr>
          <p:cNvSpPr txBox="1">
            <a:spLocks/>
          </p:cNvSpPr>
          <p:nvPr/>
        </p:nvSpPr>
        <p:spPr>
          <a:xfrm>
            <a:off x="6136283" y="3763611"/>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As both the AC and DC components are decaying, the first peak after contact separation will be the largest during the arcing period. This is the highest instantaneous short-circuit current that the circuit breaker has to extinguish. </a:t>
            </a:r>
          </a:p>
          <a:p>
            <a:r>
              <a:rPr lang="en-GB" dirty="0"/>
              <a:t>This duty will be considerably higher than the RMS break. Like the peak-make duty, it is an instantaneous value (so it is multiplied by the square-root of two) and includes the DC component too.</a:t>
            </a:r>
          </a:p>
        </p:txBody>
      </p:sp>
      <p:sp>
        <p:nvSpPr>
          <p:cNvPr id="31" name="Text Placeholder 4">
            <a:extLst>
              <a:ext uri="{FF2B5EF4-FFF2-40B4-BE49-F238E27FC236}">
                <a16:creationId xmlns:a16="http://schemas.microsoft.com/office/drawing/2014/main" id="{97B0295B-0E26-4477-9D09-0AE97340BFC6}"/>
              </a:ext>
            </a:extLst>
          </p:cNvPr>
          <p:cNvSpPr txBox="1">
            <a:spLocks/>
          </p:cNvSpPr>
          <p:nvPr/>
        </p:nvSpPr>
        <p:spPr>
          <a:xfrm>
            <a:off x="6136283" y="3347024"/>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Peak Break</a:t>
            </a:r>
            <a:endParaRPr lang="en-GB" i="1" dirty="0">
              <a:solidFill>
                <a:srgbClr val="D43900"/>
              </a:solidFill>
            </a:endParaRPr>
          </a:p>
        </p:txBody>
      </p:sp>
      <p:sp>
        <p:nvSpPr>
          <p:cNvPr id="26" name="Text Placeholder 2">
            <a:extLst>
              <a:ext uri="{FF2B5EF4-FFF2-40B4-BE49-F238E27FC236}">
                <a16:creationId xmlns:a16="http://schemas.microsoft.com/office/drawing/2014/main" id="{B35DA041-4F09-4C54-8345-F04E54551608}"/>
              </a:ext>
            </a:extLst>
          </p:cNvPr>
          <p:cNvSpPr txBox="1">
            <a:spLocks/>
          </p:cNvSpPr>
          <p:nvPr/>
        </p:nvSpPr>
        <p:spPr>
          <a:xfrm>
            <a:off x="439905" y="1580379"/>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role of bus section or coupler breakers is to break the fault current associated with </a:t>
            </a:r>
            <a:r>
              <a:rPr lang="en-GB" dirty="0" err="1"/>
              <a:t>infeeds</a:t>
            </a:r>
            <a:r>
              <a:rPr lang="en-GB" dirty="0"/>
              <a:t> from all connected circuits if a fault occurs on an uncommitted section of busbar. Circuit breakers associated with a feeder, a transformer or a mesh corner are needed to break the fault current, on the basis that the circuit breaker which opens last clears the fault.</a:t>
            </a:r>
          </a:p>
          <a:p>
            <a:r>
              <a:rPr lang="en-GB" dirty="0"/>
              <a:t>Circuit breakers associated with faulted circuits are needed to interrupt fault current in order to safeguard system stability, prevent damage to plant and maintain security and quality of supply.</a:t>
            </a:r>
          </a:p>
        </p:txBody>
      </p:sp>
      <p:sp>
        <p:nvSpPr>
          <p:cNvPr id="32" name="Text Placeholder 4">
            <a:extLst>
              <a:ext uri="{FF2B5EF4-FFF2-40B4-BE49-F238E27FC236}">
                <a16:creationId xmlns:a16="http://schemas.microsoft.com/office/drawing/2014/main" id="{E588A9DB-2636-4BC4-B3D7-D2D2D111DA02}"/>
              </a:ext>
            </a:extLst>
          </p:cNvPr>
          <p:cNvSpPr txBox="1">
            <a:spLocks/>
          </p:cNvSpPr>
          <p:nvPr/>
        </p:nvSpPr>
        <p:spPr>
          <a:xfrm>
            <a:off x="439905" y="1163792"/>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Breaking Duties</a:t>
            </a:r>
            <a:endParaRPr lang="en-GB" i="1" dirty="0">
              <a:solidFill>
                <a:srgbClr val="D43900"/>
              </a:solidFill>
            </a:endParaRPr>
          </a:p>
        </p:txBody>
      </p:sp>
      <p:sp>
        <p:nvSpPr>
          <p:cNvPr id="33" name="Text Placeholder 2">
            <a:extLst>
              <a:ext uri="{FF2B5EF4-FFF2-40B4-BE49-F238E27FC236}">
                <a16:creationId xmlns:a16="http://schemas.microsoft.com/office/drawing/2014/main" id="{928CF0A3-15D5-485C-9BD8-717086D42B5B}"/>
              </a:ext>
            </a:extLst>
          </p:cNvPr>
          <p:cNvSpPr txBox="1">
            <a:spLocks/>
          </p:cNvSpPr>
          <p:nvPr/>
        </p:nvSpPr>
        <p:spPr>
          <a:xfrm>
            <a:off x="422711" y="6012988"/>
            <a:ext cx="5043198" cy="585076"/>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This is the value of the DC component of the short-circuit current when the circuit-breaker contacts separate (see figure D2.2).</a:t>
            </a:r>
          </a:p>
        </p:txBody>
      </p:sp>
      <p:sp>
        <p:nvSpPr>
          <p:cNvPr id="34" name="Text Placeholder 4">
            <a:extLst>
              <a:ext uri="{FF2B5EF4-FFF2-40B4-BE49-F238E27FC236}">
                <a16:creationId xmlns:a16="http://schemas.microsoft.com/office/drawing/2014/main" id="{56E710F4-BEE8-409D-B3B0-66C0D5097B87}"/>
              </a:ext>
            </a:extLst>
          </p:cNvPr>
          <p:cNvSpPr txBox="1">
            <a:spLocks/>
          </p:cNvSpPr>
          <p:nvPr/>
        </p:nvSpPr>
        <p:spPr>
          <a:xfrm>
            <a:off x="422711" y="5596400"/>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DC Break Current</a:t>
            </a:r>
            <a:endParaRPr lang="en-GB" i="1" dirty="0">
              <a:solidFill>
                <a:srgbClr val="D43900"/>
              </a:solidFill>
            </a:endParaRPr>
          </a:p>
        </p:txBody>
      </p:sp>
      <p:pic>
        <p:nvPicPr>
          <p:cNvPr id="2" name="Picture 1">
            <a:extLst>
              <a:ext uri="{FF2B5EF4-FFF2-40B4-BE49-F238E27FC236}">
                <a16:creationId xmlns:a16="http://schemas.microsoft.com/office/drawing/2014/main" id="{8E87490E-E778-49C7-90E1-72440872CBBF}"/>
              </a:ext>
            </a:extLst>
          </p:cNvPr>
          <p:cNvPicPr>
            <a:picLocks noChangeAspect="1"/>
          </p:cNvPicPr>
          <p:nvPr/>
        </p:nvPicPr>
        <p:blipFill>
          <a:blip r:embed="rId6"/>
          <a:stretch>
            <a:fillRect/>
          </a:stretch>
        </p:blipFill>
        <p:spPr>
          <a:xfrm>
            <a:off x="6726093" y="1575849"/>
            <a:ext cx="3538682" cy="1653653"/>
          </a:xfrm>
          <a:prstGeom prst="rect">
            <a:avLst/>
          </a:prstGeom>
        </p:spPr>
      </p:pic>
      <p:sp>
        <p:nvSpPr>
          <p:cNvPr id="35" name="Text Placeholder 2">
            <a:extLst>
              <a:ext uri="{FF2B5EF4-FFF2-40B4-BE49-F238E27FC236}">
                <a16:creationId xmlns:a16="http://schemas.microsoft.com/office/drawing/2014/main" id="{18C4EDC7-8B8A-4575-A470-4FE4CED07089}"/>
              </a:ext>
            </a:extLst>
          </p:cNvPr>
          <p:cNvSpPr txBox="1">
            <a:spLocks/>
          </p:cNvSpPr>
          <p:nvPr/>
        </p:nvSpPr>
        <p:spPr>
          <a:xfrm>
            <a:off x="6096000" y="5340379"/>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RMS break and peak break will of course depend on the break time. The slower the protection, the later the break time and the more the AC and DC components will have decayed. </a:t>
            </a:r>
          </a:p>
          <a:p>
            <a:r>
              <a:rPr lang="en-GB" dirty="0"/>
              <a:t>For the purposes of ETYS, we have applied a uniform break time of 50ms at all sites. For most of our circuit breakers, this is a fair or pessimistic assumption. In this context the break time of 50ms is the time to the first major peak in the arcing period, rather than the time to arc extinction.</a:t>
            </a:r>
          </a:p>
        </p:txBody>
      </p:sp>
      <p:sp>
        <p:nvSpPr>
          <p:cNvPr id="36" name="Text Placeholder 4">
            <a:extLst>
              <a:ext uri="{FF2B5EF4-FFF2-40B4-BE49-F238E27FC236}">
                <a16:creationId xmlns:a16="http://schemas.microsoft.com/office/drawing/2014/main" id="{11BFB75F-C984-4771-9B2B-465AC0B77CDB}"/>
              </a:ext>
            </a:extLst>
          </p:cNvPr>
          <p:cNvSpPr txBox="1">
            <a:spLocks/>
          </p:cNvSpPr>
          <p:nvPr/>
        </p:nvSpPr>
        <p:spPr>
          <a:xfrm>
            <a:off x="6096000" y="4923792"/>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Choice of Break Time</a:t>
            </a:r>
            <a:endParaRPr lang="en-GB" i="1" dirty="0">
              <a:solidFill>
                <a:srgbClr val="D43900"/>
              </a:solidFill>
            </a:endParaRPr>
          </a:p>
        </p:txBody>
      </p:sp>
    </p:spTree>
    <p:extLst>
      <p:ext uri="{BB962C8B-B14F-4D97-AF65-F5344CB8AC3E}">
        <p14:creationId xmlns:p14="http://schemas.microsoft.com/office/powerpoint/2010/main" val="174920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2" name="Text Placeholder 1">
            <a:extLst>
              <a:ext uri="{FF2B5EF4-FFF2-40B4-BE49-F238E27FC236}">
                <a16:creationId xmlns:a16="http://schemas.microsoft.com/office/drawing/2014/main" id="{A5ECAD1D-2162-4F04-A06F-A8CD7F97613E}"/>
              </a:ext>
            </a:extLst>
          </p:cNvPr>
          <p:cNvSpPr>
            <a:spLocks noGrp="1"/>
          </p:cNvSpPr>
          <p:nvPr>
            <p:ph type="body" sz="quarter" idx="11"/>
          </p:nvPr>
        </p:nvSpPr>
        <p:spPr>
          <a:xfrm>
            <a:off x="422710" y="1748511"/>
            <a:ext cx="5673290" cy="2231003"/>
          </a:xfrm>
        </p:spPr>
        <p:txBody>
          <a:bodyPr/>
          <a:lstStyle/>
          <a:p>
            <a:r>
              <a:rPr lang="en-GB" dirty="0">
                <a:solidFill>
                  <a:srgbClr val="454546"/>
                </a:solidFill>
              </a:rPr>
              <a:t>All generating units of directly connected large power stations are individually modelled, as are the associated generator transformers. Wind farms are typically modelled as a single lumped equivalent for the whole site or for each Power Park Module. Other sources are modelled as deemed appropriate according to ER G76 and the information available to the Transmission Owner.</a:t>
            </a:r>
          </a:p>
          <a:p>
            <a:r>
              <a:rPr lang="en-GB" dirty="0">
                <a:solidFill>
                  <a:srgbClr val="454546"/>
                </a:solidFill>
              </a:rPr>
              <a:t>Units are represented in terms of their sub-transient and transient reactances (submitted under the provision of Grid Code), as well as the DC stator resistances and negative-phase sequence (NPS) reactances. Neither reactance is submitted under the Grid Code but we derive or assume the stator resistance value from available information. The NPS reactance is calculated as the average of the relevant PPS sub-transient reactance ((</a:t>
            </a:r>
            <a:r>
              <a:rPr lang="en-GB" dirty="0" err="1">
                <a:solidFill>
                  <a:srgbClr val="454546"/>
                </a:solidFill>
              </a:rPr>
              <a:t>Xd</a:t>
            </a:r>
            <a:r>
              <a:rPr lang="en-GB" dirty="0">
                <a:solidFill>
                  <a:srgbClr val="454546"/>
                </a:solidFill>
              </a:rPr>
              <a:t>” + </a:t>
            </a:r>
            <a:r>
              <a:rPr lang="en-GB" dirty="0" err="1">
                <a:solidFill>
                  <a:srgbClr val="454546"/>
                </a:solidFill>
              </a:rPr>
              <a:t>Xq</a:t>
            </a:r>
            <a:r>
              <a:rPr lang="en-GB" dirty="0">
                <a:solidFill>
                  <a:srgbClr val="454546"/>
                </a:solidFill>
              </a:rPr>
              <a:t>”)/2).</a:t>
            </a:r>
          </a:p>
          <a:p>
            <a:r>
              <a:rPr lang="en-GB" dirty="0">
                <a:solidFill>
                  <a:srgbClr val="454546"/>
                </a:solidFill>
              </a:rPr>
              <a:t>We carry out fault-level studies for planning purposes under maximum plant conditions (where all large power stations are included, whether contributory or not) to simulate the most onerous possible scenario for a future generation pattern.</a:t>
            </a:r>
          </a:p>
        </p:txBody>
      </p:sp>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p:txBody>
          <a:bodyPr/>
          <a:lstStyle/>
          <a:p>
            <a:r>
              <a:rPr lang="en-GB" dirty="0">
                <a:solidFill>
                  <a:srgbClr val="D43900"/>
                </a:solidFill>
              </a:rPr>
              <a:t>Data Requirements for Peak</a:t>
            </a:r>
          </a:p>
        </p:txBody>
      </p:sp>
      <p:sp>
        <p:nvSpPr>
          <p:cNvPr id="13" name="Text Placeholder 2">
            <a:extLst>
              <a:ext uri="{FF2B5EF4-FFF2-40B4-BE49-F238E27FC236}">
                <a16:creationId xmlns:a16="http://schemas.microsoft.com/office/drawing/2014/main" id="{670F419D-EC64-4B8B-8687-8212F07A256F}"/>
              </a:ext>
            </a:extLst>
          </p:cNvPr>
          <p:cNvSpPr txBox="1">
            <a:spLocks/>
          </p:cNvSpPr>
          <p:nvPr/>
        </p:nvSpPr>
        <p:spPr>
          <a:xfrm>
            <a:off x="6260739" y="1746603"/>
            <a:ext cx="5437974" cy="150459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Infeed data for induction motors and synchronous machines at grid supply points (GSPs) is submitted by users under the Grid Code. </a:t>
            </a:r>
            <a:r>
              <a:rPr lang="en-GB" dirty="0" err="1"/>
              <a:t>Infeeds</a:t>
            </a:r>
            <a:r>
              <a:rPr lang="en-GB" dirty="0"/>
              <a:t> from induction motors and synchronous machines are modelled as equivalent lumped impedances at the GSP.</a:t>
            </a:r>
          </a:p>
          <a:p>
            <a:r>
              <a:rPr lang="en-GB" dirty="0"/>
              <a:t>Where detailed information is not available, we have assumed 1MVA of fault infeed per MVA of substation demand, with an X/R ratio of 2.76. This approach reflects the requirements of ER G74. Where more detailed fault level studies are needed at 132kV or below, the associated system should be modelled in detail, down to individual bulk supply points (BSPs). Induction motor </a:t>
            </a:r>
            <a:r>
              <a:rPr lang="en-GB" dirty="0" err="1"/>
              <a:t>infeeds</a:t>
            </a:r>
            <a:r>
              <a:rPr lang="en-GB" dirty="0"/>
              <a:t> should then be modelled at these BSP busbars. </a:t>
            </a:r>
          </a:p>
        </p:txBody>
      </p:sp>
      <p:sp>
        <p:nvSpPr>
          <p:cNvPr id="14" name="Text Placeholder 4">
            <a:extLst>
              <a:ext uri="{FF2B5EF4-FFF2-40B4-BE49-F238E27FC236}">
                <a16:creationId xmlns:a16="http://schemas.microsoft.com/office/drawing/2014/main" id="{E2E06786-75ED-44BA-A0DC-4AE185DAAC63}"/>
              </a:ext>
            </a:extLst>
          </p:cNvPr>
          <p:cNvSpPr txBox="1">
            <a:spLocks/>
          </p:cNvSpPr>
          <p:nvPr/>
        </p:nvSpPr>
        <p:spPr>
          <a:xfrm>
            <a:off x="6260739" y="1330016"/>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GSP Infeed Data</a:t>
            </a:r>
            <a:endParaRPr lang="en-GB" i="1" dirty="0">
              <a:solidFill>
                <a:srgbClr val="D43900"/>
              </a:solidFill>
            </a:endParaRP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6</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6</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3"/>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4"/>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5"/>
          <a:srcRect t="-795" b="795"/>
          <a:stretch/>
        </p:blipFill>
        <p:spPr>
          <a:xfrm>
            <a:off x="688370" y="6399160"/>
            <a:ext cx="287334" cy="406232"/>
          </a:xfrm>
          <a:prstGeom prst="rect">
            <a:avLst/>
          </a:prstGeom>
        </p:spPr>
      </p:pic>
      <p:sp>
        <p:nvSpPr>
          <p:cNvPr id="23" name="Text Placeholder 4">
            <a:extLst>
              <a:ext uri="{FF2B5EF4-FFF2-40B4-BE49-F238E27FC236}">
                <a16:creationId xmlns:a16="http://schemas.microsoft.com/office/drawing/2014/main" id="{D039A502-C1E8-4A44-BFE2-5608B9C9660F}"/>
              </a:ext>
            </a:extLst>
          </p:cNvPr>
          <p:cNvSpPr txBox="1">
            <a:spLocks/>
          </p:cNvSpPr>
          <p:nvPr/>
        </p:nvSpPr>
        <p:spPr>
          <a:xfrm>
            <a:off x="422710" y="1331385"/>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Generator Infeed Data</a:t>
            </a:r>
            <a:endParaRPr lang="en-GB" i="1" dirty="0">
              <a:solidFill>
                <a:srgbClr val="D43900"/>
              </a:solidFill>
            </a:endParaRPr>
          </a:p>
        </p:txBody>
      </p:sp>
      <p:sp>
        <p:nvSpPr>
          <p:cNvPr id="24" name="Text Placeholder 1">
            <a:extLst>
              <a:ext uri="{FF2B5EF4-FFF2-40B4-BE49-F238E27FC236}">
                <a16:creationId xmlns:a16="http://schemas.microsoft.com/office/drawing/2014/main" id="{92F891E8-9DBF-4FDF-B02F-FEB6E0D2B170}"/>
              </a:ext>
            </a:extLst>
          </p:cNvPr>
          <p:cNvSpPr txBox="1">
            <a:spLocks/>
          </p:cNvSpPr>
          <p:nvPr/>
        </p:nvSpPr>
        <p:spPr>
          <a:xfrm>
            <a:off x="6260738" y="3813209"/>
            <a:ext cx="5437974" cy="1995424"/>
          </a:xfrm>
          <a:prstGeom prst="rect">
            <a:avLst/>
          </a:prstGeom>
          <a:ln>
            <a:noFill/>
          </a:ln>
        </p:spPr>
        <p:txBody>
          <a:bodyPr/>
          <a:lstStyle>
            <a:lvl1pPr marL="0" indent="0" algn="l" defTabSz="914388" rtl="0" eaLnBrk="1" latinLnBrk="0" hangingPunct="1">
              <a:lnSpc>
                <a:spcPts val="1200"/>
              </a:lnSpc>
              <a:spcBef>
                <a:spcPts val="1000"/>
              </a:spcBef>
              <a:buFont typeface="Arial" panose="020B0604020202020204" pitchFamily="34" charset="0"/>
              <a:buNone/>
              <a:defRPr sz="900" b="0" i="0" kern="1200">
                <a:solidFill>
                  <a:schemeClr val="tx1"/>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454546"/>
                </a:solidFill>
              </a:rPr>
              <a:t>Where there are interconnections between GSPs, they take the form of PPS impedances between those GSPs. The ZPS networks take the form of minimum ZPS values modelled as shunts at the GSP busbars. </a:t>
            </a:r>
          </a:p>
          <a:p>
            <a:r>
              <a:rPr lang="en-GB" dirty="0">
                <a:solidFill>
                  <a:srgbClr val="454546"/>
                </a:solidFill>
              </a:rPr>
              <a:t>Where there are no interconnections to other GSPs, the susceptance of the DNO network is modelled as shunts at the GSP busbar. The ZPS networks are modelled as shunt minimum ZPS values at the GSP busbars.</a:t>
            </a:r>
          </a:p>
          <a:p>
            <a:r>
              <a:rPr lang="en-GB" dirty="0">
                <a:solidFill>
                  <a:srgbClr val="454546"/>
                </a:solidFill>
              </a:rPr>
              <a:t>The values of PPS impedances between GSPs’ shunt LV </a:t>
            </a:r>
            <a:r>
              <a:rPr lang="en-GB" dirty="0" err="1">
                <a:solidFill>
                  <a:srgbClr val="454546"/>
                </a:solidFill>
              </a:rPr>
              <a:t>susceptances</a:t>
            </a:r>
            <a:r>
              <a:rPr lang="en-GB" dirty="0">
                <a:solidFill>
                  <a:srgbClr val="454546"/>
                </a:solidFill>
              </a:rPr>
              <a:t> and shunt ZPS minimum impedances are as submitted by the users under the Grid Code.</a:t>
            </a:r>
          </a:p>
        </p:txBody>
      </p:sp>
      <p:sp>
        <p:nvSpPr>
          <p:cNvPr id="25" name="Text Placeholder 4">
            <a:extLst>
              <a:ext uri="{FF2B5EF4-FFF2-40B4-BE49-F238E27FC236}">
                <a16:creationId xmlns:a16="http://schemas.microsoft.com/office/drawing/2014/main" id="{BC71465F-B8C7-4998-B407-E3C9A8D0FB98}"/>
              </a:ext>
            </a:extLst>
          </p:cNvPr>
          <p:cNvSpPr txBox="1">
            <a:spLocks/>
          </p:cNvSpPr>
          <p:nvPr/>
        </p:nvSpPr>
        <p:spPr>
          <a:xfrm>
            <a:off x="6260739" y="3387291"/>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DNO System Modelling</a:t>
            </a:r>
            <a:endParaRPr lang="en-GB" i="1" dirty="0">
              <a:solidFill>
                <a:srgbClr val="D43900"/>
              </a:solidFill>
            </a:endParaRPr>
          </a:p>
        </p:txBody>
      </p:sp>
      <p:sp>
        <p:nvSpPr>
          <p:cNvPr id="18" name="Text Placeholder 1">
            <a:extLst>
              <a:ext uri="{FF2B5EF4-FFF2-40B4-BE49-F238E27FC236}">
                <a16:creationId xmlns:a16="http://schemas.microsoft.com/office/drawing/2014/main" id="{2CF8BE9C-764F-4459-ABF7-947D1D30F40D}"/>
              </a:ext>
            </a:extLst>
          </p:cNvPr>
          <p:cNvSpPr txBox="1">
            <a:spLocks/>
          </p:cNvSpPr>
          <p:nvPr/>
        </p:nvSpPr>
        <p:spPr>
          <a:xfrm>
            <a:off x="401953" y="4348739"/>
            <a:ext cx="5673290" cy="2231003"/>
          </a:xfrm>
          <a:prstGeom prst="rect">
            <a:avLst/>
          </a:prstGeom>
          <a:ln>
            <a:noFill/>
          </a:ln>
        </p:spPr>
        <p:txBody>
          <a:bodyPr/>
          <a:lstStyle>
            <a:lvl1pPr marL="0" indent="0" algn="l" defTabSz="914388" rtl="0" eaLnBrk="1" latinLnBrk="0" hangingPunct="1">
              <a:lnSpc>
                <a:spcPts val="1200"/>
              </a:lnSpc>
              <a:spcBef>
                <a:spcPts val="1000"/>
              </a:spcBef>
              <a:buFont typeface="Arial" panose="020B0604020202020204" pitchFamily="34" charset="0"/>
              <a:buNone/>
              <a:defRPr sz="900" b="0" i="0" kern="1200">
                <a:solidFill>
                  <a:schemeClr val="tx1"/>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454546"/>
                </a:solidFill>
              </a:rPr>
              <a:t>The induction motor fault infeed from the station board is modelled at the busbar associated with the station transformer connection. Where there is not enough information available, we have assumed that auxiliary gas turbines are connected to the station boards as well as to the main generating units in order to simulate the most onerous system conditions. Where the X/R ratio has not been provided, we have assumed a value of 10.</a:t>
            </a:r>
          </a:p>
          <a:p>
            <a:r>
              <a:rPr lang="en-GB" dirty="0">
                <a:solidFill>
                  <a:srgbClr val="454546"/>
                </a:solidFill>
              </a:rPr>
              <a:t>Where the information is available, the fault infeed from the unit board, due to induction motors and auxiliary gas turbines, is modelled as an adjustment to the main generator sub-transient </a:t>
            </a:r>
            <a:r>
              <a:rPr lang="en-GB" dirty="0" err="1">
                <a:solidFill>
                  <a:srgbClr val="454546"/>
                </a:solidFill>
              </a:rPr>
              <a:t>reactance.A</a:t>
            </a:r>
            <a:r>
              <a:rPr lang="en-GB" dirty="0">
                <a:solidFill>
                  <a:srgbClr val="454546"/>
                </a:solidFill>
              </a:rPr>
              <a:t> more detailed model of the power station system may have to be used to assess fault levels when station and unit boards are interconnected.</a:t>
            </a:r>
          </a:p>
        </p:txBody>
      </p:sp>
      <p:sp>
        <p:nvSpPr>
          <p:cNvPr id="26" name="Text Placeholder 4">
            <a:extLst>
              <a:ext uri="{FF2B5EF4-FFF2-40B4-BE49-F238E27FC236}">
                <a16:creationId xmlns:a16="http://schemas.microsoft.com/office/drawing/2014/main" id="{63FA47CD-1486-4750-B27F-4E098DC3893A}"/>
              </a:ext>
            </a:extLst>
          </p:cNvPr>
          <p:cNvSpPr txBox="1">
            <a:spLocks/>
          </p:cNvSpPr>
          <p:nvPr/>
        </p:nvSpPr>
        <p:spPr>
          <a:xfrm>
            <a:off x="401953" y="3931613"/>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Generator Infeed Data</a:t>
            </a:r>
            <a:endParaRPr lang="en-GB" i="1" dirty="0">
              <a:solidFill>
                <a:srgbClr val="D43900"/>
              </a:solidFill>
            </a:endParaRPr>
          </a:p>
        </p:txBody>
      </p:sp>
    </p:spTree>
    <p:extLst>
      <p:ext uri="{BB962C8B-B14F-4D97-AF65-F5344CB8AC3E}">
        <p14:creationId xmlns:p14="http://schemas.microsoft.com/office/powerpoint/2010/main" val="3673804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a:xfrm>
            <a:off x="422711" y="598400"/>
            <a:ext cx="5784125" cy="637747"/>
          </a:xfrm>
        </p:spPr>
        <p:txBody>
          <a:bodyPr/>
          <a:lstStyle/>
          <a:p>
            <a:r>
              <a:rPr lang="en-GB" dirty="0">
                <a:solidFill>
                  <a:srgbClr val="D43900"/>
                </a:solidFill>
              </a:rPr>
              <a:t>Data Requirements for Minimum Demand</a:t>
            </a:r>
          </a:p>
        </p:txBody>
      </p:sp>
      <p:sp>
        <p:nvSpPr>
          <p:cNvPr id="13" name="Text Placeholder 2">
            <a:extLst>
              <a:ext uri="{FF2B5EF4-FFF2-40B4-BE49-F238E27FC236}">
                <a16:creationId xmlns:a16="http://schemas.microsoft.com/office/drawing/2014/main" id="{670F419D-EC64-4B8B-8687-8212F07A256F}"/>
              </a:ext>
            </a:extLst>
          </p:cNvPr>
          <p:cNvSpPr txBox="1">
            <a:spLocks/>
          </p:cNvSpPr>
          <p:nvPr/>
        </p:nvSpPr>
        <p:spPr>
          <a:xfrm>
            <a:off x="439905" y="2791027"/>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user supplied GSP infeed data for peak is adjusted for minimum conditions by means of scaling to reflect the lower demand point.</a:t>
            </a:r>
          </a:p>
        </p:txBody>
      </p:sp>
      <p:sp>
        <p:nvSpPr>
          <p:cNvPr id="14" name="Text Placeholder 4">
            <a:extLst>
              <a:ext uri="{FF2B5EF4-FFF2-40B4-BE49-F238E27FC236}">
                <a16:creationId xmlns:a16="http://schemas.microsoft.com/office/drawing/2014/main" id="{E2E06786-75ED-44BA-A0DC-4AE185DAAC63}"/>
              </a:ext>
            </a:extLst>
          </p:cNvPr>
          <p:cNvSpPr txBox="1">
            <a:spLocks/>
          </p:cNvSpPr>
          <p:nvPr/>
        </p:nvSpPr>
        <p:spPr>
          <a:xfrm>
            <a:off x="439905" y="2374440"/>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GSP Infeed Data</a:t>
            </a:r>
            <a:endParaRPr lang="en-GB" i="1" dirty="0">
              <a:solidFill>
                <a:srgbClr val="D43900"/>
              </a:solidFill>
            </a:endParaRP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7</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7</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3"/>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4"/>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5"/>
          <a:srcRect t="-795" b="795"/>
          <a:stretch/>
        </p:blipFill>
        <p:spPr>
          <a:xfrm>
            <a:off x="688370" y="6399160"/>
            <a:ext cx="287334" cy="406232"/>
          </a:xfrm>
          <a:prstGeom prst="rect">
            <a:avLst/>
          </a:prstGeom>
        </p:spPr>
      </p:pic>
      <p:sp>
        <p:nvSpPr>
          <p:cNvPr id="23" name="Text Placeholder 2">
            <a:extLst>
              <a:ext uri="{FF2B5EF4-FFF2-40B4-BE49-F238E27FC236}">
                <a16:creationId xmlns:a16="http://schemas.microsoft.com/office/drawing/2014/main" id="{F3BA2A2C-48C2-4709-B27B-3AA6BD934FAF}"/>
              </a:ext>
            </a:extLst>
          </p:cNvPr>
          <p:cNvSpPr txBox="1">
            <a:spLocks/>
          </p:cNvSpPr>
          <p:nvPr/>
        </p:nvSpPr>
        <p:spPr>
          <a:xfrm>
            <a:off x="439905" y="3733410"/>
            <a:ext cx="5043198" cy="585076"/>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Due to the absence of better data, the DNO system modelling is maintained the same as used for peak. </a:t>
            </a:r>
          </a:p>
        </p:txBody>
      </p:sp>
      <p:sp>
        <p:nvSpPr>
          <p:cNvPr id="24" name="Text Placeholder 4">
            <a:extLst>
              <a:ext uri="{FF2B5EF4-FFF2-40B4-BE49-F238E27FC236}">
                <a16:creationId xmlns:a16="http://schemas.microsoft.com/office/drawing/2014/main" id="{CA4FA350-D000-4840-B206-34F4498ABC3E}"/>
              </a:ext>
            </a:extLst>
          </p:cNvPr>
          <p:cNvSpPr txBox="1">
            <a:spLocks/>
          </p:cNvSpPr>
          <p:nvPr/>
        </p:nvSpPr>
        <p:spPr>
          <a:xfrm>
            <a:off x="439905" y="3316822"/>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DNO System Modelling</a:t>
            </a:r>
            <a:endParaRPr lang="en-GB" i="1" dirty="0">
              <a:solidFill>
                <a:srgbClr val="D43900"/>
              </a:solidFill>
            </a:endParaRPr>
          </a:p>
        </p:txBody>
      </p:sp>
      <p:sp>
        <p:nvSpPr>
          <p:cNvPr id="26" name="Text Placeholder 2">
            <a:extLst>
              <a:ext uri="{FF2B5EF4-FFF2-40B4-BE49-F238E27FC236}">
                <a16:creationId xmlns:a16="http://schemas.microsoft.com/office/drawing/2014/main" id="{B35DA041-4F09-4C54-8345-F04E54551608}"/>
              </a:ext>
            </a:extLst>
          </p:cNvPr>
          <p:cNvSpPr txBox="1">
            <a:spLocks/>
          </p:cNvSpPr>
          <p:nvPr/>
        </p:nvSpPr>
        <p:spPr>
          <a:xfrm>
            <a:off x="439905" y="1580379"/>
            <a:ext cx="5043198" cy="720967"/>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System demand is set to the minimum annual expectation and only the generator units typically expected to satisfy that demand are switched on in the analysis, together with their auxiliaries. All other generators and auxiliaries are disconnected so they supply no infeed. The representation of the generators are the same as those used for the peak calculation.</a:t>
            </a:r>
          </a:p>
        </p:txBody>
      </p:sp>
      <p:sp>
        <p:nvSpPr>
          <p:cNvPr id="32" name="Text Placeholder 4">
            <a:extLst>
              <a:ext uri="{FF2B5EF4-FFF2-40B4-BE49-F238E27FC236}">
                <a16:creationId xmlns:a16="http://schemas.microsoft.com/office/drawing/2014/main" id="{E588A9DB-2636-4BC4-B3D7-D2D2D111DA02}"/>
              </a:ext>
            </a:extLst>
          </p:cNvPr>
          <p:cNvSpPr txBox="1">
            <a:spLocks/>
          </p:cNvSpPr>
          <p:nvPr/>
        </p:nvSpPr>
        <p:spPr>
          <a:xfrm>
            <a:off x="439905" y="1163792"/>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Generator and Auxiliary Infeed Data</a:t>
            </a:r>
          </a:p>
        </p:txBody>
      </p:sp>
      <p:sp>
        <p:nvSpPr>
          <p:cNvPr id="33" name="Text Placeholder 2">
            <a:extLst>
              <a:ext uri="{FF2B5EF4-FFF2-40B4-BE49-F238E27FC236}">
                <a16:creationId xmlns:a16="http://schemas.microsoft.com/office/drawing/2014/main" id="{928CF0A3-15D5-485C-9BD8-717086D42B5B}"/>
              </a:ext>
            </a:extLst>
          </p:cNvPr>
          <p:cNvSpPr txBox="1">
            <a:spLocks/>
          </p:cNvSpPr>
          <p:nvPr/>
        </p:nvSpPr>
        <p:spPr>
          <a:xfrm>
            <a:off x="441183" y="4611774"/>
            <a:ext cx="5043198" cy="585076"/>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At the time of minimum demand during summer it can reasonably be expected for a number of transmission circuits to be disconnected for maintenance or voltage control. This would typically reduce the fault currents, but given that the disconnected circuits will change over time a consistent representation is not possible. For the minimum fault currents presented here, all circuits have been kept intact. Some reduction in fault current should be expected depending on the network topology at the time.</a:t>
            </a:r>
          </a:p>
        </p:txBody>
      </p:sp>
      <p:sp>
        <p:nvSpPr>
          <p:cNvPr id="34" name="Text Placeholder 4">
            <a:extLst>
              <a:ext uri="{FF2B5EF4-FFF2-40B4-BE49-F238E27FC236}">
                <a16:creationId xmlns:a16="http://schemas.microsoft.com/office/drawing/2014/main" id="{56E710F4-BEE8-409D-B3B0-66C0D5097B87}"/>
              </a:ext>
            </a:extLst>
          </p:cNvPr>
          <p:cNvSpPr txBox="1">
            <a:spLocks/>
          </p:cNvSpPr>
          <p:nvPr/>
        </p:nvSpPr>
        <p:spPr>
          <a:xfrm>
            <a:off x="441183" y="4195186"/>
            <a:ext cx="5043198" cy="375904"/>
          </a:xfrm>
          <a:prstGeom prst="rect">
            <a:avLst/>
          </a:prstGeom>
          <a:ln>
            <a:noFill/>
          </a:ln>
        </p:spPr>
        <p:txBody>
          <a:bodyPr/>
          <a:lstStyle>
            <a:lvl1pPr marL="0" indent="0" algn="l" defTabSz="914388" rtl="0" eaLnBrk="1" latinLnBrk="0" hangingPunct="1">
              <a:lnSpc>
                <a:spcPts val="2300"/>
              </a:lnSpc>
              <a:spcBef>
                <a:spcPts val="1000"/>
              </a:spcBef>
              <a:buFont typeface="Arial" panose="020B0604020202020204" pitchFamily="34" charset="0"/>
              <a:buNone/>
              <a:defRPr sz="1600" b="0" i="0" kern="1200">
                <a:solidFill>
                  <a:schemeClr val="accent4"/>
                </a:solidFill>
                <a:latin typeface="Helvetica Neue LT Std 77 Bold C"/>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D43900"/>
                </a:solidFill>
              </a:rPr>
              <a:t>Network Depletion</a:t>
            </a:r>
            <a:endParaRPr lang="en-GB" i="1" dirty="0">
              <a:solidFill>
                <a:srgbClr val="D43900"/>
              </a:solidFill>
            </a:endParaRPr>
          </a:p>
        </p:txBody>
      </p:sp>
    </p:spTree>
    <p:extLst>
      <p:ext uri="{BB962C8B-B14F-4D97-AF65-F5344CB8AC3E}">
        <p14:creationId xmlns:p14="http://schemas.microsoft.com/office/powerpoint/2010/main" val="310603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EF01B7-9E5C-4EF9-9CA4-664F65E23EDC}"/>
              </a:ext>
            </a:extLst>
          </p:cNvPr>
          <p:cNvPicPr>
            <a:picLocks noChangeAspect="1"/>
          </p:cNvPicPr>
          <p:nvPr/>
        </p:nvPicPr>
        <p:blipFill>
          <a:blip r:embed="rId2"/>
          <a:stretch>
            <a:fillRect/>
          </a:stretch>
        </p:blipFill>
        <p:spPr>
          <a:xfrm>
            <a:off x="493294" y="503162"/>
            <a:ext cx="11205419" cy="652329"/>
          </a:xfrm>
          <a:prstGeom prst="rect">
            <a:avLst/>
          </a:prstGeom>
        </p:spPr>
      </p:pic>
      <p:sp>
        <p:nvSpPr>
          <p:cNvPr id="4" name="Title 3">
            <a:extLst>
              <a:ext uri="{FF2B5EF4-FFF2-40B4-BE49-F238E27FC236}">
                <a16:creationId xmlns:a16="http://schemas.microsoft.com/office/drawing/2014/main" id="{7ABFC1CF-B15C-459C-B07E-C8D80D2B6387}"/>
              </a:ext>
            </a:extLst>
          </p:cNvPr>
          <p:cNvSpPr>
            <a:spLocks noGrp="1"/>
          </p:cNvSpPr>
          <p:nvPr>
            <p:ph type="title"/>
          </p:nvPr>
        </p:nvSpPr>
        <p:spPr>
          <a:xfrm>
            <a:off x="422711" y="598400"/>
            <a:ext cx="5784125" cy="637747"/>
          </a:xfrm>
        </p:spPr>
        <p:txBody>
          <a:bodyPr/>
          <a:lstStyle/>
          <a:p>
            <a:r>
              <a:rPr lang="en-GB" dirty="0">
                <a:solidFill>
                  <a:srgbClr val="D43900"/>
                </a:solidFill>
              </a:rPr>
              <a:t>Fault-Level Results</a:t>
            </a:r>
          </a:p>
        </p:txBody>
      </p:sp>
      <p:sp>
        <p:nvSpPr>
          <p:cNvPr id="20" name="Footer Placeholder 9">
            <a:extLst>
              <a:ext uri="{FF2B5EF4-FFF2-40B4-BE49-F238E27FC236}">
                <a16:creationId xmlns:a16="http://schemas.microsoft.com/office/drawing/2014/main" id="{CAC60098-90FC-4E93-80F4-61449B4EE9C0}"/>
              </a:ext>
            </a:extLst>
          </p:cNvPr>
          <p:cNvSpPr txBox="1">
            <a:spLocks/>
          </p:cNvSpPr>
          <p:nvPr/>
        </p:nvSpPr>
        <p:spPr>
          <a:xfrm rot="5400000">
            <a:off x="10916917" y="3258127"/>
            <a:ext cx="2231003"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ETYS 2023  / </a:t>
            </a:r>
            <a:r>
              <a:rPr lang="en-GB" b="1" dirty="0"/>
              <a:t>Appendix D</a:t>
            </a:r>
          </a:p>
        </p:txBody>
      </p:sp>
      <p:sp>
        <p:nvSpPr>
          <p:cNvPr id="21" name="Slide Number Placeholder 10">
            <a:extLst>
              <a:ext uri="{FF2B5EF4-FFF2-40B4-BE49-F238E27FC236}">
                <a16:creationId xmlns:a16="http://schemas.microsoft.com/office/drawing/2014/main" id="{BE31308B-06AA-4246-8976-C8BF1C8533CF}"/>
              </a:ext>
            </a:extLst>
          </p:cNvPr>
          <p:cNvSpPr txBox="1">
            <a:spLocks/>
          </p:cNvSpPr>
          <p:nvPr/>
        </p:nvSpPr>
        <p:spPr>
          <a:xfrm rot="5400000">
            <a:off x="11876428" y="4451568"/>
            <a:ext cx="311981" cy="365125"/>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0</a:t>
            </a:r>
            <a:fld id="{BFB0A58B-4A15-4DA6-873D-D744DD41BA4B}" type="slidenum">
              <a:rPr lang="en-GB" smtClean="0"/>
              <a:pPr/>
              <a:t>8</a:t>
            </a:fld>
            <a:endParaRPr lang="en-GB"/>
          </a:p>
        </p:txBody>
      </p:sp>
      <p:sp>
        <p:nvSpPr>
          <p:cNvPr id="28" name="Footer Placeholder 9">
            <a:extLst>
              <a:ext uri="{FF2B5EF4-FFF2-40B4-BE49-F238E27FC236}">
                <a16:creationId xmlns:a16="http://schemas.microsoft.com/office/drawing/2014/main" id="{B10E4FB8-B232-4EA8-B586-1AAC148CF9C5}"/>
              </a:ext>
            </a:extLst>
          </p:cNvPr>
          <p:cNvSpPr>
            <a:spLocks noGrp="1"/>
          </p:cNvSpPr>
          <p:nvPr>
            <p:ph type="ftr" sz="quarter" idx="15"/>
          </p:nvPr>
        </p:nvSpPr>
        <p:spPr>
          <a:xfrm rot="16200000">
            <a:off x="-967442" y="3488617"/>
            <a:ext cx="2231005" cy="365125"/>
          </a:xfrm>
        </p:spPr>
        <p:txBody>
          <a:bodyPr/>
          <a:lstStyle/>
          <a:p>
            <a:r>
              <a:rPr lang="en-GB" dirty="0"/>
              <a:t>ETYS 2023  / </a:t>
            </a:r>
            <a:r>
              <a:rPr lang="en-GB" b="1" dirty="0"/>
              <a:t>Appendix D</a:t>
            </a:r>
          </a:p>
        </p:txBody>
      </p:sp>
      <p:sp>
        <p:nvSpPr>
          <p:cNvPr id="29" name="Slide Number Placeholder 10">
            <a:extLst>
              <a:ext uri="{FF2B5EF4-FFF2-40B4-BE49-F238E27FC236}">
                <a16:creationId xmlns:a16="http://schemas.microsoft.com/office/drawing/2014/main" id="{AE8F307C-F437-4D38-8658-1B448B54B19D}"/>
              </a:ext>
            </a:extLst>
          </p:cNvPr>
          <p:cNvSpPr>
            <a:spLocks noGrp="1"/>
          </p:cNvSpPr>
          <p:nvPr>
            <p:ph type="sldNum" sz="quarter" idx="16"/>
          </p:nvPr>
        </p:nvSpPr>
        <p:spPr>
          <a:xfrm rot="16200000">
            <a:off x="-6211" y="2296898"/>
            <a:ext cx="308544" cy="365125"/>
          </a:xfrm>
        </p:spPr>
        <p:txBody>
          <a:bodyPr/>
          <a:lstStyle/>
          <a:p>
            <a:r>
              <a:rPr lang="en-GB"/>
              <a:t>0</a:t>
            </a:r>
            <a:fld id="{BFB0A58B-4A15-4DA6-873D-D744DD41BA4B}" type="slidenum">
              <a:rPr lang="en-GB" smtClean="0"/>
              <a:pPr/>
              <a:t>8</a:t>
            </a:fld>
            <a:endParaRPr lang="en-GB"/>
          </a:p>
        </p:txBody>
      </p:sp>
      <p:pic>
        <p:nvPicPr>
          <p:cNvPr id="17" name="Picture 16">
            <a:hlinkClick r:id="" action="ppaction://hlinkshowjump?jump=previousslide"/>
            <a:extLst>
              <a:ext uri="{FF2B5EF4-FFF2-40B4-BE49-F238E27FC236}">
                <a16:creationId xmlns:a16="http://schemas.microsoft.com/office/drawing/2014/main" id="{EA2011AF-8624-4A5B-9817-E1E889AF2344}"/>
              </a:ext>
            </a:extLst>
          </p:cNvPr>
          <p:cNvPicPr>
            <a:picLocks noChangeAspect="1"/>
          </p:cNvPicPr>
          <p:nvPr/>
        </p:nvPicPr>
        <p:blipFill rotWithShape="1">
          <a:blip r:embed="rId3"/>
          <a:srcRect t="3333" b="5556"/>
          <a:stretch/>
        </p:blipFill>
        <p:spPr>
          <a:xfrm>
            <a:off x="78381" y="6399160"/>
            <a:ext cx="272472" cy="406231"/>
          </a:xfrm>
          <a:prstGeom prst="rect">
            <a:avLst/>
          </a:prstGeom>
        </p:spPr>
      </p:pic>
      <p:pic>
        <p:nvPicPr>
          <p:cNvPr id="19" name="Picture 18">
            <a:hlinkClick r:id="" action="ppaction://hlinkshowjump?jump=firstslide"/>
            <a:extLst>
              <a:ext uri="{FF2B5EF4-FFF2-40B4-BE49-F238E27FC236}">
                <a16:creationId xmlns:a16="http://schemas.microsoft.com/office/drawing/2014/main" id="{2B970A32-DB79-4386-99F4-C85D9BD1BC13}"/>
              </a:ext>
            </a:extLst>
          </p:cNvPr>
          <p:cNvPicPr>
            <a:picLocks noChangeAspect="1"/>
          </p:cNvPicPr>
          <p:nvPr/>
        </p:nvPicPr>
        <p:blipFill rotWithShape="1">
          <a:blip r:embed="rId4"/>
          <a:srcRect b="2380"/>
          <a:stretch/>
        </p:blipFill>
        <p:spPr>
          <a:xfrm>
            <a:off x="341328" y="6399160"/>
            <a:ext cx="376507" cy="406231"/>
          </a:xfrm>
          <a:prstGeom prst="rect">
            <a:avLst/>
          </a:prstGeom>
        </p:spPr>
      </p:pic>
      <p:pic>
        <p:nvPicPr>
          <p:cNvPr id="22" name="Picture 21">
            <a:hlinkClick r:id="" action="ppaction://hlinkshowjump?jump=nextslide"/>
            <a:extLst>
              <a:ext uri="{FF2B5EF4-FFF2-40B4-BE49-F238E27FC236}">
                <a16:creationId xmlns:a16="http://schemas.microsoft.com/office/drawing/2014/main" id="{CE6AEDFD-427F-435C-8791-CFC1B3A2C233}"/>
              </a:ext>
            </a:extLst>
          </p:cNvPr>
          <p:cNvPicPr>
            <a:picLocks noChangeAspect="1"/>
          </p:cNvPicPr>
          <p:nvPr/>
        </p:nvPicPr>
        <p:blipFill rotWithShape="1">
          <a:blip r:embed="rId5"/>
          <a:srcRect t="-795" b="795"/>
          <a:stretch/>
        </p:blipFill>
        <p:spPr>
          <a:xfrm>
            <a:off x="688370" y="6399160"/>
            <a:ext cx="287334" cy="406232"/>
          </a:xfrm>
          <a:prstGeom prst="rect">
            <a:avLst/>
          </a:prstGeom>
        </p:spPr>
      </p:pic>
      <p:sp>
        <p:nvSpPr>
          <p:cNvPr id="26" name="Text Placeholder 2">
            <a:extLst>
              <a:ext uri="{FF2B5EF4-FFF2-40B4-BE49-F238E27FC236}">
                <a16:creationId xmlns:a16="http://schemas.microsoft.com/office/drawing/2014/main" id="{B35DA041-4F09-4C54-8345-F04E54551608}"/>
              </a:ext>
            </a:extLst>
          </p:cNvPr>
          <p:cNvSpPr txBox="1">
            <a:spLocks/>
          </p:cNvSpPr>
          <p:nvPr/>
        </p:nvSpPr>
        <p:spPr>
          <a:xfrm>
            <a:off x="422711" y="1331385"/>
            <a:ext cx="5043198" cy="17073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fault-level of a system provides a good indication of the strength of the network. It must be calculated accurately to make sure that all electrical components are rated to withstand the peak fault current or operate correctly at low fault current.</a:t>
            </a:r>
          </a:p>
          <a:p>
            <a:r>
              <a:rPr lang="en-GB" dirty="0"/>
              <a:t>We have created a spreadsheet that provides fault-level information for Great Britain’s most onerous system conditions – winter peak demand and summer minimum demand. You can view it online at </a:t>
            </a:r>
            <a:r>
              <a:rPr lang="en-GB" dirty="0">
                <a:hlinkClick r:id="rId6"/>
              </a:rPr>
              <a:t>https://www.nationalgrideso.com/research-publications/etys/documents</a:t>
            </a:r>
            <a:endParaRPr lang="en-GB" dirty="0"/>
          </a:p>
          <a:p>
            <a:r>
              <a:rPr lang="en-GB" dirty="0"/>
              <a:t>The fault levels calculated and presented in the spreadsheet are based on the Leading the Way scenario. They cover SHE Transmission, SP Transmission and National Grid Electricity Transmission in years between 2022/23 and 2031/32. Fault levels at minimum demand are only supplied for 2022/23.</a:t>
            </a:r>
          </a:p>
        </p:txBody>
      </p:sp>
    </p:spTree>
    <p:extLst>
      <p:ext uri="{BB962C8B-B14F-4D97-AF65-F5344CB8AC3E}">
        <p14:creationId xmlns:p14="http://schemas.microsoft.com/office/powerpoint/2010/main" val="220347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777030"/>
      </p:ext>
    </p:extLst>
  </p:cSld>
  <p:clrMapOvr>
    <a:masterClrMapping/>
  </p:clrMapOvr>
</p:sld>
</file>

<file path=ppt/theme/theme1.xml><?xml version="1.0" encoding="utf-8"?>
<a:theme xmlns:a="http://schemas.openxmlformats.org/drawingml/2006/main" name="Office Theme">
  <a:themeElements>
    <a:clrScheme name="National Grid">
      <a:dk1>
        <a:srgbClr val="000000"/>
      </a:dk1>
      <a:lt1>
        <a:srgbClr val="FFFFFF"/>
      </a:lt1>
      <a:dk2>
        <a:srgbClr val="44546A"/>
      </a:dk2>
      <a:lt2>
        <a:srgbClr val="E7E6E6"/>
      </a:lt2>
      <a:accent1>
        <a:srgbClr val="FFE600"/>
      </a:accent1>
      <a:accent2>
        <a:srgbClr val="ED7D31"/>
      </a:accent2>
      <a:accent3>
        <a:srgbClr val="F26522"/>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12 pt. Helvetica* 45 Light   02" panose="02000403000000020004" pitchFamily="2" charset="0"/>
            <a:ea typeface="12 pt. Helvetica* 45 Light   02"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2DC4D07A425947B4551620E3CC73D2" ma:contentTypeVersion="19" ma:contentTypeDescription="Create a new document." ma:contentTypeScope="" ma:versionID="28dee6e57cf5f784990a598fa3420131">
  <xsd:schema xmlns:xsd="http://www.w3.org/2001/XMLSchema" xmlns:xs="http://www.w3.org/2001/XMLSchema" xmlns:p="http://schemas.microsoft.com/office/2006/metadata/properties" xmlns:ns2="4529a754-1b1d-48a3-b045-6b1d8f323f41" xmlns:ns3="afff2e70-42d8-44fd-890b-fa40c0f8d6bf" xmlns:ns4="cadce026-d35b-4a62-a2ee-1436bb44fb55" targetNamespace="http://schemas.microsoft.com/office/2006/metadata/properties" ma:root="true" ma:fieldsID="b81379de42c208c1dc8540a557770768" ns2:_="" ns3:_="" ns4:_="">
    <xsd:import namespace="4529a754-1b1d-48a3-b045-6b1d8f323f41"/>
    <xsd:import namespace="afff2e70-42d8-44fd-890b-fa40c0f8d6bf"/>
    <xsd:import namespace="cadce026-d35b-4a62-a2ee-1436bb44fb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AhmadTahboub"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9a754-1b1d-48a3-b045-6b1d8f323f4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ff2e70-42d8-44fd-890b-fa40c0f8d6b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AhmadTahboub" ma:index="21" nillable="true" ma:displayName="Ahmad Tahboub" ma:format="Dropdown" ma:list="UserInfo" ma:SharePointGroup="0" ma:internalName="AhmadTahboub">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dce026-d35b-4a62-a2ee-1436bb44fb5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cdbabd3-b9b1-4dff-bad0-f2348368e064}" ma:internalName="TaxCatchAll" ma:showField="CatchAllData" ma:web="4529a754-1b1d-48a3-b045-6b1d8f323f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529a754-1b1d-48a3-b045-6b1d8f323f41">
      <UserInfo>
        <DisplayName>Highfield, Sophie</DisplayName>
        <AccountId>923</AccountId>
        <AccountType/>
      </UserInfo>
    </SharedWithUsers>
    <TaxCatchAll xmlns="cadce026-d35b-4a62-a2ee-1436bb44fb55" xsi:nil="true"/>
    <AhmadTahboub xmlns="afff2e70-42d8-44fd-890b-fa40c0f8d6bf">
      <UserInfo>
        <DisplayName/>
        <AccountId xsi:nil="true"/>
        <AccountType/>
      </UserInfo>
    </AhmadTahboub>
    <lcf76f155ced4ddcb4097134ff3c332f xmlns="afff2e70-42d8-44fd-890b-fa40c0f8d6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03B579-ED8A-4472-BC18-7CDF48FE6FF4}"/>
</file>

<file path=customXml/itemProps2.xml><?xml version="1.0" encoding="utf-8"?>
<ds:datastoreItem xmlns:ds="http://schemas.openxmlformats.org/officeDocument/2006/customXml" ds:itemID="{0FA2410E-B9C3-40EF-A677-15AD88C55772}">
  <ds:schemaRefs>
    <ds:schemaRef ds:uri="http://schemas.microsoft.com/sharepoint/v3/contenttype/forms"/>
  </ds:schemaRefs>
</ds:datastoreItem>
</file>

<file path=customXml/itemProps3.xml><?xml version="1.0" encoding="utf-8"?>
<ds:datastoreItem xmlns:ds="http://schemas.openxmlformats.org/officeDocument/2006/customXml" ds:itemID="{5A7C2D95-9D3E-4309-AD12-5E1A23E95AC3}">
  <ds:schemaRefs>
    <ds:schemaRef ds:uri="http://schemas.openxmlformats.org/package/2006/metadata/core-properties"/>
    <ds:schemaRef ds:uri="4529a754-1b1d-48a3-b045-6b1d8f323f41"/>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afff2e70-42d8-44fd-890b-fa40c0f8d6b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4176</TotalTime>
  <Words>2821</Words>
  <Application>Microsoft Office PowerPoint</Application>
  <PresentationFormat>Widescreen</PresentationFormat>
  <Paragraphs>124</Paragraphs>
  <Slides>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vt:i4>
      </vt:variant>
    </vt:vector>
  </HeadingPairs>
  <TitlesOfParts>
    <vt:vector size="23" baseType="lpstr">
      <vt:lpstr>Arial</vt:lpstr>
      <vt:lpstr>Calibri</vt:lpstr>
      <vt:lpstr>Helvetica Neue LT Std 35 Thin</vt:lpstr>
      <vt:lpstr>Helvetica Neue LT Std 45 Light</vt:lpstr>
      <vt:lpstr>Helvetica Neue LT Std 77 Bold C</vt:lpstr>
      <vt:lpstr>HelveticaNeueLT Pro 45 Lt</vt:lpstr>
      <vt:lpstr>HelveticaNeueLT Pro 55 Roman</vt:lpstr>
      <vt:lpstr>HelveticaNeueLT Pro 65 Md</vt:lpstr>
      <vt:lpstr>HelveticaNeueLT Pro 95 Blk</vt:lpstr>
      <vt:lpstr>HelveticaNeueLT Std Thin</vt:lpstr>
      <vt:lpstr>HelveticaNeueLTPro-Blk</vt:lpstr>
      <vt:lpstr>HelveticaNeueLTPro-Hv</vt:lpstr>
      <vt:lpstr>HelveticaNeueLTPro-Roman</vt:lpstr>
      <vt:lpstr>Office Theme</vt:lpstr>
      <vt:lpstr>PowerPoint Presentation</vt:lpstr>
      <vt:lpstr>Short Circuit Currents</vt:lpstr>
      <vt:lpstr>Short Circuit Currents - Continued</vt:lpstr>
      <vt:lpstr>Short circuit current terminology</vt:lpstr>
      <vt:lpstr>Short circuit current terminology - Continued</vt:lpstr>
      <vt:lpstr>Data Requirements for Peak</vt:lpstr>
      <vt:lpstr>Data Requirements for Minimum Demand</vt:lpstr>
      <vt:lpstr>Fault-Level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Sewell</dc:creator>
  <cp:lastModifiedBy>Ross George Bradley (ESO)</cp:lastModifiedBy>
  <cp:revision>11</cp:revision>
  <cp:lastPrinted>2021-11-11T13:32:30Z</cp:lastPrinted>
  <dcterms:created xsi:type="dcterms:W3CDTF">2020-01-24T09:38:08Z</dcterms:created>
  <dcterms:modified xsi:type="dcterms:W3CDTF">2024-03-11T15:27:12Z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0x010100DD2DC4D07A425947B4551620E3CC73D2</vt:lpwstr>
  </property>
</Properties>
</file>