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60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3" autoAdjust="0"/>
    <p:restoredTop sz="95397" autoAdjust="0"/>
  </p:normalViewPr>
  <p:slideViewPr>
    <p:cSldViewPr showGuides="1">
      <p:cViewPr varScale="1">
        <p:scale>
          <a:sx n="80" d="100"/>
          <a:sy n="80" d="100"/>
        </p:scale>
        <p:origin x="282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C4401-0713-4FF8-B7D2-0D6DEDAB2E9D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B35E9-8306-4194-8E7A-0A9855C53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99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3AECD-8A39-40B7-ACF5-944473EEC1A8}" type="datetimeFigureOut">
              <a:rPr lang="en-GB" smtClean="0"/>
              <a:t>03/06/2019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884D4-8E36-4CB4-A7FC-CF1F2A92A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47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884D4-8E36-4CB4-A7FC-CF1F2A92A6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935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884D4-8E36-4CB4-A7FC-CF1F2A92A6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000" y="2908299"/>
            <a:ext cx="5240400" cy="158872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7999" y="4497027"/>
            <a:ext cx="5256411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9441"/>
            <a:ext cx="5220000" cy="15589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"/>
          <a:stretch/>
        </p:blipFill>
        <p:spPr>
          <a:xfrm>
            <a:off x="6311365" y="0"/>
            <a:ext cx="5880636" cy="6858000"/>
          </a:xfrm>
          <a:prstGeom prst="rect">
            <a:avLst/>
          </a:prstGeom>
        </p:spPr>
      </p:pic>
      <p:sp>
        <p:nvSpPr>
          <p:cNvPr id="1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007999" y="6152789"/>
            <a:ext cx="5256411" cy="252000"/>
          </a:xfrm>
        </p:spPr>
        <p:txBody>
          <a:bodyPr anchor="ctr">
            <a:no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417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ight Triangle 6"/>
          <p:cNvSpPr/>
          <p:nvPr userDrawn="1"/>
        </p:nvSpPr>
        <p:spPr>
          <a:xfrm flipH="1" flipV="1">
            <a:off x="8899828" y="0"/>
            <a:ext cx="1692000" cy="18288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Triangle 10"/>
          <p:cNvSpPr/>
          <p:nvPr userDrawn="1"/>
        </p:nvSpPr>
        <p:spPr>
          <a:xfrm flipV="1">
            <a:off x="10591828" y="0"/>
            <a:ext cx="1601512" cy="1828800"/>
          </a:xfrm>
          <a:custGeom>
            <a:avLst/>
            <a:gdLst>
              <a:gd name="connsiteX0" fmla="*/ 0 w 1692000"/>
              <a:gd name="connsiteY0" fmla="*/ 1828800 h 1828800"/>
              <a:gd name="connsiteX1" fmla="*/ 0 w 1692000"/>
              <a:gd name="connsiteY1" fmla="*/ 0 h 1828800"/>
              <a:gd name="connsiteX2" fmla="*/ 1692000 w 1692000"/>
              <a:gd name="connsiteY2" fmla="*/ 1828800 h 1828800"/>
              <a:gd name="connsiteX3" fmla="*/ 0 w 1692000"/>
              <a:gd name="connsiteY3" fmla="*/ 1828800 h 1828800"/>
              <a:gd name="connsiteX0" fmla="*/ 0 w 1692000"/>
              <a:gd name="connsiteY0" fmla="*/ 1828800 h 1828800"/>
              <a:gd name="connsiteX1" fmla="*/ 0 w 1692000"/>
              <a:gd name="connsiteY1" fmla="*/ 0 h 1828800"/>
              <a:gd name="connsiteX2" fmla="*/ 1600172 w 1692000"/>
              <a:gd name="connsiteY2" fmla="*/ 1733550 h 1828800"/>
              <a:gd name="connsiteX3" fmla="*/ 1692000 w 1692000"/>
              <a:gd name="connsiteY3" fmla="*/ 1828800 h 1828800"/>
              <a:gd name="connsiteX4" fmla="*/ 0 w 1692000"/>
              <a:gd name="connsiteY4" fmla="*/ 1828800 h 1828800"/>
              <a:gd name="connsiteX0" fmla="*/ 0 w 1601512"/>
              <a:gd name="connsiteY0" fmla="*/ 1828800 h 1828800"/>
              <a:gd name="connsiteX1" fmla="*/ 0 w 1601512"/>
              <a:gd name="connsiteY1" fmla="*/ 0 h 1828800"/>
              <a:gd name="connsiteX2" fmla="*/ 1600172 w 1601512"/>
              <a:gd name="connsiteY2" fmla="*/ 1733550 h 1828800"/>
              <a:gd name="connsiteX3" fmla="*/ 1601512 w 1601512"/>
              <a:gd name="connsiteY3" fmla="*/ 1828800 h 1828800"/>
              <a:gd name="connsiteX4" fmla="*/ 0 w 1601512"/>
              <a:gd name="connsiteY4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1512" h="1828800">
                <a:moveTo>
                  <a:pt x="0" y="1828800"/>
                </a:moveTo>
                <a:lnTo>
                  <a:pt x="0" y="0"/>
                </a:lnTo>
                <a:lnTo>
                  <a:pt x="1600172" y="1733550"/>
                </a:lnTo>
                <a:cubicBezTo>
                  <a:pt x="1600619" y="1765300"/>
                  <a:pt x="1601065" y="1797050"/>
                  <a:pt x="1601512" y="1828800"/>
                </a:cubicBezTo>
                <a:lnTo>
                  <a:pt x="0" y="18288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9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ith subhea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415925"/>
            <a:ext cx="8064500" cy="10414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457326"/>
            <a:ext cx="8064500" cy="4695463"/>
          </a:xfrm>
        </p:spPr>
        <p:txBody>
          <a:bodyPr/>
          <a:lstStyle>
            <a:lvl1pPr marL="0" indent="0">
              <a:buNone/>
              <a:defRPr b="1">
                <a:solidFill>
                  <a:schemeClr val="tx2"/>
                </a:solidFill>
              </a:defRPr>
            </a:lvl1pPr>
            <a:lvl2pPr marL="0" indent="0">
              <a:buNone/>
              <a:defRPr/>
            </a:lvl2pPr>
            <a:lvl3pPr marL="269875" indent="-269875">
              <a:defRPr sz="2400"/>
            </a:lvl3pPr>
            <a:lvl4pPr marL="539750" indent="-269875">
              <a:defRPr sz="2000"/>
            </a:lvl4pPr>
            <a:lvl5pPr marL="808038" indent="-268288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ight Triangle 6"/>
          <p:cNvSpPr/>
          <p:nvPr userDrawn="1"/>
        </p:nvSpPr>
        <p:spPr>
          <a:xfrm flipH="1" flipV="1">
            <a:off x="8899828" y="0"/>
            <a:ext cx="1692000" cy="18288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Triangle 10"/>
          <p:cNvSpPr/>
          <p:nvPr userDrawn="1"/>
        </p:nvSpPr>
        <p:spPr>
          <a:xfrm flipV="1">
            <a:off x="10591828" y="0"/>
            <a:ext cx="1601512" cy="1828800"/>
          </a:xfrm>
          <a:custGeom>
            <a:avLst/>
            <a:gdLst>
              <a:gd name="connsiteX0" fmla="*/ 0 w 1692000"/>
              <a:gd name="connsiteY0" fmla="*/ 1828800 h 1828800"/>
              <a:gd name="connsiteX1" fmla="*/ 0 w 1692000"/>
              <a:gd name="connsiteY1" fmla="*/ 0 h 1828800"/>
              <a:gd name="connsiteX2" fmla="*/ 1692000 w 1692000"/>
              <a:gd name="connsiteY2" fmla="*/ 1828800 h 1828800"/>
              <a:gd name="connsiteX3" fmla="*/ 0 w 1692000"/>
              <a:gd name="connsiteY3" fmla="*/ 1828800 h 1828800"/>
              <a:gd name="connsiteX0" fmla="*/ 0 w 1692000"/>
              <a:gd name="connsiteY0" fmla="*/ 1828800 h 1828800"/>
              <a:gd name="connsiteX1" fmla="*/ 0 w 1692000"/>
              <a:gd name="connsiteY1" fmla="*/ 0 h 1828800"/>
              <a:gd name="connsiteX2" fmla="*/ 1600172 w 1692000"/>
              <a:gd name="connsiteY2" fmla="*/ 1733550 h 1828800"/>
              <a:gd name="connsiteX3" fmla="*/ 1692000 w 1692000"/>
              <a:gd name="connsiteY3" fmla="*/ 1828800 h 1828800"/>
              <a:gd name="connsiteX4" fmla="*/ 0 w 1692000"/>
              <a:gd name="connsiteY4" fmla="*/ 1828800 h 1828800"/>
              <a:gd name="connsiteX0" fmla="*/ 0 w 1601512"/>
              <a:gd name="connsiteY0" fmla="*/ 1828800 h 1828800"/>
              <a:gd name="connsiteX1" fmla="*/ 0 w 1601512"/>
              <a:gd name="connsiteY1" fmla="*/ 0 h 1828800"/>
              <a:gd name="connsiteX2" fmla="*/ 1600172 w 1601512"/>
              <a:gd name="connsiteY2" fmla="*/ 1733550 h 1828800"/>
              <a:gd name="connsiteX3" fmla="*/ 1601512 w 1601512"/>
              <a:gd name="connsiteY3" fmla="*/ 1828800 h 1828800"/>
              <a:gd name="connsiteX4" fmla="*/ 0 w 1601512"/>
              <a:gd name="connsiteY4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1512" h="1828800">
                <a:moveTo>
                  <a:pt x="0" y="1828800"/>
                </a:moveTo>
                <a:lnTo>
                  <a:pt x="0" y="0"/>
                </a:lnTo>
                <a:lnTo>
                  <a:pt x="1600172" y="1733550"/>
                </a:lnTo>
                <a:cubicBezTo>
                  <a:pt x="1600619" y="1765300"/>
                  <a:pt x="1601065" y="1797050"/>
                  <a:pt x="1601512" y="1828800"/>
                </a:cubicBezTo>
                <a:lnTo>
                  <a:pt x="0" y="18288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plus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415925"/>
            <a:ext cx="8064500" cy="10414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457326"/>
            <a:ext cx="4864100" cy="4695463"/>
          </a:xfrm>
        </p:spPr>
        <p:txBody>
          <a:bodyPr/>
          <a:lstStyle>
            <a:lvl1pPr marL="0" indent="0">
              <a:buNone/>
              <a:defRPr b="1">
                <a:solidFill>
                  <a:schemeClr val="tx2"/>
                </a:solidFill>
              </a:defRPr>
            </a:lvl1pPr>
            <a:lvl2pPr marL="0" indent="0">
              <a:buNone/>
              <a:defRPr/>
            </a:lvl2pPr>
            <a:lvl3pPr marL="269875" indent="-269875">
              <a:defRPr sz="2400"/>
            </a:lvl3pPr>
            <a:lvl4pPr marL="539750" indent="-269875">
              <a:defRPr sz="2000"/>
            </a:lvl4pPr>
            <a:lvl5pPr marL="808038" indent="-268288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77000" y="1648325"/>
            <a:ext cx="5257800" cy="3672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0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00" y="850900"/>
            <a:ext cx="5926200" cy="4848678"/>
          </a:xfrm>
        </p:spPr>
        <p:txBody>
          <a:bodyPr anchor="t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000" y="1549401"/>
            <a:ext cx="5926200" cy="4150178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ANM Webinar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A857369-60FF-493A-8B36-F11ED40D390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ight Triangle 7"/>
          <p:cNvSpPr/>
          <p:nvPr userDrawn="1"/>
        </p:nvSpPr>
        <p:spPr>
          <a:xfrm rot="16200000">
            <a:off x="7949572" y="-939639"/>
            <a:ext cx="3305642" cy="5183986"/>
          </a:xfrm>
          <a:custGeom>
            <a:avLst/>
            <a:gdLst>
              <a:gd name="connsiteX0" fmla="*/ 0 w 4752976"/>
              <a:gd name="connsiteY0" fmla="*/ 5181600 h 5181600"/>
              <a:gd name="connsiteX1" fmla="*/ 0 w 4752976"/>
              <a:gd name="connsiteY1" fmla="*/ 0 h 5181600"/>
              <a:gd name="connsiteX2" fmla="*/ 4752976 w 4752976"/>
              <a:gd name="connsiteY2" fmla="*/ 5181600 h 5181600"/>
              <a:gd name="connsiteX3" fmla="*/ 0 w 4752976"/>
              <a:gd name="connsiteY3" fmla="*/ 5181600 h 5181600"/>
              <a:gd name="connsiteX0" fmla="*/ 0 w 4752976"/>
              <a:gd name="connsiteY0" fmla="*/ 5181600 h 5181600"/>
              <a:gd name="connsiteX1" fmla="*/ 0 w 4752976"/>
              <a:gd name="connsiteY1" fmla="*/ 0 h 5181600"/>
              <a:gd name="connsiteX2" fmla="*/ 3309938 w 4752976"/>
              <a:gd name="connsiteY2" fmla="*/ 3595688 h 5181600"/>
              <a:gd name="connsiteX3" fmla="*/ 4752976 w 4752976"/>
              <a:gd name="connsiteY3" fmla="*/ 5181600 h 5181600"/>
              <a:gd name="connsiteX4" fmla="*/ 0 w 4752976"/>
              <a:gd name="connsiteY4" fmla="*/ 5181600 h 5181600"/>
              <a:gd name="connsiteX0" fmla="*/ 0 w 3309938"/>
              <a:gd name="connsiteY0" fmla="*/ 5181600 h 5181600"/>
              <a:gd name="connsiteX1" fmla="*/ 0 w 3309938"/>
              <a:gd name="connsiteY1" fmla="*/ 0 h 5181600"/>
              <a:gd name="connsiteX2" fmla="*/ 3309938 w 3309938"/>
              <a:gd name="connsiteY2" fmla="*/ 3595688 h 5181600"/>
              <a:gd name="connsiteX3" fmla="*/ 3305176 w 3309938"/>
              <a:gd name="connsiteY3" fmla="*/ 5176838 h 5181600"/>
              <a:gd name="connsiteX4" fmla="*/ 0 w 3309938"/>
              <a:gd name="connsiteY4" fmla="*/ 5181600 h 5181600"/>
              <a:gd name="connsiteX0" fmla="*/ 0 w 3309938"/>
              <a:gd name="connsiteY0" fmla="*/ 5181600 h 5181600"/>
              <a:gd name="connsiteX1" fmla="*/ 0 w 3309938"/>
              <a:gd name="connsiteY1" fmla="*/ 0 h 5181600"/>
              <a:gd name="connsiteX2" fmla="*/ 3309938 w 3309938"/>
              <a:gd name="connsiteY2" fmla="*/ 3595688 h 5181600"/>
              <a:gd name="connsiteX3" fmla="*/ 3307563 w 3309938"/>
              <a:gd name="connsiteY3" fmla="*/ 5179222 h 5181600"/>
              <a:gd name="connsiteX4" fmla="*/ 0 w 3309938"/>
              <a:gd name="connsiteY4" fmla="*/ 5181600 h 5181600"/>
              <a:gd name="connsiteX0" fmla="*/ 0 w 3310405"/>
              <a:gd name="connsiteY0" fmla="*/ 5181600 h 5183984"/>
              <a:gd name="connsiteX1" fmla="*/ 0 w 3310405"/>
              <a:gd name="connsiteY1" fmla="*/ 0 h 5183984"/>
              <a:gd name="connsiteX2" fmla="*/ 3309938 w 3310405"/>
              <a:gd name="connsiteY2" fmla="*/ 3595688 h 5183984"/>
              <a:gd name="connsiteX3" fmla="*/ 3309949 w 3310405"/>
              <a:gd name="connsiteY3" fmla="*/ 5183984 h 5183984"/>
              <a:gd name="connsiteX4" fmla="*/ 0 w 3310405"/>
              <a:gd name="connsiteY4" fmla="*/ 5181600 h 518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405" h="5183984">
                <a:moveTo>
                  <a:pt x="0" y="5181600"/>
                </a:moveTo>
                <a:lnTo>
                  <a:pt x="0" y="0"/>
                </a:lnTo>
                <a:lnTo>
                  <a:pt x="3309938" y="3595688"/>
                </a:lnTo>
                <a:cubicBezTo>
                  <a:pt x="3308351" y="4122738"/>
                  <a:pt x="3311536" y="4656934"/>
                  <a:pt x="3309949" y="5183984"/>
                </a:cubicBezTo>
                <a:lnTo>
                  <a:pt x="0" y="51816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Triangle 7"/>
          <p:cNvSpPr/>
          <p:nvPr userDrawn="1"/>
        </p:nvSpPr>
        <p:spPr>
          <a:xfrm rot="16200000" flipH="1">
            <a:off x="7825982" y="2489596"/>
            <a:ext cx="3552823" cy="5183986"/>
          </a:xfrm>
          <a:custGeom>
            <a:avLst/>
            <a:gdLst>
              <a:gd name="connsiteX0" fmla="*/ 0 w 4752976"/>
              <a:gd name="connsiteY0" fmla="*/ 5181600 h 5181600"/>
              <a:gd name="connsiteX1" fmla="*/ 0 w 4752976"/>
              <a:gd name="connsiteY1" fmla="*/ 0 h 5181600"/>
              <a:gd name="connsiteX2" fmla="*/ 4752976 w 4752976"/>
              <a:gd name="connsiteY2" fmla="*/ 5181600 h 5181600"/>
              <a:gd name="connsiteX3" fmla="*/ 0 w 4752976"/>
              <a:gd name="connsiteY3" fmla="*/ 5181600 h 5181600"/>
              <a:gd name="connsiteX0" fmla="*/ 0 w 4752976"/>
              <a:gd name="connsiteY0" fmla="*/ 5181600 h 5181600"/>
              <a:gd name="connsiteX1" fmla="*/ 0 w 4752976"/>
              <a:gd name="connsiteY1" fmla="*/ 0 h 5181600"/>
              <a:gd name="connsiteX2" fmla="*/ 3309938 w 4752976"/>
              <a:gd name="connsiteY2" fmla="*/ 3595688 h 5181600"/>
              <a:gd name="connsiteX3" fmla="*/ 4752976 w 4752976"/>
              <a:gd name="connsiteY3" fmla="*/ 5181600 h 5181600"/>
              <a:gd name="connsiteX4" fmla="*/ 0 w 4752976"/>
              <a:gd name="connsiteY4" fmla="*/ 5181600 h 5181600"/>
              <a:gd name="connsiteX0" fmla="*/ 0 w 3309938"/>
              <a:gd name="connsiteY0" fmla="*/ 5181600 h 5181600"/>
              <a:gd name="connsiteX1" fmla="*/ 0 w 3309938"/>
              <a:gd name="connsiteY1" fmla="*/ 0 h 5181600"/>
              <a:gd name="connsiteX2" fmla="*/ 3309938 w 3309938"/>
              <a:gd name="connsiteY2" fmla="*/ 3595688 h 5181600"/>
              <a:gd name="connsiteX3" fmla="*/ 3305176 w 3309938"/>
              <a:gd name="connsiteY3" fmla="*/ 5176838 h 5181600"/>
              <a:gd name="connsiteX4" fmla="*/ 0 w 3309938"/>
              <a:gd name="connsiteY4" fmla="*/ 5181600 h 5181600"/>
              <a:gd name="connsiteX0" fmla="*/ 0 w 3309938"/>
              <a:gd name="connsiteY0" fmla="*/ 5181600 h 5181600"/>
              <a:gd name="connsiteX1" fmla="*/ 0 w 3309938"/>
              <a:gd name="connsiteY1" fmla="*/ 0 h 5181600"/>
              <a:gd name="connsiteX2" fmla="*/ 3309938 w 3309938"/>
              <a:gd name="connsiteY2" fmla="*/ 3595688 h 5181600"/>
              <a:gd name="connsiteX3" fmla="*/ 3307563 w 3309938"/>
              <a:gd name="connsiteY3" fmla="*/ 5179222 h 5181600"/>
              <a:gd name="connsiteX4" fmla="*/ 0 w 3309938"/>
              <a:gd name="connsiteY4" fmla="*/ 5181600 h 5181600"/>
              <a:gd name="connsiteX0" fmla="*/ 0 w 3310405"/>
              <a:gd name="connsiteY0" fmla="*/ 5181600 h 5183984"/>
              <a:gd name="connsiteX1" fmla="*/ 0 w 3310405"/>
              <a:gd name="connsiteY1" fmla="*/ 0 h 5183984"/>
              <a:gd name="connsiteX2" fmla="*/ 3309938 w 3310405"/>
              <a:gd name="connsiteY2" fmla="*/ 3595688 h 5183984"/>
              <a:gd name="connsiteX3" fmla="*/ 3309949 w 3310405"/>
              <a:gd name="connsiteY3" fmla="*/ 5183984 h 5183984"/>
              <a:gd name="connsiteX4" fmla="*/ 0 w 3310405"/>
              <a:gd name="connsiteY4" fmla="*/ 5181600 h 518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405" h="5183984">
                <a:moveTo>
                  <a:pt x="0" y="5181600"/>
                </a:moveTo>
                <a:lnTo>
                  <a:pt x="0" y="0"/>
                </a:lnTo>
                <a:lnTo>
                  <a:pt x="3309938" y="3595688"/>
                </a:lnTo>
                <a:cubicBezTo>
                  <a:pt x="3308351" y="4122738"/>
                  <a:pt x="3311536" y="4656934"/>
                  <a:pt x="3309949" y="5183984"/>
                </a:cubicBezTo>
                <a:lnTo>
                  <a:pt x="0" y="51816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 userDrawn="1"/>
        </p:nvSpPr>
        <p:spPr>
          <a:xfrm>
            <a:off x="1254012" y="6152789"/>
            <a:ext cx="321734" cy="25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1570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9500" y="415925"/>
            <a:ext cx="8064500" cy="143192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0" y="1847850"/>
            <a:ext cx="8064500" cy="428588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152789"/>
            <a:ext cx="2895600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500" b="1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88534" y="6152789"/>
            <a:ext cx="7755466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1">
                <a:solidFill>
                  <a:schemeClr val="tx1"/>
                </a:solidFill>
              </a:defRPr>
            </a:lvl1pPr>
          </a:lstStyle>
          <a:p>
            <a:r>
              <a:rPr lang="en-GB"/>
              <a:t>ANM Webinar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891" y="6152789"/>
            <a:ext cx="727914" cy="25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500" b="1">
                <a:solidFill>
                  <a:schemeClr val="tx1"/>
                </a:solidFill>
              </a:defRPr>
            </a:lvl1pPr>
          </a:lstStyle>
          <a:p>
            <a:fld id="{7A857369-60FF-493A-8B36-F11ED40D390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114" y="5810845"/>
            <a:ext cx="1453311" cy="7296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54012" y="6152789"/>
            <a:ext cx="321734" cy="25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500" b="1" dirty="0"/>
              <a:t>&gt;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37" y="278590"/>
            <a:ext cx="561600" cy="84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3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8" r:id="rId4"/>
    <p:sldLayoutId id="2147483651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Calibri" panose="020F0502020204030204" pitchFamily="34" charset="0"/>
        <a:buChar char="&gt;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Calibri" panose="020F0502020204030204" pitchFamily="34" charset="0"/>
        <a:buChar char="&gt;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Calibri" panose="020F0502020204030204" pitchFamily="34" charset="0"/>
        <a:buChar char="&gt;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7305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Calibri" panose="020F0502020204030204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00000"/>
        </a:lnSpc>
        <a:spcBef>
          <a:spcPts val="800"/>
        </a:spcBef>
        <a:buClr>
          <a:schemeClr val="tx2"/>
        </a:buClr>
        <a:buFont typeface="Calibri" panose="020F0502020204030204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Charging For Active Network Management / Flexible Connections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7999" y="5202238"/>
            <a:ext cx="5256411" cy="1655762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Webinar - 15 May 2019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The Webinar will begin Shortly</a:t>
            </a:r>
          </a:p>
        </p:txBody>
      </p:sp>
    </p:spTree>
    <p:extLst>
      <p:ext uri="{BB962C8B-B14F-4D97-AF65-F5344CB8AC3E}">
        <p14:creationId xmlns:p14="http://schemas.microsoft.com/office/powerpoint/2010/main" val="854850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Type 2: Wide Area ANM (Simple)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10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90" y="1457326"/>
            <a:ext cx="11008709" cy="442051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2267838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Type 2: Wide Area ANM (Complex)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11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1600200"/>
            <a:ext cx="11089232" cy="4205064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3585529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ANM Charging – Proposed Cost Recovery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12</a:t>
            </a:fld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486584"/>
              </p:ext>
            </p:extLst>
          </p:nvPr>
        </p:nvGraphicFramePr>
        <p:xfrm>
          <a:off x="839416" y="1123122"/>
          <a:ext cx="8946994" cy="5250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5638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Cost Components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Type 1 Single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Type 1 Multiple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Type 2 Wide Area</a:t>
                      </a:r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96">
                <a:tc gridSpan="4">
                  <a:txBody>
                    <a:bodyPr/>
                    <a:lstStyle/>
                    <a:p>
                      <a:r>
                        <a:rPr lang="en-GB" b="1" dirty="0"/>
                        <a:t>Capital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5638">
                <a:tc>
                  <a:txBody>
                    <a:bodyPr/>
                    <a:lstStyle/>
                    <a:p>
                      <a:r>
                        <a:rPr lang="en-GB" b="1" dirty="0"/>
                        <a:t>Customer extension assets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53">
                <a:tc>
                  <a:txBody>
                    <a:bodyPr/>
                    <a:lstStyle/>
                    <a:p>
                      <a:r>
                        <a:rPr lang="en-GB" b="1" dirty="0"/>
                        <a:t>End user control unit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638">
                <a:tc>
                  <a:txBody>
                    <a:bodyPr/>
                    <a:lstStyle/>
                    <a:p>
                      <a:r>
                        <a:rPr lang="en-GB" b="1" dirty="0"/>
                        <a:t>Local system management unit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Shared between participants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Recovered via </a:t>
                      </a:r>
                      <a:r>
                        <a:rPr lang="en-GB" dirty="0" err="1"/>
                        <a:t>DUoS</a:t>
                      </a:r>
                      <a:endParaRPr lang="en-GB" dirty="0"/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638">
                <a:tc>
                  <a:txBody>
                    <a:bodyPr/>
                    <a:lstStyle/>
                    <a:p>
                      <a:r>
                        <a:rPr lang="en-GB" b="1" dirty="0"/>
                        <a:t>Scheme management unit 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Charged individually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Shared between participants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marR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Recovered via </a:t>
                      </a:r>
                      <a:r>
                        <a:rPr lang="en-GB" dirty="0" err="1"/>
                        <a:t>DUoS</a:t>
                      </a:r>
                      <a:endParaRPr lang="en-GB" dirty="0"/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638">
                <a:tc>
                  <a:txBody>
                    <a:bodyPr/>
                    <a:lstStyle/>
                    <a:p>
                      <a:r>
                        <a:rPr lang="en-GB" b="1" dirty="0"/>
                        <a:t>Central Management unit 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N/A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N/A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marR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Recovered via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D</a:t>
                      </a:r>
                      <a:r>
                        <a:rPr lang="en-GB" dirty="0" err="1"/>
                        <a:t>UoS</a:t>
                      </a:r>
                      <a:endParaRPr lang="en-GB" dirty="0"/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00">
                <a:tc gridSpan="4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Enduring O&amp;M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331">
                <a:tc>
                  <a:txBody>
                    <a:bodyPr/>
                    <a:lstStyle/>
                    <a:p>
                      <a:r>
                        <a:rPr lang="en-GB" b="1" dirty="0"/>
                        <a:t>Communications, licensing, other</a:t>
                      </a: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Recovered via </a:t>
                      </a:r>
                      <a:r>
                        <a:rPr lang="en-GB" dirty="0" err="1"/>
                        <a:t>DUoS</a:t>
                      </a:r>
                      <a:endParaRPr lang="en-GB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Recovered via </a:t>
                      </a:r>
                      <a:r>
                        <a:rPr lang="en-GB" dirty="0" err="1"/>
                        <a:t>DUoS</a:t>
                      </a:r>
                      <a:endParaRPr lang="en-GB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marR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Recovered via </a:t>
                      </a:r>
                      <a:r>
                        <a:rPr lang="en-GB" dirty="0" err="1"/>
                        <a:t>DUoS</a:t>
                      </a:r>
                      <a:endParaRPr lang="en-GB" dirty="0"/>
                    </a:p>
                  </a:txBody>
                  <a:tcPr marL="84406" marR="8440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011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2400" kern="0" dirty="0">
                <a:solidFill>
                  <a:schemeClr val="bg1"/>
                </a:solidFill>
              </a:rPr>
              <a:t>Take on board feedback from today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2400" kern="0" dirty="0">
                <a:solidFill>
                  <a:schemeClr val="bg1"/>
                </a:solidFill>
              </a:rPr>
              <a:t>Conclude drafting of proposed changes to Common Connection Charging Methodology 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2400" kern="0" dirty="0">
                <a:solidFill>
                  <a:schemeClr val="bg1"/>
                </a:solidFill>
              </a:rPr>
              <a:t>Present proposals to ENA Open Networks Steering Group – June 2019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2400" kern="0" dirty="0">
                <a:solidFill>
                  <a:schemeClr val="bg1"/>
                </a:solidFill>
              </a:rPr>
              <a:t>Submit DCUSA Change Proposal - June/July 2019</a:t>
            </a:r>
          </a:p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9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Webinar Aims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2400" kern="0" dirty="0">
                <a:solidFill>
                  <a:schemeClr val="bg1"/>
                </a:solidFill>
              </a:rPr>
              <a:t>To provide you with: </a:t>
            </a:r>
          </a:p>
          <a:p>
            <a:pPr marL="685817" lvl="2" indent="-316531">
              <a:spcBef>
                <a:spcPts val="0"/>
              </a:spcBef>
              <a:spcAft>
                <a:spcPts val="1108"/>
              </a:spcAft>
            </a:pPr>
            <a:r>
              <a:rPr lang="en-GB" sz="2400" kern="0" dirty="0">
                <a:solidFill>
                  <a:schemeClr val="bg1"/>
                </a:solidFill>
              </a:rPr>
              <a:t>- an update on our work</a:t>
            </a:r>
          </a:p>
          <a:p>
            <a:pPr marL="685817" lvl="2" indent="-316531">
              <a:spcBef>
                <a:spcPts val="0"/>
              </a:spcBef>
              <a:spcAft>
                <a:spcPts val="1108"/>
              </a:spcAft>
            </a:pPr>
            <a:r>
              <a:rPr lang="en-GB" sz="2400" kern="0" dirty="0">
                <a:solidFill>
                  <a:schemeClr val="bg1"/>
                </a:solidFill>
              </a:rPr>
              <a:t>- an explanation of our proposals</a:t>
            </a:r>
          </a:p>
          <a:p>
            <a:pPr marL="685817" lvl="2" indent="-316531">
              <a:spcBef>
                <a:spcPts val="0"/>
              </a:spcBef>
              <a:spcAft>
                <a:spcPts val="1108"/>
              </a:spcAft>
            </a:pPr>
            <a:r>
              <a:rPr lang="en-GB" sz="2400" kern="0" dirty="0">
                <a:solidFill>
                  <a:schemeClr val="bg1"/>
                </a:solidFill>
              </a:rPr>
              <a:t>- opportunity to ask questions/challenge</a:t>
            </a:r>
          </a:p>
          <a:p>
            <a:pPr marL="685817" lvl="2" indent="-316531">
              <a:spcBef>
                <a:spcPts val="0"/>
              </a:spcBef>
              <a:spcAft>
                <a:spcPts val="1108"/>
              </a:spcAft>
            </a:pPr>
            <a:r>
              <a:rPr lang="en-GB" sz="2400" kern="0" dirty="0">
                <a:solidFill>
                  <a:schemeClr val="bg1"/>
                </a:solidFill>
              </a:rPr>
              <a:t>- an overview of next steps</a:t>
            </a:r>
          </a:p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42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Background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Ofgem asked DNOs to jointly review the principles for connection charging for Active Network Management (ANM) schemes.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The existing Common Connection Charging Methodology (CCCM) was developed against a backdrop of traditional engineering assets.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The CCCM includes rules for the apportionment of asset reinforcement costs (where shared assets are swapped-out for larger ones)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In contrast ANM/flexible connections avoid the need for reinforcement by sharing available headroom and utilising existing assets closer to their maximum operating parameters. 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ANM/flexible connections use advanced smart grid technology with their own costs. 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3</a:t>
            </a:fld>
            <a:endParaRPr lang="en-GB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" b="2166"/>
          <a:stretch>
            <a:fillRect/>
          </a:stretch>
        </p:blipFill>
        <p:spPr/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3367577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Developing</a:t>
            </a:r>
            <a:r>
              <a:rPr lang="en-US" sz="3600" kern="0" dirty="0">
                <a:solidFill>
                  <a:schemeClr val="bg1"/>
                </a:solidFill>
              </a:rPr>
              <a:t> </a:t>
            </a:r>
            <a:r>
              <a:rPr lang="en-US" sz="3600" dirty="0"/>
              <a:t>Common Charging Principles</a:t>
            </a:r>
            <a:endParaRPr lang="en-GB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spcBef>
                <a:spcPts val="0"/>
              </a:spcBef>
              <a:spcAft>
                <a:spcPts val="1108"/>
              </a:spcAft>
            </a:pPr>
            <a:r>
              <a:rPr lang="en-GB" sz="1846" i="1" kern="0" dirty="0"/>
              <a:t>“… compliance with the methodology results in charges which reflect, as far as is reasonably practicable (taking account of implementation costs), the costs incurred by the licensee in its Distribution Business”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endParaRPr lang="en-GB" sz="1846" kern="0" dirty="0"/>
          </a:p>
          <a:p>
            <a:pPr lvl="1">
              <a:spcBef>
                <a:spcPts val="0"/>
              </a:spcBef>
              <a:spcAft>
                <a:spcPts val="1108"/>
              </a:spcAft>
            </a:pPr>
            <a:r>
              <a:rPr lang="en-GB" sz="1846" kern="0" dirty="0"/>
              <a:t>What are the costs?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Capital costs of connection 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Enduring running costs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endParaRPr lang="en-GB" sz="1846" kern="0" dirty="0"/>
          </a:p>
          <a:p>
            <a:pPr lvl="1">
              <a:spcBef>
                <a:spcPts val="0"/>
              </a:spcBef>
              <a:spcAft>
                <a:spcPts val="1108"/>
              </a:spcAft>
            </a:pPr>
            <a:r>
              <a:rPr lang="en-GB" sz="1846" kern="0" dirty="0"/>
              <a:t>How should costs be allocated?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Recognition of wider benefits 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Different treatment of capital costs associated with different scheme types?</a:t>
            </a:r>
          </a:p>
          <a:p>
            <a:pPr marL="316531" lvl="1" indent="-316531">
              <a:spcBef>
                <a:spcPts val="0"/>
              </a:spcBef>
              <a:spcAft>
                <a:spcPts val="1108"/>
              </a:spcAft>
              <a:buFontTx/>
              <a:buChar char="•"/>
            </a:pPr>
            <a:r>
              <a:rPr lang="en-GB" sz="1846" kern="0" dirty="0"/>
              <a:t>Different treatment of enduring O&amp;M costs to those applied to existing ‘standard’ connections?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4</a:t>
            </a:fld>
            <a:endParaRPr lang="en-GB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6" b="2166"/>
          <a:stretch>
            <a:fillRect/>
          </a:stretch>
        </p:blipFill>
        <p:spPr/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312244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Recognising ‘flexible’ can be Minimum Scheme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583326"/>
            <a:ext cx="10345092" cy="4695463"/>
          </a:xfrm>
        </p:spPr>
        <p:txBody>
          <a:bodyPr/>
          <a:lstStyle/>
          <a:p>
            <a:pPr marL="360363" lvl="1">
              <a:spcBef>
                <a:spcPts val="0"/>
              </a:spcBef>
              <a:spcAft>
                <a:spcPts val="600"/>
              </a:spcAft>
            </a:pPr>
            <a:r>
              <a:rPr lang="en-GB" sz="1850" i="1" dirty="0"/>
              <a:t>“The Minimum Scheme is the Scheme with the lowest overall capital cost (as estimated by us), solely to provide the Required Capacity.”</a:t>
            </a:r>
          </a:p>
          <a:p>
            <a:pPr marL="30764" lvl="1">
              <a:spcBef>
                <a:spcPts val="0"/>
              </a:spcBef>
              <a:spcAft>
                <a:spcPts val="600"/>
              </a:spcAft>
            </a:pPr>
            <a:r>
              <a:rPr lang="en-GB" sz="1850" i="1" dirty="0"/>
              <a:t> </a:t>
            </a:r>
          </a:p>
          <a:p>
            <a:pPr marL="373664" lvl="1" indent="-342900">
              <a:spcBef>
                <a:spcPts val="0"/>
              </a:spcBef>
              <a:spcAft>
                <a:spcPts val="600"/>
              </a:spcAft>
              <a:buFont typeface="+mj-lt"/>
              <a:buChar char="•"/>
            </a:pPr>
            <a:r>
              <a:rPr lang="en-GB" sz="1850" dirty="0"/>
              <a:t>Customers now have choices to request and accept less than 24/7 capacity continuity via a flexible connection </a:t>
            </a:r>
          </a:p>
          <a:p>
            <a:pPr marL="373664" lvl="1" indent="-342900">
              <a:spcBef>
                <a:spcPts val="0"/>
              </a:spcBef>
              <a:spcAft>
                <a:spcPts val="600"/>
              </a:spcAft>
              <a:buFont typeface="+mj-lt"/>
              <a:buChar char="•"/>
            </a:pPr>
            <a:endParaRPr lang="en-GB" sz="1850" dirty="0"/>
          </a:p>
          <a:p>
            <a:pPr marL="373664" lvl="1" indent="-342900">
              <a:spcBef>
                <a:spcPts val="0"/>
              </a:spcBef>
              <a:spcAft>
                <a:spcPts val="600"/>
              </a:spcAft>
              <a:buFont typeface="+mj-lt"/>
              <a:buChar char="•"/>
            </a:pPr>
            <a:r>
              <a:rPr lang="en-GB" sz="1850" i="1" dirty="0"/>
              <a:t>Required Capacity </a:t>
            </a:r>
            <a:r>
              <a:rPr lang="en-GB" sz="1850" dirty="0"/>
              <a:t>can therefore both be defined both in MW and the extent to which customers are prepared to be flexible.</a:t>
            </a:r>
          </a:p>
          <a:p>
            <a:pPr marL="373664" lvl="1" indent="-342900">
              <a:spcBef>
                <a:spcPts val="0"/>
              </a:spcBef>
              <a:spcAft>
                <a:spcPts val="600"/>
              </a:spcAft>
              <a:buFont typeface="+mj-lt"/>
              <a:buChar char="•"/>
            </a:pPr>
            <a:endParaRPr lang="en-GB" sz="1850" dirty="0"/>
          </a:p>
          <a:p>
            <a:pPr marL="373664" lvl="1" indent="-342900">
              <a:spcBef>
                <a:spcPts val="0"/>
              </a:spcBef>
              <a:spcAft>
                <a:spcPts val="600"/>
              </a:spcAft>
              <a:buFont typeface="+mj-lt"/>
              <a:buChar char="•"/>
            </a:pPr>
            <a:r>
              <a:rPr lang="en-GB" sz="1850" dirty="0"/>
              <a:t>Customer can still choose 24/7 continuity and in such circumstances the </a:t>
            </a:r>
            <a:r>
              <a:rPr lang="en-GB" sz="1850" i="1" dirty="0"/>
              <a:t>Minimum Scheme </a:t>
            </a:r>
            <a:r>
              <a:rPr lang="en-GB" sz="1850" dirty="0"/>
              <a:t>will not be a flexible connection and will include reinforcement.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ANM Webinar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30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Defining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0" y="1457326"/>
            <a:ext cx="10705132" cy="4695463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GB" sz="1850" dirty="0"/>
              <a:t>The following categorisation of ANM is proposed: </a:t>
            </a:r>
          </a:p>
          <a:p>
            <a:pPr marL="28575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50" b="1" dirty="0"/>
              <a:t>Type 1 – Dedicated ANM</a:t>
            </a:r>
            <a:r>
              <a:rPr lang="en-GB" sz="1850" dirty="0"/>
              <a:t>: A flexible connection/ANM scheme managing constraint(s) where there are no customers downstream of the constraint(s) who could connect new or additional generation without being controlled by the ANM scheme </a:t>
            </a:r>
          </a:p>
          <a:p>
            <a:pPr marL="285750"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50" b="1" dirty="0"/>
              <a:t>Type 2 – Wide Area ANM</a:t>
            </a:r>
            <a:r>
              <a:rPr lang="en-GB" sz="1850" dirty="0"/>
              <a:t>: An ANM scheme managing constraint(s) where there are customers downstream of the constraint(s) who could connect new or additional generation without being controlled by the ANM scheme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GB" sz="200" dirty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GB" sz="1850" dirty="0"/>
              <a:t>The key difference is that the Type 1 scheme only benefits specific participants (no wider benefits) whilst Type 2 enables other diverse users to operate un-curtailed (providing wider benefits)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08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Single Customer without ANM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7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91" y="980728"/>
            <a:ext cx="10153127" cy="4419946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272713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Type 1: Dedicated Single Customer ANM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8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196752"/>
            <a:ext cx="11593288" cy="4243164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425117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415925"/>
            <a:ext cx="8472884" cy="1041401"/>
          </a:xfrm>
        </p:spPr>
        <p:txBody>
          <a:bodyPr>
            <a:normAutofit/>
          </a:bodyPr>
          <a:lstStyle/>
          <a:p>
            <a:r>
              <a:rPr lang="en-GB" sz="3600" dirty="0"/>
              <a:t>Type 1: Dedicated Multiple Customer ANM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369-60FF-493A-8B36-F11ED40D3906}" type="slidenum">
              <a:rPr lang="en-GB" smtClean="0"/>
              <a:t>9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60" y="1579067"/>
            <a:ext cx="11521280" cy="4451981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ANM Webinar</a:t>
            </a:r>
          </a:p>
        </p:txBody>
      </p:sp>
    </p:spTree>
    <p:extLst>
      <p:ext uri="{BB962C8B-B14F-4D97-AF65-F5344CB8AC3E}">
        <p14:creationId xmlns:p14="http://schemas.microsoft.com/office/powerpoint/2010/main" val="2063255263"/>
      </p:ext>
    </p:extLst>
  </p:cSld>
  <p:clrMapOvr>
    <a:masterClrMapping/>
  </p:clrMapOvr>
</p:sld>
</file>

<file path=ppt/theme/theme1.xml><?xml version="1.0" encoding="utf-8"?>
<a:theme xmlns:a="http://schemas.openxmlformats.org/drawingml/2006/main" name="Charging Futures Presentation Template[1]">
  <a:themeElements>
    <a:clrScheme name="Custom 727">
      <a:dk1>
        <a:srgbClr val="3C3C3C"/>
      </a:dk1>
      <a:lt1>
        <a:sysClr val="window" lastClr="FFFFFF"/>
      </a:lt1>
      <a:dk2>
        <a:srgbClr val="93C01F"/>
      </a:dk2>
      <a:lt2>
        <a:srgbClr val="DDDB00"/>
      </a:lt2>
      <a:accent1>
        <a:srgbClr val="00ACB9"/>
      </a:accent1>
      <a:accent2>
        <a:srgbClr val="C80B1C"/>
      </a:accent2>
      <a:accent3>
        <a:srgbClr val="821F81"/>
      </a:accent3>
      <a:accent4>
        <a:srgbClr val="006EB6"/>
      </a:accent4>
      <a:accent5>
        <a:srgbClr val="EE7D00"/>
      </a:accent5>
      <a:accent6>
        <a:srgbClr val="FAB900"/>
      </a:accent6>
      <a:hlink>
        <a:srgbClr val="0563C1"/>
      </a:hlink>
      <a:folHlink>
        <a:srgbClr val="954F72"/>
      </a:folHlink>
    </a:clrScheme>
    <a:fontScheme name="Custom 20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rging Futures Presentation Template1.potx [Read-Only]" id="{CCBD1C1E-CD21-471D-A55B-BAA846FD015F}" vid="{E054C8B0-1600-4B3F-B303-85F61E4B33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515BEE660EDB4ABA2A6D504598E1AF" ma:contentTypeVersion="0" ma:contentTypeDescription="Create a new document." ma:contentTypeScope="" ma:versionID="32dcaf4ee32aac8151d9dec90e66c38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36B051-1E05-467D-993E-6CB4168F05D8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81924C7-47A8-4E38-9D37-ED9525404B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FBD60C9-19EA-49B6-84D0-72646805A1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Charging Futures Presentation Template1</Template>
  <TotalTime>240</TotalTime>
  <Words>668</Words>
  <Application>Microsoft Office PowerPoint</Application>
  <PresentationFormat>Widescreen</PresentationFormat>
  <Paragraphs>108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Charging Futures Presentation Template[1]</vt:lpstr>
      <vt:lpstr>Charging For Active Network Management / Flexible Connections</vt:lpstr>
      <vt:lpstr>Webinar Aims</vt:lpstr>
      <vt:lpstr>Background</vt:lpstr>
      <vt:lpstr>Developing Common Charging Principles</vt:lpstr>
      <vt:lpstr>Recognising ‘flexible’ can be Minimum Scheme</vt:lpstr>
      <vt:lpstr>Defining types</vt:lpstr>
      <vt:lpstr>Single Customer without ANM</vt:lpstr>
      <vt:lpstr>Type 1: Dedicated Single Customer ANM</vt:lpstr>
      <vt:lpstr>Type 1: Dedicated Multiple Customer ANM</vt:lpstr>
      <vt:lpstr>Type 2: Wide Area ANM (Simple)</vt:lpstr>
      <vt:lpstr>Type 2: Wide Area ANM (Complex)</vt:lpstr>
      <vt:lpstr>ANM Charging – Proposed Cost Recovery</vt:lpstr>
      <vt:lpstr>Next Steps</vt:lpstr>
    </vt:vector>
  </TitlesOfParts>
  <Company>National Grid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Charging For Active Network Management / Flexible Connections</dc:title>
  <dc:creator>Henry (ESO), Joseph</dc:creator>
  <cp:lastModifiedBy>Hemus (ESO), Andrew</cp:lastModifiedBy>
  <cp:revision>8</cp:revision>
  <dcterms:created xsi:type="dcterms:W3CDTF">2019-05-10T10:00:18Z</dcterms:created>
  <dcterms:modified xsi:type="dcterms:W3CDTF">2019-06-03T14:16:32Z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0x0101002B515BEE660EDB4ABA2A6D504598E1AF</vt:lpwstr>
  </property>
  <property fmtid="{D5CDD505-2E9C-101B-9397-08002B2CF9AE}" pid="3" name="_AdHocReviewCycleID">
    <vt:i4>-85352573</vt:i4>
  </property>
  <property fmtid="{D5CDD505-2E9C-101B-9397-08002B2CF9AE}" pid="4" name="_NewReviewCycle">
    <vt:lpwstr/>
  </property>
  <property fmtid="{D5CDD505-2E9C-101B-9397-08002B2CF9AE}" pid="5" name="_EmailSubject">
    <vt:lpwstr>Updated ANM Slides</vt:lpwstr>
  </property>
  <property fmtid="{D5CDD505-2E9C-101B-9397-08002B2CF9AE}" pid="6" name="_AuthorEmail">
    <vt:lpwstr>Paul.Mcgimpsey@spenergynetworks.co.uk</vt:lpwstr>
  </property>
  <property fmtid="{D5CDD505-2E9C-101B-9397-08002B2CF9AE}" pid="7" name="_AuthorEmailDisplayName">
    <vt:lpwstr>McGimpsey, Paul</vt:lpwstr>
  </property>
  <property fmtid="{D5CDD505-2E9C-101B-9397-08002B2CF9AE}" pid="8" name="_PreviousAdHocReviewCycleID">
    <vt:i4>-352072628</vt:i4>
  </property>
</Properties>
</file>