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9" r:id="rId5"/>
    <p:sldId id="260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9FF"/>
    <a:srgbClr val="FF00FF"/>
    <a:srgbClr val="813366"/>
    <a:srgbClr val="3F073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ata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g"/></Relationships>
</file>

<file path=ppt/diagrams/_rels/drawing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  <a:ea typeface="+mn-ea"/>
              <a:cs typeface="+mn-cs"/>
            </a:rPr>
            <a:t>1</a:t>
          </a: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. Service Data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1679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2. Contact and billing data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31235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3. Settlement System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98762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4. Invoices &amp; backing data created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32117" custLinFactY="46352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5. Provider emailed</a:t>
          </a: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216798" custLinFactY="42410" custLinFactNeighborX="-71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75C740-479A-4218-8187-89C882EE5B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5C2D4D7-AC1D-4B57-8C97-F2C94DD7840D}">
      <dgm:prSet phldrT="[Text]" custT="1"/>
      <dgm:spPr/>
      <dgm:t>
        <a:bodyPr/>
        <a:lstStyle/>
        <a:p>
          <a:r>
            <a: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6. Finance instructed to release payment</a:t>
          </a:r>
          <a:endParaRPr lang="en-GB" sz="1000" b="1" dirty="0">
            <a:solidFill>
              <a:schemeClr val="tx1">
                <a:lumMod val="65000"/>
                <a:lumOff val="35000"/>
              </a:schemeClr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8DA17DE-4BDE-4599-8D52-C5D12E15C7C3}" type="parTrans" cxnId="{C22503FB-82C0-4093-89A5-A37BC346F417}">
      <dgm:prSet/>
      <dgm:spPr/>
      <dgm:t>
        <a:bodyPr/>
        <a:lstStyle/>
        <a:p>
          <a:endParaRPr lang="en-GB"/>
        </a:p>
      </dgm:t>
    </dgm:pt>
    <dgm:pt modelId="{124E4C14-B9BC-4B1B-84B1-E7820AC16637}" type="sibTrans" cxnId="{C22503FB-82C0-4093-89A5-A37BC346F41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solidFill>
            <a:srgbClr val="454546"/>
          </a:solidFill>
        </a:ln>
      </dgm:spPr>
      <dgm:t>
        <a:bodyPr/>
        <a:lstStyle/>
        <a:p>
          <a:endParaRPr lang="en-GB"/>
        </a:p>
      </dgm:t>
    </dgm:pt>
    <dgm:pt modelId="{DDD9C397-696B-4E4C-9309-C1F316588903}" type="pres">
      <dgm:prSet presAssocID="{9D75C740-479A-4218-8187-89C882EE5BCA}" presName="Name0" presStyleCnt="0">
        <dgm:presLayoutVars>
          <dgm:chMax val="7"/>
          <dgm:chPref val="7"/>
          <dgm:dir/>
        </dgm:presLayoutVars>
      </dgm:prSet>
      <dgm:spPr/>
    </dgm:pt>
    <dgm:pt modelId="{67373F06-1982-4891-8680-DA006C71BC53}" type="pres">
      <dgm:prSet presAssocID="{9D75C740-479A-4218-8187-89C882EE5BCA}" presName="Name1" presStyleCnt="0"/>
      <dgm:spPr/>
    </dgm:pt>
    <dgm:pt modelId="{BE269EE3-16B3-4317-A847-0E0054B6D09C}" type="pres">
      <dgm:prSet presAssocID="{124E4C14-B9BC-4B1B-84B1-E7820AC16637}" presName="picture_1" presStyleCnt="0"/>
      <dgm:spPr/>
    </dgm:pt>
    <dgm:pt modelId="{04B2E28F-67FB-4461-B085-17C770EAED38}" type="pres">
      <dgm:prSet presAssocID="{124E4C14-B9BC-4B1B-84B1-E7820AC16637}" presName="pictureRepeatNode" presStyleLbl="alignImgPlace1" presStyleIdx="0" presStyleCnt="1" custScaleX="130200" custScaleY="139221" custLinFactNeighborX="-1058" custLinFactNeighborY="-14806"/>
      <dgm:spPr/>
    </dgm:pt>
    <dgm:pt modelId="{EF5AE557-521E-46E1-843D-C01FB97D6EB5}" type="pres">
      <dgm:prSet presAssocID="{25C2D4D7-AC1D-4B57-8C97-F2C94DD7840D}" presName="text_1" presStyleLbl="node1" presStyleIdx="0" presStyleCnt="0" custScaleX="312500" custLinFactY="53729" custLinFactNeighborY="100000">
        <dgm:presLayoutVars>
          <dgm:bulletEnabled val="1"/>
        </dgm:presLayoutVars>
      </dgm:prSet>
      <dgm:spPr/>
    </dgm:pt>
  </dgm:ptLst>
  <dgm:cxnLst>
    <dgm:cxn modelId="{888EEC3B-A8BB-4EFC-A2B9-C9C9043C6CF6}" type="presOf" srcId="{9D75C740-479A-4218-8187-89C882EE5BCA}" destId="{DDD9C397-696B-4E4C-9309-C1F316588903}" srcOrd="0" destOrd="0" presId="urn:microsoft.com/office/officeart/2008/layout/CircularPictureCallout"/>
    <dgm:cxn modelId="{7A29563F-9D1A-4E56-9B0F-4179DFB6367F}" type="presOf" srcId="{124E4C14-B9BC-4B1B-84B1-E7820AC16637}" destId="{04B2E28F-67FB-4461-B085-17C770EAED38}" srcOrd="0" destOrd="0" presId="urn:microsoft.com/office/officeart/2008/layout/CircularPictureCallout"/>
    <dgm:cxn modelId="{286332DC-ED1C-4308-AB86-6CC7269EEFC1}" type="presOf" srcId="{25C2D4D7-AC1D-4B57-8C97-F2C94DD7840D}" destId="{EF5AE557-521E-46E1-843D-C01FB97D6EB5}" srcOrd="0" destOrd="0" presId="urn:microsoft.com/office/officeart/2008/layout/CircularPictureCallout"/>
    <dgm:cxn modelId="{C22503FB-82C0-4093-89A5-A37BC346F417}" srcId="{9D75C740-479A-4218-8187-89C882EE5BCA}" destId="{25C2D4D7-AC1D-4B57-8C97-F2C94DD7840D}" srcOrd="0" destOrd="0" parTransId="{C8DA17DE-4BDE-4599-8D52-C5D12E15C7C3}" sibTransId="{124E4C14-B9BC-4B1B-84B1-E7820AC16637}"/>
    <dgm:cxn modelId="{55BC9762-1E97-45A8-B124-B2D8B5378C07}" type="presParOf" srcId="{DDD9C397-696B-4E4C-9309-C1F316588903}" destId="{67373F06-1982-4891-8680-DA006C71BC53}" srcOrd="0" destOrd="0" presId="urn:microsoft.com/office/officeart/2008/layout/CircularPictureCallout"/>
    <dgm:cxn modelId="{7C3A7D2A-F6F9-4564-B19D-7CA168D9BCFD}" type="presParOf" srcId="{67373F06-1982-4891-8680-DA006C71BC53}" destId="{BE269EE3-16B3-4317-A847-0E0054B6D09C}" srcOrd="0" destOrd="0" presId="urn:microsoft.com/office/officeart/2008/layout/CircularPictureCallout"/>
    <dgm:cxn modelId="{B1089097-A6F2-4CED-9F51-120685EF92E7}" type="presParOf" srcId="{BE269EE3-16B3-4317-A847-0E0054B6D09C}" destId="{04B2E28F-67FB-4461-B085-17C770EAED38}" srcOrd="0" destOrd="0" presId="urn:microsoft.com/office/officeart/2008/layout/CircularPictureCallout"/>
    <dgm:cxn modelId="{6C7ACB6F-6346-44C8-8298-EFE21817D9EB}" type="presParOf" srcId="{67373F06-1982-4891-8680-DA006C71BC53}" destId="{EF5AE557-521E-46E1-843D-C01FB97D6EB5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434450" y="1834960"/>
          <a:ext cx="1971283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  <a:ea typeface="+mn-ea"/>
              <a:cs typeface="+mn-cs"/>
            </a:rPr>
            <a:t>1</a:t>
          </a: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rPr>
            <a:t>. Service Data</a:t>
          </a:r>
        </a:p>
      </dsp:txBody>
      <dsp:txXfrm>
        <a:off x="434450" y="1834960"/>
        <a:ext cx="1971283" cy="468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0" y="1834960"/>
          <a:ext cx="2840183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2. Contact and billing data</a:t>
          </a:r>
        </a:p>
      </dsp:txBody>
      <dsp:txXfrm>
        <a:off x="0" y="1834960"/>
        <a:ext cx="2840183" cy="46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61812" y="1834960"/>
          <a:ext cx="2716559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3. Settlement System</a:t>
          </a:r>
        </a:p>
      </dsp:txBody>
      <dsp:txXfrm>
        <a:off x="61812" y="1834960"/>
        <a:ext cx="2716559" cy="468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365450" y="1903127"/>
          <a:ext cx="2110574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4. Invoices &amp; backing data created</a:t>
          </a:r>
        </a:p>
      </dsp:txBody>
      <dsp:txXfrm>
        <a:off x="365450" y="1903127"/>
        <a:ext cx="2110574" cy="468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434450" y="1834960"/>
          <a:ext cx="1971283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5. Provider emailed</a:t>
          </a:r>
        </a:p>
      </dsp:txBody>
      <dsp:txXfrm>
        <a:off x="434450" y="1834960"/>
        <a:ext cx="1971283" cy="468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E28F-67FB-4461-B085-17C770EAED38}">
      <dsp:nvSpPr>
        <dsp:cNvPr id="0" name=""/>
        <dsp:cNvSpPr/>
      </dsp:nvSpPr>
      <dsp:spPr>
        <a:xfrm>
          <a:off x="480805" y="0"/>
          <a:ext cx="1849800" cy="197796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9050" cap="flat" cmpd="sng" algn="ctr">
          <a:solidFill>
            <a:srgbClr val="4545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AE557-521E-46E1-843D-C01FB97D6EB5}">
      <dsp:nvSpPr>
        <dsp:cNvPr id="0" name=""/>
        <dsp:cNvSpPr/>
      </dsp:nvSpPr>
      <dsp:spPr>
        <a:xfrm>
          <a:off x="0" y="1834960"/>
          <a:ext cx="2841475" cy="46884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rPr>
            <a:t>6. Finance instructed to release payment</a:t>
          </a:r>
          <a:endParaRPr lang="en-GB" sz="1000" b="1" kern="1200" dirty="0">
            <a:solidFill>
              <a:schemeClr val="tx1">
                <a:lumMod val="65000"/>
                <a:lumOff val="35000"/>
              </a:schemeClr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0" y="1834960"/>
        <a:ext cx="2841475" cy="46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5FB7A-C5D9-275F-CC6F-3C1259AB692C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3699435"/>
            <a:ext cx="4924348" cy="2538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7CDA-B960-84B9-491F-1ED79E41FEC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1B4C6-43AE-215F-1AA7-EA59E6BFC9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ADDA3-0942-7593-9CD1-65C17C30CD4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950CE-BF57-F141-1E4B-5E561804F48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8F9D1-B0EF-AE36-DB04-7692115EF1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BE1D4-0CA5-EF7F-31DA-EF1E68C5FAE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02BE5-984B-7BC2-8798-A6E4E9C95C0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143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B6A69-3EFA-0DA9-F9BA-B59F5A060E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C0364-C6AF-A244-BAED-37AD26D11DB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C92AB-CE37-3685-78BC-89E7D5E966F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03B73-DEBD-E77C-5002-748408255D3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E8F8B-EFF1-8BE5-531B-11D2F646C39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6B989-9632-966E-9D46-52E392FACE6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00439-5CC6-1C5A-00EC-8D4C6105E9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D634-720B-22FB-D616-C76601F5BDB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9B01-BBC9-948B-802D-496ECF26B66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0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F9B93-B63E-213D-E4D7-F5497F46DC5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205CA-D724-DCB8-624A-C93E9CB0F73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3830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7D7CF-C797-0730-D6E9-1DA5A9C6DB9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EC10A-443B-78A4-9438-F5285F49C5E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144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3716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3E0C3-A748-7D68-BE91-F314B5D2289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tx2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C74B-144E-7E2B-4291-551B406C7D8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906BF-78B9-810A-C6ED-E1A8EB4F8E8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chemeClr val="bg1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43721" y="6509834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20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>
                <a:solidFill>
                  <a:srgbClr val="3F073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82" r:id="rId24"/>
    <p:sldLayoutId id="2147483661" r:id="rId25"/>
    <p:sldLayoutId id="2147483664" r:id="rId26"/>
    <p:sldLayoutId id="2147483669" r:id="rId27"/>
    <p:sldLayoutId id="2147483670" r:id="rId28"/>
    <p:sldLayoutId id="2147483662" r:id="rId29"/>
    <p:sldLayoutId id="2147483665" r:id="rId3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3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document/207001/downloa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4E4472-E7F9-7F15-8360-2E30458C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889" y="487096"/>
            <a:ext cx="5142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Provider Journey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79CBE0-CB32-ED4B-F903-6C3EFD8E4A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23" y="1906657"/>
            <a:ext cx="1904762" cy="18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08136-0CC9-7473-C1E8-3F348F541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30" y="1979178"/>
            <a:ext cx="1882509" cy="1844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2C24E5-2109-C8EA-3613-415B76031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85" y="1979178"/>
            <a:ext cx="1901239" cy="1882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B0613A-1508-4EFB-E7AB-4BB1021A8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3" y="1979178"/>
            <a:ext cx="1930289" cy="1882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0EDF3C-DFFD-5DA6-1269-6EBC6B9D8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87" y="1979178"/>
            <a:ext cx="1930289" cy="1882509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C6AA78-2178-FED4-CFC8-53FC88305FF4}"/>
              </a:ext>
            </a:extLst>
          </p:cNvPr>
          <p:cNvSpPr txBox="1">
            <a:spLocks/>
          </p:cNvSpPr>
          <p:nvPr/>
        </p:nvSpPr>
        <p:spPr>
          <a:xfrm>
            <a:off x="454425" y="3922152"/>
            <a:ext cx="2186988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Energy services procured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NESO enters into a contract with providers either via bilateral agreements, or via a tender process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226A38-1162-0E9D-0B46-CB1D613AF330}"/>
              </a:ext>
            </a:extLst>
          </p:cNvPr>
          <p:cNvSpPr txBox="1">
            <a:spLocks/>
          </p:cNvSpPr>
          <p:nvPr/>
        </p:nvSpPr>
        <p:spPr>
          <a:xfrm>
            <a:off x="2537709" y="3922153"/>
            <a:ext cx="2342754" cy="140793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Control room instruct service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Control Room can choose to use that service at a time when they need to increase supply or reduce demand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8F0402-5D84-5495-588E-03804661FE94}"/>
              </a:ext>
            </a:extLst>
          </p:cNvPr>
          <p:cNvSpPr txBox="1">
            <a:spLocks/>
          </p:cNvSpPr>
          <p:nvPr/>
        </p:nvSpPr>
        <p:spPr>
          <a:xfrm>
            <a:off x="4729145" y="3922152"/>
            <a:ext cx="2342754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utilized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a service is utilized (i.e. a generator releases energy into the network), the relevant provider needs to get paid for that service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T Std 45 Light" panose="020B0403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Helvetica Neue LT Std 45 Light" panose="020B0403020202020204" pitchFamily="34" charset="0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6F517B9-D0ED-D636-553D-F517D0A51EBE}"/>
              </a:ext>
            </a:extLst>
          </p:cNvPr>
          <p:cNvSpPr txBox="1">
            <a:spLocks/>
          </p:cNvSpPr>
          <p:nvPr/>
        </p:nvSpPr>
        <p:spPr>
          <a:xfrm>
            <a:off x="7112001" y="3922152"/>
            <a:ext cx="2342754" cy="97569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Service settled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Settlements team calculate how much the provider needs to get paid for their services and instruct Finance to release payment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FE0064C-BA44-1B71-DF10-CB487784F6EA}"/>
              </a:ext>
            </a:extLst>
          </p:cNvPr>
          <p:cNvSpPr txBox="1">
            <a:spLocks/>
          </p:cNvSpPr>
          <p:nvPr/>
        </p:nvSpPr>
        <p:spPr>
          <a:xfrm>
            <a:off x="9454755" y="3922152"/>
            <a:ext cx="2342754" cy="123598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Costs recovered</a:t>
            </a:r>
          </a:p>
          <a:p>
            <a:pPr marL="0" indent="0" algn="ctr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Revenue team then calculates how much the NESO has spent in services, spreads that cost across the industry (generators, suppliers, etc.) and instruct Finance to recover that cost. </a:t>
            </a:r>
          </a:p>
        </p:txBody>
      </p:sp>
    </p:spTree>
    <p:extLst>
      <p:ext uri="{BB962C8B-B14F-4D97-AF65-F5344CB8AC3E}">
        <p14:creationId xmlns:p14="http://schemas.microsoft.com/office/powerpoint/2010/main" val="224378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90334FF-3CDD-5B95-1DD2-BBE47575C6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0228C00-8ED2-3A08-F525-4F5AD2A1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800" y="433715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Settlements process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BCB7538-81C6-72EB-173E-2BD760592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403472"/>
              </p:ext>
            </p:extLst>
          </p:nvPr>
        </p:nvGraphicFramePr>
        <p:xfrm>
          <a:off x="453223" y="1197542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EE3CE76-0AA0-B7F7-F904-752C14162F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833901"/>
              </p:ext>
            </p:extLst>
          </p:nvPr>
        </p:nvGraphicFramePr>
        <p:xfrm>
          <a:off x="453223" y="3957877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9B41909-411C-9147-C43A-2800BAD7E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349756"/>
              </p:ext>
            </p:extLst>
          </p:nvPr>
        </p:nvGraphicFramePr>
        <p:xfrm>
          <a:off x="3311283" y="2383668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8DC296F-FC03-2139-900E-1132BE967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356966"/>
              </p:ext>
            </p:extLst>
          </p:nvPr>
        </p:nvGraphicFramePr>
        <p:xfrm>
          <a:off x="5901059" y="2383667"/>
          <a:ext cx="2841475" cy="237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04120160-5138-442E-EB56-1A5D1E4B8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608291"/>
              </p:ext>
            </p:extLst>
          </p:nvPr>
        </p:nvGraphicFramePr>
        <p:xfrm>
          <a:off x="8706511" y="1296154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47A7DE5-2990-FC4B-16C8-490F437E4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994775"/>
              </p:ext>
            </p:extLst>
          </p:nvPr>
        </p:nvGraphicFramePr>
        <p:xfrm>
          <a:off x="8706511" y="3957877"/>
          <a:ext cx="2841475" cy="230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714A79-15DC-9B67-98C3-4A23525E7983}"/>
              </a:ext>
            </a:extLst>
          </p:cNvPr>
          <p:cNvCxnSpPr/>
          <p:nvPr/>
        </p:nvCxnSpPr>
        <p:spPr>
          <a:xfrm>
            <a:off x="2890684" y="2315497"/>
            <a:ext cx="855406" cy="3392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CC25EB-9E7B-96C0-AF3E-595B46A7F0E0}"/>
              </a:ext>
            </a:extLst>
          </p:cNvPr>
          <p:cNvCxnSpPr>
            <a:cxnSpLocks/>
          </p:cNvCxnSpPr>
          <p:nvPr/>
        </p:nvCxnSpPr>
        <p:spPr>
          <a:xfrm flipV="1">
            <a:off x="2890684" y="4203291"/>
            <a:ext cx="978640" cy="3522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A96AA7-D853-A03C-7E1B-235542178F56}"/>
              </a:ext>
            </a:extLst>
          </p:cNvPr>
          <p:cNvCxnSpPr>
            <a:cxnSpLocks/>
          </p:cNvCxnSpPr>
          <p:nvPr/>
        </p:nvCxnSpPr>
        <p:spPr>
          <a:xfrm>
            <a:off x="5744105" y="3326068"/>
            <a:ext cx="5977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4BF7D1-575B-BE12-8246-5FD12794EC88}"/>
              </a:ext>
            </a:extLst>
          </p:cNvPr>
          <p:cNvCxnSpPr>
            <a:cxnSpLocks/>
          </p:cNvCxnSpPr>
          <p:nvPr/>
        </p:nvCxnSpPr>
        <p:spPr>
          <a:xfrm flipV="1">
            <a:off x="8307727" y="2495550"/>
            <a:ext cx="845798" cy="159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243FF5-A508-A935-7176-33BFA2AF65CB}"/>
              </a:ext>
            </a:extLst>
          </p:cNvPr>
          <p:cNvCxnSpPr>
            <a:cxnSpLocks/>
          </p:cNvCxnSpPr>
          <p:nvPr/>
        </p:nvCxnSpPr>
        <p:spPr>
          <a:xfrm>
            <a:off x="8233987" y="4189655"/>
            <a:ext cx="985744" cy="356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9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151264F9-1218-3B00-07F4-4387BF52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76" t="44975" b="1"/>
          <a:stretch/>
        </p:blipFill>
        <p:spPr>
          <a:xfrm>
            <a:off x="6033332" y="3085032"/>
            <a:ext cx="6158668" cy="3774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E72B4-E93F-AA37-0BB8-7511D27AA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95" y="398850"/>
            <a:ext cx="11067209" cy="28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Service Data – This is operational data relating to the provision of a service and is used to calculate monies owed, e.g. metering data, contracted MW, etc.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Contact and billing data – This is customer and company contact information, such as email recipients, billing addresses, etc.. If you are setting up as a new service provider, please refer to the </a:t>
            </a:r>
            <a:r>
              <a:rPr lang="en-GB" sz="1400" dirty="0">
                <a:solidFill>
                  <a:srgbClr val="2CB9FF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Service Provider Guidance document</a:t>
            </a:r>
            <a:endParaRPr lang="en-GB" sz="1400" dirty="0">
              <a:solidFill>
                <a:srgbClr val="2CB9FF"/>
              </a:solidFill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Settlements system – Service, contact and billing data is collated in the Settlements system where calculations for monies owed takes place.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Invoices and backing data produced – This information is produced at D+8 (preliminary) and D+18 (final). Please note that the preliminary billing process does not include the creation of invoices or the instruction of payments to the Finance team.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Provider emailed - Invoice and backing data is email to the provider.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Finance instructed to release payment - Finance are instructed to release payment to the provider. </a:t>
            </a:r>
          </a:p>
        </p:txBody>
      </p:sp>
    </p:spTree>
    <p:extLst>
      <p:ext uri="{BB962C8B-B14F-4D97-AF65-F5344CB8AC3E}">
        <p14:creationId xmlns:p14="http://schemas.microsoft.com/office/powerpoint/2010/main" val="415526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 II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3F0731"/>
      </a:accent1>
      <a:accent2>
        <a:srgbClr val="7A3864"/>
      </a:accent2>
      <a:accent3>
        <a:srgbClr val="FF00FF"/>
      </a:accent3>
      <a:accent4>
        <a:srgbClr val="070E40"/>
      </a:accent4>
      <a:accent5>
        <a:srgbClr val="385B16"/>
      </a:accent5>
      <a:accent6>
        <a:srgbClr val="B0322B"/>
      </a:accent6>
      <a:hlink>
        <a:srgbClr val="2CB9FF"/>
      </a:hlink>
      <a:folHlink>
        <a:srgbClr val="3F8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fidential NESO PowerPoint Template Oct 24_Arial" id="{2BA4027A-B846-41F3-90D7-0BAF7FAC8AF0}" vid="{B148256E-2272-4795-93DD-AC79B3D49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BC39721ABD9479A31E72F7785FC76" ma:contentTypeVersion="18" ma:contentTypeDescription="Create a new document." ma:contentTypeScope="" ma:versionID="60fe6e2de4393e96835bff9d3d897e73">
  <xsd:schema xmlns:xsd="http://www.w3.org/2001/XMLSchema" xmlns:xs="http://www.w3.org/2001/XMLSchema" xmlns:p="http://schemas.microsoft.com/office/2006/metadata/properties" xmlns:ns2="4f165af4-2b8d-43d3-a1c1-ca40126c3dc2" xmlns:ns3="2c24aed8-7e50-412a-88ed-9c70d948256c" xmlns:ns4="cadce026-d35b-4a62-a2ee-1436bb44fb55" targetNamespace="http://schemas.microsoft.com/office/2006/metadata/properties" ma:root="true" ma:fieldsID="97920b8414fdb03b5d6657b7da29b78c" ns2:_="" ns3:_="" ns4:_="">
    <xsd:import namespace="4f165af4-2b8d-43d3-a1c1-ca40126c3dc2"/>
    <xsd:import namespace="2c24aed8-7e50-412a-88ed-9c70d948256c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65af4-2b8d-43d3-a1c1-ca40126c3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4aed8-7e50-412a-88ed-9c70d948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f6a0c9e-10ee-41ba-8cb8-adfa7530ff4e}" ma:internalName="TaxCatchAll" ma:showField="CatchAllData" ma:web="2c24aed8-7e50-412a-88ed-9c70d948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4f165af4-2b8d-43d3-a1c1-ca40126c3dc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70BC75-5D3A-45D4-A45D-8E2260C41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65af4-2b8d-43d3-a1c1-ca40126c3dc2"/>
    <ds:schemaRef ds:uri="2c24aed8-7e50-412a-88ed-9c70d948256c"/>
    <ds:schemaRef ds:uri="cadce026-d35b-4a62-a2ee-1436bb44fb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8DAACB-6079-4222-BA99-947C98D03F94}">
  <ds:schemaRefs>
    <ds:schemaRef ds:uri="http://schemas.microsoft.com/office/2006/metadata/properties"/>
    <ds:schemaRef ds:uri="http://schemas.microsoft.com/office/infopath/2007/PartnerControls"/>
    <ds:schemaRef ds:uri="c148982e-3ba5-44fb-9f7b-43ce905d9226"/>
    <ds:schemaRef ds:uri="cadce026-d35b-4a62-a2ee-1436bb44fb55"/>
    <ds:schemaRef ds:uri="4f165af4-2b8d-43d3-a1c1-ca40126c3d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NESO PowerPoint Template Oct 24_Arial</Template>
  <TotalTime>26</TotalTime>
  <Words>350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 Neue LT Std 45 Light</vt:lpstr>
      <vt:lpstr>Poppins</vt:lpstr>
      <vt:lpstr>Office Theme</vt:lpstr>
      <vt:lpstr>Provider Journey</vt:lpstr>
      <vt:lpstr>Settlements process</vt:lpstr>
      <vt:lpstr>Service Data – This is operational data relating to the provision of a service and is used to calculate monies owed, e.g. metering data, contracted MW, etc. Contact and billing data – This is customer and company contact information, such as email recipients, billing addresses, etc.. If you are setting up as a new service provider, please refer to the New Service Provider Guidance document Settlements system – Service, contact and billing data is collated in the Settlements system where calculations for monies owed takes place. Invoices and backing data produced – This information is produced at D+8 (preliminary) and D+18 (final). Please note that the preliminary billing process does not include the creation of invoices or the instruction of payments to the Finance team. Provider emailed - Invoice and backing data is email to the provider. Finance instructed to release payment - Finance are instructed to release payment to the provider.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Journey</dc:title>
  <dc:creator>Shruthi Mohana (NESO)</dc:creator>
  <cp:lastModifiedBy>Shruthi Mohana (NESO)</cp:lastModifiedBy>
  <cp:revision>4</cp:revision>
  <dcterms:created xsi:type="dcterms:W3CDTF">2024-12-19T15:58:48Z</dcterms:created>
  <dcterms:modified xsi:type="dcterms:W3CDTF">2025-01-16T12:18:09Z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0x01010018DBC39721ABD9479A31E72F7785FC76</vt:lpwstr>
  </property>
  <property fmtid="{D5CDD505-2E9C-101B-9397-08002B2CF9AE}" pid="3" name="MediaServiceImageTags">
    <vt:lpwstr/>
  </property>
</Properties>
</file>