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5" r:id="rId1"/>
  </p:sldMasterIdLst>
  <p:notesMasterIdLst>
    <p:notesMasterId r:id="rId17"/>
  </p:notesMasterIdLst>
  <p:handoutMasterIdLst>
    <p:handoutMasterId r:id="rId18"/>
  </p:handoutMasterIdLst>
  <p:sldIdLst>
    <p:sldId id="996" r:id="rId2"/>
    <p:sldId id="1012" r:id="rId3"/>
    <p:sldId id="997" r:id="rId4"/>
    <p:sldId id="998" r:id="rId5"/>
    <p:sldId id="999" r:id="rId6"/>
    <p:sldId id="1000" r:id="rId7"/>
    <p:sldId id="1013" r:id="rId8"/>
    <p:sldId id="1002" r:id="rId9"/>
    <p:sldId id="1003" r:id="rId10"/>
    <p:sldId id="1004" r:id="rId11"/>
    <p:sldId id="1005" r:id="rId12"/>
    <p:sldId id="1006" r:id="rId13"/>
    <p:sldId id="1014" r:id="rId14"/>
    <p:sldId id="1008" r:id="rId15"/>
    <p:sldId id="1009" r:id="rId16"/>
  </p:sldIdLst>
  <p:sldSz cx="9144000" cy="5143500" type="screen16x9"/>
  <p:notesSz cx="9928225" cy="6797675"/>
  <p:defaultTextStyle>
    <a:defPPr>
      <a:defRPr lang="en-US"/>
    </a:defPPr>
    <a:lvl1pPr marL="0" algn="l" defTabSz="415869" rtl="0" eaLnBrk="1" latinLnBrk="0" hangingPunct="1">
      <a:defRPr sz="819" kern="1200">
        <a:solidFill>
          <a:schemeClr val="tx1"/>
        </a:solidFill>
        <a:latin typeface="+mn-lt"/>
        <a:ea typeface="+mn-ea"/>
        <a:cs typeface="+mn-cs"/>
      </a:defRPr>
    </a:lvl1pPr>
    <a:lvl2pPr marL="207935" algn="l" defTabSz="415869" rtl="0" eaLnBrk="1" latinLnBrk="0" hangingPunct="1">
      <a:defRPr sz="819" kern="1200">
        <a:solidFill>
          <a:schemeClr val="tx1"/>
        </a:solidFill>
        <a:latin typeface="+mn-lt"/>
        <a:ea typeface="+mn-ea"/>
        <a:cs typeface="+mn-cs"/>
      </a:defRPr>
    </a:lvl2pPr>
    <a:lvl3pPr marL="415869" algn="l" defTabSz="415869" rtl="0" eaLnBrk="1" latinLnBrk="0" hangingPunct="1">
      <a:defRPr sz="819" kern="1200">
        <a:solidFill>
          <a:schemeClr val="tx1"/>
        </a:solidFill>
        <a:latin typeface="+mn-lt"/>
        <a:ea typeface="+mn-ea"/>
        <a:cs typeface="+mn-cs"/>
      </a:defRPr>
    </a:lvl3pPr>
    <a:lvl4pPr marL="623804" algn="l" defTabSz="415869" rtl="0" eaLnBrk="1" latinLnBrk="0" hangingPunct="1">
      <a:defRPr sz="819" kern="1200">
        <a:solidFill>
          <a:schemeClr val="tx1"/>
        </a:solidFill>
        <a:latin typeface="+mn-lt"/>
        <a:ea typeface="+mn-ea"/>
        <a:cs typeface="+mn-cs"/>
      </a:defRPr>
    </a:lvl4pPr>
    <a:lvl5pPr marL="831738" algn="l" defTabSz="415869" rtl="0" eaLnBrk="1" latinLnBrk="0" hangingPunct="1">
      <a:defRPr sz="819" kern="1200">
        <a:solidFill>
          <a:schemeClr val="tx1"/>
        </a:solidFill>
        <a:latin typeface="+mn-lt"/>
        <a:ea typeface="+mn-ea"/>
        <a:cs typeface="+mn-cs"/>
      </a:defRPr>
    </a:lvl5pPr>
    <a:lvl6pPr marL="1039673" algn="l" defTabSz="415869" rtl="0" eaLnBrk="1" latinLnBrk="0" hangingPunct="1">
      <a:defRPr sz="819" kern="1200">
        <a:solidFill>
          <a:schemeClr val="tx1"/>
        </a:solidFill>
        <a:latin typeface="+mn-lt"/>
        <a:ea typeface="+mn-ea"/>
        <a:cs typeface="+mn-cs"/>
      </a:defRPr>
    </a:lvl6pPr>
    <a:lvl7pPr marL="1247607" algn="l" defTabSz="415869" rtl="0" eaLnBrk="1" latinLnBrk="0" hangingPunct="1">
      <a:defRPr sz="819" kern="1200">
        <a:solidFill>
          <a:schemeClr val="tx1"/>
        </a:solidFill>
        <a:latin typeface="+mn-lt"/>
        <a:ea typeface="+mn-ea"/>
        <a:cs typeface="+mn-cs"/>
      </a:defRPr>
    </a:lvl7pPr>
    <a:lvl8pPr marL="1455542" algn="l" defTabSz="415869" rtl="0" eaLnBrk="1" latinLnBrk="0" hangingPunct="1">
      <a:defRPr sz="819" kern="1200">
        <a:solidFill>
          <a:schemeClr val="tx1"/>
        </a:solidFill>
        <a:latin typeface="+mn-lt"/>
        <a:ea typeface="+mn-ea"/>
        <a:cs typeface="+mn-cs"/>
      </a:defRPr>
    </a:lvl8pPr>
    <a:lvl9pPr marL="1663476" algn="l" defTabSz="415869" rtl="0" eaLnBrk="1" latinLnBrk="0" hangingPunct="1">
      <a:defRPr sz="819"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Phillips (ESO), Kameesh" initials="P(K" lastIdx="7" clrIdx="6">
    <p:extLst>
      <p:ext uri="{19B8F6BF-5375-455C-9EA6-DF929625EA0E}">
        <p15:presenceInfo xmlns:p15="http://schemas.microsoft.com/office/powerpoint/2012/main" userId="S-1-5-21-852109325-4236797708-1392725387-118346" providerId="AD"/>
      </p:ext>
    </p:extLst>
  </p:cmAuthor>
  <p:cmAuthor id="1" name="Stojkovska (ESO), Biljana" initials="S(B" lastIdx="5" clrIdx="0">
    <p:extLst>
      <p:ext uri="{19B8F6BF-5375-455C-9EA6-DF929625EA0E}">
        <p15:presenceInfo xmlns:p15="http://schemas.microsoft.com/office/powerpoint/2012/main" userId="S-1-5-21-852109325-4236797708-1392725387-101893" providerId="AD"/>
      </p:ext>
    </p:extLst>
  </p:cmAuthor>
  <p:cmAuthor id="2" name="Watson, James" initials="WJ" lastIdx="9" clrIdx="1">
    <p:extLst>
      <p:ext uri="{19B8F6BF-5375-455C-9EA6-DF929625EA0E}">
        <p15:presenceInfo xmlns:p15="http://schemas.microsoft.com/office/powerpoint/2012/main" userId="S-1-5-21-3377311500-2555963174-4185929806-1629452" providerId="AD"/>
      </p:ext>
    </p:extLst>
  </p:cmAuthor>
  <p:cmAuthor id="3" name="Shaw, Rita" initials="SR" lastIdx="3" clrIdx="2">
    <p:extLst>
      <p:ext uri="{19B8F6BF-5375-455C-9EA6-DF929625EA0E}">
        <p15:presenceInfo xmlns:p15="http://schemas.microsoft.com/office/powerpoint/2012/main" userId="S-1-5-21-3377311500-2555963174-4185929806-1644140" providerId="AD"/>
      </p:ext>
    </p:extLst>
  </p:cmAuthor>
  <p:cmAuthor id="4" name="Kameesh Phillips" initials="KP" lastIdx="3" clrIdx="3">
    <p:extLst>
      <p:ext uri="{19B8F6BF-5375-455C-9EA6-DF929625EA0E}">
        <p15:presenceInfo xmlns:p15="http://schemas.microsoft.com/office/powerpoint/2012/main" userId="S::Kameesh.Phillips@uk.nationalgrid.com::20bfda77-8b0a-417d-9d57-b18322b5fa09" providerId="AD"/>
      </p:ext>
    </p:extLst>
  </p:cmAuthor>
  <p:cmAuthor id="5" name="Martinez (ESO), Inma" initials="M(I" lastIdx="3" clrIdx="4">
    <p:extLst>
      <p:ext uri="{19B8F6BF-5375-455C-9EA6-DF929625EA0E}">
        <p15:presenceInfo xmlns:p15="http://schemas.microsoft.com/office/powerpoint/2012/main" userId="S::Inma.Martinez@uk.nationalgrid.com::a0e8d256-47cd-4dcd-8020-98da26486a9e" providerId="AD"/>
      </p:ext>
    </p:extLst>
  </p:cmAuthor>
  <p:cmAuthor id="6" name="Robey (ESO), Mike" initials="R(M" lastIdx="8" clrIdx="5">
    <p:extLst>
      <p:ext uri="{19B8F6BF-5375-455C-9EA6-DF929625EA0E}">
        <p15:presenceInfo xmlns:p15="http://schemas.microsoft.com/office/powerpoint/2012/main" userId="S-1-5-21-852109325-4236797708-1392725387-33966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6522"/>
    <a:srgbClr val="C4470C"/>
    <a:srgbClr val="EC6525"/>
    <a:srgbClr val="FFFFFF"/>
    <a:srgbClr val="3778B9"/>
    <a:srgbClr val="669900"/>
    <a:srgbClr val="FCBE27"/>
    <a:srgbClr val="E6E6E6"/>
    <a:srgbClr val="C4CC4B"/>
    <a:srgbClr val="5F36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59" autoAdjust="0"/>
    <p:restoredTop sz="83948" autoAdjust="0"/>
  </p:normalViewPr>
  <p:slideViewPr>
    <p:cSldViewPr snapToGrid="0">
      <p:cViewPr varScale="1">
        <p:scale>
          <a:sx n="80" d="100"/>
          <a:sy n="80" d="100"/>
        </p:scale>
        <p:origin x="960" y="72"/>
      </p:cViewPr>
      <p:guideLst/>
    </p:cSldViewPr>
  </p:slideViewPr>
  <p:outlineViewPr>
    <p:cViewPr>
      <p:scale>
        <a:sx n="75" d="100"/>
        <a:sy n="75" d="100"/>
      </p:scale>
      <p:origin x="0" y="-81348"/>
    </p:cViewPr>
  </p:outlineViewPr>
  <p:notesTextViewPr>
    <p:cViewPr>
      <p:scale>
        <a:sx n="3" d="2"/>
        <a:sy n="3" d="2"/>
      </p:scale>
      <p:origin x="0" y="0"/>
    </p:cViewPr>
  </p:notesTextViewPr>
  <p:sorterViewPr>
    <p:cViewPr varScale="1">
      <p:scale>
        <a:sx n="1" d="1"/>
        <a:sy n="1" d="1"/>
      </p:scale>
      <p:origin x="0" y="0"/>
    </p:cViewPr>
  </p:sorterViewPr>
  <p:notesViewPr>
    <p:cSldViewPr snapToGrid="0" showGuides="1">
      <p:cViewPr varScale="1">
        <p:scale>
          <a:sx n="110" d="100"/>
          <a:sy n="110" d="100"/>
        </p:scale>
        <p:origin x="140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CF5BD0B-CE23-4504-AD86-27670219A14C}"/>
              </a:ext>
            </a:extLst>
          </p:cNvPr>
          <p:cNvSpPr>
            <a:spLocks noGrp="1"/>
          </p:cNvSpPr>
          <p:nvPr>
            <p:ph type="hdr" sz="quarter"/>
          </p:nvPr>
        </p:nvSpPr>
        <p:spPr>
          <a:xfrm>
            <a:off x="1" y="2"/>
            <a:ext cx="4302440" cy="340647"/>
          </a:xfrm>
          <a:prstGeom prst="rect">
            <a:avLst/>
          </a:prstGeom>
        </p:spPr>
        <p:txBody>
          <a:bodyPr vert="horz" lIns="48678" tIns="24339" rIns="48678" bIns="24339" rtlCol="0"/>
          <a:lstStyle>
            <a:lvl1pPr algn="l">
              <a:defRPr sz="600"/>
            </a:lvl1pPr>
          </a:lstStyle>
          <a:p>
            <a:endParaRPr lang="en-GB" dirty="0">
              <a:latin typeface="Arial" panose="020B0604020202020204" pitchFamily="34" charset="0"/>
            </a:endParaRPr>
          </a:p>
        </p:txBody>
      </p:sp>
      <p:sp>
        <p:nvSpPr>
          <p:cNvPr id="3" name="Date Placeholder 2">
            <a:extLst>
              <a:ext uri="{FF2B5EF4-FFF2-40B4-BE49-F238E27FC236}">
                <a16:creationId xmlns:a16="http://schemas.microsoft.com/office/drawing/2014/main" id="{9D816361-CFC7-499E-8AD6-868EDDCF584D}"/>
              </a:ext>
            </a:extLst>
          </p:cNvPr>
          <p:cNvSpPr>
            <a:spLocks noGrp="1"/>
          </p:cNvSpPr>
          <p:nvPr>
            <p:ph type="dt" sz="quarter" idx="1"/>
          </p:nvPr>
        </p:nvSpPr>
        <p:spPr>
          <a:xfrm>
            <a:off x="5623434" y="2"/>
            <a:ext cx="4302440" cy="340647"/>
          </a:xfrm>
          <a:prstGeom prst="rect">
            <a:avLst/>
          </a:prstGeom>
        </p:spPr>
        <p:txBody>
          <a:bodyPr vert="horz" lIns="48678" tIns="24339" rIns="48678" bIns="24339" rtlCol="0"/>
          <a:lstStyle>
            <a:lvl1pPr algn="r">
              <a:defRPr sz="600"/>
            </a:lvl1pPr>
          </a:lstStyle>
          <a:p>
            <a:fld id="{644B8A76-388C-44EE-8A88-6345FFEEA97C}" type="datetimeFigureOut">
              <a:rPr lang="en-GB" smtClean="0">
                <a:latin typeface="Arial" panose="020B0604020202020204" pitchFamily="34" charset="0"/>
              </a:rPr>
              <a:t>27/07/2020</a:t>
            </a:fld>
            <a:endParaRPr lang="en-GB" dirty="0">
              <a:latin typeface="Arial" panose="020B0604020202020204" pitchFamily="34" charset="0"/>
            </a:endParaRPr>
          </a:p>
        </p:txBody>
      </p:sp>
      <p:sp>
        <p:nvSpPr>
          <p:cNvPr id="4" name="Footer Placeholder 3">
            <a:extLst>
              <a:ext uri="{FF2B5EF4-FFF2-40B4-BE49-F238E27FC236}">
                <a16:creationId xmlns:a16="http://schemas.microsoft.com/office/drawing/2014/main" id="{CB5458E5-B056-4896-8798-EA7B2CBFECBD}"/>
              </a:ext>
            </a:extLst>
          </p:cNvPr>
          <p:cNvSpPr>
            <a:spLocks noGrp="1"/>
          </p:cNvSpPr>
          <p:nvPr>
            <p:ph type="ftr" sz="quarter" idx="2"/>
          </p:nvPr>
        </p:nvSpPr>
        <p:spPr>
          <a:xfrm>
            <a:off x="1" y="6457030"/>
            <a:ext cx="4302440" cy="340647"/>
          </a:xfrm>
          <a:prstGeom prst="rect">
            <a:avLst/>
          </a:prstGeom>
        </p:spPr>
        <p:txBody>
          <a:bodyPr vert="horz" lIns="48678" tIns="24339" rIns="48678" bIns="24339" rtlCol="0" anchor="b"/>
          <a:lstStyle>
            <a:lvl1pPr algn="l">
              <a:defRPr sz="600"/>
            </a:lvl1pPr>
          </a:lstStyle>
          <a:p>
            <a:endParaRPr lang="en-GB" dirty="0">
              <a:latin typeface="Arial" panose="020B0604020202020204" pitchFamily="34" charset="0"/>
            </a:endParaRPr>
          </a:p>
        </p:txBody>
      </p:sp>
      <p:sp>
        <p:nvSpPr>
          <p:cNvPr id="5" name="Slide Number Placeholder 4">
            <a:extLst>
              <a:ext uri="{FF2B5EF4-FFF2-40B4-BE49-F238E27FC236}">
                <a16:creationId xmlns:a16="http://schemas.microsoft.com/office/drawing/2014/main" id="{3ACF51E8-9864-46A3-BDE9-4A9BC99EADAE}"/>
              </a:ext>
            </a:extLst>
          </p:cNvPr>
          <p:cNvSpPr>
            <a:spLocks noGrp="1"/>
          </p:cNvSpPr>
          <p:nvPr>
            <p:ph type="sldNum" sz="quarter" idx="3"/>
          </p:nvPr>
        </p:nvSpPr>
        <p:spPr>
          <a:xfrm>
            <a:off x="5623434" y="6457030"/>
            <a:ext cx="4302440" cy="340647"/>
          </a:xfrm>
          <a:prstGeom prst="rect">
            <a:avLst/>
          </a:prstGeom>
        </p:spPr>
        <p:txBody>
          <a:bodyPr vert="horz" lIns="48678" tIns="24339" rIns="48678" bIns="24339" rtlCol="0" anchor="b"/>
          <a:lstStyle>
            <a:lvl1pPr algn="r">
              <a:defRPr sz="600"/>
            </a:lvl1pPr>
          </a:lstStyle>
          <a:p>
            <a:fld id="{E4029EE8-D4B8-4F31-9C84-A4A6914CD34D}" type="slidenum">
              <a:rPr lang="en-GB" smtClean="0">
                <a:latin typeface="Arial" panose="020B0604020202020204" pitchFamily="34" charset="0"/>
              </a:rPr>
              <a:t>‹#›</a:t>
            </a:fld>
            <a:endParaRPr lang="en-GB" dirty="0">
              <a:latin typeface="Arial" panose="020B0604020202020204" pitchFamily="34" charset="0"/>
            </a:endParaRPr>
          </a:p>
        </p:txBody>
      </p:sp>
    </p:spTree>
    <p:extLst>
      <p:ext uri="{BB962C8B-B14F-4D97-AF65-F5344CB8AC3E}">
        <p14:creationId xmlns:p14="http://schemas.microsoft.com/office/powerpoint/2010/main" val="38908330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4302440" cy="340647"/>
          </a:xfrm>
          <a:prstGeom prst="rect">
            <a:avLst/>
          </a:prstGeom>
        </p:spPr>
        <p:txBody>
          <a:bodyPr vert="horz" lIns="48678" tIns="24339" rIns="48678" bIns="24339" rtlCol="0"/>
          <a:lstStyle>
            <a:lvl1pPr algn="l">
              <a:defRPr sz="6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5623434" y="2"/>
            <a:ext cx="4302440" cy="340647"/>
          </a:xfrm>
          <a:prstGeom prst="rect">
            <a:avLst/>
          </a:prstGeom>
        </p:spPr>
        <p:txBody>
          <a:bodyPr vert="horz" lIns="48678" tIns="24339" rIns="48678" bIns="24339" rtlCol="0"/>
          <a:lstStyle>
            <a:lvl1pPr algn="r">
              <a:defRPr sz="600">
                <a:latin typeface="Arial" panose="020B0604020202020204" pitchFamily="34" charset="0"/>
              </a:defRPr>
            </a:lvl1pPr>
          </a:lstStyle>
          <a:p>
            <a:fld id="{ADF40999-8D4B-AD45-950B-C5435E4F1340}" type="datetimeFigureOut">
              <a:rPr lang="en-US" smtClean="0"/>
              <a:pPr/>
              <a:t>7/27/2020</a:t>
            </a:fld>
            <a:endParaRPr lang="en-US" dirty="0"/>
          </a:p>
        </p:txBody>
      </p:sp>
      <p:sp>
        <p:nvSpPr>
          <p:cNvPr id="4" name="Slide Image Placeholder 3"/>
          <p:cNvSpPr>
            <a:spLocks noGrp="1" noRot="1" noChangeAspect="1"/>
          </p:cNvSpPr>
          <p:nvPr>
            <p:ph type="sldImg" idx="2"/>
          </p:nvPr>
        </p:nvSpPr>
        <p:spPr>
          <a:xfrm>
            <a:off x="2925763" y="850900"/>
            <a:ext cx="4076700" cy="2293938"/>
          </a:xfrm>
          <a:prstGeom prst="rect">
            <a:avLst/>
          </a:prstGeom>
          <a:noFill/>
          <a:ln w="12700">
            <a:solidFill>
              <a:prstClr val="black"/>
            </a:solidFill>
          </a:ln>
        </p:spPr>
        <p:txBody>
          <a:bodyPr vert="horz" lIns="48678" tIns="24339" rIns="48678" bIns="24339" rtlCol="0" anchor="ctr"/>
          <a:lstStyle/>
          <a:p>
            <a:endParaRPr lang="en-US" dirty="0"/>
          </a:p>
        </p:txBody>
      </p:sp>
      <p:sp>
        <p:nvSpPr>
          <p:cNvPr id="5" name="Notes Placeholder 4"/>
          <p:cNvSpPr>
            <a:spLocks noGrp="1"/>
          </p:cNvSpPr>
          <p:nvPr>
            <p:ph type="body" sz="quarter" idx="3"/>
          </p:nvPr>
        </p:nvSpPr>
        <p:spPr>
          <a:xfrm>
            <a:off x="992510" y="3270977"/>
            <a:ext cx="7943207" cy="2677467"/>
          </a:xfrm>
          <a:prstGeom prst="rect">
            <a:avLst/>
          </a:prstGeom>
        </p:spPr>
        <p:txBody>
          <a:bodyPr vert="horz" lIns="48678" tIns="24339" rIns="48678" bIns="24339"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1" y="6457030"/>
            <a:ext cx="4302440" cy="340647"/>
          </a:xfrm>
          <a:prstGeom prst="rect">
            <a:avLst/>
          </a:prstGeom>
        </p:spPr>
        <p:txBody>
          <a:bodyPr vert="horz" lIns="48678" tIns="24339" rIns="48678" bIns="24339" rtlCol="0" anchor="b"/>
          <a:lstStyle>
            <a:lvl1pPr algn="l">
              <a:defRPr sz="6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5623434" y="6457030"/>
            <a:ext cx="4302440" cy="340647"/>
          </a:xfrm>
          <a:prstGeom prst="rect">
            <a:avLst/>
          </a:prstGeom>
        </p:spPr>
        <p:txBody>
          <a:bodyPr vert="horz" lIns="48678" tIns="24339" rIns="48678" bIns="24339" rtlCol="0" anchor="b"/>
          <a:lstStyle>
            <a:lvl1pPr algn="r">
              <a:defRPr sz="600">
                <a:latin typeface="Arial" panose="020B0604020202020204" pitchFamily="34" charset="0"/>
              </a:defRPr>
            </a:lvl1pPr>
          </a:lstStyle>
          <a:p>
            <a:fld id="{570E980F-71C9-CA4F-9586-F9C2D8BE6DD3}" type="slidenum">
              <a:rPr lang="en-US" smtClean="0"/>
              <a:pPr/>
              <a:t>‹#›</a:t>
            </a:fld>
            <a:endParaRPr lang="en-US" dirty="0"/>
          </a:p>
        </p:txBody>
      </p:sp>
    </p:spTree>
    <p:extLst>
      <p:ext uri="{BB962C8B-B14F-4D97-AF65-F5344CB8AC3E}">
        <p14:creationId xmlns:p14="http://schemas.microsoft.com/office/powerpoint/2010/main" val="518547892"/>
      </p:ext>
    </p:extLst>
  </p:cSld>
  <p:clrMap bg1="lt1" tx1="dk1" bg2="lt2" tx2="dk2" accent1="accent1" accent2="accent2" accent3="accent3" accent4="accent4" accent5="accent5" accent6="accent6" hlink="hlink" folHlink="folHlink"/>
  <p:notesStyle>
    <a:lvl1pPr marL="0" algn="l" defTabSz="415869" rtl="0" eaLnBrk="1" latinLnBrk="0" hangingPunct="1">
      <a:defRPr sz="546" kern="1200">
        <a:solidFill>
          <a:schemeClr val="tx1"/>
        </a:solidFill>
        <a:latin typeface="Arial" panose="020B0604020202020204" pitchFamily="34" charset="0"/>
        <a:ea typeface="+mn-ea"/>
        <a:cs typeface="+mn-cs"/>
      </a:defRPr>
    </a:lvl1pPr>
    <a:lvl2pPr marL="207935" algn="l" defTabSz="415869" rtl="0" eaLnBrk="1" latinLnBrk="0" hangingPunct="1">
      <a:defRPr sz="546" kern="1200">
        <a:solidFill>
          <a:schemeClr val="tx1"/>
        </a:solidFill>
        <a:latin typeface="Arial" panose="020B0604020202020204" pitchFamily="34" charset="0"/>
        <a:ea typeface="+mn-ea"/>
        <a:cs typeface="+mn-cs"/>
      </a:defRPr>
    </a:lvl2pPr>
    <a:lvl3pPr marL="415869" algn="l" defTabSz="415869" rtl="0" eaLnBrk="1" latinLnBrk="0" hangingPunct="1">
      <a:defRPr sz="546" kern="1200">
        <a:solidFill>
          <a:schemeClr val="tx1"/>
        </a:solidFill>
        <a:latin typeface="Arial" panose="020B0604020202020204" pitchFamily="34" charset="0"/>
        <a:ea typeface="+mn-ea"/>
        <a:cs typeface="+mn-cs"/>
      </a:defRPr>
    </a:lvl3pPr>
    <a:lvl4pPr marL="623804" algn="l" defTabSz="415869" rtl="0" eaLnBrk="1" latinLnBrk="0" hangingPunct="1">
      <a:defRPr sz="546" kern="1200">
        <a:solidFill>
          <a:schemeClr val="tx1"/>
        </a:solidFill>
        <a:latin typeface="Arial" panose="020B0604020202020204" pitchFamily="34" charset="0"/>
        <a:ea typeface="+mn-ea"/>
        <a:cs typeface="+mn-cs"/>
      </a:defRPr>
    </a:lvl4pPr>
    <a:lvl5pPr marL="831738" algn="l" defTabSz="415869" rtl="0" eaLnBrk="1" latinLnBrk="0" hangingPunct="1">
      <a:defRPr sz="546" kern="1200">
        <a:solidFill>
          <a:schemeClr val="tx1"/>
        </a:solidFill>
        <a:latin typeface="Arial" panose="020B0604020202020204" pitchFamily="34" charset="0"/>
        <a:ea typeface="+mn-ea"/>
        <a:cs typeface="+mn-cs"/>
      </a:defRPr>
    </a:lvl5pPr>
    <a:lvl6pPr marL="1039673" algn="l" defTabSz="415869" rtl="0" eaLnBrk="1" latinLnBrk="0" hangingPunct="1">
      <a:defRPr sz="546" kern="1200">
        <a:solidFill>
          <a:schemeClr val="tx1"/>
        </a:solidFill>
        <a:latin typeface="+mn-lt"/>
        <a:ea typeface="+mn-ea"/>
        <a:cs typeface="+mn-cs"/>
      </a:defRPr>
    </a:lvl6pPr>
    <a:lvl7pPr marL="1247607" algn="l" defTabSz="415869" rtl="0" eaLnBrk="1" latinLnBrk="0" hangingPunct="1">
      <a:defRPr sz="546" kern="1200">
        <a:solidFill>
          <a:schemeClr val="tx1"/>
        </a:solidFill>
        <a:latin typeface="+mn-lt"/>
        <a:ea typeface="+mn-ea"/>
        <a:cs typeface="+mn-cs"/>
      </a:defRPr>
    </a:lvl7pPr>
    <a:lvl8pPr marL="1455542" algn="l" defTabSz="415869" rtl="0" eaLnBrk="1" latinLnBrk="0" hangingPunct="1">
      <a:defRPr sz="546" kern="1200">
        <a:solidFill>
          <a:schemeClr val="tx1"/>
        </a:solidFill>
        <a:latin typeface="+mn-lt"/>
        <a:ea typeface="+mn-ea"/>
        <a:cs typeface="+mn-cs"/>
      </a:defRPr>
    </a:lvl8pPr>
    <a:lvl9pPr marL="1663476" algn="l" defTabSz="415869" rtl="0" eaLnBrk="1" latinLnBrk="0" hangingPunct="1">
      <a:defRPr sz="54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slide pack covers the logic behind the nomination process during Wave 2 (commercial trials) of the Power Potential project and it is to be read in conjunction with the </a:t>
            </a:r>
            <a:r>
              <a:rPr lang="en-US" sz="546" b="1" i="0" u="none" strike="noStrike" kern="1200" baseline="0" dirty="0">
                <a:solidFill>
                  <a:schemeClr val="tx1"/>
                </a:solidFill>
                <a:latin typeface="Arial" panose="020B0604020202020204" pitchFamily="34" charset="0"/>
                <a:ea typeface="+mn-ea"/>
                <a:cs typeface="+mn-cs"/>
              </a:rPr>
              <a:t>Power Potential </a:t>
            </a:r>
            <a:r>
              <a:rPr lang="en-US" sz="546" b="0" i="0" u="none" strike="noStrike" kern="1200" baseline="0" dirty="0">
                <a:solidFill>
                  <a:schemeClr val="tx1"/>
                </a:solidFill>
                <a:latin typeface="Arial" panose="020B0604020202020204" pitchFamily="34" charset="0"/>
                <a:ea typeface="+mn-ea"/>
                <a:cs typeface="+mn-cs"/>
              </a:rPr>
              <a:t>Reactive Power Commercial Procedure document:</a:t>
            </a:r>
            <a:endParaRPr lang="en-GB" dirty="0"/>
          </a:p>
          <a:p>
            <a:endParaRPr lang="en-GB" dirty="0"/>
          </a:p>
          <a:p>
            <a:r>
              <a:rPr lang="en-GB" dirty="0"/>
              <a:t>https://www.nationalgrideso.com/document/140786/download</a:t>
            </a:r>
          </a:p>
          <a:p>
            <a:endParaRPr lang="en-GB" dirty="0"/>
          </a:p>
        </p:txBody>
      </p:sp>
      <p:sp>
        <p:nvSpPr>
          <p:cNvPr id="4" name="Slide Number Placeholder 3"/>
          <p:cNvSpPr>
            <a:spLocks noGrp="1"/>
          </p:cNvSpPr>
          <p:nvPr>
            <p:ph type="sldNum" sz="quarter" idx="10"/>
          </p:nvPr>
        </p:nvSpPr>
        <p:spPr/>
        <p:txBody>
          <a:bodyPr/>
          <a:lstStyle/>
          <a:p>
            <a:pPr marL="0" marR="0" lvl="0" indent="0" algn="r" defTabSz="415869" rtl="0" eaLnBrk="1" fontAlgn="auto" latinLnBrk="0" hangingPunct="1">
              <a:lnSpc>
                <a:spcPct val="100000"/>
              </a:lnSpc>
              <a:spcBef>
                <a:spcPts val="0"/>
              </a:spcBef>
              <a:spcAft>
                <a:spcPts val="0"/>
              </a:spcAft>
              <a:buClrTx/>
              <a:buSzTx/>
              <a:buFontTx/>
              <a:buNone/>
              <a:tabLst/>
              <a:defRPr/>
            </a:pPr>
            <a:fld id="{570E980F-71C9-CA4F-9586-F9C2D8BE6DD3}" type="slidenum">
              <a:rPr kumimoji="0" lang="en-US" sz="6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415869" rtl="0" eaLnBrk="1" fontAlgn="auto" latinLnBrk="0" hangingPunct="1">
                <a:lnSpc>
                  <a:spcPct val="100000"/>
                </a:lnSpc>
                <a:spcBef>
                  <a:spcPts val="0"/>
                </a:spcBef>
                <a:spcAft>
                  <a:spcPts val="0"/>
                </a:spcAft>
                <a:buClrTx/>
                <a:buSzTx/>
                <a:buFontTx/>
                <a:buNone/>
                <a:tabLst/>
                <a:defRPr/>
              </a:pPr>
              <a:t>1</a:t>
            </a:fld>
            <a:endParaRPr kumimoji="0" lang="en-US" sz="6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8502370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slides covers the details of how the VPP is characterised, defining the </a:t>
            </a:r>
            <a:r>
              <a:rPr lang="en-GB" dirty="0" err="1"/>
              <a:t>Mvar</a:t>
            </a:r>
            <a:r>
              <a:rPr lang="en-GB" dirty="0"/>
              <a:t> capabilities and the associated costs. </a:t>
            </a:r>
          </a:p>
          <a:p>
            <a:endParaRPr lang="en-GB" dirty="0"/>
          </a:p>
          <a:p>
            <a:r>
              <a:rPr lang="en-GB" dirty="0"/>
              <a:t>NG ESO receives 10 VPP options per GSP of increasing size and cost. Band 10 (VPP 10) will contain all the DERs in a GSP. Only one of the VPPs received will be nominated, following the approach with TAC assessment explained in the previous slides.  </a:t>
            </a:r>
          </a:p>
          <a:p>
            <a:endParaRPr lang="en-GB" dirty="0"/>
          </a:p>
          <a:p>
            <a:endParaRPr lang="en-US" dirty="0"/>
          </a:p>
        </p:txBody>
      </p:sp>
      <p:sp>
        <p:nvSpPr>
          <p:cNvPr id="4" name="Slide Number Placeholder 3"/>
          <p:cNvSpPr>
            <a:spLocks noGrp="1"/>
          </p:cNvSpPr>
          <p:nvPr>
            <p:ph type="sldNum" sz="quarter" idx="5"/>
          </p:nvPr>
        </p:nvSpPr>
        <p:spPr/>
        <p:txBody>
          <a:bodyPr/>
          <a:lstStyle/>
          <a:p>
            <a:fld id="{570E980F-71C9-CA4F-9586-F9C2D8BE6DD3}" type="slidenum">
              <a:rPr lang="en-US" smtClean="0"/>
              <a:pPr/>
              <a:t>10</a:t>
            </a:fld>
            <a:endParaRPr lang="en-US" dirty="0"/>
          </a:p>
        </p:txBody>
      </p:sp>
    </p:spTree>
    <p:extLst>
      <p:ext uri="{BB962C8B-B14F-4D97-AF65-F5344CB8AC3E}">
        <p14:creationId xmlns:p14="http://schemas.microsoft.com/office/powerpoint/2010/main" val="27596645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slide highlights some important aspects in the VPP construction and how the availability and utilisation costs are evaluated, respectively, on the maximum Q range and on the expected reactive range of each DER.</a:t>
            </a:r>
            <a:endParaRPr lang="en-US" dirty="0"/>
          </a:p>
        </p:txBody>
      </p:sp>
      <p:sp>
        <p:nvSpPr>
          <p:cNvPr id="4" name="Slide Number Placeholder 3"/>
          <p:cNvSpPr>
            <a:spLocks noGrp="1"/>
          </p:cNvSpPr>
          <p:nvPr>
            <p:ph type="sldNum" sz="quarter" idx="5"/>
          </p:nvPr>
        </p:nvSpPr>
        <p:spPr/>
        <p:txBody>
          <a:bodyPr/>
          <a:lstStyle/>
          <a:p>
            <a:fld id="{570E980F-71C9-CA4F-9586-F9C2D8BE6DD3}" type="slidenum">
              <a:rPr lang="en-US" smtClean="0"/>
              <a:pPr/>
              <a:t>11</a:t>
            </a:fld>
            <a:endParaRPr lang="en-US" dirty="0"/>
          </a:p>
        </p:txBody>
      </p:sp>
    </p:spTree>
    <p:extLst>
      <p:ext uri="{BB962C8B-B14F-4D97-AF65-F5344CB8AC3E}">
        <p14:creationId xmlns:p14="http://schemas.microsoft.com/office/powerpoint/2010/main" val="5447353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DER</a:t>
            </a:r>
            <a:r>
              <a:rPr lang="en-GB" baseline="0" dirty="0"/>
              <a:t> bids availability and utilisation costs for the unit. NG ESO will determine by system conditions how much time of available reactive power will be utilised (i.e. expected utilisation factor). Depending on that, we will create a blended availability an utilisation unit costs on which DERs will be ranked (i.e. forecasted cost). For different bands (or VPP) the ranking order might be different depending on how the volume of the band is met by the cheapest DER combination. </a:t>
            </a:r>
            <a:endParaRPr lang="en-US" dirty="0"/>
          </a:p>
        </p:txBody>
      </p:sp>
      <p:sp>
        <p:nvSpPr>
          <p:cNvPr id="4" name="Slide Number Placeholder 3"/>
          <p:cNvSpPr>
            <a:spLocks noGrp="1"/>
          </p:cNvSpPr>
          <p:nvPr>
            <p:ph type="sldNum" sz="quarter" idx="5"/>
          </p:nvPr>
        </p:nvSpPr>
        <p:spPr/>
        <p:txBody>
          <a:bodyPr/>
          <a:lstStyle/>
          <a:p>
            <a:fld id="{570E980F-71C9-CA4F-9586-F9C2D8BE6DD3}" type="slidenum">
              <a:rPr lang="en-US" smtClean="0"/>
              <a:pPr/>
              <a:t>12</a:t>
            </a:fld>
            <a:endParaRPr lang="en-US" dirty="0"/>
          </a:p>
        </p:txBody>
      </p:sp>
    </p:spTree>
    <p:extLst>
      <p:ext uri="{BB962C8B-B14F-4D97-AF65-F5344CB8AC3E}">
        <p14:creationId xmlns:p14="http://schemas.microsoft.com/office/powerpoint/2010/main" val="15772657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Those examples show the potential system requirements</a:t>
            </a:r>
            <a:r>
              <a:rPr lang="en-GB" baseline="0" dirty="0"/>
              <a:t> that could be </a:t>
            </a:r>
            <a:r>
              <a:rPr lang="en-GB" dirty="0"/>
              <a:t>expected on the system and the amount of reactive power that NG ESO would</a:t>
            </a:r>
            <a:r>
              <a:rPr lang="en-GB" baseline="0" dirty="0"/>
              <a:t> like to buy pre fault and post fault depending on system conditions. E.g. for high demand and generation and high import from interconnectors the requirement is for full lead and lag capability. This examples form a basis for our trial scenario cases, which will allow us to drive the procurement requirement. </a:t>
            </a:r>
          </a:p>
        </p:txBody>
      </p:sp>
      <p:sp>
        <p:nvSpPr>
          <p:cNvPr id="4" name="Slide Number Placeholder 3"/>
          <p:cNvSpPr>
            <a:spLocks noGrp="1"/>
          </p:cNvSpPr>
          <p:nvPr>
            <p:ph type="sldNum" sz="quarter" idx="10"/>
          </p:nvPr>
        </p:nvSpPr>
        <p:spPr/>
        <p:txBody>
          <a:bodyPr/>
          <a:lstStyle/>
          <a:p>
            <a:fld id="{570E980F-71C9-CA4F-9586-F9C2D8BE6DD3}" type="slidenum">
              <a:rPr lang="en-US" smtClean="0"/>
              <a:pPr/>
              <a:t>13</a:t>
            </a:fld>
            <a:endParaRPr lang="en-US" dirty="0"/>
          </a:p>
        </p:txBody>
      </p:sp>
    </p:spTree>
    <p:extLst>
      <p:ext uri="{BB962C8B-B14F-4D97-AF65-F5344CB8AC3E}">
        <p14:creationId xmlns:p14="http://schemas.microsoft.com/office/powerpoint/2010/main" val="2870683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slide covers the different steps in the assessment process, evaluating the requirement starting from the largest band (VPP). From this, there is an iterative process to meet the requirement while keeping within the TAC. </a:t>
            </a:r>
            <a:endParaRPr lang="en-US" dirty="0"/>
          </a:p>
        </p:txBody>
      </p:sp>
      <p:sp>
        <p:nvSpPr>
          <p:cNvPr id="4" name="Slide Number Placeholder 3"/>
          <p:cNvSpPr>
            <a:spLocks noGrp="1"/>
          </p:cNvSpPr>
          <p:nvPr>
            <p:ph type="sldNum" sz="quarter" idx="10"/>
          </p:nvPr>
        </p:nvSpPr>
        <p:spPr/>
        <p:txBody>
          <a:bodyPr/>
          <a:lstStyle/>
          <a:p>
            <a:fld id="{570E980F-71C9-CA4F-9586-F9C2D8BE6DD3}" type="slidenum">
              <a:rPr lang="en-US" smtClean="0"/>
              <a:pPr/>
              <a:t>14</a:t>
            </a:fld>
            <a:endParaRPr lang="en-US" dirty="0"/>
          </a:p>
        </p:txBody>
      </p:sp>
    </p:spTree>
    <p:extLst>
      <p:ext uri="{BB962C8B-B14F-4D97-AF65-F5344CB8AC3E}">
        <p14:creationId xmlns:p14="http://schemas.microsoft.com/office/powerpoint/2010/main" val="15370291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Finally, this slide shows the step by step calculation</a:t>
            </a:r>
            <a:r>
              <a:rPr lang="en-GB" baseline="0" dirty="0"/>
              <a:t> of an illustrative example with some test values. </a:t>
            </a:r>
            <a:endParaRPr lang="en-US" dirty="0"/>
          </a:p>
        </p:txBody>
      </p:sp>
      <p:sp>
        <p:nvSpPr>
          <p:cNvPr id="4" name="Slide Number Placeholder 3"/>
          <p:cNvSpPr>
            <a:spLocks noGrp="1"/>
          </p:cNvSpPr>
          <p:nvPr>
            <p:ph type="sldNum" sz="quarter" idx="10"/>
          </p:nvPr>
        </p:nvSpPr>
        <p:spPr/>
        <p:txBody>
          <a:bodyPr/>
          <a:lstStyle/>
          <a:p>
            <a:fld id="{570E980F-71C9-CA4F-9586-F9C2D8BE6DD3}" type="slidenum">
              <a:rPr lang="en-US" smtClean="0"/>
              <a:pPr/>
              <a:t>15</a:t>
            </a:fld>
            <a:endParaRPr lang="en-US" dirty="0"/>
          </a:p>
        </p:txBody>
      </p:sp>
    </p:spTree>
    <p:extLst>
      <p:ext uri="{BB962C8B-B14F-4D97-AF65-F5344CB8AC3E}">
        <p14:creationId xmlns:p14="http://schemas.microsoft.com/office/powerpoint/2010/main" val="455469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benefits and learning aspects during Wave 2 market trials are listed here. </a:t>
            </a:r>
            <a:endParaRPr lang="en-US" dirty="0"/>
          </a:p>
        </p:txBody>
      </p:sp>
      <p:sp>
        <p:nvSpPr>
          <p:cNvPr id="4" name="Slide Number Placeholder 3"/>
          <p:cNvSpPr>
            <a:spLocks noGrp="1"/>
          </p:cNvSpPr>
          <p:nvPr>
            <p:ph type="sldNum" sz="quarter" idx="5"/>
          </p:nvPr>
        </p:nvSpPr>
        <p:spPr/>
        <p:txBody>
          <a:bodyPr/>
          <a:lstStyle/>
          <a:p>
            <a:fld id="{570E980F-71C9-CA4F-9586-F9C2D8BE6DD3}" type="slidenum">
              <a:rPr lang="en-US" smtClean="0"/>
              <a:pPr/>
              <a:t>2</a:t>
            </a:fld>
            <a:endParaRPr lang="en-US" dirty="0"/>
          </a:p>
        </p:txBody>
      </p:sp>
    </p:spTree>
    <p:extLst>
      <p:ext uri="{BB962C8B-B14F-4D97-AF65-F5344CB8AC3E}">
        <p14:creationId xmlns:p14="http://schemas.microsoft.com/office/powerpoint/2010/main" val="3010201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curve shows an example of the reactive power requirement (</a:t>
            </a:r>
            <a:r>
              <a:rPr lang="en-GB" dirty="0" err="1"/>
              <a:t>Mvar</a:t>
            </a:r>
            <a:r>
              <a:rPr lang="en-GB" dirty="0"/>
              <a:t>) across time (h) and indicates the different options that are used to meet that requirement.</a:t>
            </a:r>
            <a:endParaRPr lang="en-US" dirty="0"/>
          </a:p>
        </p:txBody>
      </p:sp>
      <p:sp>
        <p:nvSpPr>
          <p:cNvPr id="4" name="Slide Number Placeholder 3"/>
          <p:cNvSpPr>
            <a:spLocks noGrp="1"/>
          </p:cNvSpPr>
          <p:nvPr>
            <p:ph type="sldNum" sz="quarter" idx="10"/>
          </p:nvPr>
        </p:nvSpPr>
        <p:spPr/>
        <p:txBody>
          <a:bodyPr/>
          <a:lstStyle/>
          <a:p>
            <a:fld id="{570E980F-71C9-CA4F-9586-F9C2D8BE6DD3}" type="slidenum">
              <a:rPr lang="en-US" smtClean="0"/>
              <a:pPr/>
              <a:t>3</a:t>
            </a:fld>
            <a:endParaRPr lang="en-US" dirty="0"/>
          </a:p>
        </p:txBody>
      </p:sp>
    </p:spTree>
    <p:extLst>
      <p:ext uri="{BB962C8B-B14F-4D97-AF65-F5344CB8AC3E}">
        <p14:creationId xmlns:p14="http://schemas.microsoft.com/office/powerpoint/2010/main" val="8543187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600" dirty="0"/>
              <a:t>This slide shows the main considerations and principles during Wave 2 and the need to work around a fixed budget by using a TAC (Target Average Cost) definition. </a:t>
            </a:r>
            <a:endParaRPr lang="en-US" sz="600" dirty="0"/>
          </a:p>
        </p:txBody>
      </p:sp>
      <p:sp>
        <p:nvSpPr>
          <p:cNvPr id="4" name="Slide Number Placeholder 3"/>
          <p:cNvSpPr>
            <a:spLocks noGrp="1"/>
          </p:cNvSpPr>
          <p:nvPr>
            <p:ph type="sldNum" sz="quarter" idx="10"/>
          </p:nvPr>
        </p:nvSpPr>
        <p:spPr/>
        <p:txBody>
          <a:bodyPr/>
          <a:lstStyle/>
          <a:p>
            <a:fld id="{570E980F-71C9-CA4F-9586-F9C2D8BE6DD3}" type="slidenum">
              <a:rPr lang="en-US" smtClean="0"/>
              <a:pPr/>
              <a:t>4</a:t>
            </a:fld>
            <a:endParaRPr lang="en-US" dirty="0"/>
          </a:p>
        </p:txBody>
      </p:sp>
    </p:spTree>
    <p:extLst>
      <p:ext uri="{BB962C8B-B14F-4D97-AF65-F5344CB8AC3E}">
        <p14:creationId xmlns:p14="http://schemas.microsoft.com/office/powerpoint/2010/main" val="37619464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546" kern="1200" dirty="0">
                <a:solidFill>
                  <a:schemeClr val="tx1"/>
                </a:solidFill>
                <a:effectLst/>
                <a:latin typeface="Arial" panose="020B0604020202020204" pitchFamily="34" charset="0"/>
                <a:ea typeface="+mn-ea"/>
                <a:cs typeface="+mn-cs"/>
              </a:rPr>
              <a:t>The curve on this slide is created from the Reactive Power requirement curve in the previous slide. We sorted the curve based</a:t>
            </a:r>
            <a:r>
              <a:rPr lang="en-GB" sz="546" kern="1200" baseline="0" dirty="0">
                <a:solidFill>
                  <a:schemeClr val="tx1"/>
                </a:solidFill>
                <a:effectLst/>
                <a:latin typeface="Arial" panose="020B0604020202020204" pitchFamily="34" charset="0"/>
                <a:ea typeface="+mn-ea"/>
                <a:cs typeface="+mn-cs"/>
              </a:rPr>
              <a:t> </a:t>
            </a:r>
            <a:r>
              <a:rPr lang="en-GB" sz="546" kern="1200" dirty="0">
                <a:solidFill>
                  <a:schemeClr val="tx1"/>
                </a:solidFill>
                <a:effectLst/>
                <a:latin typeface="Arial" panose="020B0604020202020204" pitchFamily="34" charset="0"/>
                <a:ea typeface="+mn-ea"/>
                <a:cs typeface="+mn-cs"/>
              </a:rPr>
              <a:t>on duration and got this new load-duration curve. On the x-axis we have time/duration and for this example we use 1800 h which correspond to the duration</a:t>
            </a:r>
            <a:r>
              <a:rPr lang="en-GB" sz="546" kern="1200" baseline="0" dirty="0">
                <a:solidFill>
                  <a:schemeClr val="tx1"/>
                </a:solidFill>
                <a:effectLst/>
                <a:latin typeface="Arial" panose="020B0604020202020204" pitchFamily="34" charset="0"/>
                <a:ea typeface="+mn-ea"/>
                <a:cs typeface="+mn-cs"/>
              </a:rPr>
              <a:t> of the Wave 2 trials. O</a:t>
            </a:r>
            <a:r>
              <a:rPr lang="en-GB" sz="546" kern="1200" dirty="0">
                <a:solidFill>
                  <a:schemeClr val="tx1"/>
                </a:solidFill>
                <a:effectLst/>
                <a:latin typeface="Arial" panose="020B0604020202020204" pitchFamily="34" charset="0"/>
                <a:ea typeface="+mn-ea"/>
                <a:cs typeface="+mn-cs"/>
              </a:rPr>
              <a:t>n the y-axis we have the reactive power requirements in </a:t>
            </a:r>
            <a:r>
              <a:rPr lang="en-GB" sz="546" kern="1200" dirty="0" err="1">
                <a:solidFill>
                  <a:schemeClr val="tx1"/>
                </a:solidFill>
                <a:effectLst/>
                <a:latin typeface="Arial" panose="020B0604020202020204" pitchFamily="34" charset="0"/>
                <a:ea typeface="+mn-ea"/>
                <a:cs typeface="+mn-cs"/>
              </a:rPr>
              <a:t>Mvar</a:t>
            </a:r>
            <a:r>
              <a:rPr lang="en-GB" sz="546" kern="1200" dirty="0">
                <a:solidFill>
                  <a:schemeClr val="tx1"/>
                </a:solidFill>
                <a:effectLst/>
                <a:latin typeface="Arial" panose="020B0604020202020204" pitchFamily="34" charset="0"/>
                <a:ea typeface="+mn-ea"/>
                <a:cs typeface="+mn-cs"/>
              </a:rPr>
              <a:t>.</a:t>
            </a:r>
          </a:p>
          <a:p>
            <a:r>
              <a:rPr lang="en-GB" sz="546" kern="1200" dirty="0">
                <a:solidFill>
                  <a:schemeClr val="tx1"/>
                </a:solidFill>
                <a:effectLst/>
                <a:latin typeface="Arial" panose="020B0604020202020204" pitchFamily="34" charset="0"/>
                <a:ea typeface="+mn-ea"/>
                <a:cs typeface="+mn-cs"/>
              </a:rPr>
              <a:t> </a:t>
            </a:r>
            <a:endParaRPr lang="en-US" sz="546" kern="1200" dirty="0">
              <a:solidFill>
                <a:schemeClr val="tx1"/>
              </a:solidFill>
              <a:effectLst/>
              <a:latin typeface="Arial" panose="020B0604020202020204" pitchFamily="34" charset="0"/>
              <a:ea typeface="+mn-ea"/>
              <a:cs typeface="+mn-cs"/>
            </a:endParaRPr>
          </a:p>
          <a:p>
            <a:r>
              <a:rPr lang="en-GB" sz="546" kern="1200" dirty="0">
                <a:solidFill>
                  <a:schemeClr val="tx1"/>
                </a:solidFill>
                <a:effectLst/>
                <a:latin typeface="Arial" panose="020B0604020202020204" pitchFamily="34" charset="0"/>
                <a:ea typeface="+mn-ea"/>
                <a:cs typeface="+mn-cs"/>
              </a:rPr>
              <a:t>So, we have a reactive power requirement curve over the duration of the trials but, how do we know we are going to be OK within the budget? </a:t>
            </a:r>
          </a:p>
          <a:p>
            <a:endParaRPr lang="en-US" sz="546" kern="1200" dirty="0">
              <a:solidFill>
                <a:schemeClr val="tx1"/>
              </a:solidFill>
              <a:effectLst/>
              <a:latin typeface="Arial" panose="020B0604020202020204" pitchFamily="34" charset="0"/>
              <a:ea typeface="+mn-ea"/>
              <a:cs typeface="+mn-cs"/>
            </a:endParaRPr>
          </a:p>
          <a:p>
            <a:r>
              <a:rPr lang="en-GB" sz="546" kern="1200" dirty="0">
                <a:solidFill>
                  <a:schemeClr val="tx1"/>
                </a:solidFill>
                <a:effectLst/>
                <a:latin typeface="Arial" panose="020B0604020202020204" pitchFamily="34" charset="0"/>
                <a:ea typeface="+mn-ea"/>
                <a:cs typeface="+mn-cs"/>
              </a:rPr>
              <a:t>On the y-axis we have the NG</a:t>
            </a:r>
            <a:r>
              <a:rPr lang="en-GB" sz="546" kern="1200" baseline="0" dirty="0">
                <a:solidFill>
                  <a:schemeClr val="tx1"/>
                </a:solidFill>
                <a:effectLst/>
                <a:latin typeface="Arial" panose="020B0604020202020204" pitchFamily="34" charset="0"/>
                <a:ea typeface="+mn-ea"/>
                <a:cs typeface="+mn-cs"/>
              </a:rPr>
              <a:t> </a:t>
            </a:r>
            <a:r>
              <a:rPr lang="en-GB" sz="546" kern="1200" dirty="0">
                <a:solidFill>
                  <a:schemeClr val="tx1"/>
                </a:solidFill>
                <a:effectLst/>
                <a:latin typeface="Arial" panose="020B0604020202020204" pitchFamily="34" charset="0"/>
                <a:ea typeface="+mn-ea"/>
                <a:cs typeface="+mn-cs"/>
              </a:rPr>
              <a:t>ESO reactive power requirement. </a:t>
            </a:r>
            <a:r>
              <a:rPr lang="en-GB" sz="546" kern="1200" dirty="0" err="1">
                <a:solidFill>
                  <a:schemeClr val="tx1"/>
                </a:solidFill>
                <a:effectLst/>
                <a:latin typeface="Arial" panose="020B0604020202020204" pitchFamily="34" charset="0"/>
                <a:ea typeface="+mn-ea"/>
                <a:cs typeface="+mn-cs"/>
              </a:rPr>
              <a:t>E.g</a:t>
            </a:r>
            <a:r>
              <a:rPr lang="en-GB" sz="546" kern="1200" dirty="0">
                <a:solidFill>
                  <a:schemeClr val="tx1"/>
                </a:solidFill>
                <a:effectLst/>
                <a:latin typeface="Arial" panose="020B0604020202020204" pitchFamily="34" charset="0"/>
                <a:ea typeface="+mn-ea"/>
                <a:cs typeface="+mn-cs"/>
              </a:rPr>
              <a:t> if the reactive power requirement is 80 </a:t>
            </a:r>
            <a:r>
              <a:rPr lang="en-GB" sz="546" kern="1200" dirty="0" err="1">
                <a:solidFill>
                  <a:schemeClr val="tx1"/>
                </a:solidFill>
                <a:effectLst/>
                <a:latin typeface="Arial" panose="020B0604020202020204" pitchFamily="34" charset="0"/>
                <a:ea typeface="+mn-ea"/>
                <a:cs typeface="+mn-cs"/>
              </a:rPr>
              <a:t>Mvar</a:t>
            </a:r>
            <a:r>
              <a:rPr lang="en-GB" sz="546" kern="1200" dirty="0">
                <a:solidFill>
                  <a:schemeClr val="tx1"/>
                </a:solidFill>
                <a:effectLst/>
                <a:latin typeface="Arial" panose="020B0604020202020204" pitchFamily="34" charset="0"/>
                <a:ea typeface="+mn-ea"/>
                <a:cs typeface="+mn-cs"/>
              </a:rPr>
              <a:t>,</a:t>
            </a:r>
            <a:r>
              <a:rPr lang="en-GB" sz="546" kern="1200" baseline="0" dirty="0">
                <a:solidFill>
                  <a:schemeClr val="tx1"/>
                </a:solidFill>
                <a:effectLst/>
                <a:latin typeface="Arial" panose="020B0604020202020204" pitchFamily="34" charset="0"/>
                <a:ea typeface="+mn-ea"/>
                <a:cs typeface="+mn-cs"/>
              </a:rPr>
              <a:t> we can identify</a:t>
            </a:r>
            <a:r>
              <a:rPr lang="en-GB" sz="546" kern="1200" dirty="0">
                <a:solidFill>
                  <a:schemeClr val="tx1"/>
                </a:solidFill>
                <a:effectLst/>
                <a:latin typeface="Arial" panose="020B0604020202020204" pitchFamily="34" charset="0"/>
                <a:ea typeface="+mn-ea"/>
                <a:cs typeface="+mn-cs"/>
              </a:rPr>
              <a:t> overall duration is 80 h over the market</a:t>
            </a:r>
            <a:r>
              <a:rPr lang="en-GB" sz="546" kern="1200" baseline="0" dirty="0">
                <a:solidFill>
                  <a:schemeClr val="tx1"/>
                </a:solidFill>
                <a:effectLst/>
                <a:latin typeface="Arial" panose="020B0604020202020204" pitchFamily="34" charset="0"/>
                <a:ea typeface="+mn-ea"/>
                <a:cs typeface="+mn-cs"/>
              </a:rPr>
              <a:t> trial duration of 1800 h, and similarly for different reactive power requirements. It </a:t>
            </a:r>
            <a:r>
              <a:rPr lang="en-GB" sz="546" kern="1200" dirty="0">
                <a:solidFill>
                  <a:schemeClr val="tx1"/>
                </a:solidFill>
                <a:effectLst/>
                <a:latin typeface="Arial" panose="020B0604020202020204" pitchFamily="34" charset="0"/>
                <a:ea typeface="+mn-ea"/>
                <a:cs typeface="+mn-cs"/>
              </a:rPr>
              <a:t>can be seen that the TAC for each of those requirements will be different, shorter duration means higher is the TAC</a:t>
            </a:r>
            <a:r>
              <a:rPr lang="en-GB" sz="546" kern="1200" baseline="0" dirty="0">
                <a:solidFill>
                  <a:schemeClr val="tx1"/>
                </a:solidFill>
                <a:effectLst/>
                <a:latin typeface="Arial" panose="020B0604020202020204" pitchFamily="34" charset="0"/>
                <a:ea typeface="+mn-ea"/>
                <a:cs typeface="+mn-cs"/>
              </a:rPr>
              <a:t> and vice versa.</a:t>
            </a:r>
            <a:endParaRPr lang="en-US" sz="546" kern="1200" dirty="0">
              <a:solidFill>
                <a:schemeClr val="tx1"/>
              </a:solidFill>
              <a:effectLst/>
              <a:latin typeface="Arial" panose="020B0604020202020204" pitchFamily="34" charset="0"/>
              <a:ea typeface="+mn-ea"/>
              <a:cs typeface="+mn-cs"/>
            </a:endParaRPr>
          </a:p>
          <a:p>
            <a:endParaRPr lang="en-US" dirty="0"/>
          </a:p>
        </p:txBody>
      </p:sp>
      <p:sp>
        <p:nvSpPr>
          <p:cNvPr id="4" name="Slide Number Placeholder 3"/>
          <p:cNvSpPr>
            <a:spLocks noGrp="1"/>
          </p:cNvSpPr>
          <p:nvPr>
            <p:ph type="sldNum" sz="quarter" idx="10"/>
          </p:nvPr>
        </p:nvSpPr>
        <p:spPr/>
        <p:txBody>
          <a:bodyPr/>
          <a:lstStyle/>
          <a:p>
            <a:fld id="{570E980F-71C9-CA4F-9586-F9C2D8BE6DD3}" type="slidenum">
              <a:rPr lang="en-US" smtClean="0"/>
              <a:pPr/>
              <a:t>5</a:t>
            </a:fld>
            <a:endParaRPr lang="en-US" dirty="0"/>
          </a:p>
        </p:txBody>
      </p:sp>
    </p:spTree>
    <p:extLst>
      <p:ext uri="{BB962C8B-B14F-4D97-AF65-F5344CB8AC3E}">
        <p14:creationId xmlns:p14="http://schemas.microsoft.com/office/powerpoint/2010/main" val="15042990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546" kern="1200" dirty="0">
                <a:solidFill>
                  <a:schemeClr val="tx1"/>
                </a:solidFill>
                <a:effectLst/>
                <a:latin typeface="Arial" panose="020B0604020202020204" pitchFamily="34" charset="0"/>
                <a:ea typeface="+mn-ea"/>
                <a:cs typeface="+mn-cs"/>
              </a:rPr>
              <a:t>In order to keep the trials within the budget we need to make sure that the sum of all TACs and reactive power requirements is equal to the total budget. </a:t>
            </a:r>
            <a:endParaRPr lang="en-US" sz="546" kern="1200" dirty="0">
              <a:solidFill>
                <a:schemeClr val="tx1"/>
              </a:solidFill>
              <a:effectLst/>
              <a:latin typeface="Arial" panose="020B0604020202020204" pitchFamily="34" charset="0"/>
              <a:ea typeface="+mn-ea"/>
              <a:cs typeface="+mn-cs"/>
            </a:endParaRPr>
          </a:p>
          <a:p>
            <a:r>
              <a:rPr lang="en-GB" sz="546" kern="1200" dirty="0">
                <a:solidFill>
                  <a:schemeClr val="tx1"/>
                </a:solidFill>
                <a:effectLst/>
                <a:latin typeface="Arial" panose="020B0604020202020204" pitchFamily="34" charset="0"/>
                <a:ea typeface="+mn-ea"/>
                <a:cs typeface="+mn-cs"/>
              </a:rPr>
              <a:t> </a:t>
            </a:r>
            <a:endParaRPr lang="en-US" sz="546" kern="1200" dirty="0">
              <a:solidFill>
                <a:schemeClr val="tx1"/>
              </a:solidFill>
              <a:effectLst/>
              <a:latin typeface="Arial" panose="020B0604020202020204" pitchFamily="34" charset="0"/>
              <a:ea typeface="+mn-ea"/>
              <a:cs typeface="+mn-cs"/>
            </a:endParaRPr>
          </a:p>
          <a:p>
            <a:r>
              <a:rPr lang="en-GB" sz="546" kern="1200" dirty="0">
                <a:solidFill>
                  <a:schemeClr val="tx1"/>
                </a:solidFill>
                <a:effectLst/>
                <a:latin typeface="Arial" panose="020B0604020202020204" pitchFamily="34" charset="0"/>
                <a:ea typeface="+mn-ea"/>
                <a:cs typeface="+mn-cs"/>
              </a:rPr>
              <a:t>As we can see, we have a mathematical equation with 300 variables</a:t>
            </a:r>
            <a:r>
              <a:rPr lang="en-GB" sz="546" kern="1200" baseline="0" dirty="0">
                <a:solidFill>
                  <a:schemeClr val="tx1"/>
                </a:solidFill>
                <a:effectLst/>
                <a:latin typeface="Arial" panose="020B0604020202020204" pitchFamily="34" charset="0"/>
                <a:ea typeface="+mn-ea"/>
                <a:cs typeface="+mn-cs"/>
              </a:rPr>
              <a:t> (one TAC for each </a:t>
            </a:r>
            <a:r>
              <a:rPr lang="en-GB" sz="546" kern="1200" dirty="0">
                <a:solidFill>
                  <a:schemeClr val="tx1"/>
                </a:solidFill>
                <a:effectLst/>
                <a:latin typeface="Arial" panose="020B0604020202020204" pitchFamily="34" charset="0"/>
                <a:ea typeface="+mn-ea"/>
                <a:cs typeface="+mn-cs"/>
              </a:rPr>
              <a:t>EFA block). To solve this equation we introduce the </a:t>
            </a:r>
            <a:r>
              <a:rPr lang="en-GB" sz="546" b="1" kern="1200" dirty="0">
                <a:solidFill>
                  <a:schemeClr val="tx1"/>
                </a:solidFill>
                <a:effectLst/>
                <a:latin typeface="Arial" panose="020B0604020202020204" pitchFamily="34" charset="0"/>
                <a:ea typeface="+mn-ea"/>
                <a:cs typeface="+mn-cs"/>
              </a:rPr>
              <a:t>reference</a:t>
            </a:r>
            <a:r>
              <a:rPr lang="en-GB" sz="546" kern="1200" dirty="0">
                <a:solidFill>
                  <a:schemeClr val="tx1"/>
                </a:solidFill>
                <a:effectLst/>
                <a:latin typeface="Arial" panose="020B0604020202020204" pitchFamily="34" charset="0"/>
                <a:ea typeface="+mn-ea"/>
                <a:cs typeface="+mn-cs"/>
              </a:rPr>
              <a:t> </a:t>
            </a:r>
            <a:r>
              <a:rPr lang="en-GB" sz="546" b="1" kern="1200" dirty="0">
                <a:solidFill>
                  <a:schemeClr val="tx1"/>
                </a:solidFill>
                <a:effectLst/>
                <a:latin typeface="Arial" panose="020B0604020202020204" pitchFamily="34" charset="0"/>
                <a:ea typeface="+mn-ea"/>
                <a:cs typeface="+mn-cs"/>
              </a:rPr>
              <a:t>TAC</a:t>
            </a:r>
            <a:r>
              <a:rPr lang="en-GB" sz="546" kern="1200" dirty="0">
                <a:solidFill>
                  <a:schemeClr val="tx1"/>
                </a:solidFill>
                <a:effectLst/>
                <a:latin typeface="Arial" panose="020B0604020202020204" pitchFamily="34" charset="0"/>
                <a:ea typeface="+mn-ea"/>
                <a:cs typeface="+mn-cs"/>
              </a:rPr>
              <a:t> definition from</a:t>
            </a:r>
            <a:r>
              <a:rPr lang="en-GB" sz="546" kern="1200" baseline="0" dirty="0">
                <a:solidFill>
                  <a:schemeClr val="tx1"/>
                </a:solidFill>
                <a:effectLst/>
                <a:latin typeface="Arial" panose="020B0604020202020204" pitchFamily="34" charset="0"/>
                <a:ea typeface="+mn-ea"/>
                <a:cs typeface="+mn-cs"/>
              </a:rPr>
              <a:t> which all other TACs can be calculated, as described in the slide.</a:t>
            </a:r>
            <a:r>
              <a:rPr lang="en-GB" sz="546" kern="1200" dirty="0">
                <a:solidFill>
                  <a:schemeClr val="tx1"/>
                </a:solidFill>
                <a:effectLst/>
                <a:latin typeface="Arial" panose="020B0604020202020204" pitchFamily="34" charset="0"/>
                <a:ea typeface="+mn-ea"/>
                <a:cs typeface="+mn-cs"/>
              </a:rPr>
              <a:t> </a:t>
            </a:r>
          </a:p>
          <a:p>
            <a:endParaRPr lang="en-GB" sz="546" kern="1200" dirty="0">
              <a:solidFill>
                <a:schemeClr val="tx1"/>
              </a:solidFill>
              <a:effectLst/>
              <a:latin typeface="Arial" panose="020B0604020202020204" pitchFamily="34" charset="0"/>
              <a:ea typeface="+mn-ea"/>
              <a:cs typeface="+mn-cs"/>
            </a:endParaRPr>
          </a:p>
          <a:p>
            <a:pPr marL="0" marR="0" lvl="0" indent="0" algn="l" defTabSz="415869" rtl="0" eaLnBrk="1" fontAlgn="auto" latinLnBrk="0" hangingPunct="1">
              <a:lnSpc>
                <a:spcPct val="100000"/>
              </a:lnSpc>
              <a:spcBef>
                <a:spcPts val="0"/>
              </a:spcBef>
              <a:spcAft>
                <a:spcPts val="0"/>
              </a:spcAft>
              <a:buClrTx/>
              <a:buSzTx/>
              <a:buFontTx/>
              <a:buNone/>
              <a:tabLst/>
              <a:defRPr/>
            </a:pPr>
            <a:r>
              <a:rPr lang="en-GB" sz="800" dirty="0"/>
              <a:t>Replacing each variable with the “reference TAC” will result in one equation with one unknown variable. From this, we can calculate the reference TAC and therefore TACs for each EFA blocks.</a:t>
            </a:r>
          </a:p>
          <a:p>
            <a:endParaRPr lang="en-US" sz="546" kern="1200" dirty="0">
              <a:solidFill>
                <a:schemeClr val="tx1"/>
              </a:solidFill>
              <a:effectLst/>
              <a:latin typeface="Arial" panose="020B0604020202020204" pitchFamily="34" charset="0"/>
              <a:ea typeface="+mn-ea"/>
              <a:cs typeface="+mn-cs"/>
            </a:endParaRPr>
          </a:p>
        </p:txBody>
      </p:sp>
      <p:sp>
        <p:nvSpPr>
          <p:cNvPr id="4" name="Slide Number Placeholder 3"/>
          <p:cNvSpPr>
            <a:spLocks noGrp="1"/>
          </p:cNvSpPr>
          <p:nvPr>
            <p:ph type="sldNum" sz="quarter" idx="10"/>
          </p:nvPr>
        </p:nvSpPr>
        <p:spPr/>
        <p:txBody>
          <a:bodyPr/>
          <a:lstStyle/>
          <a:p>
            <a:fld id="{570E980F-71C9-CA4F-9586-F9C2D8BE6DD3}" type="slidenum">
              <a:rPr lang="en-US" smtClean="0"/>
              <a:pPr/>
              <a:t>6</a:t>
            </a:fld>
            <a:endParaRPr lang="en-US" dirty="0"/>
          </a:p>
        </p:txBody>
      </p:sp>
    </p:spTree>
    <p:extLst>
      <p:ext uri="{BB962C8B-B14F-4D97-AF65-F5344CB8AC3E}">
        <p14:creationId xmlns:p14="http://schemas.microsoft.com/office/powerpoint/2010/main" val="2388283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546" kern="1200" dirty="0">
                <a:solidFill>
                  <a:schemeClr val="tx1"/>
                </a:solidFill>
                <a:effectLst/>
                <a:latin typeface="Arial" panose="020B0604020202020204" pitchFamily="34" charset="0"/>
                <a:ea typeface="+mn-ea"/>
                <a:cs typeface="+mn-cs"/>
              </a:rPr>
              <a:t>How this calculations will look in trials?</a:t>
            </a:r>
          </a:p>
          <a:p>
            <a:endParaRPr lang="en-US" sz="546" kern="1200" dirty="0">
              <a:solidFill>
                <a:schemeClr val="tx1"/>
              </a:solidFill>
              <a:effectLst/>
              <a:latin typeface="Arial" panose="020B0604020202020204" pitchFamily="34" charset="0"/>
              <a:ea typeface="+mn-ea"/>
              <a:cs typeface="+mn-cs"/>
            </a:endParaRPr>
          </a:p>
          <a:p>
            <a:r>
              <a:rPr lang="en-GB" sz="546" kern="1200" dirty="0">
                <a:solidFill>
                  <a:schemeClr val="tx1"/>
                </a:solidFill>
                <a:effectLst/>
                <a:latin typeface="Arial" panose="020B0604020202020204" pitchFamily="34" charset="0"/>
                <a:ea typeface="+mn-ea"/>
                <a:cs typeface="+mn-cs"/>
              </a:rPr>
              <a:t>For each week</a:t>
            </a:r>
            <a:r>
              <a:rPr lang="en-GB" sz="546" kern="1200" baseline="0" dirty="0">
                <a:solidFill>
                  <a:schemeClr val="tx1"/>
                </a:solidFill>
                <a:effectLst/>
                <a:latin typeface="Arial" panose="020B0604020202020204" pitchFamily="34" charset="0"/>
                <a:ea typeface="+mn-ea"/>
                <a:cs typeface="+mn-cs"/>
              </a:rPr>
              <a:t> </a:t>
            </a:r>
            <a:r>
              <a:rPr lang="en-GB" sz="546" kern="1200" dirty="0">
                <a:solidFill>
                  <a:schemeClr val="tx1"/>
                </a:solidFill>
                <a:effectLst/>
                <a:latin typeface="Arial" panose="020B0604020202020204" pitchFamily="34" charset="0"/>
                <a:ea typeface="+mn-ea"/>
                <a:cs typeface="+mn-cs"/>
              </a:rPr>
              <a:t>ahead we will create a look up table (as</a:t>
            </a:r>
            <a:r>
              <a:rPr lang="en-GB" sz="546" kern="1200" baseline="0" dirty="0">
                <a:solidFill>
                  <a:schemeClr val="tx1"/>
                </a:solidFill>
                <a:effectLst/>
                <a:latin typeface="Arial" panose="020B0604020202020204" pitchFamily="34" charset="0"/>
                <a:ea typeface="+mn-ea"/>
                <a:cs typeface="+mn-cs"/>
              </a:rPr>
              <a:t> shown in the slide)</a:t>
            </a:r>
            <a:r>
              <a:rPr lang="en-GB" sz="546" kern="1200" dirty="0">
                <a:solidFill>
                  <a:schemeClr val="tx1"/>
                </a:solidFill>
                <a:effectLst/>
                <a:latin typeface="Arial" panose="020B0604020202020204" pitchFamily="34" charset="0"/>
                <a:ea typeface="+mn-ea"/>
                <a:cs typeface="+mn-cs"/>
              </a:rPr>
              <a:t>. Based on system scenarios and duration of reactive</a:t>
            </a:r>
            <a:r>
              <a:rPr lang="en-GB" sz="546" kern="1200" baseline="0" dirty="0">
                <a:solidFill>
                  <a:schemeClr val="tx1"/>
                </a:solidFill>
                <a:effectLst/>
                <a:latin typeface="Arial" panose="020B0604020202020204" pitchFamily="34" charset="0"/>
                <a:ea typeface="+mn-ea"/>
                <a:cs typeface="+mn-cs"/>
              </a:rPr>
              <a:t> power </a:t>
            </a:r>
            <a:r>
              <a:rPr lang="en-GB" sz="546" kern="1200" dirty="0">
                <a:solidFill>
                  <a:schemeClr val="tx1"/>
                </a:solidFill>
                <a:effectLst/>
                <a:latin typeface="Arial" panose="020B0604020202020204" pitchFamily="34" charset="0"/>
                <a:ea typeface="+mn-ea"/>
                <a:cs typeface="+mn-cs"/>
              </a:rPr>
              <a:t>requirements, we will calculate the expected TAC for each EFA block for each week.</a:t>
            </a:r>
          </a:p>
          <a:p>
            <a:r>
              <a:rPr lang="en-GB" sz="546" kern="1200" dirty="0">
                <a:solidFill>
                  <a:schemeClr val="tx1"/>
                </a:solidFill>
                <a:effectLst/>
                <a:latin typeface="Arial" panose="020B0604020202020204" pitchFamily="34" charset="0"/>
                <a:ea typeface="+mn-ea"/>
                <a:cs typeface="+mn-cs"/>
              </a:rPr>
              <a:t> </a:t>
            </a:r>
            <a:endParaRPr lang="en-US" sz="546" kern="1200" dirty="0">
              <a:solidFill>
                <a:schemeClr val="tx1"/>
              </a:solidFill>
              <a:effectLst/>
              <a:latin typeface="Arial" panose="020B0604020202020204" pitchFamily="34" charset="0"/>
              <a:ea typeface="+mn-ea"/>
              <a:cs typeface="+mn-cs"/>
            </a:endParaRPr>
          </a:p>
          <a:p>
            <a:r>
              <a:rPr lang="en-GB" sz="546" kern="1200" dirty="0">
                <a:solidFill>
                  <a:schemeClr val="tx1"/>
                </a:solidFill>
                <a:effectLst/>
                <a:latin typeface="Arial" panose="020B0604020202020204" pitchFamily="34" charset="0"/>
                <a:ea typeface="+mn-ea"/>
                <a:cs typeface="+mn-cs"/>
              </a:rPr>
              <a:t>In practice, ahead of each week, we will know from this look up table what would be the TAC range (min-max) that we are willing to accept while being confident that we will stay within the trial</a:t>
            </a:r>
            <a:r>
              <a:rPr lang="en-GB" sz="546" kern="1200" baseline="0" dirty="0">
                <a:solidFill>
                  <a:schemeClr val="tx1"/>
                </a:solidFill>
                <a:effectLst/>
                <a:latin typeface="Arial" panose="020B0604020202020204" pitchFamily="34" charset="0"/>
                <a:ea typeface="+mn-ea"/>
                <a:cs typeface="+mn-cs"/>
              </a:rPr>
              <a:t> budget. We will publish the TAC range only, ahead of the DER bidding process for the reactive power service.</a:t>
            </a:r>
          </a:p>
          <a:p>
            <a:endParaRPr lang="en-GB" sz="546" kern="1200" baseline="0" dirty="0">
              <a:solidFill>
                <a:schemeClr val="tx1"/>
              </a:solidFill>
              <a:effectLst/>
              <a:latin typeface="Arial" panose="020B0604020202020204" pitchFamily="34" charset="0"/>
              <a:ea typeface="+mn-ea"/>
              <a:cs typeface="+mn-cs"/>
            </a:endParaRPr>
          </a:p>
          <a:p>
            <a:r>
              <a:rPr lang="en-GB" sz="800" dirty="0"/>
              <a:t>The various network conditions scenarios driving reactive power requirements is likely to give providers</a:t>
            </a:r>
            <a:r>
              <a:rPr lang="en-GB" sz="800" baseline="0" dirty="0"/>
              <a:t> informed position on estimate of reactive power requirements. </a:t>
            </a:r>
            <a:endParaRPr lang="en-GB" sz="546" kern="1200" baseline="0" dirty="0">
              <a:solidFill>
                <a:schemeClr val="tx1"/>
              </a:solidFill>
              <a:effectLst/>
              <a:latin typeface="Arial" panose="020B0604020202020204" pitchFamily="34" charset="0"/>
              <a:ea typeface="+mn-ea"/>
              <a:cs typeface="+mn-cs"/>
            </a:endParaRPr>
          </a:p>
          <a:p>
            <a:endParaRPr lang="en-US" sz="546" kern="1200" dirty="0">
              <a:solidFill>
                <a:schemeClr val="tx1"/>
              </a:solidFill>
              <a:effectLst/>
              <a:latin typeface="Arial" panose="020B0604020202020204" pitchFamily="34" charset="0"/>
              <a:ea typeface="+mn-ea"/>
              <a:cs typeface="+mn-cs"/>
            </a:endParaRPr>
          </a:p>
          <a:p>
            <a:r>
              <a:rPr lang="en-GB" sz="546" kern="1200" dirty="0">
                <a:solidFill>
                  <a:schemeClr val="tx1"/>
                </a:solidFill>
                <a:effectLst/>
                <a:latin typeface="Arial" panose="020B0604020202020204" pitchFamily="34" charset="0"/>
                <a:ea typeface="+mn-ea"/>
                <a:cs typeface="+mn-cs"/>
              </a:rPr>
              <a:t>At the end of each week, we will publish the remaining</a:t>
            </a:r>
            <a:r>
              <a:rPr lang="en-GB" sz="546" kern="1200" baseline="0" dirty="0">
                <a:solidFill>
                  <a:schemeClr val="tx1"/>
                </a:solidFill>
                <a:effectLst/>
                <a:latin typeface="Arial" panose="020B0604020202020204" pitchFamily="34" charset="0"/>
                <a:ea typeface="+mn-ea"/>
                <a:cs typeface="+mn-cs"/>
              </a:rPr>
              <a:t> budget, which will inform TACs limit for the next weeks. </a:t>
            </a:r>
            <a:endParaRPr lang="en-GB" sz="546" kern="1200" dirty="0">
              <a:solidFill>
                <a:schemeClr val="tx1"/>
              </a:solidFill>
              <a:effectLst/>
              <a:latin typeface="Arial" panose="020B0604020202020204" pitchFamily="34" charset="0"/>
              <a:ea typeface="+mn-ea"/>
              <a:cs typeface="+mn-cs"/>
            </a:endParaRPr>
          </a:p>
          <a:p>
            <a:endParaRPr lang="en-US" dirty="0"/>
          </a:p>
        </p:txBody>
      </p:sp>
      <p:sp>
        <p:nvSpPr>
          <p:cNvPr id="4" name="Slide Number Placeholder 3"/>
          <p:cNvSpPr>
            <a:spLocks noGrp="1"/>
          </p:cNvSpPr>
          <p:nvPr>
            <p:ph type="sldNum" sz="quarter" idx="10"/>
          </p:nvPr>
        </p:nvSpPr>
        <p:spPr/>
        <p:txBody>
          <a:bodyPr/>
          <a:lstStyle/>
          <a:p>
            <a:fld id="{570E980F-71C9-CA4F-9586-F9C2D8BE6DD3}" type="slidenum">
              <a:rPr lang="en-US" smtClean="0"/>
              <a:pPr/>
              <a:t>7</a:t>
            </a:fld>
            <a:endParaRPr lang="en-US" dirty="0"/>
          </a:p>
        </p:txBody>
      </p:sp>
    </p:spTree>
    <p:extLst>
      <p:ext uri="{BB962C8B-B14F-4D97-AF65-F5344CB8AC3E}">
        <p14:creationId xmlns:p14="http://schemas.microsoft.com/office/powerpoint/2010/main" val="10223925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an example of the process in practice, considering three DERs: A, B and C who have offered different </a:t>
            </a:r>
            <a:r>
              <a:rPr lang="en-GB" dirty="0" err="1"/>
              <a:t>Mvar</a:t>
            </a:r>
            <a:r>
              <a:rPr lang="en-GB" dirty="0"/>
              <a:t> ranges at different £/</a:t>
            </a:r>
            <a:r>
              <a:rPr lang="en-GB" dirty="0" err="1"/>
              <a:t>Mvarh</a:t>
            </a:r>
            <a:r>
              <a:rPr lang="en-GB" dirty="0"/>
              <a:t> prices. </a:t>
            </a:r>
          </a:p>
          <a:p>
            <a:endParaRPr lang="en-GB" dirty="0"/>
          </a:p>
          <a:p>
            <a:r>
              <a:rPr lang="en-GB" dirty="0"/>
              <a:t>Knowing the requirement and the TAC for one EFA block, which bids would be accepted from the DER offered values? Note that NG ESO receives the DER bids as an aggregated virtual power plant (VPP) at the GSP.</a:t>
            </a:r>
            <a:endParaRPr lang="en-US" dirty="0"/>
          </a:p>
        </p:txBody>
      </p:sp>
      <p:sp>
        <p:nvSpPr>
          <p:cNvPr id="4" name="Slide Number Placeholder 3"/>
          <p:cNvSpPr>
            <a:spLocks noGrp="1"/>
          </p:cNvSpPr>
          <p:nvPr>
            <p:ph type="sldNum" sz="quarter" idx="10"/>
          </p:nvPr>
        </p:nvSpPr>
        <p:spPr/>
        <p:txBody>
          <a:bodyPr/>
          <a:lstStyle/>
          <a:p>
            <a:fld id="{570E980F-71C9-CA4F-9586-F9C2D8BE6DD3}" type="slidenum">
              <a:rPr lang="en-US" smtClean="0"/>
              <a:pPr/>
              <a:t>8</a:t>
            </a:fld>
            <a:endParaRPr lang="en-US" dirty="0"/>
          </a:p>
        </p:txBody>
      </p:sp>
    </p:spTree>
    <p:extLst>
      <p:ext uri="{BB962C8B-B14F-4D97-AF65-F5344CB8AC3E}">
        <p14:creationId xmlns:p14="http://schemas.microsoft.com/office/powerpoint/2010/main" val="21549565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a:t>
            </a:r>
            <a:r>
              <a:rPr lang="en-GB" baseline="0" dirty="0"/>
              <a:t> generators in the previous slide are ranked by their bids (A &lt; B&lt; C). To meet the system requirements, we are taking everything from generators A and B and 10 </a:t>
            </a:r>
            <a:r>
              <a:rPr lang="en-GB" baseline="0" dirty="0" err="1"/>
              <a:t>Mvar</a:t>
            </a:r>
            <a:r>
              <a:rPr lang="en-GB" baseline="0" dirty="0"/>
              <a:t> remaining from generator C.</a:t>
            </a:r>
          </a:p>
          <a:p>
            <a:endParaRPr lang="en-GB" baseline="0" dirty="0"/>
          </a:p>
          <a:p>
            <a:pPr marL="0" marR="0" lvl="0" indent="0" algn="l" defTabSz="415869" rtl="0" eaLnBrk="1" fontAlgn="auto" latinLnBrk="0" hangingPunct="1">
              <a:lnSpc>
                <a:spcPct val="100000"/>
              </a:lnSpc>
              <a:spcBef>
                <a:spcPts val="0"/>
              </a:spcBef>
              <a:spcAft>
                <a:spcPts val="0"/>
              </a:spcAft>
              <a:buClrTx/>
              <a:buSzTx/>
              <a:buFontTx/>
              <a:buNone/>
              <a:tabLst/>
              <a:defRPr/>
            </a:pPr>
            <a:r>
              <a:rPr lang="en-GB" baseline="0" dirty="0"/>
              <a:t>Based on that assumption, we will calculate </a:t>
            </a:r>
            <a:r>
              <a:rPr lang="en-GB" sz="800" b="1" dirty="0"/>
              <a:t>actual costs</a:t>
            </a:r>
            <a:r>
              <a:rPr lang="en-GB" sz="800" dirty="0"/>
              <a:t> for VPP.</a:t>
            </a:r>
            <a:r>
              <a:rPr lang="en-GB" sz="800" baseline="0" dirty="0"/>
              <a:t> In this case, it is </a:t>
            </a:r>
            <a:r>
              <a:rPr lang="en-GB" sz="800" dirty="0"/>
              <a:t>£4.5/</a:t>
            </a:r>
            <a:r>
              <a:rPr lang="en-GB" sz="800" dirty="0" err="1"/>
              <a:t>Mvar</a:t>
            </a:r>
            <a:r>
              <a:rPr lang="en-GB" sz="800" dirty="0"/>
              <a:t>/h. </a:t>
            </a:r>
          </a:p>
          <a:p>
            <a:pPr marL="0" marR="0" lvl="0" indent="0" algn="l" defTabSz="415869" rtl="0" eaLnBrk="1" fontAlgn="auto" latinLnBrk="0" hangingPunct="1">
              <a:lnSpc>
                <a:spcPct val="100000"/>
              </a:lnSpc>
              <a:spcBef>
                <a:spcPts val="0"/>
              </a:spcBef>
              <a:spcAft>
                <a:spcPts val="0"/>
              </a:spcAft>
              <a:buClrTx/>
              <a:buSzTx/>
              <a:buFontTx/>
              <a:buNone/>
              <a:tabLst/>
              <a:defRPr/>
            </a:pPr>
            <a:endParaRPr lang="en-GB" sz="800" dirty="0"/>
          </a:p>
          <a:p>
            <a:pPr marL="0" marR="0" lvl="0" indent="0" algn="l" defTabSz="415869" rtl="0" eaLnBrk="1" fontAlgn="auto" latinLnBrk="0" hangingPunct="1">
              <a:lnSpc>
                <a:spcPct val="100000"/>
              </a:lnSpc>
              <a:spcBef>
                <a:spcPts val="0"/>
              </a:spcBef>
              <a:spcAft>
                <a:spcPts val="0"/>
              </a:spcAft>
              <a:buClrTx/>
              <a:buSzTx/>
              <a:buFontTx/>
              <a:buNone/>
              <a:tabLst/>
              <a:defRPr/>
            </a:pPr>
            <a:r>
              <a:rPr lang="en-GB" sz="800" dirty="0"/>
              <a:t>By comparing the actual costs for the VPP with the TAC we will have an indication on the health of the budget.</a:t>
            </a:r>
          </a:p>
          <a:p>
            <a:pPr marL="0" marR="0" lvl="0" indent="0" algn="l" defTabSz="415869" rtl="0" eaLnBrk="1" fontAlgn="auto" latinLnBrk="0" hangingPunct="1">
              <a:lnSpc>
                <a:spcPct val="100000"/>
              </a:lnSpc>
              <a:spcBef>
                <a:spcPts val="0"/>
              </a:spcBef>
              <a:spcAft>
                <a:spcPts val="0"/>
              </a:spcAft>
              <a:buClrTx/>
              <a:buSzTx/>
              <a:buFontTx/>
              <a:buNone/>
              <a:tabLst/>
              <a:defRPr/>
            </a:pPr>
            <a:endParaRPr lang="en-GB" sz="800" dirty="0"/>
          </a:p>
          <a:p>
            <a:pPr marL="0" marR="0" lvl="0" indent="0" algn="l" defTabSz="415869" rtl="0" eaLnBrk="1" fontAlgn="auto" latinLnBrk="0" hangingPunct="1">
              <a:lnSpc>
                <a:spcPct val="100000"/>
              </a:lnSpc>
              <a:spcBef>
                <a:spcPts val="0"/>
              </a:spcBef>
              <a:spcAft>
                <a:spcPts val="0"/>
              </a:spcAft>
              <a:buClrTx/>
              <a:buSzTx/>
              <a:buFontTx/>
              <a:buNone/>
              <a:tabLst/>
              <a:defRPr/>
            </a:pPr>
            <a:endParaRPr lang="en-GB" sz="800" dirty="0"/>
          </a:p>
          <a:p>
            <a:endParaRPr lang="en-GB" baseline="0" dirty="0"/>
          </a:p>
        </p:txBody>
      </p:sp>
      <p:sp>
        <p:nvSpPr>
          <p:cNvPr id="4" name="Slide Number Placeholder 3"/>
          <p:cNvSpPr>
            <a:spLocks noGrp="1"/>
          </p:cNvSpPr>
          <p:nvPr>
            <p:ph type="sldNum" sz="quarter" idx="10"/>
          </p:nvPr>
        </p:nvSpPr>
        <p:spPr/>
        <p:txBody>
          <a:bodyPr/>
          <a:lstStyle/>
          <a:p>
            <a:fld id="{570E980F-71C9-CA4F-9586-F9C2D8BE6DD3}" type="slidenum">
              <a:rPr lang="en-US" smtClean="0"/>
              <a:pPr/>
              <a:t>9</a:t>
            </a:fld>
            <a:endParaRPr lang="en-US" dirty="0"/>
          </a:p>
        </p:txBody>
      </p:sp>
    </p:spTree>
    <p:extLst>
      <p:ext uri="{BB962C8B-B14F-4D97-AF65-F5344CB8AC3E}">
        <p14:creationId xmlns:p14="http://schemas.microsoft.com/office/powerpoint/2010/main" val="401693082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1">
    <p:spTree>
      <p:nvGrpSpPr>
        <p:cNvPr id="1" name=""/>
        <p:cNvGrpSpPr/>
        <p:nvPr/>
      </p:nvGrpSpPr>
      <p:grpSpPr>
        <a:xfrm>
          <a:off x="0" y="0"/>
          <a:ext cx="0" cy="0"/>
          <a:chOff x="0" y="0"/>
          <a:chExt cx="0" cy="0"/>
        </a:xfrm>
      </p:grpSpPr>
      <p:sp>
        <p:nvSpPr>
          <p:cNvPr id="15" name="Picture Placeholder 14">
            <a:extLst>
              <a:ext uri="{FF2B5EF4-FFF2-40B4-BE49-F238E27FC236}">
                <a16:creationId xmlns:a16="http://schemas.microsoft.com/office/drawing/2014/main" id="{91654866-60D7-45B2-87B7-DC612BD94E4E}"/>
              </a:ext>
            </a:extLst>
          </p:cNvPr>
          <p:cNvSpPr>
            <a:spLocks noGrp="1"/>
          </p:cNvSpPr>
          <p:nvPr>
            <p:ph type="pic" sz="quarter" idx="17" hasCustomPrompt="1"/>
          </p:nvPr>
        </p:nvSpPr>
        <p:spPr>
          <a:xfrm>
            <a:off x="0" y="0"/>
            <a:ext cx="9144000" cy="5143500"/>
          </a:xfrm>
          <a:custGeom>
            <a:avLst/>
            <a:gdLst>
              <a:gd name="connsiteX0" fmla="*/ 0 w 9144000"/>
              <a:gd name="connsiteY0" fmla="*/ 0 h 5143500"/>
              <a:gd name="connsiteX1" fmla="*/ 9144000 w 9144000"/>
              <a:gd name="connsiteY1" fmla="*/ 0 h 5143500"/>
              <a:gd name="connsiteX2" fmla="*/ 9144000 w 9144000"/>
              <a:gd name="connsiteY2" fmla="*/ 4254480 h 5143500"/>
              <a:gd name="connsiteX3" fmla="*/ 3644345 w 9144000"/>
              <a:gd name="connsiteY3" fmla="*/ 5141573 h 5143500"/>
              <a:gd name="connsiteX4" fmla="*/ 3644345 w 9144000"/>
              <a:gd name="connsiteY4" fmla="*/ 5143500 h 5143500"/>
              <a:gd name="connsiteX5" fmla="*/ 0 w 9144000"/>
              <a:gd name="connsiteY5"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5143500">
                <a:moveTo>
                  <a:pt x="0" y="0"/>
                </a:moveTo>
                <a:lnTo>
                  <a:pt x="9144000" y="0"/>
                </a:lnTo>
                <a:lnTo>
                  <a:pt x="9144000" y="4254480"/>
                </a:lnTo>
                <a:cubicBezTo>
                  <a:pt x="6394173" y="3087252"/>
                  <a:pt x="6394173" y="5141573"/>
                  <a:pt x="3644345" y="5141573"/>
                </a:cubicBezTo>
                <a:lnTo>
                  <a:pt x="3644345" y="5143500"/>
                </a:lnTo>
                <a:lnTo>
                  <a:pt x="0" y="5143500"/>
                </a:lnTo>
                <a:close/>
              </a:path>
            </a:pathLst>
          </a:custGeom>
          <a:solidFill>
            <a:srgbClr val="FCBE27"/>
          </a:solidFill>
        </p:spPr>
        <p:txBody>
          <a:bodyPr wrap="square" tIns="936000" anchor="ctr" anchorCtr="0">
            <a:noAutofit/>
          </a:bodyPr>
          <a:lstStyle>
            <a:lvl1pPr algn="ctr">
              <a:defRPr/>
            </a:lvl1pPr>
          </a:lstStyle>
          <a:p>
            <a:r>
              <a:rPr lang="en-GB" dirty="0"/>
              <a:t> </a:t>
            </a:r>
          </a:p>
        </p:txBody>
      </p:sp>
      <p:sp>
        <p:nvSpPr>
          <p:cNvPr id="3" name="Text Placeholder 2">
            <a:extLst>
              <a:ext uri="{FF2B5EF4-FFF2-40B4-BE49-F238E27FC236}">
                <a16:creationId xmlns:a16="http://schemas.microsoft.com/office/drawing/2014/main" id="{3A043140-9E20-47E5-ADE6-D31C09457807}"/>
              </a:ext>
            </a:extLst>
          </p:cNvPr>
          <p:cNvSpPr>
            <a:spLocks noGrp="1"/>
          </p:cNvSpPr>
          <p:nvPr>
            <p:ph type="body" sz="quarter" idx="15"/>
          </p:nvPr>
        </p:nvSpPr>
        <p:spPr>
          <a:xfrm>
            <a:off x="323850" y="1062000"/>
            <a:ext cx="5543550"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6" name="Text Placeholder 2">
            <a:extLst>
              <a:ext uri="{FF2B5EF4-FFF2-40B4-BE49-F238E27FC236}">
                <a16:creationId xmlns:a16="http://schemas.microsoft.com/office/drawing/2014/main" id="{1825EDD5-C8D0-479D-8200-3E2F103CDD2A}"/>
              </a:ext>
            </a:extLst>
          </p:cNvPr>
          <p:cNvSpPr>
            <a:spLocks noGrp="1"/>
          </p:cNvSpPr>
          <p:nvPr>
            <p:ph type="body" sz="quarter" idx="16"/>
          </p:nvPr>
        </p:nvSpPr>
        <p:spPr>
          <a:xfrm>
            <a:off x="323850" y="1343801"/>
            <a:ext cx="5543550"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9" name="Round Diagonal Corner Rectangle 4">
            <a:extLst>
              <a:ext uri="{FF2B5EF4-FFF2-40B4-BE49-F238E27FC236}">
                <a16:creationId xmlns:a16="http://schemas.microsoft.com/office/drawing/2014/main" id="{98FBF951-2FE8-4B4E-8C56-DDECA1E6F8E1}"/>
              </a:ext>
            </a:extLst>
          </p:cNvPr>
          <p:cNvSpPr/>
          <p:nvPr userDrawn="1"/>
        </p:nvSpPr>
        <p:spPr>
          <a:xfrm>
            <a:off x="9385693" y="-2228"/>
            <a:ext cx="1932344" cy="3159510"/>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dirty="0">
                <a:solidFill>
                  <a:schemeClr val="bg1">
                    <a:lumMod val="50000"/>
                  </a:schemeClr>
                </a:solidFill>
              </a:rPr>
              <a:t>Image placeholders</a:t>
            </a:r>
          </a:p>
          <a:p>
            <a:pPr marL="0" lvl="1" indent="0">
              <a:spcAft>
                <a:spcPts val="99"/>
              </a:spcAft>
            </a:pPr>
            <a:r>
              <a:rPr lang="en-GB" sz="637"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image and ‘insert’</a:t>
            </a:r>
          </a:p>
          <a:p>
            <a:pPr marL="0" lvl="2" indent="0">
              <a:spcAft>
                <a:spcPts val="99"/>
              </a:spcAft>
              <a:buFontTx/>
              <a:buNone/>
            </a:pPr>
            <a:r>
              <a:rPr lang="en-GB" sz="637" noProof="0" dirty="0">
                <a:solidFill>
                  <a:schemeClr val="bg1">
                    <a:lumMod val="50000"/>
                  </a:schemeClr>
                </a:solidFill>
              </a:rPr>
              <a:t>When you have reset the slide the image may need readjusting</a:t>
            </a:r>
          </a:p>
          <a:p>
            <a:pPr marL="0" lvl="1" indent="0">
              <a:spcAft>
                <a:spcPts val="99"/>
              </a:spcAft>
            </a:pPr>
            <a:r>
              <a:rPr lang="en-GB" sz="637" b="1" noProof="0" dirty="0">
                <a:solidFill>
                  <a:schemeClr val="bg1">
                    <a:lumMod val="50000"/>
                  </a:schemeClr>
                </a:solidFill>
              </a:rPr>
              <a:t>Insert image</a:t>
            </a:r>
          </a:p>
          <a:p>
            <a:pPr marL="0" lvl="1" indent="0">
              <a:spcAft>
                <a:spcPts val="99"/>
              </a:spcAft>
            </a:pPr>
            <a:r>
              <a:rPr lang="en-GB" sz="637" noProof="0" dirty="0">
                <a:solidFill>
                  <a:schemeClr val="bg1">
                    <a:lumMod val="50000"/>
                  </a:schemeClr>
                </a:solidFill>
              </a:rPr>
              <a:t>To insert an image click on the ‘picture placeholder icon’, navigate to the file and insert.</a:t>
            </a:r>
          </a:p>
          <a:p>
            <a:pPr>
              <a:spcAft>
                <a:spcPts val="99"/>
              </a:spcAft>
            </a:pPr>
            <a:r>
              <a:rPr lang="en-GB" sz="637" b="1" noProof="0" dirty="0">
                <a:solidFill>
                  <a:schemeClr val="bg1">
                    <a:lumMod val="50000"/>
                  </a:schemeClr>
                </a:solidFill>
              </a:rPr>
              <a:t>Crop image</a:t>
            </a:r>
          </a:p>
          <a:p>
            <a:pPr marL="0" lvl="1" indent="0">
              <a:spcAft>
                <a:spcPts val="99"/>
              </a:spcAft>
            </a:pPr>
            <a:r>
              <a:rPr lang="en-GB" sz="637"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‘Crop’</a:t>
            </a:r>
          </a:p>
          <a:p>
            <a:pPr marL="0" indent="0">
              <a:spcAft>
                <a:spcPts val="102"/>
              </a:spcAft>
              <a:buFont typeface="Arial" pitchFamily="34" charset="0"/>
              <a:buNone/>
            </a:pPr>
            <a:r>
              <a:rPr lang="en-GB" sz="637"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dirty="0">
              <a:solidFill>
                <a:schemeClr val="bg1">
                  <a:lumMod val="50000"/>
                </a:schemeClr>
              </a:solidFill>
              <a:latin typeface="+mn-lt"/>
              <a:ea typeface="+mn-ea"/>
              <a:cs typeface="+mn-cs"/>
            </a:endParaRPr>
          </a:p>
          <a:p>
            <a:pPr>
              <a:spcAft>
                <a:spcPts val="102"/>
              </a:spcAft>
            </a:pPr>
            <a:endParaRPr lang="en-GB" sz="637" kern="1200" noProof="0" dirty="0">
              <a:solidFill>
                <a:schemeClr val="bg1">
                  <a:lumMod val="50000"/>
                </a:schemeClr>
              </a:solidFill>
              <a:latin typeface="+mn-lt"/>
              <a:ea typeface="+mn-ea"/>
              <a:cs typeface="+mn-cs"/>
            </a:endParaRPr>
          </a:p>
          <a:p>
            <a:pPr>
              <a:spcAft>
                <a:spcPts val="102"/>
              </a:spcAft>
            </a:pPr>
            <a:r>
              <a:rPr lang="en-GB" sz="637" kern="1200" noProof="0" dirty="0">
                <a:solidFill>
                  <a:schemeClr val="bg1">
                    <a:lumMod val="50000"/>
                  </a:schemeClr>
                </a:solidFill>
                <a:latin typeface="+mn-lt"/>
                <a:ea typeface="+mn-ea"/>
                <a:cs typeface="+mn-cs"/>
              </a:rPr>
              <a:t>When you have placed your image you may need to change the colour of the text so it can be seen against the image. This can be changed to dark grey or white.</a:t>
            </a:r>
          </a:p>
        </p:txBody>
      </p:sp>
      <p:sp>
        <p:nvSpPr>
          <p:cNvPr id="7" name="Rectangle 6">
            <a:hlinkClick r:id="rId2"/>
            <a:extLst>
              <a:ext uri="{FF2B5EF4-FFF2-40B4-BE49-F238E27FC236}">
                <a16:creationId xmlns:a16="http://schemas.microsoft.com/office/drawing/2014/main" id="{0A0E5D64-357E-499F-BEC7-89044AF12844}"/>
              </a:ext>
            </a:extLst>
          </p:cNvPr>
          <p:cNvSpPr/>
          <p:nvPr userDrawn="1"/>
        </p:nvSpPr>
        <p:spPr>
          <a:xfrm>
            <a:off x="9419215" y="2545718"/>
            <a:ext cx="1752087" cy="98040"/>
          </a:xfrm>
          <a:prstGeom prst="rect">
            <a:avLst/>
          </a:prstGeom>
          <a:noFill/>
        </p:spPr>
        <p:txBody>
          <a:bodyPr wrap="square" lIns="0" tIns="0" rIns="0" bIns="0" rtlCol="0" anchor="ctr">
            <a:spAutoFit/>
          </a:bodyPr>
          <a:lstStyle/>
          <a:p>
            <a:r>
              <a:rPr lang="en-GB" sz="637" dirty="0">
                <a:cs typeface="Arial" panose="020B0604020202020204" pitchFamily="34" charset="0"/>
              </a:rPr>
              <a:t>https://nationalgrid.onbrandcloud.com/login/</a:t>
            </a:r>
          </a:p>
        </p:txBody>
      </p:sp>
      <p:pic>
        <p:nvPicPr>
          <p:cNvPr id="13" name="Picture 12">
            <a:extLst>
              <a:ext uri="{FF2B5EF4-FFF2-40B4-BE49-F238E27FC236}">
                <a16:creationId xmlns:a16="http://schemas.microsoft.com/office/drawing/2014/main" id="{DC0E0B6B-9082-4BDB-A555-BA6DEB512DD5}"/>
              </a:ext>
            </a:extLst>
          </p:cNvPr>
          <p:cNvPicPr>
            <a:picLocks noChangeAspect="1"/>
          </p:cNvPicPr>
          <p:nvPr userDrawn="1"/>
        </p:nvPicPr>
        <p:blipFill>
          <a:blip r:embed="rId3"/>
          <a:stretch>
            <a:fillRect/>
          </a:stretch>
        </p:blipFill>
        <p:spPr>
          <a:xfrm>
            <a:off x="7473917" y="4678326"/>
            <a:ext cx="1345632" cy="201018"/>
          </a:xfrm>
          <a:prstGeom prst="rect">
            <a:avLst/>
          </a:prstGeom>
        </p:spPr>
      </p:pic>
      <p:sp>
        <p:nvSpPr>
          <p:cNvPr id="4" name="Title 3">
            <a:extLst>
              <a:ext uri="{FF2B5EF4-FFF2-40B4-BE49-F238E27FC236}">
                <a16:creationId xmlns:a16="http://schemas.microsoft.com/office/drawing/2014/main" id="{85FE02F7-EA91-42A2-AC0B-ADF0B456DEC6}"/>
              </a:ext>
            </a:extLst>
          </p:cNvPr>
          <p:cNvSpPr>
            <a:spLocks noGrp="1"/>
          </p:cNvSpPr>
          <p:nvPr>
            <p:ph type="title"/>
          </p:nvPr>
        </p:nvSpPr>
        <p:spPr/>
        <p:txBody>
          <a:bodyPr/>
          <a:lstStyle>
            <a:lvl1pPr>
              <a:defRPr>
                <a:solidFill>
                  <a:schemeClr val="tx1"/>
                </a:solidFill>
              </a:defRPr>
            </a:lvl1pPr>
          </a:lstStyle>
          <a:p>
            <a:r>
              <a:rPr lang="en-US"/>
              <a:t>Click to edit Master title style</a:t>
            </a:r>
            <a:endParaRPr lang="en-GB" dirty="0"/>
          </a:p>
        </p:txBody>
      </p:sp>
      <p:pic>
        <p:nvPicPr>
          <p:cNvPr id="11" name="Picture 10">
            <a:extLst>
              <a:ext uri="{FF2B5EF4-FFF2-40B4-BE49-F238E27FC236}">
                <a16:creationId xmlns:a16="http://schemas.microsoft.com/office/drawing/2014/main" id="{97EE2703-3DD8-4E47-AB64-0617D8ABA15E}"/>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t="6096" r="1684"/>
          <a:stretch/>
        </p:blipFill>
        <p:spPr>
          <a:xfrm>
            <a:off x="6515858" y="4498866"/>
            <a:ext cx="854685" cy="398211"/>
          </a:xfrm>
          <a:prstGeom prst="rect">
            <a:avLst/>
          </a:prstGeom>
        </p:spPr>
      </p:pic>
    </p:spTree>
    <p:extLst>
      <p:ext uri="{BB962C8B-B14F-4D97-AF65-F5344CB8AC3E}">
        <p14:creationId xmlns:p14="http://schemas.microsoft.com/office/powerpoint/2010/main" val="603153040"/>
      </p:ext>
    </p:extLst>
  </p:cSld>
  <p:clrMapOvr>
    <a:masterClrMapping/>
  </p:clrMapOvr>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ey message + text righ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323999" y="1062500"/>
            <a:ext cx="2592000" cy="3453938"/>
          </a:xfrm>
          <a:solidFill>
            <a:schemeClr val="accent1"/>
          </a:solidFill>
        </p:spPr>
        <p:txBody>
          <a:bodyPr wrap="square" lIns="144000" tIns="144000" rIns="144000" bIns="144000">
            <a:noAutofit/>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Text Placeholder 4">
            <a:extLst>
              <a:ext uri="{FF2B5EF4-FFF2-40B4-BE49-F238E27FC236}">
                <a16:creationId xmlns:a16="http://schemas.microsoft.com/office/drawing/2014/main" id="{C5ABD336-6DA0-4C14-8548-610B7CB3FDD3}"/>
              </a:ext>
            </a:extLst>
          </p:cNvPr>
          <p:cNvSpPr>
            <a:spLocks noGrp="1"/>
          </p:cNvSpPr>
          <p:nvPr>
            <p:ph type="body" sz="quarter" idx="17"/>
          </p:nvPr>
        </p:nvSpPr>
        <p:spPr>
          <a:xfrm>
            <a:off x="6228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5" name="Guidance note">
            <a:extLst>
              <a:ext uri="{FF2B5EF4-FFF2-40B4-BE49-F238E27FC236}">
                <a16:creationId xmlns:a16="http://schemas.microsoft.com/office/drawing/2014/main" id="{4C75A555-DA44-4479-9698-0614FBA84EB2}"/>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C63E074A-E363-483E-970D-D9D5B8E95E9E}"/>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896FFC9E-ABDE-4220-B6F9-2A72B081BE11}"/>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783C9DE9-FE0B-4105-9B20-8A9F98F20D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5102F88B-920A-4BBA-AA4D-ABF9A90CB5A1}"/>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698522115"/>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ey message + text lef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6228000" y="1062500"/>
            <a:ext cx="2592000" cy="3453938"/>
          </a:xfrm>
          <a:solidFill>
            <a:schemeClr val="accent1"/>
          </a:solidFill>
        </p:spPr>
        <p:txBody>
          <a:bodyPr wrap="square" lIns="144000" tIns="144000" rIns="144000" bIns="144000">
            <a:noAutofit/>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Text Placeholder 3">
            <a:extLst>
              <a:ext uri="{FF2B5EF4-FFF2-40B4-BE49-F238E27FC236}">
                <a16:creationId xmlns:a16="http://schemas.microsoft.com/office/drawing/2014/main" id="{0AFD44EC-D9DC-4A2D-91EF-9F07DE3F1CEF}"/>
              </a:ext>
            </a:extLst>
          </p:cNvPr>
          <p:cNvSpPr>
            <a:spLocks noGrp="1"/>
          </p:cNvSpPr>
          <p:nvPr>
            <p:ph type="body" sz="quarter" idx="19"/>
          </p:nvPr>
        </p:nvSpPr>
        <p:spPr>
          <a:xfrm>
            <a:off x="323999"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5" name="Guidance note">
            <a:extLst>
              <a:ext uri="{FF2B5EF4-FFF2-40B4-BE49-F238E27FC236}">
                <a16:creationId xmlns:a16="http://schemas.microsoft.com/office/drawing/2014/main" id="{8D653A98-CF56-446A-9721-D28CD48D3FD4}"/>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8C9C3EDE-A918-437D-A5D8-7697D56218DE}"/>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5F3C91CB-65FA-4CDB-8765-78FFE5FC2739}"/>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5C5CF7EE-ECFD-4A37-B9C3-BD2D0C0176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4A33F702-07EE-4E88-900B-16CB8EA2DA6B}"/>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1803354270"/>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 chart">
    <p:spTree>
      <p:nvGrpSpPr>
        <p:cNvPr id="1" name=""/>
        <p:cNvGrpSpPr/>
        <p:nvPr/>
      </p:nvGrpSpPr>
      <p:grpSpPr>
        <a:xfrm>
          <a:off x="0" y="0"/>
          <a:ext cx="0" cy="0"/>
          <a:chOff x="0" y="0"/>
          <a:chExt cx="0" cy="0"/>
        </a:xfrm>
      </p:grpSpPr>
      <p:sp>
        <p:nvSpPr>
          <p:cNvPr id="19" name="Chart Placeholder 5"/>
          <p:cNvSpPr>
            <a:spLocks noGrp="1"/>
          </p:cNvSpPr>
          <p:nvPr>
            <p:ph type="chart" sz="quarter" idx="15" hasCustomPrompt="1"/>
          </p:nvPr>
        </p:nvSpPr>
        <p:spPr>
          <a:xfrm>
            <a:off x="323850" y="1062500"/>
            <a:ext cx="5543550" cy="3453938"/>
          </a:xfrm>
          <a:prstGeom prst="rect">
            <a:avLst/>
          </a:prstGeom>
        </p:spPr>
        <p:txBody>
          <a:bodyPr>
            <a:noAutofit/>
          </a:bodyPr>
          <a:lstStyle>
            <a:lvl1pPr>
              <a:defRPr>
                <a:solidFill>
                  <a:schemeClr val="accent1"/>
                </a:solidFill>
              </a:defRPr>
            </a:lvl1pPr>
          </a:lstStyle>
          <a:p>
            <a:r>
              <a:rPr lang="en-GB" dirty="0"/>
              <a:t> </a:t>
            </a:r>
          </a:p>
        </p:txBody>
      </p:sp>
      <p:sp>
        <p:nvSpPr>
          <p:cNvPr id="2" name="Title 1">
            <a:extLst>
              <a:ext uri="{FF2B5EF4-FFF2-40B4-BE49-F238E27FC236}">
                <a16:creationId xmlns:a16="http://schemas.microsoft.com/office/drawing/2014/main" id="{0642CC84-39CD-4CBB-B3E7-E705009B80B3}"/>
              </a:ext>
            </a:extLst>
          </p:cNvPr>
          <p:cNvSpPr>
            <a:spLocks noGrp="1"/>
          </p:cNvSpPr>
          <p:nvPr>
            <p:ph type="title"/>
          </p:nvPr>
        </p:nvSpPr>
        <p:spPr/>
        <p:txBody>
          <a:bodyPr/>
          <a:lstStyle/>
          <a:p>
            <a:r>
              <a:rPr lang="en-US"/>
              <a:t>Click to edit Master title style</a:t>
            </a:r>
            <a:endParaRPr lang="en-GB" dirty="0"/>
          </a:p>
        </p:txBody>
      </p:sp>
      <p:sp>
        <p:nvSpPr>
          <p:cNvPr id="5" name="Text Placeholder 4">
            <a:extLst>
              <a:ext uri="{FF2B5EF4-FFF2-40B4-BE49-F238E27FC236}">
                <a16:creationId xmlns:a16="http://schemas.microsoft.com/office/drawing/2014/main" id="{64AF0A20-4521-4105-B244-E4D7D8DC46D9}"/>
              </a:ext>
            </a:extLst>
          </p:cNvPr>
          <p:cNvSpPr>
            <a:spLocks noGrp="1"/>
          </p:cNvSpPr>
          <p:nvPr>
            <p:ph type="body" sz="quarter" idx="17"/>
          </p:nvPr>
        </p:nvSpPr>
        <p:spPr>
          <a:xfrm>
            <a:off x="6228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2" name="Guidance note">
            <a:extLst>
              <a:ext uri="{FF2B5EF4-FFF2-40B4-BE49-F238E27FC236}">
                <a16:creationId xmlns:a16="http://schemas.microsoft.com/office/drawing/2014/main" id="{F6BD485F-7180-4CEC-839E-F9483AEAF584}"/>
              </a:ext>
            </a:extLst>
          </p:cNvPr>
          <p:cNvGrpSpPr/>
          <p:nvPr userDrawn="1"/>
        </p:nvGrpSpPr>
        <p:grpSpPr>
          <a:xfrm>
            <a:off x="9385694" y="-2227"/>
            <a:ext cx="1932344" cy="2633888"/>
            <a:chOff x="10925224" y="286"/>
            <a:chExt cx="2952328" cy="4024464"/>
          </a:xfrm>
        </p:grpSpPr>
        <p:sp>
          <p:nvSpPr>
            <p:cNvPr id="23" name="Guidance note">
              <a:extLst>
                <a:ext uri="{FF2B5EF4-FFF2-40B4-BE49-F238E27FC236}">
                  <a16:creationId xmlns:a16="http://schemas.microsoft.com/office/drawing/2014/main" id="{F86419A7-5EC4-4AC8-BB23-375E60D2C6B7}"/>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4" name="Group 23">
              <a:extLst>
                <a:ext uri="{FF2B5EF4-FFF2-40B4-BE49-F238E27FC236}">
                  <a16:creationId xmlns:a16="http://schemas.microsoft.com/office/drawing/2014/main" id="{A4B3781D-97B0-49DA-A922-2F4A49B5EEE0}"/>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5" name="Picture 3">
                <a:extLst>
                  <a:ext uri="{FF2B5EF4-FFF2-40B4-BE49-F238E27FC236}">
                    <a16:creationId xmlns:a16="http://schemas.microsoft.com/office/drawing/2014/main" id="{D16DEB41-48C9-4F3C-BCFC-0DDD665BFB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6" name="Rounded Rectangle 20">
                <a:extLst>
                  <a:ext uri="{FF2B5EF4-FFF2-40B4-BE49-F238E27FC236}">
                    <a16:creationId xmlns:a16="http://schemas.microsoft.com/office/drawing/2014/main" id="{5625153F-0A02-4860-9759-AE6F2DB1F863}"/>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30512643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ne column + char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3878C4F-BC10-44FA-BC77-6768BE68A2F6}"/>
              </a:ext>
            </a:extLst>
          </p:cNvPr>
          <p:cNvSpPr>
            <a:spLocks noGrp="1"/>
          </p:cNvSpPr>
          <p:nvPr>
            <p:ph type="title"/>
          </p:nvPr>
        </p:nvSpPr>
        <p:spPr/>
        <p:txBody>
          <a:bodyPr/>
          <a:lstStyle/>
          <a:p>
            <a:r>
              <a:rPr lang="en-US"/>
              <a:t>Click to edit Master title style</a:t>
            </a:r>
            <a:endParaRPr lang="en-GB" dirty="0"/>
          </a:p>
        </p:txBody>
      </p:sp>
      <p:sp>
        <p:nvSpPr>
          <p:cNvPr id="6" name="Chart Placeholder 5">
            <a:extLst>
              <a:ext uri="{FF2B5EF4-FFF2-40B4-BE49-F238E27FC236}">
                <a16:creationId xmlns:a16="http://schemas.microsoft.com/office/drawing/2014/main" id="{83EBF3A2-2E7C-4F57-BC5D-3417991A9CB8}"/>
              </a:ext>
            </a:extLst>
          </p:cNvPr>
          <p:cNvSpPr>
            <a:spLocks noGrp="1"/>
          </p:cNvSpPr>
          <p:nvPr>
            <p:ph type="chart" sz="quarter" idx="15" hasCustomPrompt="1"/>
          </p:nvPr>
        </p:nvSpPr>
        <p:spPr>
          <a:xfrm>
            <a:off x="6228000" y="1062500"/>
            <a:ext cx="2592000" cy="3453938"/>
          </a:xfrm>
          <a:prstGeom prst="rect">
            <a:avLst/>
          </a:prstGeom>
        </p:spPr>
        <p:txBody>
          <a:bodyPr>
            <a:noAutofit/>
          </a:bodyPr>
          <a:lstStyle>
            <a:lvl1pPr>
              <a:defRPr/>
            </a:lvl1pPr>
          </a:lstStyle>
          <a:p>
            <a:r>
              <a:rPr lang="en-GB" dirty="0"/>
              <a:t> </a:t>
            </a:r>
          </a:p>
        </p:txBody>
      </p:sp>
      <p:sp>
        <p:nvSpPr>
          <p:cNvPr id="12" name="Text Placeholder 3">
            <a:extLst>
              <a:ext uri="{FF2B5EF4-FFF2-40B4-BE49-F238E27FC236}">
                <a16:creationId xmlns:a16="http://schemas.microsoft.com/office/drawing/2014/main" id="{17845B65-2392-4819-94E4-E3EB31C4C457}"/>
              </a:ext>
            </a:extLst>
          </p:cNvPr>
          <p:cNvSpPr>
            <a:spLocks noGrp="1"/>
          </p:cNvSpPr>
          <p:nvPr>
            <p:ph type="body" sz="quarter" idx="16"/>
          </p:nvPr>
        </p:nvSpPr>
        <p:spPr>
          <a:xfrm>
            <a:off x="323999" y="1062500"/>
            <a:ext cx="5544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3" name="Guidance note">
            <a:extLst>
              <a:ext uri="{FF2B5EF4-FFF2-40B4-BE49-F238E27FC236}">
                <a16:creationId xmlns:a16="http://schemas.microsoft.com/office/drawing/2014/main" id="{C6220EA2-47DD-43D0-9331-5CA1710205F1}"/>
              </a:ext>
            </a:extLst>
          </p:cNvPr>
          <p:cNvGrpSpPr/>
          <p:nvPr userDrawn="1"/>
        </p:nvGrpSpPr>
        <p:grpSpPr>
          <a:xfrm>
            <a:off x="9385694" y="-2227"/>
            <a:ext cx="1932344" cy="2633888"/>
            <a:chOff x="10925224" y="286"/>
            <a:chExt cx="2952328" cy="4024464"/>
          </a:xfrm>
        </p:grpSpPr>
        <p:sp>
          <p:nvSpPr>
            <p:cNvPr id="24" name="Guidance note">
              <a:extLst>
                <a:ext uri="{FF2B5EF4-FFF2-40B4-BE49-F238E27FC236}">
                  <a16:creationId xmlns:a16="http://schemas.microsoft.com/office/drawing/2014/main" id="{2CF5DA98-8560-415B-8960-59469744CC96}"/>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5" name="Group 24">
              <a:extLst>
                <a:ext uri="{FF2B5EF4-FFF2-40B4-BE49-F238E27FC236}">
                  <a16:creationId xmlns:a16="http://schemas.microsoft.com/office/drawing/2014/main" id="{78E71987-5BD9-4DE7-9F3A-329F8F826E80}"/>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6" name="Picture 3">
                <a:extLst>
                  <a:ext uri="{FF2B5EF4-FFF2-40B4-BE49-F238E27FC236}">
                    <a16:creationId xmlns:a16="http://schemas.microsoft.com/office/drawing/2014/main" id="{FC9137C3-4121-48D7-AB68-03D7AA9055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7" name="Rounded Rectangle 20">
                <a:extLst>
                  <a:ext uri="{FF2B5EF4-FFF2-40B4-BE49-F238E27FC236}">
                    <a16:creationId xmlns:a16="http://schemas.microsoft.com/office/drawing/2014/main" id="{CD8F4824-0475-4119-BF77-90AE7EEC80E7}"/>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1169434000"/>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lumn +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62524-0972-45E6-8233-6ABAD7F79AAC}"/>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9FC37DAF-12F7-4FE3-99E2-B1BC731C4CD1}"/>
              </a:ext>
            </a:extLst>
          </p:cNvPr>
          <p:cNvSpPr>
            <a:spLocks noGrp="1"/>
          </p:cNvSpPr>
          <p:nvPr>
            <p:ph type="body" sz="quarter" idx="16"/>
          </p:nvPr>
        </p:nvSpPr>
        <p:spPr>
          <a:xfrm>
            <a:off x="323999"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CEC6E2C5-7988-4109-B04E-4C5B434E0D5F}"/>
              </a:ext>
            </a:extLst>
          </p:cNvPr>
          <p:cNvSpPr>
            <a:spLocks noGrp="1"/>
          </p:cNvSpPr>
          <p:nvPr>
            <p:ph type="body" sz="quarter" idx="17"/>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Chart Placeholder 5">
            <a:extLst>
              <a:ext uri="{FF2B5EF4-FFF2-40B4-BE49-F238E27FC236}">
                <a16:creationId xmlns:a16="http://schemas.microsoft.com/office/drawing/2014/main" id="{59BB4BB1-10D0-4A42-B2B1-1F058F0E5999}"/>
              </a:ext>
            </a:extLst>
          </p:cNvPr>
          <p:cNvSpPr>
            <a:spLocks noGrp="1"/>
          </p:cNvSpPr>
          <p:nvPr>
            <p:ph type="chart" sz="quarter" idx="15" hasCustomPrompt="1"/>
          </p:nvPr>
        </p:nvSpPr>
        <p:spPr>
          <a:xfrm>
            <a:off x="6228000" y="1062500"/>
            <a:ext cx="2592000" cy="3453938"/>
          </a:xfrm>
          <a:prstGeom prst="rect">
            <a:avLst/>
          </a:prstGeom>
        </p:spPr>
        <p:txBody>
          <a:bodyPr>
            <a:noAutofit/>
          </a:bodyPr>
          <a:lstStyle>
            <a:lvl1pPr>
              <a:defRPr/>
            </a:lvl1pPr>
          </a:lstStyle>
          <a:p>
            <a:r>
              <a:rPr lang="en-GB" dirty="0"/>
              <a:t> </a:t>
            </a:r>
          </a:p>
        </p:txBody>
      </p:sp>
      <p:grpSp>
        <p:nvGrpSpPr>
          <p:cNvPr id="25" name="Guidance note">
            <a:extLst>
              <a:ext uri="{FF2B5EF4-FFF2-40B4-BE49-F238E27FC236}">
                <a16:creationId xmlns:a16="http://schemas.microsoft.com/office/drawing/2014/main" id="{2B9602E7-D537-490B-9711-4C94A1263400}"/>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A260A4C8-FE16-4419-895F-1BDE2239A65A}"/>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2F154759-8702-4699-8D62-C0E5762F4453}"/>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1E7040CA-37E8-4B53-84A1-45C657E7F6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CAF4B175-7E0B-4F34-B662-4F63EA174C7D}"/>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875271211"/>
      </p:ext>
    </p:extLst>
  </p:cSld>
  <p:clrMapOvr>
    <a:masterClrMapping/>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lumn + image">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C3F9F85F-25C9-4329-94BD-2B24DD70B7D8}"/>
              </a:ext>
            </a:extLst>
          </p:cNvPr>
          <p:cNvSpPr>
            <a:spLocks noGrp="1"/>
          </p:cNvSpPr>
          <p:nvPr>
            <p:ph type="pic" sz="quarter" idx="22" hasCustomPrompt="1"/>
          </p:nvPr>
        </p:nvSpPr>
        <p:spPr>
          <a:xfrm>
            <a:off x="323850" y="2731644"/>
            <a:ext cx="4248150" cy="1670558"/>
          </a:xfrm>
          <a:solidFill>
            <a:schemeClr val="bg1">
              <a:lumMod val="95000"/>
            </a:schemeClr>
          </a:solidFill>
        </p:spPr>
        <p:txBody>
          <a:bodyPr anchor="ctr">
            <a:noAutofit/>
          </a:bodyPr>
          <a:lstStyle>
            <a:lvl1pPr algn="ctr">
              <a:defRPr/>
            </a:lvl1pPr>
          </a:lstStyle>
          <a:p>
            <a:r>
              <a:rPr lang="en-GB" dirty="0"/>
              <a:t>INSERT PICTURE</a:t>
            </a:r>
          </a:p>
        </p:txBody>
      </p:sp>
      <p:sp>
        <p:nvSpPr>
          <p:cNvPr id="15" name="Picture Placeholder 2">
            <a:extLst>
              <a:ext uri="{FF2B5EF4-FFF2-40B4-BE49-F238E27FC236}">
                <a16:creationId xmlns:a16="http://schemas.microsoft.com/office/drawing/2014/main" id="{3D75CC03-96EB-4F3B-B0BB-D44347AA9A96}"/>
              </a:ext>
            </a:extLst>
          </p:cNvPr>
          <p:cNvSpPr>
            <a:spLocks noGrp="1"/>
          </p:cNvSpPr>
          <p:nvPr>
            <p:ph type="pic" sz="quarter" idx="23" hasCustomPrompt="1"/>
          </p:nvPr>
        </p:nvSpPr>
        <p:spPr>
          <a:xfrm>
            <a:off x="4572000" y="2731644"/>
            <a:ext cx="4248150" cy="1670558"/>
          </a:xfrm>
          <a:solidFill>
            <a:schemeClr val="bg1">
              <a:lumMod val="95000"/>
            </a:schemeClr>
          </a:solidFill>
        </p:spPr>
        <p:txBody>
          <a:bodyPr anchor="ctr">
            <a:noAutofit/>
          </a:bodyPr>
          <a:lstStyle>
            <a:lvl1pPr algn="ctr">
              <a:defRPr/>
            </a:lvl1pPr>
          </a:lstStyle>
          <a:p>
            <a:r>
              <a:rPr lang="en-GB" dirty="0"/>
              <a:t>INSERT PICTURE</a:t>
            </a:r>
          </a:p>
        </p:txBody>
      </p:sp>
      <p:sp>
        <p:nvSpPr>
          <p:cNvPr id="2" name="Title 1">
            <a:extLst>
              <a:ext uri="{FF2B5EF4-FFF2-40B4-BE49-F238E27FC236}">
                <a16:creationId xmlns:a16="http://schemas.microsoft.com/office/drawing/2014/main" id="{5CA6738F-1383-4C63-86BC-6C31BCD1E25B}"/>
              </a:ext>
            </a:extLst>
          </p:cNvPr>
          <p:cNvSpPr>
            <a:spLocks noGrp="1"/>
          </p:cNvSpPr>
          <p:nvPr>
            <p:ph type="title"/>
          </p:nvPr>
        </p:nvSpPr>
        <p:spPr/>
        <p:txBody>
          <a:bodyPr/>
          <a:lstStyle/>
          <a:p>
            <a:r>
              <a:rPr lang="en-US"/>
              <a:t>Click to edit Master title style</a:t>
            </a:r>
            <a:endParaRPr lang="en-GB" dirty="0"/>
          </a:p>
        </p:txBody>
      </p:sp>
      <p:sp>
        <p:nvSpPr>
          <p:cNvPr id="16" name="Text Placeholder 3">
            <a:extLst>
              <a:ext uri="{FF2B5EF4-FFF2-40B4-BE49-F238E27FC236}">
                <a16:creationId xmlns:a16="http://schemas.microsoft.com/office/drawing/2014/main" id="{43E568BE-ED6A-426F-B0BF-A1453B694ED5}"/>
              </a:ext>
            </a:extLst>
          </p:cNvPr>
          <p:cNvSpPr>
            <a:spLocks noGrp="1"/>
          </p:cNvSpPr>
          <p:nvPr>
            <p:ph type="body" sz="quarter" idx="16"/>
          </p:nvPr>
        </p:nvSpPr>
        <p:spPr>
          <a:xfrm>
            <a:off x="324000"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7" name="Text Placeholder 3">
            <a:extLst>
              <a:ext uri="{FF2B5EF4-FFF2-40B4-BE49-F238E27FC236}">
                <a16:creationId xmlns:a16="http://schemas.microsoft.com/office/drawing/2014/main" id="{5DFB1F70-48E1-4D12-8CA0-02A9C5416B1F}"/>
              </a:ext>
            </a:extLst>
          </p:cNvPr>
          <p:cNvSpPr>
            <a:spLocks noGrp="1"/>
          </p:cNvSpPr>
          <p:nvPr>
            <p:ph type="body" sz="quarter" idx="17"/>
          </p:nvPr>
        </p:nvSpPr>
        <p:spPr>
          <a:xfrm>
            <a:off x="4753137"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8" name="Guidance note">
            <a:extLst>
              <a:ext uri="{FF2B5EF4-FFF2-40B4-BE49-F238E27FC236}">
                <a16:creationId xmlns:a16="http://schemas.microsoft.com/office/drawing/2014/main" id="{053114DC-01DB-4172-B8B9-F6B6A6FCE692}"/>
              </a:ext>
            </a:extLst>
          </p:cNvPr>
          <p:cNvGrpSpPr/>
          <p:nvPr userDrawn="1"/>
        </p:nvGrpSpPr>
        <p:grpSpPr>
          <a:xfrm>
            <a:off x="9385694" y="-2227"/>
            <a:ext cx="1932344" cy="2633888"/>
            <a:chOff x="10925224" y="286"/>
            <a:chExt cx="2952328" cy="4024464"/>
          </a:xfrm>
        </p:grpSpPr>
        <p:sp>
          <p:nvSpPr>
            <p:cNvPr id="29" name="Guidance note">
              <a:extLst>
                <a:ext uri="{FF2B5EF4-FFF2-40B4-BE49-F238E27FC236}">
                  <a16:creationId xmlns:a16="http://schemas.microsoft.com/office/drawing/2014/main" id="{8DE85B72-FB6B-447A-858A-8B2561669D13}"/>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30" name="Group 29">
              <a:extLst>
                <a:ext uri="{FF2B5EF4-FFF2-40B4-BE49-F238E27FC236}">
                  <a16:creationId xmlns:a16="http://schemas.microsoft.com/office/drawing/2014/main" id="{D8EC3649-E284-438D-8DCD-251552F54088}"/>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31" name="Picture 3">
                <a:extLst>
                  <a:ext uri="{FF2B5EF4-FFF2-40B4-BE49-F238E27FC236}">
                    <a16:creationId xmlns:a16="http://schemas.microsoft.com/office/drawing/2014/main" id="{C3022D24-E487-419A-9A91-5B6F67F14A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2" name="Rounded Rectangle 20">
                <a:extLst>
                  <a:ext uri="{FF2B5EF4-FFF2-40B4-BE49-F238E27FC236}">
                    <a16:creationId xmlns:a16="http://schemas.microsoft.com/office/drawing/2014/main" id="{FD7CCEB6-B56D-45AB-9808-6E4B26A114FB}"/>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1052042110"/>
      </p:ext>
    </p:extLst>
  </p:cSld>
  <p:clrMapOvr>
    <a:masterClrMapping/>
  </p:clrMapOvr>
  <p:extLst>
    <p:ext uri="{DCECCB84-F9BA-43D5-87BE-67443E8EF086}">
      <p15:sldGuideLst xmlns:p15="http://schemas.microsoft.com/office/powerpoint/2012/main">
        <p15:guide id="1" orient="horz" pos="171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hree column + image">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C3F9F85F-25C9-4329-94BD-2B24DD70B7D8}"/>
              </a:ext>
            </a:extLst>
          </p:cNvPr>
          <p:cNvSpPr>
            <a:spLocks noGrp="1"/>
          </p:cNvSpPr>
          <p:nvPr>
            <p:ph type="pic" sz="quarter" idx="22" hasCustomPrompt="1"/>
          </p:nvPr>
        </p:nvSpPr>
        <p:spPr>
          <a:xfrm>
            <a:off x="324000" y="2731644"/>
            <a:ext cx="2833200" cy="1670558"/>
          </a:xfrm>
          <a:solidFill>
            <a:schemeClr val="bg1">
              <a:lumMod val="95000"/>
            </a:schemeClr>
          </a:solidFill>
        </p:spPr>
        <p:txBody>
          <a:bodyPr anchor="ctr">
            <a:noAutofit/>
          </a:bodyPr>
          <a:lstStyle>
            <a:lvl1pPr algn="ctr">
              <a:defRPr/>
            </a:lvl1pPr>
          </a:lstStyle>
          <a:p>
            <a:r>
              <a:rPr lang="en-GB" dirty="0"/>
              <a:t>INSERT PICTURE</a:t>
            </a:r>
          </a:p>
        </p:txBody>
      </p:sp>
      <p:sp>
        <p:nvSpPr>
          <p:cNvPr id="15" name="Picture Placeholder 2">
            <a:extLst>
              <a:ext uri="{FF2B5EF4-FFF2-40B4-BE49-F238E27FC236}">
                <a16:creationId xmlns:a16="http://schemas.microsoft.com/office/drawing/2014/main" id="{3D75CC03-96EB-4F3B-B0BB-D44347AA9A96}"/>
              </a:ext>
            </a:extLst>
          </p:cNvPr>
          <p:cNvSpPr>
            <a:spLocks noGrp="1"/>
          </p:cNvSpPr>
          <p:nvPr>
            <p:ph type="pic" sz="quarter" idx="23" hasCustomPrompt="1"/>
          </p:nvPr>
        </p:nvSpPr>
        <p:spPr>
          <a:xfrm>
            <a:off x="3155174" y="2731644"/>
            <a:ext cx="2833200" cy="1670558"/>
          </a:xfrm>
          <a:solidFill>
            <a:schemeClr val="bg1">
              <a:lumMod val="95000"/>
            </a:schemeClr>
          </a:solidFill>
        </p:spPr>
        <p:txBody>
          <a:bodyPr anchor="ctr">
            <a:noAutofit/>
          </a:bodyPr>
          <a:lstStyle>
            <a:lvl1pPr algn="ctr">
              <a:defRPr/>
            </a:lvl1pPr>
          </a:lstStyle>
          <a:p>
            <a:r>
              <a:rPr lang="en-GB" dirty="0"/>
              <a:t>INSERT PICTURE</a:t>
            </a:r>
          </a:p>
        </p:txBody>
      </p:sp>
      <p:sp>
        <p:nvSpPr>
          <p:cNvPr id="16" name="Picture Placeholder 2">
            <a:extLst>
              <a:ext uri="{FF2B5EF4-FFF2-40B4-BE49-F238E27FC236}">
                <a16:creationId xmlns:a16="http://schemas.microsoft.com/office/drawing/2014/main" id="{D515E9C8-29C7-4E99-B52B-311CBD5099A9}"/>
              </a:ext>
            </a:extLst>
          </p:cNvPr>
          <p:cNvSpPr>
            <a:spLocks noGrp="1"/>
          </p:cNvSpPr>
          <p:nvPr>
            <p:ph type="pic" sz="quarter" idx="24" hasCustomPrompt="1"/>
          </p:nvPr>
        </p:nvSpPr>
        <p:spPr>
          <a:xfrm>
            <a:off x="5986349" y="2731644"/>
            <a:ext cx="2833200" cy="1670558"/>
          </a:xfrm>
          <a:solidFill>
            <a:schemeClr val="bg1">
              <a:lumMod val="95000"/>
            </a:schemeClr>
          </a:solidFill>
        </p:spPr>
        <p:txBody>
          <a:bodyPr anchor="ctr">
            <a:noAutofit/>
          </a:bodyPr>
          <a:lstStyle>
            <a:lvl1pPr algn="ctr">
              <a:defRPr/>
            </a:lvl1pPr>
          </a:lstStyle>
          <a:p>
            <a:r>
              <a:rPr lang="en-GB" dirty="0"/>
              <a:t>INSERT PICTURE</a:t>
            </a:r>
          </a:p>
        </p:txBody>
      </p:sp>
      <p:sp>
        <p:nvSpPr>
          <p:cNvPr id="20" name="Text Placeholder 3">
            <a:extLst>
              <a:ext uri="{FF2B5EF4-FFF2-40B4-BE49-F238E27FC236}">
                <a16:creationId xmlns:a16="http://schemas.microsoft.com/office/drawing/2014/main" id="{4656B92A-8C51-4E0D-9A97-008FAAAA53E0}"/>
              </a:ext>
            </a:extLst>
          </p:cNvPr>
          <p:cNvSpPr>
            <a:spLocks noGrp="1"/>
          </p:cNvSpPr>
          <p:nvPr>
            <p:ph type="body" sz="quarter" idx="16"/>
          </p:nvPr>
        </p:nvSpPr>
        <p:spPr>
          <a:xfrm>
            <a:off x="324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1" name="Text Placeholder 3">
            <a:extLst>
              <a:ext uri="{FF2B5EF4-FFF2-40B4-BE49-F238E27FC236}">
                <a16:creationId xmlns:a16="http://schemas.microsoft.com/office/drawing/2014/main" id="{EA95D6EE-CA00-40A4-BFBB-A0BB7573F2B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2" name="Text Placeholder 4">
            <a:extLst>
              <a:ext uri="{FF2B5EF4-FFF2-40B4-BE49-F238E27FC236}">
                <a16:creationId xmlns:a16="http://schemas.microsoft.com/office/drawing/2014/main" id="{F93AEB12-C997-4994-99B9-11940CF7DB83}"/>
              </a:ext>
            </a:extLst>
          </p:cNvPr>
          <p:cNvSpPr>
            <a:spLocks noGrp="1"/>
          </p:cNvSpPr>
          <p:nvPr>
            <p:ph type="body" sz="quarter" idx="17"/>
          </p:nvPr>
        </p:nvSpPr>
        <p:spPr>
          <a:xfrm>
            <a:off x="6228000" y="1062500"/>
            <a:ext cx="2592000" cy="1569660"/>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8" name="Guidance note">
            <a:extLst>
              <a:ext uri="{FF2B5EF4-FFF2-40B4-BE49-F238E27FC236}">
                <a16:creationId xmlns:a16="http://schemas.microsoft.com/office/drawing/2014/main" id="{8F8469DA-FA58-409C-8234-09A9506501FE}"/>
              </a:ext>
            </a:extLst>
          </p:cNvPr>
          <p:cNvGrpSpPr/>
          <p:nvPr userDrawn="1"/>
        </p:nvGrpSpPr>
        <p:grpSpPr>
          <a:xfrm>
            <a:off x="9385694" y="-2227"/>
            <a:ext cx="1932344" cy="2633888"/>
            <a:chOff x="10925224" y="286"/>
            <a:chExt cx="2952328" cy="4024464"/>
          </a:xfrm>
        </p:grpSpPr>
        <p:sp>
          <p:nvSpPr>
            <p:cNvPr id="29" name="Guidance note">
              <a:extLst>
                <a:ext uri="{FF2B5EF4-FFF2-40B4-BE49-F238E27FC236}">
                  <a16:creationId xmlns:a16="http://schemas.microsoft.com/office/drawing/2014/main" id="{6E771D66-7805-4DEB-BB9F-EF1E415C56EB}"/>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30" name="Group 29">
              <a:extLst>
                <a:ext uri="{FF2B5EF4-FFF2-40B4-BE49-F238E27FC236}">
                  <a16:creationId xmlns:a16="http://schemas.microsoft.com/office/drawing/2014/main" id="{7B72BB3D-7A3C-4684-BA16-7BC42D52C71E}"/>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31" name="Picture 3">
                <a:extLst>
                  <a:ext uri="{FF2B5EF4-FFF2-40B4-BE49-F238E27FC236}">
                    <a16:creationId xmlns:a16="http://schemas.microsoft.com/office/drawing/2014/main" id="{54391195-43CF-4392-A400-03DECFD129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2" name="Rounded Rectangle 20">
                <a:extLst>
                  <a:ext uri="{FF2B5EF4-FFF2-40B4-BE49-F238E27FC236}">
                    <a16:creationId xmlns:a16="http://schemas.microsoft.com/office/drawing/2014/main" id="{36A616C4-BC31-4393-8C8F-08A21867FCE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
        <p:nvSpPr>
          <p:cNvPr id="3" name="Title 2">
            <a:extLst>
              <a:ext uri="{FF2B5EF4-FFF2-40B4-BE49-F238E27FC236}">
                <a16:creationId xmlns:a16="http://schemas.microsoft.com/office/drawing/2014/main" id="{1EED9939-C8C6-4136-91EB-74F055235F91}"/>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834795970"/>
      </p:ext>
    </p:extLst>
  </p:cSld>
  <p:clrMapOvr>
    <a:masterClrMapping/>
  </p:clrMapOvr>
  <p:extLst>
    <p:ext uri="{DCECCB84-F9BA-43D5-87BE-67443E8EF086}">
      <p15:sldGuideLst xmlns:p15="http://schemas.microsoft.com/office/powerpoint/2012/main">
        <p15:guide id="1" orient="horz" pos="171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Key message left">
    <p:spTree>
      <p:nvGrpSpPr>
        <p:cNvPr id="1" name=""/>
        <p:cNvGrpSpPr/>
        <p:nvPr/>
      </p:nvGrpSpPr>
      <p:grpSpPr>
        <a:xfrm>
          <a:off x="0" y="0"/>
          <a:ext cx="0" cy="0"/>
          <a:chOff x="0" y="0"/>
          <a:chExt cx="0" cy="0"/>
        </a:xfrm>
      </p:grpSpPr>
      <p:sp>
        <p:nvSpPr>
          <p:cNvPr id="6" name="Text Placeholder 2">
            <a:extLst>
              <a:ext uri="{FF2B5EF4-FFF2-40B4-BE49-F238E27FC236}">
                <a16:creationId xmlns:a16="http://schemas.microsoft.com/office/drawing/2014/main" id="{472E4862-F26F-4BEA-9FEB-DFE15AA4E10A}"/>
              </a:ext>
            </a:extLst>
          </p:cNvPr>
          <p:cNvSpPr>
            <a:spLocks noGrp="1"/>
          </p:cNvSpPr>
          <p:nvPr>
            <p:ph type="body" sz="quarter" idx="15"/>
          </p:nvPr>
        </p:nvSpPr>
        <p:spPr>
          <a:xfrm>
            <a:off x="324000" y="1062000"/>
            <a:ext cx="2592238"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10" name="Round Diagonal Corner Rectangle 4">
            <a:extLst>
              <a:ext uri="{FF2B5EF4-FFF2-40B4-BE49-F238E27FC236}">
                <a16:creationId xmlns:a16="http://schemas.microsoft.com/office/drawing/2014/main" id="{B1508920-DE1E-4600-ABEC-66488997A7F2}"/>
              </a:ext>
            </a:extLst>
          </p:cNvPr>
          <p:cNvSpPr/>
          <p:nvPr userDrawn="1"/>
        </p:nvSpPr>
        <p:spPr>
          <a:xfrm>
            <a:off x="9385693" y="-2228"/>
            <a:ext cx="1932344" cy="275452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dirty="0">
                <a:solidFill>
                  <a:schemeClr val="bg1">
                    <a:lumMod val="50000"/>
                  </a:schemeClr>
                </a:solidFill>
              </a:rPr>
              <a:t>Image placeholders</a:t>
            </a:r>
          </a:p>
          <a:p>
            <a:pPr marL="0" lvl="1" indent="0">
              <a:spcAft>
                <a:spcPts val="99"/>
              </a:spcAft>
            </a:pPr>
            <a:r>
              <a:rPr lang="en-GB" sz="637"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image and ‘insert’</a:t>
            </a:r>
          </a:p>
          <a:p>
            <a:pPr marL="0" lvl="2" indent="0">
              <a:spcAft>
                <a:spcPts val="99"/>
              </a:spcAft>
              <a:buFontTx/>
              <a:buNone/>
            </a:pPr>
            <a:r>
              <a:rPr lang="en-GB" sz="637" noProof="0" dirty="0">
                <a:solidFill>
                  <a:schemeClr val="bg1">
                    <a:lumMod val="50000"/>
                  </a:schemeClr>
                </a:solidFill>
              </a:rPr>
              <a:t>When you have reset the slide the image may need readjusting</a:t>
            </a:r>
          </a:p>
          <a:p>
            <a:pPr marL="0" lvl="1" indent="0">
              <a:spcAft>
                <a:spcPts val="99"/>
              </a:spcAft>
            </a:pPr>
            <a:r>
              <a:rPr lang="en-GB" sz="637" b="1" noProof="0" dirty="0">
                <a:solidFill>
                  <a:schemeClr val="bg1">
                    <a:lumMod val="50000"/>
                  </a:schemeClr>
                </a:solidFill>
              </a:rPr>
              <a:t>Insert image</a:t>
            </a:r>
          </a:p>
          <a:p>
            <a:pPr marL="0" lvl="1" indent="0">
              <a:spcAft>
                <a:spcPts val="99"/>
              </a:spcAft>
            </a:pPr>
            <a:r>
              <a:rPr lang="en-GB" sz="637" noProof="0" dirty="0">
                <a:solidFill>
                  <a:schemeClr val="bg1">
                    <a:lumMod val="50000"/>
                  </a:schemeClr>
                </a:solidFill>
              </a:rPr>
              <a:t>To insert an image click on the ‘picture placeholder icon’, navigate to the file and insert.</a:t>
            </a:r>
          </a:p>
          <a:p>
            <a:pPr>
              <a:spcAft>
                <a:spcPts val="99"/>
              </a:spcAft>
            </a:pPr>
            <a:r>
              <a:rPr lang="en-GB" sz="637" b="1" noProof="0" dirty="0">
                <a:solidFill>
                  <a:schemeClr val="bg1">
                    <a:lumMod val="50000"/>
                  </a:schemeClr>
                </a:solidFill>
              </a:rPr>
              <a:t>Crop image</a:t>
            </a:r>
          </a:p>
          <a:p>
            <a:pPr marL="0" lvl="1" indent="0">
              <a:spcAft>
                <a:spcPts val="99"/>
              </a:spcAft>
            </a:pPr>
            <a:r>
              <a:rPr lang="en-GB" sz="637"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‘Crop’</a:t>
            </a:r>
          </a:p>
          <a:p>
            <a:pPr marL="0" indent="0">
              <a:spcAft>
                <a:spcPts val="102"/>
              </a:spcAft>
              <a:buFont typeface="Arial" pitchFamily="34" charset="0"/>
              <a:buNone/>
            </a:pPr>
            <a:r>
              <a:rPr lang="en-GB" sz="637"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dirty="0">
              <a:solidFill>
                <a:schemeClr val="bg1">
                  <a:lumMod val="50000"/>
                </a:schemeClr>
              </a:solidFill>
              <a:latin typeface="+mn-lt"/>
              <a:ea typeface="+mn-ea"/>
              <a:cs typeface="+mn-cs"/>
            </a:endParaRPr>
          </a:p>
          <a:p>
            <a:pPr>
              <a:spcAft>
                <a:spcPts val="102"/>
              </a:spcAft>
            </a:pPr>
            <a:endParaRPr lang="en-GB" sz="637" kern="1200" noProof="0" dirty="0">
              <a:solidFill>
                <a:schemeClr val="bg1">
                  <a:lumMod val="50000"/>
                </a:schemeClr>
              </a:solidFill>
              <a:latin typeface="+mn-lt"/>
              <a:ea typeface="+mn-ea"/>
              <a:cs typeface="+mn-cs"/>
            </a:endParaRPr>
          </a:p>
        </p:txBody>
      </p:sp>
      <p:sp>
        <p:nvSpPr>
          <p:cNvPr id="12" name="Rectangle 11">
            <a:hlinkClick r:id="rId2"/>
            <a:extLst>
              <a:ext uri="{FF2B5EF4-FFF2-40B4-BE49-F238E27FC236}">
                <a16:creationId xmlns:a16="http://schemas.microsoft.com/office/drawing/2014/main" id="{5CCFFF65-EF68-45FF-A126-7B581810B374}"/>
              </a:ext>
            </a:extLst>
          </p:cNvPr>
          <p:cNvSpPr/>
          <p:nvPr userDrawn="1"/>
        </p:nvSpPr>
        <p:spPr>
          <a:xfrm>
            <a:off x="9419215" y="2545718"/>
            <a:ext cx="1752087" cy="98040"/>
          </a:xfrm>
          <a:prstGeom prst="rect">
            <a:avLst/>
          </a:prstGeom>
          <a:noFill/>
        </p:spPr>
        <p:txBody>
          <a:bodyPr wrap="square" lIns="0" tIns="0" rIns="0" bIns="0" rtlCol="0" anchor="ctr">
            <a:spAutoFit/>
          </a:bodyPr>
          <a:lstStyle/>
          <a:p>
            <a:r>
              <a:rPr lang="en-GB" sz="637" dirty="0">
                <a:cs typeface="Arial" panose="020B0604020202020204" pitchFamily="34" charset="0"/>
              </a:rPr>
              <a:t>https://nationalgrid.onbrandcloud.com/login/</a:t>
            </a:r>
          </a:p>
        </p:txBody>
      </p:sp>
      <p:pic>
        <p:nvPicPr>
          <p:cNvPr id="8" name="Picture 7">
            <a:extLst>
              <a:ext uri="{FF2B5EF4-FFF2-40B4-BE49-F238E27FC236}">
                <a16:creationId xmlns:a16="http://schemas.microsoft.com/office/drawing/2014/main" id="{A4694E5B-8288-4F85-9F48-AF84A3810CE6}"/>
              </a:ext>
            </a:extLst>
          </p:cNvPr>
          <p:cNvPicPr>
            <a:picLocks noChangeAspect="1"/>
          </p:cNvPicPr>
          <p:nvPr userDrawn="1"/>
        </p:nvPicPr>
        <p:blipFill>
          <a:blip r:embed="rId3"/>
          <a:stretch>
            <a:fillRect/>
          </a:stretch>
        </p:blipFill>
        <p:spPr>
          <a:xfrm>
            <a:off x="7473917" y="4678326"/>
            <a:ext cx="1345632" cy="201018"/>
          </a:xfrm>
          <a:prstGeom prst="rect">
            <a:avLst/>
          </a:prstGeom>
        </p:spPr>
      </p:pic>
      <p:sp>
        <p:nvSpPr>
          <p:cNvPr id="3" name="Title 2">
            <a:extLst>
              <a:ext uri="{FF2B5EF4-FFF2-40B4-BE49-F238E27FC236}">
                <a16:creationId xmlns:a16="http://schemas.microsoft.com/office/drawing/2014/main" id="{3E108CA2-B250-42BE-9D56-C09CE2724843}"/>
              </a:ext>
            </a:extLst>
          </p:cNvPr>
          <p:cNvSpPr>
            <a:spLocks noGrp="1"/>
          </p:cNvSpPr>
          <p:nvPr>
            <p:ph type="title"/>
          </p:nvPr>
        </p:nvSpPr>
        <p:spPr>
          <a:xfrm>
            <a:off x="323551" y="330855"/>
            <a:ext cx="2592688" cy="295466"/>
          </a:xfrm>
        </p:spPr>
        <p:txBody>
          <a:bodyPr/>
          <a:lstStyle/>
          <a:p>
            <a:r>
              <a:rPr lang="en-US"/>
              <a:t>Click to edit Master title style</a:t>
            </a:r>
            <a:endParaRPr lang="en-GB" dirty="0"/>
          </a:p>
        </p:txBody>
      </p:sp>
      <p:sp>
        <p:nvSpPr>
          <p:cNvPr id="16" name="Picture Placeholder 15">
            <a:extLst>
              <a:ext uri="{FF2B5EF4-FFF2-40B4-BE49-F238E27FC236}">
                <a16:creationId xmlns:a16="http://schemas.microsoft.com/office/drawing/2014/main" id="{F822BA2B-F113-45D0-BE4A-EBB7462612E4}"/>
              </a:ext>
            </a:extLst>
          </p:cNvPr>
          <p:cNvSpPr>
            <a:spLocks noGrp="1"/>
          </p:cNvSpPr>
          <p:nvPr>
            <p:ph type="pic" sz="quarter" idx="16" hasCustomPrompt="1"/>
          </p:nvPr>
        </p:nvSpPr>
        <p:spPr>
          <a:xfrm>
            <a:off x="2009708" y="0"/>
            <a:ext cx="7134292" cy="5143500"/>
          </a:xfrm>
          <a:custGeom>
            <a:avLst/>
            <a:gdLst>
              <a:gd name="connsiteX0" fmla="*/ 871527 w 7134292"/>
              <a:gd name="connsiteY0" fmla="*/ 0 h 5143500"/>
              <a:gd name="connsiteX1" fmla="*/ 7134292 w 7134292"/>
              <a:gd name="connsiteY1" fmla="*/ 0 h 5143500"/>
              <a:gd name="connsiteX2" fmla="*/ 7134292 w 7134292"/>
              <a:gd name="connsiteY2" fmla="*/ 4250529 h 5143500"/>
              <a:gd name="connsiteX3" fmla="*/ 6894243 w 7134292"/>
              <a:gd name="connsiteY3" fmla="*/ 4154329 h 5143500"/>
              <a:gd name="connsiteX4" fmla="*/ 1644496 w 7134292"/>
              <a:gd name="connsiteY4" fmla="*/ 5141573 h 5143500"/>
              <a:gd name="connsiteX5" fmla="*/ 1644496 w 7134292"/>
              <a:gd name="connsiteY5" fmla="*/ 5143500 h 5143500"/>
              <a:gd name="connsiteX6" fmla="*/ 0 w 7134292"/>
              <a:gd name="connsiteY6" fmla="*/ 5143500 h 5143500"/>
              <a:gd name="connsiteX7" fmla="*/ 1021112 w 7134292"/>
              <a:gd name="connsiteY7" fmla="*/ 298985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134292" h="5143500">
                <a:moveTo>
                  <a:pt x="871527" y="0"/>
                </a:moveTo>
                <a:lnTo>
                  <a:pt x="7134292" y="0"/>
                </a:lnTo>
                <a:lnTo>
                  <a:pt x="7134292" y="4250529"/>
                </a:lnTo>
                <a:lnTo>
                  <a:pt x="6894243" y="4154329"/>
                </a:lnTo>
                <a:cubicBezTo>
                  <a:pt x="4391638" y="3213641"/>
                  <a:pt x="4308392" y="5141573"/>
                  <a:pt x="1644496" y="5141573"/>
                </a:cubicBezTo>
                <a:lnTo>
                  <a:pt x="1644496" y="5143500"/>
                </a:lnTo>
                <a:lnTo>
                  <a:pt x="0" y="5143500"/>
                </a:lnTo>
                <a:cubicBezTo>
                  <a:pt x="1484494" y="2946519"/>
                  <a:pt x="1560574" y="1504750"/>
                  <a:pt x="1021112" y="298985"/>
                </a:cubicBezTo>
                <a:close/>
              </a:path>
            </a:pathLst>
          </a:custGeom>
          <a:solidFill>
            <a:srgbClr val="FCBE27"/>
          </a:solidFill>
        </p:spPr>
        <p:txBody>
          <a:bodyPr wrap="square" tIns="936000" anchor="ctr" anchorCtr="0">
            <a:noAutofit/>
          </a:bodyPr>
          <a:lstStyle>
            <a:lvl1pPr algn="ctr">
              <a:defRPr/>
            </a:lvl1pPr>
          </a:lstStyle>
          <a:p>
            <a:r>
              <a:rPr lang="en-US" dirty="0"/>
              <a:t> </a:t>
            </a:r>
            <a:endParaRPr lang="en-GB" dirty="0"/>
          </a:p>
        </p:txBody>
      </p:sp>
      <p:pic>
        <p:nvPicPr>
          <p:cNvPr id="13" name="Picture 12">
            <a:extLst>
              <a:ext uri="{FF2B5EF4-FFF2-40B4-BE49-F238E27FC236}">
                <a16:creationId xmlns:a16="http://schemas.microsoft.com/office/drawing/2014/main" id="{F2BC1DA5-174E-4043-8E3E-5FD3986E2A7D}"/>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t="6096" r="1684"/>
          <a:stretch/>
        </p:blipFill>
        <p:spPr>
          <a:xfrm>
            <a:off x="6515858" y="4498866"/>
            <a:ext cx="854685" cy="398211"/>
          </a:xfrm>
          <a:prstGeom prst="rect">
            <a:avLst/>
          </a:prstGeom>
        </p:spPr>
      </p:pic>
    </p:spTree>
    <p:extLst>
      <p:ext uri="{BB962C8B-B14F-4D97-AF65-F5344CB8AC3E}">
        <p14:creationId xmlns:p14="http://schemas.microsoft.com/office/powerpoint/2010/main" val="435804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Key message right">
    <p:spTree>
      <p:nvGrpSpPr>
        <p:cNvPr id="1" name=""/>
        <p:cNvGrpSpPr/>
        <p:nvPr/>
      </p:nvGrpSpPr>
      <p:grpSpPr>
        <a:xfrm>
          <a:off x="0" y="0"/>
          <a:ext cx="0" cy="0"/>
          <a:chOff x="0" y="0"/>
          <a:chExt cx="0" cy="0"/>
        </a:xfrm>
      </p:grpSpPr>
      <p:sp>
        <p:nvSpPr>
          <p:cNvPr id="5" name="Text Placeholder 2">
            <a:extLst>
              <a:ext uri="{FF2B5EF4-FFF2-40B4-BE49-F238E27FC236}">
                <a16:creationId xmlns:a16="http://schemas.microsoft.com/office/drawing/2014/main" id="{26690566-6807-478B-842D-F5AB25A5420F}"/>
              </a:ext>
            </a:extLst>
          </p:cNvPr>
          <p:cNvSpPr>
            <a:spLocks noGrp="1"/>
          </p:cNvSpPr>
          <p:nvPr>
            <p:ph type="body" sz="quarter" idx="15"/>
          </p:nvPr>
        </p:nvSpPr>
        <p:spPr>
          <a:xfrm>
            <a:off x="6227763" y="1062000"/>
            <a:ext cx="2592709"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9" name="Round Diagonal Corner Rectangle 4">
            <a:extLst>
              <a:ext uri="{FF2B5EF4-FFF2-40B4-BE49-F238E27FC236}">
                <a16:creationId xmlns:a16="http://schemas.microsoft.com/office/drawing/2014/main" id="{F54843EE-89F0-474F-A438-CCD6E63C5C3A}"/>
              </a:ext>
            </a:extLst>
          </p:cNvPr>
          <p:cNvSpPr/>
          <p:nvPr userDrawn="1"/>
        </p:nvSpPr>
        <p:spPr>
          <a:xfrm>
            <a:off x="9385693" y="-2228"/>
            <a:ext cx="1932344" cy="275452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dirty="0">
                <a:solidFill>
                  <a:schemeClr val="bg1">
                    <a:lumMod val="50000"/>
                  </a:schemeClr>
                </a:solidFill>
              </a:rPr>
              <a:t>Image placeholders</a:t>
            </a:r>
          </a:p>
          <a:p>
            <a:pPr marL="0" lvl="1" indent="0">
              <a:spcAft>
                <a:spcPts val="99"/>
              </a:spcAft>
            </a:pPr>
            <a:r>
              <a:rPr lang="en-GB" sz="637"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image and ‘insert’</a:t>
            </a:r>
          </a:p>
          <a:p>
            <a:pPr marL="0" lvl="2" indent="0">
              <a:spcAft>
                <a:spcPts val="99"/>
              </a:spcAft>
              <a:buFontTx/>
              <a:buNone/>
            </a:pPr>
            <a:r>
              <a:rPr lang="en-GB" sz="637" noProof="0" dirty="0">
                <a:solidFill>
                  <a:schemeClr val="bg1">
                    <a:lumMod val="50000"/>
                  </a:schemeClr>
                </a:solidFill>
              </a:rPr>
              <a:t>When you have reset the slide the image may need readjusting</a:t>
            </a:r>
          </a:p>
          <a:p>
            <a:pPr marL="0" lvl="1" indent="0">
              <a:spcAft>
                <a:spcPts val="99"/>
              </a:spcAft>
            </a:pPr>
            <a:r>
              <a:rPr lang="en-GB" sz="637" b="1" noProof="0" dirty="0">
                <a:solidFill>
                  <a:schemeClr val="bg1">
                    <a:lumMod val="50000"/>
                  </a:schemeClr>
                </a:solidFill>
              </a:rPr>
              <a:t>Insert image</a:t>
            </a:r>
          </a:p>
          <a:p>
            <a:pPr marL="0" lvl="1" indent="0">
              <a:spcAft>
                <a:spcPts val="99"/>
              </a:spcAft>
            </a:pPr>
            <a:r>
              <a:rPr lang="en-GB" sz="637" noProof="0" dirty="0">
                <a:solidFill>
                  <a:schemeClr val="bg1">
                    <a:lumMod val="50000"/>
                  </a:schemeClr>
                </a:solidFill>
              </a:rPr>
              <a:t>To insert an image click on the ‘picture placeholder icon’, navigate to the file and insert.</a:t>
            </a:r>
          </a:p>
          <a:p>
            <a:pPr>
              <a:spcAft>
                <a:spcPts val="99"/>
              </a:spcAft>
            </a:pPr>
            <a:r>
              <a:rPr lang="en-GB" sz="637" b="1" noProof="0" dirty="0">
                <a:solidFill>
                  <a:schemeClr val="bg1">
                    <a:lumMod val="50000"/>
                  </a:schemeClr>
                </a:solidFill>
              </a:rPr>
              <a:t>Crop image</a:t>
            </a:r>
          </a:p>
          <a:p>
            <a:pPr marL="0" lvl="1" indent="0">
              <a:spcAft>
                <a:spcPts val="99"/>
              </a:spcAft>
            </a:pPr>
            <a:r>
              <a:rPr lang="en-GB" sz="637"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‘Crop’</a:t>
            </a:r>
          </a:p>
          <a:p>
            <a:pPr marL="0" indent="0">
              <a:spcAft>
                <a:spcPts val="102"/>
              </a:spcAft>
              <a:buFont typeface="Arial" pitchFamily="34" charset="0"/>
              <a:buNone/>
            </a:pPr>
            <a:r>
              <a:rPr lang="en-GB" sz="637"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dirty="0">
              <a:solidFill>
                <a:schemeClr val="bg1">
                  <a:lumMod val="50000"/>
                </a:schemeClr>
              </a:solidFill>
              <a:latin typeface="+mn-lt"/>
              <a:ea typeface="+mn-ea"/>
              <a:cs typeface="+mn-cs"/>
            </a:endParaRPr>
          </a:p>
          <a:p>
            <a:pPr>
              <a:spcAft>
                <a:spcPts val="102"/>
              </a:spcAft>
            </a:pPr>
            <a:endParaRPr lang="en-GB" sz="637" kern="1200" noProof="0" dirty="0">
              <a:solidFill>
                <a:schemeClr val="bg1">
                  <a:lumMod val="50000"/>
                </a:schemeClr>
              </a:solidFill>
              <a:latin typeface="+mn-lt"/>
              <a:ea typeface="+mn-ea"/>
              <a:cs typeface="+mn-cs"/>
            </a:endParaRPr>
          </a:p>
        </p:txBody>
      </p:sp>
      <p:sp>
        <p:nvSpPr>
          <p:cNvPr id="10" name="Rectangle 9">
            <a:hlinkClick r:id="rId2"/>
            <a:extLst>
              <a:ext uri="{FF2B5EF4-FFF2-40B4-BE49-F238E27FC236}">
                <a16:creationId xmlns:a16="http://schemas.microsoft.com/office/drawing/2014/main" id="{59EFD54B-5084-4493-98CD-406BBC16C6BC}"/>
              </a:ext>
            </a:extLst>
          </p:cNvPr>
          <p:cNvSpPr/>
          <p:nvPr userDrawn="1"/>
        </p:nvSpPr>
        <p:spPr>
          <a:xfrm>
            <a:off x="9419215" y="2545718"/>
            <a:ext cx="1752087" cy="98040"/>
          </a:xfrm>
          <a:prstGeom prst="rect">
            <a:avLst/>
          </a:prstGeom>
          <a:noFill/>
        </p:spPr>
        <p:txBody>
          <a:bodyPr wrap="square" lIns="0" tIns="0" rIns="0" bIns="0" rtlCol="0" anchor="ctr">
            <a:spAutoFit/>
          </a:bodyPr>
          <a:lstStyle/>
          <a:p>
            <a:r>
              <a:rPr lang="en-GB" sz="637" dirty="0">
                <a:cs typeface="Arial" panose="020B0604020202020204" pitchFamily="34" charset="0"/>
              </a:rPr>
              <a:t>https://nationalgrid.onbrandcloud.com/login/</a:t>
            </a:r>
          </a:p>
        </p:txBody>
      </p:sp>
      <p:pic>
        <p:nvPicPr>
          <p:cNvPr id="11" name="Picture 10">
            <a:extLst>
              <a:ext uri="{FF2B5EF4-FFF2-40B4-BE49-F238E27FC236}">
                <a16:creationId xmlns:a16="http://schemas.microsoft.com/office/drawing/2014/main" id="{50A37059-A6CA-4A16-859E-45B549666CFA}"/>
              </a:ext>
            </a:extLst>
          </p:cNvPr>
          <p:cNvPicPr>
            <a:picLocks noChangeAspect="1"/>
          </p:cNvPicPr>
          <p:nvPr userDrawn="1"/>
        </p:nvPicPr>
        <p:blipFill>
          <a:blip r:embed="rId3"/>
          <a:stretch>
            <a:fillRect/>
          </a:stretch>
        </p:blipFill>
        <p:spPr>
          <a:xfrm>
            <a:off x="7473917" y="4678326"/>
            <a:ext cx="1345632" cy="201018"/>
          </a:xfrm>
          <a:prstGeom prst="rect">
            <a:avLst/>
          </a:prstGeom>
        </p:spPr>
      </p:pic>
      <p:sp>
        <p:nvSpPr>
          <p:cNvPr id="2" name="Title 1">
            <a:extLst>
              <a:ext uri="{FF2B5EF4-FFF2-40B4-BE49-F238E27FC236}">
                <a16:creationId xmlns:a16="http://schemas.microsoft.com/office/drawing/2014/main" id="{881E7258-4646-4D7F-9430-5D4A66ADBB9A}"/>
              </a:ext>
            </a:extLst>
          </p:cNvPr>
          <p:cNvSpPr>
            <a:spLocks noGrp="1"/>
          </p:cNvSpPr>
          <p:nvPr>
            <p:ph type="title"/>
          </p:nvPr>
        </p:nvSpPr>
        <p:spPr>
          <a:xfrm>
            <a:off x="6226840" y="330855"/>
            <a:ext cx="2592709" cy="295466"/>
          </a:xfrm>
        </p:spPr>
        <p:txBody>
          <a:bodyPr/>
          <a:lstStyle/>
          <a:p>
            <a:r>
              <a:rPr lang="en-US"/>
              <a:t>Click to edit Master title style</a:t>
            </a:r>
            <a:endParaRPr lang="en-GB" dirty="0"/>
          </a:p>
        </p:txBody>
      </p:sp>
      <p:sp>
        <p:nvSpPr>
          <p:cNvPr id="14" name="Picture Placeholder 13">
            <a:extLst>
              <a:ext uri="{FF2B5EF4-FFF2-40B4-BE49-F238E27FC236}">
                <a16:creationId xmlns:a16="http://schemas.microsoft.com/office/drawing/2014/main" id="{E5E5A05E-49D9-45C3-BB41-E2ECFA6742DE}"/>
              </a:ext>
            </a:extLst>
          </p:cNvPr>
          <p:cNvSpPr>
            <a:spLocks noGrp="1"/>
          </p:cNvSpPr>
          <p:nvPr>
            <p:ph type="pic" sz="quarter" idx="16" hasCustomPrompt="1"/>
          </p:nvPr>
        </p:nvSpPr>
        <p:spPr>
          <a:xfrm>
            <a:off x="1" y="-794"/>
            <a:ext cx="6210079" cy="5145088"/>
          </a:xfrm>
          <a:custGeom>
            <a:avLst/>
            <a:gdLst>
              <a:gd name="connsiteX0" fmla="*/ 0 w 6210079"/>
              <a:gd name="connsiteY0" fmla="*/ 0 h 5145088"/>
              <a:gd name="connsiteX1" fmla="*/ 5339346 w 6210079"/>
              <a:gd name="connsiteY1" fmla="*/ 0 h 5145088"/>
              <a:gd name="connsiteX2" fmla="*/ 5188967 w 6210079"/>
              <a:gd name="connsiteY2" fmla="*/ 300573 h 5145088"/>
              <a:gd name="connsiteX3" fmla="*/ 6210079 w 6210079"/>
              <a:gd name="connsiteY3" fmla="*/ 5145088 h 5145088"/>
              <a:gd name="connsiteX4" fmla="*/ 0 w 6210079"/>
              <a:gd name="connsiteY4" fmla="*/ 5145088 h 5145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10079" h="5145088">
                <a:moveTo>
                  <a:pt x="0" y="0"/>
                </a:moveTo>
                <a:lnTo>
                  <a:pt x="5339346" y="0"/>
                </a:lnTo>
                <a:lnTo>
                  <a:pt x="5188967" y="300573"/>
                </a:lnTo>
                <a:cubicBezTo>
                  <a:pt x="4649505" y="1506338"/>
                  <a:pt x="4725585" y="2948107"/>
                  <a:pt x="6210079" y="5145088"/>
                </a:cubicBezTo>
                <a:lnTo>
                  <a:pt x="0" y="5145088"/>
                </a:lnTo>
                <a:close/>
              </a:path>
            </a:pathLst>
          </a:custGeom>
          <a:solidFill>
            <a:srgbClr val="FCBE27"/>
          </a:solidFill>
        </p:spPr>
        <p:txBody>
          <a:bodyPr wrap="square" tIns="936000" anchor="ctr" anchorCtr="0">
            <a:noAutofit/>
          </a:bodyPr>
          <a:lstStyle>
            <a:lvl1pPr algn="ctr">
              <a:defRPr/>
            </a:lvl1pPr>
          </a:lstStyle>
          <a:p>
            <a:r>
              <a:rPr lang="en-US" dirty="0"/>
              <a:t> </a:t>
            </a:r>
            <a:endParaRPr lang="en-GB" dirty="0"/>
          </a:p>
        </p:txBody>
      </p:sp>
      <p:pic>
        <p:nvPicPr>
          <p:cNvPr id="13" name="Picture 12">
            <a:extLst>
              <a:ext uri="{FF2B5EF4-FFF2-40B4-BE49-F238E27FC236}">
                <a16:creationId xmlns:a16="http://schemas.microsoft.com/office/drawing/2014/main" id="{193D6B9B-1CD8-4649-9C8F-FAA1117F5713}"/>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t="6096" r="1684"/>
          <a:stretch/>
        </p:blipFill>
        <p:spPr>
          <a:xfrm>
            <a:off x="6515858" y="4498866"/>
            <a:ext cx="854685" cy="398211"/>
          </a:xfrm>
          <a:prstGeom prst="rect">
            <a:avLst/>
          </a:prstGeom>
        </p:spPr>
      </p:pic>
    </p:spTree>
    <p:extLst>
      <p:ext uri="{BB962C8B-B14F-4D97-AF65-F5344CB8AC3E}">
        <p14:creationId xmlns:p14="http://schemas.microsoft.com/office/powerpoint/2010/main" val="2733183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Back cover">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66F8FE37-20AA-4ECB-A86D-FFF072AD457E}"/>
              </a:ext>
            </a:extLst>
          </p:cNvPr>
          <p:cNvSpPr>
            <a:spLocks noGrp="1"/>
          </p:cNvSpPr>
          <p:nvPr>
            <p:ph type="pic" sz="quarter" idx="17" hasCustomPrompt="1"/>
          </p:nvPr>
        </p:nvSpPr>
        <p:spPr>
          <a:xfrm>
            <a:off x="0" y="0"/>
            <a:ext cx="9144000" cy="5143500"/>
          </a:xfrm>
          <a:custGeom>
            <a:avLst/>
            <a:gdLst>
              <a:gd name="connsiteX0" fmla="*/ 0 w 9144000"/>
              <a:gd name="connsiteY0" fmla="*/ 0 h 5143500"/>
              <a:gd name="connsiteX1" fmla="*/ 9144000 w 9144000"/>
              <a:gd name="connsiteY1" fmla="*/ 0 h 5143500"/>
              <a:gd name="connsiteX2" fmla="*/ 9144000 w 9144000"/>
              <a:gd name="connsiteY2" fmla="*/ 4254480 h 5143500"/>
              <a:gd name="connsiteX3" fmla="*/ 3644345 w 9144000"/>
              <a:gd name="connsiteY3" fmla="*/ 5141573 h 5143500"/>
              <a:gd name="connsiteX4" fmla="*/ 3644345 w 9144000"/>
              <a:gd name="connsiteY4" fmla="*/ 5143500 h 5143500"/>
              <a:gd name="connsiteX5" fmla="*/ 0 w 9144000"/>
              <a:gd name="connsiteY5"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5143500">
                <a:moveTo>
                  <a:pt x="0" y="0"/>
                </a:moveTo>
                <a:lnTo>
                  <a:pt x="9144000" y="0"/>
                </a:lnTo>
                <a:lnTo>
                  <a:pt x="9144000" y="4254480"/>
                </a:lnTo>
                <a:cubicBezTo>
                  <a:pt x="6394173" y="3087252"/>
                  <a:pt x="6394173" y="5141573"/>
                  <a:pt x="3644345" y="5141573"/>
                </a:cubicBezTo>
                <a:lnTo>
                  <a:pt x="3644345" y="5143500"/>
                </a:lnTo>
                <a:lnTo>
                  <a:pt x="0" y="5143500"/>
                </a:lnTo>
                <a:close/>
              </a:path>
            </a:pathLst>
          </a:custGeom>
          <a:solidFill>
            <a:srgbClr val="FCBE27"/>
          </a:solidFill>
        </p:spPr>
        <p:txBody>
          <a:bodyPr wrap="square" tIns="936000" anchor="ctr" anchorCtr="0">
            <a:noAutofit/>
          </a:bodyPr>
          <a:lstStyle>
            <a:lvl1pPr algn="ctr">
              <a:defRPr/>
            </a:lvl1pPr>
          </a:lstStyle>
          <a:p>
            <a:r>
              <a:rPr lang="en-US" dirty="0"/>
              <a:t> </a:t>
            </a:r>
            <a:endParaRPr lang="en-GB" dirty="0"/>
          </a:p>
        </p:txBody>
      </p:sp>
      <p:sp>
        <p:nvSpPr>
          <p:cNvPr id="5" name="Text Placeholder 4">
            <a:extLst>
              <a:ext uri="{FF2B5EF4-FFF2-40B4-BE49-F238E27FC236}">
                <a16:creationId xmlns:a16="http://schemas.microsoft.com/office/drawing/2014/main" id="{CD9199F2-FD0B-48CB-BF88-E2A9677AD29D}"/>
              </a:ext>
            </a:extLst>
          </p:cNvPr>
          <p:cNvSpPr>
            <a:spLocks noGrp="1"/>
          </p:cNvSpPr>
          <p:nvPr>
            <p:ph type="body" sz="quarter" idx="10"/>
          </p:nvPr>
        </p:nvSpPr>
        <p:spPr>
          <a:xfrm>
            <a:off x="324001" y="3840014"/>
            <a:ext cx="4068612" cy="1000274"/>
          </a:xfrm>
        </p:spPr>
        <p:txBody>
          <a:bodyPr anchor="b"/>
          <a:lstStyle>
            <a:lvl1pPr>
              <a:defRPr sz="900" b="1">
                <a:solidFill>
                  <a:schemeClr val="tx1"/>
                </a:solidFill>
              </a:defRPr>
            </a:lvl1pPr>
            <a:lvl2pPr>
              <a:defRPr sz="900" b="0">
                <a:solidFill>
                  <a:schemeClr val="tx1"/>
                </a:solidFill>
              </a:defRPr>
            </a:lvl2pPr>
            <a:lvl3pPr marL="0" indent="0">
              <a:buFontTx/>
              <a:buNone/>
              <a:defRPr sz="900" b="0">
                <a:solidFill>
                  <a:schemeClr val="tx1"/>
                </a:solidFill>
              </a:defRPr>
            </a:lvl3pPr>
            <a:lvl4pPr marL="0" indent="0">
              <a:buFontTx/>
              <a:buNone/>
              <a:defRPr sz="900" b="0">
                <a:solidFill>
                  <a:schemeClr val="tx1"/>
                </a:solidFill>
              </a:defRPr>
            </a:lvl4pPr>
            <a:lvl5pPr marL="0" indent="0">
              <a:buFontTx/>
              <a:buNone/>
              <a:defRPr sz="900" b="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7" name="Picture 6">
            <a:extLst>
              <a:ext uri="{FF2B5EF4-FFF2-40B4-BE49-F238E27FC236}">
                <a16:creationId xmlns:a16="http://schemas.microsoft.com/office/drawing/2014/main" id="{DD4BF8BF-9CAC-4BF8-B555-D6E364C618FB}"/>
              </a:ext>
            </a:extLst>
          </p:cNvPr>
          <p:cNvPicPr>
            <a:picLocks noChangeAspect="1"/>
          </p:cNvPicPr>
          <p:nvPr userDrawn="1"/>
        </p:nvPicPr>
        <p:blipFill>
          <a:blip r:embed="rId2"/>
          <a:stretch>
            <a:fillRect/>
          </a:stretch>
        </p:blipFill>
        <p:spPr>
          <a:xfrm>
            <a:off x="7473917" y="4678326"/>
            <a:ext cx="1345632" cy="201018"/>
          </a:xfrm>
          <a:prstGeom prst="rect">
            <a:avLst/>
          </a:prstGeom>
        </p:spPr>
      </p:pic>
      <p:pic>
        <p:nvPicPr>
          <p:cNvPr id="8" name="Picture 7">
            <a:extLst>
              <a:ext uri="{FF2B5EF4-FFF2-40B4-BE49-F238E27FC236}">
                <a16:creationId xmlns:a16="http://schemas.microsoft.com/office/drawing/2014/main" id="{F92006FB-03F5-4854-A0CF-5C9180D25D73}"/>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6096" r="1684"/>
          <a:stretch/>
        </p:blipFill>
        <p:spPr>
          <a:xfrm>
            <a:off x="6515858" y="4498866"/>
            <a:ext cx="854685" cy="398211"/>
          </a:xfrm>
          <a:prstGeom prst="rect">
            <a:avLst/>
          </a:prstGeom>
        </p:spPr>
      </p:pic>
    </p:spTree>
    <p:extLst>
      <p:ext uri="{BB962C8B-B14F-4D97-AF65-F5344CB8AC3E}">
        <p14:creationId xmlns:p14="http://schemas.microsoft.com/office/powerpoint/2010/main" val="2473850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93202-ABC8-43FB-AC03-1A7B6709210D}"/>
              </a:ext>
            </a:extLst>
          </p:cNvPr>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1768902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B733F-036F-486F-8C1F-67849ABBFB1B}"/>
              </a:ext>
            </a:extLst>
          </p:cNvPr>
          <p:cNvSpPr>
            <a:spLocks noGrp="1"/>
          </p:cNvSpPr>
          <p:nvPr>
            <p:ph type="title"/>
          </p:nvPr>
        </p:nvSpPr>
        <p:spPr/>
        <p:txBody>
          <a:bodyPr/>
          <a:lstStyle/>
          <a:p>
            <a:r>
              <a:rPr lang="en-US"/>
              <a:t>Click to edit Master title style</a:t>
            </a:r>
            <a:endParaRPr lang="en-GB" dirty="0"/>
          </a:p>
        </p:txBody>
      </p:sp>
      <p:grpSp>
        <p:nvGrpSpPr>
          <p:cNvPr id="10" name="Guidance note">
            <a:extLst>
              <a:ext uri="{FF2B5EF4-FFF2-40B4-BE49-F238E27FC236}">
                <a16:creationId xmlns:a16="http://schemas.microsoft.com/office/drawing/2014/main" id="{632E5E5C-A081-4838-96EC-2018DFBEF9DF}"/>
              </a:ext>
            </a:extLst>
          </p:cNvPr>
          <p:cNvGrpSpPr/>
          <p:nvPr userDrawn="1"/>
        </p:nvGrpSpPr>
        <p:grpSpPr>
          <a:xfrm>
            <a:off x="9385694" y="-2227"/>
            <a:ext cx="1932344" cy="2633888"/>
            <a:chOff x="10925224" y="286"/>
            <a:chExt cx="2952328" cy="4024464"/>
          </a:xfrm>
        </p:grpSpPr>
        <p:sp>
          <p:nvSpPr>
            <p:cNvPr id="11" name="Guidance note">
              <a:extLst>
                <a:ext uri="{FF2B5EF4-FFF2-40B4-BE49-F238E27FC236}">
                  <a16:creationId xmlns:a16="http://schemas.microsoft.com/office/drawing/2014/main" id="{F2B4E9B4-10AE-4C7E-A99E-957BC1A5812F}"/>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12" name="Group 11">
              <a:extLst>
                <a:ext uri="{FF2B5EF4-FFF2-40B4-BE49-F238E27FC236}">
                  <a16:creationId xmlns:a16="http://schemas.microsoft.com/office/drawing/2014/main" id="{35B4912A-59FA-4C90-8A6A-AA719C24026F}"/>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13" name="Picture 3">
                <a:extLst>
                  <a:ext uri="{FF2B5EF4-FFF2-40B4-BE49-F238E27FC236}">
                    <a16:creationId xmlns:a16="http://schemas.microsoft.com/office/drawing/2014/main" id="{647D2EDA-3121-42A7-B61A-59C5E65D0A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14" name="Rounded Rectangle 20">
                <a:extLst>
                  <a:ext uri="{FF2B5EF4-FFF2-40B4-BE49-F238E27FC236}">
                    <a16:creationId xmlns:a16="http://schemas.microsoft.com/office/drawing/2014/main" id="{3A65E115-1B05-4D6A-8D9B-23B56711CDA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
        <p:nvSpPr>
          <p:cNvPr id="9" name="Text Placeholder 3">
            <a:extLst>
              <a:ext uri="{FF2B5EF4-FFF2-40B4-BE49-F238E27FC236}">
                <a16:creationId xmlns:a16="http://schemas.microsoft.com/office/drawing/2014/main" id="{1704110C-7FA9-42B8-8B3B-DA58E665BDCC}"/>
              </a:ext>
            </a:extLst>
          </p:cNvPr>
          <p:cNvSpPr>
            <a:spLocks noGrp="1"/>
          </p:cNvSpPr>
          <p:nvPr>
            <p:ph type="body" sz="quarter" idx="16"/>
          </p:nvPr>
        </p:nvSpPr>
        <p:spPr>
          <a:xfrm>
            <a:off x="324000" y="1062500"/>
            <a:ext cx="8495549"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454693072"/>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4F340-DC34-40A9-AAD0-1975F2301B87}"/>
              </a:ext>
            </a:extLst>
          </p:cNvPr>
          <p:cNvSpPr>
            <a:spLocks noGrp="1"/>
          </p:cNvSpPr>
          <p:nvPr>
            <p:ph type="title"/>
          </p:nvPr>
        </p:nvSpPr>
        <p:spPr/>
        <p:txBody>
          <a:bodyPr/>
          <a:lstStyle/>
          <a:p>
            <a:r>
              <a:rPr lang="en-US"/>
              <a:t>Click to edit Master title style</a:t>
            </a:r>
            <a:endParaRPr lang="en-GB" dirty="0"/>
          </a:p>
        </p:txBody>
      </p:sp>
      <p:sp>
        <p:nvSpPr>
          <p:cNvPr id="13" name="Text Placeholder 3">
            <a:extLst>
              <a:ext uri="{FF2B5EF4-FFF2-40B4-BE49-F238E27FC236}">
                <a16:creationId xmlns:a16="http://schemas.microsoft.com/office/drawing/2014/main" id="{9F52CBFD-699B-45C5-A157-E323D3A6D5CC}"/>
              </a:ext>
            </a:extLst>
          </p:cNvPr>
          <p:cNvSpPr>
            <a:spLocks noGrp="1"/>
          </p:cNvSpPr>
          <p:nvPr>
            <p:ph type="body" sz="quarter" idx="16"/>
          </p:nvPr>
        </p:nvSpPr>
        <p:spPr>
          <a:xfrm>
            <a:off x="323999" y="1062500"/>
            <a:ext cx="4068613"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4" name="Text Placeholder 3">
            <a:extLst>
              <a:ext uri="{FF2B5EF4-FFF2-40B4-BE49-F238E27FC236}">
                <a16:creationId xmlns:a16="http://schemas.microsoft.com/office/drawing/2014/main" id="{A54D8696-31B7-4DB8-B15D-873BDA46532E}"/>
              </a:ext>
            </a:extLst>
          </p:cNvPr>
          <p:cNvSpPr>
            <a:spLocks noGrp="1"/>
          </p:cNvSpPr>
          <p:nvPr>
            <p:ph type="body" sz="quarter" idx="17"/>
          </p:nvPr>
        </p:nvSpPr>
        <p:spPr>
          <a:xfrm>
            <a:off x="4751388"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4" name="Guidance note">
            <a:extLst>
              <a:ext uri="{FF2B5EF4-FFF2-40B4-BE49-F238E27FC236}">
                <a16:creationId xmlns:a16="http://schemas.microsoft.com/office/drawing/2014/main" id="{F560F193-177D-4395-B1BB-A42292DDC151}"/>
              </a:ext>
            </a:extLst>
          </p:cNvPr>
          <p:cNvGrpSpPr/>
          <p:nvPr userDrawn="1"/>
        </p:nvGrpSpPr>
        <p:grpSpPr>
          <a:xfrm>
            <a:off x="9385694" y="-2227"/>
            <a:ext cx="1932344" cy="2633888"/>
            <a:chOff x="10925224" y="286"/>
            <a:chExt cx="2952328" cy="4024464"/>
          </a:xfrm>
        </p:grpSpPr>
        <p:sp>
          <p:nvSpPr>
            <p:cNvPr id="25" name="Guidance note">
              <a:extLst>
                <a:ext uri="{FF2B5EF4-FFF2-40B4-BE49-F238E27FC236}">
                  <a16:creationId xmlns:a16="http://schemas.microsoft.com/office/drawing/2014/main" id="{AF29402F-0B0A-44A5-B263-0C8C1E5B7779}"/>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6" name="Group 25">
              <a:extLst>
                <a:ext uri="{FF2B5EF4-FFF2-40B4-BE49-F238E27FC236}">
                  <a16:creationId xmlns:a16="http://schemas.microsoft.com/office/drawing/2014/main" id="{75E3892D-FEFD-4962-9795-DC2F17463B75}"/>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7" name="Picture 3">
                <a:extLst>
                  <a:ext uri="{FF2B5EF4-FFF2-40B4-BE49-F238E27FC236}">
                    <a16:creationId xmlns:a16="http://schemas.microsoft.com/office/drawing/2014/main" id="{1EE9A39B-0904-456F-B59F-2F4E55120F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8" name="Rounded Rectangle 20">
                <a:extLst>
                  <a:ext uri="{FF2B5EF4-FFF2-40B4-BE49-F238E27FC236}">
                    <a16:creationId xmlns:a16="http://schemas.microsoft.com/office/drawing/2014/main" id="{7992D0BE-FA95-458F-8ED2-677D7AE90B42}"/>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3592195710"/>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324000" y="1062500"/>
            <a:ext cx="2592239"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6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Text Placeholder 4">
            <a:extLst>
              <a:ext uri="{FF2B5EF4-FFF2-40B4-BE49-F238E27FC236}">
                <a16:creationId xmlns:a16="http://schemas.microsoft.com/office/drawing/2014/main" id="{C5ABD336-6DA0-4C14-8548-610B7CB3FDD3}"/>
              </a:ext>
            </a:extLst>
          </p:cNvPr>
          <p:cNvSpPr>
            <a:spLocks noGrp="1"/>
          </p:cNvSpPr>
          <p:nvPr>
            <p:ph type="body" sz="quarter" idx="17"/>
          </p:nvPr>
        </p:nvSpPr>
        <p:spPr>
          <a:xfrm>
            <a:off x="6228961" y="1062500"/>
            <a:ext cx="2592000" cy="1569660"/>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5" name="Guidance note">
            <a:extLst>
              <a:ext uri="{FF2B5EF4-FFF2-40B4-BE49-F238E27FC236}">
                <a16:creationId xmlns:a16="http://schemas.microsoft.com/office/drawing/2014/main" id="{8D58E090-A402-4396-9C34-AACC618598E9}"/>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9007DA49-FBBA-426F-8BA1-C45A5B9C3B51}"/>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7A2C458C-0867-42D1-96EC-960A20373E59}"/>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317CCC4E-121E-4D81-894F-BC8D76CF9C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FDB760BE-4E51-4DA4-A2FA-EA5369BB40F7}"/>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362381503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ne column + image">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5" name="Text Placeholder 3">
            <a:extLst>
              <a:ext uri="{FF2B5EF4-FFF2-40B4-BE49-F238E27FC236}">
                <a16:creationId xmlns:a16="http://schemas.microsoft.com/office/drawing/2014/main" id="{D0C88B5B-AAF5-47BD-AD69-1EE3F9438DF2}"/>
              </a:ext>
            </a:extLst>
          </p:cNvPr>
          <p:cNvSpPr>
            <a:spLocks noGrp="1"/>
          </p:cNvSpPr>
          <p:nvPr>
            <p:ph type="body" sz="quarter" idx="16"/>
          </p:nvPr>
        </p:nvSpPr>
        <p:spPr>
          <a:xfrm>
            <a:off x="323999" y="1062500"/>
            <a:ext cx="4068613"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Picture Placeholder 3">
            <a:extLst>
              <a:ext uri="{FF2B5EF4-FFF2-40B4-BE49-F238E27FC236}">
                <a16:creationId xmlns:a16="http://schemas.microsoft.com/office/drawing/2014/main" id="{C6AD82B2-07C2-46E9-9678-D1F4F1426BEA}"/>
              </a:ext>
            </a:extLst>
          </p:cNvPr>
          <p:cNvSpPr>
            <a:spLocks noGrp="1"/>
          </p:cNvSpPr>
          <p:nvPr>
            <p:ph type="pic" sz="quarter" idx="18" hasCustomPrompt="1"/>
          </p:nvPr>
        </p:nvSpPr>
        <p:spPr>
          <a:xfrm>
            <a:off x="4752975" y="1062038"/>
            <a:ext cx="4051937" cy="3454400"/>
          </a:xfrm>
          <a:solidFill>
            <a:schemeClr val="bg1">
              <a:lumMod val="95000"/>
            </a:schemeClr>
          </a:solidFill>
        </p:spPr>
        <p:txBody>
          <a:bodyPr anchor="ctr">
            <a:noAutofit/>
          </a:bodyPr>
          <a:lstStyle>
            <a:lvl1pPr algn="ctr">
              <a:defRPr/>
            </a:lvl1pPr>
          </a:lstStyle>
          <a:p>
            <a:r>
              <a:rPr lang="en-GB" dirty="0"/>
              <a:t>INSERT PICTURE</a:t>
            </a:r>
          </a:p>
        </p:txBody>
      </p:sp>
      <p:grpSp>
        <p:nvGrpSpPr>
          <p:cNvPr id="22" name="Guidance note">
            <a:extLst>
              <a:ext uri="{FF2B5EF4-FFF2-40B4-BE49-F238E27FC236}">
                <a16:creationId xmlns:a16="http://schemas.microsoft.com/office/drawing/2014/main" id="{01782A72-73F6-4D14-8B35-52467DA934D1}"/>
              </a:ext>
            </a:extLst>
          </p:cNvPr>
          <p:cNvGrpSpPr/>
          <p:nvPr userDrawn="1"/>
        </p:nvGrpSpPr>
        <p:grpSpPr>
          <a:xfrm>
            <a:off x="9385694" y="-2227"/>
            <a:ext cx="1932344" cy="2633888"/>
            <a:chOff x="10925224" y="286"/>
            <a:chExt cx="2952328" cy="4024464"/>
          </a:xfrm>
        </p:grpSpPr>
        <p:sp>
          <p:nvSpPr>
            <p:cNvPr id="23" name="Guidance note">
              <a:extLst>
                <a:ext uri="{FF2B5EF4-FFF2-40B4-BE49-F238E27FC236}">
                  <a16:creationId xmlns:a16="http://schemas.microsoft.com/office/drawing/2014/main" id="{BA2FA1E4-352E-4936-9547-427ED8A3A4D0}"/>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4" name="Group 23">
              <a:extLst>
                <a:ext uri="{FF2B5EF4-FFF2-40B4-BE49-F238E27FC236}">
                  <a16:creationId xmlns:a16="http://schemas.microsoft.com/office/drawing/2014/main" id="{7CA143A2-801C-4CD0-8D12-326B73247494}"/>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5" name="Picture 3">
                <a:extLst>
                  <a:ext uri="{FF2B5EF4-FFF2-40B4-BE49-F238E27FC236}">
                    <a16:creationId xmlns:a16="http://schemas.microsoft.com/office/drawing/2014/main" id="{5C9ED126-1C4E-4635-A8FB-BCBFE68F79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6" name="Rounded Rectangle 20">
                <a:extLst>
                  <a:ext uri="{FF2B5EF4-FFF2-40B4-BE49-F238E27FC236}">
                    <a16:creationId xmlns:a16="http://schemas.microsoft.com/office/drawing/2014/main" id="{36520D67-05A8-460E-B163-63A8C5C3076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1227667549"/>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214866F-397A-442D-8608-60CDBC114A02}"/>
              </a:ext>
            </a:extLst>
          </p:cNvPr>
          <p:cNvSpPr>
            <a:spLocks noGrp="1"/>
          </p:cNvSpPr>
          <p:nvPr>
            <p:ph type="body" idx="1"/>
          </p:nvPr>
        </p:nvSpPr>
        <p:spPr>
          <a:xfrm>
            <a:off x="323550" y="1060662"/>
            <a:ext cx="8496299" cy="2985433"/>
          </a:xfrm>
          <a:prstGeom prst="rect">
            <a:avLst/>
          </a:prstGeom>
        </p:spPr>
        <p:txBody>
          <a:bodyPr vert="horz" wrap="square" lIns="0" tIns="0" rIns="0" bIns="0" rtlCol="0">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4" name="Title Placeholder 3">
            <a:extLst>
              <a:ext uri="{FF2B5EF4-FFF2-40B4-BE49-F238E27FC236}">
                <a16:creationId xmlns:a16="http://schemas.microsoft.com/office/drawing/2014/main" id="{385A9BAF-70C4-4682-9C98-A7480CE7E49F}"/>
              </a:ext>
            </a:extLst>
          </p:cNvPr>
          <p:cNvSpPr>
            <a:spLocks noGrp="1"/>
          </p:cNvSpPr>
          <p:nvPr>
            <p:ph type="title"/>
          </p:nvPr>
        </p:nvSpPr>
        <p:spPr>
          <a:xfrm>
            <a:off x="323550" y="330855"/>
            <a:ext cx="8495999" cy="295466"/>
          </a:xfrm>
          <a:prstGeom prst="rect">
            <a:avLst/>
          </a:prstGeom>
        </p:spPr>
        <p:txBody>
          <a:bodyPr vert="horz" wrap="square" lIns="0" tIns="0" rIns="0" bIns="0" rtlCol="0" anchor="t">
            <a:noAutofit/>
          </a:bodyPr>
          <a:lstStyle/>
          <a:p>
            <a:r>
              <a:rPr lang="en-US"/>
              <a:t>Click to edit Master title style</a:t>
            </a:r>
            <a:endParaRPr lang="en-GB" dirty="0"/>
          </a:p>
        </p:txBody>
      </p:sp>
      <p:sp>
        <p:nvSpPr>
          <p:cNvPr id="6" name="TextBox 5">
            <a:extLst>
              <a:ext uri="{FF2B5EF4-FFF2-40B4-BE49-F238E27FC236}">
                <a16:creationId xmlns:a16="http://schemas.microsoft.com/office/drawing/2014/main" id="{CB375368-3DA2-4068-999A-FD7D5CC1593E}"/>
              </a:ext>
            </a:extLst>
          </p:cNvPr>
          <p:cNvSpPr txBox="1"/>
          <p:nvPr userDrawn="1"/>
        </p:nvSpPr>
        <p:spPr>
          <a:xfrm>
            <a:off x="323850" y="4695594"/>
            <a:ext cx="835165" cy="184666"/>
          </a:xfrm>
          <a:prstGeom prst="rect">
            <a:avLst/>
          </a:prstGeom>
          <a:noFill/>
        </p:spPr>
        <p:txBody>
          <a:bodyPr wrap="square" lIns="0" tIns="0" rIns="0" bIns="0" rtlCol="0">
            <a:spAutoFit/>
          </a:bodyPr>
          <a:lstStyle/>
          <a:p>
            <a:fld id="{8A64BEAD-2F81-4807-9FB1-B1EFCD142F0E}" type="slidenum">
              <a:rPr lang="en-GB" sz="1200" smtClean="0">
                <a:solidFill>
                  <a:schemeClr val="accent1"/>
                </a:solidFill>
              </a:rPr>
              <a:pPr/>
              <a:t>‹#›</a:t>
            </a:fld>
            <a:endParaRPr lang="en-GB" sz="1200" dirty="0">
              <a:solidFill>
                <a:schemeClr val="accent1"/>
              </a:solidFill>
            </a:endParaRPr>
          </a:p>
        </p:txBody>
      </p:sp>
      <p:pic>
        <p:nvPicPr>
          <p:cNvPr id="8" name="Picture 7">
            <a:extLst>
              <a:ext uri="{FF2B5EF4-FFF2-40B4-BE49-F238E27FC236}">
                <a16:creationId xmlns:a16="http://schemas.microsoft.com/office/drawing/2014/main" id="{17DFA1DF-B17A-476E-B757-42F3AEE3DC4B}"/>
              </a:ext>
            </a:extLst>
          </p:cNvPr>
          <p:cNvPicPr>
            <a:picLocks noChangeAspect="1"/>
          </p:cNvPicPr>
          <p:nvPr userDrawn="1"/>
        </p:nvPicPr>
        <p:blipFill>
          <a:blip r:embed="rId18"/>
          <a:stretch>
            <a:fillRect/>
          </a:stretch>
        </p:blipFill>
        <p:spPr>
          <a:xfrm>
            <a:off x="7473917" y="4678326"/>
            <a:ext cx="1345632" cy="201018"/>
          </a:xfrm>
          <a:prstGeom prst="rect">
            <a:avLst/>
          </a:prstGeom>
        </p:spPr>
      </p:pic>
      <p:pic>
        <p:nvPicPr>
          <p:cNvPr id="7" name="Picture 6">
            <a:extLst>
              <a:ext uri="{FF2B5EF4-FFF2-40B4-BE49-F238E27FC236}">
                <a16:creationId xmlns:a16="http://schemas.microsoft.com/office/drawing/2014/main" id="{C9C16F72-34A2-445A-B2B4-72128B18A713}"/>
              </a:ext>
            </a:extLst>
          </p:cNvPr>
          <p:cNvPicPr>
            <a:picLocks noChangeAspect="1"/>
          </p:cNvPicPr>
          <p:nvPr userDrawn="1"/>
        </p:nvPicPr>
        <p:blipFill rotWithShape="1">
          <a:blip r:embed="rId19" cstate="print">
            <a:extLst>
              <a:ext uri="{28A0092B-C50C-407E-A947-70E740481C1C}">
                <a14:useLocalDpi xmlns:a14="http://schemas.microsoft.com/office/drawing/2010/main" val="0"/>
              </a:ext>
            </a:extLst>
          </a:blip>
          <a:srcRect t="6096" r="1684"/>
          <a:stretch/>
        </p:blipFill>
        <p:spPr>
          <a:xfrm>
            <a:off x="6732693" y="4624453"/>
            <a:ext cx="585136" cy="272624"/>
          </a:xfrm>
          <a:prstGeom prst="rect">
            <a:avLst/>
          </a:prstGeom>
        </p:spPr>
      </p:pic>
    </p:spTree>
    <p:extLst>
      <p:ext uri="{BB962C8B-B14F-4D97-AF65-F5344CB8AC3E}">
        <p14:creationId xmlns:p14="http://schemas.microsoft.com/office/powerpoint/2010/main" val="496311208"/>
      </p:ext>
    </p:extLst>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 id="2147483777" r:id="rId12"/>
    <p:sldLayoutId id="2147483778" r:id="rId13"/>
    <p:sldLayoutId id="2147483779" r:id="rId14"/>
    <p:sldLayoutId id="2147483780" r:id="rId15"/>
    <p:sldLayoutId id="2147483781" r:id="rId16"/>
  </p:sldLayoutIdLst>
  <p:txStyles>
    <p:titleStyle>
      <a:lvl1pPr eaLnBrk="1" hangingPunct="1">
        <a:lnSpc>
          <a:spcPct val="80000"/>
        </a:lnSpc>
        <a:defRPr sz="2400" b="1">
          <a:solidFill>
            <a:schemeClr val="accent1"/>
          </a:solidFill>
          <a:latin typeface="+mj-lt"/>
          <a:ea typeface="+mj-ea"/>
          <a:cs typeface="+mj-cs"/>
        </a:defRPr>
      </a:lvl1pPr>
    </p:titleStyle>
    <p:bodyStyle>
      <a:lvl1pPr marL="0" indent="0" eaLnBrk="1" hangingPunct="1">
        <a:spcAft>
          <a:spcPts val="600"/>
        </a:spcAft>
        <a:buFont typeface="Wingdings 2" panose="05020102010507070707" pitchFamily="18" charset="2"/>
        <a:buNone/>
        <a:defRPr sz="1800" b="1">
          <a:solidFill>
            <a:schemeClr val="accent1"/>
          </a:solidFill>
          <a:latin typeface="+mn-lt"/>
          <a:ea typeface="+mn-ea"/>
          <a:cs typeface="+mn-cs"/>
        </a:defRPr>
      </a:lvl1pPr>
      <a:lvl2pPr marL="0" indent="0" eaLnBrk="1" hangingPunct="1">
        <a:spcAft>
          <a:spcPts val="600"/>
        </a:spcAft>
        <a:buFont typeface="Wingdings 2" panose="05020102010507070707" pitchFamily="18" charset="2"/>
        <a:buNone/>
        <a:defRPr sz="1600">
          <a:solidFill>
            <a:schemeClr val="tx1"/>
          </a:solidFill>
          <a:latin typeface="+mn-lt"/>
          <a:ea typeface="+mn-ea"/>
          <a:cs typeface="+mn-cs"/>
        </a:defRPr>
      </a:lvl2pPr>
      <a:lvl3pPr marL="180000" indent="-180000" eaLnBrk="1" hangingPunct="1">
        <a:spcAft>
          <a:spcPts val="600"/>
        </a:spcAft>
        <a:buClr>
          <a:schemeClr val="accent1"/>
        </a:buClr>
        <a:buFont typeface="Wingdings 2" panose="05020102010507070707" pitchFamily="18" charset="2"/>
        <a:buChar char=""/>
        <a:defRPr sz="1600">
          <a:solidFill>
            <a:schemeClr val="tx1"/>
          </a:solidFill>
          <a:latin typeface="+mn-lt"/>
          <a:ea typeface="+mn-ea"/>
          <a:cs typeface="+mn-cs"/>
        </a:defRPr>
      </a:lvl3pPr>
      <a:lvl4pPr marL="360000" indent="-180000" eaLnBrk="1" hangingPunct="1">
        <a:spcAft>
          <a:spcPts val="600"/>
        </a:spcAft>
        <a:buClr>
          <a:schemeClr val="accent1"/>
        </a:buClr>
        <a:buFont typeface="Symbol" panose="05050102010706020507" pitchFamily="18" charset="2"/>
        <a:buChar char=""/>
        <a:defRPr sz="1600">
          <a:solidFill>
            <a:schemeClr val="tx1"/>
          </a:solidFill>
          <a:latin typeface="+mn-lt"/>
          <a:ea typeface="+mn-ea"/>
          <a:cs typeface="+mn-cs"/>
        </a:defRPr>
      </a:lvl4pPr>
      <a:lvl5pPr marL="540000" indent="-180000" eaLnBrk="1" hangingPunct="1">
        <a:spcAft>
          <a:spcPts val="600"/>
        </a:spcAft>
        <a:buClr>
          <a:schemeClr val="accent1"/>
        </a:buClr>
        <a:buFont typeface="Symbol" panose="05050102010706020507" pitchFamily="18" charset="2"/>
        <a:buChar char=""/>
        <a:defRPr sz="1600">
          <a:solidFill>
            <a:schemeClr val="tx1"/>
          </a:solidFill>
          <a:latin typeface="+mn-lt"/>
          <a:ea typeface="+mn-ea"/>
          <a:cs typeface="+mn-cs"/>
        </a:defRPr>
      </a:lvl5pPr>
      <a:lvl6pPr marL="180000" indent="-180000" eaLnBrk="1" hangingPunct="1">
        <a:spcAft>
          <a:spcPts val="600"/>
        </a:spcAft>
        <a:buFont typeface="+mj-lt"/>
        <a:buAutoNum type="arabicPeriod"/>
        <a:defRPr sz="1600">
          <a:solidFill>
            <a:schemeClr val="tx1"/>
          </a:solidFill>
          <a:latin typeface="+mn-lt"/>
          <a:ea typeface="+mn-ea"/>
          <a:cs typeface="+mn-cs"/>
        </a:defRPr>
      </a:lvl6pPr>
      <a:lvl7pPr marL="360000" indent="-180000" eaLnBrk="1" hangingPunct="1">
        <a:spcAft>
          <a:spcPts val="600"/>
        </a:spcAft>
        <a:buFont typeface="+mj-lt"/>
        <a:buAutoNum type="alphaLcPeriod"/>
        <a:defRPr sz="1600">
          <a:solidFill>
            <a:schemeClr val="tx1"/>
          </a:solidFill>
          <a:latin typeface="+mn-lt"/>
          <a:ea typeface="+mn-ea"/>
          <a:cs typeface="+mn-cs"/>
        </a:defRPr>
      </a:lvl7pPr>
      <a:lvl8pPr marL="540000" indent="-180000" eaLnBrk="1" hangingPunct="1">
        <a:spcAft>
          <a:spcPts val="600"/>
        </a:spcAft>
        <a:buFont typeface="+mj-lt"/>
        <a:buAutoNum type="romanLcPeriod"/>
        <a:defRPr sz="1600">
          <a:solidFill>
            <a:schemeClr val="tx1"/>
          </a:solidFill>
          <a:latin typeface="+mn-lt"/>
          <a:ea typeface="+mn-ea"/>
          <a:cs typeface="+mn-cs"/>
        </a:defRPr>
      </a:lvl8pPr>
      <a:lvl9pPr marL="0" indent="0" eaLnBrk="1" hangingPunct="1">
        <a:spcAft>
          <a:spcPts val="600"/>
        </a:spcAft>
        <a:defRPr sz="2400">
          <a:solidFill>
            <a:schemeClr val="accent1"/>
          </a:solidFill>
          <a:latin typeface="+mn-lt"/>
          <a:ea typeface="+mn-ea"/>
          <a:cs typeface="+mn-cs"/>
        </a:defRPr>
      </a:lvl9pPr>
    </p:bodyStyle>
    <p:otherStyle>
      <a:lvl1pPr marL="0" eaLnBrk="1" hangingPunct="1">
        <a:defRPr>
          <a:latin typeface="+mn-lt"/>
          <a:ea typeface="+mn-ea"/>
          <a:cs typeface="+mn-cs"/>
        </a:defRPr>
      </a:lvl1pPr>
      <a:lvl2pPr marL="207935" eaLnBrk="1" hangingPunct="1">
        <a:defRPr>
          <a:latin typeface="+mn-lt"/>
          <a:ea typeface="+mn-ea"/>
          <a:cs typeface="+mn-cs"/>
        </a:defRPr>
      </a:lvl2pPr>
      <a:lvl3pPr marL="415869" eaLnBrk="1" hangingPunct="1">
        <a:defRPr>
          <a:latin typeface="+mn-lt"/>
          <a:ea typeface="+mn-ea"/>
          <a:cs typeface="+mn-cs"/>
        </a:defRPr>
      </a:lvl3pPr>
      <a:lvl4pPr marL="623804" eaLnBrk="1" hangingPunct="1">
        <a:defRPr>
          <a:latin typeface="+mn-lt"/>
          <a:ea typeface="+mn-ea"/>
          <a:cs typeface="+mn-cs"/>
        </a:defRPr>
      </a:lvl4pPr>
      <a:lvl5pPr marL="831738" eaLnBrk="1" hangingPunct="1">
        <a:defRPr>
          <a:latin typeface="+mn-lt"/>
          <a:ea typeface="+mn-ea"/>
          <a:cs typeface="+mn-cs"/>
        </a:defRPr>
      </a:lvl5pPr>
      <a:lvl6pPr marL="1039673" eaLnBrk="1" hangingPunct="1">
        <a:defRPr>
          <a:latin typeface="+mn-lt"/>
          <a:ea typeface="+mn-ea"/>
          <a:cs typeface="+mn-cs"/>
        </a:defRPr>
      </a:lvl6pPr>
      <a:lvl7pPr marL="1247607" eaLnBrk="1" hangingPunct="1">
        <a:defRPr>
          <a:latin typeface="+mn-lt"/>
          <a:ea typeface="+mn-ea"/>
          <a:cs typeface="+mn-cs"/>
        </a:defRPr>
      </a:lvl7pPr>
      <a:lvl8pPr marL="1455542" eaLnBrk="1" hangingPunct="1">
        <a:defRPr>
          <a:latin typeface="+mn-lt"/>
          <a:ea typeface="+mn-ea"/>
          <a:cs typeface="+mn-cs"/>
        </a:defRPr>
      </a:lvl8pPr>
      <a:lvl9pPr marL="1663476" eaLnBrk="1" hangingPunct="1">
        <a:defRPr>
          <a:latin typeface="+mn-lt"/>
          <a:ea typeface="+mn-ea"/>
          <a:cs typeface="+mn-cs"/>
        </a:defRPr>
      </a:lvl9pPr>
    </p:otherStyle>
  </p:txStyles>
  <p:extLst>
    <p:ext uri="{27BBF7A9-308A-43DC-89C8-2F10F3537804}">
      <p15:sldGuideLst xmlns:p15="http://schemas.microsoft.com/office/powerpoint/2012/main">
        <p15:guide id="2" orient="horz" pos="667">
          <p15:clr>
            <a:srgbClr val="F26B43"/>
          </p15:clr>
        </p15:guide>
        <p15:guide id="7" pos="1837">
          <p15:clr>
            <a:srgbClr val="F26B43"/>
          </p15:clr>
        </p15:guide>
        <p15:guide id="8" pos="2064">
          <p15:clr>
            <a:srgbClr val="F26B43"/>
          </p15:clr>
        </p15:guide>
        <p15:guide id="9" pos="3696">
          <p15:clr>
            <a:srgbClr val="F26B43"/>
          </p15:clr>
        </p15:guide>
        <p15:guide id="10" pos="3923">
          <p15:clr>
            <a:srgbClr val="F26B43"/>
          </p15:clr>
        </p15:guide>
        <p15:guide id="12" pos="2767">
          <p15:clr>
            <a:srgbClr val="F26B43"/>
          </p15:clr>
        </p15:guide>
        <p15:guide id="13" pos="2993">
          <p15:clr>
            <a:srgbClr val="F26B43"/>
          </p15:clr>
        </p15:guide>
        <p15:guide id="14" orient="horz" pos="1053">
          <p15:clr>
            <a:srgbClr val="F26B43"/>
          </p15:clr>
        </p15:guide>
        <p15:guide id="15" orient="horz" pos="350">
          <p15:clr>
            <a:srgbClr val="F26B43"/>
          </p15:clr>
        </p15:guide>
        <p15:guide id="16" orient="horz" pos="2845">
          <p15:clr>
            <a:srgbClr val="F26B43"/>
          </p15:clr>
        </p15:guide>
        <p15:guide id="17" pos="5556">
          <p15:clr>
            <a:srgbClr val="F26B43"/>
          </p15:clr>
        </p15:guide>
        <p15:guide id="18" orient="horz" pos="3049">
          <p15:clr>
            <a:srgbClr val="F26B43"/>
          </p15:clr>
        </p15:guide>
        <p15:guide id="19" pos="20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nationalgrid.onbrandcloud.com/login/"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Placeholder 13">
            <a:extLst>
              <a:ext uri="{FF2B5EF4-FFF2-40B4-BE49-F238E27FC236}">
                <a16:creationId xmlns:a16="http://schemas.microsoft.com/office/drawing/2014/main" id="{7EB26CF3-77F4-4297-B9FA-F263BFE8BFC6}"/>
              </a:ext>
            </a:extLst>
          </p:cNvPr>
          <p:cNvPicPr>
            <a:picLocks noGrp="1" noChangeAspect="1"/>
          </p:cNvPicPr>
          <p:nvPr>
            <p:ph type="pic" sz="quarter" idx="17"/>
          </p:nvPr>
        </p:nvPicPr>
        <p:blipFill rotWithShape="1">
          <a:blip r:embed="rId3">
            <a:extLst>
              <a:ext uri="{28A0092B-C50C-407E-A947-70E740481C1C}">
                <a14:useLocalDpi xmlns:a14="http://schemas.microsoft.com/office/drawing/2010/main" val="0"/>
              </a:ext>
            </a:extLst>
          </a:blip>
          <a:srcRect t="9829" b="9829"/>
          <a:stretch/>
        </p:blipFill>
        <p:spPr>
          <a:xfrm>
            <a:off x="0" y="-22572"/>
            <a:ext cx="9144000" cy="5143500"/>
          </a:xfrm>
        </p:spPr>
      </p:pic>
      <p:sp>
        <p:nvSpPr>
          <p:cNvPr id="15" name="Title 14">
            <a:extLst>
              <a:ext uri="{FF2B5EF4-FFF2-40B4-BE49-F238E27FC236}">
                <a16:creationId xmlns:a16="http://schemas.microsoft.com/office/drawing/2014/main" id="{E98AECA4-50D7-4847-A349-4B08F5490B38}"/>
              </a:ext>
            </a:extLst>
          </p:cNvPr>
          <p:cNvSpPr>
            <a:spLocks noGrp="1"/>
          </p:cNvSpPr>
          <p:nvPr>
            <p:ph type="title"/>
          </p:nvPr>
        </p:nvSpPr>
        <p:spPr>
          <a:xfrm>
            <a:off x="323550" y="272584"/>
            <a:ext cx="7601250" cy="1537166"/>
          </a:xfrm>
        </p:spPr>
        <p:txBody>
          <a:bodyPr/>
          <a:lstStyle/>
          <a:p>
            <a:pPr algn="l">
              <a:spcBef>
                <a:spcPts val="600"/>
              </a:spcBef>
            </a:pPr>
            <a:r>
              <a:rPr lang="en-NZ" dirty="0"/>
              <a:t>Power Potential</a:t>
            </a:r>
            <a:br>
              <a:rPr lang="en-NZ" dirty="0"/>
            </a:br>
            <a:r>
              <a:rPr lang="en-NZ" dirty="0"/>
              <a:t>Market Trial – </a:t>
            </a:r>
            <a:r>
              <a:rPr lang="en-GB" sz="2000" dirty="0"/>
              <a:t>Wave 2 Example</a:t>
            </a:r>
            <a:br>
              <a:rPr lang="en-GB" sz="2000" dirty="0"/>
            </a:br>
            <a:br>
              <a:rPr lang="en-GB" sz="2000" dirty="0">
                <a:solidFill>
                  <a:schemeClr val="accent1"/>
                </a:solidFill>
              </a:rPr>
            </a:br>
            <a:r>
              <a:rPr lang="en-GB" sz="2000" dirty="0"/>
              <a:t>(with speakers notes update from February presentation)</a:t>
            </a:r>
          </a:p>
        </p:txBody>
      </p:sp>
      <p:sp>
        <p:nvSpPr>
          <p:cNvPr id="6" name="Rectangle 5">
            <a:extLst>
              <a:ext uri="{FF2B5EF4-FFF2-40B4-BE49-F238E27FC236}">
                <a16:creationId xmlns:a16="http://schemas.microsoft.com/office/drawing/2014/main" id="{CFA3F7CD-48A8-40E5-B2BF-E4EAC40B60C3}"/>
              </a:ext>
            </a:extLst>
          </p:cNvPr>
          <p:cNvSpPr/>
          <p:nvPr/>
        </p:nvSpPr>
        <p:spPr>
          <a:xfrm>
            <a:off x="9419215" y="2549178"/>
            <a:ext cx="1752087" cy="98040"/>
          </a:xfrm>
          <a:prstGeom prst="rect">
            <a:avLst/>
          </a:prstGeom>
          <a:solidFill>
            <a:schemeClr val="bg1">
              <a:lumMod val="95000"/>
            </a:schemeClr>
          </a:solidFill>
        </p:spPr>
        <p:txBody>
          <a:bodyPr wrap="square" lIns="0" tIns="0" rIns="0" bIns="0" rtlCol="0" anchor="ctr">
            <a:spAutoFit/>
          </a:bodyPr>
          <a:lstStyle/>
          <a:p>
            <a:pPr marL="0" marR="0" lvl="0" indent="0" algn="l" defTabSz="415869" rtl="0" eaLnBrk="1" fontAlgn="auto" latinLnBrk="0" hangingPunct="1">
              <a:lnSpc>
                <a:spcPct val="100000"/>
              </a:lnSpc>
              <a:spcBef>
                <a:spcPts val="0"/>
              </a:spcBef>
              <a:spcAft>
                <a:spcPts val="0"/>
              </a:spcAft>
              <a:buClrTx/>
              <a:buSzTx/>
              <a:buFontTx/>
              <a:buNone/>
              <a:tabLst/>
              <a:defRPr/>
            </a:pPr>
            <a:r>
              <a:rPr kumimoji="0" lang="en-GB" sz="637" b="0" i="0" u="none" strike="noStrike" kern="1200" cap="none" spc="0" normalizeH="0" baseline="0" noProof="0" dirty="0">
                <a:ln>
                  <a:noFill/>
                </a:ln>
                <a:solidFill>
                  <a:srgbClr val="454545"/>
                </a:solidFill>
                <a:effectLst/>
                <a:uLnTx/>
                <a:uFillTx/>
                <a:latin typeface="Arial" panose="020B0604020202020204"/>
                <a:ea typeface="+mn-ea"/>
                <a:cs typeface="Arial" panose="020B0604020202020204" pitchFamily="34" charset="0"/>
                <a:hlinkClick r:id="rId4"/>
              </a:rPr>
              <a:t>https://nationalgrid.onbrandcloud.com/login/</a:t>
            </a:r>
            <a:endParaRPr kumimoji="0" lang="en-GB" sz="637" b="0" i="0" u="none" strike="noStrike" kern="1200" cap="none" spc="0" normalizeH="0" baseline="0" noProof="0" dirty="0">
              <a:ln>
                <a:noFill/>
              </a:ln>
              <a:solidFill>
                <a:srgbClr val="454545"/>
              </a:solidFill>
              <a:effectLst/>
              <a:uLnTx/>
              <a:uFillTx/>
              <a:latin typeface="Arial" panose="020B0604020202020204"/>
              <a:ea typeface="+mn-ea"/>
              <a:cs typeface="Arial" panose="020B0604020202020204" pitchFamily="34" charset="0"/>
            </a:endParaRPr>
          </a:p>
        </p:txBody>
      </p:sp>
      <p:sp>
        <p:nvSpPr>
          <p:cNvPr id="7" name="Subtitle 2">
            <a:extLst>
              <a:ext uri="{FF2B5EF4-FFF2-40B4-BE49-F238E27FC236}">
                <a16:creationId xmlns:a16="http://schemas.microsoft.com/office/drawing/2014/main" id="{D9EE7E43-B771-4891-88B9-77F1750EF002}"/>
              </a:ext>
            </a:extLst>
          </p:cNvPr>
          <p:cNvSpPr txBox="1">
            <a:spLocks/>
          </p:cNvSpPr>
          <p:nvPr/>
        </p:nvSpPr>
        <p:spPr>
          <a:xfrm>
            <a:off x="323550" y="3942599"/>
            <a:ext cx="4728103" cy="681788"/>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NZ"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Tree>
    <p:extLst>
      <p:ext uri="{BB962C8B-B14F-4D97-AF65-F5344CB8AC3E}">
        <p14:creationId xmlns:p14="http://schemas.microsoft.com/office/powerpoint/2010/main" val="19128329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D7410-82C5-453E-B44C-4371C84EBB4F}"/>
              </a:ext>
            </a:extLst>
          </p:cNvPr>
          <p:cNvSpPr>
            <a:spLocks noGrp="1"/>
          </p:cNvSpPr>
          <p:nvPr>
            <p:ph type="title"/>
          </p:nvPr>
        </p:nvSpPr>
        <p:spPr/>
        <p:txBody>
          <a:bodyPr/>
          <a:lstStyle/>
          <a:p>
            <a:r>
              <a:rPr lang="en-GB" dirty="0"/>
              <a:t>Cost Curves for Q service</a:t>
            </a:r>
            <a:endParaRPr lang="en-US" dirty="0"/>
          </a:p>
        </p:txBody>
      </p:sp>
      <p:sp>
        <p:nvSpPr>
          <p:cNvPr id="3" name="Text Placeholder 2">
            <a:extLst>
              <a:ext uri="{FF2B5EF4-FFF2-40B4-BE49-F238E27FC236}">
                <a16:creationId xmlns:a16="http://schemas.microsoft.com/office/drawing/2014/main" id="{34EAB5A2-97FF-4BF2-8849-56B4F5D9F175}"/>
              </a:ext>
            </a:extLst>
          </p:cNvPr>
          <p:cNvSpPr>
            <a:spLocks noGrp="1"/>
          </p:cNvSpPr>
          <p:nvPr>
            <p:ph type="body" sz="quarter" idx="16"/>
          </p:nvPr>
        </p:nvSpPr>
        <p:spPr>
          <a:xfrm>
            <a:off x="152404" y="651527"/>
            <a:ext cx="8495998" cy="1815882"/>
          </a:xfrm>
        </p:spPr>
        <p:txBody>
          <a:bodyPr/>
          <a:lstStyle/>
          <a:p>
            <a:pPr marL="522900" lvl="2" indent="-342900"/>
            <a:r>
              <a:rPr lang="en-GB" sz="1800" dirty="0"/>
              <a:t>Commercial information presented to NGESO as 10 VPPs (or bands) per GSP (.</a:t>
            </a:r>
            <a:r>
              <a:rPr lang="en-GB" sz="1800" dirty="0" err="1"/>
              <a:t>cvs</a:t>
            </a:r>
            <a:r>
              <a:rPr lang="en-GB" sz="1800" dirty="0"/>
              <a:t> file with 10 rows). Band 10 contains all the DER in a GSP, it is constructed first and then broken into smaller bands.</a:t>
            </a:r>
          </a:p>
          <a:p>
            <a:pPr marL="522900" lvl="2" indent="-342900"/>
            <a:r>
              <a:rPr lang="en-GB" sz="1800" dirty="0"/>
              <a:t>VPP contains effective GSP reactive power volumes (lead/lag), maximum volumes and associated costs</a:t>
            </a:r>
          </a:p>
          <a:p>
            <a:pPr marL="522900" lvl="2" indent="-342900"/>
            <a:r>
              <a:rPr lang="en-GB" sz="1800" dirty="0"/>
              <a:t>Procurement decision for </a:t>
            </a:r>
            <a:r>
              <a:rPr lang="en-GB" sz="1800" b="1" dirty="0"/>
              <a:t>one</a:t>
            </a:r>
            <a:r>
              <a:rPr lang="en-GB" sz="1800" dirty="0"/>
              <a:t> VPP in line with system requirements</a:t>
            </a:r>
            <a:endParaRPr lang="en-US" sz="1800" dirty="0"/>
          </a:p>
        </p:txBody>
      </p:sp>
      <p:cxnSp>
        <p:nvCxnSpPr>
          <p:cNvPr id="5" name="Straight Connector 4">
            <a:extLst>
              <a:ext uri="{FF2B5EF4-FFF2-40B4-BE49-F238E27FC236}">
                <a16:creationId xmlns:a16="http://schemas.microsoft.com/office/drawing/2014/main" id="{187BA782-AE47-4261-8967-60D620E1636E}"/>
              </a:ext>
            </a:extLst>
          </p:cNvPr>
          <p:cNvCxnSpPr>
            <a:cxnSpLocks/>
          </p:cNvCxnSpPr>
          <p:nvPr/>
        </p:nvCxnSpPr>
        <p:spPr>
          <a:xfrm>
            <a:off x="493150" y="2808237"/>
            <a:ext cx="477809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Oval 5">
            <a:extLst>
              <a:ext uri="{FF2B5EF4-FFF2-40B4-BE49-F238E27FC236}">
                <a16:creationId xmlns:a16="http://schemas.microsoft.com/office/drawing/2014/main" id="{D75FC12C-5732-4425-8E09-062153DFE257}"/>
              </a:ext>
            </a:extLst>
          </p:cNvPr>
          <p:cNvSpPr/>
          <p:nvPr/>
        </p:nvSpPr>
        <p:spPr>
          <a:xfrm>
            <a:off x="781182" y="3083713"/>
            <a:ext cx="576064" cy="57606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ABA15CB0-F1B8-4CF8-A55B-1EC7F1EDDB31}"/>
              </a:ext>
            </a:extLst>
          </p:cNvPr>
          <p:cNvSpPr/>
          <p:nvPr/>
        </p:nvSpPr>
        <p:spPr>
          <a:xfrm>
            <a:off x="2240718" y="3083712"/>
            <a:ext cx="720080" cy="69400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82A57382-ED82-4FBD-8C13-A733B8301FE1}"/>
              </a:ext>
            </a:extLst>
          </p:cNvPr>
          <p:cNvSpPr/>
          <p:nvPr/>
        </p:nvSpPr>
        <p:spPr>
          <a:xfrm>
            <a:off x="3661502" y="3009935"/>
            <a:ext cx="1153032" cy="105409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FB6BBBA0-E980-424A-9018-2A479F925D41}"/>
              </a:ext>
            </a:extLst>
          </p:cNvPr>
          <p:cNvSpPr txBox="1"/>
          <p:nvPr/>
        </p:nvSpPr>
        <p:spPr>
          <a:xfrm>
            <a:off x="5631287" y="2521317"/>
            <a:ext cx="3098925" cy="2031325"/>
          </a:xfrm>
          <a:prstGeom prst="rect">
            <a:avLst/>
          </a:prstGeom>
          <a:solidFill>
            <a:schemeClr val="accent6">
              <a:lumMod val="20000"/>
              <a:lumOff val="80000"/>
            </a:schemeClr>
          </a:solidFill>
        </p:spPr>
        <p:txBody>
          <a:bodyPr wrap="none" rtlCol="0">
            <a:spAutoFit/>
          </a:bodyPr>
          <a:lstStyle/>
          <a:p>
            <a:r>
              <a:rPr lang="en-GB" sz="1400" b="1" dirty="0">
                <a:solidFill>
                  <a:srgbClr val="EC6525"/>
                </a:solidFill>
              </a:rPr>
              <a:t>Parameters of each VPP:</a:t>
            </a:r>
          </a:p>
          <a:p>
            <a:r>
              <a:rPr lang="en-GB" sz="1400" dirty="0">
                <a:solidFill>
                  <a:schemeClr val="bg1">
                    <a:lumMod val="50000"/>
                  </a:schemeClr>
                </a:solidFill>
              </a:rPr>
              <a:t>Band ID</a:t>
            </a:r>
          </a:p>
          <a:p>
            <a:r>
              <a:rPr lang="en-GB" sz="1400" dirty="0">
                <a:solidFill>
                  <a:schemeClr val="bg1">
                    <a:lumMod val="50000"/>
                  </a:schemeClr>
                </a:solidFill>
              </a:rPr>
              <a:t>Band lead </a:t>
            </a:r>
            <a:r>
              <a:rPr lang="en-GB" sz="1400" dirty="0" err="1">
                <a:solidFill>
                  <a:schemeClr val="bg1">
                    <a:lumMod val="50000"/>
                  </a:schemeClr>
                </a:solidFill>
              </a:rPr>
              <a:t>Mvar</a:t>
            </a:r>
            <a:r>
              <a:rPr lang="en-GB" sz="1400" dirty="0">
                <a:solidFill>
                  <a:schemeClr val="bg1">
                    <a:lumMod val="50000"/>
                  </a:schemeClr>
                </a:solidFill>
              </a:rPr>
              <a:t> (and associated lag)</a:t>
            </a:r>
          </a:p>
          <a:p>
            <a:r>
              <a:rPr lang="en-GB" sz="1400" dirty="0">
                <a:solidFill>
                  <a:schemeClr val="bg1">
                    <a:lumMod val="50000"/>
                  </a:schemeClr>
                </a:solidFill>
              </a:rPr>
              <a:t>Band lag </a:t>
            </a:r>
            <a:r>
              <a:rPr lang="en-GB" sz="1400" dirty="0" err="1">
                <a:solidFill>
                  <a:schemeClr val="bg1">
                    <a:lumMod val="50000"/>
                  </a:schemeClr>
                </a:solidFill>
              </a:rPr>
              <a:t>Mvar</a:t>
            </a:r>
            <a:r>
              <a:rPr lang="en-GB" sz="1400" dirty="0">
                <a:solidFill>
                  <a:schemeClr val="bg1">
                    <a:lumMod val="50000"/>
                  </a:schemeClr>
                </a:solidFill>
              </a:rPr>
              <a:t> (and associated lead)</a:t>
            </a:r>
          </a:p>
          <a:p>
            <a:r>
              <a:rPr lang="en-GB" sz="1400" dirty="0">
                <a:solidFill>
                  <a:schemeClr val="bg1">
                    <a:lumMod val="50000"/>
                  </a:schemeClr>
                </a:solidFill>
              </a:rPr>
              <a:t>Band Maximum lead </a:t>
            </a:r>
            <a:r>
              <a:rPr lang="en-GB" sz="1400" dirty="0" err="1">
                <a:solidFill>
                  <a:schemeClr val="bg1">
                    <a:lumMod val="50000"/>
                  </a:schemeClr>
                </a:solidFill>
              </a:rPr>
              <a:t>Mvar</a:t>
            </a:r>
            <a:endParaRPr lang="en-GB" sz="1400" dirty="0">
              <a:solidFill>
                <a:schemeClr val="bg1">
                  <a:lumMod val="50000"/>
                </a:schemeClr>
              </a:solidFill>
            </a:endParaRPr>
          </a:p>
          <a:p>
            <a:r>
              <a:rPr lang="en-GB" sz="1400" dirty="0">
                <a:solidFill>
                  <a:schemeClr val="bg1">
                    <a:lumMod val="50000"/>
                  </a:schemeClr>
                </a:solidFill>
              </a:rPr>
              <a:t>Band Maximum lag </a:t>
            </a:r>
            <a:r>
              <a:rPr lang="en-GB" sz="1400" dirty="0" err="1">
                <a:solidFill>
                  <a:schemeClr val="bg1">
                    <a:lumMod val="50000"/>
                  </a:schemeClr>
                </a:solidFill>
              </a:rPr>
              <a:t>Mvar</a:t>
            </a:r>
            <a:r>
              <a:rPr lang="en-GB" sz="1400" dirty="0">
                <a:solidFill>
                  <a:schemeClr val="bg1">
                    <a:lumMod val="50000"/>
                  </a:schemeClr>
                </a:solidFill>
              </a:rPr>
              <a:t> </a:t>
            </a:r>
          </a:p>
          <a:p>
            <a:r>
              <a:rPr lang="en-GB" sz="1400" dirty="0">
                <a:solidFill>
                  <a:schemeClr val="bg1">
                    <a:lumMod val="50000"/>
                  </a:schemeClr>
                </a:solidFill>
              </a:rPr>
              <a:t>Band availability cost £/h</a:t>
            </a:r>
          </a:p>
          <a:p>
            <a:r>
              <a:rPr lang="en-GB" sz="1400" dirty="0">
                <a:solidFill>
                  <a:schemeClr val="bg1">
                    <a:lumMod val="50000"/>
                  </a:schemeClr>
                </a:solidFill>
              </a:rPr>
              <a:t>Band utilisation cost £/h</a:t>
            </a:r>
          </a:p>
          <a:p>
            <a:r>
              <a:rPr lang="en-GB" sz="1400" dirty="0">
                <a:solidFill>
                  <a:schemeClr val="bg1">
                    <a:lumMod val="50000"/>
                  </a:schemeClr>
                </a:solidFill>
              </a:rPr>
              <a:t>Band maximum utilisation cost £/h</a:t>
            </a:r>
            <a:endParaRPr lang="en-US" sz="1400" dirty="0">
              <a:solidFill>
                <a:schemeClr val="bg1">
                  <a:lumMod val="50000"/>
                </a:schemeClr>
              </a:solidFill>
            </a:endParaRPr>
          </a:p>
        </p:txBody>
      </p:sp>
      <p:sp>
        <p:nvSpPr>
          <p:cNvPr id="10" name="Freeform: Shape 9">
            <a:extLst>
              <a:ext uri="{FF2B5EF4-FFF2-40B4-BE49-F238E27FC236}">
                <a16:creationId xmlns:a16="http://schemas.microsoft.com/office/drawing/2014/main" id="{BAF7CD66-78F9-44E1-8BFF-87A4A278DD0D}"/>
              </a:ext>
            </a:extLst>
          </p:cNvPr>
          <p:cNvSpPr/>
          <p:nvPr/>
        </p:nvSpPr>
        <p:spPr>
          <a:xfrm>
            <a:off x="3950833" y="3181255"/>
            <a:ext cx="574765" cy="635912"/>
          </a:xfrm>
          <a:custGeom>
            <a:avLst/>
            <a:gdLst>
              <a:gd name="connsiteX0" fmla="*/ 0 w 574765"/>
              <a:gd name="connsiteY0" fmla="*/ 264244 h 635912"/>
              <a:gd name="connsiteX1" fmla="*/ 191588 w 574765"/>
              <a:gd name="connsiteY1" fmla="*/ 630004 h 635912"/>
              <a:gd name="connsiteX2" fmla="*/ 365760 w 574765"/>
              <a:gd name="connsiteY2" fmla="*/ 2987 h 635912"/>
              <a:gd name="connsiteX3" fmla="*/ 566057 w 574765"/>
              <a:gd name="connsiteY3" fmla="*/ 377455 h 635912"/>
              <a:gd name="connsiteX4" fmla="*/ 566057 w 574765"/>
              <a:gd name="connsiteY4" fmla="*/ 377455 h 635912"/>
              <a:gd name="connsiteX5" fmla="*/ 574765 w 574765"/>
              <a:gd name="connsiteY5" fmla="*/ 394872 h 635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4765" h="635912">
                <a:moveTo>
                  <a:pt x="0" y="264244"/>
                </a:moveTo>
                <a:cubicBezTo>
                  <a:pt x="65314" y="468895"/>
                  <a:pt x="130628" y="673547"/>
                  <a:pt x="191588" y="630004"/>
                </a:cubicBezTo>
                <a:cubicBezTo>
                  <a:pt x="252548" y="586461"/>
                  <a:pt x="303349" y="45078"/>
                  <a:pt x="365760" y="2987"/>
                </a:cubicBezTo>
                <a:cubicBezTo>
                  <a:pt x="428172" y="-39105"/>
                  <a:pt x="566057" y="377455"/>
                  <a:pt x="566057" y="377455"/>
                </a:cubicBezTo>
                <a:lnTo>
                  <a:pt x="566057" y="377455"/>
                </a:lnTo>
                <a:lnTo>
                  <a:pt x="574765" y="394872"/>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F9235B0D-1CE6-4F49-A0D3-FBDB0CF0B649}"/>
              </a:ext>
            </a:extLst>
          </p:cNvPr>
          <p:cNvSpPr/>
          <p:nvPr/>
        </p:nvSpPr>
        <p:spPr>
          <a:xfrm>
            <a:off x="929940" y="3244279"/>
            <a:ext cx="278547" cy="254932"/>
          </a:xfrm>
          <a:custGeom>
            <a:avLst/>
            <a:gdLst>
              <a:gd name="connsiteX0" fmla="*/ 0 w 574765"/>
              <a:gd name="connsiteY0" fmla="*/ 264244 h 635912"/>
              <a:gd name="connsiteX1" fmla="*/ 191588 w 574765"/>
              <a:gd name="connsiteY1" fmla="*/ 630004 h 635912"/>
              <a:gd name="connsiteX2" fmla="*/ 365760 w 574765"/>
              <a:gd name="connsiteY2" fmla="*/ 2987 h 635912"/>
              <a:gd name="connsiteX3" fmla="*/ 566057 w 574765"/>
              <a:gd name="connsiteY3" fmla="*/ 377455 h 635912"/>
              <a:gd name="connsiteX4" fmla="*/ 566057 w 574765"/>
              <a:gd name="connsiteY4" fmla="*/ 377455 h 635912"/>
              <a:gd name="connsiteX5" fmla="*/ 574765 w 574765"/>
              <a:gd name="connsiteY5" fmla="*/ 394872 h 635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4765" h="635912">
                <a:moveTo>
                  <a:pt x="0" y="264244"/>
                </a:moveTo>
                <a:cubicBezTo>
                  <a:pt x="65314" y="468895"/>
                  <a:pt x="130628" y="673547"/>
                  <a:pt x="191588" y="630004"/>
                </a:cubicBezTo>
                <a:cubicBezTo>
                  <a:pt x="252548" y="586461"/>
                  <a:pt x="303349" y="45078"/>
                  <a:pt x="365760" y="2987"/>
                </a:cubicBezTo>
                <a:cubicBezTo>
                  <a:pt x="428172" y="-39105"/>
                  <a:pt x="566057" y="377455"/>
                  <a:pt x="566057" y="377455"/>
                </a:cubicBezTo>
                <a:lnTo>
                  <a:pt x="566057" y="377455"/>
                </a:lnTo>
                <a:lnTo>
                  <a:pt x="574765" y="394872"/>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9D5F6368-9353-4542-8C12-F6318ECB12B9}"/>
              </a:ext>
            </a:extLst>
          </p:cNvPr>
          <p:cNvSpPr/>
          <p:nvPr/>
        </p:nvSpPr>
        <p:spPr>
          <a:xfrm>
            <a:off x="2442190" y="3244278"/>
            <a:ext cx="374592" cy="317459"/>
          </a:xfrm>
          <a:custGeom>
            <a:avLst/>
            <a:gdLst>
              <a:gd name="connsiteX0" fmla="*/ 0 w 574765"/>
              <a:gd name="connsiteY0" fmla="*/ 264244 h 635912"/>
              <a:gd name="connsiteX1" fmla="*/ 191588 w 574765"/>
              <a:gd name="connsiteY1" fmla="*/ 630004 h 635912"/>
              <a:gd name="connsiteX2" fmla="*/ 365760 w 574765"/>
              <a:gd name="connsiteY2" fmla="*/ 2987 h 635912"/>
              <a:gd name="connsiteX3" fmla="*/ 566057 w 574765"/>
              <a:gd name="connsiteY3" fmla="*/ 377455 h 635912"/>
              <a:gd name="connsiteX4" fmla="*/ 566057 w 574765"/>
              <a:gd name="connsiteY4" fmla="*/ 377455 h 635912"/>
              <a:gd name="connsiteX5" fmla="*/ 574765 w 574765"/>
              <a:gd name="connsiteY5" fmla="*/ 394872 h 635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4765" h="635912">
                <a:moveTo>
                  <a:pt x="0" y="264244"/>
                </a:moveTo>
                <a:cubicBezTo>
                  <a:pt x="65314" y="468895"/>
                  <a:pt x="130628" y="673547"/>
                  <a:pt x="191588" y="630004"/>
                </a:cubicBezTo>
                <a:cubicBezTo>
                  <a:pt x="252548" y="586461"/>
                  <a:pt x="303349" y="45078"/>
                  <a:pt x="365760" y="2987"/>
                </a:cubicBezTo>
                <a:cubicBezTo>
                  <a:pt x="428172" y="-39105"/>
                  <a:pt x="566057" y="377455"/>
                  <a:pt x="566057" y="377455"/>
                </a:cubicBezTo>
                <a:lnTo>
                  <a:pt x="566057" y="377455"/>
                </a:lnTo>
                <a:lnTo>
                  <a:pt x="574765" y="394872"/>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197E6A7D-0937-4EBC-A5C9-1D7010A551B2}"/>
              </a:ext>
            </a:extLst>
          </p:cNvPr>
          <p:cNvCxnSpPr>
            <a:cxnSpLocks/>
            <a:endCxn id="6" idx="0"/>
          </p:cNvCxnSpPr>
          <p:nvPr/>
        </p:nvCxnSpPr>
        <p:spPr>
          <a:xfrm>
            <a:off x="1069214" y="2808237"/>
            <a:ext cx="0" cy="27547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922183C5-199D-4687-A7A6-20DA364732F6}"/>
              </a:ext>
            </a:extLst>
          </p:cNvPr>
          <p:cNvCxnSpPr>
            <a:cxnSpLocks/>
            <a:endCxn id="7" idx="0"/>
          </p:cNvCxnSpPr>
          <p:nvPr/>
        </p:nvCxnSpPr>
        <p:spPr>
          <a:xfrm>
            <a:off x="2600758" y="2808237"/>
            <a:ext cx="0" cy="27547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FAAF6737-2060-4D76-ACFD-C69BEC3A45C1}"/>
              </a:ext>
            </a:extLst>
          </p:cNvPr>
          <p:cNvCxnSpPr>
            <a:cxnSpLocks/>
            <a:endCxn id="8" idx="0"/>
          </p:cNvCxnSpPr>
          <p:nvPr/>
        </p:nvCxnSpPr>
        <p:spPr>
          <a:xfrm>
            <a:off x="4237566" y="2808237"/>
            <a:ext cx="452" cy="201698"/>
          </a:xfrm>
          <a:prstGeom prst="line">
            <a:avLst/>
          </a:prstGeom>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2055A02A-0132-47D9-8C17-154EC9354679}"/>
              </a:ext>
            </a:extLst>
          </p:cNvPr>
          <p:cNvSpPr txBox="1"/>
          <p:nvPr/>
        </p:nvSpPr>
        <p:spPr>
          <a:xfrm>
            <a:off x="749018" y="4104381"/>
            <a:ext cx="614271" cy="523220"/>
          </a:xfrm>
          <a:prstGeom prst="rect">
            <a:avLst/>
          </a:prstGeom>
          <a:noFill/>
        </p:spPr>
        <p:txBody>
          <a:bodyPr wrap="none" rtlCol="0">
            <a:spAutoFit/>
          </a:bodyPr>
          <a:lstStyle/>
          <a:p>
            <a:r>
              <a:rPr lang="en-GB" sz="1400" b="1" dirty="0"/>
              <a:t>VPP 1</a:t>
            </a:r>
          </a:p>
          <a:p>
            <a:r>
              <a:rPr lang="en-GB" sz="1400" dirty="0"/>
              <a:t>DER 1</a:t>
            </a:r>
          </a:p>
        </p:txBody>
      </p:sp>
      <p:sp>
        <p:nvSpPr>
          <p:cNvPr id="17" name="TextBox 16">
            <a:extLst>
              <a:ext uri="{FF2B5EF4-FFF2-40B4-BE49-F238E27FC236}">
                <a16:creationId xmlns:a16="http://schemas.microsoft.com/office/drawing/2014/main" id="{6526563C-3786-4AC6-BA31-762FA20EE9F2}"/>
              </a:ext>
            </a:extLst>
          </p:cNvPr>
          <p:cNvSpPr txBox="1"/>
          <p:nvPr/>
        </p:nvSpPr>
        <p:spPr>
          <a:xfrm>
            <a:off x="2346527" y="4104381"/>
            <a:ext cx="966931" cy="523220"/>
          </a:xfrm>
          <a:prstGeom prst="rect">
            <a:avLst/>
          </a:prstGeom>
          <a:noFill/>
        </p:spPr>
        <p:txBody>
          <a:bodyPr wrap="none" rtlCol="0">
            <a:spAutoFit/>
          </a:bodyPr>
          <a:lstStyle/>
          <a:p>
            <a:r>
              <a:rPr lang="en-GB" sz="1400" b="1" dirty="0"/>
              <a:t>VPP 5</a:t>
            </a:r>
          </a:p>
          <a:p>
            <a:r>
              <a:rPr lang="en-GB" sz="1400" dirty="0"/>
              <a:t>DER 1, …, j</a:t>
            </a:r>
            <a:endParaRPr lang="en-US" sz="1400" dirty="0"/>
          </a:p>
        </p:txBody>
      </p:sp>
      <p:sp>
        <p:nvSpPr>
          <p:cNvPr id="18" name="TextBox 17">
            <a:extLst>
              <a:ext uri="{FF2B5EF4-FFF2-40B4-BE49-F238E27FC236}">
                <a16:creationId xmlns:a16="http://schemas.microsoft.com/office/drawing/2014/main" id="{83EEBAF3-1445-4AD2-A89D-5EECC37C1773}"/>
              </a:ext>
            </a:extLst>
          </p:cNvPr>
          <p:cNvSpPr txBox="1"/>
          <p:nvPr/>
        </p:nvSpPr>
        <p:spPr>
          <a:xfrm>
            <a:off x="3920945" y="4104381"/>
            <a:ext cx="958917" cy="523220"/>
          </a:xfrm>
          <a:prstGeom prst="rect">
            <a:avLst/>
          </a:prstGeom>
          <a:noFill/>
        </p:spPr>
        <p:txBody>
          <a:bodyPr wrap="none" rtlCol="0">
            <a:spAutoFit/>
          </a:bodyPr>
          <a:lstStyle/>
          <a:p>
            <a:r>
              <a:rPr lang="en-GB" sz="1400" b="1" dirty="0"/>
              <a:t>VPP 10</a:t>
            </a:r>
          </a:p>
          <a:p>
            <a:r>
              <a:rPr lang="en-GB" sz="1400" dirty="0"/>
              <a:t>DER 1,…,N</a:t>
            </a:r>
            <a:endParaRPr lang="en-US" sz="1400" dirty="0"/>
          </a:p>
        </p:txBody>
      </p:sp>
      <p:sp>
        <p:nvSpPr>
          <p:cNvPr id="19" name="TextBox 18">
            <a:extLst>
              <a:ext uri="{FF2B5EF4-FFF2-40B4-BE49-F238E27FC236}">
                <a16:creationId xmlns:a16="http://schemas.microsoft.com/office/drawing/2014/main" id="{4431DE03-B228-4441-9FA9-9F851EC71DBF}"/>
              </a:ext>
            </a:extLst>
          </p:cNvPr>
          <p:cNvSpPr txBox="1"/>
          <p:nvPr/>
        </p:nvSpPr>
        <p:spPr>
          <a:xfrm>
            <a:off x="3229454" y="4104381"/>
            <a:ext cx="312906" cy="307777"/>
          </a:xfrm>
          <a:prstGeom prst="rect">
            <a:avLst/>
          </a:prstGeom>
          <a:noFill/>
        </p:spPr>
        <p:txBody>
          <a:bodyPr wrap="none" rtlCol="0">
            <a:spAutoFit/>
          </a:bodyPr>
          <a:lstStyle/>
          <a:p>
            <a:r>
              <a:rPr lang="en-GB" sz="1400" b="1" dirty="0"/>
              <a:t>…</a:t>
            </a:r>
            <a:endParaRPr lang="en-US" sz="1400" b="1" dirty="0"/>
          </a:p>
        </p:txBody>
      </p:sp>
      <p:sp>
        <p:nvSpPr>
          <p:cNvPr id="20" name="TextBox 19">
            <a:extLst>
              <a:ext uri="{FF2B5EF4-FFF2-40B4-BE49-F238E27FC236}">
                <a16:creationId xmlns:a16="http://schemas.microsoft.com/office/drawing/2014/main" id="{60D29121-04B6-4C52-8283-5FD25A111301}"/>
              </a:ext>
            </a:extLst>
          </p:cNvPr>
          <p:cNvSpPr txBox="1"/>
          <p:nvPr/>
        </p:nvSpPr>
        <p:spPr>
          <a:xfrm>
            <a:off x="3229454" y="3302421"/>
            <a:ext cx="312906" cy="307777"/>
          </a:xfrm>
          <a:prstGeom prst="rect">
            <a:avLst/>
          </a:prstGeom>
          <a:noFill/>
        </p:spPr>
        <p:txBody>
          <a:bodyPr wrap="none" rtlCol="0">
            <a:spAutoFit/>
          </a:bodyPr>
          <a:lstStyle/>
          <a:p>
            <a:r>
              <a:rPr lang="en-GB" sz="1400" b="1" dirty="0"/>
              <a:t>…</a:t>
            </a:r>
            <a:endParaRPr lang="en-US" sz="1400" b="1" dirty="0"/>
          </a:p>
        </p:txBody>
      </p:sp>
      <p:sp>
        <p:nvSpPr>
          <p:cNvPr id="21" name="TextBox 20">
            <a:extLst>
              <a:ext uri="{FF2B5EF4-FFF2-40B4-BE49-F238E27FC236}">
                <a16:creationId xmlns:a16="http://schemas.microsoft.com/office/drawing/2014/main" id="{084C01F5-5279-4DD4-A0F6-00BA1411752A}"/>
              </a:ext>
            </a:extLst>
          </p:cNvPr>
          <p:cNvSpPr txBox="1"/>
          <p:nvPr/>
        </p:nvSpPr>
        <p:spPr>
          <a:xfrm>
            <a:off x="1645278" y="4084636"/>
            <a:ext cx="312906" cy="307777"/>
          </a:xfrm>
          <a:prstGeom prst="rect">
            <a:avLst/>
          </a:prstGeom>
          <a:noFill/>
        </p:spPr>
        <p:txBody>
          <a:bodyPr wrap="none" rtlCol="0">
            <a:spAutoFit/>
          </a:bodyPr>
          <a:lstStyle/>
          <a:p>
            <a:r>
              <a:rPr lang="en-GB" sz="1400" b="1" dirty="0"/>
              <a:t>…</a:t>
            </a:r>
            <a:endParaRPr lang="en-US" sz="1400" b="1" dirty="0"/>
          </a:p>
        </p:txBody>
      </p:sp>
      <p:sp>
        <p:nvSpPr>
          <p:cNvPr id="22" name="TextBox 21">
            <a:extLst>
              <a:ext uri="{FF2B5EF4-FFF2-40B4-BE49-F238E27FC236}">
                <a16:creationId xmlns:a16="http://schemas.microsoft.com/office/drawing/2014/main" id="{8C632BC9-53FE-4497-82C7-BDD20BC33EAC}"/>
              </a:ext>
            </a:extLst>
          </p:cNvPr>
          <p:cNvSpPr txBox="1"/>
          <p:nvPr/>
        </p:nvSpPr>
        <p:spPr>
          <a:xfrm>
            <a:off x="1645278" y="3282676"/>
            <a:ext cx="312906" cy="307777"/>
          </a:xfrm>
          <a:prstGeom prst="rect">
            <a:avLst/>
          </a:prstGeom>
          <a:noFill/>
        </p:spPr>
        <p:txBody>
          <a:bodyPr wrap="none" rtlCol="0">
            <a:spAutoFit/>
          </a:bodyPr>
          <a:lstStyle/>
          <a:p>
            <a:r>
              <a:rPr lang="en-GB" sz="1400" b="1" dirty="0"/>
              <a:t>…</a:t>
            </a:r>
            <a:endParaRPr lang="en-US" sz="1400" b="1" dirty="0"/>
          </a:p>
        </p:txBody>
      </p:sp>
      <p:sp>
        <p:nvSpPr>
          <p:cNvPr id="23" name="TextBox 22">
            <a:extLst>
              <a:ext uri="{FF2B5EF4-FFF2-40B4-BE49-F238E27FC236}">
                <a16:creationId xmlns:a16="http://schemas.microsoft.com/office/drawing/2014/main" id="{03BB8CD8-CDD1-43B3-9195-C6FD04B337A9}"/>
              </a:ext>
            </a:extLst>
          </p:cNvPr>
          <p:cNvSpPr txBox="1"/>
          <p:nvPr/>
        </p:nvSpPr>
        <p:spPr>
          <a:xfrm>
            <a:off x="4956965" y="2853310"/>
            <a:ext cx="564578" cy="307777"/>
          </a:xfrm>
          <a:prstGeom prst="rect">
            <a:avLst/>
          </a:prstGeom>
          <a:noFill/>
        </p:spPr>
        <p:txBody>
          <a:bodyPr wrap="none" rtlCol="0">
            <a:spAutoFit/>
          </a:bodyPr>
          <a:lstStyle/>
          <a:p>
            <a:r>
              <a:rPr lang="en-GB" sz="1400" b="1" dirty="0">
                <a:solidFill>
                  <a:srgbClr val="EC6525"/>
                </a:solidFill>
              </a:rPr>
              <a:t>GSP</a:t>
            </a:r>
            <a:endParaRPr lang="en-GB" sz="1400" dirty="0">
              <a:solidFill>
                <a:srgbClr val="EC6525"/>
              </a:solidFill>
            </a:endParaRPr>
          </a:p>
        </p:txBody>
      </p:sp>
    </p:spTree>
    <p:extLst>
      <p:ext uri="{BB962C8B-B14F-4D97-AF65-F5344CB8AC3E}">
        <p14:creationId xmlns:p14="http://schemas.microsoft.com/office/powerpoint/2010/main" val="2672758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5689A-C375-43FA-9B00-7F6913C5DC6D}"/>
              </a:ext>
            </a:extLst>
          </p:cNvPr>
          <p:cNvSpPr>
            <a:spLocks noGrp="1"/>
          </p:cNvSpPr>
          <p:nvPr>
            <p:ph type="title"/>
          </p:nvPr>
        </p:nvSpPr>
        <p:spPr/>
        <p:txBody>
          <a:bodyPr/>
          <a:lstStyle/>
          <a:p>
            <a:r>
              <a:rPr lang="en-US" dirty="0"/>
              <a:t>Cost Curves for Q service</a:t>
            </a:r>
            <a:endParaRPr lang="en-GB" dirty="0"/>
          </a:p>
        </p:txBody>
      </p:sp>
      <p:pic>
        <p:nvPicPr>
          <p:cNvPr id="3" name="Picture 2"/>
          <p:cNvPicPr>
            <a:picLocks noChangeAspect="1"/>
          </p:cNvPicPr>
          <p:nvPr/>
        </p:nvPicPr>
        <p:blipFill>
          <a:blip r:embed="rId3"/>
          <a:stretch>
            <a:fillRect/>
          </a:stretch>
        </p:blipFill>
        <p:spPr>
          <a:xfrm>
            <a:off x="140292" y="675374"/>
            <a:ext cx="5857096" cy="3605419"/>
          </a:xfrm>
          <a:prstGeom prst="rect">
            <a:avLst/>
          </a:prstGeom>
        </p:spPr>
      </p:pic>
      <p:sp>
        <p:nvSpPr>
          <p:cNvPr id="8" name="Text Placeholder 9"/>
          <p:cNvSpPr>
            <a:spLocks noGrp="1"/>
          </p:cNvSpPr>
          <p:nvPr>
            <p:ph type="body" sz="quarter" idx="16"/>
          </p:nvPr>
        </p:nvSpPr>
        <p:spPr>
          <a:xfrm>
            <a:off x="4437529" y="1856329"/>
            <a:ext cx="4525838" cy="2693045"/>
          </a:xfrm>
        </p:spPr>
        <p:txBody>
          <a:bodyPr/>
          <a:lstStyle/>
          <a:p>
            <a:pPr marL="180000" lvl="3" indent="0">
              <a:buNone/>
            </a:pPr>
            <a:r>
              <a:rPr lang="en-US" b="1" dirty="0">
                <a:solidFill>
                  <a:srgbClr val="EC6525"/>
                </a:solidFill>
              </a:rPr>
              <a:t>Cost curve construction:</a:t>
            </a:r>
          </a:p>
          <a:p>
            <a:pPr lvl="3"/>
            <a:r>
              <a:rPr lang="en-US" dirty="0"/>
              <a:t>Availability cost (£/h) is evaluated for the </a:t>
            </a:r>
            <a:r>
              <a:rPr lang="en-US" dirty="0">
                <a:solidFill>
                  <a:srgbClr val="00B050"/>
                </a:solidFill>
              </a:rPr>
              <a:t>Maximum Q range </a:t>
            </a:r>
            <a:r>
              <a:rPr lang="en-US" dirty="0"/>
              <a:t>of the DER in the band.</a:t>
            </a:r>
          </a:p>
          <a:p>
            <a:pPr lvl="3"/>
            <a:r>
              <a:rPr lang="en-US" dirty="0"/>
              <a:t>Expected </a:t>
            </a:r>
            <a:r>
              <a:rPr lang="en-US" dirty="0" err="1"/>
              <a:t>utilisation</a:t>
            </a:r>
            <a:r>
              <a:rPr lang="en-US" dirty="0"/>
              <a:t> cost (£/h) is evaluated for the band volume within the </a:t>
            </a:r>
            <a:r>
              <a:rPr lang="en-US" dirty="0">
                <a:solidFill>
                  <a:srgbClr val="FF0000"/>
                </a:solidFill>
              </a:rPr>
              <a:t>Expected Range of Q available </a:t>
            </a:r>
            <a:r>
              <a:rPr lang="en-US" dirty="0"/>
              <a:t>of the DER in that band and using an expected utilization % .</a:t>
            </a:r>
          </a:p>
          <a:p>
            <a:pPr lvl="3"/>
            <a:r>
              <a:rPr lang="en-US" b="1" dirty="0"/>
              <a:t>NGESO does not receive information on the provider’s technical capabilities or individual prices. </a:t>
            </a:r>
          </a:p>
        </p:txBody>
      </p:sp>
    </p:spTree>
    <p:extLst>
      <p:ext uri="{BB962C8B-B14F-4D97-AF65-F5344CB8AC3E}">
        <p14:creationId xmlns:p14="http://schemas.microsoft.com/office/powerpoint/2010/main" val="641816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D7410-82C5-453E-B44C-4371C84EBB4F}"/>
              </a:ext>
            </a:extLst>
          </p:cNvPr>
          <p:cNvSpPr>
            <a:spLocks noGrp="1"/>
          </p:cNvSpPr>
          <p:nvPr>
            <p:ph type="title"/>
          </p:nvPr>
        </p:nvSpPr>
        <p:spPr>
          <a:xfrm>
            <a:off x="334811" y="276011"/>
            <a:ext cx="8809189" cy="300867"/>
          </a:xfrm>
        </p:spPr>
        <p:txBody>
          <a:bodyPr/>
          <a:lstStyle/>
          <a:p>
            <a:r>
              <a:rPr lang="en-GB" dirty="0"/>
              <a:t>Example: Cost curve for GSP with 3 DER (lead req.)</a:t>
            </a:r>
            <a:endParaRPr lang="en-US" dirty="0"/>
          </a:p>
        </p:txBody>
      </p:sp>
      <p:cxnSp>
        <p:nvCxnSpPr>
          <p:cNvPr id="5" name="Straight Connector 4">
            <a:extLst>
              <a:ext uri="{FF2B5EF4-FFF2-40B4-BE49-F238E27FC236}">
                <a16:creationId xmlns:a16="http://schemas.microsoft.com/office/drawing/2014/main" id="{187BA782-AE47-4261-8967-60D620E1636E}"/>
              </a:ext>
            </a:extLst>
          </p:cNvPr>
          <p:cNvCxnSpPr>
            <a:cxnSpLocks/>
          </p:cNvCxnSpPr>
          <p:nvPr/>
        </p:nvCxnSpPr>
        <p:spPr>
          <a:xfrm>
            <a:off x="377338" y="710497"/>
            <a:ext cx="1438015" cy="0"/>
          </a:xfrm>
          <a:prstGeom prst="line">
            <a:avLst/>
          </a:prstGeom>
          <a:ln w="38100">
            <a:solidFill>
              <a:srgbClr val="3778B9"/>
            </a:solidFill>
          </a:ln>
        </p:spPr>
        <p:style>
          <a:lnRef idx="1">
            <a:schemeClr val="accent1"/>
          </a:lnRef>
          <a:fillRef idx="0">
            <a:schemeClr val="accent1"/>
          </a:fillRef>
          <a:effectRef idx="0">
            <a:schemeClr val="accent1"/>
          </a:effectRef>
          <a:fontRef idx="minor">
            <a:schemeClr val="tx1"/>
          </a:fontRef>
        </p:style>
      </p:cxnSp>
      <p:sp>
        <p:nvSpPr>
          <p:cNvPr id="6" name="Oval 5">
            <a:extLst>
              <a:ext uri="{FF2B5EF4-FFF2-40B4-BE49-F238E27FC236}">
                <a16:creationId xmlns:a16="http://schemas.microsoft.com/office/drawing/2014/main" id="{D75FC12C-5732-4425-8E09-062153DFE257}"/>
              </a:ext>
            </a:extLst>
          </p:cNvPr>
          <p:cNvSpPr/>
          <p:nvPr/>
        </p:nvSpPr>
        <p:spPr>
          <a:xfrm>
            <a:off x="740841" y="985973"/>
            <a:ext cx="576064" cy="576064"/>
          </a:xfrm>
          <a:prstGeom prst="ellipse">
            <a:avLst/>
          </a:prstGeom>
          <a:noFill/>
          <a:ln>
            <a:solidFill>
              <a:srgbClr val="3778B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F9235B0D-1CE6-4F49-A0D3-FBDB0CF0B649}"/>
              </a:ext>
            </a:extLst>
          </p:cNvPr>
          <p:cNvSpPr/>
          <p:nvPr/>
        </p:nvSpPr>
        <p:spPr>
          <a:xfrm>
            <a:off x="889599" y="1146539"/>
            <a:ext cx="278547" cy="254932"/>
          </a:xfrm>
          <a:custGeom>
            <a:avLst/>
            <a:gdLst>
              <a:gd name="connsiteX0" fmla="*/ 0 w 574765"/>
              <a:gd name="connsiteY0" fmla="*/ 264244 h 635912"/>
              <a:gd name="connsiteX1" fmla="*/ 191588 w 574765"/>
              <a:gd name="connsiteY1" fmla="*/ 630004 h 635912"/>
              <a:gd name="connsiteX2" fmla="*/ 365760 w 574765"/>
              <a:gd name="connsiteY2" fmla="*/ 2987 h 635912"/>
              <a:gd name="connsiteX3" fmla="*/ 566057 w 574765"/>
              <a:gd name="connsiteY3" fmla="*/ 377455 h 635912"/>
              <a:gd name="connsiteX4" fmla="*/ 566057 w 574765"/>
              <a:gd name="connsiteY4" fmla="*/ 377455 h 635912"/>
              <a:gd name="connsiteX5" fmla="*/ 574765 w 574765"/>
              <a:gd name="connsiteY5" fmla="*/ 394872 h 635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4765" h="635912">
                <a:moveTo>
                  <a:pt x="0" y="264244"/>
                </a:moveTo>
                <a:cubicBezTo>
                  <a:pt x="65314" y="468895"/>
                  <a:pt x="130628" y="673547"/>
                  <a:pt x="191588" y="630004"/>
                </a:cubicBezTo>
                <a:cubicBezTo>
                  <a:pt x="252548" y="586461"/>
                  <a:pt x="303349" y="45078"/>
                  <a:pt x="365760" y="2987"/>
                </a:cubicBezTo>
                <a:cubicBezTo>
                  <a:pt x="428172" y="-39105"/>
                  <a:pt x="566057" y="377455"/>
                  <a:pt x="566057" y="377455"/>
                </a:cubicBezTo>
                <a:lnTo>
                  <a:pt x="566057" y="377455"/>
                </a:lnTo>
                <a:lnTo>
                  <a:pt x="574765" y="394872"/>
                </a:lnTo>
              </a:path>
            </a:pathLst>
          </a:custGeom>
          <a:noFill/>
          <a:ln>
            <a:solidFill>
              <a:srgbClr val="3778B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197E6A7D-0937-4EBC-A5C9-1D7010A551B2}"/>
              </a:ext>
            </a:extLst>
          </p:cNvPr>
          <p:cNvCxnSpPr>
            <a:cxnSpLocks/>
            <a:endCxn id="6" idx="0"/>
          </p:cNvCxnSpPr>
          <p:nvPr/>
        </p:nvCxnSpPr>
        <p:spPr>
          <a:xfrm>
            <a:off x="1028873" y="710497"/>
            <a:ext cx="0" cy="275476"/>
          </a:xfrm>
          <a:prstGeom prst="line">
            <a:avLst/>
          </a:prstGeom>
          <a:ln>
            <a:solidFill>
              <a:srgbClr val="3778B9"/>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2055A02A-0132-47D9-8C17-154EC9354679}"/>
              </a:ext>
            </a:extLst>
          </p:cNvPr>
          <p:cNvSpPr txBox="1"/>
          <p:nvPr/>
        </p:nvSpPr>
        <p:spPr>
          <a:xfrm>
            <a:off x="1378075" y="985973"/>
            <a:ext cx="1535998" cy="738664"/>
          </a:xfrm>
          <a:prstGeom prst="rect">
            <a:avLst/>
          </a:prstGeom>
          <a:noFill/>
        </p:spPr>
        <p:txBody>
          <a:bodyPr wrap="none" rtlCol="0">
            <a:spAutoFit/>
          </a:bodyPr>
          <a:lstStyle/>
          <a:p>
            <a:r>
              <a:rPr lang="en-GB" sz="1400" b="1" dirty="0">
                <a:solidFill>
                  <a:srgbClr val="0070C0"/>
                </a:solidFill>
              </a:rPr>
              <a:t>DER A</a:t>
            </a:r>
          </a:p>
          <a:p>
            <a:r>
              <a:rPr lang="en-GB" sz="1400" dirty="0">
                <a:solidFill>
                  <a:srgbClr val="0070C0"/>
                </a:solidFill>
              </a:rPr>
              <a:t>16 </a:t>
            </a:r>
            <a:r>
              <a:rPr lang="en-GB" sz="1400" dirty="0" err="1">
                <a:solidFill>
                  <a:srgbClr val="0070C0"/>
                </a:solidFill>
              </a:rPr>
              <a:t>Mvar</a:t>
            </a:r>
            <a:r>
              <a:rPr lang="en-GB" sz="1400" dirty="0">
                <a:solidFill>
                  <a:srgbClr val="0070C0"/>
                </a:solidFill>
              </a:rPr>
              <a:t> lead </a:t>
            </a:r>
          </a:p>
          <a:p>
            <a:r>
              <a:rPr lang="en-GB" sz="1400" dirty="0">
                <a:solidFill>
                  <a:srgbClr val="0070C0"/>
                </a:solidFill>
              </a:rPr>
              <a:t>(expected range</a:t>
            </a:r>
            <a:r>
              <a:rPr lang="en-GB" sz="1400" dirty="0"/>
              <a:t>)</a:t>
            </a:r>
          </a:p>
        </p:txBody>
      </p:sp>
      <p:cxnSp>
        <p:nvCxnSpPr>
          <p:cNvPr id="31" name="Straight Connector 30">
            <a:extLst>
              <a:ext uri="{FF2B5EF4-FFF2-40B4-BE49-F238E27FC236}">
                <a16:creationId xmlns:a16="http://schemas.microsoft.com/office/drawing/2014/main" id="{F7326819-A0EB-4596-AB79-519F18F357A6}"/>
              </a:ext>
            </a:extLst>
          </p:cNvPr>
          <p:cNvCxnSpPr>
            <a:cxnSpLocks/>
          </p:cNvCxnSpPr>
          <p:nvPr/>
        </p:nvCxnSpPr>
        <p:spPr>
          <a:xfrm>
            <a:off x="392966" y="1983332"/>
            <a:ext cx="1438015"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2" name="Oval 31">
            <a:extLst>
              <a:ext uri="{FF2B5EF4-FFF2-40B4-BE49-F238E27FC236}">
                <a16:creationId xmlns:a16="http://schemas.microsoft.com/office/drawing/2014/main" id="{DF9CC0AA-89A5-4B0A-A985-4B3DFDF552A1}"/>
              </a:ext>
            </a:extLst>
          </p:cNvPr>
          <p:cNvSpPr/>
          <p:nvPr/>
        </p:nvSpPr>
        <p:spPr>
          <a:xfrm>
            <a:off x="756469" y="2258808"/>
            <a:ext cx="576064" cy="57606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Shape 32">
            <a:extLst>
              <a:ext uri="{FF2B5EF4-FFF2-40B4-BE49-F238E27FC236}">
                <a16:creationId xmlns:a16="http://schemas.microsoft.com/office/drawing/2014/main" id="{6C6704CE-A4DE-4003-AAF6-ED8AC0EC8AC2}"/>
              </a:ext>
            </a:extLst>
          </p:cNvPr>
          <p:cNvSpPr/>
          <p:nvPr/>
        </p:nvSpPr>
        <p:spPr>
          <a:xfrm>
            <a:off x="905227" y="2419374"/>
            <a:ext cx="278547" cy="254932"/>
          </a:xfrm>
          <a:custGeom>
            <a:avLst/>
            <a:gdLst>
              <a:gd name="connsiteX0" fmla="*/ 0 w 574765"/>
              <a:gd name="connsiteY0" fmla="*/ 264244 h 635912"/>
              <a:gd name="connsiteX1" fmla="*/ 191588 w 574765"/>
              <a:gd name="connsiteY1" fmla="*/ 630004 h 635912"/>
              <a:gd name="connsiteX2" fmla="*/ 365760 w 574765"/>
              <a:gd name="connsiteY2" fmla="*/ 2987 h 635912"/>
              <a:gd name="connsiteX3" fmla="*/ 566057 w 574765"/>
              <a:gd name="connsiteY3" fmla="*/ 377455 h 635912"/>
              <a:gd name="connsiteX4" fmla="*/ 566057 w 574765"/>
              <a:gd name="connsiteY4" fmla="*/ 377455 h 635912"/>
              <a:gd name="connsiteX5" fmla="*/ 574765 w 574765"/>
              <a:gd name="connsiteY5" fmla="*/ 394872 h 635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4765" h="635912">
                <a:moveTo>
                  <a:pt x="0" y="264244"/>
                </a:moveTo>
                <a:cubicBezTo>
                  <a:pt x="65314" y="468895"/>
                  <a:pt x="130628" y="673547"/>
                  <a:pt x="191588" y="630004"/>
                </a:cubicBezTo>
                <a:cubicBezTo>
                  <a:pt x="252548" y="586461"/>
                  <a:pt x="303349" y="45078"/>
                  <a:pt x="365760" y="2987"/>
                </a:cubicBezTo>
                <a:cubicBezTo>
                  <a:pt x="428172" y="-39105"/>
                  <a:pt x="566057" y="377455"/>
                  <a:pt x="566057" y="377455"/>
                </a:cubicBezTo>
                <a:lnTo>
                  <a:pt x="566057" y="377455"/>
                </a:lnTo>
                <a:lnTo>
                  <a:pt x="574765" y="394872"/>
                </a:ln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Connector 33">
            <a:extLst>
              <a:ext uri="{FF2B5EF4-FFF2-40B4-BE49-F238E27FC236}">
                <a16:creationId xmlns:a16="http://schemas.microsoft.com/office/drawing/2014/main" id="{08292754-DEE1-4268-AB4E-D7EC52718A0F}"/>
              </a:ext>
            </a:extLst>
          </p:cNvPr>
          <p:cNvCxnSpPr>
            <a:cxnSpLocks/>
            <a:endCxn id="32" idx="0"/>
          </p:cNvCxnSpPr>
          <p:nvPr/>
        </p:nvCxnSpPr>
        <p:spPr>
          <a:xfrm>
            <a:off x="1044501" y="1983332"/>
            <a:ext cx="0" cy="27547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E378B39B-797A-4605-9C46-E25102C7AD61}"/>
              </a:ext>
            </a:extLst>
          </p:cNvPr>
          <p:cNvSpPr txBox="1"/>
          <p:nvPr/>
        </p:nvSpPr>
        <p:spPr>
          <a:xfrm>
            <a:off x="1393703" y="2258808"/>
            <a:ext cx="1535998" cy="738664"/>
          </a:xfrm>
          <a:prstGeom prst="rect">
            <a:avLst/>
          </a:prstGeom>
          <a:noFill/>
        </p:spPr>
        <p:txBody>
          <a:bodyPr wrap="none" rtlCol="0">
            <a:spAutoFit/>
          </a:bodyPr>
          <a:lstStyle/>
          <a:p>
            <a:r>
              <a:rPr lang="en-GB" sz="1400" b="1" dirty="0">
                <a:solidFill>
                  <a:srgbClr val="FF0000"/>
                </a:solidFill>
              </a:rPr>
              <a:t>DER B</a:t>
            </a:r>
          </a:p>
          <a:p>
            <a:r>
              <a:rPr lang="en-GB" sz="1400" dirty="0">
                <a:solidFill>
                  <a:srgbClr val="FF0000"/>
                </a:solidFill>
              </a:rPr>
              <a:t>18 </a:t>
            </a:r>
            <a:r>
              <a:rPr lang="en-GB" sz="1400" dirty="0" err="1">
                <a:solidFill>
                  <a:srgbClr val="FF0000"/>
                </a:solidFill>
              </a:rPr>
              <a:t>Mvar</a:t>
            </a:r>
            <a:r>
              <a:rPr lang="en-GB" sz="1400" dirty="0">
                <a:solidFill>
                  <a:srgbClr val="FF0000"/>
                </a:solidFill>
              </a:rPr>
              <a:t> lead </a:t>
            </a:r>
          </a:p>
          <a:p>
            <a:r>
              <a:rPr lang="en-GB" sz="1400" dirty="0">
                <a:solidFill>
                  <a:srgbClr val="FF0000"/>
                </a:solidFill>
              </a:rPr>
              <a:t>(expected range)</a:t>
            </a:r>
          </a:p>
        </p:txBody>
      </p:sp>
      <p:cxnSp>
        <p:nvCxnSpPr>
          <p:cNvPr id="36" name="Straight Connector 35">
            <a:extLst>
              <a:ext uri="{FF2B5EF4-FFF2-40B4-BE49-F238E27FC236}">
                <a16:creationId xmlns:a16="http://schemas.microsoft.com/office/drawing/2014/main" id="{38FF9C4D-6FF5-47CC-9D0F-E86BCA76E169}"/>
              </a:ext>
            </a:extLst>
          </p:cNvPr>
          <p:cNvCxnSpPr>
            <a:cxnSpLocks/>
          </p:cNvCxnSpPr>
          <p:nvPr/>
        </p:nvCxnSpPr>
        <p:spPr>
          <a:xfrm>
            <a:off x="392966" y="3309611"/>
            <a:ext cx="1438015" cy="0"/>
          </a:xfrm>
          <a:prstGeom prst="line">
            <a:avLst/>
          </a:prstGeom>
          <a:ln w="38100">
            <a:solidFill>
              <a:srgbClr val="669900"/>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983B160A-1BF1-474D-873F-EC02A9D0ADE5}"/>
              </a:ext>
            </a:extLst>
          </p:cNvPr>
          <p:cNvSpPr/>
          <p:nvPr/>
        </p:nvSpPr>
        <p:spPr>
          <a:xfrm>
            <a:off x="756469" y="3585087"/>
            <a:ext cx="576064" cy="576064"/>
          </a:xfrm>
          <a:prstGeom prst="ellipse">
            <a:avLst/>
          </a:prstGeom>
          <a:noFill/>
          <a:ln>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Shape 37">
            <a:extLst>
              <a:ext uri="{FF2B5EF4-FFF2-40B4-BE49-F238E27FC236}">
                <a16:creationId xmlns:a16="http://schemas.microsoft.com/office/drawing/2014/main" id="{0B4D9675-0FC7-490F-85D5-54522682FCD1}"/>
              </a:ext>
            </a:extLst>
          </p:cNvPr>
          <p:cNvSpPr/>
          <p:nvPr/>
        </p:nvSpPr>
        <p:spPr>
          <a:xfrm>
            <a:off x="905227" y="3745653"/>
            <a:ext cx="278547" cy="254932"/>
          </a:xfrm>
          <a:custGeom>
            <a:avLst/>
            <a:gdLst>
              <a:gd name="connsiteX0" fmla="*/ 0 w 574765"/>
              <a:gd name="connsiteY0" fmla="*/ 264244 h 635912"/>
              <a:gd name="connsiteX1" fmla="*/ 191588 w 574765"/>
              <a:gd name="connsiteY1" fmla="*/ 630004 h 635912"/>
              <a:gd name="connsiteX2" fmla="*/ 365760 w 574765"/>
              <a:gd name="connsiteY2" fmla="*/ 2987 h 635912"/>
              <a:gd name="connsiteX3" fmla="*/ 566057 w 574765"/>
              <a:gd name="connsiteY3" fmla="*/ 377455 h 635912"/>
              <a:gd name="connsiteX4" fmla="*/ 566057 w 574765"/>
              <a:gd name="connsiteY4" fmla="*/ 377455 h 635912"/>
              <a:gd name="connsiteX5" fmla="*/ 574765 w 574765"/>
              <a:gd name="connsiteY5" fmla="*/ 394872 h 635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4765" h="635912">
                <a:moveTo>
                  <a:pt x="0" y="264244"/>
                </a:moveTo>
                <a:cubicBezTo>
                  <a:pt x="65314" y="468895"/>
                  <a:pt x="130628" y="673547"/>
                  <a:pt x="191588" y="630004"/>
                </a:cubicBezTo>
                <a:cubicBezTo>
                  <a:pt x="252548" y="586461"/>
                  <a:pt x="303349" y="45078"/>
                  <a:pt x="365760" y="2987"/>
                </a:cubicBezTo>
                <a:cubicBezTo>
                  <a:pt x="428172" y="-39105"/>
                  <a:pt x="566057" y="377455"/>
                  <a:pt x="566057" y="377455"/>
                </a:cubicBezTo>
                <a:lnTo>
                  <a:pt x="566057" y="377455"/>
                </a:lnTo>
                <a:lnTo>
                  <a:pt x="574765" y="394872"/>
                </a:lnTo>
              </a:path>
            </a:pathLst>
          </a:custGeom>
          <a:noFill/>
          <a:ln>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Connector 38">
            <a:extLst>
              <a:ext uri="{FF2B5EF4-FFF2-40B4-BE49-F238E27FC236}">
                <a16:creationId xmlns:a16="http://schemas.microsoft.com/office/drawing/2014/main" id="{CDF645C2-C474-4823-8862-317982215C59}"/>
              </a:ext>
            </a:extLst>
          </p:cNvPr>
          <p:cNvCxnSpPr>
            <a:cxnSpLocks/>
            <a:endCxn id="37" idx="0"/>
          </p:cNvCxnSpPr>
          <p:nvPr/>
        </p:nvCxnSpPr>
        <p:spPr>
          <a:xfrm>
            <a:off x="1044501" y="3309611"/>
            <a:ext cx="0" cy="275476"/>
          </a:xfrm>
          <a:prstGeom prst="line">
            <a:avLst/>
          </a:prstGeom>
          <a:ln>
            <a:solidFill>
              <a:srgbClr val="669900"/>
            </a:solidFill>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83BB689C-DF51-4509-B765-B79E57C812E8}"/>
              </a:ext>
            </a:extLst>
          </p:cNvPr>
          <p:cNvSpPr txBox="1"/>
          <p:nvPr/>
        </p:nvSpPr>
        <p:spPr>
          <a:xfrm>
            <a:off x="1393703" y="3585087"/>
            <a:ext cx="1535998" cy="738664"/>
          </a:xfrm>
          <a:prstGeom prst="rect">
            <a:avLst/>
          </a:prstGeom>
          <a:noFill/>
        </p:spPr>
        <p:txBody>
          <a:bodyPr wrap="none" rtlCol="0">
            <a:spAutoFit/>
          </a:bodyPr>
          <a:lstStyle/>
          <a:p>
            <a:r>
              <a:rPr lang="en-GB" sz="1400" b="1" dirty="0">
                <a:solidFill>
                  <a:srgbClr val="00B050"/>
                </a:solidFill>
              </a:rPr>
              <a:t>DER C</a:t>
            </a:r>
          </a:p>
          <a:p>
            <a:r>
              <a:rPr lang="en-GB" sz="1400" dirty="0">
                <a:solidFill>
                  <a:srgbClr val="00B050"/>
                </a:solidFill>
              </a:rPr>
              <a:t>10 </a:t>
            </a:r>
            <a:r>
              <a:rPr lang="en-GB" sz="1400" dirty="0" err="1">
                <a:solidFill>
                  <a:srgbClr val="00B050"/>
                </a:solidFill>
              </a:rPr>
              <a:t>Mvar</a:t>
            </a:r>
            <a:r>
              <a:rPr lang="en-GB" sz="1400" dirty="0">
                <a:solidFill>
                  <a:srgbClr val="00B050"/>
                </a:solidFill>
              </a:rPr>
              <a:t> lead </a:t>
            </a:r>
          </a:p>
          <a:p>
            <a:r>
              <a:rPr lang="en-GB" sz="1400" dirty="0">
                <a:solidFill>
                  <a:srgbClr val="00B050"/>
                </a:solidFill>
              </a:rPr>
              <a:t>(expected range)</a:t>
            </a:r>
          </a:p>
        </p:txBody>
      </p:sp>
      <p:graphicFrame>
        <p:nvGraphicFramePr>
          <p:cNvPr id="30" name="Table 41">
            <a:extLst>
              <a:ext uri="{FF2B5EF4-FFF2-40B4-BE49-F238E27FC236}">
                <a16:creationId xmlns:a16="http://schemas.microsoft.com/office/drawing/2014/main" id="{BED2A502-632A-485F-8F5A-0C92AAC733A5}"/>
              </a:ext>
            </a:extLst>
          </p:cNvPr>
          <p:cNvGraphicFramePr>
            <a:graphicFrameLocks noGrp="1"/>
          </p:cNvGraphicFramePr>
          <p:nvPr>
            <p:extLst>
              <p:ext uri="{D42A27DB-BD31-4B8C-83A1-F6EECF244321}">
                <p14:modId xmlns:p14="http://schemas.microsoft.com/office/powerpoint/2010/main" val="1590477012"/>
              </p:ext>
            </p:extLst>
          </p:nvPr>
        </p:nvGraphicFramePr>
        <p:xfrm>
          <a:off x="3229331" y="677053"/>
          <a:ext cx="5593963" cy="3706074"/>
        </p:xfrm>
        <a:graphic>
          <a:graphicData uri="http://schemas.openxmlformats.org/drawingml/2006/table">
            <a:tbl>
              <a:tblPr firstRow="1" bandRow="1">
                <a:tableStyleId>{5C22544A-7EE6-4342-B048-85BDC9FD1C3A}</a:tableStyleId>
              </a:tblPr>
              <a:tblGrid>
                <a:gridCol w="877953">
                  <a:extLst>
                    <a:ext uri="{9D8B030D-6E8A-4147-A177-3AD203B41FA5}">
                      <a16:colId xmlns:a16="http://schemas.microsoft.com/office/drawing/2014/main" val="436472110"/>
                    </a:ext>
                  </a:extLst>
                </a:gridCol>
                <a:gridCol w="1398494">
                  <a:extLst>
                    <a:ext uri="{9D8B030D-6E8A-4147-A177-3AD203B41FA5}">
                      <a16:colId xmlns:a16="http://schemas.microsoft.com/office/drawing/2014/main" val="3826100567"/>
                    </a:ext>
                  </a:extLst>
                </a:gridCol>
                <a:gridCol w="1734671">
                  <a:extLst>
                    <a:ext uri="{9D8B030D-6E8A-4147-A177-3AD203B41FA5}">
                      <a16:colId xmlns:a16="http://schemas.microsoft.com/office/drawing/2014/main" val="202478644"/>
                    </a:ext>
                  </a:extLst>
                </a:gridCol>
                <a:gridCol w="1582845">
                  <a:extLst>
                    <a:ext uri="{9D8B030D-6E8A-4147-A177-3AD203B41FA5}">
                      <a16:colId xmlns:a16="http://schemas.microsoft.com/office/drawing/2014/main" val="86558396"/>
                    </a:ext>
                  </a:extLst>
                </a:gridCol>
              </a:tblGrid>
              <a:tr h="614163">
                <a:tc>
                  <a:txBody>
                    <a:bodyPr/>
                    <a:lstStyle/>
                    <a:p>
                      <a:r>
                        <a:rPr lang="en-GB" dirty="0"/>
                        <a:t>Band ID</a:t>
                      </a:r>
                      <a:endParaRPr lang="en-US" dirty="0"/>
                    </a:p>
                  </a:txBody>
                  <a:tcPr/>
                </a:tc>
                <a:tc>
                  <a:txBody>
                    <a:bodyPr/>
                    <a:lstStyle/>
                    <a:p>
                      <a:r>
                        <a:rPr lang="en-GB" dirty="0"/>
                        <a:t>Band lead </a:t>
                      </a:r>
                      <a:r>
                        <a:rPr lang="en-GB" dirty="0" err="1"/>
                        <a:t>Mvar</a:t>
                      </a:r>
                      <a:endParaRPr lang="en-US" dirty="0"/>
                    </a:p>
                  </a:txBody>
                  <a:tcPr/>
                </a:tc>
                <a:tc>
                  <a:txBody>
                    <a:bodyPr/>
                    <a:lstStyle/>
                    <a:p>
                      <a:r>
                        <a:rPr lang="en-GB" dirty="0"/>
                        <a:t>DER rank by expected cost</a:t>
                      </a:r>
                      <a:endParaRPr lang="en-US" dirty="0"/>
                    </a:p>
                  </a:txBody>
                  <a:tcPr/>
                </a:tc>
                <a:tc>
                  <a:txBody>
                    <a:bodyPr/>
                    <a:lstStyle/>
                    <a:p>
                      <a:r>
                        <a:rPr lang="en-GB" dirty="0"/>
                        <a:t>DER procured</a:t>
                      </a:r>
                      <a:endParaRPr lang="en-US" dirty="0"/>
                    </a:p>
                  </a:txBody>
                  <a:tcPr>
                    <a:solidFill>
                      <a:srgbClr val="C00000"/>
                    </a:solidFill>
                  </a:tcPr>
                </a:tc>
                <a:extLst>
                  <a:ext uri="{0D108BD9-81ED-4DB2-BD59-A6C34878D82A}">
                    <a16:rowId xmlns:a16="http://schemas.microsoft.com/office/drawing/2014/main" val="3804174805"/>
                  </a:ext>
                </a:extLst>
              </a:tr>
              <a:tr h="350950">
                <a:tc>
                  <a:txBody>
                    <a:bodyPr/>
                    <a:lstStyle/>
                    <a:p>
                      <a:r>
                        <a:rPr lang="en-GB" dirty="0"/>
                        <a:t>1</a:t>
                      </a:r>
                      <a:endParaRPr lang="en-US" dirty="0"/>
                    </a:p>
                  </a:txBody>
                  <a:tcPr/>
                </a:tc>
                <a:tc>
                  <a:txBody>
                    <a:bodyPr/>
                    <a:lstStyle/>
                    <a:p>
                      <a:r>
                        <a:rPr lang="en-GB" dirty="0"/>
                        <a:t>4</a:t>
                      </a:r>
                      <a:endParaRPr lang="en-US" dirty="0"/>
                    </a:p>
                  </a:txBody>
                  <a:tcPr/>
                </a:tc>
                <a:tc>
                  <a:txBody>
                    <a:bodyPr/>
                    <a:lstStyle/>
                    <a:p>
                      <a:r>
                        <a:rPr lang="en-GB" dirty="0"/>
                        <a:t> </a:t>
                      </a:r>
                      <a:r>
                        <a:rPr lang="en-GB" dirty="0">
                          <a:solidFill>
                            <a:srgbClr val="0070C0"/>
                          </a:solidFill>
                        </a:rPr>
                        <a:t>A</a:t>
                      </a:r>
                      <a:r>
                        <a:rPr lang="en-GB" dirty="0"/>
                        <a:t> &lt; </a:t>
                      </a:r>
                      <a:r>
                        <a:rPr lang="en-GB" dirty="0">
                          <a:solidFill>
                            <a:srgbClr val="00B050"/>
                          </a:solidFill>
                        </a:rPr>
                        <a:t>C</a:t>
                      </a:r>
                      <a:r>
                        <a:rPr lang="en-GB" dirty="0"/>
                        <a:t> &lt; </a:t>
                      </a:r>
                      <a:r>
                        <a:rPr lang="en-GB" dirty="0">
                          <a:solidFill>
                            <a:srgbClr val="FF0000"/>
                          </a:solidFill>
                        </a:rPr>
                        <a:t>B</a:t>
                      </a:r>
                      <a:endParaRPr lang="en-US" dirty="0">
                        <a:solidFill>
                          <a:srgbClr val="FF0000"/>
                        </a:solidFill>
                      </a:endParaRPr>
                    </a:p>
                  </a:txBody>
                  <a:tcPr/>
                </a:tc>
                <a:tc>
                  <a:txBody>
                    <a:bodyPr/>
                    <a:lstStyle/>
                    <a:p>
                      <a:r>
                        <a:rPr lang="en-GB" dirty="0">
                          <a:solidFill>
                            <a:srgbClr val="3778B9"/>
                          </a:solidFill>
                        </a:rPr>
                        <a:t>A</a:t>
                      </a:r>
                      <a:endParaRPr lang="en-US" dirty="0">
                        <a:solidFill>
                          <a:srgbClr val="3778B9"/>
                        </a:solidFill>
                      </a:endParaRPr>
                    </a:p>
                  </a:txBody>
                  <a:tcPr/>
                </a:tc>
                <a:extLst>
                  <a:ext uri="{0D108BD9-81ED-4DB2-BD59-A6C34878D82A}">
                    <a16:rowId xmlns:a16="http://schemas.microsoft.com/office/drawing/2014/main" val="3125032531"/>
                  </a:ext>
                </a:extLst>
              </a:tr>
              <a:tr h="350950">
                <a:tc>
                  <a:txBody>
                    <a:bodyPr/>
                    <a:lstStyle/>
                    <a:p>
                      <a:r>
                        <a:rPr lang="en-GB" dirty="0"/>
                        <a:t>…</a:t>
                      </a:r>
                      <a:endParaRPr lang="en-US" dirty="0"/>
                    </a:p>
                  </a:txBody>
                  <a:tcPr/>
                </a:tc>
                <a:tc>
                  <a:txBody>
                    <a:bodyPr/>
                    <a:lstStyle/>
                    <a:p>
                      <a:r>
                        <a:rPr lang="en-GB" dirty="0"/>
                        <a:t>…</a:t>
                      </a:r>
                      <a:endParaRPr lang="en-US" dirty="0"/>
                    </a:p>
                  </a:txBody>
                  <a:tcPr/>
                </a:tc>
                <a:tc>
                  <a:txBody>
                    <a:bodyPr/>
                    <a:lstStyle/>
                    <a:p>
                      <a:r>
                        <a:rPr lang="en-GB" dirty="0"/>
                        <a:t>…</a:t>
                      </a:r>
                      <a:endParaRPr lang="en-US" dirty="0"/>
                    </a:p>
                  </a:txBody>
                  <a:tcPr/>
                </a:tc>
                <a:tc>
                  <a:txBody>
                    <a:bodyPr/>
                    <a:lstStyle/>
                    <a:p>
                      <a:r>
                        <a:rPr lang="en-GB" dirty="0"/>
                        <a:t>…</a:t>
                      </a:r>
                      <a:endParaRPr lang="en-US" dirty="0"/>
                    </a:p>
                  </a:txBody>
                  <a:tcPr/>
                </a:tc>
                <a:extLst>
                  <a:ext uri="{0D108BD9-81ED-4DB2-BD59-A6C34878D82A}">
                    <a16:rowId xmlns:a16="http://schemas.microsoft.com/office/drawing/2014/main" val="2182154903"/>
                  </a:ext>
                </a:extLst>
              </a:tr>
              <a:tr h="350950">
                <a:tc>
                  <a:txBody>
                    <a:bodyPr/>
                    <a:lstStyle/>
                    <a:p>
                      <a:r>
                        <a:rPr lang="en-GB" dirty="0"/>
                        <a:t>5</a:t>
                      </a:r>
                      <a:endParaRPr lang="en-US" dirty="0"/>
                    </a:p>
                  </a:txBody>
                  <a:tcPr/>
                </a:tc>
                <a:tc>
                  <a:txBody>
                    <a:bodyPr/>
                    <a:lstStyle/>
                    <a:p>
                      <a:r>
                        <a:rPr lang="en-GB" dirty="0"/>
                        <a:t>20</a:t>
                      </a:r>
                      <a:endParaRPr lang="en-US" dirty="0"/>
                    </a:p>
                  </a:txBody>
                  <a:tcPr/>
                </a:tc>
                <a:tc>
                  <a:txBody>
                    <a:bodyPr/>
                    <a:lstStyle/>
                    <a:p>
                      <a:r>
                        <a:rPr lang="en-GB" dirty="0">
                          <a:solidFill>
                            <a:srgbClr val="0070C0"/>
                          </a:solidFill>
                        </a:rPr>
                        <a:t>A</a:t>
                      </a:r>
                      <a:r>
                        <a:rPr lang="en-GB" dirty="0"/>
                        <a:t> &lt; </a:t>
                      </a:r>
                      <a:r>
                        <a:rPr lang="en-GB" dirty="0">
                          <a:solidFill>
                            <a:srgbClr val="00B050"/>
                          </a:solidFill>
                        </a:rPr>
                        <a:t>C</a:t>
                      </a:r>
                      <a:r>
                        <a:rPr lang="en-GB" dirty="0"/>
                        <a:t> &lt; </a:t>
                      </a:r>
                      <a:r>
                        <a:rPr lang="en-GB" dirty="0">
                          <a:solidFill>
                            <a:srgbClr val="FF0000"/>
                          </a:solidFill>
                        </a:rPr>
                        <a:t>B</a:t>
                      </a:r>
                      <a:endParaRPr lang="en-US" dirty="0">
                        <a:solidFill>
                          <a:srgbClr val="FF0000"/>
                        </a:solidFill>
                      </a:endParaRPr>
                    </a:p>
                  </a:txBody>
                  <a:tcPr/>
                </a:tc>
                <a:tc>
                  <a:txBody>
                    <a:bodyPr/>
                    <a:lstStyle/>
                    <a:p>
                      <a:r>
                        <a:rPr lang="en-GB" dirty="0">
                          <a:solidFill>
                            <a:srgbClr val="3778B9"/>
                          </a:solidFill>
                        </a:rPr>
                        <a:t>A</a:t>
                      </a:r>
                      <a:r>
                        <a:rPr lang="en-GB" dirty="0"/>
                        <a:t>, </a:t>
                      </a:r>
                      <a:r>
                        <a:rPr lang="en-GB" dirty="0">
                          <a:solidFill>
                            <a:srgbClr val="00B050"/>
                          </a:solidFill>
                        </a:rPr>
                        <a:t>C</a:t>
                      </a:r>
                      <a:endParaRPr lang="en-US" dirty="0">
                        <a:solidFill>
                          <a:srgbClr val="00B050"/>
                        </a:solidFill>
                      </a:endParaRPr>
                    </a:p>
                  </a:txBody>
                  <a:tcPr/>
                </a:tc>
                <a:extLst>
                  <a:ext uri="{0D108BD9-81ED-4DB2-BD59-A6C34878D82A}">
                    <a16:rowId xmlns:a16="http://schemas.microsoft.com/office/drawing/2014/main" val="432033705"/>
                  </a:ext>
                </a:extLst>
              </a:tr>
              <a:tr h="350950">
                <a:tc>
                  <a:txBody>
                    <a:bodyPr/>
                    <a:lstStyle/>
                    <a:p>
                      <a:r>
                        <a:rPr lang="en-GB" dirty="0"/>
                        <a:t>6</a:t>
                      </a:r>
                      <a:endParaRPr lang="en-US" dirty="0"/>
                    </a:p>
                  </a:txBody>
                  <a:tcPr/>
                </a:tc>
                <a:tc>
                  <a:txBody>
                    <a:bodyPr/>
                    <a:lstStyle/>
                    <a:p>
                      <a:r>
                        <a:rPr lang="en-GB" dirty="0"/>
                        <a:t>24</a:t>
                      </a:r>
                      <a:endParaRPr lang="en-US" dirty="0"/>
                    </a:p>
                  </a:txBody>
                  <a:tcPr/>
                </a:tc>
                <a:tc>
                  <a:txBody>
                    <a:bodyPr/>
                    <a:lstStyle/>
                    <a:p>
                      <a:r>
                        <a:rPr lang="en-GB" dirty="0">
                          <a:solidFill>
                            <a:srgbClr val="0070C0"/>
                          </a:solidFill>
                        </a:rPr>
                        <a:t>A </a:t>
                      </a:r>
                      <a:r>
                        <a:rPr lang="en-GB" dirty="0"/>
                        <a:t>&lt; </a:t>
                      </a:r>
                      <a:r>
                        <a:rPr lang="en-GB" dirty="0">
                          <a:solidFill>
                            <a:srgbClr val="FF0000"/>
                          </a:solidFill>
                        </a:rPr>
                        <a:t>B</a:t>
                      </a:r>
                      <a:r>
                        <a:rPr lang="en-GB" dirty="0"/>
                        <a:t> &lt; </a:t>
                      </a:r>
                      <a:r>
                        <a:rPr lang="en-GB" dirty="0">
                          <a:solidFill>
                            <a:srgbClr val="669900"/>
                          </a:solidFill>
                        </a:rPr>
                        <a:t>C</a:t>
                      </a:r>
                      <a:endParaRPr lang="en-US" dirty="0">
                        <a:solidFill>
                          <a:srgbClr val="669900"/>
                        </a:solidFill>
                      </a:endParaRPr>
                    </a:p>
                  </a:txBody>
                  <a:tcPr/>
                </a:tc>
                <a:tc>
                  <a:txBody>
                    <a:bodyPr/>
                    <a:lstStyle/>
                    <a:p>
                      <a:r>
                        <a:rPr lang="en-GB" dirty="0">
                          <a:solidFill>
                            <a:srgbClr val="3778B9"/>
                          </a:solidFill>
                        </a:rPr>
                        <a:t>A</a:t>
                      </a:r>
                      <a:r>
                        <a:rPr lang="en-GB" dirty="0"/>
                        <a:t>, </a:t>
                      </a:r>
                      <a:r>
                        <a:rPr lang="en-GB" dirty="0">
                          <a:solidFill>
                            <a:srgbClr val="FF0000"/>
                          </a:solidFill>
                        </a:rPr>
                        <a:t>B</a:t>
                      </a:r>
                      <a:endParaRPr lang="en-US" dirty="0">
                        <a:solidFill>
                          <a:srgbClr val="FF0000"/>
                        </a:solidFill>
                      </a:endParaRPr>
                    </a:p>
                  </a:txBody>
                  <a:tcPr/>
                </a:tc>
                <a:extLst>
                  <a:ext uri="{0D108BD9-81ED-4DB2-BD59-A6C34878D82A}">
                    <a16:rowId xmlns:a16="http://schemas.microsoft.com/office/drawing/2014/main" val="4060970671"/>
                  </a:ext>
                </a:extLst>
              </a:tr>
              <a:tr h="350950">
                <a:tc>
                  <a:txBody>
                    <a:bodyPr/>
                    <a:lstStyle/>
                    <a:p>
                      <a:r>
                        <a:rPr lang="en-GB" dirty="0"/>
                        <a:t>7</a:t>
                      </a:r>
                      <a:endParaRPr lang="en-US" dirty="0"/>
                    </a:p>
                  </a:txBody>
                  <a:tcPr/>
                </a:tc>
                <a:tc>
                  <a:txBody>
                    <a:bodyPr/>
                    <a:lstStyle/>
                    <a:p>
                      <a:r>
                        <a:rPr lang="en-GB" dirty="0"/>
                        <a:t>28</a:t>
                      </a:r>
                      <a:endParaRPr lang="en-US" dirty="0"/>
                    </a:p>
                  </a:txBody>
                  <a:tcPr/>
                </a:tc>
                <a:tc>
                  <a:txBody>
                    <a:bodyPr/>
                    <a:lstStyle/>
                    <a:p>
                      <a:r>
                        <a:rPr lang="en-GB" dirty="0">
                          <a:solidFill>
                            <a:srgbClr val="0070C0"/>
                          </a:solidFill>
                        </a:rPr>
                        <a:t>A</a:t>
                      </a:r>
                      <a:r>
                        <a:rPr lang="en-GB" dirty="0"/>
                        <a:t> &lt; </a:t>
                      </a:r>
                      <a:r>
                        <a:rPr lang="en-GB" dirty="0">
                          <a:solidFill>
                            <a:srgbClr val="FF0000"/>
                          </a:solidFill>
                        </a:rPr>
                        <a:t>B</a:t>
                      </a:r>
                      <a:r>
                        <a:rPr lang="en-GB" dirty="0"/>
                        <a:t> &lt; </a:t>
                      </a:r>
                      <a:r>
                        <a:rPr lang="en-GB" dirty="0">
                          <a:solidFill>
                            <a:srgbClr val="00B050"/>
                          </a:solidFill>
                        </a:rPr>
                        <a:t>C</a:t>
                      </a:r>
                      <a:endParaRPr lang="en-US" dirty="0">
                        <a:solidFill>
                          <a:srgbClr val="00B050"/>
                        </a:solidFill>
                      </a:endParaRPr>
                    </a:p>
                  </a:txBody>
                  <a:tcPr/>
                </a:tc>
                <a:tc>
                  <a:txBody>
                    <a:bodyPr/>
                    <a:lstStyle/>
                    <a:p>
                      <a:r>
                        <a:rPr lang="en-GB" dirty="0">
                          <a:solidFill>
                            <a:srgbClr val="3778B9"/>
                          </a:solidFill>
                        </a:rPr>
                        <a:t>A</a:t>
                      </a:r>
                      <a:r>
                        <a:rPr lang="en-GB" dirty="0"/>
                        <a:t>, </a:t>
                      </a:r>
                      <a:r>
                        <a:rPr lang="en-GB" dirty="0">
                          <a:solidFill>
                            <a:srgbClr val="FF0000"/>
                          </a:solidFill>
                        </a:rPr>
                        <a:t>B</a:t>
                      </a:r>
                      <a:endParaRPr lang="en-US" dirty="0">
                        <a:solidFill>
                          <a:srgbClr val="FF0000"/>
                        </a:solidFill>
                      </a:endParaRPr>
                    </a:p>
                  </a:txBody>
                  <a:tcPr/>
                </a:tc>
                <a:extLst>
                  <a:ext uri="{0D108BD9-81ED-4DB2-BD59-A6C34878D82A}">
                    <a16:rowId xmlns:a16="http://schemas.microsoft.com/office/drawing/2014/main" val="3691495682"/>
                  </a:ext>
                </a:extLst>
              </a:tr>
              <a:tr h="350950">
                <a:tc>
                  <a:txBody>
                    <a:bodyPr/>
                    <a:lstStyle/>
                    <a:p>
                      <a:r>
                        <a:rPr lang="en-GB" dirty="0"/>
                        <a:t>8</a:t>
                      </a:r>
                      <a:endParaRPr lang="en-US" dirty="0"/>
                    </a:p>
                  </a:txBody>
                  <a:tcPr/>
                </a:tc>
                <a:tc>
                  <a:txBody>
                    <a:bodyPr/>
                    <a:lstStyle/>
                    <a:p>
                      <a:r>
                        <a:rPr lang="en-GB" dirty="0"/>
                        <a:t>30</a:t>
                      </a:r>
                      <a:endParaRPr lang="en-US" dirty="0"/>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dirty="0">
                          <a:solidFill>
                            <a:srgbClr val="0070C0"/>
                          </a:solidFill>
                        </a:rPr>
                        <a:t>A</a:t>
                      </a:r>
                      <a:r>
                        <a:rPr lang="en-GB" dirty="0"/>
                        <a:t> &lt; </a:t>
                      </a:r>
                      <a:r>
                        <a:rPr lang="en-GB" dirty="0">
                          <a:solidFill>
                            <a:srgbClr val="FF0000"/>
                          </a:solidFill>
                        </a:rPr>
                        <a:t>B</a:t>
                      </a:r>
                      <a:r>
                        <a:rPr lang="en-GB" dirty="0"/>
                        <a:t> &lt; </a:t>
                      </a:r>
                      <a:r>
                        <a:rPr lang="en-GB" dirty="0">
                          <a:solidFill>
                            <a:srgbClr val="00B050"/>
                          </a:solidFill>
                        </a:rPr>
                        <a:t>C</a:t>
                      </a:r>
                      <a:endParaRPr lang="en-US" dirty="0">
                        <a:solidFill>
                          <a:srgbClr val="00B050"/>
                        </a:solidFill>
                      </a:endParaRPr>
                    </a:p>
                  </a:txBody>
                  <a:tcPr/>
                </a:tc>
                <a:tc>
                  <a:txBody>
                    <a:bodyPr/>
                    <a:lstStyle/>
                    <a:p>
                      <a:r>
                        <a:rPr lang="en-GB" dirty="0">
                          <a:solidFill>
                            <a:srgbClr val="3778B9"/>
                          </a:solidFill>
                        </a:rPr>
                        <a:t>A</a:t>
                      </a:r>
                      <a:r>
                        <a:rPr lang="en-GB" dirty="0"/>
                        <a:t>, </a:t>
                      </a:r>
                      <a:r>
                        <a:rPr lang="en-GB" dirty="0">
                          <a:solidFill>
                            <a:srgbClr val="FF0000"/>
                          </a:solidFill>
                        </a:rPr>
                        <a:t>B</a:t>
                      </a:r>
                      <a:endParaRPr lang="en-US" dirty="0">
                        <a:solidFill>
                          <a:srgbClr val="FF0000"/>
                        </a:solidFill>
                      </a:endParaRPr>
                    </a:p>
                  </a:txBody>
                  <a:tcPr/>
                </a:tc>
                <a:extLst>
                  <a:ext uri="{0D108BD9-81ED-4DB2-BD59-A6C34878D82A}">
                    <a16:rowId xmlns:a16="http://schemas.microsoft.com/office/drawing/2014/main" val="1676605137"/>
                  </a:ext>
                </a:extLst>
              </a:tr>
              <a:tr h="350950">
                <a:tc>
                  <a:txBody>
                    <a:bodyPr/>
                    <a:lstStyle/>
                    <a:p>
                      <a:r>
                        <a:rPr lang="en-GB" dirty="0"/>
                        <a:t>9</a:t>
                      </a:r>
                      <a:endParaRPr lang="en-US" dirty="0"/>
                    </a:p>
                  </a:txBody>
                  <a:tcPr/>
                </a:tc>
                <a:tc>
                  <a:txBody>
                    <a:bodyPr/>
                    <a:lstStyle/>
                    <a:p>
                      <a:r>
                        <a:rPr lang="en-GB" dirty="0"/>
                        <a:t>36</a:t>
                      </a:r>
                      <a:endParaRPr lang="en-US" dirty="0"/>
                    </a:p>
                  </a:txBody>
                  <a:tcPr/>
                </a:tc>
                <a:tc>
                  <a:txBody>
                    <a:bodyPr/>
                    <a:lstStyle/>
                    <a:p>
                      <a:r>
                        <a:rPr lang="en-GB" dirty="0">
                          <a:solidFill>
                            <a:srgbClr val="0070C0"/>
                          </a:solidFill>
                        </a:rPr>
                        <a:t>A </a:t>
                      </a:r>
                      <a:r>
                        <a:rPr lang="en-GB" dirty="0"/>
                        <a:t>&lt; </a:t>
                      </a:r>
                      <a:r>
                        <a:rPr lang="en-GB" dirty="0">
                          <a:solidFill>
                            <a:srgbClr val="FF0000"/>
                          </a:solidFill>
                        </a:rPr>
                        <a:t>B</a:t>
                      </a:r>
                      <a:r>
                        <a:rPr lang="en-GB" dirty="0"/>
                        <a:t> &lt; </a:t>
                      </a:r>
                      <a:r>
                        <a:rPr lang="en-GB" dirty="0">
                          <a:solidFill>
                            <a:srgbClr val="00B050"/>
                          </a:solidFill>
                        </a:rPr>
                        <a:t>C</a:t>
                      </a:r>
                      <a:endParaRPr lang="en-US" dirty="0">
                        <a:solidFill>
                          <a:srgbClr val="00B050"/>
                        </a:solidFill>
                      </a:endParaRPr>
                    </a:p>
                  </a:txBody>
                  <a:tcPr/>
                </a:tc>
                <a:tc>
                  <a:txBody>
                    <a:bodyPr/>
                    <a:lstStyle/>
                    <a:p>
                      <a:r>
                        <a:rPr lang="en-GB" dirty="0">
                          <a:solidFill>
                            <a:srgbClr val="3778B9"/>
                          </a:solidFill>
                        </a:rPr>
                        <a:t>A</a:t>
                      </a:r>
                      <a:r>
                        <a:rPr lang="en-GB" dirty="0"/>
                        <a:t>, </a:t>
                      </a:r>
                      <a:r>
                        <a:rPr lang="en-GB" dirty="0">
                          <a:solidFill>
                            <a:srgbClr val="FF0000"/>
                          </a:solidFill>
                        </a:rPr>
                        <a:t>B</a:t>
                      </a:r>
                      <a:r>
                        <a:rPr lang="en-GB" dirty="0"/>
                        <a:t>, </a:t>
                      </a:r>
                      <a:r>
                        <a:rPr lang="en-GB" dirty="0">
                          <a:solidFill>
                            <a:srgbClr val="00B050"/>
                          </a:solidFill>
                        </a:rPr>
                        <a:t>C</a:t>
                      </a:r>
                      <a:endParaRPr lang="en-US" dirty="0">
                        <a:solidFill>
                          <a:srgbClr val="00B050"/>
                        </a:solidFill>
                      </a:endParaRPr>
                    </a:p>
                  </a:txBody>
                  <a:tcPr/>
                </a:tc>
                <a:extLst>
                  <a:ext uri="{0D108BD9-81ED-4DB2-BD59-A6C34878D82A}">
                    <a16:rowId xmlns:a16="http://schemas.microsoft.com/office/drawing/2014/main" val="1570990763"/>
                  </a:ext>
                </a:extLst>
              </a:tr>
              <a:tr h="505674">
                <a:tc>
                  <a:txBody>
                    <a:bodyPr/>
                    <a:lstStyle/>
                    <a:p>
                      <a:r>
                        <a:rPr lang="en-GB" dirty="0"/>
                        <a:t>10</a:t>
                      </a:r>
                      <a:endParaRPr lang="en-US" dirty="0"/>
                    </a:p>
                  </a:txBody>
                  <a:tcPr/>
                </a:tc>
                <a:tc>
                  <a:txBody>
                    <a:bodyPr/>
                    <a:lstStyle/>
                    <a:p>
                      <a:r>
                        <a:rPr lang="en-GB" dirty="0"/>
                        <a:t>40</a:t>
                      </a:r>
                      <a:endParaRPr lang="en-US" dirty="0"/>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dirty="0">
                          <a:solidFill>
                            <a:srgbClr val="0070C0"/>
                          </a:solidFill>
                        </a:rPr>
                        <a:t>A</a:t>
                      </a:r>
                      <a:r>
                        <a:rPr lang="en-GB" dirty="0"/>
                        <a:t> &lt; </a:t>
                      </a:r>
                      <a:r>
                        <a:rPr lang="en-GB" dirty="0">
                          <a:solidFill>
                            <a:srgbClr val="FF0000"/>
                          </a:solidFill>
                        </a:rPr>
                        <a:t>B</a:t>
                      </a:r>
                      <a:r>
                        <a:rPr lang="en-GB" dirty="0"/>
                        <a:t> &lt; </a:t>
                      </a:r>
                      <a:r>
                        <a:rPr lang="en-GB" dirty="0">
                          <a:solidFill>
                            <a:srgbClr val="00B050"/>
                          </a:solidFill>
                        </a:rPr>
                        <a:t>C</a:t>
                      </a:r>
                      <a:endParaRPr lang="en-US" dirty="0">
                        <a:solidFill>
                          <a:srgbClr val="00B050"/>
                        </a:solidFill>
                      </a:endParaRPr>
                    </a:p>
                  </a:txBody>
                  <a:tcPr/>
                </a:tc>
                <a:tc>
                  <a:txBody>
                    <a:bodyPr/>
                    <a:lstStyle/>
                    <a:p>
                      <a:r>
                        <a:rPr lang="en-GB" dirty="0">
                          <a:solidFill>
                            <a:srgbClr val="3778B9"/>
                          </a:solidFill>
                        </a:rPr>
                        <a:t>A</a:t>
                      </a:r>
                      <a:r>
                        <a:rPr lang="en-GB" dirty="0"/>
                        <a:t>, </a:t>
                      </a:r>
                      <a:r>
                        <a:rPr lang="en-GB" dirty="0">
                          <a:solidFill>
                            <a:srgbClr val="FF0000"/>
                          </a:solidFill>
                        </a:rPr>
                        <a:t>B</a:t>
                      </a:r>
                      <a:r>
                        <a:rPr lang="en-GB" dirty="0"/>
                        <a:t>, </a:t>
                      </a:r>
                      <a:r>
                        <a:rPr lang="en-GB" dirty="0">
                          <a:solidFill>
                            <a:srgbClr val="00B050"/>
                          </a:solidFill>
                        </a:rPr>
                        <a:t>C</a:t>
                      </a:r>
                      <a:endParaRPr lang="en-US" dirty="0">
                        <a:solidFill>
                          <a:srgbClr val="00B050"/>
                        </a:solidFill>
                      </a:endParaRPr>
                    </a:p>
                  </a:txBody>
                  <a:tcPr/>
                </a:tc>
                <a:extLst>
                  <a:ext uri="{0D108BD9-81ED-4DB2-BD59-A6C34878D82A}">
                    <a16:rowId xmlns:a16="http://schemas.microsoft.com/office/drawing/2014/main" val="3369581710"/>
                  </a:ext>
                </a:extLst>
              </a:tr>
            </a:tbl>
          </a:graphicData>
        </a:graphic>
      </p:graphicFrame>
      <p:sp>
        <p:nvSpPr>
          <p:cNvPr id="43" name="Rectangle 42">
            <a:extLst>
              <a:ext uri="{FF2B5EF4-FFF2-40B4-BE49-F238E27FC236}">
                <a16:creationId xmlns:a16="http://schemas.microsoft.com/office/drawing/2014/main" id="{D3DBD2FD-867F-49B5-BB67-1AEEB26E24B3}"/>
              </a:ext>
            </a:extLst>
          </p:cNvPr>
          <p:cNvSpPr/>
          <p:nvPr/>
        </p:nvSpPr>
        <p:spPr>
          <a:xfrm>
            <a:off x="334811" y="4349681"/>
            <a:ext cx="6281142" cy="738664"/>
          </a:xfrm>
          <a:prstGeom prst="rect">
            <a:avLst/>
          </a:prstGeom>
        </p:spPr>
        <p:txBody>
          <a:bodyPr wrap="square">
            <a:spAutoFit/>
          </a:bodyPr>
          <a:lstStyle/>
          <a:p>
            <a:r>
              <a:rPr lang="en-GB" sz="1400" dirty="0"/>
              <a:t>DER A has cheap availability and utilisation costs. DER B has high availability and cheap utilisation costs. DER C has cheap availability and high utilisation costs.</a:t>
            </a:r>
            <a:endParaRPr lang="en-US" sz="1400" dirty="0"/>
          </a:p>
        </p:txBody>
      </p:sp>
    </p:spTree>
    <p:extLst>
      <p:ext uri="{BB962C8B-B14F-4D97-AF65-F5344CB8AC3E}">
        <p14:creationId xmlns:p14="http://schemas.microsoft.com/office/powerpoint/2010/main" val="16677218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D7410-82C5-453E-B44C-4371C84EBB4F}"/>
              </a:ext>
            </a:extLst>
          </p:cNvPr>
          <p:cNvSpPr>
            <a:spLocks noGrp="1"/>
          </p:cNvSpPr>
          <p:nvPr>
            <p:ph type="title"/>
          </p:nvPr>
        </p:nvSpPr>
        <p:spPr>
          <a:xfrm>
            <a:off x="269321" y="192631"/>
            <a:ext cx="8495999" cy="295466"/>
          </a:xfrm>
        </p:spPr>
        <p:txBody>
          <a:bodyPr/>
          <a:lstStyle/>
          <a:p>
            <a:pPr marL="180000" lvl="2"/>
            <a:r>
              <a:rPr lang="en-GB" sz="2400" b="1" dirty="0">
                <a:solidFill>
                  <a:schemeClr val="accent1"/>
                </a:solidFill>
                <a:latin typeface="+mj-lt"/>
                <a:ea typeface="+mj-ea"/>
                <a:cs typeface="+mj-cs"/>
              </a:rPr>
              <a:t>Examples of Reactive Power Requirements Scenarios</a:t>
            </a:r>
          </a:p>
        </p:txBody>
      </p:sp>
      <p:graphicFrame>
        <p:nvGraphicFramePr>
          <p:cNvPr id="6" name="Table 5"/>
          <p:cNvGraphicFramePr>
            <a:graphicFrameLocks noGrp="1"/>
          </p:cNvGraphicFramePr>
          <p:nvPr>
            <p:extLst>
              <p:ext uri="{D42A27DB-BD31-4B8C-83A1-F6EECF244321}">
                <p14:modId xmlns:p14="http://schemas.microsoft.com/office/powerpoint/2010/main" val="4074230458"/>
              </p:ext>
            </p:extLst>
          </p:nvPr>
        </p:nvGraphicFramePr>
        <p:xfrm>
          <a:off x="441839" y="560070"/>
          <a:ext cx="6696218" cy="4023359"/>
        </p:xfrm>
        <a:graphic>
          <a:graphicData uri="http://schemas.openxmlformats.org/drawingml/2006/table">
            <a:tbl>
              <a:tblPr firstRow="1" firstCol="1" bandRow="1">
                <a:tableStyleId>{5C22544A-7EE6-4342-B048-85BDC9FD1C3A}</a:tableStyleId>
              </a:tblPr>
              <a:tblGrid>
                <a:gridCol w="1115295">
                  <a:extLst>
                    <a:ext uri="{9D8B030D-6E8A-4147-A177-3AD203B41FA5}">
                      <a16:colId xmlns:a16="http://schemas.microsoft.com/office/drawing/2014/main" val="1879721052"/>
                    </a:ext>
                  </a:extLst>
                </a:gridCol>
                <a:gridCol w="1115295">
                  <a:extLst>
                    <a:ext uri="{9D8B030D-6E8A-4147-A177-3AD203B41FA5}">
                      <a16:colId xmlns:a16="http://schemas.microsoft.com/office/drawing/2014/main" val="1951868705"/>
                    </a:ext>
                  </a:extLst>
                </a:gridCol>
                <a:gridCol w="2235038">
                  <a:extLst>
                    <a:ext uri="{9D8B030D-6E8A-4147-A177-3AD203B41FA5}">
                      <a16:colId xmlns:a16="http://schemas.microsoft.com/office/drawing/2014/main" val="3551449818"/>
                    </a:ext>
                  </a:extLst>
                </a:gridCol>
                <a:gridCol w="1115295">
                  <a:extLst>
                    <a:ext uri="{9D8B030D-6E8A-4147-A177-3AD203B41FA5}">
                      <a16:colId xmlns:a16="http://schemas.microsoft.com/office/drawing/2014/main" val="3325610261"/>
                    </a:ext>
                  </a:extLst>
                </a:gridCol>
                <a:gridCol w="1115295">
                  <a:extLst>
                    <a:ext uri="{9D8B030D-6E8A-4147-A177-3AD203B41FA5}">
                      <a16:colId xmlns:a16="http://schemas.microsoft.com/office/drawing/2014/main" val="1244500019"/>
                    </a:ext>
                  </a:extLst>
                </a:gridCol>
              </a:tblGrid>
              <a:tr h="606411">
                <a:tc>
                  <a:txBody>
                    <a:bodyPr/>
                    <a:lstStyle/>
                    <a:p>
                      <a:pPr algn="ctr">
                        <a:spcBef>
                          <a:spcPts val="600"/>
                        </a:spcBef>
                        <a:spcAft>
                          <a:spcPts val="600"/>
                        </a:spcAft>
                      </a:pPr>
                      <a:r>
                        <a:rPr lang="en-GB" sz="1200" dirty="0">
                          <a:effectLst/>
                          <a:latin typeface="+mj-lt"/>
                        </a:rPr>
                        <a:t> </a:t>
                      </a:r>
                      <a:endParaRPr lang="en-US" sz="1200" dirty="0">
                        <a:effectLst/>
                        <a:latin typeface="+mj-lt"/>
                        <a:ea typeface="Calibri" panose="020F0502020204030204" pitchFamily="34" charset="0"/>
                        <a:cs typeface="Times New Roman" panose="02020603050405020304" pitchFamily="18" charset="0"/>
                      </a:endParaRPr>
                    </a:p>
                  </a:txBody>
                  <a:tcPr marL="35393" marR="35393" marT="0" marB="0"/>
                </a:tc>
                <a:tc>
                  <a:txBody>
                    <a:bodyPr/>
                    <a:lstStyle/>
                    <a:p>
                      <a:pPr algn="ctr">
                        <a:spcBef>
                          <a:spcPts val="600"/>
                        </a:spcBef>
                        <a:spcAft>
                          <a:spcPts val="600"/>
                        </a:spcAft>
                      </a:pPr>
                      <a:r>
                        <a:rPr lang="en-GB" sz="1200" dirty="0">
                          <a:effectLst/>
                          <a:latin typeface="+mj-lt"/>
                        </a:rPr>
                        <a:t>Scenario</a:t>
                      </a:r>
                      <a:endParaRPr lang="en-US" sz="1200" dirty="0">
                        <a:effectLst/>
                        <a:latin typeface="+mj-lt"/>
                        <a:ea typeface="Calibri" panose="020F0502020204030204" pitchFamily="34" charset="0"/>
                        <a:cs typeface="Times New Roman" panose="02020603050405020304" pitchFamily="18" charset="0"/>
                      </a:endParaRPr>
                    </a:p>
                  </a:txBody>
                  <a:tcPr marL="35393" marR="35393" marT="0" marB="0"/>
                </a:tc>
                <a:tc>
                  <a:txBody>
                    <a:bodyPr/>
                    <a:lstStyle/>
                    <a:p>
                      <a:pPr algn="ctr">
                        <a:spcBef>
                          <a:spcPts val="600"/>
                        </a:spcBef>
                        <a:spcAft>
                          <a:spcPts val="600"/>
                        </a:spcAft>
                      </a:pPr>
                      <a:r>
                        <a:rPr lang="en-GB" sz="1200" dirty="0">
                          <a:effectLst/>
                          <a:latin typeface="+mj-lt"/>
                        </a:rPr>
                        <a:t>Factors</a:t>
                      </a:r>
                      <a:endParaRPr lang="en-US" sz="1200" dirty="0">
                        <a:effectLst/>
                        <a:latin typeface="+mj-lt"/>
                        <a:ea typeface="Calibri" panose="020F0502020204030204" pitchFamily="34" charset="0"/>
                        <a:cs typeface="Times New Roman" panose="02020603050405020304" pitchFamily="18" charset="0"/>
                      </a:endParaRPr>
                    </a:p>
                  </a:txBody>
                  <a:tcPr marL="35393" marR="35393" marT="0" marB="0"/>
                </a:tc>
                <a:tc>
                  <a:txBody>
                    <a:bodyPr/>
                    <a:lstStyle/>
                    <a:p>
                      <a:pPr algn="ctr">
                        <a:spcBef>
                          <a:spcPts val="600"/>
                        </a:spcBef>
                        <a:spcAft>
                          <a:spcPts val="600"/>
                        </a:spcAft>
                      </a:pPr>
                      <a:r>
                        <a:rPr lang="en-GB" sz="1200" dirty="0">
                          <a:effectLst/>
                          <a:latin typeface="+mj-lt"/>
                        </a:rPr>
                        <a:t>Pre-fault capability (%)</a:t>
                      </a:r>
                      <a:endParaRPr lang="en-US" sz="1200" dirty="0">
                        <a:effectLst/>
                        <a:latin typeface="+mj-lt"/>
                        <a:ea typeface="Calibri" panose="020F0502020204030204" pitchFamily="34" charset="0"/>
                        <a:cs typeface="Times New Roman" panose="02020603050405020304" pitchFamily="18" charset="0"/>
                      </a:endParaRPr>
                    </a:p>
                  </a:txBody>
                  <a:tcPr marL="35393" marR="35393" marT="0" marB="0"/>
                </a:tc>
                <a:tc>
                  <a:txBody>
                    <a:bodyPr/>
                    <a:lstStyle/>
                    <a:p>
                      <a:pPr algn="ctr">
                        <a:spcBef>
                          <a:spcPts val="600"/>
                        </a:spcBef>
                        <a:spcAft>
                          <a:spcPts val="600"/>
                        </a:spcAft>
                      </a:pPr>
                      <a:r>
                        <a:rPr lang="en-GB" sz="1200" dirty="0">
                          <a:effectLst/>
                          <a:latin typeface="+mj-lt"/>
                        </a:rPr>
                        <a:t>Post fault capability (%)</a:t>
                      </a:r>
                      <a:endParaRPr lang="en-US" sz="1200" dirty="0">
                        <a:effectLst/>
                        <a:latin typeface="+mj-lt"/>
                        <a:ea typeface="Calibri" panose="020F0502020204030204" pitchFamily="34" charset="0"/>
                        <a:cs typeface="Times New Roman" panose="02020603050405020304" pitchFamily="18" charset="0"/>
                      </a:endParaRPr>
                    </a:p>
                  </a:txBody>
                  <a:tcPr marL="35393" marR="35393" marT="0" marB="0"/>
                </a:tc>
                <a:extLst>
                  <a:ext uri="{0D108BD9-81ED-4DB2-BD59-A6C34878D82A}">
                    <a16:rowId xmlns:a16="http://schemas.microsoft.com/office/drawing/2014/main" val="3597061279"/>
                  </a:ext>
                </a:extLst>
              </a:tr>
              <a:tr h="584502">
                <a:tc>
                  <a:txBody>
                    <a:bodyPr/>
                    <a:lstStyle/>
                    <a:p>
                      <a:pPr algn="ctr">
                        <a:spcBef>
                          <a:spcPts val="600"/>
                        </a:spcBef>
                        <a:spcAft>
                          <a:spcPts val="600"/>
                        </a:spcAft>
                      </a:pPr>
                      <a:endParaRPr lang="en-GB" sz="1200" dirty="0">
                        <a:effectLst/>
                        <a:latin typeface="+mj-lt"/>
                      </a:endParaRPr>
                    </a:p>
                    <a:p>
                      <a:pPr algn="ctr">
                        <a:spcBef>
                          <a:spcPts val="600"/>
                        </a:spcBef>
                        <a:spcAft>
                          <a:spcPts val="600"/>
                        </a:spcAft>
                      </a:pPr>
                      <a:r>
                        <a:rPr lang="en-GB" sz="1200" dirty="0">
                          <a:effectLst/>
                          <a:latin typeface="+mj-lt"/>
                        </a:rPr>
                        <a:t>1</a:t>
                      </a:r>
                      <a:endParaRPr lang="en-US" sz="1200" dirty="0">
                        <a:effectLst/>
                        <a:latin typeface="+mj-lt"/>
                        <a:ea typeface="Calibri" panose="020F0502020204030204" pitchFamily="34" charset="0"/>
                        <a:cs typeface="Times New Roman" panose="02020603050405020304" pitchFamily="18" charset="0"/>
                      </a:endParaRPr>
                    </a:p>
                  </a:txBody>
                  <a:tcPr marL="35393" marR="35393" marT="0" marB="0"/>
                </a:tc>
                <a:tc>
                  <a:txBody>
                    <a:bodyPr/>
                    <a:lstStyle/>
                    <a:p>
                      <a:pPr algn="ctr">
                        <a:spcBef>
                          <a:spcPts val="600"/>
                        </a:spcBef>
                        <a:spcAft>
                          <a:spcPts val="600"/>
                        </a:spcAft>
                      </a:pPr>
                      <a:r>
                        <a:rPr lang="en-GB" sz="1200" dirty="0">
                          <a:effectLst/>
                          <a:latin typeface="+mj-lt"/>
                        </a:rPr>
                        <a:t>High Voltage </a:t>
                      </a:r>
                      <a:endParaRPr lang="en-US" sz="1200" dirty="0">
                        <a:effectLst/>
                        <a:latin typeface="+mj-lt"/>
                        <a:ea typeface="Calibri" panose="020F0502020204030204" pitchFamily="34" charset="0"/>
                        <a:cs typeface="Times New Roman" panose="02020603050405020304" pitchFamily="18" charset="0"/>
                      </a:endParaRPr>
                    </a:p>
                  </a:txBody>
                  <a:tcPr marL="35393" marR="35393" marT="0" marB="0" anchor="ctr"/>
                </a:tc>
                <a:tc>
                  <a:txBody>
                    <a:bodyPr/>
                    <a:lstStyle/>
                    <a:p>
                      <a:pPr algn="ctr">
                        <a:spcBef>
                          <a:spcPts val="600"/>
                        </a:spcBef>
                        <a:spcAft>
                          <a:spcPts val="600"/>
                        </a:spcAft>
                      </a:pPr>
                      <a:r>
                        <a:rPr lang="en-GB" sz="1200" dirty="0">
                          <a:effectLst/>
                          <a:latin typeface="+mj-lt"/>
                        </a:rPr>
                        <a:t>Demand/ generation</a:t>
                      </a:r>
                      <a:endParaRPr lang="en-US" sz="1200" dirty="0">
                        <a:effectLst/>
                        <a:latin typeface="+mj-lt"/>
                      </a:endParaRPr>
                    </a:p>
                    <a:p>
                      <a:pPr algn="ctr">
                        <a:spcBef>
                          <a:spcPts val="600"/>
                        </a:spcBef>
                        <a:spcAft>
                          <a:spcPts val="600"/>
                        </a:spcAft>
                      </a:pPr>
                      <a:r>
                        <a:rPr lang="en-GB" sz="1200" dirty="0">
                          <a:effectLst/>
                          <a:latin typeface="+mj-lt"/>
                        </a:rPr>
                        <a:t>High import/ export from IC</a:t>
                      </a:r>
                      <a:endParaRPr lang="en-US" sz="1200" dirty="0">
                        <a:effectLst/>
                        <a:latin typeface="+mj-lt"/>
                        <a:ea typeface="Calibri" panose="020F0502020204030204" pitchFamily="34" charset="0"/>
                        <a:cs typeface="Times New Roman" panose="02020603050405020304" pitchFamily="18" charset="0"/>
                      </a:endParaRPr>
                    </a:p>
                  </a:txBody>
                  <a:tcPr marL="35393" marR="35393" marT="0" marB="0" anchor="ctr"/>
                </a:tc>
                <a:tc>
                  <a:txBody>
                    <a:bodyPr/>
                    <a:lstStyle/>
                    <a:p>
                      <a:pPr algn="ctr">
                        <a:spcBef>
                          <a:spcPts val="600"/>
                        </a:spcBef>
                        <a:spcAft>
                          <a:spcPts val="600"/>
                        </a:spcAft>
                      </a:pPr>
                      <a:r>
                        <a:rPr lang="en-GB" sz="1200" dirty="0">
                          <a:effectLst/>
                          <a:latin typeface="+mj-lt"/>
                        </a:rPr>
                        <a:t>100</a:t>
                      </a:r>
                    </a:p>
                  </a:txBody>
                  <a:tcPr marL="35393" marR="35393" marT="0" marB="0" anchor="ctr"/>
                </a:tc>
                <a:tc>
                  <a:txBody>
                    <a:bodyPr/>
                    <a:lstStyle/>
                    <a:p>
                      <a:pPr algn="ctr">
                        <a:spcBef>
                          <a:spcPts val="600"/>
                        </a:spcBef>
                        <a:spcAft>
                          <a:spcPts val="600"/>
                        </a:spcAft>
                      </a:pPr>
                      <a:r>
                        <a:rPr lang="en-GB" sz="1200" dirty="0">
                          <a:effectLst/>
                          <a:latin typeface="+mj-lt"/>
                        </a:rPr>
                        <a:t>100</a:t>
                      </a:r>
                    </a:p>
                  </a:txBody>
                  <a:tcPr marL="35393" marR="35393" marT="0" marB="0" anchor="ctr"/>
                </a:tc>
                <a:extLst>
                  <a:ext uri="{0D108BD9-81ED-4DB2-BD59-A6C34878D82A}">
                    <a16:rowId xmlns:a16="http://schemas.microsoft.com/office/drawing/2014/main" val="682468783"/>
                  </a:ext>
                </a:extLst>
              </a:tr>
              <a:tr h="611042">
                <a:tc>
                  <a:txBody>
                    <a:bodyPr/>
                    <a:lstStyle/>
                    <a:p>
                      <a:pPr algn="ctr">
                        <a:spcBef>
                          <a:spcPts val="600"/>
                        </a:spcBef>
                        <a:spcAft>
                          <a:spcPts val="600"/>
                        </a:spcAft>
                      </a:pPr>
                      <a:endParaRPr lang="en-GB" sz="1200" dirty="0">
                        <a:effectLst/>
                        <a:latin typeface="+mj-lt"/>
                      </a:endParaRPr>
                    </a:p>
                    <a:p>
                      <a:pPr algn="ctr">
                        <a:spcBef>
                          <a:spcPts val="600"/>
                        </a:spcBef>
                        <a:spcAft>
                          <a:spcPts val="600"/>
                        </a:spcAft>
                      </a:pPr>
                      <a:r>
                        <a:rPr lang="en-GB" sz="1200" dirty="0">
                          <a:effectLst/>
                          <a:latin typeface="+mj-lt"/>
                        </a:rPr>
                        <a:t>2</a:t>
                      </a:r>
                      <a:endParaRPr lang="en-US" sz="1200" dirty="0">
                        <a:effectLst/>
                        <a:latin typeface="+mj-lt"/>
                        <a:ea typeface="Calibri" panose="020F0502020204030204" pitchFamily="34" charset="0"/>
                        <a:cs typeface="Times New Roman" panose="02020603050405020304" pitchFamily="18" charset="0"/>
                      </a:endParaRPr>
                    </a:p>
                  </a:txBody>
                  <a:tcPr marL="35393" marR="35393" marT="0" marB="0"/>
                </a:tc>
                <a:tc>
                  <a:txBody>
                    <a:bodyPr/>
                    <a:lstStyle/>
                    <a:p>
                      <a:pPr algn="ctr">
                        <a:spcBef>
                          <a:spcPts val="600"/>
                        </a:spcBef>
                        <a:spcAft>
                          <a:spcPts val="600"/>
                        </a:spcAft>
                      </a:pPr>
                      <a:r>
                        <a:rPr lang="en-GB" sz="1200">
                          <a:effectLst/>
                          <a:latin typeface="+mj-lt"/>
                        </a:rPr>
                        <a:t>High Voltage</a:t>
                      </a:r>
                      <a:endParaRPr lang="en-US" sz="1200">
                        <a:effectLst/>
                        <a:latin typeface="+mj-lt"/>
                        <a:ea typeface="Calibri" panose="020F0502020204030204" pitchFamily="34" charset="0"/>
                        <a:cs typeface="Times New Roman" panose="02020603050405020304" pitchFamily="18" charset="0"/>
                      </a:endParaRPr>
                    </a:p>
                  </a:txBody>
                  <a:tcPr marL="35393" marR="35393" marT="0" marB="0" anchor="ctr"/>
                </a:tc>
                <a:tc>
                  <a:txBody>
                    <a:bodyPr/>
                    <a:lstStyle/>
                    <a:p>
                      <a:pPr algn="ctr">
                        <a:spcBef>
                          <a:spcPts val="600"/>
                        </a:spcBef>
                        <a:spcAft>
                          <a:spcPts val="600"/>
                        </a:spcAft>
                      </a:pPr>
                      <a:r>
                        <a:rPr lang="en-GB" sz="1200" dirty="0">
                          <a:effectLst/>
                          <a:latin typeface="+mj-lt"/>
                        </a:rPr>
                        <a:t>Demand/ generation</a:t>
                      </a:r>
                      <a:endParaRPr lang="en-US" sz="1200" dirty="0">
                        <a:effectLst/>
                        <a:latin typeface="+mj-lt"/>
                      </a:endParaRPr>
                    </a:p>
                    <a:p>
                      <a:pPr algn="ctr">
                        <a:spcBef>
                          <a:spcPts val="600"/>
                        </a:spcBef>
                        <a:spcAft>
                          <a:spcPts val="600"/>
                        </a:spcAft>
                      </a:pPr>
                      <a:r>
                        <a:rPr lang="en-GB" sz="1200" dirty="0">
                          <a:effectLst/>
                          <a:latin typeface="+mj-lt"/>
                        </a:rPr>
                        <a:t>Low import/ export from IC</a:t>
                      </a:r>
                      <a:endParaRPr lang="en-US" sz="1200" dirty="0">
                        <a:effectLst/>
                        <a:latin typeface="+mj-lt"/>
                        <a:ea typeface="Calibri" panose="020F0502020204030204" pitchFamily="34" charset="0"/>
                        <a:cs typeface="Times New Roman" panose="02020603050405020304" pitchFamily="18" charset="0"/>
                      </a:endParaRPr>
                    </a:p>
                  </a:txBody>
                  <a:tcPr marL="35393" marR="35393" marT="0" marB="0" anchor="ctr"/>
                </a:tc>
                <a:tc>
                  <a:txBody>
                    <a:bodyPr/>
                    <a:lstStyle/>
                    <a:p>
                      <a:pPr algn="ctr">
                        <a:spcBef>
                          <a:spcPts val="600"/>
                        </a:spcBef>
                        <a:spcAft>
                          <a:spcPts val="600"/>
                        </a:spcAft>
                      </a:pPr>
                      <a:r>
                        <a:rPr lang="en-GB" sz="1200" dirty="0">
                          <a:effectLst/>
                          <a:latin typeface="+mj-lt"/>
                        </a:rPr>
                        <a:t>100</a:t>
                      </a:r>
                    </a:p>
                  </a:txBody>
                  <a:tcPr marL="35393" marR="35393" marT="0" marB="0" anchor="ctr"/>
                </a:tc>
                <a:tc>
                  <a:txBody>
                    <a:bodyPr/>
                    <a:lstStyle/>
                    <a:p>
                      <a:pPr algn="ctr">
                        <a:spcBef>
                          <a:spcPts val="600"/>
                        </a:spcBef>
                        <a:spcAft>
                          <a:spcPts val="600"/>
                        </a:spcAft>
                      </a:pPr>
                      <a:r>
                        <a:rPr lang="en-GB" sz="1200" dirty="0">
                          <a:effectLst/>
                          <a:latin typeface="+mj-lt"/>
                        </a:rPr>
                        <a:t>0</a:t>
                      </a:r>
                    </a:p>
                  </a:txBody>
                  <a:tcPr marL="35393" marR="35393" marT="0" marB="0" anchor="ctr"/>
                </a:tc>
                <a:extLst>
                  <a:ext uri="{0D108BD9-81ED-4DB2-BD59-A6C34878D82A}">
                    <a16:rowId xmlns:a16="http://schemas.microsoft.com/office/drawing/2014/main" val="1651738638"/>
                  </a:ext>
                </a:extLst>
              </a:tr>
              <a:tr h="555351">
                <a:tc>
                  <a:txBody>
                    <a:bodyPr/>
                    <a:lstStyle/>
                    <a:p>
                      <a:pPr algn="ctr">
                        <a:spcBef>
                          <a:spcPts val="600"/>
                        </a:spcBef>
                        <a:spcAft>
                          <a:spcPts val="600"/>
                        </a:spcAft>
                      </a:pPr>
                      <a:endParaRPr lang="en-GB" sz="1200" dirty="0">
                        <a:effectLst/>
                        <a:latin typeface="+mj-lt"/>
                      </a:endParaRPr>
                    </a:p>
                    <a:p>
                      <a:pPr algn="ctr">
                        <a:spcBef>
                          <a:spcPts val="600"/>
                        </a:spcBef>
                        <a:spcAft>
                          <a:spcPts val="600"/>
                        </a:spcAft>
                      </a:pPr>
                      <a:r>
                        <a:rPr lang="en-GB" sz="1200" dirty="0">
                          <a:effectLst/>
                          <a:latin typeface="+mj-lt"/>
                        </a:rPr>
                        <a:t>3</a:t>
                      </a:r>
                      <a:endParaRPr lang="en-US" sz="1200" dirty="0">
                        <a:effectLst/>
                        <a:latin typeface="+mj-lt"/>
                        <a:ea typeface="Calibri" panose="020F0502020204030204" pitchFamily="34" charset="0"/>
                        <a:cs typeface="Times New Roman" panose="02020603050405020304" pitchFamily="18" charset="0"/>
                      </a:endParaRPr>
                    </a:p>
                  </a:txBody>
                  <a:tcPr marL="35393" marR="35393" marT="0" marB="0"/>
                </a:tc>
                <a:tc>
                  <a:txBody>
                    <a:bodyPr/>
                    <a:lstStyle/>
                    <a:p>
                      <a:pPr algn="ctr">
                        <a:spcBef>
                          <a:spcPts val="600"/>
                        </a:spcBef>
                        <a:spcAft>
                          <a:spcPts val="600"/>
                        </a:spcAft>
                      </a:pPr>
                      <a:r>
                        <a:rPr lang="en-GB" sz="1200">
                          <a:effectLst/>
                          <a:latin typeface="+mj-lt"/>
                        </a:rPr>
                        <a:t>Medium Voltage</a:t>
                      </a:r>
                      <a:endParaRPr lang="en-US" sz="1200">
                        <a:effectLst/>
                        <a:latin typeface="+mj-lt"/>
                        <a:ea typeface="Calibri" panose="020F0502020204030204" pitchFamily="34" charset="0"/>
                        <a:cs typeface="Times New Roman" panose="02020603050405020304" pitchFamily="18" charset="0"/>
                      </a:endParaRPr>
                    </a:p>
                  </a:txBody>
                  <a:tcPr marL="35393" marR="35393" marT="0" marB="0" anchor="ctr"/>
                </a:tc>
                <a:tc>
                  <a:txBody>
                    <a:bodyPr/>
                    <a:lstStyle/>
                    <a:p>
                      <a:pPr algn="ctr">
                        <a:spcBef>
                          <a:spcPts val="600"/>
                        </a:spcBef>
                        <a:spcAft>
                          <a:spcPts val="600"/>
                        </a:spcAft>
                      </a:pPr>
                      <a:r>
                        <a:rPr lang="en-GB" sz="1200" dirty="0">
                          <a:effectLst/>
                          <a:latin typeface="+mj-lt"/>
                        </a:rPr>
                        <a:t>High import/ export from IC</a:t>
                      </a:r>
                      <a:endParaRPr lang="en-US" sz="1200" dirty="0">
                        <a:effectLst/>
                        <a:latin typeface="+mj-lt"/>
                        <a:ea typeface="Calibri" panose="020F0502020204030204" pitchFamily="34" charset="0"/>
                        <a:cs typeface="Times New Roman" panose="02020603050405020304" pitchFamily="18" charset="0"/>
                      </a:endParaRPr>
                    </a:p>
                  </a:txBody>
                  <a:tcPr marL="35393" marR="35393" marT="0" marB="0" anchor="ctr"/>
                </a:tc>
                <a:tc>
                  <a:txBody>
                    <a:bodyPr/>
                    <a:lstStyle/>
                    <a:p>
                      <a:pPr algn="ctr">
                        <a:spcBef>
                          <a:spcPts val="600"/>
                        </a:spcBef>
                        <a:spcAft>
                          <a:spcPts val="600"/>
                        </a:spcAft>
                      </a:pPr>
                      <a:r>
                        <a:rPr lang="en-GB" sz="1200" dirty="0">
                          <a:effectLst/>
                          <a:latin typeface="+mj-lt"/>
                        </a:rPr>
                        <a:t>50</a:t>
                      </a:r>
                    </a:p>
                  </a:txBody>
                  <a:tcPr marL="35393" marR="35393" marT="0" marB="0" anchor="ctr"/>
                </a:tc>
                <a:tc>
                  <a:txBody>
                    <a:bodyPr/>
                    <a:lstStyle/>
                    <a:p>
                      <a:pPr algn="ctr">
                        <a:spcBef>
                          <a:spcPts val="600"/>
                        </a:spcBef>
                        <a:spcAft>
                          <a:spcPts val="600"/>
                        </a:spcAft>
                      </a:pPr>
                      <a:r>
                        <a:rPr lang="en-GB" sz="1200" dirty="0">
                          <a:effectLst/>
                          <a:latin typeface="+mj-lt"/>
                        </a:rPr>
                        <a:t>100</a:t>
                      </a:r>
                    </a:p>
                  </a:txBody>
                  <a:tcPr marL="35393" marR="35393" marT="0" marB="0" anchor="ctr"/>
                </a:tc>
                <a:extLst>
                  <a:ext uri="{0D108BD9-81ED-4DB2-BD59-A6C34878D82A}">
                    <a16:rowId xmlns:a16="http://schemas.microsoft.com/office/drawing/2014/main" val="3170790273"/>
                  </a:ext>
                </a:extLst>
              </a:tr>
              <a:tr h="555351">
                <a:tc>
                  <a:txBody>
                    <a:bodyPr/>
                    <a:lstStyle/>
                    <a:p>
                      <a:pPr algn="ctr">
                        <a:spcBef>
                          <a:spcPts val="600"/>
                        </a:spcBef>
                        <a:spcAft>
                          <a:spcPts val="600"/>
                        </a:spcAft>
                      </a:pPr>
                      <a:endParaRPr lang="en-GB" sz="1200" dirty="0">
                        <a:effectLst/>
                        <a:latin typeface="+mj-lt"/>
                      </a:endParaRPr>
                    </a:p>
                    <a:p>
                      <a:pPr algn="ctr">
                        <a:spcBef>
                          <a:spcPts val="600"/>
                        </a:spcBef>
                        <a:spcAft>
                          <a:spcPts val="600"/>
                        </a:spcAft>
                      </a:pPr>
                      <a:r>
                        <a:rPr lang="en-GB" sz="1200" dirty="0">
                          <a:effectLst/>
                          <a:latin typeface="+mj-lt"/>
                        </a:rPr>
                        <a:t>4</a:t>
                      </a:r>
                      <a:endParaRPr lang="en-US" sz="1200" dirty="0">
                        <a:effectLst/>
                        <a:latin typeface="+mj-lt"/>
                        <a:ea typeface="Calibri" panose="020F0502020204030204" pitchFamily="34" charset="0"/>
                        <a:cs typeface="Times New Roman" panose="02020603050405020304" pitchFamily="18" charset="0"/>
                      </a:endParaRPr>
                    </a:p>
                  </a:txBody>
                  <a:tcPr marL="35393" marR="35393" marT="0" marB="0"/>
                </a:tc>
                <a:tc>
                  <a:txBody>
                    <a:bodyPr/>
                    <a:lstStyle/>
                    <a:p>
                      <a:pPr algn="ctr">
                        <a:spcBef>
                          <a:spcPts val="600"/>
                        </a:spcBef>
                        <a:spcAft>
                          <a:spcPts val="600"/>
                        </a:spcAft>
                      </a:pPr>
                      <a:r>
                        <a:rPr lang="en-GB" sz="1200">
                          <a:effectLst/>
                          <a:latin typeface="+mj-lt"/>
                        </a:rPr>
                        <a:t>Medium Voltage</a:t>
                      </a:r>
                      <a:endParaRPr lang="en-US" sz="1200">
                        <a:effectLst/>
                        <a:latin typeface="+mj-lt"/>
                        <a:ea typeface="Calibri" panose="020F0502020204030204" pitchFamily="34" charset="0"/>
                        <a:cs typeface="Times New Roman" panose="02020603050405020304" pitchFamily="18" charset="0"/>
                      </a:endParaRPr>
                    </a:p>
                  </a:txBody>
                  <a:tcPr marL="35393" marR="35393" marT="0" marB="0" anchor="ctr"/>
                </a:tc>
                <a:tc>
                  <a:txBody>
                    <a:bodyPr/>
                    <a:lstStyle/>
                    <a:p>
                      <a:pPr algn="ctr">
                        <a:spcBef>
                          <a:spcPts val="600"/>
                        </a:spcBef>
                        <a:spcAft>
                          <a:spcPts val="600"/>
                        </a:spcAft>
                      </a:pPr>
                      <a:r>
                        <a:rPr lang="en-GB" sz="1200">
                          <a:effectLst/>
                          <a:latin typeface="+mj-lt"/>
                        </a:rPr>
                        <a:t>Low import/ export from IC</a:t>
                      </a:r>
                      <a:endParaRPr lang="en-US" sz="1200">
                        <a:effectLst/>
                        <a:latin typeface="+mj-lt"/>
                        <a:ea typeface="Calibri" panose="020F0502020204030204" pitchFamily="34" charset="0"/>
                        <a:cs typeface="Times New Roman" panose="02020603050405020304" pitchFamily="18" charset="0"/>
                      </a:endParaRPr>
                    </a:p>
                  </a:txBody>
                  <a:tcPr marL="35393" marR="35393" marT="0" marB="0" anchor="ctr"/>
                </a:tc>
                <a:tc>
                  <a:txBody>
                    <a:bodyPr/>
                    <a:lstStyle/>
                    <a:p>
                      <a:pPr algn="ctr">
                        <a:spcBef>
                          <a:spcPts val="600"/>
                        </a:spcBef>
                        <a:spcAft>
                          <a:spcPts val="600"/>
                        </a:spcAft>
                      </a:pPr>
                      <a:r>
                        <a:rPr lang="en-GB" sz="1200" dirty="0">
                          <a:effectLst/>
                          <a:latin typeface="+mj-lt"/>
                        </a:rPr>
                        <a:t>50</a:t>
                      </a:r>
                    </a:p>
                  </a:txBody>
                  <a:tcPr marL="35393" marR="35393" marT="0" marB="0" anchor="ctr"/>
                </a:tc>
                <a:tc>
                  <a:txBody>
                    <a:bodyPr/>
                    <a:lstStyle/>
                    <a:p>
                      <a:pPr algn="ctr">
                        <a:spcBef>
                          <a:spcPts val="600"/>
                        </a:spcBef>
                        <a:spcAft>
                          <a:spcPts val="600"/>
                        </a:spcAft>
                      </a:pPr>
                      <a:r>
                        <a:rPr lang="en-GB" sz="1200" dirty="0">
                          <a:effectLst/>
                          <a:latin typeface="+mj-lt"/>
                        </a:rPr>
                        <a:t>0</a:t>
                      </a:r>
                    </a:p>
                  </a:txBody>
                  <a:tcPr marL="35393" marR="35393" marT="0" marB="0" anchor="ctr"/>
                </a:tc>
                <a:extLst>
                  <a:ext uri="{0D108BD9-81ED-4DB2-BD59-A6C34878D82A}">
                    <a16:rowId xmlns:a16="http://schemas.microsoft.com/office/drawing/2014/main" val="3158723179"/>
                  </a:ext>
                </a:extLst>
              </a:tr>
              <a:tr h="555351">
                <a:tc>
                  <a:txBody>
                    <a:bodyPr/>
                    <a:lstStyle/>
                    <a:p>
                      <a:pPr algn="ctr">
                        <a:spcBef>
                          <a:spcPts val="600"/>
                        </a:spcBef>
                        <a:spcAft>
                          <a:spcPts val="600"/>
                        </a:spcAft>
                      </a:pPr>
                      <a:endParaRPr lang="en-GB" sz="1200" dirty="0">
                        <a:effectLst/>
                        <a:latin typeface="+mj-lt"/>
                      </a:endParaRPr>
                    </a:p>
                    <a:p>
                      <a:pPr algn="ctr">
                        <a:spcBef>
                          <a:spcPts val="600"/>
                        </a:spcBef>
                        <a:spcAft>
                          <a:spcPts val="600"/>
                        </a:spcAft>
                      </a:pPr>
                      <a:r>
                        <a:rPr lang="en-GB" sz="1200" dirty="0">
                          <a:effectLst/>
                          <a:latin typeface="+mj-lt"/>
                        </a:rPr>
                        <a:t>5</a:t>
                      </a:r>
                      <a:endParaRPr lang="en-US" sz="1200" dirty="0">
                        <a:effectLst/>
                        <a:latin typeface="+mj-lt"/>
                        <a:ea typeface="Calibri" panose="020F0502020204030204" pitchFamily="34" charset="0"/>
                        <a:cs typeface="Times New Roman" panose="02020603050405020304" pitchFamily="18" charset="0"/>
                      </a:endParaRPr>
                    </a:p>
                  </a:txBody>
                  <a:tcPr marL="35393" marR="35393" marT="0" marB="0"/>
                </a:tc>
                <a:tc>
                  <a:txBody>
                    <a:bodyPr/>
                    <a:lstStyle/>
                    <a:p>
                      <a:pPr algn="ctr">
                        <a:spcBef>
                          <a:spcPts val="600"/>
                        </a:spcBef>
                        <a:spcAft>
                          <a:spcPts val="600"/>
                        </a:spcAft>
                      </a:pPr>
                      <a:r>
                        <a:rPr lang="en-GB" sz="1200">
                          <a:effectLst/>
                          <a:latin typeface="+mj-lt"/>
                        </a:rPr>
                        <a:t>Low voltage </a:t>
                      </a:r>
                      <a:endParaRPr lang="en-US" sz="1200">
                        <a:effectLst/>
                        <a:latin typeface="+mj-lt"/>
                        <a:ea typeface="Calibri" panose="020F0502020204030204" pitchFamily="34" charset="0"/>
                        <a:cs typeface="Times New Roman" panose="02020603050405020304" pitchFamily="18" charset="0"/>
                      </a:endParaRPr>
                    </a:p>
                  </a:txBody>
                  <a:tcPr marL="35393" marR="35393" marT="0" marB="0" anchor="ctr"/>
                </a:tc>
                <a:tc>
                  <a:txBody>
                    <a:bodyPr/>
                    <a:lstStyle/>
                    <a:p>
                      <a:pPr algn="ctr">
                        <a:spcBef>
                          <a:spcPts val="600"/>
                        </a:spcBef>
                        <a:spcAft>
                          <a:spcPts val="600"/>
                        </a:spcAft>
                      </a:pPr>
                      <a:r>
                        <a:rPr lang="en-GB" sz="1200">
                          <a:effectLst/>
                          <a:latin typeface="+mj-lt"/>
                        </a:rPr>
                        <a:t>High import/ export from IC</a:t>
                      </a:r>
                      <a:endParaRPr lang="en-US" sz="1200">
                        <a:effectLst/>
                        <a:latin typeface="+mj-lt"/>
                        <a:ea typeface="Calibri" panose="020F0502020204030204" pitchFamily="34" charset="0"/>
                        <a:cs typeface="Times New Roman" panose="02020603050405020304" pitchFamily="18" charset="0"/>
                      </a:endParaRPr>
                    </a:p>
                  </a:txBody>
                  <a:tcPr marL="35393" marR="35393" marT="0" marB="0" anchor="ctr"/>
                </a:tc>
                <a:tc>
                  <a:txBody>
                    <a:bodyPr/>
                    <a:lstStyle/>
                    <a:p>
                      <a:pPr algn="ctr">
                        <a:spcBef>
                          <a:spcPts val="600"/>
                        </a:spcBef>
                        <a:spcAft>
                          <a:spcPts val="600"/>
                        </a:spcAft>
                      </a:pPr>
                      <a:r>
                        <a:rPr lang="en-GB" sz="1200" dirty="0">
                          <a:effectLst/>
                          <a:latin typeface="+mj-lt"/>
                        </a:rPr>
                        <a:t>0</a:t>
                      </a:r>
                    </a:p>
                  </a:txBody>
                  <a:tcPr marL="35393" marR="35393" marT="0" marB="0" anchor="ctr"/>
                </a:tc>
                <a:tc>
                  <a:txBody>
                    <a:bodyPr/>
                    <a:lstStyle/>
                    <a:p>
                      <a:pPr algn="ctr">
                        <a:spcBef>
                          <a:spcPts val="600"/>
                        </a:spcBef>
                        <a:spcAft>
                          <a:spcPts val="600"/>
                        </a:spcAft>
                      </a:pPr>
                      <a:r>
                        <a:rPr lang="en-GB" sz="1200" dirty="0">
                          <a:effectLst/>
                          <a:latin typeface="+mj-lt"/>
                        </a:rPr>
                        <a:t>100</a:t>
                      </a:r>
                    </a:p>
                  </a:txBody>
                  <a:tcPr marL="35393" marR="35393" marT="0" marB="0" anchor="ctr"/>
                </a:tc>
                <a:extLst>
                  <a:ext uri="{0D108BD9-81ED-4DB2-BD59-A6C34878D82A}">
                    <a16:rowId xmlns:a16="http://schemas.microsoft.com/office/drawing/2014/main" val="4006633242"/>
                  </a:ext>
                </a:extLst>
              </a:tr>
              <a:tr h="555351">
                <a:tc>
                  <a:txBody>
                    <a:bodyPr/>
                    <a:lstStyle/>
                    <a:p>
                      <a:pPr algn="ctr">
                        <a:spcBef>
                          <a:spcPts val="600"/>
                        </a:spcBef>
                        <a:spcAft>
                          <a:spcPts val="600"/>
                        </a:spcAft>
                      </a:pPr>
                      <a:endParaRPr lang="en-GB" sz="1200" dirty="0">
                        <a:effectLst/>
                        <a:latin typeface="+mj-lt"/>
                      </a:endParaRPr>
                    </a:p>
                    <a:p>
                      <a:pPr algn="ctr">
                        <a:spcBef>
                          <a:spcPts val="600"/>
                        </a:spcBef>
                        <a:spcAft>
                          <a:spcPts val="600"/>
                        </a:spcAft>
                      </a:pPr>
                      <a:r>
                        <a:rPr lang="en-GB" sz="1200" dirty="0">
                          <a:effectLst/>
                          <a:latin typeface="+mj-lt"/>
                        </a:rPr>
                        <a:t>6</a:t>
                      </a:r>
                      <a:endParaRPr lang="en-US" sz="1200" dirty="0">
                        <a:effectLst/>
                        <a:latin typeface="+mj-lt"/>
                        <a:ea typeface="Calibri" panose="020F0502020204030204" pitchFamily="34" charset="0"/>
                        <a:cs typeface="Times New Roman" panose="02020603050405020304" pitchFamily="18" charset="0"/>
                      </a:endParaRPr>
                    </a:p>
                  </a:txBody>
                  <a:tcPr marL="35393" marR="35393" marT="0" marB="0"/>
                </a:tc>
                <a:tc>
                  <a:txBody>
                    <a:bodyPr/>
                    <a:lstStyle/>
                    <a:p>
                      <a:pPr algn="ctr">
                        <a:spcBef>
                          <a:spcPts val="600"/>
                        </a:spcBef>
                        <a:spcAft>
                          <a:spcPts val="600"/>
                        </a:spcAft>
                      </a:pPr>
                      <a:r>
                        <a:rPr lang="en-GB" sz="1200">
                          <a:effectLst/>
                          <a:latin typeface="+mj-lt"/>
                        </a:rPr>
                        <a:t>Low voltage </a:t>
                      </a:r>
                      <a:endParaRPr lang="en-US" sz="1200">
                        <a:effectLst/>
                        <a:latin typeface="+mj-lt"/>
                        <a:ea typeface="Calibri" panose="020F0502020204030204" pitchFamily="34" charset="0"/>
                        <a:cs typeface="Times New Roman" panose="02020603050405020304" pitchFamily="18" charset="0"/>
                      </a:endParaRPr>
                    </a:p>
                  </a:txBody>
                  <a:tcPr marL="35393" marR="35393" marT="0" marB="0" anchor="ctr"/>
                </a:tc>
                <a:tc>
                  <a:txBody>
                    <a:bodyPr/>
                    <a:lstStyle/>
                    <a:p>
                      <a:pPr algn="ctr">
                        <a:spcBef>
                          <a:spcPts val="600"/>
                        </a:spcBef>
                        <a:spcAft>
                          <a:spcPts val="600"/>
                        </a:spcAft>
                      </a:pPr>
                      <a:r>
                        <a:rPr lang="en-GB" sz="1200">
                          <a:effectLst/>
                          <a:latin typeface="+mj-lt"/>
                        </a:rPr>
                        <a:t>Low import/ export from IC</a:t>
                      </a:r>
                      <a:endParaRPr lang="en-US" sz="1200">
                        <a:effectLst/>
                        <a:latin typeface="+mj-lt"/>
                        <a:ea typeface="Calibri" panose="020F0502020204030204" pitchFamily="34" charset="0"/>
                        <a:cs typeface="Times New Roman" panose="02020603050405020304" pitchFamily="18" charset="0"/>
                      </a:endParaRPr>
                    </a:p>
                  </a:txBody>
                  <a:tcPr marL="35393" marR="35393" marT="0" marB="0" anchor="ctr"/>
                </a:tc>
                <a:tc>
                  <a:txBody>
                    <a:bodyPr/>
                    <a:lstStyle/>
                    <a:p>
                      <a:pPr algn="ctr">
                        <a:spcBef>
                          <a:spcPts val="600"/>
                        </a:spcBef>
                        <a:spcAft>
                          <a:spcPts val="600"/>
                        </a:spcAft>
                      </a:pPr>
                      <a:r>
                        <a:rPr lang="en-GB" sz="1200" dirty="0">
                          <a:effectLst/>
                          <a:latin typeface="+mj-lt"/>
                        </a:rPr>
                        <a:t>0</a:t>
                      </a:r>
                    </a:p>
                  </a:txBody>
                  <a:tcPr marL="35393" marR="35393" marT="0" marB="0" anchor="ctr"/>
                </a:tc>
                <a:tc>
                  <a:txBody>
                    <a:bodyPr/>
                    <a:lstStyle/>
                    <a:p>
                      <a:pPr algn="ctr">
                        <a:spcBef>
                          <a:spcPts val="600"/>
                        </a:spcBef>
                        <a:spcAft>
                          <a:spcPts val="600"/>
                        </a:spcAft>
                      </a:pPr>
                      <a:r>
                        <a:rPr lang="en-GB" sz="1200" dirty="0">
                          <a:effectLst/>
                          <a:latin typeface="+mj-lt"/>
                        </a:rPr>
                        <a:t>0</a:t>
                      </a:r>
                    </a:p>
                  </a:txBody>
                  <a:tcPr marL="35393" marR="35393" marT="0" marB="0" anchor="ctr"/>
                </a:tc>
                <a:extLst>
                  <a:ext uri="{0D108BD9-81ED-4DB2-BD59-A6C34878D82A}">
                    <a16:rowId xmlns:a16="http://schemas.microsoft.com/office/drawing/2014/main" val="291907618"/>
                  </a:ext>
                </a:extLst>
              </a:tr>
            </a:tbl>
          </a:graphicData>
        </a:graphic>
      </p:graphicFrame>
    </p:spTree>
    <p:extLst>
      <p:ext uri="{BB962C8B-B14F-4D97-AF65-F5344CB8AC3E}">
        <p14:creationId xmlns:p14="http://schemas.microsoft.com/office/powerpoint/2010/main" val="5632925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1652" y="131181"/>
            <a:ext cx="8495999" cy="295466"/>
          </a:xfrm>
        </p:spPr>
        <p:txBody>
          <a:bodyPr/>
          <a:lstStyle/>
          <a:p>
            <a:r>
              <a:rPr lang="en-GB" dirty="0"/>
              <a:t>Assessment Process</a:t>
            </a:r>
          </a:p>
        </p:txBody>
      </p:sp>
      <p:sp>
        <p:nvSpPr>
          <p:cNvPr id="12" name="Rectangle: Rounded Corners 11"/>
          <p:cNvSpPr/>
          <p:nvPr/>
        </p:nvSpPr>
        <p:spPr>
          <a:xfrm>
            <a:off x="2625467" y="535855"/>
            <a:ext cx="1275275" cy="653044"/>
          </a:xfrm>
          <a:prstGeom prst="roundRect">
            <a:avLst>
              <a:gd name="adj" fmla="val 24851"/>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226695" algn="just">
              <a:lnSpc>
                <a:spcPct val="107000"/>
              </a:lnSpc>
              <a:spcAft>
                <a:spcPts val="0"/>
              </a:spcAft>
            </a:pPr>
            <a:r>
              <a:rPr lang="en-US" sz="900" dirty="0"/>
              <a:t>Start Assessment</a:t>
            </a:r>
          </a:p>
          <a:p>
            <a:pPr marL="226695" algn="just">
              <a:lnSpc>
                <a:spcPct val="107000"/>
              </a:lnSpc>
              <a:spcAft>
                <a:spcPts val="0"/>
              </a:spcAft>
            </a:pPr>
            <a:r>
              <a:rPr lang="en-US" sz="900" dirty="0"/>
              <a:t>(lead and lag requirements)</a:t>
            </a:r>
          </a:p>
        </p:txBody>
      </p:sp>
      <p:sp>
        <p:nvSpPr>
          <p:cNvPr id="14" name="Rectangle: Rounded Corners 13"/>
          <p:cNvSpPr/>
          <p:nvPr/>
        </p:nvSpPr>
        <p:spPr>
          <a:xfrm>
            <a:off x="2625467" y="1407316"/>
            <a:ext cx="1275275" cy="653044"/>
          </a:xfrm>
          <a:prstGeom prst="roundRect">
            <a:avLst>
              <a:gd name="adj" fmla="val 24851"/>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US" sz="900" dirty="0"/>
              <a:t>Start  with max band</a:t>
            </a:r>
          </a:p>
        </p:txBody>
      </p:sp>
      <p:sp>
        <p:nvSpPr>
          <p:cNvPr id="15" name="Rectangle: Rounded Corners 14"/>
          <p:cNvSpPr/>
          <p:nvPr/>
        </p:nvSpPr>
        <p:spPr>
          <a:xfrm>
            <a:off x="2605073" y="2221172"/>
            <a:ext cx="1275275" cy="653044"/>
          </a:xfrm>
          <a:prstGeom prst="roundRect">
            <a:avLst>
              <a:gd name="adj" fmla="val 24851"/>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US" sz="900" dirty="0"/>
              <a:t>Calculate forecast cost, procured volume and forecast price</a:t>
            </a:r>
          </a:p>
        </p:txBody>
      </p:sp>
      <p:sp>
        <p:nvSpPr>
          <p:cNvPr id="17" name="Hexagon 16"/>
          <p:cNvSpPr/>
          <p:nvPr/>
        </p:nvSpPr>
        <p:spPr>
          <a:xfrm>
            <a:off x="2700229" y="3213673"/>
            <a:ext cx="1180119" cy="721197"/>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GB" sz="900" dirty="0"/>
              <a:t>Forecast price &lt;= Max Acceptable Price (TAC)</a:t>
            </a:r>
            <a:endParaRPr lang="en-US" sz="900" dirty="0"/>
          </a:p>
        </p:txBody>
      </p:sp>
      <p:sp>
        <p:nvSpPr>
          <p:cNvPr id="18" name="Hexagon 17"/>
          <p:cNvSpPr/>
          <p:nvPr/>
        </p:nvSpPr>
        <p:spPr>
          <a:xfrm>
            <a:off x="4733518" y="2229669"/>
            <a:ext cx="1084964" cy="692814"/>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900" dirty="0"/>
              <a:t>Band exhausted?</a:t>
            </a:r>
            <a:endParaRPr lang="en-US" sz="900" dirty="0"/>
          </a:p>
        </p:txBody>
      </p:sp>
      <p:sp>
        <p:nvSpPr>
          <p:cNvPr id="20" name="Rectangle: Rounded Corners 19"/>
          <p:cNvSpPr/>
          <p:nvPr/>
        </p:nvSpPr>
        <p:spPr>
          <a:xfrm>
            <a:off x="2605072" y="4275487"/>
            <a:ext cx="1295670" cy="719776"/>
          </a:xfrm>
          <a:prstGeom prst="roundRect">
            <a:avLst>
              <a:gd name="adj" fmla="val 24851"/>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GB" sz="900" b="1" dirty="0"/>
              <a:t>Solution found </a:t>
            </a:r>
            <a:endParaRPr lang="en-US" sz="900" dirty="0"/>
          </a:p>
          <a:p>
            <a:pPr algn="ctr"/>
            <a:r>
              <a:rPr lang="en-GB" sz="900" dirty="0"/>
              <a:t>Return :</a:t>
            </a:r>
            <a:endParaRPr lang="en-US" sz="900" dirty="0"/>
          </a:p>
          <a:p>
            <a:pPr algn="ctr"/>
            <a:r>
              <a:rPr lang="en-GB" sz="900" dirty="0"/>
              <a:t>Forecast cost</a:t>
            </a:r>
            <a:endParaRPr lang="en-US" sz="900" dirty="0"/>
          </a:p>
          <a:p>
            <a:pPr algn="ctr"/>
            <a:r>
              <a:rPr lang="en-GB" sz="900" dirty="0"/>
              <a:t>Sanction cost</a:t>
            </a:r>
            <a:endParaRPr lang="en-US" sz="900" dirty="0"/>
          </a:p>
          <a:p>
            <a:pPr algn="ctr"/>
            <a:r>
              <a:rPr lang="en-GB" sz="900" dirty="0"/>
              <a:t>Procurement band</a:t>
            </a:r>
            <a:endParaRPr lang="en-US" sz="900" dirty="0"/>
          </a:p>
        </p:txBody>
      </p:sp>
      <p:sp>
        <p:nvSpPr>
          <p:cNvPr id="21" name="Rectangle: Rounded Corners 20"/>
          <p:cNvSpPr/>
          <p:nvPr/>
        </p:nvSpPr>
        <p:spPr>
          <a:xfrm>
            <a:off x="4638362" y="3253444"/>
            <a:ext cx="1275275" cy="653044"/>
          </a:xfrm>
          <a:prstGeom prst="roundRect">
            <a:avLst>
              <a:gd name="adj" fmla="val 24851"/>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GB" sz="900" dirty="0"/>
              <a:t>Move to lower band</a:t>
            </a:r>
            <a:endParaRPr lang="en-US" sz="900" dirty="0"/>
          </a:p>
        </p:txBody>
      </p:sp>
      <p:sp>
        <p:nvSpPr>
          <p:cNvPr id="22" name="Rectangle: Rounded Corners 21"/>
          <p:cNvSpPr/>
          <p:nvPr/>
        </p:nvSpPr>
        <p:spPr>
          <a:xfrm>
            <a:off x="6439347" y="2229669"/>
            <a:ext cx="1275275" cy="653044"/>
          </a:xfrm>
          <a:prstGeom prst="roundRect">
            <a:avLst>
              <a:gd name="adj" fmla="val 24851"/>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GB" sz="900" b="1" dirty="0"/>
              <a:t>Zero Solution found </a:t>
            </a:r>
            <a:endParaRPr lang="en-US" sz="900" dirty="0"/>
          </a:p>
        </p:txBody>
      </p:sp>
      <p:cxnSp>
        <p:nvCxnSpPr>
          <p:cNvPr id="24" name="Straight Arrow Connector 23"/>
          <p:cNvCxnSpPr>
            <a:stCxn id="12" idx="2"/>
            <a:endCxn id="14" idx="0"/>
          </p:cNvCxnSpPr>
          <p:nvPr/>
        </p:nvCxnSpPr>
        <p:spPr>
          <a:xfrm>
            <a:off x="3263105" y="1188899"/>
            <a:ext cx="0" cy="218417"/>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endCxn id="20" idx="0"/>
          </p:cNvCxnSpPr>
          <p:nvPr/>
        </p:nvCxnSpPr>
        <p:spPr>
          <a:xfrm>
            <a:off x="3242709" y="3906488"/>
            <a:ext cx="10198" cy="368999"/>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4302168" y="2258739"/>
            <a:ext cx="181140" cy="169277"/>
          </a:xfrm>
          <a:prstGeom prst="rect">
            <a:avLst/>
          </a:prstGeom>
          <a:noFill/>
        </p:spPr>
        <p:txBody>
          <a:bodyPr wrap="none" lIns="0" tIns="0" rIns="0" bIns="0" rtlCol="0">
            <a:spAutoFit/>
          </a:bodyPr>
          <a:lstStyle/>
          <a:p>
            <a:pPr algn="l"/>
            <a:r>
              <a:rPr lang="en-GB" sz="1100" dirty="0"/>
              <a:t>No</a:t>
            </a:r>
            <a:endParaRPr lang="en-US" sz="1100" dirty="0"/>
          </a:p>
        </p:txBody>
      </p:sp>
      <p:sp>
        <p:nvSpPr>
          <p:cNvPr id="38" name="TextBox 37"/>
          <p:cNvSpPr txBox="1"/>
          <p:nvPr/>
        </p:nvSpPr>
        <p:spPr>
          <a:xfrm>
            <a:off x="4099893" y="3339018"/>
            <a:ext cx="181140" cy="169277"/>
          </a:xfrm>
          <a:prstGeom prst="rect">
            <a:avLst/>
          </a:prstGeom>
          <a:noFill/>
        </p:spPr>
        <p:txBody>
          <a:bodyPr wrap="none" lIns="0" tIns="0" rIns="0" bIns="0" rtlCol="0">
            <a:spAutoFit/>
          </a:bodyPr>
          <a:lstStyle/>
          <a:p>
            <a:pPr algn="l"/>
            <a:r>
              <a:rPr lang="en-GB" sz="1100" dirty="0"/>
              <a:t>No</a:t>
            </a:r>
            <a:endParaRPr lang="en-US" sz="1100" dirty="0"/>
          </a:p>
        </p:txBody>
      </p:sp>
      <p:sp>
        <p:nvSpPr>
          <p:cNvPr id="39" name="TextBox 38"/>
          <p:cNvSpPr txBox="1"/>
          <p:nvPr/>
        </p:nvSpPr>
        <p:spPr>
          <a:xfrm>
            <a:off x="6009013" y="2305810"/>
            <a:ext cx="243656" cy="169277"/>
          </a:xfrm>
          <a:prstGeom prst="rect">
            <a:avLst/>
          </a:prstGeom>
          <a:noFill/>
        </p:spPr>
        <p:txBody>
          <a:bodyPr wrap="none" lIns="0" tIns="0" rIns="0" bIns="0" rtlCol="0">
            <a:spAutoFit/>
          </a:bodyPr>
          <a:lstStyle/>
          <a:p>
            <a:pPr algn="l"/>
            <a:r>
              <a:rPr lang="en-GB" sz="1100" dirty="0"/>
              <a:t>Yes</a:t>
            </a:r>
            <a:endParaRPr lang="en-US" sz="1100" dirty="0"/>
          </a:p>
        </p:txBody>
      </p:sp>
      <p:sp>
        <p:nvSpPr>
          <p:cNvPr id="40" name="TextBox 39"/>
          <p:cNvSpPr txBox="1"/>
          <p:nvPr/>
        </p:nvSpPr>
        <p:spPr>
          <a:xfrm>
            <a:off x="3423381" y="4006348"/>
            <a:ext cx="243656" cy="169277"/>
          </a:xfrm>
          <a:prstGeom prst="rect">
            <a:avLst/>
          </a:prstGeom>
          <a:noFill/>
        </p:spPr>
        <p:txBody>
          <a:bodyPr wrap="none" lIns="0" tIns="0" rIns="0" bIns="0" rtlCol="0">
            <a:spAutoFit/>
          </a:bodyPr>
          <a:lstStyle/>
          <a:p>
            <a:pPr algn="l"/>
            <a:r>
              <a:rPr lang="en-GB" sz="1100" dirty="0"/>
              <a:t>Yes</a:t>
            </a:r>
            <a:endParaRPr lang="en-US" sz="1100" dirty="0"/>
          </a:p>
        </p:txBody>
      </p:sp>
      <p:cxnSp>
        <p:nvCxnSpPr>
          <p:cNvPr id="4" name="Straight Arrow Connector 3"/>
          <p:cNvCxnSpPr>
            <a:stCxn id="21" idx="0"/>
          </p:cNvCxnSpPr>
          <p:nvPr/>
        </p:nvCxnSpPr>
        <p:spPr>
          <a:xfrm flipH="1" flipV="1">
            <a:off x="5273749" y="2882713"/>
            <a:ext cx="2251" cy="370731"/>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stCxn id="17" idx="0"/>
            <a:endCxn id="21" idx="1"/>
          </p:cNvCxnSpPr>
          <p:nvPr/>
        </p:nvCxnSpPr>
        <p:spPr>
          <a:xfrm>
            <a:off x="3880348" y="3574272"/>
            <a:ext cx="758014" cy="5694"/>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8" idx="0"/>
          </p:cNvCxnSpPr>
          <p:nvPr/>
        </p:nvCxnSpPr>
        <p:spPr>
          <a:xfrm>
            <a:off x="5818482" y="2576076"/>
            <a:ext cx="620865" cy="0"/>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15" idx="2"/>
          </p:cNvCxnSpPr>
          <p:nvPr/>
        </p:nvCxnSpPr>
        <p:spPr>
          <a:xfrm flipH="1">
            <a:off x="3242709" y="2874216"/>
            <a:ext cx="2" cy="339458"/>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stCxn id="14" idx="2"/>
          </p:cNvCxnSpPr>
          <p:nvPr/>
        </p:nvCxnSpPr>
        <p:spPr>
          <a:xfrm flipH="1">
            <a:off x="3263104" y="2060360"/>
            <a:ext cx="1" cy="180000"/>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18" idx="3"/>
            <a:endCxn id="15" idx="3"/>
          </p:cNvCxnSpPr>
          <p:nvPr/>
        </p:nvCxnSpPr>
        <p:spPr>
          <a:xfrm flipH="1" flipV="1">
            <a:off x="3880348" y="2547694"/>
            <a:ext cx="853170" cy="28382"/>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4047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055" y="183122"/>
            <a:ext cx="8495999" cy="295466"/>
          </a:xfrm>
        </p:spPr>
        <p:txBody>
          <a:bodyPr/>
          <a:lstStyle/>
          <a:p>
            <a:r>
              <a:rPr lang="en-GB" dirty="0"/>
              <a:t>Example of Assessment process</a:t>
            </a:r>
            <a:endParaRPr lang="en-US" dirty="0"/>
          </a:p>
        </p:txBody>
      </p:sp>
      <p:sp>
        <p:nvSpPr>
          <p:cNvPr id="4" name="Rectangle 3"/>
          <p:cNvSpPr/>
          <p:nvPr/>
        </p:nvSpPr>
        <p:spPr>
          <a:xfrm>
            <a:off x="323548" y="492106"/>
            <a:ext cx="4163506" cy="4516621"/>
          </a:xfrm>
          <a:prstGeom prst="rect">
            <a:avLst/>
          </a:prstGeom>
        </p:spPr>
        <p:txBody>
          <a:bodyPr wrap="square">
            <a:spAutoFit/>
          </a:bodyPr>
          <a:lstStyle/>
          <a:p>
            <a:pPr>
              <a:spcBef>
                <a:spcPts val="300"/>
              </a:spcBef>
              <a:spcAft>
                <a:spcPts val="300"/>
              </a:spcAft>
            </a:pPr>
            <a:r>
              <a:rPr lang="en-US" sz="1000" b="1" dirty="0"/>
              <a:t>STEP 1</a:t>
            </a:r>
            <a:r>
              <a:rPr lang="en-US" sz="1000" dirty="0"/>
              <a:t>: NG ESO Lead requirement = 50, Lag requirement = 0 </a:t>
            </a:r>
          </a:p>
          <a:p>
            <a:pPr>
              <a:spcBef>
                <a:spcPts val="300"/>
              </a:spcBef>
              <a:spcAft>
                <a:spcPts val="300"/>
              </a:spcAft>
            </a:pPr>
            <a:r>
              <a:rPr lang="en-US" sz="1000" b="1" dirty="0"/>
              <a:t>STEP 2: </a:t>
            </a:r>
            <a:r>
              <a:rPr lang="en-US" sz="1000" dirty="0"/>
              <a:t>Consider Band 10 </a:t>
            </a:r>
          </a:p>
          <a:p>
            <a:pPr>
              <a:spcBef>
                <a:spcPts val="300"/>
              </a:spcBef>
              <a:spcAft>
                <a:spcPts val="300"/>
              </a:spcAft>
            </a:pPr>
            <a:r>
              <a:rPr lang="en-US" sz="1000" b="1" dirty="0"/>
              <a:t>Step 3: </a:t>
            </a:r>
            <a:r>
              <a:rPr lang="en-US" sz="1000" dirty="0"/>
              <a:t>Forecast Cost = Availability Cost + Utilization Cost = 100 + 101 = 201</a:t>
            </a:r>
          </a:p>
          <a:p>
            <a:pPr>
              <a:spcBef>
                <a:spcPts val="300"/>
              </a:spcBef>
              <a:spcAft>
                <a:spcPts val="300"/>
              </a:spcAft>
            </a:pPr>
            <a:r>
              <a:rPr lang="en-US" sz="1000" b="1" dirty="0"/>
              <a:t>STEP 4: </a:t>
            </a:r>
            <a:r>
              <a:rPr lang="en-US" sz="1000" dirty="0"/>
              <a:t>Procured Volume = Q lead+ Q Associated Lag = 50 + 20 = 70</a:t>
            </a:r>
            <a:endParaRPr lang="en-GB" sz="1000" dirty="0">
              <a:highlight>
                <a:srgbClr val="FFFF00"/>
              </a:highlight>
            </a:endParaRPr>
          </a:p>
          <a:p>
            <a:pPr>
              <a:spcBef>
                <a:spcPts val="300"/>
              </a:spcBef>
              <a:spcAft>
                <a:spcPts val="300"/>
              </a:spcAft>
            </a:pPr>
            <a:r>
              <a:rPr lang="en-US" sz="1000" b="1" dirty="0"/>
              <a:t>STEP 5: </a:t>
            </a:r>
            <a:r>
              <a:rPr lang="en-US" sz="1000" dirty="0"/>
              <a:t>Forecast Price = Forecast Cost / Procured Volume = 201/70= 2.87</a:t>
            </a:r>
          </a:p>
          <a:p>
            <a:pPr>
              <a:spcBef>
                <a:spcPts val="300"/>
              </a:spcBef>
              <a:spcAft>
                <a:spcPts val="300"/>
              </a:spcAft>
            </a:pPr>
            <a:r>
              <a:rPr lang="en-US" sz="1000" b="1" dirty="0"/>
              <a:t>STEP 6: </a:t>
            </a:r>
            <a:r>
              <a:rPr lang="en-US" sz="1000" dirty="0"/>
              <a:t>TAC = 2.5</a:t>
            </a:r>
          </a:p>
          <a:p>
            <a:pPr>
              <a:spcBef>
                <a:spcPts val="300"/>
              </a:spcBef>
              <a:spcAft>
                <a:spcPts val="300"/>
              </a:spcAft>
            </a:pPr>
            <a:r>
              <a:rPr lang="en-US" sz="1000" b="1" dirty="0"/>
              <a:t>STEP  7: </a:t>
            </a:r>
            <a:r>
              <a:rPr lang="en-US" sz="1000" dirty="0"/>
              <a:t>If (Forecast Price &gt; TAC ) then consider band 9 and repeat from STEP 3</a:t>
            </a:r>
          </a:p>
          <a:p>
            <a:pPr>
              <a:spcBef>
                <a:spcPts val="300"/>
              </a:spcBef>
              <a:spcAft>
                <a:spcPts val="300"/>
              </a:spcAft>
            </a:pPr>
            <a:r>
              <a:rPr lang="en-GB" sz="1000" b="1" dirty="0"/>
              <a:t>STEP 3_1</a:t>
            </a:r>
            <a:r>
              <a:rPr lang="en-GB" sz="1000" dirty="0"/>
              <a:t>: </a:t>
            </a:r>
            <a:r>
              <a:rPr lang="en-US" sz="1000" dirty="0"/>
              <a:t>Forecast Cost = Availability Cost + Utilization Cost = 100 + 87 = 187</a:t>
            </a:r>
          </a:p>
          <a:p>
            <a:pPr>
              <a:spcBef>
                <a:spcPts val="300"/>
              </a:spcBef>
              <a:spcAft>
                <a:spcPts val="300"/>
              </a:spcAft>
            </a:pPr>
            <a:r>
              <a:rPr lang="en-US" sz="1000" b="1" dirty="0"/>
              <a:t>STEP 4_1</a:t>
            </a:r>
            <a:r>
              <a:rPr lang="en-US" sz="1000" dirty="0"/>
              <a:t>: Procured Volume = Q lead+ Q Associated Lag = 45 + 36 = 81</a:t>
            </a:r>
            <a:endParaRPr lang="en-GB" sz="1000" dirty="0"/>
          </a:p>
          <a:p>
            <a:pPr>
              <a:spcBef>
                <a:spcPts val="300"/>
              </a:spcBef>
              <a:spcAft>
                <a:spcPts val="300"/>
              </a:spcAft>
            </a:pPr>
            <a:r>
              <a:rPr lang="en-US" sz="1000" dirty="0"/>
              <a:t>STEP 5_1: Forecast Price = Forecast Cost / Procured Volume = 187/81= 2.31</a:t>
            </a:r>
          </a:p>
          <a:p>
            <a:pPr>
              <a:spcBef>
                <a:spcPts val="300"/>
              </a:spcBef>
              <a:spcAft>
                <a:spcPts val="300"/>
              </a:spcAft>
            </a:pPr>
            <a:r>
              <a:rPr lang="en-US" sz="1000" dirty="0"/>
              <a:t>STEP 6_1: TAC = 2.5</a:t>
            </a:r>
          </a:p>
          <a:p>
            <a:pPr>
              <a:spcBef>
                <a:spcPts val="300"/>
              </a:spcBef>
              <a:spcAft>
                <a:spcPts val="300"/>
              </a:spcAft>
            </a:pPr>
            <a:r>
              <a:rPr lang="en-US" sz="1000" dirty="0"/>
              <a:t>STEP  7_1: If (Forecast Price &lt; TAC go to step 8</a:t>
            </a:r>
          </a:p>
          <a:p>
            <a:pPr>
              <a:spcBef>
                <a:spcPts val="300"/>
              </a:spcBef>
              <a:spcAft>
                <a:spcPts val="300"/>
              </a:spcAft>
            </a:pPr>
            <a:r>
              <a:rPr lang="en-GB" sz="1000" dirty="0"/>
              <a:t>STEP 8_1: Solution found:</a:t>
            </a:r>
            <a:endParaRPr lang="en-US" sz="1000" dirty="0"/>
          </a:p>
          <a:p>
            <a:pPr marL="379385" lvl="1" indent="-171450">
              <a:spcBef>
                <a:spcPts val="300"/>
              </a:spcBef>
              <a:spcAft>
                <a:spcPts val="300"/>
              </a:spcAft>
              <a:buFont typeface="Arial" panose="020B0604020202020204" pitchFamily="34" charset="0"/>
              <a:buChar char="•"/>
            </a:pPr>
            <a:r>
              <a:rPr lang="en-US" sz="1000" dirty="0">
                <a:solidFill>
                  <a:srgbClr val="000000"/>
                </a:solidFill>
              </a:rPr>
              <a:t>Procurement Band 	          9</a:t>
            </a:r>
          </a:p>
          <a:p>
            <a:pPr marL="379385" lvl="1" indent="-171450">
              <a:buFont typeface="Arial" panose="020B0604020202020204" pitchFamily="34" charset="0"/>
              <a:buChar char="•"/>
            </a:pPr>
            <a:r>
              <a:rPr lang="en-GB" sz="1000" dirty="0">
                <a:solidFill>
                  <a:srgbClr val="000000"/>
                </a:solidFill>
              </a:rPr>
              <a:t>Sanction Cost = Availability Cost + Max Utilisation Cost =100 + 175  = 275</a:t>
            </a:r>
            <a:endParaRPr lang="en-US" sz="1000" dirty="0">
              <a:solidFill>
                <a:srgbClr val="000000"/>
              </a:solidFill>
            </a:endParaRPr>
          </a:p>
        </p:txBody>
      </p:sp>
      <p:pic>
        <p:nvPicPr>
          <p:cNvPr id="6" name="Picture 5"/>
          <p:cNvPicPr>
            <a:picLocks noChangeAspect="1"/>
          </p:cNvPicPr>
          <p:nvPr/>
        </p:nvPicPr>
        <p:blipFill>
          <a:blip r:embed="rId3"/>
          <a:stretch>
            <a:fillRect/>
          </a:stretch>
        </p:blipFill>
        <p:spPr>
          <a:xfrm>
            <a:off x="4572000" y="757370"/>
            <a:ext cx="4370319" cy="2569781"/>
          </a:xfrm>
          <a:prstGeom prst="rect">
            <a:avLst/>
          </a:prstGeom>
        </p:spPr>
      </p:pic>
    </p:spTree>
    <p:extLst>
      <p:ext uri="{BB962C8B-B14F-4D97-AF65-F5344CB8AC3E}">
        <p14:creationId xmlns:p14="http://schemas.microsoft.com/office/powerpoint/2010/main" val="3820605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Why Wave 2?</a:t>
            </a:r>
            <a:endParaRPr lang="en-US" dirty="0"/>
          </a:p>
        </p:txBody>
      </p:sp>
      <p:sp>
        <p:nvSpPr>
          <p:cNvPr id="3" name="Text Placeholder 2"/>
          <p:cNvSpPr>
            <a:spLocks noGrp="1"/>
          </p:cNvSpPr>
          <p:nvPr>
            <p:ph type="body" sz="quarter" idx="16"/>
          </p:nvPr>
        </p:nvSpPr>
        <p:spPr>
          <a:xfrm>
            <a:off x="324000" y="1062500"/>
            <a:ext cx="8495549" cy="3647152"/>
          </a:xfrm>
        </p:spPr>
        <p:txBody>
          <a:bodyPr/>
          <a:lstStyle/>
          <a:p>
            <a:r>
              <a:rPr lang="en-GB" sz="2400" dirty="0"/>
              <a:t>Benefits of wave 2 trials:</a:t>
            </a:r>
          </a:p>
          <a:p>
            <a:r>
              <a:rPr lang="en-GB" dirty="0">
                <a:solidFill>
                  <a:schemeClr val="tx1"/>
                </a:solidFill>
              </a:rPr>
              <a:t>For DERs</a:t>
            </a:r>
          </a:p>
          <a:p>
            <a:pPr marL="285750" indent="-285750">
              <a:buFont typeface="Arial" panose="020B0604020202020204" pitchFamily="34" charset="0"/>
              <a:buChar char="•"/>
            </a:pPr>
            <a:r>
              <a:rPr lang="en-GB" b="0" dirty="0">
                <a:solidFill>
                  <a:schemeClr val="tx1"/>
                </a:solidFill>
              </a:rPr>
              <a:t>Genuine income opportunity</a:t>
            </a:r>
          </a:p>
          <a:p>
            <a:pPr marL="285750" indent="-285750">
              <a:buFont typeface="Arial" panose="020B0604020202020204" pitchFamily="34" charset="0"/>
              <a:buChar char="•"/>
            </a:pPr>
            <a:r>
              <a:rPr lang="en-GB" b="0" dirty="0">
                <a:solidFill>
                  <a:schemeClr val="tx1"/>
                </a:solidFill>
              </a:rPr>
              <a:t>Testing of the auction and nomination process</a:t>
            </a:r>
          </a:p>
          <a:p>
            <a:pPr marL="285750" indent="-285750">
              <a:buFont typeface="Arial" panose="020B0604020202020204" pitchFamily="34" charset="0"/>
              <a:buChar char="•"/>
            </a:pPr>
            <a:r>
              <a:rPr lang="en-GB" b="0" dirty="0">
                <a:solidFill>
                  <a:schemeClr val="tx1"/>
                </a:solidFill>
              </a:rPr>
              <a:t>Evaluation of real system scenarios</a:t>
            </a:r>
          </a:p>
          <a:p>
            <a:pPr marL="285750" indent="-285750">
              <a:buFont typeface="Arial" panose="020B0604020202020204" pitchFamily="34" charset="0"/>
              <a:buChar char="•"/>
            </a:pPr>
            <a:r>
              <a:rPr lang="en-GB" b="0" dirty="0">
                <a:solidFill>
                  <a:schemeClr val="tx1"/>
                </a:solidFill>
              </a:rPr>
              <a:t>Budget spending indicator</a:t>
            </a:r>
          </a:p>
          <a:p>
            <a:r>
              <a:rPr lang="en-GB" dirty="0">
                <a:solidFill>
                  <a:schemeClr val="tx1"/>
                </a:solidFill>
              </a:rPr>
              <a:t>For the project</a:t>
            </a:r>
          </a:p>
          <a:p>
            <a:pPr marL="285750" indent="-285750">
              <a:buFont typeface="Arial" panose="020B0604020202020204" pitchFamily="34" charset="0"/>
              <a:buChar char="•"/>
            </a:pPr>
            <a:r>
              <a:rPr lang="en-GB" b="0" dirty="0">
                <a:solidFill>
                  <a:schemeClr val="tx1"/>
                </a:solidFill>
              </a:rPr>
              <a:t>Price discovery through competition among DERs</a:t>
            </a:r>
          </a:p>
          <a:p>
            <a:pPr marL="285750" indent="-285750">
              <a:buFont typeface="Arial" panose="020B0604020202020204" pitchFamily="34" charset="0"/>
              <a:buChar char="•"/>
            </a:pPr>
            <a:r>
              <a:rPr lang="en-GB" b="0" dirty="0">
                <a:solidFill>
                  <a:schemeClr val="tx1"/>
                </a:solidFill>
              </a:rPr>
              <a:t>Opportunity to determine</a:t>
            </a:r>
            <a:r>
              <a:rPr lang="en-GB" b="0" strike="sngStrike" dirty="0">
                <a:solidFill>
                  <a:schemeClr val="tx1"/>
                </a:solidFill>
              </a:rPr>
              <a:t> </a:t>
            </a:r>
            <a:r>
              <a:rPr lang="en-GB" b="0" dirty="0">
                <a:solidFill>
                  <a:schemeClr val="tx1"/>
                </a:solidFill>
              </a:rPr>
              <a:t>the real costs of participation </a:t>
            </a:r>
          </a:p>
          <a:p>
            <a:pPr marL="285750" indent="-285750">
              <a:buFont typeface="Arial" panose="020B0604020202020204" pitchFamily="34" charset="0"/>
              <a:buChar char="•"/>
            </a:pPr>
            <a:r>
              <a:rPr lang="en-GB" b="0" dirty="0">
                <a:solidFill>
                  <a:schemeClr val="tx1"/>
                </a:solidFill>
              </a:rPr>
              <a:t>Confirmed phase of Power Potential market trials</a:t>
            </a:r>
            <a:endParaRPr lang="en-US" b="0" dirty="0">
              <a:solidFill>
                <a:schemeClr val="tx1"/>
              </a:solidFill>
            </a:endParaRPr>
          </a:p>
        </p:txBody>
      </p:sp>
    </p:spTree>
    <p:extLst>
      <p:ext uri="{BB962C8B-B14F-4D97-AF65-F5344CB8AC3E}">
        <p14:creationId xmlns:p14="http://schemas.microsoft.com/office/powerpoint/2010/main" val="873597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467832" y="934508"/>
            <a:ext cx="6549655" cy="3923255"/>
          </a:xfrm>
          <a:prstGeom prst="rect">
            <a:avLst/>
          </a:prstGeom>
        </p:spPr>
      </p:pic>
      <p:sp>
        <p:nvSpPr>
          <p:cNvPr id="2" name="Title 1">
            <a:extLst>
              <a:ext uri="{FF2B5EF4-FFF2-40B4-BE49-F238E27FC236}">
                <a16:creationId xmlns:a16="http://schemas.microsoft.com/office/drawing/2014/main" id="{FD2D7410-82C5-453E-B44C-4371C84EBB4F}"/>
              </a:ext>
            </a:extLst>
          </p:cNvPr>
          <p:cNvSpPr>
            <a:spLocks noGrp="1"/>
          </p:cNvSpPr>
          <p:nvPr>
            <p:ph type="title"/>
          </p:nvPr>
        </p:nvSpPr>
        <p:spPr>
          <a:xfrm>
            <a:off x="323550" y="192614"/>
            <a:ext cx="8495999" cy="676362"/>
          </a:xfrm>
        </p:spPr>
        <p:txBody>
          <a:bodyPr/>
          <a:lstStyle/>
          <a:p>
            <a:r>
              <a:rPr lang="en-GB" dirty="0"/>
              <a:t>Illustrative Example of System Reactive Power Requirements</a:t>
            </a:r>
            <a:endParaRPr lang="en-US" dirty="0"/>
          </a:p>
        </p:txBody>
      </p:sp>
      <p:sp>
        <p:nvSpPr>
          <p:cNvPr id="10" name="Arrow: Right 9"/>
          <p:cNvSpPr/>
          <p:nvPr/>
        </p:nvSpPr>
        <p:spPr>
          <a:xfrm rot="10800000">
            <a:off x="4571549" y="3172040"/>
            <a:ext cx="779929" cy="484632"/>
          </a:xfrm>
          <a:prstGeom prst="rightArrow">
            <a:avLst/>
          </a:prstGeom>
          <a:solidFill>
            <a:schemeClr val="bg1"/>
          </a:solidFill>
          <a:ln w="38100">
            <a:solidFill>
              <a:schemeClr val="accent1"/>
            </a:solidFill>
          </a:ln>
        </p:spPr>
        <p:txBody>
          <a:bodyPr wrap="square" lIns="0" tIns="0" rIns="0" bIns="0" rtlCol="0" anchor="ctr">
            <a:noAutofit/>
          </a:bodyPr>
          <a:lstStyle/>
          <a:p>
            <a:pPr algn="ctr"/>
            <a:endParaRPr lang="en-US" sz="1600" b="0" i="0" dirty="0">
              <a:cs typeface="Helvetica" charset="0"/>
            </a:endParaRPr>
          </a:p>
        </p:txBody>
      </p:sp>
      <p:sp>
        <p:nvSpPr>
          <p:cNvPr id="11" name="Arrow: Right 10"/>
          <p:cNvSpPr/>
          <p:nvPr/>
        </p:nvSpPr>
        <p:spPr>
          <a:xfrm rot="10800000">
            <a:off x="1829364" y="1773357"/>
            <a:ext cx="779929" cy="484632"/>
          </a:xfrm>
          <a:prstGeom prst="rightArrow">
            <a:avLst/>
          </a:prstGeom>
          <a:solidFill>
            <a:schemeClr val="bg1"/>
          </a:solidFill>
          <a:ln w="38100">
            <a:solidFill>
              <a:schemeClr val="accent1"/>
            </a:solidFill>
          </a:ln>
        </p:spPr>
        <p:txBody>
          <a:bodyPr wrap="square" lIns="0" tIns="0" rIns="0" bIns="0" rtlCol="0" anchor="ctr">
            <a:noAutofit/>
          </a:bodyPr>
          <a:lstStyle/>
          <a:p>
            <a:pPr algn="ctr"/>
            <a:endParaRPr lang="en-US" sz="1600" b="0" i="0" dirty="0">
              <a:cs typeface="Helvetica" charset="0"/>
            </a:endParaRPr>
          </a:p>
        </p:txBody>
      </p:sp>
      <p:sp>
        <p:nvSpPr>
          <p:cNvPr id="13" name="TextBox 12"/>
          <p:cNvSpPr txBox="1"/>
          <p:nvPr/>
        </p:nvSpPr>
        <p:spPr>
          <a:xfrm>
            <a:off x="5459957" y="3225762"/>
            <a:ext cx="1449051" cy="246221"/>
          </a:xfrm>
          <a:prstGeom prst="rect">
            <a:avLst/>
          </a:prstGeom>
          <a:noFill/>
        </p:spPr>
        <p:txBody>
          <a:bodyPr wrap="none" lIns="0" tIns="0" rIns="0" bIns="0" rtlCol="0">
            <a:spAutoFit/>
          </a:bodyPr>
          <a:lstStyle/>
          <a:p>
            <a:pPr algn="l"/>
            <a:r>
              <a:rPr lang="en-GB" sz="1600" dirty="0"/>
              <a:t>STATCOM/SVC</a:t>
            </a:r>
            <a:endParaRPr lang="en-US" sz="1600" dirty="0"/>
          </a:p>
        </p:txBody>
      </p:sp>
      <p:sp>
        <p:nvSpPr>
          <p:cNvPr id="15" name="TextBox 14"/>
          <p:cNvSpPr txBox="1"/>
          <p:nvPr/>
        </p:nvSpPr>
        <p:spPr>
          <a:xfrm>
            <a:off x="2751534" y="1802106"/>
            <a:ext cx="3526350" cy="430887"/>
          </a:xfrm>
          <a:prstGeom prst="rect">
            <a:avLst/>
          </a:prstGeom>
          <a:noFill/>
        </p:spPr>
        <p:txBody>
          <a:bodyPr wrap="none" lIns="0" tIns="0" rIns="0" bIns="0" rtlCol="0">
            <a:spAutoFit/>
          </a:bodyPr>
          <a:lstStyle/>
          <a:p>
            <a:pPr algn="l"/>
            <a:r>
              <a:rPr lang="en-GB" sz="1400" b="1" dirty="0"/>
              <a:t>Market solution: </a:t>
            </a:r>
          </a:p>
          <a:p>
            <a:pPr algn="l"/>
            <a:r>
              <a:rPr lang="en-GB" sz="1400" dirty="0"/>
              <a:t>Transmission connected generators &amp; DERs</a:t>
            </a:r>
            <a:endParaRPr lang="en-US" sz="1400" dirty="0"/>
          </a:p>
        </p:txBody>
      </p:sp>
      <p:sp>
        <p:nvSpPr>
          <p:cNvPr id="17" name="Oval 16"/>
          <p:cNvSpPr/>
          <p:nvPr/>
        </p:nvSpPr>
        <p:spPr>
          <a:xfrm>
            <a:off x="3117913" y="3100591"/>
            <a:ext cx="147917" cy="142898"/>
          </a:xfrm>
          <a:prstGeom prst="ellipse">
            <a:avLst/>
          </a:prstGeom>
          <a:solidFill>
            <a:schemeClr val="bg1"/>
          </a:solidFill>
          <a:ln w="57150">
            <a:solidFill>
              <a:schemeClr val="accent1"/>
            </a:solidFill>
          </a:ln>
        </p:spPr>
        <p:txBody>
          <a:bodyPr wrap="square" lIns="0" tIns="0" rIns="0" bIns="0" rtlCol="0" anchor="ctr">
            <a:noAutofit/>
          </a:bodyPr>
          <a:lstStyle/>
          <a:p>
            <a:pPr algn="ctr"/>
            <a:endParaRPr lang="en-US" sz="1600" b="0" i="0" dirty="0">
              <a:cs typeface="Helvetica" charset="0"/>
            </a:endParaRPr>
          </a:p>
        </p:txBody>
      </p:sp>
    </p:spTree>
    <p:extLst>
      <p:ext uri="{BB962C8B-B14F-4D97-AF65-F5344CB8AC3E}">
        <p14:creationId xmlns:p14="http://schemas.microsoft.com/office/powerpoint/2010/main" val="2596273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D7410-82C5-453E-B44C-4371C84EBB4F}"/>
              </a:ext>
            </a:extLst>
          </p:cNvPr>
          <p:cNvSpPr>
            <a:spLocks noGrp="1"/>
          </p:cNvSpPr>
          <p:nvPr>
            <p:ph type="title"/>
          </p:nvPr>
        </p:nvSpPr>
        <p:spPr/>
        <p:txBody>
          <a:bodyPr/>
          <a:lstStyle/>
          <a:p>
            <a:r>
              <a:rPr lang="en-GB" dirty="0"/>
              <a:t>Trials budget and limitations</a:t>
            </a:r>
            <a:endParaRPr lang="en-US" dirty="0"/>
          </a:p>
        </p:txBody>
      </p:sp>
      <p:sp>
        <p:nvSpPr>
          <p:cNvPr id="3" name="Text Placeholder 2">
            <a:extLst>
              <a:ext uri="{FF2B5EF4-FFF2-40B4-BE49-F238E27FC236}">
                <a16:creationId xmlns:a16="http://schemas.microsoft.com/office/drawing/2014/main" id="{34EAB5A2-97FF-4BF2-8849-56B4F5D9F175}"/>
              </a:ext>
            </a:extLst>
          </p:cNvPr>
          <p:cNvSpPr>
            <a:spLocks noGrp="1"/>
          </p:cNvSpPr>
          <p:nvPr>
            <p:ph type="body" sz="quarter" idx="16"/>
          </p:nvPr>
        </p:nvSpPr>
        <p:spPr>
          <a:xfrm>
            <a:off x="324000" y="780772"/>
            <a:ext cx="8495549" cy="4031873"/>
          </a:xfrm>
        </p:spPr>
        <p:txBody>
          <a:bodyPr/>
          <a:lstStyle/>
          <a:p>
            <a:pPr marL="637200" lvl="2" indent="-457200">
              <a:buFont typeface="+mj-lt"/>
              <a:buAutoNum type="arabicPeriod"/>
            </a:pPr>
            <a:r>
              <a:rPr lang="en-GB" sz="2200" dirty="0"/>
              <a:t>Trial budget in Wave 2 (£350k). Wave 2 is mandatory</a:t>
            </a:r>
          </a:p>
          <a:p>
            <a:pPr marL="637200" lvl="2" indent="-457200">
              <a:buFont typeface="+mj-lt"/>
              <a:buAutoNum type="arabicPeriod"/>
            </a:pPr>
            <a:r>
              <a:rPr lang="en-GB" sz="2200" dirty="0"/>
              <a:t>Project commitment to 1800 “market hours”. </a:t>
            </a:r>
          </a:p>
          <a:p>
            <a:pPr marL="637200" lvl="2" indent="-457200">
              <a:buFont typeface="+mj-lt"/>
              <a:buAutoNum type="arabicPeriod"/>
            </a:pPr>
            <a:r>
              <a:rPr lang="en-GB" sz="2200" dirty="0"/>
              <a:t>Target Average Cost (TAC) will be used in assessment logic to ensure to remain within the budget limits and deliver market hours</a:t>
            </a:r>
          </a:p>
          <a:p>
            <a:pPr marL="637200" lvl="2" indent="-457200">
              <a:buFont typeface="+mj-lt"/>
              <a:buAutoNum type="arabicPeriod"/>
            </a:pPr>
            <a:r>
              <a:rPr lang="en-GB" sz="2200" dirty="0"/>
              <a:t>If on a rolling basis, actual costs incurred are equal to or less than the TAC, then there should be sufficient budget to ensure that the project commitment to 1800 “market hours” is met. </a:t>
            </a:r>
          </a:p>
          <a:p>
            <a:pPr marL="637200" lvl="2" indent="-457200">
              <a:buFont typeface="+mj-lt"/>
              <a:buAutoNum type="arabicPeriod"/>
            </a:pPr>
            <a:r>
              <a:rPr lang="en-GB" sz="2200" dirty="0"/>
              <a:t>However, if the rolling average cost is higher than the TAC, then this is an indicator that there may be insufficient budget to deliver 1800 market hours.</a:t>
            </a:r>
          </a:p>
        </p:txBody>
      </p:sp>
    </p:spTree>
    <p:extLst>
      <p:ext uri="{BB962C8B-B14F-4D97-AF65-F5344CB8AC3E}">
        <p14:creationId xmlns:p14="http://schemas.microsoft.com/office/powerpoint/2010/main" val="2452869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D7410-82C5-453E-B44C-4371C84EBB4F}"/>
              </a:ext>
            </a:extLst>
          </p:cNvPr>
          <p:cNvSpPr>
            <a:spLocks noGrp="1"/>
          </p:cNvSpPr>
          <p:nvPr>
            <p:ph type="title"/>
          </p:nvPr>
        </p:nvSpPr>
        <p:spPr/>
        <p:txBody>
          <a:bodyPr/>
          <a:lstStyle/>
          <a:p>
            <a:r>
              <a:rPr lang="en-GB" dirty="0"/>
              <a:t>What is the Target Average Cost (TAC)?</a:t>
            </a:r>
            <a:br>
              <a:rPr lang="en-GB" dirty="0"/>
            </a:br>
            <a:endParaRPr lang="en-US" dirty="0"/>
          </a:p>
        </p:txBody>
      </p:sp>
      <p:pic>
        <p:nvPicPr>
          <p:cNvPr id="5" name="Picture 4"/>
          <p:cNvPicPr>
            <a:picLocks noChangeAspect="1"/>
          </p:cNvPicPr>
          <p:nvPr/>
        </p:nvPicPr>
        <p:blipFill>
          <a:blip r:embed="rId3"/>
          <a:stretch>
            <a:fillRect/>
          </a:stretch>
        </p:blipFill>
        <p:spPr>
          <a:xfrm>
            <a:off x="323550" y="834627"/>
            <a:ext cx="6353976" cy="3809575"/>
          </a:xfrm>
          <a:prstGeom prst="rect">
            <a:avLst/>
          </a:prstGeom>
        </p:spPr>
      </p:pic>
    </p:spTree>
    <p:extLst>
      <p:ext uri="{BB962C8B-B14F-4D97-AF65-F5344CB8AC3E}">
        <p14:creationId xmlns:p14="http://schemas.microsoft.com/office/powerpoint/2010/main" val="638827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D7410-82C5-453E-B44C-4371C84EBB4F}"/>
              </a:ext>
            </a:extLst>
          </p:cNvPr>
          <p:cNvSpPr>
            <a:spLocks noGrp="1"/>
          </p:cNvSpPr>
          <p:nvPr>
            <p:ph type="title"/>
          </p:nvPr>
        </p:nvSpPr>
        <p:spPr/>
        <p:txBody>
          <a:bodyPr/>
          <a:lstStyle/>
          <a:p>
            <a:r>
              <a:rPr lang="en-GB" dirty="0"/>
              <a:t>Average TAC calculations</a:t>
            </a:r>
            <a:endParaRPr lang="en-US" dirty="0"/>
          </a:p>
        </p:txBody>
      </p:sp>
      <p:sp>
        <p:nvSpPr>
          <p:cNvPr id="3" name="Text Placeholder 2">
            <a:extLst>
              <a:ext uri="{FF2B5EF4-FFF2-40B4-BE49-F238E27FC236}">
                <a16:creationId xmlns:a16="http://schemas.microsoft.com/office/drawing/2014/main" id="{34EAB5A2-97FF-4BF2-8849-56B4F5D9F175}"/>
              </a:ext>
            </a:extLst>
          </p:cNvPr>
          <p:cNvSpPr>
            <a:spLocks noGrp="1"/>
          </p:cNvSpPr>
          <p:nvPr>
            <p:ph type="body" sz="quarter" idx="16"/>
          </p:nvPr>
        </p:nvSpPr>
        <p:spPr>
          <a:xfrm>
            <a:off x="324000" y="1381991"/>
            <a:ext cx="8495549" cy="3277820"/>
          </a:xfrm>
        </p:spPr>
        <p:txBody>
          <a:bodyPr/>
          <a:lstStyle/>
          <a:p>
            <a:pPr marL="637200" lvl="2" indent="-457200"/>
            <a:r>
              <a:rPr lang="en-GB" sz="2200" dirty="0"/>
              <a:t>In 1800 market (T) hours we have 300 EFA blocks, which means 300 variables (different TAC per each EFA block)</a:t>
            </a:r>
          </a:p>
          <a:p>
            <a:pPr marL="637200" lvl="2" indent="-457200"/>
            <a:r>
              <a:rPr lang="en-GB" sz="2200" dirty="0"/>
              <a:t>In order to resolve that mathematical formula we introduce “</a:t>
            </a:r>
            <a:r>
              <a:rPr lang="en-GB" sz="2200" b="1" dirty="0"/>
              <a:t>reference</a:t>
            </a:r>
            <a:r>
              <a:rPr lang="en-GB" sz="2200" dirty="0"/>
              <a:t> </a:t>
            </a:r>
            <a:r>
              <a:rPr lang="en-GB" sz="2200" b="1" dirty="0"/>
              <a:t>TAC</a:t>
            </a:r>
            <a:r>
              <a:rPr lang="en-GB" sz="2200" dirty="0"/>
              <a:t>” </a:t>
            </a:r>
          </a:p>
          <a:p>
            <a:pPr marL="637200" lvl="2" indent="-457200"/>
            <a:r>
              <a:rPr lang="en-GB" sz="2200" dirty="0"/>
              <a:t>We assume TAC in each EFA block depends linearly on duration and average TAC, </a:t>
            </a:r>
            <a:r>
              <a:rPr lang="en-GB" sz="2200" dirty="0" err="1"/>
              <a:t>TAC</a:t>
            </a:r>
            <a:r>
              <a:rPr lang="en-GB" sz="2200" baseline="-25000" dirty="0" err="1"/>
              <a:t>i</a:t>
            </a:r>
            <a:r>
              <a:rPr lang="en-GB" sz="2200" dirty="0"/>
              <a:t>=(TAC x (T- </a:t>
            </a:r>
            <a:r>
              <a:rPr lang="en-GB" sz="2200" dirty="0" err="1"/>
              <a:t>duration</a:t>
            </a:r>
            <a:r>
              <a:rPr lang="en-GB" sz="2200" baseline="-25000" dirty="0" err="1"/>
              <a:t>i</a:t>
            </a:r>
            <a:r>
              <a:rPr lang="en-GB" sz="2200" dirty="0"/>
              <a:t>)/T))</a:t>
            </a:r>
            <a:endParaRPr lang="en-US" dirty="0"/>
          </a:p>
          <a:p>
            <a:pPr marL="637200" lvl="2" indent="-457200"/>
            <a:r>
              <a:rPr lang="en-GB" sz="2200" dirty="0"/>
              <a:t>Replacing each variable with “reference TAC” will results in one equation with one unknown variable from which we calculate TAC for each EFA block</a:t>
            </a:r>
          </a:p>
        </p:txBody>
      </p:sp>
      <p:sp>
        <p:nvSpPr>
          <p:cNvPr id="5" name="TextBox 4"/>
          <p:cNvSpPr txBox="1"/>
          <p:nvPr/>
        </p:nvSpPr>
        <p:spPr>
          <a:xfrm>
            <a:off x="495758" y="969180"/>
            <a:ext cx="8411476" cy="246221"/>
          </a:xfrm>
          <a:prstGeom prst="rect">
            <a:avLst/>
          </a:prstGeom>
          <a:noFill/>
        </p:spPr>
        <p:txBody>
          <a:bodyPr wrap="square" lIns="0" tIns="0" rIns="0" bIns="0" rtlCol="0">
            <a:spAutoFit/>
          </a:bodyPr>
          <a:lstStyle/>
          <a:p>
            <a:pPr algn="l"/>
            <a:r>
              <a:rPr lang="en-GB" sz="1600" b="1" dirty="0"/>
              <a:t>TAC</a:t>
            </a:r>
            <a:r>
              <a:rPr lang="en-GB" sz="1600" b="1" baseline="-25000" dirty="0"/>
              <a:t>1</a:t>
            </a:r>
            <a:r>
              <a:rPr lang="en-GB" sz="1600" b="1" dirty="0"/>
              <a:t> x Q</a:t>
            </a:r>
            <a:r>
              <a:rPr lang="en-GB" sz="1600" b="1" baseline="-25000" dirty="0"/>
              <a:t>1</a:t>
            </a:r>
            <a:r>
              <a:rPr lang="en-GB" sz="1600" b="1" dirty="0"/>
              <a:t> + TAC </a:t>
            </a:r>
            <a:r>
              <a:rPr lang="en-GB" sz="1600" b="1" baseline="-25000" dirty="0"/>
              <a:t>2</a:t>
            </a:r>
            <a:r>
              <a:rPr lang="en-GB" sz="1600" b="1" dirty="0"/>
              <a:t> x Q </a:t>
            </a:r>
            <a:r>
              <a:rPr lang="en-GB" sz="1600" b="1" baseline="-25000" dirty="0"/>
              <a:t>2</a:t>
            </a:r>
            <a:r>
              <a:rPr lang="en-GB" sz="1600" b="1" dirty="0"/>
              <a:t> + TAC </a:t>
            </a:r>
            <a:r>
              <a:rPr lang="en-GB" sz="1600" b="1" baseline="-25000" dirty="0"/>
              <a:t>3</a:t>
            </a:r>
            <a:r>
              <a:rPr lang="en-GB" sz="1600" b="1" dirty="0"/>
              <a:t> x Q </a:t>
            </a:r>
            <a:r>
              <a:rPr lang="en-GB" sz="1600" b="1" baseline="-25000" dirty="0"/>
              <a:t>4</a:t>
            </a:r>
            <a:r>
              <a:rPr lang="en-GB" sz="1600" b="1" dirty="0"/>
              <a:t> + …TAC </a:t>
            </a:r>
            <a:r>
              <a:rPr lang="en-GB" sz="1600" b="1" baseline="-25000" dirty="0"/>
              <a:t>n</a:t>
            </a:r>
            <a:r>
              <a:rPr lang="en-GB" sz="1600" b="1" dirty="0"/>
              <a:t> x Q </a:t>
            </a:r>
            <a:r>
              <a:rPr lang="en-GB" sz="1600" b="1" baseline="-25000" dirty="0"/>
              <a:t>n</a:t>
            </a:r>
            <a:r>
              <a:rPr lang="en-GB" sz="1600" b="1" dirty="0"/>
              <a:t> = TOTAL TRIAL BUDGET</a:t>
            </a:r>
          </a:p>
        </p:txBody>
      </p:sp>
    </p:spTree>
    <p:extLst>
      <p:ext uri="{BB962C8B-B14F-4D97-AF65-F5344CB8AC3E}">
        <p14:creationId xmlns:p14="http://schemas.microsoft.com/office/powerpoint/2010/main" val="877569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D7410-82C5-453E-B44C-4371C84EBB4F}"/>
              </a:ext>
            </a:extLst>
          </p:cNvPr>
          <p:cNvSpPr>
            <a:spLocks noGrp="1"/>
          </p:cNvSpPr>
          <p:nvPr>
            <p:ph type="title"/>
          </p:nvPr>
        </p:nvSpPr>
        <p:spPr/>
        <p:txBody>
          <a:bodyPr/>
          <a:lstStyle/>
          <a:p>
            <a:r>
              <a:rPr lang="en-GB" dirty="0"/>
              <a:t>Example – How it works in trials?</a:t>
            </a:r>
            <a:endParaRPr lang="en-US" dirty="0"/>
          </a:p>
        </p:txBody>
      </p:sp>
      <p:sp>
        <p:nvSpPr>
          <p:cNvPr id="3" name="Text Placeholder 2">
            <a:extLst>
              <a:ext uri="{FF2B5EF4-FFF2-40B4-BE49-F238E27FC236}">
                <a16:creationId xmlns:a16="http://schemas.microsoft.com/office/drawing/2014/main" id="{34EAB5A2-97FF-4BF2-8849-56B4F5D9F175}"/>
              </a:ext>
            </a:extLst>
          </p:cNvPr>
          <p:cNvSpPr>
            <a:spLocks noGrp="1"/>
          </p:cNvSpPr>
          <p:nvPr>
            <p:ph type="body" sz="quarter" idx="16"/>
          </p:nvPr>
        </p:nvSpPr>
        <p:spPr>
          <a:xfrm>
            <a:off x="3007154" y="797702"/>
            <a:ext cx="5812395" cy="4016484"/>
          </a:xfrm>
        </p:spPr>
        <p:txBody>
          <a:bodyPr/>
          <a:lstStyle/>
          <a:p>
            <a:pPr marL="637200" lvl="2" indent="-457200">
              <a:buFont typeface="+mj-lt"/>
              <a:buAutoNum type="arabicPeriod"/>
            </a:pPr>
            <a:r>
              <a:rPr lang="en-GB" sz="1800" dirty="0"/>
              <a:t>Ahead of the trial start we will have a TAC for each EFA period, for each day for all 1800 h market hours</a:t>
            </a:r>
          </a:p>
          <a:p>
            <a:pPr marL="637200" lvl="2" indent="-457200">
              <a:buFont typeface="+mj-lt"/>
              <a:buAutoNum type="arabicPeriod"/>
            </a:pPr>
            <a:r>
              <a:rPr lang="en-GB" sz="1800" dirty="0"/>
              <a:t>We will create a lookup table which we will be using during the trials for market assessment</a:t>
            </a:r>
          </a:p>
          <a:p>
            <a:pPr marL="637200" lvl="2" indent="-457200">
              <a:buFont typeface="+mj-lt"/>
              <a:buAutoNum type="arabicPeriod"/>
            </a:pPr>
            <a:r>
              <a:rPr lang="en-GB" sz="1800" dirty="0"/>
              <a:t>We will aim to share more information on a week ahead basis on:</a:t>
            </a:r>
          </a:p>
          <a:p>
            <a:pPr marL="825750" lvl="4" indent="-285750">
              <a:buFont typeface="Wingdings" panose="05000000000000000000" pitchFamily="2" charset="2"/>
              <a:buChar char="Ø"/>
            </a:pPr>
            <a:r>
              <a:rPr lang="en-GB" sz="1800" dirty="0"/>
              <a:t>The various network conditions scenarios driving reactive power requirements </a:t>
            </a:r>
            <a:r>
              <a:rPr lang="en-GB" sz="1800" dirty="0">
                <a:highlight>
                  <a:srgbClr val="FFFF00"/>
                </a:highlight>
              </a:rPr>
              <a:t>	</a:t>
            </a:r>
          </a:p>
          <a:p>
            <a:pPr marL="825750" lvl="4" indent="-285750">
              <a:buFont typeface="Wingdings" panose="05000000000000000000" pitchFamily="2" charset="2"/>
              <a:buChar char="Ø"/>
            </a:pPr>
            <a:r>
              <a:rPr lang="en-GB" sz="1800" dirty="0"/>
              <a:t>TAC ranges (minimum and maximum and the 	likelihood of being accepted within that 	range)  </a:t>
            </a:r>
          </a:p>
          <a:p>
            <a:pPr lvl="3" indent="0">
              <a:buNone/>
            </a:pPr>
            <a:r>
              <a:rPr lang="en-GB" sz="2000" dirty="0"/>
              <a:t>	</a:t>
            </a:r>
            <a:endParaRPr lang="en-US" sz="2000" dirty="0"/>
          </a:p>
        </p:txBody>
      </p:sp>
      <p:sp>
        <p:nvSpPr>
          <p:cNvPr id="7" name="TextBox 6"/>
          <p:cNvSpPr txBox="1"/>
          <p:nvPr/>
        </p:nvSpPr>
        <p:spPr>
          <a:xfrm>
            <a:off x="323550" y="882486"/>
            <a:ext cx="820738" cy="276999"/>
          </a:xfrm>
          <a:prstGeom prst="rect">
            <a:avLst/>
          </a:prstGeom>
          <a:noFill/>
        </p:spPr>
        <p:txBody>
          <a:bodyPr wrap="none" lIns="0" tIns="0" rIns="0" bIns="0" rtlCol="0">
            <a:spAutoFit/>
          </a:bodyPr>
          <a:lstStyle/>
          <a:p>
            <a:pPr algn="l"/>
            <a:r>
              <a:rPr lang="en-GB" sz="1800" b="1" dirty="0"/>
              <a:t>1 week </a:t>
            </a:r>
            <a:endParaRPr lang="en-US" sz="1800" b="1" dirty="0"/>
          </a:p>
        </p:txBody>
      </p:sp>
      <p:graphicFrame>
        <p:nvGraphicFramePr>
          <p:cNvPr id="11" name="Table 10"/>
          <p:cNvGraphicFramePr>
            <a:graphicFrameLocks noGrp="1"/>
          </p:cNvGraphicFramePr>
          <p:nvPr>
            <p:extLst/>
          </p:nvPr>
        </p:nvGraphicFramePr>
        <p:xfrm>
          <a:off x="323550" y="1269772"/>
          <a:ext cx="2661040" cy="2986086"/>
        </p:xfrm>
        <a:graphic>
          <a:graphicData uri="http://schemas.openxmlformats.org/drawingml/2006/table">
            <a:tbl>
              <a:tblPr firstRow="1" firstCol="1" bandRow="1"/>
              <a:tblGrid>
                <a:gridCol w="429200">
                  <a:extLst>
                    <a:ext uri="{9D8B030D-6E8A-4147-A177-3AD203B41FA5}">
                      <a16:colId xmlns:a16="http://schemas.microsoft.com/office/drawing/2014/main" val="2380583742"/>
                    </a:ext>
                  </a:extLst>
                </a:gridCol>
                <a:gridCol w="446368">
                  <a:extLst>
                    <a:ext uri="{9D8B030D-6E8A-4147-A177-3AD203B41FA5}">
                      <a16:colId xmlns:a16="http://schemas.microsoft.com/office/drawing/2014/main" val="4189150504"/>
                    </a:ext>
                  </a:extLst>
                </a:gridCol>
                <a:gridCol w="446368">
                  <a:extLst>
                    <a:ext uri="{9D8B030D-6E8A-4147-A177-3AD203B41FA5}">
                      <a16:colId xmlns:a16="http://schemas.microsoft.com/office/drawing/2014/main" val="1439913191"/>
                    </a:ext>
                  </a:extLst>
                </a:gridCol>
                <a:gridCol w="446368">
                  <a:extLst>
                    <a:ext uri="{9D8B030D-6E8A-4147-A177-3AD203B41FA5}">
                      <a16:colId xmlns:a16="http://schemas.microsoft.com/office/drawing/2014/main" val="2931634065"/>
                    </a:ext>
                  </a:extLst>
                </a:gridCol>
                <a:gridCol w="446368">
                  <a:extLst>
                    <a:ext uri="{9D8B030D-6E8A-4147-A177-3AD203B41FA5}">
                      <a16:colId xmlns:a16="http://schemas.microsoft.com/office/drawing/2014/main" val="1122088089"/>
                    </a:ext>
                  </a:extLst>
                </a:gridCol>
                <a:gridCol w="446368">
                  <a:extLst>
                    <a:ext uri="{9D8B030D-6E8A-4147-A177-3AD203B41FA5}">
                      <a16:colId xmlns:a16="http://schemas.microsoft.com/office/drawing/2014/main" val="3267448634"/>
                    </a:ext>
                  </a:extLst>
                </a:gridCol>
              </a:tblGrid>
              <a:tr h="433778">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11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TAC1 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dirty="0">
                          <a:effectLst/>
                          <a:latin typeface="Calibri" panose="020F0502020204030204" pitchFamily="34" charset="0"/>
                          <a:ea typeface="Calibri" panose="020F0502020204030204" pitchFamily="34" charset="0"/>
                          <a:cs typeface="Times New Roman" panose="02020603050405020304" pitchFamily="18" charset="0"/>
                        </a:rPr>
                        <a:t>Q 12</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dirty="0">
                          <a:effectLst/>
                          <a:latin typeface="Calibri" panose="020F0502020204030204" pitchFamily="34" charset="0"/>
                          <a:ea typeface="Calibri" panose="020F0502020204030204" pitchFamily="34" charset="0"/>
                          <a:cs typeface="Times New Roman" panose="02020603050405020304" pitchFamily="18" charset="0"/>
                        </a:rPr>
                        <a:t>TAC1 2</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dirty="0">
                          <a:effectLst/>
                          <a:latin typeface="Calibri" panose="020F0502020204030204" pitchFamily="34" charset="0"/>
                          <a:ea typeface="Calibri" panose="020F0502020204030204" pitchFamily="34" charset="0"/>
                          <a:cs typeface="Times New Roman" panose="02020603050405020304" pitchFamily="18" charset="0"/>
                        </a:rPr>
                        <a:t>Q 13</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dirty="0">
                          <a:effectLst/>
                          <a:latin typeface="Calibri" panose="020F0502020204030204" pitchFamily="34" charset="0"/>
                          <a:ea typeface="Calibri" panose="020F0502020204030204" pitchFamily="34" charset="0"/>
                          <a:cs typeface="Times New Roman" panose="02020603050405020304" pitchFamily="18" charset="0"/>
                        </a:rPr>
                        <a:t>TAC1 3</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dirty="0">
                          <a:effectLst/>
                          <a:latin typeface="Calibri" panose="020F0502020204030204" pitchFamily="34" charset="0"/>
                          <a:ea typeface="Calibri" panose="020F0502020204030204" pitchFamily="34" charset="0"/>
                          <a:cs typeface="Times New Roman" panose="02020603050405020304" pitchFamily="18" charset="0"/>
                        </a:rPr>
                        <a:t>Q 14</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dirty="0">
                          <a:effectLst/>
                          <a:latin typeface="Calibri" panose="020F0502020204030204" pitchFamily="34" charset="0"/>
                          <a:ea typeface="Calibri" panose="020F0502020204030204" pitchFamily="34" charset="0"/>
                          <a:cs typeface="Times New Roman" panose="02020603050405020304" pitchFamily="18" charset="0"/>
                        </a:rPr>
                        <a:t>TAC1 4</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dirty="0">
                          <a:effectLst/>
                          <a:latin typeface="Calibri" panose="020F0502020204030204" pitchFamily="34" charset="0"/>
                          <a:ea typeface="Calibri" panose="020F0502020204030204" pitchFamily="34" charset="0"/>
                          <a:cs typeface="Times New Roman" panose="02020603050405020304" pitchFamily="18" charset="0"/>
                        </a:rPr>
                        <a:t>Q 15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dirty="0">
                          <a:effectLst/>
                          <a:latin typeface="Calibri" panose="020F0502020204030204" pitchFamily="34" charset="0"/>
                          <a:ea typeface="Calibri" panose="020F0502020204030204" pitchFamily="34" charset="0"/>
                          <a:cs typeface="Times New Roman" panose="02020603050405020304" pitchFamily="18" charset="0"/>
                        </a:rPr>
                        <a:t>TAC1 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dirty="0">
                          <a:effectLst/>
                          <a:latin typeface="Calibri" panose="020F0502020204030204" pitchFamily="34" charset="0"/>
                          <a:ea typeface="Calibri" panose="020F0502020204030204" pitchFamily="34" charset="0"/>
                          <a:cs typeface="Times New Roman" panose="02020603050405020304" pitchFamily="18" charset="0"/>
                        </a:rPr>
                        <a:t>Q 16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dirty="0">
                          <a:effectLst/>
                          <a:latin typeface="Calibri" panose="020F0502020204030204" pitchFamily="34" charset="0"/>
                          <a:ea typeface="Calibri" panose="020F0502020204030204" pitchFamily="34" charset="0"/>
                          <a:cs typeface="Times New Roman" panose="02020603050405020304" pitchFamily="18" charset="0"/>
                        </a:rPr>
                        <a:t>TAC1 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8367165"/>
                  </a:ext>
                </a:extLst>
              </a:tr>
              <a:tr h="421188">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21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TAC21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22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TAC22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23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TAC23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24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TAC24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25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TAC25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26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TAC26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6546298"/>
                  </a:ext>
                </a:extLst>
              </a:tr>
              <a:tr h="433778">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31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TAC31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32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TAC32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33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TAC33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34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TAC34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35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TAC35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36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TAC36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4668232"/>
                  </a:ext>
                </a:extLst>
              </a:tr>
              <a:tr h="421188">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41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TAC41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42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TAC42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43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TAC43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44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TAC44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45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TAC45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46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TAC46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87433182"/>
                  </a:ext>
                </a:extLst>
              </a:tr>
              <a:tr h="433778">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51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TAC51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52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TAC52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53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TAC53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54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TAC54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55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TAC55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56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TAC56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30124085"/>
                  </a:ext>
                </a:extLst>
              </a:tr>
              <a:tr h="421188">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61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TAC61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Q62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TAC62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63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TAC63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64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TAC64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65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TAC65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66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TAC66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49736908"/>
                  </a:ext>
                </a:extLst>
              </a:tr>
              <a:tr h="421188">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Q71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TAC71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72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TAC72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73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TAC73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74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TAC74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Q 75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a:effectLst/>
                          <a:latin typeface="Calibri" panose="020F0502020204030204" pitchFamily="34" charset="0"/>
                          <a:ea typeface="Calibri" panose="020F0502020204030204" pitchFamily="34" charset="0"/>
                          <a:cs typeface="Times New Roman" panose="02020603050405020304" pitchFamily="18" charset="0"/>
                        </a:rPr>
                        <a:t>TAC75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1200"/>
                        </a:spcBef>
                        <a:spcAft>
                          <a:spcPts val="0"/>
                        </a:spcAft>
                      </a:pPr>
                      <a:r>
                        <a:rPr lang="en-GB" sz="700" dirty="0">
                          <a:effectLst/>
                          <a:latin typeface="Calibri" panose="020F0502020204030204" pitchFamily="34" charset="0"/>
                          <a:ea typeface="Calibri" panose="020F0502020204030204" pitchFamily="34" charset="0"/>
                          <a:cs typeface="Times New Roman" panose="02020603050405020304" pitchFamily="18" charset="0"/>
                        </a:rPr>
                        <a:t>Q76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1200"/>
                        </a:spcBef>
                        <a:spcAft>
                          <a:spcPts val="0"/>
                        </a:spcAft>
                      </a:pPr>
                      <a:r>
                        <a:rPr lang="en-GB" sz="700" dirty="0">
                          <a:effectLst/>
                          <a:latin typeface="Calibri" panose="020F0502020204030204" pitchFamily="34" charset="0"/>
                          <a:ea typeface="Calibri" panose="020F0502020204030204" pitchFamily="34" charset="0"/>
                          <a:cs typeface="Times New Roman" panose="02020603050405020304" pitchFamily="18" charset="0"/>
                        </a:rPr>
                        <a:t>TAC76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805" marR="61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0665000"/>
                  </a:ext>
                </a:extLst>
              </a:tr>
            </a:tbl>
          </a:graphicData>
        </a:graphic>
      </p:graphicFrame>
    </p:spTree>
    <p:extLst>
      <p:ext uri="{BB962C8B-B14F-4D97-AF65-F5344CB8AC3E}">
        <p14:creationId xmlns:p14="http://schemas.microsoft.com/office/powerpoint/2010/main" val="1498301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D7410-82C5-453E-B44C-4371C84EBB4F}"/>
              </a:ext>
            </a:extLst>
          </p:cNvPr>
          <p:cNvSpPr>
            <a:spLocks noGrp="1"/>
          </p:cNvSpPr>
          <p:nvPr>
            <p:ph type="title"/>
          </p:nvPr>
        </p:nvSpPr>
        <p:spPr/>
        <p:txBody>
          <a:bodyPr/>
          <a:lstStyle/>
          <a:p>
            <a:r>
              <a:rPr lang="en-GB" dirty="0"/>
              <a:t>Example – Week 1, EFA block 11:00-15:00, April 2021 </a:t>
            </a:r>
            <a:endParaRPr lang="en-US" dirty="0"/>
          </a:p>
        </p:txBody>
      </p:sp>
      <p:sp>
        <p:nvSpPr>
          <p:cNvPr id="3" name="Text Placeholder 2">
            <a:extLst>
              <a:ext uri="{FF2B5EF4-FFF2-40B4-BE49-F238E27FC236}">
                <a16:creationId xmlns:a16="http://schemas.microsoft.com/office/drawing/2014/main" id="{34EAB5A2-97FF-4BF2-8849-56B4F5D9F175}"/>
              </a:ext>
            </a:extLst>
          </p:cNvPr>
          <p:cNvSpPr>
            <a:spLocks noGrp="1"/>
          </p:cNvSpPr>
          <p:nvPr>
            <p:ph type="body" sz="quarter" idx="16"/>
          </p:nvPr>
        </p:nvSpPr>
        <p:spPr>
          <a:xfrm>
            <a:off x="324000" y="1062500"/>
            <a:ext cx="6779117" cy="4047262"/>
          </a:xfrm>
        </p:spPr>
        <p:txBody>
          <a:bodyPr/>
          <a:lstStyle/>
          <a:p>
            <a:pPr marL="637200" lvl="2" indent="-457200">
              <a:buFont typeface="+mj-lt"/>
              <a:buAutoNum type="arabicPeriod"/>
            </a:pPr>
            <a:r>
              <a:rPr lang="en-GB" sz="2200" dirty="0"/>
              <a:t>Via DERMS DERs will submit their bids day ahead for EFA block between 11:00-15:00</a:t>
            </a:r>
          </a:p>
          <a:p>
            <a:pPr marL="637200" lvl="2" indent="-457200">
              <a:buFont typeface="+mj-lt"/>
              <a:buAutoNum type="arabicPeriod"/>
            </a:pPr>
            <a:r>
              <a:rPr lang="en-GB" sz="2200" dirty="0"/>
              <a:t>From lookup table we read the reactive power requirements (e.g. 80MVAr) and corresponding TAC for that EFA block</a:t>
            </a:r>
          </a:p>
          <a:p>
            <a:pPr marL="637200" lvl="2" indent="-457200">
              <a:buFont typeface="+mj-lt"/>
              <a:buAutoNum type="arabicPeriod"/>
            </a:pPr>
            <a:r>
              <a:rPr lang="en-GB" sz="2200" dirty="0"/>
              <a:t>The total VPP offered from DERs is e.g. 120 </a:t>
            </a:r>
            <a:r>
              <a:rPr lang="en-GB" sz="2200" dirty="0" err="1"/>
              <a:t>MVAr</a:t>
            </a:r>
            <a:r>
              <a:rPr lang="en-GB" sz="2200" dirty="0"/>
              <a:t> </a:t>
            </a:r>
          </a:p>
          <a:p>
            <a:pPr marL="637200" lvl="2" indent="-457200">
              <a:buFont typeface="+mj-lt"/>
              <a:buAutoNum type="arabicPeriod"/>
            </a:pPr>
            <a:r>
              <a:rPr lang="en-GB" sz="2200" dirty="0"/>
              <a:t>How we determine which bids from VPP will be accepted?</a:t>
            </a:r>
          </a:p>
          <a:p>
            <a:pPr marL="997200" lvl="7" indent="-457200"/>
            <a:endParaRPr lang="en-GB" sz="2200" dirty="0"/>
          </a:p>
          <a:p>
            <a:endParaRPr lang="en-US" dirty="0"/>
          </a:p>
        </p:txBody>
      </p:sp>
      <p:grpSp>
        <p:nvGrpSpPr>
          <p:cNvPr id="22" name="Group 21"/>
          <p:cNvGrpSpPr/>
          <p:nvPr/>
        </p:nvGrpSpPr>
        <p:grpSpPr>
          <a:xfrm>
            <a:off x="7060744" y="1671594"/>
            <a:ext cx="1950270" cy="2128777"/>
            <a:chOff x="6235547" y="2447989"/>
            <a:chExt cx="1950270" cy="2128777"/>
          </a:xfrm>
        </p:grpSpPr>
        <p:sp>
          <p:nvSpPr>
            <p:cNvPr id="8" name="TextBox 7">
              <a:extLst/>
            </p:cNvPr>
            <p:cNvSpPr txBox="1"/>
            <p:nvPr/>
          </p:nvSpPr>
          <p:spPr>
            <a:xfrm>
              <a:off x="7254423" y="2605442"/>
              <a:ext cx="800219" cy="507831"/>
            </a:xfrm>
            <a:prstGeom prst="rect">
              <a:avLst/>
            </a:prstGeom>
            <a:noFill/>
          </p:spPr>
          <p:txBody>
            <a:bodyPr wrap="none" rtlCol="0">
              <a:spAutoFit/>
            </a:bodyPr>
            <a:lstStyle/>
            <a:p>
              <a:r>
                <a:rPr lang="en-GB" sz="900" b="1" dirty="0">
                  <a:solidFill>
                    <a:srgbClr val="0070C0"/>
                  </a:solidFill>
                </a:rPr>
                <a:t>DER A</a:t>
              </a:r>
            </a:p>
            <a:p>
              <a:r>
                <a:rPr lang="en-GB" sz="900" dirty="0">
                  <a:solidFill>
                    <a:srgbClr val="0070C0"/>
                  </a:solidFill>
                </a:rPr>
                <a:t>30 </a:t>
              </a:r>
              <a:r>
                <a:rPr lang="en-GB" sz="900" dirty="0" err="1">
                  <a:solidFill>
                    <a:srgbClr val="0070C0"/>
                  </a:solidFill>
                </a:rPr>
                <a:t>Mvar</a:t>
              </a:r>
              <a:r>
                <a:rPr lang="en-GB" sz="900" dirty="0">
                  <a:solidFill>
                    <a:srgbClr val="0070C0"/>
                  </a:solidFill>
                </a:rPr>
                <a:t> </a:t>
              </a:r>
            </a:p>
            <a:p>
              <a:r>
                <a:rPr lang="en-GB" sz="900" dirty="0">
                  <a:solidFill>
                    <a:srgbClr val="0070C0"/>
                  </a:solidFill>
                </a:rPr>
                <a:t>Bid £3/</a:t>
              </a:r>
              <a:r>
                <a:rPr lang="en-GB" sz="900" dirty="0" err="1">
                  <a:solidFill>
                    <a:srgbClr val="0070C0"/>
                  </a:solidFill>
                </a:rPr>
                <a:t>Mvar</a:t>
              </a:r>
              <a:endParaRPr lang="en-GB" sz="900" dirty="0"/>
            </a:p>
          </p:txBody>
        </p:sp>
        <p:sp>
          <p:nvSpPr>
            <p:cNvPr id="13" name="TextBox 12">
              <a:extLst/>
            </p:cNvPr>
            <p:cNvSpPr txBox="1"/>
            <p:nvPr/>
          </p:nvSpPr>
          <p:spPr>
            <a:xfrm>
              <a:off x="7254423" y="3337527"/>
              <a:ext cx="800219" cy="507831"/>
            </a:xfrm>
            <a:prstGeom prst="rect">
              <a:avLst/>
            </a:prstGeom>
            <a:noFill/>
          </p:spPr>
          <p:txBody>
            <a:bodyPr wrap="none" rtlCol="0">
              <a:spAutoFit/>
            </a:bodyPr>
            <a:lstStyle/>
            <a:p>
              <a:r>
                <a:rPr lang="en-GB" sz="900" b="1" dirty="0">
                  <a:solidFill>
                    <a:srgbClr val="FF0000"/>
                  </a:solidFill>
                </a:rPr>
                <a:t>DER B</a:t>
              </a:r>
            </a:p>
            <a:p>
              <a:r>
                <a:rPr lang="en-GB" sz="900" dirty="0">
                  <a:solidFill>
                    <a:srgbClr val="FF0000"/>
                  </a:solidFill>
                </a:rPr>
                <a:t>40 </a:t>
              </a:r>
              <a:r>
                <a:rPr lang="en-GB" sz="900" dirty="0" err="1">
                  <a:solidFill>
                    <a:srgbClr val="FF0000"/>
                  </a:solidFill>
                </a:rPr>
                <a:t>Mvar</a:t>
              </a:r>
              <a:endParaRPr lang="en-GB" sz="900" dirty="0">
                <a:solidFill>
                  <a:srgbClr val="FF0000"/>
                </a:solidFill>
              </a:endParaRPr>
            </a:p>
            <a:p>
              <a:r>
                <a:rPr lang="en-GB" sz="900" dirty="0">
                  <a:solidFill>
                    <a:srgbClr val="FF0000"/>
                  </a:solidFill>
                </a:rPr>
                <a:t>Bid £5/</a:t>
              </a:r>
              <a:r>
                <a:rPr lang="en-GB" sz="900" dirty="0" err="1">
                  <a:solidFill>
                    <a:srgbClr val="FF0000"/>
                  </a:solidFill>
                </a:rPr>
                <a:t>Mvar</a:t>
              </a:r>
              <a:endParaRPr lang="en-GB" sz="900" dirty="0">
                <a:solidFill>
                  <a:srgbClr val="FF0000"/>
                </a:solidFill>
              </a:endParaRPr>
            </a:p>
          </p:txBody>
        </p:sp>
        <p:grpSp>
          <p:nvGrpSpPr>
            <p:cNvPr id="21" name="Group 20"/>
            <p:cNvGrpSpPr/>
            <p:nvPr/>
          </p:nvGrpSpPr>
          <p:grpSpPr>
            <a:xfrm>
              <a:off x="6235547" y="2447989"/>
              <a:ext cx="1266373" cy="2105280"/>
              <a:chOff x="7326217" y="2325156"/>
              <a:chExt cx="1266373" cy="2105280"/>
            </a:xfrm>
          </p:grpSpPr>
          <p:cxnSp>
            <p:nvCxnSpPr>
              <p:cNvPr id="4" name="Straight Connector 3">
                <a:extLst/>
              </p:cNvPr>
              <p:cNvCxnSpPr>
                <a:cxnSpLocks/>
              </p:cNvCxnSpPr>
              <p:nvPr/>
            </p:nvCxnSpPr>
            <p:spPr>
              <a:xfrm>
                <a:off x="7326217" y="2325156"/>
                <a:ext cx="1252759" cy="0"/>
              </a:xfrm>
              <a:prstGeom prst="line">
                <a:avLst/>
              </a:prstGeom>
              <a:ln w="38100">
                <a:solidFill>
                  <a:srgbClr val="3778B9"/>
                </a:solidFill>
              </a:ln>
            </p:spPr>
            <p:style>
              <a:lnRef idx="1">
                <a:schemeClr val="accent1"/>
              </a:lnRef>
              <a:fillRef idx="0">
                <a:schemeClr val="accent1"/>
              </a:fillRef>
              <a:effectRef idx="0">
                <a:schemeClr val="accent1"/>
              </a:effectRef>
              <a:fontRef idx="minor">
                <a:schemeClr val="tx1"/>
              </a:fontRef>
            </p:style>
          </p:cxnSp>
          <p:sp>
            <p:nvSpPr>
              <p:cNvPr id="5" name="Oval 4">
                <a:extLst/>
              </p:cNvPr>
              <p:cNvSpPr/>
              <p:nvPr/>
            </p:nvSpPr>
            <p:spPr>
              <a:xfrm>
                <a:off x="7642890" y="2493227"/>
                <a:ext cx="501852" cy="351463"/>
              </a:xfrm>
              <a:prstGeom prst="ellipse">
                <a:avLst/>
              </a:prstGeom>
              <a:noFill/>
              <a:ln>
                <a:solidFill>
                  <a:srgbClr val="3778B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6" name="Freeform: Shape 5">
                <a:extLst/>
              </p:cNvPr>
              <p:cNvSpPr/>
              <p:nvPr/>
            </p:nvSpPr>
            <p:spPr>
              <a:xfrm>
                <a:off x="7772485" y="2591189"/>
                <a:ext cx="242662" cy="155536"/>
              </a:xfrm>
              <a:custGeom>
                <a:avLst/>
                <a:gdLst>
                  <a:gd name="connsiteX0" fmla="*/ 0 w 574765"/>
                  <a:gd name="connsiteY0" fmla="*/ 264244 h 635912"/>
                  <a:gd name="connsiteX1" fmla="*/ 191588 w 574765"/>
                  <a:gd name="connsiteY1" fmla="*/ 630004 h 635912"/>
                  <a:gd name="connsiteX2" fmla="*/ 365760 w 574765"/>
                  <a:gd name="connsiteY2" fmla="*/ 2987 h 635912"/>
                  <a:gd name="connsiteX3" fmla="*/ 566057 w 574765"/>
                  <a:gd name="connsiteY3" fmla="*/ 377455 h 635912"/>
                  <a:gd name="connsiteX4" fmla="*/ 566057 w 574765"/>
                  <a:gd name="connsiteY4" fmla="*/ 377455 h 635912"/>
                  <a:gd name="connsiteX5" fmla="*/ 574765 w 574765"/>
                  <a:gd name="connsiteY5" fmla="*/ 394872 h 635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4765" h="635912">
                    <a:moveTo>
                      <a:pt x="0" y="264244"/>
                    </a:moveTo>
                    <a:cubicBezTo>
                      <a:pt x="65314" y="468895"/>
                      <a:pt x="130628" y="673547"/>
                      <a:pt x="191588" y="630004"/>
                    </a:cubicBezTo>
                    <a:cubicBezTo>
                      <a:pt x="252548" y="586461"/>
                      <a:pt x="303349" y="45078"/>
                      <a:pt x="365760" y="2987"/>
                    </a:cubicBezTo>
                    <a:cubicBezTo>
                      <a:pt x="428172" y="-39105"/>
                      <a:pt x="566057" y="377455"/>
                      <a:pt x="566057" y="377455"/>
                    </a:cubicBezTo>
                    <a:lnTo>
                      <a:pt x="566057" y="377455"/>
                    </a:lnTo>
                    <a:lnTo>
                      <a:pt x="574765" y="394872"/>
                    </a:lnTo>
                  </a:path>
                </a:pathLst>
              </a:custGeom>
              <a:noFill/>
              <a:ln>
                <a:solidFill>
                  <a:srgbClr val="3778B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cxnSp>
            <p:nvCxnSpPr>
              <p:cNvPr id="7" name="Straight Connector 6">
                <a:extLst/>
              </p:cNvPr>
              <p:cNvCxnSpPr>
                <a:cxnSpLocks/>
                <a:endCxn id="5" idx="0"/>
              </p:cNvCxnSpPr>
              <p:nvPr/>
            </p:nvCxnSpPr>
            <p:spPr>
              <a:xfrm>
                <a:off x="7893816" y="2325156"/>
                <a:ext cx="0" cy="168071"/>
              </a:xfrm>
              <a:prstGeom prst="line">
                <a:avLst/>
              </a:prstGeom>
              <a:ln>
                <a:solidFill>
                  <a:srgbClr val="3778B9"/>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p:cNvPr>
              <p:cNvCxnSpPr>
                <a:cxnSpLocks/>
              </p:cNvCxnSpPr>
              <p:nvPr/>
            </p:nvCxnSpPr>
            <p:spPr>
              <a:xfrm>
                <a:off x="7339831" y="3101726"/>
                <a:ext cx="125275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Oval 9">
                <a:extLst/>
              </p:cNvPr>
              <p:cNvSpPr/>
              <p:nvPr/>
            </p:nvSpPr>
            <p:spPr>
              <a:xfrm>
                <a:off x="7656506" y="3269797"/>
                <a:ext cx="501852" cy="35146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11" name="Freeform: Shape 10">
                <a:extLst/>
              </p:cNvPr>
              <p:cNvSpPr/>
              <p:nvPr/>
            </p:nvSpPr>
            <p:spPr>
              <a:xfrm>
                <a:off x="7786099" y="3367759"/>
                <a:ext cx="242662" cy="155536"/>
              </a:xfrm>
              <a:custGeom>
                <a:avLst/>
                <a:gdLst>
                  <a:gd name="connsiteX0" fmla="*/ 0 w 574765"/>
                  <a:gd name="connsiteY0" fmla="*/ 264244 h 635912"/>
                  <a:gd name="connsiteX1" fmla="*/ 191588 w 574765"/>
                  <a:gd name="connsiteY1" fmla="*/ 630004 h 635912"/>
                  <a:gd name="connsiteX2" fmla="*/ 365760 w 574765"/>
                  <a:gd name="connsiteY2" fmla="*/ 2987 h 635912"/>
                  <a:gd name="connsiteX3" fmla="*/ 566057 w 574765"/>
                  <a:gd name="connsiteY3" fmla="*/ 377455 h 635912"/>
                  <a:gd name="connsiteX4" fmla="*/ 566057 w 574765"/>
                  <a:gd name="connsiteY4" fmla="*/ 377455 h 635912"/>
                  <a:gd name="connsiteX5" fmla="*/ 574765 w 574765"/>
                  <a:gd name="connsiteY5" fmla="*/ 394872 h 635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4765" h="635912">
                    <a:moveTo>
                      <a:pt x="0" y="264244"/>
                    </a:moveTo>
                    <a:cubicBezTo>
                      <a:pt x="65314" y="468895"/>
                      <a:pt x="130628" y="673547"/>
                      <a:pt x="191588" y="630004"/>
                    </a:cubicBezTo>
                    <a:cubicBezTo>
                      <a:pt x="252548" y="586461"/>
                      <a:pt x="303349" y="45078"/>
                      <a:pt x="365760" y="2987"/>
                    </a:cubicBezTo>
                    <a:cubicBezTo>
                      <a:pt x="428172" y="-39105"/>
                      <a:pt x="566057" y="377455"/>
                      <a:pt x="566057" y="377455"/>
                    </a:cubicBezTo>
                    <a:lnTo>
                      <a:pt x="566057" y="377455"/>
                    </a:lnTo>
                    <a:lnTo>
                      <a:pt x="574765" y="394872"/>
                    </a:ln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cxnSp>
            <p:nvCxnSpPr>
              <p:cNvPr id="12" name="Straight Connector 11">
                <a:extLst/>
              </p:cNvPr>
              <p:cNvCxnSpPr>
                <a:cxnSpLocks/>
                <a:endCxn id="10" idx="0"/>
              </p:cNvCxnSpPr>
              <p:nvPr/>
            </p:nvCxnSpPr>
            <p:spPr>
              <a:xfrm>
                <a:off x="7907432" y="3101726"/>
                <a:ext cx="0" cy="16807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p:cNvPr>
              <p:cNvCxnSpPr>
                <a:cxnSpLocks/>
              </p:cNvCxnSpPr>
              <p:nvPr/>
            </p:nvCxnSpPr>
            <p:spPr>
              <a:xfrm>
                <a:off x="7339831" y="3910902"/>
                <a:ext cx="1252759" cy="0"/>
              </a:xfrm>
              <a:prstGeom prst="line">
                <a:avLst/>
              </a:prstGeom>
              <a:ln w="38100">
                <a:solidFill>
                  <a:srgbClr val="669900"/>
                </a:solidFill>
              </a:ln>
            </p:spPr>
            <p:style>
              <a:lnRef idx="1">
                <a:schemeClr val="accent1"/>
              </a:lnRef>
              <a:fillRef idx="0">
                <a:schemeClr val="accent1"/>
              </a:fillRef>
              <a:effectRef idx="0">
                <a:schemeClr val="accent1"/>
              </a:effectRef>
              <a:fontRef idx="minor">
                <a:schemeClr val="tx1"/>
              </a:fontRef>
            </p:style>
          </p:cxnSp>
          <p:sp>
            <p:nvSpPr>
              <p:cNvPr id="15" name="Oval 14">
                <a:extLst/>
              </p:cNvPr>
              <p:cNvSpPr/>
              <p:nvPr/>
            </p:nvSpPr>
            <p:spPr>
              <a:xfrm>
                <a:off x="7656506" y="4078973"/>
                <a:ext cx="501852" cy="351463"/>
              </a:xfrm>
              <a:prstGeom prst="ellipse">
                <a:avLst/>
              </a:prstGeom>
              <a:noFill/>
              <a:ln>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16" name="Freeform: Shape 15">
                <a:extLst/>
              </p:cNvPr>
              <p:cNvSpPr/>
              <p:nvPr/>
            </p:nvSpPr>
            <p:spPr>
              <a:xfrm>
                <a:off x="7786099" y="4176935"/>
                <a:ext cx="242662" cy="155536"/>
              </a:xfrm>
              <a:custGeom>
                <a:avLst/>
                <a:gdLst>
                  <a:gd name="connsiteX0" fmla="*/ 0 w 574765"/>
                  <a:gd name="connsiteY0" fmla="*/ 264244 h 635912"/>
                  <a:gd name="connsiteX1" fmla="*/ 191588 w 574765"/>
                  <a:gd name="connsiteY1" fmla="*/ 630004 h 635912"/>
                  <a:gd name="connsiteX2" fmla="*/ 365760 w 574765"/>
                  <a:gd name="connsiteY2" fmla="*/ 2987 h 635912"/>
                  <a:gd name="connsiteX3" fmla="*/ 566057 w 574765"/>
                  <a:gd name="connsiteY3" fmla="*/ 377455 h 635912"/>
                  <a:gd name="connsiteX4" fmla="*/ 566057 w 574765"/>
                  <a:gd name="connsiteY4" fmla="*/ 377455 h 635912"/>
                  <a:gd name="connsiteX5" fmla="*/ 574765 w 574765"/>
                  <a:gd name="connsiteY5" fmla="*/ 394872 h 635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4765" h="635912">
                    <a:moveTo>
                      <a:pt x="0" y="264244"/>
                    </a:moveTo>
                    <a:cubicBezTo>
                      <a:pt x="65314" y="468895"/>
                      <a:pt x="130628" y="673547"/>
                      <a:pt x="191588" y="630004"/>
                    </a:cubicBezTo>
                    <a:cubicBezTo>
                      <a:pt x="252548" y="586461"/>
                      <a:pt x="303349" y="45078"/>
                      <a:pt x="365760" y="2987"/>
                    </a:cubicBezTo>
                    <a:cubicBezTo>
                      <a:pt x="428172" y="-39105"/>
                      <a:pt x="566057" y="377455"/>
                      <a:pt x="566057" y="377455"/>
                    </a:cubicBezTo>
                    <a:lnTo>
                      <a:pt x="566057" y="377455"/>
                    </a:lnTo>
                    <a:lnTo>
                      <a:pt x="574765" y="394872"/>
                    </a:lnTo>
                  </a:path>
                </a:pathLst>
              </a:custGeom>
              <a:noFill/>
              <a:ln>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cxnSp>
            <p:nvCxnSpPr>
              <p:cNvPr id="17" name="Straight Connector 16">
                <a:extLst/>
              </p:cNvPr>
              <p:cNvCxnSpPr>
                <a:cxnSpLocks/>
                <a:endCxn id="15" idx="0"/>
              </p:cNvCxnSpPr>
              <p:nvPr/>
            </p:nvCxnSpPr>
            <p:spPr>
              <a:xfrm>
                <a:off x="7907432" y="3910902"/>
                <a:ext cx="0" cy="168071"/>
              </a:xfrm>
              <a:prstGeom prst="line">
                <a:avLst/>
              </a:prstGeom>
              <a:ln>
                <a:solidFill>
                  <a:srgbClr val="669900"/>
                </a:solidFill>
              </a:ln>
            </p:spPr>
            <p:style>
              <a:lnRef idx="1">
                <a:schemeClr val="accent1"/>
              </a:lnRef>
              <a:fillRef idx="0">
                <a:schemeClr val="accent1"/>
              </a:fillRef>
              <a:effectRef idx="0">
                <a:schemeClr val="accent1"/>
              </a:effectRef>
              <a:fontRef idx="minor">
                <a:schemeClr val="tx1"/>
              </a:fontRef>
            </p:style>
          </p:cxnSp>
        </p:grpSp>
        <p:sp>
          <p:nvSpPr>
            <p:cNvPr id="18" name="TextBox 17">
              <a:extLst/>
            </p:cNvPr>
            <p:cNvSpPr txBox="1"/>
            <p:nvPr/>
          </p:nvSpPr>
          <p:spPr>
            <a:xfrm>
              <a:off x="7385598" y="4068935"/>
              <a:ext cx="800219" cy="507831"/>
            </a:xfrm>
            <a:prstGeom prst="rect">
              <a:avLst/>
            </a:prstGeom>
            <a:noFill/>
          </p:spPr>
          <p:txBody>
            <a:bodyPr wrap="none" rtlCol="0">
              <a:spAutoFit/>
            </a:bodyPr>
            <a:lstStyle/>
            <a:p>
              <a:r>
                <a:rPr lang="en-GB" sz="900" b="1" dirty="0">
                  <a:solidFill>
                    <a:srgbClr val="00B050"/>
                  </a:solidFill>
                </a:rPr>
                <a:t>DER C</a:t>
              </a:r>
            </a:p>
            <a:p>
              <a:r>
                <a:rPr lang="en-GB" sz="900" dirty="0">
                  <a:solidFill>
                    <a:srgbClr val="00B050"/>
                  </a:solidFill>
                </a:rPr>
                <a:t>50 </a:t>
              </a:r>
              <a:r>
                <a:rPr lang="en-GB" sz="900" dirty="0" err="1">
                  <a:solidFill>
                    <a:srgbClr val="00B050"/>
                  </a:solidFill>
                </a:rPr>
                <a:t>Mvar</a:t>
              </a:r>
              <a:endParaRPr lang="en-GB" sz="900" dirty="0">
                <a:solidFill>
                  <a:srgbClr val="00B050"/>
                </a:solidFill>
              </a:endParaRPr>
            </a:p>
            <a:p>
              <a:r>
                <a:rPr lang="en-GB" sz="900" dirty="0">
                  <a:solidFill>
                    <a:srgbClr val="00B050"/>
                  </a:solidFill>
                </a:rPr>
                <a:t>Bid £7/</a:t>
              </a:r>
              <a:r>
                <a:rPr lang="en-GB" sz="900" dirty="0" err="1">
                  <a:solidFill>
                    <a:srgbClr val="00B050"/>
                  </a:solidFill>
                </a:rPr>
                <a:t>Mvar</a:t>
              </a:r>
              <a:endParaRPr lang="en-GB" sz="900" dirty="0">
                <a:solidFill>
                  <a:srgbClr val="00B050"/>
                </a:solidFill>
              </a:endParaRPr>
            </a:p>
          </p:txBody>
        </p:sp>
      </p:grpSp>
    </p:spTree>
    <p:extLst>
      <p:ext uri="{BB962C8B-B14F-4D97-AF65-F5344CB8AC3E}">
        <p14:creationId xmlns:p14="http://schemas.microsoft.com/office/powerpoint/2010/main" val="19124381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D7410-82C5-453E-B44C-4371C84EBB4F}"/>
              </a:ext>
            </a:extLst>
          </p:cNvPr>
          <p:cNvSpPr>
            <a:spLocks noGrp="1"/>
          </p:cNvSpPr>
          <p:nvPr>
            <p:ph type="title"/>
          </p:nvPr>
        </p:nvSpPr>
        <p:spPr/>
        <p:txBody>
          <a:bodyPr/>
          <a:lstStyle/>
          <a:p>
            <a:r>
              <a:rPr lang="en-GB" dirty="0"/>
              <a:t>Example – Week 1, EFA block 11:00-15:00, April 2020 </a:t>
            </a:r>
            <a:endParaRPr lang="en-US" dirty="0"/>
          </a:p>
        </p:txBody>
      </p:sp>
      <p:sp>
        <p:nvSpPr>
          <p:cNvPr id="3" name="Text Placeholder 2">
            <a:extLst>
              <a:ext uri="{FF2B5EF4-FFF2-40B4-BE49-F238E27FC236}">
                <a16:creationId xmlns:a16="http://schemas.microsoft.com/office/drawing/2014/main" id="{34EAB5A2-97FF-4BF2-8849-56B4F5D9F175}"/>
              </a:ext>
            </a:extLst>
          </p:cNvPr>
          <p:cNvSpPr>
            <a:spLocks noGrp="1"/>
          </p:cNvSpPr>
          <p:nvPr>
            <p:ph type="body" sz="quarter" idx="16"/>
          </p:nvPr>
        </p:nvSpPr>
        <p:spPr>
          <a:xfrm>
            <a:off x="323550" y="765045"/>
            <a:ext cx="8495549" cy="3862596"/>
          </a:xfrm>
        </p:spPr>
        <p:txBody>
          <a:bodyPr/>
          <a:lstStyle/>
          <a:p>
            <a:pPr lvl="7" indent="0">
              <a:buNone/>
            </a:pPr>
            <a:r>
              <a:rPr lang="en-GB" sz="1800" dirty="0"/>
              <a:t>Calculation of </a:t>
            </a:r>
            <a:r>
              <a:rPr lang="en-GB" sz="1800" b="1" dirty="0"/>
              <a:t>actual costs</a:t>
            </a:r>
            <a:r>
              <a:rPr lang="en-GB" sz="1800" dirty="0"/>
              <a:t> for VPP :</a:t>
            </a:r>
          </a:p>
          <a:p>
            <a:pPr lvl="6" indent="0" algn="ctr">
              <a:buNone/>
            </a:pPr>
            <a:r>
              <a:rPr lang="en-GB" sz="1800" dirty="0"/>
              <a:t>(30 </a:t>
            </a:r>
            <a:r>
              <a:rPr lang="en-GB" sz="1800" dirty="0" err="1"/>
              <a:t>Mvar</a:t>
            </a:r>
            <a:r>
              <a:rPr lang="en-GB" sz="1800" dirty="0"/>
              <a:t> x £3/</a:t>
            </a:r>
            <a:r>
              <a:rPr lang="en-GB" sz="1800" dirty="0" err="1"/>
              <a:t>Mvarh</a:t>
            </a:r>
            <a:r>
              <a:rPr lang="en-GB" sz="1800" dirty="0"/>
              <a:t> + 40 </a:t>
            </a:r>
            <a:r>
              <a:rPr lang="en-GB" sz="1800" dirty="0" err="1"/>
              <a:t>Mvar</a:t>
            </a:r>
            <a:r>
              <a:rPr lang="en-GB" sz="1800" dirty="0"/>
              <a:t> x £5/</a:t>
            </a:r>
            <a:r>
              <a:rPr lang="en-GB" sz="1800" dirty="0" err="1"/>
              <a:t>Mvarh</a:t>
            </a:r>
            <a:r>
              <a:rPr lang="en-GB" sz="1800" dirty="0"/>
              <a:t> +10 </a:t>
            </a:r>
            <a:r>
              <a:rPr lang="en-GB" sz="1800" dirty="0" err="1"/>
              <a:t>Mvar</a:t>
            </a:r>
            <a:r>
              <a:rPr lang="en-GB" sz="1800" dirty="0"/>
              <a:t> x £7/</a:t>
            </a:r>
            <a:r>
              <a:rPr lang="en-GB" sz="1800" dirty="0" err="1"/>
              <a:t>Mvarh</a:t>
            </a:r>
            <a:r>
              <a:rPr lang="en-GB" sz="1800" dirty="0"/>
              <a:t>)</a:t>
            </a:r>
          </a:p>
          <a:p>
            <a:pPr lvl="6" indent="0" algn="ctr">
              <a:buNone/>
            </a:pPr>
            <a:r>
              <a:rPr lang="en-GB" sz="1800" dirty="0"/>
              <a:t>/Q requirements = £4.5/</a:t>
            </a:r>
            <a:r>
              <a:rPr lang="en-GB" sz="1800" dirty="0" err="1"/>
              <a:t>MVar</a:t>
            </a:r>
            <a:r>
              <a:rPr lang="en-GB" sz="1800" dirty="0"/>
              <a:t>/h</a:t>
            </a:r>
          </a:p>
          <a:p>
            <a:pPr lvl="6" indent="0" algn="ctr">
              <a:buNone/>
            </a:pPr>
            <a:endParaRPr lang="en-GB" sz="1800" dirty="0"/>
          </a:p>
          <a:p>
            <a:pPr marL="285750" indent="-285750" algn="l">
              <a:buFont typeface="Arial" panose="020B0604020202020204" pitchFamily="34" charset="0"/>
              <a:buChar char="•"/>
            </a:pPr>
            <a:r>
              <a:rPr lang="en-GB" b="0" dirty="0">
                <a:solidFill>
                  <a:schemeClr val="tx1"/>
                </a:solidFill>
              </a:rPr>
              <a:t>If </a:t>
            </a:r>
            <a:r>
              <a:rPr lang="en-GB" dirty="0">
                <a:solidFill>
                  <a:schemeClr val="tx1"/>
                </a:solidFill>
              </a:rPr>
              <a:t>actual costs for VPP </a:t>
            </a:r>
            <a:r>
              <a:rPr lang="en-GB" b="0" dirty="0">
                <a:solidFill>
                  <a:schemeClr val="tx1"/>
                </a:solidFill>
              </a:rPr>
              <a:t>is consistently &gt; than “</a:t>
            </a:r>
            <a:r>
              <a:rPr lang="en-GB" dirty="0">
                <a:solidFill>
                  <a:schemeClr val="tx1"/>
                </a:solidFill>
              </a:rPr>
              <a:t>TAC</a:t>
            </a:r>
            <a:r>
              <a:rPr lang="en-GB" b="0" dirty="0">
                <a:solidFill>
                  <a:schemeClr val="tx1"/>
                </a:solidFill>
              </a:rPr>
              <a:t>” this means we will run out of the budget and NGESO needs to readjust the requirements or agree to accept the bids but monitor budget in the following rounds</a:t>
            </a:r>
          </a:p>
          <a:p>
            <a:pPr marL="285750" indent="-285750" algn="l">
              <a:buFont typeface="Arial" panose="020B0604020202020204" pitchFamily="34" charset="0"/>
              <a:buChar char="•"/>
            </a:pPr>
            <a:r>
              <a:rPr lang="en-GB" b="0" dirty="0">
                <a:solidFill>
                  <a:schemeClr val="tx1"/>
                </a:solidFill>
              </a:rPr>
              <a:t>The actual procurement levels will be driven by budget</a:t>
            </a:r>
          </a:p>
          <a:p>
            <a:pPr marL="285750" indent="-285750" algn="l">
              <a:buFont typeface="Arial" panose="020B0604020202020204" pitchFamily="34" charset="0"/>
              <a:buChar char="•"/>
            </a:pPr>
            <a:r>
              <a:rPr lang="en-GB" b="0" dirty="0">
                <a:solidFill>
                  <a:schemeClr val="tx1"/>
                </a:solidFill>
              </a:rPr>
              <a:t>If actual costs incurred are consistently equal to or less than the TAC, then there should be sufficient budget to ensure that the project commitment to 1800 “market hours” is met</a:t>
            </a:r>
          </a:p>
          <a:p>
            <a:pPr marL="285750" indent="-285750" algn="l">
              <a:buFont typeface="Arial" panose="020B0604020202020204" pitchFamily="34" charset="0"/>
              <a:buChar char="•"/>
            </a:pPr>
            <a:r>
              <a:rPr lang="en-GB" b="0" dirty="0">
                <a:solidFill>
                  <a:schemeClr val="tx1"/>
                </a:solidFill>
              </a:rPr>
              <a:t>This restriction does not exist in the established reactive market</a:t>
            </a:r>
          </a:p>
        </p:txBody>
      </p:sp>
    </p:spTree>
    <p:extLst>
      <p:ext uri="{BB962C8B-B14F-4D97-AF65-F5344CB8AC3E}">
        <p14:creationId xmlns:p14="http://schemas.microsoft.com/office/powerpoint/2010/main" val="1312548179"/>
      </p:ext>
    </p:extLst>
  </p:cSld>
  <p:clrMapOvr>
    <a:masterClrMapping/>
  </p:clrMapOvr>
</p:sld>
</file>

<file path=ppt/theme/theme1.xml><?xml version="1.0" encoding="utf-8"?>
<a:theme xmlns:a="http://schemas.openxmlformats.org/drawingml/2006/main" name="1_Office Theme">
  <a:themeElements>
    <a:clrScheme name="Custom 12">
      <a:dk1>
        <a:srgbClr val="454545"/>
      </a:dk1>
      <a:lt1>
        <a:sysClr val="window" lastClr="FFFFFF"/>
      </a:lt1>
      <a:dk2>
        <a:srgbClr val="727274"/>
      </a:dk2>
      <a:lt2>
        <a:srgbClr val="ACACAE"/>
      </a:lt2>
      <a:accent1>
        <a:srgbClr val="F26522"/>
      </a:accent1>
      <a:accent2>
        <a:srgbClr val="0079C1"/>
      </a:accent2>
      <a:accent3>
        <a:srgbClr val="5BCBF5"/>
      </a:accent3>
      <a:accent4>
        <a:srgbClr val="C2CD23"/>
      </a:accent4>
      <a:accent5>
        <a:srgbClr val="6A2C91"/>
      </a:accent5>
      <a:accent6>
        <a:srgbClr val="FFBF22"/>
      </a:accent6>
      <a:hlink>
        <a:srgbClr val="FFBF22"/>
      </a:hlink>
      <a:folHlink>
        <a:srgbClr val="FFBF2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accent1"/>
          </a:solidFill>
        </a:ln>
      </a:spPr>
      <a:bodyPr wrap="square" lIns="0" tIns="0" rIns="0" bIns="0" rtlCol="0" anchor="ctr">
        <a:noAutofit/>
      </a:bodyPr>
      <a:lstStyle>
        <a:defPPr algn="ctr">
          <a:defRPr sz="1600" b="0" i="0" dirty="0" smtClean="0">
            <a:cs typeface="Helvetica" charset="0"/>
          </a:defRPr>
        </a:defPPr>
      </a:lst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lgn="l">
          <a:defRPr sz="1600" dirty="0" smtClean="0"/>
        </a:defPPr>
      </a:lstStyle>
    </a:txDef>
  </a:objectDefaults>
  <a:extraClrSchemeLst/>
  <a:extLst>
    <a:ext uri="{05A4C25C-085E-4340-85A3-A5531E510DB2}">
      <thm15:themeFamily xmlns:thm15="http://schemas.microsoft.com/office/thememl/2012/main" name="ESO Template_16x9.potx" id="{6227EC73-3719-4404-B813-C817D74BDBA2}" vid="{7134AD0B-7A7D-47BA-B0F5-0C1CE243957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15062</TotalTime>
  <Words>2495</Words>
  <Application>Microsoft Office PowerPoint</Application>
  <PresentationFormat>On-screen Show (16:9)</PresentationFormat>
  <Paragraphs>356</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Symbol</vt:lpstr>
      <vt:lpstr>Wingdings</vt:lpstr>
      <vt:lpstr>Wingdings 2</vt:lpstr>
      <vt:lpstr>1_Office Theme</vt:lpstr>
      <vt:lpstr>Power Potential Market Trial – Wave 2 Example  (with speakers notes update from February presentation)</vt:lpstr>
      <vt:lpstr>Why Wave 2?</vt:lpstr>
      <vt:lpstr>Illustrative Example of System Reactive Power Requirements</vt:lpstr>
      <vt:lpstr>Trials budget and limitations</vt:lpstr>
      <vt:lpstr>What is the Target Average Cost (TAC)? </vt:lpstr>
      <vt:lpstr>Average TAC calculations</vt:lpstr>
      <vt:lpstr>Example – How it works in trials?</vt:lpstr>
      <vt:lpstr>Example – Week 1, EFA block 11:00-15:00, April 2021 </vt:lpstr>
      <vt:lpstr>Example – Week 1, EFA block 11:00-15:00, April 2020 </vt:lpstr>
      <vt:lpstr>Cost Curves for Q service</vt:lpstr>
      <vt:lpstr>Cost Curves for Q service</vt:lpstr>
      <vt:lpstr>Example: Cost curve for GSP with 3 DER (lead req.)</vt:lpstr>
      <vt:lpstr>Examples of Reactive Power Requirements Scenarios</vt:lpstr>
      <vt:lpstr>Assessment Process</vt:lpstr>
      <vt:lpstr>Example of Assessment process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 Potential: a new market for reactive power</dc:title>
  <dc:creator>Clare Maguire</dc:creator>
  <cp:lastModifiedBy>Ralphs (ESO), Ruth</cp:lastModifiedBy>
  <cp:revision>528</cp:revision>
  <cp:lastPrinted>2020-02-10T15:15:21Z</cp:lastPrinted>
  <dcterms:created xsi:type="dcterms:W3CDTF">2018-09-28T07:27:17Z</dcterms:created>
  <dcterms:modified xsi:type="dcterms:W3CDTF">2020-07-27T20:50:37Z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2018-06-12T00:00:00Z</vt:filetime>
  </property>
  <property fmtid="{D5CDD505-2E9C-101B-9397-08002B2CF9AE}" pid="3" name="Creator">
    <vt:lpwstr>Adobe InDesign CC 2017 (Macintosh)</vt:lpwstr>
  </property>
  <property fmtid="{D5CDD505-2E9C-101B-9397-08002B2CF9AE}" pid="4" name="LastSaved">
    <vt:filetime>2018-06-12T00:00:00Z</vt:filetime>
  </property>
  <property fmtid="{D5CDD505-2E9C-101B-9397-08002B2CF9AE}" pid="5" name="_NewReviewCycle">
    <vt:lpwstr/>
  </property>
</Properties>
</file>