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653" r:id="rId2"/>
  </p:sldMasterIdLst>
  <p:notesMasterIdLst>
    <p:notesMasterId r:id="rId16"/>
  </p:notesMasterIdLst>
  <p:handoutMasterIdLst>
    <p:handoutMasterId r:id="rId17"/>
  </p:handoutMasterIdLst>
  <p:sldIdLst>
    <p:sldId id="460" r:id="rId3"/>
    <p:sldId id="406" r:id="rId4"/>
    <p:sldId id="466" r:id="rId5"/>
    <p:sldId id="467" r:id="rId6"/>
    <p:sldId id="468" r:id="rId7"/>
    <p:sldId id="469" r:id="rId8"/>
    <p:sldId id="385" r:id="rId9"/>
    <p:sldId id="461" r:id="rId10"/>
    <p:sldId id="462" r:id="rId11"/>
    <p:sldId id="464" r:id="rId12"/>
    <p:sldId id="463" r:id="rId13"/>
    <p:sldId id="470" r:id="rId14"/>
    <p:sldId id="465" r:id="rId1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99CCFF"/>
    <a:srgbClr val="808080"/>
    <a:srgbClr val="FFCCCC"/>
    <a:srgbClr val="FFFFCC"/>
    <a:srgbClr val="FF9999"/>
    <a:srgbClr val="99FF99"/>
    <a:srgbClr val="FF7C80"/>
    <a:srgbClr val="DC0FB2"/>
    <a:srgbClr val="0D025E"/>
    <a:srgbClr val="5920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38" autoAdjust="0"/>
    <p:restoredTop sz="94695" autoAdjust="0"/>
  </p:normalViewPr>
  <p:slideViewPr>
    <p:cSldViewPr snapToGrid="0">
      <p:cViewPr>
        <p:scale>
          <a:sx n="125" d="100"/>
          <a:sy n="125" d="100"/>
        </p:scale>
        <p:origin x="-72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-2982" y="-102"/>
      </p:cViewPr>
      <p:guideLst>
        <p:guide orient="horz" pos="3127"/>
        <p:guide pos="2141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039EC5B6-59FE-49E5-ABAC-5D1A7E86A1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12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AB9472CF-3245-4313-B15E-FC1B6192962D}" type="datetimeFigureOut">
              <a:rPr lang="en-GB"/>
              <a:pPr>
                <a:defRPr/>
              </a:pPr>
              <a:t>31/10/2016</a:t>
            </a:fld>
            <a:endParaRPr lang="en-GB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2D2D6B60-B4E9-4578-900C-9CC151D8B0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666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D6B60-B4E9-4578-900C-9CC151D8B044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en-GB"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4" descr="National_Grid_logo_blu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22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/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  <a:extLst/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6AD59-0974-45B5-8B2D-BF6203FBBD41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2E1BF-69D1-4422-AA49-21A2810DD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2B324-7147-440D-A5D3-99F656F4ABF5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4CB8E-F64C-4E9D-9463-EF715EC3A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E9698-8E7F-4C82-BD2B-5E6BEF2EA07D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102E0-C75E-4580-B48E-8C3E8079A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en-GB"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7" descr="National_Grid_logo_blu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/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2882900"/>
            <a:ext cx="8043863" cy="503238"/>
          </a:xfrm>
          <a:extLst/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8369E-0B9E-4A97-B58A-A68CE172B256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0C005-508E-4C15-828D-2EF68522F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82942-B226-46D2-8AEA-79394A92A2A9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6583A-F99C-41D3-A90F-A03A08342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8D63C-4C86-40D1-9D69-154CF944E81F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46CC4-E7FF-4FE8-B651-DF921E937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84DFF-E1A6-47C5-8C15-92D0A496F61F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332F9-4E89-4012-A255-C08881981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377A8-4CB0-42E8-A56B-B29A2A90E3EC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AAD45-E155-4CE4-B665-31B34BFC0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5DC1D-93E4-4F2D-BFA9-99197A2BE0F9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CC270-B166-43DB-8D74-D3FBB35D1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642BD-0BFB-46A4-BA60-9EAA7F2D8FBF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A99EF-840F-4DA6-9C13-4A4A47FE4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FF3B7-AF17-496A-9979-B36188C57108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3B682-3835-4D47-AF0C-D04482CF5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B226-8685-4445-B640-FC7A9C73D148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A3780-52AC-4C36-9083-9514A73BD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3FCCF-D663-488C-98A4-74F7D8B67B65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B2935-703B-452A-871A-72E54C398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ED553-96E9-48C1-B5E0-DDDBB83E5AFA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53B68-3AD7-4A1F-80E7-A5F6802CE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E279A-6FCB-4599-89CE-4D49B90B0032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3697E-D40F-40B5-9011-FDAAE9968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303B2-AA4D-4762-8357-ACCA0C80FCC5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1FB01-66CF-408F-8674-1D2E7CF20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F9922-44DB-4C63-993F-EB9785AC1AE1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31782-1761-4504-80E3-D9CFACCAD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F3D0F-8BB3-40AE-8105-B78DC7AFB743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9CFA8-FF86-4B06-8176-217F85D5D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A3267-34C2-4D65-97E2-39BABF23B5D8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8C5B4-6CDC-4776-8B79-7AAC18628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22EB2-15F6-41AF-A126-AA1D15D1B89B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382D8-9250-46A5-BB5C-003DFC2CA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25C77-FD06-4EFF-A31C-2CFDAAB749BE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B23BC-1A81-4215-B9DE-AE49D8B4F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7BF12F7F-E707-4A93-A646-C0C3725A998F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073A7CF6-2503-4675-B3AF-5AEDCCEA6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27" descr="National_Grid_logo_blu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  <p:sldLayoutId id="214748365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  <a:cs typeface="ＭＳ Ｐゴシック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24B27C9D-AB1B-4DBA-89B7-5BEE9A8C1EC9}" type="datetime1">
              <a:rPr lang="en-US"/>
              <a:pPr>
                <a:defRPr/>
              </a:pPr>
              <a:t>10/31/2016</a:t>
            </a:fld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59A7EE41-6EC0-4CDB-826D-C5098F64D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43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4344" name="Picture 11" descr="National_Grid_logo_blue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6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122352"/>
            <a:ext cx="8043863" cy="954107"/>
          </a:xfrm>
        </p:spPr>
        <p:txBody>
          <a:bodyPr/>
          <a:lstStyle/>
          <a:p>
            <a:r>
              <a:rPr lang="en-US" dirty="0" smtClean="0"/>
              <a:t>GSR022: </a:t>
            </a:r>
            <a:r>
              <a:rPr lang="en-GB" dirty="0" smtClean="0"/>
              <a:t>Review </a:t>
            </a:r>
            <a:r>
              <a:rPr lang="en-GB" dirty="0"/>
              <a:t>of Security and Economy Planned Transfer Conditions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subTitle" sz="quarter" idx="1"/>
          </p:nvPr>
        </p:nvSpPr>
        <p:spPr>
          <a:xfrm>
            <a:off x="715483" y="5410200"/>
            <a:ext cx="8043863" cy="503238"/>
          </a:xfrm>
        </p:spPr>
        <p:txBody>
          <a:bodyPr/>
          <a:lstStyle/>
          <a:p>
            <a:r>
              <a:rPr lang="en-US" sz="2000" dirty="0" smtClean="0"/>
              <a:t>Scope and Terms of Reference</a:t>
            </a:r>
            <a:endParaRPr lang="en-US" sz="2000" dirty="0" smtClean="0"/>
          </a:p>
          <a:p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3" y="2474754"/>
            <a:ext cx="2186815" cy="273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92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GSR022-</a:t>
            </a:r>
            <a:r>
              <a:rPr lang="en-GB" dirty="0"/>
              <a:t> </a:t>
            </a:r>
            <a:r>
              <a:rPr lang="en-GB" dirty="0" smtClean="0"/>
              <a:t>WS1: </a:t>
            </a:r>
            <a:br>
              <a:rPr lang="en-GB" dirty="0" smtClean="0"/>
            </a:br>
            <a:r>
              <a:rPr lang="en-US" dirty="0" smtClean="0"/>
              <a:t>Security </a:t>
            </a:r>
            <a:r>
              <a:rPr lang="en-US" dirty="0"/>
              <a:t>Planned Transfer Conditions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1800" b="1" dirty="0" smtClean="0"/>
          </a:p>
          <a:p>
            <a:pPr marL="47625"/>
            <a:r>
              <a:rPr lang="en-US" sz="1800" dirty="0" smtClean="0"/>
              <a:t>Review of the Straight Scaling Technique (Could be an interim position)</a:t>
            </a:r>
          </a:p>
          <a:p>
            <a:pPr marL="47625"/>
            <a:endParaRPr lang="en-US" sz="1800" dirty="0" smtClean="0"/>
          </a:p>
          <a:p>
            <a:pPr marL="47625"/>
            <a:r>
              <a:rPr lang="en-US" sz="1800" dirty="0" smtClean="0"/>
              <a:t>Review of assumptions on Interconnectors</a:t>
            </a:r>
          </a:p>
          <a:p>
            <a:pPr marL="47625"/>
            <a:endParaRPr lang="en-US" sz="1800" dirty="0" smtClean="0"/>
          </a:p>
          <a:p>
            <a:pPr marL="47625"/>
            <a:r>
              <a:rPr lang="en-US" sz="1800" dirty="0"/>
              <a:t>Review of assumptions </a:t>
            </a:r>
            <a:r>
              <a:rPr lang="en-US" sz="1800" dirty="0" smtClean="0"/>
              <a:t>on other generation types</a:t>
            </a:r>
          </a:p>
          <a:p>
            <a:pPr marL="47625"/>
            <a:endParaRPr lang="en-US" sz="1800" dirty="0" smtClean="0"/>
          </a:p>
          <a:p>
            <a:pPr marL="47625"/>
            <a:r>
              <a:rPr lang="en-US" sz="1800" dirty="0" smtClean="0"/>
              <a:t>A view on Demand Side Management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2079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 bwMode="auto">
          <a:xfrm>
            <a:off x="4791074" y="5022054"/>
            <a:ext cx="4029076" cy="350046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4772024" y="4723208"/>
            <a:ext cx="4029076" cy="259557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4781549" y="3105150"/>
            <a:ext cx="4029076" cy="36194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4781549" y="5429250"/>
            <a:ext cx="4029076" cy="60960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4772024" y="4445793"/>
            <a:ext cx="4029076" cy="259557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4762499" y="4169568"/>
            <a:ext cx="4029076" cy="235745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4767262" y="3512343"/>
            <a:ext cx="4029076" cy="59769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4781549" y="2396727"/>
            <a:ext cx="4029076" cy="62269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4762499" y="1995487"/>
            <a:ext cx="4029076" cy="35361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81549" y="1547812"/>
            <a:ext cx="4029076" cy="38576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24932" y="1552573"/>
            <a:ext cx="4028018" cy="3300413"/>
          </a:xfrm>
          <a:prstGeom prst="roundRect">
            <a:avLst>
              <a:gd name="adj" fmla="val 8564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11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327006"/>
            <a:ext cx="8093075" cy="954107"/>
          </a:xfrm>
        </p:spPr>
        <p:txBody>
          <a:bodyPr/>
          <a:lstStyle/>
          <a:p>
            <a:r>
              <a:rPr lang="en-GB" dirty="0" smtClean="0"/>
              <a:t>GSR022-</a:t>
            </a:r>
            <a:r>
              <a:rPr lang="en-GB" dirty="0"/>
              <a:t> </a:t>
            </a:r>
            <a:r>
              <a:rPr lang="en-GB" dirty="0" smtClean="0"/>
              <a:t>WS2: </a:t>
            </a:r>
            <a:br>
              <a:rPr lang="en-GB" dirty="0" smtClean="0"/>
            </a:br>
            <a:r>
              <a:rPr lang="en-US" dirty="0" smtClean="0"/>
              <a:t>Economy Planned </a:t>
            </a:r>
            <a:r>
              <a:rPr lang="en-US" dirty="0"/>
              <a:t>Transfer Conditions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400" b="1" dirty="0" smtClean="0"/>
          </a:p>
          <a:p>
            <a:pPr marL="447675" lvl="1"/>
            <a:r>
              <a:rPr lang="en-US" sz="1400" dirty="0" smtClean="0"/>
              <a:t>Is a need to change existing scaling factors?</a:t>
            </a:r>
          </a:p>
          <a:p>
            <a:pPr marL="447675" lvl="1"/>
            <a:endParaRPr lang="en-US" sz="1400" dirty="0" smtClean="0"/>
          </a:p>
          <a:p>
            <a:pPr marL="447675" lvl="1"/>
            <a:r>
              <a:rPr lang="en-US" sz="1400" dirty="0" smtClean="0"/>
              <a:t>What is the most suitable way to model new technologies (solar, storage, …etc.)?</a:t>
            </a:r>
          </a:p>
          <a:p>
            <a:pPr marL="447675" lvl="1"/>
            <a:endParaRPr lang="en-US" sz="1400" dirty="0" smtClean="0"/>
          </a:p>
          <a:p>
            <a:pPr marL="447675" lvl="1"/>
            <a:r>
              <a:rPr lang="en-US" sz="1400" dirty="0" smtClean="0"/>
              <a:t>What is the level to which all types of generation should be dispatched at?</a:t>
            </a:r>
          </a:p>
          <a:p>
            <a:pPr marL="447675" lvl="1"/>
            <a:endParaRPr lang="en-US" sz="1400" dirty="0" smtClean="0"/>
          </a:p>
          <a:p>
            <a:pPr marL="447675" lvl="1"/>
            <a:r>
              <a:rPr lang="en-US" sz="1400" dirty="0" smtClean="0"/>
              <a:t>How to address scenarios with generation being in excess of demand? </a:t>
            </a:r>
          </a:p>
          <a:p>
            <a:pPr marL="447675" lvl="1"/>
            <a:endParaRPr lang="en-US" sz="1400" dirty="0"/>
          </a:p>
          <a:p>
            <a:pPr marL="161925" lvl="1" indent="0">
              <a:buNone/>
            </a:pP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/>
              <a:t>Has there been any </a:t>
            </a:r>
            <a:r>
              <a:rPr lang="en-US" sz="1200" dirty="0"/>
              <a:t>change to assumptions that were used to specify the current scaling </a:t>
            </a:r>
            <a:r>
              <a:rPr lang="en-US" sz="1200" dirty="0" smtClean="0"/>
              <a:t>factors?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To what extent did the </a:t>
            </a:r>
            <a:r>
              <a:rPr lang="en-US" sz="1200" dirty="0"/>
              <a:t>CPA conducted by the GSR009 workgroup </a:t>
            </a:r>
            <a:r>
              <a:rPr lang="en-US" sz="1200" dirty="0" smtClean="0"/>
              <a:t>consider different </a:t>
            </a:r>
            <a:r>
              <a:rPr lang="en-US" sz="1200" dirty="0"/>
              <a:t>boundaries.</a:t>
            </a:r>
          </a:p>
          <a:p>
            <a:pPr marL="0" indent="0">
              <a:buNone/>
            </a:pPr>
            <a:r>
              <a:rPr lang="en-US" sz="1200" dirty="0" smtClean="0"/>
              <a:t>Is there any discrepancy </a:t>
            </a:r>
            <a:r>
              <a:rPr lang="en-US" sz="1200" dirty="0"/>
              <a:t>between the methodology used by GSR009 workgroup and that used by different TOs to support the need case for their </a:t>
            </a:r>
            <a:r>
              <a:rPr lang="en-US" sz="1200" dirty="0" smtClean="0"/>
              <a:t>investment?</a:t>
            </a:r>
          </a:p>
          <a:p>
            <a:pPr marL="0" indent="0">
              <a:buNone/>
            </a:pPr>
            <a:r>
              <a:rPr lang="en-US" sz="1200" dirty="0" smtClean="0"/>
              <a:t>Is there any discrepancy between </a:t>
            </a:r>
            <a:r>
              <a:rPr lang="en-US" sz="1200" dirty="0"/>
              <a:t>the methodology used by GSR009 workgroup </a:t>
            </a:r>
            <a:r>
              <a:rPr lang="en-US" sz="1200" dirty="0" smtClean="0"/>
              <a:t>and NOA?</a:t>
            </a:r>
            <a:endParaRPr lang="en-US" sz="1200" dirty="0"/>
          </a:p>
          <a:p>
            <a:pPr marL="0" indent="0">
              <a:buNone/>
            </a:pPr>
            <a:r>
              <a:rPr lang="en-GB" sz="1200" dirty="0" smtClean="0"/>
              <a:t>Do we need a new set of Planned Transfer Conditions or is it sufficient to modify the Economy Planned Transfer Conditions? </a:t>
            </a:r>
            <a:endParaRPr lang="en-GB" sz="1200" dirty="0"/>
          </a:p>
          <a:p>
            <a:pPr marL="0" indent="0">
              <a:buNone/>
            </a:pPr>
            <a:r>
              <a:rPr lang="en-GB" sz="1200" dirty="0" smtClean="0"/>
              <a:t>What methodology should we use for CPA?</a:t>
            </a:r>
          </a:p>
          <a:p>
            <a:pPr marL="0" indent="0">
              <a:buNone/>
            </a:pPr>
            <a:r>
              <a:rPr lang="en-GB" sz="1200" dirty="0" smtClean="0"/>
              <a:t>What scenarios should be covered by the CPA?</a:t>
            </a:r>
            <a:endParaRPr lang="en-GB" sz="1200" dirty="0"/>
          </a:p>
          <a:p>
            <a:pPr marL="0" indent="0">
              <a:buNone/>
            </a:pPr>
            <a:r>
              <a:rPr lang="en-GB" sz="1200" dirty="0"/>
              <a:t>What </a:t>
            </a:r>
            <a:r>
              <a:rPr lang="en-GB" sz="1200" dirty="0" smtClean="0"/>
              <a:t>are the “new” scaling factors?</a:t>
            </a:r>
          </a:p>
          <a:p>
            <a:pPr marL="0" indent="0">
              <a:buNone/>
            </a:pPr>
            <a:r>
              <a:rPr lang="en-GB" sz="1200" dirty="0" smtClean="0"/>
              <a:t>What data do we have regarding all different types of generatio</a:t>
            </a:r>
            <a:r>
              <a:rPr lang="en-GB" sz="1200" dirty="0"/>
              <a:t>n</a:t>
            </a:r>
          </a:p>
          <a:p>
            <a:pPr marL="0" indent="0">
              <a:buNone/>
            </a:pPr>
            <a:r>
              <a:rPr lang="en-GB" sz="1200" dirty="0"/>
              <a:t>What are the advantages/disadvantages of a locational criteria (large vs small area or importing vs exporting area</a:t>
            </a:r>
            <a:r>
              <a:rPr lang="en-GB" sz="1200" dirty="0" smtClean="0"/>
              <a:t>)</a:t>
            </a:r>
            <a:endParaRPr lang="en-GB" sz="1200" dirty="0"/>
          </a:p>
          <a:p>
            <a:pPr marL="0" indent="0">
              <a:buNone/>
            </a:pPr>
            <a:endParaRPr lang="en-GB" sz="12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192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12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Timescales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400" b="1" dirty="0" smtClean="0"/>
          </a:p>
          <a:p>
            <a:pPr marL="447675" lvl="1"/>
            <a:r>
              <a:rPr lang="en-US" sz="1400" dirty="0" smtClean="0"/>
              <a:t>WS-1: 12 Months</a:t>
            </a:r>
          </a:p>
          <a:p>
            <a:pPr marL="447675" lvl="1"/>
            <a:endParaRPr lang="en-US" sz="1400" dirty="0" smtClean="0"/>
          </a:p>
          <a:p>
            <a:pPr marL="447675" lvl="1"/>
            <a:r>
              <a:rPr lang="en-US" sz="1400" dirty="0"/>
              <a:t>WS-1: </a:t>
            </a:r>
            <a:r>
              <a:rPr lang="en-US" sz="1400" dirty="0" smtClean="0"/>
              <a:t>24Months</a:t>
            </a:r>
          </a:p>
          <a:p>
            <a:pPr marL="447675" lvl="1"/>
            <a:endParaRPr lang="en-US" sz="1400" dirty="0"/>
          </a:p>
          <a:p>
            <a:pPr marL="447675" lvl="1"/>
            <a:r>
              <a:rPr lang="en-US" sz="1400" dirty="0" smtClean="0"/>
              <a:t>First meeting: Early to mid December </a:t>
            </a:r>
          </a:p>
          <a:p>
            <a:pPr marL="447675" lvl="1"/>
            <a:endParaRPr lang="en-US" sz="1400" dirty="0"/>
          </a:p>
          <a:p>
            <a:pPr marL="161925" lvl="1" indent="0">
              <a:buNone/>
            </a:pP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8040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lvl="1"/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1FB01-66CF-408F-8674-1D2E7CF20B9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5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Scope of the Workgroup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Review of Security Planned Transfer Conditions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600" dirty="0"/>
              <a:t>Review of Security </a:t>
            </a:r>
            <a:r>
              <a:rPr lang="en-GB" sz="1600" dirty="0" smtClean="0"/>
              <a:t>Economy </a:t>
            </a:r>
            <a:r>
              <a:rPr lang="en-GB" sz="1600" dirty="0"/>
              <a:t>Transfer Conditions </a:t>
            </a: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Timescales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Discussion</a:t>
            </a: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21229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3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265" y="1485900"/>
            <a:ext cx="721882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512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4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265" y="1485900"/>
            <a:ext cx="721882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75" y="5886450"/>
            <a:ext cx="62960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 bwMode="auto">
          <a:xfrm>
            <a:off x="2501900" y="3467100"/>
            <a:ext cx="495300" cy="4953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ＭＳ Ｐゴシック" pitchFamily="-109" charset="-128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0771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1400" dirty="0" smtClean="0"/>
              <a:t>Under the defined background assumptions, there is not enough/ a lot more generation which leads to unreasonable assumptions to be made.</a:t>
            </a:r>
          </a:p>
          <a:p>
            <a:pPr marL="514350" indent="-514350">
              <a:buFont typeface="+mj-lt"/>
              <a:buAutoNum type="arabicPeriod"/>
            </a:pPr>
            <a:endParaRPr lang="en-GB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1400" dirty="0" smtClean="0"/>
              <a:t>Not familiar with the operational regimes of some new generation technologies.</a:t>
            </a:r>
          </a:p>
          <a:p>
            <a:pPr marL="514350" indent="-514350">
              <a:buFont typeface="+mj-lt"/>
              <a:buAutoNum type="arabicPeriod"/>
            </a:pPr>
            <a:endParaRPr lang="en-GB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1400" dirty="0" smtClean="0"/>
              <a:t>The assumptions made on contributions from different types of generation maybe out of date. Some are not modelled at all.</a:t>
            </a:r>
          </a:p>
          <a:p>
            <a:pPr marL="514350" indent="-514350">
              <a:buFont typeface="+mj-lt"/>
              <a:buAutoNum type="arabicPeriod"/>
            </a:pPr>
            <a:endParaRPr lang="en-GB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1400" dirty="0" smtClean="0"/>
              <a:t>The inclusion of Small and Medium Embedded Power Stations in the Security and Economy background is subject to interpretation.</a:t>
            </a:r>
          </a:p>
          <a:p>
            <a:pPr marL="514350" indent="-514350">
              <a:buFont typeface="+mj-lt"/>
              <a:buAutoNum type="arabicPeriod"/>
            </a:pPr>
            <a:endParaRPr lang="en-GB" sz="1400" dirty="0"/>
          </a:p>
          <a:p>
            <a:pPr marL="514350" indent="-514350">
              <a:buFont typeface="+mj-lt"/>
              <a:buAutoNum type="arabicPeriod"/>
            </a:pPr>
            <a:r>
              <a:rPr lang="en-GB" sz="1400" dirty="0" smtClean="0"/>
              <a:t>Lack of BM participants make certain boundaries inoperable. </a:t>
            </a:r>
            <a:endParaRPr lang="en-GB" sz="1400" dirty="0"/>
          </a:p>
          <a:p>
            <a:pPr marL="514350" indent="-514350">
              <a:buFont typeface="+mj-lt"/>
              <a:buAutoNum type="arabicPeriod"/>
            </a:pPr>
            <a:endParaRPr lang="en-GB" sz="1400" dirty="0" smtClean="0"/>
          </a:p>
          <a:p>
            <a:pPr marL="514350" indent="-514350">
              <a:buFont typeface="+mj-lt"/>
              <a:buAutoNum type="arabicPeriod"/>
            </a:pPr>
            <a:endParaRPr lang="en-GB" sz="1400" dirty="0" smtClean="0"/>
          </a:p>
          <a:p>
            <a:pPr marL="514350" indent="-514350">
              <a:buFont typeface="+mj-lt"/>
              <a:buAutoNum type="arabicPeriod"/>
            </a:pPr>
            <a:endParaRPr lang="en-GB" sz="1400" dirty="0"/>
          </a:p>
        </p:txBody>
      </p:sp>
      <p:pic>
        <p:nvPicPr>
          <p:cNvPr id="21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532260"/>
            <a:ext cx="3968750" cy="255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500" y="5238749"/>
            <a:ext cx="4320808" cy="666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5542490" y="3629023"/>
            <a:ext cx="262997" cy="269083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ＭＳ Ｐゴシック" pitchFamily="-109" charset="-128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5324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/>
              <a:t>Background</a:t>
            </a:r>
            <a:endParaRPr lang="en-GB" sz="24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532260"/>
            <a:ext cx="3968750" cy="255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400" dirty="0" smtClean="0"/>
              <a:t>Three groups with almost the same workgroup members</a:t>
            </a:r>
          </a:p>
          <a:p>
            <a:pPr marL="0" indent="0">
              <a:buNone/>
            </a:pPr>
            <a:r>
              <a:rPr lang="en-GB" sz="1400" u="sng" dirty="0" smtClean="0"/>
              <a:t>Issues 1 and 3 </a:t>
            </a:r>
          </a:p>
          <a:p>
            <a:r>
              <a:rPr lang="en-GB" sz="1400" dirty="0" smtClean="0"/>
              <a:t>GSR022: </a:t>
            </a:r>
            <a:r>
              <a:rPr lang="en-US" sz="1400" b="1" dirty="0" smtClean="0"/>
              <a:t>Review </a:t>
            </a:r>
            <a:r>
              <a:rPr lang="en-US" sz="1400" b="1" dirty="0"/>
              <a:t>of Security and Economy Planned Transfer Conditions </a:t>
            </a:r>
            <a:endParaRPr lang="en-US" sz="1400" b="1" dirty="0" smtClean="0"/>
          </a:p>
          <a:p>
            <a:pPr marL="0" indent="0">
              <a:buNone/>
            </a:pPr>
            <a:r>
              <a:rPr lang="en-GB" sz="1400" u="sng" dirty="0" smtClean="0"/>
              <a:t>Issues 4 </a:t>
            </a:r>
            <a:r>
              <a:rPr lang="en-GB" sz="1400" u="sng" dirty="0"/>
              <a:t>and </a:t>
            </a:r>
            <a:r>
              <a:rPr lang="en-GB" sz="1400" u="sng" dirty="0" smtClean="0"/>
              <a:t>5 </a:t>
            </a:r>
            <a:endParaRPr lang="en-GB" sz="1400" u="sng" dirty="0"/>
          </a:p>
          <a:p>
            <a:r>
              <a:rPr lang="en-GB" sz="1400" dirty="0" smtClean="0"/>
              <a:t>GSR016</a:t>
            </a:r>
            <a:br>
              <a:rPr lang="en-GB" sz="1400" dirty="0" smtClean="0"/>
            </a:br>
            <a:r>
              <a:rPr lang="en-US" sz="1400" b="1" dirty="0"/>
              <a:t>Small and Medium Embedded Generation </a:t>
            </a:r>
            <a:r>
              <a:rPr lang="en-US" sz="1400" b="1" dirty="0" smtClean="0"/>
              <a:t>Assumptions</a:t>
            </a:r>
          </a:p>
          <a:p>
            <a:pPr marL="0" indent="0">
              <a:buNone/>
            </a:pPr>
            <a:r>
              <a:rPr lang="en-GB" sz="1400" u="sng" dirty="0" smtClean="0"/>
              <a:t>Issues 2</a:t>
            </a:r>
          </a:p>
          <a:p>
            <a:r>
              <a:rPr lang="en-GB" sz="1400" dirty="0" smtClean="0"/>
              <a:t>The SO/TOs need to keep their assumptions up to date.</a:t>
            </a:r>
          </a:p>
          <a:p>
            <a:r>
              <a:rPr lang="en-GB" sz="1400" dirty="0" smtClean="0"/>
              <a:t>Provisionally internal workgroup within NGET.</a:t>
            </a:r>
          </a:p>
          <a:p>
            <a:r>
              <a:rPr lang="en-GB" sz="1400" dirty="0" smtClean="0"/>
              <a:t>Seeking input from /collaboration with Scottish TOs via the JPC as required.</a:t>
            </a:r>
          </a:p>
          <a:p>
            <a:r>
              <a:rPr lang="en-GB" sz="1400" dirty="0" smtClean="0"/>
              <a:t>Updates to the JPC  and NETS SQSS Review Panel as necessary.</a:t>
            </a:r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941" y="5166930"/>
            <a:ext cx="2566459" cy="1576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5542490" y="3629023"/>
            <a:ext cx="262997" cy="269083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ＭＳ Ｐゴシック" pitchFamily="-109" charset="-128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713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7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 smtClean="0"/>
              <a:t>Scope</a:t>
            </a:r>
            <a:endParaRPr lang="en-GB" sz="24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532260"/>
            <a:ext cx="3968750" cy="255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400" u="sng" dirty="0" smtClean="0"/>
              <a:t>Workgroup to address issues </a:t>
            </a:r>
            <a:r>
              <a:rPr lang="en-GB" sz="1400" u="sng" dirty="0" smtClean="0"/>
              <a:t>related to </a:t>
            </a:r>
          </a:p>
          <a:p>
            <a:r>
              <a:rPr lang="en-GB" sz="1400" dirty="0"/>
              <a:t>security background</a:t>
            </a:r>
          </a:p>
          <a:p>
            <a:r>
              <a:rPr lang="en-GB" sz="1400" dirty="0"/>
              <a:t>economy background </a:t>
            </a:r>
          </a:p>
          <a:p>
            <a:pPr marL="0" indent="0">
              <a:buNone/>
            </a:pPr>
            <a:r>
              <a:rPr lang="en-GB" sz="1400" u="sng" dirty="0" smtClean="0"/>
              <a:t>arising </a:t>
            </a:r>
            <a:r>
              <a:rPr lang="en-GB" sz="1400" u="sng" dirty="0" smtClean="0"/>
              <a:t>from </a:t>
            </a:r>
          </a:p>
          <a:p>
            <a:r>
              <a:rPr lang="en-US" sz="1400" dirty="0" smtClean="0"/>
              <a:t>Generation Technology</a:t>
            </a:r>
            <a:endParaRPr lang="en-US" sz="1400" dirty="0" smtClean="0"/>
          </a:p>
          <a:p>
            <a:r>
              <a:rPr lang="en-US" sz="1400" dirty="0" smtClean="0"/>
              <a:t>Availability of Generation</a:t>
            </a:r>
            <a:endParaRPr lang="en-US" sz="1400" dirty="0" smtClean="0"/>
          </a:p>
          <a:p>
            <a:pPr marL="0" indent="0">
              <a:buNone/>
            </a:pPr>
            <a:endParaRPr lang="en-GB" sz="1400" u="sng" dirty="0" smtClean="0"/>
          </a:p>
          <a:p>
            <a:pPr marL="0" indent="0">
              <a:buNone/>
            </a:pPr>
            <a:r>
              <a:rPr lang="en-GB" sz="1400" u="sng" dirty="0" smtClean="0"/>
              <a:t>These </a:t>
            </a:r>
            <a:r>
              <a:rPr lang="en-GB" sz="1400" u="sng" dirty="0" smtClean="0"/>
              <a:t>issues are</a:t>
            </a:r>
            <a:endParaRPr lang="en-GB" sz="1400" u="sng" dirty="0"/>
          </a:p>
          <a:p>
            <a:pPr marL="514350" indent="-514350">
              <a:buFont typeface="+mj-lt"/>
              <a:buAutoNum type="arabicPeriod"/>
            </a:pPr>
            <a:r>
              <a:rPr lang="en-GB" sz="1400" dirty="0"/>
              <a:t>Under the defined background assumptions, there is not enough/ a lot more generation which leads to unreasonable assumptions to be made.</a:t>
            </a:r>
          </a:p>
          <a:p>
            <a:pPr marL="514350" indent="-514350">
              <a:buFont typeface="+mj-lt"/>
              <a:buAutoNum type="arabicPeriod"/>
            </a:pPr>
            <a:endParaRPr lang="en-GB" sz="1400" dirty="0"/>
          </a:p>
          <a:p>
            <a:pPr marL="514350" indent="-514350">
              <a:buFont typeface="+mj-lt"/>
              <a:buAutoNum type="arabicPeriod" startAt="3"/>
            </a:pPr>
            <a:r>
              <a:rPr lang="en-GB" sz="1400" dirty="0"/>
              <a:t>The assumptions made on contributions from different types of generation maybe out of date. Some are not modelled at all.. </a:t>
            </a:r>
            <a:endParaRPr lang="en-GB" sz="1400" dirty="0"/>
          </a:p>
          <a:p>
            <a:pPr marL="0" indent="0">
              <a:buNone/>
            </a:pPr>
            <a:r>
              <a:rPr lang="en-US" sz="1400" dirty="0" smtClean="0"/>
              <a:t>	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941" y="5166930"/>
            <a:ext cx="2566459" cy="1576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967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 bwMode="auto">
          <a:xfrm>
            <a:off x="520700" y="3355974"/>
            <a:ext cx="4330700" cy="200025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>
              <a:ea typeface="ＭＳ Ｐゴシック" pitchFamily="-109" charset="-128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520700" y="1806574"/>
            <a:ext cx="4330700" cy="147637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>
              <a:ea typeface="ＭＳ Ｐゴシック" pitchFamily="-109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520700" y="5524500"/>
            <a:ext cx="4330700" cy="711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400"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 smtClean="0"/>
              <a:t>Scope of the Workgroup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u="sng" dirty="0" smtClean="0"/>
              <a:t>Two separate work streams</a:t>
            </a:r>
          </a:p>
          <a:p>
            <a:r>
              <a:rPr lang="en-GB" sz="1600" dirty="0" smtClean="0"/>
              <a:t>Security Planned Transfer</a:t>
            </a:r>
          </a:p>
          <a:p>
            <a:pPr lvl="1"/>
            <a:r>
              <a:rPr lang="en-GB" sz="1200" dirty="0"/>
              <a:t>Decision </a:t>
            </a:r>
            <a:r>
              <a:rPr lang="en-GB" sz="1200" dirty="0" smtClean="0"/>
              <a:t>driven by availability of generation, their operational regimes, and the risk of not being able to supply demand due to network constraints. </a:t>
            </a:r>
            <a:endParaRPr lang="en-GB" sz="1200" dirty="0"/>
          </a:p>
          <a:p>
            <a:pPr lvl="1"/>
            <a:r>
              <a:rPr lang="en-GB" sz="1200" dirty="0" smtClean="0"/>
              <a:t>Some analysis is required</a:t>
            </a:r>
          </a:p>
          <a:p>
            <a:r>
              <a:rPr lang="en-GB" sz="1600" dirty="0" smtClean="0"/>
              <a:t>Economy Planned Transfer</a:t>
            </a:r>
          </a:p>
          <a:p>
            <a:pPr lvl="1"/>
            <a:r>
              <a:rPr lang="en-GB" sz="1200" dirty="0"/>
              <a:t>Decision mainly </a:t>
            </a:r>
            <a:r>
              <a:rPr lang="en-GB" sz="1200" dirty="0" smtClean="0"/>
              <a:t>economic</a:t>
            </a:r>
            <a:endParaRPr lang="en-GB" sz="1200" dirty="0"/>
          </a:p>
          <a:p>
            <a:pPr lvl="1"/>
            <a:r>
              <a:rPr lang="en-GB" sz="1200" dirty="0" smtClean="0"/>
              <a:t>Required understanding of the operating regimes for different types of plants</a:t>
            </a:r>
          </a:p>
          <a:p>
            <a:pPr lvl="1"/>
            <a:r>
              <a:rPr lang="en-GB" sz="1200" dirty="0" smtClean="0"/>
              <a:t>Comprehensive statistical analysis and Cost Benefit Analysis studies are necessary</a:t>
            </a:r>
          </a:p>
          <a:p>
            <a:pPr lvl="1"/>
            <a:r>
              <a:rPr lang="en-GB" sz="1200" dirty="0" smtClean="0"/>
              <a:t>The introduction of an additional background should not be ruled out at this stage</a:t>
            </a:r>
          </a:p>
          <a:p>
            <a:pPr lvl="1"/>
            <a:endParaRPr lang="en-GB" sz="1200" dirty="0"/>
          </a:p>
          <a:p>
            <a:pPr marL="0" indent="0">
              <a:buNone/>
            </a:pPr>
            <a:r>
              <a:rPr lang="en-GB" sz="1400" b="1" dirty="0" smtClean="0"/>
              <a:t>It is proposed that the Workgroup reports on each work stream separately.</a:t>
            </a:r>
            <a:endParaRPr lang="en-GB" sz="1400" b="1" dirty="0"/>
          </a:p>
          <a:p>
            <a:endParaRPr lang="en-GB" sz="16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14875" y="2532260"/>
            <a:ext cx="3968750" cy="255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 flipH="1">
            <a:off x="4452937" y="3986210"/>
            <a:ext cx="2093913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Down Arrow 7"/>
          <p:cNvSpPr/>
          <p:nvPr/>
        </p:nvSpPr>
        <p:spPr bwMode="auto">
          <a:xfrm>
            <a:off x="4452937" y="4628331"/>
            <a:ext cx="241300" cy="2413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en-GB">
              <a:ea typeface="ＭＳ Ｐゴシック" pitchFamily="-109" charset="-128"/>
            </a:endParaRPr>
          </a:p>
        </p:txBody>
      </p:sp>
      <p:sp>
        <p:nvSpPr>
          <p:cNvPr id="13" name="Down Arrow 12"/>
          <p:cNvSpPr/>
          <p:nvPr/>
        </p:nvSpPr>
        <p:spPr bwMode="auto">
          <a:xfrm rot="10800000">
            <a:off x="4451349" y="4162425"/>
            <a:ext cx="241300" cy="2413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5542490" y="3629023"/>
            <a:ext cx="262997" cy="269083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ＭＳ Ｐゴシック" pitchFamily="-109" charset="-128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0541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 bwMode="auto">
          <a:xfrm>
            <a:off x="600075" y="2519361"/>
            <a:ext cx="8029576" cy="226218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GSR022-</a:t>
            </a:r>
            <a:r>
              <a:rPr lang="en-GB" dirty="0"/>
              <a:t> </a:t>
            </a:r>
            <a:r>
              <a:rPr lang="en-GB" dirty="0" smtClean="0"/>
              <a:t>WS1: </a:t>
            </a:r>
            <a:br>
              <a:rPr lang="en-GB" dirty="0" smtClean="0"/>
            </a:br>
            <a:r>
              <a:rPr lang="en-US" dirty="0" smtClean="0"/>
              <a:t>Security </a:t>
            </a:r>
            <a:r>
              <a:rPr lang="en-US" dirty="0"/>
              <a:t>Planned Transfer Conditions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400" b="1" dirty="0" smtClean="0"/>
          </a:p>
          <a:p>
            <a:pPr marL="47625"/>
            <a:r>
              <a:rPr lang="en-US" sz="1600" dirty="0" smtClean="0"/>
              <a:t>What is it that we are trying to achieve, and what </a:t>
            </a:r>
            <a:r>
              <a:rPr lang="en-US" sz="1600" dirty="0"/>
              <a:t>are the expectations of our stakeholders? </a:t>
            </a:r>
            <a:endParaRPr lang="en-US" sz="1600" dirty="0" smtClean="0"/>
          </a:p>
          <a:p>
            <a:pPr marL="47625"/>
            <a:endParaRPr lang="en-US" sz="1600" dirty="0"/>
          </a:p>
          <a:p>
            <a:pPr marL="0" indent="0" algn="ctr">
              <a:buNone/>
            </a:pPr>
            <a:r>
              <a:rPr lang="en-US" sz="1600" dirty="0" smtClean="0"/>
              <a:t>Providing transmission capacity to ensure that the peak demand can be supplied by generation that </a:t>
            </a:r>
            <a:r>
              <a:rPr lang="en-US" sz="1600" u="sng" dirty="0" smtClean="0"/>
              <a:t>might be available </a:t>
            </a:r>
            <a:r>
              <a:rPr lang="en-US" sz="1600" dirty="0" smtClean="0"/>
              <a:t>in a different part of the network</a:t>
            </a:r>
            <a:br>
              <a:rPr lang="en-US" sz="1600" dirty="0" smtClean="0"/>
            </a:br>
            <a:endParaRPr lang="en-US" sz="1600" dirty="0" smtClean="0"/>
          </a:p>
          <a:p>
            <a:pPr marL="0" indent="0" algn="ctr">
              <a:buNone/>
            </a:pPr>
            <a:r>
              <a:rPr lang="en-US" sz="1600" dirty="0" smtClean="0"/>
              <a:t>vs.</a:t>
            </a:r>
          </a:p>
          <a:p>
            <a:pPr marL="0" indent="0" algn="ctr">
              <a:buNone/>
            </a:pPr>
            <a:endParaRPr lang="en-US" sz="1600" dirty="0" smtClean="0"/>
          </a:p>
          <a:p>
            <a:pPr marL="0" indent="0" algn="ctr">
              <a:buNone/>
            </a:pPr>
            <a:r>
              <a:rPr lang="en-US" sz="1600" dirty="0"/>
              <a:t>Providing transmission capacity </a:t>
            </a:r>
            <a:r>
              <a:rPr lang="en-US" sz="1600" dirty="0" smtClean="0"/>
              <a:t>to </a:t>
            </a:r>
            <a:r>
              <a:rPr lang="en-US" sz="1600" dirty="0"/>
              <a:t>ensure that the peak demand can be </a:t>
            </a:r>
            <a:r>
              <a:rPr lang="en-US" sz="1600" dirty="0" smtClean="0"/>
              <a:t>supplied by generation that we are </a:t>
            </a:r>
            <a:r>
              <a:rPr lang="en-US" sz="1600" u="sng" dirty="0" smtClean="0"/>
              <a:t>100% certain is available 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 smtClean="0"/>
          </a:p>
          <a:p>
            <a:pPr marL="47625"/>
            <a:endParaRPr lang="en-GB" sz="1600" dirty="0" smtClean="0"/>
          </a:p>
          <a:p>
            <a:pPr marL="47625"/>
            <a:r>
              <a:rPr lang="en-GB" sz="1600" dirty="0" smtClean="0"/>
              <a:t>Potentially </a:t>
            </a:r>
            <a:r>
              <a:rPr lang="en-GB" sz="1600" dirty="0"/>
              <a:t>a criteria that applies differently for different areas could be used (large vs small area or importing vs exporting area)</a:t>
            </a:r>
          </a:p>
          <a:p>
            <a:pPr marL="47625"/>
            <a:endParaRPr lang="en-GB" sz="1600" dirty="0" smtClean="0"/>
          </a:p>
          <a:p>
            <a:pPr marL="47625"/>
            <a:endParaRPr lang="en-US" sz="1600" dirty="0" smtClean="0"/>
          </a:p>
          <a:p>
            <a:pPr marL="47625"/>
            <a:endParaRPr lang="en-US" sz="1600" dirty="0"/>
          </a:p>
          <a:p>
            <a:pPr marL="0" indent="0" eaLnBrk="1" hangingPunct="1">
              <a:spcAft>
                <a:spcPct val="0"/>
              </a:spcAft>
              <a:buClrTx/>
              <a:buNone/>
            </a:pPr>
            <a:endParaRPr lang="en-GB" sz="1600" dirty="0">
              <a:solidFill>
                <a:schemeClr val="tx1"/>
              </a:solidFill>
              <a:ea typeface="ＭＳ Ｐゴシック" pitchFamily="-10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739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G Photo">
  <a:themeElements>
    <a:clrScheme name="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lnDef>
  </a:objectDefaults>
  <a:extraClrSchemeLst>
    <a:extraClrScheme>
      <a:clrScheme name="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G Blank">
  <a:themeElements>
    <a:clrScheme name="NG 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lnDef>
  </a:objectDefaults>
  <a:extraClrSchemeLst>
    <a:extraClrScheme>
      <a:clrScheme name="NG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12418</TotalTime>
  <Words>637</Words>
  <Application>Microsoft Office PowerPoint</Application>
  <PresentationFormat>On-screen Show (4:3)</PresentationFormat>
  <Paragraphs>132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NG Photo</vt:lpstr>
      <vt:lpstr>NG Blank</vt:lpstr>
      <vt:lpstr>GSR022: Review of Security and Economy Planned Transfer Conditions</vt:lpstr>
      <vt:lpstr>Contents</vt:lpstr>
      <vt:lpstr>Background</vt:lpstr>
      <vt:lpstr>Background</vt:lpstr>
      <vt:lpstr>Background</vt:lpstr>
      <vt:lpstr>Background</vt:lpstr>
      <vt:lpstr>Scope</vt:lpstr>
      <vt:lpstr>Scope of the Workgroup</vt:lpstr>
      <vt:lpstr>GSR022- WS1:  Security Planned Transfer Conditions </vt:lpstr>
      <vt:lpstr>GSR022- WS1:  Security Planned Transfer Conditions </vt:lpstr>
      <vt:lpstr>GSR022- WS2:  Economy Planned Transfer Conditions </vt:lpstr>
      <vt:lpstr>Timescales</vt:lpstr>
      <vt:lpstr>Discussion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CTV</dc:title>
  <dc:creator>E Partal</dc:creator>
  <cp:lastModifiedBy>Bieshoy Awad </cp:lastModifiedBy>
  <cp:revision>349</cp:revision>
  <cp:lastPrinted>2010-07-28T13:37:48Z</cp:lastPrinted>
  <dcterms:created xsi:type="dcterms:W3CDTF">2010-07-02T10:03:33Z</dcterms:created>
  <dcterms:modified xsi:type="dcterms:W3CDTF">2016-10-31T10:37:03Z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G_DocType">
    <vt:lpwstr>Templates</vt:lpwstr>
  </property>
  <property fmtid="{D5CDD505-2E9C-101B-9397-08002B2CF9AE}" pid="3" name="NG_IsPopuler">
    <vt:lpwstr>1</vt:lpwstr>
  </property>
  <property fmtid="{D5CDD505-2E9C-101B-9397-08002B2CF9AE}" pid="4" name="ContentType">
    <vt:lpwstr>Document</vt:lpwstr>
  </property>
  <property fmtid="{D5CDD505-2E9C-101B-9397-08002B2CF9AE}" pid="5" name="NG_Description">
    <vt:lpwstr/>
  </property>
  <property fmtid="{D5CDD505-2E9C-101B-9397-08002B2CF9AE}" pid="6" name="NG_LOB">
    <vt:lpwstr>Corporate Affairs</vt:lpwstr>
  </property>
  <property fmtid="{D5CDD505-2E9C-101B-9397-08002B2CF9AE}" pid="7" name="NG_Department">
    <vt:lpwstr>Employee Communication and Brand</vt:lpwstr>
  </property>
  <property fmtid="{D5CDD505-2E9C-101B-9397-08002B2CF9AE}" pid="8" name="_AdHocReviewCycleID">
    <vt:i4>1779420560</vt:i4>
  </property>
  <property fmtid="{D5CDD505-2E9C-101B-9397-08002B2CF9AE}" pid="9" name="_NewReviewCycle">
    <vt:lpwstr/>
  </property>
  <property fmtid="{D5CDD505-2E9C-101B-9397-08002B2CF9AE}" pid="10" name="_EmailSubject">
    <vt:lpwstr>SQSS Workgroup GSR016 and GSR022 Webpage Update</vt:lpwstr>
  </property>
  <property fmtid="{D5CDD505-2E9C-101B-9397-08002B2CF9AE}" pid="11" name="_AuthorEmail">
    <vt:lpwstr>Tingyan.Guo@nationalgrid.com</vt:lpwstr>
  </property>
  <property fmtid="{D5CDD505-2E9C-101B-9397-08002B2CF9AE}" pid="12" name="_AuthorEmailDisplayName">
    <vt:lpwstr>Guo, Tingyan</vt:lpwstr>
  </property>
  <property fmtid="{D5CDD505-2E9C-101B-9397-08002B2CF9AE}" pid="13" name="_PreviousAdHocReviewCycleID">
    <vt:i4>1019814298</vt:i4>
  </property>
</Properties>
</file>