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53" r:id="rId2"/>
  </p:sldMasterIdLst>
  <p:notesMasterIdLst>
    <p:notesMasterId r:id="rId26"/>
  </p:notesMasterIdLst>
  <p:handoutMasterIdLst>
    <p:handoutMasterId r:id="rId27"/>
  </p:handoutMasterIdLst>
  <p:sldIdLst>
    <p:sldId id="460" r:id="rId3"/>
    <p:sldId id="472" r:id="rId4"/>
    <p:sldId id="489" r:id="rId5"/>
    <p:sldId id="495" r:id="rId6"/>
    <p:sldId id="496" r:id="rId7"/>
    <p:sldId id="497" r:id="rId8"/>
    <p:sldId id="498" r:id="rId9"/>
    <p:sldId id="500" r:id="rId10"/>
    <p:sldId id="491" r:id="rId11"/>
    <p:sldId id="473" r:id="rId12"/>
    <p:sldId id="475" r:id="rId13"/>
    <p:sldId id="476" r:id="rId14"/>
    <p:sldId id="477" r:id="rId15"/>
    <p:sldId id="478" r:id="rId16"/>
    <p:sldId id="479" r:id="rId17"/>
    <p:sldId id="480" r:id="rId18"/>
    <p:sldId id="481" r:id="rId19"/>
    <p:sldId id="482" r:id="rId20"/>
    <p:sldId id="488" r:id="rId21"/>
    <p:sldId id="486" r:id="rId22"/>
    <p:sldId id="501" r:id="rId23"/>
    <p:sldId id="502" r:id="rId24"/>
    <p:sldId id="503" r:id="rId2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800" b="1" kern="1200">
        <a:solidFill>
          <a:srgbClr val="0079C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D7C8E2"/>
    <a:srgbClr val="B495D1"/>
    <a:srgbClr val="CC99FF"/>
    <a:srgbClr val="AF8981"/>
    <a:srgbClr val="996600"/>
    <a:srgbClr val="996633"/>
    <a:srgbClr val="FFCCCC"/>
    <a:srgbClr val="FF9999"/>
    <a:srgbClr val="FF99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95" autoAdjust="0"/>
  </p:normalViewPr>
  <p:slideViewPr>
    <p:cSldViewPr snapToGrid="0">
      <p:cViewPr varScale="1">
        <p:scale>
          <a:sx n="103" d="100"/>
          <a:sy n="103" d="100"/>
        </p:scale>
        <p:origin x="-4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-2982" y="-102"/>
      </p:cViewPr>
      <p:guideLst>
        <p:guide orient="horz" pos="3127"/>
        <p:guide pos="2141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fld id="{039EC5B6-59FE-49E5-ABAC-5D1A7E86A1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12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AB9472CF-3245-4313-B15E-FC1B6192962D}" type="datetimeFigureOut">
              <a:rPr lang="en-GB"/>
              <a:pPr>
                <a:defRPr/>
              </a:pPr>
              <a:t>09/12/2016</a:t>
            </a:fld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D2D6B60-B4E9-4578-900C-9CC151D8B0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666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4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22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6AD59-0974-45B5-8B2D-BF6203FBBD41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E1BF-69D1-4422-AA49-21A2810DD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2B324-7147-440D-A5D3-99F656F4ABF5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4CB8E-F64C-4E9D-9463-EF715EC3A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E9698-8E7F-4C82-BD2B-5E6BEF2EA07D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102E0-C75E-4580-B48E-8C3E8079A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>
              <a:gd name="T0" fmla="*/ 0 w 5760"/>
              <a:gd name="T1" fmla="*/ 0 h 1512"/>
              <a:gd name="T2" fmla="*/ 0 w 5760"/>
              <a:gd name="T3" fmla="*/ 2147483647 h 1512"/>
              <a:gd name="T4" fmla="*/ 2147483647 w 5760"/>
              <a:gd name="T5" fmla="*/ 2147483647 h 1512"/>
              <a:gd name="T6" fmla="*/ 2147483647 w 5760"/>
              <a:gd name="T7" fmla="*/ 2147483647 h 1512"/>
              <a:gd name="T8" fmla="*/ 2147483647 w 5760"/>
              <a:gd name="T9" fmla="*/ 2147483647 h 1512"/>
              <a:gd name="T10" fmla="*/ 2147483647 w 5760"/>
              <a:gd name="T11" fmla="*/ 2147483647 h 1512"/>
              <a:gd name="T12" fmla="*/ 2147483647 w 5760"/>
              <a:gd name="T13" fmla="*/ 0 h 1512"/>
              <a:gd name="T14" fmla="*/ 0 w 5760"/>
              <a:gd name="T15" fmla="*/ 0 h 15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endParaRPr lang="en-GB"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7" descr="National_Grid_logo_blu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  <a:extLst/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2882900"/>
            <a:ext cx="8043863" cy="503238"/>
          </a:xfrm>
          <a:extLst/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8369E-0B9E-4A97-B58A-A68CE172B256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0C005-508E-4C15-828D-2EF68522F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82942-B226-46D2-8AEA-79394A92A2A9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6583A-F99C-41D3-A90F-A03A08342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8D63C-4C86-40D1-9D69-154CF944E81F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46CC4-E7FF-4FE8-B651-DF921E937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84DFF-E1A6-47C5-8C15-92D0A496F61F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332F9-4E89-4012-A255-C08881981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77A8-4CB0-42E8-A56B-B29A2A90E3EC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AD45-E155-4CE4-B665-31B34BFC0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5DC1D-93E4-4F2D-BFA9-99197A2BE0F9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CC270-B166-43DB-8D74-D3FBB35D1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42BD-0BFB-46A4-BA60-9EAA7F2D8FBF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99EF-840F-4DA6-9C13-4A4A47FE4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FF3B7-AF17-496A-9979-B36188C57108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3B682-3835-4D47-AF0C-D04482CF5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B226-8685-4445-B640-FC7A9C73D148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A3780-52AC-4C36-9083-9514A73BD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3FCCF-D663-488C-98A4-74F7D8B67B65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B2935-703B-452A-871A-72E54C398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ED553-96E9-48C1-B5E0-DDDBB83E5AFA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53B68-3AD7-4A1F-80E7-A5F6802CE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E279A-6FCB-4599-89CE-4D49B90B0032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697E-D40F-40B5-9011-FDAAE9968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303B2-AA4D-4762-8357-ACCA0C80FCC5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FB01-66CF-408F-8674-1D2E7CF2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F9922-44DB-4C63-993F-EB9785AC1AE1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31782-1761-4504-80E3-D9CFACCAD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F3D0F-8BB3-40AE-8105-B78DC7AFB743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9CFA8-FF86-4B06-8176-217F85D5D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A3267-34C2-4D65-97E2-39BABF23B5D8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8C5B4-6CDC-4776-8B79-7AAC18628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22EB2-15F6-41AF-A126-AA1D15D1B89B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382D8-9250-46A5-BB5C-003DFC2CA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25C77-FD06-4EFF-A31C-2CFDAAB749BE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B23BC-1A81-4215-B9DE-AE49D8B4F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7BF12F7F-E707-4A93-A646-C0C3725A998F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073A7CF6-2503-4675-B3AF-5AEDCCEA6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27" descr="National_Grid_logo_blu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24B27C9D-AB1B-4DBA-89B7-5BEE9A8C1EC9}" type="datetime1">
              <a:rPr lang="en-US"/>
              <a:pPr>
                <a:defRPr/>
              </a:pPr>
              <a:t>12/9/2016</a:t>
            </a:fld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59A7EE41-6EC0-4CDB-826D-C5098F64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4344" name="Picture 11" descr="National_Grid_logo_blue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>
          <a:solidFill>
            <a:schemeClr val="tx2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 smtClean="0"/>
              <a:t>GSR022: </a:t>
            </a:r>
            <a:r>
              <a:rPr lang="en-GB" dirty="0" smtClean="0"/>
              <a:t>Review </a:t>
            </a:r>
            <a:r>
              <a:rPr lang="en-GB" dirty="0"/>
              <a:t>of Security and Economy </a:t>
            </a:r>
            <a:r>
              <a:rPr lang="en-GB" dirty="0" smtClean="0"/>
              <a:t>Required Transfer Conditions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r>
              <a:rPr lang="en-US" sz="2000" dirty="0" smtClean="0"/>
              <a:t>WS1 Security Background</a:t>
            </a:r>
          </a:p>
          <a:p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2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4048125"/>
            <a:ext cx="3981450" cy="197167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6"/>
            <a:ext cx="3981450" cy="24098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10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Security </a:t>
            </a:r>
            <a:r>
              <a:rPr lang="en-GB" dirty="0" smtClean="0"/>
              <a:t>Background: 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GSR009 Workgroup could not establish a consistent pattern in historic interconnector flows.</a:t>
            </a:r>
            <a:endParaRPr lang="en-GB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The workgroup recommended that all interconnectors be set to zero.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Assuming there is enough generation, does this “0” assumption impose any risk to demand security?</a:t>
            </a:r>
            <a:endParaRPr lang="en-GB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Are there any better assumptions?</a:t>
            </a:r>
            <a:endParaRPr lang="en-GB" sz="1600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343319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3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495300" y="1495425"/>
            <a:ext cx="3981450" cy="604837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5300" y="4076700"/>
            <a:ext cx="3981450" cy="16954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476250" y="2457450"/>
            <a:ext cx="3981450" cy="12096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11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/>
              <a:t>Does </a:t>
            </a:r>
            <a:r>
              <a:rPr lang="en-GB" sz="1600" b="1" dirty="0"/>
              <a:t>this “0” assumption impose any risk to demand security?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u="sng" dirty="0" smtClean="0"/>
              <a:t>Studies</a:t>
            </a:r>
          </a:p>
          <a:p>
            <a:pPr marL="0" indent="0">
              <a:buNone/>
            </a:pPr>
            <a:r>
              <a:rPr lang="en-GB" sz="1600" dirty="0" smtClean="0"/>
              <a:t>Peak Y Analysis looking at sensitivities with permutations on interconnector flows.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u="sng" dirty="0" smtClean="0"/>
              <a:t>Analysis</a:t>
            </a:r>
            <a:endParaRPr lang="en-GB" sz="1600" u="sng" dirty="0"/>
          </a:p>
          <a:p>
            <a:pPr marL="0" indent="0">
              <a:buNone/>
            </a:pPr>
            <a:r>
              <a:rPr lang="en-GB" sz="1600" dirty="0" smtClean="0"/>
              <a:t>Does the “planned transfer” and/or the “required transfer” resulting from any of the sensitivities exceed the capacity that should be delivered by the existing dual criteria 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343319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093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476250" y="5505450"/>
            <a:ext cx="3981450" cy="7810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5300" y="1495425"/>
            <a:ext cx="3981450" cy="604837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485775" y="4514850"/>
            <a:ext cx="3981450" cy="6286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5300" y="3752849"/>
            <a:ext cx="3981450" cy="47625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476250" y="2619376"/>
            <a:ext cx="3981450" cy="8191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Are there any better assumptions?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What is the most likely flow on a specific interconnector at ACS Peak Demand under security background assumptions?</a:t>
            </a:r>
          </a:p>
          <a:p>
            <a:pPr marL="0" indent="0">
              <a:buNone/>
            </a:pPr>
            <a:r>
              <a:rPr lang="en-GB" sz="1600" dirty="0" smtClean="0"/>
              <a:t> </a:t>
            </a:r>
          </a:p>
          <a:p>
            <a:pPr marL="0" indent="0">
              <a:buNone/>
            </a:pPr>
            <a:r>
              <a:rPr lang="en-GB" sz="1600" dirty="0" smtClean="0"/>
              <a:t>What factors drive/affect this flow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How confident are we that this flow will take place?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Are there any “non-commercial” factors, e.g. potential failures, that need to be taken into account? 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2405062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419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476250" y="5610225"/>
            <a:ext cx="3981450" cy="7905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5300" y="1495425"/>
            <a:ext cx="3981450" cy="604837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485775" y="2162175"/>
            <a:ext cx="3981450" cy="3209925"/>
          </a:xfrm>
          <a:prstGeom prst="roundRect">
            <a:avLst>
              <a:gd name="adj" fmla="val 6513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13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Are there any better assumptions?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What are the main characteristics distinguishing both markets?</a:t>
            </a:r>
          </a:p>
          <a:p>
            <a:r>
              <a:rPr lang="en-GB" sz="1600" dirty="0" smtClean="0"/>
              <a:t>Peak Demand</a:t>
            </a:r>
          </a:p>
          <a:p>
            <a:r>
              <a:rPr lang="en-GB" sz="1600" dirty="0" smtClean="0"/>
              <a:t>Geographical spread (km</a:t>
            </a:r>
            <a:r>
              <a:rPr lang="en-GB" sz="1600" baseline="30000" dirty="0" smtClean="0"/>
              <a:t>2</a:t>
            </a:r>
            <a:r>
              <a:rPr lang="en-GB" sz="1600" dirty="0" smtClean="0"/>
              <a:t>)</a:t>
            </a:r>
          </a:p>
          <a:p>
            <a:r>
              <a:rPr lang="en-GB" sz="1600" dirty="0" smtClean="0"/>
              <a:t>Generation mix</a:t>
            </a:r>
          </a:p>
          <a:p>
            <a:pPr lvl="1"/>
            <a:r>
              <a:rPr lang="en-GB" sz="1200" dirty="0" smtClean="0"/>
              <a:t>Base load generation</a:t>
            </a:r>
          </a:p>
          <a:p>
            <a:pPr lvl="1"/>
            <a:r>
              <a:rPr lang="en-GB" sz="1200" dirty="0" smtClean="0"/>
              <a:t>Peak lopping generation</a:t>
            </a:r>
          </a:p>
          <a:p>
            <a:pPr lvl="1"/>
            <a:r>
              <a:rPr lang="en-GB" sz="1200" dirty="0" smtClean="0"/>
              <a:t>Renewables (What is the minimum expected level of renewable generation?)</a:t>
            </a:r>
          </a:p>
          <a:p>
            <a:pPr lvl="1"/>
            <a:r>
              <a:rPr lang="en-GB" sz="1200" dirty="0" smtClean="0"/>
              <a:t>Generation that sets the marginal price (if any)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What are the factors that drive the marginal price down/up in each market?</a:t>
            </a:r>
          </a:p>
          <a:p>
            <a:pPr marL="0" indent="0">
              <a:buNone/>
            </a:pPr>
            <a:r>
              <a:rPr lang="en-GB" sz="1600" dirty="0" smtClean="0"/>
              <a:t> </a:t>
            </a:r>
          </a:p>
        </p:txBody>
      </p:sp>
      <p:pic>
        <p:nvPicPr>
          <p:cNvPr id="1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343319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53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 bwMode="auto">
          <a:xfrm>
            <a:off x="476250" y="4619626"/>
            <a:ext cx="3981450" cy="10763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3352801"/>
            <a:ext cx="3981450" cy="9715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5300" y="1495425"/>
            <a:ext cx="3981450" cy="604837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485775" y="2162176"/>
            <a:ext cx="3981450" cy="952500"/>
          </a:xfrm>
          <a:prstGeom prst="roundRect">
            <a:avLst>
              <a:gd name="adj" fmla="val 19513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14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Are there any better assumptions?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Under the Security Planned Transfer Conditions, what would be the marginal price in GB?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What factors could push the marginal price in the “Other Market” to a value higher than that in GB?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What is the likelihood of these conditions happening at times when the </a:t>
            </a:r>
            <a:r>
              <a:rPr lang="en-GB" sz="1600" dirty="0"/>
              <a:t>Security Planned Transfer </a:t>
            </a:r>
            <a:r>
              <a:rPr lang="en-GB" sz="1600" dirty="0" smtClean="0"/>
              <a:t>Conditions take place in GB?</a:t>
            </a:r>
            <a:endParaRPr lang="en-GB" sz="1600" dirty="0"/>
          </a:p>
        </p:txBody>
      </p:sp>
      <p:pic>
        <p:nvPicPr>
          <p:cNvPr id="13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343319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178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 bwMode="auto">
          <a:xfrm>
            <a:off x="476250" y="3771901"/>
            <a:ext cx="3981450" cy="11715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5300" y="1495425"/>
            <a:ext cx="3981450" cy="604837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485775" y="2476501"/>
            <a:ext cx="3981450" cy="952500"/>
          </a:xfrm>
          <a:prstGeom prst="roundRect">
            <a:avLst>
              <a:gd name="adj" fmla="val 19513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15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Interconnectors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/>
              <a:t>Are there any better assumptions?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How likely is it that interconnector flows could equalise the marginal price in the two markets?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How likely would there be a technical restriction on the interconnector capacity (e.g. </a:t>
            </a:r>
            <a:r>
              <a:rPr lang="en-GB" sz="1600" dirty="0" err="1" smtClean="0"/>
              <a:t>RoCoF</a:t>
            </a:r>
            <a:r>
              <a:rPr lang="en-GB" sz="1600" dirty="0"/>
              <a:t> </a:t>
            </a:r>
            <a:r>
              <a:rPr lang="en-GB" sz="1600" dirty="0" smtClean="0"/>
              <a:t>constraint, cable/converter failure, outage on the other side , etc.)</a:t>
            </a:r>
          </a:p>
          <a:p>
            <a:pPr marL="0" indent="0">
              <a:buNone/>
            </a:pPr>
            <a:endParaRPr lang="en-GB" sz="1600" dirty="0" smtClean="0"/>
          </a:p>
        </p:txBody>
      </p:sp>
      <p:pic>
        <p:nvPicPr>
          <p:cNvPr id="13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343319"/>
            <a:ext cx="3968750" cy="29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95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818" y="3004276"/>
            <a:ext cx="997766" cy="1881172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 bwMode="auto">
          <a:xfrm>
            <a:off x="476250" y="2466974"/>
            <a:ext cx="3981450" cy="3914775"/>
          </a:xfrm>
          <a:prstGeom prst="roundRect">
            <a:avLst>
              <a:gd name="adj" fmla="val 8669"/>
            </a:avLst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6"/>
            <a:ext cx="3981450" cy="8667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16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Renewables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Zero output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Have we reached enough level of </a:t>
            </a:r>
            <a:r>
              <a:rPr lang="en-GB" sz="1600" u="sng" dirty="0" smtClean="0"/>
              <a:t>wind</a:t>
            </a:r>
            <a:r>
              <a:rPr lang="en-GB" sz="1600" dirty="0" smtClean="0"/>
              <a:t> (both in capacity and geographical spread) to allow us to model it at an output level higher than 0%?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u="sng" dirty="0" smtClean="0"/>
              <a:t>Wave/Tidal </a:t>
            </a:r>
            <a:r>
              <a:rPr lang="en-GB" sz="1600" dirty="0" smtClean="0"/>
              <a:t>have not reached enough capacity/spread yet!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It is unreasonable to assume that </a:t>
            </a:r>
            <a:r>
              <a:rPr lang="en-GB" sz="1600" u="sng" dirty="0" smtClean="0"/>
              <a:t>solar generation</a:t>
            </a:r>
            <a:r>
              <a:rPr lang="en-GB" sz="1600" dirty="0" smtClean="0"/>
              <a:t> will be contributing towards meeting the ACS Peak Demand.</a:t>
            </a:r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Map of wind, solar, and wave/tidal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655057" y="5343910"/>
            <a:ext cx="11015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</a:rPr>
              <a:t>Onshore Wind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69260" y="5349033"/>
            <a:ext cx="11095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</a:rPr>
              <a:t>Offshore Wind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2545" y="5359958"/>
            <a:ext cx="5212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</a:rPr>
              <a:t>Solar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59669" y="5190832"/>
            <a:ext cx="89475" cy="87742"/>
          </a:xfrm>
          <a:prstGeom prst="ellipse">
            <a:avLst/>
          </a:prstGeom>
          <a:solidFill>
            <a:srgbClr val="AF8981"/>
          </a:solidFill>
          <a:ln w="9525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283247" y="5190831"/>
            <a:ext cx="89475" cy="83125"/>
          </a:xfrm>
          <a:prstGeom prst="ellipse">
            <a:avLst/>
          </a:prstGeom>
          <a:solidFill>
            <a:srgbClr val="D7C8E2"/>
          </a:solidFill>
          <a:ln w="9525" cap="flat" cmpd="sng" algn="ctr">
            <a:solidFill>
              <a:srgbClr val="D7C8E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8495607" y="5190832"/>
            <a:ext cx="89475" cy="96981"/>
          </a:xfrm>
          <a:prstGeom prst="ellipse">
            <a:avLst/>
          </a:prstGeom>
          <a:solidFill>
            <a:srgbClr val="002060"/>
          </a:solidFill>
          <a:ln w="952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7451607" y="5204691"/>
            <a:ext cx="89475" cy="83125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79695" y="5358284"/>
            <a:ext cx="5180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</a:rPr>
              <a:t>Wave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8397895" y="3043297"/>
            <a:ext cx="187188" cy="204787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8123554" y="3723048"/>
            <a:ext cx="139311" cy="131831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344" y="3009637"/>
            <a:ext cx="1012716" cy="187045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4" y="3009636"/>
            <a:ext cx="1057621" cy="188117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058" y="3011478"/>
            <a:ext cx="1051572" cy="186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4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1476375"/>
            <a:ext cx="3981450" cy="1228726"/>
          </a:xfrm>
          <a:prstGeom prst="roundRect">
            <a:avLst>
              <a:gd name="adj" fmla="val 8669"/>
            </a:avLst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47675" y="2833687"/>
            <a:ext cx="3981450" cy="3386137"/>
          </a:xfrm>
          <a:prstGeom prst="roundRect">
            <a:avLst>
              <a:gd name="adj" fmla="val 1019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17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Renewables (Wind)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Have we reached enough level of </a:t>
            </a:r>
            <a:r>
              <a:rPr lang="en-GB" sz="1600" u="sng" dirty="0" smtClean="0"/>
              <a:t>wind</a:t>
            </a:r>
            <a:r>
              <a:rPr lang="en-GB" sz="1600" dirty="0" smtClean="0"/>
              <a:t> (both in capacity and geographical spread) to allow us to model it at an output level higher than 0%?</a:t>
            </a:r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dirty="0" smtClean="0"/>
              <a:t>Can we produce the probability distribution on the right for the following? </a:t>
            </a:r>
          </a:p>
          <a:p>
            <a:pPr>
              <a:buFontTx/>
              <a:buChar char="-"/>
            </a:pPr>
            <a:r>
              <a:rPr lang="en-GB" sz="1600" dirty="0" smtClean="0"/>
              <a:t>1 turbine</a:t>
            </a:r>
          </a:p>
          <a:p>
            <a:pPr>
              <a:buFontTx/>
              <a:buChar char="-"/>
            </a:pPr>
            <a:r>
              <a:rPr lang="en-GB" sz="1600" dirty="0" smtClean="0"/>
              <a:t>Several turbines spread over 1km</a:t>
            </a:r>
            <a:r>
              <a:rPr lang="en-GB" sz="1600" baseline="30000" dirty="0" smtClean="0"/>
              <a:t>2</a:t>
            </a:r>
            <a:r>
              <a:rPr lang="en-GB" sz="1600" dirty="0" smtClean="0"/>
              <a:t> area</a:t>
            </a:r>
          </a:p>
          <a:p>
            <a:pPr>
              <a:buFontTx/>
              <a:buChar char="-"/>
            </a:pPr>
            <a:r>
              <a:rPr lang="en-GB" sz="1600" dirty="0"/>
              <a:t>Several turbines spread over </a:t>
            </a:r>
            <a:r>
              <a:rPr lang="en-GB" sz="1600" dirty="0" smtClean="0"/>
              <a:t>10km</a:t>
            </a:r>
            <a:r>
              <a:rPr lang="en-GB" sz="1600" baseline="30000" dirty="0" smtClean="0"/>
              <a:t>2</a:t>
            </a:r>
            <a:r>
              <a:rPr lang="en-GB" sz="1600" dirty="0" smtClean="0"/>
              <a:t> </a:t>
            </a:r>
            <a:r>
              <a:rPr lang="en-GB" sz="1600" dirty="0"/>
              <a:t>area</a:t>
            </a:r>
          </a:p>
          <a:p>
            <a:pPr>
              <a:buFontTx/>
              <a:buChar char="-"/>
            </a:pPr>
            <a:r>
              <a:rPr lang="en-GB" sz="1600" dirty="0"/>
              <a:t>Several turbines spread over </a:t>
            </a:r>
            <a:r>
              <a:rPr lang="en-GB" sz="1600" dirty="0" smtClean="0"/>
              <a:t>100km</a:t>
            </a:r>
            <a:r>
              <a:rPr lang="en-GB" sz="1600" baseline="30000" dirty="0" smtClean="0"/>
              <a:t>2</a:t>
            </a:r>
            <a:r>
              <a:rPr lang="en-GB" sz="1600" dirty="0" smtClean="0"/>
              <a:t> </a:t>
            </a:r>
            <a:r>
              <a:rPr lang="en-GB" sz="1600" dirty="0"/>
              <a:t>area</a:t>
            </a:r>
          </a:p>
          <a:p>
            <a:pPr>
              <a:buFontTx/>
              <a:buChar char="-"/>
            </a:pPr>
            <a:r>
              <a:rPr lang="en-GB" sz="1600" dirty="0"/>
              <a:t>Several turbines spread over </a:t>
            </a:r>
            <a:r>
              <a:rPr lang="en-GB" sz="1600" dirty="0" smtClean="0"/>
              <a:t>GB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12624"/>
            <a:ext cx="3968750" cy="259475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0" y="1914852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/>
              <a:t>Probability distribution for the percentage output of a </a:t>
            </a:r>
            <a:r>
              <a:rPr lang="en-US" sz="1100" dirty="0" err="1"/>
              <a:t>windfarm</a:t>
            </a:r>
            <a:endParaRPr lang="en-US" sz="1100" dirty="0"/>
          </a:p>
          <a:p>
            <a:pPr algn="ctr"/>
            <a:r>
              <a:rPr lang="en-US" sz="1100" dirty="0"/>
              <a:t>Winter</a:t>
            </a:r>
          </a:p>
        </p:txBody>
      </p:sp>
    </p:spTree>
    <p:extLst>
      <p:ext uri="{BB962C8B-B14F-4D97-AF65-F5344CB8AC3E}">
        <p14:creationId xmlns:p14="http://schemas.microsoft.com/office/powerpoint/2010/main" val="309193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438150" y="5319714"/>
            <a:ext cx="3981450" cy="1042988"/>
          </a:xfrm>
          <a:prstGeom prst="roundRect">
            <a:avLst>
              <a:gd name="adj" fmla="val 1019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38150" y="4086226"/>
            <a:ext cx="3981450" cy="1042988"/>
          </a:xfrm>
          <a:prstGeom prst="roundRect">
            <a:avLst>
              <a:gd name="adj" fmla="val 1019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76250" y="1476375"/>
            <a:ext cx="3981450" cy="1228726"/>
          </a:xfrm>
          <a:prstGeom prst="roundRect">
            <a:avLst>
              <a:gd name="adj" fmla="val 8669"/>
            </a:avLst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47675" y="2833688"/>
            <a:ext cx="3981450" cy="1042988"/>
          </a:xfrm>
          <a:prstGeom prst="roundRect">
            <a:avLst>
              <a:gd name="adj" fmla="val 10197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18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Renewables (Wind)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Have we reached enough level of </a:t>
            </a:r>
            <a:r>
              <a:rPr lang="en-GB" sz="1600" u="sng" dirty="0" smtClean="0"/>
              <a:t>wind</a:t>
            </a:r>
            <a:r>
              <a:rPr lang="en-GB" sz="1600" dirty="0" smtClean="0"/>
              <a:t> (both in capacity and geographical spread) to allow us to model it at an output level higher than 0%?</a:t>
            </a:r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dirty="0" smtClean="0"/>
              <a:t>Based on the previous plots, can we find what the “minimum guaranteed wind output” in GB is going to be?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If we use this value, would we put high wind generation/low demand areas, e.g. North of Scotland, under risk?  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Would we be willing to use two different levels of wind output (large zone vs small zone – importing zone vs exporting zone)</a:t>
            </a:r>
            <a:endParaRPr lang="en-GB" sz="1600" dirty="0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512624"/>
            <a:ext cx="3968750" cy="259475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0" y="1914852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/>
              <a:t>Probability distribution for the percentage output of a </a:t>
            </a:r>
            <a:r>
              <a:rPr lang="en-US" sz="1100" dirty="0" err="1"/>
              <a:t>windfarm</a:t>
            </a:r>
            <a:endParaRPr lang="en-US" sz="1100" dirty="0"/>
          </a:p>
          <a:p>
            <a:pPr algn="ctr"/>
            <a:r>
              <a:rPr lang="en-US" sz="1100" dirty="0"/>
              <a:t>Winter</a:t>
            </a:r>
          </a:p>
        </p:txBody>
      </p:sp>
    </p:spTree>
    <p:extLst>
      <p:ext uri="{BB962C8B-B14F-4D97-AF65-F5344CB8AC3E}">
        <p14:creationId xmlns:p14="http://schemas.microsoft.com/office/powerpoint/2010/main" val="265407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3057525"/>
            <a:ext cx="3981450" cy="3200400"/>
          </a:xfrm>
          <a:prstGeom prst="roundRect">
            <a:avLst>
              <a:gd name="adj" fmla="val 8669"/>
            </a:avLst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6"/>
            <a:ext cx="3981450" cy="13049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19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Security </a:t>
            </a:r>
            <a:r>
              <a:rPr lang="en-GB" dirty="0" smtClean="0"/>
              <a:t>Background: Storage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Pumped storage are considered contributory</a:t>
            </a:r>
          </a:p>
          <a:p>
            <a:pPr marL="0" indent="0">
              <a:buNone/>
            </a:pPr>
            <a:r>
              <a:rPr lang="en-GB" sz="1600" dirty="0" smtClean="0"/>
              <a:t>Other storage is not explicitly modelled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We need better assumptions on all types of storage that are likely to contribute towards demand security.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dirty="0" smtClean="0"/>
              <a:t>How likely is it that storage would run under the Security Background conditions?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At what output level would storage be running?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875527"/>
            <a:ext cx="3968750" cy="186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99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WS1- Contents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The methodology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Ranking Order technique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600" dirty="0" smtClean="0"/>
              <a:t>Direct Scaling technique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600" dirty="0" smtClean="0"/>
              <a:t>Interconnection </a:t>
            </a:r>
            <a:r>
              <a:rPr lang="en-GB" sz="1600" dirty="0"/>
              <a:t>Allowance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Generation assumptions: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Interconnectors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Renewables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Battery storage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  <a:p>
            <a:pPr marL="514350" indent="-514350">
              <a:buFont typeface="+mj-lt"/>
              <a:buAutoNum type="arabicPeriod"/>
            </a:pPr>
            <a:r>
              <a:rPr lang="en-GB" sz="1600" dirty="0" smtClean="0"/>
              <a:t>Demand Side Management assumptions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Contracted DSM resources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GB" sz="1400" dirty="0" smtClean="0"/>
              <a:t>Emergency DSM resources OC6</a:t>
            </a:r>
            <a:endParaRPr lang="en-GB" sz="1400" dirty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8819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495300" y="3733800"/>
            <a:ext cx="3981450" cy="9620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504825" y="5400675"/>
            <a:ext cx="3981450" cy="8001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504825" y="4781551"/>
            <a:ext cx="3981450" cy="5524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04825" y="3086101"/>
            <a:ext cx="3981450" cy="5524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14350" y="1457325"/>
            <a:ext cx="3981450" cy="1000125"/>
          </a:xfrm>
          <a:prstGeom prst="roundRect">
            <a:avLst>
              <a:gd name="adj" fmla="val 8669"/>
            </a:avLst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04825" y="2619376"/>
            <a:ext cx="3981450" cy="4000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20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Security </a:t>
            </a:r>
            <a:r>
              <a:rPr lang="en-GB" dirty="0" smtClean="0"/>
              <a:t>Background: Storage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How likely is it that storage would run under the Security Background conditions?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dirty="0" smtClean="0"/>
              <a:t>What are the revenue drivers for storage?</a:t>
            </a:r>
          </a:p>
          <a:p>
            <a:pPr marL="0" indent="0">
              <a:buNone/>
            </a:pPr>
            <a:r>
              <a:rPr lang="en-GB" sz="1600" dirty="0" smtClean="0"/>
              <a:t>How can we identify which storage providers will trade in the energy market?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Based on the energy prices expected under the Security Background conditions, would these storage providers be willing to sell electricity?</a:t>
            </a:r>
          </a:p>
          <a:p>
            <a:pPr marL="0" indent="0">
              <a:buNone/>
            </a:pPr>
            <a:r>
              <a:rPr lang="en-GB" sz="1600" dirty="0" smtClean="0"/>
              <a:t>At any time, what percentage of these would be available?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Is there any technical/or commercial reason that would prevent them from selling the total capacity stored in them? </a:t>
            </a: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875527"/>
            <a:ext cx="3968750" cy="186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127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21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 smtClean="0"/>
              <a:t>GSR022: </a:t>
            </a:r>
            <a:r>
              <a:rPr lang="en-GB" dirty="0" smtClean="0"/>
              <a:t>Review </a:t>
            </a:r>
            <a:r>
              <a:rPr lang="en-GB" dirty="0"/>
              <a:t>of Security and Economy Backgrounds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r>
              <a:rPr lang="en-GB" dirty="0"/>
              <a:t>WS1- Security Background: </a:t>
            </a:r>
            <a:r>
              <a:rPr lang="en-GB" dirty="0" smtClean="0"/>
              <a:t>DSM Assumptions</a:t>
            </a:r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09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4638675" y="1651001"/>
            <a:ext cx="3981450" cy="5524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04825" y="1651001"/>
            <a:ext cx="3981450" cy="5524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22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Security </a:t>
            </a:r>
            <a:r>
              <a:rPr lang="en-GB" dirty="0" smtClean="0"/>
              <a:t>Background: Demand Side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Demand Side Contracts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sz="1600" dirty="0" smtClean="0"/>
          </a:p>
          <a:p>
            <a:r>
              <a:rPr lang="en-GB" sz="1600" dirty="0" smtClean="0"/>
              <a:t>Fulfilled by means of standby generation that and storage devices.</a:t>
            </a:r>
          </a:p>
          <a:p>
            <a:endParaRPr lang="en-GB" sz="1600" dirty="0" smtClean="0"/>
          </a:p>
          <a:p>
            <a:r>
              <a:rPr lang="en-GB" sz="1600" dirty="0" smtClean="0"/>
              <a:t>Should already be included in FES backgrounds and W24 submissions.</a:t>
            </a:r>
          </a:p>
          <a:p>
            <a:endParaRPr lang="en-GB" sz="1600" dirty="0" smtClean="0"/>
          </a:p>
          <a:p>
            <a:r>
              <a:rPr lang="en-GB" sz="1600" dirty="0" smtClean="0"/>
              <a:t>No need to model these separately as they are already accounted for.</a:t>
            </a:r>
          </a:p>
          <a:p>
            <a:pPr marL="0" indent="0">
              <a:buNone/>
            </a:pPr>
            <a:endParaRPr lang="en-GB" sz="16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OC6 Instructions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 smtClean="0"/>
          </a:p>
          <a:p>
            <a:r>
              <a:rPr lang="en-GB" sz="1600" dirty="0" smtClean="0"/>
              <a:t>These are a form of emergency instructions that should be enacted when there is not enough generation (rather than not enough network capacity)</a:t>
            </a:r>
          </a:p>
          <a:p>
            <a:endParaRPr lang="en-GB" sz="1600" dirty="0" smtClean="0"/>
          </a:p>
          <a:p>
            <a:r>
              <a:rPr lang="en-GB" sz="1600" dirty="0" smtClean="0"/>
              <a:t>Initial proposal is not to take these into account when designing the system.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83955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23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Security </a:t>
            </a:r>
            <a:r>
              <a:rPr lang="en-GB" dirty="0" smtClean="0"/>
              <a:t>Background: Discussion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199288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3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/>
              <a:t>GSR022: </a:t>
            </a:r>
            <a:r>
              <a:rPr lang="en-GB" dirty="0"/>
              <a:t>Review of Security and Economy Backgrounds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Security Background: The Methodology</a:t>
            </a:r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5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4552950"/>
            <a:ext cx="3981450" cy="1466850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5"/>
            <a:ext cx="3981450" cy="293369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4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Ranking Order Technique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Power Stations ranked according to the likelihood of them running at the time of the ACS Peak Demand</a:t>
            </a:r>
            <a:endParaRPr lang="en-GB" sz="1600" dirty="0"/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A total capacity of just below 120% of demand is assumed to be contributory</a:t>
            </a:r>
          </a:p>
          <a:p>
            <a:pPr marL="0" indent="0">
              <a:buNone/>
            </a:pPr>
            <a:r>
              <a:rPr lang="en-GB" sz="1600" dirty="0" smtClean="0"/>
              <a:t>The rest of the plants are assumed non-contributory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Continue with the same assumptions unless any other change in Appendix C dictates a change to this methodology</a:t>
            </a:r>
            <a:endParaRPr lang="en-GB" sz="1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977809"/>
            <a:ext cx="3968750" cy="3664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42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4476750"/>
            <a:ext cx="3981450" cy="1695450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6"/>
            <a:ext cx="3981450" cy="28479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5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Direct Scaling Technique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Use the availability factors to decide which power stations would be available 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Scale the capacity of this generation to meet the demand</a:t>
            </a:r>
          </a:p>
          <a:p>
            <a:pPr marL="0" indent="0">
              <a:buNone/>
            </a:pPr>
            <a:r>
              <a:rPr lang="en-GB" sz="1600" dirty="0" smtClean="0"/>
              <a:t>No issues when </a:t>
            </a:r>
            <a:br>
              <a:rPr lang="en-GB" sz="1600" dirty="0" smtClean="0"/>
            </a:br>
            <a:r>
              <a:rPr lang="en-GB" sz="1600" dirty="0" smtClean="0"/>
              <a:t>    MW Available is &gt; MW Required</a:t>
            </a:r>
          </a:p>
          <a:p>
            <a:pPr marL="0" indent="0">
              <a:buNone/>
            </a:pPr>
            <a:r>
              <a:rPr lang="en-GB" sz="1600" dirty="0" smtClean="0"/>
              <a:t>Demand may be at risk when</a:t>
            </a:r>
            <a:br>
              <a:rPr lang="en-GB" sz="1600" dirty="0" smtClean="0"/>
            </a:br>
            <a:r>
              <a:rPr lang="en-GB" sz="1600" dirty="0" smtClean="0"/>
              <a:t>    </a:t>
            </a:r>
            <a:r>
              <a:rPr lang="en-GB" sz="1600" dirty="0"/>
              <a:t>MW Available is </a:t>
            </a:r>
            <a:r>
              <a:rPr lang="en-GB" sz="1600" dirty="0" smtClean="0"/>
              <a:t>&lt; </a:t>
            </a:r>
            <a:r>
              <a:rPr lang="en-GB" sz="1600" dirty="0"/>
              <a:t>MW Required</a:t>
            </a:r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Need to ensure the network does not unduly restrict generation from meeting the demand. </a:t>
            </a:r>
            <a:endParaRPr lang="en-GB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1626682"/>
            <a:ext cx="3968750" cy="436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61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auto">
          <a:xfrm>
            <a:off x="4610100" y="2324101"/>
            <a:ext cx="3981450" cy="235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2324100"/>
            <a:ext cx="3981450" cy="104774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61571" y="2422797"/>
            <a:ext cx="7754215" cy="827336"/>
          </a:xfrm>
          <a:custGeom>
            <a:avLst/>
            <a:gdLst>
              <a:gd name="connsiteX0" fmla="*/ 362329 w 7754215"/>
              <a:gd name="connsiteY0" fmla="*/ 415653 h 827336"/>
              <a:gd name="connsiteX1" fmla="*/ 267079 w 7754215"/>
              <a:gd name="connsiteY1" fmla="*/ 768078 h 827336"/>
              <a:gd name="connsiteX2" fmla="*/ 3962779 w 7754215"/>
              <a:gd name="connsiteY2" fmla="*/ 806178 h 827336"/>
              <a:gd name="connsiteX3" fmla="*/ 4219954 w 7754215"/>
              <a:gd name="connsiteY3" fmla="*/ 549003 h 827336"/>
              <a:gd name="connsiteX4" fmla="*/ 5229604 w 7754215"/>
              <a:gd name="connsiteY4" fmla="*/ 368028 h 827336"/>
              <a:gd name="connsiteX5" fmla="*/ 6763129 w 7754215"/>
              <a:gd name="connsiteY5" fmla="*/ 425178 h 827336"/>
              <a:gd name="connsiteX6" fmla="*/ 7753729 w 7754215"/>
              <a:gd name="connsiteY6" fmla="*/ 225153 h 827336"/>
              <a:gd name="connsiteX7" fmla="*/ 6848854 w 7754215"/>
              <a:gd name="connsiteY7" fmla="*/ 15603 h 827336"/>
              <a:gd name="connsiteX8" fmla="*/ 4038979 w 7754215"/>
              <a:gd name="connsiteY8" fmla="*/ 53703 h 827336"/>
              <a:gd name="connsiteX9" fmla="*/ 2314954 w 7754215"/>
              <a:gd name="connsiteY9" fmla="*/ 358503 h 827336"/>
              <a:gd name="connsiteX10" fmla="*/ 943354 w 7754215"/>
              <a:gd name="connsiteY10" fmla="*/ 444228 h 827336"/>
              <a:gd name="connsiteX11" fmla="*/ 362329 w 7754215"/>
              <a:gd name="connsiteY11" fmla="*/ 415653 h 827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754215" h="827336">
                <a:moveTo>
                  <a:pt x="362329" y="415653"/>
                </a:moveTo>
                <a:cubicBezTo>
                  <a:pt x="249617" y="469628"/>
                  <a:pt x="-332996" y="702991"/>
                  <a:pt x="267079" y="768078"/>
                </a:cubicBezTo>
                <a:cubicBezTo>
                  <a:pt x="867154" y="833165"/>
                  <a:pt x="3303967" y="842690"/>
                  <a:pt x="3962779" y="806178"/>
                </a:cubicBezTo>
                <a:cubicBezTo>
                  <a:pt x="4621591" y="769666"/>
                  <a:pt x="4008817" y="622028"/>
                  <a:pt x="4219954" y="549003"/>
                </a:cubicBezTo>
                <a:cubicBezTo>
                  <a:pt x="4431092" y="475978"/>
                  <a:pt x="4805741" y="388666"/>
                  <a:pt x="5229604" y="368028"/>
                </a:cubicBezTo>
                <a:cubicBezTo>
                  <a:pt x="5653467" y="347390"/>
                  <a:pt x="6342442" y="448990"/>
                  <a:pt x="6763129" y="425178"/>
                </a:cubicBezTo>
                <a:cubicBezTo>
                  <a:pt x="7183816" y="401366"/>
                  <a:pt x="7739442" y="293415"/>
                  <a:pt x="7753729" y="225153"/>
                </a:cubicBezTo>
                <a:cubicBezTo>
                  <a:pt x="7768016" y="156891"/>
                  <a:pt x="7467979" y="44178"/>
                  <a:pt x="6848854" y="15603"/>
                </a:cubicBezTo>
                <a:cubicBezTo>
                  <a:pt x="6229729" y="-12972"/>
                  <a:pt x="4794629" y="-3447"/>
                  <a:pt x="4038979" y="53703"/>
                </a:cubicBezTo>
                <a:cubicBezTo>
                  <a:pt x="3283329" y="110853"/>
                  <a:pt x="2830891" y="293416"/>
                  <a:pt x="2314954" y="358503"/>
                </a:cubicBezTo>
                <a:cubicBezTo>
                  <a:pt x="1799017" y="423590"/>
                  <a:pt x="1265616" y="434703"/>
                  <a:pt x="943354" y="444228"/>
                </a:cubicBezTo>
                <a:cubicBezTo>
                  <a:pt x="621092" y="453753"/>
                  <a:pt x="475041" y="361678"/>
                  <a:pt x="362329" y="415653"/>
                </a:cubicBezTo>
                <a:close/>
              </a:path>
            </a:pathLst>
          </a:custGeom>
          <a:solidFill>
            <a:srgbClr val="FFCCCC">
              <a:alpha val="21176"/>
            </a:srgbClr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00575" y="1409700"/>
            <a:ext cx="3981450" cy="77152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76250" y="3438525"/>
            <a:ext cx="3981450" cy="12382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66725" y="1409700"/>
            <a:ext cx="3981450" cy="77152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6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Direct Scaling Technique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How to Balance Generation and Demand when there is not enough generation?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u="sng" dirty="0" smtClean="0"/>
              <a:t>Option 1</a:t>
            </a:r>
          </a:p>
          <a:p>
            <a:pPr marL="0" indent="0">
              <a:buNone/>
            </a:pPr>
            <a:r>
              <a:rPr lang="en-GB" sz="1600" dirty="0" smtClean="0"/>
              <a:t>Scale Generation up to meet demand.</a:t>
            </a:r>
          </a:p>
          <a:p>
            <a:pPr marL="0" indent="0">
              <a:buNone/>
            </a:pPr>
            <a:endParaRPr lang="en-GB" sz="1600" u="sng" dirty="0" smtClean="0"/>
          </a:p>
          <a:p>
            <a:pPr marL="0" indent="0">
              <a:buNone/>
            </a:pPr>
            <a:r>
              <a:rPr lang="en-GB" sz="1600" u="sng" dirty="0" smtClean="0"/>
              <a:t>Option 2</a:t>
            </a:r>
            <a:endParaRPr lang="en-GB" sz="1600" u="sng" dirty="0"/>
          </a:p>
          <a:p>
            <a:pPr marL="0" indent="0">
              <a:buNone/>
            </a:pPr>
            <a:r>
              <a:rPr lang="en-GB" sz="1600" dirty="0"/>
              <a:t>Scale </a:t>
            </a:r>
            <a:r>
              <a:rPr lang="en-GB" sz="1600" dirty="0" smtClean="0"/>
              <a:t>demand down to match generation.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endParaRPr lang="en-GB" sz="1600" b="1" u="sng" dirty="0"/>
          </a:p>
        </p:txBody>
      </p:sp>
      <p:sp>
        <p:nvSpPr>
          <p:cNvPr id="2" name="Text Placeholder 1"/>
          <p:cNvSpPr>
            <a:spLocks noGrp="1"/>
          </p:cNvSpPr>
          <p:nvPr>
            <p:ph sz="half" idx="2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GB" sz="1600" dirty="0" smtClean="0"/>
              <a:t>Where to apply the change?</a:t>
            </a:r>
            <a:br>
              <a:rPr lang="en-GB" sz="1600" dirty="0" smtClean="0"/>
            </a:br>
            <a:endParaRPr lang="en-GB" sz="1600" dirty="0" smtClean="0"/>
          </a:p>
          <a:p>
            <a:pPr marL="0" indent="0">
              <a:buNone/>
            </a:pPr>
            <a:endParaRPr lang="en-GB" sz="1600" dirty="0" smtClean="0"/>
          </a:p>
          <a:p>
            <a:pPr>
              <a:buFontTx/>
              <a:buChar char="-"/>
            </a:pPr>
            <a:r>
              <a:rPr lang="en-GB" sz="1600" dirty="0" smtClean="0"/>
              <a:t>Where existing generation is</a:t>
            </a:r>
          </a:p>
          <a:p>
            <a:pPr>
              <a:buFontTx/>
              <a:buChar char="-"/>
            </a:pPr>
            <a:r>
              <a:rPr lang="en-GB" sz="1600" dirty="0" smtClean="0"/>
              <a:t>Where demand is</a:t>
            </a:r>
          </a:p>
          <a:p>
            <a:pPr>
              <a:buFontTx/>
              <a:buChar char="-"/>
            </a:pPr>
            <a:r>
              <a:rPr lang="en-GB" sz="1600" dirty="0" smtClean="0"/>
              <a:t>In the smaller zone</a:t>
            </a:r>
          </a:p>
          <a:p>
            <a:pPr>
              <a:buFontTx/>
              <a:buChar char="-"/>
            </a:pPr>
            <a:r>
              <a:rPr lang="en-GB" sz="1600" dirty="0" smtClean="0"/>
              <a:t>In the larger zone</a:t>
            </a:r>
          </a:p>
          <a:p>
            <a:pPr>
              <a:buFontTx/>
              <a:buChar char="-"/>
            </a:pPr>
            <a:r>
              <a:rPr lang="en-GB" sz="1600" dirty="0" smtClean="0"/>
              <a:t>In the importing zone</a:t>
            </a:r>
          </a:p>
          <a:p>
            <a:pPr>
              <a:buFontTx/>
              <a:buChar char="-"/>
            </a:pPr>
            <a:r>
              <a:rPr lang="en-GB" sz="1600" dirty="0" smtClean="0"/>
              <a:t>In the exporting zone</a:t>
            </a: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5146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466724" y="5019675"/>
            <a:ext cx="8115300" cy="1266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57198" y="4333875"/>
            <a:ext cx="8124825" cy="52387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2190750"/>
            <a:ext cx="8115300" cy="17907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66724" y="1409700"/>
            <a:ext cx="8124825" cy="52387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7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WS1- </a:t>
            </a:r>
            <a:r>
              <a:rPr lang="en-GB" dirty="0" smtClean="0"/>
              <a:t>Direct Scaling Technique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/>
              <a:t>Factors that need to be considered</a:t>
            </a:r>
          </a:p>
          <a:p>
            <a:pPr marL="0" indent="0">
              <a:buNone/>
            </a:pPr>
            <a:endParaRPr lang="en-GB" sz="1600" dirty="0" smtClean="0"/>
          </a:p>
          <a:p>
            <a:r>
              <a:rPr lang="en-GB" sz="1600" dirty="0"/>
              <a:t>What would be the maximum unserved demand (MW and </a:t>
            </a:r>
            <a:r>
              <a:rPr lang="en-GB" sz="1600" dirty="0" err="1"/>
              <a:t>MWh</a:t>
            </a:r>
            <a:r>
              <a:rPr lang="en-GB" sz="1600" dirty="0"/>
              <a:t>)?</a:t>
            </a:r>
          </a:p>
          <a:p>
            <a:r>
              <a:rPr lang="en-GB" sz="1600" dirty="0"/>
              <a:t>How long would this last for (how many minutes in the day</a:t>
            </a:r>
            <a:r>
              <a:rPr lang="en-GB" sz="1600" dirty="0" smtClean="0"/>
              <a:t>)?</a:t>
            </a:r>
            <a:endParaRPr lang="en-GB" sz="1600" dirty="0"/>
          </a:p>
          <a:p>
            <a:r>
              <a:rPr lang="en-GB" sz="1600" dirty="0"/>
              <a:t>How </a:t>
            </a:r>
            <a:r>
              <a:rPr lang="en-GB" sz="1600" dirty="0" smtClean="0"/>
              <a:t>much additional capacity would need to be provided?</a:t>
            </a:r>
            <a:endParaRPr lang="en-GB" sz="1600" dirty="0"/>
          </a:p>
          <a:p>
            <a:r>
              <a:rPr lang="en-GB" sz="1600" dirty="0" smtClean="0"/>
              <a:t>How does this interact with the Interconnection Allowance?</a:t>
            </a:r>
          </a:p>
          <a:p>
            <a:r>
              <a:rPr lang="en-GB" sz="1600" dirty="0" smtClean="0"/>
              <a:t>Does the increase in </a:t>
            </a:r>
            <a:r>
              <a:rPr lang="en-GB" sz="1600" dirty="0" err="1" smtClean="0"/>
              <a:t>CapEx</a:t>
            </a:r>
            <a:r>
              <a:rPr lang="en-GB" sz="1600" dirty="0" smtClean="0"/>
              <a:t> balances the value of lost load?</a:t>
            </a:r>
            <a:endParaRPr lang="en-GB" sz="1600" dirty="0"/>
          </a:p>
          <a:p>
            <a:pPr marL="0" indent="0">
              <a:buNone/>
            </a:pPr>
            <a:endParaRPr lang="en-GB" sz="1600" b="1" u="sng" dirty="0" smtClean="0"/>
          </a:p>
          <a:p>
            <a:pPr marL="0" indent="0">
              <a:buNone/>
            </a:pPr>
            <a:r>
              <a:rPr lang="en-GB" sz="1600" dirty="0" smtClean="0"/>
              <a:t>Implementation of the change</a:t>
            </a:r>
          </a:p>
          <a:p>
            <a:pPr marL="0" indent="0">
              <a:buNone/>
            </a:pPr>
            <a:endParaRPr lang="en-GB" sz="1600" dirty="0"/>
          </a:p>
          <a:p>
            <a:r>
              <a:rPr lang="en-GB" sz="1600" dirty="0" smtClean="0"/>
              <a:t>No change required;</a:t>
            </a:r>
          </a:p>
          <a:p>
            <a:r>
              <a:rPr lang="en-GB" sz="1600" dirty="0" smtClean="0"/>
              <a:t>Change the direct scaling technique; or</a:t>
            </a:r>
          </a:p>
          <a:p>
            <a:r>
              <a:rPr lang="en-GB" sz="1600" dirty="0" smtClean="0"/>
              <a:t>Change the Interconnection Allowance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8574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476250" y="3686174"/>
            <a:ext cx="3981450" cy="2314575"/>
          </a:xfrm>
          <a:prstGeom prst="roundRect">
            <a:avLst/>
          </a:prstGeom>
          <a:solidFill>
            <a:srgbClr val="FF996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76250" y="1495426"/>
            <a:ext cx="3981450" cy="1971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smtClean="0">
              <a:ln>
                <a:noFill/>
              </a:ln>
              <a:solidFill>
                <a:srgbClr val="0079C1"/>
              </a:solidFill>
              <a:effectLst/>
              <a:latin typeface="Arial" charset="0"/>
              <a:ea typeface="ＭＳ Ｐゴシック" pitchFamily="-109" charset="-128"/>
            </a:endParaRPr>
          </a:p>
        </p:txBody>
      </p:sp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8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title"/>
          </p:nvPr>
        </p:nvSpPr>
        <p:spPr>
          <a:xfrm>
            <a:off x="593725" y="757893"/>
            <a:ext cx="8093075" cy="523220"/>
          </a:xfrm>
        </p:spPr>
        <p:txBody>
          <a:bodyPr/>
          <a:lstStyle/>
          <a:p>
            <a:r>
              <a:rPr lang="en-GB" dirty="0"/>
              <a:t>WS1- Interconnection Allowance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u="sng" dirty="0" smtClean="0"/>
              <a:t>Today</a:t>
            </a:r>
          </a:p>
          <a:p>
            <a:pPr marL="0" indent="0">
              <a:buNone/>
            </a:pPr>
            <a:r>
              <a:rPr lang="en-GB" sz="1600" dirty="0" smtClean="0"/>
              <a:t>Calculate the sum of Generation and Demand in the Smaller Area</a:t>
            </a:r>
          </a:p>
          <a:p>
            <a:pPr marL="0" indent="0">
              <a:buNone/>
            </a:pPr>
            <a:r>
              <a:rPr lang="en-GB" sz="1600" dirty="0" smtClean="0"/>
              <a:t>Use this sum to calculate an Interconnection Allowance using the “Circle Diagram” </a:t>
            </a: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b="1" u="sng" dirty="0" smtClean="0"/>
              <a:t>Moving Forward</a:t>
            </a:r>
          </a:p>
          <a:p>
            <a:pPr marL="0" indent="0">
              <a:buNone/>
            </a:pPr>
            <a:r>
              <a:rPr lang="en-GB" sz="1600" dirty="0" smtClean="0"/>
              <a:t>There are no clear issues with the current method to calculate the Interconnection Allowance. </a:t>
            </a:r>
          </a:p>
          <a:p>
            <a:pPr marL="0" indent="0">
              <a:buNone/>
            </a:pPr>
            <a:r>
              <a:rPr lang="en-GB" sz="1600" dirty="0" smtClean="0"/>
              <a:t>However, there may be a need to modify it to fit in one of the solutions proposed to resolve issues with the “Direct Scaling Technique” </a:t>
            </a:r>
            <a:endParaRPr lang="en-GB" sz="1600" dirty="0"/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103375"/>
            <a:ext cx="3968750" cy="341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989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7" name="Slide Number Placeholder 6"/>
          <p:cNvSpPr txBox="1">
            <a:spLocks noGrp="1"/>
          </p:cNvSpPr>
          <p:nvPr/>
        </p:nvSpPr>
        <p:spPr bwMode="auto">
          <a:xfrm>
            <a:off x="6781800" y="6381750"/>
            <a:ext cx="213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417865-3A0A-4417-8E20-7BC95BA9B439}" type="slidenum">
              <a:rPr lang="en-US" sz="1200"/>
              <a:pPr algn="r"/>
              <a:t>9</a:t>
            </a:fld>
            <a:endParaRPr lang="en-US" sz="1200" dirty="0"/>
          </a:p>
        </p:txBody>
      </p:sp>
      <p:sp>
        <p:nvSpPr>
          <p:cNvPr id="18432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122352"/>
            <a:ext cx="8043863" cy="954107"/>
          </a:xfrm>
        </p:spPr>
        <p:txBody>
          <a:bodyPr/>
          <a:lstStyle/>
          <a:p>
            <a:r>
              <a:rPr lang="en-US" dirty="0" smtClean="0"/>
              <a:t>GSR022: </a:t>
            </a:r>
            <a:r>
              <a:rPr lang="en-GB" dirty="0" smtClean="0"/>
              <a:t>Review </a:t>
            </a:r>
            <a:r>
              <a:rPr lang="en-GB" dirty="0"/>
              <a:t>of Security and Economy Backgrounds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subTitle" sz="quarter" idx="1"/>
          </p:nvPr>
        </p:nvSpPr>
        <p:spPr>
          <a:xfrm>
            <a:off x="715483" y="5410200"/>
            <a:ext cx="8043863" cy="503238"/>
          </a:xfrm>
        </p:spPr>
        <p:txBody>
          <a:bodyPr/>
          <a:lstStyle/>
          <a:p>
            <a:r>
              <a:rPr lang="en-GB" dirty="0"/>
              <a:t>WS1- Security Background: </a:t>
            </a:r>
            <a:r>
              <a:rPr lang="en-GB" dirty="0" smtClean="0"/>
              <a:t>Generation Assumptions</a:t>
            </a:r>
            <a:endParaRPr lang="en-US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3" y="2474754"/>
            <a:ext cx="2186815" cy="273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301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 Photo">
  <a:themeElements>
    <a:clrScheme name="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G Blank">
  <a:themeElements>
    <a:clrScheme name="NG 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NG 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-109" charset="-128"/>
          </a:defRPr>
        </a:defPPr>
      </a:lstStyle>
    </a:lnDef>
  </a:objectDefaults>
  <a:extraClrSchemeLst>
    <a:extraClrScheme>
      <a:clrScheme name="NG 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13766</TotalTime>
  <Words>1295</Words>
  <Application>Microsoft Office PowerPoint</Application>
  <PresentationFormat>On-screen Show (4:3)</PresentationFormat>
  <Paragraphs>234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NG Photo</vt:lpstr>
      <vt:lpstr>NG Blank</vt:lpstr>
      <vt:lpstr>GSR022: Review of Security and Economy Required Transfer Conditions</vt:lpstr>
      <vt:lpstr>WS1- Contents</vt:lpstr>
      <vt:lpstr>GSR022: Review of Security and Economy Backgrounds</vt:lpstr>
      <vt:lpstr>WS1- Ranking Order Technique</vt:lpstr>
      <vt:lpstr>WS1- Direct Scaling Technique</vt:lpstr>
      <vt:lpstr>WS1- Direct Scaling Technique </vt:lpstr>
      <vt:lpstr>WS1- Direct Scaling Technique </vt:lpstr>
      <vt:lpstr>WS1- Interconnection Allowance</vt:lpstr>
      <vt:lpstr>GSR022: Review of Security and Economy Backgrounds</vt:lpstr>
      <vt:lpstr>WS1- Security Background: Interconnectors</vt:lpstr>
      <vt:lpstr>WS1- Interconnectors</vt:lpstr>
      <vt:lpstr>WS1- Interconnectors</vt:lpstr>
      <vt:lpstr>WS1- Interconnectors</vt:lpstr>
      <vt:lpstr>WS1- Interconnectors</vt:lpstr>
      <vt:lpstr>WS1- Interconnectors</vt:lpstr>
      <vt:lpstr>WS1- Renewables</vt:lpstr>
      <vt:lpstr>WS1- Renewables (Wind)</vt:lpstr>
      <vt:lpstr>WS1- Renewables (Wind)</vt:lpstr>
      <vt:lpstr>WS1- Security Background: Storage</vt:lpstr>
      <vt:lpstr>WS1- Security Background: Storage</vt:lpstr>
      <vt:lpstr>GSR022: Review of Security and Economy Backgrounds</vt:lpstr>
      <vt:lpstr>WS1- Security Background: Demand Side </vt:lpstr>
      <vt:lpstr>WS1- Security Background: Discussion 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CTV</dc:title>
  <dc:creator>E Partal</dc:creator>
  <cp:lastModifiedBy>National Grid</cp:lastModifiedBy>
  <cp:revision>380</cp:revision>
  <cp:lastPrinted>2010-07-28T13:37:48Z</cp:lastPrinted>
  <dcterms:created xsi:type="dcterms:W3CDTF">2010-07-02T10:03:33Z</dcterms:created>
  <dcterms:modified xsi:type="dcterms:W3CDTF">2016-12-09T10:57:01Z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G_DocType">
    <vt:lpwstr>Templates</vt:lpwstr>
  </property>
  <property fmtid="{D5CDD505-2E9C-101B-9397-08002B2CF9AE}" pid="3" name="NG_IsPopuler">
    <vt:lpwstr>1</vt:lpwstr>
  </property>
  <property fmtid="{D5CDD505-2E9C-101B-9397-08002B2CF9AE}" pid="4" name="ContentType">
    <vt:lpwstr>Document</vt:lpwstr>
  </property>
  <property fmtid="{D5CDD505-2E9C-101B-9397-08002B2CF9AE}" pid="5" name="NG_Description">
    <vt:lpwstr/>
  </property>
  <property fmtid="{D5CDD505-2E9C-101B-9397-08002B2CF9AE}" pid="6" name="NG_LOB">
    <vt:lpwstr>Corporate Affairs</vt:lpwstr>
  </property>
  <property fmtid="{D5CDD505-2E9C-101B-9397-08002B2CF9AE}" pid="7" name="NG_Department">
    <vt:lpwstr>Employee Communication and Brand</vt:lpwstr>
  </property>
  <property fmtid="{D5CDD505-2E9C-101B-9397-08002B2CF9AE}" pid="8" name="_AdHocReviewCycleID">
    <vt:i4>1005475178</vt:i4>
  </property>
  <property fmtid="{D5CDD505-2E9C-101B-9397-08002B2CF9AE}" pid="9" name="_NewReviewCycle">
    <vt:lpwstr/>
  </property>
  <property fmtid="{D5CDD505-2E9C-101B-9397-08002B2CF9AE}" pid="10" name="_EmailSubject">
    <vt:lpwstr>SQSS Workgroup GSR016 and GSR022 Webpage Update</vt:lpwstr>
  </property>
  <property fmtid="{D5CDD505-2E9C-101B-9397-08002B2CF9AE}" pid="11" name="_AuthorEmail">
    <vt:lpwstr>Tingyan.Guo@nationalgrid.com</vt:lpwstr>
  </property>
  <property fmtid="{D5CDD505-2E9C-101B-9397-08002B2CF9AE}" pid="12" name="_AuthorEmailDisplayName">
    <vt:lpwstr>Guo, Tingyan</vt:lpwstr>
  </property>
  <property fmtid="{D5CDD505-2E9C-101B-9397-08002B2CF9AE}" pid="13" name="_PreviousAdHocReviewCycleID">
    <vt:i4>1019814298</vt:i4>
  </property>
</Properties>
</file>