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1" r:id="rId1"/>
    <p:sldMasterId id="2147483653" r:id="rId2"/>
  </p:sldMasterIdLst>
  <p:notesMasterIdLst>
    <p:notesMasterId r:id="rId42"/>
  </p:notesMasterIdLst>
  <p:handoutMasterIdLst>
    <p:handoutMasterId r:id="rId43"/>
  </p:handoutMasterIdLst>
  <p:sldIdLst>
    <p:sldId id="256" r:id="rId3"/>
    <p:sldId id="406" r:id="rId4"/>
    <p:sldId id="385" r:id="rId5"/>
    <p:sldId id="415" r:id="rId6"/>
    <p:sldId id="414" r:id="rId7"/>
    <p:sldId id="413" r:id="rId8"/>
    <p:sldId id="436" r:id="rId9"/>
    <p:sldId id="416" r:id="rId10"/>
    <p:sldId id="417" r:id="rId11"/>
    <p:sldId id="418" r:id="rId12"/>
    <p:sldId id="419" r:id="rId13"/>
    <p:sldId id="420" r:id="rId14"/>
    <p:sldId id="421" r:id="rId15"/>
    <p:sldId id="434" r:id="rId16"/>
    <p:sldId id="425" r:id="rId17"/>
    <p:sldId id="431" r:id="rId18"/>
    <p:sldId id="432" r:id="rId19"/>
    <p:sldId id="427" r:id="rId20"/>
    <p:sldId id="428" r:id="rId21"/>
    <p:sldId id="429" r:id="rId22"/>
    <p:sldId id="430" r:id="rId23"/>
    <p:sldId id="433" r:id="rId24"/>
    <p:sldId id="438" r:id="rId25"/>
    <p:sldId id="440" r:id="rId26"/>
    <p:sldId id="451" r:id="rId27"/>
    <p:sldId id="458" r:id="rId28"/>
    <p:sldId id="437" r:id="rId29"/>
    <p:sldId id="452" r:id="rId30"/>
    <p:sldId id="453" r:id="rId31"/>
    <p:sldId id="454" r:id="rId32"/>
    <p:sldId id="456" r:id="rId33"/>
    <p:sldId id="457" r:id="rId34"/>
    <p:sldId id="459" r:id="rId35"/>
    <p:sldId id="460" r:id="rId36"/>
    <p:sldId id="461" r:id="rId37"/>
    <p:sldId id="462" r:id="rId38"/>
    <p:sldId id="464" r:id="rId39"/>
    <p:sldId id="463" r:id="rId40"/>
    <p:sldId id="465" r:id="rId41"/>
  </p:sldIdLst>
  <p:sldSz cx="9144000" cy="6858000" type="screen4x3"/>
  <p:notesSz cx="6797675" cy="9928225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800" b="1" kern="1200">
        <a:solidFill>
          <a:srgbClr val="0079C1"/>
        </a:solidFill>
        <a:latin typeface="Arial" charset="0"/>
        <a:ea typeface="ＭＳ Ｐゴシック"/>
        <a:cs typeface="ＭＳ Ｐゴシック"/>
      </a:defRPr>
    </a:lvl1pPr>
    <a:lvl2pPr marL="457200" algn="l" rtl="0" fontAlgn="base">
      <a:spcBef>
        <a:spcPct val="0"/>
      </a:spcBef>
      <a:spcAft>
        <a:spcPct val="0"/>
      </a:spcAft>
      <a:defRPr sz="2800" b="1" kern="1200">
        <a:solidFill>
          <a:srgbClr val="0079C1"/>
        </a:solidFill>
        <a:latin typeface="Arial" charset="0"/>
        <a:ea typeface="ＭＳ Ｐゴシック"/>
        <a:cs typeface="ＭＳ Ｐゴシック"/>
      </a:defRPr>
    </a:lvl2pPr>
    <a:lvl3pPr marL="914400" algn="l" rtl="0" fontAlgn="base">
      <a:spcBef>
        <a:spcPct val="0"/>
      </a:spcBef>
      <a:spcAft>
        <a:spcPct val="0"/>
      </a:spcAft>
      <a:defRPr sz="2800" b="1" kern="1200">
        <a:solidFill>
          <a:srgbClr val="0079C1"/>
        </a:solidFill>
        <a:latin typeface="Arial" charset="0"/>
        <a:ea typeface="ＭＳ Ｐゴシック"/>
        <a:cs typeface="ＭＳ Ｐゴシック"/>
      </a:defRPr>
    </a:lvl3pPr>
    <a:lvl4pPr marL="1371600" algn="l" rtl="0" fontAlgn="base">
      <a:spcBef>
        <a:spcPct val="0"/>
      </a:spcBef>
      <a:spcAft>
        <a:spcPct val="0"/>
      </a:spcAft>
      <a:defRPr sz="2800" b="1" kern="1200">
        <a:solidFill>
          <a:srgbClr val="0079C1"/>
        </a:solidFill>
        <a:latin typeface="Arial" charset="0"/>
        <a:ea typeface="ＭＳ Ｐゴシック"/>
        <a:cs typeface="ＭＳ Ｐゴシック"/>
      </a:defRPr>
    </a:lvl4pPr>
    <a:lvl5pPr marL="1828800" algn="l" rtl="0" fontAlgn="base">
      <a:spcBef>
        <a:spcPct val="0"/>
      </a:spcBef>
      <a:spcAft>
        <a:spcPct val="0"/>
      </a:spcAft>
      <a:defRPr sz="2800" b="1" kern="1200">
        <a:solidFill>
          <a:srgbClr val="0079C1"/>
        </a:solidFill>
        <a:latin typeface="Arial" charset="0"/>
        <a:ea typeface="ＭＳ Ｐゴシック"/>
        <a:cs typeface="ＭＳ Ｐゴシック"/>
      </a:defRPr>
    </a:lvl5pPr>
    <a:lvl6pPr marL="2286000" algn="l" defTabSz="914400" rtl="0" eaLnBrk="1" latinLnBrk="0" hangingPunct="1">
      <a:defRPr sz="2800" b="1" kern="1200">
        <a:solidFill>
          <a:srgbClr val="0079C1"/>
        </a:solidFill>
        <a:latin typeface="Arial" charset="0"/>
        <a:ea typeface="ＭＳ Ｐゴシック"/>
        <a:cs typeface="ＭＳ Ｐゴシック"/>
      </a:defRPr>
    </a:lvl6pPr>
    <a:lvl7pPr marL="2743200" algn="l" defTabSz="914400" rtl="0" eaLnBrk="1" latinLnBrk="0" hangingPunct="1">
      <a:defRPr sz="2800" b="1" kern="1200">
        <a:solidFill>
          <a:srgbClr val="0079C1"/>
        </a:solidFill>
        <a:latin typeface="Arial" charset="0"/>
        <a:ea typeface="ＭＳ Ｐゴシック"/>
        <a:cs typeface="ＭＳ Ｐゴシック"/>
      </a:defRPr>
    </a:lvl7pPr>
    <a:lvl8pPr marL="3200400" algn="l" defTabSz="914400" rtl="0" eaLnBrk="1" latinLnBrk="0" hangingPunct="1">
      <a:defRPr sz="2800" b="1" kern="1200">
        <a:solidFill>
          <a:srgbClr val="0079C1"/>
        </a:solidFill>
        <a:latin typeface="Arial" charset="0"/>
        <a:ea typeface="ＭＳ Ｐゴシック"/>
        <a:cs typeface="ＭＳ Ｐゴシック"/>
      </a:defRPr>
    </a:lvl8pPr>
    <a:lvl9pPr marL="3657600" algn="l" defTabSz="914400" rtl="0" eaLnBrk="1" latinLnBrk="0" hangingPunct="1">
      <a:defRPr sz="2800" b="1" kern="1200">
        <a:solidFill>
          <a:srgbClr val="0079C1"/>
        </a:solidFill>
        <a:latin typeface="Arial" charset="0"/>
        <a:ea typeface="ＭＳ Ｐゴシック"/>
        <a:cs typeface="ＭＳ Ｐゴシック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clrMode="gray"/>
  <p:clrMru>
    <a:srgbClr val="99CCFF"/>
    <a:srgbClr val="808080"/>
    <a:srgbClr val="FFCCCC"/>
    <a:srgbClr val="FFFFCC"/>
    <a:srgbClr val="FF9999"/>
    <a:srgbClr val="99FF99"/>
    <a:srgbClr val="FF7C80"/>
    <a:srgbClr val="DC0FB2"/>
    <a:srgbClr val="0D025E"/>
    <a:srgbClr val="5920A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460" autoAdjust="0"/>
    <p:restoredTop sz="94695" autoAdjust="0"/>
  </p:normalViewPr>
  <p:slideViewPr>
    <p:cSldViewPr snapToGrid="0">
      <p:cViewPr>
        <p:scale>
          <a:sx n="75" d="100"/>
          <a:sy n="75" d="100"/>
        </p:scale>
        <p:origin x="-1092" y="-62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46" d="100"/>
          <a:sy n="46" d="100"/>
        </p:scale>
        <p:origin x="-2982" y="-102"/>
      </p:cViewPr>
      <p:guideLst>
        <p:guide orient="horz" pos="3127"/>
        <p:guide pos="2141"/>
      </p:guideLst>
    </p:cSldViewPr>
  </p:notesViewPr>
  <p:gridSpacing cx="114300" cy="1143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notesMaster" Target="notesMasters/notesMaster1.xml"/><Relationship Id="rId47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slide" Target="slides/slide3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ＭＳ Ｐゴシック" pitchFamily="-105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ＭＳ Ｐゴシック" pitchFamily="-105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0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2925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ＭＳ Ｐゴシック" pitchFamily="-105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1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2925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ＭＳ Ｐゴシック" pitchFamily="-105" charset="-128"/>
                <a:cs typeface="+mn-cs"/>
              </a:defRPr>
            </a:lvl1pPr>
          </a:lstStyle>
          <a:p>
            <a:pPr>
              <a:defRPr/>
            </a:pPr>
            <a:fld id="{039EC5B6-59FE-49E5-ABAC-5D1A7E86A18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231234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53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ＭＳ Ｐゴシック" pitchFamily="-109" charset="-128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85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53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ＭＳ Ｐゴシック" pitchFamily="-109" charset="-128"/>
                <a:cs typeface="+mn-cs"/>
              </a:defRPr>
            </a:lvl1pPr>
          </a:lstStyle>
          <a:p>
            <a:pPr>
              <a:defRPr/>
            </a:pPr>
            <a:fld id="{AB9472CF-3245-4313-B15E-FC1B6192962D}" type="datetimeFigureOut">
              <a:rPr lang="en-GB"/>
              <a:pPr>
                <a:defRPr/>
              </a:pPr>
              <a:t>30/06/2016</a:t>
            </a:fld>
            <a:endParaRPr lang="en-GB"/>
          </a:p>
        </p:txBody>
      </p:sp>
      <p:sp>
        <p:nvSpPr>
          <p:cNvPr id="266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4538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85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6463"/>
            <a:ext cx="5438775" cy="446722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1085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53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ＭＳ Ｐゴシック" pitchFamily="-109" charset="-128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85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31338"/>
            <a:ext cx="2946400" cy="4953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ＭＳ Ｐゴシック" pitchFamily="-109" charset="-128"/>
                <a:cs typeface="+mn-cs"/>
              </a:defRPr>
            </a:lvl1pPr>
          </a:lstStyle>
          <a:p>
            <a:pPr>
              <a:defRPr/>
            </a:pPr>
            <a:fld id="{2D2D6B60-B4E9-4578-900C-9CC151D8B04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166632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58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558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58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558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58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558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58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558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58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558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58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558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58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558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58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558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58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558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58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558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58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558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58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558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58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558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58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558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58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558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D2D6B60-B4E9-4578-900C-9CC151D8B044}" type="slidenum">
              <a:rPr lang="en-GB" smtClean="0"/>
              <a:pPr>
                <a:defRPr/>
              </a:pPr>
              <a:t>24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1718964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D2D6B60-B4E9-4578-900C-9CC151D8B044}" type="slidenum">
              <a:rPr lang="en-GB" smtClean="0"/>
              <a:pPr>
                <a:defRPr/>
              </a:pPr>
              <a:t>25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1718964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D2D6B60-B4E9-4578-900C-9CC151D8B044}" type="slidenum">
              <a:rPr lang="en-GB" smtClean="0"/>
              <a:pPr>
                <a:defRPr/>
              </a:pPr>
              <a:t>26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1718964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58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558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D2D6B60-B4E9-4578-900C-9CC151D8B044}" type="slidenum">
              <a:rPr lang="en-GB" smtClean="0"/>
              <a:pPr>
                <a:defRPr/>
              </a:pPr>
              <a:t>28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1718964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D2D6B60-B4E9-4578-900C-9CC151D8B044}" type="slidenum">
              <a:rPr lang="en-GB" smtClean="0"/>
              <a:pPr>
                <a:defRPr/>
              </a:pPr>
              <a:t>31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171896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58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558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D2D6B60-B4E9-4578-900C-9CC151D8B044}" type="slidenum">
              <a:rPr lang="en-GB" smtClean="0"/>
              <a:pPr>
                <a:defRPr/>
              </a:pPr>
              <a:t>32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1718964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D2D6B60-B4E9-4578-900C-9CC151D8B044}" type="slidenum">
              <a:rPr lang="en-GB" smtClean="0"/>
              <a:pPr>
                <a:defRPr/>
              </a:pPr>
              <a:t>33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1718964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58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558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58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558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58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558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58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558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58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558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D2D6B60-B4E9-4578-900C-9CC151D8B044}" type="slidenum">
              <a:rPr lang="en-GB" smtClean="0"/>
              <a:pPr>
                <a:defRPr/>
              </a:pPr>
              <a:t>39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171896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58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558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58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558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58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558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58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558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58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558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58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558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rgbClr val="0079C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3"/>
          <p:cNvSpPr>
            <a:spLocks/>
          </p:cNvSpPr>
          <p:nvPr/>
        </p:nvSpPr>
        <p:spPr bwMode="auto">
          <a:xfrm>
            <a:off x="0" y="0"/>
            <a:ext cx="9159875" cy="2400300"/>
          </a:xfrm>
          <a:custGeom>
            <a:avLst/>
            <a:gdLst>
              <a:gd name="T0" fmla="*/ 0 w 5760"/>
              <a:gd name="T1" fmla="*/ 0 h 1512"/>
              <a:gd name="T2" fmla="*/ 0 w 5760"/>
              <a:gd name="T3" fmla="*/ 2147483647 h 1512"/>
              <a:gd name="T4" fmla="*/ 2147483647 w 5760"/>
              <a:gd name="T5" fmla="*/ 2147483647 h 1512"/>
              <a:gd name="T6" fmla="*/ 2147483647 w 5760"/>
              <a:gd name="T7" fmla="*/ 2147483647 h 1512"/>
              <a:gd name="T8" fmla="*/ 2147483647 w 5760"/>
              <a:gd name="T9" fmla="*/ 2147483647 h 1512"/>
              <a:gd name="T10" fmla="*/ 2147483647 w 5760"/>
              <a:gd name="T11" fmla="*/ 2147483647 h 1512"/>
              <a:gd name="T12" fmla="*/ 2147483647 w 5760"/>
              <a:gd name="T13" fmla="*/ 0 h 1512"/>
              <a:gd name="T14" fmla="*/ 0 w 5760"/>
              <a:gd name="T15" fmla="*/ 0 h 1512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5760" h="1512">
                <a:moveTo>
                  <a:pt x="0" y="0"/>
                </a:moveTo>
                <a:lnTo>
                  <a:pt x="0" y="1368"/>
                </a:lnTo>
                <a:lnTo>
                  <a:pt x="1008" y="1368"/>
                </a:lnTo>
                <a:lnTo>
                  <a:pt x="1152" y="1512"/>
                </a:lnTo>
                <a:lnTo>
                  <a:pt x="1296" y="1368"/>
                </a:lnTo>
                <a:lnTo>
                  <a:pt x="5760" y="1368"/>
                </a:lnTo>
                <a:lnTo>
                  <a:pt x="576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/>
        </p:spPr>
        <p:txBody>
          <a:bodyPr/>
          <a:lstStyle/>
          <a:p>
            <a:pPr>
              <a:defRPr/>
            </a:pPr>
            <a:endParaRPr lang="en-GB">
              <a:ea typeface="ＭＳ Ｐゴシック" pitchFamily="34" charset="-128"/>
              <a:cs typeface="+mn-cs"/>
            </a:endParaRPr>
          </a:p>
        </p:txBody>
      </p:sp>
      <p:pic>
        <p:nvPicPr>
          <p:cNvPr id="5" name="Picture 44" descr="National_Grid_logo_blue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6810375" y="342900"/>
            <a:ext cx="1830388" cy="376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3022" name="Rectangle 14"/>
          <p:cNvSpPr>
            <a:spLocks noGrp="1" noChangeArrowheads="1"/>
          </p:cNvSpPr>
          <p:nvPr>
            <p:ph type="ctrTitle" sz="quarter"/>
          </p:nvPr>
        </p:nvSpPr>
        <p:spPr>
          <a:xfrm>
            <a:off x="593725" y="1279525"/>
            <a:ext cx="8043863" cy="639763"/>
          </a:xfrm>
          <a:extLst/>
        </p:spPr>
        <p:txBody>
          <a:bodyPr anchor="ctr"/>
          <a:lstStyle>
            <a:lvl1pPr>
              <a:defRPr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43023" name="Rectangle 15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571500" y="5164138"/>
            <a:ext cx="8043863" cy="503237"/>
          </a:xfrm>
          <a:extLst/>
        </p:spPr>
        <p:txBody>
          <a:bodyPr/>
          <a:lstStyle>
            <a:lvl1pPr marL="0" indent="0">
              <a:spcBef>
                <a:spcPct val="20000"/>
              </a:spcBef>
              <a:spcAft>
                <a:spcPct val="0"/>
              </a:spcAft>
              <a:buFont typeface="Wingdings" pitchFamily="2" charset="2"/>
              <a:buNone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B6AD59-0974-45B5-8B2D-BF6203FBBD41}" type="datetime1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92E1BF-69D1-4422-AA49-21A2810DD8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64325" y="762000"/>
            <a:ext cx="2022475" cy="53721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3725" y="762000"/>
            <a:ext cx="5918200" cy="53721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82B324-7147-440D-A5D3-99F656F4ABF5}" type="datetime1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34CB8E-F64C-4E9D-9463-EF715EC3A0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3725" y="762000"/>
            <a:ext cx="8093075" cy="51911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593725" y="1485900"/>
            <a:ext cx="3968750" cy="464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14875" y="1485900"/>
            <a:ext cx="3968750" cy="464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BE9698-8E7F-4C82-BD2B-5E6BEF2EA07D}" type="datetime1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1102E0-C75E-4580-B48E-8C3E8079AB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rgbClr val="0079C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2"/>
          <p:cNvSpPr>
            <a:spLocks/>
          </p:cNvSpPr>
          <p:nvPr/>
        </p:nvSpPr>
        <p:spPr bwMode="auto">
          <a:xfrm>
            <a:off x="0" y="0"/>
            <a:ext cx="9159875" cy="2400300"/>
          </a:xfrm>
          <a:custGeom>
            <a:avLst/>
            <a:gdLst>
              <a:gd name="T0" fmla="*/ 0 w 5760"/>
              <a:gd name="T1" fmla="*/ 0 h 1512"/>
              <a:gd name="T2" fmla="*/ 0 w 5760"/>
              <a:gd name="T3" fmla="*/ 2147483647 h 1512"/>
              <a:gd name="T4" fmla="*/ 2147483647 w 5760"/>
              <a:gd name="T5" fmla="*/ 2147483647 h 1512"/>
              <a:gd name="T6" fmla="*/ 2147483647 w 5760"/>
              <a:gd name="T7" fmla="*/ 2147483647 h 1512"/>
              <a:gd name="T8" fmla="*/ 2147483647 w 5760"/>
              <a:gd name="T9" fmla="*/ 2147483647 h 1512"/>
              <a:gd name="T10" fmla="*/ 2147483647 w 5760"/>
              <a:gd name="T11" fmla="*/ 2147483647 h 1512"/>
              <a:gd name="T12" fmla="*/ 2147483647 w 5760"/>
              <a:gd name="T13" fmla="*/ 0 h 1512"/>
              <a:gd name="T14" fmla="*/ 0 w 5760"/>
              <a:gd name="T15" fmla="*/ 0 h 1512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5760" h="1512">
                <a:moveTo>
                  <a:pt x="0" y="0"/>
                </a:moveTo>
                <a:lnTo>
                  <a:pt x="0" y="1368"/>
                </a:lnTo>
                <a:lnTo>
                  <a:pt x="1008" y="1368"/>
                </a:lnTo>
                <a:lnTo>
                  <a:pt x="1152" y="1512"/>
                </a:lnTo>
                <a:lnTo>
                  <a:pt x="1296" y="1368"/>
                </a:lnTo>
                <a:lnTo>
                  <a:pt x="5760" y="1368"/>
                </a:lnTo>
                <a:lnTo>
                  <a:pt x="576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/>
        </p:spPr>
        <p:txBody>
          <a:bodyPr/>
          <a:lstStyle/>
          <a:p>
            <a:pPr>
              <a:defRPr/>
            </a:pPr>
            <a:endParaRPr lang="en-GB">
              <a:ea typeface="ＭＳ Ｐゴシック" pitchFamily="34" charset="-128"/>
              <a:cs typeface="+mn-cs"/>
            </a:endParaRPr>
          </a:p>
        </p:txBody>
      </p:sp>
      <p:pic>
        <p:nvPicPr>
          <p:cNvPr id="5" name="Picture 7" descr="National_Grid_logo_blue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6810375" y="342900"/>
            <a:ext cx="1830388" cy="376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1379" name="Rectangle 3"/>
          <p:cNvSpPr>
            <a:spLocks noGrp="1" noChangeArrowheads="1"/>
          </p:cNvSpPr>
          <p:nvPr>
            <p:ph type="ctrTitle" sz="quarter"/>
          </p:nvPr>
        </p:nvSpPr>
        <p:spPr>
          <a:xfrm>
            <a:off x="593725" y="1279525"/>
            <a:ext cx="8043863" cy="639763"/>
          </a:xfrm>
          <a:extLst/>
        </p:spPr>
        <p:txBody>
          <a:bodyPr anchor="ctr"/>
          <a:lstStyle>
            <a:lvl1pPr>
              <a:defRPr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101380" name="Rectangle 4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571500" y="2882900"/>
            <a:ext cx="8043863" cy="503238"/>
          </a:xfrm>
          <a:extLst/>
        </p:spPr>
        <p:txBody>
          <a:bodyPr/>
          <a:lstStyle>
            <a:lvl1pPr marL="0" indent="0">
              <a:spcBef>
                <a:spcPct val="20000"/>
              </a:spcBef>
              <a:spcAft>
                <a:spcPct val="0"/>
              </a:spcAft>
              <a:buFont typeface="Wingdings" pitchFamily="2" charset="2"/>
              <a:buNone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E8369E-0B9E-4A97-B58A-A68CE172B256}" type="datetime1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60C005-508E-4C15-828D-2EF68522F0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882942-B226-46D2-8AEA-79394A92A2A9}" type="datetime1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36583A-F99C-41D3-A90F-A03A083428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93725" y="1485900"/>
            <a:ext cx="396875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14875" y="1485900"/>
            <a:ext cx="396875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28D63C-4C86-40D1-9D69-154CF944E81F}" type="datetime1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D46CC4-E7FF-4FE8-B651-DF921E937D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E84DFF-E1A6-47C5-8C15-92D0A496F61F}" type="datetime1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A332F9-4E89-4012-A255-C08881981E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6377A8-4CB0-42E8-A56B-B29A2A90E3EC}" type="datetime1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CAAD45-E155-4CE4-B665-31B34BFC01E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5DC1D-93E4-4F2D-BFA9-99197A2BE0F9}" type="datetime1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FCC270-B166-43DB-8D74-D3FBB35D1C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C642BD-0BFB-46A4-BA60-9EAA7F2D8FBF}" type="datetime1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3A99EF-840F-4DA6-9C13-4A4A47FE4D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5FF3B7-AF17-496A-9979-B36188C57108}" type="datetime1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53B682-3835-4D47-AF0C-D04482CF5D1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42B226-8685-4445-B640-FC7A9C73D148}" type="datetime1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EA3780-52AC-4C36-9083-9514A73BD9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53FCCF-D663-488C-98A4-74F7D8B67B65}" type="datetime1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6B2935-703B-452A-871A-72E54C3989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64325" y="762000"/>
            <a:ext cx="2022475" cy="53721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3725" y="762000"/>
            <a:ext cx="5918200" cy="53721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CED553-96E9-48C1-B5E0-DDDBB83E5AFA}" type="datetime1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853B68-3AD7-4A1F-80E7-A5F6802CE77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3E279A-6FCB-4599-89CE-4D49B90B0032}" type="datetime1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D3697E-D40F-40B5-9011-FDAAE99683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93725" y="1485900"/>
            <a:ext cx="396875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14875" y="1485900"/>
            <a:ext cx="396875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E303B2-AA4D-4762-8357-ACCA0C80FCC5}" type="datetime1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61FB01-66CF-408F-8674-1D2E7CF20B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BF9922-44DB-4C63-993F-EB9785AC1AE1}" type="datetime1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031782-1761-4504-80E3-D9CFACCAD9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9F3D0F-8BB3-40AE-8105-B78DC7AFB743}" type="datetime1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99CFA8-FF86-4B06-8176-217F85D5D3B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AA3267-34C2-4D65-97E2-39BABF23B5D8}" type="datetime1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F8C5B4-6CDC-4776-8B79-7AAC186288D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822EB2-15F6-41AF-A126-AA1D15D1B89B}" type="datetime1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3382D8-9250-46A5-BB5C-003DFC2CAA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E25C77-FD06-4EFF-A31C-2CFDAAB749BE}" type="datetime1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EB23BC-1A81-4215-B9DE-AE49D8B4F3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wmf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ea typeface="ＭＳ Ｐゴシック" pitchFamily="-109" charset="-128"/>
                <a:cs typeface="+mn-cs"/>
              </a:defRPr>
            </a:lvl1pPr>
          </a:lstStyle>
          <a:p>
            <a:pPr>
              <a:defRPr/>
            </a:pPr>
            <a:fld id="{7BF12F7F-E707-4A93-A646-C0C3725A998F}" type="datetime1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3277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ea typeface="ＭＳ Ｐゴシック" pitchFamily="-109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381750"/>
            <a:ext cx="2133600" cy="3619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ＭＳ Ｐゴシック" pitchFamily="-109" charset="-128"/>
                <a:cs typeface="+mn-cs"/>
              </a:defRPr>
            </a:lvl1pPr>
          </a:lstStyle>
          <a:p>
            <a:pPr>
              <a:defRPr/>
            </a:pPr>
            <a:fld id="{073A7CF6-2503-4675-B3AF-5AEDCCEA69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cxnSp>
        <p:nvCxnSpPr>
          <p:cNvPr id="4" name="Straight Connector 3"/>
          <p:cNvCxnSpPr/>
          <p:nvPr/>
        </p:nvCxnSpPr>
        <p:spPr>
          <a:xfrm>
            <a:off x="700088" y="1382713"/>
            <a:ext cx="7999412" cy="1587"/>
          </a:xfrm>
          <a:prstGeom prst="line">
            <a:avLst/>
          </a:prstGeom>
          <a:ln w="19050" cap="flat" cmpd="sng" algn="ctr">
            <a:solidFill>
              <a:srgbClr val="2478C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30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593725" y="762000"/>
            <a:ext cx="80930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3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93725" y="1485900"/>
            <a:ext cx="8089900" cy="464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pic>
        <p:nvPicPr>
          <p:cNvPr id="1032" name="Picture 27" descr="National_Grid_logo_blue"/>
          <p:cNvPicPr>
            <a:picLocks noChangeAspect="1" noChangeArrowheads="1"/>
          </p:cNvPicPr>
          <p:nvPr userDrawn="1"/>
        </p:nvPicPr>
        <p:blipFill>
          <a:blip r:embed="rId14"/>
          <a:srcRect/>
          <a:stretch>
            <a:fillRect/>
          </a:stretch>
        </p:blipFill>
        <p:spPr bwMode="auto">
          <a:xfrm>
            <a:off x="6810375" y="342900"/>
            <a:ext cx="1830388" cy="376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66" r:id="rId2"/>
    <p:sldLayoutId id="2147483665" r:id="rId3"/>
    <p:sldLayoutId id="2147483664" r:id="rId4"/>
    <p:sldLayoutId id="2147483663" r:id="rId5"/>
    <p:sldLayoutId id="2147483662" r:id="rId6"/>
    <p:sldLayoutId id="2147483661" r:id="rId7"/>
    <p:sldLayoutId id="2147483660" r:id="rId8"/>
    <p:sldLayoutId id="2147483659" r:id="rId9"/>
    <p:sldLayoutId id="2147483658" r:id="rId10"/>
    <p:sldLayoutId id="2147483657" r:id="rId11"/>
    <p:sldLayoutId id="2147483656" r:id="rId12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79C1"/>
          </a:solidFill>
          <a:latin typeface="+mj-lt"/>
          <a:ea typeface="+mj-ea"/>
          <a:cs typeface="ＭＳ Ｐゴシック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79C1"/>
          </a:solidFill>
          <a:latin typeface="Arial" charset="0"/>
          <a:ea typeface="ＭＳ Ｐゴシック" pitchFamily="-109" charset="-128"/>
          <a:cs typeface="ＭＳ Ｐゴシック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79C1"/>
          </a:solidFill>
          <a:latin typeface="Arial" charset="0"/>
          <a:ea typeface="ＭＳ Ｐゴシック" pitchFamily="-109" charset="-128"/>
          <a:cs typeface="ＭＳ Ｐゴシック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79C1"/>
          </a:solidFill>
          <a:latin typeface="Arial" charset="0"/>
          <a:ea typeface="ＭＳ Ｐゴシック" pitchFamily="-109" charset="-128"/>
          <a:cs typeface="ＭＳ Ｐゴシック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79C1"/>
          </a:solidFill>
          <a:latin typeface="Arial" charset="0"/>
          <a:ea typeface="ＭＳ Ｐゴシック" pitchFamily="-109" charset="-128"/>
          <a:cs typeface="ＭＳ Ｐゴシック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rgbClr val="0079C1"/>
          </a:solidFill>
          <a:latin typeface="Arial" charset="0"/>
          <a:ea typeface="ＭＳ Ｐゴシック" pitchFamily="-109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rgbClr val="0079C1"/>
          </a:solidFill>
          <a:latin typeface="Arial" charset="0"/>
          <a:ea typeface="ＭＳ Ｐゴシック" pitchFamily="-109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rgbClr val="0079C1"/>
          </a:solidFill>
          <a:latin typeface="Arial" charset="0"/>
          <a:ea typeface="ＭＳ Ｐゴシック" pitchFamily="-109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rgbClr val="0079C1"/>
          </a:solidFill>
          <a:latin typeface="Arial" charset="0"/>
          <a:ea typeface="ＭＳ Ｐゴシック" pitchFamily="-109" charset="-128"/>
        </a:defRPr>
      </a:lvl9pPr>
    </p:titleStyle>
    <p:bodyStyle>
      <a:lvl1pPr marL="342900" indent="-342900" algn="l" rtl="0" eaLnBrk="0" fontAlgn="base" hangingPunct="0">
        <a:spcBef>
          <a:spcPct val="0"/>
        </a:spcBef>
        <a:spcAft>
          <a:spcPct val="50000"/>
        </a:spcAft>
        <a:buClr>
          <a:srgbClr val="0079C1"/>
        </a:buClr>
        <a:buFont typeface="Wingdings 2" pitchFamily="18" charset="2"/>
        <a:buChar char="¾"/>
        <a:defRPr sz="2400">
          <a:solidFill>
            <a:schemeClr val="tx2"/>
          </a:solidFill>
          <a:latin typeface="+mn-lt"/>
          <a:ea typeface="+mn-ea"/>
          <a:cs typeface="ＭＳ Ｐゴシック"/>
        </a:defRPr>
      </a:lvl1pPr>
      <a:lvl2pPr marL="742950" indent="-285750" algn="l" rtl="0" eaLnBrk="0" fontAlgn="base" hangingPunct="0">
        <a:spcBef>
          <a:spcPct val="0"/>
        </a:spcBef>
        <a:spcAft>
          <a:spcPct val="50000"/>
        </a:spcAft>
        <a:buClr>
          <a:srgbClr val="0079C1"/>
        </a:buClr>
        <a:buFont typeface="Wingdings 2" pitchFamily="18" charset="2"/>
        <a:buChar char="¾"/>
        <a:defRPr sz="2200">
          <a:solidFill>
            <a:schemeClr val="tx2"/>
          </a:solidFill>
          <a:latin typeface="+mn-lt"/>
          <a:ea typeface="+mn-ea"/>
          <a:cs typeface="ＭＳ Ｐゴシック"/>
        </a:defRPr>
      </a:lvl2pPr>
      <a:lvl3pPr marL="1143000" indent="-228600" algn="l" rtl="0" eaLnBrk="0" fontAlgn="base" hangingPunct="0">
        <a:spcBef>
          <a:spcPct val="0"/>
        </a:spcBef>
        <a:spcAft>
          <a:spcPct val="50000"/>
        </a:spcAft>
        <a:buClr>
          <a:srgbClr val="0079C1"/>
        </a:buClr>
        <a:buFont typeface="Wingdings 2" pitchFamily="18" charset="2"/>
        <a:buChar char="¾"/>
        <a:defRPr sz="2000">
          <a:solidFill>
            <a:schemeClr val="tx2"/>
          </a:solidFill>
          <a:latin typeface="+mn-lt"/>
          <a:ea typeface="+mn-ea"/>
          <a:cs typeface="ＭＳ Ｐゴシック"/>
        </a:defRPr>
      </a:lvl3pPr>
      <a:lvl4pPr marL="1600200" indent="-228600" algn="l" rtl="0" eaLnBrk="0" fontAlgn="base" hangingPunct="0">
        <a:spcBef>
          <a:spcPct val="0"/>
        </a:spcBef>
        <a:spcAft>
          <a:spcPct val="50000"/>
        </a:spcAft>
        <a:buClr>
          <a:srgbClr val="0079C1"/>
        </a:buClr>
        <a:buFont typeface="Wingdings 2" pitchFamily="18" charset="2"/>
        <a:buChar char="¾"/>
        <a:defRPr>
          <a:solidFill>
            <a:schemeClr val="tx2"/>
          </a:solidFill>
          <a:latin typeface="+mn-lt"/>
          <a:ea typeface="+mn-ea"/>
          <a:cs typeface="ＭＳ Ｐゴシック"/>
        </a:defRPr>
      </a:lvl4pPr>
      <a:lvl5pPr marL="2057400" indent="-228600" algn="l" rtl="0" eaLnBrk="0" fontAlgn="base" hangingPunct="0">
        <a:spcBef>
          <a:spcPct val="0"/>
        </a:spcBef>
        <a:spcAft>
          <a:spcPct val="50000"/>
        </a:spcAft>
        <a:buClr>
          <a:srgbClr val="0079C1"/>
        </a:buClr>
        <a:buFont typeface="Wingdings 2" pitchFamily="18" charset="2"/>
        <a:buChar char="¾"/>
        <a:defRPr sz="1600">
          <a:solidFill>
            <a:schemeClr val="tx2"/>
          </a:solidFill>
          <a:latin typeface="+mn-lt"/>
          <a:ea typeface="+mn-ea"/>
          <a:cs typeface="ＭＳ Ｐゴシック"/>
        </a:defRPr>
      </a:lvl5pPr>
      <a:lvl6pPr marL="2514600" indent="-228600" algn="l" rtl="0" eaLnBrk="0" fontAlgn="base" hangingPunct="0">
        <a:spcBef>
          <a:spcPct val="0"/>
        </a:spcBef>
        <a:spcAft>
          <a:spcPct val="50000"/>
        </a:spcAft>
        <a:buClr>
          <a:srgbClr val="0079C1"/>
        </a:buClr>
        <a:buFont typeface="Wingdings 2" pitchFamily="18" charset="2"/>
        <a:buChar char="¾"/>
        <a:defRPr sz="1600">
          <a:solidFill>
            <a:schemeClr val="tx2"/>
          </a:solidFill>
          <a:latin typeface="+mn-lt"/>
          <a:ea typeface="+mn-ea"/>
        </a:defRPr>
      </a:lvl6pPr>
      <a:lvl7pPr marL="2971800" indent="-228600" algn="l" rtl="0" eaLnBrk="0" fontAlgn="base" hangingPunct="0">
        <a:spcBef>
          <a:spcPct val="0"/>
        </a:spcBef>
        <a:spcAft>
          <a:spcPct val="50000"/>
        </a:spcAft>
        <a:buClr>
          <a:srgbClr val="0079C1"/>
        </a:buClr>
        <a:buFont typeface="Wingdings 2" pitchFamily="18" charset="2"/>
        <a:buChar char="¾"/>
        <a:defRPr sz="1600">
          <a:solidFill>
            <a:schemeClr val="tx2"/>
          </a:solidFill>
          <a:latin typeface="+mn-lt"/>
          <a:ea typeface="+mn-ea"/>
        </a:defRPr>
      </a:lvl7pPr>
      <a:lvl8pPr marL="3429000" indent="-228600" algn="l" rtl="0" eaLnBrk="0" fontAlgn="base" hangingPunct="0">
        <a:spcBef>
          <a:spcPct val="0"/>
        </a:spcBef>
        <a:spcAft>
          <a:spcPct val="50000"/>
        </a:spcAft>
        <a:buClr>
          <a:srgbClr val="0079C1"/>
        </a:buClr>
        <a:buFont typeface="Wingdings 2" pitchFamily="18" charset="2"/>
        <a:buChar char="¾"/>
        <a:defRPr sz="1600">
          <a:solidFill>
            <a:schemeClr val="tx2"/>
          </a:solidFill>
          <a:latin typeface="+mn-lt"/>
          <a:ea typeface="+mn-ea"/>
        </a:defRPr>
      </a:lvl8pPr>
      <a:lvl9pPr marL="3886200" indent="-228600" algn="l" rtl="0" eaLnBrk="0" fontAlgn="base" hangingPunct="0">
        <a:spcBef>
          <a:spcPct val="0"/>
        </a:spcBef>
        <a:spcAft>
          <a:spcPct val="50000"/>
        </a:spcAft>
        <a:buClr>
          <a:srgbClr val="0079C1"/>
        </a:buClr>
        <a:buFont typeface="Wingdings 2" pitchFamily="18" charset="2"/>
        <a:buChar char="¾"/>
        <a:defRPr sz="1600">
          <a:solidFill>
            <a:schemeClr val="tx2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ea typeface="ＭＳ Ｐゴシック" pitchFamily="-109" charset="-128"/>
                <a:cs typeface="+mn-cs"/>
              </a:defRPr>
            </a:lvl1pPr>
          </a:lstStyle>
          <a:p>
            <a:pPr>
              <a:defRPr/>
            </a:pPr>
            <a:fld id="{24B27C9D-AB1B-4DBA-89B7-5BEE9A8C1EC9}" type="datetime1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100355" name="Rectangle 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ea typeface="ＭＳ Ｐゴシック" pitchFamily="-109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0356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ea typeface="ＭＳ Ｐゴシック" pitchFamily="-109" charset="-128"/>
                <a:cs typeface="+mn-cs"/>
              </a:defRPr>
            </a:lvl1pPr>
          </a:lstStyle>
          <a:p>
            <a:pPr>
              <a:defRPr/>
            </a:pPr>
            <a:fld id="{59A7EE41-6EC0-4CDB-826D-C5098F64DC2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cxnSp>
        <p:nvCxnSpPr>
          <p:cNvPr id="4" name="Straight Connector 3"/>
          <p:cNvCxnSpPr/>
          <p:nvPr/>
        </p:nvCxnSpPr>
        <p:spPr>
          <a:xfrm>
            <a:off x="700088" y="1382713"/>
            <a:ext cx="7999412" cy="1587"/>
          </a:xfrm>
          <a:prstGeom prst="line">
            <a:avLst/>
          </a:prstGeom>
          <a:ln w="19050" cap="flat" cmpd="sng" algn="ctr">
            <a:solidFill>
              <a:srgbClr val="2478C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342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593725" y="762000"/>
            <a:ext cx="80930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434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93725" y="1485900"/>
            <a:ext cx="8089900" cy="464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pic>
        <p:nvPicPr>
          <p:cNvPr id="14344" name="Picture 11" descr="National_Grid_logo_blue"/>
          <p:cNvPicPr>
            <a:picLocks noChangeAspect="1" noChangeArrowheads="1"/>
          </p:cNvPicPr>
          <p:nvPr userDrawn="1"/>
        </p:nvPicPr>
        <p:blipFill>
          <a:blip r:embed="rId13"/>
          <a:srcRect/>
          <a:stretch>
            <a:fillRect/>
          </a:stretch>
        </p:blipFill>
        <p:spPr bwMode="auto">
          <a:xfrm>
            <a:off x="6810375" y="342900"/>
            <a:ext cx="1830388" cy="376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6" r:id="rId2"/>
    <p:sldLayoutId id="2147483675" r:id="rId3"/>
    <p:sldLayoutId id="2147483674" r:id="rId4"/>
    <p:sldLayoutId id="2147483673" r:id="rId5"/>
    <p:sldLayoutId id="2147483672" r:id="rId6"/>
    <p:sldLayoutId id="2147483671" r:id="rId7"/>
    <p:sldLayoutId id="2147483670" r:id="rId8"/>
    <p:sldLayoutId id="2147483669" r:id="rId9"/>
    <p:sldLayoutId id="2147483668" r:id="rId10"/>
    <p:sldLayoutId id="2147483667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79C1"/>
          </a:solidFill>
          <a:latin typeface="+mj-lt"/>
          <a:ea typeface="+mj-ea"/>
          <a:cs typeface="ＭＳ Ｐゴシック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79C1"/>
          </a:solidFill>
          <a:latin typeface="Arial" charset="0"/>
          <a:ea typeface="ＭＳ Ｐゴシック" pitchFamily="-109" charset="-128"/>
          <a:cs typeface="ＭＳ Ｐゴシック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79C1"/>
          </a:solidFill>
          <a:latin typeface="Arial" charset="0"/>
          <a:ea typeface="ＭＳ Ｐゴシック" pitchFamily="-109" charset="-128"/>
          <a:cs typeface="ＭＳ Ｐゴシック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79C1"/>
          </a:solidFill>
          <a:latin typeface="Arial" charset="0"/>
          <a:ea typeface="ＭＳ Ｐゴシック" pitchFamily="-109" charset="-128"/>
          <a:cs typeface="ＭＳ Ｐゴシック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79C1"/>
          </a:solidFill>
          <a:latin typeface="Arial" charset="0"/>
          <a:ea typeface="ＭＳ Ｐゴシック" pitchFamily="-109" charset="-128"/>
          <a:cs typeface="ＭＳ Ｐゴシック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rgbClr val="0079C1"/>
          </a:solidFill>
          <a:latin typeface="Arial" charset="0"/>
          <a:ea typeface="ＭＳ Ｐゴシック" pitchFamily="-109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rgbClr val="0079C1"/>
          </a:solidFill>
          <a:latin typeface="Arial" charset="0"/>
          <a:ea typeface="ＭＳ Ｐゴシック" pitchFamily="-109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rgbClr val="0079C1"/>
          </a:solidFill>
          <a:latin typeface="Arial" charset="0"/>
          <a:ea typeface="ＭＳ Ｐゴシック" pitchFamily="-109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rgbClr val="0079C1"/>
          </a:solidFill>
          <a:latin typeface="Arial" charset="0"/>
          <a:ea typeface="ＭＳ Ｐゴシック" pitchFamily="-109" charset="-128"/>
        </a:defRPr>
      </a:lvl9pPr>
    </p:titleStyle>
    <p:bodyStyle>
      <a:lvl1pPr marL="342900" indent="-342900" algn="l" rtl="0" eaLnBrk="0" fontAlgn="base" hangingPunct="0">
        <a:spcBef>
          <a:spcPct val="0"/>
        </a:spcBef>
        <a:spcAft>
          <a:spcPct val="50000"/>
        </a:spcAft>
        <a:buClr>
          <a:srgbClr val="0079C1"/>
        </a:buClr>
        <a:buFont typeface="Wingdings 2" pitchFamily="18" charset="2"/>
        <a:buChar char="¾"/>
        <a:defRPr sz="2400">
          <a:solidFill>
            <a:schemeClr val="tx2"/>
          </a:solidFill>
          <a:latin typeface="+mn-lt"/>
          <a:ea typeface="+mn-ea"/>
          <a:cs typeface="ＭＳ Ｐゴシック"/>
        </a:defRPr>
      </a:lvl1pPr>
      <a:lvl2pPr marL="742950" indent="-285750" algn="l" rtl="0" eaLnBrk="0" fontAlgn="base" hangingPunct="0">
        <a:spcBef>
          <a:spcPct val="0"/>
        </a:spcBef>
        <a:spcAft>
          <a:spcPct val="50000"/>
        </a:spcAft>
        <a:buClr>
          <a:srgbClr val="0079C1"/>
        </a:buClr>
        <a:buFont typeface="Wingdings 2" pitchFamily="18" charset="2"/>
        <a:buChar char="¾"/>
        <a:defRPr sz="2200">
          <a:solidFill>
            <a:schemeClr val="tx2"/>
          </a:solidFill>
          <a:latin typeface="+mn-lt"/>
          <a:ea typeface="+mn-ea"/>
          <a:cs typeface="ＭＳ Ｐゴシック"/>
        </a:defRPr>
      </a:lvl2pPr>
      <a:lvl3pPr marL="1143000" indent="-228600" algn="l" rtl="0" eaLnBrk="0" fontAlgn="base" hangingPunct="0">
        <a:spcBef>
          <a:spcPct val="0"/>
        </a:spcBef>
        <a:spcAft>
          <a:spcPct val="50000"/>
        </a:spcAft>
        <a:buClr>
          <a:srgbClr val="0079C1"/>
        </a:buClr>
        <a:buFont typeface="Wingdings 2" pitchFamily="18" charset="2"/>
        <a:buChar char="¾"/>
        <a:defRPr sz="2000">
          <a:solidFill>
            <a:schemeClr val="tx2"/>
          </a:solidFill>
          <a:latin typeface="+mn-lt"/>
          <a:ea typeface="+mn-ea"/>
          <a:cs typeface="ＭＳ Ｐゴシック"/>
        </a:defRPr>
      </a:lvl3pPr>
      <a:lvl4pPr marL="1600200" indent="-228600" algn="l" rtl="0" eaLnBrk="0" fontAlgn="base" hangingPunct="0">
        <a:spcBef>
          <a:spcPct val="0"/>
        </a:spcBef>
        <a:spcAft>
          <a:spcPct val="50000"/>
        </a:spcAft>
        <a:buClr>
          <a:srgbClr val="0079C1"/>
        </a:buClr>
        <a:buFont typeface="Wingdings 2" pitchFamily="18" charset="2"/>
        <a:buChar char="¾"/>
        <a:defRPr>
          <a:solidFill>
            <a:schemeClr val="tx2"/>
          </a:solidFill>
          <a:latin typeface="+mn-lt"/>
          <a:ea typeface="+mn-ea"/>
          <a:cs typeface="ＭＳ Ｐゴシック"/>
        </a:defRPr>
      </a:lvl4pPr>
      <a:lvl5pPr marL="2057400" indent="-228600" algn="l" rtl="0" eaLnBrk="0" fontAlgn="base" hangingPunct="0">
        <a:spcBef>
          <a:spcPct val="0"/>
        </a:spcBef>
        <a:spcAft>
          <a:spcPct val="50000"/>
        </a:spcAft>
        <a:buClr>
          <a:srgbClr val="0079C1"/>
        </a:buClr>
        <a:buFont typeface="Wingdings 2" pitchFamily="18" charset="2"/>
        <a:buChar char="¾"/>
        <a:defRPr sz="1600">
          <a:solidFill>
            <a:schemeClr val="tx2"/>
          </a:solidFill>
          <a:latin typeface="+mn-lt"/>
          <a:ea typeface="+mn-ea"/>
          <a:cs typeface="ＭＳ Ｐゴシック"/>
        </a:defRPr>
      </a:lvl5pPr>
      <a:lvl6pPr marL="2514600" indent="-228600" algn="l" rtl="0" fontAlgn="base">
        <a:spcBef>
          <a:spcPct val="0"/>
        </a:spcBef>
        <a:spcAft>
          <a:spcPct val="50000"/>
        </a:spcAft>
        <a:buClr>
          <a:srgbClr val="0079C1"/>
        </a:buClr>
        <a:buFont typeface="Wingdings 2" pitchFamily="18" charset="2"/>
        <a:buChar char="¾"/>
        <a:defRPr sz="1600">
          <a:solidFill>
            <a:schemeClr val="tx2"/>
          </a:solidFill>
          <a:latin typeface="+mn-lt"/>
          <a:ea typeface="+mn-ea"/>
        </a:defRPr>
      </a:lvl6pPr>
      <a:lvl7pPr marL="2971800" indent="-228600" algn="l" rtl="0" fontAlgn="base">
        <a:spcBef>
          <a:spcPct val="0"/>
        </a:spcBef>
        <a:spcAft>
          <a:spcPct val="50000"/>
        </a:spcAft>
        <a:buClr>
          <a:srgbClr val="0079C1"/>
        </a:buClr>
        <a:buFont typeface="Wingdings 2" pitchFamily="18" charset="2"/>
        <a:buChar char="¾"/>
        <a:defRPr sz="1600">
          <a:solidFill>
            <a:schemeClr val="tx2"/>
          </a:solidFill>
          <a:latin typeface="+mn-lt"/>
          <a:ea typeface="+mn-ea"/>
        </a:defRPr>
      </a:lvl7pPr>
      <a:lvl8pPr marL="3429000" indent="-228600" algn="l" rtl="0" fontAlgn="base">
        <a:spcBef>
          <a:spcPct val="0"/>
        </a:spcBef>
        <a:spcAft>
          <a:spcPct val="50000"/>
        </a:spcAft>
        <a:buClr>
          <a:srgbClr val="0079C1"/>
        </a:buClr>
        <a:buFont typeface="Wingdings 2" pitchFamily="18" charset="2"/>
        <a:buChar char="¾"/>
        <a:defRPr sz="1600">
          <a:solidFill>
            <a:schemeClr val="tx2"/>
          </a:solidFill>
          <a:latin typeface="+mn-lt"/>
          <a:ea typeface="+mn-ea"/>
        </a:defRPr>
      </a:lvl8pPr>
      <a:lvl9pPr marL="3886200" indent="-228600" algn="l" rtl="0" fontAlgn="base">
        <a:spcBef>
          <a:spcPct val="0"/>
        </a:spcBef>
        <a:spcAft>
          <a:spcPct val="50000"/>
        </a:spcAft>
        <a:buClr>
          <a:srgbClr val="0079C1"/>
        </a:buClr>
        <a:buFont typeface="Wingdings 2" pitchFamily="18" charset="2"/>
        <a:buChar char="¾"/>
        <a:defRPr sz="1600">
          <a:solidFill>
            <a:schemeClr val="tx2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12.emf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4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emf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6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4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4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3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6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4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4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6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1129060"/>
            <a:ext cx="8458200" cy="1077218"/>
          </a:xfrm>
        </p:spPr>
        <p:txBody>
          <a:bodyPr/>
          <a:lstStyle/>
          <a:p>
            <a:pPr eaLnBrk="1" hangingPunct="1"/>
            <a:r>
              <a:rPr lang="en-US" sz="3200" dirty="0" smtClean="0"/>
              <a:t>GSR016: </a:t>
            </a:r>
            <a:br>
              <a:rPr lang="en-US" sz="3200" dirty="0" smtClean="0"/>
            </a:br>
            <a:r>
              <a:rPr lang="en-GB" sz="3200" dirty="0" smtClean="0"/>
              <a:t>Embedded Generation Assumptions</a:t>
            </a:r>
            <a:endParaRPr lang="en-US" sz="3200" dirty="0" smtClean="0"/>
          </a:p>
        </p:txBody>
      </p:sp>
      <p:sp>
        <p:nvSpPr>
          <p:cNvPr id="28674" name="Rectangle 11"/>
          <p:cNvSpPr>
            <a:spLocks noGrp="1" noChangeArrowheads="1"/>
          </p:cNvSpPr>
          <p:nvPr>
            <p:ph type="subTitle" idx="1"/>
          </p:nvPr>
        </p:nvSpPr>
        <p:spPr>
          <a:xfrm>
            <a:off x="571500" y="5164138"/>
            <a:ext cx="8043863" cy="7366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/>
              <a:t>Bieshoy Awad</a:t>
            </a:r>
          </a:p>
        </p:txBody>
      </p:sp>
      <p:pic>
        <p:nvPicPr>
          <p:cNvPr id="6" name="Picture 4" descr="Reservoir Woods rooftop solar panel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4850" y="2830514"/>
            <a:ext cx="3142303" cy="2366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27" name="Slide Number Placeholder 6"/>
          <p:cNvSpPr txBox="1">
            <a:spLocks noGrp="1"/>
          </p:cNvSpPr>
          <p:nvPr/>
        </p:nvSpPr>
        <p:spPr bwMode="auto">
          <a:xfrm>
            <a:off x="6781800" y="6381750"/>
            <a:ext cx="2133600" cy="36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90417865-3A0A-4417-8E20-7BC95BA9B439}" type="slidenum">
              <a:rPr lang="en-US" sz="1200"/>
              <a:pPr algn="r"/>
              <a:t>10</a:t>
            </a:fld>
            <a:endParaRPr lang="en-US" sz="1200"/>
          </a:p>
        </p:txBody>
      </p:sp>
      <p:sp>
        <p:nvSpPr>
          <p:cNvPr id="18432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Current Practice</a:t>
            </a:r>
            <a:endParaRPr lang="en-GB" sz="2400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600" b="1" dirty="0" smtClean="0"/>
              <a:t>Appendix C: Modelling of </a:t>
            </a:r>
            <a:r>
              <a:rPr lang="en-US" sz="1600" b="1" i="1" dirty="0" smtClean="0"/>
              <a:t>Security Planned Transfer </a:t>
            </a:r>
          </a:p>
          <a:p>
            <a:pPr marL="0" indent="0">
              <a:buNone/>
            </a:pPr>
            <a:r>
              <a:rPr lang="en-US" sz="1600" b="1" dirty="0"/>
              <a:t>Appendix </a:t>
            </a:r>
            <a:r>
              <a:rPr lang="en-US" sz="1600" b="1" dirty="0" smtClean="0"/>
              <a:t>D: Application of the Interconnection Allowance</a:t>
            </a:r>
            <a:endParaRPr lang="en-US" sz="1600" b="1" i="1" dirty="0"/>
          </a:p>
          <a:p>
            <a:pPr marL="0" indent="0">
              <a:buNone/>
            </a:pPr>
            <a:r>
              <a:rPr lang="en-US" sz="1600" b="1" dirty="0" smtClean="0"/>
              <a:t>Appendix E: </a:t>
            </a:r>
            <a:r>
              <a:rPr lang="en-US" sz="1600" b="1" dirty="0"/>
              <a:t>Modelling of </a:t>
            </a:r>
            <a:r>
              <a:rPr lang="en-US" sz="1600" b="1" i="1" dirty="0" smtClean="0"/>
              <a:t>Economy Planned </a:t>
            </a:r>
            <a:r>
              <a:rPr lang="en-US" sz="1600" b="1" i="1" dirty="0"/>
              <a:t>Transfer </a:t>
            </a:r>
            <a:endParaRPr lang="en-US" sz="1600" b="1" i="1" dirty="0" smtClean="0"/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r>
              <a:rPr lang="en-GB" sz="1600" dirty="0" smtClean="0"/>
              <a:t>Embedded Small and Medium Power Stations are </a:t>
            </a:r>
          </a:p>
          <a:p>
            <a:r>
              <a:rPr lang="en-GB" sz="1600" dirty="0" smtClean="0"/>
              <a:t>implicitly accounted for in the ACS Peak Demand; </a:t>
            </a:r>
          </a:p>
          <a:p>
            <a:r>
              <a:rPr lang="en-GB" sz="1600" dirty="0" smtClean="0"/>
              <a:t>have the same contribution to both security and economy planned transfer conditions</a:t>
            </a:r>
          </a:p>
          <a:p>
            <a:r>
              <a:rPr lang="en-GB" sz="1600" dirty="0" smtClean="0"/>
              <a:t>treated differently from Transmission connected Power Stations and Embedded Large </a:t>
            </a:r>
            <a:r>
              <a:rPr lang="en-GB" sz="1600" dirty="0"/>
              <a:t>Power Stations </a:t>
            </a:r>
            <a:r>
              <a:rPr lang="en-GB" sz="1600" dirty="0" smtClean="0"/>
              <a:t> </a:t>
            </a:r>
          </a:p>
          <a:p>
            <a:endParaRPr lang="en-GB" sz="1600" dirty="0"/>
          </a:p>
        </p:txBody>
      </p:sp>
    </p:spTree>
    <p:extLst>
      <p:ext uri="{BB962C8B-B14F-4D97-AF65-F5344CB8AC3E}">
        <p14:creationId xmlns:p14="http://schemas.microsoft.com/office/powerpoint/2010/main" val="22762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27" name="Slide Number Placeholder 6"/>
          <p:cNvSpPr txBox="1">
            <a:spLocks noGrp="1"/>
          </p:cNvSpPr>
          <p:nvPr/>
        </p:nvSpPr>
        <p:spPr bwMode="auto">
          <a:xfrm>
            <a:off x="6781800" y="6381750"/>
            <a:ext cx="2133600" cy="36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90417865-3A0A-4417-8E20-7BC95BA9B439}" type="slidenum">
              <a:rPr lang="en-US" sz="1200"/>
              <a:pPr algn="r"/>
              <a:t>11</a:t>
            </a:fld>
            <a:endParaRPr lang="en-US" sz="1200"/>
          </a:p>
        </p:txBody>
      </p:sp>
      <p:sp>
        <p:nvSpPr>
          <p:cNvPr id="18432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Example</a:t>
            </a:r>
            <a:endParaRPr lang="en-GB" sz="2400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1600" dirty="0" smtClean="0"/>
              <a:t>For simplicity, only a small group is considered. However the issue is more relevant to wider boundaries – The group is assumed to be in E&amp;W</a:t>
            </a:r>
          </a:p>
          <a:p>
            <a:endParaRPr lang="en-GB" sz="1600" dirty="0" smtClean="0"/>
          </a:p>
          <a:p>
            <a:r>
              <a:rPr lang="en-GB" sz="1600" dirty="0" smtClean="0"/>
              <a:t>Assumed contribution from each of the Medium Embedded </a:t>
            </a:r>
            <a:r>
              <a:rPr lang="en-GB" sz="1600" dirty="0" err="1" smtClean="0"/>
              <a:t>Windfarms</a:t>
            </a:r>
            <a:r>
              <a:rPr lang="en-GB" sz="1600" dirty="0" smtClean="0"/>
              <a:t>: 15MW (For illustrative purposes only)</a:t>
            </a:r>
          </a:p>
          <a:p>
            <a:r>
              <a:rPr lang="en-GB" sz="1600" dirty="0" smtClean="0"/>
              <a:t>ACS Peak Demand at the GSP = 70MW</a:t>
            </a:r>
          </a:p>
          <a:p>
            <a:r>
              <a:rPr lang="en-GB" sz="1600" dirty="0" smtClean="0"/>
              <a:t>Under the economy background conditions, the group will be exporting 56MW</a:t>
            </a:r>
          </a:p>
          <a:p>
            <a:r>
              <a:rPr lang="en-GB" sz="1600" dirty="0"/>
              <a:t>Under the </a:t>
            </a:r>
            <a:r>
              <a:rPr lang="en-GB" sz="1600" dirty="0" smtClean="0"/>
              <a:t>security </a:t>
            </a:r>
            <a:r>
              <a:rPr lang="en-GB" sz="1600" dirty="0"/>
              <a:t>background conditions, the group will be </a:t>
            </a:r>
            <a:r>
              <a:rPr lang="en-GB" sz="1600" dirty="0" smtClean="0"/>
              <a:t>importing 70MW</a:t>
            </a:r>
            <a:endParaRPr lang="en-GB" sz="1600" dirty="0"/>
          </a:p>
          <a:p>
            <a:endParaRPr lang="en-GB" sz="1600" dirty="0"/>
          </a:p>
          <a:p>
            <a:endParaRPr lang="en-GB" sz="1800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4875" y="1783144"/>
            <a:ext cx="3968750" cy="4053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41057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27" name="Slide Number Placeholder 6"/>
          <p:cNvSpPr txBox="1">
            <a:spLocks noGrp="1"/>
          </p:cNvSpPr>
          <p:nvPr/>
        </p:nvSpPr>
        <p:spPr bwMode="auto">
          <a:xfrm>
            <a:off x="6781800" y="6381750"/>
            <a:ext cx="2133600" cy="36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90417865-3A0A-4417-8E20-7BC95BA9B439}" type="slidenum">
              <a:rPr lang="en-US" sz="1200"/>
              <a:pPr algn="r"/>
              <a:t>12</a:t>
            </a:fld>
            <a:endParaRPr lang="en-US" sz="1200"/>
          </a:p>
        </p:txBody>
      </p:sp>
      <p:sp>
        <p:nvSpPr>
          <p:cNvPr id="18432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Example</a:t>
            </a:r>
            <a:endParaRPr lang="en-GB" sz="2400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1600" dirty="0" smtClean="0"/>
              <a:t>Example: Same group but the two medium </a:t>
            </a:r>
            <a:r>
              <a:rPr lang="en-GB" sz="1600" dirty="0" err="1" smtClean="0"/>
              <a:t>windfarms</a:t>
            </a:r>
            <a:r>
              <a:rPr lang="en-GB" sz="1600" dirty="0" smtClean="0"/>
              <a:t> are connected to the transmission system</a:t>
            </a:r>
          </a:p>
          <a:p>
            <a:pPr marL="0" indent="0">
              <a:buNone/>
            </a:pPr>
            <a:endParaRPr lang="en-GB" sz="1600" dirty="0" smtClean="0"/>
          </a:p>
          <a:p>
            <a:r>
              <a:rPr lang="en-GB" sz="1600" dirty="0" smtClean="0"/>
              <a:t>ACS Peak Demand at the GSP = 100MW</a:t>
            </a:r>
          </a:p>
          <a:p>
            <a:endParaRPr lang="en-GB" sz="1600" dirty="0" smtClean="0"/>
          </a:p>
          <a:p>
            <a:r>
              <a:rPr lang="en-GB" sz="1600" dirty="0" smtClean="0"/>
              <a:t>Under the economy background conditions, the group will be exporting 152MW</a:t>
            </a:r>
          </a:p>
          <a:p>
            <a:r>
              <a:rPr lang="en-GB" sz="1600" dirty="0"/>
              <a:t>Under the </a:t>
            </a:r>
            <a:r>
              <a:rPr lang="en-GB" sz="1600" dirty="0" smtClean="0"/>
              <a:t>security </a:t>
            </a:r>
            <a:r>
              <a:rPr lang="en-GB" sz="1600" dirty="0"/>
              <a:t>background conditions, the group will be </a:t>
            </a:r>
            <a:r>
              <a:rPr lang="en-GB" sz="1600" dirty="0" smtClean="0"/>
              <a:t>importing 100MW</a:t>
            </a:r>
            <a:endParaRPr lang="en-GB" sz="1600" dirty="0"/>
          </a:p>
          <a:p>
            <a:endParaRPr lang="en-GB" sz="1600" dirty="0"/>
          </a:p>
          <a:p>
            <a:endParaRPr lang="en-GB" sz="1800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4875" y="1979305"/>
            <a:ext cx="3968750" cy="36613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1470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27" name="Slide Number Placeholder 6"/>
          <p:cNvSpPr txBox="1">
            <a:spLocks noGrp="1"/>
          </p:cNvSpPr>
          <p:nvPr/>
        </p:nvSpPr>
        <p:spPr bwMode="auto">
          <a:xfrm>
            <a:off x="6781800" y="6381750"/>
            <a:ext cx="2133600" cy="36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90417865-3A0A-4417-8E20-7BC95BA9B439}" type="slidenum">
              <a:rPr lang="en-US" sz="1200"/>
              <a:pPr algn="r"/>
              <a:t>13</a:t>
            </a:fld>
            <a:endParaRPr lang="en-US" sz="1200"/>
          </a:p>
        </p:txBody>
      </p:sp>
      <p:sp>
        <p:nvSpPr>
          <p:cNvPr id="18432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Issues Highlighted by the Example</a:t>
            </a:r>
            <a:endParaRPr lang="en-GB" sz="2400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1600" dirty="0" smtClean="0"/>
              <a:t>The same power station could be treated in two different way based on whether it is connected directly to the transmission system or embedded within the distributions system. </a:t>
            </a:r>
          </a:p>
          <a:p>
            <a:r>
              <a:rPr lang="en-GB" sz="1600" dirty="0" smtClean="0"/>
              <a:t>This could result in boundaries being reinforced to a requirement that is either a lot higher or a lot lower than the optimal capacity. </a:t>
            </a:r>
          </a:p>
          <a:p>
            <a:r>
              <a:rPr lang="en-GB" sz="1600" dirty="0" smtClean="0"/>
              <a:t>This </a:t>
            </a:r>
            <a:r>
              <a:rPr lang="en-GB" sz="1600" dirty="0"/>
              <a:t>could result in </a:t>
            </a:r>
          </a:p>
          <a:p>
            <a:pPr lvl="1"/>
            <a:r>
              <a:rPr lang="en-GB" sz="1600" dirty="0" smtClean="0"/>
              <a:t>Over  investment on certain boundaries,</a:t>
            </a:r>
          </a:p>
          <a:p>
            <a:pPr lvl="1"/>
            <a:r>
              <a:rPr lang="en-GB" sz="1600" dirty="0" smtClean="0"/>
              <a:t>Excessive constraints costs on other boundaries, or</a:t>
            </a:r>
          </a:p>
          <a:p>
            <a:pPr lvl="1"/>
            <a:r>
              <a:rPr lang="en-GB" sz="1600" dirty="0" smtClean="0"/>
              <a:t>Demand not being met because of restrictions on the transmission system</a:t>
            </a:r>
            <a:endParaRPr lang="en-GB" sz="1600" dirty="0"/>
          </a:p>
          <a:p>
            <a:pPr marL="0" indent="0">
              <a:buNone/>
            </a:pPr>
            <a:r>
              <a:rPr lang="en-GB" sz="1600" dirty="0" smtClean="0"/>
              <a:t>Notes</a:t>
            </a:r>
          </a:p>
          <a:p>
            <a:r>
              <a:rPr lang="en-GB" sz="1600" dirty="0" smtClean="0"/>
              <a:t>For a small group, similar to the example provided, application of Section 2 and Section 3 criteria should mitigate the risks</a:t>
            </a:r>
          </a:p>
          <a:p>
            <a:r>
              <a:rPr lang="en-GB" sz="1600" dirty="0"/>
              <a:t>For wider system boundaries the risk is higher</a:t>
            </a:r>
            <a:r>
              <a:rPr lang="en-GB" sz="1600" dirty="0" smtClean="0"/>
              <a:t>.</a:t>
            </a:r>
          </a:p>
          <a:p>
            <a:r>
              <a:rPr lang="en-GB" sz="1600" dirty="0" smtClean="0"/>
              <a:t>We are currently working on study cases to show the impact on ETYS boundaries</a:t>
            </a:r>
            <a:endParaRPr lang="en-GB" sz="1600" dirty="0"/>
          </a:p>
          <a:p>
            <a:endParaRPr lang="en-GB" sz="1600" dirty="0" smtClean="0"/>
          </a:p>
          <a:p>
            <a:endParaRPr lang="en-GB" sz="1600" dirty="0" smtClean="0"/>
          </a:p>
        </p:txBody>
      </p:sp>
    </p:spTree>
    <p:extLst>
      <p:ext uri="{BB962C8B-B14F-4D97-AF65-F5344CB8AC3E}">
        <p14:creationId xmlns:p14="http://schemas.microsoft.com/office/powerpoint/2010/main" val="4026893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27" name="Slide Number Placeholder 6"/>
          <p:cNvSpPr txBox="1">
            <a:spLocks noGrp="1"/>
          </p:cNvSpPr>
          <p:nvPr/>
        </p:nvSpPr>
        <p:spPr bwMode="auto">
          <a:xfrm>
            <a:off x="6781800" y="6381750"/>
            <a:ext cx="2133600" cy="36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90417865-3A0A-4417-8E20-7BC95BA9B439}" type="slidenum">
              <a:rPr lang="en-US" sz="1200"/>
              <a:pPr algn="r"/>
              <a:t>14</a:t>
            </a:fld>
            <a:endParaRPr lang="en-US" sz="1200"/>
          </a:p>
        </p:txBody>
      </p:sp>
      <p:sp>
        <p:nvSpPr>
          <p:cNvPr id="18432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How to Achieve Consistency</a:t>
            </a:r>
            <a:endParaRPr lang="en-GB" sz="2400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1800" dirty="0" smtClean="0"/>
              <a:t>Change some definitions</a:t>
            </a:r>
          </a:p>
          <a:p>
            <a:pPr lvl="1"/>
            <a:r>
              <a:rPr lang="en-GB" sz="1800" dirty="0" smtClean="0"/>
              <a:t>ACS Peak Demand </a:t>
            </a:r>
          </a:p>
          <a:p>
            <a:pPr lvl="1"/>
            <a:r>
              <a:rPr lang="en-GB" sz="1800" dirty="0" smtClean="0"/>
              <a:t>Plant Margin</a:t>
            </a:r>
          </a:p>
          <a:p>
            <a:pPr lvl="1"/>
            <a:r>
              <a:rPr lang="en-GB" sz="1800" dirty="0" smtClean="0"/>
              <a:t>Economy Planned Transfer Conditions</a:t>
            </a:r>
          </a:p>
          <a:p>
            <a:pPr lvl="1"/>
            <a:r>
              <a:rPr lang="en-GB" sz="1800" dirty="0" smtClean="0"/>
              <a:t>Planned </a:t>
            </a:r>
            <a:r>
              <a:rPr lang="en-GB" sz="1800" dirty="0"/>
              <a:t>Transfer </a:t>
            </a:r>
            <a:r>
              <a:rPr lang="en-GB" sz="1800" dirty="0" smtClean="0"/>
              <a:t>Conditions</a:t>
            </a:r>
          </a:p>
          <a:p>
            <a:pPr lvl="1"/>
            <a:r>
              <a:rPr lang="en-GB" sz="1800" dirty="0" smtClean="0"/>
              <a:t>Security Planned </a:t>
            </a:r>
            <a:r>
              <a:rPr lang="en-GB" sz="1800" dirty="0"/>
              <a:t>Transfer </a:t>
            </a:r>
            <a:r>
              <a:rPr lang="en-GB" sz="1800" dirty="0" smtClean="0"/>
              <a:t>Conditions</a:t>
            </a:r>
          </a:p>
          <a:p>
            <a:endParaRPr lang="en-GB" sz="1800" dirty="0"/>
          </a:p>
          <a:p>
            <a:r>
              <a:rPr lang="en-GB" sz="1800" dirty="0" smtClean="0"/>
              <a:t>Remove exclusions of </a:t>
            </a:r>
            <a:r>
              <a:rPr lang="en-GB" sz="1800" dirty="0"/>
              <a:t>Embedded </a:t>
            </a:r>
            <a:r>
              <a:rPr lang="en-GB" sz="1800" dirty="0" smtClean="0"/>
              <a:t>Small Power Stations, and Embedded Medium Power Stations from</a:t>
            </a:r>
          </a:p>
          <a:p>
            <a:pPr lvl="1"/>
            <a:r>
              <a:rPr lang="en-GB" sz="1800" dirty="0" smtClean="0"/>
              <a:t>Appendix C</a:t>
            </a:r>
          </a:p>
          <a:p>
            <a:pPr lvl="1"/>
            <a:r>
              <a:rPr lang="en-GB" sz="1800" dirty="0" smtClean="0"/>
              <a:t>Appendix D</a:t>
            </a:r>
          </a:p>
          <a:p>
            <a:pPr lvl="1"/>
            <a:r>
              <a:rPr lang="en-GB" sz="1800" dirty="0" smtClean="0"/>
              <a:t>Appendix E</a:t>
            </a:r>
            <a:endParaRPr lang="en-GB" sz="1800" dirty="0"/>
          </a:p>
          <a:p>
            <a:pPr lvl="1"/>
            <a:endParaRPr lang="en-GB" sz="1800" dirty="0"/>
          </a:p>
          <a:p>
            <a:pPr lvl="1"/>
            <a:endParaRPr lang="en-GB" sz="1800" dirty="0" smtClean="0"/>
          </a:p>
          <a:p>
            <a:endParaRPr lang="en-GB" sz="1800" dirty="0"/>
          </a:p>
        </p:txBody>
      </p:sp>
    </p:spTree>
    <p:extLst>
      <p:ext uri="{BB962C8B-B14F-4D97-AF65-F5344CB8AC3E}">
        <p14:creationId xmlns:p14="http://schemas.microsoft.com/office/powerpoint/2010/main" val="4003560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27" name="Slide Number Placeholder 6"/>
          <p:cNvSpPr txBox="1">
            <a:spLocks noGrp="1"/>
          </p:cNvSpPr>
          <p:nvPr/>
        </p:nvSpPr>
        <p:spPr bwMode="auto">
          <a:xfrm>
            <a:off x="6781800" y="6381750"/>
            <a:ext cx="2133600" cy="36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90417865-3A0A-4417-8E20-7BC95BA9B439}" type="slidenum">
              <a:rPr lang="en-US" sz="1200"/>
              <a:pPr algn="r"/>
              <a:t>15</a:t>
            </a:fld>
            <a:endParaRPr lang="en-US" sz="1200"/>
          </a:p>
        </p:txBody>
      </p:sp>
      <p:sp>
        <p:nvSpPr>
          <p:cNvPr id="184328" name="Rectangle 2"/>
          <p:cNvSpPr>
            <a:spLocks noGrp="1" noChangeArrowheads="1"/>
          </p:cNvSpPr>
          <p:nvPr>
            <p:ph type="title"/>
          </p:nvPr>
        </p:nvSpPr>
        <p:spPr>
          <a:xfrm>
            <a:off x="593725" y="757893"/>
            <a:ext cx="8093075" cy="523220"/>
          </a:xfrm>
        </p:spPr>
        <p:txBody>
          <a:bodyPr/>
          <a:lstStyle/>
          <a:p>
            <a:r>
              <a:rPr lang="en-GB" dirty="0" smtClean="0"/>
              <a:t>Changes Proposed to the Legal Text</a:t>
            </a:r>
            <a:endParaRPr lang="en-GB" sz="2400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1600" b="1" dirty="0" smtClean="0"/>
              <a:t>11</a:t>
            </a:r>
            <a:r>
              <a:rPr lang="en-GB" sz="1600" b="1" dirty="0"/>
              <a:t>. Terms and Definitions </a:t>
            </a:r>
            <a:endParaRPr lang="en-GB" sz="1600" b="1" dirty="0" smtClean="0"/>
          </a:p>
          <a:p>
            <a:pPr marL="0" indent="0">
              <a:buNone/>
            </a:pPr>
            <a:r>
              <a:rPr lang="en-US" sz="1600" dirty="0" smtClean="0"/>
              <a:t>ACS Peak Demand 	</a:t>
            </a:r>
          </a:p>
          <a:p>
            <a:pPr marL="720725" indent="0">
              <a:buNone/>
            </a:pPr>
            <a:r>
              <a:rPr lang="en-US" sz="1600" dirty="0" smtClean="0"/>
              <a:t>The estimated unrestricted winter peak demand (MW and </a:t>
            </a:r>
            <a:r>
              <a:rPr lang="en-US" sz="1600" dirty="0" err="1" smtClean="0"/>
              <a:t>MVar</a:t>
            </a:r>
            <a:r>
              <a:rPr lang="en-US" sz="1600" dirty="0" smtClean="0"/>
              <a:t>) on the </a:t>
            </a:r>
            <a:r>
              <a:rPr lang="en-US" sz="1600" i="1" dirty="0" smtClean="0"/>
              <a:t>national electricity transmission system </a:t>
            </a:r>
            <a:r>
              <a:rPr lang="en-US" sz="1600" dirty="0" smtClean="0"/>
              <a:t>for the </a:t>
            </a:r>
            <a:r>
              <a:rPr lang="en-US" sz="1600" i="1" dirty="0" smtClean="0"/>
              <a:t>average cold spell </a:t>
            </a:r>
            <a:r>
              <a:rPr lang="en-US" sz="1600" dirty="0" smtClean="0"/>
              <a:t>(</a:t>
            </a:r>
            <a:r>
              <a:rPr lang="en-US" sz="1600" i="1" dirty="0" smtClean="0"/>
              <a:t>ACS</a:t>
            </a:r>
            <a:r>
              <a:rPr lang="en-US" sz="1600" dirty="0" smtClean="0"/>
              <a:t>) condition. This represents the demand to be met by </a:t>
            </a:r>
            <a:r>
              <a:rPr lang="en-US" sz="1600" i="1" dirty="0" smtClean="0"/>
              <a:t>large power stations </a:t>
            </a:r>
            <a:r>
              <a:rPr lang="en-US" sz="1600" dirty="0" smtClean="0"/>
              <a:t>(directly connected or embedded), </a:t>
            </a:r>
            <a:r>
              <a:rPr lang="en-US" sz="1600" i="1" dirty="0" smtClean="0"/>
              <a:t>medium power stations </a:t>
            </a:r>
            <a:r>
              <a:rPr lang="en-US" sz="1600" dirty="0">
                <a:solidFill>
                  <a:srgbClr val="FF0000"/>
                </a:solidFill>
              </a:rPr>
              <a:t>(directly connected or embedded</a:t>
            </a:r>
            <a:r>
              <a:rPr lang="en-US" sz="1600" dirty="0" smtClean="0">
                <a:solidFill>
                  <a:srgbClr val="FF0000"/>
                </a:solidFill>
              </a:rPr>
              <a:t>) </a:t>
            </a:r>
            <a:r>
              <a:rPr lang="en-US" sz="1600" dirty="0" smtClean="0"/>
              <a:t>and </a:t>
            </a:r>
            <a:r>
              <a:rPr lang="en-US" sz="1600" i="1" dirty="0" smtClean="0"/>
              <a:t>small power stations </a:t>
            </a:r>
            <a:r>
              <a:rPr lang="en-US" sz="1600" dirty="0">
                <a:solidFill>
                  <a:srgbClr val="FF0000"/>
                </a:solidFill>
              </a:rPr>
              <a:t>(directly connected or embedded</a:t>
            </a:r>
            <a:r>
              <a:rPr lang="en-US" sz="1600" dirty="0" smtClean="0">
                <a:solidFill>
                  <a:srgbClr val="FF0000"/>
                </a:solidFill>
              </a:rPr>
              <a:t>)</a:t>
            </a:r>
            <a:r>
              <a:rPr lang="en-US" sz="1600" dirty="0" smtClean="0"/>
              <a:t> </a:t>
            </a:r>
            <a:r>
              <a:rPr lang="en-US" sz="1600" strike="sngStrike" dirty="0" smtClean="0">
                <a:solidFill>
                  <a:srgbClr val="FF0000"/>
                </a:solidFill>
              </a:rPr>
              <a:t>which are directly connected to the </a:t>
            </a:r>
            <a:r>
              <a:rPr lang="en-US" sz="1600" i="1" strike="sngStrike" dirty="0" smtClean="0">
                <a:solidFill>
                  <a:srgbClr val="FF0000"/>
                </a:solidFill>
              </a:rPr>
              <a:t>national electricity transmission system</a:t>
            </a:r>
            <a:r>
              <a:rPr lang="en-US" sz="1600" i="1" dirty="0" smtClean="0"/>
              <a:t> </a:t>
            </a:r>
            <a:r>
              <a:rPr lang="en-US" sz="1600" dirty="0" smtClean="0"/>
              <a:t>and by electricity imported into the </a:t>
            </a:r>
            <a:r>
              <a:rPr lang="en-US" sz="1600" i="1" dirty="0" smtClean="0"/>
              <a:t>onshore transmission system </a:t>
            </a:r>
            <a:r>
              <a:rPr lang="en-US" sz="1600" dirty="0" smtClean="0"/>
              <a:t>from </a:t>
            </a:r>
            <a:r>
              <a:rPr lang="en-US" sz="1600" i="1" dirty="0" smtClean="0"/>
              <a:t>external systems </a:t>
            </a:r>
            <a:r>
              <a:rPr lang="en-US" sz="1600" dirty="0" smtClean="0"/>
              <a:t>across </a:t>
            </a:r>
            <a:r>
              <a:rPr lang="en-US" sz="1600" i="1" dirty="0" smtClean="0"/>
              <a:t>external interconnections (and which is not adjusted to take into account demand management or other techniques that could modify demand)</a:t>
            </a:r>
            <a:r>
              <a:rPr lang="en-US" sz="1600" dirty="0" smtClean="0"/>
              <a:t>. 	</a:t>
            </a:r>
          </a:p>
          <a:p>
            <a:pPr marL="0" indent="0">
              <a:buNone/>
            </a:pPr>
            <a:r>
              <a:rPr lang="en-US" sz="1600" dirty="0" smtClean="0"/>
              <a:t>Plant </a:t>
            </a:r>
            <a:r>
              <a:rPr lang="en-US" sz="1600" dirty="0"/>
              <a:t>Margin 	</a:t>
            </a:r>
            <a:endParaRPr lang="en-US" sz="1600" dirty="0" smtClean="0"/>
          </a:p>
          <a:p>
            <a:pPr marL="720725" indent="0">
              <a:buNone/>
            </a:pPr>
            <a:r>
              <a:rPr lang="en-US" sz="1600" dirty="0" smtClean="0"/>
              <a:t>The </a:t>
            </a:r>
            <a:r>
              <a:rPr lang="en-US" sz="1600" dirty="0"/>
              <a:t>amount by which the total installed capacity of </a:t>
            </a:r>
            <a:r>
              <a:rPr lang="en-US" sz="1600" strike="sngStrike" dirty="0">
                <a:solidFill>
                  <a:srgbClr val="FF0000"/>
                </a:solidFill>
              </a:rPr>
              <a:t>directly connected</a:t>
            </a:r>
            <a:r>
              <a:rPr lang="en-US" sz="1600" dirty="0"/>
              <a:t> </a:t>
            </a:r>
            <a:r>
              <a:rPr lang="en-US" sz="1600" i="1" dirty="0"/>
              <a:t>power stations </a:t>
            </a:r>
            <a:r>
              <a:rPr lang="en-US" sz="1600" strike="sngStrike" dirty="0">
                <a:solidFill>
                  <a:srgbClr val="FF0000"/>
                </a:solidFill>
              </a:rPr>
              <a:t>and embedded </a:t>
            </a:r>
            <a:r>
              <a:rPr lang="en-US" sz="1600" i="1" strike="sngStrike" dirty="0">
                <a:solidFill>
                  <a:srgbClr val="FF0000"/>
                </a:solidFill>
              </a:rPr>
              <a:t>large power stations</a:t>
            </a:r>
            <a:r>
              <a:rPr lang="en-US" sz="1600" i="1" dirty="0"/>
              <a:t> </a:t>
            </a:r>
            <a:r>
              <a:rPr lang="en-US" sz="1600" dirty="0"/>
              <a:t>exceeds the net amount of the </a:t>
            </a:r>
            <a:r>
              <a:rPr lang="en-US" sz="1600" i="1" dirty="0"/>
              <a:t>ACS peak demand </a:t>
            </a:r>
            <a:r>
              <a:rPr lang="en-US" sz="1600" dirty="0"/>
              <a:t>minus the total imports from </a:t>
            </a:r>
            <a:r>
              <a:rPr lang="en-US" sz="1600" i="1" dirty="0"/>
              <a:t>external systems</a:t>
            </a:r>
            <a:r>
              <a:rPr lang="en-US" sz="1600" dirty="0"/>
              <a:t>. This is often expressed as a percentage (e.g. 20%) or as a decimal fraction (e.g. 0.2) of the net amount of the </a:t>
            </a:r>
            <a:r>
              <a:rPr lang="en-US" sz="1600" i="1" dirty="0"/>
              <a:t>ACS peak demand </a:t>
            </a:r>
            <a:r>
              <a:rPr lang="en-US" sz="1600" dirty="0"/>
              <a:t>minus the total imports from </a:t>
            </a:r>
            <a:r>
              <a:rPr lang="en-US" sz="1600" i="1" dirty="0"/>
              <a:t>external systems</a:t>
            </a:r>
            <a:r>
              <a:rPr lang="en-US" sz="1600" dirty="0"/>
              <a:t>. 	</a:t>
            </a:r>
          </a:p>
          <a:p>
            <a:pPr marL="0" indent="0">
              <a:buNone/>
            </a:pPr>
            <a:endParaRPr lang="en-US" sz="1600" dirty="0" smtClean="0"/>
          </a:p>
        </p:txBody>
      </p:sp>
    </p:spTree>
    <p:extLst>
      <p:ext uri="{BB962C8B-B14F-4D97-AF65-F5344CB8AC3E}">
        <p14:creationId xmlns:p14="http://schemas.microsoft.com/office/powerpoint/2010/main" val="4089648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27" name="Slide Number Placeholder 6"/>
          <p:cNvSpPr txBox="1">
            <a:spLocks noGrp="1"/>
          </p:cNvSpPr>
          <p:nvPr/>
        </p:nvSpPr>
        <p:spPr bwMode="auto">
          <a:xfrm>
            <a:off x="6781800" y="6381750"/>
            <a:ext cx="2133600" cy="36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90417865-3A0A-4417-8E20-7BC95BA9B439}" type="slidenum">
              <a:rPr lang="en-US" sz="1200"/>
              <a:pPr algn="r"/>
              <a:t>16</a:t>
            </a:fld>
            <a:endParaRPr lang="en-US" sz="1200"/>
          </a:p>
        </p:txBody>
      </p:sp>
      <p:sp>
        <p:nvSpPr>
          <p:cNvPr id="18432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Changes Proposed to the Legal Text</a:t>
            </a:r>
            <a:endParaRPr lang="en-GB" sz="2400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1600" dirty="0" smtClean="0"/>
              <a:t>Economy </a:t>
            </a:r>
            <a:r>
              <a:rPr lang="en-GB" sz="1600" dirty="0"/>
              <a:t>Planned Transfer Conditions 	</a:t>
            </a:r>
          </a:p>
          <a:p>
            <a:pPr marL="720725" indent="0">
              <a:buNone/>
            </a:pPr>
            <a:r>
              <a:rPr lang="en-US" sz="1600" dirty="0"/>
              <a:t>The condition arising from scaling the </a:t>
            </a:r>
            <a:r>
              <a:rPr lang="en-US" sz="1600" i="1" dirty="0"/>
              <a:t>registered capacity </a:t>
            </a:r>
            <a:r>
              <a:rPr lang="en-US" sz="1600" dirty="0"/>
              <a:t>of each </a:t>
            </a:r>
            <a:r>
              <a:rPr lang="en-US" sz="1600" strike="sngStrike" dirty="0">
                <a:solidFill>
                  <a:srgbClr val="FF0000"/>
                </a:solidFill>
              </a:rPr>
              <a:t>directly connected </a:t>
            </a:r>
            <a:r>
              <a:rPr lang="en-US" sz="1600" i="1" dirty="0"/>
              <a:t>power station </a:t>
            </a:r>
            <a:r>
              <a:rPr lang="en-US" sz="1600" strike="sngStrike" dirty="0">
                <a:solidFill>
                  <a:srgbClr val="FF0000"/>
                </a:solidFill>
              </a:rPr>
              <a:t>and embedded </a:t>
            </a:r>
            <a:r>
              <a:rPr lang="en-US" sz="1600" i="1" strike="sngStrike" dirty="0">
                <a:solidFill>
                  <a:srgbClr val="FF0000"/>
                </a:solidFill>
              </a:rPr>
              <a:t>large power station</a:t>
            </a:r>
            <a:r>
              <a:rPr lang="en-US" sz="1600" i="1" dirty="0"/>
              <a:t> </a:t>
            </a:r>
            <a:r>
              <a:rPr lang="en-US" sz="1600" dirty="0"/>
              <a:t>according to the type of generation such that the total of the scaled capacities is equal to the </a:t>
            </a:r>
            <a:r>
              <a:rPr lang="en-US" sz="1600" i="1" dirty="0"/>
              <a:t>ACS peak demand</a:t>
            </a:r>
            <a:r>
              <a:rPr lang="en-US" sz="1600" dirty="0"/>
              <a:t>. This scaling shall follow the techniques described in Appendix E. 	</a:t>
            </a:r>
            <a:endParaRPr lang="en-US" sz="1600" dirty="0" smtClean="0"/>
          </a:p>
          <a:p>
            <a:pPr marL="720725" indent="0">
              <a:buNone/>
            </a:pPr>
            <a:endParaRPr lang="en-US" sz="1600" dirty="0" smtClean="0"/>
          </a:p>
          <a:p>
            <a:pPr marL="0" indent="0">
              <a:buNone/>
            </a:pPr>
            <a:r>
              <a:rPr lang="en-US" sz="1600" dirty="0" smtClean="0"/>
              <a:t>Planned </a:t>
            </a:r>
            <a:r>
              <a:rPr lang="en-US" sz="1600" dirty="0"/>
              <a:t>Transfer </a:t>
            </a:r>
            <a:r>
              <a:rPr lang="en-US" sz="1600" dirty="0" smtClean="0"/>
              <a:t>Conditions</a:t>
            </a:r>
          </a:p>
          <a:p>
            <a:pPr marL="0" indent="0">
              <a:buNone/>
            </a:pPr>
            <a:r>
              <a:rPr lang="en-US" sz="1600" dirty="0"/>
              <a:t>	The condition arising from scaling the </a:t>
            </a:r>
            <a:r>
              <a:rPr lang="en-US" sz="1600" i="1" dirty="0"/>
              <a:t>registered capacities </a:t>
            </a:r>
            <a:r>
              <a:rPr lang="en-US" sz="1600" dirty="0"/>
              <a:t>of each </a:t>
            </a:r>
            <a:r>
              <a:rPr lang="en-US" sz="1600" strike="sngStrike" dirty="0">
                <a:solidFill>
                  <a:srgbClr val="FF0000"/>
                </a:solidFill>
              </a:rPr>
              <a:t>directly </a:t>
            </a:r>
            <a:r>
              <a:rPr lang="en-US" sz="1600" strike="sngStrike" dirty="0" smtClean="0">
                <a:solidFill>
                  <a:srgbClr val="FF0000"/>
                </a:solidFill>
              </a:rPr>
              <a:t>	connected</a:t>
            </a:r>
            <a:r>
              <a:rPr lang="en-US" sz="1600" dirty="0" smtClean="0"/>
              <a:t> </a:t>
            </a:r>
            <a:r>
              <a:rPr lang="en-US" sz="1600" i="1" dirty="0"/>
              <a:t>power station </a:t>
            </a:r>
            <a:r>
              <a:rPr lang="en-US" sz="1600" strike="sngStrike" dirty="0">
                <a:solidFill>
                  <a:srgbClr val="FF0000"/>
                </a:solidFill>
              </a:rPr>
              <a:t>and embedded </a:t>
            </a:r>
            <a:r>
              <a:rPr lang="en-US" sz="1600" i="1" strike="sngStrike" dirty="0">
                <a:solidFill>
                  <a:srgbClr val="FF0000"/>
                </a:solidFill>
              </a:rPr>
              <a:t>large power station </a:t>
            </a:r>
            <a:r>
              <a:rPr lang="en-US" sz="1600" dirty="0"/>
              <a:t>such that the </a:t>
            </a:r>
            <a:r>
              <a:rPr lang="en-US" sz="1600" dirty="0" smtClean="0"/>
              <a:t>	total </a:t>
            </a:r>
            <a:r>
              <a:rPr lang="en-US" sz="1600" dirty="0"/>
              <a:t>of the scaled capacities is equal to the </a:t>
            </a:r>
            <a:r>
              <a:rPr lang="en-US" sz="1600" i="1" dirty="0"/>
              <a:t>ACS peak demand </a:t>
            </a:r>
            <a:r>
              <a:rPr lang="en-US" sz="1600" dirty="0"/>
              <a:t>minus imports </a:t>
            </a:r>
            <a:r>
              <a:rPr lang="en-US" sz="1600" dirty="0" smtClean="0"/>
              <a:t>	from </a:t>
            </a:r>
            <a:r>
              <a:rPr lang="en-US" sz="1600" i="1" dirty="0"/>
              <a:t>external systems</a:t>
            </a:r>
            <a:r>
              <a:rPr lang="en-US" sz="1600" dirty="0"/>
              <a:t>. This scaling shall follow the techniques described in </a:t>
            </a:r>
            <a:r>
              <a:rPr lang="en-US" sz="1600" dirty="0" smtClean="0"/>
              <a:t>	Appendix </a:t>
            </a:r>
            <a:r>
              <a:rPr lang="en-US" sz="1600" dirty="0"/>
              <a:t>C. 	</a:t>
            </a:r>
          </a:p>
          <a:p>
            <a:pPr marL="0" indent="0">
              <a:buNone/>
            </a:pPr>
            <a:r>
              <a:rPr lang="en-US" sz="1600" dirty="0"/>
              <a:t>	</a:t>
            </a:r>
          </a:p>
          <a:p>
            <a:pPr marL="0" indent="0">
              <a:buNone/>
            </a:pPr>
            <a:endParaRPr lang="en-US" sz="1600" dirty="0" smtClean="0"/>
          </a:p>
        </p:txBody>
      </p:sp>
    </p:spTree>
    <p:extLst>
      <p:ext uri="{BB962C8B-B14F-4D97-AF65-F5344CB8AC3E}">
        <p14:creationId xmlns:p14="http://schemas.microsoft.com/office/powerpoint/2010/main" val="882093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27" name="Slide Number Placeholder 6"/>
          <p:cNvSpPr txBox="1">
            <a:spLocks noGrp="1"/>
          </p:cNvSpPr>
          <p:nvPr/>
        </p:nvSpPr>
        <p:spPr bwMode="auto">
          <a:xfrm>
            <a:off x="6781800" y="6381750"/>
            <a:ext cx="2133600" cy="36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90417865-3A0A-4417-8E20-7BC95BA9B439}" type="slidenum">
              <a:rPr lang="en-US" sz="1200"/>
              <a:pPr algn="r"/>
              <a:t>17</a:t>
            </a:fld>
            <a:endParaRPr lang="en-US" sz="1200"/>
          </a:p>
        </p:txBody>
      </p:sp>
      <p:sp>
        <p:nvSpPr>
          <p:cNvPr id="18432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Changes Proposed to the Legal Text</a:t>
            </a:r>
            <a:endParaRPr lang="en-GB" sz="2400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600" dirty="0"/>
              <a:t>Security Planned Transfer </a:t>
            </a:r>
            <a:r>
              <a:rPr lang="en-US" sz="1600" dirty="0" smtClean="0"/>
              <a:t>Conditions</a:t>
            </a:r>
          </a:p>
          <a:p>
            <a:pPr marL="0" indent="0">
              <a:buNone/>
            </a:pPr>
            <a:r>
              <a:rPr lang="en-US" sz="1600" dirty="0" smtClean="0"/>
              <a:t>	The </a:t>
            </a:r>
            <a:r>
              <a:rPr lang="en-US" sz="1600" dirty="0"/>
              <a:t>condition arising from scaling the </a:t>
            </a:r>
            <a:r>
              <a:rPr lang="en-US" sz="1600" i="1" dirty="0"/>
              <a:t>registered capacity </a:t>
            </a:r>
            <a:r>
              <a:rPr lang="en-US" sz="1600" dirty="0"/>
              <a:t>of each </a:t>
            </a:r>
            <a:r>
              <a:rPr lang="en-US" sz="1600" strike="sngStrike" dirty="0">
                <a:solidFill>
                  <a:srgbClr val="FF0000"/>
                </a:solidFill>
              </a:rPr>
              <a:t>directly </a:t>
            </a:r>
            <a:r>
              <a:rPr lang="en-US" sz="1600" strike="sngStrike" dirty="0" smtClean="0">
                <a:solidFill>
                  <a:srgbClr val="FF0000"/>
                </a:solidFill>
              </a:rPr>
              <a:t>	connected</a:t>
            </a:r>
            <a:r>
              <a:rPr lang="en-US" sz="1600" dirty="0" smtClean="0"/>
              <a:t> </a:t>
            </a:r>
            <a:r>
              <a:rPr lang="en-US" sz="1600" i="1" dirty="0"/>
              <a:t>power station </a:t>
            </a:r>
            <a:r>
              <a:rPr lang="en-US" sz="1600" strike="sngStrike" dirty="0">
                <a:solidFill>
                  <a:srgbClr val="FF0000"/>
                </a:solidFill>
              </a:rPr>
              <a:t>and embedded </a:t>
            </a:r>
            <a:r>
              <a:rPr lang="en-US" sz="1600" i="1" strike="sngStrike" dirty="0">
                <a:solidFill>
                  <a:srgbClr val="FF0000"/>
                </a:solidFill>
              </a:rPr>
              <a:t>large power station</a:t>
            </a:r>
            <a:r>
              <a:rPr lang="en-US" sz="1600" i="1" dirty="0"/>
              <a:t> </a:t>
            </a:r>
            <a:r>
              <a:rPr lang="en-US" sz="1600" dirty="0"/>
              <a:t>that is </a:t>
            </a:r>
            <a:r>
              <a:rPr lang="en-US" sz="1600" dirty="0" smtClean="0"/>
              <a:t>	considered </a:t>
            </a:r>
            <a:r>
              <a:rPr lang="en-US" sz="1600" dirty="0"/>
              <a:t>able to reliably contribute to peak demand security such that the </a:t>
            </a:r>
            <a:r>
              <a:rPr lang="en-US" sz="1600" dirty="0" smtClean="0"/>
              <a:t>	total </a:t>
            </a:r>
            <a:r>
              <a:rPr lang="en-US" sz="1600" dirty="0"/>
              <a:t>of the scaled capacities is equal to the </a:t>
            </a:r>
            <a:r>
              <a:rPr lang="en-US" sz="1600" i="1" dirty="0"/>
              <a:t>ACS peak demand</a:t>
            </a:r>
            <a:r>
              <a:rPr lang="en-US" sz="1600" dirty="0"/>
              <a:t>. Generation </a:t>
            </a:r>
            <a:r>
              <a:rPr lang="en-US" sz="1600" dirty="0" smtClean="0"/>
              <a:t>	powered </a:t>
            </a:r>
            <a:r>
              <a:rPr lang="en-US" sz="1600" dirty="0"/>
              <a:t>by intermittent sources (e.g. wind, wave, solar) and imports from </a:t>
            </a:r>
            <a:r>
              <a:rPr lang="en-US" sz="1600" dirty="0" smtClean="0"/>
              <a:t>	</a:t>
            </a:r>
            <a:r>
              <a:rPr lang="en-US" sz="1600" i="1" dirty="0" smtClean="0"/>
              <a:t>external </a:t>
            </a:r>
            <a:r>
              <a:rPr lang="en-US" sz="1600" i="1" dirty="0"/>
              <a:t>systems </a:t>
            </a:r>
            <a:r>
              <a:rPr lang="en-US" sz="1600" dirty="0"/>
              <a:t>are not included in this condition. This scaling shall follow </a:t>
            </a:r>
            <a:r>
              <a:rPr lang="en-US" sz="1600" dirty="0" smtClean="0"/>
              <a:t>	the </a:t>
            </a:r>
            <a:r>
              <a:rPr lang="en-US" sz="1600" dirty="0"/>
              <a:t>techniques described in Appendix C. 	</a:t>
            </a:r>
          </a:p>
          <a:p>
            <a:pPr marL="720725" indent="0">
              <a:buNone/>
            </a:pPr>
            <a:endParaRPr lang="en-US" sz="1600" dirty="0" smtClean="0"/>
          </a:p>
          <a:p>
            <a:pPr marL="0" indent="0">
              <a:buNone/>
            </a:pPr>
            <a:r>
              <a:rPr lang="en-US" sz="1600" dirty="0"/>
              <a:t>	</a:t>
            </a:r>
          </a:p>
          <a:p>
            <a:pPr marL="0" indent="0">
              <a:buNone/>
            </a:pPr>
            <a:endParaRPr lang="en-US" sz="1600" dirty="0" smtClean="0"/>
          </a:p>
        </p:txBody>
      </p:sp>
    </p:spTree>
    <p:extLst>
      <p:ext uri="{BB962C8B-B14F-4D97-AF65-F5344CB8AC3E}">
        <p14:creationId xmlns:p14="http://schemas.microsoft.com/office/powerpoint/2010/main" val="3680796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27" name="Slide Number Placeholder 6"/>
          <p:cNvSpPr txBox="1">
            <a:spLocks noGrp="1"/>
          </p:cNvSpPr>
          <p:nvPr/>
        </p:nvSpPr>
        <p:spPr bwMode="auto">
          <a:xfrm>
            <a:off x="6781800" y="6381750"/>
            <a:ext cx="2133600" cy="36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90417865-3A0A-4417-8E20-7BC95BA9B439}" type="slidenum">
              <a:rPr lang="en-US" sz="1200"/>
              <a:pPr algn="r"/>
              <a:t>18</a:t>
            </a:fld>
            <a:endParaRPr lang="en-US" sz="1200"/>
          </a:p>
        </p:txBody>
      </p:sp>
      <p:sp>
        <p:nvSpPr>
          <p:cNvPr id="18432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Changes Proposed to the Legal Text</a:t>
            </a:r>
            <a:endParaRPr lang="en-GB" sz="2400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1600" b="1" dirty="0" smtClean="0"/>
              <a:t>Appendix C</a:t>
            </a:r>
          </a:p>
          <a:p>
            <a:pPr marL="0" indent="0">
              <a:buNone/>
            </a:pPr>
            <a:r>
              <a:rPr lang="en-US" sz="1600" dirty="0" smtClean="0"/>
              <a:t>C.3 	In </a:t>
            </a:r>
            <a:r>
              <a:rPr lang="en-US" sz="1600" dirty="0"/>
              <a:t>some circumstances apparent future </a:t>
            </a:r>
            <a:r>
              <a:rPr lang="en-US" sz="1600" i="1" dirty="0"/>
              <a:t>plant margins </a:t>
            </a:r>
            <a:r>
              <a:rPr lang="en-US" sz="1600" dirty="0"/>
              <a:t>may exceed 20%. This </a:t>
            </a:r>
            <a:r>
              <a:rPr lang="en-US" sz="1600" dirty="0" smtClean="0"/>
              <a:t>	may </a:t>
            </a:r>
            <a:r>
              <a:rPr lang="en-US" sz="1600" dirty="0"/>
              <a:t>arise where </a:t>
            </a:r>
            <a:r>
              <a:rPr lang="en-US" sz="1600" i="1" dirty="0"/>
              <a:t>NGET </a:t>
            </a:r>
            <a:r>
              <a:rPr lang="en-US" sz="1600" dirty="0"/>
              <a:t>has been notified of increases in future generation </a:t>
            </a:r>
            <a:r>
              <a:rPr lang="en-US" sz="1600" dirty="0" smtClean="0"/>
              <a:t>	capacity </a:t>
            </a:r>
            <a:r>
              <a:rPr lang="en-US" sz="1600" dirty="0"/>
              <a:t>but has not yet been formally notified of future reductions in </a:t>
            </a:r>
            <a:r>
              <a:rPr lang="en-US" sz="1600" dirty="0" smtClean="0"/>
              <a:t>	generation </a:t>
            </a:r>
            <a:r>
              <a:rPr lang="en-US" sz="1600" dirty="0"/>
              <a:t>capacity due to plant closures. The ranking order technique </a:t>
            </a:r>
            <a:r>
              <a:rPr lang="en-US" sz="1600" dirty="0" smtClean="0"/>
              <a:t>	maintains </a:t>
            </a:r>
            <a:r>
              <a:rPr lang="en-US" sz="1600" dirty="0"/>
              <a:t>the output of </a:t>
            </a:r>
            <a:r>
              <a:rPr lang="en-US" sz="1600" strike="sngStrike" dirty="0">
                <a:solidFill>
                  <a:srgbClr val="FF0000"/>
                </a:solidFill>
              </a:rPr>
              <a:t>directly connected </a:t>
            </a:r>
            <a:r>
              <a:rPr lang="en-US" sz="1600" i="1" dirty="0"/>
              <a:t>power stations </a:t>
            </a:r>
            <a:r>
              <a:rPr lang="en-US" sz="1600" strike="sngStrike" dirty="0">
                <a:solidFill>
                  <a:srgbClr val="FF0000"/>
                </a:solidFill>
              </a:rPr>
              <a:t>and embedded </a:t>
            </a:r>
            <a:r>
              <a:rPr lang="en-US" sz="1600" strike="sngStrike" dirty="0" smtClean="0">
                <a:solidFill>
                  <a:srgbClr val="FF0000"/>
                </a:solidFill>
              </a:rPr>
              <a:t>	</a:t>
            </a:r>
            <a:r>
              <a:rPr lang="en-US" sz="1600" i="1" strike="sngStrike" dirty="0" smtClean="0">
                <a:solidFill>
                  <a:srgbClr val="FF0000"/>
                </a:solidFill>
              </a:rPr>
              <a:t>large </a:t>
            </a:r>
            <a:r>
              <a:rPr lang="en-US" sz="1600" i="1" strike="sngStrike" dirty="0">
                <a:solidFill>
                  <a:srgbClr val="FF0000"/>
                </a:solidFill>
              </a:rPr>
              <a:t>power stations </a:t>
            </a:r>
            <a:r>
              <a:rPr lang="en-US" sz="1600" dirty="0"/>
              <a:t>considered more likely to operate at times of </a:t>
            </a:r>
            <a:r>
              <a:rPr lang="en-US" sz="1600" i="1" dirty="0"/>
              <a:t>ACS peak </a:t>
            </a:r>
            <a:r>
              <a:rPr lang="en-US" sz="1600" i="1" dirty="0" smtClean="0"/>
              <a:t>	demand </a:t>
            </a:r>
            <a:r>
              <a:rPr lang="en-US" sz="1600" dirty="0"/>
              <a:t>at more realistic levels and treats those less likely to operate as </a:t>
            </a:r>
            <a:r>
              <a:rPr lang="en-US" sz="1600" dirty="0" smtClean="0"/>
              <a:t>non-	contributory</a:t>
            </a:r>
            <a:r>
              <a:rPr lang="en-US" sz="1600" dirty="0"/>
              <a:t>. </a:t>
            </a:r>
          </a:p>
          <a:p>
            <a:pPr marL="0" indent="0">
              <a:buNone/>
            </a:pPr>
            <a:endParaRPr lang="en-US" sz="1600" dirty="0" smtClean="0"/>
          </a:p>
          <a:p>
            <a:pPr marL="0" indent="0">
              <a:buNone/>
            </a:pPr>
            <a:r>
              <a:rPr lang="en-US" sz="1600" dirty="0" smtClean="0"/>
              <a:t>C.4 	This </a:t>
            </a:r>
            <a:r>
              <a:rPr lang="en-US" sz="1600" dirty="0"/>
              <a:t>is achieved by ranking all </a:t>
            </a:r>
            <a:r>
              <a:rPr lang="en-US" sz="1600" strike="sngStrike" dirty="0">
                <a:solidFill>
                  <a:srgbClr val="FF0000"/>
                </a:solidFill>
              </a:rPr>
              <a:t>directly connected </a:t>
            </a:r>
            <a:r>
              <a:rPr lang="en-US" sz="1600" i="1" dirty="0"/>
              <a:t>power stations </a:t>
            </a:r>
            <a:r>
              <a:rPr lang="en-US" sz="1600" strike="sngStrike" dirty="0">
                <a:solidFill>
                  <a:srgbClr val="FF0000"/>
                </a:solidFill>
              </a:rPr>
              <a:t>and </a:t>
            </a:r>
            <a:r>
              <a:rPr lang="en-US" sz="1600" strike="sngStrike" dirty="0" smtClean="0">
                <a:solidFill>
                  <a:srgbClr val="FF0000"/>
                </a:solidFill>
              </a:rPr>
              <a:t>	embedded </a:t>
            </a:r>
            <a:r>
              <a:rPr lang="en-US" sz="1600" i="1" strike="sngStrike" dirty="0">
                <a:solidFill>
                  <a:srgbClr val="FF0000"/>
                </a:solidFill>
              </a:rPr>
              <a:t>large power stations </a:t>
            </a:r>
            <a:r>
              <a:rPr lang="en-US" sz="1600" dirty="0"/>
              <a:t>in order of likelihood of operation at times of </a:t>
            </a:r>
            <a:r>
              <a:rPr lang="en-US" sz="1600" dirty="0" smtClean="0"/>
              <a:t>	</a:t>
            </a:r>
            <a:r>
              <a:rPr lang="en-US" sz="1600" i="1" dirty="0" smtClean="0"/>
              <a:t>ACS </a:t>
            </a:r>
            <a:r>
              <a:rPr lang="en-US" sz="1600" i="1" dirty="0"/>
              <a:t>peak demand</a:t>
            </a:r>
            <a:r>
              <a:rPr lang="en-US" sz="1600" dirty="0"/>
              <a:t>. Those </a:t>
            </a:r>
            <a:r>
              <a:rPr lang="en-US" sz="1600" i="1" dirty="0"/>
              <a:t>power stations </a:t>
            </a:r>
            <a:r>
              <a:rPr lang="en-US" sz="1600" dirty="0"/>
              <a:t>considered least likely to operate at </a:t>
            </a:r>
            <a:r>
              <a:rPr lang="en-US" sz="1600" dirty="0" smtClean="0"/>
              <a:t>	peak </a:t>
            </a:r>
            <a:r>
              <a:rPr lang="en-US" sz="1600" dirty="0"/>
              <a:t>are progressively removed and treated as non-contributory until a </a:t>
            </a:r>
            <a:r>
              <a:rPr lang="en-US" sz="1600" i="1" dirty="0"/>
              <a:t>plant </a:t>
            </a:r>
            <a:r>
              <a:rPr lang="en-US" sz="1600" i="1" dirty="0" smtClean="0"/>
              <a:t>	margin </a:t>
            </a:r>
            <a:r>
              <a:rPr lang="en-US" sz="1600" dirty="0"/>
              <a:t>of 20% or just below is achieved. The output of the remainder is then </a:t>
            </a:r>
            <a:r>
              <a:rPr lang="en-US" sz="1600" dirty="0" smtClean="0"/>
              <a:t>	calculated </a:t>
            </a:r>
            <a:r>
              <a:rPr lang="en-US" sz="1600" dirty="0"/>
              <a:t>using the same scaling method as used in the straight scaling </a:t>
            </a:r>
            <a:r>
              <a:rPr lang="en-US" sz="1600" dirty="0" smtClean="0"/>
              <a:t>	technique </a:t>
            </a:r>
            <a:r>
              <a:rPr lang="en-US" sz="1600" dirty="0"/>
              <a:t>described in paragraphs C.5 and C.6 below. </a:t>
            </a:r>
            <a:endParaRPr lang="en-US" sz="1600" dirty="0" smtClean="0"/>
          </a:p>
        </p:txBody>
      </p:sp>
    </p:spTree>
    <p:extLst>
      <p:ext uri="{BB962C8B-B14F-4D97-AF65-F5344CB8AC3E}">
        <p14:creationId xmlns:p14="http://schemas.microsoft.com/office/powerpoint/2010/main" val="689694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27" name="Slide Number Placeholder 6"/>
          <p:cNvSpPr txBox="1">
            <a:spLocks noGrp="1"/>
          </p:cNvSpPr>
          <p:nvPr/>
        </p:nvSpPr>
        <p:spPr bwMode="auto">
          <a:xfrm>
            <a:off x="6781800" y="6381750"/>
            <a:ext cx="2133600" cy="36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90417865-3A0A-4417-8E20-7BC95BA9B439}" type="slidenum">
              <a:rPr lang="en-US" sz="1200"/>
              <a:pPr algn="r"/>
              <a:t>19</a:t>
            </a:fld>
            <a:endParaRPr lang="en-US" sz="1200" dirty="0"/>
          </a:p>
        </p:txBody>
      </p:sp>
      <p:sp>
        <p:nvSpPr>
          <p:cNvPr id="18432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Changes Proposed to the Legal Text</a:t>
            </a:r>
            <a:endParaRPr lang="en-GB" sz="2400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600" dirty="0" smtClean="0"/>
              <a:t>C.5 	</a:t>
            </a:r>
            <a:r>
              <a:rPr lang="en-US" sz="1600" dirty="0"/>
              <a:t>In this technique, all </a:t>
            </a:r>
            <a:r>
              <a:rPr lang="en-US" sz="1600" strike="sngStrike" dirty="0">
                <a:solidFill>
                  <a:srgbClr val="FF0000"/>
                </a:solidFill>
              </a:rPr>
              <a:t>directly connected </a:t>
            </a:r>
            <a:r>
              <a:rPr lang="en-US" sz="1600" i="1" dirty="0"/>
              <a:t>power stations </a:t>
            </a:r>
            <a:r>
              <a:rPr lang="en-US" sz="1600" strike="sngStrike" dirty="0">
                <a:solidFill>
                  <a:srgbClr val="FF0000"/>
                </a:solidFill>
              </a:rPr>
              <a:t>and embedded </a:t>
            </a:r>
            <a:r>
              <a:rPr lang="en-US" sz="1600" i="1" strike="sngStrike" dirty="0">
                <a:solidFill>
                  <a:srgbClr val="FF0000"/>
                </a:solidFill>
              </a:rPr>
              <a:t>large </a:t>
            </a:r>
            <a:r>
              <a:rPr lang="en-US" sz="1600" i="1" strike="sngStrike" dirty="0" smtClean="0">
                <a:solidFill>
                  <a:srgbClr val="FF0000"/>
                </a:solidFill>
              </a:rPr>
              <a:t>	power </a:t>
            </a:r>
            <a:r>
              <a:rPr lang="en-US" sz="1600" i="1" strike="sngStrike" dirty="0">
                <a:solidFill>
                  <a:srgbClr val="FF0000"/>
                </a:solidFill>
              </a:rPr>
              <a:t>stations </a:t>
            </a:r>
            <a:r>
              <a:rPr lang="en-US" sz="1600" strike="sngStrike" dirty="0">
                <a:solidFill>
                  <a:srgbClr val="FF0000"/>
                </a:solidFill>
              </a:rPr>
              <a:t>on the system</a:t>
            </a:r>
            <a:r>
              <a:rPr lang="en-US" sz="1600" dirty="0"/>
              <a:t> at the time of the </a:t>
            </a:r>
            <a:r>
              <a:rPr lang="en-US" sz="1600" i="1" dirty="0"/>
              <a:t>ACS peak demand </a:t>
            </a:r>
            <a:r>
              <a:rPr lang="en-US" sz="1600" dirty="0"/>
              <a:t>are </a:t>
            </a:r>
            <a:r>
              <a:rPr lang="en-US" sz="1600" dirty="0" smtClean="0"/>
              <a:t>	considered </a:t>
            </a:r>
            <a:r>
              <a:rPr lang="en-US" sz="1600" dirty="0"/>
              <a:t>contributory and their output is calculated by applying a scaling </a:t>
            </a:r>
            <a:r>
              <a:rPr lang="en-US" sz="1600" dirty="0" smtClean="0"/>
              <a:t>	factor </a:t>
            </a:r>
            <a:r>
              <a:rPr lang="en-US" sz="1600" dirty="0"/>
              <a:t>to their </a:t>
            </a:r>
            <a:r>
              <a:rPr lang="en-US" sz="1600" i="1" dirty="0"/>
              <a:t>registered capacity </a:t>
            </a:r>
            <a:r>
              <a:rPr lang="en-US" sz="1600" dirty="0"/>
              <a:t>proportional to an availability representative </a:t>
            </a:r>
            <a:r>
              <a:rPr lang="en-US" sz="1600" dirty="0" smtClean="0"/>
              <a:t>	of </a:t>
            </a:r>
            <a:r>
              <a:rPr lang="en-US" sz="1600" dirty="0"/>
              <a:t>the generating plant type at the time of </a:t>
            </a:r>
            <a:r>
              <a:rPr lang="en-US" sz="1600" i="1" dirty="0"/>
              <a:t>ACS peak demand </a:t>
            </a:r>
            <a:r>
              <a:rPr lang="en-US" sz="1600" dirty="0"/>
              <a:t>such that their </a:t>
            </a:r>
            <a:r>
              <a:rPr lang="en-US" sz="1600" dirty="0" smtClean="0"/>
              <a:t>	aggregate </a:t>
            </a:r>
            <a:r>
              <a:rPr lang="en-US" sz="1600" dirty="0"/>
              <a:t>output is equal to the forecast </a:t>
            </a:r>
            <a:r>
              <a:rPr lang="en-US" sz="1600" i="1" dirty="0"/>
              <a:t>ACS peak demand </a:t>
            </a:r>
            <a:r>
              <a:rPr lang="en-US" sz="1600" dirty="0"/>
              <a:t>minus total </a:t>
            </a:r>
            <a:r>
              <a:rPr lang="en-US" sz="1600" dirty="0" smtClean="0"/>
              <a:t>	imports from </a:t>
            </a:r>
            <a:r>
              <a:rPr lang="en-US" sz="1600" i="1" dirty="0" smtClean="0"/>
              <a:t>external systems</a:t>
            </a:r>
            <a:r>
              <a:rPr lang="en-US" sz="1600" dirty="0" smtClean="0"/>
              <a:t>. </a:t>
            </a:r>
          </a:p>
          <a:p>
            <a:pPr marL="0" indent="0">
              <a:buNone/>
            </a:pPr>
            <a:endParaRPr lang="en-US" sz="1600" dirty="0" smtClean="0"/>
          </a:p>
          <a:p>
            <a:pPr marL="0" indent="0">
              <a:buNone/>
            </a:pPr>
            <a:r>
              <a:rPr lang="en-US" sz="1600" dirty="0" smtClean="0"/>
              <a:t>C.6 </a:t>
            </a:r>
            <a:r>
              <a:rPr lang="en-US" sz="1600" dirty="0"/>
              <a:t>	</a:t>
            </a:r>
            <a:r>
              <a:rPr lang="en-US" sz="1600" dirty="0" err="1" smtClean="0"/>
              <a:t>P</a:t>
            </a:r>
            <a:r>
              <a:rPr lang="en-US" sz="1600" baseline="-25000" dirty="0" err="1" smtClean="0"/>
              <a:t>Ti</a:t>
            </a:r>
            <a:r>
              <a:rPr lang="en-US" sz="1600" dirty="0" smtClean="0"/>
              <a:t> = 	the </a:t>
            </a:r>
            <a:r>
              <a:rPr lang="en-US" sz="1600" dirty="0"/>
              <a:t>output of the </a:t>
            </a:r>
            <a:r>
              <a:rPr lang="en-US" sz="1600" i="1" dirty="0" err="1"/>
              <a:t>i</a:t>
            </a:r>
            <a:r>
              <a:rPr lang="en-US" sz="1600" dirty="0" err="1"/>
              <a:t>th</a:t>
            </a:r>
            <a:r>
              <a:rPr lang="en-US" sz="1600" dirty="0"/>
              <a:t> </a:t>
            </a:r>
            <a:r>
              <a:rPr lang="en-US" sz="1600" strike="sngStrike" dirty="0">
                <a:solidFill>
                  <a:srgbClr val="FF0000"/>
                </a:solidFill>
              </a:rPr>
              <a:t>directly connected or </a:t>
            </a:r>
            <a:r>
              <a:rPr lang="en-US" sz="1600" i="1" strike="sngStrike" dirty="0">
                <a:solidFill>
                  <a:srgbClr val="FF0000"/>
                </a:solidFill>
              </a:rPr>
              <a:t>embedded large</a:t>
            </a:r>
            <a:r>
              <a:rPr lang="en-US" sz="1600" i="1" dirty="0"/>
              <a:t> power </a:t>
            </a:r>
            <a:r>
              <a:rPr lang="en-US" sz="1600" i="1" dirty="0" smtClean="0"/>
              <a:t>		station </a:t>
            </a:r>
            <a:r>
              <a:rPr lang="en-US" sz="1600" dirty="0" smtClean="0"/>
              <a:t>of </a:t>
            </a:r>
            <a:r>
              <a:rPr lang="en-US" sz="1600" i="1" dirty="0"/>
              <a:t>generating plant type T </a:t>
            </a:r>
            <a:r>
              <a:rPr lang="en-US" sz="1600" dirty="0"/>
              <a:t>	</a:t>
            </a:r>
          </a:p>
          <a:p>
            <a:pPr marL="0" indent="0">
              <a:buNone/>
            </a:pPr>
            <a:r>
              <a:rPr lang="en-US" sz="1600" dirty="0" smtClean="0"/>
              <a:t>	A</a:t>
            </a:r>
            <a:r>
              <a:rPr lang="en-US" sz="1600" baseline="-25000" dirty="0" smtClean="0"/>
              <a:t>T</a:t>
            </a:r>
            <a:r>
              <a:rPr lang="en-US" sz="1600" dirty="0" smtClean="0"/>
              <a:t> = </a:t>
            </a:r>
            <a:r>
              <a:rPr lang="en-US" sz="1600" dirty="0"/>
              <a:t>	an availability representative of </a:t>
            </a:r>
            <a:r>
              <a:rPr lang="en-US" sz="1600" i="1" dirty="0"/>
              <a:t>generating plant type T </a:t>
            </a:r>
            <a:r>
              <a:rPr lang="en-US" sz="1600" dirty="0"/>
              <a:t>at the time </a:t>
            </a:r>
            <a:r>
              <a:rPr lang="en-US" sz="1600" dirty="0" smtClean="0"/>
              <a:t>		of </a:t>
            </a:r>
            <a:r>
              <a:rPr lang="en-US" sz="1600" i="1" dirty="0"/>
              <a:t>ACS peak demand </a:t>
            </a:r>
            <a:r>
              <a:rPr lang="en-US" sz="1600" dirty="0"/>
              <a:t>	</a:t>
            </a:r>
          </a:p>
          <a:p>
            <a:pPr marL="0" indent="0">
              <a:buNone/>
            </a:pPr>
            <a:r>
              <a:rPr lang="en-US" sz="1600" dirty="0" smtClean="0"/>
              <a:t>	</a:t>
            </a:r>
            <a:r>
              <a:rPr lang="en-US" sz="1600" dirty="0" err="1" smtClean="0"/>
              <a:t>R</a:t>
            </a:r>
            <a:r>
              <a:rPr lang="en-US" sz="1600" baseline="-25000" dirty="0" err="1" smtClean="0"/>
              <a:t>Ti</a:t>
            </a:r>
            <a:r>
              <a:rPr lang="en-US" sz="1600" dirty="0" smtClean="0"/>
              <a:t> = </a:t>
            </a:r>
            <a:r>
              <a:rPr lang="en-US" sz="1600" dirty="0"/>
              <a:t>	the </a:t>
            </a:r>
            <a:r>
              <a:rPr lang="en-US" sz="1600" i="1" dirty="0"/>
              <a:t>registered capacity </a:t>
            </a:r>
            <a:r>
              <a:rPr lang="en-US" sz="1600" dirty="0"/>
              <a:t>of the </a:t>
            </a:r>
            <a:r>
              <a:rPr lang="en-US" sz="1600" i="1" dirty="0" err="1"/>
              <a:t>i</a:t>
            </a:r>
            <a:r>
              <a:rPr lang="en-US" sz="1600" dirty="0" err="1"/>
              <a:t>th</a:t>
            </a:r>
            <a:r>
              <a:rPr lang="en-US" sz="1600" dirty="0"/>
              <a:t> </a:t>
            </a:r>
            <a:r>
              <a:rPr lang="en-US" sz="1600" strike="sngStrike" dirty="0" smtClean="0">
                <a:solidFill>
                  <a:srgbClr val="FF0000"/>
                </a:solidFill>
              </a:rPr>
              <a:t>directly </a:t>
            </a:r>
            <a:r>
              <a:rPr lang="en-US" sz="1600" strike="sngStrike" dirty="0">
                <a:solidFill>
                  <a:srgbClr val="FF0000"/>
                </a:solidFill>
              </a:rPr>
              <a:t>connected or </a:t>
            </a:r>
            <a:r>
              <a:rPr lang="en-US" sz="1600" i="1" strike="sngStrike" dirty="0">
                <a:solidFill>
                  <a:srgbClr val="FF0000"/>
                </a:solidFill>
              </a:rPr>
              <a:t>embedded </a:t>
            </a:r>
            <a:r>
              <a:rPr lang="en-US" sz="1600" i="1" strike="sngStrike" dirty="0" smtClean="0">
                <a:solidFill>
                  <a:srgbClr val="FF0000"/>
                </a:solidFill>
              </a:rPr>
              <a:t>		large</a:t>
            </a:r>
            <a:r>
              <a:rPr lang="en-US" sz="1600" i="1" dirty="0" smtClean="0"/>
              <a:t> </a:t>
            </a:r>
            <a:r>
              <a:rPr lang="en-US" sz="1600" i="1" dirty="0"/>
              <a:t>power station </a:t>
            </a:r>
            <a:r>
              <a:rPr lang="en-US" sz="1600" dirty="0"/>
              <a:t>of generating plant type </a:t>
            </a:r>
            <a:r>
              <a:rPr lang="en-US" sz="1600" i="1" dirty="0"/>
              <a:t>T </a:t>
            </a:r>
            <a:r>
              <a:rPr lang="en-US" sz="1600" dirty="0"/>
              <a:t>	</a:t>
            </a:r>
          </a:p>
          <a:p>
            <a:pPr marL="0" indent="0">
              <a:buNone/>
            </a:pPr>
            <a:r>
              <a:rPr lang="en-US" sz="1600" dirty="0" smtClean="0"/>
              <a:t>	</a:t>
            </a:r>
            <a:r>
              <a:rPr lang="en-US" sz="1600" dirty="0" err="1" smtClean="0"/>
              <a:t>P</a:t>
            </a:r>
            <a:r>
              <a:rPr lang="en-US" sz="1600" baseline="-25000" dirty="0" err="1" smtClean="0"/>
              <a:t>loss</a:t>
            </a:r>
            <a:r>
              <a:rPr lang="en-US" sz="1600" dirty="0" smtClean="0"/>
              <a:t>= </a:t>
            </a:r>
            <a:r>
              <a:rPr lang="en-US" sz="1600" dirty="0"/>
              <a:t>	total </a:t>
            </a:r>
            <a:r>
              <a:rPr lang="en-US" sz="1600" i="1" dirty="0"/>
              <a:t>national electricity transmission system </a:t>
            </a:r>
            <a:r>
              <a:rPr lang="en-US" sz="1600" dirty="0"/>
              <a:t>active power losses at </a:t>
            </a:r>
            <a:r>
              <a:rPr lang="en-US" sz="1600" dirty="0" smtClean="0"/>
              <a:t>		time </a:t>
            </a:r>
            <a:r>
              <a:rPr lang="en-US" sz="1600" dirty="0"/>
              <a:t>of </a:t>
            </a:r>
            <a:r>
              <a:rPr lang="en-US" sz="1600" i="1" dirty="0"/>
              <a:t>ACS peak demand </a:t>
            </a:r>
            <a:r>
              <a:rPr lang="en-US" sz="1600" dirty="0" smtClean="0"/>
              <a:t>	</a:t>
            </a:r>
          </a:p>
          <a:p>
            <a:pPr marL="0" indent="0">
              <a:buNone/>
            </a:pPr>
            <a:r>
              <a:rPr lang="en-US" sz="1600" dirty="0" smtClean="0"/>
              <a:t>	</a:t>
            </a:r>
            <a:r>
              <a:rPr lang="en-US" sz="1600" dirty="0" err="1" smtClean="0"/>
              <a:t>L</a:t>
            </a:r>
            <a:r>
              <a:rPr lang="en-US" sz="1600" baseline="-25000" dirty="0" err="1" smtClean="0"/>
              <a:t>j</a:t>
            </a:r>
            <a:r>
              <a:rPr lang="en-US" sz="1600" dirty="0"/>
              <a:t> </a:t>
            </a:r>
            <a:r>
              <a:rPr lang="en-US" sz="1600" dirty="0" smtClean="0"/>
              <a:t>= 	the </a:t>
            </a:r>
            <a:r>
              <a:rPr lang="en-US" sz="1600" dirty="0"/>
              <a:t>active power demand at the </a:t>
            </a:r>
            <a:r>
              <a:rPr lang="en-US" sz="1600" i="1" dirty="0" err="1"/>
              <a:t>j</a:t>
            </a:r>
            <a:r>
              <a:rPr lang="en-US" sz="1600" dirty="0" err="1"/>
              <a:t>th</a:t>
            </a:r>
            <a:r>
              <a:rPr lang="en-US" sz="1600" dirty="0"/>
              <a:t> </a:t>
            </a:r>
            <a:r>
              <a:rPr lang="en-US" sz="1600" i="1" dirty="0"/>
              <a:t>national electricity transmission </a:t>
            </a:r>
            <a:r>
              <a:rPr lang="en-US" sz="1600" i="1" dirty="0" smtClean="0"/>
              <a:t>		system </a:t>
            </a:r>
            <a:r>
              <a:rPr lang="en-US" sz="1600" dirty="0"/>
              <a:t>demand site at the time of </a:t>
            </a:r>
            <a:r>
              <a:rPr lang="en-US" sz="1600" i="1" dirty="0"/>
              <a:t>ACS peak demand </a:t>
            </a:r>
            <a:r>
              <a:rPr lang="en-US" sz="1600" dirty="0"/>
              <a:t>	</a:t>
            </a:r>
          </a:p>
          <a:p>
            <a:pPr marL="0" indent="0">
              <a:buNone/>
            </a:pPr>
            <a:r>
              <a:rPr lang="en-US" sz="1600" dirty="0" smtClean="0"/>
              <a:t> </a:t>
            </a:r>
            <a:endParaRPr lang="en-US" sz="1600" dirty="0"/>
          </a:p>
          <a:p>
            <a:pPr marL="0" indent="0">
              <a:buNone/>
            </a:pP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4131162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27" name="Slide Number Placeholder 6"/>
          <p:cNvSpPr txBox="1">
            <a:spLocks noGrp="1"/>
          </p:cNvSpPr>
          <p:nvPr/>
        </p:nvSpPr>
        <p:spPr bwMode="auto">
          <a:xfrm>
            <a:off x="6781800" y="6381750"/>
            <a:ext cx="2133600" cy="36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90417865-3A0A-4417-8E20-7BC95BA9B439}" type="slidenum">
              <a:rPr lang="en-US" sz="1200"/>
              <a:pPr algn="r"/>
              <a:t>2</a:t>
            </a:fld>
            <a:endParaRPr lang="en-US" sz="1200" dirty="0"/>
          </a:p>
        </p:txBody>
      </p:sp>
      <p:sp>
        <p:nvSpPr>
          <p:cNvPr id="18432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Contents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GB" sz="1600" dirty="0" smtClean="0"/>
              <a:t>Background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1600" dirty="0" smtClean="0"/>
              <a:t>Scope of the Workgroup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1600" dirty="0" smtClean="0"/>
              <a:t>Assumptions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1600" dirty="0"/>
              <a:t>Modelling EG for Investment Planning </a:t>
            </a:r>
            <a:r>
              <a:rPr lang="en-GB" sz="1600" dirty="0" smtClean="0"/>
              <a:t>Studies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GB" sz="1600" dirty="0" smtClean="0"/>
              <a:t>Current practice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GB" sz="1600" dirty="0" smtClean="0"/>
              <a:t>Example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GB" sz="1600" dirty="0"/>
              <a:t>How to Achieve </a:t>
            </a:r>
            <a:r>
              <a:rPr lang="en-GB" sz="1600" dirty="0" smtClean="0"/>
              <a:t>Consistency</a:t>
            </a:r>
          </a:p>
          <a:p>
            <a:pPr marL="914400" lvl="1" indent="-514350">
              <a:buFont typeface="+mj-lt"/>
              <a:buAutoNum type="arabicPeriod"/>
            </a:pPr>
            <a:endParaRPr lang="en-GB" sz="1600" dirty="0" smtClean="0"/>
          </a:p>
          <a:p>
            <a:pPr marL="514350" indent="-514350">
              <a:buFont typeface="+mj-lt"/>
              <a:buAutoNum type="arabicPeriod"/>
            </a:pPr>
            <a:r>
              <a:rPr lang="en-GB" sz="1600" dirty="0"/>
              <a:t>System Operability </a:t>
            </a:r>
            <a:r>
              <a:rPr lang="en-GB" sz="1600" dirty="0" smtClean="0"/>
              <a:t>Implications</a:t>
            </a:r>
          </a:p>
          <a:p>
            <a:pPr marL="514350" indent="-514350">
              <a:buFont typeface="+mj-lt"/>
              <a:buAutoNum type="arabicPeriod"/>
            </a:pPr>
            <a:endParaRPr lang="en-GB" sz="1600" dirty="0" smtClean="0"/>
          </a:p>
          <a:p>
            <a:pPr marL="514350" indent="-514350">
              <a:buFont typeface="+mj-lt"/>
              <a:buAutoNum type="arabicPeriod"/>
            </a:pPr>
            <a:r>
              <a:rPr lang="en-GB" sz="1600" dirty="0" smtClean="0"/>
              <a:t>Data exchange between different parties</a:t>
            </a:r>
          </a:p>
          <a:p>
            <a:pPr marL="514350" indent="-514350">
              <a:buFont typeface="+mj-lt"/>
              <a:buAutoNum type="arabicPeriod"/>
            </a:pPr>
            <a:endParaRPr lang="en-GB" sz="1600" dirty="0" smtClean="0"/>
          </a:p>
          <a:p>
            <a:pPr marL="514350" indent="-514350">
              <a:buFont typeface="+mj-lt"/>
              <a:buAutoNum type="arabicPeriod"/>
            </a:pPr>
            <a:endParaRPr lang="en-GB" sz="1600" dirty="0" smtClean="0"/>
          </a:p>
          <a:p>
            <a:pPr marL="514350" indent="-514350">
              <a:buFont typeface="+mj-lt"/>
              <a:buAutoNum type="arabicPeriod"/>
            </a:pPr>
            <a:endParaRPr lang="en-GB" sz="1600" dirty="0"/>
          </a:p>
        </p:txBody>
      </p:sp>
    </p:spTree>
    <p:extLst>
      <p:ext uri="{BB962C8B-B14F-4D97-AF65-F5344CB8AC3E}">
        <p14:creationId xmlns:p14="http://schemas.microsoft.com/office/powerpoint/2010/main" val="2212291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27" name="Slide Number Placeholder 6"/>
          <p:cNvSpPr txBox="1">
            <a:spLocks noGrp="1"/>
          </p:cNvSpPr>
          <p:nvPr/>
        </p:nvSpPr>
        <p:spPr bwMode="auto">
          <a:xfrm>
            <a:off x="6781800" y="6381750"/>
            <a:ext cx="2133600" cy="36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90417865-3A0A-4417-8E20-7BC95BA9B439}" type="slidenum">
              <a:rPr lang="en-US" sz="1200"/>
              <a:pPr algn="r"/>
              <a:t>20</a:t>
            </a:fld>
            <a:endParaRPr lang="en-US" sz="1200" dirty="0"/>
          </a:p>
        </p:txBody>
      </p:sp>
      <p:sp>
        <p:nvSpPr>
          <p:cNvPr id="18432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Changes Proposed to the Legal Text</a:t>
            </a:r>
            <a:endParaRPr lang="en-GB" sz="2400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1600" b="1" dirty="0" smtClean="0"/>
              <a:t>Appendix D</a:t>
            </a:r>
          </a:p>
          <a:p>
            <a:pPr marL="0" indent="0">
              <a:buNone/>
            </a:pPr>
            <a:r>
              <a:rPr lang="en-US" sz="1600" dirty="0" smtClean="0"/>
              <a:t>Figure D.1 – Notes</a:t>
            </a:r>
          </a:p>
          <a:p>
            <a:pPr marL="0" indent="0">
              <a:buNone/>
            </a:pPr>
            <a:r>
              <a:rPr lang="en-US" sz="1600" dirty="0"/>
              <a:t> 	2. 'Generation' shall </a:t>
            </a:r>
            <a:r>
              <a:rPr lang="en-US" sz="1600" dirty="0" smtClean="0"/>
              <a:t>comprise</a:t>
            </a:r>
            <a:br>
              <a:rPr lang="en-US" sz="1600" dirty="0" smtClean="0"/>
            </a:br>
            <a:r>
              <a:rPr lang="en-US" sz="1600" dirty="0" smtClean="0"/>
              <a:t>		(a</a:t>
            </a:r>
            <a:r>
              <a:rPr lang="en-US" sz="1600" dirty="0"/>
              <a:t>) the output from </a:t>
            </a:r>
            <a:r>
              <a:rPr lang="en-US" sz="1600" i="1" dirty="0"/>
              <a:t>large power </a:t>
            </a:r>
            <a:r>
              <a:rPr lang="en-US" sz="1600" i="1" dirty="0" smtClean="0"/>
              <a:t>stations</a:t>
            </a:r>
            <a:r>
              <a:rPr lang="en-US" sz="1600" i="1" dirty="0" smtClean="0">
                <a:solidFill>
                  <a:srgbClr val="FF0000"/>
                </a:solidFill>
              </a:rPr>
              <a:t>, medium power stations, 		and small power stations whether these are embedded or directly 		connected to the national electricity transmission system</a:t>
            </a:r>
            <a:endParaRPr lang="en-US" sz="1600" i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sz="1600" dirty="0" smtClean="0"/>
              <a:t>		</a:t>
            </a:r>
            <a:r>
              <a:rPr lang="en-US" sz="1600" strike="sngStrike" dirty="0" smtClean="0">
                <a:solidFill>
                  <a:srgbClr val="FF0000"/>
                </a:solidFill>
              </a:rPr>
              <a:t>(</a:t>
            </a:r>
            <a:r>
              <a:rPr lang="en-US" sz="1600" strike="sngStrike" dirty="0">
                <a:solidFill>
                  <a:srgbClr val="FF0000"/>
                </a:solidFill>
              </a:rPr>
              <a:t>b) the output from directly connected </a:t>
            </a:r>
            <a:r>
              <a:rPr lang="en-US" sz="1600" strike="sngStrike" dirty="0" smtClean="0">
                <a:solidFill>
                  <a:srgbClr val="FF0000"/>
                </a:solidFill>
              </a:rPr>
              <a:t>small and </a:t>
            </a:r>
            <a:r>
              <a:rPr lang="en-US" sz="1600" strike="sngStrike" dirty="0">
                <a:solidFill>
                  <a:srgbClr val="FF0000"/>
                </a:solidFill>
              </a:rPr>
              <a:t>medium power </a:t>
            </a:r>
            <a:r>
              <a:rPr lang="en-US" sz="1600" strike="sngStrike" dirty="0" smtClean="0">
                <a:solidFill>
                  <a:srgbClr val="FF0000"/>
                </a:solidFill>
              </a:rPr>
              <a:t>		stations</a:t>
            </a:r>
            <a:endParaRPr lang="en-US" sz="1600" strike="sngStrike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sz="1600" dirty="0" smtClean="0"/>
              <a:t>		(</a:t>
            </a:r>
            <a:r>
              <a:rPr lang="en-US" sz="1600" dirty="0" err="1" smtClean="0">
                <a:solidFill>
                  <a:srgbClr val="FF0000"/>
                </a:solidFill>
              </a:rPr>
              <a:t>b</a:t>
            </a:r>
            <a:r>
              <a:rPr lang="en-US" sz="1600" strike="sngStrike" dirty="0" err="1" smtClean="0">
                <a:solidFill>
                  <a:srgbClr val="FF0000"/>
                </a:solidFill>
              </a:rPr>
              <a:t>c</a:t>
            </a:r>
            <a:r>
              <a:rPr lang="en-US" sz="1600" dirty="0"/>
              <a:t>) imports into the national </a:t>
            </a:r>
            <a:r>
              <a:rPr lang="en-US" sz="1600" dirty="0" smtClean="0"/>
              <a:t>electricity </a:t>
            </a:r>
            <a:r>
              <a:rPr lang="en-GB" sz="1600" i="1" dirty="0"/>
              <a:t>transmission system </a:t>
            </a:r>
            <a:r>
              <a:rPr lang="en-GB" sz="1600" dirty="0"/>
              <a:t>from </a:t>
            </a:r>
            <a:r>
              <a:rPr lang="en-GB" sz="1600" dirty="0" smtClean="0"/>
              <a:t>		</a:t>
            </a:r>
            <a:r>
              <a:rPr lang="en-GB" sz="1600" i="1" dirty="0" smtClean="0"/>
              <a:t>external systems</a:t>
            </a:r>
          </a:p>
          <a:p>
            <a:pPr marL="0" indent="0">
              <a:buNone/>
            </a:pP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708743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27" name="Slide Number Placeholder 6"/>
          <p:cNvSpPr txBox="1">
            <a:spLocks noGrp="1"/>
          </p:cNvSpPr>
          <p:nvPr/>
        </p:nvSpPr>
        <p:spPr bwMode="auto">
          <a:xfrm>
            <a:off x="6781800" y="6381750"/>
            <a:ext cx="2133600" cy="36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90417865-3A0A-4417-8E20-7BC95BA9B439}" type="slidenum">
              <a:rPr lang="en-US" sz="1200"/>
              <a:pPr algn="r"/>
              <a:t>21</a:t>
            </a:fld>
            <a:endParaRPr lang="en-US" sz="1200" dirty="0"/>
          </a:p>
        </p:txBody>
      </p:sp>
      <p:sp>
        <p:nvSpPr>
          <p:cNvPr id="18432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Changes Proposed to the Legal Text</a:t>
            </a:r>
            <a:endParaRPr lang="en-GB" sz="2400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1600" b="1" dirty="0" smtClean="0"/>
              <a:t>Appendix E</a:t>
            </a:r>
          </a:p>
          <a:p>
            <a:pPr marL="0" indent="0">
              <a:buNone/>
            </a:pPr>
            <a:endParaRPr lang="en-US" sz="1600" dirty="0" smtClean="0"/>
          </a:p>
          <a:p>
            <a:pPr marL="0" indent="0">
              <a:buNone/>
            </a:pPr>
            <a:r>
              <a:rPr lang="en-US" sz="1600" dirty="0" smtClean="0"/>
              <a:t>E.5 </a:t>
            </a:r>
            <a:r>
              <a:rPr lang="en-US" sz="1600" dirty="0"/>
              <a:t>	All remaining </a:t>
            </a:r>
            <a:r>
              <a:rPr lang="en-US" sz="1600" strike="sngStrike" dirty="0">
                <a:solidFill>
                  <a:srgbClr val="FF0000"/>
                </a:solidFill>
              </a:rPr>
              <a:t>directly connected </a:t>
            </a:r>
            <a:r>
              <a:rPr lang="en-US" sz="1600" i="1" dirty="0"/>
              <a:t>power stations </a:t>
            </a:r>
            <a:r>
              <a:rPr lang="en-US" sz="1600" strike="sngStrike" dirty="0">
                <a:solidFill>
                  <a:srgbClr val="FF0000"/>
                </a:solidFill>
              </a:rPr>
              <a:t>and embedded </a:t>
            </a:r>
            <a:r>
              <a:rPr lang="en-US" sz="1600" i="1" strike="sngStrike" dirty="0">
                <a:solidFill>
                  <a:srgbClr val="FF0000"/>
                </a:solidFill>
              </a:rPr>
              <a:t>large power </a:t>
            </a:r>
            <a:r>
              <a:rPr lang="en-US" sz="1600" i="1" strike="sngStrike" dirty="0" smtClean="0">
                <a:solidFill>
                  <a:srgbClr val="FF0000"/>
                </a:solidFill>
              </a:rPr>
              <a:t>	stations </a:t>
            </a:r>
            <a:r>
              <a:rPr lang="en-US" sz="1600" dirty="0"/>
              <a:t>on the system at the time of the </a:t>
            </a:r>
            <a:r>
              <a:rPr lang="en-US" sz="1600" i="1" dirty="0"/>
              <a:t>ACS peak demand </a:t>
            </a:r>
            <a:r>
              <a:rPr lang="en-US" sz="1600" dirty="0"/>
              <a:t>are considered </a:t>
            </a:r>
            <a:r>
              <a:rPr lang="en-US" sz="1600" dirty="0" smtClean="0"/>
              <a:t>	contributory </a:t>
            </a:r>
            <a:r>
              <a:rPr lang="en-US" sz="1600" dirty="0"/>
              <a:t>and their output is calculated by applying a scaling factor to their </a:t>
            </a:r>
            <a:r>
              <a:rPr lang="en-US" sz="1600" dirty="0" smtClean="0"/>
              <a:t>	</a:t>
            </a:r>
            <a:r>
              <a:rPr lang="en-US" sz="1600" i="1" dirty="0" smtClean="0"/>
              <a:t>registered </a:t>
            </a:r>
            <a:r>
              <a:rPr lang="en-US" sz="1600" i="1" dirty="0"/>
              <a:t>capacity </a:t>
            </a:r>
            <a:r>
              <a:rPr lang="en-US" sz="1600" dirty="0"/>
              <a:t>such that their aggregate output is equal to the forecast </a:t>
            </a:r>
            <a:r>
              <a:rPr lang="en-US" sz="1600" dirty="0" smtClean="0"/>
              <a:t>	</a:t>
            </a:r>
            <a:r>
              <a:rPr lang="en-US" sz="1600" i="1" dirty="0" smtClean="0"/>
              <a:t>ACS </a:t>
            </a:r>
            <a:r>
              <a:rPr lang="en-US" sz="1600" i="1" dirty="0"/>
              <a:t>peak demand </a:t>
            </a:r>
            <a:r>
              <a:rPr lang="en-US" sz="1600" dirty="0"/>
              <a:t>minus the total output of directly scaled plant. </a:t>
            </a:r>
            <a:r>
              <a:rPr lang="en-US" sz="1600" dirty="0" smtClean="0"/>
              <a:t> 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560485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27" name="Slide Number Placeholder 6"/>
          <p:cNvSpPr txBox="1">
            <a:spLocks noGrp="1"/>
          </p:cNvSpPr>
          <p:nvPr/>
        </p:nvSpPr>
        <p:spPr bwMode="auto">
          <a:xfrm>
            <a:off x="6781800" y="6381750"/>
            <a:ext cx="2133600" cy="36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90417865-3A0A-4417-8E20-7BC95BA9B439}" type="slidenum">
              <a:rPr lang="en-US" sz="1200"/>
              <a:pPr algn="r"/>
              <a:t>22</a:t>
            </a:fld>
            <a:endParaRPr lang="en-US" sz="1200" dirty="0"/>
          </a:p>
        </p:txBody>
      </p:sp>
      <p:sp>
        <p:nvSpPr>
          <p:cNvPr id="18432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Changes Proposed to the Legal Text</a:t>
            </a:r>
            <a:endParaRPr lang="en-GB" sz="2400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600" dirty="0" smtClean="0"/>
              <a:t>E.6 </a:t>
            </a:r>
            <a:r>
              <a:rPr lang="en-US" sz="1600" dirty="0"/>
              <a:t>	</a:t>
            </a:r>
            <a:r>
              <a:rPr lang="en-US" sz="1600" dirty="0" err="1"/>
              <a:t>P</a:t>
            </a:r>
            <a:r>
              <a:rPr lang="en-US" sz="1600" baseline="-25000" dirty="0" err="1"/>
              <a:t>Ti</a:t>
            </a:r>
            <a:r>
              <a:rPr lang="en-US" sz="1600" dirty="0"/>
              <a:t> = 	the output of the </a:t>
            </a:r>
            <a:r>
              <a:rPr lang="en-US" sz="1600" i="1" dirty="0" err="1"/>
              <a:t>i</a:t>
            </a:r>
            <a:r>
              <a:rPr lang="en-US" sz="1600" dirty="0" err="1"/>
              <a:t>th</a:t>
            </a:r>
            <a:r>
              <a:rPr lang="en-US" sz="1600" dirty="0"/>
              <a:t> </a:t>
            </a:r>
            <a:r>
              <a:rPr lang="en-US" sz="1600" strike="sngStrike" dirty="0">
                <a:solidFill>
                  <a:srgbClr val="FF0000"/>
                </a:solidFill>
              </a:rPr>
              <a:t>directly connected or </a:t>
            </a:r>
            <a:r>
              <a:rPr lang="en-US" sz="1600" i="1" strike="sngStrike" dirty="0">
                <a:solidFill>
                  <a:srgbClr val="FF0000"/>
                </a:solidFill>
              </a:rPr>
              <a:t>embedded large</a:t>
            </a:r>
            <a:r>
              <a:rPr lang="en-US" sz="1600" i="1" dirty="0"/>
              <a:t> power 		station </a:t>
            </a:r>
            <a:r>
              <a:rPr lang="en-US" sz="1600" dirty="0"/>
              <a:t>of </a:t>
            </a:r>
            <a:r>
              <a:rPr lang="en-US" sz="1600" i="1" dirty="0"/>
              <a:t>generating plant type T </a:t>
            </a:r>
            <a:r>
              <a:rPr lang="en-US" sz="1600" dirty="0"/>
              <a:t>	</a:t>
            </a:r>
          </a:p>
          <a:p>
            <a:pPr marL="0" indent="0">
              <a:buNone/>
            </a:pPr>
            <a:r>
              <a:rPr lang="en-US" sz="1600" dirty="0"/>
              <a:t>	</a:t>
            </a:r>
            <a:r>
              <a:rPr lang="en-US" sz="1600" dirty="0" smtClean="0"/>
              <a:t>D</a:t>
            </a:r>
            <a:r>
              <a:rPr lang="en-US" sz="1600" baseline="-25000" dirty="0" smtClean="0"/>
              <a:t>T</a:t>
            </a:r>
            <a:r>
              <a:rPr lang="en-US" sz="1600" dirty="0" smtClean="0"/>
              <a:t> </a:t>
            </a:r>
            <a:r>
              <a:rPr lang="en-US" sz="1600" dirty="0"/>
              <a:t>= 	the direct scaling factor for directly scaled generation of plant type </a:t>
            </a:r>
            <a:r>
              <a:rPr lang="en-US" sz="1600" dirty="0" smtClean="0"/>
              <a:t>		T </a:t>
            </a:r>
            <a:r>
              <a:rPr lang="en-US" sz="1600" dirty="0"/>
              <a:t>	</a:t>
            </a:r>
          </a:p>
          <a:p>
            <a:pPr marL="0" indent="0">
              <a:buNone/>
            </a:pPr>
            <a:r>
              <a:rPr lang="en-US" sz="1600" dirty="0"/>
              <a:t>	</a:t>
            </a:r>
            <a:r>
              <a:rPr lang="en-US" sz="1600" dirty="0" err="1" smtClean="0"/>
              <a:t>R</a:t>
            </a:r>
            <a:r>
              <a:rPr lang="en-US" sz="1600" baseline="-25000" dirty="0" err="1" smtClean="0"/>
              <a:t>DTk</a:t>
            </a:r>
            <a:r>
              <a:rPr lang="en-US" sz="1600" dirty="0" smtClean="0"/>
              <a:t> </a:t>
            </a:r>
            <a:r>
              <a:rPr lang="en-US" sz="1600" dirty="0"/>
              <a:t>= 	the </a:t>
            </a:r>
            <a:r>
              <a:rPr lang="en-US" sz="1600" i="1" dirty="0"/>
              <a:t>registered capacity </a:t>
            </a:r>
            <a:r>
              <a:rPr lang="en-US" sz="1600" dirty="0"/>
              <a:t>of the </a:t>
            </a:r>
            <a:r>
              <a:rPr lang="en-US" sz="1600" i="1" dirty="0" err="1" smtClean="0"/>
              <a:t>k</a:t>
            </a:r>
            <a:r>
              <a:rPr lang="en-US" sz="1600" i="1" baseline="30000" dirty="0" err="1" smtClean="0"/>
              <a:t>th</a:t>
            </a:r>
            <a:r>
              <a:rPr lang="en-US" sz="1600" dirty="0" smtClean="0"/>
              <a:t> </a:t>
            </a:r>
            <a:r>
              <a:rPr lang="en-US" sz="1600" strike="sngStrike" dirty="0">
                <a:solidFill>
                  <a:srgbClr val="FF0000"/>
                </a:solidFill>
              </a:rPr>
              <a:t>directly connected or </a:t>
            </a:r>
            <a:r>
              <a:rPr lang="en-US" sz="1600" i="1" strike="sngStrike" dirty="0">
                <a:solidFill>
                  <a:srgbClr val="FF0000"/>
                </a:solidFill>
              </a:rPr>
              <a:t>embedded 		large</a:t>
            </a:r>
            <a:r>
              <a:rPr lang="en-US" sz="1600" i="1" dirty="0"/>
              <a:t> power station </a:t>
            </a:r>
            <a:r>
              <a:rPr lang="en-US" sz="1600" dirty="0"/>
              <a:t>of generation plant type </a:t>
            </a:r>
            <a:r>
              <a:rPr lang="en-US" sz="1600" i="1" dirty="0"/>
              <a:t>DT </a:t>
            </a:r>
            <a:r>
              <a:rPr lang="en-US" sz="1600" dirty="0"/>
              <a:t>in the directly </a:t>
            </a:r>
            <a:r>
              <a:rPr lang="en-US" sz="1600" dirty="0" smtClean="0"/>
              <a:t>		scaled </a:t>
            </a:r>
            <a:r>
              <a:rPr lang="en-US" sz="1600" dirty="0"/>
              <a:t>category 	</a:t>
            </a:r>
          </a:p>
          <a:p>
            <a:pPr marL="0" indent="0">
              <a:buNone/>
            </a:pPr>
            <a:r>
              <a:rPr lang="en-US" sz="1600" dirty="0"/>
              <a:t>	 </a:t>
            </a:r>
            <a:r>
              <a:rPr lang="en-US" sz="1600" dirty="0" err="1" smtClean="0"/>
              <a:t>R</a:t>
            </a:r>
            <a:r>
              <a:rPr lang="en-US" sz="1600" baseline="-25000" dirty="0" err="1" smtClean="0"/>
              <a:t>VTn</a:t>
            </a:r>
            <a:r>
              <a:rPr lang="en-US" sz="1600" dirty="0" smtClean="0"/>
              <a:t> </a:t>
            </a:r>
            <a:r>
              <a:rPr lang="en-US" sz="1600" dirty="0"/>
              <a:t>= 	the </a:t>
            </a:r>
            <a:r>
              <a:rPr lang="en-US" sz="1600" i="1" dirty="0"/>
              <a:t>registered capacity </a:t>
            </a:r>
            <a:r>
              <a:rPr lang="en-US" sz="1600" dirty="0"/>
              <a:t>of the </a:t>
            </a:r>
            <a:r>
              <a:rPr lang="en-US" sz="1600" i="1" dirty="0" smtClean="0"/>
              <a:t>n</a:t>
            </a:r>
            <a:r>
              <a:rPr lang="en-US" sz="1600" i="1" baseline="30000" dirty="0" smtClean="0"/>
              <a:t>th</a:t>
            </a:r>
            <a:r>
              <a:rPr lang="en-US" sz="1600" dirty="0" smtClean="0"/>
              <a:t> </a:t>
            </a:r>
            <a:r>
              <a:rPr lang="en-US" sz="1600" strike="sngStrike" dirty="0">
                <a:solidFill>
                  <a:srgbClr val="FF0000"/>
                </a:solidFill>
              </a:rPr>
              <a:t>directly connected or </a:t>
            </a:r>
            <a:r>
              <a:rPr lang="en-US" sz="1600" i="1" strike="sngStrike" dirty="0">
                <a:solidFill>
                  <a:srgbClr val="FF0000"/>
                </a:solidFill>
              </a:rPr>
              <a:t>embedded 		large</a:t>
            </a:r>
            <a:r>
              <a:rPr lang="en-US" sz="1600" i="1" dirty="0"/>
              <a:t> power station </a:t>
            </a:r>
            <a:r>
              <a:rPr lang="en-US" sz="1600" dirty="0"/>
              <a:t>of generation plant type </a:t>
            </a:r>
            <a:r>
              <a:rPr lang="en-US" sz="1600" i="1" dirty="0" smtClean="0"/>
              <a:t>VT </a:t>
            </a:r>
            <a:r>
              <a:rPr lang="en-US" sz="1600" dirty="0"/>
              <a:t>in the </a:t>
            </a:r>
            <a:r>
              <a:rPr lang="en-US" sz="1600" dirty="0" smtClean="0"/>
              <a:t>variably</a:t>
            </a:r>
            <a:r>
              <a:rPr lang="en-US" sz="1600" dirty="0"/>
              <a:t>		scaled category </a:t>
            </a:r>
          </a:p>
          <a:p>
            <a:pPr marL="0" indent="0">
              <a:buNone/>
            </a:pPr>
            <a:r>
              <a:rPr lang="en-US" sz="1600" dirty="0"/>
              <a:t>	</a:t>
            </a:r>
            <a:r>
              <a:rPr lang="en-US" sz="1600" dirty="0" err="1"/>
              <a:t>P</a:t>
            </a:r>
            <a:r>
              <a:rPr lang="en-US" sz="1600" baseline="-25000" dirty="0" err="1"/>
              <a:t>loss</a:t>
            </a:r>
            <a:r>
              <a:rPr lang="en-US" sz="1600" dirty="0"/>
              <a:t>= 	total </a:t>
            </a:r>
            <a:r>
              <a:rPr lang="en-US" sz="1600" i="1" dirty="0"/>
              <a:t>national electricity transmission system </a:t>
            </a:r>
            <a:r>
              <a:rPr lang="en-US" sz="1600" dirty="0"/>
              <a:t>active power losses at 		time of </a:t>
            </a:r>
            <a:r>
              <a:rPr lang="en-US" sz="1600" i="1" dirty="0"/>
              <a:t>ACS peak demand </a:t>
            </a:r>
            <a:r>
              <a:rPr lang="en-US" sz="1600" dirty="0"/>
              <a:t>	</a:t>
            </a:r>
          </a:p>
          <a:p>
            <a:pPr marL="0" indent="0">
              <a:buNone/>
            </a:pPr>
            <a:r>
              <a:rPr lang="en-US" sz="1600" dirty="0"/>
              <a:t>	</a:t>
            </a:r>
            <a:r>
              <a:rPr lang="en-US" sz="1600" dirty="0" err="1"/>
              <a:t>L</a:t>
            </a:r>
            <a:r>
              <a:rPr lang="en-US" sz="1600" baseline="-25000" dirty="0" err="1"/>
              <a:t>j</a:t>
            </a:r>
            <a:r>
              <a:rPr lang="en-US" sz="1600" dirty="0"/>
              <a:t> = 	the active power demand at the </a:t>
            </a:r>
            <a:r>
              <a:rPr lang="en-US" sz="1600" i="1" dirty="0" err="1"/>
              <a:t>j</a:t>
            </a:r>
            <a:r>
              <a:rPr lang="en-US" sz="1600" dirty="0" err="1"/>
              <a:t>th</a:t>
            </a:r>
            <a:r>
              <a:rPr lang="en-US" sz="1600" dirty="0"/>
              <a:t> </a:t>
            </a:r>
            <a:r>
              <a:rPr lang="en-US" sz="1600" i="1" dirty="0"/>
              <a:t>national electricity transmission 		system </a:t>
            </a:r>
            <a:r>
              <a:rPr lang="en-US" sz="1600" dirty="0"/>
              <a:t>demand site at the time of </a:t>
            </a:r>
            <a:r>
              <a:rPr lang="en-US" sz="1600" i="1" dirty="0"/>
              <a:t>ACS peak demand </a:t>
            </a:r>
            <a:r>
              <a:rPr lang="en-US" sz="1600" dirty="0"/>
              <a:t>	</a:t>
            </a:r>
          </a:p>
          <a:p>
            <a:pPr marL="0" indent="0">
              <a:buNone/>
            </a:pP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211103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27" name="Slide Number Placeholder 6"/>
          <p:cNvSpPr txBox="1">
            <a:spLocks noGrp="1"/>
          </p:cNvSpPr>
          <p:nvPr/>
        </p:nvSpPr>
        <p:spPr bwMode="auto">
          <a:xfrm>
            <a:off x="6781800" y="6381750"/>
            <a:ext cx="2133600" cy="36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90417865-3A0A-4417-8E20-7BC95BA9B439}" type="slidenum">
              <a:rPr lang="en-US" sz="1200"/>
              <a:pPr algn="r"/>
              <a:t>23</a:t>
            </a:fld>
            <a:endParaRPr lang="en-US" sz="1200" dirty="0"/>
          </a:p>
        </p:txBody>
      </p:sp>
      <p:sp>
        <p:nvSpPr>
          <p:cNvPr id="184328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593725" y="1337796"/>
            <a:ext cx="8043863" cy="523220"/>
          </a:xfrm>
        </p:spPr>
        <p:txBody>
          <a:bodyPr/>
          <a:lstStyle/>
          <a:p>
            <a:r>
              <a:rPr lang="en-GB" dirty="0" smtClean="0"/>
              <a:t>System Operability Implications</a:t>
            </a:r>
            <a:endParaRPr lang="en-GB" sz="2400" dirty="0"/>
          </a:p>
        </p:txBody>
      </p:sp>
      <p:sp>
        <p:nvSpPr>
          <p:cNvPr id="6" name="Content Placeholder 5"/>
          <p:cNvSpPr>
            <a:spLocks noGrp="1"/>
          </p:cNvSpPr>
          <p:nvPr>
            <p:ph type="subTitle" sz="quarter" idx="1"/>
          </p:nvPr>
        </p:nvSpPr>
        <p:spPr/>
        <p:txBody>
          <a:bodyPr/>
          <a:lstStyle/>
          <a:p>
            <a:r>
              <a:rPr lang="en-US" dirty="0" smtClean="0"/>
              <a:t>How to ensure that system is operable with an increased capacity of generation that is not a part of the Balancing Mechanism?</a:t>
            </a:r>
            <a:endParaRPr lang="en-US" sz="2000" dirty="0" smtClean="0"/>
          </a:p>
          <a:p>
            <a:endParaRPr lang="en-US" sz="2000" dirty="0"/>
          </a:p>
          <a:p>
            <a:endParaRPr lang="en-GB" sz="2000" dirty="0" smtClean="0"/>
          </a:p>
          <a:p>
            <a:endParaRPr lang="en-GB" sz="2000" dirty="0"/>
          </a:p>
          <a:p>
            <a:endParaRPr lang="en-GB" sz="2000" dirty="0"/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1509" y="2474753"/>
            <a:ext cx="1834989" cy="27563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54391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unded Rectangle 8"/>
          <p:cNvSpPr/>
          <p:nvPr/>
        </p:nvSpPr>
        <p:spPr bwMode="auto">
          <a:xfrm>
            <a:off x="523874" y="1504950"/>
            <a:ext cx="4076700" cy="1876425"/>
          </a:xfrm>
          <a:prstGeom prst="roundRect">
            <a:avLst/>
          </a:prstGeom>
          <a:solidFill>
            <a:schemeClr val="bg2">
              <a:lumMod val="20000"/>
              <a:lumOff val="80000"/>
            </a:schemeClr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800" b="1" i="0" u="none" strike="noStrike" cap="none" normalizeH="0" baseline="0" smtClean="0">
              <a:ln>
                <a:noFill/>
              </a:ln>
              <a:solidFill>
                <a:srgbClr val="0079C1"/>
              </a:solidFill>
              <a:effectLst/>
              <a:latin typeface="Arial" charset="0"/>
              <a:ea typeface="ＭＳ Ｐゴシック" pitchFamily="-109" charset="-128"/>
            </a:endParaRPr>
          </a:p>
        </p:txBody>
      </p:sp>
      <p:sp>
        <p:nvSpPr>
          <p:cNvPr id="4" name="Rounded Rectangle 3"/>
          <p:cNvSpPr/>
          <p:nvPr/>
        </p:nvSpPr>
        <p:spPr bwMode="auto">
          <a:xfrm>
            <a:off x="523875" y="4324350"/>
            <a:ext cx="4076700" cy="1552575"/>
          </a:xfrm>
          <a:prstGeom prst="roundRect">
            <a:avLst/>
          </a:prstGeom>
          <a:solidFill>
            <a:schemeClr val="bg2">
              <a:lumMod val="20000"/>
              <a:lumOff val="80000"/>
            </a:schemeClr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800" b="1" i="0" u="none" strike="noStrike" cap="none" normalizeH="0" baseline="0" smtClean="0">
              <a:ln>
                <a:noFill/>
              </a:ln>
              <a:solidFill>
                <a:srgbClr val="0079C1"/>
              </a:solidFill>
              <a:effectLst/>
              <a:latin typeface="Arial" charset="0"/>
              <a:ea typeface="ＭＳ Ｐゴシック" pitchFamily="-109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3725" y="327006"/>
            <a:ext cx="8093075" cy="954107"/>
          </a:xfrm>
        </p:spPr>
        <p:txBody>
          <a:bodyPr/>
          <a:lstStyle/>
          <a:p>
            <a:r>
              <a:rPr lang="en-GB" dirty="0" smtClean="0"/>
              <a:t>Why it is necessary to be able</a:t>
            </a:r>
            <a:br>
              <a:rPr lang="en-GB" dirty="0" smtClean="0"/>
            </a:br>
            <a:r>
              <a:rPr lang="en-GB" dirty="0" smtClean="0"/>
              <a:t>to constrain generation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GB" sz="1600" dirty="0" smtClean="0"/>
              <a:t>Balancing generation and demand</a:t>
            </a:r>
          </a:p>
          <a:p>
            <a:r>
              <a:rPr lang="en-GB" sz="1600" dirty="0" smtClean="0"/>
              <a:t>Facilitating the provision of </a:t>
            </a:r>
            <a:r>
              <a:rPr lang="en-GB" sz="1600" dirty="0"/>
              <a:t>ancillary </a:t>
            </a:r>
            <a:r>
              <a:rPr lang="en-GB" sz="1600" dirty="0" smtClean="0"/>
              <a:t>services </a:t>
            </a:r>
          </a:p>
          <a:p>
            <a:pPr lvl="1"/>
            <a:r>
              <a:rPr lang="en-GB" sz="1200" dirty="0" smtClean="0"/>
              <a:t>Frequency response</a:t>
            </a:r>
          </a:p>
          <a:p>
            <a:pPr lvl="1"/>
            <a:r>
              <a:rPr lang="en-GB" sz="1200" dirty="0" smtClean="0"/>
              <a:t>System inertia</a:t>
            </a:r>
          </a:p>
          <a:p>
            <a:pPr lvl="1"/>
            <a:r>
              <a:rPr lang="en-GB" sz="1200" dirty="0" smtClean="0"/>
              <a:t>Voltage control </a:t>
            </a:r>
          </a:p>
          <a:p>
            <a:endParaRPr lang="en-GB" sz="1600" dirty="0" smtClean="0"/>
          </a:p>
          <a:p>
            <a:endParaRPr lang="en-GB" sz="1600" dirty="0"/>
          </a:p>
          <a:p>
            <a:endParaRPr lang="en-GB" sz="1600" dirty="0" smtClean="0"/>
          </a:p>
          <a:p>
            <a:r>
              <a:rPr lang="en-GB" sz="1600" dirty="0" smtClean="0"/>
              <a:t>Ensuring that the system is secured for the next fault</a:t>
            </a:r>
          </a:p>
          <a:p>
            <a:pPr lvl="1"/>
            <a:r>
              <a:rPr lang="en-GB" sz="1200" dirty="0" smtClean="0"/>
              <a:t>Thermal constraints </a:t>
            </a:r>
            <a:endParaRPr lang="en-GB" sz="1200" dirty="0"/>
          </a:p>
          <a:p>
            <a:pPr lvl="1"/>
            <a:r>
              <a:rPr lang="en-GB" sz="1200" dirty="0" smtClean="0"/>
              <a:t>Voltage constraints</a:t>
            </a:r>
            <a:endParaRPr lang="en-GB" sz="1200" dirty="0"/>
          </a:p>
          <a:p>
            <a:pPr lvl="1"/>
            <a:r>
              <a:rPr lang="en-GB" sz="1200" dirty="0" smtClean="0"/>
              <a:t>Stability constraints</a:t>
            </a:r>
            <a:endParaRPr lang="en-GB" sz="16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961FB01-66CF-408F-8674-1D2E7CF20B93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4875" y="1970183"/>
            <a:ext cx="3968750" cy="36796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Down Arrow 5"/>
          <p:cNvSpPr/>
          <p:nvPr/>
        </p:nvSpPr>
        <p:spPr bwMode="auto">
          <a:xfrm>
            <a:off x="2224086" y="5929312"/>
            <a:ext cx="676275" cy="333375"/>
          </a:xfrm>
          <a:prstGeom prst="downArrow">
            <a:avLst/>
          </a:prstGeom>
          <a:solidFill>
            <a:srgbClr val="99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800" b="1" i="0" u="none" strike="noStrike" cap="none" normalizeH="0" baseline="0" smtClean="0">
              <a:ln>
                <a:noFill/>
              </a:ln>
              <a:solidFill>
                <a:srgbClr val="0079C1"/>
              </a:solidFill>
              <a:effectLst/>
              <a:latin typeface="Arial" charset="0"/>
              <a:ea typeface="ＭＳ Ｐゴシック" pitchFamily="-109" charset="-128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23875" y="6285845"/>
            <a:ext cx="4076699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GB" sz="1200" dirty="0"/>
              <a:t>Issues that </a:t>
            </a:r>
            <a:r>
              <a:rPr lang="en-GB" sz="1200" dirty="0" smtClean="0"/>
              <a:t>are relevant </a:t>
            </a:r>
            <a:r>
              <a:rPr lang="en-GB" sz="1200" dirty="0"/>
              <a:t>to this workgroup</a:t>
            </a:r>
          </a:p>
        </p:txBody>
      </p:sp>
      <p:sp>
        <p:nvSpPr>
          <p:cNvPr id="10" name="Down Arrow 9"/>
          <p:cNvSpPr/>
          <p:nvPr/>
        </p:nvSpPr>
        <p:spPr bwMode="auto">
          <a:xfrm>
            <a:off x="2224087" y="3465135"/>
            <a:ext cx="676275" cy="333375"/>
          </a:xfrm>
          <a:prstGeom prst="downArrow">
            <a:avLst/>
          </a:prstGeom>
          <a:solidFill>
            <a:srgbClr val="99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800" b="1" i="0" u="none" strike="noStrike" cap="none" normalizeH="0" baseline="0" smtClean="0">
              <a:ln>
                <a:noFill/>
              </a:ln>
              <a:solidFill>
                <a:srgbClr val="0079C1"/>
              </a:solidFill>
              <a:effectLst/>
              <a:latin typeface="Arial" charset="0"/>
              <a:ea typeface="ＭＳ Ｐゴシック" pitchFamily="-109" charset="-128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23874" y="3769935"/>
            <a:ext cx="4076699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200" dirty="0" smtClean="0"/>
              <a:t>Issues that may not be relevant to this workgroup</a:t>
            </a:r>
            <a:endParaRPr lang="en-GB" sz="1200" dirty="0"/>
          </a:p>
        </p:txBody>
      </p:sp>
    </p:spTree>
    <p:extLst>
      <p:ext uri="{BB962C8B-B14F-4D97-AF65-F5344CB8AC3E}">
        <p14:creationId xmlns:p14="http://schemas.microsoft.com/office/powerpoint/2010/main" val="2122490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Why it is necessary to be able</a:t>
            </a:r>
            <a:br>
              <a:rPr lang="en-GB" dirty="0" smtClean="0"/>
            </a:br>
            <a:r>
              <a:rPr lang="en-GB" dirty="0" smtClean="0"/>
              <a:t>to constrain generation</a:t>
            </a:r>
            <a:endParaRPr lang="en-GB" dirty="0"/>
          </a:p>
        </p:txBody>
      </p:sp>
      <p:sp>
        <p:nvSpPr>
          <p:cNvPr id="12" name="Text Placeholder 1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Local boundary issues</a:t>
            </a:r>
            <a:endParaRPr lang="en-GB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GB" dirty="0" smtClean="0"/>
              <a:t>Wider boundary issues</a:t>
            </a:r>
            <a:endParaRPr lang="en-GB" dirty="0"/>
          </a:p>
        </p:txBody>
      </p:sp>
      <p:pic>
        <p:nvPicPr>
          <p:cNvPr id="13" name="Picture 2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645025" y="2192208"/>
            <a:ext cx="4041775" cy="39166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961FB01-66CF-408F-8674-1D2E7CF20B93}" type="slidenum">
              <a:rPr lang="en-US" smtClean="0"/>
              <a:pPr>
                <a:defRPr/>
              </a:pPr>
              <a:t>25</a:t>
            </a:fld>
            <a:endParaRPr 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6434" y="2124075"/>
            <a:ext cx="3561719" cy="3951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29452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How to Address This</a:t>
            </a:r>
            <a:endParaRPr lang="en-GB" dirty="0"/>
          </a:p>
        </p:txBody>
      </p:sp>
      <p:sp>
        <p:nvSpPr>
          <p:cNvPr id="12" name="Text Placeholder 1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Local boundaries that are at risk. Are we aware of any?</a:t>
            </a:r>
          </a:p>
          <a:p>
            <a:r>
              <a:rPr lang="en-GB" dirty="0" smtClean="0"/>
              <a:t>Wider boundaries </a:t>
            </a:r>
            <a:r>
              <a:rPr lang="en-GB" dirty="0"/>
              <a:t>that are at risk. </a:t>
            </a:r>
            <a:r>
              <a:rPr lang="en-GB" dirty="0" smtClean="0"/>
              <a:t>We are currently looking at this.</a:t>
            </a:r>
          </a:p>
          <a:p>
            <a:r>
              <a:rPr lang="en-GB" dirty="0" smtClean="0"/>
              <a:t>What options do we have (investment/</a:t>
            </a:r>
            <a:r>
              <a:rPr lang="en-GB" dirty="0" err="1" smtClean="0"/>
              <a:t>intertipping</a:t>
            </a:r>
            <a:r>
              <a:rPr lang="en-GB" dirty="0" smtClean="0"/>
              <a:t>/requiring developers to be a part of the BM)?</a:t>
            </a:r>
            <a:endParaRPr lang="en-GB" dirty="0"/>
          </a:p>
          <a:p>
            <a:r>
              <a:rPr lang="en-GB" dirty="0" smtClean="0"/>
              <a:t>How to decide what the right option is?</a:t>
            </a:r>
          </a:p>
          <a:p>
            <a:r>
              <a:rPr lang="en-GB" dirty="0" smtClean="0"/>
              <a:t>Does the current SQSS clauses 2.12, 2.13, and 4.7 to 4.10 provide enough justification to this decision?</a:t>
            </a:r>
          </a:p>
          <a:p>
            <a:r>
              <a:rPr lang="en-GB" dirty="0" smtClean="0"/>
              <a:t>How would we fund any additional works?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961FB01-66CF-408F-8674-1D2E7CF20B93}" type="slidenum">
              <a:rPr lang="en-US" smtClean="0"/>
              <a:pPr>
                <a:defRPr/>
              </a:pPr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6322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27" name="Slide Number Placeholder 6"/>
          <p:cNvSpPr txBox="1">
            <a:spLocks noGrp="1"/>
          </p:cNvSpPr>
          <p:nvPr/>
        </p:nvSpPr>
        <p:spPr bwMode="auto">
          <a:xfrm>
            <a:off x="6781800" y="6381750"/>
            <a:ext cx="2133600" cy="36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90417865-3A0A-4417-8E20-7BC95BA9B439}" type="slidenum">
              <a:rPr lang="en-US" sz="1200"/>
              <a:pPr algn="r"/>
              <a:t>27</a:t>
            </a:fld>
            <a:endParaRPr lang="en-US" sz="1200" dirty="0"/>
          </a:p>
        </p:txBody>
      </p:sp>
      <p:sp>
        <p:nvSpPr>
          <p:cNvPr id="184328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593725" y="1337796"/>
            <a:ext cx="8043863" cy="523220"/>
          </a:xfrm>
        </p:spPr>
        <p:txBody>
          <a:bodyPr/>
          <a:lstStyle/>
          <a:p>
            <a:r>
              <a:rPr lang="en-GB" dirty="0" smtClean="0"/>
              <a:t>Data Exchange between Different Parties</a:t>
            </a:r>
            <a:endParaRPr lang="en-GB" sz="2400" dirty="0"/>
          </a:p>
        </p:txBody>
      </p:sp>
      <p:sp>
        <p:nvSpPr>
          <p:cNvPr id="6" name="Content Placeholder 5"/>
          <p:cNvSpPr>
            <a:spLocks noGrp="1"/>
          </p:cNvSpPr>
          <p:nvPr>
            <p:ph type="subTitle" sz="quarter" idx="1"/>
          </p:nvPr>
        </p:nvSpPr>
        <p:spPr/>
        <p:txBody>
          <a:bodyPr/>
          <a:lstStyle/>
          <a:p>
            <a:pPr marL="0" indent="0">
              <a:buNone/>
            </a:pPr>
            <a:endParaRPr lang="en-US" sz="2000" dirty="0" smtClean="0"/>
          </a:p>
          <a:p>
            <a:endParaRPr lang="en-US" sz="2000" dirty="0" smtClean="0"/>
          </a:p>
          <a:p>
            <a:endParaRPr lang="en-US" sz="2000" dirty="0"/>
          </a:p>
          <a:p>
            <a:endParaRPr lang="en-GB" sz="2000" dirty="0" smtClean="0"/>
          </a:p>
          <a:p>
            <a:endParaRPr lang="en-GB" sz="2000" dirty="0"/>
          </a:p>
          <a:p>
            <a:endParaRPr lang="en-GB" sz="2000" dirty="0"/>
          </a:p>
        </p:txBody>
      </p:sp>
      <p:sp>
        <p:nvSpPr>
          <p:cNvPr id="5" name="Content Placeholder 5"/>
          <p:cNvSpPr txBox="1">
            <a:spLocks/>
          </p:cNvSpPr>
          <p:nvPr/>
        </p:nvSpPr>
        <p:spPr bwMode="auto">
          <a:xfrm>
            <a:off x="723900" y="5316538"/>
            <a:ext cx="8043863" cy="804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79C1"/>
              </a:buClr>
              <a:buFont typeface="Wingdings" pitchFamily="2" charset="2"/>
              <a:buNone/>
              <a:defRPr sz="2000">
                <a:solidFill>
                  <a:schemeClr val="bg1"/>
                </a:solidFill>
                <a:latin typeface="+mn-lt"/>
                <a:ea typeface="+mn-ea"/>
                <a:cs typeface="ＭＳ Ｐゴシック"/>
              </a:defRPr>
            </a:lvl1pPr>
            <a:lvl2pPr marL="742950" indent="-285750" algn="l" rtl="0" eaLnBrk="0" fontAlgn="base" hangingPunct="0">
              <a:spcBef>
                <a:spcPct val="0"/>
              </a:spcBef>
              <a:spcAft>
                <a:spcPct val="50000"/>
              </a:spcAft>
              <a:buClr>
                <a:srgbClr val="0079C1"/>
              </a:buClr>
              <a:buFont typeface="Wingdings 2" pitchFamily="18" charset="2"/>
              <a:buChar char="¾"/>
              <a:defRPr sz="2200">
                <a:solidFill>
                  <a:schemeClr val="tx2"/>
                </a:solidFill>
                <a:latin typeface="+mn-lt"/>
                <a:ea typeface="+mn-ea"/>
                <a:cs typeface="ＭＳ Ｐゴシック"/>
              </a:defRPr>
            </a:lvl2pPr>
            <a:lvl3pPr marL="1143000" indent="-228600" algn="l" rtl="0" eaLnBrk="0" fontAlgn="base" hangingPunct="0">
              <a:spcBef>
                <a:spcPct val="0"/>
              </a:spcBef>
              <a:spcAft>
                <a:spcPct val="50000"/>
              </a:spcAft>
              <a:buClr>
                <a:srgbClr val="0079C1"/>
              </a:buClr>
              <a:buFont typeface="Wingdings 2" pitchFamily="18" charset="2"/>
              <a:buChar char="¾"/>
              <a:defRPr sz="2000">
                <a:solidFill>
                  <a:schemeClr val="tx2"/>
                </a:solidFill>
                <a:latin typeface="+mn-lt"/>
                <a:ea typeface="+mn-ea"/>
                <a:cs typeface="ＭＳ Ｐゴシック"/>
              </a:defRPr>
            </a:lvl3pPr>
            <a:lvl4pPr marL="1600200" indent="-228600" algn="l" rtl="0" eaLnBrk="0" fontAlgn="base" hangingPunct="0">
              <a:spcBef>
                <a:spcPct val="0"/>
              </a:spcBef>
              <a:spcAft>
                <a:spcPct val="50000"/>
              </a:spcAft>
              <a:buClr>
                <a:srgbClr val="0079C1"/>
              </a:buClr>
              <a:buFont typeface="Wingdings 2" pitchFamily="18" charset="2"/>
              <a:buChar char="¾"/>
              <a:defRPr>
                <a:solidFill>
                  <a:schemeClr val="tx2"/>
                </a:solidFill>
                <a:latin typeface="+mn-lt"/>
                <a:ea typeface="+mn-ea"/>
                <a:cs typeface="ＭＳ Ｐゴシック"/>
              </a:defRPr>
            </a:lvl4pPr>
            <a:lvl5pPr marL="2057400" indent="-228600" algn="l" rtl="0" eaLnBrk="0" fontAlgn="base" hangingPunct="0">
              <a:spcBef>
                <a:spcPct val="0"/>
              </a:spcBef>
              <a:spcAft>
                <a:spcPct val="50000"/>
              </a:spcAft>
              <a:buClr>
                <a:srgbClr val="0079C1"/>
              </a:buClr>
              <a:buFont typeface="Wingdings 2" pitchFamily="18" charset="2"/>
              <a:buChar char="¾"/>
              <a:defRPr sz="1600">
                <a:solidFill>
                  <a:schemeClr val="tx2"/>
                </a:solidFill>
                <a:latin typeface="+mn-lt"/>
                <a:ea typeface="+mn-ea"/>
                <a:cs typeface="ＭＳ Ｐゴシック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50000"/>
              </a:spcAft>
              <a:buClr>
                <a:srgbClr val="0079C1"/>
              </a:buClr>
              <a:buFont typeface="Wingdings 2" pitchFamily="18" charset="2"/>
              <a:buChar char="¾"/>
              <a:defRPr sz="1600">
                <a:solidFill>
                  <a:schemeClr val="tx2"/>
                </a:solidFill>
                <a:latin typeface="+mn-lt"/>
                <a:ea typeface="+mn-ea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50000"/>
              </a:spcAft>
              <a:buClr>
                <a:srgbClr val="0079C1"/>
              </a:buClr>
              <a:buFont typeface="Wingdings 2" pitchFamily="18" charset="2"/>
              <a:buChar char="¾"/>
              <a:defRPr sz="1600">
                <a:solidFill>
                  <a:schemeClr val="tx2"/>
                </a:solidFill>
                <a:latin typeface="+mn-lt"/>
                <a:ea typeface="+mn-ea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50000"/>
              </a:spcAft>
              <a:buClr>
                <a:srgbClr val="0079C1"/>
              </a:buClr>
              <a:buFont typeface="Wingdings 2" pitchFamily="18" charset="2"/>
              <a:buChar char="¾"/>
              <a:defRPr sz="1600">
                <a:solidFill>
                  <a:schemeClr val="tx2"/>
                </a:solidFill>
                <a:latin typeface="+mn-lt"/>
                <a:ea typeface="+mn-ea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50000"/>
              </a:spcAft>
              <a:buClr>
                <a:srgbClr val="0079C1"/>
              </a:buClr>
              <a:buFont typeface="Wingdings 2" pitchFamily="18" charset="2"/>
              <a:buChar char="¾"/>
              <a:defRPr sz="1600">
                <a:solidFill>
                  <a:schemeClr val="tx2"/>
                </a:solidFill>
                <a:latin typeface="+mn-lt"/>
                <a:ea typeface="+mn-ea"/>
              </a:defRPr>
            </a:lvl9pPr>
          </a:lstStyle>
          <a:p>
            <a:r>
              <a:rPr lang="en-US" dirty="0" smtClean="0"/>
              <a:t>Do all parties have access to the data necessary to make the modification effective?</a:t>
            </a:r>
          </a:p>
          <a:p>
            <a:endParaRPr lang="en-US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/>
          </a:p>
        </p:txBody>
      </p:sp>
      <p:pic>
        <p:nvPicPr>
          <p:cNvPr id="7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1509" y="2474753"/>
            <a:ext cx="1834989" cy="27563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54391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3725" y="757893"/>
            <a:ext cx="8093075" cy="523220"/>
          </a:xfrm>
        </p:spPr>
        <p:txBody>
          <a:bodyPr/>
          <a:lstStyle/>
          <a:p>
            <a:r>
              <a:rPr lang="en-GB" dirty="0" smtClean="0"/>
              <a:t>Data Exchange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961FB01-66CF-408F-8674-1D2E7CF20B93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  <p:sp>
        <p:nvSpPr>
          <p:cNvPr id="13" name="Rectangle 12"/>
          <p:cNvSpPr/>
          <p:nvPr/>
        </p:nvSpPr>
        <p:spPr bwMode="auto">
          <a:xfrm>
            <a:off x="4089400" y="2628900"/>
            <a:ext cx="939588" cy="2882900"/>
          </a:xfrm>
          <a:prstGeom prst="rect">
            <a:avLst/>
          </a:prstGeom>
          <a:noFill/>
          <a:ln w="38100" cap="flat" cmpd="sng" algn="ctr">
            <a:solidFill>
              <a:srgbClr val="0070C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2000" dirty="0" smtClean="0">
                <a:solidFill>
                  <a:srgbClr val="0070C0"/>
                </a:solidFill>
                <a:ea typeface="ＭＳ Ｐゴシック" pitchFamily="-109" charset="-128"/>
              </a:rPr>
              <a:t>NGET</a:t>
            </a:r>
            <a:endParaRPr kumimoji="0" lang="en-GB" sz="2000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Arial" charset="0"/>
              <a:ea typeface="ＭＳ Ｐゴシック" pitchFamily="-109" charset="-128"/>
            </a:endParaRPr>
          </a:p>
        </p:txBody>
      </p:sp>
      <p:sp>
        <p:nvSpPr>
          <p:cNvPr id="14" name="Rectangle 13"/>
          <p:cNvSpPr/>
          <p:nvPr/>
        </p:nvSpPr>
        <p:spPr bwMode="auto">
          <a:xfrm>
            <a:off x="1257300" y="2590800"/>
            <a:ext cx="913976" cy="1163360"/>
          </a:xfrm>
          <a:prstGeom prst="rect">
            <a:avLst/>
          </a:prstGeom>
          <a:noFill/>
          <a:ln w="38100" cap="flat" cmpd="sng" algn="ctr">
            <a:solidFill>
              <a:srgbClr val="0070C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00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charset="0"/>
                <a:ea typeface="ＭＳ Ｐゴシック" pitchFamily="-109" charset="-128"/>
              </a:rPr>
              <a:t>DNO</a:t>
            </a:r>
          </a:p>
        </p:txBody>
      </p:sp>
      <p:sp>
        <p:nvSpPr>
          <p:cNvPr id="15" name="Rectangle 14"/>
          <p:cNvSpPr/>
          <p:nvPr/>
        </p:nvSpPr>
        <p:spPr bwMode="auto">
          <a:xfrm>
            <a:off x="6896100" y="2628900"/>
            <a:ext cx="939800" cy="2882900"/>
          </a:xfrm>
          <a:prstGeom prst="rect">
            <a:avLst/>
          </a:prstGeom>
          <a:noFill/>
          <a:ln w="38100" cap="flat" cmpd="sng" algn="ctr">
            <a:solidFill>
              <a:srgbClr val="0070C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00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charset="0"/>
                <a:ea typeface="ＭＳ Ｐゴシック" pitchFamily="-109" charset="-128"/>
              </a:rPr>
              <a:t>TOs</a:t>
            </a:r>
          </a:p>
        </p:txBody>
      </p:sp>
      <p:cxnSp>
        <p:nvCxnSpPr>
          <p:cNvPr id="17" name="Straight Arrow Connector 16"/>
          <p:cNvCxnSpPr/>
          <p:nvPr/>
        </p:nvCxnSpPr>
        <p:spPr bwMode="auto">
          <a:xfrm>
            <a:off x="2171276" y="2806700"/>
            <a:ext cx="1918124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9" name="Straight Arrow Connector 18"/>
          <p:cNvCxnSpPr/>
          <p:nvPr/>
        </p:nvCxnSpPr>
        <p:spPr bwMode="auto">
          <a:xfrm>
            <a:off x="5028988" y="2806700"/>
            <a:ext cx="1892512" cy="1270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0" name="Straight Arrow Connector 19"/>
          <p:cNvCxnSpPr/>
          <p:nvPr/>
        </p:nvCxnSpPr>
        <p:spPr bwMode="auto">
          <a:xfrm>
            <a:off x="2171276" y="3543300"/>
            <a:ext cx="1918124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1" name="Straight Arrow Connector 20"/>
          <p:cNvCxnSpPr/>
          <p:nvPr/>
        </p:nvCxnSpPr>
        <p:spPr bwMode="auto">
          <a:xfrm>
            <a:off x="5028988" y="3543300"/>
            <a:ext cx="1892512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2" name="Straight Arrow Connector 21"/>
          <p:cNvCxnSpPr/>
          <p:nvPr/>
        </p:nvCxnSpPr>
        <p:spPr bwMode="auto">
          <a:xfrm>
            <a:off x="5028988" y="5054600"/>
            <a:ext cx="1892512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3" name="Straight Arrow Connector 22"/>
          <p:cNvCxnSpPr/>
          <p:nvPr/>
        </p:nvCxnSpPr>
        <p:spPr bwMode="auto">
          <a:xfrm>
            <a:off x="5028988" y="4305300"/>
            <a:ext cx="1892512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4" name="TextBox 23"/>
          <p:cNvSpPr txBox="1"/>
          <p:nvPr/>
        </p:nvSpPr>
        <p:spPr>
          <a:xfrm>
            <a:off x="2809209" y="2448123"/>
            <a:ext cx="55335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b="0" dirty="0" smtClean="0">
                <a:solidFill>
                  <a:schemeClr val="tx1"/>
                </a:solidFill>
              </a:rPr>
              <a:t>W24</a:t>
            </a:r>
            <a:endParaRPr lang="en-GB" sz="1400" b="0" dirty="0">
              <a:solidFill>
                <a:schemeClr val="tx1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2126826" y="3172480"/>
            <a:ext cx="200702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b="0" dirty="0" smtClean="0">
                <a:solidFill>
                  <a:schemeClr val="tx1"/>
                </a:solidFill>
              </a:rPr>
              <a:t>Connection Application</a:t>
            </a:r>
            <a:endParaRPr lang="en-GB" sz="1400" b="0" dirty="0">
              <a:solidFill>
                <a:schemeClr val="tx1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4978188" y="3183234"/>
            <a:ext cx="200702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b="0" dirty="0" smtClean="0">
                <a:solidFill>
                  <a:schemeClr val="tx1"/>
                </a:solidFill>
              </a:rPr>
              <a:t>Connection Application</a:t>
            </a:r>
            <a:endParaRPr lang="en-GB" sz="1400" b="0" dirty="0">
              <a:solidFill>
                <a:schemeClr val="tx1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5679409" y="2449611"/>
            <a:ext cx="55335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b="0" dirty="0" smtClean="0">
                <a:solidFill>
                  <a:schemeClr val="tx1"/>
                </a:solidFill>
              </a:rPr>
              <a:t>W24</a:t>
            </a:r>
            <a:endParaRPr lang="en-GB" sz="1400" b="0" dirty="0">
              <a:solidFill>
                <a:schemeClr val="tx1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4863888" y="3792260"/>
            <a:ext cx="21858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0" dirty="0" smtClean="0">
                <a:solidFill>
                  <a:schemeClr val="tx1"/>
                </a:solidFill>
              </a:rPr>
              <a:t>Construction Planning </a:t>
            </a:r>
            <a:r>
              <a:rPr lang="en-GB" sz="1400" b="0" dirty="0" smtClean="0">
                <a:solidFill>
                  <a:schemeClr val="tx1"/>
                </a:solidFill>
              </a:rPr>
              <a:t>Assumptions</a:t>
            </a:r>
            <a:endParaRPr lang="en-GB" sz="1400" b="0" dirty="0">
              <a:solidFill>
                <a:schemeClr val="tx1"/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4882301" y="4685268"/>
            <a:ext cx="218588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0" dirty="0" smtClean="0">
                <a:solidFill>
                  <a:schemeClr val="tx1"/>
                </a:solidFill>
              </a:rPr>
              <a:t>FES Scenarios</a:t>
            </a:r>
            <a:endParaRPr lang="en-GB" sz="1400" b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3198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W24 DNO </a:t>
            </a:r>
            <a:r>
              <a:rPr lang="en-GB" dirty="0" smtClean="0"/>
              <a:t>Submissions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9067" y="2907122"/>
            <a:ext cx="5715000" cy="3916363"/>
          </a:xfrm>
        </p:spPr>
        <p:txBody>
          <a:bodyPr/>
          <a:lstStyle/>
          <a:p>
            <a:pPr marL="0" indent="0">
              <a:buNone/>
            </a:pPr>
            <a:r>
              <a:rPr lang="en-GB" sz="1800" dirty="0" smtClean="0"/>
              <a:t>DNO</a:t>
            </a:r>
            <a:r>
              <a:rPr lang="en-GB" sz="1800" baseline="-25000" dirty="0" smtClean="0"/>
              <a:t>1</a:t>
            </a:r>
            <a:r>
              <a:rPr lang="en-GB" sz="1800" dirty="0" smtClean="0"/>
              <a:t> (owns </a:t>
            </a:r>
            <a:r>
              <a:rPr lang="en-GB" sz="1800" dirty="0"/>
              <a:t>Substation </a:t>
            </a:r>
            <a:r>
              <a:rPr lang="en-GB" sz="1800" b="1" dirty="0" smtClean="0">
                <a:solidFill>
                  <a:srgbClr val="00B050"/>
                </a:solidFill>
              </a:rPr>
              <a:t>A)</a:t>
            </a:r>
            <a:r>
              <a:rPr lang="en-GB" sz="1800" dirty="0" smtClean="0"/>
              <a:t> submits:</a:t>
            </a:r>
            <a:endParaRPr lang="en-GB" sz="1800" dirty="0"/>
          </a:p>
          <a:p>
            <a:pPr marL="0" indent="0">
              <a:buNone/>
            </a:pPr>
            <a:r>
              <a:rPr lang="en-GB" sz="1800" b="1" dirty="0" smtClean="0">
                <a:solidFill>
                  <a:srgbClr val="00B050"/>
                </a:solidFill>
              </a:rPr>
              <a:t>Point A: </a:t>
            </a:r>
            <a:endParaRPr lang="en-GB" sz="1800" b="1" dirty="0">
              <a:solidFill>
                <a:srgbClr val="00B050"/>
              </a:solidFill>
            </a:endParaRPr>
          </a:p>
          <a:p>
            <a:pPr marL="285750" indent="-285750"/>
            <a:r>
              <a:rPr lang="en-GB" sz="1800" dirty="0" smtClean="0"/>
              <a:t>Demand </a:t>
            </a:r>
            <a:r>
              <a:rPr lang="en-GB" sz="1800" dirty="0"/>
              <a:t>(MW and </a:t>
            </a:r>
            <a:r>
              <a:rPr lang="en-GB" sz="1800" dirty="0" err="1"/>
              <a:t>MVAr</a:t>
            </a:r>
            <a:r>
              <a:rPr lang="en-GB" sz="1800" dirty="0"/>
              <a:t>)</a:t>
            </a:r>
          </a:p>
          <a:p>
            <a:pPr marL="285750" indent="-285750"/>
            <a:r>
              <a:rPr lang="en-GB" sz="1800" dirty="0"/>
              <a:t>Deduction made from </a:t>
            </a:r>
            <a:r>
              <a:rPr lang="en-GB" sz="1800" dirty="0" smtClean="0"/>
              <a:t>Demand for Small</a:t>
            </a:r>
            <a:r>
              <a:rPr lang="en-GB" sz="1800" dirty="0"/>
              <a:t>, Medium </a:t>
            </a:r>
            <a:r>
              <a:rPr lang="en-GB" sz="1800" dirty="0" smtClean="0"/>
              <a:t>or </a:t>
            </a:r>
            <a:r>
              <a:rPr lang="en-GB" sz="1800" dirty="0"/>
              <a:t>Customer Stations</a:t>
            </a:r>
          </a:p>
          <a:p>
            <a:pPr marL="0" indent="0">
              <a:buNone/>
            </a:pPr>
            <a:endParaRPr lang="en-GB" sz="1800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GB" sz="1800" b="1" dirty="0" smtClean="0">
                <a:solidFill>
                  <a:srgbClr val="FF0000"/>
                </a:solidFill>
              </a:rPr>
              <a:t>Point B: </a:t>
            </a:r>
            <a:endParaRPr lang="en-GB" sz="1800" b="1" dirty="0">
              <a:solidFill>
                <a:srgbClr val="FF0000"/>
              </a:solidFill>
            </a:endParaRPr>
          </a:p>
          <a:p>
            <a:pPr marL="285750" indent="-285750"/>
            <a:r>
              <a:rPr lang="en-GB" sz="1800" dirty="0" smtClean="0"/>
              <a:t>Demand </a:t>
            </a:r>
            <a:r>
              <a:rPr lang="en-GB" sz="1800" dirty="0"/>
              <a:t>(MW and </a:t>
            </a:r>
            <a:r>
              <a:rPr lang="en-GB" sz="1800" dirty="0" err="1"/>
              <a:t>MVAr</a:t>
            </a:r>
            <a:r>
              <a:rPr lang="en-GB" sz="1800" dirty="0"/>
              <a:t>)</a:t>
            </a:r>
          </a:p>
          <a:p>
            <a:pPr marL="285750" indent="-285750"/>
            <a:r>
              <a:rPr lang="en-GB" sz="1800" dirty="0"/>
              <a:t>Deduction made </a:t>
            </a:r>
            <a:r>
              <a:rPr lang="en-GB" sz="1800" dirty="0" smtClean="0"/>
              <a:t>from Demand at </a:t>
            </a:r>
            <a:r>
              <a:rPr lang="en-GB" sz="1800" dirty="0"/>
              <a:t>Small, Medium </a:t>
            </a:r>
            <a:r>
              <a:rPr lang="en-GB" sz="1800" dirty="0" smtClean="0"/>
              <a:t>or </a:t>
            </a:r>
            <a:r>
              <a:rPr lang="en-GB" sz="1800" dirty="0"/>
              <a:t>Customer </a:t>
            </a:r>
            <a:r>
              <a:rPr lang="en-GB" sz="1800" dirty="0" smtClean="0"/>
              <a:t>Stations</a:t>
            </a:r>
            <a:endParaRPr lang="en-GB" sz="1800" dirty="0"/>
          </a:p>
        </p:txBody>
      </p:sp>
      <p:sp>
        <p:nvSpPr>
          <p:cNvPr id="4" name="Right Brace 3"/>
          <p:cNvSpPr/>
          <p:nvPr/>
        </p:nvSpPr>
        <p:spPr>
          <a:xfrm>
            <a:off x="5715000" y="3657600"/>
            <a:ext cx="304800" cy="1066800"/>
          </a:xfrm>
          <a:prstGeom prst="rightBrac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ight Brace 4"/>
          <p:cNvSpPr/>
          <p:nvPr/>
        </p:nvSpPr>
        <p:spPr>
          <a:xfrm>
            <a:off x="5715000" y="5486400"/>
            <a:ext cx="304800" cy="1066800"/>
          </a:xfrm>
          <a:prstGeom prst="rightBrac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5994400" y="3657600"/>
            <a:ext cx="3149600" cy="33528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/>
            <a:r>
              <a:rPr lang="en-GB" sz="1400" b="0" dirty="0" smtClean="0"/>
              <a:t>At Peak Demand time of Point </a:t>
            </a:r>
            <a:r>
              <a:rPr lang="en-GB" sz="1400" b="0" dirty="0" smtClean="0">
                <a:solidFill>
                  <a:srgbClr val="00B050"/>
                </a:solidFill>
              </a:rPr>
              <a:t>A</a:t>
            </a:r>
          </a:p>
          <a:p>
            <a:pPr marL="285750" indent="-285750"/>
            <a:r>
              <a:rPr lang="en-GB" sz="1400" b="0" dirty="0"/>
              <a:t>At </a:t>
            </a:r>
            <a:r>
              <a:rPr lang="en-GB" sz="1400" b="0" dirty="0" smtClean="0"/>
              <a:t>Peak/Min </a:t>
            </a:r>
            <a:r>
              <a:rPr lang="en-GB" sz="1400" b="0" dirty="0"/>
              <a:t>Demand time of </a:t>
            </a:r>
            <a:r>
              <a:rPr lang="en-GB" sz="1400" b="0" dirty="0" smtClean="0"/>
              <a:t>GB Transmission System</a:t>
            </a:r>
          </a:p>
          <a:p>
            <a:pPr marL="285750" indent="-285750"/>
            <a:r>
              <a:rPr lang="en-GB" sz="1400" b="0" dirty="0"/>
              <a:t>At Peak Demand time of </a:t>
            </a:r>
            <a:r>
              <a:rPr lang="en-GB" sz="1400" b="0" dirty="0" smtClean="0"/>
              <a:t>Access Period</a:t>
            </a:r>
            <a:endParaRPr lang="en-GB" sz="1400" b="0" dirty="0"/>
          </a:p>
          <a:p>
            <a:pPr marL="0" indent="0">
              <a:buNone/>
            </a:pPr>
            <a:endParaRPr lang="en-GB" sz="2000" b="0" dirty="0" smtClean="0"/>
          </a:p>
          <a:p>
            <a:pPr marL="0" indent="0">
              <a:buNone/>
            </a:pPr>
            <a:endParaRPr lang="en-GB" sz="2000" b="0" dirty="0" smtClean="0"/>
          </a:p>
          <a:p>
            <a:pPr marL="285750" indent="-285750"/>
            <a:r>
              <a:rPr lang="en-GB" sz="1400" b="0" dirty="0"/>
              <a:t>At Peak Demand time of </a:t>
            </a:r>
            <a:r>
              <a:rPr lang="en-GB" sz="1400" b="0" dirty="0" smtClean="0"/>
              <a:t>Point </a:t>
            </a:r>
            <a:r>
              <a:rPr lang="en-GB" sz="1400" b="0" dirty="0">
                <a:solidFill>
                  <a:srgbClr val="00B050"/>
                </a:solidFill>
              </a:rPr>
              <a:t>A</a:t>
            </a:r>
          </a:p>
          <a:p>
            <a:pPr marL="285750" indent="-285750"/>
            <a:r>
              <a:rPr lang="en-GB" sz="1400" b="0" dirty="0" smtClean="0"/>
              <a:t>Total value of </a:t>
            </a:r>
            <a:r>
              <a:rPr lang="en-GB" sz="1400" b="0" dirty="0"/>
              <a:t>Access Period</a:t>
            </a:r>
          </a:p>
          <a:p>
            <a:endParaRPr lang="en-GB" sz="2000" b="0" dirty="0"/>
          </a:p>
        </p:txBody>
      </p:sp>
      <p:sp>
        <p:nvSpPr>
          <p:cNvPr id="8" name="Rectangle 7"/>
          <p:cNvSpPr/>
          <p:nvPr/>
        </p:nvSpPr>
        <p:spPr>
          <a:xfrm>
            <a:off x="1524000" y="1672772"/>
            <a:ext cx="685800" cy="53702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Oval 8"/>
          <p:cNvSpPr/>
          <p:nvPr/>
        </p:nvSpPr>
        <p:spPr>
          <a:xfrm>
            <a:off x="3799114" y="1614715"/>
            <a:ext cx="544286" cy="591456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Oval 11"/>
          <p:cNvSpPr/>
          <p:nvPr/>
        </p:nvSpPr>
        <p:spPr>
          <a:xfrm>
            <a:off x="5513614" y="1841499"/>
            <a:ext cx="544286" cy="591456"/>
          </a:xfrm>
          <a:prstGeom prst="ellipse">
            <a:avLst/>
          </a:prstGeom>
          <a:noFill/>
          <a:ln w="2857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rgbClr val="00B050"/>
                </a:solidFill>
              </a:rPr>
              <a:t>A</a:t>
            </a:r>
            <a:endParaRPr lang="en-GB" dirty="0">
              <a:solidFill>
                <a:srgbClr val="00B050"/>
              </a:solidFill>
            </a:endParaRPr>
          </a:p>
        </p:txBody>
      </p:sp>
      <p:cxnSp>
        <p:nvCxnSpPr>
          <p:cNvPr id="17" name="Straight Connector 16"/>
          <p:cNvCxnSpPr/>
          <p:nvPr/>
        </p:nvCxnSpPr>
        <p:spPr>
          <a:xfrm>
            <a:off x="2209800" y="1752600"/>
            <a:ext cx="1589314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2209800" y="2057400"/>
            <a:ext cx="1589314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1471312" y="2337886"/>
            <a:ext cx="8242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400 kV</a:t>
            </a:r>
            <a:endParaRPr lang="en-GB" dirty="0"/>
          </a:p>
        </p:txBody>
      </p:sp>
      <p:sp>
        <p:nvSpPr>
          <p:cNvPr id="20" name="TextBox 19"/>
          <p:cNvSpPr txBox="1"/>
          <p:nvPr/>
        </p:nvSpPr>
        <p:spPr>
          <a:xfrm>
            <a:off x="3466640" y="2297668"/>
            <a:ext cx="8242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132 kV</a:t>
            </a:r>
            <a:endParaRPr lang="en-GB" dirty="0"/>
          </a:p>
        </p:txBody>
      </p:sp>
      <p:cxnSp>
        <p:nvCxnSpPr>
          <p:cNvPr id="22" name="Straight Connector 21"/>
          <p:cNvCxnSpPr>
            <a:stCxn id="9" idx="7"/>
            <a:endCxn id="12" idx="1"/>
          </p:cNvCxnSpPr>
          <p:nvPr/>
        </p:nvCxnSpPr>
        <p:spPr>
          <a:xfrm>
            <a:off x="4263691" y="1701332"/>
            <a:ext cx="1329632" cy="226784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4309168" y="2057400"/>
            <a:ext cx="1253432" cy="226784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6057900" y="2050610"/>
            <a:ext cx="1108409" cy="6790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6029838" y="2286000"/>
            <a:ext cx="1056762" cy="0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Oval 34"/>
          <p:cNvSpPr/>
          <p:nvPr/>
        </p:nvSpPr>
        <p:spPr>
          <a:xfrm>
            <a:off x="7086600" y="1988456"/>
            <a:ext cx="544286" cy="591456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rgbClr val="FF0000"/>
                </a:solidFill>
              </a:rPr>
              <a:t>B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39" name="Freeform 38"/>
          <p:cNvSpPr/>
          <p:nvPr/>
        </p:nvSpPr>
        <p:spPr>
          <a:xfrm rot="6150481">
            <a:off x="4751057" y="1422400"/>
            <a:ext cx="1861047" cy="1621748"/>
          </a:xfrm>
          <a:custGeom>
            <a:avLst/>
            <a:gdLst>
              <a:gd name="connsiteX0" fmla="*/ 227343 w 3262643"/>
              <a:gd name="connsiteY0" fmla="*/ 0 h 1621748"/>
              <a:gd name="connsiteX1" fmla="*/ 214643 w 3262643"/>
              <a:gd name="connsiteY1" fmla="*/ 1117600 h 1621748"/>
              <a:gd name="connsiteX2" fmla="*/ 2487943 w 3262643"/>
              <a:gd name="connsiteY2" fmla="*/ 1612900 h 1621748"/>
              <a:gd name="connsiteX3" fmla="*/ 3262643 w 3262643"/>
              <a:gd name="connsiteY3" fmla="*/ 736600 h 16217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62643" h="1621748">
                <a:moveTo>
                  <a:pt x="227343" y="0"/>
                </a:moveTo>
                <a:cubicBezTo>
                  <a:pt x="32609" y="424391"/>
                  <a:pt x="-162124" y="848783"/>
                  <a:pt x="214643" y="1117600"/>
                </a:cubicBezTo>
                <a:cubicBezTo>
                  <a:pt x="591410" y="1386417"/>
                  <a:pt x="1979943" y="1676400"/>
                  <a:pt x="2487943" y="1612900"/>
                </a:cubicBezTo>
                <a:cubicBezTo>
                  <a:pt x="2995943" y="1549400"/>
                  <a:pt x="3129293" y="1143000"/>
                  <a:pt x="3262643" y="736600"/>
                </a:cubicBezTo>
              </a:path>
            </a:pathLst>
          </a:custGeom>
          <a:noFill/>
          <a:ln w="19050"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" name="TextBox 39"/>
          <p:cNvSpPr txBox="1"/>
          <p:nvPr/>
        </p:nvSpPr>
        <p:spPr>
          <a:xfrm>
            <a:off x="4985624" y="2405390"/>
            <a:ext cx="121539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solidFill>
                  <a:srgbClr val="0070C0"/>
                </a:solidFill>
              </a:rPr>
              <a:t>DNO</a:t>
            </a:r>
            <a:r>
              <a:rPr lang="en-GB" baseline="-25000" dirty="0" smtClean="0">
                <a:solidFill>
                  <a:srgbClr val="0070C0"/>
                </a:solidFill>
              </a:rPr>
              <a:t>1</a:t>
            </a:r>
            <a:r>
              <a:rPr lang="en-GB" dirty="0" smtClean="0">
                <a:solidFill>
                  <a:srgbClr val="0070C0"/>
                </a:solidFill>
              </a:rPr>
              <a:t> </a:t>
            </a:r>
            <a:endParaRPr lang="en-GB" dirty="0">
              <a:solidFill>
                <a:srgbClr val="0070C0"/>
              </a:solidFill>
            </a:endParaRPr>
          </a:p>
        </p:txBody>
      </p:sp>
      <p:sp>
        <p:nvSpPr>
          <p:cNvPr id="21" name="Freeform 20"/>
          <p:cNvSpPr/>
          <p:nvPr/>
        </p:nvSpPr>
        <p:spPr>
          <a:xfrm rot="6150481">
            <a:off x="6674739" y="1486792"/>
            <a:ext cx="1861047" cy="1621748"/>
          </a:xfrm>
          <a:custGeom>
            <a:avLst/>
            <a:gdLst>
              <a:gd name="connsiteX0" fmla="*/ 227343 w 3262643"/>
              <a:gd name="connsiteY0" fmla="*/ 0 h 1621748"/>
              <a:gd name="connsiteX1" fmla="*/ 214643 w 3262643"/>
              <a:gd name="connsiteY1" fmla="*/ 1117600 h 1621748"/>
              <a:gd name="connsiteX2" fmla="*/ 2487943 w 3262643"/>
              <a:gd name="connsiteY2" fmla="*/ 1612900 h 1621748"/>
              <a:gd name="connsiteX3" fmla="*/ 3262643 w 3262643"/>
              <a:gd name="connsiteY3" fmla="*/ 736600 h 16217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62643" h="1621748">
                <a:moveTo>
                  <a:pt x="227343" y="0"/>
                </a:moveTo>
                <a:cubicBezTo>
                  <a:pt x="32609" y="424391"/>
                  <a:pt x="-162124" y="848783"/>
                  <a:pt x="214643" y="1117600"/>
                </a:cubicBezTo>
                <a:cubicBezTo>
                  <a:pt x="591410" y="1386417"/>
                  <a:pt x="1979943" y="1676400"/>
                  <a:pt x="2487943" y="1612900"/>
                </a:cubicBezTo>
                <a:cubicBezTo>
                  <a:pt x="2995943" y="1549400"/>
                  <a:pt x="3129293" y="1143000"/>
                  <a:pt x="3262643" y="736600"/>
                </a:cubicBezTo>
              </a:path>
            </a:pathLst>
          </a:custGeom>
          <a:noFill/>
          <a:ln w="19050"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/>
          <p:cNvSpPr txBox="1"/>
          <p:nvPr/>
        </p:nvSpPr>
        <p:spPr>
          <a:xfrm>
            <a:off x="7023187" y="2540000"/>
            <a:ext cx="121539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solidFill>
                  <a:srgbClr val="0070C0"/>
                </a:solidFill>
              </a:rPr>
              <a:t>DNO</a:t>
            </a:r>
            <a:r>
              <a:rPr lang="en-GB" baseline="-25000" dirty="0" smtClean="0">
                <a:solidFill>
                  <a:srgbClr val="0070C0"/>
                </a:solidFill>
              </a:rPr>
              <a:t>2</a:t>
            </a:r>
            <a:r>
              <a:rPr lang="en-GB" dirty="0" smtClean="0">
                <a:solidFill>
                  <a:srgbClr val="0070C0"/>
                </a:solidFill>
              </a:rPr>
              <a:t> </a:t>
            </a:r>
            <a:endParaRPr lang="en-GB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3952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27" name="Slide Number Placeholder 6"/>
          <p:cNvSpPr txBox="1">
            <a:spLocks noGrp="1"/>
          </p:cNvSpPr>
          <p:nvPr/>
        </p:nvSpPr>
        <p:spPr bwMode="auto">
          <a:xfrm>
            <a:off x="6781800" y="6381750"/>
            <a:ext cx="2133600" cy="36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90417865-3A0A-4417-8E20-7BC95BA9B439}" type="slidenum">
              <a:rPr lang="en-US" sz="1200"/>
              <a:pPr algn="r"/>
              <a:t>3</a:t>
            </a:fld>
            <a:endParaRPr lang="en-US" sz="1200" dirty="0"/>
          </a:p>
        </p:txBody>
      </p:sp>
      <p:sp>
        <p:nvSpPr>
          <p:cNvPr id="184328" name="Rectangle 2"/>
          <p:cNvSpPr>
            <a:spLocks noGrp="1" noChangeArrowheads="1"/>
          </p:cNvSpPr>
          <p:nvPr>
            <p:ph type="title"/>
          </p:nvPr>
        </p:nvSpPr>
        <p:spPr>
          <a:xfrm>
            <a:off x="593725" y="757893"/>
            <a:ext cx="8093075" cy="523220"/>
          </a:xfrm>
        </p:spPr>
        <p:txBody>
          <a:bodyPr/>
          <a:lstStyle/>
          <a:p>
            <a:r>
              <a:rPr lang="en-GB" dirty="0" smtClean="0"/>
              <a:t>Background</a:t>
            </a:r>
            <a:endParaRPr lang="en-GB" sz="2400" dirty="0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4875" y="2532260"/>
            <a:ext cx="3968750" cy="25554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1400" u="sng" dirty="0" smtClean="0"/>
              <a:t>Workgroup to address issues arising from </a:t>
            </a:r>
          </a:p>
          <a:p>
            <a:r>
              <a:rPr lang="en-US" sz="1400" dirty="0" smtClean="0"/>
              <a:t>The size and connection level</a:t>
            </a:r>
          </a:p>
          <a:p>
            <a:r>
              <a:rPr lang="en-US" sz="1400" dirty="0" smtClean="0"/>
              <a:t>Contractual arrangement</a:t>
            </a:r>
          </a:p>
          <a:p>
            <a:pPr marL="0" indent="0">
              <a:buNone/>
            </a:pPr>
            <a:endParaRPr lang="en-GB" sz="1400" u="sng" dirty="0" smtClean="0"/>
          </a:p>
          <a:p>
            <a:pPr marL="0" indent="0">
              <a:buNone/>
            </a:pPr>
            <a:r>
              <a:rPr lang="en-GB" sz="1400" u="sng" dirty="0" smtClean="0"/>
              <a:t>These issues are</a:t>
            </a:r>
            <a:endParaRPr lang="en-GB" sz="1400" u="sng" dirty="0"/>
          </a:p>
          <a:p>
            <a:pPr marL="514350" indent="-514350">
              <a:buFont typeface="+mj-lt"/>
              <a:buAutoNum type="arabicPeriod" startAt="4"/>
            </a:pPr>
            <a:r>
              <a:rPr lang="en-GB" sz="1400" dirty="0" smtClean="0"/>
              <a:t>The </a:t>
            </a:r>
            <a:r>
              <a:rPr lang="en-GB" sz="1400" dirty="0"/>
              <a:t>inclusion of Small and Medium Embedded Power Stations in the Security and Economy background is subject to interpretation</a:t>
            </a:r>
            <a:r>
              <a:rPr lang="en-GB" sz="1400" dirty="0" smtClean="0"/>
              <a:t>. </a:t>
            </a:r>
          </a:p>
          <a:p>
            <a:pPr marL="514350" indent="-514350">
              <a:buFont typeface="+mj-lt"/>
              <a:buAutoNum type="arabicPeriod" startAt="5"/>
            </a:pPr>
            <a:endParaRPr lang="en-GB" sz="1400" dirty="0" smtClean="0"/>
          </a:p>
          <a:p>
            <a:pPr marL="514350" indent="-514350">
              <a:buFont typeface="+mj-lt"/>
              <a:buAutoNum type="arabicPeriod" startAt="5"/>
            </a:pPr>
            <a:r>
              <a:rPr lang="en-GB" sz="1400" dirty="0" smtClean="0"/>
              <a:t>Lack </a:t>
            </a:r>
            <a:r>
              <a:rPr lang="en-GB" sz="1400" dirty="0"/>
              <a:t>of BM participants make certain boundaries inoperable. </a:t>
            </a:r>
          </a:p>
          <a:p>
            <a:pPr marL="0" indent="0">
              <a:buNone/>
            </a:pPr>
            <a:r>
              <a:rPr lang="en-US" sz="1400" dirty="0" smtClean="0"/>
              <a:t>	</a:t>
            </a:r>
            <a:endParaRPr lang="en-GB" sz="1400" dirty="0" smtClean="0"/>
          </a:p>
          <a:p>
            <a:endParaRPr lang="en-GB" sz="1400" dirty="0" smtClean="0"/>
          </a:p>
          <a:p>
            <a:endParaRPr lang="en-GB" sz="1400" dirty="0"/>
          </a:p>
          <a:p>
            <a:endParaRPr lang="en-GB" sz="1400" dirty="0"/>
          </a:p>
        </p:txBody>
      </p:sp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6941" y="5166930"/>
            <a:ext cx="2566459" cy="15767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39672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W24 DNO Submissions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GB" sz="1600" dirty="0" smtClean="0"/>
              <a:t>For all GSPs with embedded generation, </a:t>
            </a:r>
            <a:r>
              <a:rPr lang="en-GB" sz="1600" dirty="0"/>
              <a:t>DNOs submit the following data</a:t>
            </a:r>
          </a:p>
          <a:p>
            <a:pPr lvl="0"/>
            <a:r>
              <a:rPr lang="en-GB" sz="1600" dirty="0" smtClean="0"/>
              <a:t>No</a:t>
            </a:r>
            <a:r>
              <a:rPr lang="en-GB" sz="1600" dirty="0"/>
              <a:t>. of </a:t>
            </a:r>
            <a:r>
              <a:rPr lang="en-GB" sz="1600" dirty="0" smtClean="0"/>
              <a:t>Small,  </a:t>
            </a:r>
            <a:r>
              <a:rPr lang="en-GB" sz="1600" dirty="0"/>
              <a:t>Medium </a:t>
            </a:r>
            <a:r>
              <a:rPr lang="en-GB" sz="1600" dirty="0" smtClean="0"/>
              <a:t>or </a:t>
            </a:r>
            <a:r>
              <a:rPr lang="en-GB" sz="1600" dirty="0"/>
              <a:t>Customer Power Stations</a:t>
            </a:r>
          </a:p>
          <a:p>
            <a:pPr lvl="0"/>
            <a:r>
              <a:rPr lang="en-GB" sz="1600" dirty="0"/>
              <a:t>Number of Generating Units within these stations</a:t>
            </a:r>
          </a:p>
          <a:p>
            <a:pPr lvl="0"/>
            <a:r>
              <a:rPr lang="en-GB" sz="1600" dirty="0"/>
              <a:t>Summated Capacity of all these Generating Units</a:t>
            </a:r>
          </a:p>
          <a:p>
            <a:pPr marL="0" indent="0">
              <a:buNone/>
            </a:pPr>
            <a:endParaRPr lang="en-GB" sz="1600" dirty="0" smtClean="0"/>
          </a:p>
          <a:p>
            <a:pPr marL="0" indent="0">
              <a:buNone/>
            </a:pPr>
            <a:r>
              <a:rPr lang="en-GB" sz="1600" dirty="0" smtClean="0"/>
              <a:t>PC.A.3.1.4: From </a:t>
            </a:r>
            <a:r>
              <a:rPr lang="en-GB" sz="1600" dirty="0"/>
              <a:t>2015 onwards </a:t>
            </a:r>
            <a:r>
              <a:rPr lang="en-GB" sz="1600" dirty="0" smtClean="0"/>
              <a:t>(GC0042), for Power Stations with capacity of </a:t>
            </a:r>
            <a:r>
              <a:rPr lang="en-GB" sz="1600" dirty="0" smtClean="0">
                <a:solidFill>
                  <a:srgbClr val="FF0000"/>
                </a:solidFill>
              </a:rPr>
              <a:t>at least 1MW</a:t>
            </a:r>
            <a:r>
              <a:rPr lang="en-GB" sz="1600" dirty="0" smtClean="0"/>
              <a:t>, DNOs submit the following data </a:t>
            </a:r>
          </a:p>
          <a:p>
            <a:r>
              <a:rPr lang="en-GB" sz="1600" dirty="0" smtClean="0"/>
              <a:t>A </a:t>
            </a:r>
            <a:r>
              <a:rPr lang="en-GB" sz="1600" dirty="0"/>
              <a:t>unique reference</a:t>
            </a:r>
          </a:p>
          <a:p>
            <a:pPr lvl="0"/>
            <a:r>
              <a:rPr lang="en-GB" sz="1600" dirty="0"/>
              <a:t>Fuel type</a:t>
            </a:r>
          </a:p>
          <a:p>
            <a:pPr lvl="0"/>
            <a:r>
              <a:rPr lang="en-GB" sz="1600" dirty="0"/>
              <a:t>Registered Capacity</a:t>
            </a:r>
          </a:p>
          <a:p>
            <a:pPr lvl="0"/>
            <a:r>
              <a:rPr lang="en-GB" sz="1600" dirty="0"/>
              <a:t>DNO node as indicated on the Single Line Diagrams</a:t>
            </a:r>
          </a:p>
          <a:p>
            <a:pPr lvl="0"/>
            <a:r>
              <a:rPr lang="en-GB" sz="1600" dirty="0"/>
              <a:t>Geographical </a:t>
            </a:r>
            <a:r>
              <a:rPr lang="en-GB" sz="1600" dirty="0" smtClean="0"/>
              <a:t>location of wind/solar generation</a:t>
            </a:r>
            <a:endParaRPr lang="en-GB" sz="1600" dirty="0"/>
          </a:p>
          <a:p>
            <a:pPr lvl="0"/>
            <a:r>
              <a:rPr lang="en-GB" sz="1600" dirty="0"/>
              <a:t>Control mode</a:t>
            </a:r>
          </a:p>
          <a:p>
            <a:pPr lvl="0"/>
            <a:r>
              <a:rPr lang="en-GB" sz="1600" dirty="0" smtClean="0"/>
              <a:t>Loss </a:t>
            </a:r>
            <a:r>
              <a:rPr lang="en-GB" sz="1600" dirty="0"/>
              <a:t>of mains protection</a:t>
            </a:r>
          </a:p>
          <a:p>
            <a:pPr marL="0" indent="0">
              <a:buNone/>
            </a:pPr>
            <a:endParaRPr lang="en-GB" sz="1600" dirty="0" smtClean="0"/>
          </a:p>
          <a:p>
            <a:endParaRPr lang="en-GB" sz="1600" dirty="0"/>
          </a:p>
        </p:txBody>
      </p:sp>
    </p:spTree>
    <p:extLst>
      <p:ext uri="{BB962C8B-B14F-4D97-AF65-F5344CB8AC3E}">
        <p14:creationId xmlns:p14="http://schemas.microsoft.com/office/powerpoint/2010/main" val="409006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3725" y="757893"/>
            <a:ext cx="8093075" cy="523220"/>
          </a:xfrm>
        </p:spPr>
        <p:txBody>
          <a:bodyPr/>
          <a:lstStyle/>
          <a:p>
            <a:r>
              <a:rPr lang="en-GB" dirty="0" smtClean="0"/>
              <a:t>Future Energy Scenarios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GB" sz="1600" dirty="0" smtClean="0"/>
              <a:t>Scenarios are created by NGET FES Team and shared in full with other Transmission Licensees</a:t>
            </a:r>
          </a:p>
          <a:p>
            <a:r>
              <a:rPr lang="en-GB" sz="1600" dirty="0" smtClean="0"/>
              <a:t>Date contains</a:t>
            </a:r>
          </a:p>
          <a:p>
            <a:pPr lvl="1"/>
            <a:r>
              <a:rPr lang="en-GB" sz="1600" dirty="0" smtClean="0"/>
              <a:t>Underlying peak demand</a:t>
            </a:r>
          </a:p>
          <a:p>
            <a:pPr lvl="1"/>
            <a:r>
              <a:rPr lang="en-GB" sz="1600" dirty="0" smtClean="0"/>
              <a:t>Aggregated capacity of different generation technologies small and medium embedded generation  (1 MW and above) at each GSP</a:t>
            </a:r>
          </a:p>
          <a:p>
            <a:pPr lvl="1"/>
            <a:r>
              <a:rPr lang="en-GB" sz="1600" dirty="0" smtClean="0"/>
              <a:t>Aggregated </a:t>
            </a:r>
            <a:r>
              <a:rPr lang="en-GB" sz="1600" dirty="0"/>
              <a:t>capacity of </a:t>
            </a:r>
            <a:r>
              <a:rPr lang="en-GB" sz="1600" dirty="0" smtClean="0"/>
              <a:t>different </a:t>
            </a:r>
            <a:r>
              <a:rPr lang="en-GB" sz="1600" dirty="0"/>
              <a:t>generation technologies </a:t>
            </a:r>
            <a:r>
              <a:rPr lang="en-GB" sz="1600" dirty="0" smtClean="0"/>
              <a:t>of small embedded </a:t>
            </a:r>
            <a:r>
              <a:rPr lang="en-GB" sz="1600" dirty="0"/>
              <a:t>generation  </a:t>
            </a:r>
            <a:r>
              <a:rPr lang="en-GB" sz="1600" dirty="0" smtClean="0"/>
              <a:t>(below </a:t>
            </a:r>
            <a:r>
              <a:rPr lang="en-GB" sz="1600" dirty="0"/>
              <a:t>1 MW) at each GSP</a:t>
            </a:r>
          </a:p>
          <a:p>
            <a:pPr lvl="1"/>
            <a:r>
              <a:rPr lang="en-GB" sz="1600" dirty="0" smtClean="0"/>
              <a:t>No information on contractual arrangements </a:t>
            </a:r>
          </a:p>
          <a:p>
            <a:pPr lvl="1"/>
            <a:endParaRPr lang="en-GB" sz="16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961FB01-66CF-408F-8674-1D2E7CF20B93}" type="slidenum">
              <a:rPr lang="en-US" smtClean="0"/>
              <a:pPr>
                <a:defRPr/>
              </a:pPr>
              <a:t>31</a:t>
            </a:fld>
            <a:endParaRPr lang="en-US"/>
          </a:p>
        </p:txBody>
      </p:sp>
      <p:grpSp>
        <p:nvGrpSpPr>
          <p:cNvPr id="6" name="Group 5"/>
          <p:cNvGrpSpPr/>
          <p:nvPr/>
        </p:nvGrpSpPr>
        <p:grpSpPr>
          <a:xfrm>
            <a:off x="4952498" y="1621124"/>
            <a:ext cx="3518402" cy="4200554"/>
            <a:chOff x="-198187" y="1545637"/>
            <a:chExt cx="9018660" cy="3569341"/>
          </a:xfrm>
        </p:grpSpPr>
        <p:sp>
          <p:nvSpPr>
            <p:cNvPr id="7" name="TextBox 6"/>
            <p:cNvSpPr txBox="1"/>
            <p:nvPr/>
          </p:nvSpPr>
          <p:spPr>
            <a:xfrm rot="16200000">
              <a:off x="-1476216" y="3065230"/>
              <a:ext cx="3187191" cy="63113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10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Prosperity</a:t>
              </a:r>
            </a:p>
          </p:txBody>
        </p:sp>
        <p:sp>
          <p:nvSpPr>
            <p:cNvPr id="9" name="Line 11"/>
            <p:cNvSpPr>
              <a:spLocks noChangeShapeType="1"/>
            </p:cNvSpPr>
            <p:nvPr/>
          </p:nvSpPr>
          <p:spPr bwMode="auto">
            <a:xfrm flipH="1">
              <a:off x="271268" y="1545637"/>
              <a:ext cx="1" cy="3374228"/>
            </a:xfrm>
            <a:prstGeom prst="line">
              <a:avLst/>
            </a:prstGeom>
            <a:noFill/>
            <a:ln w="28575">
              <a:solidFill>
                <a:schemeClr val="bg1">
                  <a:lumMod val="50000"/>
                </a:schemeClr>
              </a:solidFill>
              <a:round/>
              <a:headEnd type="triangle" w="lg" len="lg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GB" sz="1600" b="1" dirty="0">
                <a:solidFill>
                  <a:srgbClr val="0079C1"/>
                </a:solidFill>
              </a:endParaRPr>
            </a:p>
          </p:txBody>
        </p:sp>
        <p:sp>
          <p:nvSpPr>
            <p:cNvPr id="10" name="Line 18"/>
            <p:cNvSpPr>
              <a:spLocks noChangeShapeType="1"/>
            </p:cNvSpPr>
            <p:nvPr/>
          </p:nvSpPr>
          <p:spPr bwMode="auto">
            <a:xfrm>
              <a:off x="271269" y="4917405"/>
              <a:ext cx="8549204" cy="4921"/>
            </a:xfrm>
            <a:prstGeom prst="line">
              <a:avLst/>
            </a:prstGeom>
            <a:noFill/>
            <a:ln w="28575">
              <a:solidFill>
                <a:schemeClr val="bg1">
                  <a:lumMod val="50000"/>
                </a:schemeClr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GB" sz="1600" b="1" dirty="0">
                <a:solidFill>
                  <a:srgbClr val="0079C1"/>
                </a:solidFill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2558509" y="4905756"/>
              <a:ext cx="4354280" cy="2092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10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Green Ambition</a:t>
              </a:r>
            </a:p>
          </p:txBody>
        </p:sp>
        <p:sp>
          <p:nvSpPr>
            <p:cNvPr id="12" name="Rectangle 14"/>
            <p:cNvSpPr>
              <a:spLocks noChangeArrowheads="1"/>
            </p:cNvSpPr>
            <p:nvPr/>
          </p:nvSpPr>
          <p:spPr bwMode="auto">
            <a:xfrm>
              <a:off x="418832" y="3222868"/>
              <a:ext cx="4127039" cy="1639029"/>
            </a:xfrm>
            <a:prstGeom prst="rect">
              <a:avLst/>
            </a:prstGeom>
            <a:solidFill>
              <a:srgbClr val="FF9933"/>
            </a:solidFill>
            <a:ln w="38100">
              <a:solidFill>
                <a:srgbClr val="FF9933"/>
              </a:solidFill>
              <a:miter lim="800000"/>
              <a:headEnd/>
              <a:tailEnd/>
            </a:ln>
            <a:extLst/>
          </p:spPr>
          <p:txBody>
            <a:bodyPr wrap="square" anchor="ctr"/>
            <a:lstStyle/>
            <a:p>
              <a:pPr algn="ctr"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GB" sz="1800" b="1" dirty="0">
                  <a:solidFill>
                    <a:schemeClr val="bg1"/>
                  </a:solidFill>
                  <a:latin typeface="HelveticaNeueLT Std Med"/>
                </a:rPr>
                <a:t>No Progression</a:t>
              </a:r>
            </a:p>
          </p:txBody>
        </p:sp>
        <p:sp>
          <p:nvSpPr>
            <p:cNvPr id="13" name="Rectangle 14"/>
            <p:cNvSpPr>
              <a:spLocks noChangeArrowheads="1"/>
            </p:cNvSpPr>
            <p:nvPr/>
          </p:nvSpPr>
          <p:spPr bwMode="auto">
            <a:xfrm>
              <a:off x="418831" y="1583840"/>
              <a:ext cx="4127039" cy="1577578"/>
            </a:xfrm>
            <a:prstGeom prst="rect">
              <a:avLst/>
            </a:prstGeom>
            <a:solidFill>
              <a:srgbClr val="0079C1"/>
            </a:solidFill>
            <a:ln w="38100">
              <a:solidFill>
                <a:srgbClr val="0079C1"/>
              </a:solidFill>
              <a:miter lim="800000"/>
              <a:headEnd/>
              <a:tailEnd/>
            </a:ln>
            <a:extLst/>
          </p:spPr>
          <p:txBody>
            <a:bodyPr wrap="square" anchor="ctr"/>
            <a:lstStyle/>
            <a:p>
              <a:pPr marL="171330" indent="-171330" fontAlgn="base">
                <a:spcBef>
                  <a:spcPct val="5000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</a:pPr>
              <a:endParaRPr lang="en-US" sz="900" b="1" dirty="0">
                <a:solidFill>
                  <a:srgbClr val="000000"/>
                </a:solidFill>
              </a:endParaRPr>
            </a:p>
            <a:p>
              <a:pPr algn="ctr"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GB" sz="1800" b="1" dirty="0">
                  <a:solidFill>
                    <a:srgbClr val="FFFFFF"/>
                  </a:solidFill>
                  <a:latin typeface="HelveticaNeueLT Std Med"/>
                </a:rPr>
                <a:t>Consumer Power</a:t>
              </a:r>
            </a:p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endParaRPr lang="en-US" sz="900" dirty="0">
                <a:solidFill>
                  <a:srgbClr val="000000"/>
                </a:solidFill>
              </a:endParaRPr>
            </a:p>
          </p:txBody>
        </p:sp>
        <p:sp>
          <p:nvSpPr>
            <p:cNvPr id="14" name="Rectangle 14"/>
            <p:cNvSpPr>
              <a:spLocks noChangeArrowheads="1"/>
            </p:cNvSpPr>
            <p:nvPr/>
          </p:nvSpPr>
          <p:spPr bwMode="auto">
            <a:xfrm>
              <a:off x="4629154" y="1583840"/>
              <a:ext cx="4127039" cy="1577578"/>
            </a:xfrm>
            <a:prstGeom prst="rect">
              <a:avLst/>
            </a:prstGeom>
            <a:solidFill>
              <a:srgbClr val="52DA3F"/>
            </a:solidFill>
            <a:ln w="38100">
              <a:solidFill>
                <a:srgbClr val="33CC33"/>
              </a:solidFill>
              <a:miter lim="800000"/>
              <a:headEnd/>
              <a:tailEnd/>
            </a:ln>
            <a:extLst/>
          </p:spPr>
          <p:txBody>
            <a:bodyPr wrap="square" anchor="ctr"/>
            <a:lstStyle/>
            <a:p>
              <a:pPr algn="ctr"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GB" sz="1800" b="1" dirty="0">
                  <a:solidFill>
                    <a:srgbClr val="FFFFFF"/>
                  </a:solidFill>
                  <a:latin typeface="HelveticaNeueLT Std Med"/>
                </a:rPr>
                <a:t>Gone Green</a:t>
              </a:r>
            </a:p>
          </p:txBody>
        </p:sp>
        <p:sp>
          <p:nvSpPr>
            <p:cNvPr id="15" name="Rectangle 14"/>
            <p:cNvSpPr>
              <a:spLocks noChangeArrowheads="1"/>
            </p:cNvSpPr>
            <p:nvPr/>
          </p:nvSpPr>
          <p:spPr bwMode="auto">
            <a:xfrm>
              <a:off x="4621426" y="3219823"/>
              <a:ext cx="4127039" cy="1639028"/>
            </a:xfrm>
            <a:prstGeom prst="rect">
              <a:avLst/>
            </a:prstGeom>
            <a:solidFill>
              <a:srgbClr val="7030A0"/>
            </a:solidFill>
            <a:ln w="38100">
              <a:solidFill>
                <a:srgbClr val="7030A0"/>
              </a:solidFill>
              <a:miter lim="800000"/>
              <a:headEnd/>
              <a:tailEnd/>
            </a:ln>
            <a:extLst/>
          </p:spPr>
          <p:txBody>
            <a:bodyPr wrap="square" anchor="ctr"/>
            <a:lstStyle/>
            <a:p>
              <a:pPr algn="ctr"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GB" sz="1800" b="1" dirty="0">
                  <a:solidFill>
                    <a:schemeClr val="bg1"/>
                  </a:solidFill>
                  <a:latin typeface="HelveticaNeueLT Std Med"/>
                </a:rPr>
                <a:t>Slow Progression</a:t>
              </a:r>
            </a:p>
          </p:txBody>
        </p:sp>
      </p:grpSp>
      <p:sp>
        <p:nvSpPr>
          <p:cNvPr id="4" name="TextBox 3"/>
          <p:cNvSpPr txBox="1"/>
          <p:nvPr/>
        </p:nvSpPr>
        <p:spPr>
          <a:xfrm>
            <a:off x="6075106" y="5801356"/>
            <a:ext cx="152131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 smtClean="0"/>
              <a:t>Green Ambition</a:t>
            </a:r>
            <a:endParaRPr lang="en-GB" sz="1400" dirty="0"/>
          </a:p>
        </p:txBody>
      </p:sp>
      <p:sp>
        <p:nvSpPr>
          <p:cNvPr id="16" name="TextBox 15"/>
          <p:cNvSpPr txBox="1"/>
          <p:nvPr/>
        </p:nvSpPr>
        <p:spPr>
          <a:xfrm>
            <a:off x="4565088" y="3101981"/>
            <a:ext cx="400110" cy="978794"/>
          </a:xfrm>
          <a:prstGeom prst="rect">
            <a:avLst/>
          </a:prstGeom>
          <a:noFill/>
        </p:spPr>
        <p:txBody>
          <a:bodyPr vert="vert270" wrap="none" rtlCol="0">
            <a:spAutoFit/>
          </a:bodyPr>
          <a:lstStyle/>
          <a:p>
            <a:r>
              <a:rPr lang="en-GB" sz="1400" dirty="0" smtClean="0"/>
              <a:t>Prosperity</a:t>
            </a:r>
            <a:endParaRPr lang="en-GB" sz="1400" dirty="0"/>
          </a:p>
        </p:txBody>
      </p:sp>
    </p:spTree>
    <p:extLst>
      <p:ext uri="{BB962C8B-B14F-4D97-AF65-F5344CB8AC3E}">
        <p14:creationId xmlns:p14="http://schemas.microsoft.com/office/powerpoint/2010/main" val="2490369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Construction Planning Assumptions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285750" lvl="1"/>
            <a:r>
              <a:rPr lang="en-GB" dirty="0" smtClean="0"/>
              <a:t>Based on contracted background (TEC Register and Embedded Generation Register)</a:t>
            </a:r>
          </a:p>
          <a:p>
            <a:pPr marL="285750" lvl="1"/>
            <a:r>
              <a:rPr lang="en-GB" dirty="0" smtClean="0"/>
              <a:t>Includes</a:t>
            </a:r>
          </a:p>
          <a:p>
            <a:pPr marL="685800" lvl="2"/>
            <a:r>
              <a:rPr lang="en-GB" dirty="0" smtClean="0"/>
              <a:t>Transmission Connected Generation (subject to a BCA)</a:t>
            </a:r>
          </a:p>
          <a:p>
            <a:pPr marL="685800" lvl="2"/>
            <a:r>
              <a:rPr lang="en-GB" dirty="0" smtClean="0"/>
              <a:t>Embedded Generation that is subject to a BEGA</a:t>
            </a:r>
          </a:p>
          <a:p>
            <a:pPr marL="685800" lvl="2"/>
            <a:r>
              <a:rPr lang="en-GB" dirty="0" smtClean="0"/>
              <a:t>Embedded Generation that is subject to a BELLA</a:t>
            </a:r>
          </a:p>
          <a:p>
            <a:pPr marL="285750" lvl="1"/>
            <a:r>
              <a:rPr lang="en-GB" dirty="0" smtClean="0"/>
              <a:t>Excludes</a:t>
            </a:r>
          </a:p>
          <a:p>
            <a:pPr marL="685800" lvl="2"/>
            <a:r>
              <a:rPr lang="en-GB" dirty="0" smtClean="0"/>
              <a:t>Embedded Generation that is not subject to a BELLA/BEGA</a:t>
            </a:r>
          </a:p>
          <a:p>
            <a:pPr marL="285750" lvl="1"/>
            <a:r>
              <a:rPr lang="en-GB" dirty="0" smtClean="0"/>
              <a:t>Provides visibility of what is a BM participant (BCAs and BEGAs)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961FB01-66CF-408F-8674-1D2E7CF20B93}" type="slidenum">
              <a:rPr lang="en-US" smtClean="0"/>
              <a:pPr>
                <a:defRPr/>
              </a:pPr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7725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Discussion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285750" lvl="1"/>
            <a:endParaRPr lang="en-GB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961FB01-66CF-408F-8674-1D2E7CF20B93}" type="slidenum">
              <a:rPr lang="en-US" smtClean="0"/>
              <a:pPr>
                <a:defRPr/>
              </a:pPr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6123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27" name="Slide Number Placeholder 6"/>
          <p:cNvSpPr txBox="1">
            <a:spLocks noGrp="1"/>
          </p:cNvSpPr>
          <p:nvPr/>
        </p:nvSpPr>
        <p:spPr bwMode="auto">
          <a:xfrm>
            <a:off x="6781800" y="6381750"/>
            <a:ext cx="2133600" cy="36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90417865-3A0A-4417-8E20-7BC95BA9B439}" type="slidenum">
              <a:rPr lang="en-US" sz="1200"/>
              <a:pPr algn="r"/>
              <a:t>34</a:t>
            </a:fld>
            <a:endParaRPr lang="en-US" sz="1200" dirty="0"/>
          </a:p>
        </p:txBody>
      </p:sp>
      <p:sp>
        <p:nvSpPr>
          <p:cNvPr id="184328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593725" y="1122352"/>
            <a:ext cx="8043863" cy="954107"/>
          </a:xfrm>
        </p:spPr>
        <p:txBody>
          <a:bodyPr/>
          <a:lstStyle/>
          <a:p>
            <a:r>
              <a:rPr lang="en-US" dirty="0" smtClean="0"/>
              <a:t>GSR022: </a:t>
            </a:r>
            <a:r>
              <a:rPr lang="en-GB" dirty="0" smtClean="0"/>
              <a:t>Review </a:t>
            </a:r>
            <a:r>
              <a:rPr lang="en-GB" dirty="0"/>
              <a:t>of Security and Economy Planned Transfer Conditions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type="subTitle" sz="quarter" idx="1"/>
          </p:nvPr>
        </p:nvSpPr>
        <p:spPr>
          <a:xfrm>
            <a:off x="715483" y="5410200"/>
            <a:ext cx="8043863" cy="503238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 smtClean="0"/>
              <a:t>Scope and Terms of Reference</a:t>
            </a:r>
          </a:p>
          <a:p>
            <a:endParaRPr lang="en-US" sz="2000" dirty="0" smtClean="0"/>
          </a:p>
          <a:p>
            <a:endParaRPr lang="en-US" sz="2000" dirty="0"/>
          </a:p>
          <a:p>
            <a:endParaRPr lang="en-GB" sz="2000" dirty="0" smtClean="0"/>
          </a:p>
          <a:p>
            <a:endParaRPr lang="en-GB" sz="2000" dirty="0"/>
          </a:p>
          <a:p>
            <a:endParaRPr lang="en-GB" sz="2000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5483" y="2474754"/>
            <a:ext cx="2186815" cy="27354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09255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ounded Rectangle 16"/>
          <p:cNvSpPr/>
          <p:nvPr/>
        </p:nvSpPr>
        <p:spPr bwMode="auto">
          <a:xfrm>
            <a:off x="520700" y="2828924"/>
            <a:ext cx="4330700" cy="2000251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9525" cap="flat" cmpd="sng" algn="ctr">
            <a:solidFill>
              <a:srgbClr val="99CCFF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GB">
              <a:ea typeface="ＭＳ Ｐゴシック" pitchFamily="-109" charset="-128"/>
            </a:endParaRPr>
          </a:p>
        </p:txBody>
      </p:sp>
      <p:sp>
        <p:nvSpPr>
          <p:cNvPr id="16" name="Rounded Rectangle 15"/>
          <p:cNvSpPr/>
          <p:nvPr/>
        </p:nvSpPr>
        <p:spPr bwMode="auto">
          <a:xfrm>
            <a:off x="520700" y="1806574"/>
            <a:ext cx="4330700" cy="955675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9525" cap="flat" cmpd="sng" algn="ctr">
            <a:solidFill>
              <a:srgbClr val="99CCFF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GB">
              <a:ea typeface="ＭＳ Ｐゴシック" pitchFamily="-109" charset="-128"/>
            </a:endParaRPr>
          </a:p>
        </p:txBody>
      </p:sp>
      <p:sp>
        <p:nvSpPr>
          <p:cNvPr id="3" name="Rounded Rectangle 2"/>
          <p:cNvSpPr/>
          <p:nvPr/>
        </p:nvSpPr>
        <p:spPr bwMode="auto">
          <a:xfrm>
            <a:off x="520700" y="4997450"/>
            <a:ext cx="4330700" cy="711200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9525" cap="flat" cmpd="sng" algn="ctr">
            <a:solidFill>
              <a:srgbClr val="99CCFF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GB" sz="2400">
              <a:ea typeface="ＭＳ Ｐゴシック" pitchFamily="-109" charset="-128"/>
            </a:endParaRPr>
          </a:p>
        </p:txBody>
      </p:sp>
      <p:sp>
        <p:nvSpPr>
          <p:cNvPr id="184327" name="Slide Number Placeholder 6"/>
          <p:cNvSpPr txBox="1">
            <a:spLocks noGrp="1"/>
          </p:cNvSpPr>
          <p:nvPr/>
        </p:nvSpPr>
        <p:spPr bwMode="auto">
          <a:xfrm>
            <a:off x="6781800" y="6381750"/>
            <a:ext cx="2133600" cy="36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90417865-3A0A-4417-8E20-7BC95BA9B439}" type="slidenum">
              <a:rPr lang="en-US" sz="1200"/>
              <a:pPr algn="r"/>
              <a:t>35</a:t>
            </a:fld>
            <a:endParaRPr lang="en-US" sz="1200"/>
          </a:p>
        </p:txBody>
      </p:sp>
      <p:sp>
        <p:nvSpPr>
          <p:cNvPr id="184328" name="Rectangle 2"/>
          <p:cNvSpPr>
            <a:spLocks noGrp="1" noChangeArrowheads="1"/>
          </p:cNvSpPr>
          <p:nvPr>
            <p:ph type="title"/>
          </p:nvPr>
        </p:nvSpPr>
        <p:spPr>
          <a:xfrm>
            <a:off x="593725" y="327006"/>
            <a:ext cx="8093075" cy="954107"/>
          </a:xfrm>
        </p:spPr>
        <p:txBody>
          <a:bodyPr/>
          <a:lstStyle/>
          <a:p>
            <a:r>
              <a:rPr lang="en-GB" dirty="0"/>
              <a:t>GSR022: </a:t>
            </a:r>
            <a:r>
              <a:rPr lang="en-US" dirty="0"/>
              <a:t>Review of Security and </a:t>
            </a:r>
            <a:br>
              <a:rPr lang="en-US" dirty="0"/>
            </a:br>
            <a:r>
              <a:rPr lang="en-US" dirty="0"/>
              <a:t>Economy Planned Transfer Conditions </a:t>
            </a:r>
            <a:endParaRPr lang="en-GB" sz="2400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1600" u="sng" dirty="0" smtClean="0"/>
              <a:t>Two separate work streams</a:t>
            </a:r>
          </a:p>
          <a:p>
            <a:r>
              <a:rPr lang="en-GB" sz="1600" dirty="0" smtClean="0"/>
              <a:t>Security Planned Transfer</a:t>
            </a:r>
          </a:p>
          <a:p>
            <a:pPr lvl="1"/>
            <a:r>
              <a:rPr lang="en-GB" sz="1200" dirty="0"/>
              <a:t>Decision mainly political</a:t>
            </a:r>
          </a:p>
          <a:p>
            <a:pPr lvl="1"/>
            <a:r>
              <a:rPr lang="en-GB" sz="1200" dirty="0" smtClean="0"/>
              <a:t>Some analysis is required</a:t>
            </a:r>
          </a:p>
          <a:p>
            <a:r>
              <a:rPr lang="en-GB" sz="1600" dirty="0" smtClean="0"/>
              <a:t>Economy Planned Transfer</a:t>
            </a:r>
          </a:p>
          <a:p>
            <a:pPr lvl="1"/>
            <a:r>
              <a:rPr lang="en-GB" sz="1200" dirty="0"/>
              <a:t>Decision mainly </a:t>
            </a:r>
            <a:r>
              <a:rPr lang="en-GB" sz="1200" dirty="0" smtClean="0"/>
              <a:t>economic</a:t>
            </a:r>
            <a:endParaRPr lang="en-GB" sz="1200" dirty="0"/>
          </a:p>
          <a:p>
            <a:pPr lvl="1"/>
            <a:r>
              <a:rPr lang="en-GB" sz="1200" dirty="0" smtClean="0"/>
              <a:t>Required understanding of the operating regimes for different types of plants</a:t>
            </a:r>
          </a:p>
          <a:p>
            <a:pPr lvl="1"/>
            <a:r>
              <a:rPr lang="en-GB" sz="1200" dirty="0" smtClean="0"/>
              <a:t>Comprehensive statistical analysis and Cost Benefit Analysis studies are necessary</a:t>
            </a:r>
          </a:p>
          <a:p>
            <a:pPr lvl="1"/>
            <a:r>
              <a:rPr lang="en-GB" sz="1200" dirty="0" smtClean="0"/>
              <a:t>The introduction of an additional background should not be ruled out at this stage</a:t>
            </a:r>
          </a:p>
          <a:p>
            <a:pPr lvl="1"/>
            <a:endParaRPr lang="en-GB" sz="1200" dirty="0"/>
          </a:p>
          <a:p>
            <a:pPr marL="0" indent="0">
              <a:buNone/>
            </a:pPr>
            <a:r>
              <a:rPr lang="en-GB" sz="1400" b="1" dirty="0" smtClean="0"/>
              <a:t>It is proposed that the Workgroup reports on each work stream separately.</a:t>
            </a:r>
            <a:endParaRPr lang="en-GB" sz="1400" b="1" dirty="0"/>
          </a:p>
          <a:p>
            <a:endParaRPr lang="en-GB" sz="1600" dirty="0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714875" y="2532260"/>
            <a:ext cx="3968750" cy="25554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5" name="Straight Connector 4"/>
          <p:cNvCxnSpPr/>
          <p:nvPr/>
        </p:nvCxnSpPr>
        <p:spPr bwMode="auto">
          <a:xfrm flipH="1">
            <a:off x="4452937" y="3986210"/>
            <a:ext cx="2093913" cy="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C00000"/>
            </a:solidFill>
            <a:prstDash val="lgDashDot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" name="Down Arrow 7"/>
          <p:cNvSpPr/>
          <p:nvPr/>
        </p:nvSpPr>
        <p:spPr bwMode="auto">
          <a:xfrm>
            <a:off x="4452937" y="4101281"/>
            <a:ext cx="241300" cy="241300"/>
          </a:xfrm>
          <a:prstGeom prst="downArrow">
            <a:avLst/>
          </a:prstGeom>
          <a:solidFill>
            <a:schemeClr val="accent5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r"/>
            <a:endParaRPr lang="en-GB">
              <a:ea typeface="ＭＳ Ｐゴシック" pitchFamily="-109" charset="-128"/>
            </a:endParaRPr>
          </a:p>
        </p:txBody>
      </p:sp>
      <p:sp>
        <p:nvSpPr>
          <p:cNvPr id="13" name="Down Arrow 12"/>
          <p:cNvSpPr/>
          <p:nvPr/>
        </p:nvSpPr>
        <p:spPr bwMode="auto">
          <a:xfrm rot="10800000">
            <a:off x="4451349" y="3635375"/>
            <a:ext cx="241300" cy="241300"/>
          </a:xfrm>
          <a:prstGeom prst="downArrow">
            <a:avLst/>
          </a:prstGeom>
          <a:solidFill>
            <a:schemeClr val="accent5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800" b="1" i="0" u="none" strike="noStrike" cap="none" normalizeH="0" baseline="0" dirty="0" smtClean="0">
              <a:ln>
                <a:noFill/>
              </a:ln>
              <a:solidFill>
                <a:srgbClr val="0079C1"/>
              </a:solidFill>
              <a:effectLst/>
              <a:latin typeface="Arial" charset="0"/>
              <a:ea typeface="ＭＳ Ｐゴシック" pitchFamily="-10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05411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ounded Rectangle 29"/>
          <p:cNvSpPr/>
          <p:nvPr/>
        </p:nvSpPr>
        <p:spPr bwMode="auto">
          <a:xfrm>
            <a:off x="600075" y="2519361"/>
            <a:ext cx="8029576" cy="2262189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800" b="1" i="0" u="none" strike="noStrike" cap="none" normalizeH="0" baseline="0" smtClean="0">
              <a:ln>
                <a:noFill/>
              </a:ln>
              <a:solidFill>
                <a:srgbClr val="0079C1"/>
              </a:solidFill>
              <a:effectLst/>
              <a:latin typeface="Arial" charset="0"/>
              <a:ea typeface="ＭＳ Ｐゴシック" pitchFamily="-109" charset="-128"/>
            </a:endParaRPr>
          </a:p>
        </p:txBody>
      </p:sp>
      <p:sp>
        <p:nvSpPr>
          <p:cNvPr id="184327" name="Slide Number Placeholder 6"/>
          <p:cNvSpPr txBox="1">
            <a:spLocks noGrp="1"/>
          </p:cNvSpPr>
          <p:nvPr/>
        </p:nvSpPr>
        <p:spPr bwMode="auto">
          <a:xfrm>
            <a:off x="6781800" y="6381750"/>
            <a:ext cx="2133600" cy="36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90417865-3A0A-4417-8E20-7BC95BA9B439}" type="slidenum">
              <a:rPr lang="en-US" sz="1200"/>
              <a:pPr algn="r"/>
              <a:t>36</a:t>
            </a:fld>
            <a:endParaRPr lang="en-US" sz="1200"/>
          </a:p>
        </p:txBody>
      </p:sp>
      <p:sp>
        <p:nvSpPr>
          <p:cNvPr id="18432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GSR022-</a:t>
            </a:r>
            <a:r>
              <a:rPr lang="en-GB" dirty="0"/>
              <a:t> </a:t>
            </a:r>
            <a:r>
              <a:rPr lang="en-GB" dirty="0" smtClean="0"/>
              <a:t>WS1: </a:t>
            </a:r>
            <a:br>
              <a:rPr lang="en-GB" dirty="0" smtClean="0"/>
            </a:br>
            <a:r>
              <a:rPr lang="en-US" dirty="0" smtClean="0"/>
              <a:t>Security </a:t>
            </a:r>
            <a:r>
              <a:rPr lang="en-US" dirty="0"/>
              <a:t>Planned Transfer Conditions </a:t>
            </a:r>
            <a:endParaRPr lang="en-GB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GB" sz="400" b="1" dirty="0" smtClean="0"/>
          </a:p>
          <a:p>
            <a:pPr marL="47625"/>
            <a:r>
              <a:rPr lang="en-US" sz="1600" dirty="0" smtClean="0"/>
              <a:t>What is it that we are trying to achieve, and what </a:t>
            </a:r>
            <a:r>
              <a:rPr lang="en-US" sz="1600" dirty="0"/>
              <a:t>are the expectations of our stakeholders? </a:t>
            </a:r>
            <a:endParaRPr lang="en-US" sz="1600" dirty="0" smtClean="0"/>
          </a:p>
          <a:p>
            <a:pPr marL="47625"/>
            <a:endParaRPr lang="en-US" sz="1600" dirty="0"/>
          </a:p>
          <a:p>
            <a:pPr marL="0" indent="0" algn="ctr">
              <a:buNone/>
            </a:pPr>
            <a:r>
              <a:rPr lang="en-US" sz="1600" dirty="0" smtClean="0"/>
              <a:t>Providing transmission capacity to ensure that the peak demand can be supplied by generation that </a:t>
            </a:r>
            <a:r>
              <a:rPr lang="en-US" sz="1600" u="sng" dirty="0" smtClean="0"/>
              <a:t>might be available </a:t>
            </a:r>
            <a:r>
              <a:rPr lang="en-US" sz="1600" dirty="0" smtClean="0"/>
              <a:t>in a different part of the network</a:t>
            </a:r>
            <a:br>
              <a:rPr lang="en-US" sz="1600" dirty="0" smtClean="0"/>
            </a:br>
            <a:endParaRPr lang="en-US" sz="1600" dirty="0" smtClean="0"/>
          </a:p>
          <a:p>
            <a:pPr marL="0" indent="0" algn="ctr">
              <a:buNone/>
            </a:pPr>
            <a:r>
              <a:rPr lang="en-US" sz="1600" dirty="0" smtClean="0"/>
              <a:t>vs.</a:t>
            </a:r>
          </a:p>
          <a:p>
            <a:pPr marL="0" indent="0" algn="ctr">
              <a:buNone/>
            </a:pPr>
            <a:endParaRPr lang="en-US" sz="1600" dirty="0" smtClean="0"/>
          </a:p>
          <a:p>
            <a:pPr marL="0" indent="0" algn="ctr">
              <a:buNone/>
            </a:pPr>
            <a:r>
              <a:rPr lang="en-US" sz="1600" dirty="0"/>
              <a:t>Providing transmission capacity </a:t>
            </a:r>
            <a:r>
              <a:rPr lang="en-US" sz="1600" dirty="0" smtClean="0"/>
              <a:t>to </a:t>
            </a:r>
            <a:r>
              <a:rPr lang="en-US" sz="1600" dirty="0"/>
              <a:t>ensure that the peak demand can be </a:t>
            </a:r>
            <a:r>
              <a:rPr lang="en-US" sz="1600" dirty="0" smtClean="0"/>
              <a:t>supplied by generation that we are </a:t>
            </a:r>
            <a:r>
              <a:rPr lang="en-US" sz="1600" u="sng" dirty="0" smtClean="0"/>
              <a:t>100% certain is available </a:t>
            </a:r>
            <a:r>
              <a:rPr lang="en-US" sz="1600" dirty="0"/>
              <a:t/>
            </a:r>
            <a:br>
              <a:rPr lang="en-US" sz="1600" dirty="0"/>
            </a:br>
            <a:endParaRPr lang="en-US" sz="1600" dirty="0" smtClean="0"/>
          </a:p>
          <a:p>
            <a:pPr marL="47625"/>
            <a:endParaRPr lang="en-GB" sz="1600" dirty="0" smtClean="0"/>
          </a:p>
          <a:p>
            <a:pPr marL="47625"/>
            <a:r>
              <a:rPr lang="en-GB" sz="1600" dirty="0" smtClean="0"/>
              <a:t>Potentially </a:t>
            </a:r>
            <a:r>
              <a:rPr lang="en-GB" sz="1600" dirty="0"/>
              <a:t>a criteria that applies differently for different areas could be used (large vs small area or importing vs exporting area)</a:t>
            </a:r>
          </a:p>
          <a:p>
            <a:pPr marL="47625"/>
            <a:endParaRPr lang="en-GB" sz="1600" dirty="0" smtClean="0"/>
          </a:p>
          <a:p>
            <a:pPr marL="47625"/>
            <a:endParaRPr lang="en-US" sz="1600" dirty="0" smtClean="0"/>
          </a:p>
          <a:p>
            <a:pPr marL="47625"/>
            <a:endParaRPr lang="en-US" sz="1600" dirty="0"/>
          </a:p>
          <a:p>
            <a:pPr marL="0" indent="0" eaLnBrk="1" hangingPunct="1">
              <a:spcAft>
                <a:spcPct val="0"/>
              </a:spcAft>
              <a:buClrTx/>
              <a:buNone/>
            </a:pPr>
            <a:endParaRPr lang="en-GB" sz="1600" dirty="0">
              <a:solidFill>
                <a:schemeClr val="tx1"/>
              </a:solidFill>
              <a:ea typeface="ＭＳ Ｐゴシック" pitchFamily="-10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27393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27" name="Slide Number Placeholder 6"/>
          <p:cNvSpPr txBox="1">
            <a:spLocks noGrp="1"/>
          </p:cNvSpPr>
          <p:nvPr/>
        </p:nvSpPr>
        <p:spPr bwMode="auto">
          <a:xfrm>
            <a:off x="6781800" y="6381750"/>
            <a:ext cx="2133600" cy="36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90417865-3A0A-4417-8E20-7BC95BA9B439}" type="slidenum">
              <a:rPr lang="en-US" sz="1200"/>
              <a:pPr algn="r"/>
              <a:t>37</a:t>
            </a:fld>
            <a:endParaRPr lang="en-US" sz="1200"/>
          </a:p>
        </p:txBody>
      </p:sp>
      <p:sp>
        <p:nvSpPr>
          <p:cNvPr id="18432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GSR022-</a:t>
            </a:r>
            <a:r>
              <a:rPr lang="en-GB" dirty="0"/>
              <a:t> </a:t>
            </a:r>
            <a:r>
              <a:rPr lang="en-GB" dirty="0" smtClean="0"/>
              <a:t>WS1: </a:t>
            </a:r>
            <a:br>
              <a:rPr lang="en-GB" dirty="0" smtClean="0"/>
            </a:br>
            <a:r>
              <a:rPr lang="en-US" dirty="0" smtClean="0"/>
              <a:t>Security </a:t>
            </a:r>
            <a:r>
              <a:rPr lang="en-US" dirty="0"/>
              <a:t>Planned Transfer Conditions </a:t>
            </a:r>
            <a:endParaRPr lang="en-GB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GB" sz="1800" b="1" dirty="0" smtClean="0"/>
          </a:p>
          <a:p>
            <a:pPr marL="47625"/>
            <a:r>
              <a:rPr lang="en-US" sz="1800" dirty="0" smtClean="0"/>
              <a:t>Review of the Straight Scaling Technique (Could be an interim position)</a:t>
            </a:r>
          </a:p>
          <a:p>
            <a:pPr marL="47625"/>
            <a:endParaRPr lang="en-US" sz="1800" dirty="0" smtClean="0"/>
          </a:p>
          <a:p>
            <a:pPr marL="47625"/>
            <a:r>
              <a:rPr lang="en-US" sz="1800" dirty="0" smtClean="0"/>
              <a:t>Review of assumptions on Interconnectors</a:t>
            </a:r>
          </a:p>
          <a:p>
            <a:pPr marL="47625"/>
            <a:endParaRPr lang="en-US" sz="1800" dirty="0" smtClean="0"/>
          </a:p>
          <a:p>
            <a:pPr marL="47625"/>
            <a:r>
              <a:rPr lang="en-US" sz="1800" dirty="0"/>
              <a:t>Review of assumptions </a:t>
            </a:r>
            <a:r>
              <a:rPr lang="en-US" sz="1800" dirty="0" smtClean="0"/>
              <a:t>on other generation types</a:t>
            </a:r>
          </a:p>
          <a:p>
            <a:pPr marL="47625"/>
            <a:endParaRPr lang="en-US" sz="1800" dirty="0" smtClean="0"/>
          </a:p>
          <a:p>
            <a:pPr marL="47625"/>
            <a:r>
              <a:rPr lang="en-US" sz="1800" dirty="0" smtClean="0"/>
              <a:t>A view on Demand Side Management 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820795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ounded Rectangle 19"/>
          <p:cNvSpPr/>
          <p:nvPr/>
        </p:nvSpPr>
        <p:spPr bwMode="auto">
          <a:xfrm>
            <a:off x="4791074" y="5022054"/>
            <a:ext cx="4029076" cy="350046"/>
          </a:xfrm>
          <a:prstGeom prst="roundRect">
            <a:avLst/>
          </a:prstGeom>
          <a:solidFill>
            <a:srgbClr val="FFC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800" b="1" i="0" u="none" strike="noStrike" cap="none" normalizeH="0" baseline="0" smtClean="0">
              <a:ln>
                <a:noFill/>
              </a:ln>
              <a:solidFill>
                <a:srgbClr val="0079C1"/>
              </a:solidFill>
              <a:effectLst/>
              <a:latin typeface="Arial" charset="0"/>
              <a:ea typeface="ＭＳ Ｐゴシック" pitchFamily="-109" charset="-128"/>
            </a:endParaRPr>
          </a:p>
        </p:txBody>
      </p:sp>
      <p:sp>
        <p:nvSpPr>
          <p:cNvPr id="19" name="Rounded Rectangle 18"/>
          <p:cNvSpPr/>
          <p:nvPr/>
        </p:nvSpPr>
        <p:spPr bwMode="auto">
          <a:xfrm>
            <a:off x="4772024" y="4723208"/>
            <a:ext cx="4029076" cy="259557"/>
          </a:xfrm>
          <a:prstGeom prst="roundRect">
            <a:avLst/>
          </a:prstGeom>
          <a:solidFill>
            <a:srgbClr val="FFC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800" b="1" i="0" u="none" strike="noStrike" cap="none" normalizeH="0" baseline="0" smtClean="0">
              <a:ln>
                <a:noFill/>
              </a:ln>
              <a:solidFill>
                <a:srgbClr val="0079C1"/>
              </a:solidFill>
              <a:effectLst/>
              <a:latin typeface="Arial" charset="0"/>
              <a:ea typeface="ＭＳ Ｐゴシック" pitchFamily="-109" charset="-128"/>
            </a:endParaRPr>
          </a:p>
        </p:txBody>
      </p:sp>
      <p:sp>
        <p:nvSpPr>
          <p:cNvPr id="18" name="Rounded Rectangle 17"/>
          <p:cNvSpPr/>
          <p:nvPr/>
        </p:nvSpPr>
        <p:spPr bwMode="auto">
          <a:xfrm>
            <a:off x="4781549" y="3105150"/>
            <a:ext cx="4029076" cy="361949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800" b="1" i="0" u="none" strike="noStrike" cap="none" normalizeH="0" baseline="0" smtClean="0">
              <a:ln>
                <a:noFill/>
              </a:ln>
              <a:solidFill>
                <a:srgbClr val="0079C1"/>
              </a:solidFill>
              <a:effectLst/>
              <a:latin typeface="Arial" charset="0"/>
              <a:ea typeface="ＭＳ Ｐゴシック" pitchFamily="-109" charset="-128"/>
            </a:endParaRPr>
          </a:p>
        </p:txBody>
      </p:sp>
      <p:sp>
        <p:nvSpPr>
          <p:cNvPr id="32" name="Rounded Rectangle 31"/>
          <p:cNvSpPr/>
          <p:nvPr/>
        </p:nvSpPr>
        <p:spPr bwMode="auto">
          <a:xfrm>
            <a:off x="4781549" y="5429250"/>
            <a:ext cx="4029076" cy="609600"/>
          </a:xfrm>
          <a:prstGeom prst="roundRect">
            <a:avLst/>
          </a:prstGeom>
          <a:solidFill>
            <a:schemeClr val="bg1">
              <a:lumMod val="7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800" b="1" i="0" u="none" strike="noStrike" cap="none" normalizeH="0" baseline="0" smtClean="0">
              <a:ln>
                <a:noFill/>
              </a:ln>
              <a:solidFill>
                <a:srgbClr val="0079C1"/>
              </a:solidFill>
              <a:effectLst/>
              <a:latin typeface="Arial" charset="0"/>
              <a:ea typeface="ＭＳ Ｐゴシック" pitchFamily="-109" charset="-128"/>
            </a:endParaRPr>
          </a:p>
        </p:txBody>
      </p:sp>
      <p:sp>
        <p:nvSpPr>
          <p:cNvPr id="29" name="Rounded Rectangle 28"/>
          <p:cNvSpPr/>
          <p:nvPr/>
        </p:nvSpPr>
        <p:spPr bwMode="auto">
          <a:xfrm>
            <a:off x="4772024" y="4445793"/>
            <a:ext cx="4029076" cy="259557"/>
          </a:xfrm>
          <a:prstGeom prst="roundRect">
            <a:avLst/>
          </a:prstGeom>
          <a:solidFill>
            <a:srgbClr val="FFC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800" b="1" i="0" u="none" strike="noStrike" cap="none" normalizeH="0" baseline="0" smtClean="0">
              <a:ln>
                <a:noFill/>
              </a:ln>
              <a:solidFill>
                <a:srgbClr val="0079C1"/>
              </a:solidFill>
              <a:effectLst/>
              <a:latin typeface="Arial" charset="0"/>
              <a:ea typeface="ＭＳ Ｐゴシック" pitchFamily="-109" charset="-128"/>
            </a:endParaRPr>
          </a:p>
        </p:txBody>
      </p:sp>
      <p:sp>
        <p:nvSpPr>
          <p:cNvPr id="28" name="Rounded Rectangle 27"/>
          <p:cNvSpPr/>
          <p:nvPr/>
        </p:nvSpPr>
        <p:spPr bwMode="auto">
          <a:xfrm>
            <a:off x="4762499" y="4169568"/>
            <a:ext cx="4029076" cy="235745"/>
          </a:xfrm>
          <a:prstGeom prst="roundRect">
            <a:avLst/>
          </a:prstGeom>
          <a:solidFill>
            <a:srgbClr val="FFC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800" b="1" i="0" u="none" strike="noStrike" cap="none" normalizeH="0" baseline="0" smtClean="0">
              <a:ln>
                <a:noFill/>
              </a:ln>
              <a:solidFill>
                <a:srgbClr val="0079C1"/>
              </a:solidFill>
              <a:effectLst/>
              <a:latin typeface="Arial" charset="0"/>
              <a:ea typeface="ＭＳ Ｐゴシック" pitchFamily="-109" charset="-128"/>
            </a:endParaRPr>
          </a:p>
        </p:txBody>
      </p:sp>
      <p:sp>
        <p:nvSpPr>
          <p:cNvPr id="27" name="Rounded Rectangle 26"/>
          <p:cNvSpPr/>
          <p:nvPr/>
        </p:nvSpPr>
        <p:spPr bwMode="auto">
          <a:xfrm>
            <a:off x="4767262" y="3512343"/>
            <a:ext cx="4029076" cy="597693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800" b="1" i="0" u="none" strike="noStrike" cap="none" normalizeH="0" baseline="0" smtClean="0">
              <a:ln>
                <a:noFill/>
              </a:ln>
              <a:solidFill>
                <a:srgbClr val="0079C1"/>
              </a:solidFill>
              <a:effectLst/>
              <a:latin typeface="Arial" charset="0"/>
              <a:ea typeface="ＭＳ Ｐゴシック" pitchFamily="-109" charset="-128"/>
            </a:endParaRPr>
          </a:p>
        </p:txBody>
      </p:sp>
      <p:sp>
        <p:nvSpPr>
          <p:cNvPr id="25" name="Rounded Rectangle 24"/>
          <p:cNvSpPr/>
          <p:nvPr/>
        </p:nvSpPr>
        <p:spPr bwMode="auto">
          <a:xfrm>
            <a:off x="4781549" y="2396727"/>
            <a:ext cx="4029076" cy="622698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800" b="1" i="0" u="none" strike="noStrike" cap="none" normalizeH="0" baseline="0" smtClean="0">
              <a:ln>
                <a:noFill/>
              </a:ln>
              <a:solidFill>
                <a:srgbClr val="0079C1"/>
              </a:solidFill>
              <a:effectLst/>
              <a:latin typeface="Arial" charset="0"/>
              <a:ea typeface="ＭＳ Ｐゴシック" pitchFamily="-109" charset="-128"/>
            </a:endParaRPr>
          </a:p>
        </p:txBody>
      </p:sp>
      <p:sp>
        <p:nvSpPr>
          <p:cNvPr id="23" name="Rounded Rectangle 22"/>
          <p:cNvSpPr/>
          <p:nvPr/>
        </p:nvSpPr>
        <p:spPr bwMode="auto">
          <a:xfrm>
            <a:off x="4762499" y="1995487"/>
            <a:ext cx="4029076" cy="353615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800" b="1" i="0" u="none" strike="noStrike" cap="none" normalizeH="0" baseline="0" smtClean="0">
              <a:ln>
                <a:noFill/>
              </a:ln>
              <a:solidFill>
                <a:srgbClr val="0079C1"/>
              </a:solidFill>
              <a:effectLst/>
              <a:latin typeface="Arial" charset="0"/>
              <a:ea typeface="ＭＳ Ｐゴシック" pitchFamily="-109" charset="-128"/>
            </a:endParaRPr>
          </a:p>
        </p:txBody>
      </p:sp>
      <p:sp>
        <p:nvSpPr>
          <p:cNvPr id="10" name="Rounded Rectangle 9"/>
          <p:cNvSpPr/>
          <p:nvPr/>
        </p:nvSpPr>
        <p:spPr bwMode="auto">
          <a:xfrm>
            <a:off x="4781549" y="1547812"/>
            <a:ext cx="4029076" cy="385763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800" b="1" i="0" u="none" strike="noStrike" cap="none" normalizeH="0" baseline="0" smtClean="0">
              <a:ln>
                <a:noFill/>
              </a:ln>
              <a:solidFill>
                <a:srgbClr val="0079C1"/>
              </a:solidFill>
              <a:effectLst/>
              <a:latin typeface="Arial" charset="0"/>
              <a:ea typeface="ＭＳ Ｐゴシック" pitchFamily="-109" charset="-128"/>
            </a:endParaRPr>
          </a:p>
        </p:txBody>
      </p:sp>
      <p:sp>
        <p:nvSpPr>
          <p:cNvPr id="7" name="Rounded Rectangle 6"/>
          <p:cNvSpPr/>
          <p:nvPr/>
        </p:nvSpPr>
        <p:spPr bwMode="auto">
          <a:xfrm>
            <a:off x="524932" y="1552573"/>
            <a:ext cx="4028018" cy="3300413"/>
          </a:xfrm>
          <a:prstGeom prst="roundRect">
            <a:avLst>
              <a:gd name="adj" fmla="val 8564"/>
            </a:avLst>
          </a:prstGeom>
          <a:solidFill>
            <a:schemeClr val="bg1">
              <a:lumMod val="95000"/>
            </a:schemeClr>
          </a:solidFill>
          <a:ln w="9525" cap="flat" cmpd="sng" algn="ctr">
            <a:solidFill>
              <a:srgbClr val="99CCFF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800" b="1" i="0" u="none" strike="noStrike" cap="none" normalizeH="0" baseline="0" smtClean="0">
              <a:ln>
                <a:noFill/>
              </a:ln>
              <a:solidFill>
                <a:srgbClr val="0079C1"/>
              </a:solidFill>
              <a:effectLst/>
              <a:latin typeface="Arial" charset="0"/>
              <a:ea typeface="ＭＳ Ｐゴシック" pitchFamily="-109" charset="-128"/>
            </a:endParaRPr>
          </a:p>
        </p:txBody>
      </p:sp>
      <p:sp>
        <p:nvSpPr>
          <p:cNvPr id="184327" name="Slide Number Placeholder 6"/>
          <p:cNvSpPr txBox="1">
            <a:spLocks noGrp="1"/>
          </p:cNvSpPr>
          <p:nvPr/>
        </p:nvSpPr>
        <p:spPr bwMode="auto">
          <a:xfrm>
            <a:off x="6781800" y="6381750"/>
            <a:ext cx="2133600" cy="36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90417865-3A0A-4417-8E20-7BC95BA9B439}" type="slidenum">
              <a:rPr lang="en-US" sz="1200"/>
              <a:pPr algn="r"/>
              <a:t>38</a:t>
            </a:fld>
            <a:endParaRPr lang="en-US" sz="1200"/>
          </a:p>
        </p:txBody>
      </p:sp>
      <p:sp>
        <p:nvSpPr>
          <p:cNvPr id="184328" name="Rectangle 2"/>
          <p:cNvSpPr>
            <a:spLocks noGrp="1" noChangeArrowheads="1"/>
          </p:cNvSpPr>
          <p:nvPr>
            <p:ph type="title"/>
          </p:nvPr>
        </p:nvSpPr>
        <p:spPr>
          <a:xfrm>
            <a:off x="593725" y="327006"/>
            <a:ext cx="8093075" cy="954107"/>
          </a:xfrm>
        </p:spPr>
        <p:txBody>
          <a:bodyPr/>
          <a:lstStyle/>
          <a:p>
            <a:r>
              <a:rPr lang="en-GB" dirty="0" smtClean="0"/>
              <a:t>GSR022-</a:t>
            </a:r>
            <a:r>
              <a:rPr lang="en-GB" dirty="0"/>
              <a:t> </a:t>
            </a:r>
            <a:r>
              <a:rPr lang="en-GB" dirty="0" smtClean="0"/>
              <a:t>WS2: </a:t>
            </a:r>
            <a:br>
              <a:rPr lang="en-GB" dirty="0" smtClean="0"/>
            </a:br>
            <a:r>
              <a:rPr lang="en-US" dirty="0" smtClean="0"/>
              <a:t>Economy Planned </a:t>
            </a:r>
            <a:r>
              <a:rPr lang="en-US" dirty="0"/>
              <a:t>Transfer Conditions </a:t>
            </a:r>
            <a:endParaRPr lang="en-GB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endParaRPr lang="en-GB" sz="400" b="1" dirty="0" smtClean="0"/>
          </a:p>
          <a:p>
            <a:pPr marL="447675" lvl="1"/>
            <a:r>
              <a:rPr lang="en-US" sz="1400" dirty="0" smtClean="0"/>
              <a:t>Is a need to change existing scaling factors?</a:t>
            </a:r>
          </a:p>
          <a:p>
            <a:pPr marL="447675" lvl="1"/>
            <a:endParaRPr lang="en-US" sz="1400" dirty="0" smtClean="0"/>
          </a:p>
          <a:p>
            <a:pPr marL="447675" lvl="1"/>
            <a:r>
              <a:rPr lang="en-US" sz="1400" dirty="0" smtClean="0"/>
              <a:t>What is the most suitable way to model new technologies (solar, storage, …etc.)?</a:t>
            </a:r>
          </a:p>
          <a:p>
            <a:pPr marL="447675" lvl="1"/>
            <a:endParaRPr lang="en-US" sz="1400" dirty="0" smtClean="0"/>
          </a:p>
          <a:p>
            <a:pPr marL="447675" lvl="1"/>
            <a:r>
              <a:rPr lang="en-US" sz="1400" dirty="0" smtClean="0"/>
              <a:t>What is the level to which all types of generation should be dispatched at?</a:t>
            </a:r>
          </a:p>
          <a:p>
            <a:pPr marL="447675" lvl="1"/>
            <a:endParaRPr lang="en-US" sz="1400" dirty="0" smtClean="0"/>
          </a:p>
          <a:p>
            <a:pPr marL="447675" lvl="1"/>
            <a:r>
              <a:rPr lang="en-US" sz="1400" dirty="0" smtClean="0"/>
              <a:t>How to address scenarios with generation being in excess of demand? </a:t>
            </a:r>
          </a:p>
          <a:p>
            <a:pPr marL="447675" lvl="1"/>
            <a:endParaRPr lang="en-US" sz="1400" dirty="0"/>
          </a:p>
          <a:p>
            <a:pPr marL="161925" lvl="1" indent="0">
              <a:buNone/>
            </a:pPr>
            <a:r>
              <a:rPr lang="en-US" sz="1400" dirty="0" smtClean="0"/>
              <a:t/>
            </a:r>
            <a:br>
              <a:rPr lang="en-US" sz="1400" dirty="0" smtClean="0"/>
            </a:br>
            <a:endParaRPr lang="en-US" sz="1400" dirty="0"/>
          </a:p>
        </p:txBody>
      </p:sp>
      <p:sp>
        <p:nvSpPr>
          <p:cNvPr id="9" name="Content Placeholder 8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200" dirty="0" smtClean="0"/>
              <a:t>Has there been any </a:t>
            </a:r>
            <a:r>
              <a:rPr lang="en-US" sz="1200" dirty="0"/>
              <a:t>change to assumptions that were used to specify the current scaling </a:t>
            </a:r>
            <a:r>
              <a:rPr lang="en-US" sz="1200" dirty="0" smtClean="0"/>
              <a:t>factors?</a:t>
            </a:r>
            <a:endParaRPr lang="en-US" sz="1200" dirty="0"/>
          </a:p>
          <a:p>
            <a:pPr marL="0" indent="0">
              <a:buNone/>
            </a:pPr>
            <a:r>
              <a:rPr lang="en-US" sz="1200" dirty="0" smtClean="0"/>
              <a:t>To what extent did the </a:t>
            </a:r>
            <a:r>
              <a:rPr lang="en-US" sz="1200" dirty="0"/>
              <a:t>CPA conducted by the GSR009 workgroup </a:t>
            </a:r>
            <a:r>
              <a:rPr lang="en-US" sz="1200" dirty="0" smtClean="0"/>
              <a:t>consider different </a:t>
            </a:r>
            <a:r>
              <a:rPr lang="en-US" sz="1200" dirty="0"/>
              <a:t>boundaries.</a:t>
            </a:r>
          </a:p>
          <a:p>
            <a:pPr marL="0" indent="0">
              <a:buNone/>
            </a:pPr>
            <a:r>
              <a:rPr lang="en-US" sz="1200" dirty="0" smtClean="0"/>
              <a:t>Is there any discrepancy </a:t>
            </a:r>
            <a:r>
              <a:rPr lang="en-US" sz="1200" dirty="0"/>
              <a:t>between the methodology used by GSR009 workgroup and that used by different TOs to support the need case for their </a:t>
            </a:r>
            <a:r>
              <a:rPr lang="en-US" sz="1200" dirty="0" smtClean="0"/>
              <a:t>investment?</a:t>
            </a:r>
          </a:p>
          <a:p>
            <a:pPr marL="0" indent="0">
              <a:buNone/>
            </a:pPr>
            <a:r>
              <a:rPr lang="en-US" sz="1200" dirty="0" smtClean="0"/>
              <a:t>Is there any discrepancy between </a:t>
            </a:r>
            <a:r>
              <a:rPr lang="en-US" sz="1200" dirty="0"/>
              <a:t>the methodology used by GSR009 workgroup </a:t>
            </a:r>
            <a:r>
              <a:rPr lang="en-US" sz="1200" dirty="0" smtClean="0"/>
              <a:t>and NOA?</a:t>
            </a:r>
            <a:endParaRPr lang="en-US" sz="1200" dirty="0"/>
          </a:p>
          <a:p>
            <a:pPr marL="0" indent="0">
              <a:buNone/>
            </a:pPr>
            <a:r>
              <a:rPr lang="en-GB" sz="1200" dirty="0" smtClean="0"/>
              <a:t>Do we need a new set of Planned Transfer Conditions or is it sufficient to modify the Economy Planned Transfer Conditions? </a:t>
            </a:r>
            <a:endParaRPr lang="en-GB" sz="1200" dirty="0"/>
          </a:p>
          <a:p>
            <a:pPr marL="0" indent="0">
              <a:buNone/>
            </a:pPr>
            <a:r>
              <a:rPr lang="en-GB" sz="1200" dirty="0" smtClean="0"/>
              <a:t>What methodology should we use for CPA?</a:t>
            </a:r>
          </a:p>
          <a:p>
            <a:pPr marL="0" indent="0">
              <a:buNone/>
            </a:pPr>
            <a:r>
              <a:rPr lang="en-GB" sz="1200" dirty="0" smtClean="0"/>
              <a:t>What scenarios should be covered by the CPA?</a:t>
            </a:r>
            <a:endParaRPr lang="en-GB" sz="1200" dirty="0"/>
          </a:p>
          <a:p>
            <a:pPr marL="0" indent="0">
              <a:buNone/>
            </a:pPr>
            <a:r>
              <a:rPr lang="en-GB" sz="1200" dirty="0"/>
              <a:t>What </a:t>
            </a:r>
            <a:r>
              <a:rPr lang="en-GB" sz="1200" dirty="0" smtClean="0"/>
              <a:t>are the “new” scaling factors?</a:t>
            </a:r>
          </a:p>
          <a:p>
            <a:pPr marL="0" indent="0">
              <a:buNone/>
            </a:pPr>
            <a:r>
              <a:rPr lang="en-GB" sz="1200" dirty="0" smtClean="0"/>
              <a:t>What data do we have regarding all different types of generatio</a:t>
            </a:r>
            <a:r>
              <a:rPr lang="en-GB" sz="1200" dirty="0"/>
              <a:t>n</a:t>
            </a:r>
          </a:p>
          <a:p>
            <a:pPr marL="0" indent="0">
              <a:buNone/>
            </a:pPr>
            <a:r>
              <a:rPr lang="en-GB" sz="1200" dirty="0"/>
              <a:t>What are the advantages/disadvantages of a locational criteria (large vs small area or importing vs exporting area</a:t>
            </a:r>
            <a:r>
              <a:rPr lang="en-GB" sz="1200" dirty="0" smtClean="0"/>
              <a:t>)</a:t>
            </a:r>
            <a:endParaRPr lang="en-GB" sz="1200" dirty="0"/>
          </a:p>
          <a:p>
            <a:pPr marL="0" indent="0">
              <a:buNone/>
            </a:pPr>
            <a:endParaRPr lang="en-GB" sz="1200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81923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Discussion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285750" lvl="1"/>
            <a:endParaRPr lang="en-GB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961FB01-66CF-408F-8674-1D2E7CF20B93}" type="slidenum">
              <a:rPr lang="en-US" smtClean="0"/>
              <a:pPr>
                <a:defRPr/>
              </a:pPr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4452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27" name="Slide Number Placeholder 6"/>
          <p:cNvSpPr txBox="1">
            <a:spLocks noGrp="1"/>
          </p:cNvSpPr>
          <p:nvPr/>
        </p:nvSpPr>
        <p:spPr bwMode="auto">
          <a:xfrm>
            <a:off x="6781800" y="6381750"/>
            <a:ext cx="2133600" cy="36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90417865-3A0A-4417-8E20-7BC95BA9B439}" type="slidenum">
              <a:rPr lang="en-US" sz="1200"/>
              <a:pPr algn="r"/>
              <a:t>4</a:t>
            </a:fld>
            <a:endParaRPr lang="en-US" sz="1200" dirty="0"/>
          </a:p>
        </p:txBody>
      </p:sp>
      <p:sp>
        <p:nvSpPr>
          <p:cNvPr id="18432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Scope</a:t>
            </a:r>
            <a:endParaRPr lang="en-GB" sz="2400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z="2000" b="1" dirty="0" smtClean="0"/>
          </a:p>
          <a:p>
            <a:r>
              <a:rPr lang="en-US" sz="2000" b="1" dirty="0" smtClean="0"/>
              <a:t>Question 1:</a:t>
            </a:r>
            <a:r>
              <a:rPr lang="en-US" sz="2000" dirty="0" smtClean="0"/>
              <a:t> How to ensure that Small and Medium Embedded Power Stations are appropriately accounted for in the investment planning studies?</a:t>
            </a:r>
          </a:p>
          <a:p>
            <a:endParaRPr lang="en-US" sz="2000" dirty="0" smtClean="0"/>
          </a:p>
          <a:p>
            <a:endParaRPr lang="en-US" sz="2000" dirty="0" smtClean="0"/>
          </a:p>
          <a:p>
            <a:pPr lvl="0"/>
            <a:r>
              <a:rPr lang="en-US" sz="2000" b="1" dirty="0"/>
              <a:t>Question </a:t>
            </a:r>
            <a:r>
              <a:rPr lang="en-US" sz="2000" b="1" dirty="0" smtClean="0"/>
              <a:t>2: </a:t>
            </a:r>
            <a:r>
              <a:rPr lang="en-US" sz="2000" dirty="0" smtClean="0">
                <a:solidFill>
                  <a:srgbClr val="000000"/>
                </a:solidFill>
              </a:rPr>
              <a:t>How </a:t>
            </a:r>
            <a:r>
              <a:rPr lang="en-US" sz="2000" dirty="0">
                <a:solidFill>
                  <a:srgbClr val="000000"/>
                </a:solidFill>
              </a:rPr>
              <a:t>to ensure that system is operable with an increased capacity of </a:t>
            </a:r>
            <a:r>
              <a:rPr lang="en-US" sz="2000" dirty="0" smtClean="0">
                <a:solidFill>
                  <a:srgbClr val="000000"/>
                </a:solidFill>
              </a:rPr>
              <a:t>generation that is not a part of the Balancing Mechanism?</a:t>
            </a:r>
            <a:endParaRPr lang="en-US" sz="2000" dirty="0">
              <a:solidFill>
                <a:srgbClr val="000000"/>
              </a:solidFill>
            </a:endParaRPr>
          </a:p>
          <a:p>
            <a:endParaRPr lang="en-US" sz="2000" dirty="0" smtClean="0"/>
          </a:p>
          <a:p>
            <a:endParaRPr lang="en-US" sz="2000" dirty="0"/>
          </a:p>
          <a:p>
            <a:endParaRPr lang="en-GB" sz="2000" dirty="0" smtClean="0"/>
          </a:p>
          <a:p>
            <a:endParaRPr lang="en-GB" sz="2000" dirty="0"/>
          </a:p>
          <a:p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717530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ounded Rectangle 16"/>
          <p:cNvSpPr/>
          <p:nvPr/>
        </p:nvSpPr>
        <p:spPr bwMode="auto">
          <a:xfrm>
            <a:off x="524933" y="4555067"/>
            <a:ext cx="7721600" cy="1817158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9525" cap="flat" cmpd="sng" algn="ctr">
            <a:solidFill>
              <a:srgbClr val="99CCFF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800" b="1" i="0" u="none" strike="noStrike" cap="none" normalizeH="0" baseline="0" smtClean="0">
              <a:ln>
                <a:noFill/>
              </a:ln>
              <a:solidFill>
                <a:srgbClr val="0079C1"/>
              </a:solidFill>
              <a:effectLst/>
              <a:latin typeface="Arial" charset="0"/>
              <a:ea typeface="ＭＳ Ｐゴシック" pitchFamily="-109" charset="-128"/>
            </a:endParaRPr>
          </a:p>
        </p:txBody>
      </p:sp>
      <p:sp>
        <p:nvSpPr>
          <p:cNvPr id="7" name="Rounded Rectangle 6"/>
          <p:cNvSpPr/>
          <p:nvPr/>
        </p:nvSpPr>
        <p:spPr bwMode="auto">
          <a:xfrm>
            <a:off x="524933" y="1445683"/>
            <a:ext cx="7721600" cy="2907242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9525" cap="flat" cmpd="sng" algn="ctr">
            <a:solidFill>
              <a:srgbClr val="99CCFF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800" b="1" i="0" u="none" strike="noStrike" cap="none" normalizeH="0" baseline="0" smtClean="0">
              <a:ln>
                <a:noFill/>
              </a:ln>
              <a:solidFill>
                <a:srgbClr val="0079C1"/>
              </a:solidFill>
              <a:effectLst/>
              <a:latin typeface="Arial" charset="0"/>
              <a:ea typeface="ＭＳ Ｐゴシック" pitchFamily="-109" charset="-128"/>
            </a:endParaRPr>
          </a:p>
        </p:txBody>
      </p:sp>
      <p:sp>
        <p:nvSpPr>
          <p:cNvPr id="184327" name="Slide Number Placeholder 6"/>
          <p:cNvSpPr txBox="1">
            <a:spLocks noGrp="1"/>
          </p:cNvSpPr>
          <p:nvPr/>
        </p:nvSpPr>
        <p:spPr bwMode="auto">
          <a:xfrm>
            <a:off x="6781800" y="6381750"/>
            <a:ext cx="2133600" cy="36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90417865-3A0A-4417-8E20-7BC95BA9B439}" type="slidenum">
              <a:rPr lang="en-US" sz="1200"/>
              <a:pPr algn="r"/>
              <a:t>5</a:t>
            </a:fld>
            <a:endParaRPr lang="en-US" sz="1200"/>
          </a:p>
        </p:txBody>
      </p:sp>
      <p:sp>
        <p:nvSpPr>
          <p:cNvPr id="18432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Scope</a:t>
            </a:r>
            <a:endParaRPr lang="en-GB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>
          <a:xfrm>
            <a:off x="593725" y="1485900"/>
            <a:ext cx="6086476" cy="4648200"/>
          </a:xfrm>
        </p:spPr>
        <p:txBody>
          <a:bodyPr/>
          <a:lstStyle/>
          <a:p>
            <a:pPr marL="0" indent="0">
              <a:buNone/>
            </a:pPr>
            <a:r>
              <a:rPr lang="en-GB" sz="1600" b="1" dirty="0" smtClean="0"/>
              <a:t>Workgroup to agree the following:</a:t>
            </a:r>
          </a:p>
          <a:p>
            <a:pPr lvl="1"/>
            <a:r>
              <a:rPr lang="en-US" sz="1400" dirty="0" smtClean="0"/>
              <a:t>Should we include Small </a:t>
            </a:r>
            <a:r>
              <a:rPr lang="en-US" sz="1400" dirty="0"/>
              <a:t>and Medium Embedded Generation </a:t>
            </a:r>
            <a:r>
              <a:rPr lang="en-US" sz="1400" dirty="0" smtClean="0"/>
              <a:t>in Section </a:t>
            </a:r>
            <a:r>
              <a:rPr lang="en-US" sz="1400" dirty="0"/>
              <a:t>4 </a:t>
            </a:r>
            <a:r>
              <a:rPr lang="en-US" sz="1400" dirty="0" smtClean="0"/>
              <a:t>Economy Planned Transfer conditions?</a:t>
            </a:r>
          </a:p>
          <a:p>
            <a:pPr lvl="1"/>
            <a:r>
              <a:rPr lang="en-US" sz="1400" dirty="0"/>
              <a:t>Should we include Small and Medium Embedded Generation in Section 4 </a:t>
            </a:r>
            <a:r>
              <a:rPr lang="en-US" sz="1400" dirty="0" smtClean="0"/>
              <a:t>Security Planned </a:t>
            </a:r>
            <a:r>
              <a:rPr lang="en-US" sz="1400" dirty="0"/>
              <a:t>Transfer </a:t>
            </a:r>
            <a:r>
              <a:rPr lang="en-US" sz="1400" dirty="0" smtClean="0"/>
              <a:t>conditions?</a:t>
            </a:r>
          </a:p>
          <a:p>
            <a:pPr lvl="1"/>
            <a:r>
              <a:rPr lang="en-US" sz="1400" dirty="0" smtClean="0"/>
              <a:t>Should </a:t>
            </a:r>
            <a:r>
              <a:rPr lang="en-US" sz="1400" dirty="0"/>
              <a:t>we </a:t>
            </a:r>
            <a:r>
              <a:rPr lang="en-US" sz="1400" dirty="0" smtClean="0"/>
              <a:t>have a criteria to ensure the system is operable with high output of non-BM generation and combinations of outages?</a:t>
            </a:r>
          </a:p>
          <a:p>
            <a:pPr lvl="1"/>
            <a:r>
              <a:rPr lang="en-US" sz="1400" dirty="0" smtClean="0"/>
              <a:t>What data is required to ensure the change is effective?</a:t>
            </a:r>
          </a:p>
          <a:p>
            <a:pPr lvl="1"/>
            <a:r>
              <a:rPr lang="en-US" sz="1400" dirty="0" smtClean="0"/>
              <a:t>What process change is necessary to ensure data is communicated to Scottish TOs</a:t>
            </a:r>
          </a:p>
          <a:p>
            <a:pPr marL="0" indent="0">
              <a:buNone/>
            </a:pPr>
            <a:endParaRPr lang="en-GB" sz="1600" b="1" dirty="0" smtClean="0"/>
          </a:p>
          <a:p>
            <a:pPr marL="0" indent="0">
              <a:buNone/>
            </a:pPr>
            <a:r>
              <a:rPr lang="en-GB" sz="1600" b="1" dirty="0" smtClean="0"/>
              <a:t>Expected change to the NETS SQSS</a:t>
            </a:r>
            <a:endParaRPr lang="en-GB" sz="1600" b="1" dirty="0"/>
          </a:p>
          <a:p>
            <a:pPr lvl="1"/>
            <a:r>
              <a:rPr lang="en-US" sz="1400" dirty="0" smtClean="0"/>
              <a:t>Change of the ACS Peak Demand definition</a:t>
            </a:r>
            <a:endParaRPr lang="en-US" sz="1400" dirty="0"/>
          </a:p>
          <a:p>
            <a:pPr lvl="1"/>
            <a:r>
              <a:rPr lang="en-US" sz="1400" dirty="0" smtClean="0"/>
              <a:t>Removal of exclusions of Small and Medium Embedded Power Stations</a:t>
            </a:r>
            <a:endParaRPr lang="en-US" sz="1400" dirty="0"/>
          </a:p>
          <a:p>
            <a:pPr lvl="1"/>
            <a:r>
              <a:rPr lang="en-US" sz="1400" dirty="0" smtClean="0"/>
              <a:t>Operability criteria </a:t>
            </a:r>
            <a:endParaRPr lang="en-US" sz="1400" dirty="0"/>
          </a:p>
        </p:txBody>
      </p:sp>
      <p:sp>
        <p:nvSpPr>
          <p:cNvPr id="5" name="Rounded Rectangle 4"/>
          <p:cNvSpPr/>
          <p:nvPr/>
        </p:nvSpPr>
        <p:spPr bwMode="auto">
          <a:xfrm>
            <a:off x="6774392" y="1913466"/>
            <a:ext cx="939800" cy="364067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400" b="1" i="0" u="none" strike="noStrike" cap="none" normalizeH="0" baseline="0" dirty="0" smtClean="0">
                <a:ln>
                  <a:noFill/>
                </a:ln>
                <a:solidFill>
                  <a:srgbClr val="0079C1"/>
                </a:solidFill>
                <a:effectLst/>
                <a:latin typeface="Arial" charset="0"/>
                <a:ea typeface="ＭＳ Ｐゴシック" pitchFamily="-109" charset="-128"/>
              </a:rPr>
              <a:t>Yes</a:t>
            </a:r>
          </a:p>
        </p:txBody>
      </p:sp>
      <p:sp>
        <p:nvSpPr>
          <p:cNvPr id="11" name="Rounded Rectangle 10"/>
          <p:cNvSpPr/>
          <p:nvPr/>
        </p:nvSpPr>
        <p:spPr bwMode="auto">
          <a:xfrm>
            <a:off x="6774392" y="2437342"/>
            <a:ext cx="939800" cy="364067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400" b="1" i="0" u="none" strike="noStrike" cap="none" normalizeH="0" baseline="0" dirty="0" smtClean="0">
                <a:ln>
                  <a:noFill/>
                </a:ln>
                <a:solidFill>
                  <a:srgbClr val="0079C1"/>
                </a:solidFill>
                <a:effectLst/>
                <a:latin typeface="Arial" charset="0"/>
                <a:ea typeface="ＭＳ Ｐゴシック" pitchFamily="-109" charset="-128"/>
              </a:rPr>
              <a:t>Yes</a:t>
            </a:r>
          </a:p>
        </p:txBody>
      </p:sp>
      <p:sp>
        <p:nvSpPr>
          <p:cNvPr id="12" name="Rounded Rectangle 11"/>
          <p:cNvSpPr/>
          <p:nvPr/>
        </p:nvSpPr>
        <p:spPr bwMode="auto">
          <a:xfrm>
            <a:off x="6774392" y="2987683"/>
            <a:ext cx="939800" cy="364067"/>
          </a:xfrm>
          <a:prstGeom prst="roundRect">
            <a:avLst/>
          </a:prstGeom>
          <a:solidFill>
            <a:srgbClr val="FFC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400" b="1" i="0" u="none" strike="noStrike" cap="none" normalizeH="0" baseline="0" dirty="0" smtClean="0">
                <a:ln>
                  <a:noFill/>
                </a:ln>
                <a:solidFill>
                  <a:srgbClr val="0079C1"/>
                </a:solidFill>
                <a:effectLst/>
                <a:latin typeface="Arial" charset="0"/>
                <a:ea typeface="ＭＳ Ｐゴシック" pitchFamily="-109" charset="-128"/>
              </a:rPr>
              <a:t>Maybe</a:t>
            </a:r>
            <a:endParaRPr kumimoji="0" lang="en-GB" sz="1800" b="1" i="0" u="none" strike="noStrike" cap="none" normalizeH="0" baseline="0" dirty="0" smtClean="0">
              <a:ln>
                <a:noFill/>
              </a:ln>
              <a:solidFill>
                <a:srgbClr val="0079C1"/>
              </a:solidFill>
              <a:effectLst/>
              <a:latin typeface="Arial" charset="0"/>
              <a:ea typeface="ＭＳ Ｐゴシック" pitchFamily="-109" charset="-128"/>
            </a:endParaRPr>
          </a:p>
        </p:txBody>
      </p:sp>
      <p:sp>
        <p:nvSpPr>
          <p:cNvPr id="13" name="Rounded Rectangle 12"/>
          <p:cNvSpPr/>
          <p:nvPr/>
        </p:nvSpPr>
        <p:spPr bwMode="auto">
          <a:xfrm>
            <a:off x="6772275" y="4888429"/>
            <a:ext cx="939800" cy="364067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400" b="1" i="0" u="none" strike="noStrike" cap="none" normalizeH="0" baseline="0" dirty="0" smtClean="0">
                <a:ln>
                  <a:noFill/>
                </a:ln>
                <a:solidFill>
                  <a:srgbClr val="0079C1"/>
                </a:solidFill>
                <a:effectLst/>
                <a:latin typeface="Arial" charset="0"/>
                <a:ea typeface="ＭＳ Ｐゴシック" pitchFamily="-109" charset="-128"/>
              </a:rPr>
              <a:t>Certain</a:t>
            </a:r>
          </a:p>
        </p:txBody>
      </p:sp>
      <p:sp>
        <p:nvSpPr>
          <p:cNvPr id="14" name="Rounded Rectangle 13"/>
          <p:cNvSpPr/>
          <p:nvPr/>
        </p:nvSpPr>
        <p:spPr bwMode="auto">
          <a:xfrm>
            <a:off x="6772275" y="5404896"/>
            <a:ext cx="939800" cy="364067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400" b="1" i="0" u="none" strike="noStrike" cap="none" normalizeH="0" baseline="0" dirty="0" smtClean="0">
                <a:ln>
                  <a:noFill/>
                </a:ln>
                <a:solidFill>
                  <a:srgbClr val="0079C1"/>
                </a:solidFill>
                <a:effectLst/>
                <a:latin typeface="Arial" charset="0"/>
                <a:ea typeface="ＭＳ Ｐゴシック" pitchFamily="-109" charset="-128"/>
              </a:rPr>
              <a:t>Certain</a:t>
            </a:r>
          </a:p>
        </p:txBody>
      </p:sp>
      <p:sp>
        <p:nvSpPr>
          <p:cNvPr id="15" name="Rounded Rectangle 14"/>
          <p:cNvSpPr/>
          <p:nvPr/>
        </p:nvSpPr>
        <p:spPr bwMode="auto">
          <a:xfrm>
            <a:off x="6772275" y="5904437"/>
            <a:ext cx="939800" cy="364067"/>
          </a:xfrm>
          <a:prstGeom prst="roundRect">
            <a:avLst/>
          </a:prstGeom>
          <a:solidFill>
            <a:srgbClr val="FFC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400" b="1" i="0" u="none" strike="noStrike" cap="none" normalizeH="0" baseline="0" dirty="0" smtClean="0">
                <a:ln>
                  <a:noFill/>
                </a:ln>
                <a:solidFill>
                  <a:srgbClr val="0079C1"/>
                </a:solidFill>
                <a:effectLst/>
                <a:latin typeface="Arial" charset="0"/>
                <a:ea typeface="ＭＳ Ｐゴシック" pitchFamily="-109" charset="-128"/>
              </a:rPr>
              <a:t>Maybe</a:t>
            </a:r>
            <a:endParaRPr kumimoji="0" lang="en-GB" sz="1800" b="1" i="0" u="none" strike="noStrike" cap="none" normalizeH="0" baseline="0" dirty="0" smtClean="0">
              <a:ln>
                <a:noFill/>
              </a:ln>
              <a:solidFill>
                <a:srgbClr val="0079C1"/>
              </a:solidFill>
              <a:effectLst/>
              <a:latin typeface="Arial" charset="0"/>
              <a:ea typeface="ＭＳ Ｐゴシック" pitchFamily="-109" charset="-128"/>
            </a:endParaRPr>
          </a:p>
        </p:txBody>
      </p:sp>
      <p:sp>
        <p:nvSpPr>
          <p:cNvPr id="16" name="Rounded Rectangle 15"/>
          <p:cNvSpPr/>
          <p:nvPr/>
        </p:nvSpPr>
        <p:spPr bwMode="auto">
          <a:xfrm>
            <a:off x="6772275" y="3862933"/>
            <a:ext cx="939800" cy="364067"/>
          </a:xfrm>
          <a:prstGeom prst="roundRect">
            <a:avLst/>
          </a:prstGeom>
          <a:solidFill>
            <a:srgbClr val="FFC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1" i="0" u="none" strike="noStrike" cap="none" normalizeH="0" baseline="0" dirty="0" smtClean="0">
                <a:ln>
                  <a:noFill/>
                </a:ln>
                <a:solidFill>
                  <a:srgbClr val="0079C1"/>
                </a:solidFill>
                <a:effectLst/>
                <a:latin typeface="Arial" charset="0"/>
                <a:ea typeface="ＭＳ Ｐゴシック" pitchFamily="-109" charset="-128"/>
              </a:rPr>
              <a:t>CPA/FES</a:t>
            </a:r>
            <a:endParaRPr kumimoji="0" lang="en-GB" sz="1600" b="1" i="0" u="none" strike="noStrike" cap="none" normalizeH="0" baseline="0" dirty="0" smtClean="0">
              <a:ln>
                <a:noFill/>
              </a:ln>
              <a:solidFill>
                <a:srgbClr val="0079C1"/>
              </a:solidFill>
              <a:effectLst/>
              <a:latin typeface="Arial" charset="0"/>
              <a:ea typeface="ＭＳ Ｐゴシック" pitchFamily="-109" charset="-128"/>
            </a:endParaRPr>
          </a:p>
        </p:txBody>
      </p:sp>
      <p:sp>
        <p:nvSpPr>
          <p:cNvPr id="18" name="Rounded Rectangle 17"/>
          <p:cNvSpPr/>
          <p:nvPr/>
        </p:nvSpPr>
        <p:spPr bwMode="auto">
          <a:xfrm>
            <a:off x="6772275" y="3433241"/>
            <a:ext cx="939800" cy="364067"/>
          </a:xfrm>
          <a:prstGeom prst="roundRect">
            <a:avLst/>
          </a:prstGeom>
          <a:solidFill>
            <a:srgbClr val="FFC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GB" sz="1400" dirty="0">
                <a:ea typeface="ＭＳ Ｐゴシック" pitchFamily="-109" charset="-128"/>
              </a:rPr>
              <a:t>TBC</a:t>
            </a:r>
          </a:p>
        </p:txBody>
      </p:sp>
    </p:spTree>
    <p:extLst>
      <p:ext uri="{BB962C8B-B14F-4D97-AF65-F5344CB8AC3E}">
        <p14:creationId xmlns:p14="http://schemas.microsoft.com/office/powerpoint/2010/main" val="3277281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27" name="Slide Number Placeholder 6"/>
          <p:cNvSpPr txBox="1">
            <a:spLocks noGrp="1"/>
          </p:cNvSpPr>
          <p:nvPr/>
        </p:nvSpPr>
        <p:spPr bwMode="auto">
          <a:xfrm>
            <a:off x="6781800" y="6381750"/>
            <a:ext cx="2133600" cy="36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90417865-3A0A-4417-8E20-7BC95BA9B439}" type="slidenum">
              <a:rPr lang="en-US" sz="1200"/>
              <a:pPr algn="r"/>
              <a:t>6</a:t>
            </a:fld>
            <a:endParaRPr lang="en-US" sz="1200" dirty="0"/>
          </a:p>
        </p:txBody>
      </p:sp>
      <p:sp>
        <p:nvSpPr>
          <p:cNvPr id="18432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Assumptions</a:t>
            </a:r>
            <a:endParaRPr lang="en-GB" sz="2400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600" dirty="0" smtClean="0"/>
              <a:t>The current methodology and background assumptions </a:t>
            </a:r>
          </a:p>
          <a:p>
            <a:pPr lvl="1"/>
            <a:r>
              <a:rPr lang="en-US" sz="1600" dirty="0" smtClean="0"/>
              <a:t>produce the most economic transmission solution for transmission connected generation; and</a:t>
            </a:r>
          </a:p>
          <a:p>
            <a:pPr lvl="1"/>
            <a:r>
              <a:rPr lang="en-US" sz="1600" dirty="0" smtClean="0"/>
              <a:t>do not result in a erroneous or infeasible assumptions on generation output.</a:t>
            </a:r>
          </a:p>
          <a:p>
            <a:endParaRPr lang="en-US" sz="1600" dirty="0" smtClean="0"/>
          </a:p>
          <a:p>
            <a:r>
              <a:rPr lang="en-US" sz="1600" dirty="0" smtClean="0"/>
              <a:t>There is no evidence that the operational regime will differ between</a:t>
            </a:r>
          </a:p>
          <a:p>
            <a:pPr lvl="1"/>
            <a:r>
              <a:rPr lang="en-US" sz="1600" dirty="0" smtClean="0"/>
              <a:t>a large power station or a small power station of the same technology; or between</a:t>
            </a:r>
          </a:p>
          <a:p>
            <a:pPr lvl="1"/>
            <a:r>
              <a:rPr lang="en-US" sz="1600" dirty="0" smtClean="0"/>
              <a:t>a directly connected power </a:t>
            </a:r>
            <a:r>
              <a:rPr lang="en-US" sz="1600" dirty="0"/>
              <a:t>station </a:t>
            </a:r>
            <a:r>
              <a:rPr lang="en-US" sz="1600" dirty="0" smtClean="0"/>
              <a:t>and an embedded power station of </a:t>
            </a:r>
            <a:r>
              <a:rPr lang="en-US" sz="1600" dirty="0"/>
              <a:t>the same </a:t>
            </a:r>
            <a:r>
              <a:rPr lang="en-US" sz="1600" dirty="0" smtClean="0"/>
              <a:t>technology and capacity.</a:t>
            </a:r>
            <a:endParaRPr lang="en-US" sz="1600" dirty="0"/>
          </a:p>
          <a:p>
            <a:endParaRPr lang="en-US" sz="1600" dirty="0" smtClean="0"/>
          </a:p>
          <a:p>
            <a:r>
              <a:rPr lang="en-US" sz="1600" dirty="0" smtClean="0"/>
              <a:t>Where any of these assumptions are inaccurate, the inaccuracy will be rectified by the proposals of the GSR022 workgroup.</a:t>
            </a:r>
          </a:p>
          <a:p>
            <a:endParaRPr lang="en-GB" sz="1600" dirty="0" smtClean="0"/>
          </a:p>
          <a:p>
            <a:endParaRPr lang="en-GB" sz="1600" dirty="0"/>
          </a:p>
          <a:p>
            <a:endParaRPr lang="en-GB" sz="1600" dirty="0"/>
          </a:p>
        </p:txBody>
      </p:sp>
    </p:spTree>
    <p:extLst>
      <p:ext uri="{BB962C8B-B14F-4D97-AF65-F5344CB8AC3E}">
        <p14:creationId xmlns:p14="http://schemas.microsoft.com/office/powerpoint/2010/main" val="2393741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27" name="Slide Number Placeholder 6"/>
          <p:cNvSpPr txBox="1">
            <a:spLocks noGrp="1"/>
          </p:cNvSpPr>
          <p:nvPr/>
        </p:nvSpPr>
        <p:spPr bwMode="auto">
          <a:xfrm>
            <a:off x="6781800" y="6381750"/>
            <a:ext cx="2133600" cy="36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90417865-3A0A-4417-8E20-7BC95BA9B439}" type="slidenum">
              <a:rPr lang="en-US" sz="1200"/>
              <a:pPr algn="r"/>
              <a:t>7</a:t>
            </a:fld>
            <a:endParaRPr lang="en-US" sz="1200" dirty="0"/>
          </a:p>
        </p:txBody>
      </p:sp>
      <p:sp>
        <p:nvSpPr>
          <p:cNvPr id="184328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593725" y="1337796"/>
            <a:ext cx="8043863" cy="523220"/>
          </a:xfrm>
        </p:spPr>
        <p:txBody>
          <a:bodyPr/>
          <a:lstStyle/>
          <a:p>
            <a:r>
              <a:rPr lang="en-GB" dirty="0"/>
              <a:t>Modelling EG for Investment Planning Studies</a:t>
            </a:r>
            <a:endParaRPr lang="en-GB" sz="2400" dirty="0"/>
          </a:p>
        </p:txBody>
      </p:sp>
      <p:sp>
        <p:nvSpPr>
          <p:cNvPr id="6" name="Content Placeholder 5"/>
          <p:cNvSpPr>
            <a:spLocks noGrp="1"/>
          </p:cNvSpPr>
          <p:nvPr>
            <p:ph type="subTitle"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000" dirty="0" smtClean="0"/>
              <a:t>How to ensure that Small and Medium Embedded Power Stations are appropriately accounted for in the investment planning studies?</a:t>
            </a:r>
          </a:p>
          <a:p>
            <a:endParaRPr lang="en-US" sz="2000" dirty="0" smtClean="0"/>
          </a:p>
          <a:p>
            <a:endParaRPr lang="en-US" sz="2000" dirty="0"/>
          </a:p>
          <a:p>
            <a:endParaRPr lang="en-GB" sz="2000" dirty="0" smtClean="0"/>
          </a:p>
          <a:p>
            <a:endParaRPr lang="en-GB" sz="2000" dirty="0"/>
          </a:p>
          <a:p>
            <a:endParaRPr lang="en-GB" sz="2000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5483" y="2474754"/>
            <a:ext cx="2186815" cy="27354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99014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27" name="Slide Number Placeholder 6"/>
          <p:cNvSpPr txBox="1">
            <a:spLocks noGrp="1"/>
          </p:cNvSpPr>
          <p:nvPr/>
        </p:nvSpPr>
        <p:spPr bwMode="auto">
          <a:xfrm>
            <a:off x="6781800" y="6381750"/>
            <a:ext cx="2133600" cy="36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90417865-3A0A-4417-8E20-7BC95BA9B439}" type="slidenum">
              <a:rPr lang="en-US" sz="1200"/>
              <a:pPr algn="r"/>
              <a:t>8</a:t>
            </a:fld>
            <a:endParaRPr lang="en-US" sz="1200" dirty="0"/>
          </a:p>
        </p:txBody>
      </p:sp>
      <p:sp>
        <p:nvSpPr>
          <p:cNvPr id="184328" name="Rectangle 2"/>
          <p:cNvSpPr>
            <a:spLocks noGrp="1" noChangeArrowheads="1"/>
          </p:cNvSpPr>
          <p:nvPr>
            <p:ph type="title"/>
          </p:nvPr>
        </p:nvSpPr>
        <p:spPr>
          <a:xfrm>
            <a:off x="593725" y="757893"/>
            <a:ext cx="8093075" cy="523220"/>
          </a:xfrm>
        </p:spPr>
        <p:txBody>
          <a:bodyPr/>
          <a:lstStyle/>
          <a:p>
            <a:r>
              <a:rPr lang="en-GB" dirty="0" smtClean="0"/>
              <a:t>Current Practice</a:t>
            </a:r>
            <a:endParaRPr lang="en-GB" sz="2400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800" b="1" dirty="0" smtClean="0"/>
              <a:t>Section 2:</a:t>
            </a:r>
            <a:r>
              <a:rPr lang="en-US" sz="1800" dirty="0" smtClean="0"/>
              <a:t> </a:t>
            </a:r>
          </a:p>
          <a:p>
            <a:r>
              <a:rPr lang="en-US" sz="1800" dirty="0" smtClean="0"/>
              <a:t>No distinction between power plants based on connection level or size</a:t>
            </a:r>
          </a:p>
          <a:p>
            <a:pPr marL="0" indent="0">
              <a:buNone/>
            </a:pPr>
            <a:r>
              <a:rPr lang="en-US" sz="1600" u="sng" dirty="0"/>
              <a:t>Limits to Loss of Power </a:t>
            </a:r>
            <a:r>
              <a:rPr lang="en-US" sz="1600" u="sng" dirty="0" err="1"/>
              <a:t>Infeed</a:t>
            </a:r>
            <a:r>
              <a:rPr lang="en-US" sz="1600" u="sng" dirty="0"/>
              <a:t> Risks </a:t>
            </a:r>
            <a:endParaRPr lang="en-US" sz="1600" u="sng" dirty="0" smtClean="0"/>
          </a:p>
          <a:p>
            <a:pPr lvl="0"/>
            <a:r>
              <a:rPr lang="en-US" sz="1800" dirty="0" smtClean="0"/>
              <a:t>2.5.1: </a:t>
            </a:r>
            <a:r>
              <a:rPr lang="en-US" sz="1800" dirty="0"/>
              <a:t>the sum of the </a:t>
            </a:r>
            <a:r>
              <a:rPr lang="en-US" sz="1800" i="1" dirty="0" smtClean="0">
                <a:solidFill>
                  <a:srgbClr val="FF0000"/>
                </a:solidFill>
              </a:rPr>
              <a:t>registered capacities </a:t>
            </a:r>
            <a:r>
              <a:rPr lang="en-US" sz="1800" dirty="0" smtClean="0"/>
              <a:t>of </a:t>
            </a:r>
            <a:r>
              <a:rPr lang="en-US" sz="1800" dirty="0"/>
              <a:t>the </a:t>
            </a:r>
            <a:r>
              <a:rPr lang="en-US" sz="1800" i="1" dirty="0" smtClean="0">
                <a:solidFill>
                  <a:srgbClr val="FF0000"/>
                </a:solidFill>
              </a:rPr>
              <a:t>generating units </a:t>
            </a:r>
            <a:r>
              <a:rPr lang="en-US" sz="1800" dirty="0"/>
              <a:t>disconnected from the system by a </a:t>
            </a:r>
            <a:r>
              <a:rPr lang="en-US" sz="1800" i="1" dirty="0"/>
              <a:t>secured event</a:t>
            </a:r>
            <a:r>
              <a:rPr lang="en-US" sz="1800" dirty="0"/>
              <a:t>, </a:t>
            </a:r>
            <a:r>
              <a:rPr lang="en-US" sz="1800" dirty="0" smtClean="0"/>
              <a:t> </a:t>
            </a:r>
            <a:endParaRPr lang="en-US" sz="1800" dirty="0">
              <a:solidFill>
                <a:srgbClr val="000000"/>
              </a:solidFill>
            </a:endParaRPr>
          </a:p>
          <a:p>
            <a:pPr marL="0" indent="0">
              <a:buNone/>
            </a:pPr>
            <a:r>
              <a:rPr lang="en-GB" sz="1600" u="sng" dirty="0"/>
              <a:t>Generation Connection Capacity Requirements </a:t>
            </a:r>
            <a:endParaRPr lang="en-US" sz="1600" u="sng" dirty="0"/>
          </a:p>
          <a:p>
            <a:r>
              <a:rPr lang="en-US" sz="1800" dirty="0"/>
              <a:t>2.8.1 the active power output of the </a:t>
            </a:r>
            <a:r>
              <a:rPr lang="en-US" sz="1800" i="1" dirty="0" smtClean="0">
                <a:solidFill>
                  <a:srgbClr val="FF0000"/>
                </a:solidFill>
              </a:rPr>
              <a:t>power station </a:t>
            </a:r>
            <a:r>
              <a:rPr lang="en-US" sz="1800" dirty="0"/>
              <a:t>shall be set equal to its </a:t>
            </a:r>
            <a:r>
              <a:rPr lang="en-US" sz="1800" dirty="0" smtClean="0"/>
              <a:t>“</a:t>
            </a:r>
            <a:r>
              <a:rPr lang="en-US" sz="1800" i="1" dirty="0" smtClean="0"/>
              <a:t>registered capacity”</a:t>
            </a:r>
            <a:r>
              <a:rPr lang="en-US" sz="1800" dirty="0" smtClean="0"/>
              <a:t>; </a:t>
            </a:r>
            <a:endParaRPr lang="en-US" sz="1800" dirty="0"/>
          </a:p>
          <a:p>
            <a:r>
              <a:rPr lang="en-US" sz="1800" dirty="0" smtClean="0"/>
              <a:t>2.8.5 </a:t>
            </a:r>
            <a:r>
              <a:rPr lang="en-US" sz="1800" dirty="0"/>
              <a:t>conditions on the </a:t>
            </a:r>
            <a:r>
              <a:rPr lang="en-US" sz="1800" i="1" dirty="0"/>
              <a:t>national electricity transmission system </a:t>
            </a:r>
            <a:r>
              <a:rPr lang="en-US" sz="1800" dirty="0"/>
              <a:t>shall be set to those which </a:t>
            </a:r>
            <a:r>
              <a:rPr lang="en-US" sz="1800" dirty="0" smtClean="0"/>
              <a:t>“ought </a:t>
            </a:r>
            <a:r>
              <a:rPr lang="en-US" sz="1800" dirty="0"/>
              <a:t>reasonably to be </a:t>
            </a:r>
            <a:r>
              <a:rPr lang="en-US" sz="1800" dirty="0" smtClean="0"/>
              <a:t>expected </a:t>
            </a:r>
            <a:r>
              <a:rPr lang="en-US" sz="1800" dirty="0"/>
              <a:t>to arise in the course of a year of </a:t>
            </a:r>
            <a:r>
              <a:rPr lang="en-US" sz="1800" dirty="0" smtClean="0"/>
              <a:t>operation”. </a:t>
            </a:r>
            <a:r>
              <a:rPr lang="en-US" sz="1800" dirty="0"/>
              <a:t>Such conditions shall include forecast demand cycles, typical </a:t>
            </a:r>
            <a:r>
              <a:rPr lang="en-US" sz="1800" i="1" dirty="0"/>
              <a:t>power station </a:t>
            </a:r>
            <a:r>
              <a:rPr lang="en-US" sz="1800" dirty="0"/>
              <a:t>operating regimes and typical </a:t>
            </a:r>
            <a:r>
              <a:rPr lang="en-US" sz="1800" i="1" dirty="0"/>
              <a:t>planned outage </a:t>
            </a:r>
            <a:r>
              <a:rPr lang="en-US" sz="1800" dirty="0"/>
              <a:t>patterns modified where appropriate by the provisions of paragraph 2.11. </a:t>
            </a:r>
          </a:p>
          <a:p>
            <a:endParaRPr lang="en-GB" sz="1800" dirty="0" smtClean="0"/>
          </a:p>
          <a:p>
            <a:endParaRPr lang="en-GB" sz="1800" dirty="0"/>
          </a:p>
          <a:p>
            <a:endParaRPr lang="en-GB" sz="1800" dirty="0"/>
          </a:p>
        </p:txBody>
      </p:sp>
    </p:spTree>
    <p:extLst>
      <p:ext uri="{BB962C8B-B14F-4D97-AF65-F5344CB8AC3E}">
        <p14:creationId xmlns:p14="http://schemas.microsoft.com/office/powerpoint/2010/main" val="1404417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27" name="Slide Number Placeholder 6"/>
          <p:cNvSpPr txBox="1">
            <a:spLocks noGrp="1"/>
          </p:cNvSpPr>
          <p:nvPr/>
        </p:nvSpPr>
        <p:spPr bwMode="auto">
          <a:xfrm>
            <a:off x="6781800" y="6381750"/>
            <a:ext cx="2133600" cy="36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90417865-3A0A-4417-8E20-7BC95BA9B439}" type="slidenum">
              <a:rPr lang="en-US" sz="1200"/>
              <a:pPr algn="r"/>
              <a:t>9</a:t>
            </a:fld>
            <a:endParaRPr lang="en-US" sz="1200"/>
          </a:p>
        </p:txBody>
      </p:sp>
      <p:sp>
        <p:nvSpPr>
          <p:cNvPr id="18432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Current Practice</a:t>
            </a:r>
            <a:endParaRPr lang="en-GB" sz="2400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600" b="1" dirty="0" smtClean="0"/>
              <a:t>Section 4:</a:t>
            </a:r>
            <a:r>
              <a:rPr lang="en-US" sz="1600" dirty="0" smtClean="0"/>
              <a:t> </a:t>
            </a:r>
          </a:p>
          <a:p>
            <a:r>
              <a:rPr lang="en-US" sz="1600" dirty="0" smtClean="0"/>
              <a:t>Some distinction between power plants based on connection level or size</a:t>
            </a:r>
          </a:p>
          <a:p>
            <a:pPr marL="0" indent="0">
              <a:buNone/>
            </a:pPr>
            <a:r>
              <a:rPr lang="en-US" sz="1600" u="sng" dirty="0" smtClean="0"/>
              <a:t>At </a:t>
            </a:r>
            <a:r>
              <a:rPr lang="en-US" sz="1600" u="sng" dirty="0"/>
              <a:t>ACS peak demand with an intact </a:t>
            </a:r>
            <a:r>
              <a:rPr lang="en-US" sz="1600" u="sng" dirty="0" smtClean="0"/>
              <a:t>system</a:t>
            </a:r>
          </a:p>
          <a:p>
            <a:r>
              <a:rPr lang="en-GB" sz="1600" dirty="0"/>
              <a:t>ACS Peak Demand </a:t>
            </a:r>
            <a:r>
              <a:rPr lang="en-GB" sz="1600" dirty="0" smtClean="0"/>
              <a:t>= ACS Peak Underlying Demand minus contribution from </a:t>
            </a:r>
            <a:r>
              <a:rPr lang="en-GB" sz="1600" dirty="0"/>
              <a:t>Embedded </a:t>
            </a:r>
            <a:r>
              <a:rPr lang="en-GB" sz="1600" dirty="0" smtClean="0"/>
              <a:t>Small and Medium Power Stations.</a:t>
            </a:r>
          </a:p>
          <a:p>
            <a:r>
              <a:rPr lang="en-GB" sz="1600" dirty="0" smtClean="0"/>
              <a:t>The method used to calculate these contribution is not defined</a:t>
            </a:r>
          </a:p>
          <a:p>
            <a:r>
              <a:rPr lang="en-GB" sz="1600" dirty="0" smtClean="0"/>
              <a:t>There could be some discrepancies between method applied various DNOs when calculating the contribution for W24 submissions and that applied by NGET for FES </a:t>
            </a:r>
          </a:p>
          <a:p>
            <a:pPr marL="354013" lvl="1" indent="0" defTabSz="949325">
              <a:buNone/>
              <a:tabLst>
                <a:tab pos="7269163" algn="l"/>
                <a:tab pos="7350125" algn="l"/>
              </a:tabLst>
            </a:pPr>
            <a:r>
              <a:rPr lang="en-US" sz="1600" dirty="0"/>
              <a:t>	</a:t>
            </a:r>
          </a:p>
          <a:p>
            <a:endParaRPr lang="en-GB" sz="1800" dirty="0" smtClean="0"/>
          </a:p>
          <a:p>
            <a:endParaRPr lang="en-GB" sz="1800" dirty="0"/>
          </a:p>
          <a:p>
            <a:endParaRPr lang="en-GB" sz="1800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41685" y="1485900"/>
            <a:ext cx="3515130" cy="464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73978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NG Photo">
  <a:themeElements>
    <a:clrScheme name="NG Phot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AED9"/>
      </a:accent1>
      <a:accent2>
        <a:srgbClr val="52DA3F"/>
      </a:accent2>
      <a:accent3>
        <a:srgbClr val="FFFFFF"/>
      </a:accent3>
      <a:accent4>
        <a:srgbClr val="000000"/>
      </a:accent4>
      <a:accent5>
        <a:srgbClr val="AAD3E9"/>
      </a:accent5>
      <a:accent6>
        <a:srgbClr val="49C538"/>
      </a:accent6>
      <a:hlink>
        <a:srgbClr val="FF7800"/>
      </a:hlink>
      <a:folHlink>
        <a:srgbClr val="00B090"/>
      </a:folHlink>
    </a:clrScheme>
    <a:fontScheme name="NG Photo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800" b="1" i="0" u="none" strike="noStrike" cap="none" normalizeH="0" baseline="0" smtClean="0">
            <a:ln>
              <a:noFill/>
            </a:ln>
            <a:solidFill>
              <a:srgbClr val="0079C1"/>
            </a:solidFill>
            <a:effectLst/>
            <a:latin typeface="Arial" charset="0"/>
            <a:ea typeface="ＭＳ Ｐゴシック" pitchFamily="-109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800" b="1" i="0" u="none" strike="noStrike" cap="none" normalizeH="0" baseline="0" smtClean="0">
            <a:ln>
              <a:noFill/>
            </a:ln>
            <a:solidFill>
              <a:srgbClr val="0079C1"/>
            </a:solidFill>
            <a:effectLst/>
            <a:latin typeface="Arial" charset="0"/>
            <a:ea typeface="ＭＳ Ｐゴシック" pitchFamily="-109" charset="-128"/>
          </a:defRPr>
        </a:defPPr>
      </a:lstStyle>
    </a:lnDef>
  </a:objectDefaults>
  <a:extraClrSchemeLst>
    <a:extraClrScheme>
      <a:clrScheme name="NG Phot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AED9"/>
        </a:accent1>
        <a:accent2>
          <a:srgbClr val="52DA3F"/>
        </a:accent2>
        <a:accent3>
          <a:srgbClr val="FFFFFF"/>
        </a:accent3>
        <a:accent4>
          <a:srgbClr val="000000"/>
        </a:accent4>
        <a:accent5>
          <a:srgbClr val="AAD3E9"/>
        </a:accent5>
        <a:accent6>
          <a:srgbClr val="49C538"/>
        </a:accent6>
        <a:hlink>
          <a:srgbClr val="FF7800"/>
        </a:hlink>
        <a:folHlink>
          <a:srgbClr val="00B09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NG Blank">
  <a:themeElements>
    <a:clrScheme name="NG Blank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AED9"/>
      </a:accent1>
      <a:accent2>
        <a:srgbClr val="52DA3F"/>
      </a:accent2>
      <a:accent3>
        <a:srgbClr val="FFFFFF"/>
      </a:accent3>
      <a:accent4>
        <a:srgbClr val="000000"/>
      </a:accent4>
      <a:accent5>
        <a:srgbClr val="AAD3E9"/>
      </a:accent5>
      <a:accent6>
        <a:srgbClr val="49C538"/>
      </a:accent6>
      <a:hlink>
        <a:srgbClr val="FF7800"/>
      </a:hlink>
      <a:folHlink>
        <a:srgbClr val="00B090"/>
      </a:folHlink>
    </a:clrScheme>
    <a:fontScheme name="NG Blank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800" b="1" i="0" u="none" strike="noStrike" cap="none" normalizeH="0" baseline="0" smtClean="0">
            <a:ln>
              <a:noFill/>
            </a:ln>
            <a:solidFill>
              <a:srgbClr val="0079C1"/>
            </a:solidFill>
            <a:effectLst/>
            <a:latin typeface="Arial" charset="0"/>
            <a:ea typeface="ＭＳ Ｐゴシック" pitchFamily="-109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800" b="1" i="0" u="none" strike="noStrike" cap="none" normalizeH="0" baseline="0" smtClean="0">
            <a:ln>
              <a:noFill/>
            </a:ln>
            <a:solidFill>
              <a:srgbClr val="0079C1"/>
            </a:solidFill>
            <a:effectLst/>
            <a:latin typeface="Arial" charset="0"/>
            <a:ea typeface="ＭＳ Ｐゴシック" pitchFamily="-109" charset="-128"/>
          </a:defRPr>
        </a:defPPr>
      </a:lstStyle>
    </a:lnDef>
  </a:objectDefaults>
  <a:extraClrSchemeLst>
    <a:extraClrScheme>
      <a:clrScheme name="NG Blan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AED9"/>
        </a:accent1>
        <a:accent2>
          <a:srgbClr val="52DA3F"/>
        </a:accent2>
        <a:accent3>
          <a:srgbClr val="FFFFFF"/>
        </a:accent3>
        <a:accent4>
          <a:srgbClr val="000000"/>
        </a:accent4>
        <a:accent5>
          <a:srgbClr val="AAD3E9"/>
        </a:accent5>
        <a:accent6>
          <a:srgbClr val="49C538"/>
        </a:accent6>
        <a:hlink>
          <a:srgbClr val="FF7800"/>
        </a:hlink>
        <a:folHlink>
          <a:srgbClr val="00B09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12382</TotalTime>
  <Words>1983</Words>
  <Application>Microsoft Office PowerPoint</Application>
  <PresentationFormat>On-screen Show (4:3)</PresentationFormat>
  <Paragraphs>398</Paragraphs>
  <Slides>39</Slides>
  <Notes>37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39</vt:i4>
      </vt:variant>
    </vt:vector>
  </HeadingPairs>
  <TitlesOfParts>
    <vt:vector size="41" baseType="lpstr">
      <vt:lpstr>NG Photo</vt:lpstr>
      <vt:lpstr>NG Blank</vt:lpstr>
      <vt:lpstr>GSR016:  Embedded Generation Assumptions</vt:lpstr>
      <vt:lpstr>Contents</vt:lpstr>
      <vt:lpstr>Background</vt:lpstr>
      <vt:lpstr>Scope</vt:lpstr>
      <vt:lpstr>Scope</vt:lpstr>
      <vt:lpstr>Assumptions</vt:lpstr>
      <vt:lpstr>Modelling EG for Investment Planning Studies</vt:lpstr>
      <vt:lpstr>Current Practice</vt:lpstr>
      <vt:lpstr>Current Practice</vt:lpstr>
      <vt:lpstr>Current Practice</vt:lpstr>
      <vt:lpstr>Example</vt:lpstr>
      <vt:lpstr>Example</vt:lpstr>
      <vt:lpstr>Issues Highlighted by the Example</vt:lpstr>
      <vt:lpstr>How to Achieve Consistency</vt:lpstr>
      <vt:lpstr>Changes Proposed to the Legal Text</vt:lpstr>
      <vt:lpstr>Changes Proposed to the Legal Text</vt:lpstr>
      <vt:lpstr>Changes Proposed to the Legal Text</vt:lpstr>
      <vt:lpstr>Changes Proposed to the Legal Text</vt:lpstr>
      <vt:lpstr>Changes Proposed to the Legal Text</vt:lpstr>
      <vt:lpstr>Changes Proposed to the Legal Text</vt:lpstr>
      <vt:lpstr>Changes Proposed to the Legal Text</vt:lpstr>
      <vt:lpstr>Changes Proposed to the Legal Text</vt:lpstr>
      <vt:lpstr>System Operability Implications</vt:lpstr>
      <vt:lpstr>Why it is necessary to be able to constrain generation</vt:lpstr>
      <vt:lpstr>Why it is necessary to be able to constrain generation</vt:lpstr>
      <vt:lpstr>How to Address This</vt:lpstr>
      <vt:lpstr>Data Exchange between Different Parties</vt:lpstr>
      <vt:lpstr>Data Exchange</vt:lpstr>
      <vt:lpstr>W24 DNO Submissions</vt:lpstr>
      <vt:lpstr>W24 DNO Submissions</vt:lpstr>
      <vt:lpstr>Future Energy Scenarios</vt:lpstr>
      <vt:lpstr>Construction Planning Assumptions</vt:lpstr>
      <vt:lpstr>Discussion</vt:lpstr>
      <vt:lpstr>GSR022: Review of Security and Economy Planned Transfer Conditions</vt:lpstr>
      <vt:lpstr>GSR022: Review of Security and  Economy Planned Transfer Conditions </vt:lpstr>
      <vt:lpstr>GSR022- WS1:  Security Planned Transfer Conditions </vt:lpstr>
      <vt:lpstr>GSR022- WS1:  Security Planned Transfer Conditions </vt:lpstr>
      <vt:lpstr>GSR022- WS2:  Economy Planned Transfer Conditions </vt:lpstr>
      <vt:lpstr>Discussion</vt:lpstr>
    </vt:vector>
  </TitlesOfParts>
  <Company>National Grid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CTV</dc:title>
  <dc:creator>E Partal</dc:creator>
  <cp:lastModifiedBy>National Grid (BA)</cp:lastModifiedBy>
  <cp:revision>346</cp:revision>
  <cp:lastPrinted>2010-07-28T13:37:48Z</cp:lastPrinted>
  <dcterms:created xsi:type="dcterms:W3CDTF">2010-07-02T10:03:33Z</dcterms:created>
  <dcterms:modified xsi:type="dcterms:W3CDTF">2016-06-30T12:27:28Z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G_DocType">
    <vt:lpwstr>Templates</vt:lpwstr>
  </property>
  <property fmtid="{D5CDD505-2E9C-101B-9397-08002B2CF9AE}" pid="3" name="NG_IsPopuler">
    <vt:lpwstr>1</vt:lpwstr>
  </property>
  <property fmtid="{D5CDD505-2E9C-101B-9397-08002B2CF9AE}" pid="4" name="ContentType">
    <vt:lpwstr>Document</vt:lpwstr>
  </property>
  <property fmtid="{D5CDD505-2E9C-101B-9397-08002B2CF9AE}" pid="5" name="NG_Description">
    <vt:lpwstr/>
  </property>
  <property fmtid="{D5CDD505-2E9C-101B-9397-08002B2CF9AE}" pid="6" name="NG_LOB">
    <vt:lpwstr>Corporate Affairs</vt:lpwstr>
  </property>
  <property fmtid="{D5CDD505-2E9C-101B-9397-08002B2CF9AE}" pid="7" name="NG_Department">
    <vt:lpwstr>Employee Communication and Brand</vt:lpwstr>
  </property>
  <property fmtid="{D5CDD505-2E9C-101B-9397-08002B2CF9AE}" pid="8" name="_AdHocReviewCycleID">
    <vt:i4>-1394765120</vt:i4>
  </property>
  <property fmtid="{D5CDD505-2E9C-101B-9397-08002B2CF9AE}" pid="9" name="_NewReviewCycle">
    <vt:lpwstr/>
  </property>
  <property fmtid="{D5CDD505-2E9C-101B-9397-08002B2CF9AE}" pid="10" name="_EmailSubject">
    <vt:lpwstr>SQSS Workgroup GSR016 and GSR022 Webpage Update</vt:lpwstr>
  </property>
  <property fmtid="{D5CDD505-2E9C-101B-9397-08002B2CF9AE}" pid="11" name="_AuthorEmail">
    <vt:lpwstr>Tingyan.Guo@nationalgrid.com</vt:lpwstr>
  </property>
  <property fmtid="{D5CDD505-2E9C-101B-9397-08002B2CF9AE}" pid="12" name="_AuthorEmailDisplayName">
    <vt:lpwstr>Guo, Tingyan</vt:lpwstr>
  </property>
  <property fmtid="{D5CDD505-2E9C-101B-9397-08002B2CF9AE}" pid="13" name="_PreviousAdHocReviewCycleID">
    <vt:i4>-1350318928</vt:i4>
  </property>
</Properties>
</file>