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5"/>
    <p:sldMasterId id="2147483653" r:id="rId6"/>
    <p:sldMasterId id="2147483979" r:id="rId7"/>
  </p:sldMasterIdLst>
  <p:notesMasterIdLst>
    <p:notesMasterId r:id="rId29"/>
  </p:notesMasterIdLst>
  <p:handoutMasterIdLst>
    <p:handoutMasterId r:id="rId30"/>
  </p:handoutMasterIdLst>
  <p:sldIdLst>
    <p:sldId id="258" r:id="rId8"/>
    <p:sldId id="259" r:id="rId9"/>
    <p:sldId id="260" r:id="rId10"/>
    <p:sldId id="263" r:id="rId11"/>
    <p:sldId id="262" r:id="rId12"/>
    <p:sldId id="278" r:id="rId13"/>
    <p:sldId id="279" r:id="rId14"/>
    <p:sldId id="277" r:id="rId15"/>
    <p:sldId id="266" r:id="rId16"/>
    <p:sldId id="267" r:id="rId17"/>
    <p:sldId id="268" r:id="rId18"/>
    <p:sldId id="269" r:id="rId19"/>
    <p:sldId id="270" r:id="rId20"/>
    <p:sldId id="271" r:id="rId21"/>
    <p:sldId id="272" r:id="rId22"/>
    <p:sldId id="273" r:id="rId23"/>
    <p:sldId id="274" r:id="rId24"/>
    <p:sldId id="275" r:id="rId25"/>
    <p:sldId id="276" r:id="rId26"/>
    <p:sldId id="265" r:id="rId27"/>
    <p:sldId id="280" r:id="rId28"/>
  </p:sldIdLst>
  <p:sldSz cx="9144000" cy="6858000" type="screen4x3"/>
  <p:notesSz cx="7315200" cy="9601200"/>
  <p:defaultTextStyle>
    <a:defPPr>
      <a:defRPr lang="en-GB"/>
    </a:defPPr>
    <a:lvl1pPr algn="l" rtl="0" fontAlgn="base">
      <a:spcBef>
        <a:spcPct val="0"/>
      </a:spcBef>
      <a:spcAft>
        <a:spcPct val="0"/>
      </a:spcAft>
      <a:defRPr sz="2800" b="1" kern="1200">
        <a:solidFill>
          <a:srgbClr val="0079C1"/>
        </a:solidFill>
        <a:latin typeface="Arial" charset="0"/>
        <a:ea typeface="ＭＳ Ｐゴシック" pitchFamily="34" charset="-128"/>
        <a:cs typeface="+mn-cs"/>
      </a:defRPr>
    </a:lvl1pPr>
    <a:lvl2pPr marL="457200" algn="l" rtl="0" fontAlgn="base">
      <a:spcBef>
        <a:spcPct val="0"/>
      </a:spcBef>
      <a:spcAft>
        <a:spcPct val="0"/>
      </a:spcAft>
      <a:defRPr sz="2800" b="1" kern="1200">
        <a:solidFill>
          <a:srgbClr val="0079C1"/>
        </a:solidFill>
        <a:latin typeface="Arial" charset="0"/>
        <a:ea typeface="ＭＳ Ｐゴシック" pitchFamily="34" charset="-128"/>
        <a:cs typeface="+mn-cs"/>
      </a:defRPr>
    </a:lvl2pPr>
    <a:lvl3pPr marL="914400" algn="l" rtl="0" fontAlgn="base">
      <a:spcBef>
        <a:spcPct val="0"/>
      </a:spcBef>
      <a:spcAft>
        <a:spcPct val="0"/>
      </a:spcAft>
      <a:defRPr sz="2800" b="1" kern="1200">
        <a:solidFill>
          <a:srgbClr val="0079C1"/>
        </a:solidFill>
        <a:latin typeface="Arial" charset="0"/>
        <a:ea typeface="ＭＳ Ｐゴシック" pitchFamily="34" charset="-128"/>
        <a:cs typeface="+mn-cs"/>
      </a:defRPr>
    </a:lvl3pPr>
    <a:lvl4pPr marL="1371600" algn="l" rtl="0" fontAlgn="base">
      <a:spcBef>
        <a:spcPct val="0"/>
      </a:spcBef>
      <a:spcAft>
        <a:spcPct val="0"/>
      </a:spcAft>
      <a:defRPr sz="2800" b="1" kern="1200">
        <a:solidFill>
          <a:srgbClr val="0079C1"/>
        </a:solidFill>
        <a:latin typeface="Arial" charset="0"/>
        <a:ea typeface="ＭＳ Ｐゴシック" pitchFamily="34" charset="-128"/>
        <a:cs typeface="+mn-cs"/>
      </a:defRPr>
    </a:lvl4pPr>
    <a:lvl5pPr marL="1828800" algn="l" rtl="0" fontAlgn="base">
      <a:spcBef>
        <a:spcPct val="0"/>
      </a:spcBef>
      <a:spcAft>
        <a:spcPct val="0"/>
      </a:spcAft>
      <a:defRPr sz="2800" b="1" kern="1200">
        <a:solidFill>
          <a:srgbClr val="0079C1"/>
        </a:solidFill>
        <a:latin typeface="Arial" charset="0"/>
        <a:ea typeface="ＭＳ Ｐゴシック" pitchFamily="34" charset="-128"/>
        <a:cs typeface="+mn-cs"/>
      </a:defRPr>
    </a:lvl5pPr>
    <a:lvl6pPr marL="2286000" algn="l" defTabSz="914400" rtl="0" eaLnBrk="1" latinLnBrk="0" hangingPunct="1">
      <a:defRPr sz="2800" b="1" kern="1200">
        <a:solidFill>
          <a:srgbClr val="0079C1"/>
        </a:solidFill>
        <a:latin typeface="Arial" charset="0"/>
        <a:ea typeface="ＭＳ Ｐゴシック" pitchFamily="34" charset="-128"/>
        <a:cs typeface="+mn-cs"/>
      </a:defRPr>
    </a:lvl6pPr>
    <a:lvl7pPr marL="2743200" algn="l" defTabSz="914400" rtl="0" eaLnBrk="1" latinLnBrk="0" hangingPunct="1">
      <a:defRPr sz="2800" b="1" kern="1200">
        <a:solidFill>
          <a:srgbClr val="0079C1"/>
        </a:solidFill>
        <a:latin typeface="Arial" charset="0"/>
        <a:ea typeface="ＭＳ Ｐゴシック" pitchFamily="34" charset="-128"/>
        <a:cs typeface="+mn-cs"/>
      </a:defRPr>
    </a:lvl7pPr>
    <a:lvl8pPr marL="3200400" algn="l" defTabSz="914400" rtl="0" eaLnBrk="1" latinLnBrk="0" hangingPunct="1">
      <a:defRPr sz="2800" b="1" kern="1200">
        <a:solidFill>
          <a:srgbClr val="0079C1"/>
        </a:solidFill>
        <a:latin typeface="Arial" charset="0"/>
        <a:ea typeface="ＭＳ Ｐゴシック" pitchFamily="34" charset="-128"/>
        <a:cs typeface="+mn-cs"/>
      </a:defRPr>
    </a:lvl8pPr>
    <a:lvl9pPr marL="3657600" algn="l" defTabSz="914400" rtl="0" eaLnBrk="1" latinLnBrk="0" hangingPunct="1">
      <a:defRPr sz="2800" b="1" kern="1200">
        <a:solidFill>
          <a:srgbClr val="0079C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0089E6"/>
    <a:srgbClr val="007FD6"/>
    <a:srgbClr val="FF6600"/>
    <a:srgbClr val="00FF00"/>
    <a:srgbClr val="A50021"/>
    <a:srgbClr val="993300"/>
    <a:srgbClr val="808080"/>
    <a:srgbClr val="DC0FB2"/>
    <a:srgbClr val="199110"/>
    <a:srgbClr val="B6FF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1" autoAdjust="0"/>
    <p:restoredTop sz="94719" autoAdjust="0"/>
  </p:normalViewPr>
  <p:slideViewPr>
    <p:cSldViewPr>
      <p:cViewPr>
        <p:scale>
          <a:sx n="75" d="100"/>
          <a:sy n="75" d="100"/>
        </p:scale>
        <p:origin x="-1254" y="-6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ＭＳ Ｐゴシック" pitchFamily="-105" charset="-128"/>
                <a:cs typeface="+mn-cs"/>
              </a:defRPr>
            </a:lvl1pPr>
          </a:lstStyle>
          <a:p>
            <a:pPr>
              <a:defRPr/>
            </a:pPr>
            <a:endParaRPr lang="en-US"/>
          </a:p>
        </p:txBody>
      </p:sp>
      <p:sp>
        <p:nvSpPr>
          <p:cNvPr id="9219" name="Rectangle 1027"/>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ＭＳ Ｐゴシック" pitchFamily="-105" charset="-128"/>
                <a:cs typeface="+mn-cs"/>
              </a:defRPr>
            </a:lvl1pPr>
          </a:lstStyle>
          <a:p>
            <a:pPr>
              <a:defRPr/>
            </a:pPr>
            <a:endParaRPr lang="en-US"/>
          </a:p>
        </p:txBody>
      </p:sp>
      <p:sp>
        <p:nvSpPr>
          <p:cNvPr id="9220" name="Rectangle 1028"/>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ＭＳ Ｐゴシック" pitchFamily="-105" charset="-128"/>
                <a:cs typeface="+mn-cs"/>
              </a:defRPr>
            </a:lvl1pPr>
          </a:lstStyle>
          <a:p>
            <a:pPr>
              <a:defRPr/>
            </a:pPr>
            <a:endParaRPr lang="en-US"/>
          </a:p>
        </p:txBody>
      </p:sp>
      <p:sp>
        <p:nvSpPr>
          <p:cNvPr id="9221" name="Rectangle 1029"/>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ＭＳ Ｐゴシック" pitchFamily="-105" charset="-128"/>
                <a:cs typeface="+mn-cs"/>
              </a:defRPr>
            </a:lvl1pPr>
          </a:lstStyle>
          <a:p>
            <a:pPr>
              <a:defRPr/>
            </a:pPr>
            <a:fld id="{CF25CE74-6CAA-4772-A756-0E5B2EAB4B0E}" type="slidenum">
              <a:rPr lang="en-GB"/>
              <a:pPr>
                <a:defRPr/>
              </a:pPr>
              <a:t>‹#›</a:t>
            </a:fld>
            <a:endParaRPr lang="en-GB"/>
          </a:p>
        </p:txBody>
      </p:sp>
    </p:spTree>
    <p:extLst>
      <p:ext uri="{BB962C8B-B14F-4D97-AF65-F5344CB8AC3E}">
        <p14:creationId xmlns:p14="http://schemas.microsoft.com/office/powerpoint/2010/main" val="25429457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ea typeface="ＭＳ Ｐゴシック" pitchFamily="48" charset="-128"/>
              </a:defRPr>
            </a:lvl1pPr>
          </a:lstStyle>
          <a:p>
            <a:pPr>
              <a:defRPr/>
            </a:pPr>
            <a:endParaRPr lang="en-GB"/>
          </a:p>
        </p:txBody>
      </p:sp>
      <p:sp>
        <p:nvSpPr>
          <p:cNvPr id="108547" name="Rectangle 3"/>
          <p:cNvSpPr>
            <a:spLocks noGrp="1" noChangeArrowheads="1"/>
          </p:cNvSpPr>
          <p:nvPr>
            <p:ph type="dt"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pitchFamily="48" charset="-128"/>
              </a:defRPr>
            </a:lvl1pPr>
          </a:lstStyle>
          <a:p>
            <a:pPr>
              <a:defRPr/>
            </a:pPr>
            <a:fld id="{C5BA42B6-BFFC-4DAB-A72F-31F3BFBB104D}" type="datetimeFigureOut">
              <a:rPr lang="en-GB"/>
              <a:pPr>
                <a:defRPr/>
              </a:pPr>
              <a:t>06/04/2017</a:t>
            </a:fld>
            <a:endParaRPr lang="en-GB"/>
          </a:p>
        </p:txBody>
      </p:sp>
      <p:sp>
        <p:nvSpPr>
          <p:cNvPr id="717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549" name="Rectangle 5"/>
          <p:cNvSpPr>
            <a:spLocks noGrp="1" noChangeArrowheads="1"/>
          </p:cNvSpPr>
          <p:nvPr>
            <p:ph type="body" sz="quarter" idx="3"/>
          </p:nvPr>
        </p:nvSpPr>
        <p:spPr bwMode="auto">
          <a:xfrm>
            <a:off x="731838" y="4560888"/>
            <a:ext cx="5851525"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8550" name="Rectangle 6"/>
          <p:cNvSpPr>
            <a:spLocks noGrp="1" noChangeArrowheads="1"/>
          </p:cNvSpPr>
          <p:nvPr>
            <p:ph type="ftr" sz="quarter" idx="4"/>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a typeface="ＭＳ Ｐゴシック" pitchFamily="48" charset="-128"/>
              </a:defRPr>
            </a:lvl1pPr>
          </a:lstStyle>
          <a:p>
            <a:pPr>
              <a:defRPr/>
            </a:pPr>
            <a:endParaRPr lang="en-GB"/>
          </a:p>
        </p:txBody>
      </p:sp>
      <p:sp>
        <p:nvSpPr>
          <p:cNvPr id="108551" name="Rectangle 7"/>
          <p:cNvSpPr>
            <a:spLocks noGrp="1" noChangeArrowheads="1"/>
          </p:cNvSpPr>
          <p:nvPr>
            <p:ph type="sldNum" sz="quarter" idx="5"/>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a typeface="ＭＳ Ｐゴシック" pitchFamily="48" charset="-128"/>
              </a:defRPr>
            </a:lvl1pPr>
          </a:lstStyle>
          <a:p>
            <a:pPr>
              <a:defRPr/>
            </a:pPr>
            <a:fld id="{12B87D3A-7597-4683-B4E5-258740A99CB5}" type="slidenum">
              <a:rPr lang="en-GB"/>
              <a:pPr>
                <a:defRPr/>
              </a:pPr>
              <a:t>‹#›</a:t>
            </a:fld>
            <a:endParaRPr lang="en-GB"/>
          </a:p>
        </p:txBody>
      </p:sp>
    </p:spTree>
    <p:extLst>
      <p:ext uri="{BB962C8B-B14F-4D97-AF65-F5344CB8AC3E}">
        <p14:creationId xmlns:p14="http://schemas.microsoft.com/office/powerpoint/2010/main" val="2196051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12B87D3A-7597-4683-B4E5-258740A99CB5}" type="slidenum">
              <a:rPr lang="en-GB" smtClean="0"/>
              <a:pPr>
                <a:defRPr/>
              </a:pPr>
              <a:t>8</a:t>
            </a:fld>
            <a:endParaRPr lang="en-GB"/>
          </a:p>
        </p:txBody>
      </p:sp>
    </p:spTree>
    <p:extLst>
      <p:ext uri="{BB962C8B-B14F-4D97-AF65-F5344CB8AC3E}">
        <p14:creationId xmlns:p14="http://schemas.microsoft.com/office/powerpoint/2010/main" val="361876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xfrm>
            <a:off x="1258888" y="720725"/>
            <a:ext cx="4800600" cy="3600450"/>
          </a:xfrm>
          <a:ln/>
        </p:spPr>
      </p:sp>
      <p:sp>
        <p:nvSpPr>
          <p:cNvPr id="25603" name="Rectangle 3"/>
          <p:cNvSpPr>
            <a:spLocks noGrp="1" noChangeArrowheads="1"/>
          </p:cNvSpPr>
          <p:nvPr>
            <p:ph type="body" idx="1"/>
          </p:nvPr>
        </p:nvSpPr>
        <p:spPr>
          <a:xfrm>
            <a:off x="975925" y="4559732"/>
            <a:ext cx="5363351" cy="4320388"/>
          </a:xfrm>
          <a:noFill/>
        </p:spPr>
        <p:txBody>
          <a:bodyPr/>
          <a:lstStyle/>
          <a:p>
            <a:pPr eaLnBrk="1" hangingPunct="1"/>
            <a:r>
              <a:rPr lang="en-GB" altLang="en-US" smtClean="0"/>
              <a:t>Introduction slide.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79C1"/>
        </a:solidFill>
        <a:effectLst/>
      </p:bgPr>
    </p:bg>
    <p:spTree>
      <p:nvGrpSpPr>
        <p:cNvPr id="1" name=""/>
        <p:cNvGrpSpPr/>
        <p:nvPr/>
      </p:nvGrpSpPr>
      <p:grpSpPr>
        <a:xfrm>
          <a:off x="0" y="0"/>
          <a:ext cx="0" cy="0"/>
          <a:chOff x="0" y="0"/>
          <a:chExt cx="0" cy="0"/>
        </a:xfrm>
      </p:grpSpPr>
      <p:sp>
        <p:nvSpPr>
          <p:cNvPr id="4" name="Freeform 33"/>
          <p:cNvSpPr>
            <a:spLocks/>
          </p:cNvSpPr>
          <p:nvPr/>
        </p:nvSpPr>
        <p:spPr bwMode="auto">
          <a:xfrm>
            <a:off x="0" y="0"/>
            <a:ext cx="9159875" cy="2400300"/>
          </a:xfrm>
          <a:custGeom>
            <a:avLst/>
            <a:gdLst>
              <a:gd name="T0" fmla="*/ 0 w 5760"/>
              <a:gd name="T1" fmla="*/ 0 h 1512"/>
              <a:gd name="T2" fmla="*/ 0 w 5760"/>
              <a:gd name="T3" fmla="*/ 2147483647 h 1512"/>
              <a:gd name="T4" fmla="*/ 2147483647 w 5760"/>
              <a:gd name="T5" fmla="*/ 2147483647 h 1512"/>
              <a:gd name="T6" fmla="*/ 2147483647 w 5760"/>
              <a:gd name="T7" fmla="*/ 2147483647 h 1512"/>
              <a:gd name="T8" fmla="*/ 2147483647 w 5760"/>
              <a:gd name="T9" fmla="*/ 2147483647 h 1512"/>
              <a:gd name="T10" fmla="*/ 2147483647 w 5760"/>
              <a:gd name="T11" fmla="*/ 2147483647 h 1512"/>
              <a:gd name="T12" fmla="*/ 2147483647 w 5760"/>
              <a:gd name="T13" fmla="*/ 0 h 1512"/>
              <a:gd name="T14" fmla="*/ 0 w 5760"/>
              <a:gd name="T15" fmla="*/ 0 h 15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760" h="1512">
                <a:moveTo>
                  <a:pt x="0" y="0"/>
                </a:moveTo>
                <a:lnTo>
                  <a:pt x="0" y="1368"/>
                </a:lnTo>
                <a:lnTo>
                  <a:pt x="1008" y="1368"/>
                </a:lnTo>
                <a:lnTo>
                  <a:pt x="1152" y="1512"/>
                </a:lnTo>
                <a:lnTo>
                  <a:pt x="1296" y="1368"/>
                </a:lnTo>
                <a:lnTo>
                  <a:pt x="5760" y="1368"/>
                </a:lnTo>
                <a:lnTo>
                  <a:pt x="5760" y="0"/>
                </a:lnTo>
                <a:lnTo>
                  <a:pt x="0" y="0"/>
                </a:lnTo>
                <a:close/>
              </a:path>
            </a:pathLst>
          </a:cu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 name="Line 36"/>
          <p:cNvSpPr>
            <a:spLocks noChangeShapeType="1"/>
          </p:cNvSpPr>
          <p:nvPr/>
        </p:nvSpPr>
        <p:spPr bwMode="auto">
          <a:xfrm flipH="1" flipV="1">
            <a:off x="685800" y="2971800"/>
            <a:ext cx="457200" cy="34290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 name="Line 39"/>
          <p:cNvSpPr>
            <a:spLocks noChangeShapeType="1"/>
          </p:cNvSpPr>
          <p:nvPr/>
        </p:nvSpPr>
        <p:spPr bwMode="auto">
          <a:xfrm>
            <a:off x="2400300" y="4343400"/>
            <a:ext cx="457200" cy="34290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 name="Line 40"/>
          <p:cNvSpPr>
            <a:spLocks noChangeShapeType="1"/>
          </p:cNvSpPr>
          <p:nvPr/>
        </p:nvSpPr>
        <p:spPr bwMode="auto">
          <a:xfrm flipH="1">
            <a:off x="685800" y="4343400"/>
            <a:ext cx="457200" cy="34290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 name="Line 41"/>
          <p:cNvSpPr>
            <a:spLocks noChangeShapeType="1"/>
          </p:cNvSpPr>
          <p:nvPr/>
        </p:nvSpPr>
        <p:spPr bwMode="auto">
          <a:xfrm flipV="1">
            <a:off x="2400300" y="2971800"/>
            <a:ext cx="457200" cy="34290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 name="Text Box 7"/>
          <p:cNvSpPr txBox="1">
            <a:spLocks noChangeArrowheads="1"/>
          </p:cNvSpPr>
          <p:nvPr/>
        </p:nvSpPr>
        <p:spPr bwMode="auto">
          <a:xfrm>
            <a:off x="1028700" y="3216275"/>
            <a:ext cx="1439863" cy="1241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sz="2800" b="1">
                <a:solidFill>
                  <a:srgbClr val="0079C1"/>
                </a:solidFill>
                <a:latin typeface="Arial" charset="0"/>
                <a:ea typeface="ＭＳ Ｐゴシック" pitchFamily="48" charset="-128"/>
              </a:defRPr>
            </a:lvl1pPr>
            <a:lvl2pPr marL="742950" indent="-285750" eaLnBrk="0" hangingPunct="0">
              <a:defRPr sz="2800" b="1">
                <a:solidFill>
                  <a:srgbClr val="0079C1"/>
                </a:solidFill>
                <a:latin typeface="Arial" charset="0"/>
                <a:ea typeface="ＭＳ Ｐゴシック" pitchFamily="48" charset="-128"/>
              </a:defRPr>
            </a:lvl2pPr>
            <a:lvl3pPr marL="1143000" indent="-228600" eaLnBrk="0" hangingPunct="0">
              <a:defRPr sz="2800" b="1">
                <a:solidFill>
                  <a:srgbClr val="0079C1"/>
                </a:solidFill>
                <a:latin typeface="Arial" charset="0"/>
                <a:ea typeface="ＭＳ Ｐゴシック" pitchFamily="48" charset="-128"/>
              </a:defRPr>
            </a:lvl3pPr>
            <a:lvl4pPr marL="1600200" indent="-228600" eaLnBrk="0" hangingPunct="0">
              <a:defRPr sz="2800" b="1">
                <a:solidFill>
                  <a:srgbClr val="0079C1"/>
                </a:solidFill>
                <a:latin typeface="Arial" charset="0"/>
                <a:ea typeface="ＭＳ Ｐゴシック" pitchFamily="48" charset="-128"/>
              </a:defRPr>
            </a:lvl4pPr>
            <a:lvl5pPr marL="2057400" indent="-228600" eaLnBrk="0" hangingPunct="0">
              <a:defRPr sz="2800" b="1">
                <a:solidFill>
                  <a:srgbClr val="0079C1"/>
                </a:solidFill>
                <a:latin typeface="Arial" charset="0"/>
                <a:ea typeface="ＭＳ Ｐゴシック" pitchFamily="48"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48"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48"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48"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48" charset="-128"/>
              </a:defRPr>
            </a:lvl9pPr>
          </a:lstStyle>
          <a:p>
            <a:pPr eaLnBrk="1" hangingPunct="1">
              <a:defRPr/>
            </a:pPr>
            <a:r>
              <a:rPr lang="en-GB" sz="1000" smtClean="0">
                <a:solidFill>
                  <a:schemeClr val="tx2"/>
                </a:solidFill>
              </a:rPr>
              <a:t>Place your chosen image here. The four corners must just cover the arrow tips. For covers, the three pictures should be the same size and in a straight line.   </a:t>
            </a:r>
            <a:endParaRPr lang="en-GB" smtClean="0"/>
          </a:p>
        </p:txBody>
      </p:sp>
      <p:pic>
        <p:nvPicPr>
          <p:cNvPr id="10" name="Picture 44" descr="National_Grid_logo_blu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0375" y="342900"/>
            <a:ext cx="1830388"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22" name="Rectangle 14"/>
          <p:cNvSpPr>
            <a:spLocks noGrp="1" noChangeArrowheads="1"/>
          </p:cNvSpPr>
          <p:nvPr>
            <p:ph type="ctrTitle" sz="quarter"/>
          </p:nvPr>
        </p:nvSpPr>
        <p:spPr>
          <a:xfrm>
            <a:off x="593725" y="1279525"/>
            <a:ext cx="8043863" cy="639763"/>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lvl1pPr>
          </a:lstStyle>
          <a:p>
            <a:pPr lvl="0"/>
            <a:r>
              <a:rPr lang="en-US" noProof="0" smtClean="0"/>
              <a:t>Click to edit Master title style</a:t>
            </a:r>
          </a:p>
        </p:txBody>
      </p:sp>
      <p:sp>
        <p:nvSpPr>
          <p:cNvPr id="43023" name="Rectangle 15"/>
          <p:cNvSpPr>
            <a:spLocks noGrp="1" noChangeArrowheads="1"/>
          </p:cNvSpPr>
          <p:nvPr>
            <p:ph type="subTitle" sz="quarter" idx="1"/>
          </p:nvPr>
        </p:nvSpPr>
        <p:spPr>
          <a:xfrm>
            <a:off x="571500" y="5164138"/>
            <a:ext cx="8043863" cy="503237"/>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spcBef>
                <a:spcPct val="20000"/>
              </a:spcBef>
              <a:spcAft>
                <a:spcPct val="0"/>
              </a:spcAft>
              <a:buFont typeface="Wingdings" pitchFamily="2" charset="2"/>
              <a:buNone/>
              <a:defRPr sz="2000">
                <a:solidFill>
                  <a:schemeClr val="bg1"/>
                </a:solidFill>
              </a:defRPr>
            </a:lvl1pPr>
          </a:lstStyle>
          <a:p>
            <a:pPr lvl="0"/>
            <a:r>
              <a:rPr lang="en-US" noProof="0" smtClean="0"/>
              <a:t>Click to edit Master subtitle style</a:t>
            </a:r>
          </a:p>
        </p:txBody>
      </p:sp>
    </p:spTree>
    <p:extLst>
      <p:ext uri="{BB962C8B-B14F-4D97-AF65-F5344CB8AC3E}">
        <p14:creationId xmlns:p14="http://schemas.microsoft.com/office/powerpoint/2010/main" val="101233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721B64A3-63AD-426D-A0B6-5ACABE213C8A}" type="datetime1">
              <a:rPr lang="en-US"/>
              <a:pPr>
                <a:defRPr/>
              </a:pPr>
              <a:t>4/6/2017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875719-1738-4B1E-AEF3-571B352BD306}" type="slidenum">
              <a:rPr lang="en-US"/>
              <a:pPr>
                <a:defRPr/>
              </a:pPr>
              <a:t>‹#›</a:t>
            </a:fld>
            <a:endParaRPr lang="en-US"/>
          </a:p>
        </p:txBody>
      </p:sp>
    </p:spTree>
    <p:extLst>
      <p:ext uri="{BB962C8B-B14F-4D97-AF65-F5344CB8AC3E}">
        <p14:creationId xmlns:p14="http://schemas.microsoft.com/office/powerpoint/2010/main" val="3632848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4325" y="762000"/>
            <a:ext cx="2022475" cy="53721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93725" y="762000"/>
            <a:ext cx="5918200" cy="5372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23ABED29-551A-49D0-8D14-3A11BCDA5032}" type="datetime1">
              <a:rPr lang="en-US"/>
              <a:pPr>
                <a:defRPr/>
              </a:pPr>
              <a:t>4/6/2017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52BE67-3850-4164-A314-745B8D6A18DA}" type="slidenum">
              <a:rPr lang="en-US"/>
              <a:pPr>
                <a:defRPr/>
              </a:pPr>
              <a:t>‹#›</a:t>
            </a:fld>
            <a:endParaRPr lang="en-US"/>
          </a:p>
        </p:txBody>
      </p:sp>
    </p:spTree>
    <p:extLst>
      <p:ext uri="{BB962C8B-B14F-4D97-AF65-F5344CB8AC3E}">
        <p14:creationId xmlns:p14="http://schemas.microsoft.com/office/powerpoint/2010/main" val="3359405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593725" y="762000"/>
            <a:ext cx="8093075" cy="519113"/>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593725" y="1485900"/>
            <a:ext cx="396875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714875" y="1485900"/>
            <a:ext cx="396875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590FD768-29CE-4241-979F-A839F5A85458}" type="datetime1">
              <a:rPr lang="en-US"/>
              <a:pPr>
                <a:defRPr/>
              </a:pPr>
              <a:t>4/6/2017</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70E0010-691A-4238-B2BE-FD8700DC7CCA}" type="slidenum">
              <a:rPr lang="en-US"/>
              <a:pPr>
                <a:defRPr/>
              </a:pPr>
              <a:t>‹#›</a:t>
            </a:fld>
            <a:endParaRPr lang="en-US"/>
          </a:p>
        </p:txBody>
      </p:sp>
    </p:spTree>
    <p:extLst>
      <p:ext uri="{BB962C8B-B14F-4D97-AF65-F5344CB8AC3E}">
        <p14:creationId xmlns:p14="http://schemas.microsoft.com/office/powerpoint/2010/main" val="943438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a:xfrm>
            <a:off x="8488363" y="6478588"/>
            <a:ext cx="566737" cy="363537"/>
          </a:xfrm>
        </p:spPr>
        <p:txBody>
          <a:bodyPr/>
          <a:lstStyle>
            <a:lvl1pPr>
              <a:defRPr>
                <a:solidFill>
                  <a:srgbClr val="000000"/>
                </a:solidFill>
                <a:cs typeface="Arial" charset="0"/>
              </a:defRPr>
            </a:lvl1pPr>
          </a:lstStyle>
          <a:p>
            <a:pPr>
              <a:defRPr/>
            </a:pPr>
            <a:r>
              <a:rPr lang="en-GB" altLang="en-US"/>
              <a:t>  </a:t>
            </a:r>
            <a:fld id="{072E18C7-8900-47DE-A99F-CAF80CDFD12D}" type="slidenum">
              <a:rPr lang="en-GB" altLang="en-US"/>
              <a:pPr>
                <a:defRPr/>
              </a:pPr>
              <a:t>‹#›</a:t>
            </a:fld>
            <a:endParaRPr lang="en-GB" altLang="en-US"/>
          </a:p>
        </p:txBody>
      </p:sp>
      <p:sp>
        <p:nvSpPr>
          <p:cNvPr id="3" name="Date Placeholder 1"/>
          <p:cNvSpPr>
            <a:spLocks noGrp="1"/>
          </p:cNvSpPr>
          <p:nvPr>
            <p:ph type="dt" sz="half" idx="11"/>
          </p:nvPr>
        </p:nvSpPr>
        <p:spPr>
          <a:xfrm>
            <a:off x="85725" y="6478588"/>
            <a:ext cx="8550275" cy="379412"/>
          </a:xfrm>
        </p:spPr>
        <p:txBody>
          <a:bodyPr/>
          <a:lstStyle>
            <a:lvl1pPr>
              <a:defRPr sz="1200">
                <a:solidFill>
                  <a:srgbClr val="000066"/>
                </a:solidFill>
                <a:latin typeface="Arial" panose="020B0604020202020204" pitchFamily="34" charset="0"/>
                <a:cs typeface="Arial" panose="020B0604020202020204" pitchFamily="34" charset="0"/>
              </a:defRPr>
            </a:lvl1pPr>
          </a:lstStyle>
          <a:p>
            <a:pPr>
              <a:defRPr/>
            </a:pPr>
            <a:endParaRPr lang="en-GB"/>
          </a:p>
        </p:txBody>
      </p:sp>
    </p:spTree>
    <p:extLst>
      <p:ext uri="{BB962C8B-B14F-4D97-AF65-F5344CB8AC3E}">
        <p14:creationId xmlns:p14="http://schemas.microsoft.com/office/powerpoint/2010/main" val="34626349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79C1"/>
        </a:solidFill>
        <a:effectLst/>
      </p:bgPr>
    </p:bg>
    <p:spTree>
      <p:nvGrpSpPr>
        <p:cNvPr id="1" name=""/>
        <p:cNvGrpSpPr/>
        <p:nvPr/>
      </p:nvGrpSpPr>
      <p:grpSpPr>
        <a:xfrm>
          <a:off x="0" y="0"/>
          <a:ext cx="0" cy="0"/>
          <a:chOff x="0" y="0"/>
          <a:chExt cx="0" cy="0"/>
        </a:xfrm>
      </p:grpSpPr>
      <p:sp>
        <p:nvSpPr>
          <p:cNvPr id="4" name="Freeform 2"/>
          <p:cNvSpPr>
            <a:spLocks/>
          </p:cNvSpPr>
          <p:nvPr/>
        </p:nvSpPr>
        <p:spPr bwMode="auto">
          <a:xfrm>
            <a:off x="0" y="0"/>
            <a:ext cx="9159875" cy="2400300"/>
          </a:xfrm>
          <a:custGeom>
            <a:avLst/>
            <a:gdLst>
              <a:gd name="T0" fmla="*/ 0 w 5760"/>
              <a:gd name="T1" fmla="*/ 0 h 1512"/>
              <a:gd name="T2" fmla="*/ 0 w 5760"/>
              <a:gd name="T3" fmla="*/ 2147483647 h 1512"/>
              <a:gd name="T4" fmla="*/ 2147483647 w 5760"/>
              <a:gd name="T5" fmla="*/ 2147483647 h 1512"/>
              <a:gd name="T6" fmla="*/ 2147483647 w 5760"/>
              <a:gd name="T7" fmla="*/ 2147483647 h 1512"/>
              <a:gd name="T8" fmla="*/ 2147483647 w 5760"/>
              <a:gd name="T9" fmla="*/ 2147483647 h 1512"/>
              <a:gd name="T10" fmla="*/ 2147483647 w 5760"/>
              <a:gd name="T11" fmla="*/ 2147483647 h 1512"/>
              <a:gd name="T12" fmla="*/ 2147483647 w 5760"/>
              <a:gd name="T13" fmla="*/ 0 h 1512"/>
              <a:gd name="T14" fmla="*/ 0 w 5760"/>
              <a:gd name="T15" fmla="*/ 0 h 15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760" h="1512">
                <a:moveTo>
                  <a:pt x="0" y="0"/>
                </a:moveTo>
                <a:lnTo>
                  <a:pt x="0" y="1368"/>
                </a:lnTo>
                <a:lnTo>
                  <a:pt x="1008" y="1368"/>
                </a:lnTo>
                <a:lnTo>
                  <a:pt x="1152" y="1512"/>
                </a:lnTo>
                <a:lnTo>
                  <a:pt x="1296" y="1368"/>
                </a:lnTo>
                <a:lnTo>
                  <a:pt x="5760" y="1368"/>
                </a:lnTo>
                <a:lnTo>
                  <a:pt x="5760" y="0"/>
                </a:lnTo>
                <a:lnTo>
                  <a:pt x="0" y="0"/>
                </a:lnTo>
                <a:close/>
              </a:path>
            </a:pathLst>
          </a:cu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5" name="Picture 7" descr="National_Grid_logo_blu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0375" y="342900"/>
            <a:ext cx="1830388"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1379" name="Rectangle 3"/>
          <p:cNvSpPr>
            <a:spLocks noGrp="1" noChangeArrowheads="1"/>
          </p:cNvSpPr>
          <p:nvPr>
            <p:ph type="ctrTitle" sz="quarter"/>
          </p:nvPr>
        </p:nvSpPr>
        <p:spPr>
          <a:xfrm>
            <a:off x="593725" y="1279525"/>
            <a:ext cx="8043863" cy="639763"/>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lvl1pPr>
          </a:lstStyle>
          <a:p>
            <a:pPr lvl="0"/>
            <a:r>
              <a:rPr lang="en-US" noProof="0" smtClean="0"/>
              <a:t>Click to edit Master title style</a:t>
            </a:r>
          </a:p>
        </p:txBody>
      </p:sp>
      <p:sp>
        <p:nvSpPr>
          <p:cNvPr id="101380" name="Rectangle 4"/>
          <p:cNvSpPr>
            <a:spLocks noGrp="1" noChangeArrowheads="1"/>
          </p:cNvSpPr>
          <p:nvPr>
            <p:ph type="subTitle" sz="quarter" idx="1"/>
          </p:nvPr>
        </p:nvSpPr>
        <p:spPr>
          <a:xfrm>
            <a:off x="571500" y="2882900"/>
            <a:ext cx="8043863" cy="503238"/>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spcBef>
                <a:spcPct val="20000"/>
              </a:spcBef>
              <a:spcAft>
                <a:spcPct val="0"/>
              </a:spcAft>
              <a:buFont typeface="Wingdings" pitchFamily="2" charset="2"/>
              <a:buNone/>
              <a:defRPr sz="2000">
                <a:solidFill>
                  <a:schemeClr val="bg1"/>
                </a:solidFill>
              </a:defRPr>
            </a:lvl1pPr>
          </a:lstStyle>
          <a:p>
            <a:pPr lvl="0"/>
            <a:r>
              <a:rPr lang="en-US" noProof="0" smtClean="0"/>
              <a:t>Click to edit Master subtitle style</a:t>
            </a:r>
          </a:p>
        </p:txBody>
      </p:sp>
    </p:spTree>
    <p:extLst>
      <p:ext uri="{BB962C8B-B14F-4D97-AF65-F5344CB8AC3E}">
        <p14:creationId xmlns:p14="http://schemas.microsoft.com/office/powerpoint/2010/main" val="14685932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fld id="{0430E9A3-DA9F-4A94-963F-04F50AC7A8A4}" type="datetime1">
              <a:rPr lang="en-US"/>
              <a:pPr>
                <a:defRPr/>
              </a:pPr>
              <a:t>4/6/2017</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52441178-210A-4F34-B40E-1ABAE02E53FA}" type="slidenum">
              <a:rPr lang="en-US"/>
              <a:pPr>
                <a:defRPr/>
              </a:pPr>
              <a:t>‹#›</a:t>
            </a:fld>
            <a:endParaRPr lang="en-US"/>
          </a:p>
        </p:txBody>
      </p:sp>
    </p:spTree>
    <p:extLst>
      <p:ext uri="{BB962C8B-B14F-4D97-AF65-F5344CB8AC3E}">
        <p14:creationId xmlns:p14="http://schemas.microsoft.com/office/powerpoint/2010/main" val="17372083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fld id="{07B3A8CC-1D0A-4480-AB0E-DECE21EBA80D}" type="datetime1">
              <a:rPr lang="en-US"/>
              <a:pPr>
                <a:defRPr/>
              </a:pPr>
              <a:t>4/6/2017</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5F8C6B03-D5F1-44B7-AFCC-CF137ABBA109}" type="slidenum">
              <a:rPr lang="en-US"/>
              <a:pPr>
                <a:defRPr/>
              </a:pPr>
              <a:t>‹#›</a:t>
            </a:fld>
            <a:endParaRPr lang="en-US"/>
          </a:p>
        </p:txBody>
      </p:sp>
    </p:spTree>
    <p:extLst>
      <p:ext uri="{BB962C8B-B14F-4D97-AF65-F5344CB8AC3E}">
        <p14:creationId xmlns:p14="http://schemas.microsoft.com/office/powerpoint/2010/main" val="34095866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93725" y="1485900"/>
            <a:ext cx="39687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14875" y="1485900"/>
            <a:ext cx="39687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2"/>
          <p:cNvSpPr>
            <a:spLocks noGrp="1" noChangeArrowheads="1"/>
          </p:cNvSpPr>
          <p:nvPr>
            <p:ph type="dt" sz="half" idx="10"/>
          </p:nvPr>
        </p:nvSpPr>
        <p:spPr>
          <a:ln/>
        </p:spPr>
        <p:txBody>
          <a:bodyPr/>
          <a:lstStyle>
            <a:lvl1pPr>
              <a:defRPr/>
            </a:lvl1pPr>
          </a:lstStyle>
          <a:p>
            <a:pPr>
              <a:defRPr/>
            </a:pPr>
            <a:fld id="{4F34437B-A53D-4611-ABC2-444754C90F9C}" type="datetime1">
              <a:rPr lang="en-US"/>
              <a:pPr>
                <a:defRPr/>
              </a:pPr>
              <a:t>4/6/2017</a:t>
            </a:fld>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EC3EF795-8FF7-49D3-B50C-14D5055D2910}" type="slidenum">
              <a:rPr lang="en-US"/>
              <a:pPr>
                <a:defRPr/>
              </a:pPr>
              <a:t>‹#›</a:t>
            </a:fld>
            <a:endParaRPr lang="en-US"/>
          </a:p>
        </p:txBody>
      </p:sp>
    </p:spTree>
    <p:extLst>
      <p:ext uri="{BB962C8B-B14F-4D97-AF65-F5344CB8AC3E}">
        <p14:creationId xmlns:p14="http://schemas.microsoft.com/office/powerpoint/2010/main" val="42160603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2"/>
          <p:cNvSpPr>
            <a:spLocks noGrp="1" noChangeArrowheads="1"/>
          </p:cNvSpPr>
          <p:nvPr>
            <p:ph type="dt" sz="half" idx="10"/>
          </p:nvPr>
        </p:nvSpPr>
        <p:spPr>
          <a:ln/>
        </p:spPr>
        <p:txBody>
          <a:bodyPr/>
          <a:lstStyle>
            <a:lvl1pPr>
              <a:defRPr/>
            </a:lvl1pPr>
          </a:lstStyle>
          <a:p>
            <a:pPr>
              <a:defRPr/>
            </a:pPr>
            <a:fld id="{394B5552-CD5B-459F-AE36-432395CE32DD}" type="datetime1">
              <a:rPr lang="en-US"/>
              <a:pPr>
                <a:defRPr/>
              </a:pPr>
              <a:t>4/6/2017</a:t>
            </a:fld>
            <a:endParaRPr 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p>
        </p:txBody>
      </p:sp>
      <p:sp>
        <p:nvSpPr>
          <p:cNvPr id="9" name="Rectangle 4"/>
          <p:cNvSpPr>
            <a:spLocks noGrp="1" noChangeArrowheads="1"/>
          </p:cNvSpPr>
          <p:nvPr>
            <p:ph type="sldNum" sz="quarter" idx="12"/>
          </p:nvPr>
        </p:nvSpPr>
        <p:spPr>
          <a:ln/>
        </p:spPr>
        <p:txBody>
          <a:bodyPr/>
          <a:lstStyle>
            <a:lvl1pPr>
              <a:defRPr/>
            </a:lvl1pPr>
          </a:lstStyle>
          <a:p>
            <a:pPr>
              <a:defRPr/>
            </a:pPr>
            <a:fld id="{6CEB5522-8C6D-4C40-B625-453FDD600B92}" type="slidenum">
              <a:rPr lang="en-US"/>
              <a:pPr>
                <a:defRPr/>
              </a:pPr>
              <a:t>‹#›</a:t>
            </a:fld>
            <a:endParaRPr lang="en-US"/>
          </a:p>
        </p:txBody>
      </p:sp>
    </p:spTree>
    <p:extLst>
      <p:ext uri="{BB962C8B-B14F-4D97-AF65-F5344CB8AC3E}">
        <p14:creationId xmlns:p14="http://schemas.microsoft.com/office/powerpoint/2010/main" val="9966846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2"/>
          <p:cNvSpPr>
            <a:spLocks noGrp="1" noChangeArrowheads="1"/>
          </p:cNvSpPr>
          <p:nvPr>
            <p:ph type="dt" sz="half" idx="10"/>
          </p:nvPr>
        </p:nvSpPr>
        <p:spPr>
          <a:ln/>
        </p:spPr>
        <p:txBody>
          <a:bodyPr/>
          <a:lstStyle>
            <a:lvl1pPr>
              <a:defRPr/>
            </a:lvl1pPr>
          </a:lstStyle>
          <a:p>
            <a:pPr>
              <a:defRPr/>
            </a:pPr>
            <a:fld id="{52023227-D2F0-4568-B34F-9F69396DD9D4}" type="datetime1">
              <a:rPr lang="en-US"/>
              <a:pPr>
                <a:defRPr/>
              </a:pPr>
              <a:t>4/6/2017</a:t>
            </a:fld>
            <a:endParaRPr 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p>
        </p:txBody>
      </p:sp>
      <p:sp>
        <p:nvSpPr>
          <p:cNvPr id="5" name="Rectangle 4"/>
          <p:cNvSpPr>
            <a:spLocks noGrp="1" noChangeArrowheads="1"/>
          </p:cNvSpPr>
          <p:nvPr>
            <p:ph type="sldNum" sz="quarter" idx="12"/>
          </p:nvPr>
        </p:nvSpPr>
        <p:spPr>
          <a:ln/>
        </p:spPr>
        <p:txBody>
          <a:bodyPr/>
          <a:lstStyle>
            <a:lvl1pPr>
              <a:defRPr/>
            </a:lvl1pPr>
          </a:lstStyle>
          <a:p>
            <a:pPr>
              <a:defRPr/>
            </a:pPr>
            <a:fld id="{EE48CAB1-63E4-467E-8D7A-D496E257788C}" type="slidenum">
              <a:rPr lang="en-US"/>
              <a:pPr>
                <a:defRPr/>
              </a:pPr>
              <a:t>‹#›</a:t>
            </a:fld>
            <a:endParaRPr lang="en-US"/>
          </a:p>
        </p:txBody>
      </p:sp>
    </p:spTree>
    <p:extLst>
      <p:ext uri="{BB962C8B-B14F-4D97-AF65-F5344CB8AC3E}">
        <p14:creationId xmlns:p14="http://schemas.microsoft.com/office/powerpoint/2010/main" val="381894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4AB4517A-8002-4A8A-9FF0-EE946D68EA0A}" type="datetime1">
              <a:rPr lang="en-US"/>
              <a:pPr>
                <a:defRPr/>
              </a:pPr>
              <a:t>4/6/2017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87A63B8-8EAD-4373-B99F-183323C5ED49}" type="slidenum">
              <a:rPr lang="en-US"/>
              <a:pPr>
                <a:defRPr/>
              </a:pPr>
              <a:t>‹#›</a:t>
            </a:fld>
            <a:endParaRPr lang="en-US"/>
          </a:p>
        </p:txBody>
      </p:sp>
    </p:spTree>
    <p:extLst>
      <p:ext uri="{BB962C8B-B14F-4D97-AF65-F5344CB8AC3E}">
        <p14:creationId xmlns:p14="http://schemas.microsoft.com/office/powerpoint/2010/main" val="11437916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fld id="{70876AAF-BBCB-4104-AAA4-5A70D39C289D}" type="datetime1">
              <a:rPr lang="en-US"/>
              <a:pPr>
                <a:defRPr/>
              </a:pPr>
              <a:t>4/6/2017</a:t>
            </a:fld>
            <a:endParaRPr 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a:p>
        </p:txBody>
      </p:sp>
      <p:sp>
        <p:nvSpPr>
          <p:cNvPr id="4" name="Rectangle 4"/>
          <p:cNvSpPr>
            <a:spLocks noGrp="1" noChangeArrowheads="1"/>
          </p:cNvSpPr>
          <p:nvPr>
            <p:ph type="sldNum" sz="quarter" idx="12"/>
          </p:nvPr>
        </p:nvSpPr>
        <p:spPr>
          <a:ln/>
        </p:spPr>
        <p:txBody>
          <a:bodyPr/>
          <a:lstStyle>
            <a:lvl1pPr>
              <a:defRPr/>
            </a:lvl1pPr>
          </a:lstStyle>
          <a:p>
            <a:pPr>
              <a:defRPr/>
            </a:pPr>
            <a:fld id="{89530279-7EDF-4B05-89B4-E6C3F4009A9D}" type="slidenum">
              <a:rPr lang="en-US"/>
              <a:pPr>
                <a:defRPr/>
              </a:pPr>
              <a:t>‹#›</a:t>
            </a:fld>
            <a:endParaRPr lang="en-US"/>
          </a:p>
        </p:txBody>
      </p:sp>
    </p:spTree>
    <p:extLst>
      <p:ext uri="{BB962C8B-B14F-4D97-AF65-F5344CB8AC3E}">
        <p14:creationId xmlns:p14="http://schemas.microsoft.com/office/powerpoint/2010/main" val="21683544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fld id="{217915C4-C3E6-4682-A6C9-33E8AC970502}" type="datetime1">
              <a:rPr lang="en-US"/>
              <a:pPr>
                <a:defRPr/>
              </a:pPr>
              <a:t>4/6/2017</a:t>
            </a:fld>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FA863801-26AC-4646-BFE4-C326C5A33866}" type="slidenum">
              <a:rPr lang="en-US"/>
              <a:pPr>
                <a:defRPr/>
              </a:pPr>
              <a:t>‹#›</a:t>
            </a:fld>
            <a:endParaRPr lang="en-US"/>
          </a:p>
        </p:txBody>
      </p:sp>
    </p:spTree>
    <p:extLst>
      <p:ext uri="{BB962C8B-B14F-4D97-AF65-F5344CB8AC3E}">
        <p14:creationId xmlns:p14="http://schemas.microsoft.com/office/powerpoint/2010/main" val="2832680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fld id="{F02A98EF-B973-4159-B40B-B21BD32A31CB}" type="datetime1">
              <a:rPr lang="en-US"/>
              <a:pPr>
                <a:defRPr/>
              </a:pPr>
              <a:t>4/6/2017</a:t>
            </a:fld>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F16DD614-9B8B-4559-AD41-0BE93FC1AD06}" type="slidenum">
              <a:rPr lang="en-US"/>
              <a:pPr>
                <a:defRPr/>
              </a:pPr>
              <a:t>‹#›</a:t>
            </a:fld>
            <a:endParaRPr lang="en-US"/>
          </a:p>
        </p:txBody>
      </p:sp>
    </p:spTree>
    <p:extLst>
      <p:ext uri="{BB962C8B-B14F-4D97-AF65-F5344CB8AC3E}">
        <p14:creationId xmlns:p14="http://schemas.microsoft.com/office/powerpoint/2010/main" val="2268409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fld id="{C5797DA8-0856-4646-9B91-417EE50D597D}" type="datetime1">
              <a:rPr lang="en-US"/>
              <a:pPr>
                <a:defRPr/>
              </a:pPr>
              <a:t>4/6/2017</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C5E34D59-6A14-465E-90FF-830A5C3EEE98}" type="slidenum">
              <a:rPr lang="en-US"/>
              <a:pPr>
                <a:defRPr/>
              </a:pPr>
              <a:t>‹#›</a:t>
            </a:fld>
            <a:endParaRPr lang="en-US"/>
          </a:p>
        </p:txBody>
      </p:sp>
    </p:spTree>
    <p:extLst>
      <p:ext uri="{BB962C8B-B14F-4D97-AF65-F5344CB8AC3E}">
        <p14:creationId xmlns:p14="http://schemas.microsoft.com/office/powerpoint/2010/main" val="2154446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4325" y="762000"/>
            <a:ext cx="2022475" cy="53721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93725" y="762000"/>
            <a:ext cx="5918200" cy="5372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fld id="{F6251BB8-A04F-4E9B-A6BB-DF03A46B88E0}" type="datetime1">
              <a:rPr lang="en-US"/>
              <a:pPr>
                <a:defRPr/>
              </a:pPr>
              <a:t>4/6/2017</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0982BF36-F508-4171-B2A4-73919C9E9D66}" type="slidenum">
              <a:rPr lang="en-US"/>
              <a:pPr>
                <a:defRPr/>
              </a:pPr>
              <a:t>‹#›</a:t>
            </a:fld>
            <a:endParaRPr lang="en-US"/>
          </a:p>
        </p:txBody>
      </p:sp>
    </p:spTree>
    <p:extLst>
      <p:ext uri="{BB962C8B-B14F-4D97-AF65-F5344CB8AC3E}">
        <p14:creationId xmlns:p14="http://schemas.microsoft.com/office/powerpoint/2010/main" val="21919911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2952" y="0"/>
            <a:ext cx="9144000" cy="6858000"/>
          </a:xfrm>
          <a:prstGeom prst="rect">
            <a:avLst/>
          </a:prstGeom>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30E2307-1E40-4E12-8716-25BFDA8E7013}" type="datetime1">
              <a:rPr lang="en-US" smtClean="0">
                <a:solidFill>
                  <a:prstClr val="black">
                    <a:tint val="75000"/>
                  </a:prstClr>
                </a:solidFill>
              </a:rPr>
              <a:pPr/>
              <a:t>4/6/2017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87D7A59-36E2-48B9-B146-C1E59501F63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6859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screen">
            <a:lum bright="70000" contrast="-70000"/>
            <a:extLst>
              <a:ext uri="{28A0092B-C50C-407E-A947-70E740481C1C}">
                <a14:useLocalDpi xmlns:a14="http://schemas.microsoft.com/office/drawing/2010/main"/>
              </a:ext>
            </a:extLst>
          </a:blip>
          <a:srcRect/>
          <a:stretch/>
        </p:blipFill>
        <p:spPr>
          <a:xfrm>
            <a:off x="-2952"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3998077D-1761-4000-B6D5-75E76E56AD9C}" type="datetime1">
              <a:rPr lang="en-US" smtClean="0">
                <a:solidFill>
                  <a:prstClr val="black">
                    <a:tint val="75000"/>
                  </a:prstClr>
                </a:solidFill>
              </a:rPr>
              <a:pPr>
                <a:defRPr/>
              </a:pPr>
              <a:t>4/6/2017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786B227-F4B5-45D2-A0CB-DBC37882EC4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311448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4C3FD003-0560-4937-A1A1-0294345FAED0}" type="datetime1">
              <a:rPr lang="en-US" smtClean="0">
                <a:solidFill>
                  <a:prstClr val="black">
                    <a:tint val="75000"/>
                  </a:prstClr>
                </a:solidFill>
              </a:rPr>
              <a:pPr>
                <a:defRPr/>
              </a:pPr>
              <a:t>4/6/2017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06B2F64-693F-4A33-A4D9-FD841AB0A2A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071381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a:defRPr/>
            </a:pPr>
            <a:fld id="{4B521CFA-0F66-434C-8765-C68889DD0398}" type="datetime1">
              <a:rPr lang="en-US" smtClean="0">
                <a:solidFill>
                  <a:prstClr val="black">
                    <a:tint val="75000"/>
                  </a:prstClr>
                </a:solidFill>
              </a:rPr>
              <a:pPr>
                <a:defRPr/>
              </a:pPr>
              <a:t>4/6/2017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23CBF98-B7AF-47C9-8FCC-128D952EF001}"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768388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a:defRPr/>
            </a:pPr>
            <a:fld id="{DF8290B6-132C-4634-99C0-D1BDB19FF49C}" type="datetime1">
              <a:rPr lang="en-US" smtClean="0">
                <a:solidFill>
                  <a:prstClr val="black">
                    <a:tint val="75000"/>
                  </a:prstClr>
                </a:solidFill>
              </a:rPr>
              <a:pPr>
                <a:defRPr/>
              </a:pPr>
              <a:t>4/6/2017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4CB4B00-227A-43ED-BC52-1DE58C922E2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81859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D059416C-562F-4DF3-9B2D-68CE96691844}" type="datetime1">
              <a:rPr lang="en-US"/>
              <a:pPr>
                <a:defRPr/>
              </a:pPr>
              <a:t>4/6/2017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914E7C-F9CF-41BA-BEEE-974CB15A8322}" type="slidenum">
              <a:rPr lang="en-US"/>
              <a:pPr>
                <a:defRPr/>
              </a:pPr>
              <a:t>‹#›</a:t>
            </a:fld>
            <a:endParaRPr lang="en-US"/>
          </a:p>
        </p:txBody>
      </p:sp>
    </p:spTree>
    <p:extLst>
      <p:ext uri="{BB962C8B-B14F-4D97-AF65-F5344CB8AC3E}">
        <p14:creationId xmlns:p14="http://schemas.microsoft.com/office/powerpoint/2010/main" val="40100665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fld id="{0948A7F6-BE84-4EEA-B3B6-CFB155B92BB2}" type="datetime1">
              <a:rPr lang="en-US" smtClean="0">
                <a:solidFill>
                  <a:prstClr val="black">
                    <a:tint val="75000"/>
                  </a:prstClr>
                </a:solidFill>
              </a:rPr>
              <a:pPr>
                <a:defRPr/>
              </a:pPr>
              <a:t>4/6/2017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387B362-8EE6-4BC7-AB9C-A1683A1FF6CA}"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613852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0960A5E-DAE6-46D1-90D0-82D6B3B03090}" type="datetime1">
              <a:rPr lang="en-US" smtClean="0">
                <a:solidFill>
                  <a:prstClr val="black">
                    <a:tint val="75000"/>
                  </a:prstClr>
                </a:solidFill>
              </a:rPr>
              <a:pPr>
                <a:defRPr/>
              </a:pPr>
              <a:t>4/6/2017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66126539-F53D-4682-ACA1-C3C27C842DE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076652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1BAF7E88-C8EE-4662-BD8A-6CA8643D4F87}" type="datetime1">
              <a:rPr lang="en-US" smtClean="0">
                <a:solidFill>
                  <a:prstClr val="black">
                    <a:tint val="75000"/>
                  </a:prstClr>
                </a:solidFill>
              </a:rPr>
              <a:pPr>
                <a:defRPr/>
              </a:pPr>
              <a:t>4/6/2017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90B9834-F970-47DD-8F88-C00FC56746A6}"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712721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1BFC9ED1-BC93-41AD-BE75-DAB75E37706A}" type="datetime1">
              <a:rPr lang="en-US" smtClean="0">
                <a:solidFill>
                  <a:prstClr val="black">
                    <a:tint val="75000"/>
                  </a:prstClr>
                </a:solidFill>
              </a:rPr>
              <a:pPr>
                <a:defRPr/>
              </a:pPr>
              <a:t>4/6/2017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B0C0BFCF-1BD8-4621-888F-CABBBC85D56F}"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033939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F427397E-669B-4A5D-A751-1853721E751F}" type="datetime1">
              <a:rPr lang="en-US" smtClean="0">
                <a:solidFill>
                  <a:prstClr val="black">
                    <a:tint val="75000"/>
                  </a:prstClr>
                </a:solidFill>
              </a:rPr>
              <a:pPr>
                <a:defRPr/>
              </a:pPr>
              <a:t>4/6/2017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230945E-1CCA-4EEA-90AA-484C38696C4A}"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622604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EBED7384-4C43-4964-98D2-E0E950646FCD}" type="datetime1">
              <a:rPr lang="en-US" smtClean="0">
                <a:solidFill>
                  <a:prstClr val="black">
                    <a:tint val="75000"/>
                  </a:prstClr>
                </a:solidFill>
              </a:rPr>
              <a:pPr>
                <a:defRPr/>
              </a:pPr>
              <a:t>4/6/2017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BE37C4AC-4BD8-4A30-ACA8-E2A4AF2B88C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28399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93725" y="1485900"/>
            <a:ext cx="39687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14875" y="1485900"/>
            <a:ext cx="39687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0D2691D1-28EE-4C36-9544-FD874572C684}" type="datetime1">
              <a:rPr lang="en-US"/>
              <a:pPr>
                <a:defRPr/>
              </a:pPr>
              <a:t>4/6/2017</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E54F617-F03E-4B28-A0F3-CE7C1767A6DB}" type="slidenum">
              <a:rPr lang="en-US"/>
              <a:pPr>
                <a:defRPr/>
              </a:pPr>
              <a:t>‹#›</a:t>
            </a:fld>
            <a:endParaRPr lang="en-US"/>
          </a:p>
        </p:txBody>
      </p:sp>
    </p:spTree>
    <p:extLst>
      <p:ext uri="{BB962C8B-B14F-4D97-AF65-F5344CB8AC3E}">
        <p14:creationId xmlns:p14="http://schemas.microsoft.com/office/powerpoint/2010/main" val="2274512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CFA39F11-53AA-4B84-812E-0C738770B803}" type="datetime1">
              <a:rPr lang="en-US"/>
              <a:pPr>
                <a:defRPr/>
              </a:pPr>
              <a:t>4/6/2017</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718F744-FA97-4841-9E69-FE52EA86F56B}" type="slidenum">
              <a:rPr lang="en-US"/>
              <a:pPr>
                <a:defRPr/>
              </a:pPr>
              <a:t>‹#›</a:t>
            </a:fld>
            <a:endParaRPr lang="en-US"/>
          </a:p>
        </p:txBody>
      </p:sp>
    </p:spTree>
    <p:extLst>
      <p:ext uri="{BB962C8B-B14F-4D97-AF65-F5344CB8AC3E}">
        <p14:creationId xmlns:p14="http://schemas.microsoft.com/office/powerpoint/2010/main" val="613305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EBC377EC-4AFC-42F1-9A5A-ED7594F5836B}" type="datetime1">
              <a:rPr lang="en-US"/>
              <a:pPr>
                <a:defRPr/>
              </a:pPr>
              <a:t>4/6/2017</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A72A6E1-437B-4D7B-A8EE-200E8E5BFEE3}" type="slidenum">
              <a:rPr lang="en-US"/>
              <a:pPr>
                <a:defRPr/>
              </a:pPr>
              <a:t>‹#›</a:t>
            </a:fld>
            <a:endParaRPr lang="en-US"/>
          </a:p>
        </p:txBody>
      </p:sp>
    </p:spTree>
    <p:extLst>
      <p:ext uri="{BB962C8B-B14F-4D97-AF65-F5344CB8AC3E}">
        <p14:creationId xmlns:p14="http://schemas.microsoft.com/office/powerpoint/2010/main" val="4243104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37C3BC17-3D5B-4F04-B612-44426B2D7658}" type="datetime1">
              <a:rPr lang="en-US"/>
              <a:pPr>
                <a:defRPr/>
              </a:pPr>
              <a:t>4/6/2017</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79AE755-1321-4304-8DBA-E8A20152FF2B}" type="slidenum">
              <a:rPr lang="en-US"/>
              <a:pPr>
                <a:defRPr/>
              </a:pPr>
              <a:t>‹#›</a:t>
            </a:fld>
            <a:endParaRPr lang="en-US"/>
          </a:p>
        </p:txBody>
      </p:sp>
    </p:spTree>
    <p:extLst>
      <p:ext uri="{BB962C8B-B14F-4D97-AF65-F5344CB8AC3E}">
        <p14:creationId xmlns:p14="http://schemas.microsoft.com/office/powerpoint/2010/main" val="3526426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21CB987E-A3FE-4894-9714-176134A1567D}" type="datetime1">
              <a:rPr lang="en-US"/>
              <a:pPr>
                <a:defRPr/>
              </a:pPr>
              <a:t>4/6/2017</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8CA6E3-E02D-4BF1-9EE8-3711557CFCBF}" type="slidenum">
              <a:rPr lang="en-US"/>
              <a:pPr>
                <a:defRPr/>
              </a:pPr>
              <a:t>‹#›</a:t>
            </a:fld>
            <a:endParaRPr lang="en-US"/>
          </a:p>
        </p:txBody>
      </p:sp>
    </p:spTree>
    <p:extLst>
      <p:ext uri="{BB962C8B-B14F-4D97-AF65-F5344CB8AC3E}">
        <p14:creationId xmlns:p14="http://schemas.microsoft.com/office/powerpoint/2010/main" val="76008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2363B12A-900E-4A95-A216-C771ED89E72E}" type="datetime1">
              <a:rPr lang="en-US"/>
              <a:pPr>
                <a:defRPr/>
              </a:pPr>
              <a:t>4/6/2017</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70ADE1-15D9-4FCF-B4C1-D0E30250A1B2}" type="slidenum">
              <a:rPr lang="en-US"/>
              <a:pPr>
                <a:defRPr/>
              </a:pPr>
              <a:t>‹#›</a:t>
            </a:fld>
            <a:endParaRPr lang="en-US"/>
          </a:p>
        </p:txBody>
      </p:sp>
    </p:spTree>
    <p:extLst>
      <p:ext uri="{BB962C8B-B14F-4D97-AF65-F5344CB8AC3E}">
        <p14:creationId xmlns:p14="http://schemas.microsoft.com/office/powerpoint/2010/main" val="215052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wmf"/><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277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ＭＳ Ｐゴシック" pitchFamily="48" charset="-128"/>
              </a:defRPr>
            </a:lvl1pPr>
          </a:lstStyle>
          <a:p>
            <a:pPr>
              <a:defRPr/>
            </a:pPr>
            <a:fld id="{56E01553-4A8D-4F99-A4AA-02B644806F37}" type="datetime1">
              <a:rPr lang="en-US"/>
              <a:pPr>
                <a:defRPr/>
              </a:pPr>
              <a:t>4/6/2017</a:t>
            </a:fld>
            <a:endParaRPr lang="en-US"/>
          </a:p>
        </p:txBody>
      </p:sp>
      <p:sp>
        <p:nvSpPr>
          <p:cNvPr id="3277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ＭＳ Ｐゴシック" pitchFamily="48" charset="-128"/>
              </a:defRPr>
            </a:lvl1pPr>
          </a:lstStyle>
          <a:p>
            <a:pPr>
              <a:defRPr/>
            </a:pPr>
            <a:endParaRPr lang="en-US"/>
          </a:p>
        </p:txBody>
      </p:sp>
      <p:sp>
        <p:nvSpPr>
          <p:cNvPr id="32774" name="Rectangle 6"/>
          <p:cNvSpPr>
            <a:spLocks noGrp="1" noChangeArrowheads="1"/>
          </p:cNvSpPr>
          <p:nvPr>
            <p:ph type="sldNum" sz="quarter" idx="4"/>
          </p:nvPr>
        </p:nvSpPr>
        <p:spPr bwMode="auto">
          <a:xfrm>
            <a:off x="6781800" y="6381750"/>
            <a:ext cx="21336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pitchFamily="48" charset="-128"/>
              </a:defRPr>
            </a:lvl1pPr>
          </a:lstStyle>
          <a:p>
            <a:pPr>
              <a:defRPr/>
            </a:pPr>
            <a:fld id="{BBDDFEEB-0D43-4598-9936-D333D90A1794}" type="slidenum">
              <a:rPr lang="en-US"/>
              <a:pPr>
                <a:defRPr/>
              </a:pPr>
              <a:t>‹#›</a:t>
            </a:fld>
            <a:endParaRPr lang="en-US"/>
          </a:p>
        </p:txBody>
      </p:sp>
      <p:cxnSp>
        <p:nvCxnSpPr>
          <p:cNvPr id="4" name="Straight Connector 3"/>
          <p:cNvCxnSpPr/>
          <p:nvPr/>
        </p:nvCxnSpPr>
        <p:spPr>
          <a:xfrm>
            <a:off x="700088" y="1382713"/>
            <a:ext cx="7999412" cy="1587"/>
          </a:xfrm>
          <a:prstGeom prst="line">
            <a:avLst/>
          </a:prstGeom>
          <a:ln w="19050" cap="flat" cmpd="sng" algn="ctr">
            <a:solidFill>
              <a:srgbClr val="2478C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30" name="Rectangle 5"/>
          <p:cNvSpPr>
            <a:spLocks noGrp="1" noChangeArrowheads="1"/>
          </p:cNvSpPr>
          <p:nvPr>
            <p:ph type="title"/>
          </p:nvPr>
        </p:nvSpPr>
        <p:spPr bwMode="auto">
          <a:xfrm>
            <a:off x="593725" y="762000"/>
            <a:ext cx="80930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p>
            <a:pPr lvl="0"/>
            <a:r>
              <a:rPr lang="en-GB" altLang="en-US" smtClean="0"/>
              <a:t>Click to edit Master title style</a:t>
            </a:r>
          </a:p>
        </p:txBody>
      </p:sp>
      <p:sp>
        <p:nvSpPr>
          <p:cNvPr id="1031" name="Rectangle 3"/>
          <p:cNvSpPr>
            <a:spLocks noGrp="1" noChangeArrowheads="1"/>
          </p:cNvSpPr>
          <p:nvPr>
            <p:ph type="body" idx="1"/>
          </p:nvPr>
        </p:nvSpPr>
        <p:spPr bwMode="auto">
          <a:xfrm>
            <a:off x="593725" y="1485900"/>
            <a:ext cx="80899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032" name="Picture 27" descr="National_Grid_logo_blu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810375" y="342900"/>
            <a:ext cx="1830388"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77"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 id="2147483966" r:id="rId12"/>
    <p:sldLayoutId id="2147483991" r:id="rId13"/>
  </p:sldLayoutIdLst>
  <p:timing>
    <p:tnLst>
      <p:par>
        <p:cTn id="1" dur="indefinite" restart="never" nodeType="tmRoot"/>
      </p:par>
    </p:tnLst>
  </p:timing>
  <p:hf hdr="0" ftr="0" dt="0"/>
  <p:txStyles>
    <p:titleStyle>
      <a:lvl1pPr algn="l" rtl="0" eaLnBrk="0" fontAlgn="base" hangingPunct="0">
        <a:spcBef>
          <a:spcPct val="0"/>
        </a:spcBef>
        <a:spcAft>
          <a:spcPct val="0"/>
        </a:spcAft>
        <a:defRPr sz="2800" b="1">
          <a:solidFill>
            <a:srgbClr val="0079C1"/>
          </a:solidFill>
          <a:latin typeface="+mj-lt"/>
          <a:ea typeface="+mj-ea"/>
          <a:cs typeface="+mj-cs"/>
        </a:defRPr>
      </a:lvl1pPr>
      <a:lvl2pPr algn="l" rtl="0" eaLnBrk="0" fontAlgn="base" hangingPunct="0">
        <a:spcBef>
          <a:spcPct val="0"/>
        </a:spcBef>
        <a:spcAft>
          <a:spcPct val="0"/>
        </a:spcAft>
        <a:defRPr sz="2800" b="1">
          <a:solidFill>
            <a:srgbClr val="0079C1"/>
          </a:solidFill>
          <a:latin typeface="Arial" charset="0"/>
          <a:ea typeface="ＭＳ Ｐゴシック" pitchFamily="48" charset="-128"/>
        </a:defRPr>
      </a:lvl2pPr>
      <a:lvl3pPr algn="l" rtl="0" eaLnBrk="0" fontAlgn="base" hangingPunct="0">
        <a:spcBef>
          <a:spcPct val="0"/>
        </a:spcBef>
        <a:spcAft>
          <a:spcPct val="0"/>
        </a:spcAft>
        <a:defRPr sz="2800" b="1">
          <a:solidFill>
            <a:srgbClr val="0079C1"/>
          </a:solidFill>
          <a:latin typeface="Arial" charset="0"/>
          <a:ea typeface="ＭＳ Ｐゴシック" pitchFamily="48" charset="-128"/>
        </a:defRPr>
      </a:lvl3pPr>
      <a:lvl4pPr algn="l" rtl="0" eaLnBrk="0" fontAlgn="base" hangingPunct="0">
        <a:spcBef>
          <a:spcPct val="0"/>
        </a:spcBef>
        <a:spcAft>
          <a:spcPct val="0"/>
        </a:spcAft>
        <a:defRPr sz="2800" b="1">
          <a:solidFill>
            <a:srgbClr val="0079C1"/>
          </a:solidFill>
          <a:latin typeface="Arial" charset="0"/>
          <a:ea typeface="ＭＳ Ｐゴシック" pitchFamily="48" charset="-128"/>
        </a:defRPr>
      </a:lvl4pPr>
      <a:lvl5pPr algn="l" rtl="0" eaLnBrk="0" fontAlgn="base" hangingPunct="0">
        <a:spcBef>
          <a:spcPct val="0"/>
        </a:spcBef>
        <a:spcAft>
          <a:spcPct val="0"/>
        </a:spcAft>
        <a:defRPr sz="2800" b="1">
          <a:solidFill>
            <a:srgbClr val="0079C1"/>
          </a:solidFill>
          <a:latin typeface="Arial" charset="0"/>
          <a:ea typeface="ＭＳ Ｐゴシック" pitchFamily="48" charset="-128"/>
        </a:defRPr>
      </a:lvl5pPr>
      <a:lvl6pPr marL="457200" algn="l" rtl="0" fontAlgn="base">
        <a:spcBef>
          <a:spcPct val="0"/>
        </a:spcBef>
        <a:spcAft>
          <a:spcPct val="0"/>
        </a:spcAft>
        <a:defRPr sz="2800" b="1">
          <a:solidFill>
            <a:srgbClr val="0079C1"/>
          </a:solidFill>
          <a:latin typeface="Arial" charset="0"/>
          <a:ea typeface="ＭＳ Ｐゴシック" pitchFamily="48" charset="-128"/>
        </a:defRPr>
      </a:lvl6pPr>
      <a:lvl7pPr marL="914400" algn="l" rtl="0" fontAlgn="base">
        <a:spcBef>
          <a:spcPct val="0"/>
        </a:spcBef>
        <a:spcAft>
          <a:spcPct val="0"/>
        </a:spcAft>
        <a:defRPr sz="2800" b="1">
          <a:solidFill>
            <a:srgbClr val="0079C1"/>
          </a:solidFill>
          <a:latin typeface="Arial" charset="0"/>
          <a:ea typeface="ＭＳ Ｐゴシック" pitchFamily="48" charset="-128"/>
        </a:defRPr>
      </a:lvl7pPr>
      <a:lvl8pPr marL="1371600" algn="l" rtl="0" fontAlgn="base">
        <a:spcBef>
          <a:spcPct val="0"/>
        </a:spcBef>
        <a:spcAft>
          <a:spcPct val="0"/>
        </a:spcAft>
        <a:defRPr sz="2800" b="1">
          <a:solidFill>
            <a:srgbClr val="0079C1"/>
          </a:solidFill>
          <a:latin typeface="Arial" charset="0"/>
          <a:ea typeface="ＭＳ Ｐゴシック" pitchFamily="48" charset="-128"/>
        </a:defRPr>
      </a:lvl8pPr>
      <a:lvl9pPr marL="1828800" algn="l" rtl="0" fontAlgn="base">
        <a:spcBef>
          <a:spcPct val="0"/>
        </a:spcBef>
        <a:spcAft>
          <a:spcPct val="0"/>
        </a:spcAft>
        <a:defRPr sz="2800" b="1">
          <a:solidFill>
            <a:srgbClr val="0079C1"/>
          </a:solidFill>
          <a:latin typeface="Arial" charset="0"/>
          <a:ea typeface="ＭＳ Ｐゴシック" pitchFamily="48" charset="-128"/>
        </a:defRPr>
      </a:lvl9pPr>
    </p:titleStyle>
    <p:bodyStyle>
      <a:lvl1pPr marL="342900" indent="-342900" algn="l" rtl="0" eaLnBrk="0" fontAlgn="base" hangingPunct="0">
        <a:spcBef>
          <a:spcPct val="0"/>
        </a:spcBef>
        <a:spcAft>
          <a:spcPct val="50000"/>
        </a:spcAft>
        <a:buClr>
          <a:srgbClr val="0079C1"/>
        </a:buClr>
        <a:buFont typeface="Wingdings 2" pitchFamily="18" charset="2"/>
        <a:buChar char="¾"/>
        <a:defRPr sz="2400">
          <a:solidFill>
            <a:schemeClr val="tx2"/>
          </a:solidFill>
          <a:latin typeface="+mn-lt"/>
          <a:ea typeface="+mn-ea"/>
          <a:cs typeface="+mn-cs"/>
        </a:defRPr>
      </a:lvl1pPr>
      <a:lvl2pPr marL="742950" indent="-285750" algn="l" rtl="0" eaLnBrk="0" fontAlgn="base" hangingPunct="0">
        <a:spcBef>
          <a:spcPct val="0"/>
        </a:spcBef>
        <a:spcAft>
          <a:spcPct val="50000"/>
        </a:spcAft>
        <a:buClr>
          <a:srgbClr val="0079C1"/>
        </a:buClr>
        <a:buFont typeface="Wingdings 2" pitchFamily="18" charset="2"/>
        <a:buChar char="¾"/>
        <a:defRPr sz="2200">
          <a:solidFill>
            <a:schemeClr val="tx2"/>
          </a:solidFill>
          <a:latin typeface="+mn-lt"/>
          <a:ea typeface="+mn-ea"/>
        </a:defRPr>
      </a:lvl2pPr>
      <a:lvl3pPr marL="1143000" indent="-228600" algn="l" rtl="0" eaLnBrk="0" fontAlgn="base" hangingPunct="0">
        <a:spcBef>
          <a:spcPct val="0"/>
        </a:spcBef>
        <a:spcAft>
          <a:spcPct val="50000"/>
        </a:spcAft>
        <a:buClr>
          <a:srgbClr val="0079C1"/>
        </a:buClr>
        <a:buFont typeface="Wingdings 2" pitchFamily="18" charset="2"/>
        <a:buChar char="¾"/>
        <a:defRPr sz="2000">
          <a:solidFill>
            <a:schemeClr val="tx2"/>
          </a:solidFill>
          <a:latin typeface="+mn-lt"/>
          <a:ea typeface="+mn-ea"/>
        </a:defRPr>
      </a:lvl3pPr>
      <a:lvl4pPr marL="1600200" indent="-228600" algn="l" rtl="0" eaLnBrk="0" fontAlgn="base" hangingPunct="0">
        <a:spcBef>
          <a:spcPct val="0"/>
        </a:spcBef>
        <a:spcAft>
          <a:spcPct val="50000"/>
        </a:spcAft>
        <a:buClr>
          <a:srgbClr val="0079C1"/>
        </a:buClr>
        <a:buFont typeface="Wingdings 2" pitchFamily="18" charset="2"/>
        <a:buChar char="¾"/>
        <a:defRPr>
          <a:solidFill>
            <a:schemeClr val="tx2"/>
          </a:solidFill>
          <a:latin typeface="+mn-lt"/>
          <a:ea typeface="+mn-ea"/>
        </a:defRPr>
      </a:lvl4pPr>
      <a:lvl5pPr marL="20574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5pPr>
      <a:lvl6pPr marL="25146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6pPr>
      <a:lvl7pPr marL="29718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7pPr>
      <a:lvl8pPr marL="34290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8pPr>
      <a:lvl9pPr marL="38862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ＭＳ Ｐゴシック" pitchFamily="48" charset="-128"/>
              </a:defRPr>
            </a:lvl1pPr>
          </a:lstStyle>
          <a:p>
            <a:pPr>
              <a:defRPr/>
            </a:pPr>
            <a:fld id="{DB82ADD9-2A3D-47A1-A3E2-F1264A85DE8B}" type="datetime1">
              <a:rPr lang="en-US"/>
              <a:pPr>
                <a:defRPr/>
              </a:pPr>
              <a:t>4/6/2017</a:t>
            </a:fld>
            <a:endParaRPr lang="en-US"/>
          </a:p>
        </p:txBody>
      </p:sp>
      <p:sp>
        <p:nvSpPr>
          <p:cNvPr id="100355" name="Rectangle 3"/>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ＭＳ Ｐゴシック" pitchFamily="48" charset="-128"/>
              </a:defRPr>
            </a:lvl1pPr>
          </a:lstStyle>
          <a:p>
            <a:pPr>
              <a:defRPr/>
            </a:pPr>
            <a:endParaRPr lang="en-US"/>
          </a:p>
        </p:txBody>
      </p:sp>
      <p:sp>
        <p:nvSpPr>
          <p:cNvPr id="100356" name="Rectangle 4"/>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ＭＳ Ｐゴシック" pitchFamily="48" charset="-128"/>
              </a:defRPr>
            </a:lvl1pPr>
          </a:lstStyle>
          <a:p>
            <a:pPr>
              <a:defRPr/>
            </a:pPr>
            <a:fld id="{475563BF-2D84-486D-B221-99A6304BE395}" type="slidenum">
              <a:rPr lang="en-US"/>
              <a:pPr>
                <a:defRPr/>
              </a:pPr>
              <a:t>‹#›</a:t>
            </a:fld>
            <a:endParaRPr lang="en-US"/>
          </a:p>
        </p:txBody>
      </p:sp>
      <p:cxnSp>
        <p:nvCxnSpPr>
          <p:cNvPr id="4" name="Straight Connector 3"/>
          <p:cNvCxnSpPr/>
          <p:nvPr/>
        </p:nvCxnSpPr>
        <p:spPr>
          <a:xfrm>
            <a:off x="700088" y="1382713"/>
            <a:ext cx="7999412" cy="1587"/>
          </a:xfrm>
          <a:prstGeom prst="line">
            <a:avLst/>
          </a:prstGeom>
          <a:ln w="19050" cap="flat" cmpd="sng" algn="ctr">
            <a:solidFill>
              <a:srgbClr val="2478C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054" name="Rectangle 5"/>
          <p:cNvSpPr>
            <a:spLocks noGrp="1" noChangeArrowheads="1"/>
          </p:cNvSpPr>
          <p:nvPr>
            <p:ph type="title"/>
          </p:nvPr>
        </p:nvSpPr>
        <p:spPr bwMode="auto">
          <a:xfrm>
            <a:off x="593725" y="762000"/>
            <a:ext cx="80930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p>
            <a:pPr lvl="0"/>
            <a:r>
              <a:rPr lang="en-GB" altLang="en-US" smtClean="0"/>
              <a:t>Click to edit Master title style</a:t>
            </a:r>
          </a:p>
        </p:txBody>
      </p:sp>
      <p:sp>
        <p:nvSpPr>
          <p:cNvPr id="2055" name="Rectangle 3"/>
          <p:cNvSpPr>
            <a:spLocks noGrp="1" noChangeArrowheads="1"/>
          </p:cNvSpPr>
          <p:nvPr>
            <p:ph type="body" idx="1"/>
          </p:nvPr>
        </p:nvSpPr>
        <p:spPr bwMode="auto">
          <a:xfrm>
            <a:off x="593725" y="1485900"/>
            <a:ext cx="80899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2056" name="Picture 11" descr="National_Grid_logo_blu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10375" y="342900"/>
            <a:ext cx="1830388"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78"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p:hf hdr="0" ftr="0" dt="0"/>
  <p:txStyles>
    <p:titleStyle>
      <a:lvl1pPr algn="l" rtl="0" eaLnBrk="0" fontAlgn="base" hangingPunct="0">
        <a:spcBef>
          <a:spcPct val="0"/>
        </a:spcBef>
        <a:spcAft>
          <a:spcPct val="0"/>
        </a:spcAft>
        <a:defRPr sz="2800" b="1">
          <a:solidFill>
            <a:srgbClr val="0079C1"/>
          </a:solidFill>
          <a:latin typeface="+mj-lt"/>
          <a:ea typeface="+mj-ea"/>
          <a:cs typeface="+mj-cs"/>
        </a:defRPr>
      </a:lvl1pPr>
      <a:lvl2pPr algn="l" rtl="0" eaLnBrk="0" fontAlgn="base" hangingPunct="0">
        <a:spcBef>
          <a:spcPct val="0"/>
        </a:spcBef>
        <a:spcAft>
          <a:spcPct val="0"/>
        </a:spcAft>
        <a:defRPr sz="2800" b="1">
          <a:solidFill>
            <a:srgbClr val="0079C1"/>
          </a:solidFill>
          <a:latin typeface="Arial" charset="0"/>
          <a:ea typeface="ＭＳ Ｐゴシック" pitchFamily="48" charset="-128"/>
        </a:defRPr>
      </a:lvl2pPr>
      <a:lvl3pPr algn="l" rtl="0" eaLnBrk="0" fontAlgn="base" hangingPunct="0">
        <a:spcBef>
          <a:spcPct val="0"/>
        </a:spcBef>
        <a:spcAft>
          <a:spcPct val="0"/>
        </a:spcAft>
        <a:defRPr sz="2800" b="1">
          <a:solidFill>
            <a:srgbClr val="0079C1"/>
          </a:solidFill>
          <a:latin typeface="Arial" charset="0"/>
          <a:ea typeface="ＭＳ Ｐゴシック" pitchFamily="48" charset="-128"/>
        </a:defRPr>
      </a:lvl3pPr>
      <a:lvl4pPr algn="l" rtl="0" eaLnBrk="0" fontAlgn="base" hangingPunct="0">
        <a:spcBef>
          <a:spcPct val="0"/>
        </a:spcBef>
        <a:spcAft>
          <a:spcPct val="0"/>
        </a:spcAft>
        <a:defRPr sz="2800" b="1">
          <a:solidFill>
            <a:srgbClr val="0079C1"/>
          </a:solidFill>
          <a:latin typeface="Arial" charset="0"/>
          <a:ea typeface="ＭＳ Ｐゴシック" pitchFamily="48" charset="-128"/>
        </a:defRPr>
      </a:lvl4pPr>
      <a:lvl5pPr algn="l" rtl="0" eaLnBrk="0" fontAlgn="base" hangingPunct="0">
        <a:spcBef>
          <a:spcPct val="0"/>
        </a:spcBef>
        <a:spcAft>
          <a:spcPct val="0"/>
        </a:spcAft>
        <a:defRPr sz="2800" b="1">
          <a:solidFill>
            <a:srgbClr val="0079C1"/>
          </a:solidFill>
          <a:latin typeface="Arial" charset="0"/>
          <a:ea typeface="ＭＳ Ｐゴシック" pitchFamily="48" charset="-128"/>
        </a:defRPr>
      </a:lvl5pPr>
      <a:lvl6pPr marL="457200" algn="l" rtl="0" fontAlgn="base">
        <a:spcBef>
          <a:spcPct val="0"/>
        </a:spcBef>
        <a:spcAft>
          <a:spcPct val="0"/>
        </a:spcAft>
        <a:defRPr sz="2800" b="1">
          <a:solidFill>
            <a:srgbClr val="0079C1"/>
          </a:solidFill>
          <a:latin typeface="Arial" charset="0"/>
          <a:ea typeface="ＭＳ Ｐゴシック" pitchFamily="48" charset="-128"/>
        </a:defRPr>
      </a:lvl6pPr>
      <a:lvl7pPr marL="914400" algn="l" rtl="0" fontAlgn="base">
        <a:spcBef>
          <a:spcPct val="0"/>
        </a:spcBef>
        <a:spcAft>
          <a:spcPct val="0"/>
        </a:spcAft>
        <a:defRPr sz="2800" b="1">
          <a:solidFill>
            <a:srgbClr val="0079C1"/>
          </a:solidFill>
          <a:latin typeface="Arial" charset="0"/>
          <a:ea typeface="ＭＳ Ｐゴシック" pitchFamily="48" charset="-128"/>
        </a:defRPr>
      </a:lvl7pPr>
      <a:lvl8pPr marL="1371600" algn="l" rtl="0" fontAlgn="base">
        <a:spcBef>
          <a:spcPct val="0"/>
        </a:spcBef>
        <a:spcAft>
          <a:spcPct val="0"/>
        </a:spcAft>
        <a:defRPr sz="2800" b="1">
          <a:solidFill>
            <a:srgbClr val="0079C1"/>
          </a:solidFill>
          <a:latin typeface="Arial" charset="0"/>
          <a:ea typeface="ＭＳ Ｐゴシック" pitchFamily="48" charset="-128"/>
        </a:defRPr>
      </a:lvl8pPr>
      <a:lvl9pPr marL="1828800" algn="l" rtl="0" fontAlgn="base">
        <a:spcBef>
          <a:spcPct val="0"/>
        </a:spcBef>
        <a:spcAft>
          <a:spcPct val="0"/>
        </a:spcAft>
        <a:defRPr sz="2800" b="1">
          <a:solidFill>
            <a:srgbClr val="0079C1"/>
          </a:solidFill>
          <a:latin typeface="Arial" charset="0"/>
          <a:ea typeface="ＭＳ Ｐゴシック" pitchFamily="48" charset="-128"/>
        </a:defRPr>
      </a:lvl9pPr>
    </p:titleStyle>
    <p:bodyStyle>
      <a:lvl1pPr marL="342900" indent="-342900" algn="l" rtl="0" eaLnBrk="0" fontAlgn="base" hangingPunct="0">
        <a:spcBef>
          <a:spcPct val="0"/>
        </a:spcBef>
        <a:spcAft>
          <a:spcPct val="50000"/>
        </a:spcAft>
        <a:buClr>
          <a:srgbClr val="0079C1"/>
        </a:buClr>
        <a:buFont typeface="Wingdings 2" pitchFamily="18" charset="2"/>
        <a:buChar char="¾"/>
        <a:defRPr sz="2400">
          <a:solidFill>
            <a:schemeClr val="tx2"/>
          </a:solidFill>
          <a:latin typeface="+mn-lt"/>
          <a:ea typeface="+mn-ea"/>
          <a:cs typeface="+mn-cs"/>
        </a:defRPr>
      </a:lvl1pPr>
      <a:lvl2pPr marL="742950" indent="-285750" algn="l" rtl="0" eaLnBrk="0" fontAlgn="base" hangingPunct="0">
        <a:spcBef>
          <a:spcPct val="0"/>
        </a:spcBef>
        <a:spcAft>
          <a:spcPct val="50000"/>
        </a:spcAft>
        <a:buClr>
          <a:srgbClr val="0079C1"/>
        </a:buClr>
        <a:buFont typeface="Wingdings 2" pitchFamily="18" charset="2"/>
        <a:buChar char="¾"/>
        <a:defRPr sz="2200">
          <a:solidFill>
            <a:schemeClr val="tx2"/>
          </a:solidFill>
          <a:latin typeface="+mn-lt"/>
          <a:ea typeface="+mn-ea"/>
        </a:defRPr>
      </a:lvl2pPr>
      <a:lvl3pPr marL="1143000" indent="-228600" algn="l" rtl="0" eaLnBrk="0" fontAlgn="base" hangingPunct="0">
        <a:spcBef>
          <a:spcPct val="0"/>
        </a:spcBef>
        <a:spcAft>
          <a:spcPct val="50000"/>
        </a:spcAft>
        <a:buClr>
          <a:srgbClr val="0079C1"/>
        </a:buClr>
        <a:buFont typeface="Wingdings 2" pitchFamily="18" charset="2"/>
        <a:buChar char="¾"/>
        <a:defRPr sz="2000">
          <a:solidFill>
            <a:schemeClr val="tx2"/>
          </a:solidFill>
          <a:latin typeface="+mn-lt"/>
          <a:ea typeface="+mn-ea"/>
        </a:defRPr>
      </a:lvl3pPr>
      <a:lvl4pPr marL="1600200" indent="-228600" algn="l" rtl="0" eaLnBrk="0" fontAlgn="base" hangingPunct="0">
        <a:spcBef>
          <a:spcPct val="0"/>
        </a:spcBef>
        <a:spcAft>
          <a:spcPct val="50000"/>
        </a:spcAft>
        <a:buClr>
          <a:srgbClr val="0079C1"/>
        </a:buClr>
        <a:buFont typeface="Wingdings 2" pitchFamily="18" charset="2"/>
        <a:buChar char="¾"/>
        <a:defRPr>
          <a:solidFill>
            <a:schemeClr val="tx2"/>
          </a:solidFill>
          <a:latin typeface="+mn-lt"/>
          <a:ea typeface="+mn-ea"/>
        </a:defRPr>
      </a:lvl4pPr>
      <a:lvl5pPr marL="20574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5pPr>
      <a:lvl6pPr marL="2514600" indent="-228600" algn="l" rtl="0" fontAlgn="base">
        <a:spcBef>
          <a:spcPct val="0"/>
        </a:spcBef>
        <a:spcAft>
          <a:spcPct val="50000"/>
        </a:spcAft>
        <a:buClr>
          <a:srgbClr val="0079C1"/>
        </a:buClr>
        <a:buFont typeface="Wingdings 2" pitchFamily="18" charset="2"/>
        <a:buChar char="¾"/>
        <a:defRPr sz="1600">
          <a:solidFill>
            <a:schemeClr val="tx2"/>
          </a:solidFill>
          <a:latin typeface="+mn-lt"/>
          <a:ea typeface="+mn-ea"/>
        </a:defRPr>
      </a:lvl6pPr>
      <a:lvl7pPr marL="2971800" indent="-228600" algn="l" rtl="0" fontAlgn="base">
        <a:spcBef>
          <a:spcPct val="0"/>
        </a:spcBef>
        <a:spcAft>
          <a:spcPct val="50000"/>
        </a:spcAft>
        <a:buClr>
          <a:srgbClr val="0079C1"/>
        </a:buClr>
        <a:buFont typeface="Wingdings 2" pitchFamily="18" charset="2"/>
        <a:buChar char="¾"/>
        <a:defRPr sz="1600">
          <a:solidFill>
            <a:schemeClr val="tx2"/>
          </a:solidFill>
          <a:latin typeface="+mn-lt"/>
          <a:ea typeface="+mn-ea"/>
        </a:defRPr>
      </a:lvl7pPr>
      <a:lvl8pPr marL="3429000" indent="-228600" algn="l" rtl="0" fontAlgn="base">
        <a:spcBef>
          <a:spcPct val="0"/>
        </a:spcBef>
        <a:spcAft>
          <a:spcPct val="50000"/>
        </a:spcAft>
        <a:buClr>
          <a:srgbClr val="0079C1"/>
        </a:buClr>
        <a:buFont typeface="Wingdings 2" pitchFamily="18" charset="2"/>
        <a:buChar char="¾"/>
        <a:defRPr sz="1600">
          <a:solidFill>
            <a:schemeClr val="tx2"/>
          </a:solidFill>
          <a:latin typeface="+mn-lt"/>
          <a:ea typeface="+mn-ea"/>
        </a:defRPr>
      </a:lvl8pPr>
      <a:lvl9pPr marL="3886200" indent="-228600" algn="l" rtl="0" fontAlgn="base">
        <a:spcBef>
          <a:spcPct val="0"/>
        </a:spcBef>
        <a:spcAft>
          <a:spcPct val="50000"/>
        </a:spcAft>
        <a:buClr>
          <a:srgbClr val="0079C1"/>
        </a:buClr>
        <a:buFont typeface="Wingdings 2" pitchFamily="18" charset="2"/>
        <a:buChar char="¾"/>
        <a:defRPr sz="160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43ED329-2EC9-408D-8F07-251F7609535C}" type="datetime1">
              <a:rPr lang="en-US" smtClean="0">
                <a:solidFill>
                  <a:prstClr val="black">
                    <a:tint val="75000"/>
                  </a:prstClr>
                </a:solidFill>
              </a:rPr>
              <a:pPr>
                <a:defRPr/>
              </a:pPr>
              <a:t>4/6/2017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4219234-E456-4046-85B1-D0B1EC8764E2}"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0489522"/>
      </p:ext>
    </p:extLst>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06344"/>
            <a:ext cx="5508104" cy="1210488"/>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en-GB" dirty="0" smtClean="0">
                <a:solidFill>
                  <a:prstClr val="white"/>
                </a:solidFill>
                <a:latin typeface="Arial" panose="020B0604020202020204" pitchFamily="34" charset="0"/>
                <a:cs typeface="Arial" panose="020B0604020202020204" pitchFamily="34" charset="0"/>
              </a:rPr>
              <a:t>GC0096 </a:t>
            </a:r>
            <a:r>
              <a:rPr lang="en-GB" b="0" dirty="0" smtClean="0">
                <a:solidFill>
                  <a:prstClr val="white"/>
                </a:solidFill>
                <a:latin typeface="Arial" panose="020B0604020202020204" pitchFamily="34" charset="0"/>
                <a:cs typeface="Arial" panose="020B0604020202020204" pitchFamily="34" charset="0"/>
              </a:rPr>
              <a:t>Electricity Storage</a:t>
            </a:r>
            <a:br>
              <a:rPr lang="en-GB" b="0" dirty="0" smtClean="0">
                <a:solidFill>
                  <a:prstClr val="white"/>
                </a:solidFill>
                <a:latin typeface="Arial" panose="020B0604020202020204" pitchFamily="34" charset="0"/>
                <a:cs typeface="Arial" panose="020B0604020202020204" pitchFamily="34" charset="0"/>
              </a:rPr>
            </a:br>
            <a:r>
              <a:rPr lang="en-GB" sz="400" b="0" dirty="0" smtClean="0">
                <a:solidFill>
                  <a:prstClr val="white"/>
                </a:solidFill>
                <a:latin typeface="Arial" panose="020B0604020202020204" pitchFamily="34" charset="0"/>
                <a:cs typeface="Arial" panose="020B0604020202020204" pitchFamily="34" charset="0"/>
              </a:rPr>
              <a:t/>
            </a:r>
            <a:br>
              <a:rPr lang="en-GB" sz="400" b="0" dirty="0" smtClean="0">
                <a:solidFill>
                  <a:prstClr val="white"/>
                </a:solidFill>
                <a:latin typeface="Arial" panose="020B0604020202020204" pitchFamily="34" charset="0"/>
                <a:cs typeface="Arial" panose="020B0604020202020204" pitchFamily="34" charset="0"/>
              </a:rPr>
            </a:br>
            <a:endParaRPr lang="en-GB" sz="900" b="0" dirty="0" smtClean="0">
              <a:solidFill>
                <a:prstClr val="white"/>
              </a:solidFill>
              <a:latin typeface="Arial" panose="020B0604020202020204" pitchFamily="34" charset="0"/>
              <a:cs typeface="Arial" panose="020B0604020202020204" pitchFamily="34" charset="0"/>
            </a:endParaRPr>
          </a:p>
          <a:p>
            <a:r>
              <a:rPr lang="en-GB" b="0" dirty="0" smtClean="0">
                <a:solidFill>
                  <a:prstClr val="white"/>
                </a:solidFill>
                <a:latin typeface="Arial" panose="020B0604020202020204" pitchFamily="34" charset="0"/>
                <a:cs typeface="Arial" panose="020B0604020202020204" pitchFamily="34" charset="0"/>
              </a:rPr>
              <a:t>Grid Code Requirements</a:t>
            </a:r>
            <a:endParaRPr lang="en-GB" b="0" dirty="0">
              <a:solidFill>
                <a:prstClr val="white"/>
              </a:solidFill>
              <a:latin typeface="Arial" panose="020B0604020202020204" pitchFamily="34" charset="0"/>
              <a:cs typeface="Arial" panose="020B0604020202020204" pitchFamily="34" charset="0"/>
            </a:endParaRPr>
          </a:p>
        </p:txBody>
      </p:sp>
      <p:sp>
        <p:nvSpPr>
          <p:cNvPr id="5" name="Rectangle 4"/>
          <p:cNvSpPr/>
          <p:nvPr/>
        </p:nvSpPr>
        <p:spPr>
          <a:xfrm>
            <a:off x="5940152" y="5445224"/>
            <a:ext cx="32038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en-GB" sz="2400" b="0" dirty="0" smtClean="0">
                <a:solidFill>
                  <a:prstClr val="white"/>
                </a:solidFill>
                <a:latin typeface="Arial" panose="020B0604020202020204" pitchFamily="34" charset="0"/>
                <a:cs typeface="Arial" panose="020B0604020202020204" pitchFamily="34" charset="0"/>
              </a:rPr>
              <a:t>Workgroup 4</a:t>
            </a:r>
          </a:p>
          <a:p>
            <a:endParaRPr lang="en-GB" sz="1050" b="0" dirty="0">
              <a:solidFill>
                <a:prstClr val="white"/>
              </a:solidFill>
              <a:latin typeface="Arial" panose="020B0604020202020204" pitchFamily="34" charset="0"/>
              <a:cs typeface="Arial" panose="020B0604020202020204" pitchFamily="34" charset="0"/>
            </a:endParaRPr>
          </a:p>
          <a:p>
            <a:r>
              <a:rPr lang="en-GB" sz="2400" b="0" dirty="0" smtClean="0">
                <a:solidFill>
                  <a:prstClr val="white"/>
                </a:solidFill>
                <a:latin typeface="Arial" panose="020B0604020202020204" pitchFamily="34" charset="0"/>
                <a:cs typeface="Arial" panose="020B0604020202020204" pitchFamily="34" charset="0"/>
              </a:rPr>
              <a:t>10/04/2017</a:t>
            </a:r>
            <a:endParaRPr lang="en-GB" sz="2400" b="0" dirty="0">
              <a:solidFill>
                <a:prstClr val="white"/>
              </a:solidFill>
              <a:latin typeface="Arial" panose="020B0604020202020204" pitchFamily="34" charset="0"/>
              <a:cs typeface="Arial" panose="020B0604020202020204" pitchFamily="34" charset="0"/>
            </a:endParaRPr>
          </a:p>
        </p:txBody>
      </p:sp>
      <p:grpSp>
        <p:nvGrpSpPr>
          <p:cNvPr id="8" name="Group 7"/>
          <p:cNvGrpSpPr/>
          <p:nvPr/>
        </p:nvGrpSpPr>
        <p:grpSpPr>
          <a:xfrm>
            <a:off x="66560" y="1335828"/>
            <a:ext cx="5153512" cy="4940"/>
            <a:chOff x="93856" y="1088740"/>
            <a:chExt cx="5153512" cy="4940"/>
          </a:xfrm>
        </p:grpSpPr>
        <p:cxnSp>
          <p:nvCxnSpPr>
            <p:cNvPr id="3" name="Straight Connector 2"/>
            <p:cNvCxnSpPr/>
            <p:nvPr/>
          </p:nvCxnSpPr>
          <p:spPr>
            <a:xfrm flipH="1">
              <a:off x="93856" y="1093680"/>
              <a:ext cx="4289416"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270320" y="1088740"/>
              <a:ext cx="97704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6007968" y="5895390"/>
            <a:ext cx="2956520" cy="0"/>
            <a:chOff x="883220" y="1119572"/>
            <a:chExt cx="2956520" cy="0"/>
          </a:xfrm>
        </p:grpSpPr>
        <p:cxnSp>
          <p:nvCxnSpPr>
            <p:cNvPr id="11" name="Straight Connector 10"/>
            <p:cNvCxnSpPr/>
            <p:nvPr/>
          </p:nvCxnSpPr>
          <p:spPr>
            <a:xfrm flipH="1">
              <a:off x="883220" y="1119572"/>
              <a:ext cx="1791692"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508340" y="1119572"/>
              <a:ext cx="1331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541096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215900" y="188913"/>
            <a:ext cx="7799388"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lnSpc>
                <a:spcPct val="90000"/>
              </a:lnSpc>
              <a:spcAft>
                <a:spcPct val="0"/>
              </a:spcAft>
              <a:buClrTx/>
              <a:buFontTx/>
              <a:buNone/>
            </a:pPr>
            <a:endParaRPr lang="en-GB" altLang="en-US" sz="1500">
              <a:solidFill>
                <a:srgbClr val="000066"/>
              </a:solidFill>
              <a:cs typeface="Arial" charset="0"/>
            </a:endParaRPr>
          </a:p>
        </p:txBody>
      </p:sp>
      <p:sp>
        <p:nvSpPr>
          <p:cNvPr id="10243" name="Slide Number Placeholder 2"/>
          <p:cNvSpPr>
            <a:spLocks noGrp="1"/>
          </p:cNvSpPr>
          <p:nvPr>
            <p:ph type="sldNum" sz="quarter" idx="10"/>
          </p:nvPr>
        </p:nvSpPr>
        <p:spPr>
          <a:xfrm>
            <a:off x="8656638" y="6643688"/>
            <a:ext cx="493712" cy="220662"/>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08BD3AB8-28FA-4220-9AE9-606433812B84}" type="slidenum">
              <a:rPr lang="en-GB" altLang="en-US" sz="1000" smtClean="0">
                <a:solidFill>
                  <a:srgbClr val="000000"/>
                </a:solidFill>
              </a:rPr>
              <a:pPr>
                <a:spcAft>
                  <a:spcPct val="0"/>
                </a:spcAft>
                <a:buClrTx/>
                <a:buFontTx/>
                <a:buNone/>
              </a:pPr>
              <a:t>10</a:t>
            </a:fld>
            <a:endParaRPr lang="en-GB" altLang="en-US" sz="1000" smtClean="0">
              <a:solidFill>
                <a:srgbClr val="000000"/>
              </a:solidFill>
            </a:endParaRPr>
          </a:p>
        </p:txBody>
      </p:sp>
      <p:sp>
        <p:nvSpPr>
          <p:cNvPr id="10244" name="Rectangle 7"/>
          <p:cNvSpPr>
            <a:spLocks noChangeArrowheads="1"/>
          </p:cNvSpPr>
          <p:nvPr/>
        </p:nvSpPr>
        <p:spPr bwMode="auto">
          <a:xfrm>
            <a:off x="315913" y="320675"/>
            <a:ext cx="876935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Series connected Storage Devices with HVDC connection</a:t>
            </a:r>
          </a:p>
        </p:txBody>
      </p:sp>
      <p:sp>
        <p:nvSpPr>
          <p:cNvPr id="10245" name="Rectangle 6"/>
          <p:cNvSpPr>
            <a:spLocks noChangeArrowheads="1"/>
          </p:cNvSpPr>
          <p:nvPr/>
        </p:nvSpPr>
        <p:spPr bwMode="auto">
          <a:xfrm>
            <a:off x="2940050" y="2584450"/>
            <a:ext cx="3432175" cy="3497263"/>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541" name="Rectangle 540"/>
          <p:cNvSpPr/>
          <p:nvPr/>
        </p:nvSpPr>
        <p:spPr bwMode="auto">
          <a:xfrm>
            <a:off x="3100388" y="2708275"/>
            <a:ext cx="1476375" cy="3168650"/>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0247" name="Rectangle 3"/>
          <p:cNvSpPr>
            <a:spLocks noChangeArrowheads="1"/>
          </p:cNvSpPr>
          <p:nvPr/>
        </p:nvSpPr>
        <p:spPr bwMode="auto">
          <a:xfrm>
            <a:off x="1042988" y="1722438"/>
            <a:ext cx="183673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Points</a:t>
            </a:r>
          </a:p>
          <a:p>
            <a:pPr algn="ctr" eaLnBrk="1" hangingPunct="1">
              <a:lnSpc>
                <a:spcPct val="90000"/>
              </a:lnSpc>
              <a:spcAft>
                <a:spcPct val="0"/>
              </a:spcAft>
              <a:buClrTx/>
              <a:buFontTx/>
              <a:buNone/>
            </a:pPr>
            <a:r>
              <a:rPr lang="en-GB" altLang="en-US" sz="1200">
                <a:solidFill>
                  <a:srgbClr val="FF0000"/>
                </a:solidFill>
                <a:cs typeface="Arial" charset="0"/>
              </a:rPr>
              <a:t>(As per  HVDC CC.6.3.2 – CC.6.3.16)</a:t>
            </a:r>
          </a:p>
          <a:p>
            <a:pPr algn="ctr" eaLnBrk="1" hangingPunct="1">
              <a:lnSpc>
                <a:spcPct val="90000"/>
              </a:lnSpc>
              <a:spcAft>
                <a:spcPct val="0"/>
              </a:spcAft>
              <a:buClrTx/>
              <a:buFontTx/>
              <a:buNone/>
            </a:pPr>
            <a:endParaRPr lang="en-GB" altLang="en-US" sz="1200">
              <a:solidFill>
                <a:schemeClr val="tx1"/>
              </a:solidFill>
              <a:cs typeface="Arial" charset="0"/>
            </a:endParaRPr>
          </a:p>
        </p:txBody>
      </p:sp>
      <p:cxnSp>
        <p:nvCxnSpPr>
          <p:cNvPr id="10248" name="Straight Arrow Connector 11"/>
          <p:cNvCxnSpPr>
            <a:cxnSpLocks noChangeShapeType="1"/>
          </p:cNvCxnSpPr>
          <p:nvPr/>
        </p:nvCxnSpPr>
        <p:spPr bwMode="auto">
          <a:xfrm>
            <a:off x="2879725" y="2276475"/>
            <a:ext cx="1049338" cy="13811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249" name="Straight Arrow Connector 340"/>
          <p:cNvCxnSpPr>
            <a:cxnSpLocks noChangeShapeType="1"/>
          </p:cNvCxnSpPr>
          <p:nvPr/>
        </p:nvCxnSpPr>
        <p:spPr bwMode="auto">
          <a:xfrm>
            <a:off x="2940050" y="2276475"/>
            <a:ext cx="2362200" cy="13811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50" name="Rectangle 3"/>
          <p:cNvSpPr>
            <a:spLocks noChangeArrowheads="1"/>
          </p:cNvSpPr>
          <p:nvPr/>
        </p:nvSpPr>
        <p:spPr bwMode="auto">
          <a:xfrm>
            <a:off x="6697663" y="2347913"/>
            <a:ext cx="1835150"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Station</a:t>
            </a:r>
          </a:p>
        </p:txBody>
      </p:sp>
      <p:cxnSp>
        <p:nvCxnSpPr>
          <p:cNvPr id="10251" name="Straight Connector 18"/>
          <p:cNvCxnSpPr>
            <a:cxnSpLocks noChangeShapeType="1"/>
            <a:stCxn id="323" idx="0"/>
          </p:cNvCxnSpPr>
          <p:nvPr/>
        </p:nvCxnSpPr>
        <p:spPr bwMode="auto">
          <a:xfrm flipV="1">
            <a:off x="4046538" y="2708275"/>
            <a:ext cx="17462" cy="1079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8" name="Straight Connector 347"/>
          <p:cNvCxnSpPr>
            <a:cxnSpLocks/>
            <a:endCxn id="332" idx="2"/>
          </p:cNvCxnSpPr>
          <p:nvPr/>
        </p:nvCxnSpPr>
        <p:spPr bwMode="auto">
          <a:xfrm flipH="1">
            <a:off x="4033838" y="2138363"/>
            <a:ext cx="31750" cy="3630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253" name="Group 321"/>
          <p:cNvGrpSpPr>
            <a:grpSpLocks/>
          </p:cNvGrpSpPr>
          <p:nvPr/>
        </p:nvGrpSpPr>
        <p:grpSpPr bwMode="auto">
          <a:xfrm>
            <a:off x="3597275" y="2816225"/>
            <a:ext cx="900113" cy="900113"/>
            <a:chOff x="4355976" y="2060848"/>
            <a:chExt cx="900100" cy="900100"/>
          </a:xfrm>
        </p:grpSpPr>
        <p:sp>
          <p:nvSpPr>
            <p:cNvPr id="323" name="Rectangle 322"/>
            <p:cNvSpPr/>
            <p:nvPr/>
          </p:nvSpPr>
          <p:spPr>
            <a:xfrm>
              <a:off x="4355976" y="2060848"/>
              <a:ext cx="900100" cy="90010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200" dirty="0">
                <a:cs typeface="Arial" panose="020B0604020202020204" pitchFamily="34" charset="0"/>
              </a:endParaRPr>
            </a:p>
          </p:txBody>
        </p:sp>
        <p:cxnSp>
          <p:nvCxnSpPr>
            <p:cNvPr id="324" name="Straight Connector 323"/>
            <p:cNvCxnSpPr>
              <a:cxnSpLocks/>
            </p:cNvCxnSpPr>
            <p:nvPr/>
          </p:nvCxnSpPr>
          <p:spPr>
            <a:xfrm flipH="1">
              <a:off x="4355976" y="2060848"/>
              <a:ext cx="900100" cy="900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p:nvCxnSpPr>
          <p:spPr>
            <a:xfrm>
              <a:off x="4895718" y="2745051"/>
              <a:ext cx="18097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290" name="Group 325"/>
            <p:cNvGrpSpPr>
              <a:grpSpLocks/>
            </p:cNvGrpSpPr>
            <p:nvPr/>
          </p:nvGrpSpPr>
          <p:grpSpPr bwMode="auto">
            <a:xfrm>
              <a:off x="4463988" y="2168860"/>
              <a:ext cx="360040" cy="252028"/>
              <a:chOff x="3167844" y="2096852"/>
              <a:chExt cx="648072" cy="360040"/>
            </a:xfrm>
          </p:grpSpPr>
          <p:sp>
            <p:nvSpPr>
              <p:cNvPr id="327" name="Arc 326"/>
              <p:cNvSpPr/>
              <p:nvPr/>
            </p:nvSpPr>
            <p:spPr>
              <a:xfrm>
                <a:off x="3167729" y="2096761"/>
                <a:ext cx="331465" cy="36058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328" name="Arc 327"/>
              <p:cNvSpPr/>
              <p:nvPr/>
            </p:nvSpPr>
            <p:spPr>
              <a:xfrm flipV="1">
                <a:off x="3499194" y="2096761"/>
                <a:ext cx="322894" cy="36058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sp>
        <p:nvSpPr>
          <p:cNvPr id="333" name="Rectangle 332"/>
          <p:cNvSpPr/>
          <p:nvPr/>
        </p:nvSpPr>
        <p:spPr bwMode="auto">
          <a:xfrm>
            <a:off x="3763963" y="3897313"/>
            <a:ext cx="539750" cy="287337"/>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sp>
        <p:nvSpPr>
          <p:cNvPr id="329" name="Rectangle 328"/>
          <p:cNvSpPr/>
          <p:nvPr/>
        </p:nvSpPr>
        <p:spPr bwMode="auto">
          <a:xfrm>
            <a:off x="3763963" y="4292600"/>
            <a:ext cx="539750" cy="287338"/>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sp>
        <p:nvSpPr>
          <p:cNvPr id="330" name="Rectangle 329"/>
          <p:cNvSpPr/>
          <p:nvPr/>
        </p:nvSpPr>
        <p:spPr bwMode="auto">
          <a:xfrm>
            <a:off x="3763963" y="4689475"/>
            <a:ext cx="539750" cy="287338"/>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sp>
        <p:nvSpPr>
          <p:cNvPr id="331" name="Rectangle 330"/>
          <p:cNvSpPr/>
          <p:nvPr/>
        </p:nvSpPr>
        <p:spPr bwMode="auto">
          <a:xfrm>
            <a:off x="3763963" y="5084763"/>
            <a:ext cx="539750" cy="287337"/>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sp>
        <p:nvSpPr>
          <p:cNvPr id="332" name="Rectangle 331"/>
          <p:cNvSpPr/>
          <p:nvPr/>
        </p:nvSpPr>
        <p:spPr bwMode="auto">
          <a:xfrm>
            <a:off x="3763963" y="5480050"/>
            <a:ext cx="539750" cy="288925"/>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sp>
        <p:nvSpPr>
          <p:cNvPr id="10259" name="Rectangle 3"/>
          <p:cNvSpPr>
            <a:spLocks noChangeArrowheads="1"/>
          </p:cNvSpPr>
          <p:nvPr/>
        </p:nvSpPr>
        <p:spPr bwMode="auto">
          <a:xfrm>
            <a:off x="576263" y="3860800"/>
            <a:ext cx="1836737"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10260" name="Rectangle 3"/>
          <p:cNvSpPr>
            <a:spLocks noChangeArrowheads="1"/>
          </p:cNvSpPr>
          <p:nvPr/>
        </p:nvSpPr>
        <p:spPr bwMode="auto">
          <a:xfrm>
            <a:off x="6734175" y="6170613"/>
            <a:ext cx="18367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Electricity Storage Module</a:t>
            </a:r>
          </a:p>
        </p:txBody>
      </p:sp>
      <p:cxnSp>
        <p:nvCxnSpPr>
          <p:cNvPr id="10261" name="Straight Arrow Connector 483"/>
          <p:cNvCxnSpPr>
            <a:cxnSpLocks noChangeShapeType="1"/>
          </p:cNvCxnSpPr>
          <p:nvPr/>
        </p:nvCxnSpPr>
        <p:spPr bwMode="auto">
          <a:xfrm flipH="1" flipV="1">
            <a:off x="5732463" y="5911850"/>
            <a:ext cx="1108075" cy="39687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8" name="Rectangle 117"/>
          <p:cNvSpPr/>
          <p:nvPr/>
        </p:nvSpPr>
        <p:spPr bwMode="auto">
          <a:xfrm>
            <a:off x="3876675" y="1557338"/>
            <a:ext cx="1666875" cy="684212"/>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Onshore</a:t>
            </a:r>
          </a:p>
          <a:p>
            <a:pPr algn="ctr" eaLnBrk="1" hangingPunct="1">
              <a:defRPr/>
            </a:pPr>
            <a:r>
              <a:rPr lang="en-GB" sz="1200" dirty="0">
                <a:solidFill>
                  <a:sysClr val="windowText" lastClr="000000"/>
                </a:solidFill>
                <a:cs typeface="Arial" panose="020B0604020202020204" pitchFamily="34" charset="0"/>
              </a:rPr>
              <a:t>Transmission  System</a:t>
            </a:r>
          </a:p>
        </p:txBody>
      </p:sp>
      <p:sp>
        <p:nvSpPr>
          <p:cNvPr id="49" name="Rectangle 48"/>
          <p:cNvSpPr/>
          <p:nvPr/>
        </p:nvSpPr>
        <p:spPr bwMode="auto">
          <a:xfrm>
            <a:off x="4810125" y="2708275"/>
            <a:ext cx="1382713" cy="3171825"/>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50" name="Straight Connector 49"/>
          <p:cNvCxnSpPr>
            <a:cxnSpLocks/>
            <a:endCxn id="56" idx="2"/>
          </p:cNvCxnSpPr>
          <p:nvPr/>
        </p:nvCxnSpPr>
        <p:spPr bwMode="auto">
          <a:xfrm flipH="1">
            <a:off x="5362575" y="2241550"/>
            <a:ext cx="15875" cy="3530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bwMode="auto">
          <a:xfrm>
            <a:off x="4924425" y="2819400"/>
            <a:ext cx="900113" cy="90011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200" dirty="0">
              <a:cs typeface="Arial" panose="020B0604020202020204" pitchFamily="34" charset="0"/>
            </a:endParaRPr>
          </a:p>
        </p:txBody>
      </p:sp>
      <p:sp>
        <p:nvSpPr>
          <p:cNvPr id="52" name="Rectangle 51"/>
          <p:cNvSpPr/>
          <p:nvPr/>
        </p:nvSpPr>
        <p:spPr bwMode="auto">
          <a:xfrm>
            <a:off x="5092700" y="3900488"/>
            <a:ext cx="539750" cy="287337"/>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sp>
        <p:nvSpPr>
          <p:cNvPr id="53" name="Rectangle 52"/>
          <p:cNvSpPr/>
          <p:nvPr/>
        </p:nvSpPr>
        <p:spPr bwMode="auto">
          <a:xfrm>
            <a:off x="5092700" y="4295775"/>
            <a:ext cx="539750" cy="287338"/>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sp>
        <p:nvSpPr>
          <p:cNvPr id="54" name="Rectangle 53"/>
          <p:cNvSpPr/>
          <p:nvPr/>
        </p:nvSpPr>
        <p:spPr bwMode="auto">
          <a:xfrm>
            <a:off x="5092700" y="4692650"/>
            <a:ext cx="539750" cy="287338"/>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sp>
        <p:nvSpPr>
          <p:cNvPr id="55" name="Rectangle 54"/>
          <p:cNvSpPr/>
          <p:nvPr/>
        </p:nvSpPr>
        <p:spPr bwMode="auto">
          <a:xfrm>
            <a:off x="5092700" y="5087938"/>
            <a:ext cx="539750" cy="287337"/>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sp>
        <p:nvSpPr>
          <p:cNvPr id="56" name="Rectangle 55"/>
          <p:cNvSpPr/>
          <p:nvPr/>
        </p:nvSpPr>
        <p:spPr bwMode="auto">
          <a:xfrm>
            <a:off x="5092700" y="5483225"/>
            <a:ext cx="539750" cy="288925"/>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SD</a:t>
            </a:r>
          </a:p>
        </p:txBody>
      </p:sp>
      <p:cxnSp>
        <p:nvCxnSpPr>
          <p:cNvPr id="57" name="Straight Connector 56"/>
          <p:cNvCxnSpPr>
            <a:cxnSpLocks/>
          </p:cNvCxnSpPr>
          <p:nvPr/>
        </p:nvCxnSpPr>
        <p:spPr bwMode="auto">
          <a:xfrm flipH="1">
            <a:off x="4924425" y="2820988"/>
            <a:ext cx="900113" cy="900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auto">
          <a:xfrm>
            <a:off x="5464175" y="3505200"/>
            <a:ext cx="1809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Arc 58"/>
          <p:cNvSpPr/>
          <p:nvPr/>
        </p:nvSpPr>
        <p:spPr bwMode="auto">
          <a:xfrm>
            <a:off x="5032375" y="2928938"/>
            <a:ext cx="180975" cy="252412"/>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60" name="Arc 59"/>
          <p:cNvSpPr/>
          <p:nvPr/>
        </p:nvSpPr>
        <p:spPr bwMode="auto">
          <a:xfrm flipV="1">
            <a:off x="5213350" y="2928938"/>
            <a:ext cx="179388" cy="252412"/>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10275" name="Rectangle 3"/>
          <p:cNvSpPr>
            <a:spLocks noChangeArrowheads="1"/>
          </p:cNvSpPr>
          <p:nvPr/>
        </p:nvSpPr>
        <p:spPr bwMode="auto">
          <a:xfrm>
            <a:off x="1492250" y="6248400"/>
            <a:ext cx="18367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Electricity Storage Module</a:t>
            </a:r>
          </a:p>
        </p:txBody>
      </p:sp>
      <p:cxnSp>
        <p:nvCxnSpPr>
          <p:cNvPr id="10276" name="Straight Arrow Connector 483"/>
          <p:cNvCxnSpPr>
            <a:cxnSpLocks noChangeShapeType="1"/>
          </p:cNvCxnSpPr>
          <p:nvPr/>
        </p:nvCxnSpPr>
        <p:spPr bwMode="auto">
          <a:xfrm flipV="1">
            <a:off x="3132138" y="5949950"/>
            <a:ext cx="817562" cy="414338"/>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77" name="Rectangle 3"/>
          <p:cNvSpPr>
            <a:spLocks noChangeArrowheads="1"/>
          </p:cNvSpPr>
          <p:nvPr/>
        </p:nvSpPr>
        <p:spPr bwMode="auto">
          <a:xfrm>
            <a:off x="6911975" y="3897313"/>
            <a:ext cx="1836738"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cxnSp>
        <p:nvCxnSpPr>
          <p:cNvPr id="10278" name="Straight Arrow Connector 411"/>
          <p:cNvCxnSpPr>
            <a:cxnSpLocks noChangeShapeType="1"/>
          </p:cNvCxnSpPr>
          <p:nvPr/>
        </p:nvCxnSpPr>
        <p:spPr bwMode="auto">
          <a:xfrm>
            <a:off x="2268538" y="4292600"/>
            <a:ext cx="971550" cy="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79" name="Left Brace 7"/>
          <p:cNvSpPr>
            <a:spLocks/>
          </p:cNvSpPr>
          <p:nvPr/>
        </p:nvSpPr>
        <p:spPr bwMode="auto">
          <a:xfrm>
            <a:off x="3276600" y="2816225"/>
            <a:ext cx="184150" cy="2955925"/>
          </a:xfrm>
          <a:prstGeom prst="leftBrace">
            <a:avLst>
              <a:gd name="adj1" fmla="val 8323"/>
              <a:gd name="adj2" fmla="val 50000"/>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10280" name="Rectangle 3"/>
          <p:cNvSpPr>
            <a:spLocks noChangeArrowheads="1"/>
          </p:cNvSpPr>
          <p:nvPr/>
        </p:nvSpPr>
        <p:spPr bwMode="auto">
          <a:xfrm>
            <a:off x="3708400" y="6524625"/>
            <a:ext cx="2087563"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Storage Devices in series</a:t>
            </a:r>
          </a:p>
        </p:txBody>
      </p:sp>
      <p:cxnSp>
        <p:nvCxnSpPr>
          <p:cNvPr id="10281" name="Straight Arrow Connector 411"/>
          <p:cNvCxnSpPr>
            <a:cxnSpLocks noChangeShapeType="1"/>
          </p:cNvCxnSpPr>
          <p:nvPr/>
        </p:nvCxnSpPr>
        <p:spPr bwMode="auto">
          <a:xfrm flipV="1">
            <a:off x="4679950" y="5589588"/>
            <a:ext cx="288925" cy="827087"/>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282" name="Straight Arrow Connector 411"/>
          <p:cNvCxnSpPr>
            <a:cxnSpLocks noChangeShapeType="1"/>
          </p:cNvCxnSpPr>
          <p:nvPr/>
        </p:nvCxnSpPr>
        <p:spPr bwMode="auto">
          <a:xfrm flipH="1" flipV="1">
            <a:off x="4392613" y="5624513"/>
            <a:ext cx="287337" cy="82867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83" name="Left Brace 7"/>
          <p:cNvSpPr>
            <a:spLocks/>
          </p:cNvSpPr>
          <p:nvPr/>
        </p:nvSpPr>
        <p:spPr bwMode="auto">
          <a:xfrm flipH="1">
            <a:off x="5868988" y="2852738"/>
            <a:ext cx="182562" cy="2955925"/>
          </a:xfrm>
          <a:prstGeom prst="leftBrace">
            <a:avLst>
              <a:gd name="adj1" fmla="val 8396"/>
              <a:gd name="adj2" fmla="val 50000"/>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cxnSp>
        <p:nvCxnSpPr>
          <p:cNvPr id="10284" name="Straight Arrow Connector 411"/>
          <p:cNvCxnSpPr>
            <a:cxnSpLocks noChangeShapeType="1"/>
          </p:cNvCxnSpPr>
          <p:nvPr/>
        </p:nvCxnSpPr>
        <p:spPr bwMode="auto">
          <a:xfrm flipH="1">
            <a:off x="6084888" y="4329113"/>
            <a:ext cx="971550" cy="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285" name="Straight Arrow Connector 343"/>
          <p:cNvCxnSpPr>
            <a:cxnSpLocks noChangeShapeType="1"/>
          </p:cNvCxnSpPr>
          <p:nvPr/>
        </p:nvCxnSpPr>
        <p:spPr bwMode="auto">
          <a:xfrm flipH="1">
            <a:off x="6300788" y="2565400"/>
            <a:ext cx="1531937" cy="63500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86" name="Rectangle 3"/>
          <p:cNvSpPr>
            <a:spLocks noChangeArrowheads="1"/>
          </p:cNvSpPr>
          <p:nvPr/>
        </p:nvSpPr>
        <p:spPr bwMode="auto">
          <a:xfrm>
            <a:off x="446088" y="2762250"/>
            <a:ext cx="18351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FF0000"/>
                </a:solidFill>
                <a:cs typeface="Arial" charset="0"/>
              </a:rPr>
              <a:t>Supercapacitors may struggle with these requirements</a:t>
            </a:r>
          </a:p>
          <a:p>
            <a:pPr algn="ctr" eaLnBrk="1" hangingPunct="1">
              <a:lnSpc>
                <a:spcPct val="90000"/>
              </a:lnSpc>
              <a:spcAft>
                <a:spcPct val="0"/>
              </a:spcAft>
              <a:buClrTx/>
              <a:buFontTx/>
              <a:buNone/>
            </a:pPr>
            <a:endParaRPr lang="en-GB" altLang="en-US" sz="1200">
              <a:solidFill>
                <a:schemeClr val="tx1"/>
              </a:solidFill>
              <a:cs typeface="Arial" charset="0"/>
            </a:endParaRPr>
          </a:p>
        </p:txBody>
      </p:sp>
    </p:spTree>
    <p:extLst>
      <p:ext uri="{BB962C8B-B14F-4D97-AF65-F5344CB8AC3E}">
        <p14:creationId xmlns:p14="http://schemas.microsoft.com/office/powerpoint/2010/main" val="2645327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215900" y="188913"/>
            <a:ext cx="7799388"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lnSpc>
                <a:spcPct val="90000"/>
              </a:lnSpc>
              <a:spcAft>
                <a:spcPct val="0"/>
              </a:spcAft>
              <a:buClrTx/>
              <a:buFontTx/>
              <a:buNone/>
            </a:pPr>
            <a:endParaRPr lang="en-GB" altLang="en-US" sz="1500">
              <a:solidFill>
                <a:srgbClr val="000066"/>
              </a:solidFill>
              <a:cs typeface="Arial" charset="0"/>
            </a:endParaRPr>
          </a:p>
        </p:txBody>
      </p:sp>
      <p:sp>
        <p:nvSpPr>
          <p:cNvPr id="11267" name="Slide Number Placeholder 2"/>
          <p:cNvSpPr>
            <a:spLocks noGrp="1"/>
          </p:cNvSpPr>
          <p:nvPr>
            <p:ph type="sldNum" sz="quarter" idx="10"/>
          </p:nvPr>
        </p:nvSpPr>
        <p:spPr>
          <a:xfrm>
            <a:off x="8650288" y="6669088"/>
            <a:ext cx="493712" cy="46037"/>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E91FF809-5CD7-4672-9B65-E3B17D482B23}" type="slidenum">
              <a:rPr lang="en-GB" altLang="en-US" sz="1000" smtClean="0">
                <a:solidFill>
                  <a:srgbClr val="000000"/>
                </a:solidFill>
              </a:rPr>
              <a:pPr>
                <a:spcAft>
                  <a:spcPct val="0"/>
                </a:spcAft>
                <a:buClrTx/>
                <a:buFontTx/>
                <a:buNone/>
              </a:pPr>
              <a:t>11</a:t>
            </a:fld>
            <a:endParaRPr lang="en-GB" altLang="en-US" sz="1000" smtClean="0">
              <a:solidFill>
                <a:srgbClr val="000000"/>
              </a:solidFill>
            </a:endParaRPr>
          </a:p>
        </p:txBody>
      </p:sp>
      <p:sp>
        <p:nvSpPr>
          <p:cNvPr id="11268" name="Rectangle 7"/>
          <p:cNvSpPr>
            <a:spLocks noChangeArrowheads="1"/>
          </p:cNvSpPr>
          <p:nvPr/>
        </p:nvSpPr>
        <p:spPr bwMode="auto">
          <a:xfrm>
            <a:off x="315913" y="320675"/>
            <a:ext cx="6545262"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Parallel connected Electricity Storage Units</a:t>
            </a:r>
          </a:p>
        </p:txBody>
      </p:sp>
      <p:grpSp>
        <p:nvGrpSpPr>
          <p:cNvPr id="11269" name="Group 1"/>
          <p:cNvGrpSpPr>
            <a:grpSpLocks/>
          </p:cNvGrpSpPr>
          <p:nvPr/>
        </p:nvGrpSpPr>
        <p:grpSpPr bwMode="auto">
          <a:xfrm>
            <a:off x="-1588" y="1628775"/>
            <a:ext cx="9374188" cy="5073650"/>
            <a:chOff x="-953" y="1628800"/>
            <a:chExt cx="9373553" cy="5073625"/>
          </a:xfrm>
        </p:grpSpPr>
        <p:sp>
          <p:nvSpPr>
            <p:cNvPr id="11271" name="Rectangle 233"/>
            <p:cNvSpPr>
              <a:spLocks noChangeArrowheads="1"/>
            </p:cNvSpPr>
            <p:nvPr/>
          </p:nvSpPr>
          <p:spPr bwMode="auto">
            <a:xfrm>
              <a:off x="1079612" y="2700148"/>
              <a:ext cx="6624736" cy="2973241"/>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11272" name="Rectangle 3"/>
            <p:cNvSpPr>
              <a:spLocks noChangeArrowheads="1"/>
            </p:cNvSpPr>
            <p:nvPr/>
          </p:nvSpPr>
          <p:spPr bwMode="auto">
            <a:xfrm>
              <a:off x="467146" y="1777980"/>
              <a:ext cx="1836796" cy="691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Points </a:t>
              </a:r>
            </a:p>
            <a:p>
              <a:pPr algn="ctr" eaLnBrk="1" hangingPunct="1">
                <a:lnSpc>
                  <a:spcPct val="90000"/>
                </a:lnSpc>
                <a:spcAft>
                  <a:spcPct val="0"/>
                </a:spcAft>
                <a:buClrTx/>
                <a:buFont typeface="Wingdings 2" pitchFamily="18" charset="2"/>
                <a:buNone/>
              </a:pPr>
              <a:r>
                <a:rPr lang="en-GB" altLang="en-US" sz="1200">
                  <a:solidFill>
                    <a:srgbClr val="FF0000"/>
                  </a:solidFill>
                  <a:cs typeface="Arial" charset="0"/>
                </a:rPr>
                <a:t>(As per  PPM CC.6.3.2 – CC.6.3.15)</a:t>
              </a:r>
            </a:p>
            <a:p>
              <a:pPr algn="ctr" eaLnBrk="1" hangingPunct="1">
                <a:lnSpc>
                  <a:spcPct val="90000"/>
                </a:lnSpc>
                <a:spcAft>
                  <a:spcPct val="0"/>
                </a:spcAft>
                <a:buClrTx/>
                <a:buFontTx/>
                <a:buNone/>
              </a:pPr>
              <a:endParaRPr lang="en-GB" altLang="en-US" sz="1200">
                <a:solidFill>
                  <a:schemeClr val="tx1"/>
                </a:solidFill>
                <a:cs typeface="Arial" charset="0"/>
              </a:endParaRPr>
            </a:p>
          </p:txBody>
        </p:sp>
        <p:sp>
          <p:nvSpPr>
            <p:cNvPr id="11273" name="Rectangle 3"/>
            <p:cNvSpPr>
              <a:spLocks noChangeArrowheads="1"/>
            </p:cNvSpPr>
            <p:nvPr/>
          </p:nvSpPr>
          <p:spPr bwMode="auto">
            <a:xfrm>
              <a:off x="6480212" y="2276872"/>
              <a:ext cx="1836796" cy="192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Station</a:t>
              </a:r>
            </a:p>
          </p:txBody>
        </p:sp>
        <p:cxnSp>
          <p:nvCxnSpPr>
            <p:cNvPr id="11274" name="Straight Arrow Connector 343"/>
            <p:cNvCxnSpPr>
              <a:cxnSpLocks noChangeShapeType="1"/>
            </p:cNvCxnSpPr>
            <p:nvPr/>
          </p:nvCxnSpPr>
          <p:spPr bwMode="auto">
            <a:xfrm flipH="1">
              <a:off x="7454395" y="3879112"/>
              <a:ext cx="1033496" cy="33662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75" name="Straight Arrow Connector 411"/>
            <p:cNvCxnSpPr>
              <a:cxnSpLocks noChangeShapeType="1"/>
            </p:cNvCxnSpPr>
            <p:nvPr/>
          </p:nvCxnSpPr>
          <p:spPr bwMode="auto">
            <a:xfrm>
              <a:off x="419047" y="3837664"/>
              <a:ext cx="817662" cy="24061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276" name="Rectangle 3"/>
            <p:cNvSpPr>
              <a:spLocks noChangeArrowheads="1"/>
            </p:cNvSpPr>
            <p:nvPr/>
          </p:nvSpPr>
          <p:spPr bwMode="auto">
            <a:xfrm>
              <a:off x="-953" y="3275526"/>
              <a:ext cx="882531" cy="36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Electricity </a:t>
              </a:r>
            </a:p>
            <a:p>
              <a:pPr algn="ctr" eaLnBrk="1" hangingPunct="1">
                <a:lnSpc>
                  <a:spcPct val="90000"/>
                </a:lnSpc>
                <a:spcAft>
                  <a:spcPct val="0"/>
                </a:spcAft>
                <a:buClrTx/>
                <a:buFontTx/>
                <a:buNone/>
              </a:pPr>
              <a:r>
                <a:rPr lang="en-GB" altLang="en-US" sz="1200">
                  <a:solidFill>
                    <a:schemeClr val="tx1"/>
                  </a:solidFill>
                  <a:cs typeface="Arial" charset="0"/>
                </a:rPr>
                <a:t>Storage Module</a:t>
              </a:r>
            </a:p>
          </p:txBody>
        </p:sp>
        <p:sp>
          <p:nvSpPr>
            <p:cNvPr id="11277" name="Rectangle 3"/>
            <p:cNvSpPr>
              <a:spLocks noChangeArrowheads="1"/>
            </p:cNvSpPr>
            <p:nvPr/>
          </p:nvSpPr>
          <p:spPr bwMode="auto">
            <a:xfrm>
              <a:off x="7535804" y="3470405"/>
              <a:ext cx="1836796" cy="3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Electricity </a:t>
              </a:r>
            </a:p>
            <a:p>
              <a:pPr algn="ctr" eaLnBrk="1" hangingPunct="1">
                <a:lnSpc>
                  <a:spcPct val="90000"/>
                </a:lnSpc>
                <a:spcAft>
                  <a:spcPct val="0"/>
                </a:spcAft>
                <a:buClrTx/>
                <a:buFontTx/>
                <a:buNone/>
              </a:pPr>
              <a:r>
                <a:rPr lang="en-GB" altLang="en-US" sz="1200">
                  <a:solidFill>
                    <a:schemeClr val="tx1"/>
                  </a:solidFill>
                  <a:cs typeface="Arial" charset="0"/>
                </a:rPr>
                <a:t>Storage Module</a:t>
              </a:r>
            </a:p>
          </p:txBody>
        </p:sp>
        <p:cxnSp>
          <p:nvCxnSpPr>
            <p:cNvPr id="11278" name="Straight Arrow Connector 483"/>
            <p:cNvCxnSpPr>
              <a:cxnSpLocks noChangeShapeType="1"/>
            </p:cNvCxnSpPr>
            <p:nvPr/>
          </p:nvCxnSpPr>
          <p:spPr bwMode="auto">
            <a:xfrm flipH="1">
              <a:off x="6552220" y="2456889"/>
              <a:ext cx="887220" cy="248038"/>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279" name="Rectangle 3"/>
            <p:cNvSpPr>
              <a:spLocks noChangeArrowheads="1"/>
            </p:cNvSpPr>
            <p:nvPr/>
          </p:nvSpPr>
          <p:spPr bwMode="auto">
            <a:xfrm>
              <a:off x="2068474" y="5744419"/>
              <a:ext cx="1908236" cy="144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lnSpc>
                  <a:spcPct val="90000"/>
                </a:lnSpc>
                <a:spcAft>
                  <a:spcPct val="0"/>
                </a:spcAft>
                <a:buClrTx/>
                <a:buFontTx/>
                <a:buNone/>
              </a:pPr>
              <a:r>
                <a:rPr lang="en-GB" altLang="en-US" sz="1200">
                  <a:solidFill>
                    <a:srgbClr val="000066"/>
                  </a:solidFill>
                  <a:cs typeface="Arial" charset="0"/>
                </a:rPr>
                <a:t>ESU’s in parallel</a:t>
              </a:r>
            </a:p>
          </p:txBody>
        </p:sp>
        <p:sp>
          <p:nvSpPr>
            <p:cNvPr id="11280" name="Rectangle 3"/>
            <p:cNvSpPr>
              <a:spLocks noChangeArrowheads="1"/>
            </p:cNvSpPr>
            <p:nvPr/>
          </p:nvSpPr>
          <p:spPr bwMode="auto">
            <a:xfrm>
              <a:off x="5304851" y="5730550"/>
              <a:ext cx="1908236" cy="215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lnSpc>
                  <a:spcPct val="90000"/>
                </a:lnSpc>
                <a:spcAft>
                  <a:spcPct val="0"/>
                </a:spcAft>
                <a:buClrTx/>
                <a:buFontTx/>
                <a:buNone/>
              </a:pPr>
              <a:r>
                <a:rPr lang="en-GB" altLang="en-US" sz="1200">
                  <a:solidFill>
                    <a:srgbClr val="000066"/>
                  </a:solidFill>
                  <a:cs typeface="Arial" charset="0"/>
                </a:rPr>
                <a:t>ESU’s in parallel</a:t>
              </a:r>
            </a:p>
          </p:txBody>
        </p:sp>
        <p:sp>
          <p:nvSpPr>
            <p:cNvPr id="216" name="Oval 215"/>
            <p:cNvSpPr/>
            <p:nvPr/>
          </p:nvSpPr>
          <p:spPr bwMode="auto">
            <a:xfrm>
              <a:off x="1862647" y="4051313"/>
              <a:ext cx="71432"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17" name="Oval 216"/>
            <p:cNvSpPr/>
            <p:nvPr/>
          </p:nvSpPr>
          <p:spPr bwMode="auto">
            <a:xfrm>
              <a:off x="2311878" y="4046551"/>
              <a:ext cx="71433"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18" name="Oval 217"/>
            <p:cNvSpPr/>
            <p:nvPr/>
          </p:nvSpPr>
          <p:spPr bwMode="auto">
            <a:xfrm>
              <a:off x="2742062" y="4052901"/>
              <a:ext cx="71432"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19" name="Oval 218"/>
            <p:cNvSpPr/>
            <p:nvPr/>
          </p:nvSpPr>
          <p:spPr bwMode="auto">
            <a:xfrm>
              <a:off x="3172245" y="4044963"/>
              <a:ext cx="71433"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0" name="Oval 219"/>
            <p:cNvSpPr/>
            <p:nvPr/>
          </p:nvSpPr>
          <p:spPr bwMode="auto">
            <a:xfrm>
              <a:off x="3637352" y="4049726"/>
              <a:ext cx="71432"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1" name="Oval 220"/>
            <p:cNvSpPr/>
            <p:nvPr/>
          </p:nvSpPr>
          <p:spPr bwMode="auto">
            <a:xfrm>
              <a:off x="4067534" y="4057663"/>
              <a:ext cx="71433"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2" name="Oval 221"/>
            <p:cNvSpPr/>
            <p:nvPr/>
          </p:nvSpPr>
          <p:spPr bwMode="auto">
            <a:xfrm>
              <a:off x="2892864" y="4054488"/>
              <a:ext cx="71433"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3" name="Oval 222"/>
            <p:cNvSpPr/>
            <p:nvPr/>
          </p:nvSpPr>
          <p:spPr bwMode="auto">
            <a:xfrm>
              <a:off x="4854881" y="4092588"/>
              <a:ext cx="71433"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4" name="Oval 223"/>
            <p:cNvSpPr/>
            <p:nvPr/>
          </p:nvSpPr>
          <p:spPr bwMode="auto">
            <a:xfrm>
              <a:off x="5289827" y="4092588"/>
              <a:ext cx="71433"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5" name="Oval 224"/>
            <p:cNvSpPr/>
            <p:nvPr/>
          </p:nvSpPr>
          <p:spPr bwMode="auto">
            <a:xfrm>
              <a:off x="5726360" y="4102113"/>
              <a:ext cx="71432"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6" name="Oval 225"/>
            <p:cNvSpPr/>
            <p:nvPr/>
          </p:nvSpPr>
          <p:spPr bwMode="auto">
            <a:xfrm>
              <a:off x="6156543" y="4092588"/>
              <a:ext cx="71433"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7" name="Oval 226"/>
            <p:cNvSpPr/>
            <p:nvPr/>
          </p:nvSpPr>
          <p:spPr bwMode="auto">
            <a:xfrm>
              <a:off x="6620061" y="4092588"/>
              <a:ext cx="71433"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8" name="Oval 227"/>
            <p:cNvSpPr/>
            <p:nvPr/>
          </p:nvSpPr>
          <p:spPr bwMode="auto">
            <a:xfrm>
              <a:off x="7064531" y="4092588"/>
              <a:ext cx="71433"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9" name="Oval 228"/>
            <p:cNvSpPr/>
            <p:nvPr/>
          </p:nvSpPr>
          <p:spPr bwMode="auto">
            <a:xfrm>
              <a:off x="5932721" y="4097351"/>
              <a:ext cx="71432"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1295" name="Rectangle 23"/>
            <p:cNvSpPr>
              <a:spLocks noChangeArrowheads="1"/>
            </p:cNvSpPr>
            <p:nvPr/>
          </p:nvSpPr>
          <p:spPr bwMode="auto">
            <a:xfrm>
              <a:off x="1296260" y="2852936"/>
              <a:ext cx="3112264" cy="2664421"/>
            </a:xfrm>
            <a:prstGeom prst="rect">
              <a:avLst/>
            </a:prstGeom>
            <a:solidFill>
              <a:schemeClr val="bg1"/>
            </a:solidFill>
            <a:ln w="25400" algn="ctr">
              <a:solidFill>
                <a:schemeClr val="tx1"/>
              </a:solidFill>
              <a:prstDash val="dash"/>
              <a:round/>
              <a:headEnd/>
              <a:tailEnd/>
            </a:ln>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cxnSp>
          <p:nvCxnSpPr>
            <p:cNvPr id="48" name="Straight Connector 47"/>
            <p:cNvCxnSpPr>
              <a:cxnSpLocks/>
            </p:cNvCxnSpPr>
            <p:nvPr/>
          </p:nvCxnSpPr>
          <p:spPr bwMode="auto">
            <a:xfrm flipH="1">
              <a:off x="1799151" y="4089413"/>
              <a:ext cx="248426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cxnSpLocks/>
            </p:cNvCxnSpPr>
            <p:nvPr/>
          </p:nvCxnSpPr>
          <p:spPr bwMode="auto">
            <a:xfrm>
              <a:off x="1889632" y="4089413"/>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Oval 52"/>
            <p:cNvSpPr/>
            <p:nvPr/>
          </p:nvSpPr>
          <p:spPr bwMode="auto">
            <a:xfrm rot="5400000">
              <a:off x="1843595" y="4241819"/>
              <a:ext cx="90488"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54" name="Oval 53"/>
            <p:cNvSpPr/>
            <p:nvPr/>
          </p:nvSpPr>
          <p:spPr bwMode="auto">
            <a:xfrm rot="5400000">
              <a:off x="1843595" y="4181494"/>
              <a:ext cx="90488"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65" name="Straight Connector 64"/>
            <p:cNvCxnSpPr>
              <a:cxnSpLocks/>
            </p:cNvCxnSpPr>
            <p:nvPr/>
          </p:nvCxnSpPr>
          <p:spPr bwMode="auto">
            <a:xfrm>
              <a:off x="2340451" y="4089413"/>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Oval 67"/>
            <p:cNvSpPr/>
            <p:nvPr/>
          </p:nvSpPr>
          <p:spPr bwMode="auto">
            <a:xfrm rot="5400000">
              <a:off x="2294415" y="4241819"/>
              <a:ext cx="90488"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69" name="Oval 68"/>
            <p:cNvSpPr/>
            <p:nvPr/>
          </p:nvSpPr>
          <p:spPr bwMode="auto">
            <a:xfrm rot="5400000">
              <a:off x="2294415" y="4181494"/>
              <a:ext cx="90488"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77" name="Straight Connector 76"/>
            <p:cNvCxnSpPr>
              <a:cxnSpLocks/>
            </p:cNvCxnSpPr>
            <p:nvPr/>
          </p:nvCxnSpPr>
          <p:spPr bwMode="auto">
            <a:xfrm>
              <a:off x="2772222" y="4089413"/>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Oval 79"/>
            <p:cNvSpPr/>
            <p:nvPr/>
          </p:nvSpPr>
          <p:spPr bwMode="auto">
            <a:xfrm rot="5400000">
              <a:off x="2726185" y="4241819"/>
              <a:ext cx="90488"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81" name="Oval 80"/>
            <p:cNvSpPr/>
            <p:nvPr/>
          </p:nvSpPr>
          <p:spPr bwMode="auto">
            <a:xfrm rot="5400000">
              <a:off x="2726185" y="4181494"/>
              <a:ext cx="90488"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89" name="Straight Connector 88"/>
            <p:cNvCxnSpPr>
              <a:cxnSpLocks/>
            </p:cNvCxnSpPr>
            <p:nvPr/>
          </p:nvCxnSpPr>
          <p:spPr bwMode="auto">
            <a:xfrm>
              <a:off x="3203993" y="4089413"/>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p:cNvSpPr/>
            <p:nvPr/>
          </p:nvSpPr>
          <p:spPr bwMode="auto">
            <a:xfrm rot="5400000">
              <a:off x="3157956" y="4241819"/>
              <a:ext cx="90488"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93" name="Oval 92"/>
            <p:cNvSpPr/>
            <p:nvPr/>
          </p:nvSpPr>
          <p:spPr bwMode="auto">
            <a:xfrm rot="5400000">
              <a:off x="3157956" y="4181494"/>
              <a:ext cx="90488"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01" name="Straight Connector 100"/>
            <p:cNvCxnSpPr>
              <a:cxnSpLocks/>
            </p:cNvCxnSpPr>
            <p:nvPr/>
          </p:nvCxnSpPr>
          <p:spPr bwMode="auto">
            <a:xfrm>
              <a:off x="3672274" y="4089413"/>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Oval 103"/>
            <p:cNvSpPr/>
            <p:nvPr/>
          </p:nvSpPr>
          <p:spPr bwMode="auto">
            <a:xfrm rot="5400000">
              <a:off x="3626236" y="4241819"/>
              <a:ext cx="90488"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05" name="Oval 104"/>
            <p:cNvSpPr/>
            <p:nvPr/>
          </p:nvSpPr>
          <p:spPr bwMode="auto">
            <a:xfrm rot="5400000">
              <a:off x="3626236" y="4181494"/>
              <a:ext cx="90488"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13" name="Straight Connector 112"/>
            <p:cNvCxnSpPr>
              <a:cxnSpLocks/>
            </p:cNvCxnSpPr>
            <p:nvPr/>
          </p:nvCxnSpPr>
          <p:spPr bwMode="auto">
            <a:xfrm>
              <a:off x="4104045" y="4089413"/>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Oval 116"/>
            <p:cNvSpPr/>
            <p:nvPr/>
          </p:nvSpPr>
          <p:spPr bwMode="auto">
            <a:xfrm rot="5400000">
              <a:off x="4058007" y="4241819"/>
              <a:ext cx="90488"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24" name="Oval 123"/>
            <p:cNvSpPr/>
            <p:nvPr/>
          </p:nvSpPr>
          <p:spPr bwMode="auto">
            <a:xfrm rot="5400000">
              <a:off x="4058007" y="4181494"/>
              <a:ext cx="90488"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1315" name="Rectangle 241"/>
            <p:cNvSpPr>
              <a:spLocks noChangeArrowheads="1"/>
            </p:cNvSpPr>
            <p:nvPr/>
          </p:nvSpPr>
          <p:spPr bwMode="auto">
            <a:xfrm>
              <a:off x="4608004" y="2852944"/>
              <a:ext cx="2856572" cy="2664421"/>
            </a:xfrm>
            <a:prstGeom prst="rect">
              <a:avLst/>
            </a:prstGeom>
            <a:solidFill>
              <a:schemeClr val="bg1"/>
            </a:solidFill>
            <a:ln w="25400" algn="ctr">
              <a:solidFill>
                <a:schemeClr val="tx1"/>
              </a:solidFill>
              <a:prstDash val="dash"/>
              <a:round/>
              <a:headEnd/>
              <a:tailEnd/>
            </a:ln>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cxnSp>
          <p:nvCxnSpPr>
            <p:cNvPr id="138" name="Straight Connector 137"/>
            <p:cNvCxnSpPr>
              <a:cxnSpLocks/>
            </p:cNvCxnSpPr>
            <p:nvPr/>
          </p:nvCxnSpPr>
          <p:spPr bwMode="auto">
            <a:xfrm flipH="1">
              <a:off x="4794560" y="4125926"/>
              <a:ext cx="248427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a:cxnSpLocks/>
            </p:cNvCxnSpPr>
            <p:nvPr/>
          </p:nvCxnSpPr>
          <p:spPr bwMode="auto">
            <a:xfrm>
              <a:off x="4885042" y="4125926"/>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3" name="Oval 142"/>
            <p:cNvSpPr/>
            <p:nvPr/>
          </p:nvSpPr>
          <p:spPr bwMode="auto">
            <a:xfrm rot="5400000">
              <a:off x="4839004" y="4278332"/>
              <a:ext cx="90487"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44" name="Oval 143"/>
            <p:cNvSpPr/>
            <p:nvPr/>
          </p:nvSpPr>
          <p:spPr bwMode="auto">
            <a:xfrm rot="5400000">
              <a:off x="4839004" y="4218007"/>
              <a:ext cx="90487"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55" name="Straight Connector 154"/>
            <p:cNvCxnSpPr>
              <a:cxnSpLocks/>
            </p:cNvCxnSpPr>
            <p:nvPr/>
          </p:nvCxnSpPr>
          <p:spPr bwMode="auto">
            <a:xfrm>
              <a:off x="5334274" y="4125926"/>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8" name="Oval 157"/>
            <p:cNvSpPr/>
            <p:nvPr/>
          </p:nvSpPr>
          <p:spPr bwMode="auto">
            <a:xfrm rot="5400000">
              <a:off x="5289030" y="4279126"/>
              <a:ext cx="90487" cy="21588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59" name="Oval 158"/>
            <p:cNvSpPr/>
            <p:nvPr/>
          </p:nvSpPr>
          <p:spPr bwMode="auto">
            <a:xfrm rot="5400000">
              <a:off x="5289030" y="4218801"/>
              <a:ext cx="90487" cy="21588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67" name="Straight Connector 166"/>
            <p:cNvCxnSpPr>
              <a:cxnSpLocks/>
            </p:cNvCxnSpPr>
            <p:nvPr/>
          </p:nvCxnSpPr>
          <p:spPr bwMode="auto">
            <a:xfrm>
              <a:off x="5767632" y="4125926"/>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0" name="Oval 169"/>
            <p:cNvSpPr/>
            <p:nvPr/>
          </p:nvSpPr>
          <p:spPr bwMode="auto">
            <a:xfrm rot="5400000">
              <a:off x="5721594" y="4278332"/>
              <a:ext cx="90487"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1" name="Oval 170"/>
            <p:cNvSpPr/>
            <p:nvPr/>
          </p:nvSpPr>
          <p:spPr bwMode="auto">
            <a:xfrm rot="5400000">
              <a:off x="5721594" y="4218007"/>
              <a:ext cx="90487"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79" name="Straight Connector 178"/>
            <p:cNvCxnSpPr>
              <a:cxnSpLocks/>
            </p:cNvCxnSpPr>
            <p:nvPr/>
          </p:nvCxnSpPr>
          <p:spPr bwMode="auto">
            <a:xfrm>
              <a:off x="6199403" y="4125926"/>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bwMode="auto">
            <a:xfrm rot="5400000">
              <a:off x="6153365" y="4278332"/>
              <a:ext cx="90487"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83" name="Oval 182"/>
            <p:cNvSpPr/>
            <p:nvPr/>
          </p:nvSpPr>
          <p:spPr bwMode="auto">
            <a:xfrm rot="5400000">
              <a:off x="6153365" y="4218007"/>
              <a:ext cx="90487" cy="21747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91" name="Straight Connector 190"/>
            <p:cNvCxnSpPr>
              <a:cxnSpLocks/>
            </p:cNvCxnSpPr>
            <p:nvPr/>
          </p:nvCxnSpPr>
          <p:spPr bwMode="auto">
            <a:xfrm>
              <a:off x="6667683" y="4125926"/>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 name="Oval 193"/>
            <p:cNvSpPr/>
            <p:nvPr/>
          </p:nvSpPr>
          <p:spPr bwMode="auto">
            <a:xfrm rot="5400000">
              <a:off x="6621647" y="4278332"/>
              <a:ext cx="90487"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5" name="Oval 194"/>
            <p:cNvSpPr/>
            <p:nvPr/>
          </p:nvSpPr>
          <p:spPr bwMode="auto">
            <a:xfrm rot="5400000">
              <a:off x="6621647" y="4218007"/>
              <a:ext cx="90487"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03" name="Straight Connector 202"/>
            <p:cNvCxnSpPr>
              <a:cxnSpLocks/>
            </p:cNvCxnSpPr>
            <p:nvPr/>
          </p:nvCxnSpPr>
          <p:spPr bwMode="auto">
            <a:xfrm>
              <a:off x="7099454" y="4125926"/>
              <a:ext cx="0" cy="10858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bwMode="auto">
            <a:xfrm rot="5400000">
              <a:off x="7053417" y="4278332"/>
              <a:ext cx="90487"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07" name="Oval 206"/>
            <p:cNvSpPr/>
            <p:nvPr/>
          </p:nvSpPr>
          <p:spPr bwMode="auto">
            <a:xfrm rot="5400000">
              <a:off x="7053417" y="4218007"/>
              <a:ext cx="90487" cy="2174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1335" name="Straight Connector 5"/>
            <p:cNvCxnSpPr>
              <a:cxnSpLocks noChangeShapeType="1"/>
              <a:endCxn id="152" idx="2"/>
            </p:cNvCxnSpPr>
            <p:nvPr/>
          </p:nvCxnSpPr>
          <p:spPr bwMode="auto">
            <a:xfrm flipH="1" flipV="1">
              <a:off x="6012036" y="3501034"/>
              <a:ext cx="4886" cy="612084"/>
            </a:xfrm>
            <a:prstGeom prst="line">
              <a:avLst/>
            </a:prstGeom>
            <a:noFill/>
            <a:ln w="2857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336" name="Straight Connector 232"/>
            <p:cNvCxnSpPr>
              <a:cxnSpLocks noChangeShapeType="1"/>
            </p:cNvCxnSpPr>
            <p:nvPr/>
          </p:nvCxnSpPr>
          <p:spPr bwMode="auto">
            <a:xfrm flipH="1" flipV="1">
              <a:off x="6012160" y="2276864"/>
              <a:ext cx="1811" cy="1128900"/>
            </a:xfrm>
            <a:prstGeom prst="line">
              <a:avLst/>
            </a:prstGeom>
            <a:noFill/>
            <a:ln w="2857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337" name="Straight Arrow Connector 340"/>
            <p:cNvCxnSpPr>
              <a:cxnSpLocks noChangeShapeType="1"/>
            </p:cNvCxnSpPr>
            <p:nvPr/>
          </p:nvCxnSpPr>
          <p:spPr bwMode="auto">
            <a:xfrm flipV="1">
              <a:off x="1030437" y="5028843"/>
              <a:ext cx="541859" cy="1052792"/>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9" name="Oval 198"/>
            <p:cNvSpPr/>
            <p:nvPr/>
          </p:nvSpPr>
          <p:spPr bwMode="auto">
            <a:xfrm>
              <a:off x="1853122" y="4049726"/>
              <a:ext cx="73020"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02" name="Oval 201"/>
            <p:cNvSpPr/>
            <p:nvPr/>
          </p:nvSpPr>
          <p:spPr bwMode="auto">
            <a:xfrm>
              <a:off x="2303942" y="4048138"/>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11" name="Oval 210"/>
            <p:cNvSpPr/>
            <p:nvPr/>
          </p:nvSpPr>
          <p:spPr bwMode="auto">
            <a:xfrm>
              <a:off x="3165895" y="4054488"/>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14" name="Oval 213"/>
            <p:cNvSpPr/>
            <p:nvPr/>
          </p:nvSpPr>
          <p:spPr bwMode="auto">
            <a:xfrm>
              <a:off x="3640526" y="4051313"/>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15" name="Oval 214"/>
            <p:cNvSpPr/>
            <p:nvPr/>
          </p:nvSpPr>
          <p:spPr bwMode="auto">
            <a:xfrm>
              <a:off x="4069122" y="4051313"/>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30" name="Oval 229"/>
            <p:cNvSpPr/>
            <p:nvPr/>
          </p:nvSpPr>
          <p:spPr bwMode="auto">
            <a:xfrm>
              <a:off x="4842182" y="4083063"/>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31" name="Oval 230"/>
            <p:cNvSpPr/>
            <p:nvPr/>
          </p:nvSpPr>
          <p:spPr bwMode="auto">
            <a:xfrm>
              <a:off x="5299351" y="4092588"/>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32" name="Oval 231"/>
            <p:cNvSpPr/>
            <p:nvPr/>
          </p:nvSpPr>
          <p:spPr bwMode="auto">
            <a:xfrm>
              <a:off x="5727947" y="4092588"/>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33" name="Oval 232"/>
            <p:cNvSpPr/>
            <p:nvPr/>
          </p:nvSpPr>
          <p:spPr bwMode="auto">
            <a:xfrm>
              <a:off x="5980343" y="4083063"/>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34" name="Oval 233"/>
            <p:cNvSpPr/>
            <p:nvPr/>
          </p:nvSpPr>
          <p:spPr bwMode="auto">
            <a:xfrm>
              <a:off x="6164480" y="4091001"/>
              <a:ext cx="73020"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35" name="Oval 234"/>
            <p:cNvSpPr/>
            <p:nvPr/>
          </p:nvSpPr>
          <p:spPr bwMode="auto">
            <a:xfrm>
              <a:off x="6635935" y="4092588"/>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36" name="Oval 235"/>
            <p:cNvSpPr/>
            <p:nvPr/>
          </p:nvSpPr>
          <p:spPr bwMode="auto">
            <a:xfrm>
              <a:off x="7062944" y="4086238"/>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1350" name="Rectangle 3"/>
            <p:cNvSpPr>
              <a:spLocks noChangeArrowheads="1"/>
            </p:cNvSpPr>
            <p:nvPr/>
          </p:nvSpPr>
          <p:spPr bwMode="auto">
            <a:xfrm>
              <a:off x="30679" y="6141603"/>
              <a:ext cx="1836797" cy="546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cxnSp>
          <p:nvCxnSpPr>
            <p:cNvPr id="11351" name="Straight Arrow Connector 11"/>
            <p:cNvCxnSpPr>
              <a:cxnSpLocks noChangeShapeType="1"/>
            </p:cNvCxnSpPr>
            <p:nvPr/>
          </p:nvCxnSpPr>
          <p:spPr bwMode="auto">
            <a:xfrm>
              <a:off x="2045558" y="2528477"/>
              <a:ext cx="864096" cy="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7" name="Rectangle 236"/>
            <p:cNvSpPr/>
            <p:nvPr/>
          </p:nvSpPr>
          <p:spPr bwMode="auto">
            <a:xfrm>
              <a:off x="1700733" y="4600585"/>
              <a:ext cx="360338"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38" name="Rectangle 237"/>
            <p:cNvSpPr/>
            <p:nvPr/>
          </p:nvSpPr>
          <p:spPr bwMode="auto">
            <a:xfrm>
              <a:off x="2151552" y="4600585"/>
              <a:ext cx="360338"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39" name="Rectangle 238"/>
            <p:cNvSpPr/>
            <p:nvPr/>
          </p:nvSpPr>
          <p:spPr bwMode="auto">
            <a:xfrm>
              <a:off x="2583323" y="4600585"/>
              <a:ext cx="360338"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40" name="Rectangle 239"/>
            <p:cNvSpPr/>
            <p:nvPr/>
          </p:nvSpPr>
          <p:spPr bwMode="auto">
            <a:xfrm>
              <a:off x="3015094" y="4600585"/>
              <a:ext cx="360338"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41" name="Rectangle 240"/>
            <p:cNvSpPr/>
            <p:nvPr/>
          </p:nvSpPr>
          <p:spPr bwMode="auto">
            <a:xfrm>
              <a:off x="3483374" y="4600585"/>
              <a:ext cx="360339"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42" name="Rectangle 241"/>
            <p:cNvSpPr/>
            <p:nvPr/>
          </p:nvSpPr>
          <p:spPr bwMode="auto">
            <a:xfrm>
              <a:off x="3915145" y="4600585"/>
              <a:ext cx="360339"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43" name="Rectangle 242"/>
            <p:cNvSpPr/>
            <p:nvPr/>
          </p:nvSpPr>
          <p:spPr bwMode="auto">
            <a:xfrm>
              <a:off x="4694555" y="4657735"/>
              <a:ext cx="360338"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44" name="Rectangle 243"/>
            <p:cNvSpPr/>
            <p:nvPr/>
          </p:nvSpPr>
          <p:spPr bwMode="auto">
            <a:xfrm>
              <a:off x="5145374" y="4657735"/>
              <a:ext cx="360338"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45" name="Rectangle 244"/>
            <p:cNvSpPr/>
            <p:nvPr/>
          </p:nvSpPr>
          <p:spPr bwMode="auto">
            <a:xfrm>
              <a:off x="5577145" y="4657735"/>
              <a:ext cx="360338"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46" name="Rectangle 245"/>
            <p:cNvSpPr/>
            <p:nvPr/>
          </p:nvSpPr>
          <p:spPr bwMode="auto">
            <a:xfrm>
              <a:off x="6008916" y="4657735"/>
              <a:ext cx="360338"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47" name="Rectangle 246"/>
            <p:cNvSpPr/>
            <p:nvPr/>
          </p:nvSpPr>
          <p:spPr bwMode="auto">
            <a:xfrm>
              <a:off x="6477196" y="4657735"/>
              <a:ext cx="360339"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248" name="Rectangle 247"/>
            <p:cNvSpPr/>
            <p:nvPr/>
          </p:nvSpPr>
          <p:spPr bwMode="auto">
            <a:xfrm>
              <a:off x="6908967" y="4657735"/>
              <a:ext cx="360339" cy="57626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1364" name="Rectangle 3"/>
            <p:cNvSpPr>
              <a:spLocks noChangeArrowheads="1"/>
            </p:cNvSpPr>
            <p:nvPr/>
          </p:nvSpPr>
          <p:spPr bwMode="auto">
            <a:xfrm>
              <a:off x="6999871" y="6156202"/>
              <a:ext cx="1836797" cy="546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cxnSp>
          <p:nvCxnSpPr>
            <p:cNvPr id="11365" name="Straight Arrow Connector 340"/>
            <p:cNvCxnSpPr>
              <a:cxnSpLocks noChangeShapeType="1"/>
            </p:cNvCxnSpPr>
            <p:nvPr/>
          </p:nvCxnSpPr>
          <p:spPr bwMode="auto">
            <a:xfrm flipH="1" flipV="1">
              <a:off x="7357730" y="5039899"/>
              <a:ext cx="723014" cy="903791"/>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2" name="Oval 151"/>
            <p:cNvSpPr/>
            <p:nvPr/>
          </p:nvSpPr>
          <p:spPr bwMode="auto">
            <a:xfrm rot="5400000">
              <a:off x="5924778" y="3371881"/>
              <a:ext cx="174624" cy="4317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53" name="Oval 152"/>
            <p:cNvSpPr/>
            <p:nvPr/>
          </p:nvSpPr>
          <p:spPr bwMode="auto">
            <a:xfrm rot="5400000">
              <a:off x="5924778" y="3263932"/>
              <a:ext cx="174624" cy="4317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1368" name="Straight Connector 5"/>
            <p:cNvCxnSpPr>
              <a:cxnSpLocks noChangeShapeType="1"/>
              <a:endCxn id="257" idx="2"/>
            </p:cNvCxnSpPr>
            <p:nvPr/>
          </p:nvCxnSpPr>
          <p:spPr bwMode="auto">
            <a:xfrm flipH="1" flipV="1">
              <a:off x="2981538" y="3464607"/>
              <a:ext cx="4886" cy="612084"/>
            </a:xfrm>
            <a:prstGeom prst="line">
              <a:avLst/>
            </a:prstGeom>
            <a:noFill/>
            <a:ln w="2857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369" name="Straight Connector 232"/>
            <p:cNvCxnSpPr>
              <a:cxnSpLocks noChangeShapeType="1"/>
            </p:cNvCxnSpPr>
            <p:nvPr/>
          </p:nvCxnSpPr>
          <p:spPr bwMode="auto">
            <a:xfrm flipH="1" flipV="1">
              <a:off x="2981662" y="2276442"/>
              <a:ext cx="1811" cy="1128900"/>
            </a:xfrm>
            <a:prstGeom prst="line">
              <a:avLst/>
            </a:prstGeom>
            <a:noFill/>
            <a:ln w="2857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5" name="Oval 254"/>
            <p:cNvSpPr/>
            <p:nvPr/>
          </p:nvSpPr>
          <p:spPr bwMode="auto">
            <a:xfrm>
              <a:off x="2948423" y="4048138"/>
              <a:ext cx="73020"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57" name="Oval 256"/>
            <p:cNvSpPr/>
            <p:nvPr/>
          </p:nvSpPr>
          <p:spPr bwMode="auto">
            <a:xfrm rot="5400000">
              <a:off x="2894445" y="3336956"/>
              <a:ext cx="174624" cy="4317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58" name="Oval 257"/>
            <p:cNvSpPr/>
            <p:nvPr/>
          </p:nvSpPr>
          <p:spPr bwMode="auto">
            <a:xfrm rot="5400000">
              <a:off x="2894445" y="3229007"/>
              <a:ext cx="174624" cy="4317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18" name="Rectangle 117"/>
            <p:cNvSpPr/>
            <p:nvPr/>
          </p:nvSpPr>
          <p:spPr bwMode="auto">
            <a:xfrm>
              <a:off x="2664279" y="1628800"/>
              <a:ext cx="3708149" cy="684210"/>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Onshore</a:t>
              </a:r>
            </a:p>
            <a:p>
              <a:pPr algn="ctr" eaLnBrk="1" hangingPunct="1">
                <a:defRPr/>
              </a:pPr>
              <a:r>
                <a:rPr lang="en-GB" sz="1200" dirty="0">
                  <a:solidFill>
                    <a:sysClr val="windowText" lastClr="000000"/>
                  </a:solidFill>
                  <a:cs typeface="Arial" panose="020B0604020202020204" pitchFamily="34" charset="0"/>
                </a:rPr>
                <a:t>Transmission  System</a:t>
              </a:r>
            </a:p>
          </p:txBody>
        </p:sp>
        <p:cxnSp>
          <p:nvCxnSpPr>
            <p:cNvPr id="11374" name="Straight Arrow Connector 11"/>
            <p:cNvCxnSpPr>
              <a:cxnSpLocks noChangeShapeType="1"/>
            </p:cNvCxnSpPr>
            <p:nvPr/>
          </p:nvCxnSpPr>
          <p:spPr bwMode="auto">
            <a:xfrm>
              <a:off x="3203848" y="2528899"/>
              <a:ext cx="2712321" cy="7367"/>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1270" name="Rectangle 3"/>
          <p:cNvSpPr>
            <a:spLocks noChangeArrowheads="1"/>
          </p:cNvSpPr>
          <p:nvPr/>
        </p:nvSpPr>
        <p:spPr bwMode="auto">
          <a:xfrm>
            <a:off x="6999288" y="1489075"/>
            <a:ext cx="1836737"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FF0000"/>
                </a:solidFill>
                <a:cs typeface="Arial" charset="0"/>
              </a:rPr>
              <a:t>Supercapacitors may struggle with these requirements</a:t>
            </a:r>
          </a:p>
          <a:p>
            <a:pPr algn="ctr" eaLnBrk="1" hangingPunct="1">
              <a:lnSpc>
                <a:spcPct val="90000"/>
              </a:lnSpc>
              <a:spcAft>
                <a:spcPct val="0"/>
              </a:spcAft>
              <a:buClrTx/>
              <a:buFontTx/>
              <a:buNone/>
            </a:pPr>
            <a:endParaRPr lang="en-GB" altLang="en-US" sz="1200">
              <a:solidFill>
                <a:schemeClr val="tx1"/>
              </a:solidFill>
              <a:cs typeface="Arial" charset="0"/>
            </a:endParaRPr>
          </a:p>
        </p:txBody>
      </p:sp>
    </p:spTree>
    <p:extLst>
      <p:ext uri="{BB962C8B-B14F-4D97-AF65-F5344CB8AC3E}">
        <p14:creationId xmlns:p14="http://schemas.microsoft.com/office/powerpoint/2010/main" val="26718870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2"/>
          <p:cNvSpPr>
            <a:spLocks noGrp="1"/>
          </p:cNvSpPr>
          <p:nvPr>
            <p:ph type="sldNum" sz="quarter" idx="10"/>
          </p:nvPr>
        </p:nvSpPr>
        <p:spPr>
          <a:xfrm>
            <a:off x="8650288" y="6637338"/>
            <a:ext cx="493712" cy="220662"/>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1F38D717-CE60-45B2-84BF-E072A165FF7F}" type="slidenum">
              <a:rPr lang="en-GB" altLang="en-US" sz="1000" smtClean="0">
                <a:solidFill>
                  <a:srgbClr val="000000"/>
                </a:solidFill>
              </a:rPr>
              <a:pPr>
                <a:spcAft>
                  <a:spcPct val="0"/>
                </a:spcAft>
                <a:buClrTx/>
                <a:buFontTx/>
                <a:buNone/>
              </a:pPr>
              <a:t>12</a:t>
            </a:fld>
            <a:endParaRPr lang="en-GB" altLang="en-US" sz="1000" smtClean="0">
              <a:solidFill>
                <a:srgbClr val="000000"/>
              </a:solidFill>
            </a:endParaRPr>
          </a:p>
        </p:txBody>
      </p:sp>
      <p:sp>
        <p:nvSpPr>
          <p:cNvPr id="12291" name="Rectangle 7"/>
          <p:cNvSpPr>
            <a:spLocks noChangeArrowheads="1"/>
          </p:cNvSpPr>
          <p:nvPr/>
        </p:nvSpPr>
        <p:spPr bwMode="auto">
          <a:xfrm>
            <a:off x="185738" y="146050"/>
            <a:ext cx="8594725"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Electricity Storage Units within a </a:t>
            </a:r>
          </a:p>
          <a:p>
            <a:pPr eaLnBrk="1" hangingPunct="1">
              <a:spcAft>
                <a:spcPct val="0"/>
              </a:spcAft>
              <a:buClrTx/>
              <a:buFontTx/>
              <a:buNone/>
            </a:pPr>
            <a:r>
              <a:rPr lang="en-GB" altLang="en-US" i="1">
                <a:solidFill>
                  <a:srgbClr val="0079C1"/>
                </a:solidFill>
              </a:rPr>
              <a:t>New or existing Power Station with a direct connection</a:t>
            </a:r>
          </a:p>
        </p:txBody>
      </p:sp>
      <p:grpSp>
        <p:nvGrpSpPr>
          <p:cNvPr id="12292" name="Group 5"/>
          <p:cNvGrpSpPr>
            <a:grpSpLocks/>
          </p:cNvGrpSpPr>
          <p:nvPr/>
        </p:nvGrpSpPr>
        <p:grpSpPr bwMode="auto">
          <a:xfrm>
            <a:off x="315913" y="1549400"/>
            <a:ext cx="6992937" cy="5308600"/>
            <a:chOff x="311189" y="1549739"/>
            <a:chExt cx="6992899" cy="5308261"/>
          </a:xfrm>
        </p:grpSpPr>
        <p:sp>
          <p:nvSpPr>
            <p:cNvPr id="12297" name="Rectangle 3"/>
            <p:cNvSpPr>
              <a:spLocks noChangeArrowheads="1"/>
            </p:cNvSpPr>
            <p:nvPr/>
          </p:nvSpPr>
          <p:spPr bwMode="auto">
            <a:xfrm>
              <a:off x="311189" y="1549739"/>
              <a:ext cx="1836699"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a:t>
              </a:r>
            </a:p>
          </p:txBody>
        </p:sp>
        <p:sp>
          <p:nvSpPr>
            <p:cNvPr id="12298" name="Rectangle 233"/>
            <p:cNvSpPr>
              <a:spLocks noChangeArrowheads="1"/>
            </p:cNvSpPr>
            <p:nvPr/>
          </p:nvSpPr>
          <p:spPr bwMode="auto">
            <a:xfrm>
              <a:off x="1084653" y="2516188"/>
              <a:ext cx="6219435" cy="3590925"/>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539" name="Rectangle 538"/>
            <p:cNvSpPr/>
            <p:nvPr/>
          </p:nvSpPr>
          <p:spPr bwMode="auto">
            <a:xfrm>
              <a:off x="1308134" y="2613296"/>
              <a:ext cx="3176570" cy="3311314"/>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417" name="Straight Connector 416"/>
            <p:cNvCxnSpPr>
              <a:cxnSpLocks/>
            </p:cNvCxnSpPr>
            <p:nvPr/>
          </p:nvCxnSpPr>
          <p:spPr bwMode="auto">
            <a:xfrm flipH="1">
              <a:off x="1855818" y="3981634"/>
              <a:ext cx="24844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9" name="Straight Connector 418"/>
            <p:cNvCxnSpPr>
              <a:cxnSpLocks/>
            </p:cNvCxnSpPr>
            <p:nvPr/>
          </p:nvCxnSpPr>
          <p:spPr bwMode="auto">
            <a:xfrm rot="5400000" flipH="1">
              <a:off x="2076534" y="3040307"/>
              <a:ext cx="190805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86" name="Oval 485"/>
            <p:cNvSpPr/>
            <p:nvPr/>
          </p:nvSpPr>
          <p:spPr bwMode="auto">
            <a:xfrm rot="5400000">
              <a:off x="2938492" y="3286341"/>
              <a:ext cx="174614" cy="43179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87" name="Oval 486"/>
            <p:cNvSpPr/>
            <p:nvPr/>
          </p:nvSpPr>
          <p:spPr bwMode="auto">
            <a:xfrm rot="5400000">
              <a:off x="2938492" y="3168874"/>
              <a:ext cx="174614" cy="43179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73" name="Straight Connector 472"/>
            <p:cNvCxnSpPr>
              <a:cxnSpLocks/>
            </p:cNvCxnSpPr>
            <p:nvPr/>
          </p:nvCxnSpPr>
          <p:spPr bwMode="auto">
            <a:xfrm>
              <a:off x="2397153" y="3981634"/>
              <a:ext cx="0" cy="10841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76" name="Oval 475"/>
            <p:cNvSpPr/>
            <p:nvPr/>
          </p:nvSpPr>
          <p:spPr bwMode="auto">
            <a:xfrm rot="5400000">
              <a:off x="2351118" y="4134018"/>
              <a:ext cx="90482"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77" name="Oval 476"/>
            <p:cNvSpPr/>
            <p:nvPr/>
          </p:nvSpPr>
          <p:spPr bwMode="auto">
            <a:xfrm rot="5400000">
              <a:off x="2351118" y="4073696"/>
              <a:ext cx="90482"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62" name="Straight Connector 461"/>
            <p:cNvCxnSpPr>
              <a:cxnSpLocks/>
            </p:cNvCxnSpPr>
            <p:nvPr/>
          </p:nvCxnSpPr>
          <p:spPr bwMode="auto">
            <a:xfrm>
              <a:off x="2828950" y="3981634"/>
              <a:ext cx="0" cy="10841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65" name="Oval 464"/>
            <p:cNvSpPr/>
            <p:nvPr/>
          </p:nvSpPr>
          <p:spPr bwMode="auto">
            <a:xfrm rot="5400000">
              <a:off x="2782915" y="4134018"/>
              <a:ext cx="90482"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66" name="Oval 465"/>
            <p:cNvSpPr/>
            <p:nvPr/>
          </p:nvSpPr>
          <p:spPr bwMode="auto">
            <a:xfrm rot="5400000">
              <a:off x="2782915" y="4073696"/>
              <a:ext cx="90482"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51" name="Straight Connector 450"/>
            <p:cNvCxnSpPr>
              <a:cxnSpLocks/>
            </p:cNvCxnSpPr>
            <p:nvPr/>
          </p:nvCxnSpPr>
          <p:spPr bwMode="auto">
            <a:xfrm>
              <a:off x="3260748" y="3981634"/>
              <a:ext cx="0" cy="10841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54" name="Oval 453"/>
            <p:cNvSpPr/>
            <p:nvPr/>
          </p:nvSpPr>
          <p:spPr bwMode="auto">
            <a:xfrm rot="5400000">
              <a:off x="3214713" y="4134018"/>
              <a:ext cx="90482"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55" name="Oval 454"/>
            <p:cNvSpPr/>
            <p:nvPr/>
          </p:nvSpPr>
          <p:spPr bwMode="auto">
            <a:xfrm rot="5400000">
              <a:off x="3214713" y="4073696"/>
              <a:ext cx="90482"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40" name="Straight Connector 439"/>
            <p:cNvCxnSpPr>
              <a:cxnSpLocks/>
            </p:cNvCxnSpPr>
            <p:nvPr/>
          </p:nvCxnSpPr>
          <p:spPr bwMode="auto">
            <a:xfrm>
              <a:off x="3729057" y="3981634"/>
              <a:ext cx="0" cy="10841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43" name="Oval 442"/>
            <p:cNvSpPr/>
            <p:nvPr/>
          </p:nvSpPr>
          <p:spPr bwMode="auto">
            <a:xfrm rot="5400000">
              <a:off x="3683023" y="4134018"/>
              <a:ext cx="90482" cy="21748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44" name="Oval 443"/>
            <p:cNvSpPr/>
            <p:nvPr/>
          </p:nvSpPr>
          <p:spPr bwMode="auto">
            <a:xfrm rot="5400000">
              <a:off x="3683023" y="4073696"/>
              <a:ext cx="90482" cy="21748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29" name="Straight Connector 428"/>
            <p:cNvCxnSpPr>
              <a:cxnSpLocks/>
            </p:cNvCxnSpPr>
            <p:nvPr/>
          </p:nvCxnSpPr>
          <p:spPr bwMode="auto">
            <a:xfrm>
              <a:off x="4160855" y="3981634"/>
              <a:ext cx="0" cy="10841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2" name="Oval 431"/>
            <p:cNvSpPr/>
            <p:nvPr/>
          </p:nvSpPr>
          <p:spPr bwMode="auto">
            <a:xfrm rot="5400000">
              <a:off x="4114821" y="4134018"/>
              <a:ext cx="90482" cy="21748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33" name="Oval 432"/>
            <p:cNvSpPr/>
            <p:nvPr/>
          </p:nvSpPr>
          <p:spPr bwMode="auto">
            <a:xfrm rot="5400000">
              <a:off x="4114821" y="4073696"/>
              <a:ext cx="90482" cy="21748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2319" name="Group 172"/>
            <p:cNvGrpSpPr>
              <a:grpSpLocks/>
            </p:cNvGrpSpPr>
            <p:nvPr/>
          </p:nvGrpSpPr>
          <p:grpSpPr bwMode="auto">
            <a:xfrm>
              <a:off x="4830815" y="2216150"/>
              <a:ext cx="431791" cy="2628900"/>
              <a:chOff x="7632340" y="1988840"/>
              <a:chExt cx="432006" cy="2628244"/>
            </a:xfrm>
          </p:grpSpPr>
          <p:cxnSp>
            <p:nvCxnSpPr>
              <p:cNvPr id="499" name="Straight Connector 498"/>
              <p:cNvCxnSpPr>
                <a:cxnSpLocks/>
              </p:cNvCxnSpPr>
              <p:nvPr/>
            </p:nvCxnSpPr>
            <p:spPr>
              <a:xfrm flipV="1">
                <a:off x="7848307" y="1989136"/>
                <a:ext cx="0" cy="21964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2368" name="Group 499"/>
              <p:cNvGrpSpPr>
                <a:grpSpLocks/>
              </p:cNvGrpSpPr>
              <p:nvPr/>
            </p:nvGrpSpPr>
            <p:grpSpPr bwMode="auto">
              <a:xfrm>
                <a:off x="7632340" y="2996952"/>
                <a:ext cx="432006" cy="291924"/>
                <a:chOff x="6192180" y="2091987"/>
                <a:chExt cx="432006" cy="291924"/>
              </a:xfrm>
            </p:grpSpPr>
            <p:sp>
              <p:nvSpPr>
                <p:cNvPr id="501" name="Oval 500"/>
                <p:cNvSpPr/>
                <p:nvPr/>
              </p:nvSpPr>
              <p:spPr>
                <a:xfrm rot="5400000">
                  <a:off x="6320862" y="2080635"/>
                  <a:ext cx="174570" cy="43201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502" name="Oval 501"/>
                <p:cNvSpPr/>
                <p:nvPr/>
              </p:nvSpPr>
              <p:spPr>
                <a:xfrm rot="5400000">
                  <a:off x="6320862" y="1963197"/>
                  <a:ext cx="174570" cy="43201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505" name="Oval 504"/>
              <p:cNvSpPr/>
              <p:nvPr/>
            </p:nvSpPr>
            <p:spPr>
              <a:xfrm rot="5400000">
                <a:off x="7632475" y="4185373"/>
                <a:ext cx="431665" cy="43201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2370" name="Group 514"/>
              <p:cNvGrpSpPr>
                <a:grpSpLocks/>
              </p:cNvGrpSpPr>
              <p:nvPr/>
            </p:nvGrpSpPr>
            <p:grpSpPr bwMode="auto">
              <a:xfrm>
                <a:off x="7776356" y="4329100"/>
                <a:ext cx="144000" cy="120960"/>
                <a:chOff x="3167844" y="2096852"/>
                <a:chExt cx="648072" cy="360040"/>
              </a:xfrm>
            </p:grpSpPr>
            <p:sp>
              <p:nvSpPr>
                <p:cNvPr id="516" name="Arc 515"/>
                <p:cNvSpPr/>
                <p:nvPr/>
              </p:nvSpPr>
              <p:spPr>
                <a:xfrm>
                  <a:off x="3170001" y="2099426"/>
                  <a:ext cx="321661" cy="35900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517" name="Arc 516"/>
                <p:cNvSpPr/>
                <p:nvPr/>
              </p:nvSpPr>
              <p:spPr>
                <a:xfrm flipV="1">
                  <a:off x="3491662" y="2099426"/>
                  <a:ext cx="321665" cy="35900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grpSp>
          <p:nvGrpSpPr>
            <p:cNvPr id="12320" name="Group 517"/>
            <p:cNvGrpSpPr>
              <a:grpSpLocks/>
            </p:cNvGrpSpPr>
            <p:nvPr/>
          </p:nvGrpSpPr>
          <p:grpSpPr bwMode="auto">
            <a:xfrm>
              <a:off x="5372141" y="2216150"/>
              <a:ext cx="431791" cy="2628900"/>
              <a:chOff x="7632340" y="1988840"/>
              <a:chExt cx="432006" cy="2628244"/>
            </a:xfrm>
          </p:grpSpPr>
          <p:cxnSp>
            <p:nvCxnSpPr>
              <p:cNvPr id="519" name="Straight Connector 518"/>
              <p:cNvCxnSpPr>
                <a:cxnSpLocks/>
              </p:cNvCxnSpPr>
              <p:nvPr/>
            </p:nvCxnSpPr>
            <p:spPr>
              <a:xfrm flipV="1">
                <a:off x="7848316" y="1989136"/>
                <a:ext cx="0" cy="21964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2360" name="Group 519"/>
              <p:cNvGrpSpPr>
                <a:grpSpLocks/>
              </p:cNvGrpSpPr>
              <p:nvPr/>
            </p:nvGrpSpPr>
            <p:grpSpPr bwMode="auto">
              <a:xfrm>
                <a:off x="7632340" y="2996952"/>
                <a:ext cx="432006" cy="291924"/>
                <a:chOff x="6192180" y="2091987"/>
                <a:chExt cx="432006" cy="291924"/>
              </a:xfrm>
            </p:grpSpPr>
            <p:sp>
              <p:nvSpPr>
                <p:cNvPr id="525" name="Oval 524"/>
                <p:cNvSpPr/>
                <p:nvPr/>
              </p:nvSpPr>
              <p:spPr>
                <a:xfrm rot="5400000">
                  <a:off x="6320871" y="2080635"/>
                  <a:ext cx="174570" cy="43201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526" name="Oval 525"/>
                <p:cNvSpPr/>
                <p:nvPr/>
              </p:nvSpPr>
              <p:spPr>
                <a:xfrm rot="5400000">
                  <a:off x="6320871" y="1963197"/>
                  <a:ext cx="174570" cy="43201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521" name="Oval 520"/>
              <p:cNvSpPr/>
              <p:nvPr/>
            </p:nvSpPr>
            <p:spPr>
              <a:xfrm rot="5400000">
                <a:off x="7632484" y="4185373"/>
                <a:ext cx="431665" cy="43201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2362" name="Group 521"/>
              <p:cNvGrpSpPr>
                <a:grpSpLocks/>
              </p:cNvGrpSpPr>
              <p:nvPr/>
            </p:nvGrpSpPr>
            <p:grpSpPr bwMode="auto">
              <a:xfrm>
                <a:off x="7776356" y="4329100"/>
                <a:ext cx="144000" cy="120960"/>
                <a:chOff x="3167844" y="2096852"/>
                <a:chExt cx="648072" cy="360040"/>
              </a:xfrm>
            </p:grpSpPr>
            <p:sp>
              <p:nvSpPr>
                <p:cNvPr id="523" name="Arc 522"/>
                <p:cNvSpPr/>
                <p:nvPr/>
              </p:nvSpPr>
              <p:spPr>
                <a:xfrm>
                  <a:off x="3170037" y="2099426"/>
                  <a:ext cx="321665" cy="35900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524" name="Arc 523"/>
                <p:cNvSpPr/>
                <p:nvPr/>
              </p:nvSpPr>
              <p:spPr>
                <a:xfrm flipV="1">
                  <a:off x="3491702" y="2099426"/>
                  <a:ext cx="321661" cy="35900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grpSp>
          <p:nvGrpSpPr>
            <p:cNvPr id="12321" name="Group 526"/>
            <p:cNvGrpSpPr>
              <a:grpSpLocks/>
            </p:cNvGrpSpPr>
            <p:nvPr/>
          </p:nvGrpSpPr>
          <p:grpSpPr bwMode="auto">
            <a:xfrm>
              <a:off x="5910293" y="2216150"/>
              <a:ext cx="433378" cy="2628900"/>
              <a:chOff x="7632340" y="1988840"/>
              <a:chExt cx="432006" cy="2628244"/>
            </a:xfrm>
          </p:grpSpPr>
          <p:cxnSp>
            <p:nvCxnSpPr>
              <p:cNvPr id="528" name="Straight Connector 527"/>
              <p:cNvCxnSpPr>
                <a:cxnSpLocks/>
              </p:cNvCxnSpPr>
              <p:nvPr/>
            </p:nvCxnSpPr>
            <p:spPr>
              <a:xfrm flipV="1">
                <a:off x="7849117" y="1989136"/>
                <a:ext cx="0" cy="21964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2352" name="Group 528"/>
              <p:cNvGrpSpPr>
                <a:grpSpLocks/>
              </p:cNvGrpSpPr>
              <p:nvPr/>
            </p:nvGrpSpPr>
            <p:grpSpPr bwMode="auto">
              <a:xfrm>
                <a:off x="7632340" y="2996952"/>
                <a:ext cx="432006" cy="291924"/>
                <a:chOff x="6192180" y="2091987"/>
                <a:chExt cx="432006" cy="291924"/>
              </a:xfrm>
            </p:grpSpPr>
            <p:sp>
              <p:nvSpPr>
                <p:cNvPr id="534" name="Oval 533"/>
                <p:cNvSpPr/>
                <p:nvPr/>
              </p:nvSpPr>
              <p:spPr>
                <a:xfrm rot="5400000">
                  <a:off x="6320880" y="2080635"/>
                  <a:ext cx="174570" cy="432014"/>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535" name="Oval 534"/>
                <p:cNvSpPr/>
                <p:nvPr/>
              </p:nvSpPr>
              <p:spPr>
                <a:xfrm rot="5400000">
                  <a:off x="6320880" y="1963197"/>
                  <a:ext cx="174570" cy="432014"/>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530" name="Oval 529"/>
              <p:cNvSpPr/>
              <p:nvPr/>
            </p:nvSpPr>
            <p:spPr>
              <a:xfrm rot="5400000">
                <a:off x="7632493" y="4185373"/>
                <a:ext cx="431665" cy="432014"/>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2354" name="Group 530"/>
              <p:cNvGrpSpPr>
                <a:grpSpLocks/>
              </p:cNvGrpSpPr>
              <p:nvPr/>
            </p:nvGrpSpPr>
            <p:grpSpPr bwMode="auto">
              <a:xfrm>
                <a:off x="7776356" y="4329100"/>
                <a:ext cx="144000" cy="120960"/>
                <a:chOff x="3167844" y="2096852"/>
                <a:chExt cx="648072" cy="360040"/>
              </a:xfrm>
            </p:grpSpPr>
            <p:sp>
              <p:nvSpPr>
                <p:cNvPr id="532" name="Arc 531"/>
                <p:cNvSpPr/>
                <p:nvPr/>
              </p:nvSpPr>
              <p:spPr>
                <a:xfrm>
                  <a:off x="3167696" y="2099426"/>
                  <a:ext cx="327607" cy="35900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533" name="Arc 532"/>
                <p:cNvSpPr/>
                <p:nvPr/>
              </p:nvSpPr>
              <p:spPr>
                <a:xfrm flipV="1">
                  <a:off x="3495303" y="2099426"/>
                  <a:ext cx="320483" cy="35900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sp>
          <p:nvSpPr>
            <p:cNvPr id="421" name="Rectangle 420"/>
            <p:cNvSpPr/>
            <p:nvPr/>
          </p:nvSpPr>
          <p:spPr bwMode="auto">
            <a:xfrm>
              <a:off x="2724176" y="1568788"/>
              <a:ext cx="3655992" cy="684169"/>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Transmission  System</a:t>
              </a:r>
            </a:p>
          </p:txBody>
        </p:sp>
        <p:sp>
          <p:nvSpPr>
            <p:cNvPr id="224" name="Oval 223"/>
            <p:cNvSpPr/>
            <p:nvPr/>
          </p:nvSpPr>
          <p:spPr bwMode="auto">
            <a:xfrm>
              <a:off x="1916142" y="3948299"/>
              <a:ext cx="73025" cy="714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5" name="Oval 224"/>
            <p:cNvSpPr/>
            <p:nvPr/>
          </p:nvSpPr>
          <p:spPr bwMode="auto">
            <a:xfrm>
              <a:off x="2351115" y="3948299"/>
              <a:ext cx="73025" cy="714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6" name="Oval 225"/>
            <p:cNvSpPr/>
            <p:nvPr/>
          </p:nvSpPr>
          <p:spPr bwMode="auto">
            <a:xfrm>
              <a:off x="2787676" y="3957823"/>
              <a:ext cx="73025" cy="714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7" name="Oval 226"/>
            <p:cNvSpPr/>
            <p:nvPr/>
          </p:nvSpPr>
          <p:spPr bwMode="auto">
            <a:xfrm>
              <a:off x="3217885" y="3948299"/>
              <a:ext cx="73025" cy="714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8" name="Oval 227"/>
            <p:cNvSpPr/>
            <p:nvPr/>
          </p:nvSpPr>
          <p:spPr bwMode="auto">
            <a:xfrm>
              <a:off x="3681433" y="3948299"/>
              <a:ext cx="73025" cy="714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9" name="Oval 228"/>
            <p:cNvSpPr/>
            <p:nvPr/>
          </p:nvSpPr>
          <p:spPr bwMode="auto">
            <a:xfrm>
              <a:off x="4125930" y="3948299"/>
              <a:ext cx="73025" cy="714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30" name="Oval 229"/>
            <p:cNvSpPr/>
            <p:nvPr/>
          </p:nvSpPr>
          <p:spPr bwMode="auto">
            <a:xfrm>
              <a:off x="2994049" y="3953061"/>
              <a:ext cx="73025" cy="7143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232" name="Straight Connector 231"/>
            <p:cNvCxnSpPr>
              <a:cxnSpLocks/>
            </p:cNvCxnSpPr>
            <p:nvPr/>
          </p:nvCxnSpPr>
          <p:spPr bwMode="auto">
            <a:xfrm>
              <a:off x="1952655" y="3987983"/>
              <a:ext cx="0" cy="10841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5" name="Oval 234"/>
            <p:cNvSpPr/>
            <p:nvPr/>
          </p:nvSpPr>
          <p:spPr bwMode="auto">
            <a:xfrm rot="5400000">
              <a:off x="1906620" y="4140367"/>
              <a:ext cx="90482"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36" name="Oval 235"/>
            <p:cNvSpPr/>
            <p:nvPr/>
          </p:nvSpPr>
          <p:spPr bwMode="auto">
            <a:xfrm rot="5400000">
              <a:off x="1906620" y="4080046"/>
              <a:ext cx="90482"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2333" name="Rectangle 3"/>
            <p:cNvSpPr>
              <a:spLocks noChangeArrowheads="1"/>
            </p:cNvSpPr>
            <p:nvPr/>
          </p:nvSpPr>
          <p:spPr bwMode="auto">
            <a:xfrm>
              <a:off x="5046711" y="5497513"/>
              <a:ext cx="1836698"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Station</a:t>
              </a:r>
            </a:p>
          </p:txBody>
        </p:sp>
        <p:cxnSp>
          <p:nvCxnSpPr>
            <p:cNvPr id="12334" name="Straight Arrow Connector 11"/>
            <p:cNvCxnSpPr>
              <a:cxnSpLocks noChangeShapeType="1"/>
            </p:cNvCxnSpPr>
            <p:nvPr/>
          </p:nvCxnSpPr>
          <p:spPr bwMode="auto">
            <a:xfrm>
              <a:off x="1598743" y="1742620"/>
              <a:ext cx="1365098" cy="649631"/>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335" name="Straight Arrow Connector 11"/>
            <p:cNvCxnSpPr>
              <a:cxnSpLocks noChangeShapeType="1"/>
            </p:cNvCxnSpPr>
            <p:nvPr/>
          </p:nvCxnSpPr>
          <p:spPr bwMode="auto">
            <a:xfrm flipH="1">
              <a:off x="5073697" y="2302104"/>
              <a:ext cx="1809713" cy="4507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336" name="Straight Arrow Connector 11"/>
            <p:cNvCxnSpPr>
              <a:cxnSpLocks noChangeShapeType="1"/>
            </p:cNvCxnSpPr>
            <p:nvPr/>
          </p:nvCxnSpPr>
          <p:spPr bwMode="auto">
            <a:xfrm flipH="1">
              <a:off x="6126188" y="2324640"/>
              <a:ext cx="757222" cy="67611"/>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337" name="Straight Arrow Connector 11"/>
            <p:cNvCxnSpPr>
              <a:cxnSpLocks noChangeShapeType="1"/>
            </p:cNvCxnSpPr>
            <p:nvPr/>
          </p:nvCxnSpPr>
          <p:spPr bwMode="auto">
            <a:xfrm flipH="1">
              <a:off x="5588000" y="2302104"/>
              <a:ext cx="1295409" cy="90147"/>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338" name="Rectangle 3"/>
            <p:cNvSpPr>
              <a:spLocks noChangeArrowheads="1"/>
            </p:cNvSpPr>
            <p:nvPr/>
          </p:nvSpPr>
          <p:spPr bwMode="auto">
            <a:xfrm>
              <a:off x="1698744" y="2874963"/>
              <a:ext cx="1176313"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Electricity </a:t>
              </a:r>
            </a:p>
            <a:p>
              <a:pPr algn="ctr" eaLnBrk="1" hangingPunct="1">
                <a:lnSpc>
                  <a:spcPct val="90000"/>
                </a:lnSpc>
                <a:spcAft>
                  <a:spcPct val="0"/>
                </a:spcAft>
                <a:buClrTx/>
                <a:buFontTx/>
                <a:buNone/>
              </a:pPr>
              <a:r>
                <a:rPr lang="en-GB" altLang="en-US" sz="1200">
                  <a:solidFill>
                    <a:schemeClr val="tx1"/>
                  </a:solidFill>
                  <a:cs typeface="Arial" charset="0"/>
                </a:rPr>
                <a:t>Storage Module</a:t>
              </a:r>
            </a:p>
          </p:txBody>
        </p:sp>
        <p:sp>
          <p:nvSpPr>
            <p:cNvPr id="12339" name="Rectangle 3"/>
            <p:cNvSpPr>
              <a:spLocks noChangeArrowheads="1"/>
            </p:cNvSpPr>
            <p:nvPr/>
          </p:nvSpPr>
          <p:spPr bwMode="auto">
            <a:xfrm>
              <a:off x="319088" y="6311900"/>
              <a:ext cx="1836698"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cxnSp>
          <p:nvCxnSpPr>
            <p:cNvPr id="12340" name="Straight Arrow Connector 11"/>
            <p:cNvCxnSpPr>
              <a:cxnSpLocks noChangeShapeType="1"/>
            </p:cNvCxnSpPr>
            <p:nvPr/>
          </p:nvCxnSpPr>
          <p:spPr bwMode="auto">
            <a:xfrm flipV="1">
              <a:off x="1471216" y="5157230"/>
              <a:ext cx="255055" cy="1127052"/>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341" name="Rectangle 3"/>
            <p:cNvSpPr>
              <a:spLocks noChangeArrowheads="1"/>
            </p:cNvSpPr>
            <p:nvPr/>
          </p:nvSpPr>
          <p:spPr bwMode="auto">
            <a:xfrm>
              <a:off x="4760967" y="6276975"/>
              <a:ext cx="1836698"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Synchronous Generating Units</a:t>
              </a:r>
            </a:p>
            <a:p>
              <a:pPr algn="ctr" eaLnBrk="1" hangingPunct="1">
                <a:lnSpc>
                  <a:spcPct val="90000"/>
                </a:lnSpc>
                <a:spcAft>
                  <a:spcPct val="0"/>
                </a:spcAft>
                <a:buClrTx/>
                <a:buFontTx/>
                <a:buNone/>
              </a:pPr>
              <a:endParaRPr lang="en-GB" altLang="en-US" sz="1200">
                <a:solidFill>
                  <a:srgbClr val="339966"/>
                </a:solidFill>
                <a:cs typeface="Arial" charset="0"/>
              </a:endParaRPr>
            </a:p>
          </p:txBody>
        </p:sp>
        <p:cxnSp>
          <p:nvCxnSpPr>
            <p:cNvPr id="12342" name="Straight Arrow Connector 14"/>
            <p:cNvCxnSpPr>
              <a:cxnSpLocks noChangeShapeType="1"/>
            </p:cNvCxnSpPr>
            <p:nvPr/>
          </p:nvCxnSpPr>
          <p:spPr bwMode="auto">
            <a:xfrm flipV="1">
              <a:off x="5073697" y="4916488"/>
              <a:ext cx="7938" cy="1281112"/>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343" name="Straight Arrow Connector 16"/>
            <p:cNvCxnSpPr>
              <a:cxnSpLocks noChangeShapeType="1"/>
            </p:cNvCxnSpPr>
            <p:nvPr/>
          </p:nvCxnSpPr>
          <p:spPr bwMode="auto">
            <a:xfrm flipV="1">
              <a:off x="5118146" y="4922838"/>
              <a:ext cx="398455" cy="34290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344" name="Straight Arrow Connector 267"/>
            <p:cNvCxnSpPr>
              <a:cxnSpLocks noChangeShapeType="1"/>
            </p:cNvCxnSpPr>
            <p:nvPr/>
          </p:nvCxnSpPr>
          <p:spPr bwMode="auto">
            <a:xfrm flipV="1">
              <a:off x="5118146" y="4922838"/>
              <a:ext cx="1008042" cy="38417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6" name="Rectangle 125"/>
            <p:cNvSpPr/>
            <p:nvPr/>
          </p:nvSpPr>
          <p:spPr bwMode="auto">
            <a:xfrm>
              <a:off x="1787556" y="4589608"/>
              <a:ext cx="360360" cy="576225"/>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7" name="Rectangle 126"/>
            <p:cNvSpPr/>
            <p:nvPr/>
          </p:nvSpPr>
          <p:spPr bwMode="auto">
            <a:xfrm>
              <a:off x="2238404" y="4589608"/>
              <a:ext cx="360360" cy="576225"/>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8" name="Rectangle 127"/>
            <p:cNvSpPr/>
            <p:nvPr/>
          </p:nvSpPr>
          <p:spPr bwMode="auto">
            <a:xfrm>
              <a:off x="2670201" y="4589608"/>
              <a:ext cx="360360" cy="576225"/>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9" name="Rectangle 128"/>
            <p:cNvSpPr/>
            <p:nvPr/>
          </p:nvSpPr>
          <p:spPr bwMode="auto">
            <a:xfrm>
              <a:off x="3101999" y="4589608"/>
              <a:ext cx="360360" cy="576225"/>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30" name="Rectangle 129"/>
            <p:cNvSpPr/>
            <p:nvPr/>
          </p:nvSpPr>
          <p:spPr bwMode="auto">
            <a:xfrm>
              <a:off x="3570308" y="4589608"/>
              <a:ext cx="360361" cy="576225"/>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31" name="Rectangle 130"/>
            <p:cNvSpPr/>
            <p:nvPr/>
          </p:nvSpPr>
          <p:spPr bwMode="auto">
            <a:xfrm>
              <a:off x="4002106" y="4589608"/>
              <a:ext cx="360361" cy="576225"/>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grpSp>
      <p:sp>
        <p:nvSpPr>
          <p:cNvPr id="12293" name="Rectangle 3"/>
          <p:cNvSpPr>
            <a:spLocks noChangeArrowheads="1"/>
          </p:cNvSpPr>
          <p:nvPr/>
        </p:nvSpPr>
        <p:spPr bwMode="auto">
          <a:xfrm>
            <a:off x="6732588" y="1524000"/>
            <a:ext cx="183673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a:t>
            </a:r>
          </a:p>
        </p:txBody>
      </p:sp>
      <p:sp>
        <p:nvSpPr>
          <p:cNvPr id="12294" name="Rectangle 13"/>
          <p:cNvSpPr>
            <a:spLocks noChangeArrowheads="1"/>
          </p:cNvSpPr>
          <p:nvPr/>
        </p:nvSpPr>
        <p:spPr bwMode="auto">
          <a:xfrm>
            <a:off x="279400" y="1897063"/>
            <a:ext cx="1911350"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eaLnBrk="1" hangingPunct="1">
              <a:lnSpc>
                <a:spcPct val="90000"/>
              </a:lnSpc>
            </a:pPr>
            <a:r>
              <a:rPr lang="en-GB" altLang="en-US" sz="1200">
                <a:solidFill>
                  <a:srgbClr val="FF0000"/>
                </a:solidFill>
                <a:cs typeface="Arial" charset="0"/>
              </a:rPr>
              <a:t>(As per  PPM CC.6.3.2 – CC.6.3.15)</a:t>
            </a:r>
          </a:p>
        </p:txBody>
      </p:sp>
      <p:sp>
        <p:nvSpPr>
          <p:cNvPr id="12295" name="Rectangle 96"/>
          <p:cNvSpPr>
            <a:spLocks noChangeArrowheads="1"/>
          </p:cNvSpPr>
          <p:nvPr/>
        </p:nvSpPr>
        <p:spPr bwMode="auto">
          <a:xfrm>
            <a:off x="6732588" y="1814513"/>
            <a:ext cx="191135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eaLnBrk="1" hangingPunct="1">
              <a:lnSpc>
                <a:spcPct val="90000"/>
              </a:lnSpc>
            </a:pPr>
            <a:r>
              <a:rPr lang="en-GB" altLang="en-US" sz="1200">
                <a:solidFill>
                  <a:srgbClr val="FF0000"/>
                </a:solidFill>
                <a:cs typeface="Arial" charset="0"/>
              </a:rPr>
              <a:t>(As per  Synchronous Generators CC.6.3.2 – CC.6.3.15)</a:t>
            </a:r>
          </a:p>
        </p:txBody>
      </p:sp>
      <p:sp>
        <p:nvSpPr>
          <p:cNvPr id="12296" name="Rectangle 3"/>
          <p:cNvSpPr>
            <a:spLocks noChangeArrowheads="1"/>
          </p:cNvSpPr>
          <p:nvPr/>
        </p:nvSpPr>
        <p:spPr bwMode="auto">
          <a:xfrm>
            <a:off x="7573963" y="2728913"/>
            <a:ext cx="1404937"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FF0000"/>
                </a:solidFill>
                <a:cs typeface="Arial" charset="0"/>
              </a:rPr>
              <a:t>Supercapacitors  and Flywheels may struggle with these requirements</a:t>
            </a:r>
          </a:p>
          <a:p>
            <a:pPr algn="ctr" eaLnBrk="1" hangingPunct="1">
              <a:lnSpc>
                <a:spcPct val="90000"/>
              </a:lnSpc>
              <a:spcAft>
                <a:spcPct val="0"/>
              </a:spcAft>
              <a:buClrTx/>
              <a:buFontTx/>
              <a:buNone/>
            </a:pPr>
            <a:endParaRPr lang="en-GB" altLang="en-US" sz="1200">
              <a:solidFill>
                <a:schemeClr val="tx1"/>
              </a:solidFill>
              <a:cs typeface="Arial" charset="0"/>
            </a:endParaRPr>
          </a:p>
        </p:txBody>
      </p:sp>
    </p:spTree>
    <p:extLst>
      <p:ext uri="{BB962C8B-B14F-4D97-AF65-F5344CB8AC3E}">
        <p14:creationId xmlns:p14="http://schemas.microsoft.com/office/powerpoint/2010/main" val="36898833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2"/>
          <p:cNvSpPr>
            <a:spLocks noGrp="1"/>
          </p:cNvSpPr>
          <p:nvPr>
            <p:ph type="sldNum" sz="quarter" idx="10"/>
          </p:nvPr>
        </p:nvSpPr>
        <p:spPr>
          <a:xfrm>
            <a:off x="8650288" y="6637338"/>
            <a:ext cx="493712" cy="220662"/>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2D9600B7-C706-4AD2-8EB4-64B74881F077}" type="slidenum">
              <a:rPr lang="en-GB" altLang="en-US" sz="1000" smtClean="0">
                <a:solidFill>
                  <a:srgbClr val="000000"/>
                </a:solidFill>
              </a:rPr>
              <a:pPr>
                <a:spcAft>
                  <a:spcPct val="0"/>
                </a:spcAft>
                <a:buClrTx/>
                <a:buFontTx/>
                <a:buNone/>
              </a:pPr>
              <a:t>13</a:t>
            </a:fld>
            <a:endParaRPr lang="en-GB" altLang="en-US" sz="1000" smtClean="0">
              <a:solidFill>
                <a:srgbClr val="000000"/>
              </a:solidFill>
            </a:endParaRPr>
          </a:p>
        </p:txBody>
      </p:sp>
      <p:sp>
        <p:nvSpPr>
          <p:cNvPr id="13315" name="Rectangle 7"/>
          <p:cNvSpPr>
            <a:spLocks noChangeArrowheads="1"/>
          </p:cNvSpPr>
          <p:nvPr/>
        </p:nvSpPr>
        <p:spPr bwMode="auto">
          <a:xfrm>
            <a:off x="185738" y="146050"/>
            <a:ext cx="8594725"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Electricity Storage Units Integrated within a </a:t>
            </a:r>
          </a:p>
          <a:p>
            <a:pPr eaLnBrk="1" hangingPunct="1">
              <a:spcAft>
                <a:spcPct val="0"/>
              </a:spcAft>
              <a:buClrTx/>
              <a:buFontTx/>
              <a:buNone/>
            </a:pPr>
            <a:r>
              <a:rPr lang="en-GB" altLang="en-US" i="1">
                <a:solidFill>
                  <a:srgbClr val="FF0000"/>
                </a:solidFill>
              </a:rPr>
              <a:t>Existing</a:t>
            </a:r>
            <a:r>
              <a:rPr lang="en-GB" altLang="en-US" i="1">
                <a:solidFill>
                  <a:srgbClr val="0079C1"/>
                </a:solidFill>
              </a:rPr>
              <a:t> Power Station </a:t>
            </a:r>
          </a:p>
        </p:txBody>
      </p:sp>
      <p:grpSp>
        <p:nvGrpSpPr>
          <p:cNvPr id="13316" name="Group 3"/>
          <p:cNvGrpSpPr>
            <a:grpSpLocks/>
          </p:cNvGrpSpPr>
          <p:nvPr/>
        </p:nvGrpSpPr>
        <p:grpSpPr bwMode="auto">
          <a:xfrm>
            <a:off x="955675" y="1495425"/>
            <a:ext cx="6302375" cy="5430838"/>
            <a:chOff x="955675" y="1495425"/>
            <a:chExt cx="6302375" cy="5430838"/>
          </a:xfrm>
        </p:grpSpPr>
        <p:grpSp>
          <p:nvGrpSpPr>
            <p:cNvPr id="13322" name="Group 2"/>
            <p:cNvGrpSpPr>
              <a:grpSpLocks/>
            </p:cNvGrpSpPr>
            <p:nvPr/>
          </p:nvGrpSpPr>
          <p:grpSpPr bwMode="auto">
            <a:xfrm>
              <a:off x="955675" y="1495425"/>
              <a:ext cx="6302375" cy="5430838"/>
              <a:chOff x="955675" y="1495425"/>
              <a:chExt cx="6302375" cy="5430838"/>
            </a:xfrm>
          </p:grpSpPr>
          <p:sp>
            <p:nvSpPr>
              <p:cNvPr id="13326" name="Rectangle 3"/>
              <p:cNvSpPr>
                <a:spLocks noChangeArrowheads="1"/>
              </p:cNvSpPr>
              <p:nvPr/>
            </p:nvSpPr>
            <p:spPr bwMode="auto">
              <a:xfrm>
                <a:off x="5105325" y="6380163"/>
                <a:ext cx="183680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Synchronous Generating Units</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13327" name="Rectangle 233"/>
              <p:cNvSpPr>
                <a:spLocks noChangeArrowheads="1"/>
              </p:cNvSpPr>
              <p:nvPr/>
            </p:nvSpPr>
            <p:spPr bwMode="auto">
              <a:xfrm>
                <a:off x="1150724" y="2732566"/>
                <a:ext cx="6072400" cy="3257071"/>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143" name="Rectangle 142"/>
              <p:cNvSpPr/>
              <p:nvPr/>
            </p:nvSpPr>
            <p:spPr bwMode="auto">
              <a:xfrm>
                <a:off x="1489075" y="3151188"/>
                <a:ext cx="3603625" cy="2690812"/>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265" name="Straight Connector 264"/>
              <p:cNvCxnSpPr>
                <a:cxnSpLocks/>
              </p:cNvCxnSpPr>
              <p:nvPr/>
            </p:nvCxnSpPr>
            <p:spPr bwMode="auto">
              <a:xfrm>
                <a:off x="2333625"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9" name="Oval 268"/>
              <p:cNvSpPr/>
              <p:nvPr/>
            </p:nvSpPr>
            <p:spPr bwMode="auto">
              <a:xfrm rot="5400000">
                <a:off x="2287588" y="4068763"/>
                <a:ext cx="90487"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70" name="Oval 269"/>
              <p:cNvSpPr/>
              <p:nvPr/>
            </p:nvSpPr>
            <p:spPr bwMode="auto">
              <a:xfrm rot="5400000">
                <a:off x="2287588" y="4008438"/>
                <a:ext cx="90487"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47" name="Straight Connector 246"/>
              <p:cNvCxnSpPr>
                <a:cxnSpLocks/>
              </p:cNvCxnSpPr>
              <p:nvPr/>
            </p:nvCxnSpPr>
            <p:spPr bwMode="auto">
              <a:xfrm>
                <a:off x="2782888"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3" name="Oval 252"/>
              <p:cNvSpPr/>
              <p:nvPr/>
            </p:nvSpPr>
            <p:spPr bwMode="auto">
              <a:xfrm rot="5400000">
                <a:off x="2736850" y="4068763"/>
                <a:ext cx="90487" cy="21748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54" name="Oval 253"/>
              <p:cNvSpPr/>
              <p:nvPr/>
            </p:nvSpPr>
            <p:spPr bwMode="auto">
              <a:xfrm rot="5400000">
                <a:off x="2736850" y="4008438"/>
                <a:ext cx="90487" cy="21748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13" name="Straight Connector 212"/>
              <p:cNvCxnSpPr>
                <a:cxnSpLocks/>
              </p:cNvCxnSpPr>
              <p:nvPr/>
            </p:nvCxnSpPr>
            <p:spPr bwMode="auto">
              <a:xfrm>
                <a:off x="3214688"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bwMode="auto">
              <a:xfrm rot="5400000">
                <a:off x="3169444" y="40695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17" name="Oval 216"/>
              <p:cNvSpPr/>
              <p:nvPr/>
            </p:nvSpPr>
            <p:spPr bwMode="auto">
              <a:xfrm rot="5400000">
                <a:off x="3169444" y="400923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02" name="Straight Connector 201"/>
              <p:cNvCxnSpPr>
                <a:cxnSpLocks/>
              </p:cNvCxnSpPr>
              <p:nvPr/>
            </p:nvCxnSpPr>
            <p:spPr bwMode="auto">
              <a:xfrm>
                <a:off x="3646488"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05" name="Oval 204"/>
              <p:cNvSpPr/>
              <p:nvPr/>
            </p:nvSpPr>
            <p:spPr bwMode="auto">
              <a:xfrm rot="5400000">
                <a:off x="3601244" y="40695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06" name="Oval 205"/>
              <p:cNvSpPr/>
              <p:nvPr/>
            </p:nvSpPr>
            <p:spPr bwMode="auto">
              <a:xfrm rot="5400000">
                <a:off x="3601244" y="400923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91" name="Straight Connector 190"/>
              <p:cNvCxnSpPr>
                <a:cxnSpLocks/>
              </p:cNvCxnSpPr>
              <p:nvPr/>
            </p:nvCxnSpPr>
            <p:spPr bwMode="auto">
              <a:xfrm>
                <a:off x="4114800"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 name="Oval 193"/>
              <p:cNvSpPr/>
              <p:nvPr/>
            </p:nvSpPr>
            <p:spPr bwMode="auto">
              <a:xfrm rot="5400000">
                <a:off x="4069556" y="40695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5" name="Oval 194"/>
              <p:cNvSpPr/>
              <p:nvPr/>
            </p:nvSpPr>
            <p:spPr bwMode="auto">
              <a:xfrm rot="5400000">
                <a:off x="4069556" y="400923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80" name="Straight Connector 179"/>
              <p:cNvCxnSpPr>
                <a:cxnSpLocks/>
              </p:cNvCxnSpPr>
              <p:nvPr/>
            </p:nvCxnSpPr>
            <p:spPr bwMode="auto">
              <a:xfrm>
                <a:off x="4546600"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3" name="Oval 182"/>
              <p:cNvSpPr/>
              <p:nvPr/>
            </p:nvSpPr>
            <p:spPr bwMode="auto">
              <a:xfrm rot="5400000">
                <a:off x="4501356" y="40695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84" name="Oval 183"/>
              <p:cNvSpPr/>
              <p:nvPr/>
            </p:nvSpPr>
            <p:spPr bwMode="auto">
              <a:xfrm rot="5400000">
                <a:off x="4501356" y="400923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3347" name="Group 149"/>
              <p:cNvGrpSpPr>
                <a:grpSpLocks/>
              </p:cNvGrpSpPr>
              <p:nvPr/>
            </p:nvGrpSpPr>
            <p:grpSpPr bwMode="auto">
              <a:xfrm>
                <a:off x="5232329" y="2143125"/>
                <a:ext cx="431815" cy="2628900"/>
                <a:chOff x="7632340" y="1988840"/>
                <a:chExt cx="432006" cy="2628244"/>
              </a:xfrm>
            </p:grpSpPr>
            <p:cxnSp>
              <p:nvCxnSpPr>
                <p:cNvPr id="172" name="Straight Connector 171"/>
                <p:cNvCxnSpPr>
                  <a:cxnSpLocks/>
                </p:cNvCxnSpPr>
                <p:nvPr/>
              </p:nvCxnSpPr>
              <p:spPr>
                <a:xfrm flipV="1">
                  <a:off x="7848407" y="1988840"/>
                  <a:ext cx="0" cy="2196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389" name="Group 172"/>
                <p:cNvGrpSpPr>
                  <a:grpSpLocks/>
                </p:cNvGrpSpPr>
                <p:nvPr/>
              </p:nvGrpSpPr>
              <p:grpSpPr bwMode="auto">
                <a:xfrm>
                  <a:off x="7632340" y="2996952"/>
                  <a:ext cx="432006" cy="291924"/>
                  <a:chOff x="6192180" y="2091987"/>
                  <a:chExt cx="432006" cy="291924"/>
                </a:xfrm>
              </p:grpSpPr>
              <p:sp>
                <p:nvSpPr>
                  <p:cNvPr id="178" name="Oval 177"/>
                  <p:cNvSpPr/>
                  <p:nvPr/>
                </p:nvSpPr>
                <p:spPr>
                  <a:xfrm rot="5400000">
                    <a:off x="6320955" y="2080427"/>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9" name="Oval 178"/>
                  <p:cNvSpPr/>
                  <p:nvPr/>
                </p:nvSpPr>
                <p:spPr>
                  <a:xfrm rot="5400000">
                    <a:off x="6320955" y="1962982"/>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174" name="Oval 173"/>
                <p:cNvSpPr/>
                <p:nvPr/>
              </p:nvSpPr>
              <p:spPr>
                <a:xfrm rot="5400000">
                  <a:off x="7632560" y="4185242"/>
                  <a:ext cx="431692" cy="43199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3391" name="Group 174"/>
                <p:cNvGrpSpPr>
                  <a:grpSpLocks/>
                </p:cNvGrpSpPr>
                <p:nvPr/>
              </p:nvGrpSpPr>
              <p:grpSpPr bwMode="auto">
                <a:xfrm>
                  <a:off x="7776356" y="4329100"/>
                  <a:ext cx="144000" cy="120960"/>
                  <a:chOff x="3167844" y="2096852"/>
                  <a:chExt cx="648072" cy="360040"/>
                </a:xfrm>
              </p:grpSpPr>
              <p:sp>
                <p:nvSpPr>
                  <p:cNvPr id="176" name="Arc 175"/>
                  <p:cNvSpPr/>
                  <p:nvPr/>
                </p:nvSpPr>
                <p:spPr>
                  <a:xfrm>
                    <a:off x="3170464" y="2098992"/>
                    <a:ext cx="321645"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177" name="Arc 176"/>
                  <p:cNvSpPr/>
                  <p:nvPr/>
                </p:nvSpPr>
                <p:spPr>
                  <a:xfrm flipV="1">
                    <a:off x="3492110" y="2098992"/>
                    <a:ext cx="321650"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grpSp>
            <p:nvGrpSpPr>
              <p:cNvPr id="13348" name="Group 150"/>
              <p:cNvGrpSpPr>
                <a:grpSpLocks/>
              </p:cNvGrpSpPr>
              <p:nvPr/>
            </p:nvGrpSpPr>
            <p:grpSpPr bwMode="auto">
              <a:xfrm>
                <a:off x="5772098" y="2143125"/>
                <a:ext cx="431815" cy="2628900"/>
                <a:chOff x="7632340" y="1988840"/>
                <a:chExt cx="432006" cy="2628244"/>
              </a:xfrm>
            </p:grpSpPr>
            <p:cxnSp>
              <p:nvCxnSpPr>
                <p:cNvPr id="164" name="Straight Connector 163"/>
                <p:cNvCxnSpPr>
                  <a:cxnSpLocks/>
                </p:cNvCxnSpPr>
                <p:nvPr/>
              </p:nvCxnSpPr>
              <p:spPr>
                <a:xfrm flipV="1">
                  <a:off x="7848388" y="1988840"/>
                  <a:ext cx="0" cy="2196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381" name="Group 164"/>
                <p:cNvGrpSpPr>
                  <a:grpSpLocks/>
                </p:cNvGrpSpPr>
                <p:nvPr/>
              </p:nvGrpSpPr>
              <p:grpSpPr bwMode="auto">
                <a:xfrm>
                  <a:off x="7632340" y="2996952"/>
                  <a:ext cx="432006" cy="291924"/>
                  <a:chOff x="6192180" y="2091987"/>
                  <a:chExt cx="432006" cy="291924"/>
                </a:xfrm>
              </p:grpSpPr>
              <p:sp>
                <p:nvSpPr>
                  <p:cNvPr id="170" name="Oval 169"/>
                  <p:cNvSpPr/>
                  <p:nvPr/>
                </p:nvSpPr>
                <p:spPr>
                  <a:xfrm rot="5400000">
                    <a:off x="6320936" y="2080427"/>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1" name="Oval 170"/>
                  <p:cNvSpPr/>
                  <p:nvPr/>
                </p:nvSpPr>
                <p:spPr>
                  <a:xfrm rot="5400000">
                    <a:off x="6320936" y="1962982"/>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166" name="Oval 165"/>
                <p:cNvSpPr/>
                <p:nvPr/>
              </p:nvSpPr>
              <p:spPr>
                <a:xfrm rot="5400000">
                  <a:off x="7632541" y="4185242"/>
                  <a:ext cx="431692" cy="43199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3383" name="Group 166"/>
                <p:cNvGrpSpPr>
                  <a:grpSpLocks/>
                </p:cNvGrpSpPr>
                <p:nvPr/>
              </p:nvGrpSpPr>
              <p:grpSpPr bwMode="auto">
                <a:xfrm>
                  <a:off x="7776356" y="4329100"/>
                  <a:ext cx="144000" cy="120960"/>
                  <a:chOff x="3167844" y="2096852"/>
                  <a:chExt cx="648072" cy="360040"/>
                </a:xfrm>
              </p:grpSpPr>
              <p:sp>
                <p:nvSpPr>
                  <p:cNvPr id="168" name="Arc 167"/>
                  <p:cNvSpPr/>
                  <p:nvPr/>
                </p:nvSpPr>
                <p:spPr>
                  <a:xfrm>
                    <a:off x="3170379" y="2098992"/>
                    <a:ext cx="321645"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169" name="Arc 168"/>
                  <p:cNvSpPr/>
                  <p:nvPr/>
                </p:nvSpPr>
                <p:spPr>
                  <a:xfrm flipV="1">
                    <a:off x="3492024" y="2098992"/>
                    <a:ext cx="321650"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grpSp>
            <p:nvGrpSpPr>
              <p:cNvPr id="13349" name="Group 151"/>
              <p:cNvGrpSpPr>
                <a:grpSpLocks/>
              </p:cNvGrpSpPr>
              <p:nvPr/>
            </p:nvGrpSpPr>
            <p:grpSpPr bwMode="auto">
              <a:xfrm>
                <a:off x="6311867" y="2143125"/>
                <a:ext cx="431815" cy="2628900"/>
                <a:chOff x="7632340" y="1988840"/>
                <a:chExt cx="432006" cy="2628244"/>
              </a:xfrm>
            </p:grpSpPr>
            <p:cxnSp>
              <p:nvCxnSpPr>
                <p:cNvPr id="156" name="Straight Connector 155"/>
                <p:cNvCxnSpPr>
                  <a:cxnSpLocks/>
                </p:cNvCxnSpPr>
                <p:nvPr/>
              </p:nvCxnSpPr>
              <p:spPr>
                <a:xfrm flipV="1">
                  <a:off x="7848369" y="1988840"/>
                  <a:ext cx="0" cy="2196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373" name="Group 156"/>
                <p:cNvGrpSpPr>
                  <a:grpSpLocks/>
                </p:cNvGrpSpPr>
                <p:nvPr/>
              </p:nvGrpSpPr>
              <p:grpSpPr bwMode="auto">
                <a:xfrm>
                  <a:off x="7632340" y="2996952"/>
                  <a:ext cx="432006" cy="291924"/>
                  <a:chOff x="6192180" y="2091987"/>
                  <a:chExt cx="432006" cy="291924"/>
                </a:xfrm>
              </p:grpSpPr>
              <p:sp>
                <p:nvSpPr>
                  <p:cNvPr id="162" name="Oval 161"/>
                  <p:cNvSpPr/>
                  <p:nvPr/>
                </p:nvSpPr>
                <p:spPr>
                  <a:xfrm rot="5400000">
                    <a:off x="6320917" y="2080427"/>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63" name="Oval 162"/>
                  <p:cNvSpPr/>
                  <p:nvPr/>
                </p:nvSpPr>
                <p:spPr>
                  <a:xfrm rot="5400000">
                    <a:off x="6320917" y="1962982"/>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158" name="Oval 157"/>
                <p:cNvSpPr/>
                <p:nvPr/>
              </p:nvSpPr>
              <p:spPr>
                <a:xfrm rot="5400000">
                  <a:off x="7632522" y="4185242"/>
                  <a:ext cx="431692" cy="43199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3375" name="Group 158"/>
                <p:cNvGrpSpPr>
                  <a:grpSpLocks/>
                </p:cNvGrpSpPr>
                <p:nvPr/>
              </p:nvGrpSpPr>
              <p:grpSpPr bwMode="auto">
                <a:xfrm>
                  <a:off x="7776356" y="4329100"/>
                  <a:ext cx="144000" cy="120960"/>
                  <a:chOff x="3167844" y="2096852"/>
                  <a:chExt cx="648072" cy="360040"/>
                </a:xfrm>
              </p:grpSpPr>
              <p:sp>
                <p:nvSpPr>
                  <p:cNvPr id="160" name="Arc 159"/>
                  <p:cNvSpPr/>
                  <p:nvPr/>
                </p:nvSpPr>
                <p:spPr>
                  <a:xfrm>
                    <a:off x="3170293" y="2098992"/>
                    <a:ext cx="321645"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161" name="Arc 160"/>
                  <p:cNvSpPr/>
                  <p:nvPr/>
                </p:nvSpPr>
                <p:spPr>
                  <a:xfrm flipV="1">
                    <a:off x="3491939" y="2098992"/>
                    <a:ext cx="321650"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sp>
            <p:nvSpPr>
              <p:cNvPr id="154" name="Rectangle 153"/>
              <p:cNvSpPr/>
              <p:nvPr/>
            </p:nvSpPr>
            <p:spPr bwMode="auto">
              <a:xfrm>
                <a:off x="4816475" y="1495425"/>
                <a:ext cx="2089150" cy="684213"/>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Transmission  System</a:t>
                </a:r>
              </a:p>
            </p:txBody>
          </p:sp>
          <p:cxnSp>
            <p:nvCxnSpPr>
              <p:cNvPr id="155" name="Straight Connector 154"/>
              <p:cNvCxnSpPr>
                <a:cxnSpLocks/>
              </p:cNvCxnSpPr>
              <p:nvPr/>
            </p:nvCxnSpPr>
            <p:spPr bwMode="auto">
              <a:xfrm flipH="1">
                <a:off x="2224088" y="3914775"/>
                <a:ext cx="322421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5" name="Oval 134"/>
              <p:cNvSpPr/>
              <p:nvPr/>
            </p:nvSpPr>
            <p:spPr bwMode="auto">
              <a:xfrm>
                <a:off x="2295525" y="3883025"/>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6" name="Oval 135"/>
              <p:cNvSpPr/>
              <p:nvPr/>
            </p:nvSpPr>
            <p:spPr bwMode="auto">
              <a:xfrm>
                <a:off x="2744788" y="3878263"/>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7" name="Oval 136"/>
              <p:cNvSpPr/>
              <p:nvPr/>
            </p:nvSpPr>
            <p:spPr bwMode="auto">
              <a:xfrm>
                <a:off x="3182938" y="3886200"/>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8" name="Oval 137"/>
              <p:cNvSpPr/>
              <p:nvPr/>
            </p:nvSpPr>
            <p:spPr bwMode="auto">
              <a:xfrm>
                <a:off x="3605213" y="3876675"/>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9" name="Oval 138"/>
              <p:cNvSpPr/>
              <p:nvPr/>
            </p:nvSpPr>
            <p:spPr bwMode="auto">
              <a:xfrm>
                <a:off x="4076700" y="3876675"/>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40" name="Oval 139"/>
              <p:cNvSpPr/>
              <p:nvPr/>
            </p:nvSpPr>
            <p:spPr bwMode="auto">
              <a:xfrm>
                <a:off x="4500563" y="3889375"/>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77" name="Oval 276"/>
              <p:cNvSpPr/>
              <p:nvPr/>
            </p:nvSpPr>
            <p:spPr bwMode="auto">
              <a:xfrm>
                <a:off x="5413375" y="3878263"/>
                <a:ext cx="71438"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359" name="Rectangle 3"/>
              <p:cNvSpPr>
                <a:spLocks noChangeArrowheads="1"/>
              </p:cNvSpPr>
              <p:nvPr/>
            </p:nvSpPr>
            <p:spPr bwMode="auto">
              <a:xfrm>
                <a:off x="5421249" y="5407025"/>
                <a:ext cx="1836801"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Station</a:t>
                </a:r>
              </a:p>
            </p:txBody>
          </p:sp>
          <p:cxnSp>
            <p:nvCxnSpPr>
              <p:cNvPr id="13360" name="Straight Arrow Connector 280"/>
              <p:cNvCxnSpPr>
                <a:cxnSpLocks noChangeShapeType="1"/>
              </p:cNvCxnSpPr>
              <p:nvPr/>
            </p:nvCxnSpPr>
            <p:spPr bwMode="auto">
              <a:xfrm flipV="1">
                <a:off x="5457762" y="4827588"/>
                <a:ext cx="0" cy="125730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1" name="Straight Arrow Connector 281"/>
              <p:cNvCxnSpPr>
                <a:cxnSpLocks noChangeShapeType="1"/>
              </p:cNvCxnSpPr>
              <p:nvPr/>
            </p:nvCxnSpPr>
            <p:spPr bwMode="auto">
              <a:xfrm flipV="1">
                <a:off x="5492688" y="4832350"/>
                <a:ext cx="398477" cy="344488"/>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62" name="Straight Arrow Connector 282"/>
              <p:cNvCxnSpPr>
                <a:cxnSpLocks noChangeShapeType="1"/>
              </p:cNvCxnSpPr>
              <p:nvPr/>
            </p:nvCxnSpPr>
            <p:spPr bwMode="auto">
              <a:xfrm flipV="1">
                <a:off x="5492688" y="4832350"/>
                <a:ext cx="1009685" cy="38417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63" name="Rectangle 3"/>
              <p:cNvSpPr>
                <a:spLocks noChangeArrowheads="1"/>
              </p:cNvSpPr>
              <p:nvPr/>
            </p:nvSpPr>
            <p:spPr bwMode="auto">
              <a:xfrm>
                <a:off x="1815909" y="3278188"/>
                <a:ext cx="1176379"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Electricity </a:t>
                </a:r>
              </a:p>
              <a:p>
                <a:pPr algn="ctr" eaLnBrk="1" hangingPunct="1">
                  <a:lnSpc>
                    <a:spcPct val="90000"/>
                  </a:lnSpc>
                  <a:spcAft>
                    <a:spcPct val="0"/>
                  </a:spcAft>
                  <a:buClrTx/>
                  <a:buFontTx/>
                  <a:buNone/>
                </a:pPr>
                <a:r>
                  <a:rPr lang="en-GB" altLang="en-US" sz="1200">
                    <a:solidFill>
                      <a:schemeClr val="tx1"/>
                    </a:solidFill>
                    <a:cs typeface="Arial" charset="0"/>
                  </a:rPr>
                  <a:t>Storage Module</a:t>
                </a:r>
              </a:p>
            </p:txBody>
          </p:sp>
          <p:sp>
            <p:nvSpPr>
              <p:cNvPr id="13364" name="Rectangle 3"/>
              <p:cNvSpPr>
                <a:spLocks noChangeArrowheads="1"/>
              </p:cNvSpPr>
              <p:nvPr/>
            </p:nvSpPr>
            <p:spPr bwMode="auto">
              <a:xfrm>
                <a:off x="955675" y="6192174"/>
                <a:ext cx="183680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cxnSp>
            <p:nvCxnSpPr>
              <p:cNvPr id="13365" name="Straight Arrow Connector 7"/>
              <p:cNvCxnSpPr>
                <a:cxnSpLocks noChangeShapeType="1"/>
              </p:cNvCxnSpPr>
              <p:nvPr/>
            </p:nvCxnSpPr>
            <p:spPr bwMode="auto">
              <a:xfrm flipV="1">
                <a:off x="1727684" y="4977172"/>
                <a:ext cx="361703" cy="1254642"/>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8" name="Rectangle 117"/>
              <p:cNvSpPr/>
              <p:nvPr/>
            </p:nvSpPr>
            <p:spPr bwMode="auto">
              <a:xfrm>
                <a:off x="2160588"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19" name="Rectangle 118"/>
              <p:cNvSpPr/>
              <p:nvPr/>
            </p:nvSpPr>
            <p:spPr bwMode="auto">
              <a:xfrm>
                <a:off x="2611438"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0" name="Rectangle 119"/>
              <p:cNvSpPr/>
              <p:nvPr/>
            </p:nvSpPr>
            <p:spPr bwMode="auto">
              <a:xfrm>
                <a:off x="3043238"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1" name="Rectangle 120"/>
              <p:cNvSpPr/>
              <p:nvPr/>
            </p:nvSpPr>
            <p:spPr bwMode="auto">
              <a:xfrm>
                <a:off x="3475038"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2" name="Rectangle 121"/>
              <p:cNvSpPr/>
              <p:nvPr/>
            </p:nvSpPr>
            <p:spPr bwMode="auto">
              <a:xfrm>
                <a:off x="3943350"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3" name="Rectangle 122"/>
              <p:cNvSpPr/>
              <p:nvPr/>
            </p:nvSpPr>
            <p:spPr bwMode="auto">
              <a:xfrm>
                <a:off x="4375150"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grpSp>
        <p:cxnSp>
          <p:nvCxnSpPr>
            <p:cNvPr id="13323" name="Straight Arrow Connector 11"/>
            <p:cNvCxnSpPr>
              <a:cxnSpLocks noChangeShapeType="1"/>
            </p:cNvCxnSpPr>
            <p:nvPr/>
          </p:nvCxnSpPr>
          <p:spPr bwMode="auto">
            <a:xfrm>
              <a:off x="3407382" y="2447740"/>
              <a:ext cx="1908135" cy="1305296"/>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24" name="Straight Arrow Connector 11"/>
            <p:cNvCxnSpPr>
              <a:cxnSpLocks noChangeShapeType="1"/>
            </p:cNvCxnSpPr>
            <p:nvPr/>
          </p:nvCxnSpPr>
          <p:spPr bwMode="auto">
            <a:xfrm flipH="1">
              <a:off x="6023726" y="2179638"/>
              <a:ext cx="1094128" cy="268102"/>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25" name="Straight Arrow Connector 11"/>
            <p:cNvCxnSpPr>
              <a:cxnSpLocks noChangeShapeType="1"/>
            </p:cNvCxnSpPr>
            <p:nvPr/>
          </p:nvCxnSpPr>
          <p:spPr bwMode="auto">
            <a:xfrm flipH="1">
              <a:off x="6553304" y="2179638"/>
              <a:ext cx="564550" cy="16924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3317" name="Rectangle 3"/>
          <p:cNvSpPr>
            <a:spLocks noChangeArrowheads="1"/>
          </p:cNvSpPr>
          <p:nvPr/>
        </p:nvSpPr>
        <p:spPr bwMode="auto">
          <a:xfrm>
            <a:off x="1727200" y="1703388"/>
            <a:ext cx="1836738"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endParaRPr lang="en-GB" altLang="en-US" sz="1200">
              <a:solidFill>
                <a:schemeClr val="tx1"/>
              </a:solidFill>
              <a:cs typeface="Arial" charset="0"/>
            </a:endParaRPr>
          </a:p>
          <a:p>
            <a:pPr algn="ctr" eaLnBrk="1" hangingPunct="1">
              <a:lnSpc>
                <a:spcPct val="90000"/>
              </a:lnSpc>
              <a:spcAft>
                <a:spcPct val="0"/>
              </a:spcAft>
              <a:buClrTx/>
              <a:buFont typeface="Wingdings 2" pitchFamily="18" charset="2"/>
              <a:buNone/>
            </a:pPr>
            <a:r>
              <a:rPr lang="en-GB" altLang="en-US" sz="1200">
                <a:solidFill>
                  <a:srgbClr val="FF0000"/>
                </a:solidFill>
                <a:cs typeface="Arial" charset="0"/>
              </a:rPr>
              <a:t>(As per  PPM CC.6.3.2 – CC.6.3.15) – Reactive Capability required at Grid Entry Point</a:t>
            </a:r>
          </a:p>
          <a:p>
            <a:pPr algn="ctr" eaLnBrk="1" hangingPunct="1">
              <a:lnSpc>
                <a:spcPct val="90000"/>
              </a:lnSpc>
              <a:spcAft>
                <a:spcPct val="0"/>
              </a:spcAft>
              <a:buClrTx/>
              <a:buFontTx/>
              <a:buNone/>
            </a:pPr>
            <a:endParaRPr lang="en-GB" altLang="en-US" sz="1200">
              <a:solidFill>
                <a:schemeClr val="tx1"/>
              </a:solidFill>
              <a:cs typeface="Arial" charset="0"/>
            </a:endParaRPr>
          </a:p>
        </p:txBody>
      </p:sp>
      <p:cxnSp>
        <p:nvCxnSpPr>
          <p:cNvPr id="13318" name="Straight Arrow Connector 11"/>
          <p:cNvCxnSpPr>
            <a:cxnSpLocks noChangeShapeType="1"/>
          </p:cNvCxnSpPr>
          <p:nvPr/>
        </p:nvCxnSpPr>
        <p:spPr bwMode="auto">
          <a:xfrm flipH="1">
            <a:off x="5457825" y="2179638"/>
            <a:ext cx="1660525" cy="40322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19" name="Rectangle 3"/>
          <p:cNvSpPr>
            <a:spLocks noChangeArrowheads="1"/>
          </p:cNvSpPr>
          <p:nvPr/>
        </p:nvSpPr>
        <p:spPr bwMode="auto">
          <a:xfrm>
            <a:off x="7123113" y="1633538"/>
            <a:ext cx="1836737"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Points</a:t>
            </a:r>
          </a:p>
          <a:p>
            <a:pPr algn="ctr" eaLnBrk="1" hangingPunct="1">
              <a:lnSpc>
                <a:spcPct val="90000"/>
              </a:lnSpc>
              <a:spcAft>
                <a:spcPct val="0"/>
              </a:spcAft>
              <a:buClrTx/>
              <a:buFontTx/>
              <a:buNone/>
            </a:pPr>
            <a:r>
              <a:rPr lang="en-GB" altLang="en-US" sz="1200">
                <a:solidFill>
                  <a:srgbClr val="FF0000"/>
                </a:solidFill>
                <a:cs typeface="Arial" charset="0"/>
              </a:rPr>
              <a:t>(As per  Synchronous CC.6.3.2 – CC.6.3.16)</a:t>
            </a:r>
          </a:p>
          <a:p>
            <a:pPr algn="ctr" eaLnBrk="1" hangingPunct="1">
              <a:lnSpc>
                <a:spcPct val="90000"/>
              </a:lnSpc>
              <a:spcAft>
                <a:spcPct val="0"/>
              </a:spcAft>
              <a:buClrTx/>
              <a:buFontTx/>
              <a:buNone/>
            </a:pPr>
            <a:endParaRPr lang="en-GB" altLang="en-US" sz="1200">
              <a:solidFill>
                <a:schemeClr val="tx1"/>
              </a:solidFill>
              <a:cs typeface="Arial" charset="0"/>
            </a:endParaRPr>
          </a:p>
        </p:txBody>
      </p:sp>
      <p:sp>
        <p:nvSpPr>
          <p:cNvPr id="13320" name="Rectangle 3"/>
          <p:cNvSpPr>
            <a:spLocks noChangeArrowheads="1"/>
          </p:cNvSpPr>
          <p:nvPr/>
        </p:nvSpPr>
        <p:spPr bwMode="auto">
          <a:xfrm>
            <a:off x="7454900" y="3278188"/>
            <a:ext cx="1325563"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FF0000"/>
                </a:solidFill>
                <a:cs typeface="Arial" charset="0"/>
              </a:rPr>
              <a:t>Supercapacitors and flywheels may struggle with these requirements</a:t>
            </a:r>
          </a:p>
          <a:p>
            <a:pPr algn="ctr" eaLnBrk="1" hangingPunct="1">
              <a:lnSpc>
                <a:spcPct val="90000"/>
              </a:lnSpc>
              <a:spcAft>
                <a:spcPct val="0"/>
              </a:spcAft>
              <a:buClrTx/>
              <a:buFontTx/>
              <a:buNone/>
            </a:pPr>
            <a:endParaRPr lang="en-GB" altLang="en-US" sz="1200">
              <a:solidFill>
                <a:schemeClr val="tx1"/>
              </a:solidFill>
              <a:cs typeface="Arial" charset="0"/>
            </a:endParaRPr>
          </a:p>
        </p:txBody>
      </p:sp>
      <p:sp>
        <p:nvSpPr>
          <p:cNvPr id="13321" name="Rectangle 3"/>
          <p:cNvSpPr>
            <a:spLocks noChangeArrowheads="1"/>
          </p:cNvSpPr>
          <p:nvPr/>
        </p:nvSpPr>
        <p:spPr bwMode="auto">
          <a:xfrm>
            <a:off x="7272338" y="4403725"/>
            <a:ext cx="17145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b="0">
                <a:solidFill>
                  <a:srgbClr val="0000FF"/>
                </a:solidFill>
                <a:cs typeface="Arial" charset="0"/>
              </a:rPr>
              <a:t>Under the current Grid Code, the requirements would generally apply at the Generating Unit terminals.     </a:t>
            </a:r>
          </a:p>
        </p:txBody>
      </p:sp>
    </p:spTree>
    <p:extLst>
      <p:ext uri="{BB962C8B-B14F-4D97-AF65-F5344CB8AC3E}">
        <p14:creationId xmlns:p14="http://schemas.microsoft.com/office/powerpoint/2010/main" val="29800939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2"/>
          <p:cNvSpPr>
            <a:spLocks noGrp="1"/>
          </p:cNvSpPr>
          <p:nvPr>
            <p:ph type="sldNum" sz="quarter" idx="10"/>
          </p:nvPr>
        </p:nvSpPr>
        <p:spPr>
          <a:xfrm>
            <a:off x="8650288" y="6637338"/>
            <a:ext cx="493712" cy="220662"/>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B00D28AB-1F1B-409F-8725-73F524C30AE8}" type="slidenum">
              <a:rPr lang="en-GB" altLang="en-US" sz="1000" smtClean="0">
                <a:solidFill>
                  <a:srgbClr val="000000"/>
                </a:solidFill>
              </a:rPr>
              <a:pPr>
                <a:spcAft>
                  <a:spcPct val="0"/>
                </a:spcAft>
                <a:buClrTx/>
                <a:buFontTx/>
                <a:buNone/>
              </a:pPr>
              <a:t>14</a:t>
            </a:fld>
            <a:endParaRPr lang="en-GB" altLang="en-US" sz="1000" smtClean="0">
              <a:solidFill>
                <a:srgbClr val="000000"/>
              </a:solidFill>
            </a:endParaRPr>
          </a:p>
        </p:txBody>
      </p:sp>
      <p:sp>
        <p:nvSpPr>
          <p:cNvPr id="14339" name="Rectangle 7"/>
          <p:cNvSpPr>
            <a:spLocks noChangeArrowheads="1"/>
          </p:cNvSpPr>
          <p:nvPr/>
        </p:nvSpPr>
        <p:spPr bwMode="auto">
          <a:xfrm>
            <a:off x="185738" y="146050"/>
            <a:ext cx="8594725"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Electricity Storage Units Integrated within a </a:t>
            </a:r>
          </a:p>
          <a:p>
            <a:pPr eaLnBrk="1" hangingPunct="1">
              <a:spcAft>
                <a:spcPct val="0"/>
              </a:spcAft>
              <a:buClrTx/>
              <a:buFontTx/>
              <a:buNone/>
            </a:pPr>
            <a:r>
              <a:rPr lang="en-GB" altLang="en-US" i="1">
                <a:solidFill>
                  <a:srgbClr val="FF0000"/>
                </a:solidFill>
              </a:rPr>
              <a:t>New</a:t>
            </a:r>
            <a:r>
              <a:rPr lang="en-GB" altLang="en-US" i="1">
                <a:solidFill>
                  <a:srgbClr val="0079C1"/>
                </a:solidFill>
              </a:rPr>
              <a:t> Power Station post EU Code</a:t>
            </a:r>
          </a:p>
        </p:txBody>
      </p:sp>
      <p:grpSp>
        <p:nvGrpSpPr>
          <p:cNvPr id="14340" name="Group 3"/>
          <p:cNvGrpSpPr>
            <a:grpSpLocks/>
          </p:cNvGrpSpPr>
          <p:nvPr/>
        </p:nvGrpSpPr>
        <p:grpSpPr bwMode="auto">
          <a:xfrm>
            <a:off x="955675" y="1495425"/>
            <a:ext cx="6302375" cy="5430838"/>
            <a:chOff x="955675" y="1495425"/>
            <a:chExt cx="6302375" cy="5430838"/>
          </a:xfrm>
        </p:grpSpPr>
        <p:grpSp>
          <p:nvGrpSpPr>
            <p:cNvPr id="14346" name="Group 2"/>
            <p:cNvGrpSpPr>
              <a:grpSpLocks/>
            </p:cNvGrpSpPr>
            <p:nvPr/>
          </p:nvGrpSpPr>
          <p:grpSpPr bwMode="auto">
            <a:xfrm>
              <a:off x="955675" y="1495425"/>
              <a:ext cx="6302375" cy="5430838"/>
              <a:chOff x="955675" y="1495425"/>
              <a:chExt cx="6302375" cy="5430838"/>
            </a:xfrm>
          </p:grpSpPr>
          <p:sp>
            <p:nvSpPr>
              <p:cNvPr id="14349" name="Rectangle 3"/>
              <p:cNvSpPr>
                <a:spLocks noChangeArrowheads="1"/>
              </p:cNvSpPr>
              <p:nvPr/>
            </p:nvSpPr>
            <p:spPr bwMode="auto">
              <a:xfrm>
                <a:off x="5105325" y="6380163"/>
                <a:ext cx="183680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Synchronous Generating Units</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14350" name="Rectangle 233"/>
              <p:cNvSpPr>
                <a:spLocks noChangeArrowheads="1"/>
              </p:cNvSpPr>
              <p:nvPr/>
            </p:nvSpPr>
            <p:spPr bwMode="auto">
              <a:xfrm>
                <a:off x="1150724" y="2732566"/>
                <a:ext cx="6072400" cy="3257071"/>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cxnSp>
            <p:nvCxnSpPr>
              <p:cNvPr id="265" name="Straight Connector 264"/>
              <p:cNvCxnSpPr>
                <a:cxnSpLocks/>
              </p:cNvCxnSpPr>
              <p:nvPr/>
            </p:nvCxnSpPr>
            <p:spPr bwMode="auto">
              <a:xfrm>
                <a:off x="2333625"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9" name="Oval 268"/>
              <p:cNvSpPr/>
              <p:nvPr/>
            </p:nvSpPr>
            <p:spPr bwMode="auto">
              <a:xfrm rot="5400000">
                <a:off x="2287588" y="4068763"/>
                <a:ext cx="90487"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70" name="Oval 269"/>
              <p:cNvSpPr/>
              <p:nvPr/>
            </p:nvSpPr>
            <p:spPr bwMode="auto">
              <a:xfrm rot="5400000">
                <a:off x="2287588" y="4008438"/>
                <a:ext cx="90487"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47" name="Straight Connector 246"/>
              <p:cNvCxnSpPr>
                <a:cxnSpLocks/>
              </p:cNvCxnSpPr>
              <p:nvPr/>
            </p:nvCxnSpPr>
            <p:spPr bwMode="auto">
              <a:xfrm>
                <a:off x="2782888"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3" name="Oval 252"/>
              <p:cNvSpPr/>
              <p:nvPr/>
            </p:nvSpPr>
            <p:spPr bwMode="auto">
              <a:xfrm rot="5400000">
                <a:off x="2736850" y="4068763"/>
                <a:ext cx="90487" cy="21748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54" name="Oval 253"/>
              <p:cNvSpPr/>
              <p:nvPr/>
            </p:nvSpPr>
            <p:spPr bwMode="auto">
              <a:xfrm rot="5400000">
                <a:off x="2736850" y="4008438"/>
                <a:ext cx="90487" cy="21748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13" name="Straight Connector 212"/>
              <p:cNvCxnSpPr>
                <a:cxnSpLocks/>
              </p:cNvCxnSpPr>
              <p:nvPr/>
            </p:nvCxnSpPr>
            <p:spPr bwMode="auto">
              <a:xfrm>
                <a:off x="3214688"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bwMode="auto">
              <a:xfrm rot="5400000">
                <a:off x="3169444" y="40695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17" name="Oval 216"/>
              <p:cNvSpPr/>
              <p:nvPr/>
            </p:nvSpPr>
            <p:spPr bwMode="auto">
              <a:xfrm rot="5400000">
                <a:off x="3169444" y="400923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02" name="Straight Connector 201"/>
              <p:cNvCxnSpPr>
                <a:cxnSpLocks/>
              </p:cNvCxnSpPr>
              <p:nvPr/>
            </p:nvCxnSpPr>
            <p:spPr bwMode="auto">
              <a:xfrm>
                <a:off x="3646488"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05" name="Oval 204"/>
              <p:cNvSpPr/>
              <p:nvPr/>
            </p:nvSpPr>
            <p:spPr bwMode="auto">
              <a:xfrm rot="5400000">
                <a:off x="3601244" y="40695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06" name="Oval 205"/>
              <p:cNvSpPr/>
              <p:nvPr/>
            </p:nvSpPr>
            <p:spPr bwMode="auto">
              <a:xfrm rot="5400000">
                <a:off x="3601244" y="400923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91" name="Straight Connector 190"/>
              <p:cNvCxnSpPr>
                <a:cxnSpLocks/>
              </p:cNvCxnSpPr>
              <p:nvPr/>
            </p:nvCxnSpPr>
            <p:spPr bwMode="auto">
              <a:xfrm>
                <a:off x="4114800"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 name="Oval 193"/>
              <p:cNvSpPr/>
              <p:nvPr/>
            </p:nvSpPr>
            <p:spPr bwMode="auto">
              <a:xfrm rot="5400000">
                <a:off x="4069556" y="40695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5" name="Oval 194"/>
              <p:cNvSpPr/>
              <p:nvPr/>
            </p:nvSpPr>
            <p:spPr bwMode="auto">
              <a:xfrm rot="5400000">
                <a:off x="4069556" y="400923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80" name="Straight Connector 179"/>
              <p:cNvCxnSpPr>
                <a:cxnSpLocks/>
              </p:cNvCxnSpPr>
              <p:nvPr/>
            </p:nvCxnSpPr>
            <p:spPr bwMode="auto">
              <a:xfrm>
                <a:off x="4546600" y="3916363"/>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3" name="Oval 182"/>
              <p:cNvSpPr/>
              <p:nvPr/>
            </p:nvSpPr>
            <p:spPr bwMode="auto">
              <a:xfrm rot="5400000">
                <a:off x="4501356" y="40695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84" name="Oval 183"/>
              <p:cNvSpPr/>
              <p:nvPr/>
            </p:nvSpPr>
            <p:spPr bwMode="auto">
              <a:xfrm rot="5400000">
                <a:off x="4501356" y="400923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4369" name="Group 149"/>
              <p:cNvGrpSpPr>
                <a:grpSpLocks/>
              </p:cNvGrpSpPr>
              <p:nvPr/>
            </p:nvGrpSpPr>
            <p:grpSpPr bwMode="auto">
              <a:xfrm>
                <a:off x="5232329" y="2143125"/>
                <a:ext cx="431815" cy="2628900"/>
                <a:chOff x="7632340" y="1988840"/>
                <a:chExt cx="432006" cy="2628244"/>
              </a:xfrm>
            </p:grpSpPr>
            <p:cxnSp>
              <p:nvCxnSpPr>
                <p:cNvPr id="172" name="Straight Connector 171"/>
                <p:cNvCxnSpPr>
                  <a:cxnSpLocks/>
                </p:cNvCxnSpPr>
                <p:nvPr/>
              </p:nvCxnSpPr>
              <p:spPr>
                <a:xfrm flipV="1">
                  <a:off x="7848407" y="1988840"/>
                  <a:ext cx="0" cy="2196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410" name="Group 172"/>
                <p:cNvGrpSpPr>
                  <a:grpSpLocks/>
                </p:cNvGrpSpPr>
                <p:nvPr/>
              </p:nvGrpSpPr>
              <p:grpSpPr bwMode="auto">
                <a:xfrm>
                  <a:off x="7632340" y="2996952"/>
                  <a:ext cx="432006" cy="291924"/>
                  <a:chOff x="6192180" y="2091987"/>
                  <a:chExt cx="432006" cy="291924"/>
                </a:xfrm>
              </p:grpSpPr>
              <p:sp>
                <p:nvSpPr>
                  <p:cNvPr id="178" name="Oval 177"/>
                  <p:cNvSpPr/>
                  <p:nvPr/>
                </p:nvSpPr>
                <p:spPr>
                  <a:xfrm rot="5400000">
                    <a:off x="6320955" y="2080427"/>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9" name="Oval 178"/>
                  <p:cNvSpPr/>
                  <p:nvPr/>
                </p:nvSpPr>
                <p:spPr>
                  <a:xfrm rot="5400000">
                    <a:off x="6320955" y="1962982"/>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174" name="Oval 173"/>
                <p:cNvSpPr/>
                <p:nvPr/>
              </p:nvSpPr>
              <p:spPr>
                <a:xfrm rot="5400000">
                  <a:off x="7632560" y="4185242"/>
                  <a:ext cx="431692" cy="43199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4412" name="Group 174"/>
                <p:cNvGrpSpPr>
                  <a:grpSpLocks/>
                </p:cNvGrpSpPr>
                <p:nvPr/>
              </p:nvGrpSpPr>
              <p:grpSpPr bwMode="auto">
                <a:xfrm>
                  <a:off x="7776356" y="4329100"/>
                  <a:ext cx="144000" cy="120960"/>
                  <a:chOff x="3167844" y="2096852"/>
                  <a:chExt cx="648072" cy="360040"/>
                </a:xfrm>
              </p:grpSpPr>
              <p:sp>
                <p:nvSpPr>
                  <p:cNvPr id="176" name="Arc 175"/>
                  <p:cNvSpPr/>
                  <p:nvPr/>
                </p:nvSpPr>
                <p:spPr>
                  <a:xfrm>
                    <a:off x="3170464" y="2098992"/>
                    <a:ext cx="321645"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177" name="Arc 176"/>
                  <p:cNvSpPr/>
                  <p:nvPr/>
                </p:nvSpPr>
                <p:spPr>
                  <a:xfrm flipV="1">
                    <a:off x="3492110" y="2098992"/>
                    <a:ext cx="321650"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grpSp>
            <p:nvGrpSpPr>
              <p:cNvPr id="14370" name="Group 150"/>
              <p:cNvGrpSpPr>
                <a:grpSpLocks/>
              </p:cNvGrpSpPr>
              <p:nvPr/>
            </p:nvGrpSpPr>
            <p:grpSpPr bwMode="auto">
              <a:xfrm>
                <a:off x="5772098" y="2143125"/>
                <a:ext cx="431815" cy="2628900"/>
                <a:chOff x="7632340" y="1988840"/>
                <a:chExt cx="432006" cy="2628244"/>
              </a:xfrm>
            </p:grpSpPr>
            <p:cxnSp>
              <p:nvCxnSpPr>
                <p:cNvPr id="164" name="Straight Connector 163"/>
                <p:cNvCxnSpPr>
                  <a:cxnSpLocks/>
                </p:cNvCxnSpPr>
                <p:nvPr/>
              </p:nvCxnSpPr>
              <p:spPr>
                <a:xfrm flipV="1">
                  <a:off x="7848388" y="1988840"/>
                  <a:ext cx="0" cy="2196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402" name="Group 164"/>
                <p:cNvGrpSpPr>
                  <a:grpSpLocks/>
                </p:cNvGrpSpPr>
                <p:nvPr/>
              </p:nvGrpSpPr>
              <p:grpSpPr bwMode="auto">
                <a:xfrm>
                  <a:off x="7632340" y="2996952"/>
                  <a:ext cx="432006" cy="291924"/>
                  <a:chOff x="6192180" y="2091987"/>
                  <a:chExt cx="432006" cy="291924"/>
                </a:xfrm>
              </p:grpSpPr>
              <p:sp>
                <p:nvSpPr>
                  <p:cNvPr id="170" name="Oval 169"/>
                  <p:cNvSpPr/>
                  <p:nvPr/>
                </p:nvSpPr>
                <p:spPr>
                  <a:xfrm rot="5400000">
                    <a:off x="6320936" y="2080427"/>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1" name="Oval 170"/>
                  <p:cNvSpPr/>
                  <p:nvPr/>
                </p:nvSpPr>
                <p:spPr>
                  <a:xfrm rot="5400000">
                    <a:off x="6320936" y="1962982"/>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166" name="Oval 165"/>
                <p:cNvSpPr/>
                <p:nvPr/>
              </p:nvSpPr>
              <p:spPr>
                <a:xfrm rot="5400000">
                  <a:off x="7632541" y="4185242"/>
                  <a:ext cx="431692" cy="43199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4404" name="Group 166"/>
                <p:cNvGrpSpPr>
                  <a:grpSpLocks/>
                </p:cNvGrpSpPr>
                <p:nvPr/>
              </p:nvGrpSpPr>
              <p:grpSpPr bwMode="auto">
                <a:xfrm>
                  <a:off x="7776356" y="4329100"/>
                  <a:ext cx="144000" cy="120960"/>
                  <a:chOff x="3167844" y="2096852"/>
                  <a:chExt cx="648072" cy="360040"/>
                </a:xfrm>
              </p:grpSpPr>
              <p:sp>
                <p:nvSpPr>
                  <p:cNvPr id="168" name="Arc 167"/>
                  <p:cNvSpPr/>
                  <p:nvPr/>
                </p:nvSpPr>
                <p:spPr>
                  <a:xfrm>
                    <a:off x="3170379" y="2098992"/>
                    <a:ext cx="321645"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169" name="Arc 168"/>
                  <p:cNvSpPr/>
                  <p:nvPr/>
                </p:nvSpPr>
                <p:spPr>
                  <a:xfrm flipV="1">
                    <a:off x="3492024" y="2098992"/>
                    <a:ext cx="321650"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grpSp>
            <p:nvGrpSpPr>
              <p:cNvPr id="14371" name="Group 151"/>
              <p:cNvGrpSpPr>
                <a:grpSpLocks/>
              </p:cNvGrpSpPr>
              <p:nvPr/>
            </p:nvGrpSpPr>
            <p:grpSpPr bwMode="auto">
              <a:xfrm>
                <a:off x="6311867" y="2143125"/>
                <a:ext cx="431815" cy="2628900"/>
                <a:chOff x="7632340" y="1988840"/>
                <a:chExt cx="432006" cy="2628244"/>
              </a:xfrm>
            </p:grpSpPr>
            <p:cxnSp>
              <p:nvCxnSpPr>
                <p:cNvPr id="156" name="Straight Connector 155"/>
                <p:cNvCxnSpPr>
                  <a:cxnSpLocks/>
                </p:cNvCxnSpPr>
                <p:nvPr/>
              </p:nvCxnSpPr>
              <p:spPr>
                <a:xfrm flipV="1">
                  <a:off x="7848369" y="1988840"/>
                  <a:ext cx="0" cy="2196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394" name="Group 156"/>
                <p:cNvGrpSpPr>
                  <a:grpSpLocks/>
                </p:cNvGrpSpPr>
                <p:nvPr/>
              </p:nvGrpSpPr>
              <p:grpSpPr bwMode="auto">
                <a:xfrm>
                  <a:off x="7632340" y="2996952"/>
                  <a:ext cx="432006" cy="291924"/>
                  <a:chOff x="6192180" y="2091987"/>
                  <a:chExt cx="432006" cy="291924"/>
                </a:xfrm>
              </p:grpSpPr>
              <p:sp>
                <p:nvSpPr>
                  <p:cNvPr id="162" name="Oval 161"/>
                  <p:cNvSpPr/>
                  <p:nvPr/>
                </p:nvSpPr>
                <p:spPr>
                  <a:xfrm rot="5400000">
                    <a:off x="6320917" y="2080427"/>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63" name="Oval 162"/>
                  <p:cNvSpPr/>
                  <p:nvPr/>
                </p:nvSpPr>
                <p:spPr>
                  <a:xfrm rot="5400000">
                    <a:off x="6320917" y="1962982"/>
                    <a:ext cx="174581" cy="43199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158" name="Oval 157"/>
                <p:cNvSpPr/>
                <p:nvPr/>
              </p:nvSpPr>
              <p:spPr>
                <a:xfrm rot="5400000">
                  <a:off x="7632522" y="4185242"/>
                  <a:ext cx="431692" cy="43199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4396" name="Group 158"/>
                <p:cNvGrpSpPr>
                  <a:grpSpLocks/>
                </p:cNvGrpSpPr>
                <p:nvPr/>
              </p:nvGrpSpPr>
              <p:grpSpPr bwMode="auto">
                <a:xfrm>
                  <a:off x="7776356" y="4329100"/>
                  <a:ext cx="144000" cy="120960"/>
                  <a:chOff x="3167844" y="2096852"/>
                  <a:chExt cx="648072" cy="360040"/>
                </a:xfrm>
              </p:grpSpPr>
              <p:sp>
                <p:nvSpPr>
                  <p:cNvPr id="160" name="Arc 159"/>
                  <p:cNvSpPr/>
                  <p:nvPr/>
                </p:nvSpPr>
                <p:spPr>
                  <a:xfrm>
                    <a:off x="3170293" y="2098992"/>
                    <a:ext cx="321645"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161" name="Arc 160"/>
                  <p:cNvSpPr/>
                  <p:nvPr/>
                </p:nvSpPr>
                <p:spPr>
                  <a:xfrm flipV="1">
                    <a:off x="3491939" y="2098992"/>
                    <a:ext cx="321650" cy="359028"/>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sp>
            <p:nvSpPr>
              <p:cNvPr id="154" name="Rectangle 153"/>
              <p:cNvSpPr/>
              <p:nvPr/>
            </p:nvSpPr>
            <p:spPr bwMode="auto">
              <a:xfrm>
                <a:off x="4816475" y="1495425"/>
                <a:ext cx="2089150" cy="684213"/>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Transmission  System</a:t>
                </a:r>
              </a:p>
            </p:txBody>
          </p:sp>
          <p:cxnSp>
            <p:nvCxnSpPr>
              <p:cNvPr id="155" name="Straight Connector 154"/>
              <p:cNvCxnSpPr>
                <a:cxnSpLocks/>
              </p:cNvCxnSpPr>
              <p:nvPr/>
            </p:nvCxnSpPr>
            <p:spPr bwMode="auto">
              <a:xfrm flipH="1">
                <a:off x="2224088" y="3914775"/>
                <a:ext cx="322421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5" name="Oval 134"/>
              <p:cNvSpPr/>
              <p:nvPr/>
            </p:nvSpPr>
            <p:spPr bwMode="auto">
              <a:xfrm>
                <a:off x="2295525" y="3883025"/>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6" name="Oval 135"/>
              <p:cNvSpPr/>
              <p:nvPr/>
            </p:nvSpPr>
            <p:spPr bwMode="auto">
              <a:xfrm>
                <a:off x="2744788" y="3878263"/>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7" name="Oval 136"/>
              <p:cNvSpPr/>
              <p:nvPr/>
            </p:nvSpPr>
            <p:spPr bwMode="auto">
              <a:xfrm>
                <a:off x="3182938" y="3886200"/>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8" name="Oval 137"/>
              <p:cNvSpPr/>
              <p:nvPr/>
            </p:nvSpPr>
            <p:spPr bwMode="auto">
              <a:xfrm>
                <a:off x="3605213" y="3876675"/>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9" name="Oval 138"/>
              <p:cNvSpPr/>
              <p:nvPr/>
            </p:nvSpPr>
            <p:spPr bwMode="auto">
              <a:xfrm>
                <a:off x="4076700" y="3876675"/>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40" name="Oval 139"/>
              <p:cNvSpPr/>
              <p:nvPr/>
            </p:nvSpPr>
            <p:spPr bwMode="auto">
              <a:xfrm>
                <a:off x="4500563" y="3889375"/>
                <a:ext cx="73025"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77" name="Oval 276"/>
              <p:cNvSpPr/>
              <p:nvPr/>
            </p:nvSpPr>
            <p:spPr bwMode="auto">
              <a:xfrm>
                <a:off x="5413375" y="3878263"/>
                <a:ext cx="71438" cy="730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4381" name="Rectangle 3"/>
              <p:cNvSpPr>
                <a:spLocks noChangeArrowheads="1"/>
              </p:cNvSpPr>
              <p:nvPr/>
            </p:nvSpPr>
            <p:spPr bwMode="auto">
              <a:xfrm>
                <a:off x="5421249" y="5407025"/>
                <a:ext cx="1836801"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Station</a:t>
                </a:r>
              </a:p>
            </p:txBody>
          </p:sp>
          <p:cxnSp>
            <p:nvCxnSpPr>
              <p:cNvPr id="14382" name="Straight Arrow Connector 280"/>
              <p:cNvCxnSpPr>
                <a:cxnSpLocks noChangeShapeType="1"/>
              </p:cNvCxnSpPr>
              <p:nvPr/>
            </p:nvCxnSpPr>
            <p:spPr bwMode="auto">
              <a:xfrm flipV="1">
                <a:off x="5457762" y="4827588"/>
                <a:ext cx="0" cy="125730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83" name="Straight Arrow Connector 281"/>
              <p:cNvCxnSpPr>
                <a:cxnSpLocks noChangeShapeType="1"/>
              </p:cNvCxnSpPr>
              <p:nvPr/>
            </p:nvCxnSpPr>
            <p:spPr bwMode="auto">
              <a:xfrm flipV="1">
                <a:off x="5492688" y="4832350"/>
                <a:ext cx="398477" cy="344488"/>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84" name="Straight Arrow Connector 282"/>
              <p:cNvCxnSpPr>
                <a:cxnSpLocks noChangeShapeType="1"/>
              </p:cNvCxnSpPr>
              <p:nvPr/>
            </p:nvCxnSpPr>
            <p:spPr bwMode="auto">
              <a:xfrm flipV="1">
                <a:off x="5492688" y="4832350"/>
                <a:ext cx="1009685" cy="38417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385" name="Rectangle 3"/>
              <p:cNvSpPr>
                <a:spLocks noChangeArrowheads="1"/>
              </p:cNvSpPr>
              <p:nvPr/>
            </p:nvSpPr>
            <p:spPr bwMode="auto">
              <a:xfrm>
                <a:off x="955675" y="6192174"/>
                <a:ext cx="183680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cxnSp>
            <p:nvCxnSpPr>
              <p:cNvPr id="14386" name="Straight Arrow Connector 7"/>
              <p:cNvCxnSpPr>
                <a:cxnSpLocks noChangeShapeType="1"/>
              </p:cNvCxnSpPr>
              <p:nvPr/>
            </p:nvCxnSpPr>
            <p:spPr bwMode="auto">
              <a:xfrm flipV="1">
                <a:off x="1727684" y="4977172"/>
                <a:ext cx="361703" cy="1254642"/>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8" name="Rectangle 117"/>
              <p:cNvSpPr/>
              <p:nvPr/>
            </p:nvSpPr>
            <p:spPr bwMode="auto">
              <a:xfrm>
                <a:off x="2160588"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19" name="Rectangle 118"/>
              <p:cNvSpPr/>
              <p:nvPr/>
            </p:nvSpPr>
            <p:spPr bwMode="auto">
              <a:xfrm>
                <a:off x="2611438"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0" name="Rectangle 119"/>
              <p:cNvSpPr/>
              <p:nvPr/>
            </p:nvSpPr>
            <p:spPr bwMode="auto">
              <a:xfrm>
                <a:off x="3043238"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1" name="Rectangle 120"/>
              <p:cNvSpPr/>
              <p:nvPr/>
            </p:nvSpPr>
            <p:spPr bwMode="auto">
              <a:xfrm>
                <a:off x="3475038"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2" name="Rectangle 121"/>
              <p:cNvSpPr/>
              <p:nvPr/>
            </p:nvSpPr>
            <p:spPr bwMode="auto">
              <a:xfrm>
                <a:off x="3943350"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23" name="Rectangle 122"/>
              <p:cNvSpPr/>
              <p:nvPr/>
            </p:nvSpPr>
            <p:spPr bwMode="auto">
              <a:xfrm>
                <a:off x="4375150" y="447357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grpSp>
        <p:cxnSp>
          <p:nvCxnSpPr>
            <p:cNvPr id="14347" name="Straight Arrow Connector 11"/>
            <p:cNvCxnSpPr>
              <a:cxnSpLocks noChangeShapeType="1"/>
            </p:cNvCxnSpPr>
            <p:nvPr/>
          </p:nvCxnSpPr>
          <p:spPr bwMode="auto">
            <a:xfrm flipH="1">
              <a:off x="6023726" y="2179638"/>
              <a:ext cx="1094128" cy="268102"/>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48" name="Straight Arrow Connector 11"/>
            <p:cNvCxnSpPr>
              <a:cxnSpLocks noChangeShapeType="1"/>
            </p:cNvCxnSpPr>
            <p:nvPr/>
          </p:nvCxnSpPr>
          <p:spPr bwMode="auto">
            <a:xfrm flipH="1">
              <a:off x="6553304" y="2179638"/>
              <a:ext cx="564550" cy="16924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14341" name="Straight Arrow Connector 11"/>
          <p:cNvCxnSpPr>
            <a:cxnSpLocks noChangeShapeType="1"/>
          </p:cNvCxnSpPr>
          <p:nvPr/>
        </p:nvCxnSpPr>
        <p:spPr bwMode="auto">
          <a:xfrm flipH="1">
            <a:off x="5457825" y="2179638"/>
            <a:ext cx="1660525" cy="40322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342" name="Rectangle 3"/>
          <p:cNvSpPr>
            <a:spLocks noChangeArrowheads="1"/>
          </p:cNvSpPr>
          <p:nvPr/>
        </p:nvSpPr>
        <p:spPr bwMode="auto">
          <a:xfrm>
            <a:off x="7123113" y="1633538"/>
            <a:ext cx="1836737"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Points</a:t>
            </a:r>
          </a:p>
          <a:p>
            <a:pPr algn="ctr" eaLnBrk="1" hangingPunct="1">
              <a:lnSpc>
                <a:spcPct val="90000"/>
              </a:lnSpc>
              <a:spcAft>
                <a:spcPct val="0"/>
              </a:spcAft>
              <a:buClrTx/>
              <a:buFontTx/>
              <a:buNone/>
            </a:pPr>
            <a:r>
              <a:rPr lang="en-GB" altLang="en-US" sz="1200">
                <a:solidFill>
                  <a:srgbClr val="FF0000"/>
                </a:solidFill>
                <a:cs typeface="Arial" charset="0"/>
              </a:rPr>
              <a:t>(As per  RfG post  May 2018</a:t>
            </a:r>
          </a:p>
          <a:p>
            <a:pPr algn="ctr" eaLnBrk="1" hangingPunct="1">
              <a:lnSpc>
                <a:spcPct val="90000"/>
              </a:lnSpc>
              <a:spcAft>
                <a:spcPct val="0"/>
              </a:spcAft>
              <a:buClrTx/>
              <a:buFontTx/>
              <a:buNone/>
            </a:pPr>
            <a:endParaRPr lang="en-GB" altLang="en-US" sz="1200">
              <a:solidFill>
                <a:schemeClr val="tx1"/>
              </a:solidFill>
              <a:cs typeface="Arial" charset="0"/>
            </a:endParaRPr>
          </a:p>
        </p:txBody>
      </p:sp>
      <p:sp>
        <p:nvSpPr>
          <p:cNvPr id="14343" name="Rectangle 1"/>
          <p:cNvSpPr>
            <a:spLocks noChangeArrowheads="1"/>
          </p:cNvSpPr>
          <p:nvPr/>
        </p:nvSpPr>
        <p:spPr bwMode="auto">
          <a:xfrm>
            <a:off x="1403350" y="2924175"/>
            <a:ext cx="4368800" cy="2952750"/>
          </a:xfrm>
          <a:prstGeom prst="rect">
            <a:avLst/>
          </a:prstGeom>
          <a:noFill/>
          <a:ln w="25400" algn="ctr">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eaLnBrk="1" hangingPunct="1"/>
            <a:endParaRPr lang="en-US" altLang="en-US"/>
          </a:p>
        </p:txBody>
      </p:sp>
      <p:sp>
        <p:nvSpPr>
          <p:cNvPr id="14344" name="Rectangle 3"/>
          <p:cNvSpPr>
            <a:spLocks noChangeArrowheads="1"/>
          </p:cNvSpPr>
          <p:nvPr/>
        </p:nvSpPr>
        <p:spPr bwMode="auto">
          <a:xfrm>
            <a:off x="1117600" y="1555750"/>
            <a:ext cx="2247900" cy="102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FF0000"/>
                </a:solidFill>
                <a:cs typeface="Arial" charset="0"/>
              </a:rPr>
              <a:t>Going forward should consideration be given to considering an Electricity Storage Module as part of a Synchronous Generating Module – ie the European Term</a:t>
            </a:r>
          </a:p>
        </p:txBody>
      </p:sp>
      <p:sp>
        <p:nvSpPr>
          <p:cNvPr id="14345" name="Rectangle 3"/>
          <p:cNvSpPr>
            <a:spLocks noChangeArrowheads="1"/>
          </p:cNvSpPr>
          <p:nvPr/>
        </p:nvSpPr>
        <p:spPr bwMode="auto">
          <a:xfrm>
            <a:off x="7272338" y="2352675"/>
            <a:ext cx="1714500" cy="426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b="0">
                <a:solidFill>
                  <a:srgbClr val="0000FF"/>
                </a:solidFill>
                <a:cs typeface="Arial" charset="0"/>
              </a:rPr>
              <a:t>This approach could </a:t>
            </a:r>
          </a:p>
          <a:p>
            <a:pPr algn="ctr" eaLnBrk="1" hangingPunct="1">
              <a:lnSpc>
                <a:spcPct val="90000"/>
              </a:lnSpc>
              <a:spcAft>
                <a:spcPct val="0"/>
              </a:spcAft>
              <a:buClrTx/>
              <a:buFontTx/>
              <a:buNone/>
            </a:pPr>
            <a:r>
              <a:rPr lang="en-GB" altLang="en-US" sz="1200" b="0">
                <a:solidFill>
                  <a:srgbClr val="0000FF"/>
                </a:solidFill>
                <a:cs typeface="Arial" charset="0"/>
              </a:rPr>
              <a:t>favour other storage technologies and provide benefits to both the Generator and Network Operator – Would require limits to ratio of storage units to Synchronous Generator capacity.</a:t>
            </a:r>
          </a:p>
          <a:p>
            <a:pPr algn="ctr" eaLnBrk="1" hangingPunct="1">
              <a:lnSpc>
                <a:spcPct val="90000"/>
              </a:lnSpc>
              <a:spcAft>
                <a:spcPct val="0"/>
              </a:spcAft>
              <a:buClrTx/>
              <a:buFontTx/>
              <a:buNone/>
            </a:pPr>
            <a:r>
              <a:rPr lang="en-GB" altLang="en-US" sz="1200" b="0">
                <a:solidFill>
                  <a:srgbClr val="0000FF"/>
                </a:solidFill>
                <a:cs typeface="Arial" charset="0"/>
              </a:rPr>
              <a:t>Requirements would be on the Maximum capacity of the complete synchronous Power Generating Module eg if Pmax was  500MW on the Synch Gen and Pmax on the Storage unit was 50MW the requirements at the connection point would be on a Pmax of 550MW The approach would assume the installation forms part of one power station and there is no separate ownership     </a:t>
            </a:r>
          </a:p>
        </p:txBody>
      </p:sp>
    </p:spTree>
    <p:extLst>
      <p:ext uri="{BB962C8B-B14F-4D97-AF65-F5344CB8AC3E}">
        <p14:creationId xmlns:p14="http://schemas.microsoft.com/office/powerpoint/2010/main" val="3409587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2"/>
          <p:cNvSpPr>
            <a:spLocks noGrp="1"/>
          </p:cNvSpPr>
          <p:nvPr>
            <p:ph type="sldNum" sz="quarter" idx="10"/>
          </p:nvPr>
        </p:nvSpPr>
        <p:spPr>
          <a:xfrm>
            <a:off x="8650288" y="6637338"/>
            <a:ext cx="493712" cy="220662"/>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9887F0C4-D069-45DC-8096-99F60A8D9F8A}" type="slidenum">
              <a:rPr lang="en-GB" altLang="en-US" sz="1000" smtClean="0">
                <a:solidFill>
                  <a:srgbClr val="000000"/>
                </a:solidFill>
              </a:rPr>
              <a:pPr>
                <a:spcAft>
                  <a:spcPct val="0"/>
                </a:spcAft>
                <a:buClrTx/>
                <a:buFontTx/>
                <a:buNone/>
              </a:pPr>
              <a:t>15</a:t>
            </a:fld>
            <a:endParaRPr lang="en-GB" altLang="en-US" sz="1000" smtClean="0">
              <a:solidFill>
                <a:srgbClr val="000000"/>
              </a:solidFill>
            </a:endParaRPr>
          </a:p>
        </p:txBody>
      </p:sp>
      <p:sp>
        <p:nvSpPr>
          <p:cNvPr id="15363" name="Rectangle 7"/>
          <p:cNvSpPr>
            <a:spLocks noChangeArrowheads="1"/>
          </p:cNvSpPr>
          <p:nvPr/>
        </p:nvSpPr>
        <p:spPr bwMode="auto">
          <a:xfrm>
            <a:off x="0" y="146050"/>
            <a:ext cx="9001125"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Electricity Storage Units connected to a Synchronous </a:t>
            </a:r>
          </a:p>
          <a:p>
            <a:pPr eaLnBrk="1" hangingPunct="1">
              <a:spcAft>
                <a:spcPct val="0"/>
              </a:spcAft>
              <a:buClrTx/>
              <a:buFontTx/>
              <a:buNone/>
            </a:pPr>
            <a:r>
              <a:rPr lang="en-GB" altLang="en-US" i="1">
                <a:solidFill>
                  <a:srgbClr val="0079C1"/>
                </a:solidFill>
              </a:rPr>
              <a:t>Power Generating Module – EU Code –</a:t>
            </a:r>
            <a:r>
              <a:rPr lang="en-GB" altLang="en-US" i="1">
                <a:solidFill>
                  <a:srgbClr val="FF0000"/>
                </a:solidFill>
              </a:rPr>
              <a:t> See Previous Slide</a:t>
            </a:r>
          </a:p>
        </p:txBody>
      </p:sp>
      <p:grpSp>
        <p:nvGrpSpPr>
          <p:cNvPr id="15364" name="Group 3"/>
          <p:cNvGrpSpPr>
            <a:grpSpLocks/>
          </p:cNvGrpSpPr>
          <p:nvPr/>
        </p:nvGrpSpPr>
        <p:grpSpPr bwMode="auto">
          <a:xfrm>
            <a:off x="1223963" y="1773238"/>
            <a:ext cx="6121400" cy="4625975"/>
            <a:chOff x="1223628" y="1772816"/>
            <a:chExt cx="6121598" cy="4626427"/>
          </a:xfrm>
        </p:grpSpPr>
        <p:grpSp>
          <p:nvGrpSpPr>
            <p:cNvPr id="15366" name="Group 1"/>
            <p:cNvGrpSpPr>
              <a:grpSpLocks/>
            </p:cNvGrpSpPr>
            <p:nvPr/>
          </p:nvGrpSpPr>
          <p:grpSpPr bwMode="auto">
            <a:xfrm>
              <a:off x="1223628" y="1772816"/>
              <a:ext cx="6121598" cy="4626427"/>
              <a:chOff x="1203325" y="1788661"/>
              <a:chExt cx="6121598" cy="4626427"/>
            </a:xfrm>
          </p:grpSpPr>
          <p:sp>
            <p:nvSpPr>
              <p:cNvPr id="15369" name="Rectangle 233"/>
              <p:cNvSpPr>
                <a:spLocks noChangeArrowheads="1"/>
              </p:cNvSpPr>
              <p:nvPr/>
            </p:nvSpPr>
            <p:spPr bwMode="auto">
              <a:xfrm>
                <a:off x="1203325" y="2689669"/>
                <a:ext cx="6072187" cy="3725419"/>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143" name="Rectangle 142"/>
              <p:cNvSpPr/>
              <p:nvPr/>
            </p:nvSpPr>
            <p:spPr bwMode="auto">
              <a:xfrm>
                <a:off x="1371605" y="2876204"/>
                <a:ext cx="5527854" cy="3273745"/>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265" name="Straight Connector 264"/>
              <p:cNvCxnSpPr>
                <a:cxnSpLocks/>
              </p:cNvCxnSpPr>
              <p:nvPr/>
            </p:nvCxnSpPr>
            <p:spPr bwMode="auto">
              <a:xfrm>
                <a:off x="2386050" y="4224124"/>
                <a:ext cx="0" cy="10859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9" name="Oval 268"/>
              <p:cNvSpPr/>
              <p:nvPr/>
            </p:nvSpPr>
            <p:spPr bwMode="auto">
              <a:xfrm rot="5400000">
                <a:off x="2340009" y="4376546"/>
                <a:ext cx="90496" cy="217494"/>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70" name="Oval 269"/>
              <p:cNvSpPr/>
              <p:nvPr/>
            </p:nvSpPr>
            <p:spPr bwMode="auto">
              <a:xfrm rot="5400000">
                <a:off x="2340009" y="4316215"/>
                <a:ext cx="90496" cy="217494"/>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47" name="Straight Connector 246"/>
              <p:cNvCxnSpPr>
                <a:cxnSpLocks/>
              </p:cNvCxnSpPr>
              <p:nvPr/>
            </p:nvCxnSpPr>
            <p:spPr bwMode="auto">
              <a:xfrm>
                <a:off x="2835328" y="4224124"/>
                <a:ext cx="0" cy="10859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3" name="Oval 252"/>
              <p:cNvSpPr/>
              <p:nvPr/>
            </p:nvSpPr>
            <p:spPr bwMode="auto">
              <a:xfrm rot="5400000">
                <a:off x="2789285" y="4376546"/>
                <a:ext cx="90496" cy="2174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54" name="Oval 253"/>
              <p:cNvSpPr/>
              <p:nvPr/>
            </p:nvSpPr>
            <p:spPr bwMode="auto">
              <a:xfrm rot="5400000">
                <a:off x="2789285" y="4316215"/>
                <a:ext cx="90496" cy="2174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13" name="Straight Connector 212"/>
              <p:cNvCxnSpPr>
                <a:cxnSpLocks/>
              </p:cNvCxnSpPr>
              <p:nvPr/>
            </p:nvCxnSpPr>
            <p:spPr bwMode="auto">
              <a:xfrm>
                <a:off x="3267142" y="4224124"/>
                <a:ext cx="0" cy="10859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p:cNvSpPr/>
              <p:nvPr/>
            </p:nvSpPr>
            <p:spPr bwMode="auto">
              <a:xfrm rot="5400000">
                <a:off x="3221893" y="4377340"/>
                <a:ext cx="90496" cy="21590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17" name="Oval 216"/>
              <p:cNvSpPr/>
              <p:nvPr/>
            </p:nvSpPr>
            <p:spPr bwMode="auto">
              <a:xfrm rot="5400000">
                <a:off x="3221893" y="4317009"/>
                <a:ext cx="90496" cy="21590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02" name="Straight Connector 201"/>
              <p:cNvCxnSpPr>
                <a:cxnSpLocks/>
              </p:cNvCxnSpPr>
              <p:nvPr/>
            </p:nvCxnSpPr>
            <p:spPr bwMode="auto">
              <a:xfrm>
                <a:off x="3698956" y="4224124"/>
                <a:ext cx="0" cy="10859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05" name="Oval 204"/>
              <p:cNvSpPr/>
              <p:nvPr/>
            </p:nvSpPr>
            <p:spPr bwMode="auto">
              <a:xfrm rot="5400000">
                <a:off x="3653707" y="4377340"/>
                <a:ext cx="90496" cy="21590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06" name="Oval 205"/>
              <p:cNvSpPr/>
              <p:nvPr/>
            </p:nvSpPr>
            <p:spPr bwMode="auto">
              <a:xfrm rot="5400000">
                <a:off x="3653707" y="4317009"/>
                <a:ext cx="90496" cy="21590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91" name="Straight Connector 190"/>
              <p:cNvCxnSpPr>
                <a:cxnSpLocks/>
              </p:cNvCxnSpPr>
              <p:nvPr/>
            </p:nvCxnSpPr>
            <p:spPr bwMode="auto">
              <a:xfrm>
                <a:off x="4167283" y="4224124"/>
                <a:ext cx="0" cy="10859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 name="Oval 193"/>
              <p:cNvSpPr/>
              <p:nvPr/>
            </p:nvSpPr>
            <p:spPr bwMode="auto">
              <a:xfrm rot="5400000">
                <a:off x="4122034" y="4377340"/>
                <a:ext cx="90496" cy="21590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5" name="Oval 194"/>
              <p:cNvSpPr/>
              <p:nvPr/>
            </p:nvSpPr>
            <p:spPr bwMode="auto">
              <a:xfrm rot="5400000">
                <a:off x="4122034" y="4317009"/>
                <a:ext cx="90496" cy="21590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180" name="Straight Connector 179"/>
              <p:cNvCxnSpPr>
                <a:cxnSpLocks/>
              </p:cNvCxnSpPr>
              <p:nvPr/>
            </p:nvCxnSpPr>
            <p:spPr bwMode="auto">
              <a:xfrm>
                <a:off x="4599097" y="4224124"/>
                <a:ext cx="0" cy="10859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3" name="Oval 182"/>
              <p:cNvSpPr/>
              <p:nvPr/>
            </p:nvSpPr>
            <p:spPr bwMode="auto">
              <a:xfrm rot="5400000">
                <a:off x="4553848" y="4377340"/>
                <a:ext cx="90496" cy="21590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84" name="Oval 183"/>
              <p:cNvSpPr/>
              <p:nvPr/>
            </p:nvSpPr>
            <p:spPr bwMode="auto">
              <a:xfrm rot="5400000">
                <a:off x="4553848" y="4317009"/>
                <a:ext cx="90496" cy="21590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5389" name="Group 149"/>
              <p:cNvGrpSpPr>
                <a:grpSpLocks/>
              </p:cNvGrpSpPr>
              <p:nvPr/>
            </p:nvGrpSpPr>
            <p:grpSpPr bwMode="auto">
              <a:xfrm>
                <a:off x="6076950" y="2487613"/>
                <a:ext cx="431800" cy="2628899"/>
                <a:chOff x="7632340" y="1988840"/>
                <a:chExt cx="432006" cy="2628244"/>
              </a:xfrm>
            </p:grpSpPr>
            <p:cxnSp>
              <p:nvCxnSpPr>
                <p:cNvPr id="172" name="Straight Connector 171"/>
                <p:cNvCxnSpPr>
                  <a:cxnSpLocks/>
                </p:cNvCxnSpPr>
                <p:nvPr/>
              </p:nvCxnSpPr>
              <p:spPr>
                <a:xfrm flipV="1">
                  <a:off x="7848508" y="1988456"/>
                  <a:ext cx="0" cy="21967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409" name="Group 172"/>
                <p:cNvGrpSpPr>
                  <a:grpSpLocks/>
                </p:cNvGrpSpPr>
                <p:nvPr/>
              </p:nvGrpSpPr>
              <p:grpSpPr bwMode="auto">
                <a:xfrm>
                  <a:off x="7632340" y="2996952"/>
                  <a:ext cx="432006" cy="291924"/>
                  <a:chOff x="6192180" y="2091987"/>
                  <a:chExt cx="432006" cy="291924"/>
                </a:xfrm>
              </p:grpSpPr>
              <p:sp>
                <p:nvSpPr>
                  <p:cNvPr id="178" name="Oval 177"/>
                  <p:cNvSpPr/>
                  <p:nvPr/>
                </p:nvSpPr>
                <p:spPr>
                  <a:xfrm rot="5400000">
                    <a:off x="6321048" y="2080147"/>
                    <a:ext cx="174599" cy="43202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9" name="Oval 178"/>
                  <p:cNvSpPr/>
                  <p:nvPr/>
                </p:nvSpPr>
                <p:spPr>
                  <a:xfrm rot="5400000">
                    <a:off x="6321048" y="1962690"/>
                    <a:ext cx="174599" cy="43202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174" name="Oval 173"/>
                <p:cNvSpPr/>
                <p:nvPr/>
              </p:nvSpPr>
              <p:spPr>
                <a:xfrm rot="5400000">
                  <a:off x="7632641" y="4185081"/>
                  <a:ext cx="431735" cy="43202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nvGrpSpPr>
                <p:cNvPr id="15411" name="Group 174"/>
                <p:cNvGrpSpPr>
                  <a:grpSpLocks/>
                </p:cNvGrpSpPr>
                <p:nvPr/>
              </p:nvGrpSpPr>
              <p:grpSpPr bwMode="auto">
                <a:xfrm>
                  <a:off x="7776356" y="4329100"/>
                  <a:ext cx="144000" cy="120960"/>
                  <a:chOff x="3167844" y="2096852"/>
                  <a:chExt cx="648072" cy="360040"/>
                </a:xfrm>
              </p:grpSpPr>
              <p:sp>
                <p:nvSpPr>
                  <p:cNvPr id="176" name="Arc 175"/>
                  <p:cNvSpPr/>
                  <p:nvPr/>
                </p:nvSpPr>
                <p:spPr>
                  <a:xfrm>
                    <a:off x="3170892" y="2098531"/>
                    <a:ext cx="321670" cy="35906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177" name="Arc 176"/>
                  <p:cNvSpPr/>
                  <p:nvPr/>
                </p:nvSpPr>
                <p:spPr>
                  <a:xfrm flipV="1">
                    <a:off x="3492562" y="2098531"/>
                    <a:ext cx="321665" cy="359064"/>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sp>
            <p:nvSpPr>
              <p:cNvPr id="154" name="Rectangle 153"/>
              <p:cNvSpPr/>
              <p:nvPr/>
            </p:nvSpPr>
            <p:spPr bwMode="auto">
              <a:xfrm>
                <a:off x="5235705" y="1788661"/>
                <a:ext cx="2089218" cy="684279"/>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Transmission  System</a:t>
                </a:r>
              </a:p>
            </p:txBody>
          </p:sp>
          <p:cxnSp>
            <p:nvCxnSpPr>
              <p:cNvPr id="155" name="Straight Connector 154"/>
              <p:cNvCxnSpPr>
                <a:cxnSpLocks/>
              </p:cNvCxnSpPr>
              <p:nvPr/>
            </p:nvCxnSpPr>
            <p:spPr bwMode="auto">
              <a:xfrm flipH="1">
                <a:off x="2276510" y="4220949"/>
                <a:ext cx="4016505" cy="31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5" name="Oval 134"/>
              <p:cNvSpPr/>
              <p:nvPr/>
            </p:nvSpPr>
            <p:spPr bwMode="auto">
              <a:xfrm>
                <a:off x="2347949" y="4190783"/>
                <a:ext cx="73027" cy="730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6" name="Oval 135"/>
              <p:cNvSpPr/>
              <p:nvPr/>
            </p:nvSpPr>
            <p:spPr bwMode="auto">
              <a:xfrm>
                <a:off x="2797227" y="4186020"/>
                <a:ext cx="73027" cy="730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7" name="Oval 136"/>
              <p:cNvSpPr/>
              <p:nvPr/>
            </p:nvSpPr>
            <p:spPr bwMode="auto">
              <a:xfrm>
                <a:off x="3235391" y="4193958"/>
                <a:ext cx="73027" cy="730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8" name="Oval 137"/>
              <p:cNvSpPr/>
              <p:nvPr/>
            </p:nvSpPr>
            <p:spPr bwMode="auto">
              <a:xfrm>
                <a:off x="3657679" y="4184432"/>
                <a:ext cx="73027" cy="730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39" name="Oval 138"/>
              <p:cNvSpPr/>
              <p:nvPr/>
            </p:nvSpPr>
            <p:spPr bwMode="auto">
              <a:xfrm>
                <a:off x="4129182" y="4184432"/>
                <a:ext cx="73027" cy="730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40" name="Oval 139"/>
              <p:cNvSpPr/>
              <p:nvPr/>
            </p:nvSpPr>
            <p:spPr bwMode="auto">
              <a:xfrm>
                <a:off x="4553058" y="4197133"/>
                <a:ext cx="73027" cy="730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77" name="Oval 276"/>
              <p:cNvSpPr/>
              <p:nvPr/>
            </p:nvSpPr>
            <p:spPr bwMode="auto">
              <a:xfrm>
                <a:off x="6256500" y="4184432"/>
                <a:ext cx="73027" cy="730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5399" name="Rectangle 3"/>
              <p:cNvSpPr>
                <a:spLocks noChangeArrowheads="1"/>
              </p:cNvSpPr>
              <p:nvPr/>
            </p:nvSpPr>
            <p:spPr bwMode="auto">
              <a:xfrm>
                <a:off x="5446712" y="6200774"/>
                <a:ext cx="1836738"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Station</a:t>
                </a:r>
              </a:p>
            </p:txBody>
          </p:sp>
          <p:sp>
            <p:nvSpPr>
              <p:cNvPr id="15400" name="Rectangle 3"/>
              <p:cNvSpPr>
                <a:spLocks noChangeArrowheads="1"/>
              </p:cNvSpPr>
              <p:nvPr/>
            </p:nvSpPr>
            <p:spPr bwMode="auto">
              <a:xfrm>
                <a:off x="3655607" y="3009420"/>
                <a:ext cx="117792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Synchronous Power Generating Module</a:t>
                </a:r>
              </a:p>
            </p:txBody>
          </p:sp>
          <p:sp>
            <p:nvSpPr>
              <p:cNvPr id="15401" name="Rectangle 3"/>
              <p:cNvSpPr>
                <a:spLocks noChangeArrowheads="1"/>
              </p:cNvSpPr>
              <p:nvPr/>
            </p:nvSpPr>
            <p:spPr bwMode="auto">
              <a:xfrm>
                <a:off x="2430204" y="5451991"/>
                <a:ext cx="1836737"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Units</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Units)</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96" name="Rectangle 95"/>
              <p:cNvSpPr/>
              <p:nvPr/>
            </p:nvSpPr>
            <p:spPr bwMode="auto">
              <a:xfrm>
                <a:off x="2235233" y="4749637"/>
                <a:ext cx="358787" cy="576319"/>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97" name="Rectangle 96"/>
              <p:cNvSpPr/>
              <p:nvPr/>
            </p:nvSpPr>
            <p:spPr bwMode="auto">
              <a:xfrm>
                <a:off x="2686098" y="4749637"/>
                <a:ext cx="358787" cy="576319"/>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98" name="Rectangle 97"/>
              <p:cNvSpPr/>
              <p:nvPr/>
            </p:nvSpPr>
            <p:spPr bwMode="auto">
              <a:xfrm>
                <a:off x="3116324" y="4749637"/>
                <a:ext cx="360375" cy="576319"/>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99" name="Rectangle 98"/>
              <p:cNvSpPr/>
              <p:nvPr/>
            </p:nvSpPr>
            <p:spPr bwMode="auto">
              <a:xfrm>
                <a:off x="3548138" y="4749637"/>
                <a:ext cx="360375" cy="576319"/>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00" name="Rectangle 99"/>
              <p:cNvSpPr/>
              <p:nvPr/>
            </p:nvSpPr>
            <p:spPr bwMode="auto">
              <a:xfrm>
                <a:off x="4016466" y="4749637"/>
                <a:ext cx="360374" cy="576319"/>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01" name="Rectangle 100"/>
              <p:cNvSpPr/>
              <p:nvPr/>
            </p:nvSpPr>
            <p:spPr bwMode="auto">
              <a:xfrm>
                <a:off x="4448280" y="4749637"/>
                <a:ext cx="360374" cy="576319"/>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grpSp>
        <p:sp>
          <p:nvSpPr>
            <p:cNvPr id="15367" name="Rectangle 3"/>
            <p:cNvSpPr>
              <a:spLocks noChangeArrowheads="1"/>
            </p:cNvSpPr>
            <p:nvPr/>
          </p:nvSpPr>
          <p:spPr bwMode="auto">
            <a:xfrm>
              <a:off x="3671900" y="2276872"/>
              <a:ext cx="1290579"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a:t>
              </a:r>
            </a:p>
          </p:txBody>
        </p:sp>
        <p:cxnSp>
          <p:nvCxnSpPr>
            <p:cNvPr id="15368" name="Straight Arrow Connector 8"/>
            <p:cNvCxnSpPr>
              <a:cxnSpLocks noChangeShapeType="1"/>
            </p:cNvCxnSpPr>
            <p:nvPr/>
          </p:nvCxnSpPr>
          <p:spPr bwMode="auto">
            <a:xfrm>
              <a:off x="4680012" y="2528900"/>
              <a:ext cx="1546674" cy="28011"/>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5365" name="Rectangle 1"/>
          <p:cNvSpPr>
            <a:spLocks noChangeArrowheads="1"/>
          </p:cNvSpPr>
          <p:nvPr/>
        </p:nvSpPr>
        <p:spPr bwMode="auto">
          <a:xfrm>
            <a:off x="328613" y="1416050"/>
            <a:ext cx="4572000"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eaLnBrk="1" hangingPunct="1">
              <a:lnSpc>
                <a:spcPct val="90000"/>
              </a:lnSpc>
            </a:pPr>
            <a:r>
              <a:rPr lang="en-GB" altLang="en-US" sz="1400">
                <a:solidFill>
                  <a:srgbClr val="FF0000"/>
                </a:solidFill>
                <a:cs typeface="Arial" charset="0"/>
              </a:rPr>
              <a:t>Going forward should consideration be given to considering an Electricity Storage Module as part of a Synchronous Generating Module – ie the European Term</a:t>
            </a:r>
          </a:p>
        </p:txBody>
      </p:sp>
    </p:spTree>
    <p:extLst>
      <p:ext uri="{BB962C8B-B14F-4D97-AF65-F5344CB8AC3E}">
        <p14:creationId xmlns:p14="http://schemas.microsoft.com/office/powerpoint/2010/main" val="652017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2"/>
          <p:cNvSpPr>
            <a:spLocks noGrp="1"/>
          </p:cNvSpPr>
          <p:nvPr>
            <p:ph type="sldNum" sz="quarter" idx="10"/>
          </p:nvPr>
        </p:nvSpPr>
        <p:spPr>
          <a:xfrm>
            <a:off x="8650288" y="6637338"/>
            <a:ext cx="493712" cy="220662"/>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650800D8-F0D1-4E7E-9A97-401143C21418}" type="slidenum">
              <a:rPr lang="en-GB" altLang="en-US" sz="1000" smtClean="0">
                <a:solidFill>
                  <a:srgbClr val="000000"/>
                </a:solidFill>
              </a:rPr>
              <a:pPr>
                <a:spcAft>
                  <a:spcPct val="0"/>
                </a:spcAft>
                <a:buClrTx/>
                <a:buFontTx/>
                <a:buNone/>
              </a:pPr>
              <a:t>16</a:t>
            </a:fld>
            <a:endParaRPr lang="en-GB" altLang="en-US" sz="1000" smtClean="0">
              <a:solidFill>
                <a:srgbClr val="000000"/>
              </a:solidFill>
            </a:endParaRPr>
          </a:p>
        </p:txBody>
      </p:sp>
      <p:sp>
        <p:nvSpPr>
          <p:cNvPr id="16387" name="Rectangle 7"/>
          <p:cNvSpPr>
            <a:spLocks noChangeArrowheads="1"/>
          </p:cNvSpPr>
          <p:nvPr/>
        </p:nvSpPr>
        <p:spPr bwMode="auto">
          <a:xfrm>
            <a:off x="187325" y="247650"/>
            <a:ext cx="8594725"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Electricity Storage Module and Power Park Modules</a:t>
            </a:r>
          </a:p>
        </p:txBody>
      </p:sp>
      <p:grpSp>
        <p:nvGrpSpPr>
          <p:cNvPr id="16388" name="Group 10"/>
          <p:cNvGrpSpPr>
            <a:grpSpLocks/>
          </p:cNvGrpSpPr>
          <p:nvPr/>
        </p:nvGrpSpPr>
        <p:grpSpPr bwMode="auto">
          <a:xfrm>
            <a:off x="557213" y="1419225"/>
            <a:ext cx="6953250" cy="5438775"/>
            <a:chOff x="598636" y="1419190"/>
            <a:chExt cx="6953250" cy="5438810"/>
          </a:xfrm>
        </p:grpSpPr>
        <p:sp>
          <p:nvSpPr>
            <p:cNvPr id="16391" name="Rectangle 3"/>
            <p:cNvSpPr>
              <a:spLocks noChangeArrowheads="1"/>
            </p:cNvSpPr>
            <p:nvPr/>
          </p:nvSpPr>
          <p:spPr bwMode="auto">
            <a:xfrm>
              <a:off x="598636" y="6311900"/>
              <a:ext cx="1836884"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16392" name="Rectangle 3"/>
            <p:cNvSpPr>
              <a:spLocks noChangeArrowheads="1"/>
            </p:cNvSpPr>
            <p:nvPr/>
          </p:nvSpPr>
          <p:spPr bwMode="auto">
            <a:xfrm>
              <a:off x="4397272" y="6311900"/>
              <a:ext cx="1836884"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C00000"/>
                  </a:solidFill>
                  <a:cs typeface="Arial" charset="0"/>
                </a:rPr>
                <a:t>Power Park Unit</a:t>
              </a:r>
            </a:p>
            <a:p>
              <a:pPr algn="ctr" eaLnBrk="1" hangingPunct="1">
                <a:lnSpc>
                  <a:spcPct val="90000"/>
                </a:lnSpc>
                <a:spcAft>
                  <a:spcPct val="0"/>
                </a:spcAft>
                <a:buClrTx/>
                <a:buFontTx/>
                <a:buNone/>
              </a:pPr>
              <a:r>
                <a:rPr lang="en-GB" altLang="en-US" sz="1200">
                  <a:solidFill>
                    <a:srgbClr val="C00000"/>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16393" name="Rectangle 233"/>
            <p:cNvSpPr>
              <a:spLocks noChangeArrowheads="1"/>
            </p:cNvSpPr>
            <p:nvPr/>
          </p:nvSpPr>
          <p:spPr bwMode="auto">
            <a:xfrm>
              <a:off x="1094640" y="2154238"/>
              <a:ext cx="6457246" cy="4086225"/>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220" name="Rectangle 219"/>
            <p:cNvSpPr/>
            <p:nvPr/>
          </p:nvSpPr>
          <p:spPr bwMode="auto">
            <a:xfrm>
              <a:off x="4724548" y="2238345"/>
              <a:ext cx="2611438" cy="3686199"/>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539" name="Rectangle 538"/>
            <p:cNvSpPr/>
            <p:nvPr/>
          </p:nvSpPr>
          <p:spPr bwMode="auto">
            <a:xfrm>
              <a:off x="1403498" y="2238345"/>
              <a:ext cx="3113088" cy="3686199"/>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417" name="Straight Connector 416"/>
            <p:cNvCxnSpPr>
              <a:cxnSpLocks/>
            </p:cNvCxnSpPr>
            <p:nvPr/>
          </p:nvCxnSpPr>
          <p:spPr bwMode="auto">
            <a:xfrm flipH="1">
              <a:off x="1887686" y="3981431"/>
              <a:ext cx="248443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9" name="Straight Connector 418"/>
            <p:cNvCxnSpPr>
              <a:cxnSpLocks/>
            </p:cNvCxnSpPr>
            <p:nvPr/>
          </p:nvCxnSpPr>
          <p:spPr bwMode="auto">
            <a:xfrm flipH="1" flipV="1">
              <a:off x="3057673" y="1804955"/>
              <a:ext cx="4763" cy="219711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398" name="Group 421"/>
            <p:cNvGrpSpPr>
              <a:grpSpLocks/>
            </p:cNvGrpSpPr>
            <p:nvPr/>
          </p:nvGrpSpPr>
          <p:grpSpPr bwMode="auto">
            <a:xfrm>
              <a:off x="2841398" y="2333626"/>
              <a:ext cx="431834" cy="292100"/>
              <a:chOff x="6192180" y="2091987"/>
              <a:chExt cx="432006" cy="291924"/>
            </a:xfrm>
          </p:grpSpPr>
          <p:sp>
            <p:nvSpPr>
              <p:cNvPr id="486" name="Oval 485"/>
              <p:cNvSpPr/>
              <p:nvPr/>
            </p:nvSpPr>
            <p:spPr>
              <a:xfrm rot="5400000">
                <a:off x="6321280" y="2080637"/>
                <a:ext cx="174521" cy="4319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87" name="Oval 486"/>
              <p:cNvSpPr/>
              <p:nvPr/>
            </p:nvSpPr>
            <p:spPr>
              <a:xfrm rot="5400000">
                <a:off x="6321280" y="1963232"/>
                <a:ext cx="174521" cy="4319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473" name="Straight Connector 472"/>
            <p:cNvCxnSpPr>
              <a:cxnSpLocks/>
            </p:cNvCxnSpPr>
            <p:nvPr/>
          </p:nvCxnSpPr>
          <p:spPr bwMode="auto">
            <a:xfrm>
              <a:off x="2429023" y="3981431"/>
              <a:ext cx="0" cy="10842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76" name="Oval 475"/>
            <p:cNvSpPr/>
            <p:nvPr/>
          </p:nvSpPr>
          <p:spPr bwMode="auto">
            <a:xfrm rot="5400000">
              <a:off x="2382986" y="4133833"/>
              <a:ext cx="90489"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77" name="Oval 476"/>
            <p:cNvSpPr/>
            <p:nvPr/>
          </p:nvSpPr>
          <p:spPr bwMode="auto">
            <a:xfrm rot="5400000">
              <a:off x="2382986" y="4073508"/>
              <a:ext cx="90489"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62" name="Straight Connector 461"/>
            <p:cNvCxnSpPr>
              <a:cxnSpLocks/>
            </p:cNvCxnSpPr>
            <p:nvPr/>
          </p:nvCxnSpPr>
          <p:spPr bwMode="auto">
            <a:xfrm>
              <a:off x="2860823" y="3981431"/>
              <a:ext cx="0" cy="10842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65" name="Oval 464"/>
            <p:cNvSpPr/>
            <p:nvPr/>
          </p:nvSpPr>
          <p:spPr bwMode="auto">
            <a:xfrm rot="5400000">
              <a:off x="2814786" y="4133833"/>
              <a:ext cx="90489"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66" name="Oval 465"/>
            <p:cNvSpPr/>
            <p:nvPr/>
          </p:nvSpPr>
          <p:spPr bwMode="auto">
            <a:xfrm rot="5400000">
              <a:off x="2814786" y="4073508"/>
              <a:ext cx="90489"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51" name="Straight Connector 450"/>
            <p:cNvCxnSpPr>
              <a:cxnSpLocks/>
            </p:cNvCxnSpPr>
            <p:nvPr/>
          </p:nvCxnSpPr>
          <p:spPr bwMode="auto">
            <a:xfrm>
              <a:off x="3292623" y="3981431"/>
              <a:ext cx="0" cy="10842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54" name="Oval 453"/>
            <p:cNvSpPr/>
            <p:nvPr/>
          </p:nvSpPr>
          <p:spPr bwMode="auto">
            <a:xfrm rot="5400000">
              <a:off x="3246586" y="4133833"/>
              <a:ext cx="90489"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55" name="Oval 454"/>
            <p:cNvSpPr/>
            <p:nvPr/>
          </p:nvSpPr>
          <p:spPr bwMode="auto">
            <a:xfrm rot="5400000">
              <a:off x="3246586" y="4073508"/>
              <a:ext cx="90489"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40" name="Straight Connector 439"/>
            <p:cNvCxnSpPr>
              <a:cxnSpLocks/>
            </p:cNvCxnSpPr>
            <p:nvPr/>
          </p:nvCxnSpPr>
          <p:spPr bwMode="auto">
            <a:xfrm>
              <a:off x="3760936" y="3981431"/>
              <a:ext cx="0" cy="10842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43" name="Oval 442"/>
            <p:cNvSpPr/>
            <p:nvPr/>
          </p:nvSpPr>
          <p:spPr bwMode="auto">
            <a:xfrm rot="5400000">
              <a:off x="3714898" y="4133833"/>
              <a:ext cx="90489" cy="21748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44" name="Oval 443"/>
            <p:cNvSpPr/>
            <p:nvPr/>
          </p:nvSpPr>
          <p:spPr bwMode="auto">
            <a:xfrm rot="5400000">
              <a:off x="3714898" y="4073508"/>
              <a:ext cx="90489" cy="21748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29" name="Straight Connector 428"/>
            <p:cNvCxnSpPr>
              <a:cxnSpLocks/>
            </p:cNvCxnSpPr>
            <p:nvPr/>
          </p:nvCxnSpPr>
          <p:spPr bwMode="auto">
            <a:xfrm>
              <a:off x="4192736" y="3981431"/>
              <a:ext cx="0" cy="10842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2" name="Oval 431"/>
            <p:cNvSpPr/>
            <p:nvPr/>
          </p:nvSpPr>
          <p:spPr bwMode="auto">
            <a:xfrm rot="5400000">
              <a:off x="4146698" y="4133833"/>
              <a:ext cx="90489" cy="21748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33" name="Oval 432"/>
            <p:cNvSpPr/>
            <p:nvPr/>
          </p:nvSpPr>
          <p:spPr bwMode="auto">
            <a:xfrm rot="5400000">
              <a:off x="4146698" y="4073508"/>
              <a:ext cx="90489" cy="21748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24" name="Oval 223"/>
            <p:cNvSpPr/>
            <p:nvPr/>
          </p:nvSpPr>
          <p:spPr bwMode="auto">
            <a:xfrm>
              <a:off x="1948011" y="3948094"/>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5" name="Oval 224"/>
            <p:cNvSpPr/>
            <p:nvPr/>
          </p:nvSpPr>
          <p:spPr bwMode="auto">
            <a:xfrm>
              <a:off x="2382986" y="3948094"/>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6" name="Oval 225"/>
            <p:cNvSpPr/>
            <p:nvPr/>
          </p:nvSpPr>
          <p:spPr bwMode="auto">
            <a:xfrm>
              <a:off x="2819548" y="3957619"/>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7" name="Oval 226"/>
            <p:cNvSpPr/>
            <p:nvPr/>
          </p:nvSpPr>
          <p:spPr bwMode="auto">
            <a:xfrm>
              <a:off x="3249761" y="3948094"/>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8" name="Oval 227"/>
            <p:cNvSpPr/>
            <p:nvPr/>
          </p:nvSpPr>
          <p:spPr bwMode="auto">
            <a:xfrm>
              <a:off x="3713311" y="3948094"/>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9" name="Oval 228"/>
            <p:cNvSpPr/>
            <p:nvPr/>
          </p:nvSpPr>
          <p:spPr bwMode="auto">
            <a:xfrm>
              <a:off x="4157811" y="3948094"/>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30" name="Oval 229"/>
            <p:cNvSpPr/>
            <p:nvPr/>
          </p:nvSpPr>
          <p:spPr bwMode="auto">
            <a:xfrm>
              <a:off x="3025923" y="3952856"/>
              <a:ext cx="73025"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232" name="Straight Connector 231"/>
            <p:cNvCxnSpPr>
              <a:cxnSpLocks/>
            </p:cNvCxnSpPr>
            <p:nvPr/>
          </p:nvCxnSpPr>
          <p:spPr bwMode="auto">
            <a:xfrm>
              <a:off x="1984523" y="3987782"/>
              <a:ext cx="0" cy="10842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5" name="Oval 234"/>
            <p:cNvSpPr/>
            <p:nvPr/>
          </p:nvSpPr>
          <p:spPr bwMode="auto">
            <a:xfrm rot="5400000">
              <a:off x="1938486" y="4140183"/>
              <a:ext cx="90489"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36" name="Oval 235"/>
            <p:cNvSpPr/>
            <p:nvPr/>
          </p:nvSpPr>
          <p:spPr bwMode="auto">
            <a:xfrm rot="5400000">
              <a:off x="1938486" y="4079858"/>
              <a:ext cx="90489"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6424" name="Rectangle 3"/>
            <p:cNvSpPr>
              <a:spLocks noChangeArrowheads="1"/>
            </p:cNvSpPr>
            <p:nvPr/>
          </p:nvSpPr>
          <p:spPr bwMode="auto">
            <a:xfrm>
              <a:off x="5548302" y="6040438"/>
              <a:ext cx="1836883"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Station</a:t>
              </a:r>
            </a:p>
          </p:txBody>
        </p:sp>
        <p:sp>
          <p:nvSpPr>
            <p:cNvPr id="16425" name="Rectangle 3"/>
            <p:cNvSpPr>
              <a:spLocks noChangeArrowheads="1"/>
            </p:cNvSpPr>
            <p:nvPr/>
          </p:nvSpPr>
          <p:spPr bwMode="auto">
            <a:xfrm>
              <a:off x="3384367" y="2335213"/>
              <a:ext cx="1178019" cy="54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Electricity </a:t>
              </a:r>
            </a:p>
            <a:p>
              <a:pPr algn="ctr" eaLnBrk="1" hangingPunct="1">
                <a:lnSpc>
                  <a:spcPct val="90000"/>
                </a:lnSpc>
                <a:spcAft>
                  <a:spcPct val="0"/>
                </a:spcAft>
                <a:buClrTx/>
                <a:buFontTx/>
                <a:buNone/>
              </a:pPr>
              <a:r>
                <a:rPr lang="en-GB" altLang="en-US" sz="1200">
                  <a:solidFill>
                    <a:schemeClr val="tx1"/>
                  </a:solidFill>
                  <a:cs typeface="Arial" charset="0"/>
                </a:rPr>
                <a:t>Storage </a:t>
              </a:r>
            </a:p>
            <a:p>
              <a:pPr algn="ctr" eaLnBrk="1" hangingPunct="1">
                <a:lnSpc>
                  <a:spcPct val="90000"/>
                </a:lnSpc>
                <a:spcAft>
                  <a:spcPct val="0"/>
                </a:spcAft>
                <a:buClrTx/>
                <a:buFontTx/>
                <a:buNone/>
              </a:pPr>
              <a:r>
                <a:rPr lang="en-GB" altLang="en-US" sz="1200">
                  <a:solidFill>
                    <a:schemeClr val="tx1"/>
                  </a:solidFill>
                  <a:cs typeface="Arial" charset="0"/>
                </a:rPr>
                <a:t>Module</a:t>
              </a:r>
            </a:p>
          </p:txBody>
        </p:sp>
        <p:grpSp>
          <p:nvGrpSpPr>
            <p:cNvPr id="16426" name="Group 27"/>
            <p:cNvGrpSpPr>
              <a:grpSpLocks/>
            </p:cNvGrpSpPr>
            <p:nvPr/>
          </p:nvGrpSpPr>
          <p:grpSpPr bwMode="auto">
            <a:xfrm>
              <a:off x="5073601" y="3190875"/>
              <a:ext cx="731896" cy="473075"/>
              <a:chOff x="5042247" y="3190141"/>
              <a:chExt cx="731383" cy="473525"/>
            </a:xfrm>
          </p:grpSpPr>
          <p:cxnSp>
            <p:nvCxnSpPr>
              <p:cNvPr id="133" name="Straight Connector 132"/>
              <p:cNvCxnSpPr>
                <a:cxnSpLocks/>
              </p:cNvCxnSpPr>
              <p:nvPr/>
            </p:nvCxnSpPr>
            <p:spPr bwMode="auto">
              <a:xfrm flipH="1" flipV="1">
                <a:off x="5231224" y="3415758"/>
                <a:ext cx="542544"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5" name="Rectangle 134"/>
              <p:cNvSpPr/>
              <p:nvPr/>
            </p:nvSpPr>
            <p:spPr bwMode="auto">
              <a:xfrm rot="5400000">
                <a:off x="4926245" y="3306316"/>
                <a:ext cx="473528" cy="241131"/>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36" name="Oval 135"/>
              <p:cNvSpPr/>
              <p:nvPr/>
            </p:nvSpPr>
            <p:spPr bwMode="auto">
              <a:xfrm rot="10800000">
                <a:off x="5399382" y="3306116"/>
                <a:ext cx="90424"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37" name="Oval 136"/>
              <p:cNvSpPr/>
              <p:nvPr/>
            </p:nvSpPr>
            <p:spPr bwMode="auto">
              <a:xfrm rot="10800000">
                <a:off x="5461250" y="3306116"/>
                <a:ext cx="90425"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6427" name="Group 28"/>
            <p:cNvGrpSpPr>
              <a:grpSpLocks/>
            </p:cNvGrpSpPr>
            <p:nvPr/>
          </p:nvGrpSpPr>
          <p:grpSpPr bwMode="auto">
            <a:xfrm>
              <a:off x="5065663" y="3727450"/>
              <a:ext cx="731895" cy="473075"/>
              <a:chOff x="5034082" y="3727168"/>
              <a:chExt cx="731383" cy="473525"/>
            </a:xfrm>
          </p:grpSpPr>
          <p:cxnSp>
            <p:nvCxnSpPr>
              <p:cNvPr id="148" name="Straight Connector 147"/>
              <p:cNvCxnSpPr>
                <a:cxnSpLocks/>
              </p:cNvCxnSpPr>
              <p:nvPr/>
            </p:nvCxnSpPr>
            <p:spPr bwMode="auto">
              <a:xfrm flipH="1" flipV="1">
                <a:off x="5223060" y="3952789"/>
                <a:ext cx="542545"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Rectangle 148"/>
              <p:cNvSpPr/>
              <p:nvPr/>
            </p:nvSpPr>
            <p:spPr bwMode="auto">
              <a:xfrm rot="5400000">
                <a:off x="4918081" y="3843347"/>
                <a:ext cx="473528" cy="241131"/>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50" name="Oval 149"/>
              <p:cNvSpPr/>
              <p:nvPr/>
            </p:nvSpPr>
            <p:spPr bwMode="auto">
              <a:xfrm rot="10800000">
                <a:off x="5391217" y="3843147"/>
                <a:ext cx="90425"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51" name="Oval 150"/>
              <p:cNvSpPr/>
              <p:nvPr/>
            </p:nvSpPr>
            <p:spPr bwMode="auto">
              <a:xfrm rot="10800000">
                <a:off x="5453087" y="3843147"/>
                <a:ext cx="90424"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6428" name="Group 29"/>
            <p:cNvGrpSpPr>
              <a:grpSpLocks/>
            </p:cNvGrpSpPr>
            <p:nvPr/>
          </p:nvGrpSpPr>
          <p:grpSpPr bwMode="auto">
            <a:xfrm>
              <a:off x="5065663" y="4262438"/>
              <a:ext cx="731895" cy="473075"/>
              <a:chOff x="5034081" y="4262158"/>
              <a:chExt cx="731383" cy="473525"/>
            </a:xfrm>
          </p:grpSpPr>
          <p:cxnSp>
            <p:nvCxnSpPr>
              <p:cNvPr id="153" name="Straight Connector 152"/>
              <p:cNvCxnSpPr>
                <a:cxnSpLocks/>
              </p:cNvCxnSpPr>
              <p:nvPr/>
            </p:nvCxnSpPr>
            <p:spPr bwMode="auto">
              <a:xfrm flipH="1" flipV="1">
                <a:off x="5223059" y="4487782"/>
                <a:ext cx="542545"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Rectangle 153"/>
              <p:cNvSpPr/>
              <p:nvPr/>
            </p:nvSpPr>
            <p:spPr bwMode="auto">
              <a:xfrm rot="5400000">
                <a:off x="4918080" y="4378340"/>
                <a:ext cx="473528" cy="241131"/>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55" name="Oval 154"/>
              <p:cNvSpPr/>
              <p:nvPr/>
            </p:nvSpPr>
            <p:spPr bwMode="auto">
              <a:xfrm rot="10800000">
                <a:off x="5391216" y="4378139"/>
                <a:ext cx="90425"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56" name="Oval 155"/>
              <p:cNvSpPr/>
              <p:nvPr/>
            </p:nvSpPr>
            <p:spPr bwMode="auto">
              <a:xfrm rot="10800000">
                <a:off x="5453086" y="4378139"/>
                <a:ext cx="90424"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6429" name="Group 30"/>
            <p:cNvGrpSpPr>
              <a:grpSpLocks/>
            </p:cNvGrpSpPr>
            <p:nvPr/>
          </p:nvGrpSpPr>
          <p:grpSpPr bwMode="auto">
            <a:xfrm>
              <a:off x="5073601" y="4806950"/>
              <a:ext cx="731896" cy="473075"/>
              <a:chOff x="5042246" y="4806896"/>
              <a:chExt cx="731383" cy="473525"/>
            </a:xfrm>
          </p:grpSpPr>
          <p:cxnSp>
            <p:nvCxnSpPr>
              <p:cNvPr id="158" name="Straight Connector 157"/>
              <p:cNvCxnSpPr>
                <a:cxnSpLocks/>
              </p:cNvCxnSpPr>
              <p:nvPr/>
            </p:nvCxnSpPr>
            <p:spPr bwMode="auto">
              <a:xfrm flipH="1" flipV="1">
                <a:off x="5231223" y="5032524"/>
                <a:ext cx="542544"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Rectangle 158"/>
              <p:cNvSpPr/>
              <p:nvPr/>
            </p:nvSpPr>
            <p:spPr bwMode="auto">
              <a:xfrm rot="5400000">
                <a:off x="4926244" y="4923082"/>
                <a:ext cx="473528" cy="241131"/>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60" name="Oval 159"/>
              <p:cNvSpPr/>
              <p:nvPr/>
            </p:nvSpPr>
            <p:spPr bwMode="auto">
              <a:xfrm rot="10800000">
                <a:off x="5399381" y="4922882"/>
                <a:ext cx="90424"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61" name="Oval 160"/>
              <p:cNvSpPr/>
              <p:nvPr/>
            </p:nvSpPr>
            <p:spPr bwMode="auto">
              <a:xfrm rot="10800000">
                <a:off x="5461249" y="4922882"/>
                <a:ext cx="90425"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6430" name="Group 10271"/>
            <p:cNvGrpSpPr>
              <a:grpSpLocks/>
            </p:cNvGrpSpPr>
            <p:nvPr/>
          </p:nvGrpSpPr>
          <p:grpSpPr bwMode="auto">
            <a:xfrm>
              <a:off x="5073601" y="5340350"/>
              <a:ext cx="731896" cy="474663"/>
              <a:chOff x="5042247" y="5341091"/>
              <a:chExt cx="731383" cy="473525"/>
            </a:xfrm>
          </p:grpSpPr>
          <p:cxnSp>
            <p:nvCxnSpPr>
              <p:cNvPr id="163" name="Straight Connector 162"/>
              <p:cNvCxnSpPr>
                <a:cxnSpLocks/>
              </p:cNvCxnSpPr>
              <p:nvPr/>
            </p:nvCxnSpPr>
            <p:spPr bwMode="auto">
              <a:xfrm flipH="1" flipV="1">
                <a:off x="5231224" y="5567551"/>
                <a:ext cx="542544" cy="15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4" name="Rectangle 163"/>
              <p:cNvSpPr/>
              <p:nvPr/>
            </p:nvSpPr>
            <p:spPr bwMode="auto">
              <a:xfrm rot="5400000">
                <a:off x="4926245" y="5457280"/>
                <a:ext cx="473528" cy="241131"/>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65" name="Oval 164"/>
              <p:cNvSpPr/>
              <p:nvPr/>
            </p:nvSpPr>
            <p:spPr bwMode="auto">
              <a:xfrm rot="10800000">
                <a:off x="5399382" y="5458275"/>
                <a:ext cx="90424"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66" name="Oval 165"/>
              <p:cNvSpPr/>
              <p:nvPr/>
            </p:nvSpPr>
            <p:spPr bwMode="auto">
              <a:xfrm rot="10800000">
                <a:off x="5461250" y="5458275"/>
                <a:ext cx="90425"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6431" name="Straight Connector 7"/>
            <p:cNvCxnSpPr>
              <a:cxnSpLocks noChangeShapeType="1"/>
            </p:cNvCxnSpPr>
            <p:nvPr/>
          </p:nvCxnSpPr>
          <p:spPr bwMode="auto">
            <a:xfrm flipV="1">
              <a:off x="5797558" y="2882900"/>
              <a:ext cx="0" cy="2705100"/>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6432" name="Group 10283"/>
            <p:cNvGrpSpPr>
              <a:grpSpLocks/>
            </p:cNvGrpSpPr>
            <p:nvPr/>
          </p:nvGrpSpPr>
          <p:grpSpPr bwMode="auto">
            <a:xfrm>
              <a:off x="6196053" y="3190875"/>
              <a:ext cx="731895" cy="473075"/>
              <a:chOff x="6164043" y="3190141"/>
              <a:chExt cx="731384" cy="473525"/>
            </a:xfrm>
          </p:grpSpPr>
          <p:cxnSp>
            <p:nvCxnSpPr>
              <p:cNvPr id="175" name="Straight Connector 174"/>
              <p:cNvCxnSpPr>
                <a:cxnSpLocks/>
              </p:cNvCxnSpPr>
              <p:nvPr/>
            </p:nvCxnSpPr>
            <p:spPr bwMode="auto">
              <a:xfrm rot="10800000" flipH="1" flipV="1">
                <a:off x="6164151" y="3434826"/>
                <a:ext cx="542546"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6" name="Rectangle 175"/>
              <p:cNvSpPr/>
              <p:nvPr/>
            </p:nvSpPr>
            <p:spPr bwMode="auto">
              <a:xfrm rot="16200000">
                <a:off x="6538147" y="3306316"/>
                <a:ext cx="473528" cy="24113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77" name="Oval 176"/>
              <p:cNvSpPr/>
              <p:nvPr/>
            </p:nvSpPr>
            <p:spPr bwMode="auto">
              <a:xfrm>
                <a:off x="6448115" y="3329951"/>
                <a:ext cx="90425"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8" name="Oval 177"/>
              <p:cNvSpPr/>
              <p:nvPr/>
            </p:nvSpPr>
            <p:spPr bwMode="auto">
              <a:xfrm>
                <a:off x="6386246" y="3329951"/>
                <a:ext cx="90424"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6433" name="Group 178"/>
            <p:cNvGrpSpPr>
              <a:grpSpLocks/>
            </p:cNvGrpSpPr>
            <p:nvPr/>
          </p:nvGrpSpPr>
          <p:grpSpPr bwMode="auto">
            <a:xfrm rot="10800000">
              <a:off x="6188115" y="3727450"/>
              <a:ext cx="730308" cy="473075"/>
              <a:chOff x="7477354" y="3730172"/>
              <a:chExt cx="731383" cy="473525"/>
            </a:xfrm>
          </p:grpSpPr>
          <p:cxnSp>
            <p:nvCxnSpPr>
              <p:cNvPr id="180" name="Straight Connector 179"/>
              <p:cNvCxnSpPr>
                <a:cxnSpLocks/>
              </p:cNvCxnSpPr>
              <p:nvPr/>
            </p:nvCxnSpPr>
            <p:spPr bwMode="auto">
              <a:xfrm flipH="1" flipV="1">
                <a:off x="7688752" y="3955830"/>
                <a:ext cx="542135"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1" name="Rectangle 180"/>
              <p:cNvSpPr/>
              <p:nvPr/>
            </p:nvSpPr>
            <p:spPr bwMode="auto">
              <a:xfrm rot="5400000">
                <a:off x="7361368" y="3846125"/>
                <a:ext cx="473528" cy="24165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82" name="Oval 181"/>
              <p:cNvSpPr/>
              <p:nvPr/>
            </p:nvSpPr>
            <p:spPr bwMode="auto">
              <a:xfrm rot="10800000">
                <a:off x="7857274" y="3860489"/>
                <a:ext cx="90621"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83" name="Oval 182"/>
              <p:cNvSpPr/>
              <p:nvPr/>
            </p:nvSpPr>
            <p:spPr bwMode="auto">
              <a:xfrm rot="10800000">
                <a:off x="7917688" y="3860489"/>
                <a:ext cx="90621"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6434" name="Group 183"/>
            <p:cNvGrpSpPr>
              <a:grpSpLocks/>
            </p:cNvGrpSpPr>
            <p:nvPr/>
          </p:nvGrpSpPr>
          <p:grpSpPr bwMode="auto">
            <a:xfrm rot="10800000">
              <a:off x="6188115" y="4262438"/>
              <a:ext cx="730308" cy="473075"/>
              <a:chOff x="7477354" y="3730172"/>
              <a:chExt cx="731383" cy="473525"/>
            </a:xfrm>
          </p:grpSpPr>
          <p:cxnSp>
            <p:nvCxnSpPr>
              <p:cNvPr id="185" name="Straight Connector 184"/>
              <p:cNvCxnSpPr>
                <a:cxnSpLocks/>
              </p:cNvCxnSpPr>
              <p:nvPr/>
            </p:nvCxnSpPr>
            <p:spPr bwMode="auto">
              <a:xfrm flipH="1" flipV="1">
                <a:off x="7688752" y="3955827"/>
                <a:ext cx="542135"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6" name="Rectangle 185"/>
              <p:cNvSpPr/>
              <p:nvPr/>
            </p:nvSpPr>
            <p:spPr bwMode="auto">
              <a:xfrm rot="5400000">
                <a:off x="7361368" y="3846122"/>
                <a:ext cx="473528" cy="24165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87" name="Oval 186"/>
              <p:cNvSpPr/>
              <p:nvPr/>
            </p:nvSpPr>
            <p:spPr bwMode="auto">
              <a:xfrm rot="10800000">
                <a:off x="7857274" y="3860486"/>
                <a:ext cx="90621"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88" name="Oval 187"/>
              <p:cNvSpPr/>
              <p:nvPr/>
            </p:nvSpPr>
            <p:spPr bwMode="auto">
              <a:xfrm rot="10800000">
                <a:off x="7917688" y="3860486"/>
                <a:ext cx="90621"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6435" name="Group 10282"/>
            <p:cNvGrpSpPr>
              <a:grpSpLocks/>
            </p:cNvGrpSpPr>
            <p:nvPr/>
          </p:nvGrpSpPr>
          <p:grpSpPr bwMode="auto">
            <a:xfrm>
              <a:off x="6196053" y="4806950"/>
              <a:ext cx="731895" cy="473075"/>
              <a:chOff x="6164042" y="4806896"/>
              <a:chExt cx="731384" cy="473525"/>
            </a:xfrm>
          </p:grpSpPr>
          <p:cxnSp>
            <p:nvCxnSpPr>
              <p:cNvPr id="190" name="Straight Connector 189"/>
              <p:cNvCxnSpPr>
                <a:cxnSpLocks/>
              </p:cNvCxnSpPr>
              <p:nvPr/>
            </p:nvCxnSpPr>
            <p:spPr bwMode="auto">
              <a:xfrm rot="10800000" flipH="1" flipV="1">
                <a:off x="6164150" y="5051592"/>
                <a:ext cx="542546"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1" name="Rectangle 190"/>
              <p:cNvSpPr/>
              <p:nvPr/>
            </p:nvSpPr>
            <p:spPr bwMode="auto">
              <a:xfrm rot="16200000">
                <a:off x="6538146" y="4923082"/>
                <a:ext cx="473528" cy="24113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92" name="Oval 191"/>
              <p:cNvSpPr/>
              <p:nvPr/>
            </p:nvSpPr>
            <p:spPr bwMode="auto">
              <a:xfrm>
                <a:off x="6448114" y="4946717"/>
                <a:ext cx="90425"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3" name="Oval 192"/>
              <p:cNvSpPr/>
              <p:nvPr/>
            </p:nvSpPr>
            <p:spPr bwMode="auto">
              <a:xfrm>
                <a:off x="6386245" y="4946717"/>
                <a:ext cx="90424"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6436" name="Group 10272"/>
            <p:cNvGrpSpPr>
              <a:grpSpLocks/>
            </p:cNvGrpSpPr>
            <p:nvPr/>
          </p:nvGrpSpPr>
          <p:grpSpPr bwMode="auto">
            <a:xfrm>
              <a:off x="6196053" y="5340350"/>
              <a:ext cx="731895" cy="474663"/>
              <a:chOff x="6164043" y="5341091"/>
              <a:chExt cx="731384" cy="473525"/>
            </a:xfrm>
          </p:grpSpPr>
          <p:cxnSp>
            <p:nvCxnSpPr>
              <p:cNvPr id="195" name="Straight Connector 194"/>
              <p:cNvCxnSpPr>
                <a:cxnSpLocks/>
              </p:cNvCxnSpPr>
              <p:nvPr/>
            </p:nvCxnSpPr>
            <p:spPr bwMode="auto">
              <a:xfrm rot="10800000" flipH="1" flipV="1">
                <a:off x="6164151" y="5586556"/>
                <a:ext cx="542546" cy="15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6" name="Rectangle 195"/>
              <p:cNvSpPr/>
              <p:nvPr/>
            </p:nvSpPr>
            <p:spPr bwMode="auto">
              <a:xfrm rot="16200000">
                <a:off x="6538147" y="5457280"/>
                <a:ext cx="473528" cy="24113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97" name="Oval 196"/>
              <p:cNvSpPr/>
              <p:nvPr/>
            </p:nvSpPr>
            <p:spPr bwMode="auto">
              <a:xfrm>
                <a:off x="6448115" y="5480447"/>
                <a:ext cx="90425"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8" name="Oval 197"/>
              <p:cNvSpPr/>
              <p:nvPr/>
            </p:nvSpPr>
            <p:spPr bwMode="auto">
              <a:xfrm>
                <a:off x="6386246" y="5480447"/>
                <a:ext cx="90424"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6437" name="Straight Connector 203"/>
            <p:cNvCxnSpPr>
              <a:cxnSpLocks noChangeShapeType="1"/>
            </p:cNvCxnSpPr>
            <p:nvPr/>
          </p:nvCxnSpPr>
          <p:spPr bwMode="auto">
            <a:xfrm flipV="1">
              <a:off x="6188115" y="2894013"/>
              <a:ext cx="0" cy="2695575"/>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438" name="Straight Connector 10"/>
            <p:cNvCxnSpPr>
              <a:cxnSpLocks noChangeShapeType="1"/>
            </p:cNvCxnSpPr>
            <p:nvPr/>
          </p:nvCxnSpPr>
          <p:spPr bwMode="auto">
            <a:xfrm>
              <a:off x="5314920" y="2874963"/>
              <a:ext cx="1254225" cy="0"/>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439" name="Straight Connector 15"/>
            <p:cNvCxnSpPr>
              <a:cxnSpLocks noChangeShapeType="1"/>
            </p:cNvCxnSpPr>
            <p:nvPr/>
          </p:nvCxnSpPr>
          <p:spPr bwMode="auto">
            <a:xfrm flipH="1" flipV="1">
              <a:off x="5940926" y="1731298"/>
              <a:ext cx="0" cy="1152000"/>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6440" name="Group 421"/>
            <p:cNvGrpSpPr>
              <a:grpSpLocks/>
            </p:cNvGrpSpPr>
            <p:nvPr/>
          </p:nvGrpSpPr>
          <p:grpSpPr bwMode="auto">
            <a:xfrm>
              <a:off x="5726116" y="2327275"/>
              <a:ext cx="431834" cy="292100"/>
              <a:chOff x="6192180" y="2091987"/>
              <a:chExt cx="432006" cy="291924"/>
            </a:xfrm>
          </p:grpSpPr>
          <p:sp>
            <p:nvSpPr>
              <p:cNvPr id="210" name="Oval 209"/>
              <p:cNvSpPr/>
              <p:nvPr/>
            </p:nvSpPr>
            <p:spPr>
              <a:xfrm rot="5400000">
                <a:off x="6321050" y="2080638"/>
                <a:ext cx="174521" cy="4319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11" name="Oval 210"/>
              <p:cNvSpPr/>
              <p:nvPr/>
            </p:nvSpPr>
            <p:spPr>
              <a:xfrm rot="5400000">
                <a:off x="6321050" y="1963233"/>
                <a:ext cx="174521" cy="431972"/>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214" name="Oval 213"/>
            <p:cNvSpPr/>
            <p:nvPr/>
          </p:nvSpPr>
          <p:spPr bwMode="auto">
            <a:xfrm>
              <a:off x="5905648" y="2838424"/>
              <a:ext cx="73025"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15" name="Oval 214"/>
            <p:cNvSpPr/>
            <p:nvPr/>
          </p:nvSpPr>
          <p:spPr bwMode="auto">
            <a:xfrm>
              <a:off x="5761186" y="2846362"/>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16" name="Oval 215"/>
            <p:cNvSpPr/>
            <p:nvPr/>
          </p:nvSpPr>
          <p:spPr bwMode="auto">
            <a:xfrm>
              <a:off x="6151711" y="2846362"/>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6444" name="Rectangle 3"/>
            <p:cNvSpPr>
              <a:spLocks noChangeArrowheads="1"/>
            </p:cNvSpPr>
            <p:nvPr/>
          </p:nvSpPr>
          <p:spPr bwMode="auto">
            <a:xfrm>
              <a:off x="6186527" y="2428875"/>
              <a:ext cx="1178019"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Park Module</a:t>
              </a:r>
            </a:p>
          </p:txBody>
        </p:sp>
        <p:cxnSp>
          <p:nvCxnSpPr>
            <p:cNvPr id="16445" name="Straight Arrow Connector 25"/>
            <p:cNvCxnSpPr>
              <a:cxnSpLocks noChangeShapeType="1"/>
            </p:cNvCxnSpPr>
            <p:nvPr/>
          </p:nvCxnSpPr>
          <p:spPr bwMode="auto">
            <a:xfrm flipV="1">
              <a:off x="1488076" y="5252484"/>
              <a:ext cx="415152" cy="1031358"/>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446" name="Straight Arrow Connector 252"/>
            <p:cNvCxnSpPr>
              <a:cxnSpLocks noChangeShapeType="1"/>
            </p:cNvCxnSpPr>
            <p:nvPr/>
          </p:nvCxnSpPr>
          <p:spPr bwMode="auto">
            <a:xfrm flipH="1" flipV="1">
              <a:off x="5192673" y="5805488"/>
              <a:ext cx="1587" cy="506412"/>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2" name="Rectangle 161"/>
            <p:cNvSpPr/>
            <p:nvPr/>
          </p:nvSpPr>
          <p:spPr bwMode="auto">
            <a:xfrm>
              <a:off x="1819423" y="4589448"/>
              <a:ext cx="360363" cy="576266"/>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67" name="Rectangle 166"/>
            <p:cNvSpPr/>
            <p:nvPr/>
          </p:nvSpPr>
          <p:spPr bwMode="auto">
            <a:xfrm>
              <a:off x="2270273" y="4589448"/>
              <a:ext cx="360363" cy="576266"/>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68" name="Rectangle 167"/>
            <p:cNvSpPr/>
            <p:nvPr/>
          </p:nvSpPr>
          <p:spPr bwMode="auto">
            <a:xfrm>
              <a:off x="2702073" y="4589448"/>
              <a:ext cx="360363" cy="576266"/>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69" name="Rectangle 168"/>
            <p:cNvSpPr/>
            <p:nvPr/>
          </p:nvSpPr>
          <p:spPr bwMode="auto">
            <a:xfrm>
              <a:off x="3133873" y="4589448"/>
              <a:ext cx="360363" cy="576266"/>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70" name="Rectangle 169"/>
            <p:cNvSpPr/>
            <p:nvPr/>
          </p:nvSpPr>
          <p:spPr bwMode="auto">
            <a:xfrm>
              <a:off x="3602186" y="4589448"/>
              <a:ext cx="360362" cy="576266"/>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71" name="Rectangle 170"/>
            <p:cNvSpPr/>
            <p:nvPr/>
          </p:nvSpPr>
          <p:spPr bwMode="auto">
            <a:xfrm>
              <a:off x="4033986" y="4589448"/>
              <a:ext cx="360362" cy="576266"/>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6453" name="Rectangle 3"/>
            <p:cNvSpPr>
              <a:spLocks noChangeArrowheads="1"/>
            </p:cNvSpPr>
            <p:nvPr/>
          </p:nvSpPr>
          <p:spPr bwMode="auto">
            <a:xfrm>
              <a:off x="801895" y="1419190"/>
              <a:ext cx="1290579"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a:t>
              </a:r>
            </a:p>
          </p:txBody>
        </p:sp>
        <p:cxnSp>
          <p:nvCxnSpPr>
            <p:cNvPr id="16454" name="Straight Arrow Connector 21"/>
            <p:cNvCxnSpPr>
              <a:cxnSpLocks noChangeShapeType="1"/>
            </p:cNvCxnSpPr>
            <p:nvPr/>
          </p:nvCxnSpPr>
          <p:spPr bwMode="auto">
            <a:xfrm>
              <a:off x="1903228" y="1676023"/>
              <a:ext cx="1115851" cy="391176"/>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0" name="Rectangle 199"/>
            <p:cNvSpPr/>
            <p:nvPr/>
          </p:nvSpPr>
          <p:spPr bwMode="auto">
            <a:xfrm>
              <a:off x="2808436" y="1477928"/>
              <a:ext cx="3656012" cy="474665"/>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Transmission  System</a:t>
              </a:r>
            </a:p>
          </p:txBody>
        </p:sp>
        <p:cxnSp>
          <p:nvCxnSpPr>
            <p:cNvPr id="16456" name="Straight Arrow Connector 21"/>
            <p:cNvCxnSpPr>
              <a:cxnSpLocks noChangeShapeType="1"/>
            </p:cNvCxnSpPr>
            <p:nvPr/>
          </p:nvCxnSpPr>
          <p:spPr bwMode="auto">
            <a:xfrm flipH="1">
              <a:off x="5904149" y="1927625"/>
              <a:ext cx="1014324" cy="133224"/>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6389" name="Rectangle 2"/>
          <p:cNvSpPr>
            <a:spLocks noChangeArrowheads="1"/>
          </p:cNvSpPr>
          <p:nvPr/>
        </p:nvSpPr>
        <p:spPr bwMode="auto">
          <a:xfrm>
            <a:off x="236538" y="1716088"/>
            <a:ext cx="2390775"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eaLnBrk="1" hangingPunct="1">
              <a:lnSpc>
                <a:spcPct val="90000"/>
              </a:lnSpc>
            </a:pPr>
            <a:r>
              <a:rPr lang="en-GB" altLang="en-US" sz="1200">
                <a:solidFill>
                  <a:srgbClr val="FF0000"/>
                </a:solidFill>
                <a:cs typeface="Arial" charset="0"/>
              </a:rPr>
              <a:t>(As per  PPM </a:t>
            </a:r>
          </a:p>
          <a:p>
            <a:pPr algn="ctr" eaLnBrk="1" hangingPunct="1">
              <a:lnSpc>
                <a:spcPct val="90000"/>
              </a:lnSpc>
            </a:pPr>
            <a:r>
              <a:rPr lang="en-GB" altLang="en-US" sz="1200">
                <a:solidFill>
                  <a:srgbClr val="FF0000"/>
                </a:solidFill>
                <a:cs typeface="Arial" charset="0"/>
              </a:rPr>
              <a:t>CC.6.3.2 – CC.6.3.15)</a:t>
            </a:r>
          </a:p>
        </p:txBody>
      </p:sp>
      <p:sp>
        <p:nvSpPr>
          <p:cNvPr id="16390" name="Rectangle 3"/>
          <p:cNvSpPr>
            <a:spLocks noChangeArrowheads="1"/>
          </p:cNvSpPr>
          <p:nvPr/>
        </p:nvSpPr>
        <p:spPr bwMode="auto">
          <a:xfrm>
            <a:off x="6889750" y="1419225"/>
            <a:ext cx="18002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a:t>
            </a:r>
          </a:p>
          <a:p>
            <a:pPr algn="ctr" eaLnBrk="1" hangingPunct="1">
              <a:lnSpc>
                <a:spcPct val="90000"/>
              </a:lnSpc>
            </a:pPr>
            <a:r>
              <a:rPr lang="en-GB" altLang="en-US" sz="1200">
                <a:solidFill>
                  <a:srgbClr val="FF0000"/>
                </a:solidFill>
                <a:cs typeface="Arial" charset="0"/>
              </a:rPr>
              <a:t>(ESM  PPM  CC.6.3.2 – CC.6.3.15)</a:t>
            </a:r>
          </a:p>
          <a:p>
            <a:pPr algn="ctr" eaLnBrk="1" hangingPunct="1">
              <a:lnSpc>
                <a:spcPct val="90000"/>
              </a:lnSpc>
              <a:spcAft>
                <a:spcPct val="0"/>
              </a:spcAft>
              <a:buClrTx/>
              <a:buFontTx/>
              <a:buNone/>
            </a:pPr>
            <a:endParaRPr lang="en-GB" altLang="en-US" sz="1200">
              <a:solidFill>
                <a:schemeClr val="tx1"/>
              </a:solidFill>
              <a:cs typeface="Arial" charset="0"/>
            </a:endParaRPr>
          </a:p>
        </p:txBody>
      </p:sp>
    </p:spTree>
    <p:extLst>
      <p:ext uri="{BB962C8B-B14F-4D97-AF65-F5344CB8AC3E}">
        <p14:creationId xmlns:p14="http://schemas.microsoft.com/office/powerpoint/2010/main" val="6671074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2"/>
          <p:cNvSpPr>
            <a:spLocks noGrp="1"/>
          </p:cNvSpPr>
          <p:nvPr>
            <p:ph type="sldNum" sz="quarter" idx="10"/>
          </p:nvPr>
        </p:nvSpPr>
        <p:spPr>
          <a:xfrm>
            <a:off x="8650288" y="6637338"/>
            <a:ext cx="493712" cy="220662"/>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1A85F5D5-7FBC-492B-A82D-214F8CCDBBBC}" type="slidenum">
              <a:rPr lang="en-GB" altLang="en-US" sz="1000" smtClean="0">
                <a:solidFill>
                  <a:srgbClr val="000000"/>
                </a:solidFill>
              </a:rPr>
              <a:pPr>
                <a:spcAft>
                  <a:spcPct val="0"/>
                </a:spcAft>
                <a:buClrTx/>
                <a:buFontTx/>
                <a:buNone/>
              </a:pPr>
              <a:t>17</a:t>
            </a:fld>
            <a:endParaRPr lang="en-GB" altLang="en-US" sz="1000" smtClean="0">
              <a:solidFill>
                <a:srgbClr val="000000"/>
              </a:solidFill>
            </a:endParaRPr>
          </a:p>
        </p:txBody>
      </p:sp>
      <p:sp>
        <p:nvSpPr>
          <p:cNvPr id="17411" name="Rectangle 7"/>
          <p:cNvSpPr>
            <a:spLocks noChangeArrowheads="1"/>
          </p:cNvSpPr>
          <p:nvPr/>
        </p:nvSpPr>
        <p:spPr bwMode="auto">
          <a:xfrm>
            <a:off x="185738" y="158750"/>
            <a:ext cx="8594725"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Electricity Storage Units Integrated into a</a:t>
            </a:r>
          </a:p>
          <a:p>
            <a:pPr eaLnBrk="1" hangingPunct="1">
              <a:spcAft>
                <a:spcPct val="0"/>
              </a:spcAft>
              <a:buClrTx/>
              <a:buFontTx/>
              <a:buNone/>
            </a:pPr>
            <a:r>
              <a:rPr lang="en-GB" altLang="en-US" i="1">
                <a:solidFill>
                  <a:srgbClr val="0079C1"/>
                </a:solidFill>
              </a:rPr>
              <a:t>Power Park Module </a:t>
            </a:r>
          </a:p>
        </p:txBody>
      </p:sp>
      <p:grpSp>
        <p:nvGrpSpPr>
          <p:cNvPr id="17412" name="Group 6"/>
          <p:cNvGrpSpPr>
            <a:grpSpLocks/>
          </p:cNvGrpSpPr>
          <p:nvPr/>
        </p:nvGrpSpPr>
        <p:grpSpPr bwMode="auto">
          <a:xfrm>
            <a:off x="1000125" y="1477963"/>
            <a:ext cx="7243763" cy="5241925"/>
            <a:chOff x="999793" y="1477925"/>
            <a:chExt cx="7243762" cy="5241963"/>
          </a:xfrm>
        </p:grpSpPr>
        <p:sp>
          <p:nvSpPr>
            <p:cNvPr id="17414" name="Rectangle 233"/>
            <p:cNvSpPr>
              <a:spLocks noChangeArrowheads="1"/>
            </p:cNvSpPr>
            <p:nvPr/>
          </p:nvSpPr>
          <p:spPr bwMode="auto">
            <a:xfrm>
              <a:off x="999793" y="2143125"/>
              <a:ext cx="7243762" cy="4576763"/>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220" name="Rectangle 219"/>
            <p:cNvSpPr/>
            <p:nvPr/>
          </p:nvSpPr>
          <p:spPr bwMode="auto">
            <a:xfrm>
              <a:off x="1361743" y="2249456"/>
              <a:ext cx="6623049" cy="4198967"/>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440" name="Straight Connector 439"/>
            <p:cNvCxnSpPr>
              <a:cxnSpLocks/>
            </p:cNvCxnSpPr>
            <p:nvPr/>
          </p:nvCxnSpPr>
          <p:spPr bwMode="auto">
            <a:xfrm>
              <a:off x="2187243" y="2868585"/>
              <a:ext cx="0" cy="10842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43" name="Oval 442"/>
            <p:cNvSpPr/>
            <p:nvPr/>
          </p:nvSpPr>
          <p:spPr bwMode="auto">
            <a:xfrm rot="5400000">
              <a:off x="2141206" y="3020987"/>
              <a:ext cx="90488"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44" name="Oval 443"/>
            <p:cNvSpPr/>
            <p:nvPr/>
          </p:nvSpPr>
          <p:spPr bwMode="auto">
            <a:xfrm rot="5400000">
              <a:off x="2141206" y="2960662"/>
              <a:ext cx="90488"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29" name="Straight Connector 428"/>
            <p:cNvCxnSpPr>
              <a:cxnSpLocks/>
            </p:cNvCxnSpPr>
            <p:nvPr/>
          </p:nvCxnSpPr>
          <p:spPr bwMode="auto">
            <a:xfrm>
              <a:off x="2619043" y="2868585"/>
              <a:ext cx="0" cy="10842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2" name="Oval 431"/>
            <p:cNvSpPr/>
            <p:nvPr/>
          </p:nvSpPr>
          <p:spPr bwMode="auto">
            <a:xfrm rot="5400000">
              <a:off x="2573005" y="3020987"/>
              <a:ext cx="90488"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33" name="Oval 432"/>
            <p:cNvSpPr/>
            <p:nvPr/>
          </p:nvSpPr>
          <p:spPr bwMode="auto">
            <a:xfrm rot="5400000">
              <a:off x="2573005" y="2960662"/>
              <a:ext cx="90488"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28" name="Oval 227"/>
            <p:cNvSpPr/>
            <p:nvPr/>
          </p:nvSpPr>
          <p:spPr bwMode="auto">
            <a:xfrm>
              <a:off x="2139618" y="2835247"/>
              <a:ext cx="73025" cy="7143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9" name="Oval 228"/>
            <p:cNvSpPr/>
            <p:nvPr/>
          </p:nvSpPr>
          <p:spPr bwMode="auto">
            <a:xfrm>
              <a:off x="2584118" y="2835247"/>
              <a:ext cx="73025" cy="7143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7424" name="Rectangle 3"/>
            <p:cNvSpPr>
              <a:spLocks noChangeArrowheads="1"/>
            </p:cNvSpPr>
            <p:nvPr/>
          </p:nvSpPr>
          <p:spPr bwMode="auto">
            <a:xfrm>
              <a:off x="5965598" y="6527800"/>
              <a:ext cx="1836653" cy="1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Station</a:t>
              </a:r>
            </a:p>
          </p:txBody>
        </p:sp>
        <p:sp>
          <p:nvSpPr>
            <p:cNvPr id="17425" name="Rectangle 3"/>
            <p:cNvSpPr>
              <a:spLocks noChangeArrowheads="1"/>
            </p:cNvSpPr>
            <p:nvPr/>
          </p:nvSpPr>
          <p:spPr bwMode="auto">
            <a:xfrm>
              <a:off x="1023891" y="1477925"/>
              <a:ext cx="1290579"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Grid Entry </a:t>
              </a:r>
            </a:p>
            <a:p>
              <a:pPr algn="ctr" eaLnBrk="1" hangingPunct="1">
                <a:lnSpc>
                  <a:spcPct val="90000"/>
                </a:lnSpc>
                <a:spcAft>
                  <a:spcPct val="0"/>
                </a:spcAft>
                <a:buClrTx/>
                <a:buFontTx/>
                <a:buNone/>
              </a:pPr>
              <a:r>
                <a:rPr lang="en-GB" altLang="en-US" sz="1200">
                  <a:solidFill>
                    <a:schemeClr val="tx1"/>
                  </a:solidFill>
                  <a:cs typeface="Arial" charset="0"/>
                </a:rPr>
                <a:t>Point</a:t>
              </a:r>
            </a:p>
          </p:txBody>
        </p:sp>
        <p:grpSp>
          <p:nvGrpSpPr>
            <p:cNvPr id="17426" name="Group 27"/>
            <p:cNvGrpSpPr>
              <a:grpSpLocks/>
            </p:cNvGrpSpPr>
            <p:nvPr/>
          </p:nvGrpSpPr>
          <p:grpSpPr bwMode="auto">
            <a:xfrm>
              <a:off x="3371742" y="3190875"/>
              <a:ext cx="731803" cy="473075"/>
              <a:chOff x="5042247" y="3190141"/>
              <a:chExt cx="731383" cy="473525"/>
            </a:xfrm>
          </p:grpSpPr>
          <p:cxnSp>
            <p:nvCxnSpPr>
              <p:cNvPr id="133" name="Straight Connector 132"/>
              <p:cNvCxnSpPr>
                <a:cxnSpLocks/>
              </p:cNvCxnSpPr>
              <p:nvPr/>
            </p:nvCxnSpPr>
            <p:spPr bwMode="auto">
              <a:xfrm flipH="1" flipV="1">
                <a:off x="5230828" y="3415756"/>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5" name="Rectangle 134"/>
              <p:cNvSpPr/>
              <p:nvPr/>
            </p:nvSpPr>
            <p:spPr bwMode="auto">
              <a:xfrm rot="5400000">
                <a:off x="4925839" y="3306299"/>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36" name="Oval 135"/>
              <p:cNvSpPr/>
              <p:nvPr/>
            </p:nvSpPr>
            <p:spPr bwMode="auto">
              <a:xfrm rot="10800000">
                <a:off x="5399006" y="3306114"/>
                <a:ext cx="90435"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37" name="Oval 136"/>
              <p:cNvSpPr/>
              <p:nvPr/>
            </p:nvSpPr>
            <p:spPr bwMode="auto">
              <a:xfrm rot="10800000">
                <a:off x="5460883" y="3306114"/>
                <a:ext cx="90436"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27" name="Group 28"/>
            <p:cNvGrpSpPr>
              <a:grpSpLocks/>
            </p:cNvGrpSpPr>
            <p:nvPr/>
          </p:nvGrpSpPr>
          <p:grpSpPr bwMode="auto">
            <a:xfrm>
              <a:off x="3363804" y="3727450"/>
              <a:ext cx="731804" cy="473075"/>
              <a:chOff x="5034082" y="3727168"/>
              <a:chExt cx="731383" cy="473525"/>
            </a:xfrm>
          </p:grpSpPr>
          <p:cxnSp>
            <p:nvCxnSpPr>
              <p:cNvPr id="148" name="Straight Connector 147"/>
              <p:cNvCxnSpPr>
                <a:cxnSpLocks/>
              </p:cNvCxnSpPr>
              <p:nvPr/>
            </p:nvCxnSpPr>
            <p:spPr bwMode="auto">
              <a:xfrm flipH="1" flipV="1">
                <a:off x="5222662" y="3952787"/>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Rectangle 148"/>
              <p:cNvSpPr/>
              <p:nvPr/>
            </p:nvSpPr>
            <p:spPr bwMode="auto">
              <a:xfrm rot="5400000">
                <a:off x="4917675" y="3843330"/>
                <a:ext cx="473528" cy="241161"/>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50" name="Oval 149"/>
              <p:cNvSpPr/>
              <p:nvPr/>
            </p:nvSpPr>
            <p:spPr bwMode="auto">
              <a:xfrm rot="10800000">
                <a:off x="5390841" y="3843145"/>
                <a:ext cx="90436"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51" name="Oval 150"/>
              <p:cNvSpPr/>
              <p:nvPr/>
            </p:nvSpPr>
            <p:spPr bwMode="auto">
              <a:xfrm rot="10800000">
                <a:off x="5452718" y="3843145"/>
                <a:ext cx="90435"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28" name="Group 29"/>
            <p:cNvGrpSpPr>
              <a:grpSpLocks/>
            </p:cNvGrpSpPr>
            <p:nvPr/>
          </p:nvGrpSpPr>
          <p:grpSpPr bwMode="auto">
            <a:xfrm>
              <a:off x="3363804" y="4262438"/>
              <a:ext cx="731804" cy="473075"/>
              <a:chOff x="5034081" y="4262158"/>
              <a:chExt cx="731383" cy="473525"/>
            </a:xfrm>
          </p:grpSpPr>
          <p:cxnSp>
            <p:nvCxnSpPr>
              <p:cNvPr id="153" name="Straight Connector 152"/>
              <p:cNvCxnSpPr>
                <a:cxnSpLocks/>
              </p:cNvCxnSpPr>
              <p:nvPr/>
            </p:nvCxnSpPr>
            <p:spPr bwMode="auto">
              <a:xfrm flipH="1" flipV="1">
                <a:off x="5222661" y="4487781"/>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Rectangle 153"/>
              <p:cNvSpPr/>
              <p:nvPr/>
            </p:nvSpPr>
            <p:spPr bwMode="auto">
              <a:xfrm rot="5400000">
                <a:off x="4917674" y="4378324"/>
                <a:ext cx="473528" cy="241161"/>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55" name="Oval 154"/>
              <p:cNvSpPr/>
              <p:nvPr/>
            </p:nvSpPr>
            <p:spPr bwMode="auto">
              <a:xfrm rot="10800000">
                <a:off x="5390840" y="4378138"/>
                <a:ext cx="90436"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56" name="Oval 155"/>
              <p:cNvSpPr/>
              <p:nvPr/>
            </p:nvSpPr>
            <p:spPr bwMode="auto">
              <a:xfrm rot="10800000">
                <a:off x="5452717" y="4378138"/>
                <a:ext cx="90435"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29" name="Group 30"/>
            <p:cNvGrpSpPr>
              <a:grpSpLocks/>
            </p:cNvGrpSpPr>
            <p:nvPr/>
          </p:nvGrpSpPr>
          <p:grpSpPr bwMode="auto">
            <a:xfrm>
              <a:off x="3371742" y="4806950"/>
              <a:ext cx="731803" cy="473075"/>
              <a:chOff x="5042246" y="4806896"/>
              <a:chExt cx="731383" cy="473525"/>
            </a:xfrm>
          </p:grpSpPr>
          <p:cxnSp>
            <p:nvCxnSpPr>
              <p:cNvPr id="158" name="Straight Connector 157"/>
              <p:cNvCxnSpPr>
                <a:cxnSpLocks/>
              </p:cNvCxnSpPr>
              <p:nvPr/>
            </p:nvCxnSpPr>
            <p:spPr bwMode="auto">
              <a:xfrm flipH="1" flipV="1">
                <a:off x="5230827" y="5032523"/>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Rectangle 158"/>
              <p:cNvSpPr/>
              <p:nvPr/>
            </p:nvSpPr>
            <p:spPr bwMode="auto">
              <a:xfrm rot="5400000">
                <a:off x="4925838" y="4923066"/>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60" name="Oval 159"/>
              <p:cNvSpPr/>
              <p:nvPr/>
            </p:nvSpPr>
            <p:spPr bwMode="auto">
              <a:xfrm rot="10800000">
                <a:off x="5399005" y="4922881"/>
                <a:ext cx="90435"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61" name="Oval 160"/>
              <p:cNvSpPr/>
              <p:nvPr/>
            </p:nvSpPr>
            <p:spPr bwMode="auto">
              <a:xfrm rot="10800000">
                <a:off x="5460882" y="4922881"/>
                <a:ext cx="90436"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30" name="Group 10271"/>
            <p:cNvGrpSpPr>
              <a:grpSpLocks/>
            </p:cNvGrpSpPr>
            <p:nvPr/>
          </p:nvGrpSpPr>
          <p:grpSpPr bwMode="auto">
            <a:xfrm>
              <a:off x="3371742" y="5340350"/>
              <a:ext cx="731803" cy="474663"/>
              <a:chOff x="5042247" y="5341091"/>
              <a:chExt cx="731383" cy="473525"/>
            </a:xfrm>
          </p:grpSpPr>
          <p:cxnSp>
            <p:nvCxnSpPr>
              <p:cNvPr id="163" name="Straight Connector 162"/>
              <p:cNvCxnSpPr>
                <a:cxnSpLocks/>
              </p:cNvCxnSpPr>
              <p:nvPr/>
            </p:nvCxnSpPr>
            <p:spPr bwMode="auto">
              <a:xfrm flipH="1" flipV="1">
                <a:off x="5230828" y="5567551"/>
                <a:ext cx="542613" cy="15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4" name="Rectangle 163"/>
              <p:cNvSpPr/>
              <p:nvPr/>
            </p:nvSpPr>
            <p:spPr bwMode="auto">
              <a:xfrm rot="5400000">
                <a:off x="4925839" y="5457265"/>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65" name="Oval 164"/>
              <p:cNvSpPr/>
              <p:nvPr/>
            </p:nvSpPr>
            <p:spPr bwMode="auto">
              <a:xfrm rot="10800000">
                <a:off x="5399006" y="5458275"/>
                <a:ext cx="90435"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66" name="Oval 165"/>
              <p:cNvSpPr/>
              <p:nvPr/>
            </p:nvSpPr>
            <p:spPr bwMode="auto">
              <a:xfrm rot="10800000">
                <a:off x="5460883" y="5458275"/>
                <a:ext cx="90436"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7431" name="Straight Connector 7"/>
            <p:cNvCxnSpPr>
              <a:cxnSpLocks noChangeShapeType="1"/>
            </p:cNvCxnSpPr>
            <p:nvPr/>
          </p:nvCxnSpPr>
          <p:spPr bwMode="auto">
            <a:xfrm flipV="1">
              <a:off x="4095609" y="2882900"/>
              <a:ext cx="0" cy="2705100"/>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7432" name="Group 10283"/>
            <p:cNvGrpSpPr>
              <a:grpSpLocks/>
            </p:cNvGrpSpPr>
            <p:nvPr/>
          </p:nvGrpSpPr>
          <p:grpSpPr bwMode="auto">
            <a:xfrm>
              <a:off x="5598902" y="3176588"/>
              <a:ext cx="730216" cy="473075"/>
              <a:chOff x="6164043" y="3190141"/>
              <a:chExt cx="731384" cy="473525"/>
            </a:xfrm>
          </p:grpSpPr>
          <p:cxnSp>
            <p:nvCxnSpPr>
              <p:cNvPr id="175" name="Straight Connector 174"/>
              <p:cNvCxnSpPr>
                <a:cxnSpLocks/>
              </p:cNvCxnSpPr>
              <p:nvPr/>
            </p:nvCxnSpPr>
            <p:spPr bwMode="auto">
              <a:xfrm rot="10800000" flipH="1" flipV="1">
                <a:off x="6163921" y="3434824"/>
                <a:ext cx="54220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6" name="Rectangle 175"/>
              <p:cNvSpPr/>
              <p:nvPr/>
            </p:nvSpPr>
            <p:spPr bwMode="auto">
              <a:xfrm rot="16200000">
                <a:off x="6537731" y="3306036"/>
                <a:ext cx="473528" cy="241686"/>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77" name="Oval 176"/>
              <p:cNvSpPr/>
              <p:nvPr/>
            </p:nvSpPr>
            <p:spPr bwMode="auto">
              <a:xfrm>
                <a:off x="6446948" y="3329949"/>
                <a:ext cx="90632"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8" name="Oval 177"/>
              <p:cNvSpPr/>
              <p:nvPr/>
            </p:nvSpPr>
            <p:spPr bwMode="auto">
              <a:xfrm>
                <a:off x="6386526" y="3329949"/>
                <a:ext cx="90632"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33" name="Group 178"/>
            <p:cNvGrpSpPr>
              <a:grpSpLocks/>
            </p:cNvGrpSpPr>
            <p:nvPr/>
          </p:nvGrpSpPr>
          <p:grpSpPr bwMode="auto">
            <a:xfrm rot="10800000">
              <a:off x="5590965" y="3713163"/>
              <a:ext cx="730216" cy="474662"/>
              <a:chOff x="7477354" y="3730172"/>
              <a:chExt cx="731383" cy="473525"/>
            </a:xfrm>
          </p:grpSpPr>
          <p:cxnSp>
            <p:nvCxnSpPr>
              <p:cNvPr id="180" name="Straight Connector 179"/>
              <p:cNvCxnSpPr>
                <a:cxnSpLocks/>
              </p:cNvCxnSpPr>
              <p:nvPr/>
            </p:nvCxnSpPr>
            <p:spPr bwMode="auto">
              <a:xfrm flipH="1" flipV="1">
                <a:off x="7695278" y="3956661"/>
                <a:ext cx="542203" cy="15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1" name="Rectangle 180"/>
              <p:cNvSpPr/>
              <p:nvPr/>
            </p:nvSpPr>
            <p:spPr bwMode="auto">
              <a:xfrm rot="5400000">
                <a:off x="7375832" y="3846112"/>
                <a:ext cx="473528" cy="241686"/>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82" name="Oval 181"/>
              <p:cNvSpPr/>
              <p:nvPr/>
            </p:nvSpPr>
            <p:spPr bwMode="auto">
              <a:xfrm rot="10800000">
                <a:off x="7863822" y="3847385"/>
                <a:ext cx="90633" cy="21696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83" name="Oval 182"/>
              <p:cNvSpPr/>
              <p:nvPr/>
            </p:nvSpPr>
            <p:spPr bwMode="auto">
              <a:xfrm rot="10800000">
                <a:off x="7924243" y="3847385"/>
                <a:ext cx="90633" cy="21696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34" name="Group 183"/>
            <p:cNvGrpSpPr>
              <a:grpSpLocks/>
            </p:cNvGrpSpPr>
            <p:nvPr/>
          </p:nvGrpSpPr>
          <p:grpSpPr bwMode="auto">
            <a:xfrm rot="10800000">
              <a:off x="5590965" y="4248150"/>
              <a:ext cx="730216" cy="474663"/>
              <a:chOff x="7477354" y="3730172"/>
              <a:chExt cx="731383" cy="473525"/>
            </a:xfrm>
          </p:grpSpPr>
          <p:cxnSp>
            <p:nvCxnSpPr>
              <p:cNvPr id="185" name="Straight Connector 184"/>
              <p:cNvCxnSpPr>
                <a:cxnSpLocks/>
              </p:cNvCxnSpPr>
              <p:nvPr/>
            </p:nvCxnSpPr>
            <p:spPr bwMode="auto">
              <a:xfrm flipH="1" flipV="1">
                <a:off x="7695278" y="3956657"/>
                <a:ext cx="542203" cy="15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6" name="Rectangle 185"/>
              <p:cNvSpPr/>
              <p:nvPr/>
            </p:nvSpPr>
            <p:spPr bwMode="auto">
              <a:xfrm rot="5400000">
                <a:off x="7375832" y="3846108"/>
                <a:ext cx="473528" cy="241686"/>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87" name="Oval 186"/>
              <p:cNvSpPr/>
              <p:nvPr/>
            </p:nvSpPr>
            <p:spPr bwMode="auto">
              <a:xfrm rot="10800000">
                <a:off x="7863822" y="3847381"/>
                <a:ext cx="90633"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88" name="Oval 187"/>
              <p:cNvSpPr/>
              <p:nvPr/>
            </p:nvSpPr>
            <p:spPr bwMode="auto">
              <a:xfrm rot="10800000">
                <a:off x="7924243" y="3847381"/>
                <a:ext cx="90633"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35" name="Group 10282"/>
            <p:cNvGrpSpPr>
              <a:grpSpLocks/>
            </p:cNvGrpSpPr>
            <p:nvPr/>
          </p:nvGrpSpPr>
          <p:grpSpPr bwMode="auto">
            <a:xfrm>
              <a:off x="5598902" y="4794250"/>
              <a:ext cx="730216" cy="473075"/>
              <a:chOff x="6164042" y="4806896"/>
              <a:chExt cx="731384" cy="473525"/>
            </a:xfrm>
          </p:grpSpPr>
          <p:cxnSp>
            <p:nvCxnSpPr>
              <p:cNvPr id="190" name="Straight Connector 189"/>
              <p:cNvCxnSpPr>
                <a:cxnSpLocks/>
              </p:cNvCxnSpPr>
              <p:nvPr/>
            </p:nvCxnSpPr>
            <p:spPr bwMode="auto">
              <a:xfrm rot="10800000" flipH="1" flipV="1">
                <a:off x="6163920" y="5051591"/>
                <a:ext cx="54220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1" name="Rectangle 190"/>
              <p:cNvSpPr/>
              <p:nvPr/>
            </p:nvSpPr>
            <p:spPr bwMode="auto">
              <a:xfrm rot="16200000">
                <a:off x="6537730" y="4922804"/>
                <a:ext cx="473528" cy="241686"/>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92" name="Oval 191"/>
              <p:cNvSpPr/>
              <p:nvPr/>
            </p:nvSpPr>
            <p:spPr bwMode="auto">
              <a:xfrm>
                <a:off x="6446947" y="4946716"/>
                <a:ext cx="90632"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3" name="Oval 192"/>
              <p:cNvSpPr/>
              <p:nvPr/>
            </p:nvSpPr>
            <p:spPr bwMode="auto">
              <a:xfrm>
                <a:off x="6386525" y="4946716"/>
                <a:ext cx="90632"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36" name="Group 10272"/>
            <p:cNvGrpSpPr>
              <a:grpSpLocks/>
            </p:cNvGrpSpPr>
            <p:nvPr/>
          </p:nvGrpSpPr>
          <p:grpSpPr bwMode="auto">
            <a:xfrm>
              <a:off x="5598902" y="5327650"/>
              <a:ext cx="730216" cy="473075"/>
              <a:chOff x="6164043" y="5341091"/>
              <a:chExt cx="731384" cy="473525"/>
            </a:xfrm>
          </p:grpSpPr>
          <p:cxnSp>
            <p:nvCxnSpPr>
              <p:cNvPr id="195" name="Straight Connector 194"/>
              <p:cNvCxnSpPr>
                <a:cxnSpLocks/>
              </p:cNvCxnSpPr>
              <p:nvPr/>
            </p:nvCxnSpPr>
            <p:spPr bwMode="auto">
              <a:xfrm rot="10800000" flipH="1" flipV="1">
                <a:off x="6163921" y="5585790"/>
                <a:ext cx="54220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6" name="Rectangle 195"/>
              <p:cNvSpPr/>
              <p:nvPr/>
            </p:nvSpPr>
            <p:spPr bwMode="auto">
              <a:xfrm rot="16200000">
                <a:off x="6537731" y="5457003"/>
                <a:ext cx="473528" cy="241686"/>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97" name="Oval 196"/>
              <p:cNvSpPr/>
              <p:nvPr/>
            </p:nvSpPr>
            <p:spPr bwMode="auto">
              <a:xfrm>
                <a:off x="6446948" y="5480915"/>
                <a:ext cx="90632"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8" name="Oval 197"/>
              <p:cNvSpPr/>
              <p:nvPr/>
            </p:nvSpPr>
            <p:spPr bwMode="auto">
              <a:xfrm>
                <a:off x="6386526" y="5480915"/>
                <a:ext cx="90632"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7437" name="Straight Connector 203"/>
            <p:cNvCxnSpPr>
              <a:cxnSpLocks noChangeShapeType="1"/>
            </p:cNvCxnSpPr>
            <p:nvPr/>
          </p:nvCxnSpPr>
          <p:spPr bwMode="auto">
            <a:xfrm flipV="1">
              <a:off x="5590965" y="2879725"/>
              <a:ext cx="0" cy="2695575"/>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38" name="Straight Connector 10"/>
            <p:cNvCxnSpPr>
              <a:cxnSpLocks noChangeShapeType="1"/>
            </p:cNvCxnSpPr>
            <p:nvPr/>
          </p:nvCxnSpPr>
          <p:spPr bwMode="auto">
            <a:xfrm flipV="1">
              <a:off x="1828763" y="2859088"/>
              <a:ext cx="5949676" cy="15875"/>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39" name="Straight Connector 15"/>
            <p:cNvCxnSpPr>
              <a:cxnSpLocks noChangeShapeType="1"/>
            </p:cNvCxnSpPr>
            <p:nvPr/>
          </p:nvCxnSpPr>
          <p:spPr bwMode="auto">
            <a:xfrm flipH="1" flipV="1">
              <a:off x="4592638" y="1775991"/>
              <a:ext cx="0" cy="1080000"/>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7440" name="Group 421"/>
            <p:cNvGrpSpPr>
              <a:grpSpLocks/>
            </p:cNvGrpSpPr>
            <p:nvPr/>
          </p:nvGrpSpPr>
          <p:grpSpPr bwMode="auto">
            <a:xfrm>
              <a:off x="4368646" y="2386013"/>
              <a:ext cx="431780" cy="292100"/>
              <a:chOff x="6192180" y="2091987"/>
              <a:chExt cx="432006" cy="291924"/>
            </a:xfrm>
          </p:grpSpPr>
          <p:sp>
            <p:nvSpPr>
              <p:cNvPr id="210" name="Oval 209"/>
              <p:cNvSpPr/>
              <p:nvPr/>
            </p:nvSpPr>
            <p:spPr>
              <a:xfrm rot="5400000">
                <a:off x="6320754" y="2080609"/>
                <a:ext cx="174521" cy="43202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11" name="Oval 210"/>
              <p:cNvSpPr/>
              <p:nvPr/>
            </p:nvSpPr>
            <p:spPr>
              <a:xfrm rot="5400000">
                <a:off x="6320754" y="1963204"/>
                <a:ext cx="174521" cy="43202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215" name="Oval 214"/>
            <p:cNvSpPr/>
            <p:nvPr/>
          </p:nvSpPr>
          <p:spPr bwMode="auto">
            <a:xfrm>
              <a:off x="4058906" y="2836835"/>
              <a:ext cx="73025"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16" name="Oval 215"/>
            <p:cNvSpPr/>
            <p:nvPr/>
          </p:nvSpPr>
          <p:spPr bwMode="auto">
            <a:xfrm>
              <a:off x="5554330" y="2833660"/>
              <a:ext cx="73025"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7443" name="Rectangle 3"/>
            <p:cNvSpPr>
              <a:spLocks noChangeArrowheads="1"/>
            </p:cNvSpPr>
            <p:nvPr/>
          </p:nvSpPr>
          <p:spPr bwMode="auto">
            <a:xfrm>
              <a:off x="6168788" y="2386013"/>
              <a:ext cx="1177871"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Park Module</a:t>
              </a:r>
            </a:p>
          </p:txBody>
        </p:sp>
        <p:cxnSp>
          <p:nvCxnSpPr>
            <p:cNvPr id="17444" name="Straight Arrow Connector 21"/>
            <p:cNvCxnSpPr>
              <a:cxnSpLocks noChangeShapeType="1"/>
            </p:cNvCxnSpPr>
            <p:nvPr/>
          </p:nvCxnSpPr>
          <p:spPr bwMode="auto">
            <a:xfrm>
              <a:off x="2584118" y="2062716"/>
              <a:ext cx="1902822" cy="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445" name="Rectangle 3"/>
            <p:cNvSpPr>
              <a:spLocks noChangeArrowheads="1"/>
            </p:cNvSpPr>
            <p:nvPr/>
          </p:nvSpPr>
          <p:spPr bwMode="auto">
            <a:xfrm>
              <a:off x="1209480" y="4444446"/>
              <a:ext cx="1836654"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a:t>
              </a:r>
            </a:p>
            <a:p>
              <a:pPr algn="ctr" eaLnBrk="1" hangingPunct="1">
                <a:lnSpc>
                  <a:spcPct val="90000"/>
                </a:lnSpc>
                <a:spcAft>
                  <a:spcPct val="0"/>
                </a:spcAft>
                <a:buClrTx/>
                <a:buFontTx/>
                <a:buNone/>
              </a:pPr>
              <a:r>
                <a:rPr lang="en-GB" altLang="en-US" sz="1200">
                  <a:solidFill>
                    <a:srgbClr val="339966"/>
                  </a:solidFill>
                  <a:cs typeface="Arial" charset="0"/>
                </a:rPr>
                <a:t>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17446" name="Rectangle 3"/>
            <p:cNvSpPr>
              <a:spLocks noChangeArrowheads="1"/>
            </p:cNvSpPr>
            <p:nvPr/>
          </p:nvSpPr>
          <p:spPr bwMode="auto">
            <a:xfrm>
              <a:off x="3827333" y="5862638"/>
              <a:ext cx="1836654"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C00000"/>
                  </a:solidFill>
                  <a:cs typeface="Arial" charset="0"/>
                </a:rPr>
                <a:t>Power Park Unit</a:t>
              </a:r>
            </a:p>
            <a:p>
              <a:pPr algn="ctr" eaLnBrk="1" hangingPunct="1">
                <a:lnSpc>
                  <a:spcPct val="90000"/>
                </a:lnSpc>
                <a:spcAft>
                  <a:spcPct val="0"/>
                </a:spcAft>
                <a:buClrTx/>
                <a:buFontTx/>
                <a:buNone/>
              </a:pPr>
              <a:r>
                <a:rPr lang="en-GB" altLang="en-US" sz="1200">
                  <a:solidFill>
                    <a:srgbClr val="C00000"/>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167" name="Oval 166"/>
            <p:cNvSpPr/>
            <p:nvPr/>
          </p:nvSpPr>
          <p:spPr bwMode="auto">
            <a:xfrm>
              <a:off x="4557381" y="2830485"/>
              <a:ext cx="73025"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grpSp>
          <p:nvGrpSpPr>
            <p:cNvPr id="17448" name="Group 167"/>
            <p:cNvGrpSpPr>
              <a:grpSpLocks/>
            </p:cNvGrpSpPr>
            <p:nvPr/>
          </p:nvGrpSpPr>
          <p:grpSpPr bwMode="auto">
            <a:xfrm>
              <a:off x="4530564" y="3181350"/>
              <a:ext cx="731803" cy="473075"/>
              <a:chOff x="5042247" y="3190141"/>
              <a:chExt cx="731383" cy="473525"/>
            </a:xfrm>
          </p:grpSpPr>
          <p:cxnSp>
            <p:nvCxnSpPr>
              <p:cNvPr id="169" name="Straight Connector 168"/>
              <p:cNvCxnSpPr>
                <a:cxnSpLocks/>
              </p:cNvCxnSpPr>
              <p:nvPr/>
            </p:nvCxnSpPr>
            <p:spPr bwMode="auto">
              <a:xfrm flipH="1" flipV="1">
                <a:off x="5230881" y="3415756"/>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0" name="Rectangle 169"/>
              <p:cNvSpPr/>
              <p:nvPr/>
            </p:nvSpPr>
            <p:spPr bwMode="auto">
              <a:xfrm rot="5400000">
                <a:off x="4925892" y="3306299"/>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71" name="Oval 170"/>
              <p:cNvSpPr/>
              <p:nvPr/>
            </p:nvSpPr>
            <p:spPr bwMode="auto">
              <a:xfrm rot="10800000">
                <a:off x="5399059" y="3306114"/>
                <a:ext cx="90435"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2" name="Oval 171"/>
              <p:cNvSpPr/>
              <p:nvPr/>
            </p:nvSpPr>
            <p:spPr bwMode="auto">
              <a:xfrm rot="10800000">
                <a:off x="5460936" y="3306114"/>
                <a:ext cx="90436"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49" name="Group 172"/>
            <p:cNvGrpSpPr>
              <a:grpSpLocks/>
            </p:cNvGrpSpPr>
            <p:nvPr/>
          </p:nvGrpSpPr>
          <p:grpSpPr bwMode="auto">
            <a:xfrm>
              <a:off x="4522626" y="3717925"/>
              <a:ext cx="731804" cy="474663"/>
              <a:chOff x="5034082" y="3727168"/>
              <a:chExt cx="731383" cy="473525"/>
            </a:xfrm>
          </p:grpSpPr>
          <p:cxnSp>
            <p:nvCxnSpPr>
              <p:cNvPr id="174" name="Straight Connector 173"/>
              <p:cNvCxnSpPr>
                <a:cxnSpLocks/>
              </p:cNvCxnSpPr>
              <p:nvPr/>
            </p:nvCxnSpPr>
            <p:spPr bwMode="auto">
              <a:xfrm flipH="1" flipV="1">
                <a:off x="5222715" y="3953616"/>
                <a:ext cx="542613" cy="15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9" name="Rectangle 188"/>
              <p:cNvSpPr/>
              <p:nvPr/>
            </p:nvSpPr>
            <p:spPr bwMode="auto">
              <a:xfrm rot="5400000">
                <a:off x="4917728" y="3843330"/>
                <a:ext cx="473528" cy="241161"/>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94" name="Oval 193"/>
              <p:cNvSpPr/>
              <p:nvPr/>
            </p:nvSpPr>
            <p:spPr bwMode="auto">
              <a:xfrm rot="10800000">
                <a:off x="5390894" y="3844340"/>
                <a:ext cx="90436"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9" name="Oval 198"/>
              <p:cNvSpPr/>
              <p:nvPr/>
            </p:nvSpPr>
            <p:spPr bwMode="auto">
              <a:xfrm rot="10800000">
                <a:off x="5452771" y="3844340"/>
                <a:ext cx="90435"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50" name="Group 199"/>
            <p:cNvGrpSpPr>
              <a:grpSpLocks/>
            </p:cNvGrpSpPr>
            <p:nvPr/>
          </p:nvGrpSpPr>
          <p:grpSpPr bwMode="auto">
            <a:xfrm>
              <a:off x="4522626" y="4252913"/>
              <a:ext cx="731804" cy="474662"/>
              <a:chOff x="5034081" y="4262158"/>
              <a:chExt cx="731383" cy="473525"/>
            </a:xfrm>
          </p:grpSpPr>
          <p:cxnSp>
            <p:nvCxnSpPr>
              <p:cNvPr id="201" name="Straight Connector 200"/>
              <p:cNvCxnSpPr>
                <a:cxnSpLocks/>
              </p:cNvCxnSpPr>
              <p:nvPr/>
            </p:nvCxnSpPr>
            <p:spPr bwMode="auto">
              <a:xfrm flipH="1" flipV="1">
                <a:off x="5222714" y="4488610"/>
                <a:ext cx="542613" cy="15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02" name="Rectangle 201"/>
              <p:cNvSpPr/>
              <p:nvPr/>
            </p:nvSpPr>
            <p:spPr bwMode="auto">
              <a:xfrm rot="5400000">
                <a:off x="4917728" y="4378323"/>
                <a:ext cx="473528" cy="241161"/>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203" name="Oval 202"/>
              <p:cNvSpPr/>
              <p:nvPr/>
            </p:nvSpPr>
            <p:spPr bwMode="auto">
              <a:xfrm rot="10800000">
                <a:off x="5390893" y="4379334"/>
                <a:ext cx="90436" cy="21696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05" name="Oval 204"/>
              <p:cNvSpPr/>
              <p:nvPr/>
            </p:nvSpPr>
            <p:spPr bwMode="auto">
              <a:xfrm rot="10800000">
                <a:off x="5452770" y="4379334"/>
                <a:ext cx="90435" cy="21696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51" name="Group 205"/>
            <p:cNvGrpSpPr>
              <a:grpSpLocks/>
            </p:cNvGrpSpPr>
            <p:nvPr/>
          </p:nvGrpSpPr>
          <p:grpSpPr bwMode="auto">
            <a:xfrm>
              <a:off x="4530564" y="4799013"/>
              <a:ext cx="731803" cy="473075"/>
              <a:chOff x="5042246" y="4806896"/>
              <a:chExt cx="731383" cy="473525"/>
            </a:xfrm>
          </p:grpSpPr>
          <p:cxnSp>
            <p:nvCxnSpPr>
              <p:cNvPr id="207" name="Straight Connector 206"/>
              <p:cNvCxnSpPr>
                <a:cxnSpLocks/>
              </p:cNvCxnSpPr>
              <p:nvPr/>
            </p:nvCxnSpPr>
            <p:spPr bwMode="auto">
              <a:xfrm flipH="1" flipV="1">
                <a:off x="5230880" y="5032523"/>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08" name="Rectangle 207"/>
              <p:cNvSpPr/>
              <p:nvPr/>
            </p:nvSpPr>
            <p:spPr bwMode="auto">
              <a:xfrm rot="5400000">
                <a:off x="4925891" y="4923066"/>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212" name="Oval 211"/>
              <p:cNvSpPr/>
              <p:nvPr/>
            </p:nvSpPr>
            <p:spPr bwMode="auto">
              <a:xfrm rot="10800000">
                <a:off x="5399058" y="4922880"/>
                <a:ext cx="90435"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13" name="Oval 212"/>
              <p:cNvSpPr/>
              <p:nvPr/>
            </p:nvSpPr>
            <p:spPr bwMode="auto">
              <a:xfrm rot="10800000">
                <a:off x="5460935" y="4922880"/>
                <a:ext cx="90436"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52" name="Group 216"/>
            <p:cNvGrpSpPr>
              <a:grpSpLocks/>
            </p:cNvGrpSpPr>
            <p:nvPr/>
          </p:nvGrpSpPr>
          <p:grpSpPr bwMode="auto">
            <a:xfrm>
              <a:off x="4530564" y="5332413"/>
              <a:ext cx="731803" cy="473075"/>
              <a:chOff x="5042247" y="5341091"/>
              <a:chExt cx="731383" cy="473525"/>
            </a:xfrm>
          </p:grpSpPr>
          <p:cxnSp>
            <p:nvCxnSpPr>
              <p:cNvPr id="218" name="Straight Connector 217"/>
              <p:cNvCxnSpPr>
                <a:cxnSpLocks/>
              </p:cNvCxnSpPr>
              <p:nvPr/>
            </p:nvCxnSpPr>
            <p:spPr bwMode="auto">
              <a:xfrm flipH="1" flipV="1">
                <a:off x="5230881" y="5566722"/>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9" name="Rectangle 218"/>
              <p:cNvSpPr/>
              <p:nvPr/>
            </p:nvSpPr>
            <p:spPr bwMode="auto">
              <a:xfrm rot="5400000">
                <a:off x="4925892" y="5457265"/>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222" name="Oval 221"/>
              <p:cNvSpPr/>
              <p:nvPr/>
            </p:nvSpPr>
            <p:spPr bwMode="auto">
              <a:xfrm rot="10800000">
                <a:off x="5399059" y="5457079"/>
                <a:ext cx="90435"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23" name="Oval 222"/>
              <p:cNvSpPr/>
              <p:nvPr/>
            </p:nvSpPr>
            <p:spPr bwMode="auto">
              <a:xfrm rot="10800000">
                <a:off x="5460936" y="5457079"/>
                <a:ext cx="90436"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7453" name="Straight Connector 248"/>
            <p:cNvCxnSpPr>
              <a:cxnSpLocks noChangeShapeType="1"/>
            </p:cNvCxnSpPr>
            <p:nvPr/>
          </p:nvCxnSpPr>
          <p:spPr bwMode="auto">
            <a:xfrm flipV="1">
              <a:off x="5254430" y="2874963"/>
              <a:ext cx="0" cy="2705100"/>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0" name="Oval 249"/>
            <p:cNvSpPr/>
            <p:nvPr/>
          </p:nvSpPr>
          <p:spPr bwMode="auto">
            <a:xfrm>
              <a:off x="5217780" y="2838422"/>
              <a:ext cx="73025" cy="7143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grpSp>
          <p:nvGrpSpPr>
            <p:cNvPr id="17455" name="Group 280"/>
            <p:cNvGrpSpPr>
              <a:grpSpLocks/>
            </p:cNvGrpSpPr>
            <p:nvPr/>
          </p:nvGrpSpPr>
          <p:grpSpPr bwMode="auto">
            <a:xfrm>
              <a:off x="6856144" y="3168650"/>
              <a:ext cx="731804" cy="474663"/>
              <a:chOff x="6164043" y="3190141"/>
              <a:chExt cx="731384" cy="473525"/>
            </a:xfrm>
          </p:grpSpPr>
          <p:cxnSp>
            <p:nvCxnSpPr>
              <p:cNvPr id="282" name="Straight Connector 281"/>
              <p:cNvCxnSpPr>
                <a:cxnSpLocks/>
              </p:cNvCxnSpPr>
              <p:nvPr/>
            </p:nvCxnSpPr>
            <p:spPr bwMode="auto">
              <a:xfrm rot="10800000" flipH="1" flipV="1">
                <a:off x="6163979" y="3435590"/>
                <a:ext cx="542613" cy="15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3" name="Rectangle 282"/>
              <p:cNvSpPr/>
              <p:nvPr/>
            </p:nvSpPr>
            <p:spPr bwMode="auto">
              <a:xfrm rot="16200000">
                <a:off x="6538051" y="3306299"/>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284" name="Oval 283"/>
              <p:cNvSpPr/>
              <p:nvPr/>
            </p:nvSpPr>
            <p:spPr bwMode="auto">
              <a:xfrm>
                <a:off x="6447978" y="3329481"/>
                <a:ext cx="90436"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85" name="Oval 284"/>
              <p:cNvSpPr/>
              <p:nvPr/>
            </p:nvSpPr>
            <p:spPr bwMode="auto">
              <a:xfrm>
                <a:off x="6386101" y="3329481"/>
                <a:ext cx="90435" cy="216968"/>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56" name="Group 285"/>
            <p:cNvGrpSpPr>
              <a:grpSpLocks/>
            </p:cNvGrpSpPr>
            <p:nvPr/>
          </p:nvGrpSpPr>
          <p:grpSpPr bwMode="auto">
            <a:xfrm rot="10800000">
              <a:off x="6848207" y="3706813"/>
              <a:ext cx="731803" cy="473075"/>
              <a:chOff x="7477354" y="3730172"/>
              <a:chExt cx="731383" cy="473525"/>
            </a:xfrm>
          </p:grpSpPr>
          <p:cxnSp>
            <p:nvCxnSpPr>
              <p:cNvPr id="287" name="Straight Connector 286"/>
              <p:cNvCxnSpPr>
                <a:cxnSpLocks/>
              </p:cNvCxnSpPr>
              <p:nvPr/>
            </p:nvCxnSpPr>
            <p:spPr bwMode="auto">
              <a:xfrm flipH="1" flipV="1">
                <a:off x="7651909" y="3955832"/>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8" name="Rectangle 287"/>
              <p:cNvSpPr/>
              <p:nvPr/>
            </p:nvSpPr>
            <p:spPr bwMode="auto">
              <a:xfrm rot="5400000">
                <a:off x="7346922" y="3846374"/>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289" name="Oval 288"/>
              <p:cNvSpPr/>
              <p:nvPr/>
            </p:nvSpPr>
            <p:spPr bwMode="auto">
              <a:xfrm rot="10800000">
                <a:off x="7834367" y="3860491"/>
                <a:ext cx="90435"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90" name="Oval 289"/>
              <p:cNvSpPr/>
              <p:nvPr/>
            </p:nvSpPr>
            <p:spPr bwMode="auto">
              <a:xfrm rot="10800000">
                <a:off x="7896243" y="3860491"/>
                <a:ext cx="90436" cy="2176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57" name="Group 290"/>
            <p:cNvGrpSpPr>
              <a:grpSpLocks/>
            </p:cNvGrpSpPr>
            <p:nvPr/>
          </p:nvGrpSpPr>
          <p:grpSpPr bwMode="auto">
            <a:xfrm rot="10800000">
              <a:off x="6848207" y="4241800"/>
              <a:ext cx="731803" cy="473075"/>
              <a:chOff x="7477354" y="3730172"/>
              <a:chExt cx="731383" cy="473525"/>
            </a:xfrm>
          </p:grpSpPr>
          <p:cxnSp>
            <p:nvCxnSpPr>
              <p:cNvPr id="292" name="Straight Connector 291"/>
              <p:cNvCxnSpPr>
                <a:cxnSpLocks/>
              </p:cNvCxnSpPr>
              <p:nvPr/>
            </p:nvCxnSpPr>
            <p:spPr bwMode="auto">
              <a:xfrm flipH="1" flipV="1">
                <a:off x="7651909" y="3955828"/>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3" name="Rectangle 292"/>
              <p:cNvSpPr/>
              <p:nvPr/>
            </p:nvSpPr>
            <p:spPr bwMode="auto">
              <a:xfrm rot="5400000">
                <a:off x="7346922" y="3846370"/>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294" name="Oval 293"/>
              <p:cNvSpPr/>
              <p:nvPr/>
            </p:nvSpPr>
            <p:spPr bwMode="auto">
              <a:xfrm rot="10800000">
                <a:off x="7834367" y="3860487"/>
                <a:ext cx="90435"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95" name="Oval 294"/>
              <p:cNvSpPr/>
              <p:nvPr/>
            </p:nvSpPr>
            <p:spPr bwMode="auto">
              <a:xfrm rot="10800000">
                <a:off x="7896243" y="3860487"/>
                <a:ext cx="90436"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58" name="Group 295"/>
            <p:cNvGrpSpPr>
              <a:grpSpLocks/>
            </p:cNvGrpSpPr>
            <p:nvPr/>
          </p:nvGrpSpPr>
          <p:grpSpPr bwMode="auto">
            <a:xfrm>
              <a:off x="6856144" y="4786313"/>
              <a:ext cx="731804" cy="473075"/>
              <a:chOff x="6164042" y="4806896"/>
              <a:chExt cx="731384" cy="473525"/>
            </a:xfrm>
          </p:grpSpPr>
          <p:cxnSp>
            <p:nvCxnSpPr>
              <p:cNvPr id="297" name="Straight Connector 296"/>
              <p:cNvCxnSpPr>
                <a:cxnSpLocks/>
              </p:cNvCxnSpPr>
              <p:nvPr/>
            </p:nvCxnSpPr>
            <p:spPr bwMode="auto">
              <a:xfrm rot="10800000" flipH="1" flipV="1">
                <a:off x="6163978" y="5051591"/>
                <a:ext cx="542613"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8" name="Rectangle 297"/>
              <p:cNvSpPr/>
              <p:nvPr/>
            </p:nvSpPr>
            <p:spPr bwMode="auto">
              <a:xfrm rot="16200000">
                <a:off x="6538050" y="4923066"/>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299" name="Oval 298"/>
              <p:cNvSpPr/>
              <p:nvPr/>
            </p:nvSpPr>
            <p:spPr bwMode="auto">
              <a:xfrm>
                <a:off x="6447977" y="4946716"/>
                <a:ext cx="90436"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300" name="Oval 299"/>
              <p:cNvSpPr/>
              <p:nvPr/>
            </p:nvSpPr>
            <p:spPr bwMode="auto">
              <a:xfrm>
                <a:off x="6386100" y="4946716"/>
                <a:ext cx="90435" cy="217695"/>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7459" name="Group 300"/>
            <p:cNvGrpSpPr>
              <a:grpSpLocks/>
            </p:cNvGrpSpPr>
            <p:nvPr/>
          </p:nvGrpSpPr>
          <p:grpSpPr bwMode="auto">
            <a:xfrm>
              <a:off x="6856144" y="5319713"/>
              <a:ext cx="731804" cy="474662"/>
              <a:chOff x="6164043" y="5341091"/>
              <a:chExt cx="731384" cy="473525"/>
            </a:xfrm>
          </p:grpSpPr>
          <p:cxnSp>
            <p:nvCxnSpPr>
              <p:cNvPr id="302" name="Straight Connector 301"/>
              <p:cNvCxnSpPr>
                <a:cxnSpLocks/>
              </p:cNvCxnSpPr>
              <p:nvPr/>
            </p:nvCxnSpPr>
            <p:spPr bwMode="auto">
              <a:xfrm rot="10800000" flipH="1" flipV="1">
                <a:off x="6163979" y="5586555"/>
                <a:ext cx="542613" cy="15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03" name="Rectangle 302"/>
              <p:cNvSpPr/>
              <p:nvPr/>
            </p:nvSpPr>
            <p:spPr bwMode="auto">
              <a:xfrm rot="16200000">
                <a:off x="6538051" y="5457264"/>
                <a:ext cx="473528" cy="241162"/>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304" name="Oval 303"/>
              <p:cNvSpPr/>
              <p:nvPr/>
            </p:nvSpPr>
            <p:spPr bwMode="auto">
              <a:xfrm>
                <a:off x="6447978" y="5480447"/>
                <a:ext cx="90436" cy="21696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305" name="Oval 304"/>
              <p:cNvSpPr/>
              <p:nvPr/>
            </p:nvSpPr>
            <p:spPr bwMode="auto">
              <a:xfrm>
                <a:off x="6386101" y="5480447"/>
                <a:ext cx="90435" cy="21696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7460" name="Straight Connector 305"/>
            <p:cNvCxnSpPr>
              <a:cxnSpLocks noChangeShapeType="1"/>
            </p:cNvCxnSpPr>
            <p:nvPr/>
          </p:nvCxnSpPr>
          <p:spPr bwMode="auto">
            <a:xfrm flipV="1">
              <a:off x="6848207" y="2873375"/>
              <a:ext cx="0" cy="2695575"/>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7" name="Oval 306"/>
            <p:cNvSpPr/>
            <p:nvPr/>
          </p:nvSpPr>
          <p:spPr bwMode="auto">
            <a:xfrm>
              <a:off x="6811630" y="2825722"/>
              <a:ext cx="73025" cy="7143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17462" name="Straight Arrow Connector 6"/>
            <p:cNvCxnSpPr>
              <a:cxnSpLocks noChangeShapeType="1"/>
            </p:cNvCxnSpPr>
            <p:nvPr/>
          </p:nvCxnSpPr>
          <p:spPr bwMode="auto">
            <a:xfrm flipH="1" flipV="1">
              <a:off x="3613031" y="5805488"/>
              <a:ext cx="446066" cy="23495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63" name="Straight Arrow Connector 6"/>
            <p:cNvCxnSpPr>
              <a:cxnSpLocks noChangeShapeType="1"/>
            </p:cNvCxnSpPr>
            <p:nvPr/>
          </p:nvCxnSpPr>
          <p:spPr bwMode="auto">
            <a:xfrm flipV="1">
              <a:off x="1998921" y="4104168"/>
              <a:ext cx="170422" cy="26581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7" name="Rectangle 156"/>
            <p:cNvSpPr/>
            <p:nvPr/>
          </p:nvSpPr>
          <p:spPr bwMode="auto">
            <a:xfrm>
              <a:off x="1999918" y="3473426"/>
              <a:ext cx="360363" cy="576267"/>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62" name="Rectangle 161"/>
            <p:cNvSpPr/>
            <p:nvPr/>
          </p:nvSpPr>
          <p:spPr bwMode="auto">
            <a:xfrm>
              <a:off x="2450768" y="3473426"/>
              <a:ext cx="360363" cy="576267"/>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421" name="Rectangle 420"/>
            <p:cNvSpPr/>
            <p:nvPr/>
          </p:nvSpPr>
          <p:spPr bwMode="auto">
            <a:xfrm>
              <a:off x="2807956" y="1477925"/>
              <a:ext cx="3656011" cy="474665"/>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Transmission  System</a:t>
              </a:r>
            </a:p>
          </p:txBody>
        </p:sp>
      </p:grpSp>
      <p:sp>
        <p:nvSpPr>
          <p:cNvPr id="17413" name="Rectangle 139"/>
          <p:cNvSpPr>
            <a:spLocks noChangeArrowheads="1"/>
          </p:cNvSpPr>
          <p:nvPr/>
        </p:nvSpPr>
        <p:spPr bwMode="auto">
          <a:xfrm>
            <a:off x="474663" y="1731963"/>
            <a:ext cx="2390775"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eaLnBrk="1" hangingPunct="1">
              <a:lnSpc>
                <a:spcPct val="90000"/>
              </a:lnSpc>
            </a:pPr>
            <a:r>
              <a:rPr lang="en-GB" altLang="en-US" sz="1200">
                <a:solidFill>
                  <a:srgbClr val="FF0000"/>
                </a:solidFill>
                <a:cs typeface="Arial" charset="0"/>
              </a:rPr>
              <a:t>(As per  PPM </a:t>
            </a:r>
          </a:p>
          <a:p>
            <a:pPr algn="ctr" eaLnBrk="1" hangingPunct="1">
              <a:lnSpc>
                <a:spcPct val="90000"/>
              </a:lnSpc>
            </a:pPr>
            <a:r>
              <a:rPr lang="en-GB" altLang="en-US" sz="1200">
                <a:solidFill>
                  <a:srgbClr val="FF0000"/>
                </a:solidFill>
                <a:cs typeface="Arial" charset="0"/>
              </a:rPr>
              <a:t>CC.6.3.2 – CC.6.3.15)</a:t>
            </a:r>
          </a:p>
        </p:txBody>
      </p:sp>
    </p:spTree>
    <p:extLst>
      <p:ext uri="{BB962C8B-B14F-4D97-AF65-F5344CB8AC3E}">
        <p14:creationId xmlns:p14="http://schemas.microsoft.com/office/powerpoint/2010/main" val="36344155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2"/>
          <p:cNvSpPr>
            <a:spLocks noGrp="1"/>
          </p:cNvSpPr>
          <p:nvPr>
            <p:ph type="sldNum" sz="quarter" idx="10"/>
          </p:nvPr>
        </p:nvSpPr>
        <p:spPr>
          <a:xfrm>
            <a:off x="8650288" y="6637338"/>
            <a:ext cx="493712" cy="220662"/>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1F398BAD-6B22-4F71-8A10-DCF0BE1062E5}" type="slidenum">
              <a:rPr lang="en-GB" altLang="en-US" sz="1000" smtClean="0">
                <a:solidFill>
                  <a:srgbClr val="000000"/>
                </a:solidFill>
              </a:rPr>
              <a:pPr>
                <a:spcAft>
                  <a:spcPct val="0"/>
                </a:spcAft>
                <a:buClrTx/>
                <a:buFontTx/>
                <a:buNone/>
              </a:pPr>
              <a:t>18</a:t>
            </a:fld>
            <a:endParaRPr lang="en-GB" altLang="en-US" sz="1000" smtClean="0">
              <a:solidFill>
                <a:srgbClr val="000000"/>
              </a:solidFill>
            </a:endParaRPr>
          </a:p>
        </p:txBody>
      </p:sp>
      <p:sp>
        <p:nvSpPr>
          <p:cNvPr id="18435" name="Rectangle 7"/>
          <p:cNvSpPr>
            <a:spLocks noChangeArrowheads="1"/>
          </p:cNvSpPr>
          <p:nvPr/>
        </p:nvSpPr>
        <p:spPr bwMode="auto">
          <a:xfrm>
            <a:off x="185738" y="158750"/>
            <a:ext cx="859472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Offshore Connections</a:t>
            </a:r>
          </a:p>
        </p:txBody>
      </p:sp>
      <p:grpSp>
        <p:nvGrpSpPr>
          <p:cNvPr id="18436" name="Group 2"/>
          <p:cNvGrpSpPr>
            <a:grpSpLocks/>
          </p:cNvGrpSpPr>
          <p:nvPr/>
        </p:nvGrpSpPr>
        <p:grpSpPr bwMode="auto">
          <a:xfrm>
            <a:off x="385763" y="1525588"/>
            <a:ext cx="7907337" cy="5108575"/>
            <a:chOff x="385763" y="1525588"/>
            <a:chExt cx="7907337" cy="5108575"/>
          </a:xfrm>
        </p:grpSpPr>
        <p:sp>
          <p:nvSpPr>
            <p:cNvPr id="18440" name="Rectangle 233"/>
            <p:cNvSpPr>
              <a:spLocks noChangeArrowheads="1"/>
            </p:cNvSpPr>
            <p:nvPr/>
          </p:nvSpPr>
          <p:spPr bwMode="auto">
            <a:xfrm>
              <a:off x="1031412" y="4184385"/>
              <a:ext cx="7261688" cy="2449778"/>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220" name="Rectangle 219"/>
            <p:cNvSpPr/>
            <p:nvPr/>
          </p:nvSpPr>
          <p:spPr bwMode="auto">
            <a:xfrm>
              <a:off x="1308100" y="4311650"/>
              <a:ext cx="6781800" cy="2152650"/>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440" name="Straight Connector 439"/>
            <p:cNvCxnSpPr>
              <a:cxnSpLocks/>
            </p:cNvCxnSpPr>
            <p:nvPr/>
          </p:nvCxnSpPr>
          <p:spPr bwMode="auto">
            <a:xfrm>
              <a:off x="2368550" y="4462463"/>
              <a:ext cx="0" cy="10842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43" name="Oval 442"/>
            <p:cNvSpPr/>
            <p:nvPr/>
          </p:nvSpPr>
          <p:spPr bwMode="auto">
            <a:xfrm rot="5400000">
              <a:off x="2322513" y="4614863"/>
              <a:ext cx="90487"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44" name="Oval 443"/>
            <p:cNvSpPr/>
            <p:nvPr/>
          </p:nvSpPr>
          <p:spPr bwMode="auto">
            <a:xfrm rot="5400000">
              <a:off x="2322513" y="4554538"/>
              <a:ext cx="90487"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429" name="Straight Connector 428"/>
            <p:cNvCxnSpPr>
              <a:cxnSpLocks/>
            </p:cNvCxnSpPr>
            <p:nvPr/>
          </p:nvCxnSpPr>
          <p:spPr bwMode="auto">
            <a:xfrm>
              <a:off x="2800350" y="4462463"/>
              <a:ext cx="0" cy="10842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2" name="Oval 431"/>
            <p:cNvSpPr/>
            <p:nvPr/>
          </p:nvSpPr>
          <p:spPr bwMode="auto">
            <a:xfrm rot="5400000">
              <a:off x="2754313" y="4614863"/>
              <a:ext cx="90487"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433" name="Oval 432"/>
            <p:cNvSpPr/>
            <p:nvPr/>
          </p:nvSpPr>
          <p:spPr bwMode="auto">
            <a:xfrm rot="5400000">
              <a:off x="2754313" y="4554538"/>
              <a:ext cx="90487" cy="217487"/>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28" name="Oval 227"/>
            <p:cNvSpPr/>
            <p:nvPr/>
          </p:nvSpPr>
          <p:spPr bwMode="auto">
            <a:xfrm>
              <a:off x="2320925" y="4429125"/>
              <a:ext cx="73025"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229" name="Oval 228"/>
            <p:cNvSpPr/>
            <p:nvPr/>
          </p:nvSpPr>
          <p:spPr bwMode="auto">
            <a:xfrm>
              <a:off x="2765425" y="4429125"/>
              <a:ext cx="73025"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8450" name="Rectangle 3"/>
            <p:cNvSpPr>
              <a:spLocks noChangeArrowheads="1"/>
            </p:cNvSpPr>
            <p:nvPr/>
          </p:nvSpPr>
          <p:spPr bwMode="auto">
            <a:xfrm>
              <a:off x="5820050" y="2416308"/>
              <a:ext cx="1001735" cy="192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0000FF"/>
                  </a:solidFill>
                  <a:cs typeface="Arial" charset="0"/>
                </a:rPr>
                <a:t>OFTO</a:t>
              </a:r>
            </a:p>
          </p:txBody>
        </p:sp>
        <p:sp>
          <p:nvSpPr>
            <p:cNvPr id="18451" name="Rectangle 3"/>
            <p:cNvSpPr>
              <a:spLocks noChangeArrowheads="1"/>
            </p:cNvSpPr>
            <p:nvPr/>
          </p:nvSpPr>
          <p:spPr bwMode="auto">
            <a:xfrm>
              <a:off x="385763" y="2574670"/>
              <a:ext cx="1290668" cy="38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Interface Points</a:t>
              </a:r>
            </a:p>
          </p:txBody>
        </p:sp>
        <p:grpSp>
          <p:nvGrpSpPr>
            <p:cNvPr id="18452" name="Group 27"/>
            <p:cNvGrpSpPr>
              <a:grpSpLocks/>
            </p:cNvGrpSpPr>
            <p:nvPr/>
          </p:nvGrpSpPr>
          <p:grpSpPr bwMode="auto">
            <a:xfrm>
              <a:off x="3553047" y="4785115"/>
              <a:ext cx="730267" cy="473126"/>
              <a:chOff x="5042247" y="3190141"/>
              <a:chExt cx="731383" cy="473525"/>
            </a:xfrm>
          </p:grpSpPr>
          <p:cxnSp>
            <p:nvCxnSpPr>
              <p:cNvPr id="133" name="Straight Connector 132"/>
              <p:cNvCxnSpPr>
                <a:cxnSpLocks/>
              </p:cNvCxnSpPr>
              <p:nvPr/>
            </p:nvCxnSpPr>
            <p:spPr bwMode="auto">
              <a:xfrm flipH="1" flipV="1">
                <a:off x="5231226" y="3415366"/>
                <a:ext cx="542164"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5" name="Rectangle 134"/>
              <p:cNvSpPr/>
              <p:nvPr/>
            </p:nvSpPr>
            <p:spPr bwMode="auto">
              <a:xfrm rot="5400000">
                <a:off x="4926122" y="3305654"/>
                <a:ext cx="473474" cy="24166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36" name="Oval 135"/>
              <p:cNvSpPr/>
              <p:nvPr/>
            </p:nvSpPr>
            <p:spPr bwMode="auto">
              <a:xfrm rot="10800000">
                <a:off x="5399759" y="3305736"/>
                <a:ext cx="90625" cy="21767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37" name="Oval 136"/>
              <p:cNvSpPr/>
              <p:nvPr/>
            </p:nvSpPr>
            <p:spPr bwMode="auto">
              <a:xfrm rot="10800000">
                <a:off x="5460176" y="3305736"/>
                <a:ext cx="90625" cy="21767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8453" name="Group 28"/>
            <p:cNvGrpSpPr>
              <a:grpSpLocks/>
            </p:cNvGrpSpPr>
            <p:nvPr/>
          </p:nvGrpSpPr>
          <p:grpSpPr bwMode="auto">
            <a:xfrm>
              <a:off x="3545109" y="5321748"/>
              <a:ext cx="730267" cy="474714"/>
              <a:chOff x="5034082" y="3727168"/>
              <a:chExt cx="731383" cy="473525"/>
            </a:xfrm>
          </p:grpSpPr>
          <p:cxnSp>
            <p:nvCxnSpPr>
              <p:cNvPr id="148" name="Straight Connector 147"/>
              <p:cNvCxnSpPr>
                <a:cxnSpLocks/>
              </p:cNvCxnSpPr>
              <p:nvPr/>
            </p:nvCxnSpPr>
            <p:spPr bwMode="auto">
              <a:xfrm flipH="1" flipV="1">
                <a:off x="5223061" y="3953166"/>
                <a:ext cx="542165" cy="15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Rectangle 148"/>
              <p:cNvSpPr/>
              <p:nvPr/>
            </p:nvSpPr>
            <p:spPr bwMode="auto">
              <a:xfrm rot="5400000">
                <a:off x="4917957" y="3842624"/>
                <a:ext cx="473474" cy="24166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50" name="Oval 149"/>
              <p:cNvSpPr/>
              <p:nvPr/>
            </p:nvSpPr>
            <p:spPr bwMode="auto">
              <a:xfrm rot="10800000">
                <a:off x="5391594" y="3843902"/>
                <a:ext cx="90626" cy="21694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51" name="Oval 150"/>
              <p:cNvSpPr/>
              <p:nvPr/>
            </p:nvSpPr>
            <p:spPr bwMode="auto">
              <a:xfrm rot="10800000">
                <a:off x="5452011" y="3843902"/>
                <a:ext cx="90626" cy="21694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8454" name="Straight Connector 7"/>
            <p:cNvCxnSpPr>
              <a:cxnSpLocks noChangeShapeType="1"/>
            </p:cNvCxnSpPr>
            <p:nvPr/>
          </p:nvCxnSpPr>
          <p:spPr bwMode="auto">
            <a:xfrm flipH="1" flipV="1">
              <a:off x="4275376" y="4478695"/>
              <a:ext cx="7938" cy="1078029"/>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8455" name="Group 10283"/>
            <p:cNvGrpSpPr>
              <a:grpSpLocks/>
            </p:cNvGrpSpPr>
            <p:nvPr/>
          </p:nvGrpSpPr>
          <p:grpSpPr bwMode="auto">
            <a:xfrm>
              <a:off x="5778774" y="4772413"/>
              <a:ext cx="731854" cy="473126"/>
              <a:chOff x="6164043" y="3190141"/>
              <a:chExt cx="731384" cy="473525"/>
            </a:xfrm>
          </p:grpSpPr>
          <p:cxnSp>
            <p:nvCxnSpPr>
              <p:cNvPr id="175" name="Straight Connector 174"/>
              <p:cNvCxnSpPr>
                <a:cxnSpLocks/>
              </p:cNvCxnSpPr>
              <p:nvPr/>
            </p:nvCxnSpPr>
            <p:spPr bwMode="auto">
              <a:xfrm rot="10800000" flipH="1" flipV="1">
                <a:off x="6163769" y="3434434"/>
                <a:ext cx="542576"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6" name="Rectangle 175"/>
              <p:cNvSpPr/>
              <p:nvPr/>
            </p:nvSpPr>
            <p:spPr bwMode="auto">
              <a:xfrm rot="16200000">
                <a:off x="6537827" y="3305918"/>
                <a:ext cx="473474" cy="24114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77" name="Oval 176"/>
              <p:cNvSpPr/>
              <p:nvPr/>
            </p:nvSpPr>
            <p:spPr bwMode="auto">
              <a:xfrm>
                <a:off x="6447750" y="3329570"/>
                <a:ext cx="90429" cy="2176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8" name="Oval 177"/>
              <p:cNvSpPr/>
              <p:nvPr/>
            </p:nvSpPr>
            <p:spPr bwMode="auto">
              <a:xfrm>
                <a:off x="6385876" y="3329570"/>
                <a:ext cx="90430" cy="2176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8456" name="Group 178"/>
            <p:cNvGrpSpPr>
              <a:grpSpLocks/>
            </p:cNvGrpSpPr>
            <p:nvPr/>
          </p:nvGrpSpPr>
          <p:grpSpPr bwMode="auto">
            <a:xfrm rot="10800000">
              <a:off x="5770836" y="5309047"/>
              <a:ext cx="731855" cy="473126"/>
              <a:chOff x="7477354" y="3730172"/>
              <a:chExt cx="731383" cy="473525"/>
            </a:xfrm>
          </p:grpSpPr>
          <p:cxnSp>
            <p:nvCxnSpPr>
              <p:cNvPr id="180" name="Straight Connector 179"/>
              <p:cNvCxnSpPr>
                <a:cxnSpLocks/>
              </p:cNvCxnSpPr>
              <p:nvPr/>
            </p:nvCxnSpPr>
            <p:spPr bwMode="auto">
              <a:xfrm flipH="1" flipV="1">
                <a:off x="7666435" y="3956286"/>
                <a:ext cx="542575"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1" name="Rectangle 180"/>
              <p:cNvSpPr/>
              <p:nvPr/>
            </p:nvSpPr>
            <p:spPr bwMode="auto">
              <a:xfrm rot="5400000">
                <a:off x="7361481" y="3846835"/>
                <a:ext cx="473474" cy="241144"/>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82" name="Oval 181"/>
              <p:cNvSpPr/>
              <p:nvPr/>
            </p:nvSpPr>
            <p:spPr bwMode="auto">
              <a:xfrm rot="10800000">
                <a:off x="7848880" y="3860955"/>
                <a:ext cx="90429" cy="21767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83" name="Oval 182"/>
              <p:cNvSpPr/>
              <p:nvPr/>
            </p:nvSpPr>
            <p:spPr bwMode="auto">
              <a:xfrm rot="10800000">
                <a:off x="7910752" y="3860955"/>
                <a:ext cx="90430" cy="21767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8457" name="Straight Connector 203"/>
            <p:cNvCxnSpPr>
              <a:cxnSpLocks noChangeShapeType="1"/>
            </p:cNvCxnSpPr>
            <p:nvPr/>
          </p:nvCxnSpPr>
          <p:spPr bwMode="auto">
            <a:xfrm flipH="1" flipV="1">
              <a:off x="5770836" y="4475519"/>
              <a:ext cx="7938" cy="1081204"/>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8" name="Straight Connector 10"/>
            <p:cNvCxnSpPr>
              <a:cxnSpLocks noChangeShapeType="1"/>
            </p:cNvCxnSpPr>
            <p:nvPr/>
          </p:nvCxnSpPr>
          <p:spPr bwMode="auto">
            <a:xfrm flipV="1">
              <a:off x="2008374" y="4453292"/>
              <a:ext cx="5950088" cy="15877"/>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9" name="Straight Connector 15"/>
            <p:cNvCxnSpPr>
              <a:cxnSpLocks noChangeShapeType="1"/>
            </p:cNvCxnSpPr>
            <p:nvPr/>
          </p:nvCxnSpPr>
          <p:spPr bwMode="auto">
            <a:xfrm flipH="1" flipV="1">
              <a:off x="3591148" y="3699147"/>
              <a:ext cx="0" cy="770021"/>
            </a:xfrm>
            <a:prstGeom prst="line">
              <a:avLst/>
            </a:prstGeom>
            <a:noFill/>
            <a:ln w="28575" algn="ctr">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8460" name="Group 421"/>
            <p:cNvGrpSpPr>
              <a:grpSpLocks/>
            </p:cNvGrpSpPr>
            <p:nvPr/>
          </p:nvGrpSpPr>
          <p:grpSpPr bwMode="auto">
            <a:xfrm>
              <a:off x="3362547" y="3881729"/>
              <a:ext cx="436573" cy="288958"/>
              <a:chOff x="6192180" y="2091987"/>
              <a:chExt cx="436771" cy="288753"/>
            </a:xfrm>
          </p:grpSpPr>
          <p:sp>
            <p:nvSpPr>
              <p:cNvPr id="210" name="Oval 209"/>
              <p:cNvSpPr/>
              <p:nvPr/>
            </p:nvSpPr>
            <p:spPr>
              <a:xfrm rot="5400000">
                <a:off x="6325470" y="2077168"/>
                <a:ext cx="174501" cy="431996"/>
              </a:xfrm>
              <a:prstGeom prst="ellipse">
                <a:avLst/>
              </a:prstGeom>
              <a:solidFill>
                <a:srgbClr val="FFCC00"/>
              </a:solidFill>
              <a:ln w="952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11" name="Oval 210"/>
              <p:cNvSpPr/>
              <p:nvPr/>
            </p:nvSpPr>
            <p:spPr>
              <a:xfrm rot="5400000">
                <a:off x="6320705" y="1962949"/>
                <a:ext cx="174501" cy="4319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sp>
          <p:nvSpPr>
            <p:cNvPr id="215" name="Oval 214"/>
            <p:cNvSpPr/>
            <p:nvPr/>
          </p:nvSpPr>
          <p:spPr bwMode="auto">
            <a:xfrm>
              <a:off x="4238625" y="4432300"/>
              <a:ext cx="73025"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8462" name="Rectangle 3"/>
            <p:cNvSpPr>
              <a:spLocks noChangeArrowheads="1"/>
            </p:cNvSpPr>
            <p:nvPr/>
          </p:nvSpPr>
          <p:spPr bwMode="auto">
            <a:xfrm>
              <a:off x="6232809" y="5929827"/>
              <a:ext cx="1177952" cy="330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Offshore Power Park Module</a:t>
              </a:r>
            </a:p>
          </p:txBody>
        </p:sp>
        <p:cxnSp>
          <p:nvCxnSpPr>
            <p:cNvPr id="18463" name="Straight Arrow Connector 21"/>
            <p:cNvCxnSpPr>
              <a:cxnSpLocks noChangeShapeType="1"/>
            </p:cNvCxnSpPr>
            <p:nvPr/>
          </p:nvCxnSpPr>
          <p:spPr bwMode="auto">
            <a:xfrm flipV="1">
              <a:off x="1697696" y="2229075"/>
              <a:ext cx="2463857" cy="42073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464" name="Rectangle 3"/>
            <p:cNvSpPr>
              <a:spLocks noChangeArrowheads="1"/>
            </p:cNvSpPr>
            <p:nvPr/>
          </p:nvSpPr>
          <p:spPr bwMode="auto">
            <a:xfrm>
              <a:off x="1016903" y="5751712"/>
              <a:ext cx="2172967" cy="708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a:t>
              </a:r>
            </a:p>
            <a:p>
              <a:pPr algn="ctr" eaLnBrk="1" hangingPunct="1">
                <a:lnSpc>
                  <a:spcPct val="90000"/>
                </a:lnSpc>
                <a:spcAft>
                  <a:spcPct val="0"/>
                </a:spcAft>
                <a:buClrTx/>
                <a:buFontTx/>
                <a:buNone/>
              </a:pPr>
              <a:r>
                <a:rPr lang="en-GB" altLang="en-US" sz="1200">
                  <a:solidFill>
                    <a:srgbClr val="339966"/>
                  </a:solidFill>
                  <a:cs typeface="Arial" charset="0"/>
                </a:rPr>
                <a:t>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18465" name="Rectangle 3"/>
            <p:cNvSpPr>
              <a:spLocks noChangeArrowheads="1"/>
            </p:cNvSpPr>
            <p:nvPr/>
          </p:nvSpPr>
          <p:spPr bwMode="auto">
            <a:xfrm>
              <a:off x="3741964" y="5929827"/>
              <a:ext cx="1836781" cy="546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C00000"/>
                  </a:solidFill>
                  <a:cs typeface="Arial" charset="0"/>
                </a:rPr>
                <a:t>Power Park Unit</a:t>
              </a:r>
            </a:p>
            <a:p>
              <a:pPr algn="ctr" eaLnBrk="1" hangingPunct="1">
                <a:lnSpc>
                  <a:spcPct val="90000"/>
                </a:lnSpc>
                <a:spcAft>
                  <a:spcPct val="0"/>
                </a:spcAft>
                <a:buClrTx/>
                <a:buFontTx/>
                <a:buNone/>
              </a:pPr>
              <a:r>
                <a:rPr lang="en-GB" altLang="en-US" sz="1200">
                  <a:solidFill>
                    <a:srgbClr val="C00000"/>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sp>
          <p:nvSpPr>
            <p:cNvPr id="167" name="Oval 166"/>
            <p:cNvSpPr/>
            <p:nvPr/>
          </p:nvSpPr>
          <p:spPr bwMode="auto">
            <a:xfrm>
              <a:off x="3549650" y="4437063"/>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grpSp>
          <p:nvGrpSpPr>
            <p:cNvPr id="18467" name="Group 167"/>
            <p:cNvGrpSpPr>
              <a:grpSpLocks/>
            </p:cNvGrpSpPr>
            <p:nvPr/>
          </p:nvGrpSpPr>
          <p:grpSpPr bwMode="auto">
            <a:xfrm>
              <a:off x="4710361" y="4777177"/>
              <a:ext cx="731855" cy="473126"/>
              <a:chOff x="5042247" y="3190141"/>
              <a:chExt cx="731383" cy="473525"/>
            </a:xfrm>
          </p:grpSpPr>
          <p:cxnSp>
            <p:nvCxnSpPr>
              <p:cNvPr id="169" name="Straight Connector 168"/>
              <p:cNvCxnSpPr>
                <a:cxnSpLocks/>
              </p:cNvCxnSpPr>
              <p:nvPr/>
            </p:nvCxnSpPr>
            <p:spPr bwMode="auto">
              <a:xfrm flipH="1" flipV="1">
                <a:off x="5230789" y="3415367"/>
                <a:ext cx="542575"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0" name="Rectangle 169"/>
              <p:cNvSpPr/>
              <p:nvPr/>
            </p:nvSpPr>
            <p:spPr bwMode="auto">
              <a:xfrm rot="5400000">
                <a:off x="4925834" y="3305917"/>
                <a:ext cx="473474" cy="241144"/>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71" name="Oval 170"/>
              <p:cNvSpPr/>
              <p:nvPr/>
            </p:nvSpPr>
            <p:spPr bwMode="auto">
              <a:xfrm rot="10800000">
                <a:off x="5398956" y="3305736"/>
                <a:ext cx="90430" cy="2176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72" name="Oval 171"/>
              <p:cNvSpPr/>
              <p:nvPr/>
            </p:nvSpPr>
            <p:spPr bwMode="auto">
              <a:xfrm rot="10800000">
                <a:off x="5460829" y="3305736"/>
                <a:ext cx="90429" cy="2176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8468" name="Group 172"/>
            <p:cNvGrpSpPr>
              <a:grpSpLocks/>
            </p:cNvGrpSpPr>
            <p:nvPr/>
          </p:nvGrpSpPr>
          <p:grpSpPr bwMode="auto">
            <a:xfrm>
              <a:off x="4702424" y="5313810"/>
              <a:ext cx="731854" cy="473126"/>
              <a:chOff x="5034082" y="3727168"/>
              <a:chExt cx="731383" cy="473525"/>
            </a:xfrm>
          </p:grpSpPr>
          <p:cxnSp>
            <p:nvCxnSpPr>
              <p:cNvPr id="174" name="Straight Connector 173"/>
              <p:cNvCxnSpPr>
                <a:cxnSpLocks/>
              </p:cNvCxnSpPr>
              <p:nvPr/>
            </p:nvCxnSpPr>
            <p:spPr bwMode="auto">
              <a:xfrm flipH="1" flipV="1">
                <a:off x="5222625" y="3952336"/>
                <a:ext cx="542576"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9" name="Rectangle 188"/>
              <p:cNvSpPr/>
              <p:nvPr/>
            </p:nvSpPr>
            <p:spPr bwMode="auto">
              <a:xfrm rot="5400000">
                <a:off x="4917668" y="3842886"/>
                <a:ext cx="473474" cy="24114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194" name="Oval 193"/>
              <p:cNvSpPr/>
              <p:nvPr/>
            </p:nvSpPr>
            <p:spPr bwMode="auto">
              <a:xfrm rot="10800000">
                <a:off x="5390791" y="3842705"/>
                <a:ext cx="90429" cy="2176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9" name="Oval 198"/>
              <p:cNvSpPr/>
              <p:nvPr/>
            </p:nvSpPr>
            <p:spPr bwMode="auto">
              <a:xfrm rot="10800000">
                <a:off x="5452663" y="3842705"/>
                <a:ext cx="90430" cy="217671"/>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8469" name="Straight Connector 248"/>
            <p:cNvCxnSpPr>
              <a:cxnSpLocks noChangeShapeType="1"/>
            </p:cNvCxnSpPr>
            <p:nvPr/>
          </p:nvCxnSpPr>
          <p:spPr bwMode="auto">
            <a:xfrm flipV="1">
              <a:off x="5434278" y="4469169"/>
              <a:ext cx="0" cy="1087555"/>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0" name="Oval 249"/>
            <p:cNvSpPr/>
            <p:nvPr/>
          </p:nvSpPr>
          <p:spPr bwMode="auto">
            <a:xfrm>
              <a:off x="5397500" y="4433888"/>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grpSp>
          <p:nvGrpSpPr>
            <p:cNvPr id="18471" name="Group 280"/>
            <p:cNvGrpSpPr>
              <a:grpSpLocks/>
            </p:cNvGrpSpPr>
            <p:nvPr/>
          </p:nvGrpSpPr>
          <p:grpSpPr bwMode="auto">
            <a:xfrm>
              <a:off x="7036103" y="4764476"/>
              <a:ext cx="731854" cy="473126"/>
              <a:chOff x="6164043" y="3190141"/>
              <a:chExt cx="731384" cy="473525"/>
            </a:xfrm>
          </p:grpSpPr>
          <p:cxnSp>
            <p:nvCxnSpPr>
              <p:cNvPr id="282" name="Straight Connector 281"/>
              <p:cNvCxnSpPr>
                <a:cxnSpLocks/>
              </p:cNvCxnSpPr>
              <p:nvPr/>
            </p:nvCxnSpPr>
            <p:spPr bwMode="auto">
              <a:xfrm rot="10800000" flipH="1" flipV="1">
                <a:off x="6163740" y="3434434"/>
                <a:ext cx="542576" cy="31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3" name="Rectangle 282"/>
              <p:cNvSpPr/>
              <p:nvPr/>
            </p:nvSpPr>
            <p:spPr bwMode="auto">
              <a:xfrm rot="16200000">
                <a:off x="6537798" y="3305918"/>
                <a:ext cx="473474" cy="24114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284" name="Oval 283"/>
              <p:cNvSpPr/>
              <p:nvPr/>
            </p:nvSpPr>
            <p:spPr bwMode="auto">
              <a:xfrm>
                <a:off x="6447721" y="3329570"/>
                <a:ext cx="90429" cy="21767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85" name="Oval 284"/>
              <p:cNvSpPr/>
              <p:nvPr/>
            </p:nvSpPr>
            <p:spPr bwMode="auto">
              <a:xfrm>
                <a:off x="6385847" y="3329570"/>
                <a:ext cx="90430" cy="21767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grpSp>
          <p:nvGrpSpPr>
            <p:cNvPr id="18472" name="Group 285"/>
            <p:cNvGrpSpPr>
              <a:grpSpLocks/>
            </p:cNvGrpSpPr>
            <p:nvPr/>
          </p:nvGrpSpPr>
          <p:grpSpPr bwMode="auto">
            <a:xfrm rot="10800000">
              <a:off x="7028165" y="5301109"/>
              <a:ext cx="731855" cy="474713"/>
              <a:chOff x="7477354" y="3730172"/>
              <a:chExt cx="731383" cy="473525"/>
            </a:xfrm>
          </p:grpSpPr>
          <p:cxnSp>
            <p:nvCxnSpPr>
              <p:cNvPr id="287" name="Straight Connector 286"/>
              <p:cNvCxnSpPr>
                <a:cxnSpLocks/>
              </p:cNvCxnSpPr>
              <p:nvPr/>
            </p:nvCxnSpPr>
            <p:spPr bwMode="auto">
              <a:xfrm flipH="1" flipV="1">
                <a:off x="7652186" y="3957112"/>
                <a:ext cx="542575" cy="15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8" name="Rectangle 287"/>
              <p:cNvSpPr/>
              <p:nvPr/>
            </p:nvSpPr>
            <p:spPr bwMode="auto">
              <a:xfrm rot="5400000">
                <a:off x="7347230" y="3846833"/>
                <a:ext cx="473474" cy="241144"/>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000" dirty="0">
                    <a:solidFill>
                      <a:sysClr val="windowText" lastClr="000000"/>
                    </a:solidFill>
                    <a:cs typeface="Arial" panose="020B0604020202020204" pitchFamily="34" charset="0"/>
                  </a:rPr>
                  <a:t>PPU</a:t>
                </a:r>
              </a:p>
            </p:txBody>
          </p:sp>
          <p:sp>
            <p:nvSpPr>
              <p:cNvPr id="289" name="Oval 288"/>
              <p:cNvSpPr/>
              <p:nvPr/>
            </p:nvSpPr>
            <p:spPr bwMode="auto">
              <a:xfrm rot="10800000">
                <a:off x="7834630" y="3847849"/>
                <a:ext cx="90430" cy="21694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90" name="Oval 289"/>
              <p:cNvSpPr/>
              <p:nvPr/>
            </p:nvSpPr>
            <p:spPr bwMode="auto">
              <a:xfrm rot="10800000">
                <a:off x="7896504" y="3847849"/>
                <a:ext cx="90429" cy="216943"/>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8473" name="Straight Connector 305"/>
            <p:cNvCxnSpPr>
              <a:cxnSpLocks noChangeShapeType="1"/>
            </p:cNvCxnSpPr>
            <p:nvPr/>
          </p:nvCxnSpPr>
          <p:spPr bwMode="auto">
            <a:xfrm flipH="1" flipV="1">
              <a:off x="7028165" y="4467580"/>
              <a:ext cx="0" cy="1089143"/>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7" name="Oval 306"/>
            <p:cNvSpPr/>
            <p:nvPr/>
          </p:nvSpPr>
          <p:spPr bwMode="auto">
            <a:xfrm>
              <a:off x="6991350" y="4421188"/>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18475" name="Straight Connector 224"/>
            <p:cNvCxnSpPr>
              <a:cxnSpLocks noChangeShapeType="1"/>
            </p:cNvCxnSpPr>
            <p:nvPr/>
          </p:nvCxnSpPr>
          <p:spPr bwMode="auto">
            <a:xfrm flipH="1" flipV="1">
              <a:off x="5774011" y="3705498"/>
              <a:ext cx="0" cy="770020"/>
            </a:xfrm>
            <a:prstGeom prst="line">
              <a:avLst/>
            </a:prstGeom>
            <a:noFill/>
            <a:ln w="28575" algn="ctr">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8476" name="Group 421"/>
            <p:cNvGrpSpPr>
              <a:grpSpLocks/>
            </p:cNvGrpSpPr>
            <p:nvPr/>
          </p:nvGrpSpPr>
          <p:grpSpPr bwMode="auto">
            <a:xfrm>
              <a:off x="5534293" y="3888081"/>
              <a:ext cx="431810" cy="292132"/>
              <a:chOff x="6192180" y="2091987"/>
              <a:chExt cx="432006" cy="291924"/>
            </a:xfrm>
          </p:grpSpPr>
          <p:sp>
            <p:nvSpPr>
              <p:cNvPr id="214" name="Oval 213"/>
              <p:cNvSpPr/>
              <p:nvPr/>
            </p:nvSpPr>
            <p:spPr>
              <a:xfrm rot="5400000">
                <a:off x="6320659" y="2080338"/>
                <a:ext cx="174501" cy="4319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24" name="Oval 223"/>
              <p:cNvSpPr/>
              <p:nvPr/>
            </p:nvSpPr>
            <p:spPr>
              <a:xfrm rot="5400000">
                <a:off x="6320659" y="1962947"/>
                <a:ext cx="174501" cy="431996"/>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grpSp>
        <p:cxnSp>
          <p:nvCxnSpPr>
            <p:cNvPr id="18477" name="Straight Connector 9"/>
            <p:cNvCxnSpPr>
              <a:cxnSpLocks noChangeShapeType="1"/>
            </p:cNvCxnSpPr>
            <p:nvPr/>
          </p:nvCxnSpPr>
          <p:spPr bwMode="auto">
            <a:xfrm>
              <a:off x="3362543" y="3699147"/>
              <a:ext cx="2698812" cy="0"/>
            </a:xfrm>
            <a:prstGeom prst="line">
              <a:avLst/>
            </a:prstGeom>
            <a:noFill/>
            <a:ln w="28575" algn="ctr">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78" name="Straight Connector 12"/>
            <p:cNvCxnSpPr>
              <a:cxnSpLocks noChangeShapeType="1"/>
            </p:cNvCxnSpPr>
            <p:nvPr/>
          </p:nvCxnSpPr>
          <p:spPr bwMode="auto">
            <a:xfrm flipH="1" flipV="1">
              <a:off x="4191237" y="2103538"/>
              <a:ext cx="7937" cy="1595610"/>
            </a:xfrm>
            <a:prstGeom prst="line">
              <a:avLst/>
            </a:prstGeom>
            <a:noFill/>
            <a:ln w="28575" algn="ctr">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79" name="Straight Connector 225"/>
            <p:cNvCxnSpPr>
              <a:cxnSpLocks noChangeShapeType="1"/>
            </p:cNvCxnSpPr>
            <p:nvPr/>
          </p:nvCxnSpPr>
          <p:spPr bwMode="auto">
            <a:xfrm flipH="1" flipV="1">
              <a:off x="5219961" y="2103538"/>
              <a:ext cx="7937" cy="1595610"/>
            </a:xfrm>
            <a:prstGeom prst="line">
              <a:avLst/>
            </a:prstGeom>
            <a:noFill/>
            <a:ln w="28575" algn="ctr">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80" name="Straight Arrow Connector 226"/>
            <p:cNvCxnSpPr>
              <a:cxnSpLocks noChangeShapeType="1"/>
            </p:cNvCxnSpPr>
            <p:nvPr/>
          </p:nvCxnSpPr>
          <p:spPr bwMode="auto">
            <a:xfrm flipV="1">
              <a:off x="1665799" y="2271609"/>
              <a:ext cx="3511631" cy="42073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481" name="Rectangle 3"/>
            <p:cNvSpPr>
              <a:spLocks noChangeArrowheads="1"/>
            </p:cNvSpPr>
            <p:nvPr/>
          </p:nvSpPr>
          <p:spPr bwMode="auto">
            <a:xfrm>
              <a:off x="5599865" y="6475986"/>
              <a:ext cx="1765341" cy="152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Offshore Power Station</a:t>
              </a:r>
            </a:p>
          </p:txBody>
        </p:sp>
        <p:sp>
          <p:nvSpPr>
            <p:cNvPr id="18482" name="Rectangle 25"/>
            <p:cNvSpPr>
              <a:spLocks noChangeArrowheads="1"/>
            </p:cNvSpPr>
            <p:nvPr/>
          </p:nvSpPr>
          <p:spPr bwMode="auto">
            <a:xfrm>
              <a:off x="2555778" y="2318021"/>
              <a:ext cx="4445103" cy="1993968"/>
            </a:xfrm>
            <a:prstGeom prst="rect">
              <a:avLst/>
            </a:prstGeom>
            <a:noFill/>
            <a:ln w="9525" algn="ctr">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216" name="Oval 215"/>
            <p:cNvSpPr/>
            <p:nvPr/>
          </p:nvSpPr>
          <p:spPr bwMode="auto">
            <a:xfrm>
              <a:off x="5734050" y="4429125"/>
              <a:ext cx="73025" cy="7143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06" name="Oval 105"/>
            <p:cNvSpPr/>
            <p:nvPr/>
          </p:nvSpPr>
          <p:spPr bwMode="auto">
            <a:xfrm>
              <a:off x="3554413" y="3656013"/>
              <a:ext cx="73025" cy="71437"/>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07" name="Oval 106"/>
            <p:cNvSpPr/>
            <p:nvPr/>
          </p:nvSpPr>
          <p:spPr bwMode="auto">
            <a:xfrm>
              <a:off x="4165600" y="3657600"/>
              <a:ext cx="73025" cy="7143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08" name="Oval 107"/>
            <p:cNvSpPr/>
            <p:nvPr/>
          </p:nvSpPr>
          <p:spPr bwMode="auto">
            <a:xfrm>
              <a:off x="5195888" y="3663950"/>
              <a:ext cx="73025" cy="7143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09" name="Oval 108"/>
            <p:cNvSpPr/>
            <p:nvPr/>
          </p:nvSpPr>
          <p:spPr bwMode="auto">
            <a:xfrm>
              <a:off x="5734050" y="3665538"/>
              <a:ext cx="73025" cy="71437"/>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421" name="Rectangle 420"/>
            <p:cNvSpPr/>
            <p:nvPr/>
          </p:nvSpPr>
          <p:spPr bwMode="auto">
            <a:xfrm>
              <a:off x="2862263" y="1525588"/>
              <a:ext cx="3656012" cy="684212"/>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Transmission  System</a:t>
              </a:r>
            </a:p>
          </p:txBody>
        </p:sp>
        <p:cxnSp>
          <p:nvCxnSpPr>
            <p:cNvPr id="18489" name="Straight Arrow Connector 2"/>
            <p:cNvCxnSpPr>
              <a:cxnSpLocks noChangeShapeType="1"/>
            </p:cNvCxnSpPr>
            <p:nvPr/>
          </p:nvCxnSpPr>
          <p:spPr bwMode="auto">
            <a:xfrm flipH="1" flipV="1">
              <a:off x="3786188" y="5795963"/>
              <a:ext cx="228600" cy="29845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1" name="Rectangle 110"/>
            <p:cNvSpPr/>
            <p:nvPr/>
          </p:nvSpPr>
          <p:spPr bwMode="auto">
            <a:xfrm>
              <a:off x="2160588" y="502602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12" name="Rectangle 111"/>
            <p:cNvSpPr/>
            <p:nvPr/>
          </p:nvSpPr>
          <p:spPr bwMode="auto">
            <a:xfrm>
              <a:off x="2611438" y="5026025"/>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cxnSp>
          <p:nvCxnSpPr>
            <p:cNvPr id="18492" name="Straight Arrow Connector 2"/>
            <p:cNvCxnSpPr>
              <a:cxnSpLocks noChangeShapeType="1"/>
            </p:cNvCxnSpPr>
            <p:nvPr/>
          </p:nvCxnSpPr>
          <p:spPr bwMode="auto">
            <a:xfrm flipV="1">
              <a:off x="1721699" y="5390707"/>
              <a:ext cx="287854" cy="260683"/>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8437" name="Rectangle 93"/>
          <p:cNvSpPr>
            <a:spLocks noChangeArrowheads="1"/>
          </p:cNvSpPr>
          <p:nvPr/>
        </p:nvSpPr>
        <p:spPr bwMode="auto">
          <a:xfrm>
            <a:off x="234950" y="3487738"/>
            <a:ext cx="2257425"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eaLnBrk="1" hangingPunct="1">
              <a:lnSpc>
                <a:spcPct val="90000"/>
              </a:lnSpc>
            </a:pPr>
            <a:r>
              <a:rPr lang="en-GB" altLang="en-US" sz="1200">
                <a:solidFill>
                  <a:srgbClr val="FF0000"/>
                </a:solidFill>
                <a:cs typeface="Arial" charset="0"/>
              </a:rPr>
              <a:t>(As per  PPM </a:t>
            </a:r>
          </a:p>
          <a:p>
            <a:pPr algn="ctr" eaLnBrk="1" hangingPunct="1">
              <a:lnSpc>
                <a:spcPct val="90000"/>
              </a:lnSpc>
            </a:pPr>
            <a:r>
              <a:rPr lang="en-GB" altLang="en-US" sz="1200">
                <a:solidFill>
                  <a:srgbClr val="FF0000"/>
                </a:solidFill>
                <a:cs typeface="Arial" charset="0"/>
              </a:rPr>
              <a:t>CC.6.3.2 – CC.6.3.15)</a:t>
            </a:r>
          </a:p>
        </p:txBody>
      </p:sp>
      <p:cxnSp>
        <p:nvCxnSpPr>
          <p:cNvPr id="18438" name="Straight Arrow Connector 2"/>
          <p:cNvCxnSpPr>
            <a:cxnSpLocks noChangeShapeType="1"/>
            <a:stCxn id="18437" idx="2"/>
          </p:cNvCxnSpPr>
          <p:nvPr/>
        </p:nvCxnSpPr>
        <p:spPr bwMode="auto">
          <a:xfrm>
            <a:off x="1363663" y="3911600"/>
            <a:ext cx="4370387" cy="400050"/>
          </a:xfrm>
          <a:prstGeom prst="straightConnector1">
            <a:avLst/>
          </a:prstGeom>
          <a:noFill/>
          <a:ln w="9525" algn="ctr">
            <a:solidFill>
              <a:schemeClr val="tx2"/>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39" name="Straight Arrow Connector 96"/>
          <p:cNvCxnSpPr>
            <a:cxnSpLocks noChangeShapeType="1"/>
          </p:cNvCxnSpPr>
          <p:nvPr/>
        </p:nvCxnSpPr>
        <p:spPr bwMode="auto">
          <a:xfrm>
            <a:off x="1046163" y="3881438"/>
            <a:ext cx="2498725" cy="539750"/>
          </a:xfrm>
          <a:prstGeom prst="straightConnector1">
            <a:avLst/>
          </a:prstGeom>
          <a:noFill/>
          <a:ln w="9525" algn="ctr">
            <a:solidFill>
              <a:schemeClr val="tx2"/>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0391038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2"/>
          <p:cNvSpPr>
            <a:spLocks noGrp="1"/>
          </p:cNvSpPr>
          <p:nvPr>
            <p:ph type="sldNum" sz="quarter" idx="10"/>
          </p:nvPr>
        </p:nvSpPr>
        <p:spPr>
          <a:xfrm>
            <a:off x="8650288" y="6637338"/>
            <a:ext cx="493712" cy="220662"/>
          </a:xfrm>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89252AA4-D6E6-47F5-9223-5C958923978D}" type="slidenum">
              <a:rPr lang="en-GB" altLang="en-US" sz="1000" smtClean="0">
                <a:solidFill>
                  <a:srgbClr val="000000"/>
                </a:solidFill>
              </a:rPr>
              <a:pPr>
                <a:spcAft>
                  <a:spcPct val="0"/>
                </a:spcAft>
                <a:buClrTx/>
                <a:buFontTx/>
                <a:buNone/>
              </a:pPr>
              <a:t>19</a:t>
            </a:fld>
            <a:endParaRPr lang="en-GB" altLang="en-US" sz="1000" smtClean="0">
              <a:solidFill>
                <a:srgbClr val="000000"/>
              </a:solidFill>
            </a:endParaRPr>
          </a:p>
        </p:txBody>
      </p:sp>
      <p:sp>
        <p:nvSpPr>
          <p:cNvPr id="19459" name="Rectangle 7"/>
          <p:cNvSpPr>
            <a:spLocks noChangeArrowheads="1"/>
          </p:cNvSpPr>
          <p:nvPr/>
        </p:nvSpPr>
        <p:spPr bwMode="auto">
          <a:xfrm>
            <a:off x="28575" y="12700"/>
            <a:ext cx="8594725"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r>
              <a:rPr lang="en-GB" altLang="en-US" sz="2800">
                <a:solidFill>
                  <a:srgbClr val="0079C1"/>
                </a:solidFill>
              </a:rPr>
              <a:t>Configurations and Definitions</a:t>
            </a:r>
          </a:p>
          <a:p>
            <a:pPr eaLnBrk="1" hangingPunct="1">
              <a:spcAft>
                <a:spcPct val="0"/>
              </a:spcAft>
              <a:buClrTx/>
              <a:buFontTx/>
              <a:buNone/>
            </a:pPr>
            <a:r>
              <a:rPr lang="en-GB" altLang="en-US" i="1">
                <a:solidFill>
                  <a:srgbClr val="0079C1"/>
                </a:solidFill>
              </a:rPr>
              <a:t>Electricity Storage Units Connected to a </a:t>
            </a:r>
          </a:p>
          <a:p>
            <a:pPr eaLnBrk="1" hangingPunct="1">
              <a:spcAft>
                <a:spcPct val="0"/>
              </a:spcAft>
              <a:buClrTx/>
              <a:buFontTx/>
              <a:buNone/>
            </a:pPr>
            <a:r>
              <a:rPr lang="en-GB" altLang="en-US" i="1">
                <a:solidFill>
                  <a:srgbClr val="0079C1"/>
                </a:solidFill>
              </a:rPr>
              <a:t>Distribution System</a:t>
            </a:r>
          </a:p>
        </p:txBody>
      </p:sp>
      <p:grpSp>
        <p:nvGrpSpPr>
          <p:cNvPr id="19460" name="Group 2"/>
          <p:cNvGrpSpPr>
            <a:grpSpLocks/>
          </p:cNvGrpSpPr>
          <p:nvPr/>
        </p:nvGrpSpPr>
        <p:grpSpPr bwMode="auto">
          <a:xfrm>
            <a:off x="735013" y="1516063"/>
            <a:ext cx="5924550" cy="5011737"/>
            <a:chOff x="735013" y="1516063"/>
            <a:chExt cx="5924550" cy="5011737"/>
          </a:xfrm>
        </p:grpSpPr>
        <p:sp>
          <p:nvSpPr>
            <p:cNvPr id="19462" name="Rectangle 1"/>
            <p:cNvSpPr>
              <a:spLocks noChangeArrowheads="1"/>
            </p:cNvSpPr>
            <p:nvPr/>
          </p:nvSpPr>
          <p:spPr bwMode="auto">
            <a:xfrm>
              <a:off x="2732934" y="3721395"/>
              <a:ext cx="3877420" cy="2806405"/>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spcAft>
                  <a:spcPct val="0"/>
                </a:spcAft>
                <a:buClrTx/>
                <a:buFontTx/>
                <a:buNone/>
              </a:pPr>
              <a:endParaRPr lang="en-US" altLang="en-US" sz="2800">
                <a:solidFill>
                  <a:srgbClr val="0079C1"/>
                </a:solidFill>
              </a:endParaRPr>
            </a:p>
          </p:txBody>
        </p:sp>
        <p:sp>
          <p:nvSpPr>
            <p:cNvPr id="157" name="Rectangle 156"/>
            <p:cNvSpPr/>
            <p:nvPr/>
          </p:nvSpPr>
          <p:spPr bwMode="auto">
            <a:xfrm>
              <a:off x="3105150" y="3892550"/>
              <a:ext cx="3338513" cy="2268538"/>
            </a:xfrm>
            <a:prstGeom prst="rect">
              <a:avLst/>
            </a:prstGeom>
            <a:solidFill>
              <a:schemeClr val="bg1">
                <a:lumMod val="95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cxnSp>
          <p:nvCxnSpPr>
            <p:cNvPr id="162" name="Straight Connector 161"/>
            <p:cNvCxnSpPr>
              <a:cxnSpLocks/>
            </p:cNvCxnSpPr>
            <p:nvPr/>
          </p:nvCxnSpPr>
          <p:spPr bwMode="auto">
            <a:xfrm flipH="1">
              <a:off x="3690938" y="4179888"/>
              <a:ext cx="248443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a:cxnSpLocks/>
            </p:cNvCxnSpPr>
            <p:nvPr/>
          </p:nvCxnSpPr>
          <p:spPr bwMode="auto">
            <a:xfrm>
              <a:off x="3798888" y="4179888"/>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4" name="Oval 233"/>
            <p:cNvSpPr/>
            <p:nvPr/>
          </p:nvSpPr>
          <p:spPr bwMode="auto">
            <a:xfrm rot="5400000">
              <a:off x="3753644" y="433308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35" name="Oval 234"/>
            <p:cNvSpPr/>
            <p:nvPr/>
          </p:nvSpPr>
          <p:spPr bwMode="auto">
            <a:xfrm rot="5400000">
              <a:off x="3753644" y="42727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36" name="Straight Connector 235"/>
            <p:cNvCxnSpPr>
              <a:cxnSpLocks/>
            </p:cNvCxnSpPr>
            <p:nvPr/>
          </p:nvCxnSpPr>
          <p:spPr bwMode="auto">
            <a:xfrm flipV="1">
              <a:off x="4843463" y="2055813"/>
              <a:ext cx="0" cy="21240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7" name="Rectangle 236"/>
            <p:cNvSpPr/>
            <p:nvPr/>
          </p:nvSpPr>
          <p:spPr bwMode="auto">
            <a:xfrm>
              <a:off x="4051300" y="1516063"/>
              <a:ext cx="1619250" cy="684212"/>
            </a:xfrm>
            <a:prstGeom prst="rect">
              <a:avLst/>
            </a:prstGeom>
            <a:solidFill>
              <a:srgbClr val="00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ysClr val="windowText" lastClr="000000"/>
                  </a:solidFill>
                  <a:cs typeface="Arial" panose="020B0604020202020204" pitchFamily="34" charset="0"/>
                </a:rPr>
                <a:t>Transmission  System</a:t>
              </a:r>
            </a:p>
          </p:txBody>
        </p:sp>
        <p:sp>
          <p:nvSpPr>
            <p:cNvPr id="238" name="Oval 237"/>
            <p:cNvSpPr/>
            <p:nvPr/>
          </p:nvSpPr>
          <p:spPr bwMode="auto">
            <a:xfrm rot="5400000">
              <a:off x="4755357" y="2404269"/>
              <a:ext cx="176212" cy="4318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39" name="Oval 238"/>
            <p:cNvSpPr/>
            <p:nvPr/>
          </p:nvSpPr>
          <p:spPr bwMode="auto">
            <a:xfrm rot="5400000">
              <a:off x="4756150" y="2287588"/>
              <a:ext cx="174625" cy="4318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40" name="Straight Connector 239"/>
            <p:cNvCxnSpPr>
              <a:cxnSpLocks/>
            </p:cNvCxnSpPr>
            <p:nvPr/>
          </p:nvCxnSpPr>
          <p:spPr bwMode="auto">
            <a:xfrm>
              <a:off x="4230688" y="4179888"/>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7" name="Oval 256"/>
            <p:cNvSpPr/>
            <p:nvPr/>
          </p:nvSpPr>
          <p:spPr bwMode="auto">
            <a:xfrm rot="5400000">
              <a:off x="4185444" y="433308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58" name="Oval 257"/>
            <p:cNvSpPr/>
            <p:nvPr/>
          </p:nvSpPr>
          <p:spPr bwMode="auto">
            <a:xfrm rot="5400000">
              <a:off x="4185444" y="42727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59" name="Straight Connector 258"/>
            <p:cNvCxnSpPr>
              <a:cxnSpLocks/>
            </p:cNvCxnSpPr>
            <p:nvPr/>
          </p:nvCxnSpPr>
          <p:spPr bwMode="auto">
            <a:xfrm>
              <a:off x="4664075" y="4179888"/>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8" name="Oval 267"/>
            <p:cNvSpPr/>
            <p:nvPr/>
          </p:nvSpPr>
          <p:spPr bwMode="auto">
            <a:xfrm rot="5400000">
              <a:off x="4618831" y="433308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69" name="Oval 268"/>
            <p:cNvSpPr/>
            <p:nvPr/>
          </p:nvSpPr>
          <p:spPr bwMode="auto">
            <a:xfrm rot="5400000">
              <a:off x="4618831" y="42727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270" name="Straight Connector 269"/>
            <p:cNvCxnSpPr>
              <a:cxnSpLocks/>
            </p:cNvCxnSpPr>
            <p:nvPr/>
          </p:nvCxnSpPr>
          <p:spPr bwMode="auto">
            <a:xfrm>
              <a:off x="5095875" y="4179888"/>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9" name="Oval 278"/>
            <p:cNvSpPr/>
            <p:nvPr/>
          </p:nvSpPr>
          <p:spPr bwMode="auto">
            <a:xfrm rot="5400000">
              <a:off x="5050631" y="433308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280" name="Oval 279"/>
            <p:cNvSpPr/>
            <p:nvPr/>
          </p:nvSpPr>
          <p:spPr bwMode="auto">
            <a:xfrm rot="5400000">
              <a:off x="5050631" y="42727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308" name="Straight Connector 307"/>
            <p:cNvCxnSpPr>
              <a:cxnSpLocks/>
            </p:cNvCxnSpPr>
            <p:nvPr/>
          </p:nvCxnSpPr>
          <p:spPr bwMode="auto">
            <a:xfrm>
              <a:off x="5564188" y="4179888"/>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7" name="Oval 316"/>
            <p:cNvSpPr/>
            <p:nvPr/>
          </p:nvSpPr>
          <p:spPr bwMode="auto">
            <a:xfrm rot="5400000">
              <a:off x="5518944" y="433308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318" name="Oval 317"/>
            <p:cNvSpPr/>
            <p:nvPr/>
          </p:nvSpPr>
          <p:spPr bwMode="auto">
            <a:xfrm rot="5400000">
              <a:off x="5518944" y="42727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cxnSp>
          <p:nvCxnSpPr>
            <p:cNvPr id="319" name="Straight Connector 318"/>
            <p:cNvCxnSpPr>
              <a:cxnSpLocks/>
            </p:cNvCxnSpPr>
            <p:nvPr/>
          </p:nvCxnSpPr>
          <p:spPr bwMode="auto">
            <a:xfrm>
              <a:off x="5995988" y="4179888"/>
              <a:ext cx="0" cy="1085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28" name="Oval 327"/>
            <p:cNvSpPr/>
            <p:nvPr/>
          </p:nvSpPr>
          <p:spPr bwMode="auto">
            <a:xfrm rot="5400000">
              <a:off x="5950744" y="4333082"/>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329" name="Oval 328"/>
            <p:cNvSpPr/>
            <p:nvPr/>
          </p:nvSpPr>
          <p:spPr bwMode="auto">
            <a:xfrm rot="5400000">
              <a:off x="5950744" y="4272757"/>
              <a:ext cx="90487" cy="215900"/>
            </a:xfrm>
            <a:prstGeom prst="ellipse">
              <a:avLst/>
            </a:prstGeom>
            <a:solidFill>
              <a:srgbClr val="FFCC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eaLnBrk="1" hangingPunct="1">
                <a:defRPr/>
              </a:pPr>
              <a:endParaRPr lang="en-GB" sz="800" dirty="0">
                <a:cs typeface="Arial" panose="020B0604020202020204" pitchFamily="34" charset="0"/>
              </a:endParaRPr>
            </a:p>
          </p:txBody>
        </p:sp>
        <p:sp>
          <p:nvSpPr>
            <p:cNvPr id="19487" name="Rectangle 3"/>
            <p:cNvSpPr>
              <a:spLocks noChangeArrowheads="1"/>
            </p:cNvSpPr>
            <p:nvPr/>
          </p:nvSpPr>
          <p:spPr bwMode="auto">
            <a:xfrm>
              <a:off x="3961065" y="5764213"/>
              <a:ext cx="1907997"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lnSpc>
                  <a:spcPct val="90000"/>
                </a:lnSpc>
                <a:spcAft>
                  <a:spcPct val="0"/>
                </a:spcAft>
                <a:buClrTx/>
                <a:buFontTx/>
                <a:buNone/>
              </a:pPr>
              <a:r>
                <a:rPr lang="en-GB" altLang="en-US" sz="1200">
                  <a:solidFill>
                    <a:srgbClr val="000066"/>
                  </a:solidFill>
                  <a:cs typeface="Arial" charset="0"/>
                </a:rPr>
                <a:t>Electricity Storage Module</a:t>
              </a:r>
            </a:p>
          </p:txBody>
        </p:sp>
        <p:cxnSp>
          <p:nvCxnSpPr>
            <p:cNvPr id="331" name="Straight Connector 330"/>
            <p:cNvCxnSpPr>
              <a:cxnSpLocks/>
            </p:cNvCxnSpPr>
            <p:nvPr/>
          </p:nvCxnSpPr>
          <p:spPr bwMode="auto">
            <a:xfrm flipH="1">
              <a:off x="3656013" y="3109913"/>
              <a:ext cx="248285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2" name="Straight Arrow Connector 331"/>
            <p:cNvCxnSpPr/>
            <p:nvPr/>
          </p:nvCxnSpPr>
          <p:spPr bwMode="auto">
            <a:xfrm>
              <a:off x="3979863" y="3109913"/>
              <a:ext cx="0" cy="28892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3" name="Straight Arrow Connector 332"/>
            <p:cNvCxnSpPr/>
            <p:nvPr/>
          </p:nvCxnSpPr>
          <p:spPr bwMode="auto">
            <a:xfrm>
              <a:off x="4411663" y="3109913"/>
              <a:ext cx="0" cy="28892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4" name="Straight Arrow Connector 333"/>
            <p:cNvCxnSpPr/>
            <p:nvPr/>
          </p:nvCxnSpPr>
          <p:spPr bwMode="auto">
            <a:xfrm>
              <a:off x="5238750" y="3109913"/>
              <a:ext cx="0" cy="28892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5" name="Straight Arrow Connector 334"/>
            <p:cNvCxnSpPr/>
            <p:nvPr/>
          </p:nvCxnSpPr>
          <p:spPr bwMode="auto">
            <a:xfrm>
              <a:off x="5995988" y="3109913"/>
              <a:ext cx="0" cy="28892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6" name="Oval 335"/>
            <p:cNvSpPr/>
            <p:nvPr/>
          </p:nvSpPr>
          <p:spPr bwMode="auto">
            <a:xfrm>
              <a:off x="5959475" y="3074988"/>
              <a:ext cx="71438"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37" name="Oval 336"/>
            <p:cNvSpPr/>
            <p:nvPr/>
          </p:nvSpPr>
          <p:spPr bwMode="auto">
            <a:xfrm>
              <a:off x="5203825" y="3074988"/>
              <a:ext cx="71438"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38" name="Oval 337"/>
            <p:cNvSpPr/>
            <p:nvPr/>
          </p:nvSpPr>
          <p:spPr bwMode="auto">
            <a:xfrm>
              <a:off x="4806950" y="3074988"/>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39" name="Oval 338"/>
            <p:cNvSpPr/>
            <p:nvPr/>
          </p:nvSpPr>
          <p:spPr bwMode="auto">
            <a:xfrm>
              <a:off x="4375150" y="3074988"/>
              <a:ext cx="71438"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40" name="Oval 339"/>
            <p:cNvSpPr/>
            <p:nvPr/>
          </p:nvSpPr>
          <p:spPr bwMode="auto">
            <a:xfrm>
              <a:off x="3943350" y="3074988"/>
              <a:ext cx="71438"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41" name="Oval 340"/>
            <p:cNvSpPr/>
            <p:nvPr/>
          </p:nvSpPr>
          <p:spPr bwMode="auto">
            <a:xfrm>
              <a:off x="4806950" y="4144963"/>
              <a:ext cx="73025"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42" name="Oval 341"/>
            <p:cNvSpPr/>
            <p:nvPr/>
          </p:nvSpPr>
          <p:spPr bwMode="auto">
            <a:xfrm>
              <a:off x="5059363" y="4144963"/>
              <a:ext cx="71437"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43" name="Oval 342"/>
            <p:cNvSpPr/>
            <p:nvPr/>
          </p:nvSpPr>
          <p:spPr bwMode="auto">
            <a:xfrm>
              <a:off x="5527675" y="4144963"/>
              <a:ext cx="71438"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44" name="Oval 343"/>
            <p:cNvSpPr/>
            <p:nvPr/>
          </p:nvSpPr>
          <p:spPr bwMode="auto">
            <a:xfrm>
              <a:off x="5959475" y="4144963"/>
              <a:ext cx="71438"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45" name="Oval 344"/>
            <p:cNvSpPr/>
            <p:nvPr/>
          </p:nvSpPr>
          <p:spPr bwMode="auto">
            <a:xfrm>
              <a:off x="4627563" y="4144963"/>
              <a:ext cx="71437"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46" name="Oval 345"/>
            <p:cNvSpPr/>
            <p:nvPr/>
          </p:nvSpPr>
          <p:spPr bwMode="auto">
            <a:xfrm>
              <a:off x="3763963" y="4144963"/>
              <a:ext cx="71437"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347" name="Oval 346"/>
            <p:cNvSpPr/>
            <p:nvPr/>
          </p:nvSpPr>
          <p:spPr bwMode="auto">
            <a:xfrm>
              <a:off x="4195763" y="4144963"/>
              <a:ext cx="71437" cy="714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9505" name="Rectangle 3"/>
            <p:cNvSpPr>
              <a:spLocks noChangeArrowheads="1"/>
            </p:cNvSpPr>
            <p:nvPr/>
          </p:nvSpPr>
          <p:spPr bwMode="auto">
            <a:xfrm>
              <a:off x="5130943" y="3433504"/>
              <a:ext cx="1177815"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lnSpc>
                  <a:spcPct val="90000"/>
                </a:lnSpc>
                <a:spcAft>
                  <a:spcPct val="0"/>
                </a:spcAft>
                <a:buClrTx/>
                <a:buFontTx/>
                <a:buNone/>
              </a:pPr>
              <a:r>
                <a:rPr lang="en-GB" altLang="en-US" sz="1200">
                  <a:solidFill>
                    <a:srgbClr val="000066"/>
                  </a:solidFill>
                  <a:cs typeface="Arial" charset="0"/>
                </a:rPr>
                <a:t>Distribution </a:t>
              </a:r>
            </a:p>
          </p:txBody>
        </p:sp>
        <p:sp>
          <p:nvSpPr>
            <p:cNvPr id="19506" name="Rectangle 3"/>
            <p:cNvSpPr>
              <a:spLocks noChangeArrowheads="1"/>
            </p:cNvSpPr>
            <p:nvPr/>
          </p:nvSpPr>
          <p:spPr bwMode="auto">
            <a:xfrm>
              <a:off x="3662643" y="3454142"/>
              <a:ext cx="1177815"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lnSpc>
                  <a:spcPct val="90000"/>
                </a:lnSpc>
                <a:spcAft>
                  <a:spcPct val="0"/>
                </a:spcAft>
                <a:buClrTx/>
                <a:buFontTx/>
                <a:buNone/>
              </a:pPr>
              <a:r>
                <a:rPr lang="en-GB" altLang="en-US" sz="1200">
                  <a:solidFill>
                    <a:srgbClr val="000066"/>
                  </a:solidFill>
                  <a:cs typeface="Arial" charset="0"/>
                </a:rPr>
                <a:t>Other Users</a:t>
              </a:r>
            </a:p>
          </p:txBody>
        </p:sp>
        <p:sp>
          <p:nvSpPr>
            <p:cNvPr id="19507" name="Rectangle 3"/>
            <p:cNvSpPr>
              <a:spLocks noChangeArrowheads="1"/>
            </p:cNvSpPr>
            <p:nvPr/>
          </p:nvSpPr>
          <p:spPr bwMode="auto">
            <a:xfrm>
              <a:off x="4894428" y="6267450"/>
              <a:ext cx="1765135" cy="9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Power Station</a:t>
              </a:r>
            </a:p>
          </p:txBody>
        </p:sp>
        <p:sp>
          <p:nvSpPr>
            <p:cNvPr id="19508" name="Rectangle 3"/>
            <p:cNvSpPr>
              <a:spLocks noChangeArrowheads="1"/>
            </p:cNvSpPr>
            <p:nvPr/>
          </p:nvSpPr>
          <p:spPr bwMode="auto">
            <a:xfrm>
              <a:off x="735013" y="5118728"/>
              <a:ext cx="1836566"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rgbClr val="339966"/>
                  </a:solidFill>
                  <a:cs typeface="Arial" charset="0"/>
                </a:rPr>
                <a:t>Electricity Storage </a:t>
              </a:r>
            </a:p>
            <a:p>
              <a:pPr algn="ctr" eaLnBrk="1" hangingPunct="1">
                <a:lnSpc>
                  <a:spcPct val="90000"/>
                </a:lnSpc>
                <a:spcAft>
                  <a:spcPct val="0"/>
                </a:spcAft>
                <a:buClrTx/>
                <a:buFontTx/>
                <a:buNone/>
              </a:pPr>
              <a:r>
                <a:rPr lang="en-GB" altLang="en-US" sz="1200">
                  <a:solidFill>
                    <a:srgbClr val="339966"/>
                  </a:solidFill>
                  <a:cs typeface="Arial" charset="0"/>
                </a:rPr>
                <a:t>Unit</a:t>
              </a:r>
            </a:p>
            <a:p>
              <a:pPr algn="ctr" eaLnBrk="1" hangingPunct="1">
                <a:lnSpc>
                  <a:spcPct val="90000"/>
                </a:lnSpc>
                <a:spcAft>
                  <a:spcPct val="0"/>
                </a:spcAft>
                <a:buClrTx/>
                <a:buFontTx/>
                <a:buNone/>
              </a:pPr>
              <a:r>
                <a:rPr lang="en-GB" altLang="en-US" sz="1200">
                  <a:solidFill>
                    <a:srgbClr val="339966"/>
                  </a:solidFill>
                  <a:cs typeface="Arial" charset="0"/>
                </a:rPr>
                <a:t>(Non Synchronous Generating Unit)</a:t>
              </a:r>
            </a:p>
            <a:p>
              <a:pPr algn="ctr" eaLnBrk="1" hangingPunct="1">
                <a:lnSpc>
                  <a:spcPct val="90000"/>
                </a:lnSpc>
                <a:spcAft>
                  <a:spcPct val="0"/>
                </a:spcAft>
                <a:buClrTx/>
                <a:buFontTx/>
                <a:buNone/>
              </a:pPr>
              <a:endParaRPr lang="en-GB" altLang="en-US" sz="1200">
                <a:solidFill>
                  <a:srgbClr val="339966"/>
                </a:solidFill>
                <a:cs typeface="Arial" charset="0"/>
              </a:endParaRPr>
            </a:p>
          </p:txBody>
        </p:sp>
        <p:cxnSp>
          <p:nvCxnSpPr>
            <p:cNvPr id="19509" name="Straight Arrow Connector 4"/>
            <p:cNvCxnSpPr>
              <a:cxnSpLocks noChangeShapeType="1"/>
            </p:cNvCxnSpPr>
            <p:nvPr/>
          </p:nvCxnSpPr>
          <p:spPr bwMode="auto">
            <a:xfrm flipV="1">
              <a:off x="2280508" y="5082363"/>
              <a:ext cx="1238869" cy="28844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510" name="Rectangle 3"/>
            <p:cNvSpPr>
              <a:spLocks noChangeArrowheads="1"/>
            </p:cNvSpPr>
            <p:nvPr/>
          </p:nvSpPr>
          <p:spPr bwMode="auto">
            <a:xfrm>
              <a:off x="968907" y="2420938"/>
              <a:ext cx="1290517"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lgn="ctr" eaLnBrk="1" hangingPunct="1">
                <a:lnSpc>
                  <a:spcPct val="90000"/>
                </a:lnSpc>
                <a:spcAft>
                  <a:spcPct val="0"/>
                </a:spcAft>
                <a:buClrTx/>
                <a:buFontTx/>
                <a:buNone/>
              </a:pPr>
              <a:r>
                <a:rPr lang="en-GB" altLang="en-US" sz="1200">
                  <a:solidFill>
                    <a:schemeClr val="tx1"/>
                  </a:solidFill>
                  <a:cs typeface="Arial" charset="0"/>
                </a:rPr>
                <a:t>User System Entry </a:t>
              </a:r>
            </a:p>
            <a:p>
              <a:pPr algn="ctr" eaLnBrk="1" hangingPunct="1">
                <a:lnSpc>
                  <a:spcPct val="90000"/>
                </a:lnSpc>
                <a:spcAft>
                  <a:spcPct val="0"/>
                </a:spcAft>
                <a:buClrTx/>
                <a:buFontTx/>
                <a:buNone/>
              </a:pPr>
              <a:r>
                <a:rPr lang="en-GB" altLang="en-US" sz="1200">
                  <a:solidFill>
                    <a:schemeClr val="tx1"/>
                  </a:solidFill>
                  <a:cs typeface="Arial" charset="0"/>
                </a:rPr>
                <a:t>Point</a:t>
              </a:r>
            </a:p>
          </p:txBody>
        </p:sp>
        <p:cxnSp>
          <p:nvCxnSpPr>
            <p:cNvPr id="19511" name="Straight Arrow Connector 8"/>
            <p:cNvCxnSpPr>
              <a:cxnSpLocks noChangeShapeType="1"/>
            </p:cNvCxnSpPr>
            <p:nvPr/>
          </p:nvCxnSpPr>
          <p:spPr bwMode="auto">
            <a:xfrm>
              <a:off x="2176882" y="2620963"/>
              <a:ext cx="2554786" cy="388051"/>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4" name="Rectangle 103"/>
            <p:cNvSpPr/>
            <p:nvPr/>
          </p:nvSpPr>
          <p:spPr bwMode="auto">
            <a:xfrm>
              <a:off x="3638550" y="4781550"/>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05" name="Rectangle 104"/>
            <p:cNvSpPr/>
            <p:nvPr/>
          </p:nvSpPr>
          <p:spPr bwMode="auto">
            <a:xfrm>
              <a:off x="4089400" y="4781550"/>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06" name="Rectangle 105"/>
            <p:cNvSpPr/>
            <p:nvPr/>
          </p:nvSpPr>
          <p:spPr bwMode="auto">
            <a:xfrm>
              <a:off x="4521200" y="4781550"/>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07" name="Rectangle 106"/>
            <p:cNvSpPr/>
            <p:nvPr/>
          </p:nvSpPr>
          <p:spPr bwMode="auto">
            <a:xfrm>
              <a:off x="4953000" y="4781550"/>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08" name="Rectangle 107"/>
            <p:cNvSpPr/>
            <p:nvPr/>
          </p:nvSpPr>
          <p:spPr bwMode="auto">
            <a:xfrm>
              <a:off x="5421313" y="4781550"/>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sp>
          <p:nvSpPr>
            <p:cNvPr id="109" name="Rectangle 108"/>
            <p:cNvSpPr/>
            <p:nvPr/>
          </p:nvSpPr>
          <p:spPr bwMode="auto">
            <a:xfrm>
              <a:off x="5853113" y="4781550"/>
              <a:ext cx="358775" cy="576263"/>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GB"/>
              </a:defPPr>
              <a:lvl1pPr algn="l" rtl="0" eaLnBrk="0" fontAlgn="base" hangingPunct="0">
                <a:spcBef>
                  <a:spcPct val="0"/>
                </a:spcBef>
                <a:spcAft>
                  <a:spcPct val="0"/>
                </a:spcAft>
                <a:defRPr sz="2800" b="1" kern="1200">
                  <a:solidFill>
                    <a:schemeClr val="lt1"/>
                  </a:solidFill>
                  <a:latin typeface="+mn-lt"/>
                  <a:ea typeface="+mn-ea"/>
                  <a:cs typeface="+mn-cs"/>
                </a:defRPr>
              </a:lvl1pPr>
              <a:lvl2pPr marL="457200" algn="l" rtl="0" eaLnBrk="0" fontAlgn="base" hangingPunct="0">
                <a:spcBef>
                  <a:spcPct val="0"/>
                </a:spcBef>
                <a:spcAft>
                  <a:spcPct val="0"/>
                </a:spcAft>
                <a:defRPr sz="2800" b="1" kern="1200">
                  <a:solidFill>
                    <a:schemeClr val="lt1"/>
                  </a:solidFill>
                  <a:latin typeface="+mn-lt"/>
                  <a:ea typeface="+mn-ea"/>
                  <a:cs typeface="+mn-cs"/>
                </a:defRPr>
              </a:lvl2pPr>
              <a:lvl3pPr marL="914400" algn="l" rtl="0" eaLnBrk="0" fontAlgn="base" hangingPunct="0">
                <a:spcBef>
                  <a:spcPct val="0"/>
                </a:spcBef>
                <a:spcAft>
                  <a:spcPct val="0"/>
                </a:spcAft>
                <a:defRPr sz="2800" b="1" kern="1200">
                  <a:solidFill>
                    <a:schemeClr val="lt1"/>
                  </a:solidFill>
                  <a:latin typeface="+mn-lt"/>
                  <a:ea typeface="+mn-ea"/>
                  <a:cs typeface="+mn-cs"/>
                </a:defRPr>
              </a:lvl3pPr>
              <a:lvl4pPr marL="1371600" algn="l" rtl="0" eaLnBrk="0" fontAlgn="base" hangingPunct="0">
                <a:spcBef>
                  <a:spcPct val="0"/>
                </a:spcBef>
                <a:spcAft>
                  <a:spcPct val="0"/>
                </a:spcAft>
                <a:defRPr sz="2800" b="1" kern="1200">
                  <a:solidFill>
                    <a:schemeClr val="lt1"/>
                  </a:solidFill>
                  <a:latin typeface="+mn-lt"/>
                  <a:ea typeface="+mn-ea"/>
                  <a:cs typeface="+mn-cs"/>
                </a:defRPr>
              </a:lvl4pPr>
              <a:lvl5pPr marL="1828800" algn="l" rtl="0" eaLnBrk="0" fontAlgn="base" hangingPunct="0">
                <a:spcBef>
                  <a:spcPct val="0"/>
                </a:spcBef>
                <a:spcAft>
                  <a:spcPct val="0"/>
                </a:spcAft>
                <a:defRPr sz="2800" b="1" kern="1200">
                  <a:solidFill>
                    <a:schemeClr val="lt1"/>
                  </a:solidFill>
                  <a:latin typeface="+mn-lt"/>
                  <a:ea typeface="+mn-ea"/>
                  <a:cs typeface="+mn-cs"/>
                </a:defRPr>
              </a:lvl5pPr>
              <a:lvl6pPr marL="2286000" algn="l" defTabSz="914400" rtl="0" eaLnBrk="1" latinLnBrk="0" hangingPunct="1">
                <a:defRPr sz="2800" b="1" kern="1200">
                  <a:solidFill>
                    <a:schemeClr val="lt1"/>
                  </a:solidFill>
                  <a:latin typeface="+mn-lt"/>
                  <a:ea typeface="+mn-ea"/>
                  <a:cs typeface="+mn-cs"/>
                </a:defRPr>
              </a:lvl6pPr>
              <a:lvl7pPr marL="2743200" algn="l" defTabSz="914400" rtl="0" eaLnBrk="1" latinLnBrk="0" hangingPunct="1">
                <a:defRPr sz="2800" b="1" kern="1200">
                  <a:solidFill>
                    <a:schemeClr val="lt1"/>
                  </a:solidFill>
                  <a:latin typeface="+mn-lt"/>
                  <a:ea typeface="+mn-ea"/>
                  <a:cs typeface="+mn-cs"/>
                </a:defRPr>
              </a:lvl7pPr>
              <a:lvl8pPr marL="3200400" algn="l" defTabSz="914400" rtl="0" eaLnBrk="1" latinLnBrk="0" hangingPunct="1">
                <a:defRPr sz="2800" b="1" kern="1200">
                  <a:solidFill>
                    <a:schemeClr val="lt1"/>
                  </a:solidFill>
                  <a:latin typeface="+mn-lt"/>
                  <a:ea typeface="+mn-ea"/>
                  <a:cs typeface="+mn-cs"/>
                </a:defRPr>
              </a:lvl8pPr>
              <a:lvl9pPr marL="3657600" algn="l" defTabSz="914400" rtl="0" eaLnBrk="1" latinLnBrk="0" hangingPunct="1">
                <a:defRPr sz="2800" b="1" kern="1200">
                  <a:solidFill>
                    <a:schemeClr val="lt1"/>
                  </a:solidFill>
                  <a:latin typeface="+mn-lt"/>
                  <a:ea typeface="+mn-ea"/>
                  <a:cs typeface="+mn-cs"/>
                </a:defRPr>
              </a:lvl9pPr>
            </a:lstStyle>
            <a:p>
              <a:pPr algn="ctr" eaLnBrk="1" hangingPunct="1">
                <a:defRPr/>
              </a:pPr>
              <a:r>
                <a:rPr lang="en-GB" sz="1200" dirty="0">
                  <a:solidFill>
                    <a:srgbClr val="000000"/>
                  </a:solidFill>
                  <a:cs typeface="Arial" panose="020B0604020202020204" pitchFamily="34" charset="0"/>
                </a:rPr>
                <a:t>ESU</a:t>
              </a:r>
            </a:p>
          </p:txBody>
        </p:sp>
      </p:grpSp>
      <p:sp>
        <p:nvSpPr>
          <p:cNvPr id="19461" name="Rectangle 60"/>
          <p:cNvSpPr>
            <a:spLocks noChangeArrowheads="1"/>
          </p:cNvSpPr>
          <p:nvPr/>
        </p:nvSpPr>
        <p:spPr bwMode="auto">
          <a:xfrm>
            <a:off x="509588" y="2973388"/>
            <a:ext cx="2390775"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eaLnBrk="1" hangingPunct="1">
              <a:lnSpc>
                <a:spcPct val="90000"/>
              </a:lnSpc>
            </a:pPr>
            <a:r>
              <a:rPr lang="en-GB" altLang="en-US" sz="1200">
                <a:solidFill>
                  <a:srgbClr val="FF0000"/>
                </a:solidFill>
                <a:cs typeface="Arial" charset="0"/>
              </a:rPr>
              <a:t>(As per  PPM </a:t>
            </a:r>
          </a:p>
          <a:p>
            <a:pPr algn="ctr" eaLnBrk="1" hangingPunct="1">
              <a:lnSpc>
                <a:spcPct val="90000"/>
              </a:lnSpc>
            </a:pPr>
            <a:r>
              <a:rPr lang="en-GB" altLang="en-US" sz="1200">
                <a:solidFill>
                  <a:srgbClr val="FF0000"/>
                </a:solidFill>
                <a:cs typeface="Arial" charset="0"/>
              </a:rPr>
              <a:t>CC.6.3.2 – CC.6.3.15)</a:t>
            </a:r>
          </a:p>
        </p:txBody>
      </p:sp>
    </p:spTree>
    <p:extLst>
      <p:ext uri="{BB962C8B-B14F-4D97-AF65-F5344CB8AC3E}">
        <p14:creationId xmlns:p14="http://schemas.microsoft.com/office/powerpoint/2010/main" val="2962345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1786B227-F4B5-45D2-A0CB-DBC37882EC44}" type="slidenum">
              <a:rPr lang="en-US" smtClean="0">
                <a:solidFill>
                  <a:prstClr val="black">
                    <a:tint val="75000"/>
                  </a:prstClr>
                </a:solidFill>
              </a:rPr>
              <a:pPr>
                <a:defRPr/>
              </a:pPr>
              <a:t>2</a:t>
            </a:fld>
            <a:endParaRPr lang="en-US">
              <a:solidFill>
                <a:prstClr val="black">
                  <a:tint val="75000"/>
                </a:prstClr>
              </a:solidFill>
            </a:endParaRPr>
          </a:p>
        </p:txBody>
      </p:sp>
      <p:sp>
        <p:nvSpPr>
          <p:cNvPr id="5" name="Title 4"/>
          <p:cNvSpPr>
            <a:spLocks noGrp="1"/>
          </p:cNvSpPr>
          <p:nvPr>
            <p:ph type="title"/>
          </p:nvPr>
        </p:nvSpPr>
        <p:spPr/>
        <p:txBody>
          <a:bodyPr/>
          <a:lstStyle/>
          <a:p>
            <a:r>
              <a:rPr lang="en-GB" dirty="0" smtClean="0"/>
              <a:t>Agenda</a:t>
            </a:r>
            <a:endParaRPr lang="en-GB" dirty="0"/>
          </a:p>
        </p:txBody>
      </p:sp>
      <p:sp>
        <p:nvSpPr>
          <p:cNvPr id="6" name="Content Placeholder 5"/>
          <p:cNvSpPr>
            <a:spLocks noGrp="1"/>
          </p:cNvSpPr>
          <p:nvPr>
            <p:ph idx="1"/>
          </p:nvPr>
        </p:nvSpPr>
        <p:spPr/>
        <p:txBody>
          <a:bodyPr/>
          <a:lstStyle/>
          <a:p>
            <a:r>
              <a:rPr lang="en-GB" dirty="0" smtClean="0"/>
              <a:t>Definitions</a:t>
            </a:r>
          </a:p>
          <a:p>
            <a:r>
              <a:rPr lang="en-GB" dirty="0" smtClean="0"/>
              <a:t>Technical Requirements</a:t>
            </a:r>
          </a:p>
          <a:p>
            <a:pPr lvl="1"/>
            <a:r>
              <a:rPr lang="en-GB" dirty="0" smtClean="0"/>
              <a:t>Confirm onshore</a:t>
            </a:r>
          </a:p>
          <a:p>
            <a:pPr lvl="1"/>
            <a:r>
              <a:rPr lang="en-GB" dirty="0" smtClean="0"/>
              <a:t>Discuss offshore</a:t>
            </a:r>
          </a:p>
          <a:p>
            <a:pPr lvl="1"/>
            <a:r>
              <a:rPr lang="en-GB" dirty="0" smtClean="0"/>
              <a:t>Flywheels/</a:t>
            </a:r>
            <a:r>
              <a:rPr lang="en-GB" dirty="0" err="1" smtClean="0"/>
              <a:t>Supercapacitors</a:t>
            </a:r>
            <a:r>
              <a:rPr lang="en-GB" dirty="0" smtClean="0"/>
              <a:t> – in or out of scope?</a:t>
            </a:r>
          </a:p>
          <a:p>
            <a:r>
              <a:rPr lang="en-GB" dirty="0" smtClean="0"/>
              <a:t>Next steps</a:t>
            </a:r>
          </a:p>
        </p:txBody>
      </p:sp>
    </p:spTree>
    <p:extLst>
      <p:ext uri="{BB962C8B-B14F-4D97-AF65-F5344CB8AC3E}">
        <p14:creationId xmlns:p14="http://schemas.microsoft.com/office/powerpoint/2010/main" val="19314751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noFill/>
        </p:spPr>
        <p:txBody>
          <a:bodyPr/>
          <a:lstStyle/>
          <a:p>
            <a:pPr eaLnBrk="1" hangingPunct="1"/>
            <a:r>
              <a:rPr lang="en-GB" altLang="en-US" smtClean="0"/>
              <a:t>Data / Modelling and Simulation </a:t>
            </a:r>
          </a:p>
        </p:txBody>
      </p:sp>
      <p:sp>
        <p:nvSpPr>
          <p:cNvPr id="2" name="Content Placeholder 1"/>
          <p:cNvSpPr>
            <a:spLocks noGrp="1"/>
          </p:cNvSpPr>
          <p:nvPr>
            <p:ph idx="1"/>
          </p:nvPr>
        </p:nvSpPr>
        <p:spPr/>
        <p:txBody>
          <a:bodyPr/>
          <a:lstStyle/>
          <a:p>
            <a:pPr>
              <a:defRPr/>
            </a:pPr>
            <a:r>
              <a:rPr lang="en-GB" altLang="en-US" sz="2000" dirty="0"/>
              <a:t>Updates </a:t>
            </a:r>
            <a:r>
              <a:rPr lang="en-GB" altLang="en-US" sz="2000" dirty="0" smtClean="0"/>
              <a:t>may </a:t>
            </a:r>
            <a:r>
              <a:rPr lang="en-GB" altLang="en-US" sz="2000" dirty="0"/>
              <a:t>be required to the Planning Code and Data Registration Code for modelling purposes</a:t>
            </a:r>
          </a:p>
          <a:p>
            <a:pPr>
              <a:defRPr/>
            </a:pPr>
            <a:r>
              <a:rPr lang="en-GB" altLang="en-US" sz="2000" dirty="0"/>
              <a:t>The data / model supplied should provide a true and accurate representation of the plant as built</a:t>
            </a:r>
          </a:p>
          <a:p>
            <a:pPr>
              <a:defRPr/>
            </a:pPr>
            <a:r>
              <a:rPr lang="en-GB" altLang="en-US" sz="2000" dirty="0"/>
              <a:t>Synchronous Generating Unit data which is part of a Electricity Storage Module would generally be treated the same way as Synchronous Generating Unit – Data generally well understood</a:t>
            </a:r>
          </a:p>
          <a:p>
            <a:pPr>
              <a:defRPr/>
            </a:pPr>
            <a:r>
              <a:rPr lang="en-GB" altLang="en-US" sz="2000" dirty="0"/>
              <a:t>Non Synchronous Electricity Storage Modules connected via a Power Electronic Converter, the data requirements need further thought.  This would be a combination of Power Park Module data and HVDC Converter data</a:t>
            </a:r>
          </a:p>
          <a:p>
            <a:pPr>
              <a:defRPr/>
            </a:pPr>
            <a:r>
              <a:rPr lang="en-GB" altLang="en-US" sz="2000" dirty="0"/>
              <a:t>Additional running data may also be required such operating </a:t>
            </a:r>
            <a:r>
              <a:rPr lang="en-GB" altLang="en-US" sz="2000" dirty="0" smtClean="0"/>
              <a:t>characteristics e.g. maximum </a:t>
            </a:r>
            <a:r>
              <a:rPr lang="en-GB" altLang="en-US" sz="2000" dirty="0"/>
              <a:t>charge </a:t>
            </a:r>
            <a:r>
              <a:rPr lang="en-GB" altLang="en-US" sz="2000" dirty="0" smtClean="0"/>
              <a:t>rate; maximum </a:t>
            </a:r>
            <a:r>
              <a:rPr lang="en-GB" altLang="en-US" sz="2000" dirty="0"/>
              <a:t>discharge rate </a:t>
            </a:r>
            <a:r>
              <a:rPr lang="en-GB" altLang="en-US" sz="2000" dirty="0" smtClean="0"/>
              <a:t>(a future </a:t>
            </a:r>
            <a:r>
              <a:rPr lang="en-GB" altLang="en-US" sz="2000" dirty="0"/>
              <a:t>mod, if </a:t>
            </a:r>
            <a:r>
              <a:rPr lang="en-GB" altLang="en-US" sz="2000" dirty="0" smtClean="0"/>
              <a:t>needed?)</a:t>
            </a:r>
            <a:endParaRPr lang="en-GB" altLang="en-US" sz="2000" dirty="0"/>
          </a:p>
        </p:txBody>
      </p:sp>
      <p:sp>
        <p:nvSpPr>
          <p:cNvPr id="20482" name="Slide Number Placeholder 5"/>
          <p:cNvSpPr>
            <a:spLocks noGrp="1"/>
          </p:cNvSpPr>
          <p:nvPr>
            <p:ph type="sldNum" sz="quarter" idx="12"/>
          </p:nvPr>
        </p:nvSpPr>
        <p:spPr>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fld id="{CDDD4274-A3A5-4FEA-B7CD-CE57CC7F458A}" type="slidenum">
              <a:rPr lang="en-US" altLang="en-US" sz="1200" smtClean="0">
                <a:solidFill>
                  <a:srgbClr val="0079C1"/>
                </a:solidFill>
              </a:rPr>
              <a:pPr>
                <a:spcAft>
                  <a:spcPct val="0"/>
                </a:spcAft>
                <a:buClrTx/>
                <a:buFontTx/>
                <a:buNone/>
              </a:pPr>
              <a:t>20</a:t>
            </a:fld>
            <a:endParaRPr lang="en-US" altLang="en-US" sz="1200" smtClean="0">
              <a:solidFill>
                <a:srgbClr val="0079C1"/>
              </a:solidFill>
            </a:endParaRPr>
          </a:p>
        </p:txBody>
      </p:sp>
    </p:spTree>
    <p:extLst>
      <p:ext uri="{BB962C8B-B14F-4D97-AF65-F5344CB8AC3E}">
        <p14:creationId xmlns:p14="http://schemas.microsoft.com/office/powerpoint/2010/main" val="38403026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36712"/>
            <a:ext cx="3275856" cy="100811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en-GB" dirty="0" smtClean="0">
                <a:solidFill>
                  <a:prstClr val="white"/>
                </a:solidFill>
                <a:latin typeface="Arial" panose="020B0604020202020204" pitchFamily="34" charset="0"/>
                <a:cs typeface="Arial" panose="020B0604020202020204" pitchFamily="34" charset="0"/>
              </a:rPr>
              <a:t>Next Steps</a:t>
            </a:r>
            <a:endParaRPr lang="en-GB" sz="900" b="0" dirty="0" smtClean="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1127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450116"/>
            <a:ext cx="8093075" cy="830997"/>
          </a:xfrm>
        </p:spPr>
        <p:txBody>
          <a:bodyPr/>
          <a:lstStyle/>
          <a:p>
            <a:r>
              <a:rPr lang="en-GB" sz="2400" dirty="0" smtClean="0"/>
              <a:t>Definitions hierarchy – </a:t>
            </a:r>
            <a:br>
              <a:rPr lang="en-GB" sz="2400" dirty="0" smtClean="0"/>
            </a:br>
            <a:r>
              <a:rPr lang="en-GB" sz="2400" u="dbl" dirty="0" smtClean="0">
                <a:solidFill>
                  <a:srgbClr val="FF0000"/>
                </a:solidFill>
              </a:rPr>
              <a:t>Standalone</a:t>
            </a:r>
            <a:r>
              <a:rPr lang="en-GB" sz="2400" dirty="0" smtClean="0"/>
              <a:t> Electricity Storage Installations</a:t>
            </a:r>
            <a:endParaRPr lang="en-GB" sz="2400" dirty="0"/>
          </a:p>
        </p:txBody>
      </p:sp>
      <p:sp>
        <p:nvSpPr>
          <p:cNvPr id="4" name="Slide Number Placeholder 3"/>
          <p:cNvSpPr>
            <a:spLocks noGrp="1"/>
          </p:cNvSpPr>
          <p:nvPr>
            <p:ph type="sldNum" sz="quarter" idx="12"/>
          </p:nvPr>
        </p:nvSpPr>
        <p:spPr/>
        <p:txBody>
          <a:bodyPr/>
          <a:lstStyle/>
          <a:p>
            <a:pPr>
              <a:defRPr/>
            </a:pPr>
            <a:fld id="{587A63B8-8EAD-4373-B99F-183323C5ED49}" type="slidenum">
              <a:rPr lang="en-US" smtClean="0"/>
              <a:pPr>
                <a:defRPr/>
              </a:pPr>
              <a:t>3</a:t>
            </a:fld>
            <a:endParaRPr lang="en-US"/>
          </a:p>
        </p:txBody>
      </p:sp>
      <p:sp>
        <p:nvSpPr>
          <p:cNvPr id="6" name="Rectangle 5"/>
          <p:cNvSpPr/>
          <p:nvPr/>
        </p:nvSpPr>
        <p:spPr bwMode="auto">
          <a:xfrm>
            <a:off x="340879" y="1628800"/>
            <a:ext cx="8250307" cy="864096"/>
          </a:xfrm>
          <a:prstGeom prst="rect">
            <a:avLst/>
          </a:prstGeom>
          <a:solidFill>
            <a:srgbClr val="0070C0"/>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bg1"/>
                </a:solidFill>
                <a:effectLst/>
                <a:latin typeface="Arial" charset="0"/>
                <a:ea typeface="ＭＳ Ｐゴシック" pitchFamily="48" charset="-128"/>
              </a:rPr>
              <a:t>Electricity</a:t>
            </a:r>
            <a:r>
              <a:rPr kumimoji="0" lang="en-GB" sz="3200" b="1" i="0" u="none" strike="noStrike" cap="none" normalizeH="0" dirty="0" smtClean="0">
                <a:ln>
                  <a:noFill/>
                </a:ln>
                <a:solidFill>
                  <a:schemeClr val="bg1"/>
                </a:solidFill>
                <a:effectLst/>
                <a:latin typeface="Arial" charset="0"/>
                <a:ea typeface="ＭＳ Ｐゴシック" pitchFamily="48" charset="-128"/>
              </a:rPr>
              <a:t> Storage  Owner</a:t>
            </a:r>
            <a:endParaRPr kumimoji="0" lang="en-GB" sz="3200" b="1" i="0" u="none" strike="noStrike" cap="none" normalizeH="0" baseline="0" dirty="0" smtClean="0">
              <a:ln>
                <a:noFill/>
              </a:ln>
              <a:solidFill>
                <a:schemeClr val="bg1"/>
              </a:solidFill>
              <a:effectLst/>
              <a:latin typeface="Arial" charset="0"/>
              <a:ea typeface="ＭＳ Ｐゴシック" pitchFamily="48" charset="-128"/>
            </a:endParaRPr>
          </a:p>
        </p:txBody>
      </p:sp>
      <p:sp>
        <p:nvSpPr>
          <p:cNvPr id="8" name="Rectangle 7"/>
          <p:cNvSpPr/>
          <p:nvPr/>
        </p:nvSpPr>
        <p:spPr bwMode="auto">
          <a:xfrm>
            <a:off x="340879" y="3789040"/>
            <a:ext cx="4032448" cy="864096"/>
          </a:xfrm>
          <a:prstGeom prst="rect">
            <a:avLst/>
          </a:prstGeom>
          <a:solidFill>
            <a:schemeClr val="accent1">
              <a:lumMod val="60000"/>
              <a:lumOff val="40000"/>
            </a:schemeClr>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2400" dirty="0">
                <a:solidFill>
                  <a:srgbClr val="0070C0"/>
                </a:solidFill>
                <a:ea typeface="ＭＳ Ｐゴシック" pitchFamily="48" charset="-128"/>
              </a:rPr>
              <a:t>Onshore Electricity Storage Module</a:t>
            </a:r>
          </a:p>
        </p:txBody>
      </p:sp>
      <p:sp>
        <p:nvSpPr>
          <p:cNvPr id="9" name="Rectangle 8"/>
          <p:cNvSpPr/>
          <p:nvPr/>
        </p:nvSpPr>
        <p:spPr bwMode="auto">
          <a:xfrm>
            <a:off x="4558739" y="3789040"/>
            <a:ext cx="4032448" cy="864096"/>
          </a:xfrm>
          <a:prstGeom prst="rect">
            <a:avLst/>
          </a:prstGeom>
          <a:solidFill>
            <a:schemeClr val="accent1">
              <a:lumMod val="60000"/>
              <a:lumOff val="40000"/>
            </a:schemeClr>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2400" dirty="0">
                <a:solidFill>
                  <a:srgbClr val="0070C0"/>
                </a:solidFill>
                <a:ea typeface="ＭＳ Ｐゴシック" pitchFamily="48" charset="-128"/>
              </a:rPr>
              <a:t>Offshore Electricity Storage Module</a:t>
            </a:r>
          </a:p>
        </p:txBody>
      </p:sp>
      <p:sp>
        <p:nvSpPr>
          <p:cNvPr id="10" name="Rectangle 9"/>
          <p:cNvSpPr/>
          <p:nvPr/>
        </p:nvSpPr>
        <p:spPr bwMode="auto">
          <a:xfrm>
            <a:off x="340879" y="4941168"/>
            <a:ext cx="2016224" cy="864096"/>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70C0"/>
                </a:solidFill>
                <a:effectLst/>
                <a:latin typeface="Arial" charset="0"/>
                <a:ea typeface="ＭＳ Ｐゴシック" pitchFamily="48" charset="-128"/>
              </a:rPr>
              <a:t>Synchronous Electricity Storage Unit</a:t>
            </a:r>
            <a:endParaRPr kumimoji="0" lang="en-GB" sz="1600" b="0" i="0" u="none" strike="noStrike" cap="none" normalizeH="0" baseline="0" dirty="0" smtClean="0">
              <a:ln>
                <a:noFill/>
              </a:ln>
              <a:solidFill>
                <a:srgbClr val="0070C0"/>
              </a:solidFill>
              <a:effectLst/>
              <a:latin typeface="Arial" charset="0"/>
              <a:ea typeface="ＭＳ Ｐゴシック" pitchFamily="48" charset="-128"/>
            </a:endParaRPr>
          </a:p>
        </p:txBody>
      </p:sp>
      <p:sp>
        <p:nvSpPr>
          <p:cNvPr id="11" name="Rectangle 10"/>
          <p:cNvSpPr/>
          <p:nvPr/>
        </p:nvSpPr>
        <p:spPr bwMode="auto">
          <a:xfrm>
            <a:off x="2357103" y="4941168"/>
            <a:ext cx="2016224" cy="864096"/>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600" dirty="0">
                <a:solidFill>
                  <a:srgbClr val="0070C0"/>
                </a:solidFill>
                <a:ea typeface="ＭＳ Ｐゴシック" pitchFamily="48" charset="-128"/>
              </a:rPr>
              <a:t>Non-synchronous Electricity Storage Unit</a:t>
            </a:r>
          </a:p>
        </p:txBody>
      </p:sp>
      <p:sp>
        <p:nvSpPr>
          <p:cNvPr id="12" name="Rectangle 11"/>
          <p:cNvSpPr/>
          <p:nvPr/>
        </p:nvSpPr>
        <p:spPr bwMode="auto">
          <a:xfrm>
            <a:off x="4551594" y="4941168"/>
            <a:ext cx="2016224" cy="864096"/>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600" dirty="0">
                <a:solidFill>
                  <a:srgbClr val="0070C0"/>
                </a:solidFill>
                <a:ea typeface="ＭＳ Ｐゴシック" pitchFamily="48" charset="-128"/>
              </a:rPr>
              <a:t>Synchronous Electricity Storage Unit</a:t>
            </a:r>
          </a:p>
        </p:txBody>
      </p:sp>
      <p:sp>
        <p:nvSpPr>
          <p:cNvPr id="13" name="Rectangle 12"/>
          <p:cNvSpPr/>
          <p:nvPr/>
        </p:nvSpPr>
        <p:spPr bwMode="auto">
          <a:xfrm>
            <a:off x="6567818" y="4941168"/>
            <a:ext cx="2016224" cy="864096"/>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600" dirty="0">
                <a:solidFill>
                  <a:srgbClr val="0070C0"/>
                </a:solidFill>
                <a:ea typeface="ＭＳ Ｐゴシック" pitchFamily="48" charset="-128"/>
              </a:rPr>
              <a:t>Non-synchronous Electricity Storage Unit</a:t>
            </a:r>
          </a:p>
        </p:txBody>
      </p:sp>
      <p:sp>
        <p:nvSpPr>
          <p:cNvPr id="7" name="Rectangle 6"/>
          <p:cNvSpPr/>
          <p:nvPr/>
        </p:nvSpPr>
        <p:spPr bwMode="auto">
          <a:xfrm>
            <a:off x="340879" y="2708920"/>
            <a:ext cx="8250308" cy="864096"/>
          </a:xfrm>
          <a:prstGeom prst="rect">
            <a:avLst/>
          </a:prstGeom>
          <a:solidFill>
            <a:srgbClr val="00B0F0"/>
          </a:solidFill>
          <a:ln w="38100"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dirty="0" smtClean="0">
                <a:ln>
                  <a:noFill/>
                </a:ln>
                <a:solidFill>
                  <a:schemeClr val="bg1"/>
                </a:solidFill>
                <a:effectLst/>
                <a:latin typeface="Arial" charset="0"/>
                <a:ea typeface="ＭＳ Ｐゴシック" pitchFamily="48" charset="-128"/>
              </a:rPr>
              <a:t>Power Station</a:t>
            </a:r>
          </a:p>
        </p:txBody>
      </p:sp>
      <p:sp>
        <p:nvSpPr>
          <p:cNvPr id="31" name="TextBox 30"/>
          <p:cNvSpPr txBox="1"/>
          <p:nvPr/>
        </p:nvSpPr>
        <p:spPr>
          <a:xfrm>
            <a:off x="518724" y="6197242"/>
            <a:ext cx="740908" cy="400110"/>
          </a:xfrm>
          <a:prstGeom prst="rect">
            <a:avLst/>
          </a:prstGeom>
          <a:noFill/>
        </p:spPr>
        <p:txBody>
          <a:bodyPr wrap="none" rtlCol="0">
            <a:spAutoFit/>
          </a:bodyPr>
          <a:lstStyle/>
          <a:p>
            <a:r>
              <a:rPr lang="en-GB" sz="2000" dirty="0" smtClean="0"/>
              <a:t>Key:</a:t>
            </a:r>
            <a:endParaRPr lang="en-GB" sz="2000" dirty="0"/>
          </a:p>
        </p:txBody>
      </p:sp>
      <p:sp>
        <p:nvSpPr>
          <p:cNvPr id="32" name="Rectangle 31"/>
          <p:cNvSpPr/>
          <p:nvPr/>
        </p:nvSpPr>
        <p:spPr bwMode="auto">
          <a:xfrm>
            <a:off x="1493007" y="6375584"/>
            <a:ext cx="4375137" cy="360000"/>
          </a:xfrm>
          <a:prstGeom prst="rect">
            <a:avLst/>
          </a:prstGeom>
          <a:solidFill>
            <a:schemeClr val="bg1"/>
          </a:solidFill>
          <a:ln w="28575"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ＭＳ Ｐゴシック" pitchFamily="48" charset="-128"/>
              </a:rPr>
              <a:t>Existing definition</a:t>
            </a:r>
            <a:r>
              <a:rPr kumimoji="0" lang="en-GB" sz="1800" b="1" i="0" u="none" strike="noStrike" cap="none" normalizeH="0" dirty="0" smtClean="0">
                <a:ln>
                  <a:noFill/>
                </a:ln>
                <a:solidFill>
                  <a:schemeClr val="tx1"/>
                </a:solidFill>
                <a:effectLst/>
                <a:latin typeface="Arial" charset="0"/>
                <a:ea typeface="ＭＳ Ｐゴシック" pitchFamily="48" charset="-128"/>
              </a:rPr>
              <a:t> requiring changes</a:t>
            </a:r>
            <a:endParaRPr kumimoji="0" lang="en-GB" sz="1800" b="1" i="0" u="none" strike="noStrike" cap="none" normalizeH="0" baseline="0" dirty="0" smtClean="0">
              <a:ln>
                <a:noFill/>
              </a:ln>
              <a:solidFill>
                <a:schemeClr val="tx1"/>
              </a:solidFill>
              <a:effectLst/>
              <a:latin typeface="Arial" charset="0"/>
              <a:ea typeface="ＭＳ Ｐゴシック" pitchFamily="48" charset="-128"/>
            </a:endParaRPr>
          </a:p>
        </p:txBody>
      </p:sp>
      <p:sp>
        <p:nvSpPr>
          <p:cNvPr id="33" name="Rectangle 32"/>
          <p:cNvSpPr/>
          <p:nvPr/>
        </p:nvSpPr>
        <p:spPr bwMode="auto">
          <a:xfrm>
            <a:off x="6280559" y="6375584"/>
            <a:ext cx="2016224" cy="360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600" dirty="0" smtClean="0">
                <a:solidFill>
                  <a:srgbClr val="0070C0"/>
                </a:solidFill>
                <a:ea typeface="ＭＳ Ｐゴシック" pitchFamily="48" charset="-128"/>
              </a:rPr>
              <a:t>New definition</a:t>
            </a:r>
            <a:endParaRPr lang="en-GB" sz="1600" dirty="0">
              <a:solidFill>
                <a:srgbClr val="0070C0"/>
              </a:solidFill>
              <a:ea typeface="ＭＳ Ｐゴシック" pitchFamily="48" charset="-128"/>
            </a:endParaRPr>
          </a:p>
        </p:txBody>
      </p:sp>
    </p:spTree>
    <p:extLst>
      <p:ext uri="{BB962C8B-B14F-4D97-AF65-F5344CB8AC3E}">
        <p14:creationId xmlns:p14="http://schemas.microsoft.com/office/powerpoint/2010/main" val="3215124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450116"/>
            <a:ext cx="8093075" cy="830997"/>
          </a:xfrm>
        </p:spPr>
        <p:txBody>
          <a:bodyPr/>
          <a:lstStyle/>
          <a:p>
            <a:r>
              <a:rPr lang="en-GB" sz="2400" dirty="0" smtClean="0"/>
              <a:t>Definitions hierarchy – </a:t>
            </a:r>
            <a:br>
              <a:rPr lang="en-GB" sz="2400" dirty="0" smtClean="0"/>
            </a:br>
            <a:r>
              <a:rPr lang="en-GB" sz="2400" u="dbl" dirty="0" smtClean="0">
                <a:solidFill>
                  <a:srgbClr val="FF0000"/>
                </a:solidFill>
              </a:rPr>
              <a:t>Co-located</a:t>
            </a:r>
            <a:r>
              <a:rPr lang="en-GB" sz="2400" dirty="0" smtClean="0">
                <a:solidFill>
                  <a:srgbClr val="FF0000"/>
                </a:solidFill>
              </a:rPr>
              <a:t> </a:t>
            </a:r>
            <a:r>
              <a:rPr lang="en-GB" sz="2400" dirty="0" smtClean="0"/>
              <a:t>Electricity Storage Installations</a:t>
            </a:r>
            <a:endParaRPr lang="en-GB" sz="2400" dirty="0"/>
          </a:p>
        </p:txBody>
      </p:sp>
      <p:sp>
        <p:nvSpPr>
          <p:cNvPr id="4" name="Slide Number Placeholder 3"/>
          <p:cNvSpPr>
            <a:spLocks noGrp="1"/>
          </p:cNvSpPr>
          <p:nvPr>
            <p:ph type="sldNum" sz="quarter" idx="12"/>
          </p:nvPr>
        </p:nvSpPr>
        <p:spPr/>
        <p:txBody>
          <a:bodyPr/>
          <a:lstStyle/>
          <a:p>
            <a:pPr>
              <a:defRPr/>
            </a:pPr>
            <a:fld id="{587A63B8-8EAD-4373-B99F-183323C5ED49}" type="slidenum">
              <a:rPr lang="en-US" smtClean="0"/>
              <a:pPr>
                <a:defRPr/>
              </a:pPr>
              <a:t>4</a:t>
            </a:fld>
            <a:endParaRPr lang="en-US"/>
          </a:p>
        </p:txBody>
      </p:sp>
      <p:sp>
        <p:nvSpPr>
          <p:cNvPr id="8" name="Rectangle 7"/>
          <p:cNvSpPr/>
          <p:nvPr/>
        </p:nvSpPr>
        <p:spPr bwMode="auto">
          <a:xfrm>
            <a:off x="2339752" y="3069032"/>
            <a:ext cx="2015732" cy="612000"/>
          </a:xfrm>
          <a:prstGeom prst="rect">
            <a:avLst/>
          </a:prstGeom>
          <a:solidFill>
            <a:srgbClr val="00B0F0"/>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400" dirty="0">
                <a:solidFill>
                  <a:schemeClr val="bg1"/>
                </a:solidFill>
                <a:ea typeface="ＭＳ Ｐゴシック" pitchFamily="48" charset="-128"/>
              </a:rPr>
              <a:t>Onshore Electricity Storage Module</a:t>
            </a:r>
          </a:p>
        </p:txBody>
      </p:sp>
      <p:sp>
        <p:nvSpPr>
          <p:cNvPr id="9" name="Rectangle 8"/>
          <p:cNvSpPr/>
          <p:nvPr/>
        </p:nvSpPr>
        <p:spPr bwMode="auto">
          <a:xfrm>
            <a:off x="6588224" y="3069032"/>
            <a:ext cx="2002963" cy="612000"/>
          </a:xfrm>
          <a:prstGeom prst="rect">
            <a:avLst/>
          </a:prstGeom>
          <a:solidFill>
            <a:srgbClr val="00B0F0"/>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400" dirty="0">
                <a:solidFill>
                  <a:schemeClr val="bg1"/>
                </a:solidFill>
                <a:ea typeface="ＭＳ Ｐゴシック" pitchFamily="48" charset="-128"/>
              </a:rPr>
              <a:t>Offshore Electricity Storage Module</a:t>
            </a:r>
          </a:p>
        </p:txBody>
      </p:sp>
      <p:sp>
        <p:nvSpPr>
          <p:cNvPr id="7" name="Rectangle 6"/>
          <p:cNvSpPr/>
          <p:nvPr/>
        </p:nvSpPr>
        <p:spPr bwMode="auto">
          <a:xfrm>
            <a:off x="340879" y="2083079"/>
            <a:ext cx="8250308" cy="684000"/>
          </a:xfrm>
          <a:prstGeom prst="rect">
            <a:avLst/>
          </a:prstGeom>
          <a:solidFill>
            <a:srgbClr val="0070C0"/>
          </a:solidFill>
          <a:ln w="38100"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dirty="0" smtClean="0">
                <a:ln>
                  <a:noFill/>
                </a:ln>
                <a:solidFill>
                  <a:schemeClr val="bg1"/>
                </a:solidFill>
                <a:effectLst/>
                <a:latin typeface="Arial" charset="0"/>
                <a:ea typeface="ＭＳ Ｐゴシック" pitchFamily="48" charset="-128"/>
              </a:rPr>
              <a:t>Power Station</a:t>
            </a:r>
          </a:p>
        </p:txBody>
      </p:sp>
      <p:sp>
        <p:nvSpPr>
          <p:cNvPr id="31" name="TextBox 30"/>
          <p:cNvSpPr txBox="1"/>
          <p:nvPr/>
        </p:nvSpPr>
        <p:spPr>
          <a:xfrm>
            <a:off x="518724" y="6197242"/>
            <a:ext cx="740908" cy="400110"/>
          </a:xfrm>
          <a:prstGeom prst="rect">
            <a:avLst/>
          </a:prstGeom>
          <a:noFill/>
        </p:spPr>
        <p:txBody>
          <a:bodyPr wrap="none" rtlCol="0">
            <a:spAutoFit/>
          </a:bodyPr>
          <a:lstStyle/>
          <a:p>
            <a:r>
              <a:rPr lang="en-GB" sz="2000" dirty="0" smtClean="0"/>
              <a:t>Key:</a:t>
            </a:r>
            <a:endParaRPr lang="en-GB" sz="2000" dirty="0"/>
          </a:p>
        </p:txBody>
      </p:sp>
      <p:sp>
        <p:nvSpPr>
          <p:cNvPr id="32" name="Rectangle 31"/>
          <p:cNvSpPr/>
          <p:nvPr/>
        </p:nvSpPr>
        <p:spPr bwMode="auto">
          <a:xfrm>
            <a:off x="1493007" y="6375584"/>
            <a:ext cx="4375137" cy="360000"/>
          </a:xfrm>
          <a:prstGeom prst="rect">
            <a:avLst/>
          </a:prstGeom>
          <a:solidFill>
            <a:schemeClr val="bg1"/>
          </a:solidFill>
          <a:ln w="28575"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ＭＳ Ｐゴシック" pitchFamily="48" charset="-128"/>
              </a:rPr>
              <a:t>Existing definition</a:t>
            </a:r>
            <a:r>
              <a:rPr kumimoji="0" lang="en-GB" sz="1800" b="1" i="0" u="none" strike="noStrike" cap="none" normalizeH="0" dirty="0" smtClean="0">
                <a:ln>
                  <a:noFill/>
                </a:ln>
                <a:solidFill>
                  <a:schemeClr val="tx1"/>
                </a:solidFill>
                <a:effectLst/>
                <a:latin typeface="Arial" charset="0"/>
                <a:ea typeface="ＭＳ Ｐゴシック" pitchFamily="48" charset="-128"/>
              </a:rPr>
              <a:t> requiring changes</a:t>
            </a:r>
            <a:endParaRPr kumimoji="0" lang="en-GB" sz="1800" b="1" i="0" u="none" strike="noStrike" cap="none" normalizeH="0" baseline="0" dirty="0" smtClean="0">
              <a:ln>
                <a:noFill/>
              </a:ln>
              <a:solidFill>
                <a:schemeClr val="tx1"/>
              </a:solidFill>
              <a:effectLst/>
              <a:latin typeface="Arial" charset="0"/>
              <a:ea typeface="ＭＳ Ｐゴシック" pitchFamily="48" charset="-128"/>
            </a:endParaRPr>
          </a:p>
        </p:txBody>
      </p:sp>
      <p:sp>
        <p:nvSpPr>
          <p:cNvPr id="33" name="Rectangle 32"/>
          <p:cNvSpPr/>
          <p:nvPr/>
        </p:nvSpPr>
        <p:spPr bwMode="auto">
          <a:xfrm>
            <a:off x="6280559" y="6375584"/>
            <a:ext cx="2016224" cy="360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600" dirty="0" smtClean="0">
                <a:solidFill>
                  <a:srgbClr val="0070C0"/>
                </a:solidFill>
                <a:ea typeface="ＭＳ Ｐゴシック" pitchFamily="48" charset="-128"/>
              </a:rPr>
              <a:t>New definition</a:t>
            </a:r>
            <a:endParaRPr lang="en-GB" sz="1600" dirty="0">
              <a:solidFill>
                <a:srgbClr val="0070C0"/>
              </a:solidFill>
              <a:ea typeface="ＭＳ Ｐゴシック" pitchFamily="48" charset="-128"/>
            </a:endParaRPr>
          </a:p>
        </p:txBody>
      </p:sp>
      <p:sp>
        <p:nvSpPr>
          <p:cNvPr id="45" name="Rectangle 44"/>
          <p:cNvSpPr/>
          <p:nvPr/>
        </p:nvSpPr>
        <p:spPr bwMode="auto">
          <a:xfrm>
            <a:off x="362852" y="3069032"/>
            <a:ext cx="1976900" cy="612000"/>
          </a:xfrm>
          <a:prstGeom prst="rect">
            <a:avLst/>
          </a:prstGeom>
          <a:solidFill>
            <a:srgbClr val="00B0F0"/>
          </a:solidFill>
          <a:ln w="38100"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bg1"/>
                </a:solidFill>
                <a:effectLst/>
                <a:latin typeface="Arial" charset="0"/>
                <a:ea typeface="ＭＳ Ｐゴシック" pitchFamily="48" charset="-128"/>
              </a:rPr>
              <a:t>Onshore </a:t>
            </a:r>
            <a:br>
              <a:rPr kumimoji="0" lang="en-GB" sz="1400" b="1" i="0" u="none" strike="noStrike" cap="none" normalizeH="0" baseline="0" dirty="0" smtClean="0">
                <a:ln>
                  <a:noFill/>
                </a:ln>
                <a:solidFill>
                  <a:schemeClr val="bg1"/>
                </a:solidFill>
                <a:effectLst/>
                <a:latin typeface="Arial" charset="0"/>
                <a:ea typeface="ＭＳ Ｐゴシック" pitchFamily="48" charset="-128"/>
              </a:rPr>
            </a:br>
            <a:r>
              <a:rPr kumimoji="0" lang="en-GB" sz="1400" b="1" i="0" u="none" strike="noStrike" cap="none" normalizeH="0" baseline="0" dirty="0" smtClean="0">
                <a:ln>
                  <a:noFill/>
                </a:ln>
                <a:solidFill>
                  <a:schemeClr val="bg1"/>
                </a:solidFill>
                <a:effectLst/>
                <a:latin typeface="Arial" charset="0"/>
                <a:ea typeface="ＭＳ Ｐゴシック" pitchFamily="48" charset="-128"/>
              </a:rPr>
              <a:t>Generating</a:t>
            </a:r>
            <a:r>
              <a:rPr kumimoji="0" lang="en-GB" sz="1400" b="1" i="0" u="none" strike="noStrike" cap="none" normalizeH="0" dirty="0" smtClean="0">
                <a:ln>
                  <a:noFill/>
                </a:ln>
                <a:solidFill>
                  <a:schemeClr val="bg1"/>
                </a:solidFill>
                <a:effectLst/>
                <a:latin typeface="Arial" charset="0"/>
                <a:ea typeface="ＭＳ Ｐゴシック" pitchFamily="48" charset="-128"/>
              </a:rPr>
              <a:t> Unit</a:t>
            </a:r>
            <a:endParaRPr kumimoji="0" lang="en-GB" sz="1400" b="1" i="0" u="none" strike="noStrike" cap="none" normalizeH="0" baseline="0" dirty="0" smtClean="0">
              <a:ln>
                <a:noFill/>
              </a:ln>
              <a:solidFill>
                <a:schemeClr val="bg1"/>
              </a:solidFill>
              <a:effectLst/>
              <a:latin typeface="Arial" charset="0"/>
              <a:ea typeface="ＭＳ Ｐゴシック" pitchFamily="48" charset="-128"/>
            </a:endParaRPr>
          </a:p>
        </p:txBody>
      </p:sp>
      <p:sp>
        <p:nvSpPr>
          <p:cNvPr id="46" name="Rectangle 45"/>
          <p:cNvSpPr/>
          <p:nvPr/>
        </p:nvSpPr>
        <p:spPr bwMode="auto">
          <a:xfrm>
            <a:off x="4572000" y="3069032"/>
            <a:ext cx="2016224" cy="612000"/>
          </a:xfrm>
          <a:prstGeom prst="rect">
            <a:avLst/>
          </a:prstGeom>
          <a:solidFill>
            <a:srgbClr val="00B0F0"/>
          </a:solidFill>
          <a:ln w="38100"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bg1"/>
                </a:solidFill>
                <a:effectLst/>
                <a:latin typeface="Arial" charset="0"/>
                <a:ea typeface="ＭＳ Ｐゴシック" pitchFamily="48" charset="-128"/>
              </a:rPr>
              <a:t>Offshore </a:t>
            </a:r>
            <a:br>
              <a:rPr kumimoji="0" lang="en-GB" sz="1400" b="1" i="0" u="none" strike="noStrike" cap="none" normalizeH="0" baseline="0" dirty="0" smtClean="0">
                <a:ln>
                  <a:noFill/>
                </a:ln>
                <a:solidFill>
                  <a:schemeClr val="bg1"/>
                </a:solidFill>
                <a:effectLst/>
                <a:latin typeface="Arial" charset="0"/>
                <a:ea typeface="ＭＳ Ｐゴシック" pitchFamily="48" charset="-128"/>
              </a:rPr>
            </a:br>
            <a:r>
              <a:rPr kumimoji="0" lang="en-GB" sz="1400" b="1" i="0" u="none" strike="noStrike" cap="none" normalizeH="0" baseline="0" dirty="0" smtClean="0">
                <a:ln>
                  <a:noFill/>
                </a:ln>
                <a:solidFill>
                  <a:schemeClr val="bg1"/>
                </a:solidFill>
                <a:effectLst/>
                <a:latin typeface="Arial" charset="0"/>
                <a:ea typeface="ＭＳ Ｐゴシック" pitchFamily="48" charset="-128"/>
              </a:rPr>
              <a:t>Generating</a:t>
            </a:r>
            <a:r>
              <a:rPr kumimoji="0" lang="en-GB" sz="1400" b="1" i="0" u="none" strike="noStrike" cap="none" normalizeH="0" dirty="0" smtClean="0">
                <a:ln>
                  <a:noFill/>
                </a:ln>
                <a:solidFill>
                  <a:schemeClr val="bg1"/>
                </a:solidFill>
                <a:effectLst/>
                <a:latin typeface="Arial" charset="0"/>
                <a:ea typeface="ＭＳ Ｐゴシック" pitchFamily="48" charset="-128"/>
              </a:rPr>
              <a:t> Unit</a:t>
            </a:r>
            <a:endParaRPr kumimoji="0" lang="en-GB" sz="1400" b="1" i="0" u="none" strike="noStrike" cap="none" normalizeH="0" baseline="0" dirty="0" smtClean="0">
              <a:ln>
                <a:noFill/>
              </a:ln>
              <a:solidFill>
                <a:schemeClr val="bg1"/>
              </a:solidFill>
              <a:effectLst/>
              <a:latin typeface="Arial" charset="0"/>
              <a:ea typeface="ＭＳ Ｐゴシック" pitchFamily="48" charset="-128"/>
            </a:endParaRPr>
          </a:p>
        </p:txBody>
      </p:sp>
      <p:sp>
        <p:nvSpPr>
          <p:cNvPr id="74" name="Rectangle 73"/>
          <p:cNvSpPr/>
          <p:nvPr/>
        </p:nvSpPr>
        <p:spPr bwMode="auto">
          <a:xfrm>
            <a:off x="5516635" y="4221192"/>
            <a:ext cx="1071588"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Non-synch. </a:t>
            </a:r>
            <a:r>
              <a:rPr lang="en-GB" sz="1200" dirty="0">
                <a:solidFill>
                  <a:srgbClr val="0070C0"/>
                </a:solidFill>
                <a:ea typeface="ＭＳ Ｐゴシック" pitchFamily="48" charset="-128"/>
              </a:rPr>
              <a:t>Electricity Storage </a:t>
            </a:r>
            <a:r>
              <a:rPr lang="en-GB" sz="1200" dirty="0" smtClean="0">
                <a:solidFill>
                  <a:srgbClr val="0070C0"/>
                </a:solidFill>
                <a:ea typeface="ＭＳ Ｐゴシック" pitchFamily="48" charset="-128"/>
              </a:rPr>
              <a:t>Unit </a:t>
            </a:r>
            <a:r>
              <a:rPr lang="en-GB" sz="1200" dirty="0" smtClean="0">
                <a:solidFill>
                  <a:srgbClr val="FF0000"/>
                </a:solidFill>
                <a:ea typeface="ＭＳ Ｐゴシック" pitchFamily="48" charset="-128"/>
              </a:rPr>
              <a:t>[?]</a:t>
            </a:r>
            <a:endParaRPr lang="en-GB" sz="1200" dirty="0">
              <a:solidFill>
                <a:srgbClr val="FF0000"/>
              </a:solidFill>
              <a:ea typeface="ＭＳ Ｐゴシック" pitchFamily="48" charset="-128"/>
            </a:endParaRPr>
          </a:p>
        </p:txBody>
      </p:sp>
      <p:sp>
        <p:nvSpPr>
          <p:cNvPr id="76" name="Rectangle 75"/>
          <p:cNvSpPr/>
          <p:nvPr/>
        </p:nvSpPr>
        <p:spPr bwMode="auto">
          <a:xfrm>
            <a:off x="7637187" y="4221192"/>
            <a:ext cx="954000"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Non-synch. </a:t>
            </a:r>
            <a:r>
              <a:rPr lang="en-GB" sz="1200" dirty="0">
                <a:solidFill>
                  <a:srgbClr val="0070C0"/>
                </a:solidFill>
                <a:ea typeface="ＭＳ Ｐゴシック" pitchFamily="48" charset="-128"/>
              </a:rPr>
              <a:t>Electricity Storage Unit</a:t>
            </a:r>
          </a:p>
        </p:txBody>
      </p:sp>
      <p:sp>
        <p:nvSpPr>
          <p:cNvPr id="20" name="Rectangle 19"/>
          <p:cNvSpPr/>
          <p:nvPr/>
        </p:nvSpPr>
        <p:spPr bwMode="auto">
          <a:xfrm>
            <a:off x="6588223" y="4221192"/>
            <a:ext cx="1048963"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Synch. </a:t>
            </a:r>
            <a:r>
              <a:rPr lang="en-GB" sz="1200" dirty="0">
                <a:solidFill>
                  <a:srgbClr val="0070C0"/>
                </a:solidFill>
                <a:ea typeface="ＭＳ Ｐゴシック" pitchFamily="48" charset="-128"/>
              </a:rPr>
              <a:t>Electricity Storage Unit</a:t>
            </a:r>
          </a:p>
        </p:txBody>
      </p:sp>
      <p:sp>
        <p:nvSpPr>
          <p:cNvPr id="21" name="Rectangle 20"/>
          <p:cNvSpPr/>
          <p:nvPr/>
        </p:nvSpPr>
        <p:spPr bwMode="auto">
          <a:xfrm>
            <a:off x="836116" y="4221192"/>
            <a:ext cx="1071588"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Non-synch. </a:t>
            </a:r>
            <a:r>
              <a:rPr lang="en-GB" sz="1200" dirty="0">
                <a:solidFill>
                  <a:srgbClr val="0070C0"/>
                </a:solidFill>
                <a:ea typeface="ＭＳ Ｐゴシック" pitchFamily="48" charset="-128"/>
              </a:rPr>
              <a:t>Electricity Storage </a:t>
            </a:r>
            <a:r>
              <a:rPr lang="en-GB" sz="1200" dirty="0" smtClean="0">
                <a:solidFill>
                  <a:srgbClr val="0070C0"/>
                </a:solidFill>
                <a:ea typeface="ＭＳ Ｐゴシック" pitchFamily="48" charset="-128"/>
              </a:rPr>
              <a:t>Unit </a:t>
            </a:r>
            <a:r>
              <a:rPr lang="en-GB" sz="1200" dirty="0" smtClean="0">
                <a:solidFill>
                  <a:srgbClr val="FF0000"/>
                </a:solidFill>
                <a:ea typeface="ＭＳ Ｐゴシック" pitchFamily="48" charset="-128"/>
              </a:rPr>
              <a:t>[?]</a:t>
            </a:r>
            <a:endParaRPr lang="en-GB" sz="1200" dirty="0">
              <a:solidFill>
                <a:srgbClr val="FF0000"/>
              </a:solidFill>
              <a:ea typeface="ＭＳ Ｐゴシック" pitchFamily="48" charset="-128"/>
            </a:endParaRPr>
          </a:p>
        </p:txBody>
      </p:sp>
      <p:sp>
        <p:nvSpPr>
          <p:cNvPr id="22" name="Rectangle 21"/>
          <p:cNvSpPr/>
          <p:nvPr/>
        </p:nvSpPr>
        <p:spPr bwMode="auto">
          <a:xfrm>
            <a:off x="3398041" y="4221192"/>
            <a:ext cx="954000"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Non-synch. </a:t>
            </a:r>
            <a:r>
              <a:rPr lang="en-GB" sz="1200" dirty="0">
                <a:solidFill>
                  <a:srgbClr val="0070C0"/>
                </a:solidFill>
                <a:ea typeface="ＭＳ Ｐゴシック" pitchFamily="48" charset="-128"/>
              </a:rPr>
              <a:t>Electricity Storage Unit</a:t>
            </a:r>
          </a:p>
        </p:txBody>
      </p:sp>
      <p:sp>
        <p:nvSpPr>
          <p:cNvPr id="25" name="Rectangle 24"/>
          <p:cNvSpPr/>
          <p:nvPr/>
        </p:nvSpPr>
        <p:spPr bwMode="auto">
          <a:xfrm>
            <a:off x="2349077" y="4221192"/>
            <a:ext cx="1048963"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Synch. </a:t>
            </a:r>
            <a:r>
              <a:rPr lang="en-GB" sz="1200" dirty="0">
                <a:solidFill>
                  <a:srgbClr val="0070C0"/>
                </a:solidFill>
                <a:ea typeface="ＭＳ Ｐゴシック" pitchFamily="48" charset="-128"/>
              </a:rPr>
              <a:t>Electricity Storage Unit</a:t>
            </a:r>
          </a:p>
        </p:txBody>
      </p:sp>
    </p:spTree>
    <p:extLst>
      <p:ext uri="{BB962C8B-B14F-4D97-AF65-F5344CB8AC3E}">
        <p14:creationId xmlns:p14="http://schemas.microsoft.com/office/powerpoint/2010/main" val="30760366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450116"/>
            <a:ext cx="8093075" cy="830997"/>
          </a:xfrm>
        </p:spPr>
        <p:txBody>
          <a:bodyPr/>
          <a:lstStyle/>
          <a:p>
            <a:r>
              <a:rPr lang="en-GB" sz="2400" dirty="0" smtClean="0"/>
              <a:t>Definitions hierarchy – </a:t>
            </a:r>
            <a:br>
              <a:rPr lang="en-GB" sz="2400" dirty="0" smtClean="0"/>
            </a:br>
            <a:r>
              <a:rPr lang="en-GB" sz="2400" u="dbl" dirty="0" smtClean="0">
                <a:solidFill>
                  <a:srgbClr val="FF0000"/>
                </a:solidFill>
              </a:rPr>
              <a:t>Co-located</a:t>
            </a:r>
            <a:r>
              <a:rPr lang="en-GB" sz="2400" dirty="0" smtClean="0">
                <a:solidFill>
                  <a:srgbClr val="FF0000"/>
                </a:solidFill>
              </a:rPr>
              <a:t> </a:t>
            </a:r>
            <a:r>
              <a:rPr lang="en-GB" sz="2400" dirty="0" smtClean="0"/>
              <a:t>Electricity Storage Installations </a:t>
            </a:r>
            <a:r>
              <a:rPr lang="en-GB" sz="2400" dirty="0"/>
              <a:t>Cont’d</a:t>
            </a:r>
          </a:p>
        </p:txBody>
      </p:sp>
      <p:sp>
        <p:nvSpPr>
          <p:cNvPr id="4" name="Slide Number Placeholder 3"/>
          <p:cNvSpPr>
            <a:spLocks noGrp="1"/>
          </p:cNvSpPr>
          <p:nvPr>
            <p:ph type="sldNum" sz="quarter" idx="12"/>
          </p:nvPr>
        </p:nvSpPr>
        <p:spPr/>
        <p:txBody>
          <a:bodyPr/>
          <a:lstStyle/>
          <a:p>
            <a:pPr>
              <a:defRPr/>
            </a:pPr>
            <a:fld id="{587A63B8-8EAD-4373-B99F-183323C5ED49}" type="slidenum">
              <a:rPr lang="en-US" smtClean="0"/>
              <a:pPr>
                <a:defRPr/>
              </a:pPr>
              <a:t>5</a:t>
            </a:fld>
            <a:endParaRPr lang="en-US"/>
          </a:p>
        </p:txBody>
      </p:sp>
      <p:sp>
        <p:nvSpPr>
          <p:cNvPr id="11" name="Rectangle 10"/>
          <p:cNvSpPr/>
          <p:nvPr/>
        </p:nvSpPr>
        <p:spPr bwMode="auto">
          <a:xfrm>
            <a:off x="928168" y="4796535"/>
            <a:ext cx="954000"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Non-synch. </a:t>
            </a:r>
            <a:r>
              <a:rPr lang="en-GB" sz="1200" dirty="0">
                <a:solidFill>
                  <a:srgbClr val="0070C0"/>
                </a:solidFill>
                <a:ea typeface="ＭＳ Ｐゴシック" pitchFamily="48" charset="-128"/>
              </a:rPr>
              <a:t>Electricity Storage Unit</a:t>
            </a:r>
          </a:p>
        </p:txBody>
      </p:sp>
      <p:sp>
        <p:nvSpPr>
          <p:cNvPr id="7" name="Rectangle 6"/>
          <p:cNvSpPr/>
          <p:nvPr/>
        </p:nvSpPr>
        <p:spPr bwMode="auto">
          <a:xfrm>
            <a:off x="340879" y="1484784"/>
            <a:ext cx="8250308" cy="684000"/>
          </a:xfrm>
          <a:prstGeom prst="rect">
            <a:avLst/>
          </a:prstGeom>
          <a:solidFill>
            <a:srgbClr val="0070C0"/>
          </a:solidFill>
          <a:ln w="38100"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dirty="0" smtClean="0">
                <a:ln>
                  <a:noFill/>
                </a:ln>
                <a:solidFill>
                  <a:schemeClr val="bg1"/>
                </a:solidFill>
                <a:effectLst/>
                <a:latin typeface="Arial" charset="0"/>
                <a:ea typeface="ＭＳ Ｐゴシック" pitchFamily="48" charset="-128"/>
              </a:rPr>
              <a:t>Power Station</a:t>
            </a:r>
          </a:p>
        </p:txBody>
      </p:sp>
      <p:sp>
        <p:nvSpPr>
          <p:cNvPr id="31" name="TextBox 30"/>
          <p:cNvSpPr txBox="1"/>
          <p:nvPr/>
        </p:nvSpPr>
        <p:spPr>
          <a:xfrm>
            <a:off x="518724" y="6197242"/>
            <a:ext cx="740908" cy="400110"/>
          </a:xfrm>
          <a:prstGeom prst="rect">
            <a:avLst/>
          </a:prstGeom>
          <a:noFill/>
        </p:spPr>
        <p:txBody>
          <a:bodyPr wrap="none" rtlCol="0">
            <a:spAutoFit/>
          </a:bodyPr>
          <a:lstStyle/>
          <a:p>
            <a:r>
              <a:rPr lang="en-GB" sz="2000" dirty="0" smtClean="0"/>
              <a:t>Key:</a:t>
            </a:r>
            <a:endParaRPr lang="en-GB" sz="2000" dirty="0"/>
          </a:p>
        </p:txBody>
      </p:sp>
      <p:sp>
        <p:nvSpPr>
          <p:cNvPr id="32" name="Rectangle 31"/>
          <p:cNvSpPr/>
          <p:nvPr/>
        </p:nvSpPr>
        <p:spPr bwMode="auto">
          <a:xfrm>
            <a:off x="1493007" y="6375584"/>
            <a:ext cx="4375137" cy="360000"/>
          </a:xfrm>
          <a:prstGeom prst="rect">
            <a:avLst/>
          </a:prstGeom>
          <a:solidFill>
            <a:schemeClr val="bg1"/>
          </a:solidFill>
          <a:ln w="28575"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ＭＳ Ｐゴシック" pitchFamily="48" charset="-128"/>
              </a:rPr>
              <a:t>Existing definition</a:t>
            </a:r>
            <a:r>
              <a:rPr kumimoji="0" lang="en-GB" sz="1800" b="1" i="0" u="none" strike="noStrike" cap="none" normalizeH="0" dirty="0" smtClean="0">
                <a:ln>
                  <a:noFill/>
                </a:ln>
                <a:solidFill>
                  <a:schemeClr val="tx1"/>
                </a:solidFill>
                <a:effectLst/>
                <a:latin typeface="Arial" charset="0"/>
                <a:ea typeface="ＭＳ Ｐゴシック" pitchFamily="48" charset="-128"/>
              </a:rPr>
              <a:t> requiring changes</a:t>
            </a:r>
            <a:endParaRPr kumimoji="0" lang="en-GB" sz="1800" b="1" i="0" u="none" strike="noStrike" cap="none" normalizeH="0" baseline="0" dirty="0" smtClean="0">
              <a:ln>
                <a:noFill/>
              </a:ln>
              <a:solidFill>
                <a:schemeClr val="tx1"/>
              </a:solidFill>
              <a:effectLst/>
              <a:latin typeface="Arial" charset="0"/>
              <a:ea typeface="ＭＳ Ｐゴシック" pitchFamily="48" charset="-128"/>
            </a:endParaRPr>
          </a:p>
        </p:txBody>
      </p:sp>
      <p:sp>
        <p:nvSpPr>
          <p:cNvPr id="33" name="Rectangle 32"/>
          <p:cNvSpPr/>
          <p:nvPr/>
        </p:nvSpPr>
        <p:spPr bwMode="auto">
          <a:xfrm>
            <a:off x="6280559" y="6375584"/>
            <a:ext cx="2016224" cy="360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600" dirty="0" smtClean="0">
                <a:solidFill>
                  <a:srgbClr val="0070C0"/>
                </a:solidFill>
                <a:ea typeface="ＭＳ Ｐゴシック" pitchFamily="48" charset="-128"/>
              </a:rPr>
              <a:t>New definition</a:t>
            </a:r>
            <a:endParaRPr lang="en-GB" sz="1600" dirty="0">
              <a:solidFill>
                <a:srgbClr val="0070C0"/>
              </a:solidFill>
              <a:ea typeface="ＭＳ Ｐゴシック" pitchFamily="48" charset="-128"/>
            </a:endParaRPr>
          </a:p>
        </p:txBody>
      </p:sp>
      <p:sp>
        <p:nvSpPr>
          <p:cNvPr id="23" name="Rectangle 22"/>
          <p:cNvSpPr/>
          <p:nvPr/>
        </p:nvSpPr>
        <p:spPr bwMode="auto">
          <a:xfrm>
            <a:off x="340879" y="2591784"/>
            <a:ext cx="8250308" cy="684000"/>
          </a:xfrm>
          <a:prstGeom prst="rect">
            <a:avLst/>
          </a:prstGeom>
          <a:solidFill>
            <a:srgbClr val="0089E6"/>
          </a:solidFill>
          <a:ln w="38100"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b="1" i="0" u="none" strike="noStrike" cap="none" normalizeH="0" baseline="0" dirty="0" smtClean="0">
                <a:ln>
                  <a:noFill/>
                </a:ln>
                <a:solidFill>
                  <a:schemeClr val="bg1"/>
                </a:solidFill>
                <a:effectLst/>
                <a:latin typeface="Arial" charset="0"/>
                <a:ea typeface="ＭＳ Ｐゴシック" pitchFamily="48" charset="-128"/>
              </a:rPr>
              <a:t>Power Park Module</a:t>
            </a:r>
          </a:p>
        </p:txBody>
      </p:sp>
      <p:sp>
        <p:nvSpPr>
          <p:cNvPr id="45" name="Rectangle 44"/>
          <p:cNvSpPr/>
          <p:nvPr/>
        </p:nvSpPr>
        <p:spPr bwMode="auto">
          <a:xfrm>
            <a:off x="362852" y="3718429"/>
            <a:ext cx="2084632" cy="686928"/>
          </a:xfrm>
          <a:prstGeom prst="rect">
            <a:avLst/>
          </a:prstGeom>
          <a:solidFill>
            <a:srgbClr val="00B0F0"/>
          </a:solidFill>
          <a:ln w="38100"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bg1"/>
                </a:solidFill>
                <a:effectLst/>
                <a:latin typeface="Arial" charset="0"/>
                <a:ea typeface="ＭＳ Ｐゴシック" pitchFamily="48" charset="-128"/>
              </a:rPr>
              <a:t>Onshore </a:t>
            </a:r>
            <a:br>
              <a:rPr kumimoji="0" lang="en-GB" sz="1600" b="1" i="0" u="none" strike="noStrike" cap="none" normalizeH="0" baseline="0" dirty="0" smtClean="0">
                <a:ln>
                  <a:noFill/>
                </a:ln>
                <a:solidFill>
                  <a:schemeClr val="bg1"/>
                </a:solidFill>
                <a:effectLst/>
                <a:latin typeface="Arial" charset="0"/>
                <a:ea typeface="ＭＳ Ｐゴシック" pitchFamily="48" charset="-128"/>
              </a:rPr>
            </a:br>
            <a:r>
              <a:rPr kumimoji="0" lang="en-GB" sz="1600" b="1" i="0" u="none" strike="noStrike" cap="none" normalizeH="0" baseline="0" dirty="0" smtClean="0">
                <a:ln>
                  <a:noFill/>
                </a:ln>
                <a:solidFill>
                  <a:schemeClr val="bg1"/>
                </a:solidFill>
                <a:effectLst/>
                <a:latin typeface="Arial" charset="0"/>
                <a:ea typeface="ＭＳ Ｐゴシック" pitchFamily="48" charset="-128"/>
              </a:rPr>
              <a:t>Power Park Module</a:t>
            </a:r>
          </a:p>
        </p:txBody>
      </p:sp>
      <p:sp>
        <p:nvSpPr>
          <p:cNvPr id="46" name="Rectangle 45"/>
          <p:cNvSpPr/>
          <p:nvPr/>
        </p:nvSpPr>
        <p:spPr bwMode="auto">
          <a:xfrm>
            <a:off x="4572000" y="3718429"/>
            <a:ext cx="2122208" cy="686928"/>
          </a:xfrm>
          <a:prstGeom prst="rect">
            <a:avLst/>
          </a:prstGeom>
          <a:solidFill>
            <a:srgbClr val="00B0F0"/>
          </a:solidFill>
          <a:ln w="38100" cap="flat" cmpd="sng" algn="ctr">
            <a:solidFill>
              <a:srgbClr val="7030A0"/>
            </a:solidFill>
            <a:prstDash val="sysDot"/>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bg1"/>
                </a:solidFill>
                <a:effectLst/>
                <a:latin typeface="Arial" charset="0"/>
                <a:ea typeface="ＭＳ Ｐゴシック" pitchFamily="48" charset="-128"/>
              </a:rPr>
              <a:t>Offshore </a:t>
            </a:r>
            <a:br>
              <a:rPr kumimoji="0" lang="en-GB" sz="1600" b="1" i="0" u="none" strike="noStrike" cap="none" normalizeH="0" baseline="0" dirty="0" smtClean="0">
                <a:ln>
                  <a:noFill/>
                </a:ln>
                <a:solidFill>
                  <a:schemeClr val="bg1"/>
                </a:solidFill>
                <a:effectLst/>
                <a:latin typeface="Arial" charset="0"/>
                <a:ea typeface="ＭＳ Ｐゴシック" pitchFamily="48" charset="-128"/>
              </a:rPr>
            </a:br>
            <a:r>
              <a:rPr kumimoji="0" lang="en-GB" sz="1600" b="1" i="0" u="none" strike="noStrike" cap="none" normalizeH="0" baseline="0" dirty="0" smtClean="0">
                <a:ln>
                  <a:noFill/>
                </a:ln>
                <a:solidFill>
                  <a:schemeClr val="bg1"/>
                </a:solidFill>
                <a:effectLst/>
                <a:latin typeface="Arial" charset="0"/>
                <a:ea typeface="ＭＳ Ｐゴシック" pitchFamily="48" charset="-128"/>
              </a:rPr>
              <a:t>Power Park Module</a:t>
            </a:r>
          </a:p>
        </p:txBody>
      </p:sp>
      <p:sp>
        <p:nvSpPr>
          <p:cNvPr id="68" name="Rectangle 67"/>
          <p:cNvSpPr/>
          <p:nvPr/>
        </p:nvSpPr>
        <p:spPr bwMode="auto">
          <a:xfrm>
            <a:off x="2924484" y="4797256"/>
            <a:ext cx="954000"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Non-synch. </a:t>
            </a:r>
            <a:r>
              <a:rPr lang="en-GB" sz="1200" dirty="0">
                <a:solidFill>
                  <a:srgbClr val="0070C0"/>
                </a:solidFill>
                <a:ea typeface="ＭＳ Ｐゴシック" pitchFamily="48" charset="-128"/>
              </a:rPr>
              <a:t>Electricity Storage Unit</a:t>
            </a:r>
          </a:p>
        </p:txBody>
      </p:sp>
      <p:sp>
        <p:nvSpPr>
          <p:cNvPr id="74" name="Rectangle 73"/>
          <p:cNvSpPr/>
          <p:nvPr/>
        </p:nvSpPr>
        <p:spPr bwMode="auto">
          <a:xfrm>
            <a:off x="5156104" y="4796535"/>
            <a:ext cx="954000"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Non-synch. </a:t>
            </a:r>
            <a:r>
              <a:rPr lang="en-GB" sz="1200" dirty="0">
                <a:solidFill>
                  <a:srgbClr val="0070C0"/>
                </a:solidFill>
                <a:ea typeface="ＭＳ Ｐゴシック" pitchFamily="48" charset="-128"/>
              </a:rPr>
              <a:t>Electricity Storage Unit</a:t>
            </a:r>
          </a:p>
        </p:txBody>
      </p:sp>
      <p:sp>
        <p:nvSpPr>
          <p:cNvPr id="76" name="Rectangle 75"/>
          <p:cNvSpPr/>
          <p:nvPr/>
        </p:nvSpPr>
        <p:spPr bwMode="auto">
          <a:xfrm>
            <a:off x="7165697" y="4796535"/>
            <a:ext cx="954000" cy="936000"/>
          </a:xfrm>
          <a:prstGeom prst="rect">
            <a:avLst/>
          </a:prstGeom>
          <a:solidFill>
            <a:schemeClr val="bg1"/>
          </a:solidFill>
          <a:ln w="28575"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200" dirty="0" smtClean="0">
                <a:solidFill>
                  <a:srgbClr val="0070C0"/>
                </a:solidFill>
                <a:ea typeface="ＭＳ Ｐゴシック" pitchFamily="48" charset="-128"/>
              </a:rPr>
              <a:t>Non-synch. </a:t>
            </a:r>
            <a:r>
              <a:rPr lang="en-GB" sz="1200" dirty="0">
                <a:solidFill>
                  <a:srgbClr val="0070C0"/>
                </a:solidFill>
                <a:ea typeface="ＭＳ Ｐゴシック" pitchFamily="48" charset="-128"/>
              </a:rPr>
              <a:t>Electricity Storage Unit</a:t>
            </a:r>
          </a:p>
        </p:txBody>
      </p:sp>
      <p:sp>
        <p:nvSpPr>
          <p:cNvPr id="9" name="Rectangle 8"/>
          <p:cNvSpPr/>
          <p:nvPr/>
        </p:nvSpPr>
        <p:spPr bwMode="auto">
          <a:xfrm>
            <a:off x="6694208" y="3718429"/>
            <a:ext cx="1896979" cy="686927"/>
          </a:xfrm>
          <a:prstGeom prst="rect">
            <a:avLst/>
          </a:prstGeom>
          <a:solidFill>
            <a:srgbClr val="00B0F0"/>
          </a:solid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600" dirty="0">
                <a:solidFill>
                  <a:schemeClr val="bg1"/>
                </a:solidFill>
                <a:ea typeface="ＭＳ Ｐゴシック" pitchFamily="48" charset="-128"/>
              </a:rPr>
              <a:t>Offshore Electricity Storage Module</a:t>
            </a:r>
          </a:p>
        </p:txBody>
      </p:sp>
      <p:sp>
        <p:nvSpPr>
          <p:cNvPr id="8" name="Rectangle 7"/>
          <p:cNvSpPr/>
          <p:nvPr/>
        </p:nvSpPr>
        <p:spPr bwMode="auto">
          <a:xfrm>
            <a:off x="2447484" y="3718429"/>
            <a:ext cx="1908000" cy="686928"/>
          </a:xfrm>
          <a:prstGeom prst="rect">
            <a:avLst/>
          </a:prstGeom>
          <a:solidFill>
            <a:srgbClr val="00B0F0"/>
          </a:solid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GB" sz="1600" dirty="0">
                <a:solidFill>
                  <a:schemeClr val="bg1"/>
                </a:solidFill>
                <a:ea typeface="ＭＳ Ｐゴシック" pitchFamily="48" charset="-128"/>
              </a:rPr>
              <a:t>Onshore Electricity Storage Module</a:t>
            </a:r>
          </a:p>
        </p:txBody>
      </p:sp>
    </p:spTree>
    <p:extLst>
      <p:ext uri="{BB962C8B-B14F-4D97-AF65-F5344CB8AC3E}">
        <p14:creationId xmlns:p14="http://schemas.microsoft.com/office/powerpoint/2010/main" val="5845547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Definitions – proposed text</a:t>
            </a:r>
            <a:endParaRPr lang="en-GB" dirty="0"/>
          </a:p>
        </p:txBody>
      </p:sp>
      <p:sp>
        <p:nvSpPr>
          <p:cNvPr id="3" name="Content Placeholder 2"/>
          <p:cNvSpPr>
            <a:spLocks noGrp="1"/>
          </p:cNvSpPr>
          <p:nvPr>
            <p:ph idx="1"/>
          </p:nvPr>
        </p:nvSpPr>
        <p:spPr>
          <a:xfrm>
            <a:off x="593724" y="1485900"/>
            <a:ext cx="8298755" cy="4648200"/>
          </a:xfrm>
        </p:spPr>
        <p:txBody>
          <a:bodyPr/>
          <a:lstStyle/>
          <a:p>
            <a:pPr marL="0" indent="0">
              <a:spcAft>
                <a:spcPts val="1200"/>
              </a:spcAft>
              <a:buNone/>
            </a:pPr>
            <a:r>
              <a:rPr lang="en-US" sz="2000" b="1" dirty="0" smtClean="0">
                <a:solidFill>
                  <a:srgbClr val="FF0000"/>
                </a:solidFill>
              </a:rPr>
              <a:t>Electricity Storage </a:t>
            </a:r>
            <a:r>
              <a:rPr lang="en-US" sz="2000" dirty="0" smtClean="0">
                <a:solidFill>
                  <a:srgbClr val="FF0000"/>
                </a:solidFill>
              </a:rPr>
              <a:t>is </a:t>
            </a:r>
            <a:r>
              <a:rPr lang="en-US" sz="2000" dirty="0">
                <a:solidFill>
                  <a:srgbClr val="FF0000"/>
                </a:solidFill>
              </a:rPr>
              <a:t>the conversion of electrical energy into a form of energy which can be stored, the storing of that energy, and the subsequent reconversion of that energy back into electrical </a:t>
            </a:r>
            <a:r>
              <a:rPr lang="en-US" sz="2000" dirty="0" smtClean="0">
                <a:solidFill>
                  <a:srgbClr val="FF0000"/>
                </a:solidFill>
              </a:rPr>
              <a:t>energy </a:t>
            </a:r>
            <a:r>
              <a:rPr lang="en-US" sz="2000" b="1" dirty="0" smtClean="0">
                <a:solidFill>
                  <a:srgbClr val="FF0000"/>
                </a:solidFill>
              </a:rPr>
              <a:t>[RJW – “…in a controllable manner</a:t>
            </a:r>
            <a:r>
              <a:rPr lang="en-US" sz="2000" b="1" dirty="0" smtClean="0">
                <a:solidFill>
                  <a:srgbClr val="FF0000"/>
                </a:solidFill>
              </a:rPr>
              <a:t>” </a:t>
            </a:r>
            <a:r>
              <a:rPr lang="en-US" sz="2000" dirty="0" smtClean="0">
                <a:solidFill>
                  <a:srgbClr val="FF0000"/>
                </a:solidFill>
              </a:rPr>
              <a:t>or; </a:t>
            </a:r>
            <a:r>
              <a:rPr lang="en-US" sz="2000" b="1" dirty="0" smtClean="0">
                <a:solidFill>
                  <a:srgbClr val="FF0000"/>
                </a:solidFill>
              </a:rPr>
              <a:t>EL – “…</a:t>
            </a:r>
            <a:r>
              <a:rPr lang="en-GB" sz="2000" b="1" dirty="0">
                <a:solidFill>
                  <a:srgbClr val="FF0000"/>
                </a:solidFill>
              </a:rPr>
              <a:t>at a controlled power </a:t>
            </a:r>
            <a:r>
              <a:rPr lang="en-GB" sz="2000" b="1" dirty="0" smtClean="0">
                <a:solidFill>
                  <a:srgbClr val="FF0000"/>
                </a:solidFill>
              </a:rPr>
              <a:t>level”]</a:t>
            </a:r>
            <a:endParaRPr lang="en-US" sz="2000" b="1" dirty="0">
              <a:solidFill>
                <a:srgbClr val="FF0000"/>
              </a:solidFill>
            </a:endParaRPr>
          </a:p>
          <a:p>
            <a:pPr marL="0" indent="0">
              <a:spcAft>
                <a:spcPts val="1200"/>
              </a:spcAft>
              <a:buNone/>
            </a:pPr>
            <a:r>
              <a:rPr lang="en-US" sz="2000" b="1" dirty="0"/>
              <a:t>Electricity Storage </a:t>
            </a:r>
            <a:r>
              <a:rPr lang="en-US" sz="2000" b="1" dirty="0" smtClean="0"/>
              <a:t>Owner </a:t>
            </a:r>
            <a:r>
              <a:rPr lang="en-US" sz="2000" dirty="0" smtClean="0"/>
              <a:t>means </a:t>
            </a:r>
            <a:r>
              <a:rPr lang="en-US" sz="2000" dirty="0"/>
              <a:t>a natural or legal entity owning an Electricity Storage Module</a:t>
            </a:r>
          </a:p>
          <a:p>
            <a:pPr marL="0" indent="0">
              <a:spcAft>
                <a:spcPts val="1200"/>
              </a:spcAft>
              <a:buNone/>
            </a:pPr>
            <a:r>
              <a:rPr lang="en-US" sz="2000" b="1" dirty="0" smtClean="0"/>
              <a:t>Power Station </a:t>
            </a:r>
            <a:r>
              <a:rPr lang="en-US" sz="2000" dirty="0" smtClean="0"/>
              <a:t>An </a:t>
            </a:r>
            <a:r>
              <a:rPr lang="en-US" sz="2000" dirty="0"/>
              <a:t>installation comprising one or more Generating Units or Power Park Modules or </a:t>
            </a:r>
            <a:r>
              <a:rPr lang="en-US" sz="2000" dirty="0">
                <a:solidFill>
                  <a:srgbClr val="FF0000"/>
                </a:solidFill>
              </a:rPr>
              <a:t>Electricity Storage Modules </a:t>
            </a:r>
            <a:r>
              <a:rPr lang="en-US" sz="2000" dirty="0"/>
              <a:t>(even where sited separately) owned and/or controlled by the same Generator or </a:t>
            </a:r>
            <a:r>
              <a:rPr lang="en-US" sz="2000" dirty="0">
                <a:solidFill>
                  <a:srgbClr val="FF0000"/>
                </a:solidFill>
              </a:rPr>
              <a:t>Electricity Storage Owner</a:t>
            </a:r>
            <a:r>
              <a:rPr lang="en-US" sz="2000" dirty="0"/>
              <a:t>, which may reasonably be considered as being managed as one Power Station</a:t>
            </a:r>
            <a:r>
              <a:rPr lang="en-US" sz="2000" dirty="0" smtClean="0"/>
              <a:t>.</a:t>
            </a:r>
          </a:p>
          <a:p>
            <a:pPr marL="0" indent="0">
              <a:spcAft>
                <a:spcPts val="1200"/>
              </a:spcAft>
              <a:buNone/>
            </a:pPr>
            <a:r>
              <a:rPr lang="en-US" sz="2000" b="1" dirty="0"/>
              <a:t>Power Park Module </a:t>
            </a:r>
            <a:r>
              <a:rPr lang="en-US" sz="2000" dirty="0"/>
              <a:t>Any </a:t>
            </a:r>
            <a:r>
              <a:rPr lang="en-US" sz="2000" b="1" dirty="0"/>
              <a:t>Onshore Power Park </a:t>
            </a:r>
            <a:r>
              <a:rPr lang="en-US" sz="2000" b="1" dirty="0" smtClean="0"/>
              <a:t>Module </a:t>
            </a:r>
            <a:r>
              <a:rPr lang="en-US" sz="2000" dirty="0" smtClean="0"/>
              <a:t>or </a:t>
            </a:r>
            <a:r>
              <a:rPr lang="en-US" sz="2000" b="1" dirty="0" smtClean="0"/>
              <a:t>Offshore </a:t>
            </a:r>
            <a:r>
              <a:rPr lang="en-US" sz="2000" b="1" dirty="0"/>
              <a:t>Power Park </a:t>
            </a:r>
            <a:r>
              <a:rPr lang="en-US" sz="2000" b="1" dirty="0" smtClean="0"/>
              <a:t>Module </a:t>
            </a:r>
            <a:r>
              <a:rPr lang="en-US" sz="2000" dirty="0" smtClean="0">
                <a:solidFill>
                  <a:srgbClr val="FF0000"/>
                </a:solidFill>
              </a:rPr>
              <a:t>or </a:t>
            </a:r>
            <a:r>
              <a:rPr lang="en-US" sz="2000" b="1" dirty="0" smtClean="0">
                <a:solidFill>
                  <a:srgbClr val="FF0000"/>
                </a:solidFill>
              </a:rPr>
              <a:t>Onshore Electricity Storage Module </a:t>
            </a:r>
            <a:r>
              <a:rPr lang="en-US" sz="2000" dirty="0" smtClean="0">
                <a:solidFill>
                  <a:srgbClr val="FF0000"/>
                </a:solidFill>
              </a:rPr>
              <a:t>or </a:t>
            </a:r>
            <a:r>
              <a:rPr lang="en-US" sz="2000" b="1" dirty="0" smtClean="0">
                <a:solidFill>
                  <a:srgbClr val="FF0000"/>
                </a:solidFill>
              </a:rPr>
              <a:t>Offshore Electricity Storage Module</a:t>
            </a:r>
            <a:endParaRPr lang="en-US" sz="2000" dirty="0">
              <a:solidFill>
                <a:srgbClr val="FF0000"/>
              </a:solidFill>
            </a:endParaRPr>
          </a:p>
        </p:txBody>
      </p:sp>
      <p:sp>
        <p:nvSpPr>
          <p:cNvPr id="4" name="Slide Number Placeholder 3"/>
          <p:cNvSpPr>
            <a:spLocks noGrp="1"/>
          </p:cNvSpPr>
          <p:nvPr>
            <p:ph type="sldNum" sz="quarter" idx="12"/>
          </p:nvPr>
        </p:nvSpPr>
        <p:spPr/>
        <p:txBody>
          <a:bodyPr/>
          <a:lstStyle/>
          <a:p>
            <a:pPr>
              <a:defRPr/>
            </a:pPr>
            <a:fld id="{587A63B8-8EAD-4373-B99F-183323C5ED49}" type="slidenum">
              <a:rPr lang="en-US" smtClean="0"/>
              <a:pPr>
                <a:defRPr/>
              </a:pPr>
              <a:t>6</a:t>
            </a:fld>
            <a:endParaRPr lang="en-US"/>
          </a:p>
        </p:txBody>
      </p:sp>
    </p:spTree>
    <p:extLst>
      <p:ext uri="{BB962C8B-B14F-4D97-AF65-F5344CB8AC3E}">
        <p14:creationId xmlns:p14="http://schemas.microsoft.com/office/powerpoint/2010/main" val="20561181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Definitions – proposed text</a:t>
            </a:r>
          </a:p>
        </p:txBody>
      </p:sp>
      <p:sp>
        <p:nvSpPr>
          <p:cNvPr id="3" name="Content Placeholder 2"/>
          <p:cNvSpPr>
            <a:spLocks noGrp="1"/>
          </p:cNvSpPr>
          <p:nvPr>
            <p:ph idx="1"/>
          </p:nvPr>
        </p:nvSpPr>
        <p:spPr>
          <a:xfrm>
            <a:off x="593724" y="1485900"/>
            <a:ext cx="8298755" cy="4648200"/>
          </a:xfrm>
        </p:spPr>
        <p:txBody>
          <a:bodyPr/>
          <a:lstStyle/>
          <a:p>
            <a:pPr marL="0" indent="0">
              <a:spcAft>
                <a:spcPts val="600"/>
              </a:spcAft>
              <a:buNone/>
            </a:pPr>
            <a:r>
              <a:rPr lang="en-US" sz="2000" b="1" dirty="0" smtClean="0">
                <a:solidFill>
                  <a:srgbClr val="FF0000"/>
                </a:solidFill>
              </a:rPr>
              <a:t>Offshore </a:t>
            </a:r>
            <a:r>
              <a:rPr lang="en-US" sz="2000" b="1" dirty="0">
                <a:solidFill>
                  <a:srgbClr val="FF0000"/>
                </a:solidFill>
              </a:rPr>
              <a:t>Electricity Storage Module</a:t>
            </a:r>
            <a:r>
              <a:rPr lang="en-US" sz="2000" dirty="0">
                <a:solidFill>
                  <a:srgbClr val="FF0000"/>
                </a:solidFill>
              </a:rPr>
              <a:t> A collection of </a:t>
            </a:r>
            <a:r>
              <a:rPr lang="en-US" sz="2000" b="1" dirty="0" smtClean="0">
                <a:solidFill>
                  <a:srgbClr val="FF0000"/>
                </a:solidFill>
              </a:rPr>
              <a:t>Synchronous Electricity </a:t>
            </a:r>
            <a:r>
              <a:rPr lang="en-US" sz="2000" b="1" dirty="0">
                <a:solidFill>
                  <a:srgbClr val="FF0000"/>
                </a:solidFill>
              </a:rPr>
              <a:t>Storage Units</a:t>
            </a:r>
            <a:r>
              <a:rPr lang="en-US" sz="2000" dirty="0">
                <a:solidFill>
                  <a:srgbClr val="FF0000"/>
                </a:solidFill>
              </a:rPr>
              <a:t> </a:t>
            </a:r>
            <a:r>
              <a:rPr lang="en-US" sz="2000" dirty="0" smtClean="0">
                <a:solidFill>
                  <a:srgbClr val="FF0000"/>
                </a:solidFill>
              </a:rPr>
              <a:t>or </a:t>
            </a:r>
            <a:r>
              <a:rPr lang="en-US" sz="2000" b="1" dirty="0" smtClean="0">
                <a:solidFill>
                  <a:srgbClr val="FF0000"/>
                </a:solidFill>
              </a:rPr>
              <a:t>Non-Synchronous Electricity Storage Units</a:t>
            </a:r>
            <a:r>
              <a:rPr lang="en-US" sz="2000" dirty="0" smtClean="0">
                <a:solidFill>
                  <a:srgbClr val="FF0000"/>
                </a:solidFill>
              </a:rPr>
              <a:t> joined </a:t>
            </a:r>
            <a:r>
              <a:rPr lang="en-US" sz="2000" dirty="0">
                <a:solidFill>
                  <a:srgbClr val="FF0000"/>
                </a:solidFill>
              </a:rPr>
              <a:t>together by cables forming part of a User System with a single point of connection to an Offshore Transmission System. The connection to an Offshore Transmission System may include a DC Converter.</a:t>
            </a:r>
          </a:p>
          <a:p>
            <a:pPr marL="0" indent="0">
              <a:spcAft>
                <a:spcPts val="600"/>
              </a:spcAft>
              <a:buNone/>
            </a:pPr>
            <a:r>
              <a:rPr lang="en-US" sz="2000" b="1" dirty="0">
                <a:solidFill>
                  <a:srgbClr val="FF0000"/>
                </a:solidFill>
              </a:rPr>
              <a:t>Onshore Electricity Storage Module</a:t>
            </a:r>
            <a:r>
              <a:rPr lang="en-US" sz="2000" dirty="0">
                <a:solidFill>
                  <a:srgbClr val="FF0000"/>
                </a:solidFill>
              </a:rPr>
              <a:t> A collection of </a:t>
            </a:r>
            <a:r>
              <a:rPr lang="en-US" sz="2000" b="1" dirty="0">
                <a:solidFill>
                  <a:srgbClr val="FF0000"/>
                </a:solidFill>
              </a:rPr>
              <a:t>Synchronous Electricity Storage Units </a:t>
            </a:r>
            <a:r>
              <a:rPr lang="en-US" sz="2000" dirty="0">
                <a:solidFill>
                  <a:srgbClr val="FF0000"/>
                </a:solidFill>
              </a:rPr>
              <a:t>or </a:t>
            </a:r>
            <a:r>
              <a:rPr lang="en-US" sz="2000" b="1" dirty="0">
                <a:solidFill>
                  <a:srgbClr val="FF0000"/>
                </a:solidFill>
              </a:rPr>
              <a:t>Non-Synchronous Electricity Storage Units</a:t>
            </a:r>
            <a:r>
              <a:rPr lang="en-US" sz="2000" dirty="0">
                <a:solidFill>
                  <a:srgbClr val="FF0000"/>
                </a:solidFill>
              </a:rPr>
              <a:t>, joined together by a System with a single electrical point of connection directly to the Onshore Transmission System (or User System if Embedded).</a:t>
            </a:r>
          </a:p>
          <a:p>
            <a:pPr marL="0" indent="0">
              <a:spcAft>
                <a:spcPts val="600"/>
              </a:spcAft>
              <a:buNone/>
            </a:pPr>
            <a:r>
              <a:rPr lang="en-US" sz="2000" b="1" dirty="0" smtClean="0">
                <a:solidFill>
                  <a:srgbClr val="FF0000"/>
                </a:solidFill>
              </a:rPr>
              <a:t>Synchronous </a:t>
            </a:r>
            <a:r>
              <a:rPr lang="en-US" sz="2000" b="1" dirty="0">
                <a:solidFill>
                  <a:srgbClr val="FF0000"/>
                </a:solidFill>
              </a:rPr>
              <a:t>Electricity Storage Unit </a:t>
            </a:r>
            <a:r>
              <a:rPr lang="en-US" sz="2000" dirty="0">
                <a:solidFill>
                  <a:srgbClr val="FF0000"/>
                </a:solidFill>
              </a:rPr>
              <a:t>Any </a:t>
            </a:r>
            <a:r>
              <a:rPr lang="en-US" sz="2000" dirty="0" smtClean="0">
                <a:solidFill>
                  <a:srgbClr val="FF0000"/>
                </a:solidFill>
              </a:rPr>
              <a:t>Synchronous </a:t>
            </a:r>
            <a:r>
              <a:rPr lang="en-US" sz="2000" dirty="0">
                <a:solidFill>
                  <a:srgbClr val="FF0000"/>
                </a:solidFill>
              </a:rPr>
              <a:t>Generating Unit which is capable of importing or exporting electricity.  </a:t>
            </a:r>
          </a:p>
          <a:p>
            <a:pPr marL="0" indent="0">
              <a:spcAft>
                <a:spcPts val="600"/>
              </a:spcAft>
              <a:buNone/>
            </a:pPr>
            <a:r>
              <a:rPr lang="en-US" sz="2000" b="1" dirty="0">
                <a:solidFill>
                  <a:srgbClr val="FF0000"/>
                </a:solidFill>
              </a:rPr>
              <a:t>Non-Synchronous Electricity Storage Unit </a:t>
            </a:r>
            <a:r>
              <a:rPr lang="en-US" sz="2000" dirty="0" smtClean="0">
                <a:solidFill>
                  <a:srgbClr val="FF0000"/>
                </a:solidFill>
              </a:rPr>
              <a:t>An Electricity </a:t>
            </a:r>
            <a:r>
              <a:rPr lang="en-US" sz="2000" dirty="0">
                <a:solidFill>
                  <a:srgbClr val="FF0000"/>
                </a:solidFill>
              </a:rPr>
              <a:t>Storage Unit that is capable of importing or exporting electricity which is not an </a:t>
            </a:r>
            <a:r>
              <a:rPr lang="en-US" sz="2000" dirty="0" smtClean="0">
                <a:solidFill>
                  <a:srgbClr val="FF0000"/>
                </a:solidFill>
              </a:rPr>
              <a:t>Synchronous </a:t>
            </a:r>
            <a:r>
              <a:rPr lang="en-US" sz="2000" dirty="0">
                <a:solidFill>
                  <a:srgbClr val="FF0000"/>
                </a:solidFill>
              </a:rPr>
              <a:t>Electricity Storage Unit. </a:t>
            </a:r>
          </a:p>
        </p:txBody>
      </p:sp>
      <p:sp>
        <p:nvSpPr>
          <p:cNvPr id="4" name="Slide Number Placeholder 3"/>
          <p:cNvSpPr>
            <a:spLocks noGrp="1"/>
          </p:cNvSpPr>
          <p:nvPr>
            <p:ph type="sldNum" sz="quarter" idx="12"/>
          </p:nvPr>
        </p:nvSpPr>
        <p:spPr/>
        <p:txBody>
          <a:bodyPr/>
          <a:lstStyle/>
          <a:p>
            <a:pPr>
              <a:defRPr/>
            </a:pPr>
            <a:fld id="{587A63B8-8EAD-4373-B99F-183323C5ED49}" type="slidenum">
              <a:rPr lang="en-US" smtClean="0"/>
              <a:pPr>
                <a:defRPr/>
              </a:pPr>
              <a:t>7</a:t>
            </a:fld>
            <a:endParaRPr lang="en-US"/>
          </a:p>
        </p:txBody>
      </p:sp>
    </p:spTree>
    <p:extLst>
      <p:ext uri="{BB962C8B-B14F-4D97-AF65-F5344CB8AC3E}">
        <p14:creationId xmlns:p14="http://schemas.microsoft.com/office/powerpoint/2010/main" val="1563045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215900" y="188913"/>
            <a:ext cx="7799388"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lnSpc>
                <a:spcPct val="90000"/>
              </a:lnSpc>
              <a:spcAft>
                <a:spcPct val="0"/>
              </a:spcAft>
              <a:buClrTx/>
              <a:buFontTx/>
              <a:buNone/>
            </a:pPr>
            <a:endParaRPr lang="en-GB" altLang="en-US" sz="1500">
              <a:solidFill>
                <a:srgbClr val="000066"/>
              </a:solidFill>
              <a:cs typeface="Arial" charset="0"/>
            </a:endParaRPr>
          </a:p>
        </p:txBody>
      </p:sp>
      <p:sp>
        <p:nvSpPr>
          <p:cNvPr id="2" name="Title 1"/>
          <p:cNvSpPr>
            <a:spLocks noGrp="1"/>
          </p:cNvSpPr>
          <p:nvPr>
            <p:ph type="title"/>
          </p:nvPr>
        </p:nvSpPr>
        <p:spPr>
          <a:xfrm>
            <a:off x="593725" y="450116"/>
            <a:ext cx="8093075" cy="830997"/>
          </a:xfrm>
        </p:spPr>
        <p:txBody>
          <a:bodyPr/>
          <a:lstStyle/>
          <a:p>
            <a:r>
              <a:rPr lang="en-GB" altLang="en-US" sz="2400" dirty="0" smtClean="0"/>
              <a:t>Electricity Storage technologies map </a:t>
            </a:r>
            <a:br>
              <a:rPr lang="en-GB" altLang="en-US" sz="2400" dirty="0" smtClean="0"/>
            </a:br>
            <a:r>
              <a:rPr lang="en-GB" altLang="en-US" sz="2400" dirty="0" smtClean="0"/>
              <a:t>to Grid Code requirements</a:t>
            </a:r>
            <a:endParaRPr lang="en-GB" sz="2400" dirty="0"/>
          </a:p>
        </p:txBody>
      </p:sp>
      <p:sp>
        <p:nvSpPr>
          <p:cNvPr id="3" name="Content Placeholder 2"/>
          <p:cNvSpPr>
            <a:spLocks noGrp="1"/>
          </p:cNvSpPr>
          <p:nvPr>
            <p:ph idx="1"/>
          </p:nvPr>
        </p:nvSpPr>
        <p:spPr/>
        <p:txBody>
          <a:bodyPr/>
          <a:lstStyle/>
          <a:p>
            <a:pPr marL="0" indent="0">
              <a:buNone/>
              <a:defRPr/>
            </a:pPr>
            <a:r>
              <a:rPr lang="en-GB" altLang="en-US" sz="2000" b="1" dirty="0" smtClean="0"/>
              <a:t>Battery </a:t>
            </a:r>
          </a:p>
          <a:p>
            <a:pPr>
              <a:defRPr/>
            </a:pPr>
            <a:r>
              <a:rPr lang="en-GB" altLang="en-US" sz="2000" dirty="0" smtClean="0"/>
              <a:t>Satisfies </a:t>
            </a:r>
            <a:r>
              <a:rPr lang="en-GB" altLang="en-US" sz="2000" dirty="0"/>
              <a:t>requirements of CC.6.3.2 – </a:t>
            </a:r>
            <a:r>
              <a:rPr lang="en-GB" altLang="en-US" sz="2000" dirty="0" smtClean="0"/>
              <a:t>CC.6.3.15</a:t>
            </a:r>
            <a:endParaRPr lang="en-GB" altLang="en-US" sz="2000" dirty="0"/>
          </a:p>
          <a:p>
            <a:pPr marL="0" indent="0">
              <a:buNone/>
              <a:defRPr/>
            </a:pPr>
            <a:r>
              <a:rPr lang="en-GB" altLang="en-US" sz="2000" b="1" dirty="0" smtClean="0"/>
              <a:t>Compressed </a:t>
            </a:r>
            <a:r>
              <a:rPr lang="en-GB" altLang="en-US" sz="2000" b="1" dirty="0"/>
              <a:t>Air </a:t>
            </a:r>
            <a:endParaRPr lang="en-GB" altLang="en-US" sz="2000" b="1" dirty="0" smtClean="0"/>
          </a:p>
          <a:p>
            <a:pPr>
              <a:defRPr/>
            </a:pPr>
            <a:r>
              <a:rPr lang="en-GB" altLang="en-US" sz="2000" dirty="0" smtClean="0"/>
              <a:t>Satisfies </a:t>
            </a:r>
            <a:r>
              <a:rPr lang="en-GB" altLang="en-US" sz="2000" dirty="0"/>
              <a:t>requirements of CC.6.3.2 – </a:t>
            </a:r>
            <a:r>
              <a:rPr lang="en-GB" altLang="en-US" sz="2000" dirty="0" smtClean="0"/>
              <a:t>CC.6.3.15</a:t>
            </a:r>
            <a:endParaRPr lang="en-GB" altLang="en-US" sz="2000" dirty="0"/>
          </a:p>
          <a:p>
            <a:pPr marL="0" indent="0">
              <a:buNone/>
              <a:defRPr/>
            </a:pPr>
            <a:r>
              <a:rPr lang="en-GB" altLang="en-US" sz="2000" b="1" dirty="0" smtClean="0"/>
              <a:t>Flywheels </a:t>
            </a:r>
            <a:r>
              <a:rPr lang="en-GB" altLang="en-US" sz="2000" dirty="0" smtClean="0"/>
              <a:t>(provides </a:t>
            </a:r>
            <a:r>
              <a:rPr lang="en-GB" altLang="en-US" sz="2000" dirty="0"/>
              <a:t>inertia only – no real Power Injection) </a:t>
            </a:r>
          </a:p>
          <a:p>
            <a:pPr>
              <a:defRPr/>
            </a:pPr>
            <a:r>
              <a:rPr lang="en-GB" altLang="en-US" sz="2000" dirty="0" smtClean="0"/>
              <a:t>Will </a:t>
            </a:r>
            <a:r>
              <a:rPr lang="en-GB" altLang="en-US" sz="2000" dirty="0"/>
              <a:t>not satisfy the requirements of CC.6.3.2 – CC.6.3.15 in entirety – </a:t>
            </a:r>
            <a:r>
              <a:rPr lang="en-GB" altLang="en-US" sz="2000" dirty="0" smtClean="0"/>
              <a:t>how do we manage this (see later slides)?</a:t>
            </a:r>
            <a:endParaRPr lang="en-GB" altLang="en-US" sz="2000" dirty="0"/>
          </a:p>
          <a:p>
            <a:pPr marL="0" indent="0">
              <a:buNone/>
              <a:defRPr/>
            </a:pPr>
            <a:r>
              <a:rPr lang="en-GB" altLang="en-US" sz="2000" b="1" dirty="0" err="1" smtClean="0"/>
              <a:t>Supercapacitors</a:t>
            </a:r>
            <a:r>
              <a:rPr lang="en-GB" altLang="en-US" sz="2000" b="1" dirty="0" smtClean="0"/>
              <a:t> </a:t>
            </a:r>
            <a:r>
              <a:rPr lang="en-GB" altLang="en-US" sz="2000" dirty="0" smtClean="0"/>
              <a:t>(provides </a:t>
            </a:r>
            <a:r>
              <a:rPr lang="en-GB" altLang="en-US" sz="2000" dirty="0"/>
              <a:t>a short burst of power </a:t>
            </a:r>
            <a:r>
              <a:rPr lang="en-GB" altLang="en-US" sz="2000" dirty="0" smtClean="0"/>
              <a:t>only)</a:t>
            </a:r>
          </a:p>
          <a:p>
            <a:pPr>
              <a:defRPr/>
            </a:pPr>
            <a:r>
              <a:rPr lang="en-GB" altLang="en-US" sz="2000" dirty="0" smtClean="0"/>
              <a:t>Will </a:t>
            </a:r>
            <a:r>
              <a:rPr lang="en-GB" altLang="en-US" sz="2000" dirty="0"/>
              <a:t>struggle to satisfy longer term frequency response </a:t>
            </a:r>
            <a:r>
              <a:rPr lang="en-GB" altLang="en-US" sz="2000" dirty="0" smtClean="0"/>
              <a:t>requirements – how do we manage this (see later slides)</a:t>
            </a:r>
          </a:p>
          <a:p>
            <a:pPr marL="0" indent="0">
              <a:buNone/>
              <a:defRPr/>
            </a:pPr>
            <a:r>
              <a:rPr lang="en-GB" altLang="en-US" sz="2000" b="1" dirty="0" smtClean="0"/>
              <a:t>Simulations</a:t>
            </a:r>
          </a:p>
          <a:p>
            <a:pPr>
              <a:defRPr/>
            </a:pPr>
            <a:r>
              <a:rPr lang="en-GB" altLang="en-US" sz="2000" dirty="0" smtClean="0"/>
              <a:t>These requirements in </a:t>
            </a:r>
            <a:endParaRPr lang="en-GB" altLang="en-US" sz="2000" dirty="0"/>
          </a:p>
        </p:txBody>
      </p:sp>
      <p:sp>
        <p:nvSpPr>
          <p:cNvPr id="8195" name="Slide Number Placeholder 2"/>
          <p:cNvSpPr>
            <a:spLocks noGrp="1"/>
          </p:cNvSpPr>
          <p:nvPr>
            <p:ph type="sldNum" sz="quarter" idx="12"/>
          </p:nvPr>
        </p:nvSpPr>
        <p:spPr>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4A3A66CB-EDA5-430F-8ABF-D59601370B11}" type="slidenum">
              <a:rPr lang="en-GB" altLang="en-US" sz="1000" smtClean="0">
                <a:solidFill>
                  <a:srgbClr val="000000"/>
                </a:solidFill>
              </a:rPr>
              <a:pPr>
                <a:spcAft>
                  <a:spcPct val="0"/>
                </a:spcAft>
                <a:buClrTx/>
                <a:buFontTx/>
                <a:buNone/>
              </a:pPr>
              <a:t>8</a:t>
            </a:fld>
            <a:endParaRPr lang="en-GB" altLang="en-US" sz="1000" smtClean="0">
              <a:solidFill>
                <a:srgbClr val="000000"/>
              </a:solidFill>
            </a:endParaRPr>
          </a:p>
        </p:txBody>
      </p:sp>
      <p:sp>
        <p:nvSpPr>
          <p:cNvPr id="61" name="Rectangle 5"/>
          <p:cNvSpPr txBox="1">
            <a:spLocks noChangeArrowheads="1"/>
          </p:cNvSpPr>
          <p:nvPr/>
        </p:nvSpPr>
        <p:spPr>
          <a:xfrm>
            <a:off x="563563" y="1536700"/>
            <a:ext cx="8089900" cy="5132388"/>
          </a:xfrm>
          <a:prstGeom prst="rect">
            <a:avLst/>
          </a:prstGeom>
        </p:spPr>
        <p:txBody>
          <a:bodyPr/>
          <a:lstStyle>
            <a:lvl1pPr marL="342900" indent="-342900" algn="l" rtl="0" eaLnBrk="0" fontAlgn="base" hangingPunct="0">
              <a:spcBef>
                <a:spcPct val="0"/>
              </a:spcBef>
              <a:spcAft>
                <a:spcPct val="50000"/>
              </a:spcAft>
              <a:buClr>
                <a:srgbClr val="0079C1"/>
              </a:buClr>
              <a:buFont typeface="Wingdings 2" pitchFamily="18" charset="2"/>
              <a:buChar char="¾"/>
              <a:defRPr sz="2400">
                <a:solidFill>
                  <a:schemeClr val="tx2"/>
                </a:solidFill>
                <a:latin typeface="+mn-lt"/>
                <a:ea typeface="+mn-ea"/>
                <a:cs typeface="+mn-cs"/>
              </a:defRPr>
            </a:lvl1pPr>
            <a:lvl2pPr marL="742950" indent="-285750" algn="l" rtl="0" eaLnBrk="0" fontAlgn="base" hangingPunct="0">
              <a:spcBef>
                <a:spcPct val="0"/>
              </a:spcBef>
              <a:spcAft>
                <a:spcPct val="50000"/>
              </a:spcAft>
              <a:buClr>
                <a:srgbClr val="0079C1"/>
              </a:buClr>
              <a:buFont typeface="Wingdings 2" pitchFamily="18" charset="2"/>
              <a:buChar char="¾"/>
              <a:defRPr sz="2200">
                <a:solidFill>
                  <a:schemeClr val="tx2"/>
                </a:solidFill>
                <a:latin typeface="+mn-lt"/>
                <a:ea typeface="+mn-ea"/>
              </a:defRPr>
            </a:lvl2pPr>
            <a:lvl3pPr marL="1143000" indent="-228600" algn="l" rtl="0" eaLnBrk="0" fontAlgn="base" hangingPunct="0">
              <a:spcBef>
                <a:spcPct val="0"/>
              </a:spcBef>
              <a:spcAft>
                <a:spcPct val="50000"/>
              </a:spcAft>
              <a:buClr>
                <a:srgbClr val="0079C1"/>
              </a:buClr>
              <a:buFont typeface="Wingdings 2" pitchFamily="18" charset="2"/>
              <a:buChar char="¾"/>
              <a:defRPr sz="2000">
                <a:solidFill>
                  <a:schemeClr val="tx2"/>
                </a:solidFill>
                <a:latin typeface="+mn-lt"/>
                <a:ea typeface="+mn-ea"/>
              </a:defRPr>
            </a:lvl3pPr>
            <a:lvl4pPr marL="1600200" indent="-228600" algn="l" rtl="0" eaLnBrk="0" fontAlgn="base" hangingPunct="0">
              <a:spcBef>
                <a:spcPct val="0"/>
              </a:spcBef>
              <a:spcAft>
                <a:spcPct val="50000"/>
              </a:spcAft>
              <a:buClr>
                <a:srgbClr val="0079C1"/>
              </a:buClr>
              <a:buFont typeface="Wingdings 2" pitchFamily="18" charset="2"/>
              <a:buChar char="¾"/>
              <a:defRPr>
                <a:solidFill>
                  <a:schemeClr val="tx2"/>
                </a:solidFill>
                <a:latin typeface="+mn-lt"/>
                <a:ea typeface="+mn-ea"/>
              </a:defRPr>
            </a:lvl4pPr>
            <a:lvl5pPr marL="20574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5pPr>
            <a:lvl6pPr marL="25146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6pPr>
            <a:lvl7pPr marL="29718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7pPr>
            <a:lvl8pPr marL="34290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8pPr>
            <a:lvl9pPr marL="38862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9pPr>
          </a:lstStyle>
          <a:p>
            <a:pPr>
              <a:defRPr/>
            </a:pPr>
            <a:endParaRPr lang="en-GB" altLang="en-US" sz="1600" b="0" kern="0" dirty="0" smtClean="0"/>
          </a:p>
          <a:p>
            <a:pPr>
              <a:defRPr/>
            </a:pPr>
            <a:endParaRPr lang="en-GB" altLang="en-US" sz="1600" b="0" kern="0" dirty="0" smtClean="0"/>
          </a:p>
          <a:p>
            <a:pPr>
              <a:defRPr/>
            </a:pPr>
            <a:endParaRPr lang="en-GB" altLang="en-US" sz="1600" b="0" kern="0" dirty="0" smtClean="0"/>
          </a:p>
          <a:p>
            <a:pPr>
              <a:defRPr/>
            </a:pPr>
            <a:endParaRPr lang="en-GB" altLang="en-US" sz="1600" b="0" kern="0" dirty="0" smtClean="0"/>
          </a:p>
          <a:p>
            <a:pPr>
              <a:defRPr/>
            </a:pPr>
            <a:endParaRPr lang="en-GB" altLang="en-US" sz="1600" b="0" kern="0" dirty="0" smtClean="0"/>
          </a:p>
          <a:p>
            <a:pPr>
              <a:defRPr/>
            </a:pPr>
            <a:endParaRPr lang="en-GB" altLang="en-US" sz="1600" b="0" kern="0" dirty="0" smtClean="0"/>
          </a:p>
          <a:p>
            <a:pPr>
              <a:defRPr/>
            </a:pPr>
            <a:endParaRPr lang="en-GB" altLang="en-US" sz="1600" b="0" kern="0" dirty="0" smtClean="0"/>
          </a:p>
          <a:p>
            <a:pPr>
              <a:defRPr/>
            </a:pPr>
            <a:endParaRPr lang="en-GB" altLang="en-US" sz="1600" b="0" kern="0" dirty="0" smtClean="0"/>
          </a:p>
          <a:p>
            <a:pPr>
              <a:defRPr/>
            </a:pPr>
            <a:endParaRPr lang="en-US" altLang="en-US" sz="1600" b="0" kern="0" dirty="0" smtClean="0"/>
          </a:p>
          <a:p>
            <a:pPr>
              <a:defRPr/>
            </a:pPr>
            <a:endParaRPr lang="en-US" altLang="en-US" sz="1600" b="0" kern="0" dirty="0" smtClean="0"/>
          </a:p>
          <a:p>
            <a:pPr>
              <a:defRPr/>
            </a:pPr>
            <a:endParaRPr lang="en-US" altLang="en-US" sz="1600" kern="0" dirty="0" smtClean="0"/>
          </a:p>
          <a:p>
            <a:pPr>
              <a:defRPr/>
            </a:pPr>
            <a:endParaRPr lang="en-US" altLang="en-US" sz="1600" b="0" kern="0" dirty="0" smtClean="0"/>
          </a:p>
          <a:p>
            <a:pPr>
              <a:defRPr/>
            </a:pPr>
            <a:endParaRPr lang="en-GB" altLang="en-US" sz="1800" b="0" kern="0" dirty="0" smtClean="0"/>
          </a:p>
          <a:p>
            <a:pPr>
              <a:defRPr/>
            </a:pPr>
            <a:endParaRPr lang="en-GB" altLang="en-US" sz="1800" b="0" kern="0" dirty="0" smtClean="0"/>
          </a:p>
          <a:p>
            <a:pPr>
              <a:defRPr/>
            </a:pPr>
            <a:endParaRPr lang="en-GB" altLang="en-US" sz="1800" b="0" kern="0" dirty="0" smtClean="0"/>
          </a:p>
          <a:p>
            <a:pPr marL="0" indent="0">
              <a:buFont typeface="Wingdings 2" pitchFamily="18" charset="2"/>
              <a:buNone/>
              <a:defRPr/>
            </a:pPr>
            <a:endParaRPr lang="en-US" altLang="en-US" sz="2000" b="0" kern="0" dirty="0" smtClean="0"/>
          </a:p>
          <a:p>
            <a:pPr>
              <a:defRPr/>
            </a:pPr>
            <a:endParaRPr lang="en-US" altLang="en-US" sz="2000" b="0" kern="0" dirty="0" smtClean="0"/>
          </a:p>
          <a:p>
            <a:pPr>
              <a:defRPr/>
            </a:pPr>
            <a:endParaRPr lang="en-US" altLang="en-US" sz="2000" b="0" kern="0" dirty="0" smtClean="0"/>
          </a:p>
          <a:p>
            <a:pPr>
              <a:defRPr/>
            </a:pPr>
            <a:endParaRPr lang="en-US" altLang="en-US" sz="2000" b="0" kern="0" dirty="0" smtClean="0"/>
          </a:p>
          <a:p>
            <a:pPr>
              <a:defRPr/>
            </a:pPr>
            <a:endParaRPr lang="en-US" altLang="en-US" sz="2000" b="0" kern="0" dirty="0" smtClean="0"/>
          </a:p>
          <a:p>
            <a:pPr>
              <a:defRPr/>
            </a:pPr>
            <a:endParaRPr lang="en-US" altLang="en-US" sz="2000" b="0" kern="0" dirty="0" smtClean="0"/>
          </a:p>
          <a:p>
            <a:pPr>
              <a:defRPr/>
            </a:pPr>
            <a:endParaRPr lang="en-GB" altLang="en-US" sz="2000" b="0" kern="0" dirty="0" smtClean="0"/>
          </a:p>
          <a:p>
            <a:pPr>
              <a:defRPr/>
            </a:pPr>
            <a:endParaRPr lang="en-GB" altLang="en-US" sz="2000" b="0" kern="0" dirty="0" smtClean="0"/>
          </a:p>
          <a:p>
            <a:pPr>
              <a:defRPr/>
            </a:pPr>
            <a:endParaRPr lang="en-GB" altLang="en-US" sz="2000" b="0" kern="0" dirty="0" smtClean="0"/>
          </a:p>
          <a:p>
            <a:pPr>
              <a:defRPr/>
            </a:pPr>
            <a:endParaRPr lang="en-US" altLang="en-US" sz="2000" b="0" kern="0" dirty="0" smtClean="0"/>
          </a:p>
          <a:p>
            <a:pPr>
              <a:defRPr/>
            </a:pPr>
            <a:endParaRPr lang="en-US" altLang="en-US" sz="2000" b="0" kern="0" dirty="0" smtClean="0"/>
          </a:p>
          <a:p>
            <a:pPr>
              <a:defRPr/>
            </a:pPr>
            <a:endParaRPr lang="en-GB" altLang="en-US" sz="2000" b="0" kern="0" dirty="0" smtClean="0"/>
          </a:p>
          <a:p>
            <a:pPr>
              <a:defRPr/>
            </a:pPr>
            <a:endParaRPr lang="en-GB" altLang="en-US" sz="2000" b="0" kern="0" dirty="0" smtClean="0"/>
          </a:p>
          <a:p>
            <a:pPr>
              <a:defRPr/>
            </a:pPr>
            <a:endParaRPr lang="en-GB" altLang="en-US" sz="2000" b="0" kern="0" dirty="0" smtClean="0"/>
          </a:p>
          <a:p>
            <a:pPr marL="457200" lvl="1" indent="0">
              <a:buFont typeface="Wingdings 2" pitchFamily="18" charset="2"/>
              <a:buNone/>
              <a:defRPr/>
            </a:pPr>
            <a:endParaRPr lang="en-GB" altLang="en-US" b="0" kern="0" dirty="0" smtClean="0"/>
          </a:p>
          <a:p>
            <a:pPr>
              <a:defRPr/>
            </a:pPr>
            <a:endParaRPr lang="en-GB" altLang="en-US" b="0" kern="0" dirty="0" smtClean="0"/>
          </a:p>
          <a:p>
            <a:pPr>
              <a:defRPr/>
            </a:pPr>
            <a:endParaRPr lang="en-GB" altLang="en-US" b="0" kern="0" dirty="0"/>
          </a:p>
        </p:txBody>
      </p:sp>
      <p:sp>
        <p:nvSpPr>
          <p:cNvPr id="62" name="Rectangle 5"/>
          <p:cNvSpPr txBox="1">
            <a:spLocks noChangeArrowheads="1"/>
          </p:cNvSpPr>
          <p:nvPr/>
        </p:nvSpPr>
        <p:spPr>
          <a:xfrm>
            <a:off x="715963" y="1689100"/>
            <a:ext cx="8089900" cy="4295775"/>
          </a:xfrm>
          <a:prstGeom prst="rect">
            <a:avLst/>
          </a:prstGeom>
        </p:spPr>
        <p:txBody>
          <a:bodyPr/>
          <a:lstStyle>
            <a:lvl1pPr marL="342900" indent="-342900" algn="l" rtl="0" eaLnBrk="0" fontAlgn="base" hangingPunct="0">
              <a:spcBef>
                <a:spcPct val="0"/>
              </a:spcBef>
              <a:spcAft>
                <a:spcPct val="50000"/>
              </a:spcAft>
              <a:buClr>
                <a:srgbClr val="0079C1"/>
              </a:buClr>
              <a:buFont typeface="Wingdings 2" pitchFamily="18" charset="2"/>
              <a:buChar char="¾"/>
              <a:defRPr sz="2400">
                <a:solidFill>
                  <a:schemeClr val="tx2"/>
                </a:solidFill>
                <a:latin typeface="+mn-lt"/>
                <a:ea typeface="+mn-ea"/>
                <a:cs typeface="+mn-cs"/>
              </a:defRPr>
            </a:lvl1pPr>
            <a:lvl2pPr marL="742950" indent="-285750" algn="l" rtl="0" eaLnBrk="0" fontAlgn="base" hangingPunct="0">
              <a:spcBef>
                <a:spcPct val="0"/>
              </a:spcBef>
              <a:spcAft>
                <a:spcPct val="50000"/>
              </a:spcAft>
              <a:buClr>
                <a:srgbClr val="0079C1"/>
              </a:buClr>
              <a:buFont typeface="Wingdings 2" pitchFamily="18" charset="2"/>
              <a:buChar char="¾"/>
              <a:defRPr sz="2200">
                <a:solidFill>
                  <a:schemeClr val="tx2"/>
                </a:solidFill>
                <a:latin typeface="+mn-lt"/>
                <a:ea typeface="+mn-ea"/>
              </a:defRPr>
            </a:lvl2pPr>
            <a:lvl3pPr marL="1143000" indent="-228600" algn="l" rtl="0" eaLnBrk="0" fontAlgn="base" hangingPunct="0">
              <a:spcBef>
                <a:spcPct val="0"/>
              </a:spcBef>
              <a:spcAft>
                <a:spcPct val="50000"/>
              </a:spcAft>
              <a:buClr>
                <a:srgbClr val="0079C1"/>
              </a:buClr>
              <a:buFont typeface="Wingdings 2" pitchFamily="18" charset="2"/>
              <a:buChar char="¾"/>
              <a:defRPr sz="2000">
                <a:solidFill>
                  <a:schemeClr val="tx2"/>
                </a:solidFill>
                <a:latin typeface="+mn-lt"/>
                <a:ea typeface="+mn-ea"/>
              </a:defRPr>
            </a:lvl3pPr>
            <a:lvl4pPr marL="1600200" indent="-228600" algn="l" rtl="0" eaLnBrk="0" fontAlgn="base" hangingPunct="0">
              <a:spcBef>
                <a:spcPct val="0"/>
              </a:spcBef>
              <a:spcAft>
                <a:spcPct val="50000"/>
              </a:spcAft>
              <a:buClr>
                <a:srgbClr val="0079C1"/>
              </a:buClr>
              <a:buFont typeface="Wingdings 2" pitchFamily="18" charset="2"/>
              <a:buChar char="¾"/>
              <a:defRPr>
                <a:solidFill>
                  <a:schemeClr val="tx2"/>
                </a:solidFill>
                <a:latin typeface="+mn-lt"/>
                <a:ea typeface="+mn-ea"/>
              </a:defRPr>
            </a:lvl4pPr>
            <a:lvl5pPr marL="20574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5pPr>
            <a:lvl6pPr marL="25146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6pPr>
            <a:lvl7pPr marL="29718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7pPr>
            <a:lvl8pPr marL="34290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8pPr>
            <a:lvl9pPr marL="38862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9pPr>
          </a:lstStyle>
          <a:p>
            <a:pPr>
              <a:defRPr/>
            </a:pPr>
            <a:endParaRPr lang="en-GB" altLang="en-US" b="0" kern="0" dirty="0"/>
          </a:p>
        </p:txBody>
      </p:sp>
    </p:spTree>
    <p:extLst>
      <p:ext uri="{BB962C8B-B14F-4D97-AF65-F5344CB8AC3E}">
        <p14:creationId xmlns:p14="http://schemas.microsoft.com/office/powerpoint/2010/main" val="3208447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215900" y="188913"/>
            <a:ext cx="7799388"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eaLnBrk="1" hangingPunct="1">
              <a:lnSpc>
                <a:spcPct val="90000"/>
              </a:lnSpc>
              <a:spcAft>
                <a:spcPct val="0"/>
              </a:spcAft>
              <a:buClrTx/>
              <a:buFontTx/>
              <a:buNone/>
            </a:pPr>
            <a:endParaRPr lang="en-GB" altLang="en-US" sz="1500">
              <a:solidFill>
                <a:srgbClr val="000066"/>
              </a:solidFill>
              <a:cs typeface="Arial" charset="0"/>
            </a:endParaRPr>
          </a:p>
        </p:txBody>
      </p:sp>
      <p:sp>
        <p:nvSpPr>
          <p:cNvPr id="2" name="Title 1"/>
          <p:cNvSpPr>
            <a:spLocks noGrp="1"/>
          </p:cNvSpPr>
          <p:nvPr>
            <p:ph type="title"/>
          </p:nvPr>
        </p:nvSpPr>
        <p:spPr>
          <a:xfrm>
            <a:off x="593725" y="757893"/>
            <a:ext cx="8093075" cy="523220"/>
          </a:xfrm>
        </p:spPr>
        <p:txBody>
          <a:bodyPr/>
          <a:lstStyle/>
          <a:p>
            <a:r>
              <a:rPr lang="en-GB" dirty="0" smtClean="0"/>
              <a:t>Electricity </a:t>
            </a:r>
            <a:r>
              <a:rPr lang="en-GB" altLang="en-US" dirty="0"/>
              <a:t>Storage Unit </a:t>
            </a:r>
            <a:r>
              <a:rPr lang="en-GB" altLang="en-US" dirty="0" smtClean="0"/>
              <a:t>Types</a:t>
            </a:r>
            <a:endParaRPr lang="en-GB" dirty="0"/>
          </a:p>
        </p:txBody>
      </p:sp>
      <p:sp>
        <p:nvSpPr>
          <p:cNvPr id="9219" name="Slide Number Placeholder 2"/>
          <p:cNvSpPr>
            <a:spLocks noGrp="1"/>
          </p:cNvSpPr>
          <p:nvPr>
            <p:ph type="sldNum" sz="quarter" idx="12"/>
          </p:nvPr>
        </p:nvSpPr>
        <p:spPr>
          <a:noFill/>
        </p:spPr>
        <p:txBody>
          <a:bodyPr/>
          <a:lstStyle>
            <a:lvl1pPr>
              <a:spcAft>
                <a:spcPct val="50000"/>
              </a:spcAft>
              <a:buClr>
                <a:srgbClr val="0079C1"/>
              </a:buClr>
              <a:buFont typeface="Wingdings 2" pitchFamily="18" charset="2"/>
              <a:buChar char="¾"/>
              <a:defRPr sz="2400">
                <a:solidFill>
                  <a:schemeClr val="tx2"/>
                </a:solidFill>
                <a:latin typeface="Arial" charset="0"/>
                <a:ea typeface="ＭＳ Ｐゴシック" pitchFamily="34" charset="-128"/>
              </a:defRPr>
            </a:lvl1pPr>
            <a:lvl2pPr marL="742950" indent="-285750">
              <a:spcAft>
                <a:spcPct val="50000"/>
              </a:spcAft>
              <a:buClr>
                <a:srgbClr val="0079C1"/>
              </a:buClr>
              <a:buFont typeface="Wingdings 2" pitchFamily="18" charset="2"/>
              <a:buChar char="¾"/>
              <a:defRPr sz="2200">
                <a:solidFill>
                  <a:schemeClr val="tx2"/>
                </a:solidFill>
                <a:latin typeface="Arial" charset="0"/>
                <a:ea typeface="ＭＳ Ｐゴシック" pitchFamily="34" charset="-128"/>
              </a:defRPr>
            </a:lvl2pPr>
            <a:lvl3pPr marL="1143000" indent="-228600">
              <a:spcAft>
                <a:spcPct val="50000"/>
              </a:spcAft>
              <a:buClr>
                <a:srgbClr val="0079C1"/>
              </a:buClr>
              <a:buFont typeface="Wingdings 2" pitchFamily="18" charset="2"/>
              <a:buChar char="¾"/>
              <a:defRPr sz="2000">
                <a:solidFill>
                  <a:schemeClr val="tx2"/>
                </a:solidFill>
                <a:latin typeface="Arial" charset="0"/>
                <a:ea typeface="ＭＳ Ｐゴシック" pitchFamily="34" charset="-128"/>
              </a:defRPr>
            </a:lvl3pPr>
            <a:lvl4pPr marL="1600200" indent="-228600">
              <a:spcAft>
                <a:spcPct val="50000"/>
              </a:spcAft>
              <a:buClr>
                <a:srgbClr val="0079C1"/>
              </a:buClr>
              <a:buFont typeface="Wingdings 2" pitchFamily="18" charset="2"/>
              <a:buChar char="¾"/>
              <a:defRPr>
                <a:solidFill>
                  <a:schemeClr val="tx2"/>
                </a:solidFill>
                <a:latin typeface="Arial" charset="0"/>
                <a:ea typeface="ＭＳ Ｐゴシック" pitchFamily="34" charset="-128"/>
              </a:defRPr>
            </a:lvl4pPr>
            <a:lvl5pPr marL="2057400" indent="-228600">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5pPr>
            <a:lvl6pPr marL="25146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6pPr>
            <a:lvl7pPr marL="29718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7pPr>
            <a:lvl8pPr marL="34290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8pPr>
            <a:lvl9pPr marL="3886200" indent="-228600" eaLnBrk="0" fontAlgn="base" hangingPunct="0">
              <a:spcBef>
                <a:spcPct val="0"/>
              </a:spcBef>
              <a:spcAft>
                <a:spcPct val="50000"/>
              </a:spcAft>
              <a:buClr>
                <a:srgbClr val="0079C1"/>
              </a:buClr>
              <a:buFont typeface="Wingdings 2" pitchFamily="18" charset="2"/>
              <a:buChar char="¾"/>
              <a:defRPr sz="1600">
                <a:solidFill>
                  <a:schemeClr val="tx2"/>
                </a:solidFill>
                <a:latin typeface="Arial" charset="0"/>
                <a:ea typeface="ＭＳ Ｐゴシック" pitchFamily="34" charset="-128"/>
              </a:defRPr>
            </a:lvl9pPr>
          </a:lstStyle>
          <a:p>
            <a:pPr>
              <a:spcAft>
                <a:spcPct val="0"/>
              </a:spcAft>
              <a:buClrTx/>
              <a:buFontTx/>
              <a:buNone/>
            </a:pPr>
            <a:r>
              <a:rPr lang="en-GB" altLang="en-US" sz="1000" smtClean="0">
                <a:solidFill>
                  <a:srgbClr val="000000"/>
                </a:solidFill>
              </a:rPr>
              <a:t>  </a:t>
            </a:r>
            <a:fld id="{C4C0C615-093E-4F2E-AB19-7A263828E25A}" type="slidenum">
              <a:rPr lang="en-GB" altLang="en-US" sz="1000" smtClean="0">
                <a:solidFill>
                  <a:srgbClr val="000000"/>
                </a:solidFill>
              </a:rPr>
              <a:pPr>
                <a:spcAft>
                  <a:spcPct val="0"/>
                </a:spcAft>
                <a:buClrTx/>
                <a:buFontTx/>
                <a:buNone/>
              </a:pPr>
              <a:t>9</a:t>
            </a:fld>
            <a:endParaRPr lang="en-GB" altLang="en-US" sz="1000" smtClean="0">
              <a:solidFill>
                <a:srgbClr val="000000"/>
              </a:solidFill>
            </a:endParaRPr>
          </a:p>
        </p:txBody>
      </p:sp>
      <p:sp>
        <p:nvSpPr>
          <p:cNvPr id="9226" name="TextBox 20"/>
          <p:cNvSpPr txBox="1">
            <a:spLocks noChangeArrowheads="1"/>
          </p:cNvSpPr>
          <p:nvPr/>
        </p:nvSpPr>
        <p:spPr bwMode="auto">
          <a:xfrm>
            <a:off x="1246338" y="1445875"/>
            <a:ext cx="265489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a:r>
              <a:rPr lang="en-GB" altLang="en-US" sz="1600" dirty="0">
                <a:solidFill>
                  <a:schemeClr val="tx1"/>
                </a:solidFill>
              </a:rPr>
              <a:t>ESU – Non Synchronous </a:t>
            </a:r>
          </a:p>
          <a:p>
            <a:pPr algn="ctr"/>
            <a:r>
              <a:rPr lang="en-GB" altLang="en-US" sz="1600" dirty="0">
                <a:solidFill>
                  <a:schemeClr val="tx1"/>
                </a:solidFill>
              </a:rPr>
              <a:t>Generating Unit </a:t>
            </a:r>
            <a:r>
              <a:rPr lang="en-GB" altLang="en-US" sz="1600" dirty="0" smtClean="0">
                <a:solidFill>
                  <a:schemeClr val="tx1"/>
                </a:solidFill>
              </a:rPr>
              <a:t>– </a:t>
            </a:r>
            <a:br>
              <a:rPr lang="en-GB" altLang="en-US" sz="1600" dirty="0" smtClean="0">
                <a:solidFill>
                  <a:schemeClr val="tx1"/>
                </a:solidFill>
              </a:rPr>
            </a:br>
            <a:r>
              <a:rPr lang="en-GB" altLang="en-US" sz="1600" dirty="0" smtClean="0">
                <a:solidFill>
                  <a:schemeClr val="tx1"/>
                </a:solidFill>
              </a:rPr>
              <a:t>Battery</a:t>
            </a:r>
            <a:endParaRPr lang="en-GB" altLang="en-US" sz="1600" dirty="0">
              <a:solidFill>
                <a:schemeClr val="tx1"/>
              </a:solidFill>
            </a:endParaRPr>
          </a:p>
        </p:txBody>
      </p:sp>
      <p:grpSp>
        <p:nvGrpSpPr>
          <p:cNvPr id="6" name="Group 5"/>
          <p:cNvGrpSpPr/>
          <p:nvPr/>
        </p:nvGrpSpPr>
        <p:grpSpPr>
          <a:xfrm>
            <a:off x="5844046" y="2299270"/>
            <a:ext cx="1717675" cy="1705793"/>
            <a:chOff x="5844046" y="2311399"/>
            <a:chExt cx="1717675" cy="1705793"/>
          </a:xfrm>
        </p:grpSpPr>
        <p:sp>
          <p:nvSpPr>
            <p:cNvPr id="9227" name="Rectangle 32"/>
            <p:cNvSpPr>
              <a:spLocks noChangeArrowheads="1"/>
            </p:cNvSpPr>
            <p:nvPr/>
          </p:nvSpPr>
          <p:spPr bwMode="auto">
            <a:xfrm>
              <a:off x="5844046" y="2311399"/>
              <a:ext cx="1717675" cy="1705793"/>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eaLnBrk="1" hangingPunct="1"/>
              <a:endParaRPr lang="en-US" altLang="en-US" sz="3600"/>
            </a:p>
          </p:txBody>
        </p:sp>
        <p:grpSp>
          <p:nvGrpSpPr>
            <p:cNvPr id="9228" name="Group 52"/>
            <p:cNvGrpSpPr>
              <a:grpSpLocks/>
            </p:cNvGrpSpPr>
            <p:nvPr/>
          </p:nvGrpSpPr>
          <p:grpSpPr bwMode="auto">
            <a:xfrm>
              <a:off x="6288546" y="2616200"/>
              <a:ext cx="828675" cy="731837"/>
              <a:chOff x="3072370" y="2803975"/>
              <a:chExt cx="828092" cy="730512"/>
            </a:xfrm>
          </p:grpSpPr>
          <p:sp>
            <p:nvSpPr>
              <p:cNvPr id="9246" name="Oval 22"/>
              <p:cNvSpPr>
                <a:spLocks noChangeArrowheads="1"/>
              </p:cNvSpPr>
              <p:nvPr/>
            </p:nvSpPr>
            <p:spPr bwMode="auto">
              <a:xfrm>
                <a:off x="3072370" y="2803975"/>
                <a:ext cx="828092" cy="730512"/>
              </a:xfrm>
              <a:prstGeom prst="ellipse">
                <a:avLst/>
              </a:prstGeom>
              <a:solidFill>
                <a:srgbClr val="66FF99"/>
              </a:solidFill>
              <a:ln w="9525" algn="ctr">
                <a:solidFill>
                  <a:schemeClr val="tx1"/>
                </a:solidFill>
                <a:round/>
                <a:headEnd/>
                <a:tailEnd/>
              </a:ln>
            </p:spPr>
            <p:txBody>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eaLnBrk="1" hangingPunct="1"/>
                <a:endParaRPr lang="en-US" altLang="en-US" sz="3600"/>
              </a:p>
            </p:txBody>
          </p:sp>
          <p:sp>
            <p:nvSpPr>
              <p:cNvPr id="9247" name="Freeform 23"/>
              <p:cNvSpPr>
                <a:spLocks/>
              </p:cNvSpPr>
              <p:nvPr/>
            </p:nvSpPr>
            <p:spPr bwMode="auto">
              <a:xfrm>
                <a:off x="3302384" y="2938016"/>
                <a:ext cx="391885" cy="418261"/>
              </a:xfrm>
              <a:custGeom>
                <a:avLst/>
                <a:gdLst>
                  <a:gd name="T0" fmla="*/ 0 w 391885"/>
                  <a:gd name="T1" fmla="*/ 195620 h 418261"/>
                  <a:gd name="T2" fmla="*/ 159657 w 391885"/>
                  <a:gd name="T3" fmla="*/ 6935 h 418261"/>
                  <a:gd name="T4" fmla="*/ 319314 w 391885"/>
                  <a:gd name="T5" fmla="*/ 413335 h 418261"/>
                  <a:gd name="T6" fmla="*/ 391885 w 391885"/>
                  <a:gd name="T7" fmla="*/ 195620 h 41826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1885" h="418261">
                    <a:moveTo>
                      <a:pt x="0" y="195620"/>
                    </a:moveTo>
                    <a:cubicBezTo>
                      <a:pt x="53219" y="83134"/>
                      <a:pt x="106438" y="-29351"/>
                      <a:pt x="159657" y="6935"/>
                    </a:cubicBezTo>
                    <a:cubicBezTo>
                      <a:pt x="212876" y="43221"/>
                      <a:pt x="280610" y="381888"/>
                      <a:pt x="319314" y="413335"/>
                    </a:cubicBezTo>
                    <a:cubicBezTo>
                      <a:pt x="358018" y="444782"/>
                      <a:pt x="374951" y="320201"/>
                      <a:pt x="391885" y="195620"/>
                    </a:cubicBezTo>
                  </a:path>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sz="3600"/>
              </a:p>
            </p:txBody>
          </p:sp>
        </p:grpSp>
      </p:grpSp>
      <p:grpSp>
        <p:nvGrpSpPr>
          <p:cNvPr id="7" name="Group 6"/>
          <p:cNvGrpSpPr/>
          <p:nvPr/>
        </p:nvGrpSpPr>
        <p:grpSpPr>
          <a:xfrm>
            <a:off x="1714948" y="2299271"/>
            <a:ext cx="1717675" cy="1705793"/>
            <a:chOff x="1714948" y="2227263"/>
            <a:chExt cx="1717675" cy="1705793"/>
          </a:xfrm>
        </p:grpSpPr>
        <p:grpSp>
          <p:nvGrpSpPr>
            <p:cNvPr id="9221" name="Group 321"/>
            <p:cNvGrpSpPr>
              <a:grpSpLocks/>
            </p:cNvGrpSpPr>
            <p:nvPr/>
          </p:nvGrpSpPr>
          <p:grpSpPr bwMode="auto">
            <a:xfrm>
              <a:off x="2077692" y="2408238"/>
              <a:ext cx="992187" cy="684212"/>
              <a:chOff x="4355976" y="2060848"/>
              <a:chExt cx="900100" cy="900100"/>
            </a:xfrm>
          </p:grpSpPr>
          <p:sp>
            <p:nvSpPr>
              <p:cNvPr id="9" name="Rectangle 8"/>
              <p:cNvSpPr/>
              <p:nvPr/>
            </p:nvSpPr>
            <p:spPr>
              <a:xfrm>
                <a:off x="4355976" y="2060848"/>
                <a:ext cx="901541" cy="90010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dirty="0">
                  <a:cs typeface="Arial" panose="020B0604020202020204" pitchFamily="34" charset="0"/>
                </a:endParaRPr>
              </a:p>
            </p:txBody>
          </p:sp>
          <p:cxnSp>
            <p:nvCxnSpPr>
              <p:cNvPr id="10" name="Straight Connector 9"/>
              <p:cNvCxnSpPr>
                <a:cxnSpLocks/>
              </p:cNvCxnSpPr>
              <p:nvPr/>
            </p:nvCxnSpPr>
            <p:spPr>
              <a:xfrm flipH="1">
                <a:off x="4355976" y="2060848"/>
                <a:ext cx="901541" cy="900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896036" y="2745843"/>
                <a:ext cx="18146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251" name="Group 325"/>
              <p:cNvGrpSpPr>
                <a:grpSpLocks/>
              </p:cNvGrpSpPr>
              <p:nvPr/>
            </p:nvGrpSpPr>
            <p:grpSpPr bwMode="auto">
              <a:xfrm>
                <a:off x="4463988" y="2168860"/>
                <a:ext cx="360040" cy="252028"/>
                <a:chOff x="3167844" y="2096852"/>
                <a:chExt cx="648072" cy="360040"/>
              </a:xfrm>
            </p:grpSpPr>
            <p:sp>
              <p:nvSpPr>
                <p:cNvPr id="13" name="Arc 12"/>
                <p:cNvSpPr/>
                <p:nvPr/>
              </p:nvSpPr>
              <p:spPr>
                <a:xfrm>
                  <a:off x="3167844" y="2097688"/>
                  <a:ext cx="329221" cy="358012"/>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600" dirty="0">
                    <a:cs typeface="Arial" panose="020B0604020202020204" pitchFamily="34" charset="0"/>
                  </a:endParaRPr>
                </a:p>
              </p:txBody>
            </p:sp>
            <p:sp>
              <p:nvSpPr>
                <p:cNvPr id="14" name="Arc 13"/>
                <p:cNvSpPr/>
                <p:nvPr/>
              </p:nvSpPr>
              <p:spPr>
                <a:xfrm flipV="1">
                  <a:off x="3497065" y="2097688"/>
                  <a:ext cx="324035" cy="358012"/>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600" dirty="0">
                    <a:cs typeface="Arial" panose="020B0604020202020204" pitchFamily="34" charset="0"/>
                  </a:endParaRPr>
                </a:p>
              </p:txBody>
            </p:sp>
          </p:grpSp>
        </p:grpSp>
        <p:cxnSp>
          <p:nvCxnSpPr>
            <p:cNvPr id="9222" name="Straight Connector 3"/>
            <p:cNvCxnSpPr>
              <a:cxnSpLocks noChangeShapeType="1"/>
            </p:cNvCxnSpPr>
            <p:nvPr/>
          </p:nvCxnSpPr>
          <p:spPr bwMode="auto">
            <a:xfrm flipH="1">
              <a:off x="2573785" y="3094038"/>
              <a:ext cx="0" cy="447675"/>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23" name="Straight Connector 15"/>
            <p:cNvCxnSpPr>
              <a:cxnSpLocks noChangeShapeType="1"/>
            </p:cNvCxnSpPr>
            <p:nvPr/>
          </p:nvCxnSpPr>
          <p:spPr bwMode="auto">
            <a:xfrm>
              <a:off x="2238029" y="3541713"/>
              <a:ext cx="671513"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24" name="Straight Connector 17"/>
            <p:cNvCxnSpPr>
              <a:cxnSpLocks noChangeShapeType="1"/>
            </p:cNvCxnSpPr>
            <p:nvPr/>
          </p:nvCxnSpPr>
          <p:spPr bwMode="auto">
            <a:xfrm>
              <a:off x="2386460" y="3632200"/>
              <a:ext cx="374650" cy="0"/>
            </a:xfrm>
            <a:prstGeom prst="line">
              <a:avLst/>
            </a:prstGeom>
            <a:noFill/>
            <a:ln w="254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225" name="Rectangle 18"/>
            <p:cNvSpPr>
              <a:spLocks noChangeArrowheads="1"/>
            </p:cNvSpPr>
            <p:nvPr/>
          </p:nvSpPr>
          <p:spPr bwMode="auto">
            <a:xfrm>
              <a:off x="1714948" y="2227263"/>
              <a:ext cx="1717675" cy="1705793"/>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eaLnBrk="1" hangingPunct="1"/>
              <a:endParaRPr lang="en-US" altLang="en-US" sz="3600"/>
            </a:p>
          </p:txBody>
        </p:sp>
        <p:cxnSp>
          <p:nvCxnSpPr>
            <p:cNvPr id="9229" name="Straight Connector 39"/>
            <p:cNvCxnSpPr>
              <a:cxnSpLocks noChangeShapeType="1"/>
            </p:cNvCxnSpPr>
            <p:nvPr/>
          </p:nvCxnSpPr>
          <p:spPr bwMode="auto">
            <a:xfrm flipV="1">
              <a:off x="2573785" y="2311400"/>
              <a:ext cx="0" cy="246063"/>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9230" name="TextBox 57"/>
          <p:cNvSpPr txBox="1">
            <a:spLocks noChangeArrowheads="1"/>
          </p:cNvSpPr>
          <p:nvPr/>
        </p:nvSpPr>
        <p:spPr bwMode="auto">
          <a:xfrm>
            <a:off x="5487414" y="1445875"/>
            <a:ext cx="243093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a:r>
              <a:rPr lang="en-GB" altLang="en-US" sz="1600" dirty="0">
                <a:solidFill>
                  <a:schemeClr val="tx1"/>
                </a:solidFill>
              </a:rPr>
              <a:t>ESU – Synchronous </a:t>
            </a:r>
          </a:p>
          <a:p>
            <a:pPr algn="ctr"/>
            <a:r>
              <a:rPr lang="en-GB" altLang="en-US" sz="1600" dirty="0">
                <a:solidFill>
                  <a:schemeClr val="tx1"/>
                </a:solidFill>
              </a:rPr>
              <a:t>Generating Unit – </a:t>
            </a:r>
            <a:endParaRPr lang="en-GB" altLang="en-US" sz="1600" dirty="0" smtClean="0">
              <a:solidFill>
                <a:schemeClr val="tx1"/>
              </a:solidFill>
            </a:endParaRPr>
          </a:p>
          <a:p>
            <a:pPr algn="ctr"/>
            <a:r>
              <a:rPr lang="en-GB" altLang="en-US" sz="1600" dirty="0" smtClean="0">
                <a:solidFill>
                  <a:schemeClr val="tx1"/>
                </a:solidFill>
              </a:rPr>
              <a:t>Synch. Generator</a:t>
            </a:r>
            <a:endParaRPr lang="en-GB" altLang="en-US" sz="1600" dirty="0">
              <a:solidFill>
                <a:schemeClr val="tx1"/>
              </a:solidFill>
            </a:endParaRPr>
          </a:p>
        </p:txBody>
      </p:sp>
      <p:grpSp>
        <p:nvGrpSpPr>
          <p:cNvPr id="5" name="Group 4"/>
          <p:cNvGrpSpPr/>
          <p:nvPr/>
        </p:nvGrpSpPr>
        <p:grpSpPr>
          <a:xfrm>
            <a:off x="5844840" y="4877870"/>
            <a:ext cx="1716087" cy="1806575"/>
            <a:chOff x="5844840" y="4877871"/>
            <a:chExt cx="1716087" cy="1806575"/>
          </a:xfrm>
        </p:grpSpPr>
        <p:pic>
          <p:nvPicPr>
            <p:cNvPr id="9231" name="Picture 62"/>
            <p:cNvPicPr>
              <a:picLocks noChangeAspect="1" noChangeArrowheads="1"/>
            </p:cNvPicPr>
            <p:nvPr/>
          </p:nvPicPr>
          <p:blipFill>
            <a:blip r:embed="rId2">
              <a:extLst>
                <a:ext uri="{28A0092B-C50C-407E-A947-70E740481C1C}">
                  <a14:useLocalDpi xmlns:a14="http://schemas.microsoft.com/office/drawing/2010/main" val="0"/>
                </a:ext>
              </a:extLst>
            </a:blip>
            <a:srcRect l="26212" t="46066" r="29230" b="20599"/>
            <a:stretch>
              <a:fillRect/>
            </a:stretch>
          </p:blipFill>
          <p:spPr bwMode="auto">
            <a:xfrm>
              <a:off x="6217108" y="5255696"/>
              <a:ext cx="97155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2" name="Rectangle 63"/>
            <p:cNvSpPr>
              <a:spLocks noChangeArrowheads="1"/>
            </p:cNvSpPr>
            <p:nvPr/>
          </p:nvSpPr>
          <p:spPr bwMode="auto">
            <a:xfrm>
              <a:off x="5844840" y="4877871"/>
              <a:ext cx="1716087" cy="1806575"/>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eaLnBrk="1" hangingPunct="1"/>
              <a:endParaRPr lang="en-US" altLang="en-US" sz="3600"/>
            </a:p>
          </p:txBody>
        </p:sp>
      </p:grpSp>
      <p:sp>
        <p:nvSpPr>
          <p:cNvPr id="9233" name="TextBox 64"/>
          <p:cNvSpPr txBox="1">
            <a:spLocks noChangeArrowheads="1"/>
          </p:cNvSpPr>
          <p:nvPr/>
        </p:nvSpPr>
        <p:spPr bwMode="auto">
          <a:xfrm>
            <a:off x="5292080" y="4188896"/>
            <a:ext cx="28216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a:r>
              <a:rPr lang="en-GB" altLang="en-US" sz="1600" dirty="0">
                <a:solidFill>
                  <a:schemeClr val="tx1"/>
                </a:solidFill>
              </a:rPr>
              <a:t>ESU – Synchronous </a:t>
            </a:r>
          </a:p>
          <a:p>
            <a:pPr algn="ctr"/>
            <a:r>
              <a:rPr lang="en-GB" altLang="en-US" sz="1600" dirty="0">
                <a:solidFill>
                  <a:schemeClr val="tx1"/>
                </a:solidFill>
              </a:rPr>
              <a:t>Generating Unit – Flywheel</a:t>
            </a:r>
          </a:p>
        </p:txBody>
      </p:sp>
      <p:sp>
        <p:nvSpPr>
          <p:cNvPr id="9238" name="TextBox 76"/>
          <p:cNvSpPr txBox="1">
            <a:spLocks noChangeArrowheads="1"/>
          </p:cNvSpPr>
          <p:nvPr/>
        </p:nvSpPr>
        <p:spPr bwMode="auto">
          <a:xfrm>
            <a:off x="872839" y="4188896"/>
            <a:ext cx="340189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algn="ctr"/>
            <a:r>
              <a:rPr lang="en-GB" altLang="en-US" sz="1600" dirty="0">
                <a:solidFill>
                  <a:schemeClr val="tx1"/>
                </a:solidFill>
              </a:rPr>
              <a:t>ESU – Non Synchronous </a:t>
            </a:r>
          </a:p>
          <a:p>
            <a:pPr algn="ctr"/>
            <a:r>
              <a:rPr lang="en-GB" altLang="en-US" sz="1600" dirty="0">
                <a:solidFill>
                  <a:schemeClr val="tx1"/>
                </a:solidFill>
              </a:rPr>
              <a:t>Generating Unit </a:t>
            </a:r>
            <a:r>
              <a:rPr lang="en-GB" altLang="en-US" sz="1600" dirty="0" smtClean="0">
                <a:solidFill>
                  <a:schemeClr val="tx1"/>
                </a:solidFill>
              </a:rPr>
              <a:t>- </a:t>
            </a:r>
            <a:r>
              <a:rPr lang="en-GB" altLang="en-US" sz="1600" dirty="0" err="1" smtClean="0">
                <a:solidFill>
                  <a:schemeClr val="tx1"/>
                </a:solidFill>
              </a:rPr>
              <a:t>Supercapacitor</a:t>
            </a:r>
            <a:endParaRPr lang="en-GB" altLang="en-US" sz="1600" dirty="0">
              <a:solidFill>
                <a:schemeClr val="tx1"/>
              </a:solidFill>
            </a:endParaRPr>
          </a:p>
        </p:txBody>
      </p:sp>
      <p:grpSp>
        <p:nvGrpSpPr>
          <p:cNvPr id="4" name="Group 3"/>
          <p:cNvGrpSpPr/>
          <p:nvPr/>
        </p:nvGrpSpPr>
        <p:grpSpPr>
          <a:xfrm>
            <a:off x="1714948" y="4877870"/>
            <a:ext cx="1717675" cy="1806575"/>
            <a:chOff x="1714948" y="4877870"/>
            <a:chExt cx="1717675" cy="1806575"/>
          </a:xfrm>
        </p:grpSpPr>
        <p:grpSp>
          <p:nvGrpSpPr>
            <p:cNvPr id="9234" name="Group 321"/>
            <p:cNvGrpSpPr>
              <a:grpSpLocks/>
            </p:cNvGrpSpPr>
            <p:nvPr/>
          </p:nvGrpSpPr>
          <p:grpSpPr bwMode="auto">
            <a:xfrm>
              <a:off x="2078485" y="5157192"/>
              <a:ext cx="990600" cy="684213"/>
              <a:chOff x="4355976" y="2060848"/>
              <a:chExt cx="900100" cy="900100"/>
            </a:xfrm>
          </p:grpSpPr>
          <p:sp>
            <p:nvSpPr>
              <p:cNvPr id="67" name="Rectangle 66"/>
              <p:cNvSpPr/>
              <p:nvPr/>
            </p:nvSpPr>
            <p:spPr>
              <a:xfrm>
                <a:off x="4355976" y="2060848"/>
                <a:ext cx="901542" cy="900100"/>
              </a:xfrm>
              <a:prstGeom prst="rect">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200" dirty="0">
                  <a:cs typeface="Arial" panose="020B0604020202020204" pitchFamily="34" charset="0"/>
                </a:endParaRPr>
              </a:p>
            </p:txBody>
          </p:sp>
          <p:cxnSp>
            <p:nvCxnSpPr>
              <p:cNvPr id="68" name="Straight Connector 67"/>
              <p:cNvCxnSpPr>
                <a:cxnSpLocks/>
              </p:cNvCxnSpPr>
              <p:nvPr/>
            </p:nvCxnSpPr>
            <p:spPr>
              <a:xfrm flipH="1">
                <a:off x="4355976" y="2060848"/>
                <a:ext cx="901542" cy="900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4896901" y="2745842"/>
                <a:ext cx="18030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243" name="Group 325"/>
              <p:cNvGrpSpPr>
                <a:grpSpLocks/>
              </p:cNvGrpSpPr>
              <p:nvPr/>
            </p:nvGrpSpPr>
            <p:grpSpPr bwMode="auto">
              <a:xfrm>
                <a:off x="4463988" y="2168860"/>
                <a:ext cx="360040" cy="252028"/>
                <a:chOff x="3167844" y="2096852"/>
                <a:chExt cx="648072" cy="360040"/>
              </a:xfrm>
            </p:grpSpPr>
            <p:sp>
              <p:nvSpPr>
                <p:cNvPr id="71" name="Arc 70"/>
                <p:cNvSpPr/>
                <p:nvPr/>
              </p:nvSpPr>
              <p:spPr>
                <a:xfrm>
                  <a:off x="3168155" y="2097686"/>
                  <a:ext cx="329749" cy="358010"/>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sp>
              <p:nvSpPr>
                <p:cNvPr id="72" name="Arc 71"/>
                <p:cNvSpPr/>
                <p:nvPr/>
              </p:nvSpPr>
              <p:spPr>
                <a:xfrm flipV="1">
                  <a:off x="3497904" y="2097686"/>
                  <a:ext cx="321959" cy="358010"/>
                </a:xfrm>
                <a:prstGeom prst="arc">
                  <a:avLst>
                    <a:gd name="adj1" fmla="val 10809545"/>
                    <a:gd name="adj2" fmla="val 14378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sz="1200" dirty="0">
                    <a:cs typeface="Arial" panose="020B0604020202020204" pitchFamily="34" charset="0"/>
                  </a:endParaRPr>
                </a:p>
              </p:txBody>
            </p:sp>
          </p:grpSp>
        </p:grpSp>
        <p:cxnSp>
          <p:nvCxnSpPr>
            <p:cNvPr id="9235" name="Straight Connector 72"/>
            <p:cNvCxnSpPr>
              <a:cxnSpLocks noChangeShapeType="1"/>
            </p:cNvCxnSpPr>
            <p:nvPr/>
          </p:nvCxnSpPr>
          <p:spPr bwMode="auto">
            <a:xfrm flipH="1">
              <a:off x="2573785" y="5841405"/>
              <a:ext cx="0" cy="449262"/>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36" name="Straight Connector 73"/>
            <p:cNvCxnSpPr>
              <a:cxnSpLocks noChangeShapeType="1"/>
            </p:cNvCxnSpPr>
            <p:nvPr/>
          </p:nvCxnSpPr>
          <p:spPr bwMode="auto">
            <a:xfrm>
              <a:off x="2237235" y="6290667"/>
              <a:ext cx="673100"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237" name="Rectangle 75"/>
            <p:cNvSpPr>
              <a:spLocks noChangeArrowheads="1"/>
            </p:cNvSpPr>
            <p:nvPr/>
          </p:nvSpPr>
          <p:spPr bwMode="auto">
            <a:xfrm>
              <a:off x="1714948" y="4877870"/>
              <a:ext cx="1717675" cy="1806575"/>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800" b="1">
                  <a:solidFill>
                    <a:srgbClr val="0079C1"/>
                  </a:solidFill>
                  <a:latin typeface="Arial" charset="0"/>
                  <a:ea typeface="ＭＳ Ｐゴシック" pitchFamily="34" charset="-128"/>
                </a:defRPr>
              </a:lvl1pPr>
              <a:lvl2pPr marL="742950" indent="-285750">
                <a:defRPr sz="2800" b="1">
                  <a:solidFill>
                    <a:srgbClr val="0079C1"/>
                  </a:solidFill>
                  <a:latin typeface="Arial" charset="0"/>
                  <a:ea typeface="ＭＳ Ｐゴシック" pitchFamily="34" charset="-128"/>
                </a:defRPr>
              </a:lvl2pPr>
              <a:lvl3pPr marL="1143000" indent="-228600">
                <a:defRPr sz="2800" b="1">
                  <a:solidFill>
                    <a:srgbClr val="0079C1"/>
                  </a:solidFill>
                  <a:latin typeface="Arial" charset="0"/>
                  <a:ea typeface="ＭＳ Ｐゴシック" pitchFamily="34" charset="-128"/>
                </a:defRPr>
              </a:lvl3pPr>
              <a:lvl4pPr marL="1600200" indent="-228600">
                <a:defRPr sz="2800" b="1">
                  <a:solidFill>
                    <a:srgbClr val="0079C1"/>
                  </a:solidFill>
                  <a:latin typeface="Arial" charset="0"/>
                  <a:ea typeface="ＭＳ Ｐゴシック" pitchFamily="34" charset="-128"/>
                </a:defRPr>
              </a:lvl4pPr>
              <a:lvl5pPr marL="2057400" indent="-228600">
                <a:defRPr sz="2800" b="1">
                  <a:solidFill>
                    <a:srgbClr val="0079C1"/>
                  </a:solidFill>
                  <a:latin typeface="Arial" charset="0"/>
                  <a:ea typeface="ＭＳ Ｐゴシック" pitchFamily="34" charset="-128"/>
                </a:defRPr>
              </a:lvl5pPr>
              <a:lvl6pPr marL="2514600" indent="-228600" eaLnBrk="0" fontAlgn="base" hangingPunct="0">
                <a:spcBef>
                  <a:spcPct val="0"/>
                </a:spcBef>
                <a:spcAft>
                  <a:spcPct val="0"/>
                </a:spcAft>
                <a:defRPr sz="2800" b="1">
                  <a:solidFill>
                    <a:srgbClr val="0079C1"/>
                  </a:solidFill>
                  <a:latin typeface="Arial" charset="0"/>
                  <a:ea typeface="ＭＳ Ｐゴシック" pitchFamily="34" charset="-128"/>
                </a:defRPr>
              </a:lvl6pPr>
              <a:lvl7pPr marL="2971800" indent="-228600" eaLnBrk="0" fontAlgn="base" hangingPunct="0">
                <a:spcBef>
                  <a:spcPct val="0"/>
                </a:spcBef>
                <a:spcAft>
                  <a:spcPct val="0"/>
                </a:spcAft>
                <a:defRPr sz="2800" b="1">
                  <a:solidFill>
                    <a:srgbClr val="0079C1"/>
                  </a:solidFill>
                  <a:latin typeface="Arial" charset="0"/>
                  <a:ea typeface="ＭＳ Ｐゴシック" pitchFamily="34" charset="-128"/>
                </a:defRPr>
              </a:lvl7pPr>
              <a:lvl8pPr marL="3429000" indent="-228600" eaLnBrk="0" fontAlgn="base" hangingPunct="0">
                <a:spcBef>
                  <a:spcPct val="0"/>
                </a:spcBef>
                <a:spcAft>
                  <a:spcPct val="0"/>
                </a:spcAft>
                <a:defRPr sz="2800" b="1">
                  <a:solidFill>
                    <a:srgbClr val="0079C1"/>
                  </a:solidFill>
                  <a:latin typeface="Arial" charset="0"/>
                  <a:ea typeface="ＭＳ Ｐゴシック" pitchFamily="34" charset="-128"/>
                </a:defRPr>
              </a:lvl8pPr>
              <a:lvl9pPr marL="3886200" indent="-228600" eaLnBrk="0" fontAlgn="base" hangingPunct="0">
                <a:spcBef>
                  <a:spcPct val="0"/>
                </a:spcBef>
                <a:spcAft>
                  <a:spcPct val="0"/>
                </a:spcAft>
                <a:defRPr sz="2800" b="1">
                  <a:solidFill>
                    <a:srgbClr val="0079C1"/>
                  </a:solidFill>
                  <a:latin typeface="Arial" charset="0"/>
                  <a:ea typeface="ＭＳ Ｐゴシック" pitchFamily="34" charset="-128"/>
                </a:defRPr>
              </a:lvl9pPr>
            </a:lstStyle>
            <a:p>
              <a:pPr eaLnBrk="1" hangingPunct="1"/>
              <a:endParaRPr lang="en-US" altLang="en-US"/>
            </a:p>
          </p:txBody>
        </p:sp>
        <p:cxnSp>
          <p:nvCxnSpPr>
            <p:cNvPr id="9239" name="Straight Connector 77"/>
            <p:cNvCxnSpPr>
              <a:cxnSpLocks noChangeShapeType="1"/>
            </p:cNvCxnSpPr>
            <p:nvPr/>
          </p:nvCxnSpPr>
          <p:spPr bwMode="auto">
            <a:xfrm>
              <a:off x="2238029" y="6443067"/>
              <a:ext cx="671512"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918458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national_grid[1]">
  <a:themeElements>
    <a:clrScheme name="national_grid[1] 1">
      <a:dk1>
        <a:srgbClr val="000000"/>
      </a:dk1>
      <a:lt1>
        <a:srgbClr val="FFFFFF"/>
      </a:lt1>
      <a:dk2>
        <a:srgbClr val="000000"/>
      </a:dk2>
      <a:lt2>
        <a:srgbClr val="808080"/>
      </a:lt2>
      <a:accent1>
        <a:srgbClr val="00AED9"/>
      </a:accent1>
      <a:accent2>
        <a:srgbClr val="52DA3F"/>
      </a:accent2>
      <a:accent3>
        <a:srgbClr val="FFFFFF"/>
      </a:accent3>
      <a:accent4>
        <a:srgbClr val="000000"/>
      </a:accent4>
      <a:accent5>
        <a:srgbClr val="AAD3E9"/>
      </a:accent5>
      <a:accent6>
        <a:srgbClr val="49C538"/>
      </a:accent6>
      <a:hlink>
        <a:srgbClr val="FF7800"/>
      </a:hlink>
      <a:folHlink>
        <a:srgbClr val="00B090"/>
      </a:folHlink>
    </a:clrScheme>
    <a:fontScheme name="national_grid[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1" i="0" u="none" strike="noStrike" cap="none" normalizeH="0" baseline="0" smtClean="0">
            <a:ln>
              <a:noFill/>
            </a:ln>
            <a:solidFill>
              <a:srgbClr val="0079C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1" i="0" u="none" strike="noStrike" cap="none" normalizeH="0" baseline="0" smtClean="0">
            <a:ln>
              <a:noFill/>
            </a:ln>
            <a:solidFill>
              <a:srgbClr val="0079C1"/>
            </a:solidFill>
            <a:effectLst/>
            <a:latin typeface="Arial" charset="0"/>
            <a:ea typeface="ＭＳ Ｐゴシック" pitchFamily="48" charset="-128"/>
          </a:defRPr>
        </a:defPPr>
      </a:lstStyle>
    </a:lnDef>
  </a:objectDefaults>
  <a:extraClrSchemeLst>
    <a:extraClrScheme>
      <a:clrScheme name="national_grid[1] 1">
        <a:dk1>
          <a:srgbClr val="000000"/>
        </a:dk1>
        <a:lt1>
          <a:srgbClr val="FFFFFF"/>
        </a:lt1>
        <a:dk2>
          <a:srgbClr val="000000"/>
        </a:dk2>
        <a:lt2>
          <a:srgbClr val="808080"/>
        </a:lt2>
        <a:accent1>
          <a:srgbClr val="00AED9"/>
        </a:accent1>
        <a:accent2>
          <a:srgbClr val="52DA3F"/>
        </a:accent2>
        <a:accent3>
          <a:srgbClr val="FFFFFF"/>
        </a:accent3>
        <a:accent4>
          <a:srgbClr val="000000"/>
        </a:accent4>
        <a:accent5>
          <a:srgbClr val="AAD3E9"/>
        </a:accent5>
        <a:accent6>
          <a:srgbClr val="49C538"/>
        </a:accent6>
        <a:hlink>
          <a:srgbClr val="FF7800"/>
        </a:hlink>
        <a:folHlink>
          <a:srgbClr val="00B09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G Blank">
  <a:themeElements>
    <a:clrScheme name="NG Blank 1">
      <a:dk1>
        <a:srgbClr val="000000"/>
      </a:dk1>
      <a:lt1>
        <a:srgbClr val="FFFFFF"/>
      </a:lt1>
      <a:dk2>
        <a:srgbClr val="000000"/>
      </a:dk2>
      <a:lt2>
        <a:srgbClr val="808080"/>
      </a:lt2>
      <a:accent1>
        <a:srgbClr val="00AED9"/>
      </a:accent1>
      <a:accent2>
        <a:srgbClr val="52DA3F"/>
      </a:accent2>
      <a:accent3>
        <a:srgbClr val="FFFFFF"/>
      </a:accent3>
      <a:accent4>
        <a:srgbClr val="000000"/>
      </a:accent4>
      <a:accent5>
        <a:srgbClr val="AAD3E9"/>
      </a:accent5>
      <a:accent6>
        <a:srgbClr val="49C538"/>
      </a:accent6>
      <a:hlink>
        <a:srgbClr val="FF7800"/>
      </a:hlink>
      <a:folHlink>
        <a:srgbClr val="00B090"/>
      </a:folHlink>
    </a:clrScheme>
    <a:fontScheme name="NG Blan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1" i="0" u="none" strike="noStrike" cap="none" normalizeH="0" baseline="0" smtClean="0">
            <a:ln>
              <a:noFill/>
            </a:ln>
            <a:solidFill>
              <a:srgbClr val="0079C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1" i="0" u="none" strike="noStrike" cap="none" normalizeH="0" baseline="0" smtClean="0">
            <a:ln>
              <a:noFill/>
            </a:ln>
            <a:solidFill>
              <a:srgbClr val="0079C1"/>
            </a:solidFill>
            <a:effectLst/>
            <a:latin typeface="Arial" charset="0"/>
            <a:ea typeface="ＭＳ Ｐゴシック" pitchFamily="48" charset="-128"/>
          </a:defRPr>
        </a:defPPr>
      </a:lstStyle>
    </a:lnDef>
  </a:objectDefaults>
  <a:extraClrSchemeLst>
    <a:extraClrScheme>
      <a:clrScheme name="NG Blank 1">
        <a:dk1>
          <a:srgbClr val="000000"/>
        </a:dk1>
        <a:lt1>
          <a:srgbClr val="FFFFFF"/>
        </a:lt1>
        <a:dk2>
          <a:srgbClr val="000000"/>
        </a:dk2>
        <a:lt2>
          <a:srgbClr val="808080"/>
        </a:lt2>
        <a:accent1>
          <a:srgbClr val="00AED9"/>
        </a:accent1>
        <a:accent2>
          <a:srgbClr val="52DA3F"/>
        </a:accent2>
        <a:accent3>
          <a:srgbClr val="FFFFFF"/>
        </a:accent3>
        <a:accent4>
          <a:srgbClr val="000000"/>
        </a:accent4>
        <a:accent5>
          <a:srgbClr val="AAD3E9"/>
        </a:accent5>
        <a:accent6>
          <a:srgbClr val="49C538"/>
        </a:accent6>
        <a:hlink>
          <a:srgbClr val="FF7800"/>
        </a:hlink>
        <a:folHlink>
          <a:srgbClr val="00B09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1A198FA659898489848506E8E89DC9B0016F14FA232A3024E86448D392DB42C99" ma:contentTypeVersion="2" ma:contentTypeDescription="Create a new document." ma:contentTypeScope="" ma:versionID="741e002357e58056f68ed129e1564b5f">
  <xsd:schema xmlns:xsd="http://www.w3.org/2001/XMLSchema" xmlns:p="http://schemas.microsoft.com/office/2006/metadata/properties" xmlns:ns2="167b30c5-9f52-497a-9f7f-799ad506a05e" xmlns:ns3="http://schemas.microsoft.com/sharepoint/v3/fields" targetNamespace="http://schemas.microsoft.com/office/2006/metadata/properties" ma:root="true" ma:fieldsID="ffbd1d539c5dea490f6fd52861f4e91f" ns2:_="" ns3:_="">
    <xsd:import namespace="167b30c5-9f52-497a-9f7f-799ad506a05e"/>
    <xsd:import namespace="http://schemas.microsoft.com/sharepoint/v3/fields"/>
    <xsd:element name="properties">
      <xsd:complexType>
        <xsd:sequence>
          <xsd:element name="documentManagement">
            <xsd:complexType>
              <xsd:all>
                <xsd:element ref="ns2:NG_IsPopuler" minOccurs="0"/>
                <xsd:element ref="ns2:NG_Description" minOccurs="0"/>
                <xsd:element ref="ns3:NG_LOB" minOccurs="0"/>
                <xsd:element ref="ns3:NG_Department" minOccurs="0"/>
                <xsd:element ref="ns3:NG_DocType"/>
              </xsd:all>
            </xsd:complexType>
          </xsd:element>
        </xsd:sequence>
      </xsd:complexType>
    </xsd:element>
  </xsd:schema>
  <xsd:schema xmlns:xsd="http://www.w3.org/2001/XMLSchema" xmlns:dms="http://schemas.microsoft.com/office/2006/documentManagement/types" targetNamespace="167b30c5-9f52-497a-9f7f-799ad506a05e" elementFormDefault="qualified">
    <xsd:import namespace="http://schemas.microsoft.com/office/2006/documentManagement/types"/>
    <xsd:element name="NG_IsPopuler" ma:index="8" nillable="true" ma:displayName="Is Popular" ma:default="1" ma:internalName="NG_IsPopuler">
      <xsd:simpleType>
        <xsd:restriction base="dms:Boolean"/>
      </xsd:simpleType>
    </xsd:element>
    <xsd:element name="NG_Description" ma:index="9" nillable="true" ma:displayName="Description" ma:internalName="NG_Description">
      <xsd:simpleType>
        <xsd:restriction base="dms:Note"/>
      </xsd:simpleType>
    </xsd:element>
  </xsd:schema>
  <xsd:schema xmlns:xsd="http://www.w3.org/2001/XMLSchema" xmlns:dms="http://schemas.microsoft.com/office/2006/documentManagement/types" targetNamespace="http://schemas.microsoft.com/sharepoint/v3/fields" elementFormDefault="qualified">
    <xsd:import namespace="http://schemas.microsoft.com/office/2006/documentManagement/types"/>
    <xsd:element name="NG_LOB" ma:index="10" nillable="true" ma:displayName="Business Area" ma:internalName="NG_LOB">
      <xsd:simpleType>
        <xsd:restriction base="dms:Text"/>
      </xsd:simpleType>
    </xsd:element>
    <xsd:element name="NG_Department" ma:index="11" nillable="true" ma:displayName="Department" ma:internalName="NG_Department">
      <xsd:simpleType>
        <xsd:restriction base="dms:Text"/>
      </xsd:simpleType>
    </xsd:element>
    <xsd:element name="NG_DocType" ma:index="12" ma:displayName="Document Type" ma:default="Regulations and compliance" ma:format="Dropdown" ma:internalName="NG_DocType">
      <xsd:simpleType>
        <xsd:restriction base="dms:Choice">
          <xsd:enumeration value="Regulations and compliance"/>
          <xsd:enumeration value="Policy and procedures"/>
          <xsd:enumeration value="Standards"/>
          <xsd:enumeration value="Form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NG_Description xmlns="167b30c5-9f52-497a-9f7f-799ad506a05e" xsi:nil="true"/>
    <NG_DocType xmlns="http://schemas.microsoft.com/sharepoint/v3/fields">Forms</NG_DocType>
    <NG_IsPopuler xmlns="167b30c5-9f52-497a-9f7f-799ad506a05e">true</NG_IsPopuler>
    <NG_LOB xmlns="http://schemas.microsoft.com/sharepoint/v3/fields" xsi:nil="true"/>
    <NG_Department xmlns="http://schemas.microsoft.com/sharepoint/v3/fields" xsi:nil="true"/>
  </documentManagement>
</p:properties>
</file>

<file path=customXml/itemProps1.xml><?xml version="1.0" encoding="utf-8"?>
<ds:datastoreItem xmlns:ds="http://schemas.openxmlformats.org/officeDocument/2006/customXml" ds:itemID="{B88B9C31-27F6-4C5E-ACE9-513C693E9776}">
  <ds:schemaRefs>
    <ds:schemaRef ds:uri="http://schemas.microsoft.com/sharepoint/v3/contenttype/forms"/>
  </ds:schemaRefs>
</ds:datastoreItem>
</file>

<file path=customXml/itemProps2.xml><?xml version="1.0" encoding="utf-8"?>
<ds:datastoreItem xmlns:ds="http://schemas.openxmlformats.org/officeDocument/2006/customXml" ds:itemID="{78461231-A5F9-42A3-9622-B300CC342AAE}">
  <ds:schemaRefs>
    <ds:schemaRef ds:uri="http://schemas.microsoft.com/office/2006/metadata/longProperties"/>
  </ds:schemaRefs>
</ds:datastoreItem>
</file>

<file path=customXml/itemProps3.xml><?xml version="1.0" encoding="utf-8"?>
<ds:datastoreItem xmlns:ds="http://schemas.openxmlformats.org/officeDocument/2006/customXml" ds:itemID="{3AD20716-80A0-418E-BC36-36B8CA8A8A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7b30c5-9f52-497a-9f7f-799ad506a05e"/>
    <ds:schemaRef ds:uri="http://schemas.microsoft.com/sharepoint/v3/fields"/>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F83B0419-BE08-4383-B437-195DEBB5BF98}">
  <ds:schemaRefs>
    <ds:schemaRef ds:uri="http://purl.org/dc/dcmitype/"/>
    <ds:schemaRef ds:uri="http://purl.org/dc/elements/1.1/"/>
    <ds:schemaRef ds:uri="http://purl.org/dc/terms/"/>
    <ds:schemaRef ds:uri="http://www.w3.org/XML/1998/namespace"/>
    <ds:schemaRef ds:uri="http://schemas.microsoft.com/office/2006/metadata/properties"/>
    <ds:schemaRef ds:uri="http://schemas.microsoft.com/sharepoint/v3/fields"/>
    <ds:schemaRef ds:uri="http://schemas.microsoft.com/office/2006/documentManagement/types"/>
    <ds:schemaRef ds:uri="167b30c5-9f52-497a-9f7f-799ad506a05e"/>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national_grid[1]</Template>
  <TotalTime>1091</TotalTime>
  <Words>1516</Words>
  <Application>Microsoft Office PowerPoint</Application>
  <PresentationFormat>On-screen Show (4:3)</PresentationFormat>
  <Paragraphs>400</Paragraphs>
  <Slides>21</Slides>
  <Notes>2</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national_grid[1]</vt:lpstr>
      <vt:lpstr>NG Blank</vt:lpstr>
      <vt:lpstr>Office Theme</vt:lpstr>
      <vt:lpstr>PowerPoint Presentation</vt:lpstr>
      <vt:lpstr>Agenda</vt:lpstr>
      <vt:lpstr>Definitions hierarchy –  Standalone Electricity Storage Installations</vt:lpstr>
      <vt:lpstr>Definitions hierarchy –  Co-located Electricity Storage Installations</vt:lpstr>
      <vt:lpstr>Definitions hierarchy –  Co-located Electricity Storage Installations Cont’d</vt:lpstr>
      <vt:lpstr>Definitions – proposed text</vt:lpstr>
      <vt:lpstr>Definitions – proposed text</vt:lpstr>
      <vt:lpstr>Electricity Storage technologies map  to Grid Code requirements</vt:lpstr>
      <vt:lpstr>Electricity Storage Unit Types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Data / Modelling and Simulation </vt:lpstr>
      <vt:lpstr>PowerPoint Presentation</vt:lpstr>
    </vt:vector>
  </TitlesOfParts>
  <Company>National Grid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Woodward, Richard</dc:creator>
  <cp:lastModifiedBy>National Grid</cp:lastModifiedBy>
  <cp:revision>38</cp:revision>
  <cp:lastPrinted>2010-07-28T13:37:48Z</cp:lastPrinted>
  <dcterms:created xsi:type="dcterms:W3CDTF">2012-08-23T08:22:41Z</dcterms:created>
  <dcterms:modified xsi:type="dcterms:W3CDTF">2017-04-06T08:26:42Z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ies>
</file>