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7"/>
  </p:notesMasterIdLst>
  <p:handoutMasterIdLst>
    <p:handoutMasterId r:id="rId8"/>
  </p:handoutMasterIdLst>
  <p:sldIdLst>
    <p:sldId id="257" r:id="rId3"/>
    <p:sldId id="290" r:id="rId4"/>
    <p:sldId id="292" r:id="rId5"/>
    <p:sldId id="291" r:id="rId6"/>
  </p:sldIdLst>
  <p:sldSz cx="9144000" cy="6858000" type="screen4x3"/>
  <p:notesSz cx="6865938" cy="9998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FFFF"/>
    <a:srgbClr val="FF00FF"/>
    <a:srgbClr val="99FF99"/>
    <a:srgbClr val="ACCCEA"/>
    <a:srgbClr val="0079C1"/>
    <a:srgbClr val="FFC5C5"/>
    <a:srgbClr val="00FFFF"/>
    <a:srgbClr val="FFCCFF"/>
    <a:srgbClr val="B3FFFF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050" autoAdjust="0"/>
  </p:normalViewPr>
  <p:slideViewPr>
    <p:cSldViewPr>
      <p:cViewPr varScale="1">
        <p:scale>
          <a:sx n="61" d="100"/>
          <a:sy n="61" d="100"/>
        </p:scale>
        <p:origin x="-101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2816" y="4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9377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55C56-97F7-457C-B2B4-F26656BB6004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9377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B7F87-357B-437D-A018-2B1C89594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7792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9377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104D6-2D26-487E-8D98-DD09D23848FC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1249363"/>
            <a:ext cx="44989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811713"/>
            <a:ext cx="5492750" cy="3937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9377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C65FC-76C5-4BD5-8D13-76554DB35F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48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500" y="6633356"/>
            <a:ext cx="8856984" cy="224644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Issued  19-02-2017                                                       Electricity storage data M3 – Issue 001                                                                                                                                      Slide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8464" y="6633357"/>
            <a:ext cx="395536" cy="2246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69E8C23C-7EF2-4138-BB50-275A67CE1C2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602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500" y="6633356"/>
            <a:ext cx="8856984" cy="224644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8464" y="6633357"/>
            <a:ext cx="395536" cy="2246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69E8C23C-7EF2-4138-BB50-275A67CE1C23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30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1918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489092" y="6478271"/>
            <a:ext cx="566205" cy="36449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en-GB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fld id="{70A20433-9551-4D07-9884-260B86A98F64}" type="slidenum">
              <a:rPr lang="en-GB" b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GB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86497" y="6478271"/>
            <a:ext cx="8549640" cy="379729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en-GB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Issued  28-04-2015       Energy storage  3    Version 001     Copyright ENSTORE 2015 all rights reserved       Slide </a:t>
            </a:r>
            <a:endParaRPr lang="en-GB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175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00" y="6633356"/>
            <a:ext cx="8856984" cy="224644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Issued  19-02-2017                                                       Electricity storage data M3 – Issue 001                                                                                                                                      Slide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8464" y="6633357"/>
            <a:ext cx="395536" cy="2246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69E8C23C-7EF2-4138-BB50-275A67CE1C2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4941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00" y="6633356"/>
            <a:ext cx="8856984" cy="224644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8464" y="6633357"/>
            <a:ext cx="395536" cy="2246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69E8C23C-7EF2-4138-BB50-275A67CE1C23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20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6084"/>
            <a:ext cx="9144000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itle 3"/>
          <p:cNvSpPr txBox="1">
            <a:spLocks/>
          </p:cNvSpPr>
          <p:nvPr/>
        </p:nvSpPr>
        <p:spPr>
          <a:xfrm>
            <a:off x="131837" y="688828"/>
            <a:ext cx="840105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1200"/>
              </a:spcAft>
            </a:pPr>
            <a:r>
              <a:rPr lang="en-GB" sz="2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for GC0096 </a:t>
            </a:r>
            <a:endParaRPr lang="en-GB" sz="2400" b="1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GB" sz="24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Ultra </a:t>
            </a:r>
            <a:r>
              <a:rPr lang="en-GB" sz="24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capacitors -002</a:t>
            </a:r>
            <a:endParaRPr lang="en-GB" sz="24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GB" sz="24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Eric </a:t>
            </a:r>
            <a:r>
              <a:rPr lang="en-GB" sz="2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Lewis      Enstore director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23C-7EF2-4138-BB50-275A67CE1C23}" type="slidenum">
              <a:rPr lang="en-GB" smtClean="0"/>
              <a:t>1</a:t>
            </a:fld>
            <a:endParaRPr lang="en-GB" dirty="0"/>
          </a:p>
        </p:txBody>
      </p:sp>
      <p:sp>
        <p:nvSpPr>
          <p:cNvPr id="6" name="Footer Placeholder 6"/>
          <p:cNvSpPr txBox="1">
            <a:spLocks/>
          </p:cNvSpPr>
          <p:nvPr/>
        </p:nvSpPr>
        <p:spPr>
          <a:xfrm>
            <a:off x="0" y="6617637"/>
            <a:ext cx="8856984" cy="2246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dirty="0" smtClean="0"/>
              <a:t>Issued  03-04-2017                                                       Electricity storage Ultra Capacitors – Issue </a:t>
            </a:r>
            <a:r>
              <a:rPr lang="en-GB" sz="1000" dirty="0" smtClean="0"/>
              <a:t>002                                                                                                                      </a:t>
            </a:r>
            <a:r>
              <a:rPr lang="en-GB" sz="1000" dirty="0" smtClean="0"/>
              <a:t>Slide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94684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50288" y="6637338"/>
            <a:ext cx="493712" cy="2206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fld id="{FEA4C1F6-D438-4F64-8D0A-FF50AC84BCDD}" type="slidenum">
              <a:rPr lang="en-GB" altLang="en-US" sz="1000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215900" y="188913"/>
            <a:ext cx="779938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5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185738" y="146050"/>
            <a:ext cx="8594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000" b="1" dirty="0" smtClean="0">
                <a:solidFill>
                  <a:srgbClr val="0079C1"/>
                </a:solidFill>
                <a:latin typeface="Arial" panose="020B0604020202020204" pitchFamily="34" charset="0"/>
              </a:rPr>
              <a:t>Electricity storage using DC batteries</a:t>
            </a:r>
            <a:endParaRPr lang="en-GB" altLang="en-US" sz="2000" b="1" dirty="0">
              <a:solidFill>
                <a:srgbClr val="0079C1"/>
              </a:solidFill>
              <a:latin typeface="Arial" panose="020B0604020202020204" pitchFamily="34" charset="0"/>
            </a:endParaRPr>
          </a:p>
        </p:txBody>
      </p:sp>
      <p:sp>
        <p:nvSpPr>
          <p:cNvPr id="186" name="Footer Placeholder 6"/>
          <p:cNvSpPr txBox="1">
            <a:spLocks/>
          </p:cNvSpPr>
          <p:nvPr/>
        </p:nvSpPr>
        <p:spPr>
          <a:xfrm>
            <a:off x="0" y="6617637"/>
            <a:ext cx="8856984" cy="2246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dirty="0" smtClean="0"/>
              <a:t>Issued  03-04-2017                                                       Electricity storage Ultra Capacitors – Issue </a:t>
            </a:r>
            <a:r>
              <a:rPr lang="en-GB" sz="1000" dirty="0" smtClean="0"/>
              <a:t>002                                                                                                                   </a:t>
            </a:r>
            <a:r>
              <a:rPr lang="en-GB" sz="1000" dirty="0" smtClean="0"/>
              <a:t>Slide</a:t>
            </a:r>
            <a:endParaRPr lang="en-GB" sz="1000" dirty="0"/>
          </a:p>
        </p:txBody>
      </p:sp>
      <p:sp>
        <p:nvSpPr>
          <p:cNvPr id="452" name="Text Box 535"/>
          <p:cNvSpPr txBox="1">
            <a:spLocks noChangeArrowheads="1"/>
          </p:cNvSpPr>
          <p:nvPr/>
        </p:nvSpPr>
        <p:spPr bwMode="auto">
          <a:xfrm>
            <a:off x="215516" y="3861048"/>
            <a:ext cx="6722265" cy="2264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182563" indent="-182563" algn="l">
              <a:defRPr sz="2400">
                <a:solidFill>
                  <a:schemeClr val="tx1"/>
                </a:solidFill>
                <a:latin typeface="Arial" charset="0"/>
              </a:defRPr>
            </a:lvl1pPr>
            <a:lvl2pPr algn="l">
              <a:defRPr sz="2400">
                <a:solidFill>
                  <a:schemeClr val="tx1"/>
                </a:solidFill>
                <a:latin typeface="Arial" charset="0"/>
              </a:defRPr>
            </a:lvl2pPr>
            <a:lvl3pPr algn="l">
              <a:defRPr sz="2400">
                <a:solidFill>
                  <a:schemeClr val="tx1"/>
                </a:solidFill>
                <a:latin typeface="Arial" charset="0"/>
              </a:defRPr>
            </a:lvl3pPr>
            <a:lvl4pPr algn="l">
              <a:defRPr sz="2400">
                <a:solidFill>
                  <a:schemeClr val="tx1"/>
                </a:solidFill>
                <a:latin typeface="Arial" charset="0"/>
              </a:defRPr>
            </a:lvl4pPr>
            <a:lvl5pPr algn="l">
              <a:defRPr sz="24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defTabSz="91440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110000"/>
              <a:defRPr/>
            </a:pPr>
            <a:r>
              <a:rPr lang="en-GB" altLang="en-US" sz="1800" b="1" kern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Typical data :</a:t>
            </a:r>
          </a:p>
          <a:p>
            <a:pPr marL="185738" indent="-185738" defTabSz="91440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DC batteries can not be directly connected to the AC bus.</a:t>
            </a:r>
          </a:p>
          <a:p>
            <a:pPr marL="185738" indent="-185738" defTabSz="91440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altLang="en-US" sz="1400" b="1" kern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circuits shown, </a:t>
            </a: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GB" altLang="en-US" sz="1400" b="1" kern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simplified </a:t>
            </a: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form, is based </a:t>
            </a:r>
            <a:r>
              <a:rPr lang="en-GB" altLang="en-US" sz="1400" b="1" kern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 standard </a:t>
            </a:r>
            <a:r>
              <a:rPr lang="en-GB" altLang="en-US" sz="1400" b="1" kern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voltage inverter.</a:t>
            </a:r>
          </a:p>
          <a:p>
            <a:pPr marL="185738" indent="-185738" defTabSz="91440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GB" altLang="en-US" sz="1400" b="1" kern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inverter’s DC bus voltage is </a:t>
            </a: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varied </a:t>
            </a:r>
            <a:r>
              <a:rPr lang="en-GB" altLang="en-US" sz="1400" b="1" kern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control the battery’s power </a:t>
            </a: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flow.</a:t>
            </a:r>
            <a:endParaRPr lang="en-GB" altLang="en-US" sz="1400" b="1" kern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5738" indent="-185738" defTabSz="91440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GB" altLang="en-US" sz="1400" b="1" kern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now a  widely used design especially with higher voltage batteries.</a:t>
            </a:r>
          </a:p>
          <a:p>
            <a:pPr marL="185738" indent="-185738" defTabSz="91440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Batteries are used  in series and parallel </a:t>
            </a:r>
            <a:r>
              <a:rPr lang="en-GB" altLang="en-US" sz="1400" b="1" kern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depends on the required </a:t>
            </a: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 and energy</a:t>
            </a:r>
            <a:r>
              <a:rPr lang="en-GB" altLang="en-US" sz="1400" b="1" kern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453" name="Group 452"/>
          <p:cNvGrpSpPr/>
          <p:nvPr/>
        </p:nvGrpSpPr>
        <p:grpSpPr>
          <a:xfrm>
            <a:off x="657099" y="707647"/>
            <a:ext cx="7416710" cy="2941165"/>
            <a:chOff x="653143" y="585567"/>
            <a:chExt cx="7416710" cy="2941165"/>
          </a:xfrm>
        </p:grpSpPr>
        <p:grpSp>
          <p:nvGrpSpPr>
            <p:cNvPr id="454" name="Group 453"/>
            <p:cNvGrpSpPr/>
            <p:nvPr/>
          </p:nvGrpSpPr>
          <p:grpSpPr>
            <a:xfrm rot="5400000">
              <a:off x="6790063" y="1833602"/>
              <a:ext cx="193663" cy="162019"/>
              <a:chOff x="6912260" y="1772817"/>
              <a:chExt cx="215181" cy="180021"/>
            </a:xfrm>
          </p:grpSpPr>
          <p:sp>
            <p:nvSpPr>
              <p:cNvPr id="647" name="Line 356"/>
              <p:cNvSpPr>
                <a:spLocks noChangeShapeType="1"/>
              </p:cNvSpPr>
              <p:nvPr/>
            </p:nvSpPr>
            <p:spPr bwMode="auto">
              <a:xfrm rot="5400000" flipV="1">
                <a:off x="6912259" y="1772818"/>
                <a:ext cx="180021" cy="1800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8" name="Arc 346"/>
              <p:cNvSpPr>
                <a:spLocks/>
              </p:cNvSpPr>
              <p:nvPr/>
            </p:nvSpPr>
            <p:spPr bwMode="auto">
              <a:xfrm rot="13438126" flipV="1">
                <a:off x="7024619" y="1858155"/>
                <a:ext cx="102822" cy="74613"/>
              </a:xfrm>
              <a:custGeom>
                <a:avLst/>
                <a:gdLst>
                  <a:gd name="G0" fmla="+- 21597 0 0"/>
                  <a:gd name="G1" fmla="+- 21600 0 0"/>
                  <a:gd name="G2" fmla="+- 21600 0 0"/>
                  <a:gd name="T0" fmla="*/ 0 w 43197"/>
                  <a:gd name="T1" fmla="*/ 21229 h 22127"/>
                  <a:gd name="T2" fmla="*/ 43191 w 43197"/>
                  <a:gd name="T3" fmla="*/ 22127 h 22127"/>
                  <a:gd name="T4" fmla="*/ 21597 w 43197"/>
                  <a:gd name="T5" fmla="*/ 21600 h 22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7" h="22127" fill="none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</a:path>
                  <a:path w="43197" h="22127" stroke="0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  <a:lnTo>
                      <a:pt x="21597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55" name="Line 355"/>
            <p:cNvSpPr>
              <a:spLocks noChangeShapeType="1"/>
            </p:cNvSpPr>
            <p:nvPr/>
          </p:nvSpPr>
          <p:spPr bwMode="auto">
            <a:xfrm rot="5400000" flipV="1">
              <a:off x="6418767" y="2508811"/>
              <a:ext cx="1087934" cy="1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6" name="Oval 328"/>
            <p:cNvSpPr>
              <a:spLocks noChangeAspect="1" noChangeArrowheads="1"/>
            </p:cNvSpPr>
            <p:nvPr/>
          </p:nvSpPr>
          <p:spPr bwMode="auto">
            <a:xfrm>
              <a:off x="6924710" y="947169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7" name="Line 355"/>
            <p:cNvSpPr>
              <a:spLocks noChangeShapeType="1"/>
            </p:cNvSpPr>
            <p:nvPr/>
          </p:nvSpPr>
          <p:spPr bwMode="auto">
            <a:xfrm rot="16200000" flipV="1">
              <a:off x="6531050" y="1405634"/>
              <a:ext cx="848733" cy="8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8" name="Oval 328"/>
            <p:cNvSpPr>
              <a:spLocks noChangeAspect="1" noChangeArrowheads="1"/>
            </p:cNvSpPr>
            <p:nvPr/>
          </p:nvSpPr>
          <p:spPr bwMode="auto">
            <a:xfrm>
              <a:off x="6930956" y="3021000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Rectangle 5"/>
            <p:cNvSpPr>
              <a:spLocks noChangeArrowheads="1"/>
            </p:cNvSpPr>
            <p:nvPr/>
          </p:nvSpPr>
          <p:spPr bwMode="auto">
            <a:xfrm>
              <a:off x="6833745" y="285898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Rectangle 5"/>
            <p:cNvSpPr>
              <a:spLocks noChangeArrowheads="1"/>
            </p:cNvSpPr>
            <p:nvPr/>
          </p:nvSpPr>
          <p:spPr bwMode="auto">
            <a:xfrm>
              <a:off x="6833745" y="2709924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Rectangle 5"/>
            <p:cNvSpPr>
              <a:spLocks noChangeArrowheads="1"/>
            </p:cNvSpPr>
            <p:nvPr/>
          </p:nvSpPr>
          <p:spPr bwMode="auto">
            <a:xfrm>
              <a:off x="6833745" y="2560868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Rectangle 5"/>
            <p:cNvSpPr>
              <a:spLocks noChangeArrowheads="1"/>
            </p:cNvSpPr>
            <p:nvPr/>
          </p:nvSpPr>
          <p:spPr bwMode="auto">
            <a:xfrm>
              <a:off x="6833745" y="241181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Rectangle 5"/>
            <p:cNvSpPr>
              <a:spLocks noChangeArrowheads="1"/>
            </p:cNvSpPr>
            <p:nvPr/>
          </p:nvSpPr>
          <p:spPr bwMode="auto">
            <a:xfrm>
              <a:off x="6833745" y="2262755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4" name="Rectangle 5"/>
            <p:cNvSpPr>
              <a:spLocks noChangeArrowheads="1"/>
            </p:cNvSpPr>
            <p:nvPr/>
          </p:nvSpPr>
          <p:spPr bwMode="auto">
            <a:xfrm>
              <a:off x="6833745" y="2113699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65" name="Group 464"/>
            <p:cNvGrpSpPr/>
            <p:nvPr/>
          </p:nvGrpSpPr>
          <p:grpSpPr>
            <a:xfrm rot="5400000">
              <a:off x="7222117" y="1833602"/>
              <a:ext cx="193663" cy="162019"/>
              <a:chOff x="6912260" y="1772817"/>
              <a:chExt cx="215181" cy="180021"/>
            </a:xfrm>
          </p:grpSpPr>
          <p:sp>
            <p:nvSpPr>
              <p:cNvPr id="645" name="Line 356"/>
              <p:cNvSpPr>
                <a:spLocks noChangeShapeType="1"/>
              </p:cNvSpPr>
              <p:nvPr/>
            </p:nvSpPr>
            <p:spPr bwMode="auto">
              <a:xfrm rot="5400000" flipV="1">
                <a:off x="6912259" y="1772818"/>
                <a:ext cx="180021" cy="1800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6" name="Arc 346"/>
              <p:cNvSpPr>
                <a:spLocks/>
              </p:cNvSpPr>
              <p:nvPr/>
            </p:nvSpPr>
            <p:spPr bwMode="auto">
              <a:xfrm rot="13438126" flipV="1">
                <a:off x="7024619" y="1858155"/>
                <a:ext cx="102822" cy="74613"/>
              </a:xfrm>
              <a:custGeom>
                <a:avLst/>
                <a:gdLst>
                  <a:gd name="G0" fmla="+- 21597 0 0"/>
                  <a:gd name="G1" fmla="+- 21600 0 0"/>
                  <a:gd name="G2" fmla="+- 21600 0 0"/>
                  <a:gd name="T0" fmla="*/ 0 w 43197"/>
                  <a:gd name="T1" fmla="*/ 21229 h 22127"/>
                  <a:gd name="T2" fmla="*/ 43191 w 43197"/>
                  <a:gd name="T3" fmla="*/ 22127 h 22127"/>
                  <a:gd name="T4" fmla="*/ 21597 w 43197"/>
                  <a:gd name="T5" fmla="*/ 21600 h 22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7" h="22127" fill="none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</a:path>
                  <a:path w="43197" h="22127" stroke="0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  <a:lnTo>
                      <a:pt x="21597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66" name="Line 355"/>
            <p:cNvSpPr>
              <a:spLocks noChangeShapeType="1"/>
            </p:cNvSpPr>
            <p:nvPr/>
          </p:nvSpPr>
          <p:spPr bwMode="auto">
            <a:xfrm rot="5400000" flipV="1">
              <a:off x="6850821" y="2508811"/>
              <a:ext cx="1087934" cy="1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7" name="Oval 328"/>
            <p:cNvSpPr>
              <a:spLocks noChangeAspect="1" noChangeArrowheads="1"/>
            </p:cNvSpPr>
            <p:nvPr/>
          </p:nvSpPr>
          <p:spPr bwMode="auto">
            <a:xfrm>
              <a:off x="7349986" y="942883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" name="Oval 328"/>
            <p:cNvSpPr>
              <a:spLocks noChangeAspect="1" noChangeArrowheads="1"/>
            </p:cNvSpPr>
            <p:nvPr/>
          </p:nvSpPr>
          <p:spPr bwMode="auto">
            <a:xfrm>
              <a:off x="7363010" y="3021000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" name="Rectangle 5"/>
            <p:cNvSpPr>
              <a:spLocks noChangeArrowheads="1"/>
            </p:cNvSpPr>
            <p:nvPr/>
          </p:nvSpPr>
          <p:spPr bwMode="auto">
            <a:xfrm>
              <a:off x="7265799" y="285898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0" name="Rectangle 5"/>
            <p:cNvSpPr>
              <a:spLocks noChangeArrowheads="1"/>
            </p:cNvSpPr>
            <p:nvPr/>
          </p:nvSpPr>
          <p:spPr bwMode="auto">
            <a:xfrm>
              <a:off x="7265799" y="2709924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1" name="Rectangle 5"/>
            <p:cNvSpPr>
              <a:spLocks noChangeArrowheads="1"/>
            </p:cNvSpPr>
            <p:nvPr/>
          </p:nvSpPr>
          <p:spPr bwMode="auto">
            <a:xfrm>
              <a:off x="7265799" y="2560868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2" name="Rectangle 5"/>
            <p:cNvSpPr>
              <a:spLocks noChangeArrowheads="1"/>
            </p:cNvSpPr>
            <p:nvPr/>
          </p:nvSpPr>
          <p:spPr bwMode="auto">
            <a:xfrm>
              <a:off x="7265799" y="241181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" name="Rectangle 5"/>
            <p:cNvSpPr>
              <a:spLocks noChangeArrowheads="1"/>
            </p:cNvSpPr>
            <p:nvPr/>
          </p:nvSpPr>
          <p:spPr bwMode="auto">
            <a:xfrm>
              <a:off x="7265799" y="2262755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" name="Rectangle 5"/>
            <p:cNvSpPr>
              <a:spLocks noChangeArrowheads="1"/>
            </p:cNvSpPr>
            <p:nvPr/>
          </p:nvSpPr>
          <p:spPr bwMode="auto">
            <a:xfrm>
              <a:off x="7265799" y="2113699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75" name="Group 474"/>
            <p:cNvGrpSpPr/>
            <p:nvPr/>
          </p:nvGrpSpPr>
          <p:grpSpPr>
            <a:xfrm rot="5400000">
              <a:off x="7654171" y="1833602"/>
              <a:ext cx="193663" cy="162019"/>
              <a:chOff x="6912260" y="1772817"/>
              <a:chExt cx="215181" cy="180021"/>
            </a:xfrm>
          </p:grpSpPr>
          <p:sp>
            <p:nvSpPr>
              <p:cNvPr id="643" name="Line 356"/>
              <p:cNvSpPr>
                <a:spLocks noChangeShapeType="1"/>
              </p:cNvSpPr>
              <p:nvPr/>
            </p:nvSpPr>
            <p:spPr bwMode="auto">
              <a:xfrm rot="5400000" flipV="1">
                <a:off x="6912259" y="1772818"/>
                <a:ext cx="180021" cy="1800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4" name="Arc 346"/>
              <p:cNvSpPr>
                <a:spLocks/>
              </p:cNvSpPr>
              <p:nvPr/>
            </p:nvSpPr>
            <p:spPr bwMode="auto">
              <a:xfrm rot="13438126" flipV="1">
                <a:off x="7024619" y="1858155"/>
                <a:ext cx="102822" cy="74613"/>
              </a:xfrm>
              <a:custGeom>
                <a:avLst/>
                <a:gdLst>
                  <a:gd name="G0" fmla="+- 21597 0 0"/>
                  <a:gd name="G1" fmla="+- 21600 0 0"/>
                  <a:gd name="G2" fmla="+- 21600 0 0"/>
                  <a:gd name="T0" fmla="*/ 0 w 43197"/>
                  <a:gd name="T1" fmla="*/ 21229 h 22127"/>
                  <a:gd name="T2" fmla="*/ 43191 w 43197"/>
                  <a:gd name="T3" fmla="*/ 22127 h 22127"/>
                  <a:gd name="T4" fmla="*/ 21597 w 43197"/>
                  <a:gd name="T5" fmla="*/ 21600 h 22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7" h="22127" fill="none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</a:path>
                  <a:path w="43197" h="22127" stroke="0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  <a:lnTo>
                      <a:pt x="21597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76" name="Line 355"/>
            <p:cNvSpPr>
              <a:spLocks noChangeShapeType="1"/>
            </p:cNvSpPr>
            <p:nvPr/>
          </p:nvSpPr>
          <p:spPr bwMode="auto">
            <a:xfrm rot="5400000" flipV="1">
              <a:off x="7282875" y="2508811"/>
              <a:ext cx="1087934" cy="1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" name="Oval 328"/>
            <p:cNvSpPr>
              <a:spLocks noChangeAspect="1" noChangeArrowheads="1"/>
            </p:cNvSpPr>
            <p:nvPr/>
          </p:nvSpPr>
          <p:spPr bwMode="auto">
            <a:xfrm>
              <a:off x="7788892" y="951455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8" name="Oval 328"/>
            <p:cNvSpPr>
              <a:spLocks noChangeAspect="1" noChangeArrowheads="1"/>
            </p:cNvSpPr>
            <p:nvPr/>
          </p:nvSpPr>
          <p:spPr bwMode="auto">
            <a:xfrm>
              <a:off x="7795064" y="3021000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9" name="Rectangle 5"/>
            <p:cNvSpPr>
              <a:spLocks noChangeArrowheads="1"/>
            </p:cNvSpPr>
            <p:nvPr/>
          </p:nvSpPr>
          <p:spPr bwMode="auto">
            <a:xfrm>
              <a:off x="7697853" y="285898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0" name="Rectangle 5"/>
            <p:cNvSpPr>
              <a:spLocks noChangeArrowheads="1"/>
            </p:cNvSpPr>
            <p:nvPr/>
          </p:nvSpPr>
          <p:spPr bwMode="auto">
            <a:xfrm>
              <a:off x="7697853" y="2709924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Rectangle 5"/>
            <p:cNvSpPr>
              <a:spLocks noChangeArrowheads="1"/>
            </p:cNvSpPr>
            <p:nvPr/>
          </p:nvSpPr>
          <p:spPr bwMode="auto">
            <a:xfrm>
              <a:off x="7697853" y="2560868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2" name="Rectangle 5"/>
            <p:cNvSpPr>
              <a:spLocks noChangeArrowheads="1"/>
            </p:cNvSpPr>
            <p:nvPr/>
          </p:nvSpPr>
          <p:spPr bwMode="auto">
            <a:xfrm>
              <a:off x="7697853" y="241181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Rectangle 5"/>
            <p:cNvSpPr>
              <a:spLocks noChangeArrowheads="1"/>
            </p:cNvSpPr>
            <p:nvPr/>
          </p:nvSpPr>
          <p:spPr bwMode="auto">
            <a:xfrm>
              <a:off x="7697853" y="2262755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Rectangle 5"/>
            <p:cNvSpPr>
              <a:spLocks noChangeArrowheads="1"/>
            </p:cNvSpPr>
            <p:nvPr/>
          </p:nvSpPr>
          <p:spPr bwMode="auto">
            <a:xfrm>
              <a:off x="7697853" y="2113699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Line 355"/>
            <p:cNvSpPr>
              <a:spLocks noChangeShapeType="1"/>
            </p:cNvSpPr>
            <p:nvPr/>
          </p:nvSpPr>
          <p:spPr bwMode="auto">
            <a:xfrm rot="16200000" flipV="1">
              <a:off x="6966103" y="1407777"/>
              <a:ext cx="848733" cy="8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Line 355"/>
            <p:cNvSpPr>
              <a:spLocks noChangeShapeType="1"/>
            </p:cNvSpPr>
            <p:nvPr/>
          </p:nvSpPr>
          <p:spPr bwMode="auto">
            <a:xfrm rot="16200000" flipV="1">
              <a:off x="7401158" y="1397062"/>
              <a:ext cx="848733" cy="8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7" name="Text Box 506"/>
            <p:cNvSpPr txBox="1">
              <a:spLocks noChangeArrowheads="1"/>
            </p:cNvSpPr>
            <p:nvPr/>
          </p:nvSpPr>
          <p:spPr bwMode="auto">
            <a:xfrm>
              <a:off x="1480132" y="2528038"/>
              <a:ext cx="977266" cy="2346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Transformer</a:t>
              </a:r>
            </a:p>
          </p:txBody>
        </p:sp>
        <p:sp>
          <p:nvSpPr>
            <p:cNvPr id="488" name="Rectangle 126"/>
            <p:cNvSpPr>
              <a:spLocks noChangeArrowheads="1"/>
            </p:cNvSpPr>
            <p:nvPr/>
          </p:nvSpPr>
          <p:spPr bwMode="auto">
            <a:xfrm>
              <a:off x="3400441" y="859805"/>
              <a:ext cx="1530886" cy="2300287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9" name="Line 14"/>
            <p:cNvSpPr>
              <a:spLocks noChangeShapeType="1"/>
            </p:cNvSpPr>
            <p:nvPr/>
          </p:nvSpPr>
          <p:spPr bwMode="auto">
            <a:xfrm>
              <a:off x="879968" y="982190"/>
              <a:ext cx="0" cy="14901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0" name="Line 15"/>
            <p:cNvSpPr>
              <a:spLocks noChangeShapeType="1"/>
            </p:cNvSpPr>
            <p:nvPr/>
          </p:nvSpPr>
          <p:spPr bwMode="auto">
            <a:xfrm flipH="1">
              <a:off x="1041986" y="982190"/>
              <a:ext cx="0" cy="14901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Line 16"/>
            <p:cNvSpPr>
              <a:spLocks noChangeShapeType="1"/>
            </p:cNvSpPr>
            <p:nvPr/>
          </p:nvSpPr>
          <p:spPr bwMode="auto">
            <a:xfrm>
              <a:off x="1204004" y="1014594"/>
              <a:ext cx="0" cy="14901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Oval 20"/>
            <p:cNvSpPr>
              <a:spLocks noChangeAspect="1" noChangeArrowheads="1"/>
            </p:cNvSpPr>
            <p:nvPr/>
          </p:nvSpPr>
          <p:spPr bwMode="auto">
            <a:xfrm>
              <a:off x="847565" y="1792280"/>
              <a:ext cx="64800" cy="6803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3" name="Oval 21"/>
            <p:cNvSpPr>
              <a:spLocks noChangeAspect="1" noChangeArrowheads="1"/>
            </p:cNvSpPr>
            <p:nvPr/>
          </p:nvSpPr>
          <p:spPr bwMode="auto">
            <a:xfrm>
              <a:off x="1179548" y="2181146"/>
              <a:ext cx="64800" cy="6803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Oval 22"/>
            <p:cNvSpPr>
              <a:spLocks noChangeAspect="1" noChangeArrowheads="1"/>
            </p:cNvSpPr>
            <p:nvPr/>
          </p:nvSpPr>
          <p:spPr bwMode="auto">
            <a:xfrm>
              <a:off x="1030472" y="1986245"/>
              <a:ext cx="64800" cy="6803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Line 23"/>
            <p:cNvSpPr>
              <a:spLocks noChangeShapeType="1"/>
            </p:cNvSpPr>
            <p:nvPr/>
          </p:nvSpPr>
          <p:spPr bwMode="auto">
            <a:xfrm>
              <a:off x="1333327" y="1824584"/>
              <a:ext cx="92540" cy="9715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6" name="Line 24"/>
            <p:cNvSpPr>
              <a:spLocks noChangeShapeType="1"/>
            </p:cNvSpPr>
            <p:nvPr/>
          </p:nvSpPr>
          <p:spPr bwMode="auto">
            <a:xfrm>
              <a:off x="1339392" y="2019106"/>
              <a:ext cx="92540" cy="9715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Line 25"/>
            <p:cNvSpPr>
              <a:spLocks noChangeShapeType="1"/>
            </p:cNvSpPr>
            <p:nvPr/>
          </p:nvSpPr>
          <p:spPr bwMode="auto">
            <a:xfrm>
              <a:off x="1333327" y="2212579"/>
              <a:ext cx="92540" cy="9715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8" name="Line 26"/>
            <p:cNvSpPr>
              <a:spLocks noChangeShapeType="1"/>
            </p:cNvSpPr>
            <p:nvPr/>
          </p:nvSpPr>
          <p:spPr bwMode="auto">
            <a:xfrm flipH="1">
              <a:off x="900567" y="1824584"/>
              <a:ext cx="43276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9" name="Line 27"/>
            <p:cNvSpPr>
              <a:spLocks noChangeShapeType="1"/>
            </p:cNvSpPr>
            <p:nvPr/>
          </p:nvSpPr>
          <p:spPr bwMode="auto">
            <a:xfrm flipH="1">
              <a:off x="1209487" y="2212579"/>
              <a:ext cx="123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0" name="Line 28"/>
            <p:cNvSpPr>
              <a:spLocks noChangeShapeType="1"/>
            </p:cNvSpPr>
            <p:nvPr/>
          </p:nvSpPr>
          <p:spPr bwMode="auto">
            <a:xfrm flipH="1">
              <a:off x="1030472" y="2019106"/>
              <a:ext cx="30892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1" name="Line 45"/>
            <p:cNvSpPr>
              <a:spLocks noChangeShapeType="1"/>
            </p:cNvSpPr>
            <p:nvPr/>
          </p:nvSpPr>
          <p:spPr bwMode="auto">
            <a:xfrm flipH="1" flipV="1">
              <a:off x="1457168" y="2212579"/>
              <a:ext cx="277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2" name="Line 46"/>
            <p:cNvSpPr>
              <a:spLocks noChangeShapeType="1"/>
            </p:cNvSpPr>
            <p:nvPr/>
          </p:nvSpPr>
          <p:spPr bwMode="auto">
            <a:xfrm flipH="1">
              <a:off x="1463233" y="2019106"/>
              <a:ext cx="277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Line 47"/>
            <p:cNvSpPr>
              <a:spLocks noChangeShapeType="1"/>
            </p:cNvSpPr>
            <p:nvPr/>
          </p:nvSpPr>
          <p:spPr bwMode="auto">
            <a:xfrm flipH="1">
              <a:off x="1457168" y="1824584"/>
              <a:ext cx="277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4" name="Arc 112"/>
            <p:cNvSpPr>
              <a:spLocks/>
            </p:cNvSpPr>
            <p:nvPr/>
          </p:nvSpPr>
          <p:spPr bwMode="auto">
            <a:xfrm rot="10800000" flipV="1">
              <a:off x="2881493" y="1759810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5" name="Arc 113"/>
            <p:cNvSpPr>
              <a:spLocks/>
            </p:cNvSpPr>
            <p:nvPr/>
          </p:nvSpPr>
          <p:spPr bwMode="auto">
            <a:xfrm rot="10800000" flipV="1">
              <a:off x="2982862" y="1759810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Arc 114"/>
            <p:cNvSpPr>
              <a:spLocks/>
            </p:cNvSpPr>
            <p:nvPr/>
          </p:nvSpPr>
          <p:spPr bwMode="auto">
            <a:xfrm rot="10800000" flipV="1">
              <a:off x="3084233" y="1759810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Arc 116"/>
            <p:cNvSpPr>
              <a:spLocks/>
            </p:cNvSpPr>
            <p:nvPr/>
          </p:nvSpPr>
          <p:spPr bwMode="auto">
            <a:xfrm rot="10800000" flipV="1">
              <a:off x="2888137" y="1954332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Arc 117"/>
            <p:cNvSpPr>
              <a:spLocks/>
            </p:cNvSpPr>
            <p:nvPr/>
          </p:nvSpPr>
          <p:spPr bwMode="auto">
            <a:xfrm rot="10800000" flipV="1">
              <a:off x="2989506" y="1954332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Arc 118"/>
            <p:cNvSpPr>
              <a:spLocks/>
            </p:cNvSpPr>
            <p:nvPr/>
          </p:nvSpPr>
          <p:spPr bwMode="auto">
            <a:xfrm rot="10800000" flipV="1">
              <a:off x="3090877" y="1954332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Arc 120"/>
            <p:cNvSpPr>
              <a:spLocks/>
            </p:cNvSpPr>
            <p:nvPr/>
          </p:nvSpPr>
          <p:spPr bwMode="auto">
            <a:xfrm rot="10800000" flipV="1">
              <a:off x="2881493" y="2149233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1" name="Arc 121"/>
            <p:cNvSpPr>
              <a:spLocks/>
            </p:cNvSpPr>
            <p:nvPr/>
          </p:nvSpPr>
          <p:spPr bwMode="auto">
            <a:xfrm rot="10800000" flipV="1">
              <a:off x="2982862" y="2149233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2" name="Arc 122"/>
            <p:cNvSpPr>
              <a:spLocks/>
            </p:cNvSpPr>
            <p:nvPr/>
          </p:nvSpPr>
          <p:spPr bwMode="auto">
            <a:xfrm rot="10800000" flipV="1">
              <a:off x="3084233" y="2149233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3" name="Line 123"/>
            <p:cNvSpPr>
              <a:spLocks noChangeShapeType="1"/>
            </p:cNvSpPr>
            <p:nvPr/>
          </p:nvSpPr>
          <p:spPr bwMode="auto">
            <a:xfrm flipH="1">
              <a:off x="1967481" y="2213527"/>
              <a:ext cx="9202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4" name="Line 124"/>
            <p:cNvSpPr>
              <a:spLocks noChangeShapeType="1"/>
            </p:cNvSpPr>
            <p:nvPr/>
          </p:nvSpPr>
          <p:spPr bwMode="auto">
            <a:xfrm flipH="1">
              <a:off x="1973544" y="2019106"/>
              <a:ext cx="914144" cy="9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" name="Line 125"/>
            <p:cNvSpPr>
              <a:spLocks noChangeShapeType="1"/>
            </p:cNvSpPr>
            <p:nvPr/>
          </p:nvSpPr>
          <p:spPr bwMode="auto">
            <a:xfrm flipH="1">
              <a:off x="1967481" y="1824684"/>
              <a:ext cx="920207" cy="8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" name="Text Box 508"/>
            <p:cNvSpPr txBox="1">
              <a:spLocks noChangeArrowheads="1"/>
            </p:cNvSpPr>
            <p:nvPr/>
          </p:nvSpPr>
          <p:spPr bwMode="auto">
            <a:xfrm>
              <a:off x="653143" y="690558"/>
              <a:ext cx="832861" cy="2346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AC bus</a:t>
              </a:r>
            </a:p>
          </p:txBody>
        </p:sp>
        <p:sp>
          <p:nvSpPr>
            <p:cNvPr id="517" name="Text Box 509"/>
            <p:cNvSpPr txBox="1">
              <a:spLocks noChangeArrowheads="1"/>
            </p:cNvSpPr>
            <p:nvPr/>
          </p:nvSpPr>
          <p:spPr bwMode="auto">
            <a:xfrm>
              <a:off x="1089704" y="1464323"/>
              <a:ext cx="616480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CB</a:t>
              </a:r>
            </a:p>
          </p:txBody>
        </p:sp>
        <p:sp>
          <p:nvSpPr>
            <p:cNvPr id="518" name="Text Box 517"/>
            <p:cNvSpPr txBox="1">
              <a:spLocks noChangeArrowheads="1"/>
            </p:cNvSpPr>
            <p:nvPr/>
          </p:nvSpPr>
          <p:spPr bwMode="auto">
            <a:xfrm>
              <a:off x="2517286" y="1130855"/>
              <a:ext cx="883874" cy="593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AC </a:t>
              </a:r>
            </a:p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inductors</a:t>
              </a:r>
            </a:p>
          </p:txBody>
        </p:sp>
        <p:sp>
          <p:nvSpPr>
            <p:cNvPr id="519" name="Text Box 524"/>
            <p:cNvSpPr txBox="1">
              <a:spLocks noChangeArrowheads="1"/>
            </p:cNvSpPr>
            <p:nvPr/>
          </p:nvSpPr>
          <p:spPr bwMode="auto">
            <a:xfrm>
              <a:off x="3372510" y="3277577"/>
              <a:ext cx="1633061" cy="2346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AC supply inverter</a:t>
              </a:r>
            </a:p>
          </p:txBody>
        </p:sp>
        <p:sp>
          <p:nvSpPr>
            <p:cNvPr id="520" name="Line 527"/>
            <p:cNvSpPr>
              <a:spLocks noChangeAspect="1" noChangeShapeType="1"/>
            </p:cNvSpPr>
            <p:nvPr/>
          </p:nvSpPr>
          <p:spPr bwMode="auto">
            <a:xfrm rot="2700000">
              <a:off x="1449003" y="1786480"/>
              <a:ext cx="0" cy="762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1" name="Line 528"/>
            <p:cNvSpPr>
              <a:spLocks noChangeAspect="1" noChangeShapeType="1"/>
            </p:cNvSpPr>
            <p:nvPr/>
          </p:nvSpPr>
          <p:spPr bwMode="auto">
            <a:xfrm rot="8100000">
              <a:off x="1449003" y="1784579"/>
              <a:ext cx="0" cy="785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" name="Line 530"/>
            <p:cNvSpPr>
              <a:spLocks noChangeAspect="1" noChangeShapeType="1"/>
            </p:cNvSpPr>
            <p:nvPr/>
          </p:nvSpPr>
          <p:spPr bwMode="auto">
            <a:xfrm rot="2700000">
              <a:off x="1455068" y="1979573"/>
              <a:ext cx="0" cy="762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" name="Line 531"/>
            <p:cNvSpPr>
              <a:spLocks noChangeAspect="1" noChangeShapeType="1"/>
            </p:cNvSpPr>
            <p:nvPr/>
          </p:nvSpPr>
          <p:spPr bwMode="auto">
            <a:xfrm rot="8100000">
              <a:off x="1455068" y="1977672"/>
              <a:ext cx="0" cy="785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" name="Line 533"/>
            <p:cNvSpPr>
              <a:spLocks noChangeAspect="1" noChangeShapeType="1"/>
            </p:cNvSpPr>
            <p:nvPr/>
          </p:nvSpPr>
          <p:spPr bwMode="auto">
            <a:xfrm rot="2700000">
              <a:off x="1449003" y="2175904"/>
              <a:ext cx="0" cy="762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5" name="Line 534"/>
            <p:cNvSpPr>
              <a:spLocks noChangeAspect="1" noChangeShapeType="1"/>
            </p:cNvSpPr>
            <p:nvPr/>
          </p:nvSpPr>
          <p:spPr bwMode="auto">
            <a:xfrm rot="8100000">
              <a:off x="1449003" y="2174003"/>
              <a:ext cx="0" cy="785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6" name="Oval 525"/>
            <p:cNvSpPr/>
            <p:nvPr/>
          </p:nvSpPr>
          <p:spPr>
            <a:xfrm>
              <a:off x="1690058" y="1468244"/>
              <a:ext cx="324036" cy="1004512"/>
            </a:xfrm>
            <a:prstGeom prst="ellipse">
              <a:avLst/>
            </a:prstGeom>
            <a:solidFill>
              <a:srgbClr val="F79646">
                <a:lumMod val="60000"/>
                <a:lumOff val="40000"/>
              </a:srgb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7" name="Oval 526"/>
            <p:cNvSpPr/>
            <p:nvPr/>
          </p:nvSpPr>
          <p:spPr>
            <a:xfrm>
              <a:off x="1852076" y="1468244"/>
              <a:ext cx="324036" cy="1004512"/>
            </a:xfrm>
            <a:prstGeom prst="ellipse">
              <a:avLst/>
            </a:prstGeom>
            <a:solidFill>
              <a:srgbClr val="F79646">
                <a:lumMod val="60000"/>
                <a:lumOff val="40000"/>
              </a:srgb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8" name="Line 201"/>
            <p:cNvSpPr>
              <a:spLocks noChangeShapeType="1"/>
            </p:cNvSpPr>
            <p:nvPr/>
          </p:nvSpPr>
          <p:spPr bwMode="auto">
            <a:xfrm flipV="1">
              <a:off x="3189033" y="1819525"/>
              <a:ext cx="518331" cy="4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9" name="Line 202"/>
            <p:cNvSpPr>
              <a:spLocks noChangeShapeType="1"/>
            </p:cNvSpPr>
            <p:nvPr/>
          </p:nvSpPr>
          <p:spPr bwMode="auto">
            <a:xfrm flipV="1">
              <a:off x="3179321" y="2019106"/>
              <a:ext cx="90013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0" name="Line 203"/>
            <p:cNvSpPr>
              <a:spLocks noChangeShapeType="1"/>
            </p:cNvSpPr>
            <p:nvPr/>
          </p:nvSpPr>
          <p:spPr bwMode="auto">
            <a:xfrm flipV="1">
              <a:off x="3179321" y="2213527"/>
              <a:ext cx="12515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1" name="Line 534"/>
            <p:cNvSpPr>
              <a:spLocks noChangeShapeType="1"/>
            </p:cNvSpPr>
            <p:nvPr/>
          </p:nvSpPr>
          <p:spPr bwMode="auto">
            <a:xfrm flipH="1" flipV="1">
              <a:off x="4713434" y="2042046"/>
              <a:ext cx="0" cy="1008113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" name="Line 536"/>
            <p:cNvSpPr>
              <a:spLocks noChangeShapeType="1"/>
            </p:cNvSpPr>
            <p:nvPr/>
          </p:nvSpPr>
          <p:spPr bwMode="auto">
            <a:xfrm>
              <a:off x="4713434" y="961928"/>
              <a:ext cx="0" cy="100811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3" name="Oval 532"/>
            <p:cNvSpPr/>
            <p:nvPr/>
          </p:nvSpPr>
          <p:spPr>
            <a:xfrm flipH="1">
              <a:off x="4689134" y="934889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34" name="Rectangle 532"/>
            <p:cNvSpPr>
              <a:spLocks noChangeArrowheads="1"/>
            </p:cNvSpPr>
            <p:nvPr/>
          </p:nvSpPr>
          <p:spPr bwMode="auto">
            <a:xfrm flipH="1" flipV="1">
              <a:off x="4648627" y="2034847"/>
              <a:ext cx="129614" cy="32400"/>
            </a:xfrm>
            <a:prstGeom prst="rect">
              <a:avLst/>
            </a:prstGeom>
            <a:solidFill>
              <a:srgbClr val="000000"/>
            </a:solidFill>
            <a:ln w="2857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5" name="Rectangle 532"/>
            <p:cNvSpPr>
              <a:spLocks noChangeArrowheads="1"/>
            </p:cNvSpPr>
            <p:nvPr/>
          </p:nvSpPr>
          <p:spPr bwMode="auto">
            <a:xfrm flipH="1" flipV="1">
              <a:off x="4648627" y="1970040"/>
              <a:ext cx="129614" cy="32400"/>
            </a:xfrm>
            <a:prstGeom prst="rect">
              <a:avLst/>
            </a:prstGeom>
            <a:solidFill>
              <a:srgbClr val="000000"/>
            </a:solidFill>
            <a:ln w="2857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6" name="Freeform 289"/>
            <p:cNvSpPr>
              <a:spLocks/>
            </p:cNvSpPr>
            <p:nvPr/>
          </p:nvSpPr>
          <p:spPr bwMode="auto">
            <a:xfrm flipH="1">
              <a:off x="4399723" y="2187789"/>
              <a:ext cx="64800" cy="64800"/>
            </a:xfrm>
            <a:custGeom>
              <a:avLst/>
              <a:gdLst>
                <a:gd name="T0" fmla="*/ 0 w 15"/>
                <a:gd name="T1" fmla="*/ 15 h 13"/>
                <a:gd name="T2" fmla="*/ 2 w 15"/>
                <a:gd name="T3" fmla="*/ 7 h 13"/>
                <a:gd name="T4" fmla="*/ 8 w 15"/>
                <a:gd name="T5" fmla="*/ 2 h 13"/>
                <a:gd name="T6" fmla="*/ 17 w 15"/>
                <a:gd name="T7" fmla="*/ 0 h 13"/>
                <a:gd name="T8" fmla="*/ 23 w 15"/>
                <a:gd name="T9" fmla="*/ 2 h 13"/>
                <a:gd name="T10" fmla="*/ 29 w 15"/>
                <a:gd name="T11" fmla="*/ 7 h 13"/>
                <a:gd name="T12" fmla="*/ 31 w 15"/>
                <a:gd name="T13" fmla="*/ 15 h 13"/>
                <a:gd name="T14" fmla="*/ 29 w 15"/>
                <a:gd name="T15" fmla="*/ 25 h 13"/>
                <a:gd name="T16" fmla="*/ 23 w 15"/>
                <a:gd name="T17" fmla="*/ 30 h 13"/>
                <a:gd name="T18" fmla="*/ 17 w 15"/>
                <a:gd name="T19" fmla="*/ 32 h 13"/>
                <a:gd name="T20" fmla="*/ 8 w 15"/>
                <a:gd name="T21" fmla="*/ 30 h 13"/>
                <a:gd name="T22" fmla="*/ 2 w 15"/>
                <a:gd name="T23" fmla="*/ 25 h 13"/>
                <a:gd name="T24" fmla="*/ 0 w 15"/>
                <a:gd name="T25" fmla="*/ 15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10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1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7" name="Freeform 289"/>
            <p:cNvSpPr>
              <a:spLocks/>
            </p:cNvSpPr>
            <p:nvPr/>
          </p:nvSpPr>
          <p:spPr bwMode="auto">
            <a:xfrm flipH="1">
              <a:off x="3678443" y="1789680"/>
              <a:ext cx="64800" cy="64800"/>
            </a:xfrm>
            <a:custGeom>
              <a:avLst/>
              <a:gdLst>
                <a:gd name="T0" fmla="*/ 0 w 15"/>
                <a:gd name="T1" fmla="*/ 15 h 13"/>
                <a:gd name="T2" fmla="*/ 2 w 15"/>
                <a:gd name="T3" fmla="*/ 7 h 13"/>
                <a:gd name="T4" fmla="*/ 8 w 15"/>
                <a:gd name="T5" fmla="*/ 2 h 13"/>
                <a:gd name="T6" fmla="*/ 17 w 15"/>
                <a:gd name="T7" fmla="*/ 0 h 13"/>
                <a:gd name="T8" fmla="*/ 23 w 15"/>
                <a:gd name="T9" fmla="*/ 2 h 13"/>
                <a:gd name="T10" fmla="*/ 29 w 15"/>
                <a:gd name="T11" fmla="*/ 7 h 13"/>
                <a:gd name="T12" fmla="*/ 31 w 15"/>
                <a:gd name="T13" fmla="*/ 15 h 13"/>
                <a:gd name="T14" fmla="*/ 29 w 15"/>
                <a:gd name="T15" fmla="*/ 25 h 13"/>
                <a:gd name="T16" fmla="*/ 23 w 15"/>
                <a:gd name="T17" fmla="*/ 30 h 13"/>
                <a:gd name="T18" fmla="*/ 17 w 15"/>
                <a:gd name="T19" fmla="*/ 32 h 13"/>
                <a:gd name="T20" fmla="*/ 8 w 15"/>
                <a:gd name="T21" fmla="*/ 30 h 13"/>
                <a:gd name="T22" fmla="*/ 2 w 15"/>
                <a:gd name="T23" fmla="*/ 25 h 13"/>
                <a:gd name="T24" fmla="*/ 0 w 15"/>
                <a:gd name="T25" fmla="*/ 15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10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1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8" name="Freeform 289"/>
            <p:cNvSpPr>
              <a:spLocks/>
            </p:cNvSpPr>
            <p:nvPr/>
          </p:nvSpPr>
          <p:spPr bwMode="auto">
            <a:xfrm flipH="1">
              <a:off x="4031106" y="1989669"/>
              <a:ext cx="64800" cy="64800"/>
            </a:xfrm>
            <a:custGeom>
              <a:avLst/>
              <a:gdLst>
                <a:gd name="T0" fmla="*/ 0 w 15"/>
                <a:gd name="T1" fmla="*/ 15 h 13"/>
                <a:gd name="T2" fmla="*/ 2 w 15"/>
                <a:gd name="T3" fmla="*/ 7 h 13"/>
                <a:gd name="T4" fmla="*/ 8 w 15"/>
                <a:gd name="T5" fmla="*/ 2 h 13"/>
                <a:gd name="T6" fmla="*/ 17 w 15"/>
                <a:gd name="T7" fmla="*/ 0 h 13"/>
                <a:gd name="T8" fmla="*/ 23 w 15"/>
                <a:gd name="T9" fmla="*/ 2 h 13"/>
                <a:gd name="T10" fmla="*/ 29 w 15"/>
                <a:gd name="T11" fmla="*/ 7 h 13"/>
                <a:gd name="T12" fmla="*/ 31 w 15"/>
                <a:gd name="T13" fmla="*/ 15 h 13"/>
                <a:gd name="T14" fmla="*/ 29 w 15"/>
                <a:gd name="T15" fmla="*/ 25 h 13"/>
                <a:gd name="T16" fmla="*/ 23 w 15"/>
                <a:gd name="T17" fmla="*/ 30 h 13"/>
                <a:gd name="T18" fmla="*/ 17 w 15"/>
                <a:gd name="T19" fmla="*/ 32 h 13"/>
                <a:gd name="T20" fmla="*/ 8 w 15"/>
                <a:gd name="T21" fmla="*/ 30 h 13"/>
                <a:gd name="T22" fmla="*/ 2 w 15"/>
                <a:gd name="T23" fmla="*/ 25 h 13"/>
                <a:gd name="T24" fmla="*/ 0 w 15"/>
                <a:gd name="T25" fmla="*/ 15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10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1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9" name="Oval 538"/>
            <p:cNvSpPr/>
            <p:nvPr/>
          </p:nvSpPr>
          <p:spPr>
            <a:xfrm flipH="1">
              <a:off x="3681640" y="3020073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40" name="Line 219"/>
            <p:cNvSpPr>
              <a:spLocks noChangeShapeType="1"/>
            </p:cNvSpPr>
            <p:nvPr/>
          </p:nvSpPr>
          <p:spPr bwMode="auto">
            <a:xfrm flipH="1">
              <a:off x="3632986" y="1254722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1" name="Line 220"/>
            <p:cNvSpPr>
              <a:spLocks noChangeShapeType="1"/>
            </p:cNvSpPr>
            <p:nvPr/>
          </p:nvSpPr>
          <p:spPr bwMode="auto">
            <a:xfrm>
              <a:off x="3760387" y="1323585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" name="Line 221"/>
            <p:cNvSpPr>
              <a:spLocks noChangeShapeType="1"/>
            </p:cNvSpPr>
            <p:nvPr/>
          </p:nvSpPr>
          <p:spPr bwMode="auto">
            <a:xfrm flipH="1">
              <a:off x="3786764" y="1320727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" name="Line 223"/>
            <p:cNvSpPr>
              <a:spLocks noChangeShapeType="1"/>
            </p:cNvSpPr>
            <p:nvPr/>
          </p:nvSpPr>
          <p:spPr bwMode="auto">
            <a:xfrm flipV="1">
              <a:off x="3706315" y="1430741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4" name="Line 224"/>
            <p:cNvSpPr>
              <a:spLocks noChangeShapeType="1"/>
            </p:cNvSpPr>
            <p:nvPr/>
          </p:nvSpPr>
          <p:spPr bwMode="auto">
            <a:xfrm flipH="1">
              <a:off x="3632986" y="1542754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5" name="Line 225"/>
            <p:cNvSpPr>
              <a:spLocks noChangeShapeType="1"/>
            </p:cNvSpPr>
            <p:nvPr/>
          </p:nvSpPr>
          <p:spPr bwMode="auto">
            <a:xfrm flipH="1">
              <a:off x="3786764" y="1469317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6" name="Line 218"/>
            <p:cNvSpPr>
              <a:spLocks noChangeShapeType="1"/>
            </p:cNvSpPr>
            <p:nvPr/>
          </p:nvSpPr>
          <p:spPr bwMode="auto">
            <a:xfrm flipH="1">
              <a:off x="3632986" y="125472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7" name="Line 222"/>
            <p:cNvSpPr>
              <a:spLocks noChangeShapeType="1"/>
            </p:cNvSpPr>
            <p:nvPr/>
          </p:nvSpPr>
          <p:spPr bwMode="auto">
            <a:xfrm>
              <a:off x="3706314" y="1320727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8" name="Freeform 226"/>
            <p:cNvSpPr>
              <a:spLocks/>
            </p:cNvSpPr>
            <p:nvPr/>
          </p:nvSpPr>
          <p:spPr bwMode="auto">
            <a:xfrm flipH="1">
              <a:off x="3596983" y="1362734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9" name="Line 227"/>
            <p:cNvSpPr>
              <a:spLocks noChangeShapeType="1"/>
            </p:cNvSpPr>
            <p:nvPr/>
          </p:nvSpPr>
          <p:spPr bwMode="auto">
            <a:xfrm flipH="1">
              <a:off x="3596983" y="1362734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0" name="Freeform 228"/>
            <p:cNvSpPr>
              <a:spLocks/>
            </p:cNvSpPr>
            <p:nvPr/>
          </p:nvSpPr>
          <p:spPr bwMode="auto">
            <a:xfrm flipH="1">
              <a:off x="3706314" y="1429312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1" name="Line 283"/>
            <p:cNvSpPr>
              <a:spLocks noChangeShapeType="1"/>
            </p:cNvSpPr>
            <p:nvPr/>
          </p:nvSpPr>
          <p:spPr bwMode="auto">
            <a:xfrm>
              <a:off x="3704995" y="966690"/>
              <a:ext cx="0" cy="36004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2" name="Line 284"/>
            <p:cNvSpPr>
              <a:spLocks noChangeShapeType="1"/>
            </p:cNvSpPr>
            <p:nvPr/>
          </p:nvSpPr>
          <p:spPr bwMode="auto">
            <a:xfrm>
              <a:off x="3704995" y="1470746"/>
              <a:ext cx="0" cy="111612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" name="Freeform 262"/>
            <p:cNvSpPr>
              <a:spLocks/>
            </p:cNvSpPr>
            <p:nvPr/>
          </p:nvSpPr>
          <p:spPr bwMode="auto">
            <a:xfrm flipH="1">
              <a:off x="3685945" y="1235386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4" name="Oval 553"/>
            <p:cNvSpPr/>
            <p:nvPr/>
          </p:nvSpPr>
          <p:spPr>
            <a:xfrm flipH="1">
              <a:off x="3683278" y="934889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5" name="Freeform 262"/>
            <p:cNvSpPr>
              <a:spLocks/>
            </p:cNvSpPr>
            <p:nvPr/>
          </p:nvSpPr>
          <p:spPr bwMode="auto">
            <a:xfrm flipH="1">
              <a:off x="3685945" y="1525899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6" name="Line 219"/>
            <p:cNvSpPr>
              <a:spLocks noChangeShapeType="1"/>
            </p:cNvSpPr>
            <p:nvPr/>
          </p:nvSpPr>
          <p:spPr bwMode="auto">
            <a:xfrm flipH="1">
              <a:off x="3630605" y="2514862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7" name="Line 220"/>
            <p:cNvSpPr>
              <a:spLocks noChangeShapeType="1"/>
            </p:cNvSpPr>
            <p:nvPr/>
          </p:nvSpPr>
          <p:spPr bwMode="auto">
            <a:xfrm>
              <a:off x="3758006" y="2583725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8" name="Line 221"/>
            <p:cNvSpPr>
              <a:spLocks noChangeShapeType="1"/>
            </p:cNvSpPr>
            <p:nvPr/>
          </p:nvSpPr>
          <p:spPr bwMode="auto">
            <a:xfrm flipH="1">
              <a:off x="3784383" y="2580867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9" name="Line 223"/>
            <p:cNvSpPr>
              <a:spLocks noChangeShapeType="1"/>
            </p:cNvSpPr>
            <p:nvPr/>
          </p:nvSpPr>
          <p:spPr bwMode="auto">
            <a:xfrm flipV="1">
              <a:off x="3703934" y="2690881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0" name="Line 224"/>
            <p:cNvSpPr>
              <a:spLocks noChangeShapeType="1"/>
            </p:cNvSpPr>
            <p:nvPr/>
          </p:nvSpPr>
          <p:spPr bwMode="auto">
            <a:xfrm flipH="1">
              <a:off x="3630605" y="2802894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1" name="Line 225"/>
            <p:cNvSpPr>
              <a:spLocks noChangeShapeType="1"/>
            </p:cNvSpPr>
            <p:nvPr/>
          </p:nvSpPr>
          <p:spPr bwMode="auto">
            <a:xfrm flipH="1">
              <a:off x="3784383" y="2729457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2" name="Line 218"/>
            <p:cNvSpPr>
              <a:spLocks noChangeShapeType="1"/>
            </p:cNvSpPr>
            <p:nvPr/>
          </p:nvSpPr>
          <p:spPr bwMode="auto">
            <a:xfrm flipH="1">
              <a:off x="3630605" y="251486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" name="Line 222"/>
            <p:cNvSpPr>
              <a:spLocks noChangeShapeType="1"/>
            </p:cNvSpPr>
            <p:nvPr/>
          </p:nvSpPr>
          <p:spPr bwMode="auto">
            <a:xfrm>
              <a:off x="3703933" y="2580867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" name="Freeform 226"/>
            <p:cNvSpPr>
              <a:spLocks/>
            </p:cNvSpPr>
            <p:nvPr/>
          </p:nvSpPr>
          <p:spPr bwMode="auto">
            <a:xfrm flipH="1">
              <a:off x="3594602" y="2622874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Line 227"/>
            <p:cNvSpPr>
              <a:spLocks noChangeShapeType="1"/>
            </p:cNvSpPr>
            <p:nvPr/>
          </p:nvSpPr>
          <p:spPr bwMode="auto">
            <a:xfrm flipH="1">
              <a:off x="3594602" y="2622874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" name="Freeform 228"/>
            <p:cNvSpPr>
              <a:spLocks/>
            </p:cNvSpPr>
            <p:nvPr/>
          </p:nvSpPr>
          <p:spPr bwMode="auto">
            <a:xfrm flipH="1">
              <a:off x="3703933" y="2689452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" name="Line 284"/>
            <p:cNvSpPr>
              <a:spLocks noChangeShapeType="1"/>
            </p:cNvSpPr>
            <p:nvPr/>
          </p:nvSpPr>
          <p:spPr bwMode="auto">
            <a:xfrm>
              <a:off x="3708212" y="2720658"/>
              <a:ext cx="1" cy="32403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" name="Freeform 262"/>
            <p:cNvSpPr>
              <a:spLocks/>
            </p:cNvSpPr>
            <p:nvPr/>
          </p:nvSpPr>
          <p:spPr bwMode="auto">
            <a:xfrm flipH="1">
              <a:off x="3683564" y="2495526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" name="Freeform 262"/>
            <p:cNvSpPr>
              <a:spLocks/>
            </p:cNvSpPr>
            <p:nvPr/>
          </p:nvSpPr>
          <p:spPr bwMode="auto">
            <a:xfrm flipH="1">
              <a:off x="3683564" y="2786039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0" name="Oval 569"/>
            <p:cNvSpPr/>
            <p:nvPr/>
          </p:nvSpPr>
          <p:spPr>
            <a:xfrm flipH="1">
              <a:off x="4039299" y="3020073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1" name="Line 219"/>
            <p:cNvSpPr>
              <a:spLocks noChangeShapeType="1"/>
            </p:cNvSpPr>
            <p:nvPr/>
          </p:nvSpPr>
          <p:spPr bwMode="auto">
            <a:xfrm flipH="1">
              <a:off x="3990645" y="1255007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" name="Line 220"/>
            <p:cNvSpPr>
              <a:spLocks noChangeShapeType="1"/>
            </p:cNvSpPr>
            <p:nvPr/>
          </p:nvSpPr>
          <p:spPr bwMode="auto">
            <a:xfrm>
              <a:off x="4118046" y="1323870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3" name="Line 221"/>
            <p:cNvSpPr>
              <a:spLocks noChangeShapeType="1"/>
            </p:cNvSpPr>
            <p:nvPr/>
          </p:nvSpPr>
          <p:spPr bwMode="auto">
            <a:xfrm flipH="1">
              <a:off x="4144423" y="1321012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4" name="Line 223"/>
            <p:cNvSpPr>
              <a:spLocks noChangeShapeType="1"/>
            </p:cNvSpPr>
            <p:nvPr/>
          </p:nvSpPr>
          <p:spPr bwMode="auto">
            <a:xfrm flipV="1">
              <a:off x="4063974" y="1431026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" name="Line 224"/>
            <p:cNvSpPr>
              <a:spLocks noChangeShapeType="1"/>
            </p:cNvSpPr>
            <p:nvPr/>
          </p:nvSpPr>
          <p:spPr bwMode="auto">
            <a:xfrm flipH="1">
              <a:off x="3990645" y="1543039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" name="Line 225"/>
            <p:cNvSpPr>
              <a:spLocks noChangeShapeType="1"/>
            </p:cNvSpPr>
            <p:nvPr/>
          </p:nvSpPr>
          <p:spPr bwMode="auto">
            <a:xfrm flipH="1">
              <a:off x="4144423" y="1469602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" name="Line 218"/>
            <p:cNvSpPr>
              <a:spLocks noChangeShapeType="1"/>
            </p:cNvSpPr>
            <p:nvPr/>
          </p:nvSpPr>
          <p:spPr bwMode="auto">
            <a:xfrm flipH="1">
              <a:off x="3990645" y="1255007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8" name="Line 222"/>
            <p:cNvSpPr>
              <a:spLocks noChangeShapeType="1"/>
            </p:cNvSpPr>
            <p:nvPr/>
          </p:nvSpPr>
          <p:spPr bwMode="auto">
            <a:xfrm>
              <a:off x="4063973" y="1321012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9" name="Freeform 226"/>
            <p:cNvSpPr>
              <a:spLocks/>
            </p:cNvSpPr>
            <p:nvPr/>
          </p:nvSpPr>
          <p:spPr bwMode="auto">
            <a:xfrm flipH="1">
              <a:off x="3954642" y="1363019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0" name="Line 227"/>
            <p:cNvSpPr>
              <a:spLocks noChangeShapeType="1"/>
            </p:cNvSpPr>
            <p:nvPr/>
          </p:nvSpPr>
          <p:spPr bwMode="auto">
            <a:xfrm flipH="1">
              <a:off x="3954642" y="1363019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1" name="Freeform 228"/>
            <p:cNvSpPr>
              <a:spLocks/>
            </p:cNvSpPr>
            <p:nvPr/>
          </p:nvSpPr>
          <p:spPr bwMode="auto">
            <a:xfrm flipH="1">
              <a:off x="4063973" y="1429597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2" name="Line 283"/>
            <p:cNvSpPr>
              <a:spLocks noChangeShapeType="1"/>
            </p:cNvSpPr>
            <p:nvPr/>
          </p:nvSpPr>
          <p:spPr bwMode="auto">
            <a:xfrm>
              <a:off x="4062654" y="966975"/>
              <a:ext cx="0" cy="36004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3" name="Line 284"/>
            <p:cNvSpPr>
              <a:spLocks noChangeShapeType="1"/>
            </p:cNvSpPr>
            <p:nvPr/>
          </p:nvSpPr>
          <p:spPr bwMode="auto">
            <a:xfrm>
              <a:off x="4062654" y="1471031"/>
              <a:ext cx="0" cy="111612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4" name="Freeform 262"/>
            <p:cNvSpPr>
              <a:spLocks/>
            </p:cNvSpPr>
            <p:nvPr/>
          </p:nvSpPr>
          <p:spPr bwMode="auto">
            <a:xfrm flipH="1">
              <a:off x="4043604" y="1235671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5" name="Oval 584"/>
            <p:cNvSpPr/>
            <p:nvPr/>
          </p:nvSpPr>
          <p:spPr>
            <a:xfrm flipH="1">
              <a:off x="4040937" y="934889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6" name="Freeform 262"/>
            <p:cNvSpPr>
              <a:spLocks/>
            </p:cNvSpPr>
            <p:nvPr/>
          </p:nvSpPr>
          <p:spPr bwMode="auto">
            <a:xfrm flipH="1">
              <a:off x="4043604" y="1526184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7" name="Line 219"/>
            <p:cNvSpPr>
              <a:spLocks noChangeShapeType="1"/>
            </p:cNvSpPr>
            <p:nvPr/>
          </p:nvSpPr>
          <p:spPr bwMode="auto">
            <a:xfrm flipH="1">
              <a:off x="3988264" y="2515147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8" name="Line 220"/>
            <p:cNvSpPr>
              <a:spLocks noChangeShapeType="1"/>
            </p:cNvSpPr>
            <p:nvPr/>
          </p:nvSpPr>
          <p:spPr bwMode="auto">
            <a:xfrm>
              <a:off x="4115665" y="2584010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9" name="Line 221"/>
            <p:cNvSpPr>
              <a:spLocks noChangeShapeType="1"/>
            </p:cNvSpPr>
            <p:nvPr/>
          </p:nvSpPr>
          <p:spPr bwMode="auto">
            <a:xfrm flipH="1">
              <a:off x="4142042" y="2581152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0" name="Line 223"/>
            <p:cNvSpPr>
              <a:spLocks noChangeShapeType="1"/>
            </p:cNvSpPr>
            <p:nvPr/>
          </p:nvSpPr>
          <p:spPr bwMode="auto">
            <a:xfrm flipV="1">
              <a:off x="4061593" y="2691166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1" name="Line 224"/>
            <p:cNvSpPr>
              <a:spLocks noChangeShapeType="1"/>
            </p:cNvSpPr>
            <p:nvPr/>
          </p:nvSpPr>
          <p:spPr bwMode="auto">
            <a:xfrm flipH="1">
              <a:off x="3988264" y="2803179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2" name="Line 225"/>
            <p:cNvSpPr>
              <a:spLocks noChangeShapeType="1"/>
            </p:cNvSpPr>
            <p:nvPr/>
          </p:nvSpPr>
          <p:spPr bwMode="auto">
            <a:xfrm flipH="1">
              <a:off x="4142042" y="2729742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" name="Line 218"/>
            <p:cNvSpPr>
              <a:spLocks noChangeShapeType="1"/>
            </p:cNvSpPr>
            <p:nvPr/>
          </p:nvSpPr>
          <p:spPr bwMode="auto">
            <a:xfrm flipH="1">
              <a:off x="3988264" y="2515147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4" name="Line 222"/>
            <p:cNvSpPr>
              <a:spLocks noChangeShapeType="1"/>
            </p:cNvSpPr>
            <p:nvPr/>
          </p:nvSpPr>
          <p:spPr bwMode="auto">
            <a:xfrm>
              <a:off x="4061592" y="2581152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5" name="Freeform 226"/>
            <p:cNvSpPr>
              <a:spLocks/>
            </p:cNvSpPr>
            <p:nvPr/>
          </p:nvSpPr>
          <p:spPr bwMode="auto">
            <a:xfrm flipH="1">
              <a:off x="3952261" y="2623159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6" name="Line 227"/>
            <p:cNvSpPr>
              <a:spLocks noChangeShapeType="1"/>
            </p:cNvSpPr>
            <p:nvPr/>
          </p:nvSpPr>
          <p:spPr bwMode="auto">
            <a:xfrm flipH="1">
              <a:off x="3952261" y="2623159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7" name="Freeform 228"/>
            <p:cNvSpPr>
              <a:spLocks/>
            </p:cNvSpPr>
            <p:nvPr/>
          </p:nvSpPr>
          <p:spPr bwMode="auto">
            <a:xfrm flipH="1">
              <a:off x="4061592" y="2689737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8" name="Freeform 262"/>
            <p:cNvSpPr>
              <a:spLocks/>
            </p:cNvSpPr>
            <p:nvPr/>
          </p:nvSpPr>
          <p:spPr bwMode="auto">
            <a:xfrm flipH="1">
              <a:off x="4041223" y="2495811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9" name="Freeform 262"/>
            <p:cNvSpPr>
              <a:spLocks/>
            </p:cNvSpPr>
            <p:nvPr/>
          </p:nvSpPr>
          <p:spPr bwMode="auto">
            <a:xfrm flipH="1">
              <a:off x="4041223" y="2786324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0" name="Oval 599"/>
            <p:cNvSpPr/>
            <p:nvPr/>
          </p:nvSpPr>
          <p:spPr>
            <a:xfrm flipH="1">
              <a:off x="4396014" y="3020073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01" name="Line 219"/>
            <p:cNvSpPr>
              <a:spLocks noChangeShapeType="1"/>
            </p:cNvSpPr>
            <p:nvPr/>
          </p:nvSpPr>
          <p:spPr bwMode="auto">
            <a:xfrm flipH="1">
              <a:off x="4347360" y="1249960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2" name="Line 220"/>
            <p:cNvSpPr>
              <a:spLocks noChangeShapeType="1"/>
            </p:cNvSpPr>
            <p:nvPr/>
          </p:nvSpPr>
          <p:spPr bwMode="auto">
            <a:xfrm>
              <a:off x="4474761" y="1318823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3" name="Line 221"/>
            <p:cNvSpPr>
              <a:spLocks noChangeShapeType="1"/>
            </p:cNvSpPr>
            <p:nvPr/>
          </p:nvSpPr>
          <p:spPr bwMode="auto">
            <a:xfrm flipH="1">
              <a:off x="4501138" y="1315965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" name="Line 223"/>
            <p:cNvSpPr>
              <a:spLocks noChangeShapeType="1"/>
            </p:cNvSpPr>
            <p:nvPr/>
          </p:nvSpPr>
          <p:spPr bwMode="auto">
            <a:xfrm flipV="1">
              <a:off x="4420689" y="1425979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5" name="Line 224"/>
            <p:cNvSpPr>
              <a:spLocks noChangeShapeType="1"/>
            </p:cNvSpPr>
            <p:nvPr/>
          </p:nvSpPr>
          <p:spPr bwMode="auto">
            <a:xfrm flipH="1">
              <a:off x="4347360" y="153799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6" name="Line 225"/>
            <p:cNvSpPr>
              <a:spLocks noChangeShapeType="1"/>
            </p:cNvSpPr>
            <p:nvPr/>
          </p:nvSpPr>
          <p:spPr bwMode="auto">
            <a:xfrm flipH="1">
              <a:off x="4501138" y="1464555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7" name="Line 218"/>
            <p:cNvSpPr>
              <a:spLocks noChangeShapeType="1"/>
            </p:cNvSpPr>
            <p:nvPr/>
          </p:nvSpPr>
          <p:spPr bwMode="auto">
            <a:xfrm flipH="1">
              <a:off x="4347360" y="1249960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8" name="Line 222"/>
            <p:cNvSpPr>
              <a:spLocks noChangeShapeType="1"/>
            </p:cNvSpPr>
            <p:nvPr/>
          </p:nvSpPr>
          <p:spPr bwMode="auto">
            <a:xfrm>
              <a:off x="4420688" y="1315965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9" name="Freeform 226"/>
            <p:cNvSpPr>
              <a:spLocks/>
            </p:cNvSpPr>
            <p:nvPr/>
          </p:nvSpPr>
          <p:spPr bwMode="auto">
            <a:xfrm flipH="1">
              <a:off x="4311357" y="1357972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0" name="Line 227"/>
            <p:cNvSpPr>
              <a:spLocks noChangeShapeType="1"/>
            </p:cNvSpPr>
            <p:nvPr/>
          </p:nvSpPr>
          <p:spPr bwMode="auto">
            <a:xfrm flipH="1">
              <a:off x="4311357" y="135797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1" name="Freeform 228"/>
            <p:cNvSpPr>
              <a:spLocks/>
            </p:cNvSpPr>
            <p:nvPr/>
          </p:nvSpPr>
          <p:spPr bwMode="auto">
            <a:xfrm flipH="1">
              <a:off x="4420688" y="1424550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2" name="Line 283"/>
            <p:cNvSpPr>
              <a:spLocks noChangeShapeType="1"/>
            </p:cNvSpPr>
            <p:nvPr/>
          </p:nvSpPr>
          <p:spPr bwMode="auto">
            <a:xfrm>
              <a:off x="4419369" y="961928"/>
              <a:ext cx="0" cy="36004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" name="Line 284"/>
            <p:cNvSpPr>
              <a:spLocks noChangeShapeType="1"/>
            </p:cNvSpPr>
            <p:nvPr/>
          </p:nvSpPr>
          <p:spPr bwMode="auto">
            <a:xfrm>
              <a:off x="4419369" y="1465984"/>
              <a:ext cx="0" cy="111612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4" name="Freeform 262"/>
            <p:cNvSpPr>
              <a:spLocks/>
            </p:cNvSpPr>
            <p:nvPr/>
          </p:nvSpPr>
          <p:spPr bwMode="auto">
            <a:xfrm flipH="1">
              <a:off x="4400319" y="1230624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" name="Oval 614"/>
            <p:cNvSpPr/>
            <p:nvPr/>
          </p:nvSpPr>
          <p:spPr>
            <a:xfrm flipH="1">
              <a:off x="4397652" y="934889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" name="Freeform 262"/>
            <p:cNvSpPr>
              <a:spLocks/>
            </p:cNvSpPr>
            <p:nvPr/>
          </p:nvSpPr>
          <p:spPr bwMode="auto">
            <a:xfrm flipH="1">
              <a:off x="4400319" y="1521137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" name="Line 219"/>
            <p:cNvSpPr>
              <a:spLocks noChangeShapeType="1"/>
            </p:cNvSpPr>
            <p:nvPr/>
          </p:nvSpPr>
          <p:spPr bwMode="auto">
            <a:xfrm flipH="1">
              <a:off x="4344979" y="2510100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" name="Line 220"/>
            <p:cNvSpPr>
              <a:spLocks noChangeShapeType="1"/>
            </p:cNvSpPr>
            <p:nvPr/>
          </p:nvSpPr>
          <p:spPr bwMode="auto">
            <a:xfrm>
              <a:off x="4472380" y="2578963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9" name="Line 221"/>
            <p:cNvSpPr>
              <a:spLocks noChangeShapeType="1"/>
            </p:cNvSpPr>
            <p:nvPr/>
          </p:nvSpPr>
          <p:spPr bwMode="auto">
            <a:xfrm flipH="1">
              <a:off x="4498757" y="2576105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" name="Line 223"/>
            <p:cNvSpPr>
              <a:spLocks noChangeShapeType="1"/>
            </p:cNvSpPr>
            <p:nvPr/>
          </p:nvSpPr>
          <p:spPr bwMode="auto">
            <a:xfrm flipV="1">
              <a:off x="4418308" y="2686119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1" name="Line 224"/>
            <p:cNvSpPr>
              <a:spLocks noChangeShapeType="1"/>
            </p:cNvSpPr>
            <p:nvPr/>
          </p:nvSpPr>
          <p:spPr bwMode="auto">
            <a:xfrm flipH="1">
              <a:off x="4344979" y="279813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2" name="Line 225"/>
            <p:cNvSpPr>
              <a:spLocks noChangeShapeType="1"/>
            </p:cNvSpPr>
            <p:nvPr/>
          </p:nvSpPr>
          <p:spPr bwMode="auto">
            <a:xfrm flipH="1">
              <a:off x="4498757" y="2724695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3" name="Line 218"/>
            <p:cNvSpPr>
              <a:spLocks noChangeShapeType="1"/>
            </p:cNvSpPr>
            <p:nvPr/>
          </p:nvSpPr>
          <p:spPr bwMode="auto">
            <a:xfrm flipH="1">
              <a:off x="4344979" y="2510100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" name="Line 222"/>
            <p:cNvSpPr>
              <a:spLocks noChangeShapeType="1"/>
            </p:cNvSpPr>
            <p:nvPr/>
          </p:nvSpPr>
          <p:spPr bwMode="auto">
            <a:xfrm>
              <a:off x="4418307" y="2576105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" name="Freeform 226"/>
            <p:cNvSpPr>
              <a:spLocks/>
            </p:cNvSpPr>
            <p:nvPr/>
          </p:nvSpPr>
          <p:spPr bwMode="auto">
            <a:xfrm flipH="1">
              <a:off x="4308976" y="2618112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6" name="Line 227"/>
            <p:cNvSpPr>
              <a:spLocks noChangeShapeType="1"/>
            </p:cNvSpPr>
            <p:nvPr/>
          </p:nvSpPr>
          <p:spPr bwMode="auto">
            <a:xfrm flipH="1">
              <a:off x="4308976" y="261811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7" name="Freeform 228"/>
            <p:cNvSpPr>
              <a:spLocks/>
            </p:cNvSpPr>
            <p:nvPr/>
          </p:nvSpPr>
          <p:spPr bwMode="auto">
            <a:xfrm flipH="1">
              <a:off x="4418307" y="2684690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8" name="Line 284"/>
            <p:cNvSpPr>
              <a:spLocks noChangeShapeType="1"/>
            </p:cNvSpPr>
            <p:nvPr/>
          </p:nvSpPr>
          <p:spPr bwMode="auto">
            <a:xfrm>
              <a:off x="4416987" y="2726125"/>
              <a:ext cx="2381" cy="32403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9" name="Freeform 262"/>
            <p:cNvSpPr>
              <a:spLocks/>
            </p:cNvSpPr>
            <p:nvPr/>
          </p:nvSpPr>
          <p:spPr bwMode="auto">
            <a:xfrm flipH="1">
              <a:off x="4397938" y="2490764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0" name="Freeform 262"/>
            <p:cNvSpPr>
              <a:spLocks/>
            </p:cNvSpPr>
            <p:nvPr/>
          </p:nvSpPr>
          <p:spPr bwMode="auto">
            <a:xfrm flipH="1">
              <a:off x="4397938" y="2781277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1" name="Oval 630"/>
            <p:cNvSpPr/>
            <p:nvPr/>
          </p:nvSpPr>
          <p:spPr>
            <a:xfrm flipH="1">
              <a:off x="4688340" y="3020073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32" name="Text Box 513"/>
            <p:cNvSpPr txBox="1">
              <a:spLocks noChangeArrowheads="1"/>
            </p:cNvSpPr>
            <p:nvPr/>
          </p:nvSpPr>
          <p:spPr bwMode="auto">
            <a:xfrm>
              <a:off x="4190822" y="585567"/>
              <a:ext cx="1589610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Inverter’s DC bus</a:t>
              </a:r>
            </a:p>
          </p:txBody>
        </p:sp>
        <p:sp>
          <p:nvSpPr>
            <p:cNvPr id="633" name="Text Box 517"/>
            <p:cNvSpPr txBox="1">
              <a:spLocks noChangeArrowheads="1"/>
            </p:cNvSpPr>
            <p:nvPr/>
          </p:nvSpPr>
          <p:spPr bwMode="auto">
            <a:xfrm>
              <a:off x="2554398" y="863531"/>
              <a:ext cx="694720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Diodes</a:t>
              </a:r>
            </a:p>
          </p:txBody>
        </p:sp>
        <p:sp>
          <p:nvSpPr>
            <p:cNvPr id="634" name="Text Box 517"/>
            <p:cNvSpPr txBox="1">
              <a:spLocks noChangeArrowheads="1"/>
            </p:cNvSpPr>
            <p:nvPr/>
          </p:nvSpPr>
          <p:spPr bwMode="auto">
            <a:xfrm>
              <a:off x="1160781" y="2928934"/>
              <a:ext cx="1858499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Fast switching devices</a:t>
              </a:r>
            </a:p>
          </p:txBody>
        </p:sp>
        <p:cxnSp>
          <p:nvCxnSpPr>
            <p:cNvPr id="635" name="Straight Arrow Connector 634"/>
            <p:cNvCxnSpPr/>
            <p:nvPr/>
          </p:nvCxnSpPr>
          <p:spPr>
            <a:xfrm>
              <a:off x="3186480" y="1035272"/>
              <a:ext cx="374755" cy="314794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tailEnd type="arrow"/>
            </a:ln>
            <a:effectLst/>
          </p:spPr>
        </p:cxnSp>
        <p:cxnSp>
          <p:nvCxnSpPr>
            <p:cNvPr id="636" name="Straight Arrow Connector 635"/>
            <p:cNvCxnSpPr/>
            <p:nvPr/>
          </p:nvCxnSpPr>
          <p:spPr>
            <a:xfrm flipV="1">
              <a:off x="2974310" y="2745557"/>
              <a:ext cx="732064" cy="299047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tailEnd type="arrow"/>
            </a:ln>
            <a:effectLst/>
          </p:spPr>
        </p:cxnSp>
        <p:sp>
          <p:nvSpPr>
            <p:cNvPr id="637" name="Line 284"/>
            <p:cNvSpPr>
              <a:spLocks noChangeShapeType="1"/>
            </p:cNvSpPr>
            <p:nvPr/>
          </p:nvSpPr>
          <p:spPr bwMode="auto">
            <a:xfrm>
              <a:off x="4063018" y="2723039"/>
              <a:ext cx="1" cy="32403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8" name="Line 340"/>
            <p:cNvSpPr>
              <a:spLocks noChangeShapeType="1"/>
            </p:cNvSpPr>
            <p:nvPr/>
          </p:nvSpPr>
          <p:spPr bwMode="auto">
            <a:xfrm flipV="1">
              <a:off x="3587986" y="3066578"/>
              <a:ext cx="447215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9" name="Line 340"/>
            <p:cNvSpPr>
              <a:spLocks noChangeShapeType="1"/>
            </p:cNvSpPr>
            <p:nvPr/>
          </p:nvSpPr>
          <p:spPr bwMode="auto">
            <a:xfrm flipV="1">
              <a:off x="3566214" y="969263"/>
              <a:ext cx="447215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0" name="Text Box 517"/>
            <p:cNvSpPr txBox="1">
              <a:spLocks noChangeArrowheads="1"/>
            </p:cNvSpPr>
            <p:nvPr/>
          </p:nvSpPr>
          <p:spPr bwMode="auto">
            <a:xfrm>
              <a:off x="5374181" y="3266019"/>
              <a:ext cx="1284307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Interface parts</a:t>
              </a:r>
            </a:p>
          </p:txBody>
        </p:sp>
        <p:sp>
          <p:nvSpPr>
            <p:cNvPr id="641" name="Text Box 517"/>
            <p:cNvSpPr txBox="1">
              <a:spLocks noChangeArrowheads="1"/>
            </p:cNvSpPr>
            <p:nvPr/>
          </p:nvSpPr>
          <p:spPr bwMode="auto">
            <a:xfrm>
              <a:off x="6939186" y="602461"/>
              <a:ext cx="1130667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DC batteries</a:t>
              </a:r>
            </a:p>
          </p:txBody>
        </p:sp>
        <p:sp>
          <p:nvSpPr>
            <p:cNvPr id="642" name="Rectangle 126"/>
            <p:cNvSpPr>
              <a:spLocks noChangeArrowheads="1"/>
            </p:cNvSpPr>
            <p:nvPr/>
          </p:nvSpPr>
          <p:spPr bwMode="auto">
            <a:xfrm>
              <a:off x="5833597" y="836860"/>
              <a:ext cx="262421" cy="2365462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6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969060"/>
            <a:ext cx="2119836" cy="2006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319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50288" y="6637338"/>
            <a:ext cx="493712" cy="2206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fld id="{FEA4C1F6-D438-4F64-8D0A-FF50AC84BCDD}" type="slidenum">
              <a:rPr lang="en-GB" altLang="en-US" sz="1000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215900" y="188913"/>
            <a:ext cx="779938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5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185738" y="146050"/>
            <a:ext cx="8594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000" b="1" dirty="0" smtClean="0">
                <a:solidFill>
                  <a:srgbClr val="0079C1"/>
                </a:solidFill>
                <a:latin typeface="Arial" panose="020B0604020202020204" pitchFamily="34" charset="0"/>
              </a:rPr>
              <a:t>Electricity storage using Ultra capacitors</a:t>
            </a:r>
            <a:endParaRPr lang="en-GB" altLang="en-US" sz="2000" b="1" dirty="0">
              <a:solidFill>
                <a:srgbClr val="0079C1"/>
              </a:solidFill>
              <a:latin typeface="Arial" panose="020B0604020202020204" pitchFamily="34" charset="0"/>
            </a:endParaRPr>
          </a:p>
        </p:txBody>
      </p:sp>
      <p:sp>
        <p:nvSpPr>
          <p:cNvPr id="186" name="Footer Placeholder 6"/>
          <p:cNvSpPr txBox="1">
            <a:spLocks/>
          </p:cNvSpPr>
          <p:nvPr/>
        </p:nvSpPr>
        <p:spPr>
          <a:xfrm>
            <a:off x="0" y="6617637"/>
            <a:ext cx="8856984" cy="2246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dirty="0" smtClean="0"/>
              <a:t>Issued  03-04-2017                                                       Electricity storage Ultra Capacitors – Issue </a:t>
            </a:r>
            <a:r>
              <a:rPr lang="en-GB" sz="1000" dirty="0" smtClean="0"/>
              <a:t>002                                                                                                                      </a:t>
            </a:r>
            <a:r>
              <a:rPr lang="en-GB" sz="1000" dirty="0" smtClean="0"/>
              <a:t>Slide</a:t>
            </a:r>
            <a:endParaRPr lang="en-GB" sz="1000" dirty="0"/>
          </a:p>
        </p:txBody>
      </p:sp>
      <p:sp>
        <p:nvSpPr>
          <p:cNvPr id="452" name="Text Box 535"/>
          <p:cNvSpPr txBox="1">
            <a:spLocks noChangeArrowheads="1"/>
          </p:cNvSpPr>
          <p:nvPr/>
        </p:nvSpPr>
        <p:spPr bwMode="auto">
          <a:xfrm>
            <a:off x="117987" y="3969060"/>
            <a:ext cx="6470237" cy="1464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182563" indent="-182563" algn="l">
              <a:defRPr sz="2400">
                <a:solidFill>
                  <a:schemeClr val="tx1"/>
                </a:solidFill>
                <a:latin typeface="Arial" charset="0"/>
              </a:defRPr>
            </a:lvl1pPr>
            <a:lvl2pPr algn="l">
              <a:defRPr sz="2400">
                <a:solidFill>
                  <a:schemeClr val="tx1"/>
                </a:solidFill>
                <a:latin typeface="Arial" charset="0"/>
              </a:defRPr>
            </a:lvl2pPr>
            <a:lvl3pPr algn="l">
              <a:defRPr sz="2400">
                <a:solidFill>
                  <a:schemeClr val="tx1"/>
                </a:solidFill>
                <a:latin typeface="Arial" charset="0"/>
              </a:defRPr>
            </a:lvl3pPr>
            <a:lvl4pPr algn="l">
              <a:defRPr sz="2400">
                <a:solidFill>
                  <a:schemeClr val="tx1"/>
                </a:solidFill>
                <a:latin typeface="Arial" charset="0"/>
              </a:defRPr>
            </a:lvl4pPr>
            <a:lvl5pPr algn="l">
              <a:defRPr sz="24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defTabSz="91440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110000"/>
              <a:defRPr/>
            </a:pPr>
            <a:r>
              <a:rPr lang="en-GB" altLang="en-US" sz="1800" b="1" kern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Typical data :</a:t>
            </a:r>
          </a:p>
          <a:p>
            <a:pPr marL="185738" indent="-185738" defTabSz="91440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Ultra Capacitors are only DC rated  and can not be directly connected to the AC bus.</a:t>
            </a:r>
          </a:p>
          <a:p>
            <a:pPr marL="185738" indent="-185738" defTabSz="91440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circuits shown is the same as used for DC batteries.</a:t>
            </a:r>
          </a:p>
          <a:p>
            <a:pPr marL="185738" indent="-185738" defTabSz="914400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GB" altLang="en-US" sz="1400" b="1" kern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Ultra capacitors do not need a special class in the Grid Code.</a:t>
            </a:r>
            <a:endParaRPr lang="en-GB" altLang="en-US" sz="1400" b="1" kern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53" name="Group 452"/>
          <p:cNvGrpSpPr/>
          <p:nvPr/>
        </p:nvGrpSpPr>
        <p:grpSpPr>
          <a:xfrm>
            <a:off x="657099" y="707647"/>
            <a:ext cx="7416710" cy="2941165"/>
            <a:chOff x="653143" y="585567"/>
            <a:chExt cx="7416710" cy="2941165"/>
          </a:xfrm>
        </p:grpSpPr>
        <p:grpSp>
          <p:nvGrpSpPr>
            <p:cNvPr id="454" name="Group 453"/>
            <p:cNvGrpSpPr/>
            <p:nvPr/>
          </p:nvGrpSpPr>
          <p:grpSpPr>
            <a:xfrm rot="5400000">
              <a:off x="6790063" y="1833602"/>
              <a:ext cx="193663" cy="162019"/>
              <a:chOff x="6912260" y="1772817"/>
              <a:chExt cx="215181" cy="180021"/>
            </a:xfrm>
          </p:grpSpPr>
          <p:sp>
            <p:nvSpPr>
              <p:cNvPr id="647" name="Line 356"/>
              <p:cNvSpPr>
                <a:spLocks noChangeShapeType="1"/>
              </p:cNvSpPr>
              <p:nvPr/>
            </p:nvSpPr>
            <p:spPr bwMode="auto">
              <a:xfrm rot="5400000" flipV="1">
                <a:off x="6912259" y="1772818"/>
                <a:ext cx="180021" cy="1800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8" name="Arc 346"/>
              <p:cNvSpPr>
                <a:spLocks/>
              </p:cNvSpPr>
              <p:nvPr/>
            </p:nvSpPr>
            <p:spPr bwMode="auto">
              <a:xfrm rot="13438126" flipV="1">
                <a:off x="7024619" y="1858155"/>
                <a:ext cx="102822" cy="74613"/>
              </a:xfrm>
              <a:custGeom>
                <a:avLst/>
                <a:gdLst>
                  <a:gd name="G0" fmla="+- 21597 0 0"/>
                  <a:gd name="G1" fmla="+- 21600 0 0"/>
                  <a:gd name="G2" fmla="+- 21600 0 0"/>
                  <a:gd name="T0" fmla="*/ 0 w 43197"/>
                  <a:gd name="T1" fmla="*/ 21229 h 22127"/>
                  <a:gd name="T2" fmla="*/ 43191 w 43197"/>
                  <a:gd name="T3" fmla="*/ 22127 h 22127"/>
                  <a:gd name="T4" fmla="*/ 21597 w 43197"/>
                  <a:gd name="T5" fmla="*/ 21600 h 22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7" h="22127" fill="none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</a:path>
                  <a:path w="43197" h="22127" stroke="0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  <a:lnTo>
                      <a:pt x="21597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55" name="Line 355"/>
            <p:cNvSpPr>
              <a:spLocks noChangeShapeType="1"/>
            </p:cNvSpPr>
            <p:nvPr/>
          </p:nvSpPr>
          <p:spPr bwMode="auto">
            <a:xfrm rot="5400000" flipV="1">
              <a:off x="6418767" y="2508811"/>
              <a:ext cx="1087934" cy="1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6" name="Oval 328"/>
            <p:cNvSpPr>
              <a:spLocks noChangeAspect="1" noChangeArrowheads="1"/>
            </p:cNvSpPr>
            <p:nvPr/>
          </p:nvSpPr>
          <p:spPr bwMode="auto">
            <a:xfrm>
              <a:off x="6924710" y="947169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7" name="Line 355"/>
            <p:cNvSpPr>
              <a:spLocks noChangeShapeType="1"/>
            </p:cNvSpPr>
            <p:nvPr/>
          </p:nvSpPr>
          <p:spPr bwMode="auto">
            <a:xfrm rot="16200000" flipV="1">
              <a:off x="6531050" y="1405634"/>
              <a:ext cx="848733" cy="8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8" name="Oval 328"/>
            <p:cNvSpPr>
              <a:spLocks noChangeAspect="1" noChangeArrowheads="1"/>
            </p:cNvSpPr>
            <p:nvPr/>
          </p:nvSpPr>
          <p:spPr bwMode="auto">
            <a:xfrm>
              <a:off x="6930956" y="3021000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Rectangle 5"/>
            <p:cNvSpPr>
              <a:spLocks noChangeArrowheads="1"/>
            </p:cNvSpPr>
            <p:nvPr/>
          </p:nvSpPr>
          <p:spPr bwMode="auto">
            <a:xfrm>
              <a:off x="6833745" y="285898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Rectangle 5"/>
            <p:cNvSpPr>
              <a:spLocks noChangeArrowheads="1"/>
            </p:cNvSpPr>
            <p:nvPr/>
          </p:nvSpPr>
          <p:spPr bwMode="auto">
            <a:xfrm>
              <a:off x="6833745" y="2709924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Rectangle 5"/>
            <p:cNvSpPr>
              <a:spLocks noChangeArrowheads="1"/>
            </p:cNvSpPr>
            <p:nvPr/>
          </p:nvSpPr>
          <p:spPr bwMode="auto">
            <a:xfrm>
              <a:off x="6833745" y="2560868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Rectangle 5"/>
            <p:cNvSpPr>
              <a:spLocks noChangeArrowheads="1"/>
            </p:cNvSpPr>
            <p:nvPr/>
          </p:nvSpPr>
          <p:spPr bwMode="auto">
            <a:xfrm>
              <a:off x="6833745" y="241181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Rectangle 5"/>
            <p:cNvSpPr>
              <a:spLocks noChangeArrowheads="1"/>
            </p:cNvSpPr>
            <p:nvPr/>
          </p:nvSpPr>
          <p:spPr bwMode="auto">
            <a:xfrm>
              <a:off x="6833745" y="2262755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4" name="Rectangle 5"/>
            <p:cNvSpPr>
              <a:spLocks noChangeArrowheads="1"/>
            </p:cNvSpPr>
            <p:nvPr/>
          </p:nvSpPr>
          <p:spPr bwMode="auto">
            <a:xfrm>
              <a:off x="6833745" y="2113699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65" name="Group 464"/>
            <p:cNvGrpSpPr/>
            <p:nvPr/>
          </p:nvGrpSpPr>
          <p:grpSpPr>
            <a:xfrm rot="5400000">
              <a:off x="7222117" y="1833602"/>
              <a:ext cx="193663" cy="162019"/>
              <a:chOff x="6912260" y="1772817"/>
              <a:chExt cx="215181" cy="180021"/>
            </a:xfrm>
          </p:grpSpPr>
          <p:sp>
            <p:nvSpPr>
              <p:cNvPr id="645" name="Line 356"/>
              <p:cNvSpPr>
                <a:spLocks noChangeShapeType="1"/>
              </p:cNvSpPr>
              <p:nvPr/>
            </p:nvSpPr>
            <p:spPr bwMode="auto">
              <a:xfrm rot="5400000" flipV="1">
                <a:off x="6912259" y="1772818"/>
                <a:ext cx="180021" cy="1800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6" name="Arc 346"/>
              <p:cNvSpPr>
                <a:spLocks/>
              </p:cNvSpPr>
              <p:nvPr/>
            </p:nvSpPr>
            <p:spPr bwMode="auto">
              <a:xfrm rot="13438126" flipV="1">
                <a:off x="7024619" y="1858155"/>
                <a:ext cx="102822" cy="74613"/>
              </a:xfrm>
              <a:custGeom>
                <a:avLst/>
                <a:gdLst>
                  <a:gd name="G0" fmla="+- 21597 0 0"/>
                  <a:gd name="G1" fmla="+- 21600 0 0"/>
                  <a:gd name="G2" fmla="+- 21600 0 0"/>
                  <a:gd name="T0" fmla="*/ 0 w 43197"/>
                  <a:gd name="T1" fmla="*/ 21229 h 22127"/>
                  <a:gd name="T2" fmla="*/ 43191 w 43197"/>
                  <a:gd name="T3" fmla="*/ 22127 h 22127"/>
                  <a:gd name="T4" fmla="*/ 21597 w 43197"/>
                  <a:gd name="T5" fmla="*/ 21600 h 22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7" h="22127" fill="none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</a:path>
                  <a:path w="43197" h="22127" stroke="0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  <a:lnTo>
                      <a:pt x="21597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66" name="Line 355"/>
            <p:cNvSpPr>
              <a:spLocks noChangeShapeType="1"/>
            </p:cNvSpPr>
            <p:nvPr/>
          </p:nvSpPr>
          <p:spPr bwMode="auto">
            <a:xfrm rot="5400000" flipV="1">
              <a:off x="6850821" y="2508811"/>
              <a:ext cx="1087934" cy="1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7" name="Oval 328"/>
            <p:cNvSpPr>
              <a:spLocks noChangeAspect="1" noChangeArrowheads="1"/>
            </p:cNvSpPr>
            <p:nvPr/>
          </p:nvSpPr>
          <p:spPr bwMode="auto">
            <a:xfrm>
              <a:off x="7349986" y="942883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" name="Oval 328"/>
            <p:cNvSpPr>
              <a:spLocks noChangeAspect="1" noChangeArrowheads="1"/>
            </p:cNvSpPr>
            <p:nvPr/>
          </p:nvSpPr>
          <p:spPr bwMode="auto">
            <a:xfrm>
              <a:off x="7363010" y="3021000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" name="Rectangle 5"/>
            <p:cNvSpPr>
              <a:spLocks noChangeArrowheads="1"/>
            </p:cNvSpPr>
            <p:nvPr/>
          </p:nvSpPr>
          <p:spPr bwMode="auto">
            <a:xfrm>
              <a:off x="7265799" y="285898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0" name="Rectangle 5"/>
            <p:cNvSpPr>
              <a:spLocks noChangeArrowheads="1"/>
            </p:cNvSpPr>
            <p:nvPr/>
          </p:nvSpPr>
          <p:spPr bwMode="auto">
            <a:xfrm>
              <a:off x="7265799" y="2709924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1" name="Rectangle 5"/>
            <p:cNvSpPr>
              <a:spLocks noChangeArrowheads="1"/>
            </p:cNvSpPr>
            <p:nvPr/>
          </p:nvSpPr>
          <p:spPr bwMode="auto">
            <a:xfrm>
              <a:off x="7265799" y="2560868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2" name="Rectangle 5"/>
            <p:cNvSpPr>
              <a:spLocks noChangeArrowheads="1"/>
            </p:cNvSpPr>
            <p:nvPr/>
          </p:nvSpPr>
          <p:spPr bwMode="auto">
            <a:xfrm>
              <a:off x="7265799" y="241181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" name="Rectangle 5"/>
            <p:cNvSpPr>
              <a:spLocks noChangeArrowheads="1"/>
            </p:cNvSpPr>
            <p:nvPr/>
          </p:nvSpPr>
          <p:spPr bwMode="auto">
            <a:xfrm>
              <a:off x="7265799" y="2262755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" name="Rectangle 5"/>
            <p:cNvSpPr>
              <a:spLocks noChangeArrowheads="1"/>
            </p:cNvSpPr>
            <p:nvPr/>
          </p:nvSpPr>
          <p:spPr bwMode="auto">
            <a:xfrm>
              <a:off x="7265799" y="2113699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75" name="Group 474"/>
            <p:cNvGrpSpPr/>
            <p:nvPr/>
          </p:nvGrpSpPr>
          <p:grpSpPr>
            <a:xfrm rot="5400000">
              <a:off x="7654171" y="1833602"/>
              <a:ext cx="193663" cy="162019"/>
              <a:chOff x="6912260" y="1772817"/>
              <a:chExt cx="215181" cy="180021"/>
            </a:xfrm>
          </p:grpSpPr>
          <p:sp>
            <p:nvSpPr>
              <p:cNvPr id="643" name="Line 356"/>
              <p:cNvSpPr>
                <a:spLocks noChangeShapeType="1"/>
              </p:cNvSpPr>
              <p:nvPr/>
            </p:nvSpPr>
            <p:spPr bwMode="auto">
              <a:xfrm rot="5400000" flipV="1">
                <a:off x="6912259" y="1772818"/>
                <a:ext cx="180021" cy="1800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4" name="Arc 346"/>
              <p:cNvSpPr>
                <a:spLocks/>
              </p:cNvSpPr>
              <p:nvPr/>
            </p:nvSpPr>
            <p:spPr bwMode="auto">
              <a:xfrm rot="13438126" flipV="1">
                <a:off x="7024619" y="1858155"/>
                <a:ext cx="102822" cy="74613"/>
              </a:xfrm>
              <a:custGeom>
                <a:avLst/>
                <a:gdLst>
                  <a:gd name="G0" fmla="+- 21597 0 0"/>
                  <a:gd name="G1" fmla="+- 21600 0 0"/>
                  <a:gd name="G2" fmla="+- 21600 0 0"/>
                  <a:gd name="T0" fmla="*/ 0 w 43197"/>
                  <a:gd name="T1" fmla="*/ 21229 h 22127"/>
                  <a:gd name="T2" fmla="*/ 43191 w 43197"/>
                  <a:gd name="T3" fmla="*/ 22127 h 22127"/>
                  <a:gd name="T4" fmla="*/ 21597 w 43197"/>
                  <a:gd name="T5" fmla="*/ 21600 h 22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7" h="22127" fill="none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</a:path>
                  <a:path w="43197" h="22127" stroke="0" extrusionOk="0">
                    <a:moveTo>
                      <a:pt x="0" y="21229"/>
                    </a:moveTo>
                    <a:cubicBezTo>
                      <a:pt x="202" y="9446"/>
                      <a:pt x="9812" y="-1"/>
                      <a:pt x="21597" y="0"/>
                    </a:cubicBezTo>
                    <a:cubicBezTo>
                      <a:pt x="33526" y="0"/>
                      <a:pt x="43197" y="9670"/>
                      <a:pt x="43197" y="21600"/>
                    </a:cubicBezTo>
                    <a:cubicBezTo>
                      <a:pt x="43197" y="21775"/>
                      <a:pt x="43194" y="21951"/>
                      <a:pt x="43190" y="22126"/>
                    </a:cubicBezTo>
                    <a:lnTo>
                      <a:pt x="21597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76" name="Line 355"/>
            <p:cNvSpPr>
              <a:spLocks noChangeShapeType="1"/>
            </p:cNvSpPr>
            <p:nvPr/>
          </p:nvSpPr>
          <p:spPr bwMode="auto">
            <a:xfrm rot="5400000" flipV="1">
              <a:off x="7282875" y="2508811"/>
              <a:ext cx="1087934" cy="1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" name="Oval 328"/>
            <p:cNvSpPr>
              <a:spLocks noChangeAspect="1" noChangeArrowheads="1"/>
            </p:cNvSpPr>
            <p:nvPr/>
          </p:nvSpPr>
          <p:spPr bwMode="auto">
            <a:xfrm>
              <a:off x="7788892" y="951455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8" name="Oval 328"/>
            <p:cNvSpPr>
              <a:spLocks noChangeAspect="1" noChangeArrowheads="1"/>
            </p:cNvSpPr>
            <p:nvPr/>
          </p:nvSpPr>
          <p:spPr bwMode="auto">
            <a:xfrm>
              <a:off x="7795064" y="3021000"/>
              <a:ext cx="61240" cy="642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9" name="Rectangle 5"/>
            <p:cNvSpPr>
              <a:spLocks noChangeArrowheads="1"/>
            </p:cNvSpPr>
            <p:nvPr/>
          </p:nvSpPr>
          <p:spPr bwMode="auto">
            <a:xfrm>
              <a:off x="7697853" y="285898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0" name="Rectangle 5"/>
            <p:cNvSpPr>
              <a:spLocks noChangeArrowheads="1"/>
            </p:cNvSpPr>
            <p:nvPr/>
          </p:nvSpPr>
          <p:spPr bwMode="auto">
            <a:xfrm>
              <a:off x="7697853" y="2709924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Rectangle 5"/>
            <p:cNvSpPr>
              <a:spLocks noChangeArrowheads="1"/>
            </p:cNvSpPr>
            <p:nvPr/>
          </p:nvSpPr>
          <p:spPr bwMode="auto">
            <a:xfrm>
              <a:off x="7697853" y="2560868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2" name="Rectangle 5"/>
            <p:cNvSpPr>
              <a:spLocks noChangeArrowheads="1"/>
            </p:cNvSpPr>
            <p:nvPr/>
          </p:nvSpPr>
          <p:spPr bwMode="auto">
            <a:xfrm>
              <a:off x="7697853" y="2411812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Rectangle 5"/>
            <p:cNvSpPr>
              <a:spLocks noChangeArrowheads="1"/>
            </p:cNvSpPr>
            <p:nvPr/>
          </p:nvSpPr>
          <p:spPr bwMode="auto">
            <a:xfrm>
              <a:off x="7697853" y="2262755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Rectangle 5"/>
            <p:cNvSpPr>
              <a:spLocks noChangeArrowheads="1"/>
            </p:cNvSpPr>
            <p:nvPr/>
          </p:nvSpPr>
          <p:spPr bwMode="auto">
            <a:xfrm>
              <a:off x="7697853" y="2113699"/>
              <a:ext cx="256159" cy="97211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Line 355"/>
            <p:cNvSpPr>
              <a:spLocks noChangeShapeType="1"/>
            </p:cNvSpPr>
            <p:nvPr/>
          </p:nvSpPr>
          <p:spPr bwMode="auto">
            <a:xfrm rot="16200000" flipV="1">
              <a:off x="6966103" y="1407777"/>
              <a:ext cx="848733" cy="8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Line 355"/>
            <p:cNvSpPr>
              <a:spLocks noChangeShapeType="1"/>
            </p:cNvSpPr>
            <p:nvPr/>
          </p:nvSpPr>
          <p:spPr bwMode="auto">
            <a:xfrm rot="16200000" flipV="1">
              <a:off x="7401158" y="1397062"/>
              <a:ext cx="848733" cy="8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7" name="Text Box 506"/>
            <p:cNvSpPr txBox="1">
              <a:spLocks noChangeArrowheads="1"/>
            </p:cNvSpPr>
            <p:nvPr/>
          </p:nvSpPr>
          <p:spPr bwMode="auto">
            <a:xfrm>
              <a:off x="1480132" y="2528038"/>
              <a:ext cx="977266" cy="2346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Transformer</a:t>
              </a:r>
            </a:p>
          </p:txBody>
        </p:sp>
        <p:sp>
          <p:nvSpPr>
            <p:cNvPr id="488" name="Rectangle 126"/>
            <p:cNvSpPr>
              <a:spLocks noChangeArrowheads="1"/>
            </p:cNvSpPr>
            <p:nvPr/>
          </p:nvSpPr>
          <p:spPr bwMode="auto">
            <a:xfrm>
              <a:off x="3400441" y="859805"/>
              <a:ext cx="1530886" cy="2300287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9" name="Line 14"/>
            <p:cNvSpPr>
              <a:spLocks noChangeShapeType="1"/>
            </p:cNvSpPr>
            <p:nvPr/>
          </p:nvSpPr>
          <p:spPr bwMode="auto">
            <a:xfrm>
              <a:off x="879968" y="982190"/>
              <a:ext cx="0" cy="14901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0" name="Line 15"/>
            <p:cNvSpPr>
              <a:spLocks noChangeShapeType="1"/>
            </p:cNvSpPr>
            <p:nvPr/>
          </p:nvSpPr>
          <p:spPr bwMode="auto">
            <a:xfrm flipH="1">
              <a:off x="1041986" y="982190"/>
              <a:ext cx="0" cy="14901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Line 16"/>
            <p:cNvSpPr>
              <a:spLocks noChangeShapeType="1"/>
            </p:cNvSpPr>
            <p:nvPr/>
          </p:nvSpPr>
          <p:spPr bwMode="auto">
            <a:xfrm>
              <a:off x="1204004" y="1014594"/>
              <a:ext cx="0" cy="14901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Oval 20"/>
            <p:cNvSpPr>
              <a:spLocks noChangeAspect="1" noChangeArrowheads="1"/>
            </p:cNvSpPr>
            <p:nvPr/>
          </p:nvSpPr>
          <p:spPr bwMode="auto">
            <a:xfrm>
              <a:off x="847565" y="1792280"/>
              <a:ext cx="64800" cy="6803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3" name="Oval 21"/>
            <p:cNvSpPr>
              <a:spLocks noChangeAspect="1" noChangeArrowheads="1"/>
            </p:cNvSpPr>
            <p:nvPr/>
          </p:nvSpPr>
          <p:spPr bwMode="auto">
            <a:xfrm>
              <a:off x="1179548" y="2181146"/>
              <a:ext cx="64800" cy="6803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Oval 22"/>
            <p:cNvSpPr>
              <a:spLocks noChangeAspect="1" noChangeArrowheads="1"/>
            </p:cNvSpPr>
            <p:nvPr/>
          </p:nvSpPr>
          <p:spPr bwMode="auto">
            <a:xfrm>
              <a:off x="1030472" y="1986245"/>
              <a:ext cx="64800" cy="6803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Line 23"/>
            <p:cNvSpPr>
              <a:spLocks noChangeShapeType="1"/>
            </p:cNvSpPr>
            <p:nvPr/>
          </p:nvSpPr>
          <p:spPr bwMode="auto">
            <a:xfrm>
              <a:off x="1333327" y="1824584"/>
              <a:ext cx="92540" cy="9715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6" name="Line 24"/>
            <p:cNvSpPr>
              <a:spLocks noChangeShapeType="1"/>
            </p:cNvSpPr>
            <p:nvPr/>
          </p:nvSpPr>
          <p:spPr bwMode="auto">
            <a:xfrm>
              <a:off x="1339392" y="2019106"/>
              <a:ext cx="92540" cy="9715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Line 25"/>
            <p:cNvSpPr>
              <a:spLocks noChangeShapeType="1"/>
            </p:cNvSpPr>
            <p:nvPr/>
          </p:nvSpPr>
          <p:spPr bwMode="auto">
            <a:xfrm>
              <a:off x="1333327" y="2212579"/>
              <a:ext cx="92540" cy="9715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8" name="Line 26"/>
            <p:cNvSpPr>
              <a:spLocks noChangeShapeType="1"/>
            </p:cNvSpPr>
            <p:nvPr/>
          </p:nvSpPr>
          <p:spPr bwMode="auto">
            <a:xfrm flipH="1">
              <a:off x="900567" y="1824584"/>
              <a:ext cx="43276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9" name="Line 27"/>
            <p:cNvSpPr>
              <a:spLocks noChangeShapeType="1"/>
            </p:cNvSpPr>
            <p:nvPr/>
          </p:nvSpPr>
          <p:spPr bwMode="auto">
            <a:xfrm flipH="1">
              <a:off x="1209487" y="2212579"/>
              <a:ext cx="123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0" name="Line 28"/>
            <p:cNvSpPr>
              <a:spLocks noChangeShapeType="1"/>
            </p:cNvSpPr>
            <p:nvPr/>
          </p:nvSpPr>
          <p:spPr bwMode="auto">
            <a:xfrm flipH="1">
              <a:off x="1030472" y="2019106"/>
              <a:ext cx="30892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1" name="Line 45"/>
            <p:cNvSpPr>
              <a:spLocks noChangeShapeType="1"/>
            </p:cNvSpPr>
            <p:nvPr/>
          </p:nvSpPr>
          <p:spPr bwMode="auto">
            <a:xfrm flipH="1" flipV="1">
              <a:off x="1457168" y="2212579"/>
              <a:ext cx="277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2" name="Line 46"/>
            <p:cNvSpPr>
              <a:spLocks noChangeShapeType="1"/>
            </p:cNvSpPr>
            <p:nvPr/>
          </p:nvSpPr>
          <p:spPr bwMode="auto">
            <a:xfrm flipH="1">
              <a:off x="1463233" y="2019106"/>
              <a:ext cx="277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Line 47"/>
            <p:cNvSpPr>
              <a:spLocks noChangeShapeType="1"/>
            </p:cNvSpPr>
            <p:nvPr/>
          </p:nvSpPr>
          <p:spPr bwMode="auto">
            <a:xfrm flipH="1">
              <a:off x="1457168" y="1824584"/>
              <a:ext cx="277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4" name="Arc 112"/>
            <p:cNvSpPr>
              <a:spLocks/>
            </p:cNvSpPr>
            <p:nvPr/>
          </p:nvSpPr>
          <p:spPr bwMode="auto">
            <a:xfrm rot="10800000" flipV="1">
              <a:off x="2881493" y="1759810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5" name="Arc 113"/>
            <p:cNvSpPr>
              <a:spLocks/>
            </p:cNvSpPr>
            <p:nvPr/>
          </p:nvSpPr>
          <p:spPr bwMode="auto">
            <a:xfrm rot="10800000" flipV="1">
              <a:off x="2982862" y="1759810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Arc 114"/>
            <p:cNvSpPr>
              <a:spLocks/>
            </p:cNvSpPr>
            <p:nvPr/>
          </p:nvSpPr>
          <p:spPr bwMode="auto">
            <a:xfrm rot="10800000" flipV="1">
              <a:off x="3084233" y="1759810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Arc 116"/>
            <p:cNvSpPr>
              <a:spLocks/>
            </p:cNvSpPr>
            <p:nvPr/>
          </p:nvSpPr>
          <p:spPr bwMode="auto">
            <a:xfrm rot="10800000" flipV="1">
              <a:off x="2888137" y="1954332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Arc 117"/>
            <p:cNvSpPr>
              <a:spLocks/>
            </p:cNvSpPr>
            <p:nvPr/>
          </p:nvSpPr>
          <p:spPr bwMode="auto">
            <a:xfrm rot="10800000" flipV="1">
              <a:off x="2989506" y="1954332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Arc 118"/>
            <p:cNvSpPr>
              <a:spLocks/>
            </p:cNvSpPr>
            <p:nvPr/>
          </p:nvSpPr>
          <p:spPr bwMode="auto">
            <a:xfrm rot="10800000" flipV="1">
              <a:off x="3090877" y="1954332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Arc 120"/>
            <p:cNvSpPr>
              <a:spLocks/>
            </p:cNvSpPr>
            <p:nvPr/>
          </p:nvSpPr>
          <p:spPr bwMode="auto">
            <a:xfrm rot="10800000" flipV="1">
              <a:off x="2881493" y="2149233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1" name="Arc 121"/>
            <p:cNvSpPr>
              <a:spLocks/>
            </p:cNvSpPr>
            <p:nvPr/>
          </p:nvSpPr>
          <p:spPr bwMode="auto">
            <a:xfrm rot="10800000" flipV="1">
              <a:off x="2982862" y="2149233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2" name="Arc 122"/>
            <p:cNvSpPr>
              <a:spLocks/>
            </p:cNvSpPr>
            <p:nvPr/>
          </p:nvSpPr>
          <p:spPr bwMode="auto">
            <a:xfrm rot="10800000" flipV="1">
              <a:off x="3084233" y="2149233"/>
              <a:ext cx="101369" cy="67152"/>
            </a:xfrm>
            <a:custGeom>
              <a:avLst/>
              <a:gdLst>
                <a:gd name="G0" fmla="+- 21597 0 0"/>
                <a:gd name="G1" fmla="+- 21600 0 0"/>
                <a:gd name="G2" fmla="+- 21600 0 0"/>
                <a:gd name="T0" fmla="*/ 0 w 43197"/>
                <a:gd name="T1" fmla="*/ 21229 h 22127"/>
                <a:gd name="T2" fmla="*/ 43191 w 43197"/>
                <a:gd name="T3" fmla="*/ 22127 h 22127"/>
                <a:gd name="T4" fmla="*/ 21597 w 43197"/>
                <a:gd name="T5" fmla="*/ 21600 h 22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7" h="22127" fill="none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</a:path>
                <a:path w="43197" h="22127" stroke="0" extrusionOk="0">
                  <a:moveTo>
                    <a:pt x="0" y="21229"/>
                  </a:moveTo>
                  <a:cubicBezTo>
                    <a:pt x="202" y="9446"/>
                    <a:pt x="9812" y="-1"/>
                    <a:pt x="21597" y="0"/>
                  </a:cubicBezTo>
                  <a:cubicBezTo>
                    <a:pt x="33526" y="0"/>
                    <a:pt x="43197" y="9670"/>
                    <a:pt x="43197" y="21600"/>
                  </a:cubicBezTo>
                  <a:cubicBezTo>
                    <a:pt x="43197" y="21775"/>
                    <a:pt x="43194" y="21951"/>
                    <a:pt x="43190" y="22126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3" name="Line 123"/>
            <p:cNvSpPr>
              <a:spLocks noChangeShapeType="1"/>
            </p:cNvSpPr>
            <p:nvPr/>
          </p:nvSpPr>
          <p:spPr bwMode="auto">
            <a:xfrm flipH="1">
              <a:off x="1967481" y="2213527"/>
              <a:ext cx="9202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4" name="Line 124"/>
            <p:cNvSpPr>
              <a:spLocks noChangeShapeType="1"/>
            </p:cNvSpPr>
            <p:nvPr/>
          </p:nvSpPr>
          <p:spPr bwMode="auto">
            <a:xfrm flipH="1">
              <a:off x="1973544" y="2019106"/>
              <a:ext cx="914144" cy="9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" name="Line 125"/>
            <p:cNvSpPr>
              <a:spLocks noChangeShapeType="1"/>
            </p:cNvSpPr>
            <p:nvPr/>
          </p:nvSpPr>
          <p:spPr bwMode="auto">
            <a:xfrm flipH="1">
              <a:off x="1967481" y="1824684"/>
              <a:ext cx="920207" cy="8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" name="Text Box 508"/>
            <p:cNvSpPr txBox="1">
              <a:spLocks noChangeArrowheads="1"/>
            </p:cNvSpPr>
            <p:nvPr/>
          </p:nvSpPr>
          <p:spPr bwMode="auto">
            <a:xfrm>
              <a:off x="653143" y="690558"/>
              <a:ext cx="832861" cy="2346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AC bus</a:t>
              </a:r>
            </a:p>
          </p:txBody>
        </p:sp>
        <p:sp>
          <p:nvSpPr>
            <p:cNvPr id="517" name="Text Box 509"/>
            <p:cNvSpPr txBox="1">
              <a:spLocks noChangeArrowheads="1"/>
            </p:cNvSpPr>
            <p:nvPr/>
          </p:nvSpPr>
          <p:spPr bwMode="auto">
            <a:xfrm>
              <a:off x="1089704" y="1464323"/>
              <a:ext cx="616480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CB</a:t>
              </a:r>
            </a:p>
          </p:txBody>
        </p:sp>
        <p:sp>
          <p:nvSpPr>
            <p:cNvPr id="518" name="Text Box 517"/>
            <p:cNvSpPr txBox="1">
              <a:spLocks noChangeArrowheads="1"/>
            </p:cNvSpPr>
            <p:nvPr/>
          </p:nvSpPr>
          <p:spPr bwMode="auto">
            <a:xfrm>
              <a:off x="2517286" y="1130855"/>
              <a:ext cx="883874" cy="593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AC </a:t>
              </a:r>
            </a:p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inductors</a:t>
              </a:r>
            </a:p>
          </p:txBody>
        </p:sp>
        <p:sp>
          <p:nvSpPr>
            <p:cNvPr id="519" name="Text Box 524"/>
            <p:cNvSpPr txBox="1">
              <a:spLocks noChangeArrowheads="1"/>
            </p:cNvSpPr>
            <p:nvPr/>
          </p:nvSpPr>
          <p:spPr bwMode="auto">
            <a:xfrm>
              <a:off x="3372510" y="3277577"/>
              <a:ext cx="1633061" cy="2346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AC supply inverter</a:t>
              </a:r>
            </a:p>
          </p:txBody>
        </p:sp>
        <p:sp>
          <p:nvSpPr>
            <p:cNvPr id="520" name="Line 527"/>
            <p:cNvSpPr>
              <a:spLocks noChangeAspect="1" noChangeShapeType="1"/>
            </p:cNvSpPr>
            <p:nvPr/>
          </p:nvSpPr>
          <p:spPr bwMode="auto">
            <a:xfrm rot="2700000">
              <a:off x="1449003" y="1786480"/>
              <a:ext cx="0" cy="762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1" name="Line 528"/>
            <p:cNvSpPr>
              <a:spLocks noChangeAspect="1" noChangeShapeType="1"/>
            </p:cNvSpPr>
            <p:nvPr/>
          </p:nvSpPr>
          <p:spPr bwMode="auto">
            <a:xfrm rot="8100000">
              <a:off x="1449003" y="1784579"/>
              <a:ext cx="0" cy="785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" name="Line 530"/>
            <p:cNvSpPr>
              <a:spLocks noChangeAspect="1" noChangeShapeType="1"/>
            </p:cNvSpPr>
            <p:nvPr/>
          </p:nvSpPr>
          <p:spPr bwMode="auto">
            <a:xfrm rot="2700000">
              <a:off x="1455068" y="1979573"/>
              <a:ext cx="0" cy="762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" name="Line 531"/>
            <p:cNvSpPr>
              <a:spLocks noChangeAspect="1" noChangeShapeType="1"/>
            </p:cNvSpPr>
            <p:nvPr/>
          </p:nvSpPr>
          <p:spPr bwMode="auto">
            <a:xfrm rot="8100000">
              <a:off x="1455068" y="1977672"/>
              <a:ext cx="0" cy="785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" name="Line 533"/>
            <p:cNvSpPr>
              <a:spLocks noChangeAspect="1" noChangeShapeType="1"/>
            </p:cNvSpPr>
            <p:nvPr/>
          </p:nvSpPr>
          <p:spPr bwMode="auto">
            <a:xfrm rot="2700000">
              <a:off x="1449003" y="2175904"/>
              <a:ext cx="0" cy="762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5" name="Line 534"/>
            <p:cNvSpPr>
              <a:spLocks noChangeAspect="1" noChangeShapeType="1"/>
            </p:cNvSpPr>
            <p:nvPr/>
          </p:nvSpPr>
          <p:spPr bwMode="auto">
            <a:xfrm rot="8100000">
              <a:off x="1449003" y="2174003"/>
              <a:ext cx="0" cy="785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6" name="Oval 525"/>
            <p:cNvSpPr/>
            <p:nvPr/>
          </p:nvSpPr>
          <p:spPr>
            <a:xfrm>
              <a:off x="1690058" y="1468244"/>
              <a:ext cx="324036" cy="1004512"/>
            </a:xfrm>
            <a:prstGeom prst="ellipse">
              <a:avLst/>
            </a:prstGeom>
            <a:solidFill>
              <a:srgbClr val="F79646">
                <a:lumMod val="60000"/>
                <a:lumOff val="40000"/>
              </a:srgb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7" name="Oval 526"/>
            <p:cNvSpPr/>
            <p:nvPr/>
          </p:nvSpPr>
          <p:spPr>
            <a:xfrm>
              <a:off x="1852076" y="1468244"/>
              <a:ext cx="324036" cy="1004512"/>
            </a:xfrm>
            <a:prstGeom prst="ellipse">
              <a:avLst/>
            </a:prstGeom>
            <a:solidFill>
              <a:srgbClr val="F79646">
                <a:lumMod val="60000"/>
                <a:lumOff val="40000"/>
              </a:srgb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8" name="Line 201"/>
            <p:cNvSpPr>
              <a:spLocks noChangeShapeType="1"/>
            </p:cNvSpPr>
            <p:nvPr/>
          </p:nvSpPr>
          <p:spPr bwMode="auto">
            <a:xfrm flipV="1">
              <a:off x="3189033" y="1819525"/>
              <a:ext cx="518331" cy="4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9" name="Line 202"/>
            <p:cNvSpPr>
              <a:spLocks noChangeShapeType="1"/>
            </p:cNvSpPr>
            <p:nvPr/>
          </p:nvSpPr>
          <p:spPr bwMode="auto">
            <a:xfrm flipV="1">
              <a:off x="3179321" y="2019106"/>
              <a:ext cx="90013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0" name="Line 203"/>
            <p:cNvSpPr>
              <a:spLocks noChangeShapeType="1"/>
            </p:cNvSpPr>
            <p:nvPr/>
          </p:nvSpPr>
          <p:spPr bwMode="auto">
            <a:xfrm flipV="1">
              <a:off x="3179321" y="2213527"/>
              <a:ext cx="12515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1" name="Line 534"/>
            <p:cNvSpPr>
              <a:spLocks noChangeShapeType="1"/>
            </p:cNvSpPr>
            <p:nvPr/>
          </p:nvSpPr>
          <p:spPr bwMode="auto">
            <a:xfrm flipH="1" flipV="1">
              <a:off x="4713434" y="2042046"/>
              <a:ext cx="0" cy="1008113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" name="Line 536"/>
            <p:cNvSpPr>
              <a:spLocks noChangeShapeType="1"/>
            </p:cNvSpPr>
            <p:nvPr/>
          </p:nvSpPr>
          <p:spPr bwMode="auto">
            <a:xfrm>
              <a:off x="4713434" y="961928"/>
              <a:ext cx="0" cy="100811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3" name="Oval 532"/>
            <p:cNvSpPr/>
            <p:nvPr/>
          </p:nvSpPr>
          <p:spPr>
            <a:xfrm flipH="1">
              <a:off x="4689134" y="934889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34" name="Rectangle 532"/>
            <p:cNvSpPr>
              <a:spLocks noChangeArrowheads="1"/>
            </p:cNvSpPr>
            <p:nvPr/>
          </p:nvSpPr>
          <p:spPr bwMode="auto">
            <a:xfrm flipH="1" flipV="1">
              <a:off x="4648627" y="2034847"/>
              <a:ext cx="129614" cy="32400"/>
            </a:xfrm>
            <a:prstGeom prst="rect">
              <a:avLst/>
            </a:prstGeom>
            <a:solidFill>
              <a:srgbClr val="000000"/>
            </a:solidFill>
            <a:ln w="2857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5" name="Rectangle 532"/>
            <p:cNvSpPr>
              <a:spLocks noChangeArrowheads="1"/>
            </p:cNvSpPr>
            <p:nvPr/>
          </p:nvSpPr>
          <p:spPr bwMode="auto">
            <a:xfrm flipH="1" flipV="1">
              <a:off x="4648627" y="1970040"/>
              <a:ext cx="129614" cy="32400"/>
            </a:xfrm>
            <a:prstGeom prst="rect">
              <a:avLst/>
            </a:prstGeom>
            <a:solidFill>
              <a:srgbClr val="000000"/>
            </a:solidFill>
            <a:ln w="2857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6" name="Freeform 289"/>
            <p:cNvSpPr>
              <a:spLocks/>
            </p:cNvSpPr>
            <p:nvPr/>
          </p:nvSpPr>
          <p:spPr bwMode="auto">
            <a:xfrm flipH="1">
              <a:off x="4399723" y="2187789"/>
              <a:ext cx="64800" cy="64800"/>
            </a:xfrm>
            <a:custGeom>
              <a:avLst/>
              <a:gdLst>
                <a:gd name="T0" fmla="*/ 0 w 15"/>
                <a:gd name="T1" fmla="*/ 15 h 13"/>
                <a:gd name="T2" fmla="*/ 2 w 15"/>
                <a:gd name="T3" fmla="*/ 7 h 13"/>
                <a:gd name="T4" fmla="*/ 8 w 15"/>
                <a:gd name="T5" fmla="*/ 2 h 13"/>
                <a:gd name="T6" fmla="*/ 17 w 15"/>
                <a:gd name="T7" fmla="*/ 0 h 13"/>
                <a:gd name="T8" fmla="*/ 23 w 15"/>
                <a:gd name="T9" fmla="*/ 2 h 13"/>
                <a:gd name="T10" fmla="*/ 29 w 15"/>
                <a:gd name="T11" fmla="*/ 7 h 13"/>
                <a:gd name="T12" fmla="*/ 31 w 15"/>
                <a:gd name="T13" fmla="*/ 15 h 13"/>
                <a:gd name="T14" fmla="*/ 29 w 15"/>
                <a:gd name="T15" fmla="*/ 25 h 13"/>
                <a:gd name="T16" fmla="*/ 23 w 15"/>
                <a:gd name="T17" fmla="*/ 30 h 13"/>
                <a:gd name="T18" fmla="*/ 17 w 15"/>
                <a:gd name="T19" fmla="*/ 32 h 13"/>
                <a:gd name="T20" fmla="*/ 8 w 15"/>
                <a:gd name="T21" fmla="*/ 30 h 13"/>
                <a:gd name="T22" fmla="*/ 2 w 15"/>
                <a:gd name="T23" fmla="*/ 25 h 13"/>
                <a:gd name="T24" fmla="*/ 0 w 15"/>
                <a:gd name="T25" fmla="*/ 15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10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1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7" name="Freeform 289"/>
            <p:cNvSpPr>
              <a:spLocks/>
            </p:cNvSpPr>
            <p:nvPr/>
          </p:nvSpPr>
          <p:spPr bwMode="auto">
            <a:xfrm flipH="1">
              <a:off x="3678443" y="1789680"/>
              <a:ext cx="64800" cy="64800"/>
            </a:xfrm>
            <a:custGeom>
              <a:avLst/>
              <a:gdLst>
                <a:gd name="T0" fmla="*/ 0 w 15"/>
                <a:gd name="T1" fmla="*/ 15 h 13"/>
                <a:gd name="T2" fmla="*/ 2 w 15"/>
                <a:gd name="T3" fmla="*/ 7 h 13"/>
                <a:gd name="T4" fmla="*/ 8 w 15"/>
                <a:gd name="T5" fmla="*/ 2 h 13"/>
                <a:gd name="T6" fmla="*/ 17 w 15"/>
                <a:gd name="T7" fmla="*/ 0 h 13"/>
                <a:gd name="T8" fmla="*/ 23 w 15"/>
                <a:gd name="T9" fmla="*/ 2 h 13"/>
                <a:gd name="T10" fmla="*/ 29 w 15"/>
                <a:gd name="T11" fmla="*/ 7 h 13"/>
                <a:gd name="T12" fmla="*/ 31 w 15"/>
                <a:gd name="T13" fmla="*/ 15 h 13"/>
                <a:gd name="T14" fmla="*/ 29 w 15"/>
                <a:gd name="T15" fmla="*/ 25 h 13"/>
                <a:gd name="T16" fmla="*/ 23 w 15"/>
                <a:gd name="T17" fmla="*/ 30 h 13"/>
                <a:gd name="T18" fmla="*/ 17 w 15"/>
                <a:gd name="T19" fmla="*/ 32 h 13"/>
                <a:gd name="T20" fmla="*/ 8 w 15"/>
                <a:gd name="T21" fmla="*/ 30 h 13"/>
                <a:gd name="T22" fmla="*/ 2 w 15"/>
                <a:gd name="T23" fmla="*/ 25 h 13"/>
                <a:gd name="T24" fmla="*/ 0 w 15"/>
                <a:gd name="T25" fmla="*/ 15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10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1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8" name="Freeform 289"/>
            <p:cNvSpPr>
              <a:spLocks/>
            </p:cNvSpPr>
            <p:nvPr/>
          </p:nvSpPr>
          <p:spPr bwMode="auto">
            <a:xfrm flipH="1">
              <a:off x="4031106" y="1989669"/>
              <a:ext cx="64800" cy="64800"/>
            </a:xfrm>
            <a:custGeom>
              <a:avLst/>
              <a:gdLst>
                <a:gd name="T0" fmla="*/ 0 w 15"/>
                <a:gd name="T1" fmla="*/ 15 h 13"/>
                <a:gd name="T2" fmla="*/ 2 w 15"/>
                <a:gd name="T3" fmla="*/ 7 h 13"/>
                <a:gd name="T4" fmla="*/ 8 w 15"/>
                <a:gd name="T5" fmla="*/ 2 h 13"/>
                <a:gd name="T6" fmla="*/ 17 w 15"/>
                <a:gd name="T7" fmla="*/ 0 h 13"/>
                <a:gd name="T8" fmla="*/ 23 w 15"/>
                <a:gd name="T9" fmla="*/ 2 h 13"/>
                <a:gd name="T10" fmla="*/ 29 w 15"/>
                <a:gd name="T11" fmla="*/ 7 h 13"/>
                <a:gd name="T12" fmla="*/ 31 w 15"/>
                <a:gd name="T13" fmla="*/ 15 h 13"/>
                <a:gd name="T14" fmla="*/ 29 w 15"/>
                <a:gd name="T15" fmla="*/ 25 h 13"/>
                <a:gd name="T16" fmla="*/ 23 w 15"/>
                <a:gd name="T17" fmla="*/ 30 h 13"/>
                <a:gd name="T18" fmla="*/ 17 w 15"/>
                <a:gd name="T19" fmla="*/ 32 h 13"/>
                <a:gd name="T20" fmla="*/ 8 w 15"/>
                <a:gd name="T21" fmla="*/ 30 h 13"/>
                <a:gd name="T22" fmla="*/ 2 w 15"/>
                <a:gd name="T23" fmla="*/ 25 h 13"/>
                <a:gd name="T24" fmla="*/ 0 w 15"/>
                <a:gd name="T25" fmla="*/ 15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10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1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9" name="Oval 538"/>
            <p:cNvSpPr/>
            <p:nvPr/>
          </p:nvSpPr>
          <p:spPr>
            <a:xfrm flipH="1">
              <a:off x="3681640" y="3020073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40" name="Line 219"/>
            <p:cNvSpPr>
              <a:spLocks noChangeShapeType="1"/>
            </p:cNvSpPr>
            <p:nvPr/>
          </p:nvSpPr>
          <p:spPr bwMode="auto">
            <a:xfrm flipH="1">
              <a:off x="3632986" y="1254722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1" name="Line 220"/>
            <p:cNvSpPr>
              <a:spLocks noChangeShapeType="1"/>
            </p:cNvSpPr>
            <p:nvPr/>
          </p:nvSpPr>
          <p:spPr bwMode="auto">
            <a:xfrm>
              <a:off x="3760387" y="1323585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" name="Line 221"/>
            <p:cNvSpPr>
              <a:spLocks noChangeShapeType="1"/>
            </p:cNvSpPr>
            <p:nvPr/>
          </p:nvSpPr>
          <p:spPr bwMode="auto">
            <a:xfrm flipH="1">
              <a:off x="3786764" y="1320727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" name="Line 223"/>
            <p:cNvSpPr>
              <a:spLocks noChangeShapeType="1"/>
            </p:cNvSpPr>
            <p:nvPr/>
          </p:nvSpPr>
          <p:spPr bwMode="auto">
            <a:xfrm flipV="1">
              <a:off x="3706315" y="1430741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4" name="Line 224"/>
            <p:cNvSpPr>
              <a:spLocks noChangeShapeType="1"/>
            </p:cNvSpPr>
            <p:nvPr/>
          </p:nvSpPr>
          <p:spPr bwMode="auto">
            <a:xfrm flipH="1">
              <a:off x="3632986" y="1542754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5" name="Line 225"/>
            <p:cNvSpPr>
              <a:spLocks noChangeShapeType="1"/>
            </p:cNvSpPr>
            <p:nvPr/>
          </p:nvSpPr>
          <p:spPr bwMode="auto">
            <a:xfrm flipH="1">
              <a:off x="3786764" y="1469317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6" name="Line 218"/>
            <p:cNvSpPr>
              <a:spLocks noChangeShapeType="1"/>
            </p:cNvSpPr>
            <p:nvPr/>
          </p:nvSpPr>
          <p:spPr bwMode="auto">
            <a:xfrm flipH="1">
              <a:off x="3632986" y="125472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7" name="Line 222"/>
            <p:cNvSpPr>
              <a:spLocks noChangeShapeType="1"/>
            </p:cNvSpPr>
            <p:nvPr/>
          </p:nvSpPr>
          <p:spPr bwMode="auto">
            <a:xfrm>
              <a:off x="3706314" y="1320727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8" name="Freeform 226"/>
            <p:cNvSpPr>
              <a:spLocks/>
            </p:cNvSpPr>
            <p:nvPr/>
          </p:nvSpPr>
          <p:spPr bwMode="auto">
            <a:xfrm flipH="1">
              <a:off x="3596983" y="1362734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9" name="Line 227"/>
            <p:cNvSpPr>
              <a:spLocks noChangeShapeType="1"/>
            </p:cNvSpPr>
            <p:nvPr/>
          </p:nvSpPr>
          <p:spPr bwMode="auto">
            <a:xfrm flipH="1">
              <a:off x="3596983" y="1362734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0" name="Freeform 228"/>
            <p:cNvSpPr>
              <a:spLocks/>
            </p:cNvSpPr>
            <p:nvPr/>
          </p:nvSpPr>
          <p:spPr bwMode="auto">
            <a:xfrm flipH="1">
              <a:off x="3706314" y="1429312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1" name="Line 283"/>
            <p:cNvSpPr>
              <a:spLocks noChangeShapeType="1"/>
            </p:cNvSpPr>
            <p:nvPr/>
          </p:nvSpPr>
          <p:spPr bwMode="auto">
            <a:xfrm>
              <a:off x="3704995" y="966690"/>
              <a:ext cx="0" cy="36004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2" name="Line 284"/>
            <p:cNvSpPr>
              <a:spLocks noChangeShapeType="1"/>
            </p:cNvSpPr>
            <p:nvPr/>
          </p:nvSpPr>
          <p:spPr bwMode="auto">
            <a:xfrm>
              <a:off x="3704995" y="1470746"/>
              <a:ext cx="0" cy="111612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" name="Freeform 262"/>
            <p:cNvSpPr>
              <a:spLocks/>
            </p:cNvSpPr>
            <p:nvPr/>
          </p:nvSpPr>
          <p:spPr bwMode="auto">
            <a:xfrm flipH="1">
              <a:off x="3685945" y="1235386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4" name="Oval 553"/>
            <p:cNvSpPr/>
            <p:nvPr/>
          </p:nvSpPr>
          <p:spPr>
            <a:xfrm flipH="1">
              <a:off x="3683278" y="934889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5" name="Freeform 262"/>
            <p:cNvSpPr>
              <a:spLocks/>
            </p:cNvSpPr>
            <p:nvPr/>
          </p:nvSpPr>
          <p:spPr bwMode="auto">
            <a:xfrm flipH="1">
              <a:off x="3685945" y="1525899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6" name="Line 219"/>
            <p:cNvSpPr>
              <a:spLocks noChangeShapeType="1"/>
            </p:cNvSpPr>
            <p:nvPr/>
          </p:nvSpPr>
          <p:spPr bwMode="auto">
            <a:xfrm flipH="1">
              <a:off x="3630605" y="2514862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7" name="Line 220"/>
            <p:cNvSpPr>
              <a:spLocks noChangeShapeType="1"/>
            </p:cNvSpPr>
            <p:nvPr/>
          </p:nvSpPr>
          <p:spPr bwMode="auto">
            <a:xfrm>
              <a:off x="3758006" y="2583725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8" name="Line 221"/>
            <p:cNvSpPr>
              <a:spLocks noChangeShapeType="1"/>
            </p:cNvSpPr>
            <p:nvPr/>
          </p:nvSpPr>
          <p:spPr bwMode="auto">
            <a:xfrm flipH="1">
              <a:off x="3784383" y="2580867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9" name="Line 223"/>
            <p:cNvSpPr>
              <a:spLocks noChangeShapeType="1"/>
            </p:cNvSpPr>
            <p:nvPr/>
          </p:nvSpPr>
          <p:spPr bwMode="auto">
            <a:xfrm flipV="1">
              <a:off x="3703934" y="2690881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0" name="Line 224"/>
            <p:cNvSpPr>
              <a:spLocks noChangeShapeType="1"/>
            </p:cNvSpPr>
            <p:nvPr/>
          </p:nvSpPr>
          <p:spPr bwMode="auto">
            <a:xfrm flipH="1">
              <a:off x="3630605" y="2802894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1" name="Line 225"/>
            <p:cNvSpPr>
              <a:spLocks noChangeShapeType="1"/>
            </p:cNvSpPr>
            <p:nvPr/>
          </p:nvSpPr>
          <p:spPr bwMode="auto">
            <a:xfrm flipH="1">
              <a:off x="3784383" y="2729457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2" name="Line 218"/>
            <p:cNvSpPr>
              <a:spLocks noChangeShapeType="1"/>
            </p:cNvSpPr>
            <p:nvPr/>
          </p:nvSpPr>
          <p:spPr bwMode="auto">
            <a:xfrm flipH="1">
              <a:off x="3630605" y="251486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" name="Line 222"/>
            <p:cNvSpPr>
              <a:spLocks noChangeShapeType="1"/>
            </p:cNvSpPr>
            <p:nvPr/>
          </p:nvSpPr>
          <p:spPr bwMode="auto">
            <a:xfrm>
              <a:off x="3703933" y="2580867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" name="Freeform 226"/>
            <p:cNvSpPr>
              <a:spLocks/>
            </p:cNvSpPr>
            <p:nvPr/>
          </p:nvSpPr>
          <p:spPr bwMode="auto">
            <a:xfrm flipH="1">
              <a:off x="3594602" y="2622874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Line 227"/>
            <p:cNvSpPr>
              <a:spLocks noChangeShapeType="1"/>
            </p:cNvSpPr>
            <p:nvPr/>
          </p:nvSpPr>
          <p:spPr bwMode="auto">
            <a:xfrm flipH="1">
              <a:off x="3594602" y="2622874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" name="Freeform 228"/>
            <p:cNvSpPr>
              <a:spLocks/>
            </p:cNvSpPr>
            <p:nvPr/>
          </p:nvSpPr>
          <p:spPr bwMode="auto">
            <a:xfrm flipH="1">
              <a:off x="3703933" y="2689452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" name="Line 284"/>
            <p:cNvSpPr>
              <a:spLocks noChangeShapeType="1"/>
            </p:cNvSpPr>
            <p:nvPr/>
          </p:nvSpPr>
          <p:spPr bwMode="auto">
            <a:xfrm>
              <a:off x="3708212" y="2720658"/>
              <a:ext cx="1" cy="32403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" name="Freeform 262"/>
            <p:cNvSpPr>
              <a:spLocks/>
            </p:cNvSpPr>
            <p:nvPr/>
          </p:nvSpPr>
          <p:spPr bwMode="auto">
            <a:xfrm flipH="1">
              <a:off x="3683564" y="2495526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" name="Freeform 262"/>
            <p:cNvSpPr>
              <a:spLocks/>
            </p:cNvSpPr>
            <p:nvPr/>
          </p:nvSpPr>
          <p:spPr bwMode="auto">
            <a:xfrm flipH="1">
              <a:off x="3683564" y="2786039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0" name="Oval 569"/>
            <p:cNvSpPr/>
            <p:nvPr/>
          </p:nvSpPr>
          <p:spPr>
            <a:xfrm flipH="1">
              <a:off x="4039299" y="3020073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1" name="Line 219"/>
            <p:cNvSpPr>
              <a:spLocks noChangeShapeType="1"/>
            </p:cNvSpPr>
            <p:nvPr/>
          </p:nvSpPr>
          <p:spPr bwMode="auto">
            <a:xfrm flipH="1">
              <a:off x="3990645" y="1255007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" name="Line 220"/>
            <p:cNvSpPr>
              <a:spLocks noChangeShapeType="1"/>
            </p:cNvSpPr>
            <p:nvPr/>
          </p:nvSpPr>
          <p:spPr bwMode="auto">
            <a:xfrm>
              <a:off x="4118046" y="1323870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3" name="Line 221"/>
            <p:cNvSpPr>
              <a:spLocks noChangeShapeType="1"/>
            </p:cNvSpPr>
            <p:nvPr/>
          </p:nvSpPr>
          <p:spPr bwMode="auto">
            <a:xfrm flipH="1">
              <a:off x="4144423" y="1321012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4" name="Line 223"/>
            <p:cNvSpPr>
              <a:spLocks noChangeShapeType="1"/>
            </p:cNvSpPr>
            <p:nvPr/>
          </p:nvSpPr>
          <p:spPr bwMode="auto">
            <a:xfrm flipV="1">
              <a:off x="4063974" y="1431026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" name="Line 224"/>
            <p:cNvSpPr>
              <a:spLocks noChangeShapeType="1"/>
            </p:cNvSpPr>
            <p:nvPr/>
          </p:nvSpPr>
          <p:spPr bwMode="auto">
            <a:xfrm flipH="1">
              <a:off x="3990645" y="1543039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" name="Line 225"/>
            <p:cNvSpPr>
              <a:spLocks noChangeShapeType="1"/>
            </p:cNvSpPr>
            <p:nvPr/>
          </p:nvSpPr>
          <p:spPr bwMode="auto">
            <a:xfrm flipH="1">
              <a:off x="4144423" y="1469602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" name="Line 218"/>
            <p:cNvSpPr>
              <a:spLocks noChangeShapeType="1"/>
            </p:cNvSpPr>
            <p:nvPr/>
          </p:nvSpPr>
          <p:spPr bwMode="auto">
            <a:xfrm flipH="1">
              <a:off x="3990645" y="1255007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8" name="Line 222"/>
            <p:cNvSpPr>
              <a:spLocks noChangeShapeType="1"/>
            </p:cNvSpPr>
            <p:nvPr/>
          </p:nvSpPr>
          <p:spPr bwMode="auto">
            <a:xfrm>
              <a:off x="4063973" y="1321012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9" name="Freeform 226"/>
            <p:cNvSpPr>
              <a:spLocks/>
            </p:cNvSpPr>
            <p:nvPr/>
          </p:nvSpPr>
          <p:spPr bwMode="auto">
            <a:xfrm flipH="1">
              <a:off x="3954642" y="1363019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0" name="Line 227"/>
            <p:cNvSpPr>
              <a:spLocks noChangeShapeType="1"/>
            </p:cNvSpPr>
            <p:nvPr/>
          </p:nvSpPr>
          <p:spPr bwMode="auto">
            <a:xfrm flipH="1">
              <a:off x="3954642" y="1363019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1" name="Freeform 228"/>
            <p:cNvSpPr>
              <a:spLocks/>
            </p:cNvSpPr>
            <p:nvPr/>
          </p:nvSpPr>
          <p:spPr bwMode="auto">
            <a:xfrm flipH="1">
              <a:off x="4063973" y="1429597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2" name="Line 283"/>
            <p:cNvSpPr>
              <a:spLocks noChangeShapeType="1"/>
            </p:cNvSpPr>
            <p:nvPr/>
          </p:nvSpPr>
          <p:spPr bwMode="auto">
            <a:xfrm>
              <a:off x="4062654" y="966975"/>
              <a:ext cx="0" cy="36004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3" name="Line 284"/>
            <p:cNvSpPr>
              <a:spLocks noChangeShapeType="1"/>
            </p:cNvSpPr>
            <p:nvPr/>
          </p:nvSpPr>
          <p:spPr bwMode="auto">
            <a:xfrm>
              <a:off x="4062654" y="1471031"/>
              <a:ext cx="0" cy="111612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4" name="Freeform 262"/>
            <p:cNvSpPr>
              <a:spLocks/>
            </p:cNvSpPr>
            <p:nvPr/>
          </p:nvSpPr>
          <p:spPr bwMode="auto">
            <a:xfrm flipH="1">
              <a:off x="4043604" y="1235671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5" name="Oval 584"/>
            <p:cNvSpPr/>
            <p:nvPr/>
          </p:nvSpPr>
          <p:spPr>
            <a:xfrm flipH="1">
              <a:off x="4040937" y="934889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6" name="Freeform 262"/>
            <p:cNvSpPr>
              <a:spLocks/>
            </p:cNvSpPr>
            <p:nvPr/>
          </p:nvSpPr>
          <p:spPr bwMode="auto">
            <a:xfrm flipH="1">
              <a:off x="4043604" y="1526184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7" name="Line 219"/>
            <p:cNvSpPr>
              <a:spLocks noChangeShapeType="1"/>
            </p:cNvSpPr>
            <p:nvPr/>
          </p:nvSpPr>
          <p:spPr bwMode="auto">
            <a:xfrm flipH="1">
              <a:off x="3988264" y="2515147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8" name="Line 220"/>
            <p:cNvSpPr>
              <a:spLocks noChangeShapeType="1"/>
            </p:cNvSpPr>
            <p:nvPr/>
          </p:nvSpPr>
          <p:spPr bwMode="auto">
            <a:xfrm>
              <a:off x="4115665" y="2584010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9" name="Line 221"/>
            <p:cNvSpPr>
              <a:spLocks noChangeShapeType="1"/>
            </p:cNvSpPr>
            <p:nvPr/>
          </p:nvSpPr>
          <p:spPr bwMode="auto">
            <a:xfrm flipH="1">
              <a:off x="4142042" y="2581152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0" name="Line 223"/>
            <p:cNvSpPr>
              <a:spLocks noChangeShapeType="1"/>
            </p:cNvSpPr>
            <p:nvPr/>
          </p:nvSpPr>
          <p:spPr bwMode="auto">
            <a:xfrm flipV="1">
              <a:off x="4061593" y="2691166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1" name="Line 224"/>
            <p:cNvSpPr>
              <a:spLocks noChangeShapeType="1"/>
            </p:cNvSpPr>
            <p:nvPr/>
          </p:nvSpPr>
          <p:spPr bwMode="auto">
            <a:xfrm flipH="1">
              <a:off x="3988264" y="2803179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2" name="Line 225"/>
            <p:cNvSpPr>
              <a:spLocks noChangeShapeType="1"/>
            </p:cNvSpPr>
            <p:nvPr/>
          </p:nvSpPr>
          <p:spPr bwMode="auto">
            <a:xfrm flipH="1">
              <a:off x="4142042" y="2729742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" name="Line 218"/>
            <p:cNvSpPr>
              <a:spLocks noChangeShapeType="1"/>
            </p:cNvSpPr>
            <p:nvPr/>
          </p:nvSpPr>
          <p:spPr bwMode="auto">
            <a:xfrm flipH="1">
              <a:off x="3988264" y="2515147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4" name="Line 222"/>
            <p:cNvSpPr>
              <a:spLocks noChangeShapeType="1"/>
            </p:cNvSpPr>
            <p:nvPr/>
          </p:nvSpPr>
          <p:spPr bwMode="auto">
            <a:xfrm>
              <a:off x="4061592" y="2581152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5" name="Freeform 226"/>
            <p:cNvSpPr>
              <a:spLocks/>
            </p:cNvSpPr>
            <p:nvPr/>
          </p:nvSpPr>
          <p:spPr bwMode="auto">
            <a:xfrm flipH="1">
              <a:off x="3952261" y="2623159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6" name="Line 227"/>
            <p:cNvSpPr>
              <a:spLocks noChangeShapeType="1"/>
            </p:cNvSpPr>
            <p:nvPr/>
          </p:nvSpPr>
          <p:spPr bwMode="auto">
            <a:xfrm flipH="1">
              <a:off x="3952261" y="2623159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7" name="Freeform 228"/>
            <p:cNvSpPr>
              <a:spLocks/>
            </p:cNvSpPr>
            <p:nvPr/>
          </p:nvSpPr>
          <p:spPr bwMode="auto">
            <a:xfrm flipH="1">
              <a:off x="4061592" y="2689737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8" name="Freeform 262"/>
            <p:cNvSpPr>
              <a:spLocks/>
            </p:cNvSpPr>
            <p:nvPr/>
          </p:nvSpPr>
          <p:spPr bwMode="auto">
            <a:xfrm flipH="1">
              <a:off x="4041223" y="2495811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9" name="Freeform 262"/>
            <p:cNvSpPr>
              <a:spLocks/>
            </p:cNvSpPr>
            <p:nvPr/>
          </p:nvSpPr>
          <p:spPr bwMode="auto">
            <a:xfrm flipH="1">
              <a:off x="4041223" y="2786324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0" name="Oval 599"/>
            <p:cNvSpPr/>
            <p:nvPr/>
          </p:nvSpPr>
          <p:spPr>
            <a:xfrm flipH="1">
              <a:off x="4396014" y="3020073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01" name="Line 219"/>
            <p:cNvSpPr>
              <a:spLocks noChangeShapeType="1"/>
            </p:cNvSpPr>
            <p:nvPr/>
          </p:nvSpPr>
          <p:spPr bwMode="auto">
            <a:xfrm flipH="1">
              <a:off x="4347360" y="1249960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2" name="Line 220"/>
            <p:cNvSpPr>
              <a:spLocks noChangeShapeType="1"/>
            </p:cNvSpPr>
            <p:nvPr/>
          </p:nvSpPr>
          <p:spPr bwMode="auto">
            <a:xfrm>
              <a:off x="4474761" y="1318823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3" name="Line 221"/>
            <p:cNvSpPr>
              <a:spLocks noChangeShapeType="1"/>
            </p:cNvSpPr>
            <p:nvPr/>
          </p:nvSpPr>
          <p:spPr bwMode="auto">
            <a:xfrm flipH="1">
              <a:off x="4501138" y="1315965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" name="Line 223"/>
            <p:cNvSpPr>
              <a:spLocks noChangeShapeType="1"/>
            </p:cNvSpPr>
            <p:nvPr/>
          </p:nvSpPr>
          <p:spPr bwMode="auto">
            <a:xfrm flipV="1">
              <a:off x="4420689" y="1425979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5" name="Line 224"/>
            <p:cNvSpPr>
              <a:spLocks noChangeShapeType="1"/>
            </p:cNvSpPr>
            <p:nvPr/>
          </p:nvSpPr>
          <p:spPr bwMode="auto">
            <a:xfrm flipH="1">
              <a:off x="4347360" y="153799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6" name="Line 225"/>
            <p:cNvSpPr>
              <a:spLocks noChangeShapeType="1"/>
            </p:cNvSpPr>
            <p:nvPr/>
          </p:nvSpPr>
          <p:spPr bwMode="auto">
            <a:xfrm flipH="1">
              <a:off x="4501138" y="1464555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7" name="Line 218"/>
            <p:cNvSpPr>
              <a:spLocks noChangeShapeType="1"/>
            </p:cNvSpPr>
            <p:nvPr/>
          </p:nvSpPr>
          <p:spPr bwMode="auto">
            <a:xfrm flipH="1">
              <a:off x="4347360" y="1249960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8" name="Line 222"/>
            <p:cNvSpPr>
              <a:spLocks noChangeShapeType="1"/>
            </p:cNvSpPr>
            <p:nvPr/>
          </p:nvSpPr>
          <p:spPr bwMode="auto">
            <a:xfrm>
              <a:off x="4420688" y="1315965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9" name="Freeform 226"/>
            <p:cNvSpPr>
              <a:spLocks/>
            </p:cNvSpPr>
            <p:nvPr/>
          </p:nvSpPr>
          <p:spPr bwMode="auto">
            <a:xfrm flipH="1">
              <a:off x="4311357" y="1357972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0" name="Line 227"/>
            <p:cNvSpPr>
              <a:spLocks noChangeShapeType="1"/>
            </p:cNvSpPr>
            <p:nvPr/>
          </p:nvSpPr>
          <p:spPr bwMode="auto">
            <a:xfrm flipH="1">
              <a:off x="4311357" y="135797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1" name="Freeform 228"/>
            <p:cNvSpPr>
              <a:spLocks/>
            </p:cNvSpPr>
            <p:nvPr/>
          </p:nvSpPr>
          <p:spPr bwMode="auto">
            <a:xfrm flipH="1">
              <a:off x="4420688" y="1424550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2" name="Line 283"/>
            <p:cNvSpPr>
              <a:spLocks noChangeShapeType="1"/>
            </p:cNvSpPr>
            <p:nvPr/>
          </p:nvSpPr>
          <p:spPr bwMode="auto">
            <a:xfrm>
              <a:off x="4419369" y="961928"/>
              <a:ext cx="0" cy="36004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" name="Line 284"/>
            <p:cNvSpPr>
              <a:spLocks noChangeShapeType="1"/>
            </p:cNvSpPr>
            <p:nvPr/>
          </p:nvSpPr>
          <p:spPr bwMode="auto">
            <a:xfrm>
              <a:off x="4419369" y="1465984"/>
              <a:ext cx="0" cy="111612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4" name="Freeform 262"/>
            <p:cNvSpPr>
              <a:spLocks/>
            </p:cNvSpPr>
            <p:nvPr/>
          </p:nvSpPr>
          <p:spPr bwMode="auto">
            <a:xfrm flipH="1">
              <a:off x="4400319" y="1230624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" name="Oval 614"/>
            <p:cNvSpPr/>
            <p:nvPr/>
          </p:nvSpPr>
          <p:spPr>
            <a:xfrm flipH="1">
              <a:off x="4397652" y="934889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" name="Freeform 262"/>
            <p:cNvSpPr>
              <a:spLocks/>
            </p:cNvSpPr>
            <p:nvPr/>
          </p:nvSpPr>
          <p:spPr bwMode="auto">
            <a:xfrm flipH="1">
              <a:off x="4400319" y="1521137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" name="Line 219"/>
            <p:cNvSpPr>
              <a:spLocks noChangeShapeType="1"/>
            </p:cNvSpPr>
            <p:nvPr/>
          </p:nvSpPr>
          <p:spPr bwMode="auto">
            <a:xfrm flipH="1">
              <a:off x="4344979" y="2510100"/>
              <a:ext cx="1319" cy="2880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" name="Line 220"/>
            <p:cNvSpPr>
              <a:spLocks noChangeShapeType="1"/>
            </p:cNvSpPr>
            <p:nvPr/>
          </p:nvSpPr>
          <p:spPr bwMode="auto">
            <a:xfrm>
              <a:off x="4472380" y="2578963"/>
              <a:ext cx="0" cy="14859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9" name="Line 221"/>
            <p:cNvSpPr>
              <a:spLocks noChangeShapeType="1"/>
            </p:cNvSpPr>
            <p:nvPr/>
          </p:nvSpPr>
          <p:spPr bwMode="auto">
            <a:xfrm flipH="1">
              <a:off x="4498757" y="2576105"/>
              <a:ext cx="0" cy="1557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" name="Line 223"/>
            <p:cNvSpPr>
              <a:spLocks noChangeShapeType="1"/>
            </p:cNvSpPr>
            <p:nvPr/>
          </p:nvSpPr>
          <p:spPr bwMode="auto">
            <a:xfrm flipV="1">
              <a:off x="4418308" y="2686119"/>
              <a:ext cx="54073" cy="3857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1" name="Line 224"/>
            <p:cNvSpPr>
              <a:spLocks noChangeShapeType="1"/>
            </p:cNvSpPr>
            <p:nvPr/>
          </p:nvSpPr>
          <p:spPr bwMode="auto">
            <a:xfrm flipH="1">
              <a:off x="4344979" y="279813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2" name="Line 225"/>
            <p:cNvSpPr>
              <a:spLocks noChangeShapeType="1"/>
            </p:cNvSpPr>
            <p:nvPr/>
          </p:nvSpPr>
          <p:spPr bwMode="auto">
            <a:xfrm flipH="1">
              <a:off x="4498757" y="2724695"/>
              <a:ext cx="5407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3" name="Line 218"/>
            <p:cNvSpPr>
              <a:spLocks noChangeShapeType="1"/>
            </p:cNvSpPr>
            <p:nvPr/>
          </p:nvSpPr>
          <p:spPr bwMode="auto">
            <a:xfrm flipH="1">
              <a:off x="4344979" y="2510100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" name="Line 222"/>
            <p:cNvSpPr>
              <a:spLocks noChangeShapeType="1"/>
            </p:cNvSpPr>
            <p:nvPr/>
          </p:nvSpPr>
          <p:spPr bwMode="auto">
            <a:xfrm>
              <a:off x="4418307" y="2576105"/>
              <a:ext cx="54073" cy="371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" name="Freeform 226"/>
            <p:cNvSpPr>
              <a:spLocks/>
            </p:cNvSpPr>
            <p:nvPr/>
          </p:nvSpPr>
          <p:spPr bwMode="auto">
            <a:xfrm flipH="1">
              <a:off x="4308976" y="2618112"/>
              <a:ext cx="72008" cy="72867"/>
            </a:xfrm>
            <a:custGeom>
              <a:avLst/>
              <a:gdLst>
                <a:gd name="T0" fmla="*/ 47 w 44"/>
                <a:gd name="T1" fmla="*/ 51 h 32"/>
                <a:gd name="T2" fmla="*/ 24 w 44"/>
                <a:gd name="T3" fmla="*/ 0 h 32"/>
                <a:gd name="T4" fmla="*/ 0 w 44"/>
                <a:gd name="T5" fmla="*/ 51 h 32"/>
                <a:gd name="T6" fmla="*/ 47 w 44"/>
                <a:gd name="T7" fmla="*/ 51 h 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32">
                  <a:moveTo>
                    <a:pt x="44" y="32"/>
                  </a:moveTo>
                  <a:lnTo>
                    <a:pt x="22" y="0"/>
                  </a:lnTo>
                  <a:lnTo>
                    <a:pt x="0" y="32"/>
                  </a:lnTo>
                  <a:lnTo>
                    <a:pt x="44" y="32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6" name="Line 227"/>
            <p:cNvSpPr>
              <a:spLocks noChangeShapeType="1"/>
            </p:cNvSpPr>
            <p:nvPr/>
          </p:nvSpPr>
          <p:spPr bwMode="auto">
            <a:xfrm flipH="1">
              <a:off x="4308976" y="2618112"/>
              <a:ext cx="720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7" name="Freeform 228"/>
            <p:cNvSpPr>
              <a:spLocks/>
            </p:cNvSpPr>
            <p:nvPr/>
          </p:nvSpPr>
          <p:spPr bwMode="auto">
            <a:xfrm flipH="1">
              <a:off x="4418307" y="2684690"/>
              <a:ext cx="32972" cy="47149"/>
            </a:xfrm>
            <a:custGeom>
              <a:avLst/>
              <a:gdLst>
                <a:gd name="T0" fmla="*/ 0 w 23"/>
                <a:gd name="T1" fmla="*/ 33 h 21"/>
                <a:gd name="T2" fmla="*/ 25 w 23"/>
                <a:gd name="T3" fmla="*/ 27 h 21"/>
                <a:gd name="T4" fmla="*/ 16 w 23"/>
                <a:gd name="T5" fmla="*/ 0 h 21"/>
                <a:gd name="T6" fmla="*/ 0 w 23"/>
                <a:gd name="T7" fmla="*/ 33 h 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" h="21">
                  <a:moveTo>
                    <a:pt x="0" y="21"/>
                  </a:moveTo>
                  <a:lnTo>
                    <a:pt x="23" y="17"/>
                  </a:lnTo>
                  <a:lnTo>
                    <a:pt x="1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8" name="Line 284"/>
            <p:cNvSpPr>
              <a:spLocks noChangeShapeType="1"/>
            </p:cNvSpPr>
            <p:nvPr/>
          </p:nvSpPr>
          <p:spPr bwMode="auto">
            <a:xfrm>
              <a:off x="4416987" y="2726125"/>
              <a:ext cx="2381" cy="32403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9" name="Freeform 262"/>
            <p:cNvSpPr>
              <a:spLocks/>
            </p:cNvSpPr>
            <p:nvPr/>
          </p:nvSpPr>
          <p:spPr bwMode="auto">
            <a:xfrm flipH="1">
              <a:off x="4397938" y="2490764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0" name="Freeform 262"/>
            <p:cNvSpPr>
              <a:spLocks/>
            </p:cNvSpPr>
            <p:nvPr/>
          </p:nvSpPr>
          <p:spPr bwMode="auto">
            <a:xfrm flipH="1">
              <a:off x="4397938" y="2781277"/>
              <a:ext cx="36000" cy="36000"/>
            </a:xfrm>
            <a:custGeom>
              <a:avLst/>
              <a:gdLst>
                <a:gd name="T0" fmla="*/ 0 w 15"/>
                <a:gd name="T1" fmla="*/ 10 h 13"/>
                <a:gd name="T2" fmla="*/ 1 w 15"/>
                <a:gd name="T3" fmla="*/ 5 h 13"/>
                <a:gd name="T4" fmla="*/ 4 w 15"/>
                <a:gd name="T5" fmla="*/ 2 h 13"/>
                <a:gd name="T6" fmla="*/ 9 w 15"/>
                <a:gd name="T7" fmla="*/ 0 h 13"/>
                <a:gd name="T8" fmla="*/ 12 w 15"/>
                <a:gd name="T9" fmla="*/ 2 h 13"/>
                <a:gd name="T10" fmla="*/ 15 w 15"/>
                <a:gd name="T11" fmla="*/ 5 h 13"/>
                <a:gd name="T12" fmla="*/ 16 w 15"/>
                <a:gd name="T13" fmla="*/ 10 h 13"/>
                <a:gd name="T14" fmla="*/ 15 w 15"/>
                <a:gd name="T15" fmla="*/ 15 h 13"/>
                <a:gd name="T16" fmla="*/ 12 w 15"/>
                <a:gd name="T17" fmla="*/ 20 h 13"/>
                <a:gd name="T18" fmla="*/ 9 w 15"/>
                <a:gd name="T19" fmla="*/ 22 h 13"/>
                <a:gd name="T20" fmla="*/ 4 w 15"/>
                <a:gd name="T21" fmla="*/ 20 h 13"/>
                <a:gd name="T22" fmla="*/ 1 w 15"/>
                <a:gd name="T23" fmla="*/ 15 h 13"/>
                <a:gd name="T24" fmla="*/ 0 w 15"/>
                <a:gd name="T25" fmla="*/ 1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13">
                  <a:moveTo>
                    <a:pt x="0" y="6"/>
                  </a:move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1" name="Oval 630"/>
            <p:cNvSpPr/>
            <p:nvPr/>
          </p:nvSpPr>
          <p:spPr>
            <a:xfrm flipH="1">
              <a:off x="4688340" y="3020073"/>
              <a:ext cx="64800" cy="648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32" name="Text Box 513"/>
            <p:cNvSpPr txBox="1">
              <a:spLocks noChangeArrowheads="1"/>
            </p:cNvSpPr>
            <p:nvPr/>
          </p:nvSpPr>
          <p:spPr bwMode="auto">
            <a:xfrm>
              <a:off x="4190822" y="585567"/>
              <a:ext cx="1589610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Inverter’s DC bus</a:t>
              </a:r>
            </a:p>
          </p:txBody>
        </p:sp>
        <p:sp>
          <p:nvSpPr>
            <p:cNvPr id="633" name="Text Box 517"/>
            <p:cNvSpPr txBox="1">
              <a:spLocks noChangeArrowheads="1"/>
            </p:cNvSpPr>
            <p:nvPr/>
          </p:nvSpPr>
          <p:spPr bwMode="auto">
            <a:xfrm>
              <a:off x="2554398" y="863531"/>
              <a:ext cx="694720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Diodes</a:t>
              </a:r>
            </a:p>
          </p:txBody>
        </p:sp>
        <p:sp>
          <p:nvSpPr>
            <p:cNvPr id="634" name="Text Box 517"/>
            <p:cNvSpPr txBox="1">
              <a:spLocks noChangeArrowheads="1"/>
            </p:cNvSpPr>
            <p:nvPr/>
          </p:nvSpPr>
          <p:spPr bwMode="auto">
            <a:xfrm>
              <a:off x="1160781" y="2928934"/>
              <a:ext cx="1858499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Fast switching devices</a:t>
              </a:r>
            </a:p>
          </p:txBody>
        </p:sp>
        <p:cxnSp>
          <p:nvCxnSpPr>
            <p:cNvPr id="635" name="Straight Arrow Connector 634"/>
            <p:cNvCxnSpPr/>
            <p:nvPr/>
          </p:nvCxnSpPr>
          <p:spPr>
            <a:xfrm>
              <a:off x="3186480" y="1035272"/>
              <a:ext cx="374755" cy="314794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tailEnd type="arrow"/>
            </a:ln>
            <a:effectLst/>
          </p:spPr>
        </p:cxnSp>
        <p:cxnSp>
          <p:nvCxnSpPr>
            <p:cNvPr id="636" name="Straight Arrow Connector 635"/>
            <p:cNvCxnSpPr/>
            <p:nvPr/>
          </p:nvCxnSpPr>
          <p:spPr>
            <a:xfrm flipV="1">
              <a:off x="2974310" y="2745557"/>
              <a:ext cx="732064" cy="299047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tailEnd type="arrow"/>
            </a:ln>
            <a:effectLst/>
          </p:spPr>
        </p:cxnSp>
        <p:sp>
          <p:nvSpPr>
            <p:cNvPr id="637" name="Line 284"/>
            <p:cNvSpPr>
              <a:spLocks noChangeShapeType="1"/>
            </p:cNvSpPr>
            <p:nvPr/>
          </p:nvSpPr>
          <p:spPr bwMode="auto">
            <a:xfrm>
              <a:off x="4063018" y="2723039"/>
              <a:ext cx="1" cy="32403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8" name="Line 340"/>
            <p:cNvSpPr>
              <a:spLocks noChangeShapeType="1"/>
            </p:cNvSpPr>
            <p:nvPr/>
          </p:nvSpPr>
          <p:spPr bwMode="auto">
            <a:xfrm flipV="1">
              <a:off x="3587986" y="3066578"/>
              <a:ext cx="447215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9" name="Line 340"/>
            <p:cNvSpPr>
              <a:spLocks noChangeShapeType="1"/>
            </p:cNvSpPr>
            <p:nvPr/>
          </p:nvSpPr>
          <p:spPr bwMode="auto">
            <a:xfrm flipV="1">
              <a:off x="3566214" y="969263"/>
              <a:ext cx="447215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0" name="Text Box 517"/>
            <p:cNvSpPr txBox="1">
              <a:spLocks noChangeArrowheads="1"/>
            </p:cNvSpPr>
            <p:nvPr/>
          </p:nvSpPr>
          <p:spPr bwMode="auto">
            <a:xfrm>
              <a:off x="5374181" y="3266019"/>
              <a:ext cx="1284307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Interface parts</a:t>
              </a:r>
            </a:p>
          </p:txBody>
        </p:sp>
        <p:sp>
          <p:nvSpPr>
            <p:cNvPr id="641" name="Text Box 517"/>
            <p:cNvSpPr txBox="1">
              <a:spLocks noChangeArrowheads="1"/>
            </p:cNvSpPr>
            <p:nvPr/>
          </p:nvSpPr>
          <p:spPr bwMode="auto">
            <a:xfrm>
              <a:off x="6692280" y="602461"/>
              <a:ext cx="1377573" cy="260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n-US" sz="1200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Ultra capacitors</a:t>
              </a:r>
              <a:endParaRPr kumimoji="0" lang="en-GB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2" name="Rectangle 126"/>
            <p:cNvSpPr>
              <a:spLocks noChangeArrowheads="1"/>
            </p:cNvSpPr>
            <p:nvPr/>
          </p:nvSpPr>
          <p:spPr bwMode="auto">
            <a:xfrm>
              <a:off x="5833597" y="836860"/>
              <a:ext cx="262421" cy="2365462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03" name="Picture 20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164" y="3605842"/>
            <a:ext cx="3109833" cy="232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26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79520" y="2316480"/>
            <a:ext cx="17309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rgbClr val="000066"/>
                </a:solidFill>
              </a:rPr>
              <a:t>Thank you</a:t>
            </a:r>
            <a:endParaRPr lang="en-GB" sz="2800" b="1" dirty="0">
              <a:solidFill>
                <a:srgbClr val="00006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40" y="3369310"/>
            <a:ext cx="7289800" cy="1003300"/>
          </a:xfrm>
          <a:prstGeom prst="rect">
            <a:avLst/>
          </a:prstGeom>
        </p:spPr>
      </p:pic>
      <p:sp>
        <p:nvSpPr>
          <p:cNvPr id="7" name="Footer Placeholder 6"/>
          <p:cNvSpPr txBox="1">
            <a:spLocks/>
          </p:cNvSpPr>
          <p:nvPr/>
        </p:nvSpPr>
        <p:spPr>
          <a:xfrm>
            <a:off x="0" y="6617637"/>
            <a:ext cx="8856984" cy="2246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dirty="0" smtClean="0"/>
              <a:t>Issued  03-04-2017                                                       Electricity storage Ultra Capacitors – </a:t>
            </a:r>
            <a:r>
              <a:rPr lang="en-GB" sz="1000" smtClean="0"/>
              <a:t>Issue </a:t>
            </a:r>
            <a:r>
              <a:rPr lang="en-GB" sz="1000" smtClean="0"/>
              <a:t>002                                                                                                                     </a:t>
            </a:r>
            <a:r>
              <a:rPr lang="en-GB" sz="1000" dirty="0" smtClean="0"/>
              <a:t>Slide</a:t>
            </a:r>
            <a:endParaRPr lang="en-GB" sz="1000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50288" y="6637338"/>
            <a:ext cx="493712" cy="2206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fld id="{FEA4C1F6-D438-4F64-8D0A-FF50AC84BCDD}" type="slidenum">
              <a:rPr lang="en-GB" altLang="en-US" sz="1000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24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2187</TotalTime>
  <Words>236</Words>
  <Application>Microsoft Office PowerPoint</Application>
  <PresentationFormat>On-screen Show (4:3)</PresentationFormat>
  <Paragraphs>48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Lewis</dc:creator>
  <cp:lastModifiedBy>eric2</cp:lastModifiedBy>
  <cp:revision>166</cp:revision>
  <cp:lastPrinted>2017-04-03T18:13:42Z</cp:lastPrinted>
  <dcterms:created xsi:type="dcterms:W3CDTF">2016-12-06T17:34:41Z</dcterms:created>
  <dcterms:modified xsi:type="dcterms:W3CDTF">2017-04-04T07:09:09Z</dcterms:modified>
</cp:coreProperties>
</file>