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9"/>
  </p:notesMasterIdLst>
  <p:handoutMasterIdLst>
    <p:handoutMasterId r:id="rId10"/>
  </p:handoutMasterIdLst>
  <p:sldIdLst>
    <p:sldId id="257" r:id="rId3"/>
    <p:sldId id="288" r:id="rId4"/>
    <p:sldId id="295" r:id="rId5"/>
    <p:sldId id="293" r:id="rId6"/>
    <p:sldId id="289" r:id="rId7"/>
    <p:sldId id="294" r:id="rId8"/>
  </p:sldIdLst>
  <p:sldSz cx="9144000" cy="6858000" type="screen4x3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9FFFF"/>
    <a:srgbClr val="FF00FF"/>
    <a:srgbClr val="99FF99"/>
    <a:srgbClr val="ACCCEA"/>
    <a:srgbClr val="0079C1"/>
    <a:srgbClr val="FFC5C5"/>
    <a:srgbClr val="00FFFF"/>
    <a:srgbClr val="FFCCFF"/>
    <a:srgbClr val="B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50" autoAdjust="0"/>
  </p:normalViewPr>
  <p:slideViewPr>
    <p:cSldViewPr snapToGrid="0">
      <p:cViewPr varScale="1">
        <p:scale>
          <a:sx n="61" d="100"/>
          <a:sy n="61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816" y="4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7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5C56-97F7-457C-B2B4-F26656BB6004}" type="datetimeFigureOut">
              <a:rPr lang="en-GB" smtClean="0"/>
              <a:t>04/04/2017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7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B7F87-357B-437D-A018-2B1C89594D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9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7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04D6-2D26-487E-8D98-DD09D23848FC}" type="datetimeFigureOut">
              <a:rPr lang="en-GB" smtClean="0"/>
              <a:t>04/04/2017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7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C65FC-76C5-4BD5-8D13-76554DB35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48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00" y="6633356"/>
            <a:ext cx="8856984" cy="2246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Issued  19-02-2017                                                       Electricity storage data M3 – Issue 001                                                                                                                                     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633357"/>
            <a:ext cx="395536" cy="2246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E8C23C-7EF2-4138-BB50-275A67CE1C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2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00" y="6633356"/>
            <a:ext cx="8856984" cy="2246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633357"/>
            <a:ext cx="395536" cy="2246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E8C23C-7EF2-4138-BB50-275A67CE1C2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0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1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9092" y="6478271"/>
            <a:ext cx="566205" cy="36449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70A20433-9551-4D07-9884-260B86A98F64}" type="slidenum">
              <a:rPr lang="en-GB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6497" y="6478271"/>
            <a:ext cx="8549640" cy="37972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Issued  28-04-2015       Energy storage  3    Version 001     Copyright ENSTORE 2015 all rights reserved       Slide </a:t>
            </a:r>
            <a:endParaRPr lang="en-GB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00" y="6633356"/>
            <a:ext cx="8856984" cy="2246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Issued  19-02-2017                                                       Electricity storage data M3 – Issue 001                                                                                                                                     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33357"/>
            <a:ext cx="395536" cy="2246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E8C23C-7EF2-4138-BB50-275A67CE1C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94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00" y="6633356"/>
            <a:ext cx="8856984" cy="2246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633357"/>
            <a:ext cx="395536" cy="2246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69E8C23C-7EF2-4138-BB50-275A67CE1C2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84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"/>
          <p:cNvSpPr txBox="1">
            <a:spLocks/>
          </p:cNvSpPr>
          <p:nvPr/>
        </p:nvSpPr>
        <p:spPr>
          <a:xfrm>
            <a:off x="131837" y="688828"/>
            <a:ext cx="84010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GC0096 </a:t>
            </a:r>
            <a:endParaRPr lang="en-GB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Flywheels - 002</a:t>
            </a:r>
            <a:endParaRPr lang="en-GB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A Lewis      Enstore director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C23C-7EF2-4138-BB50-275A67CE1C23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468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4606584" y="2050909"/>
            <a:ext cx="3204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zero power at df/dt  = </a:t>
            </a:r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endParaRPr lang="en-GB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compatible with Grid Code </a:t>
            </a:r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Storage. </a:t>
            </a:r>
            <a:endParaRPr lang="en-GB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87338" y="188913"/>
            <a:ext cx="3174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/>
              <a:t>Basic Flywheel </a:t>
            </a:r>
            <a:r>
              <a:rPr lang="en-GB" altLang="en-US" sz="2000" dirty="0" smtClean="0"/>
              <a:t>option -1</a:t>
            </a:r>
            <a:endParaRPr lang="en-GB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20688"/>
            <a:ext cx="3920494" cy="5616609"/>
            <a:chOff x="0" y="620688"/>
            <a:chExt cx="3920494" cy="5616609"/>
          </a:xfrm>
        </p:grpSpPr>
        <p:sp>
          <p:nvSpPr>
            <p:cNvPr id="23656" name="Rectangle 3"/>
            <p:cNvSpPr>
              <a:spLocks noChangeArrowheads="1"/>
            </p:cNvSpPr>
            <p:nvPr/>
          </p:nvSpPr>
          <p:spPr bwMode="auto">
            <a:xfrm>
              <a:off x="0" y="1622049"/>
              <a:ext cx="869659" cy="28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Grid Entry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Points</a:t>
              </a:r>
            </a:p>
          </p:txBody>
        </p:sp>
        <p:sp>
          <p:nvSpPr>
            <p:cNvPr id="23657" name="Rectangle 233"/>
            <p:cNvSpPr>
              <a:spLocks noChangeArrowheads="1"/>
            </p:cNvSpPr>
            <p:nvPr/>
          </p:nvSpPr>
          <p:spPr bwMode="auto">
            <a:xfrm>
              <a:off x="860154" y="2024541"/>
              <a:ext cx="3060340" cy="4212756"/>
            </a:xfrm>
            <a:prstGeom prst="rect">
              <a:avLst/>
            </a:prstGeom>
            <a:solidFill>
              <a:srgbClr val="ACCCE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899091" y="620688"/>
              <a:ext cx="2659477" cy="1273175"/>
            </a:xfrm>
            <a:prstGeom prst="rect">
              <a:avLst/>
            </a:prstGeom>
            <a:solidFill>
              <a:srgbClr val="89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660" name="Straight Arrow Connector 419"/>
            <p:cNvCxnSpPr>
              <a:cxnSpLocks noChangeShapeType="1"/>
            </p:cNvCxnSpPr>
            <p:nvPr/>
          </p:nvCxnSpPr>
          <p:spPr bwMode="auto">
            <a:xfrm flipV="1">
              <a:off x="756867" y="1951905"/>
              <a:ext cx="1159453" cy="6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1" name="Straight Connector 14"/>
            <p:cNvCxnSpPr>
              <a:cxnSpLocks noChangeShapeType="1"/>
            </p:cNvCxnSpPr>
            <p:nvPr/>
          </p:nvCxnSpPr>
          <p:spPr bwMode="auto">
            <a:xfrm>
              <a:off x="1537405" y="1016647"/>
              <a:ext cx="156107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2" name="Group 29"/>
            <p:cNvGrpSpPr>
              <a:grpSpLocks/>
            </p:cNvGrpSpPr>
            <p:nvPr/>
          </p:nvGrpSpPr>
          <p:grpSpPr bwMode="auto">
            <a:xfrm>
              <a:off x="1862509" y="984906"/>
              <a:ext cx="202811" cy="1164702"/>
              <a:chOff x="2883157" y="1828697"/>
              <a:chExt cx="205810" cy="1165263"/>
            </a:xfrm>
          </p:grpSpPr>
          <p:cxnSp>
            <p:nvCxnSpPr>
              <p:cNvPr id="23736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7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8" name="Oval 257"/>
              <p:cNvSpPr/>
              <p:nvPr/>
            </p:nvSpPr>
            <p:spPr bwMode="auto">
              <a:xfrm>
                <a:off x="2956438" y="1828016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39" name="Group 15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7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8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0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41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5" name="Oval 264"/>
              <p:cNvSpPr/>
              <p:nvPr/>
            </p:nvSpPr>
            <p:spPr bwMode="auto">
              <a:xfrm flipH="1" flipV="1">
                <a:off x="2946913" y="2922331"/>
                <a:ext cx="71438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43" name="Group 265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5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6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4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3" name="Straight Connector 14"/>
            <p:cNvCxnSpPr>
              <a:cxnSpLocks noChangeShapeType="1"/>
            </p:cNvCxnSpPr>
            <p:nvPr/>
          </p:nvCxnSpPr>
          <p:spPr bwMode="auto">
            <a:xfrm flipV="1">
              <a:off x="1553048" y="2108722"/>
              <a:ext cx="152559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4" name="Straight Connector 14"/>
            <p:cNvCxnSpPr>
              <a:cxnSpLocks noChangeShapeType="1"/>
            </p:cNvCxnSpPr>
            <p:nvPr/>
          </p:nvCxnSpPr>
          <p:spPr bwMode="auto">
            <a:xfrm flipV="1">
              <a:off x="2392024" y="2109015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" name="Oval 286"/>
            <p:cNvSpPr/>
            <p:nvPr/>
          </p:nvSpPr>
          <p:spPr bwMode="auto">
            <a:xfrm>
              <a:off x="2353981" y="2068488"/>
              <a:ext cx="719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23666" name="Group 287"/>
            <p:cNvGrpSpPr>
              <a:grpSpLocks/>
            </p:cNvGrpSpPr>
            <p:nvPr/>
          </p:nvGrpSpPr>
          <p:grpSpPr bwMode="auto">
            <a:xfrm>
              <a:off x="2339338" y="2238681"/>
              <a:ext cx="106426" cy="107948"/>
              <a:chOff x="8892480" y="1880828"/>
              <a:chExt cx="108012" cy="108012"/>
            </a:xfrm>
          </p:grpSpPr>
          <p:cxnSp>
            <p:nvCxnSpPr>
              <p:cNvPr id="23734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5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7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2282458" y="2370442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8" name="Group 362"/>
            <p:cNvGrpSpPr>
              <a:grpSpLocks/>
            </p:cNvGrpSpPr>
            <p:nvPr/>
          </p:nvGrpSpPr>
          <p:grpSpPr bwMode="auto">
            <a:xfrm>
              <a:off x="2563351" y="977821"/>
              <a:ext cx="202811" cy="1164702"/>
              <a:chOff x="2883157" y="1828697"/>
              <a:chExt cx="205810" cy="1165263"/>
            </a:xfrm>
          </p:grpSpPr>
          <p:cxnSp>
            <p:nvCxnSpPr>
              <p:cNvPr id="23721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6" name="Oval 365"/>
              <p:cNvSpPr/>
              <p:nvPr/>
            </p:nvSpPr>
            <p:spPr bwMode="auto">
              <a:xfrm>
                <a:off x="2956447" y="1828751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24" name="Group 366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2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3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5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6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0" name="Oval 369"/>
              <p:cNvSpPr/>
              <p:nvPr/>
            </p:nvSpPr>
            <p:spPr bwMode="auto">
              <a:xfrm flipH="1" flipV="1">
                <a:off x="2946922" y="2919889"/>
                <a:ext cx="73026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28" name="Group 370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0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1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669" name="TextBox 30"/>
            <p:cNvSpPr txBox="1">
              <a:spLocks noChangeArrowheads="1"/>
            </p:cNvSpPr>
            <p:nvPr/>
          </p:nvSpPr>
          <p:spPr bwMode="auto">
            <a:xfrm>
              <a:off x="1076178" y="692680"/>
              <a:ext cx="2405669" cy="4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Onshore Transmission System</a:t>
              </a:r>
            </a:p>
            <a:p>
              <a:endParaRPr lang="en-GB" altLang="en-US" sz="1200" dirty="0"/>
            </a:p>
          </p:txBody>
        </p:sp>
        <p:cxnSp>
          <p:nvCxnSpPr>
            <p:cNvPr id="23670" name="Straight Arrow Connector 419"/>
            <p:cNvCxnSpPr>
              <a:cxnSpLocks noChangeShapeType="1"/>
            </p:cNvCxnSpPr>
            <p:nvPr/>
          </p:nvCxnSpPr>
          <p:spPr bwMode="auto">
            <a:xfrm>
              <a:off x="2034111" y="1952549"/>
              <a:ext cx="63835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71" name="Rectangle 3"/>
            <p:cNvSpPr>
              <a:spLocks noChangeArrowheads="1"/>
            </p:cNvSpPr>
            <p:nvPr/>
          </p:nvSpPr>
          <p:spPr bwMode="auto">
            <a:xfrm>
              <a:off x="896158" y="2276856"/>
              <a:ext cx="1425123" cy="5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Bus bar</a:t>
              </a:r>
            </a:p>
          </p:txBody>
        </p:sp>
        <p:cxnSp>
          <p:nvCxnSpPr>
            <p:cNvPr id="23672" name="Straight Connector 14"/>
            <p:cNvCxnSpPr>
              <a:cxnSpLocks noChangeShapeType="1"/>
            </p:cNvCxnSpPr>
            <p:nvPr/>
          </p:nvCxnSpPr>
          <p:spPr bwMode="auto">
            <a:xfrm flipV="1">
              <a:off x="2372322" y="2456876"/>
              <a:ext cx="0" cy="61206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75" name="Straight Connector 14"/>
            <p:cNvCxnSpPr>
              <a:cxnSpLocks noChangeShapeType="1"/>
            </p:cNvCxnSpPr>
            <p:nvPr/>
          </p:nvCxnSpPr>
          <p:spPr bwMode="auto">
            <a:xfrm>
              <a:off x="2372322" y="3068944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Oval 253"/>
            <p:cNvSpPr/>
            <p:nvPr/>
          </p:nvSpPr>
          <p:spPr bwMode="auto">
            <a:xfrm rot="5400000">
              <a:off x="2335206" y="2693147"/>
              <a:ext cx="107950" cy="4270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 rot="5400000">
              <a:off x="2335206" y="2620123"/>
              <a:ext cx="107950" cy="4270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3682" name="Rectangle 23"/>
            <p:cNvSpPr>
              <a:spLocks noChangeArrowheads="1"/>
            </p:cNvSpPr>
            <p:nvPr/>
          </p:nvSpPr>
          <p:spPr bwMode="auto">
            <a:xfrm>
              <a:off x="1076178" y="3392981"/>
              <a:ext cx="2628292" cy="244827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720" name="Rectangle 3"/>
            <p:cNvSpPr>
              <a:spLocks noChangeArrowheads="1"/>
            </p:cNvSpPr>
            <p:nvPr/>
          </p:nvSpPr>
          <p:spPr bwMode="auto">
            <a:xfrm>
              <a:off x="1508226" y="5985268"/>
              <a:ext cx="1810029" cy="19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214" y="3536996"/>
              <a:ext cx="2114302" cy="1845401"/>
            </a:xfrm>
            <a:prstGeom prst="rect">
              <a:avLst/>
            </a:prstGeom>
          </p:spPr>
        </p:pic>
        <p:cxnSp>
          <p:nvCxnSpPr>
            <p:cNvPr id="201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2372322" y="3212960"/>
              <a:ext cx="5119" cy="71306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14"/>
            <p:cNvCxnSpPr>
              <a:cxnSpLocks noChangeShapeType="1"/>
            </p:cNvCxnSpPr>
            <p:nvPr/>
          </p:nvCxnSpPr>
          <p:spPr bwMode="auto">
            <a:xfrm flipV="1">
              <a:off x="2372322" y="3861032"/>
              <a:ext cx="108012" cy="72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1" name="Rectangle 3"/>
            <p:cNvSpPr>
              <a:spLocks noChangeArrowheads="1"/>
            </p:cNvSpPr>
            <p:nvPr/>
          </p:nvSpPr>
          <p:spPr bwMode="auto">
            <a:xfrm>
              <a:off x="2087724" y="4041068"/>
              <a:ext cx="612068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Stator</a:t>
              </a:r>
            </a:p>
          </p:txBody>
        </p:sp>
        <p:sp>
          <p:nvSpPr>
            <p:cNvPr id="336" name="Rectangle 3"/>
            <p:cNvSpPr>
              <a:spLocks noChangeArrowheads="1"/>
            </p:cNvSpPr>
            <p:nvPr/>
          </p:nvSpPr>
          <p:spPr bwMode="auto">
            <a:xfrm>
              <a:off x="2879812" y="3609020"/>
              <a:ext cx="828092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Flywheel</a:t>
              </a:r>
            </a:p>
          </p:txBody>
        </p:sp>
      </p:grpSp>
      <p:sp>
        <p:nvSpPr>
          <p:cNvPr id="125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  <p:sp>
        <p:nvSpPr>
          <p:cNvPr id="126" name="Slide Number Placeholder 4"/>
          <p:cNvSpPr txBox="1">
            <a:spLocks/>
          </p:cNvSpPr>
          <p:nvPr/>
        </p:nvSpPr>
        <p:spPr>
          <a:xfrm>
            <a:off x="8712746" y="6609543"/>
            <a:ext cx="395536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E8C23C-7EF2-4138-BB50-275A67CE1C23}" type="slidenum">
              <a:rPr lang="en-GB" sz="1050" smtClean="0"/>
              <a:pPr/>
              <a:t>2</a:t>
            </a:fld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923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50288" y="6637338"/>
            <a:ext cx="493712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0" dirty="0">
                <a:solidFill>
                  <a:srgbClr val="000000"/>
                </a:solidFill>
              </a:rPr>
              <a:t>  </a:t>
            </a:r>
            <a:fld id="{8927904E-8541-4C15-AAC4-B6273199A8F9}" type="slidenum">
              <a:rPr lang="en-GB" altLang="en-US" sz="1000" b="0">
                <a:solidFill>
                  <a:srgbClr val="000000"/>
                </a:solidFill>
              </a:rPr>
              <a:pPr/>
              <a:t>3</a:t>
            </a:fld>
            <a:endParaRPr lang="en-GB" altLang="en-US" sz="1000" b="0" dirty="0">
              <a:solidFill>
                <a:srgbClr val="000000"/>
              </a:solidFill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87338" y="188913"/>
            <a:ext cx="3244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/>
              <a:t>Basic Flywheel </a:t>
            </a:r>
            <a:r>
              <a:rPr lang="en-GB" altLang="en-US" sz="2000" dirty="0" smtClean="0"/>
              <a:t>option - 2</a:t>
            </a:r>
            <a:endParaRPr lang="en-GB" altLang="en-US" sz="2000" dirty="0"/>
          </a:p>
        </p:txBody>
      </p:sp>
      <p:sp>
        <p:nvSpPr>
          <p:cNvPr id="125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1297" y="604663"/>
            <a:ext cx="7761142" cy="5616609"/>
            <a:chOff x="621297" y="604663"/>
            <a:chExt cx="7761142" cy="5616609"/>
          </a:xfrm>
        </p:grpSpPr>
        <p:sp>
          <p:nvSpPr>
            <p:cNvPr id="212" name="Rectangle 3"/>
            <p:cNvSpPr>
              <a:spLocks noChangeArrowheads="1"/>
            </p:cNvSpPr>
            <p:nvPr/>
          </p:nvSpPr>
          <p:spPr bwMode="auto">
            <a:xfrm>
              <a:off x="805259" y="1606024"/>
              <a:ext cx="869659" cy="28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Grid Entry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Points</a:t>
              </a:r>
            </a:p>
          </p:txBody>
        </p:sp>
        <p:sp>
          <p:nvSpPr>
            <p:cNvPr id="213" name="Rectangle 233"/>
            <p:cNvSpPr>
              <a:spLocks noChangeArrowheads="1"/>
            </p:cNvSpPr>
            <p:nvPr/>
          </p:nvSpPr>
          <p:spPr bwMode="auto">
            <a:xfrm>
              <a:off x="621297" y="2008516"/>
              <a:ext cx="4104456" cy="4212756"/>
            </a:xfrm>
            <a:prstGeom prst="rect">
              <a:avLst/>
            </a:prstGeom>
            <a:solidFill>
              <a:srgbClr val="ACCCE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704350" y="604663"/>
              <a:ext cx="2659477" cy="1273175"/>
            </a:xfrm>
            <a:prstGeom prst="rect">
              <a:avLst/>
            </a:prstGeom>
            <a:solidFill>
              <a:srgbClr val="89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22" name="Straight Arrow Connector 419"/>
            <p:cNvCxnSpPr>
              <a:cxnSpLocks noChangeShapeType="1"/>
            </p:cNvCxnSpPr>
            <p:nvPr/>
          </p:nvCxnSpPr>
          <p:spPr bwMode="auto">
            <a:xfrm flipV="1">
              <a:off x="1562126" y="1935880"/>
              <a:ext cx="1159453" cy="6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14"/>
            <p:cNvCxnSpPr>
              <a:cxnSpLocks noChangeShapeType="1"/>
            </p:cNvCxnSpPr>
            <p:nvPr/>
          </p:nvCxnSpPr>
          <p:spPr bwMode="auto">
            <a:xfrm>
              <a:off x="2342664" y="1000622"/>
              <a:ext cx="156107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5" name="Straight Connector 14"/>
            <p:cNvCxnSpPr>
              <a:cxnSpLocks noChangeShapeType="1"/>
            </p:cNvCxnSpPr>
            <p:nvPr/>
          </p:nvCxnSpPr>
          <p:spPr bwMode="auto">
            <a:xfrm flipV="1">
              <a:off x="2772474" y="1363400"/>
              <a:ext cx="0" cy="179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6" name="Straight Connector 14"/>
            <p:cNvCxnSpPr>
              <a:cxnSpLocks noChangeShapeType="1"/>
            </p:cNvCxnSpPr>
            <p:nvPr/>
          </p:nvCxnSpPr>
          <p:spPr bwMode="auto">
            <a:xfrm flipV="1">
              <a:off x="2777335" y="1008674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" name="Oval 316"/>
            <p:cNvSpPr/>
            <p:nvPr/>
          </p:nvSpPr>
          <p:spPr bwMode="auto">
            <a:xfrm>
              <a:off x="2739981" y="968200"/>
              <a:ext cx="719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318" name="Group 15"/>
            <p:cNvGrpSpPr>
              <a:grpSpLocks/>
            </p:cNvGrpSpPr>
            <p:nvPr/>
          </p:nvGrpSpPr>
          <p:grpSpPr bwMode="auto">
            <a:xfrm>
              <a:off x="2724648" y="1138339"/>
              <a:ext cx="106426" cy="107948"/>
              <a:chOff x="8892480" y="1880828"/>
              <a:chExt cx="108012" cy="108012"/>
            </a:xfrm>
          </p:grpSpPr>
          <p:cxnSp>
            <p:nvCxnSpPr>
              <p:cNvPr id="328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9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9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2667768" y="1270101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Straight Connector 14"/>
            <p:cNvCxnSpPr>
              <a:cxnSpLocks noChangeShapeType="1"/>
            </p:cNvCxnSpPr>
            <p:nvPr/>
          </p:nvCxnSpPr>
          <p:spPr bwMode="auto">
            <a:xfrm flipH="1">
              <a:off x="2770910" y="1726501"/>
              <a:ext cx="0" cy="35982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2" name="Oval 321"/>
            <p:cNvSpPr/>
            <p:nvPr/>
          </p:nvSpPr>
          <p:spPr bwMode="auto">
            <a:xfrm flipH="1" flipV="1">
              <a:off x="2730595" y="2061988"/>
              <a:ext cx="70397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323" name="Group 265"/>
            <p:cNvGrpSpPr>
              <a:grpSpLocks/>
            </p:cNvGrpSpPr>
            <p:nvPr/>
          </p:nvGrpSpPr>
          <p:grpSpPr bwMode="auto">
            <a:xfrm flipH="1" flipV="1">
              <a:off x="2721352" y="1675094"/>
              <a:ext cx="106426" cy="107948"/>
              <a:chOff x="8892480" y="1880828"/>
              <a:chExt cx="108012" cy="108012"/>
            </a:xfrm>
          </p:grpSpPr>
          <p:cxnSp>
            <p:nvCxnSpPr>
              <p:cNvPr id="326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7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4" name="Straight Connector 14"/>
            <p:cNvCxnSpPr>
              <a:cxnSpLocks noChangeShapeType="1"/>
            </p:cNvCxnSpPr>
            <p:nvPr/>
          </p:nvCxnSpPr>
          <p:spPr bwMode="auto">
            <a:xfrm>
              <a:off x="2764141" y="1540148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14"/>
            <p:cNvCxnSpPr>
              <a:cxnSpLocks noChangeShapeType="1"/>
            </p:cNvCxnSpPr>
            <p:nvPr/>
          </p:nvCxnSpPr>
          <p:spPr bwMode="auto">
            <a:xfrm flipV="1">
              <a:off x="2358307" y="2092697"/>
              <a:ext cx="1525597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14"/>
            <p:cNvCxnSpPr>
              <a:cxnSpLocks noChangeShapeType="1"/>
            </p:cNvCxnSpPr>
            <p:nvPr/>
          </p:nvCxnSpPr>
          <p:spPr bwMode="auto">
            <a:xfrm flipV="1">
              <a:off x="3197283" y="2092990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" name="Oval 226"/>
            <p:cNvSpPr/>
            <p:nvPr/>
          </p:nvSpPr>
          <p:spPr bwMode="auto">
            <a:xfrm>
              <a:off x="3159240" y="2052463"/>
              <a:ext cx="719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cxnSp>
          <p:nvCxnSpPr>
            <p:cNvPr id="313" name="Straight Connector 14"/>
            <p:cNvCxnSpPr>
              <a:cxnSpLocks noChangeShapeType="1"/>
            </p:cNvCxnSpPr>
            <p:nvPr/>
          </p:nvCxnSpPr>
          <p:spPr bwMode="auto">
            <a:xfrm flipH="1">
              <a:off x="3144597" y="2222656"/>
              <a:ext cx="106426" cy="10794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4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3143836" y="2223417"/>
              <a:ext cx="107948" cy="10642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3087717" y="2354417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" name="Straight Connector 14"/>
            <p:cNvCxnSpPr>
              <a:cxnSpLocks noChangeShapeType="1"/>
            </p:cNvCxnSpPr>
            <p:nvPr/>
          </p:nvCxnSpPr>
          <p:spPr bwMode="auto">
            <a:xfrm flipV="1">
              <a:off x="3473316" y="1356315"/>
              <a:ext cx="0" cy="1799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9" name="Straight Connector 14"/>
            <p:cNvCxnSpPr>
              <a:cxnSpLocks noChangeShapeType="1"/>
            </p:cNvCxnSpPr>
            <p:nvPr/>
          </p:nvCxnSpPr>
          <p:spPr bwMode="auto">
            <a:xfrm flipV="1">
              <a:off x="3478177" y="1001589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0" name="Oval 299"/>
            <p:cNvSpPr/>
            <p:nvPr/>
          </p:nvSpPr>
          <p:spPr bwMode="auto">
            <a:xfrm>
              <a:off x="3440832" y="961850"/>
              <a:ext cx="71962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301" name="Group 366"/>
            <p:cNvGrpSpPr>
              <a:grpSpLocks/>
            </p:cNvGrpSpPr>
            <p:nvPr/>
          </p:nvGrpSpPr>
          <p:grpSpPr bwMode="auto">
            <a:xfrm>
              <a:off x="3425490" y="1131254"/>
              <a:ext cx="106426" cy="107948"/>
              <a:chOff x="8892480" y="1880828"/>
              <a:chExt cx="108012" cy="108012"/>
            </a:xfrm>
          </p:grpSpPr>
          <p:cxnSp>
            <p:nvCxnSpPr>
              <p:cNvPr id="311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2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3368610" y="1263016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3" name="Straight Connector 14"/>
            <p:cNvCxnSpPr>
              <a:cxnSpLocks noChangeShapeType="1"/>
            </p:cNvCxnSpPr>
            <p:nvPr/>
          </p:nvCxnSpPr>
          <p:spPr bwMode="auto">
            <a:xfrm flipH="1">
              <a:off x="3471752" y="1719416"/>
              <a:ext cx="0" cy="35982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Oval 303"/>
            <p:cNvSpPr/>
            <p:nvPr/>
          </p:nvSpPr>
          <p:spPr bwMode="auto">
            <a:xfrm flipH="1" flipV="1">
              <a:off x="3431446" y="2052463"/>
              <a:ext cx="71962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305" name="Group 370"/>
            <p:cNvGrpSpPr>
              <a:grpSpLocks/>
            </p:cNvGrpSpPr>
            <p:nvPr/>
          </p:nvGrpSpPr>
          <p:grpSpPr bwMode="auto">
            <a:xfrm flipH="1" flipV="1">
              <a:off x="3422194" y="1668009"/>
              <a:ext cx="106426" cy="107948"/>
              <a:chOff x="8892480" y="1880828"/>
              <a:chExt cx="108012" cy="108012"/>
            </a:xfrm>
          </p:grpSpPr>
          <p:cxnSp>
            <p:nvCxnSpPr>
              <p:cNvPr id="308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7" name="Straight Connector 14"/>
            <p:cNvCxnSpPr>
              <a:cxnSpLocks noChangeShapeType="1"/>
            </p:cNvCxnSpPr>
            <p:nvPr/>
          </p:nvCxnSpPr>
          <p:spPr bwMode="auto">
            <a:xfrm>
              <a:off x="3464983" y="1533063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1" name="TextBox 30"/>
            <p:cNvSpPr txBox="1">
              <a:spLocks noChangeArrowheads="1"/>
            </p:cNvSpPr>
            <p:nvPr/>
          </p:nvSpPr>
          <p:spPr bwMode="auto">
            <a:xfrm>
              <a:off x="1881437" y="676655"/>
              <a:ext cx="2405669" cy="4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Onshore Transmission System</a:t>
              </a:r>
            </a:p>
            <a:p>
              <a:endParaRPr lang="en-GB" altLang="en-US" sz="1200" dirty="0"/>
            </a:p>
          </p:txBody>
        </p:sp>
        <p:cxnSp>
          <p:nvCxnSpPr>
            <p:cNvPr id="232" name="Straight Arrow Connector 419"/>
            <p:cNvCxnSpPr>
              <a:cxnSpLocks noChangeShapeType="1"/>
            </p:cNvCxnSpPr>
            <p:nvPr/>
          </p:nvCxnSpPr>
          <p:spPr bwMode="auto">
            <a:xfrm>
              <a:off x="2839370" y="1936524"/>
              <a:ext cx="63835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3" name="Rectangle 3"/>
            <p:cNvSpPr>
              <a:spLocks noChangeArrowheads="1"/>
            </p:cNvSpPr>
            <p:nvPr/>
          </p:nvSpPr>
          <p:spPr bwMode="auto">
            <a:xfrm>
              <a:off x="1701417" y="2260831"/>
              <a:ext cx="1425123" cy="5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Bus bar</a:t>
              </a:r>
            </a:p>
          </p:txBody>
        </p:sp>
        <p:cxnSp>
          <p:nvCxnSpPr>
            <p:cNvPr id="234" name="Straight Connector 14"/>
            <p:cNvCxnSpPr>
              <a:cxnSpLocks noChangeShapeType="1"/>
            </p:cNvCxnSpPr>
            <p:nvPr/>
          </p:nvCxnSpPr>
          <p:spPr bwMode="auto">
            <a:xfrm flipV="1">
              <a:off x="3177581" y="2440851"/>
              <a:ext cx="0" cy="61206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Oval 235"/>
            <p:cNvSpPr/>
            <p:nvPr/>
          </p:nvSpPr>
          <p:spPr bwMode="auto">
            <a:xfrm rot="5400000">
              <a:off x="3140465" y="2677122"/>
              <a:ext cx="107950" cy="4270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 rot="5400000">
              <a:off x="3140465" y="2604098"/>
              <a:ext cx="107950" cy="4270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44" name="Rectangle 23"/>
            <p:cNvSpPr>
              <a:spLocks noChangeArrowheads="1"/>
            </p:cNvSpPr>
            <p:nvPr/>
          </p:nvSpPr>
          <p:spPr bwMode="auto">
            <a:xfrm>
              <a:off x="801317" y="3376956"/>
              <a:ext cx="3708412" cy="244827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1" name="Rectangle 3"/>
            <p:cNvSpPr>
              <a:spLocks noChangeArrowheads="1"/>
            </p:cNvSpPr>
            <p:nvPr/>
          </p:nvSpPr>
          <p:spPr bwMode="auto">
            <a:xfrm>
              <a:off x="2313485" y="5969243"/>
              <a:ext cx="1810029" cy="19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381" y="3520684"/>
              <a:ext cx="2933700" cy="1866900"/>
            </a:xfrm>
            <a:prstGeom prst="rect">
              <a:avLst/>
            </a:prstGeom>
          </p:spPr>
        </p:pic>
        <p:cxnSp>
          <p:nvCxnSpPr>
            <p:cNvPr id="235" name="Straight Connector 14"/>
            <p:cNvCxnSpPr>
              <a:cxnSpLocks noChangeShapeType="1"/>
            </p:cNvCxnSpPr>
            <p:nvPr/>
          </p:nvCxnSpPr>
          <p:spPr bwMode="auto">
            <a:xfrm>
              <a:off x="3177581" y="3052919"/>
              <a:ext cx="106438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3177581" y="3196935"/>
              <a:ext cx="5119" cy="71306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5" name="Straight Connector 14"/>
            <p:cNvCxnSpPr>
              <a:cxnSpLocks noChangeShapeType="1"/>
            </p:cNvCxnSpPr>
            <p:nvPr/>
          </p:nvCxnSpPr>
          <p:spPr bwMode="auto">
            <a:xfrm flipV="1">
              <a:off x="3177581" y="3845007"/>
              <a:ext cx="108012" cy="72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Rectangle 3"/>
            <p:cNvSpPr>
              <a:spLocks noChangeArrowheads="1"/>
            </p:cNvSpPr>
            <p:nvPr/>
          </p:nvSpPr>
          <p:spPr bwMode="auto">
            <a:xfrm>
              <a:off x="2853545" y="3988736"/>
              <a:ext cx="612068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Stator</a:t>
              </a:r>
            </a:p>
          </p:txBody>
        </p:sp>
        <p:sp>
          <p:nvSpPr>
            <p:cNvPr id="335" name="Rectangle 3"/>
            <p:cNvSpPr>
              <a:spLocks noChangeArrowheads="1"/>
            </p:cNvSpPr>
            <p:nvPr/>
          </p:nvSpPr>
          <p:spPr bwMode="auto">
            <a:xfrm>
              <a:off x="3645633" y="3628696"/>
              <a:ext cx="828092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Flywheel</a:t>
              </a:r>
            </a:p>
          </p:txBody>
        </p:sp>
        <p:sp>
          <p:nvSpPr>
            <p:cNvPr id="337" name="Rectangle 3"/>
            <p:cNvSpPr>
              <a:spLocks noChangeArrowheads="1"/>
            </p:cNvSpPr>
            <p:nvPr/>
          </p:nvSpPr>
          <p:spPr bwMode="auto">
            <a:xfrm>
              <a:off x="1557401" y="3772712"/>
              <a:ext cx="828092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Motor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125353" y="4096748"/>
              <a:ext cx="926788" cy="46805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2Right">
                <a:rot lat="752977" lon="16837424" rev="94822"/>
              </a:camera>
              <a:lightRig rig="balanced" dir="t">
                <a:rot lat="0" lon="0" rev="3600000"/>
              </a:lightRig>
            </a:scene3d>
            <a:sp3d extrusionH="514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73325" y="4240764"/>
              <a:ext cx="784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ESU</a:t>
              </a:r>
            </a:p>
            <a:p>
              <a:endParaRPr lang="en-GB" sz="1400" dirty="0"/>
            </a:p>
          </p:txBody>
        </p:sp>
        <p:cxnSp>
          <p:nvCxnSpPr>
            <p:cNvPr id="345" name="Straight Connector 14"/>
            <p:cNvCxnSpPr>
              <a:cxnSpLocks noChangeShapeType="1"/>
            </p:cNvCxnSpPr>
            <p:nvPr/>
          </p:nvCxnSpPr>
          <p:spPr bwMode="auto">
            <a:xfrm>
              <a:off x="1557401" y="4312772"/>
              <a:ext cx="36004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TextBox 119"/>
            <p:cNvSpPr txBox="1"/>
            <p:nvPr/>
          </p:nvSpPr>
          <p:spPr>
            <a:xfrm>
              <a:off x="5178083" y="2981638"/>
              <a:ext cx="3204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</a:t>
              </a:r>
              <a:r>
                <a:rPr lang="en-GB" sz="16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sz="16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at df/dt  = </a:t>
              </a:r>
              <a:r>
                <a:rPr lang="en-GB" sz="16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</a:t>
              </a:r>
            </a:p>
            <a:p>
              <a:endPara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compatible with Grid Code </a:t>
              </a:r>
              <a:r>
                <a:rPr lang="en-GB" sz="16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Electricity </a:t>
              </a:r>
              <a:r>
                <a:rPr lang="en-GB" sz="16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Storage.  </a:t>
              </a:r>
              <a:endParaRPr lang="en-GB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2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38352" y="123599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dirty="0"/>
              <a:t>Advanced </a:t>
            </a:r>
            <a:r>
              <a:rPr lang="en-GB" altLang="en-US" sz="2000" dirty="0" smtClean="0"/>
              <a:t>Flywheels - 1</a:t>
            </a:r>
            <a:endParaRPr lang="en-GB" alt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4942" y="490059"/>
            <a:ext cx="4540851" cy="6068869"/>
            <a:chOff x="250257" y="620688"/>
            <a:chExt cx="4540851" cy="6068869"/>
          </a:xfrm>
        </p:grpSpPr>
        <p:sp>
          <p:nvSpPr>
            <p:cNvPr id="23657" name="Rectangle 233"/>
            <p:cNvSpPr>
              <a:spLocks noChangeArrowheads="1"/>
            </p:cNvSpPr>
            <p:nvPr/>
          </p:nvSpPr>
          <p:spPr bwMode="auto">
            <a:xfrm>
              <a:off x="250257" y="2034166"/>
              <a:ext cx="4283242" cy="4655391"/>
            </a:xfrm>
            <a:prstGeom prst="rect">
              <a:avLst/>
            </a:prstGeom>
            <a:solidFill>
              <a:srgbClr val="ACCCE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3682" name="Rectangle 23"/>
            <p:cNvSpPr>
              <a:spLocks noChangeArrowheads="1"/>
            </p:cNvSpPr>
            <p:nvPr/>
          </p:nvSpPr>
          <p:spPr bwMode="auto">
            <a:xfrm>
              <a:off x="421540" y="4187819"/>
              <a:ext cx="3888780" cy="232848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52" y="4331835"/>
              <a:ext cx="2386974" cy="1909572"/>
            </a:xfrm>
            <a:prstGeom prst="rect">
              <a:avLst/>
            </a:prstGeom>
          </p:spPr>
        </p:pic>
        <p:sp>
          <p:nvSpPr>
            <p:cNvPr id="23656" name="Rectangle 3"/>
            <p:cNvSpPr>
              <a:spLocks noChangeArrowheads="1"/>
            </p:cNvSpPr>
            <p:nvPr/>
          </p:nvSpPr>
          <p:spPr bwMode="auto">
            <a:xfrm>
              <a:off x="3174823" y="1772816"/>
              <a:ext cx="1497119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Grid Entry Point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93964" y="620688"/>
              <a:ext cx="2633010" cy="1273175"/>
            </a:xfrm>
            <a:prstGeom prst="rect">
              <a:avLst/>
            </a:prstGeom>
            <a:solidFill>
              <a:srgbClr val="89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660" name="Straight Arrow Connector 419"/>
            <p:cNvCxnSpPr>
              <a:cxnSpLocks noChangeShapeType="1"/>
            </p:cNvCxnSpPr>
            <p:nvPr/>
          </p:nvCxnSpPr>
          <p:spPr bwMode="auto">
            <a:xfrm flipH="1" flipV="1">
              <a:off x="2248035" y="1952836"/>
              <a:ext cx="1147914" cy="6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1" name="Straight Connector 14"/>
            <p:cNvCxnSpPr>
              <a:cxnSpLocks noChangeShapeType="1"/>
            </p:cNvCxnSpPr>
            <p:nvPr/>
          </p:nvCxnSpPr>
          <p:spPr bwMode="auto">
            <a:xfrm>
              <a:off x="1025925" y="1016647"/>
              <a:ext cx="154554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2" name="Group 29"/>
            <p:cNvGrpSpPr>
              <a:grpSpLocks/>
            </p:cNvGrpSpPr>
            <p:nvPr/>
          </p:nvGrpSpPr>
          <p:grpSpPr bwMode="auto">
            <a:xfrm>
              <a:off x="1347794" y="984906"/>
              <a:ext cx="200793" cy="1164702"/>
              <a:chOff x="2883157" y="1828697"/>
              <a:chExt cx="205810" cy="1165263"/>
            </a:xfrm>
          </p:grpSpPr>
          <p:cxnSp>
            <p:nvCxnSpPr>
              <p:cNvPr id="23736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7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8" name="Oval 257"/>
              <p:cNvSpPr/>
              <p:nvPr/>
            </p:nvSpPr>
            <p:spPr bwMode="auto">
              <a:xfrm>
                <a:off x="2956438" y="1828016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739" name="Group 15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7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8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0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41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5" name="Oval 264"/>
              <p:cNvSpPr/>
              <p:nvPr/>
            </p:nvSpPr>
            <p:spPr bwMode="auto">
              <a:xfrm flipH="1" flipV="1">
                <a:off x="2946913" y="2922331"/>
                <a:ext cx="71438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743" name="Group 265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5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6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4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3" name="Straight Connector 14"/>
            <p:cNvCxnSpPr>
              <a:cxnSpLocks noChangeShapeType="1"/>
            </p:cNvCxnSpPr>
            <p:nvPr/>
          </p:nvCxnSpPr>
          <p:spPr bwMode="auto">
            <a:xfrm flipV="1">
              <a:off x="1041412" y="2108722"/>
              <a:ext cx="1510414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4" name="Straight Connector 14"/>
            <p:cNvCxnSpPr>
              <a:cxnSpLocks noChangeShapeType="1"/>
            </p:cNvCxnSpPr>
            <p:nvPr/>
          </p:nvCxnSpPr>
          <p:spPr bwMode="auto">
            <a:xfrm flipV="1">
              <a:off x="1872039" y="2109015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" name="Oval 286"/>
            <p:cNvSpPr/>
            <p:nvPr/>
          </p:nvSpPr>
          <p:spPr bwMode="auto">
            <a:xfrm>
              <a:off x="1834375" y="2068488"/>
              <a:ext cx="71246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23666" name="Group 287"/>
            <p:cNvGrpSpPr>
              <a:grpSpLocks/>
            </p:cNvGrpSpPr>
            <p:nvPr/>
          </p:nvGrpSpPr>
          <p:grpSpPr bwMode="auto">
            <a:xfrm>
              <a:off x="1819877" y="2238681"/>
              <a:ext cx="105367" cy="107948"/>
              <a:chOff x="8892480" y="1880828"/>
              <a:chExt cx="108012" cy="108012"/>
            </a:xfrm>
          </p:grpSpPr>
          <p:cxnSp>
            <p:nvCxnSpPr>
              <p:cNvPr id="23734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5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7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1763563" y="237044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8" name="Group 362"/>
            <p:cNvGrpSpPr>
              <a:grpSpLocks/>
            </p:cNvGrpSpPr>
            <p:nvPr/>
          </p:nvGrpSpPr>
          <p:grpSpPr bwMode="auto">
            <a:xfrm>
              <a:off x="2041661" y="977821"/>
              <a:ext cx="200793" cy="1164702"/>
              <a:chOff x="2883157" y="1828697"/>
              <a:chExt cx="205810" cy="1165263"/>
            </a:xfrm>
          </p:grpSpPr>
          <p:cxnSp>
            <p:nvCxnSpPr>
              <p:cNvPr id="23721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6" name="Oval 365"/>
              <p:cNvSpPr/>
              <p:nvPr/>
            </p:nvSpPr>
            <p:spPr bwMode="auto">
              <a:xfrm>
                <a:off x="2956447" y="1828751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724" name="Group 366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2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3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5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6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0" name="Oval 369"/>
              <p:cNvSpPr/>
              <p:nvPr/>
            </p:nvSpPr>
            <p:spPr bwMode="auto">
              <a:xfrm flipH="1" flipV="1">
                <a:off x="2946922" y="2919889"/>
                <a:ext cx="73026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728" name="Group 370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0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1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669" name="TextBox 30"/>
            <p:cNvSpPr txBox="1">
              <a:spLocks noChangeArrowheads="1"/>
            </p:cNvSpPr>
            <p:nvPr/>
          </p:nvSpPr>
          <p:spPr bwMode="auto">
            <a:xfrm>
              <a:off x="569288" y="692680"/>
              <a:ext cx="2381728" cy="4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Onshore Transmission System</a:t>
              </a:r>
            </a:p>
            <a:p>
              <a:endParaRPr lang="en-GB" altLang="en-US" sz="1200" dirty="0"/>
            </a:p>
          </p:txBody>
        </p:sp>
        <p:cxnSp>
          <p:nvCxnSpPr>
            <p:cNvPr id="23670" name="Straight Arrow Connector 419"/>
            <p:cNvCxnSpPr>
              <a:cxnSpLocks noChangeShapeType="1"/>
            </p:cNvCxnSpPr>
            <p:nvPr/>
          </p:nvCxnSpPr>
          <p:spPr bwMode="auto">
            <a:xfrm flipH="1">
              <a:off x="1517688" y="1952549"/>
              <a:ext cx="63200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71" name="Rectangle 3"/>
            <p:cNvSpPr>
              <a:spLocks noChangeArrowheads="1"/>
            </p:cNvSpPr>
            <p:nvPr/>
          </p:nvSpPr>
          <p:spPr bwMode="auto">
            <a:xfrm>
              <a:off x="391060" y="2276856"/>
              <a:ext cx="1410940" cy="5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Power Station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Bus bar</a:t>
              </a:r>
            </a:p>
          </p:txBody>
        </p:sp>
        <p:cxnSp>
          <p:nvCxnSpPr>
            <p:cNvPr id="23672" name="Straight Connector 14"/>
            <p:cNvCxnSpPr>
              <a:cxnSpLocks noChangeShapeType="1"/>
            </p:cNvCxnSpPr>
            <p:nvPr/>
          </p:nvCxnSpPr>
          <p:spPr bwMode="auto">
            <a:xfrm flipV="1">
              <a:off x="1852533" y="2456876"/>
              <a:ext cx="0" cy="61206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75" name="Straight Connector 14"/>
            <p:cNvCxnSpPr>
              <a:cxnSpLocks noChangeShapeType="1"/>
            </p:cNvCxnSpPr>
            <p:nvPr/>
          </p:nvCxnSpPr>
          <p:spPr bwMode="auto">
            <a:xfrm>
              <a:off x="1849743" y="305803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Oval 253"/>
            <p:cNvSpPr/>
            <p:nvPr/>
          </p:nvSpPr>
          <p:spPr bwMode="auto">
            <a:xfrm rot="5400000">
              <a:off x="1800961" y="2695272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GB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 rot="5400000">
              <a:off x="1793781" y="2623488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GB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720" name="Rectangle 3"/>
            <p:cNvSpPr>
              <a:spLocks noChangeArrowheads="1"/>
            </p:cNvSpPr>
            <p:nvPr/>
          </p:nvSpPr>
          <p:spPr bwMode="auto">
            <a:xfrm>
              <a:off x="2999092" y="2308417"/>
              <a:ext cx="1792016" cy="19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Power Station</a:t>
              </a:r>
            </a:p>
          </p:txBody>
        </p:sp>
        <p:cxnSp>
          <p:nvCxnSpPr>
            <p:cNvPr id="201" name="Straight Connector 14"/>
            <p:cNvCxnSpPr>
              <a:cxnSpLocks noChangeShapeType="1"/>
            </p:cNvCxnSpPr>
            <p:nvPr/>
          </p:nvCxnSpPr>
          <p:spPr bwMode="auto">
            <a:xfrm flipV="1">
              <a:off x="1846974" y="3465496"/>
              <a:ext cx="74" cy="11635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14"/>
            <p:cNvCxnSpPr>
              <a:cxnSpLocks noChangeShapeType="1"/>
            </p:cNvCxnSpPr>
            <p:nvPr/>
          </p:nvCxnSpPr>
          <p:spPr bwMode="auto">
            <a:xfrm flipV="1">
              <a:off x="1737031" y="4619851"/>
              <a:ext cx="106937" cy="72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1" name="Rectangle 3"/>
            <p:cNvSpPr>
              <a:spLocks noChangeArrowheads="1"/>
            </p:cNvSpPr>
            <p:nvPr/>
          </p:nvSpPr>
          <p:spPr bwMode="auto">
            <a:xfrm>
              <a:off x="1455265" y="4799887"/>
              <a:ext cx="605977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Stator</a:t>
              </a:r>
            </a:p>
          </p:txBody>
        </p:sp>
        <p:sp>
          <p:nvSpPr>
            <p:cNvPr id="336" name="Rectangle 3"/>
            <p:cNvSpPr>
              <a:spLocks noChangeArrowheads="1"/>
            </p:cNvSpPr>
            <p:nvPr/>
          </p:nvSpPr>
          <p:spPr bwMode="auto">
            <a:xfrm>
              <a:off x="2239471" y="4367839"/>
              <a:ext cx="819851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Flywheel</a:t>
              </a:r>
            </a:p>
          </p:txBody>
        </p:sp>
        <p:cxnSp>
          <p:nvCxnSpPr>
            <p:cNvPr id="67" name="Straight Connector 14"/>
            <p:cNvCxnSpPr>
              <a:cxnSpLocks noChangeShapeType="1"/>
            </p:cNvCxnSpPr>
            <p:nvPr/>
          </p:nvCxnSpPr>
          <p:spPr bwMode="auto">
            <a:xfrm rot="5400000" flipV="1">
              <a:off x="2625542" y="4845505"/>
              <a:ext cx="5119" cy="70597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/>
            <p:cNvSpPr/>
            <p:nvPr/>
          </p:nvSpPr>
          <p:spPr>
            <a:xfrm>
              <a:off x="2275116" y="5159927"/>
              <a:ext cx="71291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Right">
                <a:rot lat="779997" lon="17759994" rev="0"/>
              </a:camera>
              <a:lightRig rig="threePt" dir="t"/>
            </a:scene3d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94007" y="4943903"/>
              <a:ext cx="926788" cy="46805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2Right">
                <a:rot lat="752977" lon="16837424" rev="94822"/>
              </a:camera>
              <a:lightRig rig="balanced" dir="t">
                <a:rot lat="0" lon="0" rev="3600000"/>
              </a:lightRig>
            </a:scene3d>
            <a:sp3d extrusionH="1079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09802" y="5015911"/>
              <a:ext cx="13128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Power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Converter</a:t>
              </a:r>
            </a:p>
            <a:p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532062" y="6312056"/>
              <a:ext cx="2736303" cy="18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Synchronous motor + flywheel </a:t>
              </a:r>
            </a:p>
            <a:p>
              <a:pPr algn="ctr">
                <a:lnSpc>
                  <a:spcPct val="90000"/>
                </a:lnSpc>
              </a:pPr>
              <a:endParaRPr lang="en-GB" alt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5359" y="3471210"/>
              <a:ext cx="926788" cy="46805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2Right">
                <a:rot lat="752977" lon="16837424" rev="94822"/>
              </a:camera>
              <a:lightRig rig="balanced" dir="t">
                <a:rot lat="0" lon="0" rev="3600000"/>
              </a:lightRig>
            </a:scene3d>
            <a:sp3d extrusionH="1079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63519" y="3543218"/>
              <a:ext cx="116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Power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Converter</a:t>
              </a:r>
            </a:p>
            <a:p>
              <a:endParaRPr lang="en-GB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88" name="Straight Connector 14"/>
            <p:cNvCxnSpPr>
              <a:cxnSpLocks noChangeShapeType="1"/>
            </p:cNvCxnSpPr>
            <p:nvPr/>
          </p:nvCxnSpPr>
          <p:spPr bwMode="auto">
            <a:xfrm flipV="1">
              <a:off x="1832687" y="3168634"/>
              <a:ext cx="74" cy="324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4506685" y="481210"/>
            <a:ext cx="4492316" cy="6068869"/>
            <a:chOff x="-412282" y="620688"/>
            <a:chExt cx="4492316" cy="6068869"/>
          </a:xfrm>
        </p:grpSpPr>
        <p:sp>
          <p:nvSpPr>
            <p:cNvPr id="90" name="Rectangle 233"/>
            <p:cNvSpPr>
              <a:spLocks noChangeArrowheads="1"/>
            </p:cNvSpPr>
            <p:nvPr/>
          </p:nvSpPr>
          <p:spPr bwMode="auto">
            <a:xfrm>
              <a:off x="250257" y="2034166"/>
              <a:ext cx="3659204" cy="4655391"/>
            </a:xfrm>
            <a:prstGeom prst="rect">
              <a:avLst/>
            </a:prstGeom>
            <a:solidFill>
              <a:srgbClr val="ACCCE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92" name="Rectangle 23"/>
            <p:cNvSpPr>
              <a:spLocks noChangeArrowheads="1"/>
            </p:cNvSpPr>
            <p:nvPr/>
          </p:nvSpPr>
          <p:spPr bwMode="auto">
            <a:xfrm>
              <a:off x="421540" y="4187819"/>
              <a:ext cx="3016283" cy="232848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52" y="4331835"/>
              <a:ext cx="2386974" cy="1909572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 bwMode="auto">
            <a:xfrm>
              <a:off x="393964" y="620688"/>
              <a:ext cx="2633010" cy="1273175"/>
            </a:xfrm>
            <a:prstGeom prst="rect">
              <a:avLst/>
            </a:prstGeom>
            <a:solidFill>
              <a:srgbClr val="89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0" name="Straight Arrow Connector 419"/>
            <p:cNvCxnSpPr>
              <a:cxnSpLocks noChangeShapeType="1"/>
            </p:cNvCxnSpPr>
            <p:nvPr/>
          </p:nvCxnSpPr>
          <p:spPr bwMode="auto">
            <a:xfrm flipV="1">
              <a:off x="-412282" y="1964066"/>
              <a:ext cx="1800200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4"/>
            <p:cNvCxnSpPr>
              <a:cxnSpLocks noChangeShapeType="1"/>
            </p:cNvCxnSpPr>
            <p:nvPr/>
          </p:nvCxnSpPr>
          <p:spPr bwMode="auto">
            <a:xfrm>
              <a:off x="1025925" y="1016647"/>
              <a:ext cx="154554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2" name="Group 29"/>
            <p:cNvGrpSpPr>
              <a:grpSpLocks/>
            </p:cNvGrpSpPr>
            <p:nvPr/>
          </p:nvGrpSpPr>
          <p:grpSpPr bwMode="auto">
            <a:xfrm>
              <a:off x="1347794" y="984906"/>
              <a:ext cx="200793" cy="1164702"/>
              <a:chOff x="2883157" y="1828697"/>
              <a:chExt cx="205810" cy="1165263"/>
            </a:xfrm>
          </p:grpSpPr>
          <p:cxnSp>
            <p:nvCxnSpPr>
              <p:cNvPr id="146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" name="Oval 147"/>
              <p:cNvSpPr/>
              <p:nvPr/>
            </p:nvSpPr>
            <p:spPr bwMode="auto">
              <a:xfrm>
                <a:off x="2956438" y="1828016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9" name="Group 15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157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50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2" name="Oval 151"/>
              <p:cNvSpPr/>
              <p:nvPr/>
            </p:nvSpPr>
            <p:spPr bwMode="auto">
              <a:xfrm flipH="1" flipV="1">
                <a:off x="2946913" y="2922331"/>
                <a:ext cx="71438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3" name="Group 265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155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54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3" name="Straight Connector 14"/>
            <p:cNvCxnSpPr>
              <a:cxnSpLocks noChangeShapeType="1"/>
            </p:cNvCxnSpPr>
            <p:nvPr/>
          </p:nvCxnSpPr>
          <p:spPr bwMode="auto">
            <a:xfrm flipV="1">
              <a:off x="1041412" y="2108722"/>
              <a:ext cx="1510414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4"/>
            <p:cNvCxnSpPr>
              <a:cxnSpLocks noChangeShapeType="1"/>
            </p:cNvCxnSpPr>
            <p:nvPr/>
          </p:nvCxnSpPr>
          <p:spPr bwMode="auto">
            <a:xfrm flipV="1">
              <a:off x="1872039" y="2109015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Oval 104"/>
            <p:cNvSpPr/>
            <p:nvPr/>
          </p:nvSpPr>
          <p:spPr bwMode="auto">
            <a:xfrm>
              <a:off x="1834375" y="2068488"/>
              <a:ext cx="71246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06" name="Group 287"/>
            <p:cNvGrpSpPr>
              <a:grpSpLocks/>
            </p:cNvGrpSpPr>
            <p:nvPr/>
          </p:nvGrpSpPr>
          <p:grpSpPr bwMode="auto">
            <a:xfrm>
              <a:off x="1819877" y="2238681"/>
              <a:ext cx="105367" cy="107948"/>
              <a:chOff x="8892480" y="1880828"/>
              <a:chExt cx="108012" cy="108012"/>
            </a:xfrm>
          </p:grpSpPr>
          <p:cxnSp>
            <p:nvCxnSpPr>
              <p:cNvPr id="144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7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1763563" y="237044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9" name="Group 362"/>
            <p:cNvGrpSpPr>
              <a:grpSpLocks/>
            </p:cNvGrpSpPr>
            <p:nvPr/>
          </p:nvGrpSpPr>
          <p:grpSpPr bwMode="auto">
            <a:xfrm>
              <a:off x="2041661" y="977821"/>
              <a:ext cx="200793" cy="1164702"/>
              <a:chOff x="2883157" y="1828697"/>
              <a:chExt cx="205810" cy="1165263"/>
            </a:xfrm>
          </p:grpSpPr>
          <p:cxnSp>
            <p:nvCxnSpPr>
              <p:cNvPr id="131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" name="Oval 132"/>
              <p:cNvSpPr/>
              <p:nvPr/>
            </p:nvSpPr>
            <p:spPr bwMode="auto">
              <a:xfrm>
                <a:off x="2956447" y="1828751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4" name="Group 366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142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5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7" name="Oval 136"/>
              <p:cNvSpPr/>
              <p:nvPr/>
            </p:nvSpPr>
            <p:spPr bwMode="auto">
              <a:xfrm flipH="1" flipV="1">
                <a:off x="2946922" y="2919889"/>
                <a:ext cx="73026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370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140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1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0" name="TextBox 30"/>
            <p:cNvSpPr txBox="1">
              <a:spLocks noChangeArrowheads="1"/>
            </p:cNvSpPr>
            <p:nvPr/>
          </p:nvSpPr>
          <p:spPr bwMode="auto">
            <a:xfrm>
              <a:off x="569288" y="692680"/>
              <a:ext cx="2381728" cy="4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Onshore Transmission System</a:t>
              </a:r>
            </a:p>
            <a:p>
              <a:endParaRPr lang="en-GB" altLang="en-US" sz="1200" dirty="0"/>
            </a:p>
          </p:txBody>
        </p:sp>
        <p:cxnSp>
          <p:nvCxnSpPr>
            <p:cNvPr id="111" name="Straight Arrow Connector 419"/>
            <p:cNvCxnSpPr>
              <a:cxnSpLocks noChangeShapeType="1"/>
            </p:cNvCxnSpPr>
            <p:nvPr/>
          </p:nvCxnSpPr>
          <p:spPr bwMode="auto">
            <a:xfrm>
              <a:off x="1495930" y="1964066"/>
              <a:ext cx="63200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391060" y="2276856"/>
              <a:ext cx="1410940" cy="5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Power Station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Bus bar</a:t>
              </a:r>
            </a:p>
          </p:txBody>
        </p:sp>
        <p:cxnSp>
          <p:nvCxnSpPr>
            <p:cNvPr id="113" name="Straight Connector 14"/>
            <p:cNvCxnSpPr>
              <a:cxnSpLocks noChangeShapeType="1"/>
            </p:cNvCxnSpPr>
            <p:nvPr/>
          </p:nvCxnSpPr>
          <p:spPr bwMode="auto">
            <a:xfrm flipV="1">
              <a:off x="1852533" y="2456876"/>
              <a:ext cx="0" cy="61206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4"/>
            <p:cNvCxnSpPr>
              <a:cxnSpLocks noChangeShapeType="1"/>
            </p:cNvCxnSpPr>
            <p:nvPr/>
          </p:nvCxnSpPr>
          <p:spPr bwMode="auto">
            <a:xfrm>
              <a:off x="1849743" y="305803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Oval 114"/>
            <p:cNvSpPr/>
            <p:nvPr/>
          </p:nvSpPr>
          <p:spPr bwMode="auto">
            <a:xfrm rot="5400000">
              <a:off x="1796199" y="2695272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GB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 rot="5400000">
              <a:off x="1789054" y="2598436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en-GB" sz="8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Rectangle 3"/>
            <p:cNvSpPr>
              <a:spLocks noChangeArrowheads="1"/>
            </p:cNvSpPr>
            <p:nvPr/>
          </p:nvSpPr>
          <p:spPr bwMode="auto">
            <a:xfrm>
              <a:off x="2288018" y="2252098"/>
              <a:ext cx="1792016" cy="19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Power Station</a:t>
              </a:r>
            </a:p>
          </p:txBody>
        </p:sp>
        <p:cxnSp>
          <p:nvCxnSpPr>
            <p:cNvPr id="119" name="Straight Connector 14"/>
            <p:cNvCxnSpPr>
              <a:cxnSpLocks noChangeShapeType="1"/>
            </p:cNvCxnSpPr>
            <p:nvPr/>
          </p:nvCxnSpPr>
          <p:spPr bwMode="auto">
            <a:xfrm flipV="1">
              <a:off x="1846974" y="3465496"/>
              <a:ext cx="74" cy="116357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4"/>
            <p:cNvCxnSpPr>
              <a:cxnSpLocks noChangeShapeType="1"/>
            </p:cNvCxnSpPr>
            <p:nvPr/>
          </p:nvCxnSpPr>
          <p:spPr bwMode="auto">
            <a:xfrm flipV="1">
              <a:off x="1737031" y="4619851"/>
              <a:ext cx="106937" cy="72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Rectangle 3"/>
            <p:cNvSpPr>
              <a:spLocks noChangeArrowheads="1"/>
            </p:cNvSpPr>
            <p:nvPr/>
          </p:nvSpPr>
          <p:spPr bwMode="auto">
            <a:xfrm>
              <a:off x="1455265" y="4799887"/>
              <a:ext cx="605977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Stator</a:t>
              </a:r>
            </a:p>
          </p:txBody>
        </p:sp>
        <p:sp>
          <p:nvSpPr>
            <p:cNvPr id="122" name="Rectangle 3"/>
            <p:cNvSpPr>
              <a:spLocks noChangeArrowheads="1"/>
            </p:cNvSpPr>
            <p:nvPr/>
          </p:nvSpPr>
          <p:spPr bwMode="auto">
            <a:xfrm>
              <a:off x="2239471" y="4367839"/>
              <a:ext cx="819851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Flywheel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275116" y="5159927"/>
              <a:ext cx="71291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Right">
                <a:rot lat="779997" lon="17759994" rev="0"/>
              </a:camera>
              <a:lightRig rig="threePt" dir="t"/>
            </a:scene3d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532062" y="6312056"/>
              <a:ext cx="2736303" cy="18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Induction motor + flywheel </a:t>
              </a:r>
            </a:p>
            <a:p>
              <a:pPr algn="ctr">
                <a:lnSpc>
                  <a:spcPct val="90000"/>
                </a:lnSpc>
              </a:pPr>
              <a:endParaRPr lang="en-GB" altLang="en-US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975359" y="3471210"/>
              <a:ext cx="926788" cy="46805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2Right">
                <a:rot lat="752977" lon="16837424" rev="94822"/>
              </a:camera>
              <a:lightRig rig="balanced" dir="t">
                <a:rot lat="0" lon="0" rev="3600000"/>
              </a:lightRig>
            </a:scene3d>
            <a:sp3d extrusionH="1079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63519" y="3543218"/>
              <a:ext cx="116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Power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Converter</a:t>
              </a:r>
            </a:p>
            <a:p>
              <a:endParaRPr lang="en-GB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30" name="Straight Connector 14"/>
            <p:cNvCxnSpPr>
              <a:cxnSpLocks noChangeShapeType="1"/>
            </p:cNvCxnSpPr>
            <p:nvPr/>
          </p:nvCxnSpPr>
          <p:spPr bwMode="auto">
            <a:xfrm flipV="1">
              <a:off x="1832687" y="3168634"/>
              <a:ext cx="74" cy="324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0" name="Slide Number Placeholder 2"/>
          <p:cNvSpPr txBox="1">
            <a:spLocks/>
          </p:cNvSpPr>
          <p:nvPr/>
        </p:nvSpPr>
        <p:spPr bwMode="auto">
          <a:xfrm>
            <a:off x="8650288" y="6637338"/>
            <a:ext cx="493712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000" b="0" dirty="0">
                <a:solidFill>
                  <a:srgbClr val="000000"/>
                </a:solidFill>
              </a:rPr>
              <a:t>  </a:t>
            </a:r>
            <a:fld id="{8927904E-8541-4C15-AAC4-B6273199A8F9}" type="slidenum">
              <a:rPr lang="en-GB" altLang="en-US" sz="1000" b="0" smtClean="0">
                <a:solidFill>
                  <a:srgbClr val="000000"/>
                </a:solidFill>
              </a:rPr>
              <a:pPr/>
              <a:t>4</a:t>
            </a:fld>
            <a:endParaRPr lang="en-GB" altLang="en-US" sz="1000" b="0" dirty="0">
              <a:solidFill>
                <a:srgbClr val="000000"/>
              </a:solidFill>
            </a:endParaRPr>
          </a:p>
        </p:txBody>
      </p:sp>
      <p:sp>
        <p:nvSpPr>
          <p:cNvPr id="161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120682" y="0"/>
            <a:ext cx="212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Grid Code </a:t>
            </a:r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GB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Storage.  </a:t>
            </a:r>
            <a:endParaRPr lang="en-GB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637338"/>
            <a:ext cx="395536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0" dirty="0">
                <a:solidFill>
                  <a:srgbClr val="000000"/>
                </a:solidFill>
              </a:rPr>
              <a:t>  </a:t>
            </a:r>
            <a:fld id="{8927904E-8541-4C15-AAC4-B6273199A8F9}" type="slidenum">
              <a:rPr lang="en-GB" altLang="en-US" sz="1000" b="0">
                <a:solidFill>
                  <a:srgbClr val="000000"/>
                </a:solidFill>
              </a:rPr>
              <a:pPr/>
              <a:t>5</a:t>
            </a:fld>
            <a:endParaRPr lang="en-GB" altLang="en-US" sz="1000" b="0" dirty="0">
              <a:solidFill>
                <a:srgbClr val="000000"/>
              </a:solidFill>
            </a:endParaRPr>
          </a:p>
        </p:txBody>
      </p:sp>
      <p:sp>
        <p:nvSpPr>
          <p:cNvPr id="82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8599" y="7297"/>
            <a:ext cx="8915401" cy="6635818"/>
            <a:chOff x="228599" y="7297"/>
            <a:chExt cx="8915401" cy="6635818"/>
          </a:xfrm>
        </p:grpSpPr>
        <p:sp>
          <p:nvSpPr>
            <p:cNvPr id="23657" name="Rectangle 233"/>
            <p:cNvSpPr>
              <a:spLocks noChangeArrowheads="1"/>
            </p:cNvSpPr>
            <p:nvPr/>
          </p:nvSpPr>
          <p:spPr bwMode="auto">
            <a:xfrm>
              <a:off x="355414" y="2024541"/>
              <a:ext cx="4387820" cy="3772102"/>
            </a:xfrm>
            <a:prstGeom prst="rect">
              <a:avLst/>
            </a:prstGeom>
            <a:solidFill>
              <a:srgbClr val="ACCCE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682" name="Rectangle 23"/>
            <p:cNvSpPr>
              <a:spLocks noChangeArrowheads="1"/>
            </p:cNvSpPr>
            <p:nvPr/>
          </p:nvSpPr>
          <p:spPr bwMode="auto">
            <a:xfrm>
              <a:off x="520714" y="3233058"/>
              <a:ext cx="3888780" cy="244827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26" y="3377074"/>
              <a:ext cx="2386974" cy="1909572"/>
            </a:xfrm>
            <a:prstGeom prst="rect">
              <a:avLst/>
            </a:prstGeom>
          </p:spPr>
        </p:pic>
        <p:sp>
          <p:nvSpPr>
            <p:cNvPr id="23656" name="Rectangle 3"/>
            <p:cNvSpPr>
              <a:spLocks noChangeArrowheads="1"/>
            </p:cNvSpPr>
            <p:nvPr/>
          </p:nvSpPr>
          <p:spPr bwMode="auto">
            <a:xfrm>
              <a:off x="3174823" y="1772816"/>
              <a:ext cx="1497119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Grid Entry Point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93964" y="620688"/>
              <a:ext cx="2633010" cy="1273175"/>
            </a:xfrm>
            <a:prstGeom prst="rect">
              <a:avLst/>
            </a:prstGeom>
            <a:solidFill>
              <a:srgbClr val="89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3660" name="Straight Arrow Connector 419"/>
            <p:cNvCxnSpPr>
              <a:cxnSpLocks noChangeShapeType="1"/>
            </p:cNvCxnSpPr>
            <p:nvPr/>
          </p:nvCxnSpPr>
          <p:spPr bwMode="auto">
            <a:xfrm flipH="1" flipV="1">
              <a:off x="2248035" y="1952836"/>
              <a:ext cx="1147914" cy="6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1" name="Straight Connector 14"/>
            <p:cNvCxnSpPr>
              <a:cxnSpLocks noChangeShapeType="1"/>
            </p:cNvCxnSpPr>
            <p:nvPr/>
          </p:nvCxnSpPr>
          <p:spPr bwMode="auto">
            <a:xfrm>
              <a:off x="1025925" y="1016647"/>
              <a:ext cx="154554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2" name="Group 29"/>
            <p:cNvGrpSpPr>
              <a:grpSpLocks/>
            </p:cNvGrpSpPr>
            <p:nvPr/>
          </p:nvGrpSpPr>
          <p:grpSpPr bwMode="auto">
            <a:xfrm>
              <a:off x="1347794" y="984906"/>
              <a:ext cx="200793" cy="1164702"/>
              <a:chOff x="2883157" y="1828697"/>
              <a:chExt cx="205810" cy="1165263"/>
            </a:xfrm>
          </p:grpSpPr>
          <p:cxnSp>
            <p:nvCxnSpPr>
              <p:cNvPr id="23736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7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8" name="Oval 257"/>
              <p:cNvSpPr/>
              <p:nvPr/>
            </p:nvSpPr>
            <p:spPr bwMode="auto">
              <a:xfrm>
                <a:off x="2956438" y="1828016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39" name="Group 15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7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8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0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41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5" name="Oval 264"/>
              <p:cNvSpPr/>
              <p:nvPr/>
            </p:nvSpPr>
            <p:spPr bwMode="auto">
              <a:xfrm flipH="1" flipV="1">
                <a:off x="2946913" y="2922331"/>
                <a:ext cx="71438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43" name="Group 265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45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46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44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3" name="Straight Connector 14"/>
            <p:cNvCxnSpPr>
              <a:cxnSpLocks noChangeShapeType="1"/>
            </p:cNvCxnSpPr>
            <p:nvPr/>
          </p:nvCxnSpPr>
          <p:spPr bwMode="auto">
            <a:xfrm flipV="1">
              <a:off x="1041412" y="2108722"/>
              <a:ext cx="1510414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64" name="Straight Connector 14"/>
            <p:cNvCxnSpPr>
              <a:cxnSpLocks noChangeShapeType="1"/>
            </p:cNvCxnSpPr>
            <p:nvPr/>
          </p:nvCxnSpPr>
          <p:spPr bwMode="auto">
            <a:xfrm flipV="1">
              <a:off x="1872039" y="2109015"/>
              <a:ext cx="0" cy="1799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7" name="Oval 286"/>
            <p:cNvSpPr/>
            <p:nvPr/>
          </p:nvSpPr>
          <p:spPr bwMode="auto">
            <a:xfrm>
              <a:off x="1834375" y="2068488"/>
              <a:ext cx="71246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grpSp>
          <p:nvGrpSpPr>
            <p:cNvPr id="23666" name="Group 287"/>
            <p:cNvGrpSpPr>
              <a:grpSpLocks/>
            </p:cNvGrpSpPr>
            <p:nvPr/>
          </p:nvGrpSpPr>
          <p:grpSpPr bwMode="auto">
            <a:xfrm>
              <a:off x="1819877" y="2238681"/>
              <a:ext cx="105367" cy="107948"/>
              <a:chOff x="8892480" y="1880828"/>
              <a:chExt cx="108012" cy="108012"/>
            </a:xfrm>
          </p:grpSpPr>
          <p:cxnSp>
            <p:nvCxnSpPr>
              <p:cNvPr id="23734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35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8892480" y="1880828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3667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1763563" y="237044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668" name="Group 362"/>
            <p:cNvGrpSpPr>
              <a:grpSpLocks/>
            </p:cNvGrpSpPr>
            <p:nvPr/>
          </p:nvGrpSpPr>
          <p:grpSpPr bwMode="auto">
            <a:xfrm>
              <a:off x="2041661" y="977821"/>
              <a:ext cx="200793" cy="1164702"/>
              <a:chOff x="2883157" y="1828697"/>
              <a:chExt cx="205810" cy="1165263"/>
            </a:xfrm>
          </p:grpSpPr>
          <p:cxnSp>
            <p:nvCxnSpPr>
              <p:cNvPr id="23721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89411" y="2223406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994344" y="1868509"/>
                <a:ext cx="0" cy="18002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6" name="Oval 365"/>
              <p:cNvSpPr/>
              <p:nvPr/>
            </p:nvSpPr>
            <p:spPr bwMode="auto">
              <a:xfrm>
                <a:off x="2956447" y="1828751"/>
                <a:ext cx="73026" cy="714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24" name="Group 366"/>
              <p:cNvGrpSpPr>
                <a:grpSpLocks/>
              </p:cNvGrpSpPr>
              <p:nvPr/>
            </p:nvGrpSpPr>
            <p:grpSpPr bwMode="auto">
              <a:xfrm>
                <a:off x="2940878" y="1998237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2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3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5" name="Straight Connector 14"/>
              <p:cNvCxnSpPr>
                <a:cxnSpLocks noChangeShapeType="1"/>
              </p:cNvCxnSpPr>
              <p:nvPr/>
            </p:nvCxnSpPr>
            <p:spPr bwMode="auto">
              <a:xfrm flipH="1" flipV="1">
                <a:off x="2883157" y="2130062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726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2987824" y="2586682"/>
                <a:ext cx="0" cy="36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0" name="Oval 369"/>
              <p:cNvSpPr/>
              <p:nvPr/>
            </p:nvSpPr>
            <p:spPr bwMode="auto">
              <a:xfrm flipH="1" flipV="1">
                <a:off x="2946922" y="2919889"/>
                <a:ext cx="73026" cy="714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grpSp>
            <p:nvGrpSpPr>
              <p:cNvPr id="23728" name="Group 370"/>
              <p:cNvGrpSpPr>
                <a:grpSpLocks/>
              </p:cNvGrpSpPr>
              <p:nvPr/>
            </p:nvGrpSpPr>
            <p:grpSpPr bwMode="auto">
              <a:xfrm flipH="1" flipV="1">
                <a:off x="2937533" y="2535250"/>
                <a:ext cx="108000" cy="108000"/>
                <a:chOff x="8892480" y="1880828"/>
                <a:chExt cx="108012" cy="108012"/>
              </a:xfrm>
            </p:grpSpPr>
            <p:cxnSp>
              <p:nvCxnSpPr>
                <p:cNvPr id="23730" name="Straight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731" name="Straight Connector 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8892480" y="1880828"/>
                  <a:ext cx="108012" cy="1080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372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2980955" y="2400239"/>
                <a:ext cx="108012" cy="10801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669" name="TextBox 30"/>
            <p:cNvSpPr txBox="1">
              <a:spLocks noChangeArrowheads="1"/>
            </p:cNvSpPr>
            <p:nvPr/>
          </p:nvSpPr>
          <p:spPr bwMode="auto">
            <a:xfrm>
              <a:off x="569288" y="692680"/>
              <a:ext cx="2381728" cy="4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Onshore Transmission System</a:t>
              </a:r>
            </a:p>
            <a:p>
              <a:endParaRPr lang="en-GB" altLang="en-US" sz="1200" dirty="0"/>
            </a:p>
          </p:txBody>
        </p:sp>
        <p:cxnSp>
          <p:nvCxnSpPr>
            <p:cNvPr id="23670" name="Straight Arrow Connector 419"/>
            <p:cNvCxnSpPr>
              <a:cxnSpLocks noChangeShapeType="1"/>
            </p:cNvCxnSpPr>
            <p:nvPr/>
          </p:nvCxnSpPr>
          <p:spPr bwMode="auto">
            <a:xfrm flipH="1">
              <a:off x="1517688" y="1952549"/>
              <a:ext cx="63200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71" name="Rectangle 3"/>
            <p:cNvSpPr>
              <a:spLocks noChangeArrowheads="1"/>
            </p:cNvSpPr>
            <p:nvPr/>
          </p:nvSpPr>
          <p:spPr bwMode="auto">
            <a:xfrm>
              <a:off x="391060" y="2276856"/>
              <a:ext cx="1410940" cy="5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Bus bar</a:t>
              </a:r>
            </a:p>
          </p:txBody>
        </p:sp>
        <p:cxnSp>
          <p:nvCxnSpPr>
            <p:cNvPr id="23672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1852533" y="2456876"/>
              <a:ext cx="80" cy="43158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75" name="Straight Connector 14"/>
            <p:cNvCxnSpPr>
              <a:cxnSpLocks noChangeShapeType="1"/>
            </p:cNvCxnSpPr>
            <p:nvPr/>
          </p:nvCxnSpPr>
          <p:spPr bwMode="auto">
            <a:xfrm>
              <a:off x="1836205" y="2873002"/>
              <a:ext cx="105379" cy="1079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Oval 253"/>
            <p:cNvSpPr/>
            <p:nvPr/>
          </p:nvSpPr>
          <p:spPr bwMode="auto">
            <a:xfrm rot="5400000">
              <a:off x="1798921" y="2499330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 rot="5400000">
              <a:off x="1798921" y="2426306"/>
              <a:ext cx="107950" cy="4228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en-GB" sz="800" dirty="0">
                <a:cs typeface="Arial" panose="020B0604020202020204" pitchFamily="34" charset="0"/>
              </a:endParaRPr>
            </a:p>
          </p:txBody>
        </p:sp>
        <p:sp>
          <p:nvSpPr>
            <p:cNvPr id="23720" name="Rectangle 3"/>
            <p:cNvSpPr>
              <a:spLocks noChangeArrowheads="1"/>
            </p:cNvSpPr>
            <p:nvPr/>
          </p:nvSpPr>
          <p:spPr bwMode="auto">
            <a:xfrm>
              <a:off x="2711537" y="2213369"/>
              <a:ext cx="1792016" cy="19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Power Station</a:t>
              </a:r>
            </a:p>
          </p:txBody>
        </p:sp>
        <p:cxnSp>
          <p:nvCxnSpPr>
            <p:cNvPr id="201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1836205" y="3017018"/>
              <a:ext cx="5068" cy="71306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14"/>
            <p:cNvCxnSpPr>
              <a:cxnSpLocks noChangeShapeType="1"/>
            </p:cNvCxnSpPr>
            <p:nvPr/>
          </p:nvCxnSpPr>
          <p:spPr bwMode="auto">
            <a:xfrm flipV="1">
              <a:off x="1836205" y="3665090"/>
              <a:ext cx="106937" cy="72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1" name="Rectangle 3"/>
            <p:cNvSpPr>
              <a:spLocks noChangeArrowheads="1"/>
            </p:cNvSpPr>
            <p:nvPr/>
          </p:nvSpPr>
          <p:spPr bwMode="auto">
            <a:xfrm>
              <a:off x="1554439" y="3845126"/>
              <a:ext cx="605977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Stator</a:t>
              </a:r>
            </a:p>
          </p:txBody>
        </p:sp>
        <p:sp>
          <p:nvSpPr>
            <p:cNvPr id="336" name="Rectangle 3"/>
            <p:cNvSpPr>
              <a:spLocks noChangeArrowheads="1"/>
            </p:cNvSpPr>
            <p:nvPr/>
          </p:nvSpPr>
          <p:spPr bwMode="auto">
            <a:xfrm>
              <a:off x="2338645" y="3413078"/>
              <a:ext cx="819851" cy="22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Flywheel</a:t>
              </a:r>
            </a:p>
          </p:txBody>
        </p:sp>
        <p:cxnSp>
          <p:nvCxnSpPr>
            <p:cNvPr id="67" name="Straight Connector 14"/>
            <p:cNvCxnSpPr>
              <a:cxnSpLocks noChangeShapeType="1"/>
            </p:cNvCxnSpPr>
            <p:nvPr/>
          </p:nvCxnSpPr>
          <p:spPr bwMode="auto">
            <a:xfrm rot="5400000" flipV="1">
              <a:off x="2724716" y="3890744"/>
              <a:ext cx="5119" cy="70597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/>
            <p:cNvSpPr/>
            <p:nvPr/>
          </p:nvSpPr>
          <p:spPr>
            <a:xfrm>
              <a:off x="2374290" y="4205166"/>
              <a:ext cx="71291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Right">
                <a:rot lat="779997" lon="17759994" rev="0"/>
              </a:camera>
              <a:lightRig rig="threePt" dir="t"/>
            </a:scene3d>
            <a:sp3d extrusionH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93181" y="3989142"/>
              <a:ext cx="926788" cy="468052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2Right">
                <a:rot lat="752977" lon="16837424" rev="94822"/>
              </a:camera>
              <a:lightRig rig="balanced" dir="t">
                <a:rot lat="0" lon="0" rev="3600000"/>
              </a:lightRig>
            </a:scene3d>
            <a:sp3d extrusionH="1079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08976" y="4061150"/>
              <a:ext cx="13128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Power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Converter</a:t>
              </a:r>
            </a:p>
            <a:p>
              <a:endParaRPr lang="en-GB" sz="12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808764" y="5373216"/>
              <a:ext cx="24952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7559244" y="5049180"/>
              <a:ext cx="1176308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Adjustable in this range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171" y="7297"/>
              <a:ext cx="4293829" cy="6266019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cxnSpLocks/>
            </p:cNvCxnSpPr>
            <p:nvPr/>
          </p:nvCxnSpPr>
          <p:spPr>
            <a:xfrm flipH="1">
              <a:off x="5357862" y="5848189"/>
              <a:ext cx="3176" cy="558601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>
              <a:off x="6768244" y="5589240"/>
              <a:ext cx="0" cy="810629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</p:cNvCxnSpPr>
            <p:nvPr/>
          </p:nvCxnSpPr>
          <p:spPr>
            <a:xfrm flipH="1">
              <a:off x="7308304" y="5841268"/>
              <a:ext cx="3176" cy="558601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>
              <a:off x="8913179" y="5830726"/>
              <a:ext cx="3176" cy="558601"/>
            </a:xfrm>
            <a:prstGeom prst="line">
              <a:avLst/>
            </a:prstGeom>
            <a:ln w="190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5364088" y="6237312"/>
              <a:ext cx="1404156" cy="0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3"/>
            <p:cNvSpPr>
              <a:spLocks noChangeArrowheads="1"/>
            </p:cNvSpPr>
            <p:nvPr/>
          </p:nvSpPr>
          <p:spPr bwMode="auto">
            <a:xfrm>
              <a:off x="5436096" y="6273316"/>
              <a:ext cx="1260140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Synchronous</a:t>
              </a:r>
              <a:r>
                <a:rPr lang="en-GB" altLang="en-U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 with inertia</a:t>
              </a:r>
            </a:p>
          </p:txBody>
        </p:sp>
        <p:sp>
          <p:nvSpPr>
            <p:cNvPr id="96" name="Rectangle 3"/>
            <p:cNvSpPr>
              <a:spLocks noChangeArrowheads="1"/>
            </p:cNvSpPr>
            <p:nvPr/>
          </p:nvSpPr>
          <p:spPr bwMode="auto">
            <a:xfrm>
              <a:off x="6696236" y="6273316"/>
              <a:ext cx="720080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Choice</a:t>
              </a:r>
            </a:p>
          </p:txBody>
        </p:sp>
        <p:sp>
          <p:nvSpPr>
            <p:cNvPr id="97" name="Rectangle 3"/>
            <p:cNvSpPr>
              <a:spLocks noChangeArrowheads="1"/>
            </p:cNvSpPr>
            <p:nvPr/>
          </p:nvSpPr>
          <p:spPr bwMode="auto">
            <a:xfrm>
              <a:off x="7308304" y="6273316"/>
              <a:ext cx="1655676" cy="1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050" dirty="0">
                  <a:solidFill>
                    <a:schemeClr val="tx1"/>
                  </a:solidFill>
                  <a:cs typeface="Arial" panose="020B0604020202020204" pitchFamily="34" charset="0"/>
                </a:rPr>
                <a:t>Asynchronous with power to aid recovery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804248" y="6201308"/>
              <a:ext cx="64807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>
              <a:off x="6768244" y="6237312"/>
              <a:ext cx="540060" cy="0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</p:cNvCxnSpPr>
            <p:nvPr/>
          </p:nvCxnSpPr>
          <p:spPr>
            <a:xfrm>
              <a:off x="7308304" y="6237312"/>
              <a:ext cx="1584176" cy="0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1006793" y="5389952"/>
              <a:ext cx="2736303" cy="54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en-US" sz="1200" dirty="0">
                  <a:solidFill>
                    <a:srgbClr val="000066"/>
                  </a:solidFill>
                  <a:cs typeface="Arial" panose="020B0604020202020204" pitchFamily="34" charset="0"/>
                </a:rPr>
                <a:t>Synchronous Flywheel Type 2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GB" altLang="en-US" sz="1200" dirty="0">
                <a:solidFill>
                  <a:srgbClr val="00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238352" y="123599"/>
              <a:ext cx="30764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000" dirty="0"/>
                <a:t>Advanced </a:t>
              </a:r>
              <a:r>
                <a:rPr lang="en-GB" altLang="en-US" sz="2000" dirty="0" smtClean="0"/>
                <a:t>Flywheels - 2</a:t>
              </a:r>
              <a:endParaRPr lang="en-GB" alt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8599" y="5904451"/>
              <a:ext cx="44087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zero power at df/dt  = </a:t>
              </a:r>
              <a:r>
                <a:rPr lang="en-GB" sz="14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</a:t>
              </a:r>
              <a:endParaRPr lang="en-GB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not compatible with Grid Code </a:t>
              </a:r>
              <a:r>
                <a:rPr lang="en-GB" sz="14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Electricity </a:t>
              </a:r>
              <a:r>
                <a:rPr lang="en-GB" sz="1400" b="1" dirty="0" smtClean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Storage.  </a:t>
              </a:r>
              <a:endParaRPr lang="en-GB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9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520" y="2316480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66"/>
                </a:solidFill>
              </a:rPr>
              <a:t>Thank you</a:t>
            </a:r>
            <a:endParaRPr lang="en-GB" sz="2800" b="1" dirty="0">
              <a:solidFill>
                <a:srgbClr val="00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" y="3369310"/>
            <a:ext cx="7289800" cy="10033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0" y="6617637"/>
            <a:ext cx="8856984" cy="2246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/>
              <a:t>Issued  03-04-2017                                                       Electricity storage flywheels – Issue </a:t>
            </a:r>
            <a:r>
              <a:rPr lang="en-GB" sz="1000" dirty="0" smtClean="0"/>
              <a:t>002                                                                                                                                   </a:t>
            </a:r>
            <a:r>
              <a:rPr lang="en-GB" sz="1000" dirty="0" smtClean="0"/>
              <a:t>Slide</a:t>
            </a:r>
            <a:endParaRPr lang="en-GB" sz="10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auto">
          <a:xfrm>
            <a:off x="8650288" y="6637338"/>
            <a:ext cx="493712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1000" b="0" dirty="0">
                <a:solidFill>
                  <a:srgbClr val="000000"/>
                </a:solidFill>
              </a:rPr>
              <a:t>  </a:t>
            </a:r>
            <a:fld id="{8927904E-8541-4C15-AAC4-B6273199A8F9}" type="slidenum">
              <a:rPr lang="en-GB" altLang="en-US" sz="1000" b="0" smtClean="0">
                <a:solidFill>
                  <a:srgbClr val="000000"/>
                </a:solidFill>
              </a:rPr>
              <a:pPr/>
              <a:t>6</a:t>
            </a:fld>
            <a:endParaRPr lang="en-GB" alt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2195</TotalTime>
  <Words>265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Lewis</dc:creator>
  <cp:lastModifiedBy>eric2</cp:lastModifiedBy>
  <cp:revision>167</cp:revision>
  <cp:lastPrinted>2017-02-23T20:06:21Z</cp:lastPrinted>
  <dcterms:created xsi:type="dcterms:W3CDTF">2016-12-06T17:34:41Z</dcterms:created>
  <dcterms:modified xsi:type="dcterms:W3CDTF">2017-04-04T07:07:25Z</dcterms:modified>
</cp:coreProperties>
</file>