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590" r:id="rId5"/>
    <p:sldId id="591" r:id="rId6"/>
    <p:sldId id="606" r:id="rId7"/>
    <p:sldId id="607" r:id="rId8"/>
    <p:sldId id="728" r:id="rId9"/>
    <p:sldId id="729" r:id="rId10"/>
    <p:sldId id="730" r:id="rId11"/>
    <p:sldId id="592" r:id="rId12"/>
    <p:sldId id="546" r:id="rId13"/>
    <p:sldId id="577" r:id="rId14"/>
    <p:sldId id="307" r:id="rId15"/>
    <p:sldId id="529" r:id="rId16"/>
    <p:sldId id="530" r:id="rId17"/>
    <p:sldId id="533" r:id="rId18"/>
    <p:sldId id="531" r:id="rId19"/>
    <p:sldId id="532" r:id="rId20"/>
    <p:sldId id="593" r:id="rId21"/>
    <p:sldId id="594" r:id="rId22"/>
    <p:sldId id="595" r:id="rId23"/>
    <p:sldId id="566" r:id="rId24"/>
    <p:sldId id="740" r:id="rId25"/>
    <p:sldId id="732" r:id="rId26"/>
    <p:sldId id="741" r:id="rId27"/>
    <p:sldId id="600" r:id="rId28"/>
    <p:sldId id="536" r:id="rId29"/>
  </p:sldIdLst>
  <p:sldSz cx="9144000" cy="5143500" type="screen16x9"/>
  <p:notesSz cx="9777413" cy="6670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3778B9"/>
    <a:srgbClr val="C4CC4B"/>
    <a:srgbClr val="5F3684"/>
    <a:srgbClr val="F2C04C"/>
    <a:srgbClr val="EC6525"/>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6220" autoAdjust="0"/>
  </p:normalViewPr>
  <p:slideViewPr>
    <p:cSldViewPr>
      <p:cViewPr varScale="1">
        <p:scale>
          <a:sx n="93" d="100"/>
          <a:sy n="93" d="100"/>
        </p:scale>
        <p:origin x="66" y="78"/>
      </p:cViewPr>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538012" y="0"/>
            <a:ext cx="4237085" cy="334283"/>
          </a:xfrm>
          <a:prstGeom prst="rect">
            <a:avLst/>
          </a:prstGeom>
        </p:spPr>
        <p:txBody>
          <a:bodyPr vert="horz" lIns="47878" tIns="23939" rIns="47878" bIns="23939" rtlCol="0"/>
          <a:lstStyle>
            <a:lvl1pPr algn="r">
              <a:defRPr sz="600"/>
            </a:lvl1pPr>
          </a:lstStyle>
          <a:p>
            <a:fld id="{644B8A76-388C-44EE-8A88-6345FFEEA97C}" type="datetimeFigureOut">
              <a:rPr lang="en-GB" smtClean="0">
                <a:latin typeface="Arial" panose="020B0604020202020204" pitchFamily="34" charset="0"/>
              </a:rPr>
              <a:t>20/06/2019</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336393"/>
            <a:ext cx="4237085" cy="334283"/>
          </a:xfrm>
          <a:prstGeom prst="rect">
            <a:avLst/>
          </a:prstGeom>
        </p:spPr>
        <p:txBody>
          <a:bodyPr vert="horz" lIns="47878" tIns="23939" rIns="47878" bIns="23939"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538012" y="6336393"/>
            <a:ext cx="4237085" cy="334283"/>
          </a:xfrm>
          <a:prstGeom prst="rect">
            <a:avLst/>
          </a:prstGeom>
        </p:spPr>
        <p:txBody>
          <a:bodyPr vert="horz" lIns="47878" tIns="23939" rIns="47878" bIns="23939"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538012" y="0"/>
            <a:ext cx="4237085" cy="334283"/>
          </a:xfrm>
          <a:prstGeom prst="rect">
            <a:avLst/>
          </a:prstGeom>
        </p:spPr>
        <p:txBody>
          <a:bodyPr vert="horz" lIns="47878" tIns="23939" rIns="47878" bIns="23939" rtlCol="0"/>
          <a:lstStyle>
            <a:lvl1pPr algn="r">
              <a:defRPr sz="600">
                <a:latin typeface="Arial" panose="020B0604020202020204" pitchFamily="34" charset="0"/>
              </a:defRPr>
            </a:lvl1pPr>
          </a:lstStyle>
          <a:p>
            <a:fld id="{ADF40999-8D4B-AD45-950B-C5435E4F1340}" type="datetimeFigureOut">
              <a:rPr lang="en-US" smtClean="0"/>
              <a:pPr/>
              <a:t>6/20/2019</a:t>
            </a:fld>
            <a:endParaRPr lang="en-US" dirty="0"/>
          </a:p>
        </p:txBody>
      </p:sp>
      <p:sp>
        <p:nvSpPr>
          <p:cNvPr id="4" name="Slide Image Placeholder 3"/>
          <p:cNvSpPr>
            <a:spLocks noGrp="1" noRot="1" noChangeAspect="1"/>
          </p:cNvSpPr>
          <p:nvPr>
            <p:ph type="sldImg" idx="2"/>
          </p:nvPr>
        </p:nvSpPr>
        <p:spPr>
          <a:xfrm>
            <a:off x="2889250" y="835025"/>
            <a:ext cx="3998913" cy="2251075"/>
          </a:xfrm>
          <a:prstGeom prst="rect">
            <a:avLst/>
          </a:prstGeom>
          <a:noFill/>
          <a:ln w="12700">
            <a:solidFill>
              <a:prstClr val="black"/>
            </a:solidFill>
          </a:ln>
        </p:spPr>
        <p:txBody>
          <a:bodyPr vert="horz" lIns="47878" tIns="23939" rIns="47878" bIns="23939" rtlCol="0" anchor="ctr"/>
          <a:lstStyle/>
          <a:p>
            <a:endParaRPr lang="en-US" dirty="0"/>
          </a:p>
        </p:txBody>
      </p:sp>
      <p:sp>
        <p:nvSpPr>
          <p:cNvPr id="5" name="Notes Placeholder 4"/>
          <p:cNvSpPr>
            <a:spLocks noGrp="1"/>
          </p:cNvSpPr>
          <p:nvPr>
            <p:ph type="body" sz="quarter" idx="3"/>
          </p:nvPr>
        </p:nvSpPr>
        <p:spPr>
          <a:xfrm>
            <a:off x="977433" y="3209865"/>
            <a:ext cx="7822548" cy="2627444"/>
          </a:xfrm>
          <a:prstGeom prst="rect">
            <a:avLst/>
          </a:prstGeom>
        </p:spPr>
        <p:txBody>
          <a:bodyPr vert="horz" lIns="47878" tIns="23939" rIns="47878" bIns="2393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336393"/>
            <a:ext cx="4237085" cy="334283"/>
          </a:xfrm>
          <a:prstGeom prst="rect">
            <a:avLst/>
          </a:prstGeom>
        </p:spPr>
        <p:txBody>
          <a:bodyPr vert="horz" lIns="47878" tIns="23939" rIns="47878" bIns="23939"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538012" y="6336393"/>
            <a:ext cx="4237085" cy="334283"/>
          </a:xfrm>
          <a:prstGeom prst="rect">
            <a:avLst/>
          </a:prstGeom>
        </p:spPr>
        <p:txBody>
          <a:bodyPr vert="horz" lIns="47878" tIns="23939" rIns="47878" bIns="23939"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8"/>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nationalgrid.onbrandcloud.com/log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s://www.elexon.co.uk/event/code-administration-code-practice-cacop-engagement-event/"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4CF2F706-C40A-4FA7-B218-0E7CBCE0313E}"/>
              </a:ext>
            </a:extLst>
          </p:cNvPr>
          <p:cNvSpPr>
            <a:spLocks noGrp="1"/>
          </p:cNvSpPr>
          <p:nvPr>
            <p:ph type="pic" sz="quarter" idx="14"/>
          </p:nvPr>
        </p:nvSpPr>
        <p:spPr/>
      </p:sp>
      <p:sp>
        <p:nvSpPr>
          <p:cNvPr id="5" name="Text Placeholder 4">
            <a:extLst>
              <a:ext uri="{FF2B5EF4-FFF2-40B4-BE49-F238E27FC236}">
                <a16:creationId xmlns:a16="http://schemas.microsoft.com/office/drawing/2014/main" id="{2AE0AD11-7CD9-4048-8629-F792EEC82AB3}"/>
              </a:ext>
            </a:extLst>
          </p:cNvPr>
          <p:cNvSpPr>
            <a:spLocks noGrp="1"/>
          </p:cNvSpPr>
          <p:nvPr>
            <p:ph type="body" sz="quarter" idx="15"/>
          </p:nvPr>
        </p:nvSpPr>
        <p:spPr>
          <a:xfrm>
            <a:off x="323850" y="1062000"/>
            <a:ext cx="5543550" cy="630942"/>
          </a:xfrm>
        </p:spPr>
        <p:txBody>
          <a:bodyPr/>
          <a:lstStyle/>
          <a:p>
            <a:r>
              <a:rPr lang="en-GB" sz="1800" dirty="0"/>
              <a:t>28 June 2019</a:t>
            </a:r>
          </a:p>
          <a:p>
            <a:r>
              <a:rPr lang="en-GB" sz="1800" dirty="0"/>
              <a:t>Faraday House, Gallows Hill, Warwick</a:t>
            </a:r>
          </a:p>
        </p:txBody>
      </p:sp>
      <p:sp>
        <p:nvSpPr>
          <p:cNvPr id="12" name="Title 11">
            <a:extLst>
              <a:ext uri="{FF2B5EF4-FFF2-40B4-BE49-F238E27FC236}">
                <a16:creationId xmlns:a16="http://schemas.microsoft.com/office/drawing/2014/main" id="{AEE9CDCA-4322-4348-9BB0-C5C97085148C}"/>
              </a:ext>
            </a:extLst>
          </p:cNvPr>
          <p:cNvSpPr>
            <a:spLocks noGrp="1"/>
          </p:cNvSpPr>
          <p:nvPr>
            <p:ph type="title"/>
          </p:nvPr>
        </p:nvSpPr>
        <p:spPr/>
        <p:txBody>
          <a:bodyPr/>
          <a:lstStyle/>
          <a:p>
            <a:r>
              <a:rPr lang="en-GB" sz="2800" dirty="0"/>
              <a:t>CUSC Panel </a:t>
            </a:r>
          </a:p>
        </p:txBody>
      </p:sp>
      <p:sp>
        <p:nvSpPr>
          <p:cNvPr id="6" name="Rectangle 5">
            <a:extLst>
              <a:ext uri="{FF2B5EF4-FFF2-40B4-BE49-F238E27FC236}">
                <a16:creationId xmlns:a16="http://schemas.microsoft.com/office/drawing/2014/main" id="{61942073-68EA-4DDB-9CD7-91D50DE5FEA8}"/>
              </a:ext>
            </a:extLst>
          </p:cNvPr>
          <p:cNvSpPr/>
          <p:nvPr/>
        </p:nvSpPr>
        <p:spPr>
          <a:xfrm>
            <a:off x="9350411" y="2554813"/>
            <a:ext cx="1314065" cy="73546"/>
          </a:xfrm>
          <a:prstGeom prst="rect">
            <a:avLst/>
          </a:prstGeom>
          <a:solidFill>
            <a:schemeClr val="bg1">
              <a:lumMod val="95000"/>
            </a:schemeClr>
          </a:solidFill>
        </p:spPr>
        <p:txBody>
          <a:bodyPr wrap="square" lIns="0" tIns="0" rIns="0" bIns="0" rtlCol="0" anchor="ctr">
            <a:spAutoFit/>
          </a:bodyPr>
          <a:lstStyle/>
          <a:p>
            <a:pPr defTabSz="311902"/>
            <a:r>
              <a:rPr lang="en-GB" sz="478" dirty="0">
                <a:solidFill>
                  <a:srgbClr val="454545"/>
                </a:solidFill>
                <a:latin typeface="Arial" panose="020B0604020202020204"/>
                <a:cs typeface="Arial" panose="020B0604020202020204" pitchFamily="34" charset="0"/>
                <a:hlinkClick r:id="rId2"/>
              </a:rPr>
              <a:t>https://nationalgrid.onbrandcloud.com/login/</a:t>
            </a:r>
            <a:endParaRPr lang="en-GB" sz="478" dirty="0">
              <a:solidFill>
                <a:srgbClr val="454545"/>
              </a:solidFill>
              <a:latin typeface="Arial" panose="020B0604020202020204"/>
              <a:cs typeface="Arial" panose="020B0604020202020204" pitchFamily="34" charset="0"/>
            </a:endParaRPr>
          </a:p>
        </p:txBody>
      </p:sp>
    </p:spTree>
    <p:extLst>
      <p:ext uri="{BB962C8B-B14F-4D97-AF65-F5344CB8AC3E}">
        <p14:creationId xmlns:p14="http://schemas.microsoft.com/office/powerpoint/2010/main" val="3431628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177676507"/>
              </p:ext>
            </p:extLst>
          </p:nvPr>
        </p:nvGraphicFramePr>
        <p:xfrm>
          <a:off x="1315861" y="958113"/>
          <a:ext cx="6808532" cy="1203960"/>
        </p:xfrm>
        <a:graphic>
          <a:graphicData uri="http://schemas.openxmlformats.org/drawingml/2006/table">
            <a:tbl>
              <a:tblPr firstRow="1" bandRow="1">
                <a:tableStyleId>{5C22544A-7EE6-4342-B048-85BDC9FD1C3A}</a:tableStyleId>
              </a:tblPr>
              <a:tblGrid>
                <a:gridCol w="1702133">
                  <a:extLst>
                    <a:ext uri="{9D8B030D-6E8A-4147-A177-3AD203B41FA5}">
                      <a16:colId xmlns:a16="http://schemas.microsoft.com/office/drawing/2014/main" val="20000"/>
                    </a:ext>
                  </a:extLst>
                </a:gridCol>
                <a:gridCol w="1702133">
                  <a:extLst>
                    <a:ext uri="{9D8B030D-6E8A-4147-A177-3AD203B41FA5}">
                      <a16:colId xmlns:a16="http://schemas.microsoft.com/office/drawing/2014/main" val="20001"/>
                    </a:ext>
                  </a:extLst>
                </a:gridCol>
                <a:gridCol w="1702133">
                  <a:extLst>
                    <a:ext uri="{9D8B030D-6E8A-4147-A177-3AD203B41FA5}">
                      <a16:colId xmlns:a16="http://schemas.microsoft.com/office/drawing/2014/main" val="20002"/>
                    </a:ext>
                  </a:extLst>
                </a:gridCol>
                <a:gridCol w="1702133">
                  <a:extLst>
                    <a:ext uri="{9D8B030D-6E8A-4147-A177-3AD203B41FA5}">
                      <a16:colId xmlns:a16="http://schemas.microsoft.com/office/drawing/2014/main" val="20003"/>
                    </a:ext>
                  </a:extLst>
                </a:gridCol>
              </a:tblGrid>
              <a:tr h="756084">
                <a:tc>
                  <a:txBody>
                    <a:bodyPr/>
                    <a:lstStyle/>
                    <a:p>
                      <a:pPr algn="ctr"/>
                      <a:r>
                        <a:rPr lang="en-GB" sz="1400" dirty="0"/>
                        <a:t>New Modifications</a:t>
                      </a:r>
                    </a:p>
                  </a:txBody>
                  <a:tcPr marT="34290" marB="34290"/>
                </a:tc>
                <a:tc>
                  <a:txBody>
                    <a:bodyPr/>
                    <a:lstStyle/>
                    <a:p>
                      <a:pPr algn="ctr"/>
                      <a:r>
                        <a:rPr lang="en-GB" sz="1400" dirty="0"/>
                        <a:t>In-flight Modifications</a:t>
                      </a:r>
                    </a:p>
                  </a:txBody>
                  <a:tcPr marT="34290" marB="34290"/>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GB" sz="1400" dirty="0"/>
                        <a:t>Modifications issued for workgroup</a:t>
                      </a:r>
                      <a:r>
                        <a:rPr lang="en-GB" sz="1400" baseline="0" dirty="0"/>
                        <a:t> </a:t>
                      </a:r>
                      <a:r>
                        <a:rPr lang="en-GB" sz="1400" dirty="0"/>
                        <a:t>consultation</a:t>
                      </a:r>
                    </a:p>
                  </a:txBody>
                  <a:tcPr marT="34290" marB="34290"/>
                </a:tc>
                <a:tc>
                  <a:txBody>
                    <a:bodyPr/>
                    <a:lstStyle/>
                    <a:p>
                      <a:pPr marL="0" marR="0" indent="0" algn="ctr" defTabSz="914400" eaLnBrk="1" fontAlgn="auto" latinLnBrk="0" hangingPunct="1">
                        <a:lnSpc>
                          <a:spcPct val="100000"/>
                        </a:lnSpc>
                        <a:spcBef>
                          <a:spcPts val="0"/>
                        </a:spcBef>
                        <a:spcAft>
                          <a:spcPts val="0"/>
                        </a:spcAft>
                        <a:buClrTx/>
                        <a:buSzTx/>
                        <a:buFontTx/>
                        <a:buNone/>
                        <a:tabLst/>
                        <a:defRPr/>
                      </a:pPr>
                      <a:r>
                        <a:rPr lang="en-GB" sz="1400" dirty="0"/>
                        <a:t>Modifications issued for code</a:t>
                      </a:r>
                      <a:r>
                        <a:rPr lang="en-GB" sz="1400" baseline="0" dirty="0"/>
                        <a:t> admin </a:t>
                      </a:r>
                      <a:r>
                        <a:rPr lang="en-GB" sz="1400" dirty="0"/>
                        <a:t>consultation</a:t>
                      </a:r>
                    </a:p>
                  </a:txBody>
                  <a:tcPr marT="34290" marB="34290"/>
                </a:tc>
                <a:extLst>
                  <a:ext uri="{0D108BD9-81ED-4DB2-BD59-A6C34878D82A}">
                    <a16:rowId xmlns:a16="http://schemas.microsoft.com/office/drawing/2014/main" val="10000"/>
                  </a:ext>
                </a:extLst>
              </a:tr>
              <a:tr h="278130">
                <a:tc>
                  <a:txBody>
                    <a:bodyPr/>
                    <a:lstStyle/>
                    <a:p>
                      <a:pPr algn="ctr"/>
                      <a:r>
                        <a:rPr lang="en-GB" sz="1400" dirty="0"/>
                        <a:t>2</a:t>
                      </a:r>
                    </a:p>
                  </a:txBody>
                  <a:tcPr marT="34290" marB="34290"/>
                </a:tc>
                <a:tc>
                  <a:txBody>
                    <a:bodyPr/>
                    <a:lstStyle/>
                    <a:p>
                      <a:pPr algn="ctr"/>
                      <a:r>
                        <a:rPr lang="en-GB" sz="1400" dirty="0"/>
                        <a:t>31*</a:t>
                      </a:r>
                    </a:p>
                  </a:txBody>
                  <a:tcPr marT="34290" marB="34290"/>
                </a:tc>
                <a:tc>
                  <a:txBody>
                    <a:bodyPr/>
                    <a:lstStyle/>
                    <a:p>
                      <a:pPr algn="ctr"/>
                      <a:r>
                        <a:rPr lang="en-GB" sz="1400" dirty="0"/>
                        <a:t>0</a:t>
                      </a:r>
                    </a:p>
                  </a:txBody>
                  <a:tcPr marT="34290" marB="34290"/>
                </a:tc>
                <a:tc>
                  <a:txBody>
                    <a:bodyPr/>
                    <a:lstStyle/>
                    <a:p>
                      <a:pPr algn="ctr"/>
                      <a:r>
                        <a:rPr lang="en-GB" sz="1400" dirty="0"/>
                        <a:t>2</a:t>
                      </a:r>
                    </a:p>
                  </a:txBody>
                  <a:tcPr marT="34290" marB="34290"/>
                </a:tc>
                <a:extLst>
                  <a:ext uri="{0D108BD9-81ED-4DB2-BD59-A6C34878D82A}">
                    <a16:rowId xmlns:a16="http://schemas.microsoft.com/office/drawing/2014/main" val="10001"/>
                  </a:ext>
                </a:extLst>
              </a:tr>
            </a:tbl>
          </a:graphicData>
        </a:graphic>
      </p:graphicFrame>
      <p:sp>
        <p:nvSpPr>
          <p:cNvPr id="6" name="Title 1"/>
          <p:cNvSpPr txBox="1">
            <a:spLocks/>
          </p:cNvSpPr>
          <p:nvPr/>
        </p:nvSpPr>
        <p:spPr>
          <a:xfrm>
            <a:off x="307232" y="411510"/>
            <a:ext cx="8093075" cy="346249"/>
          </a:xfrm>
          <a:prstGeom prst="rect">
            <a:avLst/>
          </a:prstGeom>
        </p:spPr>
        <p:txBody>
          <a:bodyPr vert="horz" wrap="square" lIns="0" tIns="0" rIns="0" bIns="0" rtlCol="0" anchor="t">
            <a:noAutofit/>
          </a:bodyPr>
          <a:lstStyle>
            <a:lvl1pPr eaLnBrk="1" hangingPunct="1">
              <a:lnSpc>
                <a:spcPct val="80000"/>
              </a:lnSpc>
              <a:defRPr sz="1800" b="1">
                <a:solidFill>
                  <a:schemeClr val="accent1"/>
                </a:solidFill>
                <a:latin typeface="+mj-lt"/>
                <a:ea typeface="+mj-ea"/>
                <a:cs typeface="+mj-cs"/>
              </a:defRPr>
            </a:lvl1p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GB" sz="1800" b="1" i="0" u="none" strike="noStrike" kern="0" cap="none" spc="0" normalizeH="0" baseline="0" noProof="0" dirty="0">
                <a:ln>
                  <a:noFill/>
                </a:ln>
                <a:solidFill>
                  <a:srgbClr val="F26522"/>
                </a:solidFill>
                <a:effectLst/>
                <a:uLnTx/>
                <a:uFillTx/>
                <a:latin typeface="Arial" panose="020B0604020202020204"/>
                <a:ea typeface="+mj-ea"/>
                <a:cs typeface="+mj-cs"/>
              </a:rPr>
              <a:t>Dashboard – CUSC (May)</a:t>
            </a:r>
          </a:p>
        </p:txBody>
      </p:sp>
      <p:graphicFrame>
        <p:nvGraphicFramePr>
          <p:cNvPr id="8" name="Table 7"/>
          <p:cNvGraphicFramePr>
            <a:graphicFrameLocks noGrp="1"/>
          </p:cNvGraphicFramePr>
          <p:nvPr>
            <p:extLst>
              <p:ext uri="{D42A27DB-BD31-4B8C-83A1-F6EECF244321}">
                <p14:modId xmlns:p14="http://schemas.microsoft.com/office/powerpoint/2010/main" val="1722761827"/>
              </p:ext>
            </p:extLst>
          </p:nvPr>
        </p:nvGraphicFramePr>
        <p:xfrm>
          <a:off x="1315861" y="2362427"/>
          <a:ext cx="6808532" cy="1541072"/>
        </p:xfrm>
        <a:graphic>
          <a:graphicData uri="http://schemas.openxmlformats.org/drawingml/2006/table">
            <a:tbl>
              <a:tblPr firstRow="1" bandRow="1">
                <a:tableStyleId>{5C22544A-7EE6-4342-B048-85BDC9FD1C3A}</a:tableStyleId>
              </a:tblPr>
              <a:tblGrid>
                <a:gridCol w="1702133">
                  <a:extLst>
                    <a:ext uri="{9D8B030D-6E8A-4147-A177-3AD203B41FA5}">
                      <a16:colId xmlns:a16="http://schemas.microsoft.com/office/drawing/2014/main" val="4280057960"/>
                    </a:ext>
                  </a:extLst>
                </a:gridCol>
                <a:gridCol w="1702133">
                  <a:extLst>
                    <a:ext uri="{9D8B030D-6E8A-4147-A177-3AD203B41FA5}">
                      <a16:colId xmlns:a16="http://schemas.microsoft.com/office/drawing/2014/main" val="20001"/>
                    </a:ext>
                  </a:extLst>
                </a:gridCol>
                <a:gridCol w="1702133">
                  <a:extLst>
                    <a:ext uri="{9D8B030D-6E8A-4147-A177-3AD203B41FA5}">
                      <a16:colId xmlns:a16="http://schemas.microsoft.com/office/drawing/2014/main" val="20003"/>
                    </a:ext>
                  </a:extLst>
                </a:gridCol>
                <a:gridCol w="1702133">
                  <a:extLst>
                    <a:ext uri="{9D8B030D-6E8A-4147-A177-3AD203B41FA5}">
                      <a16:colId xmlns:a16="http://schemas.microsoft.com/office/drawing/2014/main" val="1865921707"/>
                    </a:ext>
                  </a:extLst>
                </a:gridCol>
              </a:tblGrid>
              <a:tr h="832412">
                <a:tc>
                  <a:txBody>
                    <a:bodyPr/>
                    <a:lstStyle/>
                    <a:p>
                      <a:pPr algn="ctr"/>
                      <a:r>
                        <a:rPr lang="en-GB" sz="1400" baseline="0" dirty="0"/>
                        <a:t>Workgroups held in May</a:t>
                      </a:r>
                    </a:p>
                  </a:txBody>
                  <a:tcPr marT="34290" marB="34290"/>
                </a:tc>
                <a:tc>
                  <a:txBody>
                    <a:bodyPr/>
                    <a:lstStyle/>
                    <a:p>
                      <a:pPr algn="ctr"/>
                      <a:r>
                        <a:rPr lang="en-GB" sz="1400" dirty="0"/>
                        <a:t>Authority Decisions</a:t>
                      </a:r>
                    </a:p>
                  </a:txBody>
                  <a:tcPr marT="34290" marB="34290"/>
                </a:tc>
                <a:tc>
                  <a:txBody>
                    <a:bodyPr/>
                    <a:lstStyle/>
                    <a:p>
                      <a:pPr algn="ctr"/>
                      <a:r>
                        <a:rPr lang="en-GB" sz="1400" dirty="0"/>
                        <a:t>Modifications</a:t>
                      </a:r>
                      <a:r>
                        <a:rPr lang="en-GB" sz="1400" baseline="0" dirty="0"/>
                        <a:t> on hold</a:t>
                      </a:r>
                      <a:endParaRPr lang="en-GB" sz="1400" dirty="0"/>
                    </a:p>
                  </a:txBody>
                  <a:tcPr marT="34290" marB="34290"/>
                </a:tc>
                <a:tc>
                  <a:txBody>
                    <a:bodyPr/>
                    <a:lstStyle/>
                    <a:p>
                      <a:pPr algn="ctr"/>
                      <a:r>
                        <a:rPr lang="en-GB" sz="1400" dirty="0"/>
                        <a:t>Workgroups postponed due to quoracy issues</a:t>
                      </a:r>
                    </a:p>
                  </a:txBody>
                  <a:tcPr marT="34290" marB="34290"/>
                </a:tc>
                <a:extLst>
                  <a:ext uri="{0D108BD9-81ED-4DB2-BD59-A6C34878D82A}">
                    <a16:rowId xmlns:a16="http://schemas.microsoft.com/office/drawing/2014/main" val="10000"/>
                  </a:ext>
                </a:extLst>
              </a:tr>
              <a:tr h="391724">
                <a:tc>
                  <a:txBody>
                    <a:bodyPr/>
                    <a:lstStyle/>
                    <a:p>
                      <a:pPr algn="ctr"/>
                      <a:r>
                        <a:rPr lang="en-GB" sz="1400" dirty="0"/>
                        <a:t>7</a:t>
                      </a:r>
                    </a:p>
                  </a:txBody>
                  <a:tcPr marT="34290" marB="34290"/>
                </a:tc>
                <a:tc>
                  <a:txBody>
                    <a:bodyPr/>
                    <a:lstStyle/>
                    <a:p>
                      <a:pPr algn="ctr"/>
                      <a:r>
                        <a:rPr lang="en-GB" sz="1400" dirty="0"/>
                        <a:t> 0</a:t>
                      </a:r>
                    </a:p>
                  </a:txBody>
                  <a:tcPr marT="34290" marB="34290"/>
                </a:tc>
                <a:tc>
                  <a:txBody>
                    <a:bodyPr/>
                    <a:lstStyle/>
                    <a:p>
                      <a:pPr algn="ctr"/>
                      <a:r>
                        <a:rPr lang="en-GB" sz="1400" dirty="0"/>
                        <a:t>4</a:t>
                      </a:r>
                    </a:p>
                  </a:txBody>
                  <a:tcPr marT="34290" marB="34290"/>
                </a:tc>
                <a:tc>
                  <a:txBody>
                    <a:bodyPr/>
                    <a:lstStyle/>
                    <a:p>
                      <a:pPr algn="ctr"/>
                      <a:r>
                        <a:rPr lang="en-GB" sz="1400" dirty="0"/>
                        <a:t>3</a:t>
                      </a:r>
                    </a:p>
                    <a:p>
                      <a:pPr algn="ctr"/>
                      <a:r>
                        <a:rPr lang="en-GB" sz="1400" dirty="0"/>
                        <a:t>(CMP295, 291, 300)</a:t>
                      </a:r>
                    </a:p>
                  </a:txBody>
                  <a:tcPr marT="34290" marB="34290"/>
                </a:tc>
                <a:extLst>
                  <a:ext uri="{0D108BD9-81ED-4DB2-BD59-A6C34878D82A}">
                    <a16:rowId xmlns:a16="http://schemas.microsoft.com/office/drawing/2014/main" val="10001"/>
                  </a:ext>
                </a:extLst>
              </a:tr>
            </a:tbl>
          </a:graphicData>
        </a:graphic>
      </p:graphicFrame>
      <p:sp>
        <p:nvSpPr>
          <p:cNvPr id="2" name="TextBox 1">
            <a:extLst>
              <a:ext uri="{FF2B5EF4-FFF2-40B4-BE49-F238E27FC236}">
                <a16:creationId xmlns:a16="http://schemas.microsoft.com/office/drawing/2014/main" id="{8BD9339E-7916-4635-BE14-EF49CBB5E176}"/>
              </a:ext>
            </a:extLst>
          </p:cNvPr>
          <p:cNvSpPr txBox="1"/>
          <p:nvPr/>
        </p:nvSpPr>
        <p:spPr>
          <a:xfrm>
            <a:off x="307232" y="4299942"/>
            <a:ext cx="8352928" cy="169277"/>
          </a:xfrm>
          <a:prstGeom prst="rect">
            <a:avLst/>
          </a:prstGeom>
          <a:noFill/>
        </p:spPr>
        <p:txBody>
          <a:bodyPr wrap="square" lIns="0" tIns="0" rIns="0" bIns="0" rtlCol="0">
            <a:spAutoFit/>
          </a:bodyPr>
          <a:lstStyle/>
          <a:p>
            <a:pPr algn="l"/>
            <a:r>
              <a:rPr lang="en-GB" sz="1100" dirty="0"/>
              <a:t>*includes 4 on hold, and those not at Workgroup phase for example any at CAC and any approved awaiting implementation</a:t>
            </a:r>
          </a:p>
        </p:txBody>
      </p:sp>
    </p:spTree>
    <p:extLst>
      <p:ext uri="{BB962C8B-B14F-4D97-AF65-F5344CB8AC3E}">
        <p14:creationId xmlns:p14="http://schemas.microsoft.com/office/powerpoint/2010/main" val="3437504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t="1706" b="1706"/>
          <a:stretch/>
        </p:blipFill>
        <p:spPr/>
      </p:pic>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t>CMP280 /281 – Workgroup Report</a:t>
            </a:r>
            <a:br>
              <a:rPr lang="en-GB" dirty="0"/>
            </a:br>
            <a:br>
              <a:rPr lang="en-GB" dirty="0"/>
            </a:br>
            <a:br>
              <a:rPr lang="en-GB" dirty="0"/>
            </a:br>
            <a:br>
              <a:rPr lang="en-GB" dirty="0"/>
            </a:br>
            <a:endParaRPr lang="en-GB" sz="1400" dirty="0"/>
          </a:p>
        </p:txBody>
      </p:sp>
      <p:sp>
        <p:nvSpPr>
          <p:cNvPr id="12" name="Rectangle 11">
            <a:extLst>
              <a:ext uri="{FF2B5EF4-FFF2-40B4-BE49-F238E27FC236}">
                <a16:creationId xmlns:a16="http://schemas.microsoft.com/office/drawing/2014/main" id="{45893458-BB27-4306-B44E-55E6F4694536}"/>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3577702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CMP280/281 - Background</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4000" y="1062500"/>
            <a:ext cx="8495549" cy="3708708"/>
          </a:xfrm>
        </p:spPr>
        <p:txBody>
          <a:bodyPr/>
          <a:lstStyle/>
          <a:p>
            <a:pPr marL="171450" indent="-171450">
              <a:buFont typeface="Arial" panose="020B0604020202020204" pitchFamily="34" charset="0"/>
              <a:buChar char="•"/>
            </a:pPr>
            <a:r>
              <a:rPr lang="en-GB" sz="1400" b="0" dirty="0">
                <a:solidFill>
                  <a:schemeClr val="tx1"/>
                </a:solidFill>
              </a:rPr>
              <a:t>CMP280 / 281 was raised by Scottish Power in June 2017. CMP280 was adopted by Drax and CMP281 was adopted by </a:t>
            </a:r>
            <a:r>
              <a:rPr lang="en-GB" sz="1400" b="0" dirty="0" err="1">
                <a:solidFill>
                  <a:schemeClr val="tx1"/>
                </a:solidFill>
              </a:rPr>
              <a:t>Engie</a:t>
            </a:r>
            <a:r>
              <a:rPr lang="en-GB" sz="1400" b="0" dirty="0">
                <a:solidFill>
                  <a:schemeClr val="tx1"/>
                </a:solidFill>
              </a:rPr>
              <a:t> upon Scottish Power’s withdrawal. </a:t>
            </a:r>
          </a:p>
          <a:p>
            <a:pPr marL="171450" indent="-171450">
              <a:buFont typeface="Arial" panose="020B0604020202020204" pitchFamily="34" charset="0"/>
              <a:buChar char="•"/>
            </a:pPr>
            <a:endParaRPr lang="en-GB" sz="1400" b="0" dirty="0">
              <a:solidFill>
                <a:schemeClr val="tx1"/>
              </a:solidFill>
            </a:endParaRPr>
          </a:p>
          <a:p>
            <a:pPr marL="285750" indent="-285750">
              <a:buFont typeface="Arial" panose="020B0604020202020204" pitchFamily="34" charset="0"/>
              <a:buChar char="•"/>
            </a:pPr>
            <a:r>
              <a:rPr lang="en-GB" sz="1400" b="0" dirty="0">
                <a:solidFill>
                  <a:schemeClr val="tx1"/>
                </a:solidFill>
              </a:rPr>
              <a:t>CMP280 – </a:t>
            </a:r>
            <a:r>
              <a:rPr lang="en-US" sz="1400" b="0" dirty="0">
                <a:solidFill>
                  <a:schemeClr val="tx1"/>
                </a:solidFill>
              </a:rPr>
              <a:t>The Modification aims to remove liability from Generator and Storage Parties for the Demand Residual element of the TNUoS tariff. </a:t>
            </a:r>
          </a:p>
          <a:p>
            <a:pPr marL="285750" indent="-285750">
              <a:buFont typeface="Arial" panose="020B0604020202020204" pitchFamily="34" charset="0"/>
              <a:buChar char="•"/>
            </a:pPr>
            <a:r>
              <a:rPr lang="en-GB" sz="1400" b="0" dirty="0">
                <a:solidFill>
                  <a:schemeClr val="tx1"/>
                </a:solidFill>
              </a:rPr>
              <a:t>CMP281 - </a:t>
            </a:r>
            <a:r>
              <a:rPr lang="en-US" b="0" dirty="0"/>
              <a:t> </a:t>
            </a:r>
            <a:r>
              <a:rPr lang="en-US" sz="1400" b="0" dirty="0">
                <a:solidFill>
                  <a:schemeClr val="tx1"/>
                </a:solidFill>
              </a:rPr>
              <a:t>The Modification aims to remove liability from storage facilities for Balancing Services Use of System (BSUoS) charges on imports </a:t>
            </a:r>
            <a:r>
              <a:rPr lang="en-US" b="0" dirty="0"/>
              <a:t>	</a:t>
            </a:r>
          </a:p>
          <a:p>
            <a:pPr marL="171450" indent="-171450">
              <a:buFont typeface="Arial" panose="020B0604020202020204" pitchFamily="34" charset="0"/>
              <a:buChar char="•"/>
            </a:pPr>
            <a:endParaRPr lang="en-GB" sz="1400" b="0" dirty="0">
              <a:solidFill>
                <a:schemeClr val="tx1"/>
              </a:solidFill>
            </a:endParaRPr>
          </a:p>
          <a:p>
            <a:pPr marL="171450" indent="-171450">
              <a:buFont typeface="Arial" panose="020B0604020202020204" pitchFamily="34" charset="0"/>
              <a:buChar char="•"/>
            </a:pPr>
            <a:r>
              <a:rPr lang="en-US" sz="1400" b="0" dirty="0">
                <a:solidFill>
                  <a:schemeClr val="tx1"/>
                </a:solidFill>
              </a:rPr>
              <a:t>The Panel decided that this modification would proceed to Workgroup. </a:t>
            </a:r>
          </a:p>
          <a:p>
            <a:pPr marL="171450" indent="-171450">
              <a:buFont typeface="Arial" panose="020B0604020202020204" pitchFamily="34" charset="0"/>
              <a:buChar char="•"/>
            </a:pPr>
            <a:endParaRPr lang="en-US" sz="1400" b="0" dirty="0">
              <a:solidFill>
                <a:schemeClr val="tx1"/>
              </a:solidFill>
            </a:endParaRPr>
          </a:p>
          <a:p>
            <a:pPr marL="171450" indent="-171450">
              <a:buFont typeface="Arial" panose="020B0604020202020204" pitchFamily="34" charset="0"/>
              <a:buChar char="•"/>
            </a:pPr>
            <a:r>
              <a:rPr lang="en-US" sz="1400" b="0" dirty="0">
                <a:solidFill>
                  <a:schemeClr val="tx1"/>
                </a:solidFill>
              </a:rPr>
              <a:t>This workgroup met 18 times from convening until June 2019.</a:t>
            </a:r>
          </a:p>
          <a:p>
            <a:r>
              <a:rPr lang="en-US" sz="2000" b="0" dirty="0">
                <a:solidFill>
                  <a:schemeClr val="tx1"/>
                </a:solidFill>
              </a:rPr>
              <a:t>	</a:t>
            </a:r>
          </a:p>
          <a:p>
            <a:r>
              <a:rPr lang="en-GB" sz="1400" dirty="0"/>
              <a:t> </a:t>
            </a:r>
          </a:p>
        </p:txBody>
      </p:sp>
    </p:spTree>
    <p:extLst>
      <p:ext uri="{BB962C8B-B14F-4D97-AF65-F5344CB8AC3E}">
        <p14:creationId xmlns:p14="http://schemas.microsoft.com/office/powerpoint/2010/main" val="2766033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CMP280 / 281 – Workgroup Consultation</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4000" y="1062500"/>
            <a:ext cx="8495549" cy="2554545"/>
          </a:xfrm>
        </p:spPr>
        <p:txBody>
          <a:bodyPr/>
          <a:lstStyle/>
          <a:p>
            <a:pPr marL="285750" indent="-285750">
              <a:buFont typeface="Arial" panose="020B0604020202020204" pitchFamily="34" charset="0"/>
              <a:buChar char="•"/>
            </a:pPr>
            <a:r>
              <a:rPr lang="en-GB" sz="1400" b="0" dirty="0">
                <a:solidFill>
                  <a:schemeClr val="tx1"/>
                </a:solidFill>
              </a:rPr>
              <a:t>The CMP280 / 281 Workgroup Consultation:</a:t>
            </a:r>
          </a:p>
          <a:p>
            <a:pPr lvl="4"/>
            <a:r>
              <a:rPr lang="en-GB" sz="1400" b="0" dirty="0">
                <a:solidFill>
                  <a:schemeClr val="tx1"/>
                </a:solidFill>
              </a:rPr>
              <a:t>CMP280 – Opened 19/06/18 Closed 10/07/18</a:t>
            </a:r>
          </a:p>
          <a:p>
            <a:pPr lvl="4"/>
            <a:r>
              <a:rPr lang="en-GB" sz="1400" b="0" dirty="0">
                <a:solidFill>
                  <a:schemeClr val="tx1"/>
                </a:solidFill>
              </a:rPr>
              <a:t>CMP281 – Opened 22/10/18 Closed 12/11/2018</a:t>
            </a:r>
          </a:p>
          <a:p>
            <a:pPr marL="285750" indent="-285750">
              <a:buFont typeface="Arial" panose="020B0604020202020204" pitchFamily="34" charset="0"/>
              <a:buChar char="•"/>
            </a:pPr>
            <a:endParaRPr lang="en-US" sz="1400" b="0" dirty="0">
              <a:solidFill>
                <a:schemeClr val="tx1"/>
              </a:solidFill>
            </a:endParaRPr>
          </a:p>
          <a:p>
            <a:pPr marL="285750" indent="-285750">
              <a:buFont typeface="Arial" panose="020B0604020202020204" pitchFamily="34" charset="0"/>
              <a:buChar char="•"/>
            </a:pPr>
            <a:r>
              <a:rPr lang="en-US" sz="1400" b="0" dirty="0">
                <a:solidFill>
                  <a:schemeClr val="tx1"/>
                </a:solidFill>
              </a:rPr>
              <a:t>CMP280 received 14 responses, CMP281 received 14 responses.</a:t>
            </a:r>
          </a:p>
          <a:p>
            <a:pPr marL="171450" indent="-171450">
              <a:buFont typeface="Arial" panose="020B0604020202020204" pitchFamily="34" charset="0"/>
              <a:buChar char="•"/>
            </a:pPr>
            <a:endParaRPr lang="en-US" sz="1400" b="0" dirty="0">
              <a:solidFill>
                <a:schemeClr val="tx1"/>
              </a:solidFill>
            </a:endParaRPr>
          </a:p>
          <a:p>
            <a:endParaRPr lang="en-US" sz="1400" b="0" dirty="0">
              <a:solidFill>
                <a:schemeClr val="tx1"/>
              </a:solidFill>
            </a:endParaRPr>
          </a:p>
          <a:p>
            <a:r>
              <a:rPr lang="en-US" sz="1400" b="0" dirty="0">
                <a:solidFill>
                  <a:schemeClr val="tx1"/>
                </a:solidFill>
              </a:rPr>
              <a:t>	</a:t>
            </a:r>
          </a:p>
          <a:p>
            <a:r>
              <a:rPr lang="en-GB" sz="1400" b="0" dirty="0">
                <a:solidFill>
                  <a:schemeClr val="tx1"/>
                </a:solidFill>
              </a:rPr>
              <a:t> </a:t>
            </a:r>
          </a:p>
        </p:txBody>
      </p:sp>
    </p:spTree>
    <p:extLst>
      <p:ext uri="{BB962C8B-B14F-4D97-AF65-F5344CB8AC3E}">
        <p14:creationId xmlns:p14="http://schemas.microsoft.com/office/powerpoint/2010/main" val="2627492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CMP280 / 281 – Workgroup Voting</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4000" y="1062500"/>
            <a:ext cx="8495549" cy="3154710"/>
          </a:xfrm>
        </p:spPr>
        <p:txBody>
          <a:bodyPr/>
          <a:lstStyle/>
          <a:p>
            <a:pPr marL="171450" indent="-171450">
              <a:buFont typeface="Arial" panose="020B0604020202020204" pitchFamily="34" charset="0"/>
              <a:buChar char="•"/>
            </a:pPr>
            <a:r>
              <a:rPr lang="en-GB" sz="1600" b="0" dirty="0">
                <a:solidFill>
                  <a:schemeClr val="tx1"/>
                </a:solidFill>
              </a:rPr>
              <a:t>CMP280 / 281 workgroup votes were held on 18 June 2019, full details of which can be found in section 6 of the report.</a:t>
            </a:r>
          </a:p>
          <a:p>
            <a:pPr marL="171450" indent="-171450">
              <a:buFont typeface="Arial" panose="020B0604020202020204" pitchFamily="34" charset="0"/>
              <a:buChar char="•"/>
            </a:pPr>
            <a:endParaRPr lang="en-GB" sz="1600" b="0" dirty="0">
              <a:solidFill>
                <a:schemeClr val="tx1"/>
              </a:solidFill>
            </a:endParaRPr>
          </a:p>
          <a:p>
            <a:pPr marL="171450" indent="-171450">
              <a:buFont typeface="Arial" panose="020B0604020202020204" pitchFamily="34" charset="0"/>
              <a:buChar char="•"/>
            </a:pPr>
            <a:r>
              <a:rPr lang="en-GB" sz="1600" b="0" dirty="0">
                <a:solidFill>
                  <a:schemeClr val="tx1"/>
                </a:solidFill>
              </a:rPr>
              <a:t>The members of the workgroup concluded:</a:t>
            </a:r>
          </a:p>
          <a:p>
            <a:pPr marL="351450" lvl="2" indent="-171450">
              <a:buFont typeface="Arial" panose="020B0604020202020204" pitchFamily="34" charset="0"/>
              <a:buChar char="•"/>
            </a:pPr>
            <a:r>
              <a:rPr lang="en-GB" sz="1400" dirty="0"/>
              <a:t>For CMP280 WACM1 better facilitates the CUSC objectives than the baseline or the Original</a:t>
            </a:r>
          </a:p>
          <a:p>
            <a:pPr marL="351450" lvl="2" indent="-171450">
              <a:buFont typeface="Arial" panose="020B0604020202020204" pitchFamily="34" charset="0"/>
              <a:buChar char="•"/>
            </a:pPr>
            <a:r>
              <a:rPr lang="en-GB" sz="1400" b="0" dirty="0">
                <a:solidFill>
                  <a:schemeClr val="tx1"/>
                </a:solidFill>
              </a:rPr>
              <a:t>For CMP28</a:t>
            </a:r>
            <a:r>
              <a:rPr lang="en-GB" sz="1400" dirty="0"/>
              <a:t>1 the Original better facilitates the CUSC objectives than the baseline</a:t>
            </a:r>
            <a:endParaRPr lang="en-GB" sz="1400" b="0" dirty="0">
              <a:solidFill>
                <a:schemeClr val="tx1"/>
              </a:solidFill>
            </a:endParaRPr>
          </a:p>
          <a:p>
            <a:pPr marL="171450" indent="-171450">
              <a:buFont typeface="Arial" panose="020B0604020202020204" pitchFamily="34" charset="0"/>
              <a:buChar char="•"/>
            </a:pPr>
            <a:endParaRPr lang="en-GB" sz="1400" b="0" dirty="0">
              <a:solidFill>
                <a:schemeClr val="tx1"/>
              </a:solidFill>
            </a:endParaRPr>
          </a:p>
          <a:p>
            <a:pPr marL="171450" indent="-171450">
              <a:buFont typeface="Arial" panose="020B0604020202020204" pitchFamily="34" charset="0"/>
              <a:buChar char="•"/>
            </a:pPr>
            <a:endParaRPr lang="en-US" sz="1200" b="0" dirty="0">
              <a:solidFill>
                <a:schemeClr val="tx1"/>
              </a:solidFill>
            </a:endParaRPr>
          </a:p>
          <a:p>
            <a:endParaRPr lang="en-US" sz="1200" b="0" dirty="0">
              <a:solidFill>
                <a:schemeClr val="tx1"/>
              </a:solidFill>
            </a:endParaRPr>
          </a:p>
          <a:p>
            <a:r>
              <a:rPr lang="en-US" b="0" dirty="0"/>
              <a:t>	</a:t>
            </a:r>
          </a:p>
          <a:p>
            <a:r>
              <a:rPr lang="en-GB" sz="1200" dirty="0"/>
              <a:t> </a:t>
            </a:r>
          </a:p>
        </p:txBody>
      </p:sp>
    </p:spTree>
    <p:extLst>
      <p:ext uri="{BB962C8B-B14F-4D97-AF65-F5344CB8AC3E}">
        <p14:creationId xmlns:p14="http://schemas.microsoft.com/office/powerpoint/2010/main" val="597405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CMP292 – Terms of Reference</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251520" y="843558"/>
            <a:ext cx="8495549" cy="2000548"/>
          </a:xfrm>
        </p:spPr>
        <p:txBody>
          <a:bodyPr/>
          <a:lstStyle/>
          <a:p>
            <a:pPr marL="171450" indent="-171450">
              <a:buFont typeface="Arial" panose="020B0604020202020204" pitchFamily="34" charset="0"/>
              <a:buChar char="•"/>
            </a:pPr>
            <a:r>
              <a:rPr lang="en-GB" sz="1400" b="0" dirty="0">
                <a:solidFill>
                  <a:schemeClr val="tx1"/>
                </a:solidFill>
              </a:rPr>
              <a:t>CMP280 / CMP281 Workgroup consider the following Terms of Reference to have been met</a:t>
            </a:r>
          </a:p>
          <a:p>
            <a:pPr marL="171450" indent="-171450">
              <a:buFont typeface="Arial" panose="020B0604020202020204" pitchFamily="34" charset="0"/>
              <a:buChar char="•"/>
            </a:pPr>
            <a:endParaRPr lang="en-GB" sz="1400" b="0" dirty="0">
              <a:solidFill>
                <a:schemeClr val="tx1"/>
              </a:solidFill>
            </a:endParaRPr>
          </a:p>
          <a:p>
            <a:pPr marL="171450" indent="-171450">
              <a:buFont typeface="Arial" panose="020B0604020202020204" pitchFamily="34" charset="0"/>
              <a:buChar char="•"/>
            </a:pPr>
            <a:r>
              <a:rPr lang="en-GB" sz="1400" b="0" i="1" dirty="0">
                <a:solidFill>
                  <a:schemeClr val="tx1"/>
                </a:solidFill>
              </a:rPr>
              <a:t>TABLE TO BE INSERTED UPON CONCLUSION OF REPORT (late paper)</a:t>
            </a:r>
          </a:p>
          <a:p>
            <a:endParaRPr lang="en-GB" sz="1400" b="0" dirty="0">
              <a:solidFill>
                <a:schemeClr val="tx1"/>
              </a:solidFill>
            </a:endParaRPr>
          </a:p>
          <a:p>
            <a:pPr marL="171450" indent="-171450">
              <a:buFont typeface="Arial" panose="020B0604020202020204" pitchFamily="34" charset="0"/>
              <a:buChar char="•"/>
            </a:pPr>
            <a:endParaRPr lang="en-US" sz="1400" b="0" dirty="0">
              <a:solidFill>
                <a:schemeClr val="tx1"/>
              </a:solidFill>
            </a:endParaRPr>
          </a:p>
          <a:p>
            <a:r>
              <a:rPr lang="en-US" b="0" dirty="0"/>
              <a:t>	</a:t>
            </a:r>
          </a:p>
          <a:p>
            <a:r>
              <a:rPr lang="en-GB" sz="1200" dirty="0"/>
              <a:t> </a:t>
            </a:r>
          </a:p>
        </p:txBody>
      </p:sp>
    </p:spTree>
    <p:extLst>
      <p:ext uri="{BB962C8B-B14F-4D97-AF65-F5344CB8AC3E}">
        <p14:creationId xmlns:p14="http://schemas.microsoft.com/office/powerpoint/2010/main" val="2295269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CMP280 / CMP281 – Next Steps</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16"/>
          </p:nvPr>
        </p:nvSpPr>
        <p:spPr>
          <a:xfrm>
            <a:off x="324000" y="1062500"/>
            <a:ext cx="8495549" cy="2800767"/>
          </a:xfrm>
        </p:spPr>
        <p:txBody>
          <a:bodyPr/>
          <a:lstStyle/>
          <a:p>
            <a:pPr marL="171450" indent="-171450">
              <a:buFont typeface="Arial" panose="020B0604020202020204" pitchFamily="34" charset="0"/>
              <a:buChar char="•"/>
            </a:pPr>
            <a:r>
              <a:rPr lang="en-US" sz="1600" b="0" dirty="0">
                <a:solidFill>
                  <a:schemeClr val="tx1"/>
                </a:solidFill>
              </a:rPr>
              <a:t>The Panel is now invited to:</a:t>
            </a:r>
          </a:p>
          <a:p>
            <a:endParaRPr lang="en-US" sz="1600" b="0" dirty="0">
              <a:solidFill>
                <a:schemeClr val="tx1"/>
              </a:solidFill>
            </a:endParaRPr>
          </a:p>
          <a:p>
            <a:pPr marL="351450" lvl="2" indent="-171450">
              <a:buFont typeface="Arial" panose="020B0604020202020204" pitchFamily="34" charset="0"/>
              <a:buChar char="•"/>
            </a:pPr>
            <a:r>
              <a:rPr lang="en-US" sz="1400" b="0" dirty="0">
                <a:solidFill>
                  <a:schemeClr val="tx1"/>
                </a:solidFill>
              </a:rPr>
              <a:t>Accept the Workgroup Report;</a:t>
            </a:r>
          </a:p>
          <a:p>
            <a:pPr marL="351450" lvl="2" indent="-171450">
              <a:buFont typeface="Arial" panose="020B0604020202020204" pitchFamily="34" charset="0"/>
              <a:buChar char="•"/>
            </a:pPr>
            <a:r>
              <a:rPr lang="en-US" sz="1400" b="0" dirty="0">
                <a:solidFill>
                  <a:schemeClr val="tx1"/>
                </a:solidFill>
              </a:rPr>
              <a:t>Accept that the Workgroup has met the Terms of Reference; and</a:t>
            </a:r>
          </a:p>
          <a:p>
            <a:pPr marL="351450" lvl="2" indent="-171450">
              <a:buFont typeface="Arial" panose="020B0604020202020204" pitchFamily="34" charset="0"/>
              <a:buChar char="•"/>
            </a:pPr>
            <a:r>
              <a:rPr lang="en-US" sz="1400" b="0" dirty="0">
                <a:solidFill>
                  <a:schemeClr val="tx1"/>
                </a:solidFill>
              </a:rPr>
              <a:t>Agree for CMP280 and CMP281 to proceed to Code Administrator Consultation. </a:t>
            </a:r>
          </a:p>
          <a:p>
            <a:r>
              <a:rPr lang="en-US" sz="2400" b="0" dirty="0">
                <a:solidFill>
                  <a:schemeClr val="tx1"/>
                </a:solidFill>
              </a:rPr>
              <a:t>	</a:t>
            </a:r>
          </a:p>
          <a:p>
            <a:pPr marL="171450" indent="-171450">
              <a:buFont typeface="Arial" panose="020B0604020202020204" pitchFamily="34" charset="0"/>
              <a:buChar char="•"/>
            </a:pPr>
            <a:endParaRPr lang="en-US" sz="1400" b="0" dirty="0">
              <a:solidFill>
                <a:schemeClr val="tx1"/>
              </a:solidFill>
            </a:endParaRPr>
          </a:p>
          <a:p>
            <a:r>
              <a:rPr lang="en-US" b="0" dirty="0"/>
              <a:t>	</a:t>
            </a:r>
          </a:p>
          <a:p>
            <a:r>
              <a:rPr lang="en-GB" sz="1200" dirty="0"/>
              <a:t> </a:t>
            </a:r>
          </a:p>
        </p:txBody>
      </p:sp>
    </p:spTree>
    <p:extLst>
      <p:ext uri="{BB962C8B-B14F-4D97-AF65-F5344CB8AC3E}">
        <p14:creationId xmlns:p14="http://schemas.microsoft.com/office/powerpoint/2010/main" val="3438172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t="12430" b="12430"/>
          <a:stretch/>
        </p:blipFill>
        <p:spPr/>
      </p:pic>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solidFill>
                  <a:schemeClr val="bg1"/>
                </a:solidFill>
              </a:rPr>
              <a:t>Prioritisation </a:t>
            </a:r>
          </a:p>
        </p:txBody>
      </p:sp>
      <p:sp>
        <p:nvSpPr>
          <p:cNvPr id="12" name="Rectangle 11">
            <a:extLst>
              <a:ext uri="{FF2B5EF4-FFF2-40B4-BE49-F238E27FC236}">
                <a16:creationId xmlns:a16="http://schemas.microsoft.com/office/drawing/2014/main" id="{45893458-BB27-4306-B44E-55E6F4694536}"/>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2033590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l="1648" r="1648"/>
          <a:stretch/>
        </p:blipFill>
        <p:spPr/>
      </p:pic>
      <p:sp>
        <p:nvSpPr>
          <p:cNvPr id="24" name="Title 23">
            <a:extLst>
              <a:ext uri="{FF2B5EF4-FFF2-40B4-BE49-F238E27FC236}">
                <a16:creationId xmlns:a16="http://schemas.microsoft.com/office/drawing/2014/main" id="{E22C5195-0803-488B-AF80-CF59FA737389}"/>
              </a:ext>
            </a:extLst>
          </p:cNvPr>
          <p:cNvSpPr>
            <a:spLocks noGrp="1"/>
          </p:cNvSpPr>
          <p:nvPr>
            <p:ph type="title"/>
          </p:nvPr>
        </p:nvSpPr>
        <p:spPr/>
        <p:txBody>
          <a:bodyPr/>
          <a:lstStyle/>
          <a:p>
            <a:pPr algn="r"/>
            <a:r>
              <a:rPr lang="en-GB" dirty="0">
                <a:solidFill>
                  <a:schemeClr val="bg1"/>
                </a:solidFill>
              </a:rPr>
              <a:t>Standing Groups</a:t>
            </a:r>
          </a:p>
        </p:txBody>
      </p:sp>
      <p:sp>
        <p:nvSpPr>
          <p:cNvPr id="12" name="Rectangle 11">
            <a:extLst>
              <a:ext uri="{FF2B5EF4-FFF2-40B4-BE49-F238E27FC236}">
                <a16:creationId xmlns:a16="http://schemas.microsoft.com/office/drawing/2014/main" id="{8FC272BA-AB10-4EBE-9B73-A993F8E2C6B7}"/>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1568190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t="12430" b="12430"/>
          <a:stretch/>
        </p:blipFill>
        <p:spPr/>
      </p:pic>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solidFill>
                  <a:schemeClr val="bg1"/>
                </a:solidFill>
              </a:rPr>
              <a:t>European Code Development</a:t>
            </a:r>
            <a:br>
              <a:rPr lang="en-GB" dirty="0">
                <a:solidFill>
                  <a:schemeClr val="bg1"/>
                </a:solidFill>
              </a:rPr>
            </a:br>
            <a:br>
              <a:rPr lang="en-GB" dirty="0">
                <a:solidFill>
                  <a:schemeClr val="bg1"/>
                </a:solidFill>
              </a:rPr>
            </a:br>
            <a:br>
              <a:rPr lang="en-GB" dirty="0">
                <a:solidFill>
                  <a:schemeClr val="bg1"/>
                </a:solidFill>
              </a:rPr>
            </a:br>
            <a:endParaRPr lang="en-GB" sz="1600" dirty="0">
              <a:solidFill>
                <a:schemeClr val="bg1"/>
              </a:solidFill>
            </a:endParaRPr>
          </a:p>
        </p:txBody>
      </p:sp>
      <p:sp>
        <p:nvSpPr>
          <p:cNvPr id="12" name="Rectangle 11">
            <a:extLst>
              <a:ext uri="{FF2B5EF4-FFF2-40B4-BE49-F238E27FC236}">
                <a16:creationId xmlns:a16="http://schemas.microsoft.com/office/drawing/2014/main" id="{45893458-BB27-4306-B44E-55E6F4694536}"/>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3444417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t="12430" b="12430"/>
          <a:stretch/>
        </p:blipFill>
        <p:spPr/>
      </p:pic>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solidFill>
                  <a:schemeClr val="bg1"/>
                </a:solidFill>
              </a:rPr>
              <a:t>Welcome</a:t>
            </a:r>
          </a:p>
        </p:txBody>
      </p:sp>
      <p:sp>
        <p:nvSpPr>
          <p:cNvPr id="12" name="Rectangle 11">
            <a:extLst>
              <a:ext uri="{FF2B5EF4-FFF2-40B4-BE49-F238E27FC236}">
                <a16:creationId xmlns:a16="http://schemas.microsoft.com/office/drawing/2014/main" id="{45893458-BB27-4306-B44E-55E6F4694536}"/>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1143467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13">
            <a:extLst/>
          </p:cNvPr>
          <p:cNvPicPr>
            <a:picLocks noChangeAspect="1"/>
          </p:cNvPicPr>
          <p:nvPr/>
        </p:nvPicPr>
        <p:blipFill rotWithShape="1">
          <a:blip r:embed="rId2">
            <a:extLst>
              <a:ext uri="{28A0092B-C50C-407E-A947-70E740481C1C}">
                <a14:useLocalDpi xmlns:a14="http://schemas.microsoft.com/office/drawing/2010/main" val="0"/>
              </a:ext>
            </a:extLst>
          </a:blip>
          <a:srcRect l="21106" r="2810"/>
          <a:stretch/>
        </p:blipFill>
        <p:spPr>
          <a:xfrm>
            <a:off x="2425638" y="26721"/>
            <a:ext cx="5589240" cy="5142778"/>
          </a:xfrm>
          <a:custGeom>
            <a:avLst/>
            <a:gdLst>
              <a:gd name="connsiteX0" fmla="*/ 925004 w 5589240"/>
              <a:gd name="connsiteY0" fmla="*/ 0 h 5142778"/>
              <a:gd name="connsiteX1" fmla="*/ 1584176 w 5589240"/>
              <a:gd name="connsiteY1" fmla="*/ 0 h 5142778"/>
              <a:gd name="connsiteX2" fmla="*/ 1763212 w 5589240"/>
              <a:gd name="connsiteY2" fmla="*/ 0 h 5142778"/>
              <a:gd name="connsiteX3" fmla="*/ 5589240 w 5589240"/>
              <a:gd name="connsiteY3" fmla="*/ 0 h 5142778"/>
              <a:gd name="connsiteX4" fmla="*/ 5589240 w 5589240"/>
              <a:gd name="connsiteY4" fmla="*/ 4345781 h 5142778"/>
              <a:gd name="connsiteX5" fmla="*/ 5589238 w 5589240"/>
              <a:gd name="connsiteY5" fmla="*/ 4345781 h 5142778"/>
              <a:gd name="connsiteX6" fmla="*/ 5589238 w 5589240"/>
              <a:gd name="connsiteY6" fmla="*/ 4344165 h 5142778"/>
              <a:gd name="connsiteX7" fmla="*/ 5540450 w 5589240"/>
              <a:gd name="connsiteY7" fmla="*/ 4326824 h 5142778"/>
              <a:gd name="connsiteX8" fmla="*/ 5492379 w 5589240"/>
              <a:gd name="connsiteY8" fmla="*/ 4310591 h 5142778"/>
              <a:gd name="connsiteX9" fmla="*/ 5445012 w 5589240"/>
              <a:gd name="connsiteY9" fmla="*/ 4295447 h 5142778"/>
              <a:gd name="connsiteX10" fmla="*/ 5398338 w 5589240"/>
              <a:gd name="connsiteY10" fmla="*/ 4281374 h 5142778"/>
              <a:gd name="connsiteX11" fmla="*/ 5352340 w 5589240"/>
              <a:gd name="connsiteY11" fmla="*/ 4268353 h 5142778"/>
              <a:gd name="connsiteX12" fmla="*/ 5307008 w 5589240"/>
              <a:gd name="connsiteY12" fmla="*/ 4256365 h 5142778"/>
              <a:gd name="connsiteX13" fmla="*/ 5262327 w 5589240"/>
              <a:gd name="connsiteY13" fmla="*/ 4245394 h 5142778"/>
              <a:gd name="connsiteX14" fmla="*/ 5218286 w 5589240"/>
              <a:gd name="connsiteY14" fmla="*/ 4235421 h 5142778"/>
              <a:gd name="connsiteX15" fmla="*/ 5174871 w 5589240"/>
              <a:gd name="connsiteY15" fmla="*/ 4226427 h 5142778"/>
              <a:gd name="connsiteX16" fmla="*/ 5132068 w 5589240"/>
              <a:gd name="connsiteY16" fmla="*/ 4218394 h 5142778"/>
              <a:gd name="connsiteX17" fmla="*/ 5089864 w 5589240"/>
              <a:gd name="connsiteY17" fmla="*/ 4211304 h 5142778"/>
              <a:gd name="connsiteX18" fmla="*/ 5048250 w 5589240"/>
              <a:gd name="connsiteY18" fmla="*/ 4205138 h 5142778"/>
              <a:gd name="connsiteX19" fmla="*/ 5027658 w 5589240"/>
              <a:gd name="connsiteY19" fmla="*/ 4202397 h 5142778"/>
              <a:gd name="connsiteX20" fmla="*/ 5007207 w 5589240"/>
              <a:gd name="connsiteY20" fmla="*/ 4199880 h 5142778"/>
              <a:gd name="connsiteX21" fmla="*/ 4986898 w 5589240"/>
              <a:gd name="connsiteY21" fmla="*/ 4197584 h 5142778"/>
              <a:gd name="connsiteX22" fmla="*/ 4966726 w 5589240"/>
              <a:gd name="connsiteY22" fmla="*/ 4195509 h 5142778"/>
              <a:gd name="connsiteX23" fmla="*/ 4946692 w 5589240"/>
              <a:gd name="connsiteY23" fmla="*/ 4193650 h 5142778"/>
              <a:gd name="connsiteX24" fmla="*/ 4926792 w 5589240"/>
              <a:gd name="connsiteY24" fmla="*/ 4192007 h 5142778"/>
              <a:gd name="connsiteX25" fmla="*/ 4907028 w 5589240"/>
              <a:gd name="connsiteY25" fmla="*/ 4190577 h 5142778"/>
              <a:gd name="connsiteX26" fmla="*/ 4887393 w 5589240"/>
              <a:gd name="connsiteY26" fmla="*/ 4189358 h 5142778"/>
              <a:gd name="connsiteX27" fmla="*/ 4867891 w 5589240"/>
              <a:gd name="connsiteY27" fmla="*/ 4188346 h 5142778"/>
              <a:gd name="connsiteX28" fmla="*/ 4848516 w 5589240"/>
              <a:gd name="connsiteY28" fmla="*/ 4187541 h 5142778"/>
              <a:gd name="connsiteX29" fmla="*/ 4829270 w 5589240"/>
              <a:gd name="connsiteY29" fmla="*/ 4186940 h 5142778"/>
              <a:gd name="connsiteX30" fmla="*/ 4810148 w 5589240"/>
              <a:gd name="connsiteY30" fmla="*/ 4186540 h 5142778"/>
              <a:gd name="connsiteX31" fmla="*/ 4791151 w 5589240"/>
              <a:gd name="connsiteY31" fmla="*/ 4186339 h 5142778"/>
              <a:gd name="connsiteX32" fmla="*/ 4772275 w 5589240"/>
              <a:gd name="connsiteY32" fmla="*/ 4186336 h 5142778"/>
              <a:gd name="connsiteX33" fmla="*/ 4753521 w 5589240"/>
              <a:gd name="connsiteY33" fmla="*/ 4186526 h 5142778"/>
              <a:gd name="connsiteX34" fmla="*/ 4734884 w 5589240"/>
              <a:gd name="connsiteY34" fmla="*/ 4186909 h 5142778"/>
              <a:gd name="connsiteX35" fmla="*/ 4716367 w 5589240"/>
              <a:gd name="connsiteY35" fmla="*/ 4187483 h 5142778"/>
              <a:gd name="connsiteX36" fmla="*/ 4697964 w 5589240"/>
              <a:gd name="connsiteY36" fmla="*/ 4188243 h 5142778"/>
              <a:gd name="connsiteX37" fmla="*/ 4679676 w 5589240"/>
              <a:gd name="connsiteY37" fmla="*/ 4189190 h 5142778"/>
              <a:gd name="connsiteX38" fmla="*/ 4661500 w 5589240"/>
              <a:gd name="connsiteY38" fmla="*/ 4190320 h 5142778"/>
              <a:gd name="connsiteX39" fmla="*/ 4643435 w 5589240"/>
              <a:gd name="connsiteY39" fmla="*/ 4191630 h 5142778"/>
              <a:gd name="connsiteX40" fmla="*/ 4625479 w 5589240"/>
              <a:gd name="connsiteY40" fmla="*/ 4193119 h 5142778"/>
              <a:gd name="connsiteX41" fmla="*/ 4607631 w 5589240"/>
              <a:gd name="connsiteY41" fmla="*/ 4194785 h 5142778"/>
              <a:gd name="connsiteX42" fmla="*/ 4589889 w 5589240"/>
              <a:gd name="connsiteY42" fmla="*/ 4196625 h 5142778"/>
              <a:gd name="connsiteX43" fmla="*/ 4572251 w 5589240"/>
              <a:gd name="connsiteY43" fmla="*/ 4198636 h 5142778"/>
              <a:gd name="connsiteX44" fmla="*/ 4554716 w 5589240"/>
              <a:gd name="connsiteY44" fmla="*/ 4200817 h 5142778"/>
              <a:gd name="connsiteX45" fmla="*/ 4537282 w 5589240"/>
              <a:gd name="connsiteY45" fmla="*/ 4203166 h 5142778"/>
              <a:gd name="connsiteX46" fmla="*/ 4519948 w 5589240"/>
              <a:gd name="connsiteY46" fmla="*/ 4205679 h 5142778"/>
              <a:gd name="connsiteX47" fmla="*/ 4502712 w 5589240"/>
              <a:gd name="connsiteY47" fmla="*/ 4208355 h 5142778"/>
              <a:gd name="connsiteX48" fmla="*/ 4485571 w 5589240"/>
              <a:gd name="connsiteY48" fmla="*/ 4211191 h 5142778"/>
              <a:gd name="connsiteX49" fmla="*/ 4451572 w 5589240"/>
              <a:gd name="connsiteY49" fmla="*/ 4217335 h 5142778"/>
              <a:gd name="connsiteX50" fmla="*/ 4417939 w 5589240"/>
              <a:gd name="connsiteY50" fmla="*/ 4224094 h 5142778"/>
              <a:gd name="connsiteX51" fmla="*/ 4368146 w 5589240"/>
              <a:gd name="connsiteY51" fmla="*/ 4235344 h 5142778"/>
              <a:gd name="connsiteX52" fmla="*/ 4335369 w 5589240"/>
              <a:gd name="connsiteY52" fmla="*/ 4243558 h 5142778"/>
              <a:gd name="connsiteX53" fmla="*/ 4302911 w 5589240"/>
              <a:gd name="connsiteY53" fmla="*/ 4252322 h 5142778"/>
              <a:gd name="connsiteX54" fmla="*/ 4270761 w 5589240"/>
              <a:gd name="connsiteY54" fmla="*/ 4261618 h 5142778"/>
              <a:gd name="connsiteX55" fmla="*/ 4238903 w 5589240"/>
              <a:gd name="connsiteY55" fmla="*/ 4271428 h 5142778"/>
              <a:gd name="connsiteX56" fmla="*/ 4207327 w 5589240"/>
              <a:gd name="connsiteY56" fmla="*/ 4281734 h 5142778"/>
              <a:gd name="connsiteX57" fmla="*/ 4176018 w 5589240"/>
              <a:gd name="connsiteY57" fmla="*/ 4292517 h 5142778"/>
              <a:gd name="connsiteX58" fmla="*/ 4144964 w 5589240"/>
              <a:gd name="connsiteY58" fmla="*/ 4303758 h 5142778"/>
              <a:gd name="connsiteX59" fmla="*/ 4114151 w 5589240"/>
              <a:gd name="connsiteY59" fmla="*/ 4315440 h 5142778"/>
              <a:gd name="connsiteX60" fmla="*/ 4083566 w 5589240"/>
              <a:gd name="connsiteY60" fmla="*/ 4327545 h 5142778"/>
              <a:gd name="connsiteX61" fmla="*/ 4053198 w 5589240"/>
              <a:gd name="connsiteY61" fmla="*/ 4340054 h 5142778"/>
              <a:gd name="connsiteX62" fmla="*/ 4023031 w 5589240"/>
              <a:gd name="connsiteY62" fmla="*/ 4352948 h 5142778"/>
              <a:gd name="connsiteX63" fmla="*/ 3993054 w 5589240"/>
              <a:gd name="connsiteY63" fmla="*/ 4366210 h 5142778"/>
              <a:gd name="connsiteX64" fmla="*/ 3963254 w 5589240"/>
              <a:gd name="connsiteY64" fmla="*/ 4379822 h 5142778"/>
              <a:gd name="connsiteX65" fmla="*/ 3918855 w 5589240"/>
              <a:gd name="connsiteY65" fmla="*/ 4400854 h 5142778"/>
              <a:gd name="connsiteX66" fmla="*/ 3874780 w 5589240"/>
              <a:gd name="connsiteY66" fmla="*/ 4422570 h 5142778"/>
              <a:gd name="connsiteX67" fmla="*/ 3830984 w 5589240"/>
              <a:gd name="connsiteY67" fmla="*/ 4444908 h 5142778"/>
              <a:gd name="connsiteX68" fmla="*/ 3787424 w 5589240"/>
              <a:gd name="connsiteY68" fmla="*/ 4467805 h 5142778"/>
              <a:gd name="connsiteX69" fmla="*/ 3729634 w 5589240"/>
              <a:gd name="connsiteY69" fmla="*/ 4499099 h 5142778"/>
              <a:gd name="connsiteX70" fmla="*/ 3643361 w 5589240"/>
              <a:gd name="connsiteY70" fmla="*/ 4547383 h 5142778"/>
              <a:gd name="connsiteX71" fmla="*/ 3427694 w 5589240"/>
              <a:gd name="connsiteY71" fmla="*/ 4672140 h 5142778"/>
              <a:gd name="connsiteX72" fmla="*/ 3267070 w 5589240"/>
              <a:gd name="connsiteY72" fmla="*/ 4763822 h 5142778"/>
              <a:gd name="connsiteX73" fmla="*/ 3192696 w 5589240"/>
              <a:gd name="connsiteY73" fmla="*/ 4804607 h 5142778"/>
              <a:gd name="connsiteX74" fmla="*/ 3132387 w 5589240"/>
              <a:gd name="connsiteY74" fmla="*/ 4836560 h 5142778"/>
              <a:gd name="connsiteX75" fmla="*/ 3086616 w 5589240"/>
              <a:gd name="connsiteY75" fmla="*/ 4860036 h 5142778"/>
              <a:gd name="connsiteX76" fmla="*/ 3040332 w 5589240"/>
              <a:gd name="connsiteY76" fmla="*/ 4883024 h 5142778"/>
              <a:gd name="connsiteX77" fmla="*/ 2993492 w 5589240"/>
              <a:gd name="connsiteY77" fmla="*/ 4905462 h 5142778"/>
              <a:gd name="connsiteX78" fmla="*/ 2946052 w 5589240"/>
              <a:gd name="connsiteY78" fmla="*/ 4927290 h 5142778"/>
              <a:gd name="connsiteX79" fmla="*/ 2914070 w 5589240"/>
              <a:gd name="connsiteY79" fmla="*/ 4941472 h 5142778"/>
              <a:gd name="connsiteX80" fmla="*/ 2881789 w 5589240"/>
              <a:gd name="connsiteY80" fmla="*/ 4955337 h 5142778"/>
              <a:gd name="connsiteX81" fmla="*/ 2849196 w 5589240"/>
              <a:gd name="connsiteY81" fmla="*/ 4968866 h 5142778"/>
              <a:gd name="connsiteX82" fmla="*/ 2816278 w 5589240"/>
              <a:gd name="connsiteY82" fmla="*/ 4982041 h 5142778"/>
              <a:gd name="connsiteX83" fmla="*/ 2783021 w 5589240"/>
              <a:gd name="connsiteY83" fmla="*/ 4994845 h 5142778"/>
              <a:gd name="connsiteX84" fmla="*/ 2749413 w 5589240"/>
              <a:gd name="connsiteY84" fmla="*/ 5007258 h 5142778"/>
              <a:gd name="connsiteX85" fmla="*/ 2715440 w 5589240"/>
              <a:gd name="connsiteY85" fmla="*/ 5019263 h 5142778"/>
              <a:gd name="connsiteX86" fmla="*/ 2681090 w 5589240"/>
              <a:gd name="connsiteY86" fmla="*/ 5030841 h 5142778"/>
              <a:gd name="connsiteX87" fmla="*/ 2646349 w 5589240"/>
              <a:gd name="connsiteY87" fmla="*/ 5041974 h 5142778"/>
              <a:gd name="connsiteX88" fmla="*/ 2611205 w 5589240"/>
              <a:gd name="connsiteY88" fmla="*/ 5052643 h 5142778"/>
              <a:gd name="connsiteX89" fmla="*/ 2575645 w 5589240"/>
              <a:gd name="connsiteY89" fmla="*/ 5062831 h 5142778"/>
              <a:gd name="connsiteX90" fmla="*/ 2539655 w 5589240"/>
              <a:gd name="connsiteY90" fmla="*/ 5072519 h 5142778"/>
              <a:gd name="connsiteX91" fmla="*/ 2503222 w 5589240"/>
              <a:gd name="connsiteY91" fmla="*/ 5081689 h 5142778"/>
              <a:gd name="connsiteX92" fmla="*/ 2466334 w 5589240"/>
              <a:gd name="connsiteY92" fmla="*/ 5090323 h 5142778"/>
              <a:gd name="connsiteX93" fmla="*/ 2428977 w 5589240"/>
              <a:gd name="connsiteY93" fmla="*/ 5098402 h 5142778"/>
              <a:gd name="connsiteX94" fmla="*/ 2391138 w 5589240"/>
              <a:gd name="connsiteY94" fmla="*/ 5105908 h 5142778"/>
              <a:gd name="connsiteX95" fmla="*/ 2352805 w 5589240"/>
              <a:gd name="connsiteY95" fmla="*/ 5112824 h 5142778"/>
              <a:gd name="connsiteX96" fmla="*/ 2313964 w 5589240"/>
              <a:gd name="connsiteY96" fmla="*/ 5119129 h 5142778"/>
              <a:gd name="connsiteX97" fmla="*/ 2274602 w 5589240"/>
              <a:gd name="connsiteY97" fmla="*/ 5124807 h 5142778"/>
              <a:gd name="connsiteX98" fmla="*/ 2234707 w 5589240"/>
              <a:gd name="connsiteY98" fmla="*/ 5129839 h 5142778"/>
              <a:gd name="connsiteX99" fmla="*/ 2194264 w 5589240"/>
              <a:gd name="connsiteY99" fmla="*/ 5134207 h 5142778"/>
              <a:gd name="connsiteX100" fmla="*/ 2153262 w 5589240"/>
              <a:gd name="connsiteY100" fmla="*/ 5137893 h 5142778"/>
              <a:gd name="connsiteX101" fmla="*/ 2111687 w 5589240"/>
              <a:gd name="connsiteY101" fmla="*/ 5140877 h 5142778"/>
              <a:gd name="connsiteX102" fmla="*/ 2076318 w 5589240"/>
              <a:gd name="connsiteY102" fmla="*/ 5142778 h 5142778"/>
              <a:gd name="connsiteX103" fmla="*/ 1763212 w 5589240"/>
              <a:gd name="connsiteY103" fmla="*/ 5142778 h 5142778"/>
              <a:gd name="connsiteX104" fmla="*/ 1584176 w 5589240"/>
              <a:gd name="connsiteY104" fmla="*/ 5142778 h 5142778"/>
              <a:gd name="connsiteX105" fmla="*/ 0 w 5589240"/>
              <a:gd name="connsiteY105" fmla="*/ 5142778 h 5142778"/>
              <a:gd name="connsiteX106" fmla="*/ 36355 w 5589240"/>
              <a:gd name="connsiteY106" fmla="*/ 5078128 h 5142778"/>
              <a:gd name="connsiteX107" fmla="*/ 85405 w 5589240"/>
              <a:gd name="connsiteY107" fmla="*/ 4991843 h 5142778"/>
              <a:gd name="connsiteX108" fmla="*/ 164324 w 5589240"/>
              <a:gd name="connsiteY108" fmla="*/ 4854690 h 5142778"/>
              <a:gd name="connsiteX109" fmla="*/ 381230 w 5589240"/>
              <a:gd name="connsiteY109" fmla="*/ 4481186 h 5142778"/>
              <a:gd name="connsiteX110" fmla="*/ 439596 w 5589240"/>
              <a:gd name="connsiteY110" fmla="*/ 4379712 h 5142778"/>
              <a:gd name="connsiteX111" fmla="*/ 478157 w 5589240"/>
              <a:gd name="connsiteY111" fmla="*/ 4312042 h 5142778"/>
              <a:gd name="connsiteX112" fmla="*/ 516383 w 5589240"/>
              <a:gd name="connsiteY112" fmla="*/ 4244314 h 5142778"/>
              <a:gd name="connsiteX113" fmla="*/ 544803 w 5589240"/>
              <a:gd name="connsiteY113" fmla="*/ 4193459 h 5142778"/>
              <a:gd name="connsiteX114" fmla="*/ 572987 w 5589240"/>
              <a:gd name="connsiteY114" fmla="*/ 4142538 h 5142778"/>
              <a:gd name="connsiteX115" fmla="*/ 591636 w 5589240"/>
              <a:gd name="connsiteY115" fmla="*/ 4108547 h 5142778"/>
              <a:gd name="connsiteX116" fmla="*/ 610163 w 5589240"/>
              <a:gd name="connsiteY116" fmla="*/ 4074516 h 5142778"/>
              <a:gd name="connsiteX117" fmla="*/ 628565 w 5589240"/>
              <a:gd name="connsiteY117" fmla="*/ 4040440 h 5142778"/>
              <a:gd name="connsiteX118" fmla="*/ 646835 w 5589240"/>
              <a:gd name="connsiteY118" fmla="*/ 4006315 h 5142778"/>
              <a:gd name="connsiteX119" fmla="*/ 664966 w 5589240"/>
              <a:gd name="connsiteY119" fmla="*/ 3972137 h 5142778"/>
              <a:gd name="connsiteX120" fmla="*/ 682954 w 5589240"/>
              <a:gd name="connsiteY120" fmla="*/ 3937902 h 5142778"/>
              <a:gd name="connsiteX121" fmla="*/ 691892 w 5589240"/>
              <a:gd name="connsiteY121" fmla="*/ 3920762 h 5142778"/>
              <a:gd name="connsiteX122" fmla="*/ 700791 w 5589240"/>
              <a:gd name="connsiteY122" fmla="*/ 3903606 h 5142778"/>
              <a:gd name="connsiteX123" fmla="*/ 709652 w 5589240"/>
              <a:gd name="connsiteY123" fmla="*/ 3886433 h 5142778"/>
              <a:gd name="connsiteX124" fmla="*/ 718472 w 5589240"/>
              <a:gd name="connsiteY124" fmla="*/ 3869243 h 5142778"/>
              <a:gd name="connsiteX125" fmla="*/ 727252 w 5589240"/>
              <a:gd name="connsiteY125" fmla="*/ 3852035 h 5142778"/>
              <a:gd name="connsiteX126" fmla="*/ 735991 w 5589240"/>
              <a:gd name="connsiteY126" fmla="*/ 3834810 h 5142778"/>
              <a:gd name="connsiteX127" fmla="*/ 744687 w 5589240"/>
              <a:gd name="connsiteY127" fmla="*/ 3817565 h 5142778"/>
              <a:gd name="connsiteX128" fmla="*/ 753341 w 5589240"/>
              <a:gd name="connsiteY128" fmla="*/ 3800302 h 5142778"/>
              <a:gd name="connsiteX129" fmla="*/ 761951 w 5589240"/>
              <a:gd name="connsiteY129" fmla="*/ 3783019 h 5142778"/>
              <a:gd name="connsiteX130" fmla="*/ 770517 w 5589240"/>
              <a:gd name="connsiteY130" fmla="*/ 3765715 h 5142778"/>
              <a:gd name="connsiteX131" fmla="*/ 779038 w 5589240"/>
              <a:gd name="connsiteY131" fmla="*/ 3748391 h 5142778"/>
              <a:gd name="connsiteX132" fmla="*/ 787512 w 5589240"/>
              <a:gd name="connsiteY132" fmla="*/ 3731046 h 5142778"/>
              <a:gd name="connsiteX133" fmla="*/ 795941 w 5589240"/>
              <a:gd name="connsiteY133" fmla="*/ 3713678 h 5142778"/>
              <a:gd name="connsiteX134" fmla="*/ 804322 w 5589240"/>
              <a:gd name="connsiteY134" fmla="*/ 3696288 h 5142778"/>
              <a:gd name="connsiteX135" fmla="*/ 812655 w 5589240"/>
              <a:gd name="connsiteY135" fmla="*/ 3678875 h 5142778"/>
              <a:gd name="connsiteX136" fmla="*/ 820938 w 5589240"/>
              <a:gd name="connsiteY136" fmla="*/ 3661439 h 5142778"/>
              <a:gd name="connsiteX137" fmla="*/ 829172 w 5589240"/>
              <a:gd name="connsiteY137" fmla="*/ 3643979 h 5142778"/>
              <a:gd name="connsiteX138" fmla="*/ 837357 w 5589240"/>
              <a:gd name="connsiteY138" fmla="*/ 3626494 h 5142778"/>
              <a:gd name="connsiteX139" fmla="*/ 845490 w 5589240"/>
              <a:gd name="connsiteY139" fmla="*/ 3608984 h 5142778"/>
              <a:gd name="connsiteX140" fmla="*/ 853571 w 5589240"/>
              <a:gd name="connsiteY140" fmla="*/ 3591449 h 5142778"/>
              <a:gd name="connsiteX141" fmla="*/ 861599 w 5589240"/>
              <a:gd name="connsiteY141" fmla="*/ 3573886 h 5142778"/>
              <a:gd name="connsiteX142" fmla="*/ 869574 w 5589240"/>
              <a:gd name="connsiteY142" fmla="*/ 3556298 h 5142778"/>
              <a:gd name="connsiteX143" fmla="*/ 877495 w 5589240"/>
              <a:gd name="connsiteY143" fmla="*/ 3538682 h 5142778"/>
              <a:gd name="connsiteX144" fmla="*/ 885361 w 5589240"/>
              <a:gd name="connsiteY144" fmla="*/ 3521039 h 5142778"/>
              <a:gd name="connsiteX145" fmla="*/ 893171 w 5589240"/>
              <a:gd name="connsiteY145" fmla="*/ 3503367 h 5142778"/>
              <a:gd name="connsiteX146" fmla="*/ 900925 w 5589240"/>
              <a:gd name="connsiteY146" fmla="*/ 3485666 h 5142778"/>
              <a:gd name="connsiteX147" fmla="*/ 908622 w 5589240"/>
              <a:gd name="connsiteY147" fmla="*/ 3467936 h 5142778"/>
              <a:gd name="connsiteX148" fmla="*/ 916260 w 5589240"/>
              <a:gd name="connsiteY148" fmla="*/ 3450176 h 5142778"/>
              <a:gd name="connsiteX149" fmla="*/ 923841 w 5589240"/>
              <a:gd name="connsiteY149" fmla="*/ 3432385 h 5142778"/>
              <a:gd name="connsiteX150" fmla="*/ 931361 w 5589240"/>
              <a:gd name="connsiteY150" fmla="*/ 3414563 h 5142778"/>
              <a:gd name="connsiteX151" fmla="*/ 938822 w 5589240"/>
              <a:gd name="connsiteY151" fmla="*/ 3396710 h 5142778"/>
              <a:gd name="connsiteX152" fmla="*/ 946221 w 5589240"/>
              <a:gd name="connsiteY152" fmla="*/ 3378825 h 5142778"/>
              <a:gd name="connsiteX153" fmla="*/ 953559 w 5589240"/>
              <a:gd name="connsiteY153" fmla="*/ 3360907 h 5142778"/>
              <a:gd name="connsiteX154" fmla="*/ 960835 w 5589240"/>
              <a:gd name="connsiteY154" fmla="*/ 3342956 h 5142778"/>
              <a:gd name="connsiteX155" fmla="*/ 968048 w 5589240"/>
              <a:gd name="connsiteY155" fmla="*/ 3324971 h 5142778"/>
              <a:gd name="connsiteX156" fmla="*/ 975195 w 5589240"/>
              <a:gd name="connsiteY156" fmla="*/ 3306952 h 5142778"/>
              <a:gd name="connsiteX157" fmla="*/ 982280 w 5589240"/>
              <a:gd name="connsiteY157" fmla="*/ 3288898 h 5142778"/>
              <a:gd name="connsiteX158" fmla="*/ 989297 w 5589240"/>
              <a:gd name="connsiteY158" fmla="*/ 3270809 h 5142778"/>
              <a:gd name="connsiteX159" fmla="*/ 996250 w 5589240"/>
              <a:gd name="connsiteY159" fmla="*/ 3252684 h 5142778"/>
              <a:gd name="connsiteX160" fmla="*/ 1003136 w 5589240"/>
              <a:gd name="connsiteY160" fmla="*/ 3234522 h 5142778"/>
              <a:gd name="connsiteX161" fmla="*/ 1009953 w 5589240"/>
              <a:gd name="connsiteY161" fmla="*/ 3216324 h 5142778"/>
              <a:gd name="connsiteX162" fmla="*/ 1016702 w 5589240"/>
              <a:gd name="connsiteY162" fmla="*/ 3198088 h 5142778"/>
              <a:gd name="connsiteX163" fmla="*/ 1023381 w 5589240"/>
              <a:gd name="connsiteY163" fmla="*/ 3179814 h 5142778"/>
              <a:gd name="connsiteX164" fmla="*/ 1029991 w 5589240"/>
              <a:gd name="connsiteY164" fmla="*/ 3161502 h 5142778"/>
              <a:gd name="connsiteX165" fmla="*/ 1036530 w 5589240"/>
              <a:gd name="connsiteY165" fmla="*/ 3143151 h 5142778"/>
              <a:gd name="connsiteX166" fmla="*/ 1042998 w 5589240"/>
              <a:gd name="connsiteY166" fmla="*/ 3124759 h 5142778"/>
              <a:gd name="connsiteX167" fmla="*/ 1049393 w 5589240"/>
              <a:gd name="connsiteY167" fmla="*/ 3106328 h 5142778"/>
              <a:gd name="connsiteX168" fmla="*/ 1055715 w 5589240"/>
              <a:gd name="connsiteY168" fmla="*/ 3087856 h 5142778"/>
              <a:gd name="connsiteX169" fmla="*/ 1061964 w 5589240"/>
              <a:gd name="connsiteY169" fmla="*/ 3069343 h 5142778"/>
              <a:gd name="connsiteX170" fmla="*/ 1068138 w 5589240"/>
              <a:gd name="connsiteY170" fmla="*/ 3050788 h 5142778"/>
              <a:gd name="connsiteX171" fmla="*/ 1074237 w 5589240"/>
              <a:gd name="connsiteY171" fmla="*/ 3032191 h 5142778"/>
              <a:gd name="connsiteX172" fmla="*/ 1080260 w 5589240"/>
              <a:gd name="connsiteY172" fmla="*/ 3013551 h 5142778"/>
              <a:gd name="connsiteX173" fmla="*/ 1086206 w 5589240"/>
              <a:gd name="connsiteY173" fmla="*/ 2994867 h 5142778"/>
              <a:gd name="connsiteX174" fmla="*/ 1092075 w 5589240"/>
              <a:gd name="connsiteY174" fmla="*/ 2976140 h 5142778"/>
              <a:gd name="connsiteX175" fmla="*/ 1097865 w 5589240"/>
              <a:gd name="connsiteY175" fmla="*/ 2957368 h 5142778"/>
              <a:gd name="connsiteX176" fmla="*/ 1103577 w 5589240"/>
              <a:gd name="connsiteY176" fmla="*/ 2938551 h 5142778"/>
              <a:gd name="connsiteX177" fmla="*/ 1109208 w 5589240"/>
              <a:gd name="connsiteY177" fmla="*/ 2919688 h 5142778"/>
              <a:gd name="connsiteX178" fmla="*/ 1114759 w 5589240"/>
              <a:gd name="connsiteY178" fmla="*/ 2900780 h 5142778"/>
              <a:gd name="connsiteX179" fmla="*/ 1120228 w 5589240"/>
              <a:gd name="connsiteY179" fmla="*/ 2881825 h 5142778"/>
              <a:gd name="connsiteX180" fmla="*/ 1125617 w 5589240"/>
              <a:gd name="connsiteY180" fmla="*/ 2862822 h 5142778"/>
              <a:gd name="connsiteX181" fmla="*/ 1130921 w 5589240"/>
              <a:gd name="connsiteY181" fmla="*/ 2843773 h 5142778"/>
              <a:gd name="connsiteX182" fmla="*/ 1136143 w 5589240"/>
              <a:gd name="connsiteY182" fmla="*/ 2824674 h 5142778"/>
              <a:gd name="connsiteX183" fmla="*/ 1141280 w 5589240"/>
              <a:gd name="connsiteY183" fmla="*/ 2805527 h 5142778"/>
              <a:gd name="connsiteX184" fmla="*/ 1146332 w 5589240"/>
              <a:gd name="connsiteY184" fmla="*/ 2786331 h 5142778"/>
              <a:gd name="connsiteX185" fmla="*/ 1151298 w 5589240"/>
              <a:gd name="connsiteY185" fmla="*/ 2767085 h 5142778"/>
              <a:gd name="connsiteX186" fmla="*/ 1156178 w 5589240"/>
              <a:gd name="connsiteY186" fmla="*/ 2747788 h 5142778"/>
              <a:gd name="connsiteX187" fmla="*/ 1160971 w 5589240"/>
              <a:gd name="connsiteY187" fmla="*/ 2728441 h 5142778"/>
              <a:gd name="connsiteX188" fmla="*/ 1165675 w 5589240"/>
              <a:gd name="connsiteY188" fmla="*/ 2709042 h 5142778"/>
              <a:gd name="connsiteX189" fmla="*/ 1170290 w 5589240"/>
              <a:gd name="connsiteY189" fmla="*/ 2689591 h 5142778"/>
              <a:gd name="connsiteX190" fmla="*/ 1174816 w 5589240"/>
              <a:gd name="connsiteY190" fmla="*/ 2670087 h 5142778"/>
              <a:gd name="connsiteX191" fmla="*/ 1179252 w 5589240"/>
              <a:gd name="connsiteY191" fmla="*/ 2650531 h 5142778"/>
              <a:gd name="connsiteX192" fmla="*/ 1183597 w 5589240"/>
              <a:gd name="connsiteY192" fmla="*/ 2630921 h 5142778"/>
              <a:gd name="connsiteX193" fmla="*/ 1187850 w 5589240"/>
              <a:gd name="connsiteY193" fmla="*/ 2611257 h 5142778"/>
              <a:gd name="connsiteX194" fmla="*/ 1192010 w 5589240"/>
              <a:gd name="connsiteY194" fmla="*/ 2591538 h 5142778"/>
              <a:gd name="connsiteX195" fmla="*/ 1196077 w 5589240"/>
              <a:gd name="connsiteY195" fmla="*/ 2571764 h 5142778"/>
              <a:gd name="connsiteX196" fmla="*/ 1200049 w 5589240"/>
              <a:gd name="connsiteY196" fmla="*/ 2551934 h 5142778"/>
              <a:gd name="connsiteX197" fmla="*/ 1203927 w 5589240"/>
              <a:gd name="connsiteY197" fmla="*/ 2532048 h 5142778"/>
              <a:gd name="connsiteX198" fmla="*/ 1207710 w 5589240"/>
              <a:gd name="connsiteY198" fmla="*/ 2512105 h 5142778"/>
              <a:gd name="connsiteX199" fmla="*/ 1211395 w 5589240"/>
              <a:gd name="connsiteY199" fmla="*/ 2492104 h 5142778"/>
              <a:gd name="connsiteX200" fmla="*/ 1214985 w 5589240"/>
              <a:gd name="connsiteY200" fmla="*/ 2472046 h 5142778"/>
              <a:gd name="connsiteX201" fmla="*/ 1218476 w 5589240"/>
              <a:gd name="connsiteY201" fmla="*/ 2451929 h 5142778"/>
              <a:gd name="connsiteX202" fmla="*/ 1221868 w 5589240"/>
              <a:gd name="connsiteY202" fmla="*/ 2431753 h 5142778"/>
              <a:gd name="connsiteX203" fmla="*/ 1225161 w 5589240"/>
              <a:gd name="connsiteY203" fmla="*/ 2411518 h 5142778"/>
              <a:gd name="connsiteX204" fmla="*/ 1228353 w 5589240"/>
              <a:gd name="connsiteY204" fmla="*/ 2391223 h 5142778"/>
              <a:gd name="connsiteX205" fmla="*/ 1231446 w 5589240"/>
              <a:gd name="connsiteY205" fmla="*/ 2370867 h 5142778"/>
              <a:gd name="connsiteX206" fmla="*/ 1234436 w 5589240"/>
              <a:gd name="connsiteY206" fmla="*/ 2350449 h 5142778"/>
              <a:gd name="connsiteX207" fmla="*/ 1237324 w 5589240"/>
              <a:gd name="connsiteY207" fmla="*/ 2329971 h 5142778"/>
              <a:gd name="connsiteX208" fmla="*/ 1240109 w 5589240"/>
              <a:gd name="connsiteY208" fmla="*/ 2309430 h 5142778"/>
              <a:gd name="connsiteX209" fmla="*/ 1242790 w 5589240"/>
              <a:gd name="connsiteY209" fmla="*/ 2288826 h 5142778"/>
              <a:gd name="connsiteX210" fmla="*/ 1245366 w 5589240"/>
              <a:gd name="connsiteY210" fmla="*/ 2268159 h 5142778"/>
              <a:gd name="connsiteX211" fmla="*/ 1247837 w 5589240"/>
              <a:gd name="connsiteY211" fmla="*/ 2247428 h 5142778"/>
              <a:gd name="connsiteX212" fmla="*/ 1250202 w 5589240"/>
              <a:gd name="connsiteY212" fmla="*/ 2226633 h 5142778"/>
              <a:gd name="connsiteX213" fmla="*/ 1252460 w 5589240"/>
              <a:gd name="connsiteY213" fmla="*/ 2205773 h 5142778"/>
              <a:gd name="connsiteX214" fmla="*/ 1254610 w 5589240"/>
              <a:gd name="connsiteY214" fmla="*/ 2184847 h 5142778"/>
              <a:gd name="connsiteX215" fmla="*/ 1256651 w 5589240"/>
              <a:gd name="connsiteY215" fmla="*/ 2163856 h 5142778"/>
              <a:gd name="connsiteX216" fmla="*/ 1258584 w 5589240"/>
              <a:gd name="connsiteY216" fmla="*/ 2142798 h 5142778"/>
              <a:gd name="connsiteX217" fmla="*/ 1260407 w 5589240"/>
              <a:gd name="connsiteY217" fmla="*/ 2121673 h 5142778"/>
              <a:gd name="connsiteX218" fmla="*/ 1262119 w 5589240"/>
              <a:gd name="connsiteY218" fmla="*/ 2100480 h 5142778"/>
              <a:gd name="connsiteX219" fmla="*/ 1263719 w 5589240"/>
              <a:gd name="connsiteY219" fmla="*/ 2079219 h 5142778"/>
              <a:gd name="connsiteX220" fmla="*/ 1265207 w 5589240"/>
              <a:gd name="connsiteY220" fmla="*/ 2057890 h 5142778"/>
              <a:gd name="connsiteX221" fmla="*/ 1266583 w 5589240"/>
              <a:gd name="connsiteY221" fmla="*/ 2036492 h 5142778"/>
              <a:gd name="connsiteX222" fmla="*/ 1267845 w 5589240"/>
              <a:gd name="connsiteY222" fmla="*/ 2015023 h 5142778"/>
              <a:gd name="connsiteX223" fmla="*/ 1268992 w 5589240"/>
              <a:gd name="connsiteY223" fmla="*/ 1993484 h 5142778"/>
              <a:gd name="connsiteX224" fmla="*/ 1270024 w 5589240"/>
              <a:gd name="connsiteY224" fmla="*/ 1971875 h 5142778"/>
              <a:gd name="connsiteX225" fmla="*/ 1270940 w 5589240"/>
              <a:gd name="connsiteY225" fmla="*/ 1950194 h 5142778"/>
              <a:gd name="connsiteX226" fmla="*/ 1271740 w 5589240"/>
              <a:gd name="connsiteY226" fmla="*/ 1928441 h 5142778"/>
              <a:gd name="connsiteX227" fmla="*/ 1272422 w 5589240"/>
              <a:gd name="connsiteY227" fmla="*/ 1906616 h 5142778"/>
              <a:gd name="connsiteX228" fmla="*/ 1272986 w 5589240"/>
              <a:gd name="connsiteY228" fmla="*/ 1884718 h 5142778"/>
              <a:gd name="connsiteX229" fmla="*/ 1273430 w 5589240"/>
              <a:gd name="connsiteY229" fmla="*/ 1862747 h 5142778"/>
              <a:gd name="connsiteX230" fmla="*/ 1273755 w 5589240"/>
              <a:gd name="connsiteY230" fmla="*/ 1840700 h 5142778"/>
              <a:gd name="connsiteX231" fmla="*/ 1273961 w 5589240"/>
              <a:gd name="connsiteY231" fmla="*/ 1818581 h 5142778"/>
              <a:gd name="connsiteX232" fmla="*/ 1274005 w 5589240"/>
              <a:gd name="connsiteY232" fmla="*/ 1774114 h 5142778"/>
              <a:gd name="connsiteX233" fmla="*/ 1273844 w 5589240"/>
              <a:gd name="connsiteY233" fmla="*/ 1751767 h 5142778"/>
              <a:gd name="connsiteX234" fmla="*/ 1273558 w 5589240"/>
              <a:gd name="connsiteY234" fmla="*/ 1729342 h 5142778"/>
              <a:gd name="connsiteX235" fmla="*/ 1273150 w 5589240"/>
              <a:gd name="connsiteY235" fmla="*/ 1706841 h 5142778"/>
              <a:gd name="connsiteX236" fmla="*/ 1272616 w 5589240"/>
              <a:gd name="connsiteY236" fmla="*/ 1684263 h 5142778"/>
              <a:gd name="connsiteX237" fmla="*/ 1271956 w 5589240"/>
              <a:gd name="connsiteY237" fmla="*/ 1661605 h 5142778"/>
              <a:gd name="connsiteX238" fmla="*/ 1271170 w 5589240"/>
              <a:gd name="connsiteY238" fmla="*/ 1638868 h 5142778"/>
              <a:gd name="connsiteX239" fmla="*/ 1270256 w 5589240"/>
              <a:gd name="connsiteY239" fmla="*/ 1616053 h 5142778"/>
              <a:gd name="connsiteX240" fmla="*/ 1269215 w 5589240"/>
              <a:gd name="connsiteY240" fmla="*/ 1593157 h 5142778"/>
              <a:gd name="connsiteX241" fmla="*/ 1268044 w 5589240"/>
              <a:gd name="connsiteY241" fmla="*/ 1570181 h 5142778"/>
              <a:gd name="connsiteX242" fmla="*/ 1266744 w 5589240"/>
              <a:gd name="connsiteY242" fmla="*/ 1547124 h 5142778"/>
              <a:gd name="connsiteX243" fmla="*/ 1265314 w 5589240"/>
              <a:gd name="connsiteY243" fmla="*/ 1523985 h 5142778"/>
              <a:gd name="connsiteX244" fmla="*/ 1263753 w 5589240"/>
              <a:gd name="connsiteY244" fmla="*/ 1500764 h 5142778"/>
              <a:gd name="connsiteX245" fmla="*/ 1262060 w 5589240"/>
              <a:gd name="connsiteY245" fmla="*/ 1477461 h 5142778"/>
              <a:gd name="connsiteX246" fmla="*/ 1260234 w 5589240"/>
              <a:gd name="connsiteY246" fmla="*/ 1454074 h 5142778"/>
              <a:gd name="connsiteX247" fmla="*/ 1258276 w 5589240"/>
              <a:gd name="connsiteY247" fmla="*/ 1430604 h 5142778"/>
              <a:gd name="connsiteX248" fmla="*/ 1256182 w 5589240"/>
              <a:gd name="connsiteY248" fmla="*/ 1407049 h 5142778"/>
              <a:gd name="connsiteX249" fmla="*/ 1253955 w 5589240"/>
              <a:gd name="connsiteY249" fmla="*/ 1383410 h 5142778"/>
              <a:gd name="connsiteX250" fmla="*/ 1251592 w 5589240"/>
              <a:gd name="connsiteY250" fmla="*/ 1359685 h 5142778"/>
              <a:gd name="connsiteX251" fmla="*/ 1249092 w 5589240"/>
              <a:gd name="connsiteY251" fmla="*/ 1335873 h 5142778"/>
              <a:gd name="connsiteX252" fmla="*/ 1246456 w 5589240"/>
              <a:gd name="connsiteY252" fmla="*/ 1311977 h 5142778"/>
              <a:gd name="connsiteX253" fmla="*/ 1243681 w 5589240"/>
              <a:gd name="connsiteY253" fmla="*/ 1287992 h 5142778"/>
              <a:gd name="connsiteX254" fmla="*/ 1240769 w 5589240"/>
              <a:gd name="connsiteY254" fmla="*/ 1263921 h 5142778"/>
              <a:gd name="connsiteX255" fmla="*/ 1237716 w 5589240"/>
              <a:gd name="connsiteY255" fmla="*/ 1239761 h 5142778"/>
              <a:gd name="connsiteX256" fmla="*/ 1234524 w 5589240"/>
              <a:gd name="connsiteY256" fmla="*/ 1215513 h 5142778"/>
              <a:gd name="connsiteX257" fmla="*/ 1231190 w 5589240"/>
              <a:gd name="connsiteY257" fmla="*/ 1191176 h 5142778"/>
              <a:gd name="connsiteX258" fmla="*/ 1227715 w 5589240"/>
              <a:gd name="connsiteY258" fmla="*/ 1166749 h 5142778"/>
              <a:gd name="connsiteX259" fmla="*/ 1224099 w 5589240"/>
              <a:gd name="connsiteY259" fmla="*/ 1142232 h 5142778"/>
              <a:gd name="connsiteX260" fmla="*/ 1220339 w 5589240"/>
              <a:gd name="connsiteY260" fmla="*/ 1117624 h 5142778"/>
              <a:gd name="connsiteX261" fmla="*/ 1216434 w 5589240"/>
              <a:gd name="connsiteY261" fmla="*/ 1092925 h 5142778"/>
              <a:gd name="connsiteX262" fmla="*/ 1212386 w 5589240"/>
              <a:gd name="connsiteY262" fmla="*/ 1068134 h 5142778"/>
              <a:gd name="connsiteX263" fmla="*/ 1208192 w 5589240"/>
              <a:gd name="connsiteY263" fmla="*/ 1043251 h 5142778"/>
              <a:gd name="connsiteX264" fmla="*/ 1203852 w 5589240"/>
              <a:gd name="connsiteY264" fmla="*/ 1018274 h 5142778"/>
              <a:gd name="connsiteX265" fmla="*/ 1199365 w 5589240"/>
              <a:gd name="connsiteY265" fmla="*/ 993205 h 5142778"/>
              <a:gd name="connsiteX266" fmla="*/ 1194731 w 5589240"/>
              <a:gd name="connsiteY266" fmla="*/ 968042 h 5142778"/>
              <a:gd name="connsiteX267" fmla="*/ 1189948 w 5589240"/>
              <a:gd name="connsiteY267" fmla="*/ 942784 h 5142778"/>
              <a:gd name="connsiteX268" fmla="*/ 1185016 w 5589240"/>
              <a:gd name="connsiteY268" fmla="*/ 917431 h 5142778"/>
              <a:gd name="connsiteX269" fmla="*/ 1179934 w 5589240"/>
              <a:gd name="connsiteY269" fmla="*/ 891982 h 5142778"/>
              <a:gd name="connsiteX270" fmla="*/ 1174701 w 5589240"/>
              <a:gd name="connsiteY270" fmla="*/ 866438 h 5142778"/>
              <a:gd name="connsiteX271" fmla="*/ 1169317 w 5589240"/>
              <a:gd name="connsiteY271" fmla="*/ 840796 h 5142778"/>
              <a:gd name="connsiteX272" fmla="*/ 1163781 w 5589240"/>
              <a:gd name="connsiteY272" fmla="*/ 815058 h 5142778"/>
              <a:gd name="connsiteX273" fmla="*/ 1158092 w 5589240"/>
              <a:gd name="connsiteY273" fmla="*/ 789222 h 5142778"/>
              <a:gd name="connsiteX274" fmla="*/ 1152249 w 5589240"/>
              <a:gd name="connsiteY274" fmla="*/ 763287 h 5142778"/>
              <a:gd name="connsiteX275" fmla="*/ 1146253 w 5589240"/>
              <a:gd name="connsiteY275" fmla="*/ 737255 h 5142778"/>
              <a:gd name="connsiteX276" fmla="*/ 1140101 w 5589240"/>
              <a:gd name="connsiteY276" fmla="*/ 711122 h 5142778"/>
              <a:gd name="connsiteX277" fmla="*/ 1133793 w 5589240"/>
              <a:gd name="connsiteY277" fmla="*/ 684890 h 5142778"/>
              <a:gd name="connsiteX278" fmla="*/ 1127327 w 5589240"/>
              <a:gd name="connsiteY278" fmla="*/ 658557 h 5142778"/>
              <a:gd name="connsiteX279" fmla="*/ 1120705 w 5589240"/>
              <a:gd name="connsiteY279" fmla="*/ 632123 h 5142778"/>
              <a:gd name="connsiteX280" fmla="*/ 1113925 w 5589240"/>
              <a:gd name="connsiteY280" fmla="*/ 605589 h 5142778"/>
              <a:gd name="connsiteX281" fmla="*/ 1106986 w 5589240"/>
              <a:gd name="connsiteY281" fmla="*/ 578951 h 5142778"/>
              <a:gd name="connsiteX282" fmla="*/ 1099887 w 5589240"/>
              <a:gd name="connsiteY282" fmla="*/ 552212 h 5142778"/>
              <a:gd name="connsiteX283" fmla="*/ 1092628 w 5589240"/>
              <a:gd name="connsiteY283" fmla="*/ 525369 h 5142778"/>
              <a:gd name="connsiteX284" fmla="*/ 1085207 w 5589240"/>
              <a:gd name="connsiteY284" fmla="*/ 498423 h 5142778"/>
              <a:gd name="connsiteX285" fmla="*/ 1077624 w 5589240"/>
              <a:gd name="connsiteY285" fmla="*/ 471372 h 5142778"/>
              <a:gd name="connsiteX286" fmla="*/ 1069880 w 5589240"/>
              <a:gd name="connsiteY286" fmla="*/ 444217 h 5142778"/>
              <a:gd name="connsiteX287" fmla="*/ 1061971 w 5589240"/>
              <a:gd name="connsiteY287" fmla="*/ 416957 h 5142778"/>
              <a:gd name="connsiteX288" fmla="*/ 1053898 w 5589240"/>
              <a:gd name="connsiteY288" fmla="*/ 389591 h 5142778"/>
              <a:gd name="connsiteX289" fmla="*/ 1045660 w 5589240"/>
              <a:gd name="connsiteY289" fmla="*/ 362118 h 5142778"/>
              <a:gd name="connsiteX290" fmla="*/ 1037256 w 5589240"/>
              <a:gd name="connsiteY290" fmla="*/ 334538 h 5142778"/>
              <a:gd name="connsiteX291" fmla="*/ 1028686 w 5589240"/>
              <a:gd name="connsiteY291" fmla="*/ 306852 h 5142778"/>
              <a:gd name="connsiteX292" fmla="*/ 1019950 w 5589240"/>
              <a:gd name="connsiteY292" fmla="*/ 279057 h 5142778"/>
              <a:gd name="connsiteX293" fmla="*/ 1011045 w 5589240"/>
              <a:gd name="connsiteY293" fmla="*/ 251154 h 5142778"/>
              <a:gd name="connsiteX294" fmla="*/ 1001971 w 5589240"/>
              <a:gd name="connsiteY294" fmla="*/ 223142 h 5142778"/>
              <a:gd name="connsiteX295" fmla="*/ 992728 w 5589240"/>
              <a:gd name="connsiteY295" fmla="*/ 195020 h 5142778"/>
              <a:gd name="connsiteX296" fmla="*/ 983314 w 5589240"/>
              <a:gd name="connsiteY296" fmla="*/ 166788 h 5142778"/>
              <a:gd name="connsiteX297" fmla="*/ 973730 w 5589240"/>
              <a:gd name="connsiteY297" fmla="*/ 138446 h 5142778"/>
              <a:gd name="connsiteX298" fmla="*/ 963974 w 5589240"/>
              <a:gd name="connsiteY298" fmla="*/ 109992 h 5142778"/>
              <a:gd name="connsiteX299" fmla="*/ 954045 w 5589240"/>
              <a:gd name="connsiteY299" fmla="*/ 81427 h 5142778"/>
              <a:gd name="connsiteX300" fmla="*/ 943943 w 5589240"/>
              <a:gd name="connsiteY300" fmla="*/ 52750 h 5142778"/>
              <a:gd name="connsiteX301" fmla="*/ 933667 w 5589240"/>
              <a:gd name="connsiteY301"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Lst>
            <a:rect l="l" t="t" r="r" b="b"/>
            <a:pathLst>
              <a:path w="5589240" h="5142778">
                <a:moveTo>
                  <a:pt x="925004" y="0"/>
                </a:moveTo>
                <a:lnTo>
                  <a:pt x="1584176" y="0"/>
                </a:lnTo>
                <a:lnTo>
                  <a:pt x="1763212" y="0"/>
                </a:lnTo>
                <a:lnTo>
                  <a:pt x="5589240" y="0"/>
                </a:lnTo>
                <a:lnTo>
                  <a:pt x="5589240" y="4345781"/>
                </a:lnTo>
                <a:lnTo>
                  <a:pt x="5589238" y="4345781"/>
                </a:lnTo>
                <a:lnTo>
                  <a:pt x="5589238" y="4344165"/>
                </a:lnTo>
                <a:lnTo>
                  <a:pt x="5540450" y="4326824"/>
                </a:lnTo>
                <a:lnTo>
                  <a:pt x="5492379" y="4310591"/>
                </a:lnTo>
                <a:lnTo>
                  <a:pt x="5445012" y="4295447"/>
                </a:lnTo>
                <a:lnTo>
                  <a:pt x="5398338" y="4281374"/>
                </a:lnTo>
                <a:lnTo>
                  <a:pt x="5352340" y="4268353"/>
                </a:lnTo>
                <a:lnTo>
                  <a:pt x="5307008" y="4256365"/>
                </a:lnTo>
                <a:lnTo>
                  <a:pt x="5262327" y="4245394"/>
                </a:lnTo>
                <a:lnTo>
                  <a:pt x="5218286" y="4235421"/>
                </a:lnTo>
                <a:lnTo>
                  <a:pt x="5174871" y="4226427"/>
                </a:lnTo>
                <a:lnTo>
                  <a:pt x="5132068" y="4218394"/>
                </a:lnTo>
                <a:lnTo>
                  <a:pt x="5089864" y="4211304"/>
                </a:lnTo>
                <a:lnTo>
                  <a:pt x="5048250" y="4205138"/>
                </a:lnTo>
                <a:lnTo>
                  <a:pt x="5027658" y="4202397"/>
                </a:lnTo>
                <a:lnTo>
                  <a:pt x="5007207" y="4199880"/>
                </a:lnTo>
                <a:lnTo>
                  <a:pt x="4986898" y="4197584"/>
                </a:lnTo>
                <a:lnTo>
                  <a:pt x="4966726" y="4195509"/>
                </a:lnTo>
                <a:lnTo>
                  <a:pt x="4946692" y="4193650"/>
                </a:lnTo>
                <a:lnTo>
                  <a:pt x="4926792" y="4192007"/>
                </a:lnTo>
                <a:lnTo>
                  <a:pt x="4907028" y="4190577"/>
                </a:lnTo>
                <a:lnTo>
                  <a:pt x="4887393" y="4189358"/>
                </a:lnTo>
                <a:lnTo>
                  <a:pt x="4867891" y="4188346"/>
                </a:lnTo>
                <a:lnTo>
                  <a:pt x="4848516" y="4187541"/>
                </a:lnTo>
                <a:lnTo>
                  <a:pt x="4829270" y="4186940"/>
                </a:lnTo>
                <a:lnTo>
                  <a:pt x="4810148" y="4186540"/>
                </a:lnTo>
                <a:lnTo>
                  <a:pt x="4791151" y="4186339"/>
                </a:lnTo>
                <a:lnTo>
                  <a:pt x="4772275" y="4186336"/>
                </a:lnTo>
                <a:lnTo>
                  <a:pt x="4753521" y="4186526"/>
                </a:lnTo>
                <a:lnTo>
                  <a:pt x="4734884" y="4186909"/>
                </a:lnTo>
                <a:lnTo>
                  <a:pt x="4716367" y="4187483"/>
                </a:lnTo>
                <a:lnTo>
                  <a:pt x="4697964" y="4188243"/>
                </a:lnTo>
                <a:lnTo>
                  <a:pt x="4679676" y="4189190"/>
                </a:lnTo>
                <a:lnTo>
                  <a:pt x="4661500" y="4190320"/>
                </a:lnTo>
                <a:lnTo>
                  <a:pt x="4643435" y="4191630"/>
                </a:lnTo>
                <a:lnTo>
                  <a:pt x="4625479" y="4193119"/>
                </a:lnTo>
                <a:lnTo>
                  <a:pt x="4607631" y="4194785"/>
                </a:lnTo>
                <a:lnTo>
                  <a:pt x="4589889" y="4196625"/>
                </a:lnTo>
                <a:lnTo>
                  <a:pt x="4572251" y="4198636"/>
                </a:lnTo>
                <a:lnTo>
                  <a:pt x="4554716" y="4200817"/>
                </a:lnTo>
                <a:lnTo>
                  <a:pt x="4537282" y="4203166"/>
                </a:lnTo>
                <a:lnTo>
                  <a:pt x="4519948" y="4205679"/>
                </a:lnTo>
                <a:lnTo>
                  <a:pt x="4502712" y="4208355"/>
                </a:lnTo>
                <a:lnTo>
                  <a:pt x="4485571" y="4211191"/>
                </a:lnTo>
                <a:lnTo>
                  <a:pt x="4451572" y="4217335"/>
                </a:lnTo>
                <a:lnTo>
                  <a:pt x="4417939" y="4224094"/>
                </a:lnTo>
                <a:lnTo>
                  <a:pt x="4368146" y="4235344"/>
                </a:lnTo>
                <a:lnTo>
                  <a:pt x="4335369" y="4243558"/>
                </a:lnTo>
                <a:lnTo>
                  <a:pt x="4302911" y="4252322"/>
                </a:lnTo>
                <a:lnTo>
                  <a:pt x="4270761" y="4261618"/>
                </a:lnTo>
                <a:lnTo>
                  <a:pt x="4238903" y="4271428"/>
                </a:lnTo>
                <a:lnTo>
                  <a:pt x="4207327" y="4281734"/>
                </a:lnTo>
                <a:lnTo>
                  <a:pt x="4176018" y="4292517"/>
                </a:lnTo>
                <a:lnTo>
                  <a:pt x="4144964" y="4303758"/>
                </a:lnTo>
                <a:lnTo>
                  <a:pt x="4114151" y="4315440"/>
                </a:lnTo>
                <a:lnTo>
                  <a:pt x="4083566" y="4327545"/>
                </a:lnTo>
                <a:lnTo>
                  <a:pt x="4053198" y="4340054"/>
                </a:lnTo>
                <a:lnTo>
                  <a:pt x="4023031" y="4352948"/>
                </a:lnTo>
                <a:lnTo>
                  <a:pt x="3993054" y="4366210"/>
                </a:lnTo>
                <a:lnTo>
                  <a:pt x="3963254" y="4379822"/>
                </a:lnTo>
                <a:lnTo>
                  <a:pt x="3918855" y="4400854"/>
                </a:lnTo>
                <a:lnTo>
                  <a:pt x="3874780" y="4422570"/>
                </a:lnTo>
                <a:lnTo>
                  <a:pt x="3830984" y="4444908"/>
                </a:lnTo>
                <a:lnTo>
                  <a:pt x="3787424" y="4467805"/>
                </a:lnTo>
                <a:lnTo>
                  <a:pt x="3729634" y="4499099"/>
                </a:lnTo>
                <a:lnTo>
                  <a:pt x="3643361" y="4547383"/>
                </a:lnTo>
                <a:lnTo>
                  <a:pt x="3427694" y="4672140"/>
                </a:lnTo>
                <a:lnTo>
                  <a:pt x="3267070" y="4763822"/>
                </a:lnTo>
                <a:lnTo>
                  <a:pt x="3192696" y="4804607"/>
                </a:lnTo>
                <a:lnTo>
                  <a:pt x="3132387" y="4836560"/>
                </a:lnTo>
                <a:lnTo>
                  <a:pt x="3086616" y="4860036"/>
                </a:lnTo>
                <a:lnTo>
                  <a:pt x="3040332" y="4883024"/>
                </a:lnTo>
                <a:lnTo>
                  <a:pt x="2993492" y="4905462"/>
                </a:lnTo>
                <a:lnTo>
                  <a:pt x="2946052" y="4927290"/>
                </a:lnTo>
                <a:lnTo>
                  <a:pt x="2914070" y="4941472"/>
                </a:lnTo>
                <a:lnTo>
                  <a:pt x="2881789" y="4955337"/>
                </a:lnTo>
                <a:lnTo>
                  <a:pt x="2849196" y="4968866"/>
                </a:lnTo>
                <a:lnTo>
                  <a:pt x="2816278" y="4982041"/>
                </a:lnTo>
                <a:lnTo>
                  <a:pt x="2783021" y="4994845"/>
                </a:lnTo>
                <a:lnTo>
                  <a:pt x="2749413" y="5007258"/>
                </a:lnTo>
                <a:lnTo>
                  <a:pt x="2715440" y="5019263"/>
                </a:lnTo>
                <a:lnTo>
                  <a:pt x="2681090" y="5030841"/>
                </a:lnTo>
                <a:lnTo>
                  <a:pt x="2646349" y="5041974"/>
                </a:lnTo>
                <a:lnTo>
                  <a:pt x="2611205" y="5052643"/>
                </a:lnTo>
                <a:lnTo>
                  <a:pt x="2575645" y="5062831"/>
                </a:lnTo>
                <a:lnTo>
                  <a:pt x="2539655" y="5072519"/>
                </a:lnTo>
                <a:lnTo>
                  <a:pt x="2503222" y="5081689"/>
                </a:lnTo>
                <a:lnTo>
                  <a:pt x="2466334" y="5090323"/>
                </a:lnTo>
                <a:lnTo>
                  <a:pt x="2428977" y="5098402"/>
                </a:lnTo>
                <a:lnTo>
                  <a:pt x="2391138" y="5105908"/>
                </a:lnTo>
                <a:lnTo>
                  <a:pt x="2352805" y="5112824"/>
                </a:lnTo>
                <a:lnTo>
                  <a:pt x="2313964" y="5119129"/>
                </a:lnTo>
                <a:lnTo>
                  <a:pt x="2274602" y="5124807"/>
                </a:lnTo>
                <a:lnTo>
                  <a:pt x="2234707" y="5129839"/>
                </a:lnTo>
                <a:lnTo>
                  <a:pt x="2194264" y="5134207"/>
                </a:lnTo>
                <a:lnTo>
                  <a:pt x="2153262" y="5137893"/>
                </a:lnTo>
                <a:lnTo>
                  <a:pt x="2111687" y="5140877"/>
                </a:lnTo>
                <a:lnTo>
                  <a:pt x="2076318" y="5142778"/>
                </a:lnTo>
                <a:lnTo>
                  <a:pt x="1763212" y="5142778"/>
                </a:lnTo>
                <a:lnTo>
                  <a:pt x="1584176"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p:spPr>
      </p:pic>
      <p:sp>
        <p:nvSpPr>
          <p:cNvPr id="2" name="Picture Placeholder 1">
            <a:extLst>
              <a:ext uri="{FF2B5EF4-FFF2-40B4-BE49-F238E27FC236}">
                <a16:creationId xmlns:a16="http://schemas.microsoft.com/office/drawing/2014/main" id="{3096EBC2-B911-4404-A3B8-FD29723D0022}"/>
              </a:ext>
            </a:extLst>
          </p:cNvPr>
          <p:cNvSpPr>
            <a:spLocks noGrp="1"/>
          </p:cNvSpPr>
          <p:nvPr>
            <p:ph type="pic" sz="quarter" idx="14"/>
          </p:nvPr>
        </p:nvSpPr>
        <p:spPr/>
      </p:sp>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solidFill>
                  <a:schemeClr val="bg1"/>
                </a:solidFill>
              </a:rPr>
              <a:t>Industry Updates</a:t>
            </a: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endParaRPr lang="en-GB" dirty="0">
              <a:solidFill>
                <a:schemeClr val="bg1"/>
              </a:solidFill>
            </a:endParaRPr>
          </a:p>
        </p:txBody>
      </p:sp>
    </p:spTree>
    <p:extLst>
      <p:ext uri="{BB962C8B-B14F-4D97-AF65-F5344CB8AC3E}">
        <p14:creationId xmlns:p14="http://schemas.microsoft.com/office/powerpoint/2010/main" val="2154704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152097AD-7346-4DF6-A2FF-35F71426B5FA}"/>
              </a:ext>
            </a:extLst>
          </p:cNvPr>
          <p:cNvSpPr>
            <a:spLocks noGrp="1"/>
          </p:cNvSpPr>
          <p:nvPr>
            <p:ph type="pic" sz="quarter" idx="16"/>
          </p:nvPr>
        </p:nvSpPr>
        <p:spPr/>
      </p:sp>
      <p:sp>
        <p:nvSpPr>
          <p:cNvPr id="3" name="Text Placeholder 2">
            <a:extLst>
              <a:ext uri="{FF2B5EF4-FFF2-40B4-BE49-F238E27FC236}">
                <a16:creationId xmlns:a16="http://schemas.microsoft.com/office/drawing/2014/main" id="{98DCDB2E-A9C5-4AB5-8BBC-330631A28DDB}"/>
              </a:ext>
            </a:extLst>
          </p:cNvPr>
          <p:cNvSpPr>
            <a:spLocks noGrp="1"/>
          </p:cNvSpPr>
          <p:nvPr>
            <p:ph type="body" sz="quarter" idx="15"/>
          </p:nvPr>
        </p:nvSpPr>
        <p:spPr>
          <a:xfrm>
            <a:off x="323551" y="1275606"/>
            <a:ext cx="2592238" cy="492443"/>
          </a:xfrm>
        </p:spPr>
        <p:txBody>
          <a:bodyPr/>
          <a:lstStyle/>
          <a:p>
            <a:r>
              <a:rPr lang="en-GB" dirty="0"/>
              <a:t>Report circulated from January 1 to May 31</a:t>
            </a:r>
          </a:p>
        </p:txBody>
      </p:sp>
      <p:sp>
        <p:nvSpPr>
          <p:cNvPr id="4" name="Title 3">
            <a:extLst>
              <a:ext uri="{FF2B5EF4-FFF2-40B4-BE49-F238E27FC236}">
                <a16:creationId xmlns:a16="http://schemas.microsoft.com/office/drawing/2014/main" id="{0CE6077B-0EEF-43BB-B84D-10CE78B55212}"/>
              </a:ext>
            </a:extLst>
          </p:cNvPr>
          <p:cNvSpPr>
            <a:spLocks noGrp="1"/>
          </p:cNvSpPr>
          <p:nvPr>
            <p:ph type="title"/>
          </p:nvPr>
        </p:nvSpPr>
        <p:spPr/>
        <p:txBody>
          <a:bodyPr/>
          <a:lstStyle/>
          <a:p>
            <a:r>
              <a:rPr lang="en-GB" dirty="0"/>
              <a:t>Relevant Interruptions Claim</a:t>
            </a:r>
          </a:p>
        </p:txBody>
      </p:sp>
    </p:spTree>
    <p:extLst>
      <p:ext uri="{BB962C8B-B14F-4D97-AF65-F5344CB8AC3E}">
        <p14:creationId xmlns:p14="http://schemas.microsoft.com/office/powerpoint/2010/main" val="344741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13">
            <a:extLst/>
          </p:cNvPr>
          <p:cNvPicPr>
            <a:picLocks noChangeAspect="1"/>
          </p:cNvPicPr>
          <p:nvPr/>
        </p:nvPicPr>
        <p:blipFill rotWithShape="1">
          <a:blip r:embed="rId2">
            <a:extLst>
              <a:ext uri="{28A0092B-C50C-407E-A947-70E740481C1C}">
                <a14:useLocalDpi xmlns:a14="http://schemas.microsoft.com/office/drawing/2010/main" val="0"/>
              </a:ext>
            </a:extLst>
          </a:blip>
          <a:srcRect l="21106" r="2810"/>
          <a:stretch/>
        </p:blipFill>
        <p:spPr>
          <a:xfrm>
            <a:off x="3554760" y="723"/>
            <a:ext cx="5589240" cy="5142778"/>
          </a:xfrm>
          <a:custGeom>
            <a:avLst/>
            <a:gdLst>
              <a:gd name="connsiteX0" fmla="*/ 925004 w 5589240"/>
              <a:gd name="connsiteY0" fmla="*/ 0 h 5142778"/>
              <a:gd name="connsiteX1" fmla="*/ 1584176 w 5589240"/>
              <a:gd name="connsiteY1" fmla="*/ 0 h 5142778"/>
              <a:gd name="connsiteX2" fmla="*/ 1763212 w 5589240"/>
              <a:gd name="connsiteY2" fmla="*/ 0 h 5142778"/>
              <a:gd name="connsiteX3" fmla="*/ 5589240 w 5589240"/>
              <a:gd name="connsiteY3" fmla="*/ 0 h 5142778"/>
              <a:gd name="connsiteX4" fmla="*/ 5589240 w 5589240"/>
              <a:gd name="connsiteY4" fmla="*/ 4345781 h 5142778"/>
              <a:gd name="connsiteX5" fmla="*/ 5589238 w 5589240"/>
              <a:gd name="connsiteY5" fmla="*/ 4345781 h 5142778"/>
              <a:gd name="connsiteX6" fmla="*/ 5589238 w 5589240"/>
              <a:gd name="connsiteY6" fmla="*/ 4344165 h 5142778"/>
              <a:gd name="connsiteX7" fmla="*/ 5540450 w 5589240"/>
              <a:gd name="connsiteY7" fmla="*/ 4326824 h 5142778"/>
              <a:gd name="connsiteX8" fmla="*/ 5492379 w 5589240"/>
              <a:gd name="connsiteY8" fmla="*/ 4310591 h 5142778"/>
              <a:gd name="connsiteX9" fmla="*/ 5445012 w 5589240"/>
              <a:gd name="connsiteY9" fmla="*/ 4295447 h 5142778"/>
              <a:gd name="connsiteX10" fmla="*/ 5398338 w 5589240"/>
              <a:gd name="connsiteY10" fmla="*/ 4281374 h 5142778"/>
              <a:gd name="connsiteX11" fmla="*/ 5352340 w 5589240"/>
              <a:gd name="connsiteY11" fmla="*/ 4268353 h 5142778"/>
              <a:gd name="connsiteX12" fmla="*/ 5307008 w 5589240"/>
              <a:gd name="connsiteY12" fmla="*/ 4256365 h 5142778"/>
              <a:gd name="connsiteX13" fmla="*/ 5262327 w 5589240"/>
              <a:gd name="connsiteY13" fmla="*/ 4245394 h 5142778"/>
              <a:gd name="connsiteX14" fmla="*/ 5218286 w 5589240"/>
              <a:gd name="connsiteY14" fmla="*/ 4235421 h 5142778"/>
              <a:gd name="connsiteX15" fmla="*/ 5174871 w 5589240"/>
              <a:gd name="connsiteY15" fmla="*/ 4226427 h 5142778"/>
              <a:gd name="connsiteX16" fmla="*/ 5132068 w 5589240"/>
              <a:gd name="connsiteY16" fmla="*/ 4218394 h 5142778"/>
              <a:gd name="connsiteX17" fmla="*/ 5089864 w 5589240"/>
              <a:gd name="connsiteY17" fmla="*/ 4211304 h 5142778"/>
              <a:gd name="connsiteX18" fmla="*/ 5048250 w 5589240"/>
              <a:gd name="connsiteY18" fmla="*/ 4205138 h 5142778"/>
              <a:gd name="connsiteX19" fmla="*/ 5027658 w 5589240"/>
              <a:gd name="connsiteY19" fmla="*/ 4202397 h 5142778"/>
              <a:gd name="connsiteX20" fmla="*/ 5007207 w 5589240"/>
              <a:gd name="connsiteY20" fmla="*/ 4199880 h 5142778"/>
              <a:gd name="connsiteX21" fmla="*/ 4986898 w 5589240"/>
              <a:gd name="connsiteY21" fmla="*/ 4197584 h 5142778"/>
              <a:gd name="connsiteX22" fmla="*/ 4966726 w 5589240"/>
              <a:gd name="connsiteY22" fmla="*/ 4195509 h 5142778"/>
              <a:gd name="connsiteX23" fmla="*/ 4946692 w 5589240"/>
              <a:gd name="connsiteY23" fmla="*/ 4193650 h 5142778"/>
              <a:gd name="connsiteX24" fmla="*/ 4926792 w 5589240"/>
              <a:gd name="connsiteY24" fmla="*/ 4192007 h 5142778"/>
              <a:gd name="connsiteX25" fmla="*/ 4907028 w 5589240"/>
              <a:gd name="connsiteY25" fmla="*/ 4190577 h 5142778"/>
              <a:gd name="connsiteX26" fmla="*/ 4887393 w 5589240"/>
              <a:gd name="connsiteY26" fmla="*/ 4189358 h 5142778"/>
              <a:gd name="connsiteX27" fmla="*/ 4867891 w 5589240"/>
              <a:gd name="connsiteY27" fmla="*/ 4188346 h 5142778"/>
              <a:gd name="connsiteX28" fmla="*/ 4848516 w 5589240"/>
              <a:gd name="connsiteY28" fmla="*/ 4187541 h 5142778"/>
              <a:gd name="connsiteX29" fmla="*/ 4829270 w 5589240"/>
              <a:gd name="connsiteY29" fmla="*/ 4186940 h 5142778"/>
              <a:gd name="connsiteX30" fmla="*/ 4810148 w 5589240"/>
              <a:gd name="connsiteY30" fmla="*/ 4186540 h 5142778"/>
              <a:gd name="connsiteX31" fmla="*/ 4791151 w 5589240"/>
              <a:gd name="connsiteY31" fmla="*/ 4186339 h 5142778"/>
              <a:gd name="connsiteX32" fmla="*/ 4772275 w 5589240"/>
              <a:gd name="connsiteY32" fmla="*/ 4186336 h 5142778"/>
              <a:gd name="connsiteX33" fmla="*/ 4753521 w 5589240"/>
              <a:gd name="connsiteY33" fmla="*/ 4186526 h 5142778"/>
              <a:gd name="connsiteX34" fmla="*/ 4734884 w 5589240"/>
              <a:gd name="connsiteY34" fmla="*/ 4186909 h 5142778"/>
              <a:gd name="connsiteX35" fmla="*/ 4716367 w 5589240"/>
              <a:gd name="connsiteY35" fmla="*/ 4187483 h 5142778"/>
              <a:gd name="connsiteX36" fmla="*/ 4697964 w 5589240"/>
              <a:gd name="connsiteY36" fmla="*/ 4188243 h 5142778"/>
              <a:gd name="connsiteX37" fmla="*/ 4679676 w 5589240"/>
              <a:gd name="connsiteY37" fmla="*/ 4189190 h 5142778"/>
              <a:gd name="connsiteX38" fmla="*/ 4661500 w 5589240"/>
              <a:gd name="connsiteY38" fmla="*/ 4190320 h 5142778"/>
              <a:gd name="connsiteX39" fmla="*/ 4643435 w 5589240"/>
              <a:gd name="connsiteY39" fmla="*/ 4191630 h 5142778"/>
              <a:gd name="connsiteX40" fmla="*/ 4625479 w 5589240"/>
              <a:gd name="connsiteY40" fmla="*/ 4193119 h 5142778"/>
              <a:gd name="connsiteX41" fmla="*/ 4607631 w 5589240"/>
              <a:gd name="connsiteY41" fmla="*/ 4194785 h 5142778"/>
              <a:gd name="connsiteX42" fmla="*/ 4589889 w 5589240"/>
              <a:gd name="connsiteY42" fmla="*/ 4196625 h 5142778"/>
              <a:gd name="connsiteX43" fmla="*/ 4572251 w 5589240"/>
              <a:gd name="connsiteY43" fmla="*/ 4198636 h 5142778"/>
              <a:gd name="connsiteX44" fmla="*/ 4554716 w 5589240"/>
              <a:gd name="connsiteY44" fmla="*/ 4200817 h 5142778"/>
              <a:gd name="connsiteX45" fmla="*/ 4537282 w 5589240"/>
              <a:gd name="connsiteY45" fmla="*/ 4203166 h 5142778"/>
              <a:gd name="connsiteX46" fmla="*/ 4519948 w 5589240"/>
              <a:gd name="connsiteY46" fmla="*/ 4205679 h 5142778"/>
              <a:gd name="connsiteX47" fmla="*/ 4502712 w 5589240"/>
              <a:gd name="connsiteY47" fmla="*/ 4208355 h 5142778"/>
              <a:gd name="connsiteX48" fmla="*/ 4485571 w 5589240"/>
              <a:gd name="connsiteY48" fmla="*/ 4211191 h 5142778"/>
              <a:gd name="connsiteX49" fmla="*/ 4451572 w 5589240"/>
              <a:gd name="connsiteY49" fmla="*/ 4217335 h 5142778"/>
              <a:gd name="connsiteX50" fmla="*/ 4417939 w 5589240"/>
              <a:gd name="connsiteY50" fmla="*/ 4224094 h 5142778"/>
              <a:gd name="connsiteX51" fmla="*/ 4368146 w 5589240"/>
              <a:gd name="connsiteY51" fmla="*/ 4235344 h 5142778"/>
              <a:gd name="connsiteX52" fmla="*/ 4335369 w 5589240"/>
              <a:gd name="connsiteY52" fmla="*/ 4243558 h 5142778"/>
              <a:gd name="connsiteX53" fmla="*/ 4302911 w 5589240"/>
              <a:gd name="connsiteY53" fmla="*/ 4252322 h 5142778"/>
              <a:gd name="connsiteX54" fmla="*/ 4270761 w 5589240"/>
              <a:gd name="connsiteY54" fmla="*/ 4261618 h 5142778"/>
              <a:gd name="connsiteX55" fmla="*/ 4238903 w 5589240"/>
              <a:gd name="connsiteY55" fmla="*/ 4271428 h 5142778"/>
              <a:gd name="connsiteX56" fmla="*/ 4207327 w 5589240"/>
              <a:gd name="connsiteY56" fmla="*/ 4281734 h 5142778"/>
              <a:gd name="connsiteX57" fmla="*/ 4176018 w 5589240"/>
              <a:gd name="connsiteY57" fmla="*/ 4292517 h 5142778"/>
              <a:gd name="connsiteX58" fmla="*/ 4144964 w 5589240"/>
              <a:gd name="connsiteY58" fmla="*/ 4303758 h 5142778"/>
              <a:gd name="connsiteX59" fmla="*/ 4114151 w 5589240"/>
              <a:gd name="connsiteY59" fmla="*/ 4315440 h 5142778"/>
              <a:gd name="connsiteX60" fmla="*/ 4083566 w 5589240"/>
              <a:gd name="connsiteY60" fmla="*/ 4327545 h 5142778"/>
              <a:gd name="connsiteX61" fmla="*/ 4053198 w 5589240"/>
              <a:gd name="connsiteY61" fmla="*/ 4340054 h 5142778"/>
              <a:gd name="connsiteX62" fmla="*/ 4023031 w 5589240"/>
              <a:gd name="connsiteY62" fmla="*/ 4352948 h 5142778"/>
              <a:gd name="connsiteX63" fmla="*/ 3993054 w 5589240"/>
              <a:gd name="connsiteY63" fmla="*/ 4366210 h 5142778"/>
              <a:gd name="connsiteX64" fmla="*/ 3963254 w 5589240"/>
              <a:gd name="connsiteY64" fmla="*/ 4379822 h 5142778"/>
              <a:gd name="connsiteX65" fmla="*/ 3918855 w 5589240"/>
              <a:gd name="connsiteY65" fmla="*/ 4400854 h 5142778"/>
              <a:gd name="connsiteX66" fmla="*/ 3874780 w 5589240"/>
              <a:gd name="connsiteY66" fmla="*/ 4422570 h 5142778"/>
              <a:gd name="connsiteX67" fmla="*/ 3830984 w 5589240"/>
              <a:gd name="connsiteY67" fmla="*/ 4444908 h 5142778"/>
              <a:gd name="connsiteX68" fmla="*/ 3787424 w 5589240"/>
              <a:gd name="connsiteY68" fmla="*/ 4467805 h 5142778"/>
              <a:gd name="connsiteX69" fmla="*/ 3729634 w 5589240"/>
              <a:gd name="connsiteY69" fmla="*/ 4499099 h 5142778"/>
              <a:gd name="connsiteX70" fmla="*/ 3643361 w 5589240"/>
              <a:gd name="connsiteY70" fmla="*/ 4547383 h 5142778"/>
              <a:gd name="connsiteX71" fmla="*/ 3427694 w 5589240"/>
              <a:gd name="connsiteY71" fmla="*/ 4672140 h 5142778"/>
              <a:gd name="connsiteX72" fmla="*/ 3267070 w 5589240"/>
              <a:gd name="connsiteY72" fmla="*/ 4763822 h 5142778"/>
              <a:gd name="connsiteX73" fmla="*/ 3192696 w 5589240"/>
              <a:gd name="connsiteY73" fmla="*/ 4804607 h 5142778"/>
              <a:gd name="connsiteX74" fmla="*/ 3132387 w 5589240"/>
              <a:gd name="connsiteY74" fmla="*/ 4836560 h 5142778"/>
              <a:gd name="connsiteX75" fmla="*/ 3086616 w 5589240"/>
              <a:gd name="connsiteY75" fmla="*/ 4860036 h 5142778"/>
              <a:gd name="connsiteX76" fmla="*/ 3040332 w 5589240"/>
              <a:gd name="connsiteY76" fmla="*/ 4883024 h 5142778"/>
              <a:gd name="connsiteX77" fmla="*/ 2993492 w 5589240"/>
              <a:gd name="connsiteY77" fmla="*/ 4905462 h 5142778"/>
              <a:gd name="connsiteX78" fmla="*/ 2946052 w 5589240"/>
              <a:gd name="connsiteY78" fmla="*/ 4927290 h 5142778"/>
              <a:gd name="connsiteX79" fmla="*/ 2914070 w 5589240"/>
              <a:gd name="connsiteY79" fmla="*/ 4941472 h 5142778"/>
              <a:gd name="connsiteX80" fmla="*/ 2881789 w 5589240"/>
              <a:gd name="connsiteY80" fmla="*/ 4955337 h 5142778"/>
              <a:gd name="connsiteX81" fmla="*/ 2849196 w 5589240"/>
              <a:gd name="connsiteY81" fmla="*/ 4968866 h 5142778"/>
              <a:gd name="connsiteX82" fmla="*/ 2816278 w 5589240"/>
              <a:gd name="connsiteY82" fmla="*/ 4982041 h 5142778"/>
              <a:gd name="connsiteX83" fmla="*/ 2783021 w 5589240"/>
              <a:gd name="connsiteY83" fmla="*/ 4994845 h 5142778"/>
              <a:gd name="connsiteX84" fmla="*/ 2749413 w 5589240"/>
              <a:gd name="connsiteY84" fmla="*/ 5007258 h 5142778"/>
              <a:gd name="connsiteX85" fmla="*/ 2715440 w 5589240"/>
              <a:gd name="connsiteY85" fmla="*/ 5019263 h 5142778"/>
              <a:gd name="connsiteX86" fmla="*/ 2681090 w 5589240"/>
              <a:gd name="connsiteY86" fmla="*/ 5030841 h 5142778"/>
              <a:gd name="connsiteX87" fmla="*/ 2646349 w 5589240"/>
              <a:gd name="connsiteY87" fmla="*/ 5041974 h 5142778"/>
              <a:gd name="connsiteX88" fmla="*/ 2611205 w 5589240"/>
              <a:gd name="connsiteY88" fmla="*/ 5052643 h 5142778"/>
              <a:gd name="connsiteX89" fmla="*/ 2575645 w 5589240"/>
              <a:gd name="connsiteY89" fmla="*/ 5062831 h 5142778"/>
              <a:gd name="connsiteX90" fmla="*/ 2539655 w 5589240"/>
              <a:gd name="connsiteY90" fmla="*/ 5072519 h 5142778"/>
              <a:gd name="connsiteX91" fmla="*/ 2503222 w 5589240"/>
              <a:gd name="connsiteY91" fmla="*/ 5081689 h 5142778"/>
              <a:gd name="connsiteX92" fmla="*/ 2466334 w 5589240"/>
              <a:gd name="connsiteY92" fmla="*/ 5090323 h 5142778"/>
              <a:gd name="connsiteX93" fmla="*/ 2428977 w 5589240"/>
              <a:gd name="connsiteY93" fmla="*/ 5098402 h 5142778"/>
              <a:gd name="connsiteX94" fmla="*/ 2391138 w 5589240"/>
              <a:gd name="connsiteY94" fmla="*/ 5105908 h 5142778"/>
              <a:gd name="connsiteX95" fmla="*/ 2352805 w 5589240"/>
              <a:gd name="connsiteY95" fmla="*/ 5112824 h 5142778"/>
              <a:gd name="connsiteX96" fmla="*/ 2313964 w 5589240"/>
              <a:gd name="connsiteY96" fmla="*/ 5119129 h 5142778"/>
              <a:gd name="connsiteX97" fmla="*/ 2274602 w 5589240"/>
              <a:gd name="connsiteY97" fmla="*/ 5124807 h 5142778"/>
              <a:gd name="connsiteX98" fmla="*/ 2234707 w 5589240"/>
              <a:gd name="connsiteY98" fmla="*/ 5129839 h 5142778"/>
              <a:gd name="connsiteX99" fmla="*/ 2194264 w 5589240"/>
              <a:gd name="connsiteY99" fmla="*/ 5134207 h 5142778"/>
              <a:gd name="connsiteX100" fmla="*/ 2153262 w 5589240"/>
              <a:gd name="connsiteY100" fmla="*/ 5137893 h 5142778"/>
              <a:gd name="connsiteX101" fmla="*/ 2111687 w 5589240"/>
              <a:gd name="connsiteY101" fmla="*/ 5140877 h 5142778"/>
              <a:gd name="connsiteX102" fmla="*/ 2076318 w 5589240"/>
              <a:gd name="connsiteY102" fmla="*/ 5142778 h 5142778"/>
              <a:gd name="connsiteX103" fmla="*/ 1763212 w 5589240"/>
              <a:gd name="connsiteY103" fmla="*/ 5142778 h 5142778"/>
              <a:gd name="connsiteX104" fmla="*/ 1584176 w 5589240"/>
              <a:gd name="connsiteY104" fmla="*/ 5142778 h 5142778"/>
              <a:gd name="connsiteX105" fmla="*/ 0 w 5589240"/>
              <a:gd name="connsiteY105" fmla="*/ 5142778 h 5142778"/>
              <a:gd name="connsiteX106" fmla="*/ 36355 w 5589240"/>
              <a:gd name="connsiteY106" fmla="*/ 5078128 h 5142778"/>
              <a:gd name="connsiteX107" fmla="*/ 85405 w 5589240"/>
              <a:gd name="connsiteY107" fmla="*/ 4991843 h 5142778"/>
              <a:gd name="connsiteX108" fmla="*/ 164324 w 5589240"/>
              <a:gd name="connsiteY108" fmla="*/ 4854690 h 5142778"/>
              <a:gd name="connsiteX109" fmla="*/ 381230 w 5589240"/>
              <a:gd name="connsiteY109" fmla="*/ 4481186 h 5142778"/>
              <a:gd name="connsiteX110" fmla="*/ 439596 w 5589240"/>
              <a:gd name="connsiteY110" fmla="*/ 4379712 h 5142778"/>
              <a:gd name="connsiteX111" fmla="*/ 478157 w 5589240"/>
              <a:gd name="connsiteY111" fmla="*/ 4312042 h 5142778"/>
              <a:gd name="connsiteX112" fmla="*/ 516383 w 5589240"/>
              <a:gd name="connsiteY112" fmla="*/ 4244314 h 5142778"/>
              <a:gd name="connsiteX113" fmla="*/ 544803 w 5589240"/>
              <a:gd name="connsiteY113" fmla="*/ 4193459 h 5142778"/>
              <a:gd name="connsiteX114" fmla="*/ 572987 w 5589240"/>
              <a:gd name="connsiteY114" fmla="*/ 4142538 h 5142778"/>
              <a:gd name="connsiteX115" fmla="*/ 591636 w 5589240"/>
              <a:gd name="connsiteY115" fmla="*/ 4108547 h 5142778"/>
              <a:gd name="connsiteX116" fmla="*/ 610163 w 5589240"/>
              <a:gd name="connsiteY116" fmla="*/ 4074516 h 5142778"/>
              <a:gd name="connsiteX117" fmla="*/ 628565 w 5589240"/>
              <a:gd name="connsiteY117" fmla="*/ 4040440 h 5142778"/>
              <a:gd name="connsiteX118" fmla="*/ 646835 w 5589240"/>
              <a:gd name="connsiteY118" fmla="*/ 4006315 h 5142778"/>
              <a:gd name="connsiteX119" fmla="*/ 664966 w 5589240"/>
              <a:gd name="connsiteY119" fmla="*/ 3972137 h 5142778"/>
              <a:gd name="connsiteX120" fmla="*/ 682954 w 5589240"/>
              <a:gd name="connsiteY120" fmla="*/ 3937902 h 5142778"/>
              <a:gd name="connsiteX121" fmla="*/ 691892 w 5589240"/>
              <a:gd name="connsiteY121" fmla="*/ 3920762 h 5142778"/>
              <a:gd name="connsiteX122" fmla="*/ 700791 w 5589240"/>
              <a:gd name="connsiteY122" fmla="*/ 3903606 h 5142778"/>
              <a:gd name="connsiteX123" fmla="*/ 709652 w 5589240"/>
              <a:gd name="connsiteY123" fmla="*/ 3886433 h 5142778"/>
              <a:gd name="connsiteX124" fmla="*/ 718472 w 5589240"/>
              <a:gd name="connsiteY124" fmla="*/ 3869243 h 5142778"/>
              <a:gd name="connsiteX125" fmla="*/ 727252 w 5589240"/>
              <a:gd name="connsiteY125" fmla="*/ 3852035 h 5142778"/>
              <a:gd name="connsiteX126" fmla="*/ 735991 w 5589240"/>
              <a:gd name="connsiteY126" fmla="*/ 3834810 h 5142778"/>
              <a:gd name="connsiteX127" fmla="*/ 744687 w 5589240"/>
              <a:gd name="connsiteY127" fmla="*/ 3817565 h 5142778"/>
              <a:gd name="connsiteX128" fmla="*/ 753341 w 5589240"/>
              <a:gd name="connsiteY128" fmla="*/ 3800302 h 5142778"/>
              <a:gd name="connsiteX129" fmla="*/ 761951 w 5589240"/>
              <a:gd name="connsiteY129" fmla="*/ 3783019 h 5142778"/>
              <a:gd name="connsiteX130" fmla="*/ 770517 w 5589240"/>
              <a:gd name="connsiteY130" fmla="*/ 3765715 h 5142778"/>
              <a:gd name="connsiteX131" fmla="*/ 779038 w 5589240"/>
              <a:gd name="connsiteY131" fmla="*/ 3748391 h 5142778"/>
              <a:gd name="connsiteX132" fmla="*/ 787512 w 5589240"/>
              <a:gd name="connsiteY132" fmla="*/ 3731046 h 5142778"/>
              <a:gd name="connsiteX133" fmla="*/ 795941 w 5589240"/>
              <a:gd name="connsiteY133" fmla="*/ 3713678 h 5142778"/>
              <a:gd name="connsiteX134" fmla="*/ 804322 w 5589240"/>
              <a:gd name="connsiteY134" fmla="*/ 3696288 h 5142778"/>
              <a:gd name="connsiteX135" fmla="*/ 812655 w 5589240"/>
              <a:gd name="connsiteY135" fmla="*/ 3678875 h 5142778"/>
              <a:gd name="connsiteX136" fmla="*/ 820938 w 5589240"/>
              <a:gd name="connsiteY136" fmla="*/ 3661439 h 5142778"/>
              <a:gd name="connsiteX137" fmla="*/ 829172 w 5589240"/>
              <a:gd name="connsiteY137" fmla="*/ 3643979 h 5142778"/>
              <a:gd name="connsiteX138" fmla="*/ 837357 w 5589240"/>
              <a:gd name="connsiteY138" fmla="*/ 3626494 h 5142778"/>
              <a:gd name="connsiteX139" fmla="*/ 845490 w 5589240"/>
              <a:gd name="connsiteY139" fmla="*/ 3608984 h 5142778"/>
              <a:gd name="connsiteX140" fmla="*/ 853571 w 5589240"/>
              <a:gd name="connsiteY140" fmla="*/ 3591449 h 5142778"/>
              <a:gd name="connsiteX141" fmla="*/ 861599 w 5589240"/>
              <a:gd name="connsiteY141" fmla="*/ 3573886 h 5142778"/>
              <a:gd name="connsiteX142" fmla="*/ 869574 w 5589240"/>
              <a:gd name="connsiteY142" fmla="*/ 3556298 h 5142778"/>
              <a:gd name="connsiteX143" fmla="*/ 877495 w 5589240"/>
              <a:gd name="connsiteY143" fmla="*/ 3538682 h 5142778"/>
              <a:gd name="connsiteX144" fmla="*/ 885361 w 5589240"/>
              <a:gd name="connsiteY144" fmla="*/ 3521039 h 5142778"/>
              <a:gd name="connsiteX145" fmla="*/ 893171 w 5589240"/>
              <a:gd name="connsiteY145" fmla="*/ 3503367 h 5142778"/>
              <a:gd name="connsiteX146" fmla="*/ 900925 w 5589240"/>
              <a:gd name="connsiteY146" fmla="*/ 3485666 h 5142778"/>
              <a:gd name="connsiteX147" fmla="*/ 908622 w 5589240"/>
              <a:gd name="connsiteY147" fmla="*/ 3467936 h 5142778"/>
              <a:gd name="connsiteX148" fmla="*/ 916260 w 5589240"/>
              <a:gd name="connsiteY148" fmla="*/ 3450176 h 5142778"/>
              <a:gd name="connsiteX149" fmla="*/ 923841 w 5589240"/>
              <a:gd name="connsiteY149" fmla="*/ 3432385 h 5142778"/>
              <a:gd name="connsiteX150" fmla="*/ 931361 w 5589240"/>
              <a:gd name="connsiteY150" fmla="*/ 3414563 h 5142778"/>
              <a:gd name="connsiteX151" fmla="*/ 938822 w 5589240"/>
              <a:gd name="connsiteY151" fmla="*/ 3396710 h 5142778"/>
              <a:gd name="connsiteX152" fmla="*/ 946221 w 5589240"/>
              <a:gd name="connsiteY152" fmla="*/ 3378825 h 5142778"/>
              <a:gd name="connsiteX153" fmla="*/ 953559 w 5589240"/>
              <a:gd name="connsiteY153" fmla="*/ 3360907 h 5142778"/>
              <a:gd name="connsiteX154" fmla="*/ 960835 w 5589240"/>
              <a:gd name="connsiteY154" fmla="*/ 3342956 h 5142778"/>
              <a:gd name="connsiteX155" fmla="*/ 968048 w 5589240"/>
              <a:gd name="connsiteY155" fmla="*/ 3324971 h 5142778"/>
              <a:gd name="connsiteX156" fmla="*/ 975195 w 5589240"/>
              <a:gd name="connsiteY156" fmla="*/ 3306952 h 5142778"/>
              <a:gd name="connsiteX157" fmla="*/ 982280 w 5589240"/>
              <a:gd name="connsiteY157" fmla="*/ 3288898 h 5142778"/>
              <a:gd name="connsiteX158" fmla="*/ 989297 w 5589240"/>
              <a:gd name="connsiteY158" fmla="*/ 3270809 h 5142778"/>
              <a:gd name="connsiteX159" fmla="*/ 996250 w 5589240"/>
              <a:gd name="connsiteY159" fmla="*/ 3252684 h 5142778"/>
              <a:gd name="connsiteX160" fmla="*/ 1003136 w 5589240"/>
              <a:gd name="connsiteY160" fmla="*/ 3234522 h 5142778"/>
              <a:gd name="connsiteX161" fmla="*/ 1009953 w 5589240"/>
              <a:gd name="connsiteY161" fmla="*/ 3216324 h 5142778"/>
              <a:gd name="connsiteX162" fmla="*/ 1016702 w 5589240"/>
              <a:gd name="connsiteY162" fmla="*/ 3198088 h 5142778"/>
              <a:gd name="connsiteX163" fmla="*/ 1023381 w 5589240"/>
              <a:gd name="connsiteY163" fmla="*/ 3179814 h 5142778"/>
              <a:gd name="connsiteX164" fmla="*/ 1029991 w 5589240"/>
              <a:gd name="connsiteY164" fmla="*/ 3161502 h 5142778"/>
              <a:gd name="connsiteX165" fmla="*/ 1036530 w 5589240"/>
              <a:gd name="connsiteY165" fmla="*/ 3143151 h 5142778"/>
              <a:gd name="connsiteX166" fmla="*/ 1042998 w 5589240"/>
              <a:gd name="connsiteY166" fmla="*/ 3124759 h 5142778"/>
              <a:gd name="connsiteX167" fmla="*/ 1049393 w 5589240"/>
              <a:gd name="connsiteY167" fmla="*/ 3106328 h 5142778"/>
              <a:gd name="connsiteX168" fmla="*/ 1055715 w 5589240"/>
              <a:gd name="connsiteY168" fmla="*/ 3087856 h 5142778"/>
              <a:gd name="connsiteX169" fmla="*/ 1061964 w 5589240"/>
              <a:gd name="connsiteY169" fmla="*/ 3069343 h 5142778"/>
              <a:gd name="connsiteX170" fmla="*/ 1068138 w 5589240"/>
              <a:gd name="connsiteY170" fmla="*/ 3050788 h 5142778"/>
              <a:gd name="connsiteX171" fmla="*/ 1074237 w 5589240"/>
              <a:gd name="connsiteY171" fmla="*/ 3032191 h 5142778"/>
              <a:gd name="connsiteX172" fmla="*/ 1080260 w 5589240"/>
              <a:gd name="connsiteY172" fmla="*/ 3013551 h 5142778"/>
              <a:gd name="connsiteX173" fmla="*/ 1086206 w 5589240"/>
              <a:gd name="connsiteY173" fmla="*/ 2994867 h 5142778"/>
              <a:gd name="connsiteX174" fmla="*/ 1092075 w 5589240"/>
              <a:gd name="connsiteY174" fmla="*/ 2976140 h 5142778"/>
              <a:gd name="connsiteX175" fmla="*/ 1097865 w 5589240"/>
              <a:gd name="connsiteY175" fmla="*/ 2957368 h 5142778"/>
              <a:gd name="connsiteX176" fmla="*/ 1103577 w 5589240"/>
              <a:gd name="connsiteY176" fmla="*/ 2938551 h 5142778"/>
              <a:gd name="connsiteX177" fmla="*/ 1109208 w 5589240"/>
              <a:gd name="connsiteY177" fmla="*/ 2919688 h 5142778"/>
              <a:gd name="connsiteX178" fmla="*/ 1114759 w 5589240"/>
              <a:gd name="connsiteY178" fmla="*/ 2900780 h 5142778"/>
              <a:gd name="connsiteX179" fmla="*/ 1120228 w 5589240"/>
              <a:gd name="connsiteY179" fmla="*/ 2881825 h 5142778"/>
              <a:gd name="connsiteX180" fmla="*/ 1125617 w 5589240"/>
              <a:gd name="connsiteY180" fmla="*/ 2862822 h 5142778"/>
              <a:gd name="connsiteX181" fmla="*/ 1130921 w 5589240"/>
              <a:gd name="connsiteY181" fmla="*/ 2843773 h 5142778"/>
              <a:gd name="connsiteX182" fmla="*/ 1136143 w 5589240"/>
              <a:gd name="connsiteY182" fmla="*/ 2824674 h 5142778"/>
              <a:gd name="connsiteX183" fmla="*/ 1141280 w 5589240"/>
              <a:gd name="connsiteY183" fmla="*/ 2805527 h 5142778"/>
              <a:gd name="connsiteX184" fmla="*/ 1146332 w 5589240"/>
              <a:gd name="connsiteY184" fmla="*/ 2786331 h 5142778"/>
              <a:gd name="connsiteX185" fmla="*/ 1151298 w 5589240"/>
              <a:gd name="connsiteY185" fmla="*/ 2767085 h 5142778"/>
              <a:gd name="connsiteX186" fmla="*/ 1156178 w 5589240"/>
              <a:gd name="connsiteY186" fmla="*/ 2747788 h 5142778"/>
              <a:gd name="connsiteX187" fmla="*/ 1160971 w 5589240"/>
              <a:gd name="connsiteY187" fmla="*/ 2728441 h 5142778"/>
              <a:gd name="connsiteX188" fmla="*/ 1165675 w 5589240"/>
              <a:gd name="connsiteY188" fmla="*/ 2709042 h 5142778"/>
              <a:gd name="connsiteX189" fmla="*/ 1170290 w 5589240"/>
              <a:gd name="connsiteY189" fmla="*/ 2689591 h 5142778"/>
              <a:gd name="connsiteX190" fmla="*/ 1174816 w 5589240"/>
              <a:gd name="connsiteY190" fmla="*/ 2670087 h 5142778"/>
              <a:gd name="connsiteX191" fmla="*/ 1179252 w 5589240"/>
              <a:gd name="connsiteY191" fmla="*/ 2650531 h 5142778"/>
              <a:gd name="connsiteX192" fmla="*/ 1183597 w 5589240"/>
              <a:gd name="connsiteY192" fmla="*/ 2630921 h 5142778"/>
              <a:gd name="connsiteX193" fmla="*/ 1187850 w 5589240"/>
              <a:gd name="connsiteY193" fmla="*/ 2611257 h 5142778"/>
              <a:gd name="connsiteX194" fmla="*/ 1192010 w 5589240"/>
              <a:gd name="connsiteY194" fmla="*/ 2591538 h 5142778"/>
              <a:gd name="connsiteX195" fmla="*/ 1196077 w 5589240"/>
              <a:gd name="connsiteY195" fmla="*/ 2571764 h 5142778"/>
              <a:gd name="connsiteX196" fmla="*/ 1200049 w 5589240"/>
              <a:gd name="connsiteY196" fmla="*/ 2551934 h 5142778"/>
              <a:gd name="connsiteX197" fmla="*/ 1203927 w 5589240"/>
              <a:gd name="connsiteY197" fmla="*/ 2532048 h 5142778"/>
              <a:gd name="connsiteX198" fmla="*/ 1207710 w 5589240"/>
              <a:gd name="connsiteY198" fmla="*/ 2512105 h 5142778"/>
              <a:gd name="connsiteX199" fmla="*/ 1211395 w 5589240"/>
              <a:gd name="connsiteY199" fmla="*/ 2492104 h 5142778"/>
              <a:gd name="connsiteX200" fmla="*/ 1214985 w 5589240"/>
              <a:gd name="connsiteY200" fmla="*/ 2472046 h 5142778"/>
              <a:gd name="connsiteX201" fmla="*/ 1218476 w 5589240"/>
              <a:gd name="connsiteY201" fmla="*/ 2451929 h 5142778"/>
              <a:gd name="connsiteX202" fmla="*/ 1221868 w 5589240"/>
              <a:gd name="connsiteY202" fmla="*/ 2431753 h 5142778"/>
              <a:gd name="connsiteX203" fmla="*/ 1225161 w 5589240"/>
              <a:gd name="connsiteY203" fmla="*/ 2411518 h 5142778"/>
              <a:gd name="connsiteX204" fmla="*/ 1228353 w 5589240"/>
              <a:gd name="connsiteY204" fmla="*/ 2391223 h 5142778"/>
              <a:gd name="connsiteX205" fmla="*/ 1231446 w 5589240"/>
              <a:gd name="connsiteY205" fmla="*/ 2370867 h 5142778"/>
              <a:gd name="connsiteX206" fmla="*/ 1234436 w 5589240"/>
              <a:gd name="connsiteY206" fmla="*/ 2350449 h 5142778"/>
              <a:gd name="connsiteX207" fmla="*/ 1237324 w 5589240"/>
              <a:gd name="connsiteY207" fmla="*/ 2329971 h 5142778"/>
              <a:gd name="connsiteX208" fmla="*/ 1240109 w 5589240"/>
              <a:gd name="connsiteY208" fmla="*/ 2309430 h 5142778"/>
              <a:gd name="connsiteX209" fmla="*/ 1242790 w 5589240"/>
              <a:gd name="connsiteY209" fmla="*/ 2288826 h 5142778"/>
              <a:gd name="connsiteX210" fmla="*/ 1245366 w 5589240"/>
              <a:gd name="connsiteY210" fmla="*/ 2268159 h 5142778"/>
              <a:gd name="connsiteX211" fmla="*/ 1247837 w 5589240"/>
              <a:gd name="connsiteY211" fmla="*/ 2247428 h 5142778"/>
              <a:gd name="connsiteX212" fmla="*/ 1250202 w 5589240"/>
              <a:gd name="connsiteY212" fmla="*/ 2226633 h 5142778"/>
              <a:gd name="connsiteX213" fmla="*/ 1252460 w 5589240"/>
              <a:gd name="connsiteY213" fmla="*/ 2205773 h 5142778"/>
              <a:gd name="connsiteX214" fmla="*/ 1254610 w 5589240"/>
              <a:gd name="connsiteY214" fmla="*/ 2184847 h 5142778"/>
              <a:gd name="connsiteX215" fmla="*/ 1256651 w 5589240"/>
              <a:gd name="connsiteY215" fmla="*/ 2163856 h 5142778"/>
              <a:gd name="connsiteX216" fmla="*/ 1258584 w 5589240"/>
              <a:gd name="connsiteY216" fmla="*/ 2142798 h 5142778"/>
              <a:gd name="connsiteX217" fmla="*/ 1260407 w 5589240"/>
              <a:gd name="connsiteY217" fmla="*/ 2121673 h 5142778"/>
              <a:gd name="connsiteX218" fmla="*/ 1262119 w 5589240"/>
              <a:gd name="connsiteY218" fmla="*/ 2100480 h 5142778"/>
              <a:gd name="connsiteX219" fmla="*/ 1263719 w 5589240"/>
              <a:gd name="connsiteY219" fmla="*/ 2079219 h 5142778"/>
              <a:gd name="connsiteX220" fmla="*/ 1265207 w 5589240"/>
              <a:gd name="connsiteY220" fmla="*/ 2057890 h 5142778"/>
              <a:gd name="connsiteX221" fmla="*/ 1266583 w 5589240"/>
              <a:gd name="connsiteY221" fmla="*/ 2036492 h 5142778"/>
              <a:gd name="connsiteX222" fmla="*/ 1267845 w 5589240"/>
              <a:gd name="connsiteY222" fmla="*/ 2015023 h 5142778"/>
              <a:gd name="connsiteX223" fmla="*/ 1268992 w 5589240"/>
              <a:gd name="connsiteY223" fmla="*/ 1993484 h 5142778"/>
              <a:gd name="connsiteX224" fmla="*/ 1270024 w 5589240"/>
              <a:gd name="connsiteY224" fmla="*/ 1971875 h 5142778"/>
              <a:gd name="connsiteX225" fmla="*/ 1270940 w 5589240"/>
              <a:gd name="connsiteY225" fmla="*/ 1950194 h 5142778"/>
              <a:gd name="connsiteX226" fmla="*/ 1271740 w 5589240"/>
              <a:gd name="connsiteY226" fmla="*/ 1928441 h 5142778"/>
              <a:gd name="connsiteX227" fmla="*/ 1272422 w 5589240"/>
              <a:gd name="connsiteY227" fmla="*/ 1906616 h 5142778"/>
              <a:gd name="connsiteX228" fmla="*/ 1272986 w 5589240"/>
              <a:gd name="connsiteY228" fmla="*/ 1884718 h 5142778"/>
              <a:gd name="connsiteX229" fmla="*/ 1273430 w 5589240"/>
              <a:gd name="connsiteY229" fmla="*/ 1862747 h 5142778"/>
              <a:gd name="connsiteX230" fmla="*/ 1273755 w 5589240"/>
              <a:gd name="connsiteY230" fmla="*/ 1840700 h 5142778"/>
              <a:gd name="connsiteX231" fmla="*/ 1273961 w 5589240"/>
              <a:gd name="connsiteY231" fmla="*/ 1818581 h 5142778"/>
              <a:gd name="connsiteX232" fmla="*/ 1274005 w 5589240"/>
              <a:gd name="connsiteY232" fmla="*/ 1774114 h 5142778"/>
              <a:gd name="connsiteX233" fmla="*/ 1273844 w 5589240"/>
              <a:gd name="connsiteY233" fmla="*/ 1751767 h 5142778"/>
              <a:gd name="connsiteX234" fmla="*/ 1273558 w 5589240"/>
              <a:gd name="connsiteY234" fmla="*/ 1729342 h 5142778"/>
              <a:gd name="connsiteX235" fmla="*/ 1273150 w 5589240"/>
              <a:gd name="connsiteY235" fmla="*/ 1706841 h 5142778"/>
              <a:gd name="connsiteX236" fmla="*/ 1272616 w 5589240"/>
              <a:gd name="connsiteY236" fmla="*/ 1684263 h 5142778"/>
              <a:gd name="connsiteX237" fmla="*/ 1271956 w 5589240"/>
              <a:gd name="connsiteY237" fmla="*/ 1661605 h 5142778"/>
              <a:gd name="connsiteX238" fmla="*/ 1271170 w 5589240"/>
              <a:gd name="connsiteY238" fmla="*/ 1638868 h 5142778"/>
              <a:gd name="connsiteX239" fmla="*/ 1270256 w 5589240"/>
              <a:gd name="connsiteY239" fmla="*/ 1616053 h 5142778"/>
              <a:gd name="connsiteX240" fmla="*/ 1269215 w 5589240"/>
              <a:gd name="connsiteY240" fmla="*/ 1593157 h 5142778"/>
              <a:gd name="connsiteX241" fmla="*/ 1268044 w 5589240"/>
              <a:gd name="connsiteY241" fmla="*/ 1570181 h 5142778"/>
              <a:gd name="connsiteX242" fmla="*/ 1266744 w 5589240"/>
              <a:gd name="connsiteY242" fmla="*/ 1547124 h 5142778"/>
              <a:gd name="connsiteX243" fmla="*/ 1265314 w 5589240"/>
              <a:gd name="connsiteY243" fmla="*/ 1523985 h 5142778"/>
              <a:gd name="connsiteX244" fmla="*/ 1263753 w 5589240"/>
              <a:gd name="connsiteY244" fmla="*/ 1500764 h 5142778"/>
              <a:gd name="connsiteX245" fmla="*/ 1262060 w 5589240"/>
              <a:gd name="connsiteY245" fmla="*/ 1477461 h 5142778"/>
              <a:gd name="connsiteX246" fmla="*/ 1260234 w 5589240"/>
              <a:gd name="connsiteY246" fmla="*/ 1454074 h 5142778"/>
              <a:gd name="connsiteX247" fmla="*/ 1258276 w 5589240"/>
              <a:gd name="connsiteY247" fmla="*/ 1430604 h 5142778"/>
              <a:gd name="connsiteX248" fmla="*/ 1256182 w 5589240"/>
              <a:gd name="connsiteY248" fmla="*/ 1407049 h 5142778"/>
              <a:gd name="connsiteX249" fmla="*/ 1253955 w 5589240"/>
              <a:gd name="connsiteY249" fmla="*/ 1383410 h 5142778"/>
              <a:gd name="connsiteX250" fmla="*/ 1251592 w 5589240"/>
              <a:gd name="connsiteY250" fmla="*/ 1359685 h 5142778"/>
              <a:gd name="connsiteX251" fmla="*/ 1249092 w 5589240"/>
              <a:gd name="connsiteY251" fmla="*/ 1335873 h 5142778"/>
              <a:gd name="connsiteX252" fmla="*/ 1246456 w 5589240"/>
              <a:gd name="connsiteY252" fmla="*/ 1311977 h 5142778"/>
              <a:gd name="connsiteX253" fmla="*/ 1243681 w 5589240"/>
              <a:gd name="connsiteY253" fmla="*/ 1287992 h 5142778"/>
              <a:gd name="connsiteX254" fmla="*/ 1240769 w 5589240"/>
              <a:gd name="connsiteY254" fmla="*/ 1263921 h 5142778"/>
              <a:gd name="connsiteX255" fmla="*/ 1237716 w 5589240"/>
              <a:gd name="connsiteY255" fmla="*/ 1239761 h 5142778"/>
              <a:gd name="connsiteX256" fmla="*/ 1234524 w 5589240"/>
              <a:gd name="connsiteY256" fmla="*/ 1215513 h 5142778"/>
              <a:gd name="connsiteX257" fmla="*/ 1231190 w 5589240"/>
              <a:gd name="connsiteY257" fmla="*/ 1191176 h 5142778"/>
              <a:gd name="connsiteX258" fmla="*/ 1227715 w 5589240"/>
              <a:gd name="connsiteY258" fmla="*/ 1166749 h 5142778"/>
              <a:gd name="connsiteX259" fmla="*/ 1224099 w 5589240"/>
              <a:gd name="connsiteY259" fmla="*/ 1142232 h 5142778"/>
              <a:gd name="connsiteX260" fmla="*/ 1220339 w 5589240"/>
              <a:gd name="connsiteY260" fmla="*/ 1117624 h 5142778"/>
              <a:gd name="connsiteX261" fmla="*/ 1216434 w 5589240"/>
              <a:gd name="connsiteY261" fmla="*/ 1092925 h 5142778"/>
              <a:gd name="connsiteX262" fmla="*/ 1212386 w 5589240"/>
              <a:gd name="connsiteY262" fmla="*/ 1068134 h 5142778"/>
              <a:gd name="connsiteX263" fmla="*/ 1208192 w 5589240"/>
              <a:gd name="connsiteY263" fmla="*/ 1043251 h 5142778"/>
              <a:gd name="connsiteX264" fmla="*/ 1203852 w 5589240"/>
              <a:gd name="connsiteY264" fmla="*/ 1018274 h 5142778"/>
              <a:gd name="connsiteX265" fmla="*/ 1199365 w 5589240"/>
              <a:gd name="connsiteY265" fmla="*/ 993205 h 5142778"/>
              <a:gd name="connsiteX266" fmla="*/ 1194731 w 5589240"/>
              <a:gd name="connsiteY266" fmla="*/ 968042 h 5142778"/>
              <a:gd name="connsiteX267" fmla="*/ 1189948 w 5589240"/>
              <a:gd name="connsiteY267" fmla="*/ 942784 h 5142778"/>
              <a:gd name="connsiteX268" fmla="*/ 1185016 w 5589240"/>
              <a:gd name="connsiteY268" fmla="*/ 917431 h 5142778"/>
              <a:gd name="connsiteX269" fmla="*/ 1179934 w 5589240"/>
              <a:gd name="connsiteY269" fmla="*/ 891982 h 5142778"/>
              <a:gd name="connsiteX270" fmla="*/ 1174701 w 5589240"/>
              <a:gd name="connsiteY270" fmla="*/ 866438 h 5142778"/>
              <a:gd name="connsiteX271" fmla="*/ 1169317 w 5589240"/>
              <a:gd name="connsiteY271" fmla="*/ 840796 h 5142778"/>
              <a:gd name="connsiteX272" fmla="*/ 1163781 w 5589240"/>
              <a:gd name="connsiteY272" fmla="*/ 815058 h 5142778"/>
              <a:gd name="connsiteX273" fmla="*/ 1158092 w 5589240"/>
              <a:gd name="connsiteY273" fmla="*/ 789222 h 5142778"/>
              <a:gd name="connsiteX274" fmla="*/ 1152249 w 5589240"/>
              <a:gd name="connsiteY274" fmla="*/ 763287 h 5142778"/>
              <a:gd name="connsiteX275" fmla="*/ 1146253 w 5589240"/>
              <a:gd name="connsiteY275" fmla="*/ 737255 h 5142778"/>
              <a:gd name="connsiteX276" fmla="*/ 1140101 w 5589240"/>
              <a:gd name="connsiteY276" fmla="*/ 711122 h 5142778"/>
              <a:gd name="connsiteX277" fmla="*/ 1133793 w 5589240"/>
              <a:gd name="connsiteY277" fmla="*/ 684890 h 5142778"/>
              <a:gd name="connsiteX278" fmla="*/ 1127327 w 5589240"/>
              <a:gd name="connsiteY278" fmla="*/ 658557 h 5142778"/>
              <a:gd name="connsiteX279" fmla="*/ 1120705 w 5589240"/>
              <a:gd name="connsiteY279" fmla="*/ 632123 h 5142778"/>
              <a:gd name="connsiteX280" fmla="*/ 1113925 w 5589240"/>
              <a:gd name="connsiteY280" fmla="*/ 605589 h 5142778"/>
              <a:gd name="connsiteX281" fmla="*/ 1106986 w 5589240"/>
              <a:gd name="connsiteY281" fmla="*/ 578951 h 5142778"/>
              <a:gd name="connsiteX282" fmla="*/ 1099887 w 5589240"/>
              <a:gd name="connsiteY282" fmla="*/ 552212 h 5142778"/>
              <a:gd name="connsiteX283" fmla="*/ 1092628 w 5589240"/>
              <a:gd name="connsiteY283" fmla="*/ 525369 h 5142778"/>
              <a:gd name="connsiteX284" fmla="*/ 1085207 w 5589240"/>
              <a:gd name="connsiteY284" fmla="*/ 498423 h 5142778"/>
              <a:gd name="connsiteX285" fmla="*/ 1077624 w 5589240"/>
              <a:gd name="connsiteY285" fmla="*/ 471372 h 5142778"/>
              <a:gd name="connsiteX286" fmla="*/ 1069880 w 5589240"/>
              <a:gd name="connsiteY286" fmla="*/ 444217 h 5142778"/>
              <a:gd name="connsiteX287" fmla="*/ 1061971 w 5589240"/>
              <a:gd name="connsiteY287" fmla="*/ 416957 h 5142778"/>
              <a:gd name="connsiteX288" fmla="*/ 1053898 w 5589240"/>
              <a:gd name="connsiteY288" fmla="*/ 389591 h 5142778"/>
              <a:gd name="connsiteX289" fmla="*/ 1045660 w 5589240"/>
              <a:gd name="connsiteY289" fmla="*/ 362118 h 5142778"/>
              <a:gd name="connsiteX290" fmla="*/ 1037256 w 5589240"/>
              <a:gd name="connsiteY290" fmla="*/ 334538 h 5142778"/>
              <a:gd name="connsiteX291" fmla="*/ 1028686 w 5589240"/>
              <a:gd name="connsiteY291" fmla="*/ 306852 h 5142778"/>
              <a:gd name="connsiteX292" fmla="*/ 1019950 w 5589240"/>
              <a:gd name="connsiteY292" fmla="*/ 279057 h 5142778"/>
              <a:gd name="connsiteX293" fmla="*/ 1011045 w 5589240"/>
              <a:gd name="connsiteY293" fmla="*/ 251154 h 5142778"/>
              <a:gd name="connsiteX294" fmla="*/ 1001971 w 5589240"/>
              <a:gd name="connsiteY294" fmla="*/ 223142 h 5142778"/>
              <a:gd name="connsiteX295" fmla="*/ 992728 w 5589240"/>
              <a:gd name="connsiteY295" fmla="*/ 195020 h 5142778"/>
              <a:gd name="connsiteX296" fmla="*/ 983314 w 5589240"/>
              <a:gd name="connsiteY296" fmla="*/ 166788 h 5142778"/>
              <a:gd name="connsiteX297" fmla="*/ 973730 w 5589240"/>
              <a:gd name="connsiteY297" fmla="*/ 138446 h 5142778"/>
              <a:gd name="connsiteX298" fmla="*/ 963974 w 5589240"/>
              <a:gd name="connsiteY298" fmla="*/ 109992 h 5142778"/>
              <a:gd name="connsiteX299" fmla="*/ 954045 w 5589240"/>
              <a:gd name="connsiteY299" fmla="*/ 81427 h 5142778"/>
              <a:gd name="connsiteX300" fmla="*/ 943943 w 5589240"/>
              <a:gd name="connsiteY300" fmla="*/ 52750 h 5142778"/>
              <a:gd name="connsiteX301" fmla="*/ 933667 w 5589240"/>
              <a:gd name="connsiteY301"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Lst>
            <a:rect l="l" t="t" r="r" b="b"/>
            <a:pathLst>
              <a:path w="5589240" h="5142778">
                <a:moveTo>
                  <a:pt x="925004" y="0"/>
                </a:moveTo>
                <a:lnTo>
                  <a:pt x="1584176" y="0"/>
                </a:lnTo>
                <a:lnTo>
                  <a:pt x="1763212" y="0"/>
                </a:lnTo>
                <a:lnTo>
                  <a:pt x="5589240" y="0"/>
                </a:lnTo>
                <a:lnTo>
                  <a:pt x="5589240" y="4345781"/>
                </a:lnTo>
                <a:lnTo>
                  <a:pt x="5589238" y="4345781"/>
                </a:lnTo>
                <a:lnTo>
                  <a:pt x="5589238" y="4344165"/>
                </a:lnTo>
                <a:lnTo>
                  <a:pt x="5540450" y="4326824"/>
                </a:lnTo>
                <a:lnTo>
                  <a:pt x="5492379" y="4310591"/>
                </a:lnTo>
                <a:lnTo>
                  <a:pt x="5445012" y="4295447"/>
                </a:lnTo>
                <a:lnTo>
                  <a:pt x="5398338" y="4281374"/>
                </a:lnTo>
                <a:lnTo>
                  <a:pt x="5352340" y="4268353"/>
                </a:lnTo>
                <a:lnTo>
                  <a:pt x="5307008" y="4256365"/>
                </a:lnTo>
                <a:lnTo>
                  <a:pt x="5262327" y="4245394"/>
                </a:lnTo>
                <a:lnTo>
                  <a:pt x="5218286" y="4235421"/>
                </a:lnTo>
                <a:lnTo>
                  <a:pt x="5174871" y="4226427"/>
                </a:lnTo>
                <a:lnTo>
                  <a:pt x="5132068" y="4218394"/>
                </a:lnTo>
                <a:lnTo>
                  <a:pt x="5089864" y="4211304"/>
                </a:lnTo>
                <a:lnTo>
                  <a:pt x="5048250" y="4205138"/>
                </a:lnTo>
                <a:lnTo>
                  <a:pt x="5027658" y="4202397"/>
                </a:lnTo>
                <a:lnTo>
                  <a:pt x="5007207" y="4199880"/>
                </a:lnTo>
                <a:lnTo>
                  <a:pt x="4986898" y="4197584"/>
                </a:lnTo>
                <a:lnTo>
                  <a:pt x="4966726" y="4195509"/>
                </a:lnTo>
                <a:lnTo>
                  <a:pt x="4946692" y="4193650"/>
                </a:lnTo>
                <a:lnTo>
                  <a:pt x="4926792" y="4192007"/>
                </a:lnTo>
                <a:lnTo>
                  <a:pt x="4907028" y="4190577"/>
                </a:lnTo>
                <a:lnTo>
                  <a:pt x="4887393" y="4189358"/>
                </a:lnTo>
                <a:lnTo>
                  <a:pt x="4867891" y="4188346"/>
                </a:lnTo>
                <a:lnTo>
                  <a:pt x="4848516" y="4187541"/>
                </a:lnTo>
                <a:lnTo>
                  <a:pt x="4829270" y="4186940"/>
                </a:lnTo>
                <a:lnTo>
                  <a:pt x="4810148" y="4186540"/>
                </a:lnTo>
                <a:lnTo>
                  <a:pt x="4791151" y="4186339"/>
                </a:lnTo>
                <a:lnTo>
                  <a:pt x="4772275" y="4186336"/>
                </a:lnTo>
                <a:lnTo>
                  <a:pt x="4753521" y="4186526"/>
                </a:lnTo>
                <a:lnTo>
                  <a:pt x="4734884" y="4186909"/>
                </a:lnTo>
                <a:lnTo>
                  <a:pt x="4716367" y="4187483"/>
                </a:lnTo>
                <a:lnTo>
                  <a:pt x="4697964" y="4188243"/>
                </a:lnTo>
                <a:lnTo>
                  <a:pt x="4679676" y="4189190"/>
                </a:lnTo>
                <a:lnTo>
                  <a:pt x="4661500" y="4190320"/>
                </a:lnTo>
                <a:lnTo>
                  <a:pt x="4643435" y="4191630"/>
                </a:lnTo>
                <a:lnTo>
                  <a:pt x="4625479" y="4193119"/>
                </a:lnTo>
                <a:lnTo>
                  <a:pt x="4607631" y="4194785"/>
                </a:lnTo>
                <a:lnTo>
                  <a:pt x="4589889" y="4196625"/>
                </a:lnTo>
                <a:lnTo>
                  <a:pt x="4572251" y="4198636"/>
                </a:lnTo>
                <a:lnTo>
                  <a:pt x="4554716" y="4200817"/>
                </a:lnTo>
                <a:lnTo>
                  <a:pt x="4537282" y="4203166"/>
                </a:lnTo>
                <a:lnTo>
                  <a:pt x="4519948" y="4205679"/>
                </a:lnTo>
                <a:lnTo>
                  <a:pt x="4502712" y="4208355"/>
                </a:lnTo>
                <a:lnTo>
                  <a:pt x="4485571" y="4211191"/>
                </a:lnTo>
                <a:lnTo>
                  <a:pt x="4451572" y="4217335"/>
                </a:lnTo>
                <a:lnTo>
                  <a:pt x="4417939" y="4224094"/>
                </a:lnTo>
                <a:lnTo>
                  <a:pt x="4368146" y="4235344"/>
                </a:lnTo>
                <a:lnTo>
                  <a:pt x="4335369" y="4243558"/>
                </a:lnTo>
                <a:lnTo>
                  <a:pt x="4302911" y="4252322"/>
                </a:lnTo>
                <a:lnTo>
                  <a:pt x="4270761" y="4261618"/>
                </a:lnTo>
                <a:lnTo>
                  <a:pt x="4238903" y="4271428"/>
                </a:lnTo>
                <a:lnTo>
                  <a:pt x="4207327" y="4281734"/>
                </a:lnTo>
                <a:lnTo>
                  <a:pt x="4176018" y="4292517"/>
                </a:lnTo>
                <a:lnTo>
                  <a:pt x="4144964" y="4303758"/>
                </a:lnTo>
                <a:lnTo>
                  <a:pt x="4114151" y="4315440"/>
                </a:lnTo>
                <a:lnTo>
                  <a:pt x="4083566" y="4327545"/>
                </a:lnTo>
                <a:lnTo>
                  <a:pt x="4053198" y="4340054"/>
                </a:lnTo>
                <a:lnTo>
                  <a:pt x="4023031" y="4352948"/>
                </a:lnTo>
                <a:lnTo>
                  <a:pt x="3993054" y="4366210"/>
                </a:lnTo>
                <a:lnTo>
                  <a:pt x="3963254" y="4379822"/>
                </a:lnTo>
                <a:lnTo>
                  <a:pt x="3918855" y="4400854"/>
                </a:lnTo>
                <a:lnTo>
                  <a:pt x="3874780" y="4422570"/>
                </a:lnTo>
                <a:lnTo>
                  <a:pt x="3830984" y="4444908"/>
                </a:lnTo>
                <a:lnTo>
                  <a:pt x="3787424" y="4467805"/>
                </a:lnTo>
                <a:lnTo>
                  <a:pt x="3729634" y="4499099"/>
                </a:lnTo>
                <a:lnTo>
                  <a:pt x="3643361" y="4547383"/>
                </a:lnTo>
                <a:lnTo>
                  <a:pt x="3427694" y="4672140"/>
                </a:lnTo>
                <a:lnTo>
                  <a:pt x="3267070" y="4763822"/>
                </a:lnTo>
                <a:lnTo>
                  <a:pt x="3192696" y="4804607"/>
                </a:lnTo>
                <a:lnTo>
                  <a:pt x="3132387" y="4836560"/>
                </a:lnTo>
                <a:lnTo>
                  <a:pt x="3086616" y="4860036"/>
                </a:lnTo>
                <a:lnTo>
                  <a:pt x="3040332" y="4883024"/>
                </a:lnTo>
                <a:lnTo>
                  <a:pt x="2993492" y="4905462"/>
                </a:lnTo>
                <a:lnTo>
                  <a:pt x="2946052" y="4927290"/>
                </a:lnTo>
                <a:lnTo>
                  <a:pt x="2914070" y="4941472"/>
                </a:lnTo>
                <a:lnTo>
                  <a:pt x="2881789" y="4955337"/>
                </a:lnTo>
                <a:lnTo>
                  <a:pt x="2849196" y="4968866"/>
                </a:lnTo>
                <a:lnTo>
                  <a:pt x="2816278" y="4982041"/>
                </a:lnTo>
                <a:lnTo>
                  <a:pt x="2783021" y="4994845"/>
                </a:lnTo>
                <a:lnTo>
                  <a:pt x="2749413" y="5007258"/>
                </a:lnTo>
                <a:lnTo>
                  <a:pt x="2715440" y="5019263"/>
                </a:lnTo>
                <a:lnTo>
                  <a:pt x="2681090" y="5030841"/>
                </a:lnTo>
                <a:lnTo>
                  <a:pt x="2646349" y="5041974"/>
                </a:lnTo>
                <a:lnTo>
                  <a:pt x="2611205" y="5052643"/>
                </a:lnTo>
                <a:lnTo>
                  <a:pt x="2575645" y="5062831"/>
                </a:lnTo>
                <a:lnTo>
                  <a:pt x="2539655" y="5072519"/>
                </a:lnTo>
                <a:lnTo>
                  <a:pt x="2503222" y="5081689"/>
                </a:lnTo>
                <a:lnTo>
                  <a:pt x="2466334" y="5090323"/>
                </a:lnTo>
                <a:lnTo>
                  <a:pt x="2428977" y="5098402"/>
                </a:lnTo>
                <a:lnTo>
                  <a:pt x="2391138" y="5105908"/>
                </a:lnTo>
                <a:lnTo>
                  <a:pt x="2352805" y="5112824"/>
                </a:lnTo>
                <a:lnTo>
                  <a:pt x="2313964" y="5119129"/>
                </a:lnTo>
                <a:lnTo>
                  <a:pt x="2274602" y="5124807"/>
                </a:lnTo>
                <a:lnTo>
                  <a:pt x="2234707" y="5129839"/>
                </a:lnTo>
                <a:lnTo>
                  <a:pt x="2194264" y="5134207"/>
                </a:lnTo>
                <a:lnTo>
                  <a:pt x="2153262" y="5137893"/>
                </a:lnTo>
                <a:lnTo>
                  <a:pt x="2111687" y="5140877"/>
                </a:lnTo>
                <a:lnTo>
                  <a:pt x="2076318" y="5142778"/>
                </a:lnTo>
                <a:lnTo>
                  <a:pt x="1763212" y="5142778"/>
                </a:lnTo>
                <a:lnTo>
                  <a:pt x="1584176"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p:spPr>
      </p:pic>
      <p:sp>
        <p:nvSpPr>
          <p:cNvPr id="5" name="Title 5">
            <a:extLst/>
          </p:cNvPr>
          <p:cNvSpPr>
            <a:spLocks noGrp="1"/>
          </p:cNvSpPr>
          <p:nvPr>
            <p:ph type="title"/>
          </p:nvPr>
        </p:nvSpPr>
        <p:spPr>
          <a:xfrm>
            <a:off x="107505" y="267495"/>
            <a:ext cx="4248472" cy="720080"/>
          </a:xfrm>
        </p:spPr>
        <p:txBody>
          <a:bodyPr/>
          <a:lstStyle/>
          <a:p>
            <a:r>
              <a:rPr lang="en-GB" dirty="0"/>
              <a:t>CACoP update </a:t>
            </a:r>
            <a:br>
              <a:rPr lang="en-GB" dirty="0"/>
            </a:br>
            <a:br>
              <a:rPr lang="en-GB" dirty="0"/>
            </a:br>
            <a:br>
              <a:rPr lang="en-GB" dirty="0"/>
            </a:br>
            <a:endParaRPr lang="en-GB" dirty="0">
              <a:solidFill>
                <a:schemeClr val="tx1"/>
              </a:solidFill>
            </a:endParaRPr>
          </a:p>
        </p:txBody>
      </p:sp>
      <p:sp>
        <p:nvSpPr>
          <p:cNvPr id="7" name="TextBox 6"/>
          <p:cNvSpPr txBox="1"/>
          <p:nvPr/>
        </p:nvSpPr>
        <p:spPr>
          <a:xfrm>
            <a:off x="107505" y="710576"/>
            <a:ext cx="3816275" cy="276999"/>
          </a:xfrm>
          <a:prstGeom prst="rect">
            <a:avLst/>
          </a:prstGeom>
          <a:noFill/>
        </p:spPr>
        <p:txBody>
          <a:bodyPr wrap="square" lIns="0" tIns="0" rIns="0" bIns="0" rtlCol="0">
            <a:spAutoFit/>
          </a:bodyPr>
          <a:lstStyle/>
          <a:p>
            <a:pPr defTabSz="415859"/>
            <a:r>
              <a:rPr lang="en-GB" sz="1800" dirty="0">
                <a:solidFill>
                  <a:srgbClr val="454545"/>
                </a:solidFill>
                <a:latin typeface="Arial" panose="020B0604020202020204"/>
              </a:rPr>
              <a:t>Code Administrator</a:t>
            </a:r>
          </a:p>
        </p:txBody>
      </p:sp>
    </p:spTree>
    <p:extLst>
      <p:ext uri="{BB962C8B-B14F-4D97-AF65-F5344CB8AC3E}">
        <p14:creationId xmlns:p14="http://schemas.microsoft.com/office/powerpoint/2010/main" val="3720600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109BE-89FD-4F56-8FD6-F0D21C8658D1}"/>
              </a:ext>
            </a:extLst>
          </p:cNvPr>
          <p:cNvSpPr>
            <a:spLocks noGrp="1"/>
          </p:cNvSpPr>
          <p:nvPr>
            <p:ph type="title"/>
          </p:nvPr>
        </p:nvSpPr>
        <p:spPr/>
        <p:txBody>
          <a:bodyPr/>
          <a:lstStyle/>
          <a:p>
            <a:r>
              <a:rPr lang="en-GB" dirty="0"/>
              <a:t>CACoP Update</a:t>
            </a:r>
          </a:p>
        </p:txBody>
      </p:sp>
      <p:sp>
        <p:nvSpPr>
          <p:cNvPr id="3" name="Text Placeholder 2">
            <a:extLst>
              <a:ext uri="{FF2B5EF4-FFF2-40B4-BE49-F238E27FC236}">
                <a16:creationId xmlns:a16="http://schemas.microsoft.com/office/drawing/2014/main" id="{A33CF812-6566-4D1A-93F4-F8D6F09EC65A}"/>
              </a:ext>
            </a:extLst>
          </p:cNvPr>
          <p:cNvSpPr>
            <a:spLocks noGrp="1"/>
          </p:cNvSpPr>
          <p:nvPr>
            <p:ph type="body" sz="quarter" idx="16"/>
          </p:nvPr>
        </p:nvSpPr>
        <p:spPr>
          <a:xfrm>
            <a:off x="298823" y="843558"/>
            <a:ext cx="8495549" cy="4170372"/>
          </a:xfrm>
        </p:spPr>
        <p:txBody>
          <a:bodyPr/>
          <a:lstStyle/>
          <a:p>
            <a:pPr marL="285750" indent="-285750">
              <a:buFont typeface="Arial" panose="020B0604020202020204" pitchFamily="34" charset="0"/>
              <a:buChar char="•"/>
            </a:pPr>
            <a:r>
              <a:rPr lang="en-GB" sz="1500" b="0" dirty="0">
                <a:solidFill>
                  <a:schemeClr val="tx1"/>
                </a:solidFill>
              </a:rPr>
              <a:t>The CACoP newsletter has been finalised and should find its way to you; apologies for the delay in the distribution of this – it had been scheduled to be issued before the end of May. </a:t>
            </a:r>
          </a:p>
          <a:p>
            <a:pPr marL="285750" indent="-285750">
              <a:buFont typeface="Arial" panose="020B0604020202020204" pitchFamily="34" charset="0"/>
              <a:buChar char="•"/>
            </a:pPr>
            <a:r>
              <a:rPr lang="en-GB" sz="1500" b="0" dirty="0">
                <a:solidFill>
                  <a:schemeClr val="tx1"/>
                </a:solidFill>
              </a:rPr>
              <a:t>CACoP are hosting an engagement event on 16th July 2019 for all parties looking to better understand the role of CACoP and how they can benefit from the group. </a:t>
            </a:r>
          </a:p>
          <a:p>
            <a:pPr marL="360000" lvl="4" indent="0">
              <a:buNone/>
            </a:pPr>
            <a:r>
              <a:rPr lang="en-GB" sz="1400" b="0" dirty="0">
                <a:solidFill>
                  <a:schemeClr val="tx1"/>
                </a:solidFill>
              </a:rPr>
              <a:t>The topics for discussion at this event include:</a:t>
            </a:r>
          </a:p>
          <a:p>
            <a:pPr lvl="4"/>
            <a:r>
              <a:rPr lang="en-GB" sz="1400" b="0" dirty="0">
                <a:solidFill>
                  <a:schemeClr val="tx1"/>
                </a:solidFill>
              </a:rPr>
              <a:t>1. Introduction and objectives for the day </a:t>
            </a:r>
          </a:p>
          <a:p>
            <a:pPr lvl="4"/>
            <a:r>
              <a:rPr lang="en-GB" sz="1400" b="0" dirty="0">
                <a:solidFill>
                  <a:schemeClr val="tx1"/>
                </a:solidFill>
              </a:rPr>
              <a:t>2. CACoP Forward Plan </a:t>
            </a:r>
          </a:p>
          <a:p>
            <a:pPr lvl="4"/>
            <a:r>
              <a:rPr lang="en-GB" sz="1400" b="0" dirty="0">
                <a:solidFill>
                  <a:schemeClr val="tx1"/>
                </a:solidFill>
              </a:rPr>
              <a:t>3. How CACoP members engage </a:t>
            </a:r>
          </a:p>
          <a:p>
            <a:pPr lvl="4"/>
            <a:r>
              <a:rPr lang="en-GB" sz="1400" b="0" dirty="0">
                <a:solidFill>
                  <a:schemeClr val="tx1"/>
                </a:solidFill>
              </a:rPr>
              <a:t>4. The Energy Codes Review </a:t>
            </a:r>
          </a:p>
          <a:p>
            <a:r>
              <a:rPr lang="en-GB" sz="1600" b="0" dirty="0">
                <a:solidFill>
                  <a:schemeClr val="tx1"/>
                </a:solidFill>
              </a:rPr>
              <a:t> </a:t>
            </a:r>
            <a:r>
              <a:rPr lang="en-GB" sz="1400" b="0" dirty="0">
                <a:solidFill>
                  <a:schemeClr val="tx1"/>
                </a:solidFill>
              </a:rPr>
              <a:t>Sign</a:t>
            </a:r>
            <a:r>
              <a:rPr lang="en-GB" b="0" dirty="0">
                <a:solidFill>
                  <a:schemeClr val="tx1"/>
                </a:solidFill>
              </a:rPr>
              <a:t> </a:t>
            </a:r>
            <a:r>
              <a:rPr lang="en-GB" sz="1400" b="0" dirty="0">
                <a:solidFill>
                  <a:schemeClr val="tx1"/>
                </a:solidFill>
              </a:rPr>
              <a:t>up </a:t>
            </a:r>
            <a:r>
              <a:rPr lang="en-GB" sz="1400" b="0" u="sng" dirty="0">
                <a:hlinkClick r:id="rId2"/>
              </a:rPr>
              <a:t>here</a:t>
            </a:r>
            <a:r>
              <a:rPr lang="en-GB" sz="1400" dirty="0"/>
              <a:t> </a:t>
            </a:r>
            <a:r>
              <a:rPr lang="en-GB" sz="1400" b="0" dirty="0">
                <a:solidFill>
                  <a:schemeClr val="tx1"/>
                </a:solidFill>
              </a:rPr>
              <a:t>to attend the event. </a:t>
            </a:r>
          </a:p>
          <a:p>
            <a:r>
              <a:rPr lang="en-GB" dirty="0"/>
              <a:t> </a:t>
            </a:r>
            <a:r>
              <a:rPr lang="en-GB" sz="1400" b="0" dirty="0">
                <a:solidFill>
                  <a:schemeClr val="tx1"/>
                </a:solidFill>
              </a:rPr>
              <a:t>Event details: 	Date: 16 July 2019</a:t>
            </a:r>
          </a:p>
          <a:p>
            <a:r>
              <a:rPr lang="en-GB" sz="1400" b="0" dirty="0">
                <a:solidFill>
                  <a:schemeClr val="tx1"/>
                </a:solidFill>
              </a:rPr>
              <a:t>		Time: 10:00 to 15:00</a:t>
            </a:r>
          </a:p>
          <a:p>
            <a:r>
              <a:rPr lang="en-GB" sz="1400" b="0" dirty="0">
                <a:solidFill>
                  <a:schemeClr val="tx1"/>
                </a:solidFill>
              </a:rPr>
              <a:t>		Venue: ELEXON, 4th Floor, 350 Euston Road, NW1 3AW</a:t>
            </a:r>
          </a:p>
          <a:p>
            <a:pPr marL="285750" indent="-285750">
              <a:buFont typeface="Arial" panose="020B0604020202020204" pitchFamily="34" charset="0"/>
              <a:buChar char="•"/>
            </a:pPr>
            <a:endParaRPr lang="en-GB" b="0" dirty="0">
              <a:solidFill>
                <a:schemeClr val="tx1"/>
              </a:solidFill>
            </a:endParaRPr>
          </a:p>
        </p:txBody>
      </p:sp>
    </p:spTree>
    <p:extLst>
      <p:ext uri="{BB962C8B-B14F-4D97-AF65-F5344CB8AC3E}">
        <p14:creationId xmlns:p14="http://schemas.microsoft.com/office/powerpoint/2010/main" val="35769405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l="1648" r="1648"/>
          <a:stretch/>
        </p:blipFill>
        <p:spPr/>
      </p:pic>
      <p:sp>
        <p:nvSpPr>
          <p:cNvPr id="24" name="Title 23">
            <a:extLst>
              <a:ext uri="{FF2B5EF4-FFF2-40B4-BE49-F238E27FC236}">
                <a16:creationId xmlns:a16="http://schemas.microsoft.com/office/drawing/2014/main" id="{E22C5195-0803-488B-AF80-CF59FA737389}"/>
              </a:ext>
            </a:extLst>
          </p:cNvPr>
          <p:cNvSpPr>
            <a:spLocks noGrp="1"/>
          </p:cNvSpPr>
          <p:nvPr>
            <p:ph type="title"/>
          </p:nvPr>
        </p:nvSpPr>
        <p:spPr/>
        <p:txBody>
          <a:bodyPr/>
          <a:lstStyle/>
          <a:p>
            <a:pPr algn="r"/>
            <a:r>
              <a:rPr lang="en-GB" dirty="0">
                <a:solidFill>
                  <a:schemeClr val="bg1"/>
                </a:solidFill>
              </a:rPr>
              <a:t>AOB</a:t>
            </a:r>
          </a:p>
        </p:txBody>
      </p:sp>
      <p:sp>
        <p:nvSpPr>
          <p:cNvPr id="12" name="Rectangle 11">
            <a:extLst>
              <a:ext uri="{FF2B5EF4-FFF2-40B4-BE49-F238E27FC236}">
                <a16:creationId xmlns:a16="http://schemas.microsoft.com/office/drawing/2014/main" id="{8FC272BA-AB10-4EBE-9B73-A993F8E2C6B7}"/>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1050696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D131551-FC2E-4841-8849-669C15A7FC21}"/>
              </a:ext>
            </a:extLst>
          </p:cNvPr>
          <p:cNvSpPr>
            <a:spLocks noGrp="1"/>
          </p:cNvSpPr>
          <p:nvPr>
            <p:ph type="pic" sz="quarter" idx="14"/>
          </p:nvPr>
        </p:nvSpPr>
        <p:spPr/>
      </p:sp>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a:xfrm>
            <a:off x="324001" y="4347846"/>
            <a:ext cx="4068612" cy="492443"/>
          </a:xfrm>
        </p:spPr>
        <p:txBody>
          <a:bodyPr/>
          <a:lstStyle/>
          <a:p>
            <a:r>
              <a:rPr lang="en-GB" dirty="0"/>
              <a:t>nationalgrideso.com</a:t>
            </a:r>
          </a:p>
          <a:p>
            <a:pPr lvl="1"/>
            <a:r>
              <a:rPr lang="en-GB" dirty="0"/>
              <a:t>National </a:t>
            </a:r>
            <a:r>
              <a:rPr lang="en-GB"/>
              <a:t>Grid ESO, Faraday </a:t>
            </a:r>
            <a:r>
              <a:rPr lang="en-GB" dirty="0"/>
              <a:t>House, Warwick Technology Park, </a:t>
            </a:r>
            <a:br>
              <a:rPr lang="en-GB" dirty="0"/>
            </a:br>
            <a:r>
              <a:rPr lang="en-GB" dirty="0"/>
              <a:t>Gallows Hill, Warwick, CV346DA</a:t>
            </a:r>
          </a:p>
        </p:txBody>
      </p:sp>
    </p:spTree>
    <p:extLst>
      <p:ext uri="{BB962C8B-B14F-4D97-AF65-F5344CB8AC3E}">
        <p14:creationId xmlns:p14="http://schemas.microsoft.com/office/powerpoint/2010/main" val="208566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48004123-C694-4DF0-8482-EB288FD3639B}"/>
              </a:ext>
            </a:extLst>
          </p:cNvPr>
          <p:cNvSpPr>
            <a:spLocks noGrp="1"/>
          </p:cNvSpPr>
          <p:nvPr>
            <p:ph type="pic" sz="quarter" idx="16"/>
          </p:nvPr>
        </p:nvSpPr>
        <p:spPr/>
      </p:sp>
      <p:sp>
        <p:nvSpPr>
          <p:cNvPr id="4" name="Title 3"/>
          <p:cNvSpPr>
            <a:spLocks noGrp="1"/>
          </p:cNvSpPr>
          <p:nvPr>
            <p:ph type="title"/>
          </p:nvPr>
        </p:nvSpPr>
        <p:spPr/>
        <p:txBody>
          <a:bodyPr/>
          <a:lstStyle/>
          <a:p>
            <a:r>
              <a:rPr lang="en-GB" dirty="0"/>
              <a:t>Housekeeping</a:t>
            </a:r>
          </a:p>
        </p:txBody>
      </p:sp>
      <p:sp>
        <p:nvSpPr>
          <p:cNvPr id="5" name="Content Placeholder 2"/>
          <p:cNvSpPr txBox="1">
            <a:spLocks/>
          </p:cNvSpPr>
          <p:nvPr/>
        </p:nvSpPr>
        <p:spPr bwMode="auto">
          <a:xfrm>
            <a:off x="334200" y="828314"/>
            <a:ext cx="8298755"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5829" tIns="42914" rIns="85829" bIns="42914" numCol="1" anchor="t" anchorCtr="0" compatLnSpc="1">
            <a:prstTxWarp prst="textNoShape">
              <a:avLst/>
            </a:prstTxWarp>
          </a:bodyPr>
          <a:lstStyle>
            <a:lvl1pPr marL="321857" indent="-321857" algn="l" rtl="0" eaLnBrk="1" fontAlgn="base" hangingPunct="1">
              <a:spcBef>
                <a:spcPct val="0"/>
              </a:spcBef>
              <a:spcAft>
                <a:spcPct val="50000"/>
              </a:spcAft>
              <a:buClr>
                <a:srgbClr val="0079C1"/>
              </a:buClr>
              <a:buFont typeface="Wingdings 2" pitchFamily="18" charset="2"/>
              <a:buChar char="¾"/>
              <a:defRPr sz="2300">
                <a:solidFill>
                  <a:schemeClr val="tx2"/>
                </a:solidFill>
                <a:latin typeface="+mn-lt"/>
                <a:ea typeface="+mn-ea"/>
                <a:cs typeface="+mn-cs"/>
              </a:defRPr>
            </a:lvl1pPr>
            <a:lvl2pPr marL="697357" indent="-268214" algn="l" rtl="0" eaLnBrk="1" fontAlgn="base" hangingPunct="1">
              <a:spcBef>
                <a:spcPct val="0"/>
              </a:spcBef>
              <a:spcAft>
                <a:spcPct val="50000"/>
              </a:spcAft>
              <a:buClr>
                <a:srgbClr val="0079C1"/>
              </a:buClr>
              <a:buFont typeface="Wingdings 2" pitchFamily="18" charset="2"/>
              <a:buChar char="¾"/>
              <a:defRPr sz="2100">
                <a:solidFill>
                  <a:schemeClr val="tx2"/>
                </a:solidFill>
                <a:latin typeface="+mn-lt"/>
                <a:ea typeface="+mn-ea"/>
              </a:defRPr>
            </a:lvl2pPr>
            <a:lvl3pPr marL="1072857" indent="-214572" algn="l" rtl="0" eaLnBrk="1" fontAlgn="base" hangingPunct="1">
              <a:spcBef>
                <a:spcPct val="0"/>
              </a:spcBef>
              <a:spcAft>
                <a:spcPct val="50000"/>
              </a:spcAft>
              <a:buClr>
                <a:srgbClr val="0079C1"/>
              </a:buClr>
              <a:buFont typeface="Wingdings 2" pitchFamily="18" charset="2"/>
              <a:buChar char="¾"/>
              <a:defRPr sz="1900">
                <a:solidFill>
                  <a:schemeClr val="tx2"/>
                </a:solidFill>
                <a:latin typeface="+mn-lt"/>
                <a:ea typeface="+mn-ea"/>
              </a:defRPr>
            </a:lvl3pPr>
            <a:lvl4pPr marL="1502000" indent="-214572" algn="l" rtl="0" eaLnBrk="1" fontAlgn="base" hangingPunct="1">
              <a:spcBef>
                <a:spcPct val="0"/>
              </a:spcBef>
              <a:spcAft>
                <a:spcPct val="50000"/>
              </a:spcAft>
              <a:buClr>
                <a:srgbClr val="0079C1"/>
              </a:buClr>
              <a:buFont typeface="Wingdings 2" pitchFamily="18" charset="2"/>
              <a:buChar char="¾"/>
              <a:defRPr>
                <a:solidFill>
                  <a:schemeClr val="tx2"/>
                </a:solidFill>
                <a:latin typeface="+mn-lt"/>
                <a:ea typeface="+mn-ea"/>
              </a:defRPr>
            </a:lvl4pPr>
            <a:lvl5pPr marL="1931144" indent="-214572" algn="l" rtl="0" eaLnBrk="1" fontAlgn="base" hangingPunct="1">
              <a:spcBef>
                <a:spcPct val="0"/>
              </a:spcBef>
              <a:spcAft>
                <a:spcPct val="50000"/>
              </a:spcAft>
              <a:buClr>
                <a:srgbClr val="0079C1"/>
              </a:buClr>
              <a:buFont typeface="Wingdings 2" pitchFamily="18" charset="2"/>
              <a:buChar char="¾"/>
              <a:defRPr sz="1500">
                <a:solidFill>
                  <a:schemeClr val="tx2"/>
                </a:solidFill>
                <a:latin typeface="+mn-lt"/>
                <a:ea typeface="+mn-ea"/>
              </a:defRPr>
            </a:lvl5pPr>
            <a:lvl6pPr marL="2360286" indent="-214572" algn="l" rtl="0" eaLnBrk="1" fontAlgn="base" hangingPunct="1">
              <a:spcBef>
                <a:spcPct val="0"/>
              </a:spcBef>
              <a:spcAft>
                <a:spcPct val="50000"/>
              </a:spcAft>
              <a:buClr>
                <a:srgbClr val="0079C1"/>
              </a:buClr>
              <a:buFont typeface="Wingdings 2" pitchFamily="18" charset="2"/>
              <a:buChar char="¾"/>
              <a:defRPr sz="1500">
                <a:solidFill>
                  <a:schemeClr val="tx2"/>
                </a:solidFill>
                <a:latin typeface="+mn-lt"/>
                <a:ea typeface="+mn-ea"/>
              </a:defRPr>
            </a:lvl6pPr>
            <a:lvl7pPr marL="2789429" indent="-214572" algn="l" rtl="0" eaLnBrk="1" fontAlgn="base" hangingPunct="1">
              <a:spcBef>
                <a:spcPct val="0"/>
              </a:spcBef>
              <a:spcAft>
                <a:spcPct val="50000"/>
              </a:spcAft>
              <a:buClr>
                <a:srgbClr val="0079C1"/>
              </a:buClr>
              <a:buFont typeface="Wingdings 2" pitchFamily="18" charset="2"/>
              <a:buChar char="¾"/>
              <a:defRPr sz="1500">
                <a:solidFill>
                  <a:schemeClr val="tx2"/>
                </a:solidFill>
                <a:latin typeface="+mn-lt"/>
                <a:ea typeface="+mn-ea"/>
              </a:defRPr>
            </a:lvl7pPr>
            <a:lvl8pPr marL="3218572" indent="-214572" algn="l" rtl="0" eaLnBrk="1" fontAlgn="base" hangingPunct="1">
              <a:spcBef>
                <a:spcPct val="0"/>
              </a:spcBef>
              <a:spcAft>
                <a:spcPct val="50000"/>
              </a:spcAft>
              <a:buClr>
                <a:srgbClr val="0079C1"/>
              </a:buClr>
              <a:buFont typeface="Wingdings 2" pitchFamily="18" charset="2"/>
              <a:buChar char="¾"/>
              <a:defRPr sz="1500">
                <a:solidFill>
                  <a:schemeClr val="tx2"/>
                </a:solidFill>
                <a:latin typeface="+mn-lt"/>
                <a:ea typeface="+mn-ea"/>
              </a:defRPr>
            </a:lvl8pPr>
            <a:lvl9pPr marL="3647716" indent="-214572" algn="l" rtl="0" eaLnBrk="1" fontAlgn="base" hangingPunct="1">
              <a:spcBef>
                <a:spcPct val="0"/>
              </a:spcBef>
              <a:spcAft>
                <a:spcPct val="50000"/>
              </a:spcAft>
              <a:buClr>
                <a:srgbClr val="0079C1"/>
              </a:buClr>
              <a:buFont typeface="Wingdings 2" pitchFamily="18" charset="2"/>
              <a:buChar char="¾"/>
              <a:defRPr sz="1500">
                <a:solidFill>
                  <a:schemeClr val="tx2"/>
                </a:solidFill>
                <a:latin typeface="+mn-lt"/>
                <a:ea typeface="+mn-ea"/>
              </a:defRPr>
            </a:lvl9pPr>
          </a:lstStyle>
          <a:p>
            <a:pPr defTabSz="914400">
              <a:spcAft>
                <a:spcPts val="450"/>
              </a:spcAft>
              <a:defRPr/>
            </a:pPr>
            <a:r>
              <a:rPr lang="en-GB" sz="1600" dirty="0">
                <a:solidFill>
                  <a:schemeClr val="tx1"/>
                </a:solidFill>
              </a:rPr>
              <a:t>Fire alarms</a:t>
            </a:r>
          </a:p>
          <a:p>
            <a:pPr defTabSz="914400">
              <a:spcAft>
                <a:spcPts val="450"/>
              </a:spcAft>
              <a:defRPr/>
            </a:pPr>
            <a:r>
              <a:rPr lang="en-GB" sz="1600" dirty="0">
                <a:solidFill>
                  <a:schemeClr val="tx1"/>
                </a:solidFill>
              </a:rPr>
              <a:t>Facilities</a:t>
            </a:r>
          </a:p>
          <a:p>
            <a:pPr defTabSz="914400">
              <a:spcAft>
                <a:spcPts val="450"/>
              </a:spcAft>
              <a:defRPr/>
            </a:pPr>
            <a:r>
              <a:rPr lang="en-GB" sz="1600" dirty="0">
                <a:solidFill>
                  <a:schemeClr val="tx1"/>
                </a:solidFill>
              </a:rPr>
              <a:t>Red Lanyards</a:t>
            </a:r>
          </a:p>
          <a:p>
            <a:pPr lvl="1" defTabSz="914400">
              <a:defRPr/>
            </a:pPr>
            <a:endParaRPr lang="en-GB" sz="2000" kern="0" dirty="0">
              <a:solidFill>
                <a:srgbClr val="000000"/>
              </a:solidFill>
              <a:latin typeface="Arial"/>
              <a:ea typeface="ＭＳ Ｐゴシック"/>
            </a:endParaRPr>
          </a:p>
          <a:p>
            <a:pPr lvl="1" defTabSz="914400">
              <a:defRPr/>
            </a:pPr>
            <a:endParaRPr lang="en-GB" sz="2000" kern="0" dirty="0">
              <a:solidFill>
                <a:srgbClr val="000000"/>
              </a:solidFill>
              <a:latin typeface="Arial"/>
              <a:ea typeface="ＭＳ Ｐゴシック"/>
            </a:endParaRP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0092" y="274586"/>
            <a:ext cx="1431610" cy="1490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8049" y="2031690"/>
            <a:ext cx="1957216" cy="1657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3607" y="2046649"/>
            <a:ext cx="2070276" cy="1657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8180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5689A-C375-43FA-9B00-7F6913C5DC6D}"/>
              </a:ext>
            </a:extLst>
          </p:cNvPr>
          <p:cNvSpPr>
            <a:spLocks noGrp="1"/>
          </p:cNvSpPr>
          <p:nvPr>
            <p:ph type="title"/>
          </p:nvPr>
        </p:nvSpPr>
        <p:spPr/>
        <p:txBody>
          <a:bodyPr/>
          <a:lstStyle/>
          <a:p>
            <a:r>
              <a:rPr lang="en-GB" dirty="0"/>
              <a:t>Introductions and Apologies </a:t>
            </a:r>
          </a:p>
        </p:txBody>
      </p:sp>
      <p:sp>
        <p:nvSpPr>
          <p:cNvPr id="10" name="Text Placeholder 9">
            <a:extLst>
              <a:ext uri="{FF2B5EF4-FFF2-40B4-BE49-F238E27FC236}">
                <a16:creationId xmlns:a16="http://schemas.microsoft.com/office/drawing/2014/main" id="{16E55317-8425-4743-803D-B757134B2595}"/>
              </a:ext>
            </a:extLst>
          </p:cNvPr>
          <p:cNvSpPr>
            <a:spLocks noGrp="1"/>
          </p:cNvSpPr>
          <p:nvPr>
            <p:ph type="body" sz="quarter" idx="4294967295"/>
          </p:nvPr>
        </p:nvSpPr>
        <p:spPr>
          <a:xfrm>
            <a:off x="323550" y="771550"/>
            <a:ext cx="8388910" cy="3123932"/>
          </a:xfrm>
        </p:spPr>
        <p:txBody>
          <a:bodyPr/>
          <a:lstStyle/>
          <a:p>
            <a:r>
              <a:rPr lang="en-GB" dirty="0"/>
              <a:t>Apologies </a:t>
            </a:r>
          </a:p>
          <a:p>
            <a:r>
              <a:rPr lang="en-GB" sz="1600" b="0" dirty="0">
                <a:solidFill>
                  <a:schemeClr val="tx1"/>
                </a:solidFill>
              </a:rPr>
              <a:t>NA</a:t>
            </a:r>
            <a:endParaRPr lang="en-GB" sz="1600" b="0" dirty="0"/>
          </a:p>
          <a:p>
            <a:endParaRPr lang="en-GB" sz="1200" dirty="0">
              <a:solidFill>
                <a:schemeClr val="tx1"/>
              </a:solidFill>
            </a:endParaRPr>
          </a:p>
          <a:p>
            <a:pPr marL="171450" lvl="1" indent="-171450">
              <a:buFont typeface="Arial" panose="020B0604020202020204" pitchFamily="34" charset="0"/>
              <a:buChar char="•"/>
            </a:pPr>
            <a:endParaRPr lang="en-GB" sz="1000" dirty="0"/>
          </a:p>
          <a:p>
            <a:pPr lvl="1"/>
            <a:r>
              <a:rPr lang="en-GB" sz="1800" b="1" dirty="0">
                <a:solidFill>
                  <a:schemeClr val="accent1"/>
                </a:solidFill>
              </a:rPr>
              <a:t>Alternate </a:t>
            </a:r>
          </a:p>
          <a:p>
            <a:pPr lvl="1"/>
            <a:r>
              <a:rPr lang="en-GB" dirty="0"/>
              <a:t>NA</a:t>
            </a:r>
          </a:p>
          <a:p>
            <a:endParaRPr lang="en-GB" dirty="0"/>
          </a:p>
          <a:p>
            <a:r>
              <a:rPr lang="en-GB" dirty="0"/>
              <a:t>Observers</a:t>
            </a:r>
          </a:p>
          <a:p>
            <a:r>
              <a:rPr lang="en-GB" sz="1600" b="0" dirty="0">
                <a:solidFill>
                  <a:schemeClr val="tx1"/>
                </a:solidFill>
              </a:rPr>
              <a:t>Grace Smith</a:t>
            </a:r>
          </a:p>
          <a:p>
            <a:endParaRPr lang="en-GB" sz="1600" b="0" dirty="0"/>
          </a:p>
        </p:txBody>
      </p:sp>
    </p:spTree>
    <p:extLst>
      <p:ext uri="{BB962C8B-B14F-4D97-AF65-F5344CB8AC3E}">
        <p14:creationId xmlns:p14="http://schemas.microsoft.com/office/powerpoint/2010/main" val="2927675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12402" r="12402"/>
          <a:stretch>
            <a:fillRect/>
          </a:stretch>
        </p:blipFill>
        <p:spPr/>
      </p:pic>
      <p:sp>
        <p:nvSpPr>
          <p:cNvPr id="6" name="Rectangle 5">
            <a:extLst>
              <a:ext uri="{FF2B5EF4-FFF2-40B4-BE49-F238E27FC236}">
                <a16:creationId xmlns:a16="http://schemas.microsoft.com/office/drawing/2014/main" id="{901A6D01-10D9-4EBB-B563-2A96FFEC9E0F}"/>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
        <p:nvSpPr>
          <p:cNvPr id="7" name="Title 23">
            <a:extLst>
              <a:ext uri="{FF2B5EF4-FFF2-40B4-BE49-F238E27FC236}">
                <a16:creationId xmlns:a16="http://schemas.microsoft.com/office/drawing/2014/main" id="{3CA4D46D-A669-46DA-A93E-1C9EEDD1E0CA}"/>
              </a:ext>
            </a:extLst>
          </p:cNvPr>
          <p:cNvSpPr txBox="1">
            <a:spLocks/>
          </p:cNvSpPr>
          <p:nvPr/>
        </p:nvSpPr>
        <p:spPr>
          <a:xfrm>
            <a:off x="539552" y="375506"/>
            <a:ext cx="8495999" cy="295466"/>
          </a:xfrm>
          <a:prstGeom prst="rect">
            <a:avLst/>
          </a:prstGeom>
        </p:spPr>
        <p:txBody>
          <a:bodyPr vert="horz" wrap="square" lIns="0" tIns="0" rIns="0" bIns="0" rtlCol="0" anchor="t">
            <a:noAutofit/>
          </a:bodyPr>
          <a:lstStyle>
            <a:lvl1pPr>
              <a:lnSpc>
                <a:spcPct val="80000"/>
              </a:lnSpc>
              <a:defRPr sz="2400" b="1">
                <a:solidFill>
                  <a:schemeClr val="accent1"/>
                </a:solidFill>
                <a:latin typeface="+mj-lt"/>
                <a:ea typeface="+mj-ea"/>
                <a:cs typeface="+mj-cs"/>
              </a:defRPr>
            </a:lvl1pPr>
          </a:lstStyle>
          <a:p>
            <a:pPr algn="r" defTabSz="914400"/>
            <a:r>
              <a:rPr lang="en-GB" kern="0" dirty="0"/>
              <a:t>Approval of Panel </a:t>
            </a:r>
          </a:p>
          <a:p>
            <a:pPr algn="r" defTabSz="914400"/>
            <a:r>
              <a:rPr lang="en-GB" kern="0" dirty="0"/>
              <a:t>Minutes </a:t>
            </a:r>
            <a:br>
              <a:rPr lang="en-GB" kern="0" dirty="0"/>
            </a:br>
            <a:endParaRPr lang="en-GB" kern="0" dirty="0"/>
          </a:p>
          <a:p>
            <a:pPr algn="r" defTabSz="914400"/>
            <a:br>
              <a:rPr lang="en-GB" kern="0" dirty="0"/>
            </a:br>
            <a:r>
              <a:rPr lang="en-GB" sz="1800" b="0" kern="0" dirty="0">
                <a:solidFill>
                  <a:schemeClr val="tx1"/>
                </a:solidFill>
              </a:rPr>
              <a:t>31 May 2019</a:t>
            </a:r>
          </a:p>
        </p:txBody>
      </p:sp>
    </p:spTree>
    <p:extLst>
      <p:ext uri="{BB962C8B-B14F-4D97-AF65-F5344CB8AC3E}">
        <p14:creationId xmlns:p14="http://schemas.microsoft.com/office/powerpoint/2010/main" val="2224930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id="{7EB26CF3-77F4-4297-B9FA-F263BFE8BFC6}"/>
              </a:ext>
            </a:extLst>
          </p:cNvPr>
          <p:cNvPicPr>
            <a:picLocks noGrp="1" noChangeAspect="1"/>
          </p:cNvPicPr>
          <p:nvPr>
            <p:ph type="pic" sz="quarter" idx="16"/>
          </p:nvPr>
        </p:nvPicPr>
        <p:blipFill rotWithShape="1">
          <a:blip r:embed="rId2">
            <a:extLst>
              <a:ext uri="{28A0092B-C50C-407E-A947-70E740481C1C}">
                <a14:useLocalDpi xmlns:a14="http://schemas.microsoft.com/office/drawing/2010/main" val="0"/>
              </a:ext>
            </a:extLst>
          </a:blip>
          <a:srcRect l="1666" r="1504"/>
          <a:stretch/>
        </p:blipFill>
        <p:spPr>
          <a:xfrm>
            <a:off x="2030159" y="0"/>
            <a:ext cx="7113841" cy="5142778"/>
          </a:xfrm>
        </p:spPr>
      </p:pic>
      <p:sp>
        <p:nvSpPr>
          <p:cNvPr id="15" name="Title 14">
            <a:extLst>
              <a:ext uri="{FF2B5EF4-FFF2-40B4-BE49-F238E27FC236}">
                <a16:creationId xmlns:a16="http://schemas.microsoft.com/office/drawing/2014/main" id="{E98AECA4-50D7-4847-A349-4B08F5490B38}"/>
              </a:ext>
            </a:extLst>
          </p:cNvPr>
          <p:cNvSpPr>
            <a:spLocks noGrp="1"/>
          </p:cNvSpPr>
          <p:nvPr>
            <p:ph type="title"/>
          </p:nvPr>
        </p:nvSpPr>
        <p:spPr/>
        <p:txBody>
          <a:bodyPr/>
          <a:lstStyle/>
          <a:p>
            <a:r>
              <a:rPr lang="en-GB" dirty="0"/>
              <a:t>Actions Log</a:t>
            </a:r>
          </a:p>
        </p:txBody>
      </p:sp>
      <p:sp>
        <p:nvSpPr>
          <p:cNvPr id="6" name="Rectangle 5">
            <a:extLst>
              <a:ext uri="{FF2B5EF4-FFF2-40B4-BE49-F238E27FC236}">
                <a16:creationId xmlns:a16="http://schemas.microsoft.com/office/drawing/2014/main" id="{CFA3F7CD-48A8-40E5-B2BF-E4EAC40B60C3}"/>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Tree>
    <p:extLst>
      <p:ext uri="{BB962C8B-B14F-4D97-AF65-F5344CB8AC3E}">
        <p14:creationId xmlns:p14="http://schemas.microsoft.com/office/powerpoint/2010/main" val="986114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a:extLst>
              <a:ext uri="{FF2B5EF4-FFF2-40B4-BE49-F238E27FC236}">
                <a16:creationId xmlns:a16="http://schemas.microsoft.com/office/drawing/2014/main" id="{F15A67D2-6533-4EF9-87E7-408A5AB91AEE}"/>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12402" r="12402"/>
          <a:stretch>
            <a:fillRect/>
          </a:stretch>
        </p:blipFill>
        <p:spPr/>
      </p:pic>
      <p:sp>
        <p:nvSpPr>
          <p:cNvPr id="6" name="Rectangle 5">
            <a:extLst>
              <a:ext uri="{FF2B5EF4-FFF2-40B4-BE49-F238E27FC236}">
                <a16:creationId xmlns:a16="http://schemas.microsoft.com/office/drawing/2014/main" id="{901A6D01-10D9-4EBB-B563-2A96FFEC9E0F}"/>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sp>
        <p:nvSpPr>
          <p:cNvPr id="7" name="Title 23">
            <a:extLst>
              <a:ext uri="{FF2B5EF4-FFF2-40B4-BE49-F238E27FC236}">
                <a16:creationId xmlns:a16="http://schemas.microsoft.com/office/drawing/2014/main" id="{3CA4D46D-A669-46DA-A93E-1C9EEDD1E0CA}"/>
              </a:ext>
            </a:extLst>
          </p:cNvPr>
          <p:cNvSpPr txBox="1">
            <a:spLocks/>
          </p:cNvSpPr>
          <p:nvPr/>
        </p:nvSpPr>
        <p:spPr>
          <a:xfrm>
            <a:off x="539552" y="375506"/>
            <a:ext cx="8495999" cy="295466"/>
          </a:xfrm>
          <a:prstGeom prst="rect">
            <a:avLst/>
          </a:prstGeom>
        </p:spPr>
        <p:txBody>
          <a:bodyPr vert="horz" wrap="square" lIns="0" tIns="0" rIns="0" bIns="0" rtlCol="0" anchor="t">
            <a:noAutofit/>
          </a:bodyPr>
          <a:lstStyle>
            <a:lvl1pPr>
              <a:lnSpc>
                <a:spcPct val="80000"/>
              </a:lnSpc>
              <a:defRPr sz="2400" b="1">
                <a:solidFill>
                  <a:schemeClr val="accent1"/>
                </a:solidFill>
                <a:latin typeface="+mj-lt"/>
                <a:ea typeface="+mj-ea"/>
                <a:cs typeface="+mj-cs"/>
              </a:defRPr>
            </a:lvl1pPr>
          </a:lstStyle>
          <a:p>
            <a:pPr algn="r" defTabSz="914400"/>
            <a:r>
              <a:rPr lang="en-GB" kern="0" dirty="0"/>
              <a:t>Authority Decisions</a:t>
            </a:r>
          </a:p>
          <a:p>
            <a:pPr algn="r" defTabSz="914400"/>
            <a:br>
              <a:rPr lang="en-GB" kern="0" dirty="0"/>
            </a:br>
            <a:r>
              <a:rPr lang="en-GB" sz="1800" b="0" kern="0" dirty="0">
                <a:solidFill>
                  <a:schemeClr val="tx1"/>
                </a:solidFill>
              </a:rPr>
              <a:t>Nadir </a:t>
            </a:r>
            <a:r>
              <a:rPr lang="en-GB" sz="1800" b="0" dirty="0">
                <a:solidFill>
                  <a:schemeClr val="tx1"/>
                </a:solidFill>
              </a:rPr>
              <a:t>Hafeez, </a:t>
            </a:r>
          </a:p>
          <a:p>
            <a:pPr algn="r" defTabSz="914400"/>
            <a:r>
              <a:rPr lang="en-GB" sz="1800" b="0" dirty="0">
                <a:solidFill>
                  <a:schemeClr val="tx1"/>
                </a:solidFill>
              </a:rPr>
              <a:t>Ofgem</a:t>
            </a:r>
            <a:endParaRPr lang="en-GB" sz="1800" b="0" kern="0" dirty="0">
              <a:solidFill>
                <a:schemeClr val="tx1"/>
              </a:solidFill>
            </a:endParaRPr>
          </a:p>
        </p:txBody>
      </p:sp>
    </p:spTree>
    <p:extLst>
      <p:ext uri="{BB962C8B-B14F-4D97-AF65-F5344CB8AC3E}">
        <p14:creationId xmlns:p14="http://schemas.microsoft.com/office/powerpoint/2010/main" val="1151153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t="12430" b="12430"/>
          <a:stretch/>
        </p:blipFill>
        <p:spPr/>
      </p:pic>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p:txBody>
          <a:bodyPr/>
          <a:lstStyle/>
          <a:p>
            <a:r>
              <a:rPr lang="en-GB" dirty="0">
                <a:solidFill>
                  <a:schemeClr val="bg1"/>
                </a:solidFill>
              </a:rPr>
              <a:t>New Modifications </a:t>
            </a: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endParaRPr lang="en-GB" dirty="0">
              <a:solidFill>
                <a:schemeClr val="bg1"/>
              </a:solidFill>
            </a:endParaRPr>
          </a:p>
        </p:txBody>
      </p:sp>
      <p:sp>
        <p:nvSpPr>
          <p:cNvPr id="12" name="Rectangle 11">
            <a:extLst>
              <a:ext uri="{FF2B5EF4-FFF2-40B4-BE49-F238E27FC236}">
                <a16:creationId xmlns:a16="http://schemas.microsoft.com/office/drawing/2014/main" id="{45893458-BB27-4306-B44E-55E6F4694536}"/>
              </a:ext>
            </a:extLst>
          </p:cNvPr>
          <p:cNvSpPr/>
          <p:nvPr/>
        </p:nvSpPr>
        <p:spPr>
          <a:xfrm>
            <a:off x="9350411" y="2368427"/>
            <a:ext cx="1729185" cy="92333"/>
          </a:xfrm>
          <a:prstGeom prst="rect">
            <a:avLst/>
          </a:prstGeom>
          <a:solidFill>
            <a:schemeClr val="bg1">
              <a:lumMod val="95000"/>
            </a:schemeClr>
          </a:solidFill>
        </p:spPr>
        <p:txBody>
          <a:bodyPr wrap="square" lIns="0" tIns="0" rIns="0" bIns="0" rtlCol="0" anchor="ctr">
            <a:spAutoFit/>
          </a:bodyPr>
          <a:lstStyle/>
          <a:p>
            <a:r>
              <a:rPr lang="en-GB" sz="600" dirty="0">
                <a:cs typeface="Arial" panose="020B0604020202020204" pitchFamily="34" charset="0"/>
                <a:hlinkClick r:id="rId3"/>
              </a:rPr>
              <a:t>https://nationalgrid.onbrandcloud.com/login/</a:t>
            </a:r>
            <a:endParaRPr lang="en-GB" sz="600" dirty="0">
              <a:cs typeface="Arial" panose="020B0604020202020204" pitchFamily="34" charset="0"/>
            </a:endParaRPr>
          </a:p>
        </p:txBody>
      </p:sp>
    </p:spTree>
    <p:extLst>
      <p:ext uri="{BB962C8B-B14F-4D97-AF65-F5344CB8AC3E}">
        <p14:creationId xmlns:p14="http://schemas.microsoft.com/office/powerpoint/2010/main" val="2963693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FB56902D-D62E-4F25-9932-AD98912B6E88}"/>
              </a:ext>
            </a:extLst>
          </p:cNvPr>
          <p:cNvSpPr>
            <a:spLocks noGrp="1"/>
          </p:cNvSpPr>
          <p:nvPr>
            <p:ph type="pic" sz="quarter" idx="14"/>
          </p:nvPr>
        </p:nvSpPr>
        <p:spPr/>
      </p:sp>
      <p:sp>
        <p:nvSpPr>
          <p:cNvPr id="21" name="Title 20">
            <a:extLst>
              <a:ext uri="{FF2B5EF4-FFF2-40B4-BE49-F238E27FC236}">
                <a16:creationId xmlns:a16="http://schemas.microsoft.com/office/drawing/2014/main" id="{708D62AD-89DC-4DA7-AA12-1176EDCA180B}"/>
              </a:ext>
            </a:extLst>
          </p:cNvPr>
          <p:cNvSpPr>
            <a:spLocks noGrp="1"/>
          </p:cNvSpPr>
          <p:nvPr>
            <p:ph type="title"/>
          </p:nvPr>
        </p:nvSpPr>
        <p:spPr/>
        <p:txBody>
          <a:bodyPr/>
          <a:lstStyle/>
          <a:p>
            <a:r>
              <a:rPr lang="en-GB" dirty="0">
                <a:solidFill>
                  <a:schemeClr val="bg1"/>
                </a:solidFill>
              </a:rPr>
              <a:t>In Flight Modifications</a:t>
            </a:r>
            <a:br>
              <a:rPr lang="en-GB" dirty="0">
                <a:solidFill>
                  <a:schemeClr val="bg1"/>
                </a:solidFill>
              </a:rPr>
            </a:br>
            <a:br>
              <a:rPr lang="en-GB" dirty="0">
                <a:solidFill>
                  <a:schemeClr val="bg1"/>
                </a:solidFill>
              </a:rPr>
            </a:br>
            <a:r>
              <a:rPr lang="en-GB" sz="1800" b="0" dirty="0"/>
              <a:t>Rachel Hinsley, </a:t>
            </a:r>
            <a:br>
              <a:rPr lang="en-GB" sz="1800" b="0" dirty="0"/>
            </a:br>
            <a:r>
              <a:rPr lang="en-GB" sz="1800" b="0" dirty="0"/>
              <a:t>Code Administrator Representative</a:t>
            </a:r>
            <a:br>
              <a:rPr lang="en-GB" dirty="0">
                <a:solidFill>
                  <a:schemeClr val="bg1"/>
                </a:solidFill>
              </a:rPr>
            </a:br>
            <a:br>
              <a:rPr lang="en-GB" dirty="0">
                <a:solidFill>
                  <a:schemeClr val="bg1"/>
                </a:solidFill>
              </a:rPr>
            </a:br>
            <a:br>
              <a:rPr lang="en-GB" dirty="0">
                <a:solidFill>
                  <a:schemeClr val="bg1"/>
                </a:solidFill>
              </a:rPr>
            </a:br>
            <a:endParaRPr lang="en-GB" dirty="0">
              <a:solidFill>
                <a:schemeClr val="bg1"/>
              </a:solidFill>
            </a:endParaRPr>
          </a:p>
        </p:txBody>
      </p:sp>
    </p:spTree>
    <p:extLst>
      <p:ext uri="{BB962C8B-B14F-4D97-AF65-F5344CB8AC3E}">
        <p14:creationId xmlns:p14="http://schemas.microsoft.com/office/powerpoint/2010/main" val="2339863989"/>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Read-Only]" id="{555EBCBA-0525-4C1D-AB08-C150EB6B74ED}" vid="{0AC6A0BD-E710-44F5-BF72-67516B2373D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BE5FED5DB6544D9FACF5EB6194308A" ma:contentTypeVersion="2" ma:contentTypeDescription="Create a new document." ma:contentTypeScope="" ma:versionID="3d9e2bc97aad436bf7e5afedd19a9ca4">
  <xsd:schema xmlns:xsd="http://www.w3.org/2001/XMLSchema" xmlns:xs="http://www.w3.org/2001/XMLSchema" xmlns:p="http://schemas.microsoft.com/office/2006/metadata/properties" xmlns:ns2="2c4a82d1-790b-4937-b400-0f0f718c57a9" targetNamespace="http://schemas.microsoft.com/office/2006/metadata/properties" ma:root="true" ma:fieldsID="524d516a5fc48f0a31bebfb2190d43e3" ns2:_="">
    <xsd:import namespace="2c4a82d1-790b-4937-b400-0f0f718c57a9"/>
    <xsd:element name="properties">
      <xsd:complexType>
        <xsd:sequence>
          <xsd:element name="documentManagement">
            <xsd:complexType>
              <xsd:all>
                <xsd:element ref="ns2:Folder"/>
                <xsd:element ref="ns2:File_x0020_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a82d1-790b-4937-b400-0f0f718c57a9" elementFormDefault="qualified">
    <xsd:import namespace="http://schemas.microsoft.com/office/2006/documentManagement/types"/>
    <xsd:import namespace="http://schemas.microsoft.com/office/infopath/2007/PartnerControls"/>
    <xsd:element name="Folder" ma:index="8" ma:displayName="Folder" ma:format="Dropdown" ma:internalName="Folder">
      <xsd:simpleType>
        <xsd:restriction base="dms:Choice">
          <xsd:enumeration value="SO visual identity"/>
          <xsd:enumeration value="OneSO"/>
        </xsd:restriction>
      </xsd:simpleType>
    </xsd:element>
    <xsd:element name="File_x0020_Owner" ma:index="9" ma:displayName="File Owner" ma:list="UserInfo" ma:SharePointGroup="0" ma:internalName="File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File_x0020_Owner xmlns="2c4a82d1-790b-4937-b400-0f0f718c57a9">
      <UserInfo>
        <DisplayName>Moran, Christine</DisplayName>
        <AccountId>357</AccountId>
        <AccountType/>
      </UserInfo>
    </File_x0020_Owner>
    <Folder xmlns="2c4a82d1-790b-4937-b400-0f0f718c57a9">SO visual identity</Folder>
  </documentManagement>
</p:properties>
</file>

<file path=customXml/itemProps1.xml><?xml version="1.0" encoding="utf-8"?>
<ds:datastoreItem xmlns:ds="http://schemas.openxmlformats.org/officeDocument/2006/customXml" ds:itemID="{53061ABB-9AE4-44EB-9F2C-2728C9F386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a82d1-790b-4937-b400-0f0f718c5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55E7DEA-430B-4E13-8AF2-BBD10B195947}">
  <ds:schemaRefs>
    <ds:schemaRef ds:uri="http://schemas.microsoft.com/sharepoint/v3/contenttype/forms"/>
  </ds:schemaRefs>
</ds:datastoreItem>
</file>

<file path=customXml/itemProps3.xml><?xml version="1.0" encoding="utf-8"?>
<ds:datastoreItem xmlns:ds="http://schemas.openxmlformats.org/officeDocument/2006/customXml" ds:itemID="{E948300F-9418-4A15-9252-8DA3C7F91939}">
  <ds:schemaRefs>
    <ds:schemaRef ds:uri="http://purl.org/dc/elements/1.1/"/>
    <ds:schemaRef ds:uri="http://schemas.microsoft.com/office/2006/documentManagement/types"/>
    <ds:schemaRef ds:uri="http://www.w3.org/XML/1998/namespace"/>
    <ds:schemaRef ds:uri="http://purl.org/dc/dcmitype/"/>
    <ds:schemaRef ds:uri="http://schemas.microsoft.com/office/2006/metadata/properties"/>
    <ds:schemaRef ds:uri="http://purl.org/dc/terms/"/>
    <ds:schemaRef ds:uri="http://schemas.microsoft.com/office/infopath/2007/PartnerControls"/>
    <ds:schemaRef ds:uri="http://schemas.openxmlformats.org/package/2006/metadata/core-properties"/>
    <ds:schemaRef ds:uri="2c4a82d1-790b-4937-b400-0f0f718c57a9"/>
  </ds:schemaRefs>
</ds:datastoreItem>
</file>

<file path=docProps/app.xml><?xml version="1.0" encoding="utf-8"?>
<Properties xmlns="http://schemas.openxmlformats.org/officeDocument/2006/extended-properties" xmlns:vt="http://schemas.openxmlformats.org/officeDocument/2006/docPropsVTypes">
  <Template>CUSC March Panel Slides v0.1.pptx</Template>
  <TotalTime>1892</TotalTime>
  <Words>624</Words>
  <Application>Microsoft Office PowerPoint</Application>
  <PresentationFormat>On-screen Show (16:9)</PresentationFormat>
  <Paragraphs>131</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ＭＳ Ｐゴシック</vt:lpstr>
      <vt:lpstr>Arial</vt:lpstr>
      <vt:lpstr>Symbol</vt:lpstr>
      <vt:lpstr>Wingdings</vt:lpstr>
      <vt:lpstr>Wingdings 2</vt:lpstr>
      <vt:lpstr>Office Theme</vt:lpstr>
      <vt:lpstr>CUSC Panel </vt:lpstr>
      <vt:lpstr>Welcome</vt:lpstr>
      <vt:lpstr>Housekeeping</vt:lpstr>
      <vt:lpstr>Introductions and Apologies </vt:lpstr>
      <vt:lpstr>PowerPoint Presentation</vt:lpstr>
      <vt:lpstr>Actions Log</vt:lpstr>
      <vt:lpstr>PowerPoint Presentation</vt:lpstr>
      <vt:lpstr>New Modifications       </vt:lpstr>
      <vt:lpstr>In Flight Modifications  Rachel Hinsley,  Code Administrator Representative   </vt:lpstr>
      <vt:lpstr>PowerPoint Presentation</vt:lpstr>
      <vt:lpstr>CMP280 /281 – Workgroup Report    </vt:lpstr>
      <vt:lpstr>CMP280/281 - Background</vt:lpstr>
      <vt:lpstr>CMP280 / 281 – Workgroup Consultation</vt:lpstr>
      <vt:lpstr>CMP280 / 281 – Workgroup Voting</vt:lpstr>
      <vt:lpstr>CMP292 – Terms of Reference</vt:lpstr>
      <vt:lpstr>CMP280 / CMP281 – Next Steps</vt:lpstr>
      <vt:lpstr>Prioritisation </vt:lpstr>
      <vt:lpstr>Standing Groups</vt:lpstr>
      <vt:lpstr>European Code Development   </vt:lpstr>
      <vt:lpstr>Industry Updates         </vt:lpstr>
      <vt:lpstr>Relevant Interruptions Claim</vt:lpstr>
      <vt:lpstr>CACoP update    </vt:lpstr>
      <vt:lpstr>CACoP Update</vt:lpstr>
      <vt:lpstr>AOB</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CUSC Panel</dc:title>
  <dc:creator>Hinsley1 (ESO), Rachel</dc:creator>
  <cp:lastModifiedBy>Hinsley1 (ESO), Rachel</cp:lastModifiedBy>
  <cp:revision>57</cp:revision>
  <cp:lastPrinted>2018-08-16T14:40:27Z</cp:lastPrinted>
  <dcterms:created xsi:type="dcterms:W3CDTF">2019-03-21T10:47:33Z</dcterms:created>
  <dcterms:modified xsi:type="dcterms:W3CDTF">2019-06-20T13:22:52Z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AdHocReviewCycleID">
    <vt:i4>-1027423372</vt:i4>
  </property>
  <property fmtid="{D5CDD505-2E9C-101B-9397-08002B2CF9AE}" pid="6" name="_NewReviewCycle">
    <vt:lpwstr/>
  </property>
  <property fmtid="{D5CDD505-2E9C-101B-9397-08002B2CF9AE}" pid="7" name="_EmailSubject">
    <vt:lpwstr>ESO Word Report Template and Board report </vt:lpwstr>
  </property>
  <property fmtid="{D5CDD505-2E9C-101B-9397-08002B2CF9AE}" pid="8" name="_AuthorEmail">
    <vt:lpwstr>Caroline.Mackinnon@nationalgrid.com</vt:lpwstr>
  </property>
  <property fmtid="{D5CDD505-2E9C-101B-9397-08002B2CF9AE}" pid="9" name="_AuthorEmailDisplayName">
    <vt:lpwstr>Mackinnon, Caroline</vt:lpwstr>
  </property>
  <property fmtid="{D5CDD505-2E9C-101B-9397-08002B2CF9AE}" pid="10" name="ContentTypeId">
    <vt:lpwstr>0x01010097BE5FED5DB6544D9FACF5EB6194308A</vt:lpwstr>
  </property>
</Properties>
</file>