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8" r:id="rId5"/>
    <p:sldMasterId id="2147483681" r:id="rId6"/>
    <p:sldMasterId id="2147483694" r:id="rId7"/>
  </p:sldMasterIdLst>
  <p:notesMasterIdLst>
    <p:notesMasterId r:id="rId26"/>
  </p:notesMasterIdLst>
  <p:sldIdLst>
    <p:sldId id="425" r:id="rId8"/>
    <p:sldId id="381" r:id="rId9"/>
    <p:sldId id="382" r:id="rId10"/>
    <p:sldId id="420" r:id="rId11"/>
    <p:sldId id="383" r:id="rId12"/>
    <p:sldId id="384" r:id="rId13"/>
    <p:sldId id="385" r:id="rId14"/>
    <p:sldId id="386" r:id="rId15"/>
    <p:sldId id="387" r:id="rId16"/>
    <p:sldId id="388" r:id="rId17"/>
    <p:sldId id="422" r:id="rId18"/>
    <p:sldId id="394" r:id="rId19"/>
    <p:sldId id="424" r:id="rId20"/>
    <p:sldId id="417" r:id="rId21"/>
    <p:sldId id="367" r:id="rId22"/>
    <p:sldId id="418" r:id="rId23"/>
    <p:sldId id="415" r:id="rId24"/>
    <p:sldId id="423" r:id="rId2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9933"/>
    <a:srgbClr val="0D9F1B"/>
    <a:srgbClr val="008000"/>
    <a:srgbClr val="D73003"/>
    <a:srgbClr val="CD3E21"/>
    <a:srgbClr val="08D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988" autoAdjust="0"/>
  </p:normalViewPr>
  <p:slideViewPr>
    <p:cSldViewPr>
      <p:cViewPr>
        <p:scale>
          <a:sx n="66" d="100"/>
          <a:sy n="66" d="100"/>
        </p:scale>
        <p:origin x="-127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951E0-FAE6-4DAE-8B39-9915B92189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AB6D8A-6DA9-40BF-9ADE-828BAAC1E809}">
      <dgm:prSet phldrT="[Text]"/>
      <dgm:spPr/>
      <dgm:t>
        <a:bodyPr/>
        <a:lstStyle/>
        <a:p>
          <a:r>
            <a:rPr lang="en-GB" dirty="0" smtClean="0"/>
            <a:t>SGUs</a:t>
          </a:r>
          <a:endParaRPr lang="en-GB" dirty="0"/>
        </a:p>
      </dgm:t>
    </dgm:pt>
    <dgm:pt modelId="{B25C3DCD-7F70-4EBC-8B72-D6350A03AFA9}" type="parTrans" cxnId="{FD6A7765-1665-4D26-A1E4-3B6D88C02B6E}">
      <dgm:prSet/>
      <dgm:spPr/>
      <dgm:t>
        <a:bodyPr/>
        <a:lstStyle/>
        <a:p>
          <a:endParaRPr lang="en-GB"/>
        </a:p>
      </dgm:t>
    </dgm:pt>
    <dgm:pt modelId="{0106707A-D6BD-4AB5-A173-087C33760BA8}" type="sibTrans" cxnId="{FD6A7765-1665-4D26-A1E4-3B6D88C02B6E}">
      <dgm:prSet/>
      <dgm:spPr/>
      <dgm:t>
        <a:bodyPr/>
        <a:lstStyle/>
        <a:p>
          <a:endParaRPr lang="en-GB"/>
        </a:p>
      </dgm:t>
    </dgm:pt>
    <dgm:pt modelId="{D2F0556D-FBB0-4AF3-BF03-ED0B4939D9AD}">
      <dgm:prSet phldrT="[Text]"/>
      <dgm:spPr/>
      <dgm:t>
        <a:bodyPr/>
        <a:lstStyle/>
        <a:p>
          <a:r>
            <a:rPr lang="en-GB" dirty="0" smtClean="0"/>
            <a:t>Flexibility</a:t>
          </a:r>
          <a:endParaRPr lang="en-GB" dirty="0"/>
        </a:p>
      </dgm:t>
    </dgm:pt>
    <dgm:pt modelId="{A98470A1-84AF-44E9-A82A-31C1EB9CADF6}" type="parTrans" cxnId="{0A7116CF-F941-4955-AAA2-934BBF9491FA}">
      <dgm:prSet/>
      <dgm:spPr/>
      <dgm:t>
        <a:bodyPr/>
        <a:lstStyle/>
        <a:p>
          <a:endParaRPr lang="en-GB"/>
        </a:p>
      </dgm:t>
    </dgm:pt>
    <dgm:pt modelId="{3B065E5F-8183-463A-9298-60868C562FBE}" type="sibTrans" cxnId="{0A7116CF-F941-4955-AAA2-934BBF9491FA}">
      <dgm:prSet/>
      <dgm:spPr/>
      <dgm:t>
        <a:bodyPr/>
        <a:lstStyle/>
        <a:p>
          <a:endParaRPr lang="en-GB"/>
        </a:p>
      </dgm:t>
    </dgm:pt>
    <dgm:pt modelId="{8676BAE8-55C1-45AC-A910-E05D96597479}">
      <dgm:prSet phldrT="[Text]"/>
      <dgm:spPr/>
      <dgm:t>
        <a:bodyPr/>
        <a:lstStyle/>
        <a:p>
          <a:r>
            <a:rPr lang="en-GB" dirty="0" smtClean="0"/>
            <a:t>Reserve types</a:t>
          </a:r>
          <a:endParaRPr lang="en-GB" dirty="0"/>
        </a:p>
      </dgm:t>
    </dgm:pt>
    <dgm:pt modelId="{FF7EEF4F-3F11-49B4-B5C7-482BA2B61CE2}" type="parTrans" cxnId="{FE81A7F8-86F7-4C6A-8D70-4A0E72D050CE}">
      <dgm:prSet/>
      <dgm:spPr/>
      <dgm:t>
        <a:bodyPr/>
        <a:lstStyle/>
        <a:p>
          <a:endParaRPr lang="en-GB"/>
        </a:p>
      </dgm:t>
    </dgm:pt>
    <dgm:pt modelId="{8777CAC3-4495-453D-ADAE-20D5811C2621}" type="sibTrans" cxnId="{FE81A7F8-86F7-4C6A-8D70-4A0E72D050CE}">
      <dgm:prSet/>
      <dgm:spPr/>
      <dgm:t>
        <a:bodyPr/>
        <a:lstStyle/>
        <a:p>
          <a:endParaRPr lang="en-GB"/>
        </a:p>
      </dgm:t>
    </dgm:pt>
    <dgm:pt modelId="{759C4B12-0166-432B-BB6D-A435F8328FF1}">
      <dgm:prSet phldrT="[Text]"/>
      <dgm:spPr/>
      <dgm:t>
        <a:bodyPr/>
        <a:lstStyle/>
        <a:p>
          <a:r>
            <a:rPr lang="en-GB" b="1" dirty="0" smtClean="0"/>
            <a:t>Significant Grid Users</a:t>
          </a:r>
          <a:r>
            <a:rPr lang="en-GB" dirty="0" smtClean="0"/>
            <a:t>: scope of who this code applies to</a:t>
          </a:r>
          <a:endParaRPr lang="en-GB" dirty="0"/>
        </a:p>
      </dgm:t>
    </dgm:pt>
    <dgm:pt modelId="{120BD61C-7853-4428-ADDF-68D20BE05507}" type="parTrans" cxnId="{9E610A8B-EA83-487A-9581-086577C163CD}">
      <dgm:prSet/>
      <dgm:spPr/>
      <dgm:t>
        <a:bodyPr/>
        <a:lstStyle/>
        <a:p>
          <a:endParaRPr lang="en-GB"/>
        </a:p>
      </dgm:t>
    </dgm:pt>
    <dgm:pt modelId="{1E05B2DE-0931-4B92-B2C0-EBFA761638D7}" type="sibTrans" cxnId="{9E610A8B-EA83-487A-9581-086577C163CD}">
      <dgm:prSet/>
      <dgm:spPr/>
      <dgm:t>
        <a:bodyPr/>
        <a:lstStyle/>
        <a:p>
          <a:endParaRPr lang="en-GB"/>
        </a:p>
      </dgm:t>
    </dgm:pt>
    <dgm:pt modelId="{B97057D1-BB69-4F42-829E-CC9235C77ABF}">
      <dgm:prSet phldrT="[Text]"/>
      <dgm:spPr/>
      <dgm:t>
        <a:bodyPr/>
        <a:lstStyle/>
        <a:p>
          <a:r>
            <a:rPr lang="en-GB" dirty="0" smtClean="0"/>
            <a:t>Article 40.5 gives wide ‘wiggle room’ to apply the data requirements appropriately</a:t>
          </a:r>
          <a:endParaRPr lang="en-GB" dirty="0"/>
        </a:p>
      </dgm:t>
    </dgm:pt>
    <dgm:pt modelId="{FFD978BF-B793-4729-9132-45BA834DE169}" type="parTrans" cxnId="{B96E38AC-6A13-43E8-BDF9-2FE42F0637C9}">
      <dgm:prSet/>
      <dgm:spPr/>
      <dgm:t>
        <a:bodyPr/>
        <a:lstStyle/>
        <a:p>
          <a:endParaRPr lang="en-GB"/>
        </a:p>
      </dgm:t>
    </dgm:pt>
    <dgm:pt modelId="{7061884F-420A-416E-9319-6D78DFD74F57}" type="sibTrans" cxnId="{B96E38AC-6A13-43E8-BDF9-2FE42F0637C9}">
      <dgm:prSet/>
      <dgm:spPr/>
      <dgm:t>
        <a:bodyPr/>
        <a:lstStyle/>
        <a:p>
          <a:endParaRPr lang="en-GB"/>
        </a:p>
      </dgm:t>
    </dgm:pt>
    <dgm:pt modelId="{EBB7CDEA-D587-4BA5-9BA2-2582B2E60B9A}">
      <dgm:prSet phldrT="[Text]"/>
      <dgm:spPr/>
      <dgm:t>
        <a:bodyPr/>
        <a:lstStyle/>
        <a:p>
          <a:r>
            <a:rPr lang="en-GB" dirty="0" smtClean="0"/>
            <a:t>Makes reference to other part of TSOG which details different types of reserves</a:t>
          </a:r>
          <a:endParaRPr lang="en-GB" dirty="0"/>
        </a:p>
      </dgm:t>
    </dgm:pt>
    <dgm:pt modelId="{F02D7809-8C81-49F1-9ABE-AE02FAD4CFDE}" type="parTrans" cxnId="{64691CCD-3E60-43F3-BC49-232D4ECA4AAE}">
      <dgm:prSet/>
      <dgm:spPr/>
      <dgm:t>
        <a:bodyPr/>
        <a:lstStyle/>
        <a:p>
          <a:endParaRPr lang="en-GB"/>
        </a:p>
      </dgm:t>
    </dgm:pt>
    <dgm:pt modelId="{7FBC3A72-6247-4686-A24F-ED28084C15EC}" type="sibTrans" cxnId="{64691CCD-3E60-43F3-BC49-232D4ECA4AAE}">
      <dgm:prSet/>
      <dgm:spPr/>
      <dgm:t>
        <a:bodyPr/>
        <a:lstStyle/>
        <a:p>
          <a:endParaRPr lang="en-GB"/>
        </a:p>
      </dgm:t>
    </dgm:pt>
    <dgm:pt modelId="{7DE3B1B3-EF9C-4E97-9279-6E54A3B4B161}" type="pres">
      <dgm:prSet presAssocID="{DB2951E0-FAE6-4DAE-8B39-9915B92189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E71A15-0579-4ACD-BA52-438256D057D9}" type="pres">
      <dgm:prSet presAssocID="{DEAB6D8A-6DA9-40BF-9ADE-828BAAC1E809}" presName="parentLin" presStyleCnt="0"/>
      <dgm:spPr/>
    </dgm:pt>
    <dgm:pt modelId="{290820DE-1C4A-4A91-AD74-AC1C9D5B5AC9}" type="pres">
      <dgm:prSet presAssocID="{DEAB6D8A-6DA9-40BF-9ADE-828BAAC1E809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F7F3709B-1115-49C3-98E7-911223E3BBA8}" type="pres">
      <dgm:prSet presAssocID="{DEAB6D8A-6DA9-40BF-9ADE-828BAAC1E80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94410-88B9-48F5-9A99-B426DA08A8B6}" type="pres">
      <dgm:prSet presAssocID="{DEAB6D8A-6DA9-40BF-9ADE-828BAAC1E809}" presName="negativeSpace" presStyleCnt="0"/>
      <dgm:spPr/>
    </dgm:pt>
    <dgm:pt modelId="{E5257557-CD9D-4ECC-A1F6-084B62B07F33}" type="pres">
      <dgm:prSet presAssocID="{DEAB6D8A-6DA9-40BF-9ADE-828BAAC1E809}" presName="childText" presStyleLbl="conFgAcc1" presStyleIdx="0" presStyleCnt="3" custLinFactNeighborX="-3604" custLinFactNeighborY="350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B8783-3B2C-4D2D-AB2B-9789AD6D8F50}" type="pres">
      <dgm:prSet presAssocID="{0106707A-D6BD-4AB5-A173-087C33760BA8}" presName="spaceBetweenRectangles" presStyleCnt="0"/>
      <dgm:spPr/>
    </dgm:pt>
    <dgm:pt modelId="{53B6572F-8A81-4112-BFA7-9EC38061B4F7}" type="pres">
      <dgm:prSet presAssocID="{D2F0556D-FBB0-4AF3-BF03-ED0B4939D9AD}" presName="parentLin" presStyleCnt="0"/>
      <dgm:spPr/>
    </dgm:pt>
    <dgm:pt modelId="{6A4CAA08-EEBF-4BE5-8C8B-B40FBA8B25A7}" type="pres">
      <dgm:prSet presAssocID="{D2F0556D-FBB0-4AF3-BF03-ED0B4939D9AD}" presName="parentLeftMargin" presStyleLbl="node1" presStyleIdx="0" presStyleCnt="3"/>
      <dgm:spPr/>
      <dgm:t>
        <a:bodyPr/>
        <a:lstStyle/>
        <a:p>
          <a:endParaRPr lang="en-GB"/>
        </a:p>
      </dgm:t>
    </dgm:pt>
    <dgm:pt modelId="{177976C5-682A-4741-B2E1-8AC31E5790DD}" type="pres">
      <dgm:prSet presAssocID="{D2F0556D-FBB0-4AF3-BF03-ED0B4939D9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3F920-417B-4237-BCCD-9837ED8D6AE9}" type="pres">
      <dgm:prSet presAssocID="{D2F0556D-FBB0-4AF3-BF03-ED0B4939D9AD}" presName="negativeSpace" presStyleCnt="0"/>
      <dgm:spPr/>
    </dgm:pt>
    <dgm:pt modelId="{F60B7A8C-4D49-43F9-8220-02911EA71BB9}" type="pres">
      <dgm:prSet presAssocID="{D2F0556D-FBB0-4AF3-BF03-ED0B4939D9A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12CA03-6229-465F-AB55-42C2228A2DF5}" type="pres">
      <dgm:prSet presAssocID="{3B065E5F-8183-463A-9298-60868C562FBE}" presName="spaceBetweenRectangles" presStyleCnt="0"/>
      <dgm:spPr/>
    </dgm:pt>
    <dgm:pt modelId="{6FBCB146-EC53-4CF5-9EEA-1E9D5708463D}" type="pres">
      <dgm:prSet presAssocID="{8676BAE8-55C1-45AC-A910-E05D96597479}" presName="parentLin" presStyleCnt="0"/>
      <dgm:spPr/>
    </dgm:pt>
    <dgm:pt modelId="{BB0A5AF5-8FB7-4216-92E7-0FCFD6C5A659}" type="pres">
      <dgm:prSet presAssocID="{8676BAE8-55C1-45AC-A910-E05D96597479}" presName="parentLeftMargin" presStyleLbl="node1" presStyleIdx="1" presStyleCnt="3"/>
      <dgm:spPr/>
      <dgm:t>
        <a:bodyPr/>
        <a:lstStyle/>
        <a:p>
          <a:endParaRPr lang="en-GB"/>
        </a:p>
      </dgm:t>
    </dgm:pt>
    <dgm:pt modelId="{1F82943C-9D7E-4013-A6A4-8F8D4DDD8228}" type="pres">
      <dgm:prSet presAssocID="{8676BAE8-55C1-45AC-A910-E05D9659747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982CB7-D99C-4402-9C23-064884984715}" type="pres">
      <dgm:prSet presAssocID="{8676BAE8-55C1-45AC-A910-E05D96597479}" presName="negativeSpace" presStyleCnt="0"/>
      <dgm:spPr/>
    </dgm:pt>
    <dgm:pt modelId="{9848D759-EE3B-4CEE-BA7F-5E68761DFBF6}" type="pres">
      <dgm:prSet presAssocID="{8676BAE8-55C1-45AC-A910-E05D96597479}" presName="childText" presStyleLbl="conFgAcc1" presStyleIdx="2" presStyleCnt="3" custLinFactNeighborX="-901" custLinFactNeighborY="-236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B05908D-40D6-4081-BE46-9BF9E9DFD176}" type="presOf" srcId="{D2F0556D-FBB0-4AF3-BF03-ED0B4939D9AD}" destId="{177976C5-682A-4741-B2E1-8AC31E5790DD}" srcOrd="1" destOrd="0" presId="urn:microsoft.com/office/officeart/2005/8/layout/list1"/>
    <dgm:cxn modelId="{1DD7D0B6-DB9D-442D-AABB-F6F5E349070B}" type="presOf" srcId="{DEAB6D8A-6DA9-40BF-9ADE-828BAAC1E809}" destId="{290820DE-1C4A-4A91-AD74-AC1C9D5B5AC9}" srcOrd="0" destOrd="0" presId="urn:microsoft.com/office/officeart/2005/8/layout/list1"/>
    <dgm:cxn modelId="{B96E38AC-6A13-43E8-BDF9-2FE42F0637C9}" srcId="{D2F0556D-FBB0-4AF3-BF03-ED0B4939D9AD}" destId="{B97057D1-BB69-4F42-829E-CC9235C77ABF}" srcOrd="0" destOrd="0" parTransId="{FFD978BF-B793-4729-9132-45BA834DE169}" sibTransId="{7061884F-420A-416E-9319-6D78DFD74F57}"/>
    <dgm:cxn modelId="{85D93BC6-D7AA-45ED-B71E-5565DF6D5420}" type="presOf" srcId="{8676BAE8-55C1-45AC-A910-E05D96597479}" destId="{BB0A5AF5-8FB7-4216-92E7-0FCFD6C5A659}" srcOrd="0" destOrd="0" presId="urn:microsoft.com/office/officeart/2005/8/layout/list1"/>
    <dgm:cxn modelId="{9E610A8B-EA83-487A-9581-086577C163CD}" srcId="{DEAB6D8A-6DA9-40BF-9ADE-828BAAC1E809}" destId="{759C4B12-0166-432B-BB6D-A435F8328FF1}" srcOrd="0" destOrd="0" parTransId="{120BD61C-7853-4428-ADDF-68D20BE05507}" sibTransId="{1E05B2DE-0931-4B92-B2C0-EBFA761638D7}"/>
    <dgm:cxn modelId="{A5926969-5ABD-42B6-9D06-7E197BAA688A}" type="presOf" srcId="{D2F0556D-FBB0-4AF3-BF03-ED0B4939D9AD}" destId="{6A4CAA08-EEBF-4BE5-8C8B-B40FBA8B25A7}" srcOrd="0" destOrd="0" presId="urn:microsoft.com/office/officeart/2005/8/layout/list1"/>
    <dgm:cxn modelId="{0A7116CF-F941-4955-AAA2-934BBF9491FA}" srcId="{DB2951E0-FAE6-4DAE-8B39-9915B92189F3}" destId="{D2F0556D-FBB0-4AF3-BF03-ED0B4939D9AD}" srcOrd="1" destOrd="0" parTransId="{A98470A1-84AF-44E9-A82A-31C1EB9CADF6}" sibTransId="{3B065E5F-8183-463A-9298-60868C562FBE}"/>
    <dgm:cxn modelId="{C028C69E-AEAF-47E8-934E-DFFA418DE382}" type="presOf" srcId="{8676BAE8-55C1-45AC-A910-E05D96597479}" destId="{1F82943C-9D7E-4013-A6A4-8F8D4DDD8228}" srcOrd="1" destOrd="0" presId="urn:microsoft.com/office/officeart/2005/8/layout/list1"/>
    <dgm:cxn modelId="{4442D92F-178C-47EE-9952-93433556CCB4}" type="presOf" srcId="{B97057D1-BB69-4F42-829E-CC9235C77ABF}" destId="{F60B7A8C-4D49-43F9-8220-02911EA71BB9}" srcOrd="0" destOrd="0" presId="urn:microsoft.com/office/officeart/2005/8/layout/list1"/>
    <dgm:cxn modelId="{B4C26447-5564-426F-86B5-AF4448C72E07}" type="presOf" srcId="{DB2951E0-FAE6-4DAE-8B39-9915B92189F3}" destId="{7DE3B1B3-EF9C-4E97-9279-6E54A3B4B161}" srcOrd="0" destOrd="0" presId="urn:microsoft.com/office/officeart/2005/8/layout/list1"/>
    <dgm:cxn modelId="{FD6A7765-1665-4D26-A1E4-3B6D88C02B6E}" srcId="{DB2951E0-FAE6-4DAE-8B39-9915B92189F3}" destId="{DEAB6D8A-6DA9-40BF-9ADE-828BAAC1E809}" srcOrd="0" destOrd="0" parTransId="{B25C3DCD-7F70-4EBC-8B72-D6350A03AFA9}" sibTransId="{0106707A-D6BD-4AB5-A173-087C33760BA8}"/>
    <dgm:cxn modelId="{211A8211-1D6A-47D0-A02D-9B1CC771130E}" type="presOf" srcId="{DEAB6D8A-6DA9-40BF-9ADE-828BAAC1E809}" destId="{F7F3709B-1115-49C3-98E7-911223E3BBA8}" srcOrd="1" destOrd="0" presId="urn:microsoft.com/office/officeart/2005/8/layout/list1"/>
    <dgm:cxn modelId="{64691CCD-3E60-43F3-BC49-232D4ECA4AAE}" srcId="{8676BAE8-55C1-45AC-A910-E05D96597479}" destId="{EBB7CDEA-D587-4BA5-9BA2-2582B2E60B9A}" srcOrd="0" destOrd="0" parTransId="{F02D7809-8C81-49F1-9ABE-AE02FAD4CFDE}" sibTransId="{7FBC3A72-6247-4686-A24F-ED28084C15EC}"/>
    <dgm:cxn modelId="{82939937-4180-4CB6-9550-061C91CE5CB4}" type="presOf" srcId="{EBB7CDEA-D587-4BA5-9BA2-2582B2E60B9A}" destId="{9848D759-EE3B-4CEE-BA7F-5E68761DFBF6}" srcOrd="0" destOrd="0" presId="urn:microsoft.com/office/officeart/2005/8/layout/list1"/>
    <dgm:cxn modelId="{F4A5F3D8-F6B4-4BB9-9669-B34D7C842BF2}" type="presOf" srcId="{759C4B12-0166-432B-BB6D-A435F8328FF1}" destId="{E5257557-CD9D-4ECC-A1F6-084B62B07F33}" srcOrd="0" destOrd="0" presId="urn:microsoft.com/office/officeart/2005/8/layout/list1"/>
    <dgm:cxn modelId="{FE81A7F8-86F7-4C6A-8D70-4A0E72D050CE}" srcId="{DB2951E0-FAE6-4DAE-8B39-9915B92189F3}" destId="{8676BAE8-55C1-45AC-A910-E05D96597479}" srcOrd="2" destOrd="0" parTransId="{FF7EEF4F-3F11-49B4-B5C7-482BA2B61CE2}" sibTransId="{8777CAC3-4495-453D-ADAE-20D5811C2621}"/>
    <dgm:cxn modelId="{CA2CB8B7-6AB9-47AB-9553-4E8F89E7F5C8}" type="presParOf" srcId="{7DE3B1B3-EF9C-4E97-9279-6E54A3B4B161}" destId="{FDE71A15-0579-4ACD-BA52-438256D057D9}" srcOrd="0" destOrd="0" presId="urn:microsoft.com/office/officeart/2005/8/layout/list1"/>
    <dgm:cxn modelId="{81D7C19F-4235-4B89-A943-23A013E5A71D}" type="presParOf" srcId="{FDE71A15-0579-4ACD-BA52-438256D057D9}" destId="{290820DE-1C4A-4A91-AD74-AC1C9D5B5AC9}" srcOrd="0" destOrd="0" presId="urn:microsoft.com/office/officeart/2005/8/layout/list1"/>
    <dgm:cxn modelId="{FA33F301-1021-4DA9-BEA8-6B7882551790}" type="presParOf" srcId="{FDE71A15-0579-4ACD-BA52-438256D057D9}" destId="{F7F3709B-1115-49C3-98E7-911223E3BBA8}" srcOrd="1" destOrd="0" presId="urn:microsoft.com/office/officeart/2005/8/layout/list1"/>
    <dgm:cxn modelId="{E413E300-7C6C-41B6-B894-90A0F3E1BDFD}" type="presParOf" srcId="{7DE3B1B3-EF9C-4E97-9279-6E54A3B4B161}" destId="{9DA94410-88B9-48F5-9A99-B426DA08A8B6}" srcOrd="1" destOrd="0" presId="urn:microsoft.com/office/officeart/2005/8/layout/list1"/>
    <dgm:cxn modelId="{7F356C0B-89A1-4EE0-94B7-F17064F988A2}" type="presParOf" srcId="{7DE3B1B3-EF9C-4E97-9279-6E54A3B4B161}" destId="{E5257557-CD9D-4ECC-A1F6-084B62B07F33}" srcOrd="2" destOrd="0" presId="urn:microsoft.com/office/officeart/2005/8/layout/list1"/>
    <dgm:cxn modelId="{D01A6253-B6BC-4123-9656-8CA569A8C2FC}" type="presParOf" srcId="{7DE3B1B3-EF9C-4E97-9279-6E54A3B4B161}" destId="{EE3B8783-3B2C-4D2D-AB2B-9789AD6D8F50}" srcOrd="3" destOrd="0" presId="urn:microsoft.com/office/officeart/2005/8/layout/list1"/>
    <dgm:cxn modelId="{146C6CF7-E99A-4D3A-9C9C-0E642EB4473A}" type="presParOf" srcId="{7DE3B1B3-EF9C-4E97-9279-6E54A3B4B161}" destId="{53B6572F-8A81-4112-BFA7-9EC38061B4F7}" srcOrd="4" destOrd="0" presId="urn:microsoft.com/office/officeart/2005/8/layout/list1"/>
    <dgm:cxn modelId="{D8AE282F-1174-4BAD-96B4-B4D6D857A999}" type="presParOf" srcId="{53B6572F-8A81-4112-BFA7-9EC38061B4F7}" destId="{6A4CAA08-EEBF-4BE5-8C8B-B40FBA8B25A7}" srcOrd="0" destOrd="0" presId="urn:microsoft.com/office/officeart/2005/8/layout/list1"/>
    <dgm:cxn modelId="{A3F14BC6-1BCB-491F-A2E7-3C8E46F22BD9}" type="presParOf" srcId="{53B6572F-8A81-4112-BFA7-9EC38061B4F7}" destId="{177976C5-682A-4741-B2E1-8AC31E5790DD}" srcOrd="1" destOrd="0" presId="urn:microsoft.com/office/officeart/2005/8/layout/list1"/>
    <dgm:cxn modelId="{5AE14B99-678A-4F85-9EEA-F593875DEE57}" type="presParOf" srcId="{7DE3B1B3-EF9C-4E97-9279-6E54A3B4B161}" destId="{60F3F920-417B-4237-BCCD-9837ED8D6AE9}" srcOrd="5" destOrd="0" presId="urn:microsoft.com/office/officeart/2005/8/layout/list1"/>
    <dgm:cxn modelId="{0AE0AFD0-EB3A-41FB-A22D-B3E2D7CF6240}" type="presParOf" srcId="{7DE3B1B3-EF9C-4E97-9279-6E54A3B4B161}" destId="{F60B7A8C-4D49-43F9-8220-02911EA71BB9}" srcOrd="6" destOrd="0" presId="urn:microsoft.com/office/officeart/2005/8/layout/list1"/>
    <dgm:cxn modelId="{80D28981-0F75-4E57-B41F-2CD4F26EE0DE}" type="presParOf" srcId="{7DE3B1B3-EF9C-4E97-9279-6E54A3B4B161}" destId="{3912CA03-6229-465F-AB55-42C2228A2DF5}" srcOrd="7" destOrd="0" presId="urn:microsoft.com/office/officeart/2005/8/layout/list1"/>
    <dgm:cxn modelId="{2ED7A486-C96B-41C1-9101-B7FFF7BAF275}" type="presParOf" srcId="{7DE3B1B3-EF9C-4E97-9279-6E54A3B4B161}" destId="{6FBCB146-EC53-4CF5-9EEA-1E9D5708463D}" srcOrd="8" destOrd="0" presId="urn:microsoft.com/office/officeart/2005/8/layout/list1"/>
    <dgm:cxn modelId="{54D87ADF-C8B7-48EB-823B-EE4353827903}" type="presParOf" srcId="{6FBCB146-EC53-4CF5-9EEA-1E9D5708463D}" destId="{BB0A5AF5-8FB7-4216-92E7-0FCFD6C5A659}" srcOrd="0" destOrd="0" presId="urn:microsoft.com/office/officeart/2005/8/layout/list1"/>
    <dgm:cxn modelId="{3815CF59-98DC-4F27-B764-CB8E0E4C82A1}" type="presParOf" srcId="{6FBCB146-EC53-4CF5-9EEA-1E9D5708463D}" destId="{1F82943C-9D7E-4013-A6A4-8F8D4DDD8228}" srcOrd="1" destOrd="0" presId="urn:microsoft.com/office/officeart/2005/8/layout/list1"/>
    <dgm:cxn modelId="{1D10EE5A-E2E7-427D-9DE8-6D729F0C3EC9}" type="presParOf" srcId="{7DE3B1B3-EF9C-4E97-9279-6E54A3B4B161}" destId="{54982CB7-D99C-4402-9C23-064884984715}" srcOrd="9" destOrd="0" presId="urn:microsoft.com/office/officeart/2005/8/layout/list1"/>
    <dgm:cxn modelId="{163FD17A-C46D-4FD4-BFAB-BEB641DD841C}" type="presParOf" srcId="{7DE3B1B3-EF9C-4E97-9279-6E54A3B4B161}" destId="{9848D759-EE3B-4CEE-BA7F-5E68761DFB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2951E0-FAE6-4DAE-8B39-9915B92189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AB6D8A-6DA9-40BF-9ADE-828BAAC1E809}">
      <dgm:prSet phldrT="[Text]"/>
      <dgm:spPr/>
      <dgm:t>
        <a:bodyPr/>
        <a:lstStyle/>
        <a:p>
          <a:r>
            <a:rPr lang="en-GB" dirty="0" smtClean="0"/>
            <a:t>Observability area</a:t>
          </a:r>
          <a:endParaRPr lang="en-GB" dirty="0"/>
        </a:p>
      </dgm:t>
    </dgm:pt>
    <dgm:pt modelId="{B25C3DCD-7F70-4EBC-8B72-D6350A03AFA9}" type="parTrans" cxnId="{FD6A7765-1665-4D26-A1E4-3B6D88C02B6E}">
      <dgm:prSet/>
      <dgm:spPr/>
      <dgm:t>
        <a:bodyPr/>
        <a:lstStyle/>
        <a:p>
          <a:endParaRPr lang="en-GB"/>
        </a:p>
      </dgm:t>
    </dgm:pt>
    <dgm:pt modelId="{0106707A-D6BD-4AB5-A173-087C33760BA8}" type="sibTrans" cxnId="{FD6A7765-1665-4D26-A1E4-3B6D88C02B6E}">
      <dgm:prSet/>
      <dgm:spPr/>
      <dgm:t>
        <a:bodyPr/>
        <a:lstStyle/>
        <a:p>
          <a:endParaRPr lang="en-GB"/>
        </a:p>
      </dgm:t>
    </dgm:pt>
    <dgm:pt modelId="{D2F0556D-FBB0-4AF3-BF03-ED0B4939D9AD}">
      <dgm:prSet phldrT="[Text]"/>
      <dgm:spPr/>
      <dgm:t>
        <a:bodyPr/>
        <a:lstStyle/>
        <a:p>
          <a:r>
            <a:rPr lang="en-GB" dirty="0" smtClean="0"/>
            <a:t>Multiple TSOs</a:t>
          </a:r>
          <a:endParaRPr lang="en-GB" dirty="0"/>
        </a:p>
      </dgm:t>
    </dgm:pt>
    <dgm:pt modelId="{A98470A1-84AF-44E9-A82A-31C1EB9CADF6}" type="parTrans" cxnId="{0A7116CF-F941-4955-AAA2-934BBF9491FA}">
      <dgm:prSet/>
      <dgm:spPr/>
      <dgm:t>
        <a:bodyPr/>
        <a:lstStyle/>
        <a:p>
          <a:endParaRPr lang="en-GB"/>
        </a:p>
      </dgm:t>
    </dgm:pt>
    <dgm:pt modelId="{3B065E5F-8183-463A-9298-60868C562FBE}" type="sibTrans" cxnId="{0A7116CF-F941-4955-AAA2-934BBF9491FA}">
      <dgm:prSet/>
      <dgm:spPr/>
      <dgm:t>
        <a:bodyPr/>
        <a:lstStyle/>
        <a:p>
          <a:endParaRPr lang="en-GB"/>
        </a:p>
      </dgm:t>
    </dgm:pt>
    <dgm:pt modelId="{B97057D1-BB69-4F42-829E-CC9235C77ABF}">
      <dgm:prSet phldrT="[Text]"/>
      <dgm:spPr/>
      <dgm:t>
        <a:bodyPr/>
        <a:lstStyle/>
        <a:p>
          <a:r>
            <a:rPr lang="en-GB" dirty="0" smtClean="0"/>
            <a:t>In UK there are multiple ‘certified’ TSOs to whom this code </a:t>
          </a:r>
          <a:r>
            <a:rPr lang="en-GB" i="1" dirty="0" smtClean="0"/>
            <a:t>could</a:t>
          </a:r>
          <a:r>
            <a:rPr lang="en-GB" dirty="0" smtClean="0"/>
            <a:t> apply to.</a:t>
          </a:r>
          <a:endParaRPr lang="en-GB" dirty="0"/>
        </a:p>
      </dgm:t>
    </dgm:pt>
    <dgm:pt modelId="{FFD978BF-B793-4729-9132-45BA834DE169}" type="parTrans" cxnId="{B96E38AC-6A13-43E8-BDF9-2FE42F0637C9}">
      <dgm:prSet/>
      <dgm:spPr/>
      <dgm:t>
        <a:bodyPr/>
        <a:lstStyle/>
        <a:p>
          <a:endParaRPr lang="en-GB"/>
        </a:p>
      </dgm:t>
    </dgm:pt>
    <dgm:pt modelId="{7061884F-420A-416E-9319-6D78DFD74F57}" type="sibTrans" cxnId="{B96E38AC-6A13-43E8-BDF9-2FE42F0637C9}">
      <dgm:prSet/>
      <dgm:spPr/>
      <dgm:t>
        <a:bodyPr/>
        <a:lstStyle/>
        <a:p>
          <a:endParaRPr lang="en-GB"/>
        </a:p>
      </dgm:t>
    </dgm:pt>
    <dgm:pt modelId="{23102536-C849-45F1-9D10-8147772A0EEB}">
      <dgm:prSet phldrT="[Text]"/>
      <dgm:spPr/>
      <dgm:t>
        <a:bodyPr/>
        <a:lstStyle/>
        <a:p>
          <a:r>
            <a:rPr lang="en-GB" dirty="0" smtClean="0"/>
            <a:t>Concept of ‘how far’ into other peoples networks you need sight of</a:t>
          </a:r>
          <a:endParaRPr lang="en-GB" dirty="0"/>
        </a:p>
      </dgm:t>
    </dgm:pt>
    <dgm:pt modelId="{54EAD229-0570-4998-A026-0E05CDFB5E12}" type="parTrans" cxnId="{19D2387A-D6FA-4CD9-B49F-F759932AB48C}">
      <dgm:prSet/>
      <dgm:spPr/>
      <dgm:t>
        <a:bodyPr/>
        <a:lstStyle/>
        <a:p>
          <a:endParaRPr lang="en-GB"/>
        </a:p>
      </dgm:t>
    </dgm:pt>
    <dgm:pt modelId="{8ECF8480-3E2F-412E-BBA9-8B7B4867D388}" type="sibTrans" cxnId="{19D2387A-D6FA-4CD9-B49F-F759932AB48C}">
      <dgm:prSet/>
      <dgm:spPr/>
      <dgm:t>
        <a:bodyPr/>
        <a:lstStyle/>
        <a:p>
          <a:endParaRPr lang="en-GB"/>
        </a:p>
      </dgm:t>
    </dgm:pt>
    <dgm:pt modelId="{7DE3B1B3-EF9C-4E97-9279-6E54A3B4B161}" type="pres">
      <dgm:prSet presAssocID="{DB2951E0-FAE6-4DAE-8B39-9915B92189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E71A15-0579-4ACD-BA52-438256D057D9}" type="pres">
      <dgm:prSet presAssocID="{DEAB6D8A-6DA9-40BF-9ADE-828BAAC1E809}" presName="parentLin" presStyleCnt="0"/>
      <dgm:spPr/>
    </dgm:pt>
    <dgm:pt modelId="{290820DE-1C4A-4A91-AD74-AC1C9D5B5AC9}" type="pres">
      <dgm:prSet presAssocID="{DEAB6D8A-6DA9-40BF-9ADE-828BAAC1E809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F7F3709B-1115-49C3-98E7-911223E3BBA8}" type="pres">
      <dgm:prSet presAssocID="{DEAB6D8A-6DA9-40BF-9ADE-828BAAC1E8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94410-88B9-48F5-9A99-B426DA08A8B6}" type="pres">
      <dgm:prSet presAssocID="{DEAB6D8A-6DA9-40BF-9ADE-828BAAC1E809}" presName="negativeSpace" presStyleCnt="0"/>
      <dgm:spPr/>
    </dgm:pt>
    <dgm:pt modelId="{E5257557-CD9D-4ECC-A1F6-084B62B07F33}" type="pres">
      <dgm:prSet presAssocID="{DEAB6D8A-6DA9-40BF-9ADE-828BAAC1E809}" presName="childText" presStyleLbl="conFgAcc1" presStyleIdx="0" presStyleCnt="2" custLinFactNeighborX="-3604" custLinFactNeighborY="3504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3B8783-3B2C-4D2D-AB2B-9789AD6D8F50}" type="pres">
      <dgm:prSet presAssocID="{0106707A-D6BD-4AB5-A173-087C33760BA8}" presName="spaceBetweenRectangles" presStyleCnt="0"/>
      <dgm:spPr/>
    </dgm:pt>
    <dgm:pt modelId="{53B6572F-8A81-4112-BFA7-9EC38061B4F7}" type="pres">
      <dgm:prSet presAssocID="{D2F0556D-FBB0-4AF3-BF03-ED0B4939D9AD}" presName="parentLin" presStyleCnt="0"/>
      <dgm:spPr/>
    </dgm:pt>
    <dgm:pt modelId="{6A4CAA08-EEBF-4BE5-8C8B-B40FBA8B25A7}" type="pres">
      <dgm:prSet presAssocID="{D2F0556D-FBB0-4AF3-BF03-ED0B4939D9AD}" presName="parentLeftMargin" presStyleLbl="node1" presStyleIdx="0" presStyleCnt="2"/>
      <dgm:spPr/>
      <dgm:t>
        <a:bodyPr/>
        <a:lstStyle/>
        <a:p>
          <a:endParaRPr lang="en-GB"/>
        </a:p>
      </dgm:t>
    </dgm:pt>
    <dgm:pt modelId="{177976C5-682A-4741-B2E1-8AC31E5790DD}" type="pres">
      <dgm:prSet presAssocID="{D2F0556D-FBB0-4AF3-BF03-ED0B4939D9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F3F920-417B-4237-BCCD-9837ED8D6AE9}" type="pres">
      <dgm:prSet presAssocID="{D2F0556D-FBB0-4AF3-BF03-ED0B4939D9AD}" presName="negativeSpace" presStyleCnt="0"/>
      <dgm:spPr/>
    </dgm:pt>
    <dgm:pt modelId="{F60B7A8C-4D49-43F9-8220-02911EA71BB9}" type="pres">
      <dgm:prSet presAssocID="{D2F0556D-FBB0-4AF3-BF03-ED0B4939D9A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7561FF2-8D1D-40D0-BCFE-331B7F256A06}" type="presOf" srcId="{DEAB6D8A-6DA9-40BF-9ADE-828BAAC1E809}" destId="{F7F3709B-1115-49C3-98E7-911223E3BBA8}" srcOrd="1" destOrd="0" presId="urn:microsoft.com/office/officeart/2005/8/layout/list1"/>
    <dgm:cxn modelId="{19D2387A-D6FA-4CD9-B49F-F759932AB48C}" srcId="{DEAB6D8A-6DA9-40BF-9ADE-828BAAC1E809}" destId="{23102536-C849-45F1-9D10-8147772A0EEB}" srcOrd="0" destOrd="0" parTransId="{54EAD229-0570-4998-A026-0E05CDFB5E12}" sibTransId="{8ECF8480-3E2F-412E-BBA9-8B7B4867D388}"/>
    <dgm:cxn modelId="{D1E86487-7690-43A5-9D14-EF3A0EEB96E8}" type="presOf" srcId="{DB2951E0-FAE6-4DAE-8B39-9915B92189F3}" destId="{7DE3B1B3-EF9C-4E97-9279-6E54A3B4B161}" srcOrd="0" destOrd="0" presId="urn:microsoft.com/office/officeart/2005/8/layout/list1"/>
    <dgm:cxn modelId="{B96E38AC-6A13-43E8-BDF9-2FE42F0637C9}" srcId="{D2F0556D-FBB0-4AF3-BF03-ED0B4939D9AD}" destId="{B97057D1-BB69-4F42-829E-CC9235C77ABF}" srcOrd="0" destOrd="0" parTransId="{FFD978BF-B793-4729-9132-45BA834DE169}" sibTransId="{7061884F-420A-416E-9319-6D78DFD74F57}"/>
    <dgm:cxn modelId="{CAB96237-B808-4216-9B8F-B598D95A1B27}" type="presOf" srcId="{D2F0556D-FBB0-4AF3-BF03-ED0B4939D9AD}" destId="{177976C5-682A-4741-B2E1-8AC31E5790DD}" srcOrd="1" destOrd="0" presId="urn:microsoft.com/office/officeart/2005/8/layout/list1"/>
    <dgm:cxn modelId="{E9D4E97C-BF1F-40C2-8217-959CBDDDECD0}" type="presOf" srcId="{DEAB6D8A-6DA9-40BF-9ADE-828BAAC1E809}" destId="{290820DE-1C4A-4A91-AD74-AC1C9D5B5AC9}" srcOrd="0" destOrd="0" presId="urn:microsoft.com/office/officeart/2005/8/layout/list1"/>
    <dgm:cxn modelId="{0A7116CF-F941-4955-AAA2-934BBF9491FA}" srcId="{DB2951E0-FAE6-4DAE-8B39-9915B92189F3}" destId="{D2F0556D-FBB0-4AF3-BF03-ED0B4939D9AD}" srcOrd="1" destOrd="0" parTransId="{A98470A1-84AF-44E9-A82A-31C1EB9CADF6}" sibTransId="{3B065E5F-8183-463A-9298-60868C562FBE}"/>
    <dgm:cxn modelId="{FD6A7765-1665-4D26-A1E4-3B6D88C02B6E}" srcId="{DB2951E0-FAE6-4DAE-8B39-9915B92189F3}" destId="{DEAB6D8A-6DA9-40BF-9ADE-828BAAC1E809}" srcOrd="0" destOrd="0" parTransId="{B25C3DCD-7F70-4EBC-8B72-D6350A03AFA9}" sibTransId="{0106707A-D6BD-4AB5-A173-087C33760BA8}"/>
    <dgm:cxn modelId="{C331E911-DEA8-47B7-B40D-E425C42F0F6C}" type="presOf" srcId="{D2F0556D-FBB0-4AF3-BF03-ED0B4939D9AD}" destId="{6A4CAA08-EEBF-4BE5-8C8B-B40FBA8B25A7}" srcOrd="0" destOrd="0" presId="urn:microsoft.com/office/officeart/2005/8/layout/list1"/>
    <dgm:cxn modelId="{1120A952-1743-4046-9776-8909596E03F9}" type="presOf" srcId="{B97057D1-BB69-4F42-829E-CC9235C77ABF}" destId="{F60B7A8C-4D49-43F9-8220-02911EA71BB9}" srcOrd="0" destOrd="0" presId="urn:microsoft.com/office/officeart/2005/8/layout/list1"/>
    <dgm:cxn modelId="{718C54D0-5212-4587-9477-58809B7F6820}" type="presOf" srcId="{23102536-C849-45F1-9D10-8147772A0EEB}" destId="{E5257557-CD9D-4ECC-A1F6-084B62B07F33}" srcOrd="0" destOrd="0" presId="urn:microsoft.com/office/officeart/2005/8/layout/list1"/>
    <dgm:cxn modelId="{EF37B1B0-17F5-44E4-A71A-4985ADB4ED7A}" type="presParOf" srcId="{7DE3B1B3-EF9C-4E97-9279-6E54A3B4B161}" destId="{FDE71A15-0579-4ACD-BA52-438256D057D9}" srcOrd="0" destOrd="0" presId="urn:microsoft.com/office/officeart/2005/8/layout/list1"/>
    <dgm:cxn modelId="{959997AA-0D06-46F6-B8FF-92DF1C5890B4}" type="presParOf" srcId="{FDE71A15-0579-4ACD-BA52-438256D057D9}" destId="{290820DE-1C4A-4A91-AD74-AC1C9D5B5AC9}" srcOrd="0" destOrd="0" presId="urn:microsoft.com/office/officeart/2005/8/layout/list1"/>
    <dgm:cxn modelId="{CF60906F-8384-4E98-9CB2-7B7CCABFB7B2}" type="presParOf" srcId="{FDE71A15-0579-4ACD-BA52-438256D057D9}" destId="{F7F3709B-1115-49C3-98E7-911223E3BBA8}" srcOrd="1" destOrd="0" presId="urn:microsoft.com/office/officeart/2005/8/layout/list1"/>
    <dgm:cxn modelId="{BEA27C71-C7FE-4264-827D-6E7B4A303789}" type="presParOf" srcId="{7DE3B1B3-EF9C-4E97-9279-6E54A3B4B161}" destId="{9DA94410-88B9-48F5-9A99-B426DA08A8B6}" srcOrd="1" destOrd="0" presId="urn:microsoft.com/office/officeart/2005/8/layout/list1"/>
    <dgm:cxn modelId="{F4AC0DF1-41BC-460C-A145-1D33295BA88B}" type="presParOf" srcId="{7DE3B1B3-EF9C-4E97-9279-6E54A3B4B161}" destId="{E5257557-CD9D-4ECC-A1F6-084B62B07F33}" srcOrd="2" destOrd="0" presId="urn:microsoft.com/office/officeart/2005/8/layout/list1"/>
    <dgm:cxn modelId="{65674C11-1C24-4DB9-B3AB-A4F2035FD7F5}" type="presParOf" srcId="{7DE3B1B3-EF9C-4E97-9279-6E54A3B4B161}" destId="{EE3B8783-3B2C-4D2D-AB2B-9789AD6D8F50}" srcOrd="3" destOrd="0" presId="urn:microsoft.com/office/officeart/2005/8/layout/list1"/>
    <dgm:cxn modelId="{CD137060-8D7E-4F3B-8597-4C773394ADAC}" type="presParOf" srcId="{7DE3B1B3-EF9C-4E97-9279-6E54A3B4B161}" destId="{53B6572F-8A81-4112-BFA7-9EC38061B4F7}" srcOrd="4" destOrd="0" presId="urn:microsoft.com/office/officeart/2005/8/layout/list1"/>
    <dgm:cxn modelId="{8A7CDF27-C8DB-48D2-BA7F-49BFFB1A1793}" type="presParOf" srcId="{53B6572F-8A81-4112-BFA7-9EC38061B4F7}" destId="{6A4CAA08-EEBF-4BE5-8C8B-B40FBA8B25A7}" srcOrd="0" destOrd="0" presId="urn:microsoft.com/office/officeart/2005/8/layout/list1"/>
    <dgm:cxn modelId="{2419DBB6-6BBF-491C-9F94-36FE28DF1AA9}" type="presParOf" srcId="{53B6572F-8A81-4112-BFA7-9EC38061B4F7}" destId="{177976C5-682A-4741-B2E1-8AC31E5790DD}" srcOrd="1" destOrd="0" presId="urn:microsoft.com/office/officeart/2005/8/layout/list1"/>
    <dgm:cxn modelId="{D75FB047-DFCC-4D21-BA38-2A006A3ECC93}" type="presParOf" srcId="{7DE3B1B3-EF9C-4E97-9279-6E54A3B4B161}" destId="{60F3F920-417B-4237-BCCD-9837ED8D6AE9}" srcOrd="5" destOrd="0" presId="urn:microsoft.com/office/officeart/2005/8/layout/list1"/>
    <dgm:cxn modelId="{771CA8CC-325F-497C-A5A2-DC8350528016}" type="presParOf" srcId="{7DE3B1B3-EF9C-4E97-9279-6E54A3B4B161}" destId="{F60B7A8C-4D49-43F9-8220-02911EA71B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951E0-FAE6-4DAE-8B39-9915B92189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AB6D8A-6DA9-40BF-9ADE-828BAAC1E809}">
      <dgm:prSet phldrT="[Text]" custT="1"/>
      <dgm:spPr/>
      <dgm:t>
        <a:bodyPr/>
        <a:lstStyle/>
        <a:p>
          <a:r>
            <a:rPr lang="en-GB" sz="2000" dirty="0" smtClean="0"/>
            <a:t>Relevant</a:t>
          </a:r>
          <a:r>
            <a:rPr lang="en-GB" sz="1800" dirty="0" smtClean="0"/>
            <a:t> </a:t>
          </a:r>
          <a:r>
            <a:rPr lang="en-GB" sz="2000" dirty="0" smtClean="0"/>
            <a:t>Assets</a:t>
          </a:r>
          <a:endParaRPr lang="en-GB" sz="1800" dirty="0"/>
        </a:p>
      </dgm:t>
    </dgm:pt>
    <dgm:pt modelId="{B25C3DCD-7F70-4EBC-8B72-D6350A03AFA9}" type="parTrans" cxnId="{FD6A7765-1665-4D26-A1E4-3B6D88C02B6E}">
      <dgm:prSet/>
      <dgm:spPr/>
      <dgm:t>
        <a:bodyPr/>
        <a:lstStyle/>
        <a:p>
          <a:endParaRPr lang="en-GB"/>
        </a:p>
      </dgm:t>
    </dgm:pt>
    <dgm:pt modelId="{0106707A-D6BD-4AB5-A173-087C33760BA8}" type="sibTrans" cxnId="{FD6A7765-1665-4D26-A1E4-3B6D88C02B6E}">
      <dgm:prSet/>
      <dgm:spPr/>
      <dgm:t>
        <a:bodyPr/>
        <a:lstStyle/>
        <a:p>
          <a:endParaRPr lang="en-GB"/>
        </a:p>
      </dgm:t>
    </dgm:pt>
    <dgm:pt modelId="{759C4B12-0166-432B-BB6D-A435F8328FF1}">
      <dgm:prSet phldrT="[Text]" custT="1"/>
      <dgm:spPr/>
      <dgm:t>
        <a:bodyPr/>
        <a:lstStyle/>
        <a:p>
          <a:r>
            <a:rPr lang="en-GB" sz="2000" b="0" dirty="0" smtClean="0"/>
            <a:t>A part of the network or SGU  connected to the TSOs network that has a large enough degree of influence to be considered for Cross Boarder Outage Coordination. Note – the level of influence is not yet defined.</a:t>
          </a:r>
          <a:endParaRPr lang="en-GB" sz="2000" b="0" dirty="0"/>
        </a:p>
      </dgm:t>
    </dgm:pt>
    <dgm:pt modelId="{120BD61C-7853-4428-ADDF-68D20BE05507}" type="parTrans" cxnId="{9E610A8B-EA83-487A-9581-086577C163CD}">
      <dgm:prSet/>
      <dgm:spPr/>
      <dgm:t>
        <a:bodyPr/>
        <a:lstStyle/>
        <a:p>
          <a:endParaRPr lang="en-GB"/>
        </a:p>
      </dgm:t>
    </dgm:pt>
    <dgm:pt modelId="{1E05B2DE-0931-4B92-B2C0-EBFA761638D7}" type="sibTrans" cxnId="{9E610A8B-EA83-487A-9581-086577C163CD}">
      <dgm:prSet/>
      <dgm:spPr/>
      <dgm:t>
        <a:bodyPr/>
        <a:lstStyle/>
        <a:p>
          <a:endParaRPr lang="en-GB"/>
        </a:p>
      </dgm:t>
    </dgm:pt>
    <dgm:pt modelId="{7DE3B1B3-EF9C-4E97-9279-6E54A3B4B161}" type="pres">
      <dgm:prSet presAssocID="{DB2951E0-FAE6-4DAE-8B39-9915B92189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DE71A15-0579-4ACD-BA52-438256D057D9}" type="pres">
      <dgm:prSet presAssocID="{DEAB6D8A-6DA9-40BF-9ADE-828BAAC1E809}" presName="parentLin" presStyleCnt="0"/>
      <dgm:spPr/>
    </dgm:pt>
    <dgm:pt modelId="{290820DE-1C4A-4A91-AD74-AC1C9D5B5AC9}" type="pres">
      <dgm:prSet presAssocID="{DEAB6D8A-6DA9-40BF-9ADE-828BAAC1E809}" presName="parentLeftMargin" presStyleLbl="node1" presStyleIdx="0" presStyleCnt="1"/>
      <dgm:spPr/>
      <dgm:t>
        <a:bodyPr/>
        <a:lstStyle/>
        <a:p>
          <a:endParaRPr lang="en-GB"/>
        </a:p>
      </dgm:t>
    </dgm:pt>
    <dgm:pt modelId="{F7F3709B-1115-49C3-98E7-911223E3BBA8}" type="pres">
      <dgm:prSet presAssocID="{DEAB6D8A-6DA9-40BF-9ADE-828BAAC1E809}" presName="parentText" presStyleLbl="node1" presStyleIdx="0" presStyleCnt="1" custScaleY="30616" custLinFactNeighborX="-3807" custLinFactNeighborY="-8645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DA94410-88B9-48F5-9A99-B426DA08A8B6}" type="pres">
      <dgm:prSet presAssocID="{DEAB6D8A-6DA9-40BF-9ADE-828BAAC1E809}" presName="negativeSpace" presStyleCnt="0"/>
      <dgm:spPr/>
    </dgm:pt>
    <dgm:pt modelId="{E5257557-CD9D-4ECC-A1F6-084B62B07F33}" type="pres">
      <dgm:prSet presAssocID="{DEAB6D8A-6DA9-40BF-9ADE-828BAAC1E809}" presName="childText" presStyleLbl="conFgAcc1" presStyleIdx="0" presStyleCnt="1" custScaleY="59910" custLinFactNeighborY="-869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4CDCCA-64C2-4862-A946-9E21CDAAE4B6}" type="presOf" srcId="{759C4B12-0166-432B-BB6D-A435F8328FF1}" destId="{E5257557-CD9D-4ECC-A1F6-084B62B07F33}" srcOrd="0" destOrd="0" presId="urn:microsoft.com/office/officeart/2005/8/layout/list1"/>
    <dgm:cxn modelId="{0FC1BB6B-FA2E-4102-B9BE-5FBBAFA3308E}" type="presOf" srcId="{DEAB6D8A-6DA9-40BF-9ADE-828BAAC1E809}" destId="{F7F3709B-1115-49C3-98E7-911223E3BBA8}" srcOrd="1" destOrd="0" presId="urn:microsoft.com/office/officeart/2005/8/layout/list1"/>
    <dgm:cxn modelId="{20437845-FFD0-4D7A-9708-8190B08FAC00}" type="presOf" srcId="{DB2951E0-FAE6-4DAE-8B39-9915B92189F3}" destId="{7DE3B1B3-EF9C-4E97-9279-6E54A3B4B161}" srcOrd="0" destOrd="0" presId="urn:microsoft.com/office/officeart/2005/8/layout/list1"/>
    <dgm:cxn modelId="{9E610A8B-EA83-487A-9581-086577C163CD}" srcId="{DEAB6D8A-6DA9-40BF-9ADE-828BAAC1E809}" destId="{759C4B12-0166-432B-BB6D-A435F8328FF1}" srcOrd="0" destOrd="0" parTransId="{120BD61C-7853-4428-ADDF-68D20BE05507}" sibTransId="{1E05B2DE-0931-4B92-B2C0-EBFA761638D7}"/>
    <dgm:cxn modelId="{839A2F6F-C21A-4CAE-933E-80108ED79775}" type="presOf" srcId="{DEAB6D8A-6DA9-40BF-9ADE-828BAAC1E809}" destId="{290820DE-1C4A-4A91-AD74-AC1C9D5B5AC9}" srcOrd="0" destOrd="0" presId="urn:microsoft.com/office/officeart/2005/8/layout/list1"/>
    <dgm:cxn modelId="{FD6A7765-1665-4D26-A1E4-3B6D88C02B6E}" srcId="{DB2951E0-FAE6-4DAE-8B39-9915B92189F3}" destId="{DEAB6D8A-6DA9-40BF-9ADE-828BAAC1E809}" srcOrd="0" destOrd="0" parTransId="{B25C3DCD-7F70-4EBC-8B72-D6350A03AFA9}" sibTransId="{0106707A-D6BD-4AB5-A173-087C33760BA8}"/>
    <dgm:cxn modelId="{1DAC46B4-7F56-44D6-8169-3BDC4BF5A374}" type="presParOf" srcId="{7DE3B1B3-EF9C-4E97-9279-6E54A3B4B161}" destId="{FDE71A15-0579-4ACD-BA52-438256D057D9}" srcOrd="0" destOrd="0" presId="urn:microsoft.com/office/officeart/2005/8/layout/list1"/>
    <dgm:cxn modelId="{E0EB704C-CAA9-44DC-9F80-47D51242F8D6}" type="presParOf" srcId="{FDE71A15-0579-4ACD-BA52-438256D057D9}" destId="{290820DE-1C4A-4A91-AD74-AC1C9D5B5AC9}" srcOrd="0" destOrd="0" presId="urn:microsoft.com/office/officeart/2005/8/layout/list1"/>
    <dgm:cxn modelId="{61DF6F61-65CD-456C-8CEA-63455ED1A675}" type="presParOf" srcId="{FDE71A15-0579-4ACD-BA52-438256D057D9}" destId="{F7F3709B-1115-49C3-98E7-911223E3BBA8}" srcOrd="1" destOrd="0" presId="urn:microsoft.com/office/officeart/2005/8/layout/list1"/>
    <dgm:cxn modelId="{2F74430D-9865-4289-B7F4-E1D254E8442E}" type="presParOf" srcId="{7DE3B1B3-EF9C-4E97-9279-6E54A3B4B161}" destId="{9DA94410-88B9-48F5-9A99-B426DA08A8B6}" srcOrd="1" destOrd="0" presId="urn:microsoft.com/office/officeart/2005/8/layout/list1"/>
    <dgm:cxn modelId="{34C3C51E-81A8-4CC0-8A97-6B8E2A0E9122}" type="presParOf" srcId="{7DE3B1B3-EF9C-4E97-9279-6E54A3B4B161}" destId="{E5257557-CD9D-4ECC-A1F6-084B62B07F3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E0A3C-3179-47D6-974C-BD7CA630D4A1}" type="datetimeFigureOut">
              <a:rPr lang="en-GB" smtClean="0"/>
              <a:t>08/11/2016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11457-15C1-4002-864A-0B840048E1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83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1457-15C1-4002-864A-0B840048E10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1457-15C1-4002-864A-0B840048E10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11457-15C1-4002-864A-0B840048E10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9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52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534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G Content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7715200" cy="792087"/>
          </a:xfrm>
        </p:spPr>
        <p:txBody>
          <a:bodyPr anchor="b"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11560" y="1124744"/>
            <a:ext cx="792088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4" y="188640"/>
            <a:ext cx="1619671" cy="30527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68312" y="1412875"/>
            <a:ext cx="8208143" cy="4679950"/>
          </a:xfrm>
        </p:spPr>
        <p:txBody>
          <a:bodyPr/>
          <a:lstStyle>
            <a:lvl1pPr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55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G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G_6636_high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324975" cy="688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250825" y="-26988"/>
            <a:ext cx="3382963" cy="237648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9" descr="National_Grid_POA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3"/>
          <a:stretch>
            <a:fillRect/>
          </a:stretch>
        </p:blipFill>
        <p:spPr bwMode="auto">
          <a:xfrm>
            <a:off x="6804025" y="346075"/>
            <a:ext cx="1839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6"/>
          <p:cNvSpPr>
            <a:spLocks noChangeShapeType="1"/>
          </p:cNvSpPr>
          <p:nvPr userDrawn="1"/>
        </p:nvSpPr>
        <p:spPr bwMode="auto">
          <a:xfrm flipH="1">
            <a:off x="466724" y="1844675"/>
            <a:ext cx="21336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 flipH="1">
            <a:off x="1331913" y="1844675"/>
            <a:ext cx="2305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1341438"/>
            <a:ext cx="2133600" cy="4318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584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G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08287123_11_highre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72575" cy="6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250825" y="-19968"/>
            <a:ext cx="3382963" cy="2376488"/>
          </a:xfrm>
          <a:prstGeom prst="rect">
            <a:avLst/>
          </a:prstGeom>
          <a:solidFill>
            <a:srgbClr val="0082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9" descr="National_Grid_POA_wh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3"/>
          <a:stretch>
            <a:fillRect/>
          </a:stretch>
        </p:blipFill>
        <p:spPr bwMode="auto">
          <a:xfrm>
            <a:off x="6804025" y="346075"/>
            <a:ext cx="18399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4"/>
          <p:cNvSpPr>
            <a:spLocks noChangeShapeType="1"/>
          </p:cNvSpPr>
          <p:nvPr userDrawn="1"/>
        </p:nvSpPr>
        <p:spPr bwMode="auto">
          <a:xfrm flipH="1">
            <a:off x="1331913" y="1844675"/>
            <a:ext cx="23050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466725" y="1844675"/>
            <a:ext cx="136842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6725" y="1317947"/>
            <a:ext cx="2665115" cy="50437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999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G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4" y="188640"/>
            <a:ext cx="1619671" cy="305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7715199" cy="72007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1124744"/>
            <a:ext cx="75608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 bwMode="auto">
          <a:xfrm>
            <a:off x="611560" y="2044824"/>
            <a:ext cx="2501056" cy="4248472"/>
          </a:xfrm>
          <a:prstGeom prst="roundRect">
            <a:avLst/>
          </a:prstGeom>
          <a:noFill/>
          <a:ln w="19050" cap="flat" cmpd="sng" algn="ctr">
            <a:solidFill>
              <a:srgbClr val="0079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5982419" y="2044824"/>
            <a:ext cx="2501056" cy="4248472"/>
          </a:xfrm>
          <a:prstGeom prst="roundRect">
            <a:avLst/>
          </a:prstGeom>
          <a:noFill/>
          <a:ln w="19050" cap="flat" cmpd="sng" algn="ctr">
            <a:solidFill>
              <a:srgbClr val="0079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3275856" y="2060848"/>
            <a:ext cx="2501056" cy="4248472"/>
          </a:xfrm>
          <a:prstGeom prst="roundRect">
            <a:avLst/>
          </a:prstGeom>
          <a:noFill/>
          <a:ln w="19050" cap="flat" cmpd="sng" algn="ctr">
            <a:solidFill>
              <a:srgbClr val="0079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611560" y="1340768"/>
            <a:ext cx="2501056" cy="57606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3275856" y="1340768"/>
            <a:ext cx="2501055" cy="57606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 userDrawn="1"/>
        </p:nvSpPr>
        <p:spPr bwMode="auto">
          <a:xfrm>
            <a:off x="5982420" y="1340767"/>
            <a:ext cx="2501055" cy="57606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275856" y="2061170"/>
            <a:ext cx="2501900" cy="424815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0716" y="2044824"/>
            <a:ext cx="2501900" cy="424815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5976613" y="2044824"/>
            <a:ext cx="2501900" cy="424815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10716" y="1342156"/>
            <a:ext cx="2501900" cy="574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275011" y="1342156"/>
            <a:ext cx="2501900" cy="574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5982419" y="1341461"/>
            <a:ext cx="2501900" cy="574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683080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G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564" y="188640"/>
            <a:ext cx="1619671" cy="305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04664"/>
            <a:ext cx="7715199" cy="720079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11560" y="1124744"/>
            <a:ext cx="756084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 userDrawn="1"/>
        </p:nvSpPr>
        <p:spPr bwMode="auto">
          <a:xfrm>
            <a:off x="611560" y="2060848"/>
            <a:ext cx="3528392" cy="4248472"/>
          </a:xfrm>
          <a:prstGeom prst="roundRect">
            <a:avLst/>
          </a:prstGeom>
          <a:noFill/>
          <a:ln w="19050" cap="flat" cmpd="sng" algn="ctr">
            <a:solidFill>
              <a:srgbClr val="0079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 userDrawn="1"/>
        </p:nvSpPr>
        <p:spPr bwMode="auto">
          <a:xfrm>
            <a:off x="611560" y="1339375"/>
            <a:ext cx="3528392" cy="576063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922427" y="1325727"/>
            <a:ext cx="3528391" cy="589711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1560" y="2060848"/>
            <a:ext cx="3528392" cy="424815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340763"/>
            <a:ext cx="3528392" cy="5746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922427" y="1325727"/>
            <a:ext cx="3528392" cy="58971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  <p:sp>
        <p:nvSpPr>
          <p:cNvPr id="19" name="Rounded Rectangle 18"/>
          <p:cNvSpPr/>
          <p:nvPr userDrawn="1"/>
        </p:nvSpPr>
        <p:spPr bwMode="auto">
          <a:xfrm>
            <a:off x="4922427" y="2060848"/>
            <a:ext cx="3528392" cy="4248472"/>
          </a:xfrm>
          <a:prstGeom prst="roundRect">
            <a:avLst/>
          </a:prstGeom>
          <a:noFill/>
          <a:ln w="19050" cap="flat" cmpd="sng" algn="ctr">
            <a:solidFill>
              <a:srgbClr val="0079C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2400" b="0" dirty="0">
              <a:solidFill>
                <a:schemeClr val="tx1"/>
              </a:solidFill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922427" y="2061170"/>
            <a:ext cx="3528392" cy="4248150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935030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z="2800" b="1">
              <a:solidFill>
                <a:srgbClr val="0079C1"/>
              </a:solidFill>
            </a:endParaRPr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279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DD7F-1CB8-4623-8A72-99478443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7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BE298-BA92-4692-8E07-DEA6B79EF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52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240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74D40-CA0E-4CA8-BCC4-E2DCBEF2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42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1C31A-F764-419E-B002-B6385D791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811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C7F83-897F-49EB-8989-9976FCBB8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68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7563-386A-492D-B86B-74A092EB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4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3F84-9E2E-4208-965A-6AEB69495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7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705A-55B3-4E25-A660-DF6DB80FE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87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8753-DD6A-44BD-97AB-6B61FCFE9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57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1091-3A48-4CAA-84EC-3A1B2E0DD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9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95DBD161-58C6-4E19-AD02-68C40F716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9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z="2800" b="1">
              <a:solidFill>
                <a:srgbClr val="0079C1"/>
              </a:solidFill>
            </a:endParaRPr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83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19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DD7F-1CB8-4623-8A72-99478443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982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BE298-BA92-4692-8E07-DEA6B79EF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750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74D40-CA0E-4CA8-BCC4-E2DCBEF2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1C31A-F764-419E-B002-B6385D791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09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C7F83-897F-49EB-8989-9976FCBB8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902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7563-386A-492D-B86B-74A092EB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17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3F84-9E2E-4208-965A-6AEB69495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2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705A-55B3-4E25-A660-DF6DB80FE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841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8753-DD6A-44BD-97AB-6B61FCFE9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92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1091-3A48-4CAA-84EC-3A1B2E0DD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2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13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95DBD161-58C6-4E19-AD02-68C40F716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70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79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1" name="Freeform 33"/>
          <p:cNvSpPr>
            <a:spLocks/>
          </p:cNvSpPr>
          <p:nvPr/>
        </p:nvSpPr>
        <p:spPr bwMode="auto">
          <a:xfrm>
            <a:off x="0" y="0"/>
            <a:ext cx="9159875" cy="2400300"/>
          </a:xfrm>
          <a:custGeom>
            <a:avLst/>
            <a:gdLst>
              <a:gd name="T0" fmla="*/ 0 w 5760"/>
              <a:gd name="T1" fmla="*/ 0 h 1512"/>
              <a:gd name="T2" fmla="*/ 0 w 5760"/>
              <a:gd name="T3" fmla="*/ 1368 h 1512"/>
              <a:gd name="T4" fmla="*/ 1008 w 5760"/>
              <a:gd name="T5" fmla="*/ 1368 h 1512"/>
              <a:gd name="T6" fmla="*/ 1152 w 5760"/>
              <a:gd name="T7" fmla="*/ 1512 h 1512"/>
              <a:gd name="T8" fmla="*/ 1296 w 5760"/>
              <a:gd name="T9" fmla="*/ 1368 h 1512"/>
              <a:gd name="T10" fmla="*/ 5760 w 5760"/>
              <a:gd name="T11" fmla="*/ 1368 h 1512"/>
              <a:gd name="T12" fmla="*/ 5760 w 5760"/>
              <a:gd name="T13" fmla="*/ 0 h 1512"/>
              <a:gd name="T14" fmla="*/ 0 w 5760"/>
              <a:gd name="T15" fmla="*/ 0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60" h="1512">
                <a:moveTo>
                  <a:pt x="0" y="0"/>
                </a:moveTo>
                <a:lnTo>
                  <a:pt x="0" y="1368"/>
                </a:lnTo>
                <a:lnTo>
                  <a:pt x="1008" y="1368"/>
                </a:lnTo>
                <a:lnTo>
                  <a:pt x="1152" y="1512"/>
                </a:lnTo>
                <a:lnTo>
                  <a:pt x="1296" y="1368"/>
                </a:lnTo>
                <a:lnTo>
                  <a:pt x="5760" y="1368"/>
                </a:lnTo>
                <a:lnTo>
                  <a:pt x="57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593725" y="1279525"/>
            <a:ext cx="8043863" cy="6397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71500" y="5164138"/>
            <a:ext cx="8043863" cy="5032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 flipV="1">
            <a:off x="6858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7" name="Line 39"/>
          <p:cNvSpPr>
            <a:spLocks noChangeShapeType="1"/>
          </p:cNvSpPr>
          <p:nvPr/>
        </p:nvSpPr>
        <p:spPr bwMode="auto">
          <a:xfrm>
            <a:off x="24003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8" name="Line 40"/>
          <p:cNvSpPr>
            <a:spLocks noChangeShapeType="1"/>
          </p:cNvSpPr>
          <p:nvPr/>
        </p:nvSpPr>
        <p:spPr bwMode="auto">
          <a:xfrm flipH="1">
            <a:off x="685800" y="43434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43049" name="Line 41"/>
          <p:cNvSpPr>
            <a:spLocks noChangeShapeType="1"/>
          </p:cNvSpPr>
          <p:nvPr/>
        </p:nvSpPr>
        <p:spPr bwMode="auto">
          <a:xfrm flipV="1">
            <a:off x="2400300" y="2971800"/>
            <a:ext cx="457200" cy="3429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800" b="1">
              <a:solidFill>
                <a:srgbClr val="0079C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28700" y="3216275"/>
            <a:ext cx="1439863" cy="1241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 b="1">
                <a:solidFill>
                  <a:srgbClr val="000000"/>
                </a:solidFill>
              </a:rPr>
              <a:t>Place your chosen image here. The four corners must just cover the arrow tips. For covers, the three pictures should be the same size and in a straight line.   </a:t>
            </a:r>
            <a:endParaRPr lang="en-GB" sz="2800" b="1">
              <a:solidFill>
                <a:srgbClr val="0079C1"/>
              </a:solidFill>
            </a:endParaRPr>
          </a:p>
        </p:txBody>
      </p:sp>
      <p:pic>
        <p:nvPicPr>
          <p:cNvPr id="43052" name="Picture 44" descr="National_Grid_logo_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944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CDD7F-1CB8-4623-8A72-99478443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917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BE298-BA92-4692-8E07-DEA6B79EF6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95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372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1485900"/>
            <a:ext cx="39687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74D40-CA0E-4CA8-BCC4-E2DCBEF25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1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1C31A-F764-419E-B002-B6385D791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40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C7F83-897F-49EB-8989-9976FCBB8F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863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7563-386A-492D-B86B-74A092EB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8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03F84-9E2E-4208-965A-6AEB694959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384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7705A-55B3-4E25-A660-DF6DB80FEE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933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38753-DD6A-44BD-97AB-6B61FCFE91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75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4325" y="762000"/>
            <a:ext cx="2022475" cy="5372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3725" y="762000"/>
            <a:ext cx="5918200" cy="5372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1091-3A48-4CAA-84EC-3A1B2E0DDD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694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725" y="762000"/>
            <a:ext cx="8093075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93725" y="1485900"/>
            <a:ext cx="8089900" cy="46482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81750"/>
            <a:ext cx="2133600" cy="361950"/>
          </a:xfrm>
        </p:spPr>
        <p:txBody>
          <a:bodyPr/>
          <a:lstStyle>
            <a:lvl1pPr>
              <a:defRPr/>
            </a:lvl1pPr>
          </a:lstStyle>
          <a:p>
            <a:fld id="{95DBD161-58C6-4E19-AD02-68C40F716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13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093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5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image" Target="../media/image5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650AC-02F2-49A0-B158-BEDE7A1EB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2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713" r:id="rId13"/>
    <p:sldLayoutId id="2147483716" r:id="rId14"/>
    <p:sldLayoutId id="2147483717" r:id="rId15"/>
    <p:sldLayoutId id="2147483718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FA54B-D53B-4FE5-95C7-4B1D23E10B18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4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FA54B-D53B-4FE5-95C7-4B1D23E10B18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7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79C1"/>
              </a:solidFill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81750"/>
            <a:ext cx="21336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1FA54B-D53B-4FE5-95C7-4B1D23E10B18}" type="slidenum">
              <a:rPr lang="en-US" b="1">
                <a:solidFill>
                  <a:srgbClr val="0079C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>
              <a:solidFill>
                <a:srgbClr val="0079C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00088" y="1382713"/>
            <a:ext cx="7999412" cy="1587"/>
          </a:xfrm>
          <a:prstGeom prst="line">
            <a:avLst/>
          </a:prstGeom>
          <a:ln w="19050" cap="flat" cmpd="sng" algn="ctr">
            <a:solidFill>
              <a:srgbClr val="2478C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9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93725" y="762000"/>
            <a:ext cx="8093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3725" y="1485900"/>
            <a:ext cx="80899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2795" name="Picture 27" descr="National_Grid_logo_blu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342900"/>
            <a:ext cx="1830388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24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79C1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200">
          <a:solidFill>
            <a:schemeClr val="tx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20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>
          <a:solidFill>
            <a:schemeClr val="tx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50000"/>
        </a:spcAft>
        <a:buClr>
          <a:srgbClr val="0079C1"/>
        </a:buClr>
        <a:buFont typeface="Wingdings 2" pitchFamily="18" charset="2"/>
        <a:buChar char="¾"/>
        <a:defRPr sz="16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980728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10.00-10.20	TSOG Legal </a:t>
            </a:r>
            <a:r>
              <a:rPr lang="en-US" sz="2400" b="1" dirty="0" smtClean="0"/>
              <a:t>Interpretation</a:t>
            </a:r>
          </a:p>
          <a:p>
            <a:endParaRPr lang="en-US" sz="2400" b="1" dirty="0"/>
          </a:p>
          <a:p>
            <a:r>
              <a:rPr lang="en-US" sz="2400" b="1" dirty="0"/>
              <a:t>10.20-10.40	</a:t>
            </a:r>
            <a:r>
              <a:rPr lang="en-US" sz="2400" b="1" dirty="0" err="1"/>
              <a:t>Ofgem</a:t>
            </a:r>
            <a:r>
              <a:rPr lang="en-US" sz="2400" b="1" dirty="0"/>
              <a:t> </a:t>
            </a:r>
            <a:r>
              <a:rPr lang="en-US" sz="2400" b="1" dirty="0" smtClean="0"/>
              <a:t>Update</a:t>
            </a:r>
          </a:p>
          <a:p>
            <a:endParaRPr lang="en-US" sz="2400" b="1" dirty="0"/>
          </a:p>
          <a:p>
            <a:r>
              <a:rPr lang="en-US" sz="2400" b="1" dirty="0"/>
              <a:t>10.40-11.10	GC0095: Issues Tracker – Review by </a:t>
            </a:r>
            <a:r>
              <a:rPr lang="en-US" sz="2400" b="1" dirty="0" smtClean="0"/>
              <a:t>Exception</a:t>
            </a:r>
          </a:p>
          <a:p>
            <a:endParaRPr lang="en-US" sz="2400" b="1" dirty="0"/>
          </a:p>
          <a:p>
            <a:r>
              <a:rPr lang="en-US" sz="2400" b="1" dirty="0" smtClean="0"/>
              <a:t>11.10-11.15      Comfort break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11.15-12.00</a:t>
            </a:r>
            <a:r>
              <a:rPr lang="en-US" sz="2400" b="1" dirty="0"/>
              <a:t>	TSOG Entry into Force </a:t>
            </a:r>
            <a:r>
              <a:rPr lang="en-US" sz="2400" b="1" dirty="0" smtClean="0"/>
              <a:t>requirements</a:t>
            </a:r>
          </a:p>
          <a:p>
            <a:endParaRPr lang="en-US" sz="2400" b="1" dirty="0"/>
          </a:p>
          <a:p>
            <a:r>
              <a:rPr lang="en-US" sz="2400" b="1" dirty="0"/>
              <a:t>12.00-12.20 	Scope Data Exchange and Operational </a:t>
            </a:r>
            <a:r>
              <a:rPr lang="en-US" sz="2400" b="1" dirty="0" smtClean="0"/>
              <a:t>Planning</a:t>
            </a:r>
          </a:p>
          <a:p>
            <a:endParaRPr lang="en-US" sz="2400" b="1" dirty="0"/>
          </a:p>
          <a:p>
            <a:r>
              <a:rPr lang="en-US" sz="2400" b="1" dirty="0"/>
              <a:t>12.20-12.30 	AOB/next </a:t>
            </a:r>
            <a:r>
              <a:rPr lang="en-US" sz="2400" b="1" dirty="0" smtClean="0"/>
              <a:t>meeting</a:t>
            </a:r>
          </a:p>
          <a:p>
            <a:endParaRPr lang="en-US" sz="2400" b="1" dirty="0"/>
          </a:p>
          <a:p>
            <a:r>
              <a:rPr lang="en-US" sz="2400" b="1" dirty="0"/>
              <a:t>12.30		Lunch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1123" y="172391"/>
            <a:ext cx="7715200" cy="79208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Agenda TSOG 8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November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75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7" cy="7200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TSO-DSO Data Exchange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1560" y="2060848"/>
            <a:ext cx="3528392" cy="4248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Substations</a:t>
            </a:r>
            <a:endParaRPr lang="en-GB" sz="1600" dirty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/>
              <a:t>Lines connecting substations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/>
              <a:t>Transformers from substations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/>
              <a:t>SGUs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/>
              <a:t>Reactors &amp; Capacitors in substations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/>
              <a:t>Total aggregated generation capacity &amp; related frequency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/>
          </a:p>
          <a:p>
            <a:pPr marL="0" indent="0">
              <a:buNone/>
            </a:pPr>
            <a:endParaRPr lang="en-GB" sz="1400" i="1" dirty="0" smtClean="0"/>
          </a:p>
          <a:p>
            <a:pPr marL="0" indent="0">
              <a:buNone/>
            </a:pPr>
            <a:r>
              <a:rPr lang="en-GB" sz="1400" i="1" dirty="0" smtClean="0"/>
              <a:t>* </a:t>
            </a:r>
            <a:r>
              <a:rPr lang="en-GB" sz="1400" i="1" dirty="0"/>
              <a:t>Provide update on data at least every </a:t>
            </a:r>
            <a:r>
              <a:rPr lang="en-GB" sz="1400" b="1" i="1" dirty="0"/>
              <a:t>6 Months</a:t>
            </a:r>
            <a:r>
              <a:rPr lang="en-GB" sz="1400" i="1" dirty="0"/>
              <a:t>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Substation topologies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Bay active &amp; reactive power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Tap positions of transformers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Busbar voltage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Restrictions on active &amp; reactive power supply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Reactive power from Capacitor, Inductor or static VAR compensator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Aggregated generation in DSO area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Aggregated consumption in DSO area</a:t>
            </a:r>
            <a:endParaRPr lang="en-GB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9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Exchange timelines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Entry into Force (EIF) is expected  ~Jan 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Whole of data exchange Title applies 18 months after EIF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BUT  that includes time needed for NRA approval, which is 6 months so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 smtClean="0"/>
              <a:t>Data exchange requirements must be decided by Jan 18*</a:t>
            </a:r>
          </a:p>
          <a:p>
            <a:pPr marL="0" indent="0">
              <a:buNone/>
            </a:pPr>
            <a:r>
              <a:rPr lang="en-GB" dirty="0"/>
              <a:t>*</a:t>
            </a:r>
            <a:r>
              <a:rPr lang="en-GB" sz="2800" dirty="0" smtClean="0"/>
              <a:t>That date includes consultation with industry</a:t>
            </a:r>
          </a:p>
          <a:p>
            <a:pPr marL="0" indent="0">
              <a:buNone/>
            </a:pPr>
            <a:r>
              <a:rPr lang="en-GB" u="sng" dirty="0" smtClean="0"/>
              <a:t>However certain details must be decided with ‘All TSOs’ within 6 months after EIF; see article 40.6</a:t>
            </a:r>
            <a:endParaRPr lang="en-GB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5E9C213-2187-4529-8255-09346EAF09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9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concepts</a:t>
            </a:r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080932985"/>
              </p:ext>
            </p:extLst>
          </p:nvPr>
        </p:nvGraphicFramePr>
        <p:xfrm>
          <a:off x="611560" y="1412776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concepts – cont’d</a:t>
            </a:r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99423738"/>
              </p:ext>
            </p:extLst>
          </p:nvPr>
        </p:nvGraphicFramePr>
        <p:xfrm>
          <a:off x="611560" y="1412776"/>
          <a:ext cx="79928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72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SGUs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Article 2.1 sets the scope for the whole code</a:t>
            </a:r>
          </a:p>
          <a:p>
            <a:pPr marL="685800"/>
            <a:r>
              <a:rPr lang="en-GB" u="sng" dirty="0" smtClean="0"/>
              <a:t>existing </a:t>
            </a:r>
            <a:r>
              <a:rPr lang="en-GB" u="sng" dirty="0"/>
              <a:t>and new </a:t>
            </a:r>
            <a:r>
              <a:rPr lang="en-GB" dirty="0"/>
              <a:t>power generating modules classified as type B, C and D in accordance with the criteria set out </a:t>
            </a:r>
            <a:r>
              <a:rPr lang="en-GB" dirty="0" smtClean="0"/>
              <a:t>in </a:t>
            </a:r>
            <a:r>
              <a:rPr lang="en-GB" i="1" dirty="0" err="1" smtClean="0"/>
              <a:t>RfG</a:t>
            </a:r>
            <a:endParaRPr lang="en-GB" i="1" dirty="0"/>
          </a:p>
          <a:p>
            <a:pPr marL="685800"/>
            <a:r>
              <a:rPr lang="en-GB" dirty="0" smtClean="0"/>
              <a:t>existing </a:t>
            </a:r>
            <a:r>
              <a:rPr lang="en-GB" dirty="0"/>
              <a:t>and new transmission-connected demand facilities; </a:t>
            </a:r>
          </a:p>
          <a:p>
            <a:pPr marL="685800"/>
            <a:r>
              <a:rPr lang="en-GB" dirty="0"/>
              <a:t>existing and new transmission-connected closed distribution systems;</a:t>
            </a:r>
          </a:p>
          <a:p>
            <a:pPr marL="685800"/>
            <a:r>
              <a:rPr lang="en-GB" dirty="0"/>
              <a:t>existing and new demand facilities, closed distribution systems and third parties if they provide demand response directly to the TSO in accordance with the criteria in </a:t>
            </a:r>
            <a:r>
              <a:rPr lang="en-GB" i="1" dirty="0" smtClean="0"/>
              <a:t>DCC</a:t>
            </a:r>
            <a:endParaRPr lang="en-GB" dirty="0"/>
          </a:p>
          <a:p>
            <a:pPr marL="685800"/>
            <a:r>
              <a:rPr lang="en-GB" dirty="0"/>
              <a:t>providers of </a:t>
            </a:r>
            <a:r>
              <a:rPr lang="en-GB" dirty="0" err="1"/>
              <a:t>redispatching</a:t>
            </a:r>
            <a:r>
              <a:rPr lang="en-GB" dirty="0"/>
              <a:t> of power generating modules or demand facilities by means of aggregation and providers of active power reserve in accordance with Title 8 of Part IV of this Regulation; and</a:t>
            </a:r>
          </a:p>
          <a:p>
            <a:pPr marL="685800"/>
            <a:r>
              <a:rPr lang="en-GB" dirty="0"/>
              <a:t>existing and new high voltage direct current ('HVDC') systems in accordance with the criteria in </a:t>
            </a:r>
            <a:r>
              <a:rPr lang="en-GB" i="1" dirty="0" smtClean="0"/>
              <a:t>HVDC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18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SGUs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6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Article 40.5 - flexibility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GB" dirty="0"/>
              <a:t>In coordination with the DSOs and SGUs, each TSO shall determine the </a:t>
            </a:r>
            <a:r>
              <a:rPr lang="en-GB" b="1" dirty="0"/>
              <a:t>applicability</a:t>
            </a:r>
            <a:r>
              <a:rPr lang="en-GB" dirty="0"/>
              <a:t> and </a:t>
            </a:r>
            <a:r>
              <a:rPr lang="en-GB" b="1" dirty="0"/>
              <a:t>scope</a:t>
            </a:r>
            <a:r>
              <a:rPr lang="en-GB" dirty="0"/>
              <a:t> of the data exchange based on the following categories</a:t>
            </a:r>
            <a:r>
              <a:rPr lang="en-GB" dirty="0" smtClean="0"/>
              <a:t>:</a:t>
            </a:r>
          </a:p>
          <a:p>
            <a:pPr marL="0" lvl="0" indent="0">
              <a:buNone/>
            </a:pPr>
            <a:endParaRPr lang="en-GB" sz="15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i="1" dirty="0"/>
              <a:t>structural data </a:t>
            </a:r>
            <a:r>
              <a:rPr lang="en-GB" dirty="0"/>
              <a:t>in accordance with </a:t>
            </a:r>
            <a:r>
              <a:rPr lang="en-GB" u="sng" dirty="0"/>
              <a:t>Article 48</a:t>
            </a:r>
            <a:r>
              <a:rPr lang="en-GB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i="1" dirty="0"/>
              <a:t>scheduling and forecast data</a:t>
            </a:r>
            <a:r>
              <a:rPr lang="en-GB" dirty="0"/>
              <a:t> in accordance with </a:t>
            </a:r>
            <a:r>
              <a:rPr lang="en-GB" u="sng" dirty="0"/>
              <a:t>Article 49</a:t>
            </a:r>
            <a:r>
              <a:rPr lang="en-GB" dirty="0"/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i="1" dirty="0"/>
              <a:t>real-time data </a:t>
            </a:r>
            <a:r>
              <a:rPr lang="en-GB" dirty="0"/>
              <a:t>in accordance with </a:t>
            </a:r>
            <a:r>
              <a:rPr lang="en-GB" u="sng" dirty="0"/>
              <a:t>Article 44 and Article 50</a:t>
            </a:r>
            <a:r>
              <a:rPr lang="en-GB" dirty="0"/>
              <a:t>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/>
              <a:t>provisions in accordance with </a:t>
            </a:r>
            <a:r>
              <a:rPr lang="en-GB" u="sng" dirty="0"/>
              <a:t>Article 47, 51, Article 52 and Article 53.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989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66724" y="908720"/>
            <a:ext cx="3169172" cy="864518"/>
          </a:xfrm>
        </p:spPr>
        <p:txBody>
          <a:bodyPr anchor="ctr"/>
          <a:lstStyle/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Planning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7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Planning</a:t>
            </a:r>
            <a:endParaRPr lang="en-GB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41235632"/>
              </p:ext>
            </p:extLst>
          </p:nvPr>
        </p:nvGraphicFramePr>
        <p:xfrm>
          <a:off x="467544" y="1268760"/>
          <a:ext cx="799288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Callout 5"/>
          <p:cNvSpPr/>
          <p:nvPr/>
        </p:nvSpPr>
        <p:spPr>
          <a:xfrm>
            <a:off x="683568" y="3429000"/>
            <a:ext cx="3600400" cy="3096344"/>
          </a:xfrm>
          <a:prstGeom prst="right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Article 75</a:t>
            </a:r>
            <a:br>
              <a:rPr lang="en-GB" i="1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Methodology for coordinating operational security analysis</a:t>
            </a:r>
          </a:p>
        </p:txBody>
      </p:sp>
      <p:sp>
        <p:nvSpPr>
          <p:cNvPr id="8" name="Right Arrow Callout 7"/>
          <p:cNvSpPr/>
          <p:nvPr/>
        </p:nvSpPr>
        <p:spPr>
          <a:xfrm rot="10800000" flipV="1">
            <a:off x="4427984" y="3429000"/>
            <a:ext cx="3600400" cy="3096344"/>
          </a:xfrm>
          <a:prstGeom prst="right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Article 84</a:t>
            </a:r>
            <a:br>
              <a:rPr lang="en-GB" i="1" dirty="0">
                <a:solidFill>
                  <a:schemeClr val="tx1"/>
                </a:solidFill>
              </a:rPr>
            </a:br>
            <a:r>
              <a:rPr lang="en-GB" i="1" dirty="0">
                <a:solidFill>
                  <a:schemeClr val="tx1"/>
                </a:solidFill>
              </a:rPr>
              <a:t>Methodology for assessing the relevance of assets for outage coordination</a:t>
            </a:r>
          </a:p>
        </p:txBody>
      </p:sp>
    </p:spTree>
    <p:extLst>
      <p:ext uri="{BB962C8B-B14F-4D97-AF65-F5344CB8AC3E}">
        <p14:creationId xmlns:p14="http://schemas.microsoft.com/office/powerpoint/2010/main" val="23801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Data Exchange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392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of TSOG &amp; Data Exchange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/>
          </p:nvPr>
        </p:nvSpPr>
        <p:spPr>
          <a:xfrm>
            <a:off x="468312" y="1844823"/>
            <a:ext cx="8208143" cy="4248001"/>
          </a:xfrm>
        </p:spPr>
        <p:txBody>
          <a:bodyPr/>
          <a:lstStyle/>
          <a:p>
            <a:pPr marL="0" indent="0" defTabSz="623888">
              <a:buNone/>
            </a:pPr>
            <a:r>
              <a:rPr lang="en-GB" dirty="0" smtClean="0"/>
              <a:t>Parts (II: Operational Security)</a:t>
            </a:r>
          </a:p>
          <a:p>
            <a:pPr marL="0" indent="0" defTabSz="696913">
              <a:buNone/>
            </a:pPr>
            <a:r>
              <a:rPr lang="en-GB" dirty="0"/>
              <a:t>	</a:t>
            </a:r>
            <a:r>
              <a:rPr lang="en-GB" dirty="0" smtClean="0"/>
              <a:t>Titles (2: Data Exchange)</a:t>
            </a:r>
          </a:p>
          <a:p>
            <a:pPr marL="0" indent="0" defTabSz="508000">
              <a:buNone/>
            </a:pPr>
            <a:r>
              <a:rPr lang="en-GB" dirty="0"/>
              <a:t>	</a:t>
            </a:r>
            <a:r>
              <a:rPr lang="en-GB" dirty="0" smtClean="0"/>
              <a:t>		Chapters (1-6 based on which party)</a:t>
            </a:r>
          </a:p>
          <a:p>
            <a:pPr marL="0" indent="0" defTabSz="217488">
              <a:buNone/>
            </a:pPr>
            <a:r>
              <a:rPr lang="en-GB" dirty="0"/>
              <a:t>	</a:t>
            </a:r>
            <a:r>
              <a:rPr lang="en-GB" dirty="0" smtClean="0"/>
              <a:t>										Articles (40 – 53)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Data exchange Title is grouped by whom data exchanged is with, </a:t>
            </a:r>
            <a:r>
              <a:rPr lang="en-GB" b="1" i="1" dirty="0" smtClean="0"/>
              <a:t>which customer</a:t>
            </a:r>
            <a:endParaRPr lang="en-GB" b="1" i="1" dirty="0"/>
          </a:p>
        </p:txBody>
      </p:sp>
      <p:sp>
        <p:nvSpPr>
          <p:cNvPr id="16" name="Rounded Rectangle 15"/>
          <p:cNvSpPr/>
          <p:nvPr/>
        </p:nvSpPr>
        <p:spPr bwMode="auto">
          <a:xfrm>
            <a:off x="611560" y="1268760"/>
            <a:ext cx="7920880" cy="432048"/>
          </a:xfrm>
          <a:prstGeom prst="roundRect">
            <a:avLst/>
          </a:prstGeom>
          <a:solidFill>
            <a:srgbClr val="0079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>
                <a:solidFill>
                  <a:schemeClr val="bg1"/>
                </a:solidFill>
              </a:rPr>
              <a:t>TSOG is structured  as follows</a:t>
            </a:r>
            <a:r>
              <a:rPr lang="en-GB" sz="2800" b="1" dirty="0" smtClean="0">
                <a:solidFill>
                  <a:schemeClr val="bg1"/>
                </a:solidFill>
              </a:rPr>
              <a:t>: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7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Categories of data exchange in TSOG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618431" y="1340768"/>
            <a:ext cx="7920880" cy="432048"/>
          </a:xfrm>
          <a:prstGeom prst="roundRect">
            <a:avLst/>
          </a:prstGeom>
          <a:solidFill>
            <a:srgbClr val="0079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Structural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18431" y="2636912"/>
            <a:ext cx="7920880" cy="432048"/>
          </a:xfrm>
          <a:prstGeom prst="roundRect">
            <a:avLst/>
          </a:prstGeom>
          <a:solidFill>
            <a:srgbClr val="0079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Scheduled </a:t>
            </a:r>
            <a:r>
              <a:rPr lang="en-GB" b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(SGUs)</a:t>
            </a:r>
            <a:endParaRPr kumimoji="0" lang="en-GB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618431" y="1772816"/>
            <a:ext cx="7920880" cy="864096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Topology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data on plant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19225" y="3068960"/>
            <a:ext cx="792008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Forecasted active power output &amp; reserves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Availability or scheduled unavailability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Forecasted restriction in reactive power control capability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19225" y="4365104"/>
            <a:ext cx="7920880" cy="432048"/>
          </a:xfrm>
          <a:prstGeom prst="roundRect">
            <a:avLst/>
          </a:prstGeom>
          <a:solidFill>
            <a:srgbClr val="0079C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Real-time</a:t>
            </a: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9225" y="4797152"/>
            <a:ext cx="7920086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Active &amp; reactive power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Voltages</a:t>
            </a:r>
          </a:p>
          <a:p>
            <a:pPr>
              <a:buClr>
                <a:srgbClr val="0070C0"/>
              </a:buClr>
              <a:buSzPct val="80000"/>
              <a:buFont typeface="Arial" panose="020B0604020202020204" pitchFamily="34" charset="0"/>
              <a:buChar char="►"/>
            </a:pP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Aggregated generation</a:t>
            </a:r>
          </a:p>
        </p:txBody>
      </p:sp>
    </p:spTree>
    <p:extLst>
      <p:ext uri="{BB962C8B-B14F-4D97-AF65-F5344CB8AC3E}">
        <p14:creationId xmlns:p14="http://schemas.microsoft.com/office/powerpoint/2010/main" val="32208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TSO-SGU Data Exchange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sz="14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Active </a:t>
            </a:r>
            <a:r>
              <a:rPr lang="en-US" sz="1400" dirty="0"/>
              <a:t>power output </a:t>
            </a:r>
            <a:r>
              <a:rPr lang="en-US" sz="1400" dirty="0" smtClean="0"/>
              <a:t>&amp; reserves </a:t>
            </a:r>
            <a:r>
              <a:rPr lang="en-US" sz="1400" dirty="0"/>
              <a:t>amount and </a:t>
            </a:r>
            <a:r>
              <a:rPr lang="en-US" sz="1400" dirty="0" smtClean="0"/>
              <a:t>availability*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Scheduled </a:t>
            </a:r>
            <a:r>
              <a:rPr lang="en-US" sz="1400" dirty="0"/>
              <a:t>unavailability or active power capability </a:t>
            </a:r>
            <a:r>
              <a:rPr lang="en-US" sz="1400" dirty="0" smtClean="0"/>
              <a:t>restriction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Forecast </a:t>
            </a:r>
            <a:r>
              <a:rPr lang="en-US" sz="1400" dirty="0"/>
              <a:t>restriction in the reactive power control capability</a:t>
            </a:r>
            <a:endParaRPr lang="en-US" sz="1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r>
              <a:rPr lang="en-GB" sz="1200" i="1" dirty="0" smtClean="0"/>
              <a:t>* Day-ahead &amp; Intraday</a:t>
            </a:r>
            <a:endParaRPr lang="en-GB" sz="1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General data – installed capacity &amp; primary energy source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Cold &amp; warm start times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Short-circuit calculation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Transformer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FCR, FRR or RR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Restoration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Dynamic simulation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Protection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Voltage &amp; reactive power control capability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Position of Circuit Breakers at connection point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Active </a:t>
            </a:r>
            <a:r>
              <a:rPr lang="en-US" sz="1400" dirty="0"/>
              <a:t>and reactive power </a:t>
            </a:r>
            <a:r>
              <a:rPr lang="en-US" sz="1400" dirty="0" smtClean="0"/>
              <a:t>at </a:t>
            </a:r>
            <a:r>
              <a:rPr lang="en-US" sz="1400" dirty="0"/>
              <a:t>connection </a:t>
            </a:r>
            <a:r>
              <a:rPr lang="en-US" sz="1400" dirty="0" smtClean="0"/>
              <a:t>point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Net </a:t>
            </a:r>
            <a:r>
              <a:rPr lang="en-US" sz="1400" dirty="0"/>
              <a:t>active and reactive </a:t>
            </a:r>
            <a:r>
              <a:rPr lang="en-US" sz="1400" dirty="0" smtClean="0"/>
              <a:t>power</a:t>
            </a:r>
            <a:r>
              <a:rPr lang="en-GB" sz="1400" dirty="0"/>
              <a:t>*</a:t>
            </a:r>
            <a:endParaRPr lang="en-GB" sz="1400" dirty="0" smtClean="0"/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sz="1200" i="1" dirty="0" smtClean="0"/>
              <a:t>* </a:t>
            </a:r>
            <a:r>
              <a:rPr lang="en-US" sz="1200" i="1" dirty="0"/>
              <a:t>I</a:t>
            </a:r>
            <a:r>
              <a:rPr lang="en-US" sz="1200" i="1" dirty="0" smtClean="0"/>
              <a:t>n </a:t>
            </a:r>
            <a:r>
              <a:rPr lang="en-US" sz="1200" i="1" dirty="0"/>
              <a:t>the case of power generating facility with consumption other than auxiliary </a:t>
            </a:r>
            <a:r>
              <a:rPr lang="en-US" sz="1200" i="1" dirty="0" smtClean="0"/>
              <a:t>consumption</a:t>
            </a:r>
            <a:endParaRPr lang="en-GB" sz="120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687" y="201319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Type B, C, D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63888" y="201319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Type B, C, D</a:t>
            </a:r>
            <a:endParaRPr lang="en-GB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056413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Type B, C, D</a:t>
            </a:r>
            <a:endParaRPr lang="en-GB" sz="20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1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TSO-HVDC Data Exchange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Active </a:t>
            </a:r>
            <a:r>
              <a:rPr lang="en-US" sz="1400" dirty="0"/>
              <a:t>power </a:t>
            </a:r>
            <a:r>
              <a:rPr lang="en-US" sz="1400" dirty="0" smtClean="0"/>
              <a:t>schedule &amp; </a:t>
            </a:r>
            <a:r>
              <a:rPr lang="en-US" sz="1400" dirty="0"/>
              <a:t>availability*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/>
              <a:t>Scheduled unavailability or active power capability restriction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/>
              <a:t>Forecast restriction in the reactive power </a:t>
            </a:r>
            <a:r>
              <a:rPr lang="en-US" sz="1400" dirty="0" smtClean="0"/>
              <a:t>or voltage control </a:t>
            </a:r>
            <a:r>
              <a:rPr lang="en-US" sz="1400" dirty="0"/>
              <a:t>capability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200" i="1" dirty="0" smtClean="0"/>
          </a:p>
          <a:p>
            <a:pPr marL="0" indent="0">
              <a:buNone/>
            </a:pPr>
            <a:endParaRPr lang="en-GB" sz="1200" i="1" dirty="0"/>
          </a:p>
          <a:p>
            <a:pPr marL="0" indent="0">
              <a:buNone/>
            </a:pPr>
            <a:r>
              <a:rPr lang="en-GB" sz="1200" i="1" dirty="0" smtClean="0"/>
              <a:t>* </a:t>
            </a:r>
            <a:r>
              <a:rPr lang="en-GB" sz="1200" i="1" dirty="0"/>
              <a:t>Day-ahead &amp; Intraday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Name plate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Transformer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Filters &amp; filter bank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Reactive compensation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Active power control capability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Reactive power &amp; voltage control capability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Active </a:t>
            </a:r>
            <a:r>
              <a:rPr lang="en-US" sz="1400" dirty="0"/>
              <a:t>or reactive operational mode </a:t>
            </a:r>
            <a:r>
              <a:rPr lang="en-US" sz="1400" dirty="0" smtClean="0"/>
              <a:t>prioritization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Frequency response capability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Dynamic model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Protection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Fault ride-through capability</a:t>
            </a:r>
            <a:endParaRPr lang="en-GB" sz="1400" dirty="0" smtClean="0"/>
          </a:p>
          <a:p>
            <a:pPr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endParaRPr lang="en-GB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Position of Circuit Breakers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Operational status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Active &amp; reactive power</a:t>
            </a:r>
            <a:endParaRPr lang="en-GB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6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Demand Facilities - </a:t>
            </a:r>
            <a:r>
              <a:rPr lang="en-GB" dirty="0" err="1" smtClean="0"/>
              <a:t>Tx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Active &amp; forecast reactive power consumption*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Schedule </a:t>
            </a:r>
            <a:r>
              <a:rPr lang="en-US" sz="1400" dirty="0"/>
              <a:t>of its structural minimum and maximum power to be </a:t>
            </a:r>
            <a:r>
              <a:rPr lang="en-US" sz="1400" dirty="0" smtClean="0"/>
              <a:t>curtailed**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Forecast restriction in the reactive power or voltage control capability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1200" i="1" dirty="0" smtClean="0"/>
              <a:t>* Day-ahead &amp; Intraday</a:t>
            </a:r>
          </a:p>
          <a:p>
            <a:pPr marL="0" indent="0">
              <a:buNone/>
            </a:pPr>
            <a:r>
              <a:rPr lang="en-GB" sz="1200" i="1" dirty="0" smtClean="0"/>
              <a:t>** In the case of DSR participation</a:t>
            </a:r>
            <a:endParaRPr lang="en-GB" sz="1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Electrical data of transformers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Load characteristics of the demand facility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Reactive power control characteristics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400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endParaRPr lang="en-GB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400" dirty="0" smtClean="0"/>
              <a:t>Active &amp; reactive power at the connection point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/>
              <a:t>M</a:t>
            </a:r>
            <a:r>
              <a:rPr lang="en-US" sz="1400" dirty="0" smtClean="0"/>
              <a:t>inimum </a:t>
            </a:r>
            <a:r>
              <a:rPr lang="en-US" sz="1400" dirty="0"/>
              <a:t>and maximum power range to be curtailed</a:t>
            </a:r>
            <a:r>
              <a:rPr lang="en-US" sz="1400" dirty="0" smtClean="0"/>
              <a:t>.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400" dirty="0" smtClean="0"/>
              <a:t>Behaviour </a:t>
            </a:r>
            <a:r>
              <a:rPr lang="en-US" sz="1400" dirty="0"/>
              <a:t>at the voltage </a:t>
            </a:r>
            <a:r>
              <a:rPr lang="en-US" sz="1400" dirty="0" smtClean="0"/>
              <a:t>ranges specified by the TSO</a:t>
            </a:r>
            <a:endParaRPr lang="en-GB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62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Demand Facilities - </a:t>
            </a:r>
            <a:r>
              <a:rPr lang="en-GB" dirty="0" err="1" smtClean="0"/>
              <a:t>Dx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1560" y="2060848"/>
            <a:ext cx="3528392" cy="4248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600" dirty="0"/>
              <a:t>Structural minimum and maximum active power available for DSR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600" dirty="0"/>
              <a:t>Maximum and minimum duration of any potential usage of this power for DSR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600" dirty="0"/>
              <a:t>Forecast of unrestricted active power available for </a:t>
            </a:r>
            <a:r>
              <a:rPr lang="en-US" sz="1600" dirty="0" smtClean="0"/>
              <a:t>DSR</a:t>
            </a:r>
            <a:endParaRPr lang="en-US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600" dirty="0" smtClean="0"/>
              <a:t>Real-time </a:t>
            </a:r>
            <a:r>
              <a:rPr lang="en-US" sz="1600" dirty="0"/>
              <a:t>active and reactive power at the connection </a:t>
            </a:r>
            <a:r>
              <a:rPr lang="en-US" sz="1600" dirty="0" smtClean="0"/>
              <a:t>point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US" sz="1600" dirty="0" smtClean="0"/>
              <a:t>Confirmation </a:t>
            </a:r>
            <a:r>
              <a:rPr lang="en-US" sz="1600" dirty="0"/>
              <a:t>that the estimations of the actual values of </a:t>
            </a:r>
            <a:r>
              <a:rPr lang="en-US" sz="1600" dirty="0" smtClean="0"/>
              <a:t>DSR </a:t>
            </a:r>
            <a:r>
              <a:rPr lang="en-US" sz="1600" dirty="0"/>
              <a:t>are applied</a:t>
            </a:r>
            <a:endParaRPr lang="en-GB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4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632847" cy="72007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TSO-TSO Data Exchange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11560" y="2060848"/>
            <a:ext cx="3528392" cy="42481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Substation topologies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Transmission line technical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Transformer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Max and min active &amp; reactive power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Phase-shifting transformer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HVDC data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Reactors, Capacitors &amp; static VAR compensators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Operational </a:t>
            </a:r>
            <a:r>
              <a:rPr lang="en-GB" sz="1600" dirty="0"/>
              <a:t>s</a:t>
            </a:r>
            <a:r>
              <a:rPr lang="en-GB" sz="1600" dirty="0" smtClean="0"/>
              <a:t>ecurity limits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Real-Time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endParaRPr lang="en-GB" sz="1600" dirty="0" smtClean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Frequency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FRCE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Aggregated generation infeed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System state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Power exchange via virtual tie-lines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600" dirty="0"/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Substation topologies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Bay active &amp; reactive power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Regulating positions of transformers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Busbar voltage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Restrictions on active &amp; reactive power supply</a:t>
            </a:r>
          </a:p>
          <a:p>
            <a:pPr>
              <a:buClr>
                <a:srgbClr val="0070C0"/>
              </a:buClr>
              <a:buSzPct val="60000"/>
              <a:buFont typeface="Arial" panose="020B0604020202020204" pitchFamily="34" charset="0"/>
              <a:buChar char="►"/>
            </a:pPr>
            <a:r>
              <a:rPr lang="en-GB" sz="1600" dirty="0" smtClean="0"/>
              <a:t>Reactive power from Capacitor, Inductor or static VAR compensator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65434" y="2037481"/>
            <a:ext cx="3441574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 Area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5607" y="3501008"/>
            <a:ext cx="3369566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Observability  Area</a:t>
            </a:r>
            <a:endParaRPr lang="en-GB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9C213-2187-4529-8255-09346EAF097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6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2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6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9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ational_grid[1]">
  <a:themeElements>
    <a:clrScheme name="national_grid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_grid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ational_grid[1]">
  <a:themeElements>
    <a:clrScheme name="national_grid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_grid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national_grid[1]">
  <a:themeElements>
    <a:clrScheme name="national_grid[1]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ED9"/>
      </a:accent1>
      <a:accent2>
        <a:srgbClr val="52DA3F"/>
      </a:accent2>
      <a:accent3>
        <a:srgbClr val="FFFFFF"/>
      </a:accent3>
      <a:accent4>
        <a:srgbClr val="000000"/>
      </a:accent4>
      <a:accent5>
        <a:srgbClr val="AAD3E9"/>
      </a:accent5>
      <a:accent6>
        <a:srgbClr val="49C538"/>
      </a:accent6>
      <a:hlink>
        <a:srgbClr val="FF7800"/>
      </a:hlink>
      <a:folHlink>
        <a:srgbClr val="00B090"/>
      </a:folHlink>
    </a:clrScheme>
    <a:fontScheme name="national_grid[1]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0079C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national_grid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ED9"/>
        </a:accent1>
        <a:accent2>
          <a:srgbClr val="52DA3F"/>
        </a:accent2>
        <a:accent3>
          <a:srgbClr val="FFFFFF"/>
        </a:accent3>
        <a:accent4>
          <a:srgbClr val="000000"/>
        </a:accent4>
        <a:accent5>
          <a:srgbClr val="AAD3E9"/>
        </a:accent5>
        <a:accent6>
          <a:srgbClr val="49C538"/>
        </a:accent6>
        <a:hlink>
          <a:srgbClr val="FF7800"/>
        </a:hlink>
        <a:folHlink>
          <a:srgbClr val="00B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2BF179369B4644AA27F470328639B0" ma:contentTypeVersion="0" ma:contentTypeDescription="Create a new document." ma:contentTypeScope="" ma:versionID="c7a71833819699d705dea6492533d8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D0D1D7-7A23-4F56-B8FE-5190BFF97042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57997917-6E4D-4F94-BAE2-4286F4DD28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E9DDE8-9ACC-41A0-A704-C085064A58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2934</TotalTime>
  <Words>998</Words>
  <Application>Microsoft Office PowerPoint</Application>
  <PresentationFormat>On-screen Show (4:3)</PresentationFormat>
  <Paragraphs>235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Office Theme</vt:lpstr>
      <vt:lpstr>national_grid[1]</vt:lpstr>
      <vt:lpstr>1_national_grid[1]</vt:lpstr>
      <vt:lpstr>2_national_grid[1]</vt:lpstr>
      <vt:lpstr>PowerPoint Presentation</vt:lpstr>
      <vt:lpstr>PowerPoint Presentation</vt:lpstr>
      <vt:lpstr>Structure of TSOG &amp; Data Exchange </vt:lpstr>
      <vt:lpstr>Categories of data exchange in TSOG</vt:lpstr>
      <vt:lpstr>TSO-SGU Data Exchange</vt:lpstr>
      <vt:lpstr>TSO-HVDC Data Exchange</vt:lpstr>
      <vt:lpstr>Demand Facilities - Tx</vt:lpstr>
      <vt:lpstr>Demand Facilities - Dx</vt:lpstr>
      <vt:lpstr>TSO-TSO Data Exchange</vt:lpstr>
      <vt:lpstr>TSO-DSO Data Exchange</vt:lpstr>
      <vt:lpstr>Data Exchange timelines</vt:lpstr>
      <vt:lpstr>Relevant concepts</vt:lpstr>
      <vt:lpstr>Relevant concepts – cont’d</vt:lpstr>
      <vt:lpstr>SGUs</vt:lpstr>
      <vt:lpstr>SGUs</vt:lpstr>
      <vt:lpstr>Article 40.5 - flexibility</vt:lpstr>
      <vt:lpstr>PowerPoint Presentation</vt:lpstr>
      <vt:lpstr>Operational Planning</vt:lpstr>
    </vt:vector>
  </TitlesOfParts>
  <Company>National Grid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National Grid</dc:creator>
  <cp:lastModifiedBy>National Grid</cp:lastModifiedBy>
  <cp:revision>98</cp:revision>
  <cp:lastPrinted>2016-05-17T07:06:03Z</cp:lastPrinted>
  <dcterms:created xsi:type="dcterms:W3CDTF">2016-01-15T13:05:30Z</dcterms:created>
  <dcterms:modified xsi:type="dcterms:W3CDTF">2016-11-08T09:51:20Z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671997997</vt:i4>
  </property>
  <property fmtid="{D5CDD505-2E9C-101B-9397-08002B2CF9AE}" pid="3" name="_NewReviewCycle">
    <vt:lpwstr/>
  </property>
  <property fmtid="{D5CDD505-2E9C-101B-9397-08002B2CF9AE}" pid="4" name="_EmailSubject">
    <vt:lpwstr>Data Exchange; workshop actions </vt:lpwstr>
  </property>
  <property fmtid="{D5CDD505-2E9C-101B-9397-08002B2CF9AE}" pid="5" name="_AuthorEmail">
    <vt:lpwstr>James.Bradley@nationalgrid.com</vt:lpwstr>
  </property>
  <property fmtid="{D5CDD505-2E9C-101B-9397-08002B2CF9AE}" pid="6" name="_AuthorEmailDisplayName">
    <vt:lpwstr>Bradley, James</vt:lpwstr>
  </property>
  <property fmtid="{D5CDD505-2E9C-101B-9397-08002B2CF9AE}" pid="7" name="_PreviousAdHocReviewCycleID">
    <vt:i4>1258838906</vt:i4>
  </property>
  <property fmtid="{D5CDD505-2E9C-101B-9397-08002B2CF9AE}" pid="8" name="ContentTypeId">
    <vt:lpwstr>0x010100D22BF179369B4644AA27F470328639B0</vt:lpwstr>
  </property>
</Properties>
</file>