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4"/>
    <p:sldMasterId id="2147483793" r:id="rId5"/>
  </p:sldMasterIdLst>
  <p:notesMasterIdLst>
    <p:notesMasterId r:id="rId22"/>
  </p:notesMasterIdLst>
  <p:handoutMasterIdLst>
    <p:handoutMasterId r:id="rId23"/>
  </p:handoutMasterIdLst>
  <p:sldIdLst>
    <p:sldId id="307" r:id="rId6"/>
    <p:sldId id="547" r:id="rId7"/>
    <p:sldId id="545" r:id="rId8"/>
    <p:sldId id="306" r:id="rId9"/>
    <p:sldId id="544" r:id="rId10"/>
    <p:sldId id="532" r:id="rId11"/>
    <p:sldId id="548" r:id="rId12"/>
    <p:sldId id="552" r:id="rId13"/>
    <p:sldId id="573" r:id="rId14"/>
    <p:sldId id="529" r:id="rId15"/>
    <p:sldId id="581" r:id="rId16"/>
    <p:sldId id="580" r:id="rId17"/>
    <p:sldId id="578" r:id="rId18"/>
    <p:sldId id="566" r:id="rId19"/>
    <p:sldId id="567" r:id="rId20"/>
    <p:sldId id="536" r:id="rId21"/>
  </p:sldIdLst>
  <p:sldSz cx="9144000" cy="5143500" type="screen16x9"/>
  <p:notesSz cx="9928225" cy="6797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525"/>
    <a:srgbClr val="E6E6E6"/>
    <a:srgbClr val="3778B9"/>
    <a:srgbClr val="C4CC4B"/>
    <a:srgbClr val="5F3684"/>
    <a:srgbClr val="F2C04C"/>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6220" autoAdjust="0"/>
  </p:normalViewPr>
  <p:slideViewPr>
    <p:cSldViewPr>
      <p:cViewPr varScale="1">
        <p:scale>
          <a:sx n="93" d="100"/>
          <a:sy n="93" d="100"/>
        </p:scale>
        <p:origin x="66" y="72"/>
      </p:cViewPr>
      <p:guideLst>
        <p:guide orient="horz" pos="1620"/>
        <p:guide pos="2880"/>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302440" cy="340647"/>
          </a:xfrm>
          <a:prstGeom prst="rect">
            <a:avLst/>
          </a:prstGeom>
        </p:spPr>
        <p:txBody>
          <a:bodyPr vert="horz" lIns="48681" tIns="24341" rIns="48681" bIns="24341"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623434" y="0"/>
            <a:ext cx="4302440" cy="340647"/>
          </a:xfrm>
          <a:prstGeom prst="rect">
            <a:avLst/>
          </a:prstGeom>
        </p:spPr>
        <p:txBody>
          <a:bodyPr vert="horz" lIns="48681" tIns="24341" rIns="48681" bIns="24341" rtlCol="0"/>
          <a:lstStyle>
            <a:lvl1pPr algn="r">
              <a:defRPr sz="600"/>
            </a:lvl1pPr>
          </a:lstStyle>
          <a:p>
            <a:fld id="{644B8A76-388C-44EE-8A88-6345FFEEA97C}" type="datetimeFigureOut">
              <a:rPr lang="en-GB" smtClean="0">
                <a:latin typeface="Arial" panose="020B0604020202020204" pitchFamily="34" charset="0"/>
              </a:rPr>
              <a:t>24/05/2019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457030"/>
            <a:ext cx="4302440" cy="340647"/>
          </a:xfrm>
          <a:prstGeom prst="rect">
            <a:avLst/>
          </a:prstGeom>
        </p:spPr>
        <p:txBody>
          <a:bodyPr vert="horz" lIns="48681" tIns="24341" rIns="48681" bIns="24341"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623434" y="6457030"/>
            <a:ext cx="4302440" cy="340647"/>
          </a:xfrm>
          <a:prstGeom prst="rect">
            <a:avLst/>
          </a:prstGeom>
        </p:spPr>
        <p:txBody>
          <a:bodyPr vert="horz" lIns="48681" tIns="24341" rIns="48681" bIns="24341"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440" cy="340647"/>
          </a:xfrm>
          <a:prstGeom prst="rect">
            <a:avLst/>
          </a:prstGeom>
        </p:spPr>
        <p:txBody>
          <a:bodyPr vert="horz" lIns="48681" tIns="24341" rIns="48681" bIns="24341"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623434" y="0"/>
            <a:ext cx="4302440" cy="340647"/>
          </a:xfrm>
          <a:prstGeom prst="rect">
            <a:avLst/>
          </a:prstGeom>
        </p:spPr>
        <p:txBody>
          <a:bodyPr vert="horz" lIns="48681" tIns="24341" rIns="48681" bIns="24341" rtlCol="0"/>
          <a:lstStyle>
            <a:lvl1pPr algn="r">
              <a:defRPr sz="600">
                <a:latin typeface="Arial" panose="020B0604020202020204" pitchFamily="34" charset="0"/>
              </a:defRPr>
            </a:lvl1pPr>
          </a:lstStyle>
          <a:p>
            <a:fld id="{ADF40999-8D4B-AD45-950B-C5435E4F1340}" type="datetimeFigureOut">
              <a:rPr lang="en-US" smtClean="0"/>
              <a:pPr/>
              <a:t>5/24/2019</a:t>
            </a:fld>
            <a:endParaRPr lang="en-US" dirty="0"/>
          </a:p>
        </p:txBody>
      </p:sp>
      <p:sp>
        <p:nvSpPr>
          <p:cNvPr id="4" name="Slide Image Placeholder 3"/>
          <p:cNvSpPr>
            <a:spLocks noGrp="1" noRot="1" noChangeAspect="1"/>
          </p:cNvSpPr>
          <p:nvPr>
            <p:ph type="sldImg" idx="2"/>
          </p:nvPr>
        </p:nvSpPr>
        <p:spPr>
          <a:xfrm>
            <a:off x="2925763" y="850900"/>
            <a:ext cx="4076700" cy="2293938"/>
          </a:xfrm>
          <a:prstGeom prst="rect">
            <a:avLst/>
          </a:prstGeom>
          <a:noFill/>
          <a:ln w="12700">
            <a:solidFill>
              <a:prstClr val="black"/>
            </a:solidFill>
          </a:ln>
        </p:spPr>
        <p:txBody>
          <a:bodyPr vert="horz" lIns="48681" tIns="24341" rIns="48681" bIns="24341" rtlCol="0" anchor="ctr"/>
          <a:lstStyle/>
          <a:p>
            <a:endParaRPr lang="en-US" dirty="0"/>
          </a:p>
        </p:txBody>
      </p:sp>
      <p:sp>
        <p:nvSpPr>
          <p:cNvPr id="5" name="Notes Placeholder 4"/>
          <p:cNvSpPr>
            <a:spLocks noGrp="1"/>
          </p:cNvSpPr>
          <p:nvPr>
            <p:ph type="body" sz="quarter" idx="3"/>
          </p:nvPr>
        </p:nvSpPr>
        <p:spPr>
          <a:xfrm>
            <a:off x="992510" y="3270976"/>
            <a:ext cx="7943207" cy="2677467"/>
          </a:xfrm>
          <a:prstGeom prst="rect">
            <a:avLst/>
          </a:prstGeom>
        </p:spPr>
        <p:txBody>
          <a:bodyPr vert="horz" lIns="48681" tIns="24341" rIns="48681" bIns="2434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457030"/>
            <a:ext cx="4302440" cy="340647"/>
          </a:xfrm>
          <a:prstGeom prst="rect">
            <a:avLst/>
          </a:prstGeom>
        </p:spPr>
        <p:txBody>
          <a:bodyPr vert="horz" lIns="48681" tIns="24341" rIns="48681" bIns="24341"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623434" y="6457030"/>
            <a:ext cx="4302440" cy="340647"/>
          </a:xfrm>
          <a:prstGeom prst="rect">
            <a:avLst/>
          </a:prstGeom>
        </p:spPr>
        <p:txBody>
          <a:bodyPr vert="horz" lIns="48681" tIns="24341" rIns="48681" bIns="24341"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baseline="0" dirty="0"/>
          </a:p>
        </p:txBody>
      </p:sp>
      <p:sp>
        <p:nvSpPr>
          <p:cNvPr id="4" name="Slide Number Placeholder 3"/>
          <p:cNvSpPr>
            <a:spLocks noGrp="1"/>
          </p:cNvSpPr>
          <p:nvPr>
            <p:ph type="sldNum" sz="quarter" idx="10"/>
          </p:nvPr>
        </p:nvSpPr>
        <p:spPr/>
        <p:txBody>
          <a:bodyPr/>
          <a:lstStyle/>
          <a:p>
            <a:fld id="{9E09148B-41D8-477F-8BF0-A567E811577A}" type="slidenum">
              <a:rPr lang="en-GB" altLang="en-US" smtClean="0"/>
              <a:pPr/>
              <a:t>3</a:t>
            </a:fld>
            <a:endParaRPr lang="en-GB" altLang="en-US"/>
          </a:p>
        </p:txBody>
      </p:sp>
    </p:spTree>
    <p:extLst>
      <p:ext uri="{BB962C8B-B14F-4D97-AF65-F5344CB8AC3E}">
        <p14:creationId xmlns:p14="http://schemas.microsoft.com/office/powerpoint/2010/main" val="761071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09148B-41D8-477F-8BF0-A567E811577A}" type="slidenum">
              <a:rPr lang="en-GB" altLang="en-US" smtClean="0"/>
              <a:pPr/>
              <a:t>7</a:t>
            </a:fld>
            <a:endParaRPr lang="en-GB" altLang="en-US" dirty="0"/>
          </a:p>
        </p:txBody>
      </p:sp>
    </p:spTree>
    <p:extLst>
      <p:ext uri="{BB962C8B-B14F-4D97-AF65-F5344CB8AC3E}">
        <p14:creationId xmlns:p14="http://schemas.microsoft.com/office/powerpoint/2010/main" val="42781120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2139702"/>
            <a:ext cx="7632848" cy="648072"/>
          </a:xfrm>
        </p:spPr>
        <p:txBody>
          <a:bodyPr lIns="0" tIns="0" rIns="0" bIns="0">
            <a:normAutofit/>
          </a:bodyPr>
          <a:lstStyle>
            <a:lvl1pPr marL="0" indent="0" algn="l">
              <a:buNone/>
              <a:defRPr sz="1500">
                <a:solidFill>
                  <a:schemeClr val="bg1"/>
                </a:solidFill>
                <a:latin typeface="+mn-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cxnSp>
        <p:nvCxnSpPr>
          <p:cNvPr id="12" name="Straight Connector 11"/>
          <p:cNvCxnSpPr/>
          <p:nvPr/>
        </p:nvCxnSpPr>
        <p:spPr>
          <a:xfrm>
            <a:off x="627900" y="1995686"/>
            <a:ext cx="85324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itle 27"/>
          <p:cNvSpPr>
            <a:spLocks noGrp="1"/>
          </p:cNvSpPr>
          <p:nvPr>
            <p:ph type="title"/>
          </p:nvPr>
        </p:nvSpPr>
        <p:spPr>
          <a:xfrm>
            <a:off x="611560" y="1208098"/>
            <a:ext cx="4320480" cy="715580"/>
          </a:xfrm>
        </p:spPr>
        <p:txBody>
          <a:bodyPr anchor="b" anchorCtr="0"/>
          <a:lstStyle/>
          <a:p>
            <a:r>
              <a:rPr lang="en-US"/>
              <a:t>Click to edit Master title style</a:t>
            </a:r>
            <a:endParaRPr lang="en-GB" dirty="0"/>
          </a:p>
        </p:txBody>
      </p:sp>
    </p:spTree>
    <p:extLst>
      <p:ext uri="{BB962C8B-B14F-4D97-AF65-F5344CB8AC3E}">
        <p14:creationId xmlns:p14="http://schemas.microsoft.com/office/powerpoint/2010/main" val="2464500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23550" y="1060662"/>
            <a:ext cx="8496299" cy="1569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FA61CC8-9AA9-4FA7-92C5-A55D0A2A444E}" type="slidenum">
              <a:rPr lang="en-US" altLang="en-US"/>
              <a:pPr/>
              <a:t>‹#›</a:t>
            </a:fld>
            <a:endParaRPr lang="en-US" altLang="en-US"/>
          </a:p>
        </p:txBody>
      </p:sp>
    </p:spTree>
    <p:extLst>
      <p:ext uri="{BB962C8B-B14F-4D97-AF65-F5344CB8AC3E}">
        <p14:creationId xmlns:p14="http://schemas.microsoft.com/office/powerpoint/2010/main" val="3515619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0079C1"/>
        </a:solidFill>
        <a:effectLst/>
      </p:bgPr>
    </p:bg>
    <p:spTree>
      <p:nvGrpSpPr>
        <p:cNvPr id="1" name=""/>
        <p:cNvGrpSpPr/>
        <p:nvPr/>
      </p:nvGrpSpPr>
      <p:grpSpPr>
        <a:xfrm>
          <a:off x="0" y="0"/>
          <a:ext cx="0" cy="0"/>
          <a:chOff x="0" y="0"/>
          <a:chExt cx="0" cy="0"/>
        </a:xfrm>
      </p:grpSpPr>
      <p:sp>
        <p:nvSpPr>
          <p:cNvPr id="101378" name="Freeform 2"/>
          <p:cNvSpPr>
            <a:spLocks/>
          </p:cNvSpPr>
          <p:nvPr/>
        </p:nvSpPr>
        <p:spPr bwMode="auto">
          <a:xfrm>
            <a:off x="1" y="0"/>
            <a:ext cx="9159875" cy="1800225"/>
          </a:xfrm>
          <a:custGeom>
            <a:avLst/>
            <a:gdLst>
              <a:gd name="T0" fmla="*/ 0 w 5760"/>
              <a:gd name="T1" fmla="*/ 0 h 1512"/>
              <a:gd name="T2" fmla="*/ 0 w 5760"/>
              <a:gd name="T3" fmla="*/ 1368 h 1512"/>
              <a:gd name="T4" fmla="*/ 1008 w 5760"/>
              <a:gd name="T5" fmla="*/ 1368 h 1512"/>
              <a:gd name="T6" fmla="*/ 1152 w 5760"/>
              <a:gd name="T7" fmla="*/ 1512 h 1512"/>
              <a:gd name="T8" fmla="*/ 1296 w 5760"/>
              <a:gd name="T9" fmla="*/ 1368 h 1512"/>
              <a:gd name="T10" fmla="*/ 5760 w 5760"/>
              <a:gd name="T11" fmla="*/ 1368 h 1512"/>
              <a:gd name="T12" fmla="*/ 5760 w 5760"/>
              <a:gd name="T13" fmla="*/ 0 h 1512"/>
              <a:gd name="T14" fmla="*/ 0 w 5760"/>
              <a:gd name="T15" fmla="*/ 0 h 15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614"/>
          </a:p>
        </p:txBody>
      </p:sp>
      <p:sp>
        <p:nvSpPr>
          <p:cNvPr id="101379" name="Rectangle 3"/>
          <p:cNvSpPr>
            <a:spLocks noGrp="1" noChangeArrowheads="1"/>
          </p:cNvSpPr>
          <p:nvPr>
            <p:ph type="ctrTitle" sz="quarter"/>
          </p:nvPr>
        </p:nvSpPr>
        <p:spPr>
          <a:xfrm>
            <a:off x="593726" y="959644"/>
            <a:ext cx="8043863" cy="47982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altLang="en-US" noProof="0"/>
              <a:t>Click to edit Master title style</a:t>
            </a:r>
          </a:p>
        </p:txBody>
      </p:sp>
      <p:sp>
        <p:nvSpPr>
          <p:cNvPr id="101380" name="Rectangle 4"/>
          <p:cNvSpPr>
            <a:spLocks noGrp="1" noChangeArrowheads="1"/>
          </p:cNvSpPr>
          <p:nvPr>
            <p:ph type="subTitle" sz="quarter" idx="1"/>
          </p:nvPr>
        </p:nvSpPr>
        <p:spPr>
          <a:xfrm>
            <a:off x="571501" y="2162175"/>
            <a:ext cx="8043863" cy="23083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1500">
                <a:solidFill>
                  <a:schemeClr val="bg1"/>
                </a:solidFill>
              </a:defRPr>
            </a:lvl1pPr>
          </a:lstStyle>
          <a:p>
            <a:pPr lvl="0"/>
            <a:r>
              <a:rPr lang="en-US" altLang="en-US" noProof="0"/>
              <a:t>Click to edit Master subtitle style</a:t>
            </a:r>
          </a:p>
        </p:txBody>
      </p:sp>
      <p:pic>
        <p:nvPicPr>
          <p:cNvPr id="101383" name="Picture 7" descr="National_Grid_logo_blu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0375" y="257175"/>
            <a:ext cx="1830388" cy="28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21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ex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250825" y="1131889"/>
            <a:ext cx="8642350" cy="15696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p:cNvCxnSpPr/>
          <p:nvPr/>
        </p:nvCxnSpPr>
        <p:spPr>
          <a:xfrm>
            <a:off x="251520" y="990600"/>
            <a:ext cx="889248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5773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Title Only - Scre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0924440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2139702"/>
            <a:ext cx="7632848" cy="648072"/>
          </a:xfrm>
        </p:spPr>
        <p:txBody>
          <a:bodyPr lIns="0" tIns="0" rIns="0" bIns="0">
            <a:normAutofit/>
          </a:bodyPr>
          <a:lstStyle>
            <a:lvl1pPr marL="0" indent="0" algn="l">
              <a:buNone/>
              <a:defRPr sz="1500">
                <a:solidFill>
                  <a:schemeClr val="bg1"/>
                </a:solidFill>
                <a:latin typeface="+mn-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cxnSp>
        <p:nvCxnSpPr>
          <p:cNvPr id="12" name="Straight Connector 11"/>
          <p:cNvCxnSpPr/>
          <p:nvPr/>
        </p:nvCxnSpPr>
        <p:spPr>
          <a:xfrm>
            <a:off x="627900" y="1995686"/>
            <a:ext cx="85324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itle 27"/>
          <p:cNvSpPr>
            <a:spLocks noGrp="1"/>
          </p:cNvSpPr>
          <p:nvPr>
            <p:ph type="title"/>
          </p:nvPr>
        </p:nvSpPr>
        <p:spPr>
          <a:xfrm>
            <a:off x="611560" y="1208098"/>
            <a:ext cx="4320480" cy="715580"/>
          </a:xfrm>
        </p:spPr>
        <p:txBody>
          <a:bodyPr anchor="b" anchorCtr="0"/>
          <a:lstStyle/>
          <a:p>
            <a:r>
              <a:rPr lang="en-US"/>
              <a:t>Click to edit Master title style</a:t>
            </a:r>
            <a:endParaRPr lang="en-GB" dirty="0"/>
          </a:p>
        </p:txBody>
      </p:sp>
    </p:spTree>
    <p:extLst>
      <p:ext uri="{BB962C8B-B14F-4D97-AF65-F5344CB8AC3E}">
        <p14:creationId xmlns:p14="http://schemas.microsoft.com/office/powerpoint/2010/main" val="24645004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23550" y="1060662"/>
            <a:ext cx="8496299" cy="1569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FA61CC8-9AA9-4FA7-92C5-A55D0A2A444E}" type="slidenum">
              <a:rPr lang="en-US" altLang="en-US"/>
              <a:pPr/>
              <a:t>‹#›</a:t>
            </a:fld>
            <a:endParaRPr lang="en-US" altLang="en-US"/>
          </a:p>
        </p:txBody>
      </p:sp>
    </p:spTree>
    <p:extLst>
      <p:ext uri="{BB962C8B-B14F-4D97-AF65-F5344CB8AC3E}">
        <p14:creationId xmlns:p14="http://schemas.microsoft.com/office/powerpoint/2010/main" val="351561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0079C1"/>
        </a:solidFill>
        <a:effectLst/>
      </p:bgPr>
    </p:bg>
    <p:spTree>
      <p:nvGrpSpPr>
        <p:cNvPr id="1" name=""/>
        <p:cNvGrpSpPr/>
        <p:nvPr/>
      </p:nvGrpSpPr>
      <p:grpSpPr>
        <a:xfrm>
          <a:off x="0" y="0"/>
          <a:ext cx="0" cy="0"/>
          <a:chOff x="0" y="0"/>
          <a:chExt cx="0" cy="0"/>
        </a:xfrm>
      </p:grpSpPr>
      <p:sp>
        <p:nvSpPr>
          <p:cNvPr id="101378" name="Freeform 2"/>
          <p:cNvSpPr>
            <a:spLocks/>
          </p:cNvSpPr>
          <p:nvPr/>
        </p:nvSpPr>
        <p:spPr bwMode="auto">
          <a:xfrm>
            <a:off x="1" y="0"/>
            <a:ext cx="9159875" cy="1800225"/>
          </a:xfrm>
          <a:custGeom>
            <a:avLst/>
            <a:gdLst>
              <a:gd name="T0" fmla="*/ 0 w 5760"/>
              <a:gd name="T1" fmla="*/ 0 h 1512"/>
              <a:gd name="T2" fmla="*/ 0 w 5760"/>
              <a:gd name="T3" fmla="*/ 1368 h 1512"/>
              <a:gd name="T4" fmla="*/ 1008 w 5760"/>
              <a:gd name="T5" fmla="*/ 1368 h 1512"/>
              <a:gd name="T6" fmla="*/ 1152 w 5760"/>
              <a:gd name="T7" fmla="*/ 1512 h 1512"/>
              <a:gd name="T8" fmla="*/ 1296 w 5760"/>
              <a:gd name="T9" fmla="*/ 1368 h 1512"/>
              <a:gd name="T10" fmla="*/ 5760 w 5760"/>
              <a:gd name="T11" fmla="*/ 1368 h 1512"/>
              <a:gd name="T12" fmla="*/ 5760 w 5760"/>
              <a:gd name="T13" fmla="*/ 0 h 1512"/>
              <a:gd name="T14" fmla="*/ 0 w 5760"/>
              <a:gd name="T15" fmla="*/ 0 h 15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614"/>
          </a:p>
        </p:txBody>
      </p:sp>
      <p:sp>
        <p:nvSpPr>
          <p:cNvPr id="101379" name="Rectangle 3"/>
          <p:cNvSpPr>
            <a:spLocks noGrp="1" noChangeArrowheads="1"/>
          </p:cNvSpPr>
          <p:nvPr>
            <p:ph type="ctrTitle" sz="quarter"/>
          </p:nvPr>
        </p:nvSpPr>
        <p:spPr>
          <a:xfrm>
            <a:off x="593726" y="959644"/>
            <a:ext cx="8043863" cy="47982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altLang="en-US" noProof="0"/>
              <a:t>Click to edit Master title style</a:t>
            </a:r>
          </a:p>
        </p:txBody>
      </p:sp>
      <p:sp>
        <p:nvSpPr>
          <p:cNvPr id="101380" name="Rectangle 4"/>
          <p:cNvSpPr>
            <a:spLocks noGrp="1" noChangeArrowheads="1"/>
          </p:cNvSpPr>
          <p:nvPr>
            <p:ph type="subTitle" sz="quarter" idx="1"/>
          </p:nvPr>
        </p:nvSpPr>
        <p:spPr>
          <a:xfrm>
            <a:off x="571501" y="2162175"/>
            <a:ext cx="8043863" cy="23083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1500">
                <a:solidFill>
                  <a:schemeClr val="bg1"/>
                </a:solidFill>
              </a:defRPr>
            </a:lvl1pPr>
          </a:lstStyle>
          <a:p>
            <a:pPr lvl="0"/>
            <a:r>
              <a:rPr lang="en-US" altLang="en-US" noProof="0"/>
              <a:t>Click to edit Master subtitle style</a:t>
            </a:r>
          </a:p>
        </p:txBody>
      </p:sp>
      <p:pic>
        <p:nvPicPr>
          <p:cNvPr id="101383" name="Picture 7" descr="National_Grid_logo_blu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0375" y="257175"/>
            <a:ext cx="1830388" cy="28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2152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Tex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250825" y="1131889"/>
            <a:ext cx="8642350" cy="15696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p:cNvCxnSpPr/>
          <p:nvPr/>
        </p:nvCxnSpPr>
        <p:spPr>
          <a:xfrm>
            <a:off x="251520" y="990600"/>
            <a:ext cx="889248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5773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Title Only - Scre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0924440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image" Target="../media/image1.emf"/><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p:nvPicPr>
        <p:blipFill>
          <a:blip r:embed="rId23"/>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 id="2147483788" r:id="rId17"/>
    <p:sldLayoutId id="2147483789" r:id="rId18"/>
    <p:sldLayoutId id="2147483790" r:id="rId19"/>
    <p:sldLayoutId id="2147483791" r:id="rId20"/>
    <p:sldLayoutId id="2147483792" r:id="rId21"/>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p:nvPicPr>
        <p:blipFill>
          <a:blip r:embed="rId23"/>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teve.k.miller@nationalgrideso.com" TargetMode="External"/><Relationship Id="rId2" Type="http://schemas.openxmlformats.org/officeDocument/2006/relationships/hyperlink" Target="mailto:box.AncillaryAssessment@nationalgrid.com"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1706" b="1706"/>
          <a:stretch>
            <a:fillRect/>
          </a:stretch>
        </p:blipFill>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a:xfrm>
            <a:off x="332349" y="1275606"/>
            <a:ext cx="2592238" cy="246221"/>
          </a:xfrm>
        </p:spPr>
        <p:txBody>
          <a:bodyPr/>
          <a:lstStyle/>
          <a:p>
            <a:r>
              <a:rPr lang="en-GB" dirty="0"/>
              <a:t>May-19</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t>Fast Reserve Post Assessment WebEx</a:t>
            </a:r>
            <a:endParaRPr lang="en-GB"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1CD1A1F2-DA36-4D7B-BC18-8A4A6C94ABA9}"/>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357770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4. Results</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3549" y="886302"/>
            <a:ext cx="7965703" cy="569387"/>
          </a:xfrm>
        </p:spPr>
        <p:txBody>
          <a:bodyPr/>
          <a:lstStyle/>
          <a:p>
            <a:pPr lvl="2"/>
            <a:r>
              <a:rPr lang="en-GB" dirty="0"/>
              <a:t>124MW was procured for delivery in June 2019 for EFA 1 &amp; 2</a:t>
            </a:r>
          </a:p>
          <a:p>
            <a:pPr lvl="2"/>
            <a:r>
              <a:rPr lang="en-GB" dirty="0"/>
              <a:t>94MW from BALOO-1 and 30MW from ENWL-2</a:t>
            </a:r>
          </a:p>
        </p:txBody>
      </p:sp>
      <p:pic>
        <p:nvPicPr>
          <p:cNvPr id="3" name="Picture 2"/>
          <p:cNvPicPr>
            <a:picLocks noChangeAspect="1"/>
          </p:cNvPicPr>
          <p:nvPr/>
        </p:nvPicPr>
        <p:blipFill>
          <a:blip r:embed="rId2"/>
          <a:stretch>
            <a:fillRect/>
          </a:stretch>
        </p:blipFill>
        <p:spPr>
          <a:xfrm>
            <a:off x="312821" y="1563638"/>
            <a:ext cx="8831179" cy="2304256"/>
          </a:xfrm>
          <a:prstGeom prst="rect">
            <a:avLst/>
          </a:prstGeom>
        </p:spPr>
      </p:pic>
    </p:spTree>
    <p:extLst>
      <p:ext uri="{BB962C8B-B14F-4D97-AF65-F5344CB8AC3E}">
        <p14:creationId xmlns:p14="http://schemas.microsoft.com/office/powerpoint/2010/main" val="2766033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 Overview of tenders </a:t>
            </a:r>
          </a:p>
        </p:txBody>
      </p:sp>
      <p:pic>
        <p:nvPicPr>
          <p:cNvPr id="3" name="Picture 2"/>
          <p:cNvPicPr>
            <a:picLocks noChangeAspect="1"/>
          </p:cNvPicPr>
          <p:nvPr/>
        </p:nvPicPr>
        <p:blipFill>
          <a:blip r:embed="rId2"/>
          <a:stretch>
            <a:fillRect/>
          </a:stretch>
        </p:blipFill>
        <p:spPr>
          <a:xfrm>
            <a:off x="467544" y="843558"/>
            <a:ext cx="7878001" cy="3735824"/>
          </a:xfrm>
          <a:prstGeom prst="rect">
            <a:avLst/>
          </a:prstGeom>
        </p:spPr>
      </p:pic>
      <p:sp>
        <p:nvSpPr>
          <p:cNvPr id="5" name="TextBox 4"/>
          <p:cNvSpPr txBox="1"/>
          <p:nvPr/>
        </p:nvSpPr>
        <p:spPr>
          <a:xfrm>
            <a:off x="3023828" y="1400174"/>
            <a:ext cx="864096" cy="307777"/>
          </a:xfrm>
          <a:prstGeom prst="rect">
            <a:avLst/>
          </a:prstGeom>
          <a:noFill/>
        </p:spPr>
        <p:txBody>
          <a:bodyPr wrap="square" lIns="0" tIns="0" rIns="0" bIns="0" rtlCol="0">
            <a:spAutoFit/>
          </a:bodyPr>
          <a:lstStyle/>
          <a:p>
            <a:pPr algn="ctr"/>
            <a:r>
              <a:rPr lang="en-GB" sz="1000" dirty="0"/>
              <a:t>Accepted Tender</a:t>
            </a:r>
            <a:endParaRPr lang="en-US" sz="1000" dirty="0"/>
          </a:p>
        </p:txBody>
      </p:sp>
      <p:sp>
        <p:nvSpPr>
          <p:cNvPr id="6" name="Oval 5"/>
          <p:cNvSpPr/>
          <p:nvPr/>
        </p:nvSpPr>
        <p:spPr>
          <a:xfrm>
            <a:off x="3347864" y="1707951"/>
            <a:ext cx="216024" cy="287735"/>
          </a:xfrm>
          <a:prstGeom prst="ellipse">
            <a:avLst/>
          </a:prstGeom>
          <a:noFill/>
          <a:ln>
            <a:solidFill>
              <a:schemeClr val="accent1"/>
            </a:solidFill>
          </a:ln>
        </p:spPr>
        <p:txBody>
          <a:bodyPr wrap="square" lIns="0" tIns="0" rIns="0" bIns="0" rtlCol="0" anchor="ctr">
            <a:noAutofit/>
          </a:bodyPr>
          <a:lstStyle/>
          <a:p>
            <a:pPr algn="ctr"/>
            <a:endParaRPr lang="en-US" sz="1600" b="0" i="0" dirty="0">
              <a:cs typeface="Helvetica" charset="0"/>
            </a:endParaRPr>
          </a:p>
        </p:txBody>
      </p:sp>
      <p:sp>
        <p:nvSpPr>
          <p:cNvPr id="8" name="TextBox 7"/>
          <p:cNvSpPr txBox="1"/>
          <p:nvPr/>
        </p:nvSpPr>
        <p:spPr>
          <a:xfrm>
            <a:off x="3347864" y="2631765"/>
            <a:ext cx="864096" cy="307777"/>
          </a:xfrm>
          <a:prstGeom prst="rect">
            <a:avLst/>
          </a:prstGeom>
          <a:noFill/>
        </p:spPr>
        <p:txBody>
          <a:bodyPr wrap="square" lIns="0" tIns="0" rIns="0" bIns="0" rtlCol="0">
            <a:spAutoFit/>
          </a:bodyPr>
          <a:lstStyle/>
          <a:p>
            <a:pPr algn="ctr"/>
            <a:r>
              <a:rPr lang="en-GB" sz="1000" dirty="0"/>
              <a:t>Accepted Tender</a:t>
            </a:r>
            <a:endParaRPr lang="en-US" sz="1000" dirty="0"/>
          </a:p>
        </p:txBody>
      </p:sp>
      <p:sp>
        <p:nvSpPr>
          <p:cNvPr id="9" name="Oval 8"/>
          <p:cNvSpPr/>
          <p:nvPr/>
        </p:nvSpPr>
        <p:spPr>
          <a:xfrm>
            <a:off x="3671900" y="2939542"/>
            <a:ext cx="216024" cy="287735"/>
          </a:xfrm>
          <a:prstGeom prst="ellipse">
            <a:avLst/>
          </a:prstGeom>
          <a:noFill/>
          <a:ln>
            <a:solidFill>
              <a:schemeClr val="accent1"/>
            </a:solidFill>
          </a:ln>
        </p:spPr>
        <p:txBody>
          <a:bodyPr wrap="square" lIns="0" tIns="0" rIns="0" bIns="0" rtlCol="0" anchor="ctr">
            <a:noAutofit/>
          </a:bodyPr>
          <a:lstStyle/>
          <a:p>
            <a:pPr algn="ctr"/>
            <a:endParaRPr lang="en-US" sz="1600" b="0" i="0" dirty="0">
              <a:cs typeface="Helvetica" charset="0"/>
            </a:endParaRPr>
          </a:p>
        </p:txBody>
      </p:sp>
    </p:spTree>
    <p:extLst>
      <p:ext uri="{BB962C8B-B14F-4D97-AF65-F5344CB8AC3E}">
        <p14:creationId xmlns:p14="http://schemas.microsoft.com/office/powerpoint/2010/main" val="756292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5. Rejection reason codes</a:t>
            </a:r>
          </a:p>
        </p:txBody>
      </p:sp>
      <p:pic>
        <p:nvPicPr>
          <p:cNvPr id="2" name="Picture 1"/>
          <p:cNvPicPr>
            <a:picLocks noChangeAspect="1"/>
          </p:cNvPicPr>
          <p:nvPr/>
        </p:nvPicPr>
        <p:blipFill>
          <a:blip r:embed="rId2"/>
          <a:stretch>
            <a:fillRect/>
          </a:stretch>
        </p:blipFill>
        <p:spPr>
          <a:xfrm>
            <a:off x="157309" y="1275606"/>
            <a:ext cx="8828479" cy="2016224"/>
          </a:xfrm>
          <a:prstGeom prst="rect">
            <a:avLst/>
          </a:prstGeom>
        </p:spPr>
      </p:pic>
    </p:spTree>
    <p:extLst>
      <p:ext uri="{BB962C8B-B14F-4D97-AF65-F5344CB8AC3E}">
        <p14:creationId xmlns:p14="http://schemas.microsoft.com/office/powerpoint/2010/main" val="3587024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6. Next Tender round</a:t>
            </a:r>
          </a:p>
        </p:txBody>
      </p:sp>
      <p:sp>
        <p:nvSpPr>
          <p:cNvPr id="3" name="Text Placeholder 2"/>
          <p:cNvSpPr>
            <a:spLocks noGrp="1"/>
          </p:cNvSpPr>
          <p:nvPr>
            <p:ph type="body" sz="quarter" idx="16"/>
          </p:nvPr>
        </p:nvSpPr>
        <p:spPr>
          <a:xfrm>
            <a:off x="324000" y="1062500"/>
            <a:ext cx="8495549" cy="3585597"/>
          </a:xfrm>
        </p:spPr>
        <p:txBody>
          <a:bodyPr/>
          <a:lstStyle/>
          <a:p>
            <a:pPr marL="285750" indent="-285750">
              <a:buFont typeface="Arial" panose="020B0604020202020204" pitchFamily="34" charset="0"/>
              <a:buChar char="•"/>
            </a:pPr>
            <a:r>
              <a:rPr lang="en-GB" b="0" dirty="0">
                <a:solidFill>
                  <a:schemeClr val="tx1"/>
                </a:solidFill>
              </a:rPr>
              <a:t>Market Information Report will be published by 28</a:t>
            </a:r>
            <a:r>
              <a:rPr lang="en-GB" b="0" baseline="30000" dirty="0">
                <a:solidFill>
                  <a:schemeClr val="tx1"/>
                </a:solidFill>
              </a:rPr>
              <a:t>th</a:t>
            </a:r>
            <a:r>
              <a:rPr lang="en-GB" b="0" dirty="0">
                <a:solidFill>
                  <a:schemeClr val="tx1"/>
                </a:solidFill>
              </a:rPr>
              <a:t> May </a:t>
            </a:r>
          </a:p>
          <a:p>
            <a:pPr marL="285750" indent="-285750">
              <a:buFont typeface="Arial" panose="020B0604020202020204" pitchFamily="34" charset="0"/>
              <a:buChar char="•"/>
            </a:pPr>
            <a:r>
              <a:rPr lang="en-GB" b="0" dirty="0">
                <a:solidFill>
                  <a:schemeClr val="tx1"/>
                </a:solidFill>
              </a:rPr>
              <a:t>Tender submission deadline will be 5pm on 3</a:t>
            </a:r>
            <a:r>
              <a:rPr lang="en-GB" b="0" baseline="30000" dirty="0">
                <a:solidFill>
                  <a:schemeClr val="tx1"/>
                </a:solidFill>
              </a:rPr>
              <a:t>rd</a:t>
            </a:r>
            <a:r>
              <a:rPr lang="en-GB" b="0" dirty="0">
                <a:solidFill>
                  <a:schemeClr val="tx1"/>
                </a:solidFill>
              </a:rPr>
              <a:t> June</a:t>
            </a:r>
          </a:p>
          <a:p>
            <a:pPr marL="285750" indent="-285750">
              <a:buFont typeface="Arial" panose="020B0604020202020204" pitchFamily="34" charset="0"/>
              <a:buChar char="•"/>
            </a:pPr>
            <a:r>
              <a:rPr lang="en-GB" b="0" dirty="0">
                <a:solidFill>
                  <a:schemeClr val="tx1"/>
                </a:solidFill>
              </a:rPr>
              <a:t>Notification of outcome of the tender assessment by 18</a:t>
            </a:r>
            <a:r>
              <a:rPr lang="en-GB" b="0" baseline="30000" dirty="0">
                <a:solidFill>
                  <a:schemeClr val="tx1"/>
                </a:solidFill>
              </a:rPr>
              <a:t>th</a:t>
            </a:r>
            <a:r>
              <a:rPr lang="en-GB" b="0" dirty="0">
                <a:solidFill>
                  <a:schemeClr val="tx1"/>
                </a:solidFill>
              </a:rPr>
              <a:t> June </a:t>
            </a:r>
          </a:p>
          <a:p>
            <a:pPr marL="285750" indent="-285750">
              <a:buFont typeface="Arial" panose="020B0604020202020204" pitchFamily="34" charset="0"/>
              <a:buChar char="•"/>
            </a:pPr>
            <a:r>
              <a:rPr lang="en-GB" b="0" dirty="0">
                <a:solidFill>
                  <a:schemeClr val="tx1"/>
                </a:solidFill>
              </a:rPr>
              <a:t>Results published  online by 20</a:t>
            </a:r>
            <a:r>
              <a:rPr lang="en-GB" b="0" baseline="30000" dirty="0">
                <a:solidFill>
                  <a:schemeClr val="tx1"/>
                </a:solidFill>
              </a:rPr>
              <a:t>th</a:t>
            </a:r>
            <a:r>
              <a:rPr lang="en-GB" b="0" dirty="0">
                <a:solidFill>
                  <a:schemeClr val="tx1"/>
                </a:solidFill>
              </a:rPr>
              <a:t> June </a:t>
            </a:r>
          </a:p>
          <a:p>
            <a:pPr marL="285750" indent="-285750">
              <a:buFont typeface="Arial" panose="020B0604020202020204" pitchFamily="34" charset="0"/>
              <a:buChar char="•"/>
            </a:pPr>
            <a:r>
              <a:rPr lang="en-GB" dirty="0"/>
              <a:t>In line with the tender calendar, in the June tender we will only be procuring for EFA block 1 &amp; 2 for July 2019 </a:t>
            </a:r>
          </a:p>
          <a:p>
            <a:pPr marL="285750" indent="-285750">
              <a:buFont typeface="Arial" panose="020B0604020202020204" pitchFamily="34" charset="0"/>
              <a:buChar char="•"/>
            </a:pPr>
            <a:r>
              <a:rPr lang="en-GB" b="0" dirty="0">
                <a:solidFill>
                  <a:schemeClr val="tx1"/>
                </a:solidFill>
              </a:rPr>
              <a:t>As part of the implementation of the OCP we are reviewing our requirements and procurement strategy. Any additional volume that may be procured will be communicated through the Market information report.</a:t>
            </a:r>
          </a:p>
          <a:p>
            <a:endParaRPr lang="en-GB" b="0" dirty="0">
              <a:solidFill>
                <a:schemeClr val="tx1"/>
              </a:solidFill>
            </a:endParaRP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33486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12402" r="12402"/>
          <a:stretch>
            <a:fillRect/>
          </a:stretch>
        </p:blipFill>
        <p:spPr/>
      </p:pic>
      <p:sp>
        <p:nvSpPr>
          <p:cNvPr id="26" name="Text Placeholder 25">
            <a:extLst>
              <a:ext uri="{FF2B5EF4-FFF2-40B4-BE49-F238E27FC236}">
                <a16:creationId xmlns:a16="http://schemas.microsoft.com/office/drawing/2014/main" id="{B1F28340-C81A-449C-BB55-ACAB0F590C3D}"/>
              </a:ext>
            </a:extLst>
          </p:cNvPr>
          <p:cNvSpPr>
            <a:spLocks noGrp="1"/>
          </p:cNvSpPr>
          <p:nvPr>
            <p:ph type="body" sz="quarter" idx="15"/>
          </p:nvPr>
        </p:nvSpPr>
        <p:spPr>
          <a:xfrm>
            <a:off x="6227763" y="1062000"/>
            <a:ext cx="2592709" cy="1477328"/>
          </a:xfrm>
        </p:spPr>
        <p:txBody>
          <a:bodyPr/>
          <a:lstStyle/>
          <a:p>
            <a:r>
              <a:rPr lang="en-US" dirty="0"/>
              <a:t>Before we move onto the questions section, we ask you to leave your feedback using </a:t>
            </a:r>
            <a:r>
              <a:rPr lang="en-US" dirty="0" err="1"/>
              <a:t>Webex</a:t>
            </a:r>
            <a:r>
              <a:rPr lang="en-US" dirty="0"/>
              <a:t> live poll that will shortly be appearing on your screen shortly</a:t>
            </a:r>
            <a:endParaRPr lang="en-GB" dirty="0"/>
          </a:p>
        </p:txBody>
      </p:sp>
      <p:sp>
        <p:nvSpPr>
          <p:cNvPr id="24" name="Title 23">
            <a:extLst>
              <a:ext uri="{FF2B5EF4-FFF2-40B4-BE49-F238E27FC236}">
                <a16:creationId xmlns:a16="http://schemas.microsoft.com/office/drawing/2014/main" id="{E22C5195-0803-488B-AF80-CF59FA737389}"/>
              </a:ext>
            </a:extLst>
          </p:cNvPr>
          <p:cNvSpPr>
            <a:spLocks noGrp="1"/>
          </p:cNvSpPr>
          <p:nvPr>
            <p:ph type="title"/>
          </p:nvPr>
        </p:nvSpPr>
        <p:spPr/>
        <p:txBody>
          <a:bodyPr/>
          <a:lstStyle/>
          <a:p>
            <a:r>
              <a:rPr lang="en-GB" dirty="0"/>
              <a:t>8. Feedback</a:t>
            </a:r>
          </a:p>
        </p:txBody>
      </p:sp>
      <p:sp>
        <p:nvSpPr>
          <p:cNvPr id="6" name="Rectangle 5">
            <a:extLst>
              <a:ext uri="{FF2B5EF4-FFF2-40B4-BE49-F238E27FC236}">
                <a16:creationId xmlns:a16="http://schemas.microsoft.com/office/drawing/2014/main" id="{901A6D01-10D9-4EBB-B563-2A96FFEC9E0F}"/>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4258515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p:pic>
      <p:sp>
        <p:nvSpPr>
          <p:cNvPr id="17" name="Text Placeholder 16">
            <a:extLst>
              <a:ext uri="{FF2B5EF4-FFF2-40B4-BE49-F238E27FC236}">
                <a16:creationId xmlns:a16="http://schemas.microsoft.com/office/drawing/2014/main" id="{24543D5C-2C4D-416C-8376-B33D638B9158}"/>
              </a:ext>
            </a:extLst>
          </p:cNvPr>
          <p:cNvSpPr>
            <a:spLocks noGrp="1"/>
          </p:cNvSpPr>
          <p:nvPr>
            <p:ph type="body" sz="quarter" idx="15"/>
          </p:nvPr>
        </p:nvSpPr>
        <p:spPr>
          <a:xfrm>
            <a:off x="251520" y="1062000"/>
            <a:ext cx="2592238" cy="3108543"/>
          </a:xfrm>
        </p:spPr>
        <p:txBody>
          <a:bodyPr/>
          <a:lstStyle/>
          <a:p>
            <a:r>
              <a:rPr lang="en-US" dirty="0"/>
              <a:t>Please ask your questions via the WebEx chat function</a:t>
            </a:r>
          </a:p>
          <a:p>
            <a:r>
              <a:rPr lang="en-US" dirty="0"/>
              <a:t>If we are unable to offer an answer to a question on the call, we will take it away and provide an answer back in writing to all those on the call.</a:t>
            </a:r>
          </a:p>
          <a:p>
            <a:r>
              <a:rPr lang="en-US" dirty="0"/>
              <a:t>NGESO reserve the right to refuse to answer any questions deemed inappropriate.</a:t>
            </a:r>
          </a:p>
        </p:txBody>
      </p:sp>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dirty="0"/>
              <a:t>9. Questions</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329195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D131551-FC2E-4841-8849-669C15A7FC21}"/>
              </a:ext>
            </a:extLst>
          </p:cNvPr>
          <p:cNvSpPr>
            <a:spLocks noGrp="1"/>
          </p:cNvSpPr>
          <p:nvPr>
            <p:ph type="pic" sz="quarter" idx="14"/>
          </p:nvPr>
        </p:nvSpPr>
        <p:spPr/>
      </p:sp>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a:xfrm>
            <a:off x="324001" y="4347846"/>
            <a:ext cx="4068612" cy="492443"/>
          </a:xfrm>
        </p:spPr>
        <p:txBody>
          <a:bodyPr/>
          <a:lstStyle/>
          <a:p>
            <a:r>
              <a:rPr lang="en-GB" dirty="0"/>
              <a:t>nationalgrideso.com</a:t>
            </a:r>
          </a:p>
          <a:p>
            <a:pPr lvl="1"/>
            <a:r>
              <a:rPr lang="en-GB" dirty="0"/>
              <a:t>National </a:t>
            </a:r>
            <a:r>
              <a:rPr lang="en-GB"/>
              <a:t>Grid ESO, Faraday </a:t>
            </a:r>
            <a:r>
              <a:rPr lang="en-GB" dirty="0"/>
              <a:t>House, Warwick Technology Park, </a:t>
            </a:r>
            <a:br>
              <a:rPr lang="en-GB" dirty="0"/>
            </a:br>
            <a:r>
              <a:rPr lang="en-GB" dirty="0"/>
              <a:t>Gallows Hill, Warwick, CV346DA</a:t>
            </a:r>
          </a:p>
        </p:txBody>
      </p:sp>
    </p:spTree>
    <p:extLst>
      <p:ext uri="{BB962C8B-B14F-4D97-AF65-F5344CB8AC3E}">
        <p14:creationId xmlns:p14="http://schemas.microsoft.com/office/powerpoint/2010/main" val="2085660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Introduction</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251520" y="771550"/>
            <a:ext cx="8495549" cy="4185761"/>
          </a:xfrm>
        </p:spPr>
        <p:txBody>
          <a:bodyPr/>
          <a:lstStyle/>
          <a:p>
            <a:r>
              <a:rPr lang="en-GB" dirty="0"/>
              <a:t>This WebEx:</a:t>
            </a:r>
          </a:p>
          <a:p>
            <a:pPr lvl="2">
              <a:defRPr/>
            </a:pPr>
            <a:r>
              <a:rPr lang="en-US" altLang="en-US" dirty="0"/>
              <a:t>Relates to the results of the May FR tender round that were published on the website on the 20</a:t>
            </a:r>
            <a:r>
              <a:rPr lang="en-US" altLang="en-US" baseline="30000" dirty="0"/>
              <a:t>th</a:t>
            </a:r>
            <a:r>
              <a:rPr lang="en-US" altLang="en-US" dirty="0"/>
              <a:t> May 2019 </a:t>
            </a:r>
          </a:p>
          <a:p>
            <a:pPr lvl="2">
              <a:defRPr/>
            </a:pPr>
            <a:r>
              <a:rPr lang="en-US" altLang="en-US" dirty="0"/>
              <a:t>Provides you with some more detailed feedback to ensure all suppliers are getting the same level of information.</a:t>
            </a:r>
          </a:p>
          <a:p>
            <a:pPr lvl="1">
              <a:buClr>
                <a:srgbClr val="3399FF"/>
              </a:buClr>
              <a:defRPr/>
            </a:pPr>
            <a:endParaRPr lang="en-US" altLang="en-US" dirty="0"/>
          </a:p>
          <a:p>
            <a:r>
              <a:rPr lang="en-US" dirty="0"/>
              <a:t>During this webinar we will use WebEx to collect feedback about this session and other information we have provided. We would like to make you aware of the following:</a:t>
            </a:r>
          </a:p>
          <a:p>
            <a:pPr lvl="2">
              <a:defRPr/>
            </a:pPr>
            <a:r>
              <a:rPr lang="en-US" dirty="0"/>
              <a:t>Any feedback that we collect will be </a:t>
            </a:r>
            <a:r>
              <a:rPr lang="en-US" dirty="0" err="1"/>
              <a:t>anonymised</a:t>
            </a:r>
            <a:r>
              <a:rPr lang="en-US" dirty="0"/>
              <a:t>.</a:t>
            </a:r>
          </a:p>
          <a:p>
            <a:pPr lvl="2">
              <a:defRPr/>
            </a:pPr>
            <a:r>
              <a:rPr lang="en-US" dirty="0"/>
              <a:t>You can use an anonymous name and email address to login if you have any concerns.</a:t>
            </a:r>
          </a:p>
          <a:p>
            <a:pPr lvl="2">
              <a:defRPr/>
            </a:pPr>
            <a:r>
              <a:rPr lang="en-US" dirty="0"/>
              <a:t>This information will only be used to improve the information we provide to you regarding the ancillary services.</a:t>
            </a:r>
          </a:p>
          <a:p>
            <a:pPr lvl="1">
              <a:buClr>
                <a:srgbClr val="3399FF"/>
              </a:buClr>
              <a:defRPr/>
            </a:pPr>
            <a:endParaRPr lang="en-US" altLang="en-US" dirty="0"/>
          </a:p>
        </p:txBody>
      </p:sp>
    </p:spTree>
    <p:extLst>
      <p:ext uri="{BB962C8B-B14F-4D97-AF65-F5344CB8AC3E}">
        <p14:creationId xmlns:p14="http://schemas.microsoft.com/office/powerpoint/2010/main" val="308714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606107" y="607125"/>
            <a:ext cx="6069806" cy="389335"/>
          </a:xfrm>
        </p:spPr>
        <p:txBody>
          <a:bodyPr/>
          <a:lstStyle/>
          <a:p>
            <a:r>
              <a:rPr lang="en-US" altLang="en-US" dirty="0"/>
              <a:t>Anonymous login example</a:t>
            </a:r>
          </a:p>
        </p:txBody>
      </p:sp>
      <p:pic>
        <p:nvPicPr>
          <p:cNvPr id="3" name="Picture 2"/>
          <p:cNvPicPr>
            <a:picLocks noChangeAspect="1"/>
          </p:cNvPicPr>
          <p:nvPr/>
        </p:nvPicPr>
        <p:blipFill>
          <a:blip r:embed="rId3"/>
          <a:stretch>
            <a:fillRect/>
          </a:stretch>
        </p:blipFill>
        <p:spPr>
          <a:xfrm>
            <a:off x="1904953" y="1287273"/>
            <a:ext cx="5472113" cy="32646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0563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a:xfrm>
            <a:off x="323550" y="330855"/>
            <a:ext cx="2736281" cy="1160776"/>
          </a:xfrm>
        </p:spPr>
        <p:txBody>
          <a:bodyPr/>
          <a:lstStyle/>
          <a:p>
            <a:r>
              <a:rPr lang="en-GB" dirty="0"/>
              <a:t>If you would like to logout and login anonymously please do so now.</a:t>
            </a:r>
          </a:p>
        </p:txBody>
      </p:sp>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p:pic>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
        <p:nvSpPr>
          <p:cNvPr id="7" name="Subtitle 3"/>
          <p:cNvSpPr txBox="1">
            <a:spLocks/>
          </p:cNvSpPr>
          <p:nvPr/>
        </p:nvSpPr>
        <p:spPr>
          <a:xfrm>
            <a:off x="323550" y="1598448"/>
            <a:ext cx="2592238" cy="246221"/>
          </a:xfrm>
          <a:prstGeom prst="rect">
            <a:avLst/>
          </a:prstGeom>
        </p:spPr>
        <p:txBody>
          <a:bodyPr vert="horz" wrap="square" lIns="0" tIns="0" rIns="0" bIns="0" rtlCol="0">
            <a:spAutoFit/>
          </a:bodyPr>
          <a:lstStyle>
            <a:lvl1pPr marL="0" indent="0" eaLnBrk="1" hangingPunct="1">
              <a:spcAft>
                <a:spcPts val="600"/>
              </a:spcAft>
              <a:buFont typeface="Wingdings 2" panose="05020102010507070707" pitchFamily="18" charset="2"/>
              <a:buNone/>
              <a:defRPr sz="1600" b="0">
                <a:solidFill>
                  <a:schemeClr val="tx1"/>
                </a:solidFill>
                <a:latin typeface="+mn-lt"/>
                <a:ea typeface="+mn-ea"/>
                <a:cs typeface="+mn-cs"/>
              </a:defRPr>
            </a:lvl1pPr>
            <a:lvl2pPr marL="0" indent="0" eaLnBrk="1" hangingPunct="1">
              <a:spcAft>
                <a:spcPts val="600"/>
              </a:spcAft>
              <a:buFont typeface="Wingdings 2" panose="05020102010507070707" pitchFamily="18" charset="2"/>
              <a:buNone/>
              <a:defRPr sz="1455">
                <a:solidFill>
                  <a:schemeClr val="tx1"/>
                </a:solidFill>
                <a:latin typeface="+mn-lt"/>
                <a:ea typeface="+mn-ea"/>
                <a:cs typeface="+mn-cs"/>
              </a:defRPr>
            </a:lvl2pPr>
            <a:lvl3pPr marL="0" indent="0" eaLnBrk="1" hangingPunct="1">
              <a:spcAft>
                <a:spcPts val="600"/>
              </a:spcAft>
              <a:buClr>
                <a:schemeClr val="accent1"/>
              </a:buClr>
              <a:buFont typeface="Wingdings 2" panose="05020102010507070707" pitchFamily="18" charset="2"/>
              <a:buNone/>
              <a:defRPr sz="1455">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455">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455">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a:lstStyle>
          <a:p>
            <a:pPr defTabSz="914400"/>
            <a:r>
              <a:rPr lang="en-GB" kern="0" dirty="0"/>
              <a:t>Thank you</a:t>
            </a:r>
          </a:p>
        </p:txBody>
      </p:sp>
    </p:spTree>
    <p:extLst>
      <p:ext uri="{BB962C8B-B14F-4D97-AF65-F5344CB8AC3E}">
        <p14:creationId xmlns:p14="http://schemas.microsoft.com/office/powerpoint/2010/main" val="56242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3A7CF92-697E-4349-8B74-C10D8F4E941B}"/>
              </a:ext>
            </a:extLst>
          </p:cNvPr>
          <p:cNvSpPr>
            <a:spLocks noGrp="1"/>
          </p:cNvSpPr>
          <p:nvPr>
            <p:ph type="title"/>
          </p:nvPr>
        </p:nvSpPr>
        <p:spPr/>
        <p:txBody>
          <a:bodyPr/>
          <a:lstStyle/>
          <a:p>
            <a:r>
              <a:rPr lang="en-GB" dirty="0"/>
              <a:t>Representatives</a:t>
            </a:r>
          </a:p>
        </p:txBody>
      </p:sp>
      <p:graphicFrame>
        <p:nvGraphicFramePr>
          <p:cNvPr id="9" name="Group 65">
            <a:extLst>
              <a:ext uri="{FF2B5EF4-FFF2-40B4-BE49-F238E27FC236}">
                <a16:creationId xmlns:a16="http://schemas.microsoft.com/office/drawing/2014/main" id="{7054050E-36D4-44E1-8F99-234968BA7BA6}"/>
              </a:ext>
            </a:extLst>
          </p:cNvPr>
          <p:cNvGraphicFramePr>
            <a:graphicFrameLocks noGrp="1"/>
          </p:cNvGraphicFramePr>
          <p:nvPr>
            <p:extLst>
              <p:ext uri="{D42A27DB-BD31-4B8C-83A1-F6EECF244321}">
                <p14:modId xmlns:p14="http://schemas.microsoft.com/office/powerpoint/2010/main" val="2799925819"/>
              </p:ext>
            </p:extLst>
          </p:nvPr>
        </p:nvGraphicFramePr>
        <p:xfrm>
          <a:off x="323849" y="1275606"/>
          <a:ext cx="8496000" cy="1612862"/>
        </p:xfrm>
        <a:graphic>
          <a:graphicData uri="http://schemas.openxmlformats.org/drawingml/2006/table">
            <a:tbl>
              <a:tblPr/>
              <a:tblGrid>
                <a:gridCol w="1596172">
                  <a:extLst>
                    <a:ext uri="{9D8B030D-6E8A-4147-A177-3AD203B41FA5}">
                      <a16:colId xmlns:a16="http://schemas.microsoft.com/office/drawing/2014/main" val="20000"/>
                    </a:ext>
                  </a:extLst>
                </a:gridCol>
                <a:gridCol w="3449914">
                  <a:extLst>
                    <a:ext uri="{9D8B030D-6E8A-4147-A177-3AD203B41FA5}">
                      <a16:colId xmlns:a16="http://schemas.microsoft.com/office/drawing/2014/main" val="20001"/>
                    </a:ext>
                  </a:extLst>
                </a:gridCol>
                <a:gridCol w="3449914">
                  <a:extLst>
                    <a:ext uri="{9D8B030D-6E8A-4147-A177-3AD203B41FA5}">
                      <a16:colId xmlns:a16="http://schemas.microsoft.com/office/drawing/2014/main" val="20002"/>
                    </a:ext>
                  </a:extLst>
                </a:gridCol>
              </a:tblGrid>
              <a:tr h="319085">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200" b="1" i="0" u="none" strike="noStrike" cap="none" normalizeH="0" baseline="0" dirty="0">
                        <a:ln>
                          <a:noFill/>
                        </a:ln>
                        <a:solidFill>
                          <a:schemeClr val="accent1"/>
                        </a:solidFill>
                        <a:effectLst/>
                        <a:latin typeface="+mn-lt"/>
                      </a:endParaRPr>
                    </a:p>
                  </a:txBody>
                  <a:tcPr marL="72000" marR="72000" marT="72000" marB="72000" anchor="b" horzOverflow="overflow">
                    <a:lnL cap="flat">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200" b="1" kern="1200" dirty="0">
                          <a:solidFill>
                            <a:schemeClr val="accent1"/>
                          </a:solidFill>
                          <a:latin typeface="+mn-lt"/>
                          <a:ea typeface="+mn-ea"/>
                          <a:cs typeface="+mn-cs"/>
                        </a:rPr>
                        <a:t>Responsibility</a:t>
                      </a:r>
                    </a:p>
                  </a:txBody>
                  <a:tcPr marL="72000" marR="72000" marT="72000" marB="72000" anchor="b"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200" b="1" kern="1200" dirty="0">
                          <a:solidFill>
                            <a:schemeClr val="accent1"/>
                          </a:solidFill>
                          <a:latin typeface="+mn-lt"/>
                          <a:ea typeface="+mn-ea"/>
                          <a:cs typeface="+mn-cs"/>
                        </a:rPr>
                        <a:t>Contact</a:t>
                      </a:r>
                    </a:p>
                  </a:txBody>
                  <a:tcPr marL="72000" marR="72000" marT="72000" marB="72000" anchor="b" horzOverflow="overflow">
                    <a:lnL w="6350" cap="flat" cmpd="sng" algn="ctr">
                      <a:noFill/>
                      <a:prstDash val="solid"/>
                      <a:round/>
                      <a:headEnd type="none" w="med" len="med"/>
                      <a:tailEnd type="none" w="med" len="med"/>
                    </a:lnL>
                    <a:lnR cap="flat">
                      <a:noFill/>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3847">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200" b="1" i="0" u="none" strike="noStrike" cap="none" normalizeH="0" baseline="0" dirty="0">
                          <a:ln>
                            <a:noFill/>
                          </a:ln>
                          <a:solidFill>
                            <a:schemeClr val="tx1"/>
                          </a:solidFill>
                          <a:effectLst/>
                          <a:latin typeface="+mn-lt"/>
                        </a:rPr>
                        <a:t>Kathryn Sorrell</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rPr>
                        <a:t>Senior Constraint Analyst/ Ancillary Services Analyst</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hlinkClick r:id="rId2"/>
                        </a:rPr>
                        <a:t>.box.AncillaryAssessment@nationalgrid.com</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948773"/>
                  </a:ext>
                </a:extLst>
              </a:tr>
              <a:tr h="633847">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defRPr/>
                      </a:pPr>
                      <a:r>
                        <a:rPr kumimoji="0" lang="en-GB" sz="1200" b="1" i="0" u="none" strike="noStrike" cap="none" normalizeH="0" baseline="0" dirty="0">
                          <a:ln>
                            <a:noFill/>
                          </a:ln>
                          <a:solidFill>
                            <a:schemeClr val="tx1"/>
                          </a:solidFill>
                          <a:effectLst/>
                          <a:latin typeface="+mn-lt"/>
                        </a:rPr>
                        <a:t>Steve Miller</a:t>
                      </a:r>
                    </a:p>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200" b="1" i="0" u="none" strike="noStrike" cap="none" normalizeH="0" baseline="0" dirty="0">
                        <a:ln>
                          <a:noFill/>
                        </a:ln>
                        <a:solidFill>
                          <a:schemeClr val="tx1"/>
                        </a:solidFill>
                        <a:effectLst/>
                        <a:latin typeface="+mn-lt"/>
                      </a:endParaRP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rPr>
                        <a:t>Fast Reserve Service Lead/Account Manager</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hlinkClick r:id="rId3"/>
                        </a:rPr>
                        <a:t>steve.k.miller@nationalgrideso.com</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93262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FB3CA9-B809-4B58-812C-3EDD3FB4EAAC}"/>
              </a:ext>
            </a:extLst>
          </p:cNvPr>
          <p:cNvSpPr>
            <a:spLocks noGrp="1"/>
          </p:cNvSpPr>
          <p:nvPr>
            <p:ph type="title"/>
          </p:nvPr>
        </p:nvSpPr>
        <p:spPr/>
        <p:txBody>
          <a:bodyPr/>
          <a:lstStyle/>
          <a:p>
            <a:r>
              <a:rPr lang="en-GB"/>
              <a:t>Contents </a:t>
            </a:r>
            <a:endParaRPr lang="en-GB" dirty="0"/>
          </a:p>
        </p:txBody>
      </p:sp>
      <p:graphicFrame>
        <p:nvGraphicFramePr>
          <p:cNvPr id="6" name="Table Contents">
            <a:extLst>
              <a:ext uri="{FF2B5EF4-FFF2-40B4-BE49-F238E27FC236}">
                <a16:creationId xmlns:a16="http://schemas.microsoft.com/office/drawing/2014/main" id="{A6923264-60E2-466C-A04A-FF488787D312}"/>
              </a:ext>
            </a:extLst>
          </p:cNvPr>
          <p:cNvGraphicFramePr>
            <a:graphicFrameLocks noGrp="1"/>
          </p:cNvGraphicFramePr>
          <p:nvPr>
            <p:extLst>
              <p:ext uri="{D42A27DB-BD31-4B8C-83A1-F6EECF244321}">
                <p14:modId xmlns:p14="http://schemas.microsoft.com/office/powerpoint/2010/main" val="713108759"/>
              </p:ext>
            </p:extLst>
          </p:nvPr>
        </p:nvGraphicFramePr>
        <p:xfrm>
          <a:off x="323850" y="1062500"/>
          <a:ext cx="4068763" cy="3370654"/>
        </p:xfrm>
        <a:graphic>
          <a:graphicData uri="http://schemas.openxmlformats.org/drawingml/2006/table">
            <a:tbl>
              <a:tblPr firstRow="1" firstCol="1" bandRow="1"/>
              <a:tblGrid>
                <a:gridCol w="503734">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684709">
                  <a:extLst>
                    <a:ext uri="{9D8B030D-6E8A-4147-A177-3AD203B41FA5}">
                      <a16:colId xmlns:a16="http://schemas.microsoft.com/office/drawing/2014/main" val="20002"/>
                    </a:ext>
                  </a:extLst>
                </a:gridCol>
              </a:tblGrid>
              <a:tr h="429130">
                <a:tc>
                  <a:txBody>
                    <a:bodyPr/>
                    <a:lstStyle/>
                    <a:p>
                      <a:pPr marL="0" marR="0" algn="ctr">
                        <a:spcBef>
                          <a:spcPts val="900"/>
                        </a:spcBef>
                        <a:spcAft>
                          <a:spcPts val="900"/>
                        </a:spcAft>
                      </a:pPr>
                      <a:r>
                        <a:rPr lang="en-GB" sz="1500" b="0" noProof="0" dirty="0">
                          <a:solidFill>
                            <a:schemeClr val="accent1"/>
                          </a:solidFill>
                          <a:effectLst/>
                          <a:latin typeface="+mj-lt"/>
                          <a:ea typeface="Times New Roman"/>
                        </a:rPr>
                        <a:t>1</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900"/>
                        </a:spcBef>
                        <a:spcAft>
                          <a:spcPts val="900"/>
                        </a:spcAft>
                      </a:pPr>
                      <a:r>
                        <a:rPr lang="en-GB" sz="1500" b="0" noProof="0" dirty="0">
                          <a:solidFill>
                            <a:schemeClr val="tx1"/>
                          </a:solidFill>
                          <a:effectLst/>
                          <a:latin typeface="+mj-lt"/>
                          <a:ea typeface="Times New Roman"/>
                        </a:rPr>
                        <a:t>Fast Reserve</a:t>
                      </a:r>
                      <a:r>
                        <a:rPr lang="en-GB" sz="1500" b="0" baseline="0" noProof="0" dirty="0">
                          <a:solidFill>
                            <a:schemeClr val="tx1"/>
                          </a:solidFill>
                          <a:effectLst/>
                          <a:latin typeface="+mj-lt"/>
                          <a:ea typeface="Times New Roman"/>
                        </a:rPr>
                        <a:t> </a:t>
                      </a:r>
                      <a:r>
                        <a:rPr lang="en-GB" sz="1500" b="0" noProof="0" dirty="0">
                          <a:solidFill>
                            <a:schemeClr val="tx1"/>
                          </a:solidFill>
                          <a:effectLst/>
                          <a:latin typeface="+mj-lt"/>
                          <a:ea typeface="Times New Roman"/>
                        </a:rPr>
                        <a:t>Assessment</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7]</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0034">
                <a:tc>
                  <a:txBody>
                    <a:bodyPr/>
                    <a:lstStyle/>
                    <a:p>
                      <a:pPr marL="0" marR="0" algn="ctr">
                        <a:spcBef>
                          <a:spcPts val="900"/>
                        </a:spcBef>
                        <a:spcAft>
                          <a:spcPts val="900"/>
                        </a:spcAft>
                      </a:pPr>
                      <a:r>
                        <a:rPr lang="en-GB" sz="1500" b="0" noProof="0" dirty="0">
                          <a:solidFill>
                            <a:schemeClr val="accent1"/>
                          </a:solidFill>
                          <a:effectLst/>
                          <a:latin typeface="+mj-lt"/>
                          <a:ea typeface="Times New Roman"/>
                        </a:rPr>
                        <a:t>2</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900"/>
                        </a:spcBef>
                        <a:spcAft>
                          <a:spcPts val="900"/>
                        </a:spcAft>
                      </a:pPr>
                      <a:r>
                        <a:rPr lang="en-GB" sz="1500" b="0" noProof="0" dirty="0">
                          <a:solidFill>
                            <a:schemeClr val="tx1"/>
                          </a:solidFill>
                          <a:effectLst/>
                          <a:latin typeface="+mj-lt"/>
                          <a:ea typeface="Times New Roman"/>
                        </a:rPr>
                        <a:t>Fast Reserve Requirement</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n-lt"/>
                          <a:ea typeface="Times New Roman"/>
                          <a:cs typeface="+mn-cs"/>
                        </a:rPr>
                        <a:t>[</a:t>
                      </a:r>
                      <a:r>
                        <a:rPr lang="en-GB" sz="1500" b="0" baseline="0" noProof="0" dirty="0">
                          <a:solidFill>
                            <a:schemeClr val="tx1"/>
                          </a:solidFill>
                          <a:effectLst/>
                          <a:latin typeface="+mn-lt"/>
                          <a:ea typeface="Times New Roman"/>
                          <a:cs typeface="+mn-cs"/>
                        </a:rPr>
                        <a:t>8]</a:t>
                      </a:r>
                      <a:endParaRPr lang="en-GB" sz="1500" noProof="0" dirty="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2130935"/>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3</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Overview of Tenders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[9</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0034">
                <a:tc>
                  <a:txBody>
                    <a:bodyPr/>
                    <a:lstStyle/>
                    <a:p>
                      <a:pPr marL="88900" marR="102870" indent="0" algn="ctr">
                        <a:spcBef>
                          <a:spcPts val="900"/>
                        </a:spcBef>
                        <a:spcAft>
                          <a:spcPts val="900"/>
                        </a:spcAft>
                      </a:pPr>
                      <a:r>
                        <a:rPr lang="en-GB" sz="1500" noProof="0" dirty="0">
                          <a:solidFill>
                            <a:schemeClr val="accent1"/>
                          </a:solidFill>
                          <a:effectLst/>
                          <a:latin typeface="+mj-lt"/>
                          <a:ea typeface="Times New Roman"/>
                        </a:rPr>
                        <a:t>4</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102870" lvl="0" indent="0" algn="l"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Results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[10</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0034">
                <a:tc>
                  <a:txBody>
                    <a:bodyPr/>
                    <a:lstStyle/>
                    <a:p>
                      <a:pPr marL="88900" marR="102870" indent="0" algn="ctr">
                        <a:spcBef>
                          <a:spcPts val="900"/>
                        </a:spcBef>
                        <a:spcAft>
                          <a:spcPts val="900"/>
                        </a:spcAft>
                      </a:pPr>
                      <a:r>
                        <a:rPr lang="en-GB" sz="1500" noProof="0" dirty="0">
                          <a:solidFill>
                            <a:schemeClr val="accent1"/>
                          </a:solidFill>
                          <a:effectLst/>
                          <a:latin typeface="+mj-lt"/>
                          <a:ea typeface="Times New Roman"/>
                        </a:rPr>
                        <a:t>5</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102870" lvl="0" indent="0" algn="l"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Graph</a:t>
                      </a:r>
                      <a:r>
                        <a:rPr lang="en-GB" sz="1500" b="0" baseline="0" noProof="0" dirty="0">
                          <a:solidFill>
                            <a:schemeClr val="tx1"/>
                          </a:solidFill>
                          <a:effectLst/>
                          <a:latin typeface="+mj-lt"/>
                          <a:ea typeface="Times New Roman"/>
                        </a:rPr>
                        <a:t> of Tenders</a:t>
                      </a:r>
                      <a:endParaRPr lang="en-GB" sz="1500" b="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11]</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6</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Rejection Reason Codes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[12</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7</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n-lt"/>
                          <a:ea typeface="Times New Roman"/>
                          <a:cs typeface="+mn-cs"/>
                        </a:rPr>
                        <a:t>Next</a:t>
                      </a:r>
                      <a:r>
                        <a:rPr lang="en-GB" sz="1500" b="0" baseline="0" noProof="0" dirty="0">
                          <a:solidFill>
                            <a:schemeClr val="tx1"/>
                          </a:solidFill>
                          <a:effectLst/>
                          <a:latin typeface="+mn-lt"/>
                          <a:ea typeface="Times New Roman"/>
                          <a:cs typeface="+mn-cs"/>
                        </a:rPr>
                        <a:t> Tender Round</a:t>
                      </a:r>
                      <a:endParaRPr lang="en-GB" sz="1500" b="0" noProof="0" dirty="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noProof="0" dirty="0">
                          <a:solidFill>
                            <a:schemeClr val="tx1"/>
                          </a:solidFill>
                          <a:effectLst/>
                          <a:latin typeface="+mj-lt"/>
                          <a:ea typeface="Times New Roman"/>
                        </a:rPr>
                        <a:t>[13]</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2611789"/>
                  </a:ext>
                </a:extLst>
              </a:tr>
              <a:tr h="320034">
                <a:tc>
                  <a:txBody>
                    <a:bodyPr/>
                    <a:lstStyle/>
                    <a:p>
                      <a:pPr marL="0" marR="0" lvl="1" indent="0" algn="ctr">
                        <a:spcBef>
                          <a:spcPts val="900"/>
                        </a:spcBef>
                        <a:spcAft>
                          <a:spcPts val="900"/>
                        </a:spcAft>
                      </a:pPr>
                      <a:r>
                        <a:rPr lang="en-GB" sz="1500" noProof="0" dirty="0">
                          <a:solidFill>
                            <a:schemeClr val="accent1"/>
                          </a:solidFill>
                          <a:effectLst/>
                          <a:latin typeface="+mj-lt"/>
                          <a:ea typeface="Times New Roman"/>
                        </a:rPr>
                        <a:t>8</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Feedback</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14]</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4293779"/>
                  </a:ext>
                </a:extLst>
              </a:tr>
              <a:tr h="320034">
                <a:tc>
                  <a:txBody>
                    <a:bodyPr/>
                    <a:lstStyle/>
                    <a:p>
                      <a:pPr marL="0" marR="0" lvl="1" indent="0" algn="ctr">
                        <a:spcBef>
                          <a:spcPts val="900"/>
                        </a:spcBef>
                        <a:spcAft>
                          <a:spcPts val="900"/>
                        </a:spcAft>
                      </a:pPr>
                      <a:r>
                        <a:rPr lang="en-GB" sz="1500" noProof="0" dirty="0">
                          <a:solidFill>
                            <a:schemeClr val="accent1"/>
                          </a:solidFill>
                          <a:effectLst/>
                          <a:latin typeface="+mj-lt"/>
                          <a:ea typeface="Times New Roman"/>
                        </a:rPr>
                        <a:t>9</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Questions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15]</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89836"/>
                  </a:ext>
                </a:extLst>
              </a:tr>
              <a:tr h="320034">
                <a:tc>
                  <a:txBody>
                    <a:bodyPr/>
                    <a:lstStyle/>
                    <a:p>
                      <a:pPr marL="0" marR="0" lvl="1" indent="0" algn="ctr">
                        <a:spcBef>
                          <a:spcPts val="900"/>
                        </a:spcBef>
                        <a:spcAft>
                          <a:spcPts val="900"/>
                        </a:spcAft>
                      </a:pPr>
                      <a:r>
                        <a:rPr lang="en-GB" sz="1500" baseline="0" noProof="0" dirty="0">
                          <a:solidFill>
                            <a:schemeClr val="accent1"/>
                          </a:solidFill>
                          <a:effectLst/>
                          <a:latin typeface="+mj-lt"/>
                          <a:ea typeface="Times New Roman"/>
                        </a:rPr>
                        <a:t> </a:t>
                      </a:r>
                      <a:endParaRPr lang="en-GB" sz="1500" noProof="0" dirty="0">
                        <a:solidFill>
                          <a:schemeClr val="accent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endParaRPr lang="en-GB" sz="1500" b="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7167408"/>
                  </a:ext>
                </a:extLst>
              </a:tr>
            </a:tbl>
          </a:graphicData>
        </a:graphic>
      </p:graphicFrame>
    </p:spTree>
    <p:extLst>
      <p:ext uri="{BB962C8B-B14F-4D97-AF65-F5344CB8AC3E}">
        <p14:creationId xmlns:p14="http://schemas.microsoft.com/office/powerpoint/2010/main" val="3388775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50" y="195486"/>
            <a:ext cx="8495999" cy="295466"/>
          </a:xfrm>
        </p:spPr>
        <p:txBody>
          <a:bodyPr/>
          <a:lstStyle/>
          <a:p>
            <a:r>
              <a:rPr lang="en-GB" dirty="0"/>
              <a:t>1. Fast Reserve Assessment</a:t>
            </a:r>
          </a:p>
        </p:txBody>
      </p:sp>
      <p:sp>
        <p:nvSpPr>
          <p:cNvPr id="3" name="Text Placeholder 2"/>
          <p:cNvSpPr>
            <a:spLocks noGrp="1"/>
          </p:cNvSpPr>
          <p:nvPr>
            <p:ph type="body" sz="quarter" idx="10"/>
          </p:nvPr>
        </p:nvSpPr>
        <p:spPr>
          <a:xfrm>
            <a:off x="250374" y="555526"/>
            <a:ext cx="8642350" cy="4447371"/>
          </a:xfrm>
        </p:spPr>
        <p:txBody>
          <a:bodyPr/>
          <a:lstStyle/>
          <a:p>
            <a:r>
              <a:rPr lang="en-US" dirty="0"/>
              <a:t>Step 1</a:t>
            </a:r>
          </a:p>
          <a:p>
            <a:pPr lvl="2"/>
            <a:r>
              <a:rPr lang="en-US" dirty="0"/>
              <a:t>The forecasted cost of a tender are evaluated against the cost of obtaining an equivalent service in the optional market.  This includes:</a:t>
            </a:r>
          </a:p>
          <a:p>
            <a:pPr lvl="4"/>
            <a:r>
              <a:rPr lang="en-US" sz="1200" dirty="0"/>
              <a:t>The cost of creating the equivalent reserve</a:t>
            </a:r>
          </a:p>
          <a:p>
            <a:pPr lvl="4"/>
            <a:r>
              <a:rPr lang="en-US" sz="1200" dirty="0"/>
              <a:t>The alternative utilisation cost</a:t>
            </a:r>
          </a:p>
          <a:p>
            <a:pPr lvl="4"/>
            <a:r>
              <a:rPr lang="en-US" sz="1200" dirty="0"/>
              <a:t>The cost of positioning units to offer fast acting reserve </a:t>
            </a:r>
          </a:p>
          <a:p>
            <a:pPr lvl="2"/>
            <a:r>
              <a:rPr lang="en-US" dirty="0"/>
              <a:t>We account for the type of service delivered, duration of tender and availability window</a:t>
            </a:r>
          </a:p>
          <a:p>
            <a:pPr lvl="4"/>
            <a:r>
              <a:rPr lang="en-US" sz="1200" dirty="0"/>
              <a:t>Utilisation restrictions such as periods of unavailability and MNZT are factored into the forecasted contract cost.</a:t>
            </a:r>
          </a:p>
          <a:p>
            <a:pPr lvl="4"/>
            <a:r>
              <a:rPr lang="en-US" sz="1200" dirty="0"/>
              <a:t>Maximum utilisation volumes are accounted for in the forecasted utilisation volume </a:t>
            </a:r>
          </a:p>
          <a:p>
            <a:pPr lvl="4"/>
            <a:r>
              <a:rPr lang="en-US" sz="1200" dirty="0"/>
              <a:t>Windows with durations beyond the requirement are valued based on forecasts of potential utilisation volumes</a:t>
            </a:r>
          </a:p>
          <a:p>
            <a:r>
              <a:rPr lang="en-US" dirty="0"/>
              <a:t>Step 2</a:t>
            </a:r>
          </a:p>
          <a:p>
            <a:pPr lvl="2"/>
            <a:r>
              <a:rPr lang="en-US" dirty="0"/>
              <a:t>Tenders are stacked in terms of benefit delivered against any outstanding requirement.</a:t>
            </a:r>
          </a:p>
          <a:p>
            <a:r>
              <a:rPr lang="en-US" dirty="0"/>
              <a:t>Step 3</a:t>
            </a:r>
          </a:p>
          <a:p>
            <a:pPr lvl="2"/>
            <a:r>
              <a:rPr lang="en-US" dirty="0"/>
              <a:t>Where applicable, any possible over holding is also accounted for in the assessment.</a:t>
            </a:r>
          </a:p>
          <a:p>
            <a:endParaRPr lang="en-GB" dirty="0"/>
          </a:p>
        </p:txBody>
      </p:sp>
    </p:spTree>
    <p:extLst>
      <p:ext uri="{BB962C8B-B14F-4D97-AF65-F5344CB8AC3E}">
        <p14:creationId xmlns:p14="http://schemas.microsoft.com/office/powerpoint/2010/main" val="3045561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2.Fast Reserve Requirement</a:t>
            </a:r>
          </a:p>
        </p:txBody>
      </p:sp>
      <p:sp>
        <p:nvSpPr>
          <p:cNvPr id="5" name="TextBox 4"/>
          <p:cNvSpPr txBox="1"/>
          <p:nvPr/>
        </p:nvSpPr>
        <p:spPr>
          <a:xfrm>
            <a:off x="683568" y="3579862"/>
            <a:ext cx="6562992" cy="2523768"/>
          </a:xfrm>
          <a:prstGeom prst="rect">
            <a:avLst/>
          </a:prstGeom>
          <a:noFill/>
        </p:spPr>
        <p:txBody>
          <a:bodyPr wrap="square" lIns="0" tIns="0" rIns="0" bIns="0" rtlCol="0">
            <a:spAutoFit/>
          </a:bodyPr>
          <a:lstStyle/>
          <a:p>
            <a:r>
              <a:rPr lang="en-US" sz="1600" dirty="0"/>
              <a:t>It was the intension to consider procuring volume to be delivered in:</a:t>
            </a:r>
          </a:p>
          <a:p>
            <a:endParaRPr lang="en-US" sz="1600" dirty="0"/>
          </a:p>
          <a:p>
            <a:pPr marL="180000" lvl="2" indent="-180000" defTabSz="914400">
              <a:spcAft>
                <a:spcPts val="600"/>
              </a:spcAft>
              <a:buClr>
                <a:srgbClr val="F26522"/>
              </a:buClr>
              <a:buFont typeface="Wingdings 2" panose="05020102010507070707" pitchFamily="18" charset="2"/>
              <a:buChar char=""/>
            </a:pPr>
            <a:r>
              <a:rPr lang="en-GB" sz="1600" dirty="0"/>
              <a:t>June 2019 for EFA block 1 &amp; 2, as per the published tender calendar</a:t>
            </a:r>
          </a:p>
          <a:p>
            <a:pPr marL="0" lvl="2" defTabSz="914400">
              <a:spcAft>
                <a:spcPts val="600"/>
              </a:spcAft>
              <a:buClr>
                <a:srgbClr val="F26522"/>
              </a:buClr>
            </a:pPr>
            <a:endParaRPr lang="en-GB" sz="1600" dirty="0"/>
          </a:p>
          <a:p>
            <a:pPr marL="0" lvl="2" defTabSz="914400">
              <a:spcAft>
                <a:spcPts val="600"/>
              </a:spcAft>
              <a:buClr>
                <a:srgbClr val="F26522"/>
              </a:buClr>
            </a:pPr>
            <a:endParaRPr lang="en-GB" sz="1600" kern="0" dirty="0">
              <a:solidFill>
                <a:srgbClr val="454545"/>
              </a:solidFill>
            </a:endParaRPr>
          </a:p>
          <a:p>
            <a:pPr marL="0" lvl="2" defTabSz="914400">
              <a:spcAft>
                <a:spcPts val="600"/>
              </a:spcAft>
              <a:buClr>
                <a:srgbClr val="F26522"/>
              </a:buClr>
            </a:pPr>
            <a:endParaRPr lang="en-GB" sz="1600" kern="0" dirty="0">
              <a:solidFill>
                <a:srgbClr val="454545"/>
              </a:solidFill>
            </a:endParaRP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a:p>
          <a:p>
            <a:endParaRPr lang="en-GB" sz="1600" dirty="0"/>
          </a:p>
        </p:txBody>
      </p:sp>
      <p:pic>
        <p:nvPicPr>
          <p:cNvPr id="6" name="Picture 5"/>
          <p:cNvPicPr>
            <a:picLocks noChangeAspect="1"/>
          </p:cNvPicPr>
          <p:nvPr/>
        </p:nvPicPr>
        <p:blipFill>
          <a:blip r:embed="rId2"/>
          <a:stretch>
            <a:fillRect/>
          </a:stretch>
        </p:blipFill>
        <p:spPr>
          <a:xfrm>
            <a:off x="128928" y="1083442"/>
            <a:ext cx="8690621" cy="2280396"/>
          </a:xfrm>
          <a:prstGeom prst="rect">
            <a:avLst/>
          </a:prstGeom>
        </p:spPr>
      </p:pic>
    </p:spTree>
    <p:extLst>
      <p:ext uri="{BB962C8B-B14F-4D97-AF65-F5344CB8AC3E}">
        <p14:creationId xmlns:p14="http://schemas.microsoft.com/office/powerpoint/2010/main" val="132302138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11510"/>
            <a:ext cx="8495999" cy="295466"/>
          </a:xfrm>
        </p:spPr>
        <p:txBody>
          <a:bodyPr/>
          <a:lstStyle/>
          <a:p>
            <a:r>
              <a:rPr lang="en-GB" dirty="0"/>
              <a:t>3. Overview of tenders</a:t>
            </a:r>
          </a:p>
        </p:txBody>
      </p:sp>
      <p:pic>
        <p:nvPicPr>
          <p:cNvPr id="5" name="Picture 4"/>
          <p:cNvPicPr>
            <a:picLocks noChangeAspect="1"/>
          </p:cNvPicPr>
          <p:nvPr/>
        </p:nvPicPr>
        <p:blipFill>
          <a:blip r:embed="rId2"/>
          <a:stretch>
            <a:fillRect/>
          </a:stretch>
        </p:blipFill>
        <p:spPr>
          <a:xfrm>
            <a:off x="53279" y="1491630"/>
            <a:ext cx="8892480" cy="1939895"/>
          </a:xfrm>
          <a:prstGeom prst="rect">
            <a:avLst/>
          </a:prstGeom>
        </p:spPr>
      </p:pic>
    </p:spTree>
    <p:extLst>
      <p:ext uri="{BB962C8B-B14F-4D97-AF65-F5344CB8AC3E}">
        <p14:creationId xmlns:p14="http://schemas.microsoft.com/office/powerpoint/2010/main" val="4013410246"/>
      </p:ext>
    </p:extLst>
  </p:cSld>
  <p:clrMapOvr>
    <a:masterClrMapping/>
  </p:clrMapOvr>
</p:sld>
</file>

<file path=ppt/theme/theme1.xml><?xml version="1.0" encoding="utf-8"?>
<a:theme xmlns:a="http://schemas.openxmlformats.org/drawingml/2006/main" name="1_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id="{EC2A9EB9-C553-4533-8816-4607755CA4A0}" vid="{7372FB52-645C-48CB-BA91-663538C78E52}"/>
    </a:ext>
  </a:extLst>
</a:theme>
</file>

<file path=ppt/theme/theme2.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id="{EC2A9EB9-C553-4533-8816-4607755CA4A0}" vid="{7372FB52-645C-48CB-BA91-663538C78E5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A32F7AC9624494FBB3241E3BC026C3D" ma:contentTypeVersion="0" ma:contentTypeDescription="Create a new document." ma:contentTypeScope="" ma:versionID="7a305e5a33aa86114a278c305f56203f">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48300F-9418-4A15-9252-8DA3C7F91939}">
  <ds:schemaRefs>
    <ds:schemaRef ds:uri="http://purl.org/dc/dcmitype/"/>
    <ds:schemaRef ds:uri="http://www.w3.org/XML/1998/namespace"/>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155E7DEA-430B-4E13-8AF2-BBD10B195947}">
  <ds:schemaRefs>
    <ds:schemaRef ds:uri="http://schemas.microsoft.com/sharepoint/v3/contenttype/forms"/>
  </ds:schemaRefs>
</ds:datastoreItem>
</file>

<file path=customXml/itemProps3.xml><?xml version="1.0" encoding="utf-8"?>
<ds:datastoreItem xmlns:ds="http://schemas.openxmlformats.org/officeDocument/2006/customXml" ds:itemID="{DA4BE71F-A3B2-4976-9BDE-E1DD8ACC4D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ESO PowerPoint Template_16x9</Template>
  <TotalTime>2359</TotalTime>
  <Words>702</Words>
  <Application>Microsoft Office PowerPoint</Application>
  <PresentationFormat>On-screen Show (16:9)</PresentationFormat>
  <Paragraphs>103</Paragraphs>
  <Slides>16</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Arial</vt:lpstr>
      <vt:lpstr>Helvetica</vt:lpstr>
      <vt:lpstr>Symbol</vt:lpstr>
      <vt:lpstr>Times New Roman</vt:lpstr>
      <vt:lpstr>Wingdings</vt:lpstr>
      <vt:lpstr>Wingdings 2</vt:lpstr>
      <vt:lpstr>1_Office Theme</vt:lpstr>
      <vt:lpstr>Office Theme</vt:lpstr>
      <vt:lpstr>Fast Reserve Post Assessment WebEx</vt:lpstr>
      <vt:lpstr>Introduction</vt:lpstr>
      <vt:lpstr>Anonymous login example</vt:lpstr>
      <vt:lpstr>If you would like to logout and login anonymously please do so now.</vt:lpstr>
      <vt:lpstr>Representatives</vt:lpstr>
      <vt:lpstr>Contents </vt:lpstr>
      <vt:lpstr>1. Fast Reserve Assessment</vt:lpstr>
      <vt:lpstr>2.Fast Reserve Requirement</vt:lpstr>
      <vt:lpstr>3. Overview of tenders</vt:lpstr>
      <vt:lpstr>4. Results</vt:lpstr>
      <vt:lpstr>8. Overview of tenders </vt:lpstr>
      <vt:lpstr>5. Rejection reason codes</vt:lpstr>
      <vt:lpstr>6. Next Tender round</vt:lpstr>
      <vt:lpstr>8. Feedback</vt:lpstr>
      <vt:lpstr>9.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to go here]</dc:title>
  <dc:creator>Boahene, Natalie</dc:creator>
  <cp:lastModifiedBy>Miller (ESO), Steve</cp:lastModifiedBy>
  <cp:revision>104</cp:revision>
  <cp:lastPrinted>2019-04-23T12:10:43Z</cp:lastPrinted>
  <dcterms:created xsi:type="dcterms:W3CDTF">2018-09-17T08:54:50Z</dcterms:created>
  <dcterms:modified xsi:type="dcterms:W3CDTF">2019-05-24T11:11:27Z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AdHocReviewCycleID">
    <vt:i4>-1027423372</vt:i4>
  </property>
  <property fmtid="{D5CDD505-2E9C-101B-9397-08002B2CF9AE}" pid="6" name="_NewReviewCycle">
    <vt:lpwstr/>
  </property>
  <property fmtid="{D5CDD505-2E9C-101B-9397-08002B2CF9AE}" pid="7" name="_EmailSubject">
    <vt:lpwstr>ESO Word Report Template and Board report </vt:lpwstr>
  </property>
  <property fmtid="{D5CDD505-2E9C-101B-9397-08002B2CF9AE}" pid="8" name="_AuthorEmail">
    <vt:lpwstr>Caroline.Mackinnon@nationalgrid.com</vt:lpwstr>
  </property>
  <property fmtid="{D5CDD505-2E9C-101B-9397-08002B2CF9AE}" pid="9" name="_AuthorEmailDisplayName">
    <vt:lpwstr>Mackinnon, Caroline</vt:lpwstr>
  </property>
  <property fmtid="{D5CDD505-2E9C-101B-9397-08002B2CF9AE}" pid="10" name="ContentTypeId">
    <vt:lpwstr>0x010100DA32F7AC9624494FBB3241E3BC026C3D</vt:lpwstr>
  </property>
</Properties>
</file>