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307" r:id="rId5"/>
    <p:sldId id="543" r:id="rId6"/>
    <p:sldId id="560" r:id="rId7"/>
    <p:sldId id="561" r:id="rId8"/>
    <p:sldId id="574" r:id="rId9"/>
    <p:sldId id="563" r:id="rId10"/>
    <p:sldId id="564" r:id="rId11"/>
    <p:sldId id="565" r:id="rId12"/>
    <p:sldId id="566" r:id="rId13"/>
    <p:sldId id="567" r:id="rId14"/>
    <p:sldId id="568" r:id="rId15"/>
    <p:sldId id="569" r:id="rId16"/>
    <p:sldId id="570" r:id="rId17"/>
    <p:sldId id="571" r:id="rId18"/>
    <p:sldId id="572" r:id="rId19"/>
    <p:sldId id="575" r:id="rId20"/>
    <p:sldId id="576" r:id="rId21"/>
    <p:sldId id="577" r:id="rId22"/>
    <p:sldId id="578" r:id="rId23"/>
    <p:sldId id="579" r:id="rId24"/>
    <p:sldId id="580" r:id="rId25"/>
    <p:sldId id="581" r:id="rId26"/>
    <p:sldId id="549" r:id="rId27"/>
  </p:sldIdLst>
  <p:sldSz cx="6858000" cy="5143500"/>
  <p:notesSz cx="9777413" cy="6670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160">
          <p15:clr>
            <a:srgbClr val="A4A3A4"/>
          </p15:clr>
        </p15:guide>
      </p15:sldGuideLst>
    </p:ext>
    <p:ext uri="{2D200454-40CA-4A62-9FC3-DE9A4176ACB9}">
      <p15:notesGuideLst xmlns:p15="http://schemas.microsoft.com/office/powerpoint/2012/main">
        <p15:guide id="1" orient="horz" pos="2101">
          <p15:clr>
            <a:srgbClr val="A4A3A4"/>
          </p15:clr>
        </p15:guide>
        <p15:guide id="2" pos="307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525"/>
    <a:srgbClr val="E6E6E6"/>
    <a:srgbClr val="3778B9"/>
    <a:srgbClr val="C4CC4B"/>
    <a:srgbClr val="5F3684"/>
    <a:srgbClr val="F2C04C"/>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44" autoAdjust="0"/>
    <p:restoredTop sz="96220" autoAdjust="0"/>
  </p:normalViewPr>
  <p:slideViewPr>
    <p:cSldViewPr>
      <p:cViewPr varScale="1">
        <p:scale>
          <a:sx n="96" d="100"/>
          <a:sy n="96" d="100"/>
        </p:scale>
        <p:origin x="1662" y="78"/>
      </p:cViewPr>
      <p:guideLst>
        <p:guide orient="horz" pos="1620"/>
        <p:guide pos="2160"/>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77" d="100"/>
          <a:sy n="77" d="100"/>
        </p:scale>
        <p:origin x="-1680" y="-84"/>
      </p:cViewPr>
      <p:guideLst>
        <p:guide orient="horz" pos="2101"/>
        <p:guide pos="3079"/>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538012" y="0"/>
            <a:ext cx="4237085" cy="334283"/>
          </a:xfrm>
          <a:prstGeom prst="rect">
            <a:avLst/>
          </a:prstGeom>
        </p:spPr>
        <p:txBody>
          <a:bodyPr vert="horz" lIns="47878" tIns="23939" rIns="47878" bIns="23939" rtlCol="0"/>
          <a:lstStyle>
            <a:lvl1pPr algn="r">
              <a:defRPr sz="600"/>
            </a:lvl1pPr>
          </a:lstStyle>
          <a:p>
            <a:fld id="{644B8A76-388C-44EE-8A88-6345FFEEA97C}" type="datetimeFigureOut">
              <a:rPr lang="en-GB" smtClean="0">
                <a:latin typeface="Arial" panose="020B0604020202020204" pitchFamily="34" charset="0"/>
              </a:rPr>
              <a:t>05/04/2019</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336393"/>
            <a:ext cx="4237085" cy="334283"/>
          </a:xfrm>
          <a:prstGeom prst="rect">
            <a:avLst/>
          </a:prstGeom>
        </p:spPr>
        <p:txBody>
          <a:bodyPr vert="horz" lIns="47878" tIns="23939" rIns="47878" bIns="23939"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538012" y="6336393"/>
            <a:ext cx="4237085" cy="334283"/>
          </a:xfrm>
          <a:prstGeom prst="rect">
            <a:avLst/>
          </a:prstGeom>
        </p:spPr>
        <p:txBody>
          <a:bodyPr vert="horz" lIns="47878" tIns="23939" rIns="47878" bIns="23939"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538012" y="0"/>
            <a:ext cx="4237085" cy="334283"/>
          </a:xfrm>
          <a:prstGeom prst="rect">
            <a:avLst/>
          </a:prstGeom>
        </p:spPr>
        <p:txBody>
          <a:bodyPr vert="horz" lIns="47878" tIns="23939" rIns="47878" bIns="23939" rtlCol="0"/>
          <a:lstStyle>
            <a:lvl1pPr algn="r">
              <a:defRPr sz="600">
                <a:latin typeface="Arial" panose="020B0604020202020204" pitchFamily="34" charset="0"/>
              </a:defRPr>
            </a:lvl1pPr>
          </a:lstStyle>
          <a:p>
            <a:fld id="{ADF40999-8D4B-AD45-950B-C5435E4F1340}" type="datetimeFigureOut">
              <a:rPr lang="en-US" smtClean="0"/>
              <a:pPr/>
              <a:t>4/5/2019</a:t>
            </a:fld>
            <a:endParaRPr lang="en-US" dirty="0"/>
          </a:p>
        </p:txBody>
      </p:sp>
      <p:sp>
        <p:nvSpPr>
          <p:cNvPr id="4" name="Slide Image Placeholder 3"/>
          <p:cNvSpPr>
            <a:spLocks noGrp="1" noRot="1" noChangeAspect="1"/>
          </p:cNvSpPr>
          <p:nvPr>
            <p:ph type="sldImg" idx="2"/>
          </p:nvPr>
        </p:nvSpPr>
        <p:spPr>
          <a:xfrm>
            <a:off x="3387725" y="835025"/>
            <a:ext cx="3001963" cy="2251075"/>
          </a:xfrm>
          <a:prstGeom prst="rect">
            <a:avLst/>
          </a:prstGeom>
          <a:noFill/>
          <a:ln w="12700">
            <a:solidFill>
              <a:prstClr val="black"/>
            </a:solidFill>
          </a:ln>
        </p:spPr>
        <p:txBody>
          <a:bodyPr vert="horz" lIns="47878" tIns="23939" rIns="47878" bIns="23939" rtlCol="0" anchor="ctr"/>
          <a:lstStyle/>
          <a:p>
            <a:endParaRPr lang="en-US" dirty="0"/>
          </a:p>
        </p:txBody>
      </p:sp>
      <p:sp>
        <p:nvSpPr>
          <p:cNvPr id="5" name="Notes Placeholder 4"/>
          <p:cNvSpPr>
            <a:spLocks noGrp="1"/>
          </p:cNvSpPr>
          <p:nvPr>
            <p:ph type="body" sz="quarter" idx="3"/>
          </p:nvPr>
        </p:nvSpPr>
        <p:spPr>
          <a:xfrm>
            <a:off x="977433" y="3209865"/>
            <a:ext cx="7822548" cy="2627444"/>
          </a:xfrm>
          <a:prstGeom prst="rect">
            <a:avLst/>
          </a:prstGeom>
        </p:spPr>
        <p:txBody>
          <a:bodyPr vert="horz" lIns="47878" tIns="23939" rIns="47878" bIns="2393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336393"/>
            <a:ext cx="4237085" cy="334283"/>
          </a:xfrm>
          <a:prstGeom prst="rect">
            <a:avLst/>
          </a:prstGeom>
        </p:spPr>
        <p:txBody>
          <a:bodyPr vert="horz" lIns="47878" tIns="23939" rIns="47878" bIns="23939"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538012" y="6336393"/>
            <a:ext cx="4237085" cy="334283"/>
          </a:xfrm>
          <a:prstGeom prst="rect">
            <a:avLst/>
          </a:prstGeom>
        </p:spPr>
        <p:txBody>
          <a:bodyPr vert="horz" lIns="47878" tIns="23939" rIns="47878" bIns="23939"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0E980F-71C9-CA4F-9586-F9C2D8BE6DD3}" type="slidenum">
              <a:rPr lang="en-US" smtClean="0"/>
              <a:pPr/>
              <a:t>1</a:t>
            </a:fld>
            <a:endParaRPr lang="en-US" dirty="0"/>
          </a:p>
        </p:txBody>
      </p:sp>
    </p:spTree>
    <p:extLst>
      <p:ext uri="{BB962C8B-B14F-4D97-AF65-F5344CB8AC3E}">
        <p14:creationId xmlns:p14="http://schemas.microsoft.com/office/powerpoint/2010/main" val="13376591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D194ADFA-10EB-4102-892C-918BDD7F5F6C}"/>
              </a:ext>
            </a:extLst>
          </p:cNvPr>
          <p:cNvSpPr>
            <a:spLocks noGrp="1"/>
          </p:cNvSpPr>
          <p:nvPr>
            <p:ph type="pic" sz="quarter" idx="17" hasCustomPrompt="1"/>
          </p:nvPr>
        </p:nvSpPr>
        <p:spPr>
          <a:xfrm>
            <a:off x="-182642" y="0"/>
            <a:ext cx="7040643" cy="5143500"/>
          </a:xfrm>
          <a:custGeom>
            <a:avLst/>
            <a:gdLst>
              <a:gd name="connsiteX0" fmla="*/ 0 w 7040643"/>
              <a:gd name="connsiteY0" fmla="*/ 0 h 5143500"/>
              <a:gd name="connsiteX1" fmla="*/ 7040643 w 7040643"/>
              <a:gd name="connsiteY1" fmla="*/ 0 h 5143500"/>
              <a:gd name="connsiteX2" fmla="*/ 7040643 w 7040643"/>
              <a:gd name="connsiteY2" fmla="*/ 4345781 h 5143500"/>
              <a:gd name="connsiteX3" fmla="*/ 7040641 w 7040643"/>
              <a:gd name="connsiteY3" fmla="*/ 4345781 h 5143500"/>
              <a:gd name="connsiteX4" fmla="*/ 7040641 w 7040643"/>
              <a:gd name="connsiteY4" fmla="*/ 4344285 h 5143500"/>
              <a:gd name="connsiteX5" fmla="*/ 6991853 w 7040643"/>
              <a:gd name="connsiteY5" fmla="*/ 4326932 h 5143500"/>
              <a:gd name="connsiteX6" fmla="*/ 6943782 w 7040643"/>
              <a:gd name="connsiteY6" fmla="*/ 4310686 h 5143500"/>
              <a:gd name="connsiteX7" fmla="*/ 6896416 w 7040643"/>
              <a:gd name="connsiteY7" fmla="*/ 4295530 h 5143500"/>
              <a:gd name="connsiteX8" fmla="*/ 6849741 w 7040643"/>
              <a:gd name="connsiteY8" fmla="*/ 4281446 h 5143500"/>
              <a:gd name="connsiteX9" fmla="*/ 6803743 w 7040643"/>
              <a:gd name="connsiteY9" fmla="*/ 4268415 h 5143500"/>
              <a:gd name="connsiteX10" fmla="*/ 6758410 w 7040643"/>
              <a:gd name="connsiteY10" fmla="*/ 4256419 h 5143500"/>
              <a:gd name="connsiteX11" fmla="*/ 6713730 w 7040643"/>
              <a:gd name="connsiteY11" fmla="*/ 4245439 h 5143500"/>
              <a:gd name="connsiteX12" fmla="*/ 6669689 w 7040643"/>
              <a:gd name="connsiteY12" fmla="*/ 4235458 h 5143500"/>
              <a:gd name="connsiteX13" fmla="*/ 6626274 w 7040643"/>
              <a:gd name="connsiteY13" fmla="*/ 4226457 h 5143500"/>
              <a:gd name="connsiteX14" fmla="*/ 6583471 w 7040643"/>
              <a:gd name="connsiteY14" fmla="*/ 4218418 h 5143500"/>
              <a:gd name="connsiteX15" fmla="*/ 6541268 w 7040643"/>
              <a:gd name="connsiteY15" fmla="*/ 4211323 h 5143500"/>
              <a:gd name="connsiteX16" fmla="*/ 6499652 w 7040643"/>
              <a:gd name="connsiteY16" fmla="*/ 4205153 h 5143500"/>
              <a:gd name="connsiteX17" fmla="*/ 6479061 w 7040643"/>
              <a:gd name="connsiteY17" fmla="*/ 4202409 h 5143500"/>
              <a:gd name="connsiteX18" fmla="*/ 6458610 w 7040643"/>
              <a:gd name="connsiteY18" fmla="*/ 4199890 h 5143500"/>
              <a:gd name="connsiteX19" fmla="*/ 6438301 w 7040643"/>
              <a:gd name="connsiteY19" fmla="*/ 4197593 h 5143500"/>
              <a:gd name="connsiteX20" fmla="*/ 6418129 w 7040643"/>
              <a:gd name="connsiteY20" fmla="*/ 4195515 h 5143500"/>
              <a:gd name="connsiteX21" fmla="*/ 6398095 w 7040643"/>
              <a:gd name="connsiteY21" fmla="*/ 4193655 h 5143500"/>
              <a:gd name="connsiteX22" fmla="*/ 6378196 w 7040643"/>
              <a:gd name="connsiteY22" fmla="*/ 4192012 h 5143500"/>
              <a:gd name="connsiteX23" fmla="*/ 6358430 w 7040643"/>
              <a:gd name="connsiteY23" fmla="*/ 4190580 h 5143500"/>
              <a:gd name="connsiteX24" fmla="*/ 6338796 w 7040643"/>
              <a:gd name="connsiteY24" fmla="*/ 4189360 h 5143500"/>
              <a:gd name="connsiteX25" fmla="*/ 6319294 w 7040643"/>
              <a:gd name="connsiteY25" fmla="*/ 4188347 h 5143500"/>
              <a:gd name="connsiteX26" fmla="*/ 6299919 w 7040643"/>
              <a:gd name="connsiteY26" fmla="*/ 4187542 h 5143500"/>
              <a:gd name="connsiteX27" fmla="*/ 6280673 w 7040643"/>
              <a:gd name="connsiteY27" fmla="*/ 4186940 h 5143500"/>
              <a:gd name="connsiteX28" fmla="*/ 6261551 w 7040643"/>
              <a:gd name="connsiteY28" fmla="*/ 4186539 h 5143500"/>
              <a:gd name="connsiteX29" fmla="*/ 6242554 w 7040643"/>
              <a:gd name="connsiteY29" fmla="*/ 4186339 h 5143500"/>
              <a:gd name="connsiteX30" fmla="*/ 6223678 w 7040643"/>
              <a:gd name="connsiteY30" fmla="*/ 4186335 h 5143500"/>
              <a:gd name="connsiteX31" fmla="*/ 6204924 w 7040643"/>
              <a:gd name="connsiteY31" fmla="*/ 4186526 h 5143500"/>
              <a:gd name="connsiteX32" fmla="*/ 6186288 w 7040643"/>
              <a:gd name="connsiteY32" fmla="*/ 4186909 h 5143500"/>
              <a:gd name="connsiteX33" fmla="*/ 6167770 w 7040643"/>
              <a:gd name="connsiteY33" fmla="*/ 4187483 h 5143500"/>
              <a:gd name="connsiteX34" fmla="*/ 6149367 w 7040643"/>
              <a:gd name="connsiteY34" fmla="*/ 4188245 h 5143500"/>
              <a:gd name="connsiteX35" fmla="*/ 6131079 w 7040643"/>
              <a:gd name="connsiteY35" fmla="*/ 4189192 h 5143500"/>
              <a:gd name="connsiteX36" fmla="*/ 6112903 w 7040643"/>
              <a:gd name="connsiteY36" fmla="*/ 4190323 h 5143500"/>
              <a:gd name="connsiteX37" fmla="*/ 6094838 w 7040643"/>
              <a:gd name="connsiteY37" fmla="*/ 4191634 h 5143500"/>
              <a:gd name="connsiteX38" fmla="*/ 6076882 w 7040643"/>
              <a:gd name="connsiteY38" fmla="*/ 4193124 h 5143500"/>
              <a:gd name="connsiteX39" fmla="*/ 6059034 w 7040643"/>
              <a:gd name="connsiteY39" fmla="*/ 4194791 h 5143500"/>
              <a:gd name="connsiteX40" fmla="*/ 6041292 w 7040643"/>
              <a:gd name="connsiteY40" fmla="*/ 4196632 h 5143500"/>
              <a:gd name="connsiteX41" fmla="*/ 6023654 w 7040643"/>
              <a:gd name="connsiteY41" fmla="*/ 4198645 h 5143500"/>
              <a:gd name="connsiteX42" fmla="*/ 6006119 w 7040643"/>
              <a:gd name="connsiteY42" fmla="*/ 4200828 h 5143500"/>
              <a:gd name="connsiteX43" fmla="*/ 5988685 w 7040643"/>
              <a:gd name="connsiteY43" fmla="*/ 4203178 h 5143500"/>
              <a:gd name="connsiteX44" fmla="*/ 5971351 w 7040643"/>
              <a:gd name="connsiteY44" fmla="*/ 4205694 h 5143500"/>
              <a:gd name="connsiteX45" fmla="*/ 5954115 w 7040643"/>
              <a:gd name="connsiteY45" fmla="*/ 4208371 h 5143500"/>
              <a:gd name="connsiteX46" fmla="*/ 5936974 w 7040643"/>
              <a:gd name="connsiteY46" fmla="*/ 4211210 h 5143500"/>
              <a:gd name="connsiteX47" fmla="*/ 5902975 w 7040643"/>
              <a:gd name="connsiteY47" fmla="*/ 4217359 h 5143500"/>
              <a:gd name="connsiteX48" fmla="*/ 5869342 w 7040643"/>
              <a:gd name="connsiteY48" fmla="*/ 4224123 h 5143500"/>
              <a:gd name="connsiteX49" fmla="*/ 5819549 w 7040643"/>
              <a:gd name="connsiteY49" fmla="*/ 4235381 h 5143500"/>
              <a:gd name="connsiteX50" fmla="*/ 5786772 w 7040643"/>
              <a:gd name="connsiteY50" fmla="*/ 4243601 h 5143500"/>
              <a:gd name="connsiteX51" fmla="*/ 5754314 w 7040643"/>
              <a:gd name="connsiteY51" fmla="*/ 4252372 h 5143500"/>
              <a:gd name="connsiteX52" fmla="*/ 5722164 w 7040643"/>
              <a:gd name="connsiteY52" fmla="*/ 4261676 h 5143500"/>
              <a:gd name="connsiteX53" fmla="*/ 5690306 w 7040643"/>
              <a:gd name="connsiteY53" fmla="*/ 4271493 h 5143500"/>
              <a:gd name="connsiteX54" fmla="*/ 5658730 w 7040643"/>
              <a:gd name="connsiteY54" fmla="*/ 4281806 h 5143500"/>
              <a:gd name="connsiteX55" fmla="*/ 5627421 w 7040643"/>
              <a:gd name="connsiteY55" fmla="*/ 4292598 h 5143500"/>
              <a:gd name="connsiteX56" fmla="*/ 5596367 w 7040643"/>
              <a:gd name="connsiteY56" fmla="*/ 4303848 h 5143500"/>
              <a:gd name="connsiteX57" fmla="*/ 5565554 w 7040643"/>
              <a:gd name="connsiteY57" fmla="*/ 4315539 h 5143500"/>
              <a:gd name="connsiteX58" fmla="*/ 5534969 w 7040643"/>
              <a:gd name="connsiteY58" fmla="*/ 4327653 h 5143500"/>
              <a:gd name="connsiteX59" fmla="*/ 5504601 w 7040643"/>
              <a:gd name="connsiteY59" fmla="*/ 4340171 h 5143500"/>
              <a:gd name="connsiteX60" fmla="*/ 5474434 w 7040643"/>
              <a:gd name="connsiteY60" fmla="*/ 4353075 h 5143500"/>
              <a:gd name="connsiteX61" fmla="*/ 5444457 w 7040643"/>
              <a:gd name="connsiteY61" fmla="*/ 4366348 h 5143500"/>
              <a:gd name="connsiteX62" fmla="*/ 5414657 w 7040643"/>
              <a:gd name="connsiteY62" fmla="*/ 4379970 h 5143500"/>
              <a:gd name="connsiteX63" fmla="*/ 5370258 w 7040643"/>
              <a:gd name="connsiteY63" fmla="*/ 4401018 h 5143500"/>
              <a:gd name="connsiteX64" fmla="*/ 5326183 w 7040643"/>
              <a:gd name="connsiteY64" fmla="*/ 4422750 h 5143500"/>
              <a:gd name="connsiteX65" fmla="*/ 5282387 w 7040643"/>
              <a:gd name="connsiteY65" fmla="*/ 4445105 h 5143500"/>
              <a:gd name="connsiteX66" fmla="*/ 5238828 w 7040643"/>
              <a:gd name="connsiteY66" fmla="*/ 4468020 h 5143500"/>
              <a:gd name="connsiteX67" fmla="*/ 5181037 w 7040643"/>
              <a:gd name="connsiteY67" fmla="*/ 4499338 h 5143500"/>
              <a:gd name="connsiteX68" fmla="*/ 5094764 w 7040643"/>
              <a:gd name="connsiteY68" fmla="*/ 4547659 h 5143500"/>
              <a:gd name="connsiteX69" fmla="*/ 4879097 w 7040643"/>
              <a:gd name="connsiteY69" fmla="*/ 4672511 h 5143500"/>
              <a:gd name="connsiteX70" fmla="*/ 4718474 w 7040643"/>
              <a:gd name="connsiteY70" fmla="*/ 4764264 h 5143500"/>
              <a:gd name="connsiteX71" fmla="*/ 4644099 w 7040643"/>
              <a:gd name="connsiteY71" fmla="*/ 4805079 h 5143500"/>
              <a:gd name="connsiteX72" fmla="*/ 4583790 w 7040643"/>
              <a:gd name="connsiteY72" fmla="*/ 4837057 h 5143500"/>
              <a:gd name="connsiteX73" fmla="*/ 4538019 w 7040643"/>
              <a:gd name="connsiteY73" fmla="*/ 4860551 h 5143500"/>
              <a:gd name="connsiteX74" fmla="*/ 4491735 w 7040643"/>
              <a:gd name="connsiteY74" fmla="*/ 4883557 h 5143500"/>
              <a:gd name="connsiteX75" fmla="*/ 4444895 w 7040643"/>
              <a:gd name="connsiteY75" fmla="*/ 4906012 h 5143500"/>
              <a:gd name="connsiteX76" fmla="*/ 4397455 w 7040643"/>
              <a:gd name="connsiteY76" fmla="*/ 4927857 h 5143500"/>
              <a:gd name="connsiteX77" fmla="*/ 4365473 w 7040643"/>
              <a:gd name="connsiteY77" fmla="*/ 4942049 h 5143500"/>
              <a:gd name="connsiteX78" fmla="*/ 4333192 w 7040643"/>
              <a:gd name="connsiteY78" fmla="*/ 4955925 h 5143500"/>
              <a:gd name="connsiteX79" fmla="*/ 4300599 w 7040643"/>
              <a:gd name="connsiteY79" fmla="*/ 4969464 h 5143500"/>
              <a:gd name="connsiteX80" fmla="*/ 4267681 w 7040643"/>
              <a:gd name="connsiteY80" fmla="*/ 4982650 h 5143500"/>
              <a:gd name="connsiteX81" fmla="*/ 4234424 w 7040643"/>
              <a:gd name="connsiteY81" fmla="*/ 4995463 h 5143500"/>
              <a:gd name="connsiteX82" fmla="*/ 4200816 w 7040643"/>
              <a:gd name="connsiteY82" fmla="*/ 5007886 h 5143500"/>
              <a:gd name="connsiteX83" fmla="*/ 4166843 w 7040643"/>
              <a:gd name="connsiteY83" fmla="*/ 5019900 h 5143500"/>
              <a:gd name="connsiteX84" fmla="*/ 4132493 w 7040643"/>
              <a:gd name="connsiteY84" fmla="*/ 5031487 h 5143500"/>
              <a:gd name="connsiteX85" fmla="*/ 4097753 w 7040643"/>
              <a:gd name="connsiteY85" fmla="*/ 5042628 h 5143500"/>
              <a:gd name="connsiteX86" fmla="*/ 4062609 w 7040643"/>
              <a:gd name="connsiteY86" fmla="*/ 5053306 h 5143500"/>
              <a:gd name="connsiteX87" fmla="*/ 4027048 w 7040643"/>
              <a:gd name="connsiteY87" fmla="*/ 5063502 h 5143500"/>
              <a:gd name="connsiteX88" fmla="*/ 3991058 w 7040643"/>
              <a:gd name="connsiteY88" fmla="*/ 5073197 h 5143500"/>
              <a:gd name="connsiteX89" fmla="*/ 3954625 w 7040643"/>
              <a:gd name="connsiteY89" fmla="*/ 5082374 h 5143500"/>
              <a:gd name="connsiteX90" fmla="*/ 3917737 w 7040643"/>
              <a:gd name="connsiteY90" fmla="*/ 5091015 h 5143500"/>
              <a:gd name="connsiteX91" fmla="*/ 3880380 w 7040643"/>
              <a:gd name="connsiteY91" fmla="*/ 5099100 h 5143500"/>
              <a:gd name="connsiteX92" fmla="*/ 3842542 w 7040643"/>
              <a:gd name="connsiteY92" fmla="*/ 5106612 h 5143500"/>
              <a:gd name="connsiteX93" fmla="*/ 3804208 w 7040643"/>
              <a:gd name="connsiteY93" fmla="*/ 5113533 h 5143500"/>
              <a:gd name="connsiteX94" fmla="*/ 3765367 w 7040643"/>
              <a:gd name="connsiteY94" fmla="*/ 5119842 h 5143500"/>
              <a:gd name="connsiteX95" fmla="*/ 3726006 w 7040643"/>
              <a:gd name="connsiteY95" fmla="*/ 5125525 h 5143500"/>
              <a:gd name="connsiteX96" fmla="*/ 3686110 w 7040643"/>
              <a:gd name="connsiteY96" fmla="*/ 5130561 h 5143500"/>
              <a:gd name="connsiteX97" fmla="*/ 3645668 w 7040643"/>
              <a:gd name="connsiteY97" fmla="*/ 5134932 h 5143500"/>
              <a:gd name="connsiteX98" fmla="*/ 3604665 w 7040643"/>
              <a:gd name="connsiteY98" fmla="*/ 5138621 h 5143500"/>
              <a:gd name="connsiteX99" fmla="*/ 3563090 w 7040643"/>
              <a:gd name="connsiteY99" fmla="*/ 5141607 h 5143500"/>
              <a:gd name="connsiteX100" fmla="*/ 3527902 w 7040643"/>
              <a:gd name="connsiteY100" fmla="*/ 5143500 h 5143500"/>
              <a:gd name="connsiteX101" fmla="*/ 0 w 7040643"/>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7040643" h="5143500">
                <a:moveTo>
                  <a:pt x="0" y="0"/>
                </a:moveTo>
                <a:lnTo>
                  <a:pt x="7040643" y="0"/>
                </a:lnTo>
                <a:lnTo>
                  <a:pt x="7040643" y="4345781"/>
                </a:lnTo>
                <a:lnTo>
                  <a:pt x="7040641" y="4345781"/>
                </a:lnTo>
                <a:lnTo>
                  <a:pt x="7040641" y="4344285"/>
                </a:lnTo>
                <a:lnTo>
                  <a:pt x="6991853" y="4326932"/>
                </a:lnTo>
                <a:lnTo>
                  <a:pt x="6943782" y="4310686"/>
                </a:lnTo>
                <a:lnTo>
                  <a:pt x="6896416" y="4295530"/>
                </a:lnTo>
                <a:lnTo>
                  <a:pt x="6849741" y="4281446"/>
                </a:lnTo>
                <a:lnTo>
                  <a:pt x="6803743" y="4268415"/>
                </a:lnTo>
                <a:lnTo>
                  <a:pt x="6758410" y="4256419"/>
                </a:lnTo>
                <a:lnTo>
                  <a:pt x="6713730" y="4245439"/>
                </a:lnTo>
                <a:lnTo>
                  <a:pt x="6669689" y="4235458"/>
                </a:lnTo>
                <a:lnTo>
                  <a:pt x="6626274" y="4226457"/>
                </a:lnTo>
                <a:lnTo>
                  <a:pt x="6583471" y="4218418"/>
                </a:lnTo>
                <a:lnTo>
                  <a:pt x="6541268" y="4211323"/>
                </a:lnTo>
                <a:lnTo>
                  <a:pt x="6499652" y="4205153"/>
                </a:lnTo>
                <a:lnTo>
                  <a:pt x="6479061" y="4202409"/>
                </a:lnTo>
                <a:lnTo>
                  <a:pt x="6458610" y="4199890"/>
                </a:lnTo>
                <a:lnTo>
                  <a:pt x="6438301" y="4197593"/>
                </a:lnTo>
                <a:lnTo>
                  <a:pt x="6418129" y="4195515"/>
                </a:lnTo>
                <a:lnTo>
                  <a:pt x="6398095" y="4193655"/>
                </a:lnTo>
                <a:lnTo>
                  <a:pt x="6378196" y="4192012"/>
                </a:lnTo>
                <a:lnTo>
                  <a:pt x="6358430" y="4190580"/>
                </a:lnTo>
                <a:lnTo>
                  <a:pt x="6338796" y="4189360"/>
                </a:lnTo>
                <a:lnTo>
                  <a:pt x="6319294" y="4188347"/>
                </a:lnTo>
                <a:lnTo>
                  <a:pt x="6299919" y="4187542"/>
                </a:lnTo>
                <a:lnTo>
                  <a:pt x="6280673" y="4186940"/>
                </a:lnTo>
                <a:lnTo>
                  <a:pt x="6261551" y="4186539"/>
                </a:lnTo>
                <a:lnTo>
                  <a:pt x="6242554" y="4186339"/>
                </a:lnTo>
                <a:lnTo>
                  <a:pt x="6223678" y="4186335"/>
                </a:lnTo>
                <a:lnTo>
                  <a:pt x="6204924" y="4186526"/>
                </a:lnTo>
                <a:lnTo>
                  <a:pt x="6186288" y="4186909"/>
                </a:lnTo>
                <a:lnTo>
                  <a:pt x="6167770" y="4187483"/>
                </a:lnTo>
                <a:lnTo>
                  <a:pt x="6149367" y="4188245"/>
                </a:lnTo>
                <a:lnTo>
                  <a:pt x="6131079" y="4189192"/>
                </a:lnTo>
                <a:lnTo>
                  <a:pt x="6112903" y="4190323"/>
                </a:lnTo>
                <a:lnTo>
                  <a:pt x="6094838" y="4191634"/>
                </a:lnTo>
                <a:lnTo>
                  <a:pt x="6076882" y="4193124"/>
                </a:lnTo>
                <a:lnTo>
                  <a:pt x="6059034" y="4194791"/>
                </a:lnTo>
                <a:lnTo>
                  <a:pt x="6041292" y="4196632"/>
                </a:lnTo>
                <a:lnTo>
                  <a:pt x="6023654" y="4198645"/>
                </a:lnTo>
                <a:lnTo>
                  <a:pt x="6006119" y="4200828"/>
                </a:lnTo>
                <a:lnTo>
                  <a:pt x="5988685" y="4203178"/>
                </a:lnTo>
                <a:lnTo>
                  <a:pt x="5971351" y="4205694"/>
                </a:lnTo>
                <a:lnTo>
                  <a:pt x="5954115" y="4208371"/>
                </a:lnTo>
                <a:lnTo>
                  <a:pt x="5936974" y="4211210"/>
                </a:lnTo>
                <a:lnTo>
                  <a:pt x="5902975" y="4217359"/>
                </a:lnTo>
                <a:lnTo>
                  <a:pt x="5869342" y="4224123"/>
                </a:lnTo>
                <a:lnTo>
                  <a:pt x="5819549" y="4235381"/>
                </a:lnTo>
                <a:lnTo>
                  <a:pt x="5786772" y="4243601"/>
                </a:lnTo>
                <a:lnTo>
                  <a:pt x="5754314" y="4252372"/>
                </a:lnTo>
                <a:lnTo>
                  <a:pt x="5722164" y="4261676"/>
                </a:lnTo>
                <a:lnTo>
                  <a:pt x="5690306" y="4271493"/>
                </a:lnTo>
                <a:lnTo>
                  <a:pt x="5658730" y="4281806"/>
                </a:lnTo>
                <a:lnTo>
                  <a:pt x="5627421" y="4292598"/>
                </a:lnTo>
                <a:lnTo>
                  <a:pt x="5596367" y="4303848"/>
                </a:lnTo>
                <a:lnTo>
                  <a:pt x="5565554" y="4315539"/>
                </a:lnTo>
                <a:lnTo>
                  <a:pt x="5534969" y="4327653"/>
                </a:lnTo>
                <a:lnTo>
                  <a:pt x="5504601" y="4340171"/>
                </a:lnTo>
                <a:lnTo>
                  <a:pt x="5474434" y="4353075"/>
                </a:lnTo>
                <a:lnTo>
                  <a:pt x="5444457" y="4366348"/>
                </a:lnTo>
                <a:lnTo>
                  <a:pt x="5414657" y="4379970"/>
                </a:lnTo>
                <a:lnTo>
                  <a:pt x="5370258" y="4401018"/>
                </a:lnTo>
                <a:lnTo>
                  <a:pt x="5326183" y="4422750"/>
                </a:lnTo>
                <a:lnTo>
                  <a:pt x="5282387" y="4445105"/>
                </a:lnTo>
                <a:lnTo>
                  <a:pt x="5238828" y="4468020"/>
                </a:lnTo>
                <a:lnTo>
                  <a:pt x="5181037" y="4499338"/>
                </a:lnTo>
                <a:lnTo>
                  <a:pt x="5094764" y="4547659"/>
                </a:lnTo>
                <a:lnTo>
                  <a:pt x="4879097" y="4672511"/>
                </a:lnTo>
                <a:lnTo>
                  <a:pt x="4718474" y="4764264"/>
                </a:lnTo>
                <a:lnTo>
                  <a:pt x="4644099" y="4805079"/>
                </a:lnTo>
                <a:lnTo>
                  <a:pt x="4583790" y="4837057"/>
                </a:lnTo>
                <a:lnTo>
                  <a:pt x="4538019" y="4860551"/>
                </a:lnTo>
                <a:lnTo>
                  <a:pt x="4491735" y="4883557"/>
                </a:lnTo>
                <a:lnTo>
                  <a:pt x="4444895" y="4906012"/>
                </a:lnTo>
                <a:lnTo>
                  <a:pt x="4397455" y="4927857"/>
                </a:lnTo>
                <a:lnTo>
                  <a:pt x="4365473" y="4942049"/>
                </a:lnTo>
                <a:lnTo>
                  <a:pt x="4333192" y="4955925"/>
                </a:lnTo>
                <a:lnTo>
                  <a:pt x="4300599" y="4969464"/>
                </a:lnTo>
                <a:lnTo>
                  <a:pt x="4267681" y="4982650"/>
                </a:lnTo>
                <a:lnTo>
                  <a:pt x="4234424" y="4995463"/>
                </a:lnTo>
                <a:lnTo>
                  <a:pt x="4200816" y="5007886"/>
                </a:lnTo>
                <a:lnTo>
                  <a:pt x="4166843" y="5019900"/>
                </a:lnTo>
                <a:lnTo>
                  <a:pt x="4132493" y="5031487"/>
                </a:lnTo>
                <a:lnTo>
                  <a:pt x="4097753" y="5042628"/>
                </a:lnTo>
                <a:lnTo>
                  <a:pt x="4062609" y="5053306"/>
                </a:lnTo>
                <a:lnTo>
                  <a:pt x="4027048" y="5063502"/>
                </a:lnTo>
                <a:lnTo>
                  <a:pt x="3991058" y="5073197"/>
                </a:lnTo>
                <a:lnTo>
                  <a:pt x="3954625" y="5082374"/>
                </a:lnTo>
                <a:lnTo>
                  <a:pt x="3917737" y="5091015"/>
                </a:lnTo>
                <a:lnTo>
                  <a:pt x="3880380" y="5099100"/>
                </a:lnTo>
                <a:lnTo>
                  <a:pt x="3842542" y="5106612"/>
                </a:lnTo>
                <a:lnTo>
                  <a:pt x="3804208" y="5113533"/>
                </a:lnTo>
                <a:lnTo>
                  <a:pt x="3765367" y="5119842"/>
                </a:lnTo>
                <a:lnTo>
                  <a:pt x="3726006" y="5125525"/>
                </a:lnTo>
                <a:lnTo>
                  <a:pt x="3686110" y="5130561"/>
                </a:lnTo>
                <a:lnTo>
                  <a:pt x="3645668" y="5134932"/>
                </a:lnTo>
                <a:lnTo>
                  <a:pt x="3604665" y="5138621"/>
                </a:lnTo>
                <a:lnTo>
                  <a:pt x="3563090" y="5141607"/>
                </a:lnTo>
                <a:lnTo>
                  <a:pt x="3527902"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259201" y="1062003"/>
            <a:ext cx="4141350" cy="184666"/>
          </a:xfrm>
        </p:spPr>
        <p:txBody>
          <a:bodyPr/>
          <a:lstStyle>
            <a:lvl1pPr>
              <a:defRPr sz="1200" b="0">
                <a:solidFill>
                  <a:schemeClr val="tx1"/>
                </a:solidFill>
              </a:defRPr>
            </a:lvl1pPr>
            <a:lvl2pPr>
              <a:defRPr sz="1091"/>
            </a:lvl2pPr>
            <a:lvl3pPr marL="0" indent="0">
              <a:buNone/>
              <a:defRPr sz="1091"/>
            </a:lvl3pPr>
            <a:lvl4pPr>
              <a:defRPr sz="1091"/>
            </a:lvl4pPr>
            <a:lvl5pPr>
              <a:defRPr sz="1091"/>
            </a:lvl5pPr>
          </a:lstStyle>
          <a:p>
            <a:pPr lvl="0"/>
            <a:r>
              <a:rPr lang="en-GB" dirty="0"/>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259201" y="1343804"/>
            <a:ext cx="4141350" cy="184666"/>
          </a:xfrm>
        </p:spPr>
        <p:txBody>
          <a:bodyPr/>
          <a:lstStyle>
            <a:lvl1pPr>
              <a:defRPr sz="1200" b="0">
                <a:solidFill>
                  <a:schemeClr val="tx1"/>
                </a:solidFill>
              </a:defRPr>
            </a:lvl1pPr>
            <a:lvl2pPr>
              <a:defRPr sz="1091"/>
            </a:lvl2pPr>
            <a:lvl3pPr marL="0" indent="0">
              <a:buNone/>
              <a:defRPr sz="1091"/>
            </a:lvl3pPr>
            <a:lvl4pPr>
              <a:defRPr sz="1091"/>
            </a:lvl4pPr>
            <a:lvl5pPr>
              <a:defRPr sz="1091"/>
            </a:lvl5pPr>
          </a:lstStyle>
          <a:p>
            <a:pPr lvl="0"/>
            <a:r>
              <a:rPr lang="en-GB" dirty="0"/>
              <a:t>Edit Master text styles</a:t>
            </a:r>
          </a:p>
        </p:txBody>
      </p:sp>
      <p:sp>
        <p:nvSpPr>
          <p:cNvPr id="24" name="Round Diagonal Corner Rectangle 4">
            <a:extLst>
              <a:ext uri="{FF2B5EF4-FFF2-40B4-BE49-F238E27FC236}">
                <a16:creationId xmlns:a16="http://schemas.microsoft.com/office/drawing/2014/main" id="{68F63419-C045-4328-B19B-CE57CE4F56E1}"/>
              </a:ext>
            </a:extLst>
          </p:cNvPr>
          <p:cNvSpPr/>
          <p:nvPr userDrawn="1"/>
        </p:nvSpPr>
        <p:spPr>
          <a:xfrm>
            <a:off x="7039270" y="-2228"/>
            <a:ext cx="1826334" cy="2994016"/>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00" b="1" noProof="0" dirty="0">
                <a:solidFill>
                  <a:schemeClr val="bg1">
                    <a:lumMod val="50000"/>
                  </a:schemeClr>
                </a:solidFill>
              </a:rPr>
              <a:t>Image placeholders</a:t>
            </a:r>
          </a:p>
          <a:p>
            <a:pPr marL="0" lvl="1" indent="0">
              <a:spcAft>
                <a:spcPts val="99"/>
              </a:spcAft>
            </a:pPr>
            <a:r>
              <a:rPr lang="en-GB" sz="600"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00"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00"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image and ‘insert’</a:t>
            </a:r>
          </a:p>
          <a:p>
            <a:pPr marL="0" lvl="2" indent="0">
              <a:spcAft>
                <a:spcPts val="99"/>
              </a:spcAft>
              <a:buFontTx/>
              <a:buNone/>
            </a:pPr>
            <a:r>
              <a:rPr lang="en-GB" sz="600" noProof="0" dirty="0">
                <a:solidFill>
                  <a:schemeClr val="bg1">
                    <a:lumMod val="50000"/>
                  </a:schemeClr>
                </a:solidFill>
              </a:rPr>
              <a:t>When you have reset the slide the image may need readjusting</a:t>
            </a:r>
          </a:p>
          <a:p>
            <a:pPr marL="0" lvl="1" indent="0">
              <a:spcAft>
                <a:spcPts val="99"/>
              </a:spcAft>
            </a:pPr>
            <a:r>
              <a:rPr lang="en-GB" sz="600" b="1" noProof="0" dirty="0">
                <a:solidFill>
                  <a:schemeClr val="bg1">
                    <a:lumMod val="50000"/>
                  </a:schemeClr>
                </a:solidFill>
              </a:rPr>
              <a:t>Insert image</a:t>
            </a:r>
          </a:p>
          <a:p>
            <a:pPr marL="0" lvl="1" indent="0">
              <a:spcAft>
                <a:spcPts val="99"/>
              </a:spcAft>
            </a:pPr>
            <a:r>
              <a:rPr lang="en-GB" sz="600" noProof="0" dirty="0">
                <a:solidFill>
                  <a:schemeClr val="bg1">
                    <a:lumMod val="50000"/>
                  </a:schemeClr>
                </a:solidFill>
              </a:rPr>
              <a:t>To insert an image click on the ‘picture placeholder icon’, navigate to the file and insert.</a:t>
            </a:r>
          </a:p>
          <a:p>
            <a:pPr>
              <a:spcAft>
                <a:spcPts val="99"/>
              </a:spcAft>
            </a:pPr>
            <a:r>
              <a:rPr lang="en-GB" sz="600" b="1" noProof="0" dirty="0">
                <a:solidFill>
                  <a:schemeClr val="bg1">
                    <a:lumMod val="50000"/>
                  </a:schemeClr>
                </a:solidFill>
              </a:rPr>
              <a:t>Crop image</a:t>
            </a:r>
          </a:p>
          <a:p>
            <a:pPr marL="0" lvl="1" indent="0">
              <a:spcAft>
                <a:spcPts val="99"/>
              </a:spcAft>
            </a:pPr>
            <a:r>
              <a:rPr lang="en-GB" sz="600"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‘Crop’</a:t>
            </a:r>
          </a:p>
          <a:p>
            <a:pPr marL="0" indent="0">
              <a:spcAft>
                <a:spcPts val="102"/>
              </a:spcAft>
              <a:buFont typeface="Arial" pitchFamily="34" charset="0"/>
              <a:buNone/>
            </a:pPr>
            <a:r>
              <a:rPr lang="en-GB" sz="600"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00"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00" kern="1200" noProof="0" dirty="0">
              <a:solidFill>
                <a:schemeClr val="bg1">
                  <a:lumMod val="50000"/>
                </a:schemeClr>
              </a:solidFill>
              <a:latin typeface="+mn-lt"/>
              <a:ea typeface="+mn-ea"/>
              <a:cs typeface="+mn-cs"/>
            </a:endParaRPr>
          </a:p>
          <a:p>
            <a:pPr>
              <a:spcAft>
                <a:spcPts val="102"/>
              </a:spcAft>
            </a:pPr>
            <a:endParaRPr lang="en-GB" sz="600" kern="1200" noProof="0" dirty="0">
              <a:solidFill>
                <a:schemeClr val="bg1">
                  <a:lumMod val="50000"/>
                </a:schemeClr>
              </a:solidFill>
              <a:latin typeface="+mn-lt"/>
              <a:ea typeface="+mn-ea"/>
              <a:cs typeface="+mn-cs"/>
            </a:endParaRPr>
          </a:p>
          <a:p>
            <a:pPr>
              <a:spcAft>
                <a:spcPts val="102"/>
              </a:spcAft>
            </a:pPr>
            <a:r>
              <a:rPr lang="en-GB" sz="600"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25" name="Rectangle 24">
            <a:extLst>
              <a:ext uri="{FF2B5EF4-FFF2-40B4-BE49-F238E27FC236}">
                <a16:creationId xmlns:a16="http://schemas.microsoft.com/office/drawing/2014/main" id="{2E70E5B3-EED2-4EFF-96B3-21A253540D1F}"/>
              </a:ext>
            </a:extLst>
          </p:cNvPr>
          <p:cNvSpPr/>
          <p:nvPr userDrawn="1"/>
        </p:nvSpPr>
        <p:spPr>
          <a:xfrm>
            <a:off x="7064414" y="2365888"/>
            <a:ext cx="1693177" cy="92333"/>
          </a:xfrm>
          <a:prstGeom prst="rect">
            <a:avLst/>
          </a:prstGeom>
          <a:noFill/>
        </p:spPr>
        <p:txBody>
          <a:bodyPr wrap="square" lIns="0" tIns="0" rIns="0" bIns="0" rtlCol="0" anchor="ctr">
            <a:spAutoFit/>
          </a:bodyPr>
          <a:lstStyle/>
          <a:p>
            <a:r>
              <a:rPr lang="en-GB" sz="600" dirty="0">
                <a:cs typeface="Arial" panose="020B0604020202020204" pitchFamily="34" charset="0"/>
              </a:rPr>
              <a:t>https://nationalgrid.onbrandcloud.com/login/</a:t>
            </a:r>
          </a:p>
        </p:txBody>
      </p:sp>
      <p:pic>
        <p:nvPicPr>
          <p:cNvPr id="10" name="Picture 9">
            <a:extLst>
              <a:ext uri="{FF2B5EF4-FFF2-40B4-BE49-F238E27FC236}">
                <a16:creationId xmlns:a16="http://schemas.microsoft.com/office/drawing/2014/main" id="{EDE17188-8E10-422E-A377-9186FBA97A8F}"/>
              </a:ext>
            </a:extLst>
          </p:cNvPr>
          <p:cNvPicPr>
            <a:picLocks noChangeAspect="1"/>
          </p:cNvPicPr>
          <p:nvPr userDrawn="1"/>
        </p:nvPicPr>
        <p:blipFill>
          <a:blip r:embed="rId2"/>
          <a:stretch>
            <a:fillRect/>
          </a:stretch>
        </p:blipFill>
        <p:spPr>
          <a:xfrm>
            <a:off x="5254839" y="4677058"/>
            <a:ext cx="1346555" cy="201156"/>
          </a:xfrm>
          <a:prstGeom prst="rect">
            <a:avLst/>
          </a:prstGeom>
        </p:spPr>
      </p:pic>
      <p:sp>
        <p:nvSpPr>
          <p:cNvPr id="4" name="Title 3">
            <a:extLst>
              <a:ext uri="{FF2B5EF4-FFF2-40B4-BE49-F238E27FC236}">
                <a16:creationId xmlns:a16="http://schemas.microsoft.com/office/drawing/2014/main" id="{B4EC9F3F-2E24-4DF9-B1DE-BEC3A9D08A50}"/>
              </a:ext>
            </a:extLst>
          </p:cNvPr>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259200" y="1062501"/>
            <a:ext cx="1926000" cy="3453938"/>
          </a:xfrm>
          <a:solidFill>
            <a:schemeClr val="accent1"/>
          </a:solidFill>
        </p:spPr>
        <p:txBody>
          <a:bodyPr wrap="square" lIns="72000" tIns="72000" rIns="72000" bIns="72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2465313"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4671426"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5" name="Guidance note">
            <a:extLst>
              <a:ext uri="{FF2B5EF4-FFF2-40B4-BE49-F238E27FC236}">
                <a16:creationId xmlns:a16="http://schemas.microsoft.com/office/drawing/2014/main" id="{48CF1CA6-3ADB-483F-AE6E-915889D92E34}"/>
              </a:ext>
            </a:extLst>
          </p:cNvPr>
          <p:cNvGrpSpPr/>
          <p:nvPr userDrawn="1"/>
        </p:nvGrpSpPr>
        <p:grpSpPr>
          <a:xfrm>
            <a:off x="7039269" y="-2228"/>
            <a:ext cx="1825200" cy="2573978"/>
            <a:chOff x="10925224" y="284"/>
            <a:chExt cx="2942835" cy="3932923"/>
          </a:xfrm>
        </p:grpSpPr>
        <p:sp>
          <p:nvSpPr>
            <p:cNvPr id="26" name="Guidance note">
              <a:extLst>
                <a:ext uri="{FF2B5EF4-FFF2-40B4-BE49-F238E27FC236}">
                  <a16:creationId xmlns:a16="http://schemas.microsoft.com/office/drawing/2014/main" id="{7F8E3453-9C91-4371-B209-82BFF91B5434}"/>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7" name="Group 26">
              <a:extLst>
                <a:ext uri="{FF2B5EF4-FFF2-40B4-BE49-F238E27FC236}">
                  <a16:creationId xmlns:a16="http://schemas.microsoft.com/office/drawing/2014/main" id="{84916B72-4D38-4148-A19B-B791218AAC8C}"/>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8" name="Picture 3">
                <a:extLst>
                  <a:ext uri="{FF2B5EF4-FFF2-40B4-BE49-F238E27FC236}">
                    <a16:creationId xmlns:a16="http://schemas.microsoft.com/office/drawing/2014/main" id="{75651BD7-B728-43FA-9A1F-61AB2AFD25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2862C631-F086-4C57-BD35-EA8CF4BB9F11}"/>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2" name="Title 1">
            <a:extLst>
              <a:ext uri="{FF2B5EF4-FFF2-40B4-BE49-F238E27FC236}">
                <a16:creationId xmlns:a16="http://schemas.microsoft.com/office/drawing/2014/main" id="{B91105A5-3A28-4677-A85D-B2854CD9BE4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4671426" y="1062501"/>
            <a:ext cx="1926000" cy="3453938"/>
          </a:xfrm>
          <a:solidFill>
            <a:schemeClr val="accent1"/>
          </a:solidFill>
        </p:spPr>
        <p:txBody>
          <a:bodyPr wrap="square" lIns="72000" tIns="72000" rIns="72000" bIns="72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2465888"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260350"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0" name="Guidance note">
            <a:extLst>
              <a:ext uri="{FF2B5EF4-FFF2-40B4-BE49-F238E27FC236}">
                <a16:creationId xmlns:a16="http://schemas.microsoft.com/office/drawing/2014/main" id="{CA0C462F-699B-4597-A732-6769E3BFE3DE}"/>
              </a:ext>
            </a:extLst>
          </p:cNvPr>
          <p:cNvGrpSpPr/>
          <p:nvPr userDrawn="1"/>
        </p:nvGrpSpPr>
        <p:grpSpPr>
          <a:xfrm>
            <a:off x="7039269" y="-2228"/>
            <a:ext cx="1825200" cy="2573978"/>
            <a:chOff x="10925224" y="284"/>
            <a:chExt cx="2942835" cy="3932923"/>
          </a:xfrm>
        </p:grpSpPr>
        <p:sp>
          <p:nvSpPr>
            <p:cNvPr id="21" name="Guidance note">
              <a:extLst>
                <a:ext uri="{FF2B5EF4-FFF2-40B4-BE49-F238E27FC236}">
                  <a16:creationId xmlns:a16="http://schemas.microsoft.com/office/drawing/2014/main" id="{141CF54A-3B39-47D4-9C8E-0CCBCB34018B}"/>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2" name="Group 21">
              <a:extLst>
                <a:ext uri="{FF2B5EF4-FFF2-40B4-BE49-F238E27FC236}">
                  <a16:creationId xmlns:a16="http://schemas.microsoft.com/office/drawing/2014/main" id="{AB3F7755-FAEA-4280-B568-3F45114C89CB}"/>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3" name="Picture 3">
                <a:extLst>
                  <a:ext uri="{FF2B5EF4-FFF2-40B4-BE49-F238E27FC236}">
                    <a16:creationId xmlns:a16="http://schemas.microsoft.com/office/drawing/2014/main" id="{ACAB7FA6-B4F9-4DC1-939F-59E5660807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4" name="Rounded Rectangle 20">
                <a:extLst>
                  <a:ext uri="{FF2B5EF4-FFF2-40B4-BE49-F238E27FC236}">
                    <a16:creationId xmlns:a16="http://schemas.microsoft.com/office/drawing/2014/main" id="{1713DAC7-8094-4289-A4B1-508E9CA791FF}"/>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2" name="Title 1">
            <a:extLst>
              <a:ext uri="{FF2B5EF4-FFF2-40B4-BE49-F238E27FC236}">
                <a16:creationId xmlns:a16="http://schemas.microsoft.com/office/drawing/2014/main" id="{B2BAC50E-591B-4FB3-B002-3A242588951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260350" y="1062501"/>
            <a:ext cx="4140200" cy="3453938"/>
          </a:xfrm>
          <a:prstGeom prst="rect">
            <a:avLst/>
          </a:prstGeom>
        </p:spPr>
        <p:txBody>
          <a:bodyPr>
            <a:noAutofit/>
          </a:bodyPr>
          <a:lstStyle>
            <a:lvl1pPr>
              <a:defRPr>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4671426"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16" name="Guidance note">
            <a:extLst>
              <a:ext uri="{FF2B5EF4-FFF2-40B4-BE49-F238E27FC236}">
                <a16:creationId xmlns:a16="http://schemas.microsoft.com/office/drawing/2014/main" id="{F435E64C-99A4-4471-B8A4-25FAF5DB5A50}"/>
              </a:ext>
            </a:extLst>
          </p:cNvPr>
          <p:cNvGrpSpPr/>
          <p:nvPr userDrawn="1"/>
        </p:nvGrpSpPr>
        <p:grpSpPr>
          <a:xfrm>
            <a:off x="7039269" y="-2228"/>
            <a:ext cx="1825200" cy="2573978"/>
            <a:chOff x="10925224" y="284"/>
            <a:chExt cx="2942835" cy="3932923"/>
          </a:xfrm>
        </p:grpSpPr>
        <p:sp>
          <p:nvSpPr>
            <p:cNvPr id="17" name="Guidance note">
              <a:extLst>
                <a:ext uri="{FF2B5EF4-FFF2-40B4-BE49-F238E27FC236}">
                  <a16:creationId xmlns:a16="http://schemas.microsoft.com/office/drawing/2014/main" id="{77E26013-267D-4405-99A8-C683EF1D6F8C}"/>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18" name="Group 17">
              <a:extLst>
                <a:ext uri="{FF2B5EF4-FFF2-40B4-BE49-F238E27FC236}">
                  <a16:creationId xmlns:a16="http://schemas.microsoft.com/office/drawing/2014/main" id="{4CC6AE7F-8EF6-463F-95C0-4B78FC8B3150}"/>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0" name="Picture 3">
                <a:extLst>
                  <a:ext uri="{FF2B5EF4-FFF2-40B4-BE49-F238E27FC236}">
                    <a16:creationId xmlns:a16="http://schemas.microsoft.com/office/drawing/2014/main" id="{75BB111B-7034-4C23-A2EA-B82D91F5B8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1" name="Rounded Rectangle 20">
                <a:extLst>
                  <a:ext uri="{FF2B5EF4-FFF2-40B4-BE49-F238E27FC236}">
                    <a16:creationId xmlns:a16="http://schemas.microsoft.com/office/drawing/2014/main" id="{8E1C3E22-0349-40CD-82D5-977F10B17F37}"/>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3" name="Title 2">
            <a:extLst>
              <a:ext uri="{FF2B5EF4-FFF2-40B4-BE49-F238E27FC236}">
                <a16:creationId xmlns:a16="http://schemas.microsoft.com/office/drawing/2014/main" id="{D789686F-1501-4DB6-B6C0-54F755B10672}"/>
              </a:ext>
            </a:extLst>
          </p:cNvPr>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4671426" y="1062501"/>
            <a:ext cx="1926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260349" y="1062501"/>
            <a:ext cx="4140649"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18" name="Guidance note">
            <a:extLst>
              <a:ext uri="{FF2B5EF4-FFF2-40B4-BE49-F238E27FC236}">
                <a16:creationId xmlns:a16="http://schemas.microsoft.com/office/drawing/2014/main" id="{F469BF0F-B4DC-4238-96DD-17962F81359F}"/>
              </a:ext>
            </a:extLst>
          </p:cNvPr>
          <p:cNvGrpSpPr/>
          <p:nvPr userDrawn="1"/>
        </p:nvGrpSpPr>
        <p:grpSpPr>
          <a:xfrm>
            <a:off x="7039269" y="-2228"/>
            <a:ext cx="1825200" cy="2573978"/>
            <a:chOff x="10925224" y="284"/>
            <a:chExt cx="2942835" cy="3932923"/>
          </a:xfrm>
        </p:grpSpPr>
        <p:sp>
          <p:nvSpPr>
            <p:cNvPr id="19" name="Guidance note">
              <a:extLst>
                <a:ext uri="{FF2B5EF4-FFF2-40B4-BE49-F238E27FC236}">
                  <a16:creationId xmlns:a16="http://schemas.microsoft.com/office/drawing/2014/main" id="{157C3D4B-096E-4821-AF51-EC93CD652256}"/>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0" name="Group 19">
              <a:extLst>
                <a:ext uri="{FF2B5EF4-FFF2-40B4-BE49-F238E27FC236}">
                  <a16:creationId xmlns:a16="http://schemas.microsoft.com/office/drawing/2014/main" id="{8CD0F723-F1EC-4AE2-A8B2-4610D7B5BFE9}"/>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1" name="Picture 3">
                <a:extLst>
                  <a:ext uri="{FF2B5EF4-FFF2-40B4-BE49-F238E27FC236}">
                    <a16:creationId xmlns:a16="http://schemas.microsoft.com/office/drawing/2014/main" id="{D7F6D1F1-925B-4908-BE1E-DCE4E7B54F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2" name="Rounded Rectangle 20">
                <a:extLst>
                  <a:ext uri="{FF2B5EF4-FFF2-40B4-BE49-F238E27FC236}">
                    <a16:creationId xmlns:a16="http://schemas.microsoft.com/office/drawing/2014/main" id="{76691916-7E85-46F7-8CC2-1E2E1061D1A1}"/>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2" name="Title 1">
            <a:extLst>
              <a:ext uri="{FF2B5EF4-FFF2-40B4-BE49-F238E27FC236}">
                <a16:creationId xmlns:a16="http://schemas.microsoft.com/office/drawing/2014/main" id="{85030F33-1D06-41A2-BAF8-FD7031F5CA53}"/>
              </a:ext>
            </a:extLst>
          </p:cNvPr>
          <p:cNvSpPr>
            <a:spLocks noGrp="1"/>
          </p:cNvSpPr>
          <p:nvPr>
            <p:ph type="title"/>
          </p:nvPr>
        </p:nvSpPr>
        <p:spPr/>
        <p:txBody>
          <a:bodyPr/>
          <a:lstStyle/>
          <a:p>
            <a:r>
              <a:rPr lang="en-US"/>
              <a:t>Click to edit Master title style</a:t>
            </a:r>
            <a:endParaRPr lang="en-GB"/>
          </a:p>
        </p:txBody>
      </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260350"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2465888"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4671426" y="1062501"/>
            <a:ext cx="1926000" cy="3453938"/>
          </a:xfrm>
          <a:prstGeom prst="rect">
            <a:avLst/>
          </a:prstGeom>
        </p:spPr>
        <p:txBody>
          <a:bodyPr>
            <a:noAutofit/>
          </a:bodyPr>
          <a:lstStyle>
            <a:lvl1pPr>
              <a:defRPr/>
            </a:lvl1pPr>
          </a:lstStyle>
          <a:p>
            <a:r>
              <a:rPr lang="en-GB" dirty="0"/>
              <a:t> </a:t>
            </a:r>
          </a:p>
        </p:txBody>
      </p:sp>
      <p:grpSp>
        <p:nvGrpSpPr>
          <p:cNvPr id="20" name="Guidance note">
            <a:extLst>
              <a:ext uri="{FF2B5EF4-FFF2-40B4-BE49-F238E27FC236}">
                <a16:creationId xmlns:a16="http://schemas.microsoft.com/office/drawing/2014/main" id="{A7D32955-57C9-4E5A-852C-984DFC887F05}"/>
              </a:ext>
            </a:extLst>
          </p:cNvPr>
          <p:cNvGrpSpPr/>
          <p:nvPr userDrawn="1"/>
        </p:nvGrpSpPr>
        <p:grpSpPr>
          <a:xfrm>
            <a:off x="7039269" y="-2228"/>
            <a:ext cx="1825200" cy="2573978"/>
            <a:chOff x="10925224" y="284"/>
            <a:chExt cx="2942835" cy="3932923"/>
          </a:xfrm>
        </p:grpSpPr>
        <p:sp>
          <p:nvSpPr>
            <p:cNvPr id="21" name="Guidance note">
              <a:extLst>
                <a:ext uri="{FF2B5EF4-FFF2-40B4-BE49-F238E27FC236}">
                  <a16:creationId xmlns:a16="http://schemas.microsoft.com/office/drawing/2014/main" id="{F2D5350B-3C6C-4C02-96B9-903FD7974B60}"/>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2" name="Group 21">
              <a:extLst>
                <a:ext uri="{FF2B5EF4-FFF2-40B4-BE49-F238E27FC236}">
                  <a16:creationId xmlns:a16="http://schemas.microsoft.com/office/drawing/2014/main" id="{4CC003D5-AB9C-4C13-B5FB-9001844F9D3C}"/>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3" name="Picture 3">
                <a:extLst>
                  <a:ext uri="{FF2B5EF4-FFF2-40B4-BE49-F238E27FC236}">
                    <a16:creationId xmlns:a16="http://schemas.microsoft.com/office/drawing/2014/main" id="{AC21351E-CB99-44F4-AB3A-0DB026A521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4" name="Rounded Rectangle 20">
                <a:extLst>
                  <a:ext uri="{FF2B5EF4-FFF2-40B4-BE49-F238E27FC236}">
                    <a16:creationId xmlns:a16="http://schemas.microsoft.com/office/drawing/2014/main" id="{7ABE361C-5CA9-4985-8FBF-143A5ACC9F51}"/>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3" name="Title 2">
            <a:extLst>
              <a:ext uri="{FF2B5EF4-FFF2-40B4-BE49-F238E27FC236}">
                <a16:creationId xmlns:a16="http://schemas.microsoft.com/office/drawing/2014/main" id="{4B584D26-685A-46E5-BEAC-6051ECC738DC}"/>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260350" y="2845945"/>
            <a:ext cx="31680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429426" y="2845945"/>
            <a:ext cx="31680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260350" y="1062501"/>
            <a:ext cx="30348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3562626" y="1062501"/>
            <a:ext cx="30348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3" name="Guidance note">
            <a:extLst>
              <a:ext uri="{FF2B5EF4-FFF2-40B4-BE49-F238E27FC236}">
                <a16:creationId xmlns:a16="http://schemas.microsoft.com/office/drawing/2014/main" id="{588346C8-CD12-4554-B805-CAAF3FB70CC4}"/>
              </a:ext>
            </a:extLst>
          </p:cNvPr>
          <p:cNvGrpSpPr/>
          <p:nvPr userDrawn="1"/>
        </p:nvGrpSpPr>
        <p:grpSpPr>
          <a:xfrm>
            <a:off x="7039269" y="-2228"/>
            <a:ext cx="1825200" cy="2573978"/>
            <a:chOff x="10925224" y="284"/>
            <a:chExt cx="2942835" cy="3932923"/>
          </a:xfrm>
        </p:grpSpPr>
        <p:sp>
          <p:nvSpPr>
            <p:cNvPr id="24" name="Guidance note">
              <a:extLst>
                <a:ext uri="{FF2B5EF4-FFF2-40B4-BE49-F238E27FC236}">
                  <a16:creationId xmlns:a16="http://schemas.microsoft.com/office/drawing/2014/main" id="{6C049D76-9BD9-4FC2-935C-1F9DDAE621AB}"/>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5" name="Group 24">
              <a:extLst>
                <a:ext uri="{FF2B5EF4-FFF2-40B4-BE49-F238E27FC236}">
                  <a16:creationId xmlns:a16="http://schemas.microsoft.com/office/drawing/2014/main" id="{D04E8105-9FB5-48EF-BF4D-B726880E6B06}"/>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6" name="Picture 3">
                <a:extLst>
                  <a:ext uri="{FF2B5EF4-FFF2-40B4-BE49-F238E27FC236}">
                    <a16:creationId xmlns:a16="http://schemas.microsoft.com/office/drawing/2014/main" id="{290111CE-5905-4C55-BDCC-E88040724A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E0EA3C7A-CFB4-4029-89F4-D7B1DDD9494A}"/>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3" name="Title 2">
            <a:extLst>
              <a:ext uri="{FF2B5EF4-FFF2-40B4-BE49-F238E27FC236}">
                <a16:creationId xmlns:a16="http://schemas.microsoft.com/office/drawing/2014/main" id="{4B096A5B-1A91-43F3-A98C-123C5F3A093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260350" y="2845945"/>
            <a:ext cx="211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2372288" y="2845945"/>
            <a:ext cx="211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4484226" y="2845945"/>
            <a:ext cx="211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260350"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2465888"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4671426" y="1062500"/>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8" name="Guidance note">
            <a:extLst>
              <a:ext uri="{FF2B5EF4-FFF2-40B4-BE49-F238E27FC236}">
                <a16:creationId xmlns:a16="http://schemas.microsoft.com/office/drawing/2014/main" id="{E2D0D015-F6C2-4659-9E4E-36D05492A2FF}"/>
              </a:ext>
            </a:extLst>
          </p:cNvPr>
          <p:cNvGrpSpPr/>
          <p:nvPr userDrawn="1"/>
        </p:nvGrpSpPr>
        <p:grpSpPr>
          <a:xfrm>
            <a:off x="7039269" y="-2228"/>
            <a:ext cx="1825200" cy="2573978"/>
            <a:chOff x="10925224" y="284"/>
            <a:chExt cx="2942835" cy="3932923"/>
          </a:xfrm>
        </p:grpSpPr>
        <p:sp>
          <p:nvSpPr>
            <p:cNvPr id="29" name="Guidance note">
              <a:extLst>
                <a:ext uri="{FF2B5EF4-FFF2-40B4-BE49-F238E27FC236}">
                  <a16:creationId xmlns:a16="http://schemas.microsoft.com/office/drawing/2014/main" id="{4DBEC1F2-B9B3-48D6-A108-DDBECD4F5424}"/>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30" name="Group 29">
              <a:extLst>
                <a:ext uri="{FF2B5EF4-FFF2-40B4-BE49-F238E27FC236}">
                  <a16:creationId xmlns:a16="http://schemas.microsoft.com/office/drawing/2014/main" id="{7A16D8CF-0FD6-4188-A4A3-DCE5210FDA81}"/>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31" name="Picture 3">
                <a:extLst>
                  <a:ext uri="{FF2B5EF4-FFF2-40B4-BE49-F238E27FC236}">
                    <a16:creationId xmlns:a16="http://schemas.microsoft.com/office/drawing/2014/main" id="{87A6059A-F093-4C07-B9B5-85FEED56A3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B65AED47-D72C-4942-8532-2797D7621F94}"/>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2" name="Title 1">
            <a:extLst>
              <a:ext uri="{FF2B5EF4-FFF2-40B4-BE49-F238E27FC236}">
                <a16:creationId xmlns:a16="http://schemas.microsoft.com/office/drawing/2014/main" id="{29E04AC4-E84E-4940-B461-42A010BC2E9C}"/>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260351" y="1060666"/>
            <a:ext cx="6337299" cy="1210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xfrm>
            <a:off x="342900" y="4683919"/>
            <a:ext cx="1600200" cy="357188"/>
          </a:xfrm>
          <a:prstGeom prst="rect">
            <a:avLst/>
          </a:prstGeom>
          <a:ln/>
        </p:spPr>
        <p:txBody>
          <a:bodyPr lIns="68580" tIns="34290" rIns="68580" bIns="34290"/>
          <a:lstStyle>
            <a:lvl1pPr>
              <a:defRPr/>
            </a:lvl1pPr>
          </a:lstStyle>
          <a:p>
            <a:pPr>
              <a:defRPr/>
            </a:pPr>
            <a:fld id="{EB1B894F-3606-4AE3-9DAC-3D5CE68EF1EE}" type="datetime1">
              <a:rPr lang="en-US"/>
              <a:pPr>
                <a:defRPr/>
              </a:pPr>
              <a:t>4/5/2019</a:t>
            </a:fld>
            <a:endParaRPr lang="en-US" dirty="0"/>
          </a:p>
        </p:txBody>
      </p:sp>
      <p:sp>
        <p:nvSpPr>
          <p:cNvPr id="5" name="Rectangle 5"/>
          <p:cNvSpPr>
            <a:spLocks noGrp="1" noChangeArrowheads="1"/>
          </p:cNvSpPr>
          <p:nvPr>
            <p:ph type="ftr" sz="quarter" idx="11"/>
          </p:nvPr>
        </p:nvSpPr>
        <p:spPr>
          <a:xfrm>
            <a:off x="2343150" y="4683919"/>
            <a:ext cx="2171700" cy="357188"/>
          </a:xfrm>
          <a:prstGeom prst="rect">
            <a:avLst/>
          </a:prstGeom>
          <a:ln/>
        </p:spPr>
        <p:txBody>
          <a:bodyPr lIns="68580" tIns="34290" rIns="68580" bIns="34290"/>
          <a:lstStyle>
            <a:lvl1pPr>
              <a:defRPr/>
            </a:lvl1pPr>
          </a:lstStyle>
          <a:p>
            <a:pPr>
              <a:defRPr/>
            </a:pPr>
            <a:endParaRPr lang="en-US" dirty="0"/>
          </a:p>
        </p:txBody>
      </p:sp>
      <p:sp>
        <p:nvSpPr>
          <p:cNvPr id="6" name="Rectangle 6"/>
          <p:cNvSpPr>
            <a:spLocks noGrp="1" noChangeArrowheads="1"/>
          </p:cNvSpPr>
          <p:nvPr>
            <p:ph type="sldNum" sz="quarter" idx="12"/>
          </p:nvPr>
        </p:nvSpPr>
        <p:spPr>
          <a:xfrm>
            <a:off x="5086350" y="4786312"/>
            <a:ext cx="1600200" cy="271463"/>
          </a:xfrm>
          <a:prstGeom prst="rect">
            <a:avLst/>
          </a:prstGeom>
          <a:ln/>
        </p:spPr>
        <p:txBody>
          <a:bodyPr lIns="68580" tIns="34290" rIns="68580" bIns="34290"/>
          <a:lstStyle>
            <a:lvl1pPr>
              <a:defRPr/>
            </a:lvl1pPr>
          </a:lstStyle>
          <a:p>
            <a:pPr>
              <a:defRPr/>
            </a:pPr>
            <a:fld id="{9BB30E79-C688-4B00-9D64-4BD3E315556A}" type="slidenum">
              <a:rPr lang="en-US"/>
              <a:pPr>
                <a:defRPr/>
              </a:pPr>
              <a:t>‹#›</a:t>
            </a:fld>
            <a:endParaRPr lang="en-US" dirty="0"/>
          </a:p>
        </p:txBody>
      </p:sp>
    </p:spTree>
    <p:extLst>
      <p:ext uri="{BB962C8B-B14F-4D97-AF65-F5344CB8AC3E}">
        <p14:creationId xmlns:p14="http://schemas.microsoft.com/office/powerpoint/2010/main" val="346530393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fld id="{8F842557-4372-430A-8E6D-938E29990D66}" type="slidenum">
              <a:rPr lang="en-US" altLang="en-US"/>
              <a:pPr/>
              <a:t>‹#›</a:t>
            </a:fld>
            <a:endParaRPr lang="en-US" altLang="en-US" dirty="0"/>
          </a:p>
        </p:txBody>
      </p:sp>
    </p:spTree>
    <p:extLst>
      <p:ext uri="{BB962C8B-B14F-4D97-AF65-F5344CB8AC3E}">
        <p14:creationId xmlns:p14="http://schemas.microsoft.com/office/powerpoint/2010/main" val="33369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25" name="Picture Placeholder 24">
            <a:extLst>
              <a:ext uri="{FF2B5EF4-FFF2-40B4-BE49-F238E27FC236}">
                <a16:creationId xmlns:a16="http://schemas.microsoft.com/office/drawing/2014/main" id="{ED12C801-FC11-48AC-8978-A00405224E0D}"/>
              </a:ext>
            </a:extLst>
          </p:cNvPr>
          <p:cNvSpPr>
            <a:spLocks noGrp="1"/>
          </p:cNvSpPr>
          <p:nvPr>
            <p:ph type="pic" sz="quarter" idx="18" hasCustomPrompt="1"/>
          </p:nvPr>
        </p:nvSpPr>
        <p:spPr>
          <a:xfrm>
            <a:off x="1268760" y="0"/>
            <a:ext cx="5589240" cy="5142778"/>
          </a:xfrm>
          <a:custGeom>
            <a:avLst/>
            <a:gdLst>
              <a:gd name="connsiteX0" fmla="*/ 925004 w 5589240"/>
              <a:gd name="connsiteY0" fmla="*/ 0 h 5142778"/>
              <a:gd name="connsiteX1" fmla="*/ 1584176 w 5589240"/>
              <a:gd name="connsiteY1" fmla="*/ 0 h 5142778"/>
              <a:gd name="connsiteX2" fmla="*/ 1763212 w 5589240"/>
              <a:gd name="connsiteY2" fmla="*/ 0 h 5142778"/>
              <a:gd name="connsiteX3" fmla="*/ 5589240 w 5589240"/>
              <a:gd name="connsiteY3" fmla="*/ 0 h 5142778"/>
              <a:gd name="connsiteX4" fmla="*/ 5589240 w 5589240"/>
              <a:gd name="connsiteY4" fmla="*/ 4345781 h 5142778"/>
              <a:gd name="connsiteX5" fmla="*/ 5589238 w 5589240"/>
              <a:gd name="connsiteY5" fmla="*/ 4345781 h 5142778"/>
              <a:gd name="connsiteX6" fmla="*/ 5589238 w 5589240"/>
              <a:gd name="connsiteY6" fmla="*/ 4344165 h 5142778"/>
              <a:gd name="connsiteX7" fmla="*/ 5540450 w 5589240"/>
              <a:gd name="connsiteY7" fmla="*/ 4326824 h 5142778"/>
              <a:gd name="connsiteX8" fmla="*/ 5492379 w 5589240"/>
              <a:gd name="connsiteY8" fmla="*/ 4310591 h 5142778"/>
              <a:gd name="connsiteX9" fmla="*/ 5445012 w 5589240"/>
              <a:gd name="connsiteY9" fmla="*/ 4295447 h 5142778"/>
              <a:gd name="connsiteX10" fmla="*/ 5398338 w 5589240"/>
              <a:gd name="connsiteY10" fmla="*/ 4281374 h 5142778"/>
              <a:gd name="connsiteX11" fmla="*/ 5352340 w 5589240"/>
              <a:gd name="connsiteY11" fmla="*/ 4268353 h 5142778"/>
              <a:gd name="connsiteX12" fmla="*/ 5307008 w 5589240"/>
              <a:gd name="connsiteY12" fmla="*/ 4256365 h 5142778"/>
              <a:gd name="connsiteX13" fmla="*/ 5262327 w 5589240"/>
              <a:gd name="connsiteY13" fmla="*/ 4245394 h 5142778"/>
              <a:gd name="connsiteX14" fmla="*/ 5218286 w 5589240"/>
              <a:gd name="connsiteY14" fmla="*/ 4235421 h 5142778"/>
              <a:gd name="connsiteX15" fmla="*/ 5174871 w 5589240"/>
              <a:gd name="connsiteY15" fmla="*/ 4226427 h 5142778"/>
              <a:gd name="connsiteX16" fmla="*/ 5132068 w 5589240"/>
              <a:gd name="connsiteY16" fmla="*/ 4218394 h 5142778"/>
              <a:gd name="connsiteX17" fmla="*/ 5089864 w 5589240"/>
              <a:gd name="connsiteY17" fmla="*/ 4211304 h 5142778"/>
              <a:gd name="connsiteX18" fmla="*/ 5048250 w 5589240"/>
              <a:gd name="connsiteY18" fmla="*/ 4205138 h 5142778"/>
              <a:gd name="connsiteX19" fmla="*/ 5027658 w 5589240"/>
              <a:gd name="connsiteY19" fmla="*/ 4202397 h 5142778"/>
              <a:gd name="connsiteX20" fmla="*/ 5007207 w 5589240"/>
              <a:gd name="connsiteY20" fmla="*/ 4199880 h 5142778"/>
              <a:gd name="connsiteX21" fmla="*/ 4986898 w 5589240"/>
              <a:gd name="connsiteY21" fmla="*/ 4197584 h 5142778"/>
              <a:gd name="connsiteX22" fmla="*/ 4966726 w 5589240"/>
              <a:gd name="connsiteY22" fmla="*/ 4195509 h 5142778"/>
              <a:gd name="connsiteX23" fmla="*/ 4946692 w 5589240"/>
              <a:gd name="connsiteY23" fmla="*/ 4193650 h 5142778"/>
              <a:gd name="connsiteX24" fmla="*/ 4926792 w 5589240"/>
              <a:gd name="connsiteY24" fmla="*/ 4192007 h 5142778"/>
              <a:gd name="connsiteX25" fmla="*/ 4907028 w 5589240"/>
              <a:gd name="connsiteY25" fmla="*/ 4190577 h 5142778"/>
              <a:gd name="connsiteX26" fmla="*/ 4887393 w 5589240"/>
              <a:gd name="connsiteY26" fmla="*/ 4189358 h 5142778"/>
              <a:gd name="connsiteX27" fmla="*/ 4867891 w 5589240"/>
              <a:gd name="connsiteY27" fmla="*/ 4188346 h 5142778"/>
              <a:gd name="connsiteX28" fmla="*/ 4848516 w 5589240"/>
              <a:gd name="connsiteY28" fmla="*/ 4187541 h 5142778"/>
              <a:gd name="connsiteX29" fmla="*/ 4829270 w 5589240"/>
              <a:gd name="connsiteY29" fmla="*/ 4186940 h 5142778"/>
              <a:gd name="connsiteX30" fmla="*/ 4810148 w 5589240"/>
              <a:gd name="connsiteY30" fmla="*/ 4186540 h 5142778"/>
              <a:gd name="connsiteX31" fmla="*/ 4791151 w 5589240"/>
              <a:gd name="connsiteY31" fmla="*/ 4186339 h 5142778"/>
              <a:gd name="connsiteX32" fmla="*/ 4772275 w 5589240"/>
              <a:gd name="connsiteY32" fmla="*/ 4186336 h 5142778"/>
              <a:gd name="connsiteX33" fmla="*/ 4753521 w 5589240"/>
              <a:gd name="connsiteY33" fmla="*/ 4186526 h 5142778"/>
              <a:gd name="connsiteX34" fmla="*/ 4734884 w 5589240"/>
              <a:gd name="connsiteY34" fmla="*/ 4186909 h 5142778"/>
              <a:gd name="connsiteX35" fmla="*/ 4716367 w 5589240"/>
              <a:gd name="connsiteY35" fmla="*/ 4187483 h 5142778"/>
              <a:gd name="connsiteX36" fmla="*/ 4697964 w 5589240"/>
              <a:gd name="connsiteY36" fmla="*/ 4188243 h 5142778"/>
              <a:gd name="connsiteX37" fmla="*/ 4679676 w 5589240"/>
              <a:gd name="connsiteY37" fmla="*/ 4189190 h 5142778"/>
              <a:gd name="connsiteX38" fmla="*/ 4661500 w 5589240"/>
              <a:gd name="connsiteY38" fmla="*/ 4190320 h 5142778"/>
              <a:gd name="connsiteX39" fmla="*/ 4643435 w 5589240"/>
              <a:gd name="connsiteY39" fmla="*/ 4191630 h 5142778"/>
              <a:gd name="connsiteX40" fmla="*/ 4625479 w 5589240"/>
              <a:gd name="connsiteY40" fmla="*/ 4193119 h 5142778"/>
              <a:gd name="connsiteX41" fmla="*/ 4607631 w 5589240"/>
              <a:gd name="connsiteY41" fmla="*/ 4194785 h 5142778"/>
              <a:gd name="connsiteX42" fmla="*/ 4589889 w 5589240"/>
              <a:gd name="connsiteY42" fmla="*/ 4196625 h 5142778"/>
              <a:gd name="connsiteX43" fmla="*/ 4572251 w 5589240"/>
              <a:gd name="connsiteY43" fmla="*/ 4198636 h 5142778"/>
              <a:gd name="connsiteX44" fmla="*/ 4554716 w 5589240"/>
              <a:gd name="connsiteY44" fmla="*/ 4200817 h 5142778"/>
              <a:gd name="connsiteX45" fmla="*/ 4537282 w 5589240"/>
              <a:gd name="connsiteY45" fmla="*/ 4203166 h 5142778"/>
              <a:gd name="connsiteX46" fmla="*/ 4519948 w 5589240"/>
              <a:gd name="connsiteY46" fmla="*/ 4205679 h 5142778"/>
              <a:gd name="connsiteX47" fmla="*/ 4502712 w 5589240"/>
              <a:gd name="connsiteY47" fmla="*/ 4208355 h 5142778"/>
              <a:gd name="connsiteX48" fmla="*/ 4485571 w 5589240"/>
              <a:gd name="connsiteY48" fmla="*/ 4211191 h 5142778"/>
              <a:gd name="connsiteX49" fmla="*/ 4451572 w 5589240"/>
              <a:gd name="connsiteY49" fmla="*/ 4217335 h 5142778"/>
              <a:gd name="connsiteX50" fmla="*/ 4417939 w 5589240"/>
              <a:gd name="connsiteY50" fmla="*/ 4224094 h 5142778"/>
              <a:gd name="connsiteX51" fmla="*/ 4368146 w 5589240"/>
              <a:gd name="connsiteY51" fmla="*/ 4235344 h 5142778"/>
              <a:gd name="connsiteX52" fmla="*/ 4335369 w 5589240"/>
              <a:gd name="connsiteY52" fmla="*/ 4243558 h 5142778"/>
              <a:gd name="connsiteX53" fmla="*/ 4302911 w 5589240"/>
              <a:gd name="connsiteY53" fmla="*/ 4252322 h 5142778"/>
              <a:gd name="connsiteX54" fmla="*/ 4270761 w 5589240"/>
              <a:gd name="connsiteY54" fmla="*/ 4261618 h 5142778"/>
              <a:gd name="connsiteX55" fmla="*/ 4238903 w 5589240"/>
              <a:gd name="connsiteY55" fmla="*/ 4271428 h 5142778"/>
              <a:gd name="connsiteX56" fmla="*/ 4207327 w 5589240"/>
              <a:gd name="connsiteY56" fmla="*/ 4281734 h 5142778"/>
              <a:gd name="connsiteX57" fmla="*/ 4176018 w 5589240"/>
              <a:gd name="connsiteY57" fmla="*/ 4292517 h 5142778"/>
              <a:gd name="connsiteX58" fmla="*/ 4144964 w 5589240"/>
              <a:gd name="connsiteY58" fmla="*/ 4303758 h 5142778"/>
              <a:gd name="connsiteX59" fmla="*/ 4114151 w 5589240"/>
              <a:gd name="connsiteY59" fmla="*/ 4315440 h 5142778"/>
              <a:gd name="connsiteX60" fmla="*/ 4083566 w 5589240"/>
              <a:gd name="connsiteY60" fmla="*/ 4327545 h 5142778"/>
              <a:gd name="connsiteX61" fmla="*/ 4053198 w 5589240"/>
              <a:gd name="connsiteY61" fmla="*/ 4340054 h 5142778"/>
              <a:gd name="connsiteX62" fmla="*/ 4023031 w 5589240"/>
              <a:gd name="connsiteY62" fmla="*/ 4352948 h 5142778"/>
              <a:gd name="connsiteX63" fmla="*/ 3993054 w 5589240"/>
              <a:gd name="connsiteY63" fmla="*/ 4366210 h 5142778"/>
              <a:gd name="connsiteX64" fmla="*/ 3963254 w 5589240"/>
              <a:gd name="connsiteY64" fmla="*/ 4379822 h 5142778"/>
              <a:gd name="connsiteX65" fmla="*/ 3918855 w 5589240"/>
              <a:gd name="connsiteY65" fmla="*/ 4400854 h 5142778"/>
              <a:gd name="connsiteX66" fmla="*/ 3874780 w 5589240"/>
              <a:gd name="connsiteY66" fmla="*/ 4422570 h 5142778"/>
              <a:gd name="connsiteX67" fmla="*/ 3830984 w 5589240"/>
              <a:gd name="connsiteY67" fmla="*/ 4444908 h 5142778"/>
              <a:gd name="connsiteX68" fmla="*/ 3787424 w 5589240"/>
              <a:gd name="connsiteY68" fmla="*/ 4467805 h 5142778"/>
              <a:gd name="connsiteX69" fmla="*/ 3729634 w 5589240"/>
              <a:gd name="connsiteY69" fmla="*/ 4499099 h 5142778"/>
              <a:gd name="connsiteX70" fmla="*/ 3643361 w 5589240"/>
              <a:gd name="connsiteY70" fmla="*/ 4547383 h 5142778"/>
              <a:gd name="connsiteX71" fmla="*/ 3427694 w 5589240"/>
              <a:gd name="connsiteY71" fmla="*/ 4672140 h 5142778"/>
              <a:gd name="connsiteX72" fmla="*/ 3267070 w 5589240"/>
              <a:gd name="connsiteY72" fmla="*/ 4763822 h 5142778"/>
              <a:gd name="connsiteX73" fmla="*/ 3192696 w 5589240"/>
              <a:gd name="connsiteY73" fmla="*/ 4804607 h 5142778"/>
              <a:gd name="connsiteX74" fmla="*/ 3132387 w 5589240"/>
              <a:gd name="connsiteY74" fmla="*/ 4836560 h 5142778"/>
              <a:gd name="connsiteX75" fmla="*/ 3086616 w 5589240"/>
              <a:gd name="connsiteY75" fmla="*/ 4860036 h 5142778"/>
              <a:gd name="connsiteX76" fmla="*/ 3040332 w 5589240"/>
              <a:gd name="connsiteY76" fmla="*/ 4883024 h 5142778"/>
              <a:gd name="connsiteX77" fmla="*/ 2993492 w 5589240"/>
              <a:gd name="connsiteY77" fmla="*/ 4905462 h 5142778"/>
              <a:gd name="connsiteX78" fmla="*/ 2946052 w 5589240"/>
              <a:gd name="connsiteY78" fmla="*/ 4927290 h 5142778"/>
              <a:gd name="connsiteX79" fmla="*/ 2914070 w 5589240"/>
              <a:gd name="connsiteY79" fmla="*/ 4941472 h 5142778"/>
              <a:gd name="connsiteX80" fmla="*/ 2881789 w 5589240"/>
              <a:gd name="connsiteY80" fmla="*/ 4955337 h 5142778"/>
              <a:gd name="connsiteX81" fmla="*/ 2849196 w 5589240"/>
              <a:gd name="connsiteY81" fmla="*/ 4968866 h 5142778"/>
              <a:gd name="connsiteX82" fmla="*/ 2816278 w 5589240"/>
              <a:gd name="connsiteY82" fmla="*/ 4982041 h 5142778"/>
              <a:gd name="connsiteX83" fmla="*/ 2783021 w 5589240"/>
              <a:gd name="connsiteY83" fmla="*/ 4994845 h 5142778"/>
              <a:gd name="connsiteX84" fmla="*/ 2749413 w 5589240"/>
              <a:gd name="connsiteY84" fmla="*/ 5007258 h 5142778"/>
              <a:gd name="connsiteX85" fmla="*/ 2715440 w 5589240"/>
              <a:gd name="connsiteY85" fmla="*/ 5019263 h 5142778"/>
              <a:gd name="connsiteX86" fmla="*/ 2681090 w 5589240"/>
              <a:gd name="connsiteY86" fmla="*/ 5030841 h 5142778"/>
              <a:gd name="connsiteX87" fmla="*/ 2646349 w 5589240"/>
              <a:gd name="connsiteY87" fmla="*/ 5041974 h 5142778"/>
              <a:gd name="connsiteX88" fmla="*/ 2611205 w 5589240"/>
              <a:gd name="connsiteY88" fmla="*/ 5052643 h 5142778"/>
              <a:gd name="connsiteX89" fmla="*/ 2575645 w 5589240"/>
              <a:gd name="connsiteY89" fmla="*/ 5062831 h 5142778"/>
              <a:gd name="connsiteX90" fmla="*/ 2539655 w 5589240"/>
              <a:gd name="connsiteY90" fmla="*/ 5072519 h 5142778"/>
              <a:gd name="connsiteX91" fmla="*/ 2503222 w 5589240"/>
              <a:gd name="connsiteY91" fmla="*/ 5081689 h 5142778"/>
              <a:gd name="connsiteX92" fmla="*/ 2466334 w 5589240"/>
              <a:gd name="connsiteY92" fmla="*/ 5090323 h 5142778"/>
              <a:gd name="connsiteX93" fmla="*/ 2428977 w 5589240"/>
              <a:gd name="connsiteY93" fmla="*/ 5098402 h 5142778"/>
              <a:gd name="connsiteX94" fmla="*/ 2391138 w 5589240"/>
              <a:gd name="connsiteY94" fmla="*/ 5105908 h 5142778"/>
              <a:gd name="connsiteX95" fmla="*/ 2352805 w 5589240"/>
              <a:gd name="connsiteY95" fmla="*/ 5112824 h 5142778"/>
              <a:gd name="connsiteX96" fmla="*/ 2313964 w 5589240"/>
              <a:gd name="connsiteY96" fmla="*/ 5119129 h 5142778"/>
              <a:gd name="connsiteX97" fmla="*/ 2274602 w 5589240"/>
              <a:gd name="connsiteY97" fmla="*/ 5124807 h 5142778"/>
              <a:gd name="connsiteX98" fmla="*/ 2234707 w 5589240"/>
              <a:gd name="connsiteY98" fmla="*/ 5129839 h 5142778"/>
              <a:gd name="connsiteX99" fmla="*/ 2194264 w 5589240"/>
              <a:gd name="connsiteY99" fmla="*/ 5134207 h 5142778"/>
              <a:gd name="connsiteX100" fmla="*/ 2153262 w 5589240"/>
              <a:gd name="connsiteY100" fmla="*/ 5137893 h 5142778"/>
              <a:gd name="connsiteX101" fmla="*/ 2111687 w 5589240"/>
              <a:gd name="connsiteY101" fmla="*/ 5140877 h 5142778"/>
              <a:gd name="connsiteX102" fmla="*/ 2076318 w 5589240"/>
              <a:gd name="connsiteY102" fmla="*/ 5142778 h 5142778"/>
              <a:gd name="connsiteX103" fmla="*/ 1763212 w 5589240"/>
              <a:gd name="connsiteY103" fmla="*/ 5142778 h 5142778"/>
              <a:gd name="connsiteX104" fmla="*/ 1584176 w 5589240"/>
              <a:gd name="connsiteY104" fmla="*/ 5142778 h 5142778"/>
              <a:gd name="connsiteX105" fmla="*/ 0 w 5589240"/>
              <a:gd name="connsiteY105" fmla="*/ 5142778 h 5142778"/>
              <a:gd name="connsiteX106" fmla="*/ 36355 w 5589240"/>
              <a:gd name="connsiteY106" fmla="*/ 5078128 h 5142778"/>
              <a:gd name="connsiteX107" fmla="*/ 85405 w 5589240"/>
              <a:gd name="connsiteY107" fmla="*/ 4991843 h 5142778"/>
              <a:gd name="connsiteX108" fmla="*/ 164324 w 5589240"/>
              <a:gd name="connsiteY108" fmla="*/ 4854690 h 5142778"/>
              <a:gd name="connsiteX109" fmla="*/ 381230 w 5589240"/>
              <a:gd name="connsiteY109" fmla="*/ 4481186 h 5142778"/>
              <a:gd name="connsiteX110" fmla="*/ 439596 w 5589240"/>
              <a:gd name="connsiteY110" fmla="*/ 4379712 h 5142778"/>
              <a:gd name="connsiteX111" fmla="*/ 478157 w 5589240"/>
              <a:gd name="connsiteY111" fmla="*/ 4312042 h 5142778"/>
              <a:gd name="connsiteX112" fmla="*/ 516383 w 5589240"/>
              <a:gd name="connsiteY112" fmla="*/ 4244314 h 5142778"/>
              <a:gd name="connsiteX113" fmla="*/ 544803 w 5589240"/>
              <a:gd name="connsiteY113" fmla="*/ 4193459 h 5142778"/>
              <a:gd name="connsiteX114" fmla="*/ 572987 w 5589240"/>
              <a:gd name="connsiteY114" fmla="*/ 4142538 h 5142778"/>
              <a:gd name="connsiteX115" fmla="*/ 591636 w 5589240"/>
              <a:gd name="connsiteY115" fmla="*/ 4108547 h 5142778"/>
              <a:gd name="connsiteX116" fmla="*/ 610163 w 5589240"/>
              <a:gd name="connsiteY116" fmla="*/ 4074516 h 5142778"/>
              <a:gd name="connsiteX117" fmla="*/ 628565 w 5589240"/>
              <a:gd name="connsiteY117" fmla="*/ 4040440 h 5142778"/>
              <a:gd name="connsiteX118" fmla="*/ 646835 w 5589240"/>
              <a:gd name="connsiteY118" fmla="*/ 4006315 h 5142778"/>
              <a:gd name="connsiteX119" fmla="*/ 664966 w 5589240"/>
              <a:gd name="connsiteY119" fmla="*/ 3972137 h 5142778"/>
              <a:gd name="connsiteX120" fmla="*/ 682954 w 5589240"/>
              <a:gd name="connsiteY120" fmla="*/ 3937902 h 5142778"/>
              <a:gd name="connsiteX121" fmla="*/ 691892 w 5589240"/>
              <a:gd name="connsiteY121" fmla="*/ 3920762 h 5142778"/>
              <a:gd name="connsiteX122" fmla="*/ 700791 w 5589240"/>
              <a:gd name="connsiteY122" fmla="*/ 3903606 h 5142778"/>
              <a:gd name="connsiteX123" fmla="*/ 709652 w 5589240"/>
              <a:gd name="connsiteY123" fmla="*/ 3886433 h 5142778"/>
              <a:gd name="connsiteX124" fmla="*/ 718472 w 5589240"/>
              <a:gd name="connsiteY124" fmla="*/ 3869243 h 5142778"/>
              <a:gd name="connsiteX125" fmla="*/ 727252 w 5589240"/>
              <a:gd name="connsiteY125" fmla="*/ 3852035 h 5142778"/>
              <a:gd name="connsiteX126" fmla="*/ 735991 w 5589240"/>
              <a:gd name="connsiteY126" fmla="*/ 3834810 h 5142778"/>
              <a:gd name="connsiteX127" fmla="*/ 744687 w 5589240"/>
              <a:gd name="connsiteY127" fmla="*/ 3817565 h 5142778"/>
              <a:gd name="connsiteX128" fmla="*/ 753341 w 5589240"/>
              <a:gd name="connsiteY128" fmla="*/ 3800302 h 5142778"/>
              <a:gd name="connsiteX129" fmla="*/ 761951 w 5589240"/>
              <a:gd name="connsiteY129" fmla="*/ 3783019 h 5142778"/>
              <a:gd name="connsiteX130" fmla="*/ 770517 w 5589240"/>
              <a:gd name="connsiteY130" fmla="*/ 3765715 h 5142778"/>
              <a:gd name="connsiteX131" fmla="*/ 779038 w 5589240"/>
              <a:gd name="connsiteY131" fmla="*/ 3748391 h 5142778"/>
              <a:gd name="connsiteX132" fmla="*/ 787512 w 5589240"/>
              <a:gd name="connsiteY132" fmla="*/ 3731046 h 5142778"/>
              <a:gd name="connsiteX133" fmla="*/ 795941 w 5589240"/>
              <a:gd name="connsiteY133" fmla="*/ 3713678 h 5142778"/>
              <a:gd name="connsiteX134" fmla="*/ 804322 w 5589240"/>
              <a:gd name="connsiteY134" fmla="*/ 3696288 h 5142778"/>
              <a:gd name="connsiteX135" fmla="*/ 812655 w 5589240"/>
              <a:gd name="connsiteY135" fmla="*/ 3678875 h 5142778"/>
              <a:gd name="connsiteX136" fmla="*/ 820938 w 5589240"/>
              <a:gd name="connsiteY136" fmla="*/ 3661439 h 5142778"/>
              <a:gd name="connsiteX137" fmla="*/ 829172 w 5589240"/>
              <a:gd name="connsiteY137" fmla="*/ 3643979 h 5142778"/>
              <a:gd name="connsiteX138" fmla="*/ 837357 w 5589240"/>
              <a:gd name="connsiteY138" fmla="*/ 3626494 h 5142778"/>
              <a:gd name="connsiteX139" fmla="*/ 845490 w 5589240"/>
              <a:gd name="connsiteY139" fmla="*/ 3608984 h 5142778"/>
              <a:gd name="connsiteX140" fmla="*/ 853571 w 5589240"/>
              <a:gd name="connsiteY140" fmla="*/ 3591449 h 5142778"/>
              <a:gd name="connsiteX141" fmla="*/ 861599 w 5589240"/>
              <a:gd name="connsiteY141" fmla="*/ 3573886 h 5142778"/>
              <a:gd name="connsiteX142" fmla="*/ 869574 w 5589240"/>
              <a:gd name="connsiteY142" fmla="*/ 3556298 h 5142778"/>
              <a:gd name="connsiteX143" fmla="*/ 877495 w 5589240"/>
              <a:gd name="connsiteY143" fmla="*/ 3538682 h 5142778"/>
              <a:gd name="connsiteX144" fmla="*/ 885361 w 5589240"/>
              <a:gd name="connsiteY144" fmla="*/ 3521039 h 5142778"/>
              <a:gd name="connsiteX145" fmla="*/ 893171 w 5589240"/>
              <a:gd name="connsiteY145" fmla="*/ 3503367 h 5142778"/>
              <a:gd name="connsiteX146" fmla="*/ 900925 w 5589240"/>
              <a:gd name="connsiteY146" fmla="*/ 3485666 h 5142778"/>
              <a:gd name="connsiteX147" fmla="*/ 908622 w 5589240"/>
              <a:gd name="connsiteY147" fmla="*/ 3467936 h 5142778"/>
              <a:gd name="connsiteX148" fmla="*/ 916260 w 5589240"/>
              <a:gd name="connsiteY148" fmla="*/ 3450176 h 5142778"/>
              <a:gd name="connsiteX149" fmla="*/ 923841 w 5589240"/>
              <a:gd name="connsiteY149" fmla="*/ 3432385 h 5142778"/>
              <a:gd name="connsiteX150" fmla="*/ 931361 w 5589240"/>
              <a:gd name="connsiteY150" fmla="*/ 3414563 h 5142778"/>
              <a:gd name="connsiteX151" fmla="*/ 938822 w 5589240"/>
              <a:gd name="connsiteY151" fmla="*/ 3396710 h 5142778"/>
              <a:gd name="connsiteX152" fmla="*/ 946221 w 5589240"/>
              <a:gd name="connsiteY152" fmla="*/ 3378825 h 5142778"/>
              <a:gd name="connsiteX153" fmla="*/ 953559 w 5589240"/>
              <a:gd name="connsiteY153" fmla="*/ 3360907 h 5142778"/>
              <a:gd name="connsiteX154" fmla="*/ 960835 w 5589240"/>
              <a:gd name="connsiteY154" fmla="*/ 3342956 h 5142778"/>
              <a:gd name="connsiteX155" fmla="*/ 968048 w 5589240"/>
              <a:gd name="connsiteY155" fmla="*/ 3324971 h 5142778"/>
              <a:gd name="connsiteX156" fmla="*/ 975195 w 5589240"/>
              <a:gd name="connsiteY156" fmla="*/ 3306952 h 5142778"/>
              <a:gd name="connsiteX157" fmla="*/ 982280 w 5589240"/>
              <a:gd name="connsiteY157" fmla="*/ 3288898 h 5142778"/>
              <a:gd name="connsiteX158" fmla="*/ 989297 w 5589240"/>
              <a:gd name="connsiteY158" fmla="*/ 3270809 h 5142778"/>
              <a:gd name="connsiteX159" fmla="*/ 996250 w 5589240"/>
              <a:gd name="connsiteY159" fmla="*/ 3252684 h 5142778"/>
              <a:gd name="connsiteX160" fmla="*/ 1003136 w 5589240"/>
              <a:gd name="connsiteY160" fmla="*/ 3234522 h 5142778"/>
              <a:gd name="connsiteX161" fmla="*/ 1009953 w 5589240"/>
              <a:gd name="connsiteY161" fmla="*/ 3216324 h 5142778"/>
              <a:gd name="connsiteX162" fmla="*/ 1016702 w 5589240"/>
              <a:gd name="connsiteY162" fmla="*/ 3198088 h 5142778"/>
              <a:gd name="connsiteX163" fmla="*/ 1023381 w 5589240"/>
              <a:gd name="connsiteY163" fmla="*/ 3179814 h 5142778"/>
              <a:gd name="connsiteX164" fmla="*/ 1029991 w 5589240"/>
              <a:gd name="connsiteY164" fmla="*/ 3161502 h 5142778"/>
              <a:gd name="connsiteX165" fmla="*/ 1036530 w 5589240"/>
              <a:gd name="connsiteY165" fmla="*/ 3143151 h 5142778"/>
              <a:gd name="connsiteX166" fmla="*/ 1042998 w 5589240"/>
              <a:gd name="connsiteY166" fmla="*/ 3124759 h 5142778"/>
              <a:gd name="connsiteX167" fmla="*/ 1049393 w 5589240"/>
              <a:gd name="connsiteY167" fmla="*/ 3106328 h 5142778"/>
              <a:gd name="connsiteX168" fmla="*/ 1055715 w 5589240"/>
              <a:gd name="connsiteY168" fmla="*/ 3087856 h 5142778"/>
              <a:gd name="connsiteX169" fmla="*/ 1061964 w 5589240"/>
              <a:gd name="connsiteY169" fmla="*/ 3069343 h 5142778"/>
              <a:gd name="connsiteX170" fmla="*/ 1068138 w 5589240"/>
              <a:gd name="connsiteY170" fmla="*/ 3050788 h 5142778"/>
              <a:gd name="connsiteX171" fmla="*/ 1074237 w 5589240"/>
              <a:gd name="connsiteY171" fmla="*/ 3032191 h 5142778"/>
              <a:gd name="connsiteX172" fmla="*/ 1080260 w 5589240"/>
              <a:gd name="connsiteY172" fmla="*/ 3013551 h 5142778"/>
              <a:gd name="connsiteX173" fmla="*/ 1086206 w 5589240"/>
              <a:gd name="connsiteY173" fmla="*/ 2994867 h 5142778"/>
              <a:gd name="connsiteX174" fmla="*/ 1092075 w 5589240"/>
              <a:gd name="connsiteY174" fmla="*/ 2976140 h 5142778"/>
              <a:gd name="connsiteX175" fmla="*/ 1097865 w 5589240"/>
              <a:gd name="connsiteY175" fmla="*/ 2957368 h 5142778"/>
              <a:gd name="connsiteX176" fmla="*/ 1103577 w 5589240"/>
              <a:gd name="connsiteY176" fmla="*/ 2938551 h 5142778"/>
              <a:gd name="connsiteX177" fmla="*/ 1109208 w 5589240"/>
              <a:gd name="connsiteY177" fmla="*/ 2919688 h 5142778"/>
              <a:gd name="connsiteX178" fmla="*/ 1114759 w 5589240"/>
              <a:gd name="connsiteY178" fmla="*/ 2900780 h 5142778"/>
              <a:gd name="connsiteX179" fmla="*/ 1120228 w 5589240"/>
              <a:gd name="connsiteY179" fmla="*/ 2881825 h 5142778"/>
              <a:gd name="connsiteX180" fmla="*/ 1125617 w 5589240"/>
              <a:gd name="connsiteY180" fmla="*/ 2862822 h 5142778"/>
              <a:gd name="connsiteX181" fmla="*/ 1130921 w 5589240"/>
              <a:gd name="connsiteY181" fmla="*/ 2843773 h 5142778"/>
              <a:gd name="connsiteX182" fmla="*/ 1136143 w 5589240"/>
              <a:gd name="connsiteY182" fmla="*/ 2824674 h 5142778"/>
              <a:gd name="connsiteX183" fmla="*/ 1141280 w 5589240"/>
              <a:gd name="connsiteY183" fmla="*/ 2805527 h 5142778"/>
              <a:gd name="connsiteX184" fmla="*/ 1146332 w 5589240"/>
              <a:gd name="connsiteY184" fmla="*/ 2786331 h 5142778"/>
              <a:gd name="connsiteX185" fmla="*/ 1151298 w 5589240"/>
              <a:gd name="connsiteY185" fmla="*/ 2767085 h 5142778"/>
              <a:gd name="connsiteX186" fmla="*/ 1156178 w 5589240"/>
              <a:gd name="connsiteY186" fmla="*/ 2747788 h 5142778"/>
              <a:gd name="connsiteX187" fmla="*/ 1160971 w 5589240"/>
              <a:gd name="connsiteY187" fmla="*/ 2728441 h 5142778"/>
              <a:gd name="connsiteX188" fmla="*/ 1165675 w 5589240"/>
              <a:gd name="connsiteY188" fmla="*/ 2709042 h 5142778"/>
              <a:gd name="connsiteX189" fmla="*/ 1170290 w 5589240"/>
              <a:gd name="connsiteY189" fmla="*/ 2689591 h 5142778"/>
              <a:gd name="connsiteX190" fmla="*/ 1174816 w 5589240"/>
              <a:gd name="connsiteY190" fmla="*/ 2670087 h 5142778"/>
              <a:gd name="connsiteX191" fmla="*/ 1179252 w 5589240"/>
              <a:gd name="connsiteY191" fmla="*/ 2650531 h 5142778"/>
              <a:gd name="connsiteX192" fmla="*/ 1183597 w 5589240"/>
              <a:gd name="connsiteY192" fmla="*/ 2630921 h 5142778"/>
              <a:gd name="connsiteX193" fmla="*/ 1187850 w 5589240"/>
              <a:gd name="connsiteY193" fmla="*/ 2611257 h 5142778"/>
              <a:gd name="connsiteX194" fmla="*/ 1192010 w 5589240"/>
              <a:gd name="connsiteY194" fmla="*/ 2591538 h 5142778"/>
              <a:gd name="connsiteX195" fmla="*/ 1196077 w 5589240"/>
              <a:gd name="connsiteY195" fmla="*/ 2571764 h 5142778"/>
              <a:gd name="connsiteX196" fmla="*/ 1200049 w 5589240"/>
              <a:gd name="connsiteY196" fmla="*/ 2551934 h 5142778"/>
              <a:gd name="connsiteX197" fmla="*/ 1203927 w 5589240"/>
              <a:gd name="connsiteY197" fmla="*/ 2532048 h 5142778"/>
              <a:gd name="connsiteX198" fmla="*/ 1207710 w 5589240"/>
              <a:gd name="connsiteY198" fmla="*/ 2512105 h 5142778"/>
              <a:gd name="connsiteX199" fmla="*/ 1211395 w 5589240"/>
              <a:gd name="connsiteY199" fmla="*/ 2492104 h 5142778"/>
              <a:gd name="connsiteX200" fmla="*/ 1214985 w 5589240"/>
              <a:gd name="connsiteY200" fmla="*/ 2472046 h 5142778"/>
              <a:gd name="connsiteX201" fmla="*/ 1218476 w 5589240"/>
              <a:gd name="connsiteY201" fmla="*/ 2451929 h 5142778"/>
              <a:gd name="connsiteX202" fmla="*/ 1221868 w 5589240"/>
              <a:gd name="connsiteY202" fmla="*/ 2431753 h 5142778"/>
              <a:gd name="connsiteX203" fmla="*/ 1225161 w 5589240"/>
              <a:gd name="connsiteY203" fmla="*/ 2411518 h 5142778"/>
              <a:gd name="connsiteX204" fmla="*/ 1228353 w 5589240"/>
              <a:gd name="connsiteY204" fmla="*/ 2391223 h 5142778"/>
              <a:gd name="connsiteX205" fmla="*/ 1231446 w 5589240"/>
              <a:gd name="connsiteY205" fmla="*/ 2370867 h 5142778"/>
              <a:gd name="connsiteX206" fmla="*/ 1234436 w 5589240"/>
              <a:gd name="connsiteY206" fmla="*/ 2350449 h 5142778"/>
              <a:gd name="connsiteX207" fmla="*/ 1237324 w 5589240"/>
              <a:gd name="connsiteY207" fmla="*/ 2329971 h 5142778"/>
              <a:gd name="connsiteX208" fmla="*/ 1240109 w 5589240"/>
              <a:gd name="connsiteY208" fmla="*/ 2309430 h 5142778"/>
              <a:gd name="connsiteX209" fmla="*/ 1242790 w 5589240"/>
              <a:gd name="connsiteY209" fmla="*/ 2288826 h 5142778"/>
              <a:gd name="connsiteX210" fmla="*/ 1245366 w 5589240"/>
              <a:gd name="connsiteY210" fmla="*/ 2268159 h 5142778"/>
              <a:gd name="connsiteX211" fmla="*/ 1247837 w 5589240"/>
              <a:gd name="connsiteY211" fmla="*/ 2247428 h 5142778"/>
              <a:gd name="connsiteX212" fmla="*/ 1250202 w 5589240"/>
              <a:gd name="connsiteY212" fmla="*/ 2226633 h 5142778"/>
              <a:gd name="connsiteX213" fmla="*/ 1252460 w 5589240"/>
              <a:gd name="connsiteY213" fmla="*/ 2205773 h 5142778"/>
              <a:gd name="connsiteX214" fmla="*/ 1254610 w 5589240"/>
              <a:gd name="connsiteY214" fmla="*/ 2184847 h 5142778"/>
              <a:gd name="connsiteX215" fmla="*/ 1256651 w 5589240"/>
              <a:gd name="connsiteY215" fmla="*/ 2163856 h 5142778"/>
              <a:gd name="connsiteX216" fmla="*/ 1258584 w 5589240"/>
              <a:gd name="connsiteY216" fmla="*/ 2142798 h 5142778"/>
              <a:gd name="connsiteX217" fmla="*/ 1260407 w 5589240"/>
              <a:gd name="connsiteY217" fmla="*/ 2121673 h 5142778"/>
              <a:gd name="connsiteX218" fmla="*/ 1262119 w 5589240"/>
              <a:gd name="connsiteY218" fmla="*/ 2100480 h 5142778"/>
              <a:gd name="connsiteX219" fmla="*/ 1263719 w 5589240"/>
              <a:gd name="connsiteY219" fmla="*/ 2079219 h 5142778"/>
              <a:gd name="connsiteX220" fmla="*/ 1265207 w 5589240"/>
              <a:gd name="connsiteY220" fmla="*/ 2057890 h 5142778"/>
              <a:gd name="connsiteX221" fmla="*/ 1266583 w 5589240"/>
              <a:gd name="connsiteY221" fmla="*/ 2036492 h 5142778"/>
              <a:gd name="connsiteX222" fmla="*/ 1267845 w 5589240"/>
              <a:gd name="connsiteY222" fmla="*/ 2015023 h 5142778"/>
              <a:gd name="connsiteX223" fmla="*/ 1268992 w 5589240"/>
              <a:gd name="connsiteY223" fmla="*/ 1993484 h 5142778"/>
              <a:gd name="connsiteX224" fmla="*/ 1270024 w 5589240"/>
              <a:gd name="connsiteY224" fmla="*/ 1971875 h 5142778"/>
              <a:gd name="connsiteX225" fmla="*/ 1270940 w 5589240"/>
              <a:gd name="connsiteY225" fmla="*/ 1950194 h 5142778"/>
              <a:gd name="connsiteX226" fmla="*/ 1271740 w 5589240"/>
              <a:gd name="connsiteY226" fmla="*/ 1928441 h 5142778"/>
              <a:gd name="connsiteX227" fmla="*/ 1272422 w 5589240"/>
              <a:gd name="connsiteY227" fmla="*/ 1906616 h 5142778"/>
              <a:gd name="connsiteX228" fmla="*/ 1272986 w 5589240"/>
              <a:gd name="connsiteY228" fmla="*/ 1884718 h 5142778"/>
              <a:gd name="connsiteX229" fmla="*/ 1273430 w 5589240"/>
              <a:gd name="connsiteY229" fmla="*/ 1862747 h 5142778"/>
              <a:gd name="connsiteX230" fmla="*/ 1273755 w 5589240"/>
              <a:gd name="connsiteY230" fmla="*/ 1840700 h 5142778"/>
              <a:gd name="connsiteX231" fmla="*/ 1273961 w 5589240"/>
              <a:gd name="connsiteY231" fmla="*/ 1818581 h 5142778"/>
              <a:gd name="connsiteX232" fmla="*/ 1274005 w 5589240"/>
              <a:gd name="connsiteY232" fmla="*/ 1774114 h 5142778"/>
              <a:gd name="connsiteX233" fmla="*/ 1273844 w 5589240"/>
              <a:gd name="connsiteY233" fmla="*/ 1751767 h 5142778"/>
              <a:gd name="connsiteX234" fmla="*/ 1273558 w 5589240"/>
              <a:gd name="connsiteY234" fmla="*/ 1729342 h 5142778"/>
              <a:gd name="connsiteX235" fmla="*/ 1273150 w 5589240"/>
              <a:gd name="connsiteY235" fmla="*/ 1706841 h 5142778"/>
              <a:gd name="connsiteX236" fmla="*/ 1272616 w 5589240"/>
              <a:gd name="connsiteY236" fmla="*/ 1684263 h 5142778"/>
              <a:gd name="connsiteX237" fmla="*/ 1271956 w 5589240"/>
              <a:gd name="connsiteY237" fmla="*/ 1661605 h 5142778"/>
              <a:gd name="connsiteX238" fmla="*/ 1271170 w 5589240"/>
              <a:gd name="connsiteY238" fmla="*/ 1638868 h 5142778"/>
              <a:gd name="connsiteX239" fmla="*/ 1270256 w 5589240"/>
              <a:gd name="connsiteY239" fmla="*/ 1616053 h 5142778"/>
              <a:gd name="connsiteX240" fmla="*/ 1269215 w 5589240"/>
              <a:gd name="connsiteY240" fmla="*/ 1593157 h 5142778"/>
              <a:gd name="connsiteX241" fmla="*/ 1268044 w 5589240"/>
              <a:gd name="connsiteY241" fmla="*/ 1570181 h 5142778"/>
              <a:gd name="connsiteX242" fmla="*/ 1266744 w 5589240"/>
              <a:gd name="connsiteY242" fmla="*/ 1547124 h 5142778"/>
              <a:gd name="connsiteX243" fmla="*/ 1265314 w 5589240"/>
              <a:gd name="connsiteY243" fmla="*/ 1523985 h 5142778"/>
              <a:gd name="connsiteX244" fmla="*/ 1263753 w 5589240"/>
              <a:gd name="connsiteY244" fmla="*/ 1500764 h 5142778"/>
              <a:gd name="connsiteX245" fmla="*/ 1262060 w 5589240"/>
              <a:gd name="connsiteY245" fmla="*/ 1477461 h 5142778"/>
              <a:gd name="connsiteX246" fmla="*/ 1260234 w 5589240"/>
              <a:gd name="connsiteY246" fmla="*/ 1454074 h 5142778"/>
              <a:gd name="connsiteX247" fmla="*/ 1258276 w 5589240"/>
              <a:gd name="connsiteY247" fmla="*/ 1430604 h 5142778"/>
              <a:gd name="connsiteX248" fmla="*/ 1256182 w 5589240"/>
              <a:gd name="connsiteY248" fmla="*/ 1407049 h 5142778"/>
              <a:gd name="connsiteX249" fmla="*/ 1253955 w 5589240"/>
              <a:gd name="connsiteY249" fmla="*/ 1383410 h 5142778"/>
              <a:gd name="connsiteX250" fmla="*/ 1251592 w 5589240"/>
              <a:gd name="connsiteY250" fmla="*/ 1359685 h 5142778"/>
              <a:gd name="connsiteX251" fmla="*/ 1249092 w 5589240"/>
              <a:gd name="connsiteY251" fmla="*/ 1335873 h 5142778"/>
              <a:gd name="connsiteX252" fmla="*/ 1246456 w 5589240"/>
              <a:gd name="connsiteY252" fmla="*/ 1311977 h 5142778"/>
              <a:gd name="connsiteX253" fmla="*/ 1243681 w 5589240"/>
              <a:gd name="connsiteY253" fmla="*/ 1287992 h 5142778"/>
              <a:gd name="connsiteX254" fmla="*/ 1240769 w 5589240"/>
              <a:gd name="connsiteY254" fmla="*/ 1263921 h 5142778"/>
              <a:gd name="connsiteX255" fmla="*/ 1237716 w 5589240"/>
              <a:gd name="connsiteY255" fmla="*/ 1239761 h 5142778"/>
              <a:gd name="connsiteX256" fmla="*/ 1234524 w 5589240"/>
              <a:gd name="connsiteY256" fmla="*/ 1215513 h 5142778"/>
              <a:gd name="connsiteX257" fmla="*/ 1231190 w 5589240"/>
              <a:gd name="connsiteY257" fmla="*/ 1191176 h 5142778"/>
              <a:gd name="connsiteX258" fmla="*/ 1227715 w 5589240"/>
              <a:gd name="connsiteY258" fmla="*/ 1166749 h 5142778"/>
              <a:gd name="connsiteX259" fmla="*/ 1224099 w 5589240"/>
              <a:gd name="connsiteY259" fmla="*/ 1142232 h 5142778"/>
              <a:gd name="connsiteX260" fmla="*/ 1220339 w 5589240"/>
              <a:gd name="connsiteY260" fmla="*/ 1117624 h 5142778"/>
              <a:gd name="connsiteX261" fmla="*/ 1216434 w 5589240"/>
              <a:gd name="connsiteY261" fmla="*/ 1092925 h 5142778"/>
              <a:gd name="connsiteX262" fmla="*/ 1212386 w 5589240"/>
              <a:gd name="connsiteY262" fmla="*/ 1068134 h 5142778"/>
              <a:gd name="connsiteX263" fmla="*/ 1208192 w 5589240"/>
              <a:gd name="connsiteY263" fmla="*/ 1043251 h 5142778"/>
              <a:gd name="connsiteX264" fmla="*/ 1203852 w 5589240"/>
              <a:gd name="connsiteY264" fmla="*/ 1018274 h 5142778"/>
              <a:gd name="connsiteX265" fmla="*/ 1199365 w 5589240"/>
              <a:gd name="connsiteY265" fmla="*/ 993205 h 5142778"/>
              <a:gd name="connsiteX266" fmla="*/ 1194731 w 5589240"/>
              <a:gd name="connsiteY266" fmla="*/ 968042 h 5142778"/>
              <a:gd name="connsiteX267" fmla="*/ 1189948 w 5589240"/>
              <a:gd name="connsiteY267" fmla="*/ 942784 h 5142778"/>
              <a:gd name="connsiteX268" fmla="*/ 1185016 w 5589240"/>
              <a:gd name="connsiteY268" fmla="*/ 917431 h 5142778"/>
              <a:gd name="connsiteX269" fmla="*/ 1179934 w 5589240"/>
              <a:gd name="connsiteY269" fmla="*/ 891982 h 5142778"/>
              <a:gd name="connsiteX270" fmla="*/ 1174701 w 5589240"/>
              <a:gd name="connsiteY270" fmla="*/ 866438 h 5142778"/>
              <a:gd name="connsiteX271" fmla="*/ 1169317 w 5589240"/>
              <a:gd name="connsiteY271" fmla="*/ 840796 h 5142778"/>
              <a:gd name="connsiteX272" fmla="*/ 1163781 w 5589240"/>
              <a:gd name="connsiteY272" fmla="*/ 815058 h 5142778"/>
              <a:gd name="connsiteX273" fmla="*/ 1158092 w 5589240"/>
              <a:gd name="connsiteY273" fmla="*/ 789222 h 5142778"/>
              <a:gd name="connsiteX274" fmla="*/ 1152249 w 5589240"/>
              <a:gd name="connsiteY274" fmla="*/ 763287 h 5142778"/>
              <a:gd name="connsiteX275" fmla="*/ 1146253 w 5589240"/>
              <a:gd name="connsiteY275" fmla="*/ 737255 h 5142778"/>
              <a:gd name="connsiteX276" fmla="*/ 1140101 w 5589240"/>
              <a:gd name="connsiteY276" fmla="*/ 711122 h 5142778"/>
              <a:gd name="connsiteX277" fmla="*/ 1133793 w 5589240"/>
              <a:gd name="connsiteY277" fmla="*/ 684890 h 5142778"/>
              <a:gd name="connsiteX278" fmla="*/ 1127327 w 5589240"/>
              <a:gd name="connsiteY278" fmla="*/ 658557 h 5142778"/>
              <a:gd name="connsiteX279" fmla="*/ 1120705 w 5589240"/>
              <a:gd name="connsiteY279" fmla="*/ 632123 h 5142778"/>
              <a:gd name="connsiteX280" fmla="*/ 1113925 w 5589240"/>
              <a:gd name="connsiteY280" fmla="*/ 605589 h 5142778"/>
              <a:gd name="connsiteX281" fmla="*/ 1106986 w 5589240"/>
              <a:gd name="connsiteY281" fmla="*/ 578951 h 5142778"/>
              <a:gd name="connsiteX282" fmla="*/ 1099887 w 5589240"/>
              <a:gd name="connsiteY282" fmla="*/ 552212 h 5142778"/>
              <a:gd name="connsiteX283" fmla="*/ 1092628 w 5589240"/>
              <a:gd name="connsiteY283" fmla="*/ 525369 h 5142778"/>
              <a:gd name="connsiteX284" fmla="*/ 1085207 w 5589240"/>
              <a:gd name="connsiteY284" fmla="*/ 498423 h 5142778"/>
              <a:gd name="connsiteX285" fmla="*/ 1077624 w 5589240"/>
              <a:gd name="connsiteY285" fmla="*/ 471372 h 5142778"/>
              <a:gd name="connsiteX286" fmla="*/ 1069880 w 5589240"/>
              <a:gd name="connsiteY286" fmla="*/ 444217 h 5142778"/>
              <a:gd name="connsiteX287" fmla="*/ 1061971 w 5589240"/>
              <a:gd name="connsiteY287" fmla="*/ 416957 h 5142778"/>
              <a:gd name="connsiteX288" fmla="*/ 1053898 w 5589240"/>
              <a:gd name="connsiteY288" fmla="*/ 389591 h 5142778"/>
              <a:gd name="connsiteX289" fmla="*/ 1045660 w 5589240"/>
              <a:gd name="connsiteY289" fmla="*/ 362118 h 5142778"/>
              <a:gd name="connsiteX290" fmla="*/ 1037256 w 5589240"/>
              <a:gd name="connsiteY290" fmla="*/ 334538 h 5142778"/>
              <a:gd name="connsiteX291" fmla="*/ 1028686 w 5589240"/>
              <a:gd name="connsiteY291" fmla="*/ 306852 h 5142778"/>
              <a:gd name="connsiteX292" fmla="*/ 1019950 w 5589240"/>
              <a:gd name="connsiteY292" fmla="*/ 279057 h 5142778"/>
              <a:gd name="connsiteX293" fmla="*/ 1011045 w 5589240"/>
              <a:gd name="connsiteY293" fmla="*/ 251154 h 5142778"/>
              <a:gd name="connsiteX294" fmla="*/ 1001971 w 5589240"/>
              <a:gd name="connsiteY294" fmla="*/ 223142 h 5142778"/>
              <a:gd name="connsiteX295" fmla="*/ 992728 w 5589240"/>
              <a:gd name="connsiteY295" fmla="*/ 195020 h 5142778"/>
              <a:gd name="connsiteX296" fmla="*/ 983314 w 5589240"/>
              <a:gd name="connsiteY296" fmla="*/ 166788 h 5142778"/>
              <a:gd name="connsiteX297" fmla="*/ 973730 w 5589240"/>
              <a:gd name="connsiteY297" fmla="*/ 138446 h 5142778"/>
              <a:gd name="connsiteX298" fmla="*/ 963974 w 5589240"/>
              <a:gd name="connsiteY298" fmla="*/ 109992 h 5142778"/>
              <a:gd name="connsiteX299" fmla="*/ 954045 w 5589240"/>
              <a:gd name="connsiteY299" fmla="*/ 81427 h 5142778"/>
              <a:gd name="connsiteX300" fmla="*/ 943943 w 5589240"/>
              <a:gd name="connsiteY300" fmla="*/ 52750 h 5142778"/>
              <a:gd name="connsiteX301" fmla="*/ 933667 w 5589240"/>
              <a:gd name="connsiteY301"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Lst>
            <a:rect l="l" t="t" r="r" b="b"/>
            <a:pathLst>
              <a:path w="5589240" h="5142778">
                <a:moveTo>
                  <a:pt x="925004" y="0"/>
                </a:moveTo>
                <a:lnTo>
                  <a:pt x="1584176" y="0"/>
                </a:lnTo>
                <a:lnTo>
                  <a:pt x="1763212" y="0"/>
                </a:lnTo>
                <a:lnTo>
                  <a:pt x="5589240" y="0"/>
                </a:lnTo>
                <a:lnTo>
                  <a:pt x="5589240" y="4345781"/>
                </a:lnTo>
                <a:lnTo>
                  <a:pt x="5589238" y="4345781"/>
                </a:lnTo>
                <a:lnTo>
                  <a:pt x="5589238" y="4344165"/>
                </a:lnTo>
                <a:lnTo>
                  <a:pt x="5540450" y="4326824"/>
                </a:lnTo>
                <a:lnTo>
                  <a:pt x="5492379" y="4310591"/>
                </a:lnTo>
                <a:lnTo>
                  <a:pt x="5445012" y="4295447"/>
                </a:lnTo>
                <a:lnTo>
                  <a:pt x="5398338" y="4281374"/>
                </a:lnTo>
                <a:lnTo>
                  <a:pt x="5352340" y="4268353"/>
                </a:lnTo>
                <a:lnTo>
                  <a:pt x="5307008" y="4256365"/>
                </a:lnTo>
                <a:lnTo>
                  <a:pt x="5262327" y="4245394"/>
                </a:lnTo>
                <a:lnTo>
                  <a:pt x="5218286" y="4235421"/>
                </a:lnTo>
                <a:lnTo>
                  <a:pt x="5174871" y="4226427"/>
                </a:lnTo>
                <a:lnTo>
                  <a:pt x="5132068" y="4218394"/>
                </a:lnTo>
                <a:lnTo>
                  <a:pt x="5089864" y="4211304"/>
                </a:lnTo>
                <a:lnTo>
                  <a:pt x="5048250" y="4205138"/>
                </a:lnTo>
                <a:lnTo>
                  <a:pt x="5027658" y="4202397"/>
                </a:lnTo>
                <a:lnTo>
                  <a:pt x="5007207" y="4199880"/>
                </a:lnTo>
                <a:lnTo>
                  <a:pt x="4986898" y="4197584"/>
                </a:lnTo>
                <a:lnTo>
                  <a:pt x="4966726" y="4195509"/>
                </a:lnTo>
                <a:lnTo>
                  <a:pt x="4946692" y="4193650"/>
                </a:lnTo>
                <a:lnTo>
                  <a:pt x="4926792" y="4192007"/>
                </a:lnTo>
                <a:lnTo>
                  <a:pt x="4907028" y="4190577"/>
                </a:lnTo>
                <a:lnTo>
                  <a:pt x="4887393" y="4189358"/>
                </a:lnTo>
                <a:lnTo>
                  <a:pt x="4867891" y="4188346"/>
                </a:lnTo>
                <a:lnTo>
                  <a:pt x="4848516" y="4187541"/>
                </a:lnTo>
                <a:lnTo>
                  <a:pt x="4829270" y="4186940"/>
                </a:lnTo>
                <a:lnTo>
                  <a:pt x="4810148" y="4186540"/>
                </a:lnTo>
                <a:lnTo>
                  <a:pt x="4791151" y="4186339"/>
                </a:lnTo>
                <a:lnTo>
                  <a:pt x="4772275" y="4186336"/>
                </a:lnTo>
                <a:lnTo>
                  <a:pt x="4753521" y="4186526"/>
                </a:lnTo>
                <a:lnTo>
                  <a:pt x="4734884" y="4186909"/>
                </a:lnTo>
                <a:lnTo>
                  <a:pt x="4716367" y="4187483"/>
                </a:lnTo>
                <a:lnTo>
                  <a:pt x="4697964" y="4188243"/>
                </a:lnTo>
                <a:lnTo>
                  <a:pt x="4679676" y="4189190"/>
                </a:lnTo>
                <a:lnTo>
                  <a:pt x="4661500" y="4190320"/>
                </a:lnTo>
                <a:lnTo>
                  <a:pt x="4643435" y="4191630"/>
                </a:lnTo>
                <a:lnTo>
                  <a:pt x="4625479" y="4193119"/>
                </a:lnTo>
                <a:lnTo>
                  <a:pt x="4607631" y="4194785"/>
                </a:lnTo>
                <a:lnTo>
                  <a:pt x="4589889" y="4196625"/>
                </a:lnTo>
                <a:lnTo>
                  <a:pt x="4572251" y="4198636"/>
                </a:lnTo>
                <a:lnTo>
                  <a:pt x="4554716" y="4200817"/>
                </a:lnTo>
                <a:lnTo>
                  <a:pt x="4537282" y="4203166"/>
                </a:lnTo>
                <a:lnTo>
                  <a:pt x="4519948" y="4205679"/>
                </a:lnTo>
                <a:lnTo>
                  <a:pt x="4502712" y="4208355"/>
                </a:lnTo>
                <a:lnTo>
                  <a:pt x="4485571" y="4211191"/>
                </a:lnTo>
                <a:lnTo>
                  <a:pt x="4451572" y="4217335"/>
                </a:lnTo>
                <a:lnTo>
                  <a:pt x="4417939" y="4224094"/>
                </a:lnTo>
                <a:lnTo>
                  <a:pt x="4368146" y="4235344"/>
                </a:lnTo>
                <a:lnTo>
                  <a:pt x="4335369" y="4243558"/>
                </a:lnTo>
                <a:lnTo>
                  <a:pt x="4302911" y="4252322"/>
                </a:lnTo>
                <a:lnTo>
                  <a:pt x="4270761" y="4261618"/>
                </a:lnTo>
                <a:lnTo>
                  <a:pt x="4238903" y="4271428"/>
                </a:lnTo>
                <a:lnTo>
                  <a:pt x="4207327" y="4281734"/>
                </a:lnTo>
                <a:lnTo>
                  <a:pt x="4176018" y="4292517"/>
                </a:lnTo>
                <a:lnTo>
                  <a:pt x="4144964" y="4303758"/>
                </a:lnTo>
                <a:lnTo>
                  <a:pt x="4114151" y="4315440"/>
                </a:lnTo>
                <a:lnTo>
                  <a:pt x="4083566" y="4327545"/>
                </a:lnTo>
                <a:lnTo>
                  <a:pt x="4053198" y="4340054"/>
                </a:lnTo>
                <a:lnTo>
                  <a:pt x="4023031" y="4352948"/>
                </a:lnTo>
                <a:lnTo>
                  <a:pt x="3993054" y="4366210"/>
                </a:lnTo>
                <a:lnTo>
                  <a:pt x="3963254" y="4379822"/>
                </a:lnTo>
                <a:lnTo>
                  <a:pt x="3918855" y="4400854"/>
                </a:lnTo>
                <a:lnTo>
                  <a:pt x="3874780" y="4422570"/>
                </a:lnTo>
                <a:lnTo>
                  <a:pt x="3830984" y="4444908"/>
                </a:lnTo>
                <a:lnTo>
                  <a:pt x="3787424" y="4467805"/>
                </a:lnTo>
                <a:lnTo>
                  <a:pt x="3729634" y="4499099"/>
                </a:lnTo>
                <a:lnTo>
                  <a:pt x="3643361" y="4547383"/>
                </a:lnTo>
                <a:lnTo>
                  <a:pt x="3427694" y="4672140"/>
                </a:lnTo>
                <a:lnTo>
                  <a:pt x="3267070" y="4763822"/>
                </a:lnTo>
                <a:lnTo>
                  <a:pt x="3192696" y="4804607"/>
                </a:lnTo>
                <a:lnTo>
                  <a:pt x="3132387" y="4836560"/>
                </a:lnTo>
                <a:lnTo>
                  <a:pt x="3086616" y="4860036"/>
                </a:lnTo>
                <a:lnTo>
                  <a:pt x="3040332" y="4883024"/>
                </a:lnTo>
                <a:lnTo>
                  <a:pt x="2993492" y="4905462"/>
                </a:lnTo>
                <a:lnTo>
                  <a:pt x="2946052" y="4927290"/>
                </a:lnTo>
                <a:lnTo>
                  <a:pt x="2914070" y="4941472"/>
                </a:lnTo>
                <a:lnTo>
                  <a:pt x="2881789" y="4955337"/>
                </a:lnTo>
                <a:lnTo>
                  <a:pt x="2849196" y="4968866"/>
                </a:lnTo>
                <a:lnTo>
                  <a:pt x="2816278" y="4982041"/>
                </a:lnTo>
                <a:lnTo>
                  <a:pt x="2783021" y="4994845"/>
                </a:lnTo>
                <a:lnTo>
                  <a:pt x="2749413" y="5007258"/>
                </a:lnTo>
                <a:lnTo>
                  <a:pt x="2715440" y="5019263"/>
                </a:lnTo>
                <a:lnTo>
                  <a:pt x="2681090" y="5030841"/>
                </a:lnTo>
                <a:lnTo>
                  <a:pt x="2646349" y="5041974"/>
                </a:lnTo>
                <a:lnTo>
                  <a:pt x="2611205" y="5052643"/>
                </a:lnTo>
                <a:lnTo>
                  <a:pt x="2575645" y="5062831"/>
                </a:lnTo>
                <a:lnTo>
                  <a:pt x="2539655" y="5072519"/>
                </a:lnTo>
                <a:lnTo>
                  <a:pt x="2503222" y="5081689"/>
                </a:lnTo>
                <a:lnTo>
                  <a:pt x="2466334" y="5090323"/>
                </a:lnTo>
                <a:lnTo>
                  <a:pt x="2428977" y="5098402"/>
                </a:lnTo>
                <a:lnTo>
                  <a:pt x="2391138" y="5105908"/>
                </a:lnTo>
                <a:lnTo>
                  <a:pt x="2352805" y="5112824"/>
                </a:lnTo>
                <a:lnTo>
                  <a:pt x="2313964" y="5119129"/>
                </a:lnTo>
                <a:lnTo>
                  <a:pt x="2274602" y="5124807"/>
                </a:lnTo>
                <a:lnTo>
                  <a:pt x="2234707" y="5129839"/>
                </a:lnTo>
                <a:lnTo>
                  <a:pt x="2194264" y="5134207"/>
                </a:lnTo>
                <a:lnTo>
                  <a:pt x="2153262" y="5137893"/>
                </a:lnTo>
                <a:lnTo>
                  <a:pt x="2111687" y="5140877"/>
                </a:lnTo>
                <a:lnTo>
                  <a:pt x="2076318" y="5142778"/>
                </a:lnTo>
                <a:lnTo>
                  <a:pt x="1763212" y="5142778"/>
                </a:lnTo>
                <a:lnTo>
                  <a:pt x="1584176"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259200" y="1062002"/>
            <a:ext cx="1926000" cy="184666"/>
          </a:xfrm>
        </p:spPr>
        <p:txBody>
          <a:bodyPr/>
          <a:lstStyle>
            <a:lvl1pPr>
              <a:defRPr sz="1200" b="0">
                <a:solidFill>
                  <a:schemeClr val="tx1"/>
                </a:solidFill>
              </a:defRPr>
            </a:lvl1pPr>
            <a:lvl2pPr>
              <a:defRPr sz="1091"/>
            </a:lvl2pPr>
            <a:lvl3pPr marL="0" indent="0">
              <a:buNone/>
              <a:defRPr sz="1091"/>
            </a:lvl3pPr>
            <a:lvl4pPr>
              <a:defRPr sz="1091"/>
            </a:lvl4pPr>
            <a:lvl5pPr>
              <a:defRPr sz="1091"/>
            </a:lvl5pPr>
          </a:lstStyle>
          <a:p>
            <a:pPr lvl="0"/>
            <a:r>
              <a:rPr lang="en-GB" dirty="0"/>
              <a:t>Edit Master text styles</a:t>
            </a:r>
          </a:p>
        </p:txBody>
      </p:sp>
      <p:sp>
        <p:nvSpPr>
          <p:cNvPr id="27" name="Round Diagonal Corner Rectangle 4">
            <a:extLst>
              <a:ext uri="{FF2B5EF4-FFF2-40B4-BE49-F238E27FC236}">
                <a16:creationId xmlns:a16="http://schemas.microsoft.com/office/drawing/2014/main" id="{5472E513-C4DA-46FF-8A31-804E726ADAB0}"/>
              </a:ext>
            </a:extLst>
          </p:cNvPr>
          <p:cNvSpPr/>
          <p:nvPr userDrawn="1"/>
        </p:nvSpPr>
        <p:spPr>
          <a:xfrm>
            <a:off x="7039270" y="-2228"/>
            <a:ext cx="1826334" cy="261186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00" b="1" noProof="0" dirty="0">
                <a:solidFill>
                  <a:schemeClr val="bg1">
                    <a:lumMod val="50000"/>
                  </a:schemeClr>
                </a:solidFill>
              </a:rPr>
              <a:t>Image placeholders</a:t>
            </a:r>
          </a:p>
          <a:p>
            <a:pPr marL="0" lvl="1" indent="0">
              <a:spcAft>
                <a:spcPts val="99"/>
              </a:spcAft>
            </a:pPr>
            <a:r>
              <a:rPr lang="en-GB" sz="600"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00"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00"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image and ‘insert’</a:t>
            </a:r>
          </a:p>
          <a:p>
            <a:pPr marL="0" lvl="2" indent="0">
              <a:spcAft>
                <a:spcPts val="99"/>
              </a:spcAft>
              <a:buFontTx/>
              <a:buNone/>
            </a:pPr>
            <a:r>
              <a:rPr lang="en-GB" sz="600" noProof="0" dirty="0">
                <a:solidFill>
                  <a:schemeClr val="bg1">
                    <a:lumMod val="50000"/>
                  </a:schemeClr>
                </a:solidFill>
              </a:rPr>
              <a:t>When you have reset the slide the image may need readjusting</a:t>
            </a:r>
          </a:p>
          <a:p>
            <a:pPr marL="0" lvl="1" indent="0">
              <a:spcAft>
                <a:spcPts val="99"/>
              </a:spcAft>
            </a:pPr>
            <a:r>
              <a:rPr lang="en-GB" sz="600" b="1" noProof="0" dirty="0">
                <a:solidFill>
                  <a:schemeClr val="bg1">
                    <a:lumMod val="50000"/>
                  </a:schemeClr>
                </a:solidFill>
              </a:rPr>
              <a:t>Insert image</a:t>
            </a:r>
          </a:p>
          <a:p>
            <a:pPr marL="0" lvl="1" indent="0">
              <a:spcAft>
                <a:spcPts val="99"/>
              </a:spcAft>
            </a:pPr>
            <a:r>
              <a:rPr lang="en-GB" sz="600" noProof="0" dirty="0">
                <a:solidFill>
                  <a:schemeClr val="bg1">
                    <a:lumMod val="50000"/>
                  </a:schemeClr>
                </a:solidFill>
              </a:rPr>
              <a:t>To insert an image click on the ‘picture placeholder icon’, navigate to the file and insert.</a:t>
            </a:r>
          </a:p>
          <a:p>
            <a:pPr>
              <a:spcAft>
                <a:spcPts val="99"/>
              </a:spcAft>
            </a:pPr>
            <a:r>
              <a:rPr lang="en-GB" sz="600" b="1" noProof="0" dirty="0">
                <a:solidFill>
                  <a:schemeClr val="bg1">
                    <a:lumMod val="50000"/>
                  </a:schemeClr>
                </a:solidFill>
              </a:rPr>
              <a:t>Crop image</a:t>
            </a:r>
          </a:p>
          <a:p>
            <a:pPr marL="0" lvl="1" indent="0">
              <a:spcAft>
                <a:spcPts val="99"/>
              </a:spcAft>
            </a:pPr>
            <a:r>
              <a:rPr lang="en-GB" sz="600"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‘Crop’</a:t>
            </a:r>
          </a:p>
          <a:p>
            <a:pPr marL="0" indent="0">
              <a:spcAft>
                <a:spcPts val="102"/>
              </a:spcAft>
              <a:buFont typeface="Arial" pitchFamily="34" charset="0"/>
              <a:buNone/>
            </a:pPr>
            <a:r>
              <a:rPr lang="en-GB" sz="600"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00"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00" kern="1200" noProof="0" dirty="0">
              <a:solidFill>
                <a:schemeClr val="bg1">
                  <a:lumMod val="50000"/>
                </a:schemeClr>
              </a:solidFill>
              <a:latin typeface="+mn-lt"/>
              <a:ea typeface="+mn-ea"/>
              <a:cs typeface="+mn-cs"/>
            </a:endParaRPr>
          </a:p>
          <a:p>
            <a:pPr marL="0" indent="0" algn="l" defTabSz="237590" rtl="0" fontAlgn="base">
              <a:spcBef>
                <a:spcPct val="0"/>
              </a:spcBef>
              <a:spcAft>
                <a:spcPts val="102"/>
              </a:spcAft>
              <a:buFont typeface="Arial" pitchFamily="34" charset="0"/>
              <a:buNone/>
            </a:pPr>
            <a:endParaRPr lang="en-GB" sz="600" kern="1200" noProof="0" dirty="0">
              <a:solidFill>
                <a:schemeClr val="bg1">
                  <a:lumMod val="50000"/>
                </a:schemeClr>
              </a:solidFill>
              <a:latin typeface="+mn-lt"/>
              <a:ea typeface="+mn-ea"/>
              <a:cs typeface="+mn-cs"/>
            </a:endParaRPr>
          </a:p>
        </p:txBody>
      </p:sp>
      <p:sp>
        <p:nvSpPr>
          <p:cNvPr id="28" name="Rectangle 27">
            <a:extLst>
              <a:ext uri="{FF2B5EF4-FFF2-40B4-BE49-F238E27FC236}">
                <a16:creationId xmlns:a16="http://schemas.microsoft.com/office/drawing/2014/main" id="{E4CAD961-9BB4-447E-A335-F3264F9C9BE7}"/>
              </a:ext>
            </a:extLst>
          </p:cNvPr>
          <p:cNvSpPr/>
          <p:nvPr userDrawn="1"/>
        </p:nvSpPr>
        <p:spPr>
          <a:xfrm>
            <a:off x="7064414" y="2365888"/>
            <a:ext cx="1693177" cy="92333"/>
          </a:xfrm>
          <a:prstGeom prst="rect">
            <a:avLst/>
          </a:prstGeom>
          <a:noFill/>
        </p:spPr>
        <p:txBody>
          <a:bodyPr wrap="square" lIns="0" tIns="0" rIns="0" bIns="0" rtlCol="0" anchor="ctr">
            <a:spAutoFit/>
          </a:bodyPr>
          <a:lstStyle/>
          <a:p>
            <a:r>
              <a:rPr lang="en-GB" sz="600"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F3EDA45A-BF54-48C0-A6DC-EF9F7E2B80E6}"/>
              </a:ext>
            </a:extLst>
          </p:cNvPr>
          <p:cNvPicPr>
            <a:picLocks noChangeAspect="1"/>
          </p:cNvPicPr>
          <p:nvPr userDrawn="1"/>
        </p:nvPicPr>
        <p:blipFill>
          <a:blip r:embed="rId2"/>
          <a:stretch>
            <a:fillRect/>
          </a:stretch>
        </p:blipFill>
        <p:spPr>
          <a:xfrm>
            <a:off x="5254839" y="4677058"/>
            <a:ext cx="1346555" cy="201156"/>
          </a:xfrm>
          <a:prstGeom prst="rect">
            <a:avLst/>
          </a:prstGeom>
        </p:spPr>
      </p:pic>
      <p:sp>
        <p:nvSpPr>
          <p:cNvPr id="2" name="Title 1">
            <a:extLst>
              <a:ext uri="{FF2B5EF4-FFF2-40B4-BE49-F238E27FC236}">
                <a16:creationId xmlns:a16="http://schemas.microsoft.com/office/drawing/2014/main" id="{7EE6D56A-DBB6-4503-8C1A-7F8B1E5D935C}"/>
              </a:ext>
            </a:extLst>
          </p:cNvPr>
          <p:cNvSpPr>
            <a:spLocks noGrp="1"/>
          </p:cNvSpPr>
          <p:nvPr>
            <p:ph type="title"/>
          </p:nvPr>
        </p:nvSpPr>
        <p:spPr>
          <a:xfrm>
            <a:off x="260350" y="369792"/>
            <a:ext cx="1927225" cy="295466"/>
          </a:xfrm>
        </p:spPr>
        <p:txBody>
          <a:bodyPr/>
          <a:lstStyle/>
          <a:p>
            <a:r>
              <a:rPr lang="en-US" dirty="0"/>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4670825" y="1062002"/>
            <a:ext cx="1926825" cy="184666"/>
          </a:xfrm>
        </p:spPr>
        <p:txBody>
          <a:bodyPr/>
          <a:lstStyle>
            <a:lvl1pPr>
              <a:defRPr sz="1200" b="0">
                <a:solidFill>
                  <a:schemeClr val="tx1"/>
                </a:solidFill>
              </a:defRPr>
            </a:lvl1pPr>
            <a:lvl2pPr>
              <a:defRPr sz="1091"/>
            </a:lvl2pPr>
            <a:lvl3pPr marL="0" indent="0">
              <a:buNone/>
              <a:defRPr sz="1091"/>
            </a:lvl3pPr>
            <a:lvl4pPr>
              <a:defRPr sz="1091"/>
            </a:lvl4pPr>
            <a:lvl5pPr>
              <a:defRPr sz="1091"/>
            </a:lvl5pPr>
          </a:lstStyle>
          <a:p>
            <a:pPr lvl="0"/>
            <a:r>
              <a:rPr lang="en-GB" dirty="0"/>
              <a:t>Edit Master text styles</a:t>
            </a:r>
          </a:p>
        </p:txBody>
      </p:sp>
      <p:sp>
        <p:nvSpPr>
          <p:cNvPr id="27" name="Picture Placeholder 26">
            <a:extLst>
              <a:ext uri="{FF2B5EF4-FFF2-40B4-BE49-F238E27FC236}">
                <a16:creationId xmlns:a16="http://schemas.microsoft.com/office/drawing/2014/main" id="{3F19B7B7-D52F-4E36-AB3C-BA1D5B64B529}"/>
              </a:ext>
            </a:extLst>
          </p:cNvPr>
          <p:cNvSpPr>
            <a:spLocks noGrp="1"/>
          </p:cNvSpPr>
          <p:nvPr>
            <p:ph type="pic" sz="quarter" idx="16" hasCustomPrompt="1"/>
          </p:nvPr>
        </p:nvSpPr>
        <p:spPr>
          <a:xfrm>
            <a:off x="0" y="0"/>
            <a:ext cx="5143789" cy="5142778"/>
          </a:xfrm>
          <a:custGeom>
            <a:avLst/>
            <a:gdLst>
              <a:gd name="connsiteX0" fmla="*/ 0 w 5143789"/>
              <a:gd name="connsiteY0" fmla="*/ 0 h 5142778"/>
              <a:gd name="connsiteX1" fmla="*/ 4219042 w 5143789"/>
              <a:gd name="connsiteY1" fmla="*/ 0 h 5142778"/>
              <a:gd name="connsiteX2" fmla="*/ 4210279 w 5143789"/>
              <a:gd name="connsiteY2" fmla="*/ 24236 h 5142778"/>
              <a:gd name="connsiteX3" fmla="*/ 4200003 w 5143789"/>
              <a:gd name="connsiteY3" fmla="*/ 53027 h 5142778"/>
              <a:gd name="connsiteX4" fmla="*/ 4189901 w 5143789"/>
              <a:gd name="connsiteY4" fmla="*/ 81704 h 5142778"/>
              <a:gd name="connsiteX5" fmla="*/ 4179972 w 5143789"/>
              <a:gd name="connsiteY5" fmla="*/ 110269 h 5142778"/>
              <a:gd name="connsiteX6" fmla="*/ 4170216 w 5143789"/>
              <a:gd name="connsiteY6" fmla="*/ 138723 h 5142778"/>
              <a:gd name="connsiteX7" fmla="*/ 4160631 w 5143789"/>
              <a:gd name="connsiteY7" fmla="*/ 167065 h 5142778"/>
              <a:gd name="connsiteX8" fmla="*/ 4151218 w 5143789"/>
              <a:gd name="connsiteY8" fmla="*/ 195297 h 5142778"/>
              <a:gd name="connsiteX9" fmla="*/ 4141975 w 5143789"/>
              <a:gd name="connsiteY9" fmla="*/ 223418 h 5142778"/>
              <a:gd name="connsiteX10" fmla="*/ 4132901 w 5143789"/>
              <a:gd name="connsiteY10" fmla="*/ 251430 h 5142778"/>
              <a:gd name="connsiteX11" fmla="*/ 4123996 w 5143789"/>
              <a:gd name="connsiteY11" fmla="*/ 279334 h 5142778"/>
              <a:gd name="connsiteX12" fmla="*/ 4115259 w 5143789"/>
              <a:gd name="connsiteY12" fmla="*/ 307128 h 5142778"/>
              <a:gd name="connsiteX13" fmla="*/ 4106689 w 5143789"/>
              <a:gd name="connsiteY13" fmla="*/ 334815 h 5142778"/>
              <a:gd name="connsiteX14" fmla="*/ 4098285 w 5143789"/>
              <a:gd name="connsiteY14" fmla="*/ 362394 h 5142778"/>
              <a:gd name="connsiteX15" fmla="*/ 4090048 w 5143789"/>
              <a:gd name="connsiteY15" fmla="*/ 389867 h 5142778"/>
              <a:gd name="connsiteX16" fmla="*/ 4081975 w 5143789"/>
              <a:gd name="connsiteY16" fmla="*/ 417233 h 5142778"/>
              <a:gd name="connsiteX17" fmla="*/ 4074066 w 5143789"/>
              <a:gd name="connsiteY17" fmla="*/ 444493 h 5142778"/>
              <a:gd name="connsiteX18" fmla="*/ 4066321 w 5143789"/>
              <a:gd name="connsiteY18" fmla="*/ 471648 h 5142778"/>
              <a:gd name="connsiteX19" fmla="*/ 4058739 w 5143789"/>
              <a:gd name="connsiteY19" fmla="*/ 498699 h 5142778"/>
              <a:gd name="connsiteX20" fmla="*/ 4051318 w 5143789"/>
              <a:gd name="connsiteY20" fmla="*/ 525645 h 5142778"/>
              <a:gd name="connsiteX21" fmla="*/ 4044059 w 5143789"/>
              <a:gd name="connsiteY21" fmla="*/ 552488 h 5142778"/>
              <a:gd name="connsiteX22" fmla="*/ 4036960 w 5143789"/>
              <a:gd name="connsiteY22" fmla="*/ 579227 h 5142778"/>
              <a:gd name="connsiteX23" fmla="*/ 4030021 w 5143789"/>
              <a:gd name="connsiteY23" fmla="*/ 605865 h 5142778"/>
              <a:gd name="connsiteX24" fmla="*/ 4023240 w 5143789"/>
              <a:gd name="connsiteY24" fmla="*/ 632400 h 5142778"/>
              <a:gd name="connsiteX25" fmla="*/ 4016618 w 5143789"/>
              <a:gd name="connsiteY25" fmla="*/ 658833 h 5142778"/>
              <a:gd name="connsiteX26" fmla="*/ 4010154 w 5143789"/>
              <a:gd name="connsiteY26" fmla="*/ 685166 h 5142778"/>
              <a:gd name="connsiteX27" fmla="*/ 4003845 w 5143789"/>
              <a:gd name="connsiteY27" fmla="*/ 711398 h 5142778"/>
              <a:gd name="connsiteX28" fmla="*/ 3997693 w 5143789"/>
              <a:gd name="connsiteY28" fmla="*/ 737530 h 5142778"/>
              <a:gd name="connsiteX29" fmla="*/ 3991696 w 5143789"/>
              <a:gd name="connsiteY29" fmla="*/ 763564 h 5142778"/>
              <a:gd name="connsiteX30" fmla="*/ 3985854 w 5143789"/>
              <a:gd name="connsiteY30" fmla="*/ 789498 h 5142778"/>
              <a:gd name="connsiteX31" fmla="*/ 3980165 w 5143789"/>
              <a:gd name="connsiteY31" fmla="*/ 815334 h 5142778"/>
              <a:gd name="connsiteX32" fmla="*/ 3974629 w 5143789"/>
              <a:gd name="connsiteY32" fmla="*/ 841072 h 5142778"/>
              <a:gd name="connsiteX33" fmla="*/ 3969245 w 5143789"/>
              <a:gd name="connsiteY33" fmla="*/ 866713 h 5142778"/>
              <a:gd name="connsiteX34" fmla="*/ 3964012 w 5143789"/>
              <a:gd name="connsiteY34" fmla="*/ 892258 h 5142778"/>
              <a:gd name="connsiteX35" fmla="*/ 3958930 w 5143789"/>
              <a:gd name="connsiteY35" fmla="*/ 917706 h 5142778"/>
              <a:gd name="connsiteX36" fmla="*/ 3953998 w 5143789"/>
              <a:gd name="connsiteY36" fmla="*/ 943059 h 5142778"/>
              <a:gd name="connsiteX37" fmla="*/ 3949215 w 5143789"/>
              <a:gd name="connsiteY37" fmla="*/ 968317 h 5142778"/>
              <a:gd name="connsiteX38" fmla="*/ 3944581 w 5143789"/>
              <a:gd name="connsiteY38" fmla="*/ 993480 h 5142778"/>
              <a:gd name="connsiteX39" fmla="*/ 3940094 w 5143789"/>
              <a:gd name="connsiteY39" fmla="*/ 1018549 h 5142778"/>
              <a:gd name="connsiteX40" fmla="*/ 3935754 w 5143789"/>
              <a:gd name="connsiteY40" fmla="*/ 1043526 h 5142778"/>
              <a:gd name="connsiteX41" fmla="*/ 3931560 w 5143789"/>
              <a:gd name="connsiteY41" fmla="*/ 1068409 h 5142778"/>
              <a:gd name="connsiteX42" fmla="*/ 3927511 w 5143789"/>
              <a:gd name="connsiteY42" fmla="*/ 1093200 h 5142778"/>
              <a:gd name="connsiteX43" fmla="*/ 3923607 w 5143789"/>
              <a:gd name="connsiteY43" fmla="*/ 1117899 h 5142778"/>
              <a:gd name="connsiteX44" fmla="*/ 3919847 w 5143789"/>
              <a:gd name="connsiteY44" fmla="*/ 1142506 h 5142778"/>
              <a:gd name="connsiteX45" fmla="*/ 3916230 w 5143789"/>
              <a:gd name="connsiteY45" fmla="*/ 1167024 h 5142778"/>
              <a:gd name="connsiteX46" fmla="*/ 3912755 w 5143789"/>
              <a:gd name="connsiteY46" fmla="*/ 1191451 h 5142778"/>
              <a:gd name="connsiteX47" fmla="*/ 3909422 w 5143789"/>
              <a:gd name="connsiteY47" fmla="*/ 1215788 h 5142778"/>
              <a:gd name="connsiteX48" fmla="*/ 3906229 w 5143789"/>
              <a:gd name="connsiteY48" fmla="*/ 1240036 h 5142778"/>
              <a:gd name="connsiteX49" fmla="*/ 3903177 w 5143789"/>
              <a:gd name="connsiteY49" fmla="*/ 1264195 h 5142778"/>
              <a:gd name="connsiteX50" fmla="*/ 3900264 w 5143789"/>
              <a:gd name="connsiteY50" fmla="*/ 1288267 h 5142778"/>
              <a:gd name="connsiteX51" fmla="*/ 3897490 w 5143789"/>
              <a:gd name="connsiteY51" fmla="*/ 1312251 h 5142778"/>
              <a:gd name="connsiteX52" fmla="*/ 3894854 w 5143789"/>
              <a:gd name="connsiteY52" fmla="*/ 1336148 h 5142778"/>
              <a:gd name="connsiteX53" fmla="*/ 3892354 w 5143789"/>
              <a:gd name="connsiteY53" fmla="*/ 1359959 h 5142778"/>
              <a:gd name="connsiteX54" fmla="*/ 3889991 w 5143789"/>
              <a:gd name="connsiteY54" fmla="*/ 1383684 h 5142778"/>
              <a:gd name="connsiteX55" fmla="*/ 3887763 w 5143789"/>
              <a:gd name="connsiteY55" fmla="*/ 1407323 h 5142778"/>
              <a:gd name="connsiteX56" fmla="*/ 3885670 w 5143789"/>
              <a:gd name="connsiteY56" fmla="*/ 1430878 h 5142778"/>
              <a:gd name="connsiteX57" fmla="*/ 3883711 w 5143789"/>
              <a:gd name="connsiteY57" fmla="*/ 1454348 h 5142778"/>
              <a:gd name="connsiteX58" fmla="*/ 3881886 w 5143789"/>
              <a:gd name="connsiteY58" fmla="*/ 1477735 h 5142778"/>
              <a:gd name="connsiteX59" fmla="*/ 3880193 w 5143789"/>
              <a:gd name="connsiteY59" fmla="*/ 1501038 h 5142778"/>
              <a:gd name="connsiteX60" fmla="*/ 3878632 w 5143789"/>
              <a:gd name="connsiteY60" fmla="*/ 1524260 h 5142778"/>
              <a:gd name="connsiteX61" fmla="*/ 3877201 w 5143789"/>
              <a:gd name="connsiteY61" fmla="*/ 1547398 h 5142778"/>
              <a:gd name="connsiteX62" fmla="*/ 3875902 w 5143789"/>
              <a:gd name="connsiteY62" fmla="*/ 1570455 h 5142778"/>
              <a:gd name="connsiteX63" fmla="*/ 3874731 w 5143789"/>
              <a:gd name="connsiteY63" fmla="*/ 1593432 h 5142778"/>
              <a:gd name="connsiteX64" fmla="*/ 3873690 w 5143789"/>
              <a:gd name="connsiteY64" fmla="*/ 1616327 h 5142778"/>
              <a:gd name="connsiteX65" fmla="*/ 3872776 w 5143789"/>
              <a:gd name="connsiteY65" fmla="*/ 1639143 h 5142778"/>
              <a:gd name="connsiteX66" fmla="*/ 3871990 w 5143789"/>
              <a:gd name="connsiteY66" fmla="*/ 1661879 h 5142778"/>
              <a:gd name="connsiteX67" fmla="*/ 3871330 w 5143789"/>
              <a:gd name="connsiteY67" fmla="*/ 1684536 h 5142778"/>
              <a:gd name="connsiteX68" fmla="*/ 3870796 w 5143789"/>
              <a:gd name="connsiteY68" fmla="*/ 1707115 h 5142778"/>
              <a:gd name="connsiteX69" fmla="*/ 3870387 w 5143789"/>
              <a:gd name="connsiteY69" fmla="*/ 1729617 h 5142778"/>
              <a:gd name="connsiteX70" fmla="*/ 3870102 w 5143789"/>
              <a:gd name="connsiteY70" fmla="*/ 1752041 h 5142778"/>
              <a:gd name="connsiteX71" fmla="*/ 3869941 w 5143789"/>
              <a:gd name="connsiteY71" fmla="*/ 1774388 h 5142778"/>
              <a:gd name="connsiteX72" fmla="*/ 3869902 w 5143789"/>
              <a:gd name="connsiteY72" fmla="*/ 1796659 h 5142778"/>
              <a:gd name="connsiteX73" fmla="*/ 3869986 w 5143789"/>
              <a:gd name="connsiteY73" fmla="*/ 1818854 h 5142778"/>
              <a:gd name="connsiteX74" fmla="*/ 3870190 w 5143789"/>
              <a:gd name="connsiteY74" fmla="*/ 1840975 h 5142778"/>
              <a:gd name="connsiteX75" fmla="*/ 3870515 w 5143789"/>
              <a:gd name="connsiteY75" fmla="*/ 1863020 h 5142778"/>
              <a:gd name="connsiteX76" fmla="*/ 3870960 w 5143789"/>
              <a:gd name="connsiteY76" fmla="*/ 1884992 h 5142778"/>
              <a:gd name="connsiteX77" fmla="*/ 3871524 w 5143789"/>
              <a:gd name="connsiteY77" fmla="*/ 1906890 h 5142778"/>
              <a:gd name="connsiteX78" fmla="*/ 3872206 w 5143789"/>
              <a:gd name="connsiteY78" fmla="*/ 1928715 h 5142778"/>
              <a:gd name="connsiteX79" fmla="*/ 3873005 w 5143789"/>
              <a:gd name="connsiteY79" fmla="*/ 1950468 h 5142778"/>
              <a:gd name="connsiteX80" fmla="*/ 3873921 w 5143789"/>
              <a:gd name="connsiteY80" fmla="*/ 1972149 h 5142778"/>
              <a:gd name="connsiteX81" fmla="*/ 3874954 w 5143789"/>
              <a:gd name="connsiteY81" fmla="*/ 1993758 h 5142778"/>
              <a:gd name="connsiteX82" fmla="*/ 3876101 w 5143789"/>
              <a:gd name="connsiteY82" fmla="*/ 2015297 h 5142778"/>
              <a:gd name="connsiteX83" fmla="*/ 3877362 w 5143789"/>
              <a:gd name="connsiteY83" fmla="*/ 2036765 h 5142778"/>
              <a:gd name="connsiteX84" fmla="*/ 3878738 w 5143789"/>
              <a:gd name="connsiteY84" fmla="*/ 2058164 h 5142778"/>
              <a:gd name="connsiteX85" fmla="*/ 3880227 w 5143789"/>
              <a:gd name="connsiteY85" fmla="*/ 2079493 h 5142778"/>
              <a:gd name="connsiteX86" fmla="*/ 3881827 w 5143789"/>
              <a:gd name="connsiteY86" fmla="*/ 2100754 h 5142778"/>
              <a:gd name="connsiteX87" fmla="*/ 3883539 w 5143789"/>
              <a:gd name="connsiteY87" fmla="*/ 2121947 h 5142778"/>
              <a:gd name="connsiteX88" fmla="*/ 3885362 w 5143789"/>
              <a:gd name="connsiteY88" fmla="*/ 2143072 h 5142778"/>
              <a:gd name="connsiteX89" fmla="*/ 3887294 w 5143789"/>
              <a:gd name="connsiteY89" fmla="*/ 2164130 h 5142778"/>
              <a:gd name="connsiteX90" fmla="*/ 3889336 w 5143789"/>
              <a:gd name="connsiteY90" fmla="*/ 2185121 h 5142778"/>
              <a:gd name="connsiteX91" fmla="*/ 3891486 w 5143789"/>
              <a:gd name="connsiteY91" fmla="*/ 2206047 h 5142778"/>
              <a:gd name="connsiteX92" fmla="*/ 3893744 w 5143789"/>
              <a:gd name="connsiteY92" fmla="*/ 2226907 h 5142778"/>
              <a:gd name="connsiteX93" fmla="*/ 3896109 w 5143789"/>
              <a:gd name="connsiteY93" fmla="*/ 2247702 h 5142778"/>
              <a:gd name="connsiteX94" fmla="*/ 3898580 w 5143789"/>
              <a:gd name="connsiteY94" fmla="*/ 2268433 h 5142778"/>
              <a:gd name="connsiteX95" fmla="*/ 3901156 w 5143789"/>
              <a:gd name="connsiteY95" fmla="*/ 2289100 h 5142778"/>
              <a:gd name="connsiteX96" fmla="*/ 3903837 w 5143789"/>
              <a:gd name="connsiteY96" fmla="*/ 2309704 h 5142778"/>
              <a:gd name="connsiteX97" fmla="*/ 3906622 w 5143789"/>
              <a:gd name="connsiteY97" fmla="*/ 2330244 h 5142778"/>
              <a:gd name="connsiteX98" fmla="*/ 3909510 w 5143789"/>
              <a:gd name="connsiteY98" fmla="*/ 2350723 h 5142778"/>
              <a:gd name="connsiteX99" fmla="*/ 3912500 w 5143789"/>
              <a:gd name="connsiteY99" fmla="*/ 2371141 h 5142778"/>
              <a:gd name="connsiteX100" fmla="*/ 3915592 w 5143789"/>
              <a:gd name="connsiteY100" fmla="*/ 2391496 h 5142778"/>
              <a:gd name="connsiteX101" fmla="*/ 3918785 w 5143789"/>
              <a:gd name="connsiteY101" fmla="*/ 2411792 h 5142778"/>
              <a:gd name="connsiteX102" fmla="*/ 3922078 w 5143789"/>
              <a:gd name="connsiteY102" fmla="*/ 2432027 h 5142778"/>
              <a:gd name="connsiteX103" fmla="*/ 3925471 w 5143789"/>
              <a:gd name="connsiteY103" fmla="*/ 2452203 h 5142778"/>
              <a:gd name="connsiteX104" fmla="*/ 3928961 w 5143789"/>
              <a:gd name="connsiteY104" fmla="*/ 2472320 h 5142778"/>
              <a:gd name="connsiteX105" fmla="*/ 3932550 w 5143789"/>
              <a:gd name="connsiteY105" fmla="*/ 2492378 h 5142778"/>
              <a:gd name="connsiteX106" fmla="*/ 3936236 w 5143789"/>
              <a:gd name="connsiteY106" fmla="*/ 2512378 h 5142778"/>
              <a:gd name="connsiteX107" fmla="*/ 3940018 w 5143789"/>
              <a:gd name="connsiteY107" fmla="*/ 2532321 h 5142778"/>
              <a:gd name="connsiteX108" fmla="*/ 3943896 w 5143789"/>
              <a:gd name="connsiteY108" fmla="*/ 2552207 h 5142778"/>
              <a:gd name="connsiteX109" fmla="*/ 3947869 w 5143789"/>
              <a:gd name="connsiteY109" fmla="*/ 2572037 h 5142778"/>
              <a:gd name="connsiteX110" fmla="*/ 3951936 w 5143789"/>
              <a:gd name="connsiteY110" fmla="*/ 2591811 h 5142778"/>
              <a:gd name="connsiteX111" fmla="*/ 3956096 w 5143789"/>
              <a:gd name="connsiteY111" fmla="*/ 2611531 h 5142778"/>
              <a:gd name="connsiteX112" fmla="*/ 3960349 w 5143789"/>
              <a:gd name="connsiteY112" fmla="*/ 2631195 h 5142778"/>
              <a:gd name="connsiteX113" fmla="*/ 3964694 w 5143789"/>
              <a:gd name="connsiteY113" fmla="*/ 2650805 h 5142778"/>
              <a:gd name="connsiteX114" fmla="*/ 3969129 w 5143789"/>
              <a:gd name="connsiteY114" fmla="*/ 2670361 h 5142778"/>
              <a:gd name="connsiteX115" fmla="*/ 3973655 w 5143789"/>
              <a:gd name="connsiteY115" fmla="*/ 2689864 h 5142778"/>
              <a:gd name="connsiteX116" fmla="*/ 3978271 w 5143789"/>
              <a:gd name="connsiteY116" fmla="*/ 2709315 h 5142778"/>
              <a:gd name="connsiteX117" fmla="*/ 3982975 w 5143789"/>
              <a:gd name="connsiteY117" fmla="*/ 2728714 h 5142778"/>
              <a:gd name="connsiteX118" fmla="*/ 3987768 w 5143789"/>
              <a:gd name="connsiteY118" fmla="*/ 2748062 h 5142778"/>
              <a:gd name="connsiteX119" fmla="*/ 3992647 w 5143789"/>
              <a:gd name="connsiteY119" fmla="*/ 2767358 h 5142778"/>
              <a:gd name="connsiteX120" fmla="*/ 3997613 w 5143789"/>
              <a:gd name="connsiteY120" fmla="*/ 2786605 h 5142778"/>
              <a:gd name="connsiteX121" fmla="*/ 4002666 w 5143789"/>
              <a:gd name="connsiteY121" fmla="*/ 2805801 h 5142778"/>
              <a:gd name="connsiteX122" fmla="*/ 4007803 w 5143789"/>
              <a:gd name="connsiteY122" fmla="*/ 2824948 h 5142778"/>
              <a:gd name="connsiteX123" fmla="*/ 4013024 w 5143789"/>
              <a:gd name="connsiteY123" fmla="*/ 2844046 h 5142778"/>
              <a:gd name="connsiteX124" fmla="*/ 4018329 w 5143789"/>
              <a:gd name="connsiteY124" fmla="*/ 2863096 h 5142778"/>
              <a:gd name="connsiteX125" fmla="*/ 4023717 w 5143789"/>
              <a:gd name="connsiteY125" fmla="*/ 2882098 h 5142778"/>
              <a:gd name="connsiteX126" fmla="*/ 4029186 w 5143789"/>
              <a:gd name="connsiteY126" fmla="*/ 2901053 h 5142778"/>
              <a:gd name="connsiteX127" fmla="*/ 4034738 w 5143789"/>
              <a:gd name="connsiteY127" fmla="*/ 2919962 h 5142778"/>
              <a:gd name="connsiteX128" fmla="*/ 4040369 w 5143789"/>
              <a:gd name="connsiteY128" fmla="*/ 2938825 h 5142778"/>
              <a:gd name="connsiteX129" fmla="*/ 4046081 w 5143789"/>
              <a:gd name="connsiteY129" fmla="*/ 2957642 h 5142778"/>
              <a:gd name="connsiteX130" fmla="*/ 4051871 w 5143789"/>
              <a:gd name="connsiteY130" fmla="*/ 2976413 h 5142778"/>
              <a:gd name="connsiteX131" fmla="*/ 4057740 w 5143789"/>
              <a:gd name="connsiteY131" fmla="*/ 2995141 h 5142778"/>
              <a:gd name="connsiteX132" fmla="*/ 4063686 w 5143789"/>
              <a:gd name="connsiteY132" fmla="*/ 3013824 h 5142778"/>
              <a:gd name="connsiteX133" fmla="*/ 4069708 w 5143789"/>
              <a:gd name="connsiteY133" fmla="*/ 3032464 h 5142778"/>
              <a:gd name="connsiteX134" fmla="*/ 4075808 w 5143789"/>
              <a:gd name="connsiteY134" fmla="*/ 3051062 h 5142778"/>
              <a:gd name="connsiteX135" fmla="*/ 4081982 w 5143789"/>
              <a:gd name="connsiteY135" fmla="*/ 3069617 h 5142778"/>
              <a:gd name="connsiteX136" fmla="*/ 4088230 w 5143789"/>
              <a:gd name="connsiteY136" fmla="*/ 3088130 h 5142778"/>
              <a:gd name="connsiteX137" fmla="*/ 4094553 w 5143789"/>
              <a:gd name="connsiteY137" fmla="*/ 3106602 h 5142778"/>
              <a:gd name="connsiteX138" fmla="*/ 4100948 w 5143789"/>
              <a:gd name="connsiteY138" fmla="*/ 3125033 h 5142778"/>
              <a:gd name="connsiteX139" fmla="*/ 4107415 w 5143789"/>
              <a:gd name="connsiteY139" fmla="*/ 3143424 h 5142778"/>
              <a:gd name="connsiteX140" fmla="*/ 4113955 w 5143789"/>
              <a:gd name="connsiteY140" fmla="*/ 3161776 h 5142778"/>
              <a:gd name="connsiteX141" fmla="*/ 4120564 w 5143789"/>
              <a:gd name="connsiteY141" fmla="*/ 3180088 h 5142778"/>
              <a:gd name="connsiteX142" fmla="*/ 4127244 w 5143789"/>
              <a:gd name="connsiteY142" fmla="*/ 3198362 h 5142778"/>
              <a:gd name="connsiteX143" fmla="*/ 4133993 w 5143789"/>
              <a:gd name="connsiteY143" fmla="*/ 3216598 h 5142778"/>
              <a:gd name="connsiteX144" fmla="*/ 4140811 w 5143789"/>
              <a:gd name="connsiteY144" fmla="*/ 3234796 h 5142778"/>
              <a:gd name="connsiteX145" fmla="*/ 4147696 w 5143789"/>
              <a:gd name="connsiteY145" fmla="*/ 3252958 h 5142778"/>
              <a:gd name="connsiteX146" fmla="*/ 4154648 w 5143789"/>
              <a:gd name="connsiteY146" fmla="*/ 3271082 h 5142778"/>
              <a:gd name="connsiteX147" fmla="*/ 4161666 w 5143789"/>
              <a:gd name="connsiteY147" fmla="*/ 3289172 h 5142778"/>
              <a:gd name="connsiteX148" fmla="*/ 4168750 w 5143789"/>
              <a:gd name="connsiteY148" fmla="*/ 3307225 h 5142778"/>
              <a:gd name="connsiteX149" fmla="*/ 4175898 w 5143789"/>
              <a:gd name="connsiteY149" fmla="*/ 3325245 h 5142778"/>
              <a:gd name="connsiteX150" fmla="*/ 4183110 w 5143789"/>
              <a:gd name="connsiteY150" fmla="*/ 3343229 h 5142778"/>
              <a:gd name="connsiteX151" fmla="*/ 4190386 w 5143789"/>
              <a:gd name="connsiteY151" fmla="*/ 3361181 h 5142778"/>
              <a:gd name="connsiteX152" fmla="*/ 4197724 w 5143789"/>
              <a:gd name="connsiteY152" fmla="*/ 3379098 h 5142778"/>
              <a:gd name="connsiteX153" fmla="*/ 4205124 w 5143789"/>
              <a:gd name="connsiteY153" fmla="*/ 3396984 h 5142778"/>
              <a:gd name="connsiteX154" fmla="*/ 4212584 w 5143789"/>
              <a:gd name="connsiteY154" fmla="*/ 3414837 h 5142778"/>
              <a:gd name="connsiteX155" fmla="*/ 4220105 w 5143789"/>
              <a:gd name="connsiteY155" fmla="*/ 3432659 h 5142778"/>
              <a:gd name="connsiteX156" fmla="*/ 4227685 w 5143789"/>
              <a:gd name="connsiteY156" fmla="*/ 3450449 h 5142778"/>
              <a:gd name="connsiteX157" fmla="*/ 4235324 w 5143789"/>
              <a:gd name="connsiteY157" fmla="*/ 3468209 h 5142778"/>
              <a:gd name="connsiteX158" fmla="*/ 4243021 w 5143789"/>
              <a:gd name="connsiteY158" fmla="*/ 3485940 h 5142778"/>
              <a:gd name="connsiteX159" fmla="*/ 4250775 w 5143789"/>
              <a:gd name="connsiteY159" fmla="*/ 3503640 h 5142778"/>
              <a:gd name="connsiteX160" fmla="*/ 4258585 w 5143789"/>
              <a:gd name="connsiteY160" fmla="*/ 3521312 h 5142778"/>
              <a:gd name="connsiteX161" fmla="*/ 4266451 w 5143789"/>
              <a:gd name="connsiteY161" fmla="*/ 3538956 h 5142778"/>
              <a:gd name="connsiteX162" fmla="*/ 4274372 w 5143789"/>
              <a:gd name="connsiteY162" fmla="*/ 3556572 h 5142778"/>
              <a:gd name="connsiteX163" fmla="*/ 4282347 w 5143789"/>
              <a:gd name="connsiteY163" fmla="*/ 3574160 h 5142778"/>
              <a:gd name="connsiteX164" fmla="*/ 4290375 w 5143789"/>
              <a:gd name="connsiteY164" fmla="*/ 3591722 h 5142778"/>
              <a:gd name="connsiteX165" fmla="*/ 4298456 w 5143789"/>
              <a:gd name="connsiteY165" fmla="*/ 3609258 h 5142778"/>
              <a:gd name="connsiteX166" fmla="*/ 4306589 w 5143789"/>
              <a:gd name="connsiteY166" fmla="*/ 3626768 h 5142778"/>
              <a:gd name="connsiteX167" fmla="*/ 4314773 w 5143789"/>
              <a:gd name="connsiteY167" fmla="*/ 3644253 h 5142778"/>
              <a:gd name="connsiteX168" fmla="*/ 4323007 w 5143789"/>
              <a:gd name="connsiteY168" fmla="*/ 3661713 h 5142778"/>
              <a:gd name="connsiteX169" fmla="*/ 4331291 w 5143789"/>
              <a:gd name="connsiteY169" fmla="*/ 3679150 h 5142778"/>
              <a:gd name="connsiteX170" fmla="*/ 4339624 w 5143789"/>
              <a:gd name="connsiteY170" fmla="*/ 3696562 h 5142778"/>
              <a:gd name="connsiteX171" fmla="*/ 4348005 w 5143789"/>
              <a:gd name="connsiteY171" fmla="*/ 3713952 h 5142778"/>
              <a:gd name="connsiteX172" fmla="*/ 4356433 w 5143789"/>
              <a:gd name="connsiteY172" fmla="*/ 3731319 h 5142778"/>
              <a:gd name="connsiteX173" fmla="*/ 4364908 w 5143789"/>
              <a:gd name="connsiteY173" fmla="*/ 3748665 h 5142778"/>
              <a:gd name="connsiteX174" fmla="*/ 4373429 w 5143789"/>
              <a:gd name="connsiteY174" fmla="*/ 3765989 h 5142778"/>
              <a:gd name="connsiteX175" fmla="*/ 4381995 w 5143789"/>
              <a:gd name="connsiteY175" fmla="*/ 3783293 h 5142778"/>
              <a:gd name="connsiteX176" fmla="*/ 4390605 w 5143789"/>
              <a:gd name="connsiteY176" fmla="*/ 3800576 h 5142778"/>
              <a:gd name="connsiteX177" fmla="*/ 4399258 w 5143789"/>
              <a:gd name="connsiteY177" fmla="*/ 3817839 h 5142778"/>
              <a:gd name="connsiteX178" fmla="*/ 4407955 w 5143789"/>
              <a:gd name="connsiteY178" fmla="*/ 3835084 h 5142778"/>
              <a:gd name="connsiteX179" fmla="*/ 4416694 w 5143789"/>
              <a:gd name="connsiteY179" fmla="*/ 3852309 h 5142778"/>
              <a:gd name="connsiteX180" fmla="*/ 4425474 w 5143789"/>
              <a:gd name="connsiteY180" fmla="*/ 3869517 h 5142778"/>
              <a:gd name="connsiteX181" fmla="*/ 4434295 w 5143789"/>
              <a:gd name="connsiteY181" fmla="*/ 3886707 h 5142778"/>
              <a:gd name="connsiteX182" fmla="*/ 4443155 w 5143789"/>
              <a:gd name="connsiteY182" fmla="*/ 3903880 h 5142778"/>
              <a:gd name="connsiteX183" fmla="*/ 4452054 w 5143789"/>
              <a:gd name="connsiteY183" fmla="*/ 3921036 h 5142778"/>
              <a:gd name="connsiteX184" fmla="*/ 4460992 w 5143789"/>
              <a:gd name="connsiteY184" fmla="*/ 3938176 h 5142778"/>
              <a:gd name="connsiteX185" fmla="*/ 4478979 w 5143789"/>
              <a:gd name="connsiteY185" fmla="*/ 3972411 h 5142778"/>
              <a:gd name="connsiteX186" fmla="*/ 4497111 w 5143789"/>
              <a:gd name="connsiteY186" fmla="*/ 4006589 h 5142778"/>
              <a:gd name="connsiteX187" fmla="*/ 4515381 w 5143789"/>
              <a:gd name="connsiteY187" fmla="*/ 4040714 h 5142778"/>
              <a:gd name="connsiteX188" fmla="*/ 4533782 w 5143789"/>
              <a:gd name="connsiteY188" fmla="*/ 4074790 h 5142778"/>
              <a:gd name="connsiteX189" fmla="*/ 4552310 w 5143789"/>
              <a:gd name="connsiteY189" fmla="*/ 4108821 h 5142778"/>
              <a:gd name="connsiteX190" fmla="*/ 4570959 w 5143789"/>
              <a:gd name="connsiteY190" fmla="*/ 4142812 h 5142778"/>
              <a:gd name="connsiteX191" fmla="*/ 4599142 w 5143789"/>
              <a:gd name="connsiteY191" fmla="*/ 4193733 h 5142778"/>
              <a:gd name="connsiteX192" fmla="*/ 4627562 w 5143789"/>
              <a:gd name="connsiteY192" fmla="*/ 4244588 h 5142778"/>
              <a:gd name="connsiteX193" fmla="*/ 4665788 w 5143789"/>
              <a:gd name="connsiteY193" fmla="*/ 4312317 h 5142778"/>
              <a:gd name="connsiteX194" fmla="*/ 4704350 w 5143789"/>
              <a:gd name="connsiteY194" fmla="*/ 4379988 h 5142778"/>
              <a:gd name="connsiteX195" fmla="*/ 4762715 w 5143789"/>
              <a:gd name="connsiteY195" fmla="*/ 4481461 h 5142778"/>
              <a:gd name="connsiteX196" fmla="*/ 4979622 w 5143789"/>
              <a:gd name="connsiteY196" fmla="*/ 4854966 h 5142778"/>
              <a:gd name="connsiteX197" fmla="*/ 5058540 w 5143789"/>
              <a:gd name="connsiteY197" fmla="*/ 4992119 h 5142778"/>
              <a:gd name="connsiteX198" fmla="*/ 5107590 w 5143789"/>
              <a:gd name="connsiteY198" fmla="*/ 5078405 h 5142778"/>
              <a:gd name="connsiteX199" fmla="*/ 5143789 w 5143789"/>
              <a:gd name="connsiteY199" fmla="*/ 5142778 h 5142778"/>
              <a:gd name="connsiteX200" fmla="*/ 0 w 5143789"/>
              <a:gd name="connsiteY200" fmla="*/ 5142778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5143789" h="5142778">
                <a:moveTo>
                  <a:pt x="0" y="0"/>
                </a:moveTo>
                <a:lnTo>
                  <a:pt x="4219042" y="0"/>
                </a:lnTo>
                <a:lnTo>
                  <a:pt x="4210279" y="24236"/>
                </a:lnTo>
                <a:lnTo>
                  <a:pt x="4200003" y="53027"/>
                </a:lnTo>
                <a:lnTo>
                  <a:pt x="4189901" y="81704"/>
                </a:lnTo>
                <a:lnTo>
                  <a:pt x="4179972" y="110269"/>
                </a:lnTo>
                <a:lnTo>
                  <a:pt x="4170216" y="138723"/>
                </a:lnTo>
                <a:lnTo>
                  <a:pt x="4160631" y="167065"/>
                </a:lnTo>
                <a:lnTo>
                  <a:pt x="4151218" y="195297"/>
                </a:lnTo>
                <a:lnTo>
                  <a:pt x="4141975" y="223418"/>
                </a:lnTo>
                <a:lnTo>
                  <a:pt x="4132901" y="251430"/>
                </a:lnTo>
                <a:lnTo>
                  <a:pt x="4123996" y="279334"/>
                </a:lnTo>
                <a:lnTo>
                  <a:pt x="4115259" y="307128"/>
                </a:lnTo>
                <a:lnTo>
                  <a:pt x="4106689" y="334815"/>
                </a:lnTo>
                <a:lnTo>
                  <a:pt x="4098285" y="362394"/>
                </a:lnTo>
                <a:lnTo>
                  <a:pt x="4090048" y="389867"/>
                </a:lnTo>
                <a:lnTo>
                  <a:pt x="4081975" y="417233"/>
                </a:lnTo>
                <a:lnTo>
                  <a:pt x="4074066" y="444493"/>
                </a:lnTo>
                <a:lnTo>
                  <a:pt x="4066321" y="471648"/>
                </a:lnTo>
                <a:lnTo>
                  <a:pt x="4058739" y="498699"/>
                </a:lnTo>
                <a:lnTo>
                  <a:pt x="4051318" y="525645"/>
                </a:lnTo>
                <a:lnTo>
                  <a:pt x="4044059" y="552488"/>
                </a:lnTo>
                <a:lnTo>
                  <a:pt x="4036960" y="579227"/>
                </a:lnTo>
                <a:lnTo>
                  <a:pt x="4030021" y="605865"/>
                </a:lnTo>
                <a:lnTo>
                  <a:pt x="4023240" y="632400"/>
                </a:lnTo>
                <a:lnTo>
                  <a:pt x="4016618" y="658833"/>
                </a:lnTo>
                <a:lnTo>
                  <a:pt x="4010154" y="685166"/>
                </a:lnTo>
                <a:lnTo>
                  <a:pt x="4003845" y="711398"/>
                </a:lnTo>
                <a:lnTo>
                  <a:pt x="3997693" y="737530"/>
                </a:lnTo>
                <a:lnTo>
                  <a:pt x="3991696" y="763564"/>
                </a:lnTo>
                <a:lnTo>
                  <a:pt x="3985854" y="789498"/>
                </a:lnTo>
                <a:lnTo>
                  <a:pt x="3980165" y="815334"/>
                </a:lnTo>
                <a:lnTo>
                  <a:pt x="3974629" y="841072"/>
                </a:lnTo>
                <a:lnTo>
                  <a:pt x="3969245" y="866713"/>
                </a:lnTo>
                <a:lnTo>
                  <a:pt x="3964012" y="892258"/>
                </a:lnTo>
                <a:lnTo>
                  <a:pt x="3958930" y="917706"/>
                </a:lnTo>
                <a:lnTo>
                  <a:pt x="3953998" y="943059"/>
                </a:lnTo>
                <a:lnTo>
                  <a:pt x="3949215" y="968317"/>
                </a:lnTo>
                <a:lnTo>
                  <a:pt x="3944581" y="993480"/>
                </a:lnTo>
                <a:lnTo>
                  <a:pt x="3940094" y="1018549"/>
                </a:lnTo>
                <a:lnTo>
                  <a:pt x="3935754" y="1043526"/>
                </a:lnTo>
                <a:lnTo>
                  <a:pt x="3931560" y="1068409"/>
                </a:lnTo>
                <a:lnTo>
                  <a:pt x="3927511" y="1093200"/>
                </a:lnTo>
                <a:lnTo>
                  <a:pt x="3923607" y="1117899"/>
                </a:lnTo>
                <a:lnTo>
                  <a:pt x="3919847" y="1142506"/>
                </a:lnTo>
                <a:lnTo>
                  <a:pt x="3916230" y="1167024"/>
                </a:lnTo>
                <a:lnTo>
                  <a:pt x="3912755" y="1191451"/>
                </a:lnTo>
                <a:lnTo>
                  <a:pt x="3909422" y="1215788"/>
                </a:lnTo>
                <a:lnTo>
                  <a:pt x="3906229" y="1240036"/>
                </a:lnTo>
                <a:lnTo>
                  <a:pt x="3903177" y="1264195"/>
                </a:lnTo>
                <a:lnTo>
                  <a:pt x="3900264" y="1288267"/>
                </a:lnTo>
                <a:lnTo>
                  <a:pt x="3897490" y="1312251"/>
                </a:lnTo>
                <a:lnTo>
                  <a:pt x="3894854" y="1336148"/>
                </a:lnTo>
                <a:lnTo>
                  <a:pt x="3892354" y="1359959"/>
                </a:lnTo>
                <a:lnTo>
                  <a:pt x="3889991" y="1383684"/>
                </a:lnTo>
                <a:lnTo>
                  <a:pt x="3887763" y="1407323"/>
                </a:lnTo>
                <a:lnTo>
                  <a:pt x="3885670" y="1430878"/>
                </a:lnTo>
                <a:lnTo>
                  <a:pt x="3883711" y="1454348"/>
                </a:lnTo>
                <a:lnTo>
                  <a:pt x="3881886" y="1477735"/>
                </a:lnTo>
                <a:lnTo>
                  <a:pt x="3880193" y="1501038"/>
                </a:lnTo>
                <a:lnTo>
                  <a:pt x="3878632" y="1524260"/>
                </a:lnTo>
                <a:lnTo>
                  <a:pt x="3877201" y="1547398"/>
                </a:lnTo>
                <a:lnTo>
                  <a:pt x="3875902" y="1570455"/>
                </a:lnTo>
                <a:lnTo>
                  <a:pt x="3874731" y="1593432"/>
                </a:lnTo>
                <a:lnTo>
                  <a:pt x="3873690" y="1616327"/>
                </a:lnTo>
                <a:lnTo>
                  <a:pt x="3872776" y="1639143"/>
                </a:lnTo>
                <a:lnTo>
                  <a:pt x="3871990" y="1661879"/>
                </a:lnTo>
                <a:lnTo>
                  <a:pt x="3871330" y="1684536"/>
                </a:lnTo>
                <a:lnTo>
                  <a:pt x="3870796" y="1707115"/>
                </a:lnTo>
                <a:lnTo>
                  <a:pt x="3870387" y="1729617"/>
                </a:lnTo>
                <a:lnTo>
                  <a:pt x="3870102" y="1752041"/>
                </a:lnTo>
                <a:lnTo>
                  <a:pt x="3869941" y="1774388"/>
                </a:lnTo>
                <a:lnTo>
                  <a:pt x="3869902" y="1796659"/>
                </a:lnTo>
                <a:lnTo>
                  <a:pt x="3869986" y="1818854"/>
                </a:lnTo>
                <a:lnTo>
                  <a:pt x="3870190" y="1840975"/>
                </a:lnTo>
                <a:lnTo>
                  <a:pt x="3870515" y="1863020"/>
                </a:lnTo>
                <a:lnTo>
                  <a:pt x="3870960" y="1884992"/>
                </a:lnTo>
                <a:lnTo>
                  <a:pt x="3871524" y="1906890"/>
                </a:lnTo>
                <a:lnTo>
                  <a:pt x="3872206" y="1928715"/>
                </a:lnTo>
                <a:lnTo>
                  <a:pt x="3873005" y="1950468"/>
                </a:lnTo>
                <a:lnTo>
                  <a:pt x="3873921" y="1972149"/>
                </a:lnTo>
                <a:lnTo>
                  <a:pt x="3874954" y="1993758"/>
                </a:lnTo>
                <a:lnTo>
                  <a:pt x="3876101" y="2015297"/>
                </a:lnTo>
                <a:lnTo>
                  <a:pt x="3877362" y="2036765"/>
                </a:lnTo>
                <a:lnTo>
                  <a:pt x="3878738" y="2058164"/>
                </a:lnTo>
                <a:lnTo>
                  <a:pt x="3880227" y="2079493"/>
                </a:lnTo>
                <a:lnTo>
                  <a:pt x="3881827" y="2100754"/>
                </a:lnTo>
                <a:lnTo>
                  <a:pt x="3883539" y="2121947"/>
                </a:lnTo>
                <a:lnTo>
                  <a:pt x="3885362" y="2143072"/>
                </a:lnTo>
                <a:lnTo>
                  <a:pt x="3887294" y="2164130"/>
                </a:lnTo>
                <a:lnTo>
                  <a:pt x="3889336" y="2185121"/>
                </a:lnTo>
                <a:lnTo>
                  <a:pt x="3891486" y="2206047"/>
                </a:lnTo>
                <a:lnTo>
                  <a:pt x="3893744" y="2226907"/>
                </a:lnTo>
                <a:lnTo>
                  <a:pt x="3896109" y="2247702"/>
                </a:lnTo>
                <a:lnTo>
                  <a:pt x="3898580" y="2268433"/>
                </a:lnTo>
                <a:lnTo>
                  <a:pt x="3901156" y="2289100"/>
                </a:lnTo>
                <a:lnTo>
                  <a:pt x="3903837" y="2309704"/>
                </a:lnTo>
                <a:lnTo>
                  <a:pt x="3906622" y="2330244"/>
                </a:lnTo>
                <a:lnTo>
                  <a:pt x="3909510" y="2350723"/>
                </a:lnTo>
                <a:lnTo>
                  <a:pt x="3912500" y="2371141"/>
                </a:lnTo>
                <a:lnTo>
                  <a:pt x="3915592" y="2391496"/>
                </a:lnTo>
                <a:lnTo>
                  <a:pt x="3918785" y="2411792"/>
                </a:lnTo>
                <a:lnTo>
                  <a:pt x="3922078" y="2432027"/>
                </a:lnTo>
                <a:lnTo>
                  <a:pt x="3925471" y="2452203"/>
                </a:lnTo>
                <a:lnTo>
                  <a:pt x="3928961" y="2472320"/>
                </a:lnTo>
                <a:lnTo>
                  <a:pt x="3932550" y="2492378"/>
                </a:lnTo>
                <a:lnTo>
                  <a:pt x="3936236" y="2512378"/>
                </a:lnTo>
                <a:lnTo>
                  <a:pt x="3940018" y="2532321"/>
                </a:lnTo>
                <a:lnTo>
                  <a:pt x="3943896" y="2552207"/>
                </a:lnTo>
                <a:lnTo>
                  <a:pt x="3947869" y="2572037"/>
                </a:lnTo>
                <a:lnTo>
                  <a:pt x="3951936" y="2591811"/>
                </a:lnTo>
                <a:lnTo>
                  <a:pt x="3956096" y="2611531"/>
                </a:lnTo>
                <a:lnTo>
                  <a:pt x="3960349" y="2631195"/>
                </a:lnTo>
                <a:lnTo>
                  <a:pt x="3964694" y="2650805"/>
                </a:lnTo>
                <a:lnTo>
                  <a:pt x="3969129" y="2670361"/>
                </a:lnTo>
                <a:lnTo>
                  <a:pt x="3973655" y="2689864"/>
                </a:lnTo>
                <a:lnTo>
                  <a:pt x="3978271" y="2709315"/>
                </a:lnTo>
                <a:lnTo>
                  <a:pt x="3982975" y="2728714"/>
                </a:lnTo>
                <a:lnTo>
                  <a:pt x="3987768" y="2748062"/>
                </a:lnTo>
                <a:lnTo>
                  <a:pt x="3992647" y="2767358"/>
                </a:lnTo>
                <a:lnTo>
                  <a:pt x="3997613" y="2786605"/>
                </a:lnTo>
                <a:lnTo>
                  <a:pt x="4002666" y="2805801"/>
                </a:lnTo>
                <a:lnTo>
                  <a:pt x="4007803" y="2824948"/>
                </a:lnTo>
                <a:lnTo>
                  <a:pt x="4013024" y="2844046"/>
                </a:lnTo>
                <a:lnTo>
                  <a:pt x="4018329" y="2863096"/>
                </a:lnTo>
                <a:lnTo>
                  <a:pt x="4023717" y="2882098"/>
                </a:lnTo>
                <a:lnTo>
                  <a:pt x="4029186" y="2901053"/>
                </a:lnTo>
                <a:lnTo>
                  <a:pt x="4034738" y="2919962"/>
                </a:lnTo>
                <a:lnTo>
                  <a:pt x="4040369" y="2938825"/>
                </a:lnTo>
                <a:lnTo>
                  <a:pt x="4046081" y="2957642"/>
                </a:lnTo>
                <a:lnTo>
                  <a:pt x="4051871" y="2976413"/>
                </a:lnTo>
                <a:lnTo>
                  <a:pt x="4057740" y="2995141"/>
                </a:lnTo>
                <a:lnTo>
                  <a:pt x="4063686" y="3013824"/>
                </a:lnTo>
                <a:lnTo>
                  <a:pt x="4069708" y="3032464"/>
                </a:lnTo>
                <a:lnTo>
                  <a:pt x="4075808" y="3051062"/>
                </a:lnTo>
                <a:lnTo>
                  <a:pt x="4081982" y="3069617"/>
                </a:lnTo>
                <a:lnTo>
                  <a:pt x="4088230" y="3088130"/>
                </a:lnTo>
                <a:lnTo>
                  <a:pt x="4094553" y="3106602"/>
                </a:lnTo>
                <a:lnTo>
                  <a:pt x="4100948" y="3125033"/>
                </a:lnTo>
                <a:lnTo>
                  <a:pt x="4107415" y="3143424"/>
                </a:lnTo>
                <a:lnTo>
                  <a:pt x="4113955" y="3161776"/>
                </a:lnTo>
                <a:lnTo>
                  <a:pt x="4120564" y="3180088"/>
                </a:lnTo>
                <a:lnTo>
                  <a:pt x="4127244" y="3198362"/>
                </a:lnTo>
                <a:lnTo>
                  <a:pt x="4133993" y="3216598"/>
                </a:lnTo>
                <a:lnTo>
                  <a:pt x="4140811" y="3234796"/>
                </a:lnTo>
                <a:lnTo>
                  <a:pt x="4147696" y="3252958"/>
                </a:lnTo>
                <a:lnTo>
                  <a:pt x="4154648" y="3271082"/>
                </a:lnTo>
                <a:lnTo>
                  <a:pt x="4161666" y="3289172"/>
                </a:lnTo>
                <a:lnTo>
                  <a:pt x="4168750" y="3307225"/>
                </a:lnTo>
                <a:lnTo>
                  <a:pt x="4175898" y="3325245"/>
                </a:lnTo>
                <a:lnTo>
                  <a:pt x="4183110" y="3343229"/>
                </a:lnTo>
                <a:lnTo>
                  <a:pt x="4190386" y="3361181"/>
                </a:lnTo>
                <a:lnTo>
                  <a:pt x="4197724" y="3379098"/>
                </a:lnTo>
                <a:lnTo>
                  <a:pt x="4205124" y="3396984"/>
                </a:lnTo>
                <a:lnTo>
                  <a:pt x="4212584" y="3414837"/>
                </a:lnTo>
                <a:lnTo>
                  <a:pt x="4220105" y="3432659"/>
                </a:lnTo>
                <a:lnTo>
                  <a:pt x="4227685" y="3450449"/>
                </a:lnTo>
                <a:lnTo>
                  <a:pt x="4235324" y="3468209"/>
                </a:lnTo>
                <a:lnTo>
                  <a:pt x="4243021" y="3485940"/>
                </a:lnTo>
                <a:lnTo>
                  <a:pt x="4250775" y="3503640"/>
                </a:lnTo>
                <a:lnTo>
                  <a:pt x="4258585" y="3521312"/>
                </a:lnTo>
                <a:lnTo>
                  <a:pt x="4266451" y="3538956"/>
                </a:lnTo>
                <a:lnTo>
                  <a:pt x="4274372" y="3556572"/>
                </a:lnTo>
                <a:lnTo>
                  <a:pt x="4282347" y="3574160"/>
                </a:lnTo>
                <a:lnTo>
                  <a:pt x="4290375" y="3591722"/>
                </a:lnTo>
                <a:lnTo>
                  <a:pt x="4298456" y="3609258"/>
                </a:lnTo>
                <a:lnTo>
                  <a:pt x="4306589" y="3626768"/>
                </a:lnTo>
                <a:lnTo>
                  <a:pt x="4314773" y="3644253"/>
                </a:lnTo>
                <a:lnTo>
                  <a:pt x="4323007" y="3661713"/>
                </a:lnTo>
                <a:lnTo>
                  <a:pt x="4331291" y="3679150"/>
                </a:lnTo>
                <a:lnTo>
                  <a:pt x="4339624" y="3696562"/>
                </a:lnTo>
                <a:lnTo>
                  <a:pt x="4348005" y="3713952"/>
                </a:lnTo>
                <a:lnTo>
                  <a:pt x="4356433" y="3731319"/>
                </a:lnTo>
                <a:lnTo>
                  <a:pt x="4364908" y="3748665"/>
                </a:lnTo>
                <a:lnTo>
                  <a:pt x="4373429" y="3765989"/>
                </a:lnTo>
                <a:lnTo>
                  <a:pt x="4381995" y="3783293"/>
                </a:lnTo>
                <a:lnTo>
                  <a:pt x="4390605" y="3800576"/>
                </a:lnTo>
                <a:lnTo>
                  <a:pt x="4399258" y="3817839"/>
                </a:lnTo>
                <a:lnTo>
                  <a:pt x="4407955" y="3835084"/>
                </a:lnTo>
                <a:lnTo>
                  <a:pt x="4416694" y="3852309"/>
                </a:lnTo>
                <a:lnTo>
                  <a:pt x="4425474" y="3869517"/>
                </a:lnTo>
                <a:lnTo>
                  <a:pt x="4434295" y="3886707"/>
                </a:lnTo>
                <a:lnTo>
                  <a:pt x="4443155" y="3903880"/>
                </a:lnTo>
                <a:lnTo>
                  <a:pt x="4452054" y="3921036"/>
                </a:lnTo>
                <a:lnTo>
                  <a:pt x="4460992" y="3938176"/>
                </a:lnTo>
                <a:lnTo>
                  <a:pt x="4478979" y="3972411"/>
                </a:lnTo>
                <a:lnTo>
                  <a:pt x="4497111" y="4006589"/>
                </a:lnTo>
                <a:lnTo>
                  <a:pt x="4515381" y="4040714"/>
                </a:lnTo>
                <a:lnTo>
                  <a:pt x="4533782" y="4074790"/>
                </a:lnTo>
                <a:lnTo>
                  <a:pt x="4552310" y="4108821"/>
                </a:lnTo>
                <a:lnTo>
                  <a:pt x="4570959" y="4142812"/>
                </a:lnTo>
                <a:lnTo>
                  <a:pt x="4599142" y="4193733"/>
                </a:lnTo>
                <a:lnTo>
                  <a:pt x="4627562" y="4244588"/>
                </a:lnTo>
                <a:lnTo>
                  <a:pt x="4665788" y="4312317"/>
                </a:lnTo>
                <a:lnTo>
                  <a:pt x="4704350" y="4379988"/>
                </a:lnTo>
                <a:lnTo>
                  <a:pt x="4762715" y="4481461"/>
                </a:lnTo>
                <a:lnTo>
                  <a:pt x="4979622" y="4854966"/>
                </a:lnTo>
                <a:lnTo>
                  <a:pt x="5058540" y="4992119"/>
                </a:lnTo>
                <a:lnTo>
                  <a:pt x="5107590" y="5078405"/>
                </a:lnTo>
                <a:lnTo>
                  <a:pt x="5143789" y="5142778"/>
                </a:lnTo>
                <a:lnTo>
                  <a:pt x="0" y="5142778"/>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31" name="Round Diagonal Corner Rectangle 4">
            <a:extLst>
              <a:ext uri="{FF2B5EF4-FFF2-40B4-BE49-F238E27FC236}">
                <a16:creationId xmlns:a16="http://schemas.microsoft.com/office/drawing/2014/main" id="{9EEF47C2-A253-4BCD-BFE8-63464105FC35}"/>
              </a:ext>
            </a:extLst>
          </p:cNvPr>
          <p:cNvSpPr/>
          <p:nvPr userDrawn="1"/>
        </p:nvSpPr>
        <p:spPr>
          <a:xfrm>
            <a:off x="7039270" y="-2228"/>
            <a:ext cx="1826334" cy="261186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00" b="1" noProof="0" dirty="0">
                <a:solidFill>
                  <a:schemeClr val="bg1">
                    <a:lumMod val="50000"/>
                  </a:schemeClr>
                </a:solidFill>
              </a:rPr>
              <a:t>Image placeholders</a:t>
            </a:r>
          </a:p>
          <a:p>
            <a:pPr marL="0" lvl="1" indent="0">
              <a:spcAft>
                <a:spcPts val="99"/>
              </a:spcAft>
            </a:pPr>
            <a:r>
              <a:rPr lang="en-GB" sz="600"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00"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00"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image and ‘insert’</a:t>
            </a:r>
          </a:p>
          <a:p>
            <a:pPr marL="0" lvl="2" indent="0">
              <a:spcAft>
                <a:spcPts val="99"/>
              </a:spcAft>
              <a:buFontTx/>
              <a:buNone/>
            </a:pPr>
            <a:r>
              <a:rPr lang="en-GB" sz="600" noProof="0" dirty="0">
                <a:solidFill>
                  <a:schemeClr val="bg1">
                    <a:lumMod val="50000"/>
                  </a:schemeClr>
                </a:solidFill>
              </a:rPr>
              <a:t>When you have reset the slide the image may need readjusting</a:t>
            </a:r>
          </a:p>
          <a:p>
            <a:pPr marL="0" lvl="1" indent="0">
              <a:spcAft>
                <a:spcPts val="99"/>
              </a:spcAft>
            </a:pPr>
            <a:r>
              <a:rPr lang="en-GB" sz="600" b="1" noProof="0" dirty="0">
                <a:solidFill>
                  <a:schemeClr val="bg1">
                    <a:lumMod val="50000"/>
                  </a:schemeClr>
                </a:solidFill>
              </a:rPr>
              <a:t>Insert image</a:t>
            </a:r>
          </a:p>
          <a:p>
            <a:pPr marL="0" lvl="1" indent="0">
              <a:spcAft>
                <a:spcPts val="99"/>
              </a:spcAft>
            </a:pPr>
            <a:r>
              <a:rPr lang="en-GB" sz="600" noProof="0" dirty="0">
                <a:solidFill>
                  <a:schemeClr val="bg1">
                    <a:lumMod val="50000"/>
                  </a:schemeClr>
                </a:solidFill>
              </a:rPr>
              <a:t>To insert an image click on the ‘picture placeholder icon’, navigate to the file and insert.</a:t>
            </a:r>
          </a:p>
          <a:p>
            <a:pPr>
              <a:spcAft>
                <a:spcPts val="99"/>
              </a:spcAft>
            </a:pPr>
            <a:r>
              <a:rPr lang="en-GB" sz="600" b="1" noProof="0" dirty="0">
                <a:solidFill>
                  <a:schemeClr val="bg1">
                    <a:lumMod val="50000"/>
                  </a:schemeClr>
                </a:solidFill>
              </a:rPr>
              <a:t>Crop image</a:t>
            </a:r>
          </a:p>
          <a:p>
            <a:pPr marL="0" lvl="1" indent="0">
              <a:spcAft>
                <a:spcPts val="99"/>
              </a:spcAft>
            </a:pPr>
            <a:r>
              <a:rPr lang="en-GB" sz="600"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00"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00" noProof="0" dirty="0">
                <a:solidFill>
                  <a:schemeClr val="bg1">
                    <a:lumMod val="50000"/>
                  </a:schemeClr>
                </a:solidFill>
              </a:rPr>
              <a:t>Select ‘Crop’</a:t>
            </a:r>
          </a:p>
          <a:p>
            <a:pPr marL="0" indent="0">
              <a:spcAft>
                <a:spcPts val="102"/>
              </a:spcAft>
              <a:buFont typeface="Arial" pitchFamily="34" charset="0"/>
              <a:buNone/>
            </a:pPr>
            <a:r>
              <a:rPr lang="en-GB" sz="600"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00"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00" kern="1200" noProof="0" dirty="0">
              <a:solidFill>
                <a:schemeClr val="bg1">
                  <a:lumMod val="50000"/>
                </a:schemeClr>
              </a:solidFill>
              <a:latin typeface="+mn-lt"/>
              <a:ea typeface="+mn-ea"/>
              <a:cs typeface="+mn-cs"/>
            </a:endParaRPr>
          </a:p>
          <a:p>
            <a:pPr marL="0" indent="0" algn="l" defTabSz="237590" rtl="0" fontAlgn="base">
              <a:spcBef>
                <a:spcPct val="0"/>
              </a:spcBef>
              <a:spcAft>
                <a:spcPts val="102"/>
              </a:spcAft>
              <a:buFont typeface="Arial" pitchFamily="34" charset="0"/>
              <a:buNone/>
            </a:pPr>
            <a:endParaRPr lang="en-GB" sz="600" kern="1200" noProof="0" dirty="0">
              <a:solidFill>
                <a:schemeClr val="bg1">
                  <a:lumMod val="50000"/>
                </a:schemeClr>
              </a:solidFill>
              <a:latin typeface="+mn-lt"/>
              <a:ea typeface="+mn-ea"/>
              <a:cs typeface="+mn-cs"/>
            </a:endParaRPr>
          </a:p>
        </p:txBody>
      </p:sp>
      <p:sp>
        <p:nvSpPr>
          <p:cNvPr id="32" name="Rectangle 31">
            <a:extLst>
              <a:ext uri="{FF2B5EF4-FFF2-40B4-BE49-F238E27FC236}">
                <a16:creationId xmlns:a16="http://schemas.microsoft.com/office/drawing/2014/main" id="{66D5BBD6-A9E7-4F48-B95E-0363AE1CEEB1}"/>
              </a:ext>
            </a:extLst>
          </p:cNvPr>
          <p:cNvSpPr/>
          <p:nvPr userDrawn="1"/>
        </p:nvSpPr>
        <p:spPr>
          <a:xfrm>
            <a:off x="7064414" y="2365888"/>
            <a:ext cx="1693177" cy="92333"/>
          </a:xfrm>
          <a:prstGeom prst="rect">
            <a:avLst/>
          </a:prstGeom>
          <a:noFill/>
        </p:spPr>
        <p:txBody>
          <a:bodyPr wrap="square" lIns="0" tIns="0" rIns="0" bIns="0" rtlCol="0" anchor="ctr">
            <a:spAutoFit/>
          </a:bodyPr>
          <a:lstStyle/>
          <a:p>
            <a:r>
              <a:rPr lang="en-GB" sz="600"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BD7EF24D-88B2-4F53-A5F1-D895F406FA24}"/>
              </a:ext>
            </a:extLst>
          </p:cNvPr>
          <p:cNvPicPr>
            <a:picLocks noChangeAspect="1"/>
          </p:cNvPicPr>
          <p:nvPr userDrawn="1"/>
        </p:nvPicPr>
        <p:blipFill>
          <a:blip r:embed="rId2"/>
          <a:stretch>
            <a:fillRect/>
          </a:stretch>
        </p:blipFill>
        <p:spPr>
          <a:xfrm>
            <a:off x="5254839" y="4677058"/>
            <a:ext cx="1346555" cy="201156"/>
          </a:xfrm>
          <a:prstGeom prst="rect">
            <a:avLst/>
          </a:prstGeom>
        </p:spPr>
      </p:pic>
      <p:sp>
        <p:nvSpPr>
          <p:cNvPr id="2" name="Title 1">
            <a:extLst>
              <a:ext uri="{FF2B5EF4-FFF2-40B4-BE49-F238E27FC236}">
                <a16:creationId xmlns:a16="http://schemas.microsoft.com/office/drawing/2014/main" id="{4288D8CC-DFDF-4306-B7EF-67B18DFFADCB}"/>
              </a:ext>
            </a:extLst>
          </p:cNvPr>
          <p:cNvSpPr>
            <a:spLocks noGrp="1"/>
          </p:cNvSpPr>
          <p:nvPr>
            <p:ph type="title"/>
          </p:nvPr>
        </p:nvSpPr>
        <p:spPr>
          <a:xfrm>
            <a:off x="4670424" y="369792"/>
            <a:ext cx="1927001" cy="295466"/>
          </a:xfrm>
        </p:spPr>
        <p:txBody>
          <a:bodyPr/>
          <a:lstStyle/>
          <a:p>
            <a:r>
              <a:rPr lang="en-US" dirty="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529B44-3004-4235-8FC9-4F6628244CEA}"/>
              </a:ext>
            </a:extLst>
          </p:cNvPr>
          <p:cNvSpPr>
            <a:spLocks noGrp="1"/>
          </p:cNvSpPr>
          <p:nvPr>
            <p:ph type="pic" sz="quarter" idx="17" hasCustomPrompt="1"/>
          </p:nvPr>
        </p:nvSpPr>
        <p:spPr>
          <a:xfrm>
            <a:off x="-182642" y="0"/>
            <a:ext cx="7040643" cy="5143500"/>
          </a:xfrm>
          <a:custGeom>
            <a:avLst/>
            <a:gdLst>
              <a:gd name="connsiteX0" fmla="*/ 0 w 7040643"/>
              <a:gd name="connsiteY0" fmla="*/ 0 h 5143500"/>
              <a:gd name="connsiteX1" fmla="*/ 7040643 w 7040643"/>
              <a:gd name="connsiteY1" fmla="*/ 0 h 5143500"/>
              <a:gd name="connsiteX2" fmla="*/ 7040643 w 7040643"/>
              <a:gd name="connsiteY2" fmla="*/ 4345781 h 5143500"/>
              <a:gd name="connsiteX3" fmla="*/ 7040641 w 7040643"/>
              <a:gd name="connsiteY3" fmla="*/ 4345781 h 5143500"/>
              <a:gd name="connsiteX4" fmla="*/ 7040641 w 7040643"/>
              <a:gd name="connsiteY4" fmla="*/ 4344285 h 5143500"/>
              <a:gd name="connsiteX5" fmla="*/ 6991853 w 7040643"/>
              <a:gd name="connsiteY5" fmla="*/ 4326932 h 5143500"/>
              <a:gd name="connsiteX6" fmla="*/ 6943782 w 7040643"/>
              <a:gd name="connsiteY6" fmla="*/ 4310686 h 5143500"/>
              <a:gd name="connsiteX7" fmla="*/ 6896416 w 7040643"/>
              <a:gd name="connsiteY7" fmla="*/ 4295530 h 5143500"/>
              <a:gd name="connsiteX8" fmla="*/ 6849741 w 7040643"/>
              <a:gd name="connsiteY8" fmla="*/ 4281446 h 5143500"/>
              <a:gd name="connsiteX9" fmla="*/ 6803743 w 7040643"/>
              <a:gd name="connsiteY9" fmla="*/ 4268415 h 5143500"/>
              <a:gd name="connsiteX10" fmla="*/ 6758410 w 7040643"/>
              <a:gd name="connsiteY10" fmla="*/ 4256419 h 5143500"/>
              <a:gd name="connsiteX11" fmla="*/ 6713730 w 7040643"/>
              <a:gd name="connsiteY11" fmla="*/ 4245439 h 5143500"/>
              <a:gd name="connsiteX12" fmla="*/ 6669689 w 7040643"/>
              <a:gd name="connsiteY12" fmla="*/ 4235458 h 5143500"/>
              <a:gd name="connsiteX13" fmla="*/ 6626274 w 7040643"/>
              <a:gd name="connsiteY13" fmla="*/ 4226457 h 5143500"/>
              <a:gd name="connsiteX14" fmla="*/ 6583471 w 7040643"/>
              <a:gd name="connsiteY14" fmla="*/ 4218418 h 5143500"/>
              <a:gd name="connsiteX15" fmla="*/ 6541268 w 7040643"/>
              <a:gd name="connsiteY15" fmla="*/ 4211323 h 5143500"/>
              <a:gd name="connsiteX16" fmla="*/ 6499652 w 7040643"/>
              <a:gd name="connsiteY16" fmla="*/ 4205153 h 5143500"/>
              <a:gd name="connsiteX17" fmla="*/ 6479061 w 7040643"/>
              <a:gd name="connsiteY17" fmla="*/ 4202409 h 5143500"/>
              <a:gd name="connsiteX18" fmla="*/ 6458610 w 7040643"/>
              <a:gd name="connsiteY18" fmla="*/ 4199890 h 5143500"/>
              <a:gd name="connsiteX19" fmla="*/ 6438301 w 7040643"/>
              <a:gd name="connsiteY19" fmla="*/ 4197593 h 5143500"/>
              <a:gd name="connsiteX20" fmla="*/ 6418129 w 7040643"/>
              <a:gd name="connsiteY20" fmla="*/ 4195515 h 5143500"/>
              <a:gd name="connsiteX21" fmla="*/ 6398095 w 7040643"/>
              <a:gd name="connsiteY21" fmla="*/ 4193655 h 5143500"/>
              <a:gd name="connsiteX22" fmla="*/ 6378196 w 7040643"/>
              <a:gd name="connsiteY22" fmla="*/ 4192012 h 5143500"/>
              <a:gd name="connsiteX23" fmla="*/ 6358430 w 7040643"/>
              <a:gd name="connsiteY23" fmla="*/ 4190580 h 5143500"/>
              <a:gd name="connsiteX24" fmla="*/ 6338796 w 7040643"/>
              <a:gd name="connsiteY24" fmla="*/ 4189360 h 5143500"/>
              <a:gd name="connsiteX25" fmla="*/ 6319294 w 7040643"/>
              <a:gd name="connsiteY25" fmla="*/ 4188347 h 5143500"/>
              <a:gd name="connsiteX26" fmla="*/ 6299919 w 7040643"/>
              <a:gd name="connsiteY26" fmla="*/ 4187542 h 5143500"/>
              <a:gd name="connsiteX27" fmla="*/ 6280673 w 7040643"/>
              <a:gd name="connsiteY27" fmla="*/ 4186940 h 5143500"/>
              <a:gd name="connsiteX28" fmla="*/ 6261551 w 7040643"/>
              <a:gd name="connsiteY28" fmla="*/ 4186539 h 5143500"/>
              <a:gd name="connsiteX29" fmla="*/ 6242554 w 7040643"/>
              <a:gd name="connsiteY29" fmla="*/ 4186339 h 5143500"/>
              <a:gd name="connsiteX30" fmla="*/ 6223678 w 7040643"/>
              <a:gd name="connsiteY30" fmla="*/ 4186335 h 5143500"/>
              <a:gd name="connsiteX31" fmla="*/ 6204924 w 7040643"/>
              <a:gd name="connsiteY31" fmla="*/ 4186526 h 5143500"/>
              <a:gd name="connsiteX32" fmla="*/ 6186288 w 7040643"/>
              <a:gd name="connsiteY32" fmla="*/ 4186909 h 5143500"/>
              <a:gd name="connsiteX33" fmla="*/ 6167770 w 7040643"/>
              <a:gd name="connsiteY33" fmla="*/ 4187483 h 5143500"/>
              <a:gd name="connsiteX34" fmla="*/ 6149367 w 7040643"/>
              <a:gd name="connsiteY34" fmla="*/ 4188245 h 5143500"/>
              <a:gd name="connsiteX35" fmla="*/ 6131079 w 7040643"/>
              <a:gd name="connsiteY35" fmla="*/ 4189192 h 5143500"/>
              <a:gd name="connsiteX36" fmla="*/ 6112903 w 7040643"/>
              <a:gd name="connsiteY36" fmla="*/ 4190323 h 5143500"/>
              <a:gd name="connsiteX37" fmla="*/ 6094838 w 7040643"/>
              <a:gd name="connsiteY37" fmla="*/ 4191634 h 5143500"/>
              <a:gd name="connsiteX38" fmla="*/ 6076882 w 7040643"/>
              <a:gd name="connsiteY38" fmla="*/ 4193124 h 5143500"/>
              <a:gd name="connsiteX39" fmla="*/ 6059034 w 7040643"/>
              <a:gd name="connsiteY39" fmla="*/ 4194791 h 5143500"/>
              <a:gd name="connsiteX40" fmla="*/ 6041292 w 7040643"/>
              <a:gd name="connsiteY40" fmla="*/ 4196632 h 5143500"/>
              <a:gd name="connsiteX41" fmla="*/ 6023654 w 7040643"/>
              <a:gd name="connsiteY41" fmla="*/ 4198645 h 5143500"/>
              <a:gd name="connsiteX42" fmla="*/ 6006119 w 7040643"/>
              <a:gd name="connsiteY42" fmla="*/ 4200828 h 5143500"/>
              <a:gd name="connsiteX43" fmla="*/ 5988685 w 7040643"/>
              <a:gd name="connsiteY43" fmla="*/ 4203178 h 5143500"/>
              <a:gd name="connsiteX44" fmla="*/ 5971351 w 7040643"/>
              <a:gd name="connsiteY44" fmla="*/ 4205694 h 5143500"/>
              <a:gd name="connsiteX45" fmla="*/ 5954115 w 7040643"/>
              <a:gd name="connsiteY45" fmla="*/ 4208371 h 5143500"/>
              <a:gd name="connsiteX46" fmla="*/ 5936974 w 7040643"/>
              <a:gd name="connsiteY46" fmla="*/ 4211210 h 5143500"/>
              <a:gd name="connsiteX47" fmla="*/ 5902975 w 7040643"/>
              <a:gd name="connsiteY47" fmla="*/ 4217359 h 5143500"/>
              <a:gd name="connsiteX48" fmla="*/ 5869342 w 7040643"/>
              <a:gd name="connsiteY48" fmla="*/ 4224123 h 5143500"/>
              <a:gd name="connsiteX49" fmla="*/ 5819549 w 7040643"/>
              <a:gd name="connsiteY49" fmla="*/ 4235381 h 5143500"/>
              <a:gd name="connsiteX50" fmla="*/ 5786772 w 7040643"/>
              <a:gd name="connsiteY50" fmla="*/ 4243601 h 5143500"/>
              <a:gd name="connsiteX51" fmla="*/ 5754314 w 7040643"/>
              <a:gd name="connsiteY51" fmla="*/ 4252372 h 5143500"/>
              <a:gd name="connsiteX52" fmla="*/ 5722164 w 7040643"/>
              <a:gd name="connsiteY52" fmla="*/ 4261676 h 5143500"/>
              <a:gd name="connsiteX53" fmla="*/ 5690306 w 7040643"/>
              <a:gd name="connsiteY53" fmla="*/ 4271493 h 5143500"/>
              <a:gd name="connsiteX54" fmla="*/ 5658730 w 7040643"/>
              <a:gd name="connsiteY54" fmla="*/ 4281806 h 5143500"/>
              <a:gd name="connsiteX55" fmla="*/ 5627421 w 7040643"/>
              <a:gd name="connsiteY55" fmla="*/ 4292598 h 5143500"/>
              <a:gd name="connsiteX56" fmla="*/ 5596367 w 7040643"/>
              <a:gd name="connsiteY56" fmla="*/ 4303848 h 5143500"/>
              <a:gd name="connsiteX57" fmla="*/ 5565554 w 7040643"/>
              <a:gd name="connsiteY57" fmla="*/ 4315539 h 5143500"/>
              <a:gd name="connsiteX58" fmla="*/ 5534969 w 7040643"/>
              <a:gd name="connsiteY58" fmla="*/ 4327653 h 5143500"/>
              <a:gd name="connsiteX59" fmla="*/ 5504601 w 7040643"/>
              <a:gd name="connsiteY59" fmla="*/ 4340171 h 5143500"/>
              <a:gd name="connsiteX60" fmla="*/ 5474434 w 7040643"/>
              <a:gd name="connsiteY60" fmla="*/ 4353075 h 5143500"/>
              <a:gd name="connsiteX61" fmla="*/ 5444457 w 7040643"/>
              <a:gd name="connsiteY61" fmla="*/ 4366348 h 5143500"/>
              <a:gd name="connsiteX62" fmla="*/ 5414657 w 7040643"/>
              <a:gd name="connsiteY62" fmla="*/ 4379970 h 5143500"/>
              <a:gd name="connsiteX63" fmla="*/ 5370258 w 7040643"/>
              <a:gd name="connsiteY63" fmla="*/ 4401018 h 5143500"/>
              <a:gd name="connsiteX64" fmla="*/ 5326183 w 7040643"/>
              <a:gd name="connsiteY64" fmla="*/ 4422750 h 5143500"/>
              <a:gd name="connsiteX65" fmla="*/ 5282387 w 7040643"/>
              <a:gd name="connsiteY65" fmla="*/ 4445105 h 5143500"/>
              <a:gd name="connsiteX66" fmla="*/ 5238828 w 7040643"/>
              <a:gd name="connsiteY66" fmla="*/ 4468020 h 5143500"/>
              <a:gd name="connsiteX67" fmla="*/ 5181037 w 7040643"/>
              <a:gd name="connsiteY67" fmla="*/ 4499338 h 5143500"/>
              <a:gd name="connsiteX68" fmla="*/ 5094764 w 7040643"/>
              <a:gd name="connsiteY68" fmla="*/ 4547659 h 5143500"/>
              <a:gd name="connsiteX69" fmla="*/ 4879097 w 7040643"/>
              <a:gd name="connsiteY69" fmla="*/ 4672511 h 5143500"/>
              <a:gd name="connsiteX70" fmla="*/ 4718474 w 7040643"/>
              <a:gd name="connsiteY70" fmla="*/ 4764264 h 5143500"/>
              <a:gd name="connsiteX71" fmla="*/ 4644099 w 7040643"/>
              <a:gd name="connsiteY71" fmla="*/ 4805079 h 5143500"/>
              <a:gd name="connsiteX72" fmla="*/ 4583790 w 7040643"/>
              <a:gd name="connsiteY72" fmla="*/ 4837057 h 5143500"/>
              <a:gd name="connsiteX73" fmla="*/ 4538019 w 7040643"/>
              <a:gd name="connsiteY73" fmla="*/ 4860551 h 5143500"/>
              <a:gd name="connsiteX74" fmla="*/ 4491735 w 7040643"/>
              <a:gd name="connsiteY74" fmla="*/ 4883557 h 5143500"/>
              <a:gd name="connsiteX75" fmla="*/ 4444895 w 7040643"/>
              <a:gd name="connsiteY75" fmla="*/ 4906012 h 5143500"/>
              <a:gd name="connsiteX76" fmla="*/ 4397455 w 7040643"/>
              <a:gd name="connsiteY76" fmla="*/ 4927857 h 5143500"/>
              <a:gd name="connsiteX77" fmla="*/ 4365473 w 7040643"/>
              <a:gd name="connsiteY77" fmla="*/ 4942049 h 5143500"/>
              <a:gd name="connsiteX78" fmla="*/ 4333192 w 7040643"/>
              <a:gd name="connsiteY78" fmla="*/ 4955925 h 5143500"/>
              <a:gd name="connsiteX79" fmla="*/ 4300599 w 7040643"/>
              <a:gd name="connsiteY79" fmla="*/ 4969464 h 5143500"/>
              <a:gd name="connsiteX80" fmla="*/ 4267681 w 7040643"/>
              <a:gd name="connsiteY80" fmla="*/ 4982650 h 5143500"/>
              <a:gd name="connsiteX81" fmla="*/ 4234424 w 7040643"/>
              <a:gd name="connsiteY81" fmla="*/ 4995463 h 5143500"/>
              <a:gd name="connsiteX82" fmla="*/ 4200816 w 7040643"/>
              <a:gd name="connsiteY82" fmla="*/ 5007886 h 5143500"/>
              <a:gd name="connsiteX83" fmla="*/ 4166843 w 7040643"/>
              <a:gd name="connsiteY83" fmla="*/ 5019900 h 5143500"/>
              <a:gd name="connsiteX84" fmla="*/ 4132493 w 7040643"/>
              <a:gd name="connsiteY84" fmla="*/ 5031487 h 5143500"/>
              <a:gd name="connsiteX85" fmla="*/ 4097753 w 7040643"/>
              <a:gd name="connsiteY85" fmla="*/ 5042628 h 5143500"/>
              <a:gd name="connsiteX86" fmla="*/ 4062609 w 7040643"/>
              <a:gd name="connsiteY86" fmla="*/ 5053306 h 5143500"/>
              <a:gd name="connsiteX87" fmla="*/ 4027048 w 7040643"/>
              <a:gd name="connsiteY87" fmla="*/ 5063502 h 5143500"/>
              <a:gd name="connsiteX88" fmla="*/ 3991058 w 7040643"/>
              <a:gd name="connsiteY88" fmla="*/ 5073197 h 5143500"/>
              <a:gd name="connsiteX89" fmla="*/ 3954625 w 7040643"/>
              <a:gd name="connsiteY89" fmla="*/ 5082374 h 5143500"/>
              <a:gd name="connsiteX90" fmla="*/ 3917737 w 7040643"/>
              <a:gd name="connsiteY90" fmla="*/ 5091015 h 5143500"/>
              <a:gd name="connsiteX91" fmla="*/ 3880380 w 7040643"/>
              <a:gd name="connsiteY91" fmla="*/ 5099100 h 5143500"/>
              <a:gd name="connsiteX92" fmla="*/ 3842542 w 7040643"/>
              <a:gd name="connsiteY92" fmla="*/ 5106612 h 5143500"/>
              <a:gd name="connsiteX93" fmla="*/ 3804208 w 7040643"/>
              <a:gd name="connsiteY93" fmla="*/ 5113533 h 5143500"/>
              <a:gd name="connsiteX94" fmla="*/ 3765367 w 7040643"/>
              <a:gd name="connsiteY94" fmla="*/ 5119842 h 5143500"/>
              <a:gd name="connsiteX95" fmla="*/ 3726006 w 7040643"/>
              <a:gd name="connsiteY95" fmla="*/ 5125525 h 5143500"/>
              <a:gd name="connsiteX96" fmla="*/ 3686110 w 7040643"/>
              <a:gd name="connsiteY96" fmla="*/ 5130561 h 5143500"/>
              <a:gd name="connsiteX97" fmla="*/ 3645668 w 7040643"/>
              <a:gd name="connsiteY97" fmla="*/ 5134932 h 5143500"/>
              <a:gd name="connsiteX98" fmla="*/ 3604665 w 7040643"/>
              <a:gd name="connsiteY98" fmla="*/ 5138621 h 5143500"/>
              <a:gd name="connsiteX99" fmla="*/ 3563090 w 7040643"/>
              <a:gd name="connsiteY99" fmla="*/ 5141607 h 5143500"/>
              <a:gd name="connsiteX100" fmla="*/ 3527902 w 7040643"/>
              <a:gd name="connsiteY100" fmla="*/ 5143500 h 5143500"/>
              <a:gd name="connsiteX101" fmla="*/ 0 w 7040643"/>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7040643" h="5143500">
                <a:moveTo>
                  <a:pt x="0" y="0"/>
                </a:moveTo>
                <a:lnTo>
                  <a:pt x="7040643" y="0"/>
                </a:lnTo>
                <a:lnTo>
                  <a:pt x="7040643" y="4345781"/>
                </a:lnTo>
                <a:lnTo>
                  <a:pt x="7040641" y="4345781"/>
                </a:lnTo>
                <a:lnTo>
                  <a:pt x="7040641" y="4344285"/>
                </a:lnTo>
                <a:lnTo>
                  <a:pt x="6991853" y="4326932"/>
                </a:lnTo>
                <a:lnTo>
                  <a:pt x="6943782" y="4310686"/>
                </a:lnTo>
                <a:lnTo>
                  <a:pt x="6896416" y="4295530"/>
                </a:lnTo>
                <a:lnTo>
                  <a:pt x="6849741" y="4281446"/>
                </a:lnTo>
                <a:lnTo>
                  <a:pt x="6803743" y="4268415"/>
                </a:lnTo>
                <a:lnTo>
                  <a:pt x="6758410" y="4256419"/>
                </a:lnTo>
                <a:lnTo>
                  <a:pt x="6713730" y="4245439"/>
                </a:lnTo>
                <a:lnTo>
                  <a:pt x="6669689" y="4235458"/>
                </a:lnTo>
                <a:lnTo>
                  <a:pt x="6626274" y="4226457"/>
                </a:lnTo>
                <a:lnTo>
                  <a:pt x="6583471" y="4218418"/>
                </a:lnTo>
                <a:lnTo>
                  <a:pt x="6541268" y="4211323"/>
                </a:lnTo>
                <a:lnTo>
                  <a:pt x="6499652" y="4205153"/>
                </a:lnTo>
                <a:lnTo>
                  <a:pt x="6479061" y="4202409"/>
                </a:lnTo>
                <a:lnTo>
                  <a:pt x="6458610" y="4199890"/>
                </a:lnTo>
                <a:lnTo>
                  <a:pt x="6438301" y="4197593"/>
                </a:lnTo>
                <a:lnTo>
                  <a:pt x="6418129" y="4195515"/>
                </a:lnTo>
                <a:lnTo>
                  <a:pt x="6398095" y="4193655"/>
                </a:lnTo>
                <a:lnTo>
                  <a:pt x="6378196" y="4192012"/>
                </a:lnTo>
                <a:lnTo>
                  <a:pt x="6358430" y="4190580"/>
                </a:lnTo>
                <a:lnTo>
                  <a:pt x="6338796" y="4189360"/>
                </a:lnTo>
                <a:lnTo>
                  <a:pt x="6319294" y="4188347"/>
                </a:lnTo>
                <a:lnTo>
                  <a:pt x="6299919" y="4187542"/>
                </a:lnTo>
                <a:lnTo>
                  <a:pt x="6280673" y="4186940"/>
                </a:lnTo>
                <a:lnTo>
                  <a:pt x="6261551" y="4186539"/>
                </a:lnTo>
                <a:lnTo>
                  <a:pt x="6242554" y="4186339"/>
                </a:lnTo>
                <a:lnTo>
                  <a:pt x="6223678" y="4186335"/>
                </a:lnTo>
                <a:lnTo>
                  <a:pt x="6204924" y="4186526"/>
                </a:lnTo>
                <a:lnTo>
                  <a:pt x="6186288" y="4186909"/>
                </a:lnTo>
                <a:lnTo>
                  <a:pt x="6167770" y="4187483"/>
                </a:lnTo>
                <a:lnTo>
                  <a:pt x="6149367" y="4188245"/>
                </a:lnTo>
                <a:lnTo>
                  <a:pt x="6131079" y="4189192"/>
                </a:lnTo>
                <a:lnTo>
                  <a:pt x="6112903" y="4190323"/>
                </a:lnTo>
                <a:lnTo>
                  <a:pt x="6094838" y="4191634"/>
                </a:lnTo>
                <a:lnTo>
                  <a:pt x="6076882" y="4193124"/>
                </a:lnTo>
                <a:lnTo>
                  <a:pt x="6059034" y="4194791"/>
                </a:lnTo>
                <a:lnTo>
                  <a:pt x="6041292" y="4196632"/>
                </a:lnTo>
                <a:lnTo>
                  <a:pt x="6023654" y="4198645"/>
                </a:lnTo>
                <a:lnTo>
                  <a:pt x="6006119" y="4200828"/>
                </a:lnTo>
                <a:lnTo>
                  <a:pt x="5988685" y="4203178"/>
                </a:lnTo>
                <a:lnTo>
                  <a:pt x="5971351" y="4205694"/>
                </a:lnTo>
                <a:lnTo>
                  <a:pt x="5954115" y="4208371"/>
                </a:lnTo>
                <a:lnTo>
                  <a:pt x="5936974" y="4211210"/>
                </a:lnTo>
                <a:lnTo>
                  <a:pt x="5902975" y="4217359"/>
                </a:lnTo>
                <a:lnTo>
                  <a:pt x="5869342" y="4224123"/>
                </a:lnTo>
                <a:lnTo>
                  <a:pt x="5819549" y="4235381"/>
                </a:lnTo>
                <a:lnTo>
                  <a:pt x="5786772" y="4243601"/>
                </a:lnTo>
                <a:lnTo>
                  <a:pt x="5754314" y="4252372"/>
                </a:lnTo>
                <a:lnTo>
                  <a:pt x="5722164" y="4261676"/>
                </a:lnTo>
                <a:lnTo>
                  <a:pt x="5690306" y="4271493"/>
                </a:lnTo>
                <a:lnTo>
                  <a:pt x="5658730" y="4281806"/>
                </a:lnTo>
                <a:lnTo>
                  <a:pt x="5627421" y="4292598"/>
                </a:lnTo>
                <a:lnTo>
                  <a:pt x="5596367" y="4303848"/>
                </a:lnTo>
                <a:lnTo>
                  <a:pt x="5565554" y="4315539"/>
                </a:lnTo>
                <a:lnTo>
                  <a:pt x="5534969" y="4327653"/>
                </a:lnTo>
                <a:lnTo>
                  <a:pt x="5504601" y="4340171"/>
                </a:lnTo>
                <a:lnTo>
                  <a:pt x="5474434" y="4353075"/>
                </a:lnTo>
                <a:lnTo>
                  <a:pt x="5444457" y="4366348"/>
                </a:lnTo>
                <a:lnTo>
                  <a:pt x="5414657" y="4379970"/>
                </a:lnTo>
                <a:lnTo>
                  <a:pt x="5370258" y="4401018"/>
                </a:lnTo>
                <a:lnTo>
                  <a:pt x="5326183" y="4422750"/>
                </a:lnTo>
                <a:lnTo>
                  <a:pt x="5282387" y="4445105"/>
                </a:lnTo>
                <a:lnTo>
                  <a:pt x="5238828" y="4468020"/>
                </a:lnTo>
                <a:lnTo>
                  <a:pt x="5181037" y="4499338"/>
                </a:lnTo>
                <a:lnTo>
                  <a:pt x="5094764" y="4547659"/>
                </a:lnTo>
                <a:lnTo>
                  <a:pt x="4879097" y="4672511"/>
                </a:lnTo>
                <a:lnTo>
                  <a:pt x="4718474" y="4764264"/>
                </a:lnTo>
                <a:lnTo>
                  <a:pt x="4644099" y="4805079"/>
                </a:lnTo>
                <a:lnTo>
                  <a:pt x="4583790" y="4837057"/>
                </a:lnTo>
                <a:lnTo>
                  <a:pt x="4538019" y="4860551"/>
                </a:lnTo>
                <a:lnTo>
                  <a:pt x="4491735" y="4883557"/>
                </a:lnTo>
                <a:lnTo>
                  <a:pt x="4444895" y="4906012"/>
                </a:lnTo>
                <a:lnTo>
                  <a:pt x="4397455" y="4927857"/>
                </a:lnTo>
                <a:lnTo>
                  <a:pt x="4365473" y="4942049"/>
                </a:lnTo>
                <a:lnTo>
                  <a:pt x="4333192" y="4955925"/>
                </a:lnTo>
                <a:lnTo>
                  <a:pt x="4300599" y="4969464"/>
                </a:lnTo>
                <a:lnTo>
                  <a:pt x="4267681" y="4982650"/>
                </a:lnTo>
                <a:lnTo>
                  <a:pt x="4234424" y="4995463"/>
                </a:lnTo>
                <a:lnTo>
                  <a:pt x="4200816" y="5007886"/>
                </a:lnTo>
                <a:lnTo>
                  <a:pt x="4166843" y="5019900"/>
                </a:lnTo>
                <a:lnTo>
                  <a:pt x="4132493" y="5031487"/>
                </a:lnTo>
                <a:lnTo>
                  <a:pt x="4097753" y="5042628"/>
                </a:lnTo>
                <a:lnTo>
                  <a:pt x="4062609" y="5053306"/>
                </a:lnTo>
                <a:lnTo>
                  <a:pt x="4027048" y="5063502"/>
                </a:lnTo>
                <a:lnTo>
                  <a:pt x="3991058" y="5073197"/>
                </a:lnTo>
                <a:lnTo>
                  <a:pt x="3954625" y="5082374"/>
                </a:lnTo>
                <a:lnTo>
                  <a:pt x="3917737" y="5091015"/>
                </a:lnTo>
                <a:lnTo>
                  <a:pt x="3880380" y="5099100"/>
                </a:lnTo>
                <a:lnTo>
                  <a:pt x="3842542" y="5106612"/>
                </a:lnTo>
                <a:lnTo>
                  <a:pt x="3804208" y="5113533"/>
                </a:lnTo>
                <a:lnTo>
                  <a:pt x="3765367" y="5119842"/>
                </a:lnTo>
                <a:lnTo>
                  <a:pt x="3726006" y="5125525"/>
                </a:lnTo>
                <a:lnTo>
                  <a:pt x="3686110" y="5130561"/>
                </a:lnTo>
                <a:lnTo>
                  <a:pt x="3645668" y="5134932"/>
                </a:lnTo>
                <a:lnTo>
                  <a:pt x="3604665" y="5138621"/>
                </a:lnTo>
                <a:lnTo>
                  <a:pt x="3563090" y="5141607"/>
                </a:lnTo>
                <a:lnTo>
                  <a:pt x="3527902"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259200" y="3968256"/>
            <a:ext cx="3034863" cy="872034"/>
          </a:xfrm>
        </p:spPr>
        <p:txBody>
          <a:bodyPr anchor="b"/>
          <a:lstStyle>
            <a:lvl1pPr>
              <a:defRPr sz="800" b="1">
                <a:solidFill>
                  <a:schemeClr val="tx1"/>
                </a:solidFill>
              </a:defRPr>
            </a:lvl1pPr>
            <a:lvl2pPr>
              <a:defRPr sz="800" b="0">
                <a:solidFill>
                  <a:schemeClr val="tx1"/>
                </a:solidFill>
              </a:defRPr>
            </a:lvl2pPr>
            <a:lvl3pPr marL="0" indent="0">
              <a:buFontTx/>
              <a:buNone/>
              <a:defRPr sz="800" b="0">
                <a:solidFill>
                  <a:schemeClr val="tx1"/>
                </a:solidFill>
              </a:defRPr>
            </a:lvl3pPr>
            <a:lvl4pPr marL="0" indent="0">
              <a:buFontTx/>
              <a:buNone/>
              <a:defRPr sz="800" b="0">
                <a:solidFill>
                  <a:schemeClr val="tx1"/>
                </a:solidFill>
              </a:defRPr>
            </a:lvl4pPr>
            <a:lvl5pPr marL="0" indent="0">
              <a:buFontTx/>
              <a:buNone/>
              <a:defRPr sz="800" b="0">
                <a:solidFill>
                  <a:schemeClr val="tx1"/>
                </a:solidFill>
              </a:defRPr>
            </a:lvl5p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pic>
        <p:nvPicPr>
          <p:cNvPr id="6" name="Picture 5">
            <a:extLst>
              <a:ext uri="{FF2B5EF4-FFF2-40B4-BE49-F238E27FC236}">
                <a16:creationId xmlns:a16="http://schemas.microsoft.com/office/drawing/2014/main" id="{F6B25D07-8C45-46EB-BA41-15D8D8916864}"/>
              </a:ext>
            </a:extLst>
          </p:cNvPr>
          <p:cNvPicPr>
            <a:picLocks noChangeAspect="1"/>
          </p:cNvPicPr>
          <p:nvPr userDrawn="1"/>
        </p:nvPicPr>
        <p:blipFill>
          <a:blip r:embed="rId2"/>
          <a:stretch>
            <a:fillRect/>
          </a:stretch>
        </p:blipFill>
        <p:spPr>
          <a:xfrm>
            <a:off x="5254839" y="4677058"/>
            <a:ext cx="1346555" cy="201156"/>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grpSp>
        <p:nvGrpSpPr>
          <p:cNvPr id="19" name="Guidance note">
            <a:extLst>
              <a:ext uri="{FF2B5EF4-FFF2-40B4-BE49-F238E27FC236}">
                <a16:creationId xmlns:a16="http://schemas.microsoft.com/office/drawing/2014/main" id="{581BC3EF-759D-42FE-8835-F401C9A90EAF}"/>
              </a:ext>
            </a:extLst>
          </p:cNvPr>
          <p:cNvGrpSpPr/>
          <p:nvPr userDrawn="1"/>
        </p:nvGrpSpPr>
        <p:grpSpPr>
          <a:xfrm>
            <a:off x="7039269" y="-2228"/>
            <a:ext cx="1825200" cy="2573978"/>
            <a:chOff x="10925224" y="284"/>
            <a:chExt cx="2942835" cy="3932923"/>
          </a:xfrm>
        </p:grpSpPr>
        <p:sp>
          <p:nvSpPr>
            <p:cNvPr id="20" name="Guidance note">
              <a:extLst>
                <a:ext uri="{FF2B5EF4-FFF2-40B4-BE49-F238E27FC236}">
                  <a16:creationId xmlns:a16="http://schemas.microsoft.com/office/drawing/2014/main" id="{F7E44966-38F4-4D49-88DB-9312A8A788CF}"/>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1" name="Group 20">
              <a:extLst>
                <a:ext uri="{FF2B5EF4-FFF2-40B4-BE49-F238E27FC236}">
                  <a16:creationId xmlns:a16="http://schemas.microsoft.com/office/drawing/2014/main" id="{D1E48B31-302D-4EC5-B6E7-F2B68586C2B4}"/>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2" name="Picture 3">
                <a:extLst>
                  <a:ext uri="{FF2B5EF4-FFF2-40B4-BE49-F238E27FC236}">
                    <a16:creationId xmlns:a16="http://schemas.microsoft.com/office/drawing/2014/main" id="{28E9C332-F43E-4FEA-8C76-DFEE434003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3" name="Rounded Rectangle 20">
                <a:extLst>
                  <a:ext uri="{FF2B5EF4-FFF2-40B4-BE49-F238E27FC236}">
                    <a16:creationId xmlns:a16="http://schemas.microsoft.com/office/drawing/2014/main" id="{902FECA8-5C92-47D3-800C-5E73D3730238}"/>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3" name="Title 2">
            <a:extLst>
              <a:ext uri="{FF2B5EF4-FFF2-40B4-BE49-F238E27FC236}">
                <a16:creationId xmlns:a16="http://schemas.microsoft.com/office/drawing/2014/main" id="{EEB3DDF3-45CD-4D1D-B33F-3C8BF4E8A939}"/>
              </a:ext>
            </a:extLst>
          </p:cNvPr>
          <p:cNvSpPr>
            <a:spLocks noGrp="1"/>
          </p:cNvSpPr>
          <p:nvPr>
            <p:ph type="title"/>
          </p:nvPr>
        </p:nvSpPr>
        <p:spPr/>
        <p:txBody>
          <a:bodyPr/>
          <a:lstStyle/>
          <a:p>
            <a:r>
              <a:rPr lang="en-US"/>
              <a:t>Click to edit Master title style</a:t>
            </a:r>
            <a:endParaRPr lang="en-GB"/>
          </a:p>
        </p:txBody>
      </p:sp>
      <p:sp>
        <p:nvSpPr>
          <p:cNvPr id="10" name="Text Placeholder 3">
            <a:extLst>
              <a:ext uri="{FF2B5EF4-FFF2-40B4-BE49-F238E27FC236}">
                <a16:creationId xmlns:a16="http://schemas.microsoft.com/office/drawing/2014/main" id="{B2B07349-B51C-48D8-9722-85D479D989FD}"/>
              </a:ext>
            </a:extLst>
          </p:cNvPr>
          <p:cNvSpPr>
            <a:spLocks noGrp="1"/>
          </p:cNvSpPr>
          <p:nvPr>
            <p:ph type="body" sz="quarter" idx="16"/>
          </p:nvPr>
        </p:nvSpPr>
        <p:spPr>
          <a:xfrm>
            <a:off x="260350" y="1062501"/>
            <a:ext cx="63373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GB" dirty="0"/>
              <a:t>Click to edit Master title style</a:t>
            </a:r>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260350" y="1062501"/>
            <a:ext cx="303411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3563939" y="1062501"/>
            <a:ext cx="30348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19" name="Guidance note">
            <a:extLst>
              <a:ext uri="{FF2B5EF4-FFF2-40B4-BE49-F238E27FC236}">
                <a16:creationId xmlns:a16="http://schemas.microsoft.com/office/drawing/2014/main" id="{4060B2BE-6F3A-4982-9BE1-C9A32A9602FE}"/>
              </a:ext>
            </a:extLst>
          </p:cNvPr>
          <p:cNvGrpSpPr/>
          <p:nvPr userDrawn="1"/>
        </p:nvGrpSpPr>
        <p:grpSpPr>
          <a:xfrm>
            <a:off x="7039269" y="-2228"/>
            <a:ext cx="1825200" cy="2573978"/>
            <a:chOff x="10925224" y="284"/>
            <a:chExt cx="2942835" cy="3932923"/>
          </a:xfrm>
        </p:grpSpPr>
        <p:sp>
          <p:nvSpPr>
            <p:cNvPr id="20" name="Guidance note">
              <a:extLst>
                <a:ext uri="{FF2B5EF4-FFF2-40B4-BE49-F238E27FC236}">
                  <a16:creationId xmlns:a16="http://schemas.microsoft.com/office/drawing/2014/main" id="{4231E06E-BC1A-44C2-94CF-A707745BA2D9}"/>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1" name="Group 20">
              <a:extLst>
                <a:ext uri="{FF2B5EF4-FFF2-40B4-BE49-F238E27FC236}">
                  <a16:creationId xmlns:a16="http://schemas.microsoft.com/office/drawing/2014/main" id="{D5A36928-80B1-46E7-A17E-7CE18ADF9D97}"/>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2" name="Picture 3">
                <a:extLst>
                  <a:ext uri="{FF2B5EF4-FFF2-40B4-BE49-F238E27FC236}">
                    <a16:creationId xmlns:a16="http://schemas.microsoft.com/office/drawing/2014/main" id="{10428015-795B-472D-81D2-53B5DA2472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3" name="Rounded Rectangle 20">
                <a:extLst>
                  <a:ext uri="{FF2B5EF4-FFF2-40B4-BE49-F238E27FC236}">
                    <a16:creationId xmlns:a16="http://schemas.microsoft.com/office/drawing/2014/main" id="{CDB01C34-6956-45C0-89BD-7C0DD56A2B9A}"/>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260350" y="1062501"/>
            <a:ext cx="1927225"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2465795" y="1062501"/>
            <a:ext cx="1926000"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4670015" y="1062500"/>
            <a:ext cx="1926000" cy="1569660"/>
          </a:xfrm>
        </p:spPr>
        <p:txBody>
          <a:bodyPr wrap="square">
            <a:no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grpSp>
        <p:nvGrpSpPr>
          <p:cNvPr id="25" name="Guidance note">
            <a:extLst>
              <a:ext uri="{FF2B5EF4-FFF2-40B4-BE49-F238E27FC236}">
                <a16:creationId xmlns:a16="http://schemas.microsoft.com/office/drawing/2014/main" id="{731A509E-268C-4785-9AEA-B183B203BB0E}"/>
              </a:ext>
            </a:extLst>
          </p:cNvPr>
          <p:cNvGrpSpPr/>
          <p:nvPr userDrawn="1"/>
        </p:nvGrpSpPr>
        <p:grpSpPr>
          <a:xfrm>
            <a:off x="7039269" y="-2228"/>
            <a:ext cx="1825200" cy="2573978"/>
            <a:chOff x="10925224" y="284"/>
            <a:chExt cx="2942835" cy="3932923"/>
          </a:xfrm>
        </p:grpSpPr>
        <p:sp>
          <p:nvSpPr>
            <p:cNvPr id="26" name="Guidance note">
              <a:extLst>
                <a:ext uri="{FF2B5EF4-FFF2-40B4-BE49-F238E27FC236}">
                  <a16:creationId xmlns:a16="http://schemas.microsoft.com/office/drawing/2014/main" id="{B32AD8B9-64CD-4864-9F40-ECCBB83ED63E}"/>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7" name="Group 26">
              <a:extLst>
                <a:ext uri="{FF2B5EF4-FFF2-40B4-BE49-F238E27FC236}">
                  <a16:creationId xmlns:a16="http://schemas.microsoft.com/office/drawing/2014/main" id="{9E47BB5B-6FF9-48EF-BF27-3792200B1439}"/>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8" name="Picture 3">
                <a:extLst>
                  <a:ext uri="{FF2B5EF4-FFF2-40B4-BE49-F238E27FC236}">
                    <a16:creationId xmlns:a16="http://schemas.microsoft.com/office/drawing/2014/main" id="{9364900F-D24C-4988-99B2-3CF0C3A22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6B983C6C-22D4-41BB-B3AD-7A5407567D94}"/>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2" name="Title 1">
            <a:extLst>
              <a:ext uri="{FF2B5EF4-FFF2-40B4-BE49-F238E27FC236}">
                <a16:creationId xmlns:a16="http://schemas.microsoft.com/office/drawing/2014/main" id="{CF552F39-5CA8-4DC1-BFFC-A78E2502D4A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259200" y="1062501"/>
            <a:ext cx="3034863" cy="1202893"/>
          </a:xfrm>
        </p:spPr>
        <p:txBody>
          <a:bodyPr wrap="square">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3562626" y="1062039"/>
            <a:ext cx="3034800"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2A549EC8-F18A-4EC3-8CBA-EBF3AE31B63E}"/>
              </a:ext>
            </a:extLst>
          </p:cNvPr>
          <p:cNvGrpSpPr/>
          <p:nvPr userDrawn="1"/>
        </p:nvGrpSpPr>
        <p:grpSpPr>
          <a:xfrm>
            <a:off x="7039269" y="-2228"/>
            <a:ext cx="1825200" cy="2573978"/>
            <a:chOff x="10925224" y="284"/>
            <a:chExt cx="2942835" cy="3932923"/>
          </a:xfrm>
        </p:grpSpPr>
        <p:sp>
          <p:nvSpPr>
            <p:cNvPr id="23" name="Guidance note">
              <a:extLst>
                <a:ext uri="{FF2B5EF4-FFF2-40B4-BE49-F238E27FC236}">
                  <a16:creationId xmlns:a16="http://schemas.microsoft.com/office/drawing/2014/main" id="{DE787201-6877-4AB2-AED1-8D22307EF1CF}"/>
                </a:ext>
              </a:extLst>
            </p:cNvPr>
            <p:cNvSpPr/>
            <p:nvPr/>
          </p:nvSpPr>
          <p:spPr>
            <a:xfrm>
              <a:off x="10925224" y="284"/>
              <a:ext cx="2942835" cy="3932923"/>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542" lvl="2">
                <a:spcAft>
                  <a:spcPts val="102"/>
                </a:spcAft>
              </a:pPr>
              <a:r>
                <a:rPr lang="en-GB" sz="600" b="1" dirty="0">
                  <a:solidFill>
                    <a:schemeClr val="bg1">
                      <a:lumMod val="50000"/>
                    </a:schemeClr>
                  </a:solidFill>
                  <a:latin typeface="+mj-lt"/>
                </a:rPr>
                <a:t>Reapplying the Slide Layout</a:t>
              </a:r>
            </a:p>
            <a:p>
              <a:pPr marL="542" lvl="2">
                <a:spcAft>
                  <a:spcPts val="102"/>
                </a:spcAft>
              </a:pPr>
              <a:r>
                <a:rPr lang="en-GB" sz="600" dirty="0">
                  <a:solidFill>
                    <a:schemeClr val="bg1">
                      <a:lumMod val="50000"/>
                    </a:schemeClr>
                  </a:solidFill>
                </a:rPr>
                <a:t>Putting text into a placeholder not only ensures the text sits in the correct place and is formatted correctly, it also helps to update the page quickly and efficiently. </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Right click on any part of slide</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Click on ‘Layout’</a:t>
              </a:r>
            </a:p>
            <a:p>
              <a:pPr marL="62270" lvl="3" indent="-62270">
                <a:spcAft>
                  <a:spcPts val="102"/>
                </a:spcAft>
                <a:buClr>
                  <a:schemeClr val="tx1"/>
                </a:buClr>
                <a:buFont typeface="Wingdings" panose="05000000000000000000" pitchFamily="2" charset="2"/>
                <a:buChar char="§"/>
              </a:pPr>
              <a:r>
                <a:rPr lang="en-GB" sz="600" dirty="0">
                  <a:solidFill>
                    <a:schemeClr val="bg1">
                      <a:lumMod val="50000"/>
                    </a:schemeClr>
                  </a:solidFill>
                </a:rPr>
                <a:t>Select the layout you require</a:t>
              </a:r>
            </a:p>
            <a:p>
              <a:pPr marL="542" lvl="2">
                <a:spcAft>
                  <a:spcPts val="102"/>
                </a:spcAft>
              </a:pPr>
              <a:r>
                <a:rPr lang="en-GB" sz="600" b="1" dirty="0">
                  <a:solidFill>
                    <a:schemeClr val="bg1">
                      <a:lumMod val="50000"/>
                    </a:schemeClr>
                  </a:solidFill>
                  <a:latin typeface="+mj-lt"/>
                </a:rPr>
                <a:t>Text bullet formatting</a:t>
              </a:r>
            </a:p>
            <a:p>
              <a:pPr marL="542" lvl="2">
                <a:spcAft>
                  <a:spcPts val="102"/>
                </a:spcAft>
              </a:pPr>
              <a:r>
                <a:rPr lang="en-GB" sz="600" dirty="0">
                  <a:solidFill>
                    <a:schemeClr val="bg1">
                      <a:lumMod val="50000"/>
                    </a:schemeClr>
                  </a:solidFill>
                </a:rPr>
                <a:t>To use text/bullet formatting levels correctly, use the Increase List Level and Decrease List Level buttons from the Paragraph group on the Home tab.</a:t>
              </a: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endParaRPr lang="en-GB" sz="600" dirty="0">
                <a:solidFill>
                  <a:schemeClr val="bg1">
                    <a:lumMod val="50000"/>
                  </a:schemeClr>
                </a:solidFill>
              </a:endParaRPr>
            </a:p>
            <a:p>
              <a:pPr marL="542" lvl="2">
                <a:spcAft>
                  <a:spcPts val="102"/>
                </a:spcAft>
              </a:pPr>
              <a:r>
                <a:rPr lang="en-GB" sz="600" dirty="0">
                  <a:solidFill>
                    <a:schemeClr val="bg1">
                      <a:lumMod val="50000"/>
                    </a:schemeClr>
                  </a:solidFill>
                </a:rPr>
                <a:t>Alternatively you can use the keyboard shortcuts:</a:t>
              </a:r>
              <a:br>
                <a:rPr lang="en-GB" sz="600" dirty="0">
                  <a:solidFill>
                    <a:schemeClr val="bg1">
                      <a:lumMod val="50000"/>
                    </a:schemeClr>
                  </a:solidFill>
                </a:rPr>
              </a:br>
              <a:r>
                <a:rPr lang="en-GB" sz="600" dirty="0">
                  <a:solidFill>
                    <a:schemeClr val="bg1">
                      <a:lumMod val="50000"/>
                    </a:schemeClr>
                  </a:solidFill>
                </a:rPr>
                <a:t>Shift+Alt+Right arrow key = increase level</a:t>
              </a:r>
              <a:br>
                <a:rPr lang="en-GB" sz="600" dirty="0">
                  <a:solidFill>
                    <a:schemeClr val="bg1">
                      <a:lumMod val="50000"/>
                    </a:schemeClr>
                  </a:solidFill>
                </a:rPr>
              </a:br>
              <a:r>
                <a:rPr lang="en-GB" sz="600" dirty="0">
                  <a:solidFill>
                    <a:schemeClr val="bg1">
                      <a:lumMod val="50000"/>
                    </a:schemeClr>
                  </a:solidFill>
                </a:rPr>
                <a:t>Shift+Alt+Left arrow key = decrease level</a:t>
              </a:r>
            </a:p>
            <a:p>
              <a:pPr marL="542" lvl="2">
                <a:spcAft>
                  <a:spcPts val="102"/>
                </a:spcAft>
              </a:pPr>
              <a:r>
                <a:rPr lang="en-GB" sz="600" b="1" dirty="0">
                  <a:solidFill>
                    <a:schemeClr val="bg1">
                      <a:lumMod val="50000"/>
                    </a:schemeClr>
                  </a:solidFill>
                  <a:latin typeface="+mj-lt"/>
                </a:rPr>
                <a:t>Guides</a:t>
              </a:r>
            </a:p>
            <a:p>
              <a:pPr marL="542" lvl="2">
                <a:spcAft>
                  <a:spcPts val="102"/>
                </a:spcAft>
              </a:pPr>
              <a:r>
                <a:rPr lang="en-GB" sz="600" dirty="0">
                  <a:solidFill>
                    <a:schemeClr val="bg1">
                      <a:lumMod val="50000"/>
                    </a:schemeClr>
                  </a:solidFill>
                </a:rPr>
                <a:t>To ensure all other elements aside from placeholders are positioned correctly, switch your drawing guides on (Alt+F9), this will help align all information such as text boxes, charts etc. </a:t>
              </a:r>
            </a:p>
          </p:txBody>
        </p:sp>
        <p:grpSp>
          <p:nvGrpSpPr>
            <p:cNvPr id="24" name="Group 23">
              <a:extLst>
                <a:ext uri="{FF2B5EF4-FFF2-40B4-BE49-F238E27FC236}">
                  <a16:creationId xmlns:a16="http://schemas.microsoft.com/office/drawing/2014/main" id="{BB4939F7-5E42-441B-B687-2B3F344A1F44}"/>
                </a:ext>
              </a:extLst>
            </p:cNvPr>
            <p:cNvGrpSpPr/>
            <p:nvPr/>
          </p:nvGrpSpPr>
          <p:grpSpPr bwMode="gray">
            <a:xfrm>
              <a:off x="10986273" y="2041878"/>
              <a:ext cx="1692951" cy="550496"/>
              <a:chOff x="4736027" y="-2879385"/>
              <a:chExt cx="1811792" cy="589139"/>
            </a:xfrm>
            <a:solidFill>
              <a:schemeClr val="accent3">
                <a:lumMod val="20000"/>
                <a:lumOff val="80000"/>
              </a:schemeClr>
            </a:solidFill>
          </p:grpSpPr>
          <p:pic>
            <p:nvPicPr>
              <p:cNvPr id="25" name="Picture 3">
                <a:extLst>
                  <a:ext uri="{FF2B5EF4-FFF2-40B4-BE49-F238E27FC236}">
                    <a16:creationId xmlns:a16="http://schemas.microsoft.com/office/drawing/2014/main" id="{6B3117CE-EE92-41CF-A1BB-136AA5A52A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7" y="-2879385"/>
                <a:ext cx="1811792"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0D67D42-6ECD-4065-AB74-5770FF1DC26D}"/>
                  </a:ext>
                </a:extLst>
              </p:cNvPr>
              <p:cNvSpPr/>
              <p:nvPr/>
            </p:nvSpPr>
            <p:spPr bwMode="gray">
              <a:xfrm>
                <a:off x="5301931" y="-2820027"/>
                <a:ext cx="398562"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05"/>
                  </a:spcAft>
                </a:pPr>
                <a:endParaRPr lang="en-GB" sz="600" dirty="0">
                  <a:solidFill>
                    <a:schemeClr val="bg1">
                      <a:lumMod val="50000"/>
                    </a:schemeClr>
                  </a:solidFill>
                </a:endParaRPr>
              </a:p>
            </p:txBody>
          </p:sp>
        </p:grpSp>
      </p:grpSp>
      <p:sp>
        <p:nvSpPr>
          <p:cNvPr id="2" name="Title 1">
            <a:extLst>
              <a:ext uri="{FF2B5EF4-FFF2-40B4-BE49-F238E27FC236}">
                <a16:creationId xmlns:a16="http://schemas.microsoft.com/office/drawing/2014/main" id="{8ED67708-EB4C-4C1F-BC4F-41D4A0E746B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260351" y="1060666"/>
            <a:ext cx="6337299" cy="2290371"/>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260350" y="369792"/>
            <a:ext cx="6337076" cy="295466"/>
          </a:xfrm>
          <a:prstGeom prst="rect">
            <a:avLst/>
          </a:prstGeom>
        </p:spPr>
        <p:txBody>
          <a:bodyPr vert="horz" wrap="square" lIns="0" tIns="0" rIns="0" bIns="0" rtlCol="0" anchor="t">
            <a:noAutofit/>
          </a:bodyPr>
          <a:lstStyle/>
          <a:p>
            <a:r>
              <a:rPr lang="en-GB" dirty="0"/>
              <a:t>Click to edit Master title style</a:t>
            </a:r>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242890" y="4727983"/>
            <a:ext cx="626374" cy="138499"/>
          </a:xfrm>
          <a:prstGeom prst="rect">
            <a:avLst/>
          </a:prstGeom>
          <a:noFill/>
        </p:spPr>
        <p:txBody>
          <a:bodyPr wrap="square" lIns="0" tIns="0" rIns="0" bIns="0" rtlCol="0">
            <a:spAutoFit/>
          </a:bodyPr>
          <a:lstStyle/>
          <a:p>
            <a:fld id="{8A64BEAD-2F81-4807-9FB1-B1EFCD142F0E}" type="slidenum">
              <a:rPr lang="en-GB" sz="900" smtClean="0">
                <a:solidFill>
                  <a:schemeClr val="accent1"/>
                </a:solidFill>
              </a:rPr>
              <a:pPr/>
              <a:t>‹#›</a:t>
            </a:fld>
            <a:endParaRPr lang="en-GB" sz="900" dirty="0">
              <a:solidFill>
                <a:schemeClr val="accent1"/>
              </a:solidFill>
            </a:endParaRPr>
          </a:p>
        </p:txBody>
      </p:sp>
      <p:pic>
        <p:nvPicPr>
          <p:cNvPr id="7" name="Picture 6">
            <a:extLst>
              <a:ext uri="{FF2B5EF4-FFF2-40B4-BE49-F238E27FC236}">
                <a16:creationId xmlns:a16="http://schemas.microsoft.com/office/drawing/2014/main" id="{F4D87197-1C7D-4445-8D6A-91796CEBAB58}"/>
              </a:ext>
            </a:extLst>
          </p:cNvPr>
          <p:cNvPicPr>
            <a:picLocks noChangeAspect="1"/>
          </p:cNvPicPr>
          <p:nvPr userDrawn="1"/>
        </p:nvPicPr>
        <p:blipFill>
          <a:blip r:embed="rId20"/>
          <a:stretch>
            <a:fillRect/>
          </a:stretch>
        </p:blipFill>
        <p:spPr>
          <a:xfrm>
            <a:off x="5254839" y="4677058"/>
            <a:ext cx="1346555" cy="201156"/>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 id="2147483766" r:id="rId17"/>
    <p:sldLayoutId id="2147483767" r:id="rId18"/>
  </p:sldLayoutIdLst>
  <p:txStyles>
    <p:titleStyle>
      <a:lvl1pPr>
        <a:lnSpc>
          <a:spcPct val="80000"/>
        </a:lnSpc>
        <a:defRPr sz="1800" b="1">
          <a:solidFill>
            <a:schemeClr val="accent1"/>
          </a:solidFill>
          <a:latin typeface="+mj-lt"/>
          <a:ea typeface="+mj-ea"/>
          <a:cs typeface="+mj-cs"/>
        </a:defRPr>
      </a:lvl1pPr>
    </p:titleStyle>
    <p:body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p:bodyStyle>
    <p:otherStyle>
      <a:lvl1pPr marL="0">
        <a:defRPr>
          <a:latin typeface="+mn-lt"/>
          <a:ea typeface="+mn-ea"/>
          <a:cs typeface="+mn-cs"/>
        </a:defRPr>
      </a:lvl1pPr>
      <a:lvl2pPr marL="155943">
        <a:defRPr>
          <a:latin typeface="+mn-lt"/>
          <a:ea typeface="+mn-ea"/>
          <a:cs typeface="+mn-cs"/>
        </a:defRPr>
      </a:lvl2pPr>
      <a:lvl3pPr marL="311887">
        <a:defRPr>
          <a:latin typeface="+mn-lt"/>
          <a:ea typeface="+mn-ea"/>
          <a:cs typeface="+mn-cs"/>
        </a:defRPr>
      </a:lvl3pPr>
      <a:lvl4pPr marL="467830">
        <a:defRPr>
          <a:latin typeface="+mn-lt"/>
          <a:ea typeface="+mn-ea"/>
          <a:cs typeface="+mn-cs"/>
        </a:defRPr>
      </a:lvl4pPr>
      <a:lvl5pPr marL="623774">
        <a:defRPr>
          <a:latin typeface="+mn-lt"/>
          <a:ea typeface="+mn-ea"/>
          <a:cs typeface="+mn-cs"/>
        </a:defRPr>
      </a:lvl5pPr>
      <a:lvl6pPr marL="779716">
        <a:defRPr>
          <a:latin typeface="+mn-lt"/>
          <a:ea typeface="+mn-ea"/>
          <a:cs typeface="+mn-cs"/>
        </a:defRPr>
      </a:lvl6pPr>
      <a:lvl7pPr marL="935658">
        <a:defRPr>
          <a:latin typeface="+mn-lt"/>
          <a:ea typeface="+mn-ea"/>
          <a:cs typeface="+mn-cs"/>
        </a:defRPr>
      </a:lvl7pPr>
      <a:lvl8pPr marL="1091603">
        <a:defRPr>
          <a:latin typeface="+mn-lt"/>
          <a:ea typeface="+mn-ea"/>
          <a:cs typeface="+mn-cs"/>
        </a:defRPr>
      </a:lvl8pPr>
      <a:lvl9pPr marL="1247545">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378" userDrawn="1">
          <p15:clr>
            <a:srgbClr val="F26B43"/>
          </p15:clr>
        </p15:guide>
        <p15:guide id="8" pos="1548" userDrawn="1">
          <p15:clr>
            <a:srgbClr val="F26B43"/>
          </p15:clr>
        </p15:guide>
        <p15:guide id="9" pos="2772" userDrawn="1">
          <p15:clr>
            <a:srgbClr val="F26B43"/>
          </p15:clr>
        </p15:guide>
        <p15:guide id="10" pos="2942" userDrawn="1">
          <p15:clr>
            <a:srgbClr val="F26B43"/>
          </p15:clr>
        </p15:guide>
        <p15:guide id="12" pos="2075" userDrawn="1">
          <p15:clr>
            <a:srgbClr val="F26B43"/>
          </p15:clr>
        </p15:guide>
        <p15:guide id="13" pos="2245"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4156" userDrawn="1">
          <p15:clr>
            <a:srgbClr val="F26B43"/>
          </p15:clr>
        </p15:guide>
        <p15:guide id="18" orient="horz" pos="3049" userDrawn="1">
          <p15:clr>
            <a:srgbClr val="F26B43"/>
          </p15:clr>
        </p15:guide>
        <p15:guide id="20" pos="1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8"/>
          </p:nvPr>
        </p:nvPicPr>
        <p:blipFill rotWithShape="1">
          <a:blip r:embed="rId3">
            <a:extLst>
              <a:ext uri="{28A0092B-C50C-407E-A947-70E740481C1C}">
                <a14:useLocalDpi xmlns:a14="http://schemas.microsoft.com/office/drawing/2010/main" val="0"/>
              </a:ext>
            </a:extLst>
          </a:blip>
          <a:srcRect l="9324" r="9324"/>
          <a:stretch/>
        </p:blipFill>
        <p:spPr/>
      </p:pic>
      <p:sp>
        <p:nvSpPr>
          <p:cNvPr id="7" name="Text Placeholder 6">
            <a:extLst>
              <a:ext uri="{FF2B5EF4-FFF2-40B4-BE49-F238E27FC236}">
                <a16:creationId xmlns:a16="http://schemas.microsoft.com/office/drawing/2014/main" id="{34D1C007-04C8-4719-9F13-428D61A97C7B}"/>
              </a:ext>
            </a:extLst>
          </p:cNvPr>
          <p:cNvSpPr>
            <a:spLocks noGrp="1"/>
          </p:cNvSpPr>
          <p:nvPr>
            <p:ph type="body" sz="quarter" idx="15"/>
          </p:nvPr>
        </p:nvSpPr>
        <p:spPr>
          <a:xfrm>
            <a:off x="260648" y="2244033"/>
            <a:ext cx="1926000" cy="682238"/>
          </a:xfrm>
        </p:spPr>
        <p:txBody>
          <a:bodyPr/>
          <a:lstStyle/>
          <a:p>
            <a:r>
              <a:rPr lang="en-GB" dirty="0"/>
              <a:t>Antony Johnson</a:t>
            </a:r>
          </a:p>
          <a:p>
            <a:r>
              <a:rPr lang="en-GB" dirty="0"/>
              <a:t>National Grid</a:t>
            </a:r>
          </a:p>
          <a:p>
            <a:r>
              <a:rPr lang="en-GB" dirty="0"/>
              <a:t>April 2019</a:t>
            </a:r>
          </a:p>
        </p:txBody>
      </p:sp>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a:xfrm>
            <a:off x="224644" y="555526"/>
            <a:ext cx="1927225" cy="869810"/>
          </a:xfrm>
        </p:spPr>
        <p:txBody>
          <a:bodyPr/>
          <a:lstStyle/>
          <a:p>
            <a:r>
              <a:rPr lang="en-GB" dirty="0"/>
              <a:t>GC0117</a:t>
            </a:r>
            <a:br>
              <a:rPr lang="en-GB" dirty="0"/>
            </a:br>
            <a:br>
              <a:rPr lang="en-GB" dirty="0"/>
            </a:br>
            <a:br>
              <a:rPr lang="en-GB" dirty="0"/>
            </a:br>
            <a:r>
              <a:rPr lang="en-GB" dirty="0"/>
              <a:t> </a:t>
            </a:r>
          </a:p>
        </p:txBody>
      </p:sp>
    </p:spTree>
    <p:extLst>
      <p:ext uri="{BB962C8B-B14F-4D97-AF65-F5344CB8AC3E}">
        <p14:creationId xmlns:p14="http://schemas.microsoft.com/office/powerpoint/2010/main" val="357770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sz="2000" dirty="0">
                <a:solidFill>
                  <a:srgbClr val="EC6525"/>
                </a:solidFill>
              </a:rPr>
              <a:t>What are the differences in the Grid Code requirements between Small, Medium and Large</a:t>
            </a:r>
          </a:p>
        </p:txBody>
      </p:sp>
      <p:sp>
        <p:nvSpPr>
          <p:cNvPr id="5" name="Content Placeholder 2"/>
          <p:cNvSpPr txBox="1">
            <a:spLocks/>
          </p:cNvSpPr>
          <p:nvPr/>
        </p:nvSpPr>
        <p:spPr>
          <a:xfrm>
            <a:off x="82793" y="627534"/>
            <a:ext cx="6067425" cy="428447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sz="1200" b="0" kern="0" dirty="0">
                <a:solidFill>
                  <a:schemeClr val="tx1"/>
                </a:solidFill>
              </a:rPr>
              <a:t>If a Power Station is directly connected there is very little difference between Small, Medium and Large other than a few minor data items and technical requirements - some minor differences apply in terms of how specific items are delivered – e.g. operational metering.</a:t>
            </a:r>
          </a:p>
          <a:p>
            <a:pPr marL="285750" indent="-285750" defTabSz="914400">
              <a:buFont typeface="Wingdings" panose="05000000000000000000" pitchFamily="2" charset="2"/>
              <a:buChar char="§"/>
              <a:defRPr/>
            </a:pPr>
            <a:r>
              <a:rPr lang="en-US" altLang="en-US" sz="1200" b="0" kern="0" dirty="0">
                <a:solidFill>
                  <a:schemeClr val="tx1"/>
                </a:solidFill>
              </a:rPr>
              <a:t>Embedded Large Power Stations</a:t>
            </a:r>
          </a:p>
          <a:p>
            <a:pPr marL="285750" indent="-285750" defTabSz="914400">
              <a:buFont typeface="Wingdings" panose="05000000000000000000" pitchFamily="2" charset="2"/>
              <a:buChar char="§"/>
              <a:defRPr/>
            </a:pPr>
            <a:r>
              <a:rPr lang="en-US" altLang="en-US" sz="1200" b="0" kern="0" dirty="0">
                <a:solidFill>
                  <a:schemeClr val="tx1"/>
                </a:solidFill>
              </a:rPr>
              <a:t>	</a:t>
            </a:r>
            <a:r>
              <a:rPr lang="en-US" altLang="en-US" sz="1100" b="0" kern="0" dirty="0">
                <a:solidFill>
                  <a:schemeClr val="tx1"/>
                </a:solidFill>
              </a:rPr>
              <a:t>The effect of Regional differences (Scotland / England and 	Wales is significant) 	–  i.e. a 10MW Power Station Embedded in the North of Scotland will have to 	meet the requirements of the Grid Code, CUSC, BSC, DCUSA and Distribution 	Code whereas a 10MW Embedded Power Station in England and Wales will 	only have to meet the requirements of the DCUSA and Distribution Code.       </a:t>
            </a:r>
          </a:p>
          <a:p>
            <a:pPr marL="285750" indent="-285750" defTabSz="914400">
              <a:buFont typeface="Wingdings" panose="05000000000000000000" pitchFamily="2" charset="2"/>
              <a:buChar char="§"/>
              <a:defRPr/>
            </a:pPr>
            <a:r>
              <a:rPr lang="en-US" altLang="en-US" sz="1100" b="0" kern="0" dirty="0">
                <a:solidFill>
                  <a:schemeClr val="tx1"/>
                </a:solidFill>
              </a:rPr>
              <a:t>	In summary however, a Large Embedded Power Station in 	England and Wales 	would have to meet the same requirements as a Large Embedded Power 	Station in Scotland.</a:t>
            </a:r>
          </a:p>
          <a:p>
            <a:pPr marL="285750" indent="-285750" defTabSz="914400">
              <a:buFont typeface="Wingdings" panose="05000000000000000000" pitchFamily="2" charset="2"/>
              <a:buChar char="§"/>
              <a:defRPr/>
            </a:pPr>
            <a:r>
              <a:rPr lang="en-US" altLang="en-US" sz="1100" b="0" kern="0" dirty="0">
                <a:solidFill>
                  <a:schemeClr val="tx1"/>
                </a:solidFill>
              </a:rPr>
              <a:t>	In Scotland, Large Embedded Power Stations between 100 – 10MW (SHE) and 	100MW – 30 MW (SPT) (BELLA’s) will be required to meet the requirements of 	the Grid Code as applicable to Large Power Stations which would generally 	include compliance with BC1 and BC2 </a:t>
            </a:r>
          </a:p>
          <a:p>
            <a:pPr marL="285750" indent="-285750" defTabSz="914400">
              <a:buFont typeface="Wingdings" panose="05000000000000000000" pitchFamily="2" charset="2"/>
              <a:buChar char="§"/>
              <a:defRPr/>
            </a:pPr>
            <a:r>
              <a:rPr lang="en-US" altLang="en-US" sz="1200" b="0" kern="0" dirty="0">
                <a:solidFill>
                  <a:schemeClr val="tx1"/>
                </a:solidFill>
              </a:rPr>
              <a:t>Embedded Medium Power Stations </a:t>
            </a:r>
          </a:p>
          <a:p>
            <a:pPr marL="285750" indent="-285750" defTabSz="914400">
              <a:buFont typeface="Wingdings" panose="05000000000000000000" pitchFamily="2" charset="2"/>
              <a:buChar char="§"/>
              <a:defRPr/>
            </a:pPr>
            <a:r>
              <a:rPr lang="en-US" altLang="en-US" sz="1200" b="0" kern="0" dirty="0">
                <a:solidFill>
                  <a:schemeClr val="tx1"/>
                </a:solidFill>
              </a:rPr>
              <a:t>	</a:t>
            </a:r>
            <a:r>
              <a:rPr lang="en-US" altLang="en-US" sz="1100" b="0" kern="0" dirty="0">
                <a:solidFill>
                  <a:schemeClr val="tx1"/>
                </a:solidFill>
              </a:rPr>
              <a:t>If they apply for TEC the requirements are similar to Large Embedded</a:t>
            </a:r>
          </a:p>
          <a:p>
            <a:pPr marL="285750" indent="-285750" defTabSz="914400">
              <a:buFont typeface="Wingdings" panose="05000000000000000000" pitchFamily="2" charset="2"/>
              <a:buChar char="§"/>
              <a:defRPr/>
            </a:pPr>
            <a:r>
              <a:rPr lang="en-US" altLang="en-US" sz="1100" b="0" kern="0" dirty="0">
                <a:solidFill>
                  <a:schemeClr val="tx1"/>
                </a:solidFill>
              </a:rPr>
              <a:t>	If they become a LEEMPS only data and technical requirements apply under the 	PC and CC/ECC’s. There is no requirement to meet the OC’s or BC’s</a:t>
            </a:r>
          </a:p>
          <a:p>
            <a:pPr defTabSz="914400">
              <a:defRPr/>
            </a:pPr>
            <a:r>
              <a:rPr lang="en-US" altLang="en-US" sz="1500" b="0" kern="0" dirty="0">
                <a:solidFill>
                  <a:schemeClr val="tx1"/>
                </a:solidFill>
              </a:rPr>
              <a:t> </a:t>
            </a: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40264235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09958127"/>
              </p:ext>
            </p:extLst>
          </p:nvPr>
        </p:nvGraphicFramePr>
        <p:xfrm>
          <a:off x="188640" y="1383618"/>
          <a:ext cx="6409009" cy="2017313"/>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3509877096"/>
                    </a:ext>
                  </a:extLst>
                </a:gridCol>
                <a:gridCol w="1232280">
                  <a:extLst>
                    <a:ext uri="{9D8B030D-6E8A-4147-A177-3AD203B41FA5}">
                      <a16:colId xmlns:a16="http://schemas.microsoft.com/office/drawing/2014/main" val="177306490"/>
                    </a:ext>
                  </a:extLst>
                </a:gridCol>
                <a:gridCol w="1652027">
                  <a:extLst>
                    <a:ext uri="{9D8B030D-6E8A-4147-A177-3AD203B41FA5}">
                      <a16:colId xmlns:a16="http://schemas.microsoft.com/office/drawing/2014/main" val="2801980928"/>
                    </a:ext>
                  </a:extLst>
                </a:gridCol>
                <a:gridCol w="1652494">
                  <a:extLst>
                    <a:ext uri="{9D8B030D-6E8A-4147-A177-3AD203B41FA5}">
                      <a16:colId xmlns:a16="http://schemas.microsoft.com/office/drawing/2014/main" val="507760532"/>
                    </a:ext>
                  </a:extLst>
                </a:gridCol>
              </a:tblGrid>
              <a:tr h="374262">
                <a:tc>
                  <a:txBody>
                    <a:bodyPr/>
                    <a:lstStyle/>
                    <a:p>
                      <a:pPr algn="ctr">
                        <a:lnSpc>
                          <a:spcPct val="107000"/>
                        </a:lnSpc>
                        <a:spcAft>
                          <a:spcPts val="0"/>
                        </a:spcAft>
                      </a:pPr>
                      <a:r>
                        <a:rPr lang="en-GB" sz="1100" dirty="0">
                          <a:effectLst/>
                        </a:rPr>
                        <a:t>Grid Code </a:t>
                      </a:r>
                    </a:p>
                    <a:p>
                      <a:pPr algn="ctr">
                        <a:lnSpc>
                          <a:spcPct val="107000"/>
                        </a:lnSpc>
                        <a:spcAft>
                          <a:spcPts val="0"/>
                        </a:spcAft>
                      </a:pPr>
                      <a:r>
                        <a:rPr lang="en-GB" sz="1100" dirty="0">
                          <a:effectLst/>
                        </a:rPr>
                        <a:t>Requirement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Directly Connected Small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Directly Connected Medium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Directly Connected Large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2940607633"/>
                  </a:ext>
                </a:extLst>
              </a:tr>
              <a:tr h="187131">
                <a:tc>
                  <a:txBody>
                    <a:bodyPr/>
                    <a:lstStyle/>
                    <a:p>
                      <a:pPr>
                        <a:lnSpc>
                          <a:spcPct val="107000"/>
                        </a:lnSpc>
                        <a:spcAft>
                          <a:spcPts val="0"/>
                        </a:spcAft>
                      </a:pPr>
                      <a:r>
                        <a:rPr lang="en-GB" sz="1100" dirty="0">
                          <a:effectLst/>
                        </a:rPr>
                        <a:t>Planning Code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679210873"/>
                  </a:ext>
                </a:extLst>
              </a:tr>
              <a:tr h="374262">
                <a:tc>
                  <a:txBody>
                    <a:bodyPr/>
                    <a:lstStyle/>
                    <a:p>
                      <a:pPr>
                        <a:lnSpc>
                          <a:spcPct val="107000"/>
                        </a:lnSpc>
                        <a:spcAft>
                          <a:spcPts val="0"/>
                        </a:spcAft>
                      </a:pPr>
                      <a:r>
                        <a:rPr lang="en-GB" sz="1100" dirty="0">
                          <a:effectLst/>
                        </a:rPr>
                        <a:t>European Connection Conditions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2852882113"/>
                  </a:ext>
                </a:extLst>
              </a:tr>
              <a:tr h="365381">
                <a:tc>
                  <a:txBody>
                    <a:bodyPr/>
                    <a:lstStyle/>
                    <a:p>
                      <a:pPr>
                        <a:lnSpc>
                          <a:spcPct val="107000"/>
                        </a:lnSpc>
                        <a:spcAft>
                          <a:spcPts val="0"/>
                        </a:spcAft>
                      </a:pPr>
                      <a:r>
                        <a:rPr lang="en-GB" sz="1100" dirty="0">
                          <a:effectLst/>
                        </a:rPr>
                        <a:t>European Compliance Processes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3095715127"/>
                  </a:ext>
                </a:extLst>
              </a:tr>
              <a:tr h="187131">
                <a:tc>
                  <a:txBody>
                    <a:bodyPr/>
                    <a:lstStyle/>
                    <a:p>
                      <a:pPr>
                        <a:lnSpc>
                          <a:spcPct val="107000"/>
                        </a:lnSpc>
                        <a:spcAft>
                          <a:spcPts val="0"/>
                        </a:spcAft>
                      </a:pPr>
                      <a:r>
                        <a:rPr lang="en-GB" sz="1100" dirty="0">
                          <a:effectLst/>
                        </a:rPr>
                        <a:t>Operating Codes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356898344"/>
                  </a:ext>
                </a:extLst>
              </a:tr>
              <a:tr h="187131">
                <a:tc>
                  <a:txBody>
                    <a:bodyPr/>
                    <a:lstStyle/>
                    <a:p>
                      <a:pPr>
                        <a:lnSpc>
                          <a:spcPct val="107000"/>
                        </a:lnSpc>
                        <a:spcAft>
                          <a:spcPts val="0"/>
                        </a:spcAft>
                      </a:pPr>
                      <a:r>
                        <a:rPr lang="en-GB" sz="1100" dirty="0">
                          <a:effectLst/>
                        </a:rPr>
                        <a:t>Balancing Codes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3350985552"/>
                  </a:ext>
                </a:extLst>
              </a:tr>
              <a:tr h="187131">
                <a:tc>
                  <a:txBody>
                    <a:bodyPr/>
                    <a:lstStyle/>
                    <a:p>
                      <a:pPr>
                        <a:lnSpc>
                          <a:spcPct val="107000"/>
                        </a:lnSpc>
                        <a:spcAft>
                          <a:spcPts val="0"/>
                        </a:spcAft>
                      </a:pPr>
                      <a:r>
                        <a:rPr lang="en-GB" sz="1100" dirty="0">
                          <a:effectLst/>
                        </a:rPr>
                        <a:t>Data Registration Code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3430997204"/>
                  </a:ext>
                </a:extLst>
              </a:tr>
            </a:tbl>
          </a:graphicData>
        </a:graphic>
      </p:graphicFrame>
      <p:sp>
        <p:nvSpPr>
          <p:cNvPr id="3" name="Rectangle 2"/>
          <p:cNvSpPr/>
          <p:nvPr/>
        </p:nvSpPr>
        <p:spPr>
          <a:xfrm>
            <a:off x="0" y="3391"/>
            <a:ext cx="6840760" cy="1200329"/>
          </a:xfrm>
          <a:prstGeom prst="rect">
            <a:avLst/>
          </a:prstGeom>
        </p:spPr>
        <p:txBody>
          <a:bodyPr wrap="square">
            <a:spAutoFit/>
          </a:bodyPr>
          <a:lstStyle/>
          <a:p>
            <a:pPr>
              <a:spcAft>
                <a:spcPct val="0"/>
              </a:spcAft>
            </a:pPr>
            <a:r>
              <a:rPr lang="en-GB" altLang="en-US" sz="2400" dirty="0">
                <a:solidFill>
                  <a:srgbClr val="EC6525"/>
                </a:solidFill>
              </a:rPr>
              <a:t>What are the differences in the Grid Code requirements between Small, Medium and Large</a:t>
            </a:r>
          </a:p>
          <a:p>
            <a:pPr>
              <a:spcAft>
                <a:spcPct val="0"/>
              </a:spcAft>
            </a:pPr>
            <a:r>
              <a:rPr lang="en-GB" altLang="en-US" sz="2400" dirty="0">
                <a:solidFill>
                  <a:srgbClr val="EC6525"/>
                </a:solidFill>
              </a:rPr>
              <a:t>(Transmission Connections)</a:t>
            </a:r>
          </a:p>
        </p:txBody>
      </p:sp>
    </p:spTree>
    <p:extLst>
      <p:ext uri="{BB962C8B-B14F-4D97-AF65-F5344CB8AC3E}">
        <p14:creationId xmlns:p14="http://schemas.microsoft.com/office/powerpoint/2010/main" val="220021662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159482"/>
            <a:ext cx="6069806" cy="686395"/>
          </a:xfrm>
        </p:spPr>
        <p:txBody>
          <a:bodyPr/>
          <a:lstStyle/>
          <a:p>
            <a:r>
              <a:rPr lang="en-GB" dirty="0"/>
              <a:t>DRC Structural and Scheduled data </a:t>
            </a:r>
            <a:br>
              <a:rPr lang="en-GB" dirty="0"/>
            </a:br>
            <a:r>
              <a:rPr lang="en-GB" dirty="0"/>
              <a:t>differences – Transmission Connected </a:t>
            </a:r>
            <a:br>
              <a:rPr lang="en-GB" dirty="0"/>
            </a:br>
            <a:r>
              <a:rPr lang="en-GB" dirty="0"/>
              <a:t>Small, Medium and Large Power Stations (1) </a:t>
            </a:r>
          </a:p>
        </p:txBody>
      </p:sp>
      <p:graphicFrame>
        <p:nvGraphicFramePr>
          <p:cNvPr id="5" name="Table 4"/>
          <p:cNvGraphicFramePr>
            <a:graphicFrameLocks noGrp="1"/>
          </p:cNvGraphicFramePr>
          <p:nvPr>
            <p:extLst/>
          </p:nvPr>
        </p:nvGraphicFramePr>
        <p:xfrm>
          <a:off x="674694" y="1084136"/>
          <a:ext cx="5886656" cy="3787143"/>
        </p:xfrm>
        <a:graphic>
          <a:graphicData uri="http://schemas.openxmlformats.org/drawingml/2006/table">
            <a:tbl>
              <a:tblPr firstRow="1" firstCol="1" bandRow="1">
                <a:tableStyleId>{5C22544A-7EE6-4342-B048-85BDC9FD1C3A}</a:tableStyleId>
              </a:tblPr>
              <a:tblGrid>
                <a:gridCol w="1471349">
                  <a:extLst>
                    <a:ext uri="{9D8B030D-6E8A-4147-A177-3AD203B41FA5}">
                      <a16:colId xmlns:a16="http://schemas.microsoft.com/office/drawing/2014/main" val="980675699"/>
                    </a:ext>
                  </a:extLst>
                </a:gridCol>
                <a:gridCol w="1471349">
                  <a:extLst>
                    <a:ext uri="{9D8B030D-6E8A-4147-A177-3AD203B41FA5}">
                      <a16:colId xmlns:a16="http://schemas.microsoft.com/office/drawing/2014/main" val="346321697"/>
                    </a:ext>
                  </a:extLst>
                </a:gridCol>
                <a:gridCol w="1471979">
                  <a:extLst>
                    <a:ext uri="{9D8B030D-6E8A-4147-A177-3AD203B41FA5}">
                      <a16:colId xmlns:a16="http://schemas.microsoft.com/office/drawing/2014/main" val="1818095993"/>
                    </a:ext>
                  </a:extLst>
                </a:gridCol>
                <a:gridCol w="1471979">
                  <a:extLst>
                    <a:ext uri="{9D8B030D-6E8A-4147-A177-3AD203B41FA5}">
                      <a16:colId xmlns:a16="http://schemas.microsoft.com/office/drawing/2014/main" val="4114668285"/>
                    </a:ext>
                  </a:extLst>
                </a:gridCol>
              </a:tblGrid>
              <a:tr h="244602">
                <a:tc>
                  <a:txBody>
                    <a:bodyPr/>
                    <a:lstStyle/>
                    <a:p>
                      <a:pPr algn="ctr">
                        <a:lnSpc>
                          <a:spcPct val="107000"/>
                        </a:lnSpc>
                        <a:spcAft>
                          <a:spcPts val="0"/>
                        </a:spcAft>
                      </a:pPr>
                      <a:r>
                        <a:rPr lang="en-GB" sz="800" dirty="0">
                          <a:effectLst/>
                        </a:rPr>
                        <a:t>DRC Schedule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Transmission Connected Small</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Transmission Connected Medium</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Transmission Connected Large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1516132670"/>
                  </a:ext>
                </a:extLst>
              </a:tr>
              <a:tr h="366903">
                <a:tc>
                  <a:txBody>
                    <a:bodyPr/>
                    <a:lstStyle/>
                    <a:p>
                      <a:pPr>
                        <a:lnSpc>
                          <a:spcPct val="107000"/>
                        </a:lnSpc>
                        <a:spcAft>
                          <a:spcPts val="0"/>
                        </a:spcAft>
                      </a:pPr>
                      <a:r>
                        <a:rPr lang="en-GB" sz="800" dirty="0">
                          <a:effectLst/>
                        </a:rPr>
                        <a:t>Schedule 1 – Power Generating Module and HVDC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2873628855"/>
                  </a:ext>
                </a:extLst>
              </a:tr>
              <a:tr h="454117">
                <a:tc>
                  <a:txBody>
                    <a:bodyPr/>
                    <a:lstStyle/>
                    <a:p>
                      <a:pPr>
                        <a:lnSpc>
                          <a:spcPct val="107000"/>
                        </a:lnSpc>
                        <a:spcAft>
                          <a:spcPts val="0"/>
                        </a:spcAft>
                      </a:pPr>
                      <a:r>
                        <a:rPr lang="en-GB" sz="800" dirty="0">
                          <a:effectLst/>
                        </a:rPr>
                        <a:t>Schedule 2 – Generating Planning Parameters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r>
                        <a:rPr lang="en-GB" sz="800" dirty="0">
                          <a:effectLst/>
                        </a:rPr>
                        <a:t> (Part)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79424780"/>
                  </a:ext>
                </a:extLst>
              </a:tr>
              <a:tr h="584011">
                <a:tc>
                  <a:txBody>
                    <a:bodyPr/>
                    <a:lstStyle/>
                    <a:p>
                      <a:pPr>
                        <a:lnSpc>
                          <a:spcPct val="107000"/>
                        </a:lnSpc>
                        <a:spcAft>
                          <a:spcPts val="0"/>
                        </a:spcAft>
                      </a:pPr>
                      <a:r>
                        <a:rPr lang="en-GB" sz="800" dirty="0">
                          <a:effectLst/>
                        </a:rPr>
                        <a:t>Schedule 3 – Large Power Station Outage Programmes, Output Useable and Flexibility Information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2864944081"/>
                  </a:ext>
                </a:extLst>
              </a:tr>
              <a:tr h="454117">
                <a:tc>
                  <a:txBody>
                    <a:bodyPr/>
                    <a:lstStyle/>
                    <a:p>
                      <a:pPr>
                        <a:lnSpc>
                          <a:spcPct val="107000"/>
                        </a:lnSpc>
                        <a:spcAft>
                          <a:spcPts val="0"/>
                        </a:spcAft>
                      </a:pPr>
                      <a:r>
                        <a:rPr lang="en-GB" sz="800" dirty="0">
                          <a:effectLst/>
                        </a:rPr>
                        <a:t>Schedule 4 – Large Power Station Droop and Response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2403069509"/>
                  </a:ext>
                </a:extLst>
              </a:tr>
              <a:tr h="244602">
                <a:tc>
                  <a:txBody>
                    <a:bodyPr/>
                    <a:lstStyle/>
                    <a:p>
                      <a:pPr>
                        <a:lnSpc>
                          <a:spcPct val="107000"/>
                        </a:lnSpc>
                        <a:spcAft>
                          <a:spcPts val="0"/>
                        </a:spcAft>
                      </a:pPr>
                      <a:r>
                        <a:rPr lang="en-GB" sz="800" dirty="0">
                          <a:effectLst/>
                        </a:rPr>
                        <a:t>Schedule 5 – Users System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1688644529"/>
                  </a:ext>
                </a:extLst>
              </a:tr>
              <a:tr h="244602">
                <a:tc>
                  <a:txBody>
                    <a:bodyPr/>
                    <a:lstStyle/>
                    <a:p>
                      <a:pPr>
                        <a:lnSpc>
                          <a:spcPct val="107000"/>
                        </a:lnSpc>
                        <a:spcAft>
                          <a:spcPts val="0"/>
                        </a:spcAft>
                      </a:pPr>
                      <a:r>
                        <a:rPr lang="en-GB" sz="800" dirty="0">
                          <a:effectLst/>
                        </a:rPr>
                        <a:t>Schedule 6 – Users Outage Information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3484254157"/>
                  </a:ext>
                </a:extLst>
              </a:tr>
              <a:tr h="366903">
                <a:tc>
                  <a:txBody>
                    <a:bodyPr/>
                    <a:lstStyle/>
                    <a:p>
                      <a:pPr>
                        <a:lnSpc>
                          <a:spcPct val="107000"/>
                        </a:lnSpc>
                        <a:spcAft>
                          <a:spcPts val="0"/>
                        </a:spcAft>
                      </a:pPr>
                      <a:r>
                        <a:rPr lang="en-GB" sz="800" dirty="0">
                          <a:effectLst/>
                        </a:rPr>
                        <a:t>Schedule 7 – Load Characteristics at Grid Supply Points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1326460226"/>
                  </a:ext>
                </a:extLst>
              </a:tr>
              <a:tr h="350428">
                <a:tc>
                  <a:txBody>
                    <a:bodyPr/>
                    <a:lstStyle/>
                    <a:p>
                      <a:pPr>
                        <a:lnSpc>
                          <a:spcPct val="107000"/>
                        </a:lnSpc>
                        <a:spcAft>
                          <a:spcPts val="0"/>
                        </a:spcAft>
                      </a:pPr>
                      <a:r>
                        <a:rPr lang="en-GB" sz="800" dirty="0">
                          <a:effectLst/>
                        </a:rPr>
                        <a:t>Schedule 8 – Data supplied by BM Participants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3880283024"/>
                  </a:ext>
                </a:extLst>
              </a:tr>
              <a:tr h="350428">
                <a:tc>
                  <a:txBody>
                    <a:bodyPr/>
                    <a:lstStyle/>
                    <a:p>
                      <a:pPr>
                        <a:lnSpc>
                          <a:spcPct val="107000"/>
                        </a:lnSpc>
                        <a:spcAft>
                          <a:spcPts val="0"/>
                        </a:spcAft>
                      </a:pPr>
                      <a:r>
                        <a:rPr lang="en-GB" sz="800" dirty="0">
                          <a:effectLst/>
                        </a:rPr>
                        <a:t>Schedule 9 – Data supplied by The Company to User’s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800" dirty="0">
                          <a:effectLst/>
                        </a:rPr>
                        <a:t> </a:t>
                      </a: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57" marR="45957" marT="0" marB="0"/>
                </a:tc>
                <a:extLst>
                  <a:ext uri="{0D108BD9-81ED-4DB2-BD59-A6C34878D82A}">
                    <a16:rowId xmlns:a16="http://schemas.microsoft.com/office/drawing/2014/main" val="1934204136"/>
                  </a:ext>
                </a:extLst>
              </a:tr>
            </a:tbl>
          </a:graphicData>
        </a:graphic>
      </p:graphicFrame>
    </p:spTree>
    <p:extLst>
      <p:ext uri="{BB962C8B-B14F-4D97-AF65-F5344CB8AC3E}">
        <p14:creationId xmlns:p14="http://schemas.microsoft.com/office/powerpoint/2010/main" val="135855343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644" y="231490"/>
            <a:ext cx="6069806" cy="699542"/>
          </a:xfrm>
        </p:spPr>
        <p:txBody>
          <a:bodyPr/>
          <a:lstStyle/>
          <a:p>
            <a:r>
              <a:rPr lang="en-GB" dirty="0"/>
              <a:t>DRC Structural and Scheduled data </a:t>
            </a:r>
            <a:br>
              <a:rPr lang="en-GB" dirty="0"/>
            </a:br>
            <a:r>
              <a:rPr lang="en-GB" dirty="0"/>
              <a:t>differences – Transmission Connected </a:t>
            </a:r>
            <a:br>
              <a:rPr lang="en-GB" dirty="0"/>
            </a:br>
            <a:r>
              <a:rPr lang="en-GB" dirty="0"/>
              <a:t>Small, Medium and Large Power Stations (2) </a:t>
            </a:r>
          </a:p>
        </p:txBody>
      </p:sp>
      <p:graphicFrame>
        <p:nvGraphicFramePr>
          <p:cNvPr id="3" name="Table 2"/>
          <p:cNvGraphicFramePr>
            <a:graphicFrameLocks noGrp="1"/>
          </p:cNvGraphicFramePr>
          <p:nvPr>
            <p:extLst>
              <p:ext uri="{D42A27DB-BD31-4B8C-83A1-F6EECF244321}">
                <p14:modId xmlns:p14="http://schemas.microsoft.com/office/powerpoint/2010/main" val="3239276204"/>
              </p:ext>
            </p:extLst>
          </p:nvPr>
        </p:nvGraphicFramePr>
        <p:xfrm>
          <a:off x="152636" y="1095586"/>
          <a:ext cx="6372708" cy="2554747"/>
        </p:xfrm>
        <a:graphic>
          <a:graphicData uri="http://schemas.openxmlformats.org/drawingml/2006/table">
            <a:tbl>
              <a:tblPr firstRow="1" firstCol="1" bandRow="1">
                <a:tableStyleId>{5C22544A-7EE6-4342-B048-85BDC9FD1C3A}</a:tableStyleId>
              </a:tblPr>
              <a:tblGrid>
                <a:gridCol w="2376265">
                  <a:extLst>
                    <a:ext uri="{9D8B030D-6E8A-4147-A177-3AD203B41FA5}">
                      <a16:colId xmlns:a16="http://schemas.microsoft.com/office/drawing/2014/main" val="456930024"/>
                    </a:ext>
                  </a:extLst>
                </a:gridCol>
                <a:gridCol w="809407">
                  <a:extLst>
                    <a:ext uri="{9D8B030D-6E8A-4147-A177-3AD203B41FA5}">
                      <a16:colId xmlns:a16="http://schemas.microsoft.com/office/drawing/2014/main" val="3885066889"/>
                    </a:ext>
                  </a:extLst>
                </a:gridCol>
                <a:gridCol w="1593518">
                  <a:extLst>
                    <a:ext uri="{9D8B030D-6E8A-4147-A177-3AD203B41FA5}">
                      <a16:colId xmlns:a16="http://schemas.microsoft.com/office/drawing/2014/main" val="541048717"/>
                    </a:ext>
                  </a:extLst>
                </a:gridCol>
                <a:gridCol w="1593518">
                  <a:extLst>
                    <a:ext uri="{9D8B030D-6E8A-4147-A177-3AD203B41FA5}">
                      <a16:colId xmlns:a16="http://schemas.microsoft.com/office/drawing/2014/main" val="915634852"/>
                    </a:ext>
                  </a:extLst>
                </a:gridCol>
              </a:tblGrid>
              <a:tr h="403622">
                <a:tc>
                  <a:txBody>
                    <a:bodyPr/>
                    <a:lstStyle/>
                    <a:p>
                      <a:pPr algn="ctr">
                        <a:lnSpc>
                          <a:spcPct val="107000"/>
                        </a:lnSpc>
                        <a:spcAft>
                          <a:spcPts val="0"/>
                        </a:spcAft>
                      </a:pPr>
                      <a:r>
                        <a:rPr lang="en-GB" sz="800" dirty="0">
                          <a:effectLst/>
                        </a:rPr>
                        <a:t>DRC Schedule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Transmission Connected Small</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Transmission Connected Medium</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Transmission Connected Large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4187970495"/>
                  </a:ext>
                </a:extLst>
              </a:tr>
              <a:tr h="276095">
                <a:tc>
                  <a:txBody>
                    <a:bodyPr/>
                    <a:lstStyle/>
                    <a:p>
                      <a:pPr>
                        <a:lnSpc>
                          <a:spcPct val="107000"/>
                        </a:lnSpc>
                        <a:spcAft>
                          <a:spcPts val="0"/>
                        </a:spcAft>
                      </a:pPr>
                      <a:r>
                        <a:rPr lang="en-GB" sz="800" dirty="0">
                          <a:effectLst/>
                        </a:rPr>
                        <a:t>Schedule 10 – Demand Profiles and Active Energy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1636516644"/>
                  </a:ext>
                </a:extLst>
              </a:tr>
              <a:tr h="162018">
                <a:tc>
                  <a:txBody>
                    <a:bodyPr/>
                    <a:lstStyle/>
                    <a:p>
                      <a:pPr>
                        <a:lnSpc>
                          <a:spcPct val="107000"/>
                        </a:lnSpc>
                        <a:spcAft>
                          <a:spcPts val="0"/>
                        </a:spcAft>
                      </a:pPr>
                      <a:r>
                        <a:rPr lang="en-GB" sz="800" dirty="0">
                          <a:effectLst/>
                        </a:rPr>
                        <a:t>Schedule 11 – Connection Point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1448780407"/>
                  </a:ext>
                </a:extLst>
              </a:tr>
              <a:tr h="162018">
                <a:tc>
                  <a:txBody>
                    <a:bodyPr/>
                    <a:lstStyle/>
                    <a:p>
                      <a:pPr>
                        <a:lnSpc>
                          <a:spcPct val="107000"/>
                        </a:lnSpc>
                        <a:spcAft>
                          <a:spcPts val="0"/>
                        </a:spcAft>
                      </a:pPr>
                      <a:r>
                        <a:rPr lang="en-GB" sz="800" dirty="0">
                          <a:effectLst/>
                        </a:rPr>
                        <a:t>Schedule 12 – Demand Control</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2444062103"/>
                  </a:ext>
                </a:extLst>
              </a:tr>
              <a:tr h="134541">
                <a:tc>
                  <a:txBody>
                    <a:bodyPr/>
                    <a:lstStyle/>
                    <a:p>
                      <a:pPr>
                        <a:lnSpc>
                          <a:spcPct val="107000"/>
                        </a:lnSpc>
                        <a:spcAft>
                          <a:spcPts val="0"/>
                        </a:spcAft>
                      </a:pPr>
                      <a:r>
                        <a:rPr lang="en-GB" sz="800" dirty="0">
                          <a:effectLst/>
                        </a:rPr>
                        <a:t>Schedule 13 – Fault Infeed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562987444"/>
                  </a:ext>
                </a:extLst>
              </a:tr>
              <a:tr h="220123">
                <a:tc>
                  <a:txBody>
                    <a:bodyPr/>
                    <a:lstStyle/>
                    <a:p>
                      <a:pPr>
                        <a:lnSpc>
                          <a:spcPct val="107000"/>
                        </a:lnSpc>
                        <a:spcAft>
                          <a:spcPts val="0"/>
                        </a:spcAft>
                      </a:pPr>
                      <a:r>
                        <a:rPr lang="en-GB" sz="800" dirty="0">
                          <a:effectLst/>
                        </a:rPr>
                        <a:t>Schedule 14 – Fault Infeed Data (Generators)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2936485246"/>
                  </a:ext>
                </a:extLst>
              </a:tr>
              <a:tr h="324036">
                <a:tc>
                  <a:txBody>
                    <a:bodyPr/>
                    <a:lstStyle/>
                    <a:p>
                      <a:pPr>
                        <a:lnSpc>
                          <a:spcPct val="107000"/>
                        </a:lnSpc>
                        <a:spcAft>
                          <a:spcPts val="0"/>
                        </a:spcAft>
                      </a:pPr>
                      <a:r>
                        <a:rPr lang="en-GB" sz="800" dirty="0">
                          <a:effectLst/>
                        </a:rPr>
                        <a:t>Schedule 15 – Mothballed Generating and HVDC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948443838"/>
                  </a:ext>
                </a:extLst>
              </a:tr>
              <a:tr h="220123">
                <a:tc>
                  <a:txBody>
                    <a:bodyPr/>
                    <a:lstStyle/>
                    <a:p>
                      <a:pPr>
                        <a:lnSpc>
                          <a:spcPct val="107000"/>
                        </a:lnSpc>
                        <a:spcAft>
                          <a:spcPts val="0"/>
                        </a:spcAft>
                      </a:pPr>
                      <a:r>
                        <a:rPr lang="en-GB" sz="800" dirty="0">
                          <a:effectLst/>
                        </a:rPr>
                        <a:t>Schedule 16 – Black Start Information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395022797"/>
                  </a:ext>
                </a:extLst>
              </a:tr>
              <a:tr h="162018">
                <a:tc>
                  <a:txBody>
                    <a:bodyPr/>
                    <a:lstStyle/>
                    <a:p>
                      <a:pPr>
                        <a:lnSpc>
                          <a:spcPct val="107000"/>
                        </a:lnSpc>
                        <a:spcAft>
                          <a:spcPts val="0"/>
                        </a:spcAft>
                      </a:pPr>
                      <a:r>
                        <a:rPr lang="en-GB" sz="800" dirty="0">
                          <a:effectLst/>
                        </a:rPr>
                        <a:t>Schedule 17 – Access Period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957077465"/>
                  </a:ext>
                </a:extLst>
              </a:tr>
              <a:tr h="270030">
                <a:tc>
                  <a:txBody>
                    <a:bodyPr/>
                    <a:lstStyle/>
                    <a:p>
                      <a:pPr>
                        <a:lnSpc>
                          <a:spcPct val="107000"/>
                        </a:lnSpc>
                        <a:spcAft>
                          <a:spcPts val="0"/>
                        </a:spcAft>
                      </a:pPr>
                      <a:r>
                        <a:rPr lang="en-GB" sz="800" dirty="0">
                          <a:effectLst/>
                        </a:rPr>
                        <a:t>Schedule 18 – Offshore Transmission System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3337554686"/>
                  </a:ext>
                </a:extLst>
              </a:tr>
              <a:tr h="220123">
                <a:tc>
                  <a:txBody>
                    <a:bodyPr/>
                    <a:lstStyle/>
                    <a:p>
                      <a:pPr>
                        <a:lnSpc>
                          <a:spcPct val="107000"/>
                        </a:lnSpc>
                        <a:spcAft>
                          <a:spcPts val="0"/>
                        </a:spcAft>
                      </a:pPr>
                      <a:r>
                        <a:rPr lang="en-GB" sz="800" dirty="0">
                          <a:effectLst/>
                        </a:rPr>
                        <a:t>Schedule 19 – User Data File Structure Data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tc>
                  <a:txBody>
                    <a:bodyPr/>
                    <a:lstStyle/>
                    <a:p>
                      <a:pPr algn="ctr">
                        <a:lnSpc>
                          <a:spcPct val="107000"/>
                        </a:lnSpc>
                        <a:spcAft>
                          <a:spcPts val="0"/>
                        </a:spcAft>
                      </a:pPr>
                      <a:r>
                        <a:rPr lang="en-GB" sz="1400" kern="1200" dirty="0">
                          <a:solidFill>
                            <a:schemeClr val="dk1"/>
                          </a:solidFill>
                          <a:effectLst/>
                          <a:latin typeface="+mn-lt"/>
                          <a:ea typeface="+mn-ea"/>
                          <a:cs typeface="+mn-cs"/>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361" marR="49361" marT="0" marB="0"/>
                </a:tc>
                <a:extLst>
                  <a:ext uri="{0D108BD9-81ED-4DB2-BD59-A6C34878D82A}">
                    <a16:rowId xmlns:a16="http://schemas.microsoft.com/office/drawing/2014/main" val="2796362030"/>
                  </a:ext>
                </a:extLst>
              </a:tr>
            </a:tbl>
          </a:graphicData>
        </a:graphic>
      </p:graphicFrame>
    </p:spTree>
    <p:extLst>
      <p:ext uri="{BB962C8B-B14F-4D97-AF65-F5344CB8AC3E}">
        <p14:creationId xmlns:p14="http://schemas.microsoft.com/office/powerpoint/2010/main" val="400940731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391"/>
            <a:ext cx="6840760" cy="1200329"/>
          </a:xfrm>
          <a:prstGeom prst="rect">
            <a:avLst/>
          </a:prstGeom>
        </p:spPr>
        <p:txBody>
          <a:bodyPr wrap="square">
            <a:spAutoFit/>
          </a:bodyPr>
          <a:lstStyle/>
          <a:p>
            <a:pPr>
              <a:spcAft>
                <a:spcPct val="0"/>
              </a:spcAft>
            </a:pPr>
            <a:r>
              <a:rPr lang="en-GB" altLang="en-US" sz="2400" dirty="0">
                <a:solidFill>
                  <a:srgbClr val="EC6525"/>
                </a:solidFill>
              </a:rPr>
              <a:t>What are the differences in the Grid Code requirements between Small, Medium and Large</a:t>
            </a:r>
          </a:p>
          <a:p>
            <a:pPr>
              <a:spcAft>
                <a:spcPct val="0"/>
              </a:spcAft>
            </a:pPr>
            <a:r>
              <a:rPr lang="en-GB" altLang="en-US" sz="2400" dirty="0">
                <a:solidFill>
                  <a:srgbClr val="EC6525"/>
                </a:solidFill>
              </a:rPr>
              <a:t>(Embedded Connections)</a:t>
            </a:r>
          </a:p>
        </p:txBody>
      </p:sp>
      <p:graphicFrame>
        <p:nvGraphicFramePr>
          <p:cNvPr id="5" name="Table 4"/>
          <p:cNvGraphicFramePr>
            <a:graphicFrameLocks noGrp="1"/>
          </p:cNvGraphicFramePr>
          <p:nvPr>
            <p:extLst>
              <p:ext uri="{D42A27DB-BD31-4B8C-83A1-F6EECF244321}">
                <p14:modId xmlns:p14="http://schemas.microsoft.com/office/powerpoint/2010/main" val="3316708926"/>
              </p:ext>
            </p:extLst>
          </p:nvPr>
        </p:nvGraphicFramePr>
        <p:xfrm>
          <a:off x="188640" y="1239603"/>
          <a:ext cx="6516725" cy="3321002"/>
        </p:xfrm>
        <a:graphic>
          <a:graphicData uri="http://schemas.openxmlformats.org/drawingml/2006/table">
            <a:tbl>
              <a:tblPr firstRow="1" firstCol="1" bandRow="1">
                <a:tableStyleId>{5C22544A-7EE6-4342-B048-85BDC9FD1C3A}</a:tableStyleId>
              </a:tblPr>
              <a:tblGrid>
                <a:gridCol w="1080970">
                  <a:extLst>
                    <a:ext uri="{9D8B030D-6E8A-4147-A177-3AD203B41FA5}">
                      <a16:colId xmlns:a16="http://schemas.microsoft.com/office/drawing/2014/main" val="439285126"/>
                    </a:ext>
                  </a:extLst>
                </a:gridCol>
                <a:gridCol w="803188">
                  <a:extLst>
                    <a:ext uri="{9D8B030D-6E8A-4147-A177-3AD203B41FA5}">
                      <a16:colId xmlns:a16="http://schemas.microsoft.com/office/drawing/2014/main" val="3203792001"/>
                    </a:ext>
                  </a:extLst>
                </a:gridCol>
                <a:gridCol w="1088818">
                  <a:extLst>
                    <a:ext uri="{9D8B030D-6E8A-4147-A177-3AD203B41FA5}">
                      <a16:colId xmlns:a16="http://schemas.microsoft.com/office/drawing/2014/main" val="1426689715"/>
                    </a:ext>
                  </a:extLst>
                </a:gridCol>
                <a:gridCol w="708750">
                  <a:extLst>
                    <a:ext uri="{9D8B030D-6E8A-4147-A177-3AD203B41FA5}">
                      <a16:colId xmlns:a16="http://schemas.microsoft.com/office/drawing/2014/main" val="234025916"/>
                    </a:ext>
                  </a:extLst>
                </a:gridCol>
                <a:gridCol w="931883">
                  <a:extLst>
                    <a:ext uri="{9D8B030D-6E8A-4147-A177-3AD203B41FA5}">
                      <a16:colId xmlns:a16="http://schemas.microsoft.com/office/drawing/2014/main" val="2602742800"/>
                    </a:ext>
                  </a:extLst>
                </a:gridCol>
                <a:gridCol w="918921">
                  <a:extLst>
                    <a:ext uri="{9D8B030D-6E8A-4147-A177-3AD203B41FA5}">
                      <a16:colId xmlns:a16="http://schemas.microsoft.com/office/drawing/2014/main" val="4053509122"/>
                    </a:ext>
                  </a:extLst>
                </a:gridCol>
                <a:gridCol w="984195">
                  <a:extLst>
                    <a:ext uri="{9D8B030D-6E8A-4147-A177-3AD203B41FA5}">
                      <a16:colId xmlns:a16="http://schemas.microsoft.com/office/drawing/2014/main" val="1230585865"/>
                    </a:ext>
                  </a:extLst>
                </a:gridCol>
              </a:tblGrid>
              <a:tr h="326325">
                <a:tc>
                  <a:txBody>
                    <a:bodyPr/>
                    <a:lstStyle/>
                    <a:p>
                      <a:pPr algn="ctr">
                        <a:lnSpc>
                          <a:spcPct val="107000"/>
                        </a:lnSpc>
                        <a:spcAft>
                          <a:spcPts val="0"/>
                        </a:spcAft>
                      </a:pPr>
                      <a:r>
                        <a:rPr lang="en-GB" sz="800" dirty="0">
                          <a:effectLst/>
                        </a:rPr>
                        <a:t>Grid Code Requirement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Embedded Small</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Embedded Small (BEGA)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LEEMPS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Embedded Medium (BEGA)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BELLA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Embedded Large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644455829"/>
                  </a:ext>
                </a:extLst>
              </a:tr>
              <a:tr h="440683">
                <a:tc>
                  <a:txBody>
                    <a:bodyPr/>
                    <a:lstStyle/>
                    <a:p>
                      <a:pPr>
                        <a:lnSpc>
                          <a:spcPct val="107000"/>
                        </a:lnSpc>
                        <a:spcAft>
                          <a:spcPts val="0"/>
                        </a:spcAft>
                      </a:pPr>
                      <a:r>
                        <a:rPr lang="en-GB" sz="800" dirty="0">
                          <a:effectLst/>
                        </a:rPr>
                        <a:t>Planning Code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Part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Part as defined under PC3.3</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3979881376"/>
                  </a:ext>
                </a:extLst>
              </a:tr>
              <a:tr h="739458">
                <a:tc>
                  <a:txBody>
                    <a:bodyPr/>
                    <a:lstStyle/>
                    <a:p>
                      <a:pPr>
                        <a:lnSpc>
                          <a:spcPct val="107000"/>
                        </a:lnSpc>
                        <a:spcAft>
                          <a:spcPts val="0"/>
                        </a:spcAft>
                      </a:pPr>
                      <a:r>
                        <a:rPr lang="en-GB" sz="800" dirty="0">
                          <a:effectLst/>
                        </a:rPr>
                        <a:t>European Connection Conditions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ECC.6.5</a:t>
                      </a:r>
                    </a:p>
                    <a:p>
                      <a:pPr algn="ctr">
                        <a:lnSpc>
                          <a:spcPct val="107000"/>
                        </a:lnSpc>
                        <a:spcAft>
                          <a:spcPts val="0"/>
                        </a:spcAft>
                      </a:pPr>
                      <a:r>
                        <a:rPr lang="en-GB" sz="800" dirty="0">
                          <a:effectLst/>
                        </a:rPr>
                        <a:t>(Note equivalent RfG requirements would be picked up under the D Code)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Part as defined under ECC3.3</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Except EDL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1458246264"/>
                  </a:ext>
                </a:extLst>
              </a:tr>
              <a:tr h="440683">
                <a:tc>
                  <a:txBody>
                    <a:bodyPr/>
                    <a:lstStyle/>
                    <a:p>
                      <a:pPr>
                        <a:lnSpc>
                          <a:spcPct val="107000"/>
                        </a:lnSpc>
                        <a:spcAft>
                          <a:spcPts val="0"/>
                        </a:spcAft>
                      </a:pPr>
                      <a:r>
                        <a:rPr lang="en-GB" sz="800" dirty="0">
                          <a:effectLst/>
                        </a:rPr>
                        <a:t>European Compliance Processes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3538273142"/>
                  </a:ext>
                </a:extLst>
              </a:tr>
              <a:tr h="142728">
                <a:tc>
                  <a:txBody>
                    <a:bodyPr/>
                    <a:lstStyle/>
                    <a:p>
                      <a:pPr>
                        <a:lnSpc>
                          <a:spcPct val="107000"/>
                        </a:lnSpc>
                        <a:spcAft>
                          <a:spcPts val="0"/>
                        </a:spcAft>
                      </a:pPr>
                      <a:r>
                        <a:rPr lang="en-GB" sz="800" dirty="0">
                          <a:effectLst/>
                        </a:rPr>
                        <a:t>Operating Codes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Part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2042159073"/>
                  </a:ext>
                </a:extLst>
              </a:tr>
              <a:tr h="790442">
                <a:tc>
                  <a:txBody>
                    <a:bodyPr/>
                    <a:lstStyle/>
                    <a:p>
                      <a:pPr>
                        <a:lnSpc>
                          <a:spcPct val="107000"/>
                        </a:lnSpc>
                        <a:spcAft>
                          <a:spcPts val="0"/>
                        </a:spcAft>
                      </a:pPr>
                      <a:r>
                        <a:rPr lang="en-GB" sz="800" dirty="0">
                          <a:effectLst/>
                        </a:rPr>
                        <a:t>Balancing Codes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Only in respect of them operating as a BM Participant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Part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BC1/2 apply only in respect of Generating Units not BM Units</a:t>
                      </a:r>
                    </a:p>
                    <a:p>
                      <a:pPr algn="ctr">
                        <a:lnSpc>
                          <a:spcPct val="107000"/>
                        </a:lnSpc>
                        <a:spcAft>
                          <a:spcPts val="0"/>
                        </a:spcAft>
                      </a:pPr>
                      <a:r>
                        <a:rPr lang="en-GB" sz="800" dirty="0">
                          <a:effectLst/>
                        </a:rPr>
                        <a:t>BC3 does not apply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3560830431"/>
                  </a:ext>
                </a:extLst>
              </a:tr>
              <a:tr h="440683">
                <a:tc>
                  <a:txBody>
                    <a:bodyPr/>
                    <a:lstStyle/>
                    <a:p>
                      <a:pPr>
                        <a:lnSpc>
                          <a:spcPct val="107000"/>
                        </a:lnSpc>
                        <a:spcAft>
                          <a:spcPts val="0"/>
                        </a:spcAft>
                      </a:pPr>
                      <a:r>
                        <a:rPr lang="en-GB" sz="800" dirty="0">
                          <a:effectLst/>
                        </a:rPr>
                        <a:t>Data Registration Code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No</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Only in respect of them operating as a BM Participant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rPr>
                        <a:t>As required under PC</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tc>
                  <a:txBody>
                    <a:bodyPr/>
                    <a:lstStyle/>
                    <a:p>
                      <a:pPr algn="ctr">
                        <a:lnSpc>
                          <a:spcPct val="107000"/>
                        </a:lnSpc>
                        <a:spcAft>
                          <a:spcPts val="0"/>
                        </a:spcAft>
                      </a:pPr>
                      <a:r>
                        <a:rPr lang="en-GB" sz="800" dirty="0">
                          <a:effectLst/>
                          <a:latin typeface="+mn-lt"/>
                          <a:ea typeface="+mn-ea"/>
                          <a:cs typeface="+mn-cs"/>
                        </a:rPr>
                        <a:t>Yes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03" marR="41703" marT="0" marB="0"/>
                </a:tc>
                <a:extLst>
                  <a:ext uri="{0D108BD9-81ED-4DB2-BD59-A6C34878D82A}">
                    <a16:rowId xmlns:a16="http://schemas.microsoft.com/office/drawing/2014/main" val="483888468"/>
                  </a:ext>
                </a:extLst>
              </a:tr>
            </a:tbl>
          </a:graphicData>
        </a:graphic>
      </p:graphicFrame>
    </p:spTree>
    <p:extLst>
      <p:ext uri="{BB962C8B-B14F-4D97-AF65-F5344CB8AC3E}">
        <p14:creationId xmlns:p14="http://schemas.microsoft.com/office/powerpoint/2010/main" val="296476503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How is consistency best achieved across GB</a:t>
            </a:r>
          </a:p>
        </p:txBody>
      </p:sp>
      <p:sp>
        <p:nvSpPr>
          <p:cNvPr id="5" name="Content Placeholder 2"/>
          <p:cNvSpPr txBox="1">
            <a:spLocks/>
          </p:cNvSpPr>
          <p:nvPr/>
        </p:nvSpPr>
        <p:spPr>
          <a:xfrm>
            <a:off x="296652" y="771550"/>
            <a:ext cx="6067425" cy="3780420"/>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b="0" kern="0" dirty="0">
                <a:solidFill>
                  <a:schemeClr val="tx1"/>
                </a:solidFill>
              </a:rPr>
              <a:t>To adopt a consistent set of thresholds for Large, (Medium and) Small across GB.</a:t>
            </a:r>
          </a:p>
          <a:p>
            <a:pPr marL="285750" indent="-285750" defTabSz="914400">
              <a:buFont typeface="Wingdings" panose="05000000000000000000" pitchFamily="2" charset="2"/>
              <a:buChar char="§"/>
              <a:defRPr/>
            </a:pPr>
            <a:r>
              <a:rPr lang="en-US" altLang="en-US" b="0" kern="0" dirty="0">
                <a:solidFill>
                  <a:schemeClr val="tx1"/>
                </a:solidFill>
              </a:rPr>
              <a:t>The preferred approach is to define two new thresholds between Large and Small with Medium being removed? – Several options are under consideration – see next slide</a:t>
            </a:r>
          </a:p>
          <a:p>
            <a:pPr marL="285750" indent="-285750" defTabSz="914400">
              <a:buFont typeface="Wingdings" panose="05000000000000000000" pitchFamily="2" charset="2"/>
              <a:buChar char="§"/>
              <a:defRPr/>
            </a:pPr>
            <a:r>
              <a:rPr lang="en-US" altLang="en-US" b="0" kern="0" dirty="0">
                <a:solidFill>
                  <a:schemeClr val="tx1"/>
                </a:solidFill>
              </a:rPr>
              <a:t>This would apply across the whole of GB</a:t>
            </a:r>
          </a:p>
          <a:p>
            <a:pPr marL="285750" indent="-285750" defTabSz="914400">
              <a:buFont typeface="Wingdings" panose="05000000000000000000" pitchFamily="2" charset="2"/>
              <a:buChar char="§"/>
              <a:defRPr/>
            </a:pPr>
            <a:r>
              <a:rPr lang="en-US" altLang="en-US" b="0" kern="0" dirty="0">
                <a:solidFill>
                  <a:schemeClr val="tx1"/>
                </a:solidFill>
              </a:rPr>
              <a:t>LEEMPS would/could be removed.</a:t>
            </a:r>
          </a:p>
          <a:p>
            <a:pPr marL="285750" indent="-285750" defTabSz="914400">
              <a:buFont typeface="Wingdings" panose="05000000000000000000" pitchFamily="2" charset="2"/>
              <a:buChar char="§"/>
              <a:defRPr/>
            </a:pPr>
            <a:r>
              <a:rPr lang="en-US" altLang="en-US" b="0" kern="0" dirty="0">
                <a:solidFill>
                  <a:schemeClr val="tx1"/>
                </a:solidFill>
              </a:rPr>
              <a:t>Code changes are believed to be minimal as most changes are made to the definitions between Large, (Medium) and Small</a:t>
            </a: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228918510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Options</a:t>
            </a:r>
          </a:p>
        </p:txBody>
      </p:sp>
      <p:graphicFrame>
        <p:nvGraphicFramePr>
          <p:cNvPr id="4" name="Table 3"/>
          <p:cNvGraphicFramePr>
            <a:graphicFrameLocks noGrp="1"/>
          </p:cNvGraphicFramePr>
          <p:nvPr>
            <p:extLst>
              <p:ext uri="{D42A27DB-BD31-4B8C-83A1-F6EECF244321}">
                <p14:modId xmlns:p14="http://schemas.microsoft.com/office/powerpoint/2010/main" val="1471260081"/>
              </p:ext>
            </p:extLst>
          </p:nvPr>
        </p:nvGraphicFramePr>
        <p:xfrm>
          <a:off x="224644" y="941906"/>
          <a:ext cx="6409009" cy="1805421"/>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3509877096"/>
                    </a:ext>
                  </a:extLst>
                </a:gridCol>
                <a:gridCol w="1232280">
                  <a:extLst>
                    <a:ext uri="{9D8B030D-6E8A-4147-A177-3AD203B41FA5}">
                      <a16:colId xmlns:a16="http://schemas.microsoft.com/office/drawing/2014/main" val="177306490"/>
                    </a:ext>
                  </a:extLst>
                </a:gridCol>
                <a:gridCol w="1652027">
                  <a:extLst>
                    <a:ext uri="{9D8B030D-6E8A-4147-A177-3AD203B41FA5}">
                      <a16:colId xmlns:a16="http://schemas.microsoft.com/office/drawing/2014/main" val="2801980928"/>
                    </a:ext>
                  </a:extLst>
                </a:gridCol>
                <a:gridCol w="1652494">
                  <a:extLst>
                    <a:ext uri="{9D8B030D-6E8A-4147-A177-3AD203B41FA5}">
                      <a16:colId xmlns:a16="http://schemas.microsoft.com/office/drawing/2014/main" val="507760532"/>
                    </a:ext>
                  </a:extLst>
                </a:gridCol>
              </a:tblGrid>
              <a:tr h="374262">
                <a:tc>
                  <a:txBody>
                    <a:bodyPr/>
                    <a:lstStyle/>
                    <a:p>
                      <a:pPr algn="ctr">
                        <a:lnSpc>
                          <a:spcPct val="107000"/>
                        </a:lnSpc>
                        <a:spcAft>
                          <a:spcPts val="0"/>
                        </a:spcAft>
                      </a:pPr>
                      <a:r>
                        <a:rPr lang="en-GB" sz="1100" dirty="0">
                          <a:effectLst/>
                        </a:rPr>
                        <a:t>Option</a:t>
                      </a:r>
                      <a:r>
                        <a:rPr lang="en-GB" sz="1100" baseline="0" dirty="0">
                          <a:effectLst/>
                        </a:rPr>
                        <a:t> </a:t>
                      </a:r>
                      <a:endParaRPr lang="en-GB" sz="1100" dirty="0">
                        <a:effectLst/>
                      </a:endParaRPr>
                    </a:p>
                  </a:txBody>
                  <a:tcPr marL="49795" marR="49795" marT="0" marB="0"/>
                </a:tc>
                <a:tc>
                  <a:txBody>
                    <a:bodyPr/>
                    <a:lstStyle/>
                    <a:p>
                      <a:pPr algn="ctr">
                        <a:lnSpc>
                          <a:spcPct val="107000"/>
                        </a:lnSpc>
                        <a:spcAft>
                          <a:spcPts val="0"/>
                        </a:spcAft>
                      </a:pPr>
                      <a:r>
                        <a:rPr lang="en-GB" sz="1100" dirty="0">
                          <a:effectLst/>
                        </a:rPr>
                        <a:t>Small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Medium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rPr>
                        <a:t>Large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2940607633"/>
                  </a:ext>
                </a:extLst>
              </a:tr>
              <a:tr h="187131">
                <a:tc>
                  <a:txBody>
                    <a:bodyPr/>
                    <a:lstStyle/>
                    <a:p>
                      <a:pPr>
                        <a:lnSpc>
                          <a:spcPct val="107000"/>
                        </a:lnSpc>
                        <a:spcAft>
                          <a:spcPts val="0"/>
                        </a:spcAft>
                      </a:pPr>
                      <a:r>
                        <a:rPr lang="en-GB" sz="1100" dirty="0">
                          <a:effectLst/>
                          <a:latin typeface="Arial" panose="020B0604020202020204" pitchFamily="34" charset="0"/>
                          <a:ea typeface="Calibri" panose="020F0502020204030204" pitchFamily="34" charset="0"/>
                          <a:cs typeface="Arial" panose="020B0604020202020204" pitchFamily="34" charset="0"/>
                        </a:rPr>
                        <a:t>Option 1</a:t>
                      </a:r>
                    </a:p>
                    <a:p>
                      <a:pPr>
                        <a:lnSpc>
                          <a:spcPct val="107000"/>
                        </a:lnSpc>
                        <a:spcAft>
                          <a:spcPts val="0"/>
                        </a:spcAft>
                      </a:pP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49795" marR="49795" marT="0" marB="0"/>
                </a:tc>
                <a:tc>
                  <a:txBody>
                    <a:bodyPr/>
                    <a:lstStyle/>
                    <a:p>
                      <a:pPr algn="ctr">
                        <a:lnSpc>
                          <a:spcPct val="107000"/>
                        </a:lnSpc>
                        <a:spcAft>
                          <a:spcPts val="0"/>
                        </a:spcAft>
                      </a:pPr>
                      <a:r>
                        <a:rPr lang="en-GB" sz="1100" dirty="0">
                          <a:effectLst/>
                          <a:latin typeface="+mn-lt"/>
                          <a:ea typeface="+mn-ea"/>
                          <a:cs typeface="+mn-cs"/>
                        </a:rPr>
                        <a:t>Less</a:t>
                      </a:r>
                      <a:r>
                        <a:rPr lang="en-GB" sz="1100" baseline="0" dirty="0">
                          <a:effectLst/>
                          <a:latin typeface="+mn-lt"/>
                          <a:ea typeface="+mn-ea"/>
                          <a:cs typeface="+mn-cs"/>
                        </a:rPr>
                        <a:t> than 10MW</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latin typeface="+mn-lt"/>
                          <a:ea typeface="+mn-ea"/>
                          <a:cs typeface="+mn-cs"/>
                        </a:rPr>
                        <a:t>N/A</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latin typeface="+mn-lt"/>
                          <a:ea typeface="+mn-ea"/>
                          <a:cs typeface="+mn-cs"/>
                        </a:rPr>
                        <a:t>10MW</a:t>
                      </a:r>
                      <a:r>
                        <a:rPr lang="en-GB" sz="1100" baseline="0" dirty="0">
                          <a:effectLst/>
                          <a:latin typeface="+mn-lt"/>
                          <a:ea typeface="+mn-ea"/>
                          <a:cs typeface="+mn-cs"/>
                        </a:rPr>
                        <a:t> and greater</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679210873"/>
                  </a:ext>
                </a:extLst>
              </a:tr>
              <a:tr h="374262">
                <a:tc>
                  <a:txBody>
                    <a:bodyPr/>
                    <a:lstStyle/>
                    <a:p>
                      <a:pPr>
                        <a:lnSpc>
                          <a:spcPct val="107000"/>
                        </a:lnSpc>
                        <a:spcAft>
                          <a:spcPts val="0"/>
                        </a:spcAft>
                      </a:pPr>
                      <a:r>
                        <a:rPr lang="en-GB" sz="1100" dirty="0">
                          <a:effectLst/>
                          <a:latin typeface="Arial" panose="020B0604020202020204" pitchFamily="34" charset="0"/>
                          <a:ea typeface="Calibri" panose="020F0502020204030204" pitchFamily="34" charset="0"/>
                          <a:cs typeface="Arial" panose="020B0604020202020204" pitchFamily="34" charset="0"/>
                        </a:rPr>
                        <a:t>Option 2</a:t>
                      </a:r>
                    </a:p>
                  </a:txBody>
                  <a:tcPr marL="49795" marR="49795" marT="0" marB="0"/>
                </a:tc>
                <a:tc>
                  <a:txBody>
                    <a:bodyPr/>
                    <a:lstStyle/>
                    <a:p>
                      <a:pPr algn="ctr">
                        <a:lnSpc>
                          <a:spcPct val="107000"/>
                        </a:lnSpc>
                        <a:spcAft>
                          <a:spcPts val="0"/>
                        </a:spcAft>
                      </a:pPr>
                      <a:r>
                        <a:rPr lang="en-GB" sz="1100" dirty="0">
                          <a:effectLst/>
                          <a:latin typeface="+mn-lt"/>
                          <a:ea typeface="+mn-ea"/>
                          <a:cs typeface="+mn-cs"/>
                        </a:rPr>
                        <a:t>Less</a:t>
                      </a:r>
                      <a:r>
                        <a:rPr lang="en-GB" sz="1100" baseline="0" dirty="0">
                          <a:effectLst/>
                          <a:latin typeface="+mn-lt"/>
                          <a:ea typeface="+mn-ea"/>
                          <a:cs typeface="+mn-cs"/>
                        </a:rPr>
                        <a:t> than 30MW</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latin typeface="+mn-lt"/>
                          <a:ea typeface="+mn-ea"/>
                          <a:cs typeface="+mn-cs"/>
                        </a:rPr>
                        <a:t>N/A</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latin typeface="+mn-lt"/>
                          <a:ea typeface="+mn-ea"/>
                          <a:cs typeface="+mn-cs"/>
                        </a:rPr>
                        <a:t>30MW</a:t>
                      </a:r>
                      <a:r>
                        <a:rPr lang="en-GB" sz="1100" baseline="0" dirty="0">
                          <a:effectLst/>
                          <a:latin typeface="+mn-lt"/>
                          <a:ea typeface="+mn-ea"/>
                          <a:cs typeface="+mn-cs"/>
                        </a:rPr>
                        <a:t> and greater</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extLst>
                  <a:ext uri="{0D108BD9-81ED-4DB2-BD59-A6C34878D82A}">
                    <a16:rowId xmlns:a16="http://schemas.microsoft.com/office/drawing/2014/main" val="2852882113"/>
                  </a:ext>
                </a:extLst>
              </a:tr>
              <a:tr h="365381">
                <a:tc>
                  <a:txBody>
                    <a:bodyPr/>
                    <a:lstStyle/>
                    <a:p>
                      <a:pPr>
                        <a:lnSpc>
                          <a:spcPct val="107000"/>
                        </a:lnSpc>
                        <a:spcAft>
                          <a:spcPts val="0"/>
                        </a:spcAft>
                      </a:pPr>
                      <a:r>
                        <a:rPr lang="en-GB" sz="1100" dirty="0">
                          <a:effectLst/>
                          <a:latin typeface="Arial" panose="020B0604020202020204" pitchFamily="34" charset="0"/>
                          <a:ea typeface="Calibri" panose="020F0502020204030204" pitchFamily="34" charset="0"/>
                          <a:cs typeface="Arial" panose="020B0604020202020204" pitchFamily="34" charset="0"/>
                        </a:rPr>
                        <a:t>Option 3</a:t>
                      </a:r>
                    </a:p>
                  </a:txBody>
                  <a:tcPr marL="49795" marR="49795" marT="0" marB="0"/>
                </a:tc>
                <a:tc>
                  <a:txBody>
                    <a:bodyPr/>
                    <a:lstStyle/>
                    <a:p>
                      <a:pPr algn="ct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Less</a:t>
                      </a:r>
                      <a:r>
                        <a:rPr lang="en-GB" sz="1100" baseline="0" dirty="0">
                          <a:effectLst/>
                          <a:latin typeface="+mn-lt"/>
                          <a:ea typeface="Calibri" panose="020F0502020204030204" pitchFamily="34" charset="0"/>
                          <a:cs typeface="Times New Roman" panose="02020603050405020304" pitchFamily="18" charset="0"/>
                        </a:rPr>
                        <a:t> than 50MW</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N/A</a:t>
                      </a:r>
                    </a:p>
                  </a:txBody>
                  <a:tcPr marL="49795" marR="49795" marT="0" marB="0"/>
                </a:tc>
                <a:tc>
                  <a:txBody>
                    <a:bodyPr/>
                    <a:lstStyle/>
                    <a:p>
                      <a:pPr algn="ct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50MW and greater</a:t>
                      </a:r>
                    </a:p>
                  </a:txBody>
                  <a:tcPr marL="49795" marR="49795" marT="0" marB="0"/>
                </a:tc>
                <a:extLst>
                  <a:ext uri="{0D108BD9-81ED-4DB2-BD59-A6C34878D82A}">
                    <a16:rowId xmlns:a16="http://schemas.microsoft.com/office/drawing/2014/main" val="3095715127"/>
                  </a:ext>
                </a:extLst>
              </a:tr>
              <a:tr h="211132">
                <a:tc>
                  <a:txBody>
                    <a:bodyPr/>
                    <a:lstStyle/>
                    <a:p>
                      <a:pPr>
                        <a:lnSpc>
                          <a:spcPct val="107000"/>
                        </a:lnSpc>
                        <a:spcAft>
                          <a:spcPts val="0"/>
                        </a:spcAft>
                      </a:pPr>
                      <a:r>
                        <a:rPr lang="en-GB" sz="1100" dirty="0">
                          <a:effectLst/>
                          <a:latin typeface="Arial" panose="020B0604020202020204" pitchFamily="34" charset="0"/>
                          <a:ea typeface="Calibri" panose="020F0502020204030204" pitchFamily="34" charset="0"/>
                          <a:cs typeface="Arial" panose="020B0604020202020204" pitchFamily="34" charset="0"/>
                        </a:rPr>
                        <a:t>Option 4</a:t>
                      </a:r>
                    </a:p>
                    <a:p>
                      <a:pPr>
                        <a:lnSpc>
                          <a:spcPct val="107000"/>
                        </a:lnSpc>
                        <a:spcAft>
                          <a:spcPts val="0"/>
                        </a:spcAft>
                      </a:pP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49795" marR="49795" marT="0" marB="0"/>
                </a:tc>
                <a:tc>
                  <a:txBody>
                    <a:bodyPr/>
                    <a:lstStyle/>
                    <a:p>
                      <a:pPr algn="ct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Less than</a:t>
                      </a:r>
                      <a:r>
                        <a:rPr lang="en-GB" sz="1100" baseline="0" dirty="0">
                          <a:effectLst/>
                          <a:latin typeface="+mn-lt"/>
                          <a:ea typeface="Calibri" panose="020F0502020204030204" pitchFamily="34" charset="0"/>
                          <a:cs typeface="Times New Roman" panose="02020603050405020304" pitchFamily="18" charset="0"/>
                        </a:rPr>
                        <a:t> 100MW</a:t>
                      </a:r>
                      <a:endParaRPr lang="en-GB" sz="1100" dirty="0">
                        <a:effectLst/>
                        <a:latin typeface="+mn-lt"/>
                        <a:ea typeface="Calibri" panose="020F0502020204030204" pitchFamily="34" charset="0"/>
                        <a:cs typeface="Times New Roman" panose="02020603050405020304" pitchFamily="18" charset="0"/>
                      </a:endParaRPr>
                    </a:p>
                  </a:txBody>
                  <a:tcPr marL="49795" marR="49795" marT="0" marB="0"/>
                </a:tc>
                <a:tc>
                  <a:txBody>
                    <a:bodyPr/>
                    <a:lstStyle/>
                    <a:p>
                      <a:pPr algn="ct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N/A</a:t>
                      </a:r>
                    </a:p>
                  </a:txBody>
                  <a:tcPr marL="49795" marR="49795" marT="0" marB="0"/>
                </a:tc>
                <a:tc>
                  <a:txBody>
                    <a:bodyPr/>
                    <a:lstStyle/>
                    <a:p>
                      <a:pPr algn="ctr">
                        <a:lnSpc>
                          <a:spcPct val="107000"/>
                        </a:lnSpc>
                        <a:spcAft>
                          <a:spcPts val="0"/>
                        </a:spcAft>
                      </a:pPr>
                      <a:r>
                        <a:rPr lang="en-GB" sz="1100" dirty="0">
                          <a:effectLst/>
                          <a:latin typeface="+mn-lt"/>
                          <a:ea typeface="Calibri" panose="020F0502020204030204" pitchFamily="34" charset="0"/>
                          <a:cs typeface="Times New Roman" panose="02020603050405020304" pitchFamily="18" charset="0"/>
                        </a:rPr>
                        <a:t>100MW and greater</a:t>
                      </a:r>
                    </a:p>
                  </a:txBody>
                  <a:tcPr marL="49795" marR="49795" marT="0" marB="0"/>
                </a:tc>
                <a:extLst>
                  <a:ext uri="{0D108BD9-81ED-4DB2-BD59-A6C34878D82A}">
                    <a16:rowId xmlns:a16="http://schemas.microsoft.com/office/drawing/2014/main" val="356898344"/>
                  </a:ext>
                </a:extLst>
              </a:tr>
            </a:tbl>
          </a:graphicData>
        </a:graphic>
      </p:graphicFrame>
      <p:sp>
        <p:nvSpPr>
          <p:cNvPr id="3" name="TextBox 2"/>
          <p:cNvSpPr txBox="1"/>
          <p:nvPr/>
        </p:nvSpPr>
        <p:spPr>
          <a:xfrm>
            <a:off x="165463" y="2898369"/>
            <a:ext cx="6700552" cy="507831"/>
          </a:xfrm>
          <a:prstGeom prst="rect">
            <a:avLst/>
          </a:prstGeom>
          <a:noFill/>
        </p:spPr>
        <p:txBody>
          <a:bodyPr wrap="none" lIns="0" tIns="0" rIns="0" bIns="0" rtlCol="0">
            <a:spAutoFit/>
          </a:bodyPr>
          <a:lstStyle/>
          <a:p>
            <a:pPr algn="l"/>
            <a:r>
              <a:rPr lang="en-GB" sz="1100" dirty="0"/>
              <a:t>Option 1 Increases visibility to the ESO, reduces Balancing Costs and enables greater use of services from </a:t>
            </a:r>
          </a:p>
          <a:p>
            <a:pPr algn="l"/>
            <a:r>
              <a:rPr lang="en-GB" sz="1100" dirty="0"/>
              <a:t>Smaller Players in a more holistic way.  It will increase costs for the ESO, DNO’s and Generators with </a:t>
            </a:r>
          </a:p>
          <a:p>
            <a:pPr algn="l"/>
            <a:r>
              <a:rPr lang="en-GB" sz="1100" dirty="0"/>
              <a:t>respect to agreements and metering issues</a:t>
            </a:r>
          </a:p>
        </p:txBody>
      </p:sp>
      <p:sp>
        <p:nvSpPr>
          <p:cNvPr id="13" name="TextBox 12"/>
          <p:cNvSpPr txBox="1"/>
          <p:nvPr/>
        </p:nvSpPr>
        <p:spPr>
          <a:xfrm>
            <a:off x="165463" y="3531208"/>
            <a:ext cx="6684522" cy="507831"/>
          </a:xfrm>
          <a:prstGeom prst="rect">
            <a:avLst/>
          </a:prstGeom>
          <a:noFill/>
        </p:spPr>
        <p:txBody>
          <a:bodyPr wrap="none" lIns="0" tIns="0" rIns="0" bIns="0" rtlCol="0">
            <a:spAutoFit/>
          </a:bodyPr>
          <a:lstStyle/>
          <a:p>
            <a:pPr algn="l"/>
            <a:r>
              <a:rPr lang="en-GB" sz="1100" dirty="0"/>
              <a:t>Option 4 Reduces visibility to the ESO, increases Balancing Costs and reduces the ability to utilise services</a:t>
            </a:r>
          </a:p>
          <a:p>
            <a:pPr algn="l"/>
            <a:r>
              <a:rPr lang="en-GB" sz="1100" dirty="0"/>
              <a:t>from Smaller Players unless they choose to participate in the BM.  It will reduce costs for the ESO, DNO’s</a:t>
            </a:r>
          </a:p>
          <a:p>
            <a:pPr algn="l"/>
            <a:r>
              <a:rPr lang="en-GB" sz="1100" dirty="0"/>
              <a:t>and Generators with respect to agreements and metering issues</a:t>
            </a:r>
          </a:p>
        </p:txBody>
      </p:sp>
      <p:sp>
        <p:nvSpPr>
          <p:cNvPr id="14" name="TextBox 13"/>
          <p:cNvSpPr txBox="1"/>
          <p:nvPr/>
        </p:nvSpPr>
        <p:spPr>
          <a:xfrm>
            <a:off x="175207" y="4102935"/>
            <a:ext cx="6245299" cy="169277"/>
          </a:xfrm>
          <a:prstGeom prst="rect">
            <a:avLst/>
          </a:prstGeom>
          <a:noFill/>
        </p:spPr>
        <p:txBody>
          <a:bodyPr wrap="none" lIns="0" tIns="0" rIns="0" bIns="0" rtlCol="0">
            <a:spAutoFit/>
          </a:bodyPr>
          <a:lstStyle/>
          <a:p>
            <a:pPr algn="l"/>
            <a:r>
              <a:rPr lang="en-GB" sz="1100" dirty="0"/>
              <a:t>Options 2 and 3 are a mix of Options 1 and 4 but are not necessarily the cheapest or most efficient.   </a:t>
            </a:r>
          </a:p>
        </p:txBody>
      </p:sp>
    </p:spTree>
    <p:extLst>
      <p:ext uri="{BB962C8B-B14F-4D97-AF65-F5344CB8AC3E}">
        <p14:creationId xmlns:p14="http://schemas.microsoft.com/office/powerpoint/2010/main" val="421472682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What are the Implications and What needs to be considered</a:t>
            </a:r>
          </a:p>
        </p:txBody>
      </p:sp>
      <p:sp>
        <p:nvSpPr>
          <p:cNvPr id="5" name="Content Placeholder 2"/>
          <p:cNvSpPr txBox="1">
            <a:spLocks/>
          </p:cNvSpPr>
          <p:nvPr/>
        </p:nvSpPr>
        <p:spPr>
          <a:xfrm>
            <a:off x="252077" y="987574"/>
            <a:ext cx="6067425" cy="1656184"/>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GB" altLang="en-US" sz="1500" b="0" kern="0" dirty="0">
                <a:solidFill>
                  <a:schemeClr val="tx1"/>
                </a:solidFill>
              </a:rPr>
              <a:t>Changes to the Grid Code </a:t>
            </a:r>
          </a:p>
          <a:p>
            <a:pPr marL="285750" indent="-285750" defTabSz="914400">
              <a:buFont typeface="Wingdings" panose="05000000000000000000" pitchFamily="2" charset="2"/>
              <a:buChar char="§"/>
              <a:defRPr/>
            </a:pPr>
            <a:r>
              <a:rPr lang="en-GB" altLang="en-US" sz="1500" b="0" kern="0" dirty="0">
                <a:solidFill>
                  <a:schemeClr val="tx1"/>
                </a:solidFill>
              </a:rPr>
              <a:t>Retrospectivity</a:t>
            </a:r>
          </a:p>
          <a:p>
            <a:pPr marL="285750" indent="-285750" defTabSz="914400">
              <a:buFont typeface="Wingdings" panose="05000000000000000000" pitchFamily="2" charset="2"/>
              <a:buChar char="§"/>
              <a:defRPr/>
            </a:pPr>
            <a:r>
              <a:rPr lang="en-GB" altLang="en-US" sz="1500" b="0" kern="0" dirty="0">
                <a:solidFill>
                  <a:schemeClr val="tx1"/>
                </a:solidFill>
              </a:rPr>
              <a:t>Volumes involved for each Option</a:t>
            </a:r>
          </a:p>
          <a:p>
            <a:pPr marL="285750" indent="-285750" defTabSz="914400">
              <a:buFont typeface="Wingdings" panose="05000000000000000000" pitchFamily="2" charset="2"/>
              <a:buChar char="§"/>
              <a:defRPr/>
            </a:pPr>
            <a:r>
              <a:rPr lang="en-GB" altLang="en-US" sz="1500" b="0" kern="0" dirty="0">
                <a:solidFill>
                  <a:schemeClr val="tx1"/>
                </a:solidFill>
              </a:rPr>
              <a:t>Costs – Both to Generators and the ESO/DNO’s</a:t>
            </a:r>
          </a:p>
          <a:p>
            <a:pPr marL="285750" indent="-285750" defTabSz="914400">
              <a:buFont typeface="Wingdings" panose="05000000000000000000" pitchFamily="2" charset="2"/>
              <a:buChar char="§"/>
              <a:defRPr/>
            </a:pPr>
            <a:r>
              <a:rPr lang="en-GB" altLang="en-US" sz="1500" b="0" kern="0" dirty="0">
                <a:solidFill>
                  <a:schemeClr val="tx1"/>
                </a:solidFill>
              </a:rPr>
              <a:t>Benefits</a:t>
            </a: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358703491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6" y="-925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Expected Changes to the Grid Code</a:t>
            </a:r>
          </a:p>
        </p:txBody>
      </p:sp>
      <p:sp>
        <p:nvSpPr>
          <p:cNvPr id="5" name="Content Placeholder 2"/>
          <p:cNvSpPr txBox="1">
            <a:spLocks/>
          </p:cNvSpPr>
          <p:nvPr/>
        </p:nvSpPr>
        <p:spPr>
          <a:xfrm>
            <a:off x="252077" y="519522"/>
            <a:ext cx="6067425" cy="446449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GB" altLang="en-US" b="0" kern="0" dirty="0">
                <a:solidFill>
                  <a:schemeClr val="tx1"/>
                </a:solidFill>
              </a:rPr>
              <a:t>Irrespective of the Option eventually selected, Grid Code and Distribution Code changes are expected to be minimal.</a:t>
            </a:r>
          </a:p>
          <a:p>
            <a:pPr marL="285750" indent="-285750" defTabSz="914400">
              <a:buFont typeface="Wingdings" panose="05000000000000000000" pitchFamily="2" charset="2"/>
              <a:buChar char="§"/>
              <a:defRPr/>
            </a:pPr>
            <a:r>
              <a:rPr lang="en-GB" altLang="en-US" b="0" kern="0" dirty="0">
                <a:solidFill>
                  <a:schemeClr val="tx1"/>
                </a:solidFill>
              </a:rPr>
              <a:t>Medium Power Stations would be removed including LEEMPS</a:t>
            </a:r>
          </a:p>
          <a:p>
            <a:pPr marL="285750" indent="-285750" defTabSz="914400">
              <a:buFont typeface="Wingdings" panose="05000000000000000000" pitchFamily="2" charset="2"/>
              <a:buChar char="§"/>
              <a:defRPr/>
            </a:pPr>
            <a:r>
              <a:rPr lang="en-GB" altLang="en-US" b="0" kern="0" dirty="0">
                <a:solidFill>
                  <a:schemeClr val="tx1"/>
                </a:solidFill>
              </a:rPr>
              <a:t>Data requirements would be consistent across the whole of GB (Structural, Scheduled and Real Time)</a:t>
            </a:r>
          </a:p>
          <a:p>
            <a:pPr marL="285750" indent="-285750" defTabSz="914400">
              <a:buFont typeface="Wingdings" panose="05000000000000000000" pitchFamily="2" charset="2"/>
              <a:buChar char="§"/>
              <a:defRPr/>
            </a:pPr>
            <a:r>
              <a:rPr lang="en-GB" altLang="en-US" b="0" kern="0" dirty="0">
                <a:solidFill>
                  <a:schemeClr val="tx1"/>
                </a:solidFill>
              </a:rPr>
              <a:t>The BELLA Approach would effectively be applied across the whole of GB – Options 1 – 3 only)</a:t>
            </a:r>
          </a:p>
          <a:p>
            <a:pPr marL="285750" indent="-285750" defTabSz="914400">
              <a:buFont typeface="Wingdings" panose="05000000000000000000" pitchFamily="2" charset="2"/>
              <a:buChar char="§"/>
              <a:defRPr/>
            </a:pPr>
            <a:r>
              <a:rPr lang="en-GB" altLang="en-US" b="0" kern="0" dirty="0">
                <a:solidFill>
                  <a:schemeClr val="tx1"/>
                </a:solidFill>
              </a:rPr>
              <a:t>Option 4 simply sets the threshold between Large and Small at 100MW</a:t>
            </a:r>
          </a:p>
          <a:p>
            <a:pPr marL="285750" indent="-285750" defTabSz="914400">
              <a:buFont typeface="Wingdings" panose="05000000000000000000" pitchFamily="2" charset="2"/>
              <a:buChar char="§"/>
              <a:defRPr/>
            </a:pPr>
            <a:r>
              <a:rPr lang="en-GB" altLang="en-US" b="0" kern="0" dirty="0">
                <a:solidFill>
                  <a:schemeClr val="tx1"/>
                </a:solidFill>
              </a:rPr>
              <a:t>Any Plant which is 100MW or greater or directly connected would have to be in the BM </a:t>
            </a:r>
          </a:p>
          <a:p>
            <a:pPr marL="285750" indent="-285750" defTabSz="914400">
              <a:buFont typeface="Wingdings" panose="05000000000000000000" pitchFamily="2" charset="2"/>
              <a:buChar char="§"/>
              <a:defRPr/>
            </a:pPr>
            <a:r>
              <a:rPr lang="en-GB" altLang="en-US" b="0" kern="0" dirty="0">
                <a:solidFill>
                  <a:schemeClr val="tx1"/>
                </a:solidFill>
              </a:rPr>
              <a:t>Any Plant which is Large and less than 100MW (Options 1 – 3 only) would be treated in the same way as a BELLA unless they choose to apply for TEC in which case they would become a BEGA – This is the choice of the Generator</a:t>
            </a:r>
          </a:p>
          <a:p>
            <a:pPr marL="285750" indent="-285750" defTabSz="914400">
              <a:buFont typeface="Wingdings" panose="05000000000000000000" pitchFamily="2" charset="2"/>
              <a:buChar char="§"/>
              <a:defRPr/>
            </a:pPr>
            <a:r>
              <a:rPr lang="en-GB" altLang="en-US" b="0" kern="0" dirty="0">
                <a:solidFill>
                  <a:schemeClr val="tx1"/>
                </a:solidFill>
              </a:rPr>
              <a:t>In summary, the Existing Grid Code requirements would apply other than removal of Medium Power Stations and changes to the definitions</a:t>
            </a:r>
          </a:p>
          <a:p>
            <a:pPr marL="285750" indent="-285750" defTabSz="914400">
              <a:buFont typeface="Wingdings" panose="05000000000000000000" pitchFamily="2" charset="2"/>
              <a:buChar char="§"/>
              <a:defRPr/>
            </a:pPr>
            <a:r>
              <a:rPr lang="en-GB" altLang="en-US" b="0" kern="0" dirty="0">
                <a:solidFill>
                  <a:schemeClr val="tx1"/>
                </a:solidFill>
              </a:rPr>
              <a:t>Consequential changes to other Industry Codes including the Distribution Code would need to be assessed.  </a:t>
            </a:r>
          </a:p>
          <a:p>
            <a:pPr marL="285750" indent="-285750" defTabSz="914400">
              <a:buFont typeface="Wingdings" panose="05000000000000000000" pitchFamily="2" charset="2"/>
              <a:buChar char="§"/>
              <a:defRPr/>
            </a:pPr>
            <a:endParaRPr lang="en-GB" altLang="en-US" sz="13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3232254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Retrospectivity</a:t>
            </a:r>
          </a:p>
        </p:txBody>
      </p:sp>
      <p:sp>
        <p:nvSpPr>
          <p:cNvPr id="5" name="Content Placeholder 2"/>
          <p:cNvSpPr txBox="1">
            <a:spLocks/>
          </p:cNvSpPr>
          <p:nvPr/>
        </p:nvSpPr>
        <p:spPr>
          <a:xfrm>
            <a:off x="252077" y="663538"/>
            <a:ext cx="6067425" cy="356439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GB" altLang="en-US" b="0" kern="0" dirty="0">
                <a:solidFill>
                  <a:schemeClr val="tx1"/>
                </a:solidFill>
              </a:rPr>
              <a:t>It is envisaged that these requirements could apply retrospectively </a:t>
            </a:r>
          </a:p>
          <a:p>
            <a:pPr marL="285750" indent="-285750" defTabSz="914400">
              <a:buFont typeface="Wingdings" panose="05000000000000000000" pitchFamily="2" charset="2"/>
              <a:buChar char="§"/>
              <a:defRPr/>
            </a:pPr>
            <a:r>
              <a:rPr lang="en-GB" altLang="en-US" b="0" kern="0" dirty="0">
                <a:solidFill>
                  <a:schemeClr val="tx1"/>
                </a:solidFill>
              </a:rPr>
              <a:t>There would be no requirement for existing plant to meet the technical requirements of RfG however they would be required to satisfy the requirements of the other relevant parts of the Grid Code (e.g. Planning Code, Operating Codes, Balancing Codes and DRC).   A specific carve out would however be required for existing generators who are not currently required to satisfy the requirements of the Connection Conditions.</a:t>
            </a:r>
          </a:p>
          <a:p>
            <a:pPr marL="285750" indent="-285750" defTabSz="914400">
              <a:buFont typeface="Wingdings" panose="05000000000000000000" pitchFamily="2" charset="2"/>
              <a:buChar char="§"/>
              <a:defRPr/>
            </a:pPr>
            <a:r>
              <a:rPr lang="en-GB" altLang="en-US" b="0" kern="0" dirty="0">
                <a:solidFill>
                  <a:schemeClr val="tx1"/>
                </a:solidFill>
              </a:rPr>
              <a:t>There will be costs upon currently Small Power Stations who subsequently become Large Power Stations other than Option 3 and 4</a:t>
            </a:r>
          </a:p>
          <a:p>
            <a:pPr marL="285750" indent="-285750" defTabSz="914400">
              <a:buFont typeface="Wingdings" panose="05000000000000000000" pitchFamily="2" charset="2"/>
              <a:buChar char="§"/>
              <a:defRPr/>
            </a:pPr>
            <a:r>
              <a:rPr lang="en-GB" altLang="en-US" b="0" kern="0" dirty="0">
                <a:solidFill>
                  <a:schemeClr val="tx1"/>
                </a:solidFill>
              </a:rPr>
              <a:t>There will also be costs for current Medium Power Stations who become Large though these are expected to be more limited.</a:t>
            </a:r>
          </a:p>
          <a:p>
            <a:pPr marL="285750" indent="-285750" defTabSz="914400">
              <a:buFont typeface="Wingdings" panose="05000000000000000000" pitchFamily="2" charset="2"/>
              <a:buChar char="§"/>
              <a:defRPr/>
            </a:pPr>
            <a:endParaRPr lang="en-GB" altLang="en-US" b="0" kern="0" dirty="0">
              <a:solidFill>
                <a:schemeClr val="tx1"/>
              </a:solidFill>
            </a:endParaRPr>
          </a:p>
          <a:p>
            <a:pPr marL="285750" indent="-285750" defTabSz="914400">
              <a:buFont typeface="Wingdings" panose="05000000000000000000" pitchFamily="2" charset="2"/>
              <a:buChar char="§"/>
              <a:defRPr/>
            </a:pPr>
            <a:endParaRPr lang="en-GB" altLang="en-US" sz="13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85352912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4644" y="267494"/>
            <a:ext cx="6069806" cy="392415"/>
          </a:xfrm>
        </p:spPr>
        <p:txBody>
          <a:bodyPr/>
          <a:lstStyle/>
          <a:p>
            <a:r>
              <a:rPr lang="en-GB" altLang="en-US" dirty="0"/>
              <a:t>Summary</a:t>
            </a:r>
            <a:br>
              <a:rPr lang="en-GB" altLang="en-US" dirty="0"/>
            </a:br>
            <a:br>
              <a:rPr lang="en-GB" altLang="en-US" dirty="0"/>
            </a:br>
            <a:endParaRPr lang="en-GB" altLang="en-US" dirty="0"/>
          </a:p>
        </p:txBody>
      </p:sp>
      <p:sp>
        <p:nvSpPr>
          <p:cNvPr id="9219" name="Content Placeholder 2"/>
          <p:cNvSpPr>
            <a:spLocks noGrp="1"/>
          </p:cNvSpPr>
          <p:nvPr>
            <p:ph idx="1"/>
          </p:nvPr>
        </p:nvSpPr>
        <p:spPr>
          <a:xfrm>
            <a:off x="512676" y="627534"/>
            <a:ext cx="6067425" cy="8445902"/>
          </a:xfrm>
        </p:spPr>
        <p:txBody>
          <a:bodyPr/>
          <a:lstStyle/>
          <a:p>
            <a:pPr marL="285750" indent="-285750">
              <a:buFont typeface="Wingdings" panose="05000000000000000000" pitchFamily="2" charset="2"/>
              <a:buChar char="§"/>
              <a:defRPr/>
            </a:pPr>
            <a:r>
              <a:rPr lang="en-GB" altLang="en-US" sz="1200" b="0" dirty="0">
                <a:solidFill>
                  <a:schemeClr val="tx1"/>
                </a:solidFill>
              </a:rPr>
              <a:t>The Defect</a:t>
            </a:r>
          </a:p>
          <a:p>
            <a:pPr marL="285750" indent="-285750">
              <a:buFont typeface="Wingdings" panose="05000000000000000000" pitchFamily="2" charset="2"/>
              <a:buChar char="§"/>
              <a:defRPr/>
            </a:pPr>
            <a:r>
              <a:rPr lang="en-GB" altLang="en-US" sz="1200" b="0" dirty="0">
                <a:solidFill>
                  <a:schemeClr val="tx1"/>
                </a:solidFill>
              </a:rPr>
              <a:t>What are the implications of Regional Differences</a:t>
            </a:r>
          </a:p>
          <a:p>
            <a:pPr marL="285750" indent="-285750">
              <a:buFont typeface="Wingdings" panose="05000000000000000000" pitchFamily="2" charset="2"/>
              <a:buChar char="§"/>
              <a:defRPr/>
            </a:pPr>
            <a:r>
              <a:rPr lang="en-GB" altLang="en-US" sz="1200" b="0" dirty="0">
                <a:solidFill>
                  <a:schemeClr val="tx1"/>
                </a:solidFill>
              </a:rPr>
              <a:t>When is a Generator caught by the requirements of the Grid Code</a:t>
            </a:r>
          </a:p>
          <a:p>
            <a:pPr marL="285750" indent="-285750">
              <a:buFont typeface="Wingdings" panose="05000000000000000000" pitchFamily="2" charset="2"/>
              <a:buChar char="§"/>
              <a:defRPr/>
            </a:pPr>
            <a:r>
              <a:rPr lang="en-GB" altLang="en-US" sz="1200" b="0" dirty="0">
                <a:solidFill>
                  <a:schemeClr val="tx1"/>
                </a:solidFill>
              </a:rPr>
              <a:t>What Type of Connection Agreements apply</a:t>
            </a:r>
          </a:p>
          <a:p>
            <a:pPr marL="285750" indent="-285750">
              <a:buFont typeface="Wingdings" panose="05000000000000000000" pitchFamily="2" charset="2"/>
              <a:buChar char="§"/>
              <a:defRPr/>
            </a:pPr>
            <a:r>
              <a:rPr lang="en-GB" altLang="en-US" sz="1200" b="0" dirty="0">
                <a:solidFill>
                  <a:schemeClr val="tx1"/>
                </a:solidFill>
              </a:rPr>
              <a:t>What other requirements apply</a:t>
            </a:r>
          </a:p>
          <a:p>
            <a:pPr marL="285750" indent="-285750">
              <a:buFont typeface="Wingdings" panose="05000000000000000000" pitchFamily="2" charset="2"/>
              <a:buChar char="§"/>
              <a:defRPr/>
            </a:pPr>
            <a:r>
              <a:rPr lang="en-GB" altLang="en-US" sz="1200" b="0" dirty="0">
                <a:solidFill>
                  <a:schemeClr val="tx1"/>
                </a:solidFill>
              </a:rPr>
              <a:t>What is the relationship between Small, Medium and Large and Type A, B, C and D Power Generating Modules</a:t>
            </a:r>
          </a:p>
          <a:p>
            <a:pPr marL="285750" indent="-285750">
              <a:buFont typeface="Wingdings" panose="05000000000000000000" pitchFamily="2" charset="2"/>
              <a:buChar char="§"/>
              <a:defRPr/>
            </a:pPr>
            <a:r>
              <a:rPr lang="en-GB" altLang="en-US" sz="1200" b="0" dirty="0">
                <a:solidFill>
                  <a:schemeClr val="tx1"/>
                </a:solidFill>
              </a:rPr>
              <a:t>What are the differences in the Grid Code requirements between Small, Medium and Large (Transmission Connected and Embedded)</a:t>
            </a:r>
          </a:p>
          <a:p>
            <a:pPr marL="285750" indent="-285750">
              <a:buFont typeface="Wingdings" panose="05000000000000000000" pitchFamily="2" charset="2"/>
              <a:buChar char="§"/>
              <a:defRPr/>
            </a:pPr>
            <a:r>
              <a:rPr lang="en-GB" altLang="en-US" sz="1200" b="0" dirty="0">
                <a:solidFill>
                  <a:schemeClr val="tx1"/>
                </a:solidFill>
              </a:rPr>
              <a:t>How is consistency best achieved across GB</a:t>
            </a:r>
          </a:p>
          <a:p>
            <a:pPr marL="285750" indent="-285750">
              <a:buFont typeface="Wingdings" panose="05000000000000000000" pitchFamily="2" charset="2"/>
              <a:buChar char="§"/>
              <a:defRPr/>
            </a:pPr>
            <a:r>
              <a:rPr lang="en-GB" altLang="en-US" sz="1200" b="0" dirty="0">
                <a:solidFill>
                  <a:schemeClr val="tx1"/>
                </a:solidFill>
              </a:rPr>
              <a:t>Options</a:t>
            </a:r>
          </a:p>
          <a:p>
            <a:pPr marL="285750" indent="-285750">
              <a:buFont typeface="Wingdings" panose="05000000000000000000" pitchFamily="2" charset="2"/>
              <a:buChar char="§"/>
              <a:defRPr/>
            </a:pPr>
            <a:r>
              <a:rPr lang="en-GB" altLang="en-US" sz="1200" b="0" dirty="0">
                <a:solidFill>
                  <a:schemeClr val="tx1"/>
                </a:solidFill>
              </a:rPr>
              <a:t>What are the Implications and what needs to be considered </a:t>
            </a:r>
          </a:p>
          <a:p>
            <a:pPr marL="285750" indent="-285750">
              <a:buFont typeface="Wingdings" panose="05000000000000000000" pitchFamily="2" charset="2"/>
              <a:buChar char="§"/>
              <a:defRPr/>
            </a:pPr>
            <a:r>
              <a:rPr lang="en-GB" altLang="en-US" sz="1200" b="0" dirty="0">
                <a:solidFill>
                  <a:schemeClr val="tx1"/>
                </a:solidFill>
              </a:rPr>
              <a:t>Expected Changes to the Grid Code</a:t>
            </a:r>
          </a:p>
          <a:p>
            <a:pPr marL="285750" indent="-285750">
              <a:buFont typeface="Wingdings" panose="05000000000000000000" pitchFamily="2" charset="2"/>
              <a:buChar char="§"/>
              <a:defRPr/>
            </a:pPr>
            <a:r>
              <a:rPr lang="en-GB" altLang="en-US" sz="1200" b="0" dirty="0">
                <a:solidFill>
                  <a:schemeClr val="tx1"/>
                </a:solidFill>
              </a:rPr>
              <a:t>Retrospectivity </a:t>
            </a:r>
          </a:p>
          <a:p>
            <a:pPr marL="285750" indent="-285750">
              <a:buFont typeface="Wingdings" panose="05000000000000000000" pitchFamily="2" charset="2"/>
              <a:buChar char="§"/>
              <a:defRPr/>
            </a:pPr>
            <a:r>
              <a:rPr lang="en-GB" altLang="en-US" sz="1200" b="0" dirty="0">
                <a:solidFill>
                  <a:schemeClr val="tx1"/>
                </a:solidFill>
              </a:rPr>
              <a:t>Examples / Costs – Discussion Points</a:t>
            </a:r>
          </a:p>
          <a:p>
            <a:pPr marL="285750" indent="-285750">
              <a:buFont typeface="Wingdings" panose="05000000000000000000" pitchFamily="2" charset="2"/>
              <a:buChar char="§"/>
              <a:defRPr/>
            </a:pPr>
            <a:r>
              <a:rPr lang="en-GB" altLang="en-US" sz="1200" b="0" dirty="0">
                <a:solidFill>
                  <a:schemeClr val="tx1"/>
                </a:solidFill>
              </a:rPr>
              <a:t>Volumes</a:t>
            </a:r>
          </a:p>
          <a:p>
            <a:pPr marL="285750" indent="-285750">
              <a:buFont typeface="Wingdings" panose="05000000000000000000" pitchFamily="2" charset="2"/>
              <a:buChar char="§"/>
              <a:defRPr/>
            </a:pPr>
            <a:r>
              <a:rPr lang="en-GB" altLang="en-US" sz="1200" b="0" dirty="0">
                <a:solidFill>
                  <a:schemeClr val="tx1"/>
                </a:solidFill>
              </a:rPr>
              <a:t>Next Steps</a:t>
            </a:r>
          </a:p>
          <a:p>
            <a:pPr marL="285750" indent="-285750">
              <a:buFont typeface="Wingdings" panose="05000000000000000000" pitchFamily="2" charset="2"/>
              <a:buChar char="§"/>
              <a:defRPr/>
            </a:pPr>
            <a:endParaRPr lang="en-GB" altLang="en-US" sz="1200" b="0" dirty="0">
              <a:solidFill>
                <a:schemeClr val="tx1"/>
              </a:solidFill>
            </a:endParaRPr>
          </a:p>
          <a:p>
            <a:pPr marL="285750" indent="-285750">
              <a:buFont typeface="Wingdings" panose="05000000000000000000" pitchFamily="2" charset="2"/>
              <a:buChar char="§"/>
              <a:defRPr/>
            </a:pPr>
            <a:endParaRPr lang="en-GB" altLang="en-US" sz="1600" b="0" dirty="0">
              <a:solidFill>
                <a:schemeClr val="tx1"/>
              </a:solidFill>
            </a:endParaRPr>
          </a:p>
          <a:p>
            <a:pPr marL="285750" indent="-285750">
              <a:buFont typeface="Wingdings" panose="05000000000000000000" pitchFamily="2" charset="2"/>
              <a:buChar char="§"/>
              <a:defRPr/>
            </a:pPr>
            <a:endParaRPr lang="en-GB" altLang="en-US" sz="1500" b="0" dirty="0">
              <a:solidFill>
                <a:schemeClr val="tx1"/>
              </a:solidFill>
            </a:endParaRPr>
          </a:p>
          <a:p>
            <a:pPr marL="285750" indent="-285750">
              <a:buFont typeface="Wingdings" panose="05000000000000000000" pitchFamily="2" charset="2"/>
              <a:buChar char="§"/>
              <a:defRPr/>
            </a:pPr>
            <a:r>
              <a:rPr lang="en-GB" altLang="en-US" sz="1500" b="0" dirty="0">
                <a:solidFill>
                  <a:schemeClr val="tx1"/>
                </a:solidFill>
              </a:rPr>
              <a:t> </a:t>
            </a:r>
          </a:p>
          <a:p>
            <a:pPr marL="285750" indent="-285750">
              <a:buFont typeface="Wingdings" panose="05000000000000000000" pitchFamily="2" charset="2"/>
              <a:buChar char="§"/>
              <a:defRPr/>
            </a:pPr>
            <a:endParaRPr lang="en-GB" altLang="en-US" sz="1500" b="0" dirty="0">
              <a:solidFill>
                <a:schemeClr val="tx1"/>
              </a:solidFill>
            </a:endParaRPr>
          </a:p>
          <a:p>
            <a:pPr marL="285750" indent="-285750">
              <a:buFont typeface="Wingdings" panose="05000000000000000000" pitchFamily="2" charset="2"/>
              <a:buChar char="§"/>
              <a:defRPr/>
            </a:pPr>
            <a:endParaRPr lang="en-GB" altLang="en-US" sz="1500" b="0" dirty="0">
              <a:solidFill>
                <a:schemeClr val="tx1"/>
              </a:solidFill>
            </a:endParaRPr>
          </a:p>
          <a:p>
            <a:pPr marL="285750" indent="-285750">
              <a:buFont typeface="Wingdings" panose="05000000000000000000" pitchFamily="2" charset="2"/>
              <a:buChar char="§"/>
              <a:defRPr/>
            </a:pPr>
            <a:endParaRPr lang="en-GB" altLang="en-US" sz="1500" b="0" dirty="0">
              <a:solidFill>
                <a:schemeClr val="tx1"/>
              </a:solidFill>
            </a:endParaRPr>
          </a:p>
          <a:p>
            <a:pPr marL="285750" indent="-285750">
              <a:buFont typeface="Wingdings" panose="05000000000000000000" pitchFamily="2" charset="2"/>
              <a:buChar char="§"/>
              <a:defRPr/>
            </a:pPr>
            <a:r>
              <a:rPr lang="en-GB" altLang="en-US" sz="1500" b="0" dirty="0">
                <a:solidFill>
                  <a:schemeClr val="tx1"/>
                </a:solidFill>
              </a:rPr>
              <a:t>Current Progress &amp; Next Steps</a:t>
            </a:r>
          </a:p>
          <a:p>
            <a:pPr marL="285750" indent="-285750">
              <a:buFont typeface="Wingdings" panose="05000000000000000000" pitchFamily="2" charset="2"/>
              <a:buChar char="§"/>
              <a:defRPr/>
            </a:pPr>
            <a:endParaRPr lang="en-GB" altLang="en-US" sz="1600" dirty="0"/>
          </a:p>
          <a:p>
            <a:pPr marL="285750" indent="-285750">
              <a:buFont typeface="Wingdings" panose="05000000000000000000" pitchFamily="2" charset="2"/>
              <a:buChar char="§"/>
              <a:defRPr/>
            </a:pPr>
            <a:endParaRPr lang="en-US" altLang="en-US" sz="1500" b="0" dirty="0">
              <a:solidFill>
                <a:schemeClr val="tx1"/>
              </a:solidFill>
            </a:endParaRPr>
          </a:p>
          <a:p>
            <a:pPr marL="285750" indent="-285750">
              <a:buFont typeface="Wingdings" panose="05000000000000000000" pitchFamily="2" charset="2"/>
              <a:buChar char="§"/>
              <a:defRPr/>
            </a:pPr>
            <a:endParaRPr lang="en-US" altLang="en-US" sz="1500" b="0" dirty="0">
              <a:solidFill>
                <a:schemeClr val="tx1"/>
              </a:solidFill>
            </a:endParaRPr>
          </a:p>
          <a:p>
            <a:pPr marL="285750" indent="-285750">
              <a:buFont typeface="Wingdings" panose="05000000000000000000" pitchFamily="2" charset="2"/>
              <a:buChar char="§"/>
              <a:defRPr/>
            </a:pPr>
            <a:endParaRPr lang="en-US" altLang="en-US" sz="1500" b="0" dirty="0">
              <a:solidFill>
                <a:schemeClr val="tx1"/>
              </a:solidFill>
            </a:endParaRPr>
          </a:p>
          <a:p>
            <a:pPr marL="285750" indent="-285750">
              <a:buFont typeface="Wingdings" panose="05000000000000000000" pitchFamily="2" charset="2"/>
              <a:buChar char="§"/>
              <a:defRPr/>
            </a:pPr>
            <a:endParaRPr lang="en-US" altLang="en-US" sz="1500" b="0" dirty="0">
              <a:solidFill>
                <a:schemeClr val="tx1"/>
              </a:solidFill>
            </a:endParaRPr>
          </a:p>
          <a:p>
            <a:pPr algn="just">
              <a:buFont typeface="Wingdings" panose="05000000000000000000" pitchFamily="2" charset="2"/>
              <a:buChar char="§"/>
              <a:defRPr/>
            </a:pPr>
            <a:endParaRPr lang="en-US" altLang="en-US" sz="1500" b="0" dirty="0">
              <a:solidFill>
                <a:schemeClr val="tx1"/>
              </a:solidFill>
            </a:endParaRPr>
          </a:p>
          <a:p>
            <a:pPr algn="just">
              <a:defRPr/>
            </a:pPr>
            <a:r>
              <a:rPr lang="en-US" altLang="en-US" sz="1500" b="0" dirty="0">
                <a:solidFill>
                  <a:schemeClr val="tx1"/>
                </a:solidFill>
              </a:rPr>
              <a:t>	</a:t>
            </a:r>
          </a:p>
        </p:txBody>
      </p:sp>
    </p:spTree>
    <p:extLst>
      <p:ext uri="{BB962C8B-B14F-4D97-AF65-F5344CB8AC3E}">
        <p14:creationId xmlns:p14="http://schemas.microsoft.com/office/powerpoint/2010/main" val="6834348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8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sz="2000" dirty="0">
                <a:solidFill>
                  <a:srgbClr val="EC6525"/>
                </a:solidFill>
              </a:rPr>
              <a:t>What would an Embedded Small Power Station have to do if in the future it became an Embedded Large Power Station</a:t>
            </a:r>
          </a:p>
        </p:txBody>
      </p:sp>
      <p:sp>
        <p:nvSpPr>
          <p:cNvPr id="5" name="Content Placeholder 2"/>
          <p:cNvSpPr txBox="1">
            <a:spLocks/>
          </p:cNvSpPr>
          <p:nvPr/>
        </p:nvSpPr>
        <p:spPr>
          <a:xfrm>
            <a:off x="252077" y="915566"/>
            <a:ext cx="6067425" cy="3996444"/>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GB" altLang="en-US" sz="1200" b="0" kern="0" dirty="0">
                <a:solidFill>
                  <a:schemeClr val="tx1"/>
                </a:solidFill>
              </a:rPr>
              <a:t>Satisfy the applicable requirements of the Grid Code and sign CUSC</a:t>
            </a:r>
          </a:p>
          <a:p>
            <a:pPr marL="285750" indent="-285750" defTabSz="914400">
              <a:buFont typeface="Wingdings" panose="05000000000000000000" pitchFamily="2" charset="2"/>
              <a:buChar char="§"/>
              <a:defRPr/>
            </a:pPr>
            <a:r>
              <a:rPr lang="en-GB" altLang="en-US" sz="1200" b="0" kern="0" dirty="0">
                <a:solidFill>
                  <a:schemeClr val="tx1"/>
                </a:solidFill>
              </a:rPr>
              <a:t>Comply with the requirements of the Planning Code, Operating Codes, Connection Conditions or European Connection Conditions (as applicable), Compliance Processes or European Compliance Processes, Balancing Code 1 &amp; 2 and Data Registration Code.</a:t>
            </a:r>
          </a:p>
          <a:p>
            <a:pPr marL="285750" indent="-285750" defTabSz="914400">
              <a:buFont typeface="Wingdings" panose="05000000000000000000" pitchFamily="2" charset="2"/>
              <a:buChar char="§"/>
              <a:defRPr/>
            </a:pPr>
            <a:r>
              <a:rPr lang="en-GB" altLang="en-US" sz="1200" b="0" kern="0" dirty="0">
                <a:solidFill>
                  <a:schemeClr val="tx1"/>
                </a:solidFill>
              </a:rPr>
              <a:t>Compliance with the Connection Conditions for pre RfG plant is expected to be a real issue as they are generally exempt from these requirements.  Some form of exemption is likely here other then in respect of CC.6.5 as it would otherwise make a number of projects uneconomic. Compliance is also expected to be an issue.</a:t>
            </a:r>
          </a:p>
          <a:p>
            <a:pPr marL="285750" indent="-285750" defTabSz="914400">
              <a:buFont typeface="Wingdings" panose="05000000000000000000" pitchFamily="2" charset="2"/>
              <a:buChar char="§"/>
              <a:defRPr/>
            </a:pPr>
            <a:r>
              <a:rPr lang="en-GB" altLang="en-US" sz="1200" b="0" kern="0" dirty="0">
                <a:solidFill>
                  <a:schemeClr val="tx1"/>
                </a:solidFill>
              </a:rPr>
              <a:t>The main additional requirements would be:</a:t>
            </a:r>
          </a:p>
          <a:p>
            <a:pPr marL="420744" lvl="2" indent="-285750" defTabSz="914400">
              <a:buFont typeface="Wingdings" panose="05000000000000000000" pitchFamily="2" charset="2"/>
              <a:buChar char="§"/>
              <a:defRPr/>
            </a:pPr>
            <a:r>
              <a:rPr lang="en-GB" altLang="en-US" kern="0" dirty="0"/>
              <a:t>Signature to the CUSC</a:t>
            </a:r>
          </a:p>
          <a:p>
            <a:pPr marL="420744" lvl="2" indent="-285750" defTabSz="914400">
              <a:buFont typeface="Wingdings" panose="05000000000000000000" pitchFamily="2" charset="2"/>
              <a:buChar char="§"/>
              <a:defRPr/>
            </a:pPr>
            <a:r>
              <a:rPr lang="en-GB" altLang="en-US" kern="0" dirty="0"/>
              <a:t>Comply with the applicable requirements of the Grid Code</a:t>
            </a:r>
          </a:p>
          <a:p>
            <a:pPr marL="420744" lvl="2" indent="-285750" defTabSz="914400">
              <a:buFont typeface="Wingdings" panose="05000000000000000000" pitchFamily="2" charset="2"/>
              <a:buChar char="§"/>
              <a:defRPr/>
            </a:pPr>
            <a:r>
              <a:rPr lang="en-GB" altLang="en-US" kern="0" dirty="0"/>
              <a:t>New Connection Agreements for existing Small Parties caught by the New thresholds</a:t>
            </a:r>
          </a:p>
          <a:p>
            <a:pPr marL="420744" lvl="2" indent="-285750" defTabSz="914400">
              <a:buFont typeface="Wingdings" panose="05000000000000000000" pitchFamily="2" charset="2"/>
              <a:buChar char="§"/>
              <a:defRPr/>
            </a:pPr>
            <a:r>
              <a:rPr lang="en-GB" altLang="en-US" kern="0" dirty="0"/>
              <a:t>Submission of Static, Scheduled and Real time data</a:t>
            </a:r>
          </a:p>
          <a:p>
            <a:pPr marL="420744" lvl="2" indent="-285750" defTabSz="914400">
              <a:buFont typeface="Wingdings" panose="05000000000000000000" pitchFamily="2" charset="2"/>
              <a:buChar char="§"/>
              <a:defRPr/>
            </a:pPr>
            <a:r>
              <a:rPr lang="en-GB" altLang="en-US" kern="0" dirty="0"/>
              <a:t>Mechanisms of receiving real time data </a:t>
            </a:r>
          </a:p>
          <a:p>
            <a:pPr marL="420744" lvl="2" indent="-285750" defTabSz="914400">
              <a:buFont typeface="Wingdings" panose="05000000000000000000" pitchFamily="2" charset="2"/>
              <a:buChar char="§"/>
              <a:defRPr/>
            </a:pPr>
            <a:r>
              <a:rPr lang="en-GB" altLang="en-US" kern="0" dirty="0"/>
              <a:t>Some areas of synergy could be developed by identifying those obligations that such Generators have to provide under the Distribution Code   </a:t>
            </a:r>
          </a:p>
          <a:p>
            <a:pPr marL="285750" lvl="1" indent="-285750" defTabSz="914400">
              <a:buFont typeface="Wingdings" panose="05000000000000000000" pitchFamily="2" charset="2"/>
              <a:buChar char="§"/>
              <a:defRPr/>
            </a:pPr>
            <a:endParaRPr lang="en-GB" altLang="en-US" b="0" kern="0" dirty="0">
              <a:solidFill>
                <a:schemeClr val="tx1"/>
              </a:solidFill>
            </a:endParaRPr>
          </a:p>
          <a:p>
            <a:pPr marL="285750" indent="-285750" defTabSz="914400">
              <a:buFont typeface="Wingdings" panose="05000000000000000000" pitchFamily="2" charset="2"/>
              <a:buChar char="§"/>
              <a:defRPr/>
            </a:pPr>
            <a:endParaRPr lang="en-GB" altLang="en-US" b="0" kern="0" dirty="0">
              <a:solidFill>
                <a:schemeClr val="tx1"/>
              </a:solidFill>
            </a:endParaRPr>
          </a:p>
          <a:p>
            <a:pPr marL="285750" indent="-285750" defTabSz="914400">
              <a:buFont typeface="Wingdings" panose="05000000000000000000" pitchFamily="2" charset="2"/>
              <a:buChar char="§"/>
              <a:defRPr/>
            </a:pPr>
            <a:endParaRPr lang="en-GB" altLang="en-US" b="0" kern="0" dirty="0">
              <a:solidFill>
                <a:schemeClr val="tx1"/>
              </a:solidFill>
            </a:endParaRPr>
          </a:p>
          <a:p>
            <a:pPr marL="285750" indent="-285750" defTabSz="914400">
              <a:buFont typeface="Wingdings" panose="05000000000000000000" pitchFamily="2" charset="2"/>
              <a:buChar char="§"/>
              <a:defRPr/>
            </a:pPr>
            <a:endParaRPr lang="en-GB" altLang="en-US" sz="13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205678243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8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sz="2000" dirty="0">
                <a:solidFill>
                  <a:srgbClr val="EC6525"/>
                </a:solidFill>
              </a:rPr>
              <a:t>Example – Comparison between a 40MW Embedded Power Station in England and Wales and a 40MW Embedded Power Station in Scotland </a:t>
            </a:r>
          </a:p>
        </p:txBody>
      </p:sp>
      <p:graphicFrame>
        <p:nvGraphicFramePr>
          <p:cNvPr id="2" name="Table 1"/>
          <p:cNvGraphicFramePr>
            <a:graphicFrameLocks noGrp="1"/>
          </p:cNvGraphicFramePr>
          <p:nvPr>
            <p:extLst>
              <p:ext uri="{D42A27DB-BD31-4B8C-83A1-F6EECF244321}">
                <p14:modId xmlns:p14="http://schemas.microsoft.com/office/powerpoint/2010/main" val="1626276247"/>
              </p:ext>
            </p:extLst>
          </p:nvPr>
        </p:nvGraphicFramePr>
        <p:xfrm>
          <a:off x="260645" y="879562"/>
          <a:ext cx="5364598" cy="3997960"/>
        </p:xfrm>
        <a:graphic>
          <a:graphicData uri="http://schemas.openxmlformats.org/drawingml/2006/table">
            <a:tbl>
              <a:tblPr firstRow="1" bandRow="1">
                <a:tableStyleId>{5C22544A-7EE6-4342-B048-85BDC9FD1C3A}</a:tableStyleId>
              </a:tblPr>
              <a:tblGrid>
                <a:gridCol w="1596606">
                  <a:extLst>
                    <a:ext uri="{9D8B030D-6E8A-4147-A177-3AD203B41FA5}">
                      <a16:colId xmlns:a16="http://schemas.microsoft.com/office/drawing/2014/main" val="430660862"/>
                    </a:ext>
                  </a:extLst>
                </a:gridCol>
                <a:gridCol w="1277286">
                  <a:extLst>
                    <a:ext uri="{9D8B030D-6E8A-4147-A177-3AD203B41FA5}">
                      <a16:colId xmlns:a16="http://schemas.microsoft.com/office/drawing/2014/main" val="1414274080"/>
                    </a:ext>
                  </a:extLst>
                </a:gridCol>
                <a:gridCol w="1245353">
                  <a:extLst>
                    <a:ext uri="{9D8B030D-6E8A-4147-A177-3AD203B41FA5}">
                      <a16:colId xmlns:a16="http://schemas.microsoft.com/office/drawing/2014/main" val="1526213824"/>
                    </a:ext>
                  </a:extLst>
                </a:gridCol>
                <a:gridCol w="1245353">
                  <a:extLst>
                    <a:ext uri="{9D8B030D-6E8A-4147-A177-3AD203B41FA5}">
                      <a16:colId xmlns:a16="http://schemas.microsoft.com/office/drawing/2014/main" val="1510730983"/>
                    </a:ext>
                  </a:extLst>
                </a:gridCol>
              </a:tblGrid>
              <a:tr h="756084">
                <a:tc>
                  <a:txBody>
                    <a:bodyPr/>
                    <a:lstStyle/>
                    <a:p>
                      <a:r>
                        <a:rPr lang="en-GB" sz="1100" dirty="0"/>
                        <a:t>Requirement</a:t>
                      </a:r>
                      <a:endParaRPr lang="en-US" sz="1100" dirty="0"/>
                    </a:p>
                  </a:txBody>
                  <a:tcPr/>
                </a:tc>
                <a:tc>
                  <a:txBody>
                    <a:bodyPr/>
                    <a:lstStyle/>
                    <a:p>
                      <a:r>
                        <a:rPr lang="en-GB" sz="1100" dirty="0"/>
                        <a:t>40MW</a:t>
                      </a:r>
                      <a:r>
                        <a:rPr lang="en-GB" sz="1100" baseline="0" dirty="0"/>
                        <a:t> </a:t>
                      </a:r>
                      <a:r>
                        <a:rPr lang="en-GB" sz="1100" dirty="0"/>
                        <a:t>Embedded Power Station in E&amp;W</a:t>
                      </a:r>
                      <a:endParaRPr lang="en-US" sz="11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100" dirty="0"/>
                        <a:t>40MW Embedded Power Station in Scotland</a:t>
                      </a:r>
                      <a:endParaRPr lang="en-US" sz="11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100" dirty="0"/>
                        <a:t>Cost of making</a:t>
                      </a:r>
                      <a:r>
                        <a:rPr lang="en-GB" sz="1100" baseline="0" dirty="0"/>
                        <a:t> changes</a:t>
                      </a:r>
                      <a:endParaRPr lang="en-US" sz="1100" dirty="0"/>
                    </a:p>
                  </a:txBody>
                  <a:tcPr/>
                </a:tc>
                <a:extLst>
                  <a:ext uri="{0D108BD9-81ED-4DB2-BD59-A6C34878D82A}">
                    <a16:rowId xmlns:a16="http://schemas.microsoft.com/office/drawing/2014/main" val="1303448957"/>
                  </a:ext>
                </a:extLst>
              </a:tr>
              <a:tr h="370840">
                <a:tc>
                  <a:txBody>
                    <a:bodyPr/>
                    <a:lstStyle/>
                    <a:p>
                      <a:r>
                        <a:rPr lang="en-GB" sz="900" dirty="0"/>
                        <a:t>CUSC</a:t>
                      </a:r>
                      <a:r>
                        <a:rPr lang="en-GB" sz="900" baseline="0" dirty="0"/>
                        <a:t> Signatory</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rowSpan="8">
                  <a:txBody>
                    <a:bodyPr/>
                    <a:lstStyle/>
                    <a:p>
                      <a:r>
                        <a:rPr lang="en-GB" sz="900" baseline="0" dirty="0"/>
                        <a:t>To be discussed – Different options and conditions apply</a:t>
                      </a:r>
                      <a:endParaRPr lang="en-US" sz="900" dirty="0"/>
                    </a:p>
                  </a:txBody>
                  <a:tcPr/>
                </a:tc>
                <a:extLst>
                  <a:ext uri="{0D108BD9-81ED-4DB2-BD59-A6C34878D82A}">
                    <a16:rowId xmlns:a16="http://schemas.microsoft.com/office/drawing/2014/main" val="227996897"/>
                  </a:ext>
                </a:extLst>
              </a:tr>
              <a:tr h="370840">
                <a:tc>
                  <a:txBody>
                    <a:bodyPr/>
                    <a:lstStyle/>
                    <a:p>
                      <a:r>
                        <a:rPr lang="en-GB" sz="900" dirty="0"/>
                        <a:t>Comply</a:t>
                      </a:r>
                      <a:r>
                        <a:rPr lang="en-GB" sz="900" baseline="0" dirty="0"/>
                        <a:t> with Grid Code</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1230469235"/>
                  </a:ext>
                </a:extLst>
              </a:tr>
              <a:tr h="370840">
                <a:tc>
                  <a:txBody>
                    <a:bodyPr/>
                    <a:lstStyle/>
                    <a:p>
                      <a:r>
                        <a:rPr lang="en-GB" sz="900" dirty="0"/>
                        <a:t>Planning Code Data Submissions</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2216365253"/>
                  </a:ext>
                </a:extLst>
              </a:tr>
              <a:tr h="370840">
                <a:tc>
                  <a:txBody>
                    <a:bodyPr/>
                    <a:lstStyle/>
                    <a:p>
                      <a:r>
                        <a:rPr lang="en-GB" sz="900" dirty="0"/>
                        <a:t>Connection</a:t>
                      </a:r>
                      <a:r>
                        <a:rPr lang="en-GB" sz="900" baseline="0" dirty="0"/>
                        <a:t> Conditions Inc. Control Telephony, Operational metering and EDT</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2763035177"/>
                  </a:ext>
                </a:extLst>
              </a:tr>
              <a:tr h="370840">
                <a:tc>
                  <a:txBody>
                    <a:bodyPr/>
                    <a:lstStyle/>
                    <a:p>
                      <a:r>
                        <a:rPr lang="en-GB" sz="900" dirty="0"/>
                        <a:t>Compliance Processes</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1653541928"/>
                  </a:ext>
                </a:extLst>
              </a:tr>
              <a:tr h="370840">
                <a:tc>
                  <a:txBody>
                    <a:bodyPr/>
                    <a:lstStyle/>
                    <a:p>
                      <a:r>
                        <a:rPr lang="en-GB" sz="900" dirty="0"/>
                        <a:t>Operating Codes</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81061058"/>
                  </a:ext>
                </a:extLst>
              </a:tr>
              <a:tr h="370840">
                <a:tc>
                  <a:txBody>
                    <a:bodyPr/>
                    <a:lstStyle/>
                    <a:p>
                      <a:r>
                        <a:rPr lang="en-GB" sz="900" dirty="0"/>
                        <a:t>Balancing Codes</a:t>
                      </a:r>
                      <a:r>
                        <a:rPr lang="en-GB" sz="900" baseline="0" dirty="0"/>
                        <a:t> 1 and 2</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16912378"/>
                  </a:ext>
                </a:extLst>
              </a:tr>
              <a:tr h="370840">
                <a:tc>
                  <a:txBody>
                    <a:bodyPr/>
                    <a:lstStyle/>
                    <a:p>
                      <a:r>
                        <a:rPr lang="en-GB" sz="900" dirty="0"/>
                        <a:t>Data Registration</a:t>
                      </a:r>
                      <a:r>
                        <a:rPr lang="en-GB" sz="900" baseline="0" dirty="0"/>
                        <a:t> Code</a:t>
                      </a:r>
                      <a:endParaRPr lang="en-US" sz="900" dirty="0"/>
                    </a:p>
                  </a:txBody>
                  <a:tcPr/>
                </a:tc>
                <a:tc>
                  <a:txBody>
                    <a:bodyPr/>
                    <a:lstStyle/>
                    <a:p>
                      <a:r>
                        <a:rPr lang="en-GB" sz="900" dirty="0"/>
                        <a:t>No</a:t>
                      </a:r>
                      <a:endParaRPr lang="en-US" sz="900" dirty="0"/>
                    </a:p>
                  </a:txBody>
                  <a:tcPr/>
                </a:tc>
                <a:tc>
                  <a:txBody>
                    <a:bodyPr/>
                    <a:lstStyle/>
                    <a:p>
                      <a:r>
                        <a:rPr lang="en-GB" sz="900" dirty="0"/>
                        <a:t>Yes</a:t>
                      </a:r>
                      <a:endParaRPr lang="en-US" sz="900" dirty="0"/>
                    </a:p>
                  </a:txBody>
                  <a:tcPr/>
                </a:tc>
                <a:tc vMerge="1">
                  <a:txBody>
                    <a:bodyPr/>
                    <a:lstStyle/>
                    <a:p>
                      <a:endParaRPr lang="en-US" sz="900" dirty="0"/>
                    </a:p>
                  </a:txBody>
                  <a:tcPr/>
                </a:tc>
                <a:extLst>
                  <a:ext uri="{0D108BD9-81ED-4DB2-BD59-A6C34878D82A}">
                    <a16:rowId xmlns:a16="http://schemas.microsoft.com/office/drawing/2014/main" val="3446659028"/>
                  </a:ext>
                </a:extLst>
              </a:tr>
            </a:tbl>
          </a:graphicData>
        </a:graphic>
      </p:graphicFrame>
    </p:spTree>
    <p:extLst>
      <p:ext uri="{BB962C8B-B14F-4D97-AF65-F5344CB8AC3E}">
        <p14:creationId xmlns:p14="http://schemas.microsoft.com/office/powerpoint/2010/main" val="224534826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8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sz="2000" dirty="0">
                <a:solidFill>
                  <a:srgbClr val="EC6525"/>
                </a:solidFill>
              </a:rPr>
              <a:t>Volumes</a:t>
            </a:r>
          </a:p>
        </p:txBody>
      </p:sp>
      <p:sp>
        <p:nvSpPr>
          <p:cNvPr id="3" name="Content Placeholder 2"/>
          <p:cNvSpPr txBox="1">
            <a:spLocks/>
          </p:cNvSpPr>
          <p:nvPr/>
        </p:nvSpPr>
        <p:spPr>
          <a:xfrm>
            <a:off x="252077" y="807554"/>
            <a:ext cx="6067425" cy="356439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GB" altLang="en-US" b="0" kern="0" dirty="0">
                <a:solidFill>
                  <a:schemeClr val="tx1"/>
                </a:solidFill>
              </a:rPr>
              <a:t>Further information to be provided</a:t>
            </a:r>
          </a:p>
          <a:p>
            <a:pPr marL="285750" indent="-285750" defTabSz="914400">
              <a:buFont typeface="Wingdings" panose="05000000000000000000" pitchFamily="2" charset="2"/>
              <a:buChar char="§"/>
              <a:defRPr/>
            </a:pPr>
            <a:endParaRPr lang="en-GB" altLang="en-US" sz="13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224086441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88640" y="267494"/>
            <a:ext cx="6069806" cy="392415"/>
          </a:xfrm>
        </p:spPr>
        <p:txBody>
          <a:bodyPr/>
          <a:lstStyle/>
          <a:p>
            <a:r>
              <a:rPr lang="en-GB" altLang="en-US" dirty="0"/>
              <a:t>Next Steps</a:t>
            </a:r>
            <a:br>
              <a:rPr lang="en-GB" altLang="en-US" dirty="0"/>
            </a:br>
            <a:br>
              <a:rPr lang="en-US" altLang="en-US" dirty="0"/>
            </a:br>
            <a:endParaRPr lang="en-GB" altLang="en-US" dirty="0"/>
          </a:p>
        </p:txBody>
      </p:sp>
      <p:sp>
        <p:nvSpPr>
          <p:cNvPr id="9219" name="Content Placeholder 2"/>
          <p:cNvSpPr>
            <a:spLocks noGrp="1"/>
          </p:cNvSpPr>
          <p:nvPr>
            <p:ph idx="1"/>
          </p:nvPr>
        </p:nvSpPr>
        <p:spPr>
          <a:xfrm>
            <a:off x="404664" y="771550"/>
            <a:ext cx="6067425" cy="2605842"/>
          </a:xfrm>
        </p:spPr>
        <p:txBody>
          <a:bodyPr/>
          <a:lstStyle/>
          <a:p>
            <a:pPr marL="273050" indent="-273050">
              <a:buFont typeface="Wingdings" panose="05000000000000000000" pitchFamily="2" charset="2"/>
              <a:buChar char="§"/>
              <a:defRPr/>
            </a:pPr>
            <a:r>
              <a:rPr lang="en-GB" altLang="en-US" sz="1500" b="0" dirty="0">
                <a:solidFill>
                  <a:schemeClr val="tx1"/>
                </a:solidFill>
              </a:rPr>
              <a:t>Ensure Stakeholders are comfortable with the proposed approach</a:t>
            </a:r>
          </a:p>
          <a:p>
            <a:pPr marL="273050" indent="-273050">
              <a:buFont typeface="Wingdings" panose="05000000000000000000" pitchFamily="2" charset="2"/>
              <a:buChar char="§"/>
              <a:defRPr/>
            </a:pPr>
            <a:r>
              <a:rPr lang="en-GB" altLang="en-US" sz="1500" b="0" dirty="0">
                <a:solidFill>
                  <a:schemeClr val="tx1"/>
                </a:solidFill>
              </a:rPr>
              <a:t>Establish individual costs</a:t>
            </a:r>
          </a:p>
          <a:p>
            <a:pPr marL="273050" indent="-273050">
              <a:buFont typeface="Wingdings" panose="05000000000000000000" pitchFamily="2" charset="2"/>
              <a:buChar char="§"/>
              <a:defRPr/>
            </a:pPr>
            <a:r>
              <a:rPr lang="en-GB" altLang="en-US" sz="1500" b="0" dirty="0">
                <a:solidFill>
                  <a:schemeClr val="tx1"/>
                </a:solidFill>
              </a:rPr>
              <a:t>Establish Benefits</a:t>
            </a:r>
          </a:p>
          <a:p>
            <a:pPr marL="273050" indent="-273050">
              <a:buFont typeface="Wingdings" panose="05000000000000000000" pitchFamily="2" charset="2"/>
              <a:buChar char="§"/>
              <a:defRPr/>
            </a:pPr>
            <a:r>
              <a:rPr lang="en-GB" altLang="en-US" sz="1500" b="0" dirty="0">
                <a:solidFill>
                  <a:schemeClr val="tx1"/>
                </a:solidFill>
              </a:rPr>
              <a:t>Complete Cost Benefit Analysis</a:t>
            </a:r>
          </a:p>
          <a:p>
            <a:pPr marL="273050" indent="-273050">
              <a:buFont typeface="Wingdings" panose="05000000000000000000" pitchFamily="2" charset="2"/>
              <a:buChar char="§"/>
              <a:defRPr/>
            </a:pPr>
            <a:r>
              <a:rPr lang="en-GB" altLang="en-US" sz="1500" b="0" dirty="0">
                <a:solidFill>
                  <a:schemeClr val="tx1"/>
                </a:solidFill>
              </a:rPr>
              <a:t>Establish overall most economic and efficient option</a:t>
            </a:r>
          </a:p>
          <a:p>
            <a:pPr marL="273050" indent="-273050">
              <a:buFont typeface="Wingdings" panose="05000000000000000000" pitchFamily="2" charset="2"/>
              <a:buChar char="§"/>
              <a:defRPr/>
            </a:pPr>
            <a:r>
              <a:rPr lang="en-GB" altLang="en-US" sz="1500" b="0" dirty="0">
                <a:solidFill>
                  <a:schemeClr val="tx1"/>
                </a:solidFill>
              </a:rPr>
              <a:t>Finalise preferred option and develop legal text changes</a:t>
            </a:r>
          </a:p>
          <a:p>
            <a:pPr marL="273050" indent="-273050">
              <a:buFont typeface="Wingdings" panose="05000000000000000000" pitchFamily="2" charset="2"/>
              <a:buChar char="§"/>
              <a:defRPr/>
            </a:pPr>
            <a:endParaRPr lang="en-US" altLang="en-US" sz="1500" b="0" dirty="0">
              <a:solidFill>
                <a:schemeClr val="tx1"/>
              </a:solidFill>
            </a:endParaRPr>
          </a:p>
          <a:p>
            <a:pPr algn="just">
              <a:buFont typeface="Wingdings" panose="05000000000000000000" pitchFamily="2" charset="2"/>
              <a:buChar char="§"/>
              <a:defRPr/>
            </a:pPr>
            <a:endParaRPr lang="en-US" altLang="en-US" sz="1500" b="0" dirty="0">
              <a:solidFill>
                <a:schemeClr val="tx1"/>
              </a:solidFill>
            </a:endParaRPr>
          </a:p>
          <a:p>
            <a:pPr algn="just">
              <a:defRPr/>
            </a:pPr>
            <a:r>
              <a:rPr lang="en-US" altLang="en-US" sz="1600" b="0" dirty="0">
                <a:solidFill>
                  <a:schemeClr val="tx1"/>
                </a:solidFill>
              </a:rPr>
              <a:t> </a:t>
            </a:r>
            <a:endParaRPr lang="en-US" altLang="en-US" sz="1500" b="0" dirty="0">
              <a:solidFill>
                <a:schemeClr val="tx1"/>
              </a:solidFill>
            </a:endParaRPr>
          </a:p>
        </p:txBody>
      </p:sp>
    </p:spTree>
    <p:extLst>
      <p:ext uri="{BB962C8B-B14F-4D97-AF65-F5344CB8AC3E}">
        <p14:creationId xmlns:p14="http://schemas.microsoft.com/office/powerpoint/2010/main" val="222378240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4644" y="267494"/>
            <a:ext cx="6069806" cy="392415"/>
          </a:xfrm>
        </p:spPr>
        <p:txBody>
          <a:bodyPr/>
          <a:lstStyle/>
          <a:p>
            <a:r>
              <a:rPr lang="en-GB" altLang="en-US" dirty="0"/>
              <a:t>The Defect</a:t>
            </a:r>
            <a:br>
              <a:rPr lang="en-GB" altLang="en-US" dirty="0"/>
            </a:br>
            <a:br>
              <a:rPr lang="en-GB" altLang="en-US" dirty="0"/>
            </a:br>
            <a:endParaRPr lang="en-GB" altLang="en-US" dirty="0"/>
          </a:p>
        </p:txBody>
      </p:sp>
      <p:sp>
        <p:nvSpPr>
          <p:cNvPr id="9219" name="Content Placeholder 2"/>
          <p:cNvSpPr>
            <a:spLocks noGrp="1"/>
          </p:cNvSpPr>
          <p:nvPr>
            <p:ph idx="1"/>
          </p:nvPr>
        </p:nvSpPr>
        <p:spPr>
          <a:xfrm>
            <a:off x="404664" y="843558"/>
            <a:ext cx="6067425" cy="5899051"/>
          </a:xfrm>
        </p:spPr>
        <p:txBody>
          <a:bodyPr/>
          <a:lstStyle/>
          <a:p>
            <a:pPr marL="285750" indent="-285750">
              <a:buFont typeface="Wingdings" panose="05000000000000000000" pitchFamily="2" charset="2"/>
              <a:buChar char="§"/>
              <a:defRPr/>
            </a:pPr>
            <a:r>
              <a:rPr lang="en-US" altLang="en-US" sz="1500" b="0" dirty="0">
                <a:solidFill>
                  <a:schemeClr val="tx1"/>
                </a:solidFill>
              </a:rPr>
              <a:t>The Concept of Large, Medium and Small Power Stations was introduced at Vesting (Privatisation in 1990) being a cornerstone of the industry codes</a:t>
            </a:r>
          </a:p>
          <a:p>
            <a:pPr marL="285750" indent="-285750">
              <a:buFont typeface="Wingdings" panose="05000000000000000000" pitchFamily="2" charset="2"/>
              <a:buChar char="§"/>
              <a:defRPr/>
            </a:pPr>
            <a:r>
              <a:rPr lang="en-US" altLang="en-US" sz="1500" b="0" dirty="0">
                <a:solidFill>
                  <a:schemeClr val="tx1"/>
                </a:solidFill>
              </a:rPr>
              <a:t>They defined:-</a:t>
            </a:r>
          </a:p>
          <a:p>
            <a:pPr marL="420744" lvl="2" indent="-285750">
              <a:buFont typeface="Wingdings" panose="05000000000000000000" pitchFamily="2" charset="2"/>
              <a:buChar char="§"/>
              <a:defRPr/>
            </a:pPr>
            <a:r>
              <a:rPr lang="en-US" altLang="en-US" sz="1300" dirty="0"/>
              <a:t>The Connection Process</a:t>
            </a:r>
          </a:p>
          <a:p>
            <a:pPr marL="420744" lvl="2" indent="-285750">
              <a:buFont typeface="Wingdings" panose="05000000000000000000" pitchFamily="2" charset="2"/>
              <a:buChar char="§"/>
              <a:defRPr/>
            </a:pPr>
            <a:r>
              <a:rPr lang="en-US" altLang="en-US" sz="1300" b="0" dirty="0">
                <a:solidFill>
                  <a:schemeClr val="tx1"/>
                </a:solidFill>
              </a:rPr>
              <a:t>Charging Arrangements </a:t>
            </a:r>
          </a:p>
          <a:p>
            <a:pPr marL="420744" lvl="2" indent="-285750">
              <a:buFont typeface="Wingdings" panose="05000000000000000000" pitchFamily="2" charset="2"/>
              <a:buChar char="§"/>
              <a:defRPr/>
            </a:pPr>
            <a:r>
              <a:rPr lang="en-US" altLang="en-US" sz="1300" dirty="0"/>
              <a:t>Technical Requirements</a:t>
            </a:r>
            <a:endParaRPr lang="en-US" altLang="en-US" sz="1500" b="0" dirty="0">
              <a:solidFill>
                <a:schemeClr val="tx1"/>
              </a:solidFill>
            </a:endParaRPr>
          </a:p>
          <a:p>
            <a:pPr marL="285750" indent="-285750">
              <a:buFont typeface="Wingdings" panose="05000000000000000000" pitchFamily="2" charset="2"/>
              <a:buChar char="§"/>
              <a:defRPr/>
            </a:pPr>
            <a:r>
              <a:rPr lang="en-GB" altLang="en-US" sz="1500" b="0" dirty="0">
                <a:solidFill>
                  <a:schemeClr val="tx1"/>
                </a:solidFill>
              </a:rPr>
              <a:t>At vesting there were separate Grid Codes between England and Wales and Scotland </a:t>
            </a:r>
          </a:p>
          <a:p>
            <a:pPr marL="285750" indent="-285750">
              <a:buFont typeface="Wingdings" panose="05000000000000000000" pitchFamily="2" charset="2"/>
              <a:buChar char="§"/>
              <a:defRPr/>
            </a:pPr>
            <a:r>
              <a:rPr lang="en-GB" altLang="en-US" sz="1500" b="0" dirty="0">
                <a:solidFill>
                  <a:schemeClr val="tx1"/>
                </a:solidFill>
              </a:rPr>
              <a:t>With the introduction of BETTA in 2005, regional differences were introduced such that the definition of Small, Medium and Large are different for each Transmission Area</a:t>
            </a:r>
          </a:p>
          <a:p>
            <a:pPr marL="285750" indent="-285750">
              <a:buFont typeface="Wingdings" panose="05000000000000000000" pitchFamily="2" charset="2"/>
              <a:buChar char="§"/>
              <a:defRPr/>
            </a:pPr>
            <a:r>
              <a:rPr lang="en-GB" altLang="en-US" sz="1500" b="0" dirty="0">
                <a:solidFill>
                  <a:schemeClr val="tx1"/>
                </a:solidFill>
              </a:rPr>
              <a:t>RfG has removed the difference in technical requirements across GB but fundamental differences remain in the connection process, data requirements and the industry codes that apply.   </a:t>
            </a:r>
          </a:p>
          <a:p>
            <a:pPr marL="285750" indent="-285750">
              <a:buFont typeface="Wingdings" panose="05000000000000000000" pitchFamily="2" charset="2"/>
              <a:buChar char="§"/>
              <a:defRPr/>
            </a:pPr>
            <a:endParaRPr lang="en-GB" altLang="en-US" sz="1600" dirty="0"/>
          </a:p>
          <a:p>
            <a:pPr marL="285750" indent="-285750">
              <a:buFont typeface="Wingdings" panose="05000000000000000000" pitchFamily="2" charset="2"/>
              <a:buChar char="§"/>
              <a:defRPr/>
            </a:pPr>
            <a:endParaRPr lang="en-US" altLang="en-US" sz="1500" b="0" dirty="0">
              <a:solidFill>
                <a:schemeClr val="tx1"/>
              </a:solidFill>
            </a:endParaRPr>
          </a:p>
          <a:p>
            <a:pPr marL="285750" indent="-285750">
              <a:buFont typeface="Wingdings" panose="05000000000000000000" pitchFamily="2" charset="2"/>
              <a:buChar char="§"/>
              <a:defRPr/>
            </a:pPr>
            <a:endParaRPr lang="en-US" altLang="en-US" sz="1500" b="0" dirty="0">
              <a:solidFill>
                <a:schemeClr val="tx1"/>
              </a:solidFill>
            </a:endParaRPr>
          </a:p>
          <a:p>
            <a:pPr marL="285750" indent="-285750">
              <a:buFont typeface="Wingdings" panose="05000000000000000000" pitchFamily="2" charset="2"/>
              <a:buChar char="§"/>
              <a:defRPr/>
            </a:pPr>
            <a:endParaRPr lang="en-US" altLang="en-US" sz="1500" b="0" dirty="0">
              <a:solidFill>
                <a:schemeClr val="tx1"/>
              </a:solidFill>
            </a:endParaRPr>
          </a:p>
          <a:p>
            <a:pPr marL="285750" indent="-285750">
              <a:buFont typeface="Wingdings" panose="05000000000000000000" pitchFamily="2" charset="2"/>
              <a:buChar char="§"/>
              <a:defRPr/>
            </a:pPr>
            <a:endParaRPr lang="en-US" altLang="en-US" sz="1500" b="0" dirty="0">
              <a:solidFill>
                <a:schemeClr val="tx1"/>
              </a:solidFill>
            </a:endParaRPr>
          </a:p>
          <a:p>
            <a:pPr algn="just">
              <a:buFont typeface="Wingdings" panose="05000000000000000000" pitchFamily="2" charset="2"/>
              <a:buChar char="§"/>
              <a:defRPr/>
            </a:pPr>
            <a:endParaRPr lang="en-US" altLang="en-US" sz="1500" b="0" dirty="0">
              <a:solidFill>
                <a:schemeClr val="tx1"/>
              </a:solidFill>
            </a:endParaRPr>
          </a:p>
          <a:p>
            <a:pPr algn="just">
              <a:defRPr/>
            </a:pPr>
            <a:r>
              <a:rPr lang="en-US" altLang="en-US" sz="1500" b="0" dirty="0">
                <a:solidFill>
                  <a:schemeClr val="tx1"/>
                </a:solidFill>
              </a:rPr>
              <a:t>	</a:t>
            </a:r>
          </a:p>
        </p:txBody>
      </p:sp>
    </p:spTree>
    <p:extLst>
      <p:ext uri="{BB962C8B-B14F-4D97-AF65-F5344CB8AC3E}">
        <p14:creationId xmlns:p14="http://schemas.microsoft.com/office/powerpoint/2010/main" val="400117235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188640" y="-10510"/>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What are the implications of Regional Differences </a:t>
            </a:r>
          </a:p>
        </p:txBody>
      </p:sp>
      <p:sp>
        <p:nvSpPr>
          <p:cNvPr id="5" name="Content Placeholder 2"/>
          <p:cNvSpPr txBox="1">
            <a:spLocks/>
          </p:cNvSpPr>
          <p:nvPr/>
        </p:nvSpPr>
        <p:spPr>
          <a:xfrm>
            <a:off x="188640" y="753040"/>
            <a:ext cx="6067425" cy="410445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sz="1200" b="0" kern="0" dirty="0">
                <a:solidFill>
                  <a:schemeClr val="tx1"/>
                </a:solidFill>
              </a:rPr>
              <a:t>With the introduction of RfG in 2018 the technical requirements are now based on whether the Power Generating Module is of Type, A, B, C or D not Power Station Size.  This is common across the whole of GB. </a:t>
            </a:r>
          </a:p>
          <a:p>
            <a:pPr marL="420744" lvl="2" indent="-285750" defTabSz="914400">
              <a:buFont typeface="Wingdings" panose="05000000000000000000" pitchFamily="2" charset="2"/>
              <a:buChar char="§"/>
              <a:defRPr/>
            </a:pPr>
            <a:r>
              <a:rPr lang="en-US" altLang="en-US" sz="1000" kern="0" dirty="0"/>
              <a:t>Type A – 800W – 1MW, Type B 1MW – 10MW, Type C 10MW – 50MW (all connected below 110kV)</a:t>
            </a:r>
          </a:p>
          <a:p>
            <a:pPr marL="420744" lvl="2" indent="-285750" defTabSz="914400">
              <a:buFont typeface="Wingdings" panose="05000000000000000000" pitchFamily="2" charset="2"/>
              <a:buChar char="§"/>
              <a:defRPr/>
            </a:pPr>
            <a:r>
              <a:rPr lang="en-US" altLang="en-US" sz="1000" b="0" kern="0" dirty="0">
                <a:solidFill>
                  <a:schemeClr val="tx1"/>
                </a:solidFill>
              </a:rPr>
              <a:t>Type D – 50MW and above or connected at or above 110kV</a:t>
            </a:r>
          </a:p>
          <a:p>
            <a:pPr marL="285750" indent="-285750" defTabSz="914400">
              <a:buFont typeface="Wingdings" panose="05000000000000000000" pitchFamily="2" charset="2"/>
              <a:buChar char="§"/>
              <a:defRPr/>
            </a:pPr>
            <a:r>
              <a:rPr lang="en-US" altLang="en-US" sz="1200" b="0" kern="0" dirty="0">
                <a:solidFill>
                  <a:schemeClr val="tx1"/>
                </a:solidFill>
              </a:rPr>
              <a:t>The Connection Process and Charging arrangements however are still dependent upon the Large, Medium and Small criteria for which regional differences exist </a:t>
            </a:r>
          </a:p>
          <a:p>
            <a:pPr marL="285750" indent="-285750" defTabSz="914400">
              <a:buFont typeface="Wingdings" panose="05000000000000000000" pitchFamily="2" charset="2"/>
              <a:buChar char="§"/>
              <a:defRPr/>
            </a:pPr>
            <a:r>
              <a:rPr lang="en-US" altLang="en-US" sz="1200" b="0" kern="0" dirty="0">
                <a:solidFill>
                  <a:schemeClr val="tx1"/>
                </a:solidFill>
              </a:rPr>
              <a:t>Charging is a separate issue which is outside the scope of this workgroup.</a:t>
            </a:r>
          </a:p>
          <a:p>
            <a:pPr marL="285750" indent="-285750" defTabSz="914400">
              <a:buFont typeface="Wingdings" panose="05000000000000000000" pitchFamily="2" charset="2"/>
              <a:buChar char="§"/>
              <a:defRPr/>
            </a:pPr>
            <a:r>
              <a:rPr lang="en-US" altLang="en-US" sz="1200" b="0" kern="0" dirty="0">
                <a:solidFill>
                  <a:schemeClr val="tx1"/>
                </a:solidFill>
              </a:rPr>
              <a:t>A Large Power Station in SHE Transmission Area is classified as 10MW or above.  A Large Power Station in England and Wales is classified as 100MW or above.  These classifications apply irrespective of weather the Power Station is Embedded or directly connected.</a:t>
            </a:r>
          </a:p>
          <a:p>
            <a:pPr marL="285750" indent="-285750" defTabSz="914400">
              <a:buFont typeface="Wingdings" panose="05000000000000000000" pitchFamily="2" charset="2"/>
              <a:buChar char="§"/>
              <a:defRPr/>
            </a:pPr>
            <a:r>
              <a:rPr lang="en-US" altLang="en-US" sz="1200" b="0" kern="0" dirty="0">
                <a:solidFill>
                  <a:schemeClr val="tx1"/>
                </a:solidFill>
              </a:rPr>
              <a:t>As the CUSC and Grid Code apply to Large Power Stations it means a 10MW Embedded Power Station in SHE Transmission Area or Offshore will have to meet the applicable requirements of the Grid Code (including BC1 and BC2), the CUSC and have an agreement with National Grid whereas a 10MW Embedded Power Station in Scottish Power’s Transmission Area or in England and Wales will only require a connection with the DNO and have to meet the Distribution Code.  </a:t>
            </a:r>
          </a:p>
          <a:p>
            <a:pPr defTabSz="914400">
              <a:defRPr/>
            </a:pPr>
            <a:endParaRPr lang="en-GB" altLang="en-US" sz="1200" kern="0" dirty="0"/>
          </a:p>
          <a:p>
            <a:pPr marL="285750" indent="-285750" defTabSz="914400">
              <a:buFont typeface="Wingdings" panose="05000000000000000000" pitchFamily="2" charset="2"/>
              <a:buChar char="§"/>
              <a:defRPr/>
            </a:pP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87844318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188640" y="123478"/>
            <a:ext cx="6410325" cy="479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Power Station Size – Definitions </a:t>
            </a:r>
          </a:p>
        </p:txBody>
      </p:sp>
      <p:sp>
        <p:nvSpPr>
          <p:cNvPr id="18436" name="Rectangle 3"/>
          <p:cNvSpPr>
            <a:spLocks noChangeArrowheads="1"/>
          </p:cNvSpPr>
          <p:nvPr/>
        </p:nvSpPr>
        <p:spPr bwMode="auto">
          <a:xfrm>
            <a:off x="584684" y="735546"/>
            <a:ext cx="6410325" cy="4068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r>
              <a:rPr lang="en-GB" altLang="en-US" sz="1350" dirty="0"/>
              <a:t>Defined under the Grid Code</a:t>
            </a:r>
          </a:p>
          <a:p>
            <a:r>
              <a:rPr lang="en-GB" altLang="en-US" sz="1350" dirty="0"/>
              <a:t>Based on Registered Capacity not CEC / TEC or any other Commercial Product </a:t>
            </a:r>
          </a:p>
          <a:p>
            <a:r>
              <a:rPr lang="en-GB" altLang="en-US" sz="1200" dirty="0"/>
              <a:t>Large</a:t>
            </a:r>
          </a:p>
          <a:p>
            <a:pPr lvl="1"/>
            <a:r>
              <a:rPr lang="en-GB" altLang="en-US" sz="1200" dirty="0"/>
              <a:t>England and Wales – 100MW or Greater</a:t>
            </a:r>
          </a:p>
          <a:p>
            <a:pPr lvl="1"/>
            <a:r>
              <a:rPr lang="en-GB" altLang="en-US" sz="1200" dirty="0"/>
              <a:t>SPT’s - Transmission Area – 30 MW or greater</a:t>
            </a:r>
          </a:p>
          <a:p>
            <a:pPr lvl="1"/>
            <a:r>
              <a:rPr lang="en-GB" altLang="en-US" sz="1200" dirty="0"/>
              <a:t>SHETL – Transmission Area – 10MW or greater</a:t>
            </a:r>
          </a:p>
          <a:p>
            <a:pPr lvl="1"/>
            <a:r>
              <a:rPr lang="en-GB" altLang="en-US" sz="1200" dirty="0"/>
              <a:t>Offshore – Transmission Area – 10MW or greater</a:t>
            </a:r>
          </a:p>
          <a:p>
            <a:r>
              <a:rPr lang="en-GB" altLang="en-US" sz="1200" dirty="0"/>
              <a:t>Medium</a:t>
            </a:r>
          </a:p>
          <a:p>
            <a:pPr lvl="1"/>
            <a:r>
              <a:rPr lang="en-GB" altLang="en-US" sz="1200" dirty="0"/>
              <a:t>Apply only in England and Wales – 50 MW or greater but less than 100MW</a:t>
            </a:r>
          </a:p>
          <a:p>
            <a:r>
              <a:rPr lang="en-GB" altLang="en-US" sz="1200" dirty="0"/>
              <a:t>Small </a:t>
            </a:r>
          </a:p>
          <a:p>
            <a:pPr lvl="1"/>
            <a:r>
              <a:rPr lang="en-GB" altLang="en-US" sz="1200" dirty="0"/>
              <a:t>England and Wales – Less than 50MW</a:t>
            </a:r>
          </a:p>
          <a:p>
            <a:pPr lvl="1"/>
            <a:r>
              <a:rPr lang="en-GB" altLang="en-US" sz="1200" dirty="0"/>
              <a:t>SPT’s - Transmission Area – Less than 30MW</a:t>
            </a:r>
          </a:p>
          <a:p>
            <a:pPr lvl="1"/>
            <a:r>
              <a:rPr lang="en-GB" altLang="en-US" sz="1200" dirty="0"/>
              <a:t>SHETL – Transmission Area – Less than 10MW</a:t>
            </a:r>
          </a:p>
          <a:p>
            <a:pPr lvl="1"/>
            <a:r>
              <a:rPr lang="en-GB" altLang="en-US" sz="1200" dirty="0"/>
              <a:t>Offshore – Transmission Area – Less than 10MW</a:t>
            </a:r>
          </a:p>
          <a:p>
            <a:pPr lvl="1"/>
            <a:endParaRPr lang="en-GB" altLang="en-US" sz="1200" dirty="0"/>
          </a:p>
          <a:p>
            <a:pPr lvl="2">
              <a:spcAft>
                <a:spcPct val="0"/>
              </a:spcAft>
            </a:pPr>
            <a:endParaRPr lang="en-GB" altLang="en-US" sz="1500" dirty="0"/>
          </a:p>
        </p:txBody>
      </p:sp>
    </p:spTree>
    <p:extLst>
      <p:ext uri="{BB962C8B-B14F-4D97-AF65-F5344CB8AC3E}">
        <p14:creationId xmlns:p14="http://schemas.microsoft.com/office/powerpoint/2010/main" val="52200504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sz="2200" dirty="0">
                <a:solidFill>
                  <a:srgbClr val="EC6525"/>
                </a:solidFill>
              </a:rPr>
              <a:t>When is a Generator caught by the requirements of the Grid Code </a:t>
            </a:r>
          </a:p>
        </p:txBody>
      </p:sp>
      <p:sp>
        <p:nvSpPr>
          <p:cNvPr id="5" name="Content Placeholder 2"/>
          <p:cNvSpPr txBox="1">
            <a:spLocks/>
          </p:cNvSpPr>
          <p:nvPr/>
        </p:nvSpPr>
        <p:spPr>
          <a:xfrm>
            <a:off x="80628" y="915566"/>
            <a:ext cx="6067425" cy="410445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sz="1300" b="0" kern="0" dirty="0">
                <a:solidFill>
                  <a:schemeClr val="tx1"/>
                </a:solidFill>
              </a:rPr>
              <a:t>This is defined under the CUSC but in summary the following rules apply:-</a:t>
            </a:r>
          </a:p>
          <a:p>
            <a:pPr marL="452438" indent="-452438" defTabSz="914400">
              <a:buFont typeface="Wingdings" panose="05000000000000000000" pitchFamily="2" charset="2"/>
              <a:buChar char="§"/>
              <a:defRPr/>
            </a:pPr>
            <a:r>
              <a:rPr lang="en-US" altLang="en-US" sz="1300" b="0" kern="0" dirty="0">
                <a:solidFill>
                  <a:schemeClr val="tx1"/>
                </a:solidFill>
              </a:rPr>
              <a:t>The Generator is directly connected (irrespective of being Small, Medium or Large)</a:t>
            </a:r>
          </a:p>
          <a:p>
            <a:pPr marL="452438" indent="-452438" defTabSz="914400">
              <a:buFont typeface="Wingdings" panose="05000000000000000000" pitchFamily="2" charset="2"/>
              <a:buChar char="§"/>
              <a:defRPr/>
            </a:pPr>
            <a:r>
              <a:rPr lang="en-US" altLang="en-US" sz="1300" b="0" kern="0" dirty="0">
                <a:solidFill>
                  <a:schemeClr val="tx1"/>
                </a:solidFill>
              </a:rPr>
              <a:t>The Generator is Large (either Embedded or Directly connected)</a:t>
            </a:r>
          </a:p>
          <a:p>
            <a:pPr marL="452438" indent="-452438" defTabSz="914400">
              <a:buFont typeface="Wingdings" panose="05000000000000000000" pitchFamily="2" charset="2"/>
              <a:buChar char="§"/>
              <a:defRPr/>
            </a:pPr>
            <a:r>
              <a:rPr lang="en-US" altLang="en-US" sz="1300" b="0" kern="0" dirty="0">
                <a:solidFill>
                  <a:schemeClr val="tx1"/>
                </a:solidFill>
              </a:rPr>
              <a:t>The Generator is Embedded Medium or Small and applies for TEC</a:t>
            </a:r>
          </a:p>
          <a:p>
            <a:pPr marL="452438" indent="-452438" defTabSz="914400">
              <a:buFont typeface="Wingdings" panose="05000000000000000000" pitchFamily="2" charset="2"/>
              <a:buChar char="§"/>
              <a:defRPr/>
            </a:pPr>
            <a:r>
              <a:rPr lang="en-US" altLang="en-US" sz="1300" b="0" kern="0" dirty="0">
                <a:solidFill>
                  <a:schemeClr val="tx1"/>
                </a:solidFill>
              </a:rPr>
              <a:t>LEEMPS (License Exempt Embedded Medium Power Stations)</a:t>
            </a:r>
            <a:endParaRPr lang="en-GB" altLang="en-US" sz="1300" kern="0" dirty="0"/>
          </a:p>
          <a:p>
            <a:pPr marL="893763" lvl="2" indent="-758825" defTabSz="914400">
              <a:buFont typeface="Wingdings" panose="05000000000000000000" pitchFamily="2" charset="2"/>
              <a:buChar char="§"/>
              <a:defRPr/>
            </a:pPr>
            <a:r>
              <a:rPr lang="en-US" altLang="en-US" sz="1100" b="0" kern="0" dirty="0">
                <a:solidFill>
                  <a:schemeClr val="tx1"/>
                </a:solidFill>
              </a:rPr>
              <a:t>LEEMPS are not CUSC parties and ther</a:t>
            </a:r>
            <a:r>
              <a:rPr lang="en-US" altLang="en-US" sz="1100" kern="0" dirty="0"/>
              <a:t>e is no contract between National Grid and Generators in respect of LEEMPS. DNO’s under CUSC however do have obligations in respect of LEEMPS </a:t>
            </a:r>
          </a:p>
          <a:p>
            <a:pPr marL="893763" lvl="2" indent="-758825" defTabSz="914400">
              <a:buFont typeface="Wingdings" panose="05000000000000000000" pitchFamily="2" charset="2"/>
              <a:buChar char="§"/>
              <a:defRPr/>
            </a:pPr>
            <a:r>
              <a:rPr lang="en-US" altLang="en-US" sz="1100" kern="0" dirty="0"/>
              <a:t>LEEMPS have to meet specific requirements of the Grid Code in relation to data submission (PC.3.3) and Technical requirements (CC/ECC3.3) through obligations in the Distribution Code</a:t>
            </a:r>
          </a:p>
          <a:p>
            <a:pPr marL="893763" lvl="2" indent="-758825" defTabSz="914400">
              <a:buFont typeface="Wingdings" panose="05000000000000000000" pitchFamily="2" charset="2"/>
              <a:buChar char="§"/>
              <a:defRPr/>
            </a:pPr>
            <a:r>
              <a:rPr lang="en-US" altLang="en-US" sz="1100" kern="0" dirty="0"/>
              <a:t>LEEMPS do not need to satisfy the requirements of the Balancing Codes or Operating Codes unlike BELLA’s.</a:t>
            </a:r>
          </a:p>
          <a:p>
            <a:pPr marL="893763" lvl="2" indent="-758825" defTabSz="914400">
              <a:buFont typeface="Wingdings" panose="05000000000000000000" pitchFamily="2" charset="2"/>
              <a:buChar char="§"/>
              <a:defRPr/>
            </a:pPr>
            <a:r>
              <a:rPr lang="en-US" altLang="en-US" sz="1100" b="0" kern="0" dirty="0">
                <a:solidFill>
                  <a:schemeClr val="tx1"/>
                </a:solidFill>
              </a:rPr>
              <a:t>Any site specific requirements that National Grid require from a LEEMPS are placed in the agreement (Appendix E) between National Grid and the DNO which the DNO in turn places on the Generator. </a:t>
            </a:r>
          </a:p>
          <a:p>
            <a:pPr marL="285750" indent="-285750" defTabSz="914400">
              <a:buFont typeface="Wingdings" panose="05000000000000000000" pitchFamily="2" charset="2"/>
              <a:buChar char="§"/>
              <a:defRPr/>
            </a:pP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287415388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What Type of Connection Agreements apply</a:t>
            </a:r>
          </a:p>
        </p:txBody>
      </p:sp>
      <p:sp>
        <p:nvSpPr>
          <p:cNvPr id="5" name="Content Placeholder 2"/>
          <p:cNvSpPr txBox="1">
            <a:spLocks/>
          </p:cNvSpPr>
          <p:nvPr/>
        </p:nvSpPr>
        <p:spPr>
          <a:xfrm>
            <a:off x="87045" y="591530"/>
            <a:ext cx="6067425" cy="410445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sz="1200" b="0" kern="0" dirty="0">
                <a:solidFill>
                  <a:schemeClr val="tx1"/>
                </a:solidFill>
              </a:rPr>
              <a:t>Bilateral Connection Agreement (BCA) – A CUSC Contract which applies between National Grid and any directly connected party irrespective of being Demand or Generation</a:t>
            </a:r>
          </a:p>
          <a:p>
            <a:pPr marL="285750" indent="-285750" defTabSz="914400">
              <a:buFont typeface="Wingdings" panose="05000000000000000000" pitchFamily="2" charset="2"/>
              <a:buChar char="§"/>
              <a:defRPr/>
            </a:pPr>
            <a:r>
              <a:rPr lang="en-US" altLang="en-US" sz="1200" b="0" kern="0" dirty="0">
                <a:solidFill>
                  <a:schemeClr val="tx1"/>
                </a:solidFill>
              </a:rPr>
              <a:t>Bilateral Embedded Generation Agreement (BEGA) – A CUSC Contract which applies between National Grid and any Embedded Generator who has applied for TEC. All Large Embedded Power Stations greater than 100MW must have a BEGA.</a:t>
            </a:r>
          </a:p>
          <a:p>
            <a:pPr marL="285750" indent="-285750" defTabSz="914400">
              <a:buFont typeface="Wingdings" panose="05000000000000000000" pitchFamily="2" charset="2"/>
              <a:buChar char="§"/>
              <a:defRPr/>
            </a:pPr>
            <a:r>
              <a:rPr lang="en-US" altLang="en-US" sz="1200" b="0" kern="0" dirty="0">
                <a:solidFill>
                  <a:schemeClr val="tx1"/>
                </a:solidFill>
              </a:rPr>
              <a:t>Any Embedded Generator under 100MW can apply for TEC if they so wish .  In this case a BEGA would still be used.</a:t>
            </a:r>
          </a:p>
          <a:p>
            <a:pPr marL="285750" indent="-285750" defTabSz="914400">
              <a:buFont typeface="Wingdings" panose="05000000000000000000" pitchFamily="2" charset="2"/>
              <a:buChar char="§"/>
              <a:defRPr/>
            </a:pPr>
            <a:r>
              <a:rPr lang="en-GB" altLang="en-US" sz="1200" b="0" dirty="0">
                <a:solidFill>
                  <a:schemeClr val="tx1"/>
                </a:solidFill>
              </a:rPr>
              <a:t>Bilateral Exemptable Large Licence Exempt Generator Agreement (BELLA) apply only in Scotland and applicable to Large Power Stations under 100MW. </a:t>
            </a:r>
          </a:p>
          <a:p>
            <a:pPr marL="285750" lvl="1" indent="-285750" defTabSz="914400">
              <a:buFont typeface="Wingdings" panose="05000000000000000000" pitchFamily="2" charset="2"/>
              <a:buChar char="§"/>
              <a:defRPr/>
            </a:pPr>
            <a:r>
              <a:rPr lang="en-GB" altLang="en-US" kern="0" dirty="0"/>
              <a:t>	BELLA’s do not have TEC</a:t>
            </a:r>
          </a:p>
          <a:p>
            <a:pPr marL="285750" lvl="1" indent="-285750" defTabSz="914400">
              <a:buFont typeface="Wingdings" panose="05000000000000000000" pitchFamily="2" charset="2"/>
              <a:buChar char="§"/>
              <a:defRPr/>
            </a:pPr>
            <a:r>
              <a:rPr lang="en-GB" altLang="en-US" b="0" kern="0" dirty="0">
                <a:solidFill>
                  <a:schemeClr val="tx1"/>
                </a:solidFill>
              </a:rPr>
              <a:t>	They have to meet the requirements of the Grid Code applicable to Large</a:t>
            </a:r>
          </a:p>
          <a:p>
            <a:pPr marL="285750" lvl="1" indent="-285750" defTabSz="914400">
              <a:buFont typeface="Wingdings" panose="05000000000000000000" pitchFamily="2" charset="2"/>
              <a:buChar char="§"/>
              <a:defRPr/>
            </a:pPr>
            <a:r>
              <a:rPr lang="en-GB" altLang="en-US" kern="0" dirty="0"/>
              <a:t>	In general they will need to meet the requirements of BC1 and BC2 (a 	requirement of the Bilateral  Agreement) but are classed as 	Generating Units and not BM Parties for which the requirements are 	different.</a:t>
            </a:r>
            <a:endParaRPr lang="en-US" altLang="en-US" b="0" kern="0" dirty="0">
              <a:solidFill>
                <a:schemeClr val="tx1"/>
              </a:solidFill>
            </a:endParaRPr>
          </a:p>
          <a:p>
            <a:pPr marL="285750" indent="-285750" defTabSz="914400">
              <a:buFont typeface="Wingdings" panose="05000000000000000000" pitchFamily="2" charset="2"/>
              <a:buChar char="§"/>
              <a:defRPr/>
            </a:pPr>
            <a:r>
              <a:rPr lang="en-US" altLang="en-US" sz="1200" b="0" kern="0" dirty="0">
                <a:solidFill>
                  <a:schemeClr val="tx1"/>
                </a:solidFill>
              </a:rPr>
              <a:t>LEEMPS – specific agreements do not exist in respect of LEEMPS – this is achieved through the BCA between National Grid and the DNO (Appendix E)</a:t>
            </a: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410768238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dirty="0">
                <a:solidFill>
                  <a:srgbClr val="EC6525"/>
                </a:solidFill>
              </a:rPr>
              <a:t>What other Requirements Apply</a:t>
            </a:r>
          </a:p>
        </p:txBody>
      </p:sp>
      <p:sp>
        <p:nvSpPr>
          <p:cNvPr id="5" name="Content Placeholder 2"/>
          <p:cNvSpPr txBox="1">
            <a:spLocks/>
          </p:cNvSpPr>
          <p:nvPr/>
        </p:nvSpPr>
        <p:spPr>
          <a:xfrm>
            <a:off x="440668" y="699542"/>
            <a:ext cx="6067425" cy="2592288"/>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sz="1200" b="0" kern="0" dirty="0">
                <a:solidFill>
                  <a:schemeClr val="tx1"/>
                </a:solidFill>
              </a:rPr>
              <a:t>Any Generator who owns a Power Station (irrespective of size) which is directly connected must be in the Wholesale Market (i.e. in the BM)</a:t>
            </a:r>
          </a:p>
          <a:p>
            <a:pPr marL="285750" indent="-285750" defTabSz="914400">
              <a:buFont typeface="Wingdings" panose="05000000000000000000" pitchFamily="2" charset="2"/>
              <a:buChar char="§"/>
              <a:defRPr/>
            </a:pPr>
            <a:r>
              <a:rPr lang="en-US" altLang="en-US" sz="1200" b="0" kern="0" dirty="0">
                <a:solidFill>
                  <a:schemeClr val="tx1"/>
                </a:solidFill>
              </a:rPr>
              <a:t>Any Generator who owns a Large Embedded Power station of 100MW or greater must also be in the Wholesale Market (i.e. in the BM).</a:t>
            </a:r>
          </a:p>
          <a:p>
            <a:pPr marL="285750" indent="-285750" defTabSz="914400">
              <a:buFont typeface="Wingdings" panose="05000000000000000000" pitchFamily="2" charset="2"/>
              <a:buChar char="§"/>
              <a:defRPr/>
            </a:pPr>
            <a:r>
              <a:rPr lang="en-US" altLang="en-US" sz="1200" b="0" kern="0" dirty="0">
                <a:solidFill>
                  <a:schemeClr val="tx1"/>
                </a:solidFill>
              </a:rPr>
              <a:t>Any Generator who owns an Embedded Power Station and less than 100MW can choose to be in the BM – this would mean they apply for TEC.</a:t>
            </a:r>
          </a:p>
          <a:p>
            <a:pPr marL="285750" indent="-285750" defTabSz="914400">
              <a:buFont typeface="Wingdings" panose="05000000000000000000" pitchFamily="2" charset="2"/>
              <a:buChar char="§"/>
              <a:defRPr/>
            </a:pPr>
            <a:r>
              <a:rPr lang="en-US" altLang="en-US" sz="1200" b="0" kern="0" dirty="0">
                <a:solidFill>
                  <a:schemeClr val="tx1"/>
                </a:solidFill>
              </a:rPr>
              <a:t>LEEMPS are not required to be in the BM (England and Wales only – 50 – 100MW)</a:t>
            </a:r>
          </a:p>
          <a:p>
            <a:pPr marL="285750" indent="-285750" defTabSz="914400">
              <a:buFont typeface="Wingdings" panose="05000000000000000000" pitchFamily="2" charset="2"/>
              <a:buChar char="§"/>
              <a:defRPr/>
            </a:pPr>
            <a:r>
              <a:rPr lang="en-US" altLang="en-US" sz="1200" b="0" kern="0" dirty="0">
                <a:solidFill>
                  <a:schemeClr val="tx1"/>
                </a:solidFill>
              </a:rPr>
              <a:t>BELLA’s as a condition of their Connection Agreement are required to meet the requirements of BC1 and BC2 but they are treated as Generating Units not BM Parties and therefore a form of BM subset.</a:t>
            </a:r>
          </a:p>
          <a:p>
            <a:pPr marL="285750" indent="-285750" defTabSz="914400">
              <a:buFont typeface="Wingdings" panose="05000000000000000000" pitchFamily="2" charset="2"/>
              <a:buChar char="§"/>
              <a:defRPr/>
            </a:pPr>
            <a:endParaRPr lang="en-US" altLang="en-US" sz="1500" b="0" kern="0" dirty="0">
              <a:solidFill>
                <a:schemeClr val="tx1"/>
              </a:solidFill>
            </a:endParaRP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422481479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ChangeArrowheads="1"/>
          </p:cNvSpPr>
          <p:nvPr/>
        </p:nvSpPr>
        <p:spPr bwMode="auto">
          <a:xfrm>
            <a:off x="80628" y="-2646"/>
            <a:ext cx="6410325" cy="7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Aft>
                <a:spcPct val="50000"/>
              </a:spcAft>
              <a:buClr>
                <a:srgbClr val="0079C1"/>
              </a:buClr>
              <a:buFont typeface="Wingdings 2" panose="05020102010507070707" pitchFamily="18" charset="2"/>
              <a:buChar char="¾"/>
              <a:defRPr sz="2400">
                <a:solidFill>
                  <a:schemeClr val="tx2"/>
                </a:solidFill>
                <a:latin typeface="Arial" panose="020B0604020202020204" pitchFamily="34" charset="0"/>
                <a:ea typeface="ＭＳ Ｐゴシック" panose="020B0600070205080204" pitchFamily="34" charset="-128"/>
              </a:defRPr>
            </a:lvl1pPr>
            <a:lvl2pPr marL="742950" indent="-285750" eaLnBrk="0" hangingPunct="0">
              <a:spcAft>
                <a:spcPct val="50000"/>
              </a:spcAft>
              <a:buClr>
                <a:srgbClr val="0079C1"/>
              </a:buClr>
              <a:buFont typeface="Wingdings 2" panose="05020102010507070707" pitchFamily="18" charset="2"/>
              <a:buChar char="¾"/>
              <a:defRPr sz="2200">
                <a:solidFill>
                  <a:schemeClr val="tx2"/>
                </a:solidFill>
                <a:latin typeface="Arial" panose="020B0604020202020204" pitchFamily="34" charset="0"/>
                <a:ea typeface="ＭＳ Ｐゴシック" panose="020B0600070205080204" pitchFamily="34" charset="-128"/>
              </a:defRPr>
            </a:lvl2pPr>
            <a:lvl3pPr marL="1143000" indent="-228600" eaLnBrk="0" hangingPunct="0">
              <a:spcAft>
                <a:spcPct val="50000"/>
              </a:spcAft>
              <a:buClr>
                <a:srgbClr val="0079C1"/>
              </a:buClr>
              <a:buFont typeface="Wingdings 2" panose="05020102010507070707" pitchFamily="18" charset="2"/>
              <a:buChar char="¾"/>
              <a:defRPr sz="2000">
                <a:solidFill>
                  <a:schemeClr val="tx2"/>
                </a:solidFill>
                <a:latin typeface="Arial" panose="020B0604020202020204" pitchFamily="34" charset="0"/>
                <a:ea typeface="ＭＳ Ｐゴシック" panose="020B0600070205080204" pitchFamily="34" charset="-128"/>
              </a:defRPr>
            </a:lvl3pPr>
            <a:lvl4pPr marL="1600200" indent="-228600" eaLnBrk="0" hangingPunct="0">
              <a:spcAft>
                <a:spcPct val="50000"/>
              </a:spcAft>
              <a:buClr>
                <a:srgbClr val="0079C1"/>
              </a:buClr>
              <a:buFont typeface="Wingdings 2" panose="05020102010507070707" pitchFamily="18" charset="2"/>
              <a:buChar char="¾"/>
              <a:defRPr>
                <a:solidFill>
                  <a:schemeClr val="tx2"/>
                </a:solidFill>
                <a:latin typeface="Arial" panose="020B0604020202020204" pitchFamily="34" charset="0"/>
                <a:ea typeface="ＭＳ Ｐゴシック" panose="020B0600070205080204" pitchFamily="34" charset="-128"/>
              </a:defRPr>
            </a:lvl4pPr>
            <a:lvl5pPr marL="2057400" indent="-228600" eaLnBrk="0" hangingPunct="0">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50000"/>
              </a:spcAft>
              <a:buClr>
                <a:srgbClr val="0079C1"/>
              </a:buClr>
              <a:buFont typeface="Wingdings 2" panose="05020102010507070707" pitchFamily="18" charset="2"/>
              <a:buChar char="¾"/>
              <a:defRPr sz="1600">
                <a:solidFill>
                  <a:schemeClr val="tx2"/>
                </a:solidFill>
                <a:latin typeface="Arial" panose="020B0604020202020204" pitchFamily="34" charset="0"/>
                <a:ea typeface="ＭＳ Ｐゴシック" panose="020B0600070205080204" pitchFamily="34" charset="-128"/>
              </a:defRPr>
            </a:lvl9pPr>
          </a:lstStyle>
          <a:p>
            <a:pPr eaLnBrk="1" hangingPunct="1">
              <a:spcAft>
                <a:spcPct val="0"/>
              </a:spcAft>
              <a:buClrTx/>
              <a:buFontTx/>
              <a:buNone/>
            </a:pPr>
            <a:r>
              <a:rPr lang="en-GB" altLang="en-US" sz="2200" dirty="0">
                <a:solidFill>
                  <a:srgbClr val="EC6525"/>
                </a:solidFill>
              </a:rPr>
              <a:t>What is the relationship between Small, Medium and Large and Type A, B, C and D</a:t>
            </a:r>
          </a:p>
        </p:txBody>
      </p:sp>
      <p:sp>
        <p:nvSpPr>
          <p:cNvPr id="5" name="Content Placeholder 2"/>
          <p:cNvSpPr txBox="1">
            <a:spLocks/>
          </p:cNvSpPr>
          <p:nvPr/>
        </p:nvSpPr>
        <p:spPr>
          <a:xfrm>
            <a:off x="404664" y="1023578"/>
            <a:ext cx="6067425" cy="3564396"/>
          </a:xfrm>
          <a:prstGeom prst="rect">
            <a:avLst/>
          </a:prstGeom>
        </p:spPr>
        <p:txBody>
          <a:bodyPr/>
          <a:lstStyle>
            <a:lvl1pPr marL="0" indent="0">
              <a:spcAft>
                <a:spcPts val="450"/>
              </a:spcAft>
              <a:buFont typeface="Wingdings 2" panose="05020102010507070707" pitchFamily="18" charset="2"/>
              <a:buNone/>
              <a:defRPr sz="1400" b="1">
                <a:solidFill>
                  <a:schemeClr val="accent1"/>
                </a:solidFill>
                <a:latin typeface="+mn-lt"/>
                <a:ea typeface="+mn-ea"/>
                <a:cs typeface="+mn-cs"/>
              </a:defRPr>
            </a:lvl1pPr>
            <a:lvl2pPr marL="0" indent="0">
              <a:spcAft>
                <a:spcPts val="450"/>
              </a:spcAft>
              <a:buFont typeface="Wingdings 2" panose="05020102010507070707" pitchFamily="18" charset="2"/>
              <a:buNone/>
              <a:defRPr sz="1200">
                <a:solidFill>
                  <a:schemeClr val="tx1"/>
                </a:solidFill>
                <a:latin typeface="+mn-lt"/>
                <a:ea typeface="+mn-ea"/>
                <a:cs typeface="+mn-cs"/>
              </a:defRPr>
            </a:lvl2pPr>
            <a:lvl3pPr marL="134994" indent="-134994">
              <a:spcAft>
                <a:spcPts val="450"/>
              </a:spcAft>
              <a:buClr>
                <a:schemeClr val="accent1"/>
              </a:buClr>
              <a:buFont typeface="Wingdings 2" panose="05020102010507070707" pitchFamily="18" charset="2"/>
              <a:buChar char=""/>
              <a:defRPr sz="1200">
                <a:solidFill>
                  <a:schemeClr val="tx1"/>
                </a:solidFill>
                <a:latin typeface="+mn-lt"/>
                <a:ea typeface="+mn-ea"/>
                <a:cs typeface="+mn-cs"/>
              </a:defRPr>
            </a:lvl3pPr>
            <a:lvl4pPr marL="269987"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4pPr>
            <a:lvl5pPr marL="404981" indent="-134994">
              <a:spcAft>
                <a:spcPts val="450"/>
              </a:spcAft>
              <a:buClr>
                <a:schemeClr val="accent1"/>
              </a:buClr>
              <a:buFont typeface="Symbol" panose="05050102010706020507" pitchFamily="18" charset="2"/>
              <a:buChar char=""/>
              <a:defRPr sz="1200">
                <a:solidFill>
                  <a:schemeClr val="tx1"/>
                </a:solidFill>
                <a:latin typeface="+mn-lt"/>
                <a:ea typeface="+mn-ea"/>
                <a:cs typeface="+mn-cs"/>
              </a:defRPr>
            </a:lvl5pPr>
            <a:lvl6pPr marL="134994" indent="-134994">
              <a:spcAft>
                <a:spcPts val="450"/>
              </a:spcAft>
              <a:buFont typeface="+mj-lt"/>
              <a:buAutoNum type="arabicPeriod"/>
              <a:defRPr sz="1200">
                <a:solidFill>
                  <a:schemeClr val="tx1"/>
                </a:solidFill>
                <a:latin typeface="+mn-lt"/>
                <a:ea typeface="+mn-ea"/>
                <a:cs typeface="+mn-cs"/>
              </a:defRPr>
            </a:lvl6pPr>
            <a:lvl7pPr marL="269987" indent="-134994">
              <a:spcAft>
                <a:spcPts val="450"/>
              </a:spcAft>
              <a:buFont typeface="+mj-lt"/>
              <a:buAutoNum type="alphaLcPeriod"/>
              <a:defRPr sz="1200">
                <a:solidFill>
                  <a:schemeClr val="tx1"/>
                </a:solidFill>
                <a:latin typeface="+mn-lt"/>
                <a:ea typeface="+mn-ea"/>
                <a:cs typeface="+mn-cs"/>
              </a:defRPr>
            </a:lvl7pPr>
            <a:lvl8pPr marL="404981" indent="-134994">
              <a:spcAft>
                <a:spcPts val="450"/>
              </a:spcAft>
              <a:buFont typeface="+mj-lt"/>
              <a:buAutoNum type="romanLcPeriod"/>
              <a:defRPr sz="1200">
                <a:solidFill>
                  <a:schemeClr val="tx1"/>
                </a:solidFill>
                <a:latin typeface="+mn-lt"/>
                <a:ea typeface="+mn-ea"/>
                <a:cs typeface="+mn-cs"/>
              </a:defRPr>
            </a:lvl8pPr>
            <a:lvl9pPr marL="0" indent="0">
              <a:spcAft>
                <a:spcPts val="450"/>
              </a:spcAft>
              <a:defRPr sz="1800">
                <a:solidFill>
                  <a:schemeClr val="accent1"/>
                </a:solidFill>
                <a:latin typeface="+mn-lt"/>
                <a:ea typeface="+mn-ea"/>
                <a:cs typeface="+mn-cs"/>
              </a:defRPr>
            </a:lvl9pPr>
          </a:lstStyle>
          <a:p>
            <a:pPr marL="285750" indent="-285750" defTabSz="914400">
              <a:buFont typeface="Wingdings" panose="05000000000000000000" pitchFamily="2" charset="2"/>
              <a:buChar char="§"/>
              <a:defRPr/>
            </a:pPr>
            <a:r>
              <a:rPr lang="en-US" altLang="en-US" b="0" kern="0" dirty="0">
                <a:solidFill>
                  <a:schemeClr val="tx1"/>
                </a:solidFill>
              </a:rPr>
              <a:t>A Small, Medium or Large Power Station is defined in the Grid Code with specific thresholds – see slide 5 – </a:t>
            </a:r>
          </a:p>
          <a:p>
            <a:pPr marL="285750" indent="-285750" defTabSz="914400">
              <a:buFont typeface="Wingdings" panose="05000000000000000000" pitchFamily="2" charset="2"/>
              <a:buChar char="§"/>
              <a:defRPr/>
            </a:pPr>
            <a:r>
              <a:rPr lang="en-US" altLang="en-US" sz="1200" b="0" kern="0" dirty="0">
                <a:solidFill>
                  <a:schemeClr val="tx1"/>
                </a:solidFill>
              </a:rPr>
              <a:t>	There are regional differences between England and Wales, Scottish 	Power’s Transmission Area, SHE’s Transmission Area and Offshore.</a:t>
            </a:r>
          </a:p>
          <a:p>
            <a:pPr marL="285750" indent="-285750" defTabSz="914400">
              <a:buFont typeface="Wingdings" panose="05000000000000000000" pitchFamily="2" charset="2"/>
              <a:buChar char="§"/>
              <a:defRPr/>
            </a:pPr>
            <a:r>
              <a:rPr lang="en-US" altLang="en-US" b="0" kern="0" dirty="0">
                <a:solidFill>
                  <a:schemeClr val="tx1"/>
                </a:solidFill>
              </a:rPr>
              <a:t>Type A, Type B, Type C and Type D Power Generating Modules are defined in the Grid Code to the size of Power Generating Module.  The thresholds between each are the same across GB and they define the technical requirements which is required of each module.  There are no regional differences in GB between Type A – D Power Generating Modules.</a:t>
            </a:r>
          </a:p>
          <a:p>
            <a:pPr marL="285750" indent="-285750" defTabSz="914400">
              <a:buFont typeface="Wingdings" panose="05000000000000000000" pitchFamily="2" charset="2"/>
              <a:buChar char="§"/>
              <a:defRPr/>
            </a:pPr>
            <a:r>
              <a:rPr lang="en-US" altLang="en-US" b="0" kern="0" dirty="0">
                <a:solidFill>
                  <a:schemeClr val="tx1"/>
                </a:solidFill>
              </a:rPr>
              <a:t>A Small, Medium or Large Power Station could be made up of any combination of a Type A, Type B, Type C or Type D Power Generating Module.  </a:t>
            </a:r>
          </a:p>
          <a:p>
            <a:pPr marL="285750" indent="-285750" defTabSz="914400">
              <a:buFont typeface="Wingdings" panose="05000000000000000000" pitchFamily="2" charset="2"/>
              <a:buChar char="§"/>
              <a:defRPr/>
            </a:pPr>
            <a:r>
              <a:rPr lang="en-US" altLang="en-US" b="0" kern="0" dirty="0">
                <a:solidFill>
                  <a:schemeClr val="tx1"/>
                </a:solidFill>
              </a:rPr>
              <a:t>If a Power Generating Module is connected at 110kV or above they are automatically classified as Type D.</a:t>
            </a:r>
          </a:p>
          <a:p>
            <a:pPr marL="285750" indent="-285750" defTabSz="914400">
              <a:buFont typeface="Wingdings" panose="05000000000000000000" pitchFamily="2" charset="2"/>
              <a:buChar char="§"/>
              <a:defRPr/>
            </a:pPr>
            <a:endParaRPr lang="en-US" altLang="en-US" sz="1500" b="0" kern="0" dirty="0">
              <a:solidFill>
                <a:schemeClr val="tx1"/>
              </a:solidFill>
            </a:endParaRPr>
          </a:p>
          <a:p>
            <a:pPr algn="just" defTabSz="914400">
              <a:buFont typeface="Wingdings" panose="05000000000000000000" pitchFamily="2" charset="2"/>
              <a:buChar char="§"/>
              <a:defRPr/>
            </a:pPr>
            <a:endParaRPr lang="en-US" altLang="en-US" sz="1500" b="0" kern="0" dirty="0">
              <a:solidFill>
                <a:schemeClr val="tx1"/>
              </a:solidFill>
            </a:endParaRPr>
          </a:p>
          <a:p>
            <a:pPr algn="just" defTabSz="914400">
              <a:defRPr/>
            </a:pPr>
            <a:r>
              <a:rPr lang="en-US" altLang="en-US" sz="1500" b="0" kern="0" dirty="0">
                <a:solidFill>
                  <a:schemeClr val="tx1"/>
                </a:solidFill>
              </a:rPr>
              <a:t>	</a:t>
            </a:r>
          </a:p>
        </p:txBody>
      </p:sp>
    </p:spTree>
    <p:extLst>
      <p:ext uri="{BB962C8B-B14F-4D97-AF65-F5344CB8AC3E}">
        <p14:creationId xmlns:p14="http://schemas.microsoft.com/office/powerpoint/2010/main" val="1135289296"/>
      </p:ext>
    </p:extLst>
  </p:cSld>
  <p:clrMapOvr>
    <a:masterClrMapping/>
  </p:clrMapOvr>
  <p:transition/>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4x3" id="{9AD7A012-5BB0-4467-969E-3DB5A6F333E1}" vid="{E10B16CE-7F58-4B17-8F78-315F070719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7BE5FED5DB6544D9FACF5EB6194308A" ma:contentTypeVersion="2" ma:contentTypeDescription="Create a new document." ma:contentTypeScope="" ma:versionID="3d9e2bc97aad436bf7e5afedd19a9ca4">
  <xsd:schema xmlns:xsd="http://www.w3.org/2001/XMLSchema" xmlns:xs="http://www.w3.org/2001/XMLSchema" xmlns:p="http://schemas.microsoft.com/office/2006/metadata/properties" xmlns:ns2="2c4a82d1-790b-4937-b400-0f0f718c57a9" targetNamespace="http://schemas.microsoft.com/office/2006/metadata/properties" ma:root="true" ma:fieldsID="524d516a5fc48f0a31bebfb2190d43e3" ns2:_="">
    <xsd:import namespace="2c4a82d1-790b-4937-b400-0f0f718c57a9"/>
    <xsd:element name="properties">
      <xsd:complexType>
        <xsd:sequence>
          <xsd:element name="documentManagement">
            <xsd:complexType>
              <xsd:all>
                <xsd:element ref="ns2:Folder"/>
                <xsd:element ref="ns2:File_x0020_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a82d1-790b-4937-b400-0f0f718c57a9" elementFormDefault="qualified">
    <xsd:import namespace="http://schemas.microsoft.com/office/2006/documentManagement/types"/>
    <xsd:import namespace="http://schemas.microsoft.com/office/infopath/2007/PartnerControls"/>
    <xsd:element name="Folder" ma:index="8" ma:displayName="Folder" ma:format="Dropdown" ma:internalName="Folder">
      <xsd:simpleType>
        <xsd:restriction base="dms:Choice">
          <xsd:enumeration value="SO visual identity"/>
          <xsd:enumeration value="OneSO"/>
        </xsd:restriction>
      </xsd:simpleType>
    </xsd:element>
    <xsd:element name="File_x0020_Owner" ma:index="9" ma:displayName="File Owner" ma:list="UserInfo" ma:SharePointGroup="0" ma:internalName="File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lder xmlns="2c4a82d1-790b-4937-b400-0f0f718c57a9">SO visual identity</Folder>
    <File_x0020_Owner xmlns="2c4a82d1-790b-4937-b400-0f0f718c57a9">
      <UserInfo>
        <DisplayName>Moran, Christine</DisplayName>
        <AccountId>357</AccountId>
        <AccountType/>
      </UserInfo>
    </File_x0020_Owner>
  </documentManagement>
</p:properties>
</file>

<file path=customXml/itemProps1.xml><?xml version="1.0" encoding="utf-8"?>
<ds:datastoreItem xmlns:ds="http://schemas.openxmlformats.org/officeDocument/2006/customXml" ds:itemID="{08A85C82-B5C3-4571-BB12-1287671767E2}">
  <ds:schemaRefs>
    <ds:schemaRef ds:uri="http://schemas.microsoft.com/sharepoint/v3/contenttype/forms"/>
  </ds:schemaRefs>
</ds:datastoreItem>
</file>

<file path=customXml/itemProps2.xml><?xml version="1.0" encoding="utf-8"?>
<ds:datastoreItem xmlns:ds="http://schemas.openxmlformats.org/officeDocument/2006/customXml" ds:itemID="{ECDBB025-6396-46B4-A335-0C1589347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a82d1-790b-4937-b400-0f0f718c5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5F2422-83EE-418B-94F2-8E60BC012711}">
  <ds:schemaRefs>
    <ds:schemaRef ds:uri="http://purl.org/dc/dcmitype/"/>
    <ds:schemaRef ds:uri="http://purl.org/dc/term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schemas.microsoft.com/office/infopath/2007/PartnerControls"/>
    <ds:schemaRef ds:uri="2c4a82d1-790b-4937-b400-0f0f718c57a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2717</TotalTime>
  <Words>2511</Words>
  <Application>Microsoft Office PowerPoint</Application>
  <PresentationFormat>Custom</PresentationFormat>
  <Paragraphs>438</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ＭＳ Ｐゴシック</vt:lpstr>
      <vt:lpstr>Arial</vt:lpstr>
      <vt:lpstr>Calibri</vt:lpstr>
      <vt:lpstr>Symbol</vt:lpstr>
      <vt:lpstr>Times New Roman</vt:lpstr>
      <vt:lpstr>Wingdings</vt:lpstr>
      <vt:lpstr>Wingdings 2</vt:lpstr>
      <vt:lpstr>Office Theme</vt:lpstr>
      <vt:lpstr>GC0117    </vt:lpstr>
      <vt:lpstr>Summary  </vt:lpstr>
      <vt:lpstr>The Defect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DRC Structural and Scheduled data  differences – Transmission Connected  Small, Medium and Large Power Stations (1) </vt:lpstr>
      <vt:lpstr>DRC Structural and Scheduled data  differences – Transmission Connected  Small, Medium and Large Power Stations (2)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Steps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ESO PowerPoint Template 4x3</dc:title>
  <dc:creator>Amanda Ashby</dc:creator>
  <cp:lastModifiedBy>Hinsley1 (ESO), Rachel</cp:lastModifiedBy>
  <cp:revision>432</cp:revision>
  <cp:lastPrinted>2018-08-16T14:40:27Z</cp:lastPrinted>
  <dcterms:created xsi:type="dcterms:W3CDTF">2018-06-12T09:23:06Z</dcterms:created>
  <dcterms:modified xsi:type="dcterms:W3CDTF">2019-04-05T11:49:10Z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NewReviewCycle">
    <vt:lpwstr/>
  </property>
  <property fmtid="{D5CDD505-2E9C-101B-9397-08002B2CF9AE}" pid="6" name="ContentTypeId">
    <vt:lpwstr>0x01010097BE5FED5DB6544D9FACF5EB6194308A</vt:lpwstr>
  </property>
  <property fmtid="{D5CDD505-2E9C-101B-9397-08002B2CF9AE}" pid="7" name="_AdHocReviewCycleID">
    <vt:i4>2139651938</vt:i4>
  </property>
  <property fmtid="{D5CDD505-2E9C-101B-9397-08002B2CF9AE}" pid="8" name="_EmailSubject">
    <vt:lpwstr>GC117 Meeting material</vt:lpwstr>
  </property>
  <property fmtid="{D5CDD505-2E9C-101B-9397-08002B2CF9AE}" pid="9" name="_AuthorEmail">
    <vt:lpwstr>Rachel.Hinsley1@nationalgrideso.com</vt:lpwstr>
  </property>
  <property fmtid="{D5CDD505-2E9C-101B-9397-08002B2CF9AE}" pid="10" name="_AuthorEmailDisplayName">
    <vt:lpwstr>Hinsley1 (ESO), Rachel</vt:lpwstr>
  </property>
</Properties>
</file>