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26" autoAdjust="0"/>
    <p:restoredTop sz="94660"/>
  </p:normalViewPr>
  <p:slideViewPr>
    <p:cSldViewPr>
      <p:cViewPr varScale="1">
        <p:scale>
          <a:sx n="74" d="100"/>
          <a:sy n="74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7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59875" cy="2400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368"/>
              </a:cxn>
              <a:cxn ang="0">
                <a:pos x="1008" y="1368"/>
              </a:cxn>
              <a:cxn ang="0">
                <a:pos x="1152" y="1512"/>
              </a:cxn>
              <a:cxn ang="0">
                <a:pos x="1296" y="1368"/>
              </a:cxn>
              <a:cxn ang="0">
                <a:pos x="5760" y="1368"/>
              </a:cxn>
              <a:cxn ang="0">
                <a:pos x="5760" y="0"/>
              </a:cxn>
              <a:cxn ang="0">
                <a:pos x="0" y="0"/>
              </a:cxn>
            </a:cxnLst>
            <a:rect l="0" t="0" r="r" b="b"/>
            <a:pathLst>
              <a:path w="5760" h="1512">
                <a:moveTo>
                  <a:pt x="0" y="0"/>
                </a:moveTo>
                <a:lnTo>
                  <a:pt x="0" y="1368"/>
                </a:lnTo>
                <a:lnTo>
                  <a:pt x="1008" y="1368"/>
                </a:lnTo>
                <a:lnTo>
                  <a:pt x="1152" y="1512"/>
                </a:lnTo>
                <a:lnTo>
                  <a:pt x="1296" y="1368"/>
                </a:lnTo>
                <a:lnTo>
                  <a:pt x="5760" y="1368"/>
                </a:lnTo>
                <a:lnTo>
                  <a:pt x="576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6858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4003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H="1">
            <a:off x="685800" y="43434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2400300" y="2971800"/>
            <a:ext cx="457200" cy="3429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28700" y="3216275"/>
            <a:ext cx="1439863" cy="12414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pPr>
              <a:defRPr/>
            </a:pPr>
            <a:r>
              <a:rPr lang="en-GB" sz="1000">
                <a:solidFill>
                  <a:srgbClr val="000000"/>
                </a:solidFill>
              </a:rPr>
              <a:t>Place your chosen image here. The four corners must just cover the arrow tips. For covers, the three pictures should be the same size and in a straight line.   </a:t>
            </a:r>
            <a:endParaRPr lang="en-GB" sz="2800">
              <a:solidFill>
                <a:srgbClr val="000000"/>
              </a:solidFill>
            </a:endParaRPr>
          </a:p>
        </p:txBody>
      </p:sp>
      <p:pic>
        <p:nvPicPr>
          <p:cNvPr id="10" name="Picture 10" descr="National_Grid_logo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38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593725" y="1279525"/>
            <a:ext cx="8043863" cy="639763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38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71500" y="5164138"/>
            <a:ext cx="8043863" cy="503237"/>
          </a:xfrm>
        </p:spPr>
        <p:txBody>
          <a:bodyPr/>
          <a:lstStyle>
            <a:lvl1pPr marL="0" inden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0"/>
          </p:nvPr>
        </p:nvSpPr>
        <p:spPr>
          <a:xfrm>
            <a:off x="611188" y="6237288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V5</a:t>
            </a:r>
          </a:p>
        </p:txBody>
      </p:sp>
    </p:spTree>
    <p:extLst>
      <p:ext uri="{BB962C8B-B14F-4D97-AF65-F5344CB8AC3E}">
        <p14:creationId xmlns:p14="http://schemas.microsoft.com/office/powerpoint/2010/main" val="118907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CD6E954-DBA0-424E-905E-C51FA1B2F0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62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4325" y="762000"/>
            <a:ext cx="2022475" cy="5372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725" y="762000"/>
            <a:ext cx="5918200" cy="5372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F3800A08-C6DB-4F5D-8240-887F8D00136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989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61499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93725" y="1485900"/>
            <a:ext cx="8089900" cy="46482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 V5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81750"/>
            <a:ext cx="2133600" cy="361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F81C9-0263-4CB2-8498-714BE0FEF5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7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725" y="762000"/>
            <a:ext cx="8093075" cy="5191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4875" y="14859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875" y="3886200"/>
            <a:ext cx="396875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776AA-64AE-435F-BB77-837CFC2620CF}" type="datetime1">
              <a:rPr lang="en-US">
                <a:solidFill>
                  <a:srgbClr val="000000"/>
                </a:solidFill>
              </a:rPr>
              <a:pPr>
                <a:defRPr/>
              </a:pPr>
              <a:t>2/13/2017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547C8-9D96-4D5C-B70C-7929358764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B60A224-95B3-4520-A0B9-98A435F925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6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FDFEED1-3688-46DA-A9B3-0211D50E94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2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485900"/>
            <a:ext cx="39687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B497E20F-0F8B-4732-B52F-333DE4F8637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22E9D35B-A799-4E44-9B83-B900391CBF3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2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281D911-8899-440F-9380-9AC13483A7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512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DA79FC0E-E959-497C-BFD9-438A18F1CF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7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9028753-B27C-4806-B6A8-88AC48D72D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80B42081-D612-417A-B1A0-0D35415CF7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7175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37288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V5</a:t>
            </a:r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37288"/>
            <a:ext cx="21336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48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A3C15DE-5C4A-4DB2-9767-4FA842B36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00088" y="1382713"/>
            <a:ext cx="7999412" cy="1587"/>
          </a:xfrm>
          <a:prstGeom prst="line">
            <a:avLst/>
          </a:prstGeom>
          <a:ln w="19050" cap="flat" cmpd="sng" algn="ctr">
            <a:solidFill>
              <a:srgbClr val="2478C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762000"/>
            <a:ext cx="8093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485900"/>
            <a:ext cx="8089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2" name="Picture 9" descr="National_Grid_logo_blu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342900"/>
            <a:ext cx="1830388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5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9C1"/>
          </a:solidFill>
          <a:latin typeface="Arial" charset="0"/>
          <a:ea typeface="ＭＳ Ｐゴシック" pitchFamily="48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2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2000">
          <a:solidFill>
            <a:schemeClr val="tx2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rgbClr val="0079C1"/>
        </a:buClr>
        <a:buFont typeface="Wingdings 2" pitchFamily="18" charset="2"/>
        <a:buChar char="¾"/>
        <a:defRPr sz="16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93725" y="1399350"/>
            <a:ext cx="8043863" cy="400110"/>
          </a:xfrm>
        </p:spPr>
        <p:txBody>
          <a:bodyPr/>
          <a:lstStyle/>
          <a:p>
            <a:r>
              <a:rPr lang="en-GB" sz="2000" dirty="0" smtClean="0"/>
              <a:t>GC0079 Workgroup Meeting: February 2017</a:t>
            </a:r>
            <a:endParaRPr lang="en-GB" sz="2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51520" y="2564904"/>
            <a:ext cx="4104456" cy="2520280"/>
          </a:xfrm>
          <a:prstGeom prst="rect">
            <a:avLst/>
          </a:prstGeom>
          <a:solidFill>
            <a:srgbClr val="0079C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b="1">
              <a:solidFill>
                <a:srgbClr val="0079C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932069"/>
              </p:ext>
            </p:extLst>
          </p:nvPr>
        </p:nvGraphicFramePr>
        <p:xfrm>
          <a:off x="611560" y="2593424"/>
          <a:ext cx="792088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4968552"/>
              </a:tblGrid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Meeting name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Changes during Large System Disturbances Workgroup (GC0079)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Date of meeting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Tuesday 28</a:t>
                      </a:r>
                      <a:r>
                        <a:rPr lang="en-GB" baseline="30000" dirty="0" smtClean="0"/>
                        <a:t>th</a:t>
                      </a:r>
                      <a:r>
                        <a:rPr lang="en-GB" baseline="0" dirty="0" smtClean="0"/>
                        <a:t> February 2017</a:t>
                      </a:r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 smtClean="0"/>
                        <a:t>10.30am</a:t>
                      </a:r>
                      <a:r>
                        <a:rPr lang="en-GB" b="0" baseline="0" dirty="0" smtClean="0"/>
                        <a:t> – 4pm </a:t>
                      </a:r>
                      <a:endParaRPr lang="en-GB" b="0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en-GB" dirty="0" smtClean="0"/>
                        <a:t>Location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Energy Networks Association,</a:t>
                      </a:r>
                      <a:r>
                        <a:rPr lang="en-GB" baseline="0" dirty="0" smtClean="0"/>
                        <a:t> London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5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63079"/>
            <a:ext cx="8229600" cy="461665"/>
          </a:xfrm>
        </p:spPr>
        <p:txBody>
          <a:bodyPr/>
          <a:lstStyle/>
          <a:p>
            <a:r>
              <a:rPr lang="en-GB" sz="2400" dirty="0" smtClean="0"/>
              <a:t>Agenda 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9413639"/>
              </p:ext>
            </p:extLst>
          </p:nvPr>
        </p:nvGraphicFramePr>
        <p:xfrm>
          <a:off x="611560" y="1484784"/>
          <a:ext cx="8064895" cy="530697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23755"/>
                <a:gridCol w="6361021"/>
                <a:gridCol w="1080119"/>
              </a:tblGrid>
              <a:tr h="26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Item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Topic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>
                          <a:solidFill>
                            <a:schemeClr val="tx1"/>
                          </a:solidFill>
                          <a:effectLst/>
                        </a:rPr>
                        <a:t>Lead</a:t>
                      </a:r>
                      <a:endParaRPr lang="en-GB" sz="1400" b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Introductions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MK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Update on Peter </a:t>
                      </a:r>
                      <a:r>
                        <a:rPr lang="en-US" sz="1400" dirty="0" err="1" smtClean="0"/>
                        <a:t>Simango’s</a:t>
                      </a:r>
                      <a:r>
                        <a:rPr lang="en-US" sz="1400" dirty="0" smtClean="0"/>
                        <a:t> study work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PS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Discussion on the </a:t>
                      </a:r>
                      <a:r>
                        <a:rPr lang="en-US" sz="1400" dirty="0" err="1" smtClean="0"/>
                        <a:t>ComAp</a:t>
                      </a:r>
                      <a:r>
                        <a:rPr lang="en-US" sz="1400" dirty="0" smtClean="0"/>
                        <a:t> relay investigations</a:t>
                      </a:r>
                      <a:endParaRPr lang="en-GB" sz="1400" dirty="0"/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ML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GB" sz="1400" b="1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Presentation of the GRS/MK slides for ENFG on WG conclusions and next steps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</a:rPr>
                        <a:t>MK/GS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Case for Change (CBA) update: a) RoCoF and b) Vector Shift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Actions Log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MK/EB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727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AOB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9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G Photo">
  <a:themeElements>
    <a:clrScheme name="2_NG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AED9"/>
      </a:accent1>
      <a:accent2>
        <a:srgbClr val="52DA3F"/>
      </a:accent2>
      <a:accent3>
        <a:srgbClr val="FFFFFF"/>
      </a:accent3>
      <a:accent4>
        <a:srgbClr val="000000"/>
      </a:accent4>
      <a:accent5>
        <a:srgbClr val="AAD3E9"/>
      </a:accent5>
      <a:accent6>
        <a:srgbClr val="49C538"/>
      </a:accent6>
      <a:hlink>
        <a:srgbClr val="FF7800"/>
      </a:hlink>
      <a:folHlink>
        <a:srgbClr val="00B090"/>
      </a:folHlink>
    </a:clrScheme>
    <a:fontScheme name="2_NG Photo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rgbClr val="0079C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2_NG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AED9"/>
        </a:accent1>
        <a:accent2>
          <a:srgbClr val="52DA3F"/>
        </a:accent2>
        <a:accent3>
          <a:srgbClr val="FFFFFF"/>
        </a:accent3>
        <a:accent4>
          <a:srgbClr val="000000"/>
        </a:accent4>
        <a:accent5>
          <a:srgbClr val="AAD3E9"/>
        </a:accent5>
        <a:accent6>
          <a:srgbClr val="49C538"/>
        </a:accent6>
        <a:hlink>
          <a:srgbClr val="FF7800"/>
        </a:hlink>
        <a:folHlink>
          <a:srgbClr val="00B0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97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2_NG Photo</vt:lpstr>
      <vt:lpstr>GC0079 Workgroup Meeting: February 2017</vt:lpstr>
      <vt:lpstr>Agenda </vt:lpstr>
    </vt:vector>
  </TitlesOfParts>
  <Company>National Grid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GC0079 Workgroup Meeting</dc:title>
  <dc:creator>National Grid</dc:creator>
  <cp:lastModifiedBy>National Grid</cp:lastModifiedBy>
  <cp:revision>18</cp:revision>
  <dcterms:created xsi:type="dcterms:W3CDTF">2016-09-05T15:00:45Z</dcterms:created>
  <dcterms:modified xsi:type="dcterms:W3CDTF">2017-02-13T14:43:49Z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-1866180709</vt:i4>
  </property>
  <property fmtid="{D5CDD505-2E9C-101B-9397-08002B2CF9AE}" pid="3" name="_NewReviewCycle">
    <vt:lpwstr/>
  </property>
  <property fmtid="{D5CDD505-2E9C-101B-9397-08002B2CF9AE}" pid="4" name="_EmailSubject">
    <vt:lpwstr>GC0079 Workgroup Meeting pre-meeting materials and registration link</vt:lpwstr>
  </property>
  <property fmtid="{D5CDD505-2E9C-101B-9397-08002B2CF9AE}" pid="5" name="_AuthorEmail">
    <vt:lpwstr>Grid.Code@nationalgrid.com</vt:lpwstr>
  </property>
  <property fmtid="{D5CDD505-2E9C-101B-9397-08002B2CF9AE}" pid="6" name="_AuthorEmailDisplayName">
    <vt:lpwstr>.Box.Grid.Code</vt:lpwstr>
  </property>
  <property fmtid="{D5CDD505-2E9C-101B-9397-08002B2CF9AE}" pid="7" name="_PreviousAdHocReviewCycleID">
    <vt:i4>746920876</vt:i4>
  </property>
</Properties>
</file>